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4956" r:id="rId4"/>
    <p:sldId id="621" r:id="rId6"/>
    <p:sldId id="614" r:id="rId7"/>
    <p:sldId id="5042" r:id="rId8"/>
    <p:sldId id="5043" r:id="rId9"/>
    <p:sldId id="5044" r:id="rId10"/>
    <p:sldId id="5045" r:id="rId11"/>
    <p:sldId id="5046" r:id="rId12"/>
    <p:sldId id="5047" r:id="rId13"/>
    <p:sldId id="5050" r:id="rId14"/>
    <p:sldId id="5051" r:id="rId15"/>
    <p:sldId id="5053" r:id="rId16"/>
    <p:sldId id="5054" r:id="rId17"/>
    <p:sldId id="5055" r:id="rId18"/>
    <p:sldId id="5056" r:id="rId19"/>
    <p:sldId id="5057" r:id="rId20"/>
    <p:sldId id="5058" r:id="rId21"/>
    <p:sldId id="5059" r:id="rId22"/>
    <p:sldId id="5060" r:id="rId23"/>
    <p:sldId id="5061" r:id="rId24"/>
    <p:sldId id="5062" r:id="rId25"/>
    <p:sldId id="5063" r:id="rId26"/>
    <p:sldId id="5064" r:id="rId27"/>
    <p:sldId id="5065" r:id="rId28"/>
    <p:sldId id="5066" r:id="rId29"/>
    <p:sldId id="5067" r:id="rId30"/>
    <p:sldId id="5068" r:id="rId31"/>
    <p:sldId id="5069" r:id="rId32"/>
    <p:sldId id="5071" r:id="rId33"/>
    <p:sldId id="5072" r:id="rId34"/>
    <p:sldId id="5073" r:id="rId35"/>
    <p:sldId id="5074" r:id="rId36"/>
    <p:sldId id="5075" r:id="rId37"/>
    <p:sldId id="5076" r:id="rId38"/>
    <p:sldId id="5077" r:id="rId39"/>
    <p:sldId id="5078" r:id="rId40"/>
    <p:sldId id="5079" r:id="rId41"/>
    <p:sldId id="5080" r:id="rId42"/>
    <p:sldId id="5081" r:id="rId43"/>
    <p:sldId id="5082" r:id="rId44"/>
    <p:sldId id="5084" r:id="rId45"/>
    <p:sldId id="5083" r:id="rId46"/>
    <p:sldId id="5138" r:id="rId47"/>
    <p:sldId id="5085" r:id="rId48"/>
    <p:sldId id="5086" r:id="rId49"/>
    <p:sldId id="5087" r:id="rId50"/>
    <p:sldId id="5088" r:id="rId51"/>
    <p:sldId id="5089" r:id="rId52"/>
    <p:sldId id="5090" r:id="rId53"/>
    <p:sldId id="5091" r:id="rId54"/>
    <p:sldId id="5092" r:id="rId55"/>
    <p:sldId id="5093" r:id="rId56"/>
    <p:sldId id="5094" r:id="rId57"/>
    <p:sldId id="5095" r:id="rId58"/>
    <p:sldId id="5096" r:id="rId59"/>
    <p:sldId id="5097" r:id="rId60"/>
    <p:sldId id="5098" r:id="rId61"/>
    <p:sldId id="5099" r:id="rId62"/>
    <p:sldId id="5100" r:id="rId63"/>
    <p:sldId id="5101" r:id="rId64"/>
    <p:sldId id="5103" r:id="rId65"/>
    <p:sldId id="5104" r:id="rId66"/>
    <p:sldId id="5105" r:id="rId67"/>
    <p:sldId id="5106" r:id="rId68"/>
    <p:sldId id="5107" r:id="rId69"/>
    <p:sldId id="5108" r:id="rId70"/>
    <p:sldId id="5109" r:id="rId71"/>
    <p:sldId id="5110" r:id="rId72"/>
    <p:sldId id="5111" r:id="rId73"/>
    <p:sldId id="5112" r:id="rId74"/>
    <p:sldId id="5113" r:id="rId75"/>
    <p:sldId id="5114" r:id="rId76"/>
    <p:sldId id="5115" r:id="rId77"/>
    <p:sldId id="5116" r:id="rId78"/>
    <p:sldId id="5117" r:id="rId79"/>
    <p:sldId id="5118" r:id="rId80"/>
    <p:sldId id="5119" r:id="rId81"/>
    <p:sldId id="5120" r:id="rId82"/>
    <p:sldId id="5121" r:id="rId83"/>
    <p:sldId id="5122" r:id="rId84"/>
    <p:sldId id="5123" r:id="rId85"/>
    <p:sldId id="5124" r:id="rId86"/>
    <p:sldId id="5125" r:id="rId87"/>
    <p:sldId id="5126" r:id="rId88"/>
    <p:sldId id="5127" r:id="rId89"/>
    <p:sldId id="5128" r:id="rId90"/>
    <p:sldId id="5129" r:id="rId91"/>
    <p:sldId id="5130" r:id="rId92"/>
    <p:sldId id="5131" r:id="rId93"/>
    <p:sldId id="5132" r:id="rId94"/>
    <p:sldId id="5133" r:id="rId95"/>
    <p:sldId id="5134" r:id="rId96"/>
    <p:sldId id="5135" r:id="rId97"/>
    <p:sldId id="5136" r:id="rId98"/>
    <p:sldId id="5137" r:id="rId99"/>
    <p:sldId id="5014" r:id="rId100"/>
    <p:sldId id="5192" r:id="rId101"/>
    <p:sldId id="5193" r:id="rId102"/>
    <p:sldId id="5194" r:id="rId103"/>
    <p:sldId id="5195" r:id="rId104"/>
    <p:sldId id="5196" r:id="rId105"/>
    <p:sldId id="5197" r:id="rId106"/>
    <p:sldId id="5198" r:id="rId107"/>
    <p:sldId id="5199" r:id="rId108"/>
    <p:sldId id="5200" r:id="rId109"/>
    <p:sldId id="5201" r:id="rId110"/>
    <p:sldId id="5202" r:id="rId111"/>
    <p:sldId id="5203" r:id="rId112"/>
    <p:sldId id="5204" r:id="rId113"/>
    <p:sldId id="5205" r:id="rId114"/>
    <p:sldId id="5206" r:id="rId115"/>
    <p:sldId id="5207" r:id="rId116"/>
    <p:sldId id="5208" r:id="rId117"/>
    <p:sldId id="5209" r:id="rId118"/>
    <p:sldId id="5210" r:id="rId119"/>
    <p:sldId id="5211" r:id="rId120"/>
    <p:sldId id="5212" r:id="rId121"/>
    <p:sldId id="5213" r:id="rId122"/>
    <p:sldId id="5214" r:id="rId123"/>
    <p:sldId id="5215" r:id="rId124"/>
    <p:sldId id="5216" r:id="rId125"/>
    <p:sldId id="5217" r:id="rId126"/>
    <p:sldId id="5218" r:id="rId127"/>
    <p:sldId id="5219" r:id="rId128"/>
    <p:sldId id="5220" r:id="rId129"/>
    <p:sldId id="5221" r:id="rId130"/>
    <p:sldId id="5222" r:id="rId131"/>
    <p:sldId id="5223" r:id="rId132"/>
    <p:sldId id="5224" r:id="rId133"/>
    <p:sldId id="5225" r:id="rId134"/>
    <p:sldId id="5226" r:id="rId135"/>
    <p:sldId id="5227" r:id="rId136"/>
    <p:sldId id="5228" r:id="rId137"/>
    <p:sldId id="5229" r:id="rId138"/>
    <p:sldId id="5230" r:id="rId139"/>
    <p:sldId id="5231" r:id="rId140"/>
    <p:sldId id="5232" r:id="rId141"/>
    <p:sldId id="5233" r:id="rId142"/>
    <p:sldId id="5234" r:id="rId143"/>
    <p:sldId id="5235" r:id="rId144"/>
    <p:sldId id="5236" r:id="rId145"/>
    <p:sldId id="5237" r:id="rId146"/>
    <p:sldId id="5238" r:id="rId147"/>
    <p:sldId id="5239" r:id="rId148"/>
    <p:sldId id="5240" r:id="rId149"/>
    <p:sldId id="5241" r:id="rId150"/>
    <p:sldId id="5242" r:id="rId151"/>
    <p:sldId id="5244" r:id="rId152"/>
    <p:sldId id="5245" r:id="rId153"/>
    <p:sldId id="5246" r:id="rId154"/>
    <p:sldId id="5247" r:id="rId155"/>
    <p:sldId id="5248" r:id="rId156"/>
    <p:sldId id="5249" r:id="rId157"/>
    <p:sldId id="5250" r:id="rId158"/>
    <p:sldId id="5251" r:id="rId159"/>
    <p:sldId id="5252" r:id="rId160"/>
    <p:sldId id="5253" r:id="rId161"/>
    <p:sldId id="5254" r:id="rId162"/>
    <p:sldId id="5255" r:id="rId163"/>
    <p:sldId id="5256" r:id="rId164"/>
    <p:sldId id="5257" r:id="rId165"/>
    <p:sldId id="5258" r:id="rId166"/>
    <p:sldId id="5259" r:id="rId167"/>
    <p:sldId id="5260" r:id="rId168"/>
    <p:sldId id="5261" r:id="rId169"/>
    <p:sldId id="5262" r:id="rId170"/>
    <p:sldId id="5263" r:id="rId171"/>
    <p:sldId id="5264" r:id="rId172"/>
    <p:sldId id="5265" r:id="rId173"/>
    <p:sldId id="5266" r:id="rId174"/>
    <p:sldId id="5267" r:id="rId175"/>
    <p:sldId id="5268" r:id="rId176"/>
    <p:sldId id="5269" r:id="rId177"/>
    <p:sldId id="5270" r:id="rId178"/>
    <p:sldId id="5271" r:id="rId179"/>
    <p:sldId id="5272" r:id="rId180"/>
    <p:sldId id="5273" r:id="rId181"/>
    <p:sldId id="5274" r:id="rId182"/>
    <p:sldId id="5275" r:id="rId183"/>
    <p:sldId id="5276" r:id="rId184"/>
    <p:sldId id="5277" r:id="rId185"/>
    <p:sldId id="5278" r:id="rId186"/>
    <p:sldId id="5279" r:id="rId187"/>
    <p:sldId id="5280" r:id="rId188"/>
    <p:sldId id="5281" r:id="rId189"/>
    <p:sldId id="5282" r:id="rId190"/>
    <p:sldId id="5283" r:id="rId191"/>
    <p:sldId id="5284" r:id="rId192"/>
    <p:sldId id="5285" r:id="rId193"/>
    <p:sldId id="5286" r:id="rId194"/>
    <p:sldId id="5287" r:id="rId195"/>
    <p:sldId id="5288" r:id="rId196"/>
    <p:sldId id="5289" r:id="rId197"/>
    <p:sldId id="5290" r:id="rId198"/>
    <p:sldId id="5291" r:id="rId199"/>
    <p:sldId id="5292" r:id="rId200"/>
    <p:sldId id="5293" r:id="rId201"/>
    <p:sldId id="5294" r:id="rId202"/>
    <p:sldId id="5295" r:id="rId203"/>
    <p:sldId id="5296" r:id="rId204"/>
    <p:sldId id="5297" r:id="rId205"/>
    <p:sldId id="5298" r:id="rId206"/>
    <p:sldId id="5299" r:id="rId207"/>
    <p:sldId id="5300" r:id="rId208"/>
    <p:sldId id="5301" r:id="rId209"/>
    <p:sldId id="5302" r:id="rId210"/>
    <p:sldId id="5303" r:id="rId211"/>
    <p:sldId id="5304" r:id="rId212"/>
    <p:sldId id="5305" r:id="rId213"/>
    <p:sldId id="5306" r:id="rId214"/>
    <p:sldId id="5307" r:id="rId215"/>
    <p:sldId id="5308" r:id="rId216"/>
    <p:sldId id="5309" r:id="rId217"/>
    <p:sldId id="5310" r:id="rId218"/>
    <p:sldId id="5311" r:id="rId219"/>
    <p:sldId id="5312" r:id="rId220"/>
    <p:sldId id="5313" r:id="rId221"/>
    <p:sldId id="5314" r:id="rId222"/>
    <p:sldId id="5315" r:id="rId223"/>
    <p:sldId id="5316" r:id="rId224"/>
    <p:sldId id="5317" r:id="rId225"/>
    <p:sldId id="5318" r:id="rId226"/>
    <p:sldId id="5319" r:id="rId227"/>
    <p:sldId id="5320" r:id="rId228"/>
    <p:sldId id="5321" r:id="rId229"/>
    <p:sldId id="5322" r:id="rId230"/>
    <p:sldId id="5323" r:id="rId231"/>
    <p:sldId id="5324" r:id="rId232"/>
    <p:sldId id="5325" r:id="rId233"/>
    <p:sldId id="5326" r:id="rId234"/>
    <p:sldId id="5327" r:id="rId235"/>
    <p:sldId id="5328" r:id="rId236"/>
    <p:sldId id="5329" r:id="rId237"/>
    <p:sldId id="5330" r:id="rId238"/>
    <p:sldId id="5331" r:id="rId239"/>
    <p:sldId id="5332" r:id="rId240"/>
    <p:sldId id="5333" r:id="rId241"/>
    <p:sldId id="5334" r:id="rId242"/>
    <p:sldId id="5335" r:id="rId243"/>
    <p:sldId id="5336" r:id="rId244"/>
    <p:sldId id="5337" r:id="rId245"/>
    <p:sldId id="5338" r:id="rId246"/>
    <p:sldId id="5339" r:id="rId247"/>
    <p:sldId id="5340" r:id="rId248"/>
    <p:sldId id="5341" r:id="rId249"/>
    <p:sldId id="5342" r:id="rId250"/>
    <p:sldId id="5343" r:id="rId251"/>
    <p:sldId id="5344" r:id="rId252"/>
    <p:sldId id="5345" r:id="rId253"/>
    <p:sldId id="5346" r:id="rId254"/>
    <p:sldId id="5347" r:id="rId255"/>
    <p:sldId id="5348" r:id="rId256"/>
    <p:sldId id="5349" r:id="rId257"/>
    <p:sldId id="5350" r:id="rId258"/>
    <p:sldId id="5351" r:id="rId259"/>
    <p:sldId id="5352" r:id="rId260"/>
    <p:sldId id="5353" r:id="rId261"/>
    <p:sldId id="5354" r:id="rId262"/>
    <p:sldId id="5355" r:id="rId263"/>
    <p:sldId id="5356" r:id="rId264"/>
    <p:sldId id="5357" r:id="rId265"/>
    <p:sldId id="5358" r:id="rId266"/>
    <p:sldId id="5359" r:id="rId267"/>
    <p:sldId id="5360" r:id="rId268"/>
    <p:sldId id="5361" r:id="rId269"/>
    <p:sldId id="5362" r:id="rId270"/>
    <p:sldId id="5363" r:id="rId271"/>
    <p:sldId id="5364" r:id="rId272"/>
    <p:sldId id="5365" r:id="rId273"/>
    <p:sldId id="5366" r:id="rId274"/>
    <p:sldId id="5367" r:id="rId275"/>
    <p:sldId id="5368" r:id="rId276"/>
    <p:sldId id="5369" r:id="rId277"/>
    <p:sldId id="5370" r:id="rId278"/>
    <p:sldId id="5371" r:id="rId279"/>
    <p:sldId id="5372" r:id="rId280"/>
  </p:sldIdLst>
  <p:sldSz cx="12192000" cy="6858000"/>
  <p:notesSz cx="6760845" cy="9942195"/>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6FF66"/>
    <a:srgbClr val="FFFF66"/>
    <a:srgbClr val="CCFF33"/>
    <a:srgbClr val="FFFFCC"/>
    <a:srgbClr val="ED7D31"/>
    <a:srgbClr val="006699"/>
    <a:srgbClr val="0000FF"/>
    <a:srgbClr val="CCFFFF"/>
    <a:srgbClr val="063E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24" autoAdjust="0"/>
    <p:restoredTop sz="74771" autoAdjust="0"/>
  </p:normalViewPr>
  <p:slideViewPr>
    <p:cSldViewPr>
      <p:cViewPr>
        <p:scale>
          <a:sx n="33" d="100"/>
          <a:sy n="33" d="100"/>
        </p:scale>
        <p:origin x="1819" y="595"/>
      </p:cViewPr>
      <p:guideLst>
        <p:guide orient="horz" pos="2152"/>
        <p:guide pos="3813"/>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3" Type="http://schemas.openxmlformats.org/officeDocument/2006/relationships/tableStyles" Target="tableStyles.xml"/><Relationship Id="rId282" Type="http://schemas.openxmlformats.org/officeDocument/2006/relationships/viewProps" Target="viewProps.xml"/><Relationship Id="rId281" Type="http://schemas.openxmlformats.org/officeDocument/2006/relationships/presProps" Target="presProps.xml"/><Relationship Id="rId280" Type="http://schemas.openxmlformats.org/officeDocument/2006/relationships/slide" Target="slides/slide276.xml"/><Relationship Id="rId28" Type="http://schemas.openxmlformats.org/officeDocument/2006/relationships/slide" Target="slides/slide24.xml"/><Relationship Id="rId279" Type="http://schemas.openxmlformats.org/officeDocument/2006/relationships/slide" Target="slides/slide275.xml"/><Relationship Id="rId278" Type="http://schemas.openxmlformats.org/officeDocument/2006/relationships/slide" Target="slides/slide274.xml"/><Relationship Id="rId277" Type="http://schemas.openxmlformats.org/officeDocument/2006/relationships/slide" Target="slides/slide273.xml"/><Relationship Id="rId276" Type="http://schemas.openxmlformats.org/officeDocument/2006/relationships/slide" Target="slides/slide272.xml"/><Relationship Id="rId275" Type="http://schemas.openxmlformats.org/officeDocument/2006/relationships/slide" Target="slides/slide271.xml"/><Relationship Id="rId274" Type="http://schemas.openxmlformats.org/officeDocument/2006/relationships/slide" Target="slides/slide270.xml"/><Relationship Id="rId273" Type="http://schemas.openxmlformats.org/officeDocument/2006/relationships/slide" Target="slides/slide269.xml"/><Relationship Id="rId272" Type="http://schemas.openxmlformats.org/officeDocument/2006/relationships/slide" Target="slides/slide268.xml"/><Relationship Id="rId271" Type="http://schemas.openxmlformats.org/officeDocument/2006/relationships/slide" Target="slides/slide267.xml"/><Relationship Id="rId270" Type="http://schemas.openxmlformats.org/officeDocument/2006/relationships/slide" Target="slides/slide266.xml"/><Relationship Id="rId27" Type="http://schemas.openxmlformats.org/officeDocument/2006/relationships/slide" Target="slides/slide23.xml"/><Relationship Id="rId269" Type="http://schemas.openxmlformats.org/officeDocument/2006/relationships/slide" Target="slides/slide265.xml"/><Relationship Id="rId268" Type="http://schemas.openxmlformats.org/officeDocument/2006/relationships/slide" Target="slides/slide264.xml"/><Relationship Id="rId267" Type="http://schemas.openxmlformats.org/officeDocument/2006/relationships/slide" Target="slides/slide263.xml"/><Relationship Id="rId266" Type="http://schemas.openxmlformats.org/officeDocument/2006/relationships/slide" Target="slides/slide262.xml"/><Relationship Id="rId265" Type="http://schemas.openxmlformats.org/officeDocument/2006/relationships/slide" Target="slides/slide261.xml"/><Relationship Id="rId264" Type="http://schemas.openxmlformats.org/officeDocument/2006/relationships/slide" Target="slides/slide260.xml"/><Relationship Id="rId263" Type="http://schemas.openxmlformats.org/officeDocument/2006/relationships/slide" Target="slides/slide259.xml"/><Relationship Id="rId262" Type="http://schemas.openxmlformats.org/officeDocument/2006/relationships/slide" Target="slides/slide258.xml"/><Relationship Id="rId261" Type="http://schemas.openxmlformats.org/officeDocument/2006/relationships/slide" Target="slides/slide257.xml"/><Relationship Id="rId260" Type="http://schemas.openxmlformats.org/officeDocument/2006/relationships/slide" Target="slides/slide256.xml"/><Relationship Id="rId26" Type="http://schemas.openxmlformats.org/officeDocument/2006/relationships/slide" Target="slides/slide22.xml"/><Relationship Id="rId259" Type="http://schemas.openxmlformats.org/officeDocument/2006/relationships/slide" Target="slides/slide255.xml"/><Relationship Id="rId258" Type="http://schemas.openxmlformats.org/officeDocument/2006/relationships/slide" Target="slides/slide254.xml"/><Relationship Id="rId257" Type="http://schemas.openxmlformats.org/officeDocument/2006/relationships/slide" Target="slides/slide253.xml"/><Relationship Id="rId256" Type="http://schemas.openxmlformats.org/officeDocument/2006/relationships/slide" Target="slides/slide252.xml"/><Relationship Id="rId255" Type="http://schemas.openxmlformats.org/officeDocument/2006/relationships/slide" Target="slides/slide251.xml"/><Relationship Id="rId254" Type="http://schemas.openxmlformats.org/officeDocument/2006/relationships/slide" Target="slides/slide250.xml"/><Relationship Id="rId253" Type="http://schemas.openxmlformats.org/officeDocument/2006/relationships/slide" Target="slides/slide249.xml"/><Relationship Id="rId252" Type="http://schemas.openxmlformats.org/officeDocument/2006/relationships/slide" Target="slides/slide248.xml"/><Relationship Id="rId251" Type="http://schemas.openxmlformats.org/officeDocument/2006/relationships/slide" Target="slides/slide247.xml"/><Relationship Id="rId250" Type="http://schemas.openxmlformats.org/officeDocument/2006/relationships/slide" Target="slides/slide246.xml"/><Relationship Id="rId25" Type="http://schemas.openxmlformats.org/officeDocument/2006/relationships/slide" Target="slides/slide21.xml"/><Relationship Id="rId249" Type="http://schemas.openxmlformats.org/officeDocument/2006/relationships/slide" Target="slides/slide245.xml"/><Relationship Id="rId248" Type="http://schemas.openxmlformats.org/officeDocument/2006/relationships/slide" Target="slides/slide244.xml"/><Relationship Id="rId247" Type="http://schemas.openxmlformats.org/officeDocument/2006/relationships/slide" Target="slides/slide243.xml"/><Relationship Id="rId246" Type="http://schemas.openxmlformats.org/officeDocument/2006/relationships/slide" Target="slides/slide242.xml"/><Relationship Id="rId245" Type="http://schemas.openxmlformats.org/officeDocument/2006/relationships/slide" Target="slides/slide241.xml"/><Relationship Id="rId244" Type="http://schemas.openxmlformats.org/officeDocument/2006/relationships/slide" Target="slides/slide240.xml"/><Relationship Id="rId243" Type="http://schemas.openxmlformats.org/officeDocument/2006/relationships/slide" Target="slides/slide239.xml"/><Relationship Id="rId242" Type="http://schemas.openxmlformats.org/officeDocument/2006/relationships/slide" Target="slides/slide238.xml"/><Relationship Id="rId241" Type="http://schemas.openxmlformats.org/officeDocument/2006/relationships/slide" Target="slides/slide237.xml"/><Relationship Id="rId240" Type="http://schemas.openxmlformats.org/officeDocument/2006/relationships/slide" Target="slides/slide236.xml"/><Relationship Id="rId24" Type="http://schemas.openxmlformats.org/officeDocument/2006/relationships/slide" Target="slides/slide20.xml"/><Relationship Id="rId239" Type="http://schemas.openxmlformats.org/officeDocument/2006/relationships/slide" Target="slides/slide235.xml"/><Relationship Id="rId238" Type="http://schemas.openxmlformats.org/officeDocument/2006/relationships/slide" Target="slides/slide234.xml"/><Relationship Id="rId237" Type="http://schemas.openxmlformats.org/officeDocument/2006/relationships/slide" Target="slides/slide233.xml"/><Relationship Id="rId236" Type="http://schemas.openxmlformats.org/officeDocument/2006/relationships/slide" Target="slides/slide232.xml"/><Relationship Id="rId235" Type="http://schemas.openxmlformats.org/officeDocument/2006/relationships/slide" Target="slides/slide231.xml"/><Relationship Id="rId234" Type="http://schemas.openxmlformats.org/officeDocument/2006/relationships/slide" Target="slides/slide230.xml"/><Relationship Id="rId233" Type="http://schemas.openxmlformats.org/officeDocument/2006/relationships/slide" Target="slides/slide229.xml"/><Relationship Id="rId232" Type="http://schemas.openxmlformats.org/officeDocument/2006/relationships/slide" Target="slides/slide228.xml"/><Relationship Id="rId231" Type="http://schemas.openxmlformats.org/officeDocument/2006/relationships/slide" Target="slides/slide227.xml"/><Relationship Id="rId230" Type="http://schemas.openxmlformats.org/officeDocument/2006/relationships/slide" Target="slides/slide226.xml"/><Relationship Id="rId23" Type="http://schemas.openxmlformats.org/officeDocument/2006/relationships/slide" Target="slides/slide19.xml"/><Relationship Id="rId229" Type="http://schemas.openxmlformats.org/officeDocument/2006/relationships/slide" Target="slides/slide225.xml"/><Relationship Id="rId228" Type="http://schemas.openxmlformats.org/officeDocument/2006/relationships/slide" Target="slides/slide224.xml"/><Relationship Id="rId227" Type="http://schemas.openxmlformats.org/officeDocument/2006/relationships/slide" Target="slides/slide223.xml"/><Relationship Id="rId226" Type="http://schemas.openxmlformats.org/officeDocument/2006/relationships/slide" Target="slides/slide222.xml"/><Relationship Id="rId225" Type="http://schemas.openxmlformats.org/officeDocument/2006/relationships/slide" Target="slides/slide221.xml"/><Relationship Id="rId224" Type="http://schemas.openxmlformats.org/officeDocument/2006/relationships/slide" Target="slides/slide220.xml"/><Relationship Id="rId223" Type="http://schemas.openxmlformats.org/officeDocument/2006/relationships/slide" Target="slides/slide219.xml"/><Relationship Id="rId222" Type="http://schemas.openxmlformats.org/officeDocument/2006/relationships/slide" Target="slides/slide218.xml"/><Relationship Id="rId221" Type="http://schemas.openxmlformats.org/officeDocument/2006/relationships/slide" Target="slides/slide217.xml"/><Relationship Id="rId220" Type="http://schemas.openxmlformats.org/officeDocument/2006/relationships/slide" Target="slides/slide216.xml"/><Relationship Id="rId22" Type="http://schemas.openxmlformats.org/officeDocument/2006/relationships/slide" Target="slides/slide18.xml"/><Relationship Id="rId219" Type="http://schemas.openxmlformats.org/officeDocument/2006/relationships/slide" Target="slides/slide215.xml"/><Relationship Id="rId218" Type="http://schemas.openxmlformats.org/officeDocument/2006/relationships/slide" Target="slides/slide214.xml"/><Relationship Id="rId217" Type="http://schemas.openxmlformats.org/officeDocument/2006/relationships/slide" Target="slides/slide213.xml"/><Relationship Id="rId216" Type="http://schemas.openxmlformats.org/officeDocument/2006/relationships/slide" Target="slides/slide212.xml"/><Relationship Id="rId215" Type="http://schemas.openxmlformats.org/officeDocument/2006/relationships/slide" Target="slides/slide211.xml"/><Relationship Id="rId214" Type="http://schemas.openxmlformats.org/officeDocument/2006/relationships/slide" Target="slides/slide210.xml"/><Relationship Id="rId213" Type="http://schemas.openxmlformats.org/officeDocument/2006/relationships/slide" Target="slides/slide209.xml"/><Relationship Id="rId212" Type="http://schemas.openxmlformats.org/officeDocument/2006/relationships/slide" Target="slides/slide208.xml"/><Relationship Id="rId211" Type="http://schemas.openxmlformats.org/officeDocument/2006/relationships/slide" Target="slides/slide207.xml"/><Relationship Id="rId210" Type="http://schemas.openxmlformats.org/officeDocument/2006/relationships/slide" Target="slides/slide206.xml"/><Relationship Id="rId21" Type="http://schemas.openxmlformats.org/officeDocument/2006/relationships/slide" Target="slides/slide17.xml"/><Relationship Id="rId209" Type="http://schemas.openxmlformats.org/officeDocument/2006/relationships/slide" Target="slides/slide205.xml"/><Relationship Id="rId208" Type="http://schemas.openxmlformats.org/officeDocument/2006/relationships/slide" Target="slides/slide204.xml"/><Relationship Id="rId207" Type="http://schemas.openxmlformats.org/officeDocument/2006/relationships/slide" Target="slides/slide203.xml"/><Relationship Id="rId206" Type="http://schemas.openxmlformats.org/officeDocument/2006/relationships/slide" Target="slides/slide202.xml"/><Relationship Id="rId205" Type="http://schemas.openxmlformats.org/officeDocument/2006/relationships/slide" Target="slides/slide201.xml"/><Relationship Id="rId204" Type="http://schemas.openxmlformats.org/officeDocument/2006/relationships/slide" Target="slides/slide200.xml"/><Relationship Id="rId203" Type="http://schemas.openxmlformats.org/officeDocument/2006/relationships/slide" Target="slides/slide199.xml"/><Relationship Id="rId202" Type="http://schemas.openxmlformats.org/officeDocument/2006/relationships/slide" Target="slides/slide198.xml"/><Relationship Id="rId201" Type="http://schemas.openxmlformats.org/officeDocument/2006/relationships/slide" Target="slides/slide197.xml"/><Relationship Id="rId200" Type="http://schemas.openxmlformats.org/officeDocument/2006/relationships/slide" Target="slides/slide196.xml"/><Relationship Id="rId20" Type="http://schemas.openxmlformats.org/officeDocument/2006/relationships/slide" Target="slides/slide16.xml"/><Relationship Id="rId2" Type="http://schemas.openxmlformats.org/officeDocument/2006/relationships/theme" Target="theme/theme1.xml"/><Relationship Id="rId199" Type="http://schemas.openxmlformats.org/officeDocument/2006/relationships/slide" Target="slides/slide195.xml"/><Relationship Id="rId198" Type="http://schemas.openxmlformats.org/officeDocument/2006/relationships/slide" Target="slides/slide194.xml"/><Relationship Id="rId197" Type="http://schemas.openxmlformats.org/officeDocument/2006/relationships/slide" Target="slides/slide193.xml"/><Relationship Id="rId196" Type="http://schemas.openxmlformats.org/officeDocument/2006/relationships/slide" Target="slides/slide192.xml"/><Relationship Id="rId195" Type="http://schemas.openxmlformats.org/officeDocument/2006/relationships/slide" Target="slides/slide191.xml"/><Relationship Id="rId194" Type="http://schemas.openxmlformats.org/officeDocument/2006/relationships/slide" Target="slides/slide190.xml"/><Relationship Id="rId193" Type="http://schemas.openxmlformats.org/officeDocument/2006/relationships/slide" Target="slides/slide189.xml"/><Relationship Id="rId192" Type="http://schemas.openxmlformats.org/officeDocument/2006/relationships/slide" Target="slides/slide188.xml"/><Relationship Id="rId191" Type="http://schemas.openxmlformats.org/officeDocument/2006/relationships/slide" Target="slides/slide187.xml"/><Relationship Id="rId190" Type="http://schemas.openxmlformats.org/officeDocument/2006/relationships/slide" Target="slides/slide186.xml"/><Relationship Id="rId19" Type="http://schemas.openxmlformats.org/officeDocument/2006/relationships/slide" Target="slides/slide15.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4.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4.wmf"/></Relationships>
</file>

<file path=ppt/drawings/_rels/vmlDrawing11.vml.rels><?xml version="1.0" encoding="UTF-8" standalone="yes"?>
<Relationships xmlns="http://schemas.openxmlformats.org/package/2006/relationships"><Relationship Id="rId6" Type="http://schemas.openxmlformats.org/officeDocument/2006/relationships/image" Target="../media/image133.wmf"/><Relationship Id="rId5" Type="http://schemas.openxmlformats.org/officeDocument/2006/relationships/image" Target="../media/image132.wmf"/><Relationship Id="rId4" Type="http://schemas.openxmlformats.org/officeDocument/2006/relationships/image" Target="../media/image131.wmf"/><Relationship Id="rId3" Type="http://schemas.openxmlformats.org/officeDocument/2006/relationships/image" Target="../media/image130.wmf"/><Relationship Id="rId2" Type="http://schemas.openxmlformats.org/officeDocument/2006/relationships/image" Target="../media/image129.wmf"/><Relationship Id="rId1" Type="http://schemas.openxmlformats.org/officeDocument/2006/relationships/image" Target="../media/image128.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65.wmf"/><Relationship Id="rId1" Type="http://schemas.openxmlformats.org/officeDocument/2006/relationships/image" Target="../media/image16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9.wmf"/></Relationships>
</file>

<file path=ppt/drawings/_rels/vmlDrawing14.vml.rels><?xml version="1.0" encoding="UTF-8" standalone="yes"?>
<Relationships xmlns="http://schemas.openxmlformats.org/package/2006/relationships"><Relationship Id="rId7" Type="http://schemas.openxmlformats.org/officeDocument/2006/relationships/image" Target="../media/image181.wmf"/><Relationship Id="rId6" Type="http://schemas.openxmlformats.org/officeDocument/2006/relationships/image" Target="../media/image180.wmf"/><Relationship Id="rId5" Type="http://schemas.openxmlformats.org/officeDocument/2006/relationships/image" Target="../media/image179.wmf"/><Relationship Id="rId4" Type="http://schemas.openxmlformats.org/officeDocument/2006/relationships/image" Target="../media/image178.wmf"/><Relationship Id="rId3" Type="http://schemas.openxmlformats.org/officeDocument/2006/relationships/image" Target="../media/image177.wmf"/><Relationship Id="rId2" Type="http://schemas.openxmlformats.org/officeDocument/2006/relationships/image" Target="../media/image176.wmf"/><Relationship Id="rId1" Type="http://schemas.openxmlformats.org/officeDocument/2006/relationships/image" Target="../media/image17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image" Target="../media/image191.wmf"/><Relationship Id="rId1" Type="http://schemas.openxmlformats.org/officeDocument/2006/relationships/image" Target="../media/image19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96.wmf"/><Relationship Id="rId1" Type="http://schemas.openxmlformats.org/officeDocument/2006/relationships/image" Target="../media/image19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1.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15.wmf"/><Relationship Id="rId1" Type="http://schemas.openxmlformats.org/officeDocument/2006/relationships/image" Target="../media/image214.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19.wmf"/><Relationship Id="rId1" Type="http://schemas.openxmlformats.org/officeDocument/2006/relationships/image" Target="../media/image218.wmf"/></Relationships>
</file>

<file path=ppt/drawings/_rels/vmlDrawing2.vml.rels><?xml version="1.0" encoding="UTF-8" standalone="yes"?>
<Relationships xmlns="http://schemas.openxmlformats.org/package/2006/relationships"><Relationship Id="rId6" Type="http://schemas.openxmlformats.org/officeDocument/2006/relationships/image" Target="../media/image87.wmf"/><Relationship Id="rId5" Type="http://schemas.openxmlformats.org/officeDocument/2006/relationships/image" Target="../media/image86.wmf"/><Relationship Id="rId4" Type="http://schemas.openxmlformats.org/officeDocument/2006/relationships/image" Target="../media/image85.wmf"/><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0.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2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26.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230.wmf"/><Relationship Id="rId1" Type="http://schemas.openxmlformats.org/officeDocument/2006/relationships/image" Target="../media/image22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57.emf"/><Relationship Id="rId2" Type="http://schemas.openxmlformats.org/officeDocument/2006/relationships/image" Target="../media/image256.emf"/><Relationship Id="rId1" Type="http://schemas.openxmlformats.org/officeDocument/2006/relationships/image" Target="../media/image255.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59.wmf"/><Relationship Id="rId1" Type="http://schemas.openxmlformats.org/officeDocument/2006/relationships/image" Target="../media/image258.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60.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264.emf"/><Relationship Id="rId1" Type="http://schemas.openxmlformats.org/officeDocument/2006/relationships/image" Target="../media/image263.emf"/></Relationships>
</file>

<file path=ppt/drawings/_rels/vmlDrawing28.vml.rels><?xml version="1.0" encoding="UTF-8" standalone="yes"?>
<Relationships xmlns="http://schemas.openxmlformats.org/package/2006/relationships"><Relationship Id="rId4" Type="http://schemas.openxmlformats.org/officeDocument/2006/relationships/image" Target="../media/image268.wmf"/><Relationship Id="rId3" Type="http://schemas.openxmlformats.org/officeDocument/2006/relationships/image" Target="../media/image267.wmf"/><Relationship Id="rId2" Type="http://schemas.openxmlformats.org/officeDocument/2006/relationships/image" Target="../media/image266.wmf"/><Relationship Id="rId1" Type="http://schemas.openxmlformats.org/officeDocument/2006/relationships/image" Target="../media/image265.emf"/></Relationships>
</file>

<file path=ppt/drawings/_rels/vmlDrawing29.vml.rels><?xml version="1.0" encoding="UTF-8" standalone="yes"?>
<Relationships xmlns="http://schemas.openxmlformats.org/package/2006/relationships"><Relationship Id="rId6" Type="http://schemas.openxmlformats.org/officeDocument/2006/relationships/image" Target="../media/image276.wmf"/><Relationship Id="rId5" Type="http://schemas.openxmlformats.org/officeDocument/2006/relationships/image" Target="../media/image275.wmf"/><Relationship Id="rId4" Type="http://schemas.openxmlformats.org/officeDocument/2006/relationships/image" Target="../media/image274.wmf"/><Relationship Id="rId3" Type="http://schemas.openxmlformats.org/officeDocument/2006/relationships/image" Target="../media/image273.wmf"/><Relationship Id="rId2" Type="http://schemas.openxmlformats.org/officeDocument/2006/relationships/image" Target="../media/image272.wmf"/><Relationship Id="rId1" Type="http://schemas.openxmlformats.org/officeDocument/2006/relationships/image" Target="../media/image271.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92.wmf"/><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s>
</file>

<file path=ppt/drawings/_rels/vmlDrawing30.vml.rels><?xml version="1.0" encoding="UTF-8" standalone="yes"?>
<Relationships xmlns="http://schemas.openxmlformats.org/package/2006/relationships"><Relationship Id="rId5" Type="http://schemas.openxmlformats.org/officeDocument/2006/relationships/image" Target="../media/image281.wmf"/><Relationship Id="rId4" Type="http://schemas.openxmlformats.org/officeDocument/2006/relationships/image" Target="../media/image280.wmf"/><Relationship Id="rId3" Type="http://schemas.openxmlformats.org/officeDocument/2006/relationships/image" Target="../media/image279.wmf"/><Relationship Id="rId2" Type="http://schemas.openxmlformats.org/officeDocument/2006/relationships/image" Target="../media/image278.emf"/><Relationship Id="rId1" Type="http://schemas.openxmlformats.org/officeDocument/2006/relationships/image" Target="../media/image277.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83.emf"/></Relationships>
</file>

<file path=ppt/drawings/_rels/vmlDrawing32.vml.rels><?xml version="1.0" encoding="UTF-8" standalone="yes"?>
<Relationships xmlns="http://schemas.openxmlformats.org/package/2006/relationships"><Relationship Id="rId9" Type="http://schemas.openxmlformats.org/officeDocument/2006/relationships/image" Target="../media/image289.wmf"/><Relationship Id="rId8" Type="http://schemas.openxmlformats.org/officeDocument/2006/relationships/image" Target="../media/image288.wmf"/><Relationship Id="rId7" Type="http://schemas.openxmlformats.org/officeDocument/2006/relationships/image" Target="../media/image287.wmf"/><Relationship Id="rId6" Type="http://schemas.openxmlformats.org/officeDocument/2006/relationships/image" Target="../media/image279.wmf"/><Relationship Id="rId5" Type="http://schemas.openxmlformats.org/officeDocument/2006/relationships/image" Target="../media/image276.wmf"/><Relationship Id="rId4" Type="http://schemas.openxmlformats.org/officeDocument/2006/relationships/image" Target="../media/image286.wmf"/><Relationship Id="rId3" Type="http://schemas.openxmlformats.org/officeDocument/2006/relationships/image" Target="../media/image285.wmf"/><Relationship Id="rId2" Type="http://schemas.openxmlformats.org/officeDocument/2006/relationships/image" Target="../media/image271.wmf"/><Relationship Id="rId10" Type="http://schemas.openxmlformats.org/officeDocument/2006/relationships/image" Target="../media/image290.emf"/><Relationship Id="rId1" Type="http://schemas.openxmlformats.org/officeDocument/2006/relationships/image" Target="../media/image284.wmf"/></Relationships>
</file>

<file path=ppt/drawings/_rels/vmlDrawing33.vml.rels><?xml version="1.0" encoding="UTF-8" standalone="yes"?>
<Relationships xmlns="http://schemas.openxmlformats.org/package/2006/relationships"><Relationship Id="rId4" Type="http://schemas.openxmlformats.org/officeDocument/2006/relationships/image" Target="../media/image294.emf"/><Relationship Id="rId3" Type="http://schemas.openxmlformats.org/officeDocument/2006/relationships/image" Target="../media/image293.wmf"/><Relationship Id="rId2" Type="http://schemas.openxmlformats.org/officeDocument/2006/relationships/image" Target="../media/image292.wmf"/><Relationship Id="rId1" Type="http://schemas.openxmlformats.org/officeDocument/2006/relationships/image" Target="../media/image291.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98.wmf"/><Relationship Id="rId2" Type="http://schemas.openxmlformats.org/officeDocument/2006/relationships/image" Target="../media/image297.wmf"/><Relationship Id="rId1" Type="http://schemas.openxmlformats.org/officeDocument/2006/relationships/image" Target="../media/image296.wmf"/></Relationships>
</file>

<file path=ppt/drawings/_rels/vmlDrawing4.vml.rels><?xml version="1.0" encoding="UTF-8" standalone="yes"?>
<Relationships xmlns="http://schemas.openxmlformats.org/package/2006/relationships"><Relationship Id="rId7" Type="http://schemas.openxmlformats.org/officeDocument/2006/relationships/image" Target="../media/image99.wmf"/><Relationship Id="rId6" Type="http://schemas.openxmlformats.org/officeDocument/2006/relationships/image" Target="../media/image98.wmf"/><Relationship Id="rId5" Type="http://schemas.openxmlformats.org/officeDocument/2006/relationships/image" Target="../media/image97.wmf"/><Relationship Id="rId4" Type="http://schemas.openxmlformats.org/officeDocument/2006/relationships/image" Target="../media/image96.wmf"/><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108.wmf"/><Relationship Id="rId7" Type="http://schemas.openxmlformats.org/officeDocument/2006/relationships/image" Target="../media/image107.wmf"/><Relationship Id="rId6" Type="http://schemas.openxmlformats.org/officeDocument/2006/relationships/image" Target="../media/image106.wmf"/><Relationship Id="rId5" Type="http://schemas.openxmlformats.org/officeDocument/2006/relationships/image" Target="../media/image105.wmf"/><Relationship Id="rId4" Type="http://schemas.openxmlformats.org/officeDocument/2006/relationships/image" Target="../media/image104.wmf"/><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114.wmf"/><Relationship Id="rId4" Type="http://schemas.openxmlformats.org/officeDocument/2006/relationships/image" Target="../media/image113.wmf"/><Relationship Id="rId3" Type="http://schemas.openxmlformats.org/officeDocument/2006/relationships/image" Target="../media/image112.wmf"/><Relationship Id="rId2" Type="http://schemas.openxmlformats.org/officeDocument/2006/relationships/image" Target="../media/image111.wmf"/><Relationship Id="rId1" Type="http://schemas.openxmlformats.org/officeDocument/2006/relationships/image" Target="../media/image11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16.wmf"/><Relationship Id="rId1" Type="http://schemas.openxmlformats.org/officeDocument/2006/relationships/image" Target="../media/image115.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121.wmf"/><Relationship Id="rId3" Type="http://schemas.openxmlformats.org/officeDocument/2006/relationships/image" Target="../media/image120.wmf"/><Relationship Id="rId2" Type="http://schemas.openxmlformats.org/officeDocument/2006/relationships/image" Target="../media/image119.wmf"/><Relationship Id="rId1" Type="http://schemas.openxmlformats.org/officeDocument/2006/relationships/image" Target="../media/image11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image" Target="../media/image1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30525" cy="496888"/>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15363" name="Rectangle 3"/>
          <p:cNvSpPr>
            <a:spLocks noGrp="1" noChangeArrowheads="1"/>
          </p:cNvSpPr>
          <p:nvPr>
            <p:ph type="dt" idx="1"/>
          </p:nvPr>
        </p:nvSpPr>
        <p:spPr bwMode="auto">
          <a:xfrm>
            <a:off x="3829050" y="0"/>
            <a:ext cx="2930525" cy="496888"/>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37892" name="Rectangle 4"/>
          <p:cNvSpPr>
            <a:spLocks noGrp="1" noRot="1" noChangeAspect="1" noChangeArrowheads="1"/>
          </p:cNvSpPr>
          <p:nvPr>
            <p:ph type="sldImg" idx="2"/>
          </p:nvPr>
        </p:nvSpPr>
        <p:spPr bwMode="auto">
          <a:xfrm>
            <a:off x="68263" y="746125"/>
            <a:ext cx="6624637" cy="3727450"/>
          </a:xfrm>
          <a:prstGeom prst="rect">
            <a:avLst/>
          </a:prstGeom>
          <a:noFill/>
          <a:ln w="9525">
            <a:noFill/>
            <a:miter lim="800000"/>
          </a:ln>
        </p:spPr>
      </p:sp>
      <p:sp>
        <p:nvSpPr>
          <p:cNvPr id="15365" name="Rectangle 5"/>
          <p:cNvSpPr>
            <a:spLocks noGrp="1" noChangeArrowheads="1"/>
          </p:cNvSpPr>
          <p:nvPr>
            <p:ph type="body" sz="quarter" idx="3"/>
          </p:nvPr>
        </p:nvSpPr>
        <p:spPr bwMode="auto">
          <a:xfrm>
            <a:off x="676275" y="4722813"/>
            <a:ext cx="5408613" cy="4473575"/>
          </a:xfrm>
          <a:prstGeom prst="rect">
            <a:avLst/>
          </a:prstGeom>
          <a:noFill/>
          <a:ln>
            <a:noFill/>
          </a:ln>
          <a:effectLst/>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5366" name="Rectangle 6"/>
          <p:cNvSpPr>
            <a:spLocks noGrp="1" noChangeArrowheads="1"/>
          </p:cNvSpPr>
          <p:nvPr>
            <p:ph type="ftr" sz="quarter" idx="4"/>
          </p:nvPr>
        </p:nvSpPr>
        <p:spPr bwMode="auto">
          <a:xfrm>
            <a:off x="0" y="9444038"/>
            <a:ext cx="2930525" cy="496887"/>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15367" name="Rectangle 7"/>
          <p:cNvSpPr>
            <a:spLocks noGrp="1" noChangeArrowheads="1"/>
          </p:cNvSpPr>
          <p:nvPr>
            <p:ph type="sldNum" sz="quarter" idx="5"/>
          </p:nvPr>
        </p:nvSpPr>
        <p:spPr bwMode="auto">
          <a:xfrm>
            <a:off x="3829050" y="9444038"/>
            <a:ext cx="2930525" cy="496887"/>
          </a:xfrm>
          <a:prstGeom prst="rect">
            <a:avLst/>
          </a:prstGeom>
          <a:noFill/>
          <a:ln>
            <a:noFill/>
          </a:ln>
          <a:effectLst/>
        </p:spPr>
        <p:txBody>
          <a:bodyPr vert="horz" wrap="square" lIns="91440" tIns="45720" rIns="91440" bIns="45720" numCol="1" anchor="b" anchorCtr="0" compatLnSpc="1"/>
          <a:lstStyle>
            <a:lvl1pPr algn="r" eaLnBrk="1" hangingPunct="1">
              <a:buFont typeface="Arial" panose="020B0604020202020204" pitchFamily="34" charset="0"/>
              <a:buNone/>
              <a:defRPr sz="1200">
                <a:latin typeface="Arial" panose="020B0604020202020204" pitchFamily="34" charset="0"/>
              </a:defRPr>
            </a:lvl1pPr>
          </a:lstStyle>
          <a:p>
            <a:pPr>
              <a:defRPr/>
            </a:pPr>
            <a:fld id="{4D1E4214-58C9-4502-B708-74E8A37AC8C0}" type="slidenum">
              <a:rPr 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2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2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2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2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2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2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2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2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2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2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2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2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2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2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2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2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2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2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2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2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2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2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2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0.xml"/></Relationships>
</file>

<file path=ppt/notesSlides/_rels/notesSlide2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2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2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2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2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2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2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9.xml"/></Relationships>
</file>

<file path=ppt/notesSlides/_rels/notesSlide2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0.xml"/></Relationships>
</file>

<file path=ppt/notesSlides/_rels/notesSlide2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2.xml"/></Relationships>
</file>

<file path=ppt/notesSlides/_rels/notesSlide2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2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_rels/notesSlide2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8.xml"/></Relationships>
</file>

<file path=ppt/notesSlides/_rels/notesSlide2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9.xml"/></Relationships>
</file>

<file path=ppt/notesSlides/_rels/notesSlide2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0.xml"/></Relationships>
</file>

<file path=ppt/notesSlides/_rels/notesSlide2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1.xml"/></Relationships>
</file>

<file path=ppt/notesSlides/_rels/notesSlide2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4.xml"/></Relationships>
</file>

<file path=ppt/notesSlides/_rels/notesSlide2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5.xml"/></Relationships>
</file>

<file path=ppt/notesSlides/_rels/notesSlide2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6.xml"/></Relationships>
</file>

<file path=ppt/notesSlides/_rels/notesSlide2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7.xml"/></Relationships>
</file>

<file path=ppt/notesSlides/_rels/notesSlide2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8.xml"/></Relationships>
</file>

<file path=ppt/notesSlides/_rels/notesSlide2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2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0.xml"/></Relationships>
</file>

<file path=ppt/notesSlides/_rels/notesSlide2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1.xml"/></Relationships>
</file>

<file path=ppt/notesSlides/_rels/notesSlide2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3.xml"/></Relationships>
</file>

<file path=ppt/notesSlides/_rels/notesSlide2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4.xml"/></Relationships>
</file>

<file path=ppt/notesSlides/_rels/notesSlide2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5.xml"/></Relationships>
</file>

<file path=ppt/notesSlides/_rels/notesSlide2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6.xml"/></Relationships>
</file>

<file path=ppt/notesSlides/_rels/notesSlide2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7.xml"/></Relationships>
</file>

<file path=ppt/notesSlides/_rels/notesSlide2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8.xml"/></Relationships>
</file>

<file path=ppt/notesSlides/_rels/notesSlide2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9.xml"/></Relationships>
</file>

<file path=ppt/notesSlides/_rels/notesSlide2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_rels/notesSlide2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1.xml"/></Relationships>
</file>

<file path=ppt/notesSlides/_rels/notesSlide2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3.xml"/></Relationships>
</file>

<file path=ppt/notesSlides/_rels/notesSlide2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4.xml"/></Relationships>
</file>

<file path=ppt/notesSlides/_rels/notesSlide2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45FCF3-C117-4086-8498-4D6A7F0B2E83}"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1"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umimoji="1" lang="zh-CN" altLang="en-US" b="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4" name="文本占位符 15"/>
          <p:cNvSpPr>
            <a:spLocks noGrp="1"/>
          </p:cNvSpPr>
          <p:nvPr>
            <p:ph type="body" sz="quarter" idx="11" hasCustomPrompt="1"/>
          </p:nvPr>
        </p:nvSpPr>
        <p:spPr>
          <a:xfrm>
            <a:off x="3716341" y="5836582"/>
            <a:ext cx="4759319" cy="337842"/>
          </a:xfrm>
          <a:prstGeom prst="rect">
            <a:avLst/>
          </a:prstGeom>
        </p:spPr>
        <p:txBody>
          <a:bodyPr lIns="0" anchor="ctr"/>
          <a:lstStyle>
            <a:lvl1pPr marL="0" indent="0" algn="ctr">
              <a:buNone/>
              <a:defRPr sz="2000" b="1" spc="600">
                <a:solidFill>
                  <a:schemeClr val="bg1"/>
                </a:solidFill>
                <a:latin typeface="微软雅黑" panose="020B0503020204020204" pitchFamily="34" charset="-122"/>
                <a:ea typeface="微软雅黑" panose="020B0503020204020204" pitchFamily="34" charset="-122"/>
              </a:defRPr>
            </a:lvl1pPr>
          </a:lstStyle>
          <a:p>
            <a:pPr lvl="0"/>
            <a:r>
              <a:rPr lang="en-US" altLang="zh-CN" dirty="0"/>
              <a:t>[</a:t>
            </a:r>
            <a:r>
              <a:rPr lang="zh-CN" altLang="en-US" dirty="0"/>
              <a:t>岗位名称</a:t>
            </a:r>
            <a:r>
              <a:rPr lang="en-US" altLang="zh-CN" dirty="0"/>
              <a:t>]</a:t>
            </a:r>
            <a:endParaRPr lang="zh-CN" altLang="en-US" dirty="0"/>
          </a:p>
        </p:txBody>
      </p:sp>
      <p:sp>
        <p:nvSpPr>
          <p:cNvPr id="5" name="文本占位符 15"/>
          <p:cNvSpPr>
            <a:spLocks noGrp="1"/>
          </p:cNvSpPr>
          <p:nvPr>
            <p:ph type="body" sz="quarter" idx="10" hasCustomPrompt="1"/>
          </p:nvPr>
        </p:nvSpPr>
        <p:spPr>
          <a:xfrm>
            <a:off x="2433689" y="5116552"/>
            <a:ext cx="7324623" cy="546204"/>
          </a:xfrm>
          <a:prstGeom prst="rect">
            <a:avLst/>
          </a:prstGeom>
        </p:spPr>
        <p:txBody>
          <a:bodyPr lIns="0" anchor="ctr"/>
          <a:lstStyle>
            <a:lvl1pPr marL="0" indent="0" algn="ctr">
              <a:buNone/>
              <a:defRPr sz="2800" b="1" strike="noStrike" spc="600">
                <a:solidFill>
                  <a:schemeClr val="bg1"/>
                </a:solidFill>
                <a:latin typeface="微软雅黑" panose="020B0503020204020204" pitchFamily="34" charset="-122"/>
                <a:ea typeface="微软雅黑" panose="020B0503020204020204" pitchFamily="34" charset="-122"/>
              </a:defRPr>
            </a:lvl1pPr>
          </a:lstStyle>
          <a:p>
            <a:pPr lvl="0"/>
            <a:r>
              <a:rPr lang="zh-CN" altLang="en-US" dirty="0"/>
              <a:t>课程标题</a:t>
            </a:r>
            <a:endParaRPr lang="zh-CN" altLang="en-US" dirty="0"/>
          </a:p>
        </p:txBody>
      </p:sp>
      <p:pic>
        <p:nvPicPr>
          <p:cNvPr id="6" name="图片 5"/>
          <p:cNvPicPr>
            <a:picLocks noChangeAspect="1"/>
          </p:cNvPicPr>
          <p:nvPr userDrawn="1"/>
        </p:nvPicPr>
        <p:blipFill>
          <a:blip r:embed="rId2" cstate="email"/>
          <a:stretch>
            <a:fillRect/>
          </a:stretch>
        </p:blipFill>
        <p:spPr>
          <a:xfrm>
            <a:off x="0" y="0"/>
            <a:ext cx="12192000"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10" name="组合 9"/>
          <p:cNvGrpSpPr/>
          <p:nvPr userDrawn="1"/>
        </p:nvGrpSpPr>
        <p:grpSpPr>
          <a:xfrm>
            <a:off x="29834" y="0"/>
            <a:ext cx="12199669" cy="6858001"/>
            <a:chOff x="335360" y="2655794"/>
            <a:chExt cx="12199669" cy="6858001"/>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335360" y="2655794"/>
              <a:ext cx="12199669"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userDrawn="1"/>
          </p:nvSpPr>
          <p:spPr>
            <a:xfrm>
              <a:off x="335360" y="2655794"/>
              <a:ext cx="12199669" cy="685800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文本占位符 8"/>
          <p:cNvSpPr>
            <a:spLocks noGrp="1"/>
          </p:cNvSpPr>
          <p:nvPr>
            <p:ph type="body" sz="quarter" idx="13"/>
          </p:nvPr>
        </p:nvSpPr>
        <p:spPr>
          <a:xfrm>
            <a:off x="684367" y="260648"/>
            <a:ext cx="8002041" cy="576064"/>
          </a:xfrm>
        </p:spPr>
        <p:txBody>
          <a:bodyPr anchor="ctr"/>
          <a:lstStyle>
            <a:lvl1pPr marL="0" indent="0" algn="l">
              <a:buNone/>
              <a:defRPr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8"/>
          <p:cNvSpPr>
            <a:spLocks noGrp="1"/>
          </p:cNvSpPr>
          <p:nvPr>
            <p:ph type="body" sz="quarter" idx="14"/>
          </p:nvPr>
        </p:nvSpPr>
        <p:spPr>
          <a:xfrm>
            <a:off x="684367" y="908720"/>
            <a:ext cx="8002041" cy="576064"/>
          </a:xfrm>
        </p:spPr>
        <p:txBody>
          <a:bodyPr anchor="ctr">
            <a:normAutofit/>
          </a:bodyPr>
          <a:lstStyle>
            <a:lvl1pPr marL="0" indent="0" algn="l">
              <a:buNone/>
              <a:defRPr sz="2000"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0" y="0"/>
            <a:ext cx="12199669" cy="6858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4" name="文本占位符 15"/>
          <p:cNvSpPr>
            <a:spLocks noGrp="1"/>
          </p:cNvSpPr>
          <p:nvPr>
            <p:ph type="body" sz="quarter" idx="11" hasCustomPrompt="1"/>
          </p:nvPr>
        </p:nvSpPr>
        <p:spPr>
          <a:xfrm>
            <a:off x="3716341" y="5836582"/>
            <a:ext cx="4759319" cy="337842"/>
          </a:xfrm>
          <a:prstGeom prst="rect">
            <a:avLst/>
          </a:prstGeom>
        </p:spPr>
        <p:txBody>
          <a:bodyPr lIns="0" anchor="ctr"/>
          <a:lstStyle>
            <a:lvl1pPr marL="0" indent="0" algn="ctr">
              <a:buNone/>
              <a:defRPr sz="2000" b="1" spc="600">
                <a:solidFill>
                  <a:schemeClr val="bg1"/>
                </a:solidFill>
                <a:latin typeface="微软雅黑" panose="020B0503020204020204" pitchFamily="34" charset="-122"/>
                <a:ea typeface="微软雅黑" panose="020B0503020204020204" pitchFamily="34" charset="-122"/>
              </a:defRPr>
            </a:lvl1pPr>
          </a:lstStyle>
          <a:p>
            <a:pPr lvl="0"/>
            <a:r>
              <a:rPr lang="en-US" altLang="zh-CN" dirty="0"/>
              <a:t>[</a:t>
            </a:r>
            <a:r>
              <a:rPr lang="zh-CN" altLang="en-US" dirty="0"/>
              <a:t>岗位名称</a:t>
            </a:r>
            <a:r>
              <a:rPr lang="en-US" altLang="zh-CN" dirty="0"/>
              <a:t>]</a:t>
            </a:r>
            <a:endParaRPr lang="zh-CN" altLang="en-US" dirty="0"/>
          </a:p>
        </p:txBody>
      </p:sp>
      <p:sp>
        <p:nvSpPr>
          <p:cNvPr id="5" name="文本占位符 15"/>
          <p:cNvSpPr>
            <a:spLocks noGrp="1"/>
          </p:cNvSpPr>
          <p:nvPr>
            <p:ph type="body" sz="quarter" idx="10" hasCustomPrompt="1"/>
          </p:nvPr>
        </p:nvSpPr>
        <p:spPr>
          <a:xfrm>
            <a:off x="2433689" y="5116552"/>
            <a:ext cx="7324623" cy="546204"/>
          </a:xfrm>
          <a:prstGeom prst="rect">
            <a:avLst/>
          </a:prstGeom>
        </p:spPr>
        <p:txBody>
          <a:bodyPr lIns="0" anchor="ctr"/>
          <a:lstStyle>
            <a:lvl1pPr marL="0" indent="0" algn="ctr">
              <a:buNone/>
              <a:defRPr sz="2800" b="1" strike="noStrike" spc="600">
                <a:solidFill>
                  <a:schemeClr val="bg1"/>
                </a:solidFill>
                <a:latin typeface="微软雅黑" panose="020B0503020204020204" pitchFamily="34" charset="-122"/>
                <a:ea typeface="微软雅黑" panose="020B0503020204020204" pitchFamily="34" charset="-122"/>
              </a:defRPr>
            </a:lvl1pPr>
          </a:lstStyle>
          <a:p>
            <a:pPr lvl="0"/>
            <a:r>
              <a:rPr lang="zh-CN" altLang="en-US" dirty="0"/>
              <a:t>课程标题</a:t>
            </a:r>
            <a:endParaRPr lang="zh-CN" altLang="en-US" dirty="0"/>
          </a:p>
        </p:txBody>
      </p:sp>
      <p:pic>
        <p:nvPicPr>
          <p:cNvPr id="6" name="图片 5"/>
          <p:cNvPicPr>
            <a:picLocks noChangeAspect="1"/>
          </p:cNvPicPr>
          <p:nvPr userDrawn="1"/>
        </p:nvPicPr>
        <p:blipFill>
          <a:blip r:embed="rId2" cstate="email"/>
          <a:stretch>
            <a:fillRect/>
          </a:stretch>
        </p:blipFill>
        <p:spPr>
          <a:xfrm>
            <a:off x="0" y="0"/>
            <a:ext cx="12192000"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10" name="组合 9"/>
          <p:cNvGrpSpPr/>
          <p:nvPr userDrawn="1"/>
        </p:nvGrpSpPr>
        <p:grpSpPr>
          <a:xfrm>
            <a:off x="29834" y="0"/>
            <a:ext cx="12199669" cy="6858001"/>
            <a:chOff x="335360" y="2655794"/>
            <a:chExt cx="12199669" cy="6858001"/>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335360" y="2655794"/>
              <a:ext cx="12199669"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userDrawn="1"/>
          </p:nvSpPr>
          <p:spPr>
            <a:xfrm>
              <a:off x="335360" y="2655794"/>
              <a:ext cx="12199669" cy="685800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文本占位符 8"/>
          <p:cNvSpPr>
            <a:spLocks noGrp="1"/>
          </p:cNvSpPr>
          <p:nvPr>
            <p:ph type="body" sz="quarter" idx="13"/>
          </p:nvPr>
        </p:nvSpPr>
        <p:spPr>
          <a:xfrm>
            <a:off x="684367" y="260648"/>
            <a:ext cx="8002041" cy="576064"/>
          </a:xfrm>
        </p:spPr>
        <p:txBody>
          <a:bodyPr anchor="ctr"/>
          <a:lstStyle>
            <a:lvl1pPr marL="0" indent="0" algn="l">
              <a:buNone/>
              <a:defRPr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8"/>
          <p:cNvSpPr>
            <a:spLocks noGrp="1"/>
          </p:cNvSpPr>
          <p:nvPr>
            <p:ph type="body" sz="quarter" idx="14"/>
          </p:nvPr>
        </p:nvSpPr>
        <p:spPr>
          <a:xfrm>
            <a:off x="684367" y="908720"/>
            <a:ext cx="8002041" cy="576064"/>
          </a:xfrm>
        </p:spPr>
        <p:txBody>
          <a:bodyPr anchor="ctr">
            <a:normAutofit/>
          </a:bodyPr>
          <a:lstStyle>
            <a:lvl1pPr marL="0" indent="0" algn="l">
              <a:buNone/>
              <a:defRPr sz="2000" b="1">
                <a:latin typeface="微软雅黑" panose="020B0503020204020204" pitchFamily="34" charset="-122"/>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4100"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42614"/>
          <a:stretch>
            <a:fillRect/>
          </a:stretch>
        </p:blipFill>
        <p:spPr bwMode="auto">
          <a:xfrm>
            <a:off x="0" y="0"/>
            <a:ext cx="12199669" cy="6858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A771AC-57F6-4591-ADF5-D0E8FC5079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F11618-9B58-43DC-8C2F-78546DDC64C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771AC-57F6-4591-ADF5-D0E8FC50799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F11618-9B58-43DC-8C2F-78546DDC64C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771AC-57F6-4591-ADF5-D0E8FC50799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F11618-9B58-43DC-8C2F-78546DDC64C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tags" Target="../tags/tag1.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7.xml"/><Relationship Id="rId1" Type="http://schemas.openxmlformats.org/officeDocument/2006/relationships/image" Target="../media/image63.png"/></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7.xml"/><Relationship Id="rId2" Type="http://schemas.openxmlformats.org/officeDocument/2006/relationships/image" Target="../media/image65.png"/><Relationship Id="rId1" Type="http://schemas.openxmlformats.org/officeDocument/2006/relationships/image" Target="../media/image64.png"/></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101.xml"/><Relationship Id="rId3" Type="http://schemas.openxmlformats.org/officeDocument/2006/relationships/slideLayout" Target="../slideLayouts/slideLayout7.xml"/><Relationship Id="rId2" Type="http://schemas.openxmlformats.org/officeDocument/2006/relationships/image" Target="../media/image67.png"/><Relationship Id="rId1" Type="http://schemas.openxmlformats.org/officeDocument/2006/relationships/image" Target="../media/image66.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image" Target="../media/image68.png"/></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image" Target="../media/image69.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image" Target="../media/image71.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image" Target="../media/image72.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image" Target="../media/image73.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image" Target="../media/image74.jpe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7.xml"/><Relationship Id="rId1" Type="http://schemas.openxmlformats.org/officeDocument/2006/relationships/image" Target="../media/image76.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image" Target="../media/image77.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78.wmf"/><Relationship Id="rId1" Type="http://schemas.openxmlformats.org/officeDocument/2006/relationships/oleObject" Target="../embeddings/oleObject1.bin"/></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7.xml"/><Relationship Id="rId2" Type="http://schemas.openxmlformats.org/officeDocument/2006/relationships/image" Target="../media/image80.png"/><Relationship Id="rId1" Type="http://schemas.openxmlformats.org/officeDocument/2006/relationships/image" Target="../media/image79.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9" Type="http://schemas.openxmlformats.org/officeDocument/2006/relationships/image" Target="../media/image85.wmf"/><Relationship Id="rId8" Type="http://schemas.openxmlformats.org/officeDocument/2006/relationships/oleObject" Target="../embeddings/oleObject5.bin"/><Relationship Id="rId7" Type="http://schemas.openxmlformats.org/officeDocument/2006/relationships/image" Target="../media/image84.wmf"/><Relationship Id="rId6" Type="http://schemas.openxmlformats.org/officeDocument/2006/relationships/oleObject" Target="../embeddings/oleObject4.bin"/><Relationship Id="rId5" Type="http://schemas.openxmlformats.org/officeDocument/2006/relationships/image" Target="../media/image83.wmf"/><Relationship Id="rId4" Type="http://schemas.openxmlformats.org/officeDocument/2006/relationships/oleObject" Target="../embeddings/oleObject3.bin"/><Relationship Id="rId3" Type="http://schemas.openxmlformats.org/officeDocument/2006/relationships/image" Target="../media/image82.wmf"/><Relationship Id="rId2" Type="http://schemas.openxmlformats.org/officeDocument/2006/relationships/oleObject" Target="../embeddings/oleObject2.bin"/><Relationship Id="rId18" Type="http://schemas.openxmlformats.org/officeDocument/2006/relationships/notesSlide" Target="../notesSlides/notesSlide118.xml"/><Relationship Id="rId17" Type="http://schemas.openxmlformats.org/officeDocument/2006/relationships/vmlDrawing" Target="../drawings/vmlDrawing2.vml"/><Relationship Id="rId16" Type="http://schemas.openxmlformats.org/officeDocument/2006/relationships/slideLayout" Target="../slideLayouts/slideLayout7.xml"/><Relationship Id="rId15" Type="http://schemas.openxmlformats.org/officeDocument/2006/relationships/oleObject" Target="../embeddings/oleObject9.bin"/><Relationship Id="rId14" Type="http://schemas.openxmlformats.org/officeDocument/2006/relationships/oleObject" Target="../embeddings/oleObject8.bin"/><Relationship Id="rId13" Type="http://schemas.openxmlformats.org/officeDocument/2006/relationships/image" Target="../media/image87.wmf"/><Relationship Id="rId12" Type="http://schemas.openxmlformats.org/officeDocument/2006/relationships/oleObject" Target="../embeddings/oleObject7.bin"/><Relationship Id="rId11" Type="http://schemas.openxmlformats.org/officeDocument/2006/relationships/image" Target="../media/image86.wmf"/><Relationship Id="rId10" Type="http://schemas.openxmlformats.org/officeDocument/2006/relationships/oleObject" Target="../embeddings/oleObject6.bin"/><Relationship Id="rId1" Type="http://schemas.openxmlformats.org/officeDocument/2006/relationships/image" Target="../media/image8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7.xml"/><Relationship Id="rId1" Type="http://schemas.openxmlformats.org/officeDocument/2006/relationships/image" Target="../media/image88.png"/></Relationships>
</file>

<file path=ppt/slides/_rels/slide12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92.wmf"/><Relationship Id="rId7" Type="http://schemas.openxmlformats.org/officeDocument/2006/relationships/oleObject" Target="../embeddings/oleObject13.bin"/><Relationship Id="rId6" Type="http://schemas.openxmlformats.org/officeDocument/2006/relationships/image" Target="../media/image91.wmf"/><Relationship Id="rId5" Type="http://schemas.openxmlformats.org/officeDocument/2006/relationships/oleObject" Target="../embeddings/oleObject12.bin"/><Relationship Id="rId4" Type="http://schemas.openxmlformats.org/officeDocument/2006/relationships/image" Target="../media/image90.wmf"/><Relationship Id="rId3" Type="http://schemas.openxmlformats.org/officeDocument/2006/relationships/oleObject" Target="../embeddings/oleObject11.bin"/><Relationship Id="rId2" Type="http://schemas.openxmlformats.org/officeDocument/2006/relationships/image" Target="../media/image89.wmf"/><Relationship Id="rId11" Type="http://schemas.openxmlformats.org/officeDocument/2006/relationships/notesSlide" Target="../notesSlides/notesSlide120.xml"/><Relationship Id="rId10" Type="http://schemas.openxmlformats.org/officeDocument/2006/relationships/vmlDrawing" Target="../drawings/vmlDrawing3.vml"/><Relationship Id="rId1" Type="http://schemas.openxmlformats.org/officeDocument/2006/relationships/oleObject" Target="../embeddings/oleObject10.bin"/></Relationships>
</file>

<file path=ppt/slides/_rels/slide122.xml.rels><?xml version="1.0" encoding="UTF-8" standalone="yes"?>
<Relationships xmlns="http://schemas.openxmlformats.org/package/2006/relationships"><Relationship Id="rId9" Type="http://schemas.openxmlformats.org/officeDocument/2006/relationships/oleObject" Target="../embeddings/oleObject18.bin"/><Relationship Id="rId8" Type="http://schemas.openxmlformats.org/officeDocument/2006/relationships/image" Target="../media/image96.wmf"/><Relationship Id="rId7" Type="http://schemas.openxmlformats.org/officeDocument/2006/relationships/oleObject" Target="../embeddings/oleObject17.bin"/><Relationship Id="rId6" Type="http://schemas.openxmlformats.org/officeDocument/2006/relationships/image" Target="../media/image95.wmf"/><Relationship Id="rId5" Type="http://schemas.openxmlformats.org/officeDocument/2006/relationships/oleObject" Target="../embeddings/oleObject16.bin"/><Relationship Id="rId4" Type="http://schemas.openxmlformats.org/officeDocument/2006/relationships/image" Target="../media/image94.wmf"/><Relationship Id="rId3" Type="http://schemas.openxmlformats.org/officeDocument/2006/relationships/oleObject" Target="../embeddings/oleObject15.bin"/><Relationship Id="rId2" Type="http://schemas.openxmlformats.org/officeDocument/2006/relationships/image" Target="../media/image93.wmf"/><Relationship Id="rId17" Type="http://schemas.openxmlformats.org/officeDocument/2006/relationships/notesSlide" Target="../notesSlides/notesSlide121.xml"/><Relationship Id="rId16" Type="http://schemas.openxmlformats.org/officeDocument/2006/relationships/vmlDrawing" Target="../drawings/vmlDrawing4.vml"/><Relationship Id="rId15" Type="http://schemas.openxmlformats.org/officeDocument/2006/relationships/slideLayout" Target="../slideLayouts/slideLayout7.xml"/><Relationship Id="rId14" Type="http://schemas.openxmlformats.org/officeDocument/2006/relationships/image" Target="../media/image99.wmf"/><Relationship Id="rId13" Type="http://schemas.openxmlformats.org/officeDocument/2006/relationships/oleObject" Target="../embeddings/oleObject20.bin"/><Relationship Id="rId12" Type="http://schemas.openxmlformats.org/officeDocument/2006/relationships/image" Target="../media/image98.wmf"/><Relationship Id="rId11" Type="http://schemas.openxmlformats.org/officeDocument/2006/relationships/oleObject" Target="../embeddings/oleObject19.bin"/><Relationship Id="rId10" Type="http://schemas.openxmlformats.org/officeDocument/2006/relationships/image" Target="../media/image97.wmf"/><Relationship Id="rId1" Type="http://schemas.openxmlformats.org/officeDocument/2006/relationships/oleObject" Target="../embeddings/oleObject14.bin"/></Relationships>
</file>

<file path=ppt/slides/_rels/slide123.xml.rels><?xml version="1.0" encoding="UTF-8" standalone="yes"?>
<Relationships xmlns="http://schemas.openxmlformats.org/package/2006/relationships"><Relationship Id="rId9" Type="http://schemas.openxmlformats.org/officeDocument/2006/relationships/image" Target="../media/image104.wmf"/><Relationship Id="rId8" Type="http://schemas.openxmlformats.org/officeDocument/2006/relationships/oleObject" Target="../embeddings/oleObject24.bin"/><Relationship Id="rId7" Type="http://schemas.openxmlformats.org/officeDocument/2006/relationships/image" Target="../media/image103.wmf"/><Relationship Id="rId6" Type="http://schemas.openxmlformats.org/officeDocument/2006/relationships/oleObject" Target="../embeddings/oleObject23.bin"/><Relationship Id="rId5" Type="http://schemas.openxmlformats.org/officeDocument/2006/relationships/image" Target="../media/image102.wmf"/><Relationship Id="rId4" Type="http://schemas.openxmlformats.org/officeDocument/2006/relationships/oleObject" Target="../embeddings/oleObject22.bin"/><Relationship Id="rId3" Type="http://schemas.openxmlformats.org/officeDocument/2006/relationships/image" Target="../media/image101.wmf"/><Relationship Id="rId21" Type="http://schemas.openxmlformats.org/officeDocument/2006/relationships/notesSlide" Target="../notesSlides/notesSlide122.xml"/><Relationship Id="rId20" Type="http://schemas.openxmlformats.org/officeDocument/2006/relationships/vmlDrawing" Target="../drawings/vmlDrawing5.vml"/><Relationship Id="rId2" Type="http://schemas.openxmlformats.org/officeDocument/2006/relationships/oleObject" Target="../embeddings/oleObject21.bin"/><Relationship Id="rId19" Type="http://schemas.openxmlformats.org/officeDocument/2006/relationships/slideLayout" Target="../slideLayouts/slideLayout7.xml"/><Relationship Id="rId18" Type="http://schemas.openxmlformats.org/officeDocument/2006/relationships/oleObject" Target="../embeddings/oleObject29.bin"/><Relationship Id="rId17" Type="http://schemas.openxmlformats.org/officeDocument/2006/relationships/image" Target="../media/image108.wmf"/><Relationship Id="rId16" Type="http://schemas.openxmlformats.org/officeDocument/2006/relationships/oleObject" Target="../embeddings/oleObject28.bin"/><Relationship Id="rId15" Type="http://schemas.openxmlformats.org/officeDocument/2006/relationships/image" Target="../media/image107.wmf"/><Relationship Id="rId14" Type="http://schemas.openxmlformats.org/officeDocument/2006/relationships/oleObject" Target="../embeddings/oleObject27.bin"/><Relationship Id="rId13" Type="http://schemas.openxmlformats.org/officeDocument/2006/relationships/image" Target="../media/image106.wmf"/><Relationship Id="rId12" Type="http://schemas.openxmlformats.org/officeDocument/2006/relationships/oleObject" Target="../embeddings/oleObject26.bin"/><Relationship Id="rId11" Type="http://schemas.openxmlformats.org/officeDocument/2006/relationships/image" Target="../media/image105.wmf"/><Relationship Id="rId10" Type="http://schemas.openxmlformats.org/officeDocument/2006/relationships/oleObject" Target="../embeddings/oleObject25.bin"/><Relationship Id="rId1" Type="http://schemas.openxmlformats.org/officeDocument/2006/relationships/image" Target="../media/image100.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9" Type="http://schemas.openxmlformats.org/officeDocument/2006/relationships/image" Target="../media/image113.wmf"/><Relationship Id="rId8" Type="http://schemas.openxmlformats.org/officeDocument/2006/relationships/oleObject" Target="../embeddings/oleObject33.bin"/><Relationship Id="rId7" Type="http://schemas.openxmlformats.org/officeDocument/2006/relationships/image" Target="../media/image112.wmf"/><Relationship Id="rId6" Type="http://schemas.openxmlformats.org/officeDocument/2006/relationships/oleObject" Target="../embeddings/oleObject32.bin"/><Relationship Id="rId5" Type="http://schemas.openxmlformats.org/officeDocument/2006/relationships/image" Target="../media/image111.wmf"/><Relationship Id="rId4" Type="http://schemas.openxmlformats.org/officeDocument/2006/relationships/oleObject" Target="../embeddings/oleObject31.bin"/><Relationship Id="rId3" Type="http://schemas.openxmlformats.org/officeDocument/2006/relationships/image" Target="../media/image110.wmf"/><Relationship Id="rId2" Type="http://schemas.openxmlformats.org/officeDocument/2006/relationships/oleObject" Target="../embeddings/oleObject30.bin"/><Relationship Id="rId14" Type="http://schemas.openxmlformats.org/officeDocument/2006/relationships/notesSlide" Target="../notesSlides/notesSlide124.xml"/><Relationship Id="rId13" Type="http://schemas.openxmlformats.org/officeDocument/2006/relationships/vmlDrawing" Target="../drawings/vmlDrawing6.vml"/><Relationship Id="rId12" Type="http://schemas.openxmlformats.org/officeDocument/2006/relationships/slideLayout" Target="../slideLayouts/slideLayout7.xml"/><Relationship Id="rId11" Type="http://schemas.openxmlformats.org/officeDocument/2006/relationships/image" Target="../media/image114.wmf"/><Relationship Id="rId10" Type="http://schemas.openxmlformats.org/officeDocument/2006/relationships/oleObject" Target="../embeddings/oleObject34.bin"/><Relationship Id="rId1" Type="http://schemas.openxmlformats.org/officeDocument/2006/relationships/image" Target="../media/image109.png"/></Relationships>
</file>

<file path=ppt/slides/_rels/slide126.xml.rels><?xml version="1.0" encoding="UTF-8" standalone="yes"?>
<Relationships xmlns="http://schemas.openxmlformats.org/package/2006/relationships"><Relationship Id="rId9" Type="http://schemas.openxmlformats.org/officeDocument/2006/relationships/notesSlide" Target="../notesSlides/notesSlide125.xml"/><Relationship Id="rId8" Type="http://schemas.openxmlformats.org/officeDocument/2006/relationships/vmlDrawing" Target="../drawings/vmlDrawing7.vml"/><Relationship Id="rId7"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116.wmf"/><Relationship Id="rId4" Type="http://schemas.openxmlformats.org/officeDocument/2006/relationships/oleObject" Target="../embeddings/oleObject37.bin"/><Relationship Id="rId3" Type="http://schemas.openxmlformats.org/officeDocument/2006/relationships/oleObject" Target="../embeddings/oleObject36.bin"/><Relationship Id="rId2" Type="http://schemas.openxmlformats.org/officeDocument/2006/relationships/image" Target="../media/image115.wmf"/><Relationship Id="rId1" Type="http://schemas.openxmlformats.org/officeDocument/2006/relationships/oleObject" Target="../embeddings/oleObject35.bin"/></Relationships>
</file>

<file path=ppt/slides/_rels/slide127.xml.rels><?xml version="1.0" encoding="UTF-8" standalone="yes"?>
<Relationships xmlns="http://schemas.openxmlformats.org/package/2006/relationships"><Relationship Id="rId9" Type="http://schemas.openxmlformats.org/officeDocument/2006/relationships/image" Target="../media/image122.png"/><Relationship Id="rId8" Type="http://schemas.openxmlformats.org/officeDocument/2006/relationships/image" Target="../media/image121.wmf"/><Relationship Id="rId7" Type="http://schemas.openxmlformats.org/officeDocument/2006/relationships/oleObject" Target="../embeddings/oleObject41.bin"/><Relationship Id="rId6" Type="http://schemas.openxmlformats.org/officeDocument/2006/relationships/image" Target="../media/image120.wmf"/><Relationship Id="rId5" Type="http://schemas.openxmlformats.org/officeDocument/2006/relationships/oleObject" Target="../embeddings/oleObject40.bin"/><Relationship Id="rId4" Type="http://schemas.openxmlformats.org/officeDocument/2006/relationships/image" Target="../media/image119.wmf"/><Relationship Id="rId3" Type="http://schemas.openxmlformats.org/officeDocument/2006/relationships/oleObject" Target="../embeddings/oleObject39.bin"/><Relationship Id="rId2" Type="http://schemas.openxmlformats.org/officeDocument/2006/relationships/image" Target="../media/image118.wmf"/><Relationship Id="rId13" Type="http://schemas.openxmlformats.org/officeDocument/2006/relationships/notesSlide" Target="../notesSlides/notesSlide126.xml"/><Relationship Id="rId12" Type="http://schemas.openxmlformats.org/officeDocument/2006/relationships/vmlDrawing" Target="../drawings/vmlDrawing8.vml"/><Relationship Id="rId11" Type="http://schemas.openxmlformats.org/officeDocument/2006/relationships/slideLayout" Target="../slideLayouts/slideLayout7.xml"/><Relationship Id="rId10" Type="http://schemas.openxmlformats.org/officeDocument/2006/relationships/image" Target="../media/image123.png"/><Relationship Id="rId1" Type="http://schemas.openxmlformats.org/officeDocument/2006/relationships/oleObject" Target="../embeddings/oleObject38.bin"/></Relationships>
</file>

<file path=ppt/slides/_rels/slide128.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7.xml"/><Relationship Id="rId7" Type="http://schemas.openxmlformats.org/officeDocument/2006/relationships/image" Target="../media/image126.png"/><Relationship Id="rId6" Type="http://schemas.openxmlformats.org/officeDocument/2006/relationships/image" Target="../media/image125.png"/><Relationship Id="rId5" Type="http://schemas.openxmlformats.org/officeDocument/2006/relationships/oleObject" Target="../embeddings/oleObject44.bin"/><Relationship Id="rId4" Type="http://schemas.openxmlformats.org/officeDocument/2006/relationships/image" Target="../media/image118.wmf"/><Relationship Id="rId3" Type="http://schemas.openxmlformats.org/officeDocument/2006/relationships/oleObject" Target="../embeddings/oleObject43.bin"/><Relationship Id="rId2" Type="http://schemas.openxmlformats.org/officeDocument/2006/relationships/image" Target="../media/image124.wmf"/><Relationship Id="rId10" Type="http://schemas.openxmlformats.org/officeDocument/2006/relationships/notesSlide" Target="../notesSlides/notesSlide127.xml"/><Relationship Id="rId1" Type="http://schemas.openxmlformats.org/officeDocument/2006/relationships/oleObject" Target="../embeddings/oleObject42.bin"/></Relationships>
</file>

<file path=ppt/slides/_rels/slide129.xml.rels><?xml version="1.0" encoding="UTF-8" standalone="yes"?>
<Relationships xmlns="http://schemas.openxmlformats.org/package/2006/relationships"><Relationship Id="rId6" Type="http://schemas.openxmlformats.org/officeDocument/2006/relationships/notesSlide" Target="../notesSlides/notesSlide128.xml"/><Relationship Id="rId5" Type="http://schemas.openxmlformats.org/officeDocument/2006/relationships/vmlDrawing" Target="../drawings/vmlDrawing10.vml"/><Relationship Id="rId4" Type="http://schemas.openxmlformats.org/officeDocument/2006/relationships/slideLayout" Target="../slideLayouts/slideLayout7.xml"/><Relationship Id="rId3" Type="http://schemas.openxmlformats.org/officeDocument/2006/relationships/image" Target="../media/image127.jpeg"/><Relationship Id="rId2" Type="http://schemas.openxmlformats.org/officeDocument/2006/relationships/image" Target="../media/image124.wmf"/><Relationship Id="rId1" Type="http://schemas.openxmlformats.org/officeDocument/2006/relationships/oleObject" Target="../embeddings/oleObject45.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9" Type="http://schemas.openxmlformats.org/officeDocument/2006/relationships/oleObject" Target="../embeddings/oleObject50.bin"/><Relationship Id="rId8" Type="http://schemas.openxmlformats.org/officeDocument/2006/relationships/image" Target="../media/image131.wmf"/><Relationship Id="rId7" Type="http://schemas.openxmlformats.org/officeDocument/2006/relationships/oleObject" Target="../embeddings/oleObject49.bin"/><Relationship Id="rId6" Type="http://schemas.openxmlformats.org/officeDocument/2006/relationships/image" Target="../media/image130.wmf"/><Relationship Id="rId5" Type="http://schemas.openxmlformats.org/officeDocument/2006/relationships/oleObject" Target="../embeddings/oleObject48.bin"/><Relationship Id="rId4" Type="http://schemas.openxmlformats.org/officeDocument/2006/relationships/image" Target="../media/image129.wmf"/><Relationship Id="rId3" Type="http://schemas.openxmlformats.org/officeDocument/2006/relationships/oleObject" Target="../embeddings/oleObject47.bin"/><Relationship Id="rId2" Type="http://schemas.openxmlformats.org/officeDocument/2006/relationships/image" Target="../media/image128.wmf"/><Relationship Id="rId16" Type="http://schemas.openxmlformats.org/officeDocument/2006/relationships/notesSlide" Target="../notesSlides/notesSlide129.xml"/><Relationship Id="rId15" Type="http://schemas.openxmlformats.org/officeDocument/2006/relationships/vmlDrawing" Target="../drawings/vmlDrawing11.vml"/><Relationship Id="rId14" Type="http://schemas.openxmlformats.org/officeDocument/2006/relationships/slideLayout" Target="../slideLayouts/slideLayout7.xml"/><Relationship Id="rId13" Type="http://schemas.openxmlformats.org/officeDocument/2006/relationships/image" Target="../media/image134.png"/><Relationship Id="rId12" Type="http://schemas.openxmlformats.org/officeDocument/2006/relationships/image" Target="../media/image133.wmf"/><Relationship Id="rId11" Type="http://schemas.openxmlformats.org/officeDocument/2006/relationships/oleObject" Target="../embeddings/oleObject51.bin"/><Relationship Id="rId10" Type="http://schemas.openxmlformats.org/officeDocument/2006/relationships/image" Target="../media/image132.wmf"/><Relationship Id="rId1" Type="http://schemas.openxmlformats.org/officeDocument/2006/relationships/oleObject" Target="../embeddings/oleObject46.bin"/></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7.xml"/><Relationship Id="rId1" Type="http://schemas.openxmlformats.org/officeDocument/2006/relationships/image" Target="../media/image135.png"/></Relationships>
</file>

<file path=ppt/slides/_rels/slide133.xml.rels><?xml version="1.0" encoding="UTF-8" standalone="yes"?>
<Relationships xmlns="http://schemas.openxmlformats.org/package/2006/relationships"><Relationship Id="rId4" Type="http://schemas.openxmlformats.org/officeDocument/2006/relationships/notesSlide" Target="../notesSlides/notesSlide132.xml"/><Relationship Id="rId3" Type="http://schemas.openxmlformats.org/officeDocument/2006/relationships/slideLayout" Target="../slideLayouts/slideLayout7.xml"/><Relationship Id="rId2" Type="http://schemas.openxmlformats.org/officeDocument/2006/relationships/image" Target="../media/image137.png"/><Relationship Id="rId1" Type="http://schemas.openxmlformats.org/officeDocument/2006/relationships/image" Target="../media/image136.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7.xml"/><Relationship Id="rId1" Type="http://schemas.openxmlformats.org/officeDocument/2006/relationships/image" Target="../media/image138.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7.xml"/><Relationship Id="rId1" Type="http://schemas.openxmlformats.org/officeDocument/2006/relationships/image" Target="../media/image139.png"/></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7.xml"/><Relationship Id="rId1" Type="http://schemas.openxmlformats.org/officeDocument/2006/relationships/image" Target="../media/image140.jpe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7.xml"/><Relationship Id="rId1" Type="http://schemas.openxmlformats.org/officeDocument/2006/relationships/image" Target="../media/image141.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7.xml"/><Relationship Id="rId1" Type="http://schemas.openxmlformats.org/officeDocument/2006/relationships/image" Target="../media/image142.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7.xml"/><Relationship Id="rId1" Type="http://schemas.openxmlformats.org/officeDocument/2006/relationships/image" Target="../media/image143.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4" Type="http://schemas.openxmlformats.org/officeDocument/2006/relationships/notesSlide" Target="../notesSlides/notesSlide143.xml"/><Relationship Id="rId3" Type="http://schemas.openxmlformats.org/officeDocument/2006/relationships/slideLayout" Target="../slideLayouts/slideLayout7.xml"/><Relationship Id="rId2" Type="http://schemas.openxmlformats.org/officeDocument/2006/relationships/image" Target="../media/image145.png"/><Relationship Id="rId1" Type="http://schemas.openxmlformats.org/officeDocument/2006/relationships/image" Target="../media/image144.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7.xml"/><Relationship Id="rId1" Type="http://schemas.openxmlformats.org/officeDocument/2006/relationships/image" Target="../media/image146.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7.xml"/><Relationship Id="rId1" Type="http://schemas.openxmlformats.org/officeDocument/2006/relationships/image" Target="../media/image147.pn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7.xml"/><Relationship Id="rId1" Type="http://schemas.openxmlformats.org/officeDocument/2006/relationships/image" Target="../media/image148.pn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7.xml"/><Relationship Id="rId1" Type="http://schemas.openxmlformats.org/officeDocument/2006/relationships/image" Target="../media/image149.png"/></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7.xml"/><Relationship Id="rId1" Type="http://schemas.openxmlformats.org/officeDocument/2006/relationships/image" Target="../media/image150.png"/></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7.xml"/><Relationship Id="rId1" Type="http://schemas.openxmlformats.org/officeDocument/2006/relationships/image" Target="../media/image151.png"/></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7.xml"/><Relationship Id="rId1" Type="http://schemas.openxmlformats.org/officeDocument/2006/relationships/image" Target="../media/image152.pn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7.xml"/><Relationship Id="rId1" Type="http://schemas.openxmlformats.org/officeDocument/2006/relationships/image" Target="../media/image153.pn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7.xml"/><Relationship Id="rId1" Type="http://schemas.openxmlformats.org/officeDocument/2006/relationships/image" Target="../media/image15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60.xml.rels><?xml version="1.0" encoding="UTF-8" standalone="yes"?>
<Relationships xmlns="http://schemas.openxmlformats.org/package/2006/relationships"><Relationship Id="rId4" Type="http://schemas.openxmlformats.org/officeDocument/2006/relationships/notesSlide" Target="../notesSlides/notesSlide158.xml"/><Relationship Id="rId3" Type="http://schemas.openxmlformats.org/officeDocument/2006/relationships/slideLayout" Target="../slideLayouts/slideLayout7.xml"/><Relationship Id="rId2" Type="http://schemas.openxmlformats.org/officeDocument/2006/relationships/image" Target="../media/image156.png"/><Relationship Id="rId1" Type="http://schemas.openxmlformats.org/officeDocument/2006/relationships/image" Target="../media/image155.png"/></Relationships>
</file>

<file path=ppt/slides/_rels/slide161.xml.rels><?xml version="1.0" encoding="UTF-8" standalone="yes"?>
<Relationships xmlns="http://schemas.openxmlformats.org/package/2006/relationships"><Relationship Id="rId4" Type="http://schemas.openxmlformats.org/officeDocument/2006/relationships/notesSlide" Target="../notesSlides/notesSlide159.xml"/><Relationship Id="rId3" Type="http://schemas.openxmlformats.org/officeDocument/2006/relationships/slideLayout" Target="../slideLayouts/slideLayout7.xml"/><Relationship Id="rId2" Type="http://schemas.openxmlformats.org/officeDocument/2006/relationships/image" Target="../media/image158.png"/><Relationship Id="rId1" Type="http://schemas.openxmlformats.org/officeDocument/2006/relationships/image" Target="../media/image157.pn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7.xml"/><Relationship Id="rId1" Type="http://schemas.openxmlformats.org/officeDocument/2006/relationships/image" Target="../media/image159.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7.xml"/><Relationship Id="rId1" Type="http://schemas.openxmlformats.org/officeDocument/2006/relationships/image" Target="../media/image160.png"/></Relationships>
</file>

<file path=ppt/slides/_rels/slide164.xml.rels><?xml version="1.0" encoding="UTF-8" standalone="yes"?>
<Relationships xmlns="http://schemas.openxmlformats.org/package/2006/relationships"><Relationship Id="rId5" Type="http://schemas.openxmlformats.org/officeDocument/2006/relationships/notesSlide" Target="../notesSlides/notesSlide162.xml"/><Relationship Id="rId4" Type="http://schemas.openxmlformats.org/officeDocument/2006/relationships/slideLayout" Target="../slideLayouts/slideLayout7.xml"/><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image" Target="../media/image161.wmf"/></Relationships>
</file>

<file path=ppt/slides/_rels/slide165.xml.rels><?xml version="1.0" encoding="UTF-8" standalone="yes"?>
<Relationships xmlns="http://schemas.openxmlformats.org/package/2006/relationships"><Relationship Id="rId7" Type="http://schemas.openxmlformats.org/officeDocument/2006/relationships/notesSlide" Target="../notesSlides/notesSlide163.xml"/><Relationship Id="rId6" Type="http://schemas.openxmlformats.org/officeDocument/2006/relationships/vmlDrawing" Target="../drawings/vmlDrawing12.vml"/><Relationship Id="rId5" Type="http://schemas.openxmlformats.org/officeDocument/2006/relationships/slideLayout" Target="../slideLayouts/slideLayout7.xml"/><Relationship Id="rId4" Type="http://schemas.openxmlformats.org/officeDocument/2006/relationships/image" Target="../media/image165.wmf"/><Relationship Id="rId3" Type="http://schemas.openxmlformats.org/officeDocument/2006/relationships/oleObject" Target="../embeddings/oleObject53.bin"/><Relationship Id="rId2" Type="http://schemas.openxmlformats.org/officeDocument/2006/relationships/image" Target="../media/image164.wmf"/><Relationship Id="rId1" Type="http://schemas.openxmlformats.org/officeDocument/2006/relationships/oleObject" Target="../embeddings/oleObject52.bin"/></Relationships>
</file>

<file path=ppt/slides/_rels/slide166.xml.rels><?xml version="1.0" encoding="UTF-8" standalone="yes"?>
<Relationships xmlns="http://schemas.openxmlformats.org/package/2006/relationships"><Relationship Id="rId4" Type="http://schemas.openxmlformats.org/officeDocument/2006/relationships/notesSlide" Target="../notesSlides/notesSlide164.xml"/><Relationship Id="rId3" Type="http://schemas.openxmlformats.org/officeDocument/2006/relationships/slideLayout" Target="../slideLayouts/slideLayout7.xml"/><Relationship Id="rId2" Type="http://schemas.openxmlformats.org/officeDocument/2006/relationships/image" Target="../media/image167.png"/><Relationship Id="rId1" Type="http://schemas.openxmlformats.org/officeDocument/2006/relationships/image" Target="../media/image166.pn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7.xml"/><Relationship Id="rId1" Type="http://schemas.openxmlformats.org/officeDocument/2006/relationships/image" Target="../media/image168.png"/></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7" Type="http://schemas.openxmlformats.org/officeDocument/2006/relationships/notesSlide" Target="../notesSlides/notesSlide167.xml"/><Relationship Id="rId6" Type="http://schemas.openxmlformats.org/officeDocument/2006/relationships/vmlDrawing" Target="../drawings/vmlDrawing13.vml"/><Relationship Id="rId5" Type="http://schemas.openxmlformats.org/officeDocument/2006/relationships/slideLayout" Target="../slideLayouts/slideLayout7.xml"/><Relationship Id="rId4" Type="http://schemas.openxmlformats.org/officeDocument/2006/relationships/image" Target="../media/image171.png"/><Relationship Id="rId3" Type="http://schemas.openxmlformats.org/officeDocument/2006/relationships/image" Target="../media/image170.png"/><Relationship Id="rId2" Type="http://schemas.openxmlformats.org/officeDocument/2006/relationships/image" Target="../media/image169.wmf"/><Relationship Id="rId1" Type="http://schemas.openxmlformats.org/officeDocument/2006/relationships/oleObject" Target="../embeddings/oleObject54.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5" Type="http://schemas.openxmlformats.org/officeDocument/2006/relationships/notesSlide" Target="../notesSlides/notesSlide168.xml"/><Relationship Id="rId4" Type="http://schemas.openxmlformats.org/officeDocument/2006/relationships/slideLayout" Target="../slideLayouts/slideLayout7.xml"/><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image" Target="../media/image172.png"/></Relationships>
</file>

<file path=ppt/slides/_rels/slide171.xml.rels><?xml version="1.0" encoding="UTF-8" standalone="yes"?>
<Relationships xmlns="http://schemas.openxmlformats.org/package/2006/relationships"><Relationship Id="rId9" Type="http://schemas.openxmlformats.org/officeDocument/2006/relationships/oleObject" Target="../embeddings/oleObject59.bin"/><Relationship Id="rId8" Type="http://schemas.openxmlformats.org/officeDocument/2006/relationships/image" Target="../media/image178.wmf"/><Relationship Id="rId7" Type="http://schemas.openxmlformats.org/officeDocument/2006/relationships/oleObject" Target="../embeddings/oleObject58.bin"/><Relationship Id="rId6" Type="http://schemas.openxmlformats.org/officeDocument/2006/relationships/image" Target="../media/image177.wmf"/><Relationship Id="rId5" Type="http://schemas.openxmlformats.org/officeDocument/2006/relationships/oleObject" Target="../embeddings/oleObject57.bin"/><Relationship Id="rId4" Type="http://schemas.openxmlformats.org/officeDocument/2006/relationships/image" Target="../media/image176.wmf"/><Relationship Id="rId3" Type="http://schemas.openxmlformats.org/officeDocument/2006/relationships/oleObject" Target="../embeddings/oleObject56.bin"/><Relationship Id="rId2" Type="http://schemas.openxmlformats.org/officeDocument/2006/relationships/image" Target="../media/image175.wmf"/><Relationship Id="rId17" Type="http://schemas.openxmlformats.org/officeDocument/2006/relationships/notesSlide" Target="../notesSlides/notesSlide169.xml"/><Relationship Id="rId16" Type="http://schemas.openxmlformats.org/officeDocument/2006/relationships/vmlDrawing" Target="../drawings/vmlDrawing14.vml"/><Relationship Id="rId15" Type="http://schemas.openxmlformats.org/officeDocument/2006/relationships/slideLayout" Target="../slideLayouts/slideLayout7.xml"/><Relationship Id="rId14" Type="http://schemas.openxmlformats.org/officeDocument/2006/relationships/image" Target="../media/image181.wmf"/><Relationship Id="rId13" Type="http://schemas.openxmlformats.org/officeDocument/2006/relationships/oleObject" Target="../embeddings/oleObject61.bin"/><Relationship Id="rId12" Type="http://schemas.openxmlformats.org/officeDocument/2006/relationships/image" Target="../media/image180.wmf"/><Relationship Id="rId11" Type="http://schemas.openxmlformats.org/officeDocument/2006/relationships/oleObject" Target="../embeddings/oleObject60.bin"/><Relationship Id="rId10" Type="http://schemas.openxmlformats.org/officeDocument/2006/relationships/image" Target="../media/image179.wmf"/><Relationship Id="rId1" Type="http://schemas.openxmlformats.org/officeDocument/2006/relationships/oleObject" Target="../embeddings/oleObject55.bin"/></Relationships>
</file>

<file path=ppt/slides/_rels/slide172.xml.rels><?xml version="1.0" encoding="UTF-8" standalone="yes"?>
<Relationships xmlns="http://schemas.openxmlformats.org/package/2006/relationships"><Relationship Id="rId5" Type="http://schemas.openxmlformats.org/officeDocument/2006/relationships/notesSlide" Target="../notesSlides/notesSlide170.xml"/><Relationship Id="rId4" Type="http://schemas.openxmlformats.org/officeDocument/2006/relationships/slideLayout" Target="../slideLayouts/slideLayout7.xml"/><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image" Target="../media/image182.png"/></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7.xml"/><Relationship Id="rId1" Type="http://schemas.openxmlformats.org/officeDocument/2006/relationships/image" Target="../media/image185.png"/></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7.xml"/><Relationship Id="rId1" Type="http://schemas.openxmlformats.org/officeDocument/2006/relationships/image" Target="../media/image186.png"/></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7.xml"/><Relationship Id="rId1" Type="http://schemas.openxmlformats.org/officeDocument/2006/relationships/image" Target="../media/image187.png"/></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7.xml"/><Relationship Id="rId1" Type="http://schemas.openxmlformats.org/officeDocument/2006/relationships/image" Target="../media/image188.png"/></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7.xml"/><Relationship Id="rId1" Type="http://schemas.openxmlformats.org/officeDocument/2006/relationships/image" Target="../media/image189.png"/></Relationships>
</file>

<file path=ppt/slides/_rels/slide178.xml.rels><?xml version="1.0" encoding="UTF-8" standalone="yes"?>
<Relationships xmlns="http://schemas.openxmlformats.org/package/2006/relationships"><Relationship Id="rId9" Type="http://schemas.openxmlformats.org/officeDocument/2006/relationships/notesSlide" Target="../notesSlides/notesSlide176.xml"/><Relationship Id="rId8" Type="http://schemas.openxmlformats.org/officeDocument/2006/relationships/vmlDrawing" Target="../drawings/vmlDrawing15.vml"/><Relationship Id="rId7" Type="http://schemas.openxmlformats.org/officeDocument/2006/relationships/slideLayout" Target="../slideLayouts/slideLayout7.xml"/><Relationship Id="rId6" Type="http://schemas.openxmlformats.org/officeDocument/2006/relationships/image" Target="../media/image192.wmf"/><Relationship Id="rId5" Type="http://schemas.openxmlformats.org/officeDocument/2006/relationships/oleObject" Target="../embeddings/oleObject64.bin"/><Relationship Id="rId4" Type="http://schemas.openxmlformats.org/officeDocument/2006/relationships/image" Target="../media/image191.wmf"/><Relationship Id="rId3" Type="http://schemas.openxmlformats.org/officeDocument/2006/relationships/oleObject" Target="../embeddings/oleObject63.bin"/><Relationship Id="rId2" Type="http://schemas.openxmlformats.org/officeDocument/2006/relationships/image" Target="../media/image190.wmf"/><Relationship Id="rId1" Type="http://schemas.openxmlformats.org/officeDocument/2006/relationships/oleObject" Target="../embeddings/oleObject62.bin"/></Relationships>
</file>

<file path=ppt/slides/_rels/slide179.xml.rels><?xml version="1.0" encoding="UTF-8" standalone="yes"?>
<Relationships xmlns="http://schemas.openxmlformats.org/package/2006/relationships"><Relationship Id="rId9" Type="http://schemas.openxmlformats.org/officeDocument/2006/relationships/notesSlide" Target="../notesSlides/notesSlide177.xml"/><Relationship Id="rId8" Type="http://schemas.openxmlformats.org/officeDocument/2006/relationships/vmlDrawing" Target="../drawings/vmlDrawing16.vml"/><Relationship Id="rId7" Type="http://schemas.openxmlformats.org/officeDocument/2006/relationships/slideLayout" Target="../slideLayouts/slideLayout7.xml"/><Relationship Id="rId6" Type="http://schemas.openxmlformats.org/officeDocument/2006/relationships/image" Target="../media/image196.wmf"/><Relationship Id="rId5" Type="http://schemas.openxmlformats.org/officeDocument/2006/relationships/oleObject" Target="../embeddings/oleObject66.bin"/><Relationship Id="rId4" Type="http://schemas.openxmlformats.org/officeDocument/2006/relationships/image" Target="../media/image195.wmf"/><Relationship Id="rId3" Type="http://schemas.openxmlformats.org/officeDocument/2006/relationships/oleObject" Target="../embeddings/oleObject65.bin"/><Relationship Id="rId2" Type="http://schemas.openxmlformats.org/officeDocument/2006/relationships/image" Target="../media/image194.png"/><Relationship Id="rId1" Type="http://schemas.openxmlformats.org/officeDocument/2006/relationships/image" Target="../media/image19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7.xml"/><Relationship Id="rId1" Type="http://schemas.openxmlformats.org/officeDocument/2006/relationships/image" Target="../media/image197.png"/></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7.xml"/><Relationship Id="rId1" Type="http://schemas.openxmlformats.org/officeDocument/2006/relationships/image" Target="../media/image198.png"/></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7.xml"/><Relationship Id="rId1" Type="http://schemas.openxmlformats.org/officeDocument/2006/relationships/image" Target="../media/image199.png"/></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7.xml"/><Relationship Id="rId1" Type="http://schemas.openxmlformats.org/officeDocument/2006/relationships/image" Target="../media/image200.png"/></Relationships>
</file>

<file path=ppt/slides/_rels/slide184.xml.rels><?xml version="1.0" encoding="UTF-8" standalone="yes"?>
<Relationships xmlns="http://schemas.openxmlformats.org/package/2006/relationships"><Relationship Id="rId5" Type="http://schemas.openxmlformats.org/officeDocument/2006/relationships/notesSlide" Target="../notesSlides/notesSlide182.xml"/><Relationship Id="rId4" Type="http://schemas.openxmlformats.org/officeDocument/2006/relationships/vmlDrawing" Target="../drawings/vmlDrawing17.vml"/><Relationship Id="rId3" Type="http://schemas.openxmlformats.org/officeDocument/2006/relationships/slideLayout" Target="../slideLayouts/slideLayout7.xml"/><Relationship Id="rId2" Type="http://schemas.openxmlformats.org/officeDocument/2006/relationships/image" Target="../media/image201.wmf"/><Relationship Id="rId1" Type="http://schemas.openxmlformats.org/officeDocument/2006/relationships/oleObject" Target="../embeddings/oleObject67.bin"/></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7.xml"/><Relationship Id="rId1" Type="http://schemas.openxmlformats.org/officeDocument/2006/relationships/image" Target="../media/image202.png"/></Relationships>
</file>

<file path=ppt/slides/_rels/slide186.xml.rels><?xml version="1.0" encoding="UTF-8" standalone="yes"?>
<Relationships xmlns="http://schemas.openxmlformats.org/package/2006/relationships"><Relationship Id="rId4" Type="http://schemas.openxmlformats.org/officeDocument/2006/relationships/notesSlide" Target="../notesSlides/notesSlide184.xml"/><Relationship Id="rId3" Type="http://schemas.openxmlformats.org/officeDocument/2006/relationships/slideLayout" Target="../slideLayouts/slideLayout7.xml"/><Relationship Id="rId2" Type="http://schemas.openxmlformats.org/officeDocument/2006/relationships/image" Target="../media/image204.png"/><Relationship Id="rId1" Type="http://schemas.openxmlformats.org/officeDocument/2006/relationships/image" Target="../media/image203.png"/></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7.xml"/><Relationship Id="rId1" Type="http://schemas.openxmlformats.org/officeDocument/2006/relationships/image" Target="../media/image205.png"/></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7.xml"/><Relationship Id="rId1" Type="http://schemas.openxmlformats.org/officeDocument/2006/relationships/image" Target="../media/image206.png"/></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7.xml"/><Relationship Id="rId1" Type="http://schemas.openxmlformats.org/officeDocument/2006/relationships/image" Target="../media/image207.png"/></Relationships>
</file>

<file path=ppt/slides/_rels/slide192.xml.rels><?xml version="1.0" encoding="UTF-8" standalone="yes"?>
<Relationships xmlns="http://schemas.openxmlformats.org/package/2006/relationships"><Relationship Id="rId4" Type="http://schemas.openxmlformats.org/officeDocument/2006/relationships/notesSlide" Target="../notesSlides/notesSlide190.xml"/><Relationship Id="rId3" Type="http://schemas.openxmlformats.org/officeDocument/2006/relationships/slideLayout" Target="../slideLayouts/slideLayout7.xml"/><Relationship Id="rId2" Type="http://schemas.openxmlformats.org/officeDocument/2006/relationships/image" Target="../media/image209.png"/><Relationship Id="rId1" Type="http://schemas.openxmlformats.org/officeDocument/2006/relationships/image" Target="../media/image208.png"/></Relationships>
</file>

<file path=ppt/slides/_rels/slide193.xml.rels><?xml version="1.0" encoding="UTF-8" standalone="yes"?>
<Relationships xmlns="http://schemas.openxmlformats.org/package/2006/relationships"><Relationship Id="rId4" Type="http://schemas.openxmlformats.org/officeDocument/2006/relationships/notesSlide" Target="../notesSlides/notesSlide191.xml"/><Relationship Id="rId3" Type="http://schemas.openxmlformats.org/officeDocument/2006/relationships/slideLayout" Target="../slideLayouts/slideLayout7.xml"/><Relationship Id="rId2" Type="http://schemas.openxmlformats.org/officeDocument/2006/relationships/image" Target="../media/image211.png"/><Relationship Id="rId1" Type="http://schemas.openxmlformats.org/officeDocument/2006/relationships/image" Target="../media/image210.png"/></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7.xml"/><Relationship Id="rId1" Type="http://schemas.openxmlformats.org/officeDocument/2006/relationships/image" Target="../media/image212.png"/></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7.xml"/><Relationship Id="rId1" Type="http://schemas.openxmlformats.org/officeDocument/2006/relationships/image" Target="../media/image213.png"/></Relationships>
</file>

<file path=ppt/slides/_rels/slide196.xml.rels><?xml version="1.0" encoding="UTF-8" standalone="yes"?>
<Relationships xmlns="http://schemas.openxmlformats.org/package/2006/relationships"><Relationship Id="rId8" Type="http://schemas.openxmlformats.org/officeDocument/2006/relationships/notesSlide" Target="../notesSlides/notesSlide194.xml"/><Relationship Id="rId7" Type="http://schemas.openxmlformats.org/officeDocument/2006/relationships/vmlDrawing" Target="../drawings/vmlDrawing18.vml"/><Relationship Id="rId6" Type="http://schemas.openxmlformats.org/officeDocument/2006/relationships/slideLayout" Target="../slideLayouts/slideLayout7.xml"/><Relationship Id="rId5" Type="http://schemas.openxmlformats.org/officeDocument/2006/relationships/image" Target="../media/image216.png"/><Relationship Id="rId4" Type="http://schemas.openxmlformats.org/officeDocument/2006/relationships/image" Target="../media/image215.wmf"/><Relationship Id="rId3" Type="http://schemas.openxmlformats.org/officeDocument/2006/relationships/oleObject" Target="../embeddings/oleObject69.bin"/><Relationship Id="rId2" Type="http://schemas.openxmlformats.org/officeDocument/2006/relationships/image" Target="../media/image214.wmf"/><Relationship Id="rId1" Type="http://schemas.openxmlformats.org/officeDocument/2006/relationships/oleObject" Target="../embeddings/oleObject68.bin"/></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7.xml"/><Relationship Id="rId1" Type="http://schemas.openxmlformats.org/officeDocument/2006/relationships/image" Target="../media/image217.png"/></Relationships>
</file>

<file path=ppt/slides/_rels/slide198.xml.rels><?xml version="1.0" encoding="UTF-8" standalone="yes"?>
<Relationships xmlns="http://schemas.openxmlformats.org/package/2006/relationships"><Relationship Id="rId7" Type="http://schemas.openxmlformats.org/officeDocument/2006/relationships/notesSlide" Target="../notesSlides/notesSlide196.xml"/><Relationship Id="rId6" Type="http://schemas.openxmlformats.org/officeDocument/2006/relationships/vmlDrawing" Target="../drawings/vmlDrawing19.vml"/><Relationship Id="rId5" Type="http://schemas.openxmlformats.org/officeDocument/2006/relationships/slideLayout" Target="../slideLayouts/slideLayout7.xml"/><Relationship Id="rId4" Type="http://schemas.openxmlformats.org/officeDocument/2006/relationships/image" Target="../media/image219.wmf"/><Relationship Id="rId3" Type="http://schemas.openxmlformats.org/officeDocument/2006/relationships/oleObject" Target="../embeddings/oleObject71.bin"/><Relationship Id="rId2" Type="http://schemas.openxmlformats.org/officeDocument/2006/relationships/image" Target="../media/image218.wmf"/><Relationship Id="rId1" Type="http://schemas.openxmlformats.org/officeDocument/2006/relationships/oleObject" Target="../embeddings/oleObject70.bin"/></Relationships>
</file>

<file path=ppt/slides/_rels/slide199.xml.rels><?xml version="1.0" encoding="UTF-8" standalone="yes"?>
<Relationships xmlns="http://schemas.openxmlformats.org/package/2006/relationships"><Relationship Id="rId6" Type="http://schemas.openxmlformats.org/officeDocument/2006/relationships/notesSlide" Target="../notesSlides/notesSlide197.xml"/><Relationship Id="rId5" Type="http://schemas.openxmlformats.org/officeDocument/2006/relationships/vmlDrawing" Target="../drawings/vmlDrawing20.vml"/><Relationship Id="rId4" Type="http://schemas.openxmlformats.org/officeDocument/2006/relationships/slideLayout" Target="../slideLayouts/slideLayout7.xml"/><Relationship Id="rId3" Type="http://schemas.openxmlformats.org/officeDocument/2006/relationships/image" Target="../media/image221.png"/><Relationship Id="rId2" Type="http://schemas.openxmlformats.org/officeDocument/2006/relationships/image" Target="../media/image220.wmf"/><Relationship Id="rId1" Type="http://schemas.openxmlformats.org/officeDocument/2006/relationships/oleObject" Target="../embeddings/oleObject7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00.xml.rels><?xml version="1.0" encoding="UTF-8" standalone="yes"?>
<Relationships xmlns="http://schemas.openxmlformats.org/package/2006/relationships"><Relationship Id="rId7" Type="http://schemas.openxmlformats.org/officeDocument/2006/relationships/notesSlide" Target="../notesSlides/notesSlide198.xml"/><Relationship Id="rId6" Type="http://schemas.openxmlformats.org/officeDocument/2006/relationships/vmlDrawing" Target="../drawings/vmlDrawing21.vml"/><Relationship Id="rId5" Type="http://schemas.openxmlformats.org/officeDocument/2006/relationships/slideLayout" Target="../slideLayouts/slideLayout7.xml"/><Relationship Id="rId4" Type="http://schemas.openxmlformats.org/officeDocument/2006/relationships/image" Target="../media/image224.jpeg"/><Relationship Id="rId3" Type="http://schemas.openxmlformats.org/officeDocument/2006/relationships/image" Target="../media/image223.png"/><Relationship Id="rId2" Type="http://schemas.openxmlformats.org/officeDocument/2006/relationships/image" Target="../media/image222.wmf"/><Relationship Id="rId1" Type="http://schemas.openxmlformats.org/officeDocument/2006/relationships/oleObject" Target="../embeddings/oleObject73.bin"/></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7.xml"/><Relationship Id="rId1" Type="http://schemas.openxmlformats.org/officeDocument/2006/relationships/image" Target="../media/image225.png"/></Relationships>
</file>

<file path=ppt/slides/_rels/slide202.xml.rels><?xml version="1.0" encoding="UTF-8" standalone="yes"?>
<Relationships xmlns="http://schemas.openxmlformats.org/package/2006/relationships"><Relationship Id="rId6" Type="http://schemas.openxmlformats.org/officeDocument/2006/relationships/notesSlide" Target="../notesSlides/notesSlide200.xml"/><Relationship Id="rId5" Type="http://schemas.openxmlformats.org/officeDocument/2006/relationships/vmlDrawing" Target="../drawings/vmlDrawing22.vml"/><Relationship Id="rId4" Type="http://schemas.openxmlformats.org/officeDocument/2006/relationships/slideLayout" Target="../slideLayouts/slideLayout7.xml"/><Relationship Id="rId3" Type="http://schemas.openxmlformats.org/officeDocument/2006/relationships/image" Target="../media/image227.png"/><Relationship Id="rId2" Type="http://schemas.openxmlformats.org/officeDocument/2006/relationships/image" Target="../media/image226.wmf"/><Relationship Id="rId1" Type="http://schemas.openxmlformats.org/officeDocument/2006/relationships/oleObject" Target="../embeddings/oleObject74.bin"/></Relationships>
</file>

<file path=ppt/slides/_rels/slide203.xml.rels><?xml version="1.0" encoding="UTF-8" standalone="yes"?>
<Relationships xmlns="http://schemas.openxmlformats.org/package/2006/relationships"><Relationship Id="rId9" Type="http://schemas.openxmlformats.org/officeDocument/2006/relationships/notesSlide" Target="../notesSlides/notesSlide201.xml"/><Relationship Id="rId8" Type="http://schemas.openxmlformats.org/officeDocument/2006/relationships/vmlDrawing" Target="../drawings/vmlDrawing23.vml"/><Relationship Id="rId7" Type="http://schemas.openxmlformats.org/officeDocument/2006/relationships/slideLayout" Target="../slideLayouts/slideLayout7.xml"/><Relationship Id="rId6" Type="http://schemas.openxmlformats.org/officeDocument/2006/relationships/image" Target="../media/image231.png"/><Relationship Id="rId5" Type="http://schemas.openxmlformats.org/officeDocument/2006/relationships/image" Target="../media/image230.wmf"/><Relationship Id="rId4" Type="http://schemas.openxmlformats.org/officeDocument/2006/relationships/oleObject" Target="../embeddings/oleObject76.bin"/><Relationship Id="rId3" Type="http://schemas.openxmlformats.org/officeDocument/2006/relationships/image" Target="../media/image229.png"/><Relationship Id="rId2" Type="http://schemas.openxmlformats.org/officeDocument/2006/relationships/image" Target="../media/image228.wmf"/><Relationship Id="rId1" Type="http://schemas.openxmlformats.org/officeDocument/2006/relationships/oleObject" Target="../embeddings/oleObject75.bin"/></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7.xml"/><Relationship Id="rId1" Type="http://schemas.openxmlformats.org/officeDocument/2006/relationships/image" Target="../media/image232.png"/></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7.xml"/><Relationship Id="rId1" Type="http://schemas.openxmlformats.org/officeDocument/2006/relationships/image" Target="../media/image233.png"/></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7.xml"/><Relationship Id="rId1" Type="http://schemas.openxmlformats.org/officeDocument/2006/relationships/image" Target="../media/image234.png"/></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7.xml"/><Relationship Id="rId1" Type="http://schemas.openxmlformats.org/officeDocument/2006/relationships/image" Target="../media/image235.png"/></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7.xml"/><Relationship Id="rId1" Type="http://schemas.openxmlformats.org/officeDocument/2006/relationships/image" Target="../media/image236.png"/></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7.xml"/><Relationship Id="rId1" Type="http://schemas.openxmlformats.org/officeDocument/2006/relationships/image" Target="../media/image23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10.xml.rels><?xml version="1.0" encoding="UTF-8" standalone="yes"?>
<Relationships xmlns="http://schemas.openxmlformats.org/package/2006/relationships"><Relationship Id="rId4" Type="http://schemas.openxmlformats.org/officeDocument/2006/relationships/notesSlide" Target="../notesSlides/notesSlide208.xml"/><Relationship Id="rId3" Type="http://schemas.openxmlformats.org/officeDocument/2006/relationships/slideLayout" Target="../slideLayouts/slideLayout7.xml"/><Relationship Id="rId2" Type="http://schemas.openxmlformats.org/officeDocument/2006/relationships/image" Target="../media/image239.png"/><Relationship Id="rId1" Type="http://schemas.openxmlformats.org/officeDocument/2006/relationships/image" Target="../media/image238.png"/></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7.xml"/><Relationship Id="rId1" Type="http://schemas.openxmlformats.org/officeDocument/2006/relationships/image" Target="../media/image240.png"/></Relationships>
</file>

<file path=ppt/slides/_rels/slide212.xml.rels><?xml version="1.0" encoding="UTF-8" standalone="yes"?>
<Relationships xmlns="http://schemas.openxmlformats.org/package/2006/relationships"><Relationship Id="rId4" Type="http://schemas.openxmlformats.org/officeDocument/2006/relationships/notesSlide" Target="../notesSlides/notesSlide210.xml"/><Relationship Id="rId3" Type="http://schemas.openxmlformats.org/officeDocument/2006/relationships/slideLayout" Target="../slideLayouts/slideLayout7.xml"/><Relationship Id="rId2" Type="http://schemas.openxmlformats.org/officeDocument/2006/relationships/image" Target="../media/image242.png"/><Relationship Id="rId1" Type="http://schemas.openxmlformats.org/officeDocument/2006/relationships/image" Target="../media/image241.png"/></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7.xml"/><Relationship Id="rId1" Type="http://schemas.openxmlformats.org/officeDocument/2006/relationships/image" Target="../media/image243.png"/></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7.xml"/><Relationship Id="rId1" Type="http://schemas.openxmlformats.org/officeDocument/2006/relationships/image" Target="../media/image244.png"/></Relationships>
</file>

<file path=ppt/slides/_rels/slide216.xml.rels><?xml version="1.0" encoding="UTF-8" standalone="yes"?>
<Relationships xmlns="http://schemas.openxmlformats.org/package/2006/relationships"><Relationship Id="rId4" Type="http://schemas.openxmlformats.org/officeDocument/2006/relationships/notesSlide" Target="../notesSlides/notesSlide214.xml"/><Relationship Id="rId3" Type="http://schemas.openxmlformats.org/officeDocument/2006/relationships/slideLayout" Target="../slideLayouts/slideLayout7.xml"/><Relationship Id="rId2" Type="http://schemas.openxmlformats.org/officeDocument/2006/relationships/image" Target="../media/image246.png"/><Relationship Id="rId1" Type="http://schemas.openxmlformats.org/officeDocument/2006/relationships/image" Target="../media/image245.png"/></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7.xml"/><Relationship Id="rId1" Type="http://schemas.openxmlformats.org/officeDocument/2006/relationships/image" Target="../media/image247.png"/></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7.xml"/><Relationship Id="rId1" Type="http://schemas.openxmlformats.org/officeDocument/2006/relationships/image" Target="../media/image248.png"/></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7.xml"/><Relationship Id="rId1" Type="http://schemas.openxmlformats.org/officeDocument/2006/relationships/image" Target="../media/image24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7.xml"/><Relationship Id="rId1" Type="http://schemas.openxmlformats.org/officeDocument/2006/relationships/image" Target="../media/image250.png"/></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7.xml"/><Relationship Id="rId1" Type="http://schemas.openxmlformats.org/officeDocument/2006/relationships/image" Target="../media/image251.png"/></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7.xml"/><Relationship Id="rId1" Type="http://schemas.openxmlformats.org/officeDocument/2006/relationships/image" Target="../media/image252.png"/></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7.xml"/><Relationship Id="rId1" Type="http://schemas.openxmlformats.org/officeDocument/2006/relationships/image" Target="../media/image253.png"/></Relationships>
</file>

<file path=ppt/slides/_rels/slide225.xml.rels><?xml version="1.0" encoding="UTF-8" standalone="yes"?>
<Relationships xmlns="http://schemas.openxmlformats.org/package/2006/relationships"><Relationship Id="rId9" Type="http://schemas.openxmlformats.org/officeDocument/2006/relationships/vmlDrawing" Target="../drawings/vmlDrawing24.vml"/><Relationship Id="rId8" Type="http://schemas.openxmlformats.org/officeDocument/2006/relationships/slideLayout" Target="../slideLayouts/slideLayout7.xml"/><Relationship Id="rId7" Type="http://schemas.openxmlformats.org/officeDocument/2006/relationships/image" Target="../media/image257.emf"/><Relationship Id="rId6" Type="http://schemas.openxmlformats.org/officeDocument/2006/relationships/oleObject" Target="../embeddings/oleObject79.bin"/><Relationship Id="rId5" Type="http://schemas.openxmlformats.org/officeDocument/2006/relationships/image" Target="../media/image256.emf"/><Relationship Id="rId4" Type="http://schemas.openxmlformats.org/officeDocument/2006/relationships/oleObject" Target="../embeddings/oleObject78.bin"/><Relationship Id="rId3" Type="http://schemas.openxmlformats.org/officeDocument/2006/relationships/image" Target="../media/image255.emf"/><Relationship Id="rId2" Type="http://schemas.openxmlformats.org/officeDocument/2006/relationships/oleObject" Target="../embeddings/oleObject77.bin"/><Relationship Id="rId10" Type="http://schemas.openxmlformats.org/officeDocument/2006/relationships/notesSlide" Target="../notesSlides/notesSlide223.xml"/><Relationship Id="rId1" Type="http://schemas.openxmlformats.org/officeDocument/2006/relationships/image" Target="../media/image254.png"/></Relationships>
</file>

<file path=ppt/slides/_rels/slide226.xml.rels><?xml version="1.0" encoding="UTF-8" standalone="yes"?>
<Relationships xmlns="http://schemas.openxmlformats.org/package/2006/relationships"><Relationship Id="rId7" Type="http://schemas.openxmlformats.org/officeDocument/2006/relationships/notesSlide" Target="../notesSlides/notesSlide224.xml"/><Relationship Id="rId6" Type="http://schemas.openxmlformats.org/officeDocument/2006/relationships/vmlDrawing" Target="../drawings/vmlDrawing25.vml"/><Relationship Id="rId5" Type="http://schemas.openxmlformats.org/officeDocument/2006/relationships/slideLayout" Target="../slideLayouts/slideLayout7.xml"/><Relationship Id="rId4" Type="http://schemas.openxmlformats.org/officeDocument/2006/relationships/image" Target="../media/image259.wmf"/><Relationship Id="rId3" Type="http://schemas.openxmlformats.org/officeDocument/2006/relationships/oleObject" Target="../embeddings/oleObject81.bin"/><Relationship Id="rId2" Type="http://schemas.openxmlformats.org/officeDocument/2006/relationships/image" Target="../media/image258.emf"/><Relationship Id="rId1" Type="http://schemas.openxmlformats.org/officeDocument/2006/relationships/oleObject" Target="../embeddings/oleObject80.bin"/></Relationships>
</file>

<file path=ppt/slides/_rels/slide227.xml.rels><?xml version="1.0" encoding="UTF-8" standalone="yes"?>
<Relationships xmlns="http://schemas.openxmlformats.org/package/2006/relationships"><Relationship Id="rId6" Type="http://schemas.openxmlformats.org/officeDocument/2006/relationships/notesSlide" Target="../notesSlides/notesSlide225.xml"/><Relationship Id="rId5" Type="http://schemas.openxmlformats.org/officeDocument/2006/relationships/vmlDrawing" Target="../drawings/vmlDrawing26.vml"/><Relationship Id="rId4" Type="http://schemas.openxmlformats.org/officeDocument/2006/relationships/slideLayout" Target="../slideLayouts/slideLayout7.xml"/><Relationship Id="rId3" Type="http://schemas.openxmlformats.org/officeDocument/2006/relationships/image" Target="../media/image261.png"/><Relationship Id="rId2" Type="http://schemas.openxmlformats.org/officeDocument/2006/relationships/image" Target="../media/image260.wmf"/><Relationship Id="rId1" Type="http://schemas.openxmlformats.org/officeDocument/2006/relationships/oleObject" Target="../embeddings/oleObject82.bin"/></Relationships>
</file>

<file path=ppt/slides/_rels/slide228.xml.rels><?xml version="1.0" encoding="UTF-8" standalone="yes"?>
<Relationships xmlns="http://schemas.openxmlformats.org/package/2006/relationships"><Relationship Id="rId8" Type="http://schemas.openxmlformats.org/officeDocument/2006/relationships/notesSlide" Target="../notesSlides/notesSlide226.xml"/><Relationship Id="rId7" Type="http://schemas.openxmlformats.org/officeDocument/2006/relationships/vmlDrawing" Target="../drawings/vmlDrawing27.vml"/><Relationship Id="rId6" Type="http://schemas.openxmlformats.org/officeDocument/2006/relationships/slideLayout" Target="../slideLayouts/slideLayout7.xml"/><Relationship Id="rId5" Type="http://schemas.openxmlformats.org/officeDocument/2006/relationships/image" Target="../media/image264.emf"/><Relationship Id="rId4" Type="http://schemas.openxmlformats.org/officeDocument/2006/relationships/oleObject" Target="../embeddings/oleObject84.bin"/><Relationship Id="rId3" Type="http://schemas.openxmlformats.org/officeDocument/2006/relationships/image" Target="../media/image263.emf"/><Relationship Id="rId2" Type="http://schemas.openxmlformats.org/officeDocument/2006/relationships/oleObject" Target="../embeddings/oleObject83.bin"/><Relationship Id="rId1" Type="http://schemas.openxmlformats.org/officeDocument/2006/relationships/image" Target="../media/image262.png"/></Relationships>
</file>

<file path=ppt/slides/_rels/slide22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68.wmf"/><Relationship Id="rId7" Type="http://schemas.openxmlformats.org/officeDocument/2006/relationships/oleObject" Target="../embeddings/oleObject88.bin"/><Relationship Id="rId6" Type="http://schemas.openxmlformats.org/officeDocument/2006/relationships/image" Target="../media/image267.wmf"/><Relationship Id="rId5" Type="http://schemas.openxmlformats.org/officeDocument/2006/relationships/oleObject" Target="../embeddings/oleObject87.bin"/><Relationship Id="rId4" Type="http://schemas.openxmlformats.org/officeDocument/2006/relationships/image" Target="../media/image266.wmf"/><Relationship Id="rId3" Type="http://schemas.openxmlformats.org/officeDocument/2006/relationships/oleObject" Target="../embeddings/oleObject86.bin"/><Relationship Id="rId2" Type="http://schemas.openxmlformats.org/officeDocument/2006/relationships/image" Target="../media/image265.emf"/><Relationship Id="rId11" Type="http://schemas.openxmlformats.org/officeDocument/2006/relationships/notesSlide" Target="../notesSlides/notesSlide227.xml"/><Relationship Id="rId10" Type="http://schemas.openxmlformats.org/officeDocument/2006/relationships/vmlDrawing" Target="../drawings/vmlDrawing28.vml"/><Relationship Id="rId1" Type="http://schemas.openxmlformats.org/officeDocument/2006/relationships/oleObject" Target="../embeddings/oleObject8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7.xml"/><Relationship Id="rId1" Type="http://schemas.openxmlformats.org/officeDocument/2006/relationships/image" Target="../media/image269.png"/></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7.xml"/><Relationship Id="rId1" Type="http://schemas.openxmlformats.org/officeDocument/2006/relationships/image" Target="../media/image270.png"/></Relationships>
</file>

<file path=ppt/slides/_rels/slide232.xml.rels><?xml version="1.0" encoding="UTF-8" standalone="yes"?>
<Relationships xmlns="http://schemas.openxmlformats.org/package/2006/relationships"><Relationship Id="rId9" Type="http://schemas.openxmlformats.org/officeDocument/2006/relationships/oleObject" Target="../embeddings/oleObject93.bin"/><Relationship Id="rId8" Type="http://schemas.openxmlformats.org/officeDocument/2006/relationships/image" Target="../media/image274.wmf"/><Relationship Id="rId7" Type="http://schemas.openxmlformats.org/officeDocument/2006/relationships/oleObject" Target="../embeddings/oleObject92.bin"/><Relationship Id="rId6" Type="http://schemas.openxmlformats.org/officeDocument/2006/relationships/image" Target="../media/image273.wmf"/><Relationship Id="rId5" Type="http://schemas.openxmlformats.org/officeDocument/2006/relationships/oleObject" Target="../embeddings/oleObject91.bin"/><Relationship Id="rId4" Type="http://schemas.openxmlformats.org/officeDocument/2006/relationships/image" Target="../media/image272.wmf"/><Relationship Id="rId3" Type="http://schemas.openxmlformats.org/officeDocument/2006/relationships/oleObject" Target="../embeddings/oleObject90.bin"/><Relationship Id="rId2" Type="http://schemas.openxmlformats.org/officeDocument/2006/relationships/image" Target="../media/image271.wmf"/><Relationship Id="rId15" Type="http://schemas.openxmlformats.org/officeDocument/2006/relationships/notesSlide" Target="../notesSlides/notesSlide230.xml"/><Relationship Id="rId14" Type="http://schemas.openxmlformats.org/officeDocument/2006/relationships/vmlDrawing" Target="../drawings/vmlDrawing29.vml"/><Relationship Id="rId13" Type="http://schemas.openxmlformats.org/officeDocument/2006/relationships/slideLayout" Target="../slideLayouts/slideLayout7.xml"/><Relationship Id="rId12" Type="http://schemas.openxmlformats.org/officeDocument/2006/relationships/image" Target="../media/image276.wmf"/><Relationship Id="rId11" Type="http://schemas.openxmlformats.org/officeDocument/2006/relationships/oleObject" Target="../embeddings/oleObject94.bin"/><Relationship Id="rId10" Type="http://schemas.openxmlformats.org/officeDocument/2006/relationships/image" Target="../media/image275.wmf"/><Relationship Id="rId1" Type="http://schemas.openxmlformats.org/officeDocument/2006/relationships/oleObject" Target="../embeddings/oleObject89.bin"/></Relationships>
</file>

<file path=ppt/slides/_rels/slide233.xml.rels><?xml version="1.0" encoding="UTF-8" standalone="yes"?>
<Relationships xmlns="http://schemas.openxmlformats.org/package/2006/relationships"><Relationship Id="rId9" Type="http://schemas.openxmlformats.org/officeDocument/2006/relationships/oleObject" Target="../embeddings/oleObject99.bin"/><Relationship Id="rId8" Type="http://schemas.openxmlformats.org/officeDocument/2006/relationships/image" Target="../media/image280.wmf"/><Relationship Id="rId7" Type="http://schemas.openxmlformats.org/officeDocument/2006/relationships/oleObject" Target="../embeddings/oleObject98.bin"/><Relationship Id="rId6" Type="http://schemas.openxmlformats.org/officeDocument/2006/relationships/image" Target="../media/image279.wmf"/><Relationship Id="rId5" Type="http://schemas.openxmlformats.org/officeDocument/2006/relationships/oleObject" Target="../embeddings/oleObject97.bin"/><Relationship Id="rId4" Type="http://schemas.openxmlformats.org/officeDocument/2006/relationships/image" Target="../media/image278.emf"/><Relationship Id="rId3" Type="http://schemas.openxmlformats.org/officeDocument/2006/relationships/oleObject" Target="../embeddings/oleObject96.bin"/><Relationship Id="rId2" Type="http://schemas.openxmlformats.org/officeDocument/2006/relationships/image" Target="../media/image277.wmf"/><Relationship Id="rId13" Type="http://schemas.openxmlformats.org/officeDocument/2006/relationships/notesSlide" Target="../notesSlides/notesSlide231.xml"/><Relationship Id="rId12" Type="http://schemas.openxmlformats.org/officeDocument/2006/relationships/vmlDrawing" Target="../drawings/vmlDrawing30.vml"/><Relationship Id="rId11" Type="http://schemas.openxmlformats.org/officeDocument/2006/relationships/slideLayout" Target="../slideLayouts/slideLayout7.xml"/><Relationship Id="rId10" Type="http://schemas.openxmlformats.org/officeDocument/2006/relationships/image" Target="../media/image281.wmf"/><Relationship Id="rId1" Type="http://schemas.openxmlformats.org/officeDocument/2006/relationships/oleObject" Target="../embeddings/oleObject95.bin"/></Relationships>
</file>

<file path=ppt/slides/_rels/slide234.xml.rels><?xml version="1.0" encoding="UTF-8" standalone="yes"?>
<Relationships xmlns="http://schemas.openxmlformats.org/package/2006/relationships"><Relationship Id="rId7" Type="http://schemas.openxmlformats.org/officeDocument/2006/relationships/notesSlide" Target="../notesSlides/notesSlide232.xml"/><Relationship Id="rId6" Type="http://schemas.openxmlformats.org/officeDocument/2006/relationships/vmlDrawing" Target="../drawings/vmlDrawing31.vml"/><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283.emf"/><Relationship Id="rId2" Type="http://schemas.openxmlformats.org/officeDocument/2006/relationships/oleObject" Target="../embeddings/oleObject100.bin"/><Relationship Id="rId1" Type="http://schemas.openxmlformats.org/officeDocument/2006/relationships/image" Target="../media/image282.png"/></Relationships>
</file>

<file path=ppt/slides/_rels/slide235.xml.rels><?xml version="1.0" encoding="UTF-8" standalone="yes"?>
<Relationships xmlns="http://schemas.openxmlformats.org/package/2006/relationships"><Relationship Id="rId9" Type="http://schemas.openxmlformats.org/officeDocument/2006/relationships/oleObject" Target="../embeddings/oleObject105.bin"/><Relationship Id="rId8" Type="http://schemas.openxmlformats.org/officeDocument/2006/relationships/image" Target="../media/image286.wmf"/><Relationship Id="rId7" Type="http://schemas.openxmlformats.org/officeDocument/2006/relationships/oleObject" Target="../embeddings/oleObject104.bin"/><Relationship Id="rId6" Type="http://schemas.openxmlformats.org/officeDocument/2006/relationships/image" Target="../media/image285.wmf"/><Relationship Id="rId5" Type="http://schemas.openxmlformats.org/officeDocument/2006/relationships/oleObject" Target="../embeddings/oleObject103.bin"/><Relationship Id="rId4" Type="http://schemas.openxmlformats.org/officeDocument/2006/relationships/image" Target="../media/image271.wmf"/><Relationship Id="rId3" Type="http://schemas.openxmlformats.org/officeDocument/2006/relationships/oleObject" Target="../embeddings/oleObject102.bin"/><Relationship Id="rId23" Type="http://schemas.openxmlformats.org/officeDocument/2006/relationships/notesSlide" Target="../notesSlides/notesSlide233.xml"/><Relationship Id="rId22" Type="http://schemas.openxmlformats.org/officeDocument/2006/relationships/vmlDrawing" Target="../drawings/vmlDrawing32.vml"/><Relationship Id="rId21" Type="http://schemas.openxmlformats.org/officeDocument/2006/relationships/slideLayout" Target="../slideLayouts/slideLayout7.xml"/><Relationship Id="rId20" Type="http://schemas.openxmlformats.org/officeDocument/2006/relationships/image" Target="../media/image290.emf"/><Relationship Id="rId2" Type="http://schemas.openxmlformats.org/officeDocument/2006/relationships/image" Target="../media/image284.wmf"/><Relationship Id="rId19" Type="http://schemas.openxmlformats.org/officeDocument/2006/relationships/oleObject" Target="../embeddings/oleObject110.bin"/><Relationship Id="rId18" Type="http://schemas.openxmlformats.org/officeDocument/2006/relationships/image" Target="../media/image289.wmf"/><Relationship Id="rId17" Type="http://schemas.openxmlformats.org/officeDocument/2006/relationships/oleObject" Target="../embeddings/oleObject109.bin"/><Relationship Id="rId16" Type="http://schemas.openxmlformats.org/officeDocument/2006/relationships/image" Target="../media/image288.wmf"/><Relationship Id="rId15" Type="http://schemas.openxmlformats.org/officeDocument/2006/relationships/oleObject" Target="../embeddings/oleObject108.bin"/><Relationship Id="rId14" Type="http://schemas.openxmlformats.org/officeDocument/2006/relationships/image" Target="../media/image287.wmf"/><Relationship Id="rId13" Type="http://schemas.openxmlformats.org/officeDocument/2006/relationships/oleObject" Target="../embeddings/oleObject107.bin"/><Relationship Id="rId12" Type="http://schemas.openxmlformats.org/officeDocument/2006/relationships/image" Target="../media/image279.wmf"/><Relationship Id="rId11" Type="http://schemas.openxmlformats.org/officeDocument/2006/relationships/oleObject" Target="../embeddings/oleObject106.bin"/><Relationship Id="rId10" Type="http://schemas.openxmlformats.org/officeDocument/2006/relationships/image" Target="../media/image276.wmf"/><Relationship Id="rId1" Type="http://schemas.openxmlformats.org/officeDocument/2006/relationships/oleObject" Target="../embeddings/oleObject101.bin"/></Relationships>
</file>

<file path=ppt/slides/_rels/slide23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94.emf"/><Relationship Id="rId7" Type="http://schemas.openxmlformats.org/officeDocument/2006/relationships/oleObject" Target="../embeddings/oleObject114.bin"/><Relationship Id="rId6" Type="http://schemas.openxmlformats.org/officeDocument/2006/relationships/image" Target="../media/image293.wmf"/><Relationship Id="rId5" Type="http://schemas.openxmlformats.org/officeDocument/2006/relationships/oleObject" Target="../embeddings/oleObject113.bin"/><Relationship Id="rId4" Type="http://schemas.openxmlformats.org/officeDocument/2006/relationships/image" Target="../media/image292.wmf"/><Relationship Id="rId3" Type="http://schemas.openxmlformats.org/officeDocument/2006/relationships/oleObject" Target="../embeddings/oleObject112.bin"/><Relationship Id="rId2" Type="http://schemas.openxmlformats.org/officeDocument/2006/relationships/image" Target="../media/image291.wmf"/><Relationship Id="rId11" Type="http://schemas.openxmlformats.org/officeDocument/2006/relationships/notesSlide" Target="../notesSlides/notesSlide234.xml"/><Relationship Id="rId10" Type="http://schemas.openxmlformats.org/officeDocument/2006/relationships/vmlDrawing" Target="../drawings/vmlDrawing33.vml"/><Relationship Id="rId1" Type="http://schemas.openxmlformats.org/officeDocument/2006/relationships/oleObject" Target="../embeddings/oleObject111.bin"/></Relationships>
</file>

<file path=ppt/slides/_rels/slide237.xml.rels><?xml version="1.0" encoding="UTF-8" standalone="yes"?>
<Relationships xmlns="http://schemas.openxmlformats.org/package/2006/relationships"><Relationship Id="rId9" Type="http://schemas.openxmlformats.org/officeDocument/2006/relationships/vmlDrawing" Target="../drawings/vmlDrawing34.vml"/><Relationship Id="rId8" Type="http://schemas.openxmlformats.org/officeDocument/2006/relationships/slideLayout" Target="../slideLayouts/slideLayout7.xml"/><Relationship Id="rId7" Type="http://schemas.openxmlformats.org/officeDocument/2006/relationships/image" Target="../media/image298.wmf"/><Relationship Id="rId6" Type="http://schemas.openxmlformats.org/officeDocument/2006/relationships/oleObject" Target="../embeddings/oleObject117.bin"/><Relationship Id="rId5" Type="http://schemas.openxmlformats.org/officeDocument/2006/relationships/image" Target="../media/image297.wmf"/><Relationship Id="rId4" Type="http://schemas.openxmlformats.org/officeDocument/2006/relationships/oleObject" Target="../embeddings/oleObject116.bin"/><Relationship Id="rId3" Type="http://schemas.openxmlformats.org/officeDocument/2006/relationships/image" Target="../media/image296.wmf"/><Relationship Id="rId2" Type="http://schemas.openxmlformats.org/officeDocument/2006/relationships/oleObject" Target="../embeddings/oleObject115.bin"/><Relationship Id="rId10" Type="http://schemas.openxmlformats.org/officeDocument/2006/relationships/notesSlide" Target="../notesSlides/notesSlide235.xml"/><Relationship Id="rId1" Type="http://schemas.openxmlformats.org/officeDocument/2006/relationships/image" Target="../media/image295.png"/></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7.xml"/><Relationship Id="rId1" Type="http://schemas.openxmlformats.org/officeDocument/2006/relationships/image" Target="../media/image299.png"/></Relationships>
</file>

<file path=ppt/slides/_rels/slide239.xml.rels><?xml version="1.0" encoding="UTF-8" standalone="yes"?>
<Relationships xmlns="http://schemas.openxmlformats.org/package/2006/relationships"><Relationship Id="rId4" Type="http://schemas.openxmlformats.org/officeDocument/2006/relationships/notesSlide" Target="../notesSlides/notesSlide237.xml"/><Relationship Id="rId3" Type="http://schemas.openxmlformats.org/officeDocument/2006/relationships/slideLayout" Target="../slideLayouts/slideLayout7.xml"/><Relationship Id="rId2" Type="http://schemas.openxmlformats.org/officeDocument/2006/relationships/image" Target="../media/image301.png"/><Relationship Id="rId1" Type="http://schemas.openxmlformats.org/officeDocument/2006/relationships/image" Target="../media/image30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7.xml"/><Relationship Id="rId1" Type="http://schemas.openxmlformats.org/officeDocument/2006/relationships/image" Target="../media/image302.png"/></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4" Type="http://schemas.openxmlformats.org/officeDocument/2006/relationships/notesSlide" Target="../notesSlides/notesSlide240.xml"/><Relationship Id="rId3" Type="http://schemas.openxmlformats.org/officeDocument/2006/relationships/slideLayout" Target="../slideLayouts/slideLayout7.xml"/><Relationship Id="rId2" Type="http://schemas.openxmlformats.org/officeDocument/2006/relationships/image" Target="../media/image304.png"/><Relationship Id="rId1" Type="http://schemas.openxmlformats.org/officeDocument/2006/relationships/image" Target="../media/image303.png"/></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7.xml"/><Relationship Id="rId1" Type="http://schemas.openxmlformats.org/officeDocument/2006/relationships/image" Target="../media/image303.png"/></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8.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3" Type="http://schemas.openxmlformats.org/officeDocument/2006/relationships/notesSlide" Target="../notesSlides/notesSlide244.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3" Type="http://schemas.openxmlformats.org/officeDocument/2006/relationships/notesSlide" Target="../notesSlides/notesSlide249.xml"/><Relationship Id="rId2" Type="http://schemas.openxmlformats.org/officeDocument/2006/relationships/slideLayout" Target="../slideLayouts/slideLayout7.xml"/><Relationship Id="rId1" Type="http://schemas.openxmlformats.org/officeDocument/2006/relationships/image" Target="../media/image305.png"/></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4" Type="http://schemas.openxmlformats.org/officeDocument/2006/relationships/notesSlide" Target="../notesSlides/notesSlide251.xml"/><Relationship Id="rId3" Type="http://schemas.openxmlformats.org/officeDocument/2006/relationships/slideLayout" Target="../slideLayouts/slideLayout7.xml"/><Relationship Id="rId2" Type="http://schemas.openxmlformats.org/officeDocument/2006/relationships/image" Target="../media/image307.png"/><Relationship Id="rId1" Type="http://schemas.openxmlformats.org/officeDocument/2006/relationships/image" Target="../media/image306.emf"/></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3" Type="http://schemas.openxmlformats.org/officeDocument/2006/relationships/notesSlide" Target="../notesSlides/notesSlide253.xml"/><Relationship Id="rId2" Type="http://schemas.openxmlformats.org/officeDocument/2006/relationships/slideLayout" Target="../slideLayouts/slideLayout7.xml"/><Relationship Id="rId1" Type="http://schemas.openxmlformats.org/officeDocument/2006/relationships/image" Target="../media/image308.png"/></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3" Type="http://schemas.openxmlformats.org/officeDocument/2006/relationships/notesSlide" Target="../notesSlides/notesSlide255.xml"/><Relationship Id="rId2" Type="http://schemas.openxmlformats.org/officeDocument/2006/relationships/slideLayout" Target="../slideLayouts/slideLayout7.xml"/><Relationship Id="rId1" Type="http://schemas.openxmlformats.org/officeDocument/2006/relationships/image" Target="../media/image309.png"/></Relationships>
</file>

<file path=ppt/slides/_rels/slide259.xml.rels><?xml version="1.0" encoding="UTF-8" standalone="yes"?>
<Relationships xmlns="http://schemas.openxmlformats.org/package/2006/relationships"><Relationship Id="rId3" Type="http://schemas.openxmlformats.org/officeDocument/2006/relationships/notesSlide" Target="../notesSlides/notesSlide256.xml"/><Relationship Id="rId2" Type="http://schemas.openxmlformats.org/officeDocument/2006/relationships/slideLayout" Target="../slideLayouts/slideLayout7.xml"/><Relationship Id="rId1" Type="http://schemas.openxmlformats.org/officeDocument/2006/relationships/image" Target="../media/image31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3" Type="http://schemas.openxmlformats.org/officeDocument/2006/relationships/notesSlide" Target="../notesSlides/notesSlide258.xml"/><Relationship Id="rId2" Type="http://schemas.openxmlformats.org/officeDocument/2006/relationships/slideLayout" Target="../slideLayouts/slideLayout7.xml"/><Relationship Id="rId1" Type="http://schemas.openxmlformats.org/officeDocument/2006/relationships/image" Target="../media/image311.png"/></Relationships>
</file>

<file path=ppt/slides/_rels/slide262.xml.rels><?xml version="1.0" encoding="UTF-8" standalone="yes"?>
<Relationships xmlns="http://schemas.openxmlformats.org/package/2006/relationships"><Relationship Id="rId3" Type="http://schemas.openxmlformats.org/officeDocument/2006/relationships/notesSlide" Target="../notesSlides/notesSlide259.xml"/><Relationship Id="rId2" Type="http://schemas.openxmlformats.org/officeDocument/2006/relationships/slideLayout" Target="../slideLayouts/slideLayout7.xml"/><Relationship Id="rId1" Type="http://schemas.openxmlformats.org/officeDocument/2006/relationships/image" Target="../media/image312.png"/></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3" Type="http://schemas.openxmlformats.org/officeDocument/2006/relationships/notesSlide" Target="../notesSlides/notesSlide264.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68.xml.rels><?xml version="1.0" encoding="UTF-8" standalone="yes"?>
<Relationships xmlns="http://schemas.openxmlformats.org/package/2006/relationships"><Relationship Id="rId3" Type="http://schemas.openxmlformats.org/officeDocument/2006/relationships/notesSlide" Target="../notesSlides/notesSlide265.xml"/><Relationship Id="rId2" Type="http://schemas.openxmlformats.org/officeDocument/2006/relationships/slideLayout" Target="../slideLayouts/slideLayout7.xml"/><Relationship Id="rId1" Type="http://schemas.openxmlformats.org/officeDocument/2006/relationships/image" Target="../media/image313.png"/></Relationships>
</file>

<file path=ppt/slides/_rels/slide269.xml.rels><?xml version="1.0" encoding="UTF-8" standalone="yes"?>
<Relationships xmlns="http://schemas.openxmlformats.org/package/2006/relationships"><Relationship Id="rId3" Type="http://schemas.openxmlformats.org/officeDocument/2006/relationships/notesSlide" Target="../notesSlides/notesSlide266.xml"/><Relationship Id="rId2" Type="http://schemas.openxmlformats.org/officeDocument/2006/relationships/slideLayout" Target="../slideLayouts/slideLayout7.xml"/><Relationship Id="rId1" Type="http://schemas.openxmlformats.org/officeDocument/2006/relationships/image" Target="../media/image31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70.xml.rels><?xml version="1.0" encoding="UTF-8" standalone="yes"?>
<Relationships xmlns="http://schemas.openxmlformats.org/package/2006/relationships"><Relationship Id="rId3" Type="http://schemas.openxmlformats.org/officeDocument/2006/relationships/notesSlide" Target="../notesSlides/notesSlide267.xml"/><Relationship Id="rId2" Type="http://schemas.openxmlformats.org/officeDocument/2006/relationships/slideLayout" Target="../slideLayouts/slideLayout7.xml"/><Relationship Id="rId1" Type="http://schemas.openxmlformats.org/officeDocument/2006/relationships/image" Target="../media/image315.png"/></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3" Type="http://schemas.openxmlformats.org/officeDocument/2006/relationships/notesSlide" Target="../notesSlides/notesSlide269.xml"/><Relationship Id="rId2" Type="http://schemas.openxmlformats.org/officeDocument/2006/relationships/slideLayout" Target="../slideLayouts/slideLayout7.xml"/><Relationship Id="rId1" Type="http://schemas.openxmlformats.org/officeDocument/2006/relationships/image" Target="../media/image316.png"/></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4" Type="http://schemas.openxmlformats.org/officeDocument/2006/relationships/notesSlide" Target="../notesSlides/notesSlide271.xml"/><Relationship Id="rId3" Type="http://schemas.openxmlformats.org/officeDocument/2006/relationships/slideLayout" Target="../slideLayouts/slideLayout7.xml"/><Relationship Id="rId2" Type="http://schemas.openxmlformats.org/officeDocument/2006/relationships/image" Target="../media/image318.png"/><Relationship Id="rId1" Type="http://schemas.openxmlformats.org/officeDocument/2006/relationships/image" Target="../media/image317.png"/></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image" Target="../media/image56.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image" Target="../media/image5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image" Target="../media/image58.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image" Target="../media/image59.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image" Target="../media/image60.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image" Target="../media/image61.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学习参考</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学习单元一  新能源汽车电路的认</a:t>
            </a:r>
            <a:r>
              <a:rPr lang="en-US" altLang="zh-CN"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     </a:t>
            </a: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知及基本检测</a:t>
            </a:r>
            <a:endPar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645160"/>
          </a:xfrm>
          <a:prstGeom prst="rect">
            <a:avLst/>
          </a:prstGeom>
          <a:noFill/>
          <a:ln w="9525">
            <a:noFill/>
          </a:ln>
        </p:spPr>
        <p:txBody>
          <a:bodyPr wrap="square">
            <a:spAutoFit/>
          </a:bodyPr>
          <a:p>
            <a:pPr marL="0" indent="0" latinLnBrk="0">
              <a:lnSpc>
                <a:spcPct val="150000"/>
              </a:lnSpc>
            </a:pPr>
            <a:r>
              <a:rPr sz="2400" b="1">
                <a:latin typeface="宋体" panose="02010600030101010101" pitchFamily="2" charset="-122"/>
              </a:rPr>
              <a:t>万用表是电路测量中广泛应用的测量仪器。当前应用广泛的是数字式万用表。</a:t>
            </a:r>
            <a:endParaRPr sz="2400" b="1">
              <a:latin typeface="宋体" panose="02010600030101010101" pitchFamily="2" charset="-122"/>
            </a:endParaRPr>
          </a:p>
        </p:txBody>
      </p:sp>
      <p:sp>
        <p:nvSpPr>
          <p:cNvPr id="100" name="文本框 99"/>
          <p:cNvSpPr txBox="1"/>
          <p:nvPr/>
        </p:nvSpPr>
        <p:spPr>
          <a:xfrm>
            <a:off x="839470" y="1701165"/>
            <a:ext cx="4549775" cy="46037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万用表的基本应用</a:t>
            </a:r>
            <a:endParaRPr lang="en-US" altLang="zh-CN" sz="2400" b="1">
              <a:solidFill>
                <a:srgbClr val="FF0000"/>
              </a:solidFill>
              <a:latin typeface="Times New Roman" panose="02020603050405020304" pitchFamily="18" charset="0"/>
              <a:ea typeface="宋体" panose="02010600030101010101" pitchFamily="2" charset="-122"/>
            </a:endParaRPr>
          </a:p>
        </p:txBody>
      </p:sp>
      <p:pic>
        <p:nvPicPr>
          <p:cNvPr id="33" name="图片 33"/>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3936365" y="2853690"/>
            <a:ext cx="3810635" cy="3373120"/>
          </a:xfrm>
          <a:prstGeom prst="rect">
            <a:avLst/>
          </a:prstGeom>
          <a:noFill/>
          <a:ln>
            <a:noFill/>
          </a:ln>
        </p:spPr>
      </p:pic>
      <p:sp>
        <p:nvSpPr>
          <p:cNvPr id="2" name="文本框 1"/>
          <p:cNvSpPr txBox="1"/>
          <p:nvPr/>
        </p:nvSpPr>
        <p:spPr>
          <a:xfrm>
            <a:off x="3719830" y="6381750"/>
            <a:ext cx="5080000" cy="368300"/>
          </a:xfrm>
          <a:prstGeom prst="rect">
            <a:avLst/>
          </a:prstGeom>
          <a:noFill/>
          <a:ln w="9525">
            <a:noFill/>
          </a:ln>
        </p:spPr>
        <p:txBody>
          <a:bodyPr>
            <a:spAutoFit/>
          </a:bodyPr>
          <a:p>
            <a:pPr marL="0" indent="0"/>
            <a:r>
              <a:rPr lang="zh-CN" sz="1800" b="1">
                <a:latin typeface="Times New Roman" panose="02020603050405020304" pitchFamily="18" charset="0"/>
                <a:ea typeface="宋体" panose="02010600030101010101" pitchFamily="2" charset="-122"/>
              </a:rPr>
              <a:t>图</a:t>
            </a:r>
            <a:r>
              <a:rPr lang="en-US" sz="1800" b="1">
                <a:latin typeface="Times New Roman" panose="02020603050405020304" pitchFamily="18" charset="0"/>
                <a:ea typeface="宋体" panose="02010600030101010101" pitchFamily="2" charset="-122"/>
              </a:rPr>
              <a:t>2-1-5  DT-9205</a:t>
            </a:r>
            <a:r>
              <a:rPr lang="zh-CN" sz="1800" b="1">
                <a:latin typeface="Times New Roman" panose="02020603050405020304" pitchFamily="18" charset="0"/>
                <a:ea typeface="宋体" panose="02010600030101010101" pitchFamily="2" charset="-122"/>
              </a:rPr>
              <a:t>系列数字万用表面板图</a:t>
            </a:r>
            <a:endParaRPr lang="zh-CN" altLang="en-US" sz="180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2" name="文本框 1"/>
          <p:cNvSpPr txBox="1"/>
          <p:nvPr/>
        </p:nvSpPr>
        <p:spPr>
          <a:xfrm>
            <a:off x="551815" y="2161540"/>
            <a:ext cx="11261090" cy="1014730"/>
          </a:xfrm>
          <a:prstGeom prst="rect">
            <a:avLst/>
          </a:prstGeom>
          <a:noFill/>
          <a:ln w="9525">
            <a:noFill/>
          </a:ln>
        </p:spPr>
        <p:txBody>
          <a:bodyPr wrap="square">
            <a:spAutoFit/>
          </a:bodyPr>
          <a:p>
            <a:pPr marL="0" indent="266700"/>
            <a:r>
              <a:rPr lang="zh-CN" sz="2000" b="1">
                <a:ea typeface="宋体" panose="02010600030101010101" pitchFamily="2" charset="-122"/>
              </a:rPr>
              <a:t>硅和锗都是四价元素，最外层原子轨道上有4个价电子，每个原子的4个价电子不仅受自身原子核的束缚，还与相邻4个原子的价电子联系在一起形成共价键，处于较为稳定的状态。图3-1-2为硅和锗的共价键结构图。</a:t>
            </a:r>
            <a:endParaRPr lang="zh-CN" sz="2000" b="1">
              <a:ea typeface="宋体" panose="02010600030101010101" pitchFamily="2" charset="-122"/>
            </a:endParaRPr>
          </a:p>
        </p:txBody>
      </p:sp>
      <p:sp>
        <p:nvSpPr>
          <p:cNvPr id="8" name="文本占位符 4"/>
          <p:cNvSpPr>
            <a:spLocks noGrp="1"/>
          </p:cNvSpPr>
          <p:nvPr/>
        </p:nvSpPr>
        <p:spPr>
          <a:xfrm>
            <a:off x="767552"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一、  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489835"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（1）本征半导体</a:t>
            </a:r>
            <a:endParaRPr lang="zh-CN" sz="2400" b="1">
              <a:solidFill>
                <a:srgbClr val="FF0000"/>
              </a:solidFill>
              <a:latin typeface="Times New Roman" panose="02020603050405020304" pitchFamily="18" charset="0"/>
              <a:ea typeface="宋体" panose="02010600030101010101" pitchFamily="2" charset="-122"/>
            </a:endParaRPr>
          </a:p>
        </p:txBody>
      </p:sp>
      <p:pic>
        <p:nvPicPr>
          <p:cNvPr id="3" name="Picture 10" descr="7-3"/>
          <p:cNvPicPr>
            <a:picLocks noChangeAspect="1"/>
          </p:cNvPicPr>
          <p:nvPr/>
        </p:nvPicPr>
        <p:blipFill>
          <a:blip r:embed="rId1"/>
          <a:stretch>
            <a:fillRect/>
          </a:stretch>
        </p:blipFill>
        <p:spPr>
          <a:xfrm>
            <a:off x="4747895" y="3140710"/>
            <a:ext cx="2868930" cy="2867025"/>
          </a:xfrm>
          <a:prstGeom prst="rect">
            <a:avLst/>
          </a:prstGeom>
          <a:noFill/>
          <a:ln w="9525">
            <a:noFill/>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noProof="0" dirty="0">
                <a:ln>
                  <a:noFill/>
                </a:ln>
                <a:solidFill>
                  <a:srgbClr val="FF0000"/>
                </a:solidFill>
                <a:uLnTx/>
                <a:uFillTx/>
                <a:cs typeface="微软雅黑" panose="020B0503020204020204" pitchFamily="34" charset="-122"/>
                <a:sym typeface="+mn-ea"/>
              </a:rPr>
              <a:t>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2799080"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sym typeface="+mn-ea"/>
              </a:rPr>
              <a:t>（1）本征半导体</a:t>
            </a:r>
            <a:endParaRPr lang="zh-CN" altLang="en-US" sz="2400" b="1">
              <a:solidFill>
                <a:srgbClr val="FF0000"/>
              </a:solidFill>
              <a:latin typeface="Times New Roman" panose="02020603050405020304" pitchFamily="18" charset="0"/>
              <a:ea typeface="宋体" panose="02010600030101010101" pitchFamily="2" charset="-122"/>
            </a:endParaRPr>
          </a:p>
        </p:txBody>
      </p:sp>
      <p:pic>
        <p:nvPicPr>
          <p:cNvPr id="2" name="图片 -2147482609" descr="7-4"/>
          <p:cNvPicPr>
            <a:picLocks noChangeAspect="1"/>
          </p:cNvPicPr>
          <p:nvPr/>
        </p:nvPicPr>
        <p:blipFill>
          <a:blip r:embed="rId1"/>
          <a:stretch>
            <a:fillRect/>
          </a:stretch>
        </p:blipFill>
        <p:spPr>
          <a:xfrm>
            <a:off x="2736850" y="2301875"/>
            <a:ext cx="2262505" cy="2262505"/>
          </a:xfrm>
          <a:prstGeom prst="rect">
            <a:avLst/>
          </a:prstGeom>
          <a:noFill/>
          <a:ln w="9525">
            <a:noFill/>
          </a:ln>
        </p:spPr>
      </p:pic>
      <p:pic>
        <p:nvPicPr>
          <p:cNvPr id="3" name="图片 -2147482610" descr="7-5"/>
          <p:cNvPicPr>
            <a:picLocks noChangeAspect="1"/>
          </p:cNvPicPr>
          <p:nvPr/>
        </p:nvPicPr>
        <p:blipFill>
          <a:blip r:embed="rId2"/>
          <a:stretch>
            <a:fillRect/>
          </a:stretch>
        </p:blipFill>
        <p:spPr>
          <a:xfrm>
            <a:off x="6816090" y="2302510"/>
            <a:ext cx="2367915" cy="2252980"/>
          </a:xfrm>
          <a:prstGeom prst="rect">
            <a:avLst/>
          </a:prstGeom>
          <a:noFill/>
          <a:ln w="9525">
            <a:noFill/>
          </a:ln>
        </p:spPr>
      </p:pic>
      <p:sp>
        <p:nvSpPr>
          <p:cNvPr id="6" name="文本框 5"/>
          <p:cNvSpPr txBox="1"/>
          <p:nvPr/>
        </p:nvSpPr>
        <p:spPr>
          <a:xfrm>
            <a:off x="684530" y="4671060"/>
            <a:ext cx="11052175" cy="1476375"/>
          </a:xfrm>
          <a:prstGeom prst="rect">
            <a:avLst/>
          </a:prstGeom>
          <a:noFill/>
        </p:spPr>
        <p:txBody>
          <a:bodyPr wrap="square" rtlCol="0">
            <a:spAutoFit/>
          </a:bodyPr>
          <a:p>
            <a:r>
              <a:rPr lang="zh-CN" altLang="en-US" b="1"/>
              <a:t>当半导体两端施加外电压时，内部出现两部分电流：一是自由电子做定向运动形成的电流，二是价电子递补空穴形成的电流。由此可见，本征半导体中自由电子和空穴都称为载流子，同时存在电子导电和空穴导电，这是半导体导电的的特点，也是与导体导电的最根本区别。</a:t>
            </a:r>
            <a:endParaRPr lang="zh-CN" altLang="en-US" b="1"/>
          </a:p>
          <a:p>
            <a:r>
              <a:rPr lang="zh-CN" altLang="en-US" b="1"/>
              <a:t>在本征半导体中，自由电子和空穴总是成对产生，同时又在不断复合，在一定的温度下达到动态平衡，如果温度升高，载流子数目越多，导电性越好。因此，温度对半导体的导电性具有很大的影响。</a:t>
            </a:r>
            <a:endParaRPr lang="zh-CN" altLang="en-US" b="1"/>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pic>
        <p:nvPicPr>
          <p:cNvPr id="17413" name="Picture 2" descr="7-6"/>
          <p:cNvPicPr>
            <a:picLocks noChangeAspect="1"/>
          </p:cNvPicPr>
          <p:nvPr/>
        </p:nvPicPr>
        <p:blipFill>
          <a:blip r:embed="rId1"/>
          <a:stretch>
            <a:fillRect/>
          </a:stretch>
        </p:blipFill>
        <p:spPr>
          <a:xfrm>
            <a:off x="1703705" y="2564765"/>
            <a:ext cx="4307840" cy="2978150"/>
          </a:xfrm>
          <a:prstGeom prst="rect">
            <a:avLst/>
          </a:prstGeom>
          <a:noFill/>
          <a:ln w="9525">
            <a:noFill/>
          </a:ln>
        </p:spPr>
      </p:pic>
      <p:sp>
        <p:nvSpPr>
          <p:cNvPr id="7"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noProof="0" dirty="0">
                <a:ln>
                  <a:noFill/>
                </a:ln>
                <a:solidFill>
                  <a:srgbClr val="FF0000"/>
                </a:solidFill>
                <a:uLnTx/>
                <a:uFillTx/>
                <a:cs typeface="微软雅黑" panose="020B0503020204020204" pitchFamily="34" charset="-122"/>
                <a:sym typeface="+mn-ea"/>
              </a:rPr>
              <a:t>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（二）</a:t>
            </a:r>
            <a:r>
              <a:rPr lang="en-US" altLang="en-US" sz="2400" b="1" dirty="0">
                <a:solidFill>
                  <a:srgbClr val="FF0000"/>
                </a:solidFill>
                <a:latin typeface="Times New Roman" panose="02020603050405020304" pitchFamily="18" charset="0"/>
                <a:ea typeface="楷体" panose="02010609060101010101" pitchFamily="49" charset="-122"/>
                <a:sym typeface="+mn-ea"/>
              </a:rPr>
              <a:t>N</a:t>
            </a:r>
            <a:r>
              <a:rPr lang="zh-CN" altLang="en-US" sz="2400" b="1" dirty="0">
                <a:solidFill>
                  <a:srgbClr val="FF0000"/>
                </a:solidFill>
                <a:latin typeface="Times New Roman" panose="02020603050405020304" pitchFamily="18" charset="0"/>
                <a:ea typeface="楷体" panose="02010609060101010101" pitchFamily="49" charset="-122"/>
                <a:sym typeface="+mn-ea"/>
              </a:rPr>
              <a:t>型半导体和</a:t>
            </a:r>
            <a:r>
              <a:rPr lang="en-US" altLang="en-US" sz="2400" b="1" dirty="0">
                <a:solidFill>
                  <a:srgbClr val="FF0000"/>
                </a:solidFill>
                <a:latin typeface="Times New Roman" panose="02020603050405020304" pitchFamily="18" charset="0"/>
                <a:ea typeface="楷体" panose="02010609060101010101" pitchFamily="49" charset="-122"/>
                <a:sym typeface="+mn-ea"/>
              </a:rPr>
              <a:t>P</a:t>
            </a:r>
            <a:r>
              <a:rPr lang="zh-CN" altLang="en-US" sz="2400" b="1" dirty="0">
                <a:solidFill>
                  <a:srgbClr val="FF0000"/>
                </a:solidFill>
                <a:latin typeface="Times New Roman" panose="02020603050405020304" pitchFamily="18" charset="0"/>
                <a:ea typeface="楷体" panose="02010609060101010101" pitchFamily="49" charset="-122"/>
                <a:sym typeface="+mn-ea"/>
              </a:rPr>
              <a:t>型半导体</a:t>
            </a:r>
            <a:endParaRPr lang="zh-CN" altLang="en-US" sz="2400" b="1" dirty="0">
              <a:solidFill>
                <a:srgbClr val="FF0000"/>
              </a:solidFill>
              <a:latin typeface="Times New Roman" panose="02020603050405020304" pitchFamily="18" charset="0"/>
              <a:ea typeface="楷体" panose="02010609060101010101" pitchFamily="49" charset="-122"/>
              <a:sym typeface="+mn-ea"/>
            </a:endParaRPr>
          </a:p>
        </p:txBody>
      </p:sp>
      <p:pic>
        <p:nvPicPr>
          <p:cNvPr id="18436" name="Picture 2" descr="7-7"/>
          <p:cNvPicPr>
            <a:picLocks noChangeAspect="1"/>
          </p:cNvPicPr>
          <p:nvPr/>
        </p:nvPicPr>
        <p:blipFill>
          <a:blip r:embed="rId2"/>
          <a:stretch>
            <a:fillRect/>
          </a:stretch>
        </p:blipFill>
        <p:spPr>
          <a:xfrm>
            <a:off x="7176135" y="2492375"/>
            <a:ext cx="3870325" cy="3051810"/>
          </a:xfrm>
          <a:prstGeom prst="rect">
            <a:avLst/>
          </a:prstGeom>
          <a:noFill/>
          <a:ln w="9525">
            <a:noFill/>
          </a:ln>
        </p:spPr>
      </p:pic>
      <p:sp>
        <p:nvSpPr>
          <p:cNvPr id="8" name="文本框 7"/>
          <p:cNvSpPr txBox="1"/>
          <p:nvPr/>
        </p:nvSpPr>
        <p:spPr>
          <a:xfrm>
            <a:off x="2088515" y="5685155"/>
            <a:ext cx="2783840" cy="368300"/>
          </a:xfrm>
          <a:prstGeom prst="rect">
            <a:avLst/>
          </a:prstGeom>
          <a:noFill/>
        </p:spPr>
        <p:txBody>
          <a:bodyPr wrap="square" rtlCol="0">
            <a:spAutoFit/>
          </a:bodyPr>
          <a:p>
            <a:r>
              <a:rPr lang="en-US" altLang="en-US" dirty="0">
                <a:latin typeface="Times New Roman" panose="02020603050405020304" pitchFamily="18" charset="0"/>
                <a:ea typeface="楷体" panose="02010609060101010101" pitchFamily="49" charset="-122"/>
                <a:sym typeface="+mn-ea"/>
              </a:rPr>
              <a:t>N</a:t>
            </a:r>
            <a:r>
              <a:rPr lang="zh-CN" altLang="en-US" dirty="0">
                <a:latin typeface="Times New Roman" panose="02020603050405020304" pitchFamily="18" charset="0"/>
                <a:ea typeface="楷体" panose="02010609060101010101" pitchFamily="49" charset="-122"/>
                <a:sym typeface="+mn-ea"/>
              </a:rPr>
              <a:t>型半导体结构示意图</a:t>
            </a:r>
            <a:endParaRPr lang="zh-CN" altLang="en-US"/>
          </a:p>
        </p:txBody>
      </p:sp>
      <p:sp>
        <p:nvSpPr>
          <p:cNvPr id="9" name="文本框 8"/>
          <p:cNvSpPr txBox="1"/>
          <p:nvPr/>
        </p:nvSpPr>
        <p:spPr>
          <a:xfrm>
            <a:off x="7320280" y="5733415"/>
            <a:ext cx="2783840" cy="368300"/>
          </a:xfrm>
          <a:prstGeom prst="rect">
            <a:avLst/>
          </a:prstGeom>
          <a:noFill/>
        </p:spPr>
        <p:txBody>
          <a:bodyPr wrap="square" rtlCol="0">
            <a:spAutoFit/>
          </a:bodyPr>
          <a:p>
            <a:r>
              <a:rPr lang="en-US" altLang="en-US" dirty="0">
                <a:latin typeface="Times New Roman" panose="02020603050405020304" pitchFamily="18" charset="0"/>
                <a:ea typeface="楷体" panose="02010609060101010101" pitchFamily="49" charset="-122"/>
                <a:sym typeface="+mn-ea"/>
              </a:rPr>
              <a:t>P</a:t>
            </a:r>
            <a:r>
              <a:rPr lang="zh-CN" altLang="en-US" dirty="0">
                <a:latin typeface="Times New Roman" panose="02020603050405020304" pitchFamily="18" charset="0"/>
                <a:ea typeface="楷体" panose="02010609060101010101" pitchFamily="49" charset="-122"/>
                <a:sym typeface="+mn-ea"/>
              </a:rPr>
              <a:t>型半导体结构示意图</a:t>
            </a:r>
            <a:endParaRPr lang="zh-CN" alt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767715" y="2161540"/>
            <a:ext cx="11025505" cy="1753235"/>
          </a:xfrm>
          <a:prstGeom prst="rect">
            <a:avLst/>
          </a:prstGeom>
          <a:noFill/>
          <a:ln w="9525">
            <a:noFill/>
          </a:ln>
        </p:spPr>
        <p:txBody>
          <a:bodyPr wrap="square">
            <a:spAutoFit/>
          </a:bodyPr>
          <a:p>
            <a:pPr marL="0" indent="0" latinLnBrk="0">
              <a:lnSpc>
                <a:spcPct val="150000"/>
              </a:lnSpc>
            </a:pPr>
            <a:r>
              <a:rPr sz="2400" b="1">
                <a:latin typeface="宋体" panose="02010600030101010101" pitchFamily="2" charset="-122"/>
              </a:rPr>
              <a:t>内电场的存在阻碍了多数载流子的扩散，但有利于少数载流子越过空间电荷区的漂移运动，扩散运动和漂移运动既有联系又相互矛盾，当空间电荷区的宽度达到稳定时，形成了一种动态平衡的PN结。</a:t>
            </a:r>
            <a:endParaRPr sz="2400" b="1">
              <a:latin typeface="宋体" panose="02010600030101010101" pitchFamily="2" charset="-122"/>
            </a:endParaRPr>
          </a:p>
        </p:txBody>
      </p:sp>
      <p:sp>
        <p:nvSpPr>
          <p:cNvPr id="8"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noProof="0" dirty="0">
                <a:ln>
                  <a:noFill/>
                </a:ln>
                <a:solidFill>
                  <a:srgbClr val="FF0000"/>
                </a:solidFill>
                <a:uLnTx/>
                <a:uFillTx/>
                <a:cs typeface="微软雅黑" panose="020B0503020204020204" pitchFamily="34" charset="-122"/>
                <a:sym typeface="+mn-ea"/>
              </a:rPr>
              <a:t>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（三）</a:t>
            </a:r>
            <a:r>
              <a:rPr lang="en-US" altLang="en-US" sz="2400" b="1" dirty="0">
                <a:solidFill>
                  <a:srgbClr val="FF0000"/>
                </a:solidFill>
                <a:latin typeface="Times New Roman" panose="02020603050405020304" pitchFamily="18" charset="0"/>
                <a:ea typeface="楷体" panose="02010609060101010101" pitchFamily="49" charset="-122"/>
                <a:sym typeface="+mn-ea"/>
              </a:rPr>
              <a:t>PN</a:t>
            </a:r>
            <a:r>
              <a:rPr lang="zh-CN" altLang="en-US" sz="2400" b="1" dirty="0">
                <a:solidFill>
                  <a:srgbClr val="FF0000"/>
                </a:solidFill>
                <a:latin typeface="Times New Roman" panose="02020603050405020304" pitchFamily="18" charset="0"/>
                <a:ea typeface="楷体" panose="02010609060101010101" pitchFamily="49" charset="-122"/>
                <a:sym typeface="+mn-ea"/>
              </a:rPr>
              <a:t>结的形成及特性</a:t>
            </a:r>
            <a:endParaRPr lang="zh-CN" altLang="en-US" sz="2400" b="1" dirty="0">
              <a:solidFill>
                <a:srgbClr val="FF0000"/>
              </a:solidFill>
              <a:latin typeface="Times New Roman" panose="02020603050405020304" pitchFamily="18" charset="0"/>
              <a:ea typeface="楷体" panose="02010609060101010101" pitchFamily="49" charset="-122"/>
              <a:sym typeface="+mn-ea"/>
            </a:endParaRPr>
          </a:p>
        </p:txBody>
      </p:sp>
      <p:pic>
        <p:nvPicPr>
          <p:cNvPr id="2" name="Picture 2" descr="7-8"/>
          <p:cNvPicPr>
            <a:picLocks noChangeAspect="1"/>
          </p:cNvPicPr>
          <p:nvPr/>
        </p:nvPicPr>
        <p:blipFill>
          <a:blip r:embed="rId1"/>
          <a:stretch>
            <a:fillRect/>
          </a:stretch>
        </p:blipFill>
        <p:spPr>
          <a:xfrm>
            <a:off x="4022090" y="3860800"/>
            <a:ext cx="4517390" cy="2718435"/>
          </a:xfrm>
          <a:prstGeom prst="rect">
            <a:avLst/>
          </a:prstGeom>
          <a:noFill/>
          <a:ln w="9525">
            <a:noFill/>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noProof="0" dirty="0">
                <a:ln>
                  <a:noFill/>
                </a:ln>
                <a:solidFill>
                  <a:srgbClr val="FF0000"/>
                </a:solidFill>
                <a:uLnTx/>
                <a:uFillTx/>
                <a:cs typeface="微软雅黑" panose="020B0503020204020204" pitchFamily="34" charset="-122"/>
                <a:sym typeface="+mn-ea"/>
              </a:rPr>
              <a:t>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（三）</a:t>
            </a:r>
            <a:r>
              <a:rPr lang="en-US" altLang="en-US" sz="2400" b="1" dirty="0">
                <a:solidFill>
                  <a:srgbClr val="FF0000"/>
                </a:solidFill>
                <a:latin typeface="Times New Roman" panose="02020603050405020304" pitchFamily="18" charset="0"/>
                <a:ea typeface="楷体" panose="02010609060101010101" pitchFamily="49" charset="-122"/>
                <a:sym typeface="+mn-ea"/>
              </a:rPr>
              <a:t>PN</a:t>
            </a:r>
            <a:r>
              <a:rPr lang="zh-CN" altLang="en-US" sz="2400" b="1" dirty="0">
                <a:solidFill>
                  <a:srgbClr val="FF0000"/>
                </a:solidFill>
                <a:latin typeface="Times New Roman" panose="02020603050405020304" pitchFamily="18" charset="0"/>
                <a:ea typeface="楷体" panose="02010609060101010101" pitchFamily="49" charset="-122"/>
                <a:sym typeface="+mn-ea"/>
              </a:rPr>
              <a:t>结的形成及特性</a:t>
            </a:r>
            <a:endParaRPr lang="zh-CN" altLang="en-US" sz="2400" b="1" dirty="0">
              <a:solidFill>
                <a:srgbClr val="FF0000"/>
              </a:solidFill>
              <a:latin typeface="Times New Roman" panose="02020603050405020304" pitchFamily="18" charset="0"/>
              <a:ea typeface="楷体" panose="02010609060101010101" pitchFamily="49" charset="-122"/>
              <a:sym typeface="+mn-ea"/>
            </a:endParaRPr>
          </a:p>
        </p:txBody>
      </p:sp>
      <p:grpSp>
        <p:nvGrpSpPr>
          <p:cNvPr id="7" name="组合 6"/>
          <p:cNvGrpSpPr/>
          <p:nvPr/>
        </p:nvGrpSpPr>
        <p:grpSpPr>
          <a:xfrm>
            <a:off x="629285" y="2204720"/>
            <a:ext cx="11064240" cy="4246245"/>
            <a:chOff x="571472" y="1214422"/>
            <a:chExt cx="8001298" cy="4246565"/>
          </a:xfrm>
        </p:grpSpPr>
        <p:sp>
          <p:nvSpPr>
            <p:cNvPr id="20484" name="矩形 2"/>
            <p:cNvSpPr/>
            <p:nvPr/>
          </p:nvSpPr>
          <p:spPr>
            <a:xfrm>
              <a:off x="571472" y="1214422"/>
              <a:ext cx="8001056" cy="768408"/>
            </a:xfrm>
            <a:prstGeom prst="rect">
              <a:avLst/>
            </a:prstGeom>
            <a:noFill/>
            <a:ln w="9525">
              <a:noFill/>
            </a:ln>
          </p:spPr>
          <p:txBody>
            <a:bodyPr>
              <a:spAutoFit/>
            </a:bodyPr>
            <a:p>
              <a:pPr algn="just">
                <a:buNone/>
              </a:pPr>
              <a:r>
                <a:rPr lang="zh-CN" altLang="en-US" sz="2200" dirty="0">
                  <a:latin typeface="Times New Roman" panose="02020603050405020304" pitchFamily="18" charset="0"/>
                  <a:ea typeface="楷体" panose="02010609060101010101" pitchFamily="49" charset="-122"/>
                </a:rPr>
                <a:t>当在PN结两端加上正向电压（简称正偏），即P区接高电位，N区接低电位，如图所示。</a:t>
              </a:r>
              <a:endParaRPr lang="zh-CN" altLang="en-US" sz="2200" dirty="0">
                <a:latin typeface="Times New Roman" panose="02020603050405020304" pitchFamily="18" charset="0"/>
                <a:ea typeface="楷体" panose="02010609060101010101" pitchFamily="49" charset="-122"/>
              </a:endParaRPr>
            </a:p>
            <a:p>
              <a:pPr algn="just">
                <a:buNone/>
              </a:pPr>
              <a:r>
                <a:rPr altLang="en-US" sz="2200" dirty="0">
                  <a:latin typeface="Times New Roman" panose="02020603050405020304" pitchFamily="18" charset="0"/>
                  <a:ea typeface="楷体" panose="02010609060101010101" pitchFamily="49" charset="-122"/>
                </a:rPr>
                <a:t>当在PN结两端加上反向电压（简称反偏），即P区接低电位，N区接高电位，如图所示。</a:t>
              </a:r>
              <a:endParaRPr altLang="en-US" sz="2200" dirty="0">
                <a:latin typeface="Times New Roman" panose="02020603050405020304" pitchFamily="18" charset="0"/>
                <a:ea typeface="楷体" panose="02010609060101010101" pitchFamily="49" charset="-122"/>
              </a:endParaRPr>
            </a:p>
          </p:txBody>
        </p:sp>
        <p:pic>
          <p:nvPicPr>
            <p:cNvPr id="20485" name="Picture 2" descr="7-9"/>
            <p:cNvPicPr>
              <a:picLocks noChangeAspect="1"/>
            </p:cNvPicPr>
            <p:nvPr/>
          </p:nvPicPr>
          <p:blipFill>
            <a:blip r:embed="rId1"/>
            <a:stretch>
              <a:fillRect/>
            </a:stretch>
          </p:blipFill>
          <p:spPr>
            <a:xfrm>
              <a:off x="1813532" y="2428625"/>
              <a:ext cx="2244416" cy="2498896"/>
            </a:xfrm>
            <a:prstGeom prst="rect">
              <a:avLst/>
            </a:prstGeom>
            <a:noFill/>
            <a:ln w="9525">
              <a:noFill/>
            </a:ln>
          </p:spPr>
        </p:pic>
        <p:pic>
          <p:nvPicPr>
            <p:cNvPr id="20486" name="Picture 3" descr="7-10"/>
            <p:cNvPicPr>
              <a:picLocks noChangeAspect="1"/>
            </p:cNvPicPr>
            <p:nvPr/>
          </p:nvPicPr>
          <p:blipFill>
            <a:blip r:embed="rId2"/>
            <a:stretch>
              <a:fillRect/>
            </a:stretch>
          </p:blipFill>
          <p:spPr>
            <a:xfrm>
              <a:off x="5506026" y="2445779"/>
              <a:ext cx="2256679" cy="2498912"/>
            </a:xfrm>
            <a:prstGeom prst="rect">
              <a:avLst/>
            </a:prstGeom>
            <a:noFill/>
            <a:ln w="9525">
              <a:noFill/>
            </a:ln>
          </p:spPr>
        </p:pic>
        <p:sp>
          <p:nvSpPr>
            <p:cNvPr id="20487" name="矩形 5"/>
            <p:cNvSpPr/>
            <p:nvPr/>
          </p:nvSpPr>
          <p:spPr>
            <a:xfrm>
              <a:off x="2500540" y="5031060"/>
              <a:ext cx="6072230" cy="429927"/>
            </a:xfrm>
            <a:prstGeom prst="rect">
              <a:avLst/>
            </a:prstGeom>
            <a:noFill/>
            <a:ln w="9525">
              <a:noFill/>
            </a:ln>
          </p:spPr>
          <p:txBody>
            <a:bodyPr>
              <a:spAutoFit/>
            </a:bodyPr>
            <a:p>
              <a:pPr>
                <a:buNone/>
              </a:pPr>
              <a:r>
                <a:rPr lang="zh-CN" altLang="en-US" sz="2200" dirty="0">
                  <a:latin typeface="Times New Roman" panose="02020603050405020304" pitchFamily="18" charset="0"/>
                  <a:ea typeface="楷体" panose="02010609060101010101" pitchFamily="49" charset="-122"/>
                </a:rPr>
                <a:t> PN结正偏                           </a:t>
              </a:r>
              <a:r>
                <a:rPr lang="en-US" altLang="zh-CN" sz="2200" dirty="0">
                  <a:latin typeface="Times New Roman" panose="02020603050405020304" pitchFamily="18" charset="0"/>
                  <a:ea typeface="楷体" panose="02010609060101010101" pitchFamily="49" charset="-122"/>
                </a:rPr>
                <a:t>                        </a:t>
              </a:r>
              <a:r>
                <a:rPr lang="zh-CN" altLang="en-US" sz="2200" dirty="0">
                  <a:latin typeface="Times New Roman" panose="02020603050405020304" pitchFamily="18" charset="0"/>
                  <a:ea typeface="楷体" panose="02010609060101010101" pitchFamily="49" charset="-122"/>
                </a:rPr>
                <a:t>PN结反偏</a:t>
              </a:r>
              <a:endParaRPr lang="zh-CN" altLang="en-US" sz="2200" dirty="0">
                <a:latin typeface="Times New Roman" panose="02020603050405020304" pitchFamily="18" charset="0"/>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noProof="0" dirty="0">
                <a:ln>
                  <a:noFill/>
                </a:ln>
                <a:solidFill>
                  <a:srgbClr val="FF0000"/>
                </a:solidFill>
                <a:uLnTx/>
                <a:uFillTx/>
                <a:cs typeface="微软雅黑" panose="020B0503020204020204" pitchFamily="34" charset="-122"/>
                <a:sym typeface="+mn-ea"/>
              </a:rPr>
              <a:t>二极管的结构、符号及特性</a:t>
            </a:r>
            <a:endParaRPr kumimoji="1"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（一）</a:t>
            </a:r>
            <a:r>
              <a:rPr altLang="en-US" sz="2400" b="1" dirty="0">
                <a:solidFill>
                  <a:srgbClr val="FF0000"/>
                </a:solidFill>
                <a:latin typeface="Times New Roman" panose="02020603050405020304" pitchFamily="18" charset="0"/>
                <a:ea typeface="楷体" panose="02010609060101010101" pitchFamily="49" charset="-122"/>
                <a:sym typeface="+mn-ea"/>
              </a:rPr>
              <a:t>二极管的结构与表示符号</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922020" y="2348230"/>
            <a:ext cx="10566400" cy="922020"/>
          </a:xfrm>
          <a:prstGeom prst="rect">
            <a:avLst/>
          </a:prstGeom>
          <a:noFill/>
        </p:spPr>
        <p:txBody>
          <a:bodyPr wrap="square" rtlCol="0">
            <a:spAutoFit/>
          </a:bodyPr>
          <a:p>
            <a:pPr latinLnBrk="0">
              <a:lnSpc>
                <a:spcPct val="150000"/>
              </a:lnSpc>
            </a:pPr>
            <a:r>
              <a:rPr lang="zh-CN" altLang="en-US" b="1"/>
              <a:t>二极管由一个PN结加上两条电极线和管壳构成的，P区引出的电极为阳极，N区引出的电极为阴极，结构与表示符号如图所示。</a:t>
            </a:r>
            <a:endParaRPr lang="zh-CN" altLang="en-US" b="1"/>
          </a:p>
        </p:txBody>
      </p:sp>
      <p:pic>
        <p:nvPicPr>
          <p:cNvPr id="21509" name="Picture 2" descr="7-11"/>
          <p:cNvPicPr>
            <a:picLocks noChangeAspect="1"/>
          </p:cNvPicPr>
          <p:nvPr/>
        </p:nvPicPr>
        <p:blipFill>
          <a:blip r:embed="rId1"/>
          <a:stretch>
            <a:fillRect/>
          </a:stretch>
        </p:blipFill>
        <p:spPr>
          <a:xfrm>
            <a:off x="3072130" y="3644900"/>
            <a:ext cx="6726555" cy="2032635"/>
          </a:xfrm>
          <a:prstGeom prst="rect">
            <a:avLst/>
          </a:prstGeom>
          <a:noFill/>
          <a:ln w="9525">
            <a:noFill/>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noProof="0" dirty="0">
                <a:ln>
                  <a:noFill/>
                </a:ln>
                <a:solidFill>
                  <a:srgbClr val="FF0000"/>
                </a:solidFill>
                <a:uLnTx/>
                <a:uFillTx/>
                <a:cs typeface="微软雅黑" panose="020B0503020204020204" pitchFamily="34" charset="-122"/>
                <a:sym typeface="+mn-ea"/>
              </a:rPr>
              <a:t>二极管的结构、符号及特性</a:t>
            </a:r>
            <a:endParaRPr kumimoji="1"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（一）</a:t>
            </a:r>
            <a:r>
              <a:rPr altLang="en-US" sz="2400" b="1" dirty="0">
                <a:solidFill>
                  <a:srgbClr val="FF0000"/>
                </a:solidFill>
                <a:latin typeface="Times New Roman" panose="02020603050405020304" pitchFamily="18" charset="0"/>
                <a:ea typeface="楷体" panose="02010609060101010101" pitchFamily="49" charset="-122"/>
                <a:sym typeface="+mn-ea"/>
              </a:rPr>
              <a:t>二极管的结构与表示符号</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pic>
        <p:nvPicPr>
          <p:cNvPr id="2" name="图片 -2147482596"/>
          <p:cNvPicPr>
            <a:picLocks noChangeAspect="1"/>
          </p:cNvPicPr>
          <p:nvPr/>
        </p:nvPicPr>
        <p:blipFill>
          <a:blip r:embed="rId1"/>
          <a:srcRect r="241" b="14833"/>
          <a:stretch>
            <a:fillRect/>
          </a:stretch>
        </p:blipFill>
        <p:spPr>
          <a:xfrm>
            <a:off x="2856230" y="4436745"/>
            <a:ext cx="6953250" cy="1920875"/>
          </a:xfrm>
          <a:prstGeom prst="rect">
            <a:avLst/>
          </a:prstGeom>
          <a:noFill/>
          <a:ln w="9525">
            <a:noFill/>
          </a:ln>
        </p:spPr>
      </p:pic>
      <p:sp>
        <p:nvSpPr>
          <p:cNvPr id="22531" name="矩形 1"/>
          <p:cNvSpPr/>
          <p:nvPr/>
        </p:nvSpPr>
        <p:spPr>
          <a:xfrm>
            <a:off x="767715" y="2204720"/>
            <a:ext cx="10927715" cy="2168525"/>
          </a:xfrm>
          <a:prstGeom prst="rect">
            <a:avLst/>
          </a:prstGeom>
          <a:noFill/>
          <a:ln w="9525">
            <a:noFill/>
          </a:ln>
        </p:spPr>
        <p:txBody>
          <a:bodyPr wrap="square">
            <a:spAutoFit/>
          </a:bodyPr>
          <a:p>
            <a:pPr algn="just" latinLnBrk="0">
              <a:lnSpc>
                <a:spcPct val="150000"/>
              </a:lnSpc>
              <a:buNone/>
            </a:pPr>
            <a:r>
              <a:rPr lang="zh-CN" altLang="en-US" sz="1800" b="1" dirty="0">
                <a:latin typeface="宋体" panose="02010600030101010101" pitchFamily="2" charset="-122"/>
                <a:cs typeface="宋体" panose="02010600030101010101" pitchFamily="2" charset="-122"/>
              </a:rPr>
              <a:t>    </a:t>
            </a:r>
            <a:r>
              <a:rPr altLang="en-US" sz="1800" b="1" dirty="0">
                <a:latin typeface="宋体" panose="02010600030101010101" pitchFamily="2" charset="-122"/>
                <a:cs typeface="宋体" panose="02010600030101010101" pitchFamily="2" charset="-122"/>
              </a:rPr>
              <a:t>半导体二极管按其结构来分，可分为点接触型和面接触型两种，如图3-1-11所示。点接触型二极管（一般为锗管）由于其PN结的结面积很小，因此结电容小，允许通过的电流也小，适用高频电路的检波或小电流的整流，也可用作数字电路里的开关元件。面接触型二极管（一般为硅管）由于其PN结的面积大，结电容大，允许通过的电流较大，适用于低频整流；硅平面型二极管，结面积大的可用于大功率整流，结面积小的，适用于脉冲数字电路作开关管。</a:t>
            </a:r>
            <a:endParaRPr altLang="en-US" sz="1800" b="1" dirty="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noProof="0" dirty="0">
                <a:ln>
                  <a:noFill/>
                </a:ln>
                <a:solidFill>
                  <a:srgbClr val="FF0000"/>
                </a:solidFill>
                <a:uLnTx/>
                <a:uFillTx/>
                <a:cs typeface="微软雅黑" panose="020B0503020204020204" pitchFamily="34" charset="-122"/>
                <a:sym typeface="+mn-ea"/>
              </a:rPr>
              <a:t>二极管的结构、符号及特性</a:t>
            </a:r>
            <a:endParaRPr kumimoji="1"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（二）</a:t>
            </a:r>
            <a:r>
              <a:rPr altLang="en-US" sz="2400" b="1" dirty="0">
                <a:solidFill>
                  <a:srgbClr val="FF0000"/>
                </a:solidFill>
                <a:latin typeface="Times New Roman" panose="02020603050405020304" pitchFamily="18" charset="0"/>
                <a:ea typeface="楷体" panose="02010609060101010101" pitchFamily="49" charset="-122"/>
                <a:sym typeface="+mn-ea"/>
              </a:rPr>
              <a:t>二极管的伏安特性</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922020" y="2348230"/>
            <a:ext cx="10566400" cy="922020"/>
          </a:xfrm>
          <a:prstGeom prst="rect">
            <a:avLst/>
          </a:prstGeom>
          <a:noFill/>
        </p:spPr>
        <p:txBody>
          <a:bodyPr wrap="square" rtlCol="0">
            <a:spAutoFit/>
          </a:bodyPr>
          <a:p>
            <a:pPr latinLnBrk="0">
              <a:lnSpc>
                <a:spcPct val="150000"/>
              </a:lnSpc>
            </a:pPr>
            <a:r>
              <a:rPr lang="zh-CN" altLang="en-US" b="1"/>
              <a:t>二极管的本质就是一个PN结，所以具有单向导电性，而二极管的电流与其两端电压的关系称为伏安特性，包括正向特性、反向特性和反向击穿特性，其特性曲线如图所示。</a:t>
            </a:r>
            <a:endParaRPr lang="zh-CN" altLang="en-US" b="1"/>
          </a:p>
        </p:txBody>
      </p:sp>
      <p:pic>
        <p:nvPicPr>
          <p:cNvPr id="3" name="Picture 3" descr="7-14"/>
          <p:cNvPicPr>
            <a:picLocks noChangeAspect="1"/>
          </p:cNvPicPr>
          <p:nvPr/>
        </p:nvPicPr>
        <p:blipFill>
          <a:blip r:embed="rId1"/>
          <a:stretch>
            <a:fillRect/>
          </a:stretch>
        </p:blipFill>
        <p:spPr>
          <a:xfrm>
            <a:off x="4402455" y="3429000"/>
            <a:ext cx="3387090" cy="2592705"/>
          </a:xfrm>
          <a:prstGeom prst="rect">
            <a:avLst/>
          </a:prstGeom>
          <a:noFill/>
          <a:ln w="9525">
            <a:no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三、</a:t>
            </a:r>
            <a:r>
              <a:rPr kumimoji="1" sz="2400" noProof="0" dirty="0">
                <a:ln>
                  <a:noFill/>
                </a:ln>
                <a:solidFill>
                  <a:srgbClr val="FF0000"/>
                </a:solidFill>
                <a:uLnTx/>
                <a:uFillTx/>
                <a:cs typeface="微软雅黑" panose="020B0503020204020204" pitchFamily="34" charset="-122"/>
                <a:sym typeface="+mn-ea"/>
              </a:rPr>
              <a:t>二极管的检测</a:t>
            </a:r>
            <a:endParaRPr kumimoji="1"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（一）</a:t>
            </a:r>
            <a:r>
              <a:rPr altLang="en-US" sz="2400" b="1" dirty="0">
                <a:solidFill>
                  <a:srgbClr val="FF0000"/>
                </a:solidFill>
                <a:latin typeface="Times New Roman" panose="02020603050405020304" pitchFamily="18" charset="0"/>
                <a:ea typeface="楷体" panose="02010609060101010101" pitchFamily="49" charset="-122"/>
                <a:sym typeface="+mn-ea"/>
              </a:rPr>
              <a:t>判断二极管的极性</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713105" y="2061210"/>
            <a:ext cx="11000105" cy="1938020"/>
          </a:xfrm>
          <a:prstGeom prst="rect">
            <a:avLst/>
          </a:prstGeom>
          <a:noFill/>
        </p:spPr>
        <p:txBody>
          <a:bodyPr wrap="square" rtlCol="0">
            <a:spAutoFit/>
          </a:bodyPr>
          <a:p>
            <a:pPr latinLnBrk="0">
              <a:lnSpc>
                <a:spcPct val="150000"/>
              </a:lnSpc>
            </a:pPr>
            <a:r>
              <a:rPr lang="zh-CN" altLang="en-US" sz="1600" b="1"/>
              <a:t>第一种方法——观察法：一般情况下二极管的极性都标注在外壳上，如图3-1-13所示。箭头一端为阴极，另一端为阳极；带色坏的一端为阴极，另一端为阳极；圆头一端为阴极，平头一端为阳极。</a:t>
            </a:r>
            <a:endParaRPr lang="zh-CN" altLang="en-US" sz="1600" b="1"/>
          </a:p>
          <a:p>
            <a:pPr latinLnBrk="0">
              <a:lnSpc>
                <a:spcPct val="150000"/>
              </a:lnSpc>
            </a:pPr>
            <a:r>
              <a:rPr lang="zh-CN" altLang="en-US" sz="1600" b="1"/>
              <a:t>第二种方法——万用表测试法：将万用表拨到电阻档（1Ω、100Ω或者1KΩ）上，红黑表笔接到二极管的两极，若显示的电阻值较小，则黑表笔所接的是二极管的阳极，红表笔所接的是二极管的阴极；若显示的阻值很大，则黑表笔所接的是二极管的阴极，红表笔所接的是二极管的阳极。</a:t>
            </a:r>
            <a:endParaRPr lang="zh-CN" altLang="en-US" sz="1600" b="1"/>
          </a:p>
        </p:txBody>
      </p:sp>
      <p:pic>
        <p:nvPicPr>
          <p:cNvPr id="3" name="图片 -2147482599" descr="IMG_256"/>
          <p:cNvPicPr>
            <a:picLocks noChangeAspect="1"/>
          </p:cNvPicPr>
          <p:nvPr/>
        </p:nvPicPr>
        <p:blipFill>
          <a:blip r:embed="rId1"/>
          <a:stretch>
            <a:fillRect/>
          </a:stretch>
        </p:blipFill>
        <p:spPr>
          <a:xfrm>
            <a:off x="4079558" y="4149090"/>
            <a:ext cx="4040505" cy="2465070"/>
          </a:xfrm>
          <a:prstGeom prst="rect">
            <a:avLst/>
          </a:prstGeom>
          <a:noFill/>
          <a:ln w="9525">
            <a:noFill/>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三、</a:t>
            </a:r>
            <a:r>
              <a:rPr kumimoji="1" sz="2400" noProof="0" dirty="0">
                <a:ln>
                  <a:noFill/>
                </a:ln>
                <a:solidFill>
                  <a:srgbClr val="FF0000"/>
                </a:solidFill>
                <a:uLnTx/>
                <a:uFillTx/>
                <a:cs typeface="微软雅黑" panose="020B0503020204020204" pitchFamily="34" charset="-122"/>
                <a:sym typeface="+mn-ea"/>
              </a:rPr>
              <a:t>二极管的检测</a:t>
            </a:r>
            <a:endParaRPr kumimoji="1"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（二）</a:t>
            </a:r>
            <a:r>
              <a:rPr altLang="en-US" sz="2400" b="1" dirty="0">
                <a:solidFill>
                  <a:srgbClr val="FF0000"/>
                </a:solidFill>
                <a:latin typeface="Times New Roman" panose="02020603050405020304" pitchFamily="18" charset="0"/>
                <a:ea typeface="楷体" panose="02010609060101010101" pitchFamily="49" charset="-122"/>
                <a:sym typeface="+mn-ea"/>
              </a:rPr>
              <a:t>检测二极管的好坏</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767715" y="2348865"/>
            <a:ext cx="11000105" cy="2584450"/>
          </a:xfrm>
          <a:prstGeom prst="rect">
            <a:avLst/>
          </a:prstGeom>
          <a:noFill/>
        </p:spPr>
        <p:txBody>
          <a:bodyPr wrap="square" rtlCol="0">
            <a:spAutoFit/>
          </a:bodyPr>
          <a:p>
            <a:pPr latinLnBrk="0">
              <a:lnSpc>
                <a:spcPct val="150000"/>
              </a:lnSpc>
            </a:pPr>
            <a:r>
              <a:rPr lang="zh-CN" altLang="en-US" b="1"/>
              <a:t>将万用表拨到二极管档，若将红表笔接二极管的阳极，黑表笔接二极管的阴极，二极管处于正偏，有一定的数值显示；</a:t>
            </a:r>
            <a:endParaRPr lang="zh-CN" altLang="en-US" b="1"/>
          </a:p>
          <a:p>
            <a:pPr latinLnBrk="0">
              <a:lnSpc>
                <a:spcPct val="150000"/>
              </a:lnSpc>
            </a:pPr>
            <a:r>
              <a:rPr lang="zh-CN" altLang="en-US" b="1"/>
              <a:t>若将红表笔接二极管的阴极，黑表笔接二极管的阳极，二极管处于反偏，万用表显示“1”或者很大数值，此时说明二极管的状态是好的。</a:t>
            </a:r>
            <a:endParaRPr lang="zh-CN" altLang="en-US" b="1"/>
          </a:p>
          <a:p>
            <a:pPr latinLnBrk="0">
              <a:lnSpc>
                <a:spcPct val="150000"/>
              </a:lnSpc>
            </a:pPr>
            <a:r>
              <a:rPr lang="zh-CN" altLang="en-US" b="1"/>
              <a:t>若在检测的过程中，出现蜂鸣声或者两次数值均很小，则说明二极管内部短路；两次数值均很大或者显示“1”，则二极管内部开路。</a:t>
            </a:r>
            <a:endParaRPr lang="zh-CN" altLang="en-US" b="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3008630"/>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①首先按下电源开关。检查万用表是否有异常显示，常见的异常显示是“LOBAT”或“BAT”，说明电池电压过低，需更换电池。</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② 调整旋钮位置。根据被测量的不同，例如直流电压、直流电流、交流电压、交流电流等，调整量程转换开关至相应的档位。</a:t>
            </a:r>
            <a:endParaRPr sz="2400" b="1">
              <a:latin typeface="宋体" panose="02010600030101010101" pitchFamily="2" charset="-122"/>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万用表的基本应用--</a:t>
            </a: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万用表的使用方法</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indent="0"/>
            <a:endParaRPr lang="en-US" altLang="zh-CN" sz="24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拓展知识</a:t>
            </a:r>
            <a:endParaRPr kumimoji="1" lang="zh-CN"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（一）</a:t>
            </a:r>
            <a:r>
              <a:rPr altLang="en-US" sz="2400" b="1" dirty="0">
                <a:solidFill>
                  <a:srgbClr val="FF0000"/>
                </a:solidFill>
                <a:latin typeface="Times New Roman" panose="02020603050405020304" pitchFamily="18" charset="0"/>
                <a:ea typeface="楷体" panose="02010609060101010101" pitchFamily="49" charset="-122"/>
                <a:sym typeface="+mn-ea"/>
              </a:rPr>
              <a:t>稳压二极管</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767715" y="2124710"/>
            <a:ext cx="11000105" cy="1753235"/>
          </a:xfrm>
          <a:prstGeom prst="rect">
            <a:avLst/>
          </a:prstGeom>
          <a:noFill/>
        </p:spPr>
        <p:txBody>
          <a:bodyPr wrap="square" rtlCol="0">
            <a:spAutoFit/>
          </a:bodyPr>
          <a:p>
            <a:pPr latinLnBrk="0">
              <a:lnSpc>
                <a:spcPct val="150000"/>
              </a:lnSpc>
            </a:pPr>
            <a:r>
              <a:rPr lang="zh-CN" altLang="en-US" b="1"/>
              <a:t>稳压管是一种由特殊工艺制成的面接触型半导体硅二极管，具有稳定电压的作用，又称齐纳二极管，简称稳压管。稳压管与普通二极管的主要区别在于，稳压管是工作在PN结的反向击穿状态，击穿时的电压基本上不随电流的变化而变化，如在汽车仪表电路中，稳压二极管与限流电阻串联、与仪表电路并联，起到了稳压作用。稳压管在电路中的正确联接方法如图所示，稳压管的伏安特性及图形符号如图所示。</a:t>
            </a:r>
            <a:endParaRPr lang="zh-CN" altLang="en-US" b="1"/>
          </a:p>
        </p:txBody>
      </p:sp>
      <p:pic>
        <p:nvPicPr>
          <p:cNvPr id="3" name="图片 -2147482598"/>
          <p:cNvPicPr>
            <a:picLocks noChangeAspect="1"/>
          </p:cNvPicPr>
          <p:nvPr/>
        </p:nvPicPr>
        <p:blipFill>
          <a:blip r:embed="rId1"/>
          <a:stretch>
            <a:fillRect/>
          </a:stretch>
        </p:blipFill>
        <p:spPr>
          <a:xfrm>
            <a:off x="2495550" y="3860800"/>
            <a:ext cx="6842125" cy="2015490"/>
          </a:xfrm>
          <a:prstGeom prst="rect">
            <a:avLst/>
          </a:prstGeom>
          <a:noFill/>
          <a:ln w="9525">
            <a:noFill/>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拓展知识</a:t>
            </a:r>
            <a:endParaRPr kumimoji="1" lang="zh-CN"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（二）</a:t>
            </a:r>
            <a:r>
              <a:rPr altLang="en-US" sz="2400" b="1" dirty="0">
                <a:solidFill>
                  <a:srgbClr val="FF0000"/>
                </a:solidFill>
                <a:latin typeface="Times New Roman" panose="02020603050405020304" pitchFamily="18" charset="0"/>
                <a:ea typeface="楷体" panose="02010609060101010101" pitchFamily="49" charset="-122"/>
                <a:sym typeface="+mn-ea"/>
              </a:rPr>
              <a:t>光电二极管</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767715" y="2348865"/>
            <a:ext cx="11000105" cy="922020"/>
          </a:xfrm>
          <a:prstGeom prst="rect">
            <a:avLst/>
          </a:prstGeom>
          <a:noFill/>
        </p:spPr>
        <p:txBody>
          <a:bodyPr wrap="square" rtlCol="0">
            <a:spAutoFit/>
          </a:bodyPr>
          <a:p>
            <a:pPr latinLnBrk="0">
              <a:lnSpc>
                <a:spcPct val="150000"/>
              </a:lnSpc>
            </a:pPr>
            <a:r>
              <a:rPr lang="zh-CN" altLang="en-US" b="1"/>
              <a:t>光电二极管又称光敏二极管，它的管壳上备有一个玻璃窗口，以便于接受光照，其PN结工作在反偏状态，将光能转换成电能。光电二极管的外形、符号及应用电路如图所示。</a:t>
            </a:r>
            <a:endParaRPr lang="zh-CN" altLang="en-US" b="1"/>
          </a:p>
        </p:txBody>
      </p:sp>
      <p:pic>
        <p:nvPicPr>
          <p:cNvPr id="3" name="Picture 1" descr="7-22"/>
          <p:cNvPicPr>
            <a:picLocks noChangeAspect="1"/>
          </p:cNvPicPr>
          <p:nvPr/>
        </p:nvPicPr>
        <p:blipFill>
          <a:blip r:embed="rId1"/>
          <a:stretch>
            <a:fillRect/>
          </a:stretch>
        </p:blipFill>
        <p:spPr>
          <a:xfrm>
            <a:off x="3347720" y="3572510"/>
            <a:ext cx="5840095" cy="1917700"/>
          </a:xfrm>
          <a:prstGeom prst="rect">
            <a:avLst/>
          </a:prstGeom>
          <a:noFill/>
          <a:ln w="9525">
            <a:noFill/>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拓展知识</a:t>
            </a:r>
            <a:endParaRPr kumimoji="1" lang="zh-CN"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（二）</a:t>
            </a:r>
            <a:r>
              <a:rPr altLang="en-US" sz="2400" b="1" dirty="0">
                <a:solidFill>
                  <a:srgbClr val="FF0000"/>
                </a:solidFill>
                <a:latin typeface="Times New Roman" panose="02020603050405020304" pitchFamily="18" charset="0"/>
                <a:ea typeface="楷体" panose="02010609060101010101" pitchFamily="49" charset="-122"/>
                <a:sym typeface="+mn-ea"/>
              </a:rPr>
              <a:t>光电二极管</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767715" y="2348865"/>
            <a:ext cx="11000105" cy="2584450"/>
          </a:xfrm>
          <a:prstGeom prst="rect">
            <a:avLst/>
          </a:prstGeom>
          <a:noFill/>
        </p:spPr>
        <p:txBody>
          <a:bodyPr wrap="square" rtlCol="0">
            <a:spAutoFit/>
          </a:bodyPr>
          <a:p>
            <a:pPr latinLnBrk="0">
              <a:lnSpc>
                <a:spcPct val="150000"/>
              </a:lnSpc>
            </a:pPr>
            <a:r>
              <a:rPr lang="zh-CN" altLang="en-US" b="1"/>
              <a:t>当无光照时，光电二极管的伏安特性与普通二极管一样；当有光照时，可以成对地产生自由电子和空穴，使半导体中少数载流子的浓度提高，这些载流子在一定的反向电压作用下产生了漂移电流，使反向电流增加。因此，光电二极管的主要特点是反向电流与光照强度成正比。</a:t>
            </a:r>
            <a:endParaRPr lang="zh-CN" altLang="en-US" b="1"/>
          </a:p>
          <a:p>
            <a:pPr latinLnBrk="0">
              <a:lnSpc>
                <a:spcPct val="150000"/>
              </a:lnSpc>
            </a:pPr>
            <a:r>
              <a:rPr lang="zh-CN" altLang="en-US" b="1"/>
              <a:t>汽车空调自动控制系统中的日照强度传感器应用到了光电二极管，它检测日光强度的变化，把这个变化量转换成电流输出，车内空调计算机会根据输出的电流大小来控制执行机构调节排风口的风量和温度，从而调节车内的温度。</a:t>
            </a:r>
            <a:endParaRPr lang="zh-CN" altLang="en-US" b="1"/>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9579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拓展知识</a:t>
            </a:r>
            <a:endParaRPr kumimoji="1" lang="zh-CN" sz="2400" noProof="0" dirty="0">
              <a:ln>
                <a:noFill/>
              </a:ln>
              <a:solidFill>
                <a:srgbClr val="FF0000"/>
              </a:solidFill>
              <a:uLnTx/>
              <a:uFillTx/>
              <a:cs typeface="微软雅黑" panose="020B0503020204020204" pitchFamily="34" charset="-122"/>
              <a:sym typeface="+mn-ea"/>
            </a:endParaRPr>
          </a:p>
        </p:txBody>
      </p:sp>
      <p:sp>
        <p:nvSpPr>
          <p:cNvPr id="9" name="文本框 8"/>
          <p:cNvSpPr txBox="1"/>
          <p:nvPr/>
        </p:nvSpPr>
        <p:spPr>
          <a:xfrm>
            <a:off x="767715" y="1701165"/>
            <a:ext cx="4951730" cy="460375"/>
          </a:xfrm>
          <a:prstGeom prst="rect">
            <a:avLst/>
          </a:prstGeom>
          <a:noFill/>
          <a:ln w="9525">
            <a:noFill/>
          </a:ln>
        </p:spPr>
        <p:txBody>
          <a:bodyPr wrap="square">
            <a:spAutoFit/>
          </a:bodyPr>
          <a:p>
            <a:pPr>
              <a:buNone/>
            </a:pPr>
            <a:r>
              <a:rPr lang="zh-CN" altLang="en-US" sz="2400" b="1" dirty="0">
                <a:solidFill>
                  <a:srgbClr val="FF0000"/>
                </a:solidFill>
                <a:latin typeface="Times New Roman" panose="02020603050405020304" pitchFamily="18" charset="0"/>
                <a:ea typeface="楷体" panose="02010609060101010101" pitchFamily="49" charset="-122"/>
                <a:sym typeface="+mn-ea"/>
              </a:rPr>
              <a:t>（三）</a:t>
            </a:r>
            <a:r>
              <a:rPr altLang="en-US" sz="2400" b="1" dirty="0">
                <a:solidFill>
                  <a:srgbClr val="FF0000"/>
                </a:solidFill>
                <a:latin typeface="Times New Roman" panose="02020603050405020304" pitchFamily="18" charset="0"/>
                <a:ea typeface="楷体" panose="02010609060101010101" pitchFamily="49" charset="-122"/>
                <a:sym typeface="+mn-ea"/>
              </a:rPr>
              <a:t>发光二极管</a:t>
            </a:r>
            <a:endParaRPr altLang="en-US" sz="2400" b="1" dirty="0">
              <a:solidFill>
                <a:srgbClr val="FF0000"/>
              </a:solidFill>
              <a:latin typeface="Times New Roman" panose="02020603050405020304" pitchFamily="18" charset="0"/>
              <a:ea typeface="楷体" panose="02010609060101010101" pitchFamily="49" charset="-122"/>
              <a:sym typeface="+mn-ea"/>
            </a:endParaRPr>
          </a:p>
        </p:txBody>
      </p:sp>
      <p:sp>
        <p:nvSpPr>
          <p:cNvPr id="2" name="文本框 1"/>
          <p:cNvSpPr txBox="1"/>
          <p:nvPr/>
        </p:nvSpPr>
        <p:spPr>
          <a:xfrm>
            <a:off x="767715" y="2348865"/>
            <a:ext cx="11000105" cy="2584450"/>
          </a:xfrm>
          <a:prstGeom prst="rect">
            <a:avLst/>
          </a:prstGeom>
          <a:noFill/>
        </p:spPr>
        <p:txBody>
          <a:bodyPr wrap="square" rtlCol="0">
            <a:spAutoFit/>
          </a:bodyPr>
          <a:p>
            <a:pPr latinLnBrk="0">
              <a:lnSpc>
                <a:spcPct val="150000"/>
              </a:lnSpc>
            </a:pPr>
            <a:r>
              <a:rPr lang="zh-CN" altLang="en-US" b="1"/>
              <a:t>发光二极管（简称LED）是一种将电能直接转换成光能的半导体器件，和普通二极管相似，发光二极管也是由一个PN结构成，原理与光电二极管相反，当处于正向偏置通过电流时会发出光。</a:t>
            </a:r>
            <a:endParaRPr lang="zh-CN" altLang="en-US" b="1"/>
          </a:p>
          <a:p>
            <a:pPr latinLnBrk="0">
              <a:lnSpc>
                <a:spcPct val="150000"/>
              </a:lnSpc>
            </a:pPr>
            <a:r>
              <a:rPr lang="zh-CN" altLang="en-US" b="1"/>
              <a:t>发光二极管的PN结封装在透明塑料壳内，外形有方形、矩形和圆形等，能够发出红、绿、黄、橙、蓝、白等颜色，主要取决于制作发光二极管的材料，如磷砷化镓（GaAsP）材料发红光或黄光，磷化镓（GaP）材料发红光或绿光，氮化镓（GaN）材料发蓝光，碳化硅（SiC）材料发黄光，砷化镓（GaAs）材料发不可见的红外线。</a:t>
            </a:r>
            <a:endParaRPr lang="zh-CN" altLang="en-US" b="1"/>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三极管的结构、分类及符号</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225" y="2204720"/>
            <a:ext cx="11025505" cy="133794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三极管由两个PN结组成，根据结构的不同，可分为NPN型和PNP型两种，均包含三个区：基区、集电区和发射区，三个极：基极（b）、集电极（c）和发射极（e），两个PN结：集电结和发射结。三极管的结构图及符号如图3-2-1所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（1）</a:t>
            </a:r>
            <a:r>
              <a:rPr sz="2400" b="1">
                <a:solidFill>
                  <a:srgbClr val="FF0000"/>
                </a:solidFill>
                <a:latin typeface="宋体" panose="02010600030101010101" pitchFamily="2" charset="-122"/>
              </a:rPr>
              <a:t>三极管的结构</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2" name="Picture 1" descr="7-26"/>
          <p:cNvPicPr>
            <a:picLocks noChangeAspect="1"/>
          </p:cNvPicPr>
          <p:nvPr/>
        </p:nvPicPr>
        <p:blipFill>
          <a:blip r:embed="rId1"/>
          <a:stretch>
            <a:fillRect/>
          </a:stretch>
        </p:blipFill>
        <p:spPr>
          <a:xfrm>
            <a:off x="2183765" y="3572510"/>
            <a:ext cx="7823835" cy="2403475"/>
          </a:xfrm>
          <a:prstGeom prst="rect">
            <a:avLst/>
          </a:prstGeom>
          <a:noFill/>
          <a:ln w="9525">
            <a:noFill/>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三极管的结构、分类及符号</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225" y="2204720"/>
            <a:ext cx="11025505" cy="399605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1）判别基极和三极管类型</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万用表拨到电阻（100Ω或者1KΩ）档，先用红表笔接一个管脚，黑表笔分别接另外两个管脚，测得一组电阻值，然后再用红表笔接其他管脚，重复上述过程，这样测三次得到了三组电阻值，其中一组的数值都很小，这组对应的红表笔接的是基极，且三极管为PNP型的；反之，若用黑表笔接一个管脚，重复上述过程，其中一组的数值都很小，这组对应的黑表笔接的是基极，且三极管为NPN型的。</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2）判别三极管的集电极</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基极判别出来后，仍用万用表的	电阻（100Ω或者1KΩ）档，红表笔接基极，黑表笔分别接另两个管脚，得到的两个阻值为一大一小。对于PNP型三极管，阻值小的那组黑表笔接的是集电极，阻值大的那组黑表笔接的是发射极；对于NPN型三极管，阻值小的那组黑表笔接的是发射极，阻值大的那组黑表笔接的是集电极。</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（2）三极管的测量方法</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三极管的电流放大作用</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225" y="1844675"/>
            <a:ext cx="11025505" cy="263906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要使三极管具有电流放大作用，需要满足制造工艺上的特点：发射区掺杂浓度高、基区很薄且掺杂浓度低、集电极面积大且掺杂浓度低，除此之外，发射结必须正向偏置，集电结必须反向偏置。此时，三极管各极电流的关系为：发射极电流=基极电流+集电极电流，其中基极电流很小忽略不计，则发射极电流几乎等于集电极电流。</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当三极管的基极电流发生变化时，集电极电流会随之发生较大的变化，我们将变化的幅度称为交流电流放大系数，用字母β表示，即</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，一般在几十到几百之间。</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595"/>
          <p:cNvGraphicFramePr>
            <a:graphicFrameLocks noChangeAspect="1"/>
          </p:cNvGraphicFramePr>
          <p:nvPr/>
        </p:nvGraphicFramePr>
        <p:xfrm>
          <a:off x="4008120" y="4051935"/>
          <a:ext cx="571500" cy="431800"/>
        </p:xfrm>
        <a:graphic>
          <a:graphicData uri="http://schemas.openxmlformats.org/presentationml/2006/ole">
            <mc:AlternateContent xmlns:mc="http://schemas.openxmlformats.org/markup-compatibility/2006">
              <mc:Choice xmlns:v="urn:schemas-microsoft-com:vml" Requires="v">
                <p:oleObj spid="_x0000_s3076" name="" r:id="rId1" imgW="571500" imgH="431800" progId="Equation.KSEE3">
                  <p:embed/>
                </p:oleObj>
              </mc:Choice>
              <mc:Fallback>
                <p:oleObj name="" r:id="rId1" imgW="571500" imgH="431800" progId="Equation.KSEE3">
                  <p:embed/>
                  <p:pic>
                    <p:nvPicPr>
                      <p:cNvPr id="0" name="图片 3075"/>
                      <p:cNvPicPr/>
                      <p:nvPr/>
                    </p:nvPicPr>
                    <p:blipFill>
                      <a:blip r:embed="rId2"/>
                      <a:stretch>
                        <a:fillRect/>
                      </a:stretch>
                    </p:blipFill>
                    <p:spPr>
                      <a:xfrm>
                        <a:off x="4008120" y="4051935"/>
                        <a:ext cx="571500" cy="4318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三、</a:t>
            </a:r>
            <a:r>
              <a:rPr kumimoji="1" sz="2400" noProof="0" dirty="0">
                <a:ln>
                  <a:noFill/>
                </a:ln>
                <a:solidFill>
                  <a:srgbClr val="FF0000"/>
                </a:solidFill>
                <a:uLnTx/>
                <a:uFillTx/>
                <a:cs typeface="微软雅黑" panose="020B0503020204020204" pitchFamily="34" charset="-122"/>
                <a:sym typeface="+mn-ea"/>
              </a:rPr>
              <a:t> 三极管的特性曲线</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225" y="1844675"/>
            <a:ext cx="11025505" cy="92202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三极管各极电流和电压之间的相互关系曲线称为三极管的特性曲线，反映了三极管的性能，是分析三极管放大电路的基础，主要包括输入特性曲线和输出特性曲线。</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41992" name="Picture 1" descr="7-28"/>
          <p:cNvPicPr>
            <a:picLocks noChangeAspect="1"/>
          </p:cNvPicPr>
          <p:nvPr/>
        </p:nvPicPr>
        <p:blipFill>
          <a:blip r:embed="rId1"/>
          <a:stretch>
            <a:fillRect/>
          </a:stretch>
        </p:blipFill>
        <p:spPr>
          <a:xfrm>
            <a:off x="684530" y="3140710"/>
            <a:ext cx="7247890" cy="2160270"/>
          </a:xfrm>
          <a:prstGeom prst="rect">
            <a:avLst/>
          </a:prstGeom>
          <a:noFill/>
          <a:ln w="9525">
            <a:noFill/>
          </a:ln>
        </p:spPr>
      </p:pic>
      <p:pic>
        <p:nvPicPr>
          <p:cNvPr id="2" name="图片 -2147482453" descr="7-29"/>
          <p:cNvPicPr>
            <a:picLocks noChangeAspect="1"/>
          </p:cNvPicPr>
          <p:nvPr/>
        </p:nvPicPr>
        <p:blipFill>
          <a:blip r:embed="rId2"/>
          <a:stretch>
            <a:fillRect/>
          </a:stretch>
        </p:blipFill>
        <p:spPr>
          <a:xfrm>
            <a:off x="8543925" y="2966720"/>
            <a:ext cx="2707005" cy="2334260"/>
          </a:xfrm>
          <a:prstGeom prst="rect">
            <a:avLst/>
          </a:prstGeom>
          <a:noFill/>
          <a:ln w="9525">
            <a:noFill/>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四、</a:t>
            </a:r>
            <a:r>
              <a:rPr kumimoji="1" sz="2400" noProof="0" dirty="0">
                <a:ln>
                  <a:noFill/>
                </a:ln>
                <a:solidFill>
                  <a:srgbClr val="FF0000"/>
                </a:solidFill>
                <a:uLnTx/>
                <a:uFillTx/>
                <a:cs typeface="微软雅黑" panose="020B0503020204020204" pitchFamily="34" charset="-122"/>
                <a:sym typeface="+mn-ea"/>
              </a:rPr>
              <a:t> 三极管的主要参数</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3615" y="1916430"/>
            <a:ext cx="10498455" cy="190055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zh-CN" alt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alt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a:t>
            </a:r>
            <a:r>
              <a:rPr kumimoji="1" lang="zh-CN" alt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电流放大系数</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（2）集电极最大允许电流</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（3）反向击穿电压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 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11860" y="1414145"/>
            <a:ext cx="7701280" cy="452183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（1）放大电路的组成</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V——放大电路的重要元件晶体管，基极输入信号后，使集电极上获得受输入信号并控制并被放大了的集电极电流。</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——放大电路的直流电源，电压一般为12V。两个作用：一是保证集电结处于反向偏置、发射结处于正向偏置，三极管工作在放大状态；二是为输出信号提供能量。</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——基极偏置电阻，与</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决定基极电流</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很小。</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——集电极负载电阻，将集电极电流的变化转换成电压的变化，从而实现电压的放大。</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——耦合电容，在电路中起到通交流隔直流的作用。</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2147482417" descr="8-1"/>
          <p:cNvPicPr>
            <a:picLocks noChangeAspect="1"/>
          </p:cNvPicPr>
          <p:nvPr/>
        </p:nvPicPr>
        <p:blipFill>
          <a:blip r:embed="rId1"/>
          <a:stretch>
            <a:fillRect/>
          </a:stretch>
        </p:blipFill>
        <p:spPr>
          <a:xfrm>
            <a:off x="8543925" y="3684270"/>
            <a:ext cx="3030855" cy="2194560"/>
          </a:xfrm>
          <a:prstGeom prst="rect">
            <a:avLst/>
          </a:prstGeom>
          <a:noFill/>
          <a:ln w="9525">
            <a:noFill/>
          </a:ln>
        </p:spPr>
      </p:pic>
      <p:graphicFrame>
        <p:nvGraphicFramePr>
          <p:cNvPr id="6" name="对象 -2147482451"/>
          <p:cNvGraphicFramePr>
            <a:graphicFrameLocks noChangeAspect="1"/>
          </p:cNvGraphicFramePr>
          <p:nvPr/>
        </p:nvGraphicFramePr>
        <p:xfrm>
          <a:off x="983615" y="2840990"/>
          <a:ext cx="545465" cy="314325"/>
        </p:xfrm>
        <a:graphic>
          <a:graphicData uri="http://schemas.openxmlformats.org/presentationml/2006/ole">
            <mc:AlternateContent xmlns:mc="http://schemas.openxmlformats.org/markup-compatibility/2006">
              <mc:Choice xmlns:v="urn:schemas-microsoft-com:vml" Requires="v">
                <p:oleObj spid="_x0000_s3076" name="" r:id="rId2" imgW="393700" imgH="228600" progId="Equation.3">
                  <p:embed/>
                </p:oleObj>
              </mc:Choice>
              <mc:Fallback>
                <p:oleObj name="" r:id="rId2" imgW="393700" imgH="228600" progId="Equation.3">
                  <p:embed/>
                  <p:pic>
                    <p:nvPicPr>
                      <p:cNvPr id="0" name="图片 3075"/>
                      <p:cNvPicPr/>
                      <p:nvPr/>
                    </p:nvPicPr>
                    <p:blipFill>
                      <a:blip r:embed="rId3"/>
                      <a:stretch>
                        <a:fillRect/>
                      </a:stretch>
                    </p:blipFill>
                    <p:spPr>
                      <a:xfrm>
                        <a:off x="983615" y="2840990"/>
                        <a:ext cx="545465" cy="314325"/>
                      </a:xfrm>
                      <a:prstGeom prst="rect">
                        <a:avLst/>
                      </a:prstGeom>
                      <a:noFill/>
                      <a:ln w="38100">
                        <a:noFill/>
                        <a:miter/>
                      </a:ln>
                    </p:spPr>
                  </p:pic>
                </p:oleObj>
              </mc:Fallback>
            </mc:AlternateContent>
          </a:graphicData>
        </a:graphic>
      </p:graphicFrame>
      <p:graphicFrame>
        <p:nvGraphicFramePr>
          <p:cNvPr id="7" name="对象 -2147482450"/>
          <p:cNvGraphicFramePr>
            <a:graphicFrameLocks noChangeAspect="1"/>
          </p:cNvGraphicFramePr>
          <p:nvPr/>
        </p:nvGraphicFramePr>
        <p:xfrm>
          <a:off x="911860" y="4144010"/>
          <a:ext cx="313690" cy="334645"/>
        </p:xfrm>
        <a:graphic>
          <a:graphicData uri="http://schemas.openxmlformats.org/presentationml/2006/ole">
            <mc:AlternateContent xmlns:mc="http://schemas.openxmlformats.org/markup-compatibility/2006">
              <mc:Choice xmlns:v="urn:schemas-microsoft-com:vml" Requires="v">
                <p:oleObj spid="_x0000_s8" name="" r:id="rId4" imgW="190500" imgH="203200" progId="Equation.3">
                  <p:embed/>
                </p:oleObj>
              </mc:Choice>
              <mc:Fallback>
                <p:oleObj name="" r:id="rId4" imgW="190500" imgH="203200" progId="Equation.3">
                  <p:embed/>
                  <p:pic>
                    <p:nvPicPr>
                      <p:cNvPr id="0" name="图片 5"/>
                      <p:cNvPicPr/>
                      <p:nvPr/>
                    </p:nvPicPr>
                    <p:blipFill>
                      <a:blip r:embed="rId5"/>
                      <a:stretch>
                        <a:fillRect/>
                      </a:stretch>
                    </p:blipFill>
                    <p:spPr>
                      <a:xfrm>
                        <a:off x="911860" y="4144010"/>
                        <a:ext cx="313690" cy="334645"/>
                      </a:xfrm>
                      <a:prstGeom prst="rect">
                        <a:avLst/>
                      </a:prstGeom>
                      <a:noFill/>
                      <a:ln w="38100">
                        <a:noFill/>
                        <a:miter/>
                      </a:ln>
                    </p:spPr>
                  </p:pic>
                </p:oleObj>
              </mc:Fallback>
            </mc:AlternateContent>
          </a:graphicData>
        </a:graphic>
      </p:graphicFrame>
      <p:graphicFrame>
        <p:nvGraphicFramePr>
          <p:cNvPr id="9" name="对象 -2147482445"/>
          <p:cNvGraphicFramePr>
            <a:graphicFrameLocks noChangeAspect="1"/>
          </p:cNvGraphicFramePr>
          <p:nvPr/>
        </p:nvGraphicFramePr>
        <p:xfrm>
          <a:off x="911225" y="4654550"/>
          <a:ext cx="309245" cy="347980"/>
        </p:xfrm>
        <a:graphic>
          <a:graphicData uri="http://schemas.openxmlformats.org/presentationml/2006/ole">
            <mc:AlternateContent xmlns:mc="http://schemas.openxmlformats.org/markup-compatibility/2006">
              <mc:Choice xmlns:v="urn:schemas-microsoft-com:vml" Requires="v">
                <p:oleObj spid="_x0000_s10" name="" r:id="rId6" imgW="203200" imgH="228600" progId="Equation.3">
                  <p:embed/>
                </p:oleObj>
              </mc:Choice>
              <mc:Fallback>
                <p:oleObj name="" r:id="rId6" imgW="203200" imgH="228600" progId="Equation.3">
                  <p:embed/>
                  <p:pic>
                    <p:nvPicPr>
                      <p:cNvPr id="0" name="图片 6"/>
                      <p:cNvPicPr/>
                      <p:nvPr/>
                    </p:nvPicPr>
                    <p:blipFill>
                      <a:blip r:embed="rId7"/>
                      <a:stretch>
                        <a:fillRect/>
                      </a:stretch>
                    </p:blipFill>
                    <p:spPr>
                      <a:xfrm>
                        <a:off x="911225" y="4654550"/>
                        <a:ext cx="309245" cy="347980"/>
                      </a:xfrm>
                      <a:prstGeom prst="rect">
                        <a:avLst/>
                      </a:prstGeom>
                      <a:noFill/>
                      <a:ln w="38100">
                        <a:noFill/>
                        <a:miter/>
                      </a:ln>
                    </p:spPr>
                  </p:pic>
                </p:oleObj>
              </mc:Fallback>
            </mc:AlternateContent>
          </a:graphicData>
        </a:graphic>
      </p:graphicFrame>
      <p:graphicFrame>
        <p:nvGraphicFramePr>
          <p:cNvPr id="11" name="对象 -2147482444"/>
          <p:cNvGraphicFramePr>
            <a:graphicFrameLocks noChangeAspect="1"/>
          </p:cNvGraphicFramePr>
          <p:nvPr/>
        </p:nvGraphicFramePr>
        <p:xfrm>
          <a:off x="983615" y="5589905"/>
          <a:ext cx="236855" cy="288925"/>
        </p:xfrm>
        <a:graphic>
          <a:graphicData uri="http://schemas.openxmlformats.org/presentationml/2006/ole">
            <mc:AlternateContent xmlns:mc="http://schemas.openxmlformats.org/markup-compatibility/2006">
              <mc:Choice xmlns:v="urn:schemas-microsoft-com:vml" Requires="v">
                <p:oleObj spid="_x0000_s12" name="" r:id="rId8" imgW="177165" imgH="215900" progId="Equation.3">
                  <p:embed/>
                </p:oleObj>
              </mc:Choice>
              <mc:Fallback>
                <p:oleObj name="" r:id="rId8" imgW="177165" imgH="215900" progId="Equation.3">
                  <p:embed/>
                  <p:pic>
                    <p:nvPicPr>
                      <p:cNvPr id="0" name="图片 7"/>
                      <p:cNvPicPr/>
                      <p:nvPr/>
                    </p:nvPicPr>
                    <p:blipFill>
                      <a:blip r:embed="rId9"/>
                      <a:stretch>
                        <a:fillRect/>
                      </a:stretch>
                    </p:blipFill>
                    <p:spPr>
                      <a:xfrm>
                        <a:off x="983615" y="5589905"/>
                        <a:ext cx="236855" cy="288925"/>
                      </a:xfrm>
                      <a:prstGeom prst="rect">
                        <a:avLst/>
                      </a:prstGeom>
                      <a:noFill/>
                      <a:ln w="38100">
                        <a:noFill/>
                        <a:miter/>
                      </a:ln>
                    </p:spPr>
                  </p:pic>
                </p:oleObj>
              </mc:Fallback>
            </mc:AlternateContent>
          </a:graphicData>
        </a:graphic>
      </p:graphicFrame>
      <p:graphicFrame>
        <p:nvGraphicFramePr>
          <p:cNvPr id="13" name="对象 -2147482443"/>
          <p:cNvGraphicFramePr>
            <a:graphicFrameLocks noChangeAspect="1"/>
          </p:cNvGraphicFramePr>
          <p:nvPr/>
        </p:nvGraphicFramePr>
        <p:xfrm>
          <a:off x="1415415" y="5589905"/>
          <a:ext cx="244475" cy="259715"/>
        </p:xfrm>
        <a:graphic>
          <a:graphicData uri="http://schemas.openxmlformats.org/presentationml/2006/ole">
            <mc:AlternateContent xmlns:mc="http://schemas.openxmlformats.org/markup-compatibility/2006">
              <mc:Choice xmlns:v="urn:schemas-microsoft-com:vml" Requires="v">
                <p:oleObj spid="_x0000_s14" name="" r:id="rId10" imgW="203200" imgH="215900" progId="Equation.3">
                  <p:embed/>
                </p:oleObj>
              </mc:Choice>
              <mc:Fallback>
                <p:oleObj name="" r:id="rId10" imgW="203200" imgH="215900" progId="Equation.3">
                  <p:embed/>
                  <p:pic>
                    <p:nvPicPr>
                      <p:cNvPr id="0" name="图片 8"/>
                      <p:cNvPicPr/>
                      <p:nvPr/>
                    </p:nvPicPr>
                    <p:blipFill>
                      <a:blip r:embed="rId11"/>
                      <a:stretch>
                        <a:fillRect/>
                      </a:stretch>
                    </p:blipFill>
                    <p:spPr>
                      <a:xfrm>
                        <a:off x="1415415" y="5589905"/>
                        <a:ext cx="244475" cy="259715"/>
                      </a:xfrm>
                      <a:prstGeom prst="rect">
                        <a:avLst/>
                      </a:prstGeom>
                      <a:noFill/>
                      <a:ln w="38100">
                        <a:noFill/>
                        <a:miter/>
                      </a:ln>
                    </p:spPr>
                  </p:pic>
                </p:oleObj>
              </mc:Fallback>
            </mc:AlternateContent>
          </a:graphicData>
        </a:graphic>
      </p:graphicFrame>
      <p:graphicFrame>
        <p:nvGraphicFramePr>
          <p:cNvPr id="15" name="对象 -2147482448"/>
          <p:cNvGraphicFramePr>
            <a:graphicFrameLocks noChangeAspect="1"/>
          </p:cNvGraphicFramePr>
          <p:nvPr/>
        </p:nvGraphicFramePr>
        <p:xfrm>
          <a:off x="5503545" y="4239260"/>
          <a:ext cx="206375" cy="254000"/>
        </p:xfrm>
        <a:graphic>
          <a:graphicData uri="http://schemas.openxmlformats.org/presentationml/2006/ole">
            <mc:AlternateContent xmlns:mc="http://schemas.openxmlformats.org/markup-compatibility/2006">
              <mc:Choice xmlns:v="urn:schemas-microsoft-com:vml" Requires="v">
                <p:oleObj spid="_x0000_s16" name="" r:id="rId12" imgW="165100" imgH="203200" progId="Equation.3">
                  <p:embed/>
                </p:oleObj>
              </mc:Choice>
              <mc:Fallback>
                <p:oleObj name="" r:id="rId12" imgW="165100" imgH="203200" progId="Equation.3">
                  <p:embed/>
                  <p:pic>
                    <p:nvPicPr>
                      <p:cNvPr id="0" name="图片 9"/>
                      <p:cNvPicPr/>
                      <p:nvPr/>
                    </p:nvPicPr>
                    <p:blipFill>
                      <a:blip r:embed="rId13"/>
                      <a:stretch>
                        <a:fillRect/>
                      </a:stretch>
                    </p:blipFill>
                    <p:spPr>
                      <a:xfrm>
                        <a:off x="5503545" y="4239260"/>
                        <a:ext cx="206375" cy="254000"/>
                      </a:xfrm>
                      <a:prstGeom prst="rect">
                        <a:avLst/>
                      </a:prstGeom>
                      <a:noFill/>
                      <a:ln w="38100">
                        <a:noFill/>
                        <a:miter/>
                      </a:ln>
                    </p:spPr>
                  </p:pic>
                </p:oleObj>
              </mc:Fallback>
            </mc:AlternateContent>
          </a:graphicData>
        </a:graphic>
      </p:graphicFrame>
      <p:graphicFrame>
        <p:nvGraphicFramePr>
          <p:cNvPr id="17" name="对象 -2147482451"/>
          <p:cNvGraphicFramePr>
            <a:graphicFrameLocks noChangeAspect="1"/>
          </p:cNvGraphicFramePr>
          <p:nvPr/>
        </p:nvGraphicFramePr>
        <p:xfrm>
          <a:off x="3575685" y="4185920"/>
          <a:ext cx="507365" cy="292735"/>
        </p:xfrm>
        <a:graphic>
          <a:graphicData uri="http://schemas.openxmlformats.org/presentationml/2006/ole">
            <mc:AlternateContent xmlns:mc="http://schemas.openxmlformats.org/markup-compatibility/2006">
              <mc:Choice xmlns:v="urn:schemas-microsoft-com:vml" Requires="v">
                <p:oleObj spid="_x0000_s18" name="" r:id="rId14" imgW="393700" imgH="228600" progId="Equation.3">
                  <p:embed/>
                </p:oleObj>
              </mc:Choice>
              <mc:Fallback>
                <p:oleObj name="" r:id="rId14" imgW="393700" imgH="228600" progId="Equation.3">
                  <p:embed/>
                  <p:pic>
                    <p:nvPicPr>
                      <p:cNvPr id="0" name="图片 3075"/>
                      <p:cNvPicPr/>
                      <p:nvPr/>
                    </p:nvPicPr>
                    <p:blipFill>
                      <a:blip r:embed="rId3"/>
                      <a:stretch>
                        <a:fillRect/>
                      </a:stretch>
                    </p:blipFill>
                    <p:spPr>
                      <a:xfrm>
                        <a:off x="3575685" y="4185920"/>
                        <a:ext cx="507365" cy="292735"/>
                      </a:xfrm>
                      <a:prstGeom prst="rect">
                        <a:avLst/>
                      </a:prstGeom>
                      <a:noFill/>
                      <a:ln w="38100">
                        <a:noFill/>
                        <a:miter/>
                      </a:ln>
                    </p:spPr>
                  </p:pic>
                </p:oleObj>
              </mc:Fallback>
            </mc:AlternateContent>
          </a:graphicData>
        </a:graphic>
      </p:graphicFrame>
      <p:graphicFrame>
        <p:nvGraphicFramePr>
          <p:cNvPr id="19" name="对象 -2147482448"/>
          <p:cNvGraphicFramePr>
            <a:graphicFrameLocks noChangeAspect="1"/>
          </p:cNvGraphicFramePr>
          <p:nvPr/>
        </p:nvGraphicFramePr>
        <p:xfrm>
          <a:off x="5808345" y="4239260"/>
          <a:ext cx="206375" cy="254000"/>
        </p:xfrm>
        <a:graphic>
          <a:graphicData uri="http://schemas.openxmlformats.org/presentationml/2006/ole">
            <mc:AlternateContent xmlns:mc="http://schemas.openxmlformats.org/markup-compatibility/2006">
              <mc:Choice xmlns:v="urn:schemas-microsoft-com:vml" Requires="v">
                <p:oleObj spid="_x0000_s20" name="" r:id="rId15" imgW="165100" imgH="203200" progId="Equation.3">
                  <p:embed/>
                </p:oleObj>
              </mc:Choice>
              <mc:Fallback>
                <p:oleObj name="" r:id="rId15" imgW="165100" imgH="203200" progId="Equation.3">
                  <p:embed/>
                  <p:pic>
                    <p:nvPicPr>
                      <p:cNvPr id="0" name="图片 9"/>
                      <p:cNvPicPr/>
                      <p:nvPr/>
                    </p:nvPicPr>
                    <p:blipFill>
                      <a:blip r:embed="rId13"/>
                      <a:stretch>
                        <a:fillRect/>
                      </a:stretch>
                    </p:blipFill>
                    <p:spPr>
                      <a:xfrm>
                        <a:off x="5808345" y="4239260"/>
                        <a:ext cx="206375" cy="254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419036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③根据被测量的不同，将表笔插接入对应的插孔。</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如果测量电压（V）或电阻（Ω），黑色表笔插接在“COM”插孔，红色表笔插接在最右侧标注有V、Ω和二极管的插孔上。</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如果测量20mA以下的电流时，黑色表笔插接在“COM”插孔，红色表笔插接在标注有“mA” 指示的插孔中。</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如果测量20mA—20A电流时，黑色表笔接在“COM”插孔，红色表笔插接在标注有“20A” 指示的插孔中。</a:t>
            </a:r>
            <a:endParaRPr sz="2400" b="1">
              <a:latin typeface="宋体" panose="02010600030101010101" pitchFamily="2" charset="-122"/>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万用表的基本应用--</a:t>
            </a: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万用表的使用方法</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indent="0"/>
            <a:endParaRPr lang="en-US" altLang="zh-CN" sz="24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2980" y="1629410"/>
            <a:ext cx="10498455" cy="186372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（2）放大电路的分析</a:t>
            </a:r>
            <a:endPar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1）静态工作情况分析</a:t>
            </a:r>
            <a:endPar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静态分析在放大电路的直流通路中进行，所谓直流通路是指放大电路中直流成分流通的路径，由于电容具有隔直作用，画直流通路时要把放大电路中的电容视为开路，如图所示。  </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1073745702" name="图片 1073745701"/>
          <p:cNvPicPr>
            <a:picLocks noChangeAspect="1"/>
          </p:cNvPicPr>
          <p:nvPr/>
        </p:nvPicPr>
        <p:blipFill>
          <a:blip r:embed="rId1"/>
          <a:stretch>
            <a:fillRect/>
          </a:stretch>
        </p:blipFill>
        <p:spPr>
          <a:xfrm>
            <a:off x="4919345" y="3572510"/>
            <a:ext cx="2352675" cy="2603500"/>
          </a:xfrm>
          <a:prstGeom prst="rect">
            <a:avLst/>
          </a:prstGeom>
          <a:noFill/>
          <a:ln w="9525">
            <a:noFill/>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3615" y="1772920"/>
            <a:ext cx="10498455" cy="144780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①估算法</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根据直流通路中的输入回路，可以计算得出：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432"/>
          <p:cNvGraphicFramePr>
            <a:graphicFrameLocks noChangeAspect="1"/>
          </p:cNvGraphicFramePr>
          <p:nvPr/>
        </p:nvGraphicFramePr>
        <p:xfrm>
          <a:off x="5015865" y="3069590"/>
          <a:ext cx="2160270" cy="421640"/>
        </p:xfrm>
        <a:graphic>
          <a:graphicData uri="http://schemas.openxmlformats.org/presentationml/2006/ole">
            <mc:AlternateContent xmlns:mc="http://schemas.openxmlformats.org/markup-compatibility/2006">
              <mc:Choice xmlns:v="urn:schemas-microsoft-com:vml" Requires="v">
                <p:oleObj spid="_x0000_s3076" name="" r:id="rId1" imgW="1040765" imgH="203200" progId="Equation.KSEE3">
                  <p:embed/>
                </p:oleObj>
              </mc:Choice>
              <mc:Fallback>
                <p:oleObj name="" r:id="rId1" imgW="1040765" imgH="203200" progId="Equation.KSEE3">
                  <p:embed/>
                  <p:pic>
                    <p:nvPicPr>
                      <p:cNvPr id="0" name="图片 3075"/>
                      <p:cNvPicPr/>
                      <p:nvPr/>
                    </p:nvPicPr>
                    <p:blipFill>
                      <a:blip r:embed="rId2"/>
                      <a:stretch>
                        <a:fillRect/>
                      </a:stretch>
                    </p:blipFill>
                    <p:spPr>
                      <a:xfrm>
                        <a:off x="5015865" y="3069590"/>
                        <a:ext cx="2160270" cy="421640"/>
                      </a:xfrm>
                      <a:prstGeom prst="rect">
                        <a:avLst/>
                      </a:prstGeom>
                      <a:noFill/>
                      <a:ln w="38100">
                        <a:noFill/>
                        <a:miter/>
                      </a:ln>
                    </p:spPr>
                  </p:pic>
                </p:oleObj>
              </mc:Fallback>
            </mc:AlternateContent>
          </a:graphicData>
        </a:graphic>
      </p:graphicFrame>
      <p:graphicFrame>
        <p:nvGraphicFramePr>
          <p:cNvPr id="6" name="对象 -2147482431"/>
          <p:cNvGraphicFramePr>
            <a:graphicFrameLocks noChangeAspect="1"/>
          </p:cNvGraphicFramePr>
          <p:nvPr/>
        </p:nvGraphicFramePr>
        <p:xfrm>
          <a:off x="5448300" y="3645535"/>
          <a:ext cx="1295400" cy="582930"/>
        </p:xfrm>
        <a:graphic>
          <a:graphicData uri="http://schemas.openxmlformats.org/presentationml/2006/ole">
            <mc:AlternateContent xmlns:mc="http://schemas.openxmlformats.org/markup-compatibility/2006">
              <mc:Choice xmlns:v="urn:schemas-microsoft-com:vml" Requires="v">
                <p:oleObj spid="_x0000_s7" name="" r:id="rId3" imgW="901065" imgH="405765" progId="Equation.KSEE3">
                  <p:embed/>
                </p:oleObj>
              </mc:Choice>
              <mc:Fallback>
                <p:oleObj name="" r:id="rId3" imgW="901065" imgH="405765" progId="Equation.KSEE3">
                  <p:embed/>
                  <p:pic>
                    <p:nvPicPr>
                      <p:cNvPr id="0" name="图片 1"/>
                      <p:cNvPicPr/>
                      <p:nvPr/>
                    </p:nvPicPr>
                    <p:blipFill>
                      <a:blip r:embed="rId4"/>
                      <a:stretch>
                        <a:fillRect/>
                      </a:stretch>
                    </p:blipFill>
                    <p:spPr>
                      <a:xfrm>
                        <a:off x="5448300" y="3645535"/>
                        <a:ext cx="1295400" cy="582930"/>
                      </a:xfrm>
                      <a:prstGeom prst="rect">
                        <a:avLst/>
                      </a:prstGeom>
                      <a:noFill/>
                      <a:ln w="38100">
                        <a:noFill/>
                        <a:miter/>
                      </a:ln>
                    </p:spPr>
                  </p:pic>
                </p:oleObj>
              </mc:Fallback>
            </mc:AlternateContent>
          </a:graphicData>
        </a:graphic>
      </p:graphicFrame>
      <p:graphicFrame>
        <p:nvGraphicFramePr>
          <p:cNvPr id="8" name="对象 -2147482430"/>
          <p:cNvGraphicFramePr>
            <a:graphicFrameLocks noChangeAspect="1"/>
          </p:cNvGraphicFramePr>
          <p:nvPr/>
        </p:nvGraphicFramePr>
        <p:xfrm>
          <a:off x="5591810" y="4382770"/>
          <a:ext cx="968375" cy="377825"/>
        </p:xfrm>
        <a:graphic>
          <a:graphicData uri="http://schemas.openxmlformats.org/presentationml/2006/ole">
            <mc:AlternateContent xmlns:mc="http://schemas.openxmlformats.org/markup-compatibility/2006">
              <mc:Choice xmlns:v="urn:schemas-microsoft-com:vml" Requires="v">
                <p:oleObj spid="_x0000_s9" name="" r:id="rId5" imgW="584200" imgH="228600" progId="Equation.KSEE3">
                  <p:embed/>
                </p:oleObj>
              </mc:Choice>
              <mc:Fallback>
                <p:oleObj name="" r:id="rId5" imgW="584200" imgH="228600" progId="Equation.KSEE3">
                  <p:embed/>
                  <p:pic>
                    <p:nvPicPr>
                      <p:cNvPr id="0" name="图片 5"/>
                      <p:cNvPicPr/>
                      <p:nvPr/>
                    </p:nvPicPr>
                    <p:blipFill>
                      <a:blip r:embed="rId6"/>
                      <a:stretch>
                        <a:fillRect/>
                      </a:stretch>
                    </p:blipFill>
                    <p:spPr>
                      <a:xfrm>
                        <a:off x="5591810" y="4382770"/>
                        <a:ext cx="968375" cy="377825"/>
                      </a:xfrm>
                      <a:prstGeom prst="rect">
                        <a:avLst/>
                      </a:prstGeom>
                      <a:noFill/>
                      <a:ln w="38100">
                        <a:noFill/>
                        <a:miter/>
                      </a:ln>
                    </p:spPr>
                  </p:pic>
                </p:oleObj>
              </mc:Fallback>
            </mc:AlternateContent>
          </a:graphicData>
        </a:graphic>
      </p:graphicFrame>
      <p:graphicFrame>
        <p:nvGraphicFramePr>
          <p:cNvPr id="10" name="对象 -2147482429"/>
          <p:cNvGraphicFramePr>
            <a:graphicFrameLocks noChangeAspect="1"/>
          </p:cNvGraphicFramePr>
          <p:nvPr/>
        </p:nvGraphicFramePr>
        <p:xfrm>
          <a:off x="5110480" y="4859655"/>
          <a:ext cx="1971040" cy="403225"/>
        </p:xfrm>
        <a:graphic>
          <a:graphicData uri="http://schemas.openxmlformats.org/presentationml/2006/ole">
            <mc:AlternateContent xmlns:mc="http://schemas.openxmlformats.org/markup-compatibility/2006">
              <mc:Choice xmlns:v="urn:schemas-microsoft-com:vml" Requires="v">
                <p:oleObj spid="_x0000_s11" name="" r:id="rId7" imgW="1117600" imgH="228600" progId="Equation.KSEE3">
                  <p:embed/>
                </p:oleObj>
              </mc:Choice>
              <mc:Fallback>
                <p:oleObj name="" r:id="rId7" imgW="1117600" imgH="228600" progId="Equation.KSEE3">
                  <p:embed/>
                  <p:pic>
                    <p:nvPicPr>
                      <p:cNvPr id="0" name="图片 6"/>
                      <p:cNvPicPr/>
                      <p:nvPr/>
                    </p:nvPicPr>
                    <p:blipFill>
                      <a:blip r:embed="rId8"/>
                      <a:stretch>
                        <a:fillRect/>
                      </a:stretch>
                    </p:blipFill>
                    <p:spPr>
                      <a:xfrm>
                        <a:off x="5110480" y="4859655"/>
                        <a:ext cx="1971040" cy="4032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3615" y="1916430"/>
            <a:ext cx="10498455" cy="97726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 电路如图所示，已知</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=40，用估算法求其静态工作点Q。</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解： </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428"/>
          <p:cNvGraphicFramePr>
            <a:graphicFrameLocks noChangeAspect="1"/>
          </p:cNvGraphicFramePr>
          <p:nvPr/>
        </p:nvGraphicFramePr>
        <p:xfrm>
          <a:off x="3503295" y="2060575"/>
          <a:ext cx="916305" cy="287655"/>
        </p:xfrm>
        <a:graphic>
          <a:graphicData uri="http://schemas.openxmlformats.org/presentationml/2006/ole">
            <mc:AlternateContent xmlns:mc="http://schemas.openxmlformats.org/markup-compatibility/2006">
              <mc:Choice xmlns:v="urn:schemas-microsoft-com:vml" Requires="v">
                <p:oleObj spid="_x0000_s3076" name="" r:id="rId1" imgW="647065" imgH="203200" progId="Equation.3">
                  <p:embed/>
                </p:oleObj>
              </mc:Choice>
              <mc:Fallback>
                <p:oleObj name="" r:id="rId1" imgW="647065" imgH="203200" progId="Equation.3">
                  <p:embed/>
                  <p:pic>
                    <p:nvPicPr>
                      <p:cNvPr id="0" name="图片 3075"/>
                      <p:cNvPicPr/>
                      <p:nvPr/>
                    </p:nvPicPr>
                    <p:blipFill>
                      <a:blip r:embed="rId2"/>
                      <a:stretch>
                        <a:fillRect/>
                      </a:stretch>
                    </p:blipFill>
                    <p:spPr>
                      <a:xfrm>
                        <a:off x="3503295" y="2060575"/>
                        <a:ext cx="916305" cy="287655"/>
                      </a:xfrm>
                      <a:prstGeom prst="rect">
                        <a:avLst/>
                      </a:prstGeom>
                      <a:noFill/>
                      <a:ln w="38100">
                        <a:noFill/>
                        <a:miter/>
                      </a:ln>
                    </p:spPr>
                  </p:pic>
                </p:oleObj>
              </mc:Fallback>
            </mc:AlternateContent>
          </a:graphicData>
        </a:graphic>
      </p:graphicFrame>
      <p:graphicFrame>
        <p:nvGraphicFramePr>
          <p:cNvPr id="6" name="对象 -2147482333"/>
          <p:cNvGraphicFramePr>
            <a:graphicFrameLocks noChangeAspect="1"/>
          </p:cNvGraphicFramePr>
          <p:nvPr/>
        </p:nvGraphicFramePr>
        <p:xfrm>
          <a:off x="4511675" y="2064385"/>
          <a:ext cx="1014730" cy="280035"/>
        </p:xfrm>
        <a:graphic>
          <a:graphicData uri="http://schemas.openxmlformats.org/presentationml/2006/ole">
            <mc:AlternateContent xmlns:mc="http://schemas.openxmlformats.org/markup-compatibility/2006">
              <mc:Choice xmlns:v="urn:schemas-microsoft-com:vml" Requires="v">
                <p:oleObj spid="_x0000_s7" name="" r:id="rId3" imgW="735965" imgH="203200" progId="Equation.3">
                  <p:embed/>
                </p:oleObj>
              </mc:Choice>
              <mc:Fallback>
                <p:oleObj name="" r:id="rId3" imgW="735965" imgH="203200" progId="Equation.3">
                  <p:embed/>
                  <p:pic>
                    <p:nvPicPr>
                      <p:cNvPr id="0" name="图片 1"/>
                      <p:cNvPicPr/>
                      <p:nvPr/>
                    </p:nvPicPr>
                    <p:blipFill>
                      <a:blip r:embed="rId4"/>
                      <a:stretch>
                        <a:fillRect/>
                      </a:stretch>
                    </p:blipFill>
                    <p:spPr>
                      <a:xfrm>
                        <a:off x="4511675" y="2064385"/>
                        <a:ext cx="1014730" cy="280035"/>
                      </a:xfrm>
                      <a:prstGeom prst="rect">
                        <a:avLst/>
                      </a:prstGeom>
                      <a:noFill/>
                      <a:ln w="38100">
                        <a:noFill/>
                        <a:miter/>
                      </a:ln>
                    </p:spPr>
                  </p:pic>
                </p:oleObj>
              </mc:Fallback>
            </mc:AlternateContent>
          </a:graphicData>
        </a:graphic>
      </p:graphicFrame>
      <p:graphicFrame>
        <p:nvGraphicFramePr>
          <p:cNvPr id="8" name="对象 -2147482426"/>
          <p:cNvGraphicFramePr>
            <a:graphicFrameLocks noChangeAspect="1"/>
          </p:cNvGraphicFramePr>
          <p:nvPr/>
        </p:nvGraphicFramePr>
        <p:xfrm>
          <a:off x="5696585" y="2070100"/>
          <a:ext cx="798830" cy="278130"/>
        </p:xfrm>
        <a:graphic>
          <a:graphicData uri="http://schemas.openxmlformats.org/presentationml/2006/ole">
            <mc:AlternateContent xmlns:mc="http://schemas.openxmlformats.org/markup-compatibility/2006">
              <mc:Choice xmlns:v="urn:schemas-microsoft-com:vml" Requires="v">
                <p:oleObj spid="_x0000_s9" name="" r:id="rId5" imgW="583565" imgH="203200" progId="Equation.3">
                  <p:embed/>
                </p:oleObj>
              </mc:Choice>
              <mc:Fallback>
                <p:oleObj name="" r:id="rId5" imgW="583565" imgH="203200" progId="Equation.3">
                  <p:embed/>
                  <p:pic>
                    <p:nvPicPr>
                      <p:cNvPr id="0" name="图片 5"/>
                      <p:cNvPicPr/>
                      <p:nvPr/>
                    </p:nvPicPr>
                    <p:blipFill>
                      <a:blip r:embed="rId6"/>
                      <a:stretch>
                        <a:fillRect/>
                      </a:stretch>
                    </p:blipFill>
                    <p:spPr>
                      <a:xfrm>
                        <a:off x="5696585" y="2070100"/>
                        <a:ext cx="798830" cy="278130"/>
                      </a:xfrm>
                      <a:prstGeom prst="rect">
                        <a:avLst/>
                      </a:prstGeom>
                      <a:noFill/>
                      <a:ln w="38100">
                        <a:noFill/>
                        <a:miter/>
                      </a:ln>
                    </p:spPr>
                  </p:pic>
                </p:oleObj>
              </mc:Fallback>
            </mc:AlternateContent>
          </a:graphicData>
        </a:graphic>
      </p:graphicFrame>
      <p:graphicFrame>
        <p:nvGraphicFramePr>
          <p:cNvPr id="10" name="对象 -2147482425"/>
          <p:cNvGraphicFramePr>
            <a:graphicFrameLocks noChangeAspect="1"/>
          </p:cNvGraphicFramePr>
          <p:nvPr/>
        </p:nvGraphicFramePr>
        <p:xfrm>
          <a:off x="6743700" y="2073910"/>
          <a:ext cx="202565" cy="270510"/>
        </p:xfrm>
        <a:graphic>
          <a:graphicData uri="http://schemas.openxmlformats.org/presentationml/2006/ole">
            <mc:AlternateContent xmlns:mc="http://schemas.openxmlformats.org/markup-compatibility/2006">
              <mc:Choice xmlns:v="urn:schemas-microsoft-com:vml" Requires="v">
                <p:oleObj spid="_x0000_s11" name="" r:id="rId7" imgW="152400" imgH="203200" progId="Equation.KSEE3">
                  <p:embed/>
                </p:oleObj>
              </mc:Choice>
              <mc:Fallback>
                <p:oleObj name="" r:id="rId7" imgW="152400" imgH="203200" progId="Equation.KSEE3">
                  <p:embed/>
                  <p:pic>
                    <p:nvPicPr>
                      <p:cNvPr id="0" name="图片 6"/>
                      <p:cNvPicPr/>
                      <p:nvPr/>
                    </p:nvPicPr>
                    <p:blipFill>
                      <a:blip r:embed="rId8"/>
                      <a:stretch>
                        <a:fillRect/>
                      </a:stretch>
                    </p:blipFill>
                    <p:spPr>
                      <a:xfrm>
                        <a:off x="6743700" y="2073910"/>
                        <a:ext cx="202565" cy="270510"/>
                      </a:xfrm>
                      <a:prstGeom prst="rect">
                        <a:avLst/>
                      </a:prstGeom>
                      <a:noFill/>
                      <a:ln w="38100">
                        <a:noFill/>
                        <a:miter/>
                      </a:ln>
                    </p:spPr>
                  </p:pic>
                </p:oleObj>
              </mc:Fallback>
            </mc:AlternateContent>
          </a:graphicData>
        </a:graphic>
      </p:graphicFrame>
      <p:graphicFrame>
        <p:nvGraphicFramePr>
          <p:cNvPr id="12" name="对象 -2147482332"/>
          <p:cNvGraphicFramePr>
            <a:graphicFrameLocks noChangeAspect="1"/>
          </p:cNvGraphicFramePr>
          <p:nvPr/>
        </p:nvGraphicFramePr>
        <p:xfrm>
          <a:off x="3395345" y="3012440"/>
          <a:ext cx="4015105" cy="619760"/>
        </p:xfrm>
        <a:graphic>
          <a:graphicData uri="http://schemas.openxmlformats.org/presentationml/2006/ole">
            <mc:AlternateContent xmlns:mc="http://schemas.openxmlformats.org/markup-compatibility/2006">
              <mc:Choice xmlns:v="urn:schemas-microsoft-com:vml" Requires="v">
                <p:oleObj spid="_x0000_s13" name="" r:id="rId9" imgW="2626360" imgH="405765" progId="Equation.KSEE3">
                  <p:embed/>
                </p:oleObj>
              </mc:Choice>
              <mc:Fallback>
                <p:oleObj name="" r:id="rId9" imgW="2626360" imgH="405765" progId="Equation.KSEE3">
                  <p:embed/>
                  <p:pic>
                    <p:nvPicPr>
                      <p:cNvPr id="0" name="图片 7"/>
                      <p:cNvPicPr/>
                      <p:nvPr/>
                    </p:nvPicPr>
                    <p:blipFill>
                      <a:blip r:embed="rId10"/>
                      <a:stretch>
                        <a:fillRect/>
                      </a:stretch>
                    </p:blipFill>
                    <p:spPr>
                      <a:xfrm>
                        <a:off x="3395345" y="3012440"/>
                        <a:ext cx="4015105" cy="619760"/>
                      </a:xfrm>
                      <a:prstGeom prst="rect">
                        <a:avLst/>
                      </a:prstGeom>
                      <a:noFill/>
                      <a:ln w="38100">
                        <a:noFill/>
                        <a:miter/>
                      </a:ln>
                    </p:spPr>
                  </p:pic>
                </p:oleObj>
              </mc:Fallback>
            </mc:AlternateContent>
          </a:graphicData>
        </a:graphic>
      </p:graphicFrame>
      <p:graphicFrame>
        <p:nvGraphicFramePr>
          <p:cNvPr id="14" name="对象 -2147482423"/>
          <p:cNvGraphicFramePr>
            <a:graphicFrameLocks noChangeAspect="1"/>
          </p:cNvGraphicFramePr>
          <p:nvPr/>
        </p:nvGraphicFramePr>
        <p:xfrm>
          <a:off x="4079240" y="3860800"/>
          <a:ext cx="2550795" cy="309245"/>
        </p:xfrm>
        <a:graphic>
          <a:graphicData uri="http://schemas.openxmlformats.org/presentationml/2006/ole">
            <mc:AlternateContent xmlns:mc="http://schemas.openxmlformats.org/markup-compatibility/2006">
              <mc:Choice xmlns:v="urn:schemas-microsoft-com:vml" Requires="v">
                <p:oleObj spid="_x0000_s15" name="" r:id="rId11" imgW="1675130" imgH="203200" progId="Equation.KSEE3">
                  <p:embed/>
                </p:oleObj>
              </mc:Choice>
              <mc:Fallback>
                <p:oleObj name="" r:id="rId11" imgW="1675130" imgH="203200" progId="Equation.KSEE3">
                  <p:embed/>
                  <p:pic>
                    <p:nvPicPr>
                      <p:cNvPr id="0" name="图片 8"/>
                      <p:cNvPicPr/>
                      <p:nvPr/>
                    </p:nvPicPr>
                    <p:blipFill>
                      <a:blip r:embed="rId12"/>
                      <a:stretch>
                        <a:fillRect/>
                      </a:stretch>
                    </p:blipFill>
                    <p:spPr>
                      <a:xfrm>
                        <a:off x="4079240" y="3860800"/>
                        <a:ext cx="2550795" cy="309245"/>
                      </a:xfrm>
                      <a:prstGeom prst="rect">
                        <a:avLst/>
                      </a:prstGeom>
                      <a:noFill/>
                      <a:ln w="38100">
                        <a:noFill/>
                        <a:miter/>
                      </a:ln>
                    </p:spPr>
                  </p:pic>
                </p:oleObj>
              </mc:Fallback>
            </mc:AlternateContent>
          </a:graphicData>
        </a:graphic>
      </p:graphicFrame>
      <p:graphicFrame>
        <p:nvGraphicFramePr>
          <p:cNvPr id="16" name="对象 -2147482422"/>
          <p:cNvGraphicFramePr>
            <a:graphicFrameLocks noChangeAspect="1"/>
          </p:cNvGraphicFramePr>
          <p:nvPr/>
        </p:nvGraphicFramePr>
        <p:xfrm>
          <a:off x="3647440" y="4580890"/>
          <a:ext cx="3282950" cy="305435"/>
        </p:xfrm>
        <a:graphic>
          <a:graphicData uri="http://schemas.openxmlformats.org/presentationml/2006/ole">
            <mc:AlternateContent xmlns:mc="http://schemas.openxmlformats.org/markup-compatibility/2006">
              <mc:Choice xmlns:v="urn:schemas-microsoft-com:vml" Requires="v">
                <p:oleObj spid="_x0000_s17" name="" r:id="rId13" imgW="2182495" imgH="203200" progId="Equation.KSEE3">
                  <p:embed/>
                </p:oleObj>
              </mc:Choice>
              <mc:Fallback>
                <p:oleObj name="" r:id="rId13" imgW="2182495" imgH="203200" progId="Equation.KSEE3">
                  <p:embed/>
                  <p:pic>
                    <p:nvPicPr>
                      <p:cNvPr id="0" name="图片 9"/>
                      <p:cNvPicPr/>
                      <p:nvPr/>
                    </p:nvPicPr>
                    <p:blipFill>
                      <a:blip r:embed="rId14"/>
                      <a:stretch>
                        <a:fillRect/>
                      </a:stretch>
                    </p:blipFill>
                    <p:spPr>
                      <a:xfrm>
                        <a:off x="3647440" y="4580890"/>
                        <a:ext cx="3282950" cy="30543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 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11860" y="1414145"/>
            <a:ext cx="10558780" cy="463232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②图解法</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图解法是利用作图的方法确定放大电路的静态工作点，如图3-2-6所示，更能够直观地分析静态值的变化对放大电路的影响，图解法的步骤如下：</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1.在和的坐标平面上画出三极管的输出特性曲线；</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2.根据直流通路列出的方程式求出</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3.取两点作出直流负载线，</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时，</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，当</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时，</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，该直线为过点（</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，0）和点（0，</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4.根据直流通路列出的方程式求出</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5.在输出特性曲线上找到</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值对应的曲线，与直流负载线的</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交点即为静态工作点Q。</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1073745704" name="图片 1073745703" descr="8-3"/>
          <p:cNvPicPr>
            <a:picLocks noChangeAspect="1"/>
          </p:cNvPicPr>
          <p:nvPr/>
        </p:nvPicPr>
        <p:blipFill>
          <a:blip r:embed="rId1"/>
          <a:stretch>
            <a:fillRect/>
          </a:stretch>
        </p:blipFill>
        <p:spPr>
          <a:xfrm>
            <a:off x="7103745" y="4220845"/>
            <a:ext cx="3181985" cy="2214245"/>
          </a:xfrm>
          <a:prstGeom prst="rect">
            <a:avLst/>
          </a:prstGeom>
          <a:noFill/>
          <a:ln w="9525">
            <a:noFill/>
          </a:ln>
        </p:spPr>
      </p:pic>
      <p:graphicFrame>
        <p:nvGraphicFramePr>
          <p:cNvPr id="2" name="对象 -2147482414"/>
          <p:cNvGraphicFramePr>
            <a:graphicFrameLocks noChangeAspect="1"/>
          </p:cNvGraphicFramePr>
          <p:nvPr/>
        </p:nvGraphicFramePr>
        <p:xfrm>
          <a:off x="4439285" y="3383915"/>
          <a:ext cx="364490" cy="277495"/>
        </p:xfrm>
        <a:graphic>
          <a:graphicData uri="http://schemas.openxmlformats.org/presentationml/2006/ole">
            <mc:AlternateContent xmlns:mc="http://schemas.openxmlformats.org/markup-compatibility/2006">
              <mc:Choice xmlns:v="urn:schemas-microsoft-com:vml" Requires="v">
                <p:oleObj spid="_x0000_s21" name="" r:id="rId2" imgW="266065" imgH="203200" progId="Equation.3">
                  <p:embed/>
                </p:oleObj>
              </mc:Choice>
              <mc:Fallback>
                <p:oleObj name="" r:id="rId2" imgW="266065" imgH="203200" progId="Equation.3">
                  <p:embed/>
                  <p:pic>
                    <p:nvPicPr>
                      <p:cNvPr id="0" name="图片 20"/>
                      <p:cNvPicPr/>
                      <p:nvPr/>
                    </p:nvPicPr>
                    <p:blipFill>
                      <a:blip r:embed="rId3"/>
                      <a:stretch>
                        <a:fillRect/>
                      </a:stretch>
                    </p:blipFill>
                    <p:spPr>
                      <a:xfrm>
                        <a:off x="4439285" y="3383915"/>
                        <a:ext cx="364490" cy="277495"/>
                      </a:xfrm>
                      <a:prstGeom prst="rect">
                        <a:avLst/>
                      </a:prstGeom>
                      <a:noFill/>
                      <a:ln w="38100">
                        <a:noFill/>
                        <a:miter/>
                      </a:ln>
                    </p:spPr>
                  </p:pic>
                </p:oleObj>
              </mc:Fallback>
            </mc:AlternateContent>
          </a:graphicData>
        </a:graphic>
      </p:graphicFrame>
      <p:graphicFrame>
        <p:nvGraphicFramePr>
          <p:cNvPr id="6" name="对象 -2147482413"/>
          <p:cNvGraphicFramePr>
            <a:graphicFrameLocks noChangeAspect="1"/>
          </p:cNvGraphicFramePr>
          <p:nvPr/>
        </p:nvGraphicFramePr>
        <p:xfrm>
          <a:off x="3647440" y="3860800"/>
          <a:ext cx="664845" cy="284480"/>
        </p:xfrm>
        <a:graphic>
          <a:graphicData uri="http://schemas.openxmlformats.org/presentationml/2006/ole">
            <mc:AlternateContent xmlns:mc="http://schemas.openxmlformats.org/markup-compatibility/2006">
              <mc:Choice xmlns:v="urn:schemas-microsoft-com:vml" Requires="v">
                <p:oleObj spid="_x0000_s22" name="" r:id="rId4" imgW="533400" imgH="228600" progId="Equation.3">
                  <p:embed/>
                </p:oleObj>
              </mc:Choice>
              <mc:Fallback>
                <p:oleObj name="" r:id="rId4" imgW="533400" imgH="228600" progId="Equation.3">
                  <p:embed/>
                  <p:pic>
                    <p:nvPicPr>
                      <p:cNvPr id="0" name="图片 21"/>
                      <p:cNvPicPr/>
                      <p:nvPr/>
                    </p:nvPicPr>
                    <p:blipFill>
                      <a:blip r:embed="rId5"/>
                      <a:stretch>
                        <a:fillRect/>
                      </a:stretch>
                    </p:blipFill>
                    <p:spPr>
                      <a:xfrm>
                        <a:off x="3647440" y="3860800"/>
                        <a:ext cx="664845" cy="284480"/>
                      </a:xfrm>
                      <a:prstGeom prst="rect">
                        <a:avLst/>
                      </a:prstGeom>
                      <a:noFill/>
                      <a:ln w="38100">
                        <a:noFill/>
                        <a:miter/>
                      </a:ln>
                    </p:spPr>
                  </p:pic>
                </p:oleObj>
              </mc:Fallback>
            </mc:AlternateContent>
          </a:graphicData>
        </a:graphic>
      </p:graphicFrame>
      <p:graphicFrame>
        <p:nvGraphicFramePr>
          <p:cNvPr id="7" name="对象 -2147482331"/>
          <p:cNvGraphicFramePr>
            <a:graphicFrameLocks noChangeAspect="1"/>
          </p:cNvGraphicFramePr>
          <p:nvPr/>
        </p:nvGraphicFramePr>
        <p:xfrm>
          <a:off x="4727575" y="3729990"/>
          <a:ext cx="691515" cy="490855"/>
        </p:xfrm>
        <a:graphic>
          <a:graphicData uri="http://schemas.openxmlformats.org/presentationml/2006/ole">
            <mc:AlternateContent xmlns:mc="http://schemas.openxmlformats.org/markup-compatibility/2006">
              <mc:Choice xmlns:v="urn:schemas-microsoft-com:vml" Requires="v">
                <p:oleObj spid="_x0000_s23" name="" r:id="rId6" imgW="570865" imgH="405765" progId="Equation.KSEE3">
                  <p:embed/>
                </p:oleObj>
              </mc:Choice>
              <mc:Fallback>
                <p:oleObj name="" r:id="rId6" imgW="570865" imgH="405765" progId="Equation.KSEE3">
                  <p:embed/>
                  <p:pic>
                    <p:nvPicPr>
                      <p:cNvPr id="0" name="图片 22"/>
                      <p:cNvPicPr/>
                      <p:nvPr/>
                    </p:nvPicPr>
                    <p:blipFill>
                      <a:blip r:embed="rId7"/>
                      <a:stretch>
                        <a:fillRect/>
                      </a:stretch>
                    </p:blipFill>
                    <p:spPr>
                      <a:xfrm>
                        <a:off x="4727575" y="3729990"/>
                        <a:ext cx="691515" cy="490855"/>
                      </a:xfrm>
                      <a:prstGeom prst="rect">
                        <a:avLst/>
                      </a:prstGeom>
                      <a:noFill/>
                      <a:ln w="38100">
                        <a:noFill/>
                        <a:miter/>
                      </a:ln>
                    </p:spPr>
                  </p:pic>
                </p:oleObj>
              </mc:Fallback>
            </mc:AlternateContent>
          </a:graphicData>
        </a:graphic>
      </p:graphicFrame>
      <p:graphicFrame>
        <p:nvGraphicFramePr>
          <p:cNvPr id="8" name="对象 -2147482409"/>
          <p:cNvGraphicFramePr>
            <a:graphicFrameLocks noChangeAspect="1"/>
          </p:cNvGraphicFramePr>
          <p:nvPr/>
        </p:nvGraphicFramePr>
        <p:xfrm>
          <a:off x="5951855" y="3827145"/>
          <a:ext cx="556895" cy="297180"/>
        </p:xfrm>
        <a:graphic>
          <a:graphicData uri="http://schemas.openxmlformats.org/presentationml/2006/ole">
            <mc:AlternateContent xmlns:mc="http://schemas.openxmlformats.org/markup-compatibility/2006">
              <mc:Choice xmlns:v="urn:schemas-microsoft-com:vml" Requires="v">
                <p:oleObj spid="_x0000_s24" name="" r:id="rId8" imgW="380365" imgH="203200" progId="Equation.3">
                  <p:embed/>
                </p:oleObj>
              </mc:Choice>
              <mc:Fallback>
                <p:oleObj name="" r:id="rId8" imgW="380365" imgH="203200" progId="Equation.3">
                  <p:embed/>
                  <p:pic>
                    <p:nvPicPr>
                      <p:cNvPr id="0" name="图片 23"/>
                      <p:cNvPicPr/>
                      <p:nvPr/>
                    </p:nvPicPr>
                    <p:blipFill>
                      <a:blip r:embed="rId9"/>
                      <a:stretch>
                        <a:fillRect/>
                      </a:stretch>
                    </p:blipFill>
                    <p:spPr>
                      <a:xfrm>
                        <a:off x="5951855" y="3827145"/>
                        <a:ext cx="556895" cy="297180"/>
                      </a:xfrm>
                      <a:prstGeom prst="rect">
                        <a:avLst/>
                      </a:prstGeom>
                      <a:noFill/>
                      <a:ln w="38100">
                        <a:noFill/>
                        <a:miter/>
                      </a:ln>
                    </p:spPr>
                  </p:pic>
                </p:oleObj>
              </mc:Fallback>
            </mc:AlternateContent>
          </a:graphicData>
        </a:graphic>
      </p:graphicFrame>
      <p:graphicFrame>
        <p:nvGraphicFramePr>
          <p:cNvPr id="9" name="对象 -2147482407"/>
          <p:cNvGraphicFramePr>
            <a:graphicFrameLocks noChangeAspect="1"/>
          </p:cNvGraphicFramePr>
          <p:nvPr/>
        </p:nvGraphicFramePr>
        <p:xfrm>
          <a:off x="6816090" y="3853180"/>
          <a:ext cx="847090" cy="271145"/>
        </p:xfrm>
        <a:graphic>
          <a:graphicData uri="http://schemas.openxmlformats.org/presentationml/2006/ole">
            <mc:AlternateContent xmlns:mc="http://schemas.openxmlformats.org/markup-compatibility/2006">
              <mc:Choice xmlns:v="urn:schemas-microsoft-com:vml" Requires="v">
                <p:oleObj spid="_x0000_s25" name="" r:id="rId10" imgW="634365" imgH="203200" progId="Equation.3">
                  <p:embed/>
                </p:oleObj>
              </mc:Choice>
              <mc:Fallback>
                <p:oleObj name="" r:id="rId10" imgW="634365" imgH="203200" progId="Equation.3">
                  <p:embed/>
                  <p:pic>
                    <p:nvPicPr>
                      <p:cNvPr id="0" name="图片 24"/>
                      <p:cNvPicPr/>
                      <p:nvPr/>
                    </p:nvPicPr>
                    <p:blipFill>
                      <a:blip r:embed="rId11"/>
                      <a:stretch>
                        <a:fillRect/>
                      </a:stretch>
                    </p:blipFill>
                    <p:spPr>
                      <a:xfrm>
                        <a:off x="6816090" y="3853180"/>
                        <a:ext cx="847090" cy="271145"/>
                      </a:xfrm>
                      <a:prstGeom prst="rect">
                        <a:avLst/>
                      </a:prstGeom>
                      <a:noFill/>
                      <a:ln w="38100">
                        <a:noFill/>
                        <a:miter/>
                      </a:ln>
                    </p:spPr>
                  </p:pic>
                </p:oleObj>
              </mc:Fallback>
            </mc:AlternateContent>
          </a:graphicData>
        </a:graphic>
      </p:graphicFrame>
      <p:graphicFrame>
        <p:nvGraphicFramePr>
          <p:cNvPr id="10" name="对象 -2147482405"/>
          <p:cNvGraphicFramePr>
            <a:graphicFrameLocks noChangeAspect="1"/>
          </p:cNvGraphicFramePr>
          <p:nvPr/>
        </p:nvGraphicFramePr>
        <p:xfrm>
          <a:off x="9431020" y="3864610"/>
          <a:ext cx="367665" cy="280670"/>
        </p:xfrm>
        <a:graphic>
          <a:graphicData uri="http://schemas.openxmlformats.org/presentationml/2006/ole">
            <mc:AlternateContent xmlns:mc="http://schemas.openxmlformats.org/markup-compatibility/2006">
              <mc:Choice xmlns:v="urn:schemas-microsoft-com:vml" Requires="v">
                <p:oleObj spid="_x0000_s26" name="" r:id="rId12" imgW="266065" imgH="203200" progId="Equation.3">
                  <p:embed/>
                </p:oleObj>
              </mc:Choice>
              <mc:Fallback>
                <p:oleObj name="" r:id="rId12" imgW="266065" imgH="203200" progId="Equation.3">
                  <p:embed/>
                  <p:pic>
                    <p:nvPicPr>
                      <p:cNvPr id="0" name="图片 25"/>
                      <p:cNvPicPr/>
                      <p:nvPr/>
                    </p:nvPicPr>
                    <p:blipFill>
                      <a:blip r:embed="rId13"/>
                      <a:stretch>
                        <a:fillRect/>
                      </a:stretch>
                    </p:blipFill>
                    <p:spPr>
                      <a:xfrm>
                        <a:off x="9431020" y="3864610"/>
                        <a:ext cx="367665" cy="280670"/>
                      </a:xfrm>
                      <a:prstGeom prst="rect">
                        <a:avLst/>
                      </a:prstGeom>
                      <a:noFill/>
                      <a:ln w="38100">
                        <a:noFill/>
                        <a:miter/>
                      </a:ln>
                    </p:spPr>
                  </p:pic>
                </p:oleObj>
              </mc:Fallback>
            </mc:AlternateContent>
          </a:graphicData>
        </a:graphic>
      </p:graphicFrame>
      <p:graphicFrame>
        <p:nvGraphicFramePr>
          <p:cNvPr id="11" name="对象 -2147482403"/>
          <p:cNvGraphicFramePr>
            <a:graphicFrameLocks noChangeAspect="1"/>
          </p:cNvGraphicFramePr>
          <p:nvPr/>
        </p:nvGraphicFramePr>
        <p:xfrm>
          <a:off x="1487170" y="4149090"/>
          <a:ext cx="358140" cy="476885"/>
        </p:xfrm>
        <a:graphic>
          <a:graphicData uri="http://schemas.openxmlformats.org/presentationml/2006/ole">
            <mc:AlternateContent xmlns:mc="http://schemas.openxmlformats.org/markup-compatibility/2006">
              <mc:Choice xmlns:v="urn:schemas-microsoft-com:vml" Requires="v">
                <p:oleObj spid="_x0000_s27" name="" r:id="rId14" imgW="304800" imgH="405765" progId="Equation.KSEE3">
                  <p:embed/>
                </p:oleObj>
              </mc:Choice>
              <mc:Fallback>
                <p:oleObj name="" r:id="rId14" imgW="304800" imgH="405765" progId="Equation.KSEE3">
                  <p:embed/>
                  <p:pic>
                    <p:nvPicPr>
                      <p:cNvPr id="0" name="图片 26"/>
                      <p:cNvPicPr/>
                      <p:nvPr/>
                    </p:nvPicPr>
                    <p:blipFill>
                      <a:blip r:embed="rId15"/>
                      <a:stretch>
                        <a:fillRect/>
                      </a:stretch>
                    </p:blipFill>
                    <p:spPr>
                      <a:xfrm>
                        <a:off x="1487170" y="4149090"/>
                        <a:ext cx="358140" cy="476885"/>
                      </a:xfrm>
                      <a:prstGeom prst="rect">
                        <a:avLst/>
                      </a:prstGeom>
                      <a:noFill/>
                      <a:ln w="38100">
                        <a:noFill/>
                        <a:miter/>
                      </a:ln>
                    </p:spPr>
                  </p:pic>
                </p:oleObj>
              </mc:Fallback>
            </mc:AlternateContent>
          </a:graphicData>
        </a:graphic>
      </p:graphicFrame>
      <p:graphicFrame>
        <p:nvGraphicFramePr>
          <p:cNvPr id="12" name="对象 -2147482402"/>
          <p:cNvGraphicFramePr>
            <a:graphicFrameLocks noChangeAspect="1"/>
          </p:cNvGraphicFramePr>
          <p:nvPr/>
        </p:nvGraphicFramePr>
        <p:xfrm>
          <a:off x="4439285" y="4725035"/>
          <a:ext cx="233680" cy="287655"/>
        </p:xfrm>
        <a:graphic>
          <a:graphicData uri="http://schemas.openxmlformats.org/presentationml/2006/ole">
            <mc:AlternateContent xmlns:mc="http://schemas.openxmlformats.org/markup-compatibility/2006">
              <mc:Choice xmlns:v="urn:schemas-microsoft-com:vml" Requires="v">
                <p:oleObj spid="_x0000_s28" name="" r:id="rId16" imgW="165100" imgH="203200" progId="Equation.3">
                  <p:embed/>
                </p:oleObj>
              </mc:Choice>
              <mc:Fallback>
                <p:oleObj name="" r:id="rId16" imgW="165100" imgH="203200" progId="Equation.3">
                  <p:embed/>
                  <p:pic>
                    <p:nvPicPr>
                      <p:cNvPr id="0" name="图片 27"/>
                      <p:cNvPicPr/>
                      <p:nvPr/>
                    </p:nvPicPr>
                    <p:blipFill>
                      <a:blip r:embed="rId17"/>
                      <a:stretch>
                        <a:fillRect/>
                      </a:stretch>
                    </p:blipFill>
                    <p:spPr>
                      <a:xfrm>
                        <a:off x="4439285" y="4725035"/>
                        <a:ext cx="233680" cy="287655"/>
                      </a:xfrm>
                      <a:prstGeom prst="rect">
                        <a:avLst/>
                      </a:prstGeom>
                      <a:noFill/>
                      <a:ln w="38100">
                        <a:noFill/>
                        <a:miter/>
                      </a:ln>
                    </p:spPr>
                  </p:pic>
                </p:oleObj>
              </mc:Fallback>
            </mc:AlternateContent>
          </a:graphicData>
        </a:graphic>
      </p:graphicFrame>
      <p:graphicFrame>
        <p:nvGraphicFramePr>
          <p:cNvPr id="29" name="对象 -2147482402"/>
          <p:cNvGraphicFramePr>
            <a:graphicFrameLocks noChangeAspect="1"/>
          </p:cNvGraphicFramePr>
          <p:nvPr/>
        </p:nvGraphicFramePr>
        <p:xfrm>
          <a:off x="3503295" y="5184140"/>
          <a:ext cx="233680" cy="287655"/>
        </p:xfrm>
        <a:graphic>
          <a:graphicData uri="http://schemas.openxmlformats.org/presentationml/2006/ole">
            <mc:AlternateContent xmlns:mc="http://schemas.openxmlformats.org/markup-compatibility/2006">
              <mc:Choice xmlns:v="urn:schemas-microsoft-com:vml" Requires="v">
                <p:oleObj spid="_x0000_s30" name="" r:id="rId18" imgW="165100" imgH="203200" progId="Equation.3">
                  <p:embed/>
                </p:oleObj>
              </mc:Choice>
              <mc:Fallback>
                <p:oleObj name="" r:id="rId18" imgW="165100" imgH="203200" progId="Equation.3">
                  <p:embed/>
                  <p:pic>
                    <p:nvPicPr>
                      <p:cNvPr id="0" name="图片 27"/>
                      <p:cNvPicPr/>
                      <p:nvPr/>
                    </p:nvPicPr>
                    <p:blipFill>
                      <a:blip r:embed="rId17"/>
                      <a:stretch>
                        <a:fillRect/>
                      </a:stretch>
                    </p:blipFill>
                    <p:spPr>
                      <a:xfrm>
                        <a:off x="3503295" y="5184140"/>
                        <a:ext cx="233680" cy="28765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2980" y="1629410"/>
            <a:ext cx="10290175" cy="22790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（2）放大电路的分析</a:t>
            </a:r>
            <a:endPar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2）动态工作情况分析</a:t>
            </a:r>
            <a:endPar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动态分析在放大电路的交流通路中进行，所谓交流通路是指放大电路中考虑电流和电压的交流分量的路径，一个放大电路的性能如何除了看静态工作点的位置外，还要看动态性能指标，主要包括电压放大倍数、输入输出电阻、非线性失真等，经常采用微变等效电路法去分析。</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2980" y="1414145"/>
            <a:ext cx="10498455" cy="22790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①微变等效电路法</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电容在交流电路中视为短路，直流电源也视为短路，由此画出交流通路，再把三极管用其微变等效电路代替即可得到放大电路的微变等效电路，如图所示。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然后通过微变等效电路可以计算放大电路的电压放大倍数</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，是指交流输出信号与输入信号的电压之比，即</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Picture 11" descr="8-8"/>
          <p:cNvPicPr>
            <a:picLocks noChangeAspect="1"/>
          </p:cNvPicPr>
          <p:nvPr/>
        </p:nvPicPr>
        <p:blipFill>
          <a:blip r:embed="rId1"/>
          <a:stretch>
            <a:fillRect/>
          </a:stretch>
        </p:blipFill>
        <p:spPr>
          <a:xfrm>
            <a:off x="2567305" y="4291965"/>
            <a:ext cx="7411085" cy="1997075"/>
          </a:xfrm>
          <a:prstGeom prst="rect">
            <a:avLst/>
          </a:prstGeom>
          <a:noFill/>
          <a:ln w="9525">
            <a:noFill/>
          </a:ln>
        </p:spPr>
      </p:pic>
      <p:graphicFrame>
        <p:nvGraphicFramePr>
          <p:cNvPr id="6" name="对象 -2147482382"/>
          <p:cNvGraphicFramePr>
            <a:graphicFrameLocks noChangeAspect="1"/>
          </p:cNvGraphicFramePr>
          <p:nvPr/>
        </p:nvGraphicFramePr>
        <p:xfrm>
          <a:off x="1993265" y="3192145"/>
          <a:ext cx="724535" cy="590550"/>
        </p:xfrm>
        <a:graphic>
          <a:graphicData uri="http://schemas.openxmlformats.org/presentationml/2006/ole">
            <mc:AlternateContent xmlns:mc="http://schemas.openxmlformats.org/markup-compatibility/2006">
              <mc:Choice xmlns:v="urn:schemas-microsoft-com:vml" Requires="v">
                <p:oleObj spid="_x0000_s3076" name="" r:id="rId2" imgW="545465" imgH="444500" progId="Equation.3">
                  <p:embed/>
                </p:oleObj>
              </mc:Choice>
              <mc:Fallback>
                <p:oleObj name="" r:id="rId2" imgW="545465" imgH="444500" progId="Equation.3">
                  <p:embed/>
                  <p:pic>
                    <p:nvPicPr>
                      <p:cNvPr id="0" name="图片 3075"/>
                      <p:cNvPicPr/>
                      <p:nvPr/>
                    </p:nvPicPr>
                    <p:blipFill>
                      <a:blip r:embed="rId3"/>
                      <a:stretch>
                        <a:fillRect/>
                      </a:stretch>
                    </p:blipFill>
                    <p:spPr>
                      <a:xfrm>
                        <a:off x="1993265" y="3192145"/>
                        <a:ext cx="724535" cy="590550"/>
                      </a:xfrm>
                      <a:prstGeom prst="rect">
                        <a:avLst/>
                      </a:prstGeom>
                      <a:noFill/>
                      <a:ln w="38100">
                        <a:noFill/>
                        <a:miter/>
                      </a:ln>
                    </p:spPr>
                  </p:pic>
                </p:oleObj>
              </mc:Fallback>
            </mc:AlternateContent>
          </a:graphicData>
        </a:graphic>
      </p:graphicFrame>
      <p:graphicFrame>
        <p:nvGraphicFramePr>
          <p:cNvPr id="7" name="对象 -2147482383"/>
          <p:cNvGraphicFramePr>
            <a:graphicFrameLocks noChangeAspect="1"/>
          </p:cNvGraphicFramePr>
          <p:nvPr/>
        </p:nvGraphicFramePr>
        <p:xfrm>
          <a:off x="7247890" y="2925445"/>
          <a:ext cx="297180" cy="316865"/>
        </p:xfrm>
        <a:graphic>
          <a:graphicData uri="http://schemas.openxmlformats.org/presentationml/2006/ole">
            <mc:AlternateContent xmlns:mc="http://schemas.openxmlformats.org/markup-compatibility/2006">
              <mc:Choice xmlns:v="urn:schemas-microsoft-com:vml" Requires="v">
                <p:oleObj spid="_x0000_s8" name="" r:id="rId4" imgW="190500" imgH="203200" progId="Equation.3">
                  <p:embed/>
                </p:oleObj>
              </mc:Choice>
              <mc:Fallback>
                <p:oleObj name="" r:id="rId4" imgW="190500" imgH="203200" progId="Equation.3">
                  <p:embed/>
                  <p:pic>
                    <p:nvPicPr>
                      <p:cNvPr id="0" name="图片 5"/>
                      <p:cNvPicPr/>
                      <p:nvPr/>
                    </p:nvPicPr>
                    <p:blipFill>
                      <a:blip r:embed="rId5"/>
                      <a:stretch>
                        <a:fillRect/>
                      </a:stretch>
                    </p:blipFill>
                    <p:spPr>
                      <a:xfrm>
                        <a:off x="7247890" y="2925445"/>
                        <a:ext cx="297180" cy="316865"/>
                      </a:xfrm>
                      <a:prstGeom prst="rect">
                        <a:avLst/>
                      </a:prstGeom>
                      <a:noFill/>
                      <a:ln w="38100">
                        <a:noFill/>
                        <a:miter/>
                      </a:ln>
                    </p:spPr>
                  </p:pic>
                </p:oleObj>
              </mc:Fallback>
            </mc:AlternateContent>
          </a:graphicData>
        </a:graphic>
      </p:graphicFrame>
      <p:graphicFrame>
        <p:nvGraphicFramePr>
          <p:cNvPr id="9" name="对象 -2147482381"/>
          <p:cNvGraphicFramePr>
            <a:graphicFrameLocks noChangeAspect="1"/>
          </p:cNvGraphicFramePr>
          <p:nvPr/>
        </p:nvGraphicFramePr>
        <p:xfrm>
          <a:off x="2567305" y="3880485"/>
          <a:ext cx="916940" cy="357505"/>
        </p:xfrm>
        <a:graphic>
          <a:graphicData uri="http://schemas.openxmlformats.org/presentationml/2006/ole">
            <mc:AlternateContent xmlns:mc="http://schemas.openxmlformats.org/markup-compatibility/2006">
              <mc:Choice xmlns:v="urn:schemas-microsoft-com:vml" Requires="v">
                <p:oleObj spid="_x0000_s10" name="" r:id="rId6" imgW="584200" imgH="228600" progId="Equation.3">
                  <p:embed/>
                </p:oleObj>
              </mc:Choice>
              <mc:Fallback>
                <p:oleObj name="" r:id="rId6" imgW="584200" imgH="228600" progId="Equation.3">
                  <p:embed/>
                  <p:pic>
                    <p:nvPicPr>
                      <p:cNvPr id="0" name="图片 6"/>
                      <p:cNvPicPr/>
                      <p:nvPr/>
                    </p:nvPicPr>
                    <p:blipFill>
                      <a:blip r:embed="rId7"/>
                      <a:stretch>
                        <a:fillRect/>
                      </a:stretch>
                    </p:blipFill>
                    <p:spPr>
                      <a:xfrm>
                        <a:off x="2567305" y="3880485"/>
                        <a:ext cx="916940" cy="357505"/>
                      </a:xfrm>
                      <a:prstGeom prst="rect">
                        <a:avLst/>
                      </a:prstGeom>
                      <a:noFill/>
                      <a:ln w="38100">
                        <a:noFill/>
                        <a:miter/>
                      </a:ln>
                    </p:spPr>
                  </p:pic>
                </p:oleObj>
              </mc:Fallback>
            </mc:AlternateContent>
          </a:graphicData>
        </a:graphic>
      </p:graphicFrame>
      <p:graphicFrame>
        <p:nvGraphicFramePr>
          <p:cNvPr id="11" name="对象 -2147482380"/>
          <p:cNvGraphicFramePr>
            <a:graphicFrameLocks noChangeAspect="1"/>
          </p:cNvGraphicFramePr>
          <p:nvPr/>
        </p:nvGraphicFramePr>
        <p:xfrm>
          <a:off x="4583430" y="3880485"/>
          <a:ext cx="2087880" cy="379095"/>
        </p:xfrm>
        <a:graphic>
          <a:graphicData uri="http://schemas.openxmlformats.org/presentationml/2006/ole">
            <mc:AlternateContent xmlns:mc="http://schemas.openxmlformats.org/markup-compatibility/2006">
              <mc:Choice xmlns:v="urn:schemas-microsoft-com:vml" Requires="v">
                <p:oleObj spid="_x0000_s12" name="" r:id="rId8" imgW="1257300" imgH="228600" progId="Equation.3">
                  <p:embed/>
                </p:oleObj>
              </mc:Choice>
              <mc:Fallback>
                <p:oleObj name="" r:id="rId8" imgW="1257300" imgH="228600" progId="Equation.3">
                  <p:embed/>
                  <p:pic>
                    <p:nvPicPr>
                      <p:cNvPr id="0" name="图片 7"/>
                      <p:cNvPicPr/>
                      <p:nvPr/>
                    </p:nvPicPr>
                    <p:blipFill>
                      <a:blip r:embed="rId9"/>
                      <a:stretch>
                        <a:fillRect/>
                      </a:stretch>
                    </p:blipFill>
                    <p:spPr>
                      <a:xfrm>
                        <a:off x="4583430" y="3880485"/>
                        <a:ext cx="2087880" cy="379095"/>
                      </a:xfrm>
                      <a:prstGeom prst="rect">
                        <a:avLst/>
                      </a:prstGeom>
                      <a:noFill/>
                      <a:ln w="38100">
                        <a:noFill/>
                        <a:miter/>
                      </a:ln>
                    </p:spPr>
                  </p:pic>
                </p:oleObj>
              </mc:Fallback>
            </mc:AlternateContent>
          </a:graphicData>
        </a:graphic>
      </p:graphicFrame>
      <p:graphicFrame>
        <p:nvGraphicFramePr>
          <p:cNvPr id="13" name="对象 -2147482379"/>
          <p:cNvGraphicFramePr>
            <a:graphicFrameLocks noChangeAspect="1"/>
          </p:cNvGraphicFramePr>
          <p:nvPr/>
        </p:nvGraphicFramePr>
        <p:xfrm>
          <a:off x="7535545" y="3695700"/>
          <a:ext cx="2964180" cy="596265"/>
        </p:xfrm>
        <a:graphic>
          <a:graphicData uri="http://schemas.openxmlformats.org/presentationml/2006/ole">
            <mc:AlternateContent xmlns:mc="http://schemas.openxmlformats.org/markup-compatibility/2006">
              <mc:Choice xmlns:v="urn:schemas-microsoft-com:vml" Requires="v">
                <p:oleObj spid="_x0000_s14" name="" r:id="rId10" imgW="2209800" imgH="444500" progId="Equation.3">
                  <p:embed/>
                </p:oleObj>
              </mc:Choice>
              <mc:Fallback>
                <p:oleObj name="" r:id="rId10" imgW="2209800" imgH="444500" progId="Equation.3">
                  <p:embed/>
                  <p:pic>
                    <p:nvPicPr>
                      <p:cNvPr id="0" name="图片 8"/>
                      <p:cNvPicPr/>
                      <p:nvPr/>
                    </p:nvPicPr>
                    <p:blipFill>
                      <a:blip r:embed="rId11"/>
                      <a:stretch>
                        <a:fillRect/>
                      </a:stretch>
                    </p:blipFill>
                    <p:spPr>
                      <a:xfrm>
                        <a:off x="7535545" y="3695700"/>
                        <a:ext cx="2964180" cy="59626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三极管的原理及特性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sz="2400" noProof="0" dirty="0">
                <a:ln>
                  <a:noFill/>
                </a:ln>
                <a:solidFill>
                  <a:srgbClr val="FF0000"/>
                </a:solidFill>
                <a:uLnTx/>
                <a:uFillTx/>
                <a:cs typeface="微软雅黑" panose="020B0503020204020204" pitchFamily="34" charset="-122"/>
                <a:sym typeface="+mn-ea"/>
              </a:rPr>
              <a:t>五、 三极管的放大电路</a:t>
            </a:r>
            <a:endParaRPr kumimoji="1" sz="2400" noProof="0" dirty="0">
              <a:ln>
                <a:noFill/>
              </a:ln>
              <a:solidFill>
                <a:srgbClr val="FF0000"/>
              </a:solidFill>
              <a:uLnTx/>
              <a:uFillTx/>
              <a:cs typeface="微软雅黑" panose="020B0503020204020204" pitchFamily="34" charset="-122"/>
              <a:sym typeface="+mn-ea"/>
            </a:endParaRPr>
          </a:p>
        </p:txBody>
      </p:sp>
      <p:sp>
        <p:nvSpPr>
          <p:cNvPr id="3" name="文本框 2"/>
          <p:cNvSpPr txBox="1"/>
          <p:nvPr/>
        </p:nvSpPr>
        <p:spPr>
          <a:xfrm>
            <a:off x="982980" y="1629410"/>
            <a:ext cx="10498455" cy="22790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②放大电路的失真</a:t>
            </a:r>
            <a:endPar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当静态工作点Q设置过高时，三极管进入饱和区，如图中的  负半周已不是正弦变化，此时称为饱和失真，如图所示；</a:t>
            </a:r>
            <a:endPar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当静态工作点Q位置太低时，三极管进入截止区，  的负半周和   的正半周被削平，此时称为截止失真，如图所示。</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372"/>
          <p:cNvGraphicFramePr>
            <a:graphicFrameLocks noChangeAspect="1"/>
          </p:cNvGraphicFramePr>
          <p:nvPr/>
        </p:nvGraphicFramePr>
        <p:xfrm>
          <a:off x="7320280" y="2204720"/>
          <a:ext cx="355600" cy="355600"/>
        </p:xfrm>
        <a:graphic>
          <a:graphicData uri="http://schemas.openxmlformats.org/presentationml/2006/ole">
            <mc:AlternateContent xmlns:mc="http://schemas.openxmlformats.org/markup-compatibility/2006">
              <mc:Choice xmlns:v="urn:schemas-microsoft-com:vml" Requires="v">
                <p:oleObj spid="_x0000_s3076" name="" r:id="rId1" imgW="203200" imgH="203200" progId="Equation.3">
                  <p:embed/>
                </p:oleObj>
              </mc:Choice>
              <mc:Fallback>
                <p:oleObj name="" r:id="rId1" imgW="203200" imgH="203200" progId="Equation.3">
                  <p:embed/>
                  <p:pic>
                    <p:nvPicPr>
                      <p:cNvPr id="0" name="图片 3075"/>
                      <p:cNvPicPr/>
                      <p:nvPr/>
                    </p:nvPicPr>
                    <p:blipFill>
                      <a:blip r:embed="rId2"/>
                      <a:stretch>
                        <a:fillRect/>
                      </a:stretch>
                    </p:blipFill>
                    <p:spPr>
                      <a:xfrm>
                        <a:off x="7320280" y="2204720"/>
                        <a:ext cx="355600" cy="355600"/>
                      </a:xfrm>
                      <a:prstGeom prst="rect">
                        <a:avLst/>
                      </a:prstGeom>
                      <a:noFill/>
                      <a:ln w="38100">
                        <a:noFill/>
                        <a:miter/>
                      </a:ln>
                    </p:spPr>
                  </p:pic>
                </p:oleObj>
              </mc:Fallback>
            </mc:AlternateContent>
          </a:graphicData>
        </a:graphic>
      </p:graphicFrame>
      <p:graphicFrame>
        <p:nvGraphicFramePr>
          <p:cNvPr id="6" name="对象 -2147482372"/>
          <p:cNvGraphicFramePr>
            <a:graphicFrameLocks noChangeAspect="1"/>
          </p:cNvGraphicFramePr>
          <p:nvPr/>
        </p:nvGraphicFramePr>
        <p:xfrm>
          <a:off x="7823835" y="3068955"/>
          <a:ext cx="355600" cy="355600"/>
        </p:xfrm>
        <a:graphic>
          <a:graphicData uri="http://schemas.openxmlformats.org/presentationml/2006/ole">
            <mc:AlternateContent xmlns:mc="http://schemas.openxmlformats.org/markup-compatibility/2006">
              <mc:Choice xmlns:v="urn:schemas-microsoft-com:vml" Requires="v">
                <p:oleObj spid="_x0000_s7" name="" r:id="rId3" imgW="203200" imgH="203200" progId="Equation.3">
                  <p:embed/>
                </p:oleObj>
              </mc:Choice>
              <mc:Fallback>
                <p:oleObj name="" r:id="rId3" imgW="203200" imgH="203200" progId="Equation.3">
                  <p:embed/>
                  <p:pic>
                    <p:nvPicPr>
                      <p:cNvPr id="0" name="图片 3075"/>
                      <p:cNvPicPr/>
                      <p:nvPr/>
                    </p:nvPicPr>
                    <p:blipFill>
                      <a:blip r:embed="rId2"/>
                      <a:stretch>
                        <a:fillRect/>
                      </a:stretch>
                    </p:blipFill>
                    <p:spPr>
                      <a:xfrm>
                        <a:off x="7823835" y="3068955"/>
                        <a:ext cx="355600" cy="355600"/>
                      </a:xfrm>
                      <a:prstGeom prst="rect">
                        <a:avLst/>
                      </a:prstGeom>
                      <a:noFill/>
                      <a:ln w="38100">
                        <a:noFill/>
                        <a:miter/>
                      </a:ln>
                    </p:spPr>
                  </p:pic>
                </p:oleObj>
              </mc:Fallback>
            </mc:AlternateContent>
          </a:graphicData>
        </a:graphic>
      </p:graphicFrame>
      <p:graphicFrame>
        <p:nvGraphicFramePr>
          <p:cNvPr id="8" name="对象 -2147482364"/>
          <p:cNvGraphicFramePr>
            <a:graphicFrameLocks noChangeAspect="1"/>
          </p:cNvGraphicFramePr>
          <p:nvPr/>
        </p:nvGraphicFramePr>
        <p:xfrm>
          <a:off x="6455410" y="3068955"/>
          <a:ext cx="224155" cy="405765"/>
        </p:xfrm>
        <a:graphic>
          <a:graphicData uri="http://schemas.openxmlformats.org/presentationml/2006/ole">
            <mc:AlternateContent xmlns:mc="http://schemas.openxmlformats.org/markup-compatibility/2006">
              <mc:Choice xmlns:v="urn:schemas-microsoft-com:vml" Requires="v">
                <p:oleObj spid="_x0000_s9" name="" r:id="rId4" imgW="127000" imgH="228600" progId="Equation.3">
                  <p:embed/>
                </p:oleObj>
              </mc:Choice>
              <mc:Fallback>
                <p:oleObj name="" r:id="rId4" imgW="127000" imgH="228600" progId="Equation.3">
                  <p:embed/>
                  <p:pic>
                    <p:nvPicPr>
                      <p:cNvPr id="0" name="图片 6"/>
                      <p:cNvPicPr/>
                      <p:nvPr/>
                    </p:nvPicPr>
                    <p:blipFill>
                      <a:blip r:embed="rId5"/>
                      <a:stretch>
                        <a:fillRect/>
                      </a:stretch>
                    </p:blipFill>
                    <p:spPr>
                      <a:xfrm>
                        <a:off x="6455410" y="3068955"/>
                        <a:ext cx="224155" cy="405765"/>
                      </a:xfrm>
                      <a:prstGeom prst="rect">
                        <a:avLst/>
                      </a:prstGeom>
                      <a:noFill/>
                      <a:ln w="38100">
                        <a:noFill/>
                        <a:miter/>
                      </a:ln>
                    </p:spPr>
                  </p:pic>
                </p:oleObj>
              </mc:Fallback>
            </mc:AlternateContent>
          </a:graphicData>
        </a:graphic>
      </p:graphicFrame>
      <p:pic>
        <p:nvPicPr>
          <p:cNvPr id="10" name="Picture 1" descr="8-11"/>
          <p:cNvPicPr>
            <a:picLocks noChangeAspect="1"/>
          </p:cNvPicPr>
          <p:nvPr/>
        </p:nvPicPr>
        <p:blipFill>
          <a:blip r:embed="rId6"/>
          <a:stretch>
            <a:fillRect/>
          </a:stretch>
        </p:blipFill>
        <p:spPr>
          <a:xfrm>
            <a:off x="3092450" y="3860800"/>
            <a:ext cx="6279515" cy="2274570"/>
          </a:xfrm>
          <a:prstGeom prst="rect">
            <a:avLst/>
          </a:prstGeom>
          <a:noFill/>
          <a:ln w="9525">
            <a:noFill/>
          </a:ln>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单相半波整流电路</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8790" y="1916430"/>
            <a:ext cx="11104245" cy="92202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单相半波整流电路如图所示，由电源变压器T、整流二极管VD、负载</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组成，次级电压</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的变化规律与初级电压</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一样，用函数式表示为</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，波形图如图所示。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97"/>
          <p:cNvGraphicFramePr>
            <a:graphicFrameLocks noChangeAspect="1"/>
          </p:cNvGraphicFramePr>
          <p:nvPr/>
        </p:nvGraphicFramePr>
        <p:xfrm>
          <a:off x="7606665" y="2054225"/>
          <a:ext cx="301625" cy="321310"/>
        </p:xfrm>
        <a:graphic>
          <a:graphicData uri="http://schemas.openxmlformats.org/presentationml/2006/ole">
            <mc:AlternateContent xmlns:mc="http://schemas.openxmlformats.org/markup-compatibility/2006">
              <mc:Choice xmlns:v="urn:schemas-microsoft-com:vml" Requires="v">
                <p:oleObj spid="_x0000_s3076" name="" r:id="rId1" imgW="203200" imgH="215900" progId="Equation.KSEE3">
                  <p:embed/>
                </p:oleObj>
              </mc:Choice>
              <mc:Fallback>
                <p:oleObj name="" r:id="rId1" imgW="203200" imgH="215900" progId="Equation.KSEE3">
                  <p:embed/>
                  <p:pic>
                    <p:nvPicPr>
                      <p:cNvPr id="0" name="图片 3075"/>
                      <p:cNvPicPr/>
                      <p:nvPr/>
                    </p:nvPicPr>
                    <p:blipFill>
                      <a:blip r:embed="rId2"/>
                      <a:stretch>
                        <a:fillRect/>
                      </a:stretch>
                    </p:blipFill>
                    <p:spPr>
                      <a:xfrm>
                        <a:off x="7606665" y="2054225"/>
                        <a:ext cx="301625" cy="321310"/>
                      </a:xfrm>
                      <a:prstGeom prst="rect">
                        <a:avLst/>
                      </a:prstGeom>
                      <a:noFill/>
                      <a:ln w="38100">
                        <a:noFill/>
                        <a:miter/>
                      </a:ln>
                    </p:spPr>
                  </p:pic>
                </p:oleObj>
              </mc:Fallback>
            </mc:AlternateContent>
          </a:graphicData>
        </a:graphic>
      </p:graphicFrame>
      <p:graphicFrame>
        <p:nvGraphicFramePr>
          <p:cNvPr id="6" name="对象 -2147482327"/>
          <p:cNvGraphicFramePr>
            <a:graphicFrameLocks noChangeAspect="1"/>
          </p:cNvGraphicFramePr>
          <p:nvPr/>
        </p:nvGraphicFramePr>
        <p:xfrm>
          <a:off x="9479915" y="2060575"/>
          <a:ext cx="234950" cy="286385"/>
        </p:xfrm>
        <a:graphic>
          <a:graphicData uri="http://schemas.openxmlformats.org/presentationml/2006/ole">
            <mc:AlternateContent xmlns:mc="http://schemas.openxmlformats.org/markup-compatibility/2006">
              <mc:Choice xmlns:v="urn:schemas-microsoft-com:vml" Requires="v">
                <p:oleObj spid="_x0000_s7" name="" r:id="rId3" imgW="177165" imgH="215900" progId="Equation.KSEE3">
                  <p:embed/>
                </p:oleObj>
              </mc:Choice>
              <mc:Fallback>
                <p:oleObj name="" r:id="rId3" imgW="177165" imgH="215900" progId="Equation.KSEE3">
                  <p:embed/>
                  <p:pic>
                    <p:nvPicPr>
                      <p:cNvPr id="0" name="图片 1"/>
                      <p:cNvPicPr/>
                      <p:nvPr/>
                    </p:nvPicPr>
                    <p:blipFill>
                      <a:blip r:embed="rId4"/>
                      <a:stretch>
                        <a:fillRect/>
                      </a:stretch>
                    </p:blipFill>
                    <p:spPr>
                      <a:xfrm>
                        <a:off x="9479915" y="2060575"/>
                        <a:ext cx="234950" cy="286385"/>
                      </a:xfrm>
                      <a:prstGeom prst="rect">
                        <a:avLst/>
                      </a:prstGeom>
                      <a:noFill/>
                      <a:ln w="38100">
                        <a:noFill/>
                        <a:miter/>
                      </a:ln>
                    </p:spPr>
                  </p:pic>
                </p:oleObj>
              </mc:Fallback>
            </mc:AlternateContent>
          </a:graphicData>
        </a:graphic>
      </p:graphicFrame>
      <p:graphicFrame>
        <p:nvGraphicFramePr>
          <p:cNvPr id="8" name="对象 -2147482326"/>
          <p:cNvGraphicFramePr>
            <a:graphicFrameLocks noChangeAspect="1"/>
          </p:cNvGraphicFramePr>
          <p:nvPr/>
        </p:nvGraphicFramePr>
        <p:xfrm>
          <a:off x="1237615" y="2444750"/>
          <a:ext cx="246380" cy="349250"/>
        </p:xfrm>
        <a:graphic>
          <a:graphicData uri="http://schemas.openxmlformats.org/presentationml/2006/ole">
            <mc:AlternateContent xmlns:mc="http://schemas.openxmlformats.org/markup-compatibility/2006">
              <mc:Choice xmlns:v="urn:schemas-microsoft-com:vml" Requires="v">
                <p:oleObj spid="_x0000_s9" name="" r:id="rId5" imgW="152400" imgH="215900" progId="Equation.KSEE3">
                  <p:embed/>
                </p:oleObj>
              </mc:Choice>
              <mc:Fallback>
                <p:oleObj name="" r:id="rId5" imgW="152400" imgH="215900" progId="Equation.KSEE3">
                  <p:embed/>
                  <p:pic>
                    <p:nvPicPr>
                      <p:cNvPr id="0" name="图片 6"/>
                      <p:cNvPicPr/>
                      <p:nvPr/>
                    </p:nvPicPr>
                    <p:blipFill>
                      <a:blip r:embed="rId6"/>
                      <a:stretch>
                        <a:fillRect/>
                      </a:stretch>
                    </p:blipFill>
                    <p:spPr>
                      <a:xfrm>
                        <a:off x="1237615" y="2444750"/>
                        <a:ext cx="246380" cy="349250"/>
                      </a:xfrm>
                      <a:prstGeom prst="rect">
                        <a:avLst/>
                      </a:prstGeom>
                      <a:noFill/>
                      <a:ln w="38100">
                        <a:noFill/>
                        <a:miter/>
                      </a:ln>
                    </p:spPr>
                  </p:pic>
                </p:oleObj>
              </mc:Fallback>
            </mc:AlternateContent>
          </a:graphicData>
        </a:graphic>
      </p:graphicFrame>
      <p:graphicFrame>
        <p:nvGraphicFramePr>
          <p:cNvPr id="10" name="对象 -2147482325"/>
          <p:cNvGraphicFramePr>
            <a:graphicFrameLocks noChangeAspect="1"/>
          </p:cNvGraphicFramePr>
          <p:nvPr/>
        </p:nvGraphicFramePr>
        <p:xfrm>
          <a:off x="3791585" y="2432685"/>
          <a:ext cx="1633855" cy="361315"/>
        </p:xfrm>
        <a:graphic>
          <a:graphicData uri="http://schemas.openxmlformats.org/presentationml/2006/ole">
            <mc:AlternateContent xmlns:mc="http://schemas.openxmlformats.org/markup-compatibility/2006">
              <mc:Choice xmlns:v="urn:schemas-microsoft-com:vml" Requires="v">
                <p:oleObj spid="_x0000_s11" name="" r:id="rId7" imgW="1091565" imgH="241300" progId="Equation.KSEE3">
                  <p:embed/>
                </p:oleObj>
              </mc:Choice>
              <mc:Fallback>
                <p:oleObj name="" r:id="rId7" imgW="1091565" imgH="241300" progId="Equation.KSEE3">
                  <p:embed/>
                  <p:pic>
                    <p:nvPicPr>
                      <p:cNvPr id="0" name="图片 7"/>
                      <p:cNvPicPr/>
                      <p:nvPr/>
                    </p:nvPicPr>
                    <p:blipFill>
                      <a:blip r:embed="rId8"/>
                      <a:stretch>
                        <a:fillRect/>
                      </a:stretch>
                    </p:blipFill>
                    <p:spPr>
                      <a:xfrm>
                        <a:off x="3791585" y="2432685"/>
                        <a:ext cx="1633855" cy="361315"/>
                      </a:xfrm>
                      <a:prstGeom prst="rect">
                        <a:avLst/>
                      </a:prstGeom>
                      <a:noFill/>
                      <a:ln w="38100">
                        <a:noFill/>
                        <a:miter/>
                      </a:ln>
                    </p:spPr>
                  </p:pic>
                </p:oleObj>
              </mc:Fallback>
            </mc:AlternateContent>
          </a:graphicData>
        </a:graphic>
      </p:graphicFrame>
      <p:pic>
        <p:nvPicPr>
          <p:cNvPr id="12" name="图片 -2147482330" descr="38cfc8830630b8ee80aea2e33c14b5f"/>
          <p:cNvPicPr>
            <a:picLocks noChangeAspect="1"/>
          </p:cNvPicPr>
          <p:nvPr/>
        </p:nvPicPr>
        <p:blipFill>
          <a:blip r:embed="rId9"/>
          <a:srcRect r="-1604" b="4027"/>
          <a:stretch>
            <a:fillRect/>
          </a:stretch>
        </p:blipFill>
        <p:spPr>
          <a:xfrm>
            <a:off x="1992630" y="3572510"/>
            <a:ext cx="2735580" cy="1671320"/>
          </a:xfrm>
          <a:prstGeom prst="rect">
            <a:avLst/>
          </a:prstGeom>
          <a:solidFill>
            <a:srgbClr val="FFFFFF">
              <a:alpha val="0"/>
            </a:srgbClr>
          </a:solidFill>
          <a:ln w="9525">
            <a:noFill/>
          </a:ln>
        </p:spPr>
      </p:pic>
      <p:pic>
        <p:nvPicPr>
          <p:cNvPr id="13" name="图片 -2147482329" descr="1628824189(1)"/>
          <p:cNvPicPr>
            <a:picLocks noChangeAspect="1"/>
          </p:cNvPicPr>
          <p:nvPr/>
        </p:nvPicPr>
        <p:blipFill>
          <a:blip r:embed="rId10"/>
          <a:stretch>
            <a:fillRect/>
          </a:stretch>
        </p:blipFill>
        <p:spPr>
          <a:xfrm>
            <a:off x="6096000" y="2838450"/>
            <a:ext cx="3743960" cy="3281045"/>
          </a:xfrm>
          <a:prstGeom prst="rect">
            <a:avLst/>
          </a:prstGeom>
          <a:noFill/>
          <a:ln w="9525">
            <a:noFill/>
          </a:ln>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二、单相桥式整流电路</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8790" y="1916430"/>
            <a:ext cx="11104245" cy="18084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单相桥式整流电路如图所示，由4个二极管按电桥的形式连接，电桥的一条对角线接变压器次级电压</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，另一条对角线接负载</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4</a:t>
            </a:r>
            <a:r>
              <a:rPr kumimoji="1" lang="zh-CN" alt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个二极管</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轮流导通半个周期，但整个周期内负载</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上均有一个方向的电流通过，所以单相桥式整流电路是单相全波整流电路的一种，波形如图所示。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309"/>
          <p:cNvGraphicFramePr>
            <a:graphicFrameLocks noChangeAspect="1"/>
          </p:cNvGraphicFramePr>
          <p:nvPr/>
        </p:nvGraphicFramePr>
        <p:xfrm>
          <a:off x="10848340" y="2060575"/>
          <a:ext cx="227965" cy="277495"/>
        </p:xfrm>
        <a:graphic>
          <a:graphicData uri="http://schemas.openxmlformats.org/presentationml/2006/ole">
            <mc:AlternateContent xmlns:mc="http://schemas.openxmlformats.org/markup-compatibility/2006">
              <mc:Choice xmlns:v="urn:schemas-microsoft-com:vml" Requires="v">
                <p:oleObj spid="_x0000_s14" name="" r:id="rId1" imgW="177165" imgH="215900" progId="Equation.KSEE3">
                  <p:embed/>
                </p:oleObj>
              </mc:Choice>
              <mc:Fallback>
                <p:oleObj name="" r:id="rId1" imgW="177165" imgH="215900" progId="Equation.KSEE3">
                  <p:embed/>
                  <p:pic>
                    <p:nvPicPr>
                      <p:cNvPr id="0" name="图片 13"/>
                      <p:cNvPicPr/>
                      <p:nvPr/>
                    </p:nvPicPr>
                    <p:blipFill>
                      <a:blip r:embed="rId2"/>
                      <a:stretch>
                        <a:fillRect/>
                      </a:stretch>
                    </p:blipFill>
                    <p:spPr>
                      <a:xfrm>
                        <a:off x="10848340" y="2060575"/>
                        <a:ext cx="227965" cy="277495"/>
                      </a:xfrm>
                      <a:prstGeom prst="rect">
                        <a:avLst/>
                      </a:prstGeom>
                      <a:noFill/>
                      <a:ln w="38100">
                        <a:noFill/>
                        <a:miter/>
                      </a:ln>
                    </p:spPr>
                  </p:pic>
                </p:oleObj>
              </mc:Fallback>
            </mc:AlternateContent>
          </a:graphicData>
        </a:graphic>
      </p:graphicFrame>
      <p:graphicFrame>
        <p:nvGraphicFramePr>
          <p:cNvPr id="6" name="对象 -2147482308"/>
          <p:cNvGraphicFramePr>
            <a:graphicFrameLocks noChangeAspect="1"/>
          </p:cNvGraphicFramePr>
          <p:nvPr/>
        </p:nvGraphicFramePr>
        <p:xfrm>
          <a:off x="2639060" y="2492375"/>
          <a:ext cx="252095" cy="267970"/>
        </p:xfrm>
        <a:graphic>
          <a:graphicData uri="http://schemas.openxmlformats.org/presentationml/2006/ole">
            <mc:AlternateContent xmlns:mc="http://schemas.openxmlformats.org/markup-compatibility/2006">
              <mc:Choice xmlns:v="urn:schemas-microsoft-com:vml" Requires="v">
                <p:oleObj spid="_x0000_s15" name="" r:id="rId3" imgW="203200" imgH="215900" progId="Equation.KSEE3">
                  <p:embed/>
                </p:oleObj>
              </mc:Choice>
              <mc:Fallback>
                <p:oleObj name="" r:id="rId3" imgW="203200" imgH="215900" progId="Equation.KSEE3">
                  <p:embed/>
                  <p:pic>
                    <p:nvPicPr>
                      <p:cNvPr id="0" name="图片 14"/>
                      <p:cNvPicPr/>
                      <p:nvPr/>
                    </p:nvPicPr>
                    <p:blipFill>
                      <a:blip r:embed="rId4"/>
                      <a:stretch>
                        <a:fillRect/>
                      </a:stretch>
                    </p:blipFill>
                    <p:spPr>
                      <a:xfrm>
                        <a:off x="2639060" y="2492375"/>
                        <a:ext cx="252095" cy="267970"/>
                      </a:xfrm>
                      <a:prstGeom prst="rect">
                        <a:avLst/>
                      </a:prstGeom>
                      <a:noFill/>
                      <a:ln w="38100">
                        <a:noFill/>
                        <a:miter/>
                      </a:ln>
                    </p:spPr>
                  </p:pic>
                </p:oleObj>
              </mc:Fallback>
            </mc:AlternateContent>
          </a:graphicData>
        </a:graphic>
      </p:graphicFrame>
      <p:graphicFrame>
        <p:nvGraphicFramePr>
          <p:cNvPr id="7" name="对象 -2147482284"/>
          <p:cNvGraphicFramePr>
            <a:graphicFrameLocks noChangeAspect="1"/>
          </p:cNvGraphicFramePr>
          <p:nvPr/>
        </p:nvGraphicFramePr>
        <p:xfrm>
          <a:off x="5924550" y="2967355"/>
          <a:ext cx="272415" cy="289560"/>
        </p:xfrm>
        <a:graphic>
          <a:graphicData uri="http://schemas.openxmlformats.org/presentationml/2006/ole">
            <mc:AlternateContent xmlns:mc="http://schemas.openxmlformats.org/markup-compatibility/2006">
              <mc:Choice xmlns:v="urn:schemas-microsoft-com:vml" Requires="v">
                <p:oleObj spid="_x0000_s16" name="" r:id="rId5" imgW="203200" imgH="215900" progId="Equation.KSEE3">
                  <p:embed/>
                </p:oleObj>
              </mc:Choice>
              <mc:Fallback>
                <p:oleObj name="" r:id="rId5" imgW="203200" imgH="215900" progId="Equation.KSEE3">
                  <p:embed/>
                  <p:pic>
                    <p:nvPicPr>
                      <p:cNvPr id="0" name="图片 15"/>
                      <p:cNvPicPr/>
                      <p:nvPr/>
                    </p:nvPicPr>
                    <p:blipFill>
                      <a:blip r:embed="rId4"/>
                      <a:stretch>
                        <a:fillRect/>
                      </a:stretch>
                    </p:blipFill>
                    <p:spPr>
                      <a:xfrm>
                        <a:off x="5924550" y="2967355"/>
                        <a:ext cx="272415" cy="289560"/>
                      </a:xfrm>
                      <a:prstGeom prst="rect">
                        <a:avLst/>
                      </a:prstGeom>
                      <a:noFill/>
                      <a:ln w="38100">
                        <a:noFill/>
                        <a:miter/>
                      </a:ln>
                    </p:spPr>
                  </p:pic>
                </p:oleObj>
              </mc:Fallback>
            </mc:AlternateContent>
          </a:graphicData>
        </a:graphic>
      </p:graphicFrame>
      <p:pic>
        <p:nvPicPr>
          <p:cNvPr id="8" name="图片 -2147482311" descr="1628841474(1)"/>
          <p:cNvPicPr>
            <a:picLocks noChangeAspect="1"/>
          </p:cNvPicPr>
          <p:nvPr/>
        </p:nvPicPr>
        <p:blipFill>
          <a:blip r:embed="rId6"/>
          <a:stretch>
            <a:fillRect/>
          </a:stretch>
        </p:blipFill>
        <p:spPr>
          <a:xfrm>
            <a:off x="2135505" y="4004945"/>
            <a:ext cx="3490595" cy="2087245"/>
          </a:xfrm>
          <a:prstGeom prst="rect">
            <a:avLst/>
          </a:prstGeom>
          <a:noFill/>
          <a:ln w="9525">
            <a:noFill/>
          </a:ln>
        </p:spPr>
      </p:pic>
      <p:pic>
        <p:nvPicPr>
          <p:cNvPr id="9" name="图片 -2147482310" descr="1628841606(1)"/>
          <p:cNvPicPr>
            <a:picLocks noChangeAspect="1"/>
          </p:cNvPicPr>
          <p:nvPr/>
        </p:nvPicPr>
        <p:blipFill>
          <a:blip r:embed="rId7"/>
          <a:stretch>
            <a:fillRect/>
          </a:stretch>
        </p:blipFill>
        <p:spPr>
          <a:xfrm>
            <a:off x="6455410" y="3356610"/>
            <a:ext cx="2431415" cy="2899410"/>
          </a:xfrm>
          <a:prstGeom prst="rect">
            <a:avLst/>
          </a:prstGeom>
          <a:noFill/>
          <a:ln w="9525">
            <a:noFill/>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三、三相交流整流电路</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8790" y="1485900"/>
            <a:ext cx="11104245" cy="216852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汽车交流发电机是由二极管组成的整流板构成，安装示意图如图3-3-1所示，正极管的外壳为负极，引出的极为正极，在负极搭铁的硅整流发电机中，3个正极管的外壳压装在散热板的3个座孔内，共同构成发电机的正极，由一个与发电机后端盖绝缘的整流板固定螺栓通至机壳外，作为发电机的相线接线柱“B”（“+”、“A”或电枢接柱）。负极管的外壳为正极，引出的极为负极，3个负极管的外壳压装在后端盖的3个孔内，和发电机外壳一起构成发电机的负极。</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309"/>
          <p:cNvGraphicFramePr>
            <a:graphicFrameLocks noChangeAspect="1"/>
          </p:cNvGraphicFramePr>
          <p:nvPr/>
        </p:nvGraphicFramePr>
        <p:xfrm>
          <a:off x="10848340" y="2060575"/>
          <a:ext cx="227965" cy="277495"/>
        </p:xfrm>
        <a:graphic>
          <a:graphicData uri="http://schemas.openxmlformats.org/presentationml/2006/ole">
            <mc:AlternateContent xmlns:mc="http://schemas.openxmlformats.org/markup-compatibility/2006">
              <mc:Choice xmlns:v="urn:schemas-microsoft-com:vml" Requires="v">
                <p:oleObj spid="_x0000_s14" name="" r:id="rId1" imgW="177165" imgH="215900" progId="Equation.KSEE3">
                  <p:embed/>
                </p:oleObj>
              </mc:Choice>
              <mc:Fallback>
                <p:oleObj name="" r:id="rId1" imgW="177165" imgH="215900" progId="Equation.KSEE3">
                  <p:embed/>
                  <p:pic>
                    <p:nvPicPr>
                      <p:cNvPr id="0" name="图片 13"/>
                      <p:cNvPicPr/>
                      <p:nvPr/>
                    </p:nvPicPr>
                    <p:blipFill>
                      <a:blip r:embed="rId2"/>
                      <a:stretch>
                        <a:fillRect/>
                      </a:stretch>
                    </p:blipFill>
                    <p:spPr>
                      <a:xfrm>
                        <a:off x="10848340" y="2060575"/>
                        <a:ext cx="227965" cy="277495"/>
                      </a:xfrm>
                      <a:prstGeom prst="rect">
                        <a:avLst/>
                      </a:prstGeom>
                      <a:noFill/>
                      <a:ln w="38100">
                        <a:noFill/>
                        <a:miter/>
                      </a:ln>
                    </p:spPr>
                  </p:pic>
                </p:oleObj>
              </mc:Fallback>
            </mc:AlternateContent>
          </a:graphicData>
        </a:graphic>
      </p:graphicFrame>
      <p:pic>
        <p:nvPicPr>
          <p:cNvPr id="6" name="图片 -2147482274" descr="IMG_256"/>
          <p:cNvPicPr>
            <a:picLocks noChangeAspect="1"/>
          </p:cNvPicPr>
          <p:nvPr/>
        </p:nvPicPr>
        <p:blipFill>
          <a:blip r:embed="rId3"/>
          <a:stretch>
            <a:fillRect/>
          </a:stretch>
        </p:blipFill>
        <p:spPr>
          <a:xfrm>
            <a:off x="4799330" y="3500755"/>
            <a:ext cx="5459095" cy="2807335"/>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459676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④电容测量：首先将量程转换开关调整于“F”处，被测电容插入“两孔电容测试插座”中，如果电容有极性，需要注意极性。特别强调：不能用表笔测量电容；对于容量较大的电容，需要先将被测电容放电，方能插入测量插座，同时，等读数稳定后再读取数值。</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⑤二极管测量：首先将量程转换开关调整到二极管测试端，黑色表笔接在“COM”插孔，红色表笔插接在最右侧标注有V、Ω和二极管的插孔上。用红色表笔的另一端连接在待测二极管的正极，黑色表笔的另一端连接在待测二极管负极，读数为二极管正向压降的近似值。</a:t>
            </a:r>
            <a:endParaRPr sz="2400" b="1">
              <a:latin typeface="宋体" panose="02010600030101010101" pitchFamily="2" charset="-122"/>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lang="en-US" altLang="zh-CN" sz="2400" b="1">
                <a:solidFill>
                  <a:srgbClr val="FF0000"/>
                </a:solidFill>
                <a:latin typeface="宋体" panose="02010600030101010101" pitchFamily="2" charset="-122"/>
              </a:rPr>
              <a:t>万用表的基本应用</a:t>
            </a:r>
            <a:r>
              <a:rPr lang="en-US" altLang="zh-CN" sz="2400" b="1">
                <a:solidFill>
                  <a:srgbClr val="FF0000"/>
                </a:solidFill>
                <a:latin typeface="Times New Roman" panose="02020603050405020304" pitchFamily="18" charset="0"/>
                <a:ea typeface="宋体" panose="02010600030101010101" pitchFamily="2" charset="-122"/>
              </a:rPr>
              <a:t>--</a:t>
            </a: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万用表的使用方法</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indent="0"/>
            <a:endParaRPr lang="en-US" altLang="zh-CN" sz="24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三、三相交流整流电路</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8790" y="1485900"/>
            <a:ext cx="11104245" cy="175323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三个正极管和三个负极管构成的整流电路称为三相桥式整流电路，将发电机的交流电变成12V直流电，整流电路图如图3-3-5（a）所示。三个正极管</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的正极分别接发电机的三相绕组的首端U、V、W，在某一瞬间，只有与电位最高的一相绕组相连的正极管导通；三个负极管</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的引线也分别与三相绕组的首端连接，在某一瞬间，只有与电位最低的一相绕组相连的负极管导通。</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graphicFrame>
        <p:nvGraphicFramePr>
          <p:cNvPr id="2" name="对象 -2147482228"/>
          <p:cNvGraphicFramePr>
            <a:graphicFrameLocks noChangeAspect="1"/>
          </p:cNvGraphicFramePr>
          <p:nvPr/>
        </p:nvGraphicFramePr>
        <p:xfrm>
          <a:off x="4871720" y="2060575"/>
          <a:ext cx="370205" cy="300355"/>
        </p:xfrm>
        <a:graphic>
          <a:graphicData uri="http://schemas.openxmlformats.org/presentationml/2006/ole">
            <mc:AlternateContent xmlns:mc="http://schemas.openxmlformats.org/markup-compatibility/2006">
              <mc:Choice xmlns:v="urn:schemas-microsoft-com:vml" Requires="v">
                <p:oleObj spid="_x0000_s3076" name="" r:id="rId1" imgW="266700" imgH="215900" progId="Equation.KSEE3">
                  <p:embed/>
                </p:oleObj>
              </mc:Choice>
              <mc:Fallback>
                <p:oleObj name="" r:id="rId1" imgW="266700" imgH="215900" progId="Equation.KSEE3">
                  <p:embed/>
                  <p:pic>
                    <p:nvPicPr>
                      <p:cNvPr id="0" name="图片 3075"/>
                      <p:cNvPicPr/>
                      <p:nvPr/>
                    </p:nvPicPr>
                    <p:blipFill>
                      <a:blip r:embed="rId2"/>
                      <a:stretch>
                        <a:fillRect/>
                      </a:stretch>
                    </p:blipFill>
                    <p:spPr>
                      <a:xfrm>
                        <a:off x="4871720" y="2060575"/>
                        <a:ext cx="370205" cy="300355"/>
                      </a:xfrm>
                      <a:prstGeom prst="rect">
                        <a:avLst/>
                      </a:prstGeom>
                      <a:noFill/>
                      <a:ln w="38100">
                        <a:noFill/>
                        <a:miter/>
                      </a:ln>
                    </p:spPr>
                  </p:pic>
                </p:oleObj>
              </mc:Fallback>
            </mc:AlternateContent>
          </a:graphicData>
        </a:graphic>
      </p:graphicFrame>
      <p:graphicFrame>
        <p:nvGraphicFramePr>
          <p:cNvPr id="6" name="对象 -2147482271"/>
          <p:cNvGraphicFramePr>
            <a:graphicFrameLocks noChangeAspect="1"/>
          </p:cNvGraphicFramePr>
          <p:nvPr/>
        </p:nvGraphicFramePr>
        <p:xfrm>
          <a:off x="5447665" y="2044700"/>
          <a:ext cx="386715" cy="316230"/>
        </p:xfrm>
        <a:graphic>
          <a:graphicData uri="http://schemas.openxmlformats.org/presentationml/2006/ole">
            <mc:AlternateContent xmlns:mc="http://schemas.openxmlformats.org/markup-compatibility/2006">
              <mc:Choice xmlns:v="urn:schemas-microsoft-com:vml" Requires="v">
                <p:oleObj spid="_x0000_s7" name="" r:id="rId3" imgW="279400" imgH="228600" progId="Equation.KSEE3">
                  <p:embed/>
                </p:oleObj>
              </mc:Choice>
              <mc:Fallback>
                <p:oleObj name="" r:id="rId3" imgW="279400" imgH="228600" progId="Equation.KSEE3">
                  <p:embed/>
                  <p:pic>
                    <p:nvPicPr>
                      <p:cNvPr id="0" name="图片 6"/>
                      <p:cNvPicPr/>
                      <p:nvPr/>
                    </p:nvPicPr>
                    <p:blipFill>
                      <a:blip r:embed="rId4"/>
                      <a:stretch>
                        <a:fillRect/>
                      </a:stretch>
                    </p:blipFill>
                    <p:spPr>
                      <a:xfrm>
                        <a:off x="5447665" y="2044700"/>
                        <a:ext cx="386715" cy="316230"/>
                      </a:xfrm>
                      <a:prstGeom prst="rect">
                        <a:avLst/>
                      </a:prstGeom>
                      <a:noFill/>
                      <a:ln w="38100">
                        <a:noFill/>
                        <a:miter/>
                      </a:ln>
                    </p:spPr>
                  </p:pic>
                </p:oleObj>
              </mc:Fallback>
            </mc:AlternateContent>
          </a:graphicData>
        </a:graphic>
      </p:graphicFrame>
      <p:graphicFrame>
        <p:nvGraphicFramePr>
          <p:cNvPr id="8" name="对象 -2147482268"/>
          <p:cNvGraphicFramePr>
            <a:graphicFrameLocks noChangeAspect="1"/>
          </p:cNvGraphicFramePr>
          <p:nvPr/>
        </p:nvGraphicFramePr>
        <p:xfrm>
          <a:off x="6023610" y="2060575"/>
          <a:ext cx="376555" cy="307975"/>
        </p:xfrm>
        <a:graphic>
          <a:graphicData uri="http://schemas.openxmlformats.org/presentationml/2006/ole">
            <mc:AlternateContent xmlns:mc="http://schemas.openxmlformats.org/markup-compatibility/2006">
              <mc:Choice xmlns:v="urn:schemas-microsoft-com:vml" Requires="v">
                <p:oleObj spid="_x0000_s9" name="" r:id="rId5" imgW="279400" imgH="228600" progId="Equation.KSEE3">
                  <p:embed/>
                </p:oleObj>
              </mc:Choice>
              <mc:Fallback>
                <p:oleObj name="" r:id="rId5" imgW="279400" imgH="228600" progId="Equation.KSEE3">
                  <p:embed/>
                  <p:pic>
                    <p:nvPicPr>
                      <p:cNvPr id="0" name="图片 7"/>
                      <p:cNvPicPr/>
                      <p:nvPr/>
                    </p:nvPicPr>
                    <p:blipFill>
                      <a:blip r:embed="rId6"/>
                      <a:stretch>
                        <a:fillRect/>
                      </a:stretch>
                    </p:blipFill>
                    <p:spPr>
                      <a:xfrm>
                        <a:off x="6023610" y="2060575"/>
                        <a:ext cx="376555" cy="307975"/>
                      </a:xfrm>
                      <a:prstGeom prst="rect">
                        <a:avLst/>
                      </a:prstGeom>
                      <a:noFill/>
                      <a:ln w="38100">
                        <a:noFill/>
                        <a:miter/>
                      </a:ln>
                    </p:spPr>
                  </p:pic>
                </p:oleObj>
              </mc:Fallback>
            </mc:AlternateContent>
          </a:graphicData>
        </a:graphic>
      </p:graphicFrame>
      <p:graphicFrame>
        <p:nvGraphicFramePr>
          <p:cNvPr id="10" name="对象 -2147482269"/>
          <p:cNvGraphicFramePr>
            <a:graphicFrameLocks noChangeAspect="1"/>
          </p:cNvGraphicFramePr>
          <p:nvPr/>
        </p:nvGraphicFramePr>
        <p:xfrm>
          <a:off x="7895590" y="2492375"/>
          <a:ext cx="361950" cy="280035"/>
        </p:xfrm>
        <a:graphic>
          <a:graphicData uri="http://schemas.openxmlformats.org/presentationml/2006/ole">
            <mc:AlternateContent xmlns:mc="http://schemas.openxmlformats.org/markup-compatibility/2006">
              <mc:Choice xmlns:v="urn:schemas-microsoft-com:vml" Requires="v">
                <p:oleObj spid="_x0000_s11" name="" r:id="rId7" imgW="279400" imgH="215900" progId="Equation.KSEE3">
                  <p:embed/>
                </p:oleObj>
              </mc:Choice>
              <mc:Fallback>
                <p:oleObj name="" r:id="rId7" imgW="279400" imgH="215900" progId="Equation.KSEE3">
                  <p:embed/>
                  <p:pic>
                    <p:nvPicPr>
                      <p:cNvPr id="0" name="图片 8"/>
                      <p:cNvPicPr/>
                      <p:nvPr/>
                    </p:nvPicPr>
                    <p:blipFill>
                      <a:blip r:embed="rId8"/>
                      <a:stretch>
                        <a:fillRect/>
                      </a:stretch>
                    </p:blipFill>
                    <p:spPr>
                      <a:xfrm>
                        <a:off x="7895590" y="2492375"/>
                        <a:ext cx="361950" cy="280035"/>
                      </a:xfrm>
                      <a:prstGeom prst="rect">
                        <a:avLst/>
                      </a:prstGeom>
                      <a:noFill/>
                      <a:ln w="38100">
                        <a:noFill/>
                        <a:miter/>
                      </a:ln>
                    </p:spPr>
                  </p:pic>
                </p:oleObj>
              </mc:Fallback>
            </mc:AlternateContent>
          </a:graphicData>
        </a:graphic>
      </p:graphicFrame>
      <p:graphicFrame>
        <p:nvGraphicFramePr>
          <p:cNvPr id="12" name="对象 -2147482270"/>
          <p:cNvGraphicFramePr>
            <a:graphicFrameLocks noChangeAspect="1"/>
          </p:cNvGraphicFramePr>
          <p:nvPr/>
        </p:nvGraphicFramePr>
        <p:xfrm>
          <a:off x="8399780" y="2492375"/>
          <a:ext cx="367665" cy="283845"/>
        </p:xfrm>
        <a:graphic>
          <a:graphicData uri="http://schemas.openxmlformats.org/presentationml/2006/ole">
            <mc:AlternateContent xmlns:mc="http://schemas.openxmlformats.org/markup-compatibility/2006">
              <mc:Choice xmlns:v="urn:schemas-microsoft-com:vml" Requires="v">
                <p:oleObj spid="_x0000_s13" name="" r:id="rId9" imgW="279400" imgH="215900" progId="Equation.KSEE3">
                  <p:embed/>
                </p:oleObj>
              </mc:Choice>
              <mc:Fallback>
                <p:oleObj name="" r:id="rId9" imgW="279400" imgH="215900" progId="Equation.KSEE3">
                  <p:embed/>
                  <p:pic>
                    <p:nvPicPr>
                      <p:cNvPr id="0" name="图片 9"/>
                      <p:cNvPicPr/>
                      <p:nvPr/>
                    </p:nvPicPr>
                    <p:blipFill>
                      <a:blip r:embed="rId10"/>
                      <a:stretch>
                        <a:fillRect/>
                      </a:stretch>
                    </p:blipFill>
                    <p:spPr>
                      <a:xfrm>
                        <a:off x="8399780" y="2492375"/>
                        <a:ext cx="367665" cy="283845"/>
                      </a:xfrm>
                      <a:prstGeom prst="rect">
                        <a:avLst/>
                      </a:prstGeom>
                      <a:noFill/>
                      <a:ln w="38100">
                        <a:noFill/>
                        <a:miter/>
                      </a:ln>
                    </p:spPr>
                  </p:pic>
                </p:oleObj>
              </mc:Fallback>
            </mc:AlternateContent>
          </a:graphicData>
        </a:graphic>
      </p:graphicFrame>
      <p:graphicFrame>
        <p:nvGraphicFramePr>
          <p:cNvPr id="14" name="对象 -2147482267"/>
          <p:cNvGraphicFramePr>
            <a:graphicFrameLocks noChangeAspect="1"/>
          </p:cNvGraphicFramePr>
          <p:nvPr/>
        </p:nvGraphicFramePr>
        <p:xfrm>
          <a:off x="8975725" y="2492375"/>
          <a:ext cx="361315" cy="295910"/>
        </p:xfrm>
        <a:graphic>
          <a:graphicData uri="http://schemas.openxmlformats.org/presentationml/2006/ole">
            <mc:AlternateContent xmlns:mc="http://schemas.openxmlformats.org/markup-compatibility/2006">
              <mc:Choice xmlns:v="urn:schemas-microsoft-com:vml" Requires="v">
                <p:oleObj spid="_x0000_s15" name="" r:id="rId11" imgW="279400" imgH="228600" progId="Equation.KSEE3">
                  <p:embed/>
                </p:oleObj>
              </mc:Choice>
              <mc:Fallback>
                <p:oleObj name="" r:id="rId11" imgW="279400" imgH="228600" progId="Equation.KSEE3">
                  <p:embed/>
                  <p:pic>
                    <p:nvPicPr>
                      <p:cNvPr id="0" name="图片 10"/>
                      <p:cNvPicPr/>
                      <p:nvPr/>
                    </p:nvPicPr>
                    <p:blipFill>
                      <a:blip r:embed="rId12"/>
                      <a:stretch>
                        <a:fillRect/>
                      </a:stretch>
                    </p:blipFill>
                    <p:spPr>
                      <a:xfrm>
                        <a:off x="8975725" y="2492375"/>
                        <a:ext cx="361315" cy="295910"/>
                      </a:xfrm>
                      <a:prstGeom prst="rect">
                        <a:avLst/>
                      </a:prstGeom>
                      <a:noFill/>
                      <a:ln w="38100">
                        <a:noFill/>
                        <a:miter/>
                      </a:ln>
                    </p:spPr>
                  </p:pic>
                </p:oleObj>
              </mc:Fallback>
            </mc:AlternateContent>
          </a:graphicData>
        </a:graphic>
      </p:graphicFrame>
      <p:pic>
        <p:nvPicPr>
          <p:cNvPr id="16" name="图片 -2147482335" descr="5c376f78ab56b92e9299a492161e3b6"/>
          <p:cNvPicPr>
            <a:picLocks noChangeAspect="1"/>
          </p:cNvPicPr>
          <p:nvPr/>
        </p:nvPicPr>
        <p:blipFill>
          <a:blip r:embed="rId13"/>
          <a:stretch>
            <a:fillRect/>
          </a:stretch>
        </p:blipFill>
        <p:spPr>
          <a:xfrm>
            <a:off x="2855595" y="3284855"/>
            <a:ext cx="6564630" cy="3185160"/>
          </a:xfrm>
          <a:prstGeom prst="rect">
            <a:avLst/>
          </a:prstGeom>
          <a:noFill/>
          <a:ln w="9525">
            <a:noFill/>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四、新能源汽车DC-DC装置分析</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8835" y="1988820"/>
            <a:ext cx="10450195" cy="216852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DC-DC变换器是将一个电压值变换成另一个电压值的能量变换装置，DC-DC变换器作为新能源汽车动力系统中重要的组成，其主要部件是变压器。在新能源汽车上DC-DC变换器一端连接动力电池，另一端连接低压蓄电池，其一方面将动力电池高压（200~400V或48V）转换成低压（13.5~14.5V）对低压蓄电池进行充电，另一方面给整车电动助力转向系统、空调及其他低压辅助电气设备供电，其作用类似于燃油汽车的发电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四、新能源汽车DC-DC装置分析</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8835" y="1414780"/>
            <a:ext cx="7281545" cy="462089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（1）DC-DC变换器的结构形式及其特点</a:t>
            </a:r>
            <a:endParaRPr kumimoji="1"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DC-DC装置在新能源汽车上主要有分散式布置和集成式布置两种。分散式布置设备安装在汽车发动机舱内，单独部设在高压控制盒附近位置，通过高压线束从高压控制盒将高压直流电输入。这种方式特点是结构设计简单，维修方便，缺点是冷却系统结构设计复杂，会增加生产制造成本，若采用风冷散热效率低，功耗大。</a:t>
            </a:r>
            <a:endParaRPr kumimoji="1"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另一种是采用跟车载充电机集成在一体的集成式控制，如图所示，这种布置方式集可根据车辆动力电池布置设计的需求，灵活安装在发动机舱或后备箱底部，通过与车载充电机的集成，在车辆充电时配合车载充电机工作，保证在车辆充电过程中车辆控制部件总成始终有低压电源供电，也在一定程度上避免低压蓄电池没电导致车辆出现无法充电的故障；在车辆行驶时，集成部件也可以正常为低压电气系统供电和为低压蓄电池充电。</a:t>
            </a:r>
            <a:endParaRPr kumimoji="1" sz="16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1073745707" name="图片 2" descr="1741628086665_.pic_hd"/>
          <p:cNvPicPr>
            <a:picLocks noChangeAspect="1"/>
          </p:cNvPicPr>
          <p:nvPr/>
        </p:nvPicPr>
        <p:blipFill>
          <a:blip r:embed="rId1"/>
          <a:srcRect b="5064"/>
          <a:stretch>
            <a:fillRect/>
          </a:stretch>
        </p:blipFill>
        <p:spPr>
          <a:xfrm>
            <a:off x="8040053" y="3212465"/>
            <a:ext cx="3306445" cy="2801620"/>
          </a:xfrm>
          <a:prstGeom prst="rect">
            <a:avLst/>
          </a:prstGeom>
          <a:noFill/>
          <a:ln w="9525">
            <a:noFill/>
          </a:ln>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四、新能源汽车DC-DC装置分析</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8835" y="1414780"/>
            <a:ext cx="10657205" cy="133794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市面上，像欧拉、吉利等品牌，DC-DC装置均选在在发动机舱内与驱动电机控制器进行集成式安装，比亚迪、北汽新能源采用与高压控制总成集成式安装，长安新能源早期生产的车型DC-DC装置与后驱电机控制器集成在一起，在车辆后备箱底部安装。</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2147482227"/>
          <p:cNvPicPr>
            <a:picLocks noChangeAspect="1"/>
          </p:cNvPicPr>
          <p:nvPr/>
        </p:nvPicPr>
        <p:blipFill>
          <a:blip r:embed="rId1"/>
          <a:stretch>
            <a:fillRect/>
          </a:stretch>
        </p:blipFill>
        <p:spPr>
          <a:xfrm>
            <a:off x="1703070" y="3140710"/>
            <a:ext cx="3488055" cy="2701290"/>
          </a:xfrm>
          <a:prstGeom prst="rect">
            <a:avLst/>
          </a:prstGeom>
          <a:noFill/>
          <a:ln w="9525">
            <a:noFill/>
          </a:ln>
        </p:spPr>
      </p:pic>
      <p:pic>
        <p:nvPicPr>
          <p:cNvPr id="1073745704" name="图片 1"/>
          <p:cNvPicPr>
            <a:picLocks noChangeAspect="1"/>
          </p:cNvPicPr>
          <p:nvPr/>
        </p:nvPicPr>
        <p:blipFill>
          <a:blip r:embed="rId2"/>
          <a:stretch>
            <a:fillRect/>
          </a:stretch>
        </p:blipFill>
        <p:spPr>
          <a:xfrm>
            <a:off x="6527800" y="2852420"/>
            <a:ext cx="3835400" cy="2924810"/>
          </a:xfrm>
          <a:prstGeom prst="rect">
            <a:avLst/>
          </a:prstGeom>
          <a:noFill/>
          <a:ln w="9525">
            <a:noFill/>
          </a:ln>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四、新能源汽车DC-DC装置分析</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8835" y="1701800"/>
            <a:ext cx="10657205" cy="405130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（2）DC-DC变换器的类型</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目前新能源汽车中DC-DC变换器有三种类型：</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①高低压变换器——主要作用是取代传统汽车的12V发电机，在混合动力汽车里，发动机的输出动力直接驱动高压继电器直接给电池系统补充电力，传统的12V用电就完全依靠DC-DC供给，功率范围可以从1~2.2KW。</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②12V电压稳定器——主要用在部分起停系统，在起动中避免电压波动对一些敏感的负载造成影响或者损坏，例如车内照明、收音机、显示屏等，电压稳定器的功率随用电器负荷而定，一般是200~400W。</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③高压升压器——为了提高动力系统的效率，选用一个升压器来提高变换输入的电压，是动力总成的一部分，集成在动力总成内，如果是锂电池作为动力电池，则升压器是一个非常重要的部分。</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整流装置的原理及特性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四、新能源汽车DC-DC装置分析</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8835" y="1486535"/>
            <a:ext cx="10657205" cy="18084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（3）DC-DC变换器的工作原理</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DC-DC变换器由控制芯片、电感线圈、晶闸管、三极管以及不同型号的电容器等构成；DC-DC变换器在工作过程中首先将高电压进行直流变交流的逆变，再通过线圈绕组构成的变压器电路对交流电进行降压，最后通过整流将交流电变为低压直流电，工作原理图如图所示。</a:t>
            </a:r>
            <a:endParaRPr kumimoji="1" sz="18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2147482332" descr="1628676046(1)"/>
          <p:cNvPicPr>
            <a:picLocks noChangeAspect="1"/>
          </p:cNvPicPr>
          <p:nvPr/>
        </p:nvPicPr>
        <p:blipFill>
          <a:blip r:embed="rId1"/>
          <a:srcRect t="7455" r="82"/>
          <a:stretch>
            <a:fillRect/>
          </a:stretch>
        </p:blipFill>
        <p:spPr>
          <a:xfrm>
            <a:off x="3503295" y="3582035"/>
            <a:ext cx="5367655" cy="2852420"/>
          </a:xfrm>
          <a:prstGeom prst="rect">
            <a:avLst/>
          </a:prstGeom>
          <a:noFill/>
          <a:ln w="9525">
            <a:noFill/>
          </a:ln>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15480" y="2243052"/>
            <a:ext cx="9036517" cy="2146033"/>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spcBef>
                <a:spcPts val="1000"/>
              </a:spcBef>
            </a:pPr>
            <a:endParaRPr lang="zh-CN" altLang="en-US" sz="4000"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ea"/>
            </a:endParaRPr>
          </a:p>
        </p:txBody>
      </p:sp>
      <p:sp>
        <p:nvSpPr>
          <p:cNvPr id="3" name="文本占位符 2"/>
          <p:cNvSpPr>
            <a:spLocks noGrp="1"/>
          </p:cNvSpPr>
          <p:nvPr>
            <p:ph type="body" sz="quarter" idx="4294967295"/>
          </p:nvPr>
        </p:nvSpPr>
        <p:spPr>
          <a:xfrm>
            <a:off x="1685266" y="2814078"/>
            <a:ext cx="8496944" cy="1003916"/>
          </a:xfrm>
          <a:noFill/>
        </p:spPr>
        <p:txBody>
          <a:bodyPr lIns="0" tIns="0" rIns="0" bIns="0">
            <a:normAutofit fontScale="67500" lnSpcReduction="20000"/>
          </a:bodyPr>
          <a:lstStyle/>
          <a:p>
            <a:pPr marL="0" indent="0">
              <a:lnSpc>
                <a:spcPct val="100000"/>
              </a:lnSpc>
              <a:buNone/>
            </a:pPr>
            <a:r>
              <a:rPr lang="zh-CN" altLang="en-US" sz="4400" b="1" kern="100" dirty="0">
                <a:solidFill>
                  <a:srgbClr val="FF0000"/>
                </a:solidFill>
                <a:latin typeface="微软雅黑" panose="020B0503020204020204" pitchFamily="34" charset="-122"/>
                <a:ea typeface="微软雅黑" panose="020B0503020204020204" pitchFamily="34" charset="-122"/>
                <a:cs typeface="Times New Roman" panose="02020603050405020304"/>
              </a:rPr>
              <a:t>学习参考</a:t>
            </a:r>
            <a:endParaRPr lang="zh-CN" altLang="en-US" sz="4400" b="1" kern="100" dirty="0">
              <a:solidFill>
                <a:srgbClr val="FF0000"/>
              </a:solidFill>
              <a:latin typeface="微软雅黑" panose="020B0503020204020204" pitchFamily="34" charset="-122"/>
              <a:ea typeface="微软雅黑" panose="020B0503020204020204" pitchFamily="34" charset="-122"/>
              <a:cs typeface="Times New Roman" panose="02020603050405020304"/>
            </a:endParaRPr>
          </a:p>
          <a:p>
            <a:pPr marL="0" indent="0">
              <a:lnSpc>
                <a:spcPct val="100000"/>
              </a:lnSpc>
              <a:buNone/>
            </a:pPr>
            <a:r>
              <a:rPr lang="zh-CN" altLang="en-US" sz="4400" b="1" kern="100" dirty="0">
                <a:latin typeface="微软雅黑" panose="020B0503020204020204" pitchFamily="34" charset="-122"/>
                <a:ea typeface="微软雅黑" panose="020B0503020204020204" pitchFamily="34" charset="-122"/>
                <a:cs typeface="Times New Roman" panose="02020603050405020304"/>
              </a:rPr>
              <a:t>学习</a:t>
            </a:r>
            <a:r>
              <a:rPr lang="zh-CN" altLang="en-US" sz="4400" b="1" kern="100" dirty="0" smtClean="0">
                <a:latin typeface="微软雅黑" panose="020B0503020204020204" pitchFamily="34" charset="-122"/>
                <a:ea typeface="微软雅黑" panose="020B0503020204020204" pitchFamily="34" charset="-122"/>
                <a:cs typeface="Times New Roman" panose="02020603050405020304"/>
              </a:rPr>
              <a:t>单元四</a:t>
            </a:r>
            <a:r>
              <a:rPr lang="zh-CN" altLang="en-US" sz="4400" b="1" kern="100" dirty="0">
                <a:latin typeface="微软雅黑" panose="020B0503020204020204" pitchFamily="34" charset="-122"/>
                <a:ea typeface="微软雅黑" panose="020B0503020204020204" pitchFamily="34" charset="-122"/>
                <a:cs typeface="Times New Roman" panose="02020603050405020304"/>
              </a:rPr>
              <a:t>　新能源汽车电机的分析及检测	</a:t>
            </a:r>
            <a:endParaRPr lang="zh-CN" altLang="en-US" sz="44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1523979" y="5301209"/>
            <a:ext cx="7402307"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6" name="文本占位符 18"/>
          <p:cNvSpPr txBox="1"/>
          <p:nvPr/>
        </p:nvSpPr>
        <p:spPr>
          <a:xfrm>
            <a:off x="2060871" y="3823696"/>
            <a:ext cx="6760657" cy="1130714"/>
          </a:xfrm>
          <a:prstGeom prst="rect">
            <a:avLst/>
          </a:prstGeom>
        </p:spPr>
        <p:txBody>
          <a:bodyPr lIns="0" tIns="0" rIns="0" bIns="0" anchor="ctr"/>
          <a:lstStyle>
            <a:lvl1pPr marL="0" indent="0" algn="l" defTabSz="914400" rtl="0" eaLnBrk="1" latinLnBrk="0" hangingPunct="1">
              <a:lnSpc>
                <a:spcPct val="90000"/>
              </a:lnSpc>
              <a:spcBef>
                <a:spcPts val="1000"/>
              </a:spcBef>
              <a:buFont typeface="Arial" panose="020B0604020202020204" pitchFamily="34" charset="0"/>
              <a:buNone/>
              <a:defRPr sz="3200" b="1" strike="noStrike" kern="1200" spc="6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4400" b="0" dirty="0">
              <a:ea typeface="微软雅黑" panose="020B0503020204020204" pitchFamily="34" charset="-122"/>
            </a:endParaRPr>
          </a:p>
        </p:txBody>
      </p:sp>
      <p:sp>
        <p:nvSpPr>
          <p:cNvPr id="24" name="矩形 23"/>
          <p:cNvSpPr/>
          <p:nvPr/>
        </p:nvSpPr>
        <p:spPr>
          <a:xfrm>
            <a:off x="1523979" y="1952533"/>
            <a:ext cx="7402307"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138830"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a:t>目录</a:t>
            </a:r>
            <a:endParaRPr lang="zh-CN" altLang="en-US"/>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33613" y="2200275"/>
            <a:ext cx="7724775"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6429" y="789760"/>
            <a:ext cx="2448272" cy="368300"/>
          </a:xfrm>
          <a:prstGeom prst="rect">
            <a:avLst/>
          </a:prstGeom>
        </p:spPr>
        <p:txBody>
          <a:bodyPr wrap="square">
            <a:spAutoFit/>
          </a:bodyPr>
          <a:lstStyle/>
          <a:p>
            <a:r>
              <a:rPr lang="en-US" altLang="zh-CN" b="1" kern="100" dirty="0" smtClean="0">
                <a:solidFill>
                  <a:srgbClr val="FF0000"/>
                </a:solidFill>
                <a:effectLst/>
                <a:latin typeface="微软雅黑" panose="020B0503020204020204" pitchFamily="34" charset="-122"/>
                <a:ea typeface="微软雅黑" panose="020B0503020204020204" pitchFamily="34" charset="-122"/>
              </a:rPr>
              <a:t>  </a:t>
            </a:r>
            <a:r>
              <a:rPr lang="zh-CN" altLang="zh-CN" b="1" kern="100" dirty="0" smtClean="0">
                <a:solidFill>
                  <a:srgbClr val="FF0000"/>
                </a:solidFill>
                <a:effectLst/>
                <a:latin typeface="微软雅黑" panose="020B0503020204020204" pitchFamily="34" charset="-122"/>
                <a:ea typeface="微软雅黑" panose="020B0503020204020204" pitchFamily="34" charset="-122"/>
              </a:rPr>
              <a:t>起动机的结构</a:t>
            </a:r>
            <a:endParaRPr lang="zh-CN" altLang="zh-CN" sz="1400" kern="100" dirty="0">
              <a:solidFill>
                <a:srgbClr val="FF0000"/>
              </a:solidFill>
              <a:effectLst/>
              <a:latin typeface="微软雅黑" panose="020B0503020204020204" pitchFamily="34" charset="-122"/>
              <a:ea typeface="微软雅黑" panose="020B0503020204020204" pitchFamily="34" charset="-122"/>
            </a:endParaRPr>
          </a:p>
        </p:txBody>
      </p:sp>
      <p:sp>
        <p:nvSpPr>
          <p:cNvPr id="3" name="左大括号 2"/>
          <p:cNvSpPr/>
          <p:nvPr/>
        </p:nvSpPr>
        <p:spPr>
          <a:xfrm>
            <a:off x="3037834" y="1340802"/>
            <a:ext cx="432048" cy="15203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3469899" y="1156102"/>
            <a:ext cx="6355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直流电动机：产生</a:t>
            </a:r>
            <a:r>
              <a:rPr lang="zh-CN" altLang="en-US" dirty="0">
                <a:solidFill>
                  <a:prstClr val="black"/>
                </a:solidFill>
                <a:latin typeface="微软雅黑" panose="020B0503020204020204" pitchFamily="34" charset="-122"/>
                <a:ea typeface="微软雅黑" panose="020B0503020204020204" pitchFamily="34" charset="-122"/>
              </a:rPr>
              <a:t>转矩，将蓄电池输入的电能转换为</a:t>
            </a:r>
            <a:r>
              <a:rPr lang="zh-CN" altLang="en-US" dirty="0" smtClean="0">
                <a:solidFill>
                  <a:prstClr val="black"/>
                </a:solidFill>
                <a:latin typeface="微软雅黑" panose="020B0503020204020204" pitchFamily="34" charset="-122"/>
                <a:ea typeface="微软雅黑" panose="020B0503020204020204" pitchFamily="34" charset="-122"/>
              </a:rPr>
              <a:t>机械能：</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3486785" y="1877497"/>
            <a:ext cx="4297680"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传动</a:t>
            </a:r>
            <a:r>
              <a:rPr lang="zh-CN" altLang="en-US" dirty="0" smtClean="0">
                <a:solidFill>
                  <a:prstClr val="black"/>
                </a:solidFill>
                <a:latin typeface="微软雅黑" panose="020B0503020204020204" pitchFamily="34" charset="-122"/>
                <a:ea typeface="微软雅黑" panose="020B0503020204020204" pitchFamily="34" charset="-122"/>
              </a:rPr>
              <a:t>机构：将</a:t>
            </a:r>
            <a:r>
              <a:rPr lang="zh-CN" altLang="en-US" dirty="0">
                <a:solidFill>
                  <a:prstClr val="black"/>
                </a:solidFill>
                <a:latin typeface="微软雅黑" panose="020B0503020204020204" pitchFamily="34" charset="-122"/>
                <a:ea typeface="微软雅黑" panose="020B0503020204020204" pitchFamily="34" charset="-122"/>
              </a:rPr>
              <a:t>起动机转矩传给发动机</a:t>
            </a:r>
            <a:r>
              <a:rPr lang="zh-CN" altLang="en-US" dirty="0" smtClean="0">
                <a:solidFill>
                  <a:prstClr val="black"/>
                </a:solidFill>
                <a:latin typeface="微软雅黑" panose="020B0503020204020204" pitchFamily="34" charset="-122"/>
                <a:ea typeface="微软雅黑" panose="020B0503020204020204" pitchFamily="34" charset="-122"/>
              </a:rPr>
              <a:t>曲轴</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3513090" y="2676465"/>
            <a:ext cx="6111304" cy="368300"/>
          </a:xfrm>
          <a:prstGeom prst="rect">
            <a:avLst/>
          </a:prstGeom>
        </p:spPr>
        <p:txBody>
          <a:bodyPr wrap="square">
            <a:spAutoFit/>
          </a:bodyPr>
          <a:lstStyle/>
          <a:p>
            <a:pPr lvl="0"/>
            <a:r>
              <a:rPr lang="zh-CN" altLang="en-US" dirty="0">
                <a:solidFill>
                  <a:prstClr val="black"/>
                </a:solidFill>
                <a:latin typeface="微软雅黑" panose="020B0503020204020204" pitchFamily="34" charset="-122"/>
                <a:ea typeface="微软雅黑" panose="020B0503020204020204" pitchFamily="34" charset="-122"/>
              </a:rPr>
              <a:t>控制装置：电磁</a:t>
            </a:r>
            <a:r>
              <a:rPr lang="zh-CN" altLang="en-US" dirty="0" smtClean="0">
                <a:solidFill>
                  <a:prstClr val="black"/>
                </a:solidFill>
                <a:latin typeface="微软雅黑" panose="020B0503020204020204" pitchFamily="34" charset="-122"/>
                <a:ea typeface="微软雅黑" panose="020B0503020204020204" pitchFamily="34" charset="-122"/>
              </a:rPr>
              <a:t>开关，</a:t>
            </a:r>
            <a:r>
              <a:rPr lang="zh-CN" altLang="en-US" dirty="0">
                <a:solidFill>
                  <a:prstClr val="black"/>
                </a:solidFill>
                <a:latin typeface="微软雅黑" panose="020B0503020204020204" pitchFamily="34" charset="-122"/>
                <a:ea typeface="微软雅黑" panose="020B0503020204020204" pitchFamily="34" charset="-122"/>
              </a:rPr>
              <a:t>控制电路的通断</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641558" y="1772816"/>
            <a:ext cx="459740" cy="548640"/>
          </a:xfrm>
          <a:prstGeom prst="rect">
            <a:avLst/>
          </a:prstGeom>
          <a:noFill/>
        </p:spPr>
        <p:txBody>
          <a:bodyPr vert="eaVert" wrap="none" rtlCol="0">
            <a:spAutoFit/>
          </a:bodyPr>
          <a:lstStyle/>
          <a:p>
            <a:r>
              <a:rPr lang="zh-CN" altLang="en-US" dirty="0" smtClean="0">
                <a:latin typeface="微软雅黑" panose="020B0503020204020204" pitchFamily="34" charset="-122"/>
                <a:ea typeface="微软雅黑" panose="020B0503020204020204" pitchFamily="34" charset="-122"/>
              </a:rPr>
              <a:t>组成</a:t>
            </a: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2659647" y="3290504"/>
            <a:ext cx="7247407" cy="645160"/>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rPr>
              <a:t>（一）直流电动机：</a:t>
            </a:r>
            <a:r>
              <a:rPr lang="zh-CN" altLang="en-US" dirty="0" smtClean="0">
                <a:latin typeface="微软雅黑" panose="020B0503020204020204" pitchFamily="34" charset="-122"/>
                <a:ea typeface="微软雅黑" panose="020B0503020204020204" pitchFamily="34" charset="-122"/>
              </a:rPr>
              <a:t>直流电动机在直流电压的作用下，产生旋转力矩。直流电动机主要由电枢、磁极、电刷、电刷架及壳体等部件组成。</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2800953" y="4725144"/>
            <a:ext cx="6964762" cy="1753235"/>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rPr>
              <a:t>（二）传动机构</a:t>
            </a:r>
            <a:endParaRPr lang="zh-CN" altLang="en-US" b="1"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    普通起动机传动装置中的主要组成部件是单向离合器，其作用是起动时将电枢的电磁转矩传递给发动机飞轮，而在发动机起动后，就立即打滑，以防止发动机飞轮带动起动机电枢高速旋转而损坏起动机。起动机单向离合器常见的有滚柱式、摩擦片式、扭簧式等几种形式。</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3253858" y="4077072"/>
            <a:ext cx="2468880" cy="368300"/>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直流电动机原理（略）</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⑥ 三极管β测量：将量程转换开关调整到三极管挡，按三级管NPN或PNP型，正确插入测试插座即可显示β值。</a:t>
            </a:r>
            <a:endParaRPr sz="2400" b="1">
              <a:latin typeface="宋体" panose="02010600030101010101" pitchFamily="2" charset="-122"/>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万用表的基本应用--</a:t>
            </a:r>
            <a:r>
              <a:rPr kumimoji="1" sz="24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万用表的使用方法</a:t>
            </a:r>
            <a:endParaRPr kumimoji="1" sz="2400" b="1" i="0"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indent="0"/>
            <a:endParaRPr lang="en-US" altLang="zh-CN" sz="24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15117" y="1071320"/>
            <a:ext cx="2218055" cy="368300"/>
          </a:xfrm>
          <a:prstGeom prst="rect">
            <a:avLst/>
          </a:prstGeom>
        </p:spPr>
        <p:txBody>
          <a:bodyPr wrap="none">
            <a:spAutoFit/>
          </a:bodyPr>
          <a:lstStyle/>
          <a:p>
            <a:r>
              <a:rPr lang="en-US" altLang="zh-CN" b="1" dirty="0" smtClean="0">
                <a:solidFill>
                  <a:srgbClr val="FF0000"/>
                </a:solidFill>
                <a:latin typeface="微软雅黑" panose="020B0503020204020204" pitchFamily="34" charset="-122"/>
                <a:ea typeface="微软雅黑" panose="020B0503020204020204" pitchFamily="34" charset="-122"/>
              </a:rPr>
              <a:t>1.</a:t>
            </a:r>
            <a:r>
              <a:rPr lang="zh-CN" altLang="en-US" b="1" dirty="0" smtClean="0">
                <a:solidFill>
                  <a:srgbClr val="FF0000"/>
                </a:solidFill>
                <a:latin typeface="微软雅黑" panose="020B0503020204020204" pitchFamily="34" charset="-122"/>
                <a:ea typeface="微软雅黑" panose="020B0503020204020204" pitchFamily="34" charset="-122"/>
              </a:rPr>
              <a:t>滚柱式单向离合器</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1026" name="Picture 2" descr="F:\汽车电工电子教材资料\微信图片_2021081814222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81647" y="1677035"/>
            <a:ext cx="5478760" cy="31399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325676" y="1645681"/>
            <a:ext cx="1097280" cy="368300"/>
          </a:xfrm>
          <a:prstGeom prst="rect">
            <a:avLst/>
          </a:prstGeom>
          <a:noFill/>
        </p:spPr>
        <p:txBody>
          <a:bodyPr wrap="none" rtlCol="0">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结构组成</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903128" y="5120351"/>
            <a:ext cx="7040870" cy="583565"/>
          </a:xfrm>
          <a:prstGeom prst="rect">
            <a:avLst/>
          </a:prstGeom>
        </p:spPr>
        <p:txBody>
          <a:bodyPr wrap="square">
            <a:spAutoFit/>
          </a:bodyPr>
          <a:lstStyle/>
          <a:p>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拨环</a:t>
            </a:r>
            <a:r>
              <a:rPr lang="en-US" altLang="zh-CN" sz="1600" dirty="0" smtClean="0">
                <a:latin typeface="微软雅黑" panose="020B0503020204020204" pitchFamily="34" charset="-122"/>
                <a:ea typeface="微软雅黑" panose="020B0503020204020204" pitchFamily="34" charset="-122"/>
              </a:rPr>
              <a:t>; 2-</a:t>
            </a:r>
            <a:r>
              <a:rPr lang="zh-CN" altLang="en-US" sz="1600" dirty="0" smtClean="0">
                <a:latin typeface="微软雅黑" panose="020B0503020204020204" pitchFamily="34" charset="-122"/>
                <a:ea typeface="微软雅黑" panose="020B0503020204020204" pitchFamily="34" charset="-122"/>
              </a:rPr>
              <a:t>弹簧</a:t>
            </a:r>
            <a:r>
              <a:rPr lang="en-US" altLang="zh-CN" sz="1600" dirty="0" smtClean="0">
                <a:latin typeface="微软雅黑" panose="020B0503020204020204" pitchFamily="34" charset="-122"/>
                <a:ea typeface="微软雅黑" panose="020B0503020204020204" pitchFamily="34" charset="-122"/>
              </a:rPr>
              <a:t>; 3-</a:t>
            </a:r>
            <a:r>
              <a:rPr lang="zh-CN" altLang="en-US" sz="1600" dirty="0" smtClean="0">
                <a:latin typeface="微软雅黑" panose="020B0503020204020204" pitchFamily="34" charset="-122"/>
                <a:ea typeface="微软雅黑" panose="020B0503020204020204" pitchFamily="34" charset="-122"/>
              </a:rPr>
              <a:t>传动导管</a:t>
            </a:r>
            <a:r>
              <a:rPr lang="en-US" altLang="zh-CN" sz="1600" dirty="0" smtClean="0">
                <a:latin typeface="微软雅黑" panose="020B0503020204020204" pitchFamily="34" charset="-122"/>
                <a:ea typeface="微软雅黑" panose="020B0503020204020204" pitchFamily="34" charset="-122"/>
              </a:rPr>
              <a:t>; 4-</a:t>
            </a:r>
            <a:r>
              <a:rPr lang="zh-CN" altLang="en-US" sz="1600" dirty="0" smtClean="0">
                <a:latin typeface="微软雅黑" panose="020B0503020204020204" pitchFamily="34" charset="-122"/>
                <a:ea typeface="微软雅黑" panose="020B0503020204020204" pitchFamily="34" charset="-122"/>
              </a:rPr>
              <a:t>卡簧</a:t>
            </a:r>
            <a:r>
              <a:rPr lang="en-US" altLang="zh-CN" sz="1600" dirty="0" smtClean="0">
                <a:latin typeface="微软雅黑" panose="020B0503020204020204" pitchFamily="34" charset="-122"/>
                <a:ea typeface="微软雅黑" panose="020B0503020204020204" pitchFamily="34" charset="-122"/>
              </a:rPr>
              <a:t>; 5-</a:t>
            </a:r>
            <a:r>
              <a:rPr lang="zh-CN" altLang="en-US" sz="1600" dirty="0" smtClean="0">
                <a:latin typeface="微软雅黑" panose="020B0503020204020204" pitchFamily="34" charset="-122"/>
                <a:ea typeface="微软雅黑" panose="020B0503020204020204" pitchFamily="34" charset="-122"/>
              </a:rPr>
              <a:t>外座圈</a:t>
            </a:r>
            <a:r>
              <a:rPr lang="en-US" altLang="zh-CN" sz="1600" dirty="0" smtClean="0">
                <a:latin typeface="微软雅黑" panose="020B0503020204020204" pitchFamily="34" charset="-122"/>
                <a:ea typeface="微软雅黑" panose="020B0503020204020204" pitchFamily="34" charset="-122"/>
              </a:rPr>
              <a:t>; 6-</a:t>
            </a:r>
            <a:r>
              <a:rPr lang="zh-CN" altLang="en-US" sz="1600" dirty="0" smtClean="0">
                <a:latin typeface="微软雅黑" panose="020B0503020204020204" pitchFamily="34" charset="-122"/>
                <a:ea typeface="微软雅黑" panose="020B0503020204020204" pitchFamily="34" charset="-122"/>
              </a:rPr>
              <a:t>铁皮外壳</a:t>
            </a:r>
            <a:r>
              <a:rPr lang="en-US" altLang="zh-CN" sz="1600" dirty="0" smtClean="0">
                <a:latin typeface="微软雅黑" panose="020B0503020204020204" pitchFamily="34" charset="-122"/>
                <a:ea typeface="微软雅黑" panose="020B0503020204020204" pitchFamily="34" charset="-122"/>
              </a:rPr>
              <a:t>; 7-</a:t>
            </a:r>
            <a:r>
              <a:rPr lang="zh-CN" altLang="en-US" sz="1600" dirty="0" smtClean="0">
                <a:latin typeface="微软雅黑" panose="020B0503020204020204" pitchFamily="34" charset="-122"/>
                <a:ea typeface="微软雅黑" panose="020B0503020204020204" pitchFamily="34" charset="-122"/>
              </a:rPr>
              <a:t>驱动齿轮</a:t>
            </a:r>
            <a:r>
              <a:rPr lang="en-US" altLang="zh-CN"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r>
              <a:rPr lang="en-US" altLang="zh-CN" sz="1600" dirty="0" smtClean="0">
                <a:latin typeface="微软雅黑" panose="020B0503020204020204" pitchFamily="34" charset="-122"/>
                <a:ea typeface="微软雅黑" panose="020B0503020204020204" pitchFamily="34" charset="-122"/>
              </a:rPr>
              <a:t> 8-</a:t>
            </a:r>
            <a:r>
              <a:rPr lang="zh-CN" altLang="en-US" sz="1600" dirty="0" smtClean="0">
                <a:latin typeface="微软雅黑" panose="020B0503020204020204" pitchFamily="34" charset="-122"/>
                <a:ea typeface="微软雅黑" panose="020B0503020204020204" pitchFamily="34" charset="-122"/>
              </a:rPr>
              <a:t>圆柱螺旋弹簧</a:t>
            </a:r>
            <a:r>
              <a:rPr lang="en-US" altLang="zh-CN" sz="1600" dirty="0" smtClean="0">
                <a:latin typeface="微软雅黑" panose="020B0503020204020204" pitchFamily="34" charset="-122"/>
                <a:ea typeface="微软雅黑" panose="020B0503020204020204" pitchFamily="34" charset="-122"/>
              </a:rPr>
              <a:t>: 9-</a:t>
            </a:r>
            <a:r>
              <a:rPr lang="zh-CN" altLang="en-US" sz="1600" dirty="0" smtClean="0">
                <a:latin typeface="微软雅黑" panose="020B0503020204020204" pitchFamily="34" charset="-122"/>
                <a:ea typeface="微软雅黑" panose="020B0503020204020204" pitchFamily="34" charset="-122"/>
              </a:rPr>
              <a:t>弹簧帽</a:t>
            </a:r>
            <a:r>
              <a:rPr lang="en-US" altLang="zh-CN" sz="1600" dirty="0" smtClean="0">
                <a:latin typeface="微软雅黑" panose="020B0503020204020204" pitchFamily="34" charset="-122"/>
                <a:ea typeface="微软雅黑" panose="020B0503020204020204" pitchFamily="34" charset="-122"/>
              </a:rPr>
              <a:t>; 10-</a:t>
            </a:r>
            <a:r>
              <a:rPr lang="zh-CN" altLang="en-US" sz="1600" dirty="0" smtClean="0">
                <a:latin typeface="微软雅黑" panose="020B0503020204020204" pitchFamily="34" charset="-122"/>
                <a:ea typeface="微软雅黑" panose="020B0503020204020204" pitchFamily="34" charset="-122"/>
              </a:rPr>
              <a:t>滚柱</a:t>
            </a:r>
            <a:endParaRPr lang="zh-CN" altLang="en-US" sz="1600" dirty="0">
              <a:latin typeface="微软雅黑" panose="020B0503020204020204" pitchFamily="34" charset="-122"/>
              <a:ea typeface="微软雅黑" panose="020B0503020204020204" pitchFamily="34" charset="-122"/>
            </a:endParaRPr>
          </a:p>
        </p:txBody>
      </p:sp>
      <p:sp>
        <p:nvSpPr>
          <p:cNvPr id="9" name="矩形 8"/>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9576" y="810700"/>
            <a:ext cx="1097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578179" y="1340768"/>
            <a:ext cx="7632848" cy="1753235"/>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起动时，电枢轴通过花键带动传动套筒而使十字块转动，十字块相对于外壳做顺时针转动，使滚柱在小摩擦力的作用下滚向槽窄端而被卡紧，外壳即随十字块一起转动，电动机的电磁转矩便通过单向离合器传递给了驱动齿轮，如图所示。发动机一旦发动，发动机飞轮带动驱动齿轮旋转，使外壳的转速高于十字块，十字块相对于外壳逆时针转动，使滚柱滚向槽宽端而打滑，从而避免了发动机飞轮带动起动机电枢高速旋转而损坏起动机。</a:t>
            </a:r>
            <a:endParaRPr lang="zh-CN" altLang="en-US" dirty="0">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87572" y="3429000"/>
            <a:ext cx="551497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7545" y="839550"/>
            <a:ext cx="2286000" cy="368300"/>
          </a:xfrm>
          <a:prstGeom prst="rect">
            <a:avLst/>
          </a:prstGeom>
        </p:spPr>
        <p:txBody>
          <a:bodyPr wrap="none">
            <a:spAutoFit/>
          </a:bodyPr>
          <a:lstStyle/>
          <a:p>
            <a:r>
              <a:rPr lang="en-US" altLang="zh-CN" b="1" dirty="0" smtClean="0">
                <a:solidFill>
                  <a:srgbClr val="FF0000"/>
                </a:solidFill>
                <a:latin typeface="微软雅黑" panose="020B0503020204020204" pitchFamily="34" charset="-122"/>
                <a:ea typeface="微软雅黑" panose="020B0503020204020204" pitchFamily="34" charset="-122"/>
              </a:rPr>
              <a:t>2. </a:t>
            </a:r>
            <a:r>
              <a:rPr lang="zh-CN" altLang="en-US" b="1" dirty="0" smtClean="0">
                <a:solidFill>
                  <a:srgbClr val="FF0000"/>
                </a:solidFill>
                <a:latin typeface="微软雅黑" panose="020B0503020204020204" pitchFamily="34" charset="-122"/>
                <a:ea typeface="微软雅黑" panose="020B0503020204020204" pitchFamily="34" charset="-122"/>
              </a:rPr>
              <a:t>弹簧式单向离合器</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79776" y="654884"/>
            <a:ext cx="4917500" cy="287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279576" y="1484784"/>
            <a:ext cx="1097280" cy="368300"/>
          </a:xfrm>
          <a:prstGeom prst="rect">
            <a:avLst/>
          </a:prstGeom>
          <a:noFill/>
        </p:spPr>
        <p:txBody>
          <a:bodyPr wrap="none" rtlCol="0">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结构特点</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4439816" y="3645743"/>
            <a:ext cx="5061516" cy="521970"/>
          </a:xfrm>
          <a:prstGeom prst="rect">
            <a:avLst/>
          </a:prstGeom>
        </p:spPr>
        <p:txBody>
          <a:bodyPr wrap="square">
            <a:spAutoFit/>
          </a:bodyPr>
          <a:lstStyle/>
          <a:p>
            <a:r>
              <a:rPr lang="en-US" altLang="zh-CN" sz="1400" b="1" dirty="0" smtClean="0"/>
              <a:t>1-</a:t>
            </a:r>
            <a:r>
              <a:rPr lang="zh-CN" altLang="en-US" sz="1400" b="1" dirty="0" smtClean="0"/>
              <a:t>驱动齿轮；</a:t>
            </a:r>
            <a:r>
              <a:rPr lang="en-US" altLang="zh-CN" sz="1400" b="1" dirty="0" smtClean="0"/>
              <a:t>2</a:t>
            </a:r>
            <a:r>
              <a:rPr lang="zh-CN" altLang="en-US" sz="1400" b="1" dirty="0" smtClean="0"/>
              <a:t>，</a:t>
            </a:r>
            <a:r>
              <a:rPr lang="en-US" altLang="zh-CN" sz="1400" b="1" dirty="0" smtClean="0"/>
              <a:t>7-</a:t>
            </a:r>
            <a:r>
              <a:rPr lang="zh-CN" altLang="en-US" sz="1400" b="1" dirty="0" smtClean="0"/>
              <a:t>挡圈；</a:t>
            </a:r>
            <a:r>
              <a:rPr lang="en-US" altLang="zh-CN" sz="1400" b="1" dirty="0" smtClean="0"/>
              <a:t>3-</a:t>
            </a:r>
            <a:r>
              <a:rPr lang="zh-CN" altLang="en-US" sz="1400" b="1" dirty="0" smtClean="0"/>
              <a:t>月牙形垫圈；</a:t>
            </a:r>
            <a:r>
              <a:rPr lang="en-US" altLang="zh-CN" sz="1400" b="1" dirty="0" smtClean="0"/>
              <a:t>4-</a:t>
            </a:r>
            <a:r>
              <a:rPr lang="zh-CN" altLang="en-US" sz="1400" b="1" dirty="0" smtClean="0"/>
              <a:t>扭力弹簧；</a:t>
            </a:r>
            <a:r>
              <a:rPr lang="en-US" altLang="zh-CN" sz="1400" b="1" dirty="0" smtClean="0"/>
              <a:t>5-</a:t>
            </a:r>
            <a:r>
              <a:rPr lang="zh-CN" altLang="en-US" sz="1400" b="1" dirty="0" smtClean="0"/>
              <a:t>护套；</a:t>
            </a:r>
            <a:r>
              <a:rPr lang="en-US" altLang="zh-CN" sz="1400" b="1" dirty="0" smtClean="0"/>
              <a:t>6-</a:t>
            </a:r>
            <a:r>
              <a:rPr lang="zh-CN" altLang="en-US" sz="1400" b="1" dirty="0" smtClean="0"/>
              <a:t>传   动导管；</a:t>
            </a:r>
            <a:r>
              <a:rPr lang="en-US" altLang="zh-CN" sz="1400" b="1" dirty="0" smtClean="0"/>
              <a:t>8-</a:t>
            </a:r>
            <a:r>
              <a:rPr lang="zh-CN" altLang="en-US" sz="1400" b="1" dirty="0" smtClean="0"/>
              <a:t>缓冲弹簧；</a:t>
            </a:r>
            <a:r>
              <a:rPr lang="en-US" altLang="zh-CN" sz="1400" b="1" dirty="0" smtClean="0"/>
              <a:t>9-</a:t>
            </a:r>
            <a:r>
              <a:rPr lang="zh-CN" altLang="en-US" sz="1400" b="1" dirty="0" smtClean="0"/>
              <a:t>滑环；</a:t>
            </a:r>
            <a:r>
              <a:rPr lang="en-US" altLang="zh-CN" sz="1400" b="1" dirty="0" smtClean="0"/>
              <a:t>10-</a:t>
            </a:r>
            <a:r>
              <a:rPr lang="zh-CN" altLang="en-US" sz="1400" b="1" dirty="0" smtClean="0"/>
              <a:t>卡环</a:t>
            </a:r>
            <a:endParaRPr lang="zh-CN" altLang="en-US" sz="1400" b="1" dirty="0"/>
          </a:p>
        </p:txBody>
      </p:sp>
      <p:sp>
        <p:nvSpPr>
          <p:cNvPr id="5" name="矩形 4"/>
          <p:cNvSpPr/>
          <p:nvPr/>
        </p:nvSpPr>
        <p:spPr>
          <a:xfrm>
            <a:off x="2482317" y="3984297"/>
            <a:ext cx="1097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2482317" y="4509137"/>
            <a:ext cx="7214322" cy="2168525"/>
          </a:xfrm>
          <a:prstGeom prst="rect">
            <a:avLst/>
          </a:prstGeom>
        </p:spPr>
        <p:txBody>
          <a:bodyPr wrap="squar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      起动发动机，拨叉推动拨环使驱动小齿轮啮入飞轮齿圈，起动机转轴带动花键套简即主动套筒旋转，使扭力弹黄顺向扭紧并箍死两个套筒，于是就能传递扭矩。发动机起动后，由于飞轮带着驱动齿轮的转速高于起动机轴，将扭力弹簧作反向放松，使驱动齿轮套筒与主动套筒松脱而打滑，从而避免了超速运转的危险。</a:t>
            </a:r>
            <a:endParaRPr lang="zh-CN" altLang="en-US" b="1" dirty="0">
              <a:latin typeface="微软雅黑" panose="020B0503020204020204" pitchFamily="34" charset="-122"/>
              <a:ea typeface="微软雅黑" panose="020B0503020204020204" pitchFamily="34" charset="-122"/>
            </a:endParaRPr>
          </a:p>
        </p:txBody>
      </p:sp>
      <p:sp>
        <p:nvSpPr>
          <p:cNvPr id="8" name="矩形 7"/>
          <p:cNvSpPr/>
          <p:nvPr/>
        </p:nvSpPr>
        <p:spPr>
          <a:xfrm>
            <a:off x="1717434" y="106496"/>
            <a:ext cx="7474912" cy="339725"/>
          </a:xfrm>
          <a:prstGeom prst="rect">
            <a:avLst/>
          </a:prstGeom>
        </p:spPr>
        <p:txBody>
          <a:bodyPr wrap="square">
            <a:spAutoFit/>
          </a:bodyPr>
          <a:lstStyle/>
          <a:p>
            <a:pPr lvl="0">
              <a:lnSpc>
                <a:spcPct val="90000"/>
              </a:lnSpc>
              <a:spcBef>
                <a:spcPts val="1000"/>
              </a:spcBef>
            </a:pPr>
            <a:r>
              <a:rPr kumimoji="1"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56941" y="908720"/>
            <a:ext cx="2514600" cy="368300"/>
          </a:xfrm>
          <a:prstGeom prst="rect">
            <a:avLst/>
          </a:prstGeom>
        </p:spPr>
        <p:txBody>
          <a:bodyPr wrap="none">
            <a:spAutoFit/>
          </a:bodyPr>
          <a:lstStyle/>
          <a:p>
            <a:r>
              <a:rPr lang="en-US" altLang="zh-CN" b="1" dirty="0" smtClean="0">
                <a:solidFill>
                  <a:srgbClr val="FF0000"/>
                </a:solidFill>
                <a:latin typeface="微软雅黑" panose="020B0503020204020204" pitchFamily="34" charset="-122"/>
                <a:ea typeface="微软雅黑" panose="020B0503020204020204" pitchFamily="34" charset="-122"/>
              </a:rPr>
              <a:t>3. </a:t>
            </a:r>
            <a:r>
              <a:rPr lang="zh-CN" altLang="en-US" b="1" dirty="0" smtClean="0">
                <a:solidFill>
                  <a:srgbClr val="FF0000"/>
                </a:solidFill>
                <a:latin typeface="微软雅黑" panose="020B0503020204020204" pitchFamily="34" charset="-122"/>
                <a:ea typeface="微软雅黑" panose="020B0503020204020204" pitchFamily="34" charset="-122"/>
              </a:rPr>
              <a:t>摩擦片式单向离合器</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211477" y="1475492"/>
            <a:ext cx="1097280" cy="368300"/>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结构特点</a:t>
            </a:r>
            <a:endParaRPr lang="zh-CN" altLang="en-US" dirty="0">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59452" y="1844824"/>
            <a:ext cx="6984439"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051823" y="4941202"/>
            <a:ext cx="6246440" cy="583565"/>
          </a:xfrm>
          <a:prstGeom prst="rect">
            <a:avLst/>
          </a:prstGeom>
        </p:spPr>
        <p:txBody>
          <a:bodyPr wrap="square">
            <a:spAutoFit/>
          </a:bodyPr>
          <a:lstStyle/>
          <a:p>
            <a:r>
              <a:rPr lang="en-US" altLang="zh-CN" sz="1600" b="1" dirty="0" smtClean="0"/>
              <a:t>1-</a:t>
            </a:r>
            <a:r>
              <a:rPr lang="zh-CN" altLang="en-US" sz="1600" b="1" dirty="0" smtClean="0"/>
              <a:t>外接合鼓；</a:t>
            </a:r>
            <a:r>
              <a:rPr lang="en-US" altLang="zh-CN" sz="1600" b="1" dirty="0" smtClean="0"/>
              <a:t>2-</a:t>
            </a:r>
            <a:r>
              <a:rPr lang="zh-CN" altLang="en-US" sz="1600" b="1" dirty="0" smtClean="0"/>
              <a:t>弹性圈；</a:t>
            </a:r>
            <a:r>
              <a:rPr lang="en-US" altLang="zh-CN" sz="1600" b="1" dirty="0" smtClean="0"/>
              <a:t>3-</a:t>
            </a:r>
            <a:r>
              <a:rPr lang="zh-CN" altLang="en-US" sz="1600" b="1" dirty="0" smtClean="0"/>
              <a:t>压环；</a:t>
            </a:r>
            <a:r>
              <a:rPr lang="en-US" altLang="zh-CN" sz="1600" b="1" dirty="0" smtClean="0"/>
              <a:t>4-</a:t>
            </a:r>
            <a:r>
              <a:rPr lang="zh-CN" altLang="en-US" sz="1600" b="1" dirty="0" smtClean="0"/>
              <a:t>主动片；</a:t>
            </a:r>
            <a:r>
              <a:rPr lang="en-US" altLang="zh-CN" sz="1600" b="1" dirty="0" smtClean="0"/>
              <a:t>5-</a:t>
            </a:r>
            <a:r>
              <a:rPr lang="zh-CN" altLang="en-US" sz="1600" b="1" dirty="0" smtClean="0"/>
              <a:t>被动片；</a:t>
            </a:r>
            <a:r>
              <a:rPr lang="en-US" altLang="zh-CN" sz="1600" b="1" dirty="0" smtClean="0"/>
              <a:t>6-</a:t>
            </a:r>
            <a:r>
              <a:rPr lang="zh-CN" altLang="en-US" sz="1600" b="1" dirty="0" smtClean="0"/>
              <a:t>内接合鼓；</a:t>
            </a:r>
            <a:r>
              <a:rPr lang="en-US" altLang="zh-CN" sz="1600" b="1" dirty="0" smtClean="0"/>
              <a:t>7-</a:t>
            </a:r>
            <a:r>
              <a:rPr lang="zh-CN" altLang="en-US" sz="1600" b="1" dirty="0" smtClean="0"/>
              <a:t>小弹簧；</a:t>
            </a:r>
            <a:r>
              <a:rPr lang="en-US" altLang="zh-CN" sz="1600" b="1" dirty="0" smtClean="0"/>
              <a:t>8-</a:t>
            </a:r>
            <a:r>
              <a:rPr lang="zh-CN" altLang="en-US" sz="1600" b="1" dirty="0" smtClean="0"/>
              <a:t>减震弹簧；</a:t>
            </a:r>
            <a:r>
              <a:rPr lang="en-US" altLang="zh-CN" sz="1600" b="1" dirty="0" smtClean="0"/>
              <a:t>9-</a:t>
            </a:r>
            <a:r>
              <a:rPr lang="zh-CN" altLang="en-US" sz="1600" b="1" dirty="0" smtClean="0"/>
              <a:t>齿轮柄；</a:t>
            </a:r>
            <a:r>
              <a:rPr lang="en-US" altLang="zh-CN" sz="1600" b="1" dirty="0" smtClean="0"/>
              <a:t>10-</a:t>
            </a:r>
            <a:r>
              <a:rPr lang="zh-CN" altLang="en-US" sz="1600" b="1" dirty="0" smtClean="0"/>
              <a:t>驱动齿轮</a:t>
            </a:r>
            <a:endParaRPr lang="zh-CN" altLang="en-US" sz="1600" b="1" dirty="0"/>
          </a:p>
        </p:txBody>
      </p:sp>
      <p:sp>
        <p:nvSpPr>
          <p:cNvPr id="7" name="矩形 6"/>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95600" y="786820"/>
            <a:ext cx="1097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207568" y="980746"/>
            <a:ext cx="7920880" cy="5908040"/>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起动发动机时，拨叉推动离合器右移，使离合器驱动齿轮与发动机飞轮齿圈进入啮合。当起动机电枢转动时，电枢轴便通过传动导管带动主动盘和主动摩擦片转动，主动摩擦片与被动摩擦片之间的摩擦力便将起动机动力传递到被动摩擦片和被动盘。同时，主、被动摩擦片之间的摩擦力会使被动盘沿驱动齿轮轴套上的螺旋键转动，并沿轴向右移。因为保险弹性垫圈右侧装有卡环限位，被动盘右移使主、被动摩擦片之间的正向压力增大，摩擦力矩也随之增大。</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摩擦力矩达到或超过发动机阻力矩时，被动盘将停止轴向移动，并随主动盘一起转动，电动机产生的电磁转矩即可通过主、被动摩擦片和驱动齿轮带动发动机飞轮旋转，起动发动机。</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发动机起动后，驱动齿轮将被飞轮带动高速旋转，其转速将远远高于电枢转速。此时被动盘在惯性作用下，将在驱动齿轮轴套的螺旋键上沿逆时针方向转动，并沿轴向左移。摩擦片间的压力消失使离合器分离，切断飞轮与电枢之间的动力联系。</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09508" y="938898"/>
            <a:ext cx="17830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（三）控制装置</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805456" y="1484784"/>
            <a:ext cx="6840760" cy="36830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作用</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是控制起动机主电路的通、断和驱动齿轮的移出和退回。</a:t>
            </a:r>
            <a:endParaRPr lang="zh-CN" altLang="en-US" dirty="0">
              <a:latin typeface="微软雅黑" panose="020B0503020204020204" pitchFamily="34" charset="-122"/>
              <a:ea typeface="微软雅黑" panose="020B0503020204020204" pitchFamily="34" charset="-122"/>
            </a:endParaRPr>
          </a:p>
        </p:txBody>
      </p:sp>
      <p:sp>
        <p:nvSpPr>
          <p:cNvPr id="4" name="TextBox 3"/>
          <p:cNvSpPr txBox="1"/>
          <p:nvPr/>
        </p:nvSpPr>
        <p:spPr>
          <a:xfrm>
            <a:off x="2279592" y="2057400"/>
            <a:ext cx="3154680" cy="368300"/>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电磁开关的结构及内部电路：</a:t>
            </a:r>
            <a:endParaRPr lang="zh-CN" altLang="en-US"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561" y="3140968"/>
            <a:ext cx="191452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7359" y="2818093"/>
            <a:ext cx="5271051" cy="2795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5562" y="1631054"/>
            <a:ext cx="1242412" cy="92202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电磁开关的工作原理</a:t>
            </a:r>
            <a:endParaRPr lang="zh-CN" altLang="en-US"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53563" y="589364"/>
            <a:ext cx="6046894" cy="3457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135560" y="3922166"/>
            <a:ext cx="8064896" cy="2999740"/>
          </a:xfrm>
          <a:prstGeom prst="rect">
            <a:avLst/>
          </a:prstGeom>
        </p:spPr>
        <p:txBody>
          <a:bodyPr wrap="square">
            <a:spAutoFit/>
          </a:bodyPr>
          <a:lstStyle/>
          <a:p>
            <a:pPr>
              <a:lnSpc>
                <a:spcPct val="150000"/>
              </a:lnSpc>
            </a:pPr>
            <a:r>
              <a:rPr lang="zh-CN" altLang="en-US" dirty="0" smtClean="0"/>
              <a:t>     起动时：点火开关接至起动挡，接通吸引线圈和保持线圈，产生强大的吸力，迫使电磁开关的活动铁芯移动，使接触盘将 </a:t>
            </a:r>
            <a:r>
              <a:rPr lang="en-US" altLang="zh-CN" dirty="0" smtClean="0"/>
              <a:t>30 </a:t>
            </a:r>
            <a:r>
              <a:rPr lang="zh-CN" altLang="en-US" dirty="0" smtClean="0"/>
              <a:t>端子和 </a:t>
            </a:r>
            <a:r>
              <a:rPr lang="en-US" altLang="zh-CN" dirty="0" smtClean="0"/>
              <a:t>C </a:t>
            </a:r>
            <a:r>
              <a:rPr lang="zh-CN" altLang="en-US" dirty="0" smtClean="0"/>
              <a:t>端子可靠连接。吸引线圈与保持线圈的电流绕向、磁场方向相同，活动铁芯在两个线圈磁场力的作用下向左移动，通过拨叉使驱动齿轮与发动机飞轮啮合。接触盘将</a:t>
            </a:r>
            <a:r>
              <a:rPr lang="en-US" altLang="zh-CN" dirty="0" smtClean="0"/>
              <a:t>30</a:t>
            </a:r>
            <a:r>
              <a:rPr lang="zh-CN" altLang="en-US" dirty="0" smtClean="0"/>
              <a:t>接线柱和 </a:t>
            </a:r>
            <a:r>
              <a:rPr lang="en-US" altLang="zh-CN" dirty="0" smtClean="0"/>
              <a:t>C </a:t>
            </a:r>
            <a:r>
              <a:rPr lang="zh-CN" altLang="en-US" dirty="0" smtClean="0"/>
              <a:t>接线柱的内侧触头接通，于是起动机的主电路接通。</a:t>
            </a:r>
            <a:endParaRPr lang="en-US" altLang="zh-CN" dirty="0" smtClean="0"/>
          </a:p>
          <a:p>
            <a:pPr>
              <a:lnSpc>
                <a:spcPct val="150000"/>
              </a:lnSpc>
            </a:pPr>
            <a:r>
              <a:rPr lang="zh-CN" altLang="en-US" dirty="0" smtClean="0"/>
              <a:t>    电路如下：蓄电池正极→ </a:t>
            </a:r>
            <a:r>
              <a:rPr lang="en-US" altLang="zh-CN" dirty="0" smtClean="0"/>
              <a:t>30 </a:t>
            </a:r>
            <a:r>
              <a:rPr lang="zh-CN" altLang="en-US" dirty="0" smtClean="0"/>
              <a:t>接线柱→接触盘→ </a:t>
            </a:r>
            <a:r>
              <a:rPr lang="en-US" altLang="zh-CN" dirty="0" smtClean="0"/>
              <a:t>C </a:t>
            </a:r>
            <a:r>
              <a:rPr lang="zh-CN" altLang="en-US" dirty="0" smtClean="0"/>
              <a:t>接线柱→励磁绕组→电刷→电枢绕组→电刷→搭铁。</a:t>
            </a:r>
            <a:endParaRPr lang="en-US" altLang="zh-CN" dirty="0" smtClean="0"/>
          </a:p>
        </p:txBody>
      </p:sp>
      <p:sp>
        <p:nvSpPr>
          <p:cNvPr id="5" name="矩形 4"/>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11662" y="1340784"/>
            <a:ext cx="3010415" cy="2168525"/>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起动中：齿轮啮合后，接触盘将触头接通，蓄电池便向励磁绕组和电枢绕组供电，产生正常的转矩，带动起动机转动。</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2211647" y="4187630"/>
            <a:ext cx="7920879" cy="2584450"/>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停止起动时：断开点火开关，这时从点火开关到 </a:t>
            </a:r>
            <a:r>
              <a:rPr lang="en-US" altLang="zh-CN" dirty="0" smtClean="0">
                <a:latin typeface="微软雅黑" panose="020B0503020204020204" pitchFamily="34" charset="-122"/>
                <a:ea typeface="微软雅黑" panose="020B0503020204020204" pitchFamily="34" charset="-122"/>
              </a:rPr>
              <a:t>50 </a:t>
            </a:r>
            <a:r>
              <a:rPr lang="zh-CN" altLang="en-US" dirty="0" smtClean="0">
                <a:latin typeface="微软雅黑" panose="020B0503020204020204" pitchFamily="34" charset="-122"/>
                <a:ea typeface="微软雅黑" panose="020B0503020204020204" pitchFamily="34" charset="-122"/>
              </a:rPr>
              <a:t>接线柱之间已没有电流，吸引线圈与保持线圈的电路变为：蓄电池正极→ </a:t>
            </a:r>
            <a:r>
              <a:rPr lang="en-US" altLang="zh-CN" dirty="0" smtClean="0">
                <a:latin typeface="微软雅黑" panose="020B0503020204020204" pitchFamily="34" charset="-122"/>
                <a:ea typeface="微软雅黑" panose="020B0503020204020204" pitchFamily="34" charset="-122"/>
              </a:rPr>
              <a:t>30 </a:t>
            </a:r>
            <a:r>
              <a:rPr lang="zh-CN" altLang="en-US" dirty="0" smtClean="0">
                <a:latin typeface="微软雅黑" panose="020B0503020204020204" pitchFamily="34" charset="-122"/>
                <a:ea typeface="微软雅黑" panose="020B0503020204020204" pitchFamily="34" charset="-122"/>
              </a:rPr>
              <a:t>接线柱→接触盘→ </a:t>
            </a:r>
            <a:r>
              <a:rPr lang="en-US" altLang="zh-CN" dirty="0" smtClean="0">
                <a:latin typeface="微软雅黑" panose="020B0503020204020204" pitchFamily="34" charset="-122"/>
                <a:ea typeface="微软雅黑" panose="020B0503020204020204" pitchFamily="34" charset="-122"/>
              </a:rPr>
              <a:t>C </a:t>
            </a:r>
            <a:r>
              <a:rPr lang="zh-CN" altLang="en-US" dirty="0" smtClean="0">
                <a:latin typeface="微软雅黑" panose="020B0503020204020204" pitchFamily="34" charset="-122"/>
                <a:ea typeface="微软雅黑" panose="020B0503020204020204" pitchFamily="34" charset="-122"/>
              </a:rPr>
              <a:t>接线柱→吸引线圈→保持线圈→搭铁。此时，由于刚刚断开点火开关时接触盘仍然与 </a:t>
            </a:r>
            <a:r>
              <a:rPr lang="en-US" altLang="zh-CN" dirty="0" smtClean="0">
                <a:latin typeface="微软雅黑" panose="020B0503020204020204" pitchFamily="34" charset="-122"/>
                <a:ea typeface="微软雅黑" panose="020B0503020204020204" pitchFamily="34" charset="-122"/>
              </a:rPr>
              <a:t>30 </a:t>
            </a:r>
            <a:r>
              <a:rPr lang="zh-CN" altLang="en-US" dirty="0" smtClean="0">
                <a:latin typeface="微软雅黑" panose="020B0503020204020204" pitchFamily="34" charset="-122"/>
                <a:ea typeface="微软雅黑" panose="020B0503020204020204" pitchFamily="34" charset="-122"/>
              </a:rPr>
              <a:t>端子与 </a:t>
            </a:r>
            <a:r>
              <a:rPr lang="en-US" altLang="zh-CN" dirty="0" smtClean="0">
                <a:latin typeface="微软雅黑" panose="020B0503020204020204" pitchFamily="34" charset="-122"/>
                <a:ea typeface="微软雅黑" panose="020B0503020204020204" pitchFamily="34" charset="-122"/>
              </a:rPr>
              <a:t>C </a:t>
            </a:r>
            <a:r>
              <a:rPr lang="zh-CN" altLang="en-US" dirty="0" smtClean="0">
                <a:latin typeface="微软雅黑" panose="020B0503020204020204" pitchFamily="34" charset="-122"/>
                <a:ea typeface="微软雅黑" panose="020B0503020204020204" pitchFamily="34" charset="-122"/>
              </a:rPr>
              <a:t>端子接通，这时吸引线圈与保持线圈的电流绕向相反，磁场方向相反，磁吸力相互抵消，因此，活动铁芯在回位弹簧的作用下，迅速右移，使主电路断开，驱动齿轮与飞轮脱离啮合，起动机停止工作。</a:t>
            </a:r>
            <a:endParaRPr lang="zh-CN" altLang="en-US"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76593" y="1063312"/>
            <a:ext cx="4768600" cy="27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9552" y="802812"/>
            <a:ext cx="20116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无继电器控制电路</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43687" y="1340770"/>
            <a:ext cx="6400217" cy="4458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328748" y="806010"/>
            <a:ext cx="2697480" cy="368300"/>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桑塔纳轿车起动系统组成</a:t>
            </a:r>
            <a:endParaRPr lang="zh-CN" altLang="en-US" b="1" dirty="0">
              <a:latin typeface="微软雅黑" panose="020B0503020204020204" pitchFamily="34" charset="-122"/>
              <a:ea typeface="微软雅黑" panose="020B0503020204020204" pitchFamily="34" charset="-122"/>
            </a:endParaRPr>
          </a:p>
        </p:txBody>
      </p:sp>
      <p:sp>
        <p:nvSpPr>
          <p:cNvPr id="5" name="矩形 4"/>
          <p:cNvSpPr/>
          <p:nvPr/>
        </p:nvSpPr>
        <p:spPr>
          <a:xfrm>
            <a:off x="2279578" y="5934704"/>
            <a:ext cx="8064896" cy="306705"/>
          </a:xfrm>
          <a:prstGeom prst="rect">
            <a:avLst/>
          </a:prstGeom>
        </p:spPr>
        <p:txBody>
          <a:bodyPr wrap="square">
            <a:spAutoFit/>
          </a:bodyPr>
          <a:lstStyle/>
          <a:p>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点火开关；</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红色导线；</a:t>
            </a: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红黑色导线；</a:t>
            </a:r>
            <a:r>
              <a:rPr lang="en-US" altLang="zh-CN"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红色导线；</a:t>
            </a:r>
            <a:r>
              <a:rPr lang="en-US" altLang="zh-CN"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蓄电池；</a:t>
            </a:r>
            <a:r>
              <a:rPr lang="en-US" altLang="zh-CN"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红黑色导线；</a:t>
            </a:r>
            <a:r>
              <a:rPr lang="en-US" altLang="zh-CN"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黑色导线</a:t>
            </a:r>
            <a:endParaRPr lang="zh-CN" altLang="en-US" sz="1400" dirty="0">
              <a:latin typeface="微软雅黑" panose="020B0503020204020204" pitchFamily="34" charset="-122"/>
              <a:ea typeface="微软雅黑" panose="020B0503020204020204" pitchFamily="34" charset="-122"/>
            </a:endParaRPr>
          </a:p>
        </p:txBody>
      </p:sp>
      <p:sp>
        <p:nvSpPr>
          <p:cNvPr id="6" name="矩形 5"/>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123" y="599876"/>
            <a:ext cx="13258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1991139" y="974256"/>
            <a:ext cx="1783080" cy="368300"/>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起动发动机时：</a:t>
            </a:r>
            <a:endParaRPr lang="zh-CN" altLang="en-US" b="1" dirty="0">
              <a:latin typeface="微软雅黑" panose="020B0503020204020204" pitchFamily="34" charset="-122"/>
              <a:ea typeface="微软雅黑" panose="020B0503020204020204" pitchFamily="34" charset="-122"/>
            </a:endParaRPr>
          </a:p>
        </p:txBody>
      </p:sp>
      <p:sp>
        <p:nvSpPr>
          <p:cNvPr id="4" name="矩形 3"/>
          <p:cNvSpPr/>
          <p:nvPr/>
        </p:nvSpPr>
        <p:spPr>
          <a:xfrm>
            <a:off x="1999010" y="1350765"/>
            <a:ext cx="8208912" cy="2584450"/>
          </a:xfrm>
          <a:prstGeom prst="rect">
            <a:avLst/>
          </a:prstGeom>
        </p:spPr>
        <p:txBody>
          <a:bodyPr wrap="square">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吸拉线圈电路路径为：</a:t>
            </a:r>
            <a:r>
              <a:rPr lang="zh-CN" altLang="en-US" dirty="0" smtClean="0">
                <a:latin typeface="微软雅黑" panose="020B0503020204020204" pitchFamily="34" charset="-122"/>
                <a:ea typeface="微软雅黑" panose="020B0503020204020204" pitchFamily="34" charset="-122"/>
              </a:rPr>
              <a:t>蓄电池正极→红色导线 </a:t>
            </a:r>
            <a:r>
              <a:rPr lang="en-US" altLang="zh-CN" dirty="0" smtClean="0">
                <a:latin typeface="微软雅黑" panose="020B0503020204020204" pitchFamily="34" charset="-122"/>
                <a:ea typeface="微软雅黑" panose="020B0503020204020204" pitchFamily="34" charset="-122"/>
              </a:rPr>
              <a:t>4 →</a:t>
            </a:r>
            <a:r>
              <a:rPr lang="zh-CN" altLang="en-US" dirty="0" smtClean="0">
                <a:latin typeface="微软雅黑" panose="020B0503020204020204" pitchFamily="34" charset="-122"/>
                <a:ea typeface="微软雅黑" panose="020B0503020204020204" pitchFamily="34" charset="-122"/>
              </a:rPr>
              <a:t>中央线路板单端子插座 </a:t>
            </a:r>
            <a:r>
              <a:rPr lang="en-US" altLang="zh-CN" dirty="0" smtClean="0">
                <a:latin typeface="微软雅黑" panose="020B0503020204020204" pitchFamily="34" charset="-122"/>
                <a:ea typeface="微软雅黑" panose="020B0503020204020204" pitchFamily="34" charset="-122"/>
              </a:rPr>
              <a:t>P →</a:t>
            </a:r>
            <a:r>
              <a:rPr lang="zh-CN" altLang="en-US" dirty="0" smtClean="0">
                <a:latin typeface="微软雅黑" panose="020B0503020204020204" pitchFamily="34" charset="-122"/>
                <a:ea typeface="微软雅黑" panose="020B0503020204020204" pitchFamily="34" charset="-122"/>
              </a:rPr>
              <a:t>中央线路板内部电路→中央线路板单端子插座 </a:t>
            </a:r>
            <a:r>
              <a:rPr lang="en-US" altLang="zh-CN" dirty="0" smtClean="0">
                <a:latin typeface="微软雅黑" panose="020B0503020204020204" pitchFamily="34" charset="-122"/>
                <a:ea typeface="微软雅黑" panose="020B0503020204020204" pitchFamily="34" charset="-122"/>
              </a:rPr>
              <a:t>P →</a:t>
            </a:r>
            <a:r>
              <a:rPr lang="zh-CN" altLang="en-US" dirty="0" smtClean="0">
                <a:latin typeface="微软雅黑" panose="020B0503020204020204" pitchFamily="34" charset="-122"/>
                <a:ea typeface="微软雅黑" panose="020B0503020204020204" pitchFamily="34" charset="-122"/>
              </a:rPr>
              <a:t>红色导线 </a:t>
            </a:r>
            <a:r>
              <a:rPr lang="en-US" altLang="zh-CN" dirty="0" smtClean="0">
                <a:latin typeface="微软雅黑" panose="020B0503020204020204" pitchFamily="34" charset="-122"/>
                <a:ea typeface="微软雅黑" panose="020B0503020204020204" pitchFamily="34" charset="-122"/>
              </a:rPr>
              <a:t>2 →</a:t>
            </a:r>
            <a:r>
              <a:rPr lang="zh-CN" altLang="en-US" dirty="0" smtClean="0">
                <a:latin typeface="微软雅黑" panose="020B0503020204020204" pitchFamily="34" charset="-122"/>
                <a:ea typeface="微软雅黑" panose="020B0503020204020204" pitchFamily="34" charset="-122"/>
              </a:rPr>
              <a:t>点火开关 </a:t>
            </a:r>
            <a:r>
              <a:rPr lang="en-US" altLang="zh-CN" dirty="0" smtClean="0">
                <a:latin typeface="微软雅黑" panose="020B0503020204020204" pitchFamily="34" charset="-122"/>
                <a:ea typeface="微软雅黑" panose="020B0503020204020204" pitchFamily="34" charset="-122"/>
              </a:rPr>
              <a:t>30 </a:t>
            </a:r>
            <a:r>
              <a:rPr lang="zh-CN" altLang="en-US" dirty="0" smtClean="0">
                <a:latin typeface="微软雅黑" panose="020B0503020204020204" pitchFamily="34" charset="-122"/>
                <a:ea typeface="微软雅黑" panose="020B0503020204020204" pitchFamily="34" charset="-122"/>
              </a:rPr>
              <a:t>端子→点火开关起动挡→点火开关 </a:t>
            </a:r>
            <a:r>
              <a:rPr lang="en-US" altLang="zh-CN" dirty="0" smtClean="0">
                <a:latin typeface="微软雅黑" panose="020B0503020204020204" pitchFamily="34" charset="-122"/>
                <a:ea typeface="微软雅黑" panose="020B0503020204020204" pitchFamily="34" charset="-122"/>
              </a:rPr>
              <a:t>50 </a:t>
            </a:r>
            <a:r>
              <a:rPr lang="zh-CN" altLang="en-US" dirty="0" smtClean="0">
                <a:latin typeface="微软雅黑" panose="020B0503020204020204" pitchFamily="34" charset="-122"/>
                <a:ea typeface="微软雅黑" panose="020B0503020204020204" pitchFamily="34" charset="-122"/>
              </a:rPr>
              <a:t>端子→红黑色导线 </a:t>
            </a:r>
            <a:r>
              <a:rPr lang="en-US" altLang="zh-CN" dirty="0" smtClean="0">
                <a:latin typeface="微软雅黑" panose="020B0503020204020204" pitchFamily="34" charset="-122"/>
                <a:ea typeface="微软雅黑" panose="020B0503020204020204" pitchFamily="34" charset="-122"/>
              </a:rPr>
              <a:t>3 →</a:t>
            </a:r>
            <a:r>
              <a:rPr lang="zh-CN" altLang="en-US" dirty="0" smtClean="0">
                <a:latin typeface="微软雅黑" panose="020B0503020204020204" pitchFamily="34" charset="-122"/>
                <a:ea typeface="微软雅黑" panose="020B0503020204020204" pitchFamily="34" charset="-122"/>
              </a:rPr>
              <a:t>中央线路板 </a:t>
            </a:r>
            <a:r>
              <a:rPr lang="en-US" altLang="zh-CN" dirty="0" smtClean="0">
                <a:latin typeface="微软雅黑" panose="020B0503020204020204" pitchFamily="34" charset="-122"/>
                <a:ea typeface="微软雅黑" panose="020B0503020204020204" pitchFamily="34" charset="-122"/>
              </a:rPr>
              <a:t>B8 </a:t>
            </a:r>
            <a:r>
              <a:rPr lang="zh-CN" altLang="en-US" dirty="0" smtClean="0">
                <a:latin typeface="微软雅黑" panose="020B0503020204020204" pitchFamily="34" charset="-122"/>
                <a:ea typeface="微软雅黑" panose="020B0503020204020204" pitchFamily="34" charset="-122"/>
              </a:rPr>
              <a:t>结点→中央线路板内部电路→中央线路板 </a:t>
            </a:r>
            <a:r>
              <a:rPr lang="en-US" altLang="zh-CN" dirty="0" smtClean="0">
                <a:latin typeface="微软雅黑" panose="020B0503020204020204" pitchFamily="34" charset="-122"/>
                <a:ea typeface="微软雅黑" panose="020B0503020204020204" pitchFamily="34" charset="-122"/>
              </a:rPr>
              <a:t>C18 </a:t>
            </a:r>
            <a:r>
              <a:rPr lang="zh-CN" altLang="en-US" dirty="0" smtClean="0">
                <a:latin typeface="微软雅黑" panose="020B0503020204020204" pitchFamily="34" charset="-122"/>
                <a:ea typeface="微软雅黑" panose="020B0503020204020204" pitchFamily="34" charset="-122"/>
              </a:rPr>
              <a:t>结点→红黑色导线 </a:t>
            </a:r>
            <a:r>
              <a:rPr lang="en-US" altLang="zh-CN" dirty="0" smtClean="0">
                <a:latin typeface="微软雅黑" panose="020B0503020204020204" pitchFamily="34" charset="-122"/>
                <a:ea typeface="微软雅黑" panose="020B0503020204020204" pitchFamily="34" charset="-122"/>
              </a:rPr>
              <a:t>6 →</a:t>
            </a:r>
            <a:r>
              <a:rPr lang="zh-CN" altLang="en-US" dirty="0" smtClean="0">
                <a:latin typeface="微软雅黑" panose="020B0503020204020204" pitchFamily="34" charset="-122"/>
                <a:ea typeface="微软雅黑" panose="020B0503020204020204" pitchFamily="34" charset="-122"/>
              </a:rPr>
              <a:t>起动机 </a:t>
            </a:r>
            <a:r>
              <a:rPr lang="en-US" altLang="zh-CN" dirty="0" smtClean="0">
                <a:latin typeface="微软雅黑" panose="020B0503020204020204" pitchFamily="34" charset="-122"/>
                <a:ea typeface="微软雅黑" panose="020B0503020204020204" pitchFamily="34" charset="-122"/>
              </a:rPr>
              <a:t>50 </a:t>
            </a:r>
            <a:r>
              <a:rPr lang="zh-CN" altLang="en-US" dirty="0" smtClean="0">
                <a:latin typeface="微软雅黑" panose="020B0503020204020204" pitchFamily="34" charset="-122"/>
                <a:ea typeface="微软雅黑" panose="020B0503020204020204" pitchFamily="34" charset="-122"/>
              </a:rPr>
              <a:t>端子→吸拉线圈→起动机 </a:t>
            </a:r>
            <a:r>
              <a:rPr lang="en-US" altLang="zh-CN" dirty="0" smtClean="0">
                <a:latin typeface="微软雅黑" panose="020B0503020204020204" pitchFamily="34" charset="-122"/>
                <a:ea typeface="微软雅黑" panose="020B0503020204020204" pitchFamily="34" charset="-122"/>
              </a:rPr>
              <a:t>C </a:t>
            </a:r>
            <a:r>
              <a:rPr lang="zh-CN" altLang="en-US" dirty="0" smtClean="0">
                <a:latin typeface="微软雅黑" panose="020B0503020204020204" pitchFamily="34" charset="-122"/>
                <a:ea typeface="微软雅黑" panose="020B0503020204020204" pitchFamily="34" charset="-122"/>
              </a:rPr>
              <a:t>端子（图中未画出）→励磁绕组→正电刷→电枢绕组→负电刷→搭铁→蓄电池负极。</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2067074" y="3944839"/>
            <a:ext cx="8072784" cy="2168525"/>
          </a:xfrm>
          <a:prstGeom prst="rect">
            <a:avLst/>
          </a:prstGeom>
        </p:spPr>
        <p:txBody>
          <a:bodyPr wrap="square">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保持线圈电流路径为：</a:t>
            </a:r>
            <a:r>
              <a:rPr lang="zh-CN" altLang="en-US" dirty="0" smtClean="0">
                <a:latin typeface="微软雅黑" panose="020B0503020204020204" pitchFamily="34" charset="-122"/>
                <a:ea typeface="微软雅黑" panose="020B0503020204020204" pitchFamily="34" charset="-122"/>
              </a:rPr>
              <a:t>蓄电池正极→红色导线 </a:t>
            </a:r>
            <a:r>
              <a:rPr lang="en-US" altLang="zh-CN" dirty="0" smtClean="0">
                <a:latin typeface="微软雅黑" panose="020B0503020204020204" pitchFamily="34" charset="-122"/>
                <a:ea typeface="微软雅黑" panose="020B0503020204020204" pitchFamily="34" charset="-122"/>
              </a:rPr>
              <a:t>4 →</a:t>
            </a:r>
            <a:r>
              <a:rPr lang="zh-CN" altLang="en-US" dirty="0" smtClean="0">
                <a:latin typeface="微软雅黑" panose="020B0503020204020204" pitchFamily="34" charset="-122"/>
                <a:ea typeface="微软雅黑" panose="020B0503020204020204" pitchFamily="34" charset="-122"/>
              </a:rPr>
              <a:t>中央线路板单端子插座 </a:t>
            </a:r>
            <a:r>
              <a:rPr lang="en-US" altLang="zh-CN" dirty="0" smtClean="0">
                <a:latin typeface="微软雅黑" panose="020B0503020204020204" pitchFamily="34" charset="-122"/>
                <a:ea typeface="微软雅黑" panose="020B0503020204020204" pitchFamily="34" charset="-122"/>
              </a:rPr>
              <a:t>P →</a:t>
            </a:r>
            <a:r>
              <a:rPr lang="zh-CN" altLang="en-US" dirty="0" smtClean="0">
                <a:latin typeface="微软雅黑" panose="020B0503020204020204" pitchFamily="34" charset="-122"/>
                <a:ea typeface="微软雅黑" panose="020B0503020204020204" pitchFamily="34" charset="-122"/>
              </a:rPr>
              <a:t>中央线路板内部电路→中央线路板单子插座 </a:t>
            </a:r>
            <a:r>
              <a:rPr lang="en-US" altLang="zh-CN" dirty="0" smtClean="0">
                <a:latin typeface="微软雅黑" panose="020B0503020204020204" pitchFamily="34" charset="-122"/>
                <a:ea typeface="微软雅黑" panose="020B0503020204020204" pitchFamily="34" charset="-122"/>
              </a:rPr>
              <a:t>P →</a:t>
            </a:r>
            <a:r>
              <a:rPr lang="zh-CN" altLang="en-US" dirty="0" smtClean="0">
                <a:latin typeface="微软雅黑" panose="020B0503020204020204" pitchFamily="34" charset="-122"/>
                <a:ea typeface="微软雅黑" panose="020B0503020204020204" pitchFamily="34" charset="-122"/>
              </a:rPr>
              <a:t>红色导线 </a:t>
            </a:r>
            <a:r>
              <a:rPr lang="en-US" altLang="zh-CN" dirty="0" smtClean="0">
                <a:latin typeface="微软雅黑" panose="020B0503020204020204" pitchFamily="34" charset="-122"/>
                <a:ea typeface="微软雅黑" panose="020B0503020204020204" pitchFamily="34" charset="-122"/>
              </a:rPr>
              <a:t>2 →</a:t>
            </a:r>
            <a:r>
              <a:rPr lang="zh-CN" altLang="en-US" dirty="0" smtClean="0">
                <a:latin typeface="微软雅黑" panose="020B0503020204020204" pitchFamily="34" charset="-122"/>
                <a:ea typeface="微软雅黑" panose="020B0503020204020204" pitchFamily="34" charset="-122"/>
              </a:rPr>
              <a:t>点火开关 </a:t>
            </a:r>
            <a:r>
              <a:rPr lang="en-US" altLang="zh-CN" dirty="0" smtClean="0">
                <a:latin typeface="微软雅黑" panose="020B0503020204020204" pitchFamily="34" charset="-122"/>
                <a:ea typeface="微软雅黑" panose="020B0503020204020204" pitchFamily="34" charset="-122"/>
              </a:rPr>
              <a:t>30 </a:t>
            </a:r>
            <a:r>
              <a:rPr lang="zh-CN" altLang="en-US" dirty="0" smtClean="0">
                <a:latin typeface="微软雅黑" panose="020B0503020204020204" pitchFamily="34" charset="-122"/>
                <a:ea typeface="微软雅黑" panose="020B0503020204020204" pitchFamily="34" charset="-122"/>
              </a:rPr>
              <a:t>端子→点火开关起动挡→点火开关 </a:t>
            </a:r>
            <a:r>
              <a:rPr lang="en-US" altLang="zh-CN" dirty="0" smtClean="0">
                <a:latin typeface="微软雅黑" panose="020B0503020204020204" pitchFamily="34" charset="-122"/>
                <a:ea typeface="微软雅黑" panose="020B0503020204020204" pitchFamily="34" charset="-122"/>
              </a:rPr>
              <a:t>50 </a:t>
            </a:r>
            <a:r>
              <a:rPr lang="zh-CN" altLang="en-US" dirty="0" smtClean="0">
                <a:latin typeface="微软雅黑" panose="020B0503020204020204" pitchFamily="34" charset="-122"/>
                <a:ea typeface="微软雅黑" panose="020B0503020204020204" pitchFamily="34" charset="-122"/>
              </a:rPr>
              <a:t>端子→红黑色导线 </a:t>
            </a:r>
            <a:r>
              <a:rPr lang="en-US" altLang="zh-CN" dirty="0" smtClean="0">
                <a:latin typeface="微软雅黑" panose="020B0503020204020204" pitchFamily="34" charset="-122"/>
                <a:ea typeface="微软雅黑" panose="020B0503020204020204" pitchFamily="34" charset="-122"/>
              </a:rPr>
              <a:t>3 →</a:t>
            </a:r>
            <a:r>
              <a:rPr lang="zh-CN" altLang="en-US" dirty="0" smtClean="0">
                <a:latin typeface="微软雅黑" panose="020B0503020204020204" pitchFamily="34" charset="-122"/>
                <a:ea typeface="微软雅黑" panose="020B0503020204020204" pitchFamily="34" charset="-122"/>
              </a:rPr>
              <a:t>中央线路板 </a:t>
            </a:r>
            <a:r>
              <a:rPr lang="en-US" altLang="zh-CN" dirty="0" smtClean="0">
                <a:latin typeface="微软雅黑" panose="020B0503020204020204" pitchFamily="34" charset="-122"/>
                <a:ea typeface="微软雅黑" panose="020B0503020204020204" pitchFamily="34" charset="-122"/>
              </a:rPr>
              <a:t>B8 </a:t>
            </a:r>
            <a:r>
              <a:rPr lang="zh-CN" altLang="en-US" dirty="0" smtClean="0">
                <a:latin typeface="微软雅黑" panose="020B0503020204020204" pitchFamily="34" charset="-122"/>
                <a:ea typeface="微软雅黑" panose="020B0503020204020204" pitchFamily="34" charset="-122"/>
              </a:rPr>
              <a:t>结点→中央线路板内部电路→中央线路板 </a:t>
            </a:r>
            <a:r>
              <a:rPr lang="en-US" altLang="zh-CN" dirty="0" smtClean="0">
                <a:latin typeface="微软雅黑" panose="020B0503020204020204" pitchFamily="34" charset="-122"/>
                <a:ea typeface="微软雅黑" panose="020B0503020204020204" pitchFamily="34" charset="-122"/>
              </a:rPr>
              <a:t>C18 </a:t>
            </a:r>
            <a:r>
              <a:rPr lang="zh-CN" altLang="en-US" dirty="0" smtClean="0">
                <a:latin typeface="微软雅黑" panose="020B0503020204020204" pitchFamily="34" charset="-122"/>
                <a:ea typeface="微软雅黑" panose="020B0503020204020204" pitchFamily="34" charset="-122"/>
              </a:rPr>
              <a:t>结点→红黑色导线 </a:t>
            </a:r>
            <a:r>
              <a:rPr lang="en-US" altLang="zh-CN" dirty="0" smtClean="0">
                <a:latin typeface="微软雅黑" panose="020B0503020204020204" pitchFamily="34" charset="-122"/>
                <a:ea typeface="微软雅黑" panose="020B0503020204020204" pitchFamily="34" charset="-122"/>
              </a:rPr>
              <a:t>6 →</a:t>
            </a:r>
            <a:r>
              <a:rPr lang="zh-CN" altLang="en-US" dirty="0" smtClean="0">
                <a:latin typeface="微软雅黑" panose="020B0503020204020204" pitchFamily="34" charset="-122"/>
                <a:ea typeface="微软雅黑" panose="020B0503020204020204" pitchFamily="34" charset="-122"/>
              </a:rPr>
              <a:t>起动机 </a:t>
            </a:r>
            <a:r>
              <a:rPr lang="en-US" altLang="zh-CN" dirty="0" smtClean="0">
                <a:latin typeface="微软雅黑" panose="020B0503020204020204" pitchFamily="34" charset="-122"/>
                <a:ea typeface="微软雅黑" panose="020B0503020204020204" pitchFamily="34" charset="-122"/>
              </a:rPr>
              <a:t>50 </a:t>
            </a:r>
            <a:r>
              <a:rPr lang="zh-CN" altLang="en-US" dirty="0" smtClean="0">
                <a:latin typeface="微软雅黑" panose="020B0503020204020204" pitchFamily="34" charset="-122"/>
                <a:ea typeface="微软雅黑" panose="020B0503020204020204" pitchFamily="34" charset="-122"/>
              </a:rPr>
              <a:t>端子→保持线圈→搭铁→蓄电池负极。</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225" y="2204720"/>
            <a:ext cx="11025505" cy="645160"/>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如下图2-1-7是我们在初高中物理教材中常见的电容元件</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电容元件在新能源汽车上的广泛应用</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2207895" y="3285490"/>
            <a:ext cx="7547610" cy="2756535"/>
          </a:xfrm>
          <a:prstGeom prst="rect">
            <a:avLst/>
          </a:prstGeom>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21858" y="1202088"/>
            <a:ext cx="1554480" cy="368300"/>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发动机起动后</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1919536" y="692696"/>
            <a:ext cx="13258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402253" y="1484787"/>
            <a:ext cx="7459373" cy="5077460"/>
          </a:xfrm>
          <a:prstGeom prst="rect">
            <a:avLst/>
          </a:prstGeom>
        </p:spPr>
        <p:txBody>
          <a:bodyPr wrap="square">
            <a:spAutoFit/>
          </a:bodyPr>
          <a:lstStyle/>
          <a:p>
            <a:pPr>
              <a:lnSpc>
                <a:spcPct val="200000"/>
              </a:lnSpc>
            </a:pPr>
            <a:r>
              <a:rPr lang="zh-CN" altLang="en-US" dirty="0" smtClean="0">
                <a:latin typeface="微软雅黑" panose="020B0503020204020204" pitchFamily="34" charset="-122"/>
                <a:ea typeface="微软雅黑" panose="020B0503020204020204" pitchFamily="34" charset="-122"/>
              </a:rPr>
              <a:t>       当发动机起动后，放松点火钥匙，点火开关将自动回转一个角度，起动挡断开，吸接线圈电流路径改变，其电路为：蓄电池正极→起动机 </a:t>
            </a:r>
            <a:r>
              <a:rPr lang="en-US" altLang="zh-CN" dirty="0" smtClean="0">
                <a:latin typeface="微软雅黑" panose="020B0503020204020204" pitchFamily="34" charset="-122"/>
                <a:ea typeface="微软雅黑" panose="020B0503020204020204" pitchFamily="34" charset="-122"/>
              </a:rPr>
              <a:t>30 </a:t>
            </a:r>
            <a:r>
              <a:rPr lang="zh-CN" altLang="en-US" dirty="0" smtClean="0">
                <a:latin typeface="微软雅黑" panose="020B0503020204020204" pitchFamily="34" charset="-122"/>
                <a:ea typeface="微软雅黑" panose="020B0503020204020204" pitchFamily="34" charset="-122"/>
              </a:rPr>
              <a:t>端子→触盘→起动机 </a:t>
            </a:r>
            <a:r>
              <a:rPr lang="en-US" altLang="zh-CN" dirty="0" smtClean="0">
                <a:latin typeface="微软雅黑" panose="020B0503020204020204" pitchFamily="34" charset="-122"/>
                <a:ea typeface="微软雅黑" panose="020B0503020204020204" pitchFamily="34" charset="-122"/>
              </a:rPr>
              <a:t>C </a:t>
            </a:r>
            <a:r>
              <a:rPr lang="zh-CN" altLang="en-US" dirty="0" smtClean="0">
                <a:latin typeface="微软雅黑" panose="020B0503020204020204" pitchFamily="34" charset="-122"/>
                <a:ea typeface="微软雅黑" panose="020B0503020204020204" pitchFamily="34" charset="-122"/>
              </a:rPr>
              <a:t>端子→吸拉线圈→起动机 </a:t>
            </a:r>
            <a:r>
              <a:rPr lang="en-US" altLang="zh-CN" dirty="0" smtClean="0">
                <a:latin typeface="微软雅黑" panose="020B0503020204020204" pitchFamily="34" charset="-122"/>
                <a:ea typeface="微软雅黑" panose="020B0503020204020204" pitchFamily="34" charset="-122"/>
              </a:rPr>
              <a:t>50 </a:t>
            </a:r>
            <a:r>
              <a:rPr lang="zh-CN" altLang="en-US" dirty="0" smtClean="0">
                <a:latin typeface="微软雅黑" panose="020B0503020204020204" pitchFamily="34" charset="-122"/>
                <a:ea typeface="微软雅黑" panose="020B0503020204020204" pitchFamily="34" charset="-122"/>
              </a:rPr>
              <a:t>端子→保持线圈→搭铁→蓄电池负极。</a:t>
            </a:r>
            <a:endParaRPr lang="en-US" altLang="zh-CN" dirty="0" smtClean="0">
              <a:latin typeface="微软雅黑" panose="020B0503020204020204" pitchFamily="34" charset="-122"/>
              <a:ea typeface="微软雅黑" panose="020B0503020204020204" pitchFamily="34" charset="-122"/>
            </a:endParaRPr>
          </a:p>
          <a:p>
            <a:pPr>
              <a:lnSpc>
                <a:spcPct val="200000"/>
              </a:lnSpc>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可见，此时吸拉线圈的电流和磁通方向与起动时相反。由于保持线圈的电流和磁通方向未改变，因此两个线圈产生的磁力相互削弱，在回位弹簧的张力作用下，活动铁芯立即左移回位，并带动推杆和触盘向左移动，使起动机主电路切断而停转。与此同时，拨叉带动单向离合器向右移动，使驱动齿轮与飞轮齿圈分离，起动过程结束。</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24775" y="629980"/>
            <a:ext cx="3840480" cy="368300"/>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带有起动继电器的起动系统控制电路</a:t>
            </a:r>
            <a:endParaRPr lang="zh-CN" altLang="en-US"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2536337" y="1261410"/>
            <a:ext cx="6583680" cy="368300"/>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电路组成：包括起动继电器控制电路和起动机电磁开关控制电路</a:t>
            </a:r>
            <a:endParaRPr lang="zh-CN" altLang="en-US" dirty="0">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63752" y="1772816"/>
            <a:ext cx="4993420"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583266" y="4869161"/>
            <a:ext cx="7344815" cy="1753235"/>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电磁开关控制电路接通后，吸拉线圈 </a:t>
            </a:r>
            <a:r>
              <a:rPr lang="en-US" altLang="zh-CN" dirty="0" smtClean="0">
                <a:latin typeface="微软雅黑" panose="020B0503020204020204" pitchFamily="34" charset="-122"/>
                <a:ea typeface="微软雅黑" panose="020B0503020204020204" pitchFamily="34" charset="-122"/>
              </a:rPr>
              <a:t>3 </a:t>
            </a:r>
            <a:r>
              <a:rPr lang="zh-CN" altLang="en-US" dirty="0" smtClean="0">
                <a:latin typeface="微软雅黑" panose="020B0503020204020204" pitchFamily="34" charset="-122"/>
                <a:ea typeface="微软雅黑" panose="020B0503020204020204" pitchFamily="34" charset="-122"/>
              </a:rPr>
              <a:t>和保持线圈 </a:t>
            </a: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产生强的磁吸力，将起动机主电路接通。此时电流走向为：蓄电池正极→起动机电源接</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线柱 </a:t>
            </a:r>
            <a:r>
              <a:rPr lang="en-US" altLang="zh-CN" dirty="0" smtClean="0">
                <a:latin typeface="微软雅黑" panose="020B0503020204020204" pitchFamily="34" charset="-122"/>
                <a:ea typeface="微软雅黑" panose="020B0503020204020204" pitchFamily="34" charset="-122"/>
              </a:rPr>
              <a:t>9 →</a:t>
            </a:r>
            <a:r>
              <a:rPr lang="zh-CN" altLang="en-US" dirty="0" smtClean="0">
                <a:latin typeface="微软雅黑" panose="020B0503020204020204" pitchFamily="34" charset="-122"/>
                <a:ea typeface="微软雅黑" panose="020B0503020204020204" pitchFamily="34" charset="-122"/>
              </a:rPr>
              <a:t>电磁开关 </a:t>
            </a:r>
            <a:r>
              <a:rPr lang="en-US" altLang="zh-CN" dirty="0" smtClean="0">
                <a:latin typeface="微软雅黑" panose="020B0503020204020204" pitchFamily="34" charset="-122"/>
                <a:ea typeface="微软雅黑" panose="020B0503020204020204" pitchFamily="34" charset="-122"/>
              </a:rPr>
              <a:t>10 →</a:t>
            </a:r>
            <a:r>
              <a:rPr lang="zh-CN" altLang="en-US" dirty="0" smtClean="0">
                <a:latin typeface="微软雅黑" panose="020B0503020204020204" pitchFamily="34" charset="-122"/>
                <a:ea typeface="微软雅黑" panose="020B0503020204020204" pitchFamily="34" charset="-122"/>
              </a:rPr>
              <a:t>励磁绕组 </a:t>
            </a:r>
            <a:r>
              <a:rPr lang="en-US" altLang="zh-CN" dirty="0" smtClean="0">
                <a:latin typeface="微软雅黑" panose="020B0503020204020204" pitchFamily="34" charset="-122"/>
                <a:ea typeface="微软雅黑" panose="020B0503020204020204" pitchFamily="34" charset="-122"/>
              </a:rPr>
              <a:t>11 →</a:t>
            </a:r>
            <a:r>
              <a:rPr lang="zh-CN" altLang="en-US" dirty="0" smtClean="0">
                <a:latin typeface="微软雅黑" panose="020B0503020204020204" pitchFamily="34" charset="-122"/>
                <a:ea typeface="微软雅黑" panose="020B0503020204020204" pitchFamily="34" charset="-122"/>
              </a:rPr>
              <a:t>电枢绕组 </a:t>
            </a:r>
            <a:r>
              <a:rPr lang="en-US" altLang="zh-CN" dirty="0" smtClean="0">
                <a:latin typeface="微软雅黑" panose="020B0503020204020204" pitchFamily="34" charset="-122"/>
                <a:ea typeface="微软雅黑" panose="020B0503020204020204" pitchFamily="34" charset="-122"/>
              </a:rPr>
              <a:t>12 →</a:t>
            </a:r>
            <a:r>
              <a:rPr lang="zh-CN" altLang="en-US" dirty="0" smtClean="0">
                <a:latin typeface="微软雅黑" panose="020B0503020204020204" pitchFamily="34" charset="-122"/>
                <a:ea typeface="微软雅黑" panose="020B0503020204020204" pitchFamily="34" charset="-122"/>
              </a:rPr>
              <a:t>搭铁→蓄电池负极。于是起动机产生电磁转矩起动发动机</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560" y="332656"/>
            <a:ext cx="1956444"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52480" y="1052736"/>
            <a:ext cx="29260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一、起动机系统使用与保护</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423609" y="1594243"/>
            <a:ext cx="2697480" cy="368300"/>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（一）起动机的正确使用</a:t>
            </a:r>
            <a:endParaRPr lang="zh-CN" altLang="en-US" b="1" dirty="0">
              <a:latin typeface="微软雅黑" panose="020B0503020204020204" pitchFamily="34" charset="-122"/>
              <a:ea typeface="微软雅黑" panose="020B0503020204020204" pitchFamily="34" charset="-122"/>
            </a:endParaRPr>
          </a:p>
        </p:txBody>
      </p:sp>
      <p:sp>
        <p:nvSpPr>
          <p:cNvPr id="8" name="矩形 7"/>
          <p:cNvSpPr/>
          <p:nvPr/>
        </p:nvSpPr>
        <p:spPr>
          <a:xfrm>
            <a:off x="2423594" y="2132873"/>
            <a:ext cx="7920879" cy="4246245"/>
          </a:xfrm>
          <a:prstGeom prst="rect">
            <a:avLst/>
          </a:prstGeom>
        </p:spPr>
        <p:txBody>
          <a:bodyPr wrap="square">
            <a:spAutoFit/>
          </a:bodyPr>
          <a:lstStyle/>
          <a:p>
            <a:pPr>
              <a:lnSpc>
                <a:spcPct val="150000"/>
              </a:lnSpc>
            </a:pPr>
            <a:r>
              <a:rPr lang="zh-CN" altLang="en-US" dirty="0" smtClean="0"/>
              <a:t>（ </a:t>
            </a:r>
            <a:r>
              <a:rPr lang="en-US" altLang="zh-CN" dirty="0" smtClean="0"/>
              <a:t>1</a:t>
            </a:r>
            <a:r>
              <a:rPr lang="zh-CN" altLang="en-US" dirty="0" smtClean="0"/>
              <a:t>）发动机起动时，最大电流可达 </a:t>
            </a:r>
            <a:r>
              <a:rPr lang="en-US" altLang="zh-CN" dirty="0" smtClean="0"/>
              <a:t>200 A </a:t>
            </a:r>
            <a:r>
              <a:rPr lang="zh-CN" altLang="en-US" dirty="0" smtClean="0"/>
              <a:t>甚至更高。起动机的每次工作时间不宜超过 </a:t>
            </a:r>
            <a:r>
              <a:rPr lang="en-US" altLang="zh-CN" dirty="0" smtClean="0"/>
              <a:t>5 s </a:t>
            </a:r>
            <a:r>
              <a:rPr lang="zh-CN" altLang="en-US" dirty="0" smtClean="0"/>
              <a:t>；</a:t>
            </a:r>
            <a:endParaRPr lang="en-US" altLang="zh-CN" dirty="0" smtClean="0"/>
          </a:p>
          <a:p>
            <a:pPr>
              <a:lnSpc>
                <a:spcPct val="150000"/>
              </a:lnSpc>
            </a:pPr>
            <a:r>
              <a:rPr lang="zh-CN" altLang="en-US" dirty="0" smtClean="0"/>
              <a:t>（ </a:t>
            </a:r>
            <a:r>
              <a:rPr lang="en-US" altLang="zh-CN" dirty="0" smtClean="0"/>
              <a:t>2</a:t>
            </a:r>
            <a:r>
              <a:rPr lang="zh-CN" altLang="en-US" dirty="0" smtClean="0"/>
              <a:t>）起动发动机时，尽量减少起动机的起动次数；</a:t>
            </a:r>
            <a:endParaRPr lang="en-US" altLang="zh-CN" dirty="0" smtClean="0"/>
          </a:p>
          <a:p>
            <a:pPr>
              <a:lnSpc>
                <a:spcPct val="150000"/>
              </a:lnSpc>
            </a:pPr>
            <a:r>
              <a:rPr lang="zh-CN" altLang="en-US" dirty="0" smtClean="0"/>
              <a:t>（ </a:t>
            </a:r>
            <a:r>
              <a:rPr lang="en-US" altLang="zh-CN" dirty="0" smtClean="0"/>
              <a:t>3</a:t>
            </a:r>
            <a:r>
              <a:rPr lang="zh-CN" altLang="en-US" dirty="0" smtClean="0"/>
              <a:t>）在起动发动机过程中，应将变速器操纵杆置于空挡位置，并踩下离合器踏板，使起动机不带负载起动；</a:t>
            </a:r>
            <a:endParaRPr lang="zh-CN" altLang="en-US" dirty="0" smtClean="0"/>
          </a:p>
          <a:p>
            <a:pPr>
              <a:lnSpc>
                <a:spcPct val="150000"/>
              </a:lnSpc>
            </a:pPr>
            <a:r>
              <a:rPr lang="zh-CN" altLang="en-US" dirty="0" smtClean="0"/>
              <a:t>（ </a:t>
            </a:r>
            <a:r>
              <a:rPr lang="en-US" altLang="zh-CN" dirty="0" smtClean="0"/>
              <a:t>4</a:t>
            </a:r>
            <a:r>
              <a:rPr lang="zh-CN" altLang="en-US" dirty="0" smtClean="0"/>
              <a:t>）蓄电池要经常保持充足电的状态，以满足发动机的起动；</a:t>
            </a:r>
            <a:endParaRPr lang="zh-CN" altLang="en-US" dirty="0" smtClean="0"/>
          </a:p>
          <a:p>
            <a:pPr>
              <a:lnSpc>
                <a:spcPct val="150000"/>
              </a:lnSpc>
            </a:pPr>
            <a:r>
              <a:rPr lang="zh-CN" altLang="en-US" dirty="0" smtClean="0"/>
              <a:t>（ </a:t>
            </a:r>
            <a:r>
              <a:rPr lang="en-US" altLang="zh-CN" dirty="0" smtClean="0"/>
              <a:t>5</a:t>
            </a:r>
            <a:r>
              <a:rPr lang="zh-CN" altLang="en-US" dirty="0" smtClean="0"/>
              <a:t>）在冬季和低温环境下起动时，建议先对发动机进行预热；（ </a:t>
            </a:r>
            <a:r>
              <a:rPr lang="en-US" altLang="zh-CN" dirty="0" smtClean="0"/>
              <a:t>6</a:t>
            </a:r>
            <a:r>
              <a:rPr lang="zh-CN" altLang="en-US" dirty="0" smtClean="0"/>
              <a:t>）发动机起动后，要立即松开点火开关，使起动机停止工作；（ </a:t>
            </a:r>
            <a:r>
              <a:rPr lang="en-US" altLang="zh-CN" dirty="0" smtClean="0"/>
              <a:t>7</a:t>
            </a:r>
            <a:r>
              <a:rPr lang="zh-CN" altLang="en-US" dirty="0" smtClean="0"/>
              <a:t>）发动机起动后，若操纵点火开关不能使起动机停止运转，要立即关闭发动机和车辆电源，必要时应及时拆开蓄电池的电源线，等查明故障且排除后，再重新接好电路</a:t>
            </a:r>
            <a:endParaRPr lang="zh-CN" altLang="en-US" dirty="0"/>
          </a:p>
        </p:txBody>
      </p:sp>
      <p:sp>
        <p:nvSpPr>
          <p:cNvPr id="6" name="矩形 5"/>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5560" y="692696"/>
            <a:ext cx="2240280" cy="368300"/>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（二）起动机的维护</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2999656" y="1268776"/>
            <a:ext cx="6984776" cy="2584450"/>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日常维护</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）检查起动机电路各导线的连接及电源正极线的绝缘状况。如有不良，应更换电源线。</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）清除起动机外壳的尘土及油污，保持清洁干燥。</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）检查起动机操纵机构和电磁阀的工作情况，如运动受限或柱塞卡滞，应及时排除。</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2999673" y="4077072"/>
            <a:ext cx="3386455" cy="368300"/>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车辆每行驶 </a:t>
            </a:r>
            <a:r>
              <a:rPr lang="en-US" altLang="zh-CN" dirty="0" smtClean="0">
                <a:latin typeface="微软雅黑" panose="020B0503020204020204" pitchFamily="34" charset="-122"/>
                <a:ea typeface="微软雅黑" panose="020B0503020204020204" pitchFamily="34" charset="-122"/>
              </a:rPr>
              <a:t>6 000 km </a:t>
            </a:r>
            <a:r>
              <a:rPr lang="zh-CN" altLang="en-US" dirty="0" smtClean="0">
                <a:latin typeface="微软雅黑" panose="020B0503020204020204" pitchFamily="34" charset="-122"/>
                <a:ea typeface="微软雅黑" panose="020B0503020204020204" pitchFamily="34" charset="-122"/>
              </a:rPr>
              <a:t>后的维护</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3026994" y="4797152"/>
            <a:ext cx="3520440" cy="368300"/>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车辆每行驶 </a:t>
            </a:r>
            <a:r>
              <a:rPr lang="en-US" altLang="zh-CN" dirty="0" smtClean="0">
                <a:latin typeface="微软雅黑" panose="020B0503020204020204" pitchFamily="34" charset="-122"/>
                <a:ea typeface="微软雅黑" panose="020B0503020204020204" pitchFamily="34" charset="-122"/>
              </a:rPr>
              <a:t>24 000 km </a:t>
            </a:r>
            <a:r>
              <a:rPr lang="zh-CN" altLang="en-US" dirty="0" smtClean="0">
                <a:latin typeface="微软雅黑" panose="020B0503020204020204" pitchFamily="34" charset="-122"/>
                <a:ea typeface="微软雅黑" panose="020B0503020204020204" pitchFamily="34" charset="-122"/>
              </a:rPr>
              <a:t>后的维护</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68381" y="917788"/>
            <a:ext cx="4069080" cy="368300"/>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二、起动机运转无力故障的诊断与排除</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3022624" y="2053603"/>
            <a:ext cx="13544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1. </a:t>
            </a:r>
            <a:r>
              <a:rPr lang="zh-CN" altLang="en-US" dirty="0" smtClean="0">
                <a:solidFill>
                  <a:srgbClr val="FF0000"/>
                </a:solidFill>
                <a:latin typeface="微软雅黑" panose="020B0503020204020204" pitchFamily="34" charset="-122"/>
                <a:ea typeface="微软雅黑" panose="020B0503020204020204" pitchFamily="34" charset="-122"/>
              </a:rPr>
              <a:t>故障现象</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4588663" y="3375576"/>
            <a:ext cx="13544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2. </a:t>
            </a:r>
            <a:r>
              <a:rPr lang="zh-CN" altLang="en-US" dirty="0" smtClean="0">
                <a:solidFill>
                  <a:srgbClr val="FF0000"/>
                </a:solidFill>
                <a:latin typeface="微软雅黑" panose="020B0503020204020204" pitchFamily="34" charset="-122"/>
                <a:ea typeface="微软雅黑" panose="020B0503020204020204" pitchFamily="34" charset="-122"/>
              </a:rPr>
              <a:t>故障原因</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6384055" y="4402546"/>
            <a:ext cx="20402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3. </a:t>
            </a:r>
            <a:r>
              <a:rPr lang="zh-CN" altLang="en-US" dirty="0" smtClean="0">
                <a:solidFill>
                  <a:srgbClr val="FF0000"/>
                </a:solidFill>
                <a:latin typeface="微软雅黑" panose="020B0503020204020204" pitchFamily="34" charset="-122"/>
                <a:ea typeface="微软雅黑" panose="020B0503020204020204" pitchFamily="34" charset="-122"/>
              </a:rPr>
              <a:t>故障诊断与排除</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1968378" y="1412776"/>
            <a:ext cx="3611880" cy="368300"/>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三、起动机空转故障的诊断与排除</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9537" y="814646"/>
            <a:ext cx="3383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四、起动机故障检查的一般程序</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783634" y="1305345"/>
            <a:ext cx="6840760" cy="4246245"/>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）起动发动机的同时，接通前大灯或喇叭，观察灯光亮度和喇叭声响是否正常，如变弱，则检查蓄电池是否亏电和线路连接是否松动。</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）短接起动机电磁开关与蓄电池正极接线柱，观察起动机运转情况，如运转正常，则检查点火开关。</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）短接起动机点火开关接线柱，观察起动机运转情况，如运转正常，则检查起动机电磁开关。</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）从车上拆下起动机，进行检修。</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5</a:t>
            </a:r>
            <a:r>
              <a:rPr lang="zh-CN" altLang="en-US" dirty="0" smtClean="0">
                <a:latin typeface="微软雅黑" panose="020B0503020204020204" pitchFamily="34" charset="-122"/>
                <a:ea typeface="微软雅黑" panose="020B0503020204020204" pitchFamily="34" charset="-122"/>
              </a:rPr>
              <a:t>）确认并排除故障后，将起动机装回发动机。</a:t>
            </a:r>
            <a:endParaRPr lang="zh-CN" altLang="en-US"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）再次起动发动机，发动机能正常起动，确认系统正常无故障</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1717434" y="106496"/>
            <a:ext cx="7474912" cy="312420"/>
          </a:xfrm>
          <a:prstGeom prst="rect">
            <a:avLst/>
          </a:prstGeom>
        </p:spPr>
        <p:txBody>
          <a:bodyPr wrap="square">
            <a:spAutoFit/>
          </a:bodyPr>
          <a:lstStyle/>
          <a:p>
            <a:pPr lvl="0">
              <a:lnSpc>
                <a:spcPct val="90000"/>
              </a:lnSpc>
              <a:spcBef>
                <a:spcPts val="1000"/>
              </a:spcBef>
            </a:pPr>
            <a:r>
              <a:rPr kumimoji="1"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en-US" altLang="zh-CN" sz="16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rgbClr val="44546A"/>
                </a:solidFill>
                <a:latin typeface="Arial" panose="020B0604020202020204" pitchFamily="34" charset="0"/>
                <a:ea typeface="微软雅黑" panose="020B0503020204020204" pitchFamily="34" charset="-122"/>
                <a:sym typeface="+mn-ea"/>
              </a:rPr>
              <a:t>新能源汽车起动机的分析及检测</a:t>
            </a:r>
            <a:endParaRPr lang="en-US" altLang="zh-CN" sz="1600" b="1" dirty="0">
              <a:solidFill>
                <a:srgbClr val="44546A"/>
              </a:solidFill>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19550" y="836712"/>
            <a:ext cx="29260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一、直流电动机的结构组成</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87690" y="1988840"/>
            <a:ext cx="6142353" cy="425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2562122" y="1412776"/>
            <a:ext cx="6841851" cy="368300"/>
          </a:xfrm>
          <a:prstGeom prst="rect">
            <a:avLst/>
          </a:prstGeom>
        </p:spPr>
        <p:txBody>
          <a:bodyPr wrap="square">
            <a:spAutoFit/>
          </a:bodyPr>
          <a:lstStyle/>
          <a:p>
            <a:r>
              <a:rPr lang="zh-CN" altLang="en-US" b="1" dirty="0" smtClean="0">
                <a:solidFill>
                  <a:prstClr val="black"/>
                </a:solidFill>
                <a:latin typeface="微软雅黑" panose="020B0503020204020204" pitchFamily="34" charset="-122"/>
                <a:ea typeface="微软雅黑" panose="020B0503020204020204" pitchFamily="34" charset="-122"/>
              </a:rPr>
              <a:t>主要由定子（磁极）、转子（电枢）、机壳和端盖等部分构成</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2" name="矩形 1"/>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4601" y="782074"/>
            <a:ext cx="2240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（一）定子（磁极）</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3215680" y="1187460"/>
            <a:ext cx="6984776" cy="368300"/>
          </a:xfrm>
          <a:prstGeom prst="rect">
            <a:avLst/>
          </a:prstGeom>
        </p:spPr>
        <p:txBody>
          <a:bodyPr wrap="squar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包括主磁极、机座、换向磁极、电刷装置、端盖，其结构如图</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78607" y="1556820"/>
            <a:ext cx="6223722" cy="2689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711624" y="4209902"/>
            <a:ext cx="7116531"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主磁极的作用是产生气隙磁场，由铁芯和励磁绕组组成。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834929" y="4869188"/>
            <a:ext cx="6789464"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换向磁极是位于两相邻主磁极之间的小磁极，由换向磁极铁芯和绕组组成，并与电枢串联。</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843378" y="5661276"/>
            <a:ext cx="7141053"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电刷与电刷架的作用是将电流引入电动机，由压紧弹簧压紧，使电枢与换向器之间有良好的滑动接触</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7568" y="610409"/>
            <a:ext cx="2240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（二）转子（电枢）</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279577" y="1131823"/>
            <a:ext cx="7704856"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包括电枢铁芯、电枢绕组、换向器、风扇、转轴和轴承等，如图所示</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07451" y="1501183"/>
            <a:ext cx="6612585" cy="243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207569" y="3933058"/>
            <a:ext cx="7848872" cy="92202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电枢铁芯是主磁路的一部分。铁芯中磁通方向发生变化，会在铁芯中引起涡流与磁滞损耗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207568" y="5135126"/>
            <a:ext cx="7846618"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cs typeface="Arial" panose="020B0604020202020204" pitchFamily="34" charset="0"/>
              </a:rPr>
              <a:t>电枢绕组的作用是产生电磁转矩和感应电动势，是进行能量转换的关键部件</a:t>
            </a:r>
            <a:endParaRPr lang="zh-CN" altLang="en-US"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矩形 5"/>
          <p:cNvSpPr/>
          <p:nvPr/>
        </p:nvSpPr>
        <p:spPr>
          <a:xfrm>
            <a:off x="2209822" y="5733270"/>
            <a:ext cx="7702602"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cs typeface="Arial" panose="020B0604020202020204" pitchFamily="34" charset="0"/>
              </a:rPr>
              <a:t>转轴具有支撑转子旋转的作用，有一定的机械强度和刚度，一般用圆钢加工而成。</a:t>
            </a:r>
            <a:endParaRPr lang="zh-CN" altLang="en-US"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147" y="1196752"/>
            <a:ext cx="13258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换向器如图</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35760" y="1196752"/>
            <a:ext cx="5753166" cy="2414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423592" y="3723040"/>
            <a:ext cx="7776864"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换向片的组合体，其作用是将电源提供的直流电转换成电枢绕组所需的交流电。换向片在套筒外表面围成一圈，用压圈固定。换向器装在转轴上，其表面用弹簧压着固定的电刷，使转动的电枢绕组得以同外电路连接起来。</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446689" y="5229200"/>
            <a:ext cx="640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机壳</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446689" y="5877272"/>
            <a:ext cx="640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端盖</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1198880"/>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随着新能源汽车的发展，电容元件在新能汽车上也发挥着至关重要的作用。如下图2-1-8和2-1-9分别是新能源汽车动力部分实物图和充电桩实物图。</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电容元件在新能源汽车上的广泛应用</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6" name="图片 5"/>
          <p:cNvPicPr>
            <a:picLocks noChangeAspect="1"/>
          </p:cNvPicPr>
          <p:nvPr/>
        </p:nvPicPr>
        <p:blipFill>
          <a:blip r:embed="rId1"/>
          <a:stretch>
            <a:fillRect/>
          </a:stretch>
        </p:blipFill>
        <p:spPr>
          <a:xfrm>
            <a:off x="2207895" y="3573145"/>
            <a:ext cx="6891020" cy="2921000"/>
          </a:xfrm>
          <a:prstGeom prst="rect">
            <a:avLst/>
          </a:prstGeom>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0176" y="674859"/>
            <a:ext cx="29260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二、直流电动机的励磁方式</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320995" y="1331942"/>
            <a:ext cx="2468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（一）他励直流电动机</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988982" y="2406016"/>
            <a:ext cx="64193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励磁绕组和电枢绕组相互独立，分别由两个直流电源供电</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85657" y="692724"/>
            <a:ext cx="4029075"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320995" y="3030248"/>
            <a:ext cx="2468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（二）并励直流电动机</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5670" y="3214914"/>
            <a:ext cx="4273349" cy="187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527984" y="5063651"/>
            <a:ext cx="7456448" cy="92202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励磁绕组和电枢绕组并联，由一个直流电源供电，并励绕组两端电压就是电枢两端电压</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6525" y="629980"/>
            <a:ext cx="2468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（三）串励直流电动机</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63953" y="549164"/>
            <a:ext cx="3992438" cy="1924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27649" y="2504220"/>
            <a:ext cx="6872758" cy="92202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励磁绕组与电枢绕组串联接到同一电源上，由于通过励磁绕组的电流就是电枢电流，其值大。</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356515" y="3613666"/>
            <a:ext cx="24688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（四）复励直流电动机</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1957" y="3798332"/>
            <a:ext cx="4568917" cy="1934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567608" y="5010785"/>
            <a:ext cx="3235428" cy="175323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励磁绕组分成两部分，与电枢绕组并联的部分，称为并励绕组，与电枢绕组串联的部分，称为串励绕组。</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5349" y="813235"/>
            <a:ext cx="29260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三、直流电动机的工作原理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351584" y="1268760"/>
            <a:ext cx="2240280" cy="368300"/>
          </a:xfrm>
          <a:prstGeom prst="rect">
            <a:avLst/>
          </a:prstGeom>
        </p:spPr>
        <p:txBody>
          <a:bodyPr wrap="none">
            <a:spAutoFit/>
          </a:bodyPr>
          <a:lstStyle/>
          <a:p>
            <a:r>
              <a:rPr lang="zh-CN" altLang="en-US" dirty="0" smtClean="0">
                <a:solidFill>
                  <a:srgbClr val="FF0000"/>
                </a:solidFill>
              </a:rPr>
              <a:t>（一）电枢转动原理</a:t>
            </a:r>
            <a:endParaRPr lang="zh-CN" altLang="en-US" dirty="0">
              <a:solidFill>
                <a:srgbClr val="FF0000"/>
              </a:solidFill>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03926" y="945245"/>
            <a:ext cx="4918181" cy="3539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783634" y="4797153"/>
            <a:ext cx="6624736"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用左手定则可以判断 </a:t>
            </a:r>
            <a:r>
              <a:rPr lang="en-US" altLang="zh-CN" dirty="0" err="1" smtClean="0">
                <a:solidFill>
                  <a:prstClr val="black"/>
                </a:solidFill>
                <a:latin typeface="微软雅黑" panose="020B0503020204020204" pitchFamily="34" charset="-122"/>
                <a:ea typeface="微软雅黑" panose="020B0503020204020204" pitchFamily="34" charset="-122"/>
              </a:rPr>
              <a:t>ab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边受到的力垂直 </a:t>
            </a:r>
            <a:r>
              <a:rPr lang="en-US" altLang="zh-CN" dirty="0" err="1" smtClean="0">
                <a:solidFill>
                  <a:prstClr val="black"/>
                </a:solidFill>
                <a:latin typeface="微软雅黑" panose="020B0503020204020204" pitchFamily="34" charset="-122"/>
                <a:ea typeface="微软雅黑" panose="020B0503020204020204" pitchFamily="34" charset="-122"/>
              </a:rPr>
              <a:t>ab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边水平向左， </a:t>
            </a:r>
            <a:r>
              <a:rPr lang="en-US" altLang="zh-CN" dirty="0" smtClean="0">
                <a:solidFill>
                  <a:prstClr val="black"/>
                </a:solidFill>
                <a:latin typeface="微软雅黑" panose="020B0503020204020204" pitchFamily="34" charset="-122"/>
                <a:ea typeface="微软雅黑" panose="020B0503020204020204" pitchFamily="34" charset="-122"/>
              </a:rPr>
              <a:t>cd </a:t>
            </a:r>
            <a:r>
              <a:rPr lang="zh-CN" altLang="en-US" dirty="0" smtClean="0">
                <a:solidFill>
                  <a:prstClr val="black"/>
                </a:solidFill>
                <a:latin typeface="微软雅黑" panose="020B0503020204020204" pitchFamily="34" charset="-122"/>
                <a:ea typeface="微软雅黑" panose="020B0503020204020204" pitchFamily="34" charset="-122"/>
              </a:rPr>
              <a:t>边受到的力垂直 </a:t>
            </a:r>
            <a:r>
              <a:rPr lang="en-US" altLang="zh-CN" dirty="0" smtClean="0">
                <a:solidFill>
                  <a:prstClr val="black"/>
                </a:solidFill>
                <a:latin typeface="微软雅黑" panose="020B0503020204020204" pitchFamily="34" charset="-122"/>
                <a:ea typeface="微软雅黑" panose="020B0503020204020204" pitchFamily="34" charset="-122"/>
              </a:rPr>
              <a:t>cd </a:t>
            </a:r>
            <a:r>
              <a:rPr lang="zh-CN" altLang="en-US" dirty="0" smtClean="0">
                <a:solidFill>
                  <a:prstClr val="black"/>
                </a:solidFill>
                <a:latin typeface="微软雅黑" panose="020B0503020204020204" pitchFamily="34" charset="-122"/>
                <a:ea typeface="微软雅黑" panose="020B0503020204020204" pitchFamily="34" charset="-122"/>
              </a:rPr>
              <a:t>边水平向右，这一对力使电枢产生电磁力矩，使得电枢沿逆时针方向转动起来。</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404480" y="2276886"/>
            <a:ext cx="2880320" cy="2030095"/>
          </a:xfrm>
          <a:prstGeom prst="rect">
            <a:avLst/>
          </a:prstGeom>
        </p:spPr>
        <p:txBody>
          <a:bodyPr wrap="squar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A </a:t>
            </a:r>
            <a:r>
              <a:rPr lang="zh-CN" altLang="en-US" dirty="0" smtClean="0">
                <a:solidFill>
                  <a:prstClr val="black"/>
                </a:solidFill>
                <a:latin typeface="微软雅黑" panose="020B0503020204020204" pitchFamily="34" charset="-122"/>
                <a:ea typeface="微软雅黑" panose="020B0503020204020204" pitchFamily="34" charset="-122"/>
              </a:rPr>
              <a:t>刷为正， </a:t>
            </a:r>
            <a:r>
              <a:rPr lang="en-US" altLang="zh-CN" dirty="0" smtClean="0">
                <a:solidFill>
                  <a:prstClr val="black"/>
                </a:solidFill>
                <a:latin typeface="微软雅黑" panose="020B0503020204020204" pitchFamily="34" charset="-122"/>
                <a:ea typeface="微软雅黑" panose="020B0503020204020204" pitchFamily="34" charset="-122"/>
              </a:rPr>
              <a:t>B </a:t>
            </a:r>
            <a:r>
              <a:rPr lang="zh-CN" altLang="en-US" dirty="0" smtClean="0">
                <a:solidFill>
                  <a:prstClr val="black"/>
                </a:solidFill>
                <a:latin typeface="微软雅黑" panose="020B0503020204020204" pitchFamily="34" charset="-122"/>
                <a:ea typeface="微软雅黑" panose="020B0503020204020204" pitchFamily="34" charset="-122"/>
              </a:rPr>
              <a:t>刷为负，换</a:t>
            </a:r>
            <a:endParaRPr lang="zh-CN" altLang="en-US" dirty="0" smtClean="0">
              <a:solidFill>
                <a:prstClr val="black"/>
              </a:solidFill>
              <a:latin typeface="微软雅黑" panose="020B0503020204020204" pitchFamily="34" charset="-122"/>
              <a:ea typeface="微软雅黑" panose="020B0503020204020204" pitchFamily="34" charset="-122"/>
            </a:endParaRPr>
          </a:p>
          <a:p>
            <a:r>
              <a:rPr lang="zh-CN" altLang="en-US" dirty="0" smtClean="0">
                <a:solidFill>
                  <a:prstClr val="black"/>
                </a:solidFill>
                <a:latin typeface="微软雅黑" panose="020B0503020204020204" pitchFamily="34" charset="-122"/>
                <a:ea typeface="微软雅黑" panose="020B0503020204020204" pitchFamily="34" charset="-122"/>
              </a:rPr>
              <a:t>向片 </a:t>
            </a:r>
            <a:r>
              <a:rPr lang="en-US" altLang="zh-CN" dirty="0" smtClean="0">
                <a:solidFill>
                  <a:prstClr val="black"/>
                </a:solidFill>
                <a:latin typeface="微软雅黑" panose="020B0503020204020204" pitchFamily="34" charset="-122"/>
                <a:ea typeface="微软雅黑" panose="020B0503020204020204" pitchFamily="34" charset="-122"/>
              </a:rPr>
              <a:t>1 </a:t>
            </a:r>
            <a:r>
              <a:rPr lang="zh-CN" altLang="en-US" dirty="0" smtClean="0">
                <a:solidFill>
                  <a:prstClr val="black"/>
                </a:solidFill>
                <a:latin typeface="微软雅黑" panose="020B0503020204020204" pitchFamily="34" charset="-122"/>
                <a:ea typeface="微软雅黑" panose="020B0503020204020204" pitchFamily="34" charset="-122"/>
              </a:rPr>
              <a:t>与 </a:t>
            </a:r>
            <a:r>
              <a:rPr lang="en-US" altLang="zh-CN" dirty="0" smtClean="0">
                <a:solidFill>
                  <a:prstClr val="black"/>
                </a:solidFill>
                <a:latin typeface="微软雅黑" panose="020B0503020204020204" pitchFamily="34" charset="-122"/>
                <a:ea typeface="微软雅黑" panose="020B0503020204020204" pitchFamily="34" charset="-122"/>
              </a:rPr>
              <a:t>A </a:t>
            </a:r>
            <a:r>
              <a:rPr lang="zh-CN" altLang="en-US" dirty="0" smtClean="0">
                <a:solidFill>
                  <a:prstClr val="black"/>
                </a:solidFill>
                <a:latin typeface="微软雅黑" panose="020B0503020204020204" pitchFamily="34" charset="-122"/>
                <a:ea typeface="微软雅黑" panose="020B0503020204020204" pitchFamily="34" charset="-122"/>
              </a:rPr>
              <a:t>刷接触，电流 </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方向：电源正极性端→从电刷 </a:t>
            </a:r>
            <a:r>
              <a:rPr lang="en-US" altLang="zh-CN" dirty="0" smtClean="0">
                <a:solidFill>
                  <a:prstClr val="black"/>
                </a:solidFill>
                <a:latin typeface="微软雅黑" panose="020B0503020204020204" pitchFamily="34" charset="-122"/>
                <a:ea typeface="微软雅黑" panose="020B0503020204020204" pitchFamily="34" charset="-122"/>
              </a:rPr>
              <a:t>A</a:t>
            </a: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）→换向片 </a:t>
            </a:r>
            <a:r>
              <a:rPr lang="en-US" altLang="zh-CN" dirty="0" smtClean="0">
                <a:solidFill>
                  <a:prstClr val="black"/>
                </a:solidFill>
                <a:latin typeface="微软雅黑" panose="020B0503020204020204" pitchFamily="34" charset="-122"/>
                <a:ea typeface="微软雅黑" panose="020B0503020204020204" pitchFamily="34" charset="-122"/>
              </a:rPr>
              <a:t>1 →</a:t>
            </a:r>
            <a:r>
              <a:rPr lang="zh-CN" altLang="en-US" dirty="0" smtClean="0">
                <a:solidFill>
                  <a:prstClr val="black"/>
                </a:solidFill>
                <a:latin typeface="微软雅黑" panose="020B0503020204020204" pitchFamily="34" charset="-122"/>
                <a:ea typeface="微软雅黑" panose="020B0503020204020204" pitchFamily="34" charset="-122"/>
              </a:rPr>
              <a:t>线圈</a:t>
            </a:r>
            <a:r>
              <a:rPr lang="en-US" altLang="zh-CN" dirty="0" err="1" smtClean="0">
                <a:solidFill>
                  <a:prstClr val="black"/>
                </a:solidFill>
                <a:latin typeface="微软雅黑" panose="020B0503020204020204" pitchFamily="34" charset="-122"/>
                <a:ea typeface="微软雅黑" panose="020B0503020204020204" pitchFamily="34" charset="-122"/>
              </a:rPr>
              <a:t>abcd</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换向片 </a:t>
            </a:r>
            <a:r>
              <a:rPr lang="en-US" altLang="zh-CN" dirty="0" smtClean="0">
                <a:solidFill>
                  <a:prstClr val="black"/>
                </a:solidFill>
                <a:latin typeface="微软雅黑" panose="020B0503020204020204" pitchFamily="34" charset="-122"/>
                <a:ea typeface="微软雅黑" panose="020B0503020204020204" pitchFamily="34" charset="-122"/>
              </a:rPr>
              <a:t>2 →</a:t>
            </a:r>
            <a:r>
              <a:rPr lang="zh-CN" altLang="en-US" dirty="0" smtClean="0">
                <a:solidFill>
                  <a:prstClr val="black"/>
                </a:solidFill>
                <a:latin typeface="微软雅黑" panose="020B0503020204020204" pitchFamily="34" charset="-122"/>
                <a:ea typeface="微软雅黑" panose="020B0503020204020204" pitchFamily="34" charset="-122"/>
              </a:rPr>
              <a:t>电刷 </a:t>
            </a:r>
            <a:r>
              <a:rPr lang="en-US" altLang="zh-CN" dirty="0" smtClean="0">
                <a:solidFill>
                  <a:prstClr val="black"/>
                </a:solidFill>
                <a:latin typeface="微软雅黑" panose="020B0503020204020204" pitchFamily="34" charset="-122"/>
                <a:ea typeface="微软雅黑" panose="020B0503020204020204" pitchFamily="34" charset="-122"/>
              </a:rPr>
              <a:t>B</a:t>
            </a: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）→电源负极性端</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35960" y="764732"/>
            <a:ext cx="4434606" cy="3408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279578" y="1700821"/>
            <a:ext cx="3291644" cy="2168525"/>
          </a:xfrm>
          <a:prstGeom prst="rect">
            <a:avLst/>
          </a:prstGeom>
        </p:spPr>
        <p:txBody>
          <a:bodyPr wrap="square">
            <a:spAutoFit/>
          </a:bodyPr>
          <a:lstStyle/>
          <a:p>
            <a:pPr>
              <a:lnSpc>
                <a:spcPct val="150000"/>
              </a:lnSpc>
            </a:pPr>
            <a:r>
              <a:rPr lang="en-US" altLang="zh-CN" dirty="0" smtClean="0">
                <a:solidFill>
                  <a:prstClr val="black"/>
                </a:solidFill>
                <a:latin typeface="微软雅黑" panose="020B0503020204020204" pitchFamily="34" charset="-122"/>
                <a:ea typeface="微软雅黑" panose="020B0503020204020204" pitchFamily="34" charset="-122"/>
              </a:rPr>
              <a:t>180°</a:t>
            </a:r>
            <a:r>
              <a:rPr lang="zh-CN" altLang="en-US" dirty="0" smtClean="0">
                <a:solidFill>
                  <a:prstClr val="black"/>
                </a:solidFill>
                <a:latin typeface="微软雅黑" panose="020B0503020204020204" pitchFamily="34" charset="-122"/>
                <a:ea typeface="微软雅黑" panose="020B0503020204020204" pitchFamily="34" charset="-122"/>
              </a:rPr>
              <a:t>之后， </a:t>
            </a:r>
            <a:r>
              <a:rPr lang="en-US" altLang="zh-CN" dirty="0" err="1" smtClean="0">
                <a:solidFill>
                  <a:prstClr val="black"/>
                </a:solidFill>
                <a:latin typeface="微软雅黑" panose="020B0503020204020204" pitchFamily="34" charset="-122"/>
                <a:ea typeface="微软雅黑" panose="020B0503020204020204" pitchFamily="34" charset="-122"/>
              </a:rPr>
              <a:t>ab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边在下， </a:t>
            </a:r>
            <a:r>
              <a:rPr lang="en-US" altLang="zh-CN" dirty="0" smtClean="0">
                <a:solidFill>
                  <a:prstClr val="black"/>
                </a:solidFill>
                <a:latin typeface="微软雅黑" panose="020B0503020204020204" pitchFamily="34" charset="-122"/>
                <a:ea typeface="微软雅黑" panose="020B0503020204020204" pitchFamily="34" charset="-122"/>
              </a:rPr>
              <a:t>cd </a:t>
            </a:r>
            <a:r>
              <a:rPr lang="zh-CN" altLang="en-US" dirty="0" smtClean="0">
                <a:solidFill>
                  <a:prstClr val="black"/>
                </a:solidFill>
                <a:latin typeface="微软雅黑" panose="020B0503020204020204" pitchFamily="34" charset="-122"/>
                <a:ea typeface="微软雅黑" panose="020B0503020204020204" pitchFamily="34" charset="-122"/>
              </a:rPr>
              <a:t>边在上，如图，电源正极性端→从电刷 </a:t>
            </a:r>
            <a:r>
              <a:rPr lang="en-US" altLang="zh-CN" dirty="0" smtClean="0">
                <a:solidFill>
                  <a:prstClr val="black"/>
                </a:solidFill>
                <a:latin typeface="微软雅黑" panose="020B0503020204020204" pitchFamily="34" charset="-122"/>
                <a:ea typeface="微软雅黑" panose="020B0503020204020204" pitchFamily="34" charset="-122"/>
              </a:rPr>
              <a:t>A</a:t>
            </a: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）→换向片 </a:t>
            </a:r>
            <a:r>
              <a:rPr lang="en-US" altLang="zh-CN" dirty="0" smtClean="0">
                <a:solidFill>
                  <a:prstClr val="black"/>
                </a:solidFill>
                <a:latin typeface="微软雅黑" panose="020B0503020204020204" pitchFamily="34" charset="-122"/>
                <a:ea typeface="微软雅黑" panose="020B0503020204020204" pitchFamily="34" charset="-122"/>
              </a:rPr>
              <a:t>2 →</a:t>
            </a:r>
            <a:r>
              <a:rPr lang="zh-CN" altLang="en-US" dirty="0" smtClean="0">
                <a:solidFill>
                  <a:prstClr val="black"/>
                </a:solidFill>
                <a:latin typeface="微软雅黑" panose="020B0503020204020204" pitchFamily="34" charset="-122"/>
                <a:ea typeface="微软雅黑" panose="020B0503020204020204" pitchFamily="34" charset="-122"/>
              </a:rPr>
              <a:t>线圈 </a:t>
            </a:r>
            <a:r>
              <a:rPr lang="en-US" altLang="zh-CN" dirty="0" err="1" smtClean="0">
                <a:solidFill>
                  <a:prstClr val="black"/>
                </a:solidFill>
                <a:latin typeface="微软雅黑" panose="020B0503020204020204" pitchFamily="34" charset="-122"/>
                <a:ea typeface="微软雅黑" panose="020B0503020204020204" pitchFamily="34" charset="-122"/>
              </a:rPr>
              <a:t>dcba</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换向片 </a:t>
            </a:r>
            <a:r>
              <a:rPr lang="en-US" altLang="zh-CN" dirty="0" smtClean="0">
                <a:solidFill>
                  <a:prstClr val="black"/>
                </a:solidFill>
                <a:latin typeface="微软雅黑" panose="020B0503020204020204" pitchFamily="34" charset="-122"/>
                <a:ea typeface="微软雅黑" panose="020B0503020204020204" pitchFamily="34" charset="-122"/>
              </a:rPr>
              <a:t>1 →</a:t>
            </a:r>
            <a:r>
              <a:rPr lang="zh-CN" altLang="en-US" dirty="0" smtClean="0">
                <a:solidFill>
                  <a:prstClr val="black"/>
                </a:solidFill>
                <a:latin typeface="微软雅黑" panose="020B0503020204020204" pitchFamily="34" charset="-122"/>
                <a:ea typeface="微软雅黑" panose="020B0503020204020204" pitchFamily="34" charset="-122"/>
              </a:rPr>
              <a:t>电刷 </a:t>
            </a:r>
            <a:r>
              <a:rPr lang="en-US" altLang="zh-CN" dirty="0" smtClean="0">
                <a:solidFill>
                  <a:prstClr val="black"/>
                </a:solidFill>
                <a:latin typeface="微软雅黑" panose="020B0503020204020204" pitchFamily="34" charset="-122"/>
                <a:ea typeface="微软雅黑" panose="020B0503020204020204" pitchFamily="34" charset="-122"/>
              </a:rPr>
              <a:t>B</a:t>
            </a: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）→电源负极性端。</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3287688" y="4797153"/>
            <a:ext cx="5410962"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用左手定则可以判断， </a:t>
            </a:r>
            <a:r>
              <a:rPr lang="en-US" altLang="zh-CN" dirty="0" err="1" smtClean="0">
                <a:solidFill>
                  <a:prstClr val="black"/>
                </a:solidFill>
                <a:latin typeface="微软雅黑" panose="020B0503020204020204" pitchFamily="34" charset="-122"/>
                <a:ea typeface="微软雅黑" panose="020B0503020204020204" pitchFamily="34" charset="-122"/>
              </a:rPr>
              <a:t>ab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和 </a:t>
            </a:r>
            <a:r>
              <a:rPr lang="en-US" altLang="zh-CN" dirty="0" smtClean="0">
                <a:solidFill>
                  <a:prstClr val="black"/>
                </a:solidFill>
                <a:latin typeface="微软雅黑" panose="020B0503020204020204" pitchFamily="34" charset="-122"/>
                <a:ea typeface="微软雅黑" panose="020B0503020204020204" pitchFamily="34" charset="-122"/>
              </a:rPr>
              <a:t>cd </a:t>
            </a:r>
            <a:r>
              <a:rPr lang="zh-CN" altLang="en-US" dirty="0" smtClean="0">
                <a:solidFill>
                  <a:prstClr val="black"/>
                </a:solidFill>
                <a:latin typeface="微软雅黑" panose="020B0503020204020204" pitchFamily="34" charset="-122"/>
                <a:ea typeface="微软雅黑" panose="020B0503020204020204" pitchFamily="34" charset="-122"/>
              </a:rPr>
              <a:t>边产生的电磁转矩仍然使电枢沿逆时针方向转动，所以电枢旋转方向始终不变</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10134" y="606477"/>
            <a:ext cx="29260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（二）直流电动机反电动势</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368585" y="995380"/>
            <a:ext cx="4572000" cy="36830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每根导线的平均反电动势表达式：</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170779" y="1700808"/>
            <a:ext cx="6453614"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Ba——</a:t>
            </a:r>
            <a:r>
              <a:rPr lang="zh-CN" altLang="en-US" dirty="0" smtClean="0">
                <a:solidFill>
                  <a:prstClr val="black"/>
                </a:solidFill>
                <a:latin typeface="微软雅黑" panose="020B0503020204020204" pitchFamily="34" charset="-122"/>
                <a:ea typeface="微软雅黑" panose="020B0503020204020204" pitchFamily="34" charset="-122"/>
              </a:rPr>
              <a:t>磁感应强度，单位为 </a:t>
            </a:r>
            <a:r>
              <a:rPr lang="en-US" altLang="zh-CN" dirty="0" smtClean="0">
                <a:solidFill>
                  <a:prstClr val="black"/>
                </a:solidFill>
                <a:latin typeface="微软雅黑" panose="020B0503020204020204" pitchFamily="34" charset="-122"/>
                <a:ea typeface="微软雅黑" panose="020B0503020204020204" pitchFamily="34" charset="-122"/>
              </a:rPr>
              <a:t>T </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prstClr val="black"/>
                </a:solidFill>
                <a:latin typeface="微软雅黑" panose="020B0503020204020204" pitchFamily="34" charset="-122"/>
                <a:ea typeface="微软雅黑" panose="020B0503020204020204" pitchFamily="34" charset="-122"/>
              </a:rPr>
              <a:t>L ——</a:t>
            </a:r>
            <a:r>
              <a:rPr lang="zh-CN" altLang="en-US" dirty="0" smtClean="0">
                <a:solidFill>
                  <a:prstClr val="black"/>
                </a:solidFill>
                <a:latin typeface="微软雅黑" panose="020B0503020204020204" pitchFamily="34" charset="-122"/>
                <a:ea typeface="微软雅黑" panose="020B0503020204020204" pitchFamily="34" charset="-122"/>
              </a:rPr>
              <a:t>导线的有效长度，单位为 </a:t>
            </a:r>
            <a:r>
              <a:rPr lang="en-US" altLang="zh-CN" dirty="0" smtClean="0">
                <a:solidFill>
                  <a:prstClr val="black"/>
                </a:solidFill>
                <a:latin typeface="微软雅黑" panose="020B0503020204020204" pitchFamily="34" charset="-122"/>
                <a:ea typeface="微软雅黑" panose="020B0503020204020204" pitchFamily="34" charset="-122"/>
              </a:rPr>
              <a:t>m </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prstClr val="black"/>
                </a:solidFill>
                <a:latin typeface="微软雅黑" panose="020B0503020204020204" pitchFamily="34" charset="-122"/>
                <a:ea typeface="微软雅黑" panose="020B0503020204020204" pitchFamily="34" charset="-122"/>
              </a:rPr>
              <a:t>v ——</a:t>
            </a:r>
            <a:r>
              <a:rPr lang="zh-CN" altLang="en-US" dirty="0" smtClean="0">
                <a:solidFill>
                  <a:prstClr val="black"/>
                </a:solidFill>
                <a:latin typeface="微软雅黑" panose="020B0503020204020204" pitchFamily="34" charset="-122"/>
                <a:ea typeface="微软雅黑" panose="020B0503020204020204" pitchFamily="34" charset="-122"/>
              </a:rPr>
              <a:t>导线切割磁感线的线速度，单位为 </a:t>
            </a:r>
            <a:r>
              <a:rPr lang="en-US" altLang="zh-CN" dirty="0" smtClean="0">
                <a:solidFill>
                  <a:prstClr val="black"/>
                </a:solidFill>
                <a:latin typeface="微软雅黑" panose="020B0503020204020204" pitchFamily="34" charset="-122"/>
                <a:ea typeface="微软雅黑" panose="020B0503020204020204" pitchFamily="34" charset="-122"/>
              </a:rPr>
              <a:t>m/s</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smtClean="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332379" y="3140968"/>
            <a:ext cx="2832396" cy="368300"/>
          </a:xfrm>
          <a:prstGeom prst="rect">
            <a:avLst/>
          </a:prstGeom>
        </p:spPr>
        <p:txBody>
          <a:bodyPr wrap="square">
            <a:spAutoFit/>
          </a:bodyPr>
          <a:lstStyle/>
          <a:p>
            <a:r>
              <a:rPr lang="zh-CN" altLang="en-US" dirty="0" smtClean="0">
                <a:solidFill>
                  <a:prstClr val="black"/>
                </a:solidFill>
              </a:rPr>
              <a:t>反电动势可用下式表示：</a:t>
            </a:r>
            <a:endParaRPr lang="zh-CN" altLang="en-US" dirty="0">
              <a:solidFill>
                <a:prstClr val="black"/>
              </a:solidFill>
            </a:endParaRPr>
          </a:p>
        </p:txBody>
      </p:sp>
      <p:pic>
        <p:nvPicPr>
          <p:cNvPr id="9218" name="图片 1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17075" y="1364740"/>
            <a:ext cx="12954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4063" y="3313121"/>
            <a:ext cx="1442071" cy="47436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3526488" y="3787478"/>
            <a:ext cx="6241933" cy="368300"/>
          </a:xfrm>
          <a:prstGeom prst="rect">
            <a:avLst/>
          </a:prstGeom>
        </p:spPr>
        <p:txBody>
          <a:bodyPr wrap="square">
            <a:spAutoFit/>
          </a:bodyPr>
          <a:lstStyle/>
          <a:p>
            <a:r>
              <a:rPr lang="en-US" altLang="zh-CN" dirty="0" err="1" smtClean="0">
                <a:solidFill>
                  <a:prstClr val="black"/>
                </a:solidFill>
                <a:latin typeface="微软雅黑" panose="020B0503020204020204" pitchFamily="34" charset="-122"/>
                <a:ea typeface="微软雅黑" panose="020B0503020204020204" pitchFamily="34" charset="-122"/>
              </a:rPr>
              <a:t>Ce</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与电动机结构有关的常数，称为电动势常数</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454883" y="4293096"/>
            <a:ext cx="31546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直流电动机电动势平衡方程式</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998" y="4477790"/>
            <a:ext cx="3177415" cy="59009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604119" y="5380700"/>
            <a:ext cx="7164288" cy="1060450"/>
          </a:xfrm>
          <a:prstGeom prst="rect">
            <a:avLst/>
          </a:prstGeom>
        </p:spPr>
        <p:txBody>
          <a:bodyPr wrap="squar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U —— </a:t>
            </a:r>
            <a:r>
              <a:rPr lang="zh-CN" altLang="en-US" dirty="0" smtClean="0">
                <a:solidFill>
                  <a:prstClr val="black"/>
                </a:solidFill>
                <a:latin typeface="微软雅黑" panose="020B0503020204020204" pitchFamily="34" charset="-122"/>
                <a:ea typeface="微软雅黑" panose="020B0503020204020204" pitchFamily="34" charset="-122"/>
              </a:rPr>
              <a:t>加于电枢绕组两端的电压 ，单位为</a:t>
            </a:r>
            <a:r>
              <a:rPr lang="en-US" altLang="zh-CN" dirty="0" smtClean="0">
                <a:solidFill>
                  <a:prstClr val="black"/>
                </a:solidFill>
                <a:latin typeface="微软雅黑" panose="020B0503020204020204" pitchFamily="34" charset="-122"/>
                <a:ea typeface="微软雅黑" panose="020B0503020204020204" pitchFamily="34" charset="-122"/>
              </a:rPr>
              <a:t>V</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prstClr val="black"/>
                </a:solidFill>
                <a:latin typeface="微软雅黑" panose="020B0503020204020204" pitchFamily="34" charset="-122"/>
                <a:ea typeface="微软雅黑" panose="020B0503020204020204" pitchFamily="34" charset="-122"/>
              </a:rPr>
              <a:t>Ra ——</a:t>
            </a:r>
            <a:r>
              <a:rPr lang="zh-CN" altLang="en-US" dirty="0" smtClean="0">
                <a:solidFill>
                  <a:prstClr val="black"/>
                </a:solidFill>
                <a:latin typeface="微软雅黑" panose="020B0503020204020204" pitchFamily="34" charset="-122"/>
                <a:ea typeface="微软雅黑" panose="020B0503020204020204" pitchFamily="34" charset="-122"/>
              </a:rPr>
              <a:t>电枢电阻，单位为</a:t>
            </a:r>
            <a:r>
              <a:rPr lang="en-US" altLang="zh-CN" dirty="0" smtClean="0">
                <a:solidFill>
                  <a:prstClr val="black"/>
                </a:solidFill>
                <a:latin typeface="微软雅黑" panose="020B0503020204020204" pitchFamily="34" charset="-122"/>
                <a:ea typeface="微软雅黑" panose="020B0503020204020204" pitchFamily="34" charset="-122"/>
              </a:rPr>
              <a:t>Ω</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smtClean="0">
              <a:solidFill>
                <a:prstClr val="black"/>
              </a:solidFill>
              <a:latin typeface="微软雅黑" panose="020B0503020204020204" pitchFamily="34" charset="-122"/>
              <a:ea typeface="微软雅黑" panose="020B0503020204020204" pitchFamily="34" charset="-122"/>
            </a:endParaRPr>
          </a:p>
          <a:p>
            <a:r>
              <a:rPr lang="en-US" altLang="zh-CN" dirty="0" err="1" smtClean="0">
                <a:solidFill>
                  <a:prstClr val="black"/>
                </a:solidFill>
                <a:latin typeface="微软雅黑" panose="020B0503020204020204" pitchFamily="34" charset="-122"/>
                <a:ea typeface="微软雅黑" panose="020B0503020204020204" pitchFamily="34" charset="-122"/>
              </a:rPr>
              <a:t>Rf</a:t>
            </a:r>
            <a:r>
              <a:rPr lang="en-US" altLang="zh-CN" dirty="0" smtClean="0">
                <a:solidFill>
                  <a:prstClr val="black"/>
                </a:solidFill>
                <a:latin typeface="微软雅黑" panose="020B0503020204020204" pitchFamily="34" charset="-122"/>
                <a:ea typeface="微软雅黑" panose="020B0503020204020204" pitchFamily="34" charset="-122"/>
              </a:rPr>
              <a:t> —— </a:t>
            </a:r>
            <a:r>
              <a:rPr lang="zh-CN" altLang="en-US" dirty="0" smtClean="0">
                <a:solidFill>
                  <a:prstClr val="black"/>
                </a:solidFill>
                <a:latin typeface="微软雅黑" panose="020B0503020204020204" pitchFamily="34" charset="-122"/>
                <a:ea typeface="微软雅黑" panose="020B0503020204020204" pitchFamily="34" charset="-122"/>
              </a:rPr>
              <a:t>励磁绕组等效电阻，单位为</a:t>
            </a:r>
            <a:r>
              <a:rPr lang="en-US" altLang="zh-CN" dirty="0" smtClean="0">
                <a:solidFill>
                  <a:prstClr val="black"/>
                </a:solidFill>
                <a:latin typeface="微软雅黑" panose="020B0503020204020204" pitchFamily="34" charset="-122"/>
                <a:ea typeface="微软雅黑" panose="020B0503020204020204" pitchFamily="34" charset="-122"/>
              </a:rPr>
              <a:t>Ω</a:t>
            </a:r>
            <a:r>
              <a:rPr lang="zh-CN" altLang="en-US" dirty="0" smtClean="0">
                <a:solidFill>
                  <a:prstClr val="black"/>
                </a:solidFill>
                <a:latin typeface="微软雅黑" panose="020B0503020204020204" pitchFamily="34" charset="-122"/>
                <a:ea typeface="微软雅黑" panose="020B0503020204020204" pitchFamily="34" charset="-122"/>
              </a:rPr>
              <a:t>。 </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66412" y="733148"/>
            <a:ext cx="29260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（三）直流电动机电磁转矩</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288027" y="1241194"/>
            <a:ext cx="13258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电磁转矩：</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3543726" y="1241222"/>
            <a:ext cx="6452844"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当电枢绕组中有电流流过时，通电的电枢绕组在磁场中将受到电磁力，该力与电动机电枢铁芯半径之积</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523976" y="1887525"/>
            <a:ext cx="4572000" cy="368300"/>
          </a:xfrm>
          <a:prstGeom prst="rect">
            <a:avLst/>
          </a:prstGeom>
        </p:spPr>
        <p:txBody>
          <a:bodyPr>
            <a:spAutoFit/>
          </a:bodyPr>
          <a:lstStyle/>
          <a:p>
            <a:r>
              <a:rPr lang="zh-CN" altLang="en-US" dirty="0" smtClean="0">
                <a:solidFill>
                  <a:prstClr val="black"/>
                </a:solidFill>
              </a:rPr>
              <a:t>一根导体在磁场中所受平均电磁力为</a:t>
            </a:r>
            <a:endParaRPr lang="zh-CN" altLang="en-US" dirty="0">
              <a:solidFill>
                <a:prstClr val="black"/>
              </a:solidFill>
            </a:endParaRPr>
          </a:p>
        </p:txBody>
      </p:sp>
      <p:graphicFrame>
        <p:nvGraphicFramePr>
          <p:cNvPr id="6" name="对象 5"/>
          <p:cNvGraphicFramePr>
            <a:graphicFrameLocks noChangeAspect="1"/>
          </p:cNvGraphicFramePr>
          <p:nvPr/>
        </p:nvGraphicFramePr>
        <p:xfrm>
          <a:off x="7023453" y="1794662"/>
          <a:ext cx="1872208" cy="601781"/>
        </p:xfrm>
        <a:graphic>
          <a:graphicData uri="http://schemas.openxmlformats.org/presentationml/2006/ole">
            <mc:AlternateContent xmlns:mc="http://schemas.openxmlformats.org/markup-compatibility/2006">
              <mc:Choice xmlns:v="urn:schemas-microsoft-com:vml" Requires="v">
                <p:oleObj spid="_x0000_s3088" name="公式" r:id="rId1" imgW="685800" imgH="228600" progId="Equation.3">
                  <p:embed/>
                </p:oleObj>
              </mc:Choice>
              <mc:Fallback>
                <p:oleObj name="公式" r:id="rId1" imgW="685800" imgH="228600" progId="Equation.3">
                  <p:embed/>
                  <p:pic>
                    <p:nvPicPr>
                      <p:cNvPr id="0" name="图片 30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3453" y="1794662"/>
                        <a:ext cx="1872208" cy="601781"/>
                      </a:xfrm>
                      <a:prstGeom prst="rect">
                        <a:avLst/>
                      </a:prstGeom>
                      <a:noFill/>
                      <a:ln>
                        <a:noFill/>
                      </a:ln>
                    </p:spPr>
                  </p:pic>
                </p:oleObj>
              </mc:Fallback>
            </mc:AlternateContent>
          </a:graphicData>
        </a:graphic>
      </p:graphicFrame>
      <p:sp>
        <p:nvSpPr>
          <p:cNvPr id="7" name="矩形 6"/>
          <p:cNvSpPr/>
          <p:nvPr/>
        </p:nvSpPr>
        <p:spPr>
          <a:xfrm>
            <a:off x="2288029" y="2276873"/>
            <a:ext cx="7848872"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总的电磁转矩</a:t>
            </a:r>
            <a:r>
              <a:rPr lang="en-US" altLang="zh-CN" dirty="0" smtClean="0">
                <a:solidFill>
                  <a:prstClr val="black"/>
                </a:solidFill>
                <a:latin typeface="微软雅黑" panose="020B0503020204020204" pitchFamily="34" charset="-122"/>
                <a:ea typeface="微软雅黑" panose="020B0503020204020204" pitchFamily="34" charset="-122"/>
              </a:rPr>
              <a:t>T</a:t>
            </a:r>
            <a:r>
              <a:rPr lang="zh-CN" altLang="en-US" dirty="0" smtClean="0">
                <a:solidFill>
                  <a:prstClr val="black"/>
                </a:solidFill>
                <a:latin typeface="微软雅黑" panose="020B0503020204020204" pitchFamily="34" charset="-122"/>
                <a:ea typeface="微软雅黑" panose="020B0503020204020204" pitchFamily="34" charset="-122"/>
              </a:rPr>
              <a:t>与平均电磁力</a:t>
            </a:r>
            <a:r>
              <a:rPr lang="en-US" altLang="zh-CN" dirty="0" err="1" smtClean="0">
                <a:solidFill>
                  <a:prstClr val="black"/>
                </a:solidFill>
                <a:latin typeface="微软雅黑" panose="020B0503020204020204" pitchFamily="34" charset="-122"/>
                <a:ea typeface="微软雅黑" panose="020B0503020204020204" pitchFamily="34" charset="-122"/>
              </a:rPr>
              <a:t>Fa</a:t>
            </a:r>
            <a:r>
              <a:rPr lang="zh-CN" altLang="en-US" dirty="0" smtClean="0">
                <a:solidFill>
                  <a:prstClr val="black"/>
                </a:solidFill>
                <a:latin typeface="微软雅黑" panose="020B0503020204020204" pitchFamily="34" charset="-122"/>
                <a:ea typeface="微软雅黑" panose="020B0503020204020204" pitchFamily="34" charset="-122"/>
              </a:rPr>
              <a:t>成正比，每极主磁通</a:t>
            </a:r>
            <a:r>
              <a:rPr lang="en-US" altLang="zh-CN" dirty="0" smtClean="0">
                <a:solidFill>
                  <a:prstClr val="black"/>
                </a:solidFill>
                <a:latin typeface="微软雅黑" panose="020B0503020204020204" pitchFamily="34" charset="-122"/>
                <a:ea typeface="微软雅黑" panose="020B0503020204020204" pitchFamily="34" charset="-122"/>
              </a:rPr>
              <a:t>Φ</a:t>
            </a:r>
            <a:r>
              <a:rPr lang="zh-CN" altLang="en-US" dirty="0" smtClean="0">
                <a:solidFill>
                  <a:prstClr val="black"/>
                </a:solidFill>
                <a:latin typeface="微软雅黑" panose="020B0503020204020204" pitchFamily="34" charset="-122"/>
                <a:ea typeface="微软雅黑" panose="020B0503020204020204" pitchFamily="34" charset="-122"/>
              </a:rPr>
              <a:t>与平均气隙磁感应强度</a:t>
            </a:r>
            <a:r>
              <a:rPr lang="en-US" altLang="zh-CN" dirty="0" smtClean="0">
                <a:solidFill>
                  <a:prstClr val="black"/>
                </a:solidFill>
                <a:latin typeface="微软雅黑" panose="020B0503020204020204" pitchFamily="34" charset="-122"/>
                <a:ea typeface="微软雅黑" panose="020B0503020204020204" pitchFamily="34" charset="-122"/>
              </a:rPr>
              <a:t>Ba</a:t>
            </a:r>
            <a:r>
              <a:rPr lang="zh-CN" altLang="en-US" dirty="0" smtClean="0">
                <a:solidFill>
                  <a:prstClr val="black"/>
                </a:solidFill>
                <a:latin typeface="微软雅黑" panose="020B0503020204020204" pitchFamily="34" charset="-122"/>
                <a:ea typeface="微软雅黑" panose="020B0503020204020204" pitchFamily="34" charset="-122"/>
              </a:rPr>
              <a:t>成正比，导线的有效长度</a:t>
            </a:r>
            <a:r>
              <a:rPr lang="en-US" altLang="zh-CN" dirty="0" smtClean="0">
                <a:solidFill>
                  <a:prstClr val="black"/>
                </a:solidFill>
                <a:latin typeface="微软雅黑" panose="020B0503020204020204" pitchFamily="34" charset="-122"/>
                <a:ea typeface="微软雅黑" panose="020B0503020204020204" pitchFamily="34" charset="-122"/>
              </a:rPr>
              <a:t>L</a:t>
            </a:r>
            <a:r>
              <a:rPr lang="zh-CN" altLang="en-US" dirty="0" smtClean="0">
                <a:solidFill>
                  <a:prstClr val="black"/>
                </a:solidFill>
                <a:latin typeface="微软雅黑" panose="020B0503020204020204" pitchFamily="34" charset="-122"/>
                <a:ea typeface="微软雅黑" panose="020B0503020204020204" pitchFamily="34" charset="-122"/>
              </a:rPr>
              <a:t>是一个常数，电枢总电流</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zh-CN" altLang="en-US" dirty="0" smtClean="0">
                <a:solidFill>
                  <a:prstClr val="black"/>
                </a:solidFill>
                <a:latin typeface="微软雅黑" panose="020B0503020204020204" pitchFamily="34" charset="-122"/>
                <a:ea typeface="微软雅黑" panose="020B0503020204020204" pitchFamily="34" charset="-122"/>
              </a:rPr>
              <a:t>与一根电枢导体中流过的电流</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zh-CN" altLang="en-US" dirty="0" smtClean="0">
                <a:solidFill>
                  <a:prstClr val="black"/>
                </a:solidFill>
                <a:latin typeface="微软雅黑" panose="020B0503020204020204" pitchFamily="34" charset="-122"/>
                <a:ea typeface="微软雅黑" panose="020B0503020204020204" pitchFamily="34" charset="-122"/>
              </a:rPr>
              <a:t>成正比，所以总的电磁转矩用下式表示	</a:t>
            </a:r>
            <a:endParaRPr lang="zh-CN" altLang="en-US" dirty="0">
              <a:solidFill>
                <a:prstClr val="black"/>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nvGraphicFramePr>
        <p:xfrm>
          <a:off x="7176120" y="3645024"/>
          <a:ext cx="1728192" cy="576064"/>
        </p:xfrm>
        <a:graphic>
          <a:graphicData uri="http://schemas.openxmlformats.org/presentationml/2006/ole">
            <mc:AlternateContent xmlns:mc="http://schemas.openxmlformats.org/markup-compatibility/2006">
              <mc:Choice xmlns:v="urn:schemas-microsoft-com:vml" Requires="v">
                <p:oleObj spid="_x0000_s3089" name="公式" r:id="rId3" imgW="16459200" imgH="5486400" progId="Equation.3">
                  <p:embed/>
                </p:oleObj>
              </mc:Choice>
              <mc:Fallback>
                <p:oleObj name="公式" r:id="rId3" imgW="16459200" imgH="5486400" progId="Equation.3">
                  <p:embed/>
                  <p:pic>
                    <p:nvPicPr>
                      <p:cNvPr id="0" name="图片 3088"/>
                      <p:cNvPicPr>
                        <a:picLocks noChangeAspect="1" noChangeArrowheads="1"/>
                      </p:cNvPicPr>
                      <p:nvPr/>
                    </p:nvPicPr>
                    <p:blipFill>
                      <a:blip r:embed="rId4"/>
                      <a:srcRect/>
                      <a:stretch>
                        <a:fillRect/>
                      </a:stretch>
                    </p:blipFill>
                    <p:spPr bwMode="auto">
                      <a:xfrm>
                        <a:off x="7176120" y="3645024"/>
                        <a:ext cx="1728192" cy="576064"/>
                      </a:xfrm>
                      <a:prstGeom prst="rect">
                        <a:avLst/>
                      </a:prstGeom>
                      <a:noFill/>
                      <a:ln>
                        <a:noFill/>
                      </a:ln>
                    </p:spPr>
                  </p:pic>
                </p:oleObj>
              </mc:Fallback>
            </mc:AlternateContent>
          </a:graphicData>
        </a:graphic>
      </p:graphicFrame>
      <p:sp>
        <p:nvSpPr>
          <p:cNvPr id="9" name="矩形 8"/>
          <p:cNvSpPr/>
          <p:nvPr/>
        </p:nvSpPr>
        <p:spPr>
          <a:xfrm>
            <a:off x="3330488" y="4221088"/>
            <a:ext cx="5573823" cy="368300"/>
          </a:xfrm>
          <a:prstGeom prst="rect">
            <a:avLst/>
          </a:prstGeom>
        </p:spPr>
        <p:txBody>
          <a:bodyPr wrap="square">
            <a:spAutoFit/>
          </a:bodyPr>
          <a:lstStyle/>
          <a:p>
            <a:r>
              <a:rPr lang="en-US" altLang="zh-CN" dirty="0" smtClean="0">
                <a:solidFill>
                  <a:prstClr val="black"/>
                </a:solidFill>
              </a:rPr>
              <a:t>C</a:t>
            </a:r>
            <a:r>
              <a:rPr lang="en-US" altLang="zh-CN" sz="1600" dirty="0" smtClean="0">
                <a:solidFill>
                  <a:prstClr val="black"/>
                </a:solidFill>
              </a:rPr>
              <a:t>T</a:t>
            </a:r>
            <a:r>
              <a:rPr lang="zh-CN" altLang="en-US" dirty="0" smtClean="0">
                <a:solidFill>
                  <a:prstClr val="black"/>
                </a:solidFill>
              </a:rPr>
              <a:t>是与电动机结构有关的常数，称为转矩常数。</a:t>
            </a:r>
            <a:endParaRPr lang="zh-CN" altLang="en-US" dirty="0">
              <a:solidFill>
                <a:prstClr val="black"/>
              </a:solidFill>
            </a:endParaRPr>
          </a:p>
        </p:txBody>
      </p:sp>
      <p:sp>
        <p:nvSpPr>
          <p:cNvPr id="10" name="矩形 9"/>
          <p:cNvSpPr/>
          <p:nvPr/>
        </p:nvSpPr>
        <p:spPr>
          <a:xfrm>
            <a:off x="2639616" y="5013176"/>
            <a:ext cx="7344816"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由上式可知，电动机电磁转矩</a:t>
            </a:r>
            <a:r>
              <a:rPr lang="en-US" altLang="zh-CN" dirty="0" smtClean="0">
                <a:solidFill>
                  <a:prstClr val="black"/>
                </a:solidFill>
                <a:latin typeface="微软雅黑" panose="020B0503020204020204" pitchFamily="34" charset="-122"/>
                <a:ea typeface="微软雅黑" panose="020B0503020204020204" pitchFamily="34" charset="-122"/>
              </a:rPr>
              <a:t>T</a:t>
            </a:r>
            <a:r>
              <a:rPr lang="zh-CN" altLang="en-US" dirty="0" smtClean="0">
                <a:solidFill>
                  <a:prstClr val="black"/>
                </a:solidFill>
                <a:latin typeface="微软雅黑" panose="020B0503020204020204" pitchFamily="34" charset="-122"/>
                <a:ea typeface="微软雅黑" panose="020B0503020204020204" pitchFamily="34" charset="-122"/>
              </a:rPr>
              <a:t>与每极主磁通</a:t>
            </a:r>
            <a:r>
              <a:rPr lang="en-US" altLang="zh-CN" dirty="0" smtClean="0">
                <a:solidFill>
                  <a:prstClr val="black"/>
                </a:solidFill>
                <a:latin typeface="微软雅黑" panose="020B0503020204020204" pitchFamily="34" charset="-122"/>
                <a:ea typeface="微软雅黑" panose="020B0503020204020204" pitchFamily="34" charset="-122"/>
              </a:rPr>
              <a:t>Φ</a:t>
            </a:r>
            <a:r>
              <a:rPr lang="zh-CN" altLang="en-US" dirty="0" smtClean="0">
                <a:solidFill>
                  <a:prstClr val="black"/>
                </a:solidFill>
                <a:latin typeface="微软雅黑" panose="020B0503020204020204" pitchFamily="34" charset="-122"/>
                <a:ea typeface="微软雅黑" panose="020B0503020204020204" pitchFamily="34" charset="-122"/>
              </a:rPr>
              <a:t>和电枢电流</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zh-CN" altLang="en-US" dirty="0" smtClean="0">
                <a:solidFill>
                  <a:prstClr val="black"/>
                </a:solidFill>
                <a:latin typeface="微软雅黑" panose="020B0503020204020204" pitchFamily="34" charset="-122"/>
                <a:ea typeface="微软雅黑" panose="020B0503020204020204" pitchFamily="34" charset="-122"/>
              </a:rPr>
              <a:t>的乘积成正比，电磁转矩的方向由</a:t>
            </a:r>
            <a:r>
              <a:rPr lang="en-US" altLang="zh-CN" dirty="0" smtClean="0">
                <a:solidFill>
                  <a:prstClr val="black"/>
                </a:solidFill>
                <a:latin typeface="微软雅黑" panose="020B0503020204020204" pitchFamily="34" charset="-122"/>
                <a:ea typeface="微软雅黑" panose="020B0503020204020204" pitchFamily="34" charset="-122"/>
              </a:rPr>
              <a:t>Ф </a:t>
            </a:r>
            <a:r>
              <a:rPr lang="zh-CN" altLang="en-US" dirty="0" smtClean="0">
                <a:solidFill>
                  <a:prstClr val="black"/>
                </a:solidFill>
                <a:latin typeface="微软雅黑" panose="020B0503020204020204" pitchFamily="34" charset="-122"/>
                <a:ea typeface="微软雅黑" panose="020B0503020204020204" pitchFamily="34" charset="-122"/>
              </a:rPr>
              <a:t>与</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zh-CN" altLang="en-US" dirty="0" smtClean="0">
                <a:solidFill>
                  <a:prstClr val="black"/>
                </a:solidFill>
                <a:latin typeface="微软雅黑" panose="020B0503020204020204" pitchFamily="34" charset="-122"/>
                <a:ea typeface="微软雅黑" panose="020B0503020204020204" pitchFamily="34" charset="-122"/>
              </a:rPr>
              <a:t>的方向决定，只要改变其中一个量的方向，电磁转矩的方向随之改变，从而电动机的转向也就改变。 </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09764" y="611410"/>
            <a:ext cx="15544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转矩平衡方程</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5951984" y="570254"/>
            <a:ext cx="1397635" cy="368300"/>
          </a:xfrm>
          <a:prstGeom prst="rect">
            <a:avLst/>
          </a:prstGeom>
        </p:spPr>
        <p:txBody>
          <a:bodyPr wrap="none">
            <a:spAutoFit/>
          </a:bodyPr>
          <a:lstStyle/>
          <a:p>
            <a:r>
              <a:rPr lang="zh-CN" altLang="en-US" dirty="0" smtClean="0">
                <a:solidFill>
                  <a:prstClr val="black"/>
                </a:solidFill>
              </a:rPr>
              <a:t>即</a:t>
            </a:r>
            <a:r>
              <a:rPr lang="en-US" altLang="zh-CN" dirty="0" smtClean="0">
                <a:solidFill>
                  <a:prstClr val="black"/>
                </a:solidFill>
              </a:rPr>
              <a:t>T=TL+TO</a:t>
            </a:r>
            <a:endParaRPr lang="zh-CN" altLang="en-US" dirty="0">
              <a:solidFill>
                <a:prstClr val="black"/>
              </a:solidFill>
            </a:endParaRPr>
          </a:p>
        </p:txBody>
      </p:sp>
      <p:sp>
        <p:nvSpPr>
          <p:cNvPr id="4" name="矩形 3"/>
          <p:cNvSpPr/>
          <p:nvPr/>
        </p:nvSpPr>
        <p:spPr>
          <a:xfrm>
            <a:off x="2423592" y="1124757"/>
            <a:ext cx="7488832" cy="216852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电动机的电磁转矩</a:t>
            </a:r>
            <a:r>
              <a:rPr lang="en-US" altLang="zh-CN" dirty="0" smtClean="0">
                <a:solidFill>
                  <a:prstClr val="black"/>
                </a:solidFill>
                <a:latin typeface="微软雅黑" panose="020B0503020204020204" pitchFamily="34" charset="-122"/>
                <a:ea typeface="微软雅黑" panose="020B0503020204020204" pitchFamily="34" charset="-122"/>
              </a:rPr>
              <a:t>T</a:t>
            </a:r>
            <a:r>
              <a:rPr lang="zh-CN" altLang="en-US" dirty="0" smtClean="0">
                <a:solidFill>
                  <a:prstClr val="black"/>
                </a:solidFill>
                <a:latin typeface="微软雅黑" panose="020B0503020204020204" pitchFamily="34" charset="-122"/>
                <a:ea typeface="微软雅黑" panose="020B0503020204020204" pitchFamily="34" charset="-122"/>
              </a:rPr>
              <a:t>为驱动转矩</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它使电枢转动。在电机运行时，电磁转矩必须和机械负载转矩</a:t>
            </a:r>
            <a:r>
              <a:rPr lang="en-US" altLang="zh-CN" dirty="0" smtClean="0">
                <a:solidFill>
                  <a:prstClr val="black"/>
                </a:solidFill>
                <a:latin typeface="微软雅黑" panose="020B0503020204020204" pitchFamily="34" charset="-122"/>
                <a:ea typeface="微软雅黑" panose="020B0503020204020204" pitchFamily="34" charset="-122"/>
              </a:rPr>
              <a:t>TL</a:t>
            </a:r>
            <a:r>
              <a:rPr lang="zh-CN" altLang="en-US" dirty="0" smtClean="0">
                <a:solidFill>
                  <a:prstClr val="black"/>
                </a:solidFill>
                <a:latin typeface="微软雅黑" panose="020B0503020204020204" pitchFamily="34" charset="-122"/>
                <a:ea typeface="微软雅黑" panose="020B0503020204020204" pitchFamily="34" charset="-122"/>
              </a:rPr>
              <a:t>及空载损耗转矩</a:t>
            </a:r>
            <a:r>
              <a:rPr lang="en-US" altLang="zh-CN" dirty="0" smtClean="0">
                <a:solidFill>
                  <a:prstClr val="black"/>
                </a:solidFill>
                <a:latin typeface="微软雅黑" panose="020B0503020204020204" pitchFamily="34" charset="-122"/>
                <a:ea typeface="微软雅黑" panose="020B0503020204020204" pitchFamily="34" charset="-122"/>
              </a:rPr>
              <a:t>T0</a:t>
            </a:r>
            <a:r>
              <a:rPr lang="zh-CN" altLang="en-US" dirty="0" smtClean="0">
                <a:solidFill>
                  <a:prstClr val="black"/>
                </a:solidFill>
                <a:latin typeface="微软雅黑" panose="020B0503020204020204" pitchFamily="34" charset="-122"/>
                <a:ea typeface="微软雅黑" panose="020B0503020204020204" pitchFamily="34" charset="-122"/>
              </a:rPr>
              <a:t>相平衡，当电动机轴上的机械负载发生变化时，通过电动机转速、电动势、电枢电流的变化，电磁转矩将自动调整，以适应负载的变化，保持新的平衡，因此直流电动机具有自动调节转矩功能。</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1267" name="图片 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95036" y="3795734"/>
            <a:ext cx="553021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550076" y="3485535"/>
            <a:ext cx="2011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工作负载增大时：</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2621237" y="4437112"/>
            <a:ext cx="2079625"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工作负载减小时： </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1268" name="图片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946" y="5085184"/>
            <a:ext cx="6768124" cy="700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95104" y="764704"/>
            <a:ext cx="2468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四、直流电动机的控制</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239650" y="1229031"/>
            <a:ext cx="3154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（一）直流电动机的起动控制</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3359696" y="1875362"/>
            <a:ext cx="10972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直接起动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3314392" y="3914721"/>
            <a:ext cx="1165225"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 降压起动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6" name="左大括号 5"/>
          <p:cNvSpPr/>
          <p:nvPr/>
        </p:nvSpPr>
        <p:spPr>
          <a:xfrm>
            <a:off x="2765717" y="2031165"/>
            <a:ext cx="512623" cy="206824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7" name="矩形 6"/>
          <p:cNvSpPr/>
          <p:nvPr/>
        </p:nvSpPr>
        <p:spPr>
          <a:xfrm>
            <a:off x="4973327" y="2960281"/>
            <a:ext cx="24688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降低电枢端电压起动。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5043293" y="4869160"/>
            <a:ext cx="22402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电枢回路串电阻起动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左大括号 8"/>
          <p:cNvSpPr/>
          <p:nvPr/>
        </p:nvSpPr>
        <p:spPr>
          <a:xfrm>
            <a:off x="4602876" y="3144947"/>
            <a:ext cx="370465" cy="19088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0" name="矩形 9"/>
          <p:cNvSpPr/>
          <p:nvPr/>
        </p:nvSpPr>
        <p:spPr>
          <a:xfrm>
            <a:off x="4602876" y="1598363"/>
            <a:ext cx="5192201" cy="92202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起动电流很大，对电源造成很大的冲击，可能造成换向器及电枢绕组的烧坏。起动转矩也大，容易造成机械性损伤，使传动机构造成破坏。</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5277130" y="3623504"/>
            <a:ext cx="4572000" cy="119888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先降低电源电压，起动电流会随之降低，随着起动过程的进行，转速逐渐升高，再慢慢提高电源电压，直到达到电源电压的额定值。</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下箭头 11"/>
          <p:cNvSpPr/>
          <p:nvPr/>
        </p:nvSpPr>
        <p:spPr>
          <a:xfrm>
            <a:off x="6456040" y="3329621"/>
            <a:ext cx="288032" cy="2938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3607044" y="5517246"/>
            <a:ext cx="6274058"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电源电压不变，在电枢回路中串入电阻。起动时，所串联的电阻全部接入电路，相当于降低了电枢绕组两端的电压，从而使得电枢电流减小。随着转速的升高，逐级切除所串联的电阻，待转速接近额定转速时，切除全部电阻。</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43672" y="5200835"/>
            <a:ext cx="32385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93143" y="640930"/>
            <a:ext cx="3611880" cy="368300"/>
          </a:xfrm>
          <a:prstGeom prst="rect">
            <a:avLst/>
          </a:prstGeom>
        </p:spPr>
        <p:txBody>
          <a:bodyPr wrap="none">
            <a:spAutoFit/>
          </a:bodyPr>
          <a:lstStyle/>
          <a:p>
            <a:r>
              <a:rPr lang="zh-CN" altLang="en-US" dirty="0">
                <a:solidFill>
                  <a:srgbClr val="FF0000"/>
                </a:solidFill>
                <a:latin typeface="微软雅黑" panose="020B0503020204020204" pitchFamily="34" charset="-122"/>
                <a:ea typeface="微软雅黑" panose="020B0503020204020204" pitchFamily="34" charset="-122"/>
              </a:rPr>
              <a:t>（二）制动</a:t>
            </a:r>
            <a:r>
              <a:rPr lang="zh-CN" altLang="en-US" dirty="0" smtClean="0">
                <a:solidFill>
                  <a:srgbClr val="FF0000"/>
                </a:solidFill>
                <a:latin typeface="微软雅黑" panose="020B0503020204020204" pitchFamily="34" charset="-122"/>
                <a:ea typeface="微软雅黑" panose="020B0503020204020204" pitchFamily="34" charset="-122"/>
              </a:rPr>
              <a:t>分机械制动和电气制动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540272" y="1076320"/>
            <a:ext cx="5256584"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机械制动就是抱闸，是电动的抱闸，也称刹车。</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93143" y="2955310"/>
            <a:ext cx="10972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电气制动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6" name="左大括号 5"/>
          <p:cNvSpPr/>
          <p:nvPr/>
        </p:nvSpPr>
        <p:spPr>
          <a:xfrm>
            <a:off x="3557707" y="1807828"/>
            <a:ext cx="188148" cy="26642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7" name="矩形 6"/>
          <p:cNvSpPr/>
          <p:nvPr/>
        </p:nvSpPr>
        <p:spPr>
          <a:xfrm>
            <a:off x="3795688" y="1627072"/>
            <a:ext cx="10972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能耗制动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3778314" y="2828835"/>
            <a:ext cx="10972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反接制动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3845276" y="4199345"/>
            <a:ext cx="10972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回馈制动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4909183" y="1488574"/>
            <a:ext cx="4572000" cy="64516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在电枢回路串入制动电阻，使电枢绕组的惯性能量消耗在电阻上，使电动机快速制动。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5015880" y="2413365"/>
            <a:ext cx="4572000" cy="1476375"/>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当切断正向电源后，立即加上反向电源，使电动机快速停止，当电动机速度降到零时，装在电动机轴上的“反接继电器”立即发出信号，切断反向电源，防止电动机真的反转。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5015880" y="3783861"/>
            <a:ext cx="4572000" cy="119888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某种条件下会出现由负载拖动电动机运行的情况，出现 </a:t>
            </a:r>
            <a:r>
              <a:rPr lang="en-US" altLang="zh-CN" dirty="0" smtClean="0">
                <a:solidFill>
                  <a:prstClr val="black"/>
                </a:solidFill>
                <a:latin typeface="微软雅黑" panose="020B0503020204020204" pitchFamily="34" charset="-122"/>
                <a:ea typeface="微软雅黑" panose="020B0503020204020204" pitchFamily="34" charset="-122"/>
              </a:rPr>
              <a:t>N&gt;n0</a:t>
            </a: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err="1" smtClean="0">
                <a:solidFill>
                  <a:prstClr val="black"/>
                </a:solidFill>
                <a:latin typeface="微软雅黑" panose="020B0503020204020204" pitchFamily="34" charset="-122"/>
                <a:ea typeface="微软雅黑" panose="020B0503020204020204" pitchFamily="34" charset="-122"/>
              </a:rPr>
              <a:t>Ea</a:t>
            </a:r>
            <a:r>
              <a:rPr lang="en-US" altLang="zh-CN" dirty="0" smtClean="0">
                <a:solidFill>
                  <a:prstClr val="black"/>
                </a:solidFill>
                <a:latin typeface="微软雅黑" panose="020B0503020204020204" pitchFamily="34" charset="-122"/>
                <a:ea typeface="微软雅黑" panose="020B0503020204020204" pitchFamily="34" charset="-122"/>
              </a:rPr>
              <a:t>&gt;U</a:t>
            </a: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反向，电动机由驱动变为制动。从能量方向看，电动机处于发电状态</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回馈制动状态。</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2279576" y="4984176"/>
            <a:ext cx="33832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（三）直流电动机的反转控制：</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4" name="矩形 13"/>
          <p:cNvSpPr/>
          <p:nvPr/>
        </p:nvSpPr>
        <p:spPr>
          <a:xfrm>
            <a:off x="5479071" y="5017901"/>
            <a:ext cx="4069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改变电磁转矩的方向就能使电动机反转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5" name="矩形 14"/>
          <p:cNvSpPr/>
          <p:nvPr/>
        </p:nvSpPr>
        <p:spPr>
          <a:xfrm>
            <a:off x="2540272" y="5420255"/>
            <a:ext cx="7372154"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方法有两种：一种是电枢反接法，即保持励磁绕组的端电压极性不变，通过改变电枢绕组端电压的极性使电动机反转；</a:t>
            </a:r>
            <a:endParaRPr lang="en-US" altLang="zh-CN" dirty="0" smtClean="0">
              <a:solidFill>
                <a:prstClr val="black"/>
              </a:solidFill>
              <a:latin typeface="微软雅黑" panose="020B0503020204020204" pitchFamily="34" charset="-122"/>
              <a:ea typeface="微软雅黑" panose="020B0503020204020204" pitchFamily="34" charset="-122"/>
            </a:endParaRPr>
          </a:p>
          <a:p>
            <a:r>
              <a:rPr lang="zh-CN" altLang="en-US" dirty="0" smtClean="0">
                <a:solidFill>
                  <a:prstClr val="black"/>
                </a:solidFill>
                <a:latin typeface="微软雅黑" panose="020B0503020204020204" pitchFamily="34" charset="-122"/>
                <a:ea typeface="微软雅黑" panose="020B0503020204020204" pitchFamily="34" charset="-122"/>
              </a:rPr>
              <a:t>另一种是励磁绕组反接法，即保持电枢绕组端电压的极性不变，通过改变励磁绕组端电压的极性使电动机转向。</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6" name="矩形 15"/>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65289" y="629980"/>
            <a:ext cx="3154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（四）直流电动机的调速控制</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495614" y="1021946"/>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直流电动机机械特性表达式</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Rectangle 4"/>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5" name="对象 4"/>
          <p:cNvGraphicFramePr>
            <a:graphicFrameLocks noChangeAspect="1"/>
          </p:cNvGraphicFramePr>
          <p:nvPr/>
        </p:nvGraphicFramePr>
        <p:xfrm>
          <a:off x="6213719" y="804883"/>
          <a:ext cx="1538479" cy="792088"/>
        </p:xfrm>
        <a:graphic>
          <a:graphicData uri="http://schemas.openxmlformats.org/presentationml/2006/ole">
            <mc:AlternateContent xmlns:mc="http://schemas.openxmlformats.org/markup-compatibility/2006">
              <mc:Choice xmlns:v="urn:schemas-microsoft-com:vml" Requires="v">
                <p:oleObj spid="_x0000_s4105" name="公式" r:id="rId1" imgW="837565" imgH="431800" progId="Equation.3">
                  <p:embed/>
                </p:oleObj>
              </mc:Choice>
              <mc:Fallback>
                <p:oleObj name="公式" r:id="rId1" imgW="837565" imgH="431800" progId="Equation.3">
                  <p:embed/>
                  <p:pic>
                    <p:nvPicPr>
                      <p:cNvPr id="0" name="图片 41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3719" y="804883"/>
                        <a:ext cx="1538479" cy="792088"/>
                      </a:xfrm>
                      <a:prstGeom prst="rect">
                        <a:avLst/>
                      </a:prstGeom>
                      <a:noFill/>
                    </p:spPr>
                  </p:pic>
                </p:oleObj>
              </mc:Fallback>
            </mc:AlternateContent>
          </a:graphicData>
        </a:graphic>
      </p:graphicFrame>
      <p:sp>
        <p:nvSpPr>
          <p:cNvPr id="6" name="矩形 5"/>
          <p:cNvSpPr/>
          <p:nvPr/>
        </p:nvSpPr>
        <p:spPr>
          <a:xfrm>
            <a:off x="2184847" y="1484784"/>
            <a:ext cx="4572000" cy="36830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影响电动机转速的因素有三种</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217949" y="1988840"/>
            <a:ext cx="2804160"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1. </a:t>
            </a:r>
            <a:r>
              <a:rPr lang="zh-CN" altLang="en-US" dirty="0" smtClean="0">
                <a:solidFill>
                  <a:prstClr val="black"/>
                </a:solidFill>
                <a:latin typeface="微软雅黑" panose="020B0503020204020204" pitchFamily="34" charset="-122"/>
                <a:ea typeface="微软雅黑" panose="020B0503020204020204" pitchFamily="34" charset="-122"/>
              </a:rPr>
              <a:t>改变电源电压 </a:t>
            </a:r>
            <a:r>
              <a:rPr lang="en-US" altLang="zh-CN" dirty="0" smtClean="0">
                <a:solidFill>
                  <a:prstClr val="black"/>
                </a:solidFill>
                <a:latin typeface="微软雅黑" panose="020B0503020204020204" pitchFamily="34" charset="-122"/>
                <a:ea typeface="微软雅黑" panose="020B0503020204020204" pitchFamily="34" charset="-122"/>
              </a:rPr>
              <a:t>U </a:t>
            </a:r>
            <a:r>
              <a:rPr lang="zh-CN" altLang="en-US" dirty="0" smtClean="0">
                <a:solidFill>
                  <a:prstClr val="black"/>
                </a:solidFill>
                <a:latin typeface="微软雅黑" panose="020B0503020204020204" pitchFamily="34" charset="-122"/>
                <a:ea typeface="微软雅黑" panose="020B0503020204020204" pitchFamily="34" charset="-122"/>
              </a:rPr>
              <a:t>调速：</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4948699" y="1988840"/>
            <a:ext cx="4543082"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实现平滑地调节转速，还可以实现无级调速</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224876" y="2542838"/>
            <a:ext cx="2658110"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电枢回路串联电阻调速</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33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2550" y="2591583"/>
            <a:ext cx="2058347" cy="197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7464154" y="2886773"/>
            <a:ext cx="2496716"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当 </a:t>
            </a:r>
            <a:r>
              <a:rPr lang="en-US" altLang="zh-CN" dirty="0" smtClean="0">
                <a:solidFill>
                  <a:prstClr val="black"/>
                </a:solidFill>
                <a:latin typeface="微软雅黑" panose="020B0503020204020204" pitchFamily="34" charset="-122"/>
                <a:ea typeface="微软雅黑" panose="020B0503020204020204" pitchFamily="34" charset="-122"/>
              </a:rPr>
              <a:t>Ra </a:t>
            </a:r>
            <a:r>
              <a:rPr lang="zh-CN" altLang="en-US" dirty="0" smtClean="0">
                <a:solidFill>
                  <a:prstClr val="black"/>
                </a:solidFill>
                <a:latin typeface="微软雅黑" panose="020B0503020204020204" pitchFamily="34" charset="-122"/>
                <a:ea typeface="微软雅黑" panose="020B0503020204020204" pitchFamily="34" charset="-122"/>
              </a:rPr>
              <a:t>增大时， </a:t>
            </a:r>
            <a:r>
              <a:rPr lang="en-US" altLang="zh-CN" dirty="0" smtClean="0">
                <a:solidFill>
                  <a:prstClr val="black"/>
                </a:solidFill>
                <a:latin typeface="微软雅黑" panose="020B0503020204020204" pitchFamily="34" charset="-122"/>
                <a:ea typeface="微软雅黑" panose="020B0503020204020204" pitchFamily="34" charset="-122"/>
              </a:rPr>
              <a:t>Is </a:t>
            </a:r>
            <a:r>
              <a:rPr lang="zh-CN" altLang="en-US" dirty="0" smtClean="0">
                <a:solidFill>
                  <a:prstClr val="black"/>
                </a:solidFill>
                <a:latin typeface="微软雅黑" panose="020B0503020204020204" pitchFamily="34" charset="-122"/>
                <a:ea typeface="微软雅黑" panose="020B0503020204020204" pitchFamily="34" charset="-122"/>
              </a:rPr>
              <a:t>减小，电动机转速降低；反之， </a:t>
            </a:r>
            <a:r>
              <a:rPr lang="en-US" altLang="zh-CN" dirty="0" err="1" smtClean="0">
                <a:solidFill>
                  <a:prstClr val="black"/>
                </a:solidFill>
                <a:latin typeface="微软雅黑" panose="020B0503020204020204" pitchFamily="34" charset="-122"/>
                <a:ea typeface="微软雅黑" panose="020B0503020204020204" pitchFamily="34" charset="-122"/>
              </a:rPr>
              <a:t>Rs</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减小时，电动机转速升高</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2411911" y="4381248"/>
            <a:ext cx="2524760"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3.</a:t>
            </a:r>
            <a:r>
              <a:rPr lang="zh-CN" altLang="en-US" dirty="0" smtClean="0">
                <a:solidFill>
                  <a:prstClr val="black"/>
                </a:solidFill>
                <a:latin typeface="微软雅黑" panose="020B0503020204020204" pitchFamily="34" charset="-122"/>
                <a:ea typeface="微软雅黑" panose="020B0503020204020204" pitchFamily="34" charset="-122"/>
              </a:rPr>
              <a:t>改变励磁磁通 </a:t>
            </a:r>
            <a:r>
              <a:rPr lang="en-US" altLang="zh-CN" dirty="0" smtClean="0">
                <a:solidFill>
                  <a:prstClr val="black"/>
                </a:solidFill>
                <a:latin typeface="微软雅黑" panose="020B0503020204020204" pitchFamily="34" charset="-122"/>
                <a:ea typeface="微软雅黑" panose="020B0503020204020204" pitchFamily="34" charset="-122"/>
              </a:rPr>
              <a:t>Φ </a:t>
            </a:r>
            <a:r>
              <a:rPr lang="zh-CN" altLang="en-US" dirty="0" smtClean="0">
                <a:solidFill>
                  <a:prstClr val="black"/>
                </a:solidFill>
                <a:latin typeface="微软雅黑" panose="020B0503020204020204" pitchFamily="34" charset="-122"/>
                <a:ea typeface="微软雅黑" panose="020B0503020204020204" pitchFamily="34" charset="-122"/>
              </a:rPr>
              <a:t>调速</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2301705" y="5013190"/>
            <a:ext cx="4010333" cy="1076325"/>
          </a:xfrm>
          <a:prstGeom prst="rect">
            <a:avLst/>
          </a:prstGeom>
        </p:spPr>
        <p:txBody>
          <a:bodyPr wrap="square">
            <a:spAutoFit/>
          </a:bodyPr>
          <a:lstStyle/>
          <a:p>
            <a:r>
              <a:rPr lang="zh-CN" altLang="en-US" sz="1600" dirty="0" smtClean="0">
                <a:solidFill>
                  <a:prstClr val="black"/>
                </a:solidFill>
                <a:latin typeface="微软雅黑" panose="020B0503020204020204" pitchFamily="34" charset="-122"/>
                <a:ea typeface="微软雅黑" panose="020B0503020204020204" pitchFamily="34" charset="-122"/>
              </a:rPr>
              <a:t>通过改变励磁变阻器 </a:t>
            </a:r>
            <a:r>
              <a:rPr lang="en-US" altLang="zh-CN" sz="1600" dirty="0" err="1" smtClean="0">
                <a:solidFill>
                  <a:prstClr val="black"/>
                </a:solidFill>
                <a:latin typeface="微软雅黑" panose="020B0503020204020204" pitchFamily="34" charset="-122"/>
                <a:ea typeface="微软雅黑" panose="020B0503020204020204" pitchFamily="34" charset="-122"/>
              </a:rPr>
              <a:t>Rf</a:t>
            </a:r>
            <a:r>
              <a:rPr lang="zh-CN" altLang="en-US" sz="1600" dirty="0" smtClean="0">
                <a:solidFill>
                  <a:prstClr val="black"/>
                </a:solidFill>
                <a:latin typeface="微软雅黑" panose="020B0503020204020204" pitchFamily="34" charset="-122"/>
                <a:ea typeface="微软雅黑" panose="020B0503020204020204" pitchFamily="34" charset="-122"/>
              </a:rPr>
              <a:t>，从而改变励磁电流和磁通，随着 </a:t>
            </a:r>
            <a:r>
              <a:rPr lang="en-US" altLang="zh-CN" sz="1600" dirty="0" err="1" smtClean="0">
                <a:solidFill>
                  <a:prstClr val="black"/>
                </a:solidFill>
                <a:latin typeface="微软雅黑" panose="020B0503020204020204" pitchFamily="34" charset="-122"/>
                <a:ea typeface="微软雅黑" panose="020B0503020204020204" pitchFamily="34" charset="-122"/>
              </a:rPr>
              <a:t>Rf</a:t>
            </a:r>
            <a:r>
              <a:rPr lang="en-US" altLang="zh-CN" sz="1600" dirty="0" smtClean="0">
                <a:solidFill>
                  <a:prstClr val="black"/>
                </a:solidFill>
                <a:latin typeface="微软雅黑" panose="020B0503020204020204" pitchFamily="34" charset="-122"/>
                <a:ea typeface="微软雅黑" panose="020B0503020204020204" pitchFamily="34" charset="-122"/>
              </a:rPr>
              <a:t> </a:t>
            </a:r>
            <a:r>
              <a:rPr lang="zh-CN" altLang="en-US" sz="1600" dirty="0" smtClean="0">
                <a:solidFill>
                  <a:prstClr val="black"/>
                </a:solidFill>
                <a:latin typeface="微软雅黑" panose="020B0503020204020204" pitchFamily="34" charset="-122"/>
                <a:ea typeface="微软雅黑" panose="020B0503020204020204" pitchFamily="34" charset="-122"/>
              </a:rPr>
              <a:t>增大，励磁电流减弱，励磁磁通 </a:t>
            </a:r>
            <a:r>
              <a:rPr lang="en-US" altLang="zh-CN" sz="1600" dirty="0" smtClean="0">
                <a:solidFill>
                  <a:prstClr val="black"/>
                </a:solidFill>
                <a:latin typeface="微软雅黑" panose="020B0503020204020204" pitchFamily="34" charset="-122"/>
                <a:ea typeface="微软雅黑" panose="020B0503020204020204" pitchFamily="34" charset="-122"/>
              </a:rPr>
              <a:t>Ф </a:t>
            </a:r>
            <a:r>
              <a:rPr lang="zh-CN" altLang="en-US" sz="1600" dirty="0" smtClean="0">
                <a:solidFill>
                  <a:prstClr val="black"/>
                </a:solidFill>
                <a:latin typeface="微软雅黑" panose="020B0503020204020204" pitchFamily="34" charset="-122"/>
                <a:ea typeface="微软雅黑" panose="020B0503020204020204" pitchFamily="34" charset="-122"/>
              </a:rPr>
              <a:t>变小，电动机转速上升；反之，励磁变阻值 </a:t>
            </a:r>
            <a:r>
              <a:rPr lang="en-US" altLang="zh-CN" sz="1600" dirty="0" err="1" smtClean="0">
                <a:solidFill>
                  <a:prstClr val="black"/>
                </a:solidFill>
                <a:latin typeface="微软雅黑" panose="020B0503020204020204" pitchFamily="34" charset="-122"/>
                <a:ea typeface="微软雅黑" panose="020B0503020204020204" pitchFamily="34" charset="-122"/>
              </a:rPr>
              <a:t>Rf</a:t>
            </a:r>
            <a:r>
              <a:rPr lang="en-US" altLang="zh-CN" sz="1600" dirty="0" smtClean="0">
                <a:solidFill>
                  <a:prstClr val="black"/>
                </a:solidFill>
                <a:latin typeface="微软雅黑" panose="020B0503020204020204" pitchFamily="34" charset="-122"/>
                <a:ea typeface="微软雅黑" panose="020B0503020204020204" pitchFamily="34" charset="-122"/>
              </a:rPr>
              <a:t> </a:t>
            </a:r>
            <a:r>
              <a:rPr lang="zh-CN" altLang="en-US" sz="1600" dirty="0" smtClean="0">
                <a:solidFill>
                  <a:prstClr val="black"/>
                </a:solidFill>
                <a:latin typeface="微软雅黑" panose="020B0503020204020204" pitchFamily="34" charset="-122"/>
                <a:ea typeface="微软雅黑" panose="020B0503020204020204" pitchFamily="34" charset="-122"/>
              </a:rPr>
              <a:t>减小，则电动机转速降低</a:t>
            </a:r>
            <a:endParaRPr lang="zh-CN" altLang="en-US" sz="1600" dirty="0">
              <a:solidFill>
                <a:prstClr val="black"/>
              </a:solidFill>
              <a:latin typeface="微软雅黑" panose="020B0503020204020204" pitchFamily="34" charset="-122"/>
              <a:ea typeface="微软雅黑" panose="020B0503020204020204" pitchFamily="34" charset="-122"/>
            </a:endParaRPr>
          </a:p>
        </p:txBody>
      </p:sp>
      <p:pic>
        <p:nvPicPr>
          <p:cNvPr id="133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0253" y="4750580"/>
            <a:ext cx="2304125" cy="1725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230695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是一种理想的模型，它是实际电容器的抽象。传统电容器的核心是两块金属板，中间间隔特殊的介质。最初的电容器，间隔的介质是电解质，后续又研发制造了以陶瓷、云母等为介质的电容器，同时，电容器的命名也以间隔介质而定义。例如：云母电容器、陶瓷电容器、电解质电容器等。</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1165"/>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电容元件的特性分析</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89793" y="-26090"/>
            <a:ext cx="1934772"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43886" y="792088"/>
            <a:ext cx="2011680" cy="368300"/>
          </a:xfrm>
          <a:prstGeom prst="rect">
            <a:avLst/>
          </a:prstGeom>
        </p:spPr>
        <p:txBody>
          <a:bodyPr wrap="none">
            <a:spAutoFit/>
          </a:bodyPr>
          <a:lstStyle/>
          <a:p>
            <a:r>
              <a:rPr lang="zh-CN" altLang="en-US" b="1" dirty="0" smtClean="0">
                <a:solidFill>
                  <a:prstClr val="black"/>
                </a:solidFill>
                <a:latin typeface="微软雅黑" panose="020B0503020204020204" pitchFamily="34" charset="-122"/>
                <a:ea typeface="微软雅黑" panose="020B0503020204020204" pitchFamily="34" charset="-122"/>
              </a:rPr>
              <a:t>直流电动机的应用</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063552" y="1340768"/>
            <a:ext cx="22402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一、汽车雨刮电动机</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7982" y="1695165"/>
            <a:ext cx="4092593" cy="2479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503270" y="1348416"/>
            <a:ext cx="31546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永磁式刮水电动机的组成如图</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855640" y="2204878"/>
            <a:ext cx="2453116"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主要由外壳、磁铁总成、电枢、电刷安装板、复位开关、输出齿轮及蜗轮、输出臂</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17256" y="3851636"/>
            <a:ext cx="6183000"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永磁式雨刮</a:t>
            </a:r>
            <a:endParaRPr lang="zh-CN" altLang="en-US" dirty="0" smtClean="0">
              <a:solidFill>
                <a:prstClr val="black"/>
              </a:solidFill>
              <a:latin typeface="微软雅黑" panose="020B0503020204020204" pitchFamily="34" charset="-122"/>
              <a:ea typeface="微软雅黑" panose="020B0503020204020204" pitchFamily="34" charset="-122"/>
            </a:endParaRPr>
          </a:p>
          <a:p>
            <a:r>
              <a:rPr lang="zh-CN" altLang="en-US" dirty="0" smtClean="0">
                <a:solidFill>
                  <a:prstClr val="black"/>
                </a:solidFill>
                <a:latin typeface="微软雅黑" panose="020B0503020204020204" pitchFamily="34" charset="-122"/>
                <a:ea typeface="微软雅黑" panose="020B0503020204020204" pitchFamily="34" charset="-122"/>
              </a:rPr>
              <a:t>电动机是采用三刷式电动机，其工作原理如图</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324" y="4497988"/>
            <a:ext cx="546735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5602" y="620703"/>
            <a:ext cx="7416824" cy="1476375"/>
          </a:xfrm>
          <a:prstGeom prst="rect">
            <a:avLst/>
          </a:prstGeom>
        </p:spPr>
        <p:txBody>
          <a:bodyPr wrap="square">
            <a:spAutoFit/>
          </a:bodyPr>
          <a:lstStyle/>
          <a:p>
            <a:pPr>
              <a:lnSpc>
                <a:spcPts val="2700"/>
              </a:lnSpc>
            </a:pPr>
            <a:r>
              <a:rPr lang="zh-CN" altLang="en-US" dirty="0" smtClean="0">
                <a:solidFill>
                  <a:prstClr val="black"/>
                </a:solidFill>
                <a:latin typeface="微软雅黑" panose="020B0503020204020204" pitchFamily="34" charset="-122"/>
                <a:ea typeface="微软雅黑" panose="020B0503020204020204" pitchFamily="34" charset="-122"/>
              </a:rPr>
              <a:t>当将雨刮器开关拨向“</a:t>
            </a:r>
            <a:r>
              <a:rPr lang="en-US" altLang="zh-CN" dirty="0" smtClean="0">
                <a:solidFill>
                  <a:prstClr val="black"/>
                </a:solidFill>
                <a:latin typeface="微软雅黑" panose="020B0503020204020204" pitchFamily="34" charset="-122"/>
                <a:ea typeface="微软雅黑" panose="020B0503020204020204" pitchFamily="34" charset="-122"/>
              </a:rPr>
              <a:t>L”</a:t>
            </a:r>
            <a:r>
              <a:rPr lang="zh-CN" altLang="en-US" dirty="0" smtClean="0">
                <a:solidFill>
                  <a:prstClr val="black"/>
                </a:solidFill>
                <a:latin typeface="微软雅黑" panose="020B0503020204020204" pitchFamily="34" charset="-122"/>
                <a:ea typeface="微软雅黑" panose="020B0503020204020204" pitchFamily="34" charset="-122"/>
              </a:rPr>
              <a:t>（低速）时，则蓄电池电压加在电刷 </a:t>
            </a:r>
            <a:r>
              <a:rPr lang="en-US" altLang="zh-CN" dirty="0" smtClean="0">
                <a:solidFill>
                  <a:prstClr val="black"/>
                </a:solidFill>
                <a:latin typeface="微软雅黑" panose="020B0503020204020204" pitchFamily="34" charset="-122"/>
                <a:ea typeface="微软雅黑" panose="020B0503020204020204" pitchFamily="34" charset="-122"/>
              </a:rPr>
              <a:t>B1 </a:t>
            </a:r>
            <a:r>
              <a:rPr lang="zh-CN" altLang="en-US" dirty="0" smtClean="0">
                <a:solidFill>
                  <a:prstClr val="black"/>
                </a:solidFill>
                <a:latin typeface="微软雅黑" panose="020B0503020204020204" pitchFamily="34" charset="-122"/>
                <a:ea typeface="微软雅黑" panose="020B0503020204020204" pitchFamily="34" charset="-122"/>
              </a:rPr>
              <a:t>和 </a:t>
            </a:r>
            <a:r>
              <a:rPr lang="en-US" altLang="zh-CN" dirty="0" smtClean="0">
                <a:solidFill>
                  <a:prstClr val="black"/>
                </a:solidFill>
                <a:latin typeface="微软雅黑" panose="020B0503020204020204" pitchFamily="34" charset="-122"/>
                <a:ea typeface="微软雅黑" panose="020B0503020204020204" pitchFamily="34" charset="-122"/>
              </a:rPr>
              <a:t>B3 </a:t>
            </a:r>
            <a:r>
              <a:rPr lang="zh-CN" altLang="en-US" dirty="0" smtClean="0">
                <a:solidFill>
                  <a:prstClr val="black"/>
                </a:solidFill>
                <a:latin typeface="微软雅黑" panose="020B0503020204020204" pitchFamily="34" charset="-122"/>
                <a:ea typeface="微软雅黑" panose="020B0503020204020204" pitchFamily="34" charset="-122"/>
              </a:rPr>
              <a:t>之间，在电刷</a:t>
            </a:r>
            <a:r>
              <a:rPr lang="en-US" altLang="zh-CN" dirty="0" smtClean="0">
                <a:solidFill>
                  <a:prstClr val="black"/>
                </a:solidFill>
                <a:latin typeface="微软雅黑" panose="020B0503020204020204" pitchFamily="34" charset="-122"/>
                <a:ea typeface="微软雅黑" panose="020B0503020204020204" pitchFamily="34" charset="-122"/>
              </a:rPr>
              <a:t>B1 </a:t>
            </a:r>
            <a:r>
              <a:rPr lang="zh-CN" altLang="en-US" dirty="0" smtClean="0">
                <a:solidFill>
                  <a:prstClr val="black"/>
                </a:solidFill>
                <a:latin typeface="微软雅黑" panose="020B0503020204020204" pitchFamily="34" charset="-122"/>
                <a:ea typeface="微软雅黑" panose="020B0503020204020204" pitchFamily="34" charset="-122"/>
              </a:rPr>
              <a:t>和 </a:t>
            </a:r>
            <a:r>
              <a:rPr lang="en-US" altLang="zh-CN" dirty="0" smtClean="0">
                <a:solidFill>
                  <a:prstClr val="black"/>
                </a:solidFill>
                <a:latin typeface="微软雅黑" panose="020B0503020204020204" pitchFamily="34" charset="-122"/>
                <a:ea typeface="微软雅黑" panose="020B0503020204020204" pitchFamily="34" charset="-122"/>
              </a:rPr>
              <a:t>B3 </a:t>
            </a:r>
            <a:r>
              <a:rPr lang="zh-CN" altLang="en-US" dirty="0" smtClean="0">
                <a:solidFill>
                  <a:prstClr val="black"/>
                </a:solidFill>
                <a:latin typeface="微软雅黑" panose="020B0503020204020204" pitchFamily="34" charset="-122"/>
                <a:ea typeface="微软雅黑" panose="020B0503020204020204" pitchFamily="34" charset="-122"/>
              </a:rPr>
              <a:t>之间的两条并联支路中，每条支路中各有三个线圈串联，反电动势的大小与支路中反电动势的大小相等，由于外加电压需要平衡三个线圈所产生的反电势，即</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Rectangle 4"/>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4" name="对象 3"/>
          <p:cNvGraphicFramePr>
            <a:graphicFrameLocks noChangeAspect="1"/>
          </p:cNvGraphicFramePr>
          <p:nvPr/>
        </p:nvGraphicFramePr>
        <p:xfrm>
          <a:off x="4871878" y="2066433"/>
          <a:ext cx="1494167" cy="498499"/>
        </p:xfrm>
        <a:graphic>
          <a:graphicData uri="http://schemas.openxmlformats.org/presentationml/2006/ole">
            <mc:AlternateContent xmlns:mc="http://schemas.openxmlformats.org/markup-compatibility/2006">
              <mc:Choice xmlns:v="urn:schemas-microsoft-com:vml" Requires="v">
                <p:oleObj spid="_x0000_s5171" name="公式" r:id="rId1" imgW="787400" imgH="228600" progId="Equation.3">
                  <p:embed/>
                </p:oleObj>
              </mc:Choice>
              <mc:Fallback>
                <p:oleObj name="公式" r:id="rId1" imgW="787400" imgH="228600" progId="Equation.3">
                  <p:embed/>
                  <p:pic>
                    <p:nvPicPr>
                      <p:cNvPr id="0" name="图片 51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1878" y="2066433"/>
                        <a:ext cx="1494167" cy="498499"/>
                      </a:xfrm>
                      <a:prstGeom prst="rect">
                        <a:avLst/>
                      </a:prstGeom>
                      <a:noFill/>
                    </p:spPr>
                  </p:pic>
                </p:oleObj>
              </mc:Fallback>
            </mc:AlternateContent>
          </a:graphicData>
        </a:graphic>
      </p:graphicFrame>
      <p:sp>
        <p:nvSpPr>
          <p:cNvPr id="5" name="Rectangle 6"/>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6" name="对象 5"/>
          <p:cNvGraphicFramePr>
            <a:graphicFrameLocks noChangeAspect="1"/>
          </p:cNvGraphicFramePr>
          <p:nvPr/>
        </p:nvGraphicFramePr>
        <p:xfrm>
          <a:off x="7176120" y="2023580"/>
          <a:ext cx="1254996" cy="432048"/>
        </p:xfrm>
        <a:graphic>
          <a:graphicData uri="http://schemas.openxmlformats.org/presentationml/2006/ole">
            <mc:AlternateContent xmlns:mc="http://schemas.openxmlformats.org/markup-compatibility/2006">
              <mc:Choice xmlns:v="urn:schemas-microsoft-com:vml" Requires="v">
                <p:oleObj spid="_x0000_s5172" name="公式" r:id="rId3" imgW="660400" imgH="228600" progId="Equation.3">
                  <p:embed/>
                </p:oleObj>
              </mc:Choice>
              <mc:Fallback>
                <p:oleObj name="公式" r:id="rId3" imgW="660400" imgH="228600" progId="Equation.3">
                  <p:embed/>
                  <p:pic>
                    <p:nvPicPr>
                      <p:cNvPr id="0" name="图片 51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6120" y="2023580"/>
                        <a:ext cx="1254996" cy="432048"/>
                      </a:xfrm>
                      <a:prstGeom prst="rect">
                        <a:avLst/>
                      </a:prstGeom>
                      <a:noFill/>
                    </p:spPr>
                  </p:pic>
                </p:oleObj>
              </mc:Fallback>
            </mc:AlternateContent>
          </a:graphicData>
        </a:graphic>
      </p:graphicFrame>
      <p:sp>
        <p:nvSpPr>
          <p:cNvPr id="7" name="矩形 6"/>
          <p:cNvSpPr/>
          <p:nvPr/>
        </p:nvSpPr>
        <p:spPr>
          <a:xfrm>
            <a:off x="2522375" y="2636912"/>
            <a:ext cx="2240280" cy="368300"/>
          </a:xfrm>
          <a:prstGeom prst="rect">
            <a:avLst/>
          </a:prstGeom>
        </p:spPr>
        <p:txBody>
          <a:bodyPr wrap="none">
            <a:spAutoFit/>
          </a:bodyPr>
          <a:lstStyle/>
          <a:p>
            <a:r>
              <a:rPr lang="zh-CN" altLang="en-US" dirty="0" smtClean="0">
                <a:solidFill>
                  <a:prstClr val="black"/>
                </a:solidFill>
              </a:rPr>
              <a:t>由电枢电压平衡方程</a:t>
            </a:r>
            <a:endParaRPr lang="zh-CN" altLang="en-US" dirty="0">
              <a:solidFill>
                <a:prstClr val="black"/>
              </a:solidFill>
            </a:endParaRPr>
          </a:p>
        </p:txBody>
      </p:sp>
      <p:sp>
        <p:nvSpPr>
          <p:cNvPr id="8" name="TextBox 7"/>
          <p:cNvSpPr txBox="1"/>
          <p:nvPr/>
        </p:nvSpPr>
        <p:spPr>
          <a:xfrm>
            <a:off x="6600056" y="2066405"/>
            <a:ext cx="411480" cy="368300"/>
          </a:xfrm>
          <a:prstGeom prst="rect">
            <a:avLst/>
          </a:prstGeom>
          <a:noFill/>
        </p:spPr>
        <p:txBody>
          <a:bodyPr wrap="none" rtlCol="0">
            <a:spAutoFit/>
          </a:bodyPr>
          <a:lstStyle/>
          <a:p>
            <a:r>
              <a:rPr lang="zh-CN" altLang="en-US" dirty="0" smtClean="0">
                <a:solidFill>
                  <a:prstClr val="black"/>
                </a:solidFill>
              </a:rPr>
              <a:t>而</a:t>
            </a:r>
            <a:endParaRPr lang="zh-CN" altLang="en-US" dirty="0">
              <a:solidFill>
                <a:prstClr val="black"/>
              </a:solidFill>
            </a:endParaRPr>
          </a:p>
        </p:txBody>
      </p:sp>
      <p:sp>
        <p:nvSpPr>
          <p:cNvPr id="9" name="Rectangle 10"/>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10" name="对象 9"/>
          <p:cNvGraphicFramePr>
            <a:graphicFrameLocks noChangeAspect="1"/>
          </p:cNvGraphicFramePr>
          <p:nvPr/>
        </p:nvGraphicFramePr>
        <p:xfrm>
          <a:off x="5295138" y="2707278"/>
          <a:ext cx="1499845" cy="433690"/>
        </p:xfrm>
        <a:graphic>
          <a:graphicData uri="http://schemas.openxmlformats.org/presentationml/2006/ole">
            <mc:AlternateContent xmlns:mc="http://schemas.openxmlformats.org/markup-compatibility/2006">
              <mc:Choice xmlns:v="urn:schemas-microsoft-com:vml" Requires="v">
                <p:oleObj spid="_x0000_s5173" name="公式" r:id="rId5" imgW="787400" imgH="228600" progId="Equation.3">
                  <p:embed/>
                </p:oleObj>
              </mc:Choice>
              <mc:Fallback>
                <p:oleObj name="公式" r:id="rId5" imgW="787400" imgH="228600" progId="Equation.3">
                  <p:embed/>
                  <p:pic>
                    <p:nvPicPr>
                      <p:cNvPr id="0" name="图片 51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5138" y="2707278"/>
                        <a:ext cx="1499845" cy="433690"/>
                      </a:xfrm>
                      <a:prstGeom prst="rect">
                        <a:avLst/>
                      </a:prstGeom>
                      <a:noFill/>
                    </p:spPr>
                  </p:pic>
                </p:oleObj>
              </mc:Fallback>
            </mc:AlternateContent>
          </a:graphicData>
        </a:graphic>
      </p:graphicFrame>
      <p:sp>
        <p:nvSpPr>
          <p:cNvPr id="11" name="Rectangle 12"/>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12" name="对象 11"/>
          <p:cNvGraphicFramePr>
            <a:graphicFrameLocks noChangeAspect="1"/>
          </p:cNvGraphicFramePr>
          <p:nvPr/>
        </p:nvGraphicFramePr>
        <p:xfrm>
          <a:off x="6807806" y="2725813"/>
          <a:ext cx="2072835" cy="473791"/>
        </p:xfrm>
        <a:graphic>
          <a:graphicData uri="http://schemas.openxmlformats.org/presentationml/2006/ole">
            <mc:AlternateContent xmlns:mc="http://schemas.openxmlformats.org/markup-compatibility/2006">
              <mc:Choice xmlns:v="urn:schemas-microsoft-com:vml" Requires="v">
                <p:oleObj spid="_x0000_s5174" name="公式" r:id="rId7" imgW="1002665" imgH="228600" progId="Equation.3">
                  <p:embed/>
                </p:oleObj>
              </mc:Choice>
              <mc:Fallback>
                <p:oleObj name="公式" r:id="rId7" imgW="1002665" imgH="228600" progId="Equation.3">
                  <p:embed/>
                  <p:pic>
                    <p:nvPicPr>
                      <p:cNvPr id="0" name="图片 51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07806" y="2725813"/>
                        <a:ext cx="2072835" cy="473791"/>
                      </a:xfrm>
                      <a:prstGeom prst="rect">
                        <a:avLst/>
                      </a:prstGeom>
                      <a:noFill/>
                    </p:spPr>
                  </p:pic>
                </p:oleObj>
              </mc:Fallback>
            </mc:AlternateContent>
          </a:graphicData>
        </a:graphic>
      </p:graphicFrame>
      <p:sp>
        <p:nvSpPr>
          <p:cNvPr id="13" name="Rectangle 14"/>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14" name="对象 13"/>
          <p:cNvGraphicFramePr>
            <a:graphicFrameLocks noChangeAspect="1"/>
          </p:cNvGraphicFramePr>
          <p:nvPr/>
        </p:nvGraphicFramePr>
        <p:xfrm>
          <a:off x="5231918" y="3284988"/>
          <a:ext cx="1575901" cy="805859"/>
        </p:xfrm>
        <a:graphic>
          <a:graphicData uri="http://schemas.openxmlformats.org/presentationml/2006/ole">
            <mc:AlternateContent xmlns:mc="http://schemas.openxmlformats.org/markup-compatibility/2006">
              <mc:Choice xmlns:v="urn:schemas-microsoft-com:vml" Requires="v">
                <p:oleObj spid="_x0000_s5175" name="公式" r:id="rId9" imgW="837565" imgH="431800" progId="Equation.3">
                  <p:embed/>
                </p:oleObj>
              </mc:Choice>
              <mc:Fallback>
                <p:oleObj name="公式" r:id="rId9" imgW="837565" imgH="431800" progId="Equation.3">
                  <p:embed/>
                  <p:pic>
                    <p:nvPicPr>
                      <p:cNvPr id="0" name="图片 517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31918" y="3284988"/>
                        <a:ext cx="1575901" cy="805859"/>
                      </a:xfrm>
                      <a:prstGeom prst="rect">
                        <a:avLst/>
                      </a:prstGeom>
                      <a:noFill/>
                    </p:spPr>
                  </p:pic>
                </p:oleObj>
              </mc:Fallback>
            </mc:AlternateContent>
          </a:graphicData>
        </a:graphic>
      </p:graphicFrame>
      <p:sp>
        <p:nvSpPr>
          <p:cNvPr id="15" name="TextBox 14"/>
          <p:cNvSpPr txBox="1"/>
          <p:nvPr/>
        </p:nvSpPr>
        <p:spPr>
          <a:xfrm>
            <a:off x="8904312" y="2761439"/>
            <a:ext cx="411480" cy="368300"/>
          </a:xfrm>
          <a:prstGeom prst="rect">
            <a:avLst/>
          </a:prstGeom>
          <a:noFill/>
        </p:spPr>
        <p:txBody>
          <a:bodyPr wrap="none" rtlCol="0">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6" name="矩形 15"/>
          <p:cNvSpPr/>
          <p:nvPr/>
        </p:nvSpPr>
        <p:spPr>
          <a:xfrm>
            <a:off x="2374945" y="4365118"/>
            <a:ext cx="7658161"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当开关</a:t>
            </a:r>
            <a:r>
              <a:rPr lang="en-US" altLang="zh-CN" dirty="0" smtClean="0">
                <a:solidFill>
                  <a:prstClr val="black"/>
                </a:solidFill>
                <a:latin typeface="微软雅黑" panose="020B0503020204020204" pitchFamily="34" charset="-122"/>
                <a:ea typeface="微软雅黑" panose="020B0503020204020204" pitchFamily="34" charset="-122"/>
              </a:rPr>
              <a:t>S</a:t>
            </a:r>
            <a:r>
              <a:rPr lang="zh-CN" altLang="en-US" dirty="0" smtClean="0">
                <a:solidFill>
                  <a:prstClr val="black"/>
                </a:solidFill>
                <a:latin typeface="微软雅黑" panose="020B0503020204020204" pitchFamily="34" charset="-122"/>
                <a:ea typeface="微软雅黑" panose="020B0503020204020204" pitchFamily="34" charset="-122"/>
              </a:rPr>
              <a:t>拨到高速挡</a:t>
            </a:r>
            <a:r>
              <a:rPr lang="en-US" altLang="zh-CN" dirty="0" smtClean="0">
                <a:solidFill>
                  <a:prstClr val="black"/>
                </a:solidFill>
                <a:latin typeface="微软雅黑" panose="020B0503020204020204" pitchFamily="34" charset="-122"/>
                <a:ea typeface="微软雅黑" panose="020B0503020204020204" pitchFamily="34" charset="-122"/>
              </a:rPr>
              <a:t>H</a:t>
            </a:r>
            <a:r>
              <a:rPr lang="zh-CN" altLang="en-US" dirty="0" smtClean="0">
                <a:solidFill>
                  <a:prstClr val="black"/>
                </a:solidFill>
                <a:latin typeface="微软雅黑" panose="020B0503020204020204" pitchFamily="34" charset="-122"/>
                <a:ea typeface="微软雅黑" panose="020B0503020204020204" pitchFamily="34" charset="-122"/>
              </a:rPr>
              <a:t>时</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在两个电刷</a:t>
            </a:r>
            <a:r>
              <a:rPr lang="en-US" altLang="zh-CN" dirty="0" smtClean="0">
                <a:solidFill>
                  <a:prstClr val="black"/>
                </a:solidFill>
                <a:latin typeface="微软雅黑" panose="020B0503020204020204" pitchFamily="34" charset="-122"/>
                <a:ea typeface="微软雅黑" panose="020B0503020204020204" pitchFamily="34" charset="-122"/>
              </a:rPr>
              <a:t>B2</a:t>
            </a:r>
            <a:r>
              <a:rPr lang="zh-CN" altLang="en-US" dirty="0" smtClean="0">
                <a:solidFill>
                  <a:prstClr val="black"/>
                </a:solidFill>
                <a:latin typeface="微软雅黑" panose="020B0503020204020204" pitchFamily="34" charset="-122"/>
                <a:ea typeface="微软雅黑" panose="020B0503020204020204" pitchFamily="34" charset="-122"/>
              </a:rPr>
              <a:t>、</a:t>
            </a:r>
            <a:r>
              <a:rPr lang="en-US" altLang="zh-CN" dirty="0" smtClean="0">
                <a:solidFill>
                  <a:prstClr val="black"/>
                </a:solidFill>
                <a:latin typeface="微软雅黑" panose="020B0503020204020204" pitchFamily="34" charset="-122"/>
                <a:ea typeface="微软雅黑" panose="020B0503020204020204" pitchFamily="34" charset="-122"/>
              </a:rPr>
              <a:t>B3</a:t>
            </a:r>
            <a:r>
              <a:rPr lang="zh-CN" altLang="en-US" dirty="0" smtClean="0">
                <a:solidFill>
                  <a:prstClr val="black"/>
                </a:solidFill>
                <a:latin typeface="微软雅黑" panose="020B0503020204020204" pitchFamily="34" charset="-122"/>
                <a:ea typeface="微软雅黑" panose="020B0503020204020204" pitchFamily="34" charset="-122"/>
              </a:rPr>
              <a:t>之间也有两条并联支路，一个支路有</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个线圜串联，另一支路有</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个线圈串联，但其中一个线圈的电动势与另外三个线圆的电动势方向相反，故在电动机电枢绕组上得到总的反电动势为</a:t>
            </a:r>
            <a:r>
              <a:rPr lang="en-US" altLang="zh-CN" dirty="0" smtClean="0">
                <a:solidFill>
                  <a:prstClr val="black"/>
                </a:solidFill>
                <a:latin typeface="微软雅黑" panose="020B0503020204020204" pitchFamily="34" charset="-122"/>
                <a:ea typeface="微软雅黑" panose="020B0503020204020204" pitchFamily="34" charset="-122"/>
              </a:rPr>
              <a:t>2CnΦ</a:t>
            </a:r>
            <a:r>
              <a:rPr lang="zh-CN" altLang="en-US" dirty="0" smtClean="0">
                <a:solidFill>
                  <a:prstClr val="black"/>
                </a:solidFill>
                <a:latin typeface="微软雅黑" panose="020B0503020204020204" pitchFamily="34" charset="-122"/>
                <a:ea typeface="微软雅黑" panose="020B0503020204020204" pitchFamily="34" charset="-122"/>
              </a:rPr>
              <a:t>中</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电动机的电压平衡式为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7" name="Rectangle 16"/>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18" name="对象 17"/>
          <p:cNvGraphicFramePr>
            <a:graphicFrameLocks noChangeAspect="1"/>
          </p:cNvGraphicFramePr>
          <p:nvPr/>
        </p:nvGraphicFramePr>
        <p:xfrm>
          <a:off x="2753341" y="5805264"/>
          <a:ext cx="3402378" cy="432048"/>
        </p:xfrm>
        <a:graphic>
          <a:graphicData uri="http://schemas.openxmlformats.org/presentationml/2006/ole">
            <mc:AlternateContent xmlns:mc="http://schemas.openxmlformats.org/markup-compatibility/2006">
              <mc:Choice xmlns:v="urn:schemas-microsoft-com:vml" Requires="v">
                <p:oleObj spid="_x0000_s5176" name="公式" r:id="rId11" imgW="1803400" imgH="228600" progId="Equation.3">
                  <p:embed/>
                </p:oleObj>
              </mc:Choice>
              <mc:Fallback>
                <p:oleObj name="公式" r:id="rId11" imgW="1803400" imgH="228600" progId="Equation.3">
                  <p:embed/>
                  <p:pic>
                    <p:nvPicPr>
                      <p:cNvPr id="0" name="图片 517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53341" y="5805264"/>
                        <a:ext cx="3402378" cy="432048"/>
                      </a:xfrm>
                      <a:prstGeom prst="rect">
                        <a:avLst/>
                      </a:prstGeom>
                      <a:noFill/>
                    </p:spPr>
                  </p:pic>
                </p:oleObj>
              </mc:Fallback>
            </mc:AlternateContent>
          </a:graphicData>
        </a:graphic>
      </p:graphicFrame>
      <p:sp>
        <p:nvSpPr>
          <p:cNvPr id="19" name="矩形 18"/>
          <p:cNvSpPr/>
          <p:nvPr/>
        </p:nvSpPr>
        <p:spPr>
          <a:xfrm>
            <a:off x="6161488" y="5805264"/>
            <a:ext cx="640080" cy="368300"/>
          </a:xfrm>
          <a:prstGeom prst="rect">
            <a:avLst/>
          </a:prstGeom>
        </p:spPr>
        <p:txBody>
          <a:bodyPr wrap="none">
            <a:spAutoFit/>
          </a:bodyPr>
          <a:lstStyle/>
          <a:p>
            <a:r>
              <a:rPr lang="zh-CN" altLang="en-US" dirty="0" smtClean="0">
                <a:solidFill>
                  <a:prstClr val="black"/>
                </a:solidFill>
              </a:rPr>
              <a:t>得出</a:t>
            </a:r>
            <a:endParaRPr lang="zh-CN" altLang="en-US" dirty="0">
              <a:solidFill>
                <a:prstClr val="black"/>
              </a:solidFill>
            </a:endParaRPr>
          </a:p>
        </p:txBody>
      </p:sp>
      <p:sp>
        <p:nvSpPr>
          <p:cNvPr id="20" name="Rectangle 18"/>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21" name="对象 20"/>
          <p:cNvGraphicFramePr>
            <a:graphicFrameLocks noChangeAspect="1"/>
          </p:cNvGraphicFramePr>
          <p:nvPr/>
        </p:nvGraphicFramePr>
        <p:xfrm>
          <a:off x="6807818" y="5745999"/>
          <a:ext cx="1304419" cy="667033"/>
        </p:xfrm>
        <a:graphic>
          <a:graphicData uri="http://schemas.openxmlformats.org/presentationml/2006/ole">
            <mc:AlternateContent xmlns:mc="http://schemas.openxmlformats.org/markup-compatibility/2006">
              <mc:Choice xmlns:v="urn:schemas-microsoft-com:vml" Requires="v">
                <p:oleObj spid="_x0000_s5177" name="公式" r:id="rId13" imgW="837565" imgH="431800" progId="Equation.3">
                  <p:embed/>
                </p:oleObj>
              </mc:Choice>
              <mc:Fallback>
                <p:oleObj name="公式" r:id="rId13" imgW="837565" imgH="431800" progId="Equation.3">
                  <p:embed/>
                  <p:pic>
                    <p:nvPicPr>
                      <p:cNvPr id="0" name="图片 517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07818" y="5745999"/>
                        <a:ext cx="1304419" cy="667033"/>
                      </a:xfrm>
                      <a:prstGeom prst="rect">
                        <a:avLst/>
                      </a:prstGeom>
                      <a:noFill/>
                    </p:spPr>
                  </p:pic>
                </p:oleObj>
              </mc:Fallback>
            </mc:AlternateContent>
          </a:graphicData>
        </a:graphic>
      </p:graphicFrame>
      <p:sp>
        <p:nvSpPr>
          <p:cNvPr id="22" name="矩形 21"/>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53684" y="637280"/>
            <a:ext cx="17830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二、鼓风电动机</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190522" y="1012942"/>
            <a:ext cx="7920880"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       在汽车空调系统中，鼓风机调速电路有以下几种类型：电阻降压调速电路、晶体管调速电路、调速控制器式电路等。</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314520" y="1993824"/>
            <a:ext cx="22688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1. </a:t>
            </a:r>
            <a:r>
              <a:rPr lang="zh-CN" altLang="en-US" dirty="0" smtClean="0">
                <a:solidFill>
                  <a:srgbClr val="FF0000"/>
                </a:solidFill>
                <a:latin typeface="微软雅黑" panose="020B0503020204020204" pitchFamily="34" charset="-122"/>
                <a:ea typeface="微软雅黑" panose="020B0503020204020204" pitchFamily="34" charset="-122"/>
              </a:rPr>
              <a:t>电阻降压调速电路</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94883" y="1336080"/>
            <a:ext cx="2365251" cy="2443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314541" y="3230291"/>
            <a:ext cx="20402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2. </a:t>
            </a:r>
            <a:r>
              <a:rPr lang="zh-CN" altLang="en-US" dirty="0" smtClean="0">
                <a:solidFill>
                  <a:srgbClr val="FF0000"/>
                </a:solidFill>
                <a:latin typeface="微软雅黑" panose="020B0503020204020204" pitchFamily="34" charset="-122"/>
                <a:ea typeface="微软雅黑" panose="020B0503020204020204" pitchFamily="34" charset="-122"/>
              </a:rPr>
              <a:t>晶体管调速电路</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3749" y="3964548"/>
            <a:ext cx="3496117" cy="205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642549" y="3779882"/>
            <a:ext cx="2868930"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3. PWM</a:t>
            </a:r>
            <a:r>
              <a:rPr lang="zh-CN" altLang="en-US" dirty="0" smtClean="0">
                <a:solidFill>
                  <a:srgbClr val="FF0000"/>
                </a:solidFill>
                <a:latin typeface="微软雅黑" panose="020B0503020204020204" pitchFamily="34" charset="-122"/>
                <a:ea typeface="微软雅黑" panose="020B0503020204020204" pitchFamily="34" charset="-122"/>
              </a:rPr>
              <a:t>调速控制器式电路</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0483" y="3976133"/>
            <a:ext cx="2800537" cy="227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2082644" y="185288"/>
            <a:ext cx="4893310" cy="368300"/>
          </a:xfrm>
          <a:prstGeom prst="rect">
            <a:avLst/>
          </a:prstGeom>
        </p:spPr>
        <p:txBody>
          <a:bodyPr wrap="none">
            <a:spAutoFit/>
          </a:bodyPr>
          <a:lstStyle/>
          <a:p>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学习</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任务</a:t>
            </a:r>
            <a:r>
              <a:rPr lang="en-US" altLang="zh-CN" b="1" dirty="0" smtClean="0">
                <a:solidFill>
                  <a:srgbClr val="242021"/>
                </a:solidFill>
                <a:latin typeface="Arial" panose="020B0604020202020204" pitchFamily="34" charset="0"/>
                <a:ea typeface="Arial Unicode MS" pitchFamily="34" charset="-122"/>
                <a:cs typeface="Arial" panose="020B0604020202020204" pitchFamily="34" charset="0"/>
              </a:rPr>
              <a:t>2-</a:t>
            </a:r>
            <a:r>
              <a:rPr lang="en-US" altLang="zh-CN" b="1" dirty="0">
                <a:solidFill>
                  <a:srgbClr val="242021"/>
                </a:solidFill>
                <a:latin typeface="Arial" panose="020B0604020202020204" pitchFamily="34" charset="0"/>
                <a:ea typeface="Arial Unicode MS" pitchFamily="34" charset="-122"/>
                <a:cs typeface="Arial" panose="020B0604020202020204" pitchFamily="34" charset="0"/>
              </a:rPr>
              <a:t>-</a:t>
            </a:r>
            <a:r>
              <a:rPr lang="zh-CN" altLang="en-US" b="1" dirty="0" smtClean="0">
                <a:solidFill>
                  <a:srgbClr val="242021"/>
                </a:solidFill>
                <a:latin typeface="Arial" panose="020B0604020202020204" pitchFamily="34" charset="0"/>
                <a:ea typeface="Arial Unicode MS" pitchFamily="34" charset="-122"/>
                <a:cs typeface="Arial" panose="020B0604020202020204" pitchFamily="34" charset="0"/>
              </a:rPr>
              <a:t>新能源</a:t>
            </a:r>
            <a:r>
              <a:rPr lang="zh-CN" altLang="en-US" b="1" dirty="0">
                <a:solidFill>
                  <a:srgbClr val="242021"/>
                </a:solidFill>
                <a:latin typeface="Arial" panose="020B0604020202020204" pitchFamily="34" charset="0"/>
                <a:ea typeface="Arial Unicode MS" pitchFamily="34" charset="-122"/>
                <a:cs typeface="Arial" panose="020B0604020202020204" pitchFamily="34" charset="0"/>
              </a:rPr>
              <a:t>汽车直流电机的分析及检测</a:t>
            </a:r>
            <a:r>
              <a:rPr lang="zh-CN" altLang="en-US" b="1" dirty="0">
                <a:solidFill>
                  <a:prstClr val="black"/>
                </a:solidFill>
                <a:latin typeface="Arial" panose="020B0604020202020204" pitchFamily="34" charset="0"/>
                <a:ea typeface="Arial Unicode MS" pitchFamily="34" charset="-122"/>
                <a:cs typeface="Arial" panose="020B0604020202020204" pitchFamily="34" charset="0"/>
              </a:rPr>
              <a:t> </a:t>
            </a:r>
            <a:endParaRPr lang="zh-CN" altLang="en-US" dirty="0">
              <a:solidFill>
                <a:prstClr val="black"/>
              </a:solidFill>
              <a:latin typeface="Arial" panose="020B0604020202020204" pitchFamily="34" charset="0"/>
              <a:ea typeface="Arial Unicode MS"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229953" y="866357"/>
            <a:ext cx="5059680" cy="460375"/>
          </a:xfrm>
          <a:prstGeom prst="rect">
            <a:avLst/>
          </a:prstGeom>
        </p:spPr>
        <p:txBody>
          <a:bodyPr wrap="none">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一、汽车交流电动机结构与工作原理</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2340721" y="1564254"/>
            <a:ext cx="3154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（一）三相异步电动机的结构</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84487" y="2204864"/>
            <a:ext cx="4344281" cy="3149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3287702" y="5670540"/>
            <a:ext cx="4069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静止的定子和转动的转子两大部分组成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3986" y="525338"/>
            <a:ext cx="914400" cy="368300"/>
          </a:xfrm>
          <a:prstGeom prst="rect">
            <a:avLst/>
          </a:prstGeom>
        </p:spPr>
        <p:txBody>
          <a:bodyPr wrap="none">
            <a:spAutoFit/>
          </a:bodyPr>
          <a:lstStyle/>
          <a:p>
            <a:r>
              <a:rPr lang="en-US" altLang="zh-CN" b="1" dirty="0" smtClean="0">
                <a:solidFill>
                  <a:srgbClr val="FF0000"/>
                </a:solidFill>
                <a:latin typeface="微软雅黑" panose="020B0503020204020204" pitchFamily="34" charset="-122"/>
                <a:ea typeface="微软雅黑" panose="020B0503020204020204" pitchFamily="34" charset="-122"/>
              </a:rPr>
              <a:t>1. </a:t>
            </a:r>
            <a:r>
              <a:rPr lang="zh-CN" altLang="en-US" b="1" dirty="0" smtClean="0">
                <a:solidFill>
                  <a:srgbClr val="FF0000"/>
                </a:solidFill>
                <a:latin typeface="微软雅黑" panose="020B0503020204020204" pitchFamily="34" charset="-122"/>
                <a:ea typeface="微软雅黑" panose="020B0503020204020204" pitchFamily="34" charset="-122"/>
              </a:rPr>
              <a:t>定子</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4057623" y="957757"/>
            <a:ext cx="1097280"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定子铁芯</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4085251" y="2089627"/>
            <a:ext cx="1097280"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定子绕组</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4058200" y="2884293"/>
            <a:ext cx="640080"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机座</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左大括号 6"/>
          <p:cNvSpPr/>
          <p:nvPr/>
        </p:nvSpPr>
        <p:spPr>
          <a:xfrm>
            <a:off x="3337543" y="1166324"/>
            <a:ext cx="720080" cy="19026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8" name="TextBox 7"/>
          <p:cNvSpPr txBox="1"/>
          <p:nvPr/>
        </p:nvSpPr>
        <p:spPr>
          <a:xfrm>
            <a:off x="2802698" y="1840628"/>
            <a:ext cx="459740" cy="548640"/>
          </a:xfrm>
          <a:prstGeom prst="rect">
            <a:avLst/>
          </a:prstGeom>
          <a:noFill/>
        </p:spPr>
        <p:txBody>
          <a:bodyPr vert="eaVert" wrap="none" rtlCol="0">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5165619" y="680759"/>
            <a:ext cx="4572000" cy="922020"/>
          </a:xfrm>
          <a:prstGeom prst="rect">
            <a:avLst/>
          </a:prstGeom>
          <a:ln w="3175">
            <a:solidFill>
              <a:schemeClr val="tx1"/>
            </a:solidFill>
          </a:ln>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电动机磁路的组成部分，由优质硅钢片叠成一个圆筒，圆筒内表面有均匀分布的槽，这些槽用于嵌放定子绕组。</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5153799" y="1951155"/>
            <a:ext cx="5118947" cy="645160"/>
          </a:xfrm>
          <a:prstGeom prst="rect">
            <a:avLst/>
          </a:prstGeom>
          <a:ln w="3175">
            <a:solidFill>
              <a:schemeClr val="tx1"/>
            </a:solidFill>
          </a:ln>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具有三相对称的定子绕组，</a:t>
            </a:r>
            <a:r>
              <a:rPr lang="en-US" altLang="zh-CN" dirty="0" smtClean="0">
                <a:solidFill>
                  <a:prstClr val="black"/>
                </a:solidFill>
                <a:latin typeface="微软雅黑" panose="020B0503020204020204" pitchFamily="34" charset="-122"/>
                <a:ea typeface="微软雅黑" panose="020B0503020204020204" pitchFamily="34" charset="-122"/>
              </a:rPr>
              <a:t>6 </a:t>
            </a:r>
            <a:r>
              <a:rPr lang="zh-CN" altLang="en-US" dirty="0" smtClean="0">
                <a:solidFill>
                  <a:prstClr val="black"/>
                </a:solidFill>
                <a:latin typeface="微软雅黑" panose="020B0503020204020204" pitchFamily="34" charset="-122"/>
                <a:ea typeface="微软雅黑" panose="020B0503020204020204" pitchFamily="34" charset="-122"/>
              </a:rPr>
              <a:t>个出线端通过机座的接线盒连接到三相电源上</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5153793" y="2911679"/>
            <a:ext cx="4069080" cy="368300"/>
          </a:xfrm>
          <a:prstGeom prst="rect">
            <a:avLst/>
          </a:prstGeom>
          <a:ln w="3175">
            <a:solidFill>
              <a:schemeClr val="tx1"/>
            </a:solidFill>
          </a:ln>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固定定子铁芯，并通过端盖来支撑转子</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81351" y="3501036"/>
            <a:ext cx="389572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4613" y="724928"/>
            <a:ext cx="8972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2. </a:t>
            </a:r>
            <a:r>
              <a:rPr lang="zh-CN" altLang="en-US" dirty="0" smtClean="0">
                <a:solidFill>
                  <a:srgbClr val="FF0000"/>
                </a:solidFill>
                <a:latin typeface="微软雅黑" panose="020B0503020204020204" pitchFamily="34" charset="-122"/>
                <a:ea typeface="微软雅黑" panose="020B0503020204020204" pitchFamily="34" charset="-122"/>
              </a:rPr>
              <a:t>转子</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567610" y="2136339"/>
            <a:ext cx="7488832" cy="175323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转子铁芯</a:t>
            </a:r>
            <a:r>
              <a:rPr lang="zh-CN" altLang="en-US" dirty="0" smtClean="0">
                <a:solidFill>
                  <a:prstClr val="black"/>
                </a:solidFill>
                <a:latin typeface="微软雅黑" panose="020B0503020204020204" pitchFamily="34" charset="-122"/>
                <a:ea typeface="微软雅黑" panose="020B0503020204020204" pitchFamily="34" charset="-122"/>
              </a:rPr>
              <a:t>：由外圆有槽孔的硅钢片叠制而成，转轴固定在铁芯中央。</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转子绕组</a:t>
            </a:r>
            <a:r>
              <a:rPr lang="zh-CN" altLang="en-US" dirty="0" smtClean="0">
                <a:solidFill>
                  <a:prstClr val="black"/>
                </a:solidFill>
                <a:latin typeface="微软雅黑" panose="020B0503020204020204" pitchFamily="34" charset="-122"/>
                <a:ea typeface="微软雅黑" panose="020B0503020204020204" pitchFamily="34" charset="-122"/>
              </a:rPr>
              <a:t>：笼型转子的绕组由安放在槽内的铜条（或铸铝）构成，这些导体的两端分别焊接在两个端环上。</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3503712" y="701989"/>
            <a:ext cx="5616624" cy="1337945"/>
          </a:xfrm>
          <a:prstGeom prst="rect">
            <a:avLst/>
          </a:prstGeom>
        </p:spPr>
        <p:txBody>
          <a:bodyPr wrap="square">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由转子铁芯、转子绕组和转轴等部分组成。在旋转磁场作用下，产生感应电动势或电流。转子有两种形式：笼型转子和绕线型转子。</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79778" y="3933056"/>
            <a:ext cx="5054962"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27650" y="1484785"/>
            <a:ext cx="6768752"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定子绕组嵌放在定子铁芯槽内，其头或尾在空间互差 </a:t>
            </a:r>
            <a:r>
              <a:rPr lang="en-US" altLang="zh-CN" dirty="0" smtClean="0">
                <a:solidFill>
                  <a:prstClr val="black"/>
                </a:solidFill>
                <a:latin typeface="微软雅黑" panose="020B0503020204020204" pitchFamily="34" charset="-122"/>
                <a:ea typeface="微软雅黑" panose="020B0503020204020204" pitchFamily="34" charset="-122"/>
              </a:rPr>
              <a:t>120°</a:t>
            </a:r>
            <a:r>
              <a:rPr lang="zh-CN" altLang="en-US" dirty="0" smtClean="0">
                <a:solidFill>
                  <a:prstClr val="black"/>
                </a:solidFill>
                <a:latin typeface="微软雅黑" panose="020B0503020204020204" pitchFamily="34" charset="-122"/>
                <a:ea typeface="微软雅黑" panose="020B0503020204020204" pitchFamily="34" charset="-122"/>
              </a:rPr>
              <a:t>。定子绕组通入对称的三相电流时，便会产生旋转磁场。所谓旋转磁场是指极性与大小不变，且沿着一定方向以一定速度旋转的磁场。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207568" y="691889"/>
            <a:ext cx="3816424" cy="368300"/>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（二）三相异步电动机的旋转磁场</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652931" y="1115452"/>
            <a:ext cx="2040255" cy="368300"/>
          </a:xfrm>
          <a:prstGeom prst="rect">
            <a:avLst/>
          </a:prstGeom>
        </p:spPr>
        <p:txBody>
          <a:bodyPr wrap="none">
            <a:spAutoFit/>
          </a:bodyPr>
          <a:lstStyle/>
          <a:p>
            <a:r>
              <a:rPr lang="en-US" altLang="zh-CN" dirty="0">
                <a:solidFill>
                  <a:srgbClr val="FF0000"/>
                </a:solidFill>
                <a:latin typeface="微软雅黑" panose="020B0503020204020204" pitchFamily="34" charset="-122"/>
                <a:ea typeface="微软雅黑" panose="020B0503020204020204" pitchFamily="34" charset="-122"/>
              </a:rPr>
              <a:t>1. </a:t>
            </a:r>
            <a:r>
              <a:rPr lang="zh-CN" altLang="en-US" dirty="0">
                <a:solidFill>
                  <a:srgbClr val="FF0000"/>
                </a:solidFill>
                <a:latin typeface="微软雅黑" panose="020B0503020204020204" pitchFamily="34" charset="-122"/>
                <a:ea typeface="微软雅黑" panose="020B0503020204020204" pitchFamily="34" charset="-122"/>
              </a:rPr>
              <a:t>旋转磁场的产生</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652911" y="2921169"/>
            <a:ext cx="4806280"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三相定子绕组接成 </a:t>
            </a:r>
            <a:r>
              <a:rPr lang="en-US" altLang="zh-CN" dirty="0" smtClean="0">
                <a:solidFill>
                  <a:prstClr val="black"/>
                </a:solidFill>
                <a:latin typeface="微软雅黑" panose="020B0503020204020204" pitchFamily="34" charset="-122"/>
                <a:ea typeface="微软雅黑" panose="020B0503020204020204" pitchFamily="34" charset="-122"/>
              </a:rPr>
              <a:t>Y </a:t>
            </a:r>
            <a:r>
              <a:rPr lang="zh-CN" altLang="en-US" dirty="0" smtClean="0">
                <a:solidFill>
                  <a:prstClr val="black"/>
                </a:solidFill>
                <a:latin typeface="微软雅黑" panose="020B0503020204020204" pitchFamily="34" charset="-122"/>
                <a:ea typeface="微软雅黑" panose="020B0503020204020204" pitchFamily="34" charset="-122"/>
              </a:rPr>
              <a:t>形时其电路关系</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02872" y="3645052"/>
            <a:ext cx="7418304" cy="2414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7608" y="3501009"/>
            <a:ext cx="7838070" cy="1291590"/>
          </a:xfrm>
          <a:prstGeom prst="rect">
            <a:avLst/>
          </a:prstGeom>
        </p:spPr>
        <p:txBody>
          <a:bodyPr wrap="square">
            <a:spAutoFit/>
          </a:bodyPr>
          <a:lstStyle/>
          <a:p>
            <a:r>
              <a:rPr lang="zh-CN" altLang="en-US" sz="2400"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当 </a:t>
            </a:r>
            <a:r>
              <a:rPr lang="en-US" altLang="zh-CN" dirty="0" err="1" smtClean="0">
                <a:solidFill>
                  <a:srgbClr val="FF0000"/>
                </a:solidFill>
                <a:latin typeface="微软雅黑" panose="020B0503020204020204" pitchFamily="34" charset="-122"/>
                <a:ea typeface="微软雅黑" panose="020B0503020204020204" pitchFamily="34" charset="-122"/>
              </a:rPr>
              <a:t>ωt</a:t>
            </a:r>
            <a:r>
              <a:rPr lang="en-US" altLang="zh-CN" dirty="0" smtClean="0">
                <a:solidFill>
                  <a:srgbClr val="FF0000"/>
                </a:solidFill>
                <a:latin typeface="微软雅黑" panose="020B0503020204020204" pitchFamily="34" charset="-122"/>
                <a:ea typeface="微软雅黑" panose="020B0503020204020204" pitchFamily="34" charset="-122"/>
              </a:rPr>
              <a:t>=0</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时， </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 </a:t>
            </a:r>
            <a:r>
              <a:rPr lang="en-US" altLang="zh-CN" dirty="0" smtClean="0">
                <a:solidFill>
                  <a:prstClr val="black"/>
                </a:solidFill>
                <a:latin typeface="微软雅黑" panose="020B0503020204020204" pitchFamily="34" charset="-122"/>
                <a:ea typeface="微软雅黑" panose="020B0503020204020204" pitchFamily="34" charset="-122"/>
              </a:rPr>
              <a:t>0</a:t>
            </a:r>
            <a:r>
              <a:rPr lang="zh-CN" altLang="en-US" dirty="0" smtClean="0">
                <a:solidFill>
                  <a:prstClr val="black"/>
                </a:solidFill>
                <a:latin typeface="微软雅黑" panose="020B0503020204020204" pitchFamily="34" charset="-122"/>
                <a:ea typeface="微软雅黑" panose="020B0503020204020204" pitchFamily="34" charset="-122"/>
              </a:rPr>
              <a:t>，故 </a:t>
            </a:r>
            <a:r>
              <a:rPr lang="en-US" altLang="zh-CN" dirty="0" smtClean="0">
                <a:solidFill>
                  <a:prstClr val="black"/>
                </a:solidFill>
                <a:latin typeface="微软雅黑" panose="020B0503020204020204" pitchFamily="34" charset="-122"/>
                <a:ea typeface="微软雅黑" panose="020B0503020204020204" pitchFamily="34" charset="-122"/>
              </a:rPr>
              <a:t>AX </a:t>
            </a:r>
            <a:r>
              <a:rPr lang="zh-CN" altLang="en-US" dirty="0" smtClean="0">
                <a:solidFill>
                  <a:prstClr val="black"/>
                </a:solidFill>
                <a:latin typeface="微软雅黑" panose="020B0503020204020204" pitchFamily="34" charset="-122"/>
                <a:ea typeface="微软雅黑" panose="020B0503020204020204" pitchFamily="34" charset="-122"/>
              </a:rPr>
              <a:t>绕组中没有电流； </a:t>
            </a:r>
            <a:r>
              <a:rPr lang="en-US" altLang="zh-CN" dirty="0" err="1" smtClean="0">
                <a:solidFill>
                  <a:prstClr val="black"/>
                </a:solidFill>
                <a:latin typeface="微软雅黑" panose="020B0503020204020204" pitchFamily="34" charset="-122"/>
                <a:ea typeface="微软雅黑" panose="020B0503020204020204" pitchFamily="34" charset="-122"/>
              </a:rPr>
              <a:t>i</a:t>
            </a:r>
            <a:r>
              <a:rPr lang="en-US" altLang="zh-CN" sz="1600" dirty="0" err="1" smtClean="0">
                <a:solidFill>
                  <a:prstClr val="black"/>
                </a:solidFill>
                <a:latin typeface="微软雅黑" panose="020B0503020204020204" pitchFamily="34" charset="-122"/>
                <a:ea typeface="微软雅黑" panose="020B0503020204020204" pitchFamily="34" charset="-122"/>
              </a:rPr>
              <a:t>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为负，则电流从末端 </a:t>
            </a:r>
            <a:r>
              <a:rPr lang="en-US" altLang="zh-CN" dirty="0" smtClean="0">
                <a:solidFill>
                  <a:prstClr val="black"/>
                </a:solidFill>
                <a:latin typeface="微软雅黑" panose="020B0503020204020204" pitchFamily="34" charset="-122"/>
                <a:ea typeface="微软雅黑" panose="020B0503020204020204" pitchFamily="34" charset="-122"/>
              </a:rPr>
              <a:t>Y </a:t>
            </a:r>
            <a:r>
              <a:rPr lang="zh-CN" altLang="en-US" dirty="0" smtClean="0">
                <a:solidFill>
                  <a:prstClr val="black"/>
                </a:solidFill>
                <a:latin typeface="微软雅黑" panose="020B0503020204020204" pitchFamily="34" charset="-122"/>
                <a:ea typeface="微软雅黑" panose="020B0503020204020204" pitchFamily="34" charset="-122"/>
              </a:rPr>
              <a:t>流入，从首端 </a:t>
            </a:r>
            <a:r>
              <a:rPr lang="en-US" altLang="zh-CN" dirty="0" smtClean="0">
                <a:solidFill>
                  <a:prstClr val="black"/>
                </a:solidFill>
                <a:latin typeface="微软雅黑" panose="020B0503020204020204" pitchFamily="34" charset="-122"/>
                <a:ea typeface="微软雅黑" panose="020B0503020204020204" pitchFamily="34" charset="-122"/>
              </a:rPr>
              <a:t>B </a:t>
            </a:r>
            <a:r>
              <a:rPr lang="zh-CN" altLang="en-US" dirty="0" smtClean="0">
                <a:solidFill>
                  <a:prstClr val="black"/>
                </a:solidFill>
                <a:latin typeface="微软雅黑" panose="020B0503020204020204" pitchFamily="34" charset="-122"/>
                <a:ea typeface="微软雅黑" panose="020B0503020204020204" pitchFamily="34" charset="-122"/>
              </a:rPr>
              <a:t>流出； </a:t>
            </a:r>
            <a:r>
              <a:rPr lang="en-US" altLang="zh-CN" dirty="0" err="1" smtClean="0">
                <a:solidFill>
                  <a:prstClr val="black"/>
                </a:solidFill>
                <a:latin typeface="微软雅黑" panose="020B0503020204020204" pitchFamily="34" charset="-122"/>
                <a:ea typeface="微软雅黑" panose="020B0503020204020204" pitchFamily="34" charset="-122"/>
              </a:rPr>
              <a:t>ic</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为正，则电流从首端 </a:t>
            </a:r>
            <a:r>
              <a:rPr lang="en-US" altLang="zh-CN" dirty="0" smtClean="0">
                <a:solidFill>
                  <a:prstClr val="black"/>
                </a:solidFill>
                <a:latin typeface="微软雅黑" panose="020B0503020204020204" pitchFamily="34" charset="-122"/>
                <a:ea typeface="微软雅黑" panose="020B0503020204020204" pitchFamily="34" charset="-122"/>
              </a:rPr>
              <a:t>C </a:t>
            </a:r>
            <a:r>
              <a:rPr lang="zh-CN" altLang="en-US" dirty="0" smtClean="0">
                <a:solidFill>
                  <a:prstClr val="black"/>
                </a:solidFill>
                <a:latin typeface="微软雅黑" panose="020B0503020204020204" pitchFamily="34" charset="-122"/>
                <a:ea typeface="微软雅黑" panose="020B0503020204020204" pitchFamily="34" charset="-122"/>
              </a:rPr>
              <a:t>流入，从末端 </a:t>
            </a:r>
            <a:r>
              <a:rPr lang="en-US" altLang="zh-CN" dirty="0" smtClean="0">
                <a:solidFill>
                  <a:prstClr val="black"/>
                </a:solidFill>
                <a:latin typeface="微软雅黑" panose="020B0503020204020204" pitchFamily="34" charset="-122"/>
                <a:ea typeface="微软雅黑" panose="020B0503020204020204" pitchFamily="34" charset="-122"/>
              </a:rPr>
              <a:t>Z </a:t>
            </a:r>
            <a:r>
              <a:rPr lang="zh-CN" altLang="en-US" dirty="0" smtClean="0">
                <a:solidFill>
                  <a:prstClr val="black"/>
                </a:solidFill>
                <a:latin typeface="微软雅黑" panose="020B0503020204020204" pitchFamily="34" charset="-122"/>
                <a:ea typeface="微软雅黑" panose="020B0503020204020204" pitchFamily="34" charset="-122"/>
              </a:rPr>
              <a:t>流出。根据右手螺旋定则，其合成磁场如图 （ </a:t>
            </a:r>
            <a:r>
              <a:rPr lang="en-US" altLang="zh-CN" dirty="0" smtClean="0">
                <a:solidFill>
                  <a:prstClr val="black"/>
                </a:solidFill>
                <a:latin typeface="微软雅黑" panose="020B0503020204020204" pitchFamily="34" charset="-122"/>
                <a:ea typeface="微软雅黑" panose="020B0503020204020204" pitchFamily="34" charset="-122"/>
              </a:rPr>
              <a:t>a</a:t>
            </a:r>
            <a:r>
              <a:rPr lang="zh-CN" altLang="en-US" dirty="0" smtClean="0">
                <a:solidFill>
                  <a:prstClr val="black"/>
                </a:solidFill>
                <a:latin typeface="微软雅黑" panose="020B0503020204020204" pitchFamily="34" charset="-122"/>
                <a:ea typeface="微软雅黑" panose="020B0503020204020204" pitchFamily="34" charset="-122"/>
              </a:rPr>
              <a:t>）所示。对定子铁芯内表面而言，上方相当于 </a:t>
            </a:r>
            <a:r>
              <a:rPr lang="en-US" altLang="zh-CN" dirty="0" smtClean="0">
                <a:solidFill>
                  <a:prstClr val="black"/>
                </a:solidFill>
                <a:latin typeface="微软雅黑" panose="020B0503020204020204" pitchFamily="34" charset="-122"/>
                <a:ea typeface="微软雅黑" panose="020B0503020204020204" pitchFamily="34" charset="-122"/>
              </a:rPr>
              <a:t>N </a:t>
            </a:r>
            <a:r>
              <a:rPr lang="zh-CN" altLang="en-US" dirty="0" smtClean="0">
                <a:solidFill>
                  <a:prstClr val="black"/>
                </a:solidFill>
                <a:latin typeface="微软雅黑" panose="020B0503020204020204" pitchFamily="34" charset="-122"/>
                <a:ea typeface="微软雅黑" panose="020B0503020204020204" pitchFamily="34" charset="-122"/>
              </a:rPr>
              <a:t>极，下方相当于 </a:t>
            </a:r>
            <a:r>
              <a:rPr lang="en-US" altLang="zh-CN" dirty="0" smtClean="0">
                <a:solidFill>
                  <a:prstClr val="black"/>
                </a:solidFill>
                <a:latin typeface="微软雅黑" panose="020B0503020204020204" pitchFamily="34" charset="-122"/>
                <a:ea typeface="微软雅黑" panose="020B0503020204020204" pitchFamily="34" charset="-122"/>
              </a:rPr>
              <a:t>S </a:t>
            </a:r>
            <a:r>
              <a:rPr lang="zh-CN" altLang="en-US" dirty="0" smtClean="0">
                <a:solidFill>
                  <a:prstClr val="black"/>
                </a:solidFill>
                <a:latin typeface="微软雅黑" panose="020B0503020204020204" pitchFamily="34" charset="-122"/>
                <a:ea typeface="微软雅黑" panose="020B0503020204020204" pitchFamily="34" charset="-122"/>
              </a:rPr>
              <a:t>极，即两个磁极，也称一对极。</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092878" y="500067"/>
            <a:ext cx="4316586" cy="706755"/>
          </a:xfrm>
          <a:prstGeom prst="rect">
            <a:avLst/>
          </a:prstGeom>
        </p:spPr>
        <p:txBody>
          <a:bodyPr wrap="squar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三相异步电动机旋转磁场的产生过程。</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95707" y="900177"/>
            <a:ext cx="6627514" cy="2607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546480" y="5013190"/>
            <a:ext cx="7725997" cy="1291590"/>
          </a:xfrm>
          <a:prstGeom prst="rect">
            <a:avLst/>
          </a:prstGeom>
        </p:spPr>
        <p:txBody>
          <a:bodyPr wrap="square">
            <a:spAutoFit/>
          </a:bodyPr>
          <a:lstStyle/>
          <a:p>
            <a:r>
              <a:rPr lang="zh-CN" altLang="en-US" sz="2400"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当 </a:t>
            </a:r>
            <a:r>
              <a:rPr lang="en-US" altLang="zh-CN" dirty="0" err="1" smtClean="0">
                <a:solidFill>
                  <a:srgbClr val="FF0000"/>
                </a:solidFill>
                <a:latin typeface="微软雅黑" panose="020B0503020204020204" pitchFamily="34" charset="-122"/>
                <a:ea typeface="微软雅黑" panose="020B0503020204020204" pitchFamily="34" charset="-122"/>
              </a:rPr>
              <a:t>ωt</a:t>
            </a:r>
            <a:r>
              <a:rPr lang="en-US" altLang="zh-CN" dirty="0" smtClean="0">
                <a:solidFill>
                  <a:srgbClr val="FF0000"/>
                </a:solidFill>
                <a:latin typeface="微软雅黑" panose="020B0503020204020204" pitchFamily="34" charset="-122"/>
                <a:ea typeface="微软雅黑" panose="020B0503020204020204" pitchFamily="34" charset="-122"/>
              </a:rPr>
              <a:t>=60°</a:t>
            </a:r>
            <a:r>
              <a:rPr lang="zh-CN" altLang="en-US" dirty="0" smtClean="0">
                <a:solidFill>
                  <a:prstClr val="black"/>
                </a:solidFill>
                <a:latin typeface="微软雅黑" panose="020B0503020204020204" pitchFamily="34" charset="-122"/>
                <a:ea typeface="微软雅黑" panose="020B0503020204020204" pitchFamily="34" charset="-122"/>
              </a:rPr>
              <a:t>时， </a:t>
            </a:r>
            <a:r>
              <a:rPr lang="en-US" altLang="zh-CN" dirty="0" err="1" smtClean="0">
                <a:solidFill>
                  <a:prstClr val="black"/>
                </a:solidFill>
                <a:latin typeface="微软雅黑" panose="020B0503020204020204" pitchFamily="34" charset="-122"/>
                <a:ea typeface="微软雅黑" panose="020B0503020204020204" pitchFamily="34" charset="-122"/>
              </a:rPr>
              <a:t>iC</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 </a:t>
            </a:r>
            <a:r>
              <a:rPr lang="en-US" altLang="zh-CN" dirty="0" smtClean="0">
                <a:solidFill>
                  <a:prstClr val="black"/>
                </a:solidFill>
                <a:latin typeface="微软雅黑" panose="020B0503020204020204" pitchFamily="34" charset="-122"/>
                <a:ea typeface="微软雅黑" panose="020B0503020204020204" pitchFamily="34" charset="-122"/>
              </a:rPr>
              <a:t>0</a:t>
            </a:r>
            <a:r>
              <a:rPr lang="zh-CN" altLang="en-US" dirty="0" smtClean="0">
                <a:solidFill>
                  <a:prstClr val="black"/>
                </a:solidFill>
                <a:latin typeface="微软雅黑" panose="020B0503020204020204" pitchFamily="34" charset="-122"/>
                <a:ea typeface="微软雅黑" panose="020B0503020204020204" pitchFamily="34" charset="-122"/>
              </a:rPr>
              <a:t>，故 </a:t>
            </a:r>
            <a:r>
              <a:rPr lang="en-US" altLang="zh-CN" dirty="0" smtClean="0">
                <a:solidFill>
                  <a:prstClr val="black"/>
                </a:solidFill>
                <a:latin typeface="微软雅黑" panose="020B0503020204020204" pitchFamily="34" charset="-122"/>
                <a:ea typeface="微软雅黑" panose="020B0503020204020204" pitchFamily="34" charset="-122"/>
              </a:rPr>
              <a:t>CZ </a:t>
            </a:r>
            <a:r>
              <a:rPr lang="zh-CN" altLang="en-US" dirty="0" smtClean="0">
                <a:solidFill>
                  <a:prstClr val="black"/>
                </a:solidFill>
                <a:latin typeface="微软雅黑" panose="020B0503020204020204" pitchFamily="34" charset="-122"/>
                <a:ea typeface="微软雅黑" panose="020B0503020204020204" pitchFamily="34" charset="-122"/>
              </a:rPr>
              <a:t>绕组中没有电流； </a:t>
            </a:r>
            <a:r>
              <a:rPr lang="en-US" altLang="zh-CN" dirty="0" err="1" smtClean="0">
                <a:solidFill>
                  <a:prstClr val="black"/>
                </a:solidFill>
                <a:latin typeface="微软雅黑" panose="020B0503020204020204" pitchFamily="34" charset="-122"/>
                <a:ea typeface="微软雅黑" panose="020B0503020204020204" pitchFamily="34" charset="-122"/>
              </a:rPr>
              <a:t>iB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为负，则电流从末端 </a:t>
            </a:r>
            <a:r>
              <a:rPr lang="en-US" altLang="zh-CN" dirty="0" smtClean="0">
                <a:solidFill>
                  <a:prstClr val="black"/>
                </a:solidFill>
                <a:latin typeface="微软雅黑" panose="020B0503020204020204" pitchFamily="34" charset="-122"/>
                <a:ea typeface="微软雅黑" panose="020B0503020204020204" pitchFamily="34" charset="-122"/>
              </a:rPr>
              <a:t>Y </a:t>
            </a:r>
            <a:r>
              <a:rPr lang="zh-CN" altLang="en-US" dirty="0" smtClean="0">
                <a:solidFill>
                  <a:prstClr val="black"/>
                </a:solidFill>
                <a:latin typeface="微软雅黑" panose="020B0503020204020204" pitchFamily="34" charset="-122"/>
                <a:ea typeface="微软雅黑" panose="020B0503020204020204" pitchFamily="34" charset="-122"/>
              </a:rPr>
              <a:t>流入，首端 </a:t>
            </a:r>
            <a:r>
              <a:rPr lang="en-US" altLang="zh-CN" dirty="0" smtClean="0">
                <a:solidFill>
                  <a:prstClr val="black"/>
                </a:solidFill>
                <a:latin typeface="微软雅黑" panose="020B0503020204020204" pitchFamily="34" charset="-122"/>
                <a:ea typeface="微软雅黑" panose="020B0503020204020204" pitchFamily="34" charset="-122"/>
              </a:rPr>
              <a:t>B </a:t>
            </a:r>
            <a:r>
              <a:rPr lang="zh-CN" altLang="en-US" dirty="0" smtClean="0">
                <a:solidFill>
                  <a:prstClr val="black"/>
                </a:solidFill>
                <a:latin typeface="微软雅黑" panose="020B0503020204020204" pitchFamily="34" charset="-122"/>
                <a:ea typeface="微软雅黑" panose="020B0503020204020204" pitchFamily="34" charset="-122"/>
              </a:rPr>
              <a:t>流出； </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为正，则电流从首端 </a:t>
            </a:r>
            <a:r>
              <a:rPr lang="en-US" altLang="zh-CN" dirty="0" smtClean="0">
                <a:solidFill>
                  <a:prstClr val="black"/>
                </a:solidFill>
                <a:latin typeface="微软雅黑" panose="020B0503020204020204" pitchFamily="34" charset="-122"/>
                <a:ea typeface="微软雅黑" panose="020B0503020204020204" pitchFamily="34" charset="-122"/>
              </a:rPr>
              <a:t>A </a:t>
            </a:r>
            <a:r>
              <a:rPr lang="zh-CN" altLang="en-US" dirty="0" smtClean="0">
                <a:solidFill>
                  <a:prstClr val="black"/>
                </a:solidFill>
                <a:latin typeface="微软雅黑" panose="020B0503020204020204" pitchFamily="34" charset="-122"/>
                <a:ea typeface="微软雅黑" panose="020B0503020204020204" pitchFamily="34" charset="-122"/>
              </a:rPr>
              <a:t>流入，从末端 </a:t>
            </a:r>
            <a:r>
              <a:rPr lang="en-US" altLang="zh-CN" dirty="0" smtClean="0">
                <a:solidFill>
                  <a:prstClr val="black"/>
                </a:solidFill>
                <a:latin typeface="微软雅黑" panose="020B0503020204020204" pitchFamily="34" charset="-122"/>
                <a:ea typeface="微软雅黑" panose="020B0503020204020204" pitchFamily="34" charset="-122"/>
              </a:rPr>
              <a:t>X </a:t>
            </a:r>
            <a:r>
              <a:rPr lang="zh-CN" altLang="en-US" dirty="0" smtClean="0">
                <a:solidFill>
                  <a:prstClr val="black"/>
                </a:solidFill>
                <a:latin typeface="微软雅黑" panose="020B0503020204020204" pitchFamily="34" charset="-122"/>
                <a:ea typeface="微软雅黑" panose="020B0503020204020204" pitchFamily="34" charset="-122"/>
              </a:rPr>
              <a:t>流出。其合成磁场如图 （ </a:t>
            </a:r>
            <a:r>
              <a:rPr lang="en-US" altLang="zh-CN" dirty="0" smtClean="0">
                <a:solidFill>
                  <a:prstClr val="black"/>
                </a:solidFill>
                <a:latin typeface="微软雅黑" panose="020B0503020204020204" pitchFamily="34" charset="-122"/>
                <a:ea typeface="微软雅黑" panose="020B0503020204020204" pitchFamily="34" charset="-122"/>
              </a:rPr>
              <a:t>b</a:t>
            </a:r>
            <a:r>
              <a:rPr lang="zh-CN" altLang="en-US" dirty="0" smtClean="0">
                <a:solidFill>
                  <a:prstClr val="black"/>
                </a:solidFill>
                <a:latin typeface="微软雅黑" panose="020B0503020204020204" pitchFamily="34" charset="-122"/>
                <a:ea typeface="微软雅黑" panose="020B0503020204020204" pitchFamily="34" charset="-122"/>
              </a:rPr>
              <a:t>）所示。合成磁场的磁极轴线在空间沿顺时针方向旋转了 </a:t>
            </a:r>
            <a:r>
              <a:rPr lang="en-US" altLang="zh-CN" dirty="0" smtClean="0">
                <a:solidFill>
                  <a:prstClr val="black"/>
                </a:solidFill>
                <a:latin typeface="微软雅黑" panose="020B0503020204020204" pitchFamily="34" charset="-122"/>
                <a:ea typeface="微软雅黑" panose="020B0503020204020204" pitchFamily="34" charset="-122"/>
              </a:rPr>
              <a:t>60°</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6400" y="860494"/>
            <a:ext cx="7128792" cy="1291590"/>
          </a:xfrm>
          <a:prstGeom prst="rect">
            <a:avLst/>
          </a:prstGeom>
        </p:spPr>
        <p:txBody>
          <a:bodyPr wrap="square">
            <a:spAutoFit/>
          </a:bodyPr>
          <a:lstStyle/>
          <a:p>
            <a:r>
              <a:rPr lang="zh-CN" altLang="en-US" sz="2400" dirty="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当 </a:t>
            </a:r>
            <a:r>
              <a:rPr lang="en-US" altLang="zh-CN" dirty="0" err="1" smtClean="0">
                <a:solidFill>
                  <a:srgbClr val="FF0000"/>
                </a:solidFill>
                <a:latin typeface="微软雅黑" panose="020B0503020204020204" pitchFamily="34" charset="-122"/>
                <a:ea typeface="微软雅黑" panose="020B0503020204020204" pitchFamily="34" charset="-122"/>
              </a:rPr>
              <a:t>ωt</a:t>
            </a:r>
            <a:r>
              <a:rPr lang="en-US" altLang="zh-CN" dirty="0" smtClean="0">
                <a:solidFill>
                  <a:srgbClr val="FF0000"/>
                </a:solidFill>
                <a:latin typeface="微软雅黑" panose="020B0503020204020204" pitchFamily="34" charset="-122"/>
                <a:ea typeface="微软雅黑" panose="020B0503020204020204" pitchFamily="34" charset="-122"/>
              </a:rPr>
              <a:t>=90°</a:t>
            </a:r>
            <a:r>
              <a:rPr lang="zh-CN" altLang="en-US" dirty="0" smtClean="0">
                <a:solidFill>
                  <a:prstClr val="black"/>
                </a:solidFill>
                <a:latin typeface="微软雅黑" panose="020B0503020204020204" pitchFamily="34" charset="-122"/>
                <a:ea typeface="微软雅黑" panose="020B0503020204020204" pitchFamily="34" charset="-122"/>
              </a:rPr>
              <a:t>时， </a:t>
            </a:r>
            <a:r>
              <a:rPr lang="en-US" altLang="zh-CN" dirty="0" err="1" smtClean="0">
                <a:solidFill>
                  <a:prstClr val="black"/>
                </a:solidFill>
                <a:latin typeface="微软雅黑" panose="020B0503020204020204" pitchFamily="34" charset="-122"/>
                <a:ea typeface="微软雅黑" panose="020B0503020204020204" pitchFamily="34" charset="-122"/>
              </a:rPr>
              <a:t>iA</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为正，电流从首端 </a:t>
            </a:r>
            <a:r>
              <a:rPr lang="en-US" altLang="zh-CN" dirty="0" smtClean="0">
                <a:solidFill>
                  <a:prstClr val="black"/>
                </a:solidFill>
                <a:latin typeface="微软雅黑" panose="020B0503020204020204" pitchFamily="34" charset="-122"/>
                <a:ea typeface="微软雅黑" panose="020B0503020204020204" pitchFamily="34" charset="-122"/>
              </a:rPr>
              <a:t>A </a:t>
            </a:r>
            <a:r>
              <a:rPr lang="zh-CN" altLang="en-US" dirty="0" smtClean="0">
                <a:solidFill>
                  <a:prstClr val="black"/>
                </a:solidFill>
                <a:latin typeface="微软雅黑" panose="020B0503020204020204" pitchFamily="34" charset="-122"/>
                <a:ea typeface="微软雅黑" panose="020B0503020204020204" pitchFamily="34" charset="-122"/>
              </a:rPr>
              <a:t>流入，从末端 </a:t>
            </a:r>
            <a:r>
              <a:rPr lang="en-US" altLang="zh-CN" dirty="0" smtClean="0">
                <a:solidFill>
                  <a:prstClr val="black"/>
                </a:solidFill>
                <a:latin typeface="微软雅黑" panose="020B0503020204020204" pitchFamily="34" charset="-122"/>
                <a:ea typeface="微软雅黑" panose="020B0503020204020204" pitchFamily="34" charset="-122"/>
              </a:rPr>
              <a:t>X </a:t>
            </a:r>
            <a:r>
              <a:rPr lang="zh-CN" altLang="en-US" dirty="0" smtClean="0">
                <a:solidFill>
                  <a:prstClr val="black"/>
                </a:solidFill>
                <a:latin typeface="微软雅黑" panose="020B0503020204020204" pitchFamily="34" charset="-122"/>
                <a:ea typeface="微软雅黑" panose="020B0503020204020204" pitchFamily="34" charset="-122"/>
              </a:rPr>
              <a:t>流出； </a:t>
            </a:r>
            <a:r>
              <a:rPr lang="en-US" altLang="zh-CN" dirty="0" err="1" smtClean="0">
                <a:solidFill>
                  <a:prstClr val="black"/>
                </a:solidFill>
                <a:latin typeface="微软雅黑" panose="020B0503020204020204" pitchFamily="34" charset="-122"/>
                <a:ea typeface="微软雅黑" panose="020B0503020204020204" pitchFamily="34" charset="-122"/>
              </a:rPr>
              <a:t>iB</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为负，电流从末端</a:t>
            </a:r>
            <a:r>
              <a:rPr lang="en-US" altLang="zh-CN" dirty="0" smtClean="0">
                <a:solidFill>
                  <a:prstClr val="black"/>
                </a:solidFill>
                <a:latin typeface="微软雅黑" panose="020B0503020204020204" pitchFamily="34" charset="-122"/>
                <a:ea typeface="微软雅黑" panose="020B0503020204020204" pitchFamily="34" charset="-122"/>
              </a:rPr>
              <a:t>Y </a:t>
            </a:r>
            <a:r>
              <a:rPr lang="zh-CN" altLang="en-US" dirty="0" smtClean="0">
                <a:solidFill>
                  <a:prstClr val="black"/>
                </a:solidFill>
                <a:latin typeface="微软雅黑" panose="020B0503020204020204" pitchFamily="34" charset="-122"/>
                <a:ea typeface="微软雅黑" panose="020B0503020204020204" pitchFamily="34" charset="-122"/>
              </a:rPr>
              <a:t>流入，从首端 </a:t>
            </a:r>
            <a:r>
              <a:rPr lang="en-US" altLang="zh-CN" dirty="0" smtClean="0">
                <a:solidFill>
                  <a:prstClr val="black"/>
                </a:solidFill>
                <a:latin typeface="微软雅黑" panose="020B0503020204020204" pitchFamily="34" charset="-122"/>
                <a:ea typeface="微软雅黑" panose="020B0503020204020204" pitchFamily="34" charset="-122"/>
              </a:rPr>
              <a:t>B </a:t>
            </a:r>
            <a:r>
              <a:rPr lang="zh-CN" altLang="en-US" dirty="0" smtClean="0">
                <a:solidFill>
                  <a:prstClr val="black"/>
                </a:solidFill>
                <a:latin typeface="微软雅黑" panose="020B0503020204020204" pitchFamily="34" charset="-122"/>
                <a:ea typeface="微软雅黑" panose="020B0503020204020204" pitchFamily="34" charset="-122"/>
              </a:rPr>
              <a:t>流出； </a:t>
            </a:r>
            <a:r>
              <a:rPr lang="en-US" altLang="zh-CN" dirty="0" err="1" smtClean="0">
                <a:solidFill>
                  <a:prstClr val="black"/>
                </a:solidFill>
                <a:latin typeface="微软雅黑" panose="020B0503020204020204" pitchFamily="34" charset="-122"/>
                <a:ea typeface="微软雅黑" panose="020B0503020204020204" pitchFamily="34" charset="-122"/>
              </a:rPr>
              <a:t>iC</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为负，电流从末端 </a:t>
            </a:r>
            <a:r>
              <a:rPr lang="en-US" altLang="zh-CN" dirty="0" smtClean="0">
                <a:solidFill>
                  <a:prstClr val="black"/>
                </a:solidFill>
                <a:latin typeface="微软雅黑" panose="020B0503020204020204" pitchFamily="34" charset="-122"/>
                <a:ea typeface="微软雅黑" panose="020B0503020204020204" pitchFamily="34" charset="-122"/>
              </a:rPr>
              <a:t>Z </a:t>
            </a:r>
            <a:r>
              <a:rPr lang="zh-CN" altLang="en-US" dirty="0" smtClean="0">
                <a:solidFill>
                  <a:prstClr val="black"/>
                </a:solidFill>
                <a:latin typeface="微软雅黑" panose="020B0503020204020204" pitchFamily="34" charset="-122"/>
                <a:ea typeface="微软雅黑" panose="020B0503020204020204" pitchFamily="34" charset="-122"/>
              </a:rPr>
              <a:t>流入，从首端 </a:t>
            </a:r>
            <a:r>
              <a:rPr lang="en-US" altLang="zh-CN" dirty="0" smtClean="0">
                <a:solidFill>
                  <a:prstClr val="black"/>
                </a:solidFill>
                <a:latin typeface="微软雅黑" panose="020B0503020204020204" pitchFamily="34" charset="-122"/>
                <a:ea typeface="微软雅黑" panose="020B0503020204020204" pitchFamily="34" charset="-122"/>
              </a:rPr>
              <a:t>C </a:t>
            </a:r>
            <a:r>
              <a:rPr lang="zh-CN" altLang="en-US" dirty="0" smtClean="0">
                <a:solidFill>
                  <a:prstClr val="black"/>
                </a:solidFill>
                <a:latin typeface="微软雅黑" panose="020B0503020204020204" pitchFamily="34" charset="-122"/>
                <a:ea typeface="微软雅黑" panose="020B0503020204020204" pitchFamily="34" charset="-122"/>
              </a:rPr>
              <a:t>流出，如图 （ </a:t>
            </a:r>
            <a:r>
              <a:rPr lang="en-US" altLang="zh-CN" dirty="0" smtClean="0">
                <a:solidFill>
                  <a:prstClr val="black"/>
                </a:solidFill>
                <a:latin typeface="微软雅黑" panose="020B0503020204020204" pitchFamily="34" charset="-122"/>
                <a:ea typeface="微软雅黑" panose="020B0503020204020204" pitchFamily="34" charset="-122"/>
              </a:rPr>
              <a:t>c</a:t>
            </a:r>
            <a:r>
              <a:rPr lang="zh-CN" altLang="en-US" dirty="0" smtClean="0">
                <a:solidFill>
                  <a:prstClr val="black"/>
                </a:solidFill>
                <a:latin typeface="微软雅黑" panose="020B0503020204020204" pitchFamily="34" charset="-122"/>
                <a:ea typeface="微软雅黑" panose="020B0503020204020204" pitchFamily="34" charset="-122"/>
              </a:rPr>
              <a:t>）所示。与 </a:t>
            </a:r>
            <a:r>
              <a:rPr lang="en-US" altLang="zh-CN" dirty="0" err="1" smtClean="0">
                <a:solidFill>
                  <a:prstClr val="black"/>
                </a:solidFill>
                <a:latin typeface="微软雅黑" panose="020B0503020204020204" pitchFamily="34" charset="-122"/>
                <a:ea typeface="微软雅黑" panose="020B0503020204020204" pitchFamily="34" charset="-122"/>
              </a:rPr>
              <a:t>ωt</a:t>
            </a:r>
            <a:r>
              <a:rPr lang="en-US" altLang="zh-CN" dirty="0" smtClean="0">
                <a:solidFill>
                  <a:prstClr val="black"/>
                </a:solidFill>
                <a:latin typeface="微软雅黑" panose="020B0503020204020204" pitchFamily="34" charset="-122"/>
                <a:ea typeface="微软雅黑" panose="020B0503020204020204" pitchFamily="34" charset="-122"/>
              </a:rPr>
              <a:t>=60°</a:t>
            </a:r>
            <a:r>
              <a:rPr lang="zh-CN" altLang="en-US" dirty="0" smtClean="0">
                <a:solidFill>
                  <a:prstClr val="black"/>
                </a:solidFill>
                <a:latin typeface="微软雅黑" panose="020B0503020204020204" pitchFamily="34" charset="-122"/>
                <a:ea typeface="微软雅黑" panose="020B0503020204020204" pitchFamily="34" charset="-122"/>
              </a:rPr>
              <a:t>时比较，合成磁场的磁极轴线在空间沿顺时针方向又旋转了 </a:t>
            </a:r>
            <a:r>
              <a:rPr lang="en-US" altLang="zh-CN" dirty="0" smtClean="0">
                <a:solidFill>
                  <a:prstClr val="black"/>
                </a:solidFill>
                <a:latin typeface="微软雅黑" panose="020B0503020204020204" pitchFamily="34" charset="-122"/>
                <a:ea typeface="微软雅黑" panose="020B0503020204020204" pitchFamily="34" charset="-122"/>
              </a:rPr>
              <a:t>30°</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675622" y="2167839"/>
            <a:ext cx="6840760" cy="92202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有一上可知，定子绕组通入对称的三相电流时，将在电动机中产生旋转磁场，且旋转磁场为一对极时，电流变化电角度为 </a:t>
            </a:r>
            <a:r>
              <a:rPr lang="en-US" altLang="zh-CN" dirty="0" smtClean="0">
                <a:solidFill>
                  <a:prstClr val="black"/>
                </a:solidFill>
                <a:latin typeface="微软雅黑" panose="020B0503020204020204" pitchFamily="34" charset="-122"/>
                <a:ea typeface="微软雅黑" panose="020B0503020204020204" pitchFamily="34" charset="-122"/>
              </a:rPr>
              <a:t>360°</a:t>
            </a:r>
            <a:r>
              <a:rPr lang="zh-CN" altLang="en-US" dirty="0" smtClean="0">
                <a:solidFill>
                  <a:prstClr val="black"/>
                </a:solidFill>
                <a:latin typeface="微软雅黑" panose="020B0503020204020204" pitchFamily="34" charset="-122"/>
                <a:ea typeface="微软雅黑" panose="020B0503020204020204" pitchFamily="34" charset="-122"/>
              </a:rPr>
              <a:t>，合成磁场也在空间旋转</a:t>
            </a:r>
            <a:r>
              <a:rPr lang="en-US" altLang="zh-CN" dirty="0" smtClean="0">
                <a:solidFill>
                  <a:prstClr val="black"/>
                </a:solidFill>
                <a:latin typeface="微软雅黑" panose="020B0503020204020204" pitchFamily="34" charset="-122"/>
                <a:ea typeface="微软雅黑" panose="020B0503020204020204" pitchFamily="34" charset="-122"/>
              </a:rPr>
              <a:t>360°</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567621" y="3170281"/>
            <a:ext cx="2057400" cy="368300"/>
          </a:xfrm>
          <a:prstGeom prst="rect">
            <a:avLst/>
          </a:prstGeom>
        </p:spPr>
        <p:txBody>
          <a:bodyPr wrap="none">
            <a:spAutoFit/>
          </a:bodyPr>
          <a:lstStyle/>
          <a:p>
            <a:r>
              <a:rPr lang="en-US" altLang="zh-CN" b="1" dirty="0" smtClean="0">
                <a:solidFill>
                  <a:srgbClr val="FF0000"/>
                </a:solidFill>
                <a:latin typeface="微软雅黑" panose="020B0503020204020204" pitchFamily="34" charset="-122"/>
                <a:ea typeface="微软雅黑" panose="020B0503020204020204" pitchFamily="34" charset="-122"/>
              </a:rPr>
              <a:t>2. </a:t>
            </a:r>
            <a:r>
              <a:rPr lang="zh-CN" altLang="en-US" b="1" dirty="0" smtClean="0">
                <a:solidFill>
                  <a:srgbClr val="FF0000"/>
                </a:solidFill>
                <a:latin typeface="微软雅黑" panose="020B0503020204020204" pitchFamily="34" charset="-122"/>
                <a:ea typeface="微软雅黑" panose="020B0503020204020204" pitchFamily="34" charset="-122"/>
              </a:rPr>
              <a:t>旋转磁场的转速</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646400" y="3490091"/>
            <a:ext cx="7200800"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以 </a:t>
            </a:r>
            <a:r>
              <a:rPr lang="en-US" altLang="zh-CN" dirty="0" smtClean="0">
                <a:solidFill>
                  <a:prstClr val="black"/>
                </a:solidFill>
                <a:latin typeface="微软雅黑" panose="020B0503020204020204" pitchFamily="34" charset="-122"/>
                <a:ea typeface="微软雅黑" panose="020B0503020204020204" pitchFamily="34" charset="-122"/>
              </a:rPr>
              <a:t>n0 </a:t>
            </a:r>
            <a:r>
              <a:rPr lang="zh-CN" altLang="en-US" dirty="0" smtClean="0">
                <a:solidFill>
                  <a:prstClr val="black"/>
                </a:solidFill>
                <a:latin typeface="微软雅黑" panose="020B0503020204020204" pitchFamily="34" charset="-122"/>
                <a:ea typeface="微软雅黑" panose="020B0503020204020204" pitchFamily="34" charset="-122"/>
              </a:rPr>
              <a:t>表示旋转磁场的每分钟转速，故旋转磁场每分钟的转速为：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Rectangle 2"/>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7" name="对象 6"/>
          <p:cNvGraphicFramePr>
            <a:graphicFrameLocks noChangeAspect="1"/>
          </p:cNvGraphicFramePr>
          <p:nvPr/>
        </p:nvGraphicFramePr>
        <p:xfrm>
          <a:off x="5828074" y="3901698"/>
          <a:ext cx="1344149" cy="504056"/>
        </p:xfrm>
        <a:graphic>
          <a:graphicData uri="http://schemas.openxmlformats.org/presentationml/2006/ole">
            <mc:AlternateContent xmlns:mc="http://schemas.openxmlformats.org/markup-compatibility/2006">
              <mc:Choice xmlns:v="urn:schemas-microsoft-com:vml" Requires="v">
                <p:oleObj spid="_x0000_s6164" name="公式" r:id="rId1" imgW="609600" imgH="228600" progId="Equation.3">
                  <p:embed/>
                </p:oleObj>
              </mc:Choice>
              <mc:Fallback>
                <p:oleObj name="公式" r:id="rId1" imgW="609600" imgH="228600" progId="Equation.3">
                  <p:embed/>
                  <p:pic>
                    <p:nvPicPr>
                      <p:cNvPr id="0" name="图片 61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8074" y="3901698"/>
                        <a:ext cx="1344149" cy="504056"/>
                      </a:xfrm>
                      <a:prstGeom prst="rect">
                        <a:avLst/>
                      </a:prstGeom>
                      <a:noFill/>
                    </p:spPr>
                  </p:pic>
                </p:oleObj>
              </mc:Fallback>
            </mc:AlternateContent>
          </a:graphicData>
        </a:graphic>
      </p:graphicFrame>
      <p:sp>
        <p:nvSpPr>
          <p:cNvPr id="8" name="矩形 7"/>
          <p:cNvSpPr/>
          <p:nvPr/>
        </p:nvSpPr>
        <p:spPr>
          <a:xfrm>
            <a:off x="2717553" y="4405768"/>
            <a:ext cx="6935599"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若</a:t>
            </a:r>
            <a:r>
              <a:rPr lang="en-US" altLang="zh-CN" dirty="0" smtClean="0">
                <a:solidFill>
                  <a:prstClr val="black"/>
                </a:solidFill>
                <a:latin typeface="微软雅黑" panose="020B0503020204020204" pitchFamily="34" charset="-122"/>
                <a:ea typeface="微软雅黑" panose="020B0503020204020204" pitchFamily="34" charset="-122"/>
              </a:rPr>
              <a:t>P=2,</a:t>
            </a:r>
            <a:r>
              <a:rPr lang="zh-CN" altLang="en-US" dirty="0" smtClean="0">
                <a:solidFill>
                  <a:prstClr val="black"/>
                </a:solidFill>
                <a:latin typeface="微软雅黑" panose="020B0503020204020204" pitchFamily="34" charset="-122"/>
                <a:ea typeface="微软雅黑" panose="020B0503020204020204" pitchFamily="34" charset="-122"/>
              </a:rPr>
              <a:t>可以证明，三相电流变化一个周期时，旋转磁场在空间旋转</a:t>
            </a:r>
            <a:r>
              <a:rPr lang="en-US" altLang="zh-CN" dirty="0" smtClean="0">
                <a:solidFill>
                  <a:prstClr val="black"/>
                </a:solidFill>
                <a:latin typeface="微软雅黑" panose="020B0503020204020204" pitchFamily="34" charset="-122"/>
                <a:ea typeface="微软雅黑" panose="020B0503020204020204" pitchFamily="34" charset="-122"/>
              </a:rPr>
              <a:t>180°</a:t>
            </a:r>
            <a:r>
              <a:rPr lang="zh-CN" altLang="en-US" dirty="0" smtClean="0">
                <a:solidFill>
                  <a:prstClr val="black"/>
                </a:solidFill>
                <a:latin typeface="微软雅黑" panose="020B0503020204020204" pitchFamily="34" charset="-122"/>
                <a:ea typeface="微软雅黑" panose="020B0503020204020204" pitchFamily="34" charset="-122"/>
              </a:rPr>
              <a:t>其转速为：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Rectangle 5"/>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10" name="对象 9"/>
          <p:cNvGraphicFramePr>
            <a:graphicFrameLocks noChangeAspect="1"/>
          </p:cNvGraphicFramePr>
          <p:nvPr/>
        </p:nvGraphicFramePr>
        <p:xfrm>
          <a:off x="5591945" y="4704828"/>
          <a:ext cx="1356142" cy="731603"/>
        </p:xfrm>
        <a:graphic>
          <a:graphicData uri="http://schemas.openxmlformats.org/presentationml/2006/ole">
            <mc:AlternateContent xmlns:mc="http://schemas.openxmlformats.org/markup-compatibility/2006">
              <mc:Choice xmlns:v="urn:schemas-microsoft-com:vml" Requires="v">
                <p:oleObj spid="_x0000_s6165" name="公式" r:id="rId3" imgW="723900" imgH="393700" progId="Equation.3">
                  <p:embed/>
                </p:oleObj>
              </mc:Choice>
              <mc:Fallback>
                <p:oleObj name="公式" r:id="rId3" imgW="723900" imgH="393700" progId="Equation.3">
                  <p:embed/>
                  <p:pic>
                    <p:nvPicPr>
                      <p:cNvPr id="0" name="图片 6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945" y="4704828"/>
                        <a:ext cx="1356142" cy="731603"/>
                      </a:xfrm>
                      <a:prstGeom prst="rect">
                        <a:avLst/>
                      </a:prstGeom>
                      <a:noFill/>
                    </p:spPr>
                  </p:pic>
                </p:oleObj>
              </mc:Fallback>
            </mc:AlternateContent>
          </a:graphicData>
        </a:graphic>
      </p:graphicFrame>
      <p:sp>
        <p:nvSpPr>
          <p:cNvPr id="11" name="矩形 10"/>
          <p:cNvSpPr/>
          <p:nvPr/>
        </p:nvSpPr>
        <p:spPr>
          <a:xfrm>
            <a:off x="7287860" y="4867419"/>
            <a:ext cx="2225040"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f1</a:t>
            </a:r>
            <a:r>
              <a:rPr lang="zh-CN" altLang="en-US" dirty="0" smtClean="0">
                <a:solidFill>
                  <a:prstClr val="black"/>
                </a:solidFill>
                <a:latin typeface="微软雅黑" panose="020B0503020204020204" pitchFamily="34" charset="-122"/>
                <a:ea typeface="微软雅黑" panose="020B0503020204020204" pitchFamily="34" charset="-122"/>
              </a:rPr>
              <a:t>为三相电流的频率</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2351585" y="5416117"/>
            <a:ext cx="6952953"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因此，</a:t>
            </a:r>
            <a:r>
              <a:rPr lang="en-US" altLang="zh-CN" dirty="0" smtClean="0">
                <a:solidFill>
                  <a:prstClr val="black"/>
                </a:solidFill>
                <a:latin typeface="微软雅黑" panose="020B0503020204020204" pitchFamily="34" charset="-122"/>
                <a:ea typeface="微软雅黑" panose="020B0503020204020204" pitchFamily="34" charset="-122"/>
              </a:rPr>
              <a:t>p</a:t>
            </a:r>
            <a:r>
              <a:rPr lang="zh-CN" altLang="en-US" dirty="0" smtClean="0">
                <a:solidFill>
                  <a:prstClr val="black"/>
                </a:solidFill>
                <a:latin typeface="微软雅黑" panose="020B0503020204020204" pitchFamily="34" charset="-122"/>
                <a:ea typeface="微软雅黑" panose="020B0503020204020204" pitchFamily="34" charset="-122"/>
              </a:rPr>
              <a:t>对磁极对数的异步电动机的旋转磁场的转速为</a:t>
            </a:r>
            <a:r>
              <a:rPr lang="en-US" altLang="zh-CN"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3" name="Rectangle 7"/>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14" name="对象 13"/>
          <p:cNvGraphicFramePr>
            <a:graphicFrameLocks noChangeAspect="1"/>
          </p:cNvGraphicFramePr>
          <p:nvPr/>
        </p:nvGraphicFramePr>
        <p:xfrm>
          <a:off x="8172284" y="5397744"/>
          <a:ext cx="1430171" cy="827994"/>
        </p:xfrm>
        <a:graphic>
          <a:graphicData uri="http://schemas.openxmlformats.org/presentationml/2006/ole">
            <mc:AlternateContent xmlns:mc="http://schemas.openxmlformats.org/markup-compatibility/2006">
              <mc:Choice xmlns:v="urn:schemas-microsoft-com:vml" Requires="v">
                <p:oleObj spid="_x0000_s6166" name="公式" r:id="rId5" imgW="723900" imgH="419100" progId="Equation.3">
                  <p:embed/>
                </p:oleObj>
              </mc:Choice>
              <mc:Fallback>
                <p:oleObj name="公式" r:id="rId5" imgW="723900" imgH="419100" progId="Equation.3">
                  <p:embed/>
                  <p:pic>
                    <p:nvPicPr>
                      <p:cNvPr id="0" name="图片 616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2284" y="5397744"/>
                        <a:ext cx="1430171" cy="827994"/>
                      </a:xfrm>
                      <a:prstGeom prst="rect">
                        <a:avLst/>
                      </a:prstGeom>
                      <a:noFill/>
                    </p:spPr>
                  </p:pic>
                </p:oleObj>
              </mc:Fallback>
            </mc:AlternateContent>
          </a:graphicData>
        </a:graphic>
      </p:graphicFrame>
      <p:sp>
        <p:nvSpPr>
          <p:cNvPr id="15" name="矩形 14"/>
          <p:cNvSpPr/>
          <p:nvPr/>
        </p:nvSpPr>
        <p:spPr>
          <a:xfrm>
            <a:off x="2351584" y="6093324"/>
            <a:ext cx="5472608"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要改变电动机的旋转方向，必须先改变旋转磁场的旋转方向。方向与三相绕组中的电流相序有关</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47133" y="708078"/>
            <a:ext cx="3611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（三）三相异步电动机的转动原理</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64835" y="400051"/>
            <a:ext cx="2160240" cy="2726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348338" y="1052750"/>
            <a:ext cx="5472608" cy="341503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绕组通入三相电流后产生沿顺时针方向旋转的旋转磁场，旋转磁场与静止的转子存在相对运动，使得转子导体切割磁感线，感应出电动势（电动势方向由右手定则判定），电动势在闭合的转子电路中产生电流，转子电流与旋转磁转相互作用而产生电磁力（电磁力的方向由左手定则判定），电磁力产生电磁转矩。在电磁转矩的作用下，转子沿旋转磁场的旋转方向转动起来，其转速用 </a:t>
            </a:r>
            <a:r>
              <a:rPr lang="en-US" altLang="zh-CN" dirty="0" smtClean="0">
                <a:solidFill>
                  <a:prstClr val="black"/>
                </a:solidFill>
                <a:latin typeface="微软雅黑" panose="020B0503020204020204" pitchFamily="34" charset="-122"/>
                <a:ea typeface="微软雅黑" panose="020B0503020204020204" pitchFamily="34" charset="-122"/>
              </a:rPr>
              <a:t>n </a:t>
            </a:r>
            <a:r>
              <a:rPr lang="zh-CN" altLang="en-US" dirty="0" smtClean="0">
                <a:solidFill>
                  <a:prstClr val="black"/>
                </a:solidFill>
                <a:latin typeface="微软雅黑" panose="020B0503020204020204" pitchFamily="34" charset="-122"/>
                <a:ea typeface="微软雅黑" panose="020B0503020204020204" pitchFamily="34" charset="-122"/>
              </a:rPr>
              <a:t>表示</a:t>
            </a:r>
            <a:r>
              <a:rPr lang="en-US" altLang="zh-CN"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3953" y="3896046"/>
            <a:ext cx="2700884" cy="714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6"/>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6" name="对象 5"/>
          <p:cNvGraphicFramePr>
            <a:graphicFrameLocks noChangeAspect="1"/>
          </p:cNvGraphicFramePr>
          <p:nvPr/>
        </p:nvGraphicFramePr>
        <p:xfrm>
          <a:off x="5084642" y="4794928"/>
          <a:ext cx="1215309" cy="599096"/>
        </p:xfrm>
        <a:graphic>
          <a:graphicData uri="http://schemas.openxmlformats.org/presentationml/2006/ole">
            <mc:AlternateContent xmlns:mc="http://schemas.openxmlformats.org/markup-compatibility/2006">
              <mc:Choice xmlns:v="urn:schemas-microsoft-com:vml" Requires="v">
                <p:oleObj spid="_x0000_s7182" name="公式" r:id="rId3" imgW="673100" imgH="444500" progId="Equation.3">
                  <p:embed/>
                </p:oleObj>
              </mc:Choice>
              <mc:Fallback>
                <p:oleObj name="公式" r:id="rId3" imgW="673100" imgH="444500" progId="Equation.3">
                  <p:embed/>
                  <p:pic>
                    <p:nvPicPr>
                      <p:cNvPr id="0" name="图片 71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4642" y="4794928"/>
                        <a:ext cx="1215309" cy="599096"/>
                      </a:xfrm>
                      <a:prstGeom prst="rect">
                        <a:avLst/>
                      </a:prstGeom>
                      <a:noFill/>
                    </p:spPr>
                  </p:pic>
                </p:oleObj>
              </mc:Fallback>
            </mc:AlternateContent>
          </a:graphicData>
        </a:graphic>
      </p:graphicFrame>
      <p:sp>
        <p:nvSpPr>
          <p:cNvPr id="7" name="Rectangle 8"/>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8" name="对象 7"/>
          <p:cNvGraphicFramePr>
            <a:graphicFrameLocks noChangeAspect="1"/>
          </p:cNvGraphicFramePr>
          <p:nvPr/>
        </p:nvGraphicFramePr>
        <p:xfrm>
          <a:off x="7012140" y="4806444"/>
          <a:ext cx="1991536" cy="576064"/>
        </p:xfrm>
        <a:graphic>
          <a:graphicData uri="http://schemas.openxmlformats.org/presentationml/2006/ole">
            <mc:AlternateContent xmlns:mc="http://schemas.openxmlformats.org/markup-compatibility/2006">
              <mc:Choice xmlns:v="urn:schemas-microsoft-com:vml" Requires="v">
                <p:oleObj spid="_x0000_s7183" name="公式" r:id="rId5" imgW="1143000" imgH="444500" progId="Equation.3">
                  <p:embed/>
                </p:oleObj>
              </mc:Choice>
              <mc:Fallback>
                <p:oleObj name="公式" r:id="rId5" imgW="1143000" imgH="444500" progId="Equation.3">
                  <p:embed/>
                  <p:pic>
                    <p:nvPicPr>
                      <p:cNvPr id="0" name="图片 71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2140" y="4806444"/>
                        <a:ext cx="1991536" cy="576064"/>
                      </a:xfrm>
                      <a:prstGeom prst="rect">
                        <a:avLst/>
                      </a:prstGeom>
                      <a:noFill/>
                    </p:spPr>
                  </p:pic>
                </p:oleObj>
              </mc:Fallback>
            </mc:AlternateContent>
          </a:graphicData>
        </a:graphic>
      </p:graphicFrame>
      <p:sp>
        <p:nvSpPr>
          <p:cNvPr id="9" name="矩形 8"/>
          <p:cNvSpPr/>
          <p:nvPr/>
        </p:nvSpPr>
        <p:spPr>
          <a:xfrm>
            <a:off x="2567622" y="4725144"/>
            <a:ext cx="1889125"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式中</a:t>
            </a:r>
            <a:r>
              <a:rPr lang="en-US" altLang="zh-CN" dirty="0" smtClean="0">
                <a:solidFill>
                  <a:prstClr val="black"/>
                </a:solidFill>
                <a:latin typeface="微软雅黑" panose="020B0503020204020204" pitchFamily="34" charset="-122"/>
                <a:ea typeface="微软雅黑" panose="020B0503020204020204" pitchFamily="34" charset="-122"/>
              </a:rPr>
              <a:t>s</a:t>
            </a:r>
            <a:r>
              <a:rPr lang="zh-CN" altLang="en-US" dirty="0" smtClean="0">
                <a:solidFill>
                  <a:prstClr val="black"/>
                </a:solidFill>
                <a:latin typeface="微软雅黑" panose="020B0503020204020204" pitchFamily="34" charset="-122"/>
                <a:ea typeface="微软雅黑" panose="020B0503020204020204" pitchFamily="34" charset="-122"/>
              </a:rPr>
              <a:t>表示转差率</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6384032" y="4909810"/>
            <a:ext cx="411480" cy="368300"/>
          </a:xfrm>
          <a:prstGeom prst="rect">
            <a:avLst/>
          </a:prstGeom>
          <a:noFill/>
        </p:spPr>
        <p:txBody>
          <a:bodyPr wrap="none" rtlCol="0">
            <a:spAutoFit/>
          </a:bodyPr>
          <a:lstStyle/>
          <a:p>
            <a:r>
              <a:rPr lang="zh-CN" altLang="en-US" dirty="0" smtClean="0">
                <a:solidFill>
                  <a:prstClr val="black"/>
                </a:solidFill>
              </a:rPr>
              <a:t>或</a:t>
            </a:r>
            <a:endParaRPr lang="zh-CN" altLang="en-US" dirty="0">
              <a:solidFill>
                <a:prstClr val="black"/>
              </a:solidFill>
            </a:endParaRPr>
          </a:p>
        </p:txBody>
      </p:sp>
      <p:sp>
        <p:nvSpPr>
          <p:cNvPr id="11" name="矩形 10"/>
          <p:cNvSpPr/>
          <p:nvPr/>
        </p:nvSpPr>
        <p:spPr>
          <a:xfrm>
            <a:off x="2711626" y="5589254"/>
            <a:ext cx="6552728"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转差率：同步转速</a:t>
            </a:r>
            <a:r>
              <a:rPr lang="en-US" altLang="zh-CN" dirty="0" smtClean="0">
                <a:solidFill>
                  <a:prstClr val="black"/>
                </a:solidFill>
                <a:latin typeface="微软雅黑" panose="020B0503020204020204" pitchFamily="34" charset="-122"/>
                <a:ea typeface="微软雅黑" panose="020B0503020204020204" pitchFamily="34" charset="-122"/>
              </a:rPr>
              <a:t>n0</a:t>
            </a:r>
            <a:r>
              <a:rPr lang="zh-CN" altLang="en-US" dirty="0" smtClean="0">
                <a:solidFill>
                  <a:prstClr val="black"/>
                </a:solidFill>
                <a:latin typeface="微软雅黑" panose="020B0503020204020204" pitchFamily="34" charset="-122"/>
                <a:ea typeface="微软雅黑" panose="020B0503020204020204" pitchFamily="34" charset="-122"/>
              </a:rPr>
              <a:t>与转子转速</a:t>
            </a:r>
            <a:r>
              <a:rPr lang="en-US" altLang="zh-CN" dirty="0" smtClean="0">
                <a:solidFill>
                  <a:prstClr val="black"/>
                </a:solidFill>
                <a:latin typeface="微软雅黑" panose="020B0503020204020204" pitchFamily="34" charset="-122"/>
                <a:ea typeface="微软雅黑" panose="020B0503020204020204" pitchFamily="34" charset="-122"/>
              </a:rPr>
              <a:t>n</a:t>
            </a:r>
            <a:r>
              <a:rPr lang="zh-CN" altLang="en-US" dirty="0" smtClean="0">
                <a:solidFill>
                  <a:prstClr val="black"/>
                </a:solidFill>
                <a:latin typeface="微软雅黑" panose="020B0503020204020204" pitchFamily="34" charset="-122"/>
                <a:ea typeface="微软雅黑" panose="020B0503020204020204" pitchFamily="34" charset="-122"/>
              </a:rPr>
              <a:t>的差值称为转差，转差与</a:t>
            </a:r>
            <a:r>
              <a:rPr lang="en-US" altLang="zh-CN" dirty="0" smtClean="0">
                <a:solidFill>
                  <a:prstClr val="black"/>
                </a:solidFill>
                <a:latin typeface="微软雅黑" panose="020B0503020204020204" pitchFamily="34" charset="-122"/>
                <a:ea typeface="微软雅黑" panose="020B0503020204020204" pitchFamily="34" charset="-122"/>
              </a:rPr>
              <a:t>n0</a:t>
            </a:r>
            <a:r>
              <a:rPr lang="zh-CN" altLang="en-US" dirty="0" smtClean="0">
                <a:solidFill>
                  <a:prstClr val="black"/>
                </a:solidFill>
                <a:latin typeface="微软雅黑" panose="020B0503020204020204" pitchFamily="34" charset="-122"/>
                <a:ea typeface="微软雅黑" panose="020B0503020204020204" pitchFamily="34" charset="-122"/>
              </a:rPr>
              <a:t>的比值称为转差率</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电容元件的定义</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从抽象角度定义，电容是一二端元件，在任意时刻，它承载的电荷量与两极板所加的端电压u之间可以用u-q 平面上的一条曲线确定</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电容元件的特性分析</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6" name="图片 5"/>
          <p:cNvPicPr>
            <a:picLocks noChangeAspect="1"/>
          </p:cNvPicPr>
          <p:nvPr/>
        </p:nvPicPr>
        <p:blipFill>
          <a:blip r:embed="rId1"/>
          <a:stretch>
            <a:fillRect/>
          </a:stretch>
        </p:blipFill>
        <p:spPr>
          <a:xfrm>
            <a:off x="8126730" y="3917315"/>
            <a:ext cx="2536825" cy="2451735"/>
          </a:xfrm>
          <a:prstGeom prst="rect">
            <a:avLst/>
          </a:prstGeom>
        </p:spPr>
      </p:pic>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9576" y="880719"/>
            <a:ext cx="3611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（一）三相异步电动机的直接起动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661334" y="1494076"/>
            <a:ext cx="17830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直接起动原理：</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819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61814" y="1124772"/>
            <a:ext cx="5745584" cy="3494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495602" y="4941182"/>
            <a:ext cx="7416824"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合上开关 </a:t>
            </a:r>
            <a:r>
              <a:rPr lang="en-US" altLang="zh-CN" dirty="0" smtClean="0">
                <a:solidFill>
                  <a:prstClr val="black"/>
                </a:solidFill>
                <a:latin typeface="微软雅黑" panose="020B0503020204020204" pitchFamily="34" charset="-122"/>
                <a:ea typeface="微软雅黑" panose="020B0503020204020204" pitchFamily="34" charset="-122"/>
              </a:rPr>
              <a:t>S</a:t>
            </a:r>
            <a:r>
              <a:rPr lang="zh-CN" altLang="en-US" dirty="0" smtClean="0">
                <a:solidFill>
                  <a:prstClr val="black"/>
                </a:solidFill>
                <a:latin typeface="微软雅黑" panose="020B0503020204020204" pitchFamily="34" charset="-122"/>
                <a:ea typeface="微软雅黑" panose="020B0503020204020204" pitchFamily="34" charset="-122"/>
              </a:rPr>
              <a:t>，三相电源被引入控制电路，但电动机还不能起动。按下按钮 </a:t>
            </a:r>
            <a:r>
              <a:rPr lang="en-US" altLang="zh-CN" dirty="0" smtClean="0">
                <a:solidFill>
                  <a:prstClr val="black"/>
                </a:solidFill>
                <a:latin typeface="微软雅黑" panose="020B0503020204020204" pitchFamily="34" charset="-122"/>
                <a:ea typeface="微软雅黑" panose="020B0503020204020204" pitchFamily="34" charset="-122"/>
              </a:rPr>
              <a:t>SB</a:t>
            </a:r>
            <a:r>
              <a:rPr lang="zh-CN" altLang="en-US" dirty="0" smtClean="0">
                <a:solidFill>
                  <a:prstClr val="black"/>
                </a:solidFill>
                <a:latin typeface="微软雅黑" panose="020B0503020204020204" pitchFamily="34" charset="-122"/>
                <a:ea typeface="微软雅黑" panose="020B0503020204020204" pitchFamily="34" charset="-122"/>
              </a:rPr>
              <a:t>，接触器 </a:t>
            </a:r>
            <a:r>
              <a:rPr lang="en-US" altLang="zh-CN" dirty="0" smtClean="0">
                <a:solidFill>
                  <a:prstClr val="black"/>
                </a:solidFill>
                <a:latin typeface="微软雅黑" panose="020B0503020204020204" pitchFamily="34" charset="-122"/>
                <a:ea typeface="微软雅黑" panose="020B0503020204020204" pitchFamily="34" charset="-122"/>
              </a:rPr>
              <a:t>KM </a:t>
            </a:r>
            <a:r>
              <a:rPr lang="zh-CN" altLang="en-US" dirty="0" smtClean="0">
                <a:solidFill>
                  <a:prstClr val="black"/>
                </a:solidFill>
                <a:latin typeface="微软雅黑" panose="020B0503020204020204" pitchFamily="34" charset="-122"/>
                <a:ea typeface="微软雅黑" panose="020B0503020204020204" pitchFamily="34" charset="-122"/>
              </a:rPr>
              <a:t>线圈得电，衔铁吸合，常开主触点接通，电动机定子接入三相电源起动运转。松开按钮 </a:t>
            </a:r>
            <a:r>
              <a:rPr lang="en-US" altLang="zh-CN" dirty="0" smtClean="0">
                <a:solidFill>
                  <a:prstClr val="black"/>
                </a:solidFill>
                <a:latin typeface="微软雅黑" panose="020B0503020204020204" pitchFamily="34" charset="-122"/>
                <a:ea typeface="微软雅黑" panose="020B0503020204020204" pitchFamily="34" charset="-122"/>
              </a:rPr>
              <a:t>SB</a:t>
            </a:r>
            <a:r>
              <a:rPr lang="zh-CN" altLang="en-US" dirty="0" smtClean="0">
                <a:solidFill>
                  <a:prstClr val="black"/>
                </a:solidFill>
                <a:latin typeface="微软雅黑" panose="020B0503020204020204" pitchFamily="34" charset="-122"/>
                <a:ea typeface="微软雅黑" panose="020B0503020204020204" pitchFamily="34" charset="-122"/>
              </a:rPr>
              <a:t>，接触器 </a:t>
            </a:r>
            <a:r>
              <a:rPr lang="en-US" altLang="zh-CN" dirty="0" smtClean="0">
                <a:solidFill>
                  <a:prstClr val="black"/>
                </a:solidFill>
                <a:latin typeface="微软雅黑" panose="020B0503020204020204" pitchFamily="34" charset="-122"/>
                <a:ea typeface="微软雅黑" panose="020B0503020204020204" pitchFamily="34" charset="-122"/>
              </a:rPr>
              <a:t>KM </a:t>
            </a:r>
            <a:r>
              <a:rPr lang="zh-CN" altLang="en-US" dirty="0" smtClean="0">
                <a:solidFill>
                  <a:prstClr val="black"/>
                </a:solidFill>
                <a:latin typeface="微软雅黑" panose="020B0503020204020204" pitchFamily="34" charset="-122"/>
                <a:ea typeface="微软雅黑" panose="020B0503020204020204" pitchFamily="34" charset="-122"/>
              </a:rPr>
              <a:t>线圈失电，衔铁松开，常开主触点断开，电动机因断电而停转。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76952" y="3428609"/>
            <a:ext cx="2011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缺点</a:t>
            </a:r>
            <a:r>
              <a:rPr lang="zh-CN" altLang="en-US" dirty="0" smtClean="0">
                <a:solidFill>
                  <a:prstClr val="black"/>
                </a:solidFill>
                <a:latin typeface="微软雅黑" panose="020B0503020204020204" pitchFamily="34" charset="-122"/>
                <a:ea typeface="微软雅黑" panose="020B0503020204020204" pitchFamily="34" charset="-122"/>
              </a:rPr>
              <a:t>：起动电流大</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5065" y="764704"/>
            <a:ext cx="3611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（二）三相异步电动机的降压起动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423600" y="1176691"/>
            <a:ext cx="27260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1. </a:t>
            </a:r>
            <a:r>
              <a:rPr lang="zh-CN" altLang="en-US" dirty="0" smtClean="0">
                <a:solidFill>
                  <a:srgbClr val="FF0000"/>
                </a:solidFill>
                <a:latin typeface="微软雅黑" panose="020B0503020204020204" pitchFamily="34" charset="-122"/>
                <a:ea typeface="微软雅黑" panose="020B0503020204020204" pitchFamily="34" charset="-122"/>
              </a:rPr>
              <a:t>定子绕组串联电阻起动</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68009" y="764704"/>
            <a:ext cx="3536602" cy="4013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423592" y="1717981"/>
            <a:ext cx="3150096" cy="42462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三相异步电动机定子绕组串联电阻，在起动过程中定子绕组上得不到全电压（电源电压被电阻分压了一部分），从而减小了定子绕组上电压和起动电流。待电动机起动完成后，切除所串联的电阻，将电源电压全部加在三相异步电动机定子绕组上，电动机实施全压运行，</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9590" y="662083"/>
            <a:ext cx="4382089" cy="368300"/>
          </a:xfrm>
          <a:prstGeom prst="rect">
            <a:avLst/>
          </a:prstGeom>
        </p:spPr>
        <p:txBody>
          <a:bodyPr wrap="squar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2. Y—△</a:t>
            </a:r>
            <a:r>
              <a:rPr lang="zh-CN" altLang="en-US" dirty="0" smtClean="0">
                <a:solidFill>
                  <a:srgbClr val="FF0000"/>
                </a:solidFill>
                <a:latin typeface="微软雅黑" panose="020B0503020204020204" pitchFamily="34" charset="-122"/>
                <a:ea typeface="微软雅黑" panose="020B0503020204020204" pitchFamily="34" charset="-122"/>
              </a:rPr>
              <a:t>（星形</a:t>
            </a:r>
            <a:r>
              <a:rPr lang="en-US" altLang="zh-CN" dirty="0" smtClean="0">
                <a:solidFill>
                  <a:srgbClr val="FF0000"/>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三角形）变换起动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456430" y="1031416"/>
            <a:ext cx="7272808" cy="216852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原理：三相异步电动机在正常运行时，其定子绕组都是三角形连接。电动机起动时，先将定子绕组连接成星形，绕组上的电压为交流 </a:t>
            </a:r>
            <a:r>
              <a:rPr lang="en-US" altLang="zh-CN" dirty="0" smtClean="0">
                <a:solidFill>
                  <a:prstClr val="black"/>
                </a:solidFill>
                <a:latin typeface="微软雅黑" panose="020B0503020204020204" pitchFamily="34" charset="-122"/>
                <a:ea typeface="微软雅黑" panose="020B0503020204020204" pitchFamily="34" charset="-122"/>
              </a:rPr>
              <a:t>220 V </a:t>
            </a:r>
            <a:r>
              <a:rPr lang="zh-CN" altLang="en-US" dirty="0" smtClean="0">
                <a:solidFill>
                  <a:prstClr val="black"/>
                </a:solidFill>
                <a:latin typeface="微软雅黑" panose="020B0503020204020204" pitchFamily="34" charset="-122"/>
                <a:ea typeface="微软雅黑" panose="020B0503020204020204" pitchFamily="34" charset="-122"/>
              </a:rPr>
              <a:t>；待电动机转速升高到接近额定转速时，随着起动过程的完成，再将绕组换成三角形连接，绕组上的电压为交流</a:t>
            </a:r>
            <a:r>
              <a:rPr lang="en-US" altLang="zh-CN" dirty="0" smtClean="0">
                <a:solidFill>
                  <a:prstClr val="black"/>
                </a:solidFill>
                <a:latin typeface="微软雅黑" panose="020B0503020204020204" pitchFamily="34" charset="-122"/>
                <a:ea typeface="微软雅黑" panose="020B0503020204020204" pitchFamily="34" charset="-122"/>
              </a:rPr>
              <a:t>380 V</a:t>
            </a:r>
            <a:r>
              <a:rPr lang="zh-CN" altLang="en-US" dirty="0" smtClean="0">
                <a:solidFill>
                  <a:prstClr val="black"/>
                </a:solidFill>
                <a:latin typeface="微软雅黑" panose="020B0503020204020204" pitchFamily="34" charset="-122"/>
                <a:ea typeface="微软雅黑" panose="020B0503020204020204" pitchFamily="34" charset="-122"/>
              </a:rPr>
              <a:t>，起动过程处于降压运行。</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11624" y="3132907"/>
            <a:ext cx="6511521" cy="1839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711624" y="5229228"/>
            <a:ext cx="6696744"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星形</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三角形变换起动方法适合于正常运行时定子绕组为三角形连接的笼型电动机，且应空载或轻载起动，禁止重载起动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9536" y="699773"/>
            <a:ext cx="4297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（三）三相交流异步电动机的正反转控制</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11838" y="1069105"/>
            <a:ext cx="5238545" cy="298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495602" y="4028065"/>
            <a:ext cx="6984776"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正向起动过程：按下</a:t>
            </a:r>
            <a:r>
              <a:rPr lang="en-US" altLang="zh-CN" dirty="0" smtClean="0">
                <a:solidFill>
                  <a:prstClr val="black"/>
                </a:solidFill>
                <a:latin typeface="微软雅黑" panose="020B0503020204020204" pitchFamily="34" charset="-122"/>
                <a:ea typeface="微软雅黑" panose="020B0503020204020204" pitchFamily="34" charset="-122"/>
              </a:rPr>
              <a:t>SB1</a:t>
            </a:r>
            <a:r>
              <a:rPr lang="zh-CN" altLang="en-US" dirty="0" smtClean="0">
                <a:solidFill>
                  <a:prstClr val="black"/>
                </a:solidFill>
                <a:latin typeface="微软雅黑" panose="020B0503020204020204" pitchFamily="34" charset="-122"/>
                <a:ea typeface="微软雅黑" panose="020B0503020204020204" pitchFamily="34" charset="-122"/>
              </a:rPr>
              <a:t>，接触器 </a:t>
            </a:r>
            <a:r>
              <a:rPr lang="en-US" altLang="zh-CN" dirty="0" smtClean="0">
                <a:solidFill>
                  <a:prstClr val="black"/>
                </a:solidFill>
                <a:latin typeface="微软雅黑" panose="020B0503020204020204" pitchFamily="34" charset="-122"/>
                <a:ea typeface="微软雅黑" panose="020B0503020204020204" pitchFamily="34" charset="-122"/>
              </a:rPr>
              <a:t>KM1</a:t>
            </a:r>
            <a:r>
              <a:rPr lang="zh-CN" altLang="en-US" dirty="0" smtClean="0">
                <a:solidFill>
                  <a:prstClr val="black"/>
                </a:solidFill>
                <a:latin typeface="微软雅黑" panose="020B0503020204020204" pitchFamily="34" charset="-122"/>
                <a:ea typeface="微软雅黑" panose="020B0503020204020204" pitchFamily="34" charset="-122"/>
              </a:rPr>
              <a:t>线圈得电，与 </a:t>
            </a:r>
            <a:r>
              <a:rPr lang="en-US" altLang="zh-CN" dirty="0" smtClean="0">
                <a:solidFill>
                  <a:prstClr val="black"/>
                </a:solidFill>
                <a:latin typeface="微软雅黑" panose="020B0503020204020204" pitchFamily="34" charset="-122"/>
                <a:ea typeface="微软雅黑" panose="020B0503020204020204" pitchFamily="34" charset="-122"/>
              </a:rPr>
              <a:t>SB1 </a:t>
            </a:r>
            <a:r>
              <a:rPr lang="zh-CN" altLang="en-US" dirty="0" smtClean="0">
                <a:solidFill>
                  <a:prstClr val="black"/>
                </a:solidFill>
                <a:latin typeface="微软雅黑" panose="020B0503020204020204" pitchFamily="34" charset="-122"/>
                <a:ea typeface="微软雅黑" panose="020B0503020204020204" pitchFamily="34" charset="-122"/>
              </a:rPr>
              <a:t>并联的 </a:t>
            </a:r>
            <a:r>
              <a:rPr lang="en-US" altLang="zh-CN" dirty="0" smtClean="0">
                <a:solidFill>
                  <a:prstClr val="black"/>
                </a:solidFill>
                <a:latin typeface="微软雅黑" panose="020B0503020204020204" pitchFamily="34" charset="-122"/>
                <a:ea typeface="微软雅黑" panose="020B0503020204020204" pitchFamily="34" charset="-122"/>
              </a:rPr>
              <a:t>KM1 </a:t>
            </a:r>
            <a:r>
              <a:rPr lang="zh-CN" altLang="en-US" dirty="0" smtClean="0">
                <a:solidFill>
                  <a:prstClr val="black"/>
                </a:solidFill>
                <a:latin typeface="微软雅黑" panose="020B0503020204020204" pitchFamily="34" charset="-122"/>
                <a:ea typeface="微软雅黑" panose="020B0503020204020204" pitchFamily="34" charset="-122"/>
              </a:rPr>
              <a:t>的辅助常开触点闭合，以保证 </a:t>
            </a:r>
            <a:r>
              <a:rPr lang="en-US" altLang="zh-CN" dirty="0" smtClean="0">
                <a:solidFill>
                  <a:prstClr val="black"/>
                </a:solidFill>
                <a:latin typeface="微软雅黑" panose="020B0503020204020204" pitchFamily="34" charset="-122"/>
                <a:ea typeface="微软雅黑" panose="020B0503020204020204" pitchFamily="34" charset="-122"/>
              </a:rPr>
              <a:t>KM1 </a:t>
            </a:r>
            <a:r>
              <a:rPr lang="zh-CN" altLang="en-US" dirty="0" smtClean="0">
                <a:solidFill>
                  <a:prstClr val="black"/>
                </a:solidFill>
                <a:latin typeface="微软雅黑" panose="020B0503020204020204" pitchFamily="34" charset="-122"/>
                <a:ea typeface="微软雅黑" panose="020B0503020204020204" pitchFamily="34" charset="-122"/>
              </a:rPr>
              <a:t>线圈持续通电，串联在电动机回路中的 </a:t>
            </a:r>
            <a:r>
              <a:rPr lang="en-US" altLang="zh-CN" dirty="0" smtClean="0">
                <a:solidFill>
                  <a:prstClr val="black"/>
                </a:solidFill>
                <a:latin typeface="微软雅黑" panose="020B0503020204020204" pitchFamily="34" charset="-122"/>
                <a:ea typeface="微软雅黑" panose="020B0503020204020204" pitchFamily="34" charset="-122"/>
              </a:rPr>
              <a:t>KM1 </a:t>
            </a:r>
            <a:r>
              <a:rPr lang="zh-CN" altLang="en-US" dirty="0" smtClean="0">
                <a:solidFill>
                  <a:prstClr val="black"/>
                </a:solidFill>
                <a:latin typeface="微软雅黑" panose="020B0503020204020204" pitchFamily="34" charset="-122"/>
                <a:ea typeface="微软雅黑" panose="020B0503020204020204" pitchFamily="34" charset="-122"/>
              </a:rPr>
              <a:t>的主触点闭合，电动机正向运转。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495600" y="5317969"/>
            <a:ext cx="7128792"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反向起动过程：按下按钮 </a:t>
            </a:r>
            <a:r>
              <a:rPr lang="en-US" altLang="zh-CN" dirty="0" smtClean="0">
                <a:solidFill>
                  <a:prstClr val="black"/>
                </a:solidFill>
                <a:latin typeface="微软雅黑" panose="020B0503020204020204" pitchFamily="34" charset="-122"/>
                <a:ea typeface="微软雅黑" panose="020B0503020204020204" pitchFamily="34" charset="-122"/>
              </a:rPr>
              <a:t>SB2</a:t>
            </a:r>
            <a:r>
              <a:rPr lang="zh-CN" altLang="en-US" dirty="0" smtClean="0">
                <a:solidFill>
                  <a:prstClr val="black"/>
                </a:solidFill>
                <a:latin typeface="微软雅黑" panose="020B0503020204020204" pitchFamily="34" charset="-122"/>
                <a:ea typeface="微软雅黑" panose="020B0503020204020204" pitchFamily="34" charset="-122"/>
              </a:rPr>
              <a:t>，接触器 </a:t>
            </a:r>
            <a:r>
              <a:rPr lang="en-US" altLang="zh-CN" dirty="0" smtClean="0">
                <a:solidFill>
                  <a:prstClr val="black"/>
                </a:solidFill>
                <a:latin typeface="微软雅黑" panose="020B0503020204020204" pitchFamily="34" charset="-122"/>
                <a:ea typeface="微软雅黑" panose="020B0503020204020204" pitchFamily="34" charset="-122"/>
              </a:rPr>
              <a:t>KM2 </a:t>
            </a:r>
            <a:r>
              <a:rPr lang="zh-CN" altLang="en-US" dirty="0" smtClean="0">
                <a:solidFill>
                  <a:prstClr val="black"/>
                </a:solidFill>
                <a:latin typeface="微软雅黑" panose="020B0503020204020204" pitchFamily="34" charset="-122"/>
                <a:ea typeface="微软雅黑" panose="020B0503020204020204" pitchFamily="34" charset="-122"/>
              </a:rPr>
              <a:t>线圈得电，与 </a:t>
            </a:r>
            <a:r>
              <a:rPr lang="en-US" altLang="zh-CN" dirty="0" smtClean="0">
                <a:solidFill>
                  <a:prstClr val="black"/>
                </a:solidFill>
                <a:latin typeface="微软雅黑" panose="020B0503020204020204" pitchFamily="34" charset="-122"/>
                <a:ea typeface="微软雅黑" panose="020B0503020204020204" pitchFamily="34" charset="-122"/>
              </a:rPr>
              <a:t>SB2 </a:t>
            </a:r>
            <a:r>
              <a:rPr lang="zh-CN" altLang="en-US" dirty="0" smtClean="0">
                <a:solidFill>
                  <a:prstClr val="black"/>
                </a:solidFill>
                <a:latin typeface="微软雅黑" panose="020B0503020204020204" pitchFamily="34" charset="-122"/>
                <a:ea typeface="微软雅黑" panose="020B0503020204020204" pitchFamily="34" charset="-122"/>
              </a:rPr>
              <a:t>并联的 </a:t>
            </a:r>
            <a:r>
              <a:rPr lang="en-US" altLang="zh-CN" dirty="0" smtClean="0">
                <a:solidFill>
                  <a:prstClr val="black"/>
                </a:solidFill>
                <a:latin typeface="微软雅黑" panose="020B0503020204020204" pitchFamily="34" charset="-122"/>
                <a:ea typeface="微软雅黑" panose="020B0503020204020204" pitchFamily="34" charset="-122"/>
              </a:rPr>
              <a:t>KM2 </a:t>
            </a:r>
            <a:r>
              <a:rPr lang="zh-CN" altLang="en-US" dirty="0" smtClean="0">
                <a:solidFill>
                  <a:prstClr val="black"/>
                </a:solidFill>
                <a:latin typeface="微软雅黑" panose="020B0503020204020204" pitchFamily="34" charset="-122"/>
                <a:ea typeface="微软雅黑" panose="020B0503020204020204" pitchFamily="34" charset="-122"/>
              </a:rPr>
              <a:t>的辅助常开触点闭合，保证 </a:t>
            </a:r>
            <a:r>
              <a:rPr lang="en-US" altLang="zh-CN" dirty="0" smtClean="0">
                <a:solidFill>
                  <a:prstClr val="black"/>
                </a:solidFill>
                <a:latin typeface="微软雅黑" panose="020B0503020204020204" pitchFamily="34" charset="-122"/>
                <a:ea typeface="微软雅黑" panose="020B0503020204020204" pitchFamily="34" charset="-122"/>
              </a:rPr>
              <a:t>KM2 </a:t>
            </a:r>
            <a:r>
              <a:rPr lang="zh-CN" altLang="en-US" dirty="0" smtClean="0">
                <a:solidFill>
                  <a:prstClr val="black"/>
                </a:solidFill>
                <a:latin typeface="微软雅黑" panose="020B0503020204020204" pitchFamily="34" charset="-122"/>
                <a:ea typeface="微软雅黑" panose="020B0503020204020204" pitchFamily="34" charset="-122"/>
              </a:rPr>
              <a:t>线圈持续通电，串联在电动机回路中的 </a:t>
            </a:r>
            <a:r>
              <a:rPr lang="en-US" altLang="zh-CN" dirty="0" smtClean="0">
                <a:solidFill>
                  <a:prstClr val="black"/>
                </a:solidFill>
                <a:latin typeface="微软雅黑" panose="020B0503020204020204" pitchFamily="34" charset="-122"/>
                <a:ea typeface="微软雅黑" panose="020B0503020204020204" pitchFamily="34" charset="-122"/>
              </a:rPr>
              <a:t>KM2 </a:t>
            </a:r>
            <a:r>
              <a:rPr lang="zh-CN" altLang="en-US" dirty="0" smtClean="0">
                <a:solidFill>
                  <a:prstClr val="black"/>
                </a:solidFill>
                <a:latin typeface="微软雅黑" panose="020B0503020204020204" pitchFamily="34" charset="-122"/>
                <a:ea typeface="微软雅黑" panose="020B0503020204020204" pitchFamily="34" charset="-122"/>
              </a:rPr>
              <a:t>的主触点持续闭合，电动机反向运转。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29430" y="633479"/>
            <a:ext cx="3611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（四）三相交流异步电动机的调速</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3749771" y="980728"/>
            <a:ext cx="13258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由转速公式</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1524014"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graphicFrame>
        <p:nvGraphicFramePr>
          <p:cNvPr id="5" name="对象 4"/>
          <p:cNvGraphicFramePr>
            <a:graphicFrameLocks noChangeAspect="1"/>
          </p:cNvGraphicFramePr>
          <p:nvPr/>
        </p:nvGraphicFramePr>
        <p:xfrm>
          <a:off x="5439154" y="767027"/>
          <a:ext cx="3063000" cy="796734"/>
        </p:xfrm>
        <a:graphic>
          <a:graphicData uri="http://schemas.openxmlformats.org/presentationml/2006/ole">
            <mc:AlternateContent xmlns:mc="http://schemas.openxmlformats.org/markup-compatibility/2006">
              <mc:Choice xmlns:v="urn:schemas-microsoft-com:vml" Requires="v">
                <p:oleObj spid="_x0000_s8200" name="公式" r:id="rId1" imgW="1651000" imgH="431800" progId="Equation.3">
                  <p:embed/>
                </p:oleObj>
              </mc:Choice>
              <mc:Fallback>
                <p:oleObj name="公式" r:id="rId1" imgW="1651000" imgH="431800" progId="Equation.3">
                  <p:embed/>
                  <p:pic>
                    <p:nvPicPr>
                      <p:cNvPr id="0" name="图片 81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9154" y="767027"/>
                        <a:ext cx="3063000" cy="796734"/>
                      </a:xfrm>
                      <a:prstGeom prst="rect">
                        <a:avLst/>
                      </a:prstGeom>
                      <a:noFill/>
                    </p:spPr>
                  </p:pic>
                </p:oleObj>
              </mc:Fallback>
            </mc:AlternateContent>
          </a:graphicData>
        </a:graphic>
      </p:graphicFrame>
      <p:sp>
        <p:nvSpPr>
          <p:cNvPr id="6" name="矩形 5"/>
          <p:cNvSpPr/>
          <p:nvPr/>
        </p:nvSpPr>
        <p:spPr>
          <a:xfrm>
            <a:off x="3553006" y="1350061"/>
            <a:ext cx="4572000" cy="1337945"/>
          </a:xfrm>
          <a:prstGeom prst="rect">
            <a:avLst/>
          </a:prstGeom>
        </p:spPr>
        <p:txBody>
          <a:bodyPr>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变频调速</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改变电源频率 </a:t>
            </a:r>
            <a:r>
              <a:rPr lang="en-US" altLang="zh-CN" dirty="0" smtClean="0">
                <a:solidFill>
                  <a:prstClr val="black"/>
                </a:solidFill>
                <a:latin typeface="微软雅黑" panose="020B0503020204020204" pitchFamily="34" charset="-122"/>
                <a:ea typeface="微软雅黑" panose="020B0503020204020204" pitchFamily="34" charset="-122"/>
              </a:rPr>
              <a:t>f1</a:t>
            </a:r>
            <a:r>
              <a:rPr lang="zh-CN" altLang="en-US" dirty="0" smtClean="0">
                <a:solidFill>
                  <a:prstClr val="black"/>
                </a:solidFill>
                <a:latin typeface="微软雅黑" panose="020B0503020204020204" pitchFamily="34" charset="-122"/>
                <a:ea typeface="微软雅黑" panose="020B0503020204020204" pitchFamily="34" charset="-122"/>
              </a:rPr>
              <a:t>；</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变极调速</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改变磁极对数 </a:t>
            </a:r>
            <a:r>
              <a:rPr lang="en-US" altLang="zh-CN" dirty="0" smtClean="0">
                <a:solidFill>
                  <a:prstClr val="black"/>
                </a:solidFill>
                <a:latin typeface="微软雅黑" panose="020B0503020204020204" pitchFamily="34" charset="-122"/>
                <a:ea typeface="微软雅黑" panose="020B0503020204020204" pitchFamily="34" charset="-122"/>
              </a:rPr>
              <a:t>p </a:t>
            </a:r>
            <a:r>
              <a:rPr lang="zh-CN" altLang="en-US" dirty="0" smtClean="0">
                <a:solidFill>
                  <a:prstClr val="black"/>
                </a:solidFill>
                <a:latin typeface="微软雅黑" panose="020B0503020204020204" pitchFamily="34" charset="-122"/>
                <a:ea typeface="微软雅黑" panose="020B0503020204020204" pitchFamily="34" charset="-122"/>
              </a:rPr>
              <a:t>；</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变转差率调速</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改变转差率 </a:t>
            </a:r>
            <a:r>
              <a:rPr lang="en-US" altLang="zh-CN" dirty="0" smtClean="0">
                <a:solidFill>
                  <a:prstClr val="black"/>
                </a:solidFill>
                <a:latin typeface="微软雅黑" panose="020B0503020204020204" pitchFamily="34" charset="-122"/>
                <a:ea typeface="微软雅黑" panose="020B0503020204020204" pitchFamily="34" charset="-122"/>
              </a:rPr>
              <a:t>s</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1914806" y="2714188"/>
            <a:ext cx="36118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（五）三相交流异步电动机的制动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2642903" y="4299258"/>
            <a:ext cx="7198641" cy="922020"/>
          </a:xfrm>
          <a:prstGeom prst="rect">
            <a:avLst/>
          </a:prstGeom>
        </p:spPr>
        <p:txBody>
          <a:bodyPr wrap="square">
            <a:spAutoFit/>
          </a:bodyPr>
          <a:lstStyle/>
          <a:p>
            <a:pPr>
              <a:lnSpc>
                <a:spcPct val="150000"/>
              </a:lnSpc>
            </a:pPr>
            <a:r>
              <a:rPr lang="zh-CN" altLang="en-US" b="1" dirty="0" smtClean="0">
                <a:solidFill>
                  <a:prstClr val="black"/>
                </a:solidFill>
                <a:latin typeface="微软雅黑" panose="020B0503020204020204" pitchFamily="34" charset="-122"/>
                <a:ea typeface="微软雅黑" panose="020B0503020204020204" pitchFamily="34" charset="-122"/>
              </a:rPr>
              <a:t>反接制动</a:t>
            </a:r>
            <a:r>
              <a:rPr lang="zh-CN" altLang="en-US" dirty="0" smtClean="0">
                <a:solidFill>
                  <a:prstClr val="black"/>
                </a:solidFill>
                <a:latin typeface="微软雅黑" panose="020B0503020204020204" pitchFamily="34" charset="-122"/>
                <a:ea typeface="微软雅黑" panose="020B0503020204020204" pitchFamily="34" charset="-122"/>
              </a:rPr>
              <a:t>：通过改变三相异步电动机定子绕组中三相电源的相序，产生与转动方向相反的旋转磁场，从而产生制动转矩的一种制动方法。</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641775" y="3319113"/>
            <a:ext cx="1097280" cy="368300"/>
          </a:xfrm>
          <a:prstGeom prst="rect">
            <a:avLst/>
          </a:prstGeom>
        </p:spPr>
        <p:txBody>
          <a:bodyPr wrap="none">
            <a:spAutoFit/>
          </a:bodyPr>
          <a:lstStyle/>
          <a:p>
            <a:r>
              <a:rPr lang="zh-CN" altLang="en-US" b="1" dirty="0">
                <a:solidFill>
                  <a:prstClr val="black"/>
                </a:solidFill>
                <a:latin typeface="微软雅黑" panose="020B0503020204020204" pitchFamily="34" charset="-122"/>
                <a:ea typeface="微软雅黑" panose="020B0503020204020204" pitchFamily="34" charset="-122"/>
              </a:rPr>
              <a:t>机械制动</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10" name="左大括号 9"/>
          <p:cNvSpPr/>
          <p:nvPr/>
        </p:nvSpPr>
        <p:spPr>
          <a:xfrm>
            <a:off x="3935760" y="3283223"/>
            <a:ext cx="318322" cy="53386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1" name="矩形 10"/>
          <p:cNvSpPr/>
          <p:nvPr/>
        </p:nvSpPr>
        <p:spPr>
          <a:xfrm>
            <a:off x="4268586" y="3134447"/>
            <a:ext cx="1325880"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电磁抱</a:t>
            </a:r>
            <a:r>
              <a:rPr lang="zh-CN" altLang="en-US" dirty="0" smtClean="0">
                <a:solidFill>
                  <a:prstClr val="black"/>
                </a:solidFill>
                <a:latin typeface="微软雅黑" panose="020B0503020204020204" pitchFamily="34" charset="-122"/>
                <a:ea typeface="微软雅黑" panose="020B0503020204020204" pitchFamily="34" charset="-122"/>
              </a:rPr>
              <a:t>闸：</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5590637" y="3134447"/>
            <a:ext cx="2917899" cy="36830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靠闸瓦的摩擦片制动闸轮</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4268586" y="3632417"/>
            <a:ext cx="15544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电磁离合器：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5" name="矩形 14"/>
          <p:cNvSpPr/>
          <p:nvPr/>
        </p:nvSpPr>
        <p:spPr>
          <a:xfrm>
            <a:off x="5603058" y="3632424"/>
            <a:ext cx="4472176" cy="64516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利用动、静摩擦片之间足够大的摩擦力使电动机断电后立即制动。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a:xfrm>
            <a:off x="2641777" y="5120674"/>
            <a:ext cx="7198640" cy="1753235"/>
          </a:xfrm>
          <a:prstGeom prst="rect">
            <a:avLst/>
          </a:prstGeom>
        </p:spPr>
        <p:txBody>
          <a:bodyPr wrap="square">
            <a:spAutoFit/>
          </a:bodyPr>
          <a:lstStyle/>
          <a:p>
            <a:pPr>
              <a:lnSpc>
                <a:spcPct val="150000"/>
              </a:lnSpc>
            </a:pPr>
            <a:r>
              <a:rPr lang="zh-CN" altLang="en-US" b="1" dirty="0" smtClean="0">
                <a:solidFill>
                  <a:prstClr val="black"/>
                </a:solidFill>
                <a:latin typeface="微软雅黑" panose="020B0503020204020204" pitchFamily="34" charset="-122"/>
                <a:ea typeface="微软雅黑" panose="020B0503020204020204" pitchFamily="34" charset="-122"/>
              </a:rPr>
              <a:t>能耗制动</a:t>
            </a:r>
            <a:r>
              <a:rPr lang="zh-CN" altLang="en-US" dirty="0" smtClean="0">
                <a:solidFill>
                  <a:prstClr val="black"/>
                </a:solidFill>
                <a:latin typeface="微软雅黑" panose="020B0503020204020204" pitchFamily="34" charset="-122"/>
                <a:ea typeface="微软雅黑" panose="020B0503020204020204" pitchFamily="34" charset="-122"/>
              </a:rPr>
              <a:t>：两相绕组通入直流电压，产生励磁电流，产生恒定的磁场。电动机转子由于惯性还在旋转并切割该恒定磁场，由右手定则，转子导体中便产生感应电动势和电流，再根据左手定则，电动机转子导体中的感应电流与恒定磁场作用后产生反向制动转矩。</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16280" y="54121"/>
            <a:ext cx="1855766"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47984" y="908720"/>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一、电动汽车驱动电机简介</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517024" y="1776655"/>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（二）几种常用的驱动电机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517024" y="1300215"/>
            <a:ext cx="38404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（一）电动汽车对于驱动电机的要求</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759230" y="2276872"/>
            <a:ext cx="7585244" cy="368300"/>
          </a:xfrm>
          <a:prstGeom prst="rect">
            <a:avLst/>
          </a:prstGeom>
        </p:spPr>
        <p:txBody>
          <a:bodyPr wrap="squar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1. </a:t>
            </a:r>
            <a:r>
              <a:rPr lang="zh-CN" altLang="en-US" dirty="0" smtClean="0">
                <a:solidFill>
                  <a:prstClr val="black"/>
                </a:solidFill>
                <a:latin typeface="微软雅黑" panose="020B0503020204020204" pitchFamily="34" charset="-122"/>
                <a:ea typeface="微软雅黑" panose="020B0503020204020204" pitchFamily="34" charset="-122"/>
              </a:rPr>
              <a:t>直流电动机：早期，结构复杂，过载能力和电机转速受到限制，损耗。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759230" y="2668367"/>
            <a:ext cx="7585244" cy="368300"/>
          </a:xfrm>
          <a:prstGeom prst="rect">
            <a:avLst/>
          </a:prstGeom>
        </p:spPr>
        <p:txBody>
          <a:bodyPr wrap="squar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2. </a:t>
            </a:r>
            <a:r>
              <a:rPr lang="zh-CN" altLang="en-US" dirty="0" smtClean="0">
                <a:solidFill>
                  <a:prstClr val="black"/>
                </a:solidFill>
                <a:latin typeface="微软雅黑" panose="020B0503020204020204" pitchFamily="34" charset="-122"/>
                <a:ea typeface="微软雅黑" panose="020B0503020204020204" pitchFamily="34" charset="-122"/>
              </a:rPr>
              <a:t>交流异步电动机：有着效率高、比功率较大、适合于高速运转等优势。</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759228" y="3067316"/>
            <a:ext cx="5469255"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3. </a:t>
            </a:r>
            <a:r>
              <a:rPr lang="zh-CN" altLang="en-US" dirty="0" smtClean="0">
                <a:solidFill>
                  <a:prstClr val="black"/>
                </a:solidFill>
                <a:latin typeface="微软雅黑" panose="020B0503020204020204" pitchFamily="34" charset="-122"/>
                <a:ea typeface="微软雅黑" panose="020B0503020204020204" pitchFamily="34" charset="-122"/>
              </a:rPr>
              <a:t>永磁式电动机：工作时不会产生火花，运行可靠。</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759227" y="3479800"/>
            <a:ext cx="7755255"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4. </a:t>
            </a:r>
            <a:r>
              <a:rPr lang="zh-CN" altLang="en-US" dirty="0" smtClean="0">
                <a:solidFill>
                  <a:prstClr val="black"/>
                </a:solidFill>
                <a:latin typeface="微软雅黑" panose="020B0503020204020204" pitchFamily="34" charset="-122"/>
                <a:ea typeface="微软雅黑" panose="020B0503020204020204" pitchFamily="34" charset="-122"/>
              </a:rPr>
              <a:t>开关磁阻电机：双凸极结构，转子上没有绕组，定子装有简单的集中绕组</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2356515" y="4005064"/>
            <a:ext cx="24688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二、电动汽车永磁电机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2664405" y="4357668"/>
            <a:ext cx="7320028" cy="216852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永磁无刷电机特点</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优点：交流电机的结构、直流电机的特性，起动转矩大，无电刷换向器。</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缺点：转子上的永磁材料在高温、振动和过流的情况下，会产生退磁的现象；而且永磁材料价格较高，成本也相对较高。</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31905" y="336535"/>
            <a:ext cx="4176464" cy="220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351585" y="918012"/>
            <a:ext cx="2765425"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 永磁无刷电机转子，如图</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351598" y="2544884"/>
            <a:ext cx="3171190" cy="368300"/>
          </a:xfrm>
          <a:prstGeom prst="rect">
            <a:avLst/>
          </a:prstGeom>
        </p:spPr>
        <p:txBody>
          <a:bodyPr wrap="none">
            <a:spAutoFit/>
          </a:bodyPr>
          <a:lstStyle/>
          <a:p>
            <a:r>
              <a:rPr lang="zh-CN" altLang="en-US" b="1" dirty="0" smtClean="0">
                <a:solidFill>
                  <a:srgbClr val="FF0000"/>
                </a:solidFill>
              </a:rPr>
              <a:t>（二）直流无刷电机组成结构</a:t>
            </a:r>
            <a:endParaRPr lang="zh-CN" altLang="en-US" b="1" dirty="0">
              <a:solidFill>
                <a:srgbClr val="FF0000"/>
              </a:solidFill>
            </a:endParaRP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4814" y="3573016"/>
            <a:ext cx="6329617" cy="1795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63558" y="705339"/>
            <a:ext cx="3451225"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无刷直流电动机定子与转子结构 </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83833" y="1052763"/>
            <a:ext cx="4176464" cy="3007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03826" y="4221102"/>
            <a:ext cx="6624736" cy="1753235"/>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无刷直流电动机与普通有刷直流电动机相比，其定、转子位置进行了互换。转子上装有永磁体，产生气隙磁通；定子为电枢，结构与普通交流电动机相同，有多相对称绕组（大都采用三相），与有刷直流电动机不同，无刷直流电动机的绕组是断续通电的。原直流电动机的电刷和机械换向器被电子开关线路和转子位置传感器代替。</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9537" y="659228"/>
            <a:ext cx="33832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（三）直流无刷电机的工作原理</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15682" y="955313"/>
            <a:ext cx="6408712" cy="268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507997" y="3861075"/>
            <a:ext cx="7488832" cy="258445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电机定子的线圈中心抽头接电机电源 </a:t>
            </a:r>
            <a:r>
              <a:rPr lang="en-US" altLang="zh-CN" dirty="0" smtClean="0">
                <a:solidFill>
                  <a:prstClr val="black"/>
                </a:solidFill>
                <a:latin typeface="微软雅黑" panose="020B0503020204020204" pitchFamily="34" charset="-122"/>
                <a:ea typeface="微软雅黑" panose="020B0503020204020204" pitchFamily="34" charset="-122"/>
              </a:rPr>
              <a:t>POWER</a:t>
            </a:r>
            <a:r>
              <a:rPr lang="zh-CN" altLang="en-US" dirty="0" smtClean="0">
                <a:solidFill>
                  <a:prstClr val="black"/>
                </a:solidFill>
                <a:latin typeface="微软雅黑" panose="020B0503020204020204" pitchFamily="34" charset="-122"/>
                <a:ea typeface="微软雅黑" panose="020B0503020204020204" pitchFamily="34" charset="-122"/>
              </a:rPr>
              <a:t>，各相的端点接功率管，位置传感器导通时使功率管的 </a:t>
            </a:r>
            <a:r>
              <a:rPr lang="en-US" altLang="zh-CN" dirty="0" smtClean="0">
                <a:solidFill>
                  <a:prstClr val="black"/>
                </a:solidFill>
                <a:latin typeface="微软雅黑" panose="020B0503020204020204" pitchFamily="34" charset="-122"/>
                <a:ea typeface="微软雅黑" panose="020B0503020204020204" pitchFamily="34" charset="-122"/>
              </a:rPr>
              <a:t>G </a:t>
            </a:r>
            <a:r>
              <a:rPr lang="zh-CN" altLang="en-US" dirty="0" smtClean="0">
                <a:solidFill>
                  <a:prstClr val="black"/>
                </a:solidFill>
                <a:latin typeface="微软雅黑" panose="020B0503020204020204" pitchFamily="34" charset="-122"/>
                <a:ea typeface="微软雅黑" panose="020B0503020204020204" pitchFamily="34" charset="-122"/>
              </a:rPr>
              <a:t>极接 </a:t>
            </a:r>
            <a:r>
              <a:rPr lang="en-US" altLang="zh-CN" dirty="0" smtClean="0">
                <a:solidFill>
                  <a:prstClr val="black"/>
                </a:solidFill>
                <a:latin typeface="微软雅黑" panose="020B0503020204020204" pitchFamily="34" charset="-122"/>
                <a:ea typeface="微软雅黑" panose="020B0503020204020204" pitchFamily="34" charset="-122"/>
              </a:rPr>
              <a:t>12 V</a:t>
            </a:r>
            <a:r>
              <a:rPr lang="zh-CN" altLang="en-US" dirty="0" smtClean="0">
                <a:solidFill>
                  <a:prstClr val="black"/>
                </a:solidFill>
                <a:latin typeface="微软雅黑" panose="020B0503020204020204" pitchFamily="34" charset="-122"/>
                <a:ea typeface="微软雅黑" panose="020B0503020204020204" pitchFamily="34" charset="-122"/>
              </a:rPr>
              <a:t>，功率管导通，对应的相线圈被通电。由于三个位置传感器随着转子的转动会依次导通，使得对应的相线圈也依次通电，从而定子产生的磁场方向也不断地变化，电机转子也跟着转动起来，这就是直流无刷电机的基本转动原理</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检测转子</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的位置，依次给各相通电，使定子产生的磁场的方向连续均匀地变化。</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979656" y="4509"/>
            <a:ext cx="6276584" cy="583565"/>
          </a:xfrm>
          <a:prstGeom prst="rect">
            <a:avLst/>
          </a:prstGeom>
          <a:noFill/>
        </p:spPr>
        <p:txBody>
          <a:bodyPr wrap="square" rtlCol="0">
            <a:spAutoFit/>
          </a:bodyPr>
          <a:lstStyle/>
          <a:p>
            <a:r>
              <a:rPr lang="zh-CN" altLang="en-US" sz="1600" b="1" dirty="0" smtClean="0">
                <a:solidFill>
                  <a:prstClr val="black"/>
                </a:solidFill>
                <a:latin typeface="Arial" panose="020B0604020202020204" pitchFamily="34" charset="0"/>
                <a:cs typeface="Arial" panose="020B0604020202020204" pitchFamily="34" charset="0"/>
              </a:rPr>
              <a:t>学习任务</a:t>
            </a:r>
            <a:r>
              <a:rPr lang="en-US" altLang="zh-CN" sz="1600" b="1" dirty="0" smtClean="0">
                <a:solidFill>
                  <a:prstClr val="black"/>
                </a:solidFill>
                <a:latin typeface="Arial" panose="020B0604020202020204" pitchFamily="34" charset="0"/>
                <a:cs typeface="Arial" panose="020B0604020202020204" pitchFamily="34" charset="0"/>
              </a:rPr>
              <a:t>3--</a:t>
            </a:r>
            <a:r>
              <a:rPr lang="zh-CN" altLang="en-US" sz="1600" b="1" dirty="0">
                <a:solidFill>
                  <a:prstClr val="black"/>
                </a:solidFill>
                <a:latin typeface="Arial" panose="020B0604020202020204" pitchFamily="34" charset="0"/>
                <a:cs typeface="Arial" panose="020B0604020202020204" pitchFamily="34" charset="0"/>
              </a:rPr>
              <a:t>新能源汽车交流驱动电机的分析及检测</a:t>
            </a:r>
            <a:endParaRPr lang="zh-CN" altLang="en-US" sz="1600" b="1" dirty="0">
              <a:solidFill>
                <a:prstClr val="black"/>
              </a:solidFill>
              <a:latin typeface="Arial" panose="020B0604020202020204" pitchFamily="34" charset="0"/>
              <a:cs typeface="Arial" panose="020B0604020202020204" pitchFamily="34" charset="0"/>
            </a:endParaRPr>
          </a:p>
          <a:p>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15480" y="2243052"/>
            <a:ext cx="9036517" cy="2146033"/>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Bef>
                <a:spcPts val="1000"/>
              </a:spcBef>
            </a:pPr>
            <a:endParaRPr lang="zh-CN" altLang="en-US" sz="4000"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ea"/>
            </a:endParaRPr>
          </a:p>
        </p:txBody>
      </p:sp>
      <p:sp>
        <p:nvSpPr>
          <p:cNvPr id="3" name="文本占位符 2"/>
          <p:cNvSpPr>
            <a:spLocks noGrp="1"/>
          </p:cNvSpPr>
          <p:nvPr>
            <p:ph type="body" sz="quarter" idx="4294967295"/>
          </p:nvPr>
        </p:nvSpPr>
        <p:spPr>
          <a:xfrm>
            <a:off x="1685266" y="2814078"/>
            <a:ext cx="8496944" cy="1003916"/>
          </a:xfrm>
          <a:noFill/>
        </p:spPr>
        <p:txBody>
          <a:bodyPr lIns="0" tIns="0" rIns="0" bIns="0">
            <a:noAutofit/>
          </a:bodyPr>
          <a:lstStyle/>
          <a:p>
            <a:pPr marL="0" indent="0">
              <a:lnSpc>
                <a:spcPct val="100000"/>
              </a:lnSpc>
              <a:buNone/>
            </a:pPr>
            <a:r>
              <a:rPr lang="zh-CN" altLang="en-US" sz="2800" b="1" kern="100" dirty="0">
                <a:solidFill>
                  <a:srgbClr val="FF0000"/>
                </a:solidFill>
                <a:latin typeface="微软雅黑" panose="020B0503020204020204" pitchFamily="34" charset="-122"/>
                <a:ea typeface="微软雅黑" panose="020B0503020204020204" pitchFamily="34" charset="-122"/>
                <a:cs typeface="Times New Roman" panose="02020603050405020304"/>
              </a:rPr>
              <a:t>学习参考</a:t>
            </a:r>
            <a:endParaRPr lang="zh-CN" altLang="en-US" sz="2800" b="1" kern="100" dirty="0">
              <a:solidFill>
                <a:srgbClr val="FF0000"/>
              </a:solidFill>
              <a:latin typeface="微软雅黑" panose="020B0503020204020204" pitchFamily="34" charset="-122"/>
              <a:ea typeface="微软雅黑" panose="020B0503020204020204" pitchFamily="34" charset="-122"/>
              <a:cs typeface="Times New Roman" panose="02020603050405020304"/>
            </a:endParaRPr>
          </a:p>
          <a:p>
            <a:pPr marL="0" indent="0">
              <a:lnSpc>
                <a:spcPct val="100000"/>
              </a:lnSpc>
              <a:buNone/>
            </a:pPr>
            <a:r>
              <a:rPr lang="zh-CN" altLang="en-US" sz="2800" b="1" kern="100" dirty="0">
                <a:latin typeface="微软雅黑" panose="020B0503020204020204" pitchFamily="34" charset="-122"/>
                <a:ea typeface="微软雅黑" panose="020B0503020204020204" pitchFamily="34" charset="-122"/>
                <a:cs typeface="Times New Roman" panose="02020603050405020304"/>
              </a:rPr>
              <a:t>学习</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a:rPr>
              <a:t>单元五</a:t>
            </a:r>
            <a:r>
              <a:rPr lang="zh-CN" altLang="en-US" sz="2800" b="1" kern="100" dirty="0">
                <a:latin typeface="微软雅黑" panose="020B0503020204020204" pitchFamily="34" charset="-122"/>
                <a:ea typeface="微软雅黑" panose="020B0503020204020204" pitchFamily="34" charset="-122"/>
                <a:cs typeface="Times New Roman" panose="02020603050405020304"/>
              </a:rPr>
              <a:t>　新能源汽车常用电磁元件的分析及检测		</a:t>
            </a:r>
            <a:endParaRPr lang="zh-CN" altLang="en-US" sz="2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1523979" y="5301209"/>
            <a:ext cx="7402307"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6" name="文本占位符 18"/>
          <p:cNvSpPr txBox="1"/>
          <p:nvPr/>
        </p:nvSpPr>
        <p:spPr>
          <a:xfrm>
            <a:off x="2060871" y="3823696"/>
            <a:ext cx="6760657" cy="1130714"/>
          </a:xfrm>
          <a:prstGeom prst="rect">
            <a:avLst/>
          </a:prstGeom>
        </p:spPr>
        <p:txBody>
          <a:bodyPr lIns="0" tIns="0" rIns="0" bIns="0" anchor="ctr"/>
          <a:lstStyle>
            <a:lvl1pPr marL="0" indent="0" algn="l" defTabSz="914400" rtl="0" eaLnBrk="1" latinLnBrk="0" hangingPunct="1">
              <a:lnSpc>
                <a:spcPct val="90000"/>
              </a:lnSpc>
              <a:spcBef>
                <a:spcPts val="1000"/>
              </a:spcBef>
              <a:buFont typeface="Arial" panose="020B0604020202020204" pitchFamily="34" charset="0"/>
              <a:buNone/>
              <a:defRPr sz="3200" b="1" strike="noStrike" kern="1200" spc="6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4400" b="0" dirty="0">
              <a:solidFill>
                <a:prstClr val="white"/>
              </a:solidFill>
              <a:ea typeface="微软雅黑" panose="020B0503020204020204" pitchFamily="34" charset="-122"/>
            </a:endParaRPr>
          </a:p>
        </p:txBody>
      </p:sp>
      <p:sp>
        <p:nvSpPr>
          <p:cNvPr id="24" name="矩形 23"/>
          <p:cNvSpPr/>
          <p:nvPr/>
        </p:nvSpPr>
        <p:spPr>
          <a:xfrm>
            <a:off x="1523979" y="1952533"/>
            <a:ext cx="7402307"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cxnSp>
        <p:nvCxnSpPr>
          <p:cNvPr id="28" name="直接连接符 27"/>
          <p:cNvCxnSpPr/>
          <p:nvPr/>
        </p:nvCxnSpPr>
        <p:spPr>
          <a:xfrm>
            <a:off x="8138830"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238061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电容元件的符号</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电容元件的电学符号依据电容的不同有多种形式，在符号上有细微的差别，如下图所示为常用的三种，其中（a）表示无极性定值电容；（b）表示电解电容；（c）表示可调电容。</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电容元件的特性分析</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4008120" y="4653280"/>
            <a:ext cx="3385185" cy="1358265"/>
          </a:xfrm>
          <a:prstGeom prst="rect">
            <a:avLst/>
          </a:prstGeom>
        </p:spPr>
      </p:pic>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a:t>目录</a:t>
            </a:r>
            <a:endParaRPr lang="zh-CN" altLang="en-US" dirty="0"/>
          </a:p>
        </p:txBody>
      </p:sp>
      <p:grpSp>
        <p:nvGrpSpPr>
          <p:cNvPr id="37891" name="Group 12"/>
          <p:cNvGrpSpPr/>
          <p:nvPr/>
        </p:nvGrpSpPr>
        <p:grpSpPr>
          <a:xfrm>
            <a:off x="3106469" y="2906009"/>
            <a:ext cx="457200" cy="561975"/>
            <a:chOff x="816" y="1900"/>
            <a:chExt cx="384" cy="354"/>
          </a:xfrm>
        </p:grpSpPr>
        <p:sp>
          <p:nvSpPr>
            <p:cNvPr id="65549" name="Oval 13"/>
            <p:cNvSpPr>
              <a:spLocks noChangeArrowheads="1"/>
            </p:cNvSpPr>
            <p:nvPr/>
          </p:nvSpPr>
          <p:spPr bwMode="gray">
            <a:xfrm>
              <a:off x="816" y="1900"/>
              <a:ext cx="324" cy="328"/>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50" name="Oval 14"/>
            <p:cNvSpPr>
              <a:spLocks noChangeArrowheads="1"/>
            </p:cNvSpPr>
            <p:nvPr/>
          </p:nvSpPr>
          <p:spPr bwMode="gray">
            <a:xfrm>
              <a:off x="816" y="1900"/>
              <a:ext cx="324" cy="328"/>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51" name="Oval 15"/>
            <p:cNvSpPr>
              <a:spLocks noChangeArrowheads="1"/>
            </p:cNvSpPr>
            <p:nvPr/>
          </p:nvSpPr>
          <p:spPr bwMode="gray">
            <a:xfrm>
              <a:off x="841" y="1900"/>
              <a:ext cx="334" cy="329"/>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52" name="Oval 16"/>
            <p:cNvSpPr>
              <a:spLocks noChangeArrowheads="1"/>
            </p:cNvSpPr>
            <p:nvPr/>
          </p:nvSpPr>
          <p:spPr bwMode="gray">
            <a:xfrm>
              <a:off x="866" y="1925"/>
              <a:ext cx="334" cy="329"/>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37940" name="Oval 17"/>
            <p:cNvSpPr/>
            <p:nvPr/>
          </p:nvSpPr>
          <p:spPr>
            <a:xfrm>
              <a:off x="859" y="1900"/>
              <a:ext cx="300" cy="328"/>
            </a:xfrm>
            <a:prstGeom prst="ellipse">
              <a:avLst/>
            </a:prstGeom>
            <a:solidFill>
              <a:srgbClr val="333333"/>
            </a:solidFill>
            <a:ln w="38100">
              <a:noFill/>
            </a:ln>
          </p:spPr>
          <p:txBody>
            <a:bodyPr anchor="ctr" anchorCtr="0">
              <a:spAutoFit/>
            </a:bodyPr>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grpSp>
      <p:sp>
        <p:nvSpPr>
          <p:cNvPr id="37894" name="Text Box 42"/>
          <p:cNvSpPr txBox="1"/>
          <p:nvPr/>
        </p:nvSpPr>
        <p:spPr>
          <a:xfrm>
            <a:off x="3151198" y="2955218"/>
            <a:ext cx="352425" cy="460375"/>
          </a:xfrm>
          <a:prstGeom prst="rect">
            <a:avLst/>
          </a:prstGeom>
          <a:noFill/>
          <a:ln w="9525">
            <a:noFill/>
          </a:ln>
        </p:spPr>
        <p:txBody>
          <a:bodyPr wrap="none">
            <a:spAutoFit/>
          </a:bodyPr>
          <a:lstStyle/>
          <a:p>
            <a:pPr algn="ctr" eaLnBrk="0" fontAlgn="base" hangingPunct="0">
              <a:spcBef>
                <a:spcPct val="0"/>
              </a:spcBef>
              <a:spcAft>
                <a:spcPct val="0"/>
              </a:spcAft>
              <a:buFont typeface="Arial" panose="020B0604020202020204" pitchFamily="34" charset="0"/>
              <a:buNone/>
            </a:pPr>
            <a:r>
              <a:rPr lang="en-US" altLang="zh-CN" sz="2400" b="1" dirty="0">
                <a:solidFill>
                  <a:srgbClr val="000000"/>
                </a:solidFill>
                <a:latin typeface="Arial" panose="020B0604020202020204" pitchFamily="34" charset="0"/>
                <a:ea typeface="宋体" panose="02010600030101010101" pitchFamily="2" charset="-122"/>
              </a:rPr>
              <a:t>2</a:t>
            </a:r>
            <a:endParaRPr lang="en-US" altLang="zh-CN" sz="2400" b="1" dirty="0">
              <a:solidFill>
                <a:srgbClr val="000000"/>
              </a:solidFill>
              <a:latin typeface="Arial" panose="020B0604020202020204" pitchFamily="34" charset="0"/>
              <a:ea typeface="宋体" panose="02010600030101010101" pitchFamily="2" charset="-122"/>
            </a:endParaRPr>
          </a:p>
        </p:txBody>
      </p:sp>
      <p:grpSp>
        <p:nvGrpSpPr>
          <p:cNvPr id="37901" name="Group 57"/>
          <p:cNvGrpSpPr/>
          <p:nvPr/>
        </p:nvGrpSpPr>
        <p:grpSpPr>
          <a:xfrm>
            <a:off x="3106165" y="4186478"/>
            <a:ext cx="427435" cy="523875"/>
            <a:chOff x="1274" y="2465"/>
            <a:chExt cx="359" cy="330"/>
          </a:xfrm>
        </p:grpSpPr>
        <p:sp>
          <p:nvSpPr>
            <p:cNvPr id="37917" name="Text Box 46"/>
            <p:cNvSpPr txBox="1"/>
            <p:nvPr/>
          </p:nvSpPr>
          <p:spPr>
            <a:xfrm>
              <a:off x="1306" y="2485"/>
              <a:ext cx="296" cy="290"/>
            </a:xfrm>
            <a:prstGeom prst="rect">
              <a:avLst/>
            </a:prstGeom>
            <a:noFill/>
            <a:ln w="9525">
              <a:noFill/>
            </a:ln>
          </p:spPr>
          <p:txBody>
            <a:bodyPr wrap="none">
              <a:spAutoFit/>
            </a:bodyPr>
            <a:lstStyle/>
            <a:p>
              <a:pPr algn="ctr" eaLnBrk="0" fontAlgn="base" hangingPunct="0">
                <a:spcBef>
                  <a:spcPct val="0"/>
                </a:spcBef>
                <a:spcAft>
                  <a:spcPct val="0"/>
                </a:spcAft>
                <a:buFont typeface="Arial" panose="020B0604020202020204" pitchFamily="34" charset="0"/>
                <a:buNone/>
              </a:pPr>
              <a:r>
                <a:rPr lang="en-US" altLang="zh-CN" sz="2400" b="1" dirty="0">
                  <a:solidFill>
                    <a:srgbClr val="000000"/>
                  </a:solidFill>
                  <a:latin typeface="Arial" panose="020B0604020202020204" pitchFamily="34" charset="0"/>
                  <a:ea typeface="宋体" panose="02010600030101010101" pitchFamily="2" charset="-122"/>
                </a:rPr>
                <a:t>3</a:t>
              </a:r>
              <a:endParaRPr lang="en-US" altLang="zh-CN" sz="2400" b="1" dirty="0">
                <a:solidFill>
                  <a:srgbClr val="000000"/>
                </a:solidFill>
                <a:latin typeface="Arial" panose="020B0604020202020204" pitchFamily="34" charset="0"/>
                <a:ea typeface="宋体" panose="02010600030101010101" pitchFamily="2" charset="-122"/>
              </a:endParaRPr>
            </a:p>
          </p:txBody>
        </p:sp>
        <p:sp>
          <p:nvSpPr>
            <p:cNvPr id="37918" name="Oval 47"/>
            <p:cNvSpPr/>
            <p:nvPr/>
          </p:nvSpPr>
          <p:spPr>
            <a:xfrm>
              <a:off x="1274" y="2465"/>
              <a:ext cx="324" cy="328"/>
            </a:xfrm>
            <a:prstGeom prst="ellipse">
              <a:avLst/>
            </a:prstGeom>
            <a:solidFill>
              <a:schemeClr val="accent1"/>
            </a:solidFill>
            <a:ln w="38100">
              <a:noFill/>
            </a:ln>
          </p:spPr>
          <p:txBody>
            <a:bodyPr wrap="none" anchor="ctr" anchorCtr="0">
              <a:spAutoFit/>
            </a:bodyPr>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65584" name="Oval 48"/>
            <p:cNvSpPr>
              <a:spLocks noChangeArrowheads="1"/>
            </p:cNvSpPr>
            <p:nvPr/>
          </p:nvSpPr>
          <p:spPr bwMode="gray">
            <a:xfrm>
              <a:off x="1274" y="2465"/>
              <a:ext cx="324" cy="328"/>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85" name="Oval 49"/>
            <p:cNvSpPr>
              <a:spLocks noChangeArrowheads="1"/>
            </p:cNvSpPr>
            <p:nvPr/>
          </p:nvSpPr>
          <p:spPr bwMode="gray">
            <a:xfrm>
              <a:off x="1299" y="2465"/>
              <a:ext cx="334" cy="329"/>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86" name="Oval 50"/>
            <p:cNvSpPr>
              <a:spLocks noChangeArrowheads="1"/>
            </p:cNvSpPr>
            <p:nvPr/>
          </p:nvSpPr>
          <p:spPr bwMode="gray">
            <a:xfrm>
              <a:off x="1299" y="2466"/>
              <a:ext cx="334" cy="329"/>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37922" name="Oval 51"/>
            <p:cNvSpPr/>
            <p:nvPr/>
          </p:nvSpPr>
          <p:spPr>
            <a:xfrm>
              <a:off x="1317" y="2465"/>
              <a:ext cx="300" cy="328"/>
            </a:xfrm>
            <a:prstGeom prst="ellipse">
              <a:avLst/>
            </a:prstGeom>
            <a:solidFill>
              <a:srgbClr val="333333"/>
            </a:solidFill>
            <a:ln w="38100">
              <a:noFill/>
            </a:ln>
          </p:spPr>
          <p:txBody>
            <a:bodyPr anchor="ctr" anchorCtr="0">
              <a:spAutoFit/>
            </a:bodyPr>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grpSp>
      <p:sp>
        <p:nvSpPr>
          <p:cNvPr id="37902" name="Text Box 56"/>
          <p:cNvSpPr txBox="1"/>
          <p:nvPr/>
        </p:nvSpPr>
        <p:spPr>
          <a:xfrm>
            <a:off x="3170168" y="4248688"/>
            <a:ext cx="352425" cy="460375"/>
          </a:xfrm>
          <a:prstGeom prst="rect">
            <a:avLst/>
          </a:prstGeom>
          <a:noFill/>
          <a:ln w="9525">
            <a:noFill/>
          </a:ln>
        </p:spPr>
        <p:txBody>
          <a:bodyPr wrap="none">
            <a:spAutoFit/>
          </a:bodyPr>
          <a:lstStyle/>
          <a:p>
            <a:pPr algn="ctr" eaLnBrk="0" fontAlgn="base" hangingPunct="0">
              <a:spcBef>
                <a:spcPct val="0"/>
              </a:spcBef>
              <a:spcAft>
                <a:spcPct val="0"/>
              </a:spcAft>
              <a:buFont typeface="Arial" panose="020B0604020202020204" pitchFamily="34" charset="0"/>
              <a:buNone/>
            </a:pPr>
            <a:r>
              <a:rPr lang="en-US" altLang="zh-CN" sz="2400" b="1" dirty="0">
                <a:solidFill>
                  <a:srgbClr val="000000"/>
                </a:solidFill>
                <a:latin typeface="Arial" panose="020B0604020202020204" pitchFamily="34" charset="0"/>
                <a:ea typeface="宋体" panose="02010600030101010101" pitchFamily="2" charset="-122"/>
              </a:rPr>
              <a:t>3</a:t>
            </a:r>
            <a:endParaRPr lang="en-US" altLang="zh-CN" sz="2400" b="1" dirty="0">
              <a:solidFill>
                <a:srgbClr val="000000"/>
              </a:solidFill>
              <a:latin typeface="Arial" panose="020B0604020202020204" pitchFamily="34" charset="0"/>
              <a:ea typeface="宋体" panose="02010600030101010101" pitchFamily="2" charset="-122"/>
            </a:endParaRPr>
          </a:p>
        </p:txBody>
      </p:sp>
      <p:sp>
        <p:nvSpPr>
          <p:cNvPr id="37903" name="Line 23"/>
          <p:cNvSpPr/>
          <p:nvPr/>
        </p:nvSpPr>
        <p:spPr>
          <a:xfrm flipV="1">
            <a:off x="3491230" y="2479040"/>
            <a:ext cx="7223125" cy="62230"/>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3719830" y="1958975"/>
            <a:ext cx="6803390" cy="460375"/>
          </a:xfrm>
          <a:prstGeom prst="rect">
            <a:avLst/>
          </a:prstGeom>
          <a:noFill/>
          <a:ln w="9525">
            <a:noFill/>
          </a:ln>
        </p:spPr>
        <p:txBody>
          <a:bodyPr wrap="square">
            <a:spAutoFit/>
          </a:bodyPr>
          <a:lstStyle/>
          <a:p>
            <a:pPr algn="ctr" eaLnBrk="0" fontAlgn="base" hangingPunct="0">
              <a:spcBef>
                <a:spcPct val="0"/>
              </a:spcBef>
              <a:spcAft>
                <a:spcPct val="0"/>
              </a:spcAft>
              <a:buFont typeface="Arial" panose="020B0604020202020204" pitchFamily="34" charset="0"/>
              <a:buNone/>
            </a:pPr>
            <a:r>
              <a:rPr lang="zh-CN" altLang="en-US" sz="2400" dirty="0">
                <a:solidFill>
                  <a:srgbClr val="44546A"/>
                </a:solidFill>
                <a:latin typeface="Arial" panose="020B0604020202020204" pitchFamily="34" charset="0"/>
                <a:ea typeface="宋体" panose="02010600030101010101" pitchFamily="2" charset="-122"/>
              </a:rPr>
              <a:t>学习任务</a:t>
            </a:r>
            <a:r>
              <a:rPr lang="en-US" altLang="zh-CN" sz="2400" dirty="0">
                <a:solidFill>
                  <a:srgbClr val="44546A"/>
                </a:solidFill>
                <a:latin typeface="Arial" panose="020B0604020202020204" pitchFamily="34" charset="0"/>
                <a:ea typeface="宋体" panose="02010600030101010101" pitchFamily="2" charset="-122"/>
              </a:rPr>
              <a:t>1-</a:t>
            </a:r>
            <a:r>
              <a:rPr lang="en-US" altLang="zh-CN" sz="2400" dirty="0" smtClean="0">
                <a:solidFill>
                  <a:srgbClr val="44546A"/>
                </a:solidFill>
                <a:latin typeface="Arial" panose="020B0604020202020204" pitchFamily="34" charset="0"/>
                <a:ea typeface="宋体" panose="02010600030101010101" pitchFamily="2" charset="-122"/>
              </a:rPr>
              <a:t>-</a:t>
            </a:r>
            <a:r>
              <a:rPr lang="zh-CN" altLang="en-US" sz="2400" dirty="0">
                <a:solidFill>
                  <a:srgbClr val="44546A"/>
                </a:solidFill>
                <a:latin typeface="Arial" panose="020B0604020202020204" pitchFamily="34" charset="0"/>
                <a:ea typeface="宋体" panose="02010600030101010101" pitchFamily="2" charset="-122"/>
              </a:rPr>
              <a:t>新能源汽车喇叭继电器的认知及检测</a:t>
            </a:r>
            <a:endParaRPr lang="en-US" altLang="zh-CN" sz="2400" dirty="0">
              <a:solidFill>
                <a:srgbClr val="44546A"/>
              </a:solidFill>
              <a:latin typeface="Arial" panose="020B0604020202020204" pitchFamily="34" charset="0"/>
              <a:ea typeface="宋体" panose="02010600030101010101" pitchFamily="2" charset="-122"/>
            </a:endParaRPr>
          </a:p>
        </p:txBody>
      </p:sp>
      <p:grpSp>
        <p:nvGrpSpPr>
          <p:cNvPr id="37905" name="Group 58"/>
          <p:cNvGrpSpPr/>
          <p:nvPr/>
        </p:nvGrpSpPr>
        <p:grpSpPr>
          <a:xfrm>
            <a:off x="3105288" y="2053521"/>
            <a:ext cx="427435" cy="523875"/>
            <a:chOff x="1274" y="2465"/>
            <a:chExt cx="359" cy="330"/>
          </a:xfrm>
        </p:grpSpPr>
        <p:sp>
          <p:nvSpPr>
            <p:cNvPr id="37907" name="Text Box 59"/>
            <p:cNvSpPr txBox="1"/>
            <p:nvPr/>
          </p:nvSpPr>
          <p:spPr>
            <a:xfrm>
              <a:off x="1306" y="2485"/>
              <a:ext cx="296" cy="290"/>
            </a:xfrm>
            <a:prstGeom prst="rect">
              <a:avLst/>
            </a:prstGeom>
            <a:noFill/>
            <a:ln w="9525">
              <a:noFill/>
            </a:ln>
          </p:spPr>
          <p:txBody>
            <a:bodyPr wrap="none">
              <a:spAutoFit/>
            </a:bodyPr>
            <a:lstStyle/>
            <a:p>
              <a:pPr algn="ctr" eaLnBrk="0" fontAlgn="base" hangingPunct="0">
                <a:spcBef>
                  <a:spcPct val="0"/>
                </a:spcBef>
                <a:spcAft>
                  <a:spcPct val="0"/>
                </a:spcAft>
                <a:buFont typeface="Arial" panose="020B0604020202020204" pitchFamily="34" charset="0"/>
                <a:buNone/>
              </a:pPr>
              <a:r>
                <a:rPr lang="en-US" altLang="zh-CN" sz="2400" b="1" dirty="0">
                  <a:solidFill>
                    <a:srgbClr val="000000"/>
                  </a:solidFill>
                  <a:latin typeface="Arial" panose="020B0604020202020204" pitchFamily="34" charset="0"/>
                  <a:ea typeface="宋体" panose="02010600030101010101" pitchFamily="2" charset="-122"/>
                </a:rPr>
                <a:t>3</a:t>
              </a:r>
              <a:endParaRPr lang="en-US" altLang="zh-CN" sz="2400" b="1" dirty="0">
                <a:solidFill>
                  <a:srgbClr val="000000"/>
                </a:solidFill>
                <a:latin typeface="Arial" panose="020B0604020202020204" pitchFamily="34" charset="0"/>
                <a:ea typeface="宋体" panose="02010600030101010101" pitchFamily="2" charset="-122"/>
              </a:endParaRPr>
            </a:p>
          </p:txBody>
        </p:sp>
        <p:sp>
          <p:nvSpPr>
            <p:cNvPr id="37908" name="Oval 60"/>
            <p:cNvSpPr/>
            <p:nvPr/>
          </p:nvSpPr>
          <p:spPr>
            <a:xfrm>
              <a:off x="1274" y="2465"/>
              <a:ext cx="324" cy="328"/>
            </a:xfrm>
            <a:prstGeom prst="ellipse">
              <a:avLst/>
            </a:prstGeom>
            <a:solidFill>
              <a:schemeClr val="accent1"/>
            </a:solidFill>
            <a:ln w="38100">
              <a:noFill/>
            </a:ln>
          </p:spPr>
          <p:txBody>
            <a:bodyPr wrap="none" anchor="ctr" anchorCtr="0">
              <a:spAutoFit/>
            </a:bodyPr>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65597" name="Oval 61"/>
            <p:cNvSpPr>
              <a:spLocks noChangeArrowheads="1"/>
            </p:cNvSpPr>
            <p:nvPr/>
          </p:nvSpPr>
          <p:spPr bwMode="gray">
            <a:xfrm>
              <a:off x="1274" y="2465"/>
              <a:ext cx="324" cy="328"/>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98" name="Oval 62"/>
            <p:cNvSpPr>
              <a:spLocks noChangeArrowheads="1"/>
            </p:cNvSpPr>
            <p:nvPr/>
          </p:nvSpPr>
          <p:spPr bwMode="gray">
            <a:xfrm>
              <a:off x="1299" y="2465"/>
              <a:ext cx="334" cy="329"/>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65599" name="Oval 63"/>
            <p:cNvSpPr>
              <a:spLocks noChangeArrowheads="1"/>
            </p:cNvSpPr>
            <p:nvPr/>
          </p:nvSpPr>
          <p:spPr bwMode="gray">
            <a:xfrm>
              <a:off x="1299" y="2466"/>
              <a:ext cx="334" cy="329"/>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fontAlgn="base">
                <a:spcBef>
                  <a:spcPct val="0"/>
                </a:spcBef>
                <a:spcAft>
                  <a:spcPct val="0"/>
                </a:spcAft>
                <a:defRPr/>
              </a:pPr>
              <a:endParaRPr lang="zh-CN" altLang="en-US">
                <a:solidFill>
                  <a:prstClr val="black"/>
                </a:solidFill>
                <a:latin typeface="Arial" panose="020B0604020202020204" pitchFamily="34" charset="0"/>
                <a:ea typeface="宋体" panose="02010600030101010101" pitchFamily="2" charset="-122"/>
              </a:endParaRPr>
            </a:p>
          </p:txBody>
        </p:sp>
        <p:sp>
          <p:nvSpPr>
            <p:cNvPr id="37912" name="Oval 64"/>
            <p:cNvSpPr/>
            <p:nvPr/>
          </p:nvSpPr>
          <p:spPr>
            <a:xfrm>
              <a:off x="1317" y="2465"/>
              <a:ext cx="300" cy="328"/>
            </a:xfrm>
            <a:prstGeom prst="ellipse">
              <a:avLst/>
            </a:prstGeom>
            <a:solidFill>
              <a:srgbClr val="333333"/>
            </a:solidFill>
            <a:ln w="38100">
              <a:noFill/>
            </a:ln>
          </p:spPr>
          <p:txBody>
            <a:bodyPr anchor="ctr" anchorCtr="0">
              <a:spAutoFit/>
            </a:bodyPr>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lstStyle/>
            <a:p>
              <a:pPr eaLnBrk="0" fontAlgn="base" hangingPunct="0">
                <a:spcBef>
                  <a:spcPct val="0"/>
                </a:spcBef>
                <a:spcAft>
                  <a:spcPct val="0"/>
                </a:spcAft>
                <a:buFont typeface="Arial" panose="020B0604020202020204" pitchFamily="34" charset="0"/>
                <a:buNone/>
              </a:pPr>
              <a:endParaRPr lang="zh-CN" altLang="en-US" dirty="0">
                <a:solidFill>
                  <a:prstClr val="black"/>
                </a:solidFill>
                <a:latin typeface="Arial" panose="020B0604020202020204" pitchFamily="34" charset="0"/>
                <a:ea typeface="宋体" panose="02010600030101010101" pitchFamily="2" charset="-122"/>
              </a:endParaRPr>
            </a:p>
          </p:txBody>
        </p:sp>
      </p:grpSp>
      <p:sp>
        <p:nvSpPr>
          <p:cNvPr id="37906" name="Text Box 69"/>
          <p:cNvSpPr txBox="1"/>
          <p:nvPr/>
        </p:nvSpPr>
        <p:spPr>
          <a:xfrm>
            <a:off x="3155880" y="2102731"/>
            <a:ext cx="352425" cy="460375"/>
          </a:xfrm>
          <a:prstGeom prst="rect">
            <a:avLst/>
          </a:prstGeom>
          <a:noFill/>
          <a:ln w="9525">
            <a:noFill/>
          </a:ln>
        </p:spPr>
        <p:txBody>
          <a:bodyPr wrap="none">
            <a:spAutoFit/>
          </a:bodyPr>
          <a:lstStyle/>
          <a:p>
            <a:pPr algn="ctr" eaLnBrk="0" fontAlgn="base" hangingPunct="0">
              <a:spcBef>
                <a:spcPct val="0"/>
              </a:spcBef>
              <a:spcAft>
                <a:spcPct val="0"/>
              </a:spcAft>
              <a:buFont typeface="Arial" panose="020B0604020202020204" pitchFamily="34" charset="0"/>
              <a:buNone/>
            </a:pPr>
            <a:r>
              <a:rPr lang="en-US" altLang="zh-CN" sz="2400" b="1" dirty="0">
                <a:solidFill>
                  <a:srgbClr val="000000"/>
                </a:solidFill>
                <a:latin typeface="Arial" panose="020B0604020202020204" pitchFamily="34" charset="0"/>
                <a:ea typeface="宋体" panose="02010600030101010101" pitchFamily="2" charset="-122"/>
              </a:rPr>
              <a:t>1</a:t>
            </a:r>
            <a:endParaRPr lang="en-US" altLang="zh-CN" sz="2400" b="1" dirty="0">
              <a:solidFill>
                <a:srgbClr val="000000"/>
              </a:solidFill>
              <a:latin typeface="Arial" panose="020B0604020202020204" pitchFamily="34" charset="0"/>
              <a:ea typeface="宋体" panose="02010600030101010101" pitchFamily="2" charset="-122"/>
            </a:endParaRPr>
          </a:p>
        </p:txBody>
      </p:sp>
      <p:sp>
        <p:nvSpPr>
          <p:cNvPr id="7" name="Text Box 24"/>
          <p:cNvSpPr txBox="1"/>
          <p:nvPr/>
        </p:nvSpPr>
        <p:spPr>
          <a:xfrm>
            <a:off x="3774440" y="2575560"/>
            <a:ext cx="6878320" cy="829945"/>
          </a:xfrm>
          <a:prstGeom prst="rect">
            <a:avLst/>
          </a:prstGeom>
          <a:noFill/>
          <a:ln w="9525">
            <a:noFill/>
          </a:ln>
        </p:spPr>
        <p:txBody>
          <a:bodyPr wrap="square">
            <a:spAutoFit/>
          </a:bodyPr>
          <a:lstStyle/>
          <a:p>
            <a:pPr algn="ctr" eaLnBrk="0" fontAlgn="base" hangingPunct="0">
              <a:spcBef>
                <a:spcPct val="0"/>
              </a:spcBef>
              <a:spcAft>
                <a:spcPct val="0"/>
              </a:spcAft>
              <a:buFont typeface="Arial" panose="020B0604020202020204" pitchFamily="34" charset="0"/>
              <a:buNone/>
            </a:pPr>
            <a:r>
              <a:rPr lang="zh-CN" altLang="en-US" sz="2400" dirty="0">
                <a:solidFill>
                  <a:srgbClr val="44546A"/>
                </a:solidFill>
                <a:latin typeface="Arial" panose="020B0604020202020204" pitchFamily="34" charset="0"/>
                <a:ea typeface="宋体" panose="02010600030101010101" pitchFamily="2" charset="-122"/>
              </a:rPr>
              <a:t>学习任务</a:t>
            </a:r>
            <a:r>
              <a:rPr lang="en-US" altLang="zh-CN" sz="2400" dirty="0">
                <a:solidFill>
                  <a:srgbClr val="44546A"/>
                </a:solidFill>
                <a:latin typeface="Arial" panose="020B0604020202020204" pitchFamily="34" charset="0"/>
                <a:ea typeface="宋体" panose="02010600030101010101" pitchFamily="2" charset="-122"/>
              </a:rPr>
              <a:t>2-</a:t>
            </a:r>
            <a:r>
              <a:rPr lang="en-US" altLang="zh-CN" sz="2400" dirty="0" smtClean="0">
                <a:solidFill>
                  <a:srgbClr val="44546A"/>
                </a:solidFill>
                <a:latin typeface="Arial" panose="020B0604020202020204" pitchFamily="34" charset="0"/>
                <a:ea typeface="宋体" panose="02010600030101010101" pitchFamily="2" charset="-122"/>
              </a:rPr>
              <a:t>-</a:t>
            </a:r>
            <a:r>
              <a:rPr lang="zh-CN" altLang="en-US" sz="2400" dirty="0">
                <a:solidFill>
                  <a:srgbClr val="44546A"/>
                </a:solidFill>
                <a:latin typeface="Arial" panose="020B0604020202020204" pitchFamily="34" charset="0"/>
                <a:ea typeface="宋体" panose="02010600030101010101" pitchFamily="2" charset="-122"/>
              </a:rPr>
              <a:t>新能源汽车常用继电器及接触器</a:t>
            </a:r>
            <a:r>
              <a:rPr lang="zh-CN" altLang="en-US" sz="2400" dirty="0" smtClean="0">
                <a:solidFill>
                  <a:srgbClr val="44546A"/>
                </a:solidFill>
                <a:latin typeface="Arial" panose="020B0604020202020204" pitchFamily="34" charset="0"/>
                <a:ea typeface="宋体" panose="02010600030101010101" pitchFamily="2" charset="-122"/>
              </a:rPr>
              <a:t>的分析</a:t>
            </a:r>
            <a:r>
              <a:rPr lang="zh-CN" altLang="en-US" sz="2400" dirty="0">
                <a:solidFill>
                  <a:srgbClr val="44546A"/>
                </a:solidFill>
                <a:latin typeface="Arial" panose="020B0604020202020204" pitchFamily="34" charset="0"/>
                <a:ea typeface="宋体" panose="02010600030101010101" pitchFamily="2" charset="-122"/>
              </a:rPr>
              <a:t>及检测	 </a:t>
            </a:r>
            <a:endParaRPr lang="en-US" altLang="zh-CN" sz="2400" dirty="0">
              <a:solidFill>
                <a:srgbClr val="44546A"/>
              </a:solidFill>
              <a:latin typeface="Arial" panose="020B0604020202020204" pitchFamily="34" charset="0"/>
              <a:ea typeface="宋体" panose="02010600030101010101" pitchFamily="2" charset="-122"/>
            </a:endParaRPr>
          </a:p>
        </p:txBody>
      </p:sp>
      <p:sp>
        <p:nvSpPr>
          <p:cNvPr id="8" name="Text Box 24"/>
          <p:cNvSpPr txBox="1"/>
          <p:nvPr/>
        </p:nvSpPr>
        <p:spPr>
          <a:xfrm>
            <a:off x="3774440" y="4077335"/>
            <a:ext cx="6982460" cy="460375"/>
          </a:xfrm>
          <a:prstGeom prst="rect">
            <a:avLst/>
          </a:prstGeom>
          <a:noFill/>
          <a:ln w="9525">
            <a:noFill/>
          </a:ln>
        </p:spPr>
        <p:txBody>
          <a:bodyPr wrap="square">
            <a:spAutoFit/>
          </a:bodyPr>
          <a:lstStyle/>
          <a:p>
            <a:pPr algn="ctr" eaLnBrk="0" fontAlgn="base" hangingPunct="0">
              <a:spcBef>
                <a:spcPct val="0"/>
              </a:spcBef>
              <a:spcAft>
                <a:spcPct val="0"/>
              </a:spcAft>
              <a:buFont typeface="Arial" panose="020B0604020202020204" pitchFamily="34" charset="0"/>
              <a:buNone/>
            </a:pPr>
            <a:r>
              <a:rPr lang="zh-CN" altLang="en-US" sz="2400" dirty="0">
                <a:solidFill>
                  <a:srgbClr val="44546A"/>
                </a:solidFill>
                <a:latin typeface="Arial" panose="020B0604020202020204" pitchFamily="34" charset="0"/>
                <a:ea typeface="宋体" panose="02010600030101010101" pitchFamily="2" charset="-122"/>
              </a:rPr>
              <a:t>学习任务</a:t>
            </a:r>
            <a:r>
              <a:rPr lang="en-US" altLang="zh-CN" sz="2400" dirty="0">
                <a:solidFill>
                  <a:srgbClr val="44546A"/>
                </a:solidFill>
                <a:latin typeface="Arial" panose="020B0604020202020204" pitchFamily="34" charset="0"/>
                <a:ea typeface="宋体" panose="02010600030101010101" pitchFamily="2" charset="-122"/>
              </a:rPr>
              <a:t>3-</a:t>
            </a:r>
            <a:r>
              <a:rPr lang="en-US" altLang="zh-CN" sz="2400" dirty="0" smtClean="0">
                <a:solidFill>
                  <a:srgbClr val="44546A"/>
                </a:solidFill>
                <a:latin typeface="Arial" panose="020B0604020202020204" pitchFamily="34" charset="0"/>
                <a:ea typeface="宋体" panose="02010600030101010101" pitchFamily="2" charset="-122"/>
              </a:rPr>
              <a:t>-</a:t>
            </a:r>
            <a:r>
              <a:rPr lang="zh-CN" altLang="en-US" sz="2400" dirty="0">
                <a:solidFill>
                  <a:srgbClr val="44546A"/>
                </a:solidFill>
                <a:latin typeface="Arial" panose="020B0604020202020204" pitchFamily="34" charset="0"/>
                <a:ea typeface="宋体" panose="02010600030101010101" pitchFamily="2" charset="-122"/>
              </a:rPr>
              <a:t>旋转变压器的分析及检测	</a:t>
            </a:r>
            <a:endParaRPr lang="en-US" altLang="zh-CN" sz="2400" dirty="0">
              <a:solidFill>
                <a:srgbClr val="44546A"/>
              </a:solidFill>
              <a:latin typeface="Arial" panose="020B0604020202020204" pitchFamily="34" charset="0"/>
              <a:ea typeface="宋体" panose="02010600030101010101" pitchFamily="2" charset="-122"/>
            </a:endParaRPr>
          </a:p>
        </p:txBody>
      </p:sp>
      <p:sp>
        <p:nvSpPr>
          <p:cNvPr id="3" name="Line 23"/>
          <p:cNvSpPr/>
          <p:nvPr/>
        </p:nvSpPr>
        <p:spPr>
          <a:xfrm>
            <a:off x="3634740" y="3363595"/>
            <a:ext cx="7094220" cy="7620"/>
          </a:xfrm>
          <a:prstGeom prst="line">
            <a:avLst/>
          </a:prstGeom>
          <a:ln w="25400" cap="flat" cmpd="sng">
            <a:solidFill>
              <a:schemeClr val="tx2"/>
            </a:solidFill>
            <a:prstDash val="sysDot"/>
            <a:headEnd type="none" w="med" len="med"/>
            <a:tailEnd type="oval" w="med" len="med"/>
          </a:ln>
        </p:spPr>
      </p:sp>
      <p:sp>
        <p:nvSpPr>
          <p:cNvPr id="4" name="Line 23"/>
          <p:cNvSpPr/>
          <p:nvPr/>
        </p:nvSpPr>
        <p:spPr>
          <a:xfrm>
            <a:off x="3630930" y="4643120"/>
            <a:ext cx="7205345" cy="25400"/>
          </a:xfrm>
          <a:prstGeom prst="line">
            <a:avLst/>
          </a:prstGeom>
          <a:ln w="25400" cap="flat" cmpd="sng">
            <a:solidFill>
              <a:schemeClr val="tx2"/>
            </a:solidFill>
            <a:prstDash val="sysDot"/>
            <a:headEnd type="none" w="med" len="med"/>
            <a:tailEnd type="oval" w="med" len="med"/>
          </a:ln>
        </p:spPr>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4"/>
          <p:cNvSpPr>
            <a:spLocks noChangeArrowheads="1"/>
          </p:cNvSpPr>
          <p:nvPr/>
        </p:nvSpPr>
        <p:spPr bwMode="auto">
          <a:xfrm>
            <a:off x="2133600" y="2102644"/>
            <a:ext cx="4419600" cy="1210945"/>
          </a:xfrm>
          <a:prstGeom prst="rect">
            <a:avLst/>
          </a:prstGeom>
          <a:noFill/>
          <a:ln>
            <a:noFill/>
          </a:ln>
          <a:effectLst/>
        </p:spPr>
        <p:txBody>
          <a:bodyPr>
            <a:spAutoFit/>
          </a:bodyPr>
          <a:lstStyle/>
          <a:p>
            <a:pPr>
              <a:lnSpc>
                <a:spcPct val="130000"/>
              </a:lnSpc>
              <a:spcBef>
                <a:spcPct val="25000"/>
              </a:spcBef>
              <a:defRPr/>
            </a:pPr>
            <a:r>
              <a:rPr lang="en-US" altLang="zh-CN" sz="2800" b="1" dirty="0">
                <a:solidFill>
                  <a:prstClr val="black"/>
                </a:solidFill>
                <a:latin typeface="宋体" panose="02010600030101010101" pitchFamily="2" charset="-122"/>
              </a:rPr>
              <a:t>  </a:t>
            </a:r>
            <a:r>
              <a:rPr lang="zh-CN" altLang="en-US" sz="2800" b="1" dirty="0">
                <a:solidFill>
                  <a:srgbClr val="CC0000"/>
                </a:solidFill>
                <a:effectLst>
                  <a:outerShdw blurRad="38100" dist="38100" dir="2700000" algn="tl">
                    <a:srgbClr val="000000"/>
                  </a:outerShdw>
                </a:effectLst>
                <a:latin typeface="宋体" panose="02010600030101010101" pitchFamily="2" charset="-122"/>
              </a:rPr>
              <a:t>磁铁：</a:t>
            </a:r>
            <a:r>
              <a:rPr lang="zh-CN" altLang="en-US" sz="2800" b="1" dirty="0">
                <a:solidFill>
                  <a:prstClr val="black"/>
                </a:solidFill>
                <a:latin typeface="宋体" panose="02010600030101010101" pitchFamily="2" charset="-122"/>
              </a:rPr>
              <a:t>具有磁性的物体。</a:t>
            </a:r>
            <a:endParaRPr lang="zh-CN" altLang="en-US" sz="2800" b="1" dirty="0">
              <a:solidFill>
                <a:prstClr val="black"/>
              </a:solidFill>
            </a:endParaRPr>
          </a:p>
        </p:txBody>
      </p:sp>
      <p:sp>
        <p:nvSpPr>
          <p:cNvPr id="31" name="Rectangle 5"/>
          <p:cNvSpPr>
            <a:spLocks noChangeArrowheads="1"/>
          </p:cNvSpPr>
          <p:nvPr/>
        </p:nvSpPr>
        <p:spPr bwMode="auto">
          <a:xfrm>
            <a:off x="2252959" y="828021"/>
            <a:ext cx="3886200" cy="521970"/>
          </a:xfrm>
          <a:prstGeom prst="rect">
            <a:avLst/>
          </a:prstGeom>
          <a:noFill/>
          <a:ln>
            <a:noFill/>
          </a:ln>
          <a:effectLst/>
        </p:spPr>
        <p:txBody>
          <a:bodyPr>
            <a:spAutoFit/>
          </a:bodyPr>
          <a:lstStyle/>
          <a:p>
            <a:pPr>
              <a:spcBef>
                <a:spcPct val="25000"/>
              </a:spcBef>
              <a:defRPr/>
            </a:pPr>
            <a:r>
              <a:rPr lang="zh-CN" altLang="en-US" sz="2800" b="1" dirty="0" smtClean="0">
                <a:solidFill>
                  <a:srgbClr val="000099"/>
                </a:solidFill>
                <a:effectLst>
                  <a:outerShdw blurRad="38100" dist="38100" dir="2700000" algn="tl">
                    <a:srgbClr val="000000"/>
                  </a:outerShdw>
                </a:effectLst>
              </a:rPr>
              <a:t>一磁铁</a:t>
            </a:r>
            <a:r>
              <a:rPr lang="zh-CN" altLang="en-US" sz="2800" b="1" dirty="0">
                <a:solidFill>
                  <a:srgbClr val="000099"/>
                </a:solidFill>
                <a:effectLst>
                  <a:outerShdw blurRad="38100" dist="38100" dir="2700000" algn="tl">
                    <a:srgbClr val="000000"/>
                  </a:outerShdw>
                </a:effectLst>
              </a:rPr>
              <a:t>与磁场</a:t>
            </a:r>
            <a:endParaRPr lang="zh-CN" altLang="en-US" sz="2800" b="1" dirty="0">
              <a:solidFill>
                <a:srgbClr val="000099"/>
              </a:solidFill>
              <a:effectLst>
                <a:outerShdw blurRad="38100" dist="38100" dir="2700000" algn="tl">
                  <a:srgbClr val="000000"/>
                </a:outerShdw>
              </a:effectLst>
            </a:endParaRPr>
          </a:p>
        </p:txBody>
      </p:sp>
      <p:sp>
        <p:nvSpPr>
          <p:cNvPr id="32" name="Rectangle 6"/>
          <p:cNvSpPr>
            <a:spLocks noChangeArrowheads="1"/>
          </p:cNvSpPr>
          <p:nvPr/>
        </p:nvSpPr>
        <p:spPr bwMode="auto">
          <a:xfrm>
            <a:off x="2352566" y="1583532"/>
            <a:ext cx="3048000" cy="521970"/>
          </a:xfrm>
          <a:prstGeom prst="rect">
            <a:avLst/>
          </a:prstGeom>
          <a:noFill/>
          <a:ln>
            <a:noFill/>
          </a:ln>
          <a:effectLst/>
        </p:spPr>
        <p:txBody>
          <a:bodyPr>
            <a:spAutoFit/>
          </a:bodyPr>
          <a:lstStyle/>
          <a:p>
            <a:pPr>
              <a:spcBef>
                <a:spcPct val="50000"/>
              </a:spcBef>
              <a:defRPr/>
            </a:pPr>
            <a:r>
              <a:rPr lang="en-US" altLang="zh-CN" sz="2800" b="1" dirty="0">
                <a:solidFill>
                  <a:srgbClr val="CC0000"/>
                </a:solidFill>
                <a:effectLst>
                  <a:outerShdw blurRad="38100" dist="38100" dir="2700000" algn="tl">
                    <a:srgbClr val="000000"/>
                  </a:outerShdw>
                </a:effectLst>
              </a:rPr>
              <a:t>1. </a:t>
            </a:r>
            <a:r>
              <a:rPr lang="zh-CN" altLang="en-US" sz="2800" b="1" dirty="0">
                <a:solidFill>
                  <a:srgbClr val="CC0000"/>
                </a:solidFill>
                <a:effectLst>
                  <a:outerShdw blurRad="38100" dist="38100" dir="2700000" algn="tl">
                    <a:srgbClr val="000000"/>
                  </a:outerShdw>
                </a:effectLst>
              </a:rPr>
              <a:t>磁铁</a:t>
            </a:r>
            <a:endParaRPr lang="zh-CN" altLang="en-US" sz="2800" b="1" dirty="0">
              <a:solidFill>
                <a:srgbClr val="CC0000"/>
              </a:solidFill>
              <a:effectLst>
                <a:outerShdw blurRad="38100" dist="38100" dir="2700000" algn="tl">
                  <a:srgbClr val="000000"/>
                </a:outerShdw>
              </a:effectLst>
            </a:endParaRPr>
          </a:p>
        </p:txBody>
      </p:sp>
      <p:sp>
        <p:nvSpPr>
          <p:cNvPr id="33" name="Rectangle 14"/>
          <p:cNvSpPr>
            <a:spLocks noChangeArrowheads="1"/>
          </p:cNvSpPr>
          <p:nvPr/>
        </p:nvSpPr>
        <p:spPr bwMode="auto">
          <a:xfrm>
            <a:off x="8152139" y="3539810"/>
            <a:ext cx="21844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1000">
                <a:solidFill>
                  <a:prstClr val="black"/>
                </a:solidFill>
                <a:cs typeface="Times New Roman" panose="02020603050405020304" pitchFamily="18" charset="0"/>
              </a:rPr>
              <a:t> </a:t>
            </a:r>
            <a:endParaRPr lang="en-US" altLang="zh-CN">
              <a:solidFill>
                <a:prstClr val="black"/>
              </a:solidFill>
              <a:latin typeface="Arial" panose="020B0604020202020204" pitchFamily="34" charset="0"/>
            </a:endParaRPr>
          </a:p>
        </p:txBody>
      </p:sp>
      <p:sp>
        <p:nvSpPr>
          <p:cNvPr id="34" name="Rectangle 28"/>
          <p:cNvSpPr>
            <a:spLocks noChangeArrowheads="1"/>
          </p:cNvSpPr>
          <p:nvPr/>
        </p:nvSpPr>
        <p:spPr bwMode="auto">
          <a:xfrm>
            <a:off x="2012149" y="3689596"/>
            <a:ext cx="7287260" cy="829945"/>
          </a:xfrm>
          <a:prstGeom prst="rect">
            <a:avLst/>
          </a:prstGeom>
          <a:noFill/>
          <a:ln>
            <a:noFill/>
          </a:ln>
          <a:effectLst/>
        </p:spPr>
        <p:txBody>
          <a:bodyPr wrap="none" anchor="ctr">
            <a:spAutoFit/>
          </a:bodyPr>
          <a:lstStyle/>
          <a:p>
            <a:pPr>
              <a:defRPr/>
            </a:pPr>
            <a:r>
              <a:rPr lang="zh-CN" altLang="en-US" sz="2400" b="1" dirty="0">
                <a:solidFill>
                  <a:prstClr val="black"/>
                </a:solidFill>
                <a:effectLst>
                  <a:outerShdw blurRad="38100" dist="38100" dir="2700000" algn="tl">
                    <a:srgbClr val="FFFFFF"/>
                  </a:outerShdw>
                </a:effectLst>
                <a:cs typeface="Times New Roman" panose="02020603050405020304" pitchFamily="18" charset="0"/>
              </a:rPr>
              <a:t>（</a:t>
            </a:r>
            <a:r>
              <a:rPr lang="en-US" altLang="zh-CN" sz="2400" b="1" dirty="0">
                <a:solidFill>
                  <a:prstClr val="black"/>
                </a:solidFill>
                <a:effectLst>
                  <a:outerShdw blurRad="38100" dist="38100" dir="2700000" algn="tl">
                    <a:srgbClr val="FFFFFF"/>
                  </a:outerShdw>
                </a:effectLst>
                <a:cs typeface="Times New Roman" panose="02020603050405020304" pitchFamily="18" charset="0"/>
              </a:rPr>
              <a:t>1</a:t>
            </a:r>
            <a:r>
              <a:rPr lang="zh-CN" altLang="en-US" sz="2400" b="1" dirty="0">
                <a:solidFill>
                  <a:prstClr val="black"/>
                </a:solidFill>
                <a:effectLst>
                  <a:outerShdw blurRad="38100" dist="38100" dir="2700000" algn="tl">
                    <a:srgbClr val="FFFFFF"/>
                  </a:outerShdw>
                </a:effectLst>
                <a:cs typeface="Times New Roman" panose="02020603050405020304" pitchFamily="18" charset="0"/>
              </a:rPr>
              <a:t>）</a:t>
            </a:r>
            <a:r>
              <a:rPr lang="zh-CN" altLang="en-US" sz="2400" b="1" dirty="0">
                <a:solidFill>
                  <a:srgbClr val="005C00"/>
                </a:solidFill>
                <a:effectLst>
                  <a:outerShdw blurRad="38100" dist="38100" dir="2700000" algn="tl">
                    <a:srgbClr val="000000"/>
                  </a:outerShdw>
                </a:effectLst>
                <a:cs typeface="Times New Roman" panose="02020603050405020304" pitchFamily="18" charset="0"/>
              </a:rPr>
              <a:t>磁铁的两端磁性最强</a:t>
            </a:r>
            <a:r>
              <a:rPr lang="zh-CN" altLang="en-US" sz="2400" dirty="0">
                <a:solidFill>
                  <a:prstClr val="black"/>
                </a:solidFill>
                <a:effectLst>
                  <a:outerShdw blurRad="38100" dist="38100" dir="2700000" algn="tl">
                    <a:srgbClr val="FFFFFF"/>
                  </a:outerShdw>
                </a:effectLst>
                <a:cs typeface="Times New Roman" panose="02020603050405020304" pitchFamily="18" charset="0"/>
              </a:rPr>
              <a:t>，</a:t>
            </a:r>
            <a:r>
              <a:rPr lang="zh-CN" altLang="en-US" sz="2400" b="1" dirty="0">
                <a:solidFill>
                  <a:prstClr val="black"/>
                </a:solidFill>
                <a:effectLst>
                  <a:outerShdw blurRad="38100" dist="38100" dir="2700000" algn="tl">
                    <a:srgbClr val="FFFFFF"/>
                  </a:outerShdw>
                </a:effectLst>
                <a:cs typeface="Times New Roman" panose="02020603050405020304" pitchFamily="18" charset="0"/>
              </a:rPr>
              <a:t>为</a:t>
            </a:r>
            <a:r>
              <a:rPr lang="zh-CN" altLang="en-US" sz="2400" b="1" dirty="0">
                <a:solidFill>
                  <a:srgbClr val="0000FF"/>
                </a:solidFill>
                <a:effectLst>
                  <a:outerShdw blurRad="38100" dist="38100" dir="2700000" algn="tl">
                    <a:srgbClr val="000000"/>
                  </a:outerShdw>
                </a:effectLst>
                <a:cs typeface="Times New Roman" panose="02020603050405020304" pitchFamily="18" charset="0"/>
              </a:rPr>
              <a:t>磁极</a:t>
            </a:r>
            <a:r>
              <a:rPr lang="zh-CN" altLang="en-US" sz="2400" b="1" dirty="0">
                <a:solidFill>
                  <a:prstClr val="black"/>
                </a:solidFill>
                <a:effectLst>
                  <a:outerShdw blurRad="38100" dist="38100" dir="2700000" algn="tl">
                    <a:srgbClr val="FFFFFF"/>
                  </a:outerShdw>
                </a:effectLst>
                <a:cs typeface="Times New Roman" panose="02020603050405020304" pitchFamily="18" charset="0"/>
              </a:rPr>
              <a:t>。指向南端的</a:t>
            </a:r>
            <a:endParaRPr lang="zh-CN" altLang="en-US" sz="2400" b="1" dirty="0">
              <a:solidFill>
                <a:prstClr val="black"/>
              </a:solidFill>
              <a:effectLst>
                <a:outerShdw blurRad="38100" dist="38100" dir="2700000" algn="tl">
                  <a:srgbClr val="FFFFFF"/>
                </a:outerShdw>
              </a:effectLst>
              <a:cs typeface="Times New Roman" panose="02020603050405020304" pitchFamily="18" charset="0"/>
            </a:endParaRPr>
          </a:p>
          <a:p>
            <a:pPr>
              <a:defRPr/>
            </a:pPr>
            <a:r>
              <a:rPr lang="zh-CN" altLang="en-US" sz="2400" b="1" dirty="0">
                <a:solidFill>
                  <a:prstClr val="black"/>
                </a:solidFill>
                <a:effectLst>
                  <a:outerShdw blurRad="38100" dist="38100" dir="2700000" algn="tl">
                    <a:srgbClr val="FFFFFF"/>
                  </a:outerShdw>
                </a:effectLst>
                <a:cs typeface="Times New Roman" panose="02020603050405020304" pitchFamily="18" charset="0"/>
              </a:rPr>
              <a:t>磁极叫</a:t>
            </a:r>
            <a:r>
              <a:rPr lang="zh-CN" altLang="en-US" sz="2400" b="1" dirty="0">
                <a:solidFill>
                  <a:srgbClr val="0000FF"/>
                </a:solidFill>
                <a:effectLst>
                  <a:outerShdw blurRad="38100" dist="38100" dir="2700000" algn="tl">
                    <a:srgbClr val="000000"/>
                  </a:outerShdw>
                </a:effectLst>
                <a:cs typeface="Times New Roman" panose="02020603050405020304" pitchFamily="18" charset="0"/>
              </a:rPr>
              <a:t>南极（</a:t>
            </a:r>
            <a:r>
              <a:rPr lang="en-US" altLang="zh-CN" sz="2400" b="1" dirty="0">
                <a:solidFill>
                  <a:srgbClr val="0000FF"/>
                </a:solidFill>
                <a:effectLst>
                  <a:outerShdw blurRad="38100" dist="38100" dir="2700000" algn="tl">
                    <a:srgbClr val="000000"/>
                  </a:outerShdw>
                </a:effectLst>
                <a:cs typeface="Times New Roman" panose="02020603050405020304" pitchFamily="18" charset="0"/>
              </a:rPr>
              <a:t>S</a:t>
            </a:r>
            <a:r>
              <a:rPr lang="zh-CN" altLang="en-US" sz="2400" b="1" dirty="0">
                <a:solidFill>
                  <a:srgbClr val="0000FF"/>
                </a:solidFill>
                <a:effectLst>
                  <a:outerShdw blurRad="38100" dist="38100" dir="2700000" algn="tl">
                    <a:srgbClr val="000000"/>
                  </a:outerShdw>
                </a:effectLst>
                <a:cs typeface="Times New Roman" panose="02020603050405020304" pitchFamily="18" charset="0"/>
              </a:rPr>
              <a:t>）</a:t>
            </a:r>
            <a:r>
              <a:rPr lang="zh-CN" altLang="en-US" sz="2400" b="1" dirty="0">
                <a:solidFill>
                  <a:prstClr val="black"/>
                </a:solidFill>
                <a:effectLst>
                  <a:outerShdw blurRad="38100" dist="38100" dir="2700000" algn="tl">
                    <a:srgbClr val="FFFFFF"/>
                  </a:outerShdw>
                </a:effectLst>
                <a:cs typeface="Times New Roman" panose="02020603050405020304" pitchFamily="18" charset="0"/>
              </a:rPr>
              <a:t>；指向北端的磁极叫</a:t>
            </a:r>
            <a:r>
              <a:rPr lang="zh-CN" altLang="en-US" sz="2400" b="1" dirty="0">
                <a:solidFill>
                  <a:srgbClr val="0000FF"/>
                </a:solidFill>
                <a:effectLst>
                  <a:outerShdw blurRad="38100" dist="38100" dir="2700000" algn="tl">
                    <a:srgbClr val="000000"/>
                  </a:outerShdw>
                </a:effectLst>
                <a:cs typeface="Times New Roman" panose="02020603050405020304" pitchFamily="18" charset="0"/>
              </a:rPr>
              <a:t>北极（</a:t>
            </a:r>
            <a:r>
              <a:rPr lang="en-US" altLang="zh-CN" sz="2400" b="1" dirty="0">
                <a:solidFill>
                  <a:srgbClr val="0000FF"/>
                </a:solidFill>
                <a:effectLst>
                  <a:outerShdw blurRad="38100" dist="38100" dir="2700000" algn="tl">
                    <a:srgbClr val="000000"/>
                  </a:outerShdw>
                </a:effectLst>
                <a:cs typeface="Times New Roman" panose="02020603050405020304" pitchFamily="18" charset="0"/>
              </a:rPr>
              <a:t>N</a:t>
            </a:r>
            <a:r>
              <a:rPr lang="zh-CN" altLang="en-US" sz="2400" b="1" dirty="0">
                <a:solidFill>
                  <a:srgbClr val="0000FF"/>
                </a:solidFill>
                <a:effectLst>
                  <a:outerShdw blurRad="38100" dist="38100" dir="2700000" algn="tl">
                    <a:srgbClr val="000000"/>
                  </a:outerShdw>
                </a:effectLst>
                <a:cs typeface="Times New Roman" panose="02020603050405020304" pitchFamily="18" charset="0"/>
              </a:rPr>
              <a:t>）</a:t>
            </a:r>
            <a:r>
              <a:rPr lang="zh-CN" altLang="en-US" sz="2400" b="1" dirty="0">
                <a:solidFill>
                  <a:prstClr val="black"/>
                </a:solidFill>
                <a:cs typeface="Times New Roman" panose="02020603050405020304" pitchFamily="18" charset="0"/>
              </a:rPr>
              <a:t>。   </a:t>
            </a:r>
            <a:endParaRPr lang="zh-CN" altLang="en-US" sz="2400" b="1" dirty="0">
              <a:solidFill>
                <a:prstClr val="black"/>
              </a:solidFill>
              <a:cs typeface="Times New Roman" panose="02020603050405020304" pitchFamily="18" charset="0"/>
            </a:endParaRPr>
          </a:p>
        </p:txBody>
      </p:sp>
      <p:sp>
        <p:nvSpPr>
          <p:cNvPr id="35" name="Rectangle 29"/>
          <p:cNvSpPr>
            <a:spLocks noChangeArrowheads="1"/>
          </p:cNvSpPr>
          <p:nvPr/>
        </p:nvSpPr>
        <p:spPr bwMode="auto">
          <a:xfrm>
            <a:off x="2152399" y="2754893"/>
            <a:ext cx="4419600" cy="650875"/>
          </a:xfrm>
          <a:prstGeom prst="rect">
            <a:avLst/>
          </a:prstGeom>
          <a:noFill/>
          <a:ln>
            <a:noFill/>
          </a:ln>
          <a:effectLst/>
        </p:spPr>
        <p:txBody>
          <a:bodyPr>
            <a:spAutoFit/>
          </a:bodyPr>
          <a:lstStyle/>
          <a:p>
            <a:pPr>
              <a:lnSpc>
                <a:spcPct val="130000"/>
              </a:lnSpc>
              <a:spcBef>
                <a:spcPct val="25000"/>
              </a:spcBef>
              <a:defRPr/>
            </a:pPr>
            <a:r>
              <a:rPr lang="en-US" altLang="zh-CN" sz="2800" b="1" dirty="0">
                <a:solidFill>
                  <a:prstClr val="black"/>
                </a:solidFill>
                <a:latin typeface="宋体" panose="02010600030101010101" pitchFamily="2" charset="-122"/>
              </a:rPr>
              <a:t>  </a:t>
            </a:r>
            <a:r>
              <a:rPr lang="zh-CN" altLang="en-US" sz="2800" b="1" dirty="0">
                <a:solidFill>
                  <a:srgbClr val="CC0000"/>
                </a:solidFill>
                <a:effectLst>
                  <a:outerShdw blurRad="38100" dist="38100" dir="2700000" algn="tl">
                    <a:srgbClr val="000000"/>
                  </a:outerShdw>
                </a:effectLst>
                <a:latin typeface="宋体" panose="02010600030101010101" pitchFamily="2" charset="-122"/>
              </a:rPr>
              <a:t>磁铁的主要性质：</a:t>
            </a:r>
            <a:endParaRPr lang="zh-CN" altLang="en-US" sz="2800" b="1" dirty="0">
              <a:solidFill>
                <a:prstClr val="black"/>
              </a:solidFill>
            </a:endParaRPr>
          </a:p>
        </p:txBody>
      </p:sp>
      <p:pic>
        <p:nvPicPr>
          <p:cNvPr id="36" name="Picture 3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29400" y="937809"/>
            <a:ext cx="3505200"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5"/>
          <p:cNvSpPr>
            <a:spLocks noChangeArrowheads="1"/>
          </p:cNvSpPr>
          <p:nvPr/>
        </p:nvSpPr>
        <p:spPr bwMode="auto">
          <a:xfrm>
            <a:off x="1981200" y="4572018"/>
            <a:ext cx="8382000" cy="829945"/>
          </a:xfrm>
          <a:prstGeom prst="rect">
            <a:avLst/>
          </a:prstGeom>
          <a:noFill/>
          <a:ln>
            <a:noFill/>
          </a:ln>
          <a:effectLst/>
        </p:spPr>
        <p:txBody>
          <a:bodyPr>
            <a:spAutoFit/>
          </a:bodyPr>
          <a:lstStyle/>
          <a:p>
            <a:pPr>
              <a:defRPr/>
            </a:pPr>
            <a:r>
              <a:rPr lang="zh-CN" altLang="en-US" sz="2400" b="1" dirty="0">
                <a:solidFill>
                  <a:prstClr val="black"/>
                </a:solidFill>
                <a:effectLst>
                  <a:outerShdw blurRad="38100" dist="38100" dir="2700000" algn="tl">
                    <a:srgbClr val="FFFFFF"/>
                  </a:outerShdw>
                </a:effectLst>
              </a:rPr>
              <a:t>（</a:t>
            </a:r>
            <a:r>
              <a:rPr lang="en-US" altLang="zh-CN" sz="2400" b="1" dirty="0">
                <a:solidFill>
                  <a:prstClr val="black"/>
                </a:solidFill>
                <a:effectLst>
                  <a:outerShdw blurRad="38100" dist="38100" dir="2700000" algn="tl">
                    <a:srgbClr val="FFFFFF"/>
                  </a:outerShdw>
                </a:effectLst>
              </a:rPr>
              <a:t>2</a:t>
            </a:r>
            <a:r>
              <a:rPr lang="zh-CN" altLang="en-US" sz="2400" b="1" dirty="0">
                <a:solidFill>
                  <a:prstClr val="black"/>
                </a:solidFill>
                <a:effectLst>
                  <a:outerShdw blurRad="38100" dist="38100" dir="2700000" algn="tl">
                    <a:srgbClr val="FFFFFF"/>
                  </a:outerShdw>
                </a:effectLst>
              </a:rPr>
              <a:t>）</a:t>
            </a:r>
            <a:r>
              <a:rPr lang="zh-CN" altLang="en-US" sz="2400" b="1" dirty="0">
                <a:solidFill>
                  <a:srgbClr val="005C00"/>
                </a:solidFill>
                <a:effectLst>
                  <a:outerShdw blurRad="38100" dist="38100" dir="2700000" algn="tl">
                    <a:srgbClr val="000000"/>
                  </a:outerShdw>
                </a:effectLst>
              </a:rPr>
              <a:t>同性磁极互相排斥，异性磁极相互吸引</a:t>
            </a:r>
            <a:r>
              <a:rPr lang="zh-CN" altLang="en-US" sz="2400" b="1" dirty="0">
                <a:solidFill>
                  <a:prstClr val="black"/>
                </a:solidFill>
                <a:effectLst>
                  <a:outerShdw blurRad="38100" dist="38100" dir="2700000" algn="tl">
                    <a:srgbClr val="FFFFFF"/>
                  </a:outerShdw>
                </a:effectLst>
              </a:rPr>
              <a:t>。磁极</a:t>
            </a:r>
            <a:endParaRPr lang="zh-CN" altLang="en-US" sz="2400" b="1" dirty="0">
              <a:solidFill>
                <a:prstClr val="black"/>
              </a:solidFill>
              <a:effectLst>
                <a:outerShdw blurRad="38100" dist="38100" dir="2700000" algn="tl">
                  <a:srgbClr val="FFFFFF"/>
                </a:outerShdw>
              </a:effectLst>
            </a:endParaRPr>
          </a:p>
          <a:p>
            <a:pPr>
              <a:defRPr/>
            </a:pPr>
            <a:r>
              <a:rPr lang="zh-CN" altLang="en-US" sz="2400" b="1" dirty="0">
                <a:solidFill>
                  <a:prstClr val="black"/>
                </a:solidFill>
                <a:effectLst>
                  <a:outerShdw blurRad="38100" dist="38100" dir="2700000" algn="tl">
                    <a:srgbClr val="FFFFFF"/>
                  </a:outerShdw>
                </a:effectLst>
              </a:rPr>
              <a:t>之间的</a:t>
            </a:r>
            <a:r>
              <a:rPr lang="zh-CN" altLang="en-US" sz="2400" b="1" dirty="0">
                <a:solidFill>
                  <a:srgbClr val="0000FF"/>
                </a:solidFill>
                <a:effectLst>
                  <a:outerShdw blurRad="38100" dist="38100" dir="2700000" algn="tl">
                    <a:srgbClr val="000000"/>
                  </a:outerShdw>
                </a:effectLst>
              </a:rPr>
              <a:t>这种相互作用力，叫磁力</a:t>
            </a:r>
            <a:r>
              <a:rPr lang="zh-CN" altLang="en-US" sz="2400" b="1" dirty="0">
                <a:solidFill>
                  <a:prstClr val="black"/>
                </a:solidFill>
              </a:rPr>
              <a:t>。   </a:t>
            </a:r>
            <a:endParaRPr lang="zh-CN" altLang="en-US" sz="2400" b="1" dirty="0">
              <a:solidFill>
                <a:prstClr val="black"/>
              </a:solidFill>
            </a:endParaRPr>
          </a:p>
        </p:txBody>
      </p:sp>
      <p:sp>
        <p:nvSpPr>
          <p:cNvPr id="38" name="Rectangle 36"/>
          <p:cNvSpPr>
            <a:spLocks noChangeArrowheads="1"/>
          </p:cNvSpPr>
          <p:nvPr/>
        </p:nvSpPr>
        <p:spPr bwMode="auto">
          <a:xfrm>
            <a:off x="1981200" y="5562618"/>
            <a:ext cx="6897370" cy="460375"/>
          </a:xfrm>
          <a:prstGeom prst="rect">
            <a:avLst/>
          </a:prstGeom>
          <a:noFill/>
          <a:ln>
            <a:noFill/>
          </a:ln>
          <a:effectLst/>
        </p:spPr>
        <p:txBody>
          <a:bodyPr wrap="none">
            <a:spAutoFit/>
          </a:bodyPr>
          <a:lstStyle/>
          <a:p>
            <a:pPr>
              <a:defRPr/>
            </a:pPr>
            <a:r>
              <a:rPr lang="zh-CN" altLang="en-US" sz="2400" b="1" dirty="0">
                <a:solidFill>
                  <a:prstClr val="black"/>
                </a:solidFill>
                <a:effectLst>
                  <a:outerShdw blurRad="38100" dist="38100" dir="2700000" algn="tl">
                    <a:srgbClr val="FFFFFF"/>
                  </a:outerShdw>
                </a:effectLst>
              </a:rPr>
              <a:t>（</a:t>
            </a:r>
            <a:r>
              <a:rPr lang="en-US" altLang="zh-CN" sz="2400" b="1" dirty="0">
                <a:solidFill>
                  <a:prstClr val="black"/>
                </a:solidFill>
                <a:effectLst>
                  <a:outerShdw blurRad="38100" dist="38100" dir="2700000" algn="tl">
                    <a:srgbClr val="FFFFFF"/>
                  </a:outerShdw>
                </a:effectLst>
              </a:rPr>
              <a:t>3</a:t>
            </a:r>
            <a:r>
              <a:rPr lang="zh-CN" altLang="en-US" sz="2400" b="1" dirty="0">
                <a:solidFill>
                  <a:prstClr val="black"/>
                </a:solidFill>
                <a:effectLst>
                  <a:outerShdw blurRad="38100" dist="38100" dir="2700000" algn="tl">
                    <a:srgbClr val="FFFFFF"/>
                  </a:outerShdw>
                </a:effectLst>
              </a:rPr>
              <a:t>）</a:t>
            </a:r>
            <a:r>
              <a:rPr lang="zh-CN" altLang="en-US" sz="2400" b="1" dirty="0">
                <a:solidFill>
                  <a:srgbClr val="005C00"/>
                </a:solidFill>
                <a:effectLst>
                  <a:outerShdw blurRad="38100" dist="38100" dir="2700000" algn="tl">
                    <a:srgbClr val="000000"/>
                  </a:outerShdw>
                </a:effectLst>
              </a:rPr>
              <a:t>磁铁的</a:t>
            </a:r>
            <a:r>
              <a:rPr lang="en-US" altLang="zh-CN" sz="2400" b="1" dirty="0">
                <a:solidFill>
                  <a:srgbClr val="0000FF"/>
                </a:solidFill>
                <a:effectLst>
                  <a:outerShdw blurRad="38100" dist="38100" dir="2700000" algn="tl">
                    <a:srgbClr val="000000"/>
                  </a:outerShdw>
                </a:effectLst>
              </a:rPr>
              <a:t>N</a:t>
            </a:r>
            <a:r>
              <a:rPr lang="zh-CN" altLang="en-US" sz="2400" b="1" dirty="0">
                <a:solidFill>
                  <a:srgbClr val="005C00"/>
                </a:solidFill>
                <a:effectLst>
                  <a:outerShdw blurRad="38100" dist="38100" dir="2700000" algn="tl">
                    <a:srgbClr val="000000"/>
                  </a:outerShdw>
                </a:effectLst>
              </a:rPr>
              <a:t>、</a:t>
            </a:r>
            <a:r>
              <a:rPr lang="en-US" altLang="zh-CN" sz="2400" b="1" dirty="0">
                <a:solidFill>
                  <a:srgbClr val="0000FF"/>
                </a:solidFill>
                <a:effectLst>
                  <a:outerShdw blurRad="38100" dist="38100" dir="2700000" algn="tl">
                    <a:srgbClr val="000000"/>
                  </a:outerShdw>
                </a:effectLst>
              </a:rPr>
              <a:t>S</a:t>
            </a:r>
            <a:r>
              <a:rPr lang="zh-CN" altLang="en-US" sz="2400" b="1" dirty="0">
                <a:solidFill>
                  <a:srgbClr val="005C00"/>
                </a:solidFill>
                <a:effectLst>
                  <a:outerShdw blurRad="38100" dist="38100" dir="2700000" algn="tl">
                    <a:srgbClr val="000000"/>
                  </a:outerShdw>
                </a:effectLst>
              </a:rPr>
              <a:t>两极相互依存</a:t>
            </a:r>
            <a:r>
              <a:rPr lang="zh-CN" altLang="en-US" sz="2400" b="1" dirty="0">
                <a:solidFill>
                  <a:prstClr val="black"/>
                </a:solidFill>
                <a:effectLst>
                  <a:outerShdw blurRad="38100" dist="38100" dir="2700000" algn="tl">
                    <a:srgbClr val="FFFFFF"/>
                  </a:outerShdw>
                </a:effectLst>
              </a:rPr>
              <a:t>，不能单独存在。</a:t>
            </a:r>
            <a:endParaRPr lang="zh-CN" altLang="en-US" sz="2400" b="1" dirty="0">
              <a:solidFill>
                <a:prstClr val="black"/>
              </a:solidFill>
              <a:effectLst>
                <a:outerShdw blurRad="38100" dist="38100" dir="2700000" algn="tl">
                  <a:srgbClr val="FFFFFF"/>
                </a:outerShdw>
              </a:effectLst>
            </a:endParaRPr>
          </a:p>
        </p:txBody>
      </p:sp>
      <p:sp>
        <p:nvSpPr>
          <p:cNvPr id="8" name="矩形 7"/>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heel(4)">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P spid="34" grpId="0" bldLvl="0" animBg="1"/>
      <p:bldP spid="35" grpId="0" bldLvl="0" animBg="1" autoUpdateAnimBg="0"/>
      <p:bldP spid="37" grpId="0" bldLvl="0" animBg="1"/>
      <p:bldP spid="38" grpId="0" bldLvl="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5"/>
          <p:cNvSpPr>
            <a:spLocks noChangeArrowheads="1"/>
          </p:cNvSpPr>
          <p:nvPr/>
        </p:nvSpPr>
        <p:spPr bwMode="auto">
          <a:xfrm>
            <a:off x="2084903" y="794384"/>
            <a:ext cx="8153400" cy="1198880"/>
          </a:xfrm>
          <a:prstGeom prst="rect">
            <a:avLst/>
          </a:prstGeom>
          <a:noFill/>
          <a:ln>
            <a:noFill/>
          </a:ln>
          <a:effectLst/>
        </p:spPr>
        <p:txBody>
          <a:bodyPr>
            <a:spAutoFit/>
          </a:bodyPr>
          <a:lstStyle/>
          <a:p>
            <a:pPr>
              <a:defRPr/>
            </a:pPr>
            <a:r>
              <a:rPr lang="zh-CN" altLang="en-US" sz="2400" b="1" dirty="0">
                <a:solidFill>
                  <a:prstClr val="black"/>
                </a:solidFill>
                <a:effectLst>
                  <a:outerShdw blurRad="38100" dist="38100" dir="2700000" algn="tl">
                    <a:srgbClr val="FFFFFF"/>
                  </a:outerShdw>
                </a:effectLst>
              </a:rPr>
              <a:t>（</a:t>
            </a:r>
            <a:r>
              <a:rPr lang="en-US" altLang="zh-CN" sz="2400" b="1" dirty="0">
                <a:solidFill>
                  <a:prstClr val="black"/>
                </a:solidFill>
                <a:effectLst>
                  <a:outerShdw blurRad="38100" dist="38100" dir="2700000" algn="tl">
                    <a:srgbClr val="FFFFFF"/>
                  </a:outerShdw>
                </a:effectLst>
              </a:rPr>
              <a:t>4</a:t>
            </a:r>
            <a:r>
              <a:rPr lang="zh-CN" altLang="en-US" sz="2400" b="1" dirty="0">
                <a:solidFill>
                  <a:prstClr val="black"/>
                </a:solidFill>
                <a:effectLst>
                  <a:outerShdw blurRad="38100" dist="38100" dir="2700000" algn="tl">
                    <a:srgbClr val="FFFFFF"/>
                  </a:outerShdw>
                </a:effectLst>
              </a:rPr>
              <a:t>）</a:t>
            </a:r>
            <a:r>
              <a:rPr lang="zh-CN" altLang="en-US" sz="2400" b="1" dirty="0">
                <a:solidFill>
                  <a:srgbClr val="005200"/>
                </a:solidFill>
                <a:effectLst>
                  <a:outerShdw blurRad="38100" dist="38100" dir="2700000" algn="tl">
                    <a:srgbClr val="000000"/>
                  </a:outerShdw>
                </a:effectLst>
              </a:rPr>
              <a:t>原来没有磁性的物质，放在磁铁旁边会获得磁性，</a:t>
            </a:r>
            <a:r>
              <a:rPr lang="zh-CN" altLang="en-US" sz="2400" b="1" dirty="0">
                <a:solidFill>
                  <a:prstClr val="black"/>
                </a:solidFill>
                <a:effectLst>
                  <a:outerShdw blurRad="38100" dist="38100" dir="2700000" algn="tl">
                    <a:srgbClr val="FFFFFF"/>
                  </a:outerShdw>
                </a:effectLst>
              </a:rPr>
              <a:t>这一现象叫</a:t>
            </a:r>
            <a:r>
              <a:rPr lang="zh-CN" altLang="en-US" sz="2400" b="1" dirty="0">
                <a:solidFill>
                  <a:srgbClr val="0000FF"/>
                </a:solidFill>
                <a:effectLst>
                  <a:outerShdw blurRad="38100" dist="38100" dir="2700000" algn="tl">
                    <a:srgbClr val="000000"/>
                  </a:outerShdw>
                </a:effectLst>
              </a:rPr>
              <a:t>磁化</a:t>
            </a:r>
            <a:r>
              <a:rPr lang="zh-CN" altLang="en-US" sz="2400" b="1" dirty="0">
                <a:solidFill>
                  <a:prstClr val="black"/>
                </a:solidFill>
                <a:effectLst>
                  <a:outerShdw blurRad="38100" dist="38100" dir="2700000" algn="tl">
                    <a:srgbClr val="FFFFFF"/>
                  </a:outerShdw>
                </a:effectLst>
              </a:rPr>
              <a:t>。</a:t>
            </a:r>
            <a:r>
              <a:rPr lang="zh-CN" altLang="en-US" sz="2400" b="1" dirty="0">
                <a:solidFill>
                  <a:srgbClr val="005200"/>
                </a:solidFill>
                <a:effectLst>
                  <a:outerShdw blurRad="38100" dist="38100" dir="2700000" algn="tl">
                    <a:srgbClr val="000000"/>
                  </a:outerShdw>
                </a:effectLst>
              </a:rPr>
              <a:t>被磁化的物质远离磁铁后仍保留一定的磁性，</a:t>
            </a:r>
            <a:r>
              <a:rPr lang="zh-CN" altLang="en-US" sz="2400" b="1" dirty="0">
                <a:solidFill>
                  <a:prstClr val="black"/>
                </a:solidFill>
                <a:effectLst>
                  <a:outerShdw blurRad="38100" dist="38100" dir="2700000" algn="tl">
                    <a:srgbClr val="FFFFFF"/>
                  </a:outerShdw>
                </a:effectLst>
              </a:rPr>
              <a:t>叫</a:t>
            </a:r>
            <a:r>
              <a:rPr lang="zh-CN" altLang="en-US" sz="2400" b="1" dirty="0">
                <a:solidFill>
                  <a:srgbClr val="0000FF"/>
                </a:solidFill>
                <a:effectLst>
                  <a:outerShdw blurRad="38100" dist="38100" dir="2700000" algn="tl">
                    <a:srgbClr val="000000"/>
                  </a:outerShdw>
                </a:effectLst>
              </a:rPr>
              <a:t>剩磁</a:t>
            </a:r>
            <a:r>
              <a:rPr lang="zh-CN" altLang="en-US" sz="2400" b="1" dirty="0">
                <a:solidFill>
                  <a:prstClr val="black"/>
                </a:solidFill>
                <a:effectLst>
                  <a:outerShdw blurRad="38100" dist="38100" dir="2700000" algn="tl">
                    <a:srgbClr val="FFFFFF"/>
                  </a:outerShdw>
                </a:effectLst>
              </a:rPr>
              <a:t>。</a:t>
            </a:r>
            <a:endParaRPr lang="zh-CN" altLang="en-US" sz="2400" b="1" dirty="0">
              <a:solidFill>
                <a:prstClr val="black"/>
              </a:solidFill>
              <a:effectLst>
                <a:outerShdw blurRad="38100" dist="38100" dir="2700000" algn="tl">
                  <a:srgbClr val="FFFFFF"/>
                </a:outerShdw>
              </a:effectLst>
            </a:endParaRPr>
          </a:p>
        </p:txBody>
      </p:sp>
      <p:sp>
        <p:nvSpPr>
          <p:cNvPr id="3" name="Rectangle 37"/>
          <p:cNvSpPr>
            <a:spLocks noChangeArrowheads="1"/>
          </p:cNvSpPr>
          <p:nvPr/>
        </p:nvSpPr>
        <p:spPr bwMode="auto">
          <a:xfrm>
            <a:off x="2003174" y="1994695"/>
            <a:ext cx="1738536" cy="521970"/>
          </a:xfrm>
          <a:prstGeom prst="rect">
            <a:avLst/>
          </a:prstGeom>
          <a:noFill/>
          <a:ln>
            <a:noFill/>
          </a:ln>
          <a:effectLst/>
        </p:spPr>
        <p:txBody>
          <a:bodyPr wrap="square">
            <a:spAutoFit/>
          </a:bodyPr>
          <a:lstStyle/>
          <a:p>
            <a:pPr>
              <a:spcBef>
                <a:spcPct val="50000"/>
              </a:spcBef>
              <a:defRPr/>
            </a:pPr>
            <a:r>
              <a:rPr lang="en-US" altLang="zh-CN" sz="2800" b="1" dirty="0">
                <a:solidFill>
                  <a:srgbClr val="CC0000"/>
                </a:solidFill>
                <a:effectLst>
                  <a:outerShdw blurRad="38100" dist="38100" dir="2700000" algn="tl">
                    <a:srgbClr val="000000"/>
                  </a:outerShdw>
                </a:effectLst>
              </a:rPr>
              <a:t>2. </a:t>
            </a:r>
            <a:r>
              <a:rPr lang="zh-CN" altLang="en-US" sz="2800" b="1" dirty="0">
                <a:solidFill>
                  <a:srgbClr val="CC0000"/>
                </a:solidFill>
                <a:effectLst>
                  <a:outerShdw blurRad="38100" dist="38100" dir="2700000" algn="tl">
                    <a:srgbClr val="000000"/>
                  </a:outerShdw>
                </a:effectLst>
              </a:rPr>
              <a:t>磁场</a:t>
            </a:r>
            <a:endParaRPr lang="zh-CN" altLang="en-US" sz="2800" b="1" dirty="0">
              <a:solidFill>
                <a:srgbClr val="CC0000"/>
              </a:solidFill>
              <a:effectLst>
                <a:outerShdw blurRad="38100" dist="38100" dir="2700000" algn="tl">
                  <a:srgbClr val="000000"/>
                </a:outerShdw>
              </a:effectLst>
            </a:endParaRPr>
          </a:p>
        </p:txBody>
      </p:sp>
      <p:pic>
        <p:nvPicPr>
          <p:cNvPr id="4" name="Picture 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67563" y="3429000"/>
            <a:ext cx="28956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1"/>
          <p:cNvSpPr>
            <a:spLocks noChangeArrowheads="1"/>
          </p:cNvSpPr>
          <p:nvPr/>
        </p:nvSpPr>
        <p:spPr bwMode="auto">
          <a:xfrm>
            <a:off x="2423592" y="3732228"/>
            <a:ext cx="4053408" cy="1198880"/>
          </a:xfrm>
          <a:prstGeom prst="rect">
            <a:avLst/>
          </a:prstGeom>
          <a:noFill/>
          <a:ln>
            <a:noFill/>
          </a:ln>
          <a:effectLst/>
        </p:spPr>
        <p:txBody>
          <a:bodyPr wrap="square">
            <a:spAutoFit/>
          </a:bodyPr>
          <a:lstStyle/>
          <a:p>
            <a:pPr>
              <a:defRPr/>
            </a:pPr>
            <a:r>
              <a:rPr lang="en-US" altLang="zh-CN" sz="2400" b="1" dirty="0">
                <a:solidFill>
                  <a:prstClr val="black"/>
                </a:solidFill>
                <a:effectLst>
                  <a:outerShdw blurRad="38100" dist="38100" dir="2700000" algn="tl">
                    <a:srgbClr val="FFFFFF"/>
                  </a:outerShdw>
                </a:effectLst>
              </a:rPr>
              <a:t>   </a:t>
            </a:r>
            <a:r>
              <a:rPr lang="zh-CN" altLang="en-US" sz="2400" b="1" dirty="0">
                <a:solidFill>
                  <a:srgbClr val="CC0000"/>
                </a:solidFill>
                <a:effectLst>
                  <a:outerShdw blurRad="38100" dist="38100" dir="2700000" algn="tl">
                    <a:srgbClr val="000000"/>
                  </a:outerShdw>
                </a:effectLst>
              </a:rPr>
              <a:t>磁力线：</a:t>
            </a:r>
            <a:r>
              <a:rPr lang="zh-CN" altLang="en-US" sz="2400" b="1" dirty="0">
                <a:solidFill>
                  <a:prstClr val="black"/>
                </a:solidFill>
                <a:effectLst>
                  <a:outerShdw blurRad="38100" dist="38100" dir="2700000" algn="tl">
                    <a:srgbClr val="FFFFFF"/>
                  </a:outerShdw>
                </a:effectLst>
              </a:rPr>
              <a:t>带有方向的闭合曲线。外部由</a:t>
            </a:r>
            <a:r>
              <a:rPr lang="en-US" altLang="zh-CN" sz="2400" b="1" dirty="0">
                <a:solidFill>
                  <a:srgbClr val="0000FF"/>
                </a:solidFill>
                <a:effectLst>
                  <a:outerShdw blurRad="38100" dist="38100" dir="2700000" algn="tl">
                    <a:srgbClr val="000000"/>
                  </a:outerShdw>
                </a:effectLst>
              </a:rPr>
              <a:t>N → S,  </a:t>
            </a:r>
            <a:r>
              <a:rPr lang="zh-CN" altLang="en-US" sz="2400" b="1" dirty="0">
                <a:solidFill>
                  <a:prstClr val="black"/>
                </a:solidFill>
                <a:effectLst>
                  <a:outerShdw blurRad="38100" dist="38100" dir="2700000" algn="tl">
                    <a:srgbClr val="FFFFFF"/>
                  </a:outerShdw>
                </a:effectLst>
              </a:rPr>
              <a:t>内部</a:t>
            </a:r>
            <a:r>
              <a:rPr lang="en-US" altLang="zh-CN" sz="2400" b="1" dirty="0">
                <a:solidFill>
                  <a:srgbClr val="0000FF"/>
                </a:solidFill>
                <a:effectLst>
                  <a:outerShdw blurRad="38100" dist="38100" dir="2700000" algn="tl">
                    <a:srgbClr val="000000"/>
                  </a:outerShdw>
                </a:effectLst>
              </a:rPr>
              <a:t>S → N</a:t>
            </a:r>
            <a:r>
              <a:rPr lang="zh-CN" altLang="en-US" sz="2400" b="1" dirty="0">
                <a:solidFill>
                  <a:srgbClr val="0000FF"/>
                </a:solidFill>
                <a:effectLst>
                  <a:outerShdw blurRad="38100" dist="38100" dir="2700000" algn="tl">
                    <a:srgbClr val="000000"/>
                  </a:outerShdw>
                </a:effectLst>
              </a:rPr>
              <a:t>。</a:t>
            </a:r>
            <a:endParaRPr lang="zh-CN" altLang="en-US" sz="2400" b="1" dirty="0">
              <a:solidFill>
                <a:srgbClr val="0000FF"/>
              </a:solidFill>
              <a:effectLst>
                <a:outerShdw blurRad="38100" dist="38100" dir="2700000" algn="tl">
                  <a:srgbClr val="000000"/>
                </a:outerShdw>
              </a:effectLst>
            </a:endParaRPr>
          </a:p>
        </p:txBody>
      </p:sp>
      <p:sp>
        <p:nvSpPr>
          <p:cNvPr id="6" name="Rectangle 42"/>
          <p:cNvSpPr>
            <a:spLocks noChangeArrowheads="1"/>
          </p:cNvSpPr>
          <p:nvPr/>
        </p:nvSpPr>
        <p:spPr bwMode="auto">
          <a:xfrm>
            <a:off x="2024063" y="5429268"/>
            <a:ext cx="7924800" cy="829945"/>
          </a:xfrm>
          <a:prstGeom prst="rect">
            <a:avLst/>
          </a:prstGeom>
          <a:noFill/>
          <a:ln>
            <a:noFill/>
          </a:ln>
          <a:effectLst/>
        </p:spPr>
        <p:txBody>
          <a:bodyPr>
            <a:spAutoFit/>
          </a:bodyPr>
          <a:lstStyle/>
          <a:p>
            <a:pPr>
              <a:defRPr/>
            </a:pPr>
            <a:r>
              <a:rPr lang="en-US" altLang="zh-CN" sz="2400" b="1" dirty="0">
                <a:solidFill>
                  <a:prstClr val="black"/>
                </a:solidFill>
              </a:rPr>
              <a:t>   </a:t>
            </a:r>
            <a:r>
              <a:rPr lang="zh-CN" altLang="en-US" sz="2400" b="1" dirty="0">
                <a:solidFill>
                  <a:prstClr val="black"/>
                </a:solidFill>
              </a:rPr>
              <a:t>磁力线在某点切线方向表示</a:t>
            </a:r>
            <a:endParaRPr lang="zh-CN" altLang="en-US" sz="2400" b="1" dirty="0">
              <a:solidFill>
                <a:prstClr val="black"/>
              </a:solidFill>
            </a:endParaRPr>
          </a:p>
          <a:p>
            <a:pPr>
              <a:defRPr/>
            </a:pPr>
            <a:r>
              <a:rPr lang="zh-CN" altLang="en-US" sz="2400" b="1" dirty="0">
                <a:solidFill>
                  <a:prstClr val="black"/>
                </a:solidFill>
              </a:rPr>
              <a:t>该点磁场方向，而且磁力线的疏密表示磁场强弱。</a:t>
            </a:r>
            <a:endParaRPr lang="zh-CN" altLang="en-US" sz="2400" b="1" dirty="0">
              <a:solidFill>
                <a:prstClr val="black"/>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9517" y="2013082"/>
            <a:ext cx="7494983"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500"/>
                            </p:stCondLst>
                            <p:childTnLst>
                              <p:par>
                                <p:cTn id="19" presetID="21"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4)">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autoUpdateAnimBg="0"/>
      <p:bldP spid="5" grpId="0" bldLvl="0" animBg="1"/>
      <p:bldP spid="6" grpId="0" bldLvl="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1"/>
          <p:cNvSpPr>
            <a:spLocks noChangeArrowheads="1"/>
          </p:cNvSpPr>
          <p:nvPr/>
        </p:nvSpPr>
        <p:spPr bwMode="auto">
          <a:xfrm>
            <a:off x="2036762" y="3332797"/>
            <a:ext cx="8153400" cy="398780"/>
          </a:xfrm>
          <a:prstGeom prst="rect">
            <a:avLst/>
          </a:prstGeom>
          <a:noFill/>
          <a:ln>
            <a:noFill/>
          </a:ln>
          <a:effectLst/>
        </p:spPr>
        <p:txBody>
          <a:bodyPr>
            <a:spAutoFit/>
          </a:bodyPr>
          <a:lstStyle/>
          <a:p>
            <a:pPr>
              <a:defRPr/>
            </a:pPr>
            <a:r>
              <a:rPr lang="en-US" altLang="zh-CN" sz="2000" b="1" dirty="0">
                <a:solidFill>
                  <a:srgbClr val="CC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b="1" dirty="0">
                <a:solidFill>
                  <a:srgbClr val="005C00"/>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Times New Roman" panose="02020603050405020304" pitchFamily="18" charset="0"/>
              </a:rPr>
              <a:t>磁场的方向与电流的方向满足右手螺旋关系</a:t>
            </a:r>
            <a:endParaRPr lang="zh-CN" altLang="en-US" sz="2000" b="1" dirty="0">
              <a:solidFill>
                <a:srgbClr val="005C00"/>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30"/>
          <p:cNvSpPr>
            <a:spLocks noChangeArrowheads="1"/>
          </p:cNvSpPr>
          <p:nvPr/>
        </p:nvSpPr>
        <p:spPr bwMode="auto">
          <a:xfrm>
            <a:off x="2372967" y="685804"/>
            <a:ext cx="3886200" cy="460375"/>
          </a:xfrm>
          <a:prstGeom prst="rect">
            <a:avLst/>
          </a:prstGeom>
          <a:noFill/>
          <a:ln>
            <a:noFill/>
          </a:ln>
          <a:effectLst/>
        </p:spPr>
        <p:txBody>
          <a:bodyPr>
            <a:spAutoFit/>
          </a:bodyPr>
          <a:lstStyle/>
          <a:p>
            <a:pPr>
              <a:spcBef>
                <a:spcPct val="25000"/>
              </a:spcBef>
              <a:defRPr/>
            </a:pPr>
            <a:r>
              <a:rPr lang="zh-CN" altLang="en-US" sz="2400" b="1" dirty="0" smtClean="0">
                <a:solidFill>
                  <a:srgbClr val="000099"/>
                </a:solidFill>
                <a:effectLst>
                  <a:outerShdw blurRad="38100" dist="38100" dir="2700000" algn="tl">
                    <a:srgbClr val="000000"/>
                  </a:outerShdw>
                </a:effectLst>
              </a:rPr>
              <a:t>（三）电流</a:t>
            </a:r>
            <a:r>
              <a:rPr lang="zh-CN" altLang="en-US" sz="2400" b="1" dirty="0">
                <a:solidFill>
                  <a:srgbClr val="000099"/>
                </a:solidFill>
                <a:effectLst>
                  <a:outerShdw blurRad="38100" dist="38100" dir="2700000" algn="tl">
                    <a:srgbClr val="000000"/>
                  </a:outerShdw>
                </a:effectLst>
              </a:rPr>
              <a:t>的磁场</a:t>
            </a:r>
            <a:endParaRPr lang="zh-CN" altLang="en-US" sz="2400" b="1" dirty="0">
              <a:solidFill>
                <a:srgbClr val="000099"/>
              </a:solidFill>
              <a:effectLst>
                <a:outerShdw blurRad="38100" dist="38100" dir="2700000" algn="tl">
                  <a:srgbClr val="000000"/>
                </a:outerShdw>
              </a:effectLst>
            </a:endParaRPr>
          </a:p>
        </p:txBody>
      </p:sp>
      <p:sp>
        <p:nvSpPr>
          <p:cNvPr id="4" name="Rectangle 31"/>
          <p:cNvSpPr>
            <a:spLocks noChangeArrowheads="1"/>
          </p:cNvSpPr>
          <p:nvPr/>
        </p:nvSpPr>
        <p:spPr bwMode="auto">
          <a:xfrm>
            <a:off x="2151062" y="1310539"/>
            <a:ext cx="3962400" cy="460375"/>
          </a:xfrm>
          <a:prstGeom prst="rect">
            <a:avLst/>
          </a:prstGeom>
          <a:noFill/>
          <a:ln>
            <a:noFill/>
          </a:ln>
          <a:effectLst/>
        </p:spPr>
        <p:txBody>
          <a:bodyPr anchor="ctr">
            <a:spAutoFit/>
          </a:bodyPr>
          <a:lstStyle/>
          <a:p>
            <a:pPr>
              <a:defRPr/>
            </a:pPr>
            <a:r>
              <a:rPr lang="en-US" altLang="zh-CN" sz="2400" b="1" dirty="0">
                <a:solidFill>
                  <a:srgbClr val="CC0000"/>
                </a:solidFill>
                <a:effectLst>
                  <a:outerShdw blurRad="38100" dist="38100" dir="2700000" algn="tl">
                    <a:srgbClr val="000000"/>
                  </a:outerShdw>
                </a:effectLst>
                <a:latin typeface="宋体" panose="02010600030101010101" pitchFamily="2" charset="-122"/>
              </a:rPr>
              <a:t>1.</a:t>
            </a:r>
            <a:r>
              <a:rPr lang="zh-CN" altLang="en-US" sz="2400" b="1" dirty="0">
                <a:solidFill>
                  <a:srgbClr val="CC0000"/>
                </a:solidFill>
                <a:effectLst>
                  <a:outerShdw blurRad="38100" dist="38100" dir="2700000" algn="tl">
                    <a:srgbClr val="000000"/>
                  </a:outerShdw>
                </a:effectLst>
                <a:latin typeface="宋体" panose="02010600030101010101" pitchFamily="2" charset="-122"/>
              </a:rPr>
              <a:t>通电直导体的磁场</a:t>
            </a:r>
            <a:endParaRPr lang="zh-CN" altLang="en-US" sz="2400" b="1" dirty="0">
              <a:solidFill>
                <a:srgbClr val="CC0000"/>
              </a:solidFill>
              <a:effectLst>
                <a:outerShdw blurRad="38100" dist="38100" dir="2700000" algn="tl">
                  <a:srgbClr val="000000"/>
                </a:outerShdw>
              </a:effectLst>
              <a:latin typeface="宋体" panose="02010600030101010101" pitchFamily="2" charset="-122"/>
            </a:endParaRPr>
          </a:p>
        </p:txBody>
      </p:sp>
      <p:pic>
        <p:nvPicPr>
          <p:cNvPr id="5" name="Picture 3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34200" y="685800"/>
            <a:ext cx="3200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3"/>
          <p:cNvSpPr>
            <a:spLocks noChangeArrowheads="1"/>
          </p:cNvSpPr>
          <p:nvPr/>
        </p:nvSpPr>
        <p:spPr bwMode="auto">
          <a:xfrm>
            <a:off x="2319983" y="1734598"/>
            <a:ext cx="4624387" cy="1568450"/>
          </a:xfrm>
          <a:prstGeom prst="rect">
            <a:avLst/>
          </a:prstGeom>
          <a:noFill/>
          <a:ln>
            <a:noFill/>
          </a:ln>
          <a:effectLst/>
        </p:spPr>
        <p:txBody>
          <a:bodyPr wrap="square" anchor="ctr">
            <a:spAutoFit/>
          </a:bodyPr>
          <a:lstStyle/>
          <a:p>
            <a:pPr>
              <a:defRPr/>
            </a:pPr>
            <a:r>
              <a:rPr lang="en-US" altLang="zh-CN" sz="2400" b="1" dirty="0">
                <a:solidFill>
                  <a:prstClr val="black"/>
                </a:solidFill>
                <a:effectLst>
                  <a:outerShdw blurRad="38100" dist="38100" dir="2700000" algn="tl">
                    <a:srgbClr val="FFFFFF"/>
                  </a:outerShdw>
                </a:effectLst>
              </a:rPr>
              <a:t>    </a:t>
            </a:r>
            <a:r>
              <a:rPr lang="zh-CN" altLang="en-US" sz="2400" b="1" dirty="0">
                <a:solidFill>
                  <a:srgbClr val="005C00"/>
                </a:solidFill>
                <a:effectLst>
                  <a:outerShdw blurRad="38100" dist="38100" dir="2700000" algn="tl">
                    <a:srgbClr val="000000"/>
                  </a:outerShdw>
                </a:effectLst>
              </a:rPr>
              <a:t>通电直导体的磁场是以导体为中心的同心圆</a:t>
            </a:r>
            <a:r>
              <a:rPr lang="zh-CN" altLang="en-US" sz="2400" b="1" dirty="0">
                <a:solidFill>
                  <a:prstClr val="black"/>
                </a:solidFill>
                <a:effectLst>
                  <a:outerShdw blurRad="38100" dist="38100" dir="2700000" algn="tl">
                    <a:srgbClr val="FFFFFF"/>
                  </a:outerShdw>
                </a:effectLst>
              </a:rPr>
              <a:t>，分布在垂直于导体的平面上，且越靠近导体的地方数量越多。</a:t>
            </a:r>
            <a:endParaRPr lang="zh-CN" altLang="en-US" sz="2400" b="1" dirty="0">
              <a:solidFill>
                <a:prstClr val="black"/>
              </a:solidFill>
              <a:effectLst>
                <a:outerShdw blurRad="38100" dist="38100" dir="2700000" algn="tl">
                  <a:srgbClr val="FFFFFF"/>
                </a:outerShdw>
              </a:effectLst>
            </a:endParaRPr>
          </a:p>
        </p:txBody>
      </p:sp>
      <p:sp>
        <p:nvSpPr>
          <p:cNvPr id="7" name="Rectangle 34"/>
          <p:cNvSpPr>
            <a:spLocks noChangeArrowheads="1"/>
          </p:cNvSpPr>
          <p:nvPr/>
        </p:nvSpPr>
        <p:spPr bwMode="auto">
          <a:xfrm>
            <a:off x="2092325" y="3954882"/>
            <a:ext cx="5770880" cy="398780"/>
          </a:xfrm>
          <a:prstGeom prst="rect">
            <a:avLst/>
          </a:prstGeom>
          <a:noFill/>
          <a:ln>
            <a:noFill/>
          </a:ln>
          <a:effectLst/>
        </p:spPr>
        <p:txBody>
          <a:bodyPr wrap="none" anchor="ctr">
            <a:spAutoFit/>
          </a:bodyPr>
          <a:lstStyle/>
          <a:p>
            <a:pPr>
              <a:defRPr/>
            </a:pPr>
            <a:r>
              <a:rPr lang="zh-CN" altLang="en-US" sz="2000" b="1" dirty="0">
                <a:solidFill>
                  <a:srgbClr val="CC0000"/>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例：</a:t>
            </a:r>
            <a:r>
              <a:rPr lang="zh-CN" altLang="en-US" sz="20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用右手螺旋定则判断图中的电流或磁场方向。</a:t>
            </a:r>
            <a:endParaRPr lang="zh-CN" altLang="en-US" sz="20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8" name="Text Box 35"/>
          <p:cNvSpPr txBox="1">
            <a:spLocks noChangeArrowheads="1"/>
          </p:cNvSpPr>
          <p:nvPr/>
        </p:nvSpPr>
        <p:spPr bwMode="auto">
          <a:xfrm>
            <a:off x="1981203" y="4412332"/>
            <a:ext cx="58640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r>
              <a:rPr lang="zh-CN" altLang="en-US" b="1" dirty="0">
                <a:solidFill>
                  <a:srgbClr val="CC0000"/>
                </a:solidFill>
                <a:latin typeface="微软雅黑" panose="020B0503020204020204" pitchFamily="34" charset="-122"/>
                <a:ea typeface="微软雅黑" panose="020B0503020204020204" pitchFamily="34" charset="-122"/>
              </a:rPr>
              <a:t>解</a:t>
            </a:r>
            <a:r>
              <a:rPr lang="en-US" altLang="zh-CN" b="1" dirty="0">
                <a:solidFill>
                  <a:srgbClr val="CC0000"/>
                </a:solidFill>
                <a:latin typeface="微软雅黑" panose="020B0503020204020204" pitchFamily="34" charset="-122"/>
                <a:ea typeface="微软雅黑" panose="020B0503020204020204" pitchFamily="34" charset="-122"/>
              </a:rPr>
              <a:t>:</a:t>
            </a:r>
            <a:endParaRPr lang="en-US" altLang="zh-CN" b="1" dirty="0">
              <a:solidFill>
                <a:srgbClr val="CC0000"/>
              </a:solidFill>
              <a:latin typeface="微软雅黑" panose="020B0503020204020204" pitchFamily="34" charset="-122"/>
              <a:ea typeface="微软雅黑" panose="020B0503020204020204" pitchFamily="34" charset="-122"/>
            </a:endParaRPr>
          </a:p>
        </p:txBody>
      </p:sp>
      <p:pic>
        <p:nvPicPr>
          <p:cNvPr id="9" name="Picture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4106" y="4259932"/>
            <a:ext cx="4267200" cy="137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37"/>
          <p:cNvSpPr txBox="1">
            <a:spLocks noChangeArrowheads="1"/>
          </p:cNvSpPr>
          <p:nvPr/>
        </p:nvSpPr>
        <p:spPr bwMode="auto">
          <a:xfrm>
            <a:off x="2768943" y="4412314"/>
            <a:ext cx="27432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zh-CN" altLang="en-US" sz="2000" b="1" dirty="0">
                <a:solidFill>
                  <a:prstClr val="black"/>
                </a:solidFill>
                <a:latin typeface="微软雅黑" panose="020B0503020204020204" pitchFamily="34" charset="-122"/>
                <a:ea typeface="微软雅黑" panose="020B0503020204020204" pitchFamily="34" charset="-122"/>
              </a:rPr>
              <a:t>图</a:t>
            </a:r>
            <a:r>
              <a:rPr lang="en-US" altLang="zh-CN" sz="2000" b="1" dirty="0">
                <a:solidFill>
                  <a:prstClr val="black"/>
                </a:solidFill>
                <a:latin typeface="微软雅黑" panose="020B0503020204020204" pitchFamily="34" charset="-122"/>
                <a:ea typeface="微软雅黑" panose="020B0503020204020204" pitchFamily="34" charset="-122"/>
              </a:rPr>
              <a:t>a)  </a:t>
            </a:r>
            <a:r>
              <a:rPr lang="zh-CN" altLang="en-US" sz="2000" b="1" dirty="0">
                <a:solidFill>
                  <a:prstClr val="black"/>
                </a:solidFill>
                <a:latin typeface="微软雅黑" panose="020B0503020204020204" pitchFamily="34" charset="-122"/>
                <a:ea typeface="微软雅黑" panose="020B0503020204020204" pitchFamily="34" charset="-122"/>
              </a:rPr>
              <a:t>电流向左</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11" name="Text Box 38"/>
          <p:cNvSpPr txBox="1">
            <a:spLocks noChangeArrowheads="1"/>
          </p:cNvSpPr>
          <p:nvPr/>
        </p:nvSpPr>
        <p:spPr bwMode="auto">
          <a:xfrm>
            <a:off x="2768943" y="4948194"/>
            <a:ext cx="27432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zh-CN" altLang="en-US" sz="2000" b="1" dirty="0">
                <a:solidFill>
                  <a:prstClr val="black"/>
                </a:solidFill>
                <a:latin typeface="微软雅黑" panose="020B0503020204020204" pitchFamily="34" charset="-122"/>
                <a:ea typeface="微软雅黑" panose="020B0503020204020204" pitchFamily="34" charset="-122"/>
              </a:rPr>
              <a:t>图</a:t>
            </a:r>
            <a:r>
              <a:rPr lang="en-US" altLang="zh-CN" sz="2000" b="1" dirty="0">
                <a:solidFill>
                  <a:prstClr val="black"/>
                </a:solidFill>
                <a:latin typeface="微软雅黑" panose="020B0503020204020204" pitchFamily="34" charset="-122"/>
                <a:ea typeface="微软雅黑" panose="020B0503020204020204" pitchFamily="34" charset="-122"/>
              </a:rPr>
              <a:t>b)  </a:t>
            </a:r>
            <a:r>
              <a:rPr lang="zh-CN" altLang="en-US" sz="2000" b="1" dirty="0">
                <a:solidFill>
                  <a:prstClr val="black"/>
                </a:solidFill>
                <a:latin typeface="微软雅黑" panose="020B0503020204020204" pitchFamily="34" charset="-122"/>
                <a:ea typeface="微软雅黑" panose="020B0503020204020204" pitchFamily="34" charset="-122"/>
              </a:rPr>
              <a:t>垂直向外</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12" name="Text Box 31"/>
          <p:cNvSpPr txBox="1">
            <a:spLocks noChangeArrowheads="1"/>
          </p:cNvSpPr>
          <p:nvPr/>
        </p:nvSpPr>
        <p:spPr bwMode="auto">
          <a:xfrm>
            <a:off x="2772458" y="5480305"/>
            <a:ext cx="35052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zh-CN" altLang="en-US" sz="2000" b="1" dirty="0">
                <a:solidFill>
                  <a:prstClr val="black"/>
                </a:solidFill>
                <a:latin typeface="微软雅黑" panose="020B0503020204020204" pitchFamily="34" charset="-122"/>
                <a:ea typeface="微软雅黑" panose="020B0503020204020204" pitchFamily="34" charset="-122"/>
              </a:rPr>
              <a:t>图</a:t>
            </a:r>
            <a:r>
              <a:rPr lang="en-US" altLang="zh-CN" sz="2000" b="1" dirty="0">
                <a:solidFill>
                  <a:prstClr val="black"/>
                </a:solidFill>
                <a:latin typeface="微软雅黑" panose="020B0503020204020204" pitchFamily="34" charset="-122"/>
                <a:ea typeface="微软雅黑" panose="020B0503020204020204" pitchFamily="34" charset="-122"/>
              </a:rPr>
              <a:t>c)  </a:t>
            </a:r>
            <a:r>
              <a:rPr lang="zh-CN" altLang="en-US" sz="2000" b="1" dirty="0">
                <a:solidFill>
                  <a:prstClr val="black"/>
                </a:solidFill>
                <a:latin typeface="微软雅黑" panose="020B0503020204020204" pitchFamily="34" charset="-122"/>
                <a:ea typeface="微软雅黑" panose="020B0503020204020204" pitchFamily="34" charset="-122"/>
              </a:rPr>
              <a:t>磁场顺时针</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13" name="Text Box 32"/>
          <p:cNvSpPr txBox="1">
            <a:spLocks noChangeArrowheads="1"/>
          </p:cNvSpPr>
          <p:nvPr/>
        </p:nvSpPr>
        <p:spPr bwMode="auto">
          <a:xfrm>
            <a:off x="2772458" y="6104193"/>
            <a:ext cx="31242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zh-CN" altLang="en-US" sz="2000" b="1" dirty="0">
                <a:solidFill>
                  <a:prstClr val="black"/>
                </a:solidFill>
                <a:latin typeface="微软雅黑" panose="020B0503020204020204" pitchFamily="34" charset="-122"/>
                <a:ea typeface="微软雅黑" panose="020B0503020204020204" pitchFamily="34" charset="-122"/>
              </a:rPr>
              <a:t>图</a:t>
            </a:r>
            <a:r>
              <a:rPr lang="en-US" altLang="zh-CN" sz="2000" b="1" dirty="0">
                <a:solidFill>
                  <a:prstClr val="black"/>
                </a:solidFill>
                <a:latin typeface="微软雅黑" panose="020B0503020204020204" pitchFamily="34" charset="-122"/>
                <a:ea typeface="微软雅黑" panose="020B0503020204020204" pitchFamily="34" charset="-122"/>
              </a:rPr>
              <a:t>d)  </a:t>
            </a:r>
            <a:r>
              <a:rPr lang="zh-CN" altLang="en-US" sz="2000" b="1" dirty="0">
                <a:solidFill>
                  <a:prstClr val="black"/>
                </a:solidFill>
                <a:latin typeface="微软雅黑" panose="020B0503020204020204" pitchFamily="34" charset="-122"/>
                <a:ea typeface="微软雅黑" panose="020B0503020204020204" pitchFamily="34" charset="-122"/>
              </a:rPr>
              <a:t>磁场逆时针</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4)">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wipe(left)">
                                      <p:cBhvr>
                                        <p:cTn id="27" dur="500"/>
                                        <p:tgtEl>
                                          <p:spTgt spid="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p:bldP spid="6" grpId="0" bldLvl="0" animBg="1"/>
      <p:bldP spid="7" grpId="0" bldLvl="0" animBg="1"/>
      <p:bldP spid="8" grpId="0" autoUpdateAnimBg="0"/>
      <p:bldP spid="10" grpId="0"/>
      <p:bldP spid="11" grpId="0"/>
      <p:bldP spid="12" grpId="0"/>
      <p:bldP spid="13"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a:spLocks noChangeArrowheads="1"/>
          </p:cNvSpPr>
          <p:nvPr/>
        </p:nvSpPr>
        <p:spPr bwMode="auto">
          <a:xfrm>
            <a:off x="2077404" y="792166"/>
            <a:ext cx="3386455" cy="460375"/>
          </a:xfrm>
          <a:prstGeom prst="rect">
            <a:avLst/>
          </a:prstGeom>
          <a:noFill/>
          <a:ln>
            <a:noFill/>
          </a:ln>
          <a:effectLst/>
        </p:spPr>
        <p:txBody>
          <a:bodyPr wrap="none" anchor="ctr">
            <a:spAutoFit/>
          </a:bodyPr>
          <a:lstStyle/>
          <a:p>
            <a:pPr>
              <a:defRPr/>
            </a:pPr>
            <a:r>
              <a:rPr lang="en-US" altLang="zh-CN" sz="2400" b="1" dirty="0">
                <a:solidFill>
                  <a:srgbClr val="CC0000"/>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2</a:t>
            </a:r>
            <a:r>
              <a:rPr lang="zh-CN" altLang="en-US" sz="2400" b="1" dirty="0">
                <a:solidFill>
                  <a:srgbClr val="CC0000"/>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．通电螺线管的磁场</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   </a:t>
            </a:r>
            <a:endParaRPr lang="zh-CN" altLang="en-US" sz="2400" dirty="0">
              <a:solidFill>
                <a:prstClr val="black"/>
              </a:solidFill>
              <a:latin typeface="微软雅黑" panose="020B0503020204020204" pitchFamily="34" charset="-122"/>
              <a:ea typeface="微软雅黑" panose="020B0503020204020204" pitchFamily="34" charset="-122"/>
            </a:endParaRPr>
          </a:p>
        </p:txBody>
      </p:sp>
      <p:sp>
        <p:nvSpPr>
          <p:cNvPr id="3" name="Rectangle 34"/>
          <p:cNvSpPr>
            <a:spLocks noChangeArrowheads="1"/>
          </p:cNvSpPr>
          <p:nvPr/>
        </p:nvSpPr>
        <p:spPr bwMode="auto">
          <a:xfrm>
            <a:off x="2077404" y="1329718"/>
            <a:ext cx="4998481" cy="829945"/>
          </a:xfrm>
          <a:prstGeom prst="rect">
            <a:avLst/>
          </a:prstGeom>
          <a:noFill/>
          <a:ln>
            <a:noFill/>
          </a:ln>
          <a:effectLst/>
        </p:spPr>
        <p:txBody>
          <a:bodyPr wrap="square">
            <a:spAutoFit/>
          </a:bodyPr>
          <a:lstStyle/>
          <a:p>
            <a:pPr>
              <a:defRPr/>
            </a:pPr>
            <a:r>
              <a:rPr lang="en-US" altLang="zh-CN"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通电螺线管的磁场类似</a:t>
            </a:r>
            <a:r>
              <a:rPr lang="zh-CN" altLang="en-US" sz="2400" b="1" dirty="0" smtClean="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条形磁铁。</a:t>
            </a:r>
            <a:endPar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4" name="Rectangle 36"/>
          <p:cNvSpPr>
            <a:spLocks noChangeArrowheads="1"/>
          </p:cNvSpPr>
          <p:nvPr/>
        </p:nvSpPr>
        <p:spPr bwMode="auto">
          <a:xfrm>
            <a:off x="2031467" y="2072499"/>
            <a:ext cx="7878801" cy="829945"/>
          </a:xfrm>
          <a:prstGeom prst="rect">
            <a:avLst/>
          </a:prstGeom>
          <a:noFill/>
          <a:ln>
            <a:noFill/>
          </a:ln>
          <a:effectLst/>
        </p:spPr>
        <p:txBody>
          <a:bodyPr wrap="square">
            <a:spAutoFit/>
          </a:bodyPr>
          <a:lstStyle/>
          <a:p>
            <a:pPr>
              <a:defRPr/>
            </a:pPr>
            <a:r>
              <a:rPr lang="en-US" altLang="zh-CN"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实验证明，通电螺线管</a:t>
            </a:r>
            <a:r>
              <a:rPr lang="zh-CN" altLang="en-US" sz="2400" b="1" dirty="0" smtClean="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磁场的</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强弱与电流、匝数成正比。</a:t>
            </a:r>
            <a:endPar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5" name="Rectangle 38"/>
          <p:cNvSpPr>
            <a:spLocks noChangeArrowheads="1"/>
          </p:cNvSpPr>
          <p:nvPr/>
        </p:nvSpPr>
        <p:spPr bwMode="auto">
          <a:xfrm>
            <a:off x="2250852" y="3006737"/>
            <a:ext cx="8022817" cy="460375"/>
          </a:xfrm>
          <a:prstGeom prst="rect">
            <a:avLst/>
          </a:prstGeom>
          <a:noFill/>
          <a:ln>
            <a:noFill/>
          </a:ln>
          <a:effectLst/>
        </p:spPr>
        <p:txBody>
          <a:bodyPr wrap="square">
            <a:spAutoFit/>
          </a:bodyPr>
          <a:lstStyle/>
          <a:p>
            <a:pPr>
              <a:defRPr/>
            </a:pPr>
            <a:r>
              <a:rPr lang="en-US" altLang="zh-CN"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实验还证明，磁场的方向</a:t>
            </a:r>
            <a:r>
              <a:rPr lang="zh-CN" altLang="en-US" sz="2400" b="1" dirty="0" smtClean="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与电流</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也满足右手螺旋关系。</a:t>
            </a:r>
            <a:endPar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7396" y="3573034"/>
            <a:ext cx="8369714" cy="2173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6"/>
          <p:cNvSpPr txBox="1">
            <a:spLocks noChangeArrowheads="1"/>
          </p:cNvSpPr>
          <p:nvPr/>
        </p:nvSpPr>
        <p:spPr bwMode="auto">
          <a:xfrm>
            <a:off x="2032578" y="1919288"/>
            <a:ext cx="6584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r>
              <a:rPr lang="zh-CN" altLang="en-US" sz="2800" b="1" dirty="0">
                <a:solidFill>
                  <a:srgbClr val="CC0000"/>
                </a:solidFill>
              </a:rPr>
              <a:t>解</a:t>
            </a:r>
            <a:r>
              <a:rPr lang="en-US" altLang="zh-CN" sz="2800" b="1" dirty="0">
                <a:solidFill>
                  <a:srgbClr val="CC0000"/>
                </a:solidFill>
              </a:rPr>
              <a:t>:</a:t>
            </a:r>
            <a:endParaRPr lang="en-US" altLang="zh-CN" sz="2800" b="1" dirty="0">
              <a:solidFill>
                <a:srgbClr val="CC0000"/>
              </a:solidFill>
            </a:endParaRPr>
          </a:p>
        </p:txBody>
      </p:sp>
      <p:sp>
        <p:nvSpPr>
          <p:cNvPr id="3" name="Rectangle 40"/>
          <p:cNvSpPr>
            <a:spLocks noChangeArrowheads="1"/>
          </p:cNvSpPr>
          <p:nvPr/>
        </p:nvSpPr>
        <p:spPr bwMode="auto">
          <a:xfrm>
            <a:off x="2136921" y="719702"/>
            <a:ext cx="6878320" cy="1198880"/>
          </a:xfrm>
          <a:prstGeom prst="rect">
            <a:avLst/>
          </a:prstGeom>
          <a:noFill/>
          <a:ln>
            <a:noFill/>
          </a:ln>
          <a:effectLst/>
        </p:spPr>
        <p:txBody>
          <a:bodyPr wrap="none" anchor="ctr">
            <a:spAutoFit/>
          </a:bodyPr>
          <a:lstStyle/>
          <a:p>
            <a:pPr>
              <a:lnSpc>
                <a:spcPct val="150000"/>
              </a:lnSpc>
              <a:defRPr/>
            </a:pPr>
            <a:r>
              <a:rPr lang="zh-CN" altLang="en-US" sz="2400" b="1" dirty="0">
                <a:solidFill>
                  <a:srgbClr val="CC0000"/>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例：</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用右手螺旋定则判断图</a:t>
            </a:r>
            <a:r>
              <a:rPr lang="en-US" altLang="zh-CN"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a)</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中通电螺线管两端的</a:t>
            </a:r>
            <a:endPar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a:p>
            <a:pPr>
              <a:lnSpc>
                <a:spcPct val="150000"/>
              </a:lnSpc>
              <a:defRPr/>
            </a:pP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极性及图</a:t>
            </a:r>
            <a:r>
              <a:rPr lang="en-US" altLang="zh-CN"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b)</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中电流方向。 </a:t>
            </a:r>
            <a:endPar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pic>
        <p:nvPicPr>
          <p:cNvPr id="4" name="Picture 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29000" y="1981200"/>
            <a:ext cx="4876800"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2"/>
          <p:cNvSpPr txBox="1">
            <a:spLocks noChangeArrowheads="1"/>
          </p:cNvSpPr>
          <p:nvPr/>
        </p:nvSpPr>
        <p:spPr bwMode="auto">
          <a:xfrm>
            <a:off x="3048000" y="2452688"/>
            <a:ext cx="609600" cy="521970"/>
          </a:xfrm>
          <a:prstGeom prst="rect">
            <a:avLst/>
          </a:prstGeom>
          <a:noFill/>
          <a:ln>
            <a:noFill/>
          </a:ln>
          <a:effec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en-US" altLang="zh-CN" sz="2800" b="1">
                <a:solidFill>
                  <a:srgbClr val="FF3300"/>
                </a:solidFill>
                <a:effectLst>
                  <a:outerShdw blurRad="38100" dist="38100" dir="2700000" algn="tl">
                    <a:srgbClr val="C0C0C0"/>
                  </a:outerShdw>
                </a:effectLst>
              </a:rPr>
              <a:t>S</a:t>
            </a:r>
            <a:endParaRPr lang="en-US" altLang="zh-CN" sz="2800" b="1">
              <a:solidFill>
                <a:srgbClr val="FF3300"/>
              </a:solidFill>
              <a:effectLst>
                <a:outerShdw blurRad="38100" dist="38100" dir="2700000" algn="tl">
                  <a:srgbClr val="C0C0C0"/>
                </a:outerShdw>
              </a:effectLst>
            </a:endParaRPr>
          </a:p>
        </p:txBody>
      </p:sp>
      <p:sp>
        <p:nvSpPr>
          <p:cNvPr id="6" name="Rectangle 81" descr="90%"/>
          <p:cNvSpPr>
            <a:spLocks noChangeArrowheads="1"/>
          </p:cNvSpPr>
          <p:nvPr/>
        </p:nvSpPr>
        <p:spPr bwMode="auto">
          <a:xfrm>
            <a:off x="2286000" y="4661712"/>
            <a:ext cx="6583680" cy="460375"/>
          </a:xfrm>
          <a:prstGeom prst="rect">
            <a:avLst/>
          </a:prstGeom>
          <a:pattFill prst="pct90">
            <a:fgClr>
              <a:srgbClr val="FF7C80"/>
            </a:fgClr>
            <a:bgClr>
              <a:schemeClr val="bg1"/>
            </a:bgClr>
          </a:pattFill>
          <a:ln>
            <a:noFill/>
          </a:ln>
          <a:effectLst/>
        </p:spPr>
        <p:txBody>
          <a:bodyPr wrap="none" anchor="ctr">
            <a:spAutoFit/>
          </a:bodyPr>
          <a:lstStyle/>
          <a:p>
            <a:pPr>
              <a:defRPr/>
            </a:pPr>
            <a:r>
              <a:rPr lang="zh-CN" altLang="en-US" sz="2400" b="1" dirty="0">
                <a:solidFill>
                  <a:prstClr val="black"/>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电流的周围存在磁场这一现象叫</a:t>
            </a:r>
            <a:r>
              <a:rPr lang="zh-CN" altLang="en-US" sz="2400" b="1"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电流的磁效应</a:t>
            </a:r>
            <a:r>
              <a:rPr lang="zh-CN" altLang="en-US" sz="2400" b="1" dirty="0">
                <a:solidFill>
                  <a:prstClr val="black"/>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lang="zh-CN" altLang="en-US" sz="2400" b="1" dirty="0">
              <a:solidFill>
                <a:prstClr val="black"/>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7" name="Rectangle 83"/>
          <p:cNvSpPr>
            <a:spLocks noChangeArrowheads="1"/>
          </p:cNvSpPr>
          <p:nvPr/>
        </p:nvSpPr>
        <p:spPr bwMode="auto">
          <a:xfrm>
            <a:off x="2286009" y="5334001"/>
            <a:ext cx="7332980" cy="521970"/>
          </a:xfrm>
          <a:prstGeom prst="rect">
            <a:avLst/>
          </a:prstGeom>
          <a:noFill/>
          <a:ln>
            <a:noFill/>
          </a:ln>
          <a:effectLst/>
        </p:spPr>
        <p:txBody>
          <a:bodyPr wrap="none">
            <a:spAutoFit/>
          </a:bodyPr>
          <a:lstStyle/>
          <a:p>
            <a:pPr>
              <a:defRPr/>
            </a:pPr>
            <a:r>
              <a:rPr lang="zh-CN" altLang="en-US" sz="2800" b="1">
                <a:solidFill>
                  <a:prstClr val="black"/>
                </a:solidFill>
                <a:effectLst>
                  <a:outerShdw blurRad="38100" dist="38100" dir="2700000" algn="tl">
                    <a:srgbClr val="FFFFFF"/>
                  </a:outerShdw>
                </a:effectLst>
              </a:rPr>
              <a:t>电流的磁效应在汽车电器中有着广泛的应用。</a:t>
            </a:r>
            <a:endParaRPr lang="zh-CN" altLang="en-US" sz="2800" b="1">
              <a:solidFill>
                <a:prstClr val="black"/>
              </a:solidFill>
              <a:effectLst>
                <a:outerShdw blurRad="38100" dist="38100" dir="2700000" algn="tl">
                  <a:srgbClr val="FFFFFF"/>
                </a:outerShdw>
              </a:effectLst>
            </a:endParaRPr>
          </a:p>
        </p:txBody>
      </p:sp>
      <p:grpSp>
        <p:nvGrpSpPr>
          <p:cNvPr id="8" name="Group 94"/>
          <p:cNvGrpSpPr/>
          <p:nvPr/>
        </p:nvGrpSpPr>
        <p:grpSpPr bwMode="auto">
          <a:xfrm>
            <a:off x="6400800" y="2590800"/>
            <a:ext cx="1371600" cy="914400"/>
            <a:chOff x="3072" y="1632"/>
            <a:chExt cx="864" cy="576"/>
          </a:xfrm>
        </p:grpSpPr>
        <p:sp>
          <p:nvSpPr>
            <p:cNvPr id="9" name="Line 87"/>
            <p:cNvSpPr>
              <a:spLocks noChangeShapeType="1"/>
            </p:cNvSpPr>
            <p:nvPr/>
          </p:nvSpPr>
          <p:spPr bwMode="auto">
            <a:xfrm>
              <a:off x="3936" y="2016"/>
              <a:ext cx="0" cy="192"/>
            </a:xfrm>
            <a:prstGeom prst="line">
              <a:avLst/>
            </a:prstGeom>
            <a:noFill/>
            <a:ln w="38100">
              <a:solidFill>
                <a:srgbClr val="FF3300"/>
              </a:solidFill>
              <a:round/>
              <a:headEnd type="arrow" w="med" len="me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0" name="Line 89"/>
            <p:cNvSpPr>
              <a:spLocks noChangeShapeType="1"/>
            </p:cNvSpPr>
            <p:nvPr/>
          </p:nvSpPr>
          <p:spPr bwMode="auto">
            <a:xfrm>
              <a:off x="3792" y="1632"/>
              <a:ext cx="0" cy="192"/>
            </a:xfrm>
            <a:prstGeom prst="line">
              <a:avLst/>
            </a:prstGeom>
            <a:noFill/>
            <a:ln w="38100">
              <a:solidFill>
                <a:srgbClr val="FF3300"/>
              </a:solidFill>
              <a:round/>
              <a:headEnd type="arrow" w="med" len="me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1" name="Line 90"/>
            <p:cNvSpPr>
              <a:spLocks noChangeShapeType="1"/>
            </p:cNvSpPr>
            <p:nvPr/>
          </p:nvSpPr>
          <p:spPr bwMode="auto">
            <a:xfrm>
              <a:off x="3552" y="1632"/>
              <a:ext cx="0" cy="192"/>
            </a:xfrm>
            <a:prstGeom prst="line">
              <a:avLst/>
            </a:prstGeom>
            <a:noFill/>
            <a:ln w="38100">
              <a:solidFill>
                <a:srgbClr val="FF3300"/>
              </a:solidFill>
              <a:round/>
              <a:headEnd type="arrow" w="med" len="me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2" name="Line 92"/>
            <p:cNvSpPr>
              <a:spLocks noChangeShapeType="1"/>
            </p:cNvSpPr>
            <p:nvPr/>
          </p:nvSpPr>
          <p:spPr bwMode="auto">
            <a:xfrm>
              <a:off x="3312" y="1632"/>
              <a:ext cx="0" cy="192"/>
            </a:xfrm>
            <a:prstGeom prst="line">
              <a:avLst/>
            </a:prstGeom>
            <a:noFill/>
            <a:ln w="38100">
              <a:solidFill>
                <a:srgbClr val="FF3300"/>
              </a:solidFill>
              <a:round/>
              <a:headEnd type="arrow" w="med" len="me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3" name="Line 93"/>
            <p:cNvSpPr>
              <a:spLocks noChangeShapeType="1"/>
            </p:cNvSpPr>
            <p:nvPr/>
          </p:nvSpPr>
          <p:spPr bwMode="auto">
            <a:xfrm>
              <a:off x="3072" y="1968"/>
              <a:ext cx="0" cy="192"/>
            </a:xfrm>
            <a:prstGeom prst="line">
              <a:avLst/>
            </a:prstGeom>
            <a:noFill/>
            <a:ln w="38100">
              <a:solidFill>
                <a:srgbClr val="FF3300"/>
              </a:solidFill>
              <a:round/>
              <a:tailEnd type="arrow" w="med" len="me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sp>
        <p:nvSpPr>
          <p:cNvPr id="14" name="Text Box 38"/>
          <p:cNvSpPr txBox="1">
            <a:spLocks noChangeArrowheads="1"/>
          </p:cNvSpPr>
          <p:nvPr/>
        </p:nvSpPr>
        <p:spPr bwMode="auto">
          <a:xfrm>
            <a:off x="5181600" y="2438418"/>
            <a:ext cx="609600" cy="521970"/>
          </a:xfrm>
          <a:prstGeom prst="rect">
            <a:avLst/>
          </a:prstGeom>
          <a:noFill/>
          <a:ln>
            <a:noFill/>
          </a:ln>
          <a:effec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r">
              <a:spcBef>
                <a:spcPct val="50000"/>
              </a:spcBef>
            </a:pPr>
            <a:r>
              <a:rPr lang="en-US" altLang="zh-CN" sz="2800" b="1">
                <a:solidFill>
                  <a:srgbClr val="FF3300"/>
                </a:solidFill>
                <a:effectLst>
                  <a:outerShdw blurRad="38100" dist="38100" dir="2700000" algn="tl">
                    <a:srgbClr val="C0C0C0"/>
                  </a:outerShdw>
                </a:effectLst>
              </a:rPr>
              <a:t>N</a:t>
            </a:r>
            <a:endParaRPr lang="en-US" altLang="zh-CN" sz="2800" b="1">
              <a:solidFill>
                <a:srgbClr val="FF3300"/>
              </a:solidFill>
              <a:effectLst>
                <a:outerShdw blurRad="38100" dist="38100" dir="2700000" algn="tl">
                  <a:srgbClr val="C0C0C0"/>
                </a:outerShdw>
              </a:effectLst>
            </a:endParaRPr>
          </a:p>
        </p:txBody>
      </p:sp>
      <p:sp>
        <p:nvSpPr>
          <p:cNvPr id="15" name="矩形 14"/>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bldLvl="0" animBg="1"/>
      <p:bldP spid="6" grpId="0" bldLvl="0" animBg="1"/>
      <p:bldP spid="7" grpId="0" bldLvl="0" animBg="1"/>
      <p:bldP spid="14" grpId="0" bldLvl="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8365" y="620706"/>
            <a:ext cx="3230880" cy="460375"/>
          </a:xfrm>
          <a:prstGeom prst="rect">
            <a:avLst/>
          </a:prstGeom>
        </p:spPr>
        <p:txBody>
          <a:bodyPr wrap="none">
            <a:spAutoFit/>
          </a:bodyPr>
          <a:lstStyle/>
          <a:p>
            <a:r>
              <a:rPr lang="zh-CN" altLang="en-US" sz="2400" dirty="0" smtClean="0">
                <a:solidFill>
                  <a:prstClr val="black"/>
                </a:solidFill>
              </a:rPr>
              <a:t>（四）磁场基本物理量</a:t>
            </a:r>
            <a:endParaRPr lang="zh-CN" altLang="en-US" sz="2400" dirty="0">
              <a:solidFill>
                <a:prstClr val="black"/>
              </a:solidFill>
            </a:endParaRPr>
          </a:p>
        </p:txBody>
      </p:sp>
      <p:sp>
        <p:nvSpPr>
          <p:cNvPr id="4" name="Rectangle 11"/>
          <p:cNvSpPr>
            <a:spLocks noChangeArrowheads="1"/>
          </p:cNvSpPr>
          <p:nvPr/>
        </p:nvSpPr>
        <p:spPr bwMode="auto">
          <a:xfrm>
            <a:off x="2479472" y="1236436"/>
            <a:ext cx="205613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b="1" dirty="0">
                <a:solidFill>
                  <a:prstClr val="black"/>
                </a:solidFill>
              </a:rPr>
              <a:t>(1) </a:t>
            </a:r>
            <a:r>
              <a:rPr lang="zh-CN" altLang="en-US" b="1" dirty="0">
                <a:solidFill>
                  <a:prstClr val="black"/>
                </a:solidFill>
              </a:rPr>
              <a:t>磁感应强度</a:t>
            </a:r>
            <a:r>
              <a:rPr lang="en-US" altLang="zh-CN" b="1" dirty="0">
                <a:solidFill>
                  <a:prstClr val="black"/>
                </a:solidFill>
              </a:rPr>
              <a:t>(</a:t>
            </a:r>
            <a:r>
              <a:rPr lang="en-US" altLang="zh-CN" b="1" i="1" dirty="0">
                <a:solidFill>
                  <a:prstClr val="black"/>
                </a:solidFill>
              </a:rPr>
              <a:t>B</a:t>
            </a:r>
            <a:r>
              <a:rPr lang="en-US" altLang="zh-CN" b="1" dirty="0">
                <a:solidFill>
                  <a:prstClr val="black"/>
                </a:solidFill>
              </a:rPr>
              <a:t>)</a:t>
            </a:r>
            <a:r>
              <a:rPr lang="en-US" altLang="zh-CN" dirty="0">
                <a:solidFill>
                  <a:prstClr val="black"/>
                </a:solidFill>
              </a:rPr>
              <a:t> </a:t>
            </a:r>
            <a:endParaRPr lang="en-US" altLang="zh-CN" dirty="0">
              <a:solidFill>
                <a:prstClr val="black"/>
              </a:solidFill>
            </a:endParaRPr>
          </a:p>
        </p:txBody>
      </p:sp>
      <p:sp>
        <p:nvSpPr>
          <p:cNvPr id="5" name="Rectangle 17"/>
          <p:cNvSpPr>
            <a:spLocks noChangeArrowheads="1"/>
          </p:cNvSpPr>
          <p:nvPr/>
        </p:nvSpPr>
        <p:spPr bwMode="auto">
          <a:xfrm>
            <a:off x="2730828" y="3787775"/>
            <a:ext cx="1555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b="1" dirty="0">
                <a:solidFill>
                  <a:prstClr val="black"/>
                </a:solidFill>
              </a:rPr>
              <a:t>(2) </a:t>
            </a:r>
            <a:r>
              <a:rPr lang="zh-CN" altLang="en-US" b="1" dirty="0">
                <a:solidFill>
                  <a:prstClr val="black"/>
                </a:solidFill>
              </a:rPr>
              <a:t>磁通量</a:t>
            </a:r>
            <a:r>
              <a:rPr lang="en-US" altLang="zh-CN" b="1" dirty="0">
                <a:solidFill>
                  <a:prstClr val="black"/>
                </a:solidFill>
              </a:rPr>
              <a:t>(</a:t>
            </a:r>
            <a:r>
              <a:rPr lang="en-US" altLang="zh-CN" b="1" i="1" dirty="0">
                <a:solidFill>
                  <a:prstClr val="black"/>
                </a:solidFill>
              </a:rPr>
              <a:t>Φ</a:t>
            </a:r>
            <a:r>
              <a:rPr lang="en-US" altLang="zh-CN" b="1" dirty="0">
                <a:solidFill>
                  <a:prstClr val="black"/>
                </a:solidFill>
              </a:rPr>
              <a:t>)</a:t>
            </a:r>
            <a:endParaRPr lang="en-US" altLang="zh-CN" b="1" dirty="0">
              <a:solidFill>
                <a:prstClr val="black"/>
              </a:solidFill>
            </a:endParaRPr>
          </a:p>
        </p:txBody>
      </p:sp>
      <p:sp>
        <p:nvSpPr>
          <p:cNvPr id="6" name="Rectangle 20"/>
          <p:cNvSpPr>
            <a:spLocks noChangeArrowheads="1"/>
          </p:cNvSpPr>
          <p:nvPr/>
        </p:nvSpPr>
        <p:spPr bwMode="auto">
          <a:xfrm>
            <a:off x="2269096" y="4266584"/>
            <a:ext cx="7786688" cy="1322070"/>
          </a:xfrm>
          <a:prstGeom prst="rect">
            <a:avLst/>
          </a:prstGeom>
          <a:noFill/>
          <a:ln w="9525">
            <a:noFill/>
            <a:miter lim="800000"/>
          </a:ln>
        </p:spPr>
        <p:txBody>
          <a:bodyPr anchor="ctr">
            <a:spAutoFit/>
          </a:bodyPr>
          <a:lstStyle/>
          <a:p>
            <a:pPr>
              <a:defRPr/>
            </a:pPr>
            <a:r>
              <a:rPr lang="zh-CN" altLang="en-US" sz="2000" dirty="0">
                <a:solidFill>
                  <a:prstClr val="black"/>
                </a:solidFill>
              </a:rPr>
              <a:t>    </a:t>
            </a:r>
            <a:r>
              <a:rPr lang="zh-CN" altLang="en-US" sz="2000" dirty="0" smtClean="0">
                <a:solidFill>
                  <a:prstClr val="black"/>
                </a:solidFill>
              </a:rPr>
              <a:t>磁感应强度 </a:t>
            </a:r>
            <a:r>
              <a:rPr lang="en-US" altLang="zh-CN" sz="2000" b="1" i="1" dirty="0">
                <a:solidFill>
                  <a:prstClr val="black"/>
                </a:solidFill>
              </a:rPr>
              <a:t>B</a:t>
            </a:r>
            <a:r>
              <a:rPr lang="en-US" altLang="zh-CN" sz="2000" dirty="0">
                <a:solidFill>
                  <a:prstClr val="black"/>
                </a:solidFill>
              </a:rPr>
              <a:t> </a:t>
            </a:r>
            <a:r>
              <a:rPr lang="zh-CN" altLang="en-US" sz="2000" dirty="0">
                <a:solidFill>
                  <a:prstClr val="black"/>
                </a:solidFill>
              </a:rPr>
              <a:t>在面积 </a:t>
            </a:r>
            <a:r>
              <a:rPr lang="en-US" altLang="zh-CN" sz="2000" b="1" i="1" dirty="0">
                <a:solidFill>
                  <a:prstClr val="black"/>
                </a:solidFill>
              </a:rPr>
              <a:t>S</a:t>
            </a:r>
            <a:r>
              <a:rPr lang="en-US" altLang="zh-CN" sz="2000" dirty="0">
                <a:solidFill>
                  <a:prstClr val="black"/>
                </a:solidFill>
              </a:rPr>
              <a:t> </a:t>
            </a:r>
            <a:r>
              <a:rPr lang="zh-CN" altLang="en-US" sz="2000" dirty="0">
                <a:solidFill>
                  <a:prstClr val="black"/>
                </a:solidFill>
              </a:rPr>
              <a:t>上的通量积分称为磁通，或</a:t>
            </a:r>
            <a:r>
              <a:rPr lang="zh-CN" altLang="en-US" sz="2000" b="1" dirty="0">
                <a:solidFill>
                  <a:prstClr val="black"/>
                </a:solidFill>
                <a:effectLst>
                  <a:outerShdw blurRad="38100" dist="38100" dir="2700000" algn="tl">
                    <a:srgbClr val="FFFFFF"/>
                  </a:outerShdw>
                </a:effectLst>
              </a:rPr>
              <a:t>表示磁场内某一面积上磁场强弱的物理量。</a:t>
            </a:r>
            <a:r>
              <a:rPr lang="zh-CN" altLang="en-US" sz="2000" b="1" dirty="0">
                <a:solidFill>
                  <a:srgbClr val="000099"/>
                </a:solidFill>
                <a:effectLst>
                  <a:outerShdw blurRad="38100" dist="38100" dir="2700000" algn="tl">
                    <a:srgbClr val="000000"/>
                  </a:outerShdw>
                </a:effectLst>
              </a:rPr>
              <a:t>定义：</a:t>
            </a:r>
            <a:r>
              <a:rPr lang="zh-CN" altLang="en-US" sz="2000" b="1" dirty="0">
                <a:solidFill>
                  <a:prstClr val="black"/>
                </a:solidFill>
                <a:effectLst>
                  <a:outerShdw blurRad="38100" dist="38100" dir="2700000" algn="tl">
                    <a:srgbClr val="FFFFFF"/>
                  </a:outerShdw>
                </a:effectLst>
              </a:rPr>
              <a:t>垂直穿过某一面积</a:t>
            </a:r>
            <a:r>
              <a:rPr lang="en-US" altLang="zh-CN" sz="2000" b="1" i="1" dirty="0">
                <a:solidFill>
                  <a:prstClr val="black"/>
                </a:solidFill>
                <a:effectLst>
                  <a:outerShdw blurRad="38100" dist="38100" dir="2700000" algn="tl">
                    <a:srgbClr val="FFFFFF"/>
                  </a:outerShdw>
                </a:effectLst>
              </a:rPr>
              <a:t>S</a:t>
            </a:r>
            <a:r>
              <a:rPr lang="zh-CN" altLang="en-US" sz="2000" b="1" dirty="0">
                <a:solidFill>
                  <a:prstClr val="black"/>
                </a:solidFill>
                <a:effectLst>
                  <a:outerShdw blurRad="38100" dist="38100" dir="2700000" algn="tl">
                    <a:srgbClr val="FFFFFF"/>
                  </a:outerShdw>
                </a:effectLst>
              </a:rPr>
              <a:t>中的磁力线总数。</a:t>
            </a:r>
            <a:r>
              <a:rPr lang="zh-CN" altLang="en-US" sz="2000" b="1" i="1" dirty="0">
                <a:solidFill>
                  <a:prstClr val="black"/>
                </a:solidFill>
                <a:effectLst>
                  <a:outerShdw blurRad="38100" dist="38100" dir="2700000" algn="tl">
                    <a:srgbClr val="FFFFFF"/>
                  </a:outerShdw>
                </a:effectLst>
              </a:rPr>
              <a:t> </a:t>
            </a:r>
            <a:endParaRPr lang="zh-CN" altLang="en-US" sz="2000" b="1" dirty="0">
              <a:solidFill>
                <a:prstClr val="black"/>
              </a:solidFill>
              <a:effectLst>
                <a:outerShdw blurRad="38100" dist="38100" dir="2700000" algn="tl">
                  <a:srgbClr val="FFFFFF"/>
                </a:outerShdw>
              </a:effectLst>
            </a:endParaRPr>
          </a:p>
          <a:p>
            <a:pPr>
              <a:defRPr/>
            </a:pPr>
            <a:r>
              <a:rPr lang="zh-CN" altLang="en-US" sz="2000" dirty="0">
                <a:solidFill>
                  <a:prstClr val="black"/>
                </a:solidFill>
              </a:rPr>
              <a:t>单位是韦伯</a:t>
            </a:r>
            <a:r>
              <a:rPr lang="en-US" altLang="zh-CN" sz="2000" dirty="0">
                <a:solidFill>
                  <a:prstClr val="black"/>
                </a:solidFill>
              </a:rPr>
              <a:t>(</a:t>
            </a:r>
            <a:r>
              <a:rPr lang="en-US" altLang="zh-CN" sz="2000" i="1" dirty="0" err="1">
                <a:solidFill>
                  <a:prstClr val="black"/>
                </a:solidFill>
              </a:rPr>
              <a:t>Wb</a:t>
            </a:r>
            <a:r>
              <a:rPr lang="en-US" altLang="zh-CN" sz="2000" dirty="0">
                <a:solidFill>
                  <a:prstClr val="black"/>
                </a:solidFill>
              </a:rPr>
              <a:t>)</a:t>
            </a:r>
            <a:r>
              <a:rPr lang="zh-CN" altLang="en-US" sz="2000" dirty="0">
                <a:solidFill>
                  <a:prstClr val="black"/>
                </a:solidFill>
              </a:rPr>
              <a:t>。</a:t>
            </a:r>
            <a:r>
              <a:rPr lang="en-US" altLang="zh-CN" sz="2000" b="1" dirty="0">
                <a:solidFill>
                  <a:prstClr val="black"/>
                </a:solidFill>
                <a:effectLst>
                  <a:outerShdw blurRad="38100" dist="38100" dir="2700000" algn="tl">
                    <a:srgbClr val="FFFFFF"/>
                  </a:outerShdw>
                </a:effectLst>
              </a:rPr>
              <a:t>1Wb =1V</a:t>
            </a:r>
            <a:r>
              <a:rPr lang="en-US" altLang="zh-CN" sz="2000" b="1" dirty="0">
                <a:solidFill>
                  <a:prstClr val="black"/>
                </a:solidFill>
                <a:effectLst>
                  <a:outerShdw blurRad="38100" dist="38100" dir="2700000" algn="tl">
                    <a:srgbClr val="FFFFFF"/>
                  </a:outerShdw>
                </a:effectLst>
                <a:cs typeface="Times New Roman" panose="02020603050405020304" pitchFamily="18" charset="0"/>
              </a:rPr>
              <a:t>·s    </a:t>
            </a:r>
            <a:r>
              <a:rPr lang="zh-CN" altLang="en-US" sz="2000" dirty="0">
                <a:solidFill>
                  <a:prstClr val="black"/>
                </a:solidFill>
              </a:rPr>
              <a:t>对于均匀磁场，计算公式为：</a:t>
            </a:r>
            <a:endParaRPr lang="zh-CN" altLang="en-US" sz="2000" dirty="0">
              <a:solidFill>
                <a:prstClr val="black"/>
              </a:solidFill>
            </a:endParaRPr>
          </a:p>
        </p:txBody>
      </p:sp>
      <p:graphicFrame>
        <p:nvGraphicFramePr>
          <p:cNvPr id="7" name="Object 22"/>
          <p:cNvGraphicFramePr>
            <a:graphicFrameLocks noChangeAspect="1"/>
          </p:cNvGraphicFramePr>
          <p:nvPr/>
        </p:nvGraphicFramePr>
        <p:xfrm>
          <a:off x="3733362" y="6046806"/>
          <a:ext cx="1295400" cy="449263"/>
        </p:xfrm>
        <a:graphic>
          <a:graphicData uri="http://schemas.openxmlformats.org/presentationml/2006/ole">
            <mc:AlternateContent xmlns:mc="http://schemas.openxmlformats.org/markup-compatibility/2006">
              <mc:Choice xmlns:v="urn:schemas-microsoft-com:vml" Requires="v">
                <p:oleObj spid="_x0000_s9224" name="" r:id="rId1" imgW="508000" imgH="177800" progId="">
                  <p:embed/>
                </p:oleObj>
              </mc:Choice>
              <mc:Fallback>
                <p:oleObj name="" r:id="rId1" imgW="508000" imgH="177800" progId="">
                  <p:embed/>
                  <p:pic>
                    <p:nvPicPr>
                      <p:cNvPr id="0" name="图片 92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362" y="6046806"/>
                        <a:ext cx="1295400"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29"/>
          <p:cNvSpPr txBox="1">
            <a:spLocks noChangeArrowheads="1"/>
          </p:cNvSpPr>
          <p:nvPr/>
        </p:nvSpPr>
        <p:spPr bwMode="auto">
          <a:xfrm>
            <a:off x="5430486" y="6046788"/>
            <a:ext cx="719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zh-CN" altLang="en-US" dirty="0"/>
              <a:t>或</a:t>
            </a:r>
            <a:endParaRPr lang="zh-CN" altLang="en-US" dirty="0"/>
          </a:p>
        </p:txBody>
      </p:sp>
      <p:graphicFrame>
        <p:nvGraphicFramePr>
          <p:cNvPr id="9" name="Object 30"/>
          <p:cNvGraphicFramePr>
            <a:graphicFrameLocks noChangeAspect="1"/>
          </p:cNvGraphicFramePr>
          <p:nvPr/>
        </p:nvGraphicFramePr>
        <p:xfrm>
          <a:off x="6480071" y="5838843"/>
          <a:ext cx="1150937" cy="873125"/>
        </p:xfrm>
        <a:graphic>
          <a:graphicData uri="http://schemas.openxmlformats.org/presentationml/2006/ole">
            <mc:AlternateContent xmlns:mc="http://schemas.openxmlformats.org/markup-compatibility/2006">
              <mc:Choice xmlns:v="urn:schemas-microsoft-com:vml" Requires="v">
                <p:oleObj spid="_x0000_s9225" name="" r:id="rId3" imgW="444500" imgH="393700" progId="">
                  <p:embed/>
                </p:oleObj>
              </mc:Choice>
              <mc:Fallback>
                <p:oleObj name="" r:id="rId3" imgW="444500" imgH="393700" progId="">
                  <p:embed/>
                  <p:pic>
                    <p:nvPicPr>
                      <p:cNvPr id="0" name="图片 92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0071" y="5838843"/>
                        <a:ext cx="1150937" cy="873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16"/>
          <p:cNvSpPr>
            <a:spLocks noChangeArrowheads="1"/>
          </p:cNvSpPr>
          <p:nvPr/>
        </p:nvSpPr>
        <p:spPr bwMode="auto">
          <a:xfrm>
            <a:off x="2496380" y="1741661"/>
            <a:ext cx="7686675" cy="1337945"/>
          </a:xfrm>
          <a:prstGeom prst="rect">
            <a:avLst/>
          </a:prstGeom>
          <a:noFill/>
          <a:ln w="9525">
            <a:noFill/>
            <a:miter lim="800000"/>
          </a:ln>
        </p:spPr>
        <p:txBody>
          <a:bodyPr wrap="square" anchor="ctr">
            <a:spAutoFit/>
          </a:bodyPr>
          <a:lstStyle/>
          <a:p>
            <a:pPr>
              <a:lnSpc>
                <a:spcPct val="150000"/>
              </a:lnSpc>
              <a:defRPr/>
            </a:pPr>
            <a:r>
              <a:rPr lang="zh-CN" altLang="en-US" kern="0" dirty="0">
                <a:solidFill>
                  <a:srgbClr val="000000"/>
                </a:solidFill>
                <a:latin typeface="微软雅黑" panose="020B0503020204020204" pitchFamily="34" charset="-122"/>
                <a:ea typeface="微软雅黑" panose="020B0503020204020204" pitchFamily="34" charset="-122"/>
              </a:rPr>
              <a:t>    </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磁感应强度</a:t>
            </a:r>
            <a:r>
              <a:rPr lang="en-US" altLang="zh-CN" i="1" kern="0" dirty="0">
                <a:solidFill>
                  <a:sysClr val="windowText" lastClr="000000"/>
                </a:solidFill>
                <a:latin typeface="微软雅黑" panose="020B0503020204020204" pitchFamily="34" charset="-122"/>
                <a:ea typeface="微软雅黑" panose="020B0503020204020204" pitchFamily="34" charset="-122"/>
              </a:rPr>
              <a:t>B</a:t>
            </a:r>
            <a:r>
              <a:rPr lang="zh-CN" altLang="en-US" kern="0" dirty="0">
                <a:solidFill>
                  <a:sysClr val="windowText" lastClr="000000"/>
                </a:solidFill>
                <a:latin typeface="微软雅黑" panose="020B0503020204020204" pitchFamily="34" charset="-122"/>
                <a:ea typeface="微软雅黑" panose="020B0503020204020204" pitchFamily="34" charset="-122"/>
              </a:rPr>
              <a:t>是表示磁场空间某点的磁场强弱和方向的物理量。其大小等于</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单位长度</a:t>
            </a:r>
            <a:r>
              <a:rPr lang="zh-CN" altLang="en-US" kern="0" dirty="0">
                <a:solidFill>
                  <a:sysClr val="windowText" lastClr="000000"/>
                </a:solidFill>
                <a:latin typeface="微软雅黑" panose="020B0503020204020204" pitchFamily="34" charset="-122"/>
                <a:ea typeface="微软雅黑" panose="020B0503020204020204" pitchFamily="34" charset="-122"/>
              </a:rPr>
              <a:t>的直导线通</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入</a:t>
            </a:r>
            <a:r>
              <a:rPr lang="en-US" altLang="zh-CN" kern="0" dirty="0" smtClean="0">
                <a:solidFill>
                  <a:sysClr val="windowText" lastClr="000000"/>
                </a:solidFill>
                <a:latin typeface="微软雅黑" panose="020B0503020204020204" pitchFamily="34" charset="-122"/>
                <a:ea typeface="微软雅黑" panose="020B0503020204020204" pitchFamily="34" charset="-122"/>
              </a:rPr>
              <a:t>1A </a:t>
            </a:r>
            <a:r>
              <a:rPr lang="zh-CN" altLang="en-US" kern="0" dirty="0">
                <a:solidFill>
                  <a:sysClr val="windowText" lastClr="000000"/>
                </a:solidFill>
                <a:latin typeface="微软雅黑" panose="020B0503020204020204" pitchFamily="34" charset="-122"/>
                <a:ea typeface="微软雅黑" panose="020B0503020204020204" pitchFamily="34" charset="-122"/>
              </a:rPr>
              <a:t>电流时在该点受到的电磁力</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a:t>
            </a:r>
            <a:r>
              <a:rPr lang="zh-CN" altLang="en-US" kern="0" dirty="0">
                <a:solidFill>
                  <a:sysClr val="windowText" lastClr="000000"/>
                </a:solidFill>
                <a:latin typeface="微软雅黑" panose="020B0503020204020204" pitchFamily="34" charset="-122"/>
                <a:ea typeface="微软雅黑" panose="020B0503020204020204" pitchFamily="34" charset="-122"/>
              </a:rPr>
              <a:t>其方向即该点磁场的方向，与产生磁场的电流之间的方向关系符合右手螺旋法则</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a:t>
            </a: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5519936" y="3127105"/>
            <a:ext cx="4176464" cy="506730"/>
          </a:xfrm>
          <a:prstGeom prst="rect">
            <a:avLst/>
          </a:prstGeom>
        </p:spPr>
        <p:txBody>
          <a:bodyPr wrap="square">
            <a:spAutoFit/>
          </a:bodyPr>
          <a:lstStyle/>
          <a:p>
            <a:pPr>
              <a:lnSpc>
                <a:spcPct val="150000"/>
              </a:lnSpc>
              <a:defRPr/>
            </a:pPr>
            <a:r>
              <a:rPr lang="zh-CN" altLang="en-US" kern="0" dirty="0">
                <a:solidFill>
                  <a:sysClr val="windowText" lastClr="000000"/>
                </a:solidFill>
                <a:latin typeface="微软雅黑" panose="020B0503020204020204" pitchFamily="34" charset="-122"/>
                <a:ea typeface="微软雅黑" panose="020B0503020204020204" pitchFamily="34" charset="-122"/>
              </a:rPr>
              <a:t>单位是特斯拉</a:t>
            </a:r>
            <a:r>
              <a:rPr lang="en-US" altLang="zh-CN" kern="0" dirty="0">
                <a:solidFill>
                  <a:sysClr val="windowText" lastClr="000000"/>
                </a:solidFill>
                <a:latin typeface="微软雅黑" panose="020B0503020204020204" pitchFamily="34" charset="-122"/>
                <a:ea typeface="微软雅黑" panose="020B0503020204020204" pitchFamily="34" charset="-122"/>
              </a:rPr>
              <a:t>(</a:t>
            </a:r>
            <a:r>
              <a:rPr lang="en-US" altLang="zh-CN" i="1" kern="0" dirty="0">
                <a:solidFill>
                  <a:sysClr val="windowText" lastClr="000000"/>
                </a:solidFill>
                <a:latin typeface="微软雅黑" panose="020B0503020204020204" pitchFamily="34" charset="-122"/>
                <a:ea typeface="微软雅黑" panose="020B0503020204020204" pitchFamily="34" charset="-122"/>
              </a:rPr>
              <a:t>T</a:t>
            </a:r>
            <a:r>
              <a:rPr lang="en-US" altLang="zh-CN" kern="0" dirty="0">
                <a:solidFill>
                  <a:sysClr val="windowText" lastClr="000000"/>
                </a:solidFill>
                <a:latin typeface="微软雅黑" panose="020B0503020204020204" pitchFamily="34" charset="-122"/>
                <a:ea typeface="微软雅黑" panose="020B0503020204020204" pitchFamily="34" charset="-122"/>
              </a:rPr>
              <a:t>)</a:t>
            </a:r>
            <a:r>
              <a:rPr lang="zh-CN" altLang="en-US" kern="0" dirty="0">
                <a:solidFill>
                  <a:sysClr val="windowText" lastClr="000000"/>
                </a:solidFill>
                <a:latin typeface="微软雅黑" panose="020B0503020204020204" pitchFamily="34" charset="-122"/>
                <a:ea typeface="微软雅黑" panose="020B0503020204020204" pitchFamily="34" charset="-122"/>
              </a:rPr>
              <a:t>。</a:t>
            </a:r>
            <a:r>
              <a:rPr lang="en-US" altLang="zh-CN"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 1T = 1Wb/m</a:t>
            </a:r>
            <a:r>
              <a:rPr lang="en-US" altLang="zh-CN" b="1" kern="0" baseline="3000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2</a:t>
            </a:r>
            <a:r>
              <a:rPr lang="en-US" altLang="zh-CN"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 </a:t>
            </a: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4307" y="3018681"/>
            <a:ext cx="869573" cy="72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4"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5"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6" name="Rectangle 15"/>
          <p:cNvSpPr>
            <a:spLocks noChangeArrowheads="1"/>
          </p:cNvSpPr>
          <p:nvPr/>
        </p:nvSpPr>
        <p:spPr bwMode="auto">
          <a:xfrm>
            <a:off x="6084890" y="1863727"/>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8" name="矩形 7"/>
          <p:cNvSpPr/>
          <p:nvPr/>
        </p:nvSpPr>
        <p:spPr bwMode="auto">
          <a:xfrm>
            <a:off x="2385532" y="2203459"/>
            <a:ext cx="7304696" cy="922020"/>
          </a:xfrm>
          <a:prstGeom prst="rect">
            <a:avLst/>
          </a:prstGeom>
        </p:spPr>
        <p:txBody>
          <a:bodyPr wrap="square">
            <a:spAutoFit/>
          </a:bodyPr>
          <a:lstStyle/>
          <a:p>
            <a:pPr>
              <a:defRPr/>
            </a:pPr>
            <a:r>
              <a:rPr lang="zh-CN" altLang="en-US" b="1" dirty="0">
                <a:solidFill>
                  <a:srgbClr val="000000"/>
                </a:solidFill>
                <a:effectLst>
                  <a:outerShdw blurRad="38100" dist="38100" dir="2700000" algn="tl">
                    <a:srgbClr val="FFFFFF"/>
                  </a:outerShdw>
                </a:effectLst>
              </a:rPr>
              <a:t>    磁场强度是计算铁磁材料的磁场时引入的一个物理量，也是矢量，其大小</a:t>
            </a:r>
            <a:r>
              <a:rPr lang="zh-CN" altLang="en-US" b="1" dirty="0">
                <a:solidFill>
                  <a:srgbClr val="000099"/>
                </a:solidFill>
                <a:effectLst>
                  <a:outerShdw blurRad="38100" dist="38100" dir="2700000" algn="tl">
                    <a:srgbClr val="FFFFFF"/>
                  </a:outerShdw>
                </a:effectLst>
              </a:rPr>
              <a:t>定义</a:t>
            </a:r>
            <a:r>
              <a:rPr lang="zh-CN" altLang="en-US" b="1" dirty="0">
                <a:solidFill>
                  <a:prstClr val="black"/>
                </a:solidFill>
                <a:effectLst>
                  <a:outerShdw blurRad="38100" dist="38100" dir="2700000" algn="tl">
                    <a:srgbClr val="FFFFFF"/>
                  </a:outerShdw>
                </a:effectLst>
              </a:rPr>
              <a:t>为磁场中某点的磁场强度</a:t>
            </a:r>
            <a:r>
              <a:rPr lang="en-US" altLang="zh-CN" b="1" i="1" dirty="0">
                <a:solidFill>
                  <a:prstClr val="black"/>
                </a:solidFill>
                <a:effectLst>
                  <a:outerShdw blurRad="38100" dist="38100" dir="2700000" algn="tl">
                    <a:srgbClr val="FFFFFF"/>
                  </a:outerShdw>
                </a:effectLst>
              </a:rPr>
              <a:t>H</a:t>
            </a:r>
            <a:r>
              <a:rPr lang="zh-CN" altLang="en-US" b="1" dirty="0">
                <a:solidFill>
                  <a:prstClr val="black"/>
                </a:solidFill>
                <a:effectLst>
                  <a:outerShdw blurRad="38100" dist="38100" dir="2700000" algn="tl">
                    <a:srgbClr val="FFFFFF"/>
                  </a:outerShdw>
                </a:effectLst>
              </a:rPr>
              <a:t>等于该点的磁感应强度</a:t>
            </a:r>
            <a:r>
              <a:rPr lang="en-US" altLang="zh-CN" b="1" i="1" dirty="0">
                <a:solidFill>
                  <a:prstClr val="black"/>
                </a:solidFill>
                <a:effectLst>
                  <a:outerShdw blurRad="38100" dist="38100" dir="2700000" algn="tl">
                    <a:srgbClr val="FFFFFF"/>
                  </a:outerShdw>
                </a:effectLst>
              </a:rPr>
              <a:t>B</a:t>
            </a:r>
            <a:r>
              <a:rPr lang="zh-CN" altLang="en-US" b="1" dirty="0">
                <a:solidFill>
                  <a:prstClr val="black"/>
                </a:solidFill>
                <a:effectLst>
                  <a:outerShdw blurRad="38100" dist="38100" dir="2700000" algn="tl">
                    <a:srgbClr val="FFFFFF"/>
                  </a:outerShdw>
                </a:effectLst>
              </a:rPr>
              <a:t>与该点磁导率</a:t>
            </a:r>
            <a:r>
              <a:rPr lang="el-GR" altLang="zh-CN" b="1" i="1" dirty="0">
                <a:solidFill>
                  <a:prstClr val="black"/>
                </a:solidFill>
                <a:effectLst>
                  <a:outerShdw blurRad="38100" dist="38100" dir="2700000" algn="tl">
                    <a:srgbClr val="FFFFFF"/>
                  </a:outerShdw>
                </a:effectLst>
                <a:cs typeface="Times New Roman" panose="02020603050405020304" pitchFamily="18" charset="0"/>
              </a:rPr>
              <a:t>μ</a:t>
            </a:r>
            <a:r>
              <a:rPr lang="zh-CN" altLang="en-US" b="1" dirty="0">
                <a:solidFill>
                  <a:prstClr val="black"/>
                </a:solidFill>
                <a:effectLst>
                  <a:outerShdw blurRad="38100" dist="38100" dir="2700000" algn="tl">
                    <a:srgbClr val="FFFFFF"/>
                  </a:outerShdw>
                </a:effectLst>
              </a:rPr>
              <a:t>之比，</a:t>
            </a:r>
            <a:r>
              <a:rPr lang="zh-CN" altLang="en-US" b="1" dirty="0">
                <a:solidFill>
                  <a:srgbClr val="000000"/>
                </a:solidFill>
                <a:effectLst>
                  <a:outerShdw blurRad="38100" dist="38100" dir="2700000" algn="tl">
                    <a:srgbClr val="FFFFFF"/>
                  </a:outerShdw>
                </a:effectLst>
              </a:rPr>
              <a:t>即</a:t>
            </a:r>
            <a:endParaRPr lang="zh-CN" altLang="en-US" dirty="0">
              <a:solidFill>
                <a:prstClr val="black"/>
              </a:solidFill>
            </a:endParaRPr>
          </a:p>
        </p:txBody>
      </p:sp>
      <p:sp>
        <p:nvSpPr>
          <p:cNvPr id="10" name="矩形 9"/>
          <p:cNvSpPr/>
          <p:nvPr/>
        </p:nvSpPr>
        <p:spPr>
          <a:xfrm>
            <a:off x="2364191" y="3945583"/>
            <a:ext cx="3598545" cy="460375"/>
          </a:xfrm>
          <a:prstGeom prst="rect">
            <a:avLst/>
          </a:prstGeom>
        </p:spPr>
        <p:txBody>
          <a:bodyPr wrap="none">
            <a:spAutoFit/>
          </a:bodyPr>
          <a:lstStyle/>
          <a:p>
            <a:pPr>
              <a:defRPr/>
            </a:pPr>
            <a:r>
              <a:rPr lang="zh-CN" altLang="en-US" sz="2400" b="1" dirty="0">
                <a:solidFill>
                  <a:srgbClr val="000099"/>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单位：</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安每米（</a:t>
            </a:r>
            <a:r>
              <a:rPr lang="en-US" altLang="zh-CN"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A/m</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a:t>
            </a:r>
            <a:r>
              <a:rPr lang="zh-CN" altLang="en-US" sz="2400" b="1" dirty="0">
                <a:solidFill>
                  <a:prstClr val="black"/>
                </a:solidFill>
                <a:latin typeface="微软雅黑" panose="020B0503020204020204" pitchFamily="34" charset="-122"/>
                <a:ea typeface="微软雅黑" panose="020B0503020204020204" pitchFamily="34" charset="-122"/>
              </a:rPr>
              <a:t>。</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2309813" y="4517100"/>
            <a:ext cx="7924800" cy="460375"/>
          </a:xfrm>
          <a:prstGeom prst="rect">
            <a:avLst/>
          </a:prstGeom>
        </p:spPr>
        <p:txBody>
          <a:bodyPr>
            <a:spAutoFit/>
          </a:bodyPr>
          <a:lstStyle/>
          <a:p>
            <a:pPr>
              <a:defRPr/>
            </a:pPr>
            <a:r>
              <a:rPr lang="zh-CN" altLang="en-US" sz="2400" b="1" dirty="0">
                <a:solidFill>
                  <a:srgbClr val="000099"/>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方向：</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与该点的磁感应强度</a:t>
            </a:r>
            <a:r>
              <a:rPr lang="en-US" altLang="zh-CN" sz="2400" b="1" i="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B</a:t>
            </a:r>
            <a:r>
              <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方向一致。</a:t>
            </a:r>
            <a:endParaRPr lang="zh-CN" altLang="en-US" sz="2400" b="1" dirty="0">
              <a:solidFill>
                <a:prstClr val="black"/>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2309813" y="5143518"/>
            <a:ext cx="8001000" cy="829945"/>
          </a:xfrm>
          <a:prstGeom prst="rect">
            <a:avLst/>
          </a:prstGeom>
        </p:spPr>
        <p:txBody>
          <a:bodyPr>
            <a:spAutoFit/>
          </a:bodyPr>
          <a:lstStyle/>
          <a:p>
            <a:pPr>
              <a:defRPr/>
            </a:pPr>
            <a:r>
              <a:rPr lang="zh-CN" altLang="en-US" sz="2400" b="1"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磁场强度</a:t>
            </a:r>
            <a:r>
              <a:rPr lang="en-US" altLang="zh-CN" sz="2400" b="1" i="1"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H</a:t>
            </a:r>
            <a:r>
              <a:rPr lang="zh-CN" altLang="en-US" sz="2400" b="1"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不但可以方便磁场计算，还能分析铁磁材料的磁化曲线。</a:t>
            </a:r>
            <a:endParaRPr lang="zh-CN" altLang="en-US" sz="2400" b="1"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2385539" y="1764042"/>
            <a:ext cx="2056130" cy="368300"/>
          </a:xfrm>
          <a:prstGeom prst="rect">
            <a:avLst/>
          </a:prstGeom>
        </p:spPr>
        <p:txBody>
          <a:bodyPr wrap="non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4. </a:t>
            </a:r>
            <a:r>
              <a:rPr lang="zh-CN" altLang="en-US" dirty="0" smtClean="0">
                <a:solidFill>
                  <a:prstClr val="black"/>
                </a:solidFill>
                <a:latin typeface="微软雅黑" panose="020B0503020204020204" pitchFamily="34" charset="-122"/>
                <a:ea typeface="微软雅黑" panose="020B0503020204020204" pitchFamily="34" charset="-122"/>
              </a:rPr>
              <a:t>磁场强度（ </a:t>
            </a:r>
            <a:r>
              <a:rPr lang="en-US" altLang="zh-CN" dirty="0" smtClean="0">
                <a:solidFill>
                  <a:prstClr val="black"/>
                </a:solidFill>
                <a:latin typeface="微软雅黑" panose="020B0503020204020204" pitchFamily="34" charset="-122"/>
                <a:ea typeface="微软雅黑" panose="020B0503020204020204" pitchFamily="34" charset="-122"/>
              </a:rPr>
              <a:t>H</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2309813" y="760404"/>
            <a:ext cx="7602612" cy="922020"/>
          </a:xfrm>
          <a:prstGeom prst="rect">
            <a:avLst/>
          </a:prstGeom>
        </p:spPr>
        <p:txBody>
          <a:bodyPr wrap="squar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3. </a:t>
            </a:r>
            <a:r>
              <a:rPr lang="zh-CN" altLang="en-US" dirty="0" smtClean="0">
                <a:solidFill>
                  <a:prstClr val="black"/>
                </a:solidFill>
                <a:latin typeface="微软雅黑" panose="020B0503020204020204" pitchFamily="34" charset="-122"/>
                <a:ea typeface="微软雅黑" panose="020B0503020204020204" pitchFamily="34" charset="-122"/>
              </a:rPr>
              <a:t>磁通链（ </a:t>
            </a:r>
            <a:r>
              <a:rPr lang="en-US" altLang="zh-CN" dirty="0" smtClean="0">
                <a:solidFill>
                  <a:prstClr val="black"/>
                </a:solidFill>
                <a:latin typeface="微软雅黑" panose="020B0503020204020204" pitchFamily="34" charset="-122"/>
                <a:ea typeface="微软雅黑" panose="020B0503020204020204" pitchFamily="34" charset="-122"/>
              </a:rPr>
              <a:t>Ψ</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smtClean="0">
              <a:solidFill>
                <a:prstClr val="black"/>
              </a:solidFill>
              <a:latin typeface="微软雅黑" panose="020B0503020204020204" pitchFamily="34" charset="-122"/>
              <a:ea typeface="微软雅黑" panose="020B0503020204020204" pitchFamily="34" charset="-122"/>
            </a:endParaRPr>
          </a:p>
          <a:p>
            <a:r>
              <a:rPr lang="zh-CN" altLang="en-US" dirty="0" smtClean="0">
                <a:solidFill>
                  <a:prstClr val="black"/>
                </a:solidFill>
                <a:latin typeface="微软雅黑" panose="020B0503020204020204" pitchFamily="34" charset="-122"/>
                <a:ea typeface="微软雅黑" panose="020B0503020204020204" pitchFamily="34" charset="-122"/>
              </a:rPr>
              <a:t>磁通链就是磁通量乘线圈的匝数。磁通链代表了单位导体截面通过磁通量的多少，即磁通强度。磁通链用符号 </a:t>
            </a:r>
            <a:r>
              <a:rPr lang="en-US" altLang="zh-CN" dirty="0" smtClean="0">
                <a:solidFill>
                  <a:prstClr val="black"/>
                </a:solidFill>
                <a:latin typeface="微软雅黑" panose="020B0503020204020204" pitchFamily="34" charset="-122"/>
                <a:ea typeface="微软雅黑" panose="020B0503020204020204" pitchFamily="34" charset="-122"/>
              </a:rPr>
              <a:t>Ψ </a:t>
            </a:r>
            <a:r>
              <a:rPr lang="zh-CN" altLang="en-US" dirty="0" smtClean="0">
                <a:solidFill>
                  <a:prstClr val="black"/>
                </a:solidFill>
                <a:latin typeface="微软雅黑" panose="020B0503020204020204" pitchFamily="34" charset="-122"/>
                <a:ea typeface="微软雅黑" panose="020B0503020204020204" pitchFamily="34" charset="-122"/>
              </a:rPr>
              <a:t>表示，其单位为韦伯（ </a:t>
            </a:r>
            <a:r>
              <a:rPr lang="en-US" altLang="zh-CN" dirty="0" err="1" smtClean="0">
                <a:solidFill>
                  <a:prstClr val="black"/>
                </a:solidFill>
                <a:latin typeface="微软雅黑" panose="020B0503020204020204" pitchFamily="34" charset="-122"/>
                <a:ea typeface="微软雅黑" panose="020B0503020204020204" pitchFamily="34" charset="-122"/>
              </a:rPr>
              <a:t>Wb</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40384" y="2992456"/>
            <a:ext cx="110966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0"/>
          <p:cNvSpPr>
            <a:spLocks noChangeShapeType="1"/>
          </p:cNvSpPr>
          <p:nvPr/>
        </p:nvSpPr>
        <p:spPr bwMode="auto">
          <a:xfrm>
            <a:off x="9247188" y="2711468"/>
            <a:ext cx="0" cy="136525"/>
          </a:xfrm>
          <a:prstGeom prst="line">
            <a:avLst/>
          </a:prstGeom>
          <a:noFill/>
          <a:ln w="39688">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4"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5"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6"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7" name="Rectangle 15"/>
          <p:cNvSpPr>
            <a:spLocks noChangeArrowheads="1"/>
          </p:cNvSpPr>
          <p:nvPr/>
        </p:nvSpPr>
        <p:spPr bwMode="auto">
          <a:xfrm>
            <a:off x="6084890" y="1863727"/>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8" name="Text Box 16"/>
          <p:cNvSpPr txBox="1">
            <a:spLocks noChangeArrowheads="1"/>
          </p:cNvSpPr>
          <p:nvPr/>
        </p:nvSpPr>
        <p:spPr bwMode="auto">
          <a:xfrm>
            <a:off x="2697586" y="1671638"/>
            <a:ext cx="6144368" cy="368300"/>
          </a:xfrm>
          <a:prstGeom prst="rect">
            <a:avLst/>
          </a:prstGeom>
          <a:noFill/>
          <a:ln>
            <a:noFill/>
          </a:ln>
          <a:effectLst/>
        </p:spPr>
        <p:txBody>
          <a:bodyPr wrap="square">
            <a:spAutoFit/>
          </a:bodyPr>
          <a:lstStyle/>
          <a:p>
            <a:pPr>
              <a:defRPr/>
            </a:pPr>
            <a:r>
              <a:rPr lang="zh-CN" altLang="en-US" b="1" dirty="0">
                <a:solidFill>
                  <a:prstClr val="black"/>
                </a:solidFill>
                <a:effectLst>
                  <a:outerShdw blurRad="38100" dist="38100" dir="2700000" algn="tl">
                    <a:srgbClr val="FFFFFF"/>
                  </a:outerShdw>
                </a:effectLst>
              </a:rPr>
              <a:t>由实验测定，</a:t>
            </a:r>
            <a:r>
              <a:rPr lang="zh-CN" altLang="en-US" b="1" dirty="0">
                <a:solidFill>
                  <a:srgbClr val="CC0000"/>
                </a:solidFill>
                <a:effectLst>
                  <a:outerShdw blurRad="38100" dist="38100" dir="2700000" algn="tl">
                    <a:srgbClr val="000000"/>
                  </a:outerShdw>
                </a:effectLst>
              </a:rPr>
              <a:t>真空的磁导率</a:t>
            </a:r>
            <a:r>
              <a:rPr lang="zh-CN" altLang="en-US" b="1" dirty="0">
                <a:solidFill>
                  <a:prstClr val="black"/>
                </a:solidFill>
                <a:effectLst>
                  <a:outerShdw blurRad="38100" dist="38100" dir="2700000" algn="tl">
                    <a:srgbClr val="FFFFFF"/>
                  </a:outerShdw>
                </a:effectLst>
              </a:rPr>
              <a:t>为常数，用</a:t>
            </a:r>
            <a:r>
              <a:rPr lang="zh-CN" altLang="en-US" b="1" i="1" dirty="0">
                <a:solidFill>
                  <a:prstClr val="black"/>
                </a:solidFill>
                <a:effectLst>
                  <a:outerShdw blurRad="38100" dist="38100" dir="2700000" algn="tl">
                    <a:srgbClr val="FFFFFF"/>
                  </a:outerShdw>
                </a:effectLst>
                <a:sym typeface="Symbol" panose="05050102010706020507" pitchFamily="18" charset="2"/>
              </a:rPr>
              <a:t></a:t>
            </a:r>
            <a:r>
              <a:rPr lang="zh-CN" altLang="en-US" b="1" dirty="0">
                <a:solidFill>
                  <a:prstClr val="black"/>
                </a:solidFill>
                <a:effectLst>
                  <a:outerShdw blurRad="38100" dist="38100" dir="2700000" algn="tl">
                    <a:srgbClr val="FFFFFF"/>
                  </a:outerShdw>
                </a:effectLst>
              </a:rPr>
              <a:t> </a:t>
            </a:r>
            <a:r>
              <a:rPr lang="en-US" altLang="zh-CN" b="1" baseline="-25000" dirty="0">
                <a:solidFill>
                  <a:prstClr val="black"/>
                </a:solidFill>
                <a:effectLst>
                  <a:outerShdw blurRad="38100" dist="38100" dir="2700000" algn="tl">
                    <a:srgbClr val="FFFFFF"/>
                  </a:outerShdw>
                </a:effectLst>
              </a:rPr>
              <a:t>0</a:t>
            </a:r>
            <a:r>
              <a:rPr lang="zh-CN" altLang="en-US" b="1" dirty="0">
                <a:solidFill>
                  <a:prstClr val="black"/>
                </a:solidFill>
                <a:effectLst>
                  <a:outerShdw blurRad="38100" dist="38100" dir="2700000" algn="tl">
                    <a:srgbClr val="FFFFFF"/>
                  </a:outerShdw>
                </a:effectLst>
              </a:rPr>
              <a:t>表示，有：</a:t>
            </a:r>
            <a:endParaRPr lang="zh-CN" altLang="en-US" b="1" dirty="0">
              <a:solidFill>
                <a:prstClr val="black"/>
              </a:solidFill>
              <a:effectLst>
                <a:outerShdw blurRad="38100" dist="38100" dir="2700000" algn="tl">
                  <a:srgbClr val="FFFFFF"/>
                </a:outerShdw>
              </a:effectLst>
            </a:endParaRPr>
          </a:p>
        </p:txBody>
      </p:sp>
      <p:sp>
        <p:nvSpPr>
          <p:cNvPr id="9" name="Text Box 17"/>
          <p:cNvSpPr txBox="1">
            <a:spLocks noChangeArrowheads="1"/>
          </p:cNvSpPr>
          <p:nvPr/>
        </p:nvSpPr>
        <p:spPr bwMode="auto">
          <a:xfrm>
            <a:off x="2122717" y="698579"/>
            <a:ext cx="8158163" cy="395605"/>
          </a:xfrm>
          <a:prstGeom prst="rect">
            <a:avLst/>
          </a:prstGeom>
          <a:noFill/>
          <a:ln>
            <a:noFill/>
          </a:ln>
          <a:effectLst/>
        </p:spPr>
        <p:txBody>
          <a:bodyPr wrap="square">
            <a:spAutoFit/>
          </a:bodyPr>
          <a:lstStyle>
            <a:lvl1pPr marL="1787525" indent="-1787525">
              <a:defRPr>
                <a:solidFill>
                  <a:schemeClr val="tx1"/>
                </a:solidFill>
                <a:latin typeface="Arial" panose="020B0604020202020204" pitchFamily="34" charset="0"/>
                <a:ea typeface="宋体" panose="02010600030101010101" pitchFamily="2" charset="-122"/>
              </a:defRPr>
            </a:lvl1pPr>
            <a:lvl2pPr marL="1967230">
              <a:defRPr>
                <a:solidFill>
                  <a:schemeClr val="tx1"/>
                </a:solidFill>
                <a:latin typeface="Arial" panose="020B0604020202020204" pitchFamily="34" charset="0"/>
                <a:ea typeface="宋体" panose="02010600030101010101" pitchFamily="2" charset="-122"/>
              </a:defRPr>
            </a:lvl2pPr>
            <a:lvl3pPr marL="2146300">
              <a:defRPr>
                <a:solidFill>
                  <a:schemeClr val="tx1"/>
                </a:solidFill>
                <a:latin typeface="Arial" panose="020B0604020202020204" pitchFamily="34" charset="0"/>
                <a:ea typeface="宋体" panose="02010600030101010101" pitchFamily="2" charset="-122"/>
              </a:defRPr>
            </a:lvl3pPr>
            <a:lvl4pPr marL="2326005">
              <a:defRPr>
                <a:solidFill>
                  <a:schemeClr val="tx1"/>
                </a:solidFill>
                <a:latin typeface="Arial" panose="020B0604020202020204" pitchFamily="34" charset="0"/>
                <a:ea typeface="宋体" panose="02010600030101010101" pitchFamily="2" charset="-122"/>
              </a:defRPr>
            </a:lvl4pPr>
            <a:lvl5pPr marL="2505075">
              <a:defRPr>
                <a:solidFill>
                  <a:schemeClr val="tx1"/>
                </a:solidFill>
                <a:latin typeface="Arial" panose="020B0604020202020204" pitchFamily="34" charset="0"/>
                <a:ea typeface="宋体" panose="02010600030101010101" pitchFamily="2" charset="-122"/>
              </a:defRPr>
            </a:lvl5pPr>
            <a:lvl6pPr marL="296227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41947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87667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33387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en-US" altLang="zh-CN" b="1" dirty="0" smtClean="0">
                <a:solidFill>
                  <a:srgbClr val="000099"/>
                </a:solidFill>
                <a:effectLst>
                  <a:outerShdw blurRad="38100" dist="38100" dir="2700000" algn="tl">
                    <a:srgbClr val="000000"/>
                  </a:outerShdw>
                </a:effectLst>
                <a:latin typeface="Times New Roman" panose="02020603050405020304" pitchFamily="18" charset="0"/>
              </a:rPr>
              <a:t>5.</a:t>
            </a:r>
            <a:r>
              <a:rPr lang="zh-CN" altLang="en-US" b="1" dirty="0" smtClean="0">
                <a:solidFill>
                  <a:srgbClr val="000099"/>
                </a:solidFill>
                <a:effectLst>
                  <a:outerShdw blurRad="38100" dist="38100" dir="2700000" algn="tl">
                    <a:srgbClr val="000000"/>
                  </a:outerShdw>
                </a:effectLst>
                <a:latin typeface="Times New Roman" panose="02020603050405020304" pitchFamily="18" charset="0"/>
              </a:rPr>
              <a:t>磁导率</a:t>
            </a:r>
            <a:r>
              <a:rPr lang="zh-CN" altLang="en-US" b="1" i="1" dirty="0">
                <a:solidFill>
                  <a:srgbClr val="000099"/>
                </a:solidFill>
                <a:effectLst>
                  <a:outerShdw blurRad="38100" dist="38100" dir="2700000" algn="tl">
                    <a:srgbClr val="000000"/>
                  </a:outerShdw>
                </a:effectLst>
                <a:latin typeface="Times New Roman" panose="02020603050405020304" pitchFamily="18" charset="0"/>
                <a:sym typeface="Symbol" panose="05050102010706020507" pitchFamily="18" charset="2"/>
              </a:rPr>
              <a:t></a:t>
            </a:r>
            <a:r>
              <a:rPr lang="zh-CN" altLang="en-US" b="1" dirty="0">
                <a:solidFill>
                  <a:srgbClr val="000099"/>
                </a:solidFill>
                <a:effectLst>
                  <a:outerShdw blurRad="38100" dist="38100" dir="2700000" algn="tl">
                    <a:srgbClr val="000000"/>
                  </a:outerShdw>
                </a:effectLst>
                <a:latin typeface="Times New Roman" panose="02020603050405020304" pitchFamily="18" charset="0"/>
              </a:rPr>
              <a:t> ：</a:t>
            </a:r>
            <a:r>
              <a:rPr lang="zh-CN" altLang="en-US" b="1" dirty="0">
                <a:solidFill>
                  <a:prstClr val="black"/>
                </a:solidFill>
                <a:effectLst>
                  <a:outerShdw blurRad="38100" dist="38100" dir="2700000" algn="tl">
                    <a:srgbClr val="FFFFFF"/>
                  </a:outerShdw>
                </a:effectLst>
                <a:latin typeface="Times New Roman" panose="02020603050405020304" pitchFamily="18" charset="0"/>
              </a:rPr>
              <a:t>表示磁介质的磁性能的物理量，衡量物质的导磁能力</a:t>
            </a:r>
            <a:r>
              <a:rPr lang="zh-CN" altLang="en-US" b="1" dirty="0">
                <a:solidFill>
                  <a:prstClr val="black"/>
                </a:solidFill>
                <a:effectLst>
                  <a:outerShdw blurRad="38100" dist="38100" dir="2700000" algn="tl">
                    <a:srgbClr val="FFFFFF"/>
                  </a:outerShdw>
                </a:effectLst>
                <a:latin typeface="Times New Roman" panose="02020603050405020304" pitchFamily="18" charset="0"/>
                <a:sym typeface="Symbol" panose="05050102010706020507" pitchFamily="18" charset="2"/>
              </a:rPr>
              <a:t>。</a:t>
            </a:r>
            <a:endParaRPr lang="zh-CN" altLang="en-US" b="1" dirty="0">
              <a:solidFill>
                <a:prstClr val="black"/>
              </a:solidFill>
              <a:effectLst>
                <a:outerShdw blurRad="38100" dist="38100" dir="2700000" algn="tl">
                  <a:srgbClr val="FFFFFF"/>
                </a:outerShdw>
              </a:effectLst>
              <a:latin typeface="Times New Roman" panose="02020603050405020304" pitchFamily="18" charset="0"/>
              <a:sym typeface="Symbol" panose="05050102010706020507" pitchFamily="18" charset="2"/>
            </a:endParaRPr>
          </a:p>
        </p:txBody>
      </p:sp>
      <p:graphicFrame>
        <p:nvGraphicFramePr>
          <p:cNvPr id="10" name="Object 2" descr="40%"/>
          <p:cNvGraphicFramePr>
            <a:graphicFrameLocks noChangeAspect="1"/>
          </p:cNvGraphicFramePr>
          <p:nvPr/>
        </p:nvGraphicFramePr>
        <p:xfrm>
          <a:off x="4383881" y="2109011"/>
          <a:ext cx="2771775" cy="461963"/>
        </p:xfrm>
        <a:graphic>
          <a:graphicData uri="http://schemas.openxmlformats.org/presentationml/2006/ole">
            <mc:AlternateContent xmlns:mc="http://schemas.openxmlformats.org/markup-compatibility/2006">
              <mc:Choice xmlns:v="urn:schemas-microsoft-com:vml" Requires="v">
                <p:oleObj spid="_x0000_s10248" name="Equation" r:id="rId1" imgW="1206500" imgH="241300" progId="">
                  <p:embed/>
                </p:oleObj>
              </mc:Choice>
              <mc:Fallback>
                <p:oleObj name="Equation" r:id="rId1" imgW="1206500" imgH="241300" progId="">
                  <p:embed/>
                  <p:pic>
                    <p:nvPicPr>
                      <p:cNvPr id="0" name="图片 102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3881" y="2109011"/>
                        <a:ext cx="2771775" cy="461963"/>
                      </a:xfrm>
                      <a:prstGeom prst="rect">
                        <a:avLst/>
                      </a:prstGeom>
                      <a:solidFill>
                        <a:srgbClr val="66FF33"/>
                      </a:solidFill>
                      <a:ln w="9525">
                        <a:solidFill>
                          <a:srgbClr val="FFFF00"/>
                        </a:solidFill>
                        <a:miter lim="800000"/>
                        <a:headEnd/>
                        <a:tailEnd/>
                      </a:ln>
                    </p:spPr>
                  </p:pic>
                </p:oleObj>
              </mc:Fallback>
            </mc:AlternateContent>
          </a:graphicData>
        </a:graphic>
      </p:graphicFrame>
      <p:sp>
        <p:nvSpPr>
          <p:cNvPr id="11" name="Text Box 19"/>
          <p:cNvSpPr txBox="1">
            <a:spLocks noChangeArrowheads="1"/>
          </p:cNvSpPr>
          <p:nvPr/>
        </p:nvSpPr>
        <p:spPr bwMode="auto">
          <a:xfrm>
            <a:off x="2586074" y="3284992"/>
            <a:ext cx="7448309" cy="700405"/>
          </a:xfrm>
          <a:prstGeom prst="rect">
            <a:avLst/>
          </a:prstGeom>
          <a:noFill/>
          <a:ln>
            <a:noFill/>
          </a:ln>
          <a:effectLst/>
        </p:spPr>
        <p:txBody>
          <a:bodyPr wrap="square">
            <a:spAutoFit/>
          </a:bodyPr>
          <a:lstStyle/>
          <a:p>
            <a:pPr>
              <a:lnSpc>
                <a:spcPct val="110000"/>
              </a:lnSpc>
              <a:defRPr/>
            </a:pPr>
            <a:r>
              <a:rPr lang="en-US" altLang="zh-CN" b="1" dirty="0">
                <a:solidFill>
                  <a:srgbClr val="CC0000"/>
                </a:solidFill>
                <a:effectLst>
                  <a:outerShdw blurRad="38100" dist="38100" dir="2700000" algn="tl">
                    <a:srgbClr val="000000"/>
                  </a:outerShdw>
                </a:effectLst>
              </a:rPr>
              <a:t> </a:t>
            </a:r>
            <a:r>
              <a:rPr lang="zh-CN" altLang="en-US" b="1" dirty="0" smtClean="0">
                <a:solidFill>
                  <a:prstClr val="black"/>
                </a:solidFill>
                <a:effectLst>
                  <a:outerShdw blurRad="38100" dist="38100" dir="2700000" algn="tl">
                    <a:srgbClr val="FFFFFF"/>
                  </a:outerShdw>
                </a:effectLst>
              </a:rPr>
              <a:t>任</a:t>
            </a:r>
            <a:r>
              <a:rPr lang="zh-CN" altLang="en-US" b="1" dirty="0">
                <a:solidFill>
                  <a:prstClr val="black"/>
                </a:solidFill>
                <a:effectLst>
                  <a:outerShdw blurRad="38100" dist="38100" dir="2700000" algn="tl">
                    <a:srgbClr val="FFFFFF"/>
                  </a:outerShdw>
                </a:effectLst>
              </a:rPr>
              <a:t>一种物质的磁导率</a:t>
            </a:r>
            <a:r>
              <a:rPr lang="zh-CN" altLang="en-US" b="1" i="1" dirty="0">
                <a:solidFill>
                  <a:prstClr val="black"/>
                </a:solidFill>
                <a:effectLst>
                  <a:outerShdw blurRad="38100" dist="38100" dir="2700000" algn="tl">
                    <a:srgbClr val="FFFFFF"/>
                  </a:outerShdw>
                </a:effectLst>
                <a:sym typeface="Symbol" panose="05050102010706020507" pitchFamily="18" charset="2"/>
              </a:rPr>
              <a:t> </a:t>
            </a:r>
            <a:r>
              <a:rPr lang="zh-CN" altLang="en-US" b="1" dirty="0">
                <a:solidFill>
                  <a:prstClr val="black"/>
                </a:solidFill>
                <a:effectLst>
                  <a:outerShdw blurRad="38100" dist="38100" dir="2700000" algn="tl">
                    <a:srgbClr val="FFFFFF"/>
                  </a:outerShdw>
                </a:effectLst>
              </a:rPr>
              <a:t>和真空的磁导率</a:t>
            </a:r>
            <a:r>
              <a:rPr lang="zh-CN" altLang="en-US" b="1" i="1" dirty="0">
                <a:solidFill>
                  <a:prstClr val="black"/>
                </a:solidFill>
                <a:effectLst>
                  <a:outerShdw blurRad="38100" dist="38100" dir="2700000" algn="tl">
                    <a:srgbClr val="FFFFFF"/>
                  </a:outerShdw>
                </a:effectLst>
                <a:sym typeface="Symbol" panose="05050102010706020507" pitchFamily="18" charset="2"/>
              </a:rPr>
              <a:t></a:t>
            </a:r>
            <a:r>
              <a:rPr lang="en-US" altLang="zh-CN" b="1" baseline="-25000" dirty="0">
                <a:solidFill>
                  <a:prstClr val="black"/>
                </a:solidFill>
                <a:effectLst>
                  <a:outerShdw blurRad="38100" dist="38100" dir="2700000" algn="tl">
                    <a:srgbClr val="FFFFFF"/>
                  </a:outerShdw>
                </a:effectLst>
                <a:sym typeface="Symbol" panose="05050102010706020507" pitchFamily="18" charset="2"/>
              </a:rPr>
              <a:t>0</a:t>
            </a:r>
            <a:r>
              <a:rPr lang="zh-CN" altLang="en-US" b="1" dirty="0">
                <a:solidFill>
                  <a:prstClr val="black"/>
                </a:solidFill>
                <a:effectLst>
                  <a:outerShdw blurRad="38100" dist="38100" dir="2700000" algn="tl">
                    <a:srgbClr val="FFFFFF"/>
                  </a:outerShdw>
                </a:effectLst>
              </a:rPr>
              <a:t>的比值，称为该物质的</a:t>
            </a:r>
            <a:r>
              <a:rPr lang="zh-CN" altLang="en-US" b="1" dirty="0">
                <a:solidFill>
                  <a:srgbClr val="CC0000"/>
                </a:solidFill>
                <a:effectLst>
                  <a:outerShdw blurRad="38100" dist="38100" dir="2700000" algn="tl">
                    <a:srgbClr val="000000"/>
                  </a:outerShdw>
                </a:effectLst>
              </a:rPr>
              <a:t>相对磁导率</a:t>
            </a:r>
            <a:r>
              <a:rPr lang="zh-CN" altLang="en-US" b="1" i="1" dirty="0">
                <a:solidFill>
                  <a:srgbClr val="CC0000"/>
                </a:solidFill>
                <a:effectLst>
                  <a:outerShdw blurRad="38100" dist="38100" dir="2700000" algn="tl">
                    <a:srgbClr val="000000"/>
                  </a:outerShdw>
                </a:effectLst>
                <a:sym typeface="Symbol" panose="05050102010706020507" pitchFamily="18" charset="2"/>
              </a:rPr>
              <a:t></a:t>
            </a:r>
            <a:r>
              <a:rPr lang="zh-CN" altLang="en-US" b="1" dirty="0">
                <a:solidFill>
                  <a:srgbClr val="CC0000"/>
                </a:solidFill>
                <a:effectLst>
                  <a:outerShdw blurRad="38100" dist="38100" dir="2700000" algn="tl">
                    <a:srgbClr val="000000"/>
                  </a:outerShdw>
                </a:effectLst>
              </a:rPr>
              <a:t> </a:t>
            </a:r>
            <a:r>
              <a:rPr lang="en-US" altLang="zh-CN" b="1" baseline="-25000" dirty="0">
                <a:solidFill>
                  <a:srgbClr val="CC0000"/>
                </a:solidFill>
                <a:effectLst>
                  <a:outerShdw blurRad="38100" dist="38100" dir="2700000" algn="tl">
                    <a:srgbClr val="000000"/>
                  </a:outerShdw>
                </a:effectLst>
              </a:rPr>
              <a:t>r</a:t>
            </a:r>
            <a:r>
              <a:rPr lang="en-US" altLang="zh-CN" b="1" dirty="0">
                <a:solidFill>
                  <a:prstClr val="black"/>
                </a:solidFill>
                <a:effectLst>
                  <a:outerShdw blurRad="38100" dist="38100" dir="2700000" algn="tl">
                    <a:srgbClr val="FFFFFF"/>
                  </a:outerShdw>
                </a:effectLst>
              </a:rPr>
              <a:t> </a:t>
            </a:r>
            <a:r>
              <a:rPr lang="zh-CN" altLang="en-US" b="1" dirty="0">
                <a:solidFill>
                  <a:prstClr val="black"/>
                </a:solidFill>
                <a:effectLst>
                  <a:outerShdw blurRad="38100" dist="38100" dir="2700000" algn="tl">
                    <a:srgbClr val="FFFFFF"/>
                  </a:outerShdw>
                </a:effectLst>
              </a:rPr>
              <a:t>，即</a:t>
            </a:r>
            <a:endParaRPr lang="zh-CN" altLang="en-US" b="1" dirty="0">
              <a:solidFill>
                <a:prstClr val="black"/>
              </a:solidFill>
              <a:effectLst>
                <a:outerShdw blurRad="38100" dist="38100" dir="2700000" algn="tl">
                  <a:srgbClr val="FFFFFF"/>
                </a:outerShdw>
              </a:effectLst>
              <a:sym typeface="Symbol" panose="05050102010706020507" pitchFamily="18" charset="2"/>
            </a:endParaRPr>
          </a:p>
        </p:txBody>
      </p:sp>
      <p:graphicFrame>
        <p:nvGraphicFramePr>
          <p:cNvPr id="12" name="Object 3" descr="40%"/>
          <p:cNvGraphicFramePr>
            <a:graphicFrameLocks noChangeAspect="1"/>
          </p:cNvGraphicFramePr>
          <p:nvPr/>
        </p:nvGraphicFramePr>
        <p:xfrm>
          <a:off x="5620552" y="3861048"/>
          <a:ext cx="1204913" cy="933450"/>
        </p:xfrm>
        <a:graphic>
          <a:graphicData uri="http://schemas.openxmlformats.org/presentationml/2006/ole">
            <mc:AlternateContent xmlns:mc="http://schemas.openxmlformats.org/markup-compatibility/2006">
              <mc:Choice xmlns:v="urn:schemas-microsoft-com:vml" Requires="v">
                <p:oleObj spid="_x0000_s10249" name="公式" r:id="rId3" imgW="546100" imgH="444500" progId="">
                  <p:embed/>
                </p:oleObj>
              </mc:Choice>
              <mc:Fallback>
                <p:oleObj name="公式" r:id="rId3" imgW="546100" imgH="444500" progId="">
                  <p:embed/>
                  <p:pic>
                    <p:nvPicPr>
                      <p:cNvPr id="0" name="图片 102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0552" y="3861048"/>
                        <a:ext cx="1204913" cy="933450"/>
                      </a:xfrm>
                      <a:prstGeom prst="rect">
                        <a:avLst/>
                      </a:prstGeom>
                      <a:solidFill>
                        <a:srgbClr val="66FF33"/>
                      </a:solidFill>
                      <a:ln w="9525">
                        <a:solidFill>
                          <a:srgbClr val="FFFF00"/>
                        </a:solidFill>
                        <a:miter lim="800000"/>
                        <a:headEnd/>
                        <a:tailEnd/>
                      </a:ln>
                    </p:spPr>
                  </p:pic>
                </p:oleObj>
              </mc:Fallback>
            </mc:AlternateContent>
          </a:graphicData>
        </a:graphic>
      </p:graphicFrame>
      <p:sp>
        <p:nvSpPr>
          <p:cNvPr id="13" name="Text Box 21"/>
          <p:cNvSpPr txBox="1">
            <a:spLocks noChangeArrowheads="1"/>
          </p:cNvSpPr>
          <p:nvPr/>
        </p:nvSpPr>
        <p:spPr bwMode="auto">
          <a:xfrm>
            <a:off x="3590834" y="1209676"/>
            <a:ext cx="3402330" cy="368300"/>
          </a:xfrm>
          <a:prstGeom prst="rect">
            <a:avLst/>
          </a:prstGeom>
          <a:noFill/>
          <a:ln>
            <a:noFill/>
          </a:ln>
          <a:effectLst/>
        </p:spPr>
        <p:txBody>
          <a:bodyPr wrap="none">
            <a:spAutoFit/>
          </a:bodyPr>
          <a:lstStyle/>
          <a:p>
            <a:pPr>
              <a:defRPr/>
            </a:pPr>
            <a:r>
              <a:rPr lang="zh-CN" altLang="en-US" b="1" dirty="0">
                <a:solidFill>
                  <a:srgbClr val="000099"/>
                </a:solidFill>
                <a:effectLst>
                  <a:outerShdw blurRad="38100" dist="38100" dir="2700000" algn="tl">
                    <a:srgbClr val="000000"/>
                  </a:outerShdw>
                </a:effectLst>
              </a:rPr>
              <a:t>磁导率</a:t>
            </a:r>
            <a:r>
              <a:rPr lang="zh-CN" altLang="en-US" b="1" i="1" dirty="0">
                <a:solidFill>
                  <a:srgbClr val="000099"/>
                </a:solidFill>
                <a:effectLst>
                  <a:outerShdw blurRad="38100" dist="38100" dir="2700000" algn="tl">
                    <a:srgbClr val="000000"/>
                  </a:outerShdw>
                </a:effectLst>
                <a:sym typeface="Symbol" panose="05050102010706020507" pitchFamily="18" charset="2"/>
              </a:rPr>
              <a:t> </a:t>
            </a:r>
            <a:r>
              <a:rPr lang="zh-CN" altLang="en-US" b="1" dirty="0">
                <a:solidFill>
                  <a:srgbClr val="000099"/>
                </a:solidFill>
                <a:effectLst>
                  <a:outerShdw blurRad="38100" dist="38100" dir="2700000" algn="tl">
                    <a:srgbClr val="000000"/>
                  </a:outerShdw>
                </a:effectLst>
              </a:rPr>
              <a:t>的单位：</a:t>
            </a:r>
            <a:r>
              <a:rPr lang="zh-CN" altLang="en-US" b="1" dirty="0">
                <a:solidFill>
                  <a:prstClr val="black"/>
                </a:solidFill>
                <a:effectLst>
                  <a:outerShdw blurRad="38100" dist="38100" dir="2700000" algn="tl">
                    <a:srgbClr val="FFFFFF"/>
                  </a:outerShdw>
                </a:effectLst>
              </a:rPr>
              <a:t>亨</a:t>
            </a:r>
            <a:r>
              <a:rPr lang="en-US" altLang="zh-CN" b="1" dirty="0">
                <a:solidFill>
                  <a:prstClr val="black"/>
                </a:solidFill>
                <a:effectLst>
                  <a:outerShdw blurRad="38100" dist="38100" dir="2700000" algn="tl">
                    <a:srgbClr val="FFFFFF"/>
                  </a:outerShdw>
                </a:effectLst>
              </a:rPr>
              <a:t>/</a:t>
            </a:r>
            <a:r>
              <a:rPr lang="zh-CN" altLang="en-US" b="1" dirty="0">
                <a:solidFill>
                  <a:prstClr val="black"/>
                </a:solidFill>
                <a:effectLst>
                  <a:outerShdw blurRad="38100" dist="38100" dir="2700000" algn="tl">
                    <a:srgbClr val="FFFFFF"/>
                  </a:outerShdw>
                </a:effectLst>
              </a:rPr>
              <a:t>米（</a:t>
            </a:r>
            <a:r>
              <a:rPr lang="en-US" altLang="zh-CN" b="1" dirty="0">
                <a:solidFill>
                  <a:prstClr val="black"/>
                </a:solidFill>
                <a:effectLst>
                  <a:outerShdw blurRad="38100" dist="38100" dir="2700000" algn="tl">
                    <a:srgbClr val="FFFFFF"/>
                  </a:outerShdw>
                </a:effectLst>
              </a:rPr>
              <a:t>H/m</a:t>
            </a:r>
            <a:r>
              <a:rPr lang="zh-CN" altLang="en-US" b="1" dirty="0">
                <a:solidFill>
                  <a:prstClr val="black"/>
                </a:solidFill>
                <a:effectLst>
                  <a:outerShdw blurRad="38100" dist="38100" dir="2700000" algn="tl">
                    <a:srgbClr val="FFFFFF"/>
                  </a:outerShdw>
                </a:effectLst>
              </a:rPr>
              <a:t>）</a:t>
            </a:r>
            <a:endParaRPr lang="zh-CN" altLang="en-US" b="1" dirty="0">
              <a:solidFill>
                <a:prstClr val="black"/>
              </a:solidFill>
              <a:effectLst>
                <a:outerShdw blurRad="38100" dist="38100" dir="2700000" algn="tl">
                  <a:srgbClr val="FFFFFF"/>
                </a:outerShdw>
              </a:effectLst>
            </a:endParaRPr>
          </a:p>
        </p:txBody>
      </p:sp>
      <p:sp>
        <p:nvSpPr>
          <p:cNvPr id="14" name="Text Box 23"/>
          <p:cNvSpPr txBox="1">
            <a:spLocks noChangeArrowheads="1"/>
          </p:cNvSpPr>
          <p:nvPr/>
        </p:nvSpPr>
        <p:spPr bwMode="auto">
          <a:xfrm>
            <a:off x="2586065" y="2779712"/>
            <a:ext cx="6897370" cy="368300"/>
          </a:xfrm>
          <a:prstGeom prst="rect">
            <a:avLst/>
          </a:prstGeom>
          <a:noFill/>
          <a:ln>
            <a:noFill/>
          </a:ln>
          <a:effectLst/>
        </p:spPr>
        <p:txBody>
          <a:bodyPr wrap="none">
            <a:spAutoFit/>
          </a:bodyPr>
          <a:lstStyle/>
          <a:p>
            <a:pPr>
              <a:defRPr/>
            </a:pPr>
            <a:r>
              <a:rPr lang="zh-CN" altLang="en-US" b="1" dirty="0">
                <a:solidFill>
                  <a:prstClr val="black"/>
                </a:solidFill>
                <a:effectLst>
                  <a:outerShdw blurRad="38100" dist="38100" dir="2700000" algn="tl">
                    <a:srgbClr val="FFFFFF"/>
                  </a:outerShdw>
                </a:effectLst>
              </a:rPr>
              <a:t>因为</a:t>
            </a:r>
            <a:r>
              <a:rPr lang="zh-CN" altLang="en-US" b="1" i="1" dirty="0">
                <a:solidFill>
                  <a:prstClr val="black"/>
                </a:solidFill>
                <a:effectLst>
                  <a:outerShdw blurRad="38100" dist="38100" dir="2700000" algn="tl">
                    <a:srgbClr val="FFFFFF"/>
                  </a:outerShdw>
                </a:effectLst>
                <a:sym typeface="Symbol" panose="05050102010706020507" pitchFamily="18" charset="2"/>
              </a:rPr>
              <a:t></a:t>
            </a:r>
            <a:r>
              <a:rPr lang="zh-CN" altLang="en-US" b="1" dirty="0">
                <a:solidFill>
                  <a:prstClr val="black"/>
                </a:solidFill>
                <a:effectLst>
                  <a:outerShdw blurRad="38100" dist="38100" dir="2700000" algn="tl">
                    <a:srgbClr val="FFFFFF"/>
                  </a:outerShdw>
                </a:effectLst>
              </a:rPr>
              <a:t> </a:t>
            </a:r>
            <a:r>
              <a:rPr lang="en-US" altLang="zh-CN" b="1" baseline="-25000" dirty="0">
                <a:solidFill>
                  <a:prstClr val="black"/>
                </a:solidFill>
                <a:effectLst>
                  <a:outerShdw blurRad="38100" dist="38100" dir="2700000" algn="tl">
                    <a:srgbClr val="FFFFFF"/>
                  </a:outerShdw>
                </a:effectLst>
              </a:rPr>
              <a:t>0</a:t>
            </a:r>
            <a:r>
              <a:rPr lang="zh-CN" altLang="en-US" b="1" dirty="0">
                <a:solidFill>
                  <a:prstClr val="black"/>
                </a:solidFill>
                <a:effectLst>
                  <a:outerShdw blurRad="38100" dist="38100" dir="2700000" algn="tl">
                    <a:srgbClr val="FFFFFF"/>
                  </a:outerShdw>
                </a:effectLst>
              </a:rPr>
              <a:t>是一个常数，故将其他物质的磁导率和它</a:t>
            </a:r>
            <a:r>
              <a:rPr lang="zh-CN" altLang="en-US" b="1" dirty="0" smtClean="0">
                <a:solidFill>
                  <a:prstClr val="black"/>
                </a:solidFill>
                <a:effectLst>
                  <a:outerShdw blurRad="38100" dist="38100" dir="2700000" algn="tl">
                    <a:srgbClr val="FFFFFF"/>
                  </a:outerShdw>
                </a:effectLst>
              </a:rPr>
              <a:t>比较是</a:t>
            </a:r>
            <a:r>
              <a:rPr lang="zh-CN" altLang="en-US" b="1" dirty="0">
                <a:solidFill>
                  <a:prstClr val="black"/>
                </a:solidFill>
                <a:effectLst>
                  <a:outerShdw blurRad="38100" dist="38100" dir="2700000" algn="tl">
                    <a:srgbClr val="FFFFFF"/>
                  </a:outerShdw>
                </a:effectLst>
              </a:rPr>
              <a:t>很方便的。</a:t>
            </a:r>
            <a:endParaRPr lang="zh-CN" altLang="en-US" b="1" dirty="0">
              <a:solidFill>
                <a:prstClr val="black"/>
              </a:solidFill>
              <a:effectLst>
                <a:outerShdw blurRad="38100" dist="38100" dir="2700000" algn="tl">
                  <a:srgbClr val="FFFFFF"/>
                </a:outerShdw>
              </a:effectLst>
            </a:endParaRPr>
          </a:p>
        </p:txBody>
      </p:sp>
      <p:sp>
        <p:nvSpPr>
          <p:cNvPr id="15" name="Rectangle 25"/>
          <p:cNvSpPr>
            <a:spLocks noChangeArrowheads="1"/>
          </p:cNvSpPr>
          <p:nvPr/>
        </p:nvSpPr>
        <p:spPr bwMode="auto">
          <a:xfrm>
            <a:off x="2095500" y="5792708"/>
            <a:ext cx="8001000" cy="398780"/>
          </a:xfrm>
          <a:prstGeom prst="rect">
            <a:avLst/>
          </a:prstGeom>
          <a:noFill/>
          <a:ln>
            <a:noFill/>
          </a:ln>
          <a:effectLst/>
        </p:spPr>
        <p:txBody>
          <a:bodyPr>
            <a:spAutoFit/>
          </a:bodyPr>
          <a:lstStyle/>
          <a:p>
            <a:pPr>
              <a:buClr>
                <a:srgbClr val="FF0066"/>
              </a:buClr>
              <a:buFont typeface="Wingdings" panose="05000000000000000000" pitchFamily="2" charset="2"/>
              <a:buChar char="l"/>
              <a:defRPr/>
            </a:pPr>
            <a:r>
              <a:rPr lang="en-US" altLang="zh-CN" sz="2000" b="1" dirty="0">
                <a:solidFill>
                  <a:srgbClr val="000000"/>
                </a:solidFill>
              </a:rPr>
              <a:t>“</a:t>
            </a:r>
            <a:r>
              <a:rPr lang="zh-CN" altLang="en-US" sz="2000" b="1" dirty="0">
                <a:solidFill>
                  <a:srgbClr val="CC0000"/>
                </a:solidFill>
                <a:effectLst>
                  <a:outerShdw blurRad="38100" dist="38100" dir="2700000" algn="tl">
                    <a:srgbClr val="000000"/>
                  </a:outerShdw>
                </a:effectLst>
              </a:rPr>
              <a:t>非铁磁物质</a:t>
            </a:r>
            <a:r>
              <a:rPr lang="zh-CN" altLang="en-US" sz="2000" b="1" dirty="0">
                <a:solidFill>
                  <a:srgbClr val="000000"/>
                </a:solidFill>
              </a:rPr>
              <a:t>”，如空气、非金属材料、铜、银、铝</a:t>
            </a:r>
            <a:r>
              <a:rPr lang="zh-CN" altLang="en-US" sz="2000" b="1" dirty="0">
                <a:solidFill>
                  <a:srgbClr val="000000"/>
                </a:solidFill>
                <a:effectLst>
                  <a:outerShdw blurRad="38100" dist="38100" dir="2700000" algn="tl">
                    <a:srgbClr val="FFFFFF"/>
                  </a:outerShdw>
                </a:effectLst>
              </a:rPr>
              <a:t>等，</a:t>
            </a:r>
            <a:r>
              <a:rPr lang="en-US" altLang="zh-CN" sz="2000" b="1" i="1" dirty="0">
                <a:solidFill>
                  <a:srgbClr val="CC0000"/>
                </a:solidFill>
              </a:rPr>
              <a:t>μ</a:t>
            </a:r>
            <a:r>
              <a:rPr lang="en-US" altLang="zh-CN" sz="2000" b="1" baseline="-25000" dirty="0">
                <a:solidFill>
                  <a:srgbClr val="CC0000"/>
                </a:solidFill>
              </a:rPr>
              <a:t>r</a:t>
            </a:r>
            <a:r>
              <a:rPr lang="en-US" altLang="zh-CN" sz="2000" b="1" dirty="0">
                <a:solidFill>
                  <a:srgbClr val="CC0000"/>
                </a:solidFill>
              </a:rPr>
              <a:t>≈1</a:t>
            </a:r>
            <a:r>
              <a:rPr lang="zh-CN" altLang="en-US" sz="2000" b="1" dirty="0">
                <a:solidFill>
                  <a:srgbClr val="000000"/>
                </a:solidFill>
              </a:rPr>
              <a:t>；</a:t>
            </a:r>
            <a:endParaRPr lang="zh-CN" altLang="en-US" sz="2000" b="1" dirty="0">
              <a:solidFill>
                <a:srgbClr val="000000"/>
              </a:solidFill>
            </a:endParaRPr>
          </a:p>
        </p:txBody>
      </p:sp>
      <p:sp>
        <p:nvSpPr>
          <p:cNvPr id="16" name="Rectangle 26"/>
          <p:cNvSpPr>
            <a:spLocks noChangeArrowheads="1"/>
          </p:cNvSpPr>
          <p:nvPr/>
        </p:nvSpPr>
        <p:spPr bwMode="auto">
          <a:xfrm>
            <a:off x="2130326" y="6286501"/>
            <a:ext cx="7429500" cy="368300"/>
          </a:xfrm>
          <a:prstGeom prst="rect">
            <a:avLst/>
          </a:prstGeom>
          <a:noFill/>
          <a:ln>
            <a:noFill/>
          </a:ln>
          <a:effectLst/>
        </p:spPr>
        <p:txBody>
          <a:bodyPr>
            <a:spAutoFit/>
          </a:bodyPr>
          <a:lstStyle/>
          <a:p>
            <a:pPr>
              <a:buClr>
                <a:srgbClr val="FF0066"/>
              </a:buClr>
              <a:buFont typeface="Wingdings" panose="05000000000000000000" pitchFamily="2" charset="2"/>
              <a:buChar char="l"/>
              <a:defRPr/>
            </a:pPr>
            <a:r>
              <a:rPr lang="en-US" altLang="zh-CN" b="1" dirty="0">
                <a:solidFill>
                  <a:srgbClr val="000000"/>
                </a:solidFill>
              </a:rPr>
              <a:t>“</a:t>
            </a:r>
            <a:r>
              <a:rPr lang="zh-CN" altLang="en-US" b="1" dirty="0">
                <a:solidFill>
                  <a:srgbClr val="CC0000"/>
                </a:solidFill>
                <a:effectLst>
                  <a:outerShdw blurRad="38100" dist="38100" dir="2700000" algn="tl">
                    <a:srgbClr val="000000"/>
                  </a:outerShdw>
                </a:effectLst>
              </a:rPr>
              <a:t>铁磁物质</a:t>
            </a:r>
            <a:r>
              <a:rPr lang="zh-CN" altLang="en-US" b="1" dirty="0">
                <a:solidFill>
                  <a:srgbClr val="000000"/>
                </a:solidFill>
              </a:rPr>
              <a:t>”，如</a:t>
            </a:r>
            <a:r>
              <a:rPr lang="zh-CN" altLang="en-US" dirty="0">
                <a:solidFill>
                  <a:prstClr val="black"/>
                </a:solidFill>
              </a:rPr>
              <a:t>钢、铁、钴、镍</a:t>
            </a:r>
            <a:r>
              <a:rPr lang="zh-CN" altLang="en-US" b="1" dirty="0">
                <a:solidFill>
                  <a:srgbClr val="000000"/>
                </a:solidFill>
              </a:rPr>
              <a:t>等，</a:t>
            </a:r>
            <a:r>
              <a:rPr lang="en-US" altLang="zh-CN" b="1" i="1" dirty="0" err="1">
                <a:solidFill>
                  <a:srgbClr val="CC0000"/>
                </a:solidFill>
              </a:rPr>
              <a:t>μ</a:t>
            </a:r>
            <a:r>
              <a:rPr lang="en-US" altLang="zh-CN" b="1" baseline="-25000" dirty="0" err="1">
                <a:solidFill>
                  <a:srgbClr val="CC0000"/>
                </a:solidFill>
              </a:rPr>
              <a:t>r</a:t>
            </a:r>
            <a:r>
              <a:rPr lang="en-US" altLang="zh-CN" b="1" dirty="0">
                <a:solidFill>
                  <a:srgbClr val="CC0000"/>
                </a:solidFill>
              </a:rPr>
              <a:t>&gt;&gt;1</a:t>
            </a:r>
            <a:endParaRPr lang="en-US" altLang="zh-CN" b="1" dirty="0">
              <a:solidFill>
                <a:srgbClr val="CC0000"/>
              </a:solidFill>
            </a:endParaRPr>
          </a:p>
        </p:txBody>
      </p:sp>
      <p:sp>
        <p:nvSpPr>
          <p:cNvPr id="17" name="矩形 16"/>
          <p:cNvSpPr/>
          <p:nvPr/>
        </p:nvSpPr>
        <p:spPr>
          <a:xfrm>
            <a:off x="2590800" y="4884747"/>
            <a:ext cx="6939756" cy="922020"/>
          </a:xfrm>
          <a:prstGeom prst="rect">
            <a:avLst/>
          </a:prstGeom>
        </p:spPr>
        <p:txBody>
          <a:bodyPr wrap="square">
            <a:spAutoFit/>
          </a:bodyPr>
          <a:lstStyle/>
          <a:p>
            <a:pPr>
              <a:lnSpc>
                <a:spcPct val="150000"/>
              </a:lnSpc>
              <a:defRPr/>
            </a:pPr>
            <a:r>
              <a:rPr lang="zh-CN" altLang="en-US" dirty="0">
                <a:solidFill>
                  <a:prstClr val="black"/>
                </a:solidFill>
                <a:latin typeface="微软雅黑" panose="020B0503020204020204" pitchFamily="34" charset="-122"/>
                <a:ea typeface="微软雅黑" panose="020B0503020204020204" pitchFamily="34" charset="-122"/>
              </a:rPr>
              <a:t>根据相对磁导率不同</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rPr>
              <a:t>往往把材料分成两大类</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rPr>
              <a:t>第一类为铁磁性材料；第二类为非铁磁性材料</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9" grpId="0" bldLvl="0" animBg="1" autoUpdateAnimBg="0"/>
      <p:bldP spid="11" grpId="0" bldLvl="0" animBg="1" autoUpdateAnimBg="0"/>
      <p:bldP spid="13" grpId="0" bldLvl="0" animBg="1" autoUpdateAnimBg="0"/>
      <p:bldP spid="14" grpId="0" bldLvl="0" animBg="1" autoUpdateAnimBg="0"/>
      <p:bldP spid="15" grpId="0" bldLvl="0" animBg="1"/>
      <p:bldP spid="16" grpId="0" bldLvl="0" animBg="1"/>
      <p:bldP spid="17"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66784" y="616091"/>
            <a:ext cx="4572000" cy="36830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二、磁场对电流的作用</a:t>
            </a:r>
            <a:endParaRPr lang="zh-CN" altLang="en-US" dirty="0" smtClean="0">
              <a:solidFill>
                <a:prstClr val="black"/>
              </a:solidFill>
              <a:latin typeface="微软雅黑" panose="020B0503020204020204" pitchFamily="34" charset="-122"/>
              <a:ea typeface="微软雅黑" panose="020B0503020204020204" pitchFamily="34" charset="-122"/>
            </a:endParaRPr>
          </a:p>
        </p:txBody>
      </p:sp>
      <p:sp>
        <p:nvSpPr>
          <p:cNvPr id="23" name="Rectangle 3"/>
          <p:cNvSpPr>
            <a:spLocks noChangeArrowheads="1"/>
          </p:cNvSpPr>
          <p:nvPr/>
        </p:nvSpPr>
        <p:spPr bwMode="auto">
          <a:xfrm>
            <a:off x="2265085" y="2506229"/>
            <a:ext cx="7086600" cy="491490"/>
          </a:xfrm>
          <a:prstGeom prst="rect">
            <a:avLst/>
          </a:prstGeom>
          <a:noFill/>
          <a:ln>
            <a:noFill/>
          </a:ln>
          <a:effectLst/>
        </p:spPr>
        <p:txBody>
          <a:bodyPr>
            <a:spAutoFit/>
          </a:bodyPr>
          <a:lstStyle/>
          <a:p>
            <a:pPr>
              <a:lnSpc>
                <a:spcPct val="130000"/>
              </a:lnSpc>
              <a:spcBef>
                <a:spcPct val="25000"/>
              </a:spcBef>
              <a:defRPr/>
            </a:pPr>
            <a:r>
              <a:rPr lang="en-US" altLang="zh-CN" sz="2000" b="1" dirty="0">
                <a:solidFill>
                  <a:srgbClr val="CC0000"/>
                </a:solidFill>
                <a:latin typeface="宋体" panose="02010600030101010101" pitchFamily="2" charset="-122"/>
              </a:rPr>
              <a:t>  </a:t>
            </a:r>
            <a:r>
              <a:rPr lang="zh-CN" altLang="en-US" sz="2000" b="1" dirty="0">
                <a:solidFill>
                  <a:srgbClr val="008000"/>
                </a:solidFill>
                <a:latin typeface="宋体" panose="02010600030101010101" pitchFamily="2" charset="-122"/>
              </a:rPr>
              <a:t>电磁力：</a:t>
            </a:r>
            <a:r>
              <a:rPr lang="zh-CN" altLang="en-US" sz="2000" b="1" dirty="0">
                <a:solidFill>
                  <a:prstClr val="black"/>
                </a:solidFill>
                <a:latin typeface="宋体" panose="02010600030101010101" pitchFamily="2" charset="-122"/>
              </a:rPr>
              <a:t>通电直导体在磁场中所受的力。</a:t>
            </a:r>
            <a:endParaRPr lang="zh-CN" altLang="en-US" sz="2000" b="1" dirty="0">
              <a:solidFill>
                <a:prstClr val="black"/>
              </a:solidFill>
            </a:endParaRPr>
          </a:p>
        </p:txBody>
      </p:sp>
      <p:sp>
        <p:nvSpPr>
          <p:cNvPr id="25" name="Rectangle 8"/>
          <p:cNvSpPr>
            <a:spLocks noChangeArrowheads="1"/>
          </p:cNvSpPr>
          <p:nvPr/>
        </p:nvSpPr>
        <p:spPr bwMode="auto">
          <a:xfrm>
            <a:off x="2324100" y="2947099"/>
            <a:ext cx="2590800" cy="491490"/>
          </a:xfrm>
          <a:prstGeom prst="rect">
            <a:avLst/>
          </a:prstGeom>
          <a:noFill/>
          <a:ln>
            <a:noFill/>
          </a:ln>
          <a:effectLst/>
        </p:spPr>
        <p:txBody>
          <a:bodyPr>
            <a:spAutoFit/>
          </a:bodyPr>
          <a:lstStyle/>
          <a:p>
            <a:pPr>
              <a:lnSpc>
                <a:spcPct val="130000"/>
              </a:lnSpc>
              <a:spcBef>
                <a:spcPct val="25000"/>
              </a:spcBef>
              <a:defRPr/>
            </a:pPr>
            <a:r>
              <a:rPr lang="en-US" altLang="zh-CN" sz="2000" b="1" dirty="0">
                <a:solidFill>
                  <a:prstClr val="black"/>
                </a:solidFill>
                <a:latin typeface="宋体" panose="02010600030101010101" pitchFamily="2" charset="-122"/>
              </a:rPr>
              <a:t>  </a:t>
            </a:r>
            <a:r>
              <a:rPr lang="zh-CN" altLang="en-US" sz="2000" b="1" dirty="0">
                <a:solidFill>
                  <a:srgbClr val="008000"/>
                </a:solidFill>
                <a:latin typeface="宋体" panose="02010600030101010101" pitchFamily="2" charset="-122"/>
              </a:rPr>
              <a:t>电磁力定律</a:t>
            </a:r>
            <a:endParaRPr lang="zh-CN" altLang="en-US" sz="2000" b="1" dirty="0">
              <a:solidFill>
                <a:srgbClr val="008000"/>
              </a:solidFill>
            </a:endParaRPr>
          </a:p>
        </p:txBody>
      </p:sp>
      <p:graphicFrame>
        <p:nvGraphicFramePr>
          <p:cNvPr id="26" name="Object 2"/>
          <p:cNvGraphicFramePr>
            <a:graphicFrameLocks noChangeAspect="1"/>
          </p:cNvGraphicFramePr>
          <p:nvPr/>
        </p:nvGraphicFramePr>
        <p:xfrm>
          <a:off x="4238707" y="2971818"/>
          <a:ext cx="2305050" cy="390525"/>
        </p:xfrm>
        <a:graphic>
          <a:graphicData uri="http://schemas.openxmlformats.org/presentationml/2006/ole">
            <mc:AlternateContent xmlns:mc="http://schemas.openxmlformats.org/markup-compatibility/2006">
              <mc:Choice xmlns:v="urn:schemas-microsoft-com:vml" Requires="v">
                <p:oleObj spid="_x0000_s11269" name="公式" r:id="rId1" imgW="913765" imgH="177800" progId="">
                  <p:embed/>
                </p:oleObj>
              </mc:Choice>
              <mc:Fallback>
                <p:oleObj name="公式" r:id="rId1" imgW="913765" imgH="177800" progId="">
                  <p:embed/>
                  <p:pic>
                    <p:nvPicPr>
                      <p:cNvPr id="0" name="图片 112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707" y="2971818"/>
                        <a:ext cx="2305050" cy="390525"/>
                      </a:xfrm>
                      <a:prstGeom prst="rect">
                        <a:avLst/>
                      </a:prstGeom>
                      <a:noFill/>
                      <a:ln>
                        <a:noFill/>
                      </a:ln>
                    </p:spPr>
                  </p:pic>
                </p:oleObj>
              </mc:Fallback>
            </mc:AlternateContent>
          </a:graphicData>
        </a:graphic>
      </p:graphicFrame>
      <p:pic>
        <p:nvPicPr>
          <p:cNvPr id="27" name="Picture 23"/>
          <p:cNvPicPr>
            <a:picLocks noChangeAspect="1" noChangeArrowheads="1"/>
          </p:cNvPicPr>
          <p:nvPr/>
        </p:nvPicPr>
        <p:blipFill>
          <a:blip r:embed="rId3">
            <a:extLst>
              <a:ext uri="{28A0092B-C50C-407E-A947-70E740481C1C}">
                <a14:useLocalDpi xmlns:a14="http://schemas.microsoft.com/office/drawing/2010/main" val="0"/>
              </a:ext>
            </a:extLst>
          </a:blip>
          <a:srcRect t="8333" r="40741" b="13889"/>
          <a:stretch>
            <a:fillRect/>
          </a:stretch>
        </p:blipFill>
        <p:spPr bwMode="auto">
          <a:xfrm>
            <a:off x="7620000" y="2971800"/>
            <a:ext cx="2438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9"/>
          <p:cNvSpPr>
            <a:spLocks noChangeArrowheads="1"/>
          </p:cNvSpPr>
          <p:nvPr/>
        </p:nvSpPr>
        <p:spPr bwMode="auto">
          <a:xfrm>
            <a:off x="6950076" y="2998336"/>
            <a:ext cx="1449070" cy="368300"/>
          </a:xfrm>
          <a:prstGeom prst="rect">
            <a:avLst/>
          </a:prstGeom>
          <a:noFill/>
          <a:ln>
            <a:noFill/>
          </a:ln>
          <a:effectLst/>
        </p:spPr>
        <p:txBody>
          <a:bodyPr wrap="none">
            <a:spAutoFit/>
          </a:bodyPr>
          <a:lstStyle/>
          <a:p>
            <a:pPr>
              <a:defRPr/>
            </a:pPr>
            <a:r>
              <a:rPr lang="zh-CN" altLang="en-US" b="1" dirty="0">
                <a:solidFill>
                  <a:prstClr val="black"/>
                </a:solidFill>
                <a:effectLst>
                  <a:outerShdw blurRad="38100" dist="38100" dir="2700000" algn="tl">
                    <a:srgbClr val="FFFFFF"/>
                  </a:outerShdw>
                </a:effectLst>
                <a:latin typeface="宋体" panose="02010600030101010101" pitchFamily="2" charset="-122"/>
              </a:rPr>
              <a:t>牛</a:t>
            </a:r>
            <a:r>
              <a:rPr lang="en-US" altLang="zh-CN" b="1" dirty="0">
                <a:solidFill>
                  <a:prstClr val="black"/>
                </a:solidFill>
                <a:effectLst>
                  <a:outerShdw blurRad="38100" dist="38100" dir="2700000" algn="tl">
                    <a:srgbClr val="FFFFFF"/>
                  </a:outerShdw>
                </a:effectLst>
                <a:latin typeface="宋体" panose="02010600030101010101" pitchFamily="2" charset="-122"/>
              </a:rPr>
              <a:t>[</a:t>
            </a:r>
            <a:r>
              <a:rPr lang="zh-CN" altLang="en-US" b="1" dirty="0">
                <a:solidFill>
                  <a:prstClr val="black"/>
                </a:solidFill>
                <a:effectLst>
                  <a:outerShdw blurRad="38100" dist="38100" dir="2700000" algn="tl">
                    <a:srgbClr val="FFFFFF"/>
                  </a:outerShdw>
                </a:effectLst>
                <a:latin typeface="宋体" panose="02010600030101010101" pitchFamily="2" charset="-122"/>
              </a:rPr>
              <a:t>顿</a:t>
            </a:r>
            <a:r>
              <a:rPr lang="en-US" altLang="zh-CN" b="1" dirty="0">
                <a:solidFill>
                  <a:prstClr val="black"/>
                </a:solidFill>
                <a:effectLst>
                  <a:outerShdw blurRad="38100" dist="38100" dir="2700000" algn="tl">
                    <a:srgbClr val="FFFFFF"/>
                  </a:outerShdw>
                </a:effectLst>
                <a:latin typeface="宋体" panose="02010600030101010101" pitchFamily="2" charset="-122"/>
              </a:rPr>
              <a:t>]</a:t>
            </a:r>
            <a:r>
              <a:rPr lang="zh-CN" altLang="en-US" b="1" dirty="0">
                <a:solidFill>
                  <a:prstClr val="black"/>
                </a:solidFill>
                <a:effectLst>
                  <a:outerShdw blurRad="38100" dist="38100" dir="2700000" algn="tl">
                    <a:srgbClr val="FFFFFF"/>
                  </a:outerShdw>
                </a:effectLst>
                <a:latin typeface="宋体" panose="02010600030101010101" pitchFamily="2" charset="-122"/>
              </a:rPr>
              <a:t>（</a:t>
            </a:r>
            <a:r>
              <a:rPr lang="en-US" altLang="zh-CN" b="1" dirty="0">
                <a:solidFill>
                  <a:prstClr val="black"/>
                </a:solidFill>
                <a:effectLst>
                  <a:outerShdw blurRad="38100" dist="38100" dir="2700000" algn="tl">
                    <a:srgbClr val="FFFFFF"/>
                  </a:outerShdw>
                </a:effectLst>
                <a:latin typeface="宋体" panose="02010600030101010101" pitchFamily="2" charset="-122"/>
              </a:rPr>
              <a:t>N</a:t>
            </a:r>
            <a:r>
              <a:rPr lang="zh-CN" altLang="en-US" b="1" dirty="0">
                <a:solidFill>
                  <a:prstClr val="black"/>
                </a:solidFill>
                <a:effectLst>
                  <a:outerShdw blurRad="38100" dist="38100" dir="2700000" algn="tl">
                    <a:srgbClr val="FFFFFF"/>
                  </a:outerShdw>
                </a:effectLst>
                <a:latin typeface="宋体" panose="02010600030101010101" pitchFamily="2" charset="-122"/>
              </a:rPr>
              <a:t>）</a:t>
            </a:r>
            <a:endParaRPr lang="zh-CN" altLang="en-US" b="1" dirty="0">
              <a:solidFill>
                <a:prstClr val="black"/>
              </a:solidFill>
              <a:effectLst>
                <a:outerShdw blurRad="38100" dist="38100" dir="2700000" algn="tl">
                  <a:srgbClr val="FFFFFF"/>
                </a:outerShdw>
              </a:effectLst>
              <a:latin typeface="宋体" panose="02010600030101010101" pitchFamily="2" charset="-122"/>
            </a:endParaRPr>
          </a:p>
        </p:txBody>
      </p:sp>
      <p:sp>
        <p:nvSpPr>
          <p:cNvPr id="29" name="Text Box 30"/>
          <p:cNvSpPr txBox="1">
            <a:spLocks noChangeArrowheads="1"/>
          </p:cNvSpPr>
          <p:nvPr/>
        </p:nvSpPr>
        <p:spPr bwMode="auto">
          <a:xfrm>
            <a:off x="2209800" y="3684588"/>
            <a:ext cx="5410200" cy="706755"/>
          </a:xfrm>
          <a:prstGeom prst="rect">
            <a:avLst/>
          </a:prstGeom>
          <a:noFill/>
          <a:ln>
            <a:noFill/>
          </a:ln>
          <a:effectLst/>
        </p:spPr>
        <p:txBody>
          <a:bodyPr>
            <a:spAutoFit/>
          </a:bodyPr>
          <a:lstStyle/>
          <a:p>
            <a:pPr>
              <a:spcBef>
                <a:spcPct val="50000"/>
              </a:spcBef>
              <a:defRPr/>
            </a:pPr>
            <a:r>
              <a:rPr lang="en-US" altLang="zh-CN" sz="2000" b="1" dirty="0">
                <a:solidFill>
                  <a:prstClr val="black"/>
                </a:solidFill>
              </a:rPr>
              <a:t>   </a:t>
            </a:r>
            <a:r>
              <a:rPr lang="zh-CN" altLang="en-US" sz="2000" b="1" dirty="0">
                <a:solidFill>
                  <a:srgbClr val="0000FF"/>
                </a:solidFill>
              </a:rPr>
              <a:t>导体与磁场方向的夹角</a:t>
            </a:r>
            <a:r>
              <a:rPr lang="el-GR" altLang="zh-CN" sz="2000" b="1" i="1" dirty="0">
                <a:solidFill>
                  <a:srgbClr val="0000FF"/>
                </a:solidFill>
                <a:cs typeface="Arial" panose="020B0604020202020204" pitchFamily="34" charset="0"/>
              </a:rPr>
              <a:t>α</a:t>
            </a:r>
            <a:r>
              <a:rPr lang="zh-CN" altLang="en-US" sz="2000" b="1" dirty="0">
                <a:solidFill>
                  <a:srgbClr val="0000FF"/>
                </a:solidFill>
              </a:rPr>
              <a:t>不同时，导体的受力情况也不同。</a:t>
            </a:r>
            <a:endParaRPr lang="zh-CN" altLang="en-US" sz="2000" b="1" dirty="0">
              <a:solidFill>
                <a:srgbClr val="0000FF"/>
              </a:solidFill>
            </a:endParaRPr>
          </a:p>
        </p:txBody>
      </p:sp>
      <p:sp>
        <p:nvSpPr>
          <p:cNvPr id="30" name="Rectangle 31"/>
          <p:cNvSpPr>
            <a:spLocks noChangeArrowheads="1"/>
          </p:cNvSpPr>
          <p:nvPr/>
        </p:nvSpPr>
        <p:spPr bwMode="auto">
          <a:xfrm>
            <a:off x="2490789" y="4643438"/>
            <a:ext cx="5129212" cy="368300"/>
          </a:xfrm>
          <a:prstGeom prst="rect">
            <a:avLst/>
          </a:prstGeom>
          <a:noFill/>
          <a:ln>
            <a:noFill/>
          </a:ln>
          <a:effectLst/>
        </p:spPr>
        <p:txBody>
          <a:bodyPr wrap="square">
            <a:spAutoFit/>
          </a:bodyPr>
          <a:lstStyle/>
          <a:p>
            <a:pPr>
              <a:defRPr/>
            </a:pPr>
            <a:r>
              <a:rPr lang="zh-CN" altLang="el-GR" b="1" dirty="0">
                <a:solidFill>
                  <a:prstClr val="black"/>
                </a:solidFill>
                <a:effectLst>
                  <a:outerShdw blurRad="38100" dist="38100" dir="2700000" algn="tl">
                    <a:srgbClr val="FFFFFF"/>
                  </a:outerShdw>
                </a:effectLst>
              </a:rPr>
              <a:t>导体与磁场平行，因</a:t>
            </a:r>
            <a:r>
              <a:rPr lang="el-GR" altLang="zh-CN" b="1" i="1" dirty="0">
                <a:solidFill>
                  <a:prstClr val="black"/>
                </a:solidFill>
                <a:effectLst>
                  <a:outerShdw blurRad="38100" dist="38100" dir="2700000" algn="tl">
                    <a:srgbClr val="FFFFFF"/>
                  </a:outerShdw>
                </a:effectLst>
              </a:rPr>
              <a:t>α</a:t>
            </a:r>
            <a:r>
              <a:rPr lang="en-US" altLang="zh-CN" b="1" dirty="0">
                <a:solidFill>
                  <a:prstClr val="black"/>
                </a:solidFill>
                <a:effectLst>
                  <a:outerShdw blurRad="38100" dist="38100" dir="2700000" algn="tl">
                    <a:srgbClr val="FFFFFF"/>
                  </a:outerShdw>
                </a:effectLst>
              </a:rPr>
              <a:t>=0</a:t>
            </a:r>
            <a:r>
              <a:rPr lang="zh-CN" altLang="en-US" b="1" dirty="0">
                <a:solidFill>
                  <a:prstClr val="black"/>
                </a:solidFill>
                <a:effectLst>
                  <a:outerShdw blurRad="38100" dist="38100" dir="2700000" algn="tl">
                    <a:srgbClr val="FFFFFF"/>
                  </a:outerShdw>
                </a:effectLst>
              </a:rPr>
              <a:t>，故不受力，</a:t>
            </a:r>
            <a:r>
              <a:rPr lang="en-US" altLang="zh-CN" b="1" i="1" dirty="0">
                <a:solidFill>
                  <a:prstClr val="black"/>
                </a:solidFill>
                <a:effectLst>
                  <a:outerShdw blurRad="38100" dist="38100" dir="2700000" algn="tl">
                    <a:srgbClr val="FFFFFF"/>
                  </a:outerShdw>
                </a:effectLst>
              </a:rPr>
              <a:t>F</a:t>
            </a:r>
            <a:r>
              <a:rPr lang="en-US" altLang="zh-CN" b="1" dirty="0">
                <a:solidFill>
                  <a:prstClr val="black"/>
                </a:solidFill>
                <a:effectLst>
                  <a:outerShdw blurRad="38100" dist="38100" dir="2700000" algn="tl">
                    <a:srgbClr val="FFFFFF"/>
                  </a:outerShdw>
                </a:effectLst>
              </a:rPr>
              <a:t>=0</a:t>
            </a:r>
            <a:endParaRPr lang="en-US" altLang="zh-CN" b="1" dirty="0">
              <a:solidFill>
                <a:prstClr val="black"/>
              </a:solidFill>
              <a:effectLst>
                <a:outerShdw blurRad="38100" dist="38100" dir="2700000" algn="tl">
                  <a:srgbClr val="FFFFFF"/>
                </a:outerShdw>
              </a:effectLst>
            </a:endParaRPr>
          </a:p>
        </p:txBody>
      </p:sp>
      <p:sp>
        <p:nvSpPr>
          <p:cNvPr id="31" name="Rectangle 34"/>
          <p:cNvSpPr>
            <a:spLocks noChangeArrowheads="1"/>
          </p:cNvSpPr>
          <p:nvPr/>
        </p:nvSpPr>
        <p:spPr bwMode="auto">
          <a:xfrm>
            <a:off x="1905000" y="4551138"/>
            <a:ext cx="609600" cy="810260"/>
          </a:xfrm>
          <a:prstGeom prst="rect">
            <a:avLst/>
          </a:prstGeom>
          <a:noFill/>
          <a:ln>
            <a:noFill/>
          </a:ln>
          <a:effectLst/>
        </p:spPr>
        <p:txBody>
          <a:bodyPr>
            <a:spAutoFit/>
          </a:bodyPr>
          <a:lstStyle/>
          <a:p>
            <a:pPr>
              <a:lnSpc>
                <a:spcPct val="130000"/>
              </a:lnSpc>
              <a:spcBef>
                <a:spcPct val="25000"/>
              </a:spcBef>
              <a:defRPr/>
            </a:pPr>
            <a:r>
              <a:rPr lang="zh-CN" altLang="en-US" b="1" dirty="0">
                <a:solidFill>
                  <a:srgbClr val="CC0000"/>
                </a:solidFill>
                <a:effectLst>
                  <a:outerShdw blurRad="38100" dist="38100" dir="2700000" algn="tl">
                    <a:srgbClr val="000000"/>
                  </a:outerShdw>
                </a:effectLst>
              </a:rPr>
              <a:t>如：</a:t>
            </a:r>
            <a:endParaRPr lang="zh-CN" altLang="en-US" b="1" dirty="0">
              <a:solidFill>
                <a:srgbClr val="CC0000"/>
              </a:solidFill>
              <a:effectLst>
                <a:outerShdw blurRad="38100" dist="38100" dir="2700000" algn="tl">
                  <a:srgbClr val="000000"/>
                </a:outerShdw>
              </a:effectLst>
            </a:endParaRPr>
          </a:p>
        </p:txBody>
      </p:sp>
      <p:grpSp>
        <p:nvGrpSpPr>
          <p:cNvPr id="32" name="组合 15"/>
          <p:cNvGrpSpPr/>
          <p:nvPr/>
        </p:nvGrpSpPr>
        <p:grpSpPr bwMode="auto">
          <a:xfrm>
            <a:off x="2262832" y="1019743"/>
            <a:ext cx="7151330" cy="1485198"/>
            <a:chOff x="1190285" y="999691"/>
            <a:chExt cx="7151330" cy="1485198"/>
          </a:xfrm>
        </p:grpSpPr>
        <p:sp>
          <p:nvSpPr>
            <p:cNvPr id="33" name="Rectangle 5"/>
            <p:cNvSpPr>
              <a:spLocks noChangeArrowheads="1"/>
            </p:cNvSpPr>
            <p:nvPr/>
          </p:nvSpPr>
          <p:spPr bwMode="auto">
            <a:xfrm>
              <a:off x="1190285" y="999691"/>
              <a:ext cx="3886200" cy="368300"/>
            </a:xfrm>
            <a:prstGeom prst="rect">
              <a:avLst/>
            </a:prstGeom>
            <a:noFill/>
            <a:ln>
              <a:noFill/>
            </a:ln>
            <a:effectLst/>
          </p:spPr>
          <p:txBody>
            <a:bodyPr>
              <a:spAutoFit/>
            </a:bodyPr>
            <a:lstStyle/>
            <a:p>
              <a:pPr>
                <a:spcBef>
                  <a:spcPct val="50000"/>
                </a:spcBef>
                <a:defRPr/>
              </a:pPr>
              <a:r>
                <a:rPr lang="en-US" altLang="zh-CN" b="1" dirty="0">
                  <a:solidFill>
                    <a:srgbClr val="CC0000"/>
                  </a:solidFill>
                </a:rPr>
                <a:t>1. </a:t>
              </a:r>
              <a:r>
                <a:rPr lang="zh-CN" altLang="en-US" b="1" dirty="0">
                  <a:solidFill>
                    <a:srgbClr val="CC0000"/>
                  </a:solidFill>
                </a:rPr>
                <a:t>磁场对通电直导线的作用</a:t>
              </a:r>
              <a:endParaRPr lang="zh-CN" altLang="en-US" b="1" dirty="0">
                <a:solidFill>
                  <a:srgbClr val="CC0000"/>
                </a:solidFill>
              </a:endParaRPr>
            </a:p>
          </p:txBody>
        </p:sp>
        <p:sp>
          <p:nvSpPr>
            <p:cNvPr id="34" name="矩形 14"/>
            <p:cNvSpPr>
              <a:spLocks noChangeArrowheads="1"/>
            </p:cNvSpPr>
            <p:nvPr/>
          </p:nvSpPr>
          <p:spPr bwMode="auto">
            <a:xfrm>
              <a:off x="1269302" y="1470159"/>
              <a:ext cx="7072313"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prstClr val="black"/>
                  </a:solidFill>
                </a:rPr>
                <a:t>通电导体在磁场中受到的电磁力</a:t>
              </a:r>
              <a:r>
                <a:rPr lang="en-US" altLang="zh-CN" sz="2000" b="1" i="1" dirty="0">
                  <a:solidFill>
                    <a:prstClr val="black"/>
                  </a:solidFill>
                </a:rPr>
                <a:t>F</a:t>
              </a:r>
              <a:r>
                <a:rPr lang="zh-CN" altLang="en-US" sz="2000" b="1" dirty="0">
                  <a:solidFill>
                    <a:prstClr val="black"/>
                  </a:solidFill>
                </a:rPr>
                <a:t>的大小，与导体在磁场中的有效长度</a:t>
              </a:r>
              <a:r>
                <a:rPr lang="en-US" altLang="zh-CN" sz="2000" b="1" i="1" dirty="0">
                  <a:solidFill>
                    <a:prstClr val="black"/>
                  </a:solidFill>
                </a:rPr>
                <a:t>L</a:t>
              </a:r>
              <a:r>
                <a:rPr lang="en-US" altLang="zh-CN" sz="2000" b="1" dirty="0">
                  <a:solidFill>
                    <a:prstClr val="black"/>
                  </a:solidFill>
                </a:rPr>
                <a:t>(</a:t>
              </a:r>
              <a:r>
                <a:rPr lang="zh-CN" altLang="en-US" sz="2000" b="1" dirty="0">
                  <a:solidFill>
                    <a:prstClr val="black"/>
                  </a:solidFill>
                </a:rPr>
                <a:t>即垂直磁力线的导体长度</a:t>
              </a:r>
              <a:r>
                <a:rPr lang="en-US" altLang="zh-CN" sz="2000" b="1" dirty="0">
                  <a:solidFill>
                    <a:prstClr val="black"/>
                  </a:solidFill>
                </a:rPr>
                <a:t>)</a:t>
              </a:r>
              <a:r>
                <a:rPr lang="zh-CN" altLang="en-US" sz="2000" b="1" dirty="0">
                  <a:solidFill>
                    <a:prstClr val="black"/>
                  </a:solidFill>
                </a:rPr>
                <a:t>、通电电流</a:t>
              </a:r>
              <a:r>
                <a:rPr lang="en-US" altLang="zh-CN" sz="2000" b="1" i="1" dirty="0">
                  <a:solidFill>
                    <a:prstClr val="black"/>
                  </a:solidFill>
                </a:rPr>
                <a:t>I</a:t>
              </a:r>
              <a:r>
                <a:rPr lang="zh-CN" altLang="en-US" sz="2000" b="1" dirty="0">
                  <a:solidFill>
                    <a:prstClr val="black"/>
                  </a:solidFill>
                </a:rPr>
                <a:t>的大小成正比，还与磁场的强弱有关。磁场越强磁力越大。 </a:t>
              </a:r>
              <a:endParaRPr lang="zh-CN" altLang="en-US" sz="2000" b="1" dirty="0">
                <a:solidFill>
                  <a:prstClr val="black"/>
                </a:solidFill>
              </a:endParaRPr>
            </a:p>
          </p:txBody>
        </p:sp>
      </p:grpSp>
      <p:sp>
        <p:nvSpPr>
          <p:cNvPr id="35" name="Rectangle 33"/>
          <p:cNvSpPr>
            <a:spLocks noChangeArrowheads="1"/>
          </p:cNvSpPr>
          <p:nvPr/>
        </p:nvSpPr>
        <p:spPr bwMode="auto">
          <a:xfrm>
            <a:off x="2438400" y="5301208"/>
            <a:ext cx="8229600" cy="368300"/>
          </a:xfrm>
          <a:prstGeom prst="rect">
            <a:avLst/>
          </a:prstGeom>
          <a:noFill/>
          <a:ln>
            <a:noFill/>
          </a:ln>
          <a:effectLst/>
        </p:spPr>
        <p:txBody>
          <a:bodyPr>
            <a:spAutoFit/>
          </a:bodyPr>
          <a:lstStyle/>
          <a:p>
            <a:pPr>
              <a:defRPr/>
            </a:pPr>
            <a:r>
              <a:rPr lang="zh-CN" altLang="el-GR" b="1" kern="0" dirty="0">
                <a:solidFill>
                  <a:sysClr val="windowText" lastClr="000000"/>
                </a:solidFill>
                <a:effectLst>
                  <a:outerShdw blurRad="38100" dist="38100" dir="2700000" algn="tl">
                    <a:srgbClr val="FFFFFF"/>
                  </a:outerShdw>
                </a:effectLst>
              </a:rPr>
              <a:t>导体与磁场垂直，因</a:t>
            </a:r>
            <a:r>
              <a:rPr lang="el-GR" altLang="zh-CN" b="1" i="1" kern="0" dirty="0">
                <a:solidFill>
                  <a:sysClr val="windowText" lastClr="000000"/>
                </a:solidFill>
                <a:effectLst>
                  <a:outerShdw blurRad="38100" dist="38100" dir="2700000" algn="tl">
                    <a:srgbClr val="FFFFFF"/>
                  </a:outerShdw>
                </a:effectLst>
              </a:rPr>
              <a:t>α</a:t>
            </a:r>
            <a:r>
              <a:rPr lang="en-US" altLang="zh-CN" b="1" kern="0" dirty="0">
                <a:solidFill>
                  <a:sysClr val="windowText" lastClr="000000"/>
                </a:solidFill>
                <a:effectLst>
                  <a:outerShdw blurRad="38100" dist="38100" dir="2700000" algn="tl">
                    <a:srgbClr val="FFFFFF"/>
                  </a:outerShdw>
                </a:effectLst>
              </a:rPr>
              <a:t>=90</a:t>
            </a:r>
            <a:r>
              <a:rPr lang="en-US" altLang="en-US" b="1" kern="0" dirty="0">
                <a:solidFill>
                  <a:sysClr val="windowText" lastClr="000000"/>
                </a:solidFill>
                <a:effectLst>
                  <a:outerShdw blurRad="38100" dist="38100" dir="2700000" algn="tl">
                    <a:srgbClr val="FFFFFF"/>
                  </a:outerShdw>
                </a:effectLst>
              </a:rPr>
              <a:t>°</a:t>
            </a:r>
            <a:r>
              <a:rPr lang="zh-CN" altLang="en-US" b="1" kern="0" dirty="0">
                <a:solidFill>
                  <a:sysClr val="windowText" lastClr="000000"/>
                </a:solidFill>
                <a:effectLst>
                  <a:outerShdw blurRad="38100" dist="38100" dir="2700000" algn="tl">
                    <a:srgbClr val="FFFFFF"/>
                  </a:outerShdw>
                </a:effectLst>
              </a:rPr>
              <a:t>，故受力最大，</a:t>
            </a:r>
            <a:r>
              <a:rPr lang="en-US" altLang="zh-CN" b="1" i="1" kern="0" dirty="0">
                <a:solidFill>
                  <a:sysClr val="windowText" lastClr="000000"/>
                </a:solidFill>
                <a:effectLst>
                  <a:outerShdw blurRad="38100" dist="38100" dir="2700000" algn="tl">
                    <a:srgbClr val="FFFFFF"/>
                  </a:outerShdw>
                </a:effectLst>
              </a:rPr>
              <a:t>F</a:t>
            </a:r>
            <a:r>
              <a:rPr lang="en-US" altLang="zh-CN" b="1" kern="0" dirty="0">
                <a:solidFill>
                  <a:sysClr val="windowText" lastClr="000000"/>
                </a:solidFill>
                <a:effectLst>
                  <a:outerShdw blurRad="38100" dist="38100" dir="2700000" algn="tl">
                    <a:srgbClr val="FFFFFF"/>
                  </a:outerShdw>
                </a:effectLst>
              </a:rPr>
              <a:t>=</a:t>
            </a:r>
            <a:r>
              <a:rPr lang="en-US" altLang="zh-CN" b="1" i="1" kern="0" dirty="0">
                <a:solidFill>
                  <a:sysClr val="windowText" lastClr="000000"/>
                </a:solidFill>
                <a:effectLst>
                  <a:outerShdw blurRad="38100" dist="38100" dir="2700000" algn="tl">
                    <a:srgbClr val="FFFFFF"/>
                  </a:outerShdw>
                </a:effectLst>
              </a:rPr>
              <a:t>BIL</a:t>
            </a:r>
            <a:endParaRPr lang="en-US" altLang="zh-CN" b="1" kern="0" dirty="0">
              <a:solidFill>
                <a:sysClr val="windowText" lastClr="000000"/>
              </a:solidFill>
              <a:effectLst>
                <a:outerShdw blurRad="38100" dist="38100" dir="2700000" algn="tl">
                  <a:srgbClr val="FFFFFF"/>
                </a:outerShdw>
              </a:effectLst>
            </a:endParaRPr>
          </a:p>
        </p:txBody>
      </p:sp>
      <p:sp>
        <p:nvSpPr>
          <p:cNvPr id="15" name="矩形 14"/>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heel(4)">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bldLvl="0" animBg="1" autoUpdateAnimBg="0"/>
      <p:bldP spid="28" grpId="0" bldLvl="0" animBg="1"/>
      <p:bldP spid="29" grpId="0" bldLvl="0" animBg="1"/>
      <p:bldP spid="30" grpId="0" bldLvl="0" animBg="1"/>
      <p:bldP spid="31" grpId="0" bldLvl="0" animBg="1" autoUpdateAnimBg="0"/>
      <p:bldP spid="3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4038600" y="4367530"/>
            <a:ext cx="5935980" cy="7429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3546475" y="3900488"/>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2" name="Text Box 56"/>
          <p:cNvSpPr txBox="1"/>
          <p:nvPr/>
        </p:nvSpPr>
        <p:spPr>
          <a:xfrm>
            <a:off x="3672681" y="3962400"/>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1--电路基本物理量的认知</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2--电路基本元件的分析及应用</a:t>
            </a:r>
            <a:endParaRPr lang="en-US" altLang="zh-CN" sz="2400" dirty="0">
              <a:solidFill>
                <a:schemeClr val="tx2"/>
              </a:solidFill>
              <a:latin typeface="Arial" panose="020B0604020202020204" pitchFamily="34" charset="0"/>
            </a:endParaRPr>
          </a:p>
        </p:txBody>
      </p:sp>
      <p:sp>
        <p:nvSpPr>
          <p:cNvPr id="8" name="Text Box 24"/>
          <p:cNvSpPr txBox="1"/>
          <p:nvPr/>
        </p:nvSpPr>
        <p:spPr>
          <a:xfrm>
            <a:off x="4234180" y="393319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3--电路基本定律的分析及应用</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238061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电容元件的单位</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和电阻元件类似，电容元件的容量也有大小之分，这就需要用更适合的单位来表示，在国际单位制中，电容的单位用法拉（F）表示， 但在生产应用中，更多的选用微法（μF）  和皮法（pF） 表示。如下是三者之间的单位换算关系：</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电容元件的特性分析</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6" name="图片 5"/>
          <p:cNvPicPr>
            <a:picLocks noChangeAspect="1"/>
          </p:cNvPicPr>
          <p:nvPr/>
        </p:nvPicPr>
        <p:blipFill>
          <a:blip r:embed="rId1"/>
          <a:stretch>
            <a:fillRect/>
          </a:stretch>
        </p:blipFill>
        <p:spPr>
          <a:xfrm>
            <a:off x="4439920" y="4869180"/>
            <a:ext cx="2922905" cy="594995"/>
          </a:xfrm>
          <a:prstGeom prst="rect">
            <a:avLst/>
          </a:prstGeom>
        </p:spPr>
      </p:pic>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0"/>
          <p:cNvSpPr>
            <a:spLocks noChangeShapeType="1"/>
          </p:cNvSpPr>
          <p:nvPr/>
        </p:nvSpPr>
        <p:spPr bwMode="auto">
          <a:xfrm>
            <a:off x="9247188" y="2711468"/>
            <a:ext cx="0" cy="136525"/>
          </a:xfrm>
          <a:prstGeom prst="line">
            <a:avLst/>
          </a:prstGeom>
          <a:noFill/>
          <a:ln w="39688">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4"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5"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6"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latin typeface="Arial" panose="020B0604020202020204" pitchFamily="34" charset="0"/>
            </a:endParaRPr>
          </a:p>
        </p:txBody>
      </p:sp>
      <p:sp>
        <p:nvSpPr>
          <p:cNvPr id="7" name="Rectangle 18"/>
          <p:cNvSpPr>
            <a:spLocks noChangeArrowheads="1"/>
          </p:cNvSpPr>
          <p:nvPr/>
        </p:nvSpPr>
        <p:spPr bwMode="auto">
          <a:xfrm>
            <a:off x="2028825" y="906163"/>
            <a:ext cx="8229600" cy="645160"/>
          </a:xfrm>
          <a:prstGeom prst="rect">
            <a:avLst/>
          </a:prstGeom>
          <a:noFill/>
          <a:ln>
            <a:noFill/>
          </a:ln>
          <a:effectLst/>
        </p:spPr>
        <p:txBody>
          <a:bodyPr anchor="ctr">
            <a:spAutoFit/>
          </a:bodyPr>
          <a:lstStyle/>
          <a:p>
            <a:pPr>
              <a:defRPr/>
            </a:pPr>
            <a:r>
              <a:rPr lang="zh-CN" altLang="en-US" b="1" dirty="0">
                <a:solidFill>
                  <a:srgbClr val="008000"/>
                </a:solidFill>
              </a:rPr>
              <a:t>左手定则：</a:t>
            </a:r>
            <a:r>
              <a:rPr lang="zh-CN" altLang="en-US" b="1" dirty="0">
                <a:solidFill>
                  <a:prstClr val="black"/>
                </a:solidFill>
                <a:effectLst>
                  <a:outerShdw blurRad="38100" dist="38100" dir="2700000" algn="tl">
                    <a:srgbClr val="FFFFFF"/>
                  </a:outerShdw>
                </a:effectLst>
              </a:rPr>
              <a:t>伸平左手，使拇指与四指垂直，让磁力线垂直穿过掌心，若四指指向为电流方向，则拇指的指向就是受力方向。</a:t>
            </a:r>
            <a:endParaRPr lang="zh-CN" altLang="en-US" b="1" dirty="0">
              <a:solidFill>
                <a:prstClr val="black"/>
              </a:solidFill>
              <a:effectLst>
                <a:outerShdw blurRad="38100" dist="38100" dir="2700000" algn="tl">
                  <a:srgbClr val="FFFFFF"/>
                </a:outerShdw>
              </a:effectLst>
            </a:endParaRPr>
          </a:p>
        </p:txBody>
      </p:sp>
      <p:grpSp>
        <p:nvGrpSpPr>
          <p:cNvPr id="8" name="Group 31"/>
          <p:cNvGrpSpPr/>
          <p:nvPr/>
        </p:nvGrpSpPr>
        <p:grpSpPr bwMode="auto">
          <a:xfrm>
            <a:off x="2324101" y="2225674"/>
            <a:ext cx="3654425" cy="1198563"/>
            <a:chOff x="487" y="1360"/>
            <a:chExt cx="2302" cy="755"/>
          </a:xfrm>
        </p:grpSpPr>
        <p:sp>
          <p:nvSpPr>
            <p:cNvPr id="9" name="Rectangle 23"/>
            <p:cNvSpPr>
              <a:spLocks noChangeArrowheads="1"/>
            </p:cNvSpPr>
            <p:nvPr/>
          </p:nvSpPr>
          <p:spPr bwMode="auto">
            <a:xfrm>
              <a:off x="487" y="1360"/>
              <a:ext cx="2302" cy="755"/>
            </a:xfrm>
            <a:prstGeom prst="rect">
              <a:avLst/>
            </a:prstGeom>
            <a:noFill/>
            <a:ln>
              <a:noFill/>
            </a:ln>
            <a:effectLst/>
          </p:spPr>
          <p:txBody>
            <a:bodyPr wrap="none" anchor="ctr">
              <a:spAutoFit/>
            </a:bodyPr>
            <a:lstStyle/>
            <a:p>
              <a:pPr>
                <a:defRPr/>
              </a:pPr>
              <a:r>
                <a:rPr lang="zh-CN" altLang="en-US" b="1" dirty="0">
                  <a:solidFill>
                    <a:srgbClr val="C00000"/>
                  </a:solidFill>
                  <a:effectLst>
                    <a:outerShdw blurRad="38100" dist="38100" dir="2700000" algn="tl">
                      <a:srgbClr val="FFFFFF"/>
                    </a:outerShdw>
                  </a:effectLst>
                  <a:cs typeface="Times New Roman" panose="02020603050405020304" pitchFamily="18" charset="0"/>
                </a:rPr>
                <a:t>例：</a:t>
              </a:r>
              <a:r>
                <a:rPr lang="zh-CN" altLang="en-US" b="1" dirty="0">
                  <a:solidFill>
                    <a:prstClr val="black"/>
                  </a:solidFill>
                  <a:effectLst>
                    <a:outerShdw blurRad="38100" dist="38100" dir="2700000" algn="tl">
                      <a:srgbClr val="FFFFFF"/>
                    </a:outerShdw>
                  </a:effectLst>
                  <a:cs typeface="Times New Roman" panose="02020603050405020304" pitchFamily="18" charset="0"/>
                </a:rPr>
                <a:t>试判断图中直导体的电流方向</a:t>
              </a:r>
              <a:endParaRPr lang="zh-CN" altLang="en-US" b="1" dirty="0">
                <a:solidFill>
                  <a:prstClr val="black"/>
                </a:solidFill>
                <a:effectLst>
                  <a:outerShdw blurRad="38100" dist="38100" dir="2700000" algn="tl">
                    <a:srgbClr val="FFFFFF"/>
                  </a:outerShdw>
                </a:effectLst>
                <a:cs typeface="Times New Roman" panose="02020603050405020304" pitchFamily="18" charset="0"/>
              </a:endParaRPr>
            </a:p>
            <a:p>
              <a:pPr>
                <a:defRPr/>
              </a:pPr>
              <a:r>
                <a:rPr lang="zh-CN" altLang="en-US" b="1" dirty="0">
                  <a:solidFill>
                    <a:prstClr val="black"/>
                  </a:solidFill>
                  <a:effectLst>
                    <a:outerShdw blurRad="38100" dist="38100" dir="2700000" algn="tl">
                      <a:srgbClr val="FFFFFF"/>
                    </a:outerShdw>
                  </a:effectLst>
                  <a:cs typeface="Times New Roman" panose="02020603050405020304" pitchFamily="18" charset="0"/>
                </a:rPr>
                <a:t>或受力方向（图中    表示电流垂直</a:t>
              </a:r>
              <a:endParaRPr lang="zh-CN" altLang="en-US" b="1" dirty="0">
                <a:solidFill>
                  <a:prstClr val="black"/>
                </a:solidFill>
                <a:effectLst>
                  <a:outerShdw blurRad="38100" dist="38100" dir="2700000" algn="tl">
                    <a:srgbClr val="FFFFFF"/>
                  </a:outerShdw>
                </a:effectLst>
                <a:cs typeface="Times New Roman" panose="02020603050405020304" pitchFamily="18" charset="0"/>
              </a:endParaRPr>
            </a:p>
            <a:p>
              <a:pPr>
                <a:defRPr/>
              </a:pPr>
              <a:r>
                <a:rPr lang="zh-CN" altLang="en-US" b="1" dirty="0">
                  <a:solidFill>
                    <a:prstClr val="black"/>
                  </a:solidFill>
                  <a:effectLst>
                    <a:outerShdw blurRad="38100" dist="38100" dir="2700000" algn="tl">
                      <a:srgbClr val="FFFFFF"/>
                    </a:outerShdw>
                  </a:effectLst>
                  <a:cs typeface="Times New Roman" panose="02020603050405020304" pitchFamily="18" charset="0"/>
                </a:rPr>
                <a:t>纸面向里，</a:t>
              </a:r>
              <a:r>
                <a:rPr lang="zh-CN" altLang="en-US" b="1" dirty="0">
                  <a:solidFill>
                    <a:prstClr val="black"/>
                  </a:solidFill>
                  <a:effectLst>
                    <a:outerShdw blurRad="38100" dist="38100" dir="2700000" algn="tl">
                      <a:srgbClr val="FFFFFF"/>
                    </a:outerShdw>
                  </a:effectLst>
                  <a:latin typeface="宋体" panose="02010600030101010101" pitchFamily="2" charset="-122"/>
                  <a:cs typeface="Times New Roman" panose="02020603050405020304" pitchFamily="18" charset="0"/>
                </a:rPr>
                <a:t>⊙表示电流方向垂直纸</a:t>
              </a:r>
              <a:endParaRPr lang="zh-CN" altLang="en-US" b="1" dirty="0">
                <a:solidFill>
                  <a:prstClr val="black"/>
                </a:solidFill>
                <a:effectLst>
                  <a:outerShdw blurRad="38100" dist="38100" dir="2700000" algn="tl">
                    <a:srgbClr val="FFFFFF"/>
                  </a:outerShdw>
                </a:effectLst>
                <a:latin typeface="宋体" panose="02010600030101010101" pitchFamily="2" charset="-122"/>
                <a:cs typeface="Times New Roman" panose="02020603050405020304" pitchFamily="18" charset="0"/>
              </a:endParaRPr>
            </a:p>
            <a:p>
              <a:pPr>
                <a:defRPr/>
              </a:pPr>
              <a:r>
                <a:rPr lang="zh-CN" altLang="en-US" b="1" dirty="0">
                  <a:solidFill>
                    <a:prstClr val="black"/>
                  </a:solidFill>
                  <a:effectLst>
                    <a:outerShdw blurRad="38100" dist="38100" dir="2700000" algn="tl">
                      <a:srgbClr val="FFFFFF"/>
                    </a:outerShdw>
                  </a:effectLst>
                  <a:latin typeface="宋体" panose="02010600030101010101" pitchFamily="2" charset="-122"/>
                  <a:cs typeface="Times New Roman" panose="02020603050405020304" pitchFamily="18" charset="0"/>
                </a:rPr>
                <a:t>面向外</a:t>
              </a:r>
              <a:r>
                <a:rPr lang="zh-CN" altLang="en-US" b="1" dirty="0">
                  <a:solidFill>
                    <a:prstClr val="black"/>
                  </a:solidFill>
                  <a:effectLst>
                    <a:outerShdw blurRad="38100" dist="38100" dir="2700000" algn="tl">
                      <a:srgbClr val="FFFFFF"/>
                    </a:outerShdw>
                  </a:effectLst>
                  <a:cs typeface="Times New Roman" panose="02020603050405020304" pitchFamily="18" charset="0"/>
                </a:rPr>
                <a:t>）。</a:t>
              </a:r>
              <a:endParaRPr lang="zh-CN" altLang="en-US" b="1" dirty="0">
                <a:solidFill>
                  <a:prstClr val="black"/>
                </a:solidFill>
                <a:effectLst>
                  <a:outerShdw blurRad="38100" dist="38100" dir="2700000" algn="tl">
                    <a:srgbClr val="FFFFFF"/>
                  </a:outerShdw>
                </a:effectLst>
                <a:cs typeface="Times New Roman" panose="02020603050405020304" pitchFamily="18" charset="0"/>
              </a:endParaRPr>
            </a:p>
          </p:txBody>
        </p:sp>
        <p:graphicFrame>
          <p:nvGraphicFramePr>
            <p:cNvPr id="10" name="Object 2"/>
            <p:cNvGraphicFramePr>
              <a:graphicFrameLocks noChangeAspect="1"/>
            </p:cNvGraphicFramePr>
            <p:nvPr/>
          </p:nvGraphicFramePr>
          <p:xfrm>
            <a:off x="1774" y="1525"/>
            <a:ext cx="215" cy="240"/>
          </p:xfrm>
          <a:graphic>
            <a:graphicData uri="http://schemas.openxmlformats.org/presentationml/2006/ole">
              <mc:AlternateContent xmlns:mc="http://schemas.openxmlformats.org/markup-compatibility/2006">
                <mc:Choice xmlns:v="urn:schemas-microsoft-com:vml" Requires="v">
                  <p:oleObj spid="_x0000_s12293" name="公式" r:id="rId1" imgW="165100" imgH="177800" progId="">
                    <p:embed/>
                  </p:oleObj>
                </mc:Choice>
                <mc:Fallback>
                  <p:oleObj name="公式" r:id="rId1" imgW="165100" imgH="177800" progId="">
                    <p:embed/>
                    <p:pic>
                      <p:nvPicPr>
                        <p:cNvPr id="0" name="图片 122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 y="1525"/>
                          <a:ext cx="21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pic>
        <p:nvPicPr>
          <p:cNvPr id="11"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3810000"/>
            <a:ext cx="4800600"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6"/>
          <p:cNvSpPr>
            <a:spLocks noChangeArrowheads="1"/>
          </p:cNvSpPr>
          <p:nvPr/>
        </p:nvSpPr>
        <p:spPr bwMode="auto">
          <a:xfrm>
            <a:off x="2209800" y="3523768"/>
            <a:ext cx="609600" cy="105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ct val="25000"/>
              </a:spcBef>
            </a:pPr>
            <a:r>
              <a:rPr lang="zh-CN" altLang="en-US" sz="2400" b="1" dirty="0">
                <a:solidFill>
                  <a:srgbClr val="CC0000"/>
                </a:solidFill>
              </a:rPr>
              <a:t>解：</a:t>
            </a:r>
            <a:endParaRPr lang="zh-CN" altLang="en-US" sz="2400" b="1" dirty="0">
              <a:solidFill>
                <a:srgbClr val="CC0000"/>
              </a:solidFill>
            </a:endParaRPr>
          </a:p>
        </p:txBody>
      </p:sp>
      <p:sp>
        <p:nvSpPr>
          <p:cNvPr id="13" name="Rectangle 27"/>
          <p:cNvSpPr>
            <a:spLocks noChangeArrowheads="1"/>
          </p:cNvSpPr>
          <p:nvPr/>
        </p:nvSpPr>
        <p:spPr bwMode="auto">
          <a:xfrm>
            <a:off x="2971809" y="5241767"/>
            <a:ext cx="3194685" cy="398780"/>
          </a:xfrm>
          <a:prstGeom prst="rect">
            <a:avLst/>
          </a:prstGeom>
          <a:noFill/>
          <a:ln>
            <a:noFill/>
          </a:ln>
          <a:effectLst/>
        </p:spPr>
        <p:txBody>
          <a:bodyPr wrap="none" anchor="ctr">
            <a:spAutoFit/>
          </a:bodyPr>
          <a:lstStyle/>
          <a:p>
            <a:pPr>
              <a:defRPr/>
            </a:pPr>
            <a:r>
              <a:rPr lang="en-US" altLang="zh-CN" sz="2000" b="1" dirty="0">
                <a:solidFill>
                  <a:srgbClr val="0000FF"/>
                </a:solidFill>
                <a:latin typeface="微软雅黑" panose="020B0503020204020204" pitchFamily="34" charset="-122"/>
                <a:ea typeface="微软雅黑" panose="020B0503020204020204" pitchFamily="34" charset="-122"/>
              </a:rPr>
              <a:t>a)  </a:t>
            </a:r>
            <a:r>
              <a:rPr lang="zh-CN" altLang="en-US" sz="2000" b="1" dirty="0">
                <a:solidFill>
                  <a:srgbClr val="0000FF"/>
                </a:solidFill>
                <a:latin typeface="微软雅黑" panose="020B0503020204020204" pitchFamily="34" charset="-122"/>
                <a:ea typeface="微软雅黑" panose="020B0503020204020204" pitchFamily="34" charset="-122"/>
              </a:rPr>
              <a:t>直导体受力方向为向下</a:t>
            </a:r>
            <a:r>
              <a:rPr lang="zh-CN" altLang="en-US" sz="2000" dirty="0">
                <a:solidFill>
                  <a:prstClr val="black"/>
                </a:solidFill>
                <a:latin typeface="微软雅黑" panose="020B0503020204020204" pitchFamily="34" charset="-122"/>
                <a:ea typeface="微软雅黑" panose="020B0503020204020204" pitchFamily="34" charset="-122"/>
              </a:rPr>
              <a:t> </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14" name="Rectangle 28"/>
          <p:cNvSpPr>
            <a:spLocks noChangeArrowheads="1"/>
          </p:cNvSpPr>
          <p:nvPr/>
        </p:nvSpPr>
        <p:spPr bwMode="auto">
          <a:xfrm>
            <a:off x="2949584" y="5698967"/>
            <a:ext cx="4157980" cy="398780"/>
          </a:xfrm>
          <a:prstGeom prst="rect">
            <a:avLst/>
          </a:prstGeom>
          <a:noFill/>
          <a:ln>
            <a:noFill/>
          </a:ln>
          <a:effectLst/>
        </p:spPr>
        <p:txBody>
          <a:bodyPr wrap="none" anchor="ctr">
            <a:spAutoFit/>
          </a:bodyPr>
          <a:lstStyle/>
          <a:p>
            <a:pPr>
              <a:defRPr/>
            </a:pPr>
            <a:r>
              <a:rPr lang="en-US" altLang="zh-CN" sz="2000" b="1">
                <a:solidFill>
                  <a:srgbClr val="0000FF"/>
                </a:solidFill>
                <a:latin typeface="微软雅黑" panose="020B0503020204020204" pitchFamily="34" charset="-122"/>
                <a:ea typeface="微软雅黑" panose="020B0503020204020204" pitchFamily="34" charset="-122"/>
              </a:rPr>
              <a:t>b)  </a:t>
            </a:r>
            <a:r>
              <a:rPr lang="zh-CN" altLang="en-US" sz="2000" b="1">
                <a:solidFill>
                  <a:srgbClr val="0000FF"/>
                </a:solidFill>
                <a:latin typeface="微软雅黑" panose="020B0503020204020204" pitchFamily="34" charset="-122"/>
                <a:ea typeface="微软雅黑" panose="020B0503020204020204" pitchFamily="34" charset="-122"/>
              </a:rPr>
              <a:t>直导体电流方向为垂直纸面向外</a:t>
            </a:r>
            <a:endParaRPr lang="zh-CN" altLang="en-US" sz="2000" b="1">
              <a:solidFill>
                <a:srgbClr val="0000FF"/>
              </a:solidFill>
              <a:latin typeface="微软雅黑" panose="020B0503020204020204" pitchFamily="34" charset="-122"/>
              <a:ea typeface="微软雅黑" panose="020B0503020204020204" pitchFamily="34" charset="-122"/>
            </a:endParaRPr>
          </a:p>
        </p:txBody>
      </p:sp>
      <p:pic>
        <p:nvPicPr>
          <p:cNvPr id="15" name="Picture 19" descr="磁路5"/>
          <p:cNvPicPr>
            <a:picLocks noChangeAspect="1" noChangeArrowheads="1"/>
          </p:cNvPicPr>
          <p:nvPr/>
        </p:nvPicPr>
        <p:blipFill>
          <a:blip r:embed="rId4">
            <a:lum contrast="18000"/>
            <a:extLst>
              <a:ext uri="{28A0092B-C50C-407E-A947-70E740481C1C}">
                <a14:useLocalDpi xmlns:a14="http://schemas.microsoft.com/office/drawing/2010/main" val="0"/>
              </a:ext>
            </a:extLst>
          </a:blip>
          <a:srcRect l="13057" t="16039" r="60831" b="62216"/>
          <a:stretch>
            <a:fillRect/>
          </a:stretch>
        </p:blipFill>
        <p:spPr bwMode="auto">
          <a:xfrm>
            <a:off x="7772409" y="1428768"/>
            <a:ext cx="213836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0"/>
          <p:cNvSpPr>
            <a:spLocks noChangeArrowheads="1"/>
          </p:cNvSpPr>
          <p:nvPr/>
        </p:nvSpPr>
        <p:spPr bwMode="auto">
          <a:xfrm>
            <a:off x="8665210" y="4642644"/>
            <a:ext cx="1160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a:solidFill>
                  <a:prstClr val="black"/>
                </a:solidFill>
              </a:rPr>
              <a:t> </a:t>
            </a:r>
            <a:r>
              <a:rPr lang="zh-CN" altLang="en-US">
                <a:solidFill>
                  <a:prstClr val="black"/>
                </a:solidFill>
              </a:rPr>
              <a:t>左手定则</a:t>
            </a:r>
            <a:endParaRPr lang="zh-CN" altLang="en-US">
              <a:solidFill>
                <a:prstClr val="black"/>
              </a:solidFill>
            </a:endParaRPr>
          </a:p>
        </p:txBody>
      </p:sp>
      <p:sp>
        <p:nvSpPr>
          <p:cNvPr id="17" name="矩形 16"/>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autoUpdateAnimBg="0"/>
      <p:bldP spid="13" grpId="0" bldLvl="0" animBg="1"/>
      <p:bldP spid="14" grpId="0" bldLvl="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2279576" y="674430"/>
            <a:ext cx="4895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b="1" dirty="0" smtClean="0">
                <a:solidFill>
                  <a:prstClr val="black"/>
                </a:solidFill>
              </a:rPr>
              <a:t>2.  </a:t>
            </a:r>
            <a:r>
              <a:rPr lang="zh-CN" altLang="en-US" b="1" dirty="0">
                <a:solidFill>
                  <a:prstClr val="black"/>
                </a:solidFill>
              </a:rPr>
              <a:t>磁场对通电线圈的作用</a:t>
            </a:r>
            <a:endParaRPr lang="zh-CN" altLang="en-US" b="1" dirty="0">
              <a:solidFill>
                <a:prstClr val="black"/>
              </a:solidFill>
            </a:endParaRPr>
          </a:p>
        </p:txBody>
      </p:sp>
      <p:sp>
        <p:nvSpPr>
          <p:cNvPr id="3" name="Rectangle 7"/>
          <p:cNvSpPr>
            <a:spLocks noChangeArrowheads="1"/>
          </p:cNvSpPr>
          <p:nvPr/>
        </p:nvSpPr>
        <p:spPr bwMode="auto">
          <a:xfrm>
            <a:off x="2546163" y="1055081"/>
            <a:ext cx="76327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a:solidFill>
                  <a:prstClr val="black"/>
                </a:solidFill>
                <a:latin typeface="微软雅黑" panose="020B0503020204020204" pitchFamily="34" charset="-122"/>
                <a:ea typeface="微软雅黑" panose="020B0503020204020204" pitchFamily="34" charset="-122"/>
              </a:rPr>
              <a:t>        在均匀磁场中放置一个可绕轴</a:t>
            </a:r>
            <a:r>
              <a:rPr lang="en-US" altLang="zh-CN" i="1" dirty="0">
                <a:solidFill>
                  <a:prstClr val="black"/>
                </a:solidFill>
                <a:latin typeface="微软雅黑" panose="020B0503020204020204" pitchFamily="34" charset="-122"/>
                <a:ea typeface="微软雅黑" panose="020B0503020204020204" pitchFamily="34" charset="-122"/>
              </a:rPr>
              <a:t>OO</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rPr>
              <a:t>转动的通电矩形线圈</a:t>
            </a:r>
            <a:r>
              <a:rPr lang="en-US" altLang="zh-CN" i="1" dirty="0" err="1">
                <a:solidFill>
                  <a:prstClr val="black"/>
                </a:solidFill>
                <a:latin typeface="微软雅黑" panose="020B0503020204020204" pitchFamily="34" charset="-122"/>
                <a:ea typeface="微软雅黑" panose="020B0503020204020204" pitchFamily="34" charset="-122"/>
              </a:rPr>
              <a:t>abcd</a:t>
            </a:r>
            <a:r>
              <a:rPr lang="zh-CN" altLang="en-US" dirty="0">
                <a:solidFill>
                  <a:prstClr val="black"/>
                </a:solidFill>
                <a:latin typeface="微软雅黑" panose="020B0503020204020204" pitchFamily="34" charset="-122"/>
                <a:ea typeface="微软雅黑" panose="020B0503020204020204" pitchFamily="34" charset="-122"/>
              </a:rPr>
              <a:t>。已知</a:t>
            </a:r>
            <a:r>
              <a:rPr lang="en-US" altLang="zh-CN" i="1" dirty="0">
                <a:solidFill>
                  <a:prstClr val="black"/>
                </a:solidFill>
                <a:latin typeface="微软雅黑" panose="020B0503020204020204" pitchFamily="34" charset="-122"/>
                <a:ea typeface="微软雅黑" panose="020B0503020204020204" pitchFamily="34" charset="-122"/>
              </a:rPr>
              <a:t>ad </a:t>
            </a:r>
            <a:r>
              <a:rPr lang="en-US" altLang="zh-CN" dirty="0">
                <a:solidFill>
                  <a:prstClr val="black"/>
                </a:solidFill>
                <a:latin typeface="微软雅黑" panose="020B0503020204020204" pitchFamily="34" charset="-122"/>
                <a:ea typeface="微软雅黑" panose="020B0503020204020204" pitchFamily="34" charset="-122"/>
              </a:rPr>
              <a:t>= </a:t>
            </a:r>
            <a:r>
              <a:rPr lang="en-US" altLang="zh-CN" i="1" dirty="0" err="1">
                <a:solidFill>
                  <a:prstClr val="black"/>
                </a:solidFill>
                <a:latin typeface="微软雅黑" panose="020B0503020204020204" pitchFamily="34" charset="-122"/>
                <a:ea typeface="微软雅黑" panose="020B0503020204020204" pitchFamily="34" charset="-122"/>
              </a:rPr>
              <a:t>bc</a:t>
            </a:r>
            <a:r>
              <a:rPr lang="en-US" altLang="zh-CN" i="1"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 </a:t>
            </a:r>
            <a:r>
              <a:rPr lang="en-US" altLang="zh-CN" i="1" dirty="0">
                <a:solidFill>
                  <a:prstClr val="black"/>
                </a:solidFill>
                <a:latin typeface="微软雅黑" panose="020B0503020204020204" pitchFamily="34" charset="-122"/>
                <a:ea typeface="微软雅黑" panose="020B0503020204020204" pitchFamily="34" charset="-122"/>
              </a:rPr>
              <a:t>L</a:t>
            </a:r>
            <a:r>
              <a:rPr lang="en-US" altLang="zh-CN" baseline="-25000"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a:t>
            </a:r>
            <a:r>
              <a:rPr lang="en-US" altLang="zh-CN" i="1" dirty="0" err="1">
                <a:solidFill>
                  <a:prstClr val="black"/>
                </a:solidFill>
                <a:latin typeface="微软雅黑" panose="020B0503020204020204" pitchFamily="34" charset="-122"/>
                <a:ea typeface="微软雅黑" panose="020B0503020204020204" pitchFamily="34" charset="-122"/>
              </a:rPr>
              <a:t>ab</a:t>
            </a:r>
            <a:r>
              <a:rPr lang="en-US" altLang="zh-CN" i="1"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 </a:t>
            </a:r>
            <a:r>
              <a:rPr lang="en-US" altLang="zh-CN" i="1" dirty="0">
                <a:solidFill>
                  <a:prstClr val="black"/>
                </a:solidFill>
                <a:latin typeface="微软雅黑" panose="020B0503020204020204" pitchFamily="34" charset="-122"/>
                <a:ea typeface="微软雅黑" panose="020B0503020204020204" pitchFamily="34" charset="-122"/>
              </a:rPr>
              <a:t>cd </a:t>
            </a:r>
            <a:r>
              <a:rPr lang="en-US" altLang="zh-CN" dirty="0">
                <a:solidFill>
                  <a:prstClr val="black"/>
                </a:solidFill>
                <a:latin typeface="微软雅黑" panose="020B0503020204020204" pitchFamily="34" charset="-122"/>
                <a:ea typeface="微软雅黑" panose="020B0503020204020204" pitchFamily="34" charset="-122"/>
              </a:rPr>
              <a:t>= </a:t>
            </a:r>
            <a:r>
              <a:rPr lang="en-US" altLang="zh-CN" i="1" dirty="0">
                <a:solidFill>
                  <a:prstClr val="black"/>
                </a:solidFill>
                <a:latin typeface="微软雅黑" panose="020B0503020204020204" pitchFamily="34" charset="-122"/>
                <a:ea typeface="微软雅黑" panose="020B0503020204020204" pitchFamily="34" charset="-122"/>
              </a:rPr>
              <a:t>L</a:t>
            </a:r>
            <a:r>
              <a:rPr lang="en-US" altLang="zh-CN" baseline="-25000"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。通电线圈在磁场中的受力分析如图所示 。</a:t>
            </a:r>
            <a:r>
              <a:rPr lang="en-US" altLang="zh-CN" dirty="0">
                <a:solidFill>
                  <a:prstClr val="black"/>
                </a:solidFill>
                <a:latin typeface="微软雅黑" panose="020B0503020204020204" pitchFamily="34" charset="-122"/>
                <a:ea typeface="微软雅黑" panose="020B0503020204020204" pitchFamily="34" charset="-122"/>
              </a:rPr>
              <a:t> </a:t>
            </a:r>
            <a:endParaRPr lang="en-US" altLang="zh-CN" dirty="0">
              <a:solidFill>
                <a:prstClr val="black"/>
              </a:solidFill>
              <a:latin typeface="微软雅黑" panose="020B0503020204020204" pitchFamily="34" charset="-122"/>
              <a:ea typeface="微软雅黑" panose="020B0503020204020204" pitchFamily="34" charset="-122"/>
            </a:endParaRPr>
          </a:p>
        </p:txBody>
      </p:sp>
      <p:sp>
        <p:nvSpPr>
          <p:cNvPr id="4" name="Rectangle 8"/>
          <p:cNvSpPr>
            <a:spLocks noChangeArrowheads="1"/>
          </p:cNvSpPr>
          <p:nvPr/>
        </p:nvSpPr>
        <p:spPr bwMode="auto">
          <a:xfrm>
            <a:off x="2509379" y="4360839"/>
            <a:ext cx="7705725"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     当线圈与磁感线平行时，因</a:t>
            </a:r>
            <a:r>
              <a:rPr lang="en-US" altLang="zh-CN" i="1" dirty="0" err="1">
                <a:solidFill>
                  <a:prstClr val="black"/>
                </a:solidFill>
                <a:latin typeface="微软雅黑" panose="020B0503020204020204" pitchFamily="34" charset="-122"/>
                <a:ea typeface="微软雅黑" panose="020B0503020204020204" pitchFamily="34" charset="-122"/>
              </a:rPr>
              <a:t>ab</a:t>
            </a:r>
            <a:r>
              <a:rPr lang="zh-CN" altLang="en-US" dirty="0">
                <a:solidFill>
                  <a:prstClr val="black"/>
                </a:solidFill>
                <a:latin typeface="微软雅黑" panose="020B0503020204020204" pitchFamily="34" charset="-122"/>
                <a:ea typeface="微软雅黑" panose="020B0503020204020204" pitchFamily="34" charset="-122"/>
              </a:rPr>
              <a:t>边和</a:t>
            </a:r>
            <a:r>
              <a:rPr lang="en-US" altLang="zh-CN" i="1" dirty="0">
                <a:solidFill>
                  <a:prstClr val="black"/>
                </a:solidFill>
                <a:latin typeface="微软雅黑" panose="020B0503020204020204" pitchFamily="34" charset="-122"/>
                <a:ea typeface="微软雅黑" panose="020B0503020204020204" pitchFamily="34" charset="-122"/>
              </a:rPr>
              <a:t>cd</a:t>
            </a:r>
            <a:r>
              <a:rPr lang="zh-CN" altLang="en-US" dirty="0">
                <a:solidFill>
                  <a:prstClr val="black"/>
                </a:solidFill>
                <a:latin typeface="微软雅黑" panose="020B0503020204020204" pitchFamily="34" charset="-122"/>
                <a:ea typeface="微软雅黑" panose="020B0503020204020204" pitchFamily="34" charset="-122"/>
              </a:rPr>
              <a:t>边与磁感线平行，所受电磁力为零，而</a:t>
            </a:r>
            <a:r>
              <a:rPr lang="en-US" altLang="zh-CN" i="1" dirty="0">
                <a:solidFill>
                  <a:prstClr val="black"/>
                </a:solidFill>
                <a:latin typeface="微软雅黑" panose="020B0503020204020204" pitchFamily="34" charset="-122"/>
                <a:ea typeface="微软雅黑" panose="020B0503020204020204" pitchFamily="34" charset="-122"/>
              </a:rPr>
              <a:t>ad</a:t>
            </a:r>
            <a:r>
              <a:rPr lang="zh-CN" altLang="en-US" dirty="0">
                <a:solidFill>
                  <a:prstClr val="black"/>
                </a:solidFill>
                <a:latin typeface="微软雅黑" panose="020B0503020204020204" pitchFamily="34" charset="-122"/>
                <a:ea typeface="微软雅黑" panose="020B0503020204020204" pitchFamily="34" charset="-122"/>
              </a:rPr>
              <a:t>边和</a:t>
            </a:r>
            <a:r>
              <a:rPr lang="en-US" altLang="zh-CN" i="1" dirty="0" err="1">
                <a:solidFill>
                  <a:prstClr val="black"/>
                </a:solidFill>
                <a:latin typeface="微软雅黑" panose="020B0503020204020204" pitchFamily="34" charset="-122"/>
                <a:ea typeface="微软雅黑" panose="020B0503020204020204" pitchFamily="34" charset="-122"/>
              </a:rPr>
              <a:t>bc</a:t>
            </a:r>
            <a:r>
              <a:rPr lang="zh-CN" altLang="en-US" dirty="0">
                <a:solidFill>
                  <a:prstClr val="black"/>
                </a:solidFill>
                <a:latin typeface="微软雅黑" panose="020B0503020204020204" pitchFamily="34" charset="-122"/>
                <a:ea typeface="微软雅黑" panose="020B0503020204020204" pitchFamily="34" charset="-122"/>
              </a:rPr>
              <a:t>边与磁感线垂直，所受电磁力最大，而且</a:t>
            </a:r>
            <a:r>
              <a:rPr lang="en-US" altLang="zh-CN" i="1" dirty="0">
                <a:solidFill>
                  <a:prstClr val="black"/>
                </a:solidFill>
                <a:latin typeface="微软雅黑" panose="020B0503020204020204" pitchFamily="34" charset="-122"/>
                <a:ea typeface="微软雅黑" panose="020B0503020204020204" pitchFamily="34" charset="-122"/>
              </a:rPr>
              <a:t>F</a:t>
            </a:r>
            <a:r>
              <a:rPr lang="en-US" altLang="zh-CN" baseline="-25000" dirty="0">
                <a:solidFill>
                  <a:prstClr val="black"/>
                </a:solidFill>
                <a:latin typeface="微软雅黑" panose="020B0503020204020204" pitchFamily="34" charset="-122"/>
                <a:ea typeface="微软雅黑" panose="020B0503020204020204" pitchFamily="34" charset="-122"/>
              </a:rPr>
              <a:t>1</a:t>
            </a:r>
            <a:r>
              <a:rPr lang="en-US" altLang="zh-CN" dirty="0">
                <a:solidFill>
                  <a:prstClr val="black"/>
                </a:solidFill>
                <a:latin typeface="微软雅黑" panose="020B0503020204020204" pitchFamily="34" charset="-122"/>
                <a:ea typeface="微软雅黑" panose="020B0503020204020204" pitchFamily="34" charset="-122"/>
              </a:rPr>
              <a:t> = </a:t>
            </a:r>
            <a:r>
              <a:rPr lang="en-US" altLang="zh-CN" i="1" dirty="0">
                <a:solidFill>
                  <a:prstClr val="black"/>
                </a:solidFill>
                <a:latin typeface="微软雅黑" panose="020B0503020204020204" pitchFamily="34" charset="-122"/>
                <a:ea typeface="微软雅黑" panose="020B0503020204020204" pitchFamily="34" charset="-122"/>
              </a:rPr>
              <a:t>F</a:t>
            </a:r>
            <a:r>
              <a:rPr lang="en-US" altLang="zh-CN" baseline="-25000" dirty="0">
                <a:solidFill>
                  <a:prstClr val="black"/>
                </a:solidFill>
                <a:latin typeface="微软雅黑" panose="020B0503020204020204" pitchFamily="34" charset="-122"/>
                <a:ea typeface="微软雅黑" panose="020B0503020204020204" pitchFamily="34" charset="-122"/>
              </a:rPr>
              <a:t>2</a:t>
            </a:r>
            <a:r>
              <a:rPr lang="en-US" altLang="zh-CN" dirty="0">
                <a:solidFill>
                  <a:prstClr val="black"/>
                </a:solidFill>
                <a:latin typeface="微软雅黑" panose="020B0503020204020204" pitchFamily="34" charset="-122"/>
                <a:ea typeface="微软雅黑" panose="020B0503020204020204" pitchFamily="34" charset="-122"/>
              </a:rPr>
              <a:t> = </a:t>
            </a:r>
            <a:r>
              <a:rPr lang="en-US" altLang="zh-CN" i="1" dirty="0">
                <a:solidFill>
                  <a:prstClr val="black"/>
                </a:solidFill>
                <a:latin typeface="微软雅黑" panose="020B0503020204020204" pitchFamily="34" charset="-122"/>
                <a:ea typeface="微软雅黑" panose="020B0503020204020204" pitchFamily="34" charset="-122"/>
              </a:rPr>
              <a:t>BIL</a:t>
            </a:r>
            <a:r>
              <a:rPr lang="en-US" altLang="zh-CN" baseline="-25000"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。此时受电磁力作用的两个边也称为有效边</a:t>
            </a:r>
            <a:r>
              <a:rPr lang="zh-CN" altLang="en-US" dirty="0" smtClean="0">
                <a:solidFill>
                  <a:prstClr val="black"/>
                </a:solidFill>
                <a:latin typeface="微软雅黑" panose="020B0503020204020204" pitchFamily="34" charset="-122"/>
                <a:ea typeface="微软雅黑" panose="020B0503020204020204" pitchFamily="34" charset="-122"/>
              </a:rPr>
              <a:t>。根据左手定则可知，两条有效边的受力方向正好相反且不在同一条直线上，因而形成一对力偶，使线圈绕中心轴转动。</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98708" y="1700808"/>
            <a:ext cx="5927067" cy="2666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51593" y="538006"/>
            <a:ext cx="2011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三、电磁感应现象</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Rectangle 11"/>
          <p:cNvSpPr>
            <a:spLocks noChangeArrowheads="1"/>
          </p:cNvSpPr>
          <p:nvPr/>
        </p:nvSpPr>
        <p:spPr bwMode="auto">
          <a:xfrm>
            <a:off x="2229356" y="977311"/>
            <a:ext cx="486537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b="1" dirty="0">
                <a:solidFill>
                  <a:prstClr val="black"/>
                </a:solidFill>
              </a:rPr>
              <a:t>（</a:t>
            </a:r>
            <a:r>
              <a:rPr lang="en-US" altLang="zh-CN" b="1" dirty="0">
                <a:solidFill>
                  <a:prstClr val="black"/>
                </a:solidFill>
              </a:rPr>
              <a:t>1</a:t>
            </a:r>
            <a:r>
              <a:rPr lang="zh-CN" altLang="en-US" b="1" dirty="0">
                <a:solidFill>
                  <a:prstClr val="black"/>
                </a:solidFill>
              </a:rPr>
              <a:t>）导体中产生的感应电动势 </a:t>
            </a:r>
            <a:r>
              <a:rPr lang="en-US" altLang="zh-CN" b="1" dirty="0">
                <a:solidFill>
                  <a:prstClr val="black"/>
                </a:solidFill>
              </a:rPr>
              <a:t>—— </a:t>
            </a:r>
            <a:r>
              <a:rPr lang="zh-CN" altLang="en-US" b="1" dirty="0">
                <a:solidFill>
                  <a:prstClr val="black"/>
                </a:solidFill>
              </a:rPr>
              <a:t>右手定则</a:t>
            </a:r>
            <a:r>
              <a:rPr lang="zh-CN" altLang="en-US" dirty="0">
                <a:solidFill>
                  <a:prstClr val="black"/>
                </a:solidFill>
              </a:rPr>
              <a:t> </a:t>
            </a:r>
            <a:endParaRPr lang="zh-CN" altLang="en-US" dirty="0">
              <a:solidFill>
                <a:prstClr val="black"/>
              </a:solidFill>
            </a:endParaRPr>
          </a:p>
        </p:txBody>
      </p:sp>
      <p:sp>
        <p:nvSpPr>
          <p:cNvPr id="5" name="Rectangle 12"/>
          <p:cNvSpPr>
            <a:spLocks noChangeArrowheads="1"/>
          </p:cNvSpPr>
          <p:nvPr/>
        </p:nvSpPr>
        <p:spPr bwMode="auto">
          <a:xfrm>
            <a:off x="2244117" y="1492204"/>
            <a:ext cx="770522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        磁场中的导体作切割磁力线运动时，就会在导体中产生感应电动势，若导体构成闭合回路，就会在导体中产生感应电流。其方向可用右手定则来判断。如图所示。</a:t>
            </a:r>
            <a:endParaRPr lang="zh-CN" altLang="en-US"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        右手定则：平伸右手，使大拇指与其余四指垂直，让掌心正对磁场</a:t>
            </a:r>
            <a:r>
              <a:rPr lang="en-US" altLang="zh-CN" i="1" dirty="0">
                <a:solidFill>
                  <a:prstClr val="black"/>
                </a:solidFill>
                <a:latin typeface="微软雅黑" panose="020B0503020204020204" pitchFamily="34" charset="-122"/>
                <a:ea typeface="微软雅黑" panose="020B0503020204020204" pitchFamily="34" charset="-122"/>
              </a:rPr>
              <a:t>N</a:t>
            </a:r>
            <a:r>
              <a:rPr lang="zh-CN" altLang="en-US" dirty="0">
                <a:solidFill>
                  <a:prstClr val="black"/>
                </a:solidFill>
                <a:latin typeface="微软雅黑" panose="020B0503020204020204" pitchFamily="34" charset="-122"/>
                <a:ea typeface="微软雅黑" panose="020B0503020204020204" pitchFamily="34" charset="-122"/>
              </a:rPr>
              <a:t>极，大拇指指向导体的运动方向，则四指所指的方向就是感应电动势</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rPr>
              <a:t>感应电流</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rPr>
              <a:t>的方向，即四指所指向的一端为感应电动势的正极。</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Rectangle 14"/>
          <p:cNvSpPr>
            <a:spLocks noChangeArrowheads="1"/>
          </p:cNvSpPr>
          <p:nvPr/>
        </p:nvSpPr>
        <p:spPr bwMode="auto">
          <a:xfrm>
            <a:off x="2229356" y="4077806"/>
            <a:ext cx="3362597"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zh-CN" altLang="en-US" dirty="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   导体</a:t>
            </a:r>
            <a:r>
              <a:rPr lang="zh-CN" altLang="en-US" dirty="0">
                <a:solidFill>
                  <a:prstClr val="black"/>
                </a:solidFill>
                <a:latin typeface="微软雅黑" panose="020B0503020204020204" pitchFamily="34" charset="-122"/>
                <a:ea typeface="微软雅黑" panose="020B0503020204020204" pitchFamily="34" charset="-122"/>
              </a:rPr>
              <a:t>中感应电动势的大小与磁感应强度</a:t>
            </a:r>
            <a:r>
              <a:rPr lang="en-US" altLang="zh-CN" i="1" dirty="0">
                <a:solidFill>
                  <a:prstClr val="black"/>
                </a:solidFill>
                <a:latin typeface="微软雅黑" panose="020B0503020204020204" pitchFamily="34" charset="-122"/>
                <a:ea typeface="微软雅黑" panose="020B0503020204020204" pitchFamily="34" charset="-122"/>
              </a:rPr>
              <a:t>B</a:t>
            </a:r>
            <a:r>
              <a:rPr lang="zh-CN" altLang="en-US" dirty="0">
                <a:solidFill>
                  <a:prstClr val="black"/>
                </a:solidFill>
                <a:latin typeface="微软雅黑" panose="020B0503020204020204" pitchFamily="34" charset="-122"/>
                <a:ea typeface="微软雅黑" panose="020B0503020204020204" pitchFamily="34" charset="-122"/>
              </a:rPr>
              <a:t>、导体的有效长度</a:t>
            </a:r>
            <a:r>
              <a:rPr lang="en-US" altLang="zh-CN" i="1" dirty="0">
                <a:solidFill>
                  <a:prstClr val="black"/>
                </a:solidFill>
                <a:latin typeface="微软雅黑" panose="020B0503020204020204" pitchFamily="34" charset="-122"/>
                <a:ea typeface="微软雅黑" panose="020B0503020204020204" pitchFamily="34" charset="-122"/>
              </a:rPr>
              <a:t>L</a:t>
            </a:r>
            <a:r>
              <a:rPr lang="zh-CN" altLang="en-US" dirty="0">
                <a:solidFill>
                  <a:prstClr val="black"/>
                </a:solidFill>
                <a:latin typeface="微软雅黑" panose="020B0503020204020204" pitchFamily="34" charset="-122"/>
                <a:ea typeface="微软雅黑" panose="020B0503020204020204" pitchFamily="34" charset="-122"/>
              </a:rPr>
              <a:t>及导体切割磁力线运动的速度</a:t>
            </a:r>
            <a:r>
              <a:rPr lang="en-US" altLang="zh-CN" i="1" dirty="0">
                <a:solidFill>
                  <a:prstClr val="black"/>
                </a:solidFill>
                <a:latin typeface="微软雅黑" panose="020B0503020204020204" pitchFamily="34" charset="-122"/>
                <a:ea typeface="微软雅黑" panose="020B0503020204020204" pitchFamily="34" charset="-122"/>
              </a:rPr>
              <a:t>v</a:t>
            </a:r>
            <a:r>
              <a:rPr lang="zh-CN" altLang="en-US" dirty="0">
                <a:solidFill>
                  <a:prstClr val="black"/>
                </a:solidFill>
                <a:latin typeface="微软雅黑" panose="020B0503020204020204" pitchFamily="34" charset="-122"/>
                <a:ea typeface="微软雅黑" panose="020B0503020204020204" pitchFamily="34" charset="-122"/>
              </a:rPr>
              <a:t>成正比。</a:t>
            </a:r>
            <a:endParaRPr lang="zh-CN" altLang="en-US" dirty="0">
              <a:solidFill>
                <a:prstClr val="black"/>
              </a:solidFill>
              <a:latin typeface="微软雅黑" panose="020B0503020204020204" pitchFamily="34" charset="-122"/>
              <a:ea typeface="微软雅黑" panose="020B0503020204020204" pitchFamily="34" charset="-122"/>
            </a:endParaRPr>
          </a:p>
        </p:txBody>
      </p:sp>
      <p:graphicFrame>
        <p:nvGraphicFramePr>
          <p:cNvPr id="8" name="Object 16"/>
          <p:cNvGraphicFramePr>
            <a:graphicFrameLocks noChangeAspect="1"/>
          </p:cNvGraphicFramePr>
          <p:nvPr/>
        </p:nvGraphicFramePr>
        <p:xfrm>
          <a:off x="3431704" y="5733256"/>
          <a:ext cx="2159000" cy="482600"/>
        </p:xfrm>
        <a:graphic>
          <a:graphicData uri="http://schemas.openxmlformats.org/presentationml/2006/ole">
            <mc:AlternateContent xmlns:mc="http://schemas.openxmlformats.org/markup-compatibility/2006">
              <mc:Choice xmlns:v="urn:schemas-microsoft-com:vml" Requires="v">
                <p:oleObj spid="_x0000_s13317" name="" r:id="rId1" imgW="812165" imgH="177800" progId="Equation.3">
                  <p:embed/>
                </p:oleObj>
              </mc:Choice>
              <mc:Fallback>
                <p:oleObj name="" r:id="rId1" imgW="812165" imgH="177800" progId="Equation.3">
                  <p:embed/>
                  <p:pic>
                    <p:nvPicPr>
                      <p:cNvPr id="0" name="图片 133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1704" y="5733256"/>
                        <a:ext cx="21590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0126" y="4077072"/>
            <a:ext cx="4680520" cy="2379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51586" y="980729"/>
            <a:ext cx="7488832" cy="92202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当穿过闭合电路的磁通发生变化，闭合电路中就有电流产生。法拉第通过实验发现线圈中感应电动势的大小为：</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095625" y="627192"/>
            <a:ext cx="4807719" cy="368300"/>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（二）线圈中磁场变化时的感应电动势</a:t>
            </a:r>
            <a:endParaRPr lang="zh-CN" altLang="en-US"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nvGraphicFramePr>
        <p:xfrm>
          <a:off x="6822229" y="1412776"/>
          <a:ext cx="1616696" cy="864096"/>
        </p:xfrm>
        <a:graphic>
          <a:graphicData uri="http://schemas.openxmlformats.org/presentationml/2006/ole">
            <mc:AlternateContent xmlns:mc="http://schemas.openxmlformats.org/markup-compatibility/2006">
              <mc:Choice xmlns:v="urn:schemas-microsoft-com:vml" Requires="v">
                <p:oleObj spid="_x0000_s14344" name="公式" r:id="rId1" imgW="723900" imgH="393700" progId="Equation.3">
                  <p:embed/>
                </p:oleObj>
              </mc:Choice>
              <mc:Fallback>
                <p:oleObj name="公式" r:id="rId1" imgW="723900" imgH="393700" progId="Equation.3">
                  <p:embed/>
                  <p:pic>
                    <p:nvPicPr>
                      <p:cNvPr id="0" name="图片 143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229" y="1412776"/>
                        <a:ext cx="1616696" cy="864096"/>
                      </a:xfrm>
                      <a:prstGeom prst="rect">
                        <a:avLst/>
                      </a:prstGeom>
                      <a:noFill/>
                      <a:ln>
                        <a:noFill/>
                      </a:ln>
                    </p:spPr>
                  </p:pic>
                </p:oleObj>
              </mc:Fallback>
            </mc:AlternateContent>
          </a:graphicData>
        </a:graphic>
      </p:graphicFrame>
      <p:sp>
        <p:nvSpPr>
          <p:cNvPr id="5" name="矩形 4"/>
          <p:cNvSpPr/>
          <p:nvPr/>
        </p:nvSpPr>
        <p:spPr>
          <a:xfrm>
            <a:off x="4223792" y="2204882"/>
            <a:ext cx="4572000" cy="1129665"/>
          </a:xfrm>
          <a:prstGeom prst="rect">
            <a:avLst/>
          </a:prstGeom>
        </p:spPr>
        <p:txBody>
          <a:bodyPr>
            <a:spAutoFit/>
          </a:bodyPr>
          <a:lstStyle/>
          <a:p>
            <a:pPr indent="266700" algn="just">
              <a:lnSpc>
                <a:spcPct val="125000"/>
              </a:lnSpc>
            </a:pPr>
            <a:r>
              <a:rPr lang="zh-CN" altLang="zh-CN" kern="100" dirty="0" smtClean="0">
                <a:solidFill>
                  <a:prstClr val="black"/>
                </a:solidFill>
                <a:latin typeface="微软雅黑" panose="020B0503020204020204" pitchFamily="34" charset="-122"/>
                <a:ea typeface="微软雅黑" panose="020B0503020204020204" pitchFamily="34" charset="-122"/>
              </a:rPr>
              <a:t>式中</a:t>
            </a:r>
            <a:r>
              <a:rPr lang="en-US" altLang="zh-CN" kern="100" dirty="0" smtClean="0">
                <a:solidFill>
                  <a:prstClr val="black"/>
                </a:solidFill>
                <a:latin typeface="微软雅黑" panose="020B0503020204020204" pitchFamily="34" charset="-122"/>
                <a:ea typeface="微软雅黑" panose="020B0503020204020204" pitchFamily="34" charset="-122"/>
              </a:rPr>
              <a:t>,Φ---</a:t>
            </a:r>
            <a:r>
              <a:rPr lang="zh-CN" altLang="zh-CN" kern="100" dirty="0" smtClean="0">
                <a:solidFill>
                  <a:prstClr val="black"/>
                </a:solidFill>
                <a:latin typeface="微软雅黑" panose="020B0503020204020204" pitchFamily="34" charset="-122"/>
                <a:ea typeface="微软雅黑" panose="020B0503020204020204" pitchFamily="34" charset="-122"/>
              </a:rPr>
              <a:t>磁通，单位是韦伯</a:t>
            </a:r>
            <a:r>
              <a:rPr lang="en-US" altLang="zh-CN" kern="100" dirty="0" smtClean="0">
                <a:solidFill>
                  <a:prstClr val="black"/>
                </a:solidFill>
                <a:latin typeface="微软雅黑" panose="020B0503020204020204" pitchFamily="34" charset="-122"/>
                <a:ea typeface="微软雅黑" panose="020B0503020204020204" pitchFamily="34" charset="-122"/>
              </a:rPr>
              <a:t>(</a:t>
            </a:r>
            <a:r>
              <a:rPr lang="en-US" altLang="zh-CN" kern="100" dirty="0" err="1" smtClean="0">
                <a:solidFill>
                  <a:prstClr val="black"/>
                </a:solidFill>
                <a:latin typeface="微软雅黑" panose="020B0503020204020204" pitchFamily="34" charset="-122"/>
                <a:ea typeface="微软雅黑" panose="020B0503020204020204" pitchFamily="34" charset="-122"/>
              </a:rPr>
              <a:t>Wb</a:t>
            </a:r>
            <a:r>
              <a:rPr lang="en-US" altLang="zh-CN" kern="100" dirty="0" smtClean="0">
                <a:solidFill>
                  <a:prstClr val="black"/>
                </a:solidFill>
                <a:latin typeface="微软雅黑" panose="020B0503020204020204" pitchFamily="34" charset="-122"/>
                <a:ea typeface="微软雅黑" panose="020B0503020204020204" pitchFamily="34" charset="-122"/>
              </a:rPr>
              <a:t>)</a:t>
            </a:r>
            <a:r>
              <a:rPr lang="zh-CN" altLang="zh-CN" kern="100" dirty="0" smtClean="0">
                <a:solidFill>
                  <a:prstClr val="black"/>
                </a:solidFill>
                <a:latin typeface="微软雅黑" panose="020B0503020204020204" pitchFamily="34" charset="-122"/>
                <a:ea typeface="微软雅黑" panose="020B0503020204020204" pitchFamily="34" charset="-122"/>
              </a:rPr>
              <a:t>；</a:t>
            </a:r>
            <a:endParaRPr lang="zh-CN" altLang="zh-CN" kern="100" dirty="0" smtClean="0">
              <a:solidFill>
                <a:prstClr val="black"/>
              </a:solidFill>
              <a:latin typeface="微软雅黑" panose="020B0503020204020204" pitchFamily="34" charset="-122"/>
              <a:ea typeface="微软雅黑" panose="020B0503020204020204" pitchFamily="34" charset="-122"/>
            </a:endParaRPr>
          </a:p>
          <a:p>
            <a:pPr indent="600075" algn="just">
              <a:lnSpc>
                <a:spcPct val="125000"/>
              </a:lnSpc>
            </a:pPr>
            <a:r>
              <a:rPr lang="en-US" altLang="zh-CN" kern="100" dirty="0" smtClean="0">
                <a:solidFill>
                  <a:prstClr val="black"/>
                </a:solidFill>
                <a:latin typeface="微软雅黑" panose="020B0503020204020204" pitchFamily="34" charset="-122"/>
                <a:ea typeface="微软雅黑" panose="020B0503020204020204" pitchFamily="34" charset="-122"/>
              </a:rPr>
              <a:t>t---</a:t>
            </a:r>
            <a:r>
              <a:rPr lang="zh-CN" altLang="zh-CN" kern="100" dirty="0" smtClean="0">
                <a:solidFill>
                  <a:prstClr val="black"/>
                </a:solidFill>
                <a:latin typeface="微软雅黑" panose="020B0503020204020204" pitchFamily="34" charset="-122"/>
                <a:ea typeface="微软雅黑" panose="020B0503020204020204" pitchFamily="34" charset="-122"/>
              </a:rPr>
              <a:t>时间，单位是秒</a:t>
            </a:r>
            <a:r>
              <a:rPr lang="en-US" altLang="zh-CN" kern="100" dirty="0" smtClean="0">
                <a:solidFill>
                  <a:prstClr val="black"/>
                </a:solidFill>
                <a:latin typeface="微软雅黑" panose="020B0503020204020204" pitchFamily="34" charset="-122"/>
                <a:ea typeface="微软雅黑" panose="020B0503020204020204" pitchFamily="34" charset="-122"/>
              </a:rPr>
              <a:t>(s)</a:t>
            </a:r>
            <a:r>
              <a:rPr lang="zh-CN" altLang="zh-CN" kern="100" dirty="0" smtClean="0">
                <a:solidFill>
                  <a:prstClr val="black"/>
                </a:solidFill>
                <a:latin typeface="微软雅黑" panose="020B0503020204020204" pitchFamily="34" charset="-122"/>
                <a:ea typeface="微软雅黑" panose="020B0503020204020204" pitchFamily="34" charset="-122"/>
              </a:rPr>
              <a:t>；</a:t>
            </a:r>
            <a:endParaRPr lang="zh-CN" altLang="zh-CN" kern="100" dirty="0" smtClean="0">
              <a:solidFill>
                <a:prstClr val="black"/>
              </a:solidFill>
              <a:latin typeface="微软雅黑" panose="020B0503020204020204" pitchFamily="34" charset="-122"/>
              <a:ea typeface="微软雅黑" panose="020B0503020204020204" pitchFamily="34" charset="-122"/>
            </a:endParaRPr>
          </a:p>
          <a:p>
            <a:pPr indent="600075" algn="just">
              <a:lnSpc>
                <a:spcPct val="125000"/>
              </a:lnSpc>
            </a:pPr>
            <a:r>
              <a:rPr lang="en-US" altLang="zh-CN" kern="100" dirty="0" smtClean="0">
                <a:solidFill>
                  <a:prstClr val="black"/>
                </a:solidFill>
                <a:latin typeface="微软雅黑" panose="020B0503020204020204" pitchFamily="34" charset="-122"/>
                <a:ea typeface="微软雅黑" panose="020B0503020204020204" pitchFamily="34" charset="-122"/>
              </a:rPr>
              <a:t>e---</a:t>
            </a:r>
            <a:r>
              <a:rPr lang="zh-CN" altLang="zh-CN" kern="100" dirty="0" smtClean="0">
                <a:solidFill>
                  <a:prstClr val="black"/>
                </a:solidFill>
                <a:latin typeface="微软雅黑" panose="020B0503020204020204" pitchFamily="34" charset="-122"/>
                <a:ea typeface="微软雅黑" panose="020B0503020204020204" pitchFamily="34" charset="-122"/>
              </a:rPr>
              <a:t>电动势，单位是伏特</a:t>
            </a:r>
            <a:r>
              <a:rPr lang="en-US" altLang="zh-CN" kern="100" dirty="0" smtClean="0">
                <a:solidFill>
                  <a:prstClr val="black"/>
                </a:solidFill>
                <a:latin typeface="微软雅黑" panose="020B0503020204020204" pitchFamily="34" charset="-122"/>
                <a:ea typeface="微软雅黑" panose="020B0503020204020204" pitchFamily="34" charset="-122"/>
              </a:rPr>
              <a:t>(V)</a:t>
            </a:r>
            <a:r>
              <a:rPr lang="zh-CN" altLang="zh-CN" kern="100" dirty="0" smtClean="0">
                <a:solidFill>
                  <a:prstClr val="black"/>
                </a:solidFill>
                <a:latin typeface="微软雅黑" panose="020B0503020204020204" pitchFamily="34" charset="-122"/>
                <a:ea typeface="微软雅黑" panose="020B0503020204020204" pitchFamily="34" charset="-122"/>
              </a:rPr>
              <a:t>。</a:t>
            </a:r>
            <a:endParaRPr lang="zh-CN" altLang="zh-CN" kern="100" dirty="0" smtClean="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423592" y="3369689"/>
            <a:ext cx="7344816" cy="783590"/>
          </a:xfrm>
          <a:prstGeom prst="rect">
            <a:avLst/>
          </a:prstGeom>
        </p:spPr>
        <p:txBody>
          <a:bodyPr wrap="square">
            <a:spAutoFit/>
          </a:bodyPr>
          <a:lstStyle/>
          <a:p>
            <a:pPr indent="266700" algn="just">
              <a:lnSpc>
                <a:spcPct val="125000"/>
              </a:lnSpc>
            </a:pPr>
            <a:r>
              <a:rPr lang="zh-CN" altLang="zh-CN" kern="100" dirty="0">
                <a:solidFill>
                  <a:prstClr val="black"/>
                </a:solidFill>
                <a:latin typeface="微软雅黑" panose="020B0503020204020204" pitchFamily="34" charset="-122"/>
                <a:ea typeface="微软雅黑" panose="020B0503020204020204" pitchFamily="34" charset="-122"/>
              </a:rPr>
              <a:t>负号表示感应电流产生的磁通总是力图阻止原磁通的改变，感应电动势的方向总是和磁通变化的趋势相反。</a:t>
            </a:r>
            <a:endParaRPr lang="zh-CN" altLang="zh-CN" kern="100"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3538187" y="4564760"/>
            <a:ext cx="3853959" cy="1198880"/>
          </a:xfrm>
          <a:prstGeom prst="rect">
            <a:avLst/>
          </a:prstGeom>
        </p:spPr>
        <p:txBody>
          <a:bodyPr wrap="square">
            <a:spAutoFit/>
          </a:bodyPr>
          <a:lstStyle/>
          <a:p>
            <a:endParaRPr lang="en-US" altLang="zh-CN" dirty="0" smtClean="0">
              <a:solidFill>
                <a:prstClr val="black"/>
              </a:solidFill>
              <a:latin typeface="微软雅黑" panose="020B0503020204020204" pitchFamily="34" charset="-122"/>
              <a:ea typeface="微软雅黑" panose="020B0503020204020204" pitchFamily="34" charset="-122"/>
            </a:endParaRPr>
          </a:p>
          <a:p>
            <a:r>
              <a:rPr lang="zh-CN" altLang="en-US" dirty="0" smtClean="0">
                <a:solidFill>
                  <a:prstClr val="black"/>
                </a:solidFill>
                <a:latin typeface="微软雅黑" panose="020B0503020204020204" pitchFamily="34" charset="-122"/>
                <a:ea typeface="微软雅黑" panose="020B0503020204020204" pitchFamily="34" charset="-122"/>
              </a:rPr>
              <a:t>感应电动势方向由 </a:t>
            </a:r>
            <a:r>
              <a:rPr lang="en-US" altLang="zh-CN" dirty="0" smtClean="0">
                <a:solidFill>
                  <a:prstClr val="black"/>
                </a:solidFill>
                <a:latin typeface="微软雅黑" panose="020B0503020204020204" pitchFamily="34" charset="-122"/>
                <a:ea typeface="微软雅黑" panose="020B0503020204020204" pitchFamily="34" charset="-122"/>
              </a:rPr>
              <a:t>A </a:t>
            </a:r>
            <a:r>
              <a:rPr lang="zh-CN" altLang="en-US" dirty="0" smtClean="0">
                <a:solidFill>
                  <a:prstClr val="black"/>
                </a:solidFill>
                <a:latin typeface="微软雅黑" panose="020B0503020204020204" pitchFamily="34" charset="-122"/>
                <a:ea typeface="微软雅黑" panose="020B0503020204020204" pitchFamily="34" charset="-122"/>
              </a:rPr>
              <a:t>指向 </a:t>
            </a:r>
            <a:r>
              <a:rPr lang="en-US" altLang="zh-CN" dirty="0" smtClean="0">
                <a:solidFill>
                  <a:prstClr val="black"/>
                </a:solidFill>
                <a:latin typeface="微软雅黑" panose="020B0503020204020204" pitchFamily="34" charset="-122"/>
                <a:ea typeface="微软雅黑" panose="020B0503020204020204" pitchFamily="34" charset="-122"/>
              </a:rPr>
              <a:t>B</a:t>
            </a:r>
            <a:r>
              <a:rPr lang="zh-CN" altLang="en-US" dirty="0" smtClean="0">
                <a:solidFill>
                  <a:prstClr val="black"/>
                </a:solidFill>
                <a:latin typeface="微软雅黑" panose="020B0503020204020204" pitchFamily="34" charset="-122"/>
                <a:ea typeface="微软雅黑" panose="020B0503020204020204" pitchFamily="34" charset="-122"/>
              </a:rPr>
              <a:t>，表明感应电流产生的磁场要阻止原磁场的增加</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1703" y="4731641"/>
            <a:ext cx="941977" cy="746472"/>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351584" y="4170015"/>
            <a:ext cx="4295800" cy="64516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可以用楞次定律确定感应电动势的方向。</a:t>
            </a:r>
            <a:endParaRPr lang="en-US" altLang="zh-CN" dirty="0">
              <a:solidFill>
                <a:prstClr val="black"/>
              </a:solidFill>
              <a:latin typeface="微软雅黑" panose="020B0503020204020204" pitchFamily="34" charset="-122"/>
              <a:ea typeface="微软雅黑" panose="020B0503020204020204" pitchFamily="34" charset="-122"/>
            </a:endParaRPr>
          </a:p>
        </p:txBody>
      </p:sp>
      <p:graphicFrame>
        <p:nvGraphicFramePr>
          <p:cNvPr id="10" name="对象 9" descr="image18"/>
          <p:cNvGraphicFramePr/>
          <p:nvPr/>
        </p:nvGraphicFramePr>
        <p:xfrm>
          <a:off x="2581694" y="5733256"/>
          <a:ext cx="778002" cy="648072"/>
        </p:xfrm>
        <a:graphic>
          <a:graphicData uri="http://schemas.openxmlformats.org/presentationml/2006/ole">
            <mc:AlternateContent xmlns:mc="http://schemas.openxmlformats.org/markup-compatibility/2006">
              <mc:Choice xmlns:v="urn:schemas-microsoft-com:vml" Requires="v">
                <p:oleObj spid="_x0000_s14345" name="公式" r:id="rId4" imgW="495300" imgH="393700" progId="Equation.3">
                  <p:embed/>
                </p:oleObj>
              </mc:Choice>
              <mc:Fallback>
                <p:oleObj name="公式" r:id="rId4" imgW="495300" imgH="393700" progId="Equation.3">
                  <p:embed/>
                  <p:pic>
                    <p:nvPicPr>
                      <p:cNvPr id="0" name="图片 1434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1694" y="5733256"/>
                        <a:ext cx="778002" cy="648072"/>
                      </a:xfrm>
                      <a:prstGeom prst="rect">
                        <a:avLst/>
                      </a:prstGeom>
                      <a:noFill/>
                      <a:ln>
                        <a:noFill/>
                      </a:ln>
                    </p:spPr>
                  </p:pic>
                </p:oleObj>
              </mc:Fallback>
            </mc:AlternateContent>
          </a:graphicData>
        </a:graphic>
      </p:graphicFrame>
      <p:sp>
        <p:nvSpPr>
          <p:cNvPr id="11" name="矩形 10"/>
          <p:cNvSpPr/>
          <p:nvPr/>
        </p:nvSpPr>
        <p:spPr>
          <a:xfrm>
            <a:off x="3523680" y="5765089"/>
            <a:ext cx="3677167" cy="92202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感应电动势方向由 </a:t>
            </a:r>
            <a:r>
              <a:rPr lang="en-US" altLang="zh-CN" dirty="0" smtClean="0">
                <a:solidFill>
                  <a:prstClr val="black"/>
                </a:solidFill>
                <a:latin typeface="微软雅黑" panose="020B0503020204020204" pitchFamily="34" charset="-122"/>
                <a:ea typeface="微软雅黑" panose="020B0503020204020204" pitchFamily="34" charset="-122"/>
              </a:rPr>
              <a:t>B </a:t>
            </a:r>
            <a:r>
              <a:rPr lang="zh-CN" altLang="en-US" dirty="0" smtClean="0">
                <a:solidFill>
                  <a:prstClr val="black"/>
                </a:solidFill>
                <a:latin typeface="微软雅黑" panose="020B0503020204020204" pitchFamily="34" charset="-122"/>
                <a:ea typeface="微软雅黑" panose="020B0503020204020204" pitchFamily="34" charset="-122"/>
              </a:rPr>
              <a:t>指向 </a:t>
            </a:r>
            <a:r>
              <a:rPr lang="en-US" altLang="zh-CN" dirty="0" smtClean="0">
                <a:solidFill>
                  <a:prstClr val="black"/>
                </a:solidFill>
                <a:latin typeface="微软雅黑" panose="020B0503020204020204" pitchFamily="34" charset="-122"/>
                <a:ea typeface="微软雅黑" panose="020B0503020204020204" pitchFamily="34" charset="-122"/>
              </a:rPr>
              <a:t>A</a:t>
            </a:r>
            <a:r>
              <a:rPr lang="zh-CN" altLang="en-US" dirty="0" smtClean="0">
                <a:solidFill>
                  <a:prstClr val="black"/>
                </a:solidFill>
                <a:latin typeface="微软雅黑" panose="020B0503020204020204" pitchFamily="34" charset="-122"/>
                <a:ea typeface="微软雅黑" panose="020B0503020204020204" pitchFamily="34" charset="-122"/>
              </a:rPr>
              <a:t>，表明感应电流产生的磁场要阻止原磁场的减少</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92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8100" y="4414505"/>
            <a:ext cx="2876334" cy="1812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2015" y="630673"/>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四、铁磁性材料的主要特性</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Line 10"/>
          <p:cNvSpPr>
            <a:spLocks noChangeShapeType="1"/>
          </p:cNvSpPr>
          <p:nvPr/>
        </p:nvSpPr>
        <p:spPr bwMode="auto">
          <a:xfrm>
            <a:off x="9396412" y="2699561"/>
            <a:ext cx="0" cy="136525"/>
          </a:xfrm>
          <a:prstGeom prst="line">
            <a:avLst/>
          </a:prstGeom>
          <a:noFill/>
          <a:ln w="39688">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 name="Line 11"/>
          <p:cNvSpPr>
            <a:spLocks noChangeShapeType="1"/>
          </p:cNvSpPr>
          <p:nvPr/>
        </p:nvSpPr>
        <p:spPr bwMode="auto">
          <a:xfrm>
            <a:off x="6562724" y="1410493"/>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 name="Rectangle 12"/>
          <p:cNvSpPr>
            <a:spLocks noChangeArrowheads="1"/>
          </p:cNvSpPr>
          <p:nvPr/>
        </p:nvSpPr>
        <p:spPr bwMode="auto">
          <a:xfrm>
            <a:off x="8232775" y="2293143"/>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7" name="Rectangle 13"/>
          <p:cNvSpPr>
            <a:spLocks noChangeArrowheads="1"/>
          </p:cNvSpPr>
          <p:nvPr/>
        </p:nvSpPr>
        <p:spPr bwMode="auto">
          <a:xfrm>
            <a:off x="9521833" y="1988361"/>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8" name="Rectangle 14"/>
          <p:cNvSpPr>
            <a:spLocks noChangeArrowheads="1"/>
          </p:cNvSpPr>
          <p:nvPr/>
        </p:nvSpPr>
        <p:spPr bwMode="auto">
          <a:xfrm>
            <a:off x="6319839" y="1320024"/>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9" name="Rectangle 15"/>
          <p:cNvSpPr>
            <a:spLocks noChangeArrowheads="1"/>
          </p:cNvSpPr>
          <p:nvPr/>
        </p:nvSpPr>
        <p:spPr bwMode="auto">
          <a:xfrm>
            <a:off x="6234112" y="1851821"/>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11" name="Text Box 17"/>
          <p:cNvSpPr txBox="1">
            <a:spLocks noChangeArrowheads="1"/>
          </p:cNvSpPr>
          <p:nvPr/>
        </p:nvSpPr>
        <p:spPr bwMode="auto">
          <a:xfrm>
            <a:off x="2200123" y="1404152"/>
            <a:ext cx="3367088" cy="398780"/>
          </a:xfrm>
          <a:prstGeom prst="rect">
            <a:avLst/>
          </a:prstGeom>
          <a:noFill/>
          <a:ln>
            <a:noFill/>
          </a:ln>
          <a:effectLst/>
        </p:spPr>
        <p:txBody>
          <a:bodyPr>
            <a:spAutoFit/>
          </a:bodyPr>
          <a:lstStyle/>
          <a:p>
            <a:pPr>
              <a:defRPr/>
            </a:pPr>
            <a:r>
              <a:rPr lang="en-US" altLang="zh-CN" sz="2000" b="1" dirty="0">
                <a:solidFill>
                  <a:srgbClr val="CC0000"/>
                </a:solidFill>
                <a:latin typeface="微软雅黑" panose="020B0503020204020204" pitchFamily="34" charset="-122"/>
                <a:ea typeface="微软雅黑" panose="020B0503020204020204" pitchFamily="34" charset="-122"/>
              </a:rPr>
              <a:t>1. </a:t>
            </a:r>
            <a:r>
              <a:rPr lang="zh-CN" altLang="en-US" sz="2000" b="1" dirty="0">
                <a:solidFill>
                  <a:srgbClr val="CC0000"/>
                </a:solidFill>
                <a:latin typeface="微软雅黑" panose="020B0503020204020204" pitchFamily="34" charset="-122"/>
                <a:ea typeface="微软雅黑" panose="020B0503020204020204" pitchFamily="34" charset="-122"/>
              </a:rPr>
              <a:t>高导磁性</a:t>
            </a:r>
            <a:endParaRPr lang="zh-CN" altLang="en-US" sz="2000" b="1" dirty="0">
              <a:solidFill>
                <a:srgbClr val="CC0000"/>
              </a:solidFill>
              <a:latin typeface="微软雅黑" panose="020B0503020204020204" pitchFamily="34" charset="-122"/>
              <a:ea typeface="微软雅黑" panose="020B0503020204020204" pitchFamily="34" charset="-122"/>
            </a:endParaRPr>
          </a:p>
        </p:txBody>
      </p:sp>
      <p:sp>
        <p:nvSpPr>
          <p:cNvPr id="12" name="矩形 11"/>
          <p:cNvSpPr/>
          <p:nvPr/>
        </p:nvSpPr>
        <p:spPr>
          <a:xfrm>
            <a:off x="2186289" y="1000005"/>
            <a:ext cx="4754880" cy="398780"/>
          </a:xfrm>
          <a:prstGeom prst="rect">
            <a:avLst/>
          </a:prstGeom>
        </p:spPr>
        <p:txBody>
          <a:bodyPr wrap="none">
            <a:spAutoFit/>
          </a:bodyPr>
          <a:lstStyle/>
          <a:p>
            <a:pPr>
              <a:defRPr/>
            </a:pPr>
            <a:r>
              <a:rPr lang="zh-CN" altLang="zh-CN" sz="2000" b="1"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铁磁材料即铁磁物质，它具有下列特性。</a:t>
            </a:r>
            <a:endParaRPr lang="zh-CN" altLang="en-US" sz="2000" b="1"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2082007" y="1804262"/>
            <a:ext cx="8475662" cy="706755"/>
          </a:xfrm>
          <a:prstGeom prst="rect">
            <a:avLst/>
          </a:prstGeom>
        </p:spPr>
        <p:txBody>
          <a:bodyPr>
            <a:spAutoFit/>
          </a:bodyPr>
          <a:lstStyle/>
          <a:p>
            <a:pPr indent="266700">
              <a:defRPr/>
            </a:pPr>
            <a:r>
              <a:rPr lang="en-US" altLang="zh-CN" sz="2000" b="1" dirty="0">
                <a:solidFill>
                  <a:srgbClr val="000000"/>
                </a:solidFill>
                <a:latin typeface="微软雅黑" panose="020B0503020204020204" pitchFamily="34" charset="-122"/>
                <a:ea typeface="微软雅黑" panose="020B0503020204020204" pitchFamily="34" charset="-122"/>
              </a:rPr>
              <a:t> </a:t>
            </a:r>
            <a:r>
              <a:rPr lang="zh-CN" altLang="zh-CN" sz="2000" b="1" dirty="0">
                <a:solidFill>
                  <a:srgbClr val="000000"/>
                </a:solidFill>
                <a:latin typeface="微软雅黑" panose="020B0503020204020204" pitchFamily="34" charset="-122"/>
                <a:ea typeface="微软雅黑" panose="020B0503020204020204" pitchFamily="34" charset="-122"/>
              </a:rPr>
              <a:t>铁磁材料在外磁场作用下具有被强烈磁化（呈现磁性）的特性，称为</a:t>
            </a:r>
            <a:r>
              <a:rPr lang="zh-CN" altLang="zh-CN" sz="2000" b="1" dirty="0">
                <a:solidFill>
                  <a:srgbClr val="C00000"/>
                </a:solidFill>
                <a:latin typeface="微软雅黑" panose="020B0503020204020204" pitchFamily="34" charset="-122"/>
                <a:ea typeface="微软雅黑" panose="020B0503020204020204" pitchFamily="34" charset="-122"/>
              </a:rPr>
              <a:t>高导磁性</a:t>
            </a:r>
            <a:r>
              <a:rPr lang="zh-CN" altLang="zh-CN" sz="2000" b="1" dirty="0">
                <a:solidFill>
                  <a:srgbClr val="000000"/>
                </a:solidFill>
                <a:latin typeface="微软雅黑" panose="020B0503020204020204" pitchFamily="34" charset="-122"/>
                <a:ea typeface="微软雅黑" panose="020B0503020204020204" pitchFamily="34" charset="-122"/>
              </a:rPr>
              <a:t>。</a:t>
            </a:r>
            <a:endParaRPr lang="zh-CN" altLang="zh-CN" sz="2000" b="1" dirty="0">
              <a:solidFill>
                <a:srgbClr val="0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2056725" y="2517477"/>
            <a:ext cx="8385175" cy="706755"/>
          </a:xfrm>
          <a:prstGeom prst="rect">
            <a:avLst/>
          </a:prstGeom>
        </p:spPr>
        <p:txBody>
          <a:bodyPr>
            <a:spAutoFit/>
          </a:bodyPr>
          <a:lstStyle/>
          <a:p>
            <a:pPr>
              <a:defRPr/>
            </a:pPr>
            <a:r>
              <a:rPr lang="zh-CN" altLang="en-US" sz="2000" b="1" dirty="0">
                <a:solidFill>
                  <a:srgbClr val="000000"/>
                </a:solidFill>
                <a:latin typeface="微软雅黑" panose="020B0503020204020204" pitchFamily="34" charset="-122"/>
                <a:ea typeface="微软雅黑" panose="020B0503020204020204" pitchFamily="34" charset="-122"/>
              </a:rPr>
              <a:t>    </a:t>
            </a:r>
            <a:r>
              <a:rPr lang="zh-CN" altLang="en-US" sz="2000" b="1" dirty="0">
                <a:solidFill>
                  <a:srgbClr val="000099"/>
                </a:solidFill>
                <a:latin typeface="微软雅黑" panose="020B0503020204020204" pitchFamily="34" charset="-122"/>
                <a:ea typeface="微软雅黑" panose="020B0503020204020204" pitchFamily="34" charset="-122"/>
              </a:rPr>
              <a:t>原因：</a:t>
            </a:r>
            <a:r>
              <a:rPr lang="zh-CN" altLang="en-US" sz="2000" b="1" dirty="0">
                <a:solidFill>
                  <a:srgbClr val="000000"/>
                </a:solidFill>
                <a:latin typeface="微软雅黑" panose="020B0503020204020204" pitchFamily="34" charset="-122"/>
                <a:ea typeface="微软雅黑" panose="020B0503020204020204" pitchFamily="34" charset="-122"/>
              </a:rPr>
              <a:t>因为铁磁材料的内部具有一种特殊结构</a:t>
            </a:r>
            <a:r>
              <a:rPr lang="en-US" altLang="zh-CN" sz="2000" b="1" dirty="0">
                <a:solidFill>
                  <a:srgbClr val="0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磁畴</a:t>
            </a:r>
            <a:r>
              <a:rPr lang="zh-CN" altLang="en-US" sz="2000" b="1" dirty="0">
                <a:solidFill>
                  <a:srgbClr val="000000"/>
                </a:solidFill>
                <a:latin typeface="微软雅黑" panose="020B0503020204020204" pitchFamily="34" charset="-122"/>
                <a:ea typeface="微软雅黑" panose="020B0503020204020204" pitchFamily="34" charset="-122"/>
              </a:rPr>
              <a:t>。这些磁畴可用小磁铁符号表示。</a:t>
            </a:r>
            <a:r>
              <a:rPr lang="en-US" altLang="zh-CN" sz="2000" b="1" dirty="0">
                <a:solidFill>
                  <a:srgbClr val="000000"/>
                </a:solidFill>
                <a:latin typeface="微软雅黑" panose="020B0503020204020204" pitchFamily="34" charset="-122"/>
                <a:ea typeface="微软雅黑" panose="020B0503020204020204" pitchFamily="34" charset="-122"/>
              </a:rPr>
              <a:t>    </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pic>
        <p:nvPicPr>
          <p:cNvPr id="15" name="图片 1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75088" y="3253478"/>
            <a:ext cx="7362650" cy="215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2272828" y="5191053"/>
            <a:ext cx="7695584"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如图</a:t>
            </a:r>
            <a:r>
              <a:rPr lang="en-US" altLang="zh-CN" dirty="0" smtClean="0">
                <a:solidFill>
                  <a:prstClr val="black"/>
                </a:solidFill>
                <a:latin typeface="微软雅黑" panose="020B0503020204020204" pitchFamily="34" charset="-122"/>
                <a:ea typeface="微软雅黑" panose="020B0503020204020204" pitchFamily="34" charset="-122"/>
              </a:rPr>
              <a:t>a</a:t>
            </a:r>
            <a:r>
              <a:rPr lang="zh-CN" altLang="en-US" dirty="0" smtClean="0">
                <a:solidFill>
                  <a:prstClr val="black"/>
                </a:solidFill>
                <a:latin typeface="微软雅黑" panose="020B0503020204020204" pitchFamily="34" charset="-122"/>
                <a:ea typeface="微软雅黑" panose="020B0503020204020204" pitchFamily="34" charset="-122"/>
              </a:rPr>
              <a:t>无外磁场作用时，各磁畴排列混乱，磁场相互抵消，对外不显示磁性，</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a:xfrm>
            <a:off x="2278950" y="5620598"/>
            <a:ext cx="7420980"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如图</a:t>
            </a:r>
            <a:r>
              <a:rPr lang="en-US" altLang="zh-CN" dirty="0" smtClean="0">
                <a:solidFill>
                  <a:prstClr val="black"/>
                </a:solidFill>
                <a:latin typeface="微软雅黑" panose="020B0503020204020204" pitchFamily="34" charset="-122"/>
                <a:ea typeface="微软雅黑" panose="020B0503020204020204" pitchFamily="34" charset="-122"/>
              </a:rPr>
              <a:t>b</a:t>
            </a:r>
            <a:r>
              <a:rPr lang="zh-CN" altLang="en-US" dirty="0" smtClean="0">
                <a:solidFill>
                  <a:prstClr val="black"/>
                </a:solidFill>
                <a:latin typeface="微软雅黑" panose="020B0503020204020204" pitchFamily="34" charset="-122"/>
                <a:ea typeface="微软雅黑" panose="020B0503020204020204" pitchFamily="34" charset="-122"/>
              </a:rPr>
              <a:t>当有外磁场作用时，各磁畴开始向外磁场方向转动，显示出磁性，</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a:xfrm>
            <a:off x="2335787" y="6020532"/>
            <a:ext cx="7434233"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如图</a:t>
            </a:r>
            <a:r>
              <a:rPr lang="en-US" altLang="zh-CN" dirty="0" smtClean="0">
                <a:solidFill>
                  <a:prstClr val="black"/>
                </a:solidFill>
                <a:latin typeface="微软雅黑" panose="020B0503020204020204" pitchFamily="34" charset="-122"/>
                <a:ea typeface="微软雅黑" panose="020B0503020204020204" pitchFamily="34" charset="-122"/>
              </a:rPr>
              <a:t>c</a:t>
            </a:r>
            <a:r>
              <a:rPr lang="zh-CN" altLang="en-US" dirty="0" smtClean="0">
                <a:solidFill>
                  <a:prstClr val="black"/>
                </a:solidFill>
                <a:latin typeface="微软雅黑" panose="020B0503020204020204" pitchFamily="34" charset="-122"/>
                <a:ea typeface="微软雅黑" panose="020B0503020204020204" pitchFamily="34" charset="-122"/>
              </a:rPr>
              <a:t>外磁场的增强，各磁畴逐步转到外磁场方向上，使铁磁材料内的磁感应强度大大增强。铁磁材料被外磁场强烈地磁化了。</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9" name="矩形 18"/>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16" presetClass="entr" presetSubtype="21"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autoUpdateAnimBg="0"/>
      <p:bldP spid="12" grpId="0"/>
      <p:bldP spid="13" grpId="0"/>
      <p:bldP spid="14"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4"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5"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6" name="Rectangle 15"/>
          <p:cNvSpPr>
            <a:spLocks noChangeArrowheads="1"/>
          </p:cNvSpPr>
          <p:nvPr/>
        </p:nvSpPr>
        <p:spPr bwMode="auto">
          <a:xfrm>
            <a:off x="6084890" y="1863727"/>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7" name="Text Box 17"/>
          <p:cNvSpPr txBox="1">
            <a:spLocks noChangeArrowheads="1"/>
          </p:cNvSpPr>
          <p:nvPr/>
        </p:nvSpPr>
        <p:spPr bwMode="auto">
          <a:xfrm>
            <a:off x="2129215" y="834746"/>
            <a:ext cx="3367088" cy="460375"/>
          </a:xfrm>
          <a:prstGeom prst="rect">
            <a:avLst/>
          </a:prstGeom>
          <a:noFill/>
          <a:ln>
            <a:noFill/>
          </a:ln>
          <a:effectLst/>
        </p:spPr>
        <p:txBody>
          <a:bodyPr>
            <a:spAutoFit/>
          </a:bodyPr>
          <a:lstStyle/>
          <a:p>
            <a:pPr>
              <a:defRPr/>
            </a:pPr>
            <a:r>
              <a:rPr lang="en-US" altLang="zh-CN" sz="2400" b="1" dirty="0">
                <a:solidFill>
                  <a:srgbClr val="CC0000"/>
                </a:solidFill>
              </a:rPr>
              <a:t>2. </a:t>
            </a:r>
            <a:r>
              <a:rPr lang="zh-CN" altLang="en-US" sz="2400" b="1" dirty="0">
                <a:solidFill>
                  <a:srgbClr val="CC0000"/>
                </a:solidFill>
              </a:rPr>
              <a:t>磁饱和性</a:t>
            </a:r>
            <a:endParaRPr lang="zh-CN" altLang="en-US" sz="2400" b="1" dirty="0">
              <a:solidFill>
                <a:srgbClr val="CC0000"/>
              </a:solidFill>
            </a:endParaRPr>
          </a:p>
        </p:txBody>
      </p:sp>
      <p:sp>
        <p:nvSpPr>
          <p:cNvPr id="8" name="矩形 7"/>
          <p:cNvSpPr/>
          <p:nvPr/>
        </p:nvSpPr>
        <p:spPr>
          <a:xfrm>
            <a:off x="2146300" y="1215422"/>
            <a:ext cx="8153400" cy="1568450"/>
          </a:xfrm>
          <a:prstGeom prst="rect">
            <a:avLst/>
          </a:prstGeom>
        </p:spPr>
        <p:txBody>
          <a:bodyPr>
            <a:spAutoFit/>
          </a:bodyPr>
          <a:lstStyle/>
          <a:p>
            <a:pPr>
              <a:defRPr/>
            </a:pPr>
            <a:r>
              <a:rPr lang="zh-CN" altLang="en-US" sz="2400" b="1" dirty="0">
                <a:solidFill>
                  <a:srgbClr val="000000"/>
                </a:solidFill>
              </a:rPr>
              <a:t>    铁磁材料的磁感应强度</a:t>
            </a:r>
            <a:r>
              <a:rPr lang="en-US" altLang="zh-CN" sz="2400" b="1" i="1" dirty="0">
                <a:solidFill>
                  <a:srgbClr val="000000"/>
                </a:solidFill>
              </a:rPr>
              <a:t>B</a:t>
            </a:r>
            <a:r>
              <a:rPr lang="zh-CN" altLang="en-US" sz="2400" b="1" dirty="0">
                <a:solidFill>
                  <a:srgbClr val="000000"/>
                </a:solidFill>
              </a:rPr>
              <a:t>不会随着外磁场强度</a:t>
            </a:r>
            <a:r>
              <a:rPr lang="en-US" altLang="zh-CN" sz="2400" b="1" i="1" dirty="0">
                <a:solidFill>
                  <a:srgbClr val="000000"/>
                </a:solidFill>
              </a:rPr>
              <a:t>H</a:t>
            </a:r>
            <a:r>
              <a:rPr lang="zh-CN" altLang="en-US" sz="2400" b="1" dirty="0">
                <a:solidFill>
                  <a:srgbClr val="000000"/>
                </a:solidFill>
              </a:rPr>
              <a:t>的增大而无限增大。当</a:t>
            </a:r>
            <a:r>
              <a:rPr lang="en-US" altLang="zh-CN" sz="2400" b="1" i="1" dirty="0">
                <a:solidFill>
                  <a:srgbClr val="000000"/>
                </a:solidFill>
              </a:rPr>
              <a:t>H</a:t>
            </a:r>
            <a:r>
              <a:rPr lang="zh-CN" altLang="en-US" sz="2400" b="1" dirty="0">
                <a:solidFill>
                  <a:srgbClr val="000000"/>
                </a:solidFill>
              </a:rPr>
              <a:t>增大到一定值时，全部磁畴都转到外磁场方向上，此时，</a:t>
            </a:r>
            <a:r>
              <a:rPr lang="en-US" altLang="zh-CN" sz="2400" b="1" i="1" dirty="0">
                <a:solidFill>
                  <a:srgbClr val="000000"/>
                </a:solidFill>
              </a:rPr>
              <a:t>B</a:t>
            </a:r>
            <a:r>
              <a:rPr lang="zh-CN" altLang="en-US" sz="2400" b="1" dirty="0">
                <a:solidFill>
                  <a:srgbClr val="000000"/>
                </a:solidFill>
              </a:rPr>
              <a:t>达到饱和值。这一特性称为铁磁材料的</a:t>
            </a:r>
            <a:r>
              <a:rPr lang="zh-CN" altLang="en-US" sz="2400" b="1" dirty="0">
                <a:solidFill>
                  <a:srgbClr val="C00000"/>
                </a:solidFill>
              </a:rPr>
              <a:t>磁饱和性</a:t>
            </a:r>
            <a:r>
              <a:rPr lang="zh-CN" altLang="en-US" sz="2400" b="1" dirty="0">
                <a:solidFill>
                  <a:srgbClr val="000000"/>
                </a:solidFill>
              </a:rPr>
              <a:t>。</a:t>
            </a:r>
            <a:endParaRPr lang="zh-CN" altLang="en-US" sz="2400" b="1" dirty="0">
              <a:solidFill>
                <a:srgbClr val="000000"/>
              </a:solidFill>
            </a:endParaRPr>
          </a:p>
        </p:txBody>
      </p:sp>
      <p:pic>
        <p:nvPicPr>
          <p:cNvPr id="9"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83389" y="3167063"/>
            <a:ext cx="3221037" cy="266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2133600" y="2930540"/>
            <a:ext cx="4572000" cy="1198880"/>
          </a:xfrm>
          <a:prstGeom prst="rect">
            <a:avLst/>
          </a:prstGeom>
        </p:spPr>
        <p:txBody>
          <a:bodyPr>
            <a:spAutoFit/>
          </a:bodyPr>
          <a:lstStyle/>
          <a:p>
            <a:pPr>
              <a:defRPr/>
            </a:pPr>
            <a:r>
              <a:rPr lang="zh-CN" altLang="en-US" sz="2400" b="1" dirty="0">
                <a:solidFill>
                  <a:srgbClr val="000000"/>
                </a:solidFill>
                <a:effectLst>
                  <a:outerShdw blurRad="38100" dist="38100" dir="2700000" algn="tl">
                    <a:srgbClr val="FFFFFF"/>
                  </a:outerShdw>
                </a:effectLst>
              </a:rPr>
              <a:t>    铁磁材料的</a:t>
            </a:r>
            <a:r>
              <a:rPr lang="en-US" altLang="zh-CN" sz="2400" b="1" i="1" dirty="0">
                <a:solidFill>
                  <a:srgbClr val="000000"/>
                </a:solidFill>
                <a:effectLst>
                  <a:outerShdw blurRad="38100" dist="38100" dir="2700000" algn="tl">
                    <a:srgbClr val="FFFFFF"/>
                  </a:outerShdw>
                </a:effectLst>
              </a:rPr>
              <a:t>B</a:t>
            </a:r>
            <a:r>
              <a:rPr lang="zh-CN" altLang="en-US" sz="2400" b="1" dirty="0">
                <a:solidFill>
                  <a:srgbClr val="000000"/>
                </a:solidFill>
                <a:effectLst>
                  <a:outerShdw blurRad="38100" dist="38100" dir="2700000" algn="tl">
                    <a:srgbClr val="FFFFFF"/>
                  </a:outerShdw>
                </a:effectLst>
              </a:rPr>
              <a:t>随</a:t>
            </a:r>
            <a:r>
              <a:rPr lang="en-US" altLang="zh-CN" sz="2400" b="1" i="1" dirty="0">
                <a:solidFill>
                  <a:srgbClr val="000000"/>
                </a:solidFill>
                <a:effectLst>
                  <a:outerShdw blurRad="38100" dist="38100" dir="2700000" algn="tl">
                    <a:srgbClr val="FFFFFF"/>
                  </a:outerShdw>
                </a:effectLst>
              </a:rPr>
              <a:t>H</a:t>
            </a:r>
            <a:r>
              <a:rPr lang="zh-CN" altLang="en-US" sz="2400" b="1" dirty="0">
                <a:solidFill>
                  <a:srgbClr val="000000"/>
                </a:solidFill>
                <a:effectLst>
                  <a:outerShdw blurRad="38100" dist="38100" dir="2700000" algn="tl">
                    <a:srgbClr val="FFFFFF"/>
                  </a:outerShdw>
                </a:effectLst>
              </a:rPr>
              <a:t>变化的关系可用一条曲线表示，称为</a:t>
            </a:r>
            <a:r>
              <a:rPr lang="zh-CN" altLang="en-US" sz="2400" b="1" dirty="0">
                <a:solidFill>
                  <a:srgbClr val="C00000"/>
                </a:solidFill>
                <a:effectLst>
                  <a:outerShdw blurRad="38100" dist="38100" dir="2700000" algn="tl">
                    <a:srgbClr val="FFFFFF"/>
                  </a:outerShdw>
                </a:effectLst>
              </a:rPr>
              <a:t>磁化曲线</a:t>
            </a:r>
            <a:r>
              <a:rPr lang="zh-CN" altLang="en-US" sz="2400" b="1" dirty="0">
                <a:solidFill>
                  <a:srgbClr val="000000"/>
                </a:solidFill>
                <a:effectLst>
                  <a:outerShdw blurRad="38100" dist="38100" dir="2700000" algn="tl">
                    <a:srgbClr val="FFFFFF"/>
                  </a:outerShdw>
                </a:effectLst>
              </a:rPr>
              <a:t>，如图所示。</a:t>
            </a:r>
            <a:endParaRPr lang="zh-CN" altLang="en-US" sz="2400" b="1" dirty="0">
              <a:solidFill>
                <a:srgbClr val="000000"/>
              </a:solidFill>
              <a:effectLst>
                <a:outerShdw blurRad="38100" dist="38100" dir="2700000" algn="tl">
                  <a:srgbClr val="FFFFFF"/>
                </a:outerShdw>
              </a:effectLst>
            </a:endParaRPr>
          </a:p>
        </p:txBody>
      </p:sp>
      <p:sp>
        <p:nvSpPr>
          <p:cNvPr id="11" name="矩形 10"/>
          <p:cNvSpPr/>
          <p:nvPr/>
        </p:nvSpPr>
        <p:spPr>
          <a:xfrm>
            <a:off x="2243138" y="4343409"/>
            <a:ext cx="4572000" cy="1568450"/>
          </a:xfrm>
          <a:prstGeom prst="rect">
            <a:avLst/>
          </a:prstGeom>
        </p:spPr>
        <p:txBody>
          <a:bodyPr>
            <a:spAutoFit/>
          </a:bodyPr>
          <a:lstStyle/>
          <a:p>
            <a:pPr>
              <a:defRPr/>
            </a:pPr>
            <a:r>
              <a:rPr lang="zh-CN" altLang="en-US" sz="2400" b="1" dirty="0">
                <a:solidFill>
                  <a:srgbClr val="000000"/>
                </a:solidFill>
                <a:effectLst>
                  <a:outerShdw blurRad="38100" dist="38100" dir="2700000" algn="tl">
                    <a:srgbClr val="FFFFFF"/>
                  </a:outerShdw>
                </a:effectLst>
              </a:rPr>
              <a:t>    由图可知，铁磁材料的</a:t>
            </a:r>
            <a:r>
              <a:rPr lang="en-US" altLang="zh-CN" sz="2400" b="1" i="1" dirty="0">
                <a:solidFill>
                  <a:srgbClr val="000000"/>
                </a:solidFill>
                <a:effectLst>
                  <a:outerShdw blurRad="38100" dist="38100" dir="2700000" algn="tl">
                    <a:srgbClr val="FFFFFF"/>
                  </a:outerShdw>
                </a:effectLst>
              </a:rPr>
              <a:t>B</a:t>
            </a:r>
            <a:r>
              <a:rPr lang="zh-CN" altLang="en-US" sz="2400" b="1" dirty="0">
                <a:solidFill>
                  <a:srgbClr val="000000"/>
                </a:solidFill>
                <a:effectLst>
                  <a:outerShdw blurRad="38100" dist="38100" dir="2700000" algn="tl">
                    <a:srgbClr val="FFFFFF"/>
                  </a:outerShdw>
                </a:effectLst>
              </a:rPr>
              <a:t>与</a:t>
            </a:r>
            <a:r>
              <a:rPr lang="en-US" altLang="zh-CN" sz="2400" b="1" i="1" dirty="0">
                <a:solidFill>
                  <a:srgbClr val="000000"/>
                </a:solidFill>
                <a:effectLst>
                  <a:outerShdw blurRad="38100" dist="38100" dir="2700000" algn="tl">
                    <a:srgbClr val="FFFFFF"/>
                  </a:outerShdw>
                </a:effectLst>
              </a:rPr>
              <a:t>H</a:t>
            </a:r>
            <a:r>
              <a:rPr lang="zh-CN" altLang="en-US" sz="2400" b="1" dirty="0">
                <a:solidFill>
                  <a:srgbClr val="000000"/>
                </a:solidFill>
                <a:effectLst>
                  <a:outerShdw blurRad="38100" dist="38100" dir="2700000" algn="tl">
                    <a:srgbClr val="FFFFFF"/>
                  </a:outerShdw>
                </a:effectLst>
              </a:rPr>
              <a:t>不成正比，所以，铁磁材料的</a:t>
            </a:r>
            <a:r>
              <a:rPr lang="zh-CN" altLang="en-US" sz="2400" b="1" dirty="0">
                <a:solidFill>
                  <a:srgbClr val="C00000"/>
                </a:solidFill>
                <a:effectLst>
                  <a:outerShdw blurRad="38100" dist="38100" dir="2700000" algn="tl">
                    <a:srgbClr val="FFFFFF"/>
                  </a:outerShdw>
                </a:effectLst>
              </a:rPr>
              <a:t>磁导率</a:t>
            </a:r>
            <a:r>
              <a:rPr lang="el-GR" altLang="zh-CN" sz="2400" b="1" i="1" dirty="0">
                <a:solidFill>
                  <a:srgbClr val="C00000"/>
                </a:solidFill>
                <a:effectLst>
                  <a:outerShdw blurRad="38100" dist="38100" dir="2700000" algn="tl">
                    <a:srgbClr val="FFFFFF"/>
                  </a:outerShdw>
                </a:effectLst>
              </a:rPr>
              <a:t>μ</a:t>
            </a:r>
            <a:r>
              <a:rPr lang="zh-CN" altLang="en-US" sz="2400" b="1" dirty="0">
                <a:solidFill>
                  <a:srgbClr val="C00000"/>
                </a:solidFill>
                <a:effectLst>
                  <a:outerShdw blurRad="38100" dist="38100" dir="2700000" algn="tl">
                    <a:srgbClr val="FFFFFF"/>
                  </a:outerShdw>
                </a:effectLst>
              </a:rPr>
              <a:t>不是常数</a:t>
            </a:r>
            <a:r>
              <a:rPr lang="zh-CN" altLang="en-US" sz="2400" b="1" dirty="0">
                <a:solidFill>
                  <a:srgbClr val="000000"/>
                </a:solidFill>
                <a:effectLst>
                  <a:outerShdw blurRad="38100" dist="38100" dir="2700000" algn="tl">
                    <a:srgbClr val="FFFFFF"/>
                  </a:outerShdw>
                </a:effectLst>
              </a:rPr>
              <a:t>，它随着</a:t>
            </a:r>
            <a:r>
              <a:rPr lang="en-US" altLang="zh-CN" sz="2400" b="1" i="1" dirty="0">
                <a:solidFill>
                  <a:srgbClr val="000000"/>
                </a:solidFill>
                <a:effectLst>
                  <a:outerShdw blurRad="38100" dist="38100" dir="2700000" algn="tl">
                    <a:srgbClr val="FFFFFF"/>
                  </a:outerShdw>
                </a:effectLst>
              </a:rPr>
              <a:t>H</a:t>
            </a:r>
            <a:r>
              <a:rPr lang="zh-CN" altLang="en-US" sz="2400" b="1" dirty="0">
                <a:solidFill>
                  <a:srgbClr val="000000"/>
                </a:solidFill>
                <a:effectLst>
                  <a:outerShdw blurRad="38100" dist="38100" dir="2700000" algn="tl">
                    <a:srgbClr val="FFFFFF"/>
                  </a:outerShdw>
                </a:effectLst>
              </a:rPr>
              <a:t>的变化而变化。</a:t>
            </a:r>
            <a:endParaRPr lang="zh-CN" altLang="en-US" sz="2400" b="1" dirty="0">
              <a:solidFill>
                <a:srgbClr val="000000"/>
              </a:solidFill>
              <a:effectLst>
                <a:outerShdw blurRad="38100" dist="38100" dir="2700000" algn="tl">
                  <a:srgbClr val="FFFFFF"/>
                </a:outerShdw>
              </a:effectLst>
            </a:endParaRPr>
          </a:p>
        </p:txBody>
      </p:sp>
      <p:sp>
        <p:nvSpPr>
          <p:cNvPr id="12" name="矩形 11"/>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p:bldP spid="10" grpId="0"/>
      <p:bldP spid="11"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 name="Rectangle 15"/>
          <p:cNvSpPr>
            <a:spLocks noChangeArrowheads="1"/>
          </p:cNvSpPr>
          <p:nvPr/>
        </p:nvSpPr>
        <p:spPr bwMode="auto">
          <a:xfrm>
            <a:off x="6084890" y="1863727"/>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2146300" y="707588"/>
            <a:ext cx="3367088" cy="368300"/>
          </a:xfrm>
          <a:prstGeom prst="rect">
            <a:avLst/>
          </a:prstGeom>
          <a:noFill/>
          <a:ln>
            <a:noFill/>
          </a:ln>
          <a:effectLst/>
        </p:spPr>
        <p:txBody>
          <a:bodyPr>
            <a:spAutoFit/>
          </a:bodyPr>
          <a:lstStyle/>
          <a:p>
            <a:pPr>
              <a:defRPr/>
            </a:pPr>
            <a:r>
              <a:rPr lang="en-US" altLang="zh-CN" b="1" dirty="0">
                <a:solidFill>
                  <a:srgbClr val="CC0000"/>
                </a:solidFill>
                <a:latin typeface="微软雅黑" panose="020B0503020204020204" pitchFamily="34" charset="-122"/>
                <a:ea typeface="微软雅黑" panose="020B0503020204020204" pitchFamily="34" charset="-122"/>
              </a:rPr>
              <a:t>3. </a:t>
            </a:r>
            <a:r>
              <a:rPr lang="zh-CN" altLang="en-US" b="1" dirty="0">
                <a:solidFill>
                  <a:srgbClr val="CC0000"/>
                </a:solidFill>
                <a:latin typeface="微软雅黑" panose="020B0503020204020204" pitchFamily="34" charset="-122"/>
                <a:ea typeface="微软雅黑" panose="020B0503020204020204" pitchFamily="34" charset="-122"/>
              </a:rPr>
              <a:t>磁滞性</a:t>
            </a:r>
            <a:endParaRPr lang="zh-CN" altLang="en-US" b="1" dirty="0">
              <a:solidFill>
                <a:srgbClr val="CC0000"/>
              </a:solidFill>
              <a:latin typeface="微软雅黑" panose="020B0503020204020204" pitchFamily="34" charset="-122"/>
              <a:ea typeface="微软雅黑" panose="020B0503020204020204" pitchFamily="34" charset="-122"/>
            </a:endParaRPr>
          </a:p>
        </p:txBody>
      </p:sp>
      <p:sp>
        <p:nvSpPr>
          <p:cNvPr id="8" name="矩形 7"/>
          <p:cNvSpPr/>
          <p:nvPr/>
        </p:nvSpPr>
        <p:spPr>
          <a:xfrm>
            <a:off x="2146300" y="1076929"/>
            <a:ext cx="8153400" cy="922020"/>
          </a:xfrm>
          <a:prstGeom prst="rect">
            <a:avLst/>
          </a:prstGeom>
        </p:spPr>
        <p:txBody>
          <a:bodyPr>
            <a:spAutoFit/>
          </a:bodyPr>
          <a:lstStyle/>
          <a:p>
            <a:pPr>
              <a:defRPr/>
            </a:pPr>
            <a:r>
              <a:rPr lang="zh-CN" altLang="en-US" b="1" dirty="0">
                <a:solidFill>
                  <a:srgbClr val="000000"/>
                </a:solidFill>
                <a:latin typeface="微软雅黑" panose="020B0503020204020204" pitchFamily="34" charset="-122"/>
                <a:ea typeface="微软雅黑" panose="020B0503020204020204" pitchFamily="34" charset="-122"/>
              </a:rPr>
              <a:t>    铁磁材料在交变磁场的作用下反复磁化时，其磁感应强度</a:t>
            </a:r>
            <a:r>
              <a:rPr lang="en-US" altLang="zh-CN" b="1" i="1" dirty="0">
                <a:solidFill>
                  <a:srgbClr val="000000"/>
                </a:solidFill>
                <a:latin typeface="微软雅黑" panose="020B0503020204020204" pitchFamily="34" charset="-122"/>
                <a:ea typeface="微软雅黑" panose="020B0503020204020204" pitchFamily="34" charset="-122"/>
              </a:rPr>
              <a:t>B</a:t>
            </a:r>
            <a:r>
              <a:rPr lang="zh-CN" altLang="en-US" b="1" dirty="0">
                <a:solidFill>
                  <a:srgbClr val="000000"/>
                </a:solidFill>
                <a:latin typeface="微软雅黑" panose="020B0503020204020204" pitchFamily="34" charset="-122"/>
                <a:ea typeface="微软雅黑" panose="020B0503020204020204" pitchFamily="34" charset="-122"/>
              </a:rPr>
              <a:t>的变化是滞后于交变磁场</a:t>
            </a:r>
            <a:r>
              <a:rPr lang="en-US" altLang="zh-CN" b="1" i="1" dirty="0">
                <a:solidFill>
                  <a:srgbClr val="000000"/>
                </a:solidFill>
                <a:latin typeface="微软雅黑" panose="020B0503020204020204" pitchFamily="34" charset="-122"/>
                <a:ea typeface="微软雅黑" panose="020B0503020204020204" pitchFamily="34" charset="-122"/>
              </a:rPr>
              <a:t>H</a:t>
            </a:r>
            <a:r>
              <a:rPr lang="zh-CN" altLang="en-US" b="1" dirty="0">
                <a:solidFill>
                  <a:srgbClr val="000000"/>
                </a:solidFill>
                <a:latin typeface="微软雅黑" panose="020B0503020204020204" pitchFamily="34" charset="-122"/>
                <a:ea typeface="微软雅黑" panose="020B0503020204020204" pitchFamily="34" charset="-122"/>
              </a:rPr>
              <a:t>的变化的，这一性质称为铁磁材料的</a:t>
            </a:r>
            <a:r>
              <a:rPr lang="zh-CN" altLang="en-US" b="1" dirty="0">
                <a:solidFill>
                  <a:srgbClr val="C00000"/>
                </a:solidFill>
                <a:latin typeface="微软雅黑" panose="020B0503020204020204" pitchFamily="34" charset="-122"/>
                <a:ea typeface="微软雅黑" panose="020B0503020204020204" pitchFamily="34" charset="-122"/>
              </a:rPr>
              <a:t>磁滞性</a:t>
            </a:r>
            <a:r>
              <a:rPr lang="zh-CN" altLang="en-US" b="1" dirty="0">
                <a:solidFill>
                  <a:srgbClr val="000000"/>
                </a:solidFill>
                <a:latin typeface="微软雅黑" panose="020B0503020204020204" pitchFamily="34" charset="-122"/>
                <a:ea typeface="微软雅黑" panose="020B0503020204020204" pitchFamily="34" charset="-122"/>
              </a:rPr>
              <a:t>。磁滞性可用一条闭合曲线表示，称为</a:t>
            </a:r>
            <a:r>
              <a:rPr lang="zh-CN" altLang="en-US" b="1" dirty="0">
                <a:solidFill>
                  <a:srgbClr val="C00000"/>
                </a:solidFill>
                <a:latin typeface="微软雅黑" panose="020B0503020204020204" pitchFamily="34" charset="-122"/>
                <a:ea typeface="微软雅黑" panose="020B0503020204020204" pitchFamily="34" charset="-122"/>
              </a:rPr>
              <a:t>磁滞回线</a:t>
            </a:r>
            <a:r>
              <a:rPr lang="zh-CN" altLang="en-US" b="1" dirty="0">
                <a:solidFill>
                  <a:srgbClr val="000000"/>
                </a:solidFill>
                <a:latin typeface="微软雅黑" panose="020B0503020204020204" pitchFamily="34" charset="-122"/>
                <a:ea typeface="微软雅黑" panose="020B0503020204020204" pitchFamily="34" charset="-122"/>
              </a:rPr>
              <a:t>，如图所示。</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9" name="矩形 8"/>
          <p:cNvSpPr/>
          <p:nvPr/>
        </p:nvSpPr>
        <p:spPr>
          <a:xfrm>
            <a:off x="2133600" y="2052276"/>
            <a:ext cx="4572000" cy="922020"/>
          </a:xfrm>
          <a:prstGeom prst="rect">
            <a:avLst/>
          </a:prstGeom>
        </p:spPr>
        <p:txBody>
          <a:bodyPr>
            <a:spAutoFit/>
          </a:bodyPr>
          <a:lstStyle/>
          <a:p>
            <a:pPr>
              <a:defRPr/>
            </a:pPr>
            <a:r>
              <a:rPr lang="zh-CN" altLang="en-US" b="1" dirty="0">
                <a:solidFill>
                  <a:srgbClr val="000000"/>
                </a:solidFill>
                <a:latin typeface="微软雅黑" panose="020B0503020204020204" pitchFamily="34" charset="-122"/>
                <a:ea typeface="微软雅黑" panose="020B0503020204020204" pitchFamily="34" charset="-122"/>
              </a:rPr>
              <a:t>    由图可知，当交变磁场 </a:t>
            </a:r>
            <a:r>
              <a:rPr lang="en-US" altLang="zh-CN" b="1" i="1" dirty="0">
                <a:solidFill>
                  <a:srgbClr val="000000"/>
                </a:solidFill>
                <a:latin typeface="微软雅黑" panose="020B0503020204020204" pitchFamily="34" charset="-122"/>
                <a:ea typeface="微软雅黑" panose="020B0503020204020204" pitchFamily="34" charset="-122"/>
              </a:rPr>
              <a:t>H</a:t>
            </a:r>
            <a:r>
              <a:rPr lang="en-US" altLang="zh-CN" b="1" dirty="0">
                <a:solidFill>
                  <a:srgbClr val="000000"/>
                </a:solidFill>
                <a:latin typeface="微软雅黑" panose="020B0503020204020204" pitchFamily="34" charset="-122"/>
                <a:ea typeface="微软雅黑" panose="020B0503020204020204" pitchFamily="34" charset="-122"/>
              </a:rPr>
              <a:t>=0</a:t>
            </a:r>
            <a:r>
              <a:rPr lang="zh-CN" altLang="en-US" b="1" dirty="0">
                <a:solidFill>
                  <a:srgbClr val="000000"/>
                </a:solidFill>
                <a:latin typeface="微软雅黑" panose="020B0503020204020204" pitchFamily="34" charset="-122"/>
                <a:ea typeface="微软雅黑" panose="020B0503020204020204" pitchFamily="34" charset="-122"/>
              </a:rPr>
              <a:t>时，铁磁材料的 </a:t>
            </a:r>
            <a:r>
              <a:rPr lang="en-US" altLang="zh-CN" b="1" i="1" dirty="0">
                <a:solidFill>
                  <a:srgbClr val="000000"/>
                </a:solidFill>
                <a:latin typeface="微软雅黑" panose="020B0503020204020204" pitchFamily="34" charset="-122"/>
                <a:ea typeface="微软雅黑" panose="020B0503020204020204" pitchFamily="34" charset="-122"/>
              </a:rPr>
              <a:t>B</a:t>
            </a:r>
            <a:r>
              <a:rPr lang="en-US" altLang="zh-CN" b="1" dirty="0">
                <a:solidFill>
                  <a:srgbClr val="000000"/>
                </a:solidFill>
                <a:latin typeface="微软雅黑" panose="020B0503020204020204" pitchFamily="34" charset="-122"/>
                <a:ea typeface="微软雅黑" panose="020B0503020204020204" pitchFamily="34" charset="-122"/>
              </a:rPr>
              <a:t>=</a:t>
            </a:r>
            <a:r>
              <a:rPr lang="en-US" altLang="zh-CN" b="1" i="1" dirty="0">
                <a:solidFill>
                  <a:srgbClr val="000000"/>
                </a:solidFill>
                <a:latin typeface="微软雅黑" panose="020B0503020204020204" pitchFamily="34" charset="-122"/>
                <a:ea typeface="微软雅黑" panose="020B0503020204020204" pitchFamily="34" charset="-122"/>
              </a:rPr>
              <a:t>B</a:t>
            </a:r>
            <a:r>
              <a:rPr lang="en-US" altLang="zh-CN" b="1" i="1" baseline="-25000" dirty="0">
                <a:solidFill>
                  <a:srgbClr val="000000"/>
                </a:solidFill>
                <a:latin typeface="微软雅黑" panose="020B0503020204020204" pitchFamily="34" charset="-122"/>
                <a:ea typeface="微软雅黑" panose="020B0503020204020204" pitchFamily="34" charset="-122"/>
              </a:rPr>
              <a:t>r</a:t>
            </a:r>
            <a:r>
              <a:rPr lang="en-US" altLang="zh-CN" b="1" dirty="0">
                <a:solidFill>
                  <a:srgbClr val="000000"/>
                </a:solidFill>
                <a:latin typeface="微软雅黑" panose="020B0503020204020204" pitchFamily="34" charset="-122"/>
                <a:ea typeface="微软雅黑" panose="020B0503020204020204" pitchFamily="34" charset="-122"/>
              </a:rPr>
              <a:t> </a:t>
            </a:r>
            <a:r>
              <a:rPr lang="zh-CN" altLang="en-US" b="1" dirty="0">
                <a:solidFill>
                  <a:srgbClr val="000000"/>
                </a:solidFill>
                <a:latin typeface="微软雅黑" panose="020B0503020204020204" pitchFamily="34" charset="-122"/>
                <a:ea typeface="微软雅黑" panose="020B0503020204020204" pitchFamily="34" charset="-122"/>
              </a:rPr>
              <a:t>，这说明铁磁材料还保留了一定的磁性， 称为</a:t>
            </a:r>
            <a:r>
              <a:rPr lang="zh-CN" altLang="en-US" b="1" dirty="0">
                <a:solidFill>
                  <a:srgbClr val="C00000"/>
                </a:solidFill>
                <a:latin typeface="微软雅黑" panose="020B0503020204020204" pitchFamily="34" charset="-122"/>
                <a:ea typeface="微软雅黑" panose="020B0503020204020204" pitchFamily="34" charset="-122"/>
              </a:rPr>
              <a:t>剩磁</a:t>
            </a:r>
            <a:r>
              <a:rPr lang="zh-CN" altLang="en-US" b="1" dirty="0">
                <a:solidFill>
                  <a:srgbClr val="000000"/>
                </a:solidFill>
                <a:latin typeface="微软雅黑" panose="020B0503020204020204" pitchFamily="34" charset="-122"/>
                <a:ea typeface="微软雅黑" panose="020B0503020204020204" pitchFamily="34" charset="-122"/>
              </a:rPr>
              <a:t>。</a:t>
            </a:r>
            <a:endParaRPr lang="zh-CN" altLang="en-US" b="1" dirty="0">
              <a:solidFill>
                <a:srgbClr val="000000"/>
              </a:solidFill>
              <a:latin typeface="微软雅黑" panose="020B0503020204020204" pitchFamily="34" charset="-122"/>
              <a:ea typeface="微软雅黑" panose="020B0503020204020204" pitchFamily="34" charset="-122"/>
            </a:endParaRPr>
          </a:p>
        </p:txBody>
      </p:sp>
      <p:pic>
        <p:nvPicPr>
          <p:cNvPr id="10" name="图片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60096" y="1501793"/>
            <a:ext cx="3728958" cy="352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2133600" y="3068969"/>
            <a:ext cx="4572000" cy="922020"/>
          </a:xfrm>
          <a:prstGeom prst="rect">
            <a:avLst/>
          </a:prstGeom>
        </p:spPr>
        <p:txBody>
          <a:bodyPr>
            <a:spAutoFit/>
          </a:bodyPr>
          <a:lstStyle/>
          <a:p>
            <a:pPr>
              <a:defRPr/>
            </a:pPr>
            <a:r>
              <a:rPr lang="zh-CN" altLang="en-US" b="1" dirty="0">
                <a:solidFill>
                  <a:srgbClr val="000000"/>
                </a:solidFill>
                <a:latin typeface="微软雅黑" panose="020B0503020204020204" pitchFamily="34" charset="-122"/>
                <a:ea typeface="微软雅黑" panose="020B0503020204020204" pitchFamily="34" charset="-122"/>
              </a:rPr>
              <a:t>    为消除剩磁，必须外加反向磁场，当</a:t>
            </a:r>
            <a:r>
              <a:rPr lang="en-US" altLang="zh-CN" b="1" i="1" dirty="0">
                <a:solidFill>
                  <a:srgbClr val="000000"/>
                </a:solidFill>
                <a:latin typeface="微软雅黑" panose="020B0503020204020204" pitchFamily="34" charset="-122"/>
                <a:ea typeface="微软雅黑" panose="020B0503020204020204" pitchFamily="34" charset="-122"/>
              </a:rPr>
              <a:t>H</a:t>
            </a:r>
            <a:r>
              <a:rPr lang="en-US" altLang="zh-CN" b="1" dirty="0">
                <a:solidFill>
                  <a:srgbClr val="000000"/>
                </a:solidFill>
                <a:latin typeface="微软雅黑" panose="020B0503020204020204" pitchFamily="34" charset="-122"/>
                <a:ea typeface="微软雅黑" panose="020B0503020204020204" pitchFamily="34" charset="-122"/>
              </a:rPr>
              <a:t>=</a:t>
            </a:r>
            <a:r>
              <a:rPr lang="en-US" altLang="zh-CN" b="1" i="1" dirty="0">
                <a:solidFill>
                  <a:srgbClr val="000000"/>
                </a:solidFill>
                <a:latin typeface="微软雅黑" panose="020B0503020204020204" pitchFamily="34" charset="-122"/>
                <a:ea typeface="微软雅黑" panose="020B0503020204020204" pitchFamily="34" charset="-122"/>
              </a:rPr>
              <a:t>H</a:t>
            </a:r>
            <a:r>
              <a:rPr lang="en-US" altLang="zh-CN" b="1" baseline="-25000" dirty="0">
                <a:solidFill>
                  <a:srgbClr val="000000"/>
                </a:solidFill>
                <a:latin typeface="微软雅黑" panose="020B0503020204020204" pitchFamily="34" charset="-122"/>
                <a:ea typeface="微软雅黑" panose="020B0503020204020204" pitchFamily="34" charset="-122"/>
              </a:rPr>
              <a:t>C</a:t>
            </a:r>
            <a:r>
              <a:rPr lang="zh-CN" altLang="en-US" b="1" dirty="0">
                <a:solidFill>
                  <a:srgbClr val="000000"/>
                </a:solidFill>
                <a:latin typeface="微软雅黑" panose="020B0503020204020204" pitchFamily="34" charset="-122"/>
                <a:ea typeface="微软雅黑" panose="020B0503020204020204" pitchFamily="34" charset="-122"/>
              </a:rPr>
              <a:t>时，</a:t>
            </a:r>
            <a:r>
              <a:rPr lang="en-US" altLang="zh-CN" b="1" i="1" dirty="0">
                <a:solidFill>
                  <a:srgbClr val="000000"/>
                </a:solidFill>
                <a:latin typeface="微软雅黑" panose="020B0503020204020204" pitchFamily="34" charset="-122"/>
                <a:ea typeface="微软雅黑" panose="020B0503020204020204" pitchFamily="34" charset="-122"/>
              </a:rPr>
              <a:t>B</a:t>
            </a:r>
            <a:r>
              <a:rPr lang="zh-CN" altLang="en-US" b="1" dirty="0">
                <a:solidFill>
                  <a:srgbClr val="000000"/>
                </a:solidFill>
                <a:latin typeface="微软雅黑" panose="020B0503020204020204" pitchFamily="34" charset="-122"/>
                <a:ea typeface="微软雅黑" panose="020B0503020204020204" pitchFamily="34" charset="-122"/>
              </a:rPr>
              <a:t> </a:t>
            </a:r>
            <a:r>
              <a:rPr lang="en-US" altLang="zh-CN" b="1" dirty="0">
                <a:solidFill>
                  <a:srgbClr val="000000"/>
                </a:solidFill>
                <a:latin typeface="微软雅黑" panose="020B0503020204020204" pitchFamily="34" charset="-122"/>
                <a:ea typeface="微软雅黑" panose="020B0503020204020204" pitchFamily="34" charset="-122"/>
              </a:rPr>
              <a:t>=0</a:t>
            </a:r>
            <a:r>
              <a:rPr lang="zh-CN" altLang="en-US" b="1" dirty="0">
                <a:solidFill>
                  <a:srgbClr val="000000"/>
                </a:solidFill>
                <a:latin typeface="微软雅黑" panose="020B0503020204020204" pitchFamily="34" charset="-122"/>
                <a:ea typeface="微软雅黑" panose="020B0503020204020204" pitchFamily="34" charset="-122"/>
              </a:rPr>
              <a:t>，把</a:t>
            </a:r>
            <a:r>
              <a:rPr lang="en-US" altLang="zh-CN" b="1" i="1" dirty="0">
                <a:solidFill>
                  <a:srgbClr val="000000"/>
                </a:solidFill>
                <a:latin typeface="微软雅黑" panose="020B0503020204020204" pitchFamily="34" charset="-122"/>
                <a:ea typeface="微软雅黑" panose="020B0503020204020204" pitchFamily="34" charset="-122"/>
              </a:rPr>
              <a:t>H</a:t>
            </a:r>
            <a:r>
              <a:rPr lang="en-US" altLang="zh-CN" b="1" baseline="-25000" dirty="0">
                <a:solidFill>
                  <a:srgbClr val="000000"/>
                </a:solidFill>
                <a:latin typeface="微软雅黑" panose="020B0503020204020204" pitchFamily="34" charset="-122"/>
                <a:ea typeface="微软雅黑" panose="020B0503020204020204" pitchFamily="34" charset="-122"/>
              </a:rPr>
              <a:t>C</a:t>
            </a:r>
            <a:r>
              <a:rPr lang="zh-CN" altLang="en-US" b="1" dirty="0">
                <a:solidFill>
                  <a:srgbClr val="000000"/>
                </a:solidFill>
                <a:latin typeface="微软雅黑" panose="020B0503020204020204" pitchFamily="34" charset="-122"/>
                <a:ea typeface="微软雅黑" panose="020B0503020204020204" pitchFamily="34" charset="-122"/>
              </a:rPr>
              <a:t>称为</a:t>
            </a:r>
            <a:r>
              <a:rPr lang="zh-CN" altLang="en-US" b="1" dirty="0">
                <a:solidFill>
                  <a:srgbClr val="C00000"/>
                </a:solidFill>
                <a:latin typeface="微软雅黑" panose="020B0503020204020204" pitchFamily="34" charset="-122"/>
                <a:ea typeface="微软雅黑" panose="020B0503020204020204" pitchFamily="34" charset="-122"/>
              </a:rPr>
              <a:t>矫顽磁力</a:t>
            </a:r>
            <a:r>
              <a:rPr lang="zh-CN" altLang="en-US" b="1" dirty="0">
                <a:solidFill>
                  <a:srgbClr val="000000"/>
                </a:solidFill>
                <a:latin typeface="微软雅黑" panose="020B0503020204020204" pitchFamily="34" charset="-122"/>
                <a:ea typeface="微软雅黑" panose="020B0503020204020204" pitchFamily="34" charset="-122"/>
              </a:rPr>
              <a:t>，简称</a:t>
            </a:r>
            <a:r>
              <a:rPr lang="zh-CN" altLang="en-US" b="1" dirty="0">
                <a:solidFill>
                  <a:srgbClr val="C00000"/>
                </a:solidFill>
                <a:latin typeface="微软雅黑" panose="020B0503020204020204" pitchFamily="34" charset="-122"/>
                <a:ea typeface="微软雅黑" panose="020B0503020204020204" pitchFamily="34" charset="-122"/>
              </a:rPr>
              <a:t>矫顽力。</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974010" y="4034708"/>
            <a:ext cx="5202110" cy="1476375"/>
          </a:xfrm>
          <a:prstGeom prst="rect">
            <a:avLst/>
          </a:prstGeom>
        </p:spPr>
        <p:txBody>
          <a:bodyPr wrap="square">
            <a:spAutoFit/>
          </a:bodyPr>
          <a:lstStyle/>
          <a:p>
            <a:pPr indent="277495">
              <a:lnSpc>
                <a:spcPct val="125000"/>
              </a:lnSpc>
              <a:defRPr/>
            </a:pPr>
            <a:r>
              <a:rPr lang="en-US" altLang="zh-CN" b="1" kern="0" dirty="0">
                <a:solidFill>
                  <a:srgbClr val="000000"/>
                </a:solidFill>
                <a:latin typeface="微软雅黑" panose="020B0503020204020204" pitchFamily="34" charset="-122"/>
                <a:ea typeface="微软雅黑" panose="020B0503020204020204" pitchFamily="34" charset="-122"/>
              </a:rPr>
              <a:t> </a:t>
            </a:r>
            <a:r>
              <a:rPr lang="zh-CN" altLang="zh-CN" b="1" kern="0" dirty="0">
                <a:solidFill>
                  <a:srgbClr val="000000"/>
                </a:solidFill>
                <a:latin typeface="微软雅黑" panose="020B0503020204020204" pitchFamily="34" charset="-122"/>
                <a:ea typeface="微软雅黑" panose="020B0503020204020204" pitchFamily="34" charset="-122"/>
              </a:rPr>
              <a:t>铁磁材料在交变磁场的作用下反复交变磁化时，内部磁畴随外磁场的交变来回翻转，在翻转过程中，由于磁畴间的相互摩擦而引起的热量损耗称为</a:t>
            </a:r>
            <a:r>
              <a:rPr lang="zh-CN" altLang="zh-CN" b="1" kern="0" dirty="0">
                <a:solidFill>
                  <a:srgbClr val="C00000"/>
                </a:solidFill>
                <a:latin typeface="微软雅黑" panose="020B0503020204020204" pitchFamily="34" charset="-122"/>
                <a:ea typeface="微软雅黑" panose="020B0503020204020204" pitchFamily="34" charset="-122"/>
              </a:rPr>
              <a:t>磁滞损耗</a:t>
            </a:r>
            <a:r>
              <a:rPr lang="zh-CN" altLang="zh-CN" b="1" kern="0" dirty="0">
                <a:solidFill>
                  <a:srgbClr val="000000"/>
                </a:solidFill>
                <a:latin typeface="微软雅黑" panose="020B0503020204020204" pitchFamily="34" charset="-122"/>
                <a:ea typeface="微软雅黑" panose="020B0503020204020204" pitchFamily="34" charset="-122"/>
              </a:rPr>
              <a:t>。</a:t>
            </a:r>
            <a:endParaRPr lang="zh-CN" altLang="zh-CN" kern="100" dirty="0">
              <a:solidFill>
                <a:srgbClr val="0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2133600" y="5548322"/>
            <a:ext cx="7778824" cy="922020"/>
          </a:xfrm>
          <a:prstGeom prst="rect">
            <a:avLst/>
          </a:prstGeom>
        </p:spPr>
        <p:txBody>
          <a:bodyPr wrap="square">
            <a:spAutoFit/>
          </a:bodyPr>
          <a:lstStyle/>
          <a:p>
            <a:pPr>
              <a:defRPr/>
            </a:pPr>
            <a:r>
              <a:rPr lang="en-US" altLang="zh-CN" b="1" kern="0" dirty="0">
                <a:solidFill>
                  <a:srgbClr val="000000"/>
                </a:solidFill>
                <a:latin typeface="微软雅黑" panose="020B0503020204020204" pitchFamily="34" charset="-122"/>
                <a:ea typeface="微软雅黑" panose="020B0503020204020204" pitchFamily="34" charset="-122"/>
              </a:rPr>
              <a:t>    </a:t>
            </a:r>
            <a:r>
              <a:rPr lang="zh-CN" altLang="zh-CN" b="1" kern="0" dirty="0">
                <a:solidFill>
                  <a:srgbClr val="000000"/>
                </a:solidFill>
                <a:latin typeface="微软雅黑" panose="020B0503020204020204" pitchFamily="34" charset="-122"/>
                <a:ea typeface="微软雅黑" panose="020B0503020204020204" pitchFamily="34" charset="-122"/>
              </a:rPr>
              <a:t>磁滞损耗的大小与磁滞回线的面积成正比，面积越小，损耗越低。由于磁滞损耗对变压器、电动机等电磁设备的运行不利，因此，</a:t>
            </a:r>
            <a:r>
              <a:rPr lang="zh-CN" altLang="zh-CN" b="1" kern="0" dirty="0">
                <a:solidFill>
                  <a:srgbClr val="C00000"/>
                </a:solidFill>
                <a:latin typeface="微软雅黑" panose="020B0503020204020204" pitchFamily="34" charset="-122"/>
                <a:ea typeface="微软雅黑" panose="020B0503020204020204" pitchFamily="34" charset="-122"/>
              </a:rPr>
              <a:t>常采用磁滞损耗小的铁磁材料作它们的铁心，如硅钢片</a:t>
            </a:r>
            <a:r>
              <a:rPr lang="zh-CN" altLang="zh-CN" kern="100" dirty="0">
                <a:solidFill>
                  <a:srgbClr val="C00000"/>
                </a:solidFill>
                <a:latin typeface="微软雅黑" panose="020B0503020204020204" pitchFamily="34" charset="-122"/>
                <a:ea typeface="微软雅黑" panose="020B0503020204020204" pitchFamily="34" charset="-122"/>
              </a:rPr>
              <a:t>。</a:t>
            </a:r>
            <a:endParaRPr lang="zh-CN" altLang="en-US" kern="0"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p:bldP spid="9" grpId="0"/>
      <p:bldP spid="11" grpId="0"/>
      <p:bldP spid="12" grpId="0"/>
      <p:bldP spid="13"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52481" y="702745"/>
            <a:ext cx="7992888" cy="460375"/>
          </a:xfrm>
          <a:prstGeom prst="rect">
            <a:avLst/>
          </a:prstGeom>
        </p:spPr>
        <p:txBody>
          <a:bodyPr wrap="square">
            <a:spAutoFit/>
          </a:bodyPr>
          <a:lstStyle/>
          <a:p>
            <a:r>
              <a:rPr lang="zh-CN" altLang="en-US" sz="2400" dirty="0" smtClean="0">
                <a:solidFill>
                  <a:prstClr val="black"/>
                </a:solidFill>
                <a:latin typeface="微软雅黑" panose="020B0503020204020204" pitchFamily="34" charset="-122"/>
                <a:ea typeface="微软雅黑" panose="020B0503020204020204" pitchFamily="34" charset="-122"/>
              </a:rPr>
              <a:t>铁磁性材料分为软磁材料、硬磁材料和矩磁材料三种类型</a:t>
            </a:r>
            <a:endParaRPr lang="zh-CN" altLang="en-US" sz="2400" dirty="0">
              <a:solidFill>
                <a:prstClr val="black"/>
              </a:solidFill>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16964" y="1196770"/>
            <a:ext cx="5578938" cy="2039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009777" y="3404907"/>
            <a:ext cx="7993317" cy="922020"/>
          </a:xfrm>
          <a:prstGeom prst="rect">
            <a:avLst/>
          </a:prstGeom>
        </p:spPr>
        <p:txBody>
          <a:bodyPr wrap="square">
            <a:spAutoFit/>
          </a:bodyPr>
          <a:lstStyle/>
          <a:p>
            <a:pPr>
              <a:defRPr/>
            </a:pPr>
            <a:r>
              <a:rPr lang="zh-CN" altLang="en-US" b="1" kern="0" dirty="0">
                <a:solidFill>
                  <a:srgbClr val="000099"/>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软磁材料：</a:t>
            </a:r>
            <a:r>
              <a:rPr lang="zh-CN" altLang="en-US"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具有很高的磁导率，剩磁和矫顽力较小，磁滞损耗低，因此，一般用来制作变压器、电机及电磁器件的铁心。硅钢、铸钢、铸铁、坡莫合金及铁氧体等。</a:t>
            </a:r>
            <a:endParaRPr lang="zh-CN" altLang="en-US"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2010094" y="4437121"/>
            <a:ext cx="7924874" cy="645160"/>
          </a:xfrm>
          <a:prstGeom prst="rect">
            <a:avLst/>
          </a:prstGeom>
        </p:spPr>
        <p:txBody>
          <a:bodyPr wrap="square">
            <a:spAutoFit/>
          </a:bodyPr>
          <a:lstStyle/>
          <a:p>
            <a:pPr>
              <a:defRPr/>
            </a:pPr>
            <a:r>
              <a:rPr lang="zh-CN" altLang="en-US" b="1" kern="0" dirty="0">
                <a:solidFill>
                  <a:srgbClr val="000099"/>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永磁材料：</a:t>
            </a:r>
            <a:r>
              <a:rPr lang="zh-CN" altLang="en-US"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具有较大的剩磁和矫顽力，一般用来制作永久磁铁。常用的有碳钢、钴钢及铁镍铝钴合金等。</a:t>
            </a:r>
            <a:endParaRPr lang="zh-CN" altLang="en-US"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6" name="矩形 5"/>
          <p:cNvSpPr/>
          <p:nvPr/>
        </p:nvSpPr>
        <p:spPr>
          <a:xfrm>
            <a:off x="2009776" y="5301226"/>
            <a:ext cx="7902650" cy="645160"/>
          </a:xfrm>
          <a:prstGeom prst="rect">
            <a:avLst/>
          </a:prstGeom>
        </p:spPr>
        <p:txBody>
          <a:bodyPr wrap="square">
            <a:spAutoFit/>
          </a:bodyPr>
          <a:lstStyle/>
          <a:p>
            <a:pPr>
              <a:defRPr/>
            </a:pPr>
            <a:r>
              <a:rPr lang="zh-CN" altLang="en-US" b="1" kern="0" dirty="0">
                <a:solidFill>
                  <a:srgbClr val="000099"/>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矩磁材料：</a:t>
            </a:r>
            <a:r>
              <a:rPr lang="zh-CN" altLang="en-US"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rPr>
              <a:t>具有易饱和和磁性保持功能，在计算机和控制系统中常用作记忆元件、开关元件和逻辑元件。常用的有镁锰铁氧体及铁镍合金等。</a:t>
            </a:r>
            <a:endParaRPr lang="zh-CN" altLang="en-US" b="1" kern="0" dirty="0">
              <a:solidFill>
                <a:srgbClr val="000000"/>
              </a:solidFill>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5513" y="692696"/>
            <a:ext cx="1198880" cy="398780"/>
          </a:xfrm>
          <a:prstGeom prst="rect">
            <a:avLst/>
          </a:prstGeom>
        </p:spPr>
        <p:txBody>
          <a:bodyPr wrap="none">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五、磁路</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616186" y="1329264"/>
            <a:ext cx="7560841"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磁路：磁路是指主磁通经过的闭合回路，几种常见电气设备的磁路。</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243344" y="4684731"/>
            <a:ext cx="3759200" cy="521970"/>
          </a:xfrm>
          <a:prstGeom prst="rect">
            <a:avLst/>
          </a:prstGeom>
        </p:spPr>
        <p:txBody>
          <a:bodyPr>
            <a:spAutoFit/>
          </a:bodyPr>
          <a:lstStyle/>
          <a:p>
            <a:pPr>
              <a:defRPr/>
            </a:pPr>
            <a:r>
              <a:rPr lang="zh-CN" altLang="en-US" sz="2800" b="1" kern="0" dirty="0">
                <a:solidFill>
                  <a:srgbClr val="C00000"/>
                </a:solidFill>
                <a:effectLst>
                  <a:outerShdw blurRad="38100" dist="38100" dir="2700000" algn="tl">
                    <a:srgbClr val="FFFFFF"/>
                  </a:outerShdw>
                </a:effectLst>
              </a:rPr>
              <a:t>磁路的组成：</a:t>
            </a:r>
            <a:endParaRPr lang="en-US" altLang="zh-CN" sz="2800" b="1" kern="0" dirty="0">
              <a:solidFill>
                <a:srgbClr val="C00000"/>
              </a:solidFill>
              <a:effectLst>
                <a:outerShdw blurRad="38100" dist="38100" dir="2700000" algn="tl">
                  <a:srgbClr val="FFFFFF"/>
                </a:outerShdw>
              </a:effectLst>
            </a:endParaRPr>
          </a:p>
        </p:txBody>
      </p:sp>
      <p:sp>
        <p:nvSpPr>
          <p:cNvPr id="5" name="矩形 4"/>
          <p:cNvSpPr/>
          <p:nvPr/>
        </p:nvSpPr>
        <p:spPr>
          <a:xfrm>
            <a:off x="2195515" y="5254643"/>
            <a:ext cx="7542212" cy="953135"/>
          </a:xfrm>
          <a:prstGeom prst="rect">
            <a:avLst/>
          </a:prstGeom>
        </p:spPr>
        <p:txBody>
          <a:bodyPr>
            <a:spAutoFit/>
          </a:bodyPr>
          <a:lstStyle/>
          <a:p>
            <a:pPr marL="457200" indent="-457200">
              <a:buFont typeface="Arial" panose="020B0604020202020204" pitchFamily="34" charset="0"/>
              <a:buChar char="•"/>
              <a:defRPr/>
            </a:pPr>
            <a:r>
              <a:rPr lang="zh-CN" altLang="en-US" sz="2800" b="1" kern="0" dirty="0">
                <a:solidFill>
                  <a:srgbClr val="000099"/>
                </a:solidFill>
                <a:effectLst>
                  <a:outerShdw blurRad="38100" dist="38100" dir="2700000" algn="tl">
                    <a:srgbClr val="FFFFFF"/>
                  </a:outerShdw>
                </a:effectLst>
              </a:rPr>
              <a:t>简单磁路</a:t>
            </a:r>
            <a:r>
              <a:rPr lang="en-US" altLang="zh-CN" sz="2800" b="1" kern="0" dirty="0">
                <a:solidFill>
                  <a:srgbClr val="000000"/>
                </a:solidFill>
                <a:effectLst>
                  <a:outerShdw blurRad="38100" dist="38100" dir="2700000" algn="tl">
                    <a:srgbClr val="FFFFFF"/>
                  </a:outerShdw>
                </a:effectLst>
              </a:rPr>
              <a:t>—</a:t>
            </a:r>
            <a:r>
              <a:rPr lang="zh-CN" altLang="en-US" sz="2800" b="1" kern="0" dirty="0">
                <a:solidFill>
                  <a:srgbClr val="000000"/>
                </a:solidFill>
                <a:effectLst>
                  <a:outerShdw blurRad="38100" dist="38100" dir="2700000" algn="tl">
                    <a:srgbClr val="FFFFFF"/>
                  </a:outerShdw>
                </a:effectLst>
              </a:rPr>
              <a:t>由铁心单独组成；</a:t>
            </a:r>
            <a:endParaRPr lang="en-US" altLang="zh-CN" sz="2800" b="1" kern="0" dirty="0">
              <a:solidFill>
                <a:srgbClr val="000000"/>
              </a:solidFill>
              <a:effectLst>
                <a:outerShdw blurRad="38100" dist="38100" dir="2700000" algn="tl">
                  <a:srgbClr val="FFFFFF"/>
                </a:outerShdw>
              </a:effectLst>
            </a:endParaRPr>
          </a:p>
          <a:p>
            <a:pPr marL="457200" indent="-457200">
              <a:buFont typeface="Arial" panose="020B0604020202020204" pitchFamily="34" charset="0"/>
              <a:buChar char="•"/>
              <a:defRPr/>
            </a:pPr>
            <a:r>
              <a:rPr lang="zh-CN" altLang="en-US" sz="2800" b="1" kern="0" dirty="0">
                <a:solidFill>
                  <a:srgbClr val="000099"/>
                </a:solidFill>
                <a:effectLst>
                  <a:outerShdw blurRad="38100" dist="38100" dir="2700000" algn="tl">
                    <a:srgbClr val="FFFFFF"/>
                  </a:outerShdw>
                </a:effectLst>
              </a:rPr>
              <a:t>较复杂磁路</a:t>
            </a:r>
            <a:r>
              <a:rPr lang="en-US" altLang="zh-CN" sz="2800" b="1" kern="0" dirty="0">
                <a:solidFill>
                  <a:srgbClr val="000000"/>
                </a:solidFill>
                <a:effectLst>
                  <a:outerShdw blurRad="38100" dist="38100" dir="2700000" algn="tl">
                    <a:srgbClr val="FFFFFF"/>
                  </a:outerShdw>
                </a:effectLst>
              </a:rPr>
              <a:t>—</a:t>
            </a:r>
            <a:r>
              <a:rPr lang="zh-CN" altLang="en-US" sz="2800" b="1" kern="0" dirty="0">
                <a:solidFill>
                  <a:srgbClr val="000000"/>
                </a:solidFill>
                <a:effectLst>
                  <a:outerShdw blurRad="38100" dist="38100" dir="2700000" algn="tl">
                    <a:srgbClr val="FFFFFF"/>
                  </a:outerShdw>
                </a:effectLst>
              </a:rPr>
              <a:t>由铁心及空气隙两部分组成。</a:t>
            </a:r>
            <a:endParaRPr lang="zh-CN" altLang="en-US" sz="2800" b="1" kern="0" dirty="0">
              <a:solidFill>
                <a:srgbClr val="000000"/>
              </a:solidFill>
              <a:effectLst>
                <a:outerShdw blurRad="38100" dist="38100" dir="2700000" algn="tl">
                  <a:srgbClr val="FFFFFF"/>
                </a:outerShdw>
              </a:effectLst>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36454" y="1700808"/>
            <a:ext cx="8163681" cy="262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36205" y="557972"/>
            <a:ext cx="13258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六、电磁铁</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471800" y="1168909"/>
            <a:ext cx="5451266"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电磁铁广泛地应用于继电器、接触器及自动装置中</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355820" y="1553468"/>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（一）电磁铁的组成与结构</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72153" y="1844842"/>
            <a:ext cx="7784261" cy="1895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338492" y="3740473"/>
            <a:ext cx="22402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（二）电磁铁的类型</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444934" y="4221088"/>
            <a:ext cx="7467490"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）直流电磁铁。直流电磁铁由励磁线圈、软磁材料铁芯和街铁组成。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444934" y="4890549"/>
            <a:ext cx="7251466" cy="133794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）交流电磁铁。当正弦交流电通入交流电磁铁的励磁线圈时，在铁芯中产生的磁通是交变的，当线圈匝数和电源频率一定时，铁芯中磁通的最大值与电源电压成正比。</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电容元件的伏安特性</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当电容元件上，电流和电压的参考方向相关联时，电容元件的伏安特性用如下公式表示：</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电容元件的特性分析</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4295775" y="4440555"/>
            <a:ext cx="2730500" cy="830580"/>
          </a:xfrm>
          <a:prstGeom prst="rect">
            <a:avLst/>
          </a:prstGeom>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96208" y="76200"/>
            <a:ext cx="2271792" cy="832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35569" y="908720"/>
            <a:ext cx="1783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一、汽车电喇叭</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279576" y="1700808"/>
            <a:ext cx="1325880" cy="368300"/>
          </a:xfrm>
          <a:prstGeom prst="rect">
            <a:avLst/>
          </a:prstGeom>
          <a:noFill/>
        </p:spPr>
        <p:txBody>
          <a:bodyPr wrap="none" rtlCol="0">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工作原理：</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9590" y="707000"/>
            <a:ext cx="5376812" cy="4065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270131" y="2276880"/>
            <a:ext cx="2475182" cy="216852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当按下喇叭按钮时，喇叭的电流回路形成：蓄电池正极→电磁线圈→触点→喇叭按钮→搭铁→蓄电池负极。</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70140" y="4941168"/>
            <a:ext cx="7282253" cy="175323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电磁线圈通电后产生电磁吸力，吸引活动衔铁下移，使膜片拱曲，衔铁下移将触点顶开，电磁线圈回路切断，电磁力消失，活动铁芯、衔铁在</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膜片的弹力作用下复位，触点又吸合，线圈电流回路形成。这样触点反复地一通一断，使得膜片和共鸣板连续振动。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042661" y="76262"/>
            <a:ext cx="7924799" cy="36830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学习任务一　新能源汽车喇叭继电器 的认知及检测</a:t>
            </a:r>
            <a:endParaRPr lang="zh-CN" altLang="en-US"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78261" y="903625"/>
            <a:ext cx="1325880" cy="368300"/>
          </a:xfrm>
          <a:prstGeom prst="rect">
            <a:avLst/>
          </a:prstGeom>
        </p:spPr>
        <p:txBody>
          <a:bodyPr wrap="none">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一、继电器</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2207568" y="1296879"/>
            <a:ext cx="54406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继电器的分类：可分为电磁式继电器和干簧式继电器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732966" y="1800944"/>
            <a:ext cx="7107450"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汽车控制电路大多采用电磁式继电器作为控制执行部件，采用干簧式继电器作为传感器。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207569" y="2593023"/>
            <a:ext cx="7632848" cy="1337945"/>
          </a:xfrm>
          <a:prstGeom prst="rect">
            <a:avLst/>
          </a:prstGeom>
        </p:spPr>
        <p:txBody>
          <a:bodyPr wrap="square">
            <a:spAutoFit/>
          </a:bodyPr>
          <a:lstStyle/>
          <a:p>
            <a:pPr>
              <a:lnSpc>
                <a:spcPct val="150000"/>
              </a:lnSpc>
            </a:pPr>
            <a:r>
              <a:rPr lang="en-US" altLang="zh-CN" b="1" dirty="0" smtClean="0">
                <a:solidFill>
                  <a:srgbClr val="FF0000"/>
                </a:solidFill>
                <a:latin typeface="微软雅黑" panose="020B0503020204020204" pitchFamily="34" charset="-122"/>
                <a:ea typeface="微软雅黑" panose="020B0503020204020204" pitchFamily="34" charset="-122"/>
              </a:rPr>
              <a:t>1. </a:t>
            </a:r>
            <a:r>
              <a:rPr lang="zh-CN" altLang="en-US" b="1" dirty="0" smtClean="0">
                <a:solidFill>
                  <a:srgbClr val="FF0000"/>
                </a:solidFill>
                <a:latin typeface="微软雅黑" panose="020B0503020204020204" pitchFamily="34" charset="-122"/>
                <a:ea typeface="微软雅黑" panose="020B0503020204020204" pitchFamily="34" charset="-122"/>
              </a:rPr>
              <a:t>电磁式继电器结构</a:t>
            </a:r>
            <a:endParaRPr lang="zh-CN" altLang="en-US"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在汽车上常用的电磁式继电器一般由电磁铁、触点、衔铁和弹簧等部分组成，触点系统包括回位弹簧和触点（活动触点，固定常开、常闭触点）。</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8263" y="4215085"/>
            <a:ext cx="3060848" cy="252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5268416" y="5017465"/>
            <a:ext cx="4572000" cy="922020"/>
          </a:xfrm>
          <a:prstGeom prst="rect">
            <a:avLst/>
          </a:prstGeom>
        </p:spPr>
        <p:txBody>
          <a:bodyPr>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线圈；</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铁芯；</a:t>
            </a:r>
            <a:r>
              <a:rPr lang="en-US" altLang="zh-CN" dirty="0" smtClean="0">
                <a:solidFill>
                  <a:prstClr val="black"/>
                </a:solidFill>
                <a:latin typeface="微软雅黑" panose="020B0503020204020204" pitchFamily="34" charset="-122"/>
                <a:ea typeface="微软雅黑" panose="020B0503020204020204" pitchFamily="34" charset="-122"/>
              </a:rPr>
              <a:t>3-</a:t>
            </a:r>
            <a:r>
              <a:rPr lang="zh-CN" altLang="en-US" dirty="0" smtClean="0">
                <a:solidFill>
                  <a:prstClr val="black"/>
                </a:solidFill>
                <a:latin typeface="微软雅黑" panose="020B0503020204020204" pitchFamily="34" charset="-122"/>
                <a:ea typeface="微软雅黑" panose="020B0503020204020204" pitchFamily="34" charset="-122"/>
              </a:rPr>
              <a:t>磁轭；</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弹簧；</a:t>
            </a:r>
            <a:r>
              <a:rPr lang="en-US" altLang="zh-CN" dirty="0" smtClean="0">
                <a:solidFill>
                  <a:prstClr val="black"/>
                </a:solidFill>
                <a:latin typeface="微软雅黑" panose="020B0503020204020204" pitchFamily="34" charset="-122"/>
                <a:ea typeface="微软雅黑" panose="020B0503020204020204" pitchFamily="34" charset="-122"/>
              </a:rPr>
              <a:t>5-</a:t>
            </a:r>
            <a:r>
              <a:rPr lang="zh-CN" altLang="en-US" dirty="0" smtClean="0">
                <a:solidFill>
                  <a:prstClr val="black"/>
                </a:solidFill>
                <a:latin typeface="微软雅黑" panose="020B0503020204020204" pitchFamily="34" charset="-122"/>
                <a:ea typeface="微软雅黑" panose="020B0503020204020204" pitchFamily="34" charset="-122"/>
              </a:rPr>
              <a:t>调节螺母；</a:t>
            </a:r>
            <a:r>
              <a:rPr lang="en-US" altLang="zh-CN" dirty="0" smtClean="0">
                <a:solidFill>
                  <a:prstClr val="black"/>
                </a:solidFill>
                <a:latin typeface="微软雅黑" panose="020B0503020204020204" pitchFamily="34" charset="-122"/>
                <a:ea typeface="微软雅黑" panose="020B0503020204020204" pitchFamily="34" charset="-122"/>
              </a:rPr>
              <a:t>6-</a:t>
            </a:r>
            <a:r>
              <a:rPr lang="zh-CN" altLang="en-US" dirty="0" smtClean="0">
                <a:solidFill>
                  <a:prstClr val="black"/>
                </a:solidFill>
                <a:latin typeface="微软雅黑" panose="020B0503020204020204" pitchFamily="34" charset="-122"/>
                <a:ea typeface="微软雅黑" panose="020B0503020204020204" pitchFamily="34" charset="-122"/>
              </a:rPr>
              <a:t>调节螺钉；</a:t>
            </a:r>
            <a:r>
              <a:rPr lang="en-US" altLang="zh-CN" dirty="0" smtClean="0">
                <a:solidFill>
                  <a:prstClr val="black"/>
                </a:solidFill>
                <a:latin typeface="微软雅黑" panose="020B0503020204020204" pitchFamily="34" charset="-122"/>
                <a:ea typeface="微软雅黑" panose="020B0503020204020204" pitchFamily="34" charset="-122"/>
              </a:rPr>
              <a:t>7-</a:t>
            </a:r>
            <a:r>
              <a:rPr lang="zh-CN" altLang="en-US" dirty="0" smtClean="0">
                <a:solidFill>
                  <a:prstClr val="black"/>
                </a:solidFill>
                <a:latin typeface="微软雅黑" panose="020B0503020204020204" pitchFamily="34" charset="-122"/>
                <a:ea typeface="微软雅黑" panose="020B0503020204020204" pitchFamily="34" charset="-122"/>
              </a:rPr>
              <a:t>衔铁；</a:t>
            </a:r>
            <a:r>
              <a:rPr lang="en-US" altLang="zh-CN" dirty="0" smtClean="0">
                <a:solidFill>
                  <a:prstClr val="black"/>
                </a:solidFill>
                <a:latin typeface="微软雅黑" panose="020B0503020204020204" pitchFamily="34" charset="-122"/>
                <a:ea typeface="微软雅黑" panose="020B0503020204020204" pitchFamily="34" charset="-122"/>
              </a:rPr>
              <a:t>8-</a:t>
            </a:r>
            <a:r>
              <a:rPr lang="zh-CN" altLang="en-US" dirty="0" smtClean="0">
                <a:solidFill>
                  <a:prstClr val="black"/>
                </a:solidFill>
                <a:latin typeface="微软雅黑" panose="020B0503020204020204" pitchFamily="34" charset="-122"/>
                <a:ea typeface="微软雅黑" panose="020B0503020204020204" pitchFamily="34" charset="-122"/>
              </a:rPr>
              <a:t>非磁性垫片；</a:t>
            </a:r>
            <a:r>
              <a:rPr lang="en-US" altLang="zh-CN" dirty="0" smtClean="0">
                <a:solidFill>
                  <a:prstClr val="black"/>
                </a:solidFill>
                <a:latin typeface="微软雅黑" panose="020B0503020204020204" pitchFamily="34" charset="-122"/>
                <a:ea typeface="微软雅黑" panose="020B0503020204020204" pitchFamily="34" charset="-122"/>
              </a:rPr>
              <a:t>9-</a:t>
            </a:r>
            <a:r>
              <a:rPr lang="zh-CN" altLang="en-US" dirty="0" smtClean="0">
                <a:solidFill>
                  <a:prstClr val="black"/>
                </a:solidFill>
                <a:latin typeface="微软雅黑" panose="020B0503020204020204" pitchFamily="34" charset="-122"/>
                <a:ea typeface="微软雅黑" panose="020B0503020204020204" pitchFamily="34" charset="-122"/>
              </a:rPr>
              <a:t>动断触点；</a:t>
            </a:r>
            <a:r>
              <a:rPr lang="en-US" altLang="zh-CN" dirty="0" smtClean="0">
                <a:solidFill>
                  <a:prstClr val="black"/>
                </a:solidFill>
                <a:latin typeface="微软雅黑" panose="020B0503020204020204" pitchFamily="34" charset="-122"/>
                <a:ea typeface="微软雅黑" panose="020B0503020204020204" pitchFamily="34" charset="-122"/>
              </a:rPr>
              <a:t>10-</a:t>
            </a:r>
            <a:r>
              <a:rPr lang="zh-CN" altLang="en-US" dirty="0" smtClean="0">
                <a:solidFill>
                  <a:prstClr val="black"/>
                </a:solidFill>
                <a:latin typeface="微软雅黑" panose="020B0503020204020204" pitchFamily="34" charset="-122"/>
                <a:ea typeface="微软雅黑" panose="020B0503020204020204" pitchFamily="34" charset="-122"/>
              </a:rPr>
              <a:t>动合触点</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 name="矩形 1"/>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24489" y="707949"/>
            <a:ext cx="7992888" cy="2584450"/>
          </a:xfrm>
          <a:prstGeom prst="rect">
            <a:avLst/>
          </a:prstGeom>
        </p:spPr>
        <p:txBody>
          <a:bodyPr wrap="square">
            <a:spAutoFit/>
          </a:bodyPr>
          <a:lstStyle/>
          <a:p>
            <a:pPr>
              <a:lnSpc>
                <a:spcPct val="150000"/>
              </a:lnSpc>
            </a:pPr>
            <a:r>
              <a:rPr lang="zh-CN" altLang="en-US" b="1" dirty="0" smtClean="0">
                <a:solidFill>
                  <a:srgbClr val="FF0000"/>
                </a:solidFill>
                <a:latin typeface="微软雅黑" panose="020B0503020204020204" pitchFamily="34" charset="-122"/>
                <a:ea typeface="微软雅黑" panose="020B0503020204020204" pitchFamily="34" charset="-122"/>
              </a:rPr>
              <a:t>工作原理：</a:t>
            </a:r>
            <a:r>
              <a:rPr lang="zh-CN" altLang="en-US" dirty="0" smtClean="0">
                <a:solidFill>
                  <a:prstClr val="black"/>
                </a:solidFill>
                <a:latin typeface="微软雅黑" panose="020B0503020204020204" pitchFamily="34" charset="-122"/>
                <a:ea typeface="微软雅黑" panose="020B0503020204020204" pitchFamily="34" charset="-122"/>
              </a:rPr>
              <a:t>当继电器线圈两端加上电压或电流时，线圈产生的磁通，通过铁芯、磁轭、衔铁、磁路工作气隙组成的磁路，在磁场的作用下，当铁芯的吸引力克服弹簧的弹力而使衔铁（动铁芯）吸向铁芯时，从而带动动断触点（常闭触点） </a:t>
            </a:r>
            <a:r>
              <a:rPr lang="en-US" altLang="zh-CN" dirty="0" smtClean="0">
                <a:solidFill>
                  <a:prstClr val="black"/>
                </a:solidFill>
                <a:latin typeface="微软雅黑" panose="020B0503020204020204" pitchFamily="34" charset="-122"/>
                <a:ea typeface="微软雅黑" panose="020B0503020204020204" pitchFamily="34" charset="-122"/>
              </a:rPr>
              <a:t>9</a:t>
            </a:r>
            <a:r>
              <a:rPr lang="zh-CN" altLang="en-US" dirty="0" smtClean="0">
                <a:solidFill>
                  <a:prstClr val="black"/>
                </a:solidFill>
                <a:latin typeface="微软雅黑" panose="020B0503020204020204" pitchFamily="34" charset="-122"/>
                <a:ea typeface="微软雅黑" panose="020B0503020204020204" pitchFamily="34" charset="-122"/>
              </a:rPr>
              <a:t>断开，而动合触点（常开触点） </a:t>
            </a:r>
            <a:r>
              <a:rPr lang="en-US" altLang="zh-CN" dirty="0" smtClean="0">
                <a:solidFill>
                  <a:prstClr val="black"/>
                </a:solidFill>
                <a:latin typeface="微软雅黑" panose="020B0503020204020204" pitchFamily="34" charset="-122"/>
                <a:ea typeface="微软雅黑" panose="020B0503020204020204" pitchFamily="34" charset="-122"/>
              </a:rPr>
              <a:t>10 </a:t>
            </a:r>
            <a:r>
              <a:rPr lang="zh-CN" altLang="en-US" dirty="0" smtClean="0">
                <a:solidFill>
                  <a:prstClr val="black"/>
                </a:solidFill>
                <a:latin typeface="微软雅黑" panose="020B0503020204020204" pitchFamily="34" charset="-122"/>
                <a:ea typeface="微软雅黑" panose="020B0503020204020204" pitchFamily="34" charset="-122"/>
              </a:rPr>
              <a:t>闭合；当线圈两端电压或电流小于一定值时，衔铁（动铁芯）在弹簧的作用下返回原来位置，使动断触点（常闭触点）恢复闭合，动合触点（常开触点）恢复打开。</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139493" y="3386315"/>
            <a:ext cx="1828800" cy="368300"/>
          </a:xfrm>
          <a:prstGeom prst="rect">
            <a:avLst/>
          </a:prstGeom>
        </p:spPr>
        <p:txBody>
          <a:bodyPr wrap="none">
            <a:spAutoFit/>
          </a:bodyPr>
          <a:lstStyle/>
          <a:p>
            <a:r>
              <a:rPr lang="en-US" altLang="zh-CN" b="1" dirty="0" smtClean="0">
                <a:solidFill>
                  <a:srgbClr val="FF0000"/>
                </a:solidFill>
                <a:latin typeface="微软雅黑" panose="020B0503020204020204" pitchFamily="34" charset="-122"/>
                <a:ea typeface="微软雅黑" panose="020B0503020204020204" pitchFamily="34" charset="-122"/>
              </a:rPr>
              <a:t>2. </a:t>
            </a:r>
            <a:r>
              <a:rPr lang="zh-CN" altLang="en-US" b="1" dirty="0" smtClean="0">
                <a:solidFill>
                  <a:srgbClr val="FF0000"/>
                </a:solidFill>
                <a:latin typeface="微软雅黑" panose="020B0503020204020204" pitchFamily="34" charset="-122"/>
                <a:ea typeface="微软雅黑" panose="020B0503020204020204" pitchFamily="34" charset="-122"/>
              </a:rPr>
              <a:t>干簧式继电器</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523323" y="3821410"/>
            <a:ext cx="3024336"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干簧式继电器主要由干式舌簧片与励磁线圈组成</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51578" y="3096187"/>
            <a:ext cx="3591650" cy="185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279576" y="4725144"/>
            <a:ext cx="4572000" cy="1753235"/>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当继电器线圈通以电流时，在线圈的轴向产生了磁场，使簧片磁化，其触点产生极性相反的磁极，使干簧管的一对触点吸合在一起，将外电路接通。当线圈断电时，磁场消失，簧片退磁，依靠自身的弹性恢复原位，使触点断开，与之连接的外电路被切断。</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693" y="4952293"/>
            <a:ext cx="2396693" cy="152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545" y="648280"/>
            <a:ext cx="2711450" cy="368300"/>
          </a:xfrm>
          <a:prstGeom prst="rect">
            <a:avLst/>
          </a:prstGeom>
        </p:spPr>
        <p:txBody>
          <a:bodyPr wrap="none">
            <a:spAutoFit/>
          </a:bodyPr>
          <a:lstStyle/>
          <a:p>
            <a:r>
              <a:rPr lang="zh-CN" altLang="en-US" b="1" dirty="0" smtClean="0">
                <a:solidFill>
                  <a:srgbClr val="FF0000"/>
                </a:solidFill>
              </a:rPr>
              <a:t>（三）继电器的常用符号</a:t>
            </a:r>
            <a:endParaRPr lang="zh-CN" altLang="en-US" b="1" dirty="0">
              <a:solidFill>
                <a:srgbClr val="FF0000"/>
              </a:solidFill>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51586" y="1124744"/>
            <a:ext cx="7488832" cy="5397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0363" y="1117195"/>
            <a:ext cx="4572000" cy="1198880"/>
          </a:xfrm>
          <a:prstGeom prst="rect">
            <a:avLst/>
          </a:prstGeom>
        </p:spPr>
        <p:txBody>
          <a:bodyPr>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1. </a:t>
            </a:r>
            <a:r>
              <a:rPr lang="zh-CN" altLang="en-US" dirty="0" smtClean="0">
                <a:solidFill>
                  <a:prstClr val="black"/>
                </a:solidFill>
                <a:latin typeface="微软雅黑" panose="020B0503020204020204" pitchFamily="34" charset="-122"/>
                <a:ea typeface="微软雅黑" panose="020B0503020204020204" pitchFamily="34" charset="-122"/>
              </a:rPr>
              <a:t>线圈电源和功率</a:t>
            </a:r>
            <a:endParaRPr lang="zh-CN" altLang="en-US" dirty="0" smtClean="0">
              <a:solidFill>
                <a:prstClr val="black"/>
              </a:solidFill>
              <a:latin typeface="微软雅黑" panose="020B0503020204020204" pitchFamily="34" charset="-122"/>
              <a:ea typeface="微软雅黑" panose="020B0503020204020204" pitchFamily="34" charset="-122"/>
            </a:endParaRPr>
          </a:p>
          <a:p>
            <a:r>
              <a:rPr lang="en-US" altLang="zh-CN" dirty="0" smtClean="0">
                <a:solidFill>
                  <a:prstClr val="black"/>
                </a:solidFill>
                <a:latin typeface="微软雅黑" panose="020B0503020204020204" pitchFamily="34" charset="-122"/>
                <a:ea typeface="微软雅黑" panose="020B0503020204020204" pitchFamily="34" charset="-122"/>
              </a:rPr>
              <a:t>2. </a:t>
            </a:r>
            <a:r>
              <a:rPr lang="zh-CN" altLang="en-US" dirty="0" smtClean="0">
                <a:solidFill>
                  <a:prstClr val="black"/>
                </a:solidFill>
                <a:latin typeface="微软雅黑" panose="020B0503020204020204" pitchFamily="34" charset="-122"/>
                <a:ea typeface="微软雅黑" panose="020B0503020204020204" pitchFamily="34" charset="-122"/>
              </a:rPr>
              <a:t>线圈电压</a:t>
            </a:r>
            <a:endParaRPr lang="zh-CN" altLang="en-US" dirty="0" smtClean="0">
              <a:solidFill>
                <a:prstClr val="black"/>
              </a:solidFill>
              <a:latin typeface="微软雅黑" panose="020B0503020204020204" pitchFamily="34" charset="-122"/>
              <a:ea typeface="微软雅黑" panose="020B0503020204020204" pitchFamily="34" charset="-122"/>
            </a:endParaRPr>
          </a:p>
          <a:p>
            <a:r>
              <a:rPr lang="en-US" altLang="zh-CN" dirty="0" smtClean="0">
                <a:solidFill>
                  <a:prstClr val="black"/>
                </a:solidFill>
                <a:latin typeface="微软雅黑" panose="020B0503020204020204" pitchFamily="34" charset="-122"/>
                <a:ea typeface="微软雅黑" panose="020B0503020204020204" pitchFamily="34" charset="-122"/>
              </a:rPr>
              <a:t>3. </a:t>
            </a:r>
            <a:r>
              <a:rPr lang="zh-CN" altLang="en-US" dirty="0" smtClean="0">
                <a:solidFill>
                  <a:prstClr val="black"/>
                </a:solidFill>
                <a:latin typeface="微软雅黑" panose="020B0503020204020204" pitchFamily="34" charset="-122"/>
                <a:ea typeface="微软雅黑" panose="020B0503020204020204" pitchFamily="34" charset="-122"/>
              </a:rPr>
              <a:t>线圈电阻</a:t>
            </a:r>
            <a:endParaRPr lang="en-US" altLang="zh-CN" dirty="0" smtClean="0">
              <a:solidFill>
                <a:prstClr val="black"/>
              </a:solidFill>
              <a:latin typeface="微软雅黑" panose="020B0503020204020204" pitchFamily="34" charset="-122"/>
              <a:ea typeface="微软雅黑" panose="020B0503020204020204" pitchFamily="34" charset="-122"/>
            </a:endParaRPr>
          </a:p>
          <a:p>
            <a:r>
              <a:rPr lang="en-US" altLang="zh-CN" dirty="0" smtClean="0">
                <a:solidFill>
                  <a:prstClr val="black"/>
                </a:solidFill>
                <a:latin typeface="微软雅黑" panose="020B0503020204020204" pitchFamily="34" charset="-122"/>
                <a:ea typeface="微软雅黑" panose="020B0503020204020204" pitchFamily="34" charset="-122"/>
              </a:rPr>
              <a:t>4. </a:t>
            </a:r>
            <a:r>
              <a:rPr lang="zh-CN" altLang="en-US" dirty="0" smtClean="0">
                <a:solidFill>
                  <a:prstClr val="black"/>
                </a:solidFill>
                <a:latin typeface="微软雅黑" panose="020B0503020204020204" pitchFamily="34" charset="-122"/>
                <a:ea typeface="微软雅黑" panose="020B0503020204020204" pitchFamily="34" charset="-122"/>
              </a:rPr>
              <a:t>寿命（触点负荷）</a:t>
            </a:r>
            <a:endParaRPr lang="zh-CN" altLang="en-US" dirty="0" smtClean="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063552" y="736174"/>
            <a:ext cx="3456384" cy="368300"/>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（四）继电器的主要电气参数</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095629" y="2317522"/>
            <a:ext cx="29260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（五）继电器电气功能检验</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432721" y="2636913"/>
            <a:ext cx="6687616" cy="341503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）判断线圈是否存在开路现象，开路则不合格。</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）测量各组常开、常闭触点是否配合正确。</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3</a:t>
            </a:r>
            <a:r>
              <a:rPr lang="zh-CN" altLang="en-US" dirty="0" smtClean="0">
                <a:solidFill>
                  <a:prstClr val="black"/>
                </a:solidFill>
                <a:latin typeface="微软雅黑" panose="020B0503020204020204" pitchFamily="34" charset="-122"/>
                <a:ea typeface="微软雅黑" panose="020B0503020204020204" pitchFamily="34" charset="-122"/>
              </a:rPr>
              <a:t>）测量各组主触点，主触点为断开状态（电阻为无穷大）。</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）用手将“手动弹簧触片”压至最底端，测量各组常开、常闭触点及主触点，此时触点状态应发生改变，即常开触点由开路变为导通（电阻由无穷大变为“</a:t>
            </a:r>
            <a:r>
              <a:rPr lang="en-US" altLang="zh-CN" dirty="0" smtClean="0">
                <a:solidFill>
                  <a:prstClr val="black"/>
                </a:solidFill>
                <a:latin typeface="微软雅黑" panose="020B0503020204020204" pitchFamily="34" charset="-122"/>
                <a:ea typeface="微软雅黑" panose="020B0503020204020204" pitchFamily="34" charset="-122"/>
              </a:rPr>
              <a:t>0”</a:t>
            </a:r>
            <a:r>
              <a:rPr lang="zh-CN" altLang="en-US" dirty="0" smtClean="0">
                <a:solidFill>
                  <a:prstClr val="black"/>
                </a:solidFill>
                <a:latin typeface="微软雅黑" panose="020B0503020204020204" pitchFamily="34" charset="-122"/>
                <a:ea typeface="微软雅黑" panose="020B0503020204020204" pitchFamily="34" charset="-122"/>
              </a:rPr>
              <a:t>），常闭触点由导通变为开路（电阻由“</a:t>
            </a:r>
            <a:r>
              <a:rPr lang="en-US" altLang="zh-CN" dirty="0" smtClean="0">
                <a:solidFill>
                  <a:prstClr val="black"/>
                </a:solidFill>
                <a:latin typeface="微软雅黑" panose="020B0503020204020204" pitchFamily="34" charset="-122"/>
                <a:ea typeface="微软雅黑" panose="020B0503020204020204" pitchFamily="34" charset="-122"/>
              </a:rPr>
              <a:t>0”</a:t>
            </a:r>
            <a:r>
              <a:rPr lang="zh-CN" altLang="en-US" dirty="0" smtClean="0">
                <a:solidFill>
                  <a:prstClr val="black"/>
                </a:solidFill>
                <a:latin typeface="微软雅黑" panose="020B0503020204020204" pitchFamily="34" charset="-122"/>
                <a:ea typeface="微软雅黑" panose="020B0503020204020204" pitchFamily="34" charset="-122"/>
              </a:rPr>
              <a:t>变为无穷大），主触点由开路变为导通状态（即电阻由无穷大变为“</a:t>
            </a:r>
            <a:r>
              <a:rPr lang="en-US" altLang="zh-CN" dirty="0" smtClean="0">
                <a:solidFill>
                  <a:prstClr val="black"/>
                </a:solidFill>
                <a:latin typeface="微软雅黑" panose="020B0503020204020204" pitchFamily="34" charset="-122"/>
                <a:ea typeface="微软雅黑" panose="020B0503020204020204" pitchFamily="34" charset="-122"/>
              </a:rPr>
              <a:t>0”</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82599" y="1556800"/>
            <a:ext cx="6552728" cy="216852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接触器是一种自动控制电器，主要用于接通和切断交直流电动机各电路或大容量控制电路，适用于频繁操作和远距离控制，接触器按其主触点通过电流的种类，可大致分为交流接触器和直流接触器两类。交流接触器主要由电磁机构、触头系统、灭弧装置等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497638" y="643388"/>
            <a:ext cx="1325880" cy="368300"/>
          </a:xfrm>
          <a:prstGeom prst="rect">
            <a:avLst/>
          </a:prstGeom>
        </p:spPr>
        <p:txBody>
          <a:bodyPr wrap="none">
            <a:spAutoFit/>
          </a:bodyPr>
          <a:lstStyle/>
          <a:p>
            <a:r>
              <a:rPr lang="zh-CN" altLang="en-US" b="1" dirty="0">
                <a:solidFill>
                  <a:srgbClr val="FF0000"/>
                </a:solidFill>
                <a:latin typeface="微软雅黑" panose="020B0503020204020204" pitchFamily="34" charset="-122"/>
                <a:ea typeface="微软雅黑" panose="020B0503020204020204" pitchFamily="34" charset="-122"/>
              </a:rPr>
              <a:t>二、接触器</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639616" y="1187460"/>
            <a:ext cx="2240280" cy="368300"/>
          </a:xfrm>
          <a:prstGeom prst="rect">
            <a:avLst/>
          </a:prstGeom>
        </p:spPr>
        <p:txBody>
          <a:bodyPr wrap="none">
            <a:spAutoFit/>
          </a:bodyPr>
          <a:lstStyle/>
          <a:p>
            <a:r>
              <a:rPr lang="zh-CN" altLang="en-US" dirty="0">
                <a:solidFill>
                  <a:srgbClr val="FF0000"/>
                </a:solidFill>
                <a:latin typeface="微软雅黑" panose="020B0503020204020204" pitchFamily="34" charset="-122"/>
                <a:ea typeface="微软雅黑" panose="020B0503020204020204" pitchFamily="34" charset="-122"/>
              </a:rPr>
              <a:t>（一）接触器的概念</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5288" y="4077072"/>
            <a:ext cx="551497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6113" y="733346"/>
            <a:ext cx="4572000" cy="368300"/>
          </a:xfrm>
          <a:prstGeom prst="rect">
            <a:avLst/>
          </a:prstGeom>
        </p:spPr>
        <p:txBody>
          <a:bodyPr>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1. </a:t>
            </a:r>
            <a:r>
              <a:rPr lang="zh-CN" altLang="en-US" dirty="0" smtClean="0">
                <a:solidFill>
                  <a:srgbClr val="FF0000"/>
                </a:solidFill>
                <a:latin typeface="微软雅黑" panose="020B0503020204020204" pitchFamily="34" charset="-122"/>
                <a:ea typeface="微软雅黑" panose="020B0503020204020204" pitchFamily="34" charset="-122"/>
              </a:rPr>
              <a:t>接触器的型号及其含义</a:t>
            </a:r>
            <a:endParaRPr lang="zh-CN" altLang="en-US" dirty="0" smtClean="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933418" y="1761441"/>
            <a:ext cx="1641586" cy="92202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交流接触器的型号及其含义，</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21779" y="1159759"/>
            <a:ext cx="5546223" cy="266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921" y="4221088"/>
            <a:ext cx="4501257" cy="222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895844" y="4581146"/>
            <a:ext cx="1664646"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直流接触器的型号及其含义</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51584" y="689075"/>
            <a:ext cx="7651512" cy="5738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567608" y="6198272"/>
            <a:ext cx="7560840" cy="50673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由电磁机构、触点系统、灭弧系统、反力装置、支架和底座等几部分组成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 name="矩形 1"/>
          <p:cNvSpPr/>
          <p:nvPr/>
        </p:nvSpPr>
        <p:spPr>
          <a:xfrm>
            <a:off x="2207577" y="779288"/>
            <a:ext cx="2011680" cy="460375"/>
          </a:xfrm>
          <a:prstGeom prst="rect">
            <a:avLst/>
          </a:prstGeom>
        </p:spPr>
        <p:txBody>
          <a:bodyPr wrap="none">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接触器的结构</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1729" y="801644"/>
            <a:ext cx="2214880" cy="398780"/>
          </a:xfrm>
          <a:prstGeom prst="rect">
            <a:avLst/>
          </a:prstGeom>
        </p:spPr>
        <p:txBody>
          <a:bodyPr wrap="none">
            <a:spAutoFit/>
          </a:bodyPr>
          <a:lstStyle/>
          <a:p>
            <a:r>
              <a:rPr lang="zh-CN" altLang="en-US" sz="2000" dirty="0" smtClean="0">
                <a:solidFill>
                  <a:srgbClr val="FF0000"/>
                </a:solidFill>
                <a:latin typeface="微软雅黑" panose="020B0503020204020204" pitchFamily="34" charset="-122"/>
                <a:ea typeface="微软雅黑" panose="020B0503020204020204" pitchFamily="34" charset="-122"/>
              </a:rPr>
              <a:t>接触器的工作原理</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3552" y="1219591"/>
            <a:ext cx="4294782" cy="4179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600057" y="1219599"/>
            <a:ext cx="3816424" cy="216852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闭合主回路的原理为：接通电源→线圈通电→铁芯中产生磁通→产生电磁吸力→电磁吸力克服弹簧弹力→吸合衔铁→触头机构动作→主触头闭合→主回路接通。</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6600057" y="4581129"/>
            <a:ext cx="3600400" cy="175323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断开主回路的原理：线圈失电或电流过低→电磁吸力小于弹簧弹力→释放衔铁→触头机构复位→断开主回路。</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47672" y="40728"/>
            <a:ext cx="1720337"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279585" y="980728"/>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一、继电器与接触器的区别</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79585" y="1403484"/>
            <a:ext cx="4069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二、继电器和接触器与普通开关的区别</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279585" y="1920183"/>
            <a:ext cx="2926080" cy="368300"/>
          </a:xfrm>
          <a:prstGeom prst="rect">
            <a:avLst/>
          </a:prstGeom>
        </p:spPr>
        <p:txBody>
          <a:bodyPr wrap="non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三、继电器与接触器的用途</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635690" y="2492896"/>
            <a:ext cx="7276736" cy="383095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）继电器在电路中可以远程接通与断开电路，实现远程开关功能。</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）以通断来切换电流线路，实现多线路互切功能。</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3</a:t>
            </a:r>
            <a:r>
              <a:rPr lang="zh-CN" altLang="en-US" dirty="0" smtClean="0">
                <a:solidFill>
                  <a:prstClr val="black"/>
                </a:solidFill>
                <a:latin typeface="微软雅黑" panose="020B0503020204020204" pitchFamily="34" charset="-122"/>
                <a:ea typeface="微软雅黑" panose="020B0503020204020204" pitchFamily="34" charset="-122"/>
              </a:rPr>
              <a:t>）以多线路互切功能实现多设备共享线路，从而实现设备小型化。</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）与其他元器组成自动化控制电路。</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5</a:t>
            </a:r>
            <a:r>
              <a:rPr lang="zh-CN" altLang="en-US" dirty="0" smtClean="0">
                <a:solidFill>
                  <a:prstClr val="black"/>
                </a:solidFill>
                <a:latin typeface="微软雅黑" panose="020B0503020204020204" pitchFamily="34" charset="-122"/>
                <a:ea typeface="微软雅黑" panose="020B0503020204020204" pitchFamily="34" charset="-122"/>
              </a:rPr>
              <a:t>）与其他元器件组成实时监测监控安全机制。</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6</a:t>
            </a:r>
            <a:r>
              <a:rPr lang="zh-CN" altLang="en-US" dirty="0" smtClean="0">
                <a:solidFill>
                  <a:prstClr val="black"/>
                </a:solidFill>
                <a:latin typeface="微软雅黑" panose="020B0503020204020204" pitchFamily="34" charset="-122"/>
                <a:ea typeface="微软雅黑" panose="020B0503020204020204" pitchFamily="34" charset="-122"/>
              </a:rPr>
              <a:t>）配合系统起到防触电、起火、设备损坏等自动切断保护。</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7</a:t>
            </a:r>
            <a:r>
              <a:rPr lang="zh-CN" altLang="en-US" dirty="0" smtClean="0">
                <a:solidFill>
                  <a:prstClr val="black"/>
                </a:solidFill>
                <a:latin typeface="微软雅黑" panose="020B0503020204020204" pitchFamily="34" charset="-122"/>
                <a:ea typeface="微软雅黑" panose="020B0503020204020204" pitchFamily="34" charset="-122"/>
              </a:rPr>
              <a:t>）实现工业自动化。</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smtClean="0">
                <a:solidFill>
                  <a:prstClr val="black"/>
                </a:solidFill>
                <a:latin typeface="微软雅黑" panose="020B0503020204020204" pitchFamily="34" charset="-122"/>
                <a:ea typeface="微软雅黑" panose="020B0503020204020204" pitchFamily="34" charset="-122"/>
              </a:rPr>
              <a:t>8</a:t>
            </a:r>
            <a:r>
              <a:rPr lang="zh-CN" altLang="en-US" dirty="0" smtClean="0">
                <a:solidFill>
                  <a:prstClr val="black"/>
                </a:solidFill>
                <a:latin typeface="微软雅黑" panose="020B0503020204020204" pitchFamily="34" charset="-122"/>
                <a:ea typeface="微软雅黑" panose="020B0503020204020204" pitchFamily="34" charset="-122"/>
              </a:rPr>
              <a:t>）继电器是控制电路的核心元器件，也是新能源汽车的核心元器件。</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2205355"/>
            <a:ext cx="11025505"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电容元件的伏安特性</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当电容元件上，电流和电压的参考方向相关联时，电容元件的伏安特性用如下公式表示：</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839470"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电容元件的特性分析</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33737" y="629859"/>
            <a:ext cx="3738880" cy="398780"/>
          </a:xfrm>
          <a:prstGeom prst="rect">
            <a:avLst/>
          </a:prstGeom>
        </p:spPr>
        <p:txBody>
          <a:bodyPr wrap="none">
            <a:spAutoFit/>
          </a:bodyPr>
          <a:lstStyle/>
          <a:p>
            <a:r>
              <a:rPr lang="zh-CN" altLang="en-US" sz="2000" dirty="0" smtClean="0">
                <a:solidFill>
                  <a:srgbClr val="FF0000"/>
                </a:solidFill>
                <a:latin typeface="微软雅黑" panose="020B0503020204020204" pitchFamily="34" charset="-122"/>
                <a:ea typeface="微软雅黑" panose="020B0503020204020204" pitchFamily="34" charset="-122"/>
              </a:rPr>
              <a:t>五、继电器在汽车上的典型应用</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305360" y="1556792"/>
            <a:ext cx="2011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（一）起动继电器</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03914" y="1044220"/>
            <a:ext cx="5301674" cy="3846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314938" y="4980555"/>
            <a:ext cx="7398568" cy="1753235"/>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点火开关 </a:t>
            </a:r>
            <a:r>
              <a:rPr lang="en-US" altLang="zh-CN" dirty="0" smtClean="0">
                <a:solidFill>
                  <a:prstClr val="black"/>
                </a:solidFill>
                <a:latin typeface="微软雅黑" panose="020B0503020204020204" pitchFamily="34" charset="-122"/>
                <a:ea typeface="微软雅黑" panose="020B0503020204020204" pitchFamily="34" charset="-122"/>
              </a:rPr>
              <a:t>S </a:t>
            </a:r>
            <a:r>
              <a:rPr lang="zh-CN" altLang="en-US" dirty="0" smtClean="0">
                <a:solidFill>
                  <a:prstClr val="black"/>
                </a:solidFill>
                <a:latin typeface="微软雅黑" panose="020B0503020204020204" pitchFamily="34" charset="-122"/>
                <a:ea typeface="微软雅黑" panose="020B0503020204020204" pitchFamily="34" charset="-122"/>
              </a:rPr>
              <a:t>闭合时，电流经蓄电池正极→继电器线圈→接地，形成闭合回路，继电器动作，使活动触点与固定触点吸合。</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此时，电流经蓄电池正极→起动继电器接线柱 </a:t>
            </a:r>
            <a:r>
              <a:rPr lang="en-US" altLang="zh-CN" dirty="0" smtClean="0">
                <a:solidFill>
                  <a:prstClr val="black"/>
                </a:solidFill>
                <a:latin typeface="微软雅黑" panose="020B0503020204020204" pitchFamily="34" charset="-122"/>
                <a:ea typeface="微软雅黑" panose="020B0503020204020204" pitchFamily="34" charset="-122"/>
              </a:rPr>
              <a:t>A →</a:t>
            </a:r>
            <a:r>
              <a:rPr lang="zh-CN" altLang="en-US" dirty="0" smtClean="0">
                <a:solidFill>
                  <a:prstClr val="black"/>
                </a:solidFill>
                <a:latin typeface="微软雅黑" panose="020B0503020204020204" pitchFamily="34" charset="-122"/>
                <a:ea typeface="微软雅黑" panose="020B0503020204020204" pitchFamily="34" charset="-122"/>
              </a:rPr>
              <a:t>支架→活动触点→固定触点→起动机电磁开关接线柱 </a:t>
            </a:r>
            <a:r>
              <a:rPr lang="en-US" altLang="zh-CN" dirty="0" smtClean="0">
                <a:solidFill>
                  <a:prstClr val="black"/>
                </a:solidFill>
                <a:latin typeface="微软雅黑" panose="020B0503020204020204" pitchFamily="34" charset="-122"/>
                <a:ea typeface="微软雅黑" panose="020B0503020204020204" pitchFamily="34" charset="-122"/>
              </a:rPr>
              <a:t>C</a:t>
            </a:r>
            <a:r>
              <a:rPr lang="zh-CN" altLang="en-US" dirty="0" smtClean="0">
                <a:solidFill>
                  <a:prstClr val="black"/>
                </a:solidFill>
                <a:latin typeface="微软雅黑" panose="020B0503020204020204" pitchFamily="34" charset="-122"/>
                <a:ea typeface="微软雅黑" panose="020B0503020204020204" pitchFamily="34" charset="-122"/>
              </a:rPr>
              <a:t>，起动机开始工作，使发动机起动。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5314" y="980728"/>
            <a:ext cx="2214880" cy="398780"/>
          </a:xfrm>
          <a:prstGeom prst="rect">
            <a:avLst/>
          </a:prstGeom>
        </p:spPr>
        <p:txBody>
          <a:bodyPr wrap="none">
            <a:spAutoFit/>
          </a:bodyPr>
          <a:lstStyle/>
          <a:p>
            <a:r>
              <a:rPr lang="zh-CN" altLang="en-US" sz="2000" dirty="0" smtClean="0">
                <a:solidFill>
                  <a:srgbClr val="FF0000"/>
                </a:solidFill>
                <a:latin typeface="微软雅黑" panose="020B0503020204020204" pitchFamily="34" charset="-122"/>
                <a:ea typeface="微软雅黑" panose="020B0503020204020204" pitchFamily="34" charset="-122"/>
              </a:rPr>
              <a:t>（二）倒车警报器</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11824" y="980728"/>
            <a:ext cx="4849050" cy="3255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711624" y="2146967"/>
            <a:ext cx="2128497" cy="1198880"/>
          </a:xfrm>
          <a:prstGeom prst="rect">
            <a:avLst/>
          </a:prstGeom>
        </p:spPr>
        <p:txBody>
          <a:bodyPr wrap="square">
            <a:spAutoFit/>
          </a:bodyPr>
          <a:lstStyle/>
          <a:p>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熔丝；</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倒车灯开关；</a:t>
            </a:r>
            <a:r>
              <a:rPr lang="en-US" altLang="zh-CN" dirty="0" smtClean="0">
                <a:solidFill>
                  <a:prstClr val="black"/>
                </a:solidFill>
                <a:latin typeface="微软雅黑" panose="020B0503020204020204" pitchFamily="34" charset="-122"/>
                <a:ea typeface="微软雅黑" panose="020B0503020204020204" pitchFamily="34" charset="-122"/>
              </a:rPr>
              <a:t>3-</a:t>
            </a:r>
            <a:r>
              <a:rPr lang="zh-CN" altLang="en-US" dirty="0" smtClean="0">
                <a:solidFill>
                  <a:prstClr val="black"/>
                </a:solidFill>
                <a:latin typeface="微软雅黑" panose="020B0503020204020204" pitchFamily="34" charset="-122"/>
                <a:ea typeface="微软雅黑" panose="020B0503020204020204" pitchFamily="34" charset="-122"/>
              </a:rPr>
              <a:t>倒车灯；</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继电器触点；</a:t>
            </a:r>
            <a:r>
              <a:rPr lang="en-US" altLang="zh-CN" dirty="0" smtClean="0">
                <a:solidFill>
                  <a:prstClr val="black"/>
                </a:solidFill>
                <a:latin typeface="微软雅黑" panose="020B0503020204020204" pitchFamily="34" charset="-122"/>
                <a:ea typeface="微软雅黑" panose="020B0503020204020204" pitchFamily="34" charset="-122"/>
              </a:rPr>
              <a:t>5-</a:t>
            </a:r>
            <a:r>
              <a:rPr lang="zh-CN" altLang="en-US" dirty="0" smtClean="0">
                <a:solidFill>
                  <a:prstClr val="black"/>
                </a:solidFill>
                <a:latin typeface="微软雅黑" panose="020B0503020204020204" pitchFamily="34" charset="-122"/>
                <a:ea typeface="微软雅黑" panose="020B0503020204020204" pitchFamily="34" charset="-122"/>
              </a:rPr>
              <a:t>喇叭；</a:t>
            </a:r>
            <a:r>
              <a:rPr lang="en-US" altLang="zh-CN" dirty="0" smtClean="0">
                <a:solidFill>
                  <a:prstClr val="black"/>
                </a:solidFill>
                <a:latin typeface="微软雅黑" panose="020B0503020204020204" pitchFamily="34" charset="-122"/>
                <a:ea typeface="微软雅黑" panose="020B0503020204020204" pitchFamily="34" charset="-122"/>
              </a:rPr>
              <a:t>6-</a:t>
            </a:r>
            <a:r>
              <a:rPr lang="zh-CN" altLang="en-US" dirty="0" smtClean="0">
                <a:solidFill>
                  <a:prstClr val="black"/>
                </a:solidFill>
                <a:latin typeface="微软雅黑" panose="020B0503020204020204" pitchFamily="34" charset="-122"/>
                <a:ea typeface="微软雅黑" panose="020B0503020204020204" pitchFamily="34" charset="-122"/>
              </a:rPr>
              <a:t>电容器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3109799" y="4581137"/>
            <a:ext cx="6514593" cy="92202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当变速杆挂入倒挡位置时，接通倒车灯开关 </a:t>
            </a: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，倒车灯 </a:t>
            </a:r>
            <a:r>
              <a:rPr lang="en-US" altLang="zh-CN" dirty="0" smtClean="0">
                <a:solidFill>
                  <a:prstClr val="black"/>
                </a:solidFill>
                <a:latin typeface="微软雅黑" panose="020B0503020204020204" pitchFamily="34" charset="-122"/>
                <a:ea typeface="微软雅黑" panose="020B0503020204020204" pitchFamily="34" charset="-122"/>
              </a:rPr>
              <a:t>3 </a:t>
            </a:r>
            <a:r>
              <a:rPr lang="zh-CN" altLang="en-US" dirty="0" smtClean="0">
                <a:solidFill>
                  <a:prstClr val="black"/>
                </a:solidFill>
                <a:latin typeface="微软雅黑" panose="020B0503020204020204" pitchFamily="34" charset="-122"/>
                <a:ea typeface="微软雅黑" panose="020B0503020204020204" pitchFamily="34" charset="-122"/>
              </a:rPr>
              <a:t>被点亮，喇叭 </a:t>
            </a:r>
            <a:r>
              <a:rPr lang="en-US" altLang="zh-CN" dirty="0" smtClean="0">
                <a:solidFill>
                  <a:prstClr val="black"/>
                </a:solidFill>
                <a:latin typeface="微软雅黑" panose="020B0503020204020204" pitchFamily="34" charset="-122"/>
                <a:ea typeface="微软雅黑" panose="020B0503020204020204" pitchFamily="34" charset="-122"/>
              </a:rPr>
              <a:t>5 </a:t>
            </a:r>
            <a:r>
              <a:rPr lang="zh-CN" altLang="en-US" dirty="0" smtClean="0">
                <a:solidFill>
                  <a:prstClr val="black"/>
                </a:solidFill>
                <a:latin typeface="微软雅黑" panose="020B0503020204020204" pitchFamily="34" charset="-122"/>
                <a:ea typeface="微软雅黑" panose="020B0503020204020204" pitchFamily="34" charset="-122"/>
              </a:rPr>
              <a:t>也同时发声（通过喇叭 </a:t>
            </a:r>
            <a:r>
              <a:rPr lang="en-US" altLang="zh-CN" dirty="0" smtClean="0">
                <a:solidFill>
                  <a:prstClr val="black"/>
                </a:solidFill>
                <a:latin typeface="微软雅黑" panose="020B0503020204020204" pitchFamily="34" charset="-122"/>
                <a:ea typeface="微软雅黑" panose="020B0503020204020204" pitchFamily="34" charset="-122"/>
              </a:rPr>
              <a:t>5 </a:t>
            </a:r>
            <a:r>
              <a:rPr lang="zh-CN" altLang="en-US" dirty="0" smtClean="0">
                <a:solidFill>
                  <a:prstClr val="black"/>
                </a:solidFill>
                <a:latin typeface="微软雅黑" panose="020B0503020204020204" pitchFamily="34" charset="-122"/>
                <a:ea typeface="微软雅黑" panose="020B0503020204020204" pitchFamily="34" charset="-122"/>
              </a:rPr>
              <a:t>的电流由倒车灯开关 </a:t>
            </a:r>
            <a:r>
              <a:rPr lang="en-US" altLang="zh-CN" dirty="0" smtClean="0">
                <a:solidFill>
                  <a:prstClr val="black"/>
                </a:solidFill>
                <a:latin typeface="微软雅黑" panose="020B0503020204020204" pitchFamily="34" charset="-122"/>
                <a:ea typeface="微软雅黑" panose="020B0503020204020204" pitchFamily="34" charset="-122"/>
              </a:rPr>
              <a:t>2 →</a:t>
            </a:r>
            <a:r>
              <a:rPr lang="zh-CN" altLang="en-US" dirty="0" smtClean="0">
                <a:solidFill>
                  <a:prstClr val="black"/>
                </a:solidFill>
                <a:latin typeface="微软雅黑" panose="020B0503020204020204" pitchFamily="34" charset="-122"/>
                <a:ea typeface="微软雅黑" panose="020B0503020204020204" pitchFamily="34" charset="-122"/>
              </a:rPr>
              <a:t>继电器触点→喇叭→搭铁）。</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9545" y="569631"/>
            <a:ext cx="2011680" cy="368300"/>
          </a:xfrm>
          <a:prstGeom prst="rect">
            <a:avLst/>
          </a:prstGeom>
        </p:spPr>
        <p:txBody>
          <a:bodyPr wrap="non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（三）闪光继电器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639616" y="1155949"/>
            <a:ext cx="7056784"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转向信号灯的频闪由闪光继电器控制。闪光继电器又称闪光器，按其结构不同，可分为电热式、电容式和电子式</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284750" y="1888491"/>
            <a:ext cx="1811655" cy="368300"/>
          </a:xfrm>
          <a:prstGeom prst="rect">
            <a:avLst/>
          </a:prstGeom>
        </p:spPr>
        <p:txBody>
          <a:bodyPr wrap="none">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1. </a:t>
            </a:r>
            <a:r>
              <a:rPr lang="zh-CN" altLang="en-US" dirty="0" smtClean="0">
                <a:solidFill>
                  <a:srgbClr val="FF0000"/>
                </a:solidFill>
                <a:latin typeface="微软雅黑" panose="020B0503020204020204" pitchFamily="34" charset="-122"/>
                <a:ea typeface="微软雅黑" panose="020B0503020204020204" pitchFamily="34" charset="-122"/>
              </a:rPr>
              <a:t>电容式闪光器</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39616" y="2257841"/>
            <a:ext cx="3241488" cy="39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528048" y="2492914"/>
            <a:ext cx="3168352" cy="3617595"/>
          </a:xfrm>
          <a:prstGeom prst="rect">
            <a:avLst/>
          </a:prstGeom>
        </p:spPr>
        <p:txBody>
          <a:bodyPr wrap="square">
            <a:spAutoFit/>
          </a:bodyPr>
          <a:lstStyle/>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1-</a:t>
            </a:r>
            <a:r>
              <a:rPr lang="zh-CN" altLang="en-US" dirty="0" smtClean="0">
                <a:solidFill>
                  <a:prstClr val="black"/>
                </a:solidFill>
                <a:latin typeface="微软雅黑" panose="020B0503020204020204" pitchFamily="34" charset="-122"/>
                <a:ea typeface="微软雅黑" panose="020B0503020204020204" pitchFamily="34" charset="-122"/>
              </a:rPr>
              <a:t>触点；</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2-</a:t>
            </a:r>
            <a:r>
              <a:rPr lang="zh-CN" altLang="en-US" dirty="0" smtClean="0">
                <a:solidFill>
                  <a:prstClr val="black"/>
                </a:solidFill>
                <a:latin typeface="微软雅黑" panose="020B0503020204020204" pitchFamily="34" charset="-122"/>
                <a:ea typeface="微软雅黑" panose="020B0503020204020204" pitchFamily="34" charset="-122"/>
              </a:rPr>
              <a:t>弹簧片；</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3-</a:t>
            </a:r>
            <a:r>
              <a:rPr lang="zh-CN" altLang="en-US" dirty="0" smtClean="0">
                <a:solidFill>
                  <a:prstClr val="black"/>
                </a:solidFill>
                <a:latin typeface="微软雅黑" panose="020B0503020204020204" pitchFamily="34" charset="-122"/>
                <a:ea typeface="微软雅黑" panose="020B0503020204020204" pitchFamily="34" charset="-122"/>
              </a:rPr>
              <a:t>串联线圈；</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并联线圈；</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5-</a:t>
            </a:r>
            <a:r>
              <a:rPr lang="zh-CN" altLang="en-US" dirty="0" smtClean="0">
                <a:solidFill>
                  <a:prstClr val="black"/>
                </a:solidFill>
                <a:latin typeface="微软雅黑" panose="020B0503020204020204" pitchFamily="34" charset="-122"/>
                <a:ea typeface="微软雅黑" panose="020B0503020204020204" pitchFamily="34" charset="-122"/>
              </a:rPr>
              <a:t>灭弧电阻；</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6-</a:t>
            </a:r>
            <a:r>
              <a:rPr lang="zh-CN" altLang="en-US" dirty="0" smtClean="0">
                <a:solidFill>
                  <a:prstClr val="black"/>
                </a:solidFill>
                <a:latin typeface="微软雅黑" panose="020B0503020204020204" pitchFamily="34" charset="-122"/>
                <a:ea typeface="微软雅黑" panose="020B0503020204020204" pitchFamily="34" charset="-122"/>
              </a:rPr>
              <a:t>铁芯；</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7-</a:t>
            </a:r>
            <a:r>
              <a:rPr lang="zh-CN" altLang="en-US" dirty="0" smtClean="0">
                <a:solidFill>
                  <a:prstClr val="black"/>
                </a:solidFill>
                <a:latin typeface="微软雅黑" panose="020B0503020204020204" pitchFamily="34" charset="-122"/>
                <a:ea typeface="微软雅黑" panose="020B0503020204020204" pitchFamily="34" charset="-122"/>
              </a:rPr>
              <a:t>电容器；</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8-</a:t>
            </a:r>
            <a:r>
              <a:rPr lang="zh-CN" altLang="en-US" dirty="0" smtClean="0">
                <a:solidFill>
                  <a:prstClr val="black"/>
                </a:solidFill>
                <a:latin typeface="微软雅黑" panose="020B0503020204020204" pitchFamily="34" charset="-122"/>
                <a:ea typeface="微软雅黑" panose="020B0503020204020204" pitchFamily="34" charset="-122"/>
              </a:rPr>
              <a:t>转向灯开关；</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9-</a:t>
            </a:r>
            <a:r>
              <a:rPr lang="zh-CN" altLang="en-US" dirty="0" smtClean="0">
                <a:solidFill>
                  <a:prstClr val="black"/>
                </a:solidFill>
                <a:latin typeface="微软雅黑" panose="020B0503020204020204" pitchFamily="34" charset="-122"/>
                <a:ea typeface="微软雅黑" panose="020B0503020204020204" pitchFamily="34" charset="-122"/>
              </a:rPr>
              <a:t>左转向信号灯和指示灯；</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10-</a:t>
            </a:r>
            <a:r>
              <a:rPr lang="zh-CN" altLang="en-US" dirty="0" smtClean="0">
                <a:solidFill>
                  <a:prstClr val="black"/>
                </a:solidFill>
                <a:latin typeface="微软雅黑" panose="020B0503020204020204" pitchFamily="34" charset="-122"/>
                <a:ea typeface="微软雅黑" panose="020B0503020204020204" pitchFamily="34" charset="-122"/>
              </a:rPr>
              <a:t>右转向信号灯和指示灯；</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rPr>
              <a:t>11-</a:t>
            </a:r>
            <a:r>
              <a:rPr lang="zh-CN" altLang="en-US" dirty="0" smtClean="0">
                <a:solidFill>
                  <a:prstClr val="black"/>
                </a:solidFill>
                <a:latin typeface="微软雅黑" panose="020B0503020204020204" pitchFamily="34" charset="-122"/>
                <a:ea typeface="微软雅黑" panose="020B0503020204020204" pitchFamily="34" charset="-122"/>
              </a:rPr>
              <a:t>电源开关</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0937" y="908729"/>
            <a:ext cx="8064896" cy="5492750"/>
          </a:xfrm>
          <a:prstGeom prst="rect">
            <a:avLst/>
          </a:prstGeom>
        </p:spPr>
        <p:txBody>
          <a:bodyPr wrap="square">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▲当转向灯开关拨至右转向时，其电路为：蓄电池正极→串联线</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圈→常闭触点→转向灯开关→右转向信号灯和指示灯→搭铁→蓄电池负极。在串联线圈中有电流通过，铁芯磁化产生电磁吸力，当电磁力矩大于弹簧力矩时，触点迅速打开，转向信号灯和指示灯不亮。</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触点打开后，蓄电池对电容器充电，充电电路为：蓄电池正极→串联线圈→并联线圈→电容器→转向灯开关→右转向信号灯和指示灯→搭铁→蓄电池负极。随着电容器充电时间的增长，其两端电压逐渐升高，充电电流逐渐减小，两个线圈吸力减小，触点重新闭合。</a:t>
            </a:r>
            <a:endParaRPr lang="zh-CN" altLang="en-US"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触点闭合后，电容器通过并联线圈、触点放电，并联线圈产生的磁场削弱了已产生磁场，使触点闭合时间延长，转向信号灯指示灯中有较大电流流过，此时灯亮。随着放电时间增长，并联线圈中的电流减少，产生的磁场减弱，当对串联线圈磁场的削弱作用小到一定程度时，触点重新打开，转向信号灯和指示灯熄灭。</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2177888" y="644666"/>
            <a:ext cx="1960880" cy="398780"/>
          </a:xfrm>
          <a:prstGeom prst="rect">
            <a:avLst/>
          </a:prstGeom>
        </p:spPr>
        <p:txBody>
          <a:bodyPr wrap="non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其工作过程为：</a:t>
            </a:r>
            <a:endParaRPr lang="zh-CN" altLang="en-US" sz="2000" dirty="0">
              <a:solidFill>
                <a:srgbClr val="FF0000"/>
              </a:solidFill>
            </a:endParaRPr>
          </a:p>
        </p:txBody>
      </p:sp>
      <p:sp>
        <p:nvSpPr>
          <p:cNvPr id="4" name="矩形 3"/>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280610" y="980728"/>
            <a:ext cx="3095312" cy="398780"/>
          </a:xfrm>
          <a:prstGeom prst="rect">
            <a:avLst/>
          </a:prstGeom>
        </p:spPr>
        <p:txBody>
          <a:bodyPr wrap="square">
            <a:spAutoFit/>
          </a:bodyPr>
          <a:lstStyle/>
          <a:p>
            <a:r>
              <a:rPr lang="en-US" altLang="zh-CN" sz="2000" b="1" dirty="0" smtClean="0">
                <a:solidFill>
                  <a:srgbClr val="FF0000"/>
                </a:solidFill>
                <a:latin typeface="微软雅黑" panose="020B0503020204020204" pitchFamily="34" charset="-122"/>
                <a:ea typeface="微软雅黑" panose="020B0503020204020204" pitchFamily="34" charset="-122"/>
              </a:rPr>
              <a:t>2. </a:t>
            </a:r>
            <a:r>
              <a:rPr lang="zh-CN" altLang="en-US" sz="2000" b="1" dirty="0" smtClean="0">
                <a:solidFill>
                  <a:srgbClr val="FF0000"/>
                </a:solidFill>
                <a:latin typeface="微软雅黑" panose="020B0503020204020204" pitchFamily="34" charset="-122"/>
                <a:ea typeface="微软雅黑" panose="020B0503020204020204" pitchFamily="34" charset="-122"/>
              </a:rPr>
              <a:t>有触点晶体管式闪光器</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75929" y="741475"/>
            <a:ext cx="4721323" cy="342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3359697" y="1628809"/>
            <a:ext cx="1565920" cy="119888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由一个晶体管的开关电路和一个小型继电器组成</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423593" y="4158874"/>
            <a:ext cx="7416824" cy="2014855"/>
          </a:xfrm>
          <a:prstGeom prst="rect">
            <a:avLst/>
          </a:prstGeom>
        </p:spPr>
        <p:txBody>
          <a:bodyPr wrap="square">
            <a:spAutoFit/>
          </a:bodyPr>
          <a:lstStyle/>
          <a:p>
            <a:pPr>
              <a:lnSpc>
                <a:spcPts val="2500"/>
              </a:lnSpc>
            </a:pPr>
            <a:r>
              <a:rPr lang="zh-CN" altLang="en-US" dirty="0" smtClean="0">
                <a:solidFill>
                  <a:prstClr val="black"/>
                </a:solidFill>
                <a:latin typeface="微软雅黑" panose="020B0503020204020204" pitchFamily="34" charset="-122"/>
                <a:ea typeface="微软雅黑" panose="020B0503020204020204" pitchFamily="34" charset="-122"/>
              </a:rPr>
              <a:t>当汽车向右转弯时，接通电源开关 </a:t>
            </a:r>
            <a:r>
              <a:rPr lang="en-US" altLang="zh-CN" dirty="0" smtClean="0">
                <a:solidFill>
                  <a:prstClr val="black"/>
                </a:solidFill>
                <a:latin typeface="微软雅黑" panose="020B0503020204020204" pitchFamily="34" charset="-122"/>
                <a:ea typeface="微软雅黑" panose="020B0503020204020204" pitchFamily="34" charset="-122"/>
              </a:rPr>
              <a:t>SW </a:t>
            </a:r>
            <a:r>
              <a:rPr lang="zh-CN" altLang="en-US" dirty="0" smtClean="0">
                <a:solidFill>
                  <a:prstClr val="black"/>
                </a:solidFill>
                <a:latin typeface="微软雅黑" panose="020B0503020204020204" pitchFamily="34" charset="-122"/>
                <a:ea typeface="微软雅黑" panose="020B0503020204020204" pitchFamily="34" charset="-122"/>
              </a:rPr>
              <a:t>和转向灯开关 </a:t>
            </a:r>
            <a:r>
              <a:rPr lang="en-US" altLang="zh-CN" dirty="0" smtClean="0">
                <a:solidFill>
                  <a:prstClr val="black"/>
                </a:solidFill>
                <a:latin typeface="微软雅黑" panose="020B0503020204020204" pitchFamily="34" charset="-122"/>
                <a:ea typeface="微软雅黑" panose="020B0503020204020204" pitchFamily="34" charset="-122"/>
              </a:rPr>
              <a:t>K</a:t>
            </a:r>
            <a:r>
              <a:rPr lang="zh-CN" altLang="en-US" dirty="0" smtClean="0">
                <a:solidFill>
                  <a:prstClr val="black"/>
                </a:solidFill>
                <a:latin typeface="微软雅黑" panose="020B0503020204020204" pitchFamily="34" charset="-122"/>
                <a:ea typeface="微软雅黑" panose="020B0503020204020204" pitchFamily="34" charset="-122"/>
              </a:rPr>
              <a:t>，电流路径为：蓄电池正极→电源开关 </a:t>
            </a:r>
            <a:r>
              <a:rPr lang="en-US" altLang="zh-CN" dirty="0" smtClean="0">
                <a:solidFill>
                  <a:prstClr val="black"/>
                </a:solidFill>
                <a:latin typeface="微软雅黑" panose="020B0503020204020204" pitchFamily="34" charset="-122"/>
                <a:ea typeface="微软雅黑" panose="020B0503020204020204" pitchFamily="34" charset="-122"/>
              </a:rPr>
              <a:t>SW →</a:t>
            </a:r>
            <a:r>
              <a:rPr lang="zh-CN" altLang="en-US" dirty="0" smtClean="0">
                <a:solidFill>
                  <a:prstClr val="black"/>
                </a:solidFill>
                <a:latin typeface="微软雅黑" panose="020B0503020204020204" pitchFamily="34" charset="-122"/>
                <a:ea typeface="微软雅黑" panose="020B0503020204020204" pitchFamily="34" charset="-122"/>
              </a:rPr>
              <a:t>搭线柱“</a:t>
            </a:r>
            <a:r>
              <a:rPr lang="en-US" altLang="zh-CN" dirty="0" smtClean="0">
                <a:solidFill>
                  <a:prstClr val="black"/>
                </a:solidFill>
                <a:latin typeface="微软雅黑" panose="020B0503020204020204" pitchFamily="34" charset="-122"/>
                <a:ea typeface="微软雅黑" panose="020B0503020204020204" pitchFamily="34" charset="-122"/>
              </a:rPr>
              <a:t>B”→</a:t>
            </a:r>
            <a:r>
              <a:rPr lang="zh-CN" altLang="en-US" dirty="0" smtClean="0">
                <a:solidFill>
                  <a:prstClr val="black"/>
                </a:solidFill>
                <a:latin typeface="微软雅黑" panose="020B0503020204020204" pitchFamily="34" charset="-122"/>
                <a:ea typeface="微软雅黑" panose="020B0503020204020204" pitchFamily="34" charset="-122"/>
              </a:rPr>
              <a:t>电阻 </a:t>
            </a:r>
            <a:r>
              <a:rPr lang="en-US" altLang="zh-CN" dirty="0" smtClean="0">
                <a:solidFill>
                  <a:prstClr val="black"/>
                </a:solidFill>
                <a:latin typeface="微软雅黑" panose="020B0503020204020204" pitchFamily="34" charset="-122"/>
                <a:ea typeface="微软雅黑" panose="020B0503020204020204" pitchFamily="34" charset="-122"/>
              </a:rPr>
              <a:t>R1 →</a:t>
            </a:r>
            <a:r>
              <a:rPr lang="zh-CN" altLang="en-US" dirty="0" smtClean="0">
                <a:solidFill>
                  <a:prstClr val="black"/>
                </a:solidFill>
                <a:latin typeface="微软雅黑" panose="020B0503020204020204" pitchFamily="34" charset="-122"/>
                <a:ea typeface="微软雅黑" panose="020B0503020204020204" pitchFamily="34" charset="-122"/>
              </a:rPr>
              <a:t>继电器 </a:t>
            </a:r>
            <a:r>
              <a:rPr lang="en-US" altLang="zh-CN" dirty="0" smtClean="0">
                <a:solidFill>
                  <a:prstClr val="black"/>
                </a:solidFill>
                <a:latin typeface="微软雅黑" panose="020B0503020204020204" pitchFamily="34" charset="-122"/>
                <a:ea typeface="微软雅黑" panose="020B0503020204020204" pitchFamily="34" charset="-122"/>
              </a:rPr>
              <a:t>J </a:t>
            </a:r>
            <a:r>
              <a:rPr lang="zh-CN" altLang="en-US" dirty="0" smtClean="0">
                <a:solidFill>
                  <a:prstClr val="black"/>
                </a:solidFill>
                <a:latin typeface="微软雅黑" panose="020B0503020204020204" pitchFamily="34" charset="-122"/>
                <a:ea typeface="微软雅黑" panose="020B0503020204020204" pitchFamily="34" charset="-122"/>
              </a:rPr>
              <a:t>的常闭触点→接线柱“</a:t>
            </a:r>
            <a:r>
              <a:rPr lang="en-US" altLang="zh-CN" dirty="0" smtClean="0">
                <a:solidFill>
                  <a:prstClr val="black"/>
                </a:solidFill>
                <a:latin typeface="微软雅黑" panose="020B0503020204020204" pitchFamily="34" charset="-122"/>
                <a:ea typeface="微软雅黑" panose="020B0503020204020204" pitchFamily="34" charset="-122"/>
              </a:rPr>
              <a:t>S”→</a:t>
            </a:r>
            <a:r>
              <a:rPr lang="zh-CN" altLang="en-US" dirty="0" smtClean="0">
                <a:solidFill>
                  <a:prstClr val="black"/>
                </a:solidFill>
                <a:latin typeface="微软雅黑" panose="020B0503020204020204" pitchFamily="34" charset="-122"/>
                <a:ea typeface="微软雅黑" panose="020B0503020204020204" pitchFamily="34" charset="-122"/>
              </a:rPr>
              <a:t>转向灯开关 </a:t>
            </a:r>
            <a:r>
              <a:rPr lang="en-US" altLang="zh-CN" dirty="0" smtClean="0">
                <a:solidFill>
                  <a:prstClr val="black"/>
                </a:solidFill>
                <a:latin typeface="微软雅黑" panose="020B0503020204020204" pitchFamily="34" charset="-122"/>
                <a:ea typeface="微软雅黑" panose="020B0503020204020204" pitchFamily="34" charset="-122"/>
              </a:rPr>
              <a:t>K →</a:t>
            </a:r>
            <a:r>
              <a:rPr lang="zh-CN" altLang="en-US" dirty="0" smtClean="0">
                <a:solidFill>
                  <a:prstClr val="black"/>
                </a:solidFill>
                <a:latin typeface="微软雅黑" panose="020B0503020204020204" pitchFamily="34" charset="-122"/>
                <a:ea typeface="微软雅黑" panose="020B0503020204020204" pitchFamily="34" charset="-122"/>
              </a:rPr>
              <a:t>右转信号灯→搭铁→蓄电池负极，则右转向信号灯亮。当电流通过 </a:t>
            </a:r>
            <a:r>
              <a:rPr lang="en-US" altLang="zh-CN" dirty="0" smtClean="0">
                <a:solidFill>
                  <a:prstClr val="black"/>
                </a:solidFill>
                <a:latin typeface="微软雅黑" panose="020B0503020204020204" pitchFamily="34" charset="-122"/>
                <a:ea typeface="微软雅黑" panose="020B0503020204020204" pitchFamily="34" charset="-122"/>
              </a:rPr>
              <a:t>R1</a:t>
            </a:r>
            <a:r>
              <a:rPr lang="zh-CN" altLang="en-US" dirty="0" smtClean="0">
                <a:solidFill>
                  <a:prstClr val="black"/>
                </a:solidFill>
                <a:latin typeface="微软雅黑" panose="020B0503020204020204" pitchFamily="34" charset="-122"/>
                <a:ea typeface="微软雅黑" panose="020B0503020204020204" pitchFamily="34" charset="-122"/>
              </a:rPr>
              <a:t>时，在 </a:t>
            </a:r>
            <a:r>
              <a:rPr lang="en-US" altLang="zh-CN" dirty="0" smtClean="0">
                <a:solidFill>
                  <a:prstClr val="black"/>
                </a:solidFill>
                <a:latin typeface="微软雅黑" panose="020B0503020204020204" pitchFamily="34" charset="-122"/>
                <a:ea typeface="微软雅黑" panose="020B0503020204020204" pitchFamily="34" charset="-122"/>
              </a:rPr>
              <a:t>R1 </a:t>
            </a:r>
            <a:r>
              <a:rPr lang="zh-CN" altLang="en-US" dirty="0" smtClean="0">
                <a:solidFill>
                  <a:prstClr val="black"/>
                </a:solidFill>
                <a:latin typeface="微软雅黑" panose="020B0503020204020204" pitchFamily="34" charset="-122"/>
                <a:ea typeface="微软雅黑" panose="020B0503020204020204" pitchFamily="34" charset="-122"/>
              </a:rPr>
              <a:t>上产生电压降，晶体管 </a:t>
            </a:r>
            <a:r>
              <a:rPr lang="en-US" altLang="zh-CN" dirty="0" smtClean="0">
                <a:solidFill>
                  <a:prstClr val="black"/>
                </a:solidFill>
                <a:latin typeface="微软雅黑" panose="020B0503020204020204" pitchFamily="34" charset="-122"/>
                <a:ea typeface="微软雅黑" panose="020B0503020204020204" pitchFamily="34" charset="-122"/>
              </a:rPr>
              <a:t>VT </a:t>
            </a:r>
            <a:r>
              <a:rPr lang="zh-CN" altLang="en-US" dirty="0" smtClean="0">
                <a:solidFill>
                  <a:prstClr val="black"/>
                </a:solidFill>
                <a:latin typeface="微软雅黑" panose="020B0503020204020204" pitchFamily="34" charset="-122"/>
                <a:ea typeface="微软雅黑" panose="020B0503020204020204" pitchFamily="34" charset="-122"/>
              </a:rPr>
              <a:t>因正向偏置电压而导通，集电极电流 </a:t>
            </a:r>
            <a:r>
              <a:rPr lang="en-US" altLang="zh-CN" dirty="0" err="1" smtClean="0">
                <a:solidFill>
                  <a:prstClr val="black"/>
                </a:solidFill>
                <a:latin typeface="微软雅黑" panose="020B0503020204020204" pitchFamily="34" charset="-122"/>
                <a:ea typeface="微软雅黑" panose="020B0503020204020204" pitchFamily="34" charset="-122"/>
              </a:rPr>
              <a:t>Ic</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通过继电器 </a:t>
            </a:r>
            <a:r>
              <a:rPr lang="en-US" altLang="zh-CN" dirty="0" smtClean="0">
                <a:solidFill>
                  <a:prstClr val="black"/>
                </a:solidFill>
                <a:latin typeface="微软雅黑" panose="020B0503020204020204" pitchFamily="34" charset="-122"/>
                <a:ea typeface="微软雅黑" panose="020B0503020204020204" pitchFamily="34" charset="-122"/>
              </a:rPr>
              <a:t>J </a:t>
            </a:r>
            <a:r>
              <a:rPr lang="zh-CN" altLang="en-US" dirty="0" smtClean="0">
                <a:solidFill>
                  <a:prstClr val="black"/>
                </a:solidFill>
                <a:latin typeface="微软雅黑" panose="020B0503020204020204" pitchFamily="34" charset="-122"/>
                <a:ea typeface="微软雅黑" panose="020B0503020204020204" pitchFamily="34" charset="-122"/>
              </a:rPr>
              <a:t>的线圈，使继电器常闭触点断开，右转向信号灯熄灭。</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219725" y="94932"/>
            <a:ext cx="6756596" cy="337185"/>
          </a:xfrm>
          <a:prstGeom prst="rect">
            <a:avLst/>
          </a:prstGeom>
        </p:spPr>
        <p:txBody>
          <a:bodyPr wrap="square">
            <a:spAutoFit/>
          </a:bodyPr>
          <a:lstStyle/>
          <a:p>
            <a:r>
              <a:rPr lang="zh-CN" altLang="en-US" sz="1600" b="1" dirty="0">
                <a:solidFill>
                  <a:prstClr val="black"/>
                </a:solidFill>
                <a:latin typeface="Arial" panose="020B0604020202020204" pitchFamily="34" charset="0"/>
                <a:cs typeface="Arial" panose="020B0604020202020204" pitchFamily="34" charset="0"/>
              </a:rPr>
              <a:t>学习任务二　新能源汽车常用继电器及接触器</a:t>
            </a:r>
            <a:r>
              <a:rPr lang="zh-CN" altLang="en-US" sz="1600" b="1" dirty="0" smtClean="0">
                <a:solidFill>
                  <a:prstClr val="black"/>
                </a:solidFill>
                <a:latin typeface="Arial" panose="020B0604020202020204" pitchFamily="34" charset="0"/>
                <a:cs typeface="Arial" panose="020B0604020202020204" pitchFamily="34" charset="0"/>
              </a:rPr>
              <a:t>的分析</a:t>
            </a:r>
            <a:r>
              <a:rPr lang="zh-CN" altLang="en-US" sz="1600" b="1" dirty="0">
                <a:solidFill>
                  <a:prstClr val="black"/>
                </a:solidFill>
                <a:latin typeface="Arial" panose="020B0604020202020204" pitchFamily="34" charset="0"/>
                <a:cs typeface="Arial" panose="020B0604020202020204" pitchFamily="34" charset="0"/>
              </a:rPr>
              <a:t>及检测	</a:t>
            </a:r>
            <a:endParaRPr lang="zh-CN" altLang="en-US" sz="1600"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80419" y="651762"/>
            <a:ext cx="1706880" cy="460375"/>
          </a:xfrm>
          <a:prstGeom prst="rect">
            <a:avLst/>
          </a:prstGeom>
        </p:spPr>
        <p:txBody>
          <a:bodyPr wrap="none">
            <a:spAutoFit/>
          </a:bodyPr>
          <a:lstStyle/>
          <a:p>
            <a:r>
              <a:rPr lang="zh-CN" altLang="en-US" sz="2400" dirty="0" smtClean="0">
                <a:solidFill>
                  <a:prstClr val="black"/>
                </a:solidFill>
                <a:latin typeface="微软雅黑" panose="020B0503020204020204" pitchFamily="34" charset="-122"/>
                <a:ea typeface="微软雅黑" panose="020B0503020204020204" pitchFamily="34" charset="-122"/>
              </a:rPr>
              <a:t>（一）自感</a:t>
            </a:r>
            <a:endParaRPr lang="zh-CN" altLang="en-US" sz="2400" dirty="0">
              <a:solidFill>
                <a:prstClr val="black"/>
              </a:solidFill>
              <a:latin typeface="微软雅黑" panose="020B0503020204020204" pitchFamily="34" charset="-122"/>
              <a:ea typeface="微软雅黑" panose="020B0503020204020204" pitchFamily="34" charset="-122"/>
            </a:endParaRPr>
          </a:p>
        </p:txBody>
      </p:sp>
      <p:pic>
        <p:nvPicPr>
          <p:cNvPr id="30" name="Picture 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23213" y="1547813"/>
            <a:ext cx="2438400" cy="228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18"/>
          <p:cNvSpPr txBox="1">
            <a:spLocks noChangeArrowheads="1"/>
          </p:cNvSpPr>
          <p:nvPr/>
        </p:nvSpPr>
        <p:spPr bwMode="auto">
          <a:xfrm>
            <a:off x="2257767" y="1150310"/>
            <a:ext cx="4953000" cy="460375"/>
          </a:xfrm>
          <a:prstGeom prst="rect">
            <a:avLst/>
          </a:prstGeom>
          <a:noFill/>
          <a:ln>
            <a:noFill/>
          </a:ln>
          <a:effectLst/>
        </p:spPr>
        <p:txBody>
          <a:bodyPr>
            <a:spAutoFit/>
          </a:bodyPr>
          <a:lstStyle/>
          <a:p>
            <a:pPr>
              <a:spcBef>
                <a:spcPct val="50000"/>
              </a:spcBef>
              <a:defRPr/>
            </a:pPr>
            <a:r>
              <a:rPr lang="en-US" altLang="zh-CN"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1. </a:t>
            </a:r>
            <a:r>
              <a:rPr lang="zh-CN" altLang="en-US"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自感现象</a:t>
            </a:r>
            <a:endParaRPr lang="zh-CN" altLang="en-US"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endParaRPr>
          </a:p>
        </p:txBody>
      </p:sp>
      <p:sp>
        <p:nvSpPr>
          <p:cNvPr id="32" name="Rectangle 19"/>
          <p:cNvSpPr>
            <a:spLocks noChangeArrowheads="1"/>
          </p:cNvSpPr>
          <p:nvPr/>
        </p:nvSpPr>
        <p:spPr bwMode="auto">
          <a:xfrm>
            <a:off x="7931151" y="860584"/>
            <a:ext cx="2507615" cy="521970"/>
          </a:xfrm>
          <a:prstGeom prst="rect">
            <a:avLst/>
          </a:prstGeom>
          <a:solidFill>
            <a:srgbClr val="FF99FF"/>
          </a:solidFill>
          <a:ln>
            <a:noFill/>
          </a:ln>
          <a:effectLst/>
        </p:spPr>
        <p:txBody>
          <a:bodyPr wrap="none" anchor="ctr">
            <a:spAutoFit/>
          </a:bodyPr>
          <a:lstStyle/>
          <a:p>
            <a:pPr>
              <a:defRPr/>
            </a:pPr>
            <a:r>
              <a:rPr lang="zh-CN" altLang="en-US" sz="2800" b="1">
                <a:solidFill>
                  <a:srgbClr val="0000CC"/>
                </a:solidFill>
                <a:effectLst>
                  <a:outerShdw blurRad="38100" dist="38100" dir="2700000" algn="tl">
                    <a:srgbClr val="000000"/>
                  </a:outerShdw>
                </a:effectLst>
                <a:latin typeface="宋体" panose="02010600030101010101" pitchFamily="2" charset="-122"/>
                <a:ea typeface="宋体" panose="02010600030101010101" pitchFamily="2" charset="-122"/>
              </a:rPr>
              <a:t>自感实验电路 </a:t>
            </a:r>
            <a:endParaRPr lang="zh-CN" altLang="en-US" sz="2800" b="1">
              <a:solidFill>
                <a:srgbClr val="0000CC"/>
              </a:solidFill>
              <a:effectLst>
                <a:outerShdw blurRad="38100" dist="38100" dir="2700000" algn="tl">
                  <a:srgbClr val="000000"/>
                </a:outerShdw>
              </a:effectLst>
              <a:latin typeface="宋体" panose="02010600030101010101" pitchFamily="2" charset="-122"/>
              <a:ea typeface="宋体" panose="02010600030101010101" pitchFamily="2" charset="-122"/>
            </a:endParaRPr>
          </a:p>
        </p:txBody>
      </p:sp>
      <p:sp>
        <p:nvSpPr>
          <p:cNvPr id="33" name="Rectangle 20"/>
          <p:cNvSpPr>
            <a:spLocks noChangeArrowheads="1"/>
          </p:cNvSpPr>
          <p:nvPr/>
        </p:nvSpPr>
        <p:spPr bwMode="auto">
          <a:xfrm>
            <a:off x="2208213" y="1570047"/>
            <a:ext cx="5410200" cy="1568450"/>
          </a:xfrm>
          <a:prstGeom prst="rect">
            <a:avLst/>
          </a:prstGeom>
          <a:noFill/>
          <a:ln>
            <a:noFill/>
          </a:ln>
          <a:effectLst/>
        </p:spPr>
        <p:txBody>
          <a:bodyPr>
            <a:spAutoFit/>
          </a:bodyPr>
          <a:lstStyle/>
          <a:p>
            <a:pPr>
              <a:spcBef>
                <a:spcPct val="30000"/>
              </a:spcBef>
              <a:defRPr/>
            </a:pPr>
            <a:r>
              <a:rPr lang="zh-CN" altLang="en-US" sz="2400" b="1" dirty="0">
                <a:solidFill>
                  <a:srgbClr val="008000"/>
                </a:solidFill>
                <a:effectLst>
                  <a:outerShdw blurRad="38100" dist="38100" dir="2700000" algn="tl">
                    <a:srgbClr val="000000"/>
                  </a:outerShdw>
                </a:effectLst>
                <a:latin typeface="Arial" panose="020B0604020202020204" pitchFamily="34" charset="0"/>
                <a:ea typeface="宋体" panose="02010600030101010101" pitchFamily="2" charset="-122"/>
              </a:rPr>
              <a:t>由通入线圈的电流发生变化而产生感应电动势的现象就称为自感现象，</a:t>
            </a:r>
            <a:r>
              <a:rPr lang="zh-CN" altLang="en-US" sz="2400" b="1" dirty="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由自感产生的感应电动势称为</a:t>
            </a:r>
            <a:r>
              <a:rPr lang="zh-CN" altLang="en-US" sz="2400" b="1" dirty="0">
                <a:solidFill>
                  <a:srgbClr val="FF0000"/>
                </a:solidFill>
                <a:latin typeface="Arial" panose="020B0604020202020204" pitchFamily="34" charset="0"/>
                <a:ea typeface="宋体" panose="02010600030101010101" pitchFamily="2" charset="-122"/>
              </a:rPr>
              <a:t>自感电动势</a:t>
            </a:r>
            <a:r>
              <a:rPr lang="zh-CN" altLang="en-US" sz="2400" b="1" dirty="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，用符号</a:t>
            </a:r>
            <a:r>
              <a:rPr lang="en-US" altLang="zh-CN" sz="2400" b="1" dirty="0" err="1">
                <a:solidFill>
                  <a:srgbClr val="FF0000"/>
                </a:solidFill>
                <a:ea typeface="宋体" panose="02010600030101010101" pitchFamily="2" charset="-122"/>
              </a:rPr>
              <a:t>e</a:t>
            </a:r>
            <a:r>
              <a:rPr lang="en-US" altLang="zh-CN" sz="2400" b="1" baseline="-25000" dirty="0" err="1">
                <a:solidFill>
                  <a:srgbClr val="FF0000"/>
                </a:solidFill>
                <a:latin typeface="Arial" panose="020B0604020202020204" pitchFamily="34" charset="0"/>
                <a:ea typeface="宋体" panose="02010600030101010101" pitchFamily="2" charset="-122"/>
              </a:rPr>
              <a:t>L</a:t>
            </a:r>
            <a:r>
              <a:rPr lang="zh-CN" altLang="en-US" sz="2400" b="1" dirty="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表示。</a:t>
            </a:r>
            <a:endParaRPr lang="zh-CN" altLang="en-US" sz="2400" b="1" dirty="0">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p:txBody>
      </p:sp>
      <p:grpSp>
        <p:nvGrpSpPr>
          <p:cNvPr id="34" name="Group 28"/>
          <p:cNvGrpSpPr/>
          <p:nvPr/>
        </p:nvGrpSpPr>
        <p:grpSpPr bwMode="auto">
          <a:xfrm>
            <a:off x="2674938" y="4343418"/>
            <a:ext cx="6475413" cy="538163"/>
            <a:chOff x="573" y="1872"/>
            <a:chExt cx="4079" cy="339"/>
          </a:xfrm>
        </p:grpSpPr>
        <p:sp>
          <p:nvSpPr>
            <p:cNvPr id="35" name="Line 29"/>
            <p:cNvSpPr>
              <a:spLocks noChangeShapeType="1"/>
            </p:cNvSpPr>
            <p:nvPr/>
          </p:nvSpPr>
          <p:spPr bwMode="auto">
            <a:xfrm>
              <a:off x="2736" y="2064"/>
              <a:ext cx="288" cy="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a:solidFill>
                  <a:prstClr val="black"/>
                </a:solidFill>
              </a:endParaRPr>
            </a:p>
          </p:txBody>
        </p:sp>
        <p:sp>
          <p:nvSpPr>
            <p:cNvPr id="36" name="Rectangle 30"/>
            <p:cNvSpPr>
              <a:spLocks noChangeArrowheads="1"/>
            </p:cNvSpPr>
            <p:nvPr/>
          </p:nvSpPr>
          <p:spPr bwMode="auto">
            <a:xfrm>
              <a:off x="573" y="1872"/>
              <a:ext cx="1989"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rgbClr val="000000"/>
                  </a:solidFill>
                </a:rPr>
                <a:t>电流通过</a:t>
              </a:r>
              <a:r>
                <a:rPr lang="en-US" altLang="zh-CN" sz="2400" b="1" i="1" dirty="0">
                  <a:solidFill>
                    <a:srgbClr val="FF0000"/>
                  </a:solidFill>
                </a:rPr>
                <a:t>N</a:t>
              </a:r>
              <a:r>
                <a:rPr lang="zh-CN" altLang="en-US" sz="2400" b="1" dirty="0">
                  <a:solidFill>
                    <a:srgbClr val="FF0000"/>
                  </a:solidFill>
                </a:rPr>
                <a:t>匝</a:t>
              </a:r>
              <a:r>
                <a:rPr lang="zh-CN" altLang="en-US" sz="2400" b="1" dirty="0">
                  <a:solidFill>
                    <a:srgbClr val="000000"/>
                  </a:solidFill>
                </a:rPr>
                <a:t>线圈产生</a:t>
              </a:r>
              <a:endParaRPr lang="zh-CN" altLang="en-US" sz="2400" b="1" dirty="0">
                <a:solidFill>
                  <a:srgbClr val="000000"/>
                </a:solidFill>
              </a:endParaRPr>
            </a:p>
          </p:txBody>
        </p:sp>
        <p:sp>
          <p:nvSpPr>
            <p:cNvPr id="37" name="Rectangle 31"/>
            <p:cNvSpPr>
              <a:spLocks noChangeArrowheads="1"/>
            </p:cNvSpPr>
            <p:nvPr/>
          </p:nvSpPr>
          <p:spPr bwMode="auto">
            <a:xfrm>
              <a:off x="4023" y="1876"/>
              <a:ext cx="629"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a:solidFill>
                    <a:srgbClr val="000000"/>
                  </a:solidFill>
                </a:rPr>
                <a:t>(</a:t>
              </a:r>
              <a:r>
                <a:rPr lang="zh-CN" altLang="en-US" sz="2400" b="1">
                  <a:solidFill>
                    <a:srgbClr val="000000"/>
                  </a:solidFill>
                </a:rPr>
                <a:t>磁链</a:t>
              </a:r>
              <a:r>
                <a:rPr lang="en-US" altLang="zh-CN" sz="2400" b="1">
                  <a:solidFill>
                    <a:srgbClr val="000000"/>
                  </a:solidFill>
                </a:rPr>
                <a:t>)</a:t>
              </a:r>
              <a:endParaRPr lang="en-US" altLang="zh-CN" sz="2400" b="1">
                <a:solidFill>
                  <a:srgbClr val="000000"/>
                </a:solidFill>
              </a:endParaRPr>
            </a:p>
          </p:txBody>
        </p:sp>
        <p:graphicFrame>
          <p:nvGraphicFramePr>
            <p:cNvPr id="38" name="Object 32"/>
            <p:cNvGraphicFramePr>
              <a:graphicFrameLocks noChangeAspect="1"/>
            </p:cNvGraphicFramePr>
            <p:nvPr/>
          </p:nvGraphicFramePr>
          <p:xfrm>
            <a:off x="2996" y="1873"/>
            <a:ext cx="1083" cy="338"/>
          </p:xfrm>
          <a:graphic>
            <a:graphicData uri="http://schemas.openxmlformats.org/presentationml/2006/ole">
              <mc:AlternateContent xmlns:mc="http://schemas.openxmlformats.org/markup-compatibility/2006">
                <mc:Choice xmlns:v="urn:schemas-microsoft-com:vml" Requires="v">
                  <p:oleObj spid="_x0000_s15365" name="公式" r:id="rId2" imgW="407670" imgH="112395" progId="Equation.3">
                    <p:embed/>
                  </p:oleObj>
                </mc:Choice>
                <mc:Fallback>
                  <p:oleObj name="公式" r:id="rId2" imgW="407670" imgH="112395" progId="Equation.3">
                    <p:embed/>
                    <p:pic>
                      <p:nvPicPr>
                        <p:cNvPr id="0" name="图片 153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6" y="1873"/>
                          <a:ext cx="1083" cy="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9" name="Group 33"/>
          <p:cNvGrpSpPr/>
          <p:nvPr/>
        </p:nvGrpSpPr>
        <p:grpSpPr bwMode="auto">
          <a:xfrm>
            <a:off x="2438401" y="3821113"/>
            <a:ext cx="5614988" cy="468312"/>
            <a:chOff x="336" y="1678"/>
            <a:chExt cx="3537" cy="295"/>
          </a:xfrm>
        </p:grpSpPr>
        <p:sp>
          <p:nvSpPr>
            <p:cNvPr id="40" name="Text Box 34"/>
            <p:cNvSpPr txBox="1">
              <a:spLocks noChangeArrowheads="1"/>
            </p:cNvSpPr>
            <p:nvPr/>
          </p:nvSpPr>
          <p:spPr bwMode="auto">
            <a:xfrm>
              <a:off x="336" y="1678"/>
              <a:ext cx="2043"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r>
                <a:rPr lang="zh-CN" altLang="en-US" b="1" dirty="0">
                  <a:solidFill>
                    <a:srgbClr val="000000"/>
                  </a:solidFill>
                </a:rPr>
                <a:t>电流通过</a:t>
              </a:r>
              <a:r>
                <a:rPr lang="zh-CN" altLang="en-US" b="1" dirty="0">
                  <a:solidFill>
                    <a:srgbClr val="FF0000"/>
                  </a:solidFill>
                </a:rPr>
                <a:t>一匝</a:t>
              </a:r>
              <a:r>
                <a:rPr lang="zh-CN" altLang="en-US" b="1" dirty="0">
                  <a:solidFill>
                    <a:srgbClr val="000000"/>
                  </a:solidFill>
                </a:rPr>
                <a:t>线圈产生</a:t>
              </a:r>
              <a:endParaRPr lang="zh-CN" altLang="en-US" b="1" dirty="0">
                <a:solidFill>
                  <a:srgbClr val="000000"/>
                </a:solidFill>
              </a:endParaRPr>
            </a:p>
          </p:txBody>
        </p:sp>
        <p:sp>
          <p:nvSpPr>
            <p:cNvPr id="41" name="Line 35"/>
            <p:cNvSpPr>
              <a:spLocks noChangeShapeType="1"/>
            </p:cNvSpPr>
            <p:nvPr/>
          </p:nvSpPr>
          <p:spPr bwMode="auto">
            <a:xfrm>
              <a:off x="2736" y="1872"/>
              <a:ext cx="288" cy="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a:solidFill>
                  <a:prstClr val="black"/>
                </a:solidFill>
              </a:endParaRPr>
            </a:p>
          </p:txBody>
        </p:sp>
        <p:sp>
          <p:nvSpPr>
            <p:cNvPr id="42" name="Text Box 36"/>
            <p:cNvSpPr txBox="1">
              <a:spLocks noChangeArrowheads="1"/>
            </p:cNvSpPr>
            <p:nvPr/>
          </p:nvSpPr>
          <p:spPr bwMode="auto">
            <a:xfrm>
              <a:off x="3244" y="1680"/>
              <a:ext cx="629" cy="290"/>
            </a:xfrm>
            <a:prstGeom prst="rect">
              <a:avLst/>
            </a:prstGeom>
            <a:noFill/>
            <a:ln>
              <a:noFill/>
            </a:ln>
            <a:effectLst/>
          </p:spPr>
          <p:txBody>
            <a:bodyPr wrap="none">
              <a:spAutoFit/>
            </a:bodyPr>
            <a:lstStyle/>
            <a:p>
              <a:pPr>
                <a:defRPr/>
              </a:pPr>
              <a:r>
                <a:rPr lang="en-US" altLang="zh-CN" sz="2400" b="1">
                  <a:solidFill>
                    <a:srgbClr val="000000"/>
                  </a:solidFill>
                  <a:ea typeface="宋体" panose="02010600030101010101" pitchFamily="2" charset="-122"/>
                </a:rPr>
                <a:t>(</a:t>
              </a:r>
              <a:r>
                <a:rPr lang="zh-CN" altLang="en-US" sz="2400" b="1">
                  <a:solidFill>
                    <a:srgbClr val="000000"/>
                  </a:solidFill>
                  <a:effectLst>
                    <a:outerShdw blurRad="38100" dist="38100" dir="2700000" algn="tl">
                      <a:srgbClr val="FFFFFF"/>
                    </a:outerShdw>
                  </a:effectLst>
                  <a:ea typeface="宋体" panose="02010600030101010101" pitchFamily="2" charset="-122"/>
                </a:rPr>
                <a:t>磁通</a:t>
              </a:r>
              <a:r>
                <a:rPr lang="en-US" altLang="zh-CN" sz="2400" b="1">
                  <a:solidFill>
                    <a:srgbClr val="000000"/>
                  </a:solidFill>
                  <a:ea typeface="宋体" panose="02010600030101010101" pitchFamily="2" charset="-122"/>
                </a:rPr>
                <a:t>)</a:t>
              </a:r>
              <a:endParaRPr lang="en-US" altLang="zh-CN" sz="2400" b="1">
                <a:solidFill>
                  <a:srgbClr val="000000"/>
                </a:solidFill>
                <a:ea typeface="宋体" panose="02010600030101010101" pitchFamily="2" charset="-122"/>
              </a:endParaRPr>
            </a:p>
          </p:txBody>
        </p:sp>
        <p:graphicFrame>
          <p:nvGraphicFramePr>
            <p:cNvPr id="43" name="Object 37"/>
            <p:cNvGraphicFramePr>
              <a:graphicFrameLocks noChangeAspect="1"/>
            </p:cNvGraphicFramePr>
            <p:nvPr/>
          </p:nvGraphicFramePr>
          <p:xfrm>
            <a:off x="3072" y="1728"/>
            <a:ext cx="205" cy="245"/>
          </p:xfrm>
          <a:graphic>
            <a:graphicData uri="http://schemas.openxmlformats.org/presentationml/2006/ole">
              <mc:AlternateContent xmlns:mc="http://schemas.openxmlformats.org/markup-compatibility/2006">
                <mc:Choice xmlns:v="urn:schemas-microsoft-com:vml" Requires="v">
                  <p:oleObj spid="_x0000_s15366" name="公式" r:id="rId4" imgW="49530" imgH="70485" progId="Equation.3">
                    <p:embed/>
                  </p:oleObj>
                </mc:Choice>
                <mc:Fallback>
                  <p:oleObj name="公式" r:id="rId4" imgW="49530" imgH="70485" progId="Equation.3">
                    <p:embed/>
                    <p:pic>
                      <p:nvPicPr>
                        <p:cNvPr id="0" name="图片 153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2" y="1728"/>
                          <a:ext cx="205"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4" name="Text Box 44"/>
          <p:cNvSpPr txBox="1">
            <a:spLocks noChangeArrowheads="1"/>
          </p:cNvSpPr>
          <p:nvPr/>
        </p:nvSpPr>
        <p:spPr bwMode="auto">
          <a:xfrm>
            <a:off x="2438402" y="3276601"/>
            <a:ext cx="3120589" cy="460375"/>
          </a:xfrm>
          <a:prstGeom prst="rect">
            <a:avLst/>
          </a:prstGeom>
          <a:noFill/>
          <a:ln>
            <a:noFill/>
          </a:ln>
          <a:effectLst/>
        </p:spPr>
        <p:txBody>
          <a:bodyPr wrap="square">
            <a:spAutoFit/>
          </a:bodyPr>
          <a:lstStyle/>
          <a:p>
            <a:pPr>
              <a:spcBef>
                <a:spcPct val="50000"/>
              </a:spcBef>
              <a:defRPr/>
            </a:pPr>
            <a:r>
              <a:rPr lang="en-US" altLang="zh-CN"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2. </a:t>
            </a:r>
            <a:r>
              <a:rPr lang="zh-CN" altLang="en-US"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自感电动势</a:t>
            </a:r>
            <a:endParaRPr lang="zh-CN" altLang="en-US"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endParaRPr>
          </a:p>
        </p:txBody>
      </p:sp>
      <p:sp>
        <p:nvSpPr>
          <p:cNvPr id="45" name="Text Box 23"/>
          <p:cNvSpPr txBox="1">
            <a:spLocks noChangeArrowheads="1"/>
          </p:cNvSpPr>
          <p:nvPr/>
        </p:nvSpPr>
        <p:spPr bwMode="auto">
          <a:xfrm>
            <a:off x="2093919" y="5457826"/>
            <a:ext cx="19672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r>
              <a:rPr lang="zh-CN" altLang="en-US" sz="2800" b="1">
                <a:solidFill>
                  <a:srgbClr val="000000"/>
                </a:solidFill>
              </a:rPr>
              <a:t>电感</a:t>
            </a:r>
            <a:r>
              <a:rPr lang="en-US" altLang="zh-CN" sz="2800" b="1">
                <a:solidFill>
                  <a:srgbClr val="000000"/>
                </a:solidFill>
              </a:rPr>
              <a:t>(</a:t>
            </a:r>
            <a:r>
              <a:rPr lang="zh-CN" altLang="en-US" sz="2800" b="1">
                <a:solidFill>
                  <a:srgbClr val="000000"/>
                </a:solidFill>
              </a:rPr>
              <a:t>自感</a:t>
            </a:r>
            <a:r>
              <a:rPr lang="en-US" altLang="zh-CN" sz="2800" b="1">
                <a:solidFill>
                  <a:srgbClr val="000000"/>
                </a:solidFill>
              </a:rPr>
              <a:t>):</a:t>
            </a:r>
            <a:endParaRPr lang="en-US" altLang="zh-CN" sz="2800" b="1">
              <a:solidFill>
                <a:srgbClr val="000000"/>
              </a:solidFill>
            </a:endParaRPr>
          </a:p>
        </p:txBody>
      </p:sp>
      <p:grpSp>
        <p:nvGrpSpPr>
          <p:cNvPr id="46" name="Group 40"/>
          <p:cNvGrpSpPr/>
          <p:nvPr/>
        </p:nvGrpSpPr>
        <p:grpSpPr bwMode="auto">
          <a:xfrm>
            <a:off x="4151320" y="5229225"/>
            <a:ext cx="4340220" cy="1035050"/>
            <a:chOff x="1082" y="2786"/>
            <a:chExt cx="2734" cy="652"/>
          </a:xfrm>
        </p:grpSpPr>
        <p:graphicFrame>
          <p:nvGraphicFramePr>
            <p:cNvPr id="47" name="Object 22"/>
            <p:cNvGraphicFramePr>
              <a:graphicFrameLocks noChangeAspect="1"/>
            </p:cNvGraphicFramePr>
            <p:nvPr/>
          </p:nvGraphicFramePr>
          <p:xfrm>
            <a:off x="1082" y="2786"/>
            <a:ext cx="1556" cy="652"/>
          </p:xfrm>
          <a:graphic>
            <a:graphicData uri="http://schemas.openxmlformats.org/presentationml/2006/ole">
              <mc:AlternateContent xmlns:mc="http://schemas.openxmlformats.org/markup-compatibility/2006">
                <mc:Choice xmlns:v="urn:schemas-microsoft-com:vml" Requires="v">
                  <p:oleObj spid="_x0000_s15367" name="公式" r:id="rId6" imgW="619125" imgH="270510" progId="Equation.3">
                    <p:embed/>
                  </p:oleObj>
                </mc:Choice>
                <mc:Fallback>
                  <p:oleObj name="公式" r:id="rId6" imgW="619125" imgH="270510" progId="Equation.3">
                    <p:embed/>
                    <p:pic>
                      <p:nvPicPr>
                        <p:cNvPr id="0" name="图片 153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2" y="2786"/>
                          <a:ext cx="1556" cy="6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24"/>
            <p:cNvSpPr txBox="1">
              <a:spLocks noChangeArrowheads="1"/>
            </p:cNvSpPr>
            <p:nvPr/>
          </p:nvSpPr>
          <p:spPr bwMode="auto">
            <a:xfrm>
              <a:off x="2680" y="2930"/>
              <a:ext cx="113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ctr"/>
              <a:r>
                <a:rPr lang="en-US" altLang="zh-CN" sz="2800" b="1" dirty="0">
                  <a:solidFill>
                    <a:srgbClr val="000000"/>
                  </a:solidFill>
                </a:rPr>
                <a:t>(  H</a:t>
              </a:r>
              <a:r>
                <a:rPr lang="zh-CN" altLang="en-US" sz="2800" b="1" dirty="0">
                  <a:solidFill>
                    <a:srgbClr val="000000"/>
                  </a:solidFill>
                </a:rPr>
                <a:t>、</a:t>
              </a:r>
              <a:r>
                <a:rPr lang="en-US" altLang="zh-CN" sz="2800" b="1" dirty="0" err="1">
                  <a:solidFill>
                    <a:srgbClr val="000000"/>
                  </a:solidFill>
                </a:rPr>
                <a:t>mH</a:t>
              </a:r>
              <a:r>
                <a:rPr lang="en-US" altLang="zh-CN" sz="2800" b="1" dirty="0">
                  <a:solidFill>
                    <a:srgbClr val="000000"/>
                  </a:solidFill>
                </a:rPr>
                <a:t>)</a:t>
              </a:r>
              <a:endParaRPr lang="en-US" altLang="zh-CN" sz="2800" b="1" dirty="0">
                <a:solidFill>
                  <a:srgbClr val="000000"/>
                </a:solidFill>
              </a:endParaRPr>
            </a:p>
          </p:txBody>
        </p:sp>
      </p:grpSp>
      <p:sp>
        <p:nvSpPr>
          <p:cNvPr id="3" name="矩形 2"/>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up)">
                                      <p:cBhvr>
                                        <p:cTn id="17" dur="500"/>
                                        <p:tgtEl>
                                          <p:spTgt spid="3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up)">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left)">
                                      <p:cBhvr>
                                        <p:cTn id="41" dur="50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3" grpId="0" bldLvl="0" animBg="1"/>
      <p:bldP spid="44" grpId="0" bldLvl="0" animBg="1"/>
      <p:bldP spid="45"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566988" y="692150"/>
            <a:ext cx="7705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rPr>
              <a:t>线圈的电感与线圈的尺寸、匝数以及附近的介质的磁导率等有关。</a:t>
            </a:r>
            <a:endParaRPr lang="zh-CN" altLang="en-US">
              <a:solidFill>
                <a:prstClr val="black"/>
              </a:solidFill>
            </a:endParaRPr>
          </a:p>
        </p:txBody>
      </p:sp>
      <p:graphicFrame>
        <p:nvGraphicFramePr>
          <p:cNvPr id="3" name="Object 34"/>
          <p:cNvGraphicFramePr>
            <a:graphicFrameLocks noChangeAspect="1"/>
          </p:cNvGraphicFramePr>
          <p:nvPr/>
        </p:nvGraphicFramePr>
        <p:xfrm>
          <a:off x="4344988" y="1103331"/>
          <a:ext cx="2436812" cy="1106487"/>
        </p:xfrm>
        <a:graphic>
          <a:graphicData uri="http://schemas.openxmlformats.org/presentationml/2006/ole">
            <mc:AlternateContent xmlns:mc="http://schemas.openxmlformats.org/markup-compatibility/2006">
              <mc:Choice xmlns:v="urn:schemas-microsoft-com:vml" Requires="v">
                <p:oleObj spid="_x0000_s16388" name="公式" r:id="rId1" imgW="608330" imgH="292100" progId="Equation.3">
                  <p:embed/>
                </p:oleObj>
              </mc:Choice>
              <mc:Fallback>
                <p:oleObj name="公式" r:id="rId1" imgW="608330" imgH="292100" progId="Equation.3">
                  <p:embed/>
                  <p:pic>
                    <p:nvPicPr>
                      <p:cNvPr id="0" name="图片 163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4988" y="1103331"/>
                        <a:ext cx="2436812" cy="1106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 name="Group 82"/>
          <p:cNvGrpSpPr/>
          <p:nvPr/>
        </p:nvGrpSpPr>
        <p:grpSpPr bwMode="auto">
          <a:xfrm>
            <a:off x="7016777" y="1752600"/>
            <a:ext cx="1101726" cy="1968500"/>
            <a:chOff x="3460" y="1104"/>
            <a:chExt cx="694" cy="1240"/>
          </a:xfrm>
        </p:grpSpPr>
        <p:grpSp>
          <p:nvGrpSpPr>
            <p:cNvPr id="5" name="Group 79"/>
            <p:cNvGrpSpPr/>
            <p:nvPr/>
          </p:nvGrpSpPr>
          <p:grpSpPr bwMode="auto">
            <a:xfrm>
              <a:off x="3504" y="1104"/>
              <a:ext cx="627" cy="911"/>
              <a:chOff x="3713" y="1296"/>
              <a:chExt cx="627" cy="911"/>
            </a:xfrm>
          </p:grpSpPr>
          <p:grpSp>
            <p:nvGrpSpPr>
              <p:cNvPr id="7" name="Group 39"/>
              <p:cNvGrpSpPr/>
              <p:nvPr/>
            </p:nvGrpSpPr>
            <p:grpSpPr bwMode="auto">
              <a:xfrm>
                <a:off x="4260" y="1319"/>
                <a:ext cx="80" cy="865"/>
                <a:chOff x="4127" y="671"/>
                <a:chExt cx="68" cy="918"/>
              </a:xfrm>
            </p:grpSpPr>
            <p:sp>
              <p:nvSpPr>
                <p:cNvPr id="13" name="Freeform 40"/>
                <p:cNvSpPr/>
                <p:nvPr/>
              </p:nvSpPr>
              <p:spPr bwMode="auto">
                <a:xfrm>
                  <a:off x="4127" y="1006"/>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sp>
              <p:nvSpPr>
                <p:cNvPr id="14" name="Freeform 41"/>
                <p:cNvSpPr/>
                <p:nvPr/>
              </p:nvSpPr>
              <p:spPr bwMode="auto">
                <a:xfrm>
                  <a:off x="4127" y="1126"/>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sp>
              <p:nvSpPr>
                <p:cNvPr id="15" name="Freeform 42"/>
                <p:cNvSpPr/>
                <p:nvPr/>
              </p:nvSpPr>
              <p:spPr bwMode="auto">
                <a:xfrm>
                  <a:off x="4127" y="1246"/>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sp>
              <p:nvSpPr>
                <p:cNvPr id="16" name="Line 43"/>
                <p:cNvSpPr>
                  <a:spLocks noChangeShapeType="1"/>
                </p:cNvSpPr>
                <p:nvPr/>
              </p:nvSpPr>
              <p:spPr bwMode="auto">
                <a:xfrm>
                  <a:off x="4132" y="1361"/>
                  <a:ext cx="0" cy="22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17" name="Line 44"/>
                <p:cNvSpPr>
                  <a:spLocks noChangeShapeType="1"/>
                </p:cNvSpPr>
                <p:nvPr/>
              </p:nvSpPr>
              <p:spPr bwMode="auto">
                <a:xfrm>
                  <a:off x="4132" y="671"/>
                  <a:ext cx="0" cy="22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18" name="Freeform 45"/>
                <p:cNvSpPr/>
                <p:nvPr/>
              </p:nvSpPr>
              <p:spPr bwMode="auto">
                <a:xfrm>
                  <a:off x="4127" y="892"/>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grpSp>
          <p:sp>
            <p:nvSpPr>
              <p:cNvPr id="8" name="Line 46"/>
              <p:cNvSpPr>
                <a:spLocks noChangeShapeType="1"/>
              </p:cNvSpPr>
              <p:nvPr/>
            </p:nvSpPr>
            <p:spPr bwMode="auto">
              <a:xfrm>
                <a:off x="3749" y="1319"/>
                <a:ext cx="511"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9" name="Line 47"/>
              <p:cNvSpPr>
                <a:spLocks noChangeShapeType="1"/>
              </p:cNvSpPr>
              <p:nvPr/>
            </p:nvSpPr>
            <p:spPr bwMode="auto">
              <a:xfrm>
                <a:off x="3749" y="2178"/>
                <a:ext cx="511"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10" name="Oval 48"/>
              <p:cNvSpPr>
                <a:spLocks noChangeArrowheads="1"/>
              </p:cNvSpPr>
              <p:nvPr/>
            </p:nvSpPr>
            <p:spPr bwMode="auto">
              <a:xfrm>
                <a:off x="3713" y="1296"/>
                <a:ext cx="45" cy="45"/>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Arial" panose="020B0604020202020204" pitchFamily="34" charset="0"/>
                </a:endParaRPr>
              </a:p>
            </p:txBody>
          </p:sp>
          <p:sp>
            <p:nvSpPr>
              <p:cNvPr id="11" name="Text Box 49"/>
              <p:cNvSpPr txBox="1">
                <a:spLocks noChangeArrowheads="1"/>
              </p:cNvSpPr>
              <p:nvPr/>
            </p:nvSpPr>
            <p:spPr bwMode="auto">
              <a:xfrm>
                <a:off x="4026" y="1626"/>
                <a:ext cx="232"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ctr"/>
                <a:r>
                  <a:rPr lang="en-US" altLang="zh-CN" b="1" i="1">
                    <a:solidFill>
                      <a:srgbClr val="000000"/>
                    </a:solidFill>
                  </a:rPr>
                  <a:t>L</a:t>
                </a:r>
                <a:endParaRPr lang="en-US" altLang="zh-CN" b="1" i="1">
                  <a:solidFill>
                    <a:srgbClr val="000000"/>
                  </a:solidFill>
                </a:endParaRPr>
              </a:p>
            </p:txBody>
          </p:sp>
          <p:sp>
            <p:nvSpPr>
              <p:cNvPr id="12" name="Oval 50"/>
              <p:cNvSpPr>
                <a:spLocks noChangeArrowheads="1"/>
              </p:cNvSpPr>
              <p:nvPr/>
            </p:nvSpPr>
            <p:spPr bwMode="auto">
              <a:xfrm>
                <a:off x="3713" y="2162"/>
                <a:ext cx="45" cy="45"/>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Arial" panose="020B0604020202020204" pitchFamily="34" charset="0"/>
                </a:endParaRPr>
              </a:p>
            </p:txBody>
          </p:sp>
        </p:grpSp>
        <p:sp>
          <p:nvSpPr>
            <p:cNvPr id="6" name="Text Box 51"/>
            <p:cNvSpPr txBox="1">
              <a:spLocks noChangeArrowheads="1"/>
            </p:cNvSpPr>
            <p:nvPr/>
          </p:nvSpPr>
          <p:spPr bwMode="auto">
            <a:xfrm>
              <a:off x="3460" y="2112"/>
              <a:ext cx="694" cy="232"/>
            </a:xfrm>
            <a:prstGeom prst="rect">
              <a:avLst/>
            </a:prstGeom>
            <a:noFill/>
            <a:ln>
              <a:noFill/>
            </a:ln>
            <a:effectLst/>
          </p:spPr>
          <p:txBody>
            <a:bodyPr wrap="none">
              <a:spAutoFit/>
            </a:bodyPr>
            <a:lstStyle/>
            <a:p>
              <a:pPr algn="ctr">
                <a:defRPr/>
              </a:pPr>
              <a:r>
                <a:rPr lang="zh-CN" altLang="en-US" b="1">
                  <a:solidFill>
                    <a:srgbClr val="000000"/>
                  </a:solidFill>
                  <a:effectLst>
                    <a:outerShdw blurRad="38100" dist="38100" dir="2700000" algn="tl">
                      <a:srgbClr val="FFFFFF"/>
                    </a:outerShdw>
                  </a:effectLst>
                  <a:ea typeface="宋体" panose="02010600030101010101" pitchFamily="2" charset="-122"/>
                </a:rPr>
                <a:t>空心线圈</a:t>
              </a:r>
              <a:endParaRPr lang="zh-CN" altLang="en-US" b="1">
                <a:solidFill>
                  <a:srgbClr val="000000"/>
                </a:solidFill>
                <a:effectLst>
                  <a:outerShdw blurRad="38100" dist="38100" dir="2700000" algn="tl">
                    <a:srgbClr val="FFFFFF"/>
                  </a:outerShdw>
                </a:effectLst>
                <a:ea typeface="宋体" panose="02010600030101010101" pitchFamily="2" charset="-122"/>
              </a:endParaRPr>
            </a:p>
          </p:txBody>
        </p:sp>
      </p:grpSp>
      <p:grpSp>
        <p:nvGrpSpPr>
          <p:cNvPr id="19" name="Group 52"/>
          <p:cNvGrpSpPr/>
          <p:nvPr/>
        </p:nvGrpSpPr>
        <p:grpSpPr bwMode="auto">
          <a:xfrm>
            <a:off x="2362200" y="2133618"/>
            <a:ext cx="4572000" cy="1755775"/>
            <a:chOff x="672" y="816"/>
            <a:chExt cx="2880" cy="1106"/>
          </a:xfrm>
        </p:grpSpPr>
        <p:sp>
          <p:nvSpPr>
            <p:cNvPr id="20" name="Text Box 53"/>
            <p:cNvSpPr txBox="1">
              <a:spLocks noChangeArrowheads="1"/>
            </p:cNvSpPr>
            <p:nvPr/>
          </p:nvSpPr>
          <p:spPr bwMode="auto">
            <a:xfrm>
              <a:off x="720" y="816"/>
              <a:ext cx="2784"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en-US" altLang="zh-CN" b="1" i="1">
                  <a:solidFill>
                    <a:srgbClr val="000000"/>
                  </a:solidFill>
                </a:rPr>
                <a:t>S</a:t>
              </a:r>
              <a:r>
                <a:rPr lang="en-US" altLang="zh-CN" b="1">
                  <a:solidFill>
                    <a:srgbClr val="000000"/>
                  </a:solidFill>
                </a:rPr>
                <a:t> — </a:t>
              </a:r>
              <a:r>
                <a:rPr lang="zh-CN" altLang="en-US" b="1">
                  <a:solidFill>
                    <a:srgbClr val="000000"/>
                  </a:solidFill>
                </a:rPr>
                <a:t>线圈横截面积（</a:t>
              </a:r>
              <a:r>
                <a:rPr lang="en-US" altLang="zh-CN" b="1">
                  <a:solidFill>
                    <a:srgbClr val="000000"/>
                  </a:solidFill>
                </a:rPr>
                <a:t>m</a:t>
              </a:r>
              <a:r>
                <a:rPr lang="en-US" altLang="zh-CN" b="1" baseline="30000">
                  <a:solidFill>
                    <a:srgbClr val="000000"/>
                  </a:solidFill>
                </a:rPr>
                <a:t>2</a:t>
              </a:r>
              <a:r>
                <a:rPr lang="zh-CN" altLang="en-US" b="1">
                  <a:solidFill>
                    <a:srgbClr val="000000"/>
                  </a:solidFill>
                </a:rPr>
                <a:t>）</a:t>
              </a:r>
              <a:endParaRPr lang="zh-CN" altLang="en-US" b="1">
                <a:solidFill>
                  <a:srgbClr val="000000"/>
                </a:solidFill>
              </a:endParaRPr>
            </a:p>
          </p:txBody>
        </p:sp>
        <p:sp>
          <p:nvSpPr>
            <p:cNvPr id="21" name="Text Box 54"/>
            <p:cNvSpPr txBox="1">
              <a:spLocks noChangeArrowheads="1"/>
            </p:cNvSpPr>
            <p:nvPr/>
          </p:nvSpPr>
          <p:spPr bwMode="auto">
            <a:xfrm>
              <a:off x="720" y="1104"/>
              <a:ext cx="216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en-US" altLang="zh-CN" b="1" i="1" dirty="0">
                  <a:solidFill>
                    <a:srgbClr val="000000"/>
                  </a:solidFill>
                </a:rPr>
                <a:t> l</a:t>
              </a:r>
              <a:r>
                <a:rPr lang="en-US" altLang="zh-CN" b="1" dirty="0">
                  <a:solidFill>
                    <a:srgbClr val="000000"/>
                  </a:solidFill>
                </a:rPr>
                <a:t> —</a:t>
              </a:r>
              <a:r>
                <a:rPr lang="zh-CN" altLang="en-US" b="1" dirty="0">
                  <a:solidFill>
                    <a:srgbClr val="000000"/>
                  </a:solidFill>
                </a:rPr>
                <a:t>线圈长度（</a:t>
              </a:r>
              <a:r>
                <a:rPr lang="en-US" altLang="zh-CN" b="1" dirty="0">
                  <a:solidFill>
                    <a:srgbClr val="000000"/>
                  </a:solidFill>
                </a:rPr>
                <a:t>m</a:t>
              </a:r>
              <a:r>
                <a:rPr lang="zh-CN" altLang="en-US" b="1" dirty="0">
                  <a:solidFill>
                    <a:srgbClr val="000000"/>
                  </a:solidFill>
                </a:rPr>
                <a:t>）</a:t>
              </a:r>
              <a:endParaRPr lang="zh-CN" altLang="en-US" b="1" dirty="0">
                <a:solidFill>
                  <a:srgbClr val="000000"/>
                </a:solidFill>
              </a:endParaRPr>
            </a:p>
          </p:txBody>
        </p:sp>
        <p:sp>
          <p:nvSpPr>
            <p:cNvPr id="22" name="Text Box 55"/>
            <p:cNvSpPr txBox="1">
              <a:spLocks noChangeArrowheads="1"/>
            </p:cNvSpPr>
            <p:nvPr/>
          </p:nvSpPr>
          <p:spPr bwMode="auto">
            <a:xfrm>
              <a:off x="672" y="1392"/>
              <a:ext cx="216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en-US" altLang="zh-CN" b="1" i="1">
                  <a:solidFill>
                    <a:srgbClr val="000000"/>
                  </a:solidFill>
                </a:rPr>
                <a:t>N</a:t>
              </a:r>
              <a:r>
                <a:rPr lang="en-US" altLang="zh-CN" b="1">
                  <a:solidFill>
                    <a:srgbClr val="000000"/>
                  </a:solidFill>
                </a:rPr>
                <a:t> —</a:t>
              </a:r>
              <a:r>
                <a:rPr lang="zh-CN" altLang="en-US" b="1">
                  <a:solidFill>
                    <a:srgbClr val="000000"/>
                  </a:solidFill>
                </a:rPr>
                <a:t>线圈匝数</a:t>
              </a:r>
              <a:endParaRPr lang="zh-CN" altLang="en-US" b="1">
                <a:solidFill>
                  <a:srgbClr val="000000"/>
                </a:solidFill>
              </a:endParaRPr>
            </a:p>
          </p:txBody>
        </p:sp>
        <p:sp>
          <p:nvSpPr>
            <p:cNvPr id="23" name="Text Box 56"/>
            <p:cNvSpPr txBox="1">
              <a:spLocks noChangeArrowheads="1"/>
            </p:cNvSpPr>
            <p:nvPr/>
          </p:nvSpPr>
          <p:spPr bwMode="auto">
            <a:xfrm>
              <a:off x="672" y="1632"/>
              <a:ext cx="288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pPr>
              <a:r>
                <a:rPr lang="en-US" altLang="zh-CN" b="1">
                  <a:solidFill>
                    <a:srgbClr val="000000"/>
                  </a:solidFill>
                  <a:cs typeface="Times New Roman" panose="02020603050405020304" pitchFamily="18" charset="0"/>
                </a:rPr>
                <a:t> μ</a:t>
              </a:r>
              <a:r>
                <a:rPr lang="en-US" altLang="zh-CN" b="1">
                  <a:solidFill>
                    <a:srgbClr val="000000"/>
                  </a:solidFill>
                </a:rPr>
                <a:t>—</a:t>
              </a:r>
              <a:r>
                <a:rPr lang="zh-CN" altLang="en-US" b="1">
                  <a:solidFill>
                    <a:srgbClr val="000000"/>
                  </a:solidFill>
                </a:rPr>
                <a:t>介质的磁导率（</a:t>
              </a:r>
              <a:r>
                <a:rPr lang="en-US" altLang="zh-CN" b="1">
                  <a:solidFill>
                    <a:srgbClr val="000000"/>
                  </a:solidFill>
                </a:rPr>
                <a:t>H/m</a:t>
              </a:r>
              <a:r>
                <a:rPr lang="zh-CN" altLang="en-US" b="1">
                  <a:solidFill>
                    <a:srgbClr val="000000"/>
                  </a:solidFill>
                </a:rPr>
                <a:t>）</a:t>
              </a:r>
              <a:endParaRPr lang="zh-CN" altLang="en-US" b="1">
                <a:solidFill>
                  <a:srgbClr val="000000"/>
                </a:solidFill>
              </a:endParaRPr>
            </a:p>
          </p:txBody>
        </p:sp>
      </p:grpSp>
      <p:grpSp>
        <p:nvGrpSpPr>
          <p:cNvPr id="24" name="Group 83"/>
          <p:cNvGrpSpPr/>
          <p:nvPr/>
        </p:nvGrpSpPr>
        <p:grpSpPr bwMode="auto">
          <a:xfrm>
            <a:off x="8788408" y="1752600"/>
            <a:ext cx="1160463" cy="1968500"/>
            <a:chOff x="4576" y="1104"/>
            <a:chExt cx="731" cy="1240"/>
          </a:xfrm>
        </p:grpSpPr>
        <p:sp>
          <p:nvSpPr>
            <p:cNvPr id="25" name="Text Box 73"/>
            <p:cNvSpPr txBox="1">
              <a:spLocks noChangeArrowheads="1"/>
            </p:cNvSpPr>
            <p:nvPr/>
          </p:nvSpPr>
          <p:spPr bwMode="auto">
            <a:xfrm>
              <a:off x="4613" y="2112"/>
              <a:ext cx="694" cy="232"/>
            </a:xfrm>
            <a:prstGeom prst="rect">
              <a:avLst/>
            </a:prstGeom>
            <a:noFill/>
            <a:ln>
              <a:noFill/>
            </a:ln>
            <a:effectLst/>
          </p:spPr>
          <p:txBody>
            <a:bodyPr wrap="none">
              <a:spAutoFit/>
            </a:bodyPr>
            <a:lstStyle/>
            <a:p>
              <a:pPr algn="ctr">
                <a:defRPr/>
              </a:pPr>
              <a:r>
                <a:rPr lang="zh-CN" altLang="en-US" b="1">
                  <a:solidFill>
                    <a:srgbClr val="000000"/>
                  </a:solidFill>
                  <a:effectLst>
                    <a:outerShdw blurRad="38100" dist="38100" dir="2700000" algn="tl">
                      <a:srgbClr val="FFFFFF"/>
                    </a:outerShdw>
                  </a:effectLst>
                  <a:ea typeface="宋体" panose="02010600030101010101" pitchFamily="2" charset="-122"/>
                </a:rPr>
                <a:t>铁心线圈</a:t>
              </a:r>
              <a:endParaRPr lang="zh-CN" altLang="en-US" b="1">
                <a:solidFill>
                  <a:srgbClr val="000000"/>
                </a:solidFill>
                <a:effectLst>
                  <a:outerShdw blurRad="38100" dist="38100" dir="2700000" algn="tl">
                    <a:srgbClr val="FFFFFF"/>
                  </a:outerShdw>
                </a:effectLst>
                <a:ea typeface="宋体" panose="02010600030101010101" pitchFamily="2" charset="-122"/>
              </a:endParaRPr>
            </a:p>
          </p:txBody>
        </p:sp>
        <p:grpSp>
          <p:nvGrpSpPr>
            <p:cNvPr id="26" name="Group 80"/>
            <p:cNvGrpSpPr/>
            <p:nvPr/>
          </p:nvGrpSpPr>
          <p:grpSpPr bwMode="auto">
            <a:xfrm>
              <a:off x="4576" y="1104"/>
              <a:ext cx="699" cy="911"/>
              <a:chOff x="4576" y="864"/>
              <a:chExt cx="699" cy="911"/>
            </a:xfrm>
          </p:grpSpPr>
          <p:grpSp>
            <p:nvGrpSpPr>
              <p:cNvPr id="27" name="Group 61"/>
              <p:cNvGrpSpPr/>
              <p:nvPr/>
            </p:nvGrpSpPr>
            <p:grpSpPr bwMode="auto">
              <a:xfrm>
                <a:off x="5123" y="887"/>
                <a:ext cx="80" cy="865"/>
                <a:chOff x="4127" y="671"/>
                <a:chExt cx="68" cy="918"/>
              </a:xfrm>
            </p:grpSpPr>
            <p:sp>
              <p:nvSpPr>
                <p:cNvPr id="34" name="Freeform 62"/>
                <p:cNvSpPr/>
                <p:nvPr/>
              </p:nvSpPr>
              <p:spPr bwMode="auto">
                <a:xfrm>
                  <a:off x="4127" y="1006"/>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sp>
              <p:nvSpPr>
                <p:cNvPr id="35" name="Freeform 63"/>
                <p:cNvSpPr/>
                <p:nvPr/>
              </p:nvSpPr>
              <p:spPr bwMode="auto">
                <a:xfrm>
                  <a:off x="4127" y="1126"/>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sp>
              <p:nvSpPr>
                <p:cNvPr id="36" name="Freeform 64"/>
                <p:cNvSpPr/>
                <p:nvPr/>
              </p:nvSpPr>
              <p:spPr bwMode="auto">
                <a:xfrm>
                  <a:off x="4127" y="1246"/>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sp>
              <p:nvSpPr>
                <p:cNvPr id="37" name="Line 65"/>
                <p:cNvSpPr>
                  <a:spLocks noChangeShapeType="1"/>
                </p:cNvSpPr>
                <p:nvPr/>
              </p:nvSpPr>
              <p:spPr bwMode="auto">
                <a:xfrm>
                  <a:off x="4132" y="1361"/>
                  <a:ext cx="0" cy="22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38" name="Line 66"/>
                <p:cNvSpPr>
                  <a:spLocks noChangeShapeType="1"/>
                </p:cNvSpPr>
                <p:nvPr/>
              </p:nvSpPr>
              <p:spPr bwMode="auto">
                <a:xfrm>
                  <a:off x="4132" y="671"/>
                  <a:ext cx="0" cy="22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39" name="Freeform 67"/>
                <p:cNvSpPr/>
                <p:nvPr/>
              </p:nvSpPr>
              <p:spPr bwMode="auto">
                <a:xfrm>
                  <a:off x="4127" y="892"/>
                  <a:ext cx="68" cy="120"/>
                </a:xfrm>
                <a:custGeom>
                  <a:avLst/>
                  <a:gdLst>
                    <a:gd name="T0" fmla="*/ 0 w 140"/>
                    <a:gd name="T1" fmla="*/ 0 h 198"/>
                    <a:gd name="T2" fmla="*/ 0 w 140"/>
                    <a:gd name="T3" fmla="*/ 1 h 198"/>
                    <a:gd name="T4" fmla="*/ 0 w 140"/>
                    <a:gd name="T5" fmla="*/ 1 h 198"/>
                    <a:gd name="T6" fmla="*/ 0 w 140"/>
                    <a:gd name="T7" fmla="*/ 1 h 198"/>
                    <a:gd name="T8" fmla="*/ 0 60000 65536"/>
                    <a:gd name="T9" fmla="*/ 0 60000 65536"/>
                    <a:gd name="T10" fmla="*/ 0 60000 65536"/>
                    <a:gd name="T11" fmla="*/ 0 60000 65536"/>
                    <a:gd name="T12" fmla="*/ 0 w 140"/>
                    <a:gd name="T13" fmla="*/ 0 h 198"/>
                    <a:gd name="T14" fmla="*/ 140 w 140"/>
                    <a:gd name="T15" fmla="*/ 198 h 198"/>
                  </a:gdLst>
                  <a:ahLst/>
                  <a:cxnLst>
                    <a:cxn ang="T8">
                      <a:pos x="T0" y="T1"/>
                    </a:cxn>
                    <a:cxn ang="T9">
                      <a:pos x="T2" y="T3"/>
                    </a:cxn>
                    <a:cxn ang="T10">
                      <a:pos x="T4" y="T5"/>
                    </a:cxn>
                    <a:cxn ang="T11">
                      <a:pos x="T6" y="T7"/>
                    </a:cxn>
                  </a:cxnLst>
                  <a:rect l="T12" t="T13" r="T14" b="T15"/>
                  <a:pathLst>
                    <a:path w="140" h="198">
                      <a:moveTo>
                        <a:pt x="0" y="0"/>
                      </a:moveTo>
                      <a:cubicBezTo>
                        <a:pt x="50" y="18"/>
                        <a:pt x="100" y="36"/>
                        <a:pt x="120" y="60"/>
                      </a:cubicBezTo>
                      <a:cubicBezTo>
                        <a:pt x="140" y="84"/>
                        <a:pt x="140" y="121"/>
                        <a:pt x="120" y="144"/>
                      </a:cubicBezTo>
                      <a:cubicBezTo>
                        <a:pt x="100" y="167"/>
                        <a:pt x="20" y="189"/>
                        <a:pt x="0" y="19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ndParaRPr>
                </a:p>
              </p:txBody>
            </p:sp>
          </p:grpSp>
          <p:sp>
            <p:nvSpPr>
              <p:cNvPr id="28" name="Line 68"/>
              <p:cNvSpPr>
                <a:spLocks noChangeShapeType="1"/>
              </p:cNvSpPr>
              <p:nvPr/>
            </p:nvSpPr>
            <p:spPr bwMode="auto">
              <a:xfrm>
                <a:off x="4612" y="887"/>
                <a:ext cx="511"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29" name="Line 69"/>
              <p:cNvSpPr>
                <a:spLocks noChangeShapeType="1"/>
              </p:cNvSpPr>
              <p:nvPr/>
            </p:nvSpPr>
            <p:spPr bwMode="auto">
              <a:xfrm>
                <a:off x="4612" y="1746"/>
                <a:ext cx="511"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solidFill>
                    <a:prstClr val="black"/>
                  </a:solidFill>
                </a:endParaRPr>
              </a:p>
            </p:txBody>
          </p:sp>
          <p:sp>
            <p:nvSpPr>
              <p:cNvPr id="30" name="Oval 70"/>
              <p:cNvSpPr>
                <a:spLocks noChangeArrowheads="1"/>
              </p:cNvSpPr>
              <p:nvPr/>
            </p:nvSpPr>
            <p:spPr bwMode="auto">
              <a:xfrm>
                <a:off x="4576" y="864"/>
                <a:ext cx="45" cy="45"/>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Arial" panose="020B0604020202020204" pitchFamily="34" charset="0"/>
                </a:endParaRPr>
              </a:p>
            </p:txBody>
          </p:sp>
          <p:sp>
            <p:nvSpPr>
              <p:cNvPr id="31" name="Text Box 71"/>
              <p:cNvSpPr txBox="1">
                <a:spLocks noChangeArrowheads="1"/>
              </p:cNvSpPr>
              <p:nvPr/>
            </p:nvSpPr>
            <p:spPr bwMode="auto">
              <a:xfrm>
                <a:off x="4889" y="1194"/>
                <a:ext cx="232"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ctr"/>
                <a:r>
                  <a:rPr lang="en-US" altLang="zh-CN" b="1" i="1">
                    <a:solidFill>
                      <a:srgbClr val="000000"/>
                    </a:solidFill>
                  </a:rPr>
                  <a:t>L</a:t>
                </a:r>
                <a:endParaRPr lang="en-US" altLang="zh-CN" b="1" i="1">
                  <a:solidFill>
                    <a:srgbClr val="000000"/>
                  </a:solidFill>
                </a:endParaRPr>
              </a:p>
            </p:txBody>
          </p:sp>
          <p:sp>
            <p:nvSpPr>
              <p:cNvPr id="32" name="Oval 72"/>
              <p:cNvSpPr>
                <a:spLocks noChangeArrowheads="1"/>
              </p:cNvSpPr>
              <p:nvPr/>
            </p:nvSpPr>
            <p:spPr bwMode="auto">
              <a:xfrm>
                <a:off x="4576" y="1730"/>
                <a:ext cx="45" cy="45"/>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Arial" panose="020B0604020202020204" pitchFamily="34" charset="0"/>
                </a:endParaRPr>
              </a:p>
            </p:txBody>
          </p:sp>
          <p:sp>
            <p:nvSpPr>
              <p:cNvPr id="33" name="Line 74"/>
              <p:cNvSpPr>
                <a:spLocks noChangeShapeType="1"/>
              </p:cNvSpPr>
              <p:nvPr/>
            </p:nvSpPr>
            <p:spPr bwMode="auto">
              <a:xfrm>
                <a:off x="5275" y="1104"/>
                <a:ext cx="0" cy="432"/>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
        <p:nvSpPr>
          <p:cNvPr id="40" name="TextBox 42"/>
          <p:cNvSpPr txBox="1">
            <a:spLocks noChangeArrowheads="1"/>
          </p:cNvSpPr>
          <p:nvPr/>
        </p:nvSpPr>
        <p:spPr bwMode="auto">
          <a:xfrm>
            <a:off x="2566988" y="4076718"/>
            <a:ext cx="72224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r>
              <a:rPr lang="zh-CN" altLang="en-US" b="1"/>
              <a:t>空心线圈：线性电感原件；铁心线圈：线性电感原件</a:t>
            </a:r>
            <a:endParaRPr lang="zh-CN" altLang="en-US" b="1"/>
          </a:p>
        </p:txBody>
      </p:sp>
      <p:sp>
        <p:nvSpPr>
          <p:cNvPr id="41" name="Text Box 86"/>
          <p:cNvSpPr txBox="1">
            <a:spLocks noChangeArrowheads="1"/>
          </p:cNvSpPr>
          <p:nvPr/>
        </p:nvSpPr>
        <p:spPr bwMode="auto">
          <a:xfrm>
            <a:off x="2286000" y="4648218"/>
            <a:ext cx="6858000" cy="521970"/>
          </a:xfrm>
          <a:prstGeom prst="rect">
            <a:avLst/>
          </a:prstGeom>
          <a:noFill/>
          <a:ln>
            <a:noFill/>
          </a:ln>
          <a:effectLst/>
        </p:spPr>
        <p:txBody>
          <a:bodyPr>
            <a:spAutoFit/>
          </a:bodyPr>
          <a:lstStyle/>
          <a:p>
            <a:pPr>
              <a:defRPr/>
            </a:pPr>
            <a:r>
              <a:rPr lang="zh-CN" altLang="en-US" sz="2800" b="1" dirty="0">
                <a:solidFill>
                  <a:srgbClr val="000000"/>
                </a:solidFill>
                <a:effectLst>
                  <a:outerShdw blurRad="38100" dist="38100" dir="2700000" algn="tl">
                    <a:srgbClr val="FFFFFF"/>
                  </a:outerShdw>
                </a:effectLst>
                <a:ea typeface="宋体" panose="02010600030101010101" pitchFamily="2" charset="-122"/>
              </a:rPr>
              <a:t>对线性电感元件， </a:t>
            </a:r>
            <a:r>
              <a:rPr lang="en-US" altLang="zh-CN" sz="2800" b="1" i="1" dirty="0">
                <a:solidFill>
                  <a:srgbClr val="CC0000"/>
                </a:solidFill>
                <a:effectLst>
                  <a:outerShdw blurRad="38100" dist="38100" dir="2700000" algn="tl">
                    <a:srgbClr val="000000"/>
                  </a:outerShdw>
                </a:effectLst>
                <a:ea typeface="宋体" panose="02010600030101010101" pitchFamily="2" charset="-122"/>
              </a:rPr>
              <a:t>N</a:t>
            </a:r>
            <a:r>
              <a:rPr lang="el-GR" altLang="zh-CN" sz="2800" b="1" i="1" dirty="0">
                <a:solidFill>
                  <a:srgbClr val="CC0000"/>
                </a:solidFill>
                <a:effectLst>
                  <a:outerShdw blurRad="38100" dist="38100" dir="2700000" algn="tl">
                    <a:srgbClr val="000000"/>
                  </a:outerShdw>
                </a:effectLst>
                <a:latin typeface="宋体" panose="02010600030101010101" pitchFamily="2" charset="-122"/>
                <a:ea typeface="宋体" panose="02010600030101010101" pitchFamily="2" charset="-122"/>
              </a:rPr>
              <a:t>Φ</a:t>
            </a:r>
            <a:r>
              <a:rPr lang="en-US" altLang="zh-CN" sz="2800" b="1" dirty="0">
                <a:solidFill>
                  <a:srgbClr val="CC0000"/>
                </a:solidFill>
                <a:effectLst>
                  <a:outerShdw blurRad="38100" dist="38100" dir="2700000" algn="tl">
                    <a:srgbClr val="000000"/>
                  </a:outerShdw>
                </a:effectLst>
                <a:ea typeface="宋体" panose="02010600030101010101" pitchFamily="2" charset="-122"/>
              </a:rPr>
              <a:t> </a:t>
            </a:r>
            <a:r>
              <a:rPr lang="en-US" altLang="zh-CN" sz="2800" b="1" dirty="0">
                <a:solidFill>
                  <a:srgbClr val="CC0000"/>
                </a:solidFill>
                <a:effectLst>
                  <a:outerShdw blurRad="38100" dist="38100" dir="2700000" algn="tl">
                    <a:srgbClr val="000000"/>
                  </a:outerShdw>
                </a:effectLst>
                <a:latin typeface="宋体" panose="02010600030101010101" pitchFamily="2" charset="-122"/>
                <a:ea typeface="宋体" panose="02010600030101010101" pitchFamily="2" charset="-122"/>
              </a:rPr>
              <a:t>=</a:t>
            </a:r>
            <a:r>
              <a:rPr lang="el-GR" altLang="zh-CN" sz="2800" b="1" i="1" dirty="0">
                <a:solidFill>
                  <a:srgbClr val="CC0000"/>
                </a:solidFill>
                <a:effectLst>
                  <a:outerShdw blurRad="38100" dist="38100" dir="2700000" algn="tl">
                    <a:srgbClr val="000000"/>
                  </a:outerShdw>
                </a:effectLst>
                <a:latin typeface="宋体" panose="02010600030101010101" pitchFamily="2" charset="-122"/>
                <a:ea typeface="宋体" panose="02010600030101010101" pitchFamily="2" charset="-122"/>
              </a:rPr>
              <a:t>Ψ</a:t>
            </a:r>
            <a:r>
              <a:rPr lang="en-US" altLang="zh-CN" sz="2800" b="1" dirty="0">
                <a:solidFill>
                  <a:srgbClr val="CC0000"/>
                </a:solidFill>
                <a:effectLst>
                  <a:outerShdw blurRad="38100" dist="38100" dir="2700000" algn="tl">
                    <a:srgbClr val="000000"/>
                  </a:outerShdw>
                </a:effectLst>
                <a:ea typeface="宋体" panose="02010600030101010101" pitchFamily="2" charset="-122"/>
              </a:rPr>
              <a:t> =</a:t>
            </a:r>
            <a:r>
              <a:rPr lang="en-US" altLang="zh-CN" sz="2800" b="1" i="1" dirty="0">
                <a:solidFill>
                  <a:srgbClr val="CC0000"/>
                </a:solidFill>
                <a:effectLst>
                  <a:outerShdw blurRad="38100" dist="38100" dir="2700000" algn="tl">
                    <a:srgbClr val="000000"/>
                  </a:outerShdw>
                </a:effectLst>
                <a:ea typeface="宋体" panose="02010600030101010101" pitchFamily="2" charset="-122"/>
              </a:rPr>
              <a:t>Li</a:t>
            </a:r>
            <a:r>
              <a:rPr lang="zh-CN" altLang="en-US" sz="2800" b="1" i="1" dirty="0">
                <a:solidFill>
                  <a:srgbClr val="000000"/>
                </a:solidFill>
                <a:effectLst>
                  <a:outerShdw blurRad="38100" dist="38100" dir="2700000" algn="tl">
                    <a:srgbClr val="FFFFFF"/>
                  </a:outerShdw>
                </a:effectLst>
                <a:ea typeface="宋体" panose="02010600030101010101" pitchFamily="2" charset="-122"/>
              </a:rPr>
              <a:t>，</a:t>
            </a:r>
            <a:r>
              <a:rPr lang="zh-CN" altLang="en-US" sz="2800" b="1" dirty="0">
                <a:solidFill>
                  <a:srgbClr val="000000"/>
                </a:solidFill>
                <a:effectLst>
                  <a:outerShdw blurRad="38100" dist="38100" dir="2700000" algn="tl">
                    <a:srgbClr val="FFFFFF"/>
                  </a:outerShdw>
                </a:effectLst>
                <a:ea typeface="宋体" panose="02010600030101010101" pitchFamily="2" charset="-122"/>
              </a:rPr>
              <a:t>有：</a:t>
            </a:r>
            <a:endParaRPr lang="zh-CN" altLang="en-US" sz="2800" b="1" dirty="0">
              <a:solidFill>
                <a:srgbClr val="000000"/>
              </a:solidFill>
              <a:effectLst>
                <a:outerShdw blurRad="38100" dist="38100" dir="2700000" algn="tl">
                  <a:srgbClr val="FFFFFF"/>
                </a:outerShdw>
              </a:effectLst>
              <a:ea typeface="宋体" panose="02010600030101010101" pitchFamily="2" charset="-122"/>
            </a:endParaRPr>
          </a:p>
        </p:txBody>
      </p:sp>
      <p:grpSp>
        <p:nvGrpSpPr>
          <p:cNvPr id="42" name="Group 87"/>
          <p:cNvGrpSpPr/>
          <p:nvPr/>
        </p:nvGrpSpPr>
        <p:grpSpPr bwMode="auto">
          <a:xfrm>
            <a:off x="2286000" y="5105418"/>
            <a:ext cx="7010400" cy="1171576"/>
            <a:chOff x="528" y="3216"/>
            <a:chExt cx="4416" cy="738"/>
          </a:xfrm>
        </p:grpSpPr>
        <p:sp>
          <p:nvSpPr>
            <p:cNvPr id="43" name="Text Box 36"/>
            <p:cNvSpPr txBox="1">
              <a:spLocks noChangeArrowheads="1"/>
            </p:cNvSpPr>
            <p:nvPr/>
          </p:nvSpPr>
          <p:spPr bwMode="auto">
            <a:xfrm>
              <a:off x="528" y="3354"/>
              <a:ext cx="1440" cy="600"/>
            </a:xfrm>
            <a:prstGeom prst="rect">
              <a:avLst/>
            </a:prstGeom>
            <a:noFill/>
            <a:ln>
              <a:noFill/>
            </a:ln>
            <a:effectLst/>
          </p:spPr>
          <p:txBody>
            <a:bodyPr>
              <a:spAutoFit/>
            </a:bodyPr>
            <a:lstStyle/>
            <a:p>
              <a:pPr>
                <a:defRPr/>
              </a:pPr>
              <a:r>
                <a:rPr lang="zh-CN" altLang="en-US" sz="2800" b="1" dirty="0">
                  <a:solidFill>
                    <a:srgbClr val="CC0000"/>
                  </a:solidFill>
                  <a:effectLst>
                    <a:outerShdw blurRad="38100" dist="38100" dir="2700000" algn="tl">
                      <a:srgbClr val="000000"/>
                    </a:outerShdw>
                  </a:effectLst>
                  <a:ea typeface="宋体" panose="02010600030101010101" pitchFamily="2" charset="-122"/>
                </a:rPr>
                <a:t>自感电动势：</a:t>
              </a:r>
              <a:endParaRPr lang="zh-CN" altLang="en-US" sz="2800" b="1" dirty="0">
                <a:solidFill>
                  <a:srgbClr val="CC0000"/>
                </a:solidFill>
                <a:effectLst>
                  <a:outerShdw blurRad="38100" dist="38100" dir="2700000" algn="tl">
                    <a:srgbClr val="000000"/>
                  </a:outerShdw>
                </a:effectLst>
                <a:ea typeface="宋体" panose="02010600030101010101" pitchFamily="2" charset="-122"/>
              </a:endParaRPr>
            </a:p>
          </p:txBody>
        </p:sp>
        <p:graphicFrame>
          <p:nvGraphicFramePr>
            <p:cNvPr id="44" name="Object 37"/>
            <p:cNvGraphicFramePr>
              <a:graphicFrameLocks noChangeAspect="1"/>
            </p:cNvGraphicFramePr>
            <p:nvPr/>
          </p:nvGraphicFramePr>
          <p:xfrm>
            <a:off x="1920" y="3216"/>
            <a:ext cx="3024" cy="607"/>
          </p:xfrm>
          <a:graphic>
            <a:graphicData uri="http://schemas.openxmlformats.org/presentationml/2006/ole">
              <mc:AlternateContent xmlns:mc="http://schemas.openxmlformats.org/markup-compatibility/2006">
                <mc:Choice xmlns:v="urn:schemas-microsoft-com:vml" Requires="v">
                  <p:oleObj spid="_x0000_s16389" name="公式" r:id="rId3" imgW="1853565" imgH="406400" progId="Equation.3">
                    <p:embed/>
                  </p:oleObj>
                </mc:Choice>
                <mc:Fallback>
                  <p:oleObj name="公式" r:id="rId3" imgW="1853565" imgH="406400" progId="Equation.3">
                    <p:embed/>
                    <p:pic>
                      <p:nvPicPr>
                        <p:cNvPr id="0" name="图片 163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 y="3216"/>
                          <a:ext cx="3024" cy="6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5" name="矩形 44"/>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2379688" y="865147"/>
            <a:ext cx="7010400" cy="963613"/>
            <a:chOff x="528" y="3216"/>
            <a:chExt cx="4416" cy="607"/>
          </a:xfrm>
        </p:grpSpPr>
        <p:sp>
          <p:nvSpPr>
            <p:cNvPr id="3" name="Text Box 22"/>
            <p:cNvSpPr txBox="1">
              <a:spLocks noChangeArrowheads="1"/>
            </p:cNvSpPr>
            <p:nvPr/>
          </p:nvSpPr>
          <p:spPr bwMode="auto">
            <a:xfrm>
              <a:off x="528" y="3354"/>
              <a:ext cx="1440" cy="251"/>
            </a:xfrm>
            <a:prstGeom prst="rect">
              <a:avLst/>
            </a:prstGeom>
            <a:noFill/>
            <a:ln>
              <a:noFill/>
            </a:ln>
            <a:effectLst/>
          </p:spPr>
          <p:txBody>
            <a:bodyPr>
              <a:spAutoFit/>
            </a:bodyPr>
            <a:lstStyle/>
            <a:p>
              <a:pPr>
                <a:defRPr/>
              </a:pPr>
              <a:r>
                <a:rPr lang="zh-CN" altLang="en-US" sz="2000" b="1" dirty="0">
                  <a:solidFill>
                    <a:srgbClr val="CC0000"/>
                  </a:solidFill>
                  <a:ea typeface="宋体" panose="02010600030101010101" pitchFamily="2" charset="-122"/>
                </a:rPr>
                <a:t>自感电动势：</a:t>
              </a:r>
              <a:endParaRPr lang="zh-CN" altLang="en-US" sz="2000" b="1" dirty="0">
                <a:solidFill>
                  <a:srgbClr val="CC0000"/>
                </a:solidFill>
                <a:ea typeface="宋体" panose="02010600030101010101" pitchFamily="2" charset="-122"/>
              </a:endParaRPr>
            </a:p>
          </p:txBody>
        </p:sp>
        <p:graphicFrame>
          <p:nvGraphicFramePr>
            <p:cNvPr id="4" name="Object 23"/>
            <p:cNvGraphicFramePr>
              <a:graphicFrameLocks noChangeAspect="1"/>
            </p:cNvGraphicFramePr>
            <p:nvPr/>
          </p:nvGraphicFramePr>
          <p:xfrm>
            <a:off x="1920" y="3216"/>
            <a:ext cx="3024" cy="607"/>
          </p:xfrm>
          <a:graphic>
            <a:graphicData uri="http://schemas.openxmlformats.org/presentationml/2006/ole">
              <mc:AlternateContent xmlns:mc="http://schemas.openxmlformats.org/markup-compatibility/2006">
                <mc:Choice xmlns:v="urn:schemas-microsoft-com:vml" Requires="v">
                  <p:oleObj spid="_x0000_s17411" name="公式" r:id="rId1" imgW="1853565" imgH="406400" progId="Equation.3">
                    <p:embed/>
                  </p:oleObj>
                </mc:Choice>
                <mc:Fallback>
                  <p:oleObj name="公式" r:id="rId1" imgW="1853565" imgH="406400" progId="Equation.3">
                    <p:embed/>
                    <p:pic>
                      <p:nvPicPr>
                        <p:cNvPr id="0" name="图片 174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 y="3216"/>
                          <a:ext cx="3024" cy="6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 name="Rectangle 20"/>
          <p:cNvSpPr>
            <a:spLocks noChangeArrowheads="1"/>
          </p:cNvSpPr>
          <p:nvPr/>
        </p:nvSpPr>
        <p:spPr bwMode="auto">
          <a:xfrm>
            <a:off x="1995929" y="2060857"/>
            <a:ext cx="8362950" cy="1568450"/>
          </a:xfrm>
          <a:prstGeom prst="rect">
            <a:avLst/>
          </a:prstGeom>
          <a:noFill/>
          <a:ln>
            <a:noFill/>
          </a:ln>
          <a:effectLst/>
        </p:spPr>
        <p:txBody>
          <a:bodyPr>
            <a:spAutoFit/>
          </a:bodyPr>
          <a:lstStyle/>
          <a:p>
            <a:pPr>
              <a:defRPr/>
            </a:pPr>
            <a:r>
              <a:rPr lang="en-US" altLang="zh-CN" sz="2400" b="1" dirty="0">
                <a:solidFill>
                  <a:srgbClr val="000000"/>
                </a:solidFill>
                <a:ea typeface="宋体" panose="02010600030101010101" pitchFamily="2" charset="-122"/>
              </a:rPr>
              <a:t>    </a:t>
            </a:r>
            <a:r>
              <a:rPr lang="zh-CN" altLang="en-US" sz="2400" b="1" dirty="0">
                <a:solidFill>
                  <a:srgbClr val="000000"/>
                </a:solidFill>
                <a:ea typeface="宋体" panose="02010600030101010101" pitchFamily="2" charset="-122"/>
              </a:rPr>
              <a:t>上式表明，</a:t>
            </a:r>
            <a:r>
              <a:rPr lang="zh-CN" altLang="en-US" sz="2400" b="1" dirty="0">
                <a:solidFill>
                  <a:srgbClr val="000099"/>
                </a:solidFill>
                <a:effectLst>
                  <a:outerShdw blurRad="38100" dist="38100" dir="2700000" algn="tl">
                    <a:srgbClr val="000000"/>
                  </a:outerShdw>
                </a:effectLst>
                <a:ea typeface="宋体" panose="02010600030101010101" pitchFamily="2" charset="-122"/>
              </a:rPr>
              <a:t>自感电动势与电流的变化率（变化</a:t>
            </a:r>
            <a:r>
              <a:rPr lang="zh-CN" altLang="en-US" sz="2400" b="1" dirty="0" smtClean="0">
                <a:solidFill>
                  <a:srgbClr val="000099"/>
                </a:solidFill>
                <a:effectLst>
                  <a:outerShdw blurRad="38100" dist="38100" dir="2700000" algn="tl">
                    <a:srgbClr val="000000"/>
                  </a:outerShdw>
                </a:effectLst>
                <a:ea typeface="宋体" panose="02010600030101010101" pitchFamily="2" charset="-122"/>
              </a:rPr>
              <a:t>快慢</a:t>
            </a:r>
            <a:r>
              <a:rPr lang="zh-CN" altLang="en-US" sz="2400" b="1" dirty="0">
                <a:solidFill>
                  <a:srgbClr val="000099"/>
                </a:solidFill>
                <a:effectLst>
                  <a:outerShdw blurRad="38100" dist="38100" dir="2700000" algn="tl">
                    <a:srgbClr val="000000"/>
                  </a:outerShdw>
                </a:effectLst>
                <a:ea typeface="宋体" panose="02010600030101010101" pitchFamily="2" charset="-122"/>
              </a:rPr>
              <a:t>）成正比</a:t>
            </a:r>
            <a:r>
              <a:rPr lang="zh-CN" altLang="en-US" sz="2400" b="1" dirty="0">
                <a:solidFill>
                  <a:srgbClr val="000000"/>
                </a:solidFill>
                <a:ea typeface="宋体" panose="02010600030101010101" pitchFamily="2" charset="-122"/>
              </a:rPr>
              <a:t>。变化率越大，线圈的自感电动势越大，相反，越小。在直流电路中，电流变化率为零，自感电动势也为零，因此，</a:t>
            </a:r>
            <a:r>
              <a:rPr lang="zh-CN" altLang="en-US" sz="2400" b="1" dirty="0">
                <a:solidFill>
                  <a:srgbClr val="000099"/>
                </a:solidFill>
                <a:effectLst>
                  <a:outerShdw blurRad="38100" dist="38100" dir="2700000" algn="tl">
                    <a:srgbClr val="000000"/>
                  </a:outerShdw>
                </a:effectLst>
                <a:ea typeface="宋体" panose="02010600030101010101" pitchFamily="2" charset="-122"/>
              </a:rPr>
              <a:t>线圈在直流电路中为短路状态</a:t>
            </a:r>
            <a:r>
              <a:rPr lang="zh-CN" altLang="en-US" sz="2400" b="1" dirty="0">
                <a:solidFill>
                  <a:srgbClr val="000000"/>
                </a:solidFill>
                <a:ea typeface="宋体" panose="02010600030101010101" pitchFamily="2" charset="-122"/>
              </a:rPr>
              <a:t>。</a:t>
            </a:r>
            <a:endParaRPr lang="zh-CN" altLang="en-US" sz="2400" dirty="0">
              <a:solidFill>
                <a:srgbClr val="000000"/>
              </a:solidFill>
              <a:ea typeface="宋体" panose="02010600030101010101" pitchFamily="2" charset="-122"/>
            </a:endParaRPr>
          </a:p>
        </p:txBody>
      </p:sp>
      <p:pic>
        <p:nvPicPr>
          <p:cNvPr id="6"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1275" y="4725162"/>
            <a:ext cx="7162800"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4"/>
          <p:cNvSpPr>
            <a:spLocks noChangeArrowheads="1"/>
          </p:cNvSpPr>
          <p:nvPr/>
        </p:nvSpPr>
        <p:spPr bwMode="auto">
          <a:xfrm>
            <a:off x="1973387" y="3955265"/>
            <a:ext cx="8686800" cy="460375"/>
          </a:xfrm>
          <a:prstGeom prst="rect">
            <a:avLst/>
          </a:prstGeom>
          <a:noFill/>
          <a:ln>
            <a:noFill/>
          </a:ln>
          <a:effectLst/>
        </p:spPr>
        <p:txBody>
          <a:bodyPr>
            <a:spAutoFit/>
          </a:bodyPr>
          <a:lstStyle/>
          <a:p>
            <a:pPr>
              <a:defRPr/>
            </a:pPr>
            <a:r>
              <a:rPr lang="en-US" altLang="zh-CN" sz="2400" b="1" dirty="0">
                <a:solidFill>
                  <a:srgbClr val="000000"/>
                </a:solidFill>
                <a:ea typeface="宋体" panose="02010600030101010101" pitchFamily="2" charset="-122"/>
              </a:rPr>
              <a:t>    </a:t>
            </a:r>
            <a:r>
              <a:rPr lang="zh-CN" altLang="en-US" sz="2400" b="1" dirty="0">
                <a:solidFill>
                  <a:srgbClr val="000000"/>
                </a:solidFill>
                <a:ea typeface="宋体" panose="02010600030101010101" pitchFamily="2" charset="-122"/>
              </a:rPr>
              <a:t>负号表示</a:t>
            </a:r>
            <a:r>
              <a:rPr lang="zh-CN" altLang="en-US" sz="2400" b="1" dirty="0">
                <a:solidFill>
                  <a:srgbClr val="000099"/>
                </a:solidFill>
                <a:effectLst>
                  <a:outerShdw blurRad="38100" dist="38100" dir="2700000" algn="tl">
                    <a:srgbClr val="000000"/>
                  </a:outerShdw>
                </a:effectLst>
                <a:ea typeface="宋体" panose="02010600030101010101" pitchFamily="2" charset="-122"/>
              </a:rPr>
              <a:t>自感电动势具有阻碍电流变化的性质。</a:t>
            </a:r>
            <a:endParaRPr lang="zh-CN" altLang="en-US" sz="2400" dirty="0">
              <a:solidFill>
                <a:srgbClr val="000000"/>
              </a:solidFill>
              <a:ea typeface="宋体" panose="02010600030101010101" pitchFamily="2" charset="-122"/>
            </a:endParaRPr>
          </a:p>
        </p:txBody>
      </p:sp>
      <p:sp>
        <p:nvSpPr>
          <p:cNvPr id="8" name="矩形 7"/>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0"/>
          <p:cNvSpPr>
            <a:spLocks noChangeShapeType="1"/>
          </p:cNvSpPr>
          <p:nvPr/>
        </p:nvSpPr>
        <p:spPr bwMode="auto">
          <a:xfrm>
            <a:off x="9247188" y="2711468"/>
            <a:ext cx="0" cy="136525"/>
          </a:xfrm>
          <a:prstGeom prst="line">
            <a:avLst/>
          </a:prstGeom>
          <a:noFill/>
          <a:ln w="39688">
            <a:solidFill>
              <a:srgbClr val="FFFFFF"/>
            </a:solidFill>
            <a:rou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endParaRPr>
          </a:p>
        </p:txBody>
      </p:sp>
      <p:sp>
        <p:nvSpPr>
          <p:cNvPr id="3"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endParaRPr>
          </a:p>
        </p:txBody>
      </p:sp>
      <p:sp>
        <p:nvSpPr>
          <p:cNvPr id="4"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5"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6"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7" name="Rectangle 15"/>
          <p:cNvSpPr>
            <a:spLocks noChangeArrowheads="1"/>
          </p:cNvSpPr>
          <p:nvPr/>
        </p:nvSpPr>
        <p:spPr bwMode="auto">
          <a:xfrm>
            <a:off x="6084890" y="1863727"/>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8" name="Rectangle 16"/>
          <p:cNvSpPr>
            <a:spLocks noChangeArrowheads="1"/>
          </p:cNvSpPr>
          <p:nvPr/>
        </p:nvSpPr>
        <p:spPr bwMode="auto">
          <a:xfrm>
            <a:off x="2012391" y="828715"/>
            <a:ext cx="6019800" cy="521970"/>
          </a:xfrm>
          <a:prstGeom prst="rect">
            <a:avLst/>
          </a:prstGeom>
          <a:noFill/>
          <a:ln>
            <a:noFill/>
          </a:ln>
          <a:effectLst/>
        </p:spPr>
        <p:txBody>
          <a:bodyPr>
            <a:spAutoFit/>
          </a:bodyPr>
          <a:lstStyle/>
          <a:p>
            <a:pPr>
              <a:spcBef>
                <a:spcPct val="25000"/>
              </a:spcBef>
              <a:defRPr/>
            </a:pPr>
            <a:r>
              <a:rPr lang="zh-CN" altLang="en-US" sz="2800" b="1" dirty="0" smtClean="0">
                <a:solidFill>
                  <a:srgbClr val="000099"/>
                </a:solidFill>
                <a:latin typeface="Arial" panose="020B0604020202020204" pitchFamily="34" charset="0"/>
                <a:ea typeface="宋体" panose="02010600030101010101" pitchFamily="2" charset="-122"/>
              </a:rPr>
              <a:t>（二）</a:t>
            </a:r>
            <a:r>
              <a:rPr lang="en-US" altLang="zh-CN" sz="2800" b="1" dirty="0" smtClean="0">
                <a:solidFill>
                  <a:srgbClr val="000099"/>
                </a:solidFill>
                <a:latin typeface="Arial" panose="020B0604020202020204" pitchFamily="34" charset="0"/>
                <a:ea typeface="宋体" panose="02010600030101010101" pitchFamily="2" charset="-122"/>
              </a:rPr>
              <a:t>  </a:t>
            </a:r>
            <a:r>
              <a:rPr lang="zh-CN" altLang="en-US" sz="2800" b="1" dirty="0">
                <a:solidFill>
                  <a:srgbClr val="000099"/>
                </a:solidFill>
                <a:latin typeface="Arial" panose="020B0604020202020204" pitchFamily="34" charset="0"/>
                <a:ea typeface="宋体" panose="02010600030101010101" pitchFamily="2" charset="-122"/>
              </a:rPr>
              <a:t>互感现象</a:t>
            </a:r>
            <a:endParaRPr lang="zh-CN" altLang="en-US" sz="2800" b="1" dirty="0">
              <a:solidFill>
                <a:srgbClr val="000099"/>
              </a:solidFill>
              <a:latin typeface="Arial" panose="020B0604020202020204" pitchFamily="34" charset="0"/>
              <a:ea typeface="宋体" panose="02010600030101010101" pitchFamily="2" charset="-122"/>
            </a:endParaRPr>
          </a:p>
        </p:txBody>
      </p:sp>
      <p:sp>
        <p:nvSpPr>
          <p:cNvPr id="9" name="Text Box 18"/>
          <p:cNvSpPr txBox="1">
            <a:spLocks noChangeArrowheads="1"/>
          </p:cNvSpPr>
          <p:nvPr/>
        </p:nvSpPr>
        <p:spPr bwMode="auto">
          <a:xfrm>
            <a:off x="2142230" y="1491044"/>
            <a:ext cx="4953000" cy="460375"/>
          </a:xfrm>
          <a:prstGeom prst="rect">
            <a:avLst/>
          </a:prstGeom>
          <a:noFill/>
          <a:ln>
            <a:noFill/>
          </a:ln>
          <a:effectLst/>
        </p:spPr>
        <p:txBody>
          <a:bodyPr>
            <a:spAutoFit/>
          </a:bodyPr>
          <a:lstStyle/>
          <a:p>
            <a:pPr>
              <a:spcBef>
                <a:spcPct val="50000"/>
              </a:spcBef>
              <a:defRPr/>
            </a:pPr>
            <a:r>
              <a:rPr lang="en-US" altLang="zh-CN" sz="2400" b="1" dirty="0">
                <a:solidFill>
                  <a:srgbClr val="CC0000"/>
                </a:solidFill>
                <a:latin typeface="Arial" panose="020B0604020202020204" pitchFamily="34" charset="0"/>
                <a:ea typeface="宋体" panose="02010600030101010101" pitchFamily="2" charset="-122"/>
              </a:rPr>
              <a:t>1. </a:t>
            </a:r>
            <a:r>
              <a:rPr lang="zh-CN" altLang="en-US" sz="2400" b="1" dirty="0">
                <a:solidFill>
                  <a:srgbClr val="CC0000"/>
                </a:solidFill>
                <a:latin typeface="Arial" panose="020B0604020202020204" pitchFamily="34" charset="0"/>
                <a:ea typeface="宋体" panose="02010600030101010101" pitchFamily="2" charset="-122"/>
              </a:rPr>
              <a:t>互感现象</a:t>
            </a:r>
            <a:endParaRPr lang="zh-CN" altLang="en-US" sz="2400" b="1" dirty="0">
              <a:solidFill>
                <a:srgbClr val="CC0000"/>
              </a:solidFill>
              <a:latin typeface="Arial" panose="020B0604020202020204" pitchFamily="34" charset="0"/>
              <a:ea typeface="宋体" panose="02010600030101010101" pitchFamily="2" charset="-122"/>
            </a:endParaRPr>
          </a:p>
        </p:txBody>
      </p:sp>
      <p:sp>
        <p:nvSpPr>
          <p:cNvPr id="10" name="Rectangle 19"/>
          <p:cNvSpPr>
            <a:spLocks noChangeArrowheads="1"/>
          </p:cNvSpPr>
          <p:nvPr/>
        </p:nvSpPr>
        <p:spPr bwMode="auto">
          <a:xfrm>
            <a:off x="7010400" y="4418173"/>
            <a:ext cx="2507615" cy="521970"/>
          </a:xfrm>
          <a:prstGeom prst="rect">
            <a:avLst/>
          </a:prstGeom>
          <a:noFill/>
          <a:ln>
            <a:noFill/>
          </a:ln>
          <a:effectLst/>
        </p:spPr>
        <p:txBody>
          <a:bodyPr wrap="none" anchor="ctr">
            <a:spAutoFit/>
          </a:bodyPr>
          <a:lstStyle/>
          <a:p>
            <a:pPr>
              <a:defRPr/>
            </a:pPr>
            <a:r>
              <a:rPr lang="zh-CN" altLang="en-US" sz="2800" b="1">
                <a:solidFill>
                  <a:srgbClr val="000000"/>
                </a:solidFill>
                <a:effectLst>
                  <a:outerShdw blurRad="38100" dist="38100" dir="2700000" algn="tl">
                    <a:srgbClr val="FFFFFF"/>
                  </a:outerShdw>
                </a:effectLst>
                <a:latin typeface="宋体" panose="02010600030101010101" pitchFamily="2" charset="-122"/>
                <a:ea typeface="宋体" panose="02010600030101010101" pitchFamily="2" charset="-122"/>
              </a:rPr>
              <a:t>互感实验电路</a:t>
            </a:r>
            <a:r>
              <a:rPr lang="zh-CN" altLang="en-US" sz="2800" b="1">
                <a:solidFill>
                  <a:srgbClr val="0000CC"/>
                </a:solidFill>
                <a:effectLst>
                  <a:outerShdw blurRad="38100" dist="38100" dir="2700000" algn="tl">
                    <a:srgbClr val="000000"/>
                  </a:outerShdw>
                </a:effectLst>
                <a:latin typeface="宋体" panose="02010600030101010101" pitchFamily="2" charset="-122"/>
                <a:ea typeface="宋体" panose="02010600030101010101" pitchFamily="2" charset="-122"/>
              </a:rPr>
              <a:t> </a:t>
            </a:r>
            <a:endParaRPr lang="zh-CN" altLang="en-US" sz="2800" b="1">
              <a:solidFill>
                <a:srgbClr val="0000CC"/>
              </a:solidFill>
              <a:effectLst>
                <a:outerShdw blurRad="38100" dist="38100" dir="2700000" algn="tl">
                  <a:srgbClr val="000000"/>
                </a:outerShdw>
              </a:effectLst>
              <a:latin typeface="宋体" panose="02010600030101010101" pitchFamily="2" charset="-122"/>
              <a:ea typeface="宋体" panose="02010600030101010101" pitchFamily="2" charset="-122"/>
            </a:endParaRPr>
          </a:p>
        </p:txBody>
      </p:sp>
      <p:sp>
        <p:nvSpPr>
          <p:cNvPr id="11" name="Rectangle 20"/>
          <p:cNvSpPr>
            <a:spLocks noChangeArrowheads="1"/>
          </p:cNvSpPr>
          <p:nvPr/>
        </p:nvSpPr>
        <p:spPr bwMode="auto">
          <a:xfrm>
            <a:off x="2001838" y="1964113"/>
            <a:ext cx="4038600" cy="1630045"/>
          </a:xfrm>
          <a:prstGeom prst="rect">
            <a:avLst/>
          </a:prstGeom>
          <a:noFill/>
          <a:ln>
            <a:noFill/>
          </a:ln>
          <a:effectLst/>
        </p:spPr>
        <p:txBody>
          <a:bodyPr>
            <a:spAutoFit/>
          </a:bodyPr>
          <a:lstStyle/>
          <a:p>
            <a:pPr>
              <a:spcBef>
                <a:spcPct val="30000"/>
              </a:spcBef>
              <a:defRPr/>
            </a:pPr>
            <a:r>
              <a:rPr lang="zh-CN" altLang="en-US" sz="2000" b="1" dirty="0">
                <a:solidFill>
                  <a:srgbClr val="008000"/>
                </a:solidFill>
                <a:latin typeface="微软雅黑" panose="020B0503020204020204" pitchFamily="34" charset="-122"/>
                <a:ea typeface="微软雅黑" panose="020B0503020204020204" pitchFamily="34" charset="-122"/>
              </a:rPr>
              <a:t>把由于一个线圈的电流变化而引起另一个线圈产生感应电动势的现象就称为互感现象，</a:t>
            </a:r>
            <a:r>
              <a:rPr lang="zh-CN" altLang="en-US" sz="2000" b="1" dirty="0">
                <a:solidFill>
                  <a:srgbClr val="000000"/>
                </a:solidFill>
                <a:latin typeface="微软雅黑" panose="020B0503020204020204" pitchFamily="34" charset="-122"/>
                <a:ea typeface="微软雅黑" panose="020B0503020204020204" pitchFamily="34" charset="-122"/>
              </a:rPr>
              <a:t>由互感产生的感应电动势称为</a:t>
            </a:r>
            <a:r>
              <a:rPr lang="zh-CN" altLang="en-US" sz="2000" b="1" dirty="0">
                <a:solidFill>
                  <a:srgbClr val="FF0000"/>
                </a:solidFill>
                <a:latin typeface="微软雅黑" panose="020B0503020204020204" pitchFamily="34" charset="-122"/>
                <a:ea typeface="微软雅黑" panose="020B0503020204020204" pitchFamily="34" charset="-122"/>
              </a:rPr>
              <a:t>互感电动势</a:t>
            </a:r>
            <a:r>
              <a:rPr lang="zh-CN" altLang="en-US" sz="2000" b="1" dirty="0">
                <a:solidFill>
                  <a:srgbClr val="000000"/>
                </a:solidFill>
                <a:latin typeface="微软雅黑" panose="020B0503020204020204" pitchFamily="34" charset="-122"/>
                <a:ea typeface="微软雅黑" panose="020B0503020204020204" pitchFamily="34" charset="-122"/>
              </a:rPr>
              <a:t>，用</a:t>
            </a:r>
            <a:r>
              <a:rPr lang="en-US" altLang="zh-CN" sz="2000" b="1" dirty="0" err="1">
                <a:solidFill>
                  <a:srgbClr val="FF0000"/>
                </a:solidFill>
                <a:latin typeface="微软雅黑" panose="020B0503020204020204" pitchFamily="34" charset="-122"/>
                <a:ea typeface="微软雅黑" panose="020B0503020204020204" pitchFamily="34" charset="-122"/>
              </a:rPr>
              <a:t>e</a:t>
            </a:r>
            <a:r>
              <a:rPr lang="en-US" altLang="zh-CN" sz="2000" b="1" baseline="-25000" dirty="0" err="1">
                <a:solidFill>
                  <a:srgbClr val="FF0000"/>
                </a:solidFill>
                <a:latin typeface="微软雅黑" panose="020B0503020204020204" pitchFamily="34" charset="-122"/>
                <a:ea typeface="微软雅黑" panose="020B0503020204020204" pitchFamily="34" charset="-122"/>
              </a:rPr>
              <a:t>M</a:t>
            </a:r>
            <a:r>
              <a:rPr lang="zh-CN" altLang="en-US" sz="2000" b="1" dirty="0">
                <a:solidFill>
                  <a:srgbClr val="000000"/>
                </a:solidFill>
                <a:latin typeface="微软雅黑" panose="020B0503020204020204" pitchFamily="34" charset="-122"/>
                <a:ea typeface="微软雅黑" panose="020B0503020204020204" pitchFamily="34" charset="-122"/>
              </a:rPr>
              <a:t>表示。</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2" name="Text Box 37"/>
          <p:cNvSpPr txBox="1">
            <a:spLocks noChangeArrowheads="1"/>
          </p:cNvSpPr>
          <p:nvPr/>
        </p:nvSpPr>
        <p:spPr bwMode="auto">
          <a:xfrm>
            <a:off x="1911351" y="3900487"/>
            <a:ext cx="3079750" cy="521970"/>
          </a:xfrm>
          <a:prstGeom prst="rect">
            <a:avLst/>
          </a:prstGeom>
          <a:noFill/>
          <a:ln>
            <a:noFill/>
          </a:ln>
          <a:effectLst/>
        </p:spPr>
        <p:txBody>
          <a:bodyPr wrap="square">
            <a:spAutoFit/>
          </a:bodyPr>
          <a:lstStyle/>
          <a:p>
            <a:pPr>
              <a:spcBef>
                <a:spcPct val="50000"/>
              </a:spcBef>
              <a:defRPr/>
            </a:pPr>
            <a:r>
              <a:rPr lang="en-US" altLang="zh-CN" sz="28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2. </a:t>
            </a:r>
            <a:r>
              <a:rPr lang="zh-CN" altLang="en-US" sz="28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互感电动势</a:t>
            </a:r>
            <a:endParaRPr lang="zh-CN" altLang="en-US" sz="28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endParaRPr>
          </a:p>
        </p:txBody>
      </p:sp>
      <p:pic>
        <p:nvPicPr>
          <p:cNvPr id="13" name="Picture 4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02" y="1371600"/>
            <a:ext cx="4086225"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58"/>
          <p:cNvGrpSpPr/>
          <p:nvPr/>
        </p:nvGrpSpPr>
        <p:grpSpPr bwMode="auto">
          <a:xfrm>
            <a:off x="2636842" y="5449902"/>
            <a:ext cx="6491292" cy="620712"/>
            <a:chOff x="701" y="3433"/>
            <a:chExt cx="4089" cy="391"/>
          </a:xfrm>
        </p:grpSpPr>
        <p:sp>
          <p:nvSpPr>
            <p:cNvPr id="15" name="Rectangle 45"/>
            <p:cNvSpPr>
              <a:spLocks noChangeArrowheads="1"/>
            </p:cNvSpPr>
            <p:nvPr/>
          </p:nvSpPr>
          <p:spPr bwMode="auto">
            <a:xfrm>
              <a:off x="701" y="3495"/>
              <a:ext cx="2159"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2800" b="1" i="1" kern="0" smtClean="0">
                  <a:solidFill>
                    <a:srgbClr val="FF0000"/>
                  </a:solidFill>
                </a:rPr>
                <a:t>N</a:t>
              </a:r>
              <a:r>
                <a:rPr lang="en-US" altLang="zh-CN" sz="2800" b="1" kern="0" baseline="-25000" smtClean="0">
                  <a:solidFill>
                    <a:srgbClr val="FF0000"/>
                  </a:solidFill>
                </a:rPr>
                <a:t>2</a:t>
              </a:r>
              <a:r>
                <a:rPr lang="zh-CN" altLang="en-US" sz="2800" b="1" kern="0" smtClean="0">
                  <a:solidFill>
                    <a:srgbClr val="FF0000"/>
                  </a:solidFill>
                </a:rPr>
                <a:t>匝</a:t>
              </a:r>
              <a:r>
                <a:rPr lang="zh-CN" altLang="en-US" sz="2800" b="1" kern="0" smtClean="0">
                  <a:solidFill>
                    <a:srgbClr val="000000"/>
                  </a:solidFill>
                </a:rPr>
                <a:t>通过的互感磁链</a:t>
              </a:r>
              <a:endParaRPr lang="zh-CN" altLang="en-US" sz="2800" b="1" kern="0" smtClean="0">
                <a:solidFill>
                  <a:srgbClr val="000000"/>
                </a:solidFill>
              </a:endParaRPr>
            </a:p>
          </p:txBody>
        </p:sp>
        <p:grpSp>
          <p:nvGrpSpPr>
            <p:cNvPr id="16" name="Group 57"/>
            <p:cNvGrpSpPr/>
            <p:nvPr/>
          </p:nvGrpSpPr>
          <p:grpSpPr bwMode="auto">
            <a:xfrm>
              <a:off x="2938" y="3433"/>
              <a:ext cx="1852" cy="359"/>
              <a:chOff x="2938" y="3433"/>
              <a:chExt cx="1852" cy="359"/>
            </a:xfrm>
          </p:grpSpPr>
          <p:sp>
            <p:nvSpPr>
              <p:cNvPr id="17" name="Line 44"/>
              <p:cNvSpPr>
                <a:spLocks noChangeShapeType="1"/>
              </p:cNvSpPr>
              <p:nvPr/>
            </p:nvSpPr>
            <p:spPr bwMode="auto">
              <a:xfrm>
                <a:off x="2938" y="3645"/>
                <a:ext cx="288" cy="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graphicFrame>
            <p:nvGraphicFramePr>
              <p:cNvPr id="18" name="Object 47"/>
              <p:cNvGraphicFramePr>
                <a:graphicFrameLocks noChangeAspect="1"/>
              </p:cNvGraphicFramePr>
              <p:nvPr/>
            </p:nvGraphicFramePr>
            <p:xfrm>
              <a:off x="3264" y="3433"/>
              <a:ext cx="1526" cy="359"/>
            </p:xfrm>
            <a:graphic>
              <a:graphicData uri="http://schemas.openxmlformats.org/presentationml/2006/ole">
                <mc:AlternateContent xmlns:mc="http://schemas.openxmlformats.org/markup-compatibility/2006">
                  <mc:Choice xmlns:v="urn:schemas-microsoft-com:vml" Requires="v">
                    <p:oleObj spid="_x0000_s18436" name="公式" r:id="rId2" imgW="598170" imgH="123190" progId="Equation.3">
                      <p:embed/>
                    </p:oleObj>
                  </mc:Choice>
                  <mc:Fallback>
                    <p:oleObj name="公式" r:id="rId2" imgW="598170" imgH="123190" progId="Equation.3">
                      <p:embed/>
                      <p:pic>
                        <p:nvPicPr>
                          <p:cNvPr id="0" name="图片 184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4" y="3433"/>
                            <a:ext cx="1526" cy="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19" name="Group 56"/>
          <p:cNvGrpSpPr/>
          <p:nvPr/>
        </p:nvGrpSpPr>
        <p:grpSpPr bwMode="auto">
          <a:xfrm>
            <a:off x="2590800" y="4957763"/>
            <a:ext cx="5334000" cy="550862"/>
            <a:chOff x="672" y="3123"/>
            <a:chExt cx="3360" cy="347"/>
          </a:xfrm>
        </p:grpSpPr>
        <p:sp>
          <p:nvSpPr>
            <p:cNvPr id="20" name="Text Box 49"/>
            <p:cNvSpPr txBox="1">
              <a:spLocks noChangeArrowheads="1"/>
            </p:cNvSpPr>
            <p:nvPr/>
          </p:nvSpPr>
          <p:spPr bwMode="auto">
            <a:xfrm>
              <a:off x="672" y="3138"/>
              <a:ext cx="2704"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defRPr/>
              </a:pPr>
              <a:r>
                <a:rPr lang="zh-CN" altLang="en-US" sz="2800" b="1" kern="0" dirty="0" smtClean="0">
                  <a:solidFill>
                    <a:srgbClr val="000000"/>
                  </a:solidFill>
                </a:rPr>
                <a:t>线圈</a:t>
              </a:r>
              <a:r>
                <a:rPr lang="en-US" altLang="zh-CN" sz="2800" b="1" kern="0" dirty="0" smtClean="0">
                  <a:solidFill>
                    <a:srgbClr val="000000"/>
                  </a:solidFill>
                </a:rPr>
                <a:t>2</a:t>
              </a:r>
              <a:r>
                <a:rPr lang="zh-CN" altLang="en-US" sz="2800" b="1" kern="0" dirty="0" smtClean="0">
                  <a:solidFill>
                    <a:srgbClr val="FF3300"/>
                  </a:solidFill>
                </a:rPr>
                <a:t>一匝</a:t>
              </a:r>
              <a:r>
                <a:rPr lang="zh-CN" altLang="en-US" sz="2800" b="1" kern="0" dirty="0" smtClean="0">
                  <a:solidFill>
                    <a:srgbClr val="000000"/>
                  </a:solidFill>
                </a:rPr>
                <a:t>通过的互感磁通</a:t>
              </a:r>
              <a:endParaRPr lang="zh-CN" altLang="en-US" sz="2800" b="1" kern="0" dirty="0" smtClean="0">
                <a:solidFill>
                  <a:srgbClr val="000000"/>
                </a:solidFill>
              </a:endParaRPr>
            </a:p>
          </p:txBody>
        </p:sp>
        <p:grpSp>
          <p:nvGrpSpPr>
            <p:cNvPr id="21" name="Group 55"/>
            <p:cNvGrpSpPr/>
            <p:nvPr/>
          </p:nvGrpSpPr>
          <p:grpSpPr bwMode="auto">
            <a:xfrm>
              <a:off x="3347" y="3123"/>
              <a:ext cx="685" cy="347"/>
              <a:chOff x="3347" y="3123"/>
              <a:chExt cx="685" cy="347"/>
            </a:xfrm>
          </p:grpSpPr>
          <p:sp>
            <p:nvSpPr>
              <p:cNvPr id="22" name="Line 50"/>
              <p:cNvSpPr>
                <a:spLocks noChangeShapeType="1"/>
              </p:cNvSpPr>
              <p:nvPr/>
            </p:nvSpPr>
            <p:spPr bwMode="auto">
              <a:xfrm>
                <a:off x="3347" y="3318"/>
                <a:ext cx="288" cy="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graphicFrame>
            <p:nvGraphicFramePr>
              <p:cNvPr id="23" name="Object 52"/>
              <p:cNvGraphicFramePr>
                <a:graphicFrameLocks noChangeAspect="1"/>
              </p:cNvGraphicFramePr>
              <p:nvPr/>
            </p:nvGraphicFramePr>
            <p:xfrm>
              <a:off x="3643" y="3123"/>
              <a:ext cx="389" cy="347"/>
            </p:xfrm>
            <a:graphic>
              <a:graphicData uri="http://schemas.openxmlformats.org/presentationml/2006/ole">
                <mc:AlternateContent xmlns:mc="http://schemas.openxmlformats.org/markup-compatibility/2006">
                  <mc:Choice xmlns:v="urn:schemas-microsoft-com:vml" Requires="v">
                    <p:oleObj spid="_x0000_s18437" name="公式" r:id="rId4" imgW="144145" imgH="123190" progId="Equation.3">
                      <p:embed/>
                    </p:oleObj>
                  </mc:Choice>
                  <mc:Fallback>
                    <p:oleObj name="公式" r:id="rId4" imgW="144145" imgH="123190" progId="Equation.3">
                      <p:embed/>
                      <p:pic>
                        <p:nvPicPr>
                          <p:cNvPr id="0" name="图片 184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 y="3123"/>
                            <a:ext cx="389" cy="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24" name="Text Box 53"/>
          <p:cNvSpPr txBox="1">
            <a:spLocks noChangeArrowheads="1"/>
          </p:cNvSpPr>
          <p:nvPr/>
        </p:nvSpPr>
        <p:spPr bwMode="auto">
          <a:xfrm>
            <a:off x="2133600" y="4962526"/>
            <a:ext cx="5403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defRPr/>
            </a:pPr>
            <a:r>
              <a:rPr lang="zh-CN" altLang="en-US" sz="2800" b="1" kern="0" dirty="0" smtClean="0">
                <a:solidFill>
                  <a:srgbClr val="000000"/>
                </a:solidFill>
              </a:rPr>
              <a:t>设</a:t>
            </a:r>
            <a:endParaRPr lang="zh-CN" altLang="en-US" sz="2800" b="1" kern="0" dirty="0" smtClean="0">
              <a:solidFill>
                <a:srgbClr val="000000"/>
              </a:solidFill>
            </a:endParaRPr>
          </a:p>
        </p:txBody>
      </p:sp>
      <p:sp>
        <p:nvSpPr>
          <p:cNvPr id="25" name="Text Box 54"/>
          <p:cNvSpPr txBox="1">
            <a:spLocks noChangeArrowheads="1"/>
          </p:cNvSpPr>
          <p:nvPr/>
        </p:nvSpPr>
        <p:spPr bwMode="auto">
          <a:xfrm>
            <a:off x="2133600" y="5486401"/>
            <a:ext cx="5403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defRPr/>
            </a:pPr>
            <a:r>
              <a:rPr lang="zh-CN" altLang="en-US" sz="2800" b="1" kern="0" smtClean="0">
                <a:solidFill>
                  <a:srgbClr val="000000"/>
                </a:solidFill>
              </a:rPr>
              <a:t>则</a:t>
            </a:r>
            <a:endParaRPr lang="zh-CN" altLang="en-US" sz="2800" b="1" kern="0" smtClean="0">
              <a:solidFill>
                <a:srgbClr val="000000"/>
              </a:solidFill>
            </a:endParaRPr>
          </a:p>
        </p:txBody>
      </p:sp>
      <p:sp>
        <p:nvSpPr>
          <p:cNvPr id="26" name="矩形 25"/>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24" grpId="0"/>
      <p:bldP spid="25"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0"/>
          <p:cNvSpPr>
            <a:spLocks noChangeShapeType="1"/>
          </p:cNvSpPr>
          <p:nvPr/>
        </p:nvSpPr>
        <p:spPr bwMode="auto">
          <a:xfrm>
            <a:off x="9247188" y="2711468"/>
            <a:ext cx="0" cy="136525"/>
          </a:xfrm>
          <a:prstGeom prst="line">
            <a:avLst/>
          </a:prstGeom>
          <a:noFill/>
          <a:ln w="39688">
            <a:solidFill>
              <a:srgbClr val="FFFFFF"/>
            </a:solidFill>
            <a:rou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endParaRPr>
          </a:p>
        </p:txBody>
      </p:sp>
      <p:sp>
        <p:nvSpPr>
          <p:cNvPr id="3" name="Line 11"/>
          <p:cNvSpPr>
            <a:spLocks noChangeShapeType="1"/>
          </p:cNvSpPr>
          <p:nvPr/>
        </p:nvSpPr>
        <p:spPr bwMode="auto">
          <a:xfrm>
            <a:off x="6413500" y="1422400"/>
            <a:ext cx="0" cy="0"/>
          </a:xfrm>
          <a:prstGeom prst="line">
            <a:avLst/>
          </a:prstGeom>
          <a:noFill/>
          <a:ln w="19050">
            <a:solidFill>
              <a:srgbClr val="FFFFFF"/>
            </a:solidFill>
            <a:rou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endParaRPr>
          </a:p>
        </p:txBody>
      </p:sp>
      <p:sp>
        <p:nvSpPr>
          <p:cNvPr id="4" name="Rectangle 12"/>
          <p:cNvSpPr>
            <a:spLocks noChangeArrowheads="1"/>
          </p:cNvSpPr>
          <p:nvPr/>
        </p:nvSpPr>
        <p:spPr bwMode="auto">
          <a:xfrm>
            <a:off x="8083552" y="2305050"/>
            <a:ext cx="24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5" name="Rectangle 13"/>
          <p:cNvSpPr>
            <a:spLocks noChangeArrowheads="1"/>
          </p:cNvSpPr>
          <p:nvPr/>
        </p:nvSpPr>
        <p:spPr bwMode="auto">
          <a:xfrm>
            <a:off x="9372609" y="2000268"/>
            <a:ext cx="3159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6" name="Rectangle 14"/>
          <p:cNvSpPr>
            <a:spLocks noChangeArrowheads="1"/>
          </p:cNvSpPr>
          <p:nvPr/>
        </p:nvSpPr>
        <p:spPr bwMode="auto">
          <a:xfrm>
            <a:off x="6170613" y="1331931"/>
            <a:ext cx="22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sp>
        <p:nvSpPr>
          <p:cNvPr id="7" name="Rectangle 15"/>
          <p:cNvSpPr>
            <a:spLocks noChangeArrowheads="1"/>
          </p:cNvSpPr>
          <p:nvPr/>
        </p:nvSpPr>
        <p:spPr bwMode="auto">
          <a:xfrm>
            <a:off x="6084890" y="1863727"/>
            <a:ext cx="276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Arial" panose="020B0604020202020204" pitchFamily="34" charset="0"/>
            </a:endParaRPr>
          </a:p>
        </p:txBody>
      </p:sp>
      <p:grpSp>
        <p:nvGrpSpPr>
          <p:cNvPr id="8" name="Group 37"/>
          <p:cNvGrpSpPr/>
          <p:nvPr/>
        </p:nvGrpSpPr>
        <p:grpSpPr bwMode="auto">
          <a:xfrm>
            <a:off x="2024071" y="763606"/>
            <a:ext cx="6329363" cy="1106487"/>
            <a:chOff x="315" y="481"/>
            <a:chExt cx="3987" cy="697"/>
          </a:xfrm>
        </p:grpSpPr>
        <p:sp>
          <p:nvSpPr>
            <p:cNvPr id="9" name="Text Box 18"/>
            <p:cNvSpPr txBox="1">
              <a:spLocks noChangeArrowheads="1"/>
            </p:cNvSpPr>
            <p:nvPr/>
          </p:nvSpPr>
          <p:spPr bwMode="auto">
            <a:xfrm>
              <a:off x="315" y="543"/>
              <a:ext cx="565"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defRPr/>
              </a:pPr>
              <a:r>
                <a:rPr lang="zh-CN" altLang="en-US" b="1" kern="0" dirty="0" smtClean="0">
                  <a:solidFill>
                    <a:srgbClr val="000000"/>
                  </a:solidFill>
                </a:rPr>
                <a:t>互感</a:t>
              </a:r>
              <a:r>
                <a:rPr lang="en-US" altLang="zh-CN" b="1" kern="0" dirty="0" smtClean="0">
                  <a:solidFill>
                    <a:srgbClr val="000000"/>
                  </a:solidFill>
                </a:rPr>
                <a:t>:</a:t>
              </a:r>
              <a:endParaRPr lang="en-US" altLang="zh-CN" b="1" kern="0" dirty="0" smtClean="0">
                <a:solidFill>
                  <a:srgbClr val="000000"/>
                </a:solidFill>
              </a:endParaRPr>
            </a:p>
          </p:txBody>
        </p:sp>
        <p:grpSp>
          <p:nvGrpSpPr>
            <p:cNvPr id="10" name="Group 22"/>
            <p:cNvGrpSpPr/>
            <p:nvPr/>
          </p:nvGrpSpPr>
          <p:grpSpPr bwMode="auto">
            <a:xfrm>
              <a:off x="1024" y="481"/>
              <a:ext cx="3278" cy="697"/>
              <a:chOff x="818" y="481"/>
              <a:chExt cx="3278" cy="697"/>
            </a:xfrm>
          </p:grpSpPr>
          <p:graphicFrame>
            <p:nvGraphicFramePr>
              <p:cNvPr id="11" name="Object 20"/>
              <p:cNvGraphicFramePr>
                <a:graphicFrameLocks noChangeAspect="1"/>
              </p:cNvGraphicFramePr>
              <p:nvPr/>
            </p:nvGraphicFramePr>
            <p:xfrm>
              <a:off x="818" y="481"/>
              <a:ext cx="2262" cy="673"/>
            </p:xfrm>
            <a:graphic>
              <a:graphicData uri="http://schemas.openxmlformats.org/presentationml/2006/ole">
                <mc:AlternateContent xmlns:mc="http://schemas.openxmlformats.org/markup-compatibility/2006">
                  <mc:Choice xmlns:v="urn:schemas-microsoft-com:vml" Requires="v">
                    <p:oleObj spid="_x0000_s19462" name="公式" r:id="rId1" imgW="925195" imgH="281305" progId="Equation.3">
                      <p:embed/>
                    </p:oleObj>
                  </mc:Choice>
                  <mc:Fallback>
                    <p:oleObj name="公式" r:id="rId1" imgW="925195" imgH="281305" progId="Equation.3">
                      <p:embed/>
                      <p:pic>
                        <p:nvPicPr>
                          <p:cNvPr id="0" name="图片 194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 y="481"/>
                            <a:ext cx="2262" cy="6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21"/>
              <p:cNvSpPr txBox="1">
                <a:spLocks noChangeArrowheads="1"/>
              </p:cNvSpPr>
              <p:nvPr/>
            </p:nvSpPr>
            <p:spPr bwMode="auto">
              <a:xfrm>
                <a:off x="3131" y="655"/>
                <a:ext cx="965"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ctr">
                  <a:defRPr/>
                </a:pPr>
                <a:r>
                  <a:rPr lang="en-US" altLang="zh-CN" b="1" kern="0" dirty="0" smtClean="0">
                    <a:solidFill>
                      <a:srgbClr val="000000"/>
                    </a:solidFill>
                  </a:rPr>
                  <a:t>(  H</a:t>
                </a:r>
                <a:r>
                  <a:rPr lang="zh-CN" altLang="en-US" b="1" kern="0" dirty="0" smtClean="0">
                    <a:solidFill>
                      <a:srgbClr val="000000"/>
                    </a:solidFill>
                  </a:rPr>
                  <a:t>、</a:t>
                </a:r>
                <a:r>
                  <a:rPr lang="en-US" altLang="zh-CN" b="1" kern="0" dirty="0" err="1" smtClean="0">
                    <a:solidFill>
                      <a:srgbClr val="000000"/>
                    </a:solidFill>
                  </a:rPr>
                  <a:t>mH</a:t>
                </a:r>
                <a:r>
                  <a:rPr lang="en-US" altLang="zh-CN" b="1" kern="0" dirty="0" smtClean="0">
                    <a:solidFill>
                      <a:srgbClr val="000000"/>
                    </a:solidFill>
                  </a:rPr>
                  <a:t>)</a:t>
                </a:r>
                <a:endParaRPr lang="en-US" altLang="zh-CN" b="1" kern="0" dirty="0" smtClean="0">
                  <a:solidFill>
                    <a:srgbClr val="000000"/>
                  </a:solidFill>
                </a:endParaRPr>
              </a:p>
            </p:txBody>
          </p:sp>
        </p:grpSp>
      </p:grpSp>
      <p:grpSp>
        <p:nvGrpSpPr>
          <p:cNvPr id="13" name="Group 34"/>
          <p:cNvGrpSpPr/>
          <p:nvPr/>
        </p:nvGrpSpPr>
        <p:grpSpPr bwMode="auto">
          <a:xfrm>
            <a:off x="2035121" y="1625720"/>
            <a:ext cx="4808538" cy="1119188"/>
            <a:chOff x="288" y="1056"/>
            <a:chExt cx="3029" cy="705"/>
          </a:xfrm>
        </p:grpSpPr>
        <p:sp>
          <p:nvSpPr>
            <p:cNvPr id="14" name="Text Box 24"/>
            <p:cNvSpPr txBox="1">
              <a:spLocks noChangeArrowheads="1"/>
            </p:cNvSpPr>
            <p:nvPr/>
          </p:nvSpPr>
          <p:spPr bwMode="auto">
            <a:xfrm>
              <a:off x="288" y="1161"/>
              <a:ext cx="1440" cy="600"/>
            </a:xfrm>
            <a:prstGeom prst="rect">
              <a:avLst/>
            </a:prstGeom>
            <a:noFill/>
            <a:ln>
              <a:noFill/>
            </a:ln>
            <a:effectLst/>
          </p:spPr>
          <p:txBody>
            <a:bodyPr>
              <a:spAutoFit/>
            </a:bodyPr>
            <a:lstStyle/>
            <a:p>
              <a:pPr>
                <a:defRPr/>
              </a:pPr>
              <a:r>
                <a:rPr lang="zh-CN" altLang="en-US" sz="2800" b="1" kern="0">
                  <a:solidFill>
                    <a:srgbClr val="CC0000"/>
                  </a:solidFill>
                  <a:effectLst>
                    <a:outerShdw blurRad="38100" dist="38100" dir="2700000" algn="tl">
                      <a:srgbClr val="000000"/>
                    </a:outerShdw>
                  </a:effectLst>
                  <a:ea typeface="宋体" panose="02010600030101010101" pitchFamily="2" charset="-122"/>
                </a:rPr>
                <a:t>互感电动势：</a:t>
              </a:r>
              <a:endParaRPr lang="zh-CN" altLang="en-US" sz="2800" b="1" kern="0">
                <a:solidFill>
                  <a:srgbClr val="CC0000"/>
                </a:solidFill>
                <a:effectLst>
                  <a:outerShdw blurRad="38100" dist="38100" dir="2700000" algn="tl">
                    <a:srgbClr val="000000"/>
                  </a:outerShdw>
                </a:effectLst>
                <a:ea typeface="宋体" panose="02010600030101010101" pitchFamily="2" charset="-122"/>
              </a:endParaRPr>
            </a:p>
          </p:txBody>
        </p:sp>
        <p:graphicFrame>
          <p:nvGraphicFramePr>
            <p:cNvPr id="15" name="Object 25"/>
            <p:cNvGraphicFramePr>
              <a:graphicFrameLocks noChangeAspect="1"/>
            </p:cNvGraphicFramePr>
            <p:nvPr/>
          </p:nvGraphicFramePr>
          <p:xfrm>
            <a:off x="1639" y="1056"/>
            <a:ext cx="1678" cy="607"/>
          </p:xfrm>
          <a:graphic>
            <a:graphicData uri="http://schemas.openxmlformats.org/presentationml/2006/ole">
              <mc:AlternateContent xmlns:mc="http://schemas.openxmlformats.org/markup-compatibility/2006">
                <mc:Choice xmlns:v="urn:schemas-microsoft-com:vml" Requires="v">
                  <p:oleObj spid="_x0000_s19463" name="公式" r:id="rId3" imgW="1028065" imgH="406400" progId="Equation.3">
                    <p:embed/>
                  </p:oleObj>
                </mc:Choice>
                <mc:Fallback>
                  <p:oleObj name="公式" r:id="rId3" imgW="1028065" imgH="406400" progId="Equation.3">
                    <p:embed/>
                    <p:pic>
                      <p:nvPicPr>
                        <p:cNvPr id="0" name="图片 194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9" y="1056"/>
                          <a:ext cx="1678" cy="6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6" name="Object 32"/>
          <p:cNvGraphicFramePr>
            <a:graphicFrameLocks noChangeAspect="1"/>
          </p:cNvGraphicFramePr>
          <p:nvPr/>
        </p:nvGraphicFramePr>
        <p:xfrm>
          <a:off x="6761172" y="1679593"/>
          <a:ext cx="1546225" cy="963613"/>
        </p:xfrm>
        <a:graphic>
          <a:graphicData uri="http://schemas.openxmlformats.org/presentationml/2006/ole">
            <mc:AlternateContent xmlns:mc="http://schemas.openxmlformats.org/markup-compatibility/2006">
              <mc:Choice xmlns:v="urn:schemas-microsoft-com:vml" Requires="v">
                <p:oleObj spid="_x0000_s19464" name="公式" r:id="rId5" imgW="596900" imgH="406400" progId="Equation.3">
                  <p:embed/>
                </p:oleObj>
              </mc:Choice>
              <mc:Fallback>
                <p:oleObj name="公式" r:id="rId5" imgW="596900" imgH="406400" progId="Equation.3">
                  <p:embed/>
                  <p:pic>
                    <p:nvPicPr>
                      <p:cNvPr id="0" name="图片 194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1172" y="1679593"/>
                        <a:ext cx="1546225" cy="963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33"/>
          <p:cNvGraphicFramePr>
            <a:graphicFrameLocks noChangeAspect="1"/>
          </p:cNvGraphicFramePr>
          <p:nvPr/>
        </p:nvGraphicFramePr>
        <p:xfrm>
          <a:off x="8205003" y="1670503"/>
          <a:ext cx="1577975" cy="963613"/>
        </p:xfrm>
        <a:graphic>
          <a:graphicData uri="http://schemas.openxmlformats.org/presentationml/2006/ole">
            <mc:AlternateContent xmlns:mc="http://schemas.openxmlformats.org/markup-compatibility/2006">
              <mc:Choice xmlns:v="urn:schemas-microsoft-com:vml" Requires="v">
                <p:oleObj spid="_x0000_s19465" name="公式" r:id="rId7" imgW="609600" imgH="406400" progId="Equation.3">
                  <p:embed/>
                </p:oleObj>
              </mc:Choice>
              <mc:Fallback>
                <p:oleObj name="公式" r:id="rId7" imgW="609600" imgH="406400" progId="Equation.3">
                  <p:embed/>
                  <p:pic>
                    <p:nvPicPr>
                      <p:cNvPr id="0" name="图片 1946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05003" y="1670503"/>
                        <a:ext cx="1577975" cy="963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35"/>
          <p:cNvSpPr>
            <a:spLocks noChangeArrowheads="1"/>
          </p:cNvSpPr>
          <p:nvPr/>
        </p:nvSpPr>
        <p:spPr bwMode="auto">
          <a:xfrm>
            <a:off x="2024548" y="2806635"/>
            <a:ext cx="8458200" cy="460375"/>
          </a:xfrm>
          <a:prstGeom prst="rect">
            <a:avLst/>
          </a:prstGeom>
          <a:solidFill>
            <a:srgbClr val="008080"/>
          </a:solidFill>
          <a:ln>
            <a:noFill/>
          </a:ln>
          <a:effectLst/>
        </p:spPr>
        <p:txBody>
          <a:bodyPr>
            <a:spAutoFit/>
          </a:bodyPr>
          <a:lstStyle/>
          <a:p>
            <a:pPr>
              <a:defRPr/>
            </a:pPr>
            <a:r>
              <a:rPr lang="zh-CN" altLang="en-US" sz="2400" b="1" dirty="0">
                <a:solidFill>
                  <a:srgbClr val="FFFFFF"/>
                </a:solidFill>
                <a:effectLst>
                  <a:outerShdw blurRad="38100" dist="38100" dir="2700000" algn="tl">
                    <a:srgbClr val="000000"/>
                  </a:outerShdw>
                </a:effectLst>
                <a:ea typeface="宋体" panose="02010600030101010101" pitchFamily="2" charset="-122"/>
              </a:rPr>
              <a:t>互感电动势与施感电流的变化率（变化快慢）成正比</a:t>
            </a:r>
            <a:endParaRPr lang="zh-CN" altLang="en-US" sz="2400" b="1" dirty="0">
              <a:solidFill>
                <a:srgbClr val="FFFFFF"/>
              </a:solidFill>
              <a:effectLst>
                <a:outerShdw blurRad="38100" dist="38100" dir="2700000" algn="tl">
                  <a:srgbClr val="000000"/>
                </a:outerShdw>
              </a:effectLst>
              <a:ea typeface="宋体" panose="02010600030101010101" pitchFamily="2" charset="-122"/>
            </a:endParaRPr>
          </a:p>
        </p:txBody>
      </p:sp>
      <p:sp>
        <p:nvSpPr>
          <p:cNvPr id="19" name="Rectangle 40"/>
          <p:cNvSpPr>
            <a:spLocks noChangeArrowheads="1"/>
          </p:cNvSpPr>
          <p:nvPr/>
        </p:nvSpPr>
        <p:spPr bwMode="auto">
          <a:xfrm>
            <a:off x="2075652" y="3602394"/>
            <a:ext cx="7222490" cy="460375"/>
          </a:xfrm>
          <a:prstGeom prst="rect">
            <a:avLst/>
          </a:prstGeom>
          <a:noFill/>
          <a:ln>
            <a:noFill/>
          </a:ln>
          <a:effectLst/>
        </p:spPr>
        <p:txBody>
          <a:bodyPr wrap="none">
            <a:spAutoFit/>
          </a:bodyPr>
          <a:lstStyle/>
          <a:p>
            <a:pPr>
              <a:defRPr/>
            </a:pPr>
            <a:r>
              <a:rPr lang="zh-CN" altLang="en-US"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rPr>
              <a:t>互感电动势的方向用愣次定律和右手螺旋定则判断：</a:t>
            </a:r>
            <a:endParaRPr lang="zh-CN" altLang="en-US" sz="2400" b="1" dirty="0">
              <a:solidFill>
                <a:srgbClr val="CC0000"/>
              </a:solidFill>
              <a:effectLst>
                <a:outerShdw blurRad="38100" dist="38100" dir="2700000" algn="tl">
                  <a:srgbClr val="000000"/>
                </a:outerShdw>
              </a:effectLst>
              <a:latin typeface="Arial" panose="020B0604020202020204" pitchFamily="34" charset="0"/>
              <a:ea typeface="宋体" panose="02010600030101010101" pitchFamily="2" charset="-122"/>
            </a:endParaRPr>
          </a:p>
        </p:txBody>
      </p:sp>
      <p:sp>
        <p:nvSpPr>
          <p:cNvPr id="20" name="Rectangle 38"/>
          <p:cNvSpPr>
            <a:spLocks noChangeArrowheads="1"/>
          </p:cNvSpPr>
          <p:nvPr/>
        </p:nvSpPr>
        <p:spPr bwMode="auto">
          <a:xfrm>
            <a:off x="1628045" y="4109115"/>
            <a:ext cx="8915400" cy="2306955"/>
          </a:xfrm>
          <a:prstGeom prst="rect">
            <a:avLst/>
          </a:prstGeom>
          <a:noFill/>
          <a:ln>
            <a:noFill/>
          </a:ln>
          <a:effectLst/>
        </p:spPr>
        <p:txBody>
          <a:bodyPr anchor="ct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400" b="1" kern="0" dirty="0">
                <a:solidFill>
                  <a:srgbClr val="000000"/>
                </a:solidFill>
                <a:effectLst>
                  <a:outerShdw blurRad="38100" dist="38100" dir="2700000" algn="tl">
                    <a:srgbClr val="FFFFFF"/>
                  </a:outerShdw>
                </a:effectLst>
              </a:rPr>
              <a:t>（</a:t>
            </a:r>
            <a:r>
              <a:rPr lang="en-US" altLang="zh-CN" sz="2400" b="1" kern="0" dirty="0">
                <a:solidFill>
                  <a:srgbClr val="000000"/>
                </a:solidFill>
                <a:effectLst>
                  <a:outerShdw blurRad="38100" dist="38100" dir="2700000" algn="tl">
                    <a:srgbClr val="FFFFFF"/>
                  </a:outerShdw>
                </a:effectLst>
              </a:rPr>
              <a:t>1</a:t>
            </a:r>
            <a:r>
              <a:rPr lang="zh-CN" altLang="en-US" sz="2400" b="1" kern="0" dirty="0">
                <a:solidFill>
                  <a:srgbClr val="000000"/>
                </a:solidFill>
                <a:effectLst>
                  <a:outerShdw blurRad="38100" dist="38100" dir="2700000" algn="tl">
                    <a:srgbClr val="FFFFFF"/>
                  </a:outerShdw>
                </a:effectLst>
              </a:rPr>
              <a:t>）根据线圈</a:t>
            </a:r>
            <a:r>
              <a:rPr lang="en-US" altLang="zh-CN" sz="2400" b="1" kern="0" dirty="0">
                <a:solidFill>
                  <a:srgbClr val="000000"/>
                </a:solidFill>
                <a:effectLst>
                  <a:outerShdw blurRad="38100" dist="38100" dir="2700000" algn="tl">
                    <a:srgbClr val="FFFFFF"/>
                  </a:outerShdw>
                </a:effectLst>
              </a:rPr>
              <a:t>1</a:t>
            </a:r>
            <a:r>
              <a:rPr lang="zh-CN" altLang="en-US" sz="2400" b="1" kern="0" dirty="0">
                <a:solidFill>
                  <a:srgbClr val="000000"/>
                </a:solidFill>
                <a:effectLst>
                  <a:outerShdw blurRad="38100" dist="38100" dir="2700000" algn="tl">
                    <a:srgbClr val="FFFFFF"/>
                  </a:outerShdw>
                </a:effectLst>
              </a:rPr>
              <a:t>中电流的方向，确定线圈</a:t>
            </a:r>
            <a:r>
              <a:rPr lang="en-US" altLang="zh-CN" sz="2400" b="1" kern="0" dirty="0">
                <a:solidFill>
                  <a:srgbClr val="000000"/>
                </a:solidFill>
                <a:effectLst>
                  <a:outerShdw blurRad="38100" dist="38100" dir="2700000" algn="tl">
                    <a:srgbClr val="FFFFFF"/>
                  </a:outerShdw>
                </a:effectLst>
              </a:rPr>
              <a:t>2</a:t>
            </a:r>
            <a:r>
              <a:rPr lang="zh-CN" altLang="en-US" sz="2400" b="1" kern="0" dirty="0">
                <a:solidFill>
                  <a:srgbClr val="000000"/>
                </a:solidFill>
                <a:effectLst>
                  <a:outerShdw blurRad="38100" dist="38100" dir="2700000" algn="tl">
                    <a:srgbClr val="FFFFFF"/>
                  </a:outerShdw>
                </a:effectLst>
              </a:rPr>
              <a:t>中互感磁通的方向；</a:t>
            </a:r>
            <a:endParaRPr lang="zh-CN" altLang="en-US" sz="2400" b="1" kern="0" dirty="0">
              <a:solidFill>
                <a:srgbClr val="000000"/>
              </a:solidFill>
              <a:effectLst>
                <a:outerShdw blurRad="38100" dist="38100" dir="2700000" algn="tl">
                  <a:srgbClr val="FFFFFF"/>
                </a:outerShdw>
              </a:effectLst>
            </a:endParaRPr>
          </a:p>
          <a:p>
            <a:pPr>
              <a:defRPr/>
            </a:pPr>
            <a:r>
              <a:rPr lang="zh-CN" altLang="en-US" sz="2400" b="1" kern="0" dirty="0">
                <a:solidFill>
                  <a:srgbClr val="000000"/>
                </a:solidFill>
                <a:effectLst>
                  <a:outerShdw blurRad="38100" dist="38100" dir="2700000" algn="tl">
                    <a:srgbClr val="FFFFFF"/>
                  </a:outerShdw>
                </a:effectLst>
              </a:rPr>
              <a:t>（</a:t>
            </a:r>
            <a:r>
              <a:rPr lang="en-US" altLang="zh-CN" sz="2400" b="1" kern="0" dirty="0">
                <a:solidFill>
                  <a:srgbClr val="000000"/>
                </a:solidFill>
                <a:effectLst>
                  <a:outerShdw blurRad="38100" dist="38100" dir="2700000" algn="tl">
                    <a:srgbClr val="FFFFFF"/>
                  </a:outerShdw>
                </a:effectLst>
              </a:rPr>
              <a:t>2</a:t>
            </a:r>
            <a:r>
              <a:rPr lang="zh-CN" altLang="en-US" sz="2400" b="1" kern="0" dirty="0">
                <a:solidFill>
                  <a:srgbClr val="000000"/>
                </a:solidFill>
                <a:effectLst>
                  <a:outerShdw blurRad="38100" dist="38100" dir="2700000" algn="tl">
                    <a:srgbClr val="FFFFFF"/>
                  </a:outerShdw>
                </a:effectLst>
              </a:rPr>
              <a:t>）根据线圈</a:t>
            </a:r>
            <a:r>
              <a:rPr lang="en-US" altLang="zh-CN" sz="2400" b="1" kern="0" dirty="0">
                <a:solidFill>
                  <a:srgbClr val="000000"/>
                </a:solidFill>
                <a:effectLst>
                  <a:outerShdw blurRad="38100" dist="38100" dir="2700000" algn="tl">
                    <a:srgbClr val="FFFFFF"/>
                  </a:outerShdw>
                </a:effectLst>
              </a:rPr>
              <a:t>1</a:t>
            </a:r>
            <a:r>
              <a:rPr lang="zh-CN" altLang="en-US" sz="2400" b="1" kern="0" dirty="0">
                <a:solidFill>
                  <a:srgbClr val="000000"/>
                </a:solidFill>
                <a:effectLst>
                  <a:outerShdw blurRad="38100" dist="38100" dir="2700000" algn="tl">
                    <a:srgbClr val="FFFFFF"/>
                  </a:outerShdw>
                </a:effectLst>
              </a:rPr>
              <a:t>中电流变化的趋势，确定线圈</a:t>
            </a:r>
            <a:r>
              <a:rPr lang="en-US" altLang="zh-CN" sz="2400" b="1" kern="0" dirty="0">
                <a:solidFill>
                  <a:srgbClr val="000000"/>
                </a:solidFill>
                <a:effectLst>
                  <a:outerShdw blurRad="38100" dist="38100" dir="2700000" algn="tl">
                    <a:srgbClr val="FFFFFF"/>
                  </a:outerShdw>
                </a:effectLst>
              </a:rPr>
              <a:t>2</a:t>
            </a:r>
            <a:r>
              <a:rPr lang="zh-CN" altLang="en-US" sz="2400" b="1" kern="0" dirty="0">
                <a:solidFill>
                  <a:srgbClr val="000000"/>
                </a:solidFill>
                <a:effectLst>
                  <a:outerShdw blurRad="38100" dist="38100" dir="2700000" algn="tl">
                    <a:srgbClr val="FFFFFF"/>
                  </a:outerShdw>
                </a:effectLst>
              </a:rPr>
              <a:t>中互感磁通的变化趋势；</a:t>
            </a:r>
            <a:endParaRPr lang="zh-CN" altLang="en-US" sz="2400" b="1" kern="0" dirty="0">
              <a:solidFill>
                <a:srgbClr val="000000"/>
              </a:solidFill>
              <a:effectLst>
                <a:outerShdw blurRad="38100" dist="38100" dir="2700000" algn="tl">
                  <a:srgbClr val="FFFFFF"/>
                </a:outerShdw>
              </a:effectLst>
            </a:endParaRPr>
          </a:p>
          <a:p>
            <a:pPr>
              <a:defRPr/>
            </a:pPr>
            <a:r>
              <a:rPr lang="zh-CN" altLang="en-US" sz="2400" b="1" kern="0" dirty="0">
                <a:solidFill>
                  <a:srgbClr val="000000"/>
                </a:solidFill>
                <a:effectLst>
                  <a:outerShdw blurRad="38100" dist="38100" dir="2700000" algn="tl">
                    <a:srgbClr val="FFFFFF"/>
                  </a:outerShdw>
                </a:effectLst>
              </a:rPr>
              <a:t>（</a:t>
            </a:r>
            <a:r>
              <a:rPr lang="en-US" altLang="zh-CN" sz="2400" b="1" kern="0" dirty="0">
                <a:solidFill>
                  <a:srgbClr val="000000"/>
                </a:solidFill>
                <a:effectLst>
                  <a:outerShdw blurRad="38100" dist="38100" dir="2700000" algn="tl">
                    <a:srgbClr val="FFFFFF"/>
                  </a:outerShdw>
                </a:effectLst>
              </a:rPr>
              <a:t>3</a:t>
            </a:r>
            <a:r>
              <a:rPr lang="zh-CN" altLang="en-US" sz="2400" b="1" kern="0" dirty="0">
                <a:solidFill>
                  <a:srgbClr val="000000"/>
                </a:solidFill>
                <a:effectLst>
                  <a:outerShdw blurRad="38100" dist="38100" dir="2700000" algn="tl">
                    <a:srgbClr val="FFFFFF"/>
                  </a:outerShdw>
                </a:effectLst>
              </a:rPr>
              <a:t>）由楞次定律确定线圈</a:t>
            </a:r>
            <a:r>
              <a:rPr lang="en-US" altLang="zh-CN" sz="2400" b="1" kern="0" dirty="0">
                <a:solidFill>
                  <a:srgbClr val="000000"/>
                </a:solidFill>
                <a:effectLst>
                  <a:outerShdw blurRad="38100" dist="38100" dir="2700000" algn="tl">
                    <a:srgbClr val="FFFFFF"/>
                  </a:outerShdw>
                </a:effectLst>
              </a:rPr>
              <a:t>2</a:t>
            </a:r>
            <a:r>
              <a:rPr lang="zh-CN" altLang="en-US" sz="2400" b="1" kern="0" dirty="0">
                <a:solidFill>
                  <a:srgbClr val="000000"/>
                </a:solidFill>
                <a:effectLst>
                  <a:outerShdw blurRad="38100" dist="38100" dir="2700000" algn="tl">
                    <a:srgbClr val="FFFFFF"/>
                  </a:outerShdw>
                </a:effectLst>
              </a:rPr>
              <a:t>中感应磁通的方向；</a:t>
            </a:r>
            <a:endParaRPr lang="zh-CN" altLang="en-US" sz="2400" b="1" kern="0" dirty="0">
              <a:solidFill>
                <a:srgbClr val="000000"/>
              </a:solidFill>
              <a:effectLst>
                <a:outerShdw blurRad="38100" dist="38100" dir="2700000" algn="tl">
                  <a:srgbClr val="FFFFFF"/>
                </a:outerShdw>
              </a:effectLst>
            </a:endParaRPr>
          </a:p>
          <a:p>
            <a:pPr>
              <a:defRPr/>
            </a:pPr>
            <a:r>
              <a:rPr lang="zh-CN" altLang="en-US" sz="2400" b="1" kern="0" dirty="0">
                <a:solidFill>
                  <a:srgbClr val="000000"/>
                </a:solidFill>
                <a:effectLst>
                  <a:outerShdw blurRad="38100" dist="38100" dir="2700000" algn="tl">
                    <a:srgbClr val="FFFFFF"/>
                  </a:outerShdw>
                </a:effectLst>
              </a:rPr>
              <a:t>（</a:t>
            </a:r>
            <a:r>
              <a:rPr lang="en-US" altLang="zh-CN" sz="2400" b="1" kern="0" dirty="0">
                <a:solidFill>
                  <a:srgbClr val="000000"/>
                </a:solidFill>
                <a:effectLst>
                  <a:outerShdw blurRad="38100" dist="38100" dir="2700000" algn="tl">
                    <a:srgbClr val="FFFFFF"/>
                  </a:outerShdw>
                </a:effectLst>
              </a:rPr>
              <a:t>4</a:t>
            </a:r>
            <a:r>
              <a:rPr lang="zh-CN" altLang="en-US" sz="2400" b="1" kern="0" dirty="0">
                <a:solidFill>
                  <a:srgbClr val="000000"/>
                </a:solidFill>
                <a:effectLst>
                  <a:outerShdw blurRad="38100" dist="38100" dir="2700000" algn="tl">
                    <a:srgbClr val="FFFFFF"/>
                  </a:outerShdw>
                </a:effectLst>
              </a:rPr>
              <a:t>）由右手螺旋定则确定互感电流、电动势的方向。</a:t>
            </a:r>
            <a:endParaRPr lang="zh-CN" altLang="en-US" sz="2400" b="1" kern="0" dirty="0">
              <a:solidFill>
                <a:srgbClr val="000000"/>
              </a:solidFill>
              <a:effectLst>
                <a:outerShdw blurRad="38100" dist="38100" dir="2700000" algn="tl">
                  <a:srgbClr val="FFFFFF"/>
                </a:outerShdw>
              </a:effectLst>
            </a:endParaRPr>
          </a:p>
        </p:txBody>
      </p:sp>
      <p:sp>
        <p:nvSpPr>
          <p:cNvPr id="21" name="矩形 20"/>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72135" y="2113280"/>
            <a:ext cx="7578725" cy="474472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小容量电容元件的测量</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应用数字式万用表可以对小容量电容进行测量，测量方法如下：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首先，将电容两端短接，以释放掉电容中残余的电荷，这样主要是确保数字万用表的安全。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其次，把万用表的旋钮调整到电容（C）测量档，并估选合适的量程，在无法估计时，一般选择最高档位。如下图2-1-12所示：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电容元件的测量及超级电容器</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17" name="图片 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8328660" y="1700530"/>
            <a:ext cx="3245485" cy="4067810"/>
          </a:xfrm>
          <a:prstGeom prst="rect">
            <a:avLst/>
          </a:prstGeom>
          <a:noFill/>
          <a:ln>
            <a:noFill/>
          </a:ln>
        </p:spPr>
      </p:pic>
      <p:sp>
        <p:nvSpPr>
          <p:cNvPr id="2" name="文本框 1"/>
          <p:cNvSpPr txBox="1"/>
          <p:nvPr/>
        </p:nvSpPr>
        <p:spPr>
          <a:xfrm>
            <a:off x="6619875" y="6021070"/>
            <a:ext cx="5273040" cy="368300"/>
          </a:xfrm>
          <a:prstGeom prst="rect">
            <a:avLst/>
          </a:prstGeom>
          <a:noFill/>
          <a:ln w="9525">
            <a:noFill/>
          </a:ln>
        </p:spPr>
        <p:txBody>
          <a:bodyPr wrap="square">
            <a:spAutoFit/>
          </a:bodyPr>
          <a:p>
            <a:pPr marL="0" indent="1835785"/>
            <a:r>
              <a:rPr lang="zh-CN" sz="1800" b="1">
                <a:latin typeface="Times New Roman" panose="02020603050405020304" pitchFamily="18" charset="0"/>
                <a:ea typeface="宋体" panose="02010600030101010101" pitchFamily="2" charset="-122"/>
              </a:rPr>
              <a:t>图</a:t>
            </a:r>
            <a:r>
              <a:rPr lang="en-US" sz="1800" b="1">
                <a:latin typeface="Times New Roman" panose="02020603050405020304" pitchFamily="18" charset="0"/>
                <a:ea typeface="宋体" panose="02010600030101010101" pitchFamily="2" charset="-122"/>
              </a:rPr>
              <a:t>2-1-12  </a:t>
            </a:r>
            <a:r>
              <a:rPr lang="zh-CN" sz="1800" b="1">
                <a:latin typeface="Times New Roman" panose="02020603050405020304" pitchFamily="18" charset="0"/>
                <a:ea typeface="宋体" panose="02010600030101010101" pitchFamily="2" charset="-122"/>
              </a:rPr>
              <a:t>应用万用表测量电容</a:t>
            </a:r>
            <a:r>
              <a:rPr lang="en-US" sz="1800" b="1">
                <a:latin typeface="Times New Roman" panose="02020603050405020304" pitchFamily="18" charset="0"/>
                <a:ea typeface="宋体" panose="02010600030101010101" pitchFamily="2" charset="-122"/>
                <a:cs typeface="Times New Roman" panose="02020603050405020304" pitchFamily="18" charset="0"/>
              </a:rPr>
              <a:t> </a:t>
            </a:r>
            <a:r>
              <a:rPr lang="en-US" sz="900" b="1">
                <a:latin typeface="Times New Roman" panose="02020603050405020304" pitchFamily="18" charset="0"/>
                <a:ea typeface="宋体" panose="02010600030101010101" pitchFamily="2" charset="-122"/>
              </a:rPr>
              <a:t> </a:t>
            </a:r>
            <a:endParaRPr lang="zh-CN" altLang="en-US"/>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9" y="821921"/>
            <a:ext cx="1706880" cy="460375"/>
          </a:xfrm>
          <a:prstGeom prst="rect">
            <a:avLst/>
          </a:prstGeom>
        </p:spPr>
        <p:txBody>
          <a:bodyPr wrap="none">
            <a:spAutoFit/>
          </a:bodyPr>
          <a:lstStyle/>
          <a:p>
            <a:r>
              <a:rPr lang="zh-CN" altLang="en-US" sz="2400" dirty="0">
                <a:solidFill>
                  <a:prstClr val="black"/>
                </a:solidFill>
                <a:latin typeface="微软雅黑" panose="020B0503020204020204" pitchFamily="34" charset="-122"/>
                <a:ea typeface="微软雅黑" panose="020B0503020204020204" pitchFamily="34" charset="-122"/>
              </a:rPr>
              <a:t>二、变压器</a:t>
            </a:r>
            <a:endParaRPr lang="zh-CN" altLang="en-US" sz="2400" dirty="0">
              <a:solidFill>
                <a:prstClr val="black"/>
              </a:solidFill>
              <a:latin typeface="微软雅黑" panose="020B0503020204020204" pitchFamily="34" charset="-122"/>
              <a:ea typeface="微软雅黑" panose="020B0503020204020204" pitchFamily="34" charset="-122"/>
            </a:endParaRPr>
          </a:p>
        </p:txBody>
      </p:sp>
      <p:sp>
        <p:nvSpPr>
          <p:cNvPr id="4" name="Rectangle 2"/>
          <p:cNvSpPr txBox="1">
            <a:spLocks noChangeArrowheads="1"/>
          </p:cNvSpPr>
          <p:nvPr/>
        </p:nvSpPr>
        <p:spPr bwMode="auto">
          <a:xfrm>
            <a:off x="2095469" y="2762126"/>
            <a:ext cx="3794001" cy="469652"/>
          </a:xfrm>
          <a:prstGeom prst="rect">
            <a:avLst/>
          </a:prstGeom>
          <a:noFill/>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en-US" altLang="zh-CN" sz="24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1.</a:t>
            </a:r>
            <a:r>
              <a:rPr lang="zh-CN" altLang="en-US" sz="24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变压器的分类</a:t>
            </a:r>
            <a:endParaRPr lang="zh-CN" altLang="en-US" sz="24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grpSp>
        <p:nvGrpSpPr>
          <p:cNvPr id="5" name="Group 4"/>
          <p:cNvGrpSpPr/>
          <p:nvPr/>
        </p:nvGrpSpPr>
        <p:grpSpPr bwMode="auto">
          <a:xfrm>
            <a:off x="5524500" y="3529013"/>
            <a:ext cx="2362200" cy="836613"/>
            <a:chOff x="2736" y="972"/>
            <a:chExt cx="1488" cy="527"/>
          </a:xfrm>
        </p:grpSpPr>
        <p:sp>
          <p:nvSpPr>
            <p:cNvPr id="6" name="AutoShape 5"/>
            <p:cNvSpPr/>
            <p:nvPr/>
          </p:nvSpPr>
          <p:spPr bwMode="auto">
            <a:xfrm>
              <a:off x="2736" y="999"/>
              <a:ext cx="96" cy="480"/>
            </a:xfrm>
            <a:prstGeom prst="leftBrace">
              <a:avLst>
                <a:gd name="adj1" fmla="val 41667"/>
                <a:gd name="adj2"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zh-CN" altLang="en-US" sz="2000" kern="0" smtClean="0">
                <a:solidFill>
                  <a:srgbClr val="000000"/>
                </a:solidFill>
              </a:endParaRPr>
            </a:p>
          </p:txBody>
        </p:sp>
        <p:sp>
          <p:nvSpPr>
            <p:cNvPr id="7" name="Text Box 6"/>
            <p:cNvSpPr txBox="1">
              <a:spLocks noChangeArrowheads="1"/>
            </p:cNvSpPr>
            <p:nvPr/>
          </p:nvSpPr>
          <p:spPr bwMode="auto">
            <a:xfrm>
              <a:off x="2784" y="972"/>
              <a:ext cx="1440" cy="251"/>
            </a:xfrm>
            <a:prstGeom prst="rect">
              <a:avLst/>
            </a:prstGeom>
            <a:noFill/>
            <a:ln>
              <a:noFill/>
            </a:ln>
            <a:effectLst/>
          </p:spPr>
          <p:txBody>
            <a:bodyPr>
              <a:spAutoFit/>
            </a:bodyPr>
            <a:lstStyle/>
            <a:p>
              <a:pPr>
                <a:spcBef>
                  <a:spcPct val="50000"/>
                </a:spcBef>
                <a:defRPr/>
              </a:pPr>
              <a:r>
                <a:rPr lang="zh-CN" altLang="en-US" sz="2000" b="1" kern="0" dirty="0">
                  <a:solidFill>
                    <a:srgbClr val="000000"/>
                  </a:solidFill>
                  <a:effectLst>
                    <a:outerShdw blurRad="38100" dist="38100" dir="2700000" algn="tl">
                      <a:srgbClr val="C0C0C0"/>
                    </a:outerShdw>
                  </a:effectLst>
                  <a:ea typeface="宋体" panose="02010600030101010101" pitchFamily="2" charset="-122"/>
                </a:rPr>
                <a:t>电压互感器 </a:t>
              </a:r>
              <a:endParaRPr lang="zh-CN" altLang="en-US" sz="2000" b="1" kern="0" dirty="0">
                <a:solidFill>
                  <a:srgbClr val="000000"/>
                </a:solidFill>
                <a:effectLst>
                  <a:outerShdw blurRad="38100" dist="38100" dir="2700000" algn="tl">
                    <a:srgbClr val="C0C0C0"/>
                  </a:outerShdw>
                </a:effectLst>
                <a:ea typeface="宋体" panose="02010600030101010101" pitchFamily="2" charset="-122"/>
              </a:endParaRPr>
            </a:p>
          </p:txBody>
        </p:sp>
        <p:sp>
          <p:nvSpPr>
            <p:cNvPr id="8" name="Text Box 7"/>
            <p:cNvSpPr txBox="1">
              <a:spLocks noChangeArrowheads="1"/>
            </p:cNvSpPr>
            <p:nvPr/>
          </p:nvSpPr>
          <p:spPr bwMode="auto">
            <a:xfrm>
              <a:off x="2784" y="1248"/>
              <a:ext cx="1440" cy="251"/>
            </a:xfrm>
            <a:prstGeom prst="rect">
              <a:avLst/>
            </a:prstGeom>
            <a:noFill/>
            <a:ln>
              <a:noFill/>
            </a:ln>
            <a:effectLst/>
          </p:spPr>
          <p:txBody>
            <a:bodyPr>
              <a:spAutoFit/>
            </a:bodyPr>
            <a:lstStyle/>
            <a:p>
              <a:pPr>
                <a:spcBef>
                  <a:spcPct val="50000"/>
                </a:spcBef>
                <a:defRPr/>
              </a:pPr>
              <a:r>
                <a:rPr lang="zh-CN" altLang="en-US" sz="2000" b="1" kern="0">
                  <a:solidFill>
                    <a:srgbClr val="000000"/>
                  </a:solidFill>
                  <a:effectLst>
                    <a:outerShdw blurRad="38100" dist="38100" dir="2700000" algn="tl">
                      <a:srgbClr val="C0C0C0"/>
                    </a:outerShdw>
                  </a:effectLst>
                  <a:ea typeface="宋体" panose="02010600030101010101" pitchFamily="2" charset="-122"/>
                </a:rPr>
                <a:t>电流互感器 </a:t>
              </a:r>
              <a:endParaRPr lang="zh-CN" altLang="en-US" sz="2000" b="1" kern="0">
                <a:solidFill>
                  <a:srgbClr val="000000"/>
                </a:solidFill>
                <a:effectLst>
                  <a:outerShdw blurRad="38100" dist="38100" dir="2700000" algn="tl">
                    <a:srgbClr val="C0C0C0"/>
                  </a:outerShdw>
                </a:effectLst>
                <a:ea typeface="宋体" panose="02010600030101010101" pitchFamily="2" charset="-122"/>
              </a:endParaRPr>
            </a:p>
          </p:txBody>
        </p:sp>
      </p:grpSp>
      <p:grpSp>
        <p:nvGrpSpPr>
          <p:cNvPr id="9" name="Group 8"/>
          <p:cNvGrpSpPr/>
          <p:nvPr/>
        </p:nvGrpSpPr>
        <p:grpSpPr bwMode="auto">
          <a:xfrm>
            <a:off x="2389197" y="3183233"/>
            <a:ext cx="6960581" cy="1398662"/>
            <a:chOff x="336" y="390"/>
            <a:chExt cx="4450" cy="1034"/>
          </a:xfrm>
        </p:grpSpPr>
        <p:sp>
          <p:nvSpPr>
            <p:cNvPr id="10" name="AutoShape 9"/>
            <p:cNvSpPr/>
            <p:nvPr/>
          </p:nvSpPr>
          <p:spPr bwMode="auto">
            <a:xfrm>
              <a:off x="1361" y="532"/>
              <a:ext cx="166" cy="749"/>
            </a:xfrm>
            <a:prstGeom prst="leftBrace">
              <a:avLst>
                <a:gd name="adj1" fmla="val 65508"/>
                <a:gd name="adj2"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zh-CN" altLang="en-US" sz="2000" kern="0" smtClean="0">
                <a:solidFill>
                  <a:srgbClr val="000000"/>
                </a:solidFill>
              </a:endParaRPr>
            </a:p>
          </p:txBody>
        </p:sp>
        <p:sp>
          <p:nvSpPr>
            <p:cNvPr id="11" name="Text Box 10"/>
            <p:cNvSpPr txBox="1">
              <a:spLocks noChangeArrowheads="1"/>
            </p:cNvSpPr>
            <p:nvPr/>
          </p:nvSpPr>
          <p:spPr bwMode="auto">
            <a:xfrm>
              <a:off x="336" y="873"/>
              <a:ext cx="1296" cy="295"/>
            </a:xfrm>
            <a:prstGeom prst="rect">
              <a:avLst/>
            </a:prstGeom>
            <a:noFill/>
            <a:ln>
              <a:noFill/>
            </a:ln>
            <a:effectLst/>
          </p:spPr>
          <p:txBody>
            <a:bodyPr>
              <a:spAutoFit/>
            </a:bodyPr>
            <a:lstStyle/>
            <a:p>
              <a:pPr>
                <a:spcBef>
                  <a:spcPct val="50000"/>
                </a:spcBef>
                <a:defRPr/>
              </a:pPr>
              <a:r>
                <a:rPr lang="zh-CN" altLang="en-US" sz="2000" b="1" kern="0">
                  <a:solidFill>
                    <a:srgbClr val="000099"/>
                  </a:solidFill>
                  <a:effectLst>
                    <a:outerShdw blurRad="38100" dist="38100" dir="2700000" algn="tl">
                      <a:srgbClr val="C0C0C0"/>
                    </a:outerShdw>
                  </a:effectLst>
                  <a:ea typeface="宋体" panose="02010600030101010101" pitchFamily="2" charset="-122"/>
                </a:rPr>
                <a:t>按用途分</a:t>
              </a:r>
              <a:endParaRPr lang="zh-CN" altLang="en-US" sz="2000" b="1" kern="0">
                <a:solidFill>
                  <a:srgbClr val="000099"/>
                </a:solidFill>
                <a:effectLst>
                  <a:outerShdw blurRad="38100" dist="38100" dir="2700000" algn="tl">
                    <a:srgbClr val="C0C0C0"/>
                  </a:outerShdw>
                </a:effectLst>
                <a:ea typeface="宋体" panose="02010600030101010101" pitchFamily="2" charset="-122"/>
              </a:endParaRPr>
            </a:p>
          </p:txBody>
        </p:sp>
        <p:sp>
          <p:nvSpPr>
            <p:cNvPr id="12" name="Text Box 11"/>
            <p:cNvSpPr txBox="1">
              <a:spLocks noChangeArrowheads="1"/>
            </p:cNvSpPr>
            <p:nvPr/>
          </p:nvSpPr>
          <p:spPr bwMode="auto">
            <a:xfrm>
              <a:off x="1522" y="390"/>
              <a:ext cx="3264" cy="295"/>
            </a:xfrm>
            <a:prstGeom prst="rect">
              <a:avLst/>
            </a:prstGeom>
            <a:noFill/>
            <a:ln>
              <a:noFill/>
            </a:ln>
            <a:effectLst/>
          </p:spPr>
          <p:txBody>
            <a:bodyPr>
              <a:spAutoFit/>
            </a:bodyPr>
            <a:lstStyle/>
            <a:p>
              <a:pPr>
                <a:spcBef>
                  <a:spcPct val="50000"/>
                </a:spcBef>
                <a:defRPr/>
              </a:pPr>
              <a:r>
                <a:rPr lang="zh-CN" altLang="en-US" sz="2000" b="1" kern="0" dirty="0">
                  <a:solidFill>
                    <a:srgbClr val="000000"/>
                  </a:solidFill>
                  <a:effectLst>
                    <a:outerShdw blurRad="38100" dist="38100" dir="2700000" algn="tl">
                      <a:srgbClr val="C0C0C0"/>
                    </a:outerShdw>
                  </a:effectLst>
                  <a:ea typeface="宋体" panose="02010600030101010101" pitchFamily="2" charset="-122"/>
                </a:rPr>
                <a:t>电力变压器 </a:t>
              </a:r>
              <a:r>
                <a:rPr lang="en-US" altLang="zh-CN" sz="2000" b="1" kern="0" dirty="0">
                  <a:solidFill>
                    <a:srgbClr val="000000"/>
                  </a:solidFill>
                  <a:effectLst>
                    <a:outerShdw blurRad="38100" dist="38100" dir="2700000" algn="tl">
                      <a:srgbClr val="C0C0C0"/>
                    </a:outerShdw>
                  </a:effectLst>
                  <a:ea typeface="宋体" panose="02010600030101010101" pitchFamily="2" charset="-122"/>
                </a:rPr>
                <a:t>(</a:t>
              </a:r>
              <a:r>
                <a:rPr lang="zh-CN" altLang="en-US" sz="2000" b="1" kern="0" dirty="0">
                  <a:solidFill>
                    <a:srgbClr val="000000"/>
                  </a:solidFill>
                  <a:effectLst>
                    <a:outerShdw blurRad="38100" dist="38100" dir="2700000" algn="tl">
                      <a:srgbClr val="C0C0C0"/>
                    </a:outerShdw>
                  </a:effectLst>
                  <a:ea typeface="宋体" panose="02010600030101010101" pitchFamily="2" charset="-122"/>
                </a:rPr>
                <a:t>输配电用</a:t>
              </a:r>
              <a:r>
                <a:rPr lang="en-US" altLang="zh-CN" sz="2000" b="1" kern="0" dirty="0">
                  <a:solidFill>
                    <a:srgbClr val="000000"/>
                  </a:solidFill>
                  <a:effectLst>
                    <a:outerShdw blurRad="38100" dist="38100" dir="2700000" algn="tl">
                      <a:srgbClr val="C0C0C0"/>
                    </a:outerShdw>
                  </a:effectLst>
                  <a:ea typeface="宋体" panose="02010600030101010101" pitchFamily="2" charset="-122"/>
                </a:rPr>
                <a:t>)</a:t>
              </a:r>
              <a:endParaRPr lang="en-US" altLang="zh-CN" sz="2000" b="1" kern="0" dirty="0">
                <a:solidFill>
                  <a:srgbClr val="000000"/>
                </a:solidFill>
                <a:effectLst>
                  <a:outerShdw blurRad="38100" dist="38100" dir="2700000" algn="tl">
                    <a:srgbClr val="C0C0C0"/>
                  </a:outerShdw>
                </a:effectLst>
                <a:ea typeface="宋体" panose="02010600030101010101" pitchFamily="2" charset="-122"/>
              </a:endParaRPr>
            </a:p>
          </p:txBody>
        </p:sp>
        <p:sp>
          <p:nvSpPr>
            <p:cNvPr id="13" name="Text Box 12"/>
            <p:cNvSpPr txBox="1">
              <a:spLocks noChangeArrowheads="1"/>
            </p:cNvSpPr>
            <p:nvPr/>
          </p:nvSpPr>
          <p:spPr bwMode="auto">
            <a:xfrm>
              <a:off x="1488" y="816"/>
              <a:ext cx="1440" cy="295"/>
            </a:xfrm>
            <a:prstGeom prst="rect">
              <a:avLst/>
            </a:prstGeom>
            <a:noFill/>
            <a:ln>
              <a:noFill/>
            </a:ln>
            <a:effectLst/>
          </p:spPr>
          <p:txBody>
            <a:bodyPr>
              <a:spAutoFit/>
            </a:bodyPr>
            <a:lstStyle/>
            <a:p>
              <a:pPr>
                <a:spcBef>
                  <a:spcPct val="50000"/>
                </a:spcBef>
                <a:defRPr/>
              </a:pPr>
              <a:r>
                <a:rPr lang="zh-CN" altLang="en-US" sz="2000" b="1" kern="0" dirty="0">
                  <a:solidFill>
                    <a:srgbClr val="000000"/>
                  </a:solidFill>
                  <a:effectLst>
                    <a:outerShdw blurRad="38100" dist="38100" dir="2700000" algn="tl">
                      <a:srgbClr val="C0C0C0"/>
                    </a:outerShdw>
                  </a:effectLst>
                  <a:ea typeface="宋体" panose="02010600030101010101" pitchFamily="2" charset="-122"/>
                </a:rPr>
                <a:t>仪用变压器 </a:t>
              </a:r>
              <a:endParaRPr lang="zh-CN" altLang="en-US" sz="2000" b="1" kern="0" dirty="0">
                <a:solidFill>
                  <a:srgbClr val="000000"/>
                </a:solidFill>
                <a:effectLst>
                  <a:outerShdw blurRad="38100" dist="38100" dir="2700000" algn="tl">
                    <a:srgbClr val="C0C0C0"/>
                  </a:outerShdw>
                </a:effectLst>
                <a:ea typeface="宋体" panose="02010600030101010101" pitchFamily="2" charset="-122"/>
              </a:endParaRPr>
            </a:p>
          </p:txBody>
        </p:sp>
        <p:sp>
          <p:nvSpPr>
            <p:cNvPr id="14" name="Text Box 13"/>
            <p:cNvSpPr txBox="1">
              <a:spLocks noChangeArrowheads="1"/>
            </p:cNvSpPr>
            <p:nvPr/>
          </p:nvSpPr>
          <p:spPr bwMode="auto">
            <a:xfrm>
              <a:off x="1488" y="1129"/>
              <a:ext cx="1440" cy="295"/>
            </a:xfrm>
            <a:prstGeom prst="rect">
              <a:avLst/>
            </a:prstGeom>
            <a:noFill/>
            <a:ln>
              <a:noFill/>
            </a:ln>
            <a:effectLst/>
          </p:spPr>
          <p:txBody>
            <a:bodyPr>
              <a:spAutoFit/>
            </a:bodyPr>
            <a:lstStyle/>
            <a:p>
              <a:pPr>
                <a:spcBef>
                  <a:spcPct val="50000"/>
                </a:spcBef>
                <a:defRPr/>
              </a:pPr>
              <a:r>
                <a:rPr lang="zh-CN" altLang="en-US" sz="2000" b="1" kern="0" dirty="0">
                  <a:solidFill>
                    <a:srgbClr val="000000"/>
                  </a:solidFill>
                  <a:effectLst>
                    <a:outerShdw blurRad="38100" dist="38100" dir="2700000" algn="tl">
                      <a:srgbClr val="C0C0C0"/>
                    </a:outerShdw>
                  </a:effectLst>
                  <a:ea typeface="宋体" panose="02010600030101010101" pitchFamily="2" charset="-122"/>
                </a:rPr>
                <a:t>整流变压器 </a:t>
              </a:r>
              <a:endParaRPr lang="zh-CN" altLang="en-US" sz="2000" b="1" kern="0" dirty="0">
                <a:solidFill>
                  <a:srgbClr val="000000"/>
                </a:solidFill>
                <a:effectLst>
                  <a:outerShdw blurRad="38100" dist="38100" dir="2700000" algn="tl">
                    <a:srgbClr val="C0C0C0"/>
                  </a:outerShdw>
                </a:effectLst>
                <a:ea typeface="宋体" panose="02010600030101010101" pitchFamily="2" charset="-122"/>
              </a:endParaRPr>
            </a:p>
          </p:txBody>
        </p:sp>
      </p:grpSp>
      <p:grpSp>
        <p:nvGrpSpPr>
          <p:cNvPr id="15" name="Group 14"/>
          <p:cNvGrpSpPr/>
          <p:nvPr/>
        </p:nvGrpSpPr>
        <p:grpSpPr bwMode="auto">
          <a:xfrm>
            <a:off x="2389188" y="4710924"/>
            <a:ext cx="4114800" cy="993775"/>
            <a:chOff x="480" y="2217"/>
            <a:chExt cx="2592" cy="626"/>
          </a:xfrm>
        </p:grpSpPr>
        <p:sp>
          <p:nvSpPr>
            <p:cNvPr id="16" name="Text Box 15"/>
            <p:cNvSpPr txBox="1">
              <a:spLocks noChangeArrowheads="1"/>
            </p:cNvSpPr>
            <p:nvPr/>
          </p:nvSpPr>
          <p:spPr bwMode="auto">
            <a:xfrm>
              <a:off x="480" y="2409"/>
              <a:ext cx="1296" cy="251"/>
            </a:xfrm>
            <a:prstGeom prst="rect">
              <a:avLst/>
            </a:prstGeom>
            <a:noFill/>
            <a:ln>
              <a:noFill/>
            </a:ln>
            <a:effectLst/>
          </p:spPr>
          <p:txBody>
            <a:bodyPr>
              <a:spAutoFit/>
            </a:bodyPr>
            <a:lstStyle/>
            <a:p>
              <a:pPr>
                <a:spcBef>
                  <a:spcPct val="50000"/>
                </a:spcBef>
                <a:defRPr/>
              </a:pPr>
              <a:r>
                <a:rPr lang="zh-CN" altLang="en-US" sz="2000" b="1" kern="0">
                  <a:solidFill>
                    <a:srgbClr val="000099"/>
                  </a:solidFill>
                  <a:effectLst>
                    <a:outerShdw blurRad="38100" dist="38100" dir="2700000" algn="tl">
                      <a:srgbClr val="C0C0C0"/>
                    </a:outerShdw>
                  </a:effectLst>
                  <a:ea typeface="宋体" panose="02010600030101010101" pitchFamily="2" charset="-122"/>
                </a:rPr>
                <a:t>按相数分</a:t>
              </a:r>
              <a:endParaRPr lang="zh-CN" altLang="en-US" sz="2000" b="1" kern="0">
                <a:solidFill>
                  <a:srgbClr val="000099"/>
                </a:solidFill>
                <a:effectLst>
                  <a:outerShdw blurRad="38100" dist="38100" dir="2700000" algn="tl">
                    <a:srgbClr val="C0C0C0"/>
                  </a:outerShdw>
                </a:effectLst>
                <a:ea typeface="宋体" panose="02010600030101010101" pitchFamily="2" charset="-122"/>
              </a:endParaRPr>
            </a:p>
          </p:txBody>
        </p:sp>
        <p:sp>
          <p:nvSpPr>
            <p:cNvPr id="17" name="Text Box 16"/>
            <p:cNvSpPr txBox="1">
              <a:spLocks noChangeArrowheads="1"/>
            </p:cNvSpPr>
            <p:nvPr/>
          </p:nvSpPr>
          <p:spPr bwMode="auto">
            <a:xfrm>
              <a:off x="1632" y="2217"/>
              <a:ext cx="1440" cy="251"/>
            </a:xfrm>
            <a:prstGeom prst="rect">
              <a:avLst/>
            </a:prstGeom>
            <a:noFill/>
            <a:ln>
              <a:noFill/>
            </a:ln>
            <a:effectLst/>
          </p:spPr>
          <p:txBody>
            <a:bodyPr>
              <a:spAutoFit/>
            </a:bodyPr>
            <a:lstStyle/>
            <a:p>
              <a:pPr>
                <a:spcBef>
                  <a:spcPct val="50000"/>
                </a:spcBef>
                <a:defRPr/>
              </a:pPr>
              <a:r>
                <a:rPr lang="zh-CN" altLang="en-US" sz="2000" b="1" kern="0">
                  <a:solidFill>
                    <a:srgbClr val="000000"/>
                  </a:solidFill>
                  <a:effectLst>
                    <a:outerShdw blurRad="38100" dist="38100" dir="2700000" algn="tl">
                      <a:srgbClr val="C0C0C0"/>
                    </a:outerShdw>
                  </a:effectLst>
                  <a:ea typeface="宋体" panose="02010600030101010101" pitchFamily="2" charset="-122"/>
                </a:rPr>
                <a:t>三相变压器 </a:t>
              </a:r>
              <a:endParaRPr lang="zh-CN" altLang="en-US" sz="2000" b="1" kern="0">
                <a:solidFill>
                  <a:srgbClr val="000000"/>
                </a:solidFill>
                <a:effectLst>
                  <a:outerShdw blurRad="38100" dist="38100" dir="2700000" algn="tl">
                    <a:srgbClr val="C0C0C0"/>
                  </a:outerShdw>
                </a:effectLst>
                <a:ea typeface="宋体" panose="02010600030101010101" pitchFamily="2" charset="-122"/>
              </a:endParaRPr>
            </a:p>
          </p:txBody>
        </p:sp>
        <p:sp>
          <p:nvSpPr>
            <p:cNvPr id="18" name="Text Box 17"/>
            <p:cNvSpPr txBox="1">
              <a:spLocks noChangeArrowheads="1"/>
            </p:cNvSpPr>
            <p:nvPr/>
          </p:nvSpPr>
          <p:spPr bwMode="auto">
            <a:xfrm>
              <a:off x="1632" y="2592"/>
              <a:ext cx="1440" cy="251"/>
            </a:xfrm>
            <a:prstGeom prst="rect">
              <a:avLst/>
            </a:prstGeom>
            <a:noFill/>
            <a:ln>
              <a:noFill/>
            </a:ln>
            <a:effectLst/>
          </p:spPr>
          <p:txBody>
            <a:bodyPr>
              <a:spAutoFit/>
            </a:bodyPr>
            <a:lstStyle/>
            <a:p>
              <a:pPr>
                <a:spcBef>
                  <a:spcPct val="50000"/>
                </a:spcBef>
                <a:defRPr/>
              </a:pPr>
              <a:r>
                <a:rPr lang="zh-CN" altLang="en-US" sz="2000" b="1" kern="0" dirty="0">
                  <a:solidFill>
                    <a:srgbClr val="000000"/>
                  </a:solidFill>
                  <a:effectLst>
                    <a:outerShdw blurRad="38100" dist="38100" dir="2700000" algn="tl">
                      <a:srgbClr val="C0C0C0"/>
                    </a:outerShdw>
                  </a:effectLst>
                  <a:ea typeface="宋体" panose="02010600030101010101" pitchFamily="2" charset="-122"/>
                </a:rPr>
                <a:t>单相变压器 </a:t>
              </a:r>
              <a:endParaRPr lang="zh-CN" altLang="en-US" sz="2000" b="1" kern="0" dirty="0">
                <a:solidFill>
                  <a:srgbClr val="000000"/>
                </a:solidFill>
                <a:effectLst>
                  <a:outerShdw blurRad="38100" dist="38100" dir="2700000" algn="tl">
                    <a:srgbClr val="C0C0C0"/>
                  </a:outerShdw>
                </a:effectLst>
                <a:ea typeface="宋体" panose="02010600030101010101" pitchFamily="2" charset="-122"/>
              </a:endParaRPr>
            </a:p>
          </p:txBody>
        </p:sp>
        <p:sp>
          <p:nvSpPr>
            <p:cNvPr id="19" name="AutoShape 18"/>
            <p:cNvSpPr/>
            <p:nvPr/>
          </p:nvSpPr>
          <p:spPr bwMode="auto">
            <a:xfrm>
              <a:off x="1536" y="2342"/>
              <a:ext cx="48" cy="490"/>
            </a:xfrm>
            <a:prstGeom prst="leftBrace">
              <a:avLst>
                <a:gd name="adj1" fmla="val 85069"/>
                <a:gd name="adj2"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zh-CN" altLang="en-US" sz="2000" kern="0" smtClean="0">
                <a:solidFill>
                  <a:srgbClr val="000000"/>
                </a:solidFill>
              </a:endParaRPr>
            </a:p>
          </p:txBody>
        </p:sp>
      </p:grpSp>
      <p:grpSp>
        <p:nvGrpSpPr>
          <p:cNvPr id="20" name="Group 19"/>
          <p:cNvGrpSpPr/>
          <p:nvPr/>
        </p:nvGrpSpPr>
        <p:grpSpPr bwMode="auto">
          <a:xfrm>
            <a:off x="2505075" y="5802331"/>
            <a:ext cx="3657600" cy="946150"/>
            <a:chOff x="672" y="3168"/>
            <a:chExt cx="2304" cy="596"/>
          </a:xfrm>
        </p:grpSpPr>
        <p:grpSp>
          <p:nvGrpSpPr>
            <p:cNvPr id="21" name="Group 20"/>
            <p:cNvGrpSpPr/>
            <p:nvPr/>
          </p:nvGrpSpPr>
          <p:grpSpPr bwMode="auto">
            <a:xfrm>
              <a:off x="672" y="3293"/>
              <a:ext cx="1440" cy="451"/>
              <a:chOff x="672" y="3293"/>
              <a:chExt cx="1440" cy="451"/>
            </a:xfrm>
          </p:grpSpPr>
          <p:sp>
            <p:nvSpPr>
              <p:cNvPr id="24" name="AutoShape 21"/>
              <p:cNvSpPr/>
              <p:nvPr/>
            </p:nvSpPr>
            <p:spPr bwMode="auto">
              <a:xfrm>
                <a:off x="1968" y="3293"/>
                <a:ext cx="48" cy="451"/>
              </a:xfrm>
              <a:prstGeom prst="leftBrace">
                <a:avLst>
                  <a:gd name="adj1" fmla="val 78299"/>
                  <a:gd name="adj2"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zh-CN" altLang="en-US" sz="2000" kern="0" smtClean="0">
                  <a:solidFill>
                    <a:srgbClr val="000000"/>
                  </a:solidFill>
                </a:endParaRPr>
              </a:p>
            </p:txBody>
          </p:sp>
          <p:sp>
            <p:nvSpPr>
              <p:cNvPr id="25" name="Text Box 22"/>
              <p:cNvSpPr txBox="1">
                <a:spLocks noChangeArrowheads="1"/>
              </p:cNvSpPr>
              <p:nvPr/>
            </p:nvSpPr>
            <p:spPr bwMode="auto">
              <a:xfrm>
                <a:off x="672" y="3312"/>
                <a:ext cx="1440" cy="251"/>
              </a:xfrm>
              <a:prstGeom prst="rect">
                <a:avLst/>
              </a:prstGeom>
              <a:noFill/>
              <a:ln>
                <a:noFill/>
              </a:ln>
              <a:effectLst/>
            </p:spPr>
            <p:txBody>
              <a:bodyPr>
                <a:spAutoFit/>
              </a:bodyPr>
              <a:lstStyle/>
              <a:p>
                <a:pPr>
                  <a:spcBef>
                    <a:spcPct val="50000"/>
                  </a:spcBef>
                  <a:defRPr/>
                </a:pPr>
                <a:r>
                  <a:rPr lang="zh-CN" altLang="en-US" sz="2000" b="1" kern="0" dirty="0">
                    <a:solidFill>
                      <a:srgbClr val="000099"/>
                    </a:solidFill>
                    <a:effectLst>
                      <a:outerShdw blurRad="38100" dist="38100" dir="2700000" algn="tl">
                        <a:srgbClr val="C0C0C0"/>
                      </a:outerShdw>
                    </a:effectLst>
                    <a:ea typeface="宋体" panose="02010600030101010101" pitchFamily="2" charset="-122"/>
                  </a:rPr>
                  <a:t>按制造方式</a:t>
                </a:r>
                <a:endParaRPr lang="zh-CN" altLang="en-US" sz="2000" b="1" kern="0" dirty="0">
                  <a:solidFill>
                    <a:srgbClr val="000099"/>
                  </a:solidFill>
                  <a:effectLst>
                    <a:outerShdw blurRad="38100" dist="38100" dir="2700000" algn="tl">
                      <a:srgbClr val="C0C0C0"/>
                    </a:outerShdw>
                  </a:effectLst>
                  <a:ea typeface="宋体" panose="02010600030101010101" pitchFamily="2" charset="-122"/>
                </a:endParaRPr>
              </a:p>
            </p:txBody>
          </p:sp>
        </p:grpSp>
        <p:sp>
          <p:nvSpPr>
            <p:cNvPr id="22" name="Text Box 23"/>
            <p:cNvSpPr txBox="1">
              <a:spLocks noChangeArrowheads="1"/>
            </p:cNvSpPr>
            <p:nvPr/>
          </p:nvSpPr>
          <p:spPr bwMode="auto">
            <a:xfrm>
              <a:off x="2064" y="3168"/>
              <a:ext cx="912" cy="251"/>
            </a:xfrm>
            <a:prstGeom prst="rect">
              <a:avLst/>
            </a:prstGeom>
            <a:noFill/>
            <a:ln>
              <a:noFill/>
            </a:ln>
            <a:effectLst/>
          </p:spPr>
          <p:txBody>
            <a:bodyPr>
              <a:spAutoFit/>
            </a:bodyPr>
            <a:lstStyle/>
            <a:p>
              <a:pPr>
                <a:spcBef>
                  <a:spcPct val="50000"/>
                </a:spcBef>
                <a:defRPr/>
              </a:pPr>
              <a:r>
                <a:rPr lang="zh-CN" altLang="en-US" sz="2000" b="1" kern="0" dirty="0">
                  <a:solidFill>
                    <a:srgbClr val="000000"/>
                  </a:solidFill>
                  <a:effectLst>
                    <a:outerShdw blurRad="38100" dist="38100" dir="2700000" algn="tl">
                      <a:srgbClr val="C0C0C0"/>
                    </a:outerShdw>
                  </a:effectLst>
                  <a:ea typeface="宋体" panose="02010600030101010101" pitchFamily="2" charset="-122"/>
                </a:rPr>
                <a:t>壳式</a:t>
              </a:r>
              <a:endParaRPr lang="zh-CN" altLang="en-US" sz="2000" b="1" kern="0" dirty="0">
                <a:solidFill>
                  <a:srgbClr val="000000"/>
                </a:solidFill>
                <a:effectLst>
                  <a:outerShdw blurRad="38100" dist="38100" dir="2700000" algn="tl">
                    <a:srgbClr val="C0C0C0"/>
                  </a:outerShdw>
                </a:effectLst>
                <a:ea typeface="宋体" panose="02010600030101010101" pitchFamily="2" charset="-122"/>
              </a:endParaRPr>
            </a:p>
          </p:txBody>
        </p:sp>
        <p:sp>
          <p:nvSpPr>
            <p:cNvPr id="23" name="Text Box 24"/>
            <p:cNvSpPr txBox="1">
              <a:spLocks noChangeArrowheads="1"/>
            </p:cNvSpPr>
            <p:nvPr/>
          </p:nvSpPr>
          <p:spPr bwMode="auto">
            <a:xfrm>
              <a:off x="2064" y="3513"/>
              <a:ext cx="912" cy="251"/>
            </a:xfrm>
            <a:prstGeom prst="rect">
              <a:avLst/>
            </a:prstGeom>
            <a:noFill/>
            <a:ln>
              <a:noFill/>
            </a:ln>
            <a:effectLst/>
          </p:spPr>
          <p:txBody>
            <a:bodyPr>
              <a:spAutoFit/>
            </a:bodyPr>
            <a:lstStyle/>
            <a:p>
              <a:pPr>
                <a:spcBef>
                  <a:spcPct val="50000"/>
                </a:spcBef>
                <a:defRPr/>
              </a:pPr>
              <a:r>
                <a:rPr lang="zh-CN" altLang="en-US" sz="2000" b="1" kern="0">
                  <a:solidFill>
                    <a:srgbClr val="000000"/>
                  </a:solidFill>
                  <a:effectLst>
                    <a:outerShdw blurRad="38100" dist="38100" dir="2700000" algn="tl">
                      <a:srgbClr val="C0C0C0"/>
                    </a:outerShdw>
                  </a:effectLst>
                  <a:ea typeface="宋体" panose="02010600030101010101" pitchFamily="2" charset="-122"/>
                </a:rPr>
                <a:t>心式</a:t>
              </a:r>
              <a:endParaRPr lang="zh-CN" altLang="en-US" sz="2000" b="1" kern="0">
                <a:solidFill>
                  <a:srgbClr val="000000"/>
                </a:solidFill>
                <a:effectLst>
                  <a:outerShdw blurRad="38100" dist="38100" dir="2700000" algn="tl">
                    <a:srgbClr val="C0C0C0"/>
                  </a:outerShdw>
                </a:effectLst>
                <a:ea typeface="宋体" panose="02010600030101010101" pitchFamily="2" charset="-122"/>
              </a:endParaRPr>
            </a:p>
          </p:txBody>
        </p:sp>
      </p:grpSp>
      <p:pic>
        <p:nvPicPr>
          <p:cNvPr id="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84190" y="1283586"/>
            <a:ext cx="7546975"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351584" y="959399"/>
            <a:ext cx="3886200" cy="685800"/>
          </a:xfrm>
          <a:prstGeom prst="rect">
            <a:avLst/>
          </a:prstGeom>
          <a:noFill/>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en-US" altLang="zh-CN"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1.</a:t>
            </a:r>
            <a:r>
              <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变压器的分类（续）</a:t>
            </a:r>
            <a:endPar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grpSp>
        <p:nvGrpSpPr>
          <p:cNvPr id="3" name="Group 25"/>
          <p:cNvGrpSpPr/>
          <p:nvPr/>
        </p:nvGrpSpPr>
        <p:grpSpPr bwMode="auto">
          <a:xfrm>
            <a:off x="8345526" y="4865947"/>
            <a:ext cx="1970086" cy="1804321"/>
            <a:chOff x="3444" y="1344"/>
            <a:chExt cx="2459" cy="2005"/>
          </a:xfrm>
        </p:grpSpPr>
        <p:sp>
          <p:nvSpPr>
            <p:cNvPr id="4" name="Text Box 26"/>
            <p:cNvSpPr txBox="1">
              <a:spLocks noChangeArrowheads="1"/>
            </p:cNvSpPr>
            <p:nvPr/>
          </p:nvSpPr>
          <p:spPr bwMode="auto">
            <a:xfrm>
              <a:off x="3444" y="2769"/>
              <a:ext cx="2459" cy="580"/>
            </a:xfrm>
            <a:prstGeom prst="rect">
              <a:avLst/>
            </a:prstGeom>
            <a:noFill/>
            <a:ln>
              <a:noFill/>
            </a:ln>
            <a:effectLst/>
          </p:spPr>
          <p:txBody>
            <a:bodyPr wrap="none">
              <a:spAutoFit/>
            </a:bodyPr>
            <a:lstStyle/>
            <a:p>
              <a:pPr algn="ctr">
                <a:spcBef>
                  <a:spcPct val="50000"/>
                </a:spcBef>
                <a:defRPr/>
              </a:pPr>
              <a:r>
                <a:rPr lang="zh-CN" altLang="en-US" sz="2800" b="1" kern="0">
                  <a:solidFill>
                    <a:srgbClr val="CC3300"/>
                  </a:solidFill>
                  <a:effectLst>
                    <a:outerShdw blurRad="38100" dist="38100" dir="2700000" algn="tl">
                      <a:srgbClr val="C0C0C0"/>
                    </a:outerShdw>
                  </a:effectLst>
                  <a:ea typeface="宋体" panose="02010600030101010101" pitchFamily="2" charset="-122"/>
                </a:rPr>
                <a:t>变压器符号</a:t>
              </a:r>
              <a:endParaRPr lang="zh-CN" altLang="en-US" sz="2800" b="1" kern="0">
                <a:solidFill>
                  <a:srgbClr val="CC3300"/>
                </a:solidFill>
                <a:effectLst>
                  <a:outerShdw blurRad="38100" dist="38100" dir="2700000" algn="tl">
                    <a:srgbClr val="C0C0C0"/>
                  </a:outerShdw>
                </a:effectLst>
                <a:ea typeface="宋体" panose="02010600030101010101" pitchFamily="2" charset="-122"/>
              </a:endParaRPr>
            </a:p>
          </p:txBody>
        </p:sp>
        <p:sp>
          <p:nvSpPr>
            <p:cNvPr id="5" name="Arc 27"/>
            <p:cNvSpPr/>
            <p:nvPr/>
          </p:nvSpPr>
          <p:spPr bwMode="auto">
            <a:xfrm rot="21480000">
              <a:off x="4512" y="1638"/>
              <a:ext cx="121" cy="219"/>
            </a:xfrm>
            <a:custGeom>
              <a:avLst/>
              <a:gdLst>
                <a:gd name="G0" fmla="+- 389 0 0"/>
                <a:gd name="G1" fmla="+- 21600 0 0"/>
                <a:gd name="G2" fmla="+- 21600 0 0"/>
                <a:gd name="T0" fmla="*/ 0 w 21989"/>
                <a:gd name="T1" fmla="*/ 4 h 43200"/>
                <a:gd name="T2" fmla="*/ 389 w 21989"/>
                <a:gd name="T3" fmla="*/ 43200 h 43200"/>
                <a:gd name="T4" fmla="*/ 389 w 21989"/>
                <a:gd name="T5" fmla="*/ 21600 h 43200"/>
              </a:gdLst>
              <a:ahLst/>
              <a:cxnLst>
                <a:cxn ang="0">
                  <a:pos x="T0" y="T1"/>
                </a:cxn>
                <a:cxn ang="0">
                  <a:pos x="T2" y="T3"/>
                </a:cxn>
                <a:cxn ang="0">
                  <a:pos x="T4" y="T5"/>
                </a:cxn>
              </a:cxnLst>
              <a:rect l="0" t="0" r="r" b="b"/>
              <a:pathLst>
                <a:path w="21989" h="43200" fill="none" extrusionOk="0">
                  <a:moveTo>
                    <a:pt x="-1" y="3"/>
                  </a:moveTo>
                  <a:cubicBezTo>
                    <a:pt x="129" y="1"/>
                    <a:pt x="259" y="0"/>
                    <a:pt x="389" y="0"/>
                  </a:cubicBezTo>
                  <a:cubicBezTo>
                    <a:pt x="12318" y="0"/>
                    <a:pt x="21989" y="9670"/>
                    <a:pt x="21989" y="21600"/>
                  </a:cubicBezTo>
                  <a:cubicBezTo>
                    <a:pt x="21989" y="33529"/>
                    <a:pt x="12318" y="43200"/>
                    <a:pt x="389" y="43200"/>
                  </a:cubicBezTo>
                </a:path>
                <a:path w="21989" h="43200" stroke="0" extrusionOk="0">
                  <a:moveTo>
                    <a:pt x="-1" y="3"/>
                  </a:moveTo>
                  <a:cubicBezTo>
                    <a:pt x="129" y="1"/>
                    <a:pt x="259" y="0"/>
                    <a:pt x="389" y="0"/>
                  </a:cubicBezTo>
                  <a:cubicBezTo>
                    <a:pt x="12318" y="0"/>
                    <a:pt x="21989" y="9670"/>
                    <a:pt x="21989" y="21600"/>
                  </a:cubicBezTo>
                  <a:cubicBezTo>
                    <a:pt x="21989" y="33529"/>
                    <a:pt x="12318" y="43200"/>
                    <a:pt x="389" y="43200"/>
                  </a:cubicBezTo>
                  <a:lnTo>
                    <a:pt x="389"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 name="Arc 28"/>
            <p:cNvSpPr/>
            <p:nvPr/>
          </p:nvSpPr>
          <p:spPr bwMode="auto">
            <a:xfrm rot="21480000">
              <a:off x="4506" y="1849"/>
              <a:ext cx="118" cy="218"/>
            </a:xfrm>
            <a:custGeom>
              <a:avLst/>
              <a:gdLst>
                <a:gd name="G0" fmla="+- 389 0 0"/>
                <a:gd name="G1" fmla="+- 21600 0 0"/>
                <a:gd name="G2" fmla="+- 21600 0 0"/>
                <a:gd name="T0" fmla="*/ 0 w 21989"/>
                <a:gd name="T1" fmla="*/ 4 h 43200"/>
                <a:gd name="T2" fmla="*/ 389 w 21989"/>
                <a:gd name="T3" fmla="*/ 43200 h 43200"/>
                <a:gd name="T4" fmla="*/ 389 w 21989"/>
                <a:gd name="T5" fmla="*/ 21600 h 43200"/>
              </a:gdLst>
              <a:ahLst/>
              <a:cxnLst>
                <a:cxn ang="0">
                  <a:pos x="T0" y="T1"/>
                </a:cxn>
                <a:cxn ang="0">
                  <a:pos x="T2" y="T3"/>
                </a:cxn>
                <a:cxn ang="0">
                  <a:pos x="T4" y="T5"/>
                </a:cxn>
              </a:cxnLst>
              <a:rect l="0" t="0" r="r" b="b"/>
              <a:pathLst>
                <a:path w="21989" h="43200" fill="none" extrusionOk="0">
                  <a:moveTo>
                    <a:pt x="-1" y="3"/>
                  </a:moveTo>
                  <a:cubicBezTo>
                    <a:pt x="129" y="1"/>
                    <a:pt x="259" y="0"/>
                    <a:pt x="389" y="0"/>
                  </a:cubicBezTo>
                  <a:cubicBezTo>
                    <a:pt x="12318" y="0"/>
                    <a:pt x="21989" y="9670"/>
                    <a:pt x="21989" y="21600"/>
                  </a:cubicBezTo>
                  <a:cubicBezTo>
                    <a:pt x="21989" y="33529"/>
                    <a:pt x="12318" y="43200"/>
                    <a:pt x="389" y="43200"/>
                  </a:cubicBezTo>
                </a:path>
                <a:path w="21989" h="43200" stroke="0" extrusionOk="0">
                  <a:moveTo>
                    <a:pt x="-1" y="3"/>
                  </a:moveTo>
                  <a:cubicBezTo>
                    <a:pt x="129" y="1"/>
                    <a:pt x="259" y="0"/>
                    <a:pt x="389" y="0"/>
                  </a:cubicBezTo>
                  <a:cubicBezTo>
                    <a:pt x="12318" y="0"/>
                    <a:pt x="21989" y="9670"/>
                    <a:pt x="21989" y="21600"/>
                  </a:cubicBezTo>
                  <a:cubicBezTo>
                    <a:pt x="21989" y="33529"/>
                    <a:pt x="12318" y="43200"/>
                    <a:pt x="389" y="43200"/>
                  </a:cubicBezTo>
                  <a:lnTo>
                    <a:pt x="389"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 name="Arc 29"/>
            <p:cNvSpPr/>
            <p:nvPr/>
          </p:nvSpPr>
          <p:spPr bwMode="auto">
            <a:xfrm rot="21480000">
              <a:off x="4506" y="2047"/>
              <a:ext cx="118" cy="218"/>
            </a:xfrm>
            <a:custGeom>
              <a:avLst/>
              <a:gdLst>
                <a:gd name="G0" fmla="+- 389 0 0"/>
                <a:gd name="G1" fmla="+- 21600 0 0"/>
                <a:gd name="G2" fmla="+- 21600 0 0"/>
                <a:gd name="T0" fmla="*/ 0 w 21989"/>
                <a:gd name="T1" fmla="*/ 4 h 43200"/>
                <a:gd name="T2" fmla="*/ 389 w 21989"/>
                <a:gd name="T3" fmla="*/ 43200 h 43200"/>
                <a:gd name="T4" fmla="*/ 389 w 21989"/>
                <a:gd name="T5" fmla="*/ 21600 h 43200"/>
              </a:gdLst>
              <a:ahLst/>
              <a:cxnLst>
                <a:cxn ang="0">
                  <a:pos x="T0" y="T1"/>
                </a:cxn>
                <a:cxn ang="0">
                  <a:pos x="T2" y="T3"/>
                </a:cxn>
                <a:cxn ang="0">
                  <a:pos x="T4" y="T5"/>
                </a:cxn>
              </a:cxnLst>
              <a:rect l="0" t="0" r="r" b="b"/>
              <a:pathLst>
                <a:path w="21989" h="43200" fill="none" extrusionOk="0">
                  <a:moveTo>
                    <a:pt x="-1" y="3"/>
                  </a:moveTo>
                  <a:cubicBezTo>
                    <a:pt x="129" y="1"/>
                    <a:pt x="259" y="0"/>
                    <a:pt x="389" y="0"/>
                  </a:cubicBezTo>
                  <a:cubicBezTo>
                    <a:pt x="12318" y="0"/>
                    <a:pt x="21989" y="9670"/>
                    <a:pt x="21989" y="21600"/>
                  </a:cubicBezTo>
                  <a:cubicBezTo>
                    <a:pt x="21989" y="33529"/>
                    <a:pt x="12318" y="43200"/>
                    <a:pt x="389" y="43200"/>
                  </a:cubicBezTo>
                </a:path>
                <a:path w="21989" h="43200" stroke="0" extrusionOk="0">
                  <a:moveTo>
                    <a:pt x="-1" y="3"/>
                  </a:moveTo>
                  <a:cubicBezTo>
                    <a:pt x="129" y="1"/>
                    <a:pt x="259" y="0"/>
                    <a:pt x="389" y="0"/>
                  </a:cubicBezTo>
                  <a:cubicBezTo>
                    <a:pt x="12318" y="0"/>
                    <a:pt x="21989" y="9670"/>
                    <a:pt x="21989" y="21600"/>
                  </a:cubicBezTo>
                  <a:cubicBezTo>
                    <a:pt x="21989" y="33529"/>
                    <a:pt x="12318" y="43200"/>
                    <a:pt x="389" y="43200"/>
                  </a:cubicBezTo>
                  <a:lnTo>
                    <a:pt x="389"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8" name="Arc 30"/>
            <p:cNvSpPr/>
            <p:nvPr/>
          </p:nvSpPr>
          <p:spPr bwMode="auto">
            <a:xfrm rot="120000">
              <a:off x="4734" y="1671"/>
              <a:ext cx="122" cy="194"/>
            </a:xfrm>
            <a:custGeom>
              <a:avLst/>
              <a:gdLst>
                <a:gd name="G0" fmla="+- 21600 0 0"/>
                <a:gd name="G1" fmla="+- 21600 0 0"/>
                <a:gd name="G2" fmla="+- 21600 0 0"/>
                <a:gd name="T0" fmla="*/ 21600 w 21789"/>
                <a:gd name="T1" fmla="*/ 43200 h 43200"/>
                <a:gd name="T2" fmla="*/ 21789 w 21789"/>
                <a:gd name="T3" fmla="*/ 1 h 43200"/>
                <a:gd name="T4" fmla="*/ 21600 w 21789"/>
                <a:gd name="T5" fmla="*/ 21600 h 43200"/>
              </a:gdLst>
              <a:ahLst/>
              <a:cxnLst>
                <a:cxn ang="0">
                  <a:pos x="T0" y="T1"/>
                </a:cxn>
                <a:cxn ang="0">
                  <a:pos x="T2" y="T3"/>
                </a:cxn>
                <a:cxn ang="0">
                  <a:pos x="T4" y="T5"/>
                </a:cxn>
              </a:cxnLst>
              <a:rect l="0" t="0" r="r" b="b"/>
              <a:pathLst>
                <a:path w="21789" h="43200" fill="none" extrusionOk="0">
                  <a:moveTo>
                    <a:pt x="21600" y="43200"/>
                  </a:moveTo>
                  <a:cubicBezTo>
                    <a:pt x="9670" y="43200"/>
                    <a:pt x="0" y="33529"/>
                    <a:pt x="0" y="21600"/>
                  </a:cubicBezTo>
                  <a:cubicBezTo>
                    <a:pt x="0" y="9670"/>
                    <a:pt x="9670" y="0"/>
                    <a:pt x="21600" y="0"/>
                  </a:cubicBezTo>
                  <a:cubicBezTo>
                    <a:pt x="21663" y="0"/>
                    <a:pt x="21726" y="0"/>
                    <a:pt x="21789" y="0"/>
                  </a:cubicBezTo>
                </a:path>
                <a:path w="21789" h="43200" stroke="0" extrusionOk="0">
                  <a:moveTo>
                    <a:pt x="21600" y="43200"/>
                  </a:moveTo>
                  <a:cubicBezTo>
                    <a:pt x="9670" y="43200"/>
                    <a:pt x="0" y="33529"/>
                    <a:pt x="0" y="21600"/>
                  </a:cubicBezTo>
                  <a:cubicBezTo>
                    <a:pt x="0" y="9670"/>
                    <a:pt x="9670" y="0"/>
                    <a:pt x="21600" y="0"/>
                  </a:cubicBezTo>
                  <a:cubicBezTo>
                    <a:pt x="21663" y="0"/>
                    <a:pt x="21726" y="0"/>
                    <a:pt x="21789" y="0"/>
                  </a:cubicBezTo>
                  <a:lnTo>
                    <a:pt x="21600"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9" name="Arc 31"/>
            <p:cNvSpPr/>
            <p:nvPr/>
          </p:nvSpPr>
          <p:spPr bwMode="auto">
            <a:xfrm rot="120000">
              <a:off x="4735" y="1864"/>
              <a:ext cx="121" cy="193"/>
            </a:xfrm>
            <a:custGeom>
              <a:avLst/>
              <a:gdLst>
                <a:gd name="G0" fmla="+- 21600 0 0"/>
                <a:gd name="G1" fmla="+- 21600 0 0"/>
                <a:gd name="G2" fmla="+- 21600 0 0"/>
                <a:gd name="T0" fmla="*/ 21600 w 21789"/>
                <a:gd name="T1" fmla="*/ 43200 h 43200"/>
                <a:gd name="T2" fmla="*/ 21789 w 21789"/>
                <a:gd name="T3" fmla="*/ 1 h 43200"/>
                <a:gd name="T4" fmla="*/ 21600 w 21789"/>
                <a:gd name="T5" fmla="*/ 21600 h 43200"/>
              </a:gdLst>
              <a:ahLst/>
              <a:cxnLst>
                <a:cxn ang="0">
                  <a:pos x="T0" y="T1"/>
                </a:cxn>
                <a:cxn ang="0">
                  <a:pos x="T2" y="T3"/>
                </a:cxn>
                <a:cxn ang="0">
                  <a:pos x="T4" y="T5"/>
                </a:cxn>
              </a:cxnLst>
              <a:rect l="0" t="0" r="r" b="b"/>
              <a:pathLst>
                <a:path w="21789" h="43200" fill="none" extrusionOk="0">
                  <a:moveTo>
                    <a:pt x="21600" y="43200"/>
                  </a:moveTo>
                  <a:cubicBezTo>
                    <a:pt x="9670" y="43200"/>
                    <a:pt x="0" y="33529"/>
                    <a:pt x="0" y="21600"/>
                  </a:cubicBezTo>
                  <a:cubicBezTo>
                    <a:pt x="0" y="9670"/>
                    <a:pt x="9670" y="0"/>
                    <a:pt x="21600" y="0"/>
                  </a:cubicBezTo>
                  <a:cubicBezTo>
                    <a:pt x="21663" y="0"/>
                    <a:pt x="21726" y="0"/>
                    <a:pt x="21789" y="0"/>
                  </a:cubicBezTo>
                </a:path>
                <a:path w="21789" h="43200" stroke="0" extrusionOk="0">
                  <a:moveTo>
                    <a:pt x="21600" y="43200"/>
                  </a:moveTo>
                  <a:cubicBezTo>
                    <a:pt x="9670" y="43200"/>
                    <a:pt x="0" y="33529"/>
                    <a:pt x="0" y="21600"/>
                  </a:cubicBezTo>
                  <a:cubicBezTo>
                    <a:pt x="0" y="9670"/>
                    <a:pt x="9670" y="0"/>
                    <a:pt x="21600" y="0"/>
                  </a:cubicBezTo>
                  <a:cubicBezTo>
                    <a:pt x="21663" y="0"/>
                    <a:pt x="21726" y="0"/>
                    <a:pt x="21789" y="0"/>
                  </a:cubicBezTo>
                  <a:lnTo>
                    <a:pt x="21600"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0" name="Arc 32"/>
            <p:cNvSpPr/>
            <p:nvPr/>
          </p:nvSpPr>
          <p:spPr bwMode="auto">
            <a:xfrm rot="120000">
              <a:off x="4735" y="2083"/>
              <a:ext cx="121" cy="193"/>
            </a:xfrm>
            <a:custGeom>
              <a:avLst/>
              <a:gdLst>
                <a:gd name="G0" fmla="+- 21600 0 0"/>
                <a:gd name="G1" fmla="+- 21600 0 0"/>
                <a:gd name="G2" fmla="+- 21600 0 0"/>
                <a:gd name="T0" fmla="*/ 21600 w 21789"/>
                <a:gd name="T1" fmla="*/ 43200 h 43200"/>
                <a:gd name="T2" fmla="*/ 21789 w 21789"/>
                <a:gd name="T3" fmla="*/ 1 h 43200"/>
                <a:gd name="T4" fmla="*/ 21600 w 21789"/>
                <a:gd name="T5" fmla="*/ 21600 h 43200"/>
              </a:gdLst>
              <a:ahLst/>
              <a:cxnLst>
                <a:cxn ang="0">
                  <a:pos x="T0" y="T1"/>
                </a:cxn>
                <a:cxn ang="0">
                  <a:pos x="T2" y="T3"/>
                </a:cxn>
                <a:cxn ang="0">
                  <a:pos x="T4" y="T5"/>
                </a:cxn>
              </a:cxnLst>
              <a:rect l="0" t="0" r="r" b="b"/>
              <a:pathLst>
                <a:path w="21789" h="43200" fill="none" extrusionOk="0">
                  <a:moveTo>
                    <a:pt x="21600" y="43200"/>
                  </a:moveTo>
                  <a:cubicBezTo>
                    <a:pt x="9670" y="43200"/>
                    <a:pt x="0" y="33529"/>
                    <a:pt x="0" y="21600"/>
                  </a:cubicBezTo>
                  <a:cubicBezTo>
                    <a:pt x="0" y="9670"/>
                    <a:pt x="9670" y="0"/>
                    <a:pt x="21600" y="0"/>
                  </a:cubicBezTo>
                  <a:cubicBezTo>
                    <a:pt x="21663" y="0"/>
                    <a:pt x="21726" y="0"/>
                    <a:pt x="21789" y="0"/>
                  </a:cubicBezTo>
                </a:path>
                <a:path w="21789" h="43200" stroke="0" extrusionOk="0">
                  <a:moveTo>
                    <a:pt x="21600" y="43200"/>
                  </a:moveTo>
                  <a:cubicBezTo>
                    <a:pt x="9670" y="43200"/>
                    <a:pt x="0" y="33529"/>
                    <a:pt x="0" y="21600"/>
                  </a:cubicBezTo>
                  <a:cubicBezTo>
                    <a:pt x="0" y="9670"/>
                    <a:pt x="9670" y="0"/>
                    <a:pt x="21600" y="0"/>
                  </a:cubicBezTo>
                  <a:cubicBezTo>
                    <a:pt x="21663" y="0"/>
                    <a:pt x="21726" y="0"/>
                    <a:pt x="21789" y="0"/>
                  </a:cubicBezTo>
                  <a:lnTo>
                    <a:pt x="21600"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1" name="Line 33"/>
            <p:cNvSpPr>
              <a:spLocks noChangeShapeType="1"/>
            </p:cNvSpPr>
            <p:nvPr/>
          </p:nvSpPr>
          <p:spPr bwMode="auto">
            <a:xfrm>
              <a:off x="4858" y="1391"/>
              <a:ext cx="660" cy="1"/>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2" name="Line 34"/>
            <p:cNvSpPr>
              <a:spLocks noChangeShapeType="1"/>
            </p:cNvSpPr>
            <p:nvPr/>
          </p:nvSpPr>
          <p:spPr bwMode="auto">
            <a:xfrm flipH="1">
              <a:off x="4856" y="2685"/>
              <a:ext cx="646"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3" name="Line 35"/>
            <p:cNvSpPr>
              <a:spLocks noChangeShapeType="1"/>
            </p:cNvSpPr>
            <p:nvPr/>
          </p:nvSpPr>
          <p:spPr bwMode="auto">
            <a:xfrm flipH="1">
              <a:off x="3911" y="2681"/>
              <a:ext cx="590"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4" name="Line 36"/>
            <p:cNvSpPr>
              <a:spLocks noChangeShapeType="1"/>
            </p:cNvSpPr>
            <p:nvPr/>
          </p:nvSpPr>
          <p:spPr bwMode="auto">
            <a:xfrm>
              <a:off x="4506" y="1392"/>
              <a:ext cx="0" cy="291"/>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5" name="Line 37"/>
            <p:cNvSpPr>
              <a:spLocks noChangeShapeType="1"/>
            </p:cNvSpPr>
            <p:nvPr/>
          </p:nvSpPr>
          <p:spPr bwMode="auto">
            <a:xfrm>
              <a:off x="4506" y="2484"/>
              <a:ext cx="0" cy="21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6" name="Arc 38"/>
            <p:cNvSpPr/>
            <p:nvPr/>
          </p:nvSpPr>
          <p:spPr bwMode="auto">
            <a:xfrm rot="21480000">
              <a:off x="4506" y="2265"/>
              <a:ext cx="118" cy="219"/>
            </a:xfrm>
            <a:custGeom>
              <a:avLst/>
              <a:gdLst>
                <a:gd name="G0" fmla="+- 389 0 0"/>
                <a:gd name="G1" fmla="+- 21600 0 0"/>
                <a:gd name="G2" fmla="+- 21600 0 0"/>
                <a:gd name="T0" fmla="*/ 0 w 21989"/>
                <a:gd name="T1" fmla="*/ 4 h 43200"/>
                <a:gd name="T2" fmla="*/ 389 w 21989"/>
                <a:gd name="T3" fmla="*/ 43200 h 43200"/>
                <a:gd name="T4" fmla="*/ 389 w 21989"/>
                <a:gd name="T5" fmla="*/ 21600 h 43200"/>
              </a:gdLst>
              <a:ahLst/>
              <a:cxnLst>
                <a:cxn ang="0">
                  <a:pos x="T0" y="T1"/>
                </a:cxn>
                <a:cxn ang="0">
                  <a:pos x="T2" y="T3"/>
                </a:cxn>
                <a:cxn ang="0">
                  <a:pos x="T4" y="T5"/>
                </a:cxn>
              </a:cxnLst>
              <a:rect l="0" t="0" r="r" b="b"/>
              <a:pathLst>
                <a:path w="21989" h="43200" fill="none" extrusionOk="0">
                  <a:moveTo>
                    <a:pt x="-1" y="3"/>
                  </a:moveTo>
                  <a:cubicBezTo>
                    <a:pt x="129" y="1"/>
                    <a:pt x="259" y="0"/>
                    <a:pt x="389" y="0"/>
                  </a:cubicBezTo>
                  <a:cubicBezTo>
                    <a:pt x="12318" y="0"/>
                    <a:pt x="21989" y="9670"/>
                    <a:pt x="21989" y="21600"/>
                  </a:cubicBezTo>
                  <a:cubicBezTo>
                    <a:pt x="21989" y="33529"/>
                    <a:pt x="12318" y="43200"/>
                    <a:pt x="389" y="43200"/>
                  </a:cubicBezTo>
                </a:path>
                <a:path w="21989" h="43200" stroke="0" extrusionOk="0">
                  <a:moveTo>
                    <a:pt x="-1" y="3"/>
                  </a:moveTo>
                  <a:cubicBezTo>
                    <a:pt x="129" y="1"/>
                    <a:pt x="259" y="0"/>
                    <a:pt x="389" y="0"/>
                  </a:cubicBezTo>
                  <a:cubicBezTo>
                    <a:pt x="12318" y="0"/>
                    <a:pt x="21989" y="9670"/>
                    <a:pt x="21989" y="21600"/>
                  </a:cubicBezTo>
                  <a:cubicBezTo>
                    <a:pt x="21989" y="33529"/>
                    <a:pt x="12318" y="43200"/>
                    <a:pt x="389" y="43200"/>
                  </a:cubicBezTo>
                  <a:lnTo>
                    <a:pt x="389"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7" name="Line 39"/>
            <p:cNvSpPr>
              <a:spLocks noChangeShapeType="1"/>
            </p:cNvSpPr>
            <p:nvPr/>
          </p:nvSpPr>
          <p:spPr bwMode="auto">
            <a:xfrm>
              <a:off x="4856" y="2480"/>
              <a:ext cx="0" cy="21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8" name="Line 40"/>
            <p:cNvSpPr>
              <a:spLocks noChangeShapeType="1"/>
            </p:cNvSpPr>
            <p:nvPr/>
          </p:nvSpPr>
          <p:spPr bwMode="auto">
            <a:xfrm>
              <a:off x="4856" y="1396"/>
              <a:ext cx="0" cy="275"/>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9" name="Line 41"/>
            <p:cNvSpPr>
              <a:spLocks noChangeShapeType="1"/>
            </p:cNvSpPr>
            <p:nvPr/>
          </p:nvSpPr>
          <p:spPr bwMode="auto">
            <a:xfrm flipH="1">
              <a:off x="3909" y="1402"/>
              <a:ext cx="612"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0" name="Arc 42"/>
            <p:cNvSpPr/>
            <p:nvPr/>
          </p:nvSpPr>
          <p:spPr bwMode="auto">
            <a:xfrm rot="120000" flipH="1">
              <a:off x="4738" y="2267"/>
              <a:ext cx="118" cy="220"/>
            </a:xfrm>
            <a:custGeom>
              <a:avLst/>
              <a:gdLst>
                <a:gd name="G0" fmla="+- 389 0 0"/>
                <a:gd name="G1" fmla="+- 21600 0 0"/>
                <a:gd name="G2" fmla="+- 21600 0 0"/>
                <a:gd name="T0" fmla="*/ 0 w 21989"/>
                <a:gd name="T1" fmla="*/ 4 h 43200"/>
                <a:gd name="T2" fmla="*/ 389 w 21989"/>
                <a:gd name="T3" fmla="*/ 43200 h 43200"/>
                <a:gd name="T4" fmla="*/ 389 w 21989"/>
                <a:gd name="T5" fmla="*/ 21600 h 43200"/>
              </a:gdLst>
              <a:ahLst/>
              <a:cxnLst>
                <a:cxn ang="0">
                  <a:pos x="T0" y="T1"/>
                </a:cxn>
                <a:cxn ang="0">
                  <a:pos x="T2" y="T3"/>
                </a:cxn>
                <a:cxn ang="0">
                  <a:pos x="T4" y="T5"/>
                </a:cxn>
              </a:cxnLst>
              <a:rect l="0" t="0" r="r" b="b"/>
              <a:pathLst>
                <a:path w="21989" h="43200" fill="none" extrusionOk="0">
                  <a:moveTo>
                    <a:pt x="-1" y="3"/>
                  </a:moveTo>
                  <a:cubicBezTo>
                    <a:pt x="129" y="1"/>
                    <a:pt x="259" y="0"/>
                    <a:pt x="389" y="0"/>
                  </a:cubicBezTo>
                  <a:cubicBezTo>
                    <a:pt x="12318" y="0"/>
                    <a:pt x="21989" y="9670"/>
                    <a:pt x="21989" y="21600"/>
                  </a:cubicBezTo>
                  <a:cubicBezTo>
                    <a:pt x="21989" y="33529"/>
                    <a:pt x="12318" y="43200"/>
                    <a:pt x="389" y="43200"/>
                  </a:cubicBezTo>
                </a:path>
                <a:path w="21989" h="43200" stroke="0" extrusionOk="0">
                  <a:moveTo>
                    <a:pt x="-1" y="3"/>
                  </a:moveTo>
                  <a:cubicBezTo>
                    <a:pt x="129" y="1"/>
                    <a:pt x="259" y="0"/>
                    <a:pt x="389" y="0"/>
                  </a:cubicBezTo>
                  <a:cubicBezTo>
                    <a:pt x="12318" y="0"/>
                    <a:pt x="21989" y="9670"/>
                    <a:pt x="21989" y="21600"/>
                  </a:cubicBezTo>
                  <a:cubicBezTo>
                    <a:pt x="21989" y="33529"/>
                    <a:pt x="12318" y="43200"/>
                    <a:pt x="389" y="43200"/>
                  </a:cubicBezTo>
                  <a:lnTo>
                    <a:pt x="389" y="21600"/>
                  </a:lnTo>
                  <a:close/>
                </a:path>
              </a:pathLst>
            </a:custGeom>
            <a:noFill/>
            <a:ln w="38100" cap="rnd">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1" name="Line 43"/>
            <p:cNvSpPr>
              <a:spLocks noChangeShapeType="1"/>
            </p:cNvSpPr>
            <p:nvPr/>
          </p:nvSpPr>
          <p:spPr bwMode="auto">
            <a:xfrm>
              <a:off x="4686" y="1610"/>
              <a:ext cx="0" cy="923"/>
            </a:xfrm>
            <a:prstGeom prst="line">
              <a:avLst/>
            </a:prstGeom>
            <a:noFill/>
            <a:ln w="5715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2" name="Oval 44"/>
            <p:cNvSpPr>
              <a:spLocks noChangeArrowheads="1"/>
            </p:cNvSpPr>
            <p:nvPr/>
          </p:nvSpPr>
          <p:spPr bwMode="auto">
            <a:xfrm>
              <a:off x="5482" y="1344"/>
              <a:ext cx="86" cy="86"/>
            </a:xfrm>
            <a:prstGeom prst="ellips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3" name="Oval 45"/>
            <p:cNvSpPr>
              <a:spLocks noChangeArrowheads="1"/>
            </p:cNvSpPr>
            <p:nvPr/>
          </p:nvSpPr>
          <p:spPr bwMode="auto">
            <a:xfrm>
              <a:off x="5472" y="2640"/>
              <a:ext cx="86" cy="86"/>
            </a:xfrm>
            <a:prstGeom prst="ellips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4" name="Oval 46"/>
            <p:cNvSpPr>
              <a:spLocks noChangeArrowheads="1"/>
            </p:cNvSpPr>
            <p:nvPr/>
          </p:nvSpPr>
          <p:spPr bwMode="auto">
            <a:xfrm>
              <a:off x="3824" y="1344"/>
              <a:ext cx="86" cy="86"/>
            </a:xfrm>
            <a:prstGeom prst="ellips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5" name="Oval 47"/>
            <p:cNvSpPr>
              <a:spLocks noChangeArrowheads="1"/>
            </p:cNvSpPr>
            <p:nvPr/>
          </p:nvSpPr>
          <p:spPr bwMode="auto">
            <a:xfrm>
              <a:off x="3815" y="2640"/>
              <a:ext cx="86" cy="86"/>
            </a:xfrm>
            <a:prstGeom prst="ellips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pic>
        <p:nvPicPr>
          <p:cNvPr id="26" name="图片 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8576" y="1645217"/>
            <a:ext cx="5913506" cy="32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019300" y="709613"/>
            <a:ext cx="3124200" cy="685800"/>
          </a:xfrm>
          <a:prstGeom prst="rect">
            <a:avLst/>
          </a:prstGeom>
          <a:noFill/>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en-US" altLang="zh-CN"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2.</a:t>
            </a:r>
            <a:r>
              <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变压器的结构</a:t>
            </a:r>
            <a:endPar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grpSp>
        <p:nvGrpSpPr>
          <p:cNvPr id="3" name="Group 9"/>
          <p:cNvGrpSpPr/>
          <p:nvPr/>
        </p:nvGrpSpPr>
        <p:grpSpPr bwMode="auto">
          <a:xfrm>
            <a:off x="3505209" y="1014413"/>
            <a:ext cx="6099175" cy="3808413"/>
            <a:chOff x="1056" y="864"/>
            <a:chExt cx="3842" cy="2399"/>
          </a:xfrm>
        </p:grpSpPr>
        <p:grpSp>
          <p:nvGrpSpPr>
            <p:cNvPr id="4" name="Group 10"/>
            <p:cNvGrpSpPr/>
            <p:nvPr/>
          </p:nvGrpSpPr>
          <p:grpSpPr bwMode="auto">
            <a:xfrm>
              <a:off x="1095" y="864"/>
              <a:ext cx="3803" cy="2016"/>
              <a:chOff x="1095" y="864"/>
              <a:chExt cx="3803" cy="2016"/>
            </a:xfrm>
          </p:grpSpPr>
          <p:sp>
            <p:nvSpPr>
              <p:cNvPr id="10" name="Freeform 11"/>
              <p:cNvSpPr/>
              <p:nvPr/>
            </p:nvSpPr>
            <p:spPr bwMode="auto">
              <a:xfrm>
                <a:off x="2410" y="1776"/>
                <a:ext cx="195" cy="96"/>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1" name="Freeform 12"/>
              <p:cNvSpPr/>
              <p:nvPr/>
            </p:nvSpPr>
            <p:spPr bwMode="auto">
              <a:xfrm>
                <a:off x="2410" y="1584"/>
                <a:ext cx="195" cy="96"/>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2" name="Freeform 13"/>
              <p:cNvSpPr/>
              <p:nvPr/>
            </p:nvSpPr>
            <p:spPr bwMode="auto">
              <a:xfrm>
                <a:off x="2410" y="1968"/>
                <a:ext cx="195" cy="96"/>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3" name="Freeform 14"/>
              <p:cNvSpPr/>
              <p:nvPr/>
            </p:nvSpPr>
            <p:spPr bwMode="auto">
              <a:xfrm>
                <a:off x="2410" y="2160"/>
                <a:ext cx="195" cy="96"/>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4" name="Line 15"/>
              <p:cNvSpPr>
                <a:spLocks noChangeShapeType="1"/>
              </p:cNvSpPr>
              <p:nvPr/>
            </p:nvSpPr>
            <p:spPr bwMode="auto">
              <a:xfrm flipH="1">
                <a:off x="2194" y="1776"/>
                <a:ext cx="216"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5" name="Line 16"/>
              <p:cNvSpPr>
                <a:spLocks noChangeShapeType="1"/>
              </p:cNvSpPr>
              <p:nvPr/>
            </p:nvSpPr>
            <p:spPr bwMode="auto">
              <a:xfrm flipH="1">
                <a:off x="2194" y="1968"/>
                <a:ext cx="216"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6" name="Line 17"/>
              <p:cNvSpPr>
                <a:spLocks noChangeShapeType="1"/>
              </p:cNvSpPr>
              <p:nvPr/>
            </p:nvSpPr>
            <p:spPr bwMode="auto">
              <a:xfrm flipH="1">
                <a:off x="2194" y="2160"/>
                <a:ext cx="216"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7" name="Freeform 18"/>
              <p:cNvSpPr/>
              <p:nvPr/>
            </p:nvSpPr>
            <p:spPr bwMode="auto">
              <a:xfrm>
                <a:off x="2151" y="1680"/>
                <a:ext cx="43" cy="96"/>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8" name="Freeform 19"/>
              <p:cNvSpPr/>
              <p:nvPr/>
            </p:nvSpPr>
            <p:spPr bwMode="auto">
              <a:xfrm>
                <a:off x="2151" y="1872"/>
                <a:ext cx="43" cy="96"/>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19" name="Freeform 20"/>
              <p:cNvSpPr/>
              <p:nvPr/>
            </p:nvSpPr>
            <p:spPr bwMode="auto">
              <a:xfrm>
                <a:off x="2151" y="2064"/>
                <a:ext cx="43" cy="96"/>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20" name="Line 21"/>
              <p:cNvSpPr>
                <a:spLocks noChangeShapeType="1"/>
              </p:cNvSpPr>
              <p:nvPr/>
            </p:nvSpPr>
            <p:spPr bwMode="auto">
              <a:xfrm flipH="1">
                <a:off x="3318" y="1872"/>
                <a:ext cx="216"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21" name="Line 22"/>
              <p:cNvSpPr>
                <a:spLocks noChangeShapeType="1"/>
              </p:cNvSpPr>
              <p:nvPr/>
            </p:nvSpPr>
            <p:spPr bwMode="auto">
              <a:xfrm flipH="1">
                <a:off x="3318" y="2064"/>
                <a:ext cx="216"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22" name="Line 23"/>
              <p:cNvSpPr>
                <a:spLocks noChangeShapeType="1"/>
              </p:cNvSpPr>
              <p:nvPr/>
            </p:nvSpPr>
            <p:spPr bwMode="auto">
              <a:xfrm flipH="1">
                <a:off x="3318" y="2256"/>
                <a:ext cx="216"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grpSp>
            <p:nvGrpSpPr>
              <p:cNvPr id="23" name="Group 24"/>
              <p:cNvGrpSpPr/>
              <p:nvPr/>
            </p:nvGrpSpPr>
            <p:grpSpPr bwMode="auto">
              <a:xfrm>
                <a:off x="3534" y="1584"/>
                <a:ext cx="346" cy="288"/>
                <a:chOff x="3456" y="1392"/>
                <a:chExt cx="384" cy="288"/>
              </a:xfrm>
            </p:grpSpPr>
            <p:sp>
              <p:nvSpPr>
                <p:cNvPr id="57" name="Line 25"/>
                <p:cNvSpPr>
                  <a:spLocks noChangeShapeType="1"/>
                </p:cNvSpPr>
                <p:nvPr/>
              </p:nvSpPr>
              <p:spPr bwMode="auto">
                <a:xfrm flipV="1">
                  <a:off x="3456" y="1488"/>
                  <a:ext cx="336" cy="192"/>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8" name="Freeform 26"/>
                <p:cNvSpPr/>
                <p:nvPr/>
              </p:nvSpPr>
              <p:spPr bwMode="auto">
                <a:xfrm>
                  <a:off x="3792" y="1392"/>
                  <a:ext cx="48" cy="96"/>
                </a:xfrm>
                <a:custGeom>
                  <a:avLst/>
                  <a:gdLst>
                    <a:gd name="T0" fmla="*/ 0 w 48"/>
                    <a:gd name="T1" fmla="*/ 0 h 96"/>
                    <a:gd name="T2" fmla="*/ 48 w 48"/>
                    <a:gd name="T3" fmla="*/ 48 h 96"/>
                    <a:gd name="T4" fmla="*/ 0 w 48"/>
                    <a:gd name="T5" fmla="*/ 96 h 96"/>
                  </a:gdLst>
                  <a:ahLst/>
                  <a:cxnLst>
                    <a:cxn ang="0">
                      <a:pos x="T0" y="T1"/>
                    </a:cxn>
                    <a:cxn ang="0">
                      <a:pos x="T2" y="T3"/>
                    </a:cxn>
                    <a:cxn ang="0">
                      <a:pos x="T4" y="T5"/>
                    </a:cxn>
                  </a:cxnLst>
                  <a:rect l="0" t="0" r="r" b="b"/>
                  <a:pathLst>
                    <a:path w="48" h="96">
                      <a:moveTo>
                        <a:pt x="0" y="0"/>
                      </a:moveTo>
                      <a:cubicBezTo>
                        <a:pt x="24" y="16"/>
                        <a:pt x="48" y="32"/>
                        <a:pt x="48" y="48"/>
                      </a:cubicBezTo>
                      <a:cubicBezTo>
                        <a:pt x="48" y="64"/>
                        <a:pt x="24" y="80"/>
                        <a:pt x="0"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grpSp>
          <p:grpSp>
            <p:nvGrpSpPr>
              <p:cNvPr id="24" name="Group 27"/>
              <p:cNvGrpSpPr/>
              <p:nvPr/>
            </p:nvGrpSpPr>
            <p:grpSpPr bwMode="auto">
              <a:xfrm>
                <a:off x="3534" y="1776"/>
                <a:ext cx="346" cy="288"/>
                <a:chOff x="3456" y="1392"/>
                <a:chExt cx="384" cy="288"/>
              </a:xfrm>
            </p:grpSpPr>
            <p:sp>
              <p:nvSpPr>
                <p:cNvPr id="55" name="Line 28"/>
                <p:cNvSpPr>
                  <a:spLocks noChangeShapeType="1"/>
                </p:cNvSpPr>
                <p:nvPr/>
              </p:nvSpPr>
              <p:spPr bwMode="auto">
                <a:xfrm flipV="1">
                  <a:off x="3456" y="1488"/>
                  <a:ext cx="336" cy="192"/>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6" name="Freeform 29"/>
                <p:cNvSpPr/>
                <p:nvPr/>
              </p:nvSpPr>
              <p:spPr bwMode="auto">
                <a:xfrm>
                  <a:off x="3792" y="1392"/>
                  <a:ext cx="48" cy="96"/>
                </a:xfrm>
                <a:custGeom>
                  <a:avLst/>
                  <a:gdLst>
                    <a:gd name="T0" fmla="*/ 0 w 48"/>
                    <a:gd name="T1" fmla="*/ 0 h 96"/>
                    <a:gd name="T2" fmla="*/ 48 w 48"/>
                    <a:gd name="T3" fmla="*/ 48 h 96"/>
                    <a:gd name="T4" fmla="*/ 0 w 48"/>
                    <a:gd name="T5" fmla="*/ 96 h 96"/>
                  </a:gdLst>
                  <a:ahLst/>
                  <a:cxnLst>
                    <a:cxn ang="0">
                      <a:pos x="T0" y="T1"/>
                    </a:cxn>
                    <a:cxn ang="0">
                      <a:pos x="T2" y="T3"/>
                    </a:cxn>
                    <a:cxn ang="0">
                      <a:pos x="T4" y="T5"/>
                    </a:cxn>
                  </a:cxnLst>
                  <a:rect l="0" t="0" r="r" b="b"/>
                  <a:pathLst>
                    <a:path w="48" h="96">
                      <a:moveTo>
                        <a:pt x="0" y="0"/>
                      </a:moveTo>
                      <a:cubicBezTo>
                        <a:pt x="24" y="16"/>
                        <a:pt x="48" y="32"/>
                        <a:pt x="48" y="48"/>
                      </a:cubicBezTo>
                      <a:cubicBezTo>
                        <a:pt x="48" y="64"/>
                        <a:pt x="24" y="80"/>
                        <a:pt x="0"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grpSp>
          <p:sp>
            <p:nvSpPr>
              <p:cNvPr id="25" name="Freeform 30"/>
              <p:cNvSpPr/>
              <p:nvPr/>
            </p:nvSpPr>
            <p:spPr bwMode="auto">
              <a:xfrm>
                <a:off x="3231" y="2160"/>
                <a:ext cx="87" cy="96"/>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26" name="Freeform 31"/>
              <p:cNvSpPr/>
              <p:nvPr/>
            </p:nvSpPr>
            <p:spPr bwMode="auto">
              <a:xfrm>
                <a:off x="3231" y="1968"/>
                <a:ext cx="87" cy="96"/>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27" name="Freeform 32"/>
              <p:cNvSpPr/>
              <p:nvPr/>
            </p:nvSpPr>
            <p:spPr bwMode="auto">
              <a:xfrm>
                <a:off x="3231" y="1776"/>
                <a:ext cx="87" cy="96"/>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28" name="Rectangle 33"/>
              <p:cNvSpPr>
                <a:spLocks noChangeArrowheads="1"/>
              </p:cNvSpPr>
              <p:nvPr/>
            </p:nvSpPr>
            <p:spPr bwMode="auto">
              <a:xfrm>
                <a:off x="2328" y="1200"/>
                <a:ext cx="1080" cy="1536"/>
              </a:xfrm>
              <a:prstGeom prst="rect">
                <a:avLst/>
              </a:prstGeom>
              <a:noFill/>
              <a:ln w="57150">
                <a:solidFill>
                  <a:srgbClr val="FF3300"/>
                </a:solidFill>
                <a:prstDash val="dash"/>
                <a:miter lim="800000"/>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grpSp>
            <p:nvGrpSpPr>
              <p:cNvPr id="29" name="Group 34"/>
              <p:cNvGrpSpPr/>
              <p:nvPr/>
            </p:nvGrpSpPr>
            <p:grpSpPr bwMode="auto">
              <a:xfrm>
                <a:off x="1095" y="864"/>
                <a:ext cx="3803" cy="2016"/>
                <a:chOff x="1095" y="864"/>
                <a:chExt cx="3803" cy="2016"/>
              </a:xfrm>
            </p:grpSpPr>
            <p:grpSp>
              <p:nvGrpSpPr>
                <p:cNvPr id="31" name="Group 35"/>
                <p:cNvGrpSpPr/>
                <p:nvPr/>
              </p:nvGrpSpPr>
              <p:grpSpPr bwMode="auto">
                <a:xfrm>
                  <a:off x="2194" y="864"/>
                  <a:ext cx="1642" cy="2016"/>
                  <a:chOff x="1728" y="912"/>
                  <a:chExt cx="2496" cy="2208"/>
                </a:xfrm>
              </p:grpSpPr>
              <p:sp>
                <p:nvSpPr>
                  <p:cNvPr id="45" name="Rectangle 36"/>
                  <p:cNvSpPr>
                    <a:spLocks noChangeArrowheads="1"/>
                  </p:cNvSpPr>
                  <p:nvPr/>
                </p:nvSpPr>
                <p:spPr bwMode="auto">
                  <a:xfrm>
                    <a:off x="1728" y="1152"/>
                    <a:ext cx="2016" cy="1968"/>
                  </a:xfrm>
                  <a:prstGeom prst="rect">
                    <a:avLst/>
                  </a:prstGeom>
                  <a:noFill/>
                  <a:ln w="38100">
                    <a:solidFill>
                      <a:srgbClr val="000000"/>
                    </a:solidFill>
                    <a:miter lim="800000"/>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46" name="Rectangle 37"/>
                  <p:cNvSpPr>
                    <a:spLocks noChangeArrowheads="1"/>
                  </p:cNvSpPr>
                  <p:nvPr/>
                </p:nvSpPr>
                <p:spPr bwMode="auto">
                  <a:xfrm>
                    <a:off x="2064" y="1488"/>
                    <a:ext cx="1344" cy="1296"/>
                  </a:xfrm>
                  <a:prstGeom prst="rect">
                    <a:avLst/>
                  </a:prstGeom>
                  <a:noFill/>
                  <a:ln w="38100">
                    <a:solidFill>
                      <a:srgbClr val="000000"/>
                    </a:solidFill>
                    <a:miter lim="800000"/>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47" name="Line 38"/>
                  <p:cNvSpPr>
                    <a:spLocks noChangeShapeType="1"/>
                  </p:cNvSpPr>
                  <p:nvPr/>
                </p:nvSpPr>
                <p:spPr bwMode="auto">
                  <a:xfrm>
                    <a:off x="4224" y="912"/>
                    <a:ext cx="0" cy="196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48" name="Line 39"/>
                  <p:cNvSpPr>
                    <a:spLocks noChangeShapeType="1"/>
                  </p:cNvSpPr>
                  <p:nvPr/>
                </p:nvSpPr>
                <p:spPr bwMode="auto">
                  <a:xfrm flipH="1">
                    <a:off x="1728" y="912"/>
                    <a:ext cx="480" cy="24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49" name="Line 40"/>
                  <p:cNvSpPr>
                    <a:spLocks noChangeShapeType="1"/>
                  </p:cNvSpPr>
                  <p:nvPr/>
                </p:nvSpPr>
                <p:spPr bwMode="auto">
                  <a:xfrm>
                    <a:off x="2208" y="912"/>
                    <a:ext cx="2016"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0" name="Line 41"/>
                  <p:cNvSpPr>
                    <a:spLocks noChangeShapeType="1"/>
                  </p:cNvSpPr>
                  <p:nvPr/>
                </p:nvSpPr>
                <p:spPr bwMode="auto">
                  <a:xfrm flipH="1">
                    <a:off x="3744" y="912"/>
                    <a:ext cx="480" cy="24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1" name="Line 42"/>
                  <p:cNvSpPr>
                    <a:spLocks noChangeShapeType="1"/>
                  </p:cNvSpPr>
                  <p:nvPr/>
                </p:nvSpPr>
                <p:spPr bwMode="auto">
                  <a:xfrm flipH="1">
                    <a:off x="3697" y="2832"/>
                    <a:ext cx="527" cy="28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2" name="Line 43"/>
                  <p:cNvSpPr>
                    <a:spLocks noChangeShapeType="1"/>
                  </p:cNvSpPr>
                  <p:nvPr/>
                </p:nvSpPr>
                <p:spPr bwMode="auto">
                  <a:xfrm flipH="1">
                    <a:off x="2015" y="2592"/>
                    <a:ext cx="240" cy="192"/>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3" name="Line 44"/>
                  <p:cNvSpPr>
                    <a:spLocks noChangeShapeType="1"/>
                  </p:cNvSpPr>
                  <p:nvPr/>
                </p:nvSpPr>
                <p:spPr bwMode="auto">
                  <a:xfrm>
                    <a:off x="2255" y="1488"/>
                    <a:ext cx="0" cy="1152"/>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54" name="Line 45"/>
                  <p:cNvSpPr>
                    <a:spLocks noChangeShapeType="1"/>
                  </p:cNvSpPr>
                  <p:nvPr/>
                </p:nvSpPr>
                <p:spPr bwMode="auto">
                  <a:xfrm>
                    <a:off x="2255" y="2592"/>
                    <a:ext cx="1152"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grpSp>
            <p:sp>
              <p:nvSpPr>
                <p:cNvPr id="32" name="Line 46"/>
                <p:cNvSpPr>
                  <a:spLocks noChangeShapeType="1"/>
                </p:cNvSpPr>
                <p:nvPr/>
              </p:nvSpPr>
              <p:spPr bwMode="auto">
                <a:xfrm>
                  <a:off x="1330" y="1584"/>
                  <a:ext cx="1080"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3" name="Line 47"/>
                <p:cNvSpPr>
                  <a:spLocks noChangeShapeType="1"/>
                </p:cNvSpPr>
                <p:nvPr/>
              </p:nvSpPr>
              <p:spPr bwMode="auto">
                <a:xfrm flipH="1">
                  <a:off x="1330" y="2304"/>
                  <a:ext cx="864"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4" name="Line 48"/>
                <p:cNvSpPr>
                  <a:spLocks noChangeShapeType="1"/>
                </p:cNvSpPr>
                <p:nvPr/>
              </p:nvSpPr>
              <p:spPr bwMode="auto">
                <a:xfrm>
                  <a:off x="3534" y="2256"/>
                  <a:ext cx="994"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5" name="Line 49"/>
                <p:cNvSpPr>
                  <a:spLocks noChangeShapeType="1"/>
                </p:cNvSpPr>
                <p:nvPr/>
              </p:nvSpPr>
              <p:spPr bwMode="auto">
                <a:xfrm>
                  <a:off x="3836" y="1440"/>
                  <a:ext cx="692"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6" name="Line 50"/>
                <p:cNvSpPr>
                  <a:spLocks noChangeShapeType="1"/>
                </p:cNvSpPr>
                <p:nvPr/>
              </p:nvSpPr>
              <p:spPr bwMode="auto">
                <a:xfrm>
                  <a:off x="4528" y="1440"/>
                  <a:ext cx="0" cy="816"/>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7" name="Rectangle 51"/>
                <p:cNvSpPr>
                  <a:spLocks noChangeArrowheads="1"/>
                </p:cNvSpPr>
                <p:nvPr/>
              </p:nvSpPr>
              <p:spPr bwMode="auto">
                <a:xfrm>
                  <a:off x="4485" y="1728"/>
                  <a:ext cx="86" cy="288"/>
                </a:xfrm>
                <a:prstGeom prst="rect">
                  <a:avLst/>
                </a:prstGeom>
                <a:solidFill>
                  <a:srgbClr val="FFFFFF"/>
                </a:solidFill>
                <a:ln w="38100">
                  <a:solidFill>
                    <a:srgbClr val="3333CC"/>
                  </a:solidFill>
                  <a:miter lim="800000"/>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8" name="Line 52"/>
                <p:cNvSpPr>
                  <a:spLocks noChangeShapeType="1"/>
                </p:cNvSpPr>
                <p:nvPr/>
              </p:nvSpPr>
              <p:spPr bwMode="auto">
                <a:xfrm>
                  <a:off x="1417" y="1584"/>
                  <a:ext cx="388" cy="0"/>
                </a:xfrm>
                <a:prstGeom prst="line">
                  <a:avLst/>
                </a:prstGeom>
                <a:noFill/>
                <a:ln w="38100">
                  <a:solidFill>
                    <a:srgbClr val="FF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sp>
              <p:nvSpPr>
                <p:cNvPr id="39" name="Line 53"/>
                <p:cNvSpPr>
                  <a:spLocks noChangeShapeType="1"/>
                </p:cNvSpPr>
                <p:nvPr/>
              </p:nvSpPr>
              <p:spPr bwMode="auto">
                <a:xfrm>
                  <a:off x="4009" y="1440"/>
                  <a:ext cx="303" cy="0"/>
                </a:xfrm>
                <a:prstGeom prst="line">
                  <a:avLst/>
                </a:prstGeom>
                <a:noFill/>
                <a:ln w="38100">
                  <a:solidFill>
                    <a:srgbClr val="FF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cs typeface="Times New Roman" panose="02020603050405020304" pitchFamily="18" charset="0"/>
                  </a:endParaRPr>
                </a:p>
              </p:txBody>
            </p:sp>
            <p:graphicFrame>
              <p:nvGraphicFramePr>
                <p:cNvPr id="40" name="Object 54"/>
                <p:cNvGraphicFramePr>
                  <a:graphicFrameLocks noChangeAspect="1"/>
                </p:cNvGraphicFramePr>
                <p:nvPr/>
              </p:nvGraphicFramePr>
              <p:xfrm>
                <a:off x="1095" y="1632"/>
                <a:ext cx="286" cy="451"/>
              </p:xfrm>
              <a:graphic>
                <a:graphicData uri="http://schemas.openxmlformats.org/presentationml/2006/ole">
                  <mc:AlternateContent xmlns:mc="http://schemas.openxmlformats.org/markup-compatibility/2006">
                    <mc:Choice xmlns:v="urn:schemas-microsoft-com:vml" Requires="v">
                      <p:oleObj spid="_x0000_s20488" name="公式" r:id="rId1" imgW="152400" imgH="215900" progId="Equation.3">
                        <p:embed/>
                      </p:oleObj>
                    </mc:Choice>
                    <mc:Fallback>
                      <p:oleObj name="公式" r:id="rId1" imgW="152400" imgH="215900" progId="Equation.3">
                        <p:embed/>
                        <p:pic>
                          <p:nvPicPr>
                            <p:cNvPr id="0" name="图片 204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 y="1632"/>
                              <a:ext cx="286" cy="4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55"/>
                <p:cNvGraphicFramePr>
                  <a:graphicFrameLocks noChangeAspect="1"/>
                </p:cNvGraphicFramePr>
                <p:nvPr/>
              </p:nvGraphicFramePr>
              <p:xfrm>
                <a:off x="4056" y="1584"/>
                <a:ext cx="312" cy="451"/>
              </p:xfrm>
              <a:graphic>
                <a:graphicData uri="http://schemas.openxmlformats.org/presentationml/2006/ole">
                  <mc:AlternateContent xmlns:mc="http://schemas.openxmlformats.org/markup-compatibility/2006">
                    <mc:Choice xmlns:v="urn:schemas-microsoft-com:vml" Requires="v">
                      <p:oleObj spid="_x0000_s20489" name="公式" r:id="rId3" imgW="165100" imgH="215900" progId="Equation.3">
                        <p:embed/>
                      </p:oleObj>
                    </mc:Choice>
                    <mc:Fallback>
                      <p:oleObj name="公式" r:id="rId3" imgW="165100" imgH="215900" progId="Equation.3">
                        <p:embed/>
                        <p:pic>
                          <p:nvPicPr>
                            <p:cNvPr id="0" name="图片 204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 y="1584"/>
                              <a:ext cx="312" cy="4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56"/>
                <p:cNvGraphicFramePr>
                  <a:graphicFrameLocks noChangeAspect="1"/>
                </p:cNvGraphicFramePr>
                <p:nvPr/>
              </p:nvGraphicFramePr>
              <p:xfrm>
                <a:off x="4577" y="1728"/>
                <a:ext cx="321" cy="355"/>
              </p:xfrm>
              <a:graphic>
                <a:graphicData uri="http://schemas.openxmlformats.org/presentationml/2006/ole">
                  <mc:AlternateContent xmlns:mc="http://schemas.openxmlformats.org/markup-compatibility/2006">
                    <mc:Choice xmlns:v="urn:schemas-microsoft-com:vml" Requires="v">
                      <p:oleObj spid="_x0000_s20490" name="公式" r:id="rId5" imgW="215900" imgH="215900" progId="Equation.3">
                        <p:embed/>
                      </p:oleObj>
                    </mc:Choice>
                    <mc:Fallback>
                      <p:oleObj name="公式" r:id="rId5" imgW="215900" imgH="215900" progId="Equation.3">
                        <p:embed/>
                        <p:pic>
                          <p:nvPicPr>
                            <p:cNvPr id="0" name="图片 2048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7" y="1728"/>
                              <a:ext cx="321" cy="3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57"/>
                <p:cNvGraphicFramePr>
                  <a:graphicFrameLocks noChangeAspect="1"/>
                </p:cNvGraphicFramePr>
                <p:nvPr/>
              </p:nvGraphicFramePr>
              <p:xfrm>
                <a:off x="1800" y="1056"/>
                <a:ext cx="259" cy="547"/>
              </p:xfrm>
              <a:graphic>
                <a:graphicData uri="http://schemas.openxmlformats.org/presentationml/2006/ole">
                  <mc:AlternateContent xmlns:mc="http://schemas.openxmlformats.org/markup-compatibility/2006">
                    <mc:Choice xmlns:v="urn:schemas-microsoft-com:vml" Requires="v">
                      <p:oleObj spid="_x0000_s20491" name="公式" r:id="rId7" imgW="114300" imgH="215900" progId="Equation.3">
                        <p:embed/>
                      </p:oleObj>
                    </mc:Choice>
                    <mc:Fallback>
                      <p:oleObj name="公式" r:id="rId7" imgW="114300" imgH="215900" progId="Equation.3">
                        <p:embed/>
                        <p:pic>
                          <p:nvPicPr>
                            <p:cNvPr id="0" name="图片 2049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0" y="1056"/>
                              <a:ext cx="259" cy="5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58"/>
                <p:cNvGraphicFramePr>
                  <a:graphicFrameLocks noChangeAspect="1"/>
                </p:cNvGraphicFramePr>
                <p:nvPr/>
              </p:nvGraphicFramePr>
              <p:xfrm>
                <a:off x="4340" y="912"/>
                <a:ext cx="264" cy="499"/>
              </p:xfrm>
              <a:graphic>
                <a:graphicData uri="http://schemas.openxmlformats.org/presentationml/2006/ole">
                  <mc:AlternateContent xmlns:mc="http://schemas.openxmlformats.org/markup-compatibility/2006">
                    <mc:Choice xmlns:v="urn:schemas-microsoft-com:vml" Requires="v">
                      <p:oleObj spid="_x0000_s20492" name="公式" r:id="rId9" imgW="127000" imgH="215265" progId="Equation.3">
                        <p:embed/>
                      </p:oleObj>
                    </mc:Choice>
                    <mc:Fallback>
                      <p:oleObj name="公式" r:id="rId9" imgW="127000" imgH="215265" progId="Equation.3">
                        <p:embed/>
                        <p:pic>
                          <p:nvPicPr>
                            <p:cNvPr id="0" name="图片 2049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40" y="912"/>
                              <a:ext cx="264" cy="4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0" name="Object 59"/>
              <p:cNvGraphicFramePr>
                <a:graphicFrameLocks noChangeAspect="1"/>
              </p:cNvGraphicFramePr>
              <p:nvPr/>
            </p:nvGraphicFramePr>
            <p:xfrm>
              <a:off x="2687" y="1061"/>
              <a:ext cx="330" cy="333"/>
            </p:xfrm>
            <a:graphic>
              <a:graphicData uri="http://schemas.openxmlformats.org/presentationml/2006/ole">
                <mc:AlternateContent xmlns:mc="http://schemas.openxmlformats.org/markup-compatibility/2006">
                  <mc:Choice xmlns:v="urn:schemas-microsoft-com:vml" Requires="v">
                    <p:oleObj spid="_x0000_s20493" name="公式" r:id="rId11" imgW="127000" imgH="152400" progId="Equation.3">
                      <p:embed/>
                    </p:oleObj>
                  </mc:Choice>
                  <mc:Fallback>
                    <p:oleObj name="公式" r:id="rId11" imgW="127000" imgH="152400" progId="Equation.3">
                      <p:embed/>
                      <p:pic>
                        <p:nvPicPr>
                          <p:cNvPr id="0" name="图片 2049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7" y="1061"/>
                            <a:ext cx="330"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 name="Rectangle 60"/>
            <p:cNvSpPr>
              <a:spLocks noChangeArrowheads="1"/>
            </p:cNvSpPr>
            <p:nvPr/>
          </p:nvSpPr>
          <p:spPr bwMode="auto">
            <a:xfrm>
              <a:off x="1600" y="2858"/>
              <a:ext cx="2504" cy="405"/>
            </a:xfrm>
            <a:prstGeom prst="rect">
              <a:avLst/>
            </a:prstGeom>
            <a:noFill/>
            <a:ln>
              <a:noFill/>
            </a:ln>
            <a:effectLst/>
          </p:spPr>
          <p:txBody>
            <a:bodyPr lIns="90488" tIns="44450" rIns="90488" bIns="44450">
              <a:spAutoFit/>
            </a:bodyPr>
            <a:lstStyle>
              <a:lvl1pPr algn="l" defTabSz="762000">
                <a:defRPr kumimoji="1" sz="2400">
                  <a:solidFill>
                    <a:schemeClr val="tx1"/>
                  </a:solidFill>
                  <a:latin typeface="Times New Roman" panose="02020603050405020304" pitchFamily="18" charset="0"/>
                  <a:ea typeface="宋体" panose="02010600030101010101" pitchFamily="2" charset="-122"/>
                </a:defRPr>
              </a:lvl1pPr>
              <a:lvl2pPr marL="571500" algn="l" defTabSz="762000">
                <a:defRPr kumimoji="1" sz="2400">
                  <a:solidFill>
                    <a:schemeClr val="tx1"/>
                  </a:solidFill>
                  <a:latin typeface="Times New Roman" panose="02020603050405020304" pitchFamily="18" charset="0"/>
                  <a:ea typeface="宋体" panose="02010600030101010101" pitchFamily="2" charset="-122"/>
                </a:defRPr>
              </a:lvl2pPr>
              <a:lvl3pPr marL="1143000" algn="l" defTabSz="762000">
                <a:defRPr kumimoji="1" sz="2400">
                  <a:solidFill>
                    <a:schemeClr val="tx1"/>
                  </a:solidFill>
                  <a:latin typeface="Times New Roman" panose="02020603050405020304" pitchFamily="18" charset="0"/>
                  <a:ea typeface="宋体" panose="02010600030101010101" pitchFamily="2" charset="-122"/>
                </a:defRPr>
              </a:lvl3pPr>
              <a:lvl4pPr marL="1714500" algn="l" defTabSz="762000">
                <a:defRPr kumimoji="1" sz="2400">
                  <a:solidFill>
                    <a:schemeClr val="tx1"/>
                  </a:solidFill>
                  <a:latin typeface="Times New Roman" panose="02020603050405020304" pitchFamily="18" charset="0"/>
                  <a:ea typeface="宋体" panose="02010600030101010101" pitchFamily="2" charset="-122"/>
                </a:defRPr>
              </a:lvl4pPr>
              <a:lvl5pPr marL="2286000" algn="l" defTabSz="762000">
                <a:defRPr kumimoji="1" sz="2400">
                  <a:solidFill>
                    <a:schemeClr val="tx1"/>
                  </a:solidFill>
                  <a:latin typeface="Times New Roman" panose="02020603050405020304" pitchFamily="18" charset="0"/>
                  <a:ea typeface="宋体" panose="02010600030101010101" pitchFamily="2" charset="-122"/>
                </a:defRPr>
              </a:lvl5pPr>
              <a:lvl6pPr marL="27432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a:defRPr/>
              </a:pPr>
              <a:r>
                <a:rPr lang="zh-CN" altLang="en-US" sz="3600" kern="0" dirty="0">
                  <a:solidFill>
                    <a:srgbClr val="000000"/>
                  </a:solidFill>
                  <a:ea typeface="微软雅黑" panose="020B0503020204020204" pitchFamily="34" charset="-122"/>
                  <a:cs typeface="Times New Roman" panose="02020603050405020304" pitchFamily="18" charset="0"/>
                </a:rPr>
                <a:t>单相变压器</a:t>
              </a:r>
              <a:endParaRPr lang="zh-CN" altLang="en-US" sz="3600" kern="0" dirty="0">
                <a:solidFill>
                  <a:srgbClr val="000000"/>
                </a:solidFill>
                <a:ea typeface="微软雅黑" panose="020B0503020204020204" pitchFamily="34" charset="-122"/>
                <a:cs typeface="Times New Roman" panose="02020603050405020304" pitchFamily="18" charset="0"/>
              </a:endParaRPr>
            </a:p>
          </p:txBody>
        </p:sp>
        <p:sp>
          <p:nvSpPr>
            <p:cNvPr id="6" name="Text Box 61"/>
            <p:cNvSpPr txBox="1">
              <a:spLocks noChangeArrowheads="1"/>
            </p:cNvSpPr>
            <p:nvPr/>
          </p:nvSpPr>
          <p:spPr bwMode="auto">
            <a:xfrm>
              <a:off x="1056" y="1411"/>
              <a:ext cx="38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3200" b="1" kern="0" smtClean="0">
                  <a:solidFill>
                    <a:srgbClr val="00CC99"/>
                  </a:solidFill>
                  <a:cs typeface="Times New Roman" panose="02020603050405020304" pitchFamily="18" charset="0"/>
                </a:rPr>
                <a:t>+</a:t>
              </a:r>
              <a:endParaRPr lang="en-US" altLang="zh-CN" sz="3200" b="1" kern="0" smtClean="0">
                <a:solidFill>
                  <a:srgbClr val="00CC99"/>
                </a:solidFill>
                <a:cs typeface="Times New Roman" panose="02020603050405020304" pitchFamily="18" charset="0"/>
              </a:endParaRPr>
            </a:p>
          </p:txBody>
        </p:sp>
        <p:sp>
          <p:nvSpPr>
            <p:cNvPr id="7" name="Text Box 62"/>
            <p:cNvSpPr txBox="1">
              <a:spLocks noChangeArrowheads="1"/>
            </p:cNvSpPr>
            <p:nvPr/>
          </p:nvSpPr>
          <p:spPr bwMode="auto">
            <a:xfrm>
              <a:off x="1104" y="2112"/>
              <a:ext cx="384" cy="368"/>
            </a:xfrm>
            <a:prstGeom prst="rect">
              <a:avLst/>
            </a:prstGeom>
            <a:noFill/>
            <a:ln>
              <a:noFill/>
            </a:ln>
            <a:effectLst/>
          </p:spPr>
          <p:txBody>
            <a:bodyPr>
              <a:spAutoFit/>
            </a:bodyPr>
            <a:lstStyle/>
            <a:p>
              <a:pPr>
                <a:spcBef>
                  <a:spcPct val="50000"/>
                </a:spcBef>
                <a:defRPr/>
              </a:pPr>
              <a:r>
                <a:rPr lang="en-US" altLang="zh-CN" sz="3200" b="1" kern="0">
                  <a:solidFill>
                    <a:srgbClr val="00CC99"/>
                  </a:solidFill>
                  <a:ea typeface="宋体" panose="02010600030101010101" pitchFamily="2" charset="-122"/>
                  <a:cs typeface="Times New Roman" panose="02020603050405020304" pitchFamily="18" charset="0"/>
                </a:rPr>
                <a:t>–</a:t>
              </a:r>
              <a:endParaRPr lang="en-US" altLang="zh-CN" sz="3200" b="1" kern="0">
                <a:solidFill>
                  <a:srgbClr val="00CC99"/>
                </a:solidFill>
                <a:ea typeface="宋体" panose="02010600030101010101" pitchFamily="2" charset="-122"/>
                <a:cs typeface="Times New Roman" panose="02020603050405020304" pitchFamily="18" charset="0"/>
              </a:endParaRPr>
            </a:p>
          </p:txBody>
        </p:sp>
        <p:sp>
          <p:nvSpPr>
            <p:cNvPr id="8" name="Text Box 63"/>
            <p:cNvSpPr txBox="1">
              <a:spLocks noChangeArrowheads="1"/>
            </p:cNvSpPr>
            <p:nvPr/>
          </p:nvSpPr>
          <p:spPr bwMode="auto">
            <a:xfrm>
              <a:off x="4080" y="1392"/>
              <a:ext cx="38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3200" b="1" kern="0" smtClean="0">
                  <a:solidFill>
                    <a:srgbClr val="00CC99"/>
                  </a:solidFill>
                  <a:cs typeface="Times New Roman" panose="02020603050405020304" pitchFamily="18" charset="0"/>
                </a:rPr>
                <a:t>+</a:t>
              </a:r>
              <a:endParaRPr lang="en-US" altLang="zh-CN" sz="3200" b="1" kern="0" smtClean="0">
                <a:solidFill>
                  <a:srgbClr val="00CC99"/>
                </a:solidFill>
                <a:cs typeface="Times New Roman" panose="02020603050405020304" pitchFamily="18" charset="0"/>
              </a:endParaRPr>
            </a:p>
          </p:txBody>
        </p:sp>
        <p:sp>
          <p:nvSpPr>
            <p:cNvPr id="9" name="Text Box 64"/>
            <p:cNvSpPr txBox="1">
              <a:spLocks noChangeArrowheads="1"/>
            </p:cNvSpPr>
            <p:nvPr/>
          </p:nvSpPr>
          <p:spPr bwMode="auto">
            <a:xfrm>
              <a:off x="4080" y="1968"/>
              <a:ext cx="384" cy="368"/>
            </a:xfrm>
            <a:prstGeom prst="rect">
              <a:avLst/>
            </a:prstGeom>
            <a:noFill/>
            <a:ln>
              <a:noFill/>
            </a:ln>
            <a:effectLst/>
          </p:spPr>
          <p:txBody>
            <a:bodyPr>
              <a:spAutoFit/>
            </a:bodyPr>
            <a:lstStyle/>
            <a:p>
              <a:pPr>
                <a:spcBef>
                  <a:spcPct val="50000"/>
                </a:spcBef>
                <a:defRPr/>
              </a:pPr>
              <a:r>
                <a:rPr lang="en-US" altLang="zh-CN" sz="3200" b="1" kern="0">
                  <a:solidFill>
                    <a:srgbClr val="00CC99"/>
                  </a:solidFill>
                  <a:ea typeface="宋体" panose="02010600030101010101" pitchFamily="2" charset="-122"/>
                  <a:cs typeface="Times New Roman" panose="02020603050405020304" pitchFamily="18" charset="0"/>
                </a:rPr>
                <a:t>–</a:t>
              </a:r>
              <a:endParaRPr lang="en-US" altLang="zh-CN" sz="3200" b="1" kern="0">
                <a:solidFill>
                  <a:srgbClr val="00CC99"/>
                </a:solidFill>
                <a:ea typeface="宋体" panose="02010600030101010101" pitchFamily="2" charset="-122"/>
                <a:cs typeface="Times New Roman" panose="02020603050405020304" pitchFamily="18" charset="0"/>
              </a:endParaRPr>
            </a:p>
          </p:txBody>
        </p:sp>
      </p:grpSp>
      <p:grpSp>
        <p:nvGrpSpPr>
          <p:cNvPr id="59" name="Group 65"/>
          <p:cNvGrpSpPr/>
          <p:nvPr/>
        </p:nvGrpSpPr>
        <p:grpSpPr bwMode="auto">
          <a:xfrm>
            <a:off x="5334000" y="1014413"/>
            <a:ext cx="2514600" cy="3124200"/>
            <a:chOff x="2208" y="864"/>
            <a:chExt cx="1584" cy="1968"/>
          </a:xfrm>
        </p:grpSpPr>
        <p:sp>
          <p:nvSpPr>
            <p:cNvPr id="60" name="Line 66"/>
            <p:cNvSpPr>
              <a:spLocks noChangeShapeType="1"/>
            </p:cNvSpPr>
            <p:nvPr/>
          </p:nvSpPr>
          <p:spPr bwMode="auto">
            <a:xfrm>
              <a:off x="2208" y="1056"/>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1" name="Line 67"/>
            <p:cNvSpPr>
              <a:spLocks noChangeShapeType="1"/>
            </p:cNvSpPr>
            <p:nvPr/>
          </p:nvSpPr>
          <p:spPr bwMode="auto">
            <a:xfrm>
              <a:off x="2256" y="1031"/>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2" name="Line 68"/>
            <p:cNvSpPr>
              <a:spLocks noChangeShapeType="1"/>
            </p:cNvSpPr>
            <p:nvPr/>
          </p:nvSpPr>
          <p:spPr bwMode="auto">
            <a:xfrm>
              <a:off x="2304" y="1008"/>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3" name="Line 69"/>
            <p:cNvSpPr>
              <a:spLocks noChangeShapeType="1"/>
            </p:cNvSpPr>
            <p:nvPr/>
          </p:nvSpPr>
          <p:spPr bwMode="auto">
            <a:xfrm>
              <a:off x="2352" y="960"/>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4" name="Line 70"/>
            <p:cNvSpPr>
              <a:spLocks noChangeShapeType="1"/>
            </p:cNvSpPr>
            <p:nvPr/>
          </p:nvSpPr>
          <p:spPr bwMode="auto">
            <a:xfrm>
              <a:off x="2448" y="912"/>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5" name="Line 71"/>
            <p:cNvSpPr>
              <a:spLocks noChangeShapeType="1"/>
            </p:cNvSpPr>
            <p:nvPr/>
          </p:nvSpPr>
          <p:spPr bwMode="auto">
            <a:xfrm>
              <a:off x="2448" y="886"/>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6" name="Line 72"/>
            <p:cNvSpPr>
              <a:spLocks noChangeShapeType="1"/>
            </p:cNvSpPr>
            <p:nvPr/>
          </p:nvSpPr>
          <p:spPr bwMode="auto">
            <a:xfrm>
              <a:off x="2400" y="934"/>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7" name="Line 73"/>
            <p:cNvSpPr>
              <a:spLocks noChangeShapeType="1"/>
            </p:cNvSpPr>
            <p:nvPr/>
          </p:nvSpPr>
          <p:spPr bwMode="auto">
            <a:xfrm>
              <a:off x="2352" y="981"/>
              <a:ext cx="134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8" name="Line 74"/>
            <p:cNvSpPr>
              <a:spLocks noChangeShapeType="1"/>
            </p:cNvSpPr>
            <p:nvPr/>
          </p:nvSpPr>
          <p:spPr bwMode="auto">
            <a:xfrm>
              <a:off x="3552" y="1056"/>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69" name="Line 75"/>
            <p:cNvSpPr>
              <a:spLocks noChangeShapeType="1"/>
            </p:cNvSpPr>
            <p:nvPr/>
          </p:nvSpPr>
          <p:spPr bwMode="auto">
            <a:xfrm>
              <a:off x="3600" y="1056"/>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0" name="Line 76"/>
            <p:cNvSpPr>
              <a:spLocks noChangeShapeType="1"/>
            </p:cNvSpPr>
            <p:nvPr/>
          </p:nvSpPr>
          <p:spPr bwMode="auto">
            <a:xfrm>
              <a:off x="3648" y="1008"/>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1" name="Line 77"/>
            <p:cNvSpPr>
              <a:spLocks noChangeShapeType="1"/>
            </p:cNvSpPr>
            <p:nvPr/>
          </p:nvSpPr>
          <p:spPr bwMode="auto">
            <a:xfrm>
              <a:off x="3696" y="960"/>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2" name="Line 78"/>
            <p:cNvSpPr>
              <a:spLocks noChangeShapeType="1"/>
            </p:cNvSpPr>
            <p:nvPr/>
          </p:nvSpPr>
          <p:spPr bwMode="auto">
            <a:xfrm>
              <a:off x="3744" y="912"/>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3" name="Line 79"/>
            <p:cNvSpPr>
              <a:spLocks noChangeShapeType="1"/>
            </p:cNvSpPr>
            <p:nvPr/>
          </p:nvSpPr>
          <p:spPr bwMode="auto">
            <a:xfrm>
              <a:off x="3792" y="864"/>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4" name="Line 80"/>
            <p:cNvSpPr>
              <a:spLocks noChangeShapeType="1"/>
            </p:cNvSpPr>
            <p:nvPr/>
          </p:nvSpPr>
          <p:spPr bwMode="auto">
            <a:xfrm>
              <a:off x="3670" y="960"/>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5" name="Line 81"/>
            <p:cNvSpPr>
              <a:spLocks noChangeShapeType="1"/>
            </p:cNvSpPr>
            <p:nvPr/>
          </p:nvSpPr>
          <p:spPr bwMode="auto">
            <a:xfrm>
              <a:off x="3717" y="912"/>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6" name="Line 82"/>
            <p:cNvSpPr>
              <a:spLocks noChangeShapeType="1"/>
            </p:cNvSpPr>
            <p:nvPr/>
          </p:nvSpPr>
          <p:spPr bwMode="auto">
            <a:xfrm>
              <a:off x="3767" y="912"/>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7" name="Line 83"/>
            <p:cNvSpPr>
              <a:spLocks noChangeShapeType="1"/>
            </p:cNvSpPr>
            <p:nvPr/>
          </p:nvSpPr>
          <p:spPr bwMode="auto">
            <a:xfrm>
              <a:off x="3622" y="1008"/>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8" name="Line 84"/>
            <p:cNvSpPr>
              <a:spLocks noChangeShapeType="1"/>
            </p:cNvSpPr>
            <p:nvPr/>
          </p:nvSpPr>
          <p:spPr bwMode="auto">
            <a:xfrm>
              <a:off x="3577" y="1056"/>
              <a:ext cx="0" cy="177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79" name="Line 85"/>
            <p:cNvSpPr>
              <a:spLocks noChangeShapeType="1"/>
            </p:cNvSpPr>
            <p:nvPr/>
          </p:nvSpPr>
          <p:spPr bwMode="auto">
            <a:xfrm>
              <a:off x="2448" y="1392"/>
              <a:ext cx="0" cy="1104"/>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0" name="Line 86"/>
            <p:cNvSpPr>
              <a:spLocks noChangeShapeType="1"/>
            </p:cNvSpPr>
            <p:nvPr/>
          </p:nvSpPr>
          <p:spPr bwMode="auto">
            <a:xfrm>
              <a:off x="2473" y="1392"/>
              <a:ext cx="0" cy="1104"/>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1" name="Line 87"/>
            <p:cNvSpPr>
              <a:spLocks noChangeShapeType="1"/>
            </p:cNvSpPr>
            <p:nvPr/>
          </p:nvSpPr>
          <p:spPr bwMode="auto">
            <a:xfrm>
              <a:off x="2520" y="1392"/>
              <a:ext cx="0" cy="105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2" name="Line 88"/>
            <p:cNvSpPr>
              <a:spLocks noChangeShapeType="1"/>
            </p:cNvSpPr>
            <p:nvPr/>
          </p:nvSpPr>
          <p:spPr bwMode="auto">
            <a:xfrm>
              <a:off x="2496" y="1392"/>
              <a:ext cx="0" cy="1104"/>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3" name="Line 89"/>
            <p:cNvSpPr>
              <a:spLocks noChangeShapeType="1"/>
            </p:cNvSpPr>
            <p:nvPr/>
          </p:nvSpPr>
          <p:spPr bwMode="auto">
            <a:xfrm>
              <a:off x="2400" y="2544"/>
              <a:ext cx="912"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4" name="Line 90"/>
            <p:cNvSpPr>
              <a:spLocks noChangeShapeType="1"/>
            </p:cNvSpPr>
            <p:nvPr/>
          </p:nvSpPr>
          <p:spPr bwMode="auto">
            <a:xfrm>
              <a:off x="2448" y="2496"/>
              <a:ext cx="86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5" name="Line 91"/>
            <p:cNvSpPr>
              <a:spLocks noChangeShapeType="1"/>
            </p:cNvSpPr>
            <p:nvPr/>
          </p:nvSpPr>
          <p:spPr bwMode="auto">
            <a:xfrm>
              <a:off x="2544" y="2448"/>
              <a:ext cx="768"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6" name="Line 92"/>
            <p:cNvSpPr>
              <a:spLocks noChangeShapeType="1"/>
            </p:cNvSpPr>
            <p:nvPr/>
          </p:nvSpPr>
          <p:spPr bwMode="auto">
            <a:xfrm>
              <a:off x="2544" y="2423"/>
              <a:ext cx="720"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7" name="Line 93"/>
            <p:cNvSpPr>
              <a:spLocks noChangeShapeType="1"/>
            </p:cNvSpPr>
            <p:nvPr/>
          </p:nvSpPr>
          <p:spPr bwMode="auto">
            <a:xfrm>
              <a:off x="2496" y="2473"/>
              <a:ext cx="768"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sp>
          <p:nvSpPr>
            <p:cNvPr id="88" name="Line 94"/>
            <p:cNvSpPr>
              <a:spLocks noChangeShapeType="1"/>
            </p:cNvSpPr>
            <p:nvPr/>
          </p:nvSpPr>
          <p:spPr bwMode="auto">
            <a:xfrm>
              <a:off x="2448" y="2518"/>
              <a:ext cx="864" cy="0"/>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endParaRPr>
            </a:p>
          </p:txBody>
        </p:sp>
      </p:grpSp>
      <p:grpSp>
        <p:nvGrpSpPr>
          <p:cNvPr id="89" name="Group 102"/>
          <p:cNvGrpSpPr/>
          <p:nvPr/>
        </p:nvGrpSpPr>
        <p:grpSpPr bwMode="auto">
          <a:xfrm>
            <a:off x="3200411" y="3148013"/>
            <a:ext cx="2120901" cy="1250950"/>
            <a:chOff x="864" y="2284"/>
            <a:chExt cx="1336" cy="788"/>
          </a:xfrm>
        </p:grpSpPr>
        <p:grpSp>
          <p:nvGrpSpPr>
            <p:cNvPr id="90" name="Group 103"/>
            <p:cNvGrpSpPr/>
            <p:nvPr/>
          </p:nvGrpSpPr>
          <p:grpSpPr bwMode="auto">
            <a:xfrm>
              <a:off x="864" y="2382"/>
              <a:ext cx="818" cy="690"/>
              <a:chOff x="960" y="2958"/>
              <a:chExt cx="818" cy="690"/>
            </a:xfrm>
          </p:grpSpPr>
          <p:sp>
            <p:nvSpPr>
              <p:cNvPr id="92" name="AutoShape 104"/>
              <p:cNvSpPr>
                <a:spLocks noChangeArrowheads="1"/>
              </p:cNvSpPr>
              <p:nvPr/>
            </p:nvSpPr>
            <p:spPr bwMode="auto">
              <a:xfrm>
                <a:off x="960" y="2958"/>
                <a:ext cx="818" cy="690"/>
              </a:xfrm>
              <a:prstGeom prst="wedgeEllipseCallout">
                <a:avLst>
                  <a:gd name="adj1" fmla="val 100731"/>
                  <a:gd name="adj2" fmla="val -106523"/>
                </a:avLst>
              </a:prstGeom>
              <a:solidFill>
                <a:srgbClr val="FFFF00"/>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lgn="ctr">
                  <a:spcBef>
                    <a:spcPct val="50000"/>
                  </a:spcBef>
                </a:pPr>
                <a:endParaRPr lang="zh-CN" altLang="zh-CN" sz="2800" b="1">
                  <a:solidFill>
                    <a:srgbClr val="000000"/>
                  </a:solidFill>
                  <a:cs typeface="Times New Roman" panose="02020603050405020304" pitchFamily="18" charset="0"/>
                </a:endParaRPr>
              </a:p>
            </p:txBody>
          </p:sp>
          <p:sp>
            <p:nvSpPr>
              <p:cNvPr id="93" name="Text Box 105"/>
              <p:cNvSpPr txBox="1">
                <a:spLocks noChangeArrowheads="1"/>
              </p:cNvSpPr>
              <p:nvPr/>
            </p:nvSpPr>
            <p:spPr bwMode="auto">
              <a:xfrm>
                <a:off x="1097" y="2988"/>
                <a:ext cx="566"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ctr"/>
                <a:r>
                  <a:rPr lang="zh-CN" altLang="en-US" sz="2800" b="1">
                    <a:solidFill>
                      <a:srgbClr val="000000"/>
                    </a:solidFill>
                    <a:cs typeface="Times New Roman" panose="02020603050405020304" pitchFamily="18" charset="0"/>
                  </a:rPr>
                  <a:t>一次</a:t>
                </a:r>
                <a:endParaRPr lang="zh-CN" altLang="en-US" sz="2800" b="1">
                  <a:solidFill>
                    <a:srgbClr val="000000"/>
                  </a:solidFill>
                  <a:cs typeface="Times New Roman" panose="02020603050405020304" pitchFamily="18" charset="0"/>
                </a:endParaRPr>
              </a:p>
              <a:p>
                <a:pPr algn="ctr"/>
                <a:r>
                  <a:rPr lang="zh-CN" altLang="en-US" sz="2800" b="1">
                    <a:solidFill>
                      <a:srgbClr val="000000"/>
                    </a:solidFill>
                    <a:cs typeface="Times New Roman" panose="02020603050405020304" pitchFamily="18" charset="0"/>
                  </a:rPr>
                  <a:t>绕组</a:t>
                </a:r>
                <a:endParaRPr lang="zh-CN" altLang="en-US" sz="2800" b="1">
                  <a:solidFill>
                    <a:srgbClr val="000000"/>
                  </a:solidFill>
                  <a:cs typeface="Times New Roman" panose="02020603050405020304" pitchFamily="18" charset="0"/>
                </a:endParaRPr>
              </a:p>
            </p:txBody>
          </p:sp>
        </p:grpSp>
        <p:sp>
          <p:nvSpPr>
            <p:cNvPr id="91" name="Rectangle 106"/>
            <p:cNvSpPr>
              <a:spLocks noChangeArrowheads="1"/>
            </p:cNvSpPr>
            <p:nvPr/>
          </p:nvSpPr>
          <p:spPr bwMode="auto">
            <a:xfrm>
              <a:off x="1773" y="2284"/>
              <a:ext cx="427"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rgbClr val="FF3300"/>
                  </a:solidFill>
                  <a:cs typeface="Times New Roman" panose="02020603050405020304" pitchFamily="18" charset="0"/>
                </a:rPr>
                <a:t>N</a:t>
              </a:r>
              <a:r>
                <a:rPr lang="en-US" altLang="zh-CN" sz="3600" b="1" baseline="-25000">
                  <a:solidFill>
                    <a:srgbClr val="FF3300"/>
                  </a:solidFill>
                  <a:cs typeface="Times New Roman" panose="02020603050405020304" pitchFamily="18" charset="0"/>
                </a:rPr>
                <a:t>1</a:t>
              </a:r>
              <a:endParaRPr lang="en-US" altLang="zh-CN" sz="3600" b="1" baseline="-25000">
                <a:solidFill>
                  <a:srgbClr val="FF3300"/>
                </a:solidFill>
                <a:cs typeface="Times New Roman" panose="02020603050405020304" pitchFamily="18" charset="0"/>
              </a:endParaRPr>
            </a:p>
          </p:txBody>
        </p:sp>
      </p:grpSp>
      <p:grpSp>
        <p:nvGrpSpPr>
          <p:cNvPr id="94" name="Group 107"/>
          <p:cNvGrpSpPr/>
          <p:nvPr/>
        </p:nvGrpSpPr>
        <p:grpSpPr bwMode="auto">
          <a:xfrm>
            <a:off x="7843859" y="3146425"/>
            <a:ext cx="2043114" cy="1220788"/>
            <a:chOff x="3849" y="2256"/>
            <a:chExt cx="1287" cy="769"/>
          </a:xfrm>
        </p:grpSpPr>
        <p:grpSp>
          <p:nvGrpSpPr>
            <p:cNvPr id="95" name="Group 108"/>
            <p:cNvGrpSpPr/>
            <p:nvPr/>
          </p:nvGrpSpPr>
          <p:grpSpPr bwMode="auto">
            <a:xfrm>
              <a:off x="4354" y="2334"/>
              <a:ext cx="782" cy="691"/>
              <a:chOff x="4212" y="2669"/>
              <a:chExt cx="782" cy="691"/>
            </a:xfrm>
          </p:grpSpPr>
          <p:sp>
            <p:nvSpPr>
              <p:cNvPr id="97" name="AutoShape 109"/>
              <p:cNvSpPr>
                <a:spLocks noChangeArrowheads="1"/>
              </p:cNvSpPr>
              <p:nvPr/>
            </p:nvSpPr>
            <p:spPr bwMode="auto">
              <a:xfrm>
                <a:off x="4212" y="2669"/>
                <a:ext cx="782" cy="691"/>
              </a:xfrm>
              <a:prstGeom prst="wedgeEllipseCallout">
                <a:avLst>
                  <a:gd name="adj1" fmla="val -108824"/>
                  <a:gd name="adj2" fmla="val -93125"/>
                </a:avLst>
              </a:prstGeom>
              <a:solidFill>
                <a:srgbClr val="CC66FF"/>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lgn="ctr">
                  <a:spcBef>
                    <a:spcPct val="50000"/>
                  </a:spcBef>
                </a:pPr>
                <a:endParaRPr lang="zh-CN" altLang="zh-CN" sz="2800" b="1">
                  <a:solidFill>
                    <a:srgbClr val="000000"/>
                  </a:solidFill>
                  <a:cs typeface="Times New Roman" panose="02020603050405020304" pitchFamily="18" charset="0"/>
                </a:endParaRPr>
              </a:p>
            </p:txBody>
          </p:sp>
          <p:sp>
            <p:nvSpPr>
              <p:cNvPr id="98" name="Text Box 110"/>
              <p:cNvSpPr txBox="1">
                <a:spLocks noChangeArrowheads="1"/>
              </p:cNvSpPr>
              <p:nvPr/>
            </p:nvSpPr>
            <p:spPr bwMode="auto">
              <a:xfrm>
                <a:off x="4324" y="2699"/>
                <a:ext cx="566"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lgn="ctr"/>
                <a:r>
                  <a:rPr lang="zh-CN" altLang="en-US" sz="2800" b="1">
                    <a:solidFill>
                      <a:srgbClr val="000000"/>
                    </a:solidFill>
                    <a:cs typeface="Times New Roman" panose="02020603050405020304" pitchFamily="18" charset="0"/>
                  </a:rPr>
                  <a:t>二次</a:t>
                </a:r>
                <a:endParaRPr lang="zh-CN" altLang="en-US" sz="2800" b="1">
                  <a:solidFill>
                    <a:srgbClr val="000000"/>
                  </a:solidFill>
                  <a:cs typeface="Times New Roman" panose="02020603050405020304" pitchFamily="18" charset="0"/>
                </a:endParaRPr>
              </a:p>
              <a:p>
                <a:pPr algn="ctr"/>
                <a:r>
                  <a:rPr lang="zh-CN" altLang="en-US" sz="2800" b="1">
                    <a:solidFill>
                      <a:srgbClr val="000000"/>
                    </a:solidFill>
                    <a:cs typeface="Times New Roman" panose="02020603050405020304" pitchFamily="18" charset="0"/>
                  </a:rPr>
                  <a:t>绕组</a:t>
                </a:r>
                <a:endParaRPr lang="zh-CN" altLang="en-US" sz="2800" b="1">
                  <a:solidFill>
                    <a:srgbClr val="000000"/>
                  </a:solidFill>
                  <a:cs typeface="Times New Roman" panose="02020603050405020304" pitchFamily="18" charset="0"/>
                </a:endParaRPr>
              </a:p>
            </p:txBody>
          </p:sp>
        </p:grpSp>
        <p:sp>
          <p:nvSpPr>
            <p:cNvPr id="96" name="Rectangle 111"/>
            <p:cNvSpPr>
              <a:spLocks noChangeArrowheads="1"/>
            </p:cNvSpPr>
            <p:nvPr/>
          </p:nvSpPr>
          <p:spPr bwMode="auto">
            <a:xfrm>
              <a:off x="3849" y="2256"/>
              <a:ext cx="427"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3600" b="1">
                  <a:solidFill>
                    <a:srgbClr val="FF3300"/>
                  </a:solidFill>
                  <a:cs typeface="Times New Roman" panose="02020603050405020304" pitchFamily="18" charset="0"/>
                </a:rPr>
                <a:t>N</a:t>
              </a:r>
              <a:r>
                <a:rPr lang="en-US" altLang="zh-CN" sz="3600" b="1" baseline="-25000">
                  <a:solidFill>
                    <a:srgbClr val="FF3300"/>
                  </a:solidFill>
                  <a:cs typeface="Times New Roman" panose="02020603050405020304" pitchFamily="18" charset="0"/>
                </a:rPr>
                <a:t>2</a:t>
              </a:r>
              <a:endParaRPr lang="en-US" altLang="zh-CN" sz="3200" b="1" baseline="-25000">
                <a:solidFill>
                  <a:srgbClr val="FF3300"/>
                </a:solidFill>
                <a:cs typeface="Times New Roman" panose="02020603050405020304" pitchFamily="18" charset="0"/>
              </a:endParaRPr>
            </a:p>
          </p:txBody>
        </p:sp>
      </p:grpSp>
      <p:grpSp>
        <p:nvGrpSpPr>
          <p:cNvPr id="99" name="Group 112"/>
          <p:cNvGrpSpPr/>
          <p:nvPr/>
        </p:nvGrpSpPr>
        <p:grpSpPr bwMode="auto">
          <a:xfrm>
            <a:off x="8153400" y="457218"/>
            <a:ext cx="1371600" cy="785813"/>
            <a:chOff x="3986" y="657"/>
            <a:chExt cx="622" cy="495"/>
          </a:xfrm>
        </p:grpSpPr>
        <p:sp>
          <p:nvSpPr>
            <p:cNvPr id="100" name="AutoShape 113"/>
            <p:cNvSpPr>
              <a:spLocks noChangeArrowheads="1"/>
            </p:cNvSpPr>
            <p:nvPr/>
          </p:nvSpPr>
          <p:spPr bwMode="auto">
            <a:xfrm>
              <a:off x="3986" y="657"/>
              <a:ext cx="622" cy="495"/>
            </a:xfrm>
            <a:prstGeom prst="wedgeEllipseCallout">
              <a:avLst>
                <a:gd name="adj1" fmla="val -102579"/>
                <a:gd name="adj2" fmla="val 93861"/>
              </a:avLst>
            </a:prstGeom>
            <a:pattFill prst="pct75">
              <a:fgClr>
                <a:srgbClr val="00FF00"/>
              </a:fgClr>
              <a:bgClr>
                <a:srgbClr val="FFFFFF"/>
              </a:bgClr>
            </a:pattFill>
            <a:ln>
              <a:noFill/>
            </a:ln>
            <a:effectLst/>
          </p:spPr>
          <p:txBody>
            <a:bodyPr wrap="none" anchor="ctr"/>
            <a:lstStyle/>
            <a:p>
              <a:pPr algn="ctr">
                <a:spcBef>
                  <a:spcPct val="50000"/>
                </a:spcBef>
                <a:defRPr/>
              </a:pPr>
              <a:endParaRPr lang="zh-CN" altLang="zh-CN" sz="2800" b="1" kern="0">
                <a:solidFill>
                  <a:srgbClr val="000000"/>
                </a:solidFill>
                <a:ea typeface="宋体" panose="02010600030101010101" pitchFamily="2" charset="-122"/>
              </a:endParaRPr>
            </a:p>
          </p:txBody>
        </p:sp>
        <p:sp>
          <p:nvSpPr>
            <p:cNvPr id="101" name="Text Box 114"/>
            <p:cNvSpPr txBox="1">
              <a:spLocks noChangeArrowheads="1"/>
            </p:cNvSpPr>
            <p:nvPr/>
          </p:nvSpPr>
          <p:spPr bwMode="auto">
            <a:xfrm>
              <a:off x="4107" y="720"/>
              <a:ext cx="407" cy="329"/>
            </a:xfrm>
            <a:prstGeom prst="rect">
              <a:avLst/>
            </a:prstGeom>
            <a:pattFill prst="pct75">
              <a:fgClr>
                <a:srgbClr val="00FF00"/>
              </a:fgClr>
              <a:bgClr>
                <a:srgbClr val="FFFFFF"/>
              </a:bgClr>
            </a:pattFill>
            <a:ln>
              <a:noFill/>
            </a:ln>
            <a:effectLst/>
          </p:spPr>
          <p:txBody>
            <a:bodyPr wrap="none">
              <a:spAutoFit/>
            </a:bodyPr>
            <a:lstStyle/>
            <a:p>
              <a:pPr algn="ctr">
                <a:spcBef>
                  <a:spcPct val="50000"/>
                </a:spcBef>
                <a:defRPr/>
              </a:pPr>
              <a:r>
                <a:rPr lang="zh-CN" altLang="en-US" sz="2800" b="1" kern="0">
                  <a:solidFill>
                    <a:srgbClr val="000000"/>
                  </a:solidFill>
                  <a:ea typeface="宋体" panose="02010600030101010101" pitchFamily="2" charset="-122"/>
                </a:rPr>
                <a:t>铁心</a:t>
              </a:r>
              <a:endParaRPr lang="zh-CN" altLang="en-US" sz="2800" b="1" kern="0">
                <a:solidFill>
                  <a:srgbClr val="000000"/>
                </a:solidFill>
                <a:ea typeface="宋体" panose="02010600030101010101" pitchFamily="2" charset="-122"/>
              </a:endParaRPr>
            </a:p>
          </p:txBody>
        </p:sp>
      </p:grpSp>
      <p:sp>
        <p:nvSpPr>
          <p:cNvPr id="102" name="Text Box 3"/>
          <p:cNvSpPr txBox="1">
            <a:spLocks noChangeArrowheads="1"/>
          </p:cNvSpPr>
          <p:nvPr/>
        </p:nvSpPr>
        <p:spPr bwMode="auto">
          <a:xfrm>
            <a:off x="6553200" y="5837238"/>
            <a:ext cx="3733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zh-CN" altLang="en-US" sz="2800" b="1" kern="0" smtClean="0">
                <a:solidFill>
                  <a:srgbClr val="FF3300"/>
                </a:solidFill>
              </a:rPr>
              <a:t>变压器的磁路</a:t>
            </a:r>
            <a:endParaRPr lang="zh-CN" altLang="en-US" sz="2800" b="1" kern="0" smtClean="0">
              <a:solidFill>
                <a:srgbClr val="FF3300"/>
              </a:solidFill>
            </a:endParaRPr>
          </a:p>
        </p:txBody>
      </p:sp>
      <p:grpSp>
        <p:nvGrpSpPr>
          <p:cNvPr id="103" name="Group 4"/>
          <p:cNvGrpSpPr/>
          <p:nvPr/>
        </p:nvGrpSpPr>
        <p:grpSpPr bwMode="auto">
          <a:xfrm>
            <a:off x="1906597" y="4800618"/>
            <a:ext cx="3316287" cy="1055688"/>
            <a:chOff x="241" y="3072"/>
            <a:chExt cx="2089" cy="665"/>
          </a:xfrm>
        </p:grpSpPr>
        <p:sp>
          <p:nvSpPr>
            <p:cNvPr id="104" name="Text Box 5"/>
            <p:cNvSpPr txBox="1">
              <a:spLocks noChangeArrowheads="1"/>
            </p:cNvSpPr>
            <p:nvPr/>
          </p:nvSpPr>
          <p:spPr bwMode="auto">
            <a:xfrm>
              <a:off x="241" y="3305"/>
              <a:ext cx="791" cy="329"/>
            </a:xfrm>
            <a:prstGeom prst="rect">
              <a:avLst/>
            </a:prstGeom>
            <a:noFill/>
            <a:ln>
              <a:noFill/>
            </a:ln>
            <a:effectLst/>
          </p:spPr>
          <p:txBody>
            <a:bodyPr wrap="none">
              <a:spAutoFit/>
            </a:bodyPr>
            <a:lstStyle/>
            <a:p>
              <a:pPr algn="ctr">
                <a:defRPr/>
              </a:pPr>
              <a:r>
                <a:rPr lang="zh-CN" altLang="en-US" sz="2800" b="1" kern="0">
                  <a:solidFill>
                    <a:srgbClr val="000000"/>
                  </a:solidFill>
                  <a:effectLst>
                    <a:outerShdw blurRad="38100" dist="38100" dir="2700000" algn="tl">
                      <a:srgbClr val="C0C0C0"/>
                    </a:outerShdw>
                  </a:effectLst>
                  <a:ea typeface="宋体" panose="02010600030101010101" pitchFamily="2" charset="-122"/>
                </a:rPr>
                <a:t>绕组：</a:t>
              </a:r>
              <a:endParaRPr lang="zh-CN" altLang="en-US" sz="2800" b="1" kern="0">
                <a:solidFill>
                  <a:srgbClr val="000000"/>
                </a:solidFill>
                <a:effectLst>
                  <a:outerShdw blurRad="38100" dist="38100" dir="2700000" algn="tl">
                    <a:srgbClr val="C0C0C0"/>
                  </a:outerShdw>
                </a:effectLst>
                <a:ea typeface="宋体" panose="02010600030101010101" pitchFamily="2" charset="-122"/>
              </a:endParaRPr>
            </a:p>
          </p:txBody>
        </p:sp>
        <p:sp>
          <p:nvSpPr>
            <p:cNvPr id="105" name="AutoShape 6"/>
            <p:cNvSpPr/>
            <p:nvPr/>
          </p:nvSpPr>
          <p:spPr bwMode="auto">
            <a:xfrm>
              <a:off x="938" y="3232"/>
              <a:ext cx="96" cy="480"/>
            </a:xfrm>
            <a:prstGeom prst="leftBrace">
              <a:avLst>
                <a:gd name="adj1" fmla="val 41667"/>
                <a:gd name="adj2" fmla="val 50000"/>
              </a:avLst>
            </a:prstGeom>
            <a:noFill/>
            <a:ln w="9525">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zh-CN" altLang="en-US" kern="0" smtClean="0">
                <a:solidFill>
                  <a:srgbClr val="000000"/>
                </a:solidFill>
              </a:endParaRPr>
            </a:p>
          </p:txBody>
        </p:sp>
        <p:sp>
          <p:nvSpPr>
            <p:cNvPr id="106" name="Rectangle 7"/>
            <p:cNvSpPr>
              <a:spLocks noChangeArrowheads="1"/>
            </p:cNvSpPr>
            <p:nvPr/>
          </p:nvSpPr>
          <p:spPr bwMode="auto">
            <a:xfrm>
              <a:off x="1082" y="3072"/>
              <a:ext cx="1152" cy="329"/>
            </a:xfrm>
            <a:prstGeom prst="rect">
              <a:avLst/>
            </a:prstGeom>
            <a:noFill/>
            <a:ln>
              <a:noFill/>
            </a:ln>
            <a:effectLst/>
          </p:spPr>
          <p:txBody>
            <a:bodyPr>
              <a:spAutoFit/>
            </a:bodyPr>
            <a:lstStyle/>
            <a:p>
              <a:pPr>
                <a:defRPr/>
              </a:pPr>
              <a:r>
                <a:rPr lang="zh-CN" altLang="en-US" sz="2800" b="1" kern="0">
                  <a:solidFill>
                    <a:srgbClr val="000099"/>
                  </a:solidFill>
                  <a:effectLst>
                    <a:outerShdw blurRad="38100" dist="38100" dir="2700000" algn="tl">
                      <a:srgbClr val="C0C0C0"/>
                    </a:outerShdw>
                  </a:effectLst>
                  <a:ea typeface="宋体" panose="02010600030101010101" pitchFamily="2" charset="-122"/>
                </a:rPr>
                <a:t>一次绕组</a:t>
              </a:r>
              <a:endParaRPr lang="zh-CN" altLang="en-US" sz="2800" b="1" kern="0">
                <a:solidFill>
                  <a:srgbClr val="000099"/>
                </a:solidFill>
                <a:effectLst>
                  <a:outerShdw blurRad="38100" dist="38100" dir="2700000" algn="tl">
                    <a:srgbClr val="C0C0C0"/>
                  </a:outerShdw>
                </a:effectLst>
                <a:ea typeface="宋体" panose="02010600030101010101" pitchFamily="2" charset="-122"/>
              </a:endParaRPr>
            </a:p>
          </p:txBody>
        </p:sp>
        <p:sp>
          <p:nvSpPr>
            <p:cNvPr id="107" name="Rectangle 8"/>
            <p:cNvSpPr>
              <a:spLocks noChangeArrowheads="1"/>
            </p:cNvSpPr>
            <p:nvPr/>
          </p:nvSpPr>
          <p:spPr bwMode="auto">
            <a:xfrm>
              <a:off x="1082" y="3408"/>
              <a:ext cx="1248" cy="329"/>
            </a:xfrm>
            <a:prstGeom prst="rect">
              <a:avLst/>
            </a:prstGeom>
            <a:noFill/>
            <a:ln>
              <a:noFill/>
            </a:ln>
            <a:effectLst/>
          </p:spPr>
          <p:txBody>
            <a:bodyPr>
              <a:spAutoFit/>
            </a:bodyPr>
            <a:lstStyle/>
            <a:p>
              <a:pPr>
                <a:defRPr/>
              </a:pPr>
              <a:r>
                <a:rPr lang="zh-CN" altLang="en-US" sz="2800" b="1" kern="0">
                  <a:solidFill>
                    <a:srgbClr val="000099"/>
                  </a:solidFill>
                  <a:effectLst>
                    <a:outerShdw blurRad="38100" dist="38100" dir="2700000" algn="tl">
                      <a:srgbClr val="C0C0C0"/>
                    </a:outerShdw>
                  </a:effectLst>
                  <a:ea typeface="宋体" panose="02010600030101010101" pitchFamily="2" charset="-122"/>
                </a:rPr>
                <a:t>二次绕组</a:t>
              </a:r>
              <a:endParaRPr lang="zh-CN" altLang="en-US" sz="2800" b="1" kern="0">
                <a:solidFill>
                  <a:srgbClr val="000099"/>
                </a:solidFill>
                <a:effectLst>
                  <a:outerShdw blurRad="38100" dist="38100" dir="2700000" algn="tl">
                    <a:srgbClr val="C0C0C0"/>
                  </a:outerShdw>
                </a:effectLst>
                <a:ea typeface="宋体" panose="02010600030101010101" pitchFamily="2" charset="-122"/>
              </a:endParaRPr>
            </a:p>
          </p:txBody>
        </p:sp>
      </p:grpSp>
      <p:sp>
        <p:nvSpPr>
          <p:cNvPr id="108" name="Text Box 101"/>
          <p:cNvSpPr txBox="1">
            <a:spLocks noChangeArrowheads="1"/>
          </p:cNvSpPr>
          <p:nvPr/>
        </p:nvSpPr>
        <p:spPr bwMode="auto">
          <a:xfrm>
            <a:off x="2895600" y="5791218"/>
            <a:ext cx="3733800" cy="521970"/>
          </a:xfrm>
          <a:prstGeom prst="rect">
            <a:avLst/>
          </a:prstGeom>
          <a:noFill/>
          <a:ln>
            <a:noFill/>
          </a:ln>
          <a:effectLst/>
        </p:spPr>
        <p:txBody>
          <a:bodyPr>
            <a:spAutoFit/>
          </a:bodyPr>
          <a:lstStyle/>
          <a:p>
            <a:pPr>
              <a:spcBef>
                <a:spcPct val="50000"/>
              </a:spcBef>
              <a:defRPr/>
            </a:pPr>
            <a:r>
              <a:rPr lang="zh-CN" altLang="en-US" sz="2800" b="1">
                <a:solidFill>
                  <a:srgbClr val="FF3300"/>
                </a:solidFill>
                <a:effectLst>
                  <a:outerShdw blurRad="38100" dist="38100" dir="2700000" algn="tl">
                    <a:srgbClr val="C0C0C0"/>
                  </a:outerShdw>
                </a:effectLst>
                <a:ea typeface="宋体" panose="02010600030101010101" pitchFamily="2" charset="-122"/>
              </a:rPr>
              <a:t>变压器的电路</a:t>
            </a:r>
            <a:endParaRPr lang="zh-CN" altLang="en-US" sz="2800" b="1">
              <a:solidFill>
                <a:srgbClr val="FF3300"/>
              </a:solidFill>
              <a:effectLst>
                <a:outerShdw blurRad="38100" dist="38100" dir="2700000" algn="tl">
                  <a:srgbClr val="C0C0C0"/>
                </a:outerShdw>
              </a:effectLst>
              <a:ea typeface="宋体" panose="02010600030101010101" pitchFamily="2" charset="-122"/>
            </a:endParaRPr>
          </a:p>
        </p:txBody>
      </p:sp>
      <p:grpSp>
        <p:nvGrpSpPr>
          <p:cNvPr id="109" name="Group 95"/>
          <p:cNvGrpSpPr/>
          <p:nvPr/>
        </p:nvGrpSpPr>
        <p:grpSpPr bwMode="auto">
          <a:xfrm>
            <a:off x="5387984" y="4816475"/>
            <a:ext cx="5737231" cy="1493838"/>
            <a:chOff x="2434" y="3091"/>
            <a:chExt cx="3614" cy="941"/>
          </a:xfrm>
        </p:grpSpPr>
        <p:grpSp>
          <p:nvGrpSpPr>
            <p:cNvPr id="110" name="Group 96"/>
            <p:cNvGrpSpPr/>
            <p:nvPr/>
          </p:nvGrpSpPr>
          <p:grpSpPr bwMode="auto">
            <a:xfrm>
              <a:off x="3168" y="3091"/>
              <a:ext cx="2880" cy="684"/>
              <a:chOff x="2448" y="3120"/>
              <a:chExt cx="2880" cy="684"/>
            </a:xfrm>
          </p:grpSpPr>
          <p:sp>
            <p:nvSpPr>
              <p:cNvPr id="113" name="Text Box 97"/>
              <p:cNvSpPr txBox="1">
                <a:spLocks noChangeArrowheads="1"/>
              </p:cNvSpPr>
              <p:nvPr/>
            </p:nvSpPr>
            <p:spPr bwMode="auto">
              <a:xfrm>
                <a:off x="2448" y="3120"/>
                <a:ext cx="288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zh-CN" altLang="en-US" sz="2800" b="1" kern="0" smtClean="0">
                    <a:solidFill>
                      <a:srgbClr val="000099"/>
                    </a:solidFill>
                  </a:rPr>
                  <a:t>由高导磁硅钢片叠成</a:t>
                </a:r>
                <a:endParaRPr lang="zh-CN" altLang="en-US" sz="2800" b="1" kern="0" smtClean="0">
                  <a:solidFill>
                    <a:srgbClr val="000099"/>
                  </a:solidFill>
                </a:endParaRPr>
              </a:p>
            </p:txBody>
          </p:sp>
          <p:sp>
            <p:nvSpPr>
              <p:cNvPr id="114" name="Text Box 98"/>
              <p:cNvSpPr txBox="1">
                <a:spLocks noChangeArrowheads="1"/>
              </p:cNvSpPr>
              <p:nvPr/>
            </p:nvSpPr>
            <p:spPr bwMode="auto">
              <a:xfrm>
                <a:off x="2448" y="3475"/>
                <a:ext cx="288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zh-CN" altLang="en-US" sz="2800" b="1" kern="0" dirty="0" smtClean="0">
                    <a:solidFill>
                      <a:srgbClr val="000000"/>
                    </a:solidFill>
                  </a:rPr>
                  <a:t>厚</a:t>
                </a:r>
                <a:r>
                  <a:rPr lang="en-US" altLang="zh-CN" sz="2800" b="1" kern="0" dirty="0" smtClean="0">
                    <a:solidFill>
                      <a:srgbClr val="000000"/>
                    </a:solidFill>
                    <a:cs typeface="Times New Roman" panose="02020603050405020304" pitchFamily="18" charset="0"/>
                  </a:rPr>
                  <a:t>0.35mm  </a:t>
                </a:r>
                <a:r>
                  <a:rPr lang="zh-CN" altLang="en-US" sz="2800" b="1" kern="0" dirty="0" smtClean="0">
                    <a:solidFill>
                      <a:srgbClr val="000000"/>
                    </a:solidFill>
                    <a:cs typeface="Times New Roman" panose="02020603050405020304" pitchFamily="18" charset="0"/>
                  </a:rPr>
                  <a:t>或  </a:t>
                </a:r>
                <a:r>
                  <a:rPr lang="en-US" altLang="zh-CN" sz="2800" b="1" kern="0" dirty="0" smtClean="0">
                    <a:solidFill>
                      <a:srgbClr val="000000"/>
                    </a:solidFill>
                    <a:cs typeface="Times New Roman" panose="02020603050405020304" pitchFamily="18" charset="0"/>
                  </a:rPr>
                  <a:t>0.5mm</a:t>
                </a:r>
                <a:endParaRPr lang="en-US" altLang="zh-CN" sz="2800" b="1" kern="0" dirty="0" smtClean="0">
                  <a:solidFill>
                    <a:srgbClr val="000000"/>
                  </a:solidFill>
                  <a:cs typeface="Times New Roman" panose="02020603050405020304" pitchFamily="18" charset="0"/>
                </a:endParaRPr>
              </a:p>
            </p:txBody>
          </p:sp>
        </p:grpSp>
        <p:sp>
          <p:nvSpPr>
            <p:cNvPr id="111" name="Rectangle 99"/>
            <p:cNvSpPr>
              <a:spLocks noChangeArrowheads="1"/>
            </p:cNvSpPr>
            <p:nvPr/>
          </p:nvSpPr>
          <p:spPr bwMode="auto">
            <a:xfrm>
              <a:off x="2434" y="3489"/>
              <a:ext cx="56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2800" b="1" kern="0" dirty="0" smtClean="0">
                  <a:solidFill>
                    <a:srgbClr val="000000"/>
                  </a:solidFill>
                </a:rPr>
                <a:t>铁心</a:t>
              </a:r>
              <a:endParaRPr lang="zh-CN" altLang="en-US" sz="2800" b="1" kern="0" dirty="0" smtClean="0">
                <a:solidFill>
                  <a:srgbClr val="000000"/>
                </a:solidFill>
              </a:endParaRPr>
            </a:p>
          </p:txBody>
        </p:sp>
        <p:sp>
          <p:nvSpPr>
            <p:cNvPr id="112" name="AutoShape 100"/>
            <p:cNvSpPr/>
            <p:nvPr/>
          </p:nvSpPr>
          <p:spPr bwMode="auto">
            <a:xfrm>
              <a:off x="3024" y="3264"/>
              <a:ext cx="96" cy="768"/>
            </a:xfrm>
            <a:prstGeom prst="leftBrace">
              <a:avLst>
                <a:gd name="adj1" fmla="val 66667"/>
                <a:gd name="adj2" fmla="val 50000"/>
              </a:avLst>
            </a:prstGeom>
            <a:noFill/>
            <a:ln w="9525">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zh-CN" altLang="en-US" kern="0" smtClean="0">
                <a:solidFill>
                  <a:srgbClr val="000000"/>
                </a:solidFill>
              </a:endParaRPr>
            </a:p>
          </p:txBody>
        </p:sp>
      </p:grpSp>
      <p:sp>
        <p:nvSpPr>
          <p:cNvPr id="115" name="矩形 114"/>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strips(downLeft)">
                                      <p:cBhvr>
                                        <p:cTn id="12" dur="5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box(in)">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left)">
                                      <p:cBhvr>
                                        <p:cTn id="22" dur="500"/>
                                        <p:tgtEl>
                                          <p:spTgt spid="8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wipe(right)">
                                      <p:cBhvr>
                                        <p:cTn id="27" dur="500"/>
                                        <p:tgtEl>
                                          <p:spTgt spid="9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wipe(left)">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blinds(horizontal)">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8"/>
                                        </p:tgtEl>
                                        <p:attrNameLst>
                                          <p:attrName>style.visibility</p:attrName>
                                        </p:attrNameLst>
                                      </p:cBhvr>
                                      <p:to>
                                        <p:strVal val="visible"/>
                                      </p:to>
                                    </p:set>
                                    <p:animEffect transition="in" filter="wipe(left)">
                                      <p:cBhvr>
                                        <p:cTn id="42" dur="500"/>
                                        <p:tgtEl>
                                          <p:spTgt spid="10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wipe(left)">
                                      <p:cBhvr>
                                        <p:cTn id="4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utoUpdateAnimBg="0"/>
      <p:bldP spid="108" grpId="0" bldLvl="0" animBg="1" autoUpdateAnimBg="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905000" y="1296988"/>
            <a:ext cx="6934200" cy="685800"/>
          </a:xfrm>
          <a:prstGeom prst="rect">
            <a:avLst/>
          </a:prstGeom>
          <a:noFill/>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en-US" altLang="zh-CN" sz="2400" b="1" dirty="0">
                <a:solidFill>
                  <a:srgbClr val="CC0000"/>
                </a:solidFill>
                <a:latin typeface="宋体" panose="02010600030101010101" pitchFamily="2" charset="-122"/>
                <a:ea typeface="宋体" panose="02010600030101010101" pitchFamily="2" charset="-122"/>
              </a:rPr>
              <a:t>1.</a:t>
            </a:r>
            <a:r>
              <a:rPr lang="zh-CN" altLang="en-US" sz="2400" b="1" dirty="0">
                <a:solidFill>
                  <a:srgbClr val="CC0000"/>
                </a:solidFill>
                <a:latin typeface="宋体" panose="02010600030101010101" pitchFamily="2" charset="-122"/>
                <a:ea typeface="宋体" panose="02010600030101010101" pitchFamily="2" charset="-122"/>
              </a:rPr>
              <a:t>变压器空载运行与电压变换原理</a:t>
            </a:r>
            <a:endParaRPr lang="zh-CN" altLang="en-US" sz="2400" b="1" dirty="0">
              <a:solidFill>
                <a:srgbClr val="CC0000"/>
              </a:solidFill>
              <a:latin typeface="宋体" panose="02010600030101010101" pitchFamily="2" charset="-122"/>
              <a:ea typeface="宋体" panose="02010600030101010101" pitchFamily="2" charset="-122"/>
            </a:endParaRPr>
          </a:p>
        </p:txBody>
      </p:sp>
      <p:sp>
        <p:nvSpPr>
          <p:cNvPr id="3" name="Rectangle 2"/>
          <p:cNvSpPr>
            <a:spLocks noChangeArrowheads="1"/>
          </p:cNvSpPr>
          <p:nvPr/>
        </p:nvSpPr>
        <p:spPr bwMode="auto">
          <a:xfrm>
            <a:off x="2002902" y="554346"/>
            <a:ext cx="6640512" cy="762000"/>
          </a:xfrm>
          <a:prstGeom prst="rect">
            <a:avLst/>
          </a:prstGeom>
          <a:noFill/>
          <a:ln>
            <a:noFill/>
          </a:ln>
          <a:effectLst/>
        </p:spPr>
        <p:txBody>
          <a:bodyPr anchor="ctr"/>
          <a:lstStyle>
            <a:lvl1pPr>
              <a:defRPr kumimoji="1" sz="4400">
                <a:solidFill>
                  <a:schemeClr val="tx2"/>
                </a:solidFill>
                <a:latin typeface="Times New Roman" panose="02020603050405020304" pitchFamily="18" charset="0"/>
                <a:ea typeface="宋体" panose="02010600030101010101" pitchFamily="2" charset="-122"/>
              </a:defRPr>
            </a:lvl1pPr>
            <a:lvl2pPr>
              <a:defRPr kumimoji="1" sz="4400">
                <a:solidFill>
                  <a:schemeClr val="tx2"/>
                </a:solidFill>
                <a:latin typeface="Times New Roman" panose="02020603050405020304" pitchFamily="18" charset="0"/>
                <a:ea typeface="宋体" panose="02010600030101010101" pitchFamily="2" charset="-122"/>
              </a:defRPr>
            </a:lvl2pPr>
            <a:lvl3pPr>
              <a:defRPr kumimoji="1" sz="4400">
                <a:solidFill>
                  <a:schemeClr val="tx2"/>
                </a:solidFill>
                <a:latin typeface="Times New Roman" panose="02020603050405020304" pitchFamily="18" charset="0"/>
                <a:ea typeface="宋体" panose="02010600030101010101" pitchFamily="2" charset="-122"/>
              </a:defRPr>
            </a:lvl3pPr>
            <a:lvl4pPr>
              <a:defRPr kumimoji="1" sz="4400">
                <a:solidFill>
                  <a:schemeClr val="tx2"/>
                </a:solidFill>
                <a:latin typeface="Times New Roman" panose="02020603050405020304" pitchFamily="18" charset="0"/>
                <a:ea typeface="宋体" panose="02010600030101010101" pitchFamily="2" charset="-122"/>
              </a:defRPr>
            </a:lvl4pPr>
            <a:lvl5pP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defRPr/>
            </a:pPr>
            <a:r>
              <a:rPr lang="zh-CN" altLang="en-US" sz="2400" b="1" kern="0" dirty="0" smtClean="0">
                <a:solidFill>
                  <a:srgbClr val="000099"/>
                </a:solidFill>
                <a:effectLst>
                  <a:outerShdw blurRad="38100" dist="38100" dir="2700000" algn="tl">
                    <a:srgbClr val="C0C0C0"/>
                  </a:outerShdw>
                </a:effectLst>
              </a:rPr>
              <a:t>变</a:t>
            </a:r>
            <a:r>
              <a:rPr lang="zh-CN" altLang="en-US" sz="2400" b="1" kern="0" dirty="0">
                <a:solidFill>
                  <a:srgbClr val="000099"/>
                </a:solidFill>
                <a:effectLst>
                  <a:outerShdw blurRad="38100" dist="38100" dir="2700000" algn="tl">
                    <a:srgbClr val="C0C0C0"/>
                  </a:outerShdw>
                </a:effectLst>
              </a:rPr>
              <a:t>压器的工作原理</a:t>
            </a:r>
            <a:endParaRPr lang="zh-CN" altLang="en-US" sz="2400" b="1" kern="0" dirty="0">
              <a:solidFill>
                <a:srgbClr val="000099"/>
              </a:solidFill>
              <a:effectLst>
                <a:outerShdw blurRad="38100" dist="38100" dir="2700000" algn="tl">
                  <a:srgbClr val="C0C0C0"/>
                </a:outerShdw>
              </a:effectLst>
            </a:endParaRPr>
          </a:p>
        </p:txBody>
      </p:sp>
      <p:sp>
        <p:nvSpPr>
          <p:cNvPr id="4" name="Rectangle 5"/>
          <p:cNvSpPr>
            <a:spLocks noChangeArrowheads="1"/>
          </p:cNvSpPr>
          <p:nvPr/>
        </p:nvSpPr>
        <p:spPr bwMode="auto">
          <a:xfrm>
            <a:off x="2109788" y="1764491"/>
            <a:ext cx="3648075" cy="115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300" b="1" kern="0" dirty="0" smtClean="0">
                <a:solidFill>
                  <a:srgbClr val="C00000"/>
                </a:solidFill>
              </a:rPr>
              <a:t>空载运行：</a:t>
            </a:r>
            <a:r>
              <a:rPr lang="zh-CN" altLang="en-US" sz="2300" b="1" kern="0" dirty="0" smtClean="0">
                <a:solidFill>
                  <a:srgbClr val="000000"/>
                </a:solidFill>
              </a:rPr>
              <a:t>一次侧接电源电压</a:t>
            </a:r>
            <a:r>
              <a:rPr lang="en-US" altLang="zh-CN" sz="2300" b="1" i="1" kern="0" dirty="0" smtClean="0">
                <a:solidFill>
                  <a:srgbClr val="000000"/>
                </a:solidFill>
              </a:rPr>
              <a:t>u</a:t>
            </a:r>
            <a:r>
              <a:rPr lang="en-US" altLang="zh-CN" sz="2300" b="1" kern="0" baseline="-25000" dirty="0" smtClean="0">
                <a:solidFill>
                  <a:srgbClr val="000000"/>
                </a:solidFill>
              </a:rPr>
              <a:t>1</a:t>
            </a:r>
            <a:r>
              <a:rPr lang="zh-CN" altLang="en-US" sz="2300" b="1" kern="0" dirty="0" smtClean="0">
                <a:solidFill>
                  <a:srgbClr val="000000"/>
                </a:solidFill>
              </a:rPr>
              <a:t>，二次侧开路，开路电压</a:t>
            </a:r>
            <a:r>
              <a:rPr lang="en-US" altLang="zh-CN" sz="2300" b="1" i="1" kern="0" dirty="0" smtClean="0">
                <a:solidFill>
                  <a:srgbClr val="000000"/>
                </a:solidFill>
              </a:rPr>
              <a:t>u</a:t>
            </a:r>
            <a:r>
              <a:rPr lang="en-US" altLang="zh-CN" sz="2300" b="1" kern="0" baseline="-25000" dirty="0" smtClean="0">
                <a:solidFill>
                  <a:srgbClr val="000000"/>
                </a:solidFill>
              </a:rPr>
              <a:t>20</a:t>
            </a:r>
            <a:r>
              <a:rPr lang="zh-CN" altLang="en-US" sz="2300" b="1" kern="0" dirty="0" smtClean="0">
                <a:solidFill>
                  <a:srgbClr val="000000"/>
                </a:solidFill>
              </a:rPr>
              <a:t>。</a:t>
            </a:r>
            <a:endParaRPr lang="zh-CN" altLang="en-US" sz="2300" b="1" kern="0" dirty="0" smtClean="0">
              <a:solidFill>
                <a:srgbClr val="000000"/>
              </a:solidFill>
            </a:endParaRPr>
          </a:p>
        </p:txBody>
      </p:sp>
      <p:sp>
        <p:nvSpPr>
          <p:cNvPr id="5" name="矩形 3"/>
          <p:cNvSpPr>
            <a:spLocks noChangeArrowheads="1"/>
          </p:cNvSpPr>
          <p:nvPr/>
        </p:nvSpPr>
        <p:spPr bwMode="auto">
          <a:xfrm>
            <a:off x="1905002" y="4830781"/>
            <a:ext cx="82200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400" b="1" kern="0" dirty="0" smtClean="0">
                <a:solidFill>
                  <a:srgbClr val="000000"/>
                </a:solidFill>
              </a:rPr>
              <a:t> 由于</a:t>
            </a:r>
            <a:r>
              <a:rPr lang="en-US" altLang="zh-CN" sz="2400" b="1" i="1" kern="0" dirty="0" smtClean="0">
                <a:solidFill>
                  <a:srgbClr val="000000"/>
                </a:solidFill>
              </a:rPr>
              <a:t>R</a:t>
            </a:r>
            <a:r>
              <a:rPr lang="en-US" altLang="zh-CN" sz="2400" b="1" kern="0" baseline="-25000" dirty="0" smtClean="0">
                <a:solidFill>
                  <a:srgbClr val="000000"/>
                </a:solidFill>
              </a:rPr>
              <a:t>1</a:t>
            </a:r>
            <a:r>
              <a:rPr lang="zh-CN" altLang="en-US" sz="2400" b="1" kern="0" dirty="0" smtClean="0">
                <a:solidFill>
                  <a:srgbClr val="000000"/>
                </a:solidFill>
              </a:rPr>
              <a:t> （未画出）和</a:t>
            </a:r>
            <a:r>
              <a:rPr lang="el-GR" altLang="zh-CN" sz="2400" b="1" i="1" kern="0" dirty="0" smtClean="0">
                <a:solidFill>
                  <a:srgbClr val="000000"/>
                </a:solidFill>
              </a:rPr>
              <a:t>Φ</a:t>
            </a:r>
            <a:r>
              <a:rPr lang="el-GR" altLang="zh-CN" sz="2400" b="1" kern="0" baseline="-25000" dirty="0" smtClean="0">
                <a:solidFill>
                  <a:srgbClr val="000000"/>
                </a:solidFill>
              </a:rPr>
              <a:t>σ</a:t>
            </a:r>
            <a:r>
              <a:rPr lang="en-US" altLang="zh-CN" sz="2400" b="1" kern="0" baseline="-25000" dirty="0" smtClean="0">
                <a:solidFill>
                  <a:srgbClr val="000000"/>
                </a:solidFill>
              </a:rPr>
              <a:t>1</a:t>
            </a:r>
            <a:r>
              <a:rPr lang="zh-CN" altLang="en-US" sz="2400" b="1" kern="0" dirty="0" smtClean="0">
                <a:solidFill>
                  <a:srgbClr val="000000"/>
                </a:solidFill>
              </a:rPr>
              <a:t>很小，所以，</a:t>
            </a:r>
            <a:r>
              <a:rPr lang="en-US" altLang="zh-CN" sz="2400" b="1" i="1" kern="0" dirty="0" smtClean="0">
                <a:solidFill>
                  <a:srgbClr val="000000"/>
                </a:solidFill>
              </a:rPr>
              <a:t>i</a:t>
            </a:r>
            <a:r>
              <a:rPr lang="en-US" altLang="zh-CN" sz="2400" b="1" kern="0" baseline="-25000" dirty="0" smtClean="0">
                <a:solidFill>
                  <a:srgbClr val="000000"/>
                </a:solidFill>
              </a:rPr>
              <a:t>0</a:t>
            </a:r>
            <a:r>
              <a:rPr lang="en-US" altLang="zh-CN" sz="2400" b="1" i="1" kern="0" dirty="0" smtClean="0">
                <a:solidFill>
                  <a:srgbClr val="000000"/>
                </a:solidFill>
              </a:rPr>
              <a:t>R</a:t>
            </a:r>
            <a:r>
              <a:rPr lang="en-US" altLang="zh-CN" sz="2400" b="1" kern="0" baseline="-25000" dirty="0" smtClean="0">
                <a:solidFill>
                  <a:srgbClr val="000000"/>
                </a:solidFill>
              </a:rPr>
              <a:t>1</a:t>
            </a:r>
            <a:r>
              <a:rPr lang="zh-CN" altLang="en-US" sz="2400" b="1" kern="0" dirty="0" smtClean="0">
                <a:solidFill>
                  <a:srgbClr val="000000"/>
                </a:solidFill>
              </a:rPr>
              <a:t> 和</a:t>
            </a:r>
            <a:r>
              <a:rPr lang="en-US" altLang="zh-CN" sz="2400" b="1" i="1" kern="0" dirty="0" smtClean="0">
                <a:solidFill>
                  <a:srgbClr val="000000"/>
                </a:solidFill>
              </a:rPr>
              <a:t>e</a:t>
            </a:r>
            <a:r>
              <a:rPr lang="el-GR" altLang="zh-CN" sz="2400" b="1" kern="0" baseline="-25000" dirty="0" smtClean="0">
                <a:solidFill>
                  <a:srgbClr val="000000"/>
                </a:solidFill>
              </a:rPr>
              <a:t>σ</a:t>
            </a:r>
            <a:r>
              <a:rPr lang="en-US" altLang="zh-CN" sz="2400" b="1" kern="0" baseline="-25000" dirty="0" smtClean="0">
                <a:solidFill>
                  <a:srgbClr val="000000"/>
                </a:solidFill>
              </a:rPr>
              <a:t>1</a:t>
            </a:r>
            <a:r>
              <a:rPr lang="zh-CN" altLang="en-US" sz="2400" b="1" kern="0" dirty="0" smtClean="0">
                <a:solidFill>
                  <a:srgbClr val="000000"/>
                </a:solidFill>
              </a:rPr>
              <a:t>相比</a:t>
            </a:r>
            <a:r>
              <a:rPr lang="en-US" altLang="zh-CN" sz="2400" b="1" i="1" kern="0" dirty="0" smtClean="0">
                <a:solidFill>
                  <a:srgbClr val="000000"/>
                </a:solidFill>
              </a:rPr>
              <a:t>e</a:t>
            </a:r>
            <a:r>
              <a:rPr lang="en-US" altLang="zh-CN" sz="2400" b="1" kern="0" baseline="-25000" dirty="0" smtClean="0">
                <a:solidFill>
                  <a:srgbClr val="000000"/>
                </a:solidFill>
              </a:rPr>
              <a:t>1</a:t>
            </a:r>
            <a:r>
              <a:rPr lang="zh-CN" altLang="en-US" sz="2400" b="1" kern="0" dirty="0" smtClean="0">
                <a:solidFill>
                  <a:srgbClr val="000000"/>
                </a:solidFill>
              </a:rPr>
              <a:t> 可忽略不计，于是 </a:t>
            </a:r>
            <a:r>
              <a:rPr lang="en-US" altLang="zh-CN" sz="2400" b="1" i="1" kern="0" dirty="0" smtClean="0">
                <a:solidFill>
                  <a:srgbClr val="000000"/>
                </a:solidFill>
              </a:rPr>
              <a:t>u</a:t>
            </a:r>
            <a:r>
              <a:rPr lang="en-US" altLang="zh-CN" sz="2400" b="1" kern="0" baseline="-25000" dirty="0" smtClean="0">
                <a:solidFill>
                  <a:srgbClr val="000000"/>
                </a:solidFill>
              </a:rPr>
              <a:t>1</a:t>
            </a:r>
            <a:r>
              <a:rPr lang="en-US" altLang="zh-CN" sz="2400" b="1" kern="0" dirty="0" smtClean="0">
                <a:solidFill>
                  <a:srgbClr val="000000"/>
                </a:solidFill>
                <a:cs typeface="Times New Roman" panose="02020603050405020304" pitchFamily="18" charset="0"/>
              </a:rPr>
              <a:t>≈-</a:t>
            </a:r>
            <a:r>
              <a:rPr lang="en-US" altLang="zh-CN" sz="2400" b="1" i="1" kern="0" dirty="0" smtClean="0">
                <a:solidFill>
                  <a:srgbClr val="000000"/>
                </a:solidFill>
                <a:cs typeface="Times New Roman" panose="02020603050405020304" pitchFamily="18" charset="0"/>
              </a:rPr>
              <a:t>e</a:t>
            </a:r>
            <a:r>
              <a:rPr lang="en-US" altLang="zh-CN" sz="2400" b="1" kern="0" baseline="-25000" dirty="0" smtClean="0">
                <a:solidFill>
                  <a:srgbClr val="000000"/>
                </a:solidFill>
                <a:cs typeface="Times New Roman" panose="02020603050405020304" pitchFamily="18" charset="0"/>
              </a:rPr>
              <a:t>1</a:t>
            </a:r>
            <a:endParaRPr lang="zh-CN" altLang="en-US" sz="2400" b="1" kern="0" baseline="-25000" dirty="0" smtClean="0">
              <a:solidFill>
                <a:srgbClr val="000000"/>
              </a:solidFill>
            </a:endParaRPr>
          </a:p>
        </p:txBody>
      </p:sp>
      <p:sp>
        <p:nvSpPr>
          <p:cNvPr id="6" name="矩形 5"/>
          <p:cNvSpPr/>
          <p:nvPr/>
        </p:nvSpPr>
        <p:spPr bwMode="auto">
          <a:xfrm>
            <a:off x="2714482" y="5999180"/>
            <a:ext cx="6319838" cy="521970"/>
          </a:xfrm>
          <a:prstGeom prst="rect">
            <a:avLst/>
          </a:prstGeom>
        </p:spPr>
        <p:txBody>
          <a:bodyPr>
            <a:spAutoFit/>
          </a:bodyPr>
          <a:lstStyle/>
          <a:p>
            <a:pPr>
              <a:defRPr/>
            </a:pPr>
            <a:r>
              <a:rPr lang="zh-CN" altLang="en-US" sz="2800" b="1" dirty="0">
                <a:solidFill>
                  <a:srgbClr val="000000"/>
                </a:solidFill>
                <a:ea typeface="宋体" panose="02010600030101010101" pitchFamily="2" charset="-122"/>
              </a:rPr>
              <a:t>可以证明，</a:t>
            </a:r>
            <a:r>
              <a:rPr lang="en-US" altLang="zh-CN" sz="2800" b="1" i="1" dirty="0">
                <a:solidFill>
                  <a:srgbClr val="C00000"/>
                </a:solidFill>
                <a:ea typeface="宋体" panose="02010600030101010101" pitchFamily="2" charset="-122"/>
              </a:rPr>
              <a:t>U</a:t>
            </a:r>
            <a:r>
              <a:rPr lang="en-US" altLang="zh-CN" sz="2800" b="1" baseline="-25000" dirty="0">
                <a:solidFill>
                  <a:srgbClr val="C00000"/>
                </a:solidFill>
                <a:ea typeface="宋体" panose="02010600030101010101" pitchFamily="2" charset="-122"/>
              </a:rPr>
              <a:t>1</a:t>
            </a:r>
            <a:r>
              <a:rPr lang="en-US" altLang="zh-CN" sz="2800" b="1" dirty="0">
                <a:solidFill>
                  <a:srgbClr val="C00000"/>
                </a:solidFill>
                <a:ea typeface="宋体" panose="02010600030101010101" pitchFamily="2" charset="-122"/>
                <a:cs typeface="Times New Roman" panose="02020603050405020304" pitchFamily="18" charset="0"/>
              </a:rPr>
              <a:t>≈</a:t>
            </a:r>
            <a:r>
              <a:rPr lang="en-US" altLang="zh-CN" sz="2800" b="1" i="1" dirty="0">
                <a:solidFill>
                  <a:srgbClr val="C00000"/>
                </a:solidFill>
                <a:ea typeface="宋体" panose="02010600030101010101" pitchFamily="2" charset="-122"/>
              </a:rPr>
              <a:t>E</a:t>
            </a:r>
            <a:r>
              <a:rPr lang="en-US" altLang="zh-CN" sz="2800" b="1" baseline="-25000" dirty="0">
                <a:solidFill>
                  <a:srgbClr val="C00000"/>
                </a:solidFill>
                <a:ea typeface="宋体" panose="02010600030101010101" pitchFamily="2" charset="-122"/>
              </a:rPr>
              <a:t>1</a:t>
            </a:r>
            <a:r>
              <a:rPr lang="en-US" altLang="zh-CN" sz="2800" b="1" dirty="0">
                <a:solidFill>
                  <a:srgbClr val="C00000"/>
                </a:solidFill>
                <a:ea typeface="宋体" panose="02010600030101010101" pitchFamily="2" charset="-122"/>
                <a:cs typeface="Times New Roman" panose="02020603050405020304" pitchFamily="18" charset="0"/>
              </a:rPr>
              <a:t>=4.44 </a:t>
            </a:r>
            <a:r>
              <a:rPr lang="en-US" altLang="zh-CN" sz="2800" b="1" i="1" dirty="0">
                <a:solidFill>
                  <a:srgbClr val="C00000"/>
                </a:solidFill>
                <a:ea typeface="宋体" panose="02010600030101010101" pitchFamily="2" charset="-122"/>
                <a:cs typeface="Times New Roman" panose="02020603050405020304" pitchFamily="18" charset="0"/>
              </a:rPr>
              <a:t>f N</a:t>
            </a:r>
            <a:r>
              <a:rPr lang="en-US" altLang="zh-CN" sz="2800" b="1" baseline="-25000" dirty="0">
                <a:solidFill>
                  <a:srgbClr val="C00000"/>
                </a:solidFill>
                <a:ea typeface="宋体" panose="02010600030101010101" pitchFamily="2" charset="-122"/>
                <a:cs typeface="Times New Roman" panose="02020603050405020304" pitchFamily="18" charset="0"/>
              </a:rPr>
              <a:t>1</a:t>
            </a:r>
            <a:r>
              <a:rPr lang="el-GR" altLang="zh-CN" sz="2800" b="1" i="1" dirty="0">
                <a:solidFill>
                  <a:srgbClr val="C00000"/>
                </a:solidFill>
                <a:ea typeface="宋体" panose="02010600030101010101" pitchFamily="2" charset="-122"/>
                <a:cs typeface="Times New Roman" panose="02020603050405020304" pitchFamily="18" charset="0"/>
              </a:rPr>
              <a:t>Φ</a:t>
            </a:r>
            <a:r>
              <a:rPr lang="en-US" altLang="zh-CN" sz="2800" b="1" baseline="-25000" dirty="0">
                <a:solidFill>
                  <a:srgbClr val="C00000"/>
                </a:solidFill>
                <a:ea typeface="宋体" panose="02010600030101010101" pitchFamily="2" charset="-122"/>
                <a:cs typeface="Times New Roman" panose="02020603050405020304" pitchFamily="18" charset="0"/>
              </a:rPr>
              <a:t>m</a:t>
            </a:r>
            <a:endParaRPr lang="zh-CN" altLang="en-US" sz="2800" b="1" baseline="-25000" dirty="0">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grpSp>
        <p:nvGrpSpPr>
          <p:cNvPr id="7" name="Group 14"/>
          <p:cNvGrpSpPr/>
          <p:nvPr/>
        </p:nvGrpSpPr>
        <p:grpSpPr bwMode="auto">
          <a:xfrm>
            <a:off x="5889634" y="1639888"/>
            <a:ext cx="4365625" cy="2590800"/>
            <a:chOff x="3216" y="432"/>
            <a:chExt cx="2750" cy="1632"/>
          </a:xfrm>
        </p:grpSpPr>
        <p:grpSp>
          <p:nvGrpSpPr>
            <p:cNvPr id="8" name="Group 15"/>
            <p:cNvGrpSpPr/>
            <p:nvPr/>
          </p:nvGrpSpPr>
          <p:grpSpPr bwMode="auto">
            <a:xfrm>
              <a:off x="5346" y="833"/>
              <a:ext cx="620" cy="760"/>
              <a:chOff x="4866" y="2177"/>
              <a:chExt cx="620" cy="760"/>
            </a:xfrm>
          </p:grpSpPr>
          <p:sp>
            <p:nvSpPr>
              <p:cNvPr id="94" name="Text Box 16"/>
              <p:cNvSpPr txBox="1">
                <a:spLocks noChangeArrowheads="1"/>
              </p:cNvSpPr>
              <p:nvPr/>
            </p:nvSpPr>
            <p:spPr bwMode="auto">
              <a:xfrm>
                <a:off x="4944" y="2177"/>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sp>
            <p:nvSpPr>
              <p:cNvPr id="95" name="Text Box 17"/>
              <p:cNvSpPr txBox="1">
                <a:spLocks noChangeArrowheads="1"/>
              </p:cNvSpPr>
              <p:nvPr/>
            </p:nvSpPr>
            <p:spPr bwMode="auto">
              <a:xfrm>
                <a:off x="4958" y="2608"/>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sp>
            <p:nvSpPr>
              <p:cNvPr id="96" name="Text Box 18"/>
              <p:cNvSpPr txBox="1">
                <a:spLocks noChangeArrowheads="1"/>
              </p:cNvSpPr>
              <p:nvPr/>
            </p:nvSpPr>
            <p:spPr bwMode="auto">
              <a:xfrm>
                <a:off x="4866" y="2351"/>
                <a:ext cx="414" cy="330"/>
              </a:xfrm>
              <a:prstGeom prst="rect">
                <a:avLst/>
              </a:prstGeom>
              <a:noFill/>
              <a:ln>
                <a:noFill/>
              </a:ln>
              <a:effectLst/>
            </p:spPr>
            <p:txBody>
              <a:bodyPr wrap="none" anchor="ctr">
                <a:spAutoFit/>
              </a:bodyPr>
              <a:lstStyle/>
              <a:p>
                <a:pPr algn="ctr">
                  <a:defRPr/>
                </a:pPr>
                <a:r>
                  <a:rPr lang="en-US" altLang="zh-CN" sz="2800" b="1" i="1" kern="0" dirty="0">
                    <a:solidFill>
                      <a:srgbClr val="000000"/>
                    </a:solidFill>
                    <a:effectLst>
                      <a:outerShdw blurRad="38100" dist="38100" dir="2700000" algn="tl">
                        <a:srgbClr val="C0C0C0"/>
                      </a:outerShdw>
                    </a:effectLst>
                    <a:ea typeface="宋体" panose="02010600030101010101" pitchFamily="2" charset="-122"/>
                  </a:rPr>
                  <a:t>u</a:t>
                </a:r>
                <a:r>
                  <a:rPr lang="en-US" altLang="zh-CN" sz="2800" b="1" kern="0" baseline="-25000" dirty="0">
                    <a:solidFill>
                      <a:srgbClr val="000000"/>
                    </a:solidFill>
                    <a:effectLst>
                      <a:outerShdw blurRad="38100" dist="38100" dir="2700000" algn="tl">
                        <a:srgbClr val="C0C0C0"/>
                      </a:outerShdw>
                    </a:effectLst>
                    <a:ea typeface="宋体" panose="02010600030101010101" pitchFamily="2" charset="-122"/>
                  </a:rPr>
                  <a:t>20</a:t>
                </a:r>
                <a:endParaRPr lang="en-US" altLang="zh-CN" sz="2800" b="1" kern="0" baseline="-25000" dirty="0">
                  <a:solidFill>
                    <a:srgbClr val="000000"/>
                  </a:solidFill>
                  <a:effectLst>
                    <a:outerShdw blurRad="38100" dist="38100" dir="2700000" algn="tl">
                      <a:srgbClr val="C0C0C0"/>
                    </a:outerShdw>
                  </a:effectLst>
                  <a:ea typeface="宋体" panose="02010600030101010101" pitchFamily="2" charset="-122"/>
                </a:endParaRPr>
              </a:p>
            </p:txBody>
          </p:sp>
        </p:grpSp>
        <p:grpSp>
          <p:nvGrpSpPr>
            <p:cNvPr id="9" name="Group 19"/>
            <p:cNvGrpSpPr/>
            <p:nvPr/>
          </p:nvGrpSpPr>
          <p:grpSpPr bwMode="auto">
            <a:xfrm>
              <a:off x="3216" y="432"/>
              <a:ext cx="2532" cy="1632"/>
              <a:chOff x="3168" y="432"/>
              <a:chExt cx="2532" cy="1632"/>
            </a:xfrm>
          </p:grpSpPr>
          <p:grpSp>
            <p:nvGrpSpPr>
              <p:cNvPr id="10" name="Group 20"/>
              <p:cNvGrpSpPr/>
              <p:nvPr/>
            </p:nvGrpSpPr>
            <p:grpSpPr bwMode="auto">
              <a:xfrm>
                <a:off x="3168" y="960"/>
                <a:ext cx="568" cy="679"/>
                <a:chOff x="2792" y="3072"/>
                <a:chExt cx="568" cy="838"/>
              </a:xfrm>
            </p:grpSpPr>
            <p:graphicFrame>
              <p:nvGraphicFramePr>
                <p:cNvPr id="91" name="Object 21"/>
                <p:cNvGraphicFramePr>
                  <a:graphicFrameLocks noChangeAspect="1"/>
                </p:cNvGraphicFramePr>
                <p:nvPr/>
              </p:nvGraphicFramePr>
              <p:xfrm>
                <a:off x="2792" y="3249"/>
                <a:ext cx="376" cy="399"/>
              </p:xfrm>
              <a:graphic>
                <a:graphicData uri="http://schemas.openxmlformats.org/presentationml/2006/ole">
                  <mc:AlternateContent xmlns:mc="http://schemas.openxmlformats.org/markup-compatibility/2006">
                    <mc:Choice xmlns:v="urn:schemas-microsoft-com:vml" Requires="v">
                      <p:oleObj spid="_x0000_s21511" name="公式" r:id="rId1" imgW="165100" imgH="215900" progId="Equation.3">
                        <p:embed/>
                      </p:oleObj>
                    </mc:Choice>
                    <mc:Fallback>
                      <p:oleObj name="公式" r:id="rId1" imgW="165100" imgH="215900" progId="Equation.3">
                        <p:embed/>
                        <p:pic>
                          <p:nvPicPr>
                            <p:cNvPr id="0" name="图片 215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2" y="3249"/>
                              <a:ext cx="376" cy="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 name="Text Box 22"/>
                <p:cNvSpPr txBox="1">
                  <a:spLocks noChangeArrowheads="1"/>
                </p:cNvSpPr>
                <p:nvPr/>
              </p:nvSpPr>
              <p:spPr bwMode="auto">
                <a:xfrm>
                  <a:off x="2832" y="3072"/>
                  <a:ext cx="528" cy="406"/>
                </a:xfrm>
                <a:prstGeom prst="rect">
                  <a:avLst/>
                </a:prstGeom>
                <a:noFill/>
                <a:ln>
                  <a:noFill/>
                </a:ln>
                <a:effectLst/>
              </p:spPr>
              <p:txBody>
                <a:bodyPr>
                  <a:spAutoFit/>
                </a:bodyPr>
                <a:lstStyle/>
                <a:p>
                  <a:pPr>
                    <a:spcBef>
                      <a:spcPct val="50000"/>
                    </a:spcBef>
                    <a:defRPr/>
                  </a:pPr>
                  <a:r>
                    <a:rPr lang="en-US" altLang="zh-CN" sz="2800" b="1" kern="0" dirty="0">
                      <a:solidFill>
                        <a:srgbClr val="FF3300"/>
                      </a:solidFill>
                      <a:ea typeface="宋体" panose="02010600030101010101" pitchFamily="2" charset="-122"/>
                    </a:rPr>
                    <a:t>+</a:t>
                  </a:r>
                  <a:endParaRPr lang="en-US" altLang="zh-CN" sz="2800" b="1" kern="0" dirty="0">
                    <a:solidFill>
                      <a:srgbClr val="00CC99"/>
                    </a:solidFill>
                    <a:ea typeface="宋体" panose="02010600030101010101" pitchFamily="2" charset="-122"/>
                  </a:endParaRPr>
                </a:p>
              </p:txBody>
            </p:sp>
            <p:sp>
              <p:nvSpPr>
                <p:cNvPr id="93" name="Text Box 23"/>
                <p:cNvSpPr txBox="1">
                  <a:spLocks noChangeArrowheads="1"/>
                </p:cNvSpPr>
                <p:nvPr/>
              </p:nvSpPr>
              <p:spPr bwMode="auto">
                <a:xfrm>
                  <a:off x="2832" y="3504"/>
                  <a:ext cx="528" cy="406"/>
                </a:xfrm>
                <a:prstGeom prst="rect">
                  <a:avLst/>
                </a:prstGeom>
                <a:noFill/>
                <a:ln>
                  <a:noFill/>
                </a:ln>
                <a:effectLst/>
              </p:spPr>
              <p:txBody>
                <a:bodyPr>
                  <a:spAutoFit/>
                </a:bodyPr>
                <a:lstStyle/>
                <a:p>
                  <a:pPr>
                    <a:spcBef>
                      <a:spcPct val="50000"/>
                    </a:spcBef>
                    <a:defRPr/>
                  </a:pPr>
                  <a:r>
                    <a:rPr lang="en-US" altLang="zh-CN" sz="2800" b="1" kern="0" dirty="0">
                      <a:solidFill>
                        <a:srgbClr val="FF3300"/>
                      </a:solidFill>
                      <a:ea typeface="宋体" panose="02010600030101010101" pitchFamily="2" charset="-122"/>
                    </a:rPr>
                    <a:t>–</a:t>
                  </a:r>
                  <a:endParaRPr lang="en-US" altLang="zh-CN" sz="2800" b="1" kern="0" dirty="0">
                    <a:solidFill>
                      <a:srgbClr val="00CC99"/>
                    </a:solidFill>
                    <a:ea typeface="宋体" panose="02010600030101010101" pitchFamily="2" charset="-122"/>
                  </a:endParaRPr>
                </a:p>
              </p:txBody>
            </p:sp>
          </p:grpSp>
          <p:grpSp>
            <p:nvGrpSpPr>
              <p:cNvPr id="11" name="Group 24"/>
              <p:cNvGrpSpPr/>
              <p:nvPr/>
            </p:nvGrpSpPr>
            <p:grpSpPr bwMode="auto">
              <a:xfrm>
                <a:off x="3408" y="1122"/>
                <a:ext cx="528" cy="560"/>
                <a:chOff x="3168" y="3273"/>
                <a:chExt cx="528" cy="560"/>
              </a:xfrm>
            </p:grpSpPr>
            <p:graphicFrame>
              <p:nvGraphicFramePr>
                <p:cNvPr id="88" name="Object 25"/>
                <p:cNvGraphicFramePr>
                  <a:graphicFrameLocks noChangeAspect="1"/>
                </p:cNvGraphicFramePr>
                <p:nvPr/>
              </p:nvGraphicFramePr>
              <p:xfrm>
                <a:off x="3179" y="3373"/>
                <a:ext cx="373" cy="371"/>
              </p:xfrm>
              <a:graphic>
                <a:graphicData uri="http://schemas.openxmlformats.org/presentationml/2006/ole">
                  <mc:AlternateContent xmlns:mc="http://schemas.openxmlformats.org/markup-compatibility/2006">
                    <mc:Choice xmlns:v="urn:schemas-microsoft-com:vml" Requires="v">
                      <p:oleObj spid="_x0000_s21512" name="公式" r:id="rId3" imgW="158115" imgH="158115" progId="Equation.3">
                        <p:embed/>
                      </p:oleObj>
                    </mc:Choice>
                    <mc:Fallback>
                      <p:oleObj name="公式" r:id="rId3" imgW="158115" imgH="158115" progId="Equation.3">
                        <p:embed/>
                        <p:pic>
                          <p:nvPicPr>
                            <p:cNvPr id="0" name="图片 215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9" y="3373"/>
                              <a:ext cx="373" cy="3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 name="Text Box 26"/>
                <p:cNvSpPr txBox="1">
                  <a:spLocks noChangeArrowheads="1"/>
                </p:cNvSpPr>
                <p:nvPr/>
              </p:nvSpPr>
              <p:spPr bwMode="auto">
                <a:xfrm>
                  <a:off x="3168" y="3504"/>
                  <a:ext cx="528"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kern="0" smtClean="0">
                      <a:solidFill>
                        <a:srgbClr val="FF3300"/>
                      </a:solidFill>
                    </a:rPr>
                    <a:t>+</a:t>
                  </a:r>
                  <a:endParaRPr lang="en-US" altLang="zh-CN" sz="2800" b="1" kern="0" smtClean="0">
                    <a:solidFill>
                      <a:srgbClr val="FF3300"/>
                    </a:solidFill>
                  </a:endParaRPr>
                </a:p>
              </p:txBody>
            </p:sp>
            <p:sp>
              <p:nvSpPr>
                <p:cNvPr id="90" name="Text Box 27"/>
                <p:cNvSpPr txBox="1">
                  <a:spLocks noChangeArrowheads="1"/>
                </p:cNvSpPr>
                <p:nvPr/>
              </p:nvSpPr>
              <p:spPr bwMode="auto">
                <a:xfrm>
                  <a:off x="3168" y="3273"/>
                  <a:ext cx="528" cy="330"/>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FF3300"/>
                    </a:solidFill>
                    <a:ea typeface="宋体" panose="02010600030101010101" pitchFamily="2" charset="-122"/>
                  </a:endParaRPr>
                </a:p>
              </p:txBody>
            </p:sp>
          </p:grpSp>
          <p:grpSp>
            <p:nvGrpSpPr>
              <p:cNvPr id="12" name="Group 28"/>
              <p:cNvGrpSpPr/>
              <p:nvPr/>
            </p:nvGrpSpPr>
            <p:grpSpPr bwMode="auto">
              <a:xfrm>
                <a:off x="3552" y="864"/>
                <a:ext cx="528" cy="626"/>
                <a:chOff x="3395" y="2304"/>
                <a:chExt cx="528" cy="626"/>
              </a:xfrm>
            </p:grpSpPr>
            <p:graphicFrame>
              <p:nvGraphicFramePr>
                <p:cNvPr id="85" name="Object 29"/>
                <p:cNvGraphicFramePr>
                  <a:graphicFrameLocks noChangeAspect="1"/>
                </p:cNvGraphicFramePr>
                <p:nvPr/>
              </p:nvGraphicFramePr>
              <p:xfrm>
                <a:off x="3395" y="2400"/>
                <a:ext cx="205" cy="365"/>
              </p:xfrm>
              <a:graphic>
                <a:graphicData uri="http://schemas.openxmlformats.org/presentationml/2006/ole">
                  <mc:AlternateContent xmlns:mc="http://schemas.openxmlformats.org/markup-compatibility/2006">
                    <mc:Choice xmlns:v="urn:schemas-microsoft-com:vml" Requires="v">
                      <p:oleObj spid="_x0000_s21513" name="公式" r:id="rId5" imgW="139700" imgH="215900" progId="Equation.3">
                        <p:embed/>
                      </p:oleObj>
                    </mc:Choice>
                    <mc:Fallback>
                      <p:oleObj name="公式" r:id="rId5" imgW="139700" imgH="215900" progId="Equation.3">
                        <p:embed/>
                        <p:pic>
                          <p:nvPicPr>
                            <p:cNvPr id="0" name="图片 215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5" y="2400"/>
                              <a:ext cx="20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 name="Text Box 30"/>
                <p:cNvSpPr txBox="1">
                  <a:spLocks noChangeArrowheads="1"/>
                </p:cNvSpPr>
                <p:nvPr/>
              </p:nvSpPr>
              <p:spPr bwMode="auto">
                <a:xfrm>
                  <a:off x="3395" y="2601"/>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sp>
              <p:nvSpPr>
                <p:cNvPr id="87" name="Text Box 31"/>
                <p:cNvSpPr txBox="1">
                  <a:spLocks noChangeArrowheads="1"/>
                </p:cNvSpPr>
                <p:nvPr/>
              </p:nvSpPr>
              <p:spPr bwMode="auto">
                <a:xfrm>
                  <a:off x="3395" y="2304"/>
                  <a:ext cx="528" cy="330"/>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grpSp>
          <p:grpSp>
            <p:nvGrpSpPr>
              <p:cNvPr id="13" name="Group 32"/>
              <p:cNvGrpSpPr/>
              <p:nvPr/>
            </p:nvGrpSpPr>
            <p:grpSpPr bwMode="auto">
              <a:xfrm>
                <a:off x="3840" y="546"/>
                <a:ext cx="864" cy="1422"/>
                <a:chOff x="384" y="2131"/>
                <a:chExt cx="864" cy="1517"/>
              </a:xfrm>
            </p:grpSpPr>
            <p:sp>
              <p:nvSpPr>
                <p:cNvPr id="81" name="Rectangle 33"/>
                <p:cNvSpPr>
                  <a:spLocks noChangeArrowheads="1"/>
                </p:cNvSpPr>
                <p:nvPr/>
              </p:nvSpPr>
              <p:spPr bwMode="auto">
                <a:xfrm>
                  <a:off x="384" y="2304"/>
                  <a:ext cx="864" cy="1344"/>
                </a:xfrm>
                <a:prstGeom prst="rect">
                  <a:avLst/>
                </a:prstGeom>
                <a:noFill/>
                <a:ln w="57150">
                  <a:solidFill>
                    <a:srgbClr val="FF3300"/>
                  </a:solidFill>
                  <a:prstDash val="sysDot"/>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82" name="Line 34"/>
                <p:cNvSpPr>
                  <a:spLocks noChangeShapeType="1"/>
                </p:cNvSpPr>
                <p:nvPr/>
              </p:nvSpPr>
              <p:spPr bwMode="auto">
                <a:xfrm rot="5400000" flipH="1" flipV="1">
                  <a:off x="1008" y="2160"/>
                  <a:ext cx="0" cy="288"/>
                </a:xfrm>
                <a:prstGeom prst="line">
                  <a:avLst/>
                </a:prstGeom>
                <a:noFill/>
                <a:ln w="57150">
                  <a:solidFill>
                    <a:srgbClr val="99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83" name="Text Box 35"/>
                <p:cNvSpPr txBox="1">
                  <a:spLocks noChangeArrowheads="1"/>
                </p:cNvSpPr>
                <p:nvPr/>
              </p:nvSpPr>
              <p:spPr bwMode="auto">
                <a:xfrm>
                  <a:off x="541" y="2131"/>
                  <a:ext cx="419" cy="247"/>
                </a:xfrm>
                <a:prstGeom prst="rect">
                  <a:avLst/>
                </a:prstGeom>
                <a:noFill/>
                <a:ln>
                  <a:noFill/>
                </a:ln>
                <a:effectLst/>
              </p:spPr>
              <p:txBody>
                <a:bodyPr anchor="ctr">
                  <a:spAutoFit/>
                </a:bodyPr>
                <a:lstStyle/>
                <a:p>
                  <a:pPr algn="ctr">
                    <a:defRPr/>
                  </a:pPr>
                  <a:r>
                    <a:rPr lang="en-US" altLang="zh-CN" b="1" i="1" kern="0">
                      <a:solidFill>
                        <a:srgbClr val="0000CC"/>
                      </a:solidFill>
                      <a:effectLst>
                        <a:outerShdw blurRad="38100" dist="38100" dir="2700000" algn="tl">
                          <a:srgbClr val="C0C0C0"/>
                        </a:outerShdw>
                      </a:effectLst>
                      <a:ea typeface="宋体" panose="02010600030101010101" pitchFamily="2" charset="-122"/>
                      <a:sym typeface="Symbol" panose="05050102010706020507" pitchFamily="18" charset="2"/>
                    </a:rPr>
                    <a:t></a:t>
                  </a:r>
                  <a:endParaRPr lang="en-US" altLang="zh-CN" b="1" i="1" kern="0">
                    <a:solidFill>
                      <a:srgbClr val="0000CC"/>
                    </a:solidFill>
                    <a:effectLst>
                      <a:outerShdw blurRad="38100" dist="38100" dir="2700000" algn="tl">
                        <a:srgbClr val="C0C0C0"/>
                      </a:outerShdw>
                    </a:effectLst>
                    <a:ea typeface="宋体" panose="02010600030101010101" pitchFamily="2" charset="-122"/>
                    <a:sym typeface="Symbol" panose="05050102010706020507" pitchFamily="18" charset="2"/>
                  </a:endParaRPr>
                </a:p>
              </p:txBody>
            </p:sp>
            <p:sp>
              <p:nvSpPr>
                <p:cNvPr id="84" name="Line 36"/>
                <p:cNvSpPr>
                  <a:spLocks noChangeShapeType="1"/>
                </p:cNvSpPr>
                <p:nvPr/>
              </p:nvSpPr>
              <p:spPr bwMode="auto">
                <a:xfrm rot="16200000" flipV="1">
                  <a:off x="816" y="3504"/>
                  <a:ext cx="0" cy="288"/>
                </a:xfrm>
                <a:prstGeom prst="line">
                  <a:avLst/>
                </a:prstGeom>
                <a:noFill/>
                <a:ln w="57150">
                  <a:solidFill>
                    <a:srgbClr val="99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graphicFrame>
            <p:nvGraphicFramePr>
              <p:cNvPr id="14" name="Object 37"/>
              <p:cNvGraphicFramePr>
                <a:graphicFrameLocks noChangeAspect="1"/>
              </p:cNvGraphicFramePr>
              <p:nvPr/>
            </p:nvGraphicFramePr>
            <p:xfrm>
              <a:off x="3512" y="1584"/>
              <a:ext cx="248" cy="321"/>
            </p:xfrm>
            <a:graphic>
              <a:graphicData uri="http://schemas.openxmlformats.org/presentationml/2006/ole">
                <mc:AlternateContent xmlns:mc="http://schemas.openxmlformats.org/markup-compatibility/2006">
                  <mc:Choice xmlns:v="urn:schemas-microsoft-com:vml" Requires="v">
                    <p:oleObj spid="_x0000_s21514" name="公式" r:id="rId7" imgW="203200" imgH="215900" progId="Equation.3">
                      <p:embed/>
                    </p:oleObj>
                  </mc:Choice>
                  <mc:Fallback>
                    <p:oleObj name="公式" r:id="rId7" imgW="203200" imgH="215900" progId="Equation.3">
                      <p:embed/>
                      <p:pic>
                        <p:nvPicPr>
                          <p:cNvPr id="0" name="图片 215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12" y="1584"/>
                            <a:ext cx="248" cy="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38"/>
              <p:cNvGraphicFramePr>
                <a:graphicFrameLocks noChangeAspect="1"/>
              </p:cNvGraphicFramePr>
              <p:nvPr/>
            </p:nvGraphicFramePr>
            <p:xfrm>
              <a:off x="5040" y="1555"/>
              <a:ext cx="260" cy="317"/>
            </p:xfrm>
            <a:graphic>
              <a:graphicData uri="http://schemas.openxmlformats.org/presentationml/2006/ole">
                <mc:AlternateContent xmlns:mc="http://schemas.openxmlformats.org/markup-compatibility/2006">
                  <mc:Choice xmlns:v="urn:schemas-microsoft-com:vml" Requires="v">
                    <p:oleObj spid="_x0000_s21515" name="公式" r:id="rId9" imgW="215900" imgH="215900" progId="Equation.3">
                      <p:embed/>
                    </p:oleObj>
                  </mc:Choice>
                  <mc:Fallback>
                    <p:oleObj name="公式" r:id="rId9" imgW="215900" imgH="215900" progId="Equation.3">
                      <p:embed/>
                      <p:pic>
                        <p:nvPicPr>
                          <p:cNvPr id="0" name="图片 215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40" y="1555"/>
                            <a:ext cx="260"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Freeform 39"/>
              <p:cNvSpPr/>
              <p:nvPr/>
            </p:nvSpPr>
            <p:spPr bwMode="auto">
              <a:xfrm>
                <a:off x="3948" y="1170"/>
                <a:ext cx="144" cy="78"/>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7" name="Freeform 40"/>
              <p:cNvSpPr/>
              <p:nvPr/>
            </p:nvSpPr>
            <p:spPr bwMode="auto">
              <a:xfrm>
                <a:off x="3948" y="1015"/>
                <a:ext cx="144" cy="78"/>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8" name="Freeform 41"/>
              <p:cNvSpPr/>
              <p:nvPr/>
            </p:nvSpPr>
            <p:spPr bwMode="auto">
              <a:xfrm>
                <a:off x="3948" y="1326"/>
                <a:ext cx="144" cy="77"/>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9" name="Freeform 42"/>
              <p:cNvSpPr/>
              <p:nvPr/>
            </p:nvSpPr>
            <p:spPr bwMode="auto">
              <a:xfrm>
                <a:off x="3948" y="1481"/>
                <a:ext cx="144" cy="78"/>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0" name="Line 43"/>
              <p:cNvSpPr>
                <a:spLocks noChangeShapeType="1"/>
              </p:cNvSpPr>
              <p:nvPr/>
            </p:nvSpPr>
            <p:spPr bwMode="auto">
              <a:xfrm flipH="1">
                <a:off x="3789" y="1170"/>
                <a:ext cx="159"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1" name="Line 44"/>
              <p:cNvSpPr>
                <a:spLocks noChangeShapeType="1"/>
              </p:cNvSpPr>
              <p:nvPr/>
            </p:nvSpPr>
            <p:spPr bwMode="auto">
              <a:xfrm flipH="1">
                <a:off x="3789" y="1326"/>
                <a:ext cx="159"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2" name="Line 45"/>
              <p:cNvSpPr>
                <a:spLocks noChangeShapeType="1"/>
              </p:cNvSpPr>
              <p:nvPr/>
            </p:nvSpPr>
            <p:spPr bwMode="auto">
              <a:xfrm flipH="1">
                <a:off x="3789" y="1481"/>
                <a:ext cx="159"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3" name="Freeform 46"/>
              <p:cNvSpPr/>
              <p:nvPr/>
            </p:nvSpPr>
            <p:spPr bwMode="auto">
              <a:xfrm>
                <a:off x="3756" y="1093"/>
                <a:ext cx="33" cy="77"/>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4" name="Freeform 47"/>
              <p:cNvSpPr/>
              <p:nvPr/>
            </p:nvSpPr>
            <p:spPr bwMode="auto">
              <a:xfrm>
                <a:off x="3756" y="1248"/>
                <a:ext cx="33"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5" name="Freeform 48"/>
              <p:cNvSpPr/>
              <p:nvPr/>
            </p:nvSpPr>
            <p:spPr bwMode="auto">
              <a:xfrm>
                <a:off x="3756" y="1403"/>
                <a:ext cx="33"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6" name="Line 49"/>
              <p:cNvSpPr>
                <a:spLocks noChangeShapeType="1"/>
              </p:cNvSpPr>
              <p:nvPr/>
            </p:nvSpPr>
            <p:spPr bwMode="auto">
              <a:xfrm flipH="1">
                <a:off x="4619" y="1248"/>
                <a:ext cx="160"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7" name="Line 50"/>
              <p:cNvSpPr>
                <a:spLocks noChangeShapeType="1"/>
              </p:cNvSpPr>
              <p:nvPr/>
            </p:nvSpPr>
            <p:spPr bwMode="auto">
              <a:xfrm flipH="1">
                <a:off x="4619" y="1403"/>
                <a:ext cx="160"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8" name="Line 51"/>
              <p:cNvSpPr>
                <a:spLocks noChangeShapeType="1"/>
              </p:cNvSpPr>
              <p:nvPr/>
            </p:nvSpPr>
            <p:spPr bwMode="auto">
              <a:xfrm flipH="1">
                <a:off x="4629" y="1583"/>
                <a:ext cx="160" cy="1"/>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nvGrpSpPr>
              <p:cNvPr id="29" name="Group 52"/>
              <p:cNvGrpSpPr/>
              <p:nvPr/>
            </p:nvGrpSpPr>
            <p:grpSpPr bwMode="auto">
              <a:xfrm>
                <a:off x="4779" y="1015"/>
                <a:ext cx="256" cy="233"/>
                <a:chOff x="3456" y="1392"/>
                <a:chExt cx="384" cy="288"/>
              </a:xfrm>
            </p:grpSpPr>
            <p:sp>
              <p:nvSpPr>
                <p:cNvPr id="79" name="Line 53"/>
                <p:cNvSpPr>
                  <a:spLocks noChangeShapeType="1"/>
                </p:cNvSpPr>
                <p:nvPr/>
              </p:nvSpPr>
              <p:spPr bwMode="auto">
                <a:xfrm flipV="1">
                  <a:off x="3456" y="1488"/>
                  <a:ext cx="336" cy="192"/>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80" name="Freeform 54"/>
                <p:cNvSpPr/>
                <p:nvPr/>
              </p:nvSpPr>
              <p:spPr bwMode="auto">
                <a:xfrm>
                  <a:off x="3792" y="1392"/>
                  <a:ext cx="48" cy="96"/>
                </a:xfrm>
                <a:custGeom>
                  <a:avLst/>
                  <a:gdLst>
                    <a:gd name="T0" fmla="*/ 0 w 48"/>
                    <a:gd name="T1" fmla="*/ 0 h 96"/>
                    <a:gd name="T2" fmla="*/ 48 w 48"/>
                    <a:gd name="T3" fmla="*/ 48 h 96"/>
                    <a:gd name="T4" fmla="*/ 0 w 48"/>
                    <a:gd name="T5" fmla="*/ 96 h 96"/>
                  </a:gdLst>
                  <a:ahLst/>
                  <a:cxnLst>
                    <a:cxn ang="0">
                      <a:pos x="T0" y="T1"/>
                    </a:cxn>
                    <a:cxn ang="0">
                      <a:pos x="T2" y="T3"/>
                    </a:cxn>
                    <a:cxn ang="0">
                      <a:pos x="T4" y="T5"/>
                    </a:cxn>
                  </a:cxnLst>
                  <a:rect l="0" t="0" r="r" b="b"/>
                  <a:pathLst>
                    <a:path w="48" h="96">
                      <a:moveTo>
                        <a:pt x="0" y="0"/>
                      </a:moveTo>
                      <a:cubicBezTo>
                        <a:pt x="24" y="16"/>
                        <a:pt x="48" y="32"/>
                        <a:pt x="48" y="48"/>
                      </a:cubicBezTo>
                      <a:cubicBezTo>
                        <a:pt x="48" y="64"/>
                        <a:pt x="24" y="80"/>
                        <a:pt x="0"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grpSp>
            <p:nvGrpSpPr>
              <p:cNvPr id="30" name="Group 55"/>
              <p:cNvGrpSpPr/>
              <p:nvPr/>
            </p:nvGrpSpPr>
            <p:grpSpPr bwMode="auto">
              <a:xfrm>
                <a:off x="4779" y="1170"/>
                <a:ext cx="256" cy="233"/>
                <a:chOff x="3456" y="1392"/>
                <a:chExt cx="384" cy="288"/>
              </a:xfrm>
            </p:grpSpPr>
            <p:sp>
              <p:nvSpPr>
                <p:cNvPr id="77" name="Line 56"/>
                <p:cNvSpPr>
                  <a:spLocks noChangeShapeType="1"/>
                </p:cNvSpPr>
                <p:nvPr/>
              </p:nvSpPr>
              <p:spPr bwMode="auto">
                <a:xfrm flipV="1">
                  <a:off x="3456" y="1488"/>
                  <a:ext cx="336" cy="192"/>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8" name="Freeform 57"/>
                <p:cNvSpPr/>
                <p:nvPr/>
              </p:nvSpPr>
              <p:spPr bwMode="auto">
                <a:xfrm>
                  <a:off x="3792" y="1392"/>
                  <a:ext cx="48" cy="96"/>
                </a:xfrm>
                <a:custGeom>
                  <a:avLst/>
                  <a:gdLst>
                    <a:gd name="T0" fmla="*/ 0 w 48"/>
                    <a:gd name="T1" fmla="*/ 0 h 96"/>
                    <a:gd name="T2" fmla="*/ 48 w 48"/>
                    <a:gd name="T3" fmla="*/ 48 h 96"/>
                    <a:gd name="T4" fmla="*/ 0 w 48"/>
                    <a:gd name="T5" fmla="*/ 96 h 96"/>
                  </a:gdLst>
                  <a:ahLst/>
                  <a:cxnLst>
                    <a:cxn ang="0">
                      <a:pos x="T0" y="T1"/>
                    </a:cxn>
                    <a:cxn ang="0">
                      <a:pos x="T2" y="T3"/>
                    </a:cxn>
                    <a:cxn ang="0">
                      <a:pos x="T4" y="T5"/>
                    </a:cxn>
                  </a:cxnLst>
                  <a:rect l="0" t="0" r="r" b="b"/>
                  <a:pathLst>
                    <a:path w="48" h="96">
                      <a:moveTo>
                        <a:pt x="0" y="0"/>
                      </a:moveTo>
                      <a:cubicBezTo>
                        <a:pt x="24" y="16"/>
                        <a:pt x="48" y="32"/>
                        <a:pt x="48" y="48"/>
                      </a:cubicBezTo>
                      <a:cubicBezTo>
                        <a:pt x="48" y="64"/>
                        <a:pt x="24" y="80"/>
                        <a:pt x="0"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sp>
            <p:nvSpPr>
              <p:cNvPr id="31" name="Freeform 58"/>
              <p:cNvSpPr/>
              <p:nvPr/>
            </p:nvSpPr>
            <p:spPr bwMode="auto">
              <a:xfrm>
                <a:off x="4556" y="1506"/>
                <a:ext cx="63"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2" name="Freeform 59"/>
              <p:cNvSpPr/>
              <p:nvPr/>
            </p:nvSpPr>
            <p:spPr bwMode="auto">
              <a:xfrm>
                <a:off x="4556" y="1326"/>
                <a:ext cx="63" cy="77"/>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3" name="Freeform 60"/>
              <p:cNvSpPr/>
              <p:nvPr/>
            </p:nvSpPr>
            <p:spPr bwMode="auto">
              <a:xfrm>
                <a:off x="4556" y="1170"/>
                <a:ext cx="63"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nvGrpSpPr>
              <p:cNvPr id="34" name="Group 61"/>
              <p:cNvGrpSpPr/>
              <p:nvPr/>
            </p:nvGrpSpPr>
            <p:grpSpPr bwMode="auto">
              <a:xfrm>
                <a:off x="3789" y="432"/>
                <a:ext cx="1213" cy="1632"/>
                <a:chOff x="1728" y="912"/>
                <a:chExt cx="2496" cy="2208"/>
              </a:xfrm>
            </p:grpSpPr>
            <p:sp>
              <p:nvSpPr>
                <p:cNvPr id="67" name="Rectangle 62"/>
                <p:cNvSpPr>
                  <a:spLocks noChangeArrowheads="1"/>
                </p:cNvSpPr>
                <p:nvPr/>
              </p:nvSpPr>
              <p:spPr bwMode="auto">
                <a:xfrm>
                  <a:off x="1728" y="1151"/>
                  <a:ext cx="2017" cy="1969"/>
                </a:xfrm>
                <a:prstGeom prst="rect">
                  <a:avLst/>
                </a:prstGeom>
                <a:noFill/>
                <a:ln w="38100">
                  <a:solidFill>
                    <a:srgbClr val="000000"/>
                  </a:solidFill>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8" name="Rectangle 63"/>
                <p:cNvSpPr>
                  <a:spLocks noChangeArrowheads="1"/>
                </p:cNvSpPr>
                <p:nvPr/>
              </p:nvSpPr>
              <p:spPr bwMode="auto">
                <a:xfrm>
                  <a:off x="2063" y="1488"/>
                  <a:ext cx="1344" cy="1296"/>
                </a:xfrm>
                <a:prstGeom prst="rect">
                  <a:avLst/>
                </a:prstGeom>
                <a:noFill/>
                <a:ln w="38100">
                  <a:solidFill>
                    <a:srgbClr val="000000"/>
                  </a:solidFill>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9" name="Line 64"/>
                <p:cNvSpPr>
                  <a:spLocks noChangeShapeType="1"/>
                </p:cNvSpPr>
                <p:nvPr/>
              </p:nvSpPr>
              <p:spPr bwMode="auto">
                <a:xfrm>
                  <a:off x="4224" y="912"/>
                  <a:ext cx="0" cy="196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0" name="Line 65"/>
                <p:cNvSpPr>
                  <a:spLocks noChangeShapeType="1"/>
                </p:cNvSpPr>
                <p:nvPr/>
              </p:nvSpPr>
              <p:spPr bwMode="auto">
                <a:xfrm flipH="1">
                  <a:off x="1728" y="912"/>
                  <a:ext cx="479" cy="23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1" name="Line 66"/>
                <p:cNvSpPr>
                  <a:spLocks noChangeShapeType="1"/>
                </p:cNvSpPr>
                <p:nvPr/>
              </p:nvSpPr>
              <p:spPr bwMode="auto">
                <a:xfrm>
                  <a:off x="2207" y="912"/>
                  <a:ext cx="2017"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2" name="Line 67"/>
                <p:cNvSpPr>
                  <a:spLocks noChangeShapeType="1"/>
                </p:cNvSpPr>
                <p:nvPr/>
              </p:nvSpPr>
              <p:spPr bwMode="auto">
                <a:xfrm flipH="1">
                  <a:off x="3745" y="912"/>
                  <a:ext cx="479" cy="23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3" name="Line 68"/>
                <p:cNvSpPr>
                  <a:spLocks noChangeShapeType="1"/>
                </p:cNvSpPr>
                <p:nvPr/>
              </p:nvSpPr>
              <p:spPr bwMode="auto">
                <a:xfrm flipH="1">
                  <a:off x="3695" y="2832"/>
                  <a:ext cx="529" cy="28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4" name="Line 69"/>
                <p:cNvSpPr>
                  <a:spLocks noChangeShapeType="1"/>
                </p:cNvSpPr>
                <p:nvPr/>
              </p:nvSpPr>
              <p:spPr bwMode="auto">
                <a:xfrm flipH="1">
                  <a:off x="2016" y="2592"/>
                  <a:ext cx="241" cy="192"/>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5" name="Line 70"/>
                <p:cNvSpPr>
                  <a:spLocks noChangeShapeType="1"/>
                </p:cNvSpPr>
                <p:nvPr/>
              </p:nvSpPr>
              <p:spPr bwMode="auto">
                <a:xfrm>
                  <a:off x="2257" y="1488"/>
                  <a:ext cx="0" cy="115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6" name="Line 71"/>
                <p:cNvSpPr>
                  <a:spLocks noChangeShapeType="1"/>
                </p:cNvSpPr>
                <p:nvPr/>
              </p:nvSpPr>
              <p:spPr bwMode="auto">
                <a:xfrm>
                  <a:off x="2257" y="2592"/>
                  <a:ext cx="1150"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sp>
            <p:nvSpPr>
              <p:cNvPr id="35" name="Line 72"/>
              <p:cNvSpPr>
                <a:spLocks noChangeShapeType="1"/>
              </p:cNvSpPr>
              <p:nvPr/>
            </p:nvSpPr>
            <p:spPr bwMode="auto">
              <a:xfrm>
                <a:off x="3312" y="1008"/>
                <a:ext cx="636" cy="7"/>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6" name="Line 73"/>
              <p:cNvSpPr>
                <a:spLocks noChangeShapeType="1"/>
              </p:cNvSpPr>
              <p:nvPr/>
            </p:nvSpPr>
            <p:spPr bwMode="auto">
              <a:xfrm flipH="1" flipV="1">
                <a:off x="3312" y="1584"/>
                <a:ext cx="477" cy="14"/>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7" name="Line 74"/>
              <p:cNvSpPr>
                <a:spLocks noChangeShapeType="1"/>
              </p:cNvSpPr>
              <p:nvPr/>
            </p:nvSpPr>
            <p:spPr bwMode="auto">
              <a:xfrm>
                <a:off x="4752" y="1584"/>
                <a:ext cx="768"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8" name="Line 75"/>
              <p:cNvSpPr>
                <a:spLocks noChangeShapeType="1"/>
              </p:cNvSpPr>
              <p:nvPr/>
            </p:nvSpPr>
            <p:spPr bwMode="auto">
              <a:xfrm>
                <a:off x="5002" y="864"/>
                <a:ext cx="566"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9" name="Line 76"/>
              <p:cNvSpPr>
                <a:spLocks noChangeShapeType="1"/>
              </p:cNvSpPr>
              <p:nvPr/>
            </p:nvSpPr>
            <p:spPr bwMode="auto">
              <a:xfrm>
                <a:off x="3858" y="547"/>
                <a:ext cx="992"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0" name="Line 77"/>
              <p:cNvSpPr>
                <a:spLocks noChangeShapeType="1"/>
              </p:cNvSpPr>
              <p:nvPr/>
            </p:nvSpPr>
            <p:spPr bwMode="auto">
              <a:xfrm>
                <a:off x="3950" y="490"/>
                <a:ext cx="992"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1" name="Line 78"/>
              <p:cNvSpPr>
                <a:spLocks noChangeShapeType="1"/>
              </p:cNvSpPr>
              <p:nvPr/>
            </p:nvSpPr>
            <p:spPr bwMode="auto">
              <a:xfrm>
                <a:off x="4834" y="547"/>
                <a:ext cx="0" cy="143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2" name="Line 79"/>
              <p:cNvSpPr>
                <a:spLocks noChangeShapeType="1"/>
              </p:cNvSpPr>
              <p:nvPr/>
            </p:nvSpPr>
            <p:spPr bwMode="auto">
              <a:xfrm>
                <a:off x="4924" y="490"/>
                <a:ext cx="0" cy="1437"/>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3" name="Line 80"/>
              <p:cNvSpPr>
                <a:spLocks noChangeShapeType="1"/>
              </p:cNvSpPr>
              <p:nvPr/>
            </p:nvSpPr>
            <p:spPr bwMode="auto">
              <a:xfrm flipH="1">
                <a:off x="3976" y="861"/>
                <a:ext cx="0" cy="921"/>
              </a:xfrm>
              <a:prstGeom prst="line">
                <a:avLst/>
              </a:prstGeom>
              <a:noFill/>
              <a:ln w="127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4" name="Line 81"/>
              <p:cNvSpPr>
                <a:spLocks noChangeShapeType="1"/>
              </p:cNvSpPr>
              <p:nvPr/>
            </p:nvSpPr>
            <p:spPr bwMode="auto">
              <a:xfrm flipH="1">
                <a:off x="3994" y="864"/>
                <a:ext cx="0" cy="862"/>
              </a:xfrm>
              <a:prstGeom prst="line">
                <a:avLst/>
              </a:prstGeom>
              <a:noFill/>
              <a:ln w="127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5" name="Line 82"/>
              <p:cNvSpPr>
                <a:spLocks noChangeShapeType="1"/>
              </p:cNvSpPr>
              <p:nvPr/>
            </p:nvSpPr>
            <p:spPr bwMode="auto">
              <a:xfrm flipH="1">
                <a:off x="4013" y="861"/>
                <a:ext cx="0" cy="863"/>
              </a:xfrm>
              <a:prstGeom prst="line">
                <a:avLst/>
              </a:prstGeom>
              <a:noFill/>
              <a:ln w="127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6" name="Line 83"/>
              <p:cNvSpPr>
                <a:spLocks noChangeShapeType="1"/>
              </p:cNvSpPr>
              <p:nvPr/>
            </p:nvSpPr>
            <p:spPr bwMode="auto">
              <a:xfrm>
                <a:off x="3976" y="1774"/>
                <a:ext cx="632" cy="0"/>
              </a:xfrm>
              <a:prstGeom prst="line">
                <a:avLst/>
              </a:prstGeom>
              <a:noFill/>
              <a:ln w="9525">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7" name="Line 84"/>
              <p:cNvSpPr>
                <a:spLocks noChangeShapeType="1"/>
              </p:cNvSpPr>
              <p:nvPr/>
            </p:nvSpPr>
            <p:spPr bwMode="auto">
              <a:xfrm flipV="1">
                <a:off x="3999" y="1738"/>
                <a:ext cx="609" cy="0"/>
              </a:xfrm>
              <a:prstGeom prst="line">
                <a:avLst/>
              </a:prstGeom>
              <a:noFill/>
              <a:ln w="9525">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8" name="Line 85"/>
              <p:cNvSpPr>
                <a:spLocks noChangeShapeType="1"/>
              </p:cNvSpPr>
              <p:nvPr/>
            </p:nvSpPr>
            <p:spPr bwMode="auto">
              <a:xfrm flipV="1">
                <a:off x="4008" y="1697"/>
                <a:ext cx="600" cy="0"/>
              </a:xfrm>
              <a:prstGeom prst="line">
                <a:avLst/>
              </a:prstGeom>
              <a:noFill/>
              <a:ln w="9525">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9" name="Oval 86"/>
              <p:cNvSpPr>
                <a:spLocks noChangeArrowheads="1"/>
              </p:cNvSpPr>
              <p:nvPr/>
            </p:nvSpPr>
            <p:spPr bwMode="auto">
              <a:xfrm>
                <a:off x="3267" y="980"/>
                <a:ext cx="45" cy="58"/>
              </a:xfrm>
              <a:prstGeom prst="ellipse">
                <a:avLst/>
              </a:prstGeom>
              <a:noFill/>
              <a:ln w="38100">
                <a:solidFill>
                  <a:srgbClr val="000099"/>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50" name="Oval 87"/>
              <p:cNvSpPr>
                <a:spLocks noChangeArrowheads="1"/>
              </p:cNvSpPr>
              <p:nvPr/>
            </p:nvSpPr>
            <p:spPr bwMode="auto">
              <a:xfrm>
                <a:off x="3264" y="1553"/>
                <a:ext cx="45" cy="58"/>
              </a:xfrm>
              <a:prstGeom prst="ellipse">
                <a:avLst/>
              </a:prstGeom>
              <a:noFill/>
              <a:ln w="38100">
                <a:solidFill>
                  <a:srgbClr val="000099"/>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nvGrpSpPr>
              <p:cNvPr id="51" name="Group 88"/>
              <p:cNvGrpSpPr/>
              <p:nvPr/>
            </p:nvGrpSpPr>
            <p:grpSpPr bwMode="auto">
              <a:xfrm>
                <a:off x="3353" y="625"/>
                <a:ext cx="295" cy="335"/>
                <a:chOff x="2496" y="461"/>
                <a:chExt cx="295" cy="335"/>
              </a:xfrm>
            </p:grpSpPr>
            <p:sp>
              <p:nvSpPr>
                <p:cNvPr id="65" name="Line 89"/>
                <p:cNvSpPr>
                  <a:spLocks noChangeShapeType="1"/>
                </p:cNvSpPr>
                <p:nvPr/>
              </p:nvSpPr>
              <p:spPr bwMode="auto">
                <a:xfrm>
                  <a:off x="2496" y="796"/>
                  <a:ext cx="295" cy="0"/>
                </a:xfrm>
                <a:prstGeom prst="line">
                  <a:avLst/>
                </a:prstGeom>
                <a:noFill/>
                <a:ln w="38100">
                  <a:solidFill>
                    <a:srgbClr val="FF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6" name="Text Box 90"/>
                <p:cNvSpPr txBox="1">
                  <a:spLocks noChangeArrowheads="1"/>
                </p:cNvSpPr>
                <p:nvPr/>
              </p:nvSpPr>
              <p:spPr bwMode="auto">
                <a:xfrm>
                  <a:off x="2548" y="461"/>
                  <a:ext cx="230" cy="329"/>
                </a:xfrm>
                <a:prstGeom prst="rect">
                  <a:avLst/>
                </a:prstGeom>
                <a:noFill/>
                <a:ln>
                  <a:noFill/>
                </a:ln>
                <a:effectLst/>
              </p:spPr>
              <p:txBody>
                <a:bodyPr wrap="none" anchor="ctr">
                  <a:spAutoFit/>
                </a:bodyPr>
                <a:lstStyle/>
                <a:p>
                  <a:pPr algn="ctr">
                    <a:defRPr/>
                  </a:pPr>
                  <a:r>
                    <a:rPr lang="en-US" altLang="zh-CN" sz="2800" b="1" i="1" kern="0" dirty="0" err="1">
                      <a:solidFill>
                        <a:srgbClr val="000000"/>
                      </a:solidFill>
                      <a:effectLst>
                        <a:outerShdw blurRad="38100" dist="38100" dir="2700000" algn="tl">
                          <a:srgbClr val="C0C0C0"/>
                        </a:outerShdw>
                      </a:effectLst>
                      <a:ea typeface="宋体" panose="02010600030101010101" pitchFamily="2" charset="-122"/>
                    </a:rPr>
                    <a:t>i</a:t>
                  </a:r>
                  <a:r>
                    <a:rPr lang="en-US" altLang="zh-CN" b="1" kern="0" baseline="-25000" dirty="0">
                      <a:solidFill>
                        <a:srgbClr val="000000"/>
                      </a:solidFill>
                      <a:effectLst>
                        <a:outerShdw blurRad="38100" dist="38100" dir="2700000" algn="tl">
                          <a:srgbClr val="C0C0C0"/>
                        </a:outerShdw>
                      </a:effectLst>
                      <a:ea typeface="宋体" panose="02010600030101010101" pitchFamily="2" charset="-122"/>
                    </a:rPr>
                    <a:t>0</a:t>
                  </a:r>
                  <a:endParaRPr lang="en-US" altLang="zh-CN" b="1" kern="0" dirty="0">
                    <a:solidFill>
                      <a:srgbClr val="000000"/>
                    </a:solidFill>
                    <a:effectLst>
                      <a:outerShdw blurRad="38100" dist="38100" dir="2700000" algn="tl">
                        <a:srgbClr val="C0C0C0"/>
                      </a:outerShdw>
                    </a:effectLst>
                    <a:ea typeface="宋体" panose="02010600030101010101" pitchFamily="2" charset="-122"/>
                  </a:endParaRPr>
                </a:p>
              </p:txBody>
            </p:sp>
          </p:grpSp>
          <p:grpSp>
            <p:nvGrpSpPr>
              <p:cNvPr id="52" name="Group 91"/>
              <p:cNvGrpSpPr/>
              <p:nvPr/>
            </p:nvGrpSpPr>
            <p:grpSpPr bwMode="auto">
              <a:xfrm>
                <a:off x="5135" y="432"/>
                <a:ext cx="514" cy="337"/>
                <a:chOff x="4511" y="336"/>
                <a:chExt cx="514" cy="337"/>
              </a:xfrm>
            </p:grpSpPr>
            <p:sp>
              <p:nvSpPr>
                <p:cNvPr id="63" name="Line 92"/>
                <p:cNvSpPr>
                  <a:spLocks noChangeShapeType="1"/>
                </p:cNvSpPr>
                <p:nvPr/>
              </p:nvSpPr>
              <p:spPr bwMode="auto">
                <a:xfrm>
                  <a:off x="4656" y="673"/>
                  <a:ext cx="284" cy="0"/>
                </a:xfrm>
                <a:prstGeom prst="line">
                  <a:avLst/>
                </a:prstGeom>
                <a:noFill/>
                <a:ln w="38100">
                  <a:solidFill>
                    <a:srgbClr val="FF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4" name="Text Box 93"/>
                <p:cNvSpPr txBox="1">
                  <a:spLocks noChangeArrowheads="1"/>
                </p:cNvSpPr>
                <p:nvPr/>
              </p:nvSpPr>
              <p:spPr bwMode="auto">
                <a:xfrm>
                  <a:off x="4511" y="336"/>
                  <a:ext cx="514" cy="329"/>
                </a:xfrm>
                <a:prstGeom prst="rect">
                  <a:avLst/>
                </a:prstGeom>
                <a:noFill/>
                <a:ln>
                  <a:noFill/>
                </a:ln>
                <a:effectLst/>
              </p:spPr>
              <p:txBody>
                <a:bodyPr wrap="none" anchor="ctr">
                  <a:spAutoFit/>
                </a:bodyPr>
                <a:lstStyle/>
                <a:p>
                  <a:pPr algn="ctr">
                    <a:defRPr/>
                  </a:pPr>
                  <a:r>
                    <a:rPr lang="en-US" altLang="zh-CN" sz="2800" b="1" i="1" kern="0" dirty="0">
                      <a:solidFill>
                        <a:srgbClr val="000000"/>
                      </a:solidFill>
                      <a:effectLst>
                        <a:outerShdw blurRad="38100" dist="38100" dir="2700000" algn="tl">
                          <a:srgbClr val="C0C0C0"/>
                        </a:outerShdw>
                      </a:effectLst>
                      <a:ea typeface="宋体" panose="02010600030101010101" pitchFamily="2" charset="-122"/>
                    </a:rPr>
                    <a:t>i</a:t>
                  </a:r>
                  <a:r>
                    <a:rPr lang="en-US" altLang="zh-CN" sz="2800" b="1" kern="0" baseline="-25000" dirty="0">
                      <a:solidFill>
                        <a:srgbClr val="000000"/>
                      </a:solidFill>
                      <a:effectLst>
                        <a:outerShdw blurRad="38100" dist="38100" dir="2700000" algn="tl">
                          <a:srgbClr val="C0C0C0"/>
                        </a:outerShdw>
                      </a:effectLst>
                      <a:ea typeface="宋体" panose="02010600030101010101" pitchFamily="2" charset="-122"/>
                    </a:rPr>
                    <a:t>2</a:t>
                  </a:r>
                  <a:r>
                    <a:rPr lang="en-US" altLang="zh-CN" sz="2800" b="1" kern="0" dirty="0">
                      <a:solidFill>
                        <a:srgbClr val="000000"/>
                      </a:solidFill>
                      <a:effectLst>
                        <a:outerShdw blurRad="38100" dist="38100" dir="2700000" algn="tl">
                          <a:srgbClr val="C0C0C0"/>
                        </a:outerShdw>
                      </a:effectLst>
                      <a:ea typeface="宋体" panose="02010600030101010101" pitchFamily="2" charset="-122"/>
                    </a:rPr>
                    <a:t>=0</a:t>
                  </a:r>
                  <a:endParaRPr lang="en-US" altLang="zh-CN" sz="2800" b="1" kern="0" baseline="-25000" dirty="0">
                    <a:solidFill>
                      <a:srgbClr val="000000"/>
                    </a:solidFill>
                    <a:effectLst>
                      <a:outerShdw blurRad="38100" dist="38100" dir="2700000" algn="tl">
                        <a:srgbClr val="C0C0C0"/>
                      </a:outerShdw>
                    </a:effectLst>
                    <a:ea typeface="宋体" panose="02010600030101010101" pitchFamily="2" charset="-122"/>
                  </a:endParaRPr>
                </a:p>
              </p:txBody>
            </p:sp>
          </p:grpSp>
          <p:grpSp>
            <p:nvGrpSpPr>
              <p:cNvPr id="53" name="Group 94"/>
              <p:cNvGrpSpPr/>
              <p:nvPr/>
            </p:nvGrpSpPr>
            <p:grpSpPr bwMode="auto">
              <a:xfrm>
                <a:off x="5026" y="777"/>
                <a:ext cx="542" cy="617"/>
                <a:chOff x="4498" y="2448"/>
                <a:chExt cx="542" cy="617"/>
              </a:xfrm>
            </p:grpSpPr>
            <p:sp>
              <p:nvSpPr>
                <p:cNvPr id="60" name="Text Box 95"/>
                <p:cNvSpPr txBox="1">
                  <a:spLocks noChangeArrowheads="1"/>
                </p:cNvSpPr>
                <p:nvPr/>
              </p:nvSpPr>
              <p:spPr bwMode="auto">
                <a:xfrm>
                  <a:off x="4512" y="2448"/>
                  <a:ext cx="528"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kern="0" smtClean="0">
                      <a:solidFill>
                        <a:srgbClr val="FF3300"/>
                      </a:solidFill>
                    </a:rPr>
                    <a:t>+</a:t>
                  </a:r>
                  <a:endParaRPr lang="en-US" altLang="zh-CN" sz="2800" b="1" kern="0" smtClean="0">
                    <a:solidFill>
                      <a:srgbClr val="FF3300"/>
                    </a:solidFill>
                  </a:endParaRPr>
                </a:p>
              </p:txBody>
            </p:sp>
            <p:sp>
              <p:nvSpPr>
                <p:cNvPr id="61" name="Text Box 96"/>
                <p:cNvSpPr txBox="1">
                  <a:spLocks noChangeArrowheads="1"/>
                </p:cNvSpPr>
                <p:nvPr/>
              </p:nvSpPr>
              <p:spPr bwMode="auto">
                <a:xfrm>
                  <a:off x="4512" y="2736"/>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FF3300"/>
                    </a:solidFill>
                    <a:ea typeface="宋体" panose="02010600030101010101" pitchFamily="2" charset="-122"/>
                  </a:endParaRPr>
                </a:p>
              </p:txBody>
            </p:sp>
            <p:sp>
              <p:nvSpPr>
                <p:cNvPr id="62" name="Text Box 97"/>
                <p:cNvSpPr txBox="1">
                  <a:spLocks noChangeArrowheads="1"/>
                </p:cNvSpPr>
                <p:nvPr/>
              </p:nvSpPr>
              <p:spPr bwMode="auto">
                <a:xfrm>
                  <a:off x="4498" y="2552"/>
                  <a:ext cx="320" cy="330"/>
                </a:xfrm>
                <a:prstGeom prst="rect">
                  <a:avLst/>
                </a:prstGeom>
                <a:noFill/>
                <a:ln>
                  <a:noFill/>
                </a:ln>
                <a:effectLst/>
              </p:spPr>
              <p:txBody>
                <a:bodyPr wrap="none" anchor="ctr">
                  <a:spAutoFit/>
                </a:bodyPr>
                <a:lstStyle/>
                <a:p>
                  <a:pPr algn="ctr">
                    <a:defRPr/>
                  </a:pPr>
                  <a:r>
                    <a:rPr lang="en-US" altLang="zh-CN" sz="2800" b="1" i="1" kern="0">
                      <a:solidFill>
                        <a:srgbClr val="000000"/>
                      </a:solidFill>
                      <a:effectLst>
                        <a:outerShdw blurRad="38100" dist="38100" dir="2700000" algn="tl">
                          <a:srgbClr val="C0C0C0"/>
                        </a:outerShdw>
                      </a:effectLst>
                      <a:ea typeface="宋体" panose="02010600030101010101" pitchFamily="2" charset="-122"/>
                    </a:rPr>
                    <a:t>e</a:t>
                  </a:r>
                  <a:r>
                    <a:rPr lang="en-US" altLang="zh-CN" sz="2800" b="1" kern="0" baseline="-25000">
                      <a:solidFill>
                        <a:srgbClr val="000000"/>
                      </a:solidFill>
                      <a:effectLst>
                        <a:outerShdw blurRad="38100" dist="38100" dir="2700000" algn="tl">
                          <a:srgbClr val="C0C0C0"/>
                        </a:outerShdw>
                      </a:effectLst>
                      <a:ea typeface="宋体" panose="02010600030101010101" pitchFamily="2" charset="-122"/>
                    </a:rPr>
                    <a:t>2</a:t>
                  </a:r>
                  <a:endParaRPr lang="en-US" altLang="zh-CN" sz="2800" b="1" kern="0" baseline="-25000">
                    <a:solidFill>
                      <a:srgbClr val="000000"/>
                    </a:solidFill>
                    <a:effectLst>
                      <a:outerShdw blurRad="38100" dist="38100" dir="2700000" algn="tl">
                        <a:srgbClr val="C0C0C0"/>
                      </a:outerShdw>
                    </a:effectLst>
                    <a:ea typeface="宋体" panose="02010600030101010101" pitchFamily="2" charset="-122"/>
                  </a:endParaRPr>
                </a:p>
              </p:txBody>
            </p:sp>
          </p:grpSp>
          <p:grpSp>
            <p:nvGrpSpPr>
              <p:cNvPr id="54" name="Group 98"/>
              <p:cNvGrpSpPr/>
              <p:nvPr/>
            </p:nvGrpSpPr>
            <p:grpSpPr bwMode="auto">
              <a:xfrm>
                <a:off x="5119" y="1101"/>
                <a:ext cx="581" cy="581"/>
                <a:chOff x="4879" y="2877"/>
                <a:chExt cx="581" cy="581"/>
              </a:xfrm>
            </p:grpSpPr>
            <p:sp>
              <p:nvSpPr>
                <p:cNvPr id="57" name="Text Box 99"/>
                <p:cNvSpPr txBox="1">
                  <a:spLocks noChangeArrowheads="1"/>
                </p:cNvSpPr>
                <p:nvPr/>
              </p:nvSpPr>
              <p:spPr bwMode="auto">
                <a:xfrm>
                  <a:off x="4932" y="2877"/>
                  <a:ext cx="528"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kern="0" smtClean="0">
                      <a:solidFill>
                        <a:srgbClr val="FF3300"/>
                      </a:solidFill>
                    </a:rPr>
                    <a:t>+</a:t>
                  </a:r>
                  <a:endParaRPr lang="en-US" altLang="zh-CN" sz="2800" b="1" kern="0" smtClean="0">
                    <a:solidFill>
                      <a:srgbClr val="FF3300"/>
                    </a:solidFill>
                  </a:endParaRPr>
                </a:p>
              </p:txBody>
            </p:sp>
            <p:sp>
              <p:nvSpPr>
                <p:cNvPr id="58" name="Text Box 100"/>
                <p:cNvSpPr txBox="1">
                  <a:spLocks noChangeArrowheads="1"/>
                </p:cNvSpPr>
                <p:nvPr/>
              </p:nvSpPr>
              <p:spPr bwMode="auto">
                <a:xfrm>
                  <a:off x="4896" y="3129"/>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FF3300"/>
                    </a:solidFill>
                    <a:ea typeface="宋体" panose="02010600030101010101" pitchFamily="2" charset="-122"/>
                  </a:endParaRPr>
                </a:p>
              </p:txBody>
            </p:sp>
            <p:sp>
              <p:nvSpPr>
                <p:cNvPr id="59" name="Text Box 101"/>
                <p:cNvSpPr txBox="1">
                  <a:spLocks noChangeArrowheads="1"/>
                </p:cNvSpPr>
                <p:nvPr/>
              </p:nvSpPr>
              <p:spPr bwMode="auto">
                <a:xfrm>
                  <a:off x="4879" y="2975"/>
                  <a:ext cx="348" cy="330"/>
                </a:xfrm>
                <a:prstGeom prst="rect">
                  <a:avLst/>
                </a:prstGeom>
                <a:noFill/>
                <a:ln>
                  <a:noFill/>
                </a:ln>
                <a:effectLst/>
              </p:spPr>
              <p:txBody>
                <a:bodyPr wrap="none" anchor="ctr">
                  <a:spAutoFit/>
                </a:bodyPr>
                <a:lstStyle/>
                <a:p>
                  <a:pPr algn="ctr">
                    <a:defRPr/>
                  </a:pPr>
                  <a:r>
                    <a:rPr lang="en-US" altLang="zh-CN" sz="2800" b="1" i="1" kern="0">
                      <a:solidFill>
                        <a:srgbClr val="000000"/>
                      </a:solidFill>
                      <a:effectLst>
                        <a:outerShdw blurRad="38100" dist="38100" dir="2700000" algn="tl">
                          <a:srgbClr val="C0C0C0"/>
                        </a:outerShdw>
                      </a:effectLst>
                      <a:ea typeface="宋体" panose="02010600030101010101" pitchFamily="2" charset="-122"/>
                    </a:rPr>
                    <a:t>e</a:t>
                  </a:r>
                  <a:r>
                    <a:rPr lang="en-US" altLang="zh-CN" b="1" kern="0" baseline="-25000">
                      <a:solidFill>
                        <a:srgbClr val="000000"/>
                      </a:solidFill>
                      <a:effectLst>
                        <a:outerShdw blurRad="38100" dist="38100" dir="2700000" algn="tl">
                          <a:srgbClr val="C0C0C0"/>
                        </a:outerShdw>
                      </a:effectLst>
                      <a:ea typeface="宋体" panose="02010600030101010101" pitchFamily="2" charset="-122"/>
                      <a:sym typeface="Symbol" panose="05050102010706020507" pitchFamily="18" charset="2"/>
                    </a:rPr>
                    <a:t>2</a:t>
                  </a:r>
                  <a:endParaRPr lang="en-US" altLang="zh-CN" b="1" kern="0" baseline="-25000">
                    <a:solidFill>
                      <a:srgbClr val="000000"/>
                    </a:solidFill>
                    <a:effectLst>
                      <a:outerShdw blurRad="38100" dist="38100" dir="2700000" algn="tl">
                        <a:srgbClr val="C0C0C0"/>
                      </a:outerShdw>
                    </a:effectLst>
                    <a:ea typeface="宋体" panose="02010600030101010101" pitchFamily="2" charset="-122"/>
                    <a:sym typeface="Symbol" panose="05050102010706020507" pitchFamily="18" charset="2"/>
                  </a:endParaRPr>
                </a:p>
              </p:txBody>
            </p:sp>
          </p:grpSp>
          <p:sp>
            <p:nvSpPr>
              <p:cNvPr id="55" name="Oval 102"/>
              <p:cNvSpPr>
                <a:spLocks noChangeArrowheads="1"/>
              </p:cNvSpPr>
              <p:nvPr/>
            </p:nvSpPr>
            <p:spPr bwMode="auto">
              <a:xfrm>
                <a:off x="5520" y="816"/>
                <a:ext cx="45" cy="58"/>
              </a:xfrm>
              <a:prstGeom prst="ellipse">
                <a:avLst/>
              </a:prstGeom>
              <a:noFill/>
              <a:ln w="38100">
                <a:solidFill>
                  <a:srgbClr val="000099"/>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56" name="Oval 103"/>
              <p:cNvSpPr>
                <a:spLocks noChangeArrowheads="1"/>
              </p:cNvSpPr>
              <p:nvPr/>
            </p:nvSpPr>
            <p:spPr bwMode="auto">
              <a:xfrm>
                <a:off x="5520" y="1536"/>
                <a:ext cx="45" cy="58"/>
              </a:xfrm>
              <a:prstGeom prst="ellipse">
                <a:avLst/>
              </a:prstGeom>
              <a:noFill/>
              <a:ln w="38100">
                <a:solidFill>
                  <a:srgbClr val="000099"/>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grpSp>
      <p:sp>
        <p:nvSpPr>
          <p:cNvPr id="97" name="Rectangle 5"/>
          <p:cNvSpPr>
            <a:spLocks noChangeArrowheads="1"/>
          </p:cNvSpPr>
          <p:nvPr/>
        </p:nvSpPr>
        <p:spPr bwMode="auto">
          <a:xfrm>
            <a:off x="2109797" y="2971425"/>
            <a:ext cx="361632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2400" b="1" i="1" kern="0" dirty="0" smtClean="0">
                <a:solidFill>
                  <a:srgbClr val="000099"/>
                </a:solidFill>
              </a:rPr>
              <a:t>i</a:t>
            </a:r>
            <a:r>
              <a:rPr lang="en-US" altLang="zh-CN" sz="2400" b="1" kern="0" baseline="-25000" dirty="0" smtClean="0">
                <a:solidFill>
                  <a:srgbClr val="000099"/>
                </a:solidFill>
              </a:rPr>
              <a:t>2</a:t>
            </a:r>
            <a:r>
              <a:rPr lang="en-US" altLang="zh-CN" sz="2400" b="1" kern="0" dirty="0" smtClean="0">
                <a:solidFill>
                  <a:srgbClr val="000099"/>
                </a:solidFill>
                <a:cs typeface="Times New Roman" panose="02020603050405020304" pitchFamily="18" charset="0"/>
              </a:rPr>
              <a:t>=0</a:t>
            </a:r>
            <a:r>
              <a:rPr lang="zh-CN" altLang="en-US" sz="2400" b="1" kern="0" dirty="0" smtClean="0">
                <a:solidFill>
                  <a:srgbClr val="000099"/>
                </a:solidFill>
                <a:cs typeface="Times New Roman" panose="02020603050405020304" pitchFamily="18" charset="0"/>
              </a:rPr>
              <a:t>，</a:t>
            </a:r>
            <a:r>
              <a:rPr lang="en-US" altLang="zh-CN" sz="2400" b="1" i="1" kern="0" dirty="0" smtClean="0">
                <a:solidFill>
                  <a:srgbClr val="000099"/>
                </a:solidFill>
              </a:rPr>
              <a:t>i</a:t>
            </a:r>
            <a:r>
              <a:rPr lang="en-US" altLang="zh-CN" sz="2400" b="1" kern="0" baseline="-25000" dirty="0" smtClean="0">
                <a:solidFill>
                  <a:srgbClr val="000099"/>
                </a:solidFill>
              </a:rPr>
              <a:t>1</a:t>
            </a:r>
            <a:r>
              <a:rPr lang="en-US" altLang="zh-CN" sz="2400" b="1" kern="0" dirty="0" smtClean="0">
                <a:solidFill>
                  <a:srgbClr val="000099"/>
                </a:solidFill>
              </a:rPr>
              <a:t>=</a:t>
            </a:r>
            <a:r>
              <a:rPr lang="en-US" altLang="zh-CN" sz="2400" b="1" i="1" kern="0" dirty="0" smtClean="0">
                <a:solidFill>
                  <a:srgbClr val="000099"/>
                </a:solidFill>
              </a:rPr>
              <a:t>i</a:t>
            </a:r>
            <a:r>
              <a:rPr lang="en-US" altLang="zh-CN" sz="2400" b="1" kern="0" baseline="-25000" dirty="0" smtClean="0">
                <a:solidFill>
                  <a:srgbClr val="000099"/>
                </a:solidFill>
              </a:rPr>
              <a:t>0</a:t>
            </a:r>
            <a:r>
              <a:rPr lang="en-US" altLang="zh-CN" sz="2400" b="1" kern="0" dirty="0" smtClean="0">
                <a:solidFill>
                  <a:srgbClr val="000099"/>
                </a:solidFill>
                <a:cs typeface="Times New Roman" panose="02020603050405020304" pitchFamily="18" charset="0"/>
              </a:rPr>
              <a:t>—</a:t>
            </a:r>
            <a:r>
              <a:rPr lang="zh-CN" altLang="en-US" sz="2400" b="1" kern="0" dirty="0" smtClean="0">
                <a:solidFill>
                  <a:srgbClr val="000099"/>
                </a:solidFill>
              </a:rPr>
              <a:t>变压器空载电流</a:t>
            </a:r>
            <a:endParaRPr lang="zh-CN" altLang="en-US" sz="2400" b="1" kern="0" dirty="0" smtClean="0">
              <a:solidFill>
                <a:srgbClr val="000099"/>
              </a:solidFill>
            </a:endParaRPr>
          </a:p>
        </p:txBody>
      </p:sp>
      <p:sp>
        <p:nvSpPr>
          <p:cNvPr id="98" name="Text Box 6"/>
          <p:cNvSpPr txBox="1">
            <a:spLocks noChangeArrowheads="1"/>
          </p:cNvSpPr>
          <p:nvPr/>
        </p:nvSpPr>
        <p:spPr bwMode="auto">
          <a:xfrm>
            <a:off x="2055813" y="3815207"/>
            <a:ext cx="3962400" cy="829945"/>
          </a:xfrm>
          <a:prstGeom prst="rect">
            <a:avLst/>
          </a:prstGeom>
          <a:noFill/>
          <a:ln>
            <a:noFill/>
          </a:ln>
          <a:effectLst/>
        </p:spPr>
        <p:txBody>
          <a:bodyPr>
            <a:spAutoFit/>
          </a:bodyPr>
          <a:lstStyle/>
          <a:p>
            <a:pPr>
              <a:defRPr/>
            </a:pPr>
            <a:r>
              <a:rPr lang="zh-CN" altLang="en-US" sz="2400" b="1" dirty="0">
                <a:solidFill>
                  <a:srgbClr val="482400"/>
                </a:solidFill>
                <a:effectLst>
                  <a:outerShdw blurRad="38100" dist="38100" dir="2700000" algn="tl">
                    <a:srgbClr val="C0C0C0"/>
                  </a:outerShdw>
                </a:effectLst>
                <a:latin typeface="Arial" panose="020B0604020202020204" pitchFamily="34" charset="0"/>
                <a:ea typeface="宋体" panose="02010600030101010101" pitchFamily="2" charset="-122"/>
              </a:rPr>
              <a:t>对一次侧，</a:t>
            </a:r>
            <a:r>
              <a:rPr lang="zh-CN" altLang="en-US" sz="2400" b="1" dirty="0">
                <a:solidFill>
                  <a:srgbClr val="482400"/>
                </a:solidFill>
                <a:latin typeface="Arial" panose="020B0604020202020204" pitchFamily="34" charset="0"/>
                <a:ea typeface="宋体" panose="02010600030101010101" pitchFamily="2" charset="-122"/>
                <a:sym typeface="Symbol" panose="05050102010706020507" pitchFamily="18" charset="2"/>
              </a:rPr>
              <a:t>根据</a:t>
            </a:r>
            <a:r>
              <a:rPr lang="en-US" altLang="zh-CN" sz="2400" b="1" dirty="0">
                <a:solidFill>
                  <a:srgbClr val="482400"/>
                </a:solidFill>
                <a:latin typeface="Arial" panose="020B0604020202020204" pitchFamily="34" charset="0"/>
                <a:ea typeface="宋体" panose="02010600030101010101" pitchFamily="2" charset="-122"/>
                <a:sym typeface="Symbol" panose="05050102010706020507" pitchFamily="18" charset="2"/>
              </a:rPr>
              <a:t>KVL</a:t>
            </a:r>
            <a:r>
              <a:rPr lang="zh-CN" altLang="en-US" sz="2400" b="1" dirty="0">
                <a:solidFill>
                  <a:srgbClr val="482400"/>
                </a:solidFill>
                <a:latin typeface="Arial" panose="020B0604020202020204" pitchFamily="34" charset="0"/>
                <a:ea typeface="宋体" panose="02010600030101010101" pitchFamily="2" charset="-122"/>
                <a:sym typeface="Symbol" panose="05050102010706020507" pitchFamily="18" charset="2"/>
              </a:rPr>
              <a:t>：</a:t>
            </a:r>
            <a:endParaRPr lang="en-US" altLang="zh-CN" sz="2400" b="1" dirty="0">
              <a:solidFill>
                <a:srgbClr val="482400"/>
              </a:solidFill>
              <a:latin typeface="Arial" panose="020B0604020202020204" pitchFamily="34" charset="0"/>
              <a:ea typeface="宋体" panose="02010600030101010101" pitchFamily="2" charset="-122"/>
              <a:sym typeface="Symbol" panose="05050102010706020507" pitchFamily="18" charset="2"/>
            </a:endParaRPr>
          </a:p>
          <a:p>
            <a:pPr>
              <a:defRPr/>
            </a:pPr>
            <a:r>
              <a:rPr lang="zh-CN" altLang="en-US" sz="2400" b="1" dirty="0">
                <a:solidFill>
                  <a:srgbClr val="482400"/>
                </a:solidFill>
                <a:latin typeface="Arial" panose="020B0604020202020204" pitchFamily="34" charset="0"/>
                <a:ea typeface="宋体" panose="02010600030101010101" pitchFamily="2" charset="-122"/>
                <a:sym typeface="Symbol" panose="05050102010706020507" pitchFamily="18" charset="2"/>
              </a:rPr>
              <a:t>    </a:t>
            </a:r>
            <a:r>
              <a:rPr lang="en-US" altLang="zh-CN" sz="2400" b="1" i="1" dirty="0">
                <a:solidFill>
                  <a:srgbClr val="482400"/>
                </a:solidFill>
                <a:ea typeface="宋体" panose="02010600030101010101" pitchFamily="2" charset="-122"/>
                <a:cs typeface="Times New Roman" panose="02020603050405020304" pitchFamily="18" charset="0"/>
                <a:sym typeface="Symbol" panose="05050102010706020507" pitchFamily="18" charset="2"/>
              </a:rPr>
              <a:t>u</a:t>
            </a:r>
            <a:r>
              <a:rPr lang="en-US" altLang="zh-CN" sz="2400" b="1" baseline="-25000" dirty="0">
                <a:solidFill>
                  <a:srgbClr val="482400"/>
                </a:solidFill>
                <a:latin typeface="Arial" panose="020B0604020202020204" pitchFamily="34" charset="0"/>
                <a:ea typeface="宋体" panose="02010600030101010101" pitchFamily="2" charset="-122"/>
                <a:sym typeface="Symbol" panose="05050102010706020507" pitchFamily="18" charset="2"/>
              </a:rPr>
              <a:t>1</a:t>
            </a:r>
            <a:r>
              <a:rPr lang="en-US" altLang="zh-CN" sz="2400" b="1" dirty="0">
                <a:solidFill>
                  <a:srgbClr val="482400"/>
                </a:solidFill>
                <a:latin typeface="Arial" panose="020B0604020202020204" pitchFamily="34" charset="0"/>
                <a:ea typeface="宋体" panose="02010600030101010101" pitchFamily="2" charset="-122"/>
                <a:sym typeface="Symbol" panose="05050102010706020507" pitchFamily="18" charset="2"/>
              </a:rPr>
              <a:t>=-</a:t>
            </a:r>
            <a:r>
              <a:rPr lang="en-US" altLang="zh-CN" sz="2400" b="1" i="1" dirty="0">
                <a:solidFill>
                  <a:srgbClr val="482400"/>
                </a:solidFill>
                <a:ea typeface="宋体" panose="02010600030101010101" pitchFamily="2" charset="-122"/>
                <a:cs typeface="Times New Roman" panose="02020603050405020304" pitchFamily="18" charset="0"/>
                <a:sym typeface="Symbol" panose="05050102010706020507" pitchFamily="18" charset="2"/>
              </a:rPr>
              <a:t>e</a:t>
            </a:r>
            <a:r>
              <a:rPr lang="en-US" altLang="zh-CN" sz="2400" b="1" baseline="-25000" dirty="0">
                <a:solidFill>
                  <a:srgbClr val="482400"/>
                </a:solidFill>
                <a:latin typeface="Arial" panose="020B0604020202020204" pitchFamily="34" charset="0"/>
                <a:ea typeface="宋体" panose="02010600030101010101" pitchFamily="2" charset="-122"/>
                <a:sym typeface="Symbol" panose="05050102010706020507" pitchFamily="18" charset="2"/>
              </a:rPr>
              <a:t>1</a:t>
            </a:r>
            <a:r>
              <a:rPr lang="en-US" altLang="zh-CN" sz="2400" b="1" dirty="0">
                <a:solidFill>
                  <a:srgbClr val="482400"/>
                </a:solidFill>
                <a:latin typeface="Arial" panose="020B0604020202020204" pitchFamily="34" charset="0"/>
                <a:ea typeface="宋体" panose="02010600030101010101" pitchFamily="2" charset="-122"/>
                <a:sym typeface="Symbol" panose="05050102010706020507" pitchFamily="18" charset="2"/>
              </a:rPr>
              <a:t>-</a:t>
            </a:r>
            <a:r>
              <a:rPr lang="en-US" altLang="zh-CN" sz="2400" b="1" i="1" dirty="0">
                <a:solidFill>
                  <a:srgbClr val="482400"/>
                </a:solidFill>
                <a:ea typeface="宋体" panose="02010600030101010101" pitchFamily="2" charset="-122"/>
                <a:cs typeface="Times New Roman" panose="02020603050405020304" pitchFamily="18" charset="0"/>
                <a:sym typeface="Symbol" panose="05050102010706020507" pitchFamily="18" charset="2"/>
              </a:rPr>
              <a:t>e</a:t>
            </a:r>
            <a:r>
              <a:rPr lang="el-GR" altLang="zh-CN" sz="2400" b="1" baseline="-25000" dirty="0">
                <a:solidFill>
                  <a:srgbClr val="482400"/>
                </a:solidFill>
                <a:ea typeface="宋体" panose="02010600030101010101" pitchFamily="2" charset="-122"/>
                <a:cs typeface="Times New Roman" panose="02020603050405020304" pitchFamily="18" charset="0"/>
                <a:sym typeface="Symbol" panose="05050102010706020507" pitchFamily="18" charset="2"/>
              </a:rPr>
              <a:t>σ</a:t>
            </a:r>
            <a:r>
              <a:rPr lang="en-US" altLang="zh-CN" sz="2400" b="1" baseline="-25000" dirty="0">
                <a:solidFill>
                  <a:srgbClr val="482400"/>
                </a:solidFill>
                <a:ea typeface="宋体" panose="02010600030101010101" pitchFamily="2" charset="-122"/>
                <a:cs typeface="Times New Roman" panose="02020603050405020304" pitchFamily="18" charset="0"/>
                <a:sym typeface="Symbol" panose="05050102010706020507" pitchFamily="18" charset="2"/>
              </a:rPr>
              <a:t>1</a:t>
            </a:r>
            <a:r>
              <a:rPr lang="en-US" altLang="zh-CN" sz="2400" b="1" dirty="0">
                <a:solidFill>
                  <a:srgbClr val="482400"/>
                </a:solidFill>
                <a:ea typeface="宋体" panose="02010600030101010101" pitchFamily="2" charset="-122"/>
                <a:cs typeface="Times New Roman" panose="02020603050405020304" pitchFamily="18" charset="0"/>
                <a:sym typeface="Symbol" panose="05050102010706020507" pitchFamily="18" charset="2"/>
              </a:rPr>
              <a:t>+</a:t>
            </a:r>
            <a:r>
              <a:rPr lang="en-US" altLang="zh-CN" sz="2400" b="1" i="1" dirty="0">
                <a:solidFill>
                  <a:srgbClr val="482400"/>
                </a:solidFill>
                <a:ea typeface="宋体" panose="02010600030101010101" pitchFamily="2" charset="-122"/>
                <a:cs typeface="Times New Roman" panose="02020603050405020304" pitchFamily="18" charset="0"/>
                <a:sym typeface="Symbol" panose="05050102010706020507" pitchFamily="18" charset="2"/>
              </a:rPr>
              <a:t>i</a:t>
            </a:r>
            <a:r>
              <a:rPr lang="en-US" altLang="zh-CN" sz="2400" b="1" baseline="-25000" dirty="0">
                <a:solidFill>
                  <a:srgbClr val="482400"/>
                </a:solidFill>
                <a:ea typeface="宋体" panose="02010600030101010101" pitchFamily="2" charset="-122"/>
                <a:cs typeface="Times New Roman" panose="02020603050405020304" pitchFamily="18" charset="0"/>
                <a:sym typeface="Symbol" panose="05050102010706020507" pitchFamily="18" charset="2"/>
              </a:rPr>
              <a:t>0</a:t>
            </a:r>
            <a:r>
              <a:rPr lang="en-US" altLang="zh-CN" sz="2400" b="1" i="1" dirty="0">
                <a:solidFill>
                  <a:srgbClr val="482400"/>
                </a:solidFill>
                <a:ea typeface="宋体" panose="02010600030101010101" pitchFamily="2" charset="-122"/>
                <a:cs typeface="Times New Roman" panose="02020603050405020304" pitchFamily="18" charset="0"/>
                <a:sym typeface="Symbol" panose="05050102010706020507" pitchFamily="18" charset="2"/>
              </a:rPr>
              <a:t>R</a:t>
            </a:r>
            <a:endParaRPr lang="zh-CN" altLang="en-US" sz="2400" b="1" i="1" dirty="0">
              <a:solidFill>
                <a:srgbClr val="482400"/>
              </a:solidFill>
              <a:ea typeface="宋体" panose="02010600030101010101" pitchFamily="2" charset="-122"/>
              <a:cs typeface="Times New Roman" panose="02020603050405020304" pitchFamily="18" charset="0"/>
            </a:endParaRPr>
          </a:p>
        </p:txBody>
      </p:sp>
      <p:sp>
        <p:nvSpPr>
          <p:cNvPr id="99" name="矩形 98"/>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left)">
                                      <p:cBhvr>
                                        <p:cTn id="21" dur="500"/>
                                        <p:tgtEl>
                                          <p:spTgt spid="9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500"/>
                                        <p:tgtEl>
                                          <p:spTgt spid="9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4" grpId="0" autoUpdateAnimBg="0"/>
      <p:bldP spid="5" grpId="0"/>
      <p:bldP spid="6" grpId="0"/>
      <p:bldP spid="97" grpId="0" autoUpdateAnimBg="0"/>
      <p:bldP spid="98" grpId="0" bldLvl="0" animBg="1" autoUpdateAnimBg="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67401" y="1368443"/>
            <a:ext cx="442595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6"/>
          <p:cNvSpPr txBox="1">
            <a:spLocks noChangeArrowheads="1"/>
          </p:cNvSpPr>
          <p:nvPr/>
        </p:nvSpPr>
        <p:spPr bwMode="auto">
          <a:xfrm>
            <a:off x="2017969" y="839430"/>
            <a:ext cx="3962400" cy="521970"/>
          </a:xfrm>
          <a:prstGeom prst="rect">
            <a:avLst/>
          </a:prstGeom>
          <a:noFill/>
          <a:ln>
            <a:noFill/>
          </a:ln>
          <a:effectLst/>
        </p:spPr>
        <p:txBody>
          <a:bodyPr>
            <a:spAutoFit/>
          </a:bodyPr>
          <a:lstStyle/>
          <a:p>
            <a:pPr>
              <a:spcBef>
                <a:spcPct val="50000"/>
              </a:spcBef>
              <a:defRPr/>
            </a:pPr>
            <a:r>
              <a:rPr lang="zh-CN" altLang="en-US" sz="2800" b="1" dirty="0">
                <a:solidFill>
                  <a:srgbClr val="000000"/>
                </a:solidFill>
                <a:effectLst>
                  <a:outerShdw blurRad="38100" dist="38100" dir="2700000" algn="tl">
                    <a:srgbClr val="C0C0C0"/>
                  </a:outerShdw>
                </a:effectLst>
                <a:ea typeface="宋体" panose="02010600030101010101" pitchFamily="2" charset="-122"/>
              </a:rPr>
              <a:t>对二次侧，</a:t>
            </a:r>
            <a:r>
              <a:rPr lang="zh-CN" altLang="en-US" sz="2800" b="1" dirty="0">
                <a:solidFill>
                  <a:srgbClr val="000000"/>
                </a:solidFill>
                <a:ea typeface="宋体" panose="02010600030101010101" pitchFamily="2" charset="-122"/>
                <a:sym typeface="Symbol" panose="05050102010706020507" pitchFamily="18" charset="2"/>
              </a:rPr>
              <a:t>根据</a:t>
            </a:r>
            <a:r>
              <a:rPr lang="en-US" altLang="zh-CN" sz="2800" b="1" dirty="0">
                <a:solidFill>
                  <a:srgbClr val="000000"/>
                </a:solidFill>
                <a:ea typeface="宋体" panose="02010600030101010101" pitchFamily="2" charset="-122"/>
                <a:sym typeface="Symbol" panose="05050102010706020507" pitchFamily="18" charset="2"/>
              </a:rPr>
              <a:t>KVL</a:t>
            </a:r>
            <a:r>
              <a:rPr lang="zh-CN" altLang="en-US" sz="2800" b="1" dirty="0">
                <a:solidFill>
                  <a:srgbClr val="000000"/>
                </a:solidFill>
                <a:ea typeface="宋体" panose="02010600030101010101" pitchFamily="2" charset="-122"/>
                <a:sym typeface="Symbol" panose="05050102010706020507" pitchFamily="18" charset="2"/>
              </a:rPr>
              <a:t>：</a:t>
            </a:r>
            <a:endParaRPr lang="zh-CN" altLang="en-US" sz="2800" b="1" dirty="0">
              <a:solidFill>
                <a:srgbClr val="006600"/>
              </a:solidFill>
              <a:effectLst>
                <a:outerShdw blurRad="38100" dist="38100" dir="2700000" algn="tl">
                  <a:srgbClr val="C0C0C0"/>
                </a:outerShdw>
              </a:effectLst>
              <a:ea typeface="宋体" panose="02010600030101010101" pitchFamily="2" charset="-122"/>
            </a:endParaRPr>
          </a:p>
        </p:txBody>
      </p:sp>
      <p:sp>
        <p:nvSpPr>
          <p:cNvPr id="4" name="矩形 3"/>
          <p:cNvSpPr>
            <a:spLocks noChangeArrowheads="1"/>
          </p:cNvSpPr>
          <p:nvPr/>
        </p:nvSpPr>
        <p:spPr bwMode="auto">
          <a:xfrm>
            <a:off x="2567608" y="1527098"/>
            <a:ext cx="24022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altLang="zh-CN" sz="2800" b="1" i="1" kern="0" dirty="0" smtClean="0">
                <a:solidFill>
                  <a:srgbClr val="000000"/>
                </a:solidFill>
              </a:rPr>
              <a:t>u</a:t>
            </a:r>
            <a:r>
              <a:rPr lang="en-US" altLang="zh-CN" sz="2800" b="1" kern="0" baseline="-25000" dirty="0" smtClean="0">
                <a:solidFill>
                  <a:srgbClr val="000000"/>
                </a:solidFill>
              </a:rPr>
              <a:t>20</a:t>
            </a:r>
            <a:r>
              <a:rPr lang="en-US" altLang="zh-CN" sz="2800" b="1" kern="0" dirty="0" smtClean="0">
                <a:solidFill>
                  <a:srgbClr val="000000"/>
                </a:solidFill>
              </a:rPr>
              <a:t>=</a:t>
            </a:r>
            <a:r>
              <a:rPr lang="en-US" altLang="zh-CN" sz="2800" b="1" i="1" kern="0" dirty="0" smtClean="0">
                <a:solidFill>
                  <a:srgbClr val="000000"/>
                </a:solidFill>
                <a:cs typeface="Times New Roman" panose="02020603050405020304" pitchFamily="18" charset="0"/>
              </a:rPr>
              <a:t>e</a:t>
            </a:r>
            <a:r>
              <a:rPr lang="en-US" altLang="zh-CN" sz="2800" b="1" kern="0" baseline="-25000" dirty="0" smtClean="0">
                <a:solidFill>
                  <a:srgbClr val="000000"/>
                </a:solidFill>
                <a:cs typeface="Times New Roman" panose="02020603050405020304" pitchFamily="18" charset="0"/>
              </a:rPr>
              <a:t>2</a:t>
            </a:r>
            <a:r>
              <a:rPr lang="en-US" altLang="zh-CN" sz="2800" b="1" kern="0" dirty="0" smtClean="0">
                <a:solidFill>
                  <a:srgbClr val="000000"/>
                </a:solidFill>
                <a:cs typeface="Times New Roman" panose="02020603050405020304" pitchFamily="18" charset="0"/>
              </a:rPr>
              <a:t>+</a:t>
            </a:r>
            <a:r>
              <a:rPr lang="en-US" altLang="zh-CN" sz="2800" b="1" i="1" kern="0" dirty="0" smtClean="0">
                <a:solidFill>
                  <a:srgbClr val="000000"/>
                </a:solidFill>
                <a:cs typeface="Times New Roman" panose="02020603050405020304" pitchFamily="18" charset="0"/>
              </a:rPr>
              <a:t>e</a:t>
            </a:r>
            <a:r>
              <a:rPr lang="el-GR" altLang="zh-CN" sz="2800" b="1" kern="0" baseline="-25000" dirty="0" smtClean="0">
                <a:solidFill>
                  <a:srgbClr val="000000"/>
                </a:solidFill>
                <a:cs typeface="Times New Roman" panose="02020603050405020304" pitchFamily="18" charset="0"/>
              </a:rPr>
              <a:t>σ</a:t>
            </a:r>
            <a:r>
              <a:rPr lang="en-US" altLang="zh-CN" sz="2800" b="1" kern="0" baseline="-25000" dirty="0" smtClean="0">
                <a:solidFill>
                  <a:srgbClr val="000000"/>
                </a:solidFill>
                <a:cs typeface="Times New Roman" panose="02020603050405020304" pitchFamily="18" charset="0"/>
              </a:rPr>
              <a:t>2</a:t>
            </a:r>
            <a:r>
              <a:rPr lang="en-US" altLang="zh-CN" sz="2800" b="1" kern="0" dirty="0" smtClean="0">
                <a:solidFill>
                  <a:srgbClr val="000000"/>
                </a:solidFill>
                <a:cs typeface="Times New Roman" panose="02020603050405020304" pitchFamily="18" charset="0"/>
              </a:rPr>
              <a:t>≈</a:t>
            </a:r>
            <a:r>
              <a:rPr lang="en-US" altLang="zh-CN" sz="2800" b="1" i="1" kern="0" dirty="0" smtClean="0">
                <a:solidFill>
                  <a:srgbClr val="000000"/>
                </a:solidFill>
                <a:cs typeface="Times New Roman" panose="02020603050405020304" pitchFamily="18" charset="0"/>
              </a:rPr>
              <a:t>e</a:t>
            </a:r>
            <a:r>
              <a:rPr lang="en-US" altLang="zh-CN" sz="2800" b="1" kern="0" baseline="-25000" dirty="0" smtClean="0">
                <a:solidFill>
                  <a:srgbClr val="000000"/>
                </a:solidFill>
                <a:cs typeface="Times New Roman" panose="02020603050405020304" pitchFamily="18" charset="0"/>
              </a:rPr>
              <a:t>2</a:t>
            </a:r>
            <a:endParaRPr lang="zh-CN" altLang="en-US" kern="0" dirty="0" smtClean="0">
              <a:solidFill>
                <a:srgbClr val="000000"/>
              </a:solidFill>
              <a:latin typeface="Arial" panose="020B0604020202020204" pitchFamily="34" charset="0"/>
            </a:endParaRPr>
          </a:p>
        </p:txBody>
      </p:sp>
      <p:sp>
        <p:nvSpPr>
          <p:cNvPr id="5" name="矩形 4"/>
          <p:cNvSpPr/>
          <p:nvPr/>
        </p:nvSpPr>
        <p:spPr bwMode="auto">
          <a:xfrm>
            <a:off x="1856752" y="2065671"/>
            <a:ext cx="6319838" cy="953135"/>
          </a:xfrm>
          <a:prstGeom prst="rect">
            <a:avLst/>
          </a:prstGeom>
        </p:spPr>
        <p:txBody>
          <a:bodyPr>
            <a:spAutoFit/>
          </a:bodyPr>
          <a:lstStyle/>
          <a:p>
            <a:pPr>
              <a:defRPr/>
            </a:pPr>
            <a:r>
              <a:rPr lang="zh-CN" altLang="en-US" sz="2800" b="1" dirty="0">
                <a:solidFill>
                  <a:srgbClr val="000000"/>
                </a:solidFill>
                <a:ea typeface="宋体" panose="02010600030101010101" pitchFamily="2" charset="-122"/>
              </a:rPr>
              <a:t>可以证明，</a:t>
            </a:r>
            <a:endParaRPr lang="en-US" altLang="zh-CN" sz="2800" b="1" dirty="0">
              <a:solidFill>
                <a:srgbClr val="000000"/>
              </a:solidFill>
              <a:ea typeface="宋体" panose="02010600030101010101" pitchFamily="2" charset="-122"/>
            </a:endParaRPr>
          </a:p>
          <a:p>
            <a:pPr>
              <a:defRPr/>
            </a:pPr>
            <a:r>
              <a:rPr lang="en-US" altLang="zh-CN" sz="2800" b="1" i="1" dirty="0" smtClean="0">
                <a:solidFill>
                  <a:srgbClr val="C00000"/>
                </a:solidFill>
                <a:ea typeface="宋体" panose="02010600030101010101" pitchFamily="2" charset="-122"/>
              </a:rPr>
              <a:t>U</a:t>
            </a:r>
            <a:r>
              <a:rPr lang="en-US" altLang="zh-CN" sz="2800" b="1" baseline="-25000" dirty="0" smtClean="0">
                <a:solidFill>
                  <a:srgbClr val="C00000"/>
                </a:solidFill>
                <a:ea typeface="宋体" panose="02010600030101010101" pitchFamily="2" charset="-122"/>
              </a:rPr>
              <a:t>20</a:t>
            </a:r>
            <a:r>
              <a:rPr lang="en-US" altLang="zh-CN" sz="2800" b="1" dirty="0">
                <a:solidFill>
                  <a:srgbClr val="C00000"/>
                </a:solidFill>
                <a:ea typeface="宋体" panose="02010600030101010101" pitchFamily="2" charset="-122"/>
                <a:cs typeface="Times New Roman" panose="02020603050405020304" pitchFamily="18" charset="0"/>
              </a:rPr>
              <a:t>≈</a:t>
            </a:r>
            <a:r>
              <a:rPr lang="en-US" altLang="zh-CN" sz="2800" b="1" i="1" dirty="0">
                <a:solidFill>
                  <a:srgbClr val="C00000"/>
                </a:solidFill>
                <a:ea typeface="宋体" panose="02010600030101010101" pitchFamily="2" charset="-122"/>
              </a:rPr>
              <a:t>E</a:t>
            </a:r>
            <a:r>
              <a:rPr lang="en-US" altLang="zh-CN" sz="2800" b="1" baseline="-25000" dirty="0">
                <a:solidFill>
                  <a:srgbClr val="C00000"/>
                </a:solidFill>
                <a:ea typeface="宋体" panose="02010600030101010101" pitchFamily="2" charset="-122"/>
              </a:rPr>
              <a:t>2</a:t>
            </a:r>
            <a:r>
              <a:rPr lang="en-US" altLang="zh-CN" sz="2800" b="1" dirty="0">
                <a:solidFill>
                  <a:srgbClr val="C00000"/>
                </a:solidFill>
                <a:ea typeface="宋体" panose="02010600030101010101" pitchFamily="2" charset="-122"/>
                <a:cs typeface="Times New Roman" panose="02020603050405020304" pitchFamily="18" charset="0"/>
              </a:rPr>
              <a:t>=4.44 </a:t>
            </a:r>
            <a:r>
              <a:rPr lang="en-US" altLang="zh-CN" sz="2800" b="1" i="1" dirty="0">
                <a:solidFill>
                  <a:srgbClr val="C00000"/>
                </a:solidFill>
                <a:ea typeface="宋体" panose="02010600030101010101" pitchFamily="2" charset="-122"/>
                <a:cs typeface="Times New Roman" panose="02020603050405020304" pitchFamily="18" charset="0"/>
              </a:rPr>
              <a:t>f N</a:t>
            </a:r>
            <a:r>
              <a:rPr lang="en-US" altLang="zh-CN" sz="2800" b="1" baseline="-25000" dirty="0">
                <a:solidFill>
                  <a:srgbClr val="C00000"/>
                </a:solidFill>
                <a:ea typeface="宋体" panose="02010600030101010101" pitchFamily="2" charset="-122"/>
                <a:cs typeface="Times New Roman" panose="02020603050405020304" pitchFamily="18" charset="0"/>
              </a:rPr>
              <a:t>2</a:t>
            </a:r>
            <a:r>
              <a:rPr lang="el-GR" altLang="zh-CN" sz="2800" b="1" i="1" dirty="0">
                <a:solidFill>
                  <a:srgbClr val="C00000"/>
                </a:solidFill>
                <a:ea typeface="宋体" panose="02010600030101010101" pitchFamily="2" charset="-122"/>
                <a:cs typeface="Times New Roman" panose="02020603050405020304" pitchFamily="18" charset="0"/>
              </a:rPr>
              <a:t>Φ</a:t>
            </a:r>
            <a:r>
              <a:rPr lang="en-US" altLang="zh-CN" sz="2800" b="1" baseline="-25000" dirty="0">
                <a:solidFill>
                  <a:srgbClr val="C00000"/>
                </a:solidFill>
                <a:ea typeface="宋体" panose="02010600030101010101" pitchFamily="2" charset="-122"/>
                <a:cs typeface="Times New Roman" panose="02020603050405020304" pitchFamily="18" charset="0"/>
              </a:rPr>
              <a:t>m</a:t>
            </a:r>
            <a:endParaRPr lang="zh-CN" altLang="en-US" sz="2800" b="1" baseline="-25000" dirty="0">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graphicFrame>
        <p:nvGraphicFramePr>
          <p:cNvPr id="6" name="Object 2">
            <a:hlinkClick r:id="" action="ppaction://ole?verb=0"/>
          </p:cNvPr>
          <p:cNvGraphicFramePr/>
          <p:nvPr/>
        </p:nvGraphicFramePr>
        <p:xfrm>
          <a:off x="2213595" y="3980656"/>
          <a:ext cx="2971800" cy="1066800"/>
        </p:xfrm>
        <a:graphic>
          <a:graphicData uri="http://schemas.openxmlformats.org/presentationml/2006/ole">
            <mc:AlternateContent xmlns:mc="http://schemas.openxmlformats.org/markup-compatibility/2006">
              <mc:Choice xmlns:v="urn:schemas-microsoft-com:vml" Requires="v">
                <p:oleObj spid="_x0000_s22531" name="公式" r:id="rId2" imgW="1079500" imgH="351790" progId="Equation.3">
                  <p:embed/>
                </p:oleObj>
              </mc:Choice>
              <mc:Fallback>
                <p:oleObj name="公式" r:id="rId2" imgW="1079500" imgH="351790" progId="Equation.3">
                  <p:embed/>
                  <p:pic>
                    <p:nvPicPr>
                      <p:cNvPr id="0" name="图片 2253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3595" y="3980656"/>
                        <a:ext cx="2971800" cy="1066800"/>
                      </a:xfrm>
                      <a:prstGeom prst="rect">
                        <a:avLst/>
                      </a:prstGeom>
                      <a:solidFill>
                        <a:srgbClr val="FFFFCC"/>
                      </a:solidFill>
                      <a:ln w="57150">
                        <a:solidFill>
                          <a:srgbClr val="FF3300"/>
                        </a:solidFill>
                        <a:miter lim="800000"/>
                        <a:headEnd/>
                        <a:tailEnd/>
                      </a:ln>
                      <a:effectLst/>
                    </p:spPr>
                  </p:pic>
                </p:oleObj>
              </mc:Fallback>
            </mc:AlternateContent>
          </a:graphicData>
        </a:graphic>
      </p:graphicFrame>
      <p:grpSp>
        <p:nvGrpSpPr>
          <p:cNvPr id="7" name="Group 3"/>
          <p:cNvGrpSpPr/>
          <p:nvPr/>
        </p:nvGrpSpPr>
        <p:grpSpPr bwMode="auto">
          <a:xfrm>
            <a:off x="5562600" y="4300556"/>
            <a:ext cx="3200400" cy="565150"/>
            <a:chOff x="3408" y="3187"/>
            <a:chExt cx="2016" cy="356"/>
          </a:xfrm>
        </p:grpSpPr>
        <p:sp>
          <p:nvSpPr>
            <p:cNvPr id="8" name="Text Box 4"/>
            <p:cNvSpPr txBox="1">
              <a:spLocks noChangeArrowheads="1"/>
            </p:cNvSpPr>
            <p:nvPr/>
          </p:nvSpPr>
          <p:spPr bwMode="auto">
            <a:xfrm>
              <a:off x="4224" y="3187"/>
              <a:ext cx="1200" cy="329"/>
            </a:xfrm>
            <a:prstGeom prst="rect">
              <a:avLst/>
            </a:prstGeom>
            <a:noFill/>
            <a:ln>
              <a:noFill/>
            </a:ln>
            <a:effectLst/>
          </p:spPr>
          <p:txBody>
            <a:bodyPr>
              <a:spAutoFit/>
            </a:bodyPr>
            <a:lstStyle/>
            <a:p>
              <a:pPr>
                <a:spcBef>
                  <a:spcPct val="50000"/>
                </a:spcBef>
                <a:defRPr/>
              </a:pPr>
              <a:r>
                <a:rPr lang="zh-CN" altLang="en-US" sz="2800" b="1" kern="0">
                  <a:solidFill>
                    <a:srgbClr val="3333CC"/>
                  </a:solidFill>
                  <a:effectLst>
                    <a:outerShdw blurRad="38100" dist="38100" dir="2700000" algn="tl">
                      <a:srgbClr val="C0C0C0"/>
                    </a:outerShdw>
                  </a:effectLst>
                  <a:ea typeface="宋体" panose="02010600030101010101" pitchFamily="2" charset="-122"/>
                </a:rPr>
                <a:t>（匝比）</a:t>
              </a:r>
              <a:endParaRPr lang="zh-CN" altLang="en-US" sz="2800" b="1" kern="0">
                <a:solidFill>
                  <a:srgbClr val="3333CC"/>
                </a:solidFill>
                <a:effectLst>
                  <a:outerShdw blurRad="38100" dist="38100" dir="2700000" algn="tl">
                    <a:srgbClr val="C0C0C0"/>
                  </a:outerShdw>
                </a:effectLst>
                <a:ea typeface="宋体" panose="02010600030101010101" pitchFamily="2" charset="-122"/>
              </a:endParaRPr>
            </a:p>
          </p:txBody>
        </p:sp>
        <p:sp>
          <p:nvSpPr>
            <p:cNvPr id="9" name="Rectangle 5"/>
            <p:cNvSpPr>
              <a:spLocks noChangeArrowheads="1"/>
            </p:cNvSpPr>
            <p:nvPr/>
          </p:nvSpPr>
          <p:spPr bwMode="auto">
            <a:xfrm>
              <a:off x="3408" y="3216"/>
              <a:ext cx="1248" cy="327"/>
            </a:xfrm>
            <a:prstGeom prst="rect">
              <a:avLst/>
            </a:prstGeom>
            <a:noFill/>
            <a:ln>
              <a:noFill/>
            </a:ln>
            <a:effectLst/>
          </p:spPr>
          <p:txBody>
            <a:bodyPr lIns="90488" tIns="44450" rIns="90488" bIns="44450">
              <a:spAutoFit/>
            </a:bodyPr>
            <a:lstStyle>
              <a:lvl1pPr algn="l" defTabSz="762000">
                <a:defRPr kumimoji="1" sz="2400">
                  <a:solidFill>
                    <a:schemeClr val="tx1"/>
                  </a:solidFill>
                  <a:latin typeface="Times New Roman" panose="02020603050405020304" pitchFamily="18" charset="0"/>
                  <a:ea typeface="宋体" panose="02010600030101010101" pitchFamily="2" charset="-122"/>
                </a:defRPr>
              </a:lvl1pPr>
              <a:lvl2pPr marL="571500" algn="l" defTabSz="762000">
                <a:defRPr kumimoji="1" sz="2400">
                  <a:solidFill>
                    <a:schemeClr val="tx1"/>
                  </a:solidFill>
                  <a:latin typeface="Times New Roman" panose="02020603050405020304" pitchFamily="18" charset="0"/>
                  <a:ea typeface="宋体" panose="02010600030101010101" pitchFamily="2" charset="-122"/>
                </a:defRPr>
              </a:lvl2pPr>
              <a:lvl3pPr marL="1143000" algn="l" defTabSz="762000">
                <a:defRPr kumimoji="1" sz="2400">
                  <a:solidFill>
                    <a:schemeClr val="tx1"/>
                  </a:solidFill>
                  <a:latin typeface="Times New Roman" panose="02020603050405020304" pitchFamily="18" charset="0"/>
                  <a:ea typeface="宋体" panose="02010600030101010101" pitchFamily="2" charset="-122"/>
                </a:defRPr>
              </a:lvl3pPr>
              <a:lvl4pPr marL="1714500" algn="l" defTabSz="762000">
                <a:defRPr kumimoji="1" sz="2400">
                  <a:solidFill>
                    <a:schemeClr val="tx1"/>
                  </a:solidFill>
                  <a:latin typeface="Times New Roman" panose="02020603050405020304" pitchFamily="18" charset="0"/>
                  <a:ea typeface="宋体" panose="02010600030101010101" pitchFamily="2" charset="-122"/>
                </a:defRPr>
              </a:lvl4pPr>
              <a:lvl5pPr marL="2286000" algn="l" defTabSz="762000">
                <a:defRPr kumimoji="1" sz="2400">
                  <a:solidFill>
                    <a:schemeClr val="tx1"/>
                  </a:solidFill>
                  <a:latin typeface="Times New Roman" panose="02020603050405020304" pitchFamily="18" charset="0"/>
                  <a:ea typeface="宋体" panose="02010600030101010101" pitchFamily="2" charset="-122"/>
                </a:defRPr>
              </a:lvl5pPr>
              <a:lvl6pPr marL="27432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defTabSz="762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i="1" kern="0" dirty="0">
                  <a:solidFill>
                    <a:srgbClr val="CC0000"/>
                  </a:solidFill>
                  <a:effectLst>
                    <a:outerShdw blurRad="38100" dist="38100" dir="2700000" algn="tl">
                      <a:srgbClr val="C0C0C0"/>
                    </a:outerShdw>
                  </a:effectLst>
                </a:rPr>
                <a:t>K</a:t>
              </a:r>
              <a:r>
                <a:rPr lang="zh-CN" altLang="zh-CN" sz="2800" b="1" kern="0" dirty="0">
                  <a:solidFill>
                    <a:srgbClr val="CC0000"/>
                  </a:solidFill>
                  <a:effectLst>
                    <a:outerShdw blurRad="38100" dist="38100" dir="2700000" algn="tl">
                      <a:srgbClr val="C0C0C0"/>
                    </a:outerShdw>
                  </a:effectLst>
                </a:rPr>
                <a:t>为</a:t>
              </a:r>
              <a:r>
                <a:rPr lang="zh-CN" altLang="en-US" sz="2800" b="1" kern="0" dirty="0">
                  <a:solidFill>
                    <a:srgbClr val="CC0000"/>
                  </a:solidFill>
                  <a:effectLst>
                    <a:outerShdw blurRad="38100" dist="38100" dir="2700000" algn="tl">
                      <a:srgbClr val="C0C0C0"/>
                    </a:outerShdw>
                  </a:effectLst>
                </a:rPr>
                <a:t>变比</a:t>
              </a:r>
              <a:endParaRPr lang="zh-CN" altLang="en-US" sz="2800" b="1" kern="0" dirty="0">
                <a:solidFill>
                  <a:srgbClr val="CC0000"/>
                </a:solidFill>
                <a:effectLst>
                  <a:outerShdw blurRad="38100" dist="38100" dir="2700000" algn="tl">
                    <a:srgbClr val="C0C0C0"/>
                  </a:outerShdw>
                </a:effectLst>
              </a:endParaRPr>
            </a:p>
          </p:txBody>
        </p:sp>
      </p:grpSp>
      <p:sp>
        <p:nvSpPr>
          <p:cNvPr id="10" name="Text Box 8"/>
          <p:cNvSpPr txBox="1">
            <a:spLocks noChangeArrowheads="1"/>
          </p:cNvSpPr>
          <p:nvPr/>
        </p:nvSpPr>
        <p:spPr bwMode="auto">
          <a:xfrm>
            <a:off x="1981200" y="5541963"/>
            <a:ext cx="7772400" cy="521970"/>
          </a:xfrm>
          <a:prstGeom prst="rect">
            <a:avLst/>
          </a:prstGeom>
          <a:solidFill>
            <a:srgbClr val="FFFF99"/>
          </a:solidFill>
          <a:ln w="9525">
            <a:solidFill>
              <a:srgbClr val="FFFF66"/>
            </a:solidFill>
            <a:miter lim="800000"/>
          </a:ln>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zh-CN" altLang="en-US" sz="2800" b="1" kern="0" smtClean="0">
                <a:solidFill>
                  <a:srgbClr val="CC0000"/>
                </a:solidFill>
              </a:rPr>
              <a:t>结论：改变匝数比，就能改变输出电压。</a:t>
            </a:r>
            <a:endParaRPr lang="zh-CN" altLang="en-US" sz="2800" b="1" kern="0" smtClean="0">
              <a:solidFill>
                <a:srgbClr val="CC0000"/>
              </a:solidFill>
            </a:endParaRPr>
          </a:p>
        </p:txBody>
      </p:sp>
      <p:sp>
        <p:nvSpPr>
          <p:cNvPr id="11" name="Text Box 105"/>
          <p:cNvSpPr txBox="1">
            <a:spLocks noChangeArrowheads="1"/>
          </p:cNvSpPr>
          <p:nvPr/>
        </p:nvSpPr>
        <p:spPr bwMode="auto">
          <a:xfrm>
            <a:off x="1829103" y="3290253"/>
            <a:ext cx="897890" cy="521970"/>
          </a:xfrm>
          <a:prstGeom prst="rect">
            <a:avLst/>
          </a:prstGeom>
          <a:noFill/>
          <a:ln>
            <a:noFill/>
          </a:ln>
          <a:effectLst/>
        </p:spPr>
        <p:txBody>
          <a:bodyPr wrap="none" anchor="ctr">
            <a:spAutoFit/>
          </a:bodyPr>
          <a:lstStyle/>
          <a:p>
            <a:pPr algn="ctr">
              <a:defRPr/>
            </a:pPr>
            <a:r>
              <a:rPr lang="zh-CN" altLang="en-US" sz="2800" b="1" dirty="0">
                <a:solidFill>
                  <a:srgbClr val="000000"/>
                </a:solidFill>
                <a:effectLst>
                  <a:outerShdw blurRad="38100" dist="38100" dir="2700000" algn="tl">
                    <a:srgbClr val="C0C0C0"/>
                  </a:outerShdw>
                </a:effectLst>
                <a:ea typeface="宋体" panose="02010600030101010101" pitchFamily="2" charset="-122"/>
              </a:rPr>
              <a:t>故有</a:t>
            </a:r>
            <a:endParaRPr lang="zh-CN" altLang="en-US" sz="2800" b="1" dirty="0">
              <a:solidFill>
                <a:srgbClr val="000000"/>
              </a:solidFill>
              <a:effectLst>
                <a:outerShdw blurRad="38100" dist="38100" dir="2700000" algn="tl">
                  <a:srgbClr val="C0C0C0"/>
                </a:outerShdw>
              </a:effectLst>
              <a:ea typeface="宋体" panose="02010600030101010101" pitchFamily="2" charset="-122"/>
            </a:endParaRPr>
          </a:p>
        </p:txBody>
      </p:sp>
      <p:sp>
        <p:nvSpPr>
          <p:cNvPr id="12" name="矩形 11"/>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subTnLst>
                                    <p:audio>
                                      <p:cMediaNode>
                                        <p:cTn display="0" masterRel="sameClick">
                                          <p:stCondLst>
                                            <p:cond evt="begin" delay="0">
                                              <p:tn val="23"/>
                                            </p:cond>
                                          </p:stCondLst>
                                          <p:endCondLst>
                                            <p:cond evt="onStopAudio" delay="0">
                                              <p:tgtEl>
                                                <p:sldTgt/>
                                              </p:tgtEl>
                                            </p:cond>
                                          </p:endCondLst>
                                        </p:cTn>
                                        <p:tgtEl>
                                          <p:sndTgt r:embed="rId4" name="CAMERA.WAV"/>
                                        </p:tgtEl>
                                      </p:cMediaNode>
                                    </p:audio>
                                  </p:subTnLst>
                                </p:cTn>
                              </p:par>
                              <p:par>
                                <p:cTn id="26" presetID="22" presetClass="entr" presetSubtype="8"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p:bldP spid="5" grpId="0"/>
      <p:bldP spid="10" grpId="0" bldLvl="0" animBg="1" autoUpdateAnimBg="0"/>
      <p:bldP spid="11" grpId="0" bldLvl="0" animBg="1" autoUpdateAnimBg="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868308" y="683445"/>
            <a:ext cx="6934200" cy="685800"/>
          </a:xfrm>
          <a:prstGeom prst="rect">
            <a:avLst/>
          </a:prstGeom>
          <a:noFill/>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en-US" altLang="zh-CN"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2.</a:t>
            </a:r>
            <a:r>
              <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变压器负载运行与电流变换原理</a:t>
            </a:r>
            <a:endPar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sp>
        <p:nvSpPr>
          <p:cNvPr id="3" name="Rectangle 5"/>
          <p:cNvSpPr>
            <a:spLocks noChangeArrowheads="1"/>
          </p:cNvSpPr>
          <p:nvPr/>
        </p:nvSpPr>
        <p:spPr bwMode="auto">
          <a:xfrm>
            <a:off x="1979621" y="1369247"/>
            <a:ext cx="476726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400" b="1" kern="0" dirty="0" smtClean="0">
                <a:solidFill>
                  <a:srgbClr val="C00000"/>
                </a:solidFill>
              </a:rPr>
              <a:t>负载运行：</a:t>
            </a:r>
            <a:r>
              <a:rPr lang="zh-CN" altLang="en-US" sz="2400" b="1" kern="0" dirty="0" smtClean="0">
                <a:solidFill>
                  <a:srgbClr val="000000"/>
                </a:solidFill>
              </a:rPr>
              <a:t>一次侧接电源</a:t>
            </a:r>
            <a:endParaRPr lang="en-US" altLang="zh-CN" sz="2400" b="1" kern="0" dirty="0" smtClean="0">
              <a:solidFill>
                <a:srgbClr val="000000"/>
              </a:solidFill>
            </a:endParaRPr>
          </a:p>
          <a:p>
            <a:pPr>
              <a:defRPr/>
            </a:pPr>
            <a:r>
              <a:rPr lang="zh-CN" altLang="en-US" sz="2400" b="1" kern="0" dirty="0" smtClean="0">
                <a:solidFill>
                  <a:srgbClr val="000000"/>
                </a:solidFill>
              </a:rPr>
              <a:t>电压</a:t>
            </a:r>
            <a:r>
              <a:rPr lang="en-US" altLang="zh-CN" sz="2400" b="1" i="1" kern="0" dirty="0" smtClean="0">
                <a:solidFill>
                  <a:srgbClr val="000000"/>
                </a:solidFill>
              </a:rPr>
              <a:t>u</a:t>
            </a:r>
            <a:r>
              <a:rPr lang="en-US" altLang="zh-CN" sz="2400" b="1" kern="0" baseline="-25000" dirty="0" smtClean="0">
                <a:solidFill>
                  <a:srgbClr val="000000"/>
                </a:solidFill>
              </a:rPr>
              <a:t>1</a:t>
            </a:r>
            <a:r>
              <a:rPr lang="zh-CN" altLang="en-US" sz="2400" b="1" kern="0" dirty="0" smtClean="0">
                <a:solidFill>
                  <a:srgbClr val="000000"/>
                </a:solidFill>
              </a:rPr>
              <a:t>，二次侧接负载</a:t>
            </a:r>
            <a:r>
              <a:rPr lang="en-US" altLang="zh-CN" sz="2400" b="1" kern="0" dirty="0" smtClean="0">
                <a:solidFill>
                  <a:srgbClr val="000000"/>
                </a:solidFill>
              </a:rPr>
              <a:t>|Z</a:t>
            </a:r>
            <a:r>
              <a:rPr lang="en-US" altLang="zh-CN" sz="2400" b="1" kern="0" baseline="-25000" dirty="0" smtClean="0">
                <a:solidFill>
                  <a:srgbClr val="000000"/>
                </a:solidFill>
              </a:rPr>
              <a:t>L</a:t>
            </a:r>
            <a:r>
              <a:rPr lang="en-US" altLang="zh-CN" sz="2400" b="1" kern="0" dirty="0" smtClean="0">
                <a:solidFill>
                  <a:srgbClr val="000000"/>
                </a:solidFill>
              </a:rPr>
              <a:t>|</a:t>
            </a:r>
            <a:r>
              <a:rPr lang="zh-CN" altLang="en-US" sz="2400" b="1" kern="0" dirty="0" smtClean="0">
                <a:solidFill>
                  <a:srgbClr val="000000"/>
                </a:solidFill>
              </a:rPr>
              <a:t>。</a:t>
            </a:r>
            <a:endParaRPr lang="zh-CN" altLang="en-US" sz="2400" b="1" kern="0" dirty="0" smtClean="0">
              <a:solidFill>
                <a:srgbClr val="000000"/>
              </a:solidFill>
            </a:endParaRPr>
          </a:p>
        </p:txBody>
      </p:sp>
      <p:grpSp>
        <p:nvGrpSpPr>
          <p:cNvPr id="4" name="Group 97"/>
          <p:cNvGrpSpPr/>
          <p:nvPr/>
        </p:nvGrpSpPr>
        <p:grpSpPr bwMode="auto">
          <a:xfrm>
            <a:off x="5518158" y="1371600"/>
            <a:ext cx="4835526" cy="2624138"/>
            <a:chOff x="2697" y="507"/>
            <a:chExt cx="3046" cy="1653"/>
          </a:xfrm>
        </p:grpSpPr>
        <p:sp>
          <p:nvSpPr>
            <p:cNvPr id="5" name="Text Box 17"/>
            <p:cNvSpPr txBox="1">
              <a:spLocks noChangeArrowheads="1"/>
            </p:cNvSpPr>
            <p:nvPr/>
          </p:nvSpPr>
          <p:spPr bwMode="auto">
            <a:xfrm>
              <a:off x="5020" y="969"/>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sp>
          <p:nvSpPr>
            <p:cNvPr id="6" name="Text Box 18"/>
            <p:cNvSpPr txBox="1">
              <a:spLocks noChangeArrowheads="1"/>
            </p:cNvSpPr>
            <p:nvPr/>
          </p:nvSpPr>
          <p:spPr bwMode="auto">
            <a:xfrm>
              <a:off x="5020" y="1449"/>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grpSp>
          <p:nvGrpSpPr>
            <p:cNvPr id="7" name="Group 96"/>
            <p:cNvGrpSpPr/>
            <p:nvPr/>
          </p:nvGrpSpPr>
          <p:grpSpPr bwMode="auto">
            <a:xfrm>
              <a:off x="2697" y="507"/>
              <a:ext cx="3046" cy="1653"/>
              <a:chOff x="2697" y="507"/>
              <a:chExt cx="3046" cy="1653"/>
            </a:xfrm>
          </p:grpSpPr>
          <p:sp>
            <p:nvSpPr>
              <p:cNvPr id="8" name="Text Box 20"/>
              <p:cNvSpPr txBox="1">
                <a:spLocks noChangeArrowheads="1"/>
              </p:cNvSpPr>
              <p:nvPr/>
            </p:nvSpPr>
            <p:spPr bwMode="auto">
              <a:xfrm>
                <a:off x="5277" y="1161"/>
                <a:ext cx="466" cy="329"/>
              </a:xfrm>
              <a:prstGeom prst="rect">
                <a:avLst/>
              </a:prstGeom>
              <a:noFill/>
              <a:ln>
                <a:noFill/>
              </a:ln>
              <a:effectLst/>
            </p:spPr>
            <p:txBody>
              <a:bodyPr wrap="none">
                <a:spAutoFit/>
              </a:bodyPr>
              <a:lstStyle/>
              <a:p>
                <a:pPr algn="ctr">
                  <a:spcBef>
                    <a:spcPct val="50000"/>
                  </a:spcBef>
                  <a:defRPr/>
                </a:pPr>
                <a:r>
                  <a:rPr lang="en-US" altLang="zh-CN" sz="2800" b="1" i="1" kern="0" dirty="0">
                    <a:solidFill>
                      <a:srgbClr val="000000"/>
                    </a:solidFill>
                    <a:ea typeface="宋体" panose="02010600030101010101" pitchFamily="2" charset="-122"/>
                    <a:cs typeface="Times New Roman" panose="02020603050405020304" pitchFamily="18" charset="0"/>
                  </a:rPr>
                  <a:t>|</a:t>
                </a:r>
                <a:r>
                  <a:rPr lang="en-US" altLang="zh-CN" sz="2800" b="1" i="1" kern="0" dirty="0">
                    <a:solidFill>
                      <a:srgbClr val="000000"/>
                    </a:solidFill>
                    <a:ea typeface="宋体" panose="02010600030101010101" pitchFamily="2" charset="-122"/>
                  </a:rPr>
                  <a:t>Z</a:t>
                </a:r>
                <a:r>
                  <a:rPr lang="en-US" altLang="zh-CN" sz="2800" b="1" kern="0" baseline="-25000" dirty="0">
                    <a:solidFill>
                      <a:srgbClr val="000000"/>
                    </a:solidFill>
                    <a:ea typeface="宋体" panose="02010600030101010101" pitchFamily="2" charset="-122"/>
                  </a:rPr>
                  <a:t>L</a:t>
                </a:r>
                <a:r>
                  <a:rPr lang="en-US" altLang="zh-CN" sz="2800" b="1" i="1" kern="0" dirty="0">
                    <a:solidFill>
                      <a:srgbClr val="000000"/>
                    </a:solidFill>
                    <a:ea typeface="宋体" panose="02010600030101010101" pitchFamily="2" charset="-122"/>
                    <a:cs typeface="Times New Roman" panose="02020603050405020304" pitchFamily="18" charset="0"/>
                  </a:rPr>
                  <a:t>|</a:t>
                </a:r>
                <a:endParaRPr lang="en-US" altLang="zh-CN" sz="2800" b="1" i="1" kern="0" dirty="0">
                  <a:solidFill>
                    <a:srgbClr val="000000"/>
                  </a:solidFill>
                  <a:ea typeface="宋体" panose="02010600030101010101" pitchFamily="2" charset="-122"/>
                  <a:cs typeface="Times New Roman" panose="02020603050405020304" pitchFamily="18" charset="0"/>
                </a:endParaRPr>
              </a:p>
            </p:txBody>
          </p:sp>
          <p:graphicFrame>
            <p:nvGraphicFramePr>
              <p:cNvPr id="9" name="Object 21"/>
              <p:cNvGraphicFramePr>
                <a:graphicFrameLocks noChangeAspect="1"/>
              </p:cNvGraphicFramePr>
              <p:nvPr/>
            </p:nvGraphicFramePr>
            <p:xfrm>
              <a:off x="4911" y="507"/>
              <a:ext cx="222" cy="453"/>
            </p:xfrm>
            <a:graphic>
              <a:graphicData uri="http://schemas.openxmlformats.org/presentationml/2006/ole">
                <mc:AlternateContent xmlns:mc="http://schemas.openxmlformats.org/markup-compatibility/2006">
                  <mc:Choice xmlns:v="urn:schemas-microsoft-com:vml" Requires="v">
                    <p:oleObj spid="_x0000_s23564" name="公式" r:id="rId1" imgW="127000" imgH="215265" progId="Equation.3">
                      <p:embed/>
                    </p:oleObj>
                  </mc:Choice>
                  <mc:Fallback>
                    <p:oleObj name="公式" r:id="rId1" imgW="127000" imgH="215265" progId="Equation.3">
                      <p:embed/>
                      <p:pic>
                        <p:nvPicPr>
                          <p:cNvPr id="0" name="图片 235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1" y="507"/>
                            <a:ext cx="222" cy="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Line 22"/>
              <p:cNvSpPr>
                <a:spLocks noChangeShapeType="1"/>
              </p:cNvSpPr>
              <p:nvPr/>
            </p:nvSpPr>
            <p:spPr bwMode="auto">
              <a:xfrm flipH="1">
                <a:off x="2845" y="1735"/>
                <a:ext cx="659"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1" name="Freeform 23"/>
              <p:cNvSpPr/>
              <p:nvPr/>
            </p:nvSpPr>
            <p:spPr bwMode="auto">
              <a:xfrm>
                <a:off x="3471" y="1230"/>
                <a:ext cx="33" cy="77"/>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2" name="Freeform 24"/>
              <p:cNvSpPr/>
              <p:nvPr/>
            </p:nvSpPr>
            <p:spPr bwMode="auto">
              <a:xfrm>
                <a:off x="3471" y="1385"/>
                <a:ext cx="33"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3" name="Freeform 25"/>
              <p:cNvSpPr/>
              <p:nvPr/>
            </p:nvSpPr>
            <p:spPr bwMode="auto">
              <a:xfrm>
                <a:off x="3471" y="1540"/>
                <a:ext cx="33"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nvGrpSpPr>
              <p:cNvPr id="14" name="Group 26"/>
              <p:cNvGrpSpPr/>
              <p:nvPr/>
            </p:nvGrpSpPr>
            <p:grpSpPr bwMode="auto">
              <a:xfrm>
                <a:off x="4526" y="1152"/>
                <a:ext cx="264" cy="233"/>
                <a:chOff x="3456" y="1392"/>
                <a:chExt cx="384" cy="288"/>
              </a:xfrm>
            </p:grpSpPr>
            <p:sp>
              <p:nvSpPr>
                <p:cNvPr id="79" name="Line 27"/>
                <p:cNvSpPr>
                  <a:spLocks noChangeShapeType="1"/>
                </p:cNvSpPr>
                <p:nvPr/>
              </p:nvSpPr>
              <p:spPr bwMode="auto">
                <a:xfrm flipV="1">
                  <a:off x="3456" y="1488"/>
                  <a:ext cx="336" cy="192"/>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80" name="Freeform 28"/>
                <p:cNvSpPr/>
                <p:nvPr/>
              </p:nvSpPr>
              <p:spPr bwMode="auto">
                <a:xfrm>
                  <a:off x="3792" y="1392"/>
                  <a:ext cx="48" cy="96"/>
                </a:xfrm>
                <a:custGeom>
                  <a:avLst/>
                  <a:gdLst>
                    <a:gd name="T0" fmla="*/ 0 w 48"/>
                    <a:gd name="T1" fmla="*/ 0 h 96"/>
                    <a:gd name="T2" fmla="*/ 48 w 48"/>
                    <a:gd name="T3" fmla="*/ 48 h 96"/>
                    <a:gd name="T4" fmla="*/ 0 w 48"/>
                    <a:gd name="T5" fmla="*/ 96 h 96"/>
                  </a:gdLst>
                  <a:ahLst/>
                  <a:cxnLst>
                    <a:cxn ang="0">
                      <a:pos x="T0" y="T1"/>
                    </a:cxn>
                    <a:cxn ang="0">
                      <a:pos x="T2" y="T3"/>
                    </a:cxn>
                    <a:cxn ang="0">
                      <a:pos x="T4" y="T5"/>
                    </a:cxn>
                  </a:cxnLst>
                  <a:rect l="0" t="0" r="r" b="b"/>
                  <a:pathLst>
                    <a:path w="48" h="96">
                      <a:moveTo>
                        <a:pt x="0" y="0"/>
                      </a:moveTo>
                      <a:cubicBezTo>
                        <a:pt x="24" y="16"/>
                        <a:pt x="48" y="32"/>
                        <a:pt x="48" y="48"/>
                      </a:cubicBezTo>
                      <a:cubicBezTo>
                        <a:pt x="48" y="64"/>
                        <a:pt x="24" y="80"/>
                        <a:pt x="0"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grpSp>
            <p:nvGrpSpPr>
              <p:cNvPr id="15" name="Group 29"/>
              <p:cNvGrpSpPr/>
              <p:nvPr/>
            </p:nvGrpSpPr>
            <p:grpSpPr bwMode="auto">
              <a:xfrm>
                <a:off x="4526" y="1307"/>
                <a:ext cx="264" cy="233"/>
                <a:chOff x="3456" y="1392"/>
                <a:chExt cx="384" cy="288"/>
              </a:xfrm>
            </p:grpSpPr>
            <p:sp>
              <p:nvSpPr>
                <p:cNvPr id="77" name="Line 30"/>
                <p:cNvSpPr>
                  <a:spLocks noChangeShapeType="1"/>
                </p:cNvSpPr>
                <p:nvPr/>
              </p:nvSpPr>
              <p:spPr bwMode="auto">
                <a:xfrm flipV="1">
                  <a:off x="3456" y="1488"/>
                  <a:ext cx="336" cy="192"/>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8" name="Freeform 31"/>
                <p:cNvSpPr/>
                <p:nvPr/>
              </p:nvSpPr>
              <p:spPr bwMode="auto">
                <a:xfrm>
                  <a:off x="3792" y="1392"/>
                  <a:ext cx="48" cy="96"/>
                </a:xfrm>
                <a:custGeom>
                  <a:avLst/>
                  <a:gdLst>
                    <a:gd name="T0" fmla="*/ 0 w 48"/>
                    <a:gd name="T1" fmla="*/ 0 h 96"/>
                    <a:gd name="T2" fmla="*/ 48 w 48"/>
                    <a:gd name="T3" fmla="*/ 48 h 96"/>
                    <a:gd name="T4" fmla="*/ 0 w 48"/>
                    <a:gd name="T5" fmla="*/ 96 h 96"/>
                  </a:gdLst>
                  <a:ahLst/>
                  <a:cxnLst>
                    <a:cxn ang="0">
                      <a:pos x="T0" y="T1"/>
                    </a:cxn>
                    <a:cxn ang="0">
                      <a:pos x="T2" y="T3"/>
                    </a:cxn>
                    <a:cxn ang="0">
                      <a:pos x="T4" y="T5"/>
                    </a:cxn>
                  </a:cxnLst>
                  <a:rect l="0" t="0" r="r" b="b"/>
                  <a:pathLst>
                    <a:path w="48" h="96">
                      <a:moveTo>
                        <a:pt x="0" y="0"/>
                      </a:moveTo>
                      <a:cubicBezTo>
                        <a:pt x="24" y="16"/>
                        <a:pt x="48" y="32"/>
                        <a:pt x="48" y="48"/>
                      </a:cubicBezTo>
                      <a:cubicBezTo>
                        <a:pt x="48" y="64"/>
                        <a:pt x="24" y="80"/>
                        <a:pt x="0"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sp>
            <p:nvSpPr>
              <p:cNvPr id="16" name="Freeform 32"/>
              <p:cNvSpPr/>
              <p:nvPr/>
            </p:nvSpPr>
            <p:spPr bwMode="auto">
              <a:xfrm>
                <a:off x="4295" y="1463"/>
                <a:ext cx="66" cy="77"/>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7" name="Freeform 33"/>
              <p:cNvSpPr/>
              <p:nvPr/>
            </p:nvSpPr>
            <p:spPr bwMode="auto">
              <a:xfrm>
                <a:off x="4295" y="1307"/>
                <a:ext cx="66"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8" name="Line 34"/>
              <p:cNvSpPr>
                <a:spLocks noChangeShapeType="1"/>
              </p:cNvSpPr>
              <p:nvPr/>
            </p:nvSpPr>
            <p:spPr bwMode="auto">
              <a:xfrm>
                <a:off x="4756" y="1035"/>
                <a:ext cx="528"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19" name="Rectangle 35"/>
              <p:cNvSpPr>
                <a:spLocks noChangeArrowheads="1"/>
              </p:cNvSpPr>
              <p:nvPr/>
            </p:nvSpPr>
            <p:spPr bwMode="auto">
              <a:xfrm>
                <a:off x="3602" y="841"/>
                <a:ext cx="824" cy="1243"/>
              </a:xfrm>
              <a:prstGeom prst="rect">
                <a:avLst/>
              </a:prstGeom>
              <a:noFill/>
              <a:ln w="57150">
                <a:solidFill>
                  <a:srgbClr val="FF3300"/>
                </a:solidFill>
                <a:prstDash val="sysDot"/>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0" name="Line 36"/>
              <p:cNvSpPr>
                <a:spLocks noChangeShapeType="1"/>
              </p:cNvSpPr>
              <p:nvPr/>
            </p:nvSpPr>
            <p:spPr bwMode="auto">
              <a:xfrm>
                <a:off x="2911" y="1074"/>
                <a:ext cx="295" cy="0"/>
              </a:xfrm>
              <a:prstGeom prst="line">
                <a:avLst/>
              </a:prstGeom>
              <a:noFill/>
              <a:ln w="38100">
                <a:solidFill>
                  <a:srgbClr val="FF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graphicFrame>
            <p:nvGraphicFramePr>
              <p:cNvPr id="21" name="Object 37"/>
              <p:cNvGraphicFramePr>
                <a:graphicFrameLocks noChangeAspect="1"/>
              </p:cNvGraphicFramePr>
              <p:nvPr/>
            </p:nvGraphicFramePr>
            <p:xfrm>
              <a:off x="2719" y="1267"/>
              <a:ext cx="218" cy="365"/>
            </p:xfrm>
            <a:graphic>
              <a:graphicData uri="http://schemas.openxmlformats.org/presentationml/2006/ole">
                <mc:AlternateContent xmlns:mc="http://schemas.openxmlformats.org/markup-compatibility/2006">
                  <mc:Choice xmlns:v="urn:schemas-microsoft-com:vml" Requires="v">
                    <p:oleObj spid="_x0000_s23565" name="公式" r:id="rId3" imgW="152400" imgH="215900" progId="Equation.3">
                      <p:embed/>
                    </p:oleObj>
                  </mc:Choice>
                  <mc:Fallback>
                    <p:oleObj name="公式" r:id="rId3" imgW="152400" imgH="215900" progId="Equation.3">
                      <p:embed/>
                      <p:pic>
                        <p:nvPicPr>
                          <p:cNvPr id="0" name="图片 235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9" y="1267"/>
                            <a:ext cx="21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38"/>
              <p:cNvGraphicFramePr>
                <a:graphicFrameLocks noChangeAspect="1"/>
              </p:cNvGraphicFramePr>
              <p:nvPr/>
            </p:nvGraphicFramePr>
            <p:xfrm>
              <a:off x="4761" y="1145"/>
              <a:ext cx="221" cy="365"/>
            </p:xfrm>
            <a:graphic>
              <a:graphicData uri="http://schemas.openxmlformats.org/presentationml/2006/ole">
                <mc:AlternateContent xmlns:mc="http://schemas.openxmlformats.org/markup-compatibility/2006">
                  <mc:Choice xmlns:v="urn:schemas-microsoft-com:vml" Requires="v">
                    <p:oleObj spid="_x0000_s23566" name="公式" r:id="rId5" imgW="152400" imgH="215900" progId="Equation.3">
                      <p:embed/>
                    </p:oleObj>
                  </mc:Choice>
                  <mc:Fallback>
                    <p:oleObj name="公式" r:id="rId5" imgW="152400" imgH="215900" progId="Equation.3">
                      <p:embed/>
                      <p:pic>
                        <p:nvPicPr>
                          <p:cNvPr id="0" name="图片 2356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1" y="1145"/>
                            <a:ext cx="22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39"/>
              <p:cNvGraphicFramePr>
                <a:graphicFrameLocks noChangeAspect="1"/>
              </p:cNvGraphicFramePr>
              <p:nvPr/>
            </p:nvGraphicFramePr>
            <p:xfrm>
              <a:off x="3203" y="724"/>
              <a:ext cx="198" cy="443"/>
            </p:xfrm>
            <a:graphic>
              <a:graphicData uri="http://schemas.openxmlformats.org/presentationml/2006/ole">
                <mc:AlternateContent xmlns:mc="http://schemas.openxmlformats.org/markup-compatibility/2006">
                  <mc:Choice xmlns:v="urn:schemas-microsoft-com:vml" Requires="v">
                    <p:oleObj spid="_x0000_s23567" name="公式" r:id="rId7" imgW="114300" imgH="215900" progId="Equation.3">
                      <p:embed/>
                    </p:oleObj>
                  </mc:Choice>
                  <mc:Fallback>
                    <p:oleObj name="公式" r:id="rId7" imgW="114300" imgH="215900" progId="Equation.3">
                      <p:embed/>
                      <p:pic>
                        <p:nvPicPr>
                          <p:cNvPr id="0" name="图片 2356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3" y="724"/>
                            <a:ext cx="198" cy="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40"/>
              <p:cNvGraphicFramePr>
                <a:graphicFrameLocks noChangeAspect="1"/>
              </p:cNvGraphicFramePr>
              <p:nvPr/>
            </p:nvGraphicFramePr>
            <p:xfrm>
              <a:off x="3806" y="717"/>
              <a:ext cx="342" cy="309"/>
            </p:xfrm>
            <a:graphic>
              <a:graphicData uri="http://schemas.openxmlformats.org/presentationml/2006/ole">
                <mc:AlternateContent xmlns:mc="http://schemas.openxmlformats.org/markup-compatibility/2006">
                  <mc:Choice xmlns:v="urn:schemas-microsoft-com:vml" Requires="v">
                    <p:oleObj spid="_x0000_s23568" name="公式" r:id="rId9" imgW="127000" imgH="152400" progId="Equation.3">
                      <p:embed/>
                    </p:oleObj>
                  </mc:Choice>
                  <mc:Fallback>
                    <p:oleObj name="公式" r:id="rId9" imgW="127000" imgH="152400" progId="Equation.3">
                      <p:embed/>
                      <p:pic>
                        <p:nvPicPr>
                          <p:cNvPr id="0" name="图片 2356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6" y="717"/>
                            <a:ext cx="342" cy="3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41"/>
              <p:cNvGraphicFramePr>
                <a:graphicFrameLocks noChangeAspect="1"/>
              </p:cNvGraphicFramePr>
              <p:nvPr/>
            </p:nvGraphicFramePr>
            <p:xfrm>
              <a:off x="3148" y="1193"/>
              <a:ext cx="205" cy="365"/>
            </p:xfrm>
            <a:graphic>
              <a:graphicData uri="http://schemas.openxmlformats.org/presentationml/2006/ole">
                <mc:AlternateContent xmlns:mc="http://schemas.openxmlformats.org/markup-compatibility/2006">
                  <mc:Choice xmlns:v="urn:schemas-microsoft-com:vml" Requires="v">
                    <p:oleObj spid="_x0000_s23569" name="公式" r:id="rId11" imgW="139700" imgH="215900" progId="Equation.3">
                      <p:embed/>
                    </p:oleObj>
                  </mc:Choice>
                  <mc:Fallback>
                    <p:oleObj name="公式" r:id="rId11" imgW="139700" imgH="215900" progId="Equation.3">
                      <p:embed/>
                      <p:pic>
                        <p:nvPicPr>
                          <p:cNvPr id="0" name="图片 2356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48" y="1193"/>
                            <a:ext cx="20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42"/>
              <p:cNvGraphicFramePr>
                <a:graphicFrameLocks noChangeAspect="1"/>
              </p:cNvGraphicFramePr>
              <p:nvPr/>
            </p:nvGraphicFramePr>
            <p:xfrm>
              <a:off x="3798" y="1093"/>
              <a:ext cx="277" cy="321"/>
            </p:xfrm>
            <a:graphic>
              <a:graphicData uri="http://schemas.openxmlformats.org/presentationml/2006/ole">
                <mc:AlternateContent xmlns:mc="http://schemas.openxmlformats.org/markup-compatibility/2006">
                  <mc:Choice xmlns:v="urn:schemas-microsoft-com:vml" Requires="v">
                    <p:oleObj spid="_x0000_s23570" name="公式" r:id="rId13" imgW="215900" imgH="215900" progId="Equation.3">
                      <p:embed/>
                    </p:oleObj>
                  </mc:Choice>
                  <mc:Fallback>
                    <p:oleObj name="公式" r:id="rId13" imgW="215900" imgH="215900" progId="Equation.3">
                      <p:embed/>
                      <p:pic>
                        <p:nvPicPr>
                          <p:cNvPr id="0" name="图片 2356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98" y="1093"/>
                            <a:ext cx="277" cy="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43"/>
              <p:cNvGraphicFramePr>
                <a:graphicFrameLocks noChangeAspect="1"/>
              </p:cNvGraphicFramePr>
              <p:nvPr/>
            </p:nvGraphicFramePr>
            <p:xfrm>
              <a:off x="3999" y="1433"/>
              <a:ext cx="292" cy="317"/>
            </p:xfrm>
            <a:graphic>
              <a:graphicData uri="http://schemas.openxmlformats.org/presentationml/2006/ole">
                <mc:AlternateContent xmlns:mc="http://schemas.openxmlformats.org/markup-compatibility/2006">
                  <mc:Choice xmlns:v="urn:schemas-microsoft-com:vml" Requires="v">
                    <p:oleObj spid="_x0000_s23571" name="公式" r:id="rId15" imgW="228600" imgH="215900" progId="Equation.3">
                      <p:embed/>
                    </p:oleObj>
                  </mc:Choice>
                  <mc:Fallback>
                    <p:oleObj name="公式" r:id="rId15" imgW="228600" imgH="215900" progId="Equation.3">
                      <p:embed/>
                      <p:pic>
                        <p:nvPicPr>
                          <p:cNvPr id="0" name="图片 2357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99" y="1433"/>
                            <a:ext cx="292"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Line 44"/>
              <p:cNvSpPr>
                <a:spLocks noChangeShapeType="1"/>
              </p:cNvSpPr>
              <p:nvPr/>
            </p:nvSpPr>
            <p:spPr bwMode="auto">
              <a:xfrm flipV="1">
                <a:off x="3614" y="905"/>
                <a:ext cx="0" cy="432"/>
              </a:xfrm>
              <a:prstGeom prst="line">
                <a:avLst/>
              </a:prstGeom>
              <a:noFill/>
              <a:ln w="38100">
                <a:solidFill>
                  <a:srgbClr val="99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29" name="Line 45"/>
              <p:cNvSpPr>
                <a:spLocks noChangeShapeType="1"/>
              </p:cNvSpPr>
              <p:nvPr/>
            </p:nvSpPr>
            <p:spPr bwMode="auto">
              <a:xfrm>
                <a:off x="2845" y="1152"/>
                <a:ext cx="824"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0" name="Freeform 46"/>
              <p:cNvSpPr/>
              <p:nvPr/>
            </p:nvSpPr>
            <p:spPr bwMode="auto">
              <a:xfrm>
                <a:off x="3669" y="1307"/>
                <a:ext cx="148" cy="78"/>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1" name="Freeform 47"/>
              <p:cNvSpPr/>
              <p:nvPr/>
            </p:nvSpPr>
            <p:spPr bwMode="auto">
              <a:xfrm>
                <a:off x="3669" y="1152"/>
                <a:ext cx="148" cy="78"/>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2" name="Freeform 48"/>
              <p:cNvSpPr/>
              <p:nvPr/>
            </p:nvSpPr>
            <p:spPr bwMode="auto">
              <a:xfrm>
                <a:off x="3669" y="1463"/>
                <a:ext cx="148" cy="77"/>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3" name="Freeform 49"/>
              <p:cNvSpPr/>
              <p:nvPr/>
            </p:nvSpPr>
            <p:spPr bwMode="auto">
              <a:xfrm>
                <a:off x="3669" y="1618"/>
                <a:ext cx="148" cy="78"/>
              </a:xfrm>
              <a:custGeom>
                <a:avLst/>
                <a:gdLst>
                  <a:gd name="T0" fmla="*/ 0 w 216"/>
                  <a:gd name="T1" fmla="*/ 0 h 144"/>
                  <a:gd name="T2" fmla="*/ 192 w 216"/>
                  <a:gd name="T3" fmla="*/ 48 h 144"/>
                  <a:gd name="T4" fmla="*/ 144 w 216"/>
                  <a:gd name="T5" fmla="*/ 144 h 144"/>
                </a:gdLst>
                <a:ahLst/>
                <a:cxnLst>
                  <a:cxn ang="0">
                    <a:pos x="T0" y="T1"/>
                  </a:cxn>
                  <a:cxn ang="0">
                    <a:pos x="T2" y="T3"/>
                  </a:cxn>
                  <a:cxn ang="0">
                    <a:pos x="T4" y="T5"/>
                  </a:cxn>
                </a:cxnLst>
                <a:rect l="0" t="0" r="r" b="b"/>
                <a:pathLst>
                  <a:path w="216" h="144">
                    <a:moveTo>
                      <a:pt x="0" y="0"/>
                    </a:moveTo>
                    <a:cubicBezTo>
                      <a:pt x="84" y="12"/>
                      <a:pt x="168" y="24"/>
                      <a:pt x="192" y="48"/>
                    </a:cubicBezTo>
                    <a:cubicBezTo>
                      <a:pt x="216" y="72"/>
                      <a:pt x="180" y="108"/>
                      <a:pt x="144" y="144"/>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4" name="Line 50"/>
              <p:cNvSpPr>
                <a:spLocks noChangeShapeType="1"/>
              </p:cNvSpPr>
              <p:nvPr/>
            </p:nvSpPr>
            <p:spPr bwMode="auto">
              <a:xfrm flipH="1">
                <a:off x="3504" y="1307"/>
                <a:ext cx="165"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5" name="Line 51"/>
              <p:cNvSpPr>
                <a:spLocks noChangeShapeType="1"/>
              </p:cNvSpPr>
              <p:nvPr/>
            </p:nvSpPr>
            <p:spPr bwMode="auto">
              <a:xfrm flipH="1">
                <a:off x="3504" y="1463"/>
                <a:ext cx="165"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6" name="Line 52"/>
              <p:cNvSpPr>
                <a:spLocks noChangeShapeType="1"/>
              </p:cNvSpPr>
              <p:nvPr/>
            </p:nvSpPr>
            <p:spPr bwMode="auto">
              <a:xfrm flipH="1">
                <a:off x="3504" y="1618"/>
                <a:ext cx="165"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7" name="Line 53"/>
              <p:cNvSpPr>
                <a:spLocks noChangeShapeType="1"/>
              </p:cNvSpPr>
              <p:nvPr/>
            </p:nvSpPr>
            <p:spPr bwMode="auto">
              <a:xfrm flipV="1">
                <a:off x="4420" y="1625"/>
                <a:ext cx="0" cy="432"/>
              </a:xfrm>
              <a:prstGeom prst="line">
                <a:avLst/>
              </a:prstGeom>
              <a:noFill/>
              <a:ln w="38100">
                <a:solidFill>
                  <a:srgbClr val="993300"/>
                </a:solidFill>
                <a:round/>
                <a:head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8" name="Line 54"/>
              <p:cNvSpPr>
                <a:spLocks noChangeShapeType="1"/>
              </p:cNvSpPr>
              <p:nvPr/>
            </p:nvSpPr>
            <p:spPr bwMode="auto">
              <a:xfrm flipH="1">
                <a:off x="4361" y="1385"/>
                <a:ext cx="165"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39" name="Line 55"/>
              <p:cNvSpPr>
                <a:spLocks noChangeShapeType="1"/>
              </p:cNvSpPr>
              <p:nvPr/>
            </p:nvSpPr>
            <p:spPr bwMode="auto">
              <a:xfrm flipH="1">
                <a:off x="4361" y="1540"/>
                <a:ext cx="165"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0" name="Line 56"/>
              <p:cNvSpPr>
                <a:spLocks noChangeShapeType="1"/>
              </p:cNvSpPr>
              <p:nvPr/>
            </p:nvSpPr>
            <p:spPr bwMode="auto">
              <a:xfrm flipH="1">
                <a:off x="4361" y="1696"/>
                <a:ext cx="165"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1" name="Line 57"/>
              <p:cNvSpPr>
                <a:spLocks noChangeShapeType="1"/>
              </p:cNvSpPr>
              <p:nvPr/>
            </p:nvSpPr>
            <p:spPr bwMode="auto">
              <a:xfrm>
                <a:off x="4526" y="1696"/>
                <a:ext cx="758" cy="0"/>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2" name="Freeform 58"/>
              <p:cNvSpPr/>
              <p:nvPr/>
            </p:nvSpPr>
            <p:spPr bwMode="auto">
              <a:xfrm>
                <a:off x="4295" y="1618"/>
                <a:ext cx="66" cy="78"/>
              </a:xfrm>
              <a:custGeom>
                <a:avLst/>
                <a:gdLst>
                  <a:gd name="T0" fmla="*/ 96 w 96"/>
                  <a:gd name="T1" fmla="*/ 0 h 96"/>
                  <a:gd name="T2" fmla="*/ 0 w 96"/>
                  <a:gd name="T3" fmla="*/ 48 h 96"/>
                  <a:gd name="T4" fmla="*/ 96 w 96"/>
                  <a:gd name="T5" fmla="*/ 96 h 96"/>
                </a:gdLst>
                <a:ahLst/>
                <a:cxnLst>
                  <a:cxn ang="0">
                    <a:pos x="T0" y="T1"/>
                  </a:cxn>
                  <a:cxn ang="0">
                    <a:pos x="T2" y="T3"/>
                  </a:cxn>
                  <a:cxn ang="0">
                    <a:pos x="T4" y="T5"/>
                  </a:cxn>
                </a:cxnLst>
                <a:rect l="0" t="0" r="r" b="b"/>
                <a:pathLst>
                  <a:path w="96" h="96">
                    <a:moveTo>
                      <a:pt x="96" y="0"/>
                    </a:moveTo>
                    <a:cubicBezTo>
                      <a:pt x="48" y="16"/>
                      <a:pt x="0" y="32"/>
                      <a:pt x="0" y="48"/>
                    </a:cubicBezTo>
                    <a:cubicBezTo>
                      <a:pt x="0" y="64"/>
                      <a:pt x="48" y="80"/>
                      <a:pt x="96" y="96"/>
                    </a:cubicBezTo>
                  </a:path>
                </a:pathLst>
              </a:custGeom>
              <a:noFill/>
              <a:ln w="38100" cmpd="sng">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3" name="Line 59"/>
              <p:cNvSpPr>
                <a:spLocks noChangeShapeType="1"/>
              </p:cNvSpPr>
              <p:nvPr/>
            </p:nvSpPr>
            <p:spPr bwMode="auto">
              <a:xfrm>
                <a:off x="5287" y="1020"/>
                <a:ext cx="0" cy="684"/>
              </a:xfrm>
              <a:prstGeom prst="line">
                <a:avLst/>
              </a:prstGeom>
              <a:noFill/>
              <a:ln w="38100">
                <a:solidFill>
                  <a:srgbClr val="3333CC"/>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4" name="Rectangle 60"/>
              <p:cNvSpPr>
                <a:spLocks noChangeArrowheads="1"/>
              </p:cNvSpPr>
              <p:nvPr/>
            </p:nvSpPr>
            <p:spPr bwMode="auto">
              <a:xfrm>
                <a:off x="5239" y="1236"/>
                <a:ext cx="83" cy="252"/>
              </a:xfrm>
              <a:prstGeom prst="rect">
                <a:avLst/>
              </a:prstGeom>
              <a:solidFill>
                <a:srgbClr val="FFFFFF"/>
              </a:solidFill>
              <a:ln w="38100">
                <a:solidFill>
                  <a:srgbClr val="000099"/>
                </a:solidFill>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5" name="Line 61"/>
              <p:cNvSpPr>
                <a:spLocks noChangeShapeType="1"/>
              </p:cNvSpPr>
              <p:nvPr/>
            </p:nvSpPr>
            <p:spPr bwMode="auto">
              <a:xfrm>
                <a:off x="4956" y="948"/>
                <a:ext cx="284" cy="0"/>
              </a:xfrm>
              <a:prstGeom prst="line">
                <a:avLst/>
              </a:prstGeom>
              <a:noFill/>
              <a:ln w="38100">
                <a:solidFill>
                  <a:srgbClr val="FF3300"/>
                </a:solidFill>
                <a:round/>
                <a:tailEnd type="triangle" w="med" len="me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46" name="Text Box 62"/>
              <p:cNvSpPr txBox="1">
                <a:spLocks noChangeArrowheads="1"/>
              </p:cNvSpPr>
              <p:nvPr/>
            </p:nvSpPr>
            <p:spPr bwMode="auto">
              <a:xfrm>
                <a:off x="4761" y="969"/>
                <a:ext cx="528"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kern="0" smtClean="0">
                    <a:solidFill>
                      <a:srgbClr val="CC3300"/>
                    </a:solidFill>
                  </a:rPr>
                  <a:t>+</a:t>
                </a:r>
                <a:endParaRPr lang="en-US" altLang="zh-CN" sz="2800" b="1" kern="0" smtClean="0">
                  <a:solidFill>
                    <a:srgbClr val="CC3300"/>
                  </a:solidFill>
                </a:endParaRPr>
              </a:p>
            </p:txBody>
          </p:sp>
          <p:sp>
            <p:nvSpPr>
              <p:cNvPr id="47" name="Text Box 63"/>
              <p:cNvSpPr txBox="1">
                <a:spLocks noChangeArrowheads="1"/>
              </p:cNvSpPr>
              <p:nvPr/>
            </p:nvSpPr>
            <p:spPr bwMode="auto">
              <a:xfrm>
                <a:off x="4761" y="1401"/>
                <a:ext cx="528" cy="329"/>
              </a:xfrm>
              <a:prstGeom prst="rect">
                <a:avLst/>
              </a:prstGeom>
              <a:noFill/>
              <a:ln>
                <a:noFill/>
              </a:ln>
              <a:effectLst/>
            </p:spPr>
            <p:txBody>
              <a:bodyPr>
                <a:spAutoFit/>
              </a:bodyPr>
              <a:lstStyle/>
              <a:p>
                <a:pPr>
                  <a:spcBef>
                    <a:spcPct val="50000"/>
                  </a:spcBef>
                  <a:defRPr/>
                </a:pPr>
                <a:r>
                  <a:rPr lang="en-US" altLang="zh-CN" sz="2800" b="1" kern="0">
                    <a:solidFill>
                      <a:srgbClr val="CC3300"/>
                    </a:solidFill>
                    <a:ea typeface="宋体" panose="02010600030101010101" pitchFamily="2" charset="-122"/>
                  </a:rPr>
                  <a:t>–</a:t>
                </a:r>
                <a:endParaRPr lang="en-US" altLang="zh-CN" sz="2800" b="1" kern="0">
                  <a:solidFill>
                    <a:srgbClr val="CC3300"/>
                  </a:solidFill>
                  <a:ea typeface="宋体" panose="02010600030101010101" pitchFamily="2" charset="-122"/>
                </a:endParaRPr>
              </a:p>
            </p:txBody>
          </p:sp>
          <p:sp>
            <p:nvSpPr>
              <p:cNvPr id="48" name="Text Box 64"/>
              <p:cNvSpPr txBox="1">
                <a:spLocks noChangeArrowheads="1"/>
              </p:cNvSpPr>
              <p:nvPr/>
            </p:nvSpPr>
            <p:spPr bwMode="auto">
              <a:xfrm>
                <a:off x="3081" y="1440"/>
                <a:ext cx="528"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kern="0" smtClean="0">
                    <a:solidFill>
                      <a:srgbClr val="CC3300"/>
                    </a:solidFill>
                  </a:rPr>
                  <a:t>+</a:t>
                </a:r>
                <a:endParaRPr lang="en-US" altLang="zh-CN" sz="2800" b="1" kern="0" smtClean="0">
                  <a:solidFill>
                    <a:srgbClr val="CC3300"/>
                  </a:solidFill>
                </a:endParaRPr>
              </a:p>
            </p:txBody>
          </p:sp>
          <p:sp>
            <p:nvSpPr>
              <p:cNvPr id="49" name="Text Box 65"/>
              <p:cNvSpPr txBox="1">
                <a:spLocks noChangeArrowheads="1"/>
              </p:cNvSpPr>
              <p:nvPr/>
            </p:nvSpPr>
            <p:spPr bwMode="auto">
              <a:xfrm>
                <a:off x="3081" y="1008"/>
                <a:ext cx="528" cy="329"/>
              </a:xfrm>
              <a:prstGeom prst="rect">
                <a:avLst/>
              </a:prstGeom>
              <a:noFill/>
              <a:ln>
                <a:noFill/>
              </a:ln>
              <a:effectLst/>
            </p:spPr>
            <p:txBody>
              <a:bodyPr>
                <a:spAutoFit/>
              </a:bodyPr>
              <a:lstStyle/>
              <a:p>
                <a:pPr>
                  <a:spcBef>
                    <a:spcPct val="50000"/>
                  </a:spcBef>
                  <a:defRPr/>
                </a:pPr>
                <a:r>
                  <a:rPr lang="en-US" altLang="zh-CN" sz="2800" b="1" kern="0">
                    <a:solidFill>
                      <a:srgbClr val="CC3300"/>
                    </a:solidFill>
                    <a:ea typeface="宋体" panose="02010600030101010101" pitchFamily="2" charset="-122"/>
                  </a:rPr>
                  <a:t>–</a:t>
                </a:r>
                <a:endParaRPr lang="en-US" altLang="zh-CN" sz="2800" b="1" kern="0">
                  <a:solidFill>
                    <a:srgbClr val="CC3300"/>
                  </a:solidFill>
                  <a:ea typeface="宋体" panose="02010600030101010101" pitchFamily="2" charset="-122"/>
                </a:endParaRPr>
              </a:p>
            </p:txBody>
          </p:sp>
          <p:sp>
            <p:nvSpPr>
              <p:cNvPr id="50" name="Text Box 66"/>
              <p:cNvSpPr txBox="1">
                <a:spLocks noChangeArrowheads="1"/>
              </p:cNvSpPr>
              <p:nvPr/>
            </p:nvSpPr>
            <p:spPr bwMode="auto">
              <a:xfrm>
                <a:off x="2697" y="1113"/>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sp>
            <p:nvSpPr>
              <p:cNvPr id="51" name="Text Box 67"/>
              <p:cNvSpPr txBox="1">
                <a:spLocks noChangeArrowheads="1"/>
              </p:cNvSpPr>
              <p:nvPr/>
            </p:nvSpPr>
            <p:spPr bwMode="auto">
              <a:xfrm>
                <a:off x="2697" y="1440"/>
                <a:ext cx="528" cy="329"/>
              </a:xfrm>
              <a:prstGeom prst="rect">
                <a:avLst/>
              </a:prstGeom>
              <a:noFill/>
              <a:ln>
                <a:noFill/>
              </a:ln>
              <a:effectLst/>
            </p:spPr>
            <p:txBody>
              <a:bodyPr>
                <a:spAutoFit/>
              </a:bodyPr>
              <a:lstStyle/>
              <a:p>
                <a:pPr>
                  <a:spcBef>
                    <a:spcPct val="50000"/>
                  </a:spcBef>
                  <a:defRPr/>
                </a:pPr>
                <a:r>
                  <a:rPr lang="en-US" altLang="zh-CN" sz="2800" b="1" kern="0">
                    <a:solidFill>
                      <a:srgbClr val="FF3300"/>
                    </a:solidFill>
                    <a:ea typeface="宋体" panose="02010600030101010101" pitchFamily="2" charset="-122"/>
                  </a:rPr>
                  <a:t>–</a:t>
                </a:r>
                <a:endParaRPr lang="en-US" altLang="zh-CN" sz="2800" b="1" kern="0">
                  <a:solidFill>
                    <a:srgbClr val="00CC99"/>
                  </a:solidFill>
                  <a:ea typeface="宋体" panose="02010600030101010101" pitchFamily="2" charset="-122"/>
                </a:endParaRPr>
              </a:p>
            </p:txBody>
          </p:sp>
          <p:grpSp>
            <p:nvGrpSpPr>
              <p:cNvPr id="52" name="Group 68"/>
              <p:cNvGrpSpPr/>
              <p:nvPr/>
            </p:nvGrpSpPr>
            <p:grpSpPr bwMode="auto">
              <a:xfrm>
                <a:off x="3535" y="528"/>
                <a:ext cx="1226" cy="1632"/>
                <a:chOff x="3342" y="240"/>
                <a:chExt cx="1274" cy="1632"/>
              </a:xfrm>
            </p:grpSpPr>
            <p:grpSp>
              <p:nvGrpSpPr>
                <p:cNvPr id="56" name="Group 69"/>
                <p:cNvGrpSpPr/>
                <p:nvPr/>
              </p:nvGrpSpPr>
              <p:grpSpPr bwMode="auto">
                <a:xfrm>
                  <a:off x="3342" y="240"/>
                  <a:ext cx="1274" cy="1632"/>
                  <a:chOff x="1728" y="912"/>
                  <a:chExt cx="2496" cy="2208"/>
                </a:xfrm>
              </p:grpSpPr>
              <p:sp>
                <p:nvSpPr>
                  <p:cNvPr id="67" name="Rectangle 70"/>
                  <p:cNvSpPr>
                    <a:spLocks noChangeArrowheads="1"/>
                  </p:cNvSpPr>
                  <p:nvPr/>
                </p:nvSpPr>
                <p:spPr bwMode="auto">
                  <a:xfrm>
                    <a:off x="1728" y="1151"/>
                    <a:ext cx="2016" cy="1969"/>
                  </a:xfrm>
                  <a:prstGeom prst="rect">
                    <a:avLst/>
                  </a:prstGeom>
                  <a:noFill/>
                  <a:ln w="38100">
                    <a:solidFill>
                      <a:srgbClr val="000000"/>
                    </a:solidFill>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8" name="Rectangle 71"/>
                  <p:cNvSpPr>
                    <a:spLocks noChangeArrowheads="1"/>
                  </p:cNvSpPr>
                  <p:nvPr/>
                </p:nvSpPr>
                <p:spPr bwMode="auto">
                  <a:xfrm>
                    <a:off x="2064" y="1488"/>
                    <a:ext cx="1344" cy="1296"/>
                  </a:xfrm>
                  <a:prstGeom prst="rect">
                    <a:avLst/>
                  </a:prstGeom>
                  <a:noFill/>
                  <a:ln w="38100">
                    <a:solidFill>
                      <a:srgbClr val="000000"/>
                    </a:solidFill>
                    <a:miter lim="800000"/>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9" name="Line 72"/>
                  <p:cNvSpPr>
                    <a:spLocks noChangeShapeType="1"/>
                  </p:cNvSpPr>
                  <p:nvPr/>
                </p:nvSpPr>
                <p:spPr bwMode="auto">
                  <a:xfrm>
                    <a:off x="4224" y="912"/>
                    <a:ext cx="0" cy="196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0" name="Line 73"/>
                  <p:cNvSpPr>
                    <a:spLocks noChangeShapeType="1"/>
                  </p:cNvSpPr>
                  <p:nvPr/>
                </p:nvSpPr>
                <p:spPr bwMode="auto">
                  <a:xfrm flipH="1">
                    <a:off x="1728" y="912"/>
                    <a:ext cx="480" cy="23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1" name="Line 74"/>
                  <p:cNvSpPr>
                    <a:spLocks noChangeShapeType="1"/>
                  </p:cNvSpPr>
                  <p:nvPr/>
                </p:nvSpPr>
                <p:spPr bwMode="auto">
                  <a:xfrm>
                    <a:off x="2208" y="912"/>
                    <a:ext cx="2016"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2" name="Line 75"/>
                  <p:cNvSpPr>
                    <a:spLocks noChangeShapeType="1"/>
                  </p:cNvSpPr>
                  <p:nvPr/>
                </p:nvSpPr>
                <p:spPr bwMode="auto">
                  <a:xfrm flipH="1">
                    <a:off x="3744" y="912"/>
                    <a:ext cx="480" cy="239"/>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3" name="Line 76"/>
                  <p:cNvSpPr>
                    <a:spLocks noChangeShapeType="1"/>
                  </p:cNvSpPr>
                  <p:nvPr/>
                </p:nvSpPr>
                <p:spPr bwMode="auto">
                  <a:xfrm flipH="1">
                    <a:off x="3697" y="2832"/>
                    <a:ext cx="527" cy="28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4" name="Line 77"/>
                  <p:cNvSpPr>
                    <a:spLocks noChangeShapeType="1"/>
                  </p:cNvSpPr>
                  <p:nvPr/>
                </p:nvSpPr>
                <p:spPr bwMode="auto">
                  <a:xfrm flipH="1">
                    <a:off x="2015" y="2592"/>
                    <a:ext cx="240" cy="192"/>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5" name="Line 78"/>
                  <p:cNvSpPr>
                    <a:spLocks noChangeShapeType="1"/>
                  </p:cNvSpPr>
                  <p:nvPr/>
                </p:nvSpPr>
                <p:spPr bwMode="auto">
                  <a:xfrm>
                    <a:off x="2255" y="1488"/>
                    <a:ext cx="0" cy="115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76" name="Line 79"/>
                  <p:cNvSpPr>
                    <a:spLocks noChangeShapeType="1"/>
                  </p:cNvSpPr>
                  <p:nvPr/>
                </p:nvSpPr>
                <p:spPr bwMode="auto">
                  <a:xfrm>
                    <a:off x="2255" y="2592"/>
                    <a:ext cx="1152"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sp>
              <p:nvSpPr>
                <p:cNvPr id="57" name="Line 80"/>
                <p:cNvSpPr>
                  <a:spLocks noChangeShapeType="1"/>
                </p:cNvSpPr>
                <p:nvPr/>
              </p:nvSpPr>
              <p:spPr bwMode="auto">
                <a:xfrm>
                  <a:off x="3415" y="355"/>
                  <a:ext cx="1041"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58" name="Line 81"/>
                <p:cNvSpPr>
                  <a:spLocks noChangeShapeType="1"/>
                </p:cNvSpPr>
                <p:nvPr/>
              </p:nvSpPr>
              <p:spPr bwMode="auto">
                <a:xfrm>
                  <a:off x="3511" y="298"/>
                  <a:ext cx="1038" cy="0"/>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59" name="Line 82"/>
                <p:cNvSpPr>
                  <a:spLocks noChangeShapeType="1"/>
                </p:cNvSpPr>
                <p:nvPr/>
              </p:nvSpPr>
              <p:spPr bwMode="auto">
                <a:xfrm>
                  <a:off x="4439" y="355"/>
                  <a:ext cx="0" cy="1438"/>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0" name="Line 83"/>
                <p:cNvSpPr>
                  <a:spLocks noChangeShapeType="1"/>
                </p:cNvSpPr>
                <p:nvPr/>
              </p:nvSpPr>
              <p:spPr bwMode="auto">
                <a:xfrm>
                  <a:off x="4534" y="298"/>
                  <a:ext cx="0" cy="1437"/>
                </a:xfrm>
                <a:prstGeom prst="lin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1" name="Line 84"/>
                <p:cNvSpPr>
                  <a:spLocks noChangeShapeType="1"/>
                </p:cNvSpPr>
                <p:nvPr/>
              </p:nvSpPr>
              <p:spPr bwMode="auto">
                <a:xfrm flipH="1">
                  <a:off x="3539" y="669"/>
                  <a:ext cx="0" cy="921"/>
                </a:xfrm>
                <a:prstGeom prst="line">
                  <a:avLst/>
                </a:prstGeom>
                <a:noFill/>
                <a:ln w="127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2" name="Line 85"/>
                <p:cNvSpPr>
                  <a:spLocks noChangeShapeType="1"/>
                </p:cNvSpPr>
                <p:nvPr/>
              </p:nvSpPr>
              <p:spPr bwMode="auto">
                <a:xfrm flipH="1">
                  <a:off x="3557" y="672"/>
                  <a:ext cx="0" cy="862"/>
                </a:xfrm>
                <a:prstGeom prst="line">
                  <a:avLst/>
                </a:prstGeom>
                <a:noFill/>
                <a:ln w="127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3" name="Line 86"/>
                <p:cNvSpPr>
                  <a:spLocks noChangeShapeType="1"/>
                </p:cNvSpPr>
                <p:nvPr/>
              </p:nvSpPr>
              <p:spPr bwMode="auto">
                <a:xfrm flipH="1">
                  <a:off x="3577" y="669"/>
                  <a:ext cx="0" cy="863"/>
                </a:xfrm>
                <a:prstGeom prst="line">
                  <a:avLst/>
                </a:prstGeom>
                <a:noFill/>
                <a:ln w="127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4" name="Line 87"/>
                <p:cNvSpPr>
                  <a:spLocks noChangeShapeType="1"/>
                </p:cNvSpPr>
                <p:nvPr/>
              </p:nvSpPr>
              <p:spPr bwMode="auto">
                <a:xfrm>
                  <a:off x="3539" y="1582"/>
                  <a:ext cx="663" cy="0"/>
                </a:xfrm>
                <a:prstGeom prst="line">
                  <a:avLst/>
                </a:prstGeom>
                <a:noFill/>
                <a:ln w="9525">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5" name="Line 88"/>
                <p:cNvSpPr>
                  <a:spLocks noChangeShapeType="1"/>
                </p:cNvSpPr>
                <p:nvPr/>
              </p:nvSpPr>
              <p:spPr bwMode="auto">
                <a:xfrm flipV="1">
                  <a:off x="3563" y="1546"/>
                  <a:ext cx="639" cy="0"/>
                </a:xfrm>
                <a:prstGeom prst="line">
                  <a:avLst/>
                </a:prstGeom>
                <a:noFill/>
                <a:ln w="9525">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66" name="Line 89"/>
                <p:cNvSpPr>
                  <a:spLocks noChangeShapeType="1"/>
                </p:cNvSpPr>
                <p:nvPr/>
              </p:nvSpPr>
              <p:spPr bwMode="auto">
                <a:xfrm flipV="1">
                  <a:off x="3572" y="1505"/>
                  <a:ext cx="633" cy="0"/>
                </a:xfrm>
                <a:prstGeom prst="line">
                  <a:avLst/>
                </a:prstGeom>
                <a:noFill/>
                <a:ln w="9525">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graphicFrame>
            <p:nvGraphicFramePr>
              <p:cNvPr id="53" name="Object 90"/>
              <p:cNvGraphicFramePr>
                <a:graphicFrameLocks noChangeAspect="1"/>
              </p:cNvGraphicFramePr>
              <p:nvPr/>
            </p:nvGraphicFramePr>
            <p:xfrm>
              <a:off x="4983" y="1171"/>
              <a:ext cx="255" cy="365"/>
            </p:xfrm>
            <a:graphic>
              <a:graphicData uri="http://schemas.openxmlformats.org/presentationml/2006/ole">
                <mc:AlternateContent xmlns:mc="http://schemas.openxmlformats.org/markup-compatibility/2006">
                  <mc:Choice xmlns:v="urn:schemas-microsoft-com:vml" Requires="v">
                    <p:oleObj spid="_x0000_s23572" name="公式" r:id="rId17" imgW="177800" imgH="215900" progId="Equation.3">
                      <p:embed/>
                    </p:oleObj>
                  </mc:Choice>
                  <mc:Fallback>
                    <p:oleObj name="公式" r:id="rId17" imgW="177800" imgH="215900" progId="Equation.3">
                      <p:embed/>
                      <p:pic>
                        <p:nvPicPr>
                          <p:cNvPr id="0" name="图片 2357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83" y="1171"/>
                            <a:ext cx="25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 name="Oval 91"/>
              <p:cNvSpPr>
                <a:spLocks noChangeArrowheads="1"/>
              </p:cNvSpPr>
              <p:nvPr/>
            </p:nvSpPr>
            <p:spPr bwMode="auto">
              <a:xfrm>
                <a:off x="2793" y="1104"/>
                <a:ext cx="53" cy="88"/>
              </a:xfrm>
              <a:prstGeom prst="ellips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sp>
            <p:nvSpPr>
              <p:cNvPr id="55" name="Oval 92"/>
              <p:cNvSpPr>
                <a:spLocks noChangeArrowheads="1"/>
              </p:cNvSpPr>
              <p:nvPr/>
            </p:nvSpPr>
            <p:spPr bwMode="auto">
              <a:xfrm>
                <a:off x="2793" y="1688"/>
                <a:ext cx="53" cy="88"/>
              </a:xfrm>
              <a:prstGeom prst="ellipse">
                <a:avLst/>
              </a:prstGeom>
              <a:noFill/>
              <a:ln w="38100">
                <a:solidFill>
                  <a:srgbClr val="000000"/>
                </a:solidFill>
                <a:round/>
              </a:ln>
              <a:effectLst/>
            </p:spPr>
            <p:txBody>
              <a:bodyPr wrap="none" anchor="ctr"/>
              <a:lstStyle/>
              <a:p>
                <a:pPr algn="ctr">
                  <a:defRPr/>
                </a:pPr>
                <a:endParaRPr lang="zh-CN" altLang="en-US" kern="0">
                  <a:solidFill>
                    <a:srgbClr val="000000"/>
                  </a:solidFill>
                  <a:ea typeface="宋体" panose="02010600030101010101" pitchFamily="2" charset="-122"/>
                </a:endParaRPr>
              </a:p>
            </p:txBody>
          </p:sp>
        </p:grpSp>
      </p:grpSp>
      <p:sp>
        <p:nvSpPr>
          <p:cNvPr id="81" name="Rectangle 5"/>
          <p:cNvSpPr>
            <a:spLocks noChangeArrowheads="1"/>
          </p:cNvSpPr>
          <p:nvPr/>
        </p:nvSpPr>
        <p:spPr bwMode="auto">
          <a:xfrm>
            <a:off x="2366972" y="2407769"/>
            <a:ext cx="1568797"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2400" b="1" i="1" kern="0" dirty="0" smtClean="0">
                <a:solidFill>
                  <a:srgbClr val="000099"/>
                </a:solidFill>
              </a:rPr>
              <a:t>i</a:t>
            </a:r>
            <a:r>
              <a:rPr lang="en-US" altLang="zh-CN" sz="2400" b="1" kern="0" baseline="-25000" dirty="0" smtClean="0">
                <a:solidFill>
                  <a:srgbClr val="000099"/>
                </a:solidFill>
              </a:rPr>
              <a:t>2</a:t>
            </a:r>
            <a:r>
              <a:rPr lang="en-US" altLang="zh-CN" sz="2400" b="1" kern="0" dirty="0" smtClean="0">
                <a:solidFill>
                  <a:srgbClr val="000099"/>
                </a:solidFill>
                <a:cs typeface="Times New Roman" panose="02020603050405020304" pitchFamily="18" charset="0"/>
              </a:rPr>
              <a:t>≠0</a:t>
            </a:r>
            <a:endParaRPr lang="en-US" altLang="zh-CN" sz="2400" b="1" kern="0" dirty="0" smtClean="0">
              <a:solidFill>
                <a:srgbClr val="000099"/>
              </a:solidFill>
              <a:cs typeface="Times New Roman" panose="02020603050405020304" pitchFamily="18" charset="0"/>
            </a:endParaRPr>
          </a:p>
          <a:p>
            <a:pPr>
              <a:defRPr/>
            </a:pPr>
            <a:r>
              <a:rPr lang="en-US" altLang="zh-CN" sz="2400" b="1" i="1" kern="0" dirty="0" smtClean="0">
                <a:solidFill>
                  <a:srgbClr val="000099"/>
                </a:solidFill>
              </a:rPr>
              <a:t>i</a:t>
            </a:r>
            <a:r>
              <a:rPr lang="en-US" altLang="zh-CN" sz="2400" b="1" kern="0" baseline="-25000" dirty="0" smtClean="0">
                <a:solidFill>
                  <a:srgbClr val="000099"/>
                </a:solidFill>
              </a:rPr>
              <a:t>0</a:t>
            </a:r>
            <a:r>
              <a:rPr lang="en-US" altLang="zh-CN" sz="2400" b="1" kern="0" dirty="0" smtClean="0">
                <a:solidFill>
                  <a:srgbClr val="000099"/>
                </a:solidFill>
                <a:cs typeface="Times New Roman" panose="02020603050405020304" pitchFamily="18" charset="0"/>
              </a:rPr>
              <a:t>→</a:t>
            </a:r>
            <a:r>
              <a:rPr lang="en-US" altLang="zh-CN" sz="2400" b="1" i="1" kern="0" dirty="0" smtClean="0">
                <a:solidFill>
                  <a:srgbClr val="000099"/>
                </a:solidFill>
              </a:rPr>
              <a:t>i</a:t>
            </a:r>
            <a:r>
              <a:rPr lang="en-US" altLang="zh-CN" sz="2400" b="1" kern="0" baseline="-25000" dirty="0" smtClean="0">
                <a:solidFill>
                  <a:srgbClr val="000099"/>
                </a:solidFill>
              </a:rPr>
              <a:t>1</a:t>
            </a:r>
            <a:endParaRPr lang="zh-CN" altLang="en-US" sz="2400" b="1" kern="0" dirty="0" smtClean="0">
              <a:solidFill>
                <a:srgbClr val="000099"/>
              </a:solidFill>
            </a:endParaRPr>
          </a:p>
        </p:txBody>
      </p:sp>
      <p:sp>
        <p:nvSpPr>
          <p:cNvPr id="82" name="矩形 81"/>
          <p:cNvSpPr/>
          <p:nvPr/>
        </p:nvSpPr>
        <p:spPr bwMode="auto">
          <a:xfrm>
            <a:off x="1905009" y="3633791"/>
            <a:ext cx="6321425" cy="460375"/>
          </a:xfrm>
          <a:prstGeom prst="rect">
            <a:avLst/>
          </a:prstGeom>
        </p:spPr>
        <p:txBody>
          <a:bodyPr>
            <a:spAutoFit/>
          </a:bodyPr>
          <a:lstStyle/>
          <a:p>
            <a:pPr>
              <a:defRPr/>
            </a:pPr>
            <a:r>
              <a:rPr lang="zh-CN" altLang="en-US" sz="2400" b="1" dirty="0">
                <a:solidFill>
                  <a:srgbClr val="000000"/>
                </a:solidFill>
                <a:ea typeface="宋体" panose="02010600030101010101" pitchFamily="2" charset="-122"/>
              </a:rPr>
              <a:t>由</a:t>
            </a:r>
            <a:r>
              <a:rPr lang="en-US" altLang="zh-CN" sz="2400" b="1" i="1" dirty="0">
                <a:solidFill>
                  <a:srgbClr val="C00000"/>
                </a:solidFill>
                <a:ea typeface="宋体" panose="02010600030101010101" pitchFamily="2" charset="-122"/>
              </a:rPr>
              <a:t>U</a:t>
            </a:r>
            <a:r>
              <a:rPr lang="en-US" altLang="zh-CN" sz="2400" b="1" baseline="-25000" dirty="0">
                <a:solidFill>
                  <a:srgbClr val="C00000"/>
                </a:solidFill>
                <a:ea typeface="宋体" panose="02010600030101010101" pitchFamily="2" charset="-122"/>
              </a:rPr>
              <a:t>1</a:t>
            </a:r>
            <a:r>
              <a:rPr lang="en-US" altLang="zh-CN" sz="2400" b="1" dirty="0">
                <a:solidFill>
                  <a:srgbClr val="C00000"/>
                </a:solidFill>
                <a:ea typeface="宋体" panose="02010600030101010101" pitchFamily="2" charset="-122"/>
                <a:cs typeface="Times New Roman" panose="02020603050405020304" pitchFamily="18" charset="0"/>
              </a:rPr>
              <a:t>≈</a:t>
            </a:r>
            <a:r>
              <a:rPr lang="en-US" altLang="zh-CN" sz="2400" b="1" i="1" dirty="0">
                <a:solidFill>
                  <a:srgbClr val="C00000"/>
                </a:solidFill>
                <a:ea typeface="宋体" panose="02010600030101010101" pitchFamily="2" charset="-122"/>
              </a:rPr>
              <a:t>E</a:t>
            </a:r>
            <a:r>
              <a:rPr lang="en-US" altLang="zh-CN" sz="2400" b="1" baseline="-25000" dirty="0">
                <a:solidFill>
                  <a:srgbClr val="C00000"/>
                </a:solidFill>
                <a:ea typeface="宋体" panose="02010600030101010101" pitchFamily="2" charset="-122"/>
              </a:rPr>
              <a:t>1</a:t>
            </a:r>
            <a:r>
              <a:rPr lang="en-US" altLang="zh-CN" sz="2400" b="1" dirty="0">
                <a:solidFill>
                  <a:srgbClr val="C00000"/>
                </a:solidFill>
                <a:ea typeface="宋体" panose="02010600030101010101" pitchFamily="2" charset="-122"/>
                <a:cs typeface="Times New Roman" panose="02020603050405020304" pitchFamily="18" charset="0"/>
              </a:rPr>
              <a:t>=4.44 </a:t>
            </a:r>
            <a:r>
              <a:rPr lang="en-US" altLang="zh-CN" sz="2400" b="1" i="1" dirty="0">
                <a:solidFill>
                  <a:srgbClr val="C00000"/>
                </a:solidFill>
                <a:ea typeface="宋体" panose="02010600030101010101" pitchFamily="2" charset="-122"/>
                <a:cs typeface="Times New Roman" panose="02020603050405020304" pitchFamily="18" charset="0"/>
              </a:rPr>
              <a:t>f N</a:t>
            </a:r>
            <a:r>
              <a:rPr lang="en-US" altLang="zh-CN" sz="2400" b="1" baseline="-25000" dirty="0">
                <a:solidFill>
                  <a:srgbClr val="C00000"/>
                </a:solidFill>
                <a:ea typeface="宋体" panose="02010600030101010101" pitchFamily="2" charset="-122"/>
                <a:cs typeface="Times New Roman" panose="02020603050405020304" pitchFamily="18" charset="0"/>
              </a:rPr>
              <a:t>1</a:t>
            </a:r>
            <a:r>
              <a:rPr lang="el-GR" altLang="zh-CN" sz="2400" b="1" i="1" dirty="0">
                <a:solidFill>
                  <a:srgbClr val="C00000"/>
                </a:solidFill>
                <a:ea typeface="宋体" panose="02010600030101010101" pitchFamily="2" charset="-122"/>
                <a:cs typeface="Times New Roman" panose="02020603050405020304" pitchFamily="18" charset="0"/>
              </a:rPr>
              <a:t>Φ</a:t>
            </a:r>
            <a:r>
              <a:rPr lang="en-US" altLang="zh-CN" sz="2400" b="1" baseline="-25000" dirty="0">
                <a:solidFill>
                  <a:srgbClr val="C00000"/>
                </a:solidFill>
                <a:ea typeface="宋体" panose="02010600030101010101" pitchFamily="2" charset="-122"/>
                <a:cs typeface="Times New Roman" panose="02020603050405020304" pitchFamily="18" charset="0"/>
              </a:rPr>
              <a:t>m </a:t>
            </a:r>
            <a:r>
              <a:rPr lang="zh-CN" altLang="en-US" sz="2400" b="1" dirty="0">
                <a:solidFill>
                  <a:srgbClr val="000000"/>
                </a:solidFill>
                <a:ea typeface="宋体" panose="02010600030101010101" pitchFamily="2" charset="-122"/>
                <a:cs typeface="Times New Roman" panose="02020603050405020304" pitchFamily="18" charset="0"/>
              </a:rPr>
              <a:t>可知</a:t>
            </a:r>
            <a:endParaRPr lang="zh-CN" altLang="en-US" sz="24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83" name="Text Box 9"/>
          <p:cNvSpPr txBox="1">
            <a:spLocks noChangeArrowheads="1"/>
          </p:cNvSpPr>
          <p:nvPr/>
        </p:nvSpPr>
        <p:spPr bwMode="auto">
          <a:xfrm>
            <a:off x="2020219" y="4139204"/>
            <a:ext cx="6229985" cy="460375"/>
          </a:xfrm>
          <a:prstGeom prst="rect">
            <a:avLst/>
          </a:prstGeom>
          <a:noFill/>
          <a:ln>
            <a:noFill/>
          </a:ln>
          <a:effectLst/>
        </p:spPr>
        <p:txBody>
          <a:bodyPr wrap="none" anchor="ctr">
            <a:spAutoFit/>
          </a:bodyPr>
          <a:lstStyle/>
          <a:p>
            <a:pPr algn="ctr">
              <a:defRPr/>
            </a:pPr>
            <a:r>
              <a:rPr lang="zh-CN" altLang="en-US" sz="2400" b="1" dirty="0">
                <a:solidFill>
                  <a:srgbClr val="000000"/>
                </a:solidFill>
                <a:effectLst>
                  <a:outerShdw blurRad="38100" dist="38100" dir="2700000" algn="tl">
                    <a:srgbClr val="C0C0C0"/>
                  </a:outerShdw>
                </a:effectLst>
                <a:ea typeface="宋体" panose="02010600030101010101" pitchFamily="2" charset="-122"/>
              </a:rPr>
              <a:t>若</a:t>
            </a:r>
            <a:r>
              <a:rPr lang="en-US" altLang="zh-CN" sz="2400" b="1" i="1" dirty="0">
                <a:solidFill>
                  <a:srgbClr val="000000"/>
                </a:solidFill>
                <a:effectLst>
                  <a:outerShdw blurRad="38100" dist="38100" dir="2700000" algn="tl">
                    <a:srgbClr val="C0C0C0"/>
                  </a:outerShdw>
                </a:effectLst>
                <a:ea typeface="宋体" panose="02010600030101010101" pitchFamily="2" charset="-122"/>
              </a:rPr>
              <a:t>U</a:t>
            </a:r>
            <a:r>
              <a:rPr lang="en-US" altLang="zh-CN" sz="2400" b="1" baseline="-25000" dirty="0">
                <a:solidFill>
                  <a:srgbClr val="000000"/>
                </a:solidFill>
                <a:effectLst>
                  <a:outerShdw blurRad="38100" dist="38100" dir="2700000" algn="tl">
                    <a:srgbClr val="C0C0C0"/>
                  </a:outerShdw>
                </a:effectLst>
                <a:ea typeface="宋体" panose="02010600030101010101" pitchFamily="2" charset="-122"/>
              </a:rPr>
              <a:t>1</a:t>
            </a:r>
            <a:r>
              <a:rPr lang="zh-CN" altLang="en-US" sz="2400" b="1" dirty="0">
                <a:solidFill>
                  <a:srgbClr val="000000"/>
                </a:solidFill>
                <a:effectLst>
                  <a:outerShdw blurRad="38100" dist="38100" dir="2700000" algn="tl">
                    <a:srgbClr val="C0C0C0"/>
                  </a:outerShdw>
                </a:effectLst>
                <a:ea typeface="宋体" panose="02010600030101010101" pitchFamily="2" charset="-122"/>
              </a:rPr>
              <a:t>、 </a:t>
            </a:r>
            <a:r>
              <a:rPr lang="en-US" altLang="zh-CN" sz="2400" b="1" i="1" dirty="0">
                <a:solidFill>
                  <a:srgbClr val="000000"/>
                </a:solidFill>
                <a:effectLst>
                  <a:outerShdw blurRad="38100" dist="38100" dir="2700000" algn="tl">
                    <a:srgbClr val="C0C0C0"/>
                  </a:outerShdw>
                </a:effectLst>
                <a:ea typeface="宋体" panose="02010600030101010101" pitchFamily="2" charset="-122"/>
              </a:rPr>
              <a:t>f </a:t>
            </a:r>
            <a:r>
              <a:rPr lang="zh-CN" altLang="en-US" sz="2400" b="1" dirty="0">
                <a:solidFill>
                  <a:srgbClr val="000000"/>
                </a:solidFill>
                <a:effectLst>
                  <a:outerShdw blurRad="38100" dist="38100" dir="2700000" algn="tl">
                    <a:srgbClr val="C0C0C0"/>
                  </a:outerShdw>
                </a:effectLst>
                <a:ea typeface="宋体" panose="02010600030101010101" pitchFamily="2" charset="-122"/>
              </a:rPr>
              <a:t>不变，则 </a:t>
            </a:r>
            <a:r>
              <a:rPr lang="zh-CN" altLang="en-US" sz="2400" b="1" i="1" dirty="0">
                <a:solidFill>
                  <a:srgbClr val="000000"/>
                </a:solidFill>
                <a:effectLst>
                  <a:outerShdw blurRad="38100" dist="38100" dir="2700000" algn="tl">
                    <a:srgbClr val="C0C0C0"/>
                  </a:outerShdw>
                </a:effectLst>
                <a:ea typeface="宋体" panose="02010600030101010101" pitchFamily="2" charset="-122"/>
                <a:sym typeface="Symbol" panose="05050102010706020507" pitchFamily="18" charset="2"/>
              </a:rPr>
              <a:t></a:t>
            </a:r>
            <a:r>
              <a:rPr lang="en-US" altLang="zh-CN" sz="2400" b="1" baseline="-25000" dirty="0">
                <a:solidFill>
                  <a:srgbClr val="000000"/>
                </a:solidFill>
                <a:effectLst>
                  <a:outerShdw blurRad="38100" dist="38100" dir="2700000" algn="tl">
                    <a:srgbClr val="C0C0C0"/>
                  </a:outerShdw>
                </a:effectLst>
                <a:ea typeface="宋体" panose="02010600030101010101" pitchFamily="2" charset="-122"/>
                <a:sym typeface="Symbol" panose="05050102010706020507" pitchFamily="18" charset="2"/>
              </a:rPr>
              <a:t>m </a:t>
            </a:r>
            <a:r>
              <a:rPr lang="zh-CN" altLang="en-US" sz="2400" b="1" dirty="0">
                <a:solidFill>
                  <a:srgbClr val="000000"/>
                </a:solidFill>
                <a:effectLst>
                  <a:outerShdw blurRad="38100" dist="38100" dir="2700000" algn="tl">
                    <a:srgbClr val="C0C0C0"/>
                  </a:outerShdw>
                </a:effectLst>
                <a:ea typeface="宋体" panose="02010600030101010101" pitchFamily="2" charset="-122"/>
              </a:rPr>
              <a:t>基本不变，近于常数。</a:t>
            </a:r>
            <a:endParaRPr lang="zh-CN" altLang="en-US" sz="2400" b="1" dirty="0">
              <a:solidFill>
                <a:srgbClr val="000000"/>
              </a:solidFill>
              <a:effectLst>
                <a:outerShdw blurRad="38100" dist="38100" dir="2700000" algn="tl">
                  <a:srgbClr val="C0C0C0"/>
                </a:outerShdw>
              </a:effectLst>
              <a:ea typeface="宋体" panose="02010600030101010101" pitchFamily="2" charset="-122"/>
            </a:endParaRPr>
          </a:p>
        </p:txBody>
      </p:sp>
      <p:graphicFrame>
        <p:nvGraphicFramePr>
          <p:cNvPr id="84" name="Object 26"/>
          <p:cNvGraphicFramePr>
            <a:graphicFrameLocks noChangeAspect="1"/>
          </p:cNvGraphicFramePr>
          <p:nvPr/>
        </p:nvGraphicFramePr>
        <p:xfrm>
          <a:off x="4651138" y="5805282"/>
          <a:ext cx="3001963" cy="617537"/>
        </p:xfrm>
        <a:graphic>
          <a:graphicData uri="http://schemas.openxmlformats.org/presentationml/2006/ole">
            <mc:AlternateContent xmlns:mc="http://schemas.openxmlformats.org/markup-compatibility/2006">
              <mc:Choice xmlns:v="urn:schemas-microsoft-com:vml" Requires="v">
                <p:oleObj spid="_x0000_s23573" name="公式" r:id="rId19" imgW="974090" imgH="172085" progId="Equation.3">
                  <p:embed/>
                </p:oleObj>
              </mc:Choice>
              <mc:Fallback>
                <p:oleObj name="公式" r:id="rId19" imgW="974090" imgH="172085" progId="Equation.3">
                  <p:embed/>
                  <p:pic>
                    <p:nvPicPr>
                      <p:cNvPr id="0" name="图片 2357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651138" y="5805282"/>
                        <a:ext cx="3001963" cy="61753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5" name="矩形 84"/>
          <p:cNvSpPr>
            <a:spLocks noChangeArrowheads="1"/>
          </p:cNvSpPr>
          <p:nvPr/>
        </p:nvSpPr>
        <p:spPr bwMode="auto">
          <a:xfrm>
            <a:off x="1931988" y="4783156"/>
            <a:ext cx="86868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400" b="1" kern="0" dirty="0" smtClean="0">
                <a:solidFill>
                  <a:srgbClr val="000000"/>
                </a:solidFill>
              </a:rPr>
              <a:t>有负载时产生主磁通的合成磁动势（</a:t>
            </a:r>
            <a:r>
              <a:rPr lang="en-US" altLang="zh-CN" sz="2400" b="1" i="1" kern="0" dirty="0" smtClean="0">
                <a:solidFill>
                  <a:srgbClr val="000000"/>
                </a:solidFill>
              </a:rPr>
              <a:t>i</a:t>
            </a:r>
            <a:r>
              <a:rPr lang="en-US" altLang="zh-CN" sz="2400" b="1" kern="0" baseline="-25000" dirty="0" smtClean="0">
                <a:solidFill>
                  <a:srgbClr val="000000"/>
                </a:solidFill>
              </a:rPr>
              <a:t>1</a:t>
            </a:r>
            <a:r>
              <a:rPr lang="en-US" altLang="zh-CN" sz="2400" b="1" i="1" kern="0" dirty="0" smtClean="0">
                <a:solidFill>
                  <a:srgbClr val="000000"/>
                </a:solidFill>
              </a:rPr>
              <a:t>N</a:t>
            </a:r>
            <a:r>
              <a:rPr lang="en-US" altLang="zh-CN" sz="2400" b="1" kern="0" baseline="-25000" dirty="0" smtClean="0">
                <a:solidFill>
                  <a:srgbClr val="000000"/>
                </a:solidFill>
              </a:rPr>
              <a:t>1</a:t>
            </a:r>
            <a:r>
              <a:rPr lang="en-US" altLang="zh-CN" sz="2400" b="1" kern="0" dirty="0" smtClean="0">
                <a:solidFill>
                  <a:srgbClr val="000000"/>
                </a:solidFill>
              </a:rPr>
              <a:t>+</a:t>
            </a:r>
            <a:r>
              <a:rPr lang="en-US" altLang="zh-CN" sz="2400" b="1" i="1" kern="0" dirty="0" smtClean="0">
                <a:solidFill>
                  <a:srgbClr val="000000"/>
                </a:solidFill>
              </a:rPr>
              <a:t>i</a:t>
            </a:r>
            <a:r>
              <a:rPr lang="en-US" altLang="zh-CN" sz="2400" b="1" kern="0" baseline="-25000" dirty="0" smtClean="0">
                <a:solidFill>
                  <a:srgbClr val="000000"/>
                </a:solidFill>
              </a:rPr>
              <a:t>2</a:t>
            </a:r>
            <a:r>
              <a:rPr lang="en-US" altLang="zh-CN" sz="2400" b="1" i="1" kern="0" dirty="0" smtClean="0">
                <a:solidFill>
                  <a:srgbClr val="000000"/>
                </a:solidFill>
              </a:rPr>
              <a:t>N</a:t>
            </a:r>
            <a:r>
              <a:rPr lang="en-US" altLang="zh-CN" sz="2400" b="1" kern="0" baseline="-25000" dirty="0" smtClean="0">
                <a:solidFill>
                  <a:srgbClr val="000000"/>
                </a:solidFill>
              </a:rPr>
              <a:t>2</a:t>
            </a:r>
            <a:r>
              <a:rPr lang="en-US" altLang="zh-CN" sz="2400" b="1" kern="0" dirty="0" smtClean="0">
                <a:solidFill>
                  <a:srgbClr val="000000"/>
                </a:solidFill>
              </a:rPr>
              <a:t>）</a:t>
            </a:r>
            <a:r>
              <a:rPr lang="zh-CN" altLang="en-US" sz="2400" b="1" kern="0" dirty="0" smtClean="0">
                <a:solidFill>
                  <a:srgbClr val="000000"/>
                </a:solidFill>
              </a:rPr>
              <a:t>和</a:t>
            </a:r>
            <a:endParaRPr lang="en-US" altLang="zh-CN" sz="2400" b="1" kern="0" dirty="0" smtClean="0">
              <a:solidFill>
                <a:srgbClr val="000000"/>
              </a:solidFill>
            </a:endParaRPr>
          </a:p>
          <a:p>
            <a:pPr>
              <a:defRPr/>
            </a:pPr>
            <a:r>
              <a:rPr lang="zh-CN" altLang="en-US" sz="2400" b="1" kern="0" dirty="0" smtClean="0">
                <a:solidFill>
                  <a:srgbClr val="000000"/>
                </a:solidFill>
              </a:rPr>
              <a:t>空载时产生主磁通的磁动势</a:t>
            </a:r>
            <a:r>
              <a:rPr lang="en-US" altLang="zh-CN" sz="2400" b="1" i="1" kern="0" dirty="0" smtClean="0">
                <a:solidFill>
                  <a:srgbClr val="000000"/>
                </a:solidFill>
              </a:rPr>
              <a:t>i</a:t>
            </a:r>
            <a:r>
              <a:rPr lang="en-US" altLang="zh-CN" sz="2400" b="1" kern="0" baseline="-25000" dirty="0" smtClean="0">
                <a:solidFill>
                  <a:srgbClr val="000000"/>
                </a:solidFill>
              </a:rPr>
              <a:t>0</a:t>
            </a:r>
            <a:r>
              <a:rPr lang="en-US" altLang="zh-CN" sz="2400" b="1" i="1" kern="0" dirty="0" smtClean="0">
                <a:solidFill>
                  <a:srgbClr val="000000"/>
                </a:solidFill>
              </a:rPr>
              <a:t>N</a:t>
            </a:r>
            <a:r>
              <a:rPr lang="en-US" altLang="zh-CN" sz="2400" b="1" kern="0" baseline="-25000" dirty="0" smtClean="0">
                <a:solidFill>
                  <a:srgbClr val="000000"/>
                </a:solidFill>
              </a:rPr>
              <a:t>1</a:t>
            </a:r>
            <a:r>
              <a:rPr lang="zh-CN" altLang="en-US" sz="2400" b="1" kern="0" dirty="0" smtClean="0">
                <a:solidFill>
                  <a:srgbClr val="000000"/>
                </a:solidFill>
              </a:rPr>
              <a:t>基本相等，即：</a:t>
            </a:r>
            <a:endParaRPr lang="zh-CN" altLang="en-US" sz="2400" kern="0" dirty="0" smtClean="0">
              <a:solidFill>
                <a:srgbClr val="000000"/>
              </a:solidFill>
              <a:latin typeface="Arial" panose="020B0604020202020204" pitchFamily="34" charset="0"/>
            </a:endParaRPr>
          </a:p>
        </p:txBody>
      </p:sp>
      <p:sp>
        <p:nvSpPr>
          <p:cNvPr id="86" name="矩形 85"/>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wipe(left)">
                                      <p:cBhvr>
                                        <p:cTn id="12" dur="500"/>
                                        <p:tgtEl>
                                          <p:spTgt spid="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wipe(left)">
                                      <p:cBhvr>
                                        <p:cTn id="17" dur="500"/>
                                        <p:tgtEl>
                                          <p:spTgt spid="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ipe(left)">
                                      <p:cBhvr>
                                        <p:cTn id="22" dur="500"/>
                                        <p:tgtEl>
                                          <p:spTgt spid="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wipe(left)">
                                      <p:cBhvr>
                                        <p:cTn id="3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81" grpId="0" autoUpdateAnimBg="0"/>
      <p:bldP spid="82" grpId="0"/>
      <p:bldP spid="83" grpId="0" bldLvl="0" animBg="1" autoUpdateAnimBg="0"/>
      <p:bldP spid="85"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111039" y="728715"/>
            <a:ext cx="6934200" cy="685800"/>
          </a:xfrm>
          <a:prstGeom prst="rect">
            <a:avLst/>
          </a:prstGeom>
          <a:noFill/>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en-US" altLang="zh-CN"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2.</a:t>
            </a:r>
            <a:r>
              <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rPr>
              <a:t>变压器负载运行与电流变换原理</a:t>
            </a:r>
            <a:endParaRPr lang="zh-CN" altLang="en-US" sz="2800" b="1"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sp>
        <p:nvSpPr>
          <p:cNvPr id="3" name="AutoShape 27"/>
          <p:cNvSpPr>
            <a:spLocks noChangeArrowheads="1"/>
          </p:cNvSpPr>
          <p:nvPr/>
        </p:nvSpPr>
        <p:spPr bwMode="auto">
          <a:xfrm>
            <a:off x="8043872" y="2002632"/>
            <a:ext cx="1709737" cy="547688"/>
          </a:xfrm>
          <a:prstGeom prst="wedgeRoundRectCallout">
            <a:avLst>
              <a:gd name="adj1" fmla="val -103398"/>
              <a:gd name="adj2" fmla="val -71741"/>
              <a:gd name="adj3" fmla="val 16667"/>
            </a:avLst>
          </a:prstGeom>
          <a:solidFill>
            <a:srgbClr val="FFFF99"/>
          </a:solidFill>
          <a:ln w="9525">
            <a:solidFill>
              <a:srgbClr val="FF3300"/>
            </a:solidFill>
            <a:miter lim="800000"/>
          </a:ln>
        </p:spPr>
        <p:txBody>
          <a:bodyPr wrap="none" anchor="ctr"/>
          <a:lstStyle/>
          <a:p>
            <a:pPr>
              <a:spcBef>
                <a:spcPct val="50000"/>
              </a:spcBef>
            </a:pPr>
            <a:r>
              <a:rPr lang="zh-CN" altLang="en-US" sz="2800" b="1" dirty="0">
                <a:solidFill>
                  <a:srgbClr val="000000"/>
                </a:solidFill>
                <a:latin typeface="Arial" panose="020B0604020202020204" pitchFamily="34" charset="0"/>
              </a:rPr>
              <a:t>空载磁势</a:t>
            </a:r>
            <a:endParaRPr lang="zh-CN" altLang="en-US" sz="2800" b="1" dirty="0">
              <a:solidFill>
                <a:srgbClr val="000000"/>
              </a:solidFill>
              <a:latin typeface="Arial" panose="020B0604020202020204" pitchFamily="34" charset="0"/>
            </a:endParaRPr>
          </a:p>
        </p:txBody>
      </p:sp>
      <p:sp>
        <p:nvSpPr>
          <p:cNvPr id="4" name="AutoShape 30"/>
          <p:cNvSpPr>
            <a:spLocks noChangeArrowheads="1"/>
          </p:cNvSpPr>
          <p:nvPr/>
        </p:nvSpPr>
        <p:spPr bwMode="auto">
          <a:xfrm>
            <a:off x="2481265" y="2040603"/>
            <a:ext cx="1606550" cy="547688"/>
          </a:xfrm>
          <a:prstGeom prst="wedgeRoundRectCallout">
            <a:avLst>
              <a:gd name="adj1" fmla="val 97551"/>
              <a:gd name="adj2" fmla="val -60222"/>
              <a:gd name="adj3" fmla="val 16667"/>
            </a:avLst>
          </a:prstGeom>
          <a:solidFill>
            <a:srgbClr val="FFFF99"/>
          </a:solidFill>
          <a:ln w="9525">
            <a:solidFill>
              <a:srgbClr val="FF3300"/>
            </a:solidFill>
            <a:miter lim="800000"/>
          </a:ln>
        </p:spPr>
        <p:txBody>
          <a:bodyPr wrap="none" anchor="ctr"/>
          <a:lstStyle/>
          <a:p>
            <a:pPr>
              <a:spcBef>
                <a:spcPct val="50000"/>
              </a:spcBef>
            </a:pPr>
            <a:r>
              <a:rPr lang="zh-CN" altLang="en-US" sz="2800" b="1" dirty="0">
                <a:solidFill>
                  <a:srgbClr val="000000"/>
                </a:solidFill>
                <a:latin typeface="Arial" panose="020B0604020202020204" pitchFamily="34" charset="0"/>
              </a:rPr>
              <a:t>有载磁势</a:t>
            </a:r>
            <a:endParaRPr lang="zh-CN" altLang="en-US" sz="2800" b="1" dirty="0">
              <a:solidFill>
                <a:srgbClr val="000000"/>
              </a:solidFill>
              <a:latin typeface="Arial" panose="020B0604020202020204" pitchFamily="34" charset="0"/>
            </a:endParaRPr>
          </a:p>
        </p:txBody>
      </p:sp>
      <p:sp>
        <p:nvSpPr>
          <p:cNvPr id="5" name="Line 28"/>
          <p:cNvSpPr>
            <a:spLocks noChangeShapeType="1"/>
          </p:cNvSpPr>
          <p:nvPr/>
        </p:nvSpPr>
        <p:spPr bwMode="auto">
          <a:xfrm>
            <a:off x="4421188" y="1600200"/>
            <a:ext cx="1905000" cy="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endParaRPr>
          </a:p>
        </p:txBody>
      </p:sp>
      <p:sp>
        <p:nvSpPr>
          <p:cNvPr id="6" name="Line 29"/>
          <p:cNvSpPr>
            <a:spLocks noChangeShapeType="1"/>
          </p:cNvSpPr>
          <p:nvPr/>
        </p:nvSpPr>
        <p:spPr bwMode="auto">
          <a:xfrm>
            <a:off x="6630988" y="1600200"/>
            <a:ext cx="685800" cy="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endParaRPr>
          </a:p>
        </p:txBody>
      </p:sp>
      <p:grpSp>
        <p:nvGrpSpPr>
          <p:cNvPr id="7" name="Group 2"/>
          <p:cNvGrpSpPr/>
          <p:nvPr/>
        </p:nvGrpSpPr>
        <p:grpSpPr bwMode="auto">
          <a:xfrm>
            <a:off x="2220922" y="2606675"/>
            <a:ext cx="7750175" cy="538163"/>
            <a:chOff x="305" y="1833"/>
            <a:chExt cx="4882" cy="339"/>
          </a:xfrm>
        </p:grpSpPr>
        <p:sp>
          <p:nvSpPr>
            <p:cNvPr id="8" name="Text Box 3"/>
            <p:cNvSpPr txBox="1">
              <a:spLocks noChangeArrowheads="1"/>
            </p:cNvSpPr>
            <p:nvPr/>
          </p:nvSpPr>
          <p:spPr bwMode="auto">
            <a:xfrm>
              <a:off x="305" y="1843"/>
              <a:ext cx="190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zh-CN" altLang="zh-CN" sz="2800" b="1" kern="0" smtClean="0">
                  <a:solidFill>
                    <a:srgbClr val="000099"/>
                  </a:solidFill>
                </a:rPr>
                <a:t>一般情况下：</a:t>
              </a:r>
              <a:endParaRPr lang="zh-CN" altLang="en-US" sz="2800" b="1" kern="0" smtClean="0">
                <a:solidFill>
                  <a:srgbClr val="000099"/>
                </a:solidFill>
              </a:endParaRPr>
            </a:p>
          </p:txBody>
        </p:sp>
        <p:sp>
          <p:nvSpPr>
            <p:cNvPr id="9" name="Text Box 4"/>
            <p:cNvSpPr txBox="1">
              <a:spLocks noChangeArrowheads="1"/>
            </p:cNvSpPr>
            <p:nvPr/>
          </p:nvSpPr>
          <p:spPr bwMode="auto">
            <a:xfrm>
              <a:off x="1632" y="1833"/>
              <a:ext cx="355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rgbClr val="0033CC"/>
                  </a:solidFill>
                  <a:latin typeface="Times New Roman" panose="02020603050405020304" pitchFamily="18" charset="0"/>
                  <a:ea typeface="宋体" panose="02010600030101010101" pitchFamily="2" charset="-122"/>
                </a:defRPr>
              </a:lvl1pPr>
              <a:lvl2pPr marL="742950" indent="-285750">
                <a:defRPr kumimoji="1" sz="2400">
                  <a:solidFill>
                    <a:srgbClr val="0033CC"/>
                  </a:solidFill>
                  <a:latin typeface="Times New Roman" panose="02020603050405020304" pitchFamily="18" charset="0"/>
                  <a:ea typeface="宋体" panose="02010600030101010101" pitchFamily="2" charset="-122"/>
                </a:defRPr>
              </a:lvl2pPr>
              <a:lvl3pPr marL="1143000" indent="-228600">
                <a:defRPr kumimoji="1" sz="2400">
                  <a:solidFill>
                    <a:srgbClr val="0033CC"/>
                  </a:solidFill>
                  <a:latin typeface="Times New Roman" panose="02020603050405020304" pitchFamily="18" charset="0"/>
                  <a:ea typeface="宋体" panose="02010600030101010101" pitchFamily="2" charset="-122"/>
                </a:defRPr>
              </a:lvl3pPr>
              <a:lvl4pPr marL="1600200" indent="-228600">
                <a:defRPr kumimoji="1" sz="2400">
                  <a:solidFill>
                    <a:srgbClr val="0033CC"/>
                  </a:solidFill>
                  <a:latin typeface="Times New Roman" panose="02020603050405020304" pitchFamily="18" charset="0"/>
                  <a:ea typeface="宋体" panose="02010600030101010101" pitchFamily="2" charset="-122"/>
                </a:defRPr>
              </a:lvl4pPr>
              <a:lvl5pPr marL="2057400" indent="-228600">
                <a:defRPr kumimoji="1" sz="2400">
                  <a:solidFill>
                    <a:srgbClr val="0033CC"/>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rgbClr val="0033CC"/>
                  </a:solidFill>
                  <a:latin typeface="Times New Roman" panose="02020603050405020304" pitchFamily="18" charset="0"/>
                  <a:ea typeface="宋体" panose="02010600030101010101" pitchFamily="2" charset="-122"/>
                </a:defRPr>
              </a:lvl9pPr>
            </a:lstStyle>
            <a:p>
              <a:pPr>
                <a:spcBef>
                  <a:spcPct val="50000"/>
                </a:spcBef>
                <a:defRPr/>
              </a:pPr>
              <a:r>
                <a:rPr lang="en-US" altLang="zh-CN" sz="2800" b="1" i="1" kern="0" smtClean="0">
                  <a:solidFill>
                    <a:srgbClr val="000000"/>
                  </a:solidFill>
                </a:rPr>
                <a:t>I</a:t>
              </a:r>
              <a:r>
                <a:rPr lang="en-US" altLang="zh-CN" sz="2800" b="1" kern="0" baseline="-25000" smtClean="0">
                  <a:solidFill>
                    <a:srgbClr val="000000"/>
                  </a:solidFill>
                </a:rPr>
                <a:t>0 </a:t>
              </a:r>
              <a:r>
                <a:rPr lang="en-US" altLang="zh-CN" sz="2800" b="1" kern="0" smtClean="0">
                  <a:solidFill>
                    <a:srgbClr val="000000"/>
                  </a:solidFill>
                  <a:sym typeface="Symbol" panose="05050102010706020507" pitchFamily="18" charset="2"/>
                </a:rPr>
                <a:t> (2~3)%</a:t>
              </a:r>
              <a:r>
                <a:rPr lang="en-US" altLang="zh-CN" sz="2800" b="1" i="1" kern="0" smtClean="0">
                  <a:solidFill>
                    <a:srgbClr val="000000"/>
                  </a:solidFill>
                  <a:sym typeface="Symbol" panose="05050102010706020507" pitchFamily="18" charset="2"/>
                </a:rPr>
                <a:t>I</a:t>
              </a:r>
              <a:r>
                <a:rPr lang="en-US" altLang="zh-CN" sz="2800" b="1" kern="0" baseline="-25000" smtClean="0">
                  <a:solidFill>
                    <a:srgbClr val="000000"/>
                  </a:solidFill>
                  <a:sym typeface="Symbol" panose="05050102010706020507" pitchFamily="18" charset="2"/>
                </a:rPr>
                <a:t>1N </a:t>
              </a:r>
              <a:r>
                <a:rPr lang="zh-CN" altLang="zh-CN" sz="2800" b="1" kern="0" smtClean="0">
                  <a:solidFill>
                    <a:srgbClr val="000000"/>
                  </a:solidFill>
                  <a:sym typeface="Symbol" panose="05050102010706020507" pitchFamily="18" charset="2"/>
                </a:rPr>
                <a:t>很小可</a:t>
              </a:r>
              <a:r>
                <a:rPr lang="zh-CN" altLang="en-US" sz="2800" b="1" kern="0" smtClean="0">
                  <a:solidFill>
                    <a:srgbClr val="000000"/>
                  </a:solidFill>
                  <a:sym typeface="Symbol" panose="05050102010706020507" pitchFamily="18" charset="2"/>
                </a:rPr>
                <a:t>忽</a:t>
              </a:r>
              <a:r>
                <a:rPr lang="zh-CN" altLang="zh-CN" sz="2800" b="1" kern="0" smtClean="0">
                  <a:solidFill>
                    <a:srgbClr val="000000"/>
                  </a:solidFill>
                  <a:sym typeface="Symbol" panose="05050102010706020507" pitchFamily="18" charset="2"/>
                </a:rPr>
                <a:t>略。</a:t>
              </a:r>
              <a:endParaRPr lang="zh-CN" altLang="en-US" sz="2800" b="1" kern="0" smtClean="0">
                <a:solidFill>
                  <a:srgbClr val="000000"/>
                </a:solidFill>
              </a:endParaRPr>
            </a:p>
          </p:txBody>
        </p:sp>
      </p:grpSp>
      <p:graphicFrame>
        <p:nvGraphicFramePr>
          <p:cNvPr id="10" name="Object 5"/>
          <p:cNvGraphicFramePr>
            <a:graphicFrameLocks noChangeAspect="1"/>
          </p:cNvGraphicFramePr>
          <p:nvPr/>
        </p:nvGraphicFramePr>
        <p:xfrm>
          <a:off x="2220913" y="3330575"/>
          <a:ext cx="2887662" cy="566738"/>
        </p:xfrm>
        <a:graphic>
          <a:graphicData uri="http://schemas.openxmlformats.org/presentationml/2006/ole">
            <mc:AlternateContent xmlns:mc="http://schemas.openxmlformats.org/markup-compatibility/2006">
              <mc:Choice xmlns:v="urn:schemas-microsoft-com:vml" Requires="v">
                <p:oleObj spid="_x0000_s24582" name="Equation" r:id="rId1" imgW="1294765" imgH="215900" progId="Equation.3">
                  <p:embed/>
                </p:oleObj>
              </mc:Choice>
              <mc:Fallback>
                <p:oleObj name="Equation" r:id="rId1" imgW="1294765" imgH="215900" progId="Equation.3">
                  <p:embed/>
                  <p:pic>
                    <p:nvPicPr>
                      <p:cNvPr id="0" name="图片 245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913" y="3330575"/>
                        <a:ext cx="2887662" cy="566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9"/>
          <p:cNvGraphicFramePr>
            <a:graphicFrameLocks noChangeAspect="1"/>
          </p:cNvGraphicFramePr>
          <p:nvPr/>
        </p:nvGraphicFramePr>
        <p:xfrm>
          <a:off x="2300297" y="4271963"/>
          <a:ext cx="2808287" cy="525462"/>
        </p:xfrm>
        <a:graphic>
          <a:graphicData uri="http://schemas.openxmlformats.org/presentationml/2006/ole">
            <mc:AlternateContent xmlns:mc="http://schemas.openxmlformats.org/markup-compatibility/2006">
              <mc:Choice xmlns:v="urn:schemas-microsoft-com:vml" Requires="v">
                <p:oleObj spid="_x0000_s24583" name="Equation" r:id="rId3" imgW="1256665" imgH="215900" progId="Equation.3">
                  <p:embed/>
                </p:oleObj>
              </mc:Choice>
              <mc:Fallback>
                <p:oleObj name="Equation" r:id="rId3" imgW="1256665" imgH="215900" progId="Equation.3">
                  <p:embed/>
                  <p:pic>
                    <p:nvPicPr>
                      <p:cNvPr id="0" name="图片 245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0297" y="4271963"/>
                        <a:ext cx="2808287" cy="525462"/>
                      </a:xfrm>
                      <a:prstGeom prst="rect">
                        <a:avLst/>
                      </a:prstGeom>
                      <a:solidFill>
                        <a:srgbClr val="CCFFFF"/>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0">
            <a:hlinkClick r:id="" action="ppaction://ole?verb=0"/>
          </p:cNvPr>
          <p:cNvGraphicFramePr/>
          <p:nvPr/>
        </p:nvGraphicFramePr>
        <p:xfrm>
          <a:off x="6254751" y="3976706"/>
          <a:ext cx="3098800" cy="1150937"/>
        </p:xfrm>
        <a:graphic>
          <a:graphicData uri="http://schemas.openxmlformats.org/presentationml/2006/ole">
            <mc:AlternateContent xmlns:mc="http://schemas.openxmlformats.org/markup-compatibility/2006">
              <mc:Choice xmlns:v="urn:schemas-microsoft-com:vml" Requires="v">
                <p:oleObj spid="_x0000_s24584" name="公式" r:id="rId5" imgW="1130300" imgH="558800" progId="Equation.3">
                  <p:embed/>
                </p:oleObj>
              </mc:Choice>
              <mc:Fallback>
                <p:oleObj name="公式" r:id="rId5" imgW="1130300" imgH="558800" progId="Equation.3">
                  <p:embed/>
                  <p:pic>
                    <p:nvPicPr>
                      <p:cNvPr id="0" name="图片 2458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4751" y="3976706"/>
                        <a:ext cx="3098800" cy="1150937"/>
                      </a:xfrm>
                      <a:prstGeom prst="rect">
                        <a:avLst/>
                      </a:prstGeom>
                      <a:solidFill>
                        <a:srgbClr val="FFFFCC"/>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AutoShape 11"/>
          <p:cNvSpPr>
            <a:spLocks noChangeArrowheads="1"/>
          </p:cNvSpPr>
          <p:nvPr/>
        </p:nvSpPr>
        <p:spPr bwMode="auto">
          <a:xfrm>
            <a:off x="5376863" y="4305300"/>
            <a:ext cx="609600" cy="457200"/>
          </a:xfrm>
          <a:prstGeom prst="notchedRightArrow">
            <a:avLst>
              <a:gd name="adj1" fmla="val 50000"/>
              <a:gd name="adj2" fmla="val 33333"/>
            </a:avLst>
          </a:prstGeom>
          <a:gradFill rotWithShape="1">
            <a:gsLst>
              <a:gs pos="0">
                <a:srgbClr val="FFFF00"/>
              </a:gs>
              <a:gs pos="100000">
                <a:srgbClr val="FF3300"/>
              </a:gs>
            </a:gsLst>
            <a:lin ang="0" scaled="1"/>
          </a:gradFill>
          <a:ln w="9525">
            <a:solidFill>
              <a:srgbClr val="FF3300"/>
            </a:solidFill>
            <a:miter lim="800000"/>
          </a:ln>
        </p:spPr>
        <p:txBody>
          <a:bodyPr wrap="none" anchor="ctr"/>
          <a:lstStyle/>
          <a:p>
            <a:pPr algn="ctr">
              <a:defRPr/>
            </a:pPr>
            <a:endParaRPr lang="zh-CN" altLang="en-US" kern="0" smtClean="0">
              <a:solidFill>
                <a:srgbClr val="000000"/>
              </a:solidFill>
            </a:endParaRPr>
          </a:p>
        </p:txBody>
      </p:sp>
      <p:sp>
        <p:nvSpPr>
          <p:cNvPr id="14" name="Rectangle 12"/>
          <p:cNvSpPr>
            <a:spLocks noChangeArrowheads="1"/>
          </p:cNvSpPr>
          <p:nvPr/>
        </p:nvSpPr>
        <p:spPr bwMode="auto">
          <a:xfrm>
            <a:off x="2294891" y="5397501"/>
            <a:ext cx="6617970" cy="521970"/>
          </a:xfrm>
          <a:prstGeom prst="rect">
            <a:avLst/>
          </a:prstGeom>
          <a:solidFill>
            <a:srgbClr val="FFFF99"/>
          </a:solidFill>
          <a:ln w="38100">
            <a:solidFill>
              <a:srgbClr val="009999"/>
            </a:solidFill>
            <a:miter lim="800000"/>
          </a:ln>
        </p:spPr>
        <p:txBody>
          <a:bodyPr wrap="none">
            <a:spAutoFit/>
          </a:bodyPr>
          <a:lstStyle/>
          <a:p>
            <a:pPr algn="ctr">
              <a:spcBef>
                <a:spcPct val="50000"/>
              </a:spcBef>
              <a:defRPr/>
            </a:pPr>
            <a:r>
              <a:rPr lang="zh-CN" altLang="en-US" sz="2800" b="1" kern="0" smtClean="0">
                <a:solidFill>
                  <a:srgbClr val="0000FF"/>
                </a:solidFill>
              </a:rPr>
              <a:t>结论：一次、二次侧电流与匝数成反比。</a:t>
            </a:r>
            <a:endParaRPr lang="zh-CN" altLang="en-US" sz="2800" b="1" kern="0" smtClean="0">
              <a:solidFill>
                <a:srgbClr val="0000FF"/>
              </a:solidFill>
            </a:endParaRPr>
          </a:p>
        </p:txBody>
      </p:sp>
      <p:grpSp>
        <p:nvGrpSpPr>
          <p:cNvPr id="15" name="Group 34"/>
          <p:cNvGrpSpPr/>
          <p:nvPr/>
        </p:nvGrpSpPr>
        <p:grpSpPr bwMode="auto">
          <a:xfrm>
            <a:off x="2133600" y="1291449"/>
            <a:ext cx="5334000" cy="617537"/>
            <a:chOff x="432" y="144"/>
            <a:chExt cx="3360" cy="389"/>
          </a:xfrm>
        </p:grpSpPr>
        <p:sp>
          <p:nvSpPr>
            <p:cNvPr id="16" name="Text Box 25"/>
            <p:cNvSpPr txBox="1">
              <a:spLocks noChangeArrowheads="1"/>
            </p:cNvSpPr>
            <p:nvPr/>
          </p:nvSpPr>
          <p:spPr bwMode="auto">
            <a:xfrm>
              <a:off x="432" y="170"/>
              <a:ext cx="1700" cy="329"/>
            </a:xfrm>
            <a:prstGeom prst="rect">
              <a:avLst/>
            </a:prstGeom>
            <a:noFill/>
            <a:ln>
              <a:noFill/>
            </a:ln>
            <a:effectLst/>
          </p:spPr>
          <p:txBody>
            <a:bodyPr>
              <a:spAutoFit/>
            </a:bodyPr>
            <a:lstStyle/>
            <a:p>
              <a:pPr>
                <a:spcBef>
                  <a:spcPct val="50000"/>
                </a:spcBef>
                <a:defRPr/>
              </a:pPr>
              <a:r>
                <a:rPr lang="zh-CN" altLang="zh-CN" sz="2800" b="1" kern="0" dirty="0">
                  <a:solidFill>
                    <a:srgbClr val="000099"/>
                  </a:solidFill>
                  <a:effectLst>
                    <a:outerShdw blurRad="38100" dist="38100" dir="2700000" algn="tl">
                      <a:srgbClr val="C0C0C0"/>
                    </a:outerShdw>
                  </a:effectLst>
                  <a:ea typeface="宋体" panose="02010600030101010101" pitchFamily="2" charset="-122"/>
                </a:rPr>
                <a:t>磁势平衡式：</a:t>
              </a:r>
              <a:endParaRPr lang="zh-CN" altLang="en-US" sz="2800" b="1" kern="0" dirty="0">
                <a:solidFill>
                  <a:srgbClr val="000099"/>
                </a:solidFill>
                <a:effectLst>
                  <a:outerShdw blurRad="38100" dist="38100" dir="2700000" algn="tl">
                    <a:srgbClr val="C0C0C0"/>
                  </a:outerShdw>
                </a:effectLst>
                <a:ea typeface="宋体" panose="02010600030101010101" pitchFamily="2" charset="-122"/>
              </a:endParaRPr>
            </a:p>
          </p:txBody>
        </p:sp>
        <p:graphicFrame>
          <p:nvGraphicFramePr>
            <p:cNvPr id="17" name="Object 26"/>
            <p:cNvGraphicFramePr>
              <a:graphicFrameLocks noChangeAspect="1"/>
            </p:cNvGraphicFramePr>
            <p:nvPr/>
          </p:nvGraphicFramePr>
          <p:xfrm>
            <a:off x="1901" y="144"/>
            <a:ext cx="1891" cy="389"/>
          </p:xfrm>
          <a:graphic>
            <a:graphicData uri="http://schemas.openxmlformats.org/presentationml/2006/ole">
              <mc:AlternateContent xmlns:mc="http://schemas.openxmlformats.org/markup-compatibility/2006">
                <mc:Choice xmlns:v="urn:schemas-microsoft-com:vml" Requires="v">
                  <p:oleObj spid="_x0000_s24585" name="公式" r:id="rId7" imgW="974090" imgH="172085" progId="Equation.3">
                    <p:embed/>
                  </p:oleObj>
                </mc:Choice>
                <mc:Fallback>
                  <p:oleObj name="公式" r:id="rId7" imgW="974090" imgH="172085" progId="Equation.3">
                    <p:embed/>
                    <p:pic>
                      <p:nvPicPr>
                        <p:cNvPr id="0" name="图片 2458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1" y="144"/>
                          <a:ext cx="1891" cy="389"/>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8" name="矩形 17"/>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autoUpdateAnimBg="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2229202" y="569084"/>
            <a:ext cx="309689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defRPr/>
            </a:pPr>
            <a:r>
              <a:rPr lang="en-US" altLang="zh-CN" sz="2000" kern="0" dirty="0" smtClean="0">
                <a:solidFill>
                  <a:srgbClr val="FF0000"/>
                </a:solidFill>
                <a:latin typeface="微软雅黑" panose="020B0503020204020204" pitchFamily="34" charset="-122"/>
                <a:ea typeface="微软雅黑" panose="020B0503020204020204" pitchFamily="34" charset="-122"/>
              </a:rPr>
              <a:t>3  </a:t>
            </a:r>
            <a:r>
              <a:rPr lang="zh-CN" altLang="en-US" sz="2000" kern="0" dirty="0" smtClean="0">
                <a:solidFill>
                  <a:srgbClr val="FF0000"/>
                </a:solidFill>
                <a:latin typeface="微软雅黑" panose="020B0503020204020204" pitchFamily="34" charset="-122"/>
                <a:ea typeface="微软雅黑" panose="020B0503020204020204" pitchFamily="34" charset="-122"/>
              </a:rPr>
              <a:t>变压器的阻抗变换作用 </a:t>
            </a:r>
            <a:endParaRPr lang="zh-CN" altLang="en-US" sz="2000" kern="0" dirty="0" smtClean="0">
              <a:solidFill>
                <a:srgbClr val="FF0000"/>
              </a:solidFill>
              <a:latin typeface="微软雅黑" panose="020B0503020204020204" pitchFamily="34" charset="-122"/>
              <a:ea typeface="微软雅黑" panose="020B0503020204020204" pitchFamily="34" charset="-122"/>
            </a:endParaRPr>
          </a:p>
        </p:txBody>
      </p:sp>
      <p:pic>
        <p:nvPicPr>
          <p:cNvPr id="3" name="Picture 10"/>
          <p:cNvPicPr>
            <a:picLocks noChangeAspect="1" noChangeArrowheads="1"/>
          </p:cNvPicPr>
          <p:nvPr/>
        </p:nvPicPr>
        <p:blipFill>
          <a:blip r:embed="rId1">
            <a:grayscl/>
            <a:extLst>
              <a:ext uri="{28A0092B-C50C-407E-A947-70E740481C1C}">
                <a14:useLocalDpi xmlns:a14="http://schemas.microsoft.com/office/drawing/2010/main" val="0"/>
              </a:ext>
            </a:extLst>
          </a:blip>
          <a:srcRect/>
          <a:stretch>
            <a:fillRect/>
          </a:stretch>
        </p:blipFill>
        <p:spPr bwMode="auto">
          <a:xfrm>
            <a:off x="4511824" y="943226"/>
            <a:ext cx="5166206" cy="153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1"/>
          <p:cNvSpPr>
            <a:spLocks noChangeArrowheads="1"/>
          </p:cNvSpPr>
          <p:nvPr/>
        </p:nvSpPr>
        <p:spPr bwMode="auto">
          <a:xfrm>
            <a:off x="6440483" y="2457086"/>
            <a:ext cx="1871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defRPr/>
            </a:pPr>
            <a:r>
              <a:rPr lang="zh-CN" altLang="en-US" sz="1600" kern="0" dirty="0" smtClean="0">
                <a:solidFill>
                  <a:sysClr val="windowText" lastClr="000000"/>
                </a:solidFill>
              </a:rPr>
              <a:t>变压器的阻抗变换</a:t>
            </a:r>
            <a:r>
              <a:rPr lang="zh-CN" altLang="en-US" kern="0" dirty="0" smtClean="0">
                <a:solidFill>
                  <a:sysClr val="windowText" lastClr="000000"/>
                </a:solidFill>
              </a:rPr>
              <a:t> </a:t>
            </a:r>
            <a:endParaRPr lang="zh-CN" altLang="en-US" kern="0" dirty="0" smtClean="0">
              <a:solidFill>
                <a:sysClr val="windowText" lastClr="000000"/>
              </a:solidFill>
            </a:endParaRPr>
          </a:p>
        </p:txBody>
      </p:sp>
      <p:graphicFrame>
        <p:nvGraphicFramePr>
          <p:cNvPr id="5" name="Object 12"/>
          <p:cNvGraphicFramePr>
            <a:graphicFrameLocks noChangeAspect="1"/>
          </p:cNvGraphicFramePr>
          <p:nvPr/>
        </p:nvGraphicFramePr>
        <p:xfrm>
          <a:off x="4255902" y="3745607"/>
          <a:ext cx="1079500" cy="857250"/>
        </p:xfrm>
        <a:graphic>
          <a:graphicData uri="http://schemas.openxmlformats.org/presentationml/2006/ole">
            <mc:AlternateContent xmlns:mc="http://schemas.openxmlformats.org/markup-compatibility/2006">
              <mc:Choice xmlns:v="urn:schemas-microsoft-com:vml" Requires="v">
                <p:oleObj spid="_x0000_s25605" name="" r:id="rId2" imgW="546100" imgH="431800" progId="">
                  <p:embed/>
                </p:oleObj>
              </mc:Choice>
              <mc:Fallback>
                <p:oleObj name="" r:id="rId2" imgW="546100" imgH="431800" progId="">
                  <p:embed/>
                  <p:pic>
                    <p:nvPicPr>
                      <p:cNvPr id="0" name="图片 256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5902" y="3745607"/>
                        <a:ext cx="10795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3"/>
          <p:cNvGraphicFramePr>
            <a:graphicFrameLocks noChangeAspect="1"/>
          </p:cNvGraphicFramePr>
          <p:nvPr/>
        </p:nvGraphicFramePr>
        <p:xfrm>
          <a:off x="5899930" y="3756719"/>
          <a:ext cx="1081088" cy="835025"/>
        </p:xfrm>
        <a:graphic>
          <a:graphicData uri="http://schemas.openxmlformats.org/presentationml/2006/ole">
            <mc:AlternateContent xmlns:mc="http://schemas.openxmlformats.org/markup-compatibility/2006">
              <mc:Choice xmlns:v="urn:schemas-microsoft-com:vml" Requires="v">
                <p:oleObj spid="_x0000_s25606" name="" r:id="rId4" imgW="558800" imgH="431800" progId="">
                  <p:embed/>
                </p:oleObj>
              </mc:Choice>
              <mc:Fallback>
                <p:oleObj name="" r:id="rId4" imgW="558800" imgH="431800" progId="">
                  <p:embed/>
                  <p:pic>
                    <p:nvPicPr>
                      <p:cNvPr id="0" name="图片 256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9930" y="3756719"/>
                        <a:ext cx="1081088" cy="835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Rectangle 14"/>
          <p:cNvSpPr>
            <a:spLocks noChangeArrowheads="1"/>
          </p:cNvSpPr>
          <p:nvPr/>
        </p:nvSpPr>
        <p:spPr bwMode="auto">
          <a:xfrm>
            <a:off x="2540630" y="4437628"/>
            <a:ext cx="5743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zh-CN" altLang="en-US" kern="0" dirty="0" smtClean="0">
                <a:solidFill>
                  <a:sysClr val="windowText" lastClr="000000"/>
                </a:solidFill>
              </a:rPr>
              <a:t>得</a:t>
            </a:r>
            <a:endParaRPr lang="zh-CN" altLang="en-US" kern="0" dirty="0" smtClean="0">
              <a:solidFill>
                <a:sysClr val="windowText" lastClr="000000"/>
              </a:solidFill>
            </a:endParaRPr>
          </a:p>
        </p:txBody>
      </p:sp>
      <p:graphicFrame>
        <p:nvGraphicFramePr>
          <p:cNvPr id="8" name="Object 15"/>
          <p:cNvGraphicFramePr>
            <a:graphicFrameLocks noChangeAspect="1"/>
          </p:cNvGraphicFramePr>
          <p:nvPr/>
        </p:nvGraphicFramePr>
        <p:xfrm>
          <a:off x="4223792" y="4664493"/>
          <a:ext cx="3313113" cy="827088"/>
        </p:xfrm>
        <a:graphic>
          <a:graphicData uri="http://schemas.openxmlformats.org/presentationml/2006/ole">
            <mc:AlternateContent xmlns:mc="http://schemas.openxmlformats.org/markup-compatibility/2006">
              <mc:Choice xmlns:v="urn:schemas-microsoft-com:vml" Requires="v">
                <p:oleObj spid="_x0000_s25607" name="" r:id="rId6" imgW="2082800" imgH="520700" progId="">
                  <p:embed/>
                </p:oleObj>
              </mc:Choice>
              <mc:Fallback>
                <p:oleObj name="" r:id="rId6" imgW="2082800" imgH="520700" progId="">
                  <p:embed/>
                  <p:pic>
                    <p:nvPicPr>
                      <p:cNvPr id="0" name="图片 2560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3792" y="4664493"/>
                        <a:ext cx="3313113" cy="827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19"/>
          <p:cNvSpPr>
            <a:spLocks noChangeArrowheads="1"/>
          </p:cNvSpPr>
          <p:nvPr/>
        </p:nvSpPr>
        <p:spPr bwMode="auto">
          <a:xfrm>
            <a:off x="2569309" y="3761482"/>
            <a:ext cx="411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defRPr/>
            </a:pPr>
            <a:r>
              <a:rPr lang="zh-CN" altLang="en-US" kern="0" dirty="0" smtClean="0">
                <a:solidFill>
                  <a:sysClr val="windowText" lastClr="000000"/>
                </a:solidFill>
              </a:rPr>
              <a:t>由</a:t>
            </a:r>
            <a:endParaRPr lang="zh-CN" altLang="en-US" kern="0" dirty="0" smtClean="0">
              <a:solidFill>
                <a:sysClr val="windowText" lastClr="000000"/>
              </a:solidFill>
            </a:endParaRPr>
          </a:p>
        </p:txBody>
      </p:sp>
      <p:sp>
        <p:nvSpPr>
          <p:cNvPr id="10" name="Rectangle 22"/>
          <p:cNvSpPr>
            <a:spLocks noChangeArrowheads="1"/>
          </p:cNvSpPr>
          <p:nvPr/>
        </p:nvSpPr>
        <p:spPr bwMode="auto">
          <a:xfrm>
            <a:off x="2509632" y="5584389"/>
            <a:ext cx="7690824"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zh-CN" altLang="en-US" kern="0" dirty="0">
                <a:solidFill>
                  <a:sysClr val="windowText" lastClr="000000"/>
                </a:solidFill>
                <a:latin typeface="微软雅黑" panose="020B0503020204020204" pitchFamily="34" charset="-122"/>
                <a:ea typeface="微软雅黑" panose="020B0503020204020204" pitchFamily="34" charset="-122"/>
              </a:rPr>
              <a:t>接在变压器二次侧绕组上的负载 </a:t>
            </a:r>
            <a:r>
              <a:rPr lang="en-US" altLang="zh-CN" kern="0" dirty="0">
                <a:solidFill>
                  <a:sysClr val="windowText" lastClr="000000"/>
                </a:solidFill>
                <a:latin typeface="微软雅黑" panose="020B0503020204020204" pitchFamily="34" charset="-122"/>
                <a:ea typeface="微软雅黑" panose="020B0503020204020204" pitchFamily="34" charset="-122"/>
              </a:rPr>
              <a:t>ZL </a:t>
            </a:r>
            <a:r>
              <a:rPr lang="zh-CN" altLang="en-US" kern="0" dirty="0">
                <a:solidFill>
                  <a:sysClr val="windowText" lastClr="000000"/>
                </a:solidFill>
                <a:latin typeface="微软雅黑" panose="020B0503020204020204" pitchFamily="34" charset="-122"/>
                <a:ea typeface="微软雅黑" panose="020B0503020204020204" pitchFamily="34" charset="-122"/>
              </a:rPr>
              <a:t>与不经过变压器直接</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接在</a:t>
            </a:r>
            <a:r>
              <a:rPr lang="zh-CN" altLang="en-US" kern="0" dirty="0">
                <a:solidFill>
                  <a:sysClr val="windowText" lastClr="000000"/>
                </a:solidFill>
                <a:latin typeface="微软雅黑" panose="020B0503020204020204" pitchFamily="34" charset="-122"/>
                <a:ea typeface="微软雅黑" panose="020B0503020204020204" pitchFamily="34" charset="-122"/>
              </a:rPr>
              <a:t>电源上的负载 </a:t>
            </a:r>
            <a:r>
              <a:rPr lang="en-US" altLang="zh-CN" kern="0" dirty="0">
                <a:solidFill>
                  <a:sysClr val="windowText" lastClr="000000"/>
                </a:solidFill>
                <a:latin typeface="微软雅黑" panose="020B0503020204020204" pitchFamily="34" charset="-122"/>
                <a:ea typeface="微软雅黑" panose="020B0503020204020204" pitchFamily="34" charset="-122"/>
              </a:rPr>
              <a:t>ZL′ </a:t>
            </a:r>
            <a:r>
              <a:rPr lang="zh-CN" altLang="en-US" kern="0" dirty="0">
                <a:solidFill>
                  <a:sysClr val="windowText" lastClr="000000"/>
                </a:solidFill>
                <a:latin typeface="微软雅黑" panose="020B0503020204020204" pitchFamily="34" charset="-122"/>
                <a:ea typeface="微软雅黑" panose="020B0503020204020204" pitchFamily="34" charset="-122"/>
              </a:rPr>
              <a:t>相比，减小到 </a:t>
            </a:r>
            <a:r>
              <a:rPr lang="en-US" altLang="zh-CN" kern="0" dirty="0">
                <a:solidFill>
                  <a:sysClr val="windowText" lastClr="000000"/>
                </a:solidFill>
                <a:latin typeface="微软雅黑" panose="020B0503020204020204" pitchFamily="34" charset="-122"/>
                <a:ea typeface="微软雅黑" panose="020B0503020204020204" pitchFamily="34" charset="-122"/>
              </a:rPr>
              <a:t>1/K2 </a:t>
            </a:r>
            <a:r>
              <a:rPr lang="zh-CN" altLang="en-US" kern="0" dirty="0">
                <a:solidFill>
                  <a:sysClr val="windowText" lastClr="000000"/>
                </a:solidFill>
                <a:latin typeface="微软雅黑" panose="020B0503020204020204" pitchFamily="34" charset="-122"/>
                <a:ea typeface="微软雅黑" panose="020B0503020204020204" pitchFamily="34" charset="-122"/>
              </a:rPr>
              <a:t>倍，或者说负载阻抗通过变压器接电源时，</a:t>
            </a:r>
            <a:r>
              <a:rPr lang="zh-CN" altLang="en-US" kern="0" dirty="0" smtClean="0">
                <a:solidFill>
                  <a:sysClr val="windowText" lastClr="000000"/>
                </a:solidFill>
                <a:latin typeface="微软雅黑" panose="020B0503020204020204" pitchFamily="34" charset="-122"/>
                <a:ea typeface="微软雅黑" panose="020B0503020204020204" pitchFamily="34" charset="-122"/>
              </a:rPr>
              <a:t>相当于</a:t>
            </a:r>
            <a:r>
              <a:rPr lang="zh-CN" altLang="en-US" kern="0" dirty="0">
                <a:solidFill>
                  <a:sysClr val="windowText" lastClr="000000"/>
                </a:solidFill>
                <a:latin typeface="微软雅黑" panose="020B0503020204020204" pitchFamily="34" charset="-122"/>
                <a:ea typeface="微软雅黑" panose="020B0503020204020204" pitchFamily="34" charset="-122"/>
              </a:rPr>
              <a:t>阻抗增加到 </a:t>
            </a:r>
            <a:r>
              <a:rPr lang="en-US" altLang="zh-CN" kern="0" dirty="0">
                <a:solidFill>
                  <a:sysClr val="windowText" lastClr="000000"/>
                </a:solidFill>
                <a:latin typeface="微软雅黑" panose="020B0503020204020204" pitchFamily="34" charset="-122"/>
                <a:ea typeface="微软雅黑" panose="020B0503020204020204" pitchFamily="34" charset="-122"/>
              </a:rPr>
              <a:t>K2 </a:t>
            </a:r>
            <a:r>
              <a:rPr lang="zh-CN" altLang="en-US" kern="0" dirty="0">
                <a:solidFill>
                  <a:sysClr val="windowText" lastClr="000000"/>
                </a:solidFill>
                <a:latin typeface="微软雅黑" panose="020B0503020204020204" pitchFamily="34" charset="-122"/>
                <a:ea typeface="微软雅黑" panose="020B0503020204020204" pitchFamily="34" charset="-122"/>
              </a:rPr>
              <a:t>倍</a:t>
            </a:r>
            <a:endParaRPr lang="zh-CN" altLang="en-US" kern="0" dirty="0" smtClean="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2229193" y="3070719"/>
            <a:ext cx="7992888" cy="64516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变压器用理想元件符号表示，负载阻抗 </a:t>
            </a:r>
            <a:r>
              <a:rPr lang="en-US" altLang="zh-CN" dirty="0">
                <a:solidFill>
                  <a:prstClr val="black"/>
                </a:solidFill>
                <a:latin typeface="微软雅黑" panose="020B0503020204020204" pitchFamily="34" charset="-122"/>
                <a:ea typeface="微软雅黑" panose="020B0503020204020204" pitchFamily="34" charset="-122"/>
              </a:rPr>
              <a:t>ZL </a:t>
            </a:r>
            <a:r>
              <a:rPr lang="zh-CN" altLang="en-US" dirty="0">
                <a:solidFill>
                  <a:prstClr val="black"/>
                </a:solidFill>
                <a:latin typeface="微软雅黑" panose="020B0503020204020204" pitchFamily="34" charset="-122"/>
                <a:ea typeface="微软雅黑" panose="020B0503020204020204" pitchFamily="34" charset="-122"/>
              </a:rPr>
              <a:t>接在变压器二次侧，与变压器一起作</a:t>
            </a:r>
            <a:r>
              <a:rPr lang="zh-CN" altLang="en-US" dirty="0" smtClean="0">
                <a:solidFill>
                  <a:prstClr val="black"/>
                </a:solidFill>
                <a:latin typeface="微软雅黑" panose="020B0503020204020204" pitchFamily="34" charset="-122"/>
                <a:ea typeface="微软雅黑" panose="020B0503020204020204" pitchFamily="34" charset="-122"/>
              </a:rPr>
              <a:t>电源</a:t>
            </a:r>
            <a:r>
              <a:rPr lang="zh-CN" altLang="en-US" dirty="0">
                <a:solidFill>
                  <a:prstClr val="black"/>
                </a:solidFill>
                <a:latin typeface="微软雅黑" panose="020B0503020204020204" pitchFamily="34" charset="-122"/>
                <a:ea typeface="微软雅黑" panose="020B0503020204020204" pitchFamily="34" charset="-122"/>
              </a:rPr>
              <a:t>的负载，利用等效变换可以将方框部分用一个等效阻抗 </a:t>
            </a:r>
            <a:r>
              <a:rPr lang="en-US" altLang="zh-CN" dirty="0">
                <a:solidFill>
                  <a:prstClr val="black"/>
                </a:solidFill>
                <a:latin typeface="微软雅黑" panose="020B0503020204020204" pitchFamily="34" charset="-122"/>
                <a:ea typeface="微软雅黑" panose="020B0503020204020204" pitchFamily="34" charset="-122"/>
              </a:rPr>
              <a:t>ZL</a:t>
            </a:r>
            <a:r>
              <a:rPr lang="en-US" altLang="zh-CN" dirty="0" smtClean="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来</a:t>
            </a:r>
            <a:r>
              <a:rPr lang="zh-CN" altLang="en-US" dirty="0">
                <a:solidFill>
                  <a:prstClr val="black"/>
                </a:solidFill>
                <a:latin typeface="微软雅黑" panose="020B0503020204020204" pitchFamily="34" charset="-122"/>
                <a:ea typeface="微软雅黑" panose="020B0503020204020204" pitchFamily="34" charset="-122"/>
              </a:rPr>
              <a:t>代替。</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7577" y="756500"/>
            <a:ext cx="2926080" cy="368300"/>
          </a:xfrm>
          <a:prstGeom prst="rect">
            <a:avLst/>
          </a:prstGeom>
        </p:spPr>
        <p:txBody>
          <a:bodyPr wrap="none">
            <a:spAutoFit/>
          </a:bodyPr>
          <a:lstStyle/>
          <a:p>
            <a:r>
              <a:rPr lang="zh-CN" altLang="en-US" dirty="0">
                <a:solidFill>
                  <a:srgbClr val="FF0000"/>
                </a:solidFill>
                <a:latin typeface="微软雅黑" panose="020B0503020204020204" pitchFamily="34" charset="-122"/>
                <a:ea typeface="微软雅黑" panose="020B0503020204020204" pitchFamily="34" charset="-122"/>
              </a:rPr>
              <a:t>（三）变压器的损耗及效率</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369614" y="2032038"/>
            <a:ext cx="7848872"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一</a:t>
            </a:r>
            <a:r>
              <a:rPr lang="zh-CN" altLang="en-US" dirty="0">
                <a:solidFill>
                  <a:prstClr val="black"/>
                </a:solidFill>
                <a:latin typeface="微软雅黑" panose="020B0503020204020204" pitchFamily="34" charset="-122"/>
                <a:ea typeface="微软雅黑" panose="020B0503020204020204" pitchFamily="34" charset="-122"/>
              </a:rPr>
              <a:t>个是磁滞损耗，当交变电流</a:t>
            </a:r>
            <a:r>
              <a:rPr lang="zh-CN" altLang="en-US" dirty="0" smtClean="0">
                <a:solidFill>
                  <a:prstClr val="black"/>
                </a:solidFill>
                <a:latin typeface="微软雅黑" panose="020B0503020204020204" pitchFamily="34" charset="-122"/>
                <a:ea typeface="微软雅黑" panose="020B0503020204020204" pitchFamily="34" charset="-122"/>
              </a:rPr>
              <a:t>通过变压器</a:t>
            </a:r>
            <a:r>
              <a:rPr lang="zh-CN" altLang="en-US" dirty="0">
                <a:solidFill>
                  <a:prstClr val="black"/>
                </a:solidFill>
                <a:latin typeface="微软雅黑" panose="020B0503020204020204" pitchFamily="34" charset="-122"/>
                <a:ea typeface="微软雅黑" panose="020B0503020204020204" pitchFamily="34" charset="-122"/>
              </a:rPr>
              <a:t>时，通过硅钢片的磁感线大小和方向随之变化，内部分子相互摩擦，从而</a:t>
            </a:r>
            <a:r>
              <a:rPr lang="zh-CN" altLang="en-US" dirty="0" smtClean="0">
                <a:solidFill>
                  <a:prstClr val="black"/>
                </a:solidFill>
                <a:latin typeface="微软雅黑" panose="020B0503020204020204" pitchFamily="34" charset="-122"/>
                <a:ea typeface="微软雅黑" panose="020B0503020204020204" pitchFamily="34" charset="-122"/>
              </a:rPr>
              <a:t>损耗了</a:t>
            </a:r>
            <a:r>
              <a:rPr lang="zh-CN" altLang="en-US" dirty="0">
                <a:solidFill>
                  <a:prstClr val="black"/>
                </a:solidFill>
                <a:latin typeface="微软雅黑" panose="020B0503020204020204" pitchFamily="34" charset="-122"/>
                <a:ea typeface="微软雅黑" panose="020B0503020204020204" pitchFamily="34" charset="-122"/>
              </a:rPr>
              <a:t>一部分电能</a:t>
            </a:r>
            <a:r>
              <a:rPr lang="zh-CN" altLang="en-US" dirty="0" smtClean="0">
                <a:solidFill>
                  <a:prstClr val="black"/>
                </a:solidFill>
                <a:latin typeface="微软雅黑" panose="020B0503020204020204" pitchFamily="34" charset="-122"/>
                <a:ea typeface="微软雅黑" panose="020B0503020204020204" pitchFamily="34" charset="-122"/>
              </a:rPr>
              <a:t>。</a:t>
            </a:r>
            <a:endParaRPr lang="en-US" altLang="zh-CN" dirty="0" smtClean="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560913" y="4572933"/>
            <a:ext cx="7266915" cy="645160"/>
          </a:xfrm>
          <a:prstGeom prst="rect">
            <a:avLst/>
          </a:prstGeom>
        </p:spPr>
        <p:txBody>
          <a:bodyPr wrap="square">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变压器</a:t>
            </a:r>
            <a:r>
              <a:rPr lang="zh-CN" altLang="en-US" dirty="0">
                <a:solidFill>
                  <a:prstClr val="black"/>
                </a:solidFill>
                <a:latin typeface="微软雅黑" panose="020B0503020204020204" pitchFamily="34" charset="-122"/>
                <a:ea typeface="微软雅黑" panose="020B0503020204020204" pitchFamily="34" charset="-122"/>
              </a:rPr>
              <a:t>的效率指的是变压器输出的有功功率 </a:t>
            </a:r>
            <a:r>
              <a:rPr lang="en-US" altLang="zh-CN" dirty="0">
                <a:solidFill>
                  <a:prstClr val="black"/>
                </a:solidFill>
                <a:latin typeface="微软雅黑" panose="020B0503020204020204" pitchFamily="34" charset="-122"/>
                <a:ea typeface="微软雅黑" panose="020B0503020204020204" pitchFamily="34" charset="-122"/>
              </a:rPr>
              <a:t>P2 </a:t>
            </a:r>
            <a:r>
              <a:rPr lang="zh-CN" altLang="en-US" dirty="0">
                <a:solidFill>
                  <a:prstClr val="black"/>
                </a:solidFill>
                <a:latin typeface="微软雅黑" panose="020B0503020204020204" pitchFamily="34" charset="-122"/>
                <a:ea typeface="微软雅黑" panose="020B0503020204020204" pitchFamily="34" charset="-122"/>
              </a:rPr>
              <a:t>与对应的输入有功功率 </a:t>
            </a:r>
            <a:r>
              <a:rPr lang="en-US" altLang="zh-CN" dirty="0">
                <a:solidFill>
                  <a:prstClr val="black"/>
                </a:solidFill>
                <a:latin typeface="微软雅黑" panose="020B0503020204020204" pitchFamily="34" charset="-122"/>
                <a:ea typeface="微软雅黑" panose="020B0503020204020204" pitchFamily="34" charset="-122"/>
              </a:rPr>
              <a:t>P1 </a:t>
            </a:r>
            <a:r>
              <a:rPr lang="zh-CN" altLang="en-US" dirty="0" smtClean="0">
                <a:solidFill>
                  <a:prstClr val="black"/>
                </a:solidFill>
                <a:latin typeface="微软雅黑" panose="020B0503020204020204" pitchFamily="34" charset="-122"/>
                <a:ea typeface="微软雅黑" panose="020B0503020204020204" pitchFamily="34" charset="-122"/>
              </a:rPr>
              <a:t>之比</a:t>
            </a:r>
            <a:r>
              <a:rPr lang="zh-CN" altLang="en-US" dirty="0">
                <a:solidFill>
                  <a:prstClr val="black"/>
                </a:solidFill>
                <a:latin typeface="微软雅黑" panose="020B0503020204020204" pitchFamily="34" charset="-122"/>
                <a:ea typeface="微软雅黑" panose="020B0503020204020204" pitchFamily="34" charset="-122"/>
              </a:rPr>
              <a:t>，即</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561108" y="1125832"/>
            <a:ext cx="5898577" cy="36830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变压器的功率损耗包括铁芯中的</a:t>
            </a:r>
            <a:r>
              <a:rPr lang="zh-CN" altLang="en-US" dirty="0">
                <a:solidFill>
                  <a:srgbClr val="FF0000"/>
                </a:solidFill>
                <a:latin typeface="微软雅黑" panose="020B0503020204020204" pitchFamily="34" charset="-122"/>
                <a:ea typeface="微软雅黑" panose="020B0503020204020204" pitchFamily="34" charset="-122"/>
              </a:rPr>
              <a:t>铁损</a:t>
            </a:r>
            <a:r>
              <a:rPr lang="zh-CN" altLang="en-US" dirty="0">
                <a:solidFill>
                  <a:prstClr val="black"/>
                </a:solidFill>
                <a:latin typeface="微软雅黑" panose="020B0503020204020204" pitchFamily="34" charset="-122"/>
                <a:ea typeface="微软雅黑" panose="020B0503020204020204" pitchFamily="34" charset="-122"/>
              </a:rPr>
              <a:t>和绕组中的</a:t>
            </a:r>
            <a:r>
              <a:rPr lang="zh-CN" altLang="en-US" dirty="0">
                <a:solidFill>
                  <a:srgbClr val="FF0000"/>
                </a:solidFill>
                <a:latin typeface="微软雅黑" panose="020B0503020204020204" pitchFamily="34" charset="-122"/>
                <a:ea typeface="微软雅黑" panose="020B0503020204020204" pitchFamily="34" charset="-122"/>
              </a:rPr>
              <a:t>铜损</a:t>
            </a:r>
            <a:endParaRPr lang="zh-CN" altLang="en-US" dirty="0">
              <a:solidFill>
                <a:prstClr val="black"/>
              </a:solidFill>
            </a:endParaRPr>
          </a:p>
        </p:txBody>
      </p:sp>
      <p:sp>
        <p:nvSpPr>
          <p:cNvPr id="7" name="矩形 6"/>
          <p:cNvSpPr/>
          <p:nvPr/>
        </p:nvSpPr>
        <p:spPr>
          <a:xfrm>
            <a:off x="2393011" y="1599209"/>
            <a:ext cx="3683074" cy="36830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变压器的铁损包括两个方面：</a:t>
            </a:r>
            <a:endParaRPr lang="zh-CN" altLang="en-US" dirty="0">
              <a:solidFill>
                <a:prstClr val="black"/>
              </a:solidFill>
            </a:endParaRPr>
          </a:p>
        </p:txBody>
      </p:sp>
      <p:sp>
        <p:nvSpPr>
          <p:cNvPr id="8" name="矩形 7"/>
          <p:cNvSpPr/>
          <p:nvPr/>
        </p:nvSpPr>
        <p:spPr>
          <a:xfrm>
            <a:off x="2357028" y="2728303"/>
            <a:ext cx="8122288" cy="92202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另一个是涡流损耗，当变压器工作时，铁芯中有磁感线穿过，在与</a:t>
            </a:r>
            <a:r>
              <a:rPr lang="zh-CN" altLang="en-US" dirty="0" smtClean="0">
                <a:solidFill>
                  <a:prstClr val="black"/>
                </a:solidFill>
                <a:latin typeface="微软雅黑" panose="020B0503020204020204" pitchFamily="34" charset="-122"/>
                <a:ea typeface="微软雅黑" panose="020B0503020204020204" pitchFamily="34" charset="-122"/>
              </a:rPr>
              <a:t>磁感线</a:t>
            </a:r>
            <a:r>
              <a:rPr lang="zh-CN" altLang="en-US" dirty="0">
                <a:solidFill>
                  <a:prstClr val="black"/>
                </a:solidFill>
                <a:latin typeface="微软雅黑" panose="020B0503020204020204" pitchFamily="34" charset="-122"/>
                <a:ea typeface="微软雅黑" panose="020B0503020204020204" pitchFamily="34" charset="-122"/>
              </a:rPr>
              <a:t>垂直的平面上就会产生感应电流，由于此电流自成闭合回路形成旋涡状，故称为涡流。涡流的存在使铁芯发热，消耗能量，这种损耗称为涡流损耗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560916" y="3996860"/>
            <a:ext cx="5688483" cy="64516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铜损耗是指绕组电阻上有功功率的损耗，用 </a:t>
            </a:r>
            <a:r>
              <a:rPr lang="en-US" altLang="zh-CN" dirty="0" err="1">
                <a:solidFill>
                  <a:prstClr val="black"/>
                </a:solidFill>
                <a:latin typeface="微软雅黑" panose="020B0503020204020204" pitchFamily="34" charset="-122"/>
                <a:ea typeface="微软雅黑" panose="020B0503020204020204" pitchFamily="34" charset="-122"/>
              </a:rPr>
              <a:t>PCu</a:t>
            </a: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表示。</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68045" y="5219255"/>
            <a:ext cx="3841254"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5844" y="1025626"/>
            <a:ext cx="4572000" cy="368300"/>
          </a:xfrm>
          <a:prstGeom prst="rect">
            <a:avLst/>
          </a:prstGeom>
        </p:spPr>
        <p:txBody>
          <a:bodyPr>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一）旋转变压器的作用及安装位置</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427898" y="625516"/>
            <a:ext cx="4824536" cy="398780"/>
          </a:xfrm>
          <a:prstGeom prst="rect">
            <a:avLst/>
          </a:prstGeom>
        </p:spPr>
        <p:txBody>
          <a:bodyPr wrap="squar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三、新能源驱动电机旋转变压器</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639617" y="1394958"/>
            <a:ext cx="4608512" cy="2335530"/>
          </a:xfrm>
          <a:prstGeom prst="rect">
            <a:avLst/>
          </a:prstGeom>
        </p:spPr>
        <p:txBody>
          <a:bodyPr wrap="square">
            <a:spAutoFit/>
          </a:bodyPr>
          <a:lstStyle/>
          <a:p>
            <a:pPr>
              <a:lnSpc>
                <a:spcPts val="2500"/>
              </a:lnSpc>
            </a:pPr>
            <a:r>
              <a:rPr lang="zh-CN" altLang="en-US" dirty="0">
                <a:solidFill>
                  <a:prstClr val="black"/>
                </a:solidFill>
                <a:latin typeface="微软雅黑" panose="020B0503020204020204" pitchFamily="34" charset="-122"/>
                <a:ea typeface="微软雅黑" panose="020B0503020204020204" pitchFamily="34" charset="-122"/>
              </a:rPr>
              <a:t>旋转变压器简称旋变，它是一种基于电磁原理的传感器，又称为同步分解器。</a:t>
            </a:r>
            <a:r>
              <a:rPr lang="zh-CN" altLang="en-US" dirty="0" smtClean="0">
                <a:solidFill>
                  <a:prstClr val="black"/>
                </a:solidFill>
                <a:latin typeface="微软雅黑" panose="020B0503020204020204" pitchFamily="34" charset="-122"/>
                <a:ea typeface="微软雅黑" panose="020B0503020204020204" pitchFamily="34" charset="-122"/>
              </a:rPr>
              <a:t>新能源</a:t>
            </a:r>
            <a:r>
              <a:rPr lang="zh-CN" altLang="en-US" dirty="0">
                <a:solidFill>
                  <a:prstClr val="black"/>
                </a:solidFill>
                <a:latin typeface="微软雅黑" panose="020B0503020204020204" pitchFamily="34" charset="-122"/>
                <a:ea typeface="微软雅黑" panose="020B0503020204020204" pitchFamily="34" charset="-122"/>
              </a:rPr>
              <a:t>汽车上的驱动电机是由旋转变压器来检测转子位置，由电机控制器解码后，</a:t>
            </a:r>
            <a:r>
              <a:rPr lang="zh-CN" altLang="en-US" dirty="0" smtClean="0">
                <a:solidFill>
                  <a:prstClr val="black"/>
                </a:solidFill>
                <a:latin typeface="微软雅黑" panose="020B0503020204020204" pitchFamily="34" charset="-122"/>
                <a:ea typeface="微软雅黑" panose="020B0503020204020204" pitchFamily="34" charset="-122"/>
              </a:rPr>
              <a:t>可以获得</a:t>
            </a:r>
            <a:r>
              <a:rPr lang="zh-CN" altLang="en-US" dirty="0">
                <a:solidFill>
                  <a:prstClr val="black"/>
                </a:solidFill>
                <a:latin typeface="微软雅黑" panose="020B0503020204020204" pitchFamily="34" charset="-122"/>
                <a:ea typeface="微软雅黑" panose="020B0503020204020204" pitchFamily="34" charset="-122"/>
              </a:rPr>
              <a:t>电机转速。在汽车正常行驶或减速制动时，旋转变压器能够准确记录驱动电机</a:t>
            </a:r>
            <a:r>
              <a:rPr lang="zh-CN" altLang="en-US" dirty="0" smtClean="0">
                <a:solidFill>
                  <a:prstClr val="black"/>
                </a:solidFill>
                <a:latin typeface="微软雅黑" panose="020B0503020204020204" pitchFamily="34" charset="-122"/>
                <a:ea typeface="微软雅黑" panose="020B0503020204020204" pitchFamily="34" charset="-122"/>
              </a:rPr>
              <a:t>所运行</a:t>
            </a:r>
            <a:r>
              <a:rPr lang="zh-CN" altLang="en-US" dirty="0">
                <a:solidFill>
                  <a:prstClr val="black"/>
                </a:solidFill>
                <a:latin typeface="微软雅黑" panose="020B0503020204020204" pitchFamily="34" charset="-122"/>
                <a:ea typeface="微软雅黑" panose="020B0503020204020204" pitchFamily="34" charset="-122"/>
              </a:rPr>
              <a:t>的位置。</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36160" y="1264832"/>
            <a:ext cx="2647950"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7501" y="4149080"/>
            <a:ext cx="5575141"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908478" y="3623323"/>
            <a:ext cx="4297680" cy="368300"/>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rPr>
              <a:t>旋转变压器一般安装在驱动电机的转子上</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电容元件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72135" y="2113280"/>
            <a:ext cx="11215370" cy="238061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超级电容器</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超级电容器名称上有电容二字，但实际上它是一种新型的储能元件，功能介于传统电容器和电池之间，之所以给冠以“超级”这样的修饰，主要“超级”在它的静电容量可达到几法拉到上百法拉。</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sz="2400" b="1">
                <a:solidFill>
                  <a:srgbClr val="FF0000"/>
                </a:solidFill>
                <a:latin typeface="宋体" panose="02010600030101010101" pitchFamily="2" charset="-122"/>
              </a:rPr>
              <a:t>电容元件的测量及超级电容器</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0716" y="629980"/>
            <a:ext cx="3154680" cy="368300"/>
          </a:xfrm>
          <a:prstGeom prst="rect">
            <a:avLst/>
          </a:prstGeom>
        </p:spPr>
        <p:txBody>
          <a:bodyPr wrap="none">
            <a:spAutoFit/>
          </a:bodyPr>
          <a:lstStyle/>
          <a:p>
            <a:r>
              <a:rPr lang="zh-CN" altLang="en-US" dirty="0">
                <a:solidFill>
                  <a:srgbClr val="FF0000"/>
                </a:solidFill>
                <a:latin typeface="微软雅黑" panose="020B0503020204020204" pitchFamily="34" charset="-122"/>
                <a:ea typeface="微软雅黑" panose="020B0503020204020204" pitchFamily="34" charset="-122"/>
              </a:rPr>
              <a:t>（二）旋转变压器的工作原理</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60707" y="1007192"/>
            <a:ext cx="5400600" cy="2838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824192" y="1410971"/>
            <a:ext cx="2611158" cy="1753235"/>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普通变压器的一次侧、二次侧绕组是固定的</a:t>
            </a:r>
            <a:r>
              <a:rPr lang="zh-CN" altLang="en-US" dirty="0" smtClean="0">
                <a:solidFill>
                  <a:prstClr val="black"/>
                </a:solidFill>
                <a:latin typeface="微软雅黑" panose="020B0503020204020204" pitchFamily="34" charset="-122"/>
                <a:ea typeface="微软雅黑" panose="020B0503020204020204" pitchFamily="34" charset="-122"/>
              </a:rPr>
              <a:t>，而旋转变压器的一次侧、二</a:t>
            </a:r>
            <a:r>
              <a:rPr lang="zh-CN" altLang="en-US" dirty="0">
                <a:solidFill>
                  <a:prstClr val="black"/>
                </a:solidFill>
                <a:latin typeface="微软雅黑" panose="020B0503020204020204" pitchFamily="34" charset="-122"/>
                <a:ea typeface="微软雅黑" panose="020B0503020204020204" pitchFamily="34" charset="-122"/>
              </a:rPr>
              <a:t>次侧绕组不是固定安装，一次侧和二次侧具有相对运动</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423593" y="3874717"/>
            <a:ext cx="7632848" cy="2999740"/>
          </a:xfrm>
          <a:prstGeom prst="rect">
            <a:avLst/>
          </a:prstGeom>
        </p:spPr>
        <p:txBody>
          <a:bodyPr wrap="square">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旋转变压器由定子绕组</a:t>
            </a:r>
            <a:r>
              <a:rPr lang="zh-CN" altLang="en-US" dirty="0" smtClean="0">
                <a:solidFill>
                  <a:prstClr val="black"/>
                </a:solidFill>
                <a:latin typeface="微软雅黑" panose="020B0503020204020204" pitchFamily="34" charset="-122"/>
                <a:ea typeface="微软雅黑" panose="020B0503020204020204" pitchFamily="34" charset="-122"/>
              </a:rPr>
              <a:t>和转子绕组</a:t>
            </a:r>
            <a:r>
              <a:rPr lang="zh-CN" altLang="en-US" dirty="0">
                <a:solidFill>
                  <a:prstClr val="black"/>
                </a:solidFill>
                <a:latin typeface="微软雅黑" panose="020B0503020204020204" pitchFamily="34" charset="-122"/>
                <a:ea typeface="微软雅黑" panose="020B0503020204020204" pitchFamily="34" charset="-122"/>
              </a:rPr>
              <a:t>组成，定子绕组作为一次侧接收励磁电压，</a:t>
            </a:r>
            <a:r>
              <a:rPr lang="zh-CN" altLang="en-US" dirty="0" smtClean="0">
                <a:solidFill>
                  <a:prstClr val="black"/>
                </a:solidFill>
                <a:latin typeface="微软雅黑" panose="020B0503020204020204" pitchFamily="34" charset="-122"/>
                <a:ea typeface="微软雅黑" panose="020B0503020204020204" pitchFamily="34" charset="-122"/>
              </a:rPr>
              <a:t>转子绕组作为</a:t>
            </a:r>
            <a:r>
              <a:rPr lang="zh-CN" altLang="en-US" dirty="0">
                <a:solidFill>
                  <a:prstClr val="black"/>
                </a:solidFill>
                <a:latin typeface="微软雅黑" panose="020B0503020204020204" pitchFamily="34" charset="-122"/>
                <a:ea typeface="微软雅黑" panose="020B0503020204020204" pitchFamily="34" charset="-122"/>
              </a:rPr>
              <a:t>二</a:t>
            </a:r>
            <a:r>
              <a:rPr lang="zh-CN" altLang="en-US" dirty="0" smtClean="0">
                <a:solidFill>
                  <a:prstClr val="black"/>
                </a:solidFill>
                <a:latin typeface="微软雅黑" panose="020B0503020204020204" pitchFamily="34" charset="-122"/>
                <a:ea typeface="微软雅黑" panose="020B0503020204020204" pitchFamily="34" charset="-122"/>
              </a:rPr>
              <a:t>次侧</a:t>
            </a:r>
            <a:r>
              <a:rPr lang="zh-CN" altLang="en-US" dirty="0">
                <a:solidFill>
                  <a:prstClr val="black"/>
                </a:solidFill>
                <a:latin typeface="微软雅黑" panose="020B0503020204020204" pitchFamily="34" charset="-122"/>
                <a:ea typeface="微软雅黑" panose="020B0503020204020204" pitchFamily="34" charset="-122"/>
              </a:rPr>
              <a:t>通过励磁耦合得到感应电压。旋转变压器的转子绕组随驱动电机转子的角位移</a:t>
            </a:r>
            <a:r>
              <a:rPr lang="zh-CN" altLang="en-US" dirty="0" smtClean="0">
                <a:solidFill>
                  <a:prstClr val="black"/>
                </a:solidFill>
                <a:latin typeface="微软雅黑" panose="020B0503020204020204" pitchFamily="34" charset="-122"/>
                <a:ea typeface="微软雅黑" panose="020B0503020204020204" pitchFamily="34" charset="-122"/>
              </a:rPr>
              <a:t>发生相对</a:t>
            </a:r>
            <a:r>
              <a:rPr lang="zh-CN" altLang="en-US" dirty="0">
                <a:solidFill>
                  <a:prstClr val="black"/>
                </a:solidFill>
                <a:latin typeface="微软雅黑" panose="020B0503020204020204" pitchFamily="34" charset="-122"/>
                <a:ea typeface="微软雅黑" panose="020B0503020204020204" pitchFamily="34" charset="-122"/>
              </a:rPr>
              <a:t>位置的改变，因而其输出电压的大小随转子角位移而发生变化，输出绕组的</a:t>
            </a:r>
            <a:r>
              <a:rPr lang="zh-CN" altLang="en-US" dirty="0" smtClean="0">
                <a:solidFill>
                  <a:prstClr val="black"/>
                </a:solidFill>
                <a:latin typeface="微软雅黑" panose="020B0503020204020204" pitchFamily="34" charset="-122"/>
                <a:ea typeface="微软雅黑" panose="020B0503020204020204" pitchFamily="34" charset="-122"/>
              </a:rPr>
              <a:t>电压幅</a:t>
            </a:r>
            <a:r>
              <a:rPr lang="zh-CN" altLang="en-US" dirty="0">
                <a:solidFill>
                  <a:prstClr val="black"/>
                </a:solidFill>
                <a:latin typeface="微软雅黑" panose="020B0503020204020204" pitchFamily="34" charset="-122"/>
                <a:ea typeface="微软雅黑" panose="020B0503020204020204" pitchFamily="34" charset="-122"/>
              </a:rPr>
              <a:t>值与转子转角成正弦、余弦函数关系，或保持某一比例关系，或在一定转角范围</a:t>
            </a:r>
            <a:r>
              <a:rPr lang="zh-CN" altLang="en-US" dirty="0" smtClean="0">
                <a:solidFill>
                  <a:prstClr val="black"/>
                </a:solidFill>
                <a:latin typeface="微软雅黑" panose="020B0503020204020204" pitchFamily="34" charset="-122"/>
                <a:ea typeface="微软雅黑" panose="020B0503020204020204" pitchFamily="34" charset="-122"/>
              </a:rPr>
              <a:t>内与</a:t>
            </a:r>
            <a:r>
              <a:rPr lang="zh-CN" altLang="en-US" dirty="0">
                <a:solidFill>
                  <a:prstClr val="black"/>
                </a:solidFill>
                <a:latin typeface="微软雅黑" panose="020B0503020204020204" pitchFamily="34" charset="-122"/>
                <a:ea typeface="微软雅黑" panose="020B0503020204020204" pitchFamily="34" charset="-122"/>
              </a:rPr>
              <a:t>转角成线性关系。从图中可以看出，</a:t>
            </a:r>
            <a:r>
              <a:rPr lang="zh-CN" altLang="en-US" dirty="0" smtClean="0">
                <a:solidFill>
                  <a:prstClr val="black"/>
                </a:solidFill>
                <a:latin typeface="微软雅黑" panose="020B0503020204020204" pitchFamily="34" charset="-122"/>
                <a:ea typeface="微软雅黑" panose="020B0503020204020204" pitchFamily="34" charset="-122"/>
              </a:rPr>
              <a:t>旋转变压器</a:t>
            </a:r>
            <a:r>
              <a:rPr lang="zh-CN" altLang="en-US" dirty="0">
                <a:solidFill>
                  <a:prstClr val="black"/>
                </a:solidFill>
                <a:latin typeface="微软雅黑" panose="020B0503020204020204" pitchFamily="34" charset="-122"/>
                <a:ea typeface="微软雅黑" panose="020B0503020204020204" pitchFamily="34" charset="-122"/>
              </a:rPr>
              <a:t>包含两组输出绕组，两者相位差 </a:t>
            </a:r>
            <a:r>
              <a:rPr lang="en-US" altLang="zh-CN" dirty="0">
                <a:solidFill>
                  <a:prstClr val="black"/>
                </a:solidFill>
                <a:latin typeface="微软雅黑" panose="020B0503020204020204" pitchFamily="34" charset="-122"/>
                <a:ea typeface="微软雅黑" panose="020B0503020204020204" pitchFamily="34" charset="-122"/>
              </a:rPr>
              <a:t>90°</a:t>
            </a:r>
            <a:r>
              <a:rPr lang="zh-CN" altLang="en-US" dirty="0">
                <a:solidFill>
                  <a:prstClr val="black"/>
                </a:solidFill>
                <a:latin typeface="微软雅黑" panose="020B0503020204020204" pitchFamily="34" charset="-122"/>
                <a:ea typeface="微软雅黑" panose="020B0503020204020204" pitchFamily="34" charset="-122"/>
              </a:rPr>
              <a:t>，从而可以输出幅值为正弦与余弦</a:t>
            </a:r>
            <a:r>
              <a:rPr lang="zh-CN" altLang="en-US" dirty="0" smtClean="0">
                <a:solidFill>
                  <a:prstClr val="black"/>
                </a:solidFill>
                <a:latin typeface="微软雅黑" panose="020B0503020204020204" pitchFamily="34" charset="-122"/>
                <a:ea typeface="微软雅黑" panose="020B0503020204020204" pitchFamily="34" charset="-122"/>
              </a:rPr>
              <a:t>变化的</a:t>
            </a:r>
            <a:r>
              <a:rPr lang="zh-CN" altLang="en-US" dirty="0">
                <a:solidFill>
                  <a:prstClr val="black"/>
                </a:solidFill>
                <a:latin typeface="微软雅黑" panose="020B0503020204020204" pitchFamily="34" charset="-122"/>
                <a:ea typeface="微软雅黑" panose="020B0503020204020204" pitchFamily="34" charset="-122"/>
              </a:rPr>
              <a:t>两组信号。</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7617" y="787764"/>
            <a:ext cx="2976880" cy="398780"/>
          </a:xfrm>
          <a:prstGeom prst="rect">
            <a:avLst/>
          </a:prstGeom>
        </p:spPr>
        <p:txBody>
          <a:bodyPr wrap="non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（三）旋转变压器的分类</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3121589" y="3457910"/>
            <a:ext cx="4572000" cy="368300"/>
          </a:xfrm>
          <a:prstGeom prst="rect">
            <a:avLst/>
          </a:prstGeom>
        </p:spPr>
        <p:txBody>
          <a:bodyPr>
            <a:spAutoFit/>
          </a:bodyPr>
          <a:lstStyle/>
          <a:p>
            <a:r>
              <a:rPr lang="zh-CN" altLang="en-US" dirty="0" smtClean="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）线性旋转变压器</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3094206" y="1915091"/>
            <a:ext cx="4808884" cy="36830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）正、余弦旋转变压器</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3180532" y="4963744"/>
            <a:ext cx="4520852" cy="368300"/>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rPr>
              <a:t>）比例式旋转变压器</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6550589" y="1638092"/>
            <a:ext cx="2286000" cy="922020"/>
          </a:xfrm>
          <a:prstGeom prst="rect">
            <a:avLst/>
          </a:prstGeom>
          <a:ln w="3175">
            <a:solidFill>
              <a:schemeClr val="tx1"/>
            </a:solidFill>
          </a:ln>
        </p:spPr>
        <p:txBody>
          <a:bodyPr>
            <a:spAutoFit/>
          </a:bodyPr>
          <a:lstStyle/>
          <a:p>
            <a:r>
              <a:rPr lang="zh-CN" altLang="en-US" dirty="0">
                <a:solidFill>
                  <a:prstClr val="black"/>
                </a:solidFill>
                <a:latin typeface="微软雅黑" panose="020B0503020204020204" pitchFamily="34" charset="-122"/>
                <a:ea typeface="微软雅黑" panose="020B0503020204020204" pitchFamily="34" charset="-122"/>
              </a:rPr>
              <a:t>其输出电压与转子转角的函数关系成正弦或余弦函数关系。</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6550589" y="2891845"/>
            <a:ext cx="2286000" cy="1476375"/>
          </a:xfrm>
          <a:prstGeom prst="rect">
            <a:avLst/>
          </a:prstGeom>
          <a:ln w="3175">
            <a:solidFill>
              <a:schemeClr val="tx1"/>
            </a:solidFill>
          </a:ln>
        </p:spPr>
        <p:txBody>
          <a:bodyPr>
            <a:spAutoFit/>
          </a:bodyPr>
          <a:lstStyle/>
          <a:p>
            <a:r>
              <a:rPr lang="zh-CN" altLang="en-US" dirty="0">
                <a:solidFill>
                  <a:prstClr val="black"/>
                </a:solidFill>
                <a:latin typeface="微软雅黑" panose="020B0503020204020204" pitchFamily="34" charset="-122"/>
                <a:ea typeface="微软雅黑" panose="020B0503020204020204" pitchFamily="34" charset="-122"/>
              </a:rPr>
              <a:t>其输出电压与转子转角成线性函数关系。 线性旋转变压器</a:t>
            </a:r>
            <a:endParaRPr lang="zh-CN" altLang="en-US" dirty="0">
              <a:solidFill>
                <a:prstClr val="black"/>
              </a:solidFill>
              <a:latin typeface="微软雅黑" panose="020B0503020204020204" pitchFamily="34" charset="-122"/>
              <a:ea typeface="微软雅黑" panose="020B0503020204020204" pitchFamily="34" charset="-122"/>
            </a:endParaRPr>
          </a:p>
          <a:p>
            <a:r>
              <a:rPr lang="zh-CN" altLang="en-US" dirty="0">
                <a:solidFill>
                  <a:prstClr val="black"/>
                </a:solidFill>
                <a:latin typeface="微软雅黑" panose="020B0503020204020204" pitchFamily="34" charset="-122"/>
                <a:ea typeface="微软雅黑" panose="020B0503020204020204" pitchFamily="34" charset="-122"/>
              </a:rPr>
              <a:t>按转子结构又分成隐极式和凸极式两种。</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6528048" y="4825262"/>
            <a:ext cx="2286000" cy="645160"/>
          </a:xfrm>
          <a:prstGeom prst="rect">
            <a:avLst/>
          </a:prstGeom>
          <a:ln w="3175">
            <a:solidFill>
              <a:schemeClr val="tx1"/>
            </a:solidFill>
          </a:ln>
        </p:spPr>
        <p:txBody>
          <a:bodyPr>
            <a:spAutoFit/>
          </a:bodyPr>
          <a:lstStyle/>
          <a:p>
            <a:r>
              <a:rPr lang="zh-CN" altLang="en-US" dirty="0">
                <a:solidFill>
                  <a:prstClr val="black"/>
                </a:solidFill>
                <a:latin typeface="微软雅黑" panose="020B0503020204020204" pitchFamily="34" charset="-122"/>
                <a:ea typeface="微软雅黑" panose="020B0503020204020204" pitchFamily="34" charset="-122"/>
              </a:rPr>
              <a:t>其输出电压与转角成比例关系。</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06980" y="34220"/>
            <a:ext cx="1698302"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968095" y="836712"/>
            <a:ext cx="3738880" cy="398780"/>
          </a:xfrm>
          <a:prstGeom prst="rect">
            <a:avLst/>
          </a:prstGeom>
        </p:spPr>
        <p:txBody>
          <a:bodyPr wrap="non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光电编码器和旋转变压器的异同</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2084670" y="1628800"/>
            <a:ext cx="1325880" cy="368300"/>
          </a:xfrm>
          <a:prstGeom prst="rect">
            <a:avLst/>
          </a:prstGeom>
        </p:spPr>
        <p:txBody>
          <a:bodyPr wrap="none">
            <a:spAutoFit/>
          </a:bodyPr>
          <a:lstStyle/>
          <a:p>
            <a:r>
              <a:rPr lang="zh-CN" altLang="en-US" dirty="0">
                <a:solidFill>
                  <a:srgbClr val="FF0000"/>
                </a:solidFill>
                <a:latin typeface="微软雅黑" panose="020B0503020204020204" pitchFamily="34" charset="-122"/>
                <a:ea typeface="微软雅黑" panose="020B0503020204020204" pitchFamily="34" charset="-122"/>
              </a:rPr>
              <a:t>光电编码器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3810000" y="1582341"/>
            <a:ext cx="6390456" cy="2306955"/>
          </a:xfrm>
          <a:prstGeom prst="rect">
            <a:avLst/>
          </a:prstGeom>
        </p:spPr>
        <p:txBody>
          <a:bodyPr wrap="square">
            <a:spAutoFit/>
          </a:bodyPr>
          <a:lstStyle/>
          <a:p>
            <a:r>
              <a:rPr lang="zh-CN" altLang="en-US" dirty="0">
                <a:solidFill>
                  <a:prstClr val="black"/>
                </a:solidFill>
                <a:latin typeface="微软雅黑" panose="020B0503020204020204" pitchFamily="34" charset="-122"/>
                <a:ea typeface="微软雅黑" panose="020B0503020204020204" pitchFamily="34" charset="-122"/>
              </a:rPr>
              <a:t>通过光电转换将输出轴上的机械几何位移量转换成脉冲或</a:t>
            </a:r>
            <a:r>
              <a:rPr lang="zh-CN" altLang="en-US" dirty="0" smtClean="0">
                <a:solidFill>
                  <a:prstClr val="black"/>
                </a:solidFill>
                <a:latin typeface="微软雅黑" panose="020B0503020204020204" pitchFamily="34" charset="-122"/>
                <a:ea typeface="微软雅黑" panose="020B0503020204020204" pitchFamily="34" charset="-122"/>
              </a:rPr>
              <a:t>数字量</a:t>
            </a:r>
            <a:r>
              <a:rPr lang="zh-CN" altLang="en-US" dirty="0">
                <a:solidFill>
                  <a:prstClr val="black"/>
                </a:solidFill>
                <a:latin typeface="微软雅黑" panose="020B0503020204020204" pitchFamily="34" charset="-122"/>
                <a:ea typeface="微软雅黑" panose="020B0503020204020204" pitchFamily="34" charset="-122"/>
              </a:rPr>
              <a:t>的传感器</a:t>
            </a:r>
            <a:r>
              <a:rPr lang="zh-CN" altLang="en-US" dirty="0" smtClean="0">
                <a:solidFill>
                  <a:prstClr val="black"/>
                </a:solidFill>
                <a:latin typeface="微软雅黑" panose="020B0503020204020204" pitchFamily="34" charset="-122"/>
                <a:ea typeface="微软雅黑" panose="020B0503020204020204" pitchFamily="34" charset="-122"/>
              </a:rPr>
              <a:t>，光电</a:t>
            </a:r>
            <a:r>
              <a:rPr lang="zh-CN" altLang="en-US" dirty="0">
                <a:solidFill>
                  <a:prstClr val="black"/>
                </a:solidFill>
                <a:latin typeface="微软雅黑" panose="020B0503020204020204" pitchFamily="34" charset="-122"/>
                <a:ea typeface="微软雅黑" panose="020B0503020204020204" pitchFamily="34" charset="-122"/>
              </a:rPr>
              <a:t>编码器是由光栅盘和光电检测装置组成</a:t>
            </a:r>
            <a:r>
              <a:rPr lang="zh-CN" altLang="en-US" dirty="0" smtClean="0">
                <a:solidFill>
                  <a:prstClr val="black"/>
                </a:solidFill>
                <a:latin typeface="微软雅黑" panose="020B0503020204020204" pitchFamily="34" charset="-122"/>
                <a:ea typeface="微软雅黑" panose="020B0503020204020204" pitchFamily="34" charset="-122"/>
              </a:rPr>
              <a:t>。光栅</a:t>
            </a:r>
            <a:r>
              <a:rPr lang="zh-CN" altLang="en-US" dirty="0">
                <a:solidFill>
                  <a:prstClr val="black"/>
                </a:solidFill>
                <a:latin typeface="微软雅黑" panose="020B0503020204020204" pitchFamily="34" charset="-122"/>
                <a:ea typeface="微软雅黑" panose="020B0503020204020204" pitchFamily="34" charset="-122"/>
              </a:rPr>
              <a:t>盘是在一定直径的圆板上等分地开通若干个长方形孔。由于光电码盘与电动机</a:t>
            </a:r>
            <a:r>
              <a:rPr lang="zh-CN" altLang="en-US" dirty="0" smtClean="0">
                <a:solidFill>
                  <a:prstClr val="black"/>
                </a:solidFill>
                <a:latin typeface="微软雅黑" panose="020B0503020204020204" pitchFamily="34" charset="-122"/>
                <a:ea typeface="微软雅黑" panose="020B0503020204020204" pitchFamily="34" charset="-122"/>
              </a:rPr>
              <a:t>同轴</a:t>
            </a:r>
            <a:r>
              <a:rPr lang="zh-CN" altLang="en-US" dirty="0">
                <a:solidFill>
                  <a:prstClr val="black"/>
                </a:solidFill>
                <a:latin typeface="微软雅黑" panose="020B0503020204020204" pitchFamily="34" charset="-122"/>
                <a:ea typeface="微软雅黑" panose="020B0503020204020204" pitchFamily="34" charset="-122"/>
              </a:rPr>
              <a:t>，电动机旋转时，光栅盘与电动机同速旋转，经发光二极管等电子元件组成的</a:t>
            </a:r>
            <a:r>
              <a:rPr lang="zh-CN" altLang="en-US" dirty="0" smtClean="0">
                <a:solidFill>
                  <a:prstClr val="black"/>
                </a:solidFill>
                <a:latin typeface="微软雅黑" panose="020B0503020204020204" pitchFamily="34" charset="-122"/>
                <a:ea typeface="微软雅黑" panose="020B0503020204020204" pitchFamily="34" charset="-122"/>
              </a:rPr>
              <a:t>检测装置</a:t>
            </a:r>
            <a:r>
              <a:rPr lang="zh-CN" altLang="en-US" dirty="0">
                <a:solidFill>
                  <a:prstClr val="black"/>
                </a:solidFill>
                <a:latin typeface="微软雅黑" panose="020B0503020204020204" pitchFamily="34" charset="-122"/>
                <a:ea typeface="微软雅黑" panose="020B0503020204020204" pitchFamily="34" charset="-122"/>
              </a:rPr>
              <a:t>检测输出的若干脉冲信号，通过计算每秒光电编码器输出脉冲的个数就能反映</a:t>
            </a:r>
            <a:r>
              <a:rPr lang="zh-CN" altLang="en-US" dirty="0" smtClean="0">
                <a:solidFill>
                  <a:prstClr val="black"/>
                </a:solidFill>
                <a:latin typeface="微软雅黑" panose="020B0503020204020204" pitchFamily="34" charset="-122"/>
                <a:ea typeface="微软雅黑" panose="020B0503020204020204" pitchFamily="34" charset="-122"/>
              </a:rPr>
              <a:t>当前</a:t>
            </a:r>
            <a:r>
              <a:rPr lang="zh-CN" altLang="en-US" dirty="0">
                <a:solidFill>
                  <a:prstClr val="black"/>
                </a:solidFill>
                <a:latin typeface="微软雅黑" panose="020B0503020204020204" pitchFamily="34" charset="-122"/>
                <a:ea typeface="微软雅黑" panose="020B0503020204020204" pitchFamily="34" charset="-122"/>
              </a:rPr>
              <a:t>电动机的转速。此外，为判定旋转方向，光电码盘还可提供相位相差 </a:t>
            </a:r>
            <a:r>
              <a:rPr lang="en-US" altLang="zh-CN" dirty="0">
                <a:solidFill>
                  <a:prstClr val="black"/>
                </a:solidFill>
                <a:latin typeface="微软雅黑" panose="020B0503020204020204" pitchFamily="34" charset="-122"/>
                <a:ea typeface="微软雅黑" panose="020B0503020204020204" pitchFamily="34" charset="-122"/>
              </a:rPr>
              <a:t>90°</a:t>
            </a:r>
            <a:r>
              <a:rPr lang="zh-CN" altLang="en-US" dirty="0">
                <a:solidFill>
                  <a:prstClr val="black"/>
                </a:solidFill>
                <a:latin typeface="微软雅黑" panose="020B0503020204020204" pitchFamily="34" charset="-122"/>
                <a:ea typeface="微软雅黑" panose="020B0503020204020204" pitchFamily="34" charset="-122"/>
              </a:rPr>
              <a:t>的两路</a:t>
            </a:r>
            <a:r>
              <a:rPr lang="zh-CN" altLang="en-US" dirty="0" smtClean="0">
                <a:solidFill>
                  <a:prstClr val="black"/>
                </a:solidFill>
                <a:latin typeface="微软雅黑" panose="020B0503020204020204" pitchFamily="34" charset="-122"/>
                <a:ea typeface="微软雅黑" panose="020B0503020204020204" pitchFamily="34" charset="-122"/>
              </a:rPr>
              <a:t>脉冲</a:t>
            </a:r>
            <a:r>
              <a:rPr lang="zh-CN" altLang="en-US" dirty="0">
                <a:solidFill>
                  <a:prstClr val="black"/>
                </a:solidFill>
                <a:latin typeface="微软雅黑" panose="020B0503020204020204" pitchFamily="34" charset="-122"/>
                <a:ea typeface="微软雅黑" panose="020B0503020204020204" pitchFamily="34" charset="-122"/>
              </a:rPr>
              <a:t>信号。</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450" y="4221088"/>
            <a:ext cx="7948015" cy="195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280376" y="50675"/>
            <a:ext cx="5642845" cy="368300"/>
          </a:xfrm>
          <a:prstGeom prst="rect">
            <a:avLst/>
          </a:prstGeom>
        </p:spPr>
        <p:txBody>
          <a:bodyPr wrap="square">
            <a:spAutoFit/>
          </a:bodyPr>
          <a:lstStyle/>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1664" y="620689"/>
            <a:ext cx="6408712" cy="1337945"/>
          </a:xfrm>
          <a:prstGeom prst="rect">
            <a:avLst/>
          </a:prstGeom>
        </p:spPr>
        <p:txBody>
          <a:bodyPr wrap="square">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增量式编码器是直接利用光电转换原理输出三组方波脉冲 </a:t>
            </a:r>
            <a:r>
              <a:rPr lang="en-US" altLang="zh-CN" dirty="0">
                <a:solidFill>
                  <a:prstClr val="black"/>
                </a:solidFill>
                <a:latin typeface="微软雅黑" panose="020B0503020204020204" pitchFamily="34" charset="-122"/>
                <a:ea typeface="微软雅黑" panose="020B0503020204020204" pitchFamily="34" charset="-122"/>
              </a:rPr>
              <a:t>A</a:t>
            </a:r>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B </a:t>
            </a:r>
            <a:r>
              <a:rPr lang="zh-CN" altLang="en-US" dirty="0">
                <a:solidFill>
                  <a:prstClr val="black"/>
                </a:solidFill>
                <a:latin typeface="微软雅黑" panose="020B0503020204020204" pitchFamily="34" charset="-122"/>
                <a:ea typeface="微软雅黑" panose="020B0503020204020204" pitchFamily="34" charset="-122"/>
              </a:rPr>
              <a:t>和 </a:t>
            </a:r>
            <a:r>
              <a:rPr lang="en-US" altLang="zh-CN" dirty="0">
                <a:solidFill>
                  <a:prstClr val="black"/>
                </a:solidFill>
                <a:latin typeface="微软雅黑" panose="020B0503020204020204" pitchFamily="34" charset="-122"/>
                <a:ea typeface="微软雅黑" panose="020B0503020204020204" pitchFamily="34" charset="-122"/>
              </a:rPr>
              <a:t>Z </a:t>
            </a:r>
            <a:r>
              <a:rPr lang="zh-CN" altLang="en-US" dirty="0">
                <a:solidFill>
                  <a:prstClr val="black"/>
                </a:solidFill>
                <a:latin typeface="微软雅黑" panose="020B0503020204020204" pitchFamily="34" charset="-122"/>
                <a:ea typeface="微软雅黑" panose="020B0503020204020204" pitchFamily="34" charset="-122"/>
              </a:rPr>
              <a:t>相； </a:t>
            </a:r>
            <a:r>
              <a:rPr lang="en-US" altLang="zh-CN" dirty="0">
                <a:solidFill>
                  <a:prstClr val="black"/>
                </a:solidFill>
                <a:latin typeface="微软雅黑" panose="020B0503020204020204" pitchFamily="34" charset="-122"/>
                <a:ea typeface="微软雅黑" panose="020B0503020204020204" pitchFamily="34" charset="-122"/>
              </a:rPr>
              <a:t>A</a:t>
            </a:r>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B </a:t>
            </a:r>
            <a:r>
              <a:rPr lang="zh-CN" altLang="en-US" dirty="0">
                <a:solidFill>
                  <a:prstClr val="black"/>
                </a:solidFill>
                <a:latin typeface="微软雅黑" panose="020B0503020204020204" pitchFamily="34" charset="-122"/>
                <a:ea typeface="微软雅黑" panose="020B0503020204020204" pitchFamily="34" charset="-122"/>
              </a:rPr>
              <a:t>两组脉冲相位差 </a:t>
            </a:r>
            <a:r>
              <a:rPr lang="en-US" altLang="zh-CN" dirty="0">
                <a:solidFill>
                  <a:prstClr val="black"/>
                </a:solidFill>
                <a:latin typeface="微软雅黑" panose="020B0503020204020204" pitchFamily="34" charset="-122"/>
                <a:ea typeface="微软雅黑" panose="020B0503020204020204" pitchFamily="34" charset="-122"/>
              </a:rPr>
              <a:t>90°</a:t>
            </a:r>
            <a:r>
              <a:rPr lang="zh-CN" altLang="en-US" dirty="0">
                <a:solidFill>
                  <a:prstClr val="black"/>
                </a:solidFill>
                <a:latin typeface="微软雅黑" panose="020B0503020204020204" pitchFamily="34" charset="-122"/>
                <a:ea typeface="微软雅黑" panose="020B0503020204020204" pitchFamily="34" charset="-122"/>
              </a:rPr>
              <a:t>，从而可方便地判断出旋转方向，而 </a:t>
            </a:r>
            <a:r>
              <a:rPr lang="en-US" altLang="zh-CN" dirty="0">
                <a:solidFill>
                  <a:prstClr val="black"/>
                </a:solidFill>
                <a:latin typeface="微软雅黑" panose="020B0503020204020204" pitchFamily="34" charset="-122"/>
                <a:ea typeface="微软雅黑" panose="020B0503020204020204" pitchFamily="34" charset="-122"/>
              </a:rPr>
              <a:t>Z </a:t>
            </a:r>
            <a:r>
              <a:rPr lang="zh-CN" altLang="en-US" dirty="0">
                <a:solidFill>
                  <a:prstClr val="black"/>
                </a:solidFill>
                <a:latin typeface="微软雅黑" panose="020B0503020204020204" pitchFamily="34" charset="-122"/>
                <a:ea typeface="微软雅黑" panose="020B0503020204020204" pitchFamily="34" charset="-122"/>
              </a:rPr>
              <a:t>相为每转一个脉冲，用于</a:t>
            </a:r>
            <a:r>
              <a:rPr lang="zh-CN" altLang="en-US" dirty="0" smtClean="0">
                <a:solidFill>
                  <a:prstClr val="black"/>
                </a:solidFill>
                <a:latin typeface="微软雅黑" panose="020B0503020204020204" pitchFamily="34" charset="-122"/>
                <a:ea typeface="微软雅黑" panose="020B0503020204020204" pitchFamily="34" charset="-122"/>
              </a:rPr>
              <a:t>基准点</a:t>
            </a:r>
            <a:r>
              <a:rPr lang="zh-CN" altLang="en-US" dirty="0">
                <a:solidFill>
                  <a:prstClr val="black"/>
                </a:solidFill>
                <a:latin typeface="微软雅黑" panose="020B0503020204020204" pitchFamily="34" charset="-122"/>
                <a:ea typeface="微软雅黑" panose="020B0503020204020204" pitchFamily="34" charset="-122"/>
              </a:rPr>
              <a:t>定位。</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3810022" y="2444837"/>
            <a:ext cx="5670356" cy="3415030"/>
          </a:xfrm>
          <a:prstGeom prst="rect">
            <a:avLst/>
          </a:prstGeom>
        </p:spPr>
        <p:txBody>
          <a:bodyPr wrap="square">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旋转转变器的输出信号是模拟量的正余弦绝对值信号，类似绝对值式反馈装置</a:t>
            </a:r>
            <a:r>
              <a:rPr lang="zh-CN" altLang="en-US" dirty="0" smtClean="0">
                <a:solidFill>
                  <a:prstClr val="black"/>
                </a:solidFill>
                <a:latin typeface="微软雅黑" panose="020B0503020204020204" pitchFamily="34" charset="-122"/>
                <a:ea typeface="微软雅黑" panose="020B0503020204020204" pitchFamily="34" charset="-122"/>
              </a:rPr>
              <a:t>，但</a:t>
            </a:r>
            <a:r>
              <a:rPr lang="zh-CN" altLang="en-US" dirty="0">
                <a:solidFill>
                  <a:prstClr val="black"/>
                </a:solidFill>
                <a:latin typeface="微软雅黑" panose="020B0503020204020204" pitchFamily="34" charset="-122"/>
                <a:ea typeface="微软雅黑" panose="020B0503020204020204" pitchFamily="34" charset="-122"/>
              </a:rPr>
              <a:t>不是绝对值式编码器，它与编码器的工作方式、输出信号等是不同的。旋转转变</a:t>
            </a:r>
            <a:r>
              <a:rPr lang="zh-CN" altLang="en-US" dirty="0" smtClean="0">
                <a:solidFill>
                  <a:prstClr val="black"/>
                </a:solidFill>
                <a:latin typeface="微软雅黑" panose="020B0503020204020204" pitchFamily="34" charset="-122"/>
                <a:ea typeface="微软雅黑" panose="020B0503020204020204" pitchFamily="34" charset="-122"/>
              </a:rPr>
              <a:t>器如果</a:t>
            </a:r>
            <a:r>
              <a:rPr lang="zh-CN" altLang="en-US" dirty="0">
                <a:solidFill>
                  <a:prstClr val="black"/>
                </a:solidFill>
                <a:latin typeface="微软雅黑" panose="020B0503020204020204" pitchFamily="34" charset="-122"/>
                <a:ea typeface="微软雅黑" panose="020B0503020204020204" pitchFamily="34" charset="-122"/>
              </a:rPr>
              <a:t>应用在永磁伺服电机中，可以检测位置、速度、角度、力矩等信号，类似于单</a:t>
            </a:r>
            <a:r>
              <a:rPr lang="zh-CN" altLang="en-US" dirty="0" smtClean="0">
                <a:solidFill>
                  <a:prstClr val="black"/>
                </a:solidFill>
                <a:latin typeface="微软雅黑" panose="020B0503020204020204" pitchFamily="34" charset="-122"/>
                <a:ea typeface="微软雅黑" panose="020B0503020204020204" pitchFamily="34" charset="-122"/>
              </a:rPr>
              <a:t>圈绝对值</a:t>
            </a:r>
            <a:r>
              <a:rPr lang="zh-CN" altLang="en-US" dirty="0">
                <a:solidFill>
                  <a:prstClr val="black"/>
                </a:solidFill>
                <a:latin typeface="微软雅黑" panose="020B0503020204020204" pitchFamily="34" charset="-122"/>
                <a:ea typeface="微软雅黑" panose="020B0503020204020204" pitchFamily="34" charset="-122"/>
              </a:rPr>
              <a:t>式编码器的功能，在更换和安装旋转变压器时，需要调整零位。如果用在</a:t>
            </a:r>
            <a:r>
              <a:rPr lang="zh-CN" altLang="en-US" dirty="0" smtClean="0">
                <a:solidFill>
                  <a:prstClr val="black"/>
                </a:solidFill>
                <a:latin typeface="微软雅黑" panose="020B0503020204020204" pitchFamily="34" charset="-122"/>
                <a:ea typeface="微软雅黑" panose="020B0503020204020204" pitchFamily="34" charset="-122"/>
              </a:rPr>
              <a:t>异步电动机</a:t>
            </a:r>
            <a:r>
              <a:rPr lang="zh-CN" altLang="en-US" dirty="0">
                <a:solidFill>
                  <a:prstClr val="black"/>
                </a:solidFill>
                <a:latin typeface="微软雅黑" panose="020B0503020204020204" pitchFamily="34" charset="-122"/>
                <a:ea typeface="微软雅黑" panose="020B0503020204020204" pitchFamily="34" charset="-122"/>
              </a:rPr>
              <a:t>上，只能够作为单圈速度信号和计数用，此时，不需要调整零位。</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2381383" y="2456587"/>
            <a:ext cx="1325880" cy="368300"/>
          </a:xfrm>
          <a:prstGeom prst="rect">
            <a:avLst/>
          </a:prstGeom>
        </p:spPr>
        <p:txBody>
          <a:bodyPr wrap="none">
            <a:spAutoFit/>
          </a:bodyPr>
          <a:lstStyle/>
          <a:p>
            <a:r>
              <a:rPr lang="zh-CN" altLang="en-US" dirty="0">
                <a:solidFill>
                  <a:srgbClr val="FF0000"/>
                </a:solidFill>
                <a:latin typeface="微软雅黑" panose="020B0503020204020204" pitchFamily="34" charset="-122"/>
                <a:ea typeface="微软雅黑" panose="020B0503020204020204" pitchFamily="34" charset="-122"/>
              </a:rPr>
              <a:t>旋转转变器</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06980" y="34220"/>
            <a:ext cx="1698302"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280376" y="50675"/>
            <a:ext cx="5642845" cy="368300"/>
          </a:xfrm>
          <a:prstGeom prst="rect">
            <a:avLst/>
          </a:prstGeom>
        </p:spPr>
        <p:txBody>
          <a:bodyPr wrap="square">
            <a:spAutoFit/>
          </a:bodyPr>
          <a:p>
            <a:r>
              <a:rPr lang="zh-CN" altLang="en-US" b="1" dirty="0">
                <a:solidFill>
                  <a:prstClr val="black"/>
                </a:solidFill>
                <a:latin typeface="Arial" panose="020B0604020202020204" pitchFamily="34" charset="0"/>
                <a:cs typeface="Arial" panose="020B0604020202020204" pitchFamily="34" charset="0"/>
              </a:rPr>
              <a:t>学习任务三　旋转变压器的分析及检测	</a:t>
            </a:r>
            <a:endParaRPr lang="zh-CN" altLang="en-US" b="1" dirty="0">
              <a:solidFill>
                <a:prstClr val="black"/>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143672" y="1484784"/>
            <a:ext cx="6840760" cy="3528391"/>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eaLnBrk="0" fontAlgn="base" hangingPunct="0">
              <a:spcBef>
                <a:spcPct val="0"/>
              </a:spcBef>
              <a:spcAft>
                <a:spcPct val="0"/>
              </a:spcAft>
              <a:buFont typeface="Arial" panose="020B0604020202020204" pitchFamily="34" charset="0"/>
              <a:buNone/>
            </a:pPr>
            <a:r>
              <a:rPr lang="en-US" altLang="zh-CN" sz="7200" b="1" dirty="0">
                <a:solidFill>
                  <a:prstClr val="white"/>
                </a:solidFill>
                <a:latin typeface="Arial" panose="020B0604020202020204" pitchFamily="34" charset="0"/>
                <a:ea typeface="微软雅黑" panose="020B0503020204020204" pitchFamily="34" charset="-122"/>
              </a:rPr>
              <a:t>THANK YOU !</a:t>
            </a:r>
            <a:endParaRPr lang="zh-CN" altLang="en-US" sz="7200" b="1" dirty="0">
              <a:solidFill>
                <a:prstClr val="white"/>
              </a:solidFill>
              <a:latin typeface="Arial" panose="020B0604020202020204" pitchFamily="34" charset="0"/>
              <a:ea typeface="微软雅黑" panose="020B0503020204020204" pitchFamily="34" charset="-122"/>
            </a:endParaRPr>
          </a:p>
        </p:txBody>
      </p:sp>
      <p:cxnSp>
        <p:nvCxnSpPr>
          <p:cNvPr id="9" name="直接连接符 8"/>
          <p:cNvCxnSpPr/>
          <p:nvPr/>
        </p:nvCxnSpPr>
        <p:spPr>
          <a:xfrm>
            <a:off x="3438067" y="4038600"/>
            <a:ext cx="5315864"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学习参考</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学习单元六  新能源汽车安全用电</a:t>
            </a:r>
            <a:endPar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a:xfrm>
            <a:off x="684367" y="260648"/>
            <a:ext cx="8002041" cy="576064"/>
          </a:xfrm>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l"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1--安全用电常规规范</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86422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2--新能源汽车高压电路安全规范</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en-US" alt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依据国家标准《电动汽车安全要求第3部分：人员触电防护》（GB/T18384.3—2015）中人员触电防护要求，根据不同电压等级可能对人体产生的伤害和危险程度不同，在新能源汽车中，将电压按照类型和数值分为两个类型</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a:xfrm>
            <a:off x="684367" y="260648"/>
            <a:ext cx="8002041" cy="576064"/>
          </a:xfrm>
        </p:spPr>
        <p:txBody>
          <a:body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84367" y="908720"/>
            <a:ext cx="8002041" cy="576064"/>
          </a:xfrm>
        </p:spPr>
        <p:txBody>
          <a:body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1、基本概念</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 name="表格 1"/>
          <p:cNvGraphicFramePr/>
          <p:nvPr>
            <p:custDataLst>
              <p:tags r:id="rId1"/>
            </p:custDataLst>
          </p:nvPr>
        </p:nvGraphicFramePr>
        <p:xfrm>
          <a:off x="2301240" y="4617085"/>
          <a:ext cx="7505700" cy="1846580"/>
        </p:xfrm>
        <a:graphic>
          <a:graphicData uri="http://schemas.openxmlformats.org/drawingml/2006/table">
            <a:tbl>
              <a:tblPr firstRow="1" bandRow="1">
                <a:tableStyleId>{5940675A-B579-460E-94D1-54222C63F5DA}</a:tableStyleId>
              </a:tblPr>
              <a:tblGrid>
                <a:gridCol w="2501900"/>
                <a:gridCol w="2501900"/>
                <a:gridCol w="2501900"/>
              </a:tblGrid>
              <a:tr h="461645">
                <a:tc rowSpan="2">
                  <a:txBody>
                    <a:bodyPr/>
                    <a:p>
                      <a:pPr indent="0" algn="ctr">
                        <a:buNone/>
                      </a:pPr>
                      <a:r>
                        <a:rPr lang="zh-CN" altLang="en-US" sz="1600" b="1">
                          <a:latin typeface="宋体" panose="02010600030101010101" pitchFamily="2" charset="-122"/>
                          <a:cs typeface="宋体" panose="02010600030101010101" pitchFamily="2" charset="-122"/>
                        </a:rPr>
                        <a:t>电压级别</a:t>
                      </a:r>
                      <a:endParaRPr lang="zh-CN" altLang="en-US"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zh-CN" altLang="en-US" sz="1600" b="1">
                          <a:latin typeface="宋体" panose="02010600030101010101" pitchFamily="2" charset="-122"/>
                          <a:cs typeface="宋体" panose="02010600030101010101" pitchFamily="2" charset="-122"/>
                        </a:rPr>
                        <a:t>工作电压（</a:t>
                      </a:r>
                      <a:r>
                        <a:rPr lang="en-US" altLang="zh-CN" sz="1600" b="1">
                          <a:latin typeface="宋体" panose="02010600030101010101" pitchFamily="2" charset="-122"/>
                          <a:cs typeface="宋体" panose="02010600030101010101" pitchFamily="2" charset="-122"/>
                        </a:rPr>
                        <a:t>V</a:t>
                      </a:r>
                      <a:r>
                        <a:rPr lang="zh-CN" altLang="en-US" sz="1600" b="1">
                          <a:latin typeface="宋体" panose="02010600030101010101" pitchFamily="2" charset="-122"/>
                          <a:cs typeface="宋体" panose="02010600030101010101" pitchFamily="2" charset="-122"/>
                        </a:rPr>
                        <a:t>）</a:t>
                      </a:r>
                      <a:endParaRPr lang="zh-CN" altLang="en-US"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16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altLang="zh-CN" sz="1600" b="1">
                          <a:latin typeface="宋体" panose="02010600030101010101" pitchFamily="2" charset="-122"/>
                          <a:cs typeface="宋体" panose="02010600030101010101" pitchFamily="2" charset="-122"/>
                        </a:rPr>
                        <a:t>DC</a:t>
                      </a:r>
                      <a:r>
                        <a:rPr lang="zh-CN" altLang="en-US" sz="1600" b="1">
                          <a:latin typeface="宋体" panose="02010600030101010101" pitchFamily="2" charset="-122"/>
                          <a:cs typeface="宋体" panose="02010600030101010101" pitchFamily="2" charset="-122"/>
                        </a:rPr>
                        <a:t>（直流）</a:t>
                      </a:r>
                      <a:endParaRPr lang="zh-CN" altLang="en-US"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600" b="1">
                          <a:latin typeface="宋体" panose="02010600030101010101" pitchFamily="2" charset="-122"/>
                          <a:cs typeface="宋体" panose="02010600030101010101" pitchFamily="2" charset="-122"/>
                        </a:rPr>
                        <a:t>AC</a:t>
                      </a:r>
                      <a:r>
                        <a:rPr lang="zh-CN" altLang="en-US" sz="1600" b="1">
                          <a:latin typeface="宋体" panose="02010600030101010101" pitchFamily="2" charset="-122"/>
                          <a:cs typeface="宋体" panose="02010600030101010101" pitchFamily="2" charset="-122"/>
                        </a:rPr>
                        <a:t>（交流）</a:t>
                      </a:r>
                      <a:endParaRPr lang="zh-CN" altLang="en-US"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645">
                <a:tc>
                  <a:txBody>
                    <a:bodyPr/>
                    <a:p>
                      <a:pPr indent="0" algn="ctr">
                        <a:buNone/>
                      </a:pPr>
                      <a:r>
                        <a:rPr lang="en-US" altLang="zh-CN" sz="1600" b="1">
                          <a:latin typeface="宋体" panose="02010600030101010101" pitchFamily="2" charset="-122"/>
                          <a:cs typeface="宋体" panose="02010600030101010101" pitchFamily="2" charset="-122"/>
                        </a:rPr>
                        <a:t>A</a:t>
                      </a:r>
                      <a:endParaRPr lang="en-US" altLang="zh-CN"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600" b="1">
                          <a:latin typeface="宋体" panose="02010600030101010101" pitchFamily="2" charset="-122"/>
                          <a:cs typeface="宋体" panose="02010600030101010101" pitchFamily="2" charset="-122"/>
                        </a:rPr>
                        <a:t>0</a:t>
                      </a:r>
                      <a:r>
                        <a:rPr lang="zh-CN" altLang="en-US" sz="1600" b="1">
                          <a:latin typeface="宋体" panose="02010600030101010101" pitchFamily="2" charset="-122"/>
                          <a:cs typeface="宋体" panose="02010600030101010101" pitchFamily="2" charset="-122"/>
                        </a:rPr>
                        <a:t>＜</a:t>
                      </a:r>
                      <a:r>
                        <a:rPr lang="en-US" altLang="zh-CN" sz="1600" b="1">
                          <a:latin typeface="宋体" panose="02010600030101010101" pitchFamily="2" charset="-122"/>
                          <a:cs typeface="宋体" panose="02010600030101010101" pitchFamily="2" charset="-122"/>
                        </a:rPr>
                        <a:t>U≤60</a:t>
                      </a:r>
                      <a:endParaRPr lang="en-US" altLang="zh-CN"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600" b="1">
                          <a:latin typeface="宋体" panose="02010600030101010101" pitchFamily="2" charset="-122"/>
                          <a:cs typeface="宋体" panose="02010600030101010101" pitchFamily="2" charset="-122"/>
                        </a:rPr>
                        <a:t>0</a:t>
                      </a:r>
                      <a:r>
                        <a:rPr lang="zh-CN" altLang="en-US" sz="1600" b="1">
                          <a:latin typeface="宋体" panose="02010600030101010101" pitchFamily="2" charset="-122"/>
                          <a:cs typeface="宋体" panose="02010600030101010101" pitchFamily="2" charset="-122"/>
                        </a:rPr>
                        <a:t>＜</a:t>
                      </a:r>
                      <a:r>
                        <a:rPr lang="en-US" altLang="zh-CN" sz="1600" b="1">
                          <a:latin typeface="宋体" panose="02010600030101010101" pitchFamily="2" charset="-122"/>
                          <a:cs typeface="宋体" panose="02010600030101010101" pitchFamily="2" charset="-122"/>
                        </a:rPr>
                        <a:t>U≤30</a:t>
                      </a:r>
                      <a:endParaRPr lang="en-US" altLang="zh-CN"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645">
                <a:tc>
                  <a:txBody>
                    <a:bodyPr/>
                    <a:p>
                      <a:pPr indent="0" algn="ctr">
                        <a:buNone/>
                      </a:pPr>
                      <a:r>
                        <a:rPr lang="en-US" altLang="zh-CN" sz="1600" b="1">
                          <a:latin typeface="宋体" panose="02010600030101010101" pitchFamily="2" charset="-122"/>
                          <a:cs typeface="宋体" panose="02010600030101010101" pitchFamily="2" charset="-122"/>
                        </a:rPr>
                        <a:t>B</a:t>
                      </a:r>
                      <a:endParaRPr lang="en-US" altLang="zh-CN"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600" b="1">
                          <a:latin typeface="宋体" panose="02010600030101010101" pitchFamily="2" charset="-122"/>
                          <a:cs typeface="宋体" panose="02010600030101010101" pitchFamily="2" charset="-122"/>
                        </a:rPr>
                        <a:t>60</a:t>
                      </a:r>
                      <a:r>
                        <a:rPr lang="zh-CN" altLang="en-US" sz="1600" b="1">
                          <a:latin typeface="宋体" panose="02010600030101010101" pitchFamily="2" charset="-122"/>
                          <a:cs typeface="宋体" panose="02010600030101010101" pitchFamily="2" charset="-122"/>
                        </a:rPr>
                        <a:t>＜</a:t>
                      </a:r>
                      <a:r>
                        <a:rPr lang="en-US" altLang="zh-CN" sz="1600" b="1">
                          <a:latin typeface="宋体" panose="02010600030101010101" pitchFamily="2" charset="-122"/>
                          <a:cs typeface="宋体" panose="02010600030101010101" pitchFamily="2" charset="-122"/>
                        </a:rPr>
                        <a:t>U≤1500</a:t>
                      </a:r>
                      <a:endParaRPr lang="en-US" altLang="zh-CN"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600" b="1">
                          <a:latin typeface="宋体" panose="02010600030101010101" pitchFamily="2" charset="-122"/>
                          <a:cs typeface="宋体" panose="02010600030101010101" pitchFamily="2" charset="-122"/>
                        </a:rPr>
                        <a:t>30</a:t>
                      </a:r>
                      <a:r>
                        <a:rPr lang="zh-CN" altLang="en-US" sz="1600" b="1">
                          <a:latin typeface="宋体" panose="02010600030101010101" pitchFamily="2" charset="-122"/>
                          <a:cs typeface="宋体" panose="02010600030101010101" pitchFamily="2" charset="-122"/>
                        </a:rPr>
                        <a:t>＜</a:t>
                      </a:r>
                      <a:r>
                        <a:rPr lang="en-US" altLang="zh-CN" sz="1600" b="1">
                          <a:latin typeface="宋体" panose="02010600030101010101" pitchFamily="2" charset="-122"/>
                          <a:cs typeface="宋体" panose="02010600030101010101" pitchFamily="2" charset="-122"/>
                        </a:rPr>
                        <a:t>U≤1000</a:t>
                      </a:r>
                      <a:endParaRPr lang="en-US" altLang="zh-CN" sz="16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考虑到空气的湿度和人体在不同工作环境下的电阻，基于安全考虑将车辆电压分为以下安全级别，即：</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A级认为是较为安全的电压等级，在直流中是小于或等于60V的；在规定的150Hz频率下，交流低于30V，该电压下的维护人员不需要采取特殊的防电保护。</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B级对人体会产生伤害，被认为是高压。在该电压下必须采取必要的防护设备对维护人员进行保护。</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1、基本概念</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考虑到空气的湿度和人体在不同工作环境下的电阻，基于安全考虑将车辆电压分为以下安全级别，即：</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A级认为是较为安全的电压等级，在直流中是小于或等于60V的；在规定的150Hz频率下，交流低于30V，该电压下的维护人员不需要采取特殊的防电保护。</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B级对人体会产生伤害，被认为是高压。在该电压下必须采取必要的防护设备对维护人员进行保护。</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1、基本概念</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感线圈</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72135" y="2113280"/>
            <a:ext cx="11215370" cy="230695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电阻、电容在汽车或其它生产上的应用，一般以独立的元件形式的出现，有明确的标称值或容量范围，例如1K欧姆的电阻、1F 的电容。与电阻或电容相比，电感在应用中一般以电感线圈的形式出现，同时，应用了电感线圈的元件，也大多数以功能对元件进行命名，例如变压器、互感器、点火线圈等。如下图2-1-13所示：</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电感线圈在汽车上的广泛应用</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4655820" y="4617085"/>
            <a:ext cx="2019935" cy="1899920"/>
          </a:xfrm>
          <a:prstGeom prst="rect">
            <a:avLst/>
          </a:prstGeom>
        </p:spPr>
      </p:pic>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特征：</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在新能源汽车中，低压通常指的就是12V电源系统的电气线路，而高压主要指的是动力蓄电池及相关线路的电压。新能源汽车的高压具有如下特点：</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（1）高压的电压一般设计都在200V以上。例如大多数的电动汽车或混合动力汽车的动力蓄电池电压都在280V左右。（如图6-1-1）</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（2）高压存在的形式既有直流，也有交流。这包括在动力蓄电池的直流，也有充电时的220V电网交流电，以及驱动电机机工作时的三相交流电。</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占位符 3"/>
          <p:cNvSpPr>
            <a:spLocks noGrp="1"/>
          </p:cNvSpPr>
          <p:nvPr/>
        </p:nvSpPr>
        <p:spPr>
          <a:xfrm>
            <a:off x="767552" y="332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1、基本概念</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（3）高压对绝缘的要求更高，大多数传统汽车上设计的绝缘材料，当电压超过200V时可能就变成了导体，因此在新能源汽车上的绝缘材料需要具有更高的绝缘性能。</a:t>
            </a: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20000"/>
              </a:spcBef>
              <a:spcAft>
                <a:spcPct val="0"/>
              </a:spcAft>
              <a:buClrTx/>
              <a:buSzTx/>
              <a:defRPr/>
            </a:pPr>
            <a:r>
              <a:rPr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高压对正负极距离的要求。12V电压情况下，对正负之间的距离需要很近时才会有击穿空气的可能，但是当电压高到200V以上时，正负极之间会有一个很大的距离时就会发生击穿空气而导电，也就是我们常说的电弧</a:t>
            </a:r>
            <a:r>
              <a:rPr lang="zh-CN"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1" lang="zh-CN"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1、基本概念</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endParaRPr kumimoji="1"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1、基本概念</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73745719" name="图片 1073745718"/>
          <p:cNvPicPr>
            <a:picLocks noChangeAspect="1"/>
          </p:cNvPicPr>
          <p:nvPr/>
        </p:nvPicPr>
        <p:blipFill>
          <a:blip r:embed="rId1"/>
          <a:stretch>
            <a:fillRect/>
          </a:stretch>
        </p:blipFill>
        <p:spPr>
          <a:xfrm>
            <a:off x="3141345" y="2161540"/>
            <a:ext cx="6153150" cy="4003675"/>
          </a:xfrm>
          <a:prstGeom prst="rect">
            <a:avLst/>
          </a:prstGeom>
          <a:noFill/>
          <a:ln w="9525">
            <a:noFill/>
          </a:ln>
        </p:spPr>
      </p:pic>
      <p:sp>
        <p:nvSpPr>
          <p:cNvPr id="4" name="文本框 3"/>
          <p:cNvSpPr txBox="1"/>
          <p:nvPr/>
        </p:nvSpPr>
        <p:spPr>
          <a:xfrm>
            <a:off x="4455795" y="6165215"/>
            <a:ext cx="3280410" cy="368300"/>
          </a:xfrm>
          <a:prstGeom prst="rect">
            <a:avLst/>
          </a:prstGeom>
          <a:noFill/>
        </p:spPr>
        <p:txBody>
          <a:bodyPr wrap="none" rtlCol="0" anchor="t">
            <a:spAutoFit/>
          </a:bodyPr>
          <a:p>
            <a:pPr algn="l"/>
            <a:r>
              <a:rPr kumimoji="1"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如图6-1-1  电动汽车动力电池</a:t>
            </a:r>
            <a:endParaRPr kumimoji="1"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为防止意外触及高压系统，新能源汽车对高压部件均采用特殊的标识或颜色，对维修人员或车主给予警示。新能源汽车通常采用两种形式进行高电压的标识警示，这包括高压警示标识和导线颜色。</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（1）高压警示标识</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每个新能源汽车的高电压组件壳体上都带有一个标记，售后服务人员或每位车主均可通过标记直观看出高电压可能带来的危险，所用警示牌基于国际标准危险电压警告标志。</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电动汽车高压危险警示标示所示，高压警示标识采用黄色底色，或红色底色，图形上布置有高压触电国家标准。其含义：零件带有高压电，操作前断开高压电系统，并阅读维修资料。（如图 6-1-2）</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2、高压标识：</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latinLnBrk="0" hangingPunct="1">
              <a:lnSpc>
                <a:spcPct val="135000"/>
              </a:lnSpc>
              <a:spcBef>
                <a:spcPts val="0"/>
              </a:spcBef>
              <a:spcAft>
                <a:spcPts val="0"/>
              </a:spcAft>
              <a:buClrTx/>
              <a:buSzTx/>
              <a:defRPr/>
            </a:pPr>
            <a:r>
              <a:rPr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（2）高压警示颜色</a:t>
            </a:r>
            <a:endParaRPr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latinLnBrk="0" hangingPunct="1">
              <a:lnSpc>
                <a:spcPct val="135000"/>
              </a:lnSpc>
              <a:spcBef>
                <a:spcPts val="0"/>
              </a:spcBef>
              <a:spcAft>
                <a:spcPts val="0"/>
              </a:spcAft>
              <a:buClrTx/>
              <a:buSzTx/>
              <a:defRPr/>
            </a:pPr>
            <a:r>
              <a:rPr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由于高压导线可能有几米长，因此在一处或两处通过警示牌标记意义不大。售后服务人员可能会忽视这些标牌。因此用橙色警示色标记出所有高电压导线，电动汽车高压连接系统，高电压导线的某些插头以及高电压安全插头也采用橙色设计。（如图6-1-3）</a:t>
            </a:r>
            <a:endParaRPr sz="18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一、高压与低压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2、高压标识：</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2147482617"/>
          <p:cNvPicPr>
            <a:picLocks noChangeAspect="1"/>
          </p:cNvPicPr>
          <p:nvPr/>
        </p:nvPicPr>
        <p:blipFill>
          <a:blip r:embed="rId1"/>
          <a:stretch>
            <a:fillRect/>
          </a:stretch>
        </p:blipFill>
        <p:spPr>
          <a:xfrm>
            <a:off x="1318260" y="4070350"/>
            <a:ext cx="3947795" cy="1433195"/>
          </a:xfrm>
          <a:prstGeom prst="rect">
            <a:avLst/>
          </a:prstGeom>
          <a:noFill/>
          <a:ln w="9525">
            <a:noFill/>
          </a:ln>
        </p:spPr>
      </p:pic>
      <p:pic>
        <p:nvPicPr>
          <p:cNvPr id="1073745720" name="图片 1073745719"/>
          <p:cNvPicPr>
            <a:picLocks noChangeAspect="1"/>
          </p:cNvPicPr>
          <p:nvPr/>
        </p:nvPicPr>
        <p:blipFill>
          <a:blip r:embed="rId2"/>
          <a:stretch>
            <a:fillRect/>
          </a:stretch>
        </p:blipFill>
        <p:spPr>
          <a:xfrm>
            <a:off x="7110095" y="3709670"/>
            <a:ext cx="3253740" cy="2289175"/>
          </a:xfrm>
          <a:prstGeom prst="rect">
            <a:avLst/>
          </a:prstGeom>
          <a:noFill/>
          <a:ln w="9525">
            <a:noFill/>
          </a:ln>
        </p:spPr>
      </p:pic>
      <p:sp>
        <p:nvSpPr>
          <p:cNvPr id="3" name="文本框 2"/>
          <p:cNvSpPr txBox="1"/>
          <p:nvPr/>
        </p:nvSpPr>
        <p:spPr>
          <a:xfrm>
            <a:off x="1416685" y="5757545"/>
            <a:ext cx="3893185" cy="368300"/>
          </a:xfrm>
          <a:prstGeom prst="rect">
            <a:avLst/>
          </a:prstGeom>
          <a:noFill/>
        </p:spPr>
        <p:txBody>
          <a:bodyPr wrap="none" rtlCol="0">
            <a:spAutoFit/>
          </a:bodyPr>
          <a:p>
            <a:pPr algn="l"/>
            <a:r>
              <a:rPr lang="zh-CN" altLang="en-US" b="1">
                <a:latin typeface="微软雅黑" panose="020B0503020204020204" pitchFamily="34" charset="-122"/>
                <a:ea typeface="微软雅黑" panose="020B0503020204020204" pitchFamily="34" charset="-122"/>
                <a:cs typeface="微软雅黑" panose="020B0503020204020204" pitchFamily="34" charset="-122"/>
              </a:rPr>
              <a:t>图 6-1-2电动汽车高压危险警示标示</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019925" y="6086475"/>
            <a:ext cx="3434715" cy="368300"/>
          </a:xfrm>
          <a:prstGeom prst="rect">
            <a:avLst/>
          </a:prstGeom>
          <a:noFill/>
        </p:spPr>
        <p:txBody>
          <a:bodyPr wrap="none" rtlCol="0">
            <a:spAutoFit/>
          </a:bodyPr>
          <a:p>
            <a:pPr algn="l"/>
            <a:r>
              <a:rPr lang="zh-CN" altLang="en-US" b="1">
                <a:latin typeface="微软雅黑" panose="020B0503020204020204" pitchFamily="34" charset="-122"/>
                <a:ea typeface="微软雅黑" panose="020B0503020204020204" pitchFamily="34" charset="-122"/>
                <a:cs typeface="微软雅黑" panose="020B0503020204020204" pitchFamily="34" charset="-122"/>
              </a:rPr>
              <a:t>图 6-1-3电动汽车高压连接系统</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能够最终对人体产生伤害的是电流，电流对人体的伤害有三种形式：电击、电伤和电磁场伤害。</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（1）电击是指电流通过人体，破坏人的心脏、肺及神经系统的正常功能，使人的心脏产生纤维性颤动导致呼吸困难致人生命安全受到威胁。</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（2）电伤是指电流的热效应、化学效应和机械效应对人体的伤害。主要指电弧烧伤、碳化等对人体皮肤造成不可逆的伤害。</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（3）电磁场生理伤害是指在高频磁场的作用下，人会出现头晕、乏力、记忆力减退、失眠、多梦等神经系统的症状。</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二、高电压对人体的伤害形式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1、触电危害：</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031365"/>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援救触电事故中受伤人员时，自身的安全是第一位的，绝对不要去触碰仍然与电压有接触的人员。如果可能，马上将电气系统断电，或用不导电的物体（木板、扫帚把等）把事故受害者或者导电体与电压分离。根据现场实际情况，进行脱离电源、现场急救、呼叫救援、医疗康复四个过程。（如图6-1-4）</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二、高电压对人体的伤害形式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11530" y="1586230"/>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2、急救处理：</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9"/>
          <p:cNvPicPr>
            <a:picLocks noChangeAspect="1"/>
          </p:cNvPicPr>
          <p:nvPr/>
        </p:nvPicPr>
        <p:blipFill>
          <a:blip r:embed="rId1"/>
          <a:stretch>
            <a:fillRect/>
          </a:stretch>
        </p:blipFill>
        <p:spPr>
          <a:xfrm>
            <a:off x="3429635" y="3696335"/>
            <a:ext cx="5332730" cy="3161665"/>
          </a:xfrm>
          <a:prstGeom prst="rect">
            <a:avLst/>
          </a:prstGeom>
          <a:noFill/>
          <a:ln w="9525">
            <a:noFill/>
          </a:ln>
        </p:spPr>
      </p:pic>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脱离电源：人体触电以后，可能由于痉挛或失去知觉等原因而紧抓带电体，不能自己摆脱电源。抢救触电者的首要步骤就是使触电者尽快脱离电源。在新能源汽车中脱离电源的方法包括有带上绝缘手套将触电人员脱开，使用木棍或绝缘救护钩使触电人员脱离电源，或者切断设备高压电源。</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现场急救：当触电者脱离电源后，应根据触电者的具体受伤情况迅速对症救护，若触电者神志清醒，只是心慌力乏，可以将患者搀扶到阴凉通风处休息即可慢慢恢复，若触电者受到严重伤害，力争在触电后1min内进行救治。</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（3）呼叫救援：迅速拨打120急救电话，说明在何地发生何种事故，事故受到伤害的类型，事故受伤患者人数，当前受伤患者的伤势如何。</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（4）医疗康复：根据受伤人员的实际伤情，进行住院手术治疗或其他外科治疗。</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二、高电压对人体的伤害形式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701165"/>
            <a:ext cx="250825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2、急救处理：</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678795"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触电者一般有以下四种症状，可分别给予正确的对症救治：</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（1）神志尚清醒，但心慌力乏，四肢麻木。该类人员一般只需将其扶到清凉通风之处休息，让其自然慢慢恢复。但要派专人照料护理，因为有的病人在几小时后会发生病变而突然死亡。</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（2）有心跳，但呼吸停止或极微弱。该类人员应该采用口对口人工呼吸法进行急救。（如图6-1-5）人工呼吸法通常可按下述口诀进行，频率是每分钟约12次：</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ctr"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清理口腔防堵塞，鼻孔朝天头后仰；</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ctr"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贴嘴吹气胸扩张，放开口鼻换气畅。</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二、高电压对人体的伤害形式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701165"/>
            <a:ext cx="324866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3、触电急救方法：</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73745722" name="图片 1073745721"/>
          <p:cNvPicPr>
            <a:picLocks noChangeAspect="1"/>
          </p:cNvPicPr>
          <p:nvPr/>
        </p:nvPicPr>
        <p:blipFill>
          <a:blip r:embed="rId1"/>
          <a:stretch>
            <a:fillRect/>
          </a:stretch>
        </p:blipFill>
        <p:spPr>
          <a:xfrm>
            <a:off x="8275955" y="4446905"/>
            <a:ext cx="2912110" cy="2382520"/>
          </a:xfrm>
          <a:prstGeom prst="rect">
            <a:avLst/>
          </a:prstGeom>
          <a:noFill/>
          <a:ln w="9525">
            <a:noFill/>
          </a:ln>
        </p:spPr>
      </p:pic>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1774825"/>
            <a:ext cx="10678795"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3）有呼吸，但心跳停止或极微弱。该类人员应该采用人工胸外心脏按压法来恢复病人的心跳。（如图 6-1-6）一般可以按下述口诀进行，频率是每分钟为60～80次。</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ctr"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当胸一手掌，中指对凹膛；</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ctr"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掌根用力向下压，压下突然收。</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心跳、呼吸均已停止者。该类人员的危险性最大，抢救的难度也最大。应该把以上两种方法同时使用，亦即采用“人工氧合”的方法。最好是两人一起抢救，如果仅有一人抢救时，应先吹气2～3次，再挤压心脏15次，如此反复交替进行。</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1136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二、高电压对人体的伤害形式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414145"/>
            <a:ext cx="3248660"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3、触电急救方法：</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73745723" name="图片 1073745722"/>
          <p:cNvPicPr>
            <a:picLocks noChangeAspect="1"/>
          </p:cNvPicPr>
          <p:nvPr/>
        </p:nvPicPr>
        <p:blipFill>
          <a:blip r:embed="rId1"/>
          <a:stretch>
            <a:fillRect/>
          </a:stretch>
        </p:blipFill>
        <p:spPr>
          <a:xfrm>
            <a:off x="4580255" y="4735830"/>
            <a:ext cx="3031490" cy="2122170"/>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378460" y="2113280"/>
            <a:ext cx="11616690" cy="230695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电感实际上是一种抽象的理想电路模型。简单的讲，就是将一根导线绕成线圈，给这一线圈通电，依据安培定则，环形线圈产生磁场，磁场产生之后，移除线圈两端的外加电源，根据磁场不能突变的特性，在理想情况下，磁场将稳定保持。概括而言，仅从储存磁场能量这一角度考虑，能够储存磁能的电路模型即可称为电感元件</a:t>
            </a:r>
            <a:r>
              <a:rPr kumimoji="1" lang="zh-CN"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lang="zh-CN"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电感线圈在汽车上的广泛应用</a:t>
            </a:r>
            <a:endParaRPr sz="2400" b="1">
              <a:solidFill>
                <a:srgbClr val="FF0000"/>
              </a:solidFill>
              <a:latin typeface="宋体" panose="02010600030101010101" pitchFamily="2" charset="-122"/>
            </a:endParaRPr>
          </a:p>
          <a:p>
            <a:pPr marL="0" indent="0"/>
            <a:endParaRPr lang="en-US" altLang="zh-CN" sz="2400" b="1">
              <a:solidFill>
                <a:srgbClr val="FF0000"/>
              </a:solidFill>
              <a:latin typeface="宋体" panose="02010600030101010101" pitchFamily="2" charset="-122"/>
            </a:endParaRPr>
          </a:p>
        </p:txBody>
      </p:sp>
      <p:sp>
        <p:nvSpPr>
          <p:cNvPr id="7"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感线圈</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纯电动汽车与混合动力汽车设计有高电压。如图6-1-7所示，高电压车辆的高电压部件主要集中在以下几个位置：</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①驱动系统，包括动力电池、驱动电机、高压配电盒（高压控制盒）及驱动电机控制器。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②空调与加热系统，包括高压电驱动的压缩机和高压的PTC加热器。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③充电系统，包括为动力电池充电的车载充电器和充电接口（交流充电口和直流充电口）。</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④电源系统，主要是DC/DC转换器。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此外，用于连接高压部件之间的高压线束、高压连接器和维修开关也属于高电压部件。</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三、高压部件识别：</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701165"/>
            <a:ext cx="6923405"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新能源汽车高电压的主要位置：</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4"/>
          <p:cNvPicPr>
            <a:picLocks noChangeAspect="1"/>
          </p:cNvPicPr>
          <p:nvPr/>
        </p:nvPicPr>
        <p:blipFill>
          <a:blip r:embed="rId1"/>
          <a:stretch>
            <a:fillRect/>
          </a:stretch>
        </p:blipFill>
        <p:spPr>
          <a:xfrm>
            <a:off x="1831975" y="934720"/>
            <a:ext cx="8528050" cy="4662805"/>
          </a:xfrm>
          <a:prstGeom prst="rect">
            <a:avLst/>
          </a:prstGeom>
          <a:noFill/>
          <a:ln w="9525">
            <a:noFill/>
          </a:ln>
        </p:spPr>
      </p:pic>
      <p:sp>
        <p:nvSpPr>
          <p:cNvPr id="100" name="文本框 99"/>
          <p:cNvSpPr txBox="1"/>
          <p:nvPr/>
        </p:nvSpPr>
        <p:spPr>
          <a:xfrm>
            <a:off x="3556000" y="5768340"/>
            <a:ext cx="5080000" cy="368300"/>
          </a:xfrm>
          <a:prstGeom prst="rect">
            <a:avLst/>
          </a:prstGeom>
          <a:noFill/>
          <a:ln w="9525">
            <a:noFill/>
          </a:ln>
        </p:spPr>
        <p:txBody>
          <a:bodyPr>
            <a:spAutoFit/>
          </a:bodyPr>
          <a:p>
            <a:pPr marL="0" indent="0" algn="ct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图 </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6-1-7</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电动汽车高压部件位置分布</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53770" y="154559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常见的电动汽车维修作业防护用具包含场地安全防护用具和个人安全防护用具。场地安全防护用具包含绝缘胶垫、绝缘作业台、消防设施、汽保设施等（如图6-1-8）。个人安全防护用具包含绝缘手套（如图6-1-9）、绝缘鞋（劳保鞋）（如图6-1-10）、绝缘服（非化纤材质的工服）、护目镜、安全帽和绝缘工具（如图6-1-11）等。</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四、高压防护用具：</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049395" y="3265805"/>
            <a:ext cx="4093845" cy="3589020"/>
          </a:xfrm>
          <a:prstGeom prst="rect">
            <a:avLst/>
          </a:prstGeom>
        </p:spPr>
      </p:pic>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绝缘胶垫：主要铺设在新能源汽车维修工位，避免维修人员在发生高压触电事故时与大地构成回路造成人身伤害。</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绝缘作业台：将拆修的高压零部件放置在绝缘作业台上检修作业时，防止高压零部件内部残余能量与作业台发生短路放电事故，造成维修人员触电，同时起到现场作业5S规范作用，摆放待检零部件和更换备件、油液、维修工具等。</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消防设施：主要有用于灭火的二氧化碳灭火器为主。电动汽车不适宜使用泡沫灭火器和水基灭火器，因为会造成短路事故，</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汽保设备：包含车辆防护三件套、举升机、动力电池举升车、隔离带、油液收集器等，在新能源汽车检修过程中起到辅助作用。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三、高压部件识别：</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678305"/>
            <a:ext cx="6923405" cy="460375"/>
          </a:xfrm>
          <a:prstGeom prst="rect">
            <a:avLst/>
          </a:prstGeom>
          <a:noFill/>
          <a:ln w="9525">
            <a:noFill/>
          </a:ln>
        </p:spPr>
        <p:txBody>
          <a:bodyPr wrap="square">
            <a:spAutoFit/>
          </a:bodyPr>
          <a:p>
            <a:pPr marL="0" indent="0"/>
            <a:r>
              <a:rPr kumimoji="1" sz="2400" b="1"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场地安全防护设备：</a:t>
            </a:r>
            <a:endParaRPr kumimoji="1" lang="zh-CN" altLang="en-US" sz="2400" b="1"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绝缘手套：防止维修人员在涉电作业时，手部触底高压部件发生触电事故。</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绝缘鞋：广泛选择具有绝缘防护的劳保鞋作为绝缘鞋使用，具有防砸、防穿刺和绝缘防护的作用，对脚部提供防护。</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绝缘服：广泛选用非化纤材质的衣服作为绝缘服使用，一般选用纯棉工服。</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护目镜：对眼睛提供飞溅防护和炫目防护。防止飞溅油液、颗粒伤害到眼睛，同时对电弧放电产生的弧光有抑制作用，保护眼部不受职业病危害。</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安全帽：广泛选用低压电工作业绝缘安全帽，对人的头部进行保护作用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绝缘工具：具备国际电工协会SAE认证的绝缘工具，具备连接组套双重防护，防止电弧漏电，需配合绝缘手套使用。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三、高压部件识别：</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701165"/>
            <a:ext cx="6923405" cy="460375"/>
          </a:xfrm>
          <a:prstGeom prst="rect">
            <a:avLst/>
          </a:prstGeom>
          <a:noFill/>
          <a:ln w="9525">
            <a:noFill/>
          </a:ln>
        </p:spPr>
        <p:txBody>
          <a:bodyPr wrap="square">
            <a:spAutoFit/>
          </a:bodyPr>
          <a:p>
            <a:pPr marL="0" indent="0"/>
            <a:r>
              <a:rPr kumimoji="1" sz="2400" b="1"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个人安全防护设备：</a:t>
            </a:r>
            <a:endParaRPr kumimoji="1" lang="zh-CN" altLang="en-US" sz="2400" b="1"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电动汽车因为安装高电压动力电池，高压零部件在使用时会具有较高的电压和能量，因此在车辆检修时，要根据检修任务的需求合理的选配防护工具来保护维修作业人员的人身安全。电动汽车的检修主要分为两类：渉电作业和常规作业两种。其中，涉电作业是指在维修检测过程中需要对高压系统零部件进行分离连接或拆卸安装，要对高压系统进行高压断电后方可进行操作作业的维修检测项目；常规作业是指在维修检测过程中无需接触高压系统，只对常规车辆低压电气系统或车辆机械传动系统进行检测维修的作业任务，所以在工具选用时就有通用型工具和专用型工具区别。</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387648"/>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1--</a:t>
            </a:r>
            <a:r>
              <a:rPr lang="en-US" altLang="zh-CN" dirty="0">
                <a:solidFill>
                  <a:schemeClr val="tx2"/>
                </a:solidFill>
                <a:latin typeface="Arial" panose="020B0604020202020204" pitchFamily="34" charset="0"/>
                <a:sym typeface="+mn-ea"/>
              </a:rPr>
              <a:t>安全用电常规规范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五、电动汽车维修检测工具选用</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
        <p:nvSpPr>
          <p:cNvPr id="9" name="文本框 8"/>
          <p:cNvSpPr txBox="1"/>
          <p:nvPr/>
        </p:nvSpPr>
        <p:spPr>
          <a:xfrm>
            <a:off x="839470" y="1701165"/>
            <a:ext cx="6923405" cy="460375"/>
          </a:xfrm>
          <a:prstGeom prst="rect">
            <a:avLst/>
          </a:prstGeom>
          <a:noFill/>
          <a:ln w="9525">
            <a:noFill/>
          </a:ln>
        </p:spPr>
        <p:txBody>
          <a:bodyPr wrap="square">
            <a:spAutoFit/>
          </a:bodyPr>
          <a:p>
            <a:pPr marL="0" indent="0"/>
            <a:r>
              <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新能源汽车高电压的主要位置：</a:t>
            </a:r>
            <a:endParaRPr kumimoji="1" lang="zh-CN" altLang="en-US" sz="2400" b="1"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833245"/>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lang="en-US"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由于新能源汽车具有高电压，因此在维修检测新能源汽车前，必须首先按照高电压操作章程执行系统电压的下电操作。实现系统高电下压以后，可以在一定程度上确保汽车高压系统的零部件和高压连接系统之间不再具有高电压，从而保证了作业人员的安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维护车辆时，需要根据高压电存在的形式来区别对待。像纯电动汽车的动力电池中会一直存在高压，因此无论什么时候进行对动力电池的维修，都需要佩戴个人安全防护用品。像发动机舱内的高压零部件，当执行了正确的高压下电程序以后，例如高压控制盒、驱动电机控制器等高压系统就不再具有高压电了，此时对这些部件的维修只需完成放电工具放电，然后使用万用表对正负极端子及壳体进行检测，确认安全后即可使佩戴普通劳保防护物品进行作业了。</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1035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一、新能源汽车上的高压电操作基本概念</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61163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新能源汽车的高电压系统集中在车辆的驱动系统、空调与暖风系统、12V电源系统以及带有插电功能的充电系统。根据高电压存在的时间进行分类，新能源汽车高电压系统的高电压主要有三种存在形式（如 表6-2-1）：①持续存在。②运行期间存在。③充电期间存在。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1035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二、新能源汽车高压电存在的形式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graphicFrame>
        <p:nvGraphicFramePr>
          <p:cNvPr id="2" name="表格 1"/>
          <p:cNvGraphicFramePr/>
          <p:nvPr>
            <p:custDataLst>
              <p:tags r:id="rId1"/>
            </p:custDataLst>
          </p:nvPr>
        </p:nvGraphicFramePr>
        <p:xfrm>
          <a:off x="1986280" y="2927350"/>
          <a:ext cx="8219440" cy="3754120"/>
        </p:xfrm>
        <a:graphic>
          <a:graphicData uri="http://schemas.openxmlformats.org/drawingml/2006/table">
            <a:tbl>
              <a:tblPr firstRow="1" bandRow="1">
                <a:tableStyleId>{5940675A-B579-460E-94D1-54222C63F5DA}</a:tableStyleId>
              </a:tblPr>
              <a:tblGrid>
                <a:gridCol w="1276985"/>
                <a:gridCol w="1443990"/>
                <a:gridCol w="2197735"/>
                <a:gridCol w="3300730"/>
              </a:tblGrid>
              <a:tr h="360045">
                <a:tc rowSpan="10">
                  <a:txBody>
                    <a:bodyPr/>
                    <a:p>
                      <a:pPr indent="0" algn="ctr">
                        <a:buNone/>
                      </a:pPr>
                      <a:r>
                        <a:rPr lang="zh-CN" altLang="en-US" sz="1400" b="1">
                          <a:latin typeface="宋体" panose="02010600030101010101" pitchFamily="2" charset="-122"/>
                          <a:cs typeface="宋体" panose="02010600030101010101" pitchFamily="2" charset="-122"/>
                        </a:rPr>
                        <a:t>高压电系统</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持续存在</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动力电池</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6">
                  <a:txBody>
                    <a:bodyPr/>
                    <a:p>
                      <a:pPr indent="0" algn="ctr">
                        <a:buNone/>
                      </a:pPr>
                      <a:r>
                        <a:rPr lang="zh-CN" altLang="en-US" sz="1400" b="1">
                          <a:latin typeface="宋体" panose="02010600030101010101" pitchFamily="2" charset="-122"/>
                          <a:cs typeface="宋体" panose="02010600030101010101" pitchFamily="2" charset="-122"/>
                        </a:rPr>
                        <a:t>运行期间存在</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高压控制盒</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altLang="en-US" sz="1400" b="1">
                          <a:latin typeface="宋体" panose="02010600030101010101" pitchFamily="2" charset="-122"/>
                          <a:cs typeface="宋体" panose="02010600030101010101" pitchFamily="2" charset="-122"/>
                        </a:rPr>
                        <a:t>驱动电机控制器</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电压形式：输入端</a:t>
                      </a:r>
                      <a:r>
                        <a:rPr lang="en-US" altLang="zh-CN" sz="1400" b="1">
                          <a:latin typeface="宋体" panose="02010600030101010101" pitchFamily="2" charset="-122"/>
                          <a:cs typeface="宋体" panose="02010600030101010101" pitchFamily="2" charset="-122"/>
                        </a:rPr>
                        <a:t>DC</a:t>
                      </a:r>
                      <a:r>
                        <a:rPr lang="zh-CN" altLang="en-US" sz="1400" b="1">
                          <a:latin typeface="宋体" panose="02010600030101010101" pitchFamily="2" charset="-122"/>
                          <a:cs typeface="宋体" panose="02010600030101010101" pitchFamily="2" charset="-122"/>
                        </a:rPr>
                        <a:t>，输出端</a:t>
                      </a:r>
                      <a:r>
                        <a:rPr lang="en-US" altLang="zh-CN" sz="1400" b="1">
                          <a:latin typeface="宋体" panose="02010600030101010101" pitchFamily="2" charset="-122"/>
                          <a:cs typeface="宋体" panose="02010600030101010101" pitchFamily="2" charset="-122"/>
                        </a:rPr>
                        <a:t>AC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altLang="en-US" sz="1400" b="1">
                          <a:latin typeface="宋体" panose="02010600030101010101" pitchFamily="2" charset="-122"/>
                          <a:cs typeface="宋体" panose="02010600030101010101" pitchFamily="2" charset="-122"/>
                        </a:rPr>
                        <a:t>驱动电机</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AC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altLang="en-US" sz="1400" b="1">
                          <a:latin typeface="宋体" panose="02010600030101010101" pitchFamily="2" charset="-122"/>
                          <a:cs typeface="宋体" panose="02010600030101010101" pitchFamily="2" charset="-122"/>
                        </a:rPr>
                        <a:t>电动压缩机</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altLang="zh-CN" sz="1400" b="1">
                          <a:latin typeface="宋体" panose="02010600030101010101" pitchFamily="2" charset="-122"/>
                          <a:cs typeface="宋体" panose="02010600030101010101" pitchFamily="2" charset="-122"/>
                        </a:rPr>
                        <a:t>PTC</a:t>
                      </a:r>
                      <a:r>
                        <a:rPr lang="zh-CN" altLang="en-US" sz="1400" b="1">
                          <a:latin typeface="宋体" panose="02010600030101010101" pitchFamily="2" charset="-122"/>
                          <a:cs typeface="宋体" panose="02010600030101010101" pitchFamily="2" charset="-122"/>
                        </a:rPr>
                        <a:t>加热板</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altLang="zh-CN" sz="1400" b="1">
                          <a:latin typeface="宋体" panose="02010600030101010101" pitchFamily="2" charset="-122"/>
                          <a:cs typeface="宋体" panose="02010600030101010101" pitchFamily="2" charset="-122"/>
                        </a:rPr>
                        <a:t>DC-DC</a:t>
                      </a:r>
                      <a:r>
                        <a:rPr lang="zh-CN" altLang="en-US" sz="1400" b="1">
                          <a:latin typeface="宋体" panose="02010600030101010101" pitchFamily="2" charset="-122"/>
                          <a:cs typeface="宋体" panose="02010600030101010101" pitchFamily="2" charset="-122"/>
                        </a:rPr>
                        <a:t>转换器</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p>
                      <a:pPr indent="0" algn="ctr">
                        <a:buNone/>
                      </a:pPr>
                      <a:r>
                        <a:rPr lang="zh-CN" altLang="en-US" sz="1400" b="1">
                          <a:latin typeface="宋体" panose="02010600030101010101" pitchFamily="2" charset="-122"/>
                          <a:cs typeface="宋体" panose="02010600030101010101" pitchFamily="2" charset="-122"/>
                        </a:rPr>
                        <a:t>充电期间存在</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车载充电机</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电压形式：输入端</a:t>
                      </a:r>
                      <a:r>
                        <a:rPr lang="en-US" altLang="zh-CN" sz="1400" b="1">
                          <a:latin typeface="宋体" panose="02010600030101010101" pitchFamily="2" charset="-122"/>
                          <a:cs typeface="宋体" panose="02010600030101010101" pitchFamily="2" charset="-122"/>
                        </a:rPr>
                        <a:t>AC</a:t>
                      </a:r>
                      <a:r>
                        <a:rPr lang="zh-CN" altLang="en-US" sz="1400" b="1">
                          <a:latin typeface="宋体" panose="02010600030101010101" pitchFamily="2" charset="-122"/>
                          <a:cs typeface="宋体" panose="02010600030101010101" pitchFamily="2" charset="-122"/>
                        </a:rPr>
                        <a:t>，输出端</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altLang="en-US" sz="1400" b="1">
                          <a:latin typeface="宋体" panose="02010600030101010101" pitchFamily="2" charset="-122"/>
                          <a:cs typeface="宋体" panose="02010600030101010101" pitchFamily="2" charset="-122"/>
                        </a:rPr>
                        <a:t>交流充电口</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AC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zh-CN" altLang="en-US" sz="1400" b="1">
                          <a:latin typeface="宋体" panose="02010600030101010101" pitchFamily="2" charset="-122"/>
                          <a:cs typeface="宋体" panose="02010600030101010101" pitchFamily="2" charset="-122"/>
                        </a:rPr>
                        <a:t>直流充电口</a:t>
                      </a:r>
                      <a:endParaRPr lang="zh-CN"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400" b="1">
                          <a:latin typeface="宋体" panose="02010600030101010101" pitchFamily="2" charset="-122"/>
                          <a:cs typeface="宋体" panose="02010600030101010101" pitchFamily="2" charset="-122"/>
                        </a:rPr>
                        <a:t>电压形式：</a:t>
                      </a:r>
                      <a:r>
                        <a:rPr lang="en-US" altLang="zh-CN" sz="1400" b="1">
                          <a:latin typeface="宋体" panose="02010600030101010101" pitchFamily="2" charset="-122"/>
                          <a:cs typeface="宋体" panose="02010600030101010101" pitchFamily="2" charset="-122"/>
                        </a:rPr>
                        <a:t>DC</a:t>
                      </a:r>
                      <a:endParaRPr lang="en-US" altLang="zh-CN" sz="14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61163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lang="zh-CN"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1）持续存在形式</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新能源汽车的动力电池（图6-2-1）持续存在高电压，即使当车辆停止运行期间，由于动力电池始终存储有电能，因此当满足动力电池的放电条件后，该部件将继续对外放电。</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（2）运行期间存在形式</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运行期间存在高电压的部件，是指当点火开关处于“ON”、“Ready”或“OK”运行状态下，部件存在高电压。</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1035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二、新能源汽车高压电存在的形式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2455545" y="4089400"/>
            <a:ext cx="7280275" cy="2553335"/>
          </a:xfrm>
          <a:prstGeom prst="rect">
            <a:avLst/>
          </a:prstGeom>
        </p:spPr>
      </p:pic>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61163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①只要点火开关处于“ON”或“Ready”状态下就会存在高电压，这类部件包括有驱动电机控制器（如图 6-2-2）、DC/DC转换器和连接的高压导线等。</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②虽然点火开关处于ON位置，但是由于该系统所执行的功能指令没有被接通执行（如图6-2-3），即此时相关的高压部件仍然不会接通高电压。在一般情况下，车辆热管理系统没有被自动激活情况时，位于纯电动汽车中的电动压缩机和PTC加热器（如图6-2-4），在驾驶员没有运行车辆的空调或暖风功能时，这些部件的上面是不会存在有高电压的。</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1035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二、新能源汽车高压电存在的形式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2557145" y="4180205"/>
            <a:ext cx="6848475" cy="253428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378460" y="2113280"/>
            <a:ext cx="11616690"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电感元件的定义</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和电容类似，电感元件从抽象角度分析，是一个二端元件，此元件中，磁通量和电流一般具有线性的关系</a:t>
            </a:r>
            <a:r>
              <a:rPr kumimoji="1" lang="zh-CN"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a:t>
            </a:r>
            <a:endParaRPr kumimoji="1" lang="zh-CN"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电感元件的特性分析</a:t>
            </a:r>
            <a:endPar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4224020" y="3940175"/>
            <a:ext cx="2682240" cy="2449195"/>
          </a:xfrm>
          <a:prstGeom prst="rect">
            <a:avLst/>
          </a:prstGeom>
        </p:spPr>
      </p:pic>
      <p:sp>
        <p:nvSpPr>
          <p:cNvPr id="7"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感线圈</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252855"/>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3）充电期间存在</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充电期间存在高电压主要指的是插电式混合动力和纯电动汽车，此类车辆的车载充电器以及连接的导线只有在车辆连接有外部电网电源充电期间才会具有高电压。</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需要注意的是，有些车辆的车载充电器和动力电池设计有独立的冷却系统，当在车辆充电期间，由于动力电池可能产生很高的热量，因此热管理系统会控制空调系统运行将高温冷却液通过热交换器进行冷却（如图 6-2-5）；温度较低时，车辆充电过程热管理系统也会控制低温预热功能启（如图6-2-6）。动此时车辆的部分部件也存在有高电压。</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89221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二、新能源汽车高压电存在的形式</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2259965" y="4165600"/>
            <a:ext cx="7671435" cy="2692400"/>
          </a:xfrm>
          <a:prstGeom prst="rect">
            <a:avLst/>
          </a:prstGeom>
        </p:spPr>
      </p:pic>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833245"/>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电动汽车高压电储存在动力电池中，要受到车辆的电池管理系统控制才能实现高压电路的接通，因此高压上电的过程要受到整车控制系统的严格控制。在车辆启动时，要通过车辆的点火开关（钥匙）或一键启动开关（智能钥匙）发出的启动信号，同时驾驶员要在车辆内部同时检查档位信号（“N”档）和制动踏板（制动信号），以上三个条件满足时整车控制器才会向电池管理系统BMS发送高压上电请求。此时，电池管理系统在接到整车控制器的高压上电请求后，会通过自检程序进行动力电池自检过程，包括高压互锁安全信号、漏电信号、绝缘电阻阻值信号、单体电池的最高电压和最低电压、电梯电池的最高温度和最低温度等信息，电池的自检信号安全确认后，由电池管理系统向动力电池组的正负极接触器发送上电信号，正负极接触器相当于电池组正极电路和负极电路上的两个开关，正负极接触器闭合，电动汽车高圧回路就会接通，电动汽车的高压就完成上电流程。</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1035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三、高压上下流基本操作流程</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546225"/>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高压下电操作前，要注意做好以下准备工作：（如图6-2-7、6-2-8所示）</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①　接受工单、确认操作车辆</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②　准备防护用具、专用工具、常用工具</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③　防护用具、常用和专用工具安全检查</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④　确认现场急救、安全设备是可靠的</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⑤　穿戴防护用具</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⑥　设置隔离区，摆放隔离设施和警告标识</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⑦　铺设绝缘胶垫</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963965"/>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三、高压上下流基本操作流程</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027045" y="4526915"/>
            <a:ext cx="6624955" cy="2259330"/>
          </a:xfrm>
          <a:prstGeom prst="rect">
            <a:avLst/>
          </a:prstGeom>
        </p:spPr>
      </p:pic>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34112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首先将车辆停放到维修工位指定位置，给车辆驱动轮安放挡块防止车辆溜车移动；其次将车辆档位调整至“N”档，防止在其他档位驱动电机控制器会接收驱动信号使控制器内部储能元件存电，同时拉手刹或启动电子驻车，为车辆施加驻车制动；然后将车辆所有电气系统如空调、灯光、收音机等全部关闭，关闭点火开关等待仪表盘指示灯或仪表液晶面板熄灭（如图6-2-9），并将车辆的智能钥匙远离车辆安全存放，防止智能钥匙的唤醒信号将车辆低压电重新唤醒上电；打开发动机舱或后备箱，找到低压蓄电池的安装位置，使用维修工具断开低压蓄电池的负极连接端子；根据维修手册的指导，在中央手套箱底部、后排座椅的底部或后备箱底部找到新能源汽车维修开关，佩戴绝缘手套将维修开关断开，并将维修开关与智能钥匙一起安全远离车辆存放，注意维修开关一般由2道锁止机构（如图6-2-10），不能用蛮力开启开关；摆放高压危险警示标示牌，将车辆使用举升机举升，找到动力电池与发动机舱高压控制盒的连接线束接口，先断开低压控制线束（动力电池管理系统低压控制线），再佩戴绝缘手套断开高压连接线束（动力电池母线，注意动力电池母线高压连接端子有锁止机构）</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89856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三、高压上下流基本操作流程</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310130" y="566420"/>
            <a:ext cx="7596505" cy="2680335"/>
          </a:xfrm>
          <a:prstGeom prst="rect">
            <a:avLst/>
          </a:prstGeom>
        </p:spPr>
      </p:pic>
      <p:pic>
        <p:nvPicPr>
          <p:cNvPr id="3" name="图片 2"/>
          <p:cNvPicPr>
            <a:picLocks noChangeAspect="1"/>
          </p:cNvPicPr>
          <p:nvPr/>
        </p:nvPicPr>
        <p:blipFill>
          <a:blip r:embed="rId2"/>
          <a:stretch>
            <a:fillRect/>
          </a:stretch>
        </p:blipFill>
        <p:spPr>
          <a:xfrm>
            <a:off x="2284730" y="3742055"/>
            <a:ext cx="7623175" cy="2760980"/>
          </a:xfrm>
          <a:prstGeom prst="rect">
            <a:avLst/>
          </a:prstGeom>
        </p:spPr>
      </p:pic>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5"/>
          <p:cNvSpPr>
            <a:spLocks noChangeArrowheads="1"/>
          </p:cNvSpPr>
          <p:nvPr/>
        </p:nvSpPr>
        <p:spPr bwMode="auto">
          <a:xfrm>
            <a:off x="1992313" y="1484630"/>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839470" y="1252855"/>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高压恢复时要注意，车辆在没有完成维修作业前，不可连接动力电池包的高压电缆插头（如图 6-2-11）；确认维修区作业已完成，保证所有高压部件高压线束插头连接可靠；进行高压部件电位均衡测试（高压部件壳体接地）合格（如图6-2-12），方可进行高压系统恢复操作。</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35000"/>
              </a:lnSpc>
              <a:spcBef>
                <a:spcPts val="20"/>
              </a:spcBef>
              <a:spcAft>
                <a:spcPts val="0"/>
              </a:spcAft>
              <a:buClrTx/>
              <a:buSzTx/>
              <a:defRPr/>
            </a:pPr>
            <a:r>
              <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确认车辆高压部件和高压连接系统检修完毕，安装可靠，等电位保护与车身连接完毕，然后将动力电池输出点低压控制线束首先连接（动力电池管理系统低压控制线束），程佩戴绝缘手套再将高压线束正确连接（确认电池母线连接端子锁止机构正确连接），佩戴绝缘手套将维修开关安装完毕，锁紧机构锁死，最后使用工具将蓄电池负极端子正确连接锁紧，点火启动车辆，确认仪表盘显示车辆正常，确认车辆高压上电成功。</a:t>
            </a:r>
            <a:endParaRPr sz="2000" b="1"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占位符 3"/>
          <p:cNvSpPr>
            <a:spLocks noGrp="1"/>
          </p:cNvSpPr>
          <p:nvPr/>
        </p:nvSpPr>
        <p:spPr>
          <a:xfrm>
            <a:off x="839307" y="459403"/>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noProof="0" dirty="0">
                <a:ln>
                  <a:noFill/>
                </a:ln>
                <a:effectLst>
                  <a:outerShdw blurRad="38100" dist="38100" dir="2700000" algn="tl">
                    <a:srgbClr val="C0C0C0"/>
                  </a:outerShdw>
                </a:effectLst>
                <a:uLnTx/>
                <a:uFillTx/>
                <a:cs typeface="微软雅黑" panose="020B0503020204020204" pitchFamily="34" charset="-122"/>
                <a:sym typeface="+mn-ea"/>
              </a:rPr>
              <a:t>学习任务</a:t>
            </a:r>
            <a:r>
              <a:rPr kumimoji="1" lang="en-US" altLang="zh-CN" noProof="0" dirty="0">
                <a:ln>
                  <a:noFill/>
                </a:ln>
                <a:effectLst>
                  <a:outerShdw blurRad="38100" dist="38100" dir="2700000" algn="tl">
                    <a:srgbClr val="C0C0C0"/>
                  </a:outerShdw>
                </a:effectLst>
                <a:uLnTx/>
                <a:uFillTx/>
                <a:cs typeface="微软雅黑" panose="020B0503020204020204" pitchFamily="34" charset="-122"/>
                <a:sym typeface="+mn-ea"/>
              </a:rPr>
              <a:t>2--</a:t>
            </a:r>
            <a:r>
              <a:rPr lang="en-US" altLang="zh-CN" dirty="0">
                <a:solidFill>
                  <a:schemeClr val="tx2"/>
                </a:solidFill>
                <a:latin typeface="Arial" panose="020B0604020202020204" pitchFamily="34" charset="0"/>
                <a:sym typeface="+mn-ea"/>
              </a:rPr>
              <a:t>新能源汽车高压电路安全规范</a:t>
            </a:r>
            <a:endParaRPr lang="en-US" altLang="zh-CN" dirty="0">
              <a:solidFill>
                <a:schemeClr val="tx2"/>
              </a:solidFill>
              <a:latin typeface="Arial" panose="020B0604020202020204" pitchFamily="34" charset="0"/>
              <a:sym typeface="+mn-ea"/>
            </a:endParaRPr>
          </a:p>
        </p:txBody>
      </p:sp>
      <p:sp>
        <p:nvSpPr>
          <p:cNvPr id="8" name="文本占位符 4"/>
          <p:cNvSpPr>
            <a:spLocks noGrp="1"/>
          </p:cNvSpPr>
          <p:nvPr/>
        </p:nvSpPr>
        <p:spPr>
          <a:xfrm>
            <a:off x="655792" y="89221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rPr>
              <a:t>四、高压系统恢复操作流程</a:t>
            </a:r>
            <a:endParaRPr kumimoji="1" lang="zh-CN" altLang="en-US" sz="2400" noProof="0" dirty="0">
              <a:ln>
                <a:noFill/>
              </a:ln>
              <a:effectLst>
                <a:outerShdw blurRad="38100" dist="38100" dir="2700000" algn="tl">
                  <a:srgbClr val="C0C0C0"/>
                </a:outerShdw>
              </a:effectLst>
              <a:uLnTx/>
              <a:uFillTx/>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2348865"/>
            <a:ext cx="11616690"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电感元件的符号</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电感元件的电学符号有多种形式，如下图2-1-15所示为常用的三种，其中（a）表示无铁芯电感；（b）表示带铁芯电感；（c）表示可调电感。</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电感元件的特性分析</a:t>
            </a:r>
            <a:endPar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pic>
        <p:nvPicPr>
          <p:cNvPr id="6" name="图片 5"/>
          <p:cNvPicPr>
            <a:picLocks noChangeAspect="1"/>
          </p:cNvPicPr>
          <p:nvPr/>
        </p:nvPicPr>
        <p:blipFill>
          <a:blip r:embed="rId1"/>
          <a:stretch>
            <a:fillRect/>
          </a:stretch>
        </p:blipFill>
        <p:spPr>
          <a:xfrm>
            <a:off x="4727575" y="4436745"/>
            <a:ext cx="2851785" cy="2088515"/>
          </a:xfrm>
          <a:prstGeom prst="rect">
            <a:avLst/>
          </a:prstGeom>
        </p:spPr>
      </p:pic>
      <p:sp>
        <p:nvSpPr>
          <p:cNvPr id="8"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感线圈</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2348865"/>
            <a:ext cx="11616690" cy="190055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电感元件的单位</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电感的单位有亨利（H）、毫亨（mH）、微亨（μH），换算关系如下所示：</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，（毫亨），（微亨）。</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电感元件的特性分析</a:t>
            </a:r>
            <a:endPar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sp>
        <p:nvSpPr>
          <p:cNvPr id="7"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感线圈</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从简单意义上讲，电路也就是电流的通路，它主要由电源、负载、导线、控制部分按一定的方式和组合在一起，进而实现既定的功能。</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电路的组成及工作状态</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1834515"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电路的组成</a:t>
            </a:r>
            <a:endParaRPr lang="zh-CN" altLang="en-US" sz="2400" b="1">
              <a:solidFill>
                <a:srgbClr val="FF0000"/>
              </a:solidFill>
              <a:latin typeface="Times New Roman" panose="02020603050405020304" pitchFamily="18" charset="0"/>
              <a:ea typeface="宋体" panose="02010600030101010101" pitchFamily="2" charset="-122"/>
            </a:endParaRPr>
          </a:p>
        </p:txBody>
      </p:sp>
      <p:pic>
        <p:nvPicPr>
          <p:cNvPr id="3" name="图片 5"/>
          <p:cNvPicPr>
            <a:picLocks noChangeAspect="1"/>
          </p:cNvPicPr>
          <p:nvPr/>
        </p:nvPicPr>
        <p:blipFill>
          <a:blip r:embed="rId1" cstate="print"/>
          <a:stretch>
            <a:fillRect/>
          </a:stretch>
        </p:blipFill>
        <p:spPr>
          <a:xfrm>
            <a:off x="4032885" y="3998595"/>
            <a:ext cx="2789555" cy="241173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dirty="0">
                <a:solidFill>
                  <a:schemeClr val="tx2"/>
                </a:solidFill>
                <a:latin typeface="Arial" panose="020B0604020202020204" pitchFamily="34" charset="0"/>
                <a:sym typeface="+mn-ea"/>
              </a:rPr>
              <a:t> 电路基本元件的分析及应用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2348865"/>
            <a:ext cx="11104245" cy="1826895"/>
          </a:xfrm>
          <a:prstGeom prst="rect">
            <a:avLst/>
          </a:prstGeom>
          <a:noFill/>
          <a:ln w="9525">
            <a:noFill/>
          </a:ln>
        </p:spPr>
        <p:txBody>
          <a:bodyPr wrap="square">
            <a:spAutoFit/>
          </a:bodyPr>
          <a:p>
            <a:pPr marL="0" marR="0" lvl="0" indent="0" algn="l" defTabSz="914400" rtl="0" eaLnBrk="1" fontAlgn="base" latinLnBrk="0" hangingPunct="1">
              <a:lnSpc>
                <a:spcPct val="150000"/>
              </a:lnSpc>
              <a:spcBef>
                <a:spcPct val="20000"/>
              </a:spcBef>
              <a:spcAft>
                <a:spcPct val="0"/>
              </a:spcAft>
              <a:buClrTx/>
              <a:buSzTx/>
              <a:defRPr/>
            </a:pP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电感元件伏安特性</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ct val="150000"/>
              </a:lnSpc>
              <a:spcBef>
                <a:spcPct val="20000"/>
              </a:spcBef>
              <a:spcAft>
                <a:spcPct val="0"/>
              </a:spcAft>
              <a:buClrTx/>
              <a:buSzTx/>
              <a:defRPr/>
            </a:pPr>
            <a:r>
              <a:rPr kumimoji="1" lang="en-US"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   </a:t>
            </a:r>
            <a:r>
              <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从电磁感应定律可知，当电感线圈两端的电流随时间变化，磁通量也会跟随变化，进而在线圈两端产生感应电压，感应电压与磁通的关系如下式所示：</a:t>
            </a:r>
            <a:endParaRPr kumimoji="1" sz="2400" noProof="0" dirty="0">
              <a:ln>
                <a:noFill/>
              </a:ln>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a:t>
            </a:r>
            <a:r>
              <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rPr>
              <a:t>电感元件的特性分析</a:t>
            </a:r>
            <a:endParaRPr kumimoji="1" sz="240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5160010" y="4364990"/>
            <a:ext cx="1323975" cy="1382395"/>
          </a:xfrm>
          <a:prstGeom prst="rect">
            <a:avLst/>
          </a:prstGeom>
        </p:spPr>
      </p:pic>
      <p:sp>
        <p:nvSpPr>
          <p:cNvPr id="7"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感线圈</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简单电路的分析定律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9425" y="2348865"/>
            <a:ext cx="11104245" cy="230695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我们在初中学习电学的基础知识中，针对一个简单的电路，确定一个或多个负载的电流与电压的关系，应用的是欧姆定律，即 U=IR ，由公式可知，某一段电路中，电阻两端的电压与流经电阻的电流之间的关系曲线是线性的，这一线性曲线称为电阻的伏安特性曲线。如下图2-1-18所示：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82955" y="1700530"/>
            <a:ext cx="715772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简单电路的分析定律</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pic>
        <p:nvPicPr>
          <p:cNvPr id="37" name="图片 3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7371080" y="4149090"/>
            <a:ext cx="1699260" cy="1839595"/>
          </a:xfrm>
          <a:prstGeom prst="rect">
            <a:avLst/>
          </a:prstGeom>
          <a:noFill/>
          <a:ln>
            <a:noFill/>
          </a:ln>
        </p:spPr>
      </p:pic>
      <p:sp>
        <p:nvSpPr>
          <p:cNvPr id="6" name="文本框 5"/>
          <p:cNvSpPr txBox="1"/>
          <p:nvPr/>
        </p:nvSpPr>
        <p:spPr>
          <a:xfrm>
            <a:off x="5952490" y="6165215"/>
            <a:ext cx="5080000" cy="368300"/>
          </a:xfrm>
          <a:prstGeom prst="rect">
            <a:avLst/>
          </a:prstGeom>
          <a:noFill/>
          <a:ln w="9525">
            <a:noFill/>
          </a:ln>
        </p:spPr>
        <p:txBody>
          <a:bodyPr>
            <a:spAutoFit/>
          </a:bodyPr>
          <a:p>
            <a:pPr marL="0" indent="1028700"/>
            <a:r>
              <a:rPr lang="zh-CN" sz="1800" b="1">
                <a:latin typeface="Times New Roman" panose="02020603050405020304" pitchFamily="18" charset="0"/>
                <a:ea typeface="宋体" panose="02010600030101010101" pitchFamily="2" charset="-122"/>
              </a:rPr>
              <a:t>图</a:t>
            </a:r>
            <a:r>
              <a:rPr lang="en-US" sz="1800" b="1">
                <a:latin typeface="Times New Roman" panose="02020603050405020304" pitchFamily="18" charset="0"/>
                <a:ea typeface="宋体" panose="02010600030101010101" pitchFamily="2" charset="-122"/>
              </a:rPr>
              <a:t>2-1-18 </a:t>
            </a:r>
            <a:r>
              <a:rPr lang="zh-CN" sz="1800" b="1">
                <a:latin typeface="Times New Roman" panose="02020603050405020304" pitchFamily="18" charset="0"/>
                <a:ea typeface="宋体" panose="02010600030101010101" pitchFamily="2" charset="-122"/>
              </a:rPr>
              <a:t>线性电阻伏安特性曲线</a:t>
            </a:r>
            <a:endParaRPr lang="zh-CN" altLang="en-US" sz="18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基尔霍夫定律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9425" y="2348865"/>
            <a:ext cx="11104245"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欧姆定律在分析电阻电路的，简单高效，但针对如下图2-1-19的复杂电路，例如点A 处的电流，只应用欧姆电路不能够完全确定</a:t>
            </a:r>
            <a:r>
              <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700530"/>
            <a:ext cx="715772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基尔霍夫定律</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sp>
        <p:nvSpPr>
          <p:cNvPr id="6" name="文本框 5"/>
          <p:cNvSpPr txBox="1"/>
          <p:nvPr/>
        </p:nvSpPr>
        <p:spPr>
          <a:xfrm>
            <a:off x="2845435" y="6093460"/>
            <a:ext cx="5080000" cy="368300"/>
          </a:xfrm>
          <a:prstGeom prst="rect">
            <a:avLst/>
          </a:prstGeom>
          <a:noFill/>
          <a:ln w="9525">
            <a:noFill/>
          </a:ln>
        </p:spPr>
        <p:txBody>
          <a:bodyPr>
            <a:spAutoFit/>
          </a:bodyPr>
          <a:p>
            <a:pPr marL="0" indent="1028700"/>
            <a:r>
              <a:rPr sz="1800" b="1">
                <a:latin typeface="Times New Roman" panose="02020603050405020304" pitchFamily="18" charset="0"/>
                <a:ea typeface="宋体" panose="02010600030101010101" pitchFamily="2" charset="-122"/>
              </a:rPr>
              <a:t>图2-1-19 多节点复杂电路图</a:t>
            </a:r>
            <a:endParaRPr sz="1800" b="1">
              <a:latin typeface="Times New Roman" panose="02020603050405020304" pitchFamily="18" charset="0"/>
              <a:ea typeface="宋体" panose="02010600030101010101" pitchFamily="2" charset="-122"/>
            </a:endParaRPr>
          </a:p>
        </p:txBody>
      </p:sp>
      <p:pic>
        <p:nvPicPr>
          <p:cNvPr id="36" name="图片 3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143885" y="3860800"/>
            <a:ext cx="4278630" cy="2222500"/>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2348865"/>
            <a:ext cx="11104245" cy="230695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1845 年，德国科学家基尔霍夫在继承前人研究的基础上，在一篇论文中首次提出针对类似如上2-1-19复杂电路的分析方法，后续命名为基尔霍夫定律，此定律分为基尔霍夫电流定律（缩写为KCL）和基尔霍夫电压定律(缩写为KVL), KCL 又称为节点电流平衡方程式，KVL 又称为回路电压平衡方程式。</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700530"/>
            <a:ext cx="715772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基尔霍夫定律</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sp>
        <p:nvSpPr>
          <p:cNvPr id="7" name="文本占位符 4"/>
          <p:cNvSpPr>
            <a:spLocks noGrp="1"/>
          </p:cNvSpPr>
          <p:nvPr/>
        </p:nvSpPr>
        <p:spPr>
          <a:xfrm>
            <a:off x="811367" y="1035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基尔霍夫定律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917700"/>
            <a:ext cx="11104245" cy="48183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在学习这两个</a:t>
            </a:r>
            <a:r>
              <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定</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律之前，我们首先理解这两个定律所涉及的特点名词及概念。</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支路：在电路中,支路为单个电路元件或是若干个电路元件的串联构成的一个分支，一个分支上流经的是同一个电流，电路中每个分支都称作支路。在一条支路中电流处处相等。流经该支路的电流和支路端电压称为支路电流和支路电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节点：从侠义上讲，节点是支路与支路的连接点。</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回路：电路中有许多回路,所谓回路,就是电路中的闭合电路。闭合电路内不含其他支路的回路,称为网孔。</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网孔：内部不含支路的回路称为网孔。</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56385"/>
            <a:ext cx="715772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基尔霍夫定律</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基尔霍夫定律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917700"/>
            <a:ext cx="11104245"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在任一时刻，任一电路中的任一节点，流入该节点的所有支路电流的和恒等于流出该节点的所有支路电流的和。数学表达式为：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56385"/>
            <a:ext cx="987171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基尔霍夫电流电律（Kirchhoff ’s Current Law，缩写为KCL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7392670" y="2564765"/>
            <a:ext cx="1958975" cy="680085"/>
          </a:xfrm>
          <a:prstGeom prst="rect">
            <a:avLst/>
          </a:prstGeom>
        </p:spPr>
      </p:pic>
      <p:pic>
        <p:nvPicPr>
          <p:cNvPr id="6" name="图片 5"/>
          <p:cNvPicPr>
            <a:picLocks noChangeAspect="1"/>
          </p:cNvPicPr>
          <p:nvPr/>
        </p:nvPicPr>
        <p:blipFill>
          <a:blip r:embed="rId2"/>
          <a:stretch>
            <a:fillRect/>
          </a:stretch>
        </p:blipFill>
        <p:spPr>
          <a:xfrm>
            <a:off x="1343660" y="3296920"/>
            <a:ext cx="2738755" cy="2680335"/>
          </a:xfrm>
          <a:prstGeom prst="rect">
            <a:avLst/>
          </a:prstGeom>
        </p:spPr>
      </p:pic>
      <p:pic>
        <p:nvPicPr>
          <p:cNvPr id="7" name="图片 6"/>
          <p:cNvPicPr>
            <a:picLocks noChangeAspect="1"/>
          </p:cNvPicPr>
          <p:nvPr/>
        </p:nvPicPr>
        <p:blipFill>
          <a:blip r:embed="rId3"/>
          <a:stretch>
            <a:fillRect/>
          </a:stretch>
        </p:blipFill>
        <p:spPr>
          <a:xfrm>
            <a:off x="7097395" y="3314065"/>
            <a:ext cx="3373120" cy="2419350"/>
          </a:xfrm>
          <a:prstGeom prst="rect">
            <a:avLst/>
          </a:prstGeom>
        </p:spPr>
      </p:pic>
      <p:pic>
        <p:nvPicPr>
          <p:cNvPr id="8" name="图片 7"/>
          <p:cNvPicPr>
            <a:picLocks noChangeAspect="1"/>
          </p:cNvPicPr>
          <p:nvPr/>
        </p:nvPicPr>
        <p:blipFill>
          <a:blip r:embed="rId4"/>
          <a:stretch>
            <a:fillRect/>
          </a:stretch>
        </p:blipFill>
        <p:spPr>
          <a:xfrm>
            <a:off x="10044430" y="4871085"/>
            <a:ext cx="1705610" cy="389890"/>
          </a:xfrm>
          <a:prstGeom prst="rect">
            <a:avLst/>
          </a:prstGeom>
        </p:spPr>
      </p:pic>
      <p:pic>
        <p:nvPicPr>
          <p:cNvPr id="9" name="图片 8"/>
          <p:cNvPicPr>
            <a:picLocks noChangeAspect="1"/>
          </p:cNvPicPr>
          <p:nvPr/>
        </p:nvPicPr>
        <p:blipFill>
          <a:blip r:embed="rId5"/>
          <a:stretch>
            <a:fillRect/>
          </a:stretch>
        </p:blipFill>
        <p:spPr>
          <a:xfrm>
            <a:off x="3936365" y="4796790"/>
            <a:ext cx="1076960" cy="366395"/>
          </a:xfrm>
          <a:prstGeom prst="rect">
            <a:avLst/>
          </a:prstGeom>
        </p:spPr>
      </p:pic>
      <p:sp>
        <p:nvSpPr>
          <p:cNvPr id="11"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基尔霍夫定律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917700"/>
            <a:ext cx="11104245"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对任一集总电路中的任一回路，在任一时刻，沿该回路的所有支路电压降的代数和为零：</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56385"/>
            <a:ext cx="987171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基尔霍夫电压电律（Kirchhoff ’ s Voltage Law，缩写为KVL）</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10" name="图片 9"/>
          <p:cNvPicPr>
            <a:picLocks noChangeAspect="1"/>
          </p:cNvPicPr>
          <p:nvPr/>
        </p:nvPicPr>
        <p:blipFill>
          <a:blip r:embed="rId1"/>
          <a:stretch>
            <a:fillRect/>
          </a:stretch>
        </p:blipFill>
        <p:spPr>
          <a:xfrm>
            <a:off x="2639695" y="2493010"/>
            <a:ext cx="1622425" cy="679450"/>
          </a:xfrm>
          <a:prstGeom prst="rect">
            <a:avLst/>
          </a:prstGeom>
        </p:spPr>
      </p:pic>
      <p:pic>
        <p:nvPicPr>
          <p:cNvPr id="11" name="图片 10"/>
          <p:cNvPicPr>
            <a:picLocks noChangeAspect="1"/>
          </p:cNvPicPr>
          <p:nvPr/>
        </p:nvPicPr>
        <p:blipFill>
          <a:blip r:embed="rId2"/>
          <a:stretch>
            <a:fillRect/>
          </a:stretch>
        </p:blipFill>
        <p:spPr>
          <a:xfrm>
            <a:off x="4627245" y="3068955"/>
            <a:ext cx="2807970" cy="2740660"/>
          </a:xfrm>
          <a:prstGeom prst="rect">
            <a:avLst/>
          </a:prstGeom>
        </p:spPr>
      </p:pic>
      <p:pic>
        <p:nvPicPr>
          <p:cNvPr id="12" name="图片 11"/>
          <p:cNvPicPr>
            <a:picLocks noChangeAspect="1"/>
          </p:cNvPicPr>
          <p:nvPr/>
        </p:nvPicPr>
        <p:blipFill>
          <a:blip r:embed="rId3"/>
          <a:stretch>
            <a:fillRect/>
          </a:stretch>
        </p:blipFill>
        <p:spPr>
          <a:xfrm>
            <a:off x="8071485" y="5247005"/>
            <a:ext cx="2040255" cy="329565"/>
          </a:xfrm>
          <a:prstGeom prst="rect">
            <a:avLst/>
          </a:prstGeom>
        </p:spPr>
      </p:pic>
      <p:sp>
        <p:nvSpPr>
          <p:cNvPr id="14"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基尔霍夫定律</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917700"/>
            <a:ext cx="11344910" cy="356298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 从应用角度，KCL描述复杂电路中节点上多个电流的约束关系，本质内涵揭示了电流连续性和电荷守恒。任一节点上，电荷不会凭空消失，也不会凭空产生，在任何时刻流入节点的电流等于流出节点的电流。</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（2）同理，从应用角度，KVL描述了复杂电路中闭合回路中电压的约束关系，本质内涵揭示了能量守恒。任一闭合回路，电压的升高与降低相平衡。</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（3）KCL、KVL不仅适用于阻性负载，同时，在感性或容性负载的电路中，同样适用。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基尔霍夫电律的扩展思考</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340485"/>
            <a:ext cx="11344910" cy="252857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例1.3.1 已知如下图2-1-23电路，作如下分析和思考：</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（1）分析该电路有多少个节点？可以列写多少个独立的KCL方程？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（2）分析该电路有多少条支路？可以列写多少个独立的KVL方程？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（3）列写出结点a、b、c的节点电流方程和回路①②③的回路电压方程。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基尔霍夫电律的扩展思考</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623570" y="4293235"/>
            <a:ext cx="11344910" cy="245491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[解] （1）节点是支路与支路的交点，该电路中共有a、b、c、d 4个节点。</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（2）支路的显著特征是支路中各处的电流相等，由此可以分析出，该电路中共有6条支路。分别是电流I1 、I2、 I3、 I4、 I5、 I6所流经的支路。</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基尔霍夫电律的扩展思考</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232400" y="1484630"/>
            <a:ext cx="3239135" cy="288925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5377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电路主要有三种工作状态，分别是通路、开路和短路。</a:t>
            </a: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电路的组成及工作状态</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2799080"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电路的工作状态</a:t>
            </a:r>
            <a:endParaRPr lang="zh-CN" altLang="en-US" sz="2400" b="1">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407670" y="3285490"/>
            <a:ext cx="11657965" cy="2861310"/>
          </a:xfrm>
          <a:prstGeom prst="rect">
            <a:avLst/>
          </a:prstGeom>
          <a:noFill/>
          <a:ln w="9525">
            <a:noFill/>
          </a:ln>
        </p:spPr>
        <p:txBody>
          <a:bodyPr wrap="square">
            <a:spAutoFit/>
          </a:bodyPr>
          <a:p>
            <a:pPr marL="0" indent="266700"/>
            <a:r>
              <a:rPr lang="zh-CN" sz="2000" b="1">
                <a:ea typeface="宋体" panose="02010600030101010101" pitchFamily="2" charset="-122"/>
              </a:rPr>
              <a:t>通路是指电路的额定工作状态，在这种状态下，开关或控制器处于闭合状态，电源向负载提供能量，负载处于正常的工作状态。</a:t>
            </a:r>
            <a:endParaRPr lang="zh-CN" sz="2000" b="1">
              <a:ea typeface="宋体" panose="02010600030101010101" pitchFamily="2" charset="-122"/>
            </a:endParaRPr>
          </a:p>
          <a:p>
            <a:pPr marL="0" indent="266700"/>
            <a:endParaRPr lang="zh-CN" altLang="en-US" sz="2000" b="1"/>
          </a:p>
          <a:p>
            <a:pPr marL="0" indent="266700"/>
            <a:r>
              <a:rPr lang="zh-CN" altLang="en-US" sz="2000" b="1"/>
              <a:t>开路也称为空载工作状态，当开关断开或连接导线折断时，一般发生这种状态。在这种状态下，电源不能向负载提供能量，负载不工作，外电路的电阻可以看作无穷大。这种状态下，一般对电路无损害。</a:t>
            </a:r>
            <a:endParaRPr lang="zh-CN" altLang="en-US" sz="2000" b="1"/>
          </a:p>
          <a:p>
            <a:pPr marL="0" indent="266700"/>
            <a:endParaRPr lang="zh-CN" altLang="en-US" sz="2000" b="1"/>
          </a:p>
          <a:p>
            <a:pPr marL="0" indent="266700"/>
            <a:r>
              <a:rPr lang="zh-CN" altLang="en-US" sz="2000" b="1"/>
              <a:t>短路属于一种非正常的工作状态，对电路、设备或工作人员都具有很强的危险性。当电源未经过任何负载而直接由导线接通成闭合回路时，即形成了短路。</a:t>
            </a:r>
            <a:endParaRPr lang="zh-CN" altLang="en-US" sz="2000" b="1"/>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340485"/>
            <a:ext cx="11344910" cy="566737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[解] （3）节点电流方程和回路电压方程分别如下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节点电流方程为：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节点a:  I1 -I2 -I6=0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节点b:  I2-I3-I4=0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节点c:  I3 +I5 +I6=0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回路电压方程为：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回路①  I1R1+ I2R2+ I4R4 -US1=0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回路②  -I5R5+ I3R3-I4R4+US2=0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回路③  -I3R3+ I6R6-I2R2 =0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基尔霍夫电律的扩展思考</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电路基本定律的分析及应用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340485"/>
            <a:ext cx="11344910" cy="566737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[解] （3）节点电流方程和回路电压方程分别如下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节点电流方程为：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节点a:  I1 -I2 -I6=0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节点b:  I2-I3-I4=0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节点c:  I3 +I5 +I6=0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回路电压方程为：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回路①  I1R1+ I2R2+ I4R4 -US1=0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回路②  -I5R5+ I3R3-I4R4+US2=0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回路③  -I3R3+ I6R6-I2R2 =0</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基尔霍夫电律的扩展思考</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8103870" cy="1788795"/>
          </a:xfrm>
          <a:noFill/>
        </p:spPr>
        <p:txBody>
          <a:bodyPr lIns="0" tIns="0" rIns="0" bIns="0">
            <a:normAutofit fontScale="3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学习参考</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学习单元二  </a:t>
            </a:r>
            <a:r>
              <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新能源汽车数字电路</a:t>
            </a:r>
            <a:endPar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0">
              <a:lnSpc>
                <a:spcPct val="100000"/>
              </a:lnSpc>
              <a:buNone/>
            </a:pPr>
            <a:r>
              <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的认识和应用</a:t>
            </a:r>
            <a:endPar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4038600" y="4367530"/>
            <a:ext cx="5935980" cy="7429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3546475" y="3900488"/>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2" name="Text Box 56"/>
          <p:cNvSpPr txBox="1"/>
          <p:nvPr/>
        </p:nvSpPr>
        <p:spPr>
          <a:xfrm>
            <a:off x="3672681" y="3962400"/>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a:t>
            </a:r>
            <a:r>
              <a:rPr lang="en-US" altLang="zh-CN" sz="2400" dirty="0">
                <a:solidFill>
                  <a:schemeClr val="tx2"/>
                </a:solidFill>
                <a:sym typeface="+mn-ea"/>
              </a:rPr>
              <a:t>数字电路基础应用</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a:t>
            </a:r>
            <a:r>
              <a:rPr lang="en-US" altLang="zh-CN" sz="2400" dirty="0">
                <a:solidFill>
                  <a:schemeClr val="tx2"/>
                </a:solidFill>
                <a:sym typeface="+mn-ea"/>
              </a:rPr>
              <a:t>组合逻辑电路—数码显示器</a:t>
            </a:r>
            <a:endParaRPr lang="en-US" altLang="zh-CN" sz="2400" dirty="0">
              <a:solidFill>
                <a:schemeClr val="tx2"/>
              </a:solidFill>
              <a:latin typeface="Arial" panose="020B0604020202020204" pitchFamily="34" charset="0"/>
            </a:endParaRPr>
          </a:p>
        </p:txBody>
      </p:sp>
      <p:sp>
        <p:nvSpPr>
          <p:cNvPr id="8" name="Text Box 24"/>
          <p:cNvSpPr txBox="1"/>
          <p:nvPr/>
        </p:nvSpPr>
        <p:spPr>
          <a:xfrm>
            <a:off x="4234180" y="393319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3--</a:t>
            </a:r>
            <a:r>
              <a:rPr lang="en-US" altLang="zh-CN" sz="2400" dirty="0">
                <a:solidFill>
                  <a:schemeClr val="tx2"/>
                </a:solidFill>
                <a:sym typeface="+mn-ea"/>
              </a:rPr>
              <a:t>时序逻辑电路</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340485"/>
            <a:ext cx="11344910" cy="348869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所谓数制，是用一组固定的符号和统一的规则来表示数值的方法，也称为“计数制”。数制至少包含数码、基数和位权三个基本要素。数码是数制中表征数值大小的不同的数字符号。基数是数制中所使用的数码的个数。位权是数制中某一位上的1所表示数值的大小，也就是所处位置的价值。在计数过程中，当某一位累计到等于基数时，便向高位进一，而本位复零。</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479425" y="1340485"/>
            <a:ext cx="11344910" cy="467042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十进制（Decimal System）是最常用、也是我们最早接触的一种数制,它的数码是0、1、2、3、4、5、6、7、8、9十个数字符号。十进制的基数是10。以10进制的4321为例说明此数的位权，4的位权是1000，3的位权是100，2的位权是10，1的位权是1。十进制的计算规则是“逢十进一”，并且可以按权展开。例如，十进制数632.45可以展开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如下，我们将以10进制的计数规则为参照，学习二进制、八进制、十六进制的计数形式。</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59785" y="4149090"/>
            <a:ext cx="4284345" cy="60071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3" name="文本框 2"/>
          <p:cNvSpPr txBox="1"/>
          <p:nvPr/>
        </p:nvSpPr>
        <p:spPr>
          <a:xfrm>
            <a:off x="623570" y="2276475"/>
            <a:ext cx="11344910" cy="230695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二进制（Binary System）是计算机及数字电路中基本的数制。为了对不同进制的数进行区分，一般先将数字用小括号括起来，其次再在括号的后下角标准进制的缩写符号，二进制的缩写符号为B。二进制包含0和1两个数码，其基数是2，计数时“逢二进一”。二进制与十进制可以进行等值转换。</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715" y="1556385"/>
            <a:ext cx="715772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二进制数</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715" y="1556385"/>
            <a:ext cx="7157720" cy="82994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二进制数</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indent="0"/>
            <a:endParaRPr lang="en-US" altLang="zh-CN" sz="2400" b="1">
              <a:solidFill>
                <a:srgbClr val="FF0000"/>
              </a:solidFill>
              <a:latin typeface="宋体" panose="02010600030101010101" pitchFamily="2" charset="-122"/>
            </a:endParaRPr>
          </a:p>
        </p:txBody>
      </p:sp>
      <p:pic>
        <p:nvPicPr>
          <p:cNvPr id="5" name="图片 4"/>
          <p:cNvPicPr>
            <a:picLocks noChangeAspect="1"/>
          </p:cNvPicPr>
          <p:nvPr/>
        </p:nvPicPr>
        <p:blipFill>
          <a:blip r:embed="rId1"/>
          <a:stretch>
            <a:fillRect/>
          </a:stretch>
        </p:blipFill>
        <p:spPr>
          <a:xfrm>
            <a:off x="684530" y="2307590"/>
            <a:ext cx="5130800" cy="3670935"/>
          </a:xfrm>
          <a:prstGeom prst="rect">
            <a:avLst/>
          </a:prstGeom>
        </p:spPr>
      </p:pic>
      <p:pic>
        <p:nvPicPr>
          <p:cNvPr id="2" name="图片 1"/>
          <p:cNvPicPr>
            <a:picLocks noChangeAspect="1"/>
          </p:cNvPicPr>
          <p:nvPr/>
        </p:nvPicPr>
        <p:blipFill>
          <a:blip r:embed="rId2"/>
          <a:stretch>
            <a:fillRect/>
          </a:stretch>
        </p:blipFill>
        <p:spPr>
          <a:xfrm>
            <a:off x="6470650" y="2307590"/>
            <a:ext cx="5132070" cy="354584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八进制数</a:t>
            </a:r>
            <a:endParaRPr lang="en-US" altLang="zh-CN" sz="2400" b="1">
              <a:solidFill>
                <a:srgbClr val="FF0000"/>
              </a:solidFill>
              <a:latin typeface="宋体" panose="02010600030101010101" pitchFamily="2" charset="-122"/>
            </a:endParaRPr>
          </a:p>
        </p:txBody>
      </p:sp>
      <p:sp>
        <p:nvSpPr>
          <p:cNvPr id="3" name="文本框 2"/>
          <p:cNvSpPr txBox="1"/>
          <p:nvPr/>
        </p:nvSpPr>
        <p:spPr>
          <a:xfrm>
            <a:off x="623570" y="1988820"/>
            <a:ext cx="11344910" cy="48183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计算机语言中，对计数的表示，经常应用八进制。八进制以八为计数基数，数码包含0，1，2，3，4，5，6，7八个数字，计数时“逢八进1”。八进制的缩写是o, 有时也用下标8表示八进制。八进制可以与二进制、十进制等数制之间互相转换，如下所示：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八进制转换成二进制时，按照原有的顺序每1位八进制数转换成相等的3位二进制数。</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 （17.36）8 = （001 111 .011 110）2 = （1111.01111）2</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八进制转换成10进制时，按权展开，依次相加。</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063750" y="6261100"/>
            <a:ext cx="3599180" cy="462915"/>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  十六进制数</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3" name="文本框 2"/>
          <p:cNvSpPr txBox="1"/>
          <p:nvPr/>
        </p:nvSpPr>
        <p:spPr>
          <a:xfrm>
            <a:off x="623570" y="1988820"/>
            <a:ext cx="11344910" cy="419036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十六进制的缩写符号为H。十六进制采用0-9和A、B、C、D、E、F十六个数码，A、B、C、D、E、F分别对应于10进制的10-15，十六进制的基数是十六，计数时“逢十六进一”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十六进制向十进制的转换，和二进制向十进制的转换类似，只是位权不同，示例如下：</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或写成</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1271905" y="4869180"/>
            <a:ext cx="4479925" cy="455930"/>
          </a:xfrm>
          <a:prstGeom prst="rect">
            <a:avLst/>
          </a:prstGeom>
        </p:spPr>
      </p:pic>
      <p:pic>
        <p:nvPicPr>
          <p:cNvPr id="7" name="图片 6"/>
          <p:cNvPicPr>
            <a:picLocks noChangeAspect="1"/>
          </p:cNvPicPr>
          <p:nvPr/>
        </p:nvPicPr>
        <p:blipFill>
          <a:blip r:embed="rId2"/>
          <a:stretch>
            <a:fillRect/>
          </a:stretch>
        </p:blipFill>
        <p:spPr>
          <a:xfrm>
            <a:off x="2238375" y="5730240"/>
            <a:ext cx="1612265" cy="43878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zh-CN" altLang="en-US"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一、</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电路的组成及工作状态</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2799080"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电路的工作状态</a:t>
            </a:r>
            <a:endParaRPr lang="zh-CN" altLang="en-US" sz="2400" b="1">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2783840" y="2362835"/>
            <a:ext cx="7365365" cy="398780"/>
          </a:xfrm>
          <a:prstGeom prst="rect">
            <a:avLst/>
          </a:prstGeom>
          <a:noFill/>
          <a:ln w="9525">
            <a:noFill/>
          </a:ln>
        </p:spPr>
        <p:txBody>
          <a:bodyPr wrap="square">
            <a:spAutoFit/>
          </a:bodyPr>
          <a:p>
            <a:pPr marL="0" indent="1893570"/>
            <a:r>
              <a:rPr lang="zh-CN" sz="2000" b="1">
                <a:latin typeface="Times New Roman" panose="02020603050405020304" pitchFamily="18" charset="0"/>
                <a:ea typeface="宋体" panose="02010600030101010101" pitchFamily="2" charset="-122"/>
              </a:rPr>
              <a:t>表</a:t>
            </a:r>
            <a:r>
              <a:rPr lang="en-US" sz="2000" b="1">
                <a:latin typeface="Times New Roman" panose="02020603050405020304" pitchFamily="18" charset="0"/>
                <a:ea typeface="宋体" panose="02010600030101010101" pitchFamily="2" charset="-122"/>
              </a:rPr>
              <a:t>2-1-1 </a:t>
            </a:r>
            <a:r>
              <a:rPr lang="zh-CN" sz="2000" b="1">
                <a:latin typeface="Times New Roman" panose="02020603050405020304" pitchFamily="18" charset="0"/>
                <a:ea typeface="宋体" panose="02010600030101010101" pitchFamily="2" charset="-122"/>
              </a:rPr>
              <a:t>不同状态下电路的特征</a:t>
            </a:r>
            <a:endParaRPr lang="zh-CN" altLang="en-US" sz="2000"/>
          </a:p>
        </p:txBody>
      </p:sp>
      <p:pic>
        <p:nvPicPr>
          <p:cNvPr id="6" name="图片 5"/>
          <p:cNvPicPr>
            <a:picLocks noChangeAspect="1"/>
          </p:cNvPicPr>
          <p:nvPr/>
        </p:nvPicPr>
        <p:blipFill>
          <a:blip r:embed="rId1"/>
          <a:stretch>
            <a:fillRect/>
          </a:stretch>
        </p:blipFill>
        <p:spPr>
          <a:xfrm>
            <a:off x="2496185" y="2997200"/>
            <a:ext cx="7574915" cy="300990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一、</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数制</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496060" y="1549400"/>
            <a:ext cx="9225915" cy="5174615"/>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1988820"/>
            <a:ext cx="11344910" cy="404304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数字电路通过一系列逻辑运算来实现各种功能的。在研究数字电路时，除了数值运算外，还需要探究数字电路输入信号和输出信号之间的逻辑关系，这种关系不是普通的代数函数，输入信号和输出信号的取值不像普通代数一样有多种取值，只有两种取值----0或1，此时的0或1 不具有数值的概念，无大小、正负之分，只是用来表征矛盾双方和判断事件真伪的形式符号。</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数字电路又称为逻辑电路。这种二值代数系统叫做逻辑代数。是分析和设计逻辑电路的理论基础。</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7419975" cy="411670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在逻辑运算中，与（AND）、或（OR）、非（NOT）是最基本的逻辑关系，是构成所有复杂逻辑关系的最小要素。</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（1）逻辑与</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从物理角度分析如下电路，开关A 和B 串联起来，控制指示灯F ，只有当A 和B 都闭合时，指示灯才点亮。如果A或B 任何一个没有闭合，指示灯都不能点亮。</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基本逻辑运算</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940675" y="2796540"/>
            <a:ext cx="3917950" cy="2733675"/>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6755130" cy="300863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（2）逻辑或</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按照逻辑与的思路，同理分析逻辑或。</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从物理角度分析如下电路，开关A 和B 相串联控制指示灯F ，当A 和B 任何一个闭合时，指示灯都点亮。A和B 都断开时，指示灯熄灭。</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基本逻辑运算</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7464425" y="2132965"/>
            <a:ext cx="4202430" cy="310388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6755130" cy="23806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（3）逻辑非</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从物理角度分析如下电路，由一个开关A控制指示灯F ，当开关闭合时，指示灯F不亮；当开关断开时，指示F灯亮。</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基本逻辑运算</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555230" y="2496820"/>
            <a:ext cx="4260850" cy="286385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基本逻辑运算</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1647825" y="2087880"/>
            <a:ext cx="8232140" cy="3862070"/>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0474325" cy="23806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（4）与、或、非三种逻辑关系的组合</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与、或、非三种逻辑关系，也称为与门、或门、非门，是数字逻辑电路的基本构成元素。三者之间简单的组合，可以构成与非、或非、同或、异或等，如下表2-2-3中，综合对比列出了这些逻辑组合表达式、逻辑符号及含义。</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基本逻辑运算</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基本逻辑运算</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631315" y="1917065"/>
            <a:ext cx="8362315" cy="483108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4746625" cy="175323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逻辑代数的运算，和普通代数类似，遵循相应的运算规律，常用的如下表2-2-4所示</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逻辑代数运算规律</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6383655" y="1052830"/>
            <a:ext cx="4660265" cy="5429250"/>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4746625" cy="175323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逻辑代数的运算，和普通代数类似，遵循相应的运算规律，常用的如下表2-2-4所示</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endPar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逻辑代数运算规律</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6383655" y="1052830"/>
            <a:ext cx="4660265" cy="542925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0260" y="1797050"/>
            <a:ext cx="10746105" cy="1753235"/>
          </a:xfrm>
          <a:prstGeom prst="rect">
            <a:avLst/>
          </a:prstGeom>
          <a:noFill/>
          <a:ln w="9525">
            <a:noFill/>
          </a:ln>
        </p:spPr>
        <p:txBody>
          <a:bodyPr wrap="square">
            <a:spAutoFit/>
          </a:bodyPr>
          <a:p>
            <a:pPr marL="0" indent="0" algn="l" latinLnBrk="0">
              <a:lnSpc>
                <a:spcPct val="150000"/>
              </a:lnSpc>
            </a:pPr>
            <a:r>
              <a:rPr sz="2400" b="1">
                <a:latin typeface="宋体" panose="02010600030101010101" pitchFamily="2" charset="-122"/>
              </a:rPr>
              <a:t>如果要分析或描述电路的特性，需要借助相应的物理量，描述电路如果要分析或描述电路的特性，需要借助相应的物理量，描述电路的物理量很多，例如电流、电压、电荷、磁链、功率等，常用的变量有电流，电压、功率。</a:t>
            </a:r>
            <a:endParaRPr sz="2400" b="1">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302365" cy="300863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和普通的代数函数相比，逻辑函数也有诸多的表达形式，一般的表示方法有真值表、函数式、逻辑图和卡诺图。</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 真值表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所谓真值表，实际上是一个表格，表格中，把各输入变量所有可能的取值和输出变量所对应的函数值全部列出来，用以描述函数关系。</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逻辑函数的表示方法</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104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302365" cy="449262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例2.1.3 某件事需要三人（三人的代码为A、B、C）表决决定，已设计了一个逻辑电路供三人表决使用。每人有一个按钮，如果他同意，就按下按钮，表示“1”；如果不同意，不按按钮，表示“0”。总的表示结果用指示灯H来表示，如果多数赞成，则指示灯亮，H＝1；反之则不亮，H=0。列写出真值表。</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[解] 分析过程如下所示：</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（1）首先分析三人每个人的取值，仅有2种结果：0、1</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（2）对三人所有的取值进行排列组合，共有8种组合。</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（3）对三人组合的结果进行取值分析，2人或3人同意的，结果为1；1人或无人同意的，结果为0。</a:t>
            </a:r>
            <a:r>
              <a:rPr kumimoji="1" lang="en-US"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依据分析过程，列写如下表2-2-5真值表。</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逻辑函数的表示方法</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逻辑函数的表示方法</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423160" y="2204720"/>
            <a:ext cx="7477125" cy="3590925"/>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5240655" cy="459676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（2）表达式</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达式和普通函数表达式类似，都是应用运算符和逻辑变量进行相应的组合，并且一般都能够化简成最简单的表达形式。对于逻辑函数来讲，表达式在构建时有章可循，一般依据如下几种形式进行构建，如下表2-2-6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逻辑函数的表示方法</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6167755" y="1663065"/>
            <a:ext cx="4953635" cy="496062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114405" cy="182689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（3）逻辑图</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逻辑图以一种直观的图形形式展现逻辑函数。它的构成主要包含三部分：逻辑基本单元、逻辑部件符号、相互之间的连线。</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逻辑函数的表示方法</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  数字电路基础应用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逻辑代数</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6696710" cy="350774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例2.1.4. 如下图2-2-4是一个逻辑图，分析这个逻辑图主要包含哪些逻辑元件，逻辑元件之间的关系是什么？</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[解] </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（1）在这个逻辑图中，共包含三类元件，两个“与非”门电路、一个与门电路、一个或门电路。</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（2）两个“与非门”电路和“与门”电路之间是并列的关系。</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080" y="155638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逻辑函数的表示方法</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536180" y="2016760"/>
            <a:ext cx="4241165" cy="3336925"/>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286131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组合逻辑电路是数字电路的重要组成部分，从构成上分析，它是以既定功能为蓝图，由最小逻辑门电路按照一定逻辑关系构成。它的核心特点主要体现在如下两方面：首先，输出信号只取决于输入信号及输入信号之间的逻辑关系，不受时序的影响。其次，组合逻辑电路中，信号只按照一个方向传递，不存在正反馈、负反馈这类反馈的传递。这两方面的核心特点明显区别于时序电路</a:t>
            </a:r>
            <a:r>
              <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415417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组合逻辑电路图的功能分析，主要从如下几个方面思考：</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（1）分析组合逻辑电路的层级结构，从最左侧输入信号出发到最右侧的输出信号，观察这一过程共经历了几个层级和层级之间的结构关系。</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（2）从最左端输入信号出发，依据层级写出各部分中间信号的表达式。</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（3）根据中间信号的表达式，写出最右侧输出信号的表达式。</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（4）对写出的逻辑函数式进行逻辑化简，得到最简逻辑表达式。</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（5）根据最简式列出真值表。</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（6）用简明的文字说明功能。</a:t>
            </a:r>
            <a:endParaRPr kumimoji="1" sz="20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例2.2.1  对比分析如下图2-2-6所示两种逻辑电路图，列出逻辑表达式和真值表，并说明功能。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3359785" y="3213100"/>
            <a:ext cx="4973955" cy="350647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例2.2.1  对比分析如下图2-2-6所示两种逻辑电路图，列出逻辑表达式和真值表，并说明功能。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5" name="文本框 4"/>
          <p:cNvSpPr txBox="1"/>
          <p:nvPr/>
        </p:nvSpPr>
        <p:spPr>
          <a:xfrm>
            <a:off x="767715" y="3429000"/>
            <a:ext cx="10824210" cy="2306955"/>
          </a:xfrm>
          <a:prstGeom prst="rect">
            <a:avLst/>
          </a:prstGeom>
          <a:noFill/>
          <a:ln w="9525">
            <a:noFill/>
          </a:ln>
        </p:spPr>
        <p:txBody>
          <a:bodyPr wrap="square">
            <a:spAutoFit/>
          </a:bodyPr>
          <a:p>
            <a:pPr marL="0" indent="0" latinLnBrk="0">
              <a:lnSpc>
                <a:spcPct val="150000"/>
              </a:lnSpc>
            </a:pPr>
            <a:r>
              <a:rPr lang="en-US"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宋体" panose="02010600030101010101" pitchFamily="2" charset="-122"/>
              </a:rPr>
              <a:t>解</a:t>
            </a:r>
            <a:r>
              <a:rPr lang="en-US" sz="2400" b="1">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按照上述的分析思路，分别分析逻辑图如下：</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a:t>
            </a:r>
            <a:r>
              <a:rPr lang="zh-CN" sz="2400" b="0">
                <a:ea typeface="宋体" panose="02010600030101010101" pitchFamily="2" charset="-122"/>
                <a:cs typeface="Times New Roman" panose="02020603050405020304" pitchFamily="18" charset="0"/>
              </a:rPr>
              <a:t>1）层级结构：每个电路图，输入信号都是3路，输出信号1路。从输入信号到输出信号，共经历了2个层级，图1中，第一层级为两两相与之后取非，第二层级是第一层级的3个输出信号相与后取非。</a:t>
            </a:r>
            <a:endParaRPr lang="zh-CN" altLang="en-US" sz="24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67715" y="2161540"/>
            <a:ext cx="11025505" cy="1198880"/>
          </a:xfrm>
          <a:prstGeom prst="rect">
            <a:avLst/>
          </a:prstGeom>
          <a:noFill/>
          <a:ln w="9525">
            <a:noFill/>
          </a:ln>
        </p:spPr>
        <p:txBody>
          <a:bodyPr wrap="square">
            <a:spAutoFit/>
          </a:bodyPr>
          <a:p>
            <a:pPr marL="0" indent="0" latinLnBrk="0">
              <a:lnSpc>
                <a:spcPct val="150000"/>
              </a:lnSpc>
            </a:pPr>
            <a:r>
              <a:rPr sz="2400" b="1">
                <a:latin typeface="宋体" panose="02010600030101010101" pitchFamily="2" charset="-122"/>
              </a:rPr>
              <a:t>电流，也就是电流的强度，从定义上分析， 是指单位时间通过导体横截面的电荷量。</a:t>
            </a:r>
            <a:endParaRPr sz="2400" b="1">
              <a:latin typeface="宋体" panose="02010600030101010101" pitchFamily="2" charset="-122"/>
            </a:endParaRPr>
          </a:p>
        </p:txBody>
      </p:sp>
      <p:sp>
        <p:nvSpPr>
          <p:cNvPr id="100" name="文本框 99"/>
          <p:cNvSpPr txBox="1"/>
          <p:nvPr/>
        </p:nvSpPr>
        <p:spPr>
          <a:xfrm>
            <a:off x="839470" y="1701165"/>
            <a:ext cx="4549775"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电路的定义和参考方向</a:t>
            </a:r>
            <a:endParaRPr lang="zh-CN" altLang="en-US" sz="2400" b="1">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1703070" y="2853055"/>
            <a:ext cx="10578465" cy="460375"/>
          </a:xfrm>
          <a:prstGeom prst="rect">
            <a:avLst/>
          </a:prstGeom>
          <a:noFill/>
          <a:ln w="9525">
            <a:noFill/>
          </a:ln>
        </p:spPr>
        <p:txBody>
          <a:bodyPr wrap="square">
            <a:spAutoFit/>
          </a:bodyPr>
          <a:p>
            <a:pPr marL="0" indent="0"/>
            <a:r>
              <a:rPr lang="zh-CN" sz="2400" b="1">
                <a:latin typeface="Times New Roman" panose="02020603050405020304" pitchFamily="18" charset="0"/>
                <a:ea typeface="宋体" panose="02010600030101010101" pitchFamily="2" charset="-122"/>
              </a:rPr>
              <a:t>对于电流的方向，一般规定正电荷移动的方向为电流的实际方向。</a:t>
            </a:r>
            <a:endParaRPr lang="zh-CN" altLang="en-US" sz="2400" b="1"/>
          </a:p>
        </p:txBody>
      </p:sp>
      <p:pic>
        <p:nvPicPr>
          <p:cNvPr id="6" name="图片 5"/>
          <p:cNvPicPr>
            <a:picLocks noChangeAspect="1"/>
          </p:cNvPicPr>
          <p:nvPr/>
        </p:nvPicPr>
        <p:blipFill>
          <a:blip r:embed="rId1"/>
          <a:stretch>
            <a:fillRect/>
          </a:stretch>
        </p:blipFill>
        <p:spPr>
          <a:xfrm>
            <a:off x="2639695" y="3501390"/>
            <a:ext cx="6713855" cy="2856865"/>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例2.2.1  对比分析如下图2-2-6所示两种逻辑电路图，列出逻辑表达式和真值表，并说明功能。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5" name="文本框 4"/>
          <p:cNvSpPr txBox="1"/>
          <p:nvPr/>
        </p:nvSpPr>
        <p:spPr>
          <a:xfrm>
            <a:off x="767715" y="3429000"/>
            <a:ext cx="10824210" cy="1198880"/>
          </a:xfrm>
          <a:prstGeom prst="rect">
            <a:avLst/>
          </a:prstGeom>
          <a:noFill/>
          <a:ln w="9525">
            <a:noFill/>
          </a:ln>
        </p:spPr>
        <p:txBody>
          <a:bodyPr wrap="square">
            <a:spAutoFit/>
          </a:bodyPr>
          <a:p>
            <a:pPr marL="0" indent="0" latinLnBrk="0">
              <a:lnSpc>
                <a:spcPct val="150000"/>
              </a:lnSpc>
            </a:pPr>
            <a:r>
              <a:rPr lang="en-US"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宋体" panose="02010600030101010101" pitchFamily="2" charset="-122"/>
              </a:rPr>
              <a:t>解</a:t>
            </a:r>
            <a:r>
              <a:rPr lang="en-US" sz="2400" b="1">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按照上述的分析思路，分别分析逻辑图如下：</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（2）中间层级的表达式</a:t>
            </a:r>
            <a:endParaRPr lang="zh-CN" sz="2400" b="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703705" y="4568825"/>
            <a:ext cx="2093595" cy="2205990"/>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例2.2.1  对比分析如下图2-2-6所示两种逻辑电路图，列出逻辑表达式和真值表，并说明功能。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5" name="文本框 4"/>
          <p:cNvSpPr txBox="1"/>
          <p:nvPr/>
        </p:nvSpPr>
        <p:spPr>
          <a:xfrm>
            <a:off x="767715" y="3429000"/>
            <a:ext cx="10824210" cy="1198880"/>
          </a:xfrm>
          <a:prstGeom prst="rect">
            <a:avLst/>
          </a:prstGeom>
          <a:noFill/>
          <a:ln w="9525">
            <a:noFill/>
          </a:ln>
        </p:spPr>
        <p:txBody>
          <a:bodyPr wrap="square">
            <a:spAutoFit/>
          </a:bodyPr>
          <a:p>
            <a:pPr marL="0" indent="0" latinLnBrk="0">
              <a:lnSpc>
                <a:spcPct val="150000"/>
              </a:lnSpc>
            </a:pPr>
            <a:r>
              <a:rPr lang="en-US"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宋体" panose="02010600030101010101" pitchFamily="2" charset="-122"/>
              </a:rPr>
              <a:t>解</a:t>
            </a:r>
            <a:r>
              <a:rPr lang="en-US" sz="2400" b="1">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按照上述的分析思路，分别分析逻辑图如下：</a:t>
            </a:r>
            <a:r>
              <a:rPr lang="en-US" sz="2400" b="0">
                <a:latin typeface="Times New Roman" panose="02020603050405020304" pitchFamily="18" charset="0"/>
                <a:ea typeface="宋体" panose="02010600030101010101" pitchFamily="2" charset="-122"/>
              </a:rPr>
              <a:t> </a:t>
            </a:r>
            <a:endParaRPr lang="zh-CN" sz="2400" b="0">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983615" y="4009390"/>
            <a:ext cx="3985895" cy="278257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例2.2.1  对比分析如下图2-2-6所示两种逻辑电路图，列出逻辑表达式和真值表，并说明功能。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5" name="文本框 4"/>
          <p:cNvSpPr txBox="1"/>
          <p:nvPr/>
        </p:nvSpPr>
        <p:spPr>
          <a:xfrm>
            <a:off x="623570" y="3429000"/>
            <a:ext cx="6161405" cy="1753235"/>
          </a:xfrm>
          <a:prstGeom prst="rect">
            <a:avLst/>
          </a:prstGeom>
          <a:noFill/>
          <a:ln w="9525">
            <a:noFill/>
          </a:ln>
        </p:spPr>
        <p:txBody>
          <a:bodyPr wrap="square">
            <a:spAutoFit/>
          </a:bodyPr>
          <a:p>
            <a:pPr marL="0" indent="0" latinLnBrk="0">
              <a:lnSpc>
                <a:spcPct val="150000"/>
              </a:lnSpc>
            </a:pPr>
            <a:r>
              <a:rPr lang="en-US"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宋体" panose="02010600030101010101" pitchFamily="2" charset="-122"/>
              </a:rPr>
              <a:t>解</a:t>
            </a:r>
            <a:r>
              <a:rPr lang="en-US" sz="2400" b="1">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按照上述的分析思路，分别分析逻辑图如下：</a:t>
            </a:r>
            <a:r>
              <a:rPr lang="en-US" sz="2400" b="0">
                <a:latin typeface="Times New Roman" panose="02020603050405020304" pitchFamily="18" charset="0"/>
                <a:ea typeface="宋体" panose="02010600030101010101" pitchFamily="2" charset="-122"/>
              </a:rPr>
              <a:t> </a:t>
            </a:r>
            <a:endParaRPr lang="zh-CN" sz="2400" b="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784975" y="2996565"/>
            <a:ext cx="4677410" cy="3650615"/>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一、组合逻辑电路分析基础</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例2.2.1  对比分析如下图2-2-6所示两种逻辑电路图，列出逻辑表达式和真值表，并说明功能。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简单组合逻辑电路的功能分析</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5" name="文本框 4"/>
          <p:cNvSpPr txBox="1"/>
          <p:nvPr/>
        </p:nvSpPr>
        <p:spPr>
          <a:xfrm>
            <a:off x="551180" y="3458210"/>
            <a:ext cx="11473815" cy="1198880"/>
          </a:xfrm>
          <a:prstGeom prst="rect">
            <a:avLst/>
          </a:prstGeom>
          <a:noFill/>
          <a:ln w="9525">
            <a:noFill/>
          </a:ln>
        </p:spPr>
        <p:txBody>
          <a:bodyPr wrap="square">
            <a:spAutoFit/>
          </a:bodyPr>
          <a:p>
            <a:pPr marL="0" indent="0" latinLnBrk="0">
              <a:lnSpc>
                <a:spcPct val="150000"/>
              </a:lnSpc>
            </a:pPr>
            <a:r>
              <a:rPr lang="en-US"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宋体" panose="02010600030101010101" pitchFamily="2" charset="-122"/>
              </a:rPr>
              <a:t>解</a:t>
            </a:r>
            <a:r>
              <a:rPr lang="en-US" sz="2400" b="1">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按照上述的分析思路，分别分析逻辑图如下：</a:t>
            </a:r>
            <a:r>
              <a:rPr lang="en-US" sz="2400" b="0">
                <a:latin typeface="Times New Roman" panose="02020603050405020304" pitchFamily="18" charset="0"/>
                <a:ea typeface="宋体" panose="02010600030101010101" pitchFamily="2" charset="-122"/>
              </a:rPr>
              <a:t> </a:t>
            </a:r>
            <a:endParaRPr lang="zh-CN" sz="2400" b="0">
              <a:ea typeface="宋体" panose="02010600030101010101" pitchFamily="2" charset="-122"/>
            </a:endParaRPr>
          </a:p>
        </p:txBody>
      </p:sp>
      <p:sp>
        <p:nvSpPr>
          <p:cNvPr id="7" name="文本框 6"/>
          <p:cNvSpPr txBox="1"/>
          <p:nvPr/>
        </p:nvSpPr>
        <p:spPr>
          <a:xfrm>
            <a:off x="684530" y="4220845"/>
            <a:ext cx="11249660" cy="2306955"/>
          </a:xfrm>
          <a:prstGeom prst="rect">
            <a:avLst/>
          </a:prstGeom>
          <a:noFill/>
          <a:ln w="9525">
            <a:noFill/>
          </a:ln>
        </p:spPr>
        <p:txBody>
          <a:bodyPr wrap="square">
            <a:spAutoFit/>
          </a:bodyPr>
          <a:p>
            <a:pPr marL="0" indent="0" latinLnBrk="0">
              <a:lnSpc>
                <a:spcPct val="150000"/>
              </a:lnSpc>
            </a:pPr>
            <a:r>
              <a:rPr lang="en-US" sz="105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6</a:t>
            </a:r>
            <a:r>
              <a:rPr lang="zh-CN" sz="2400" b="0">
                <a:latin typeface="Times New Roman" panose="02020603050405020304" pitchFamily="18" charset="0"/>
                <a:ea typeface="宋体" panose="02010600030101010101" pitchFamily="2" charset="-122"/>
              </a:rPr>
              <a:t>）功能描述</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从真值表和化简之后的逻辑表达式可以分析出，</a:t>
            </a:r>
            <a:r>
              <a:rPr lang="en-US" sz="2400" b="0">
                <a:latin typeface="Times New Roman" panose="02020603050405020304" pitchFamily="18" charset="0"/>
                <a:ea typeface="宋体" panose="02010600030101010101" pitchFamily="2" charset="-122"/>
              </a:rPr>
              <a:t>A</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B</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C </a:t>
            </a:r>
            <a:r>
              <a:rPr lang="zh-CN" sz="2400" b="0">
                <a:latin typeface="Times New Roman" panose="02020603050405020304" pitchFamily="18" charset="0"/>
                <a:ea typeface="宋体" panose="02010600030101010101" pitchFamily="2" charset="-122"/>
              </a:rPr>
              <a:t>三路信号，当任何两路信号同时为</a:t>
            </a:r>
            <a:r>
              <a:rPr lang="en-US" sz="2400" b="0">
                <a:latin typeface="Times New Roman" panose="02020603050405020304" pitchFamily="18" charset="0"/>
                <a:ea typeface="宋体" panose="02010600030101010101" pitchFamily="2" charset="-122"/>
              </a:rPr>
              <a:t>1</a:t>
            </a:r>
            <a:r>
              <a:rPr lang="zh-CN" sz="2400" b="0">
                <a:latin typeface="Times New Roman" panose="02020603050405020304" pitchFamily="18" charset="0"/>
                <a:ea typeface="宋体" panose="02010600030101010101" pitchFamily="2" charset="-122"/>
              </a:rPr>
              <a:t>或三路信号都为</a:t>
            </a:r>
            <a:r>
              <a:rPr lang="en-US" sz="2400" b="0">
                <a:latin typeface="Times New Roman" panose="02020603050405020304" pitchFamily="18" charset="0"/>
                <a:ea typeface="宋体" panose="02010600030101010101" pitchFamily="2" charset="-122"/>
              </a:rPr>
              <a:t>1</a:t>
            </a:r>
            <a:r>
              <a:rPr lang="zh-CN" sz="2400" b="0">
                <a:latin typeface="Times New Roman" panose="02020603050405020304" pitchFamily="18" charset="0"/>
                <a:ea typeface="宋体" panose="02010600030101010101" pitchFamily="2" charset="-122"/>
              </a:rPr>
              <a:t>时，输出信号才为</a:t>
            </a:r>
            <a:r>
              <a:rPr lang="en-US" sz="2400" b="0">
                <a:latin typeface="Times New Roman" panose="02020603050405020304" pitchFamily="18" charset="0"/>
                <a:ea typeface="宋体" panose="02010600030101010101" pitchFamily="2" charset="-122"/>
              </a:rPr>
              <a:t>1</a:t>
            </a:r>
            <a:r>
              <a:rPr lang="zh-CN" sz="2400" b="0">
                <a:latin typeface="Times New Roman" panose="02020603050405020304" pitchFamily="18" charset="0"/>
                <a:ea typeface="宋体" panose="02010600030101010101" pitchFamily="2" charset="-122"/>
              </a:rPr>
              <a:t>。这样的组合逻辑电路，适用于三选二的表决情况，和现实生活中的“少数服从多数”的策略有相似性。</a:t>
            </a:r>
            <a:endParaRPr lang="zh-CN" altLang="en-US" sz="240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95960" y="1628775"/>
            <a:ext cx="11250930" cy="404304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从上述两种“三选二”组合逻辑电路可以分析出，若要实现某一具体功能，逻辑电路并不唯一，可能具有多种形式，具体采取哪种形式实现既定的功能，与经济性、个人经验等都直接相关。</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随着半导体材料及集成技术的发展，一些常用的功能可以集中订制成标准的、小规模的集成电路产品，例如：编码器、译码器、运算器、数据分配器等，这些标准化的集成电路产品具有很强的兼容性及通用性，同时，因为其功耗低、价格适中而得到广泛应用。如下分别说明几种常用的集成电路。</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411670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编码在我们的日常学习和生活中普遍存在，例如学号、身份证号、邮政编码、区号等，广义的。通俗的理解编码，就是用一串有序的数字按一定的规则表示某一个具体的事件。</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在数字逻辑电路中，有些电路专门用于实现编码的功能，这种功能的电路，称为编码器。编码器的输入是准备编码的信号，输出是二进制的信号。</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根据编码器所实现的功能不同，常用的有二进制编码器、二—十进制（8421BCD码）编码器、优先编码器等。</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编码器组合逻辑电路</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23806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（1）二—八进制编码器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二—八进制编码器也称为二进制编码器，是用二进制代码表示某种信号。根据指数的规则，n位二进制代码能对N=2n个一般信号进行编码，所以，如果想对N 个信号进行编码，至少需要产生n位二进制代码。</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编码器组合逻辑电路</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293497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（2）二—十进制编码器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二—十进制编码器是将输入的十进制的数码0—9 用二进制代码表示的数字逻辑电路。根据N=2n的规则，若表示10位的数码，用3位输出的二进制代码不足以表示完全，需要选用4位输出的二进制代码。 这种编码器也称为8421编码器或BCD 码编码器。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编码器组合逻辑电路</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474472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（3）优先编码器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优先编码器的核心功能是能够自动判别各电路信号优先级别的高低，并自动对优先级别高的信号进行编码。各电路信号优先级别的高低，是人为设定的，依据是各信号的轻重缓急情况。</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常用的优先编码器芯片有74148、74147等，分别能够实现8线-3线的集成优先编码和10线-4线的编码。如果将两片74148芯片级联起来，可使输入端扩展为16个，组成16线—4线优先编码器。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编码器组合逻辑电路</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75323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和编码是互为逆运算的过程，编码是将一组有序的信号转化成二进制代码，译码是把二进制代码“翻译”成信号的原义。能够完成这种功能的逻辑电路称为译码器。常用的译码器有二进制译码器、二—十进制译码器和显示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67715" y="2161540"/>
            <a:ext cx="11025505" cy="645160"/>
          </a:xfrm>
          <a:prstGeom prst="rect">
            <a:avLst/>
          </a:prstGeom>
          <a:noFill/>
          <a:ln w="9525">
            <a:noFill/>
          </a:ln>
        </p:spPr>
        <p:txBody>
          <a:bodyPr wrap="square">
            <a:spAutoFit/>
          </a:bodyPr>
          <a:p>
            <a:pPr marL="0" indent="0" latinLnBrk="0">
              <a:lnSpc>
                <a:spcPct val="150000"/>
              </a:lnSpc>
            </a:pPr>
            <a:r>
              <a:rPr sz="2400" b="1">
                <a:latin typeface="宋体" panose="02010600030101010101" pitchFamily="2" charset="-122"/>
              </a:rPr>
              <a:t>在电路中，任意两点间的电位差即为电压。如图2-1-3所示</a:t>
            </a:r>
            <a:endParaRPr sz="2400" b="1">
              <a:latin typeface="宋体" panose="02010600030101010101" pitchFamily="2" charset="-122"/>
            </a:endParaRPr>
          </a:p>
        </p:txBody>
      </p:sp>
      <p:sp>
        <p:nvSpPr>
          <p:cNvPr id="100" name="文本框 99"/>
          <p:cNvSpPr txBox="1"/>
          <p:nvPr/>
        </p:nvSpPr>
        <p:spPr>
          <a:xfrm>
            <a:off x="839470" y="1701165"/>
            <a:ext cx="4549775" cy="46037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电压的定义其参考极性</a:t>
            </a:r>
            <a:endParaRPr lang="en-US" altLang="zh-CN" sz="2400" b="1">
              <a:solidFill>
                <a:srgbClr val="FF0000"/>
              </a:solidFill>
              <a:latin typeface="Times New Roman" panose="02020603050405020304" pitchFamily="18" charset="0"/>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3503930" y="3141345"/>
            <a:ext cx="4375785" cy="2583815"/>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27317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（1）二线-四线译码器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如下图2-2-8逻辑电路所示</a:t>
            </a:r>
            <a:r>
              <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016500" y="1700530"/>
            <a:ext cx="5342890" cy="4611370"/>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27317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（1）二线-四线译码器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真值表如下表2-2-9所示：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5304155" y="2776220"/>
            <a:ext cx="4425315" cy="3034030"/>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27317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（2）三线-八线译码器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三线—八线译码器的输入端是3位二进制代码A2、A1、A0，输出端是8位信号</a:t>
            </a:r>
            <a:r>
              <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a:t>
            </a:r>
            <a:endParaRPr kumimoji="1" lang="zh-CN"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238061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（3）二—十进制译码器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同二线—四线、三线—八线、4线—16线译码器类似，二—十进制译码器顾名思义是将二进制代码译制成十进制代码。基本原理都类似，只不过是它包含4路输入端，10路输出端。7442是常用的集成8421BCD码4线—10线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404304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（4）BCD七段显示译码器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BCD 七段显示译码器与2线—4线、3线—8线等译码器相比，在原理上具有明显不同。它是将二—十进制BCD代码直接译成十进制数，同时驱动七段数码管的信号，并应用标准的七段字形显示出来。在显示过程中，0 9这10个十进制字符通过七段字划（笔划）亮灭的不同组合来呈现。例如需要显示数字“3”时，a、b、g、c、d这5段数码管亮。如下图2-2-10所示，分别表示数码管和显示译码器7448芯片的引脚排列。</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chemeClr val="tx2"/>
                </a:solidFill>
                <a:latin typeface="Arial" panose="020B0604020202020204" pitchFamily="34" charset="0"/>
                <a:sym typeface="+mn-ea"/>
              </a:rPr>
              <a:t>  组合逻辑电路—数码显示器</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二、常见组合逻辑电路</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64516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（4）BCD七段显示译码器</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译码器组合逻辑电路 </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3802380" y="2806700"/>
            <a:ext cx="4123690" cy="3857625"/>
          </a:xfrm>
          <a:prstGeom prst="rect">
            <a:avLst/>
          </a:prstGeo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一、触发器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67715" y="1556385"/>
            <a:ext cx="11250930" cy="293497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触发器是最基本的时序电路。其最小组成元素是基本的与、或、非门电路，基于与、或、非门之间连接形式的不同，成就了触发器的特殊特点和功能。它能够对1位二值信息形成逻辑记忆功能。</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触发器不仅具有逻辑0 和逻辑1两个稳定状态，同时，在输入信号改变时，进行0与1之间的翻转，并且在输入信号取消后，持续保持，直到下一个输入信号的改变。</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一、触发器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75323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基本R-S触发器是触发器中结构最简单的一种形式，它的最小元素是两个与非门，但这两个与非门的输出端相互交叉，并连接至输入端，组成结构和图形符号如下图2-2-12所示：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基本R-S触发器</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3530600" y="3692525"/>
            <a:ext cx="4189730" cy="2627630"/>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一、触发器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127317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（1）基本R-S触发器的构成分析</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基本R-S触发器</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839470" y="3140710"/>
            <a:ext cx="10225405" cy="2152015"/>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一、触发器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11250930" cy="245491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（2）基本R-S触发器的逻辑功能分析</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触发器共有两个信号输入端</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，每个输入端有0、1两种取值，共有四种取值的组合形式。触发器的输出状态将跟随输入信号的改变而改变，即“翻转”。</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基本R-S触发器</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5088255" y="3573145"/>
            <a:ext cx="829945" cy="33464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电路基本物理量的认知</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p:txBody>
          <a:bodyPr/>
          <a:lstStyle/>
          <a:p>
            <a:r>
              <a:rPr kumimoji="1" lang="en-US" altLang="zh-CN" sz="2400" noProof="0" dirty="0">
                <a:ln>
                  <a:noFill/>
                </a:ln>
                <a:solidFill>
                  <a:srgbClr val="FF0000"/>
                </a:solidFill>
                <a:effectLst>
                  <a:outerShdw blurRad="38100" dist="38100" dir="2700000" algn="tl">
                    <a:srgbClr val="C0C0C0"/>
                  </a:outerShdw>
                </a:effectLst>
                <a:uLnTx/>
                <a:uFillTx/>
                <a:cs typeface="微软雅黑" panose="020B0503020204020204" pitchFamily="34" charset="-122"/>
                <a:sym typeface="+mn-ea"/>
              </a:rPr>
              <a:t>二、</a:t>
            </a:r>
            <a:r>
              <a:rPr kumimoji="1" lang="en-US" altLang="zh-CN"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电路</a:t>
            </a:r>
            <a:r>
              <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中常用物理量</a:t>
            </a:r>
            <a:endParaRPr kumimoji="1" 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67715" y="2161540"/>
            <a:ext cx="11025505" cy="1198880"/>
          </a:xfrm>
          <a:prstGeom prst="rect">
            <a:avLst/>
          </a:prstGeom>
          <a:noFill/>
          <a:ln w="9525">
            <a:noFill/>
          </a:ln>
        </p:spPr>
        <p:txBody>
          <a:bodyPr wrap="square">
            <a:spAutoFit/>
          </a:bodyPr>
          <a:p>
            <a:pPr marL="0" indent="0" latinLnBrk="0">
              <a:lnSpc>
                <a:spcPct val="150000"/>
              </a:lnSpc>
            </a:pPr>
            <a:r>
              <a:rPr sz="2400" b="1">
                <a:latin typeface="宋体" panose="02010600030101010101" pitchFamily="2" charset="-122"/>
              </a:rPr>
              <a:t>例</a:t>
            </a:r>
            <a:r>
              <a:rPr lang="zh-CN" sz="2400" b="1">
                <a:latin typeface="宋体" panose="02010600030101010101" pitchFamily="2" charset="-122"/>
              </a:rPr>
              <a:t>：</a:t>
            </a:r>
            <a:r>
              <a:rPr sz="2400" b="1">
                <a:latin typeface="宋体" panose="02010600030101010101" pitchFamily="2" charset="-122"/>
              </a:rPr>
              <a:t> 已知某电阻支路电压电流参考方向如图2-1-4所示。如i=2mA,u=2.5mV,求电阻元件吸收的功率</a:t>
            </a:r>
            <a:r>
              <a:rPr lang="zh-CN" sz="2400" b="1">
                <a:latin typeface="宋体" panose="02010600030101010101" pitchFamily="2" charset="-122"/>
              </a:rPr>
              <a:t>。</a:t>
            </a:r>
            <a:endParaRPr lang="zh-CN" sz="2400" b="1">
              <a:latin typeface="宋体" panose="02010600030101010101" pitchFamily="2" charset="-122"/>
            </a:endParaRPr>
          </a:p>
        </p:txBody>
      </p:sp>
      <p:sp>
        <p:nvSpPr>
          <p:cNvPr id="100" name="文本框 99"/>
          <p:cNvSpPr txBox="1"/>
          <p:nvPr/>
        </p:nvSpPr>
        <p:spPr>
          <a:xfrm>
            <a:off x="839470" y="1701165"/>
            <a:ext cx="4549775" cy="460375"/>
          </a:xfrm>
          <a:prstGeom prst="rect">
            <a:avLst/>
          </a:prstGeom>
          <a:noFill/>
          <a:ln w="9525">
            <a:noFill/>
          </a:ln>
        </p:spPr>
        <p:txBody>
          <a:bodyPr wrap="square">
            <a:spAutoFit/>
          </a:bodyPr>
          <a:p>
            <a:pPr marL="0" indent="0"/>
            <a:r>
              <a:rPr lang="en-US" altLang="zh-CN" sz="2400" b="1">
                <a:solidFill>
                  <a:srgbClr val="FF0000"/>
                </a:solidFill>
                <a:latin typeface="Times New Roman" panose="02020603050405020304" pitchFamily="18" charset="0"/>
                <a:ea typeface="宋体" panose="02010600030101010101" pitchFamily="2" charset="-122"/>
              </a:rPr>
              <a:t> 功率</a:t>
            </a:r>
            <a:endParaRPr lang="en-US" altLang="zh-CN" sz="2400" b="1">
              <a:solidFill>
                <a:srgbClr val="FF0000"/>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952615" y="3501390"/>
            <a:ext cx="4049395" cy="2108835"/>
          </a:xfrm>
          <a:prstGeom prst="rect">
            <a:avLst/>
          </a:prstGeom>
        </p:spPr>
      </p:pic>
      <p:pic>
        <p:nvPicPr>
          <p:cNvPr id="7" name="图片 6"/>
          <p:cNvPicPr>
            <a:picLocks noChangeAspect="1"/>
          </p:cNvPicPr>
          <p:nvPr/>
        </p:nvPicPr>
        <p:blipFill>
          <a:blip r:embed="rId2"/>
          <a:stretch>
            <a:fillRect/>
          </a:stretch>
        </p:blipFill>
        <p:spPr>
          <a:xfrm>
            <a:off x="983615" y="3837305"/>
            <a:ext cx="5616575" cy="1096645"/>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 一、触发器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132965"/>
            <a:ext cx="7343775" cy="341503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基本R-S 触发器的输出端能够随着输入信号的变化而及时翻转，但在实际的应用中，有时候需要多个触发器在翻转时间上同步，这就需要增加一个同步控制信号 ，只有当这一信号到达时，才允许翻转。这种触发器简称为同步R-S 触发器。如下图2-2-13是同步R-S触发器的逻辑图和逻辑符号。</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同步RS触发器</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967980" y="2276475"/>
            <a:ext cx="4100830" cy="3202940"/>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二、计数器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95325" y="1484630"/>
            <a:ext cx="11397615" cy="286131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计数器在组成结构上以J-K触发器为基础，在基本功能上能够对输入的脉冲个数进行累计，同时，兼有分频、定时等的功能。在分类上，具有多种分类形式，例如，以时钟脉冲的输入形式，计数器有同步计数、异步计数、环形计数之分；以计数脉冲的累计处理方式，计数器有加计数、减计数和可逆计数等。下图是四位二进制异步计数器。它的核心硬件结构是四个J-K触发器，其逻辑电路图如下图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68" name="图片 6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504565" y="4212590"/>
            <a:ext cx="4937125" cy="2541905"/>
          </a:xfrm>
          <a:prstGeom prst="rect">
            <a:avLst/>
          </a:prstGeom>
          <a:noFill/>
          <a:ln>
            <a:noFill/>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三、集成555定时器的原理及应用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1700530"/>
            <a:ext cx="11189335" cy="2306955"/>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555定时器是一种广泛应用的中规模集成电路，具有集成度高、功能强、适应范围宽泛的特点，在外接电源之后，仅需要外接少量的电阻、电容元件，就能够扩展成单稳态触发器、多谐振荡器、施密特触发器，并很好的植入到定时、报警、小家电的控制中。555定时器的脉冲周期和定时时间与外接的电阻、电容数值相关。</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三、集成555定时器的原理及应用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060575"/>
            <a:ext cx="11189335" cy="64516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集成555定时器的组成结构和引脚排列如下图2-2-15所示：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集成555 定时器的结构和引脚定义</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604770" y="2760980"/>
            <a:ext cx="6479540" cy="3850005"/>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三、集成555定时器的原理及应用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061210"/>
            <a:ext cx="11189335" cy="119888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集成555定时器能通过外接电阻或电容构成单稳态触发器、多谐振荡器。如下图2-2-16和2-2-17分别是单稳态触发器和多谐振荡器的电路图。</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集成555 定时器的应用</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2522855" y="3272155"/>
            <a:ext cx="6651625" cy="3392805"/>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normAutofit/>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chemeClr val="tx2"/>
                </a:solidFill>
                <a:latin typeface="Arial" panose="020B0604020202020204" pitchFamily="34" charset="0"/>
                <a:sym typeface="+mn-ea"/>
              </a:rPr>
              <a:t>  时序逻辑电路</a:t>
            </a:r>
            <a:endParaRPr lang="en-US" altLang="zh-CN" dirty="0">
              <a:solidFill>
                <a:schemeClr val="tx2"/>
              </a:solidFill>
              <a:latin typeface="Arial" panose="020B0604020202020204" pitchFamily="34" charset="0"/>
              <a:sym typeface="+mn-ea"/>
            </a:endParaRPr>
          </a:p>
        </p:txBody>
      </p:sp>
      <p:sp>
        <p:nvSpPr>
          <p:cNvPr id="6" name="文本占位符 4"/>
          <p:cNvSpPr>
            <a:spLocks noGrp="1"/>
          </p:cNvSpPr>
          <p:nvPr/>
        </p:nvSpPr>
        <p:spPr>
          <a:xfrm>
            <a:off x="684367"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三、集成555定时器的原理及应用</a:t>
            </a:r>
            <a:endParaRPr kumimoji="1" lang="en-US" altLang="zh-CN"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3570" y="2061210"/>
            <a:ext cx="11189335" cy="4744720"/>
          </a:xfrm>
          <a:prstGeom prst="rect">
            <a:avLst/>
          </a:prstGeom>
          <a:noFill/>
          <a:ln w="9525">
            <a:noFill/>
          </a:ln>
        </p:spPr>
        <p:txBody>
          <a:bodyPr wrap="square">
            <a:spAutoFit/>
          </a:bodyPr>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对比分析如上两个电路图：</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单稳态触发器电路是在4号引脚和7号引脚分别加上电阻和电容，这一阻容回路对输出脉冲的宽度产生直接影响，如下述公式所示：</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  T</a:t>
            </a:r>
            <a:r>
              <a:rPr kumimoji="1" lang="en-US"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w</a:t>
            </a: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=RCIn3≈1.1RC                         </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a:p>
            <a:pPr marL="0" marR="0" indent="0" defTabSz="914400" eaLnBrk="1" latinLnBrk="0" hangingPunct="1">
              <a:lnSpc>
                <a:spcPct val="150000"/>
              </a:lnSpc>
              <a:spcBef>
                <a:spcPct val="20000"/>
              </a:spcBef>
              <a:buClrTx/>
              <a:buSzTx/>
              <a:defRPr/>
            </a:pPr>
            <a:r>
              <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rPr>
              <a:t>一般该电路产生的输出脉冲宽度可以从几个微秒到数分钟，可以通过改变R、C元件参数调节，精度可达到0.1%。也正是依据这一典型特性，单稳态触发器可以构成定时电路，与继电器、晶闸管或驱动放大电路配合，实现自动开关、定时开关的功能，例如楼梯的自动照明开关即是这一原理。</a:t>
            </a:r>
            <a:endParaRPr kumimoji="1" sz="2400" noProof="0" dirty="0">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
        <p:nvSpPr>
          <p:cNvPr id="100" name="文本框 99"/>
          <p:cNvSpPr txBox="1"/>
          <p:nvPr/>
        </p:nvSpPr>
        <p:spPr>
          <a:xfrm>
            <a:off x="767715" y="1546225"/>
            <a:ext cx="7157720" cy="460375"/>
          </a:xfrm>
          <a:prstGeom prst="rect">
            <a:avLst/>
          </a:prstGeom>
          <a:noFill/>
          <a:ln w="9525">
            <a:noFill/>
          </a:ln>
        </p:spPr>
        <p:txBody>
          <a:bodyPr wrap="square">
            <a:spAutoFit/>
          </a:bodyPr>
          <a:p>
            <a:pPr marL="0" indent="0"/>
            <a:r>
              <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rPr>
              <a:t>集成555 定时器的应用</a:t>
            </a:r>
            <a:endParaRPr kumimoji="1" lang="en-US" sz="2400" noProof="0" dirty="0">
              <a:solidFill>
                <a:srgbClr val="FF0000"/>
              </a:solidFill>
              <a:effectLst>
                <a:outerShdw blurRad="38100" dist="38100" dir="2700000" algn="tl">
                  <a:srgbClr val="C0C0C0"/>
                </a:outerShdw>
              </a:effectLst>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27648" y="2478730"/>
            <a:ext cx="7087819" cy="1574007"/>
          </a:xfrm>
          <a:prstGeom prst="rect">
            <a:avLst/>
          </a:prstGeom>
          <a:gradFill flip="none" rotWithShape="1">
            <a:gsLst>
              <a:gs pos="0">
                <a:srgbClr val="002E6C">
                  <a:tint val="66000"/>
                  <a:satMod val="160000"/>
                </a:srgbClr>
              </a:gs>
              <a:gs pos="50000">
                <a:srgbClr val="002E6C">
                  <a:tint val="44500"/>
                  <a:satMod val="160000"/>
                </a:srgbClr>
              </a:gs>
              <a:gs pos="100000">
                <a:srgbClr val="002E6C">
                  <a:tint val="23500"/>
                  <a:satMod val="160000"/>
                </a:srgbClr>
              </a:gs>
            </a:gsLst>
            <a:lin ang="8100000" scaled="1"/>
            <a:tileRect/>
          </a:gradFill>
        </p:spPr>
        <p:txBody>
          <a:bodyPr wrap="square" lIns="0" tIns="0" rIns="0" bIns="0" rtlCol="0" anchor="ctr">
            <a:noAutofit/>
          </a:bodyPr>
          <a:lstStyle/>
          <a:p>
            <a:pPr algn="ctr"/>
            <a:r>
              <a:rPr lang="en-US" altLang="zh-CN" sz="7200" b="1" dirty="0">
                <a:solidFill>
                  <a:schemeClr val="bg1"/>
                </a:solidFill>
                <a:ea typeface="微软雅黑" panose="020B0503020204020204" pitchFamily="34" charset="-122"/>
              </a:rPr>
              <a:t>THANK</a:t>
            </a:r>
            <a:r>
              <a:rPr lang="en-US" altLang="zh-CN" sz="7200" b="1" baseline="0" dirty="0">
                <a:solidFill>
                  <a:schemeClr val="bg1"/>
                </a:solidFill>
                <a:ea typeface="微软雅黑" panose="020B0503020204020204" pitchFamily="34" charset="-122"/>
              </a:rPr>
              <a:t> YOU !</a:t>
            </a:r>
            <a:endParaRPr lang="zh-CN" altLang="en-US" sz="7200" b="1" dirty="0">
              <a:solidFill>
                <a:schemeClr val="bg1"/>
              </a:solidFill>
              <a:ea typeface="微软雅黑" panose="020B0503020204020204" pitchFamily="34" charset="-122"/>
            </a:endParaRPr>
          </a:p>
        </p:txBody>
      </p:sp>
      <p:cxnSp>
        <p:nvCxnSpPr>
          <p:cNvPr id="9" name="直接连接符 8"/>
          <p:cNvCxnSpPr/>
          <p:nvPr/>
        </p:nvCxnSpPr>
        <p:spPr>
          <a:xfrm>
            <a:off x="2552089" y="4038600"/>
            <a:ext cx="7087819" cy="0"/>
          </a:xfrm>
          <a:prstGeom prst="line">
            <a:avLst/>
          </a:prstGeom>
          <a:ln w="28575">
            <a:solidFill>
              <a:srgbClr val="1FCC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 y="2147063"/>
            <a:ext cx="9869742" cy="3045650"/>
          </a:xfrm>
          <a:prstGeom prst="rect">
            <a:avLst/>
          </a:prstGeom>
          <a:gradFill flip="none" rotWithShape="1">
            <a:gsLst>
              <a:gs pos="0">
                <a:srgbClr val="002E6C">
                  <a:tint val="66000"/>
                  <a:satMod val="160000"/>
                  <a:lumMod val="100000"/>
                  <a:alpha val="54000"/>
                </a:srgbClr>
              </a:gs>
              <a:gs pos="50000">
                <a:srgbClr val="002E6C">
                  <a:tint val="44500"/>
                  <a:satMod val="160000"/>
                </a:srgbClr>
              </a:gs>
              <a:gs pos="100000">
                <a:srgbClr val="002E6C">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ea typeface="微软雅黑" panose="020B0503020204020204" pitchFamily="34" charset="-122"/>
            </a:endParaRPr>
          </a:p>
        </p:txBody>
      </p:sp>
      <p:sp>
        <p:nvSpPr>
          <p:cNvPr id="3" name="文本占位符 2"/>
          <p:cNvSpPr>
            <a:spLocks noGrp="1"/>
          </p:cNvSpPr>
          <p:nvPr>
            <p:ph type="body" sz="quarter" idx="4294967295"/>
          </p:nvPr>
        </p:nvSpPr>
        <p:spPr>
          <a:xfrm>
            <a:off x="1271270" y="2929255"/>
            <a:ext cx="6673215" cy="1788795"/>
          </a:xfrm>
          <a:noFill/>
        </p:spPr>
        <p:txBody>
          <a:bodyPr lIns="0" tIns="0" rIns="0" bIns="0">
            <a:normAutofit fontScale="40000"/>
          </a:bodyPr>
          <a:lstStyle/>
          <a:p>
            <a:pPr marL="0" indent="0">
              <a:lnSpc>
                <a:spcPct val="100000"/>
              </a:lnSpc>
              <a:buNone/>
            </a:pPr>
            <a:r>
              <a:rPr lang="zh-CN" altLang="en-US" sz="8800" b="1" spc="0" dirty="0">
                <a:solidFill>
                  <a:srgbClr val="FF0000"/>
                </a:solidFill>
                <a:latin typeface="微软雅黑" panose="020B0503020204020204" pitchFamily="34" charset="-122"/>
                <a:ea typeface="微软雅黑" panose="020B0503020204020204" pitchFamily="34" charset="-122"/>
                <a:cs typeface="+mn-ea"/>
              </a:rPr>
              <a:t>学习参考</a:t>
            </a:r>
            <a:endParaRPr lang="zh-CN" altLang="en-US" sz="88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endParaRPr>
          </a:p>
          <a:p>
            <a:pPr marL="0" indent="0">
              <a:lnSpc>
                <a:spcPct val="100000"/>
              </a:lnSpc>
              <a:buNone/>
            </a:pPr>
            <a:r>
              <a:rPr lang="zh-CN" altLang="en-US"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学习单元三  </a:t>
            </a:r>
            <a:r>
              <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rPr>
              <a:t>新能源汽车模拟电路的分析及应用</a:t>
            </a:r>
            <a:endParaRPr sz="8800" b="1" spc="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27" y="5301209"/>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27" y="1952533"/>
            <a:ext cx="9869742" cy="86034"/>
          </a:xfrm>
          <a:prstGeom prst="rect">
            <a:avLst/>
          </a:prstGeom>
          <a:solidFill>
            <a:srgbClr val="39CF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28" name="直接连接符 27"/>
          <p:cNvCxnSpPr/>
          <p:nvPr/>
        </p:nvCxnSpPr>
        <p:spPr>
          <a:xfrm>
            <a:off x="8819773" y="5544325"/>
            <a:ext cx="0" cy="2361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p:nvPr>
            <p:ph type="body" sz="quarter" idx="13"/>
          </p:nvPr>
        </p:nvSpPr>
        <p:spPr/>
        <p:txBody>
          <a:bodyPr/>
          <a:p>
            <a:r>
              <a:rPr lang="zh-CN" altLang="en-US"/>
              <a:t>目录</a:t>
            </a:r>
            <a:endParaRPr lang="zh-CN" altLang="en-US"/>
          </a:p>
        </p:txBody>
      </p:sp>
      <p:grpSp>
        <p:nvGrpSpPr>
          <p:cNvPr id="37891" name="Group 12"/>
          <p:cNvGrpSpPr/>
          <p:nvPr/>
        </p:nvGrpSpPr>
        <p:grpSpPr>
          <a:xfrm>
            <a:off x="3529013" y="3017838"/>
            <a:ext cx="609600" cy="574675"/>
            <a:chOff x="816" y="1892"/>
            <a:chExt cx="384" cy="362"/>
          </a:xfrm>
        </p:grpSpPr>
        <p:sp>
          <p:nvSpPr>
            <p:cNvPr id="65549" name="Oval 13"/>
            <p:cNvSpPr>
              <a:spLocks noChangeArrowheads="1"/>
            </p:cNvSpPr>
            <p:nvPr/>
          </p:nvSpPr>
          <p:spPr bwMode="gray">
            <a:xfrm>
              <a:off x="816" y="1892"/>
              <a:ext cx="308" cy="34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Oval 14"/>
            <p:cNvSpPr>
              <a:spLocks noChangeArrowheads="1"/>
            </p:cNvSpPr>
            <p:nvPr/>
          </p:nvSpPr>
          <p:spPr bwMode="gray">
            <a:xfrm>
              <a:off x="816" y="1892"/>
              <a:ext cx="308" cy="34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1" name="Oval 15"/>
            <p:cNvSpPr>
              <a:spLocks noChangeArrowheads="1"/>
            </p:cNvSpPr>
            <p:nvPr/>
          </p:nvSpPr>
          <p:spPr bwMode="gray">
            <a:xfrm>
              <a:off x="841" y="1899"/>
              <a:ext cx="334" cy="330"/>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2" name="Oval 16"/>
            <p:cNvSpPr>
              <a:spLocks noChangeArrowheads="1"/>
            </p:cNvSpPr>
            <p:nvPr/>
          </p:nvSpPr>
          <p:spPr bwMode="gray">
            <a:xfrm>
              <a:off x="866" y="1924"/>
              <a:ext cx="334" cy="330"/>
            </a:xfrm>
            <a:prstGeom prst="ellipse">
              <a:avLst/>
            </a:prstGeom>
            <a:gradFill rotWithShape="1">
              <a:gsLst>
                <a:gs pos="0">
                  <a:schemeClr val="accent2">
                    <a:gamma/>
                    <a:shade val="63529"/>
                    <a:invGamma/>
                  </a:schemeClr>
                </a:gs>
                <a:gs pos="100000">
                  <a:schemeClr val="accent2">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0" name="Oval 17"/>
            <p:cNvSpPr/>
            <p:nvPr/>
          </p:nvSpPr>
          <p:spPr>
            <a:xfrm>
              <a:off x="859" y="1904"/>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41" name="Oval 18"/>
            <p:cNvSpPr/>
            <p:nvPr/>
          </p:nvSpPr>
          <p:spPr>
            <a:xfrm>
              <a:off x="864" y="1919"/>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2" name="Oval 19"/>
            <p:cNvSpPr/>
            <p:nvPr/>
          </p:nvSpPr>
          <p:spPr>
            <a:xfrm>
              <a:off x="868" y="1921"/>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3" name="Oval 20"/>
            <p:cNvSpPr/>
            <p:nvPr/>
          </p:nvSpPr>
          <p:spPr>
            <a:xfrm>
              <a:off x="871" y="1923"/>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44" name="Oval 21"/>
            <p:cNvSpPr/>
            <p:nvPr/>
          </p:nvSpPr>
          <p:spPr>
            <a:xfrm>
              <a:off x="886" y="1931"/>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892" name="Line 25"/>
          <p:cNvSpPr/>
          <p:nvPr/>
        </p:nvSpPr>
        <p:spPr>
          <a:xfrm>
            <a:off x="4038600" y="3545205"/>
            <a:ext cx="5864860" cy="19050"/>
          </a:xfrm>
          <a:prstGeom prst="line">
            <a:avLst/>
          </a:prstGeom>
          <a:ln w="25400" cap="flat" cmpd="sng">
            <a:solidFill>
              <a:schemeClr val="tx2"/>
            </a:solidFill>
            <a:prstDash val="sysDot"/>
            <a:headEnd type="none" w="med" len="med"/>
            <a:tailEnd type="oval" w="med" len="med"/>
          </a:ln>
        </p:spPr>
      </p:sp>
      <p:sp>
        <p:nvSpPr>
          <p:cNvPr id="37894" name="Text Box 42"/>
          <p:cNvSpPr txBox="1"/>
          <p:nvPr/>
        </p:nvSpPr>
        <p:spPr>
          <a:xfrm>
            <a:off x="3658394" y="3070225"/>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2</a:t>
            </a:r>
            <a:endParaRPr lang="en-US" altLang="zh-CN" sz="2400" b="1" dirty="0">
              <a:solidFill>
                <a:srgbClr val="000000"/>
              </a:solidFill>
              <a:latin typeface="Arial" panose="020B0604020202020204" pitchFamily="34" charset="0"/>
            </a:endParaRPr>
          </a:p>
        </p:txBody>
      </p:sp>
      <p:sp>
        <p:nvSpPr>
          <p:cNvPr id="37899" name="Line 27"/>
          <p:cNvSpPr/>
          <p:nvPr/>
        </p:nvSpPr>
        <p:spPr>
          <a:xfrm>
            <a:off x="4038600" y="4367530"/>
            <a:ext cx="5935980" cy="74295"/>
          </a:xfrm>
          <a:prstGeom prst="line">
            <a:avLst/>
          </a:prstGeom>
          <a:ln w="25400" cap="flat" cmpd="sng">
            <a:solidFill>
              <a:schemeClr val="tx2"/>
            </a:solidFill>
            <a:prstDash val="sysDot"/>
            <a:headEnd type="none" w="med" len="med"/>
            <a:tailEnd type="oval" w="med" len="med"/>
          </a:ln>
        </p:spPr>
      </p:sp>
      <p:grpSp>
        <p:nvGrpSpPr>
          <p:cNvPr id="37901" name="Group 57"/>
          <p:cNvGrpSpPr/>
          <p:nvPr/>
        </p:nvGrpSpPr>
        <p:grpSpPr>
          <a:xfrm>
            <a:off x="3546475" y="3900488"/>
            <a:ext cx="569913" cy="546100"/>
            <a:chOff x="1274" y="2457"/>
            <a:chExt cx="359" cy="344"/>
          </a:xfrm>
        </p:grpSpPr>
        <p:sp>
          <p:nvSpPr>
            <p:cNvPr id="37917" name="Text Box 46"/>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18" name="Oval 47"/>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84" name="Oval 48"/>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5" name="Oval 49"/>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86" name="Oval 50"/>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2" name="Oval 51"/>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23" name="Oval 52"/>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4" name="Oval 53"/>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5" name="Oval 54"/>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26" name="Oval 55"/>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2" name="Text Box 56"/>
          <p:cNvSpPr txBox="1"/>
          <p:nvPr/>
        </p:nvSpPr>
        <p:spPr>
          <a:xfrm>
            <a:off x="3672681" y="3962400"/>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3" name="Line 23"/>
          <p:cNvSpPr/>
          <p:nvPr/>
        </p:nvSpPr>
        <p:spPr>
          <a:xfrm flipV="1">
            <a:off x="4038600" y="2635250"/>
            <a:ext cx="5864225" cy="34925"/>
          </a:xfrm>
          <a:prstGeom prst="line">
            <a:avLst/>
          </a:prstGeom>
          <a:ln w="25400" cap="flat" cmpd="sng">
            <a:solidFill>
              <a:schemeClr val="tx2"/>
            </a:solidFill>
            <a:prstDash val="sysDot"/>
            <a:headEnd type="none" w="med" len="med"/>
            <a:tailEnd type="oval" w="med" len="med"/>
          </a:ln>
        </p:spPr>
      </p:sp>
      <p:sp>
        <p:nvSpPr>
          <p:cNvPr id="37904" name="Text Box 24"/>
          <p:cNvSpPr txBox="1"/>
          <p:nvPr/>
        </p:nvSpPr>
        <p:spPr>
          <a:xfrm>
            <a:off x="4267200" y="2172335"/>
            <a:ext cx="534606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1--二极管的原理及特性</a:t>
            </a:r>
            <a:endParaRPr lang="en-US" altLang="zh-CN" sz="2400" dirty="0">
              <a:solidFill>
                <a:schemeClr val="tx2"/>
              </a:solidFill>
              <a:latin typeface="Arial" panose="020B0604020202020204" pitchFamily="34" charset="0"/>
            </a:endParaRPr>
          </a:p>
        </p:txBody>
      </p:sp>
      <p:grpSp>
        <p:nvGrpSpPr>
          <p:cNvPr id="37905" name="Group 58"/>
          <p:cNvGrpSpPr/>
          <p:nvPr/>
        </p:nvGrpSpPr>
        <p:grpSpPr>
          <a:xfrm>
            <a:off x="3527425" y="2165350"/>
            <a:ext cx="569913" cy="546100"/>
            <a:chOff x="1274" y="2457"/>
            <a:chExt cx="359" cy="344"/>
          </a:xfrm>
        </p:grpSpPr>
        <p:sp>
          <p:nvSpPr>
            <p:cNvPr id="37907" name="Text Box 59"/>
            <p:cNvSpPr txBox="1"/>
            <p:nvPr/>
          </p:nvSpPr>
          <p:spPr>
            <a:xfrm>
              <a:off x="1353" y="2485"/>
              <a:ext cx="222" cy="290"/>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3</a:t>
              </a:r>
              <a:endParaRPr lang="en-US" altLang="zh-CN" sz="2400" b="1" dirty="0">
                <a:solidFill>
                  <a:srgbClr val="000000"/>
                </a:solidFill>
                <a:latin typeface="Arial" panose="020B0604020202020204" pitchFamily="34" charset="0"/>
              </a:endParaRPr>
            </a:p>
          </p:txBody>
        </p:sp>
        <p:sp>
          <p:nvSpPr>
            <p:cNvPr id="37908" name="Oval 60"/>
            <p:cNvSpPr/>
            <p:nvPr/>
          </p:nvSpPr>
          <p:spPr>
            <a:xfrm>
              <a:off x="1274" y="2457"/>
              <a:ext cx="308" cy="344"/>
            </a:xfrm>
            <a:prstGeom prst="ellipse">
              <a:avLst/>
            </a:prstGeom>
            <a:solidFill>
              <a:schemeClr val="accent1"/>
            </a:solidFill>
            <a:ln w="38100">
              <a:noFill/>
            </a:ln>
          </p:spPr>
          <p:txBody>
            <a:bodyPr wrap="none" anchor="ctr" anchorCtr="0">
              <a:spAutoFit/>
            </a:bodyPr>
            <a:p>
              <a:endParaRPr lang="zh-CN" altLang="en-US" dirty="0">
                <a:latin typeface="Arial" panose="020B0604020202020204" pitchFamily="34" charset="0"/>
              </a:endParaRPr>
            </a:p>
          </p:txBody>
        </p:sp>
        <p:sp>
          <p:nvSpPr>
            <p:cNvPr id="65597" name="Oval 61"/>
            <p:cNvSpPr>
              <a:spLocks noChangeArrowheads="1"/>
            </p:cNvSpPr>
            <p:nvPr/>
          </p:nvSpPr>
          <p:spPr bwMode="gray">
            <a:xfrm>
              <a:off x="1274" y="2457"/>
              <a:ext cx="308" cy="34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ln>
            <a:effectLst/>
          </p:spPr>
          <p:txBody>
            <a:bodyPr wrap="none"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8" name="Oval 62"/>
            <p:cNvSpPr>
              <a:spLocks noChangeArrowheads="1"/>
            </p:cNvSpPr>
            <p:nvPr/>
          </p:nvSpPr>
          <p:spPr bwMode="gray">
            <a:xfrm>
              <a:off x="1299" y="2464"/>
              <a:ext cx="334" cy="33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99" name="Oval 63"/>
            <p:cNvSpPr>
              <a:spLocks noChangeArrowheads="1"/>
            </p:cNvSpPr>
            <p:nvPr/>
          </p:nvSpPr>
          <p:spPr bwMode="gray">
            <a:xfrm>
              <a:off x="1299" y="2465"/>
              <a:ext cx="334" cy="330"/>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2" name="Oval 64"/>
            <p:cNvSpPr/>
            <p:nvPr/>
          </p:nvSpPr>
          <p:spPr>
            <a:xfrm>
              <a:off x="1317" y="2469"/>
              <a:ext cx="300" cy="320"/>
            </a:xfrm>
            <a:prstGeom prst="ellipse">
              <a:avLst/>
            </a:prstGeom>
            <a:solidFill>
              <a:srgbClr val="333333"/>
            </a:solidFill>
            <a:ln w="38100">
              <a:noFill/>
            </a:ln>
          </p:spPr>
          <p:txBody>
            <a:bodyPr anchor="ctr" anchorCtr="0">
              <a:spAutoFit/>
            </a:bodyPr>
            <a:p>
              <a:endParaRPr lang="zh-CN" altLang="en-US" dirty="0">
                <a:latin typeface="Arial" panose="020B0604020202020204" pitchFamily="34" charset="0"/>
              </a:endParaRPr>
            </a:p>
          </p:txBody>
        </p:sp>
        <p:sp>
          <p:nvSpPr>
            <p:cNvPr id="37913" name="Oval 65"/>
            <p:cNvSpPr/>
            <p:nvPr/>
          </p:nvSpPr>
          <p:spPr>
            <a:xfrm>
              <a:off x="1322" y="2484"/>
              <a:ext cx="291" cy="291"/>
            </a:xfrm>
            <a:prstGeom prst="ellipse">
              <a:avLst/>
            </a:prstGeom>
            <a:gradFill rotWithShape="1">
              <a:gsLst>
                <a:gs pos="0">
                  <a:srgbClr val="595959"/>
                </a:gs>
                <a:gs pos="100000">
                  <a:srgbClr val="C0C0C0"/>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4" name="Oval 66"/>
            <p:cNvSpPr/>
            <p:nvPr/>
          </p:nvSpPr>
          <p:spPr>
            <a:xfrm>
              <a:off x="1326" y="2486"/>
              <a:ext cx="283" cy="283"/>
            </a:xfrm>
            <a:prstGeom prst="ellipse">
              <a:avLst/>
            </a:prstGeom>
            <a:gradFill rotWithShape="1">
              <a:gsLst>
                <a:gs pos="0">
                  <a:srgbClr val="C0C0C0">
                    <a:alpha val="0"/>
                  </a:srgbClr>
                </a:gs>
                <a:gs pos="100000">
                  <a:srgbClr val="E9E9E9"/>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5" name="Oval 67"/>
            <p:cNvSpPr/>
            <p:nvPr/>
          </p:nvSpPr>
          <p:spPr>
            <a:xfrm>
              <a:off x="1329" y="2488"/>
              <a:ext cx="270" cy="265"/>
            </a:xfrm>
            <a:prstGeom prst="ellipse">
              <a:avLst/>
            </a:prstGeom>
            <a:gradFill rotWithShape="1">
              <a:gsLst>
                <a:gs pos="0">
                  <a:srgbClr val="989898"/>
                </a:gs>
                <a:gs pos="100000">
                  <a:srgbClr val="C0C0C0">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sp>
          <p:nvSpPr>
            <p:cNvPr id="37916" name="Oval 68"/>
            <p:cNvSpPr/>
            <p:nvPr/>
          </p:nvSpPr>
          <p:spPr>
            <a:xfrm>
              <a:off x="1344" y="2496"/>
              <a:ext cx="240" cy="215"/>
            </a:xfrm>
            <a:prstGeom prst="ellipse">
              <a:avLst/>
            </a:prstGeom>
            <a:gradFill rotWithShape="1">
              <a:gsLst>
                <a:gs pos="0">
                  <a:srgbClr val="FFFFFF"/>
                </a:gs>
                <a:gs pos="100000">
                  <a:srgbClr val="C0C0C0">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ndParaRPr>
            </a:p>
          </p:txBody>
        </p:sp>
      </p:grpSp>
      <p:sp>
        <p:nvSpPr>
          <p:cNvPr id="37906" name="Text Box 69"/>
          <p:cNvSpPr txBox="1"/>
          <p:nvPr/>
        </p:nvSpPr>
        <p:spPr>
          <a:xfrm>
            <a:off x="3653631" y="2227263"/>
            <a:ext cx="352425" cy="460375"/>
          </a:xfrm>
          <a:prstGeom prst="rect">
            <a:avLst/>
          </a:prstGeom>
          <a:noFill/>
          <a:ln w="9525">
            <a:noFill/>
          </a:ln>
        </p:spPr>
        <p:txBody>
          <a:bodyPr wrap="none">
            <a:spAutoFit/>
          </a:bodyPr>
          <a:p>
            <a:pPr algn="ctr" eaLnBrk="0" hangingPunct="0"/>
            <a:r>
              <a:rPr lang="en-US" altLang="zh-CN" sz="2400" b="1" dirty="0">
                <a:solidFill>
                  <a:srgbClr val="000000"/>
                </a:solidFill>
                <a:latin typeface="Arial" panose="020B0604020202020204" pitchFamily="34" charset="0"/>
              </a:rPr>
              <a:t>1</a:t>
            </a:r>
            <a:endParaRPr lang="en-US" altLang="zh-CN" sz="2400" b="1" dirty="0">
              <a:solidFill>
                <a:srgbClr val="000000"/>
              </a:solidFill>
              <a:latin typeface="Arial" panose="020B0604020202020204" pitchFamily="34" charset="0"/>
            </a:endParaRPr>
          </a:p>
        </p:txBody>
      </p:sp>
      <p:sp>
        <p:nvSpPr>
          <p:cNvPr id="7" name="Text Box 24"/>
          <p:cNvSpPr txBox="1"/>
          <p:nvPr/>
        </p:nvSpPr>
        <p:spPr>
          <a:xfrm>
            <a:off x="4250690" y="308864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2--三极管的原理及特性</a:t>
            </a:r>
            <a:endParaRPr lang="en-US" altLang="zh-CN" sz="2400" dirty="0">
              <a:solidFill>
                <a:schemeClr val="tx2"/>
              </a:solidFill>
              <a:latin typeface="Arial" panose="020B0604020202020204" pitchFamily="34" charset="0"/>
            </a:endParaRPr>
          </a:p>
        </p:txBody>
      </p:sp>
      <p:sp>
        <p:nvSpPr>
          <p:cNvPr id="8" name="Text Box 24"/>
          <p:cNvSpPr txBox="1"/>
          <p:nvPr/>
        </p:nvSpPr>
        <p:spPr>
          <a:xfrm>
            <a:off x="4234180" y="3933190"/>
            <a:ext cx="5643245" cy="460375"/>
          </a:xfrm>
          <a:prstGeom prst="rect">
            <a:avLst/>
          </a:prstGeom>
          <a:noFill/>
          <a:ln w="9525">
            <a:noFill/>
          </a:ln>
        </p:spPr>
        <p:txBody>
          <a:bodyPr wrap="square">
            <a:spAutoFit/>
          </a:bodyPr>
          <a:p>
            <a:pPr algn="ctr" eaLnBrk="0" hangingPunct="0"/>
            <a:r>
              <a:rPr lang="zh-CN" altLang="en-US" sz="2400" dirty="0">
                <a:solidFill>
                  <a:schemeClr val="tx2"/>
                </a:solidFill>
                <a:latin typeface="Arial" panose="020B0604020202020204" pitchFamily="34" charset="0"/>
              </a:rPr>
              <a:t>学习任务</a:t>
            </a:r>
            <a:r>
              <a:rPr lang="en-US" altLang="zh-CN" sz="2400" dirty="0">
                <a:solidFill>
                  <a:schemeClr val="tx2"/>
                </a:solidFill>
                <a:latin typeface="Arial" panose="020B0604020202020204" pitchFamily="34" charset="0"/>
              </a:rPr>
              <a:t>3--整流装置的分析与检测</a:t>
            </a:r>
            <a:endParaRPr lang="en-US" altLang="zh-CN" sz="2400"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95" name="Rectangle 55"/>
          <p:cNvSpPr>
            <a:spLocks noChangeArrowheads="1"/>
          </p:cNvSpPr>
          <p:nvPr/>
        </p:nvSpPr>
        <p:spPr bwMode="auto">
          <a:xfrm>
            <a:off x="1992313" y="1412875"/>
            <a:ext cx="5327650" cy="503238"/>
          </a:xfrm>
          <a:prstGeom prst="rect">
            <a:avLst/>
          </a:prstGeom>
          <a:noFill/>
          <a:ln>
            <a:noFill/>
          </a:ln>
          <a:effectLst/>
        </p:spPr>
        <p:txBody>
          <a:bodyPr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96" name="Rectangle 56"/>
          <p:cNvSpPr>
            <a:spLocks noChangeArrowheads="1"/>
          </p:cNvSpPr>
          <p:nvPr/>
        </p:nvSpPr>
        <p:spPr bwMode="auto">
          <a:xfrm>
            <a:off x="911860" y="2277110"/>
            <a:ext cx="10284460" cy="1432560"/>
          </a:xfrm>
          <a:prstGeom prst="rect">
            <a:avLst/>
          </a:prstGeom>
          <a:noFill/>
          <a:ln>
            <a:noFill/>
          </a:ln>
          <a:effectLst/>
        </p:spPr>
        <p:txBody>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defRPr/>
            </a:pPr>
            <a:r>
              <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完全纯净、不掺杂质的半导体称为本征半导体，制造半导体最常见的材料是硅（Si）和锗（Ge），硅和锗的原子结构如图所示。</a:t>
            </a:r>
            <a:endParaRPr kumimoji="1" lang="zh-CN" altLang="en-US"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50000"/>
              </a:lnSpc>
              <a:spcBef>
                <a:spcPct val="20000"/>
              </a:spcBef>
              <a:spcAft>
                <a:spcPct val="0"/>
              </a:spcAft>
              <a:buClrTx/>
              <a:buSzTx/>
              <a:buFontTx/>
              <a:buNone/>
              <a:defRPr/>
            </a:pPr>
            <a:r>
              <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4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占位符 3"/>
          <p:cNvSpPr>
            <a:spLocks noGrp="1"/>
          </p:cNvSpPr>
          <p:nvPr>
            <p:ph type="body" sz="quarter" idx="13"/>
          </p:nvPr>
        </p:nvSpPr>
        <p:spPr/>
        <p:txBody>
          <a:bodyPr/>
          <a:lstStyle/>
          <a:p>
            <a:r>
              <a:rPr kumimoji="1" lang="zh-CN" altLang="en-US"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学习任务</a:t>
            </a:r>
            <a:r>
              <a:rPr kumimoji="1" lang="en-US" altLang="zh-CN" sz="2800" b="1" i="0" u="none" strike="noStrike" kern="1200" cap="none" spc="0" normalizeH="0" baseline="0" noProof="0" dirty="0">
                <a:ln>
                  <a:noFill/>
                </a:ln>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en-US" altLang="zh-CN" dirty="0">
                <a:solidFill>
                  <a:schemeClr val="tx2"/>
                </a:solidFill>
                <a:latin typeface="Arial" panose="020B0604020202020204" pitchFamily="34" charset="0"/>
                <a:sym typeface="+mn-ea"/>
              </a:rPr>
              <a:t>二极管的原理及特性</a:t>
            </a:r>
            <a:endParaRPr lang="en-US" altLang="zh-CN" dirty="0">
              <a:solidFill>
                <a:schemeClr val="tx2"/>
              </a:solidFill>
              <a:latin typeface="Arial" panose="020B0604020202020204" pitchFamily="34" charset="0"/>
              <a:sym typeface="+mn-ea"/>
            </a:endParaRPr>
          </a:p>
        </p:txBody>
      </p:sp>
      <p:sp>
        <p:nvSpPr>
          <p:cNvPr id="5" name="文本占位符 4"/>
          <p:cNvSpPr>
            <a:spLocks noGrp="1"/>
          </p:cNvSpPr>
          <p:nvPr>
            <p:ph type="body" sz="quarter" idx="14"/>
          </p:nvPr>
        </p:nvSpPr>
        <p:spPr>
          <a:xfrm>
            <a:off x="695162" y="908720"/>
            <a:ext cx="8002041" cy="576064"/>
          </a:xfrm>
        </p:spPr>
        <p:txBody>
          <a:body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一、  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839470" y="1701165"/>
            <a:ext cx="2489835"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（1）本征半导体</a:t>
            </a:r>
            <a:endParaRPr lang="zh-CN" sz="2400" b="1">
              <a:solidFill>
                <a:srgbClr val="FF0000"/>
              </a:solidFill>
              <a:latin typeface="Times New Roman" panose="02020603050405020304" pitchFamily="18" charset="0"/>
              <a:ea typeface="宋体" panose="02010600030101010101" pitchFamily="2" charset="-122"/>
            </a:endParaRPr>
          </a:p>
        </p:txBody>
      </p:sp>
      <p:pic>
        <p:nvPicPr>
          <p:cNvPr id="2" name="Picture 9" descr="7-2"/>
          <p:cNvPicPr>
            <a:picLocks noChangeAspect="1"/>
          </p:cNvPicPr>
          <p:nvPr/>
        </p:nvPicPr>
        <p:blipFill>
          <a:blip r:embed="rId1"/>
          <a:stretch>
            <a:fillRect/>
          </a:stretch>
        </p:blipFill>
        <p:spPr>
          <a:xfrm>
            <a:off x="3935413" y="3716973"/>
            <a:ext cx="4404995" cy="1877695"/>
          </a:xfrm>
          <a:prstGeom prst="rect">
            <a:avLst/>
          </a:prstGeom>
          <a:noFill/>
          <a:ln w="9525">
            <a:noFill/>
          </a:ln>
        </p:spPr>
      </p:pic>
      <p:sp>
        <p:nvSpPr>
          <p:cNvPr id="3" name="文本占位符 4"/>
          <p:cNvSpPr>
            <a:spLocks noGrp="1"/>
          </p:cNvSpPr>
          <p:nvPr/>
        </p:nvSpPr>
        <p:spPr>
          <a:xfrm>
            <a:off x="695162" y="908720"/>
            <a:ext cx="8002041" cy="57606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rPr>
              <a:t>一、  半导体的基本知识</a:t>
            </a:r>
            <a:endParaRPr kumimoji="1" sz="24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39470" y="1701165"/>
            <a:ext cx="2489835" cy="460375"/>
          </a:xfrm>
          <a:prstGeom prst="rect">
            <a:avLst/>
          </a:prstGeom>
          <a:noFill/>
          <a:ln w="9525">
            <a:noFill/>
          </a:ln>
        </p:spPr>
        <p:txBody>
          <a:bodyPr wrap="square">
            <a:spAutoFit/>
          </a:bodyPr>
          <a:p>
            <a:pPr marL="0" indent="0"/>
            <a:r>
              <a:rPr lang="zh-CN" sz="2400" b="1">
                <a:solidFill>
                  <a:srgbClr val="FF0000"/>
                </a:solidFill>
                <a:latin typeface="Times New Roman" panose="02020603050405020304" pitchFamily="18" charset="0"/>
                <a:ea typeface="宋体" panose="02010600030101010101" pitchFamily="2" charset="-122"/>
              </a:rPr>
              <a:t>（1）本征半导体</a:t>
            </a:r>
            <a:endParaRPr lang="zh-CN" sz="24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3622,&quot;width&quot;:4287}"/>
</p:tagLst>
</file>

<file path=ppt/tags/tag2.xml><?xml version="1.0" encoding="utf-8"?>
<p:tagLst xmlns:p="http://schemas.openxmlformats.org/presentationml/2006/main">
  <p:tag name="KSO_WM_UNIT_TABLE_BEAUTIFY" val="smartTable{8536df5a-5f97-4bf7-b458-1c64d888ee28}"/>
  <p:tag name="TABLE_ENDDRAG_ORIGIN_RECT" val="552*122"/>
  <p:tag name="TABLE_ENDDRAG_RECT" val="177*354*591*145"/>
</p:tagLst>
</file>

<file path=ppt/tags/tag3.xml><?xml version="1.0" encoding="utf-8"?>
<p:tagLst xmlns:p="http://schemas.openxmlformats.org/presentationml/2006/main">
  <p:tag name="KSO_WM_UNIT_TABLE_BEAUTIFY" val="smartTable{6db8af63-7544-40dd-bfef-ff009c6a21f3}"/>
  <p:tag name="TABLE_ENDDRAG_ORIGIN_RECT" val="630*289"/>
  <p:tag name="TABLE_ENDDRAG_RECT" val="167*224*647*29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49061</Words>
  <Application>WPS 演示</Application>
  <PresentationFormat>宽屏</PresentationFormat>
  <Paragraphs>3046</Paragraphs>
  <Slides>276</Slides>
  <Notes>9</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108</vt:i4>
      </vt:variant>
      <vt:variant>
        <vt:lpstr>幻灯片标题</vt:lpstr>
      </vt:variant>
      <vt:variant>
        <vt:i4>276</vt:i4>
      </vt:variant>
    </vt:vector>
  </HeadingPairs>
  <TitlesOfParts>
    <vt:vector size="398" baseType="lpstr">
      <vt:lpstr>Arial</vt:lpstr>
      <vt:lpstr>宋体</vt:lpstr>
      <vt:lpstr>Wingdings</vt:lpstr>
      <vt:lpstr>微软雅黑</vt:lpstr>
      <vt:lpstr>Times New Roman</vt:lpstr>
      <vt:lpstr>等线</vt:lpstr>
      <vt:lpstr>Arial Unicode MS</vt:lpstr>
      <vt:lpstr>等线 Light</vt:lpstr>
      <vt:lpstr>楷体</vt:lpstr>
      <vt:lpstr>Times New Roman</vt:lpstr>
      <vt:lpstr>Arial Unicode MS</vt:lpstr>
      <vt:lpstr>Symbol</vt:lpstr>
      <vt:lpstr>自定义设计方案</vt:lpstr>
      <vt:lpstr>1_自定义设计方案</vt:lpstr>
      <vt:lpstr>Equation.KSEE3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Equation.KSEE3</vt:lpstr>
      <vt:lpstr>Equation.3</vt:lpstr>
      <vt:lpstr>Equation.3</vt:lpstr>
      <vt:lpstr>Equation.3</vt:lpstr>
      <vt:lpstr>Equation.3</vt:lpstr>
      <vt:lpstr>Equation.3</vt:lpstr>
      <vt:lpstr>Equation.KSEE3</vt:lpstr>
      <vt:lpstr>Equation.KSEE3</vt:lpstr>
      <vt:lpstr>Equation.3</vt:lpstr>
      <vt:lpstr>Equation.3</vt:lpstr>
      <vt:lpstr>Equation.3</vt:lpstr>
      <vt:lpstr>Equation.KSEE3</vt:lpstr>
      <vt:lpstr>Equation.KSEE3</vt:lpstr>
      <vt:lpstr>Equation.KSEE3</vt:lpstr>
      <vt:lpstr>Equation.3</vt:lpstr>
      <vt:lpstr>Equation.KSEE3</vt:lpstr>
      <vt:lpstr>Equation.3</vt:lpstr>
      <vt:lpstr>Equation.3</vt:lpstr>
      <vt:lpstr>Equation.KSEE3</vt:lpstr>
      <vt:lpstr>Equation.3</vt:lpstr>
      <vt:lpstr>Equation.3</vt:lpstr>
      <vt:lpstr>Equation.3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Equation.KSEE3</vt:lpstr>
      <vt:lpstr>Equation.KSEE3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Equation.KSEE3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tsinghua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模拟电子技术基础</dc:title>
  <dc:creator>hua</dc:creator>
  <cp:lastModifiedBy>86155</cp:lastModifiedBy>
  <cp:revision>671</cp:revision>
  <cp:lastPrinted>2014-05-25T01:47:00Z</cp:lastPrinted>
  <dcterms:created xsi:type="dcterms:W3CDTF">2007-07-18T09:03:00Z</dcterms:created>
  <dcterms:modified xsi:type="dcterms:W3CDTF">2022-01-29T06:09:45Z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82296D39FDB34B2F99D26E34FC3A7EBA</vt:lpwstr>
  </property>
</Properties>
</file>