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50.svg" ContentType="image/svg+xml"/>
  <Override PartName="/ppt/media/image52.svg" ContentType="image/svg+xml"/>
  <Override PartName="/ppt/media/image54.svg" ContentType="image/svg+xml"/>
  <Override PartName="/ppt/media/image55.svg" ContentType="image/svg+xml"/>
  <Override PartName="/ppt/media/image57.svg" ContentType="image/svg+xml"/>
  <Override PartName="/ppt/media/image5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89" r:id="rId3"/>
  </p:sldMasterIdLst>
  <p:notesMasterIdLst>
    <p:notesMasterId r:id="rId5"/>
  </p:notesMasterIdLst>
  <p:sldIdLst>
    <p:sldId id="409" r:id="rId4"/>
    <p:sldId id="410" r:id="rId6"/>
    <p:sldId id="692" r:id="rId7"/>
    <p:sldId id="693" r:id="rId8"/>
    <p:sldId id="437" r:id="rId9"/>
    <p:sldId id="414" r:id="rId10"/>
    <p:sldId id="484" r:id="rId11"/>
    <p:sldId id="541" r:id="rId12"/>
    <p:sldId id="643" r:id="rId13"/>
    <p:sldId id="598" r:id="rId14"/>
    <p:sldId id="664" r:id="rId15"/>
    <p:sldId id="666" r:id="rId16"/>
    <p:sldId id="669" r:id="rId17"/>
    <p:sldId id="672" r:id="rId18"/>
    <p:sldId id="675" r:id="rId19"/>
    <p:sldId id="677" r:id="rId20"/>
    <p:sldId id="679" r:id="rId21"/>
    <p:sldId id="415" r:id="rId22"/>
    <p:sldId id="501" r:id="rId23"/>
    <p:sldId id="683" r:id="rId24"/>
    <p:sldId id="508" r:id="rId25"/>
    <p:sldId id="559" r:id="rId26"/>
    <p:sldId id="685" r:id="rId27"/>
    <p:sldId id="688" r:id="rId28"/>
    <p:sldId id="432" r:id="rId29"/>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3" userDrawn="1">
          <p15:clr>
            <a:srgbClr val="A4A3A4"/>
          </p15:clr>
        </p15:guide>
        <p15:guide id="2" pos="387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A55"/>
    <a:srgbClr val="7E4938"/>
    <a:srgbClr val="DAAC75"/>
    <a:srgbClr val="73502F"/>
    <a:srgbClr val="FFFFFF"/>
    <a:srgbClr val="A37441"/>
    <a:srgbClr val="825E34"/>
    <a:srgbClr val="D2A672"/>
    <a:srgbClr val="BD7D69"/>
    <a:srgbClr val="7040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57" autoAdjust="0"/>
    <p:restoredTop sz="94660"/>
  </p:normalViewPr>
  <p:slideViewPr>
    <p:cSldViewPr snapToGrid="0" showGuides="1">
      <p:cViewPr varScale="1">
        <p:scale>
          <a:sx n="109" d="100"/>
          <a:sy n="109" d="100"/>
        </p:scale>
        <p:origin x="990" y="96"/>
      </p:cViewPr>
      <p:guideLst>
        <p:guide orient="horz" pos="2153"/>
        <p:guide pos="387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gs" Target="tags/tag296.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R" panose="00020600040101010101" pitchFamily="18" charset="-122"/>
                <a:ea typeface="OPPOSans R" panose="00020600040101010101" pitchFamily="18" charset="-122"/>
              </a:defRPr>
            </a:lvl1pPr>
          </a:lstStyle>
          <a:p>
            <a:fld id="{1589AD23-FE09-4CFE-94C0-BA8EE5C7795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R" panose="00020600040101010101" pitchFamily="18" charset="-122"/>
                <a:ea typeface="OPPOSans R" panose="00020600040101010101" pitchFamily="18" charset="-122"/>
              </a:defRPr>
            </a:lvl1pPr>
          </a:lstStyle>
          <a:p>
            <a:fld id="{14711ECB-B0E6-4EAF-82EB-BFB1917B83C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1pPr>
    <a:lvl2pPr marL="4572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2pPr>
    <a:lvl3pPr marL="9144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3pPr>
    <a:lvl4pPr marL="13716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4pPr>
    <a:lvl5pPr marL="18288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第一PPT">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17" name="页脚占位符 16"/>
          <p:cNvSpPr>
            <a:spLocks noGrp="1"/>
          </p:cNvSpPr>
          <p:nvPr>
            <p:ph type="ftr" sz="quarter" idx="11"/>
            <p:custDataLst>
              <p:tags r:id="rId5"/>
            </p:custDataLst>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6" name="TextBox 5"/>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7" Type="http://schemas.openxmlformats.org/officeDocument/2006/relationships/theme" Target="../theme/theme1.xml"/><Relationship Id="rId46" Type="http://schemas.openxmlformats.org/officeDocument/2006/relationships/tags" Target="../tags/tag14.xml"/><Relationship Id="rId45" Type="http://schemas.openxmlformats.org/officeDocument/2006/relationships/tags" Target="../tags/tag13.xml"/><Relationship Id="rId44" Type="http://schemas.openxmlformats.org/officeDocument/2006/relationships/tags" Target="../tags/tag12.xml"/><Relationship Id="rId43" Type="http://schemas.openxmlformats.org/officeDocument/2006/relationships/tags" Target="../tags/tag11.xml"/><Relationship Id="rId42" Type="http://schemas.openxmlformats.org/officeDocument/2006/relationships/tags" Target="../tags/tag10.xml"/><Relationship Id="rId41" Type="http://schemas.openxmlformats.org/officeDocument/2006/relationships/tags" Target="../tags/tag9.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43.xml"/><Relationship Id="rId2" Type="http://schemas.openxmlformats.org/officeDocument/2006/relationships/slideLayout" Target="../slideLayouts/slideLayout42.xml"/><Relationship Id="rId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1"/>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2"/>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3"/>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页脚占位符 4"/>
          <p:cNvSpPr>
            <a:spLocks noGrp="1"/>
          </p:cNvSpPr>
          <p:nvPr>
            <p:ph type="ftr" sz="quarter" idx="3"/>
            <p:custDataLst>
              <p:tags r:id="rId44"/>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6" name="灯片编号占位符 5"/>
          <p:cNvSpPr>
            <a:spLocks noGrp="1"/>
          </p:cNvSpPr>
          <p:nvPr>
            <p:ph type="sldNum" sz="quarter" idx="4"/>
            <p:custDataLst>
              <p:tags r:id="rId45"/>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7" name="KSO_TEMPLATE" hidden="1"/>
          <p:cNvSpPr/>
          <p:nvPr>
            <p:custDataLst>
              <p:tags r:id="rId4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Lst>
  <p:hf sldNum="0"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5.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image" Target="../media/image18.jpeg"/><Relationship Id="rId7" Type="http://schemas.openxmlformats.org/officeDocument/2006/relationships/tags" Target="../tags/tag112.xml"/><Relationship Id="rId6" Type="http://schemas.openxmlformats.org/officeDocument/2006/relationships/image" Target="../media/image17.jpeg"/><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image" Target="../media/image3.png"/><Relationship Id="rId2" Type="http://schemas.openxmlformats.org/officeDocument/2006/relationships/image" Target="../media/image2.png"/><Relationship Id="rId17" Type="http://schemas.openxmlformats.org/officeDocument/2006/relationships/notesSlide" Target="../notesSlides/notesSlide10.xml"/><Relationship Id="rId16" Type="http://schemas.openxmlformats.org/officeDocument/2006/relationships/slideLayout" Target="../slideLayouts/slideLayout1.xml"/><Relationship Id="rId15" Type="http://schemas.openxmlformats.org/officeDocument/2006/relationships/tags" Target="../tags/tag119.xml"/><Relationship Id="rId14" Type="http://schemas.openxmlformats.org/officeDocument/2006/relationships/tags" Target="../tags/tag118.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image" Target="../media/image18.jpeg"/><Relationship Id="rId7" Type="http://schemas.openxmlformats.org/officeDocument/2006/relationships/tags" Target="../tags/tag122.xml"/><Relationship Id="rId6" Type="http://schemas.openxmlformats.org/officeDocument/2006/relationships/image" Target="../media/image17.jpeg"/><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image" Target="../media/image3.png"/><Relationship Id="rId2" Type="http://schemas.openxmlformats.org/officeDocument/2006/relationships/image" Target="../media/image2.png"/><Relationship Id="rId17" Type="http://schemas.openxmlformats.org/officeDocument/2006/relationships/notesSlide" Target="../notesSlides/notesSlide11.xml"/><Relationship Id="rId16" Type="http://schemas.openxmlformats.org/officeDocument/2006/relationships/slideLayout" Target="../slideLayouts/slideLayout1.xml"/><Relationship Id="rId15" Type="http://schemas.openxmlformats.org/officeDocument/2006/relationships/tags" Target="../tags/tag129.xml"/><Relationship Id="rId14" Type="http://schemas.openxmlformats.org/officeDocument/2006/relationships/tags" Target="../tags/tag128.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12.xml"/><Relationship Id="rId13" Type="http://schemas.openxmlformats.org/officeDocument/2006/relationships/slideLayout" Target="../slideLayouts/slideLayout1.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image" Target="../media/image19.png"/><Relationship Id="rId4" Type="http://schemas.openxmlformats.org/officeDocument/2006/relationships/tags" Target="../tags/tag139.xml"/><Relationship Id="rId3" Type="http://schemas.openxmlformats.org/officeDocument/2006/relationships/image" Target="../media/image3.png"/><Relationship Id="rId2" Type="http://schemas.openxmlformats.org/officeDocument/2006/relationships/image" Target="../media/image2.png"/><Relationship Id="rId16" Type="http://schemas.openxmlformats.org/officeDocument/2006/relationships/notesSlide" Target="../notesSlides/notesSlide13.xml"/><Relationship Id="rId15" Type="http://schemas.openxmlformats.org/officeDocument/2006/relationships/slideLayout" Target="../slideLayouts/slideLayout1.xml"/><Relationship Id="rId14" Type="http://schemas.openxmlformats.org/officeDocument/2006/relationships/tags" Target="../tags/tag147.xml"/><Relationship Id="rId13" Type="http://schemas.openxmlformats.org/officeDocument/2006/relationships/image" Target="../media/image20.jpeg"/><Relationship Id="rId12" Type="http://schemas.openxmlformats.org/officeDocument/2006/relationships/tags" Target="../tags/tag146.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image" Target="../media/image3.png"/><Relationship Id="rId20" Type="http://schemas.openxmlformats.org/officeDocument/2006/relationships/notesSlide" Target="../notesSlides/notesSlide14.xml"/><Relationship Id="rId2" Type="http://schemas.openxmlformats.org/officeDocument/2006/relationships/image" Target="../media/image2.png"/><Relationship Id="rId19" Type="http://schemas.openxmlformats.org/officeDocument/2006/relationships/slideLayout" Target="../slideLayouts/slideLayout1.xml"/><Relationship Id="rId18" Type="http://schemas.openxmlformats.org/officeDocument/2006/relationships/tags" Target="../tags/tag158.xml"/><Relationship Id="rId17" Type="http://schemas.openxmlformats.org/officeDocument/2006/relationships/image" Target="../media/image24.svg"/><Relationship Id="rId16" Type="http://schemas.openxmlformats.org/officeDocument/2006/relationships/image" Target="../media/image23.png"/><Relationship Id="rId15" Type="http://schemas.openxmlformats.org/officeDocument/2006/relationships/tags" Target="../tags/tag157.xml"/><Relationship Id="rId14" Type="http://schemas.openxmlformats.org/officeDocument/2006/relationships/tags" Target="../tags/tag156.xml"/><Relationship Id="rId13" Type="http://schemas.openxmlformats.org/officeDocument/2006/relationships/tags" Target="../tags/tag155.xml"/><Relationship Id="rId12" Type="http://schemas.openxmlformats.org/officeDocument/2006/relationships/tags" Target="../tags/tag154.xml"/><Relationship Id="rId11" Type="http://schemas.openxmlformats.org/officeDocument/2006/relationships/image" Target="../media/image22.svg"/><Relationship Id="rId10" Type="http://schemas.openxmlformats.org/officeDocument/2006/relationships/image" Target="../media/image21.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1.xml"/><Relationship Id="rId5" Type="http://schemas.openxmlformats.org/officeDocument/2006/relationships/tags" Target="../tags/tag159.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tags" Target="../tags/tag162.xml"/><Relationship Id="rId5" Type="http://schemas.openxmlformats.org/officeDocument/2006/relationships/tags" Target="../tags/tag161.xml"/><Relationship Id="rId4" Type="http://schemas.openxmlformats.org/officeDocument/2006/relationships/tags" Target="../tags/tag160.xml"/><Relationship Id="rId3" Type="http://schemas.openxmlformats.org/officeDocument/2006/relationships/image" Target="../media/image3.png"/><Relationship Id="rId20" Type="http://schemas.openxmlformats.org/officeDocument/2006/relationships/notesSlide" Target="../notesSlides/notesSlide16.xml"/><Relationship Id="rId2" Type="http://schemas.openxmlformats.org/officeDocument/2006/relationships/image" Target="../media/image2.png"/><Relationship Id="rId19" Type="http://schemas.openxmlformats.org/officeDocument/2006/relationships/slideLayout" Target="../slideLayouts/slideLayout1.xml"/><Relationship Id="rId18" Type="http://schemas.openxmlformats.org/officeDocument/2006/relationships/tags" Target="../tags/tag174.xml"/><Relationship Id="rId17" Type="http://schemas.openxmlformats.org/officeDocument/2006/relationships/tags" Target="../tags/tag173.xml"/><Relationship Id="rId16" Type="http://schemas.openxmlformats.org/officeDocument/2006/relationships/tags" Target="../tags/tag172.xml"/><Relationship Id="rId15" Type="http://schemas.openxmlformats.org/officeDocument/2006/relationships/tags" Target="../tags/tag171.xml"/><Relationship Id="rId14" Type="http://schemas.openxmlformats.org/officeDocument/2006/relationships/tags" Target="../tags/tag170.xml"/><Relationship Id="rId13" Type="http://schemas.openxmlformats.org/officeDocument/2006/relationships/tags" Target="../tags/tag169.xml"/><Relationship Id="rId12" Type="http://schemas.openxmlformats.org/officeDocument/2006/relationships/tags" Target="../tags/tag168.xml"/><Relationship Id="rId11" Type="http://schemas.openxmlformats.org/officeDocument/2006/relationships/tags" Target="../tags/tag167.xml"/><Relationship Id="rId10" Type="http://schemas.openxmlformats.org/officeDocument/2006/relationships/tags" Target="../tags/tag166.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notesSlide" Target="../notesSlides/notesSlide17.xml"/><Relationship Id="rId17" Type="http://schemas.openxmlformats.org/officeDocument/2006/relationships/slideLayout" Target="../slideLayouts/slideLayout1.xml"/><Relationship Id="rId16" Type="http://schemas.openxmlformats.org/officeDocument/2006/relationships/tags" Target="../tags/tag183.xml"/><Relationship Id="rId15" Type="http://schemas.openxmlformats.org/officeDocument/2006/relationships/image" Target="../media/image28.svg"/><Relationship Id="rId14" Type="http://schemas.openxmlformats.org/officeDocument/2006/relationships/image" Target="../media/image27.png"/><Relationship Id="rId13" Type="http://schemas.openxmlformats.org/officeDocument/2006/relationships/tags" Target="../tags/tag182.xml"/><Relationship Id="rId12" Type="http://schemas.openxmlformats.org/officeDocument/2006/relationships/tags" Target="../tags/tag181.xml"/><Relationship Id="rId11" Type="http://schemas.openxmlformats.org/officeDocument/2006/relationships/tags" Target="../tags/tag180.xml"/><Relationship Id="rId10" Type="http://schemas.openxmlformats.org/officeDocument/2006/relationships/image" Target="../media/image26.sv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1.xml"/><Relationship Id="rId4" Type="http://schemas.openxmlformats.org/officeDocument/2006/relationships/tags" Target="../tags/tag184.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19.xml"/><Relationship Id="rId13" Type="http://schemas.openxmlformats.org/officeDocument/2006/relationships/slideLayout" Target="../slideLayouts/slideLayout1.xml"/><Relationship Id="rId12" Type="http://schemas.openxmlformats.org/officeDocument/2006/relationships/tags" Target="../tags/tag193.xml"/><Relationship Id="rId11" Type="http://schemas.openxmlformats.org/officeDocument/2006/relationships/tags" Target="../tags/tag192.xml"/><Relationship Id="rId10" Type="http://schemas.openxmlformats.org/officeDocument/2006/relationships/tags" Target="../tags/tag191.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image" Target="../media/image3.png"/><Relationship Id="rId21" Type="http://schemas.openxmlformats.org/officeDocument/2006/relationships/notesSlide" Target="../notesSlides/notesSlide2.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31.xml"/><Relationship Id="rId18" Type="http://schemas.openxmlformats.org/officeDocument/2006/relationships/tags" Target="../tags/tag30.xml"/><Relationship Id="rId17" Type="http://schemas.openxmlformats.org/officeDocument/2006/relationships/tags" Target="../tags/tag29.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tags" Target="../tags/tag197.xml"/><Relationship Id="rId6" Type="http://schemas.openxmlformats.org/officeDocument/2006/relationships/tags" Target="../tags/tag196.xml"/><Relationship Id="rId51" Type="http://schemas.openxmlformats.org/officeDocument/2006/relationships/notesSlide" Target="../notesSlides/notesSlide20.xml"/><Relationship Id="rId50" Type="http://schemas.openxmlformats.org/officeDocument/2006/relationships/slideLayout" Target="../slideLayouts/slideLayout1.xml"/><Relationship Id="rId5" Type="http://schemas.openxmlformats.org/officeDocument/2006/relationships/tags" Target="../tags/tag195.xml"/><Relationship Id="rId49" Type="http://schemas.openxmlformats.org/officeDocument/2006/relationships/tags" Target="../tags/tag229.xml"/><Relationship Id="rId48" Type="http://schemas.openxmlformats.org/officeDocument/2006/relationships/image" Target="../media/image38.svg"/><Relationship Id="rId47" Type="http://schemas.openxmlformats.org/officeDocument/2006/relationships/image" Target="../media/image37.png"/><Relationship Id="rId46" Type="http://schemas.openxmlformats.org/officeDocument/2006/relationships/tags" Target="../tags/tag228.xml"/><Relationship Id="rId45" Type="http://schemas.openxmlformats.org/officeDocument/2006/relationships/image" Target="../media/image36.svg"/><Relationship Id="rId44" Type="http://schemas.openxmlformats.org/officeDocument/2006/relationships/image" Target="../media/image35.png"/><Relationship Id="rId43" Type="http://schemas.openxmlformats.org/officeDocument/2006/relationships/tags" Target="../tags/tag227.xml"/><Relationship Id="rId42" Type="http://schemas.openxmlformats.org/officeDocument/2006/relationships/image" Target="../media/image34.svg"/><Relationship Id="rId41" Type="http://schemas.openxmlformats.org/officeDocument/2006/relationships/image" Target="../media/image33.png"/><Relationship Id="rId40" Type="http://schemas.openxmlformats.org/officeDocument/2006/relationships/tags" Target="../tags/tag226.xml"/><Relationship Id="rId4" Type="http://schemas.openxmlformats.org/officeDocument/2006/relationships/tags" Target="../tags/tag194.xml"/><Relationship Id="rId39" Type="http://schemas.openxmlformats.org/officeDocument/2006/relationships/image" Target="../media/image32.svg"/><Relationship Id="rId38" Type="http://schemas.openxmlformats.org/officeDocument/2006/relationships/image" Target="../media/image31.png"/><Relationship Id="rId37" Type="http://schemas.openxmlformats.org/officeDocument/2006/relationships/tags" Target="../tags/tag225.xml"/><Relationship Id="rId36" Type="http://schemas.openxmlformats.org/officeDocument/2006/relationships/image" Target="../media/image30.svg"/><Relationship Id="rId35" Type="http://schemas.openxmlformats.org/officeDocument/2006/relationships/image" Target="../media/image29.png"/><Relationship Id="rId34" Type="http://schemas.openxmlformats.org/officeDocument/2006/relationships/tags" Target="../tags/tag224.xml"/><Relationship Id="rId33" Type="http://schemas.openxmlformats.org/officeDocument/2006/relationships/tags" Target="../tags/tag223.xml"/><Relationship Id="rId32" Type="http://schemas.openxmlformats.org/officeDocument/2006/relationships/tags" Target="../tags/tag222.xml"/><Relationship Id="rId31" Type="http://schemas.openxmlformats.org/officeDocument/2006/relationships/tags" Target="../tags/tag221.xml"/><Relationship Id="rId30" Type="http://schemas.openxmlformats.org/officeDocument/2006/relationships/tags" Target="../tags/tag220.xml"/><Relationship Id="rId3" Type="http://schemas.openxmlformats.org/officeDocument/2006/relationships/image" Target="../media/image3.png"/><Relationship Id="rId29" Type="http://schemas.openxmlformats.org/officeDocument/2006/relationships/tags" Target="../tags/tag219.xml"/><Relationship Id="rId28" Type="http://schemas.openxmlformats.org/officeDocument/2006/relationships/tags" Target="../tags/tag218.xml"/><Relationship Id="rId27" Type="http://schemas.openxmlformats.org/officeDocument/2006/relationships/tags" Target="../tags/tag217.xml"/><Relationship Id="rId26" Type="http://schemas.openxmlformats.org/officeDocument/2006/relationships/tags" Target="../tags/tag216.xml"/><Relationship Id="rId25" Type="http://schemas.openxmlformats.org/officeDocument/2006/relationships/tags" Target="../tags/tag215.xml"/><Relationship Id="rId24" Type="http://schemas.openxmlformats.org/officeDocument/2006/relationships/tags" Target="../tags/tag214.xml"/><Relationship Id="rId23" Type="http://schemas.openxmlformats.org/officeDocument/2006/relationships/tags" Target="../tags/tag213.xml"/><Relationship Id="rId22" Type="http://schemas.openxmlformats.org/officeDocument/2006/relationships/tags" Target="../tags/tag212.xml"/><Relationship Id="rId21" Type="http://schemas.openxmlformats.org/officeDocument/2006/relationships/tags" Target="../tags/tag211.xml"/><Relationship Id="rId20" Type="http://schemas.openxmlformats.org/officeDocument/2006/relationships/tags" Target="../tags/tag210.xml"/><Relationship Id="rId2" Type="http://schemas.openxmlformats.org/officeDocument/2006/relationships/image" Target="../media/image2.png"/><Relationship Id="rId19" Type="http://schemas.openxmlformats.org/officeDocument/2006/relationships/tags" Target="../tags/tag209.xml"/><Relationship Id="rId18" Type="http://schemas.openxmlformats.org/officeDocument/2006/relationships/tags" Target="../tags/tag208.xml"/><Relationship Id="rId17" Type="http://schemas.openxmlformats.org/officeDocument/2006/relationships/tags" Target="../tags/tag207.xml"/><Relationship Id="rId16" Type="http://schemas.openxmlformats.org/officeDocument/2006/relationships/tags" Target="../tags/tag206.xml"/><Relationship Id="rId15" Type="http://schemas.openxmlformats.org/officeDocument/2006/relationships/tags" Target="../tags/tag205.xml"/><Relationship Id="rId14" Type="http://schemas.openxmlformats.org/officeDocument/2006/relationships/tags" Target="../tags/tag204.xml"/><Relationship Id="rId13" Type="http://schemas.openxmlformats.org/officeDocument/2006/relationships/tags" Target="../tags/tag203.xml"/><Relationship Id="rId12" Type="http://schemas.openxmlformats.org/officeDocument/2006/relationships/tags" Target="../tags/tag202.xml"/><Relationship Id="rId11" Type="http://schemas.openxmlformats.org/officeDocument/2006/relationships/tags" Target="../tags/tag201.xml"/><Relationship Id="rId10" Type="http://schemas.openxmlformats.org/officeDocument/2006/relationships/tags" Target="../tags/tag200.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tags" Target="../tags/tag235.xml"/><Relationship Id="rId8" Type="http://schemas.openxmlformats.org/officeDocument/2006/relationships/tags" Target="../tags/tag234.xml"/><Relationship Id="rId7" Type="http://schemas.openxmlformats.org/officeDocument/2006/relationships/tags" Target="../tags/tag233.xml"/><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tags" Target="../tags/tag230.xml"/><Relationship Id="rId3" Type="http://schemas.openxmlformats.org/officeDocument/2006/relationships/image" Target="../media/image3.png"/><Relationship Id="rId2" Type="http://schemas.openxmlformats.org/officeDocument/2006/relationships/image" Target="../media/image2.png"/><Relationship Id="rId19" Type="http://schemas.openxmlformats.org/officeDocument/2006/relationships/notesSlide" Target="../notesSlides/notesSlide21.xml"/><Relationship Id="rId18" Type="http://schemas.openxmlformats.org/officeDocument/2006/relationships/slideLayout" Target="../slideLayouts/slideLayout1.xml"/><Relationship Id="rId17" Type="http://schemas.openxmlformats.org/officeDocument/2006/relationships/tags" Target="../tags/tag241.xml"/><Relationship Id="rId16" Type="http://schemas.openxmlformats.org/officeDocument/2006/relationships/image" Target="../media/image40.svg"/><Relationship Id="rId15" Type="http://schemas.openxmlformats.org/officeDocument/2006/relationships/image" Target="../media/image39.png"/><Relationship Id="rId14" Type="http://schemas.openxmlformats.org/officeDocument/2006/relationships/tags" Target="../tags/tag240.xml"/><Relationship Id="rId13" Type="http://schemas.openxmlformats.org/officeDocument/2006/relationships/tags" Target="../tags/tag239.xml"/><Relationship Id="rId12" Type="http://schemas.openxmlformats.org/officeDocument/2006/relationships/tags" Target="../tags/tag238.xml"/><Relationship Id="rId11" Type="http://schemas.openxmlformats.org/officeDocument/2006/relationships/tags" Target="../tags/tag237.xml"/><Relationship Id="rId10" Type="http://schemas.openxmlformats.org/officeDocument/2006/relationships/tags" Target="../tags/tag236.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1.xml"/><Relationship Id="rId5" Type="http://schemas.openxmlformats.org/officeDocument/2006/relationships/tags" Target="../tags/tag242.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9" Type="http://schemas.openxmlformats.org/officeDocument/2006/relationships/tags" Target="../tags/tag248.xml"/><Relationship Id="rId8" Type="http://schemas.openxmlformats.org/officeDocument/2006/relationships/tags" Target="../tags/tag247.xml"/><Relationship Id="rId7" Type="http://schemas.openxmlformats.org/officeDocument/2006/relationships/tags" Target="../tags/tag246.xml"/><Relationship Id="rId6" Type="http://schemas.openxmlformats.org/officeDocument/2006/relationships/tags" Target="../tags/tag245.xml"/><Relationship Id="rId5" Type="http://schemas.openxmlformats.org/officeDocument/2006/relationships/tags" Target="../tags/tag244.xml"/><Relationship Id="rId4" Type="http://schemas.openxmlformats.org/officeDocument/2006/relationships/tags" Target="../tags/tag243.xml"/><Relationship Id="rId36" Type="http://schemas.openxmlformats.org/officeDocument/2006/relationships/notesSlide" Target="../notesSlides/notesSlide23.xml"/><Relationship Id="rId35" Type="http://schemas.openxmlformats.org/officeDocument/2006/relationships/slideLayout" Target="../slideLayouts/slideLayout1.xml"/><Relationship Id="rId34" Type="http://schemas.openxmlformats.org/officeDocument/2006/relationships/tags" Target="../tags/tag263.xml"/><Relationship Id="rId33" Type="http://schemas.openxmlformats.org/officeDocument/2006/relationships/tags" Target="../tags/tag262.xml"/><Relationship Id="rId32" Type="http://schemas.openxmlformats.org/officeDocument/2006/relationships/tags" Target="../tags/tag261.xml"/><Relationship Id="rId31" Type="http://schemas.openxmlformats.org/officeDocument/2006/relationships/tags" Target="../tags/tag260.xml"/><Relationship Id="rId30" Type="http://schemas.openxmlformats.org/officeDocument/2006/relationships/tags" Target="../tags/tag259.xml"/><Relationship Id="rId3" Type="http://schemas.openxmlformats.org/officeDocument/2006/relationships/image" Target="../media/image3.png"/><Relationship Id="rId29" Type="http://schemas.openxmlformats.org/officeDocument/2006/relationships/tags" Target="../tags/tag258.xml"/><Relationship Id="rId28" Type="http://schemas.openxmlformats.org/officeDocument/2006/relationships/image" Target="../media/image50.svg"/><Relationship Id="rId27" Type="http://schemas.openxmlformats.org/officeDocument/2006/relationships/image" Target="../media/image49.png"/><Relationship Id="rId26" Type="http://schemas.openxmlformats.org/officeDocument/2006/relationships/tags" Target="../tags/tag257.xml"/><Relationship Id="rId25" Type="http://schemas.openxmlformats.org/officeDocument/2006/relationships/image" Target="../media/image48.svg"/><Relationship Id="rId24" Type="http://schemas.openxmlformats.org/officeDocument/2006/relationships/image" Target="../media/image47.png"/><Relationship Id="rId23" Type="http://schemas.openxmlformats.org/officeDocument/2006/relationships/tags" Target="../tags/tag256.xml"/><Relationship Id="rId22" Type="http://schemas.openxmlformats.org/officeDocument/2006/relationships/image" Target="../media/image46.svg"/><Relationship Id="rId21" Type="http://schemas.openxmlformats.org/officeDocument/2006/relationships/image" Target="../media/image45.png"/><Relationship Id="rId20" Type="http://schemas.openxmlformats.org/officeDocument/2006/relationships/tags" Target="../tags/tag255.xml"/><Relationship Id="rId2" Type="http://schemas.openxmlformats.org/officeDocument/2006/relationships/image" Target="../media/image2.png"/><Relationship Id="rId19" Type="http://schemas.openxmlformats.org/officeDocument/2006/relationships/tags" Target="../tags/tag254.xml"/><Relationship Id="rId18" Type="http://schemas.openxmlformats.org/officeDocument/2006/relationships/tags" Target="../tags/tag253.xml"/><Relationship Id="rId17" Type="http://schemas.openxmlformats.org/officeDocument/2006/relationships/image" Target="../media/image44.svg"/><Relationship Id="rId16" Type="http://schemas.openxmlformats.org/officeDocument/2006/relationships/image" Target="../media/image43.png"/><Relationship Id="rId15" Type="http://schemas.openxmlformats.org/officeDocument/2006/relationships/tags" Target="../tags/tag252.xml"/><Relationship Id="rId14" Type="http://schemas.openxmlformats.org/officeDocument/2006/relationships/image" Target="../media/image42.svg"/><Relationship Id="rId13" Type="http://schemas.openxmlformats.org/officeDocument/2006/relationships/image" Target="../media/image41.png"/><Relationship Id="rId12" Type="http://schemas.openxmlformats.org/officeDocument/2006/relationships/tags" Target="../tags/tag251.xml"/><Relationship Id="rId11" Type="http://schemas.openxmlformats.org/officeDocument/2006/relationships/tags" Target="../tags/tag250.xml"/><Relationship Id="rId10" Type="http://schemas.openxmlformats.org/officeDocument/2006/relationships/tags" Target="../tags/tag249.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9" Type="http://schemas.openxmlformats.org/officeDocument/2006/relationships/tags" Target="../tags/tag267.xml"/><Relationship Id="rId8" Type="http://schemas.openxmlformats.org/officeDocument/2006/relationships/image" Target="../media/image52.svg"/><Relationship Id="rId7" Type="http://schemas.openxmlformats.org/officeDocument/2006/relationships/image" Target="../media/image51.png"/><Relationship Id="rId6" Type="http://schemas.openxmlformats.org/officeDocument/2006/relationships/tags" Target="../tags/tag266.xml"/><Relationship Id="rId5" Type="http://schemas.openxmlformats.org/officeDocument/2006/relationships/tags" Target="../tags/tag265.xml"/><Relationship Id="rId46" Type="http://schemas.openxmlformats.org/officeDocument/2006/relationships/notesSlide" Target="../notesSlides/notesSlide24.xml"/><Relationship Id="rId45" Type="http://schemas.openxmlformats.org/officeDocument/2006/relationships/slideLayout" Target="../slideLayouts/slideLayout1.xml"/><Relationship Id="rId44" Type="http://schemas.openxmlformats.org/officeDocument/2006/relationships/tags" Target="../tags/tag294.xml"/><Relationship Id="rId43" Type="http://schemas.openxmlformats.org/officeDocument/2006/relationships/tags" Target="../tags/tag293.xml"/><Relationship Id="rId42" Type="http://schemas.openxmlformats.org/officeDocument/2006/relationships/image" Target="../media/image58.svg"/><Relationship Id="rId41" Type="http://schemas.openxmlformats.org/officeDocument/2006/relationships/image" Target="../media/image23.png"/><Relationship Id="rId40" Type="http://schemas.openxmlformats.org/officeDocument/2006/relationships/tags" Target="../tags/tag292.xml"/><Relationship Id="rId4" Type="http://schemas.openxmlformats.org/officeDocument/2006/relationships/tags" Target="../tags/tag264.xml"/><Relationship Id="rId39" Type="http://schemas.openxmlformats.org/officeDocument/2006/relationships/image" Target="../media/image57.svg"/><Relationship Id="rId38" Type="http://schemas.openxmlformats.org/officeDocument/2006/relationships/image" Target="../media/image56.png"/><Relationship Id="rId37" Type="http://schemas.openxmlformats.org/officeDocument/2006/relationships/tags" Target="../tags/tag291.xml"/><Relationship Id="rId36" Type="http://schemas.openxmlformats.org/officeDocument/2006/relationships/image" Target="../media/image55.svg"/><Relationship Id="rId35" Type="http://schemas.openxmlformats.org/officeDocument/2006/relationships/image" Target="../media/image9.png"/><Relationship Id="rId34" Type="http://schemas.openxmlformats.org/officeDocument/2006/relationships/tags" Target="../tags/tag290.xml"/><Relationship Id="rId33" Type="http://schemas.openxmlformats.org/officeDocument/2006/relationships/image" Target="../media/image54.svg"/><Relationship Id="rId32" Type="http://schemas.openxmlformats.org/officeDocument/2006/relationships/image" Target="../media/image53.png"/><Relationship Id="rId31" Type="http://schemas.openxmlformats.org/officeDocument/2006/relationships/tags" Target="../tags/tag289.xml"/><Relationship Id="rId30" Type="http://schemas.openxmlformats.org/officeDocument/2006/relationships/tags" Target="../tags/tag288.xml"/><Relationship Id="rId3" Type="http://schemas.openxmlformats.org/officeDocument/2006/relationships/image" Target="../media/image3.png"/><Relationship Id="rId29" Type="http://schemas.openxmlformats.org/officeDocument/2006/relationships/tags" Target="../tags/tag287.xml"/><Relationship Id="rId28" Type="http://schemas.openxmlformats.org/officeDocument/2006/relationships/tags" Target="../tags/tag286.xml"/><Relationship Id="rId27" Type="http://schemas.openxmlformats.org/officeDocument/2006/relationships/tags" Target="../tags/tag285.xml"/><Relationship Id="rId26" Type="http://schemas.openxmlformats.org/officeDocument/2006/relationships/tags" Target="../tags/tag284.xml"/><Relationship Id="rId25" Type="http://schemas.openxmlformats.org/officeDocument/2006/relationships/tags" Target="../tags/tag283.xml"/><Relationship Id="rId24" Type="http://schemas.openxmlformats.org/officeDocument/2006/relationships/tags" Target="../tags/tag282.xml"/><Relationship Id="rId23" Type="http://schemas.openxmlformats.org/officeDocument/2006/relationships/tags" Target="../tags/tag281.xml"/><Relationship Id="rId22" Type="http://schemas.openxmlformats.org/officeDocument/2006/relationships/tags" Target="../tags/tag280.xml"/><Relationship Id="rId21" Type="http://schemas.openxmlformats.org/officeDocument/2006/relationships/tags" Target="../tags/tag279.xml"/><Relationship Id="rId20" Type="http://schemas.openxmlformats.org/officeDocument/2006/relationships/tags" Target="../tags/tag278.xml"/><Relationship Id="rId2" Type="http://schemas.openxmlformats.org/officeDocument/2006/relationships/image" Target="../media/image2.png"/><Relationship Id="rId19" Type="http://schemas.openxmlformats.org/officeDocument/2006/relationships/tags" Target="../tags/tag277.xml"/><Relationship Id="rId18" Type="http://schemas.openxmlformats.org/officeDocument/2006/relationships/tags" Target="../tags/tag276.xml"/><Relationship Id="rId17" Type="http://schemas.openxmlformats.org/officeDocument/2006/relationships/tags" Target="../tags/tag275.xml"/><Relationship Id="rId16" Type="http://schemas.openxmlformats.org/officeDocument/2006/relationships/tags" Target="../tags/tag274.xml"/><Relationship Id="rId15" Type="http://schemas.openxmlformats.org/officeDocument/2006/relationships/tags" Target="../tags/tag273.xml"/><Relationship Id="rId14" Type="http://schemas.openxmlformats.org/officeDocument/2006/relationships/tags" Target="../tags/tag272.xml"/><Relationship Id="rId13" Type="http://schemas.openxmlformats.org/officeDocument/2006/relationships/tags" Target="../tags/tag271.xml"/><Relationship Id="rId12" Type="http://schemas.openxmlformats.org/officeDocument/2006/relationships/tags" Target="../tags/tag270.xml"/><Relationship Id="rId11" Type="http://schemas.openxmlformats.org/officeDocument/2006/relationships/tags" Target="../tags/tag269.xml"/><Relationship Id="rId10" Type="http://schemas.openxmlformats.org/officeDocument/2006/relationships/tags" Target="../tags/tag268.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1.xml"/><Relationship Id="rId5" Type="http://schemas.openxmlformats.org/officeDocument/2006/relationships/tags" Target="../tags/tag295.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image" Target="../media/image3.png"/><Relationship Id="rId21" Type="http://schemas.openxmlformats.org/officeDocument/2006/relationships/notesSlide" Target="../notesSlides/notesSlide3.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notesSlide" Target="../notesSlides/notesSlide4.xml"/><Relationship Id="rId17" Type="http://schemas.openxmlformats.org/officeDocument/2006/relationships/slideLayout" Target="../slideLayouts/slideLayout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image" Target="../media/image5.jpeg"/><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3" Type="http://schemas.openxmlformats.org/officeDocument/2006/relationships/notesSlide" Target="../notesSlides/notesSlide5.xml"/><Relationship Id="rId22" Type="http://schemas.openxmlformats.org/officeDocument/2006/relationships/slideLayout" Target="../slideLayouts/slideLayout1.xml"/><Relationship Id="rId21" Type="http://schemas.openxmlformats.org/officeDocument/2006/relationships/tags" Target="../tags/tag76.xml"/><Relationship Id="rId20" Type="http://schemas.openxmlformats.org/officeDocument/2006/relationships/image" Target="../media/image7.jpeg"/><Relationship Id="rId2" Type="http://schemas.openxmlformats.org/officeDocument/2006/relationships/image" Target="../media/image2.png"/><Relationship Id="rId19" Type="http://schemas.openxmlformats.org/officeDocument/2006/relationships/tags" Target="../tags/tag75.xml"/><Relationship Id="rId18" Type="http://schemas.openxmlformats.org/officeDocument/2006/relationships/image" Target="../media/image6.jpeg"/><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tags" Target="../tags/tag7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tags" Target="../tags/tag78.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1" Type="http://schemas.openxmlformats.org/officeDocument/2006/relationships/notesSlide" Target="../notesSlides/notesSlide8.xml"/><Relationship Id="rId30" Type="http://schemas.openxmlformats.org/officeDocument/2006/relationships/slideLayout" Target="../slideLayouts/slideLayout1.xml"/><Relationship Id="rId3" Type="http://schemas.openxmlformats.org/officeDocument/2006/relationships/image" Target="../media/image3.png"/><Relationship Id="rId29" Type="http://schemas.openxmlformats.org/officeDocument/2006/relationships/tags" Target="../tags/tag96.xml"/><Relationship Id="rId28" Type="http://schemas.openxmlformats.org/officeDocument/2006/relationships/tags" Target="../tags/tag95.xml"/><Relationship Id="rId27" Type="http://schemas.openxmlformats.org/officeDocument/2006/relationships/tags" Target="../tags/tag94.xml"/><Relationship Id="rId26" Type="http://schemas.openxmlformats.org/officeDocument/2006/relationships/tags" Target="../tags/tag93.xml"/><Relationship Id="rId25" Type="http://schemas.openxmlformats.org/officeDocument/2006/relationships/tags" Target="../tags/tag92.xml"/><Relationship Id="rId24" Type="http://schemas.openxmlformats.org/officeDocument/2006/relationships/tags" Target="../tags/tag91.xml"/><Relationship Id="rId23" Type="http://schemas.openxmlformats.org/officeDocument/2006/relationships/tags" Target="../tags/tag90.xml"/><Relationship Id="rId22" Type="http://schemas.openxmlformats.org/officeDocument/2006/relationships/image" Target="../media/image16.svg"/><Relationship Id="rId21" Type="http://schemas.openxmlformats.org/officeDocument/2006/relationships/image" Target="../media/image15.png"/><Relationship Id="rId20" Type="http://schemas.openxmlformats.org/officeDocument/2006/relationships/tags" Target="../tags/tag89.xml"/><Relationship Id="rId2" Type="http://schemas.openxmlformats.org/officeDocument/2006/relationships/image" Target="../media/image2.png"/><Relationship Id="rId19" Type="http://schemas.openxmlformats.org/officeDocument/2006/relationships/image" Target="../media/image14.svg"/><Relationship Id="rId18" Type="http://schemas.openxmlformats.org/officeDocument/2006/relationships/image" Target="../media/image13.png"/><Relationship Id="rId17" Type="http://schemas.openxmlformats.org/officeDocument/2006/relationships/tags" Target="../tags/tag88.xml"/><Relationship Id="rId16" Type="http://schemas.openxmlformats.org/officeDocument/2006/relationships/image" Target="../media/image12.svg"/><Relationship Id="rId15" Type="http://schemas.openxmlformats.org/officeDocument/2006/relationships/image" Target="../media/image11.png"/><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image" Target="../media/image10.svg"/><Relationship Id="rId10" Type="http://schemas.openxmlformats.org/officeDocument/2006/relationships/image" Target="../media/image9.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notesSlide" Target="../notesSlides/notesSlide9.xml"/><Relationship Id="rId17" Type="http://schemas.openxmlformats.org/officeDocument/2006/relationships/slideLayout" Target="../slideLayouts/slideLayout1.xml"/><Relationship Id="rId16" Type="http://schemas.openxmlformats.org/officeDocument/2006/relationships/tags" Target="../tags/tag109.xml"/><Relationship Id="rId15" Type="http://schemas.openxmlformats.org/officeDocument/2006/relationships/tags" Target="../tags/tag10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1743710" y="819785"/>
            <a:ext cx="8703310" cy="540512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10" name="文本框 9"/>
          <p:cNvSpPr txBox="1"/>
          <p:nvPr/>
        </p:nvSpPr>
        <p:spPr>
          <a:xfrm>
            <a:off x="2900680" y="1518920"/>
            <a:ext cx="6663055" cy="2553335"/>
          </a:xfrm>
          <a:prstGeom prst="rect">
            <a:avLst/>
          </a:prstGeom>
          <a:noFill/>
        </p:spPr>
        <p:txBody>
          <a:bodyPr wrap="square" rtlCol="0">
            <a:spAutoFit/>
          </a:bodyPr>
          <a:lstStyle/>
          <a:p>
            <a:pPr algn="ctr"/>
            <a:r>
              <a:rPr lang="zh-CN" altLang="en-US" sz="8000" kern="0" spc="100" dirty="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sym typeface="微软雅黑" panose="020B0503020204020204" pitchFamily="34" charset="-122"/>
              </a:rPr>
              <a:t>大学生创新创业教育教程</a:t>
            </a:r>
            <a:endParaRPr lang="zh-CN" altLang="en-US" sz="8000" kern="0" spc="100" dirty="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sym typeface="微软雅黑" panose="020B0503020204020204" pitchFamily="34" charset="-122"/>
            </a:endParaRPr>
          </a:p>
        </p:txBody>
      </p:sp>
      <p:sp>
        <p:nvSpPr>
          <p:cNvPr id="8" name="文本框 7"/>
          <p:cNvSpPr txBox="1"/>
          <p:nvPr/>
        </p:nvSpPr>
        <p:spPr>
          <a:xfrm>
            <a:off x="2899999" y="4119146"/>
            <a:ext cx="6391366" cy="681355"/>
          </a:xfrm>
          <a:prstGeom prst="rect">
            <a:avLst/>
          </a:prstGeom>
          <a:noFill/>
        </p:spPr>
        <p:txBody>
          <a:bodyPr wrap="square" rtlCol="0">
            <a:spAutoFit/>
          </a:bodyPr>
          <a:lstStyle/>
          <a:p>
            <a:pPr algn="ctr">
              <a:lnSpc>
                <a:spcPct val="120000"/>
              </a:lnSpc>
              <a:spcBef>
                <a:spcPts val="0"/>
              </a:spcBef>
              <a:spcAft>
                <a:spcPts val="0"/>
              </a:spcAft>
            </a:pPr>
            <a:r>
              <a:rPr sz="1600" kern="0" dirty="0">
                <a:solidFill>
                  <a:srgbClr val="70403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Tutorial on Innovation and Entrepreneurship Education for College Student</a:t>
            </a:r>
            <a:endParaRPr sz="1600" kern="0" dirty="0">
              <a:solidFill>
                <a:srgbClr val="70403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11" name="图片 10" descr="20200224-084020-1ac2"/>
          <p:cNvPicPr>
            <a:picLocks noChangeAspect="1"/>
          </p:cNvPicPr>
          <p:nvPr/>
        </p:nvPicPr>
        <p:blipFill>
          <a:blip r:embed="rId3" cstate="screen"/>
          <a:stretch>
            <a:fillRect/>
          </a:stretch>
        </p:blipFill>
        <p:spPr>
          <a:xfrm rot="5400000">
            <a:off x="1878330" y="1200150"/>
            <a:ext cx="1619250" cy="457200"/>
          </a:xfrm>
          <a:prstGeom prst="rect">
            <a:avLst/>
          </a:prstGeom>
        </p:spPr>
      </p:pic>
      <p:pic>
        <p:nvPicPr>
          <p:cNvPr id="12" name="图片 11" descr="20200224-084020-b056"/>
          <p:cNvPicPr>
            <a:picLocks noChangeAspect="1"/>
          </p:cNvPicPr>
          <p:nvPr/>
        </p:nvPicPr>
        <p:blipFill>
          <a:blip r:embed="rId4" cstate="screen"/>
          <a:stretch>
            <a:fillRect/>
          </a:stretch>
        </p:blipFill>
        <p:spPr>
          <a:xfrm>
            <a:off x="8199755" y="4716145"/>
            <a:ext cx="1836420" cy="748030"/>
          </a:xfrm>
          <a:prstGeom prst="rect">
            <a:avLst/>
          </a:prstGeom>
        </p:spPr>
      </p:pic>
      <p:sp>
        <p:nvSpPr>
          <p:cNvPr id="16" name="圆角矩形 15"/>
          <p:cNvSpPr/>
          <p:nvPr/>
        </p:nvSpPr>
        <p:spPr>
          <a:xfrm>
            <a:off x="4231640" y="5062855"/>
            <a:ext cx="3728085" cy="428625"/>
          </a:xfrm>
          <a:prstGeom prst="roundRect">
            <a:avLst>
              <a:gd name="adj" fmla="val 50000"/>
            </a:avLst>
          </a:prstGeom>
          <a:gradFill>
            <a:gsLst>
              <a:gs pos="0">
                <a:srgbClr val="D2A672"/>
              </a:gs>
              <a:gs pos="100000">
                <a:srgbClr val="A37441"/>
              </a:gs>
            </a:gsLst>
            <a:lin ang="154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7" name="文本框 16"/>
          <p:cNvSpPr txBox="1"/>
          <p:nvPr/>
        </p:nvSpPr>
        <p:spPr>
          <a:xfrm>
            <a:off x="4231640" y="5092700"/>
            <a:ext cx="3777615" cy="337185"/>
          </a:xfrm>
          <a:prstGeom prst="rect">
            <a:avLst/>
          </a:prstGeom>
          <a:noFill/>
        </p:spPr>
        <p:txBody>
          <a:bodyPr wrap="square" rtlCol="0">
            <a:spAutoFit/>
          </a:bodyPr>
          <a:lstStyle/>
          <a:p>
            <a:pPr algn="ct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老师：</a:t>
            </a:r>
            <a:r>
              <a:rPr lang="en-US" altLang="zh-CN"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XXX</a:t>
            </a: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6" presetClass="entr" presetSubtype="16" fill="hold" grpId="0" nodeType="afterEffect">
                                  <p:stCondLst>
                                    <p:cond delay="0"/>
                                  </p:stCondLst>
                                  <p:childTnLst>
                                    <p:set>
                                      <p:cBhvr>
                                        <p:cTn id="17" dur="500" fill="hold">
                                          <p:stCondLst>
                                            <p:cond delay="0"/>
                                          </p:stCondLst>
                                        </p:cTn>
                                        <p:tgtEl>
                                          <p:spTgt spid="10"/>
                                        </p:tgtEl>
                                        <p:attrNameLst>
                                          <p:attrName>style.visibility</p:attrName>
                                        </p:attrNameLst>
                                      </p:cBhvr>
                                      <p:to>
                                        <p:strVal val="visible"/>
                                      </p:to>
                                    </p:set>
                                    <p:animEffect transition="in" filter="circle(in)">
                                      <p:cBhvr>
                                        <p:cTn id="18" dur="500"/>
                                        <p:tgtEl>
                                          <p:spTgt spid="10"/>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3000"/>
                            </p:stCondLst>
                            <p:childTnLst>
                              <p:par>
                                <p:cTn id="38" presetID="2" presetClass="entr" presetSubtype="8"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0-#ppt_w/2"/>
                                          </p:val>
                                        </p:tav>
                                        <p:tav tm="100000">
                                          <p:val>
                                            <p:strVal val="#ppt_x"/>
                                          </p:val>
                                        </p:tav>
                                      </p:tavLst>
                                    </p:anim>
                                    <p:anim calcmode="lin" valueType="num">
                                      <p:cBhvr additive="base">
                                        <p:cTn id="4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16" grpId="0" bldLvl="0" animBg="1"/>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159752" y="891480"/>
            <a:ext cx="5872480" cy="583565"/>
          </a:xfrm>
          <a:prstGeom prst="rect">
            <a:avLst/>
          </a:prstGeom>
          <a:noFill/>
        </p:spPr>
        <p:txBody>
          <a:bodyPr wrap="none" rtlCol="0">
            <a:spAutoFit/>
          </a:bodyPr>
          <a:p>
            <a:pPr algn="ctr"/>
            <a:r>
              <a:rPr lang="zh-CN" altLang="en-US" sz="3200" b="1" dirty="0">
                <a:solidFill>
                  <a:srgbClr val="7E4938"/>
                </a:solidFill>
                <a:cs typeface="+mn-ea"/>
                <a:sym typeface="+mn-lt"/>
              </a:rPr>
              <a:t>三、大学生创业融资的主要渠道</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 name="Shape 1021"/>
          <p:cNvSpPr/>
          <p:nvPr>
            <p:custDataLst>
              <p:tags r:id="rId4"/>
            </p:custDataLst>
          </p:nvPr>
        </p:nvSpPr>
        <p:spPr>
          <a:xfrm>
            <a:off x="1796414" y="1495686"/>
            <a:ext cx="459803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（一）政府扶持资金</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23" name="图片 22"/>
          <p:cNvPicPr>
            <a:picLocks noChangeAspect="1"/>
          </p:cNvPicPr>
          <p:nvPr>
            <p:custDataLst>
              <p:tags r:id="rId5"/>
            </p:custDataLst>
          </p:nvPr>
        </p:nvPicPr>
        <p:blipFill rotWithShape="1">
          <a:blip r:embed="rId6" cstate="print">
            <a:extLst>
              <a:ext uri="{28A0092B-C50C-407E-A947-70E740481C1C}">
                <a14:useLocalDpi xmlns:a14="http://schemas.microsoft.com/office/drawing/2010/main" val="0"/>
              </a:ext>
            </a:extLst>
          </a:blip>
          <a:srcRect l="35186" t="17203" b="22192"/>
          <a:stretch>
            <a:fillRect/>
          </a:stretch>
        </p:blipFill>
        <p:spPr>
          <a:xfrm>
            <a:off x="1465439" y="4042080"/>
            <a:ext cx="3555161" cy="1640622"/>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24"/>
          <p:cNvPicPr>
            <a:picLocks noChangeAspect="1"/>
          </p:cNvPicPr>
          <p:nvPr>
            <p:custDataLst>
              <p:tags r:id="rId7"/>
            </p:custDataLst>
          </p:nvPr>
        </p:nvPicPr>
        <p:blipFill rotWithShape="1">
          <a:blip r:embed="rId8">
            <a:extLst>
              <a:ext uri="{28A0092B-C50C-407E-A947-70E740481C1C}">
                <a14:useLocalDpi xmlns:a14="http://schemas.microsoft.com/office/drawing/2010/main" val="0"/>
              </a:ext>
            </a:extLst>
          </a:blip>
          <a:srcRect t="14268" b="25764"/>
          <a:stretch>
            <a:fillRect/>
          </a:stretch>
        </p:blipFill>
        <p:spPr>
          <a:xfrm>
            <a:off x="1466074" y="2159000"/>
            <a:ext cx="3555161" cy="1640622"/>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 name="矩形 2"/>
          <p:cNvSpPr/>
          <p:nvPr>
            <p:custDataLst>
              <p:tags r:id="rId9"/>
            </p:custDataLst>
          </p:nvPr>
        </p:nvSpPr>
        <p:spPr>
          <a:xfrm>
            <a:off x="5853430" y="2464435"/>
            <a:ext cx="4845685" cy="812800"/>
          </a:xfrm>
          <a:prstGeom prst="rect">
            <a:avLst/>
          </a:prstGeom>
          <a:noFill/>
        </p:spPr>
        <p:txBody>
          <a:bodyPr wrap="square" lIns="0" tIns="0" rIns="0" bIns="0" rtlCol="0" anchor="t" anchorCtr="0">
            <a:noAutofit/>
          </a:bodyPr>
          <a:p>
            <a:pPr indent="381000" algn="just" fontAlgn="auto">
              <a:lnSpc>
                <a:spcPct val="120000"/>
              </a:lnSpc>
              <a:spcBef>
                <a:spcPct val="0"/>
              </a:spcBef>
              <a:spcAft>
                <a:spcPct val="0"/>
              </a:spcAft>
              <a:extLst>
                <a:ext uri="{35155182-B16C-46BC-9424-99874614C6A1}">
                  <wpsdc:indentchars xmlns:wpsdc="http://www.wps.cn/officeDocument/2017/drawingmlCustomData" val="200" checksum="2033819950"/>
                </a:ext>
              </a:extLst>
            </a:pPr>
            <a:r>
              <a:rPr lang="zh-CN" altLang="en-US" sz="1500" dirty="0">
                <a:ln>
                  <a:noFill/>
                  <a:prstDash val="sysDot"/>
                </a:ln>
                <a:solidFill>
                  <a:schemeClr val="tx1">
                    <a:lumMod val="85000"/>
                    <a:lumOff val="15000"/>
                  </a:schemeClr>
                </a:solidFill>
                <a:latin typeface="+mn-ea"/>
                <a:cs typeface="+mn-ea"/>
              </a:rPr>
              <a:t>国家及地方政府都设立了专门面向大学生创业的基金项目，这些基金旨在扶持具有创新性、发展潜力的大学生创业项目。申请条件通常会围绕项目的创新性、团队成员的能力以及是否符合特定产业方向等方面进行设定。</a:t>
            </a:r>
            <a:endParaRPr lang="zh-CN" altLang="en-US" sz="1500" dirty="0">
              <a:ln>
                <a:noFill/>
                <a:prstDash val="sysDot"/>
              </a:ln>
              <a:solidFill>
                <a:schemeClr val="tx1">
                  <a:lumMod val="85000"/>
                  <a:lumOff val="15000"/>
                </a:schemeClr>
              </a:solidFill>
              <a:latin typeface="+mn-ea"/>
              <a:cs typeface="+mn-ea"/>
            </a:endParaRPr>
          </a:p>
        </p:txBody>
      </p:sp>
      <p:sp>
        <p:nvSpPr>
          <p:cNvPr id="4" name="矩形 3"/>
          <p:cNvSpPr/>
          <p:nvPr>
            <p:custDataLst>
              <p:tags r:id="rId10"/>
            </p:custDataLst>
          </p:nvPr>
        </p:nvSpPr>
        <p:spPr>
          <a:xfrm>
            <a:off x="5897943" y="2081961"/>
            <a:ext cx="4583401" cy="30829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b="1">
                <a:solidFill>
                  <a:schemeClr val="accent4"/>
                </a:solidFill>
                <a:latin typeface="+mn-ea"/>
                <a:cs typeface="+mn-ea"/>
              </a:rPr>
              <a:t>大学生创业专项基金</a:t>
            </a:r>
            <a:endParaRPr lang="en-US" altLang="zh-CN" b="1">
              <a:solidFill>
                <a:schemeClr val="accent4"/>
              </a:solidFill>
              <a:latin typeface="+mn-ea"/>
              <a:cs typeface="+mn-ea"/>
            </a:endParaRPr>
          </a:p>
        </p:txBody>
      </p:sp>
      <p:sp>
        <p:nvSpPr>
          <p:cNvPr id="10" name="矩形 9"/>
          <p:cNvSpPr/>
          <p:nvPr>
            <p:custDataLst>
              <p:tags r:id="rId11"/>
            </p:custDataLst>
          </p:nvPr>
        </p:nvSpPr>
        <p:spPr>
          <a:xfrm>
            <a:off x="5455339" y="2081961"/>
            <a:ext cx="398270" cy="308299"/>
          </a:xfrm>
          <a:prstGeom prst="rect">
            <a:avLst/>
          </a:prstGeom>
          <a:noFill/>
        </p:spPr>
        <p:txBody>
          <a:bodyPr wrap="none" lIns="0" tIns="0" rIns="0" bIns="0" rtlCol="0" anchor="b">
            <a:normAutofit fontScale="70000"/>
          </a:bodyPr>
          <a:p>
            <a:pPr>
              <a:spcBef>
                <a:spcPct val="0"/>
              </a:spcBef>
              <a:spcAft>
                <a:spcPct val="0"/>
              </a:spcAft>
              <a:buClr>
                <a:schemeClr val="accent1"/>
              </a:buClr>
              <a:buSzPct val="70000"/>
            </a:pPr>
            <a:r>
              <a:rPr lang="en-US" altLang="zh-CN" sz="2400" b="1">
                <a:solidFill>
                  <a:schemeClr val="accent4"/>
                </a:solidFill>
                <a:latin typeface="+mn-ea"/>
                <a:cs typeface="+mn-ea"/>
              </a:rPr>
              <a:t>01</a:t>
            </a:r>
            <a:endParaRPr lang="en-US" altLang="zh-CN" sz="2400" b="1">
              <a:solidFill>
                <a:schemeClr val="accent4"/>
              </a:solidFill>
              <a:latin typeface="+mn-ea"/>
              <a:cs typeface="+mn-ea"/>
            </a:endParaRPr>
          </a:p>
        </p:txBody>
      </p:sp>
      <p:sp>
        <p:nvSpPr>
          <p:cNvPr id="12" name="矩形 11"/>
          <p:cNvSpPr/>
          <p:nvPr>
            <p:custDataLst>
              <p:tags r:id="rId12"/>
            </p:custDataLst>
          </p:nvPr>
        </p:nvSpPr>
        <p:spPr>
          <a:xfrm>
            <a:off x="5897880" y="4343400"/>
            <a:ext cx="5071110" cy="812800"/>
          </a:xfrm>
          <a:prstGeom prst="rect">
            <a:avLst/>
          </a:prstGeom>
          <a:noFill/>
        </p:spPr>
        <p:txBody>
          <a:bodyPr wrap="square" lIns="0" tIns="0" rIns="0" bIns="0" rtlCol="0" anchor="t" anchorCtr="0">
            <a:noAutofit/>
          </a:bodyPr>
          <a:p>
            <a:pPr indent="381000" algn="just" fontAlgn="auto">
              <a:lnSpc>
                <a:spcPct val="120000"/>
              </a:lnSpc>
              <a:spcBef>
                <a:spcPct val="0"/>
              </a:spcBef>
              <a:spcAft>
                <a:spcPct val="0"/>
              </a:spcAft>
              <a:extLst>
                <a:ext uri="{35155182-B16C-46BC-9424-99874614C6A1}">
                  <wpsdc:indentchars xmlns:wpsdc="http://www.wps.cn/officeDocument/2017/drawingmlCustomData" val="200" checksum="2033819950"/>
                </a:ext>
              </a:extLst>
            </a:pPr>
            <a:r>
              <a:rPr lang="zh-CN" altLang="en-US" sz="1500">
                <a:ln>
                  <a:noFill/>
                  <a:prstDash val="sysDot"/>
                </a:ln>
                <a:solidFill>
                  <a:schemeClr val="tx1">
                    <a:lumMod val="85000"/>
                    <a:lumOff val="15000"/>
                  </a:schemeClr>
                </a:solidFill>
                <a:latin typeface="+mn-ea"/>
                <a:cs typeface="+mn-ea"/>
              </a:rPr>
              <a:t>国家和地方出台了多种多样的创业补贴政策，像一次性创业补贴，有的城市会为首次创业且符合相关条件的大学生给予 5000 元到 20000 元不等的一次性资金支持；还有场地租赁补贴，按照实际租赁场地面积和时长给予一定比例的费用补贴，这些补贴能在一定程度上缓解大学生创业的资金压力，助力项目起步。</a:t>
            </a:r>
            <a:endParaRPr lang="zh-CN" altLang="en-US" sz="1500">
              <a:ln>
                <a:noFill/>
                <a:prstDash val="sysDot"/>
              </a:ln>
              <a:solidFill>
                <a:schemeClr val="tx1">
                  <a:lumMod val="85000"/>
                  <a:lumOff val="15000"/>
                </a:schemeClr>
              </a:solidFill>
              <a:latin typeface="+mn-ea"/>
              <a:cs typeface="+mn-ea"/>
            </a:endParaRPr>
          </a:p>
        </p:txBody>
      </p:sp>
      <p:sp>
        <p:nvSpPr>
          <p:cNvPr id="14" name="矩形 13"/>
          <p:cNvSpPr/>
          <p:nvPr>
            <p:custDataLst>
              <p:tags r:id="rId13"/>
            </p:custDataLst>
          </p:nvPr>
        </p:nvSpPr>
        <p:spPr>
          <a:xfrm>
            <a:off x="5897880" y="3971290"/>
            <a:ext cx="5071110" cy="30861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dirty="0">
                <a:solidFill>
                  <a:schemeClr val="accent4"/>
                </a:solidFill>
                <a:latin typeface="+mn-ea"/>
                <a:cs typeface="+mn-ea"/>
              </a:rPr>
              <a:t>各类创业补贴</a:t>
            </a:r>
            <a:endParaRPr lang="zh-CN" altLang="en-US" b="1" dirty="0">
              <a:solidFill>
                <a:schemeClr val="accent4"/>
              </a:solidFill>
              <a:latin typeface="+mn-ea"/>
              <a:cs typeface="+mn-ea"/>
            </a:endParaRPr>
          </a:p>
        </p:txBody>
      </p:sp>
      <p:sp>
        <p:nvSpPr>
          <p:cNvPr id="27" name="矩形 26"/>
          <p:cNvSpPr/>
          <p:nvPr>
            <p:custDataLst>
              <p:tags r:id="rId14"/>
            </p:custDataLst>
          </p:nvPr>
        </p:nvSpPr>
        <p:spPr>
          <a:xfrm>
            <a:off x="5455339" y="3971391"/>
            <a:ext cx="398270" cy="308299"/>
          </a:xfrm>
          <a:prstGeom prst="rect">
            <a:avLst/>
          </a:prstGeom>
          <a:noFill/>
        </p:spPr>
        <p:txBody>
          <a:bodyPr wrap="none" lIns="0" tIns="0" rIns="0" bIns="0" rtlCol="0" anchor="b">
            <a:normAutofit fontScale="70000"/>
          </a:bodyPr>
          <a:p>
            <a:pPr>
              <a:spcBef>
                <a:spcPct val="0"/>
              </a:spcBef>
              <a:spcAft>
                <a:spcPct val="0"/>
              </a:spcAft>
              <a:buClr>
                <a:schemeClr val="accent1"/>
              </a:buClr>
              <a:buSzPct val="70000"/>
            </a:pPr>
            <a:r>
              <a:rPr lang="en-US" altLang="zh-CN" sz="2400" b="1">
                <a:solidFill>
                  <a:schemeClr val="accent4"/>
                </a:solidFill>
                <a:latin typeface="+mn-ea"/>
                <a:cs typeface="+mn-ea"/>
              </a:rPr>
              <a:t>02</a:t>
            </a:r>
            <a:endParaRPr lang="en-US" altLang="zh-CN" sz="2400" b="1">
              <a:solidFill>
                <a:schemeClr val="accent4"/>
              </a:solidFill>
              <a:latin typeface="+mn-ea"/>
              <a:cs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159752" y="891480"/>
            <a:ext cx="5872480" cy="583565"/>
          </a:xfrm>
          <a:prstGeom prst="rect">
            <a:avLst/>
          </a:prstGeom>
          <a:noFill/>
        </p:spPr>
        <p:txBody>
          <a:bodyPr wrap="none" rtlCol="0">
            <a:spAutoFit/>
          </a:bodyPr>
          <a:p>
            <a:pPr algn="ctr"/>
            <a:r>
              <a:rPr lang="zh-CN" altLang="en-US" sz="3200" b="1" dirty="0">
                <a:solidFill>
                  <a:srgbClr val="7E4938"/>
                </a:solidFill>
                <a:cs typeface="+mn-ea"/>
                <a:sym typeface="+mn-lt"/>
              </a:rPr>
              <a:t>三、大学生创业融资的主要渠道</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 name="Shape 1021"/>
          <p:cNvSpPr/>
          <p:nvPr>
            <p:custDataLst>
              <p:tags r:id="rId4"/>
            </p:custDataLst>
          </p:nvPr>
        </p:nvSpPr>
        <p:spPr>
          <a:xfrm>
            <a:off x="1796414" y="1495686"/>
            <a:ext cx="459803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（二）金融机构贷款</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23" name="图片 22"/>
          <p:cNvPicPr>
            <a:picLocks noChangeAspect="1"/>
          </p:cNvPicPr>
          <p:nvPr>
            <p:custDataLst>
              <p:tags r:id="rId5"/>
            </p:custDataLst>
          </p:nvPr>
        </p:nvPicPr>
        <p:blipFill rotWithShape="1">
          <a:blip r:embed="rId6" cstate="print">
            <a:extLst>
              <a:ext uri="{28A0092B-C50C-407E-A947-70E740481C1C}">
                <a14:useLocalDpi xmlns:a14="http://schemas.microsoft.com/office/drawing/2010/main" val="0"/>
              </a:ext>
            </a:extLst>
          </a:blip>
          <a:srcRect l="35186" t="17203" b="22192"/>
          <a:stretch>
            <a:fillRect/>
          </a:stretch>
        </p:blipFill>
        <p:spPr>
          <a:xfrm>
            <a:off x="1465439" y="4347515"/>
            <a:ext cx="3555161" cy="1640622"/>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24"/>
          <p:cNvPicPr>
            <a:picLocks noChangeAspect="1"/>
          </p:cNvPicPr>
          <p:nvPr>
            <p:custDataLst>
              <p:tags r:id="rId7"/>
            </p:custDataLst>
          </p:nvPr>
        </p:nvPicPr>
        <p:blipFill rotWithShape="1">
          <a:blip r:embed="rId8">
            <a:extLst>
              <a:ext uri="{28A0092B-C50C-407E-A947-70E740481C1C}">
                <a14:useLocalDpi xmlns:a14="http://schemas.microsoft.com/office/drawing/2010/main" val="0"/>
              </a:ext>
            </a:extLst>
          </a:blip>
          <a:srcRect t="14268" b="25764"/>
          <a:stretch>
            <a:fillRect/>
          </a:stretch>
        </p:blipFill>
        <p:spPr>
          <a:xfrm>
            <a:off x="1466074" y="2159000"/>
            <a:ext cx="3555161" cy="1640622"/>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 name="矩形 2"/>
          <p:cNvSpPr/>
          <p:nvPr>
            <p:custDataLst>
              <p:tags r:id="rId9"/>
            </p:custDataLst>
          </p:nvPr>
        </p:nvSpPr>
        <p:spPr>
          <a:xfrm>
            <a:off x="5853430" y="2464435"/>
            <a:ext cx="4845685" cy="812800"/>
          </a:xfrm>
          <a:prstGeom prst="rect">
            <a:avLst/>
          </a:prstGeom>
          <a:noFill/>
        </p:spPr>
        <p:txBody>
          <a:bodyPr wrap="square" lIns="0" tIns="0" rIns="0" bIns="0" rtlCol="0" anchor="t" anchorCtr="0">
            <a:noAutofit/>
          </a:bodyPr>
          <a:p>
            <a:pPr indent="381000" algn="just" fontAlgn="auto">
              <a:lnSpc>
                <a:spcPct val="150000"/>
              </a:lnSpc>
              <a:spcBef>
                <a:spcPct val="0"/>
              </a:spcBef>
              <a:spcAft>
                <a:spcPct val="0"/>
              </a:spcAft>
              <a:extLst>
                <a:ext uri="{35155182-B16C-46BC-9424-99874614C6A1}">
                  <wpsdc:indentchars xmlns:wpsdc="http://www.wps.cn/officeDocument/2017/drawingmlCustomData" val="200" checksum="2033819950"/>
                </a:ext>
              </a:extLst>
            </a:pPr>
            <a:r>
              <a:rPr lang="zh-CN" altLang="en-US" sz="1500" dirty="0">
                <a:ln>
                  <a:noFill/>
                  <a:prstDash val="sysDot"/>
                </a:ln>
                <a:solidFill>
                  <a:schemeClr val="tx1">
                    <a:lumMod val="85000"/>
                    <a:lumOff val="15000"/>
                  </a:schemeClr>
                </a:solidFill>
                <a:latin typeface="+mn-ea"/>
                <a:cs typeface="+mn-ea"/>
              </a:rPr>
              <a:t>（1）小额信用贷款：部分银行针对大学生推出了小额信用贷款产品，其特点是无需抵押物，但对创业者个人信用以及创业项目的可行性、前景等有一定评估要求。</a:t>
            </a:r>
            <a:endParaRPr lang="zh-CN" altLang="en-US" sz="1500" dirty="0">
              <a:ln>
                <a:noFill/>
                <a:prstDash val="sysDot"/>
              </a:ln>
              <a:solidFill>
                <a:schemeClr val="tx1">
                  <a:lumMod val="85000"/>
                  <a:lumOff val="15000"/>
                </a:schemeClr>
              </a:solidFill>
              <a:latin typeface="+mn-ea"/>
              <a:cs typeface="+mn-ea"/>
            </a:endParaRPr>
          </a:p>
          <a:p>
            <a:pPr indent="381000" algn="just" fontAlgn="auto">
              <a:lnSpc>
                <a:spcPct val="150000"/>
              </a:lnSpc>
              <a:spcBef>
                <a:spcPct val="0"/>
              </a:spcBef>
              <a:spcAft>
                <a:spcPct val="0"/>
              </a:spcAft>
              <a:extLst>
                <a:ext uri="{35155182-B16C-46BC-9424-99874614C6A1}">
                  <wpsdc:indentchars xmlns:wpsdc="http://www.wps.cn/officeDocument/2017/drawingmlCustomData" val="200" checksum="2033819950"/>
                </a:ext>
              </a:extLst>
            </a:pPr>
            <a:r>
              <a:rPr lang="zh-CN" altLang="en-US" sz="1500" dirty="0">
                <a:ln>
                  <a:noFill/>
                  <a:prstDash val="sysDot"/>
                </a:ln>
                <a:solidFill>
                  <a:schemeClr val="tx1">
                    <a:lumMod val="85000"/>
                    <a:lumOff val="15000"/>
                  </a:schemeClr>
                </a:solidFill>
                <a:latin typeface="+mn-ea"/>
                <a:cs typeface="+mn-ea"/>
              </a:rPr>
              <a:t>（2）担保贷款：大学生可以通过寻找合适的担保人（如亲属、导师等）来获取银行担保贷款。</a:t>
            </a:r>
            <a:endParaRPr lang="zh-CN" altLang="en-US" sz="1500" dirty="0">
              <a:ln>
                <a:noFill/>
                <a:prstDash val="sysDot"/>
              </a:ln>
              <a:solidFill>
                <a:schemeClr val="tx1">
                  <a:lumMod val="85000"/>
                  <a:lumOff val="15000"/>
                </a:schemeClr>
              </a:solidFill>
              <a:latin typeface="+mn-ea"/>
              <a:cs typeface="+mn-ea"/>
            </a:endParaRPr>
          </a:p>
        </p:txBody>
      </p:sp>
      <p:sp>
        <p:nvSpPr>
          <p:cNvPr id="4" name="矩形 3"/>
          <p:cNvSpPr/>
          <p:nvPr>
            <p:custDataLst>
              <p:tags r:id="rId10"/>
            </p:custDataLst>
          </p:nvPr>
        </p:nvSpPr>
        <p:spPr>
          <a:xfrm>
            <a:off x="5897943" y="2081961"/>
            <a:ext cx="4583401" cy="30829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b="1">
                <a:solidFill>
                  <a:schemeClr val="accent4"/>
                </a:solidFill>
                <a:latin typeface="+mn-ea"/>
                <a:cs typeface="+mn-ea"/>
              </a:rPr>
              <a:t>银行贷款</a:t>
            </a:r>
            <a:endParaRPr lang="en-US" altLang="zh-CN" b="1">
              <a:solidFill>
                <a:schemeClr val="accent4"/>
              </a:solidFill>
              <a:latin typeface="+mn-ea"/>
              <a:cs typeface="+mn-ea"/>
            </a:endParaRPr>
          </a:p>
        </p:txBody>
      </p:sp>
      <p:sp>
        <p:nvSpPr>
          <p:cNvPr id="10" name="矩形 9"/>
          <p:cNvSpPr/>
          <p:nvPr>
            <p:custDataLst>
              <p:tags r:id="rId11"/>
            </p:custDataLst>
          </p:nvPr>
        </p:nvSpPr>
        <p:spPr>
          <a:xfrm>
            <a:off x="5455339" y="2081961"/>
            <a:ext cx="398270" cy="308299"/>
          </a:xfrm>
          <a:prstGeom prst="rect">
            <a:avLst/>
          </a:prstGeom>
          <a:noFill/>
        </p:spPr>
        <p:txBody>
          <a:bodyPr wrap="none" lIns="0" tIns="0" rIns="0" bIns="0" rtlCol="0" anchor="b">
            <a:normAutofit fontScale="70000"/>
          </a:bodyPr>
          <a:p>
            <a:pPr>
              <a:spcBef>
                <a:spcPct val="0"/>
              </a:spcBef>
              <a:spcAft>
                <a:spcPct val="0"/>
              </a:spcAft>
              <a:buClr>
                <a:schemeClr val="accent1"/>
              </a:buClr>
              <a:buSzPct val="70000"/>
            </a:pPr>
            <a:r>
              <a:rPr lang="en-US" altLang="zh-CN" sz="2400" b="1">
                <a:solidFill>
                  <a:schemeClr val="accent4"/>
                </a:solidFill>
                <a:latin typeface="+mn-ea"/>
                <a:cs typeface="+mn-ea"/>
              </a:rPr>
              <a:t>01</a:t>
            </a:r>
            <a:endParaRPr lang="en-US" altLang="zh-CN" sz="2400" b="1">
              <a:solidFill>
                <a:schemeClr val="accent4"/>
              </a:solidFill>
              <a:latin typeface="+mn-ea"/>
              <a:cs typeface="+mn-ea"/>
            </a:endParaRPr>
          </a:p>
        </p:txBody>
      </p:sp>
      <p:sp>
        <p:nvSpPr>
          <p:cNvPr id="12" name="矩形 11"/>
          <p:cNvSpPr/>
          <p:nvPr>
            <p:custDataLst>
              <p:tags r:id="rId12"/>
            </p:custDataLst>
          </p:nvPr>
        </p:nvSpPr>
        <p:spPr>
          <a:xfrm>
            <a:off x="5897880" y="4648835"/>
            <a:ext cx="5071110" cy="812800"/>
          </a:xfrm>
          <a:prstGeom prst="rect">
            <a:avLst/>
          </a:prstGeom>
          <a:noFill/>
        </p:spPr>
        <p:txBody>
          <a:bodyPr wrap="square" lIns="0" tIns="0" rIns="0" bIns="0" rtlCol="0" anchor="t" anchorCtr="0">
            <a:noAutofit/>
          </a:bodyPr>
          <a:p>
            <a:pPr indent="381000" algn="just" fontAlgn="auto">
              <a:lnSpc>
                <a:spcPct val="150000"/>
              </a:lnSpc>
              <a:spcBef>
                <a:spcPct val="0"/>
              </a:spcBef>
              <a:spcAft>
                <a:spcPct val="0"/>
              </a:spcAft>
              <a:extLst>
                <a:ext uri="{35155182-B16C-46BC-9424-99874614C6A1}">
                  <wpsdc:indentchars xmlns:wpsdc="http://www.wps.cn/officeDocument/2017/drawingmlCustomData" val="200" checksum="2033819950"/>
                </a:ext>
              </a:extLst>
            </a:pPr>
            <a:r>
              <a:rPr lang="zh-CN" altLang="en-US" sz="1500">
                <a:ln>
                  <a:noFill/>
                  <a:prstDash val="sysDot"/>
                </a:ln>
                <a:solidFill>
                  <a:schemeClr val="tx1">
                    <a:lumMod val="85000"/>
                    <a:lumOff val="15000"/>
                  </a:schemeClr>
                </a:solidFill>
                <a:latin typeface="+mn-ea"/>
                <a:cs typeface="+mn-ea"/>
              </a:rPr>
              <a:t>小额贷款公司、消费金融公司等非银行金融机构也面向大学生创业开展贷款业务。与银行贷款相比，它们审批速度可能更快，但利率相对较高，风险把控措施也有所不同。</a:t>
            </a:r>
            <a:endParaRPr lang="zh-CN" altLang="en-US" sz="1500">
              <a:ln>
                <a:noFill/>
                <a:prstDash val="sysDot"/>
              </a:ln>
              <a:solidFill>
                <a:schemeClr val="tx1">
                  <a:lumMod val="85000"/>
                  <a:lumOff val="15000"/>
                </a:schemeClr>
              </a:solidFill>
              <a:latin typeface="+mn-ea"/>
              <a:cs typeface="+mn-ea"/>
            </a:endParaRPr>
          </a:p>
        </p:txBody>
      </p:sp>
      <p:sp>
        <p:nvSpPr>
          <p:cNvPr id="14" name="矩形 13"/>
          <p:cNvSpPr/>
          <p:nvPr>
            <p:custDataLst>
              <p:tags r:id="rId13"/>
            </p:custDataLst>
          </p:nvPr>
        </p:nvSpPr>
        <p:spPr>
          <a:xfrm>
            <a:off x="5897880" y="4276725"/>
            <a:ext cx="5071110" cy="30861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dirty="0">
                <a:solidFill>
                  <a:schemeClr val="accent4"/>
                </a:solidFill>
                <a:latin typeface="+mn-ea"/>
                <a:cs typeface="+mn-ea"/>
              </a:rPr>
              <a:t>非银行金融机构贷款</a:t>
            </a:r>
            <a:endParaRPr lang="zh-CN" altLang="en-US" b="1" dirty="0">
              <a:solidFill>
                <a:schemeClr val="accent4"/>
              </a:solidFill>
              <a:latin typeface="+mn-ea"/>
              <a:cs typeface="+mn-ea"/>
            </a:endParaRPr>
          </a:p>
        </p:txBody>
      </p:sp>
      <p:sp>
        <p:nvSpPr>
          <p:cNvPr id="27" name="矩形 26"/>
          <p:cNvSpPr/>
          <p:nvPr>
            <p:custDataLst>
              <p:tags r:id="rId14"/>
            </p:custDataLst>
          </p:nvPr>
        </p:nvSpPr>
        <p:spPr>
          <a:xfrm>
            <a:off x="5455339" y="4276826"/>
            <a:ext cx="398270" cy="308299"/>
          </a:xfrm>
          <a:prstGeom prst="rect">
            <a:avLst/>
          </a:prstGeom>
          <a:noFill/>
        </p:spPr>
        <p:txBody>
          <a:bodyPr wrap="none" lIns="0" tIns="0" rIns="0" bIns="0" rtlCol="0" anchor="b">
            <a:normAutofit fontScale="70000"/>
          </a:bodyPr>
          <a:p>
            <a:pPr>
              <a:spcBef>
                <a:spcPct val="0"/>
              </a:spcBef>
              <a:spcAft>
                <a:spcPct val="0"/>
              </a:spcAft>
              <a:buClr>
                <a:schemeClr val="accent1"/>
              </a:buClr>
              <a:buSzPct val="70000"/>
            </a:pPr>
            <a:r>
              <a:rPr lang="en-US" altLang="zh-CN" sz="2400" b="1">
                <a:solidFill>
                  <a:schemeClr val="accent4"/>
                </a:solidFill>
                <a:latin typeface="+mn-ea"/>
                <a:cs typeface="+mn-ea"/>
              </a:rPr>
              <a:t>02</a:t>
            </a:r>
            <a:endParaRPr lang="en-US" altLang="zh-CN" sz="2400" b="1">
              <a:solidFill>
                <a:schemeClr val="accent4"/>
              </a:solidFill>
              <a:latin typeface="+mn-ea"/>
              <a:cs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159752" y="891480"/>
            <a:ext cx="5872480" cy="583565"/>
          </a:xfrm>
          <a:prstGeom prst="rect">
            <a:avLst/>
          </a:prstGeom>
          <a:noFill/>
        </p:spPr>
        <p:txBody>
          <a:bodyPr wrap="none" rtlCol="0">
            <a:spAutoFit/>
          </a:bodyPr>
          <a:p>
            <a:pPr algn="ctr"/>
            <a:r>
              <a:rPr lang="zh-CN" altLang="en-US" sz="3200" b="1" dirty="0">
                <a:solidFill>
                  <a:srgbClr val="7E4938"/>
                </a:solidFill>
                <a:cs typeface="+mn-ea"/>
                <a:sym typeface="+mn-lt"/>
              </a:rPr>
              <a:t>三、大学生创业融资的主要渠道</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4"/>
            </p:custDataLst>
          </p:nvPr>
        </p:nvSpPr>
        <p:spPr>
          <a:xfrm>
            <a:off x="5227439" y="4047009"/>
            <a:ext cx="5274023" cy="696554"/>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4"/>
                </a:solidFill>
                <a:latin typeface="+mn-ea"/>
                <a:cs typeface="+mn-ea"/>
              </a:rPr>
              <a:t>2. 天使投资</a:t>
            </a:r>
            <a:endParaRPr lang="zh-CN" altLang="en-US" b="1" dirty="0">
              <a:solidFill>
                <a:schemeClr val="accent4"/>
              </a:solidFill>
              <a:latin typeface="+mn-ea"/>
              <a:cs typeface="+mn-ea"/>
            </a:endParaRPr>
          </a:p>
        </p:txBody>
      </p:sp>
      <p:sp>
        <p:nvSpPr>
          <p:cNvPr id="16" name="矩形 15"/>
          <p:cNvSpPr/>
          <p:nvPr>
            <p:custDataLst>
              <p:tags r:id="rId5"/>
            </p:custDataLst>
          </p:nvPr>
        </p:nvSpPr>
        <p:spPr>
          <a:xfrm>
            <a:off x="5227439" y="1886585"/>
            <a:ext cx="5274023" cy="696554"/>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4"/>
                </a:solidFill>
                <a:latin typeface="+mn-ea"/>
                <a:cs typeface="+mn-ea"/>
              </a:rPr>
              <a:t>1. 风险投资（VC）</a:t>
            </a:r>
            <a:endParaRPr lang="zh-CN" altLang="en-US" b="1" dirty="0">
              <a:solidFill>
                <a:schemeClr val="accent4"/>
              </a:solidFill>
              <a:latin typeface="+mn-ea"/>
              <a:cs typeface="+mn-ea"/>
            </a:endParaRPr>
          </a:p>
        </p:txBody>
      </p:sp>
      <p:sp>
        <p:nvSpPr>
          <p:cNvPr id="17" name="矩形 16"/>
          <p:cNvSpPr/>
          <p:nvPr>
            <p:custDataLst>
              <p:tags r:id="rId6"/>
            </p:custDataLst>
          </p:nvPr>
        </p:nvSpPr>
        <p:spPr>
          <a:xfrm>
            <a:off x="5227439" y="2599714"/>
            <a:ext cx="5274023" cy="1316962"/>
          </a:xfrm>
          <a:prstGeom prst="rect">
            <a:avLst/>
          </a:prstGeom>
          <a:noFill/>
        </p:spPr>
        <p:txBody>
          <a:bodyPr wrap="square" lIns="0" tIns="0" rIns="0" bIns="0" rtlCol="0" anchor="t" anchorCtr="0">
            <a:noAutofit/>
          </a:bodyPr>
          <a:p>
            <a:pPr indent="355600" fontAlgn="auto">
              <a:lnSpc>
                <a:spcPct val="13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rPr>
              <a:t>风险投资机构在选择大学生创业项目时，往往会着重考量项目的创新性、市场前景、团队实力等因素。投资流程通常包括项目筛选、尽职调查、投资决策以及后续的投后管理等环节。在投资时，会根据项目估值确定占股比例，同时也会深度参与创业项目的后续管理，比如对重大决策有一定话语权，要求定期汇报财务状况等。</a:t>
            </a:r>
            <a:endParaRPr lang="zh-CN" altLang="en-US" sz="1400" dirty="0">
              <a:solidFill>
                <a:schemeClr val="tx1">
                  <a:lumMod val="85000"/>
                  <a:lumOff val="15000"/>
                </a:schemeClr>
              </a:solidFill>
              <a:latin typeface="+mn-ea"/>
              <a:cs typeface="+mn-ea"/>
            </a:endParaRPr>
          </a:p>
        </p:txBody>
      </p:sp>
      <p:sp>
        <p:nvSpPr>
          <p:cNvPr id="20" name="矩形 19"/>
          <p:cNvSpPr/>
          <p:nvPr>
            <p:custDataLst>
              <p:tags r:id="rId7"/>
            </p:custDataLst>
          </p:nvPr>
        </p:nvSpPr>
        <p:spPr>
          <a:xfrm>
            <a:off x="5227439" y="4759599"/>
            <a:ext cx="5274023" cy="1316962"/>
          </a:xfrm>
          <a:prstGeom prst="rect">
            <a:avLst/>
          </a:prstGeom>
          <a:noFill/>
        </p:spPr>
        <p:txBody>
          <a:bodyPr wrap="square" lIns="0" tIns="0" rIns="0" bIns="0" rtlCol="0" anchor="t" anchorCtr="0">
            <a:noAutofit/>
          </a:bodyPr>
          <a:p>
            <a:pPr indent="355600" fontAlgn="auto">
              <a:lnSpc>
                <a:spcPct val="13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rPr>
              <a:t>天使投资人通常更关注早期创业项目，更愿意基于对创业者个人及项目创意的认可来进行投资。大学生吸引天使投资的途径较多，像参加各类创业大赛、路演活动等。在这些场合中，创业者有机会向天使投资人展示项目亮点，获得青睐。</a:t>
            </a:r>
            <a:endParaRPr lang="zh-CN" altLang="en-US" sz="1400" dirty="0">
              <a:solidFill>
                <a:schemeClr val="tx1">
                  <a:lumMod val="85000"/>
                  <a:lumOff val="15000"/>
                </a:schemeClr>
              </a:solidFill>
              <a:latin typeface="+mn-ea"/>
              <a:cs typeface="+mn-ea"/>
            </a:endParaRPr>
          </a:p>
        </p:txBody>
      </p:sp>
      <p:sp>
        <p:nvSpPr>
          <p:cNvPr id="21" name="任意多边形: 形状 18"/>
          <p:cNvSpPr/>
          <p:nvPr>
            <p:custDataLst>
              <p:tags r:id="rId8"/>
            </p:custDataLst>
          </p:nvPr>
        </p:nvSpPr>
        <p:spPr>
          <a:xfrm>
            <a:off x="1789640" y="2118001"/>
            <a:ext cx="2695103" cy="3547508"/>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24" name="椭圆 23"/>
          <p:cNvSpPr/>
          <p:nvPr>
            <p:custDataLst>
              <p:tags r:id="rId9"/>
            </p:custDataLst>
          </p:nvPr>
        </p:nvSpPr>
        <p:spPr>
          <a:xfrm>
            <a:off x="1789640" y="2965449"/>
            <a:ext cx="1842699" cy="1842699"/>
          </a:xfrm>
          <a:prstGeom prst="ellipse">
            <a:avLst/>
          </a:prstGeom>
          <a:solidFill>
            <a:schemeClr val="accent4"/>
          </a:solidFill>
          <a:ln>
            <a:gradFill>
              <a:gsLst>
                <a:gs pos="37000">
                  <a:srgbClr val="FFFFFF"/>
                </a:gs>
                <a:gs pos="0">
                  <a:schemeClr val="accent4">
                    <a:lumMod val="45000"/>
                    <a:lumOff val="55000"/>
                    <a:alpha val="100000"/>
                  </a:schemeClr>
                </a:gs>
                <a:gs pos="100000">
                  <a:srgbClr val="FFFFFF"/>
                </a:gs>
                <a:gs pos="71000">
                  <a:schemeClr val="accent4">
                    <a:lumMod val="30000"/>
                    <a:lumOff val="7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b="1" spc="150" dirty="0">
                <a:solidFill>
                  <a:srgbClr val="FFFFFF"/>
                </a:solidFill>
                <a:latin typeface="+mn-ea"/>
                <a:cs typeface="+mn-ea"/>
                <a:sym typeface="+mn-ea"/>
              </a:rPr>
              <a:t>（三）风险投资与天使投资</a:t>
            </a:r>
            <a:endParaRPr lang="zh-CN" altLang="en-US" b="1" spc="150" dirty="0">
              <a:solidFill>
                <a:srgbClr val="FFFFFF"/>
              </a:solidFill>
              <a:latin typeface="+mn-ea"/>
              <a:cs typeface="+mn-ea"/>
              <a:sym typeface="+mn-ea"/>
            </a:endParaRPr>
          </a:p>
        </p:txBody>
      </p:sp>
      <p:sp>
        <p:nvSpPr>
          <p:cNvPr id="26" name="椭圆 25"/>
          <p:cNvSpPr/>
          <p:nvPr>
            <p:custDataLst>
              <p:tags r:id="rId10"/>
            </p:custDataLst>
          </p:nvPr>
        </p:nvSpPr>
        <p:spPr>
          <a:xfrm>
            <a:off x="3919856" y="4693249"/>
            <a:ext cx="516236" cy="516236"/>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02</a:t>
            </a:r>
            <a:endParaRPr lang="en-US" altLang="zh-CN" sz="1400" b="1" dirty="0">
              <a:solidFill>
                <a:srgbClr val="FFFFFF"/>
              </a:solidFill>
              <a:latin typeface="+mn-ea"/>
              <a:cs typeface="+mn-ea"/>
              <a:sym typeface="+mn-ea"/>
            </a:endParaRPr>
          </a:p>
        </p:txBody>
      </p:sp>
      <p:sp>
        <p:nvSpPr>
          <p:cNvPr id="33" name="椭圆 32"/>
          <p:cNvSpPr/>
          <p:nvPr>
            <p:custDataLst>
              <p:tags r:id="rId11"/>
            </p:custDataLst>
          </p:nvPr>
        </p:nvSpPr>
        <p:spPr>
          <a:xfrm>
            <a:off x="3919856" y="2575979"/>
            <a:ext cx="516236" cy="516236"/>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01</a:t>
            </a:r>
            <a:endParaRPr lang="en-US" altLang="zh-CN" sz="1400" b="1" dirty="0">
              <a:solidFill>
                <a:srgbClr val="FFFFFF"/>
              </a:solidFill>
              <a:latin typeface="+mn-ea"/>
              <a:cs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159752" y="891480"/>
            <a:ext cx="5872480" cy="583565"/>
          </a:xfrm>
          <a:prstGeom prst="rect">
            <a:avLst/>
          </a:prstGeom>
          <a:noFill/>
        </p:spPr>
        <p:txBody>
          <a:bodyPr wrap="none" rtlCol="0">
            <a:spAutoFit/>
          </a:bodyPr>
          <a:p>
            <a:pPr algn="ctr"/>
            <a:r>
              <a:rPr lang="zh-CN" altLang="en-US" sz="3200" b="1" dirty="0">
                <a:solidFill>
                  <a:srgbClr val="7E4938"/>
                </a:solidFill>
                <a:cs typeface="+mn-ea"/>
                <a:sym typeface="+mn-lt"/>
              </a:rPr>
              <a:t>三、大学生创业融资的主要渠道</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custDataLst>
              <p:tags r:id="rId4"/>
            </p:custDataLst>
          </p:nvPr>
        </p:nvPicPr>
        <p:blipFill>
          <a:blip r:embed="rId5" cstate="print"/>
          <a:srcRect/>
          <a:stretch>
            <a:fillRect/>
          </a:stretch>
        </p:blipFill>
        <p:spPr>
          <a:xfrm>
            <a:off x="7974178" y="3046238"/>
            <a:ext cx="1002048" cy="1002048"/>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4"/>
          </a:solidFill>
          <a:ln w="9525" cap="flat" cmpd="sng" algn="ctr">
            <a:solidFill>
              <a:schemeClr val="dk1">
                <a:lumMod val="40000"/>
                <a:lumOff val="60000"/>
                <a:alpha val="20000"/>
              </a:schemeClr>
            </a:solidFill>
            <a:prstDash val="solid"/>
            <a:round/>
            <a:headEnd type="none" w="med" len="med"/>
            <a:tailEnd type="none" w="med" len="med"/>
          </a:ln>
        </p:spPr>
      </p:pic>
      <p:sp>
        <p:nvSpPr>
          <p:cNvPr id="3" name="矩形 2"/>
          <p:cNvSpPr/>
          <p:nvPr>
            <p:custDataLst>
              <p:tags r:id="rId6"/>
            </p:custDataLst>
          </p:nvPr>
        </p:nvSpPr>
        <p:spPr>
          <a:xfrm>
            <a:off x="1629032" y="4735526"/>
            <a:ext cx="3855928" cy="122862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dirty="0">
                <a:solidFill>
                  <a:schemeClr val="tx1">
                    <a:lumMod val="85000"/>
                    <a:lumOff val="15000"/>
                  </a:schemeClr>
                </a:solidFill>
                <a:latin typeface="+mn-ea"/>
                <a:cs typeface="+mn-ea"/>
              </a:rPr>
              <a:t>在校园范围内发起众筹项目有着独特优势，能充分利用同学、老师等校园群体的支持筹集资金。</a:t>
            </a:r>
            <a:endParaRPr lang="zh-CN" altLang="en-US" dirty="0">
              <a:solidFill>
                <a:schemeClr val="tx1">
                  <a:lumMod val="85000"/>
                  <a:lumOff val="15000"/>
                </a:schemeClr>
              </a:solidFill>
              <a:latin typeface="+mn-ea"/>
              <a:cs typeface="+mn-ea"/>
            </a:endParaRPr>
          </a:p>
        </p:txBody>
      </p:sp>
      <p:sp>
        <p:nvSpPr>
          <p:cNvPr id="4" name="矩形 3"/>
          <p:cNvSpPr/>
          <p:nvPr>
            <p:custDataLst>
              <p:tags r:id="rId7"/>
            </p:custDataLst>
          </p:nvPr>
        </p:nvSpPr>
        <p:spPr>
          <a:xfrm>
            <a:off x="1629032" y="4287184"/>
            <a:ext cx="3855346" cy="357195"/>
          </a:xfrm>
          <a:prstGeom prst="rect">
            <a:avLst/>
          </a:prstGeom>
          <a:noFill/>
        </p:spPr>
        <p:txBody>
          <a:bodyPr wrap="square" lIns="0" tIns="0" rIns="0" bIns="0" rtlCol="0" anchor="ctr" anchorCtr="0">
            <a:noAutofit/>
          </a:bodyPr>
          <a:p>
            <a:pPr algn="ctr">
              <a:spcBef>
                <a:spcPct val="0"/>
              </a:spcBef>
              <a:spcAft>
                <a:spcPct val="0"/>
              </a:spcAft>
            </a:pPr>
            <a:r>
              <a:rPr lang="zh-CN" altLang="en-US" b="1" dirty="0">
                <a:solidFill>
                  <a:schemeClr val="accent4"/>
                </a:solidFill>
                <a:latin typeface="+mn-ea"/>
                <a:cs typeface="+mn-ea"/>
              </a:rPr>
              <a:t>1. 校园众筹</a:t>
            </a:r>
            <a:endParaRPr lang="zh-CN" altLang="en-US" b="1" dirty="0">
              <a:solidFill>
                <a:schemeClr val="accent4"/>
              </a:solidFill>
              <a:latin typeface="+mn-ea"/>
              <a:cs typeface="+mn-ea"/>
            </a:endParaRPr>
          </a:p>
        </p:txBody>
      </p:sp>
      <p:sp>
        <p:nvSpPr>
          <p:cNvPr id="10" name="矩形 9"/>
          <p:cNvSpPr/>
          <p:nvPr>
            <p:custDataLst>
              <p:tags r:id="rId8"/>
            </p:custDataLst>
          </p:nvPr>
        </p:nvSpPr>
        <p:spPr>
          <a:xfrm>
            <a:off x="6547243" y="4735526"/>
            <a:ext cx="3855927" cy="122862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dirty="0">
                <a:solidFill>
                  <a:schemeClr val="tx1">
                    <a:lumMod val="85000"/>
                    <a:lumOff val="15000"/>
                  </a:schemeClr>
                </a:solidFill>
                <a:latin typeface="+mn-ea"/>
                <a:cs typeface="+mn-ea"/>
              </a:rPr>
              <a:t>国内有不少知名的社会众筹平台，大学生创业者可以在上面发起项目。</a:t>
            </a:r>
            <a:endParaRPr lang="zh-CN" altLang="en-US" dirty="0">
              <a:solidFill>
                <a:schemeClr val="tx1">
                  <a:lumMod val="85000"/>
                  <a:lumOff val="15000"/>
                </a:schemeClr>
              </a:solidFill>
              <a:latin typeface="+mn-ea"/>
              <a:cs typeface="+mn-ea"/>
            </a:endParaRPr>
          </a:p>
        </p:txBody>
      </p:sp>
      <p:sp>
        <p:nvSpPr>
          <p:cNvPr id="12" name="矩形 11"/>
          <p:cNvSpPr/>
          <p:nvPr>
            <p:custDataLst>
              <p:tags r:id="rId9"/>
            </p:custDataLst>
          </p:nvPr>
        </p:nvSpPr>
        <p:spPr>
          <a:xfrm>
            <a:off x="6547859" y="4287800"/>
            <a:ext cx="3855346" cy="357195"/>
          </a:xfrm>
          <a:prstGeom prst="rect">
            <a:avLst/>
          </a:prstGeom>
          <a:noFill/>
        </p:spPr>
        <p:txBody>
          <a:bodyPr wrap="square" lIns="0" tIns="0" rIns="0" bIns="0" rtlCol="0" anchor="ctr" anchorCtr="0">
            <a:noAutofit/>
          </a:bodyPr>
          <a:p>
            <a:pPr algn="ctr">
              <a:spcBef>
                <a:spcPct val="0"/>
              </a:spcBef>
              <a:spcAft>
                <a:spcPct val="0"/>
              </a:spcAft>
            </a:pPr>
            <a:r>
              <a:rPr lang="zh-CN" altLang="en-US" b="1" dirty="0">
                <a:solidFill>
                  <a:schemeClr val="accent4"/>
                </a:solidFill>
                <a:latin typeface="+mn-ea"/>
                <a:cs typeface="+mn-ea"/>
              </a:rPr>
              <a:t>2. 社会众筹</a:t>
            </a:r>
            <a:endParaRPr lang="zh-CN" altLang="en-US" b="1" dirty="0">
              <a:solidFill>
                <a:schemeClr val="accent4"/>
              </a:solidFill>
              <a:latin typeface="+mn-ea"/>
              <a:cs typeface="+mn-ea"/>
            </a:endParaRPr>
          </a:p>
        </p:txBody>
      </p:sp>
      <p:sp>
        <p:nvSpPr>
          <p:cNvPr id="14" name="任意多边形: 形状 5"/>
          <p:cNvSpPr/>
          <p:nvPr>
            <p:custDataLst>
              <p:tags r:id="rId10"/>
            </p:custDataLst>
          </p:nvPr>
        </p:nvSpPr>
        <p:spPr>
          <a:xfrm>
            <a:off x="1100013" y="2241316"/>
            <a:ext cx="4913739" cy="506232"/>
          </a:xfrm>
          <a:custGeom>
            <a:avLst/>
            <a:gdLst>
              <a:gd name="connsiteX0" fmla="*/ 86997 w 5066498"/>
              <a:gd name="connsiteY0" fmla="*/ 0 h 521970"/>
              <a:gd name="connsiteX1" fmla="*/ 4866541 w 5066498"/>
              <a:gd name="connsiteY1" fmla="*/ 0 h 521970"/>
              <a:gd name="connsiteX2" fmla="*/ 4868617 w 5066498"/>
              <a:gd name="connsiteY2" fmla="*/ 419 h 521970"/>
              <a:gd name="connsiteX3" fmla="*/ 5066498 w 5066498"/>
              <a:gd name="connsiteY3" fmla="*/ 419 h 521970"/>
              <a:gd name="connsiteX4" fmla="*/ 5066498 w 5066498"/>
              <a:gd name="connsiteY4" fmla="*/ 521552 h 521970"/>
              <a:gd name="connsiteX5" fmla="*/ 4868612 w 5066498"/>
              <a:gd name="connsiteY5" fmla="*/ 521552 h 521970"/>
              <a:gd name="connsiteX6" fmla="*/ 4866541 w 5066498"/>
              <a:gd name="connsiteY6" fmla="*/ 521970 h 521970"/>
              <a:gd name="connsiteX7" fmla="*/ 86997 w 5066498"/>
              <a:gd name="connsiteY7" fmla="*/ 521970 h 521970"/>
              <a:gd name="connsiteX8" fmla="*/ 0 w 5066498"/>
              <a:gd name="connsiteY8" fmla="*/ 434973 h 521970"/>
              <a:gd name="connsiteX9" fmla="*/ 0 w 5066498"/>
              <a:gd name="connsiteY9" fmla="*/ 86997 h 521970"/>
              <a:gd name="connsiteX10" fmla="*/ 86997 w 5066498"/>
              <a:gd name="connsiteY10" fmla="*/ 0 h 52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66498" h="521970">
                <a:moveTo>
                  <a:pt x="86997" y="0"/>
                </a:moveTo>
                <a:lnTo>
                  <a:pt x="4866541" y="0"/>
                </a:lnTo>
                <a:lnTo>
                  <a:pt x="4868617" y="419"/>
                </a:lnTo>
                <a:lnTo>
                  <a:pt x="5066498" y="419"/>
                </a:lnTo>
                <a:lnTo>
                  <a:pt x="5066498" y="521552"/>
                </a:lnTo>
                <a:lnTo>
                  <a:pt x="4868612" y="521552"/>
                </a:lnTo>
                <a:lnTo>
                  <a:pt x="4866541" y="521970"/>
                </a:lnTo>
                <a:lnTo>
                  <a:pt x="86997" y="521970"/>
                </a:lnTo>
                <a:cubicBezTo>
                  <a:pt x="38950" y="521970"/>
                  <a:pt x="0" y="483020"/>
                  <a:pt x="0" y="434973"/>
                </a:cubicBezTo>
                <a:lnTo>
                  <a:pt x="0" y="86997"/>
                </a:lnTo>
                <a:cubicBezTo>
                  <a:pt x="0" y="38950"/>
                  <a:pt x="38950" y="0"/>
                  <a:pt x="86997" y="0"/>
                </a:cubicBezTo>
                <a:close/>
              </a:path>
            </a:pathLst>
          </a:cu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400" b="1" dirty="0">
                <a:solidFill>
                  <a:srgbClr val="FFFFFF"/>
                </a:solidFill>
                <a:uFillTx/>
                <a:latin typeface="+mn-ea"/>
                <a:cs typeface="+mn-ea"/>
                <a:sym typeface="+mn-ea"/>
              </a:rPr>
              <a:t>01</a:t>
            </a:r>
            <a:endParaRPr lang="en-US" altLang="zh-CN" sz="2400" b="1" dirty="0">
              <a:solidFill>
                <a:srgbClr val="FFFFFF"/>
              </a:solidFill>
              <a:uFillTx/>
              <a:latin typeface="+mn-ea"/>
              <a:cs typeface="+mn-ea"/>
              <a:sym typeface="+mn-ea"/>
            </a:endParaRPr>
          </a:p>
        </p:txBody>
      </p:sp>
      <p:sp>
        <p:nvSpPr>
          <p:cNvPr id="23" name="任意多边形: 形状 6"/>
          <p:cNvSpPr/>
          <p:nvPr>
            <p:custDataLst>
              <p:tags r:id="rId11"/>
            </p:custDataLst>
          </p:nvPr>
        </p:nvSpPr>
        <p:spPr>
          <a:xfrm>
            <a:off x="6013914" y="2241316"/>
            <a:ext cx="4923301" cy="506232"/>
          </a:xfrm>
          <a:custGeom>
            <a:avLst/>
            <a:gdLst>
              <a:gd name="connsiteX0" fmla="*/ 209817 w 5076357"/>
              <a:gd name="connsiteY0" fmla="*/ 0 h 521970"/>
              <a:gd name="connsiteX1" fmla="*/ 4989360 w 5076357"/>
              <a:gd name="connsiteY1" fmla="*/ 0 h 521970"/>
              <a:gd name="connsiteX2" fmla="*/ 5076357 w 5076357"/>
              <a:gd name="connsiteY2" fmla="*/ 86997 h 521970"/>
              <a:gd name="connsiteX3" fmla="*/ 5076357 w 5076357"/>
              <a:gd name="connsiteY3" fmla="*/ 434973 h 521970"/>
              <a:gd name="connsiteX4" fmla="*/ 4989360 w 5076357"/>
              <a:gd name="connsiteY4" fmla="*/ 521970 h 521970"/>
              <a:gd name="connsiteX5" fmla="*/ 209817 w 5076357"/>
              <a:gd name="connsiteY5" fmla="*/ 521970 h 521970"/>
              <a:gd name="connsiteX6" fmla="*/ 207747 w 5076357"/>
              <a:gd name="connsiteY6" fmla="*/ 521552 h 521970"/>
              <a:gd name="connsiteX7" fmla="*/ 0 w 5076357"/>
              <a:gd name="connsiteY7" fmla="*/ 521552 h 521970"/>
              <a:gd name="connsiteX8" fmla="*/ 0 w 5076357"/>
              <a:gd name="connsiteY8" fmla="*/ 419 h 521970"/>
              <a:gd name="connsiteX9" fmla="*/ 207742 w 5076357"/>
              <a:gd name="connsiteY9" fmla="*/ 419 h 52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76357" h="521970">
                <a:moveTo>
                  <a:pt x="209817" y="0"/>
                </a:moveTo>
                <a:lnTo>
                  <a:pt x="4989360" y="0"/>
                </a:lnTo>
                <a:cubicBezTo>
                  <a:pt x="5037407" y="0"/>
                  <a:pt x="5076357" y="38950"/>
                  <a:pt x="5076357" y="86997"/>
                </a:cubicBezTo>
                <a:lnTo>
                  <a:pt x="5076357" y="434973"/>
                </a:lnTo>
                <a:cubicBezTo>
                  <a:pt x="5076357" y="483020"/>
                  <a:pt x="5037407" y="521970"/>
                  <a:pt x="4989360" y="521970"/>
                </a:cubicBezTo>
                <a:lnTo>
                  <a:pt x="209817" y="521970"/>
                </a:lnTo>
                <a:lnTo>
                  <a:pt x="207747" y="521552"/>
                </a:lnTo>
                <a:lnTo>
                  <a:pt x="0" y="521552"/>
                </a:lnTo>
                <a:lnTo>
                  <a:pt x="0" y="419"/>
                </a:lnTo>
                <a:lnTo>
                  <a:pt x="207742" y="419"/>
                </a:lnTo>
                <a:close/>
              </a:path>
            </a:pathLst>
          </a:cu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400" b="1">
                <a:solidFill>
                  <a:srgbClr val="FFFFFF"/>
                </a:solidFill>
                <a:uFillTx/>
                <a:latin typeface="+mn-ea"/>
                <a:cs typeface="+mn-ea"/>
                <a:sym typeface="+mn-ea"/>
              </a:rPr>
              <a:t>02</a:t>
            </a:r>
            <a:endParaRPr lang="en-US" altLang="zh-CN" sz="2400" b="1">
              <a:solidFill>
                <a:srgbClr val="FFFFFF"/>
              </a:solidFill>
              <a:uFillTx/>
              <a:latin typeface="+mn-ea"/>
              <a:cs typeface="+mn-ea"/>
              <a:sym typeface="+mn-ea"/>
            </a:endParaRPr>
          </a:p>
        </p:txBody>
      </p:sp>
      <p:pic>
        <p:nvPicPr>
          <p:cNvPr id="25" name="图片 24"/>
          <p:cNvPicPr>
            <a:picLocks noChangeAspect="1"/>
          </p:cNvPicPr>
          <p:nvPr>
            <p:custDataLst>
              <p:tags r:id="rId12"/>
            </p:custDataLst>
          </p:nvPr>
        </p:nvPicPr>
        <p:blipFill>
          <a:blip r:embed="rId13" cstate="print"/>
          <a:srcRect/>
          <a:stretch>
            <a:fillRect/>
          </a:stretch>
        </p:blipFill>
        <p:spPr>
          <a:xfrm>
            <a:off x="3055966" y="3046238"/>
            <a:ext cx="1002048" cy="1002048"/>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4"/>
          </a:solidFill>
          <a:ln w="9525" cap="flat" cmpd="sng" algn="ctr">
            <a:solidFill>
              <a:schemeClr val="dk1">
                <a:lumMod val="40000"/>
                <a:lumOff val="60000"/>
                <a:alpha val="20000"/>
              </a:schemeClr>
            </a:solidFill>
            <a:prstDash val="solid"/>
            <a:round/>
            <a:headEnd type="none" w="med" len="med"/>
            <a:tailEnd type="none" w="med" len="med"/>
          </a:ln>
        </p:spPr>
      </p:pic>
      <p:sp>
        <p:nvSpPr>
          <p:cNvPr id="36" name="矩形 35"/>
          <p:cNvSpPr/>
          <p:nvPr/>
        </p:nvSpPr>
        <p:spPr>
          <a:xfrm>
            <a:off x="1678305" y="1520190"/>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（四）校园及社会众筹</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159752" y="891480"/>
            <a:ext cx="5872480" cy="583565"/>
          </a:xfrm>
          <a:prstGeom prst="rect">
            <a:avLst/>
          </a:prstGeom>
          <a:noFill/>
        </p:spPr>
        <p:txBody>
          <a:bodyPr wrap="none" rtlCol="0">
            <a:spAutoFit/>
          </a:bodyPr>
          <a:p>
            <a:pPr algn="ctr"/>
            <a:r>
              <a:rPr lang="zh-CN" altLang="en-US" sz="3200" b="1" dirty="0">
                <a:solidFill>
                  <a:srgbClr val="7E4938"/>
                </a:solidFill>
                <a:cs typeface="+mn-ea"/>
                <a:sym typeface="+mn-lt"/>
              </a:rPr>
              <a:t>三、大学生创业融资的主要渠道</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678305" y="1762125"/>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（五）自有资金与亲友借款</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任意多边形 4"/>
          <p:cNvSpPr/>
          <p:nvPr>
            <p:custDataLst>
              <p:tags r:id="rId4"/>
            </p:custDataLst>
          </p:nvPr>
        </p:nvSpPr>
        <p:spPr>
          <a:xfrm>
            <a:off x="8696643" y="3796983"/>
            <a:ext cx="1838325" cy="1574800"/>
          </a:xfrm>
          <a:custGeom>
            <a:avLst/>
            <a:gdLst>
              <a:gd name="adj" fmla="val 53069"/>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2895" h="2480">
                <a:moveTo>
                  <a:pt x="1316" y="0"/>
                </a:moveTo>
                <a:lnTo>
                  <a:pt x="2895" y="0"/>
                </a:lnTo>
                <a:lnTo>
                  <a:pt x="1579" y="2480"/>
                </a:lnTo>
                <a:lnTo>
                  <a:pt x="0" y="2480"/>
                </a:lnTo>
                <a:lnTo>
                  <a:pt x="1" y="2478"/>
                </a:lnTo>
                <a:lnTo>
                  <a:pt x="1218" y="2478"/>
                </a:lnTo>
                <a:lnTo>
                  <a:pt x="1640" y="1648"/>
                </a:lnTo>
                <a:lnTo>
                  <a:pt x="1641" y="1648"/>
                </a:lnTo>
                <a:lnTo>
                  <a:pt x="1640" y="1647"/>
                </a:lnTo>
                <a:lnTo>
                  <a:pt x="1641" y="1645"/>
                </a:lnTo>
                <a:lnTo>
                  <a:pt x="1638" y="1645"/>
                </a:lnTo>
                <a:lnTo>
                  <a:pt x="860" y="859"/>
                </a:lnTo>
                <a:lnTo>
                  <a:pt x="1316" y="0"/>
                </a:lnTo>
                <a:close/>
              </a:path>
            </a:pathLst>
          </a:custGeom>
          <a:solidFill>
            <a:schemeClr val="accent4">
              <a:lumMod val="20000"/>
              <a:lumOff val="8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cs typeface="微软雅黑" panose="020B0503020204020204" pitchFamily="34" charset="-122"/>
              <a:sym typeface="+mn-ea"/>
            </a:endParaRPr>
          </a:p>
        </p:txBody>
      </p:sp>
      <p:sp>
        <p:nvSpPr>
          <p:cNvPr id="16" name="任意多边形 15"/>
          <p:cNvSpPr/>
          <p:nvPr>
            <p:custDataLst>
              <p:tags r:id="rId5"/>
            </p:custDataLst>
          </p:nvPr>
        </p:nvSpPr>
        <p:spPr>
          <a:xfrm flipH="1">
            <a:off x="7620318" y="2419668"/>
            <a:ext cx="2854960" cy="1304290"/>
          </a:xfrm>
          <a:custGeom>
            <a:avLst/>
            <a:gdLst>
              <a:gd name="connsiteX0" fmla="*/ 1000 w 3940"/>
              <a:gd name="connsiteY0" fmla="*/ 390 h 1800"/>
              <a:gd name="connsiteX1" fmla="*/ 3040 w 3940"/>
              <a:gd name="connsiteY1" fmla="*/ 390 h 1800"/>
              <a:gd name="connsiteX2" fmla="*/ 3040 w 3940"/>
              <a:gd name="connsiteY2" fmla="*/ 0 h 1800"/>
              <a:gd name="connsiteX3" fmla="*/ 3940 w 3940"/>
              <a:gd name="connsiteY3" fmla="*/ 900 h 1800"/>
              <a:gd name="connsiteX4" fmla="*/ 3040 w 3940"/>
              <a:gd name="connsiteY4" fmla="*/ 1800 h 1800"/>
              <a:gd name="connsiteX5" fmla="*/ 3040 w 3940"/>
              <a:gd name="connsiteY5" fmla="*/ 1410 h 1800"/>
              <a:gd name="connsiteX6" fmla="*/ 0 w 3940"/>
              <a:gd name="connsiteY6" fmla="*/ 1400 h 1800"/>
              <a:gd name="connsiteX7" fmla="*/ 1000 w 3940"/>
              <a:gd name="connsiteY7" fmla="*/ 390 h 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0" h="1800">
                <a:moveTo>
                  <a:pt x="1000" y="390"/>
                </a:moveTo>
                <a:lnTo>
                  <a:pt x="3040" y="390"/>
                </a:lnTo>
                <a:lnTo>
                  <a:pt x="3040" y="0"/>
                </a:lnTo>
                <a:lnTo>
                  <a:pt x="3940" y="900"/>
                </a:lnTo>
                <a:lnTo>
                  <a:pt x="3040" y="1800"/>
                </a:lnTo>
                <a:lnTo>
                  <a:pt x="3040" y="1410"/>
                </a:lnTo>
                <a:lnTo>
                  <a:pt x="0" y="1400"/>
                </a:lnTo>
                <a:lnTo>
                  <a:pt x="1000" y="390"/>
                </a:lnTo>
                <a:close/>
              </a:path>
            </a:pathLst>
          </a:custGeom>
          <a:gradFill>
            <a:gsLst>
              <a:gs pos="30000">
                <a:schemeClr val="accent4">
                  <a:alpha val="100000"/>
                </a:schemeClr>
              </a:gs>
              <a:gs pos="86000">
                <a:schemeClr val="accent4">
                  <a:lumMod val="40000"/>
                  <a:lumOff val="60000"/>
                  <a:alpha val="100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35990" tIns="288290" rIns="575945" bIns="288290" numCol="1" spcCol="0" rtlCol="0" fromWordArt="0" anchor="ctr" anchorCtr="0" forceAA="0" compatLnSpc="1">
            <a:noAutofit/>
          </a:bodyPr>
          <a:p>
            <a:pPr lvl="0" algn="l">
              <a:spcBef>
                <a:spcPct val="0"/>
              </a:spcBef>
              <a:spcAft>
                <a:spcPct val="0"/>
              </a:spcAft>
              <a:buClrTx/>
              <a:buSzTx/>
              <a:buFontTx/>
            </a:pPr>
            <a:r>
              <a:rPr lang="zh-CN" altLang="en-US" b="1" dirty="0">
                <a:solidFill>
                  <a:srgbClr val="FFFFFF"/>
                </a:solidFill>
                <a:latin typeface="+mn-ea"/>
                <a:cs typeface="+mn-ea"/>
                <a:sym typeface="+mn-ea"/>
              </a:rPr>
              <a:t>1. 自有资金</a:t>
            </a:r>
            <a:endParaRPr lang="zh-CN" altLang="en-US" b="1" dirty="0">
              <a:solidFill>
                <a:srgbClr val="FFFFFF"/>
              </a:solidFill>
              <a:latin typeface="+mn-ea"/>
              <a:cs typeface="+mn-ea"/>
              <a:sym typeface="+mn-ea"/>
            </a:endParaRPr>
          </a:p>
        </p:txBody>
      </p:sp>
      <p:sp>
        <p:nvSpPr>
          <p:cNvPr id="17" name="矩形 16"/>
          <p:cNvSpPr/>
          <p:nvPr>
            <p:custDataLst>
              <p:tags r:id="rId6"/>
            </p:custDataLst>
          </p:nvPr>
        </p:nvSpPr>
        <p:spPr>
          <a:xfrm>
            <a:off x="2311083" y="2474913"/>
            <a:ext cx="5045075" cy="707390"/>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kern="0" dirty="0">
                <a:ln>
                  <a:noFill/>
                  <a:prstDash val="sysDot"/>
                </a:ln>
                <a:solidFill>
                  <a:schemeClr val="tx1">
                    <a:lumMod val="85000"/>
                    <a:lumOff val="15000"/>
                  </a:schemeClr>
                </a:solidFill>
                <a:latin typeface="+mn-ea"/>
                <a:cs typeface="+mn-ea"/>
                <a:sym typeface="+mn-ea"/>
              </a:rPr>
              <a:t>鼓励大学生合理利用自己的积蓄、奖学金等作为创业启动资金，其优势在于自主性强，无需偿还利息，也不用担心外部资金带来的一些限制和约束。</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20" name="矩形 19"/>
          <p:cNvSpPr/>
          <p:nvPr>
            <p:custDataLst>
              <p:tags r:id="rId7"/>
            </p:custDataLst>
          </p:nvPr>
        </p:nvSpPr>
        <p:spPr>
          <a:xfrm>
            <a:off x="1467803" y="4134803"/>
            <a:ext cx="5045075" cy="707390"/>
          </a:xfrm>
          <a:prstGeom prst="rect">
            <a:avLst/>
          </a:prstGeom>
          <a:noFill/>
        </p:spPr>
        <p:txBody>
          <a:bodyPr wrap="square" lIns="0" tIns="0" rIns="0" bIns="0" rtlCol="0" anchor="t" anchorCtr="0">
            <a:noAutofit/>
          </a:bodyPr>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sym typeface="+mn-ea"/>
              </a:rPr>
              <a:t>向亲朋好友借款相对比较便利，基于彼此的信任关系，借款流程相对简单。不过需要注意明确借款协议，写明借款金额、还款期限、利息等关键信息，避免因借款问题影响人际关系。</a:t>
            </a:r>
            <a:endParaRPr lang="zh-CN" altLang="en-US" sz="1600">
              <a:solidFill>
                <a:schemeClr val="tx1">
                  <a:lumMod val="85000"/>
                  <a:lumOff val="15000"/>
                </a:schemeClr>
              </a:solidFill>
              <a:latin typeface="+mn-ea"/>
              <a:cs typeface="+mn-ea"/>
              <a:sym typeface="+mn-ea"/>
            </a:endParaRPr>
          </a:p>
        </p:txBody>
      </p:sp>
      <p:sp>
        <p:nvSpPr>
          <p:cNvPr id="21" name="椭圆 20"/>
          <p:cNvSpPr/>
          <p:nvPr>
            <p:custDataLst>
              <p:tags r:id="rId8"/>
            </p:custDataLst>
          </p:nvPr>
        </p:nvSpPr>
        <p:spPr>
          <a:xfrm>
            <a:off x="7961313" y="2897823"/>
            <a:ext cx="349250" cy="34925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24" name="图形 8"/>
          <p:cNvPicPr>
            <a:picLocks noChangeAspect="1"/>
          </p:cNvPicPr>
          <p:nvPr>
            <p:custDataLst>
              <p:tags r:id="rId9"/>
            </p:custDataLst>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036878" y="2982278"/>
            <a:ext cx="197705" cy="180000"/>
          </a:xfrm>
          <a:prstGeom prst="rect">
            <a:avLst/>
          </a:prstGeom>
        </p:spPr>
      </p:pic>
      <p:sp>
        <p:nvSpPr>
          <p:cNvPr id="26" name="任意多边形 25"/>
          <p:cNvSpPr/>
          <p:nvPr>
            <p:custDataLst>
              <p:tags r:id="rId12"/>
            </p:custDataLst>
          </p:nvPr>
        </p:nvSpPr>
        <p:spPr>
          <a:xfrm flipH="1">
            <a:off x="6883718" y="3828733"/>
            <a:ext cx="2854960" cy="1304290"/>
          </a:xfrm>
          <a:custGeom>
            <a:avLst/>
            <a:gdLst>
              <a:gd name="connsiteX0" fmla="*/ 1000 w 3940"/>
              <a:gd name="connsiteY0" fmla="*/ 390 h 1800"/>
              <a:gd name="connsiteX1" fmla="*/ 3040 w 3940"/>
              <a:gd name="connsiteY1" fmla="*/ 390 h 1800"/>
              <a:gd name="connsiteX2" fmla="*/ 3040 w 3940"/>
              <a:gd name="connsiteY2" fmla="*/ 0 h 1800"/>
              <a:gd name="connsiteX3" fmla="*/ 3940 w 3940"/>
              <a:gd name="connsiteY3" fmla="*/ 900 h 1800"/>
              <a:gd name="connsiteX4" fmla="*/ 3040 w 3940"/>
              <a:gd name="connsiteY4" fmla="*/ 1800 h 1800"/>
              <a:gd name="connsiteX5" fmla="*/ 3040 w 3940"/>
              <a:gd name="connsiteY5" fmla="*/ 1410 h 1800"/>
              <a:gd name="connsiteX6" fmla="*/ 0 w 3940"/>
              <a:gd name="connsiteY6" fmla="*/ 1400 h 1800"/>
              <a:gd name="connsiteX7" fmla="*/ 1000 w 3940"/>
              <a:gd name="connsiteY7" fmla="*/ 390 h 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0" h="1800">
                <a:moveTo>
                  <a:pt x="1000" y="390"/>
                </a:moveTo>
                <a:lnTo>
                  <a:pt x="3040" y="390"/>
                </a:lnTo>
                <a:lnTo>
                  <a:pt x="3040" y="0"/>
                </a:lnTo>
                <a:lnTo>
                  <a:pt x="3940" y="900"/>
                </a:lnTo>
                <a:lnTo>
                  <a:pt x="3040" y="1800"/>
                </a:lnTo>
                <a:lnTo>
                  <a:pt x="3040" y="1410"/>
                </a:lnTo>
                <a:lnTo>
                  <a:pt x="0" y="1400"/>
                </a:lnTo>
                <a:lnTo>
                  <a:pt x="1000" y="390"/>
                </a:lnTo>
                <a:close/>
              </a:path>
            </a:pathLst>
          </a:custGeom>
          <a:gradFill>
            <a:gsLst>
              <a:gs pos="58000">
                <a:schemeClr val="accent4">
                  <a:lumMod val="91000"/>
                  <a:lumOff val="9000"/>
                  <a:alpha val="100000"/>
                </a:schemeClr>
              </a:gs>
              <a:gs pos="100000">
                <a:schemeClr val="accent4">
                  <a:lumMod val="40000"/>
                  <a:lumOff val="60000"/>
                  <a:alpha val="100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35990" tIns="360045" rIns="575945" bIns="288290" numCol="1" spcCol="0" rtlCol="0" fromWordArt="0" anchor="ctr" anchorCtr="0" forceAA="0" compatLnSpc="1">
            <a:noAutofit/>
          </a:bodyPr>
          <a:p>
            <a:pPr lvl="0" algn="l">
              <a:spcBef>
                <a:spcPct val="0"/>
              </a:spcBef>
              <a:spcAft>
                <a:spcPct val="0"/>
              </a:spcAft>
              <a:buClrTx/>
              <a:buSzTx/>
              <a:buFontTx/>
            </a:pPr>
            <a:r>
              <a:rPr lang="zh-CN" altLang="en-US" b="1" dirty="0">
                <a:solidFill>
                  <a:srgbClr val="FFFFFF"/>
                </a:solidFill>
                <a:latin typeface="+mn-ea"/>
                <a:cs typeface="+mn-ea"/>
                <a:sym typeface="+mn-ea"/>
              </a:rPr>
              <a:t>2. 亲友借款</a:t>
            </a:r>
            <a:endParaRPr lang="zh-CN" altLang="en-US" b="1" dirty="0">
              <a:solidFill>
                <a:srgbClr val="FFFFFF"/>
              </a:solidFill>
              <a:latin typeface="+mn-ea"/>
              <a:cs typeface="+mn-ea"/>
              <a:sym typeface="+mn-ea"/>
            </a:endParaRPr>
          </a:p>
        </p:txBody>
      </p:sp>
      <p:sp>
        <p:nvSpPr>
          <p:cNvPr id="27" name="平行四边形 26"/>
          <p:cNvSpPr/>
          <p:nvPr>
            <p:custDataLst>
              <p:tags r:id="rId13"/>
            </p:custDataLst>
          </p:nvPr>
        </p:nvSpPr>
        <p:spPr>
          <a:xfrm>
            <a:off x="8475663" y="4841558"/>
            <a:ext cx="1263015" cy="528955"/>
          </a:xfrm>
          <a:prstGeom prst="parallelogram">
            <a:avLst>
              <a:gd name="adj" fmla="val 50771"/>
            </a:avLst>
          </a:prstGeom>
          <a:solidFill>
            <a:schemeClr val="accent4">
              <a:lumMod val="40000"/>
              <a:lumOff val="6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cs typeface="微软雅黑" panose="020B0503020204020204" pitchFamily="34" charset="-122"/>
              <a:sym typeface="+mn-ea"/>
            </a:endParaRPr>
          </a:p>
        </p:txBody>
      </p:sp>
      <p:sp>
        <p:nvSpPr>
          <p:cNvPr id="28" name="椭圆 27"/>
          <p:cNvSpPr/>
          <p:nvPr>
            <p:custDataLst>
              <p:tags r:id="rId14"/>
            </p:custDataLst>
          </p:nvPr>
        </p:nvSpPr>
        <p:spPr>
          <a:xfrm>
            <a:off x="7356158" y="4309428"/>
            <a:ext cx="349250" cy="34925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29" name="图片 28" descr="343439383331313b343532303032383bbfcdbba7b9dcc0ed"/>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7440613" y="4393883"/>
            <a:ext cx="180000" cy="180000"/>
          </a:xfrm>
          <a:prstGeom prst="rect">
            <a:avLst/>
          </a:prstGeom>
        </p:spPr>
      </p:pic>
    </p:spTree>
    <p:custDataLst>
      <p:tags r:id="rId18"/>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554164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221105" y="2270760"/>
            <a:ext cx="4987925" cy="3410585"/>
          </a:xfrm>
          <a:prstGeom prst="rect">
            <a:avLst/>
          </a:prstGeom>
          <a:noFill/>
        </p:spPr>
        <p:txBody>
          <a:bodyPr wrap="square" rtlCol="0">
            <a:no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bg1"/>
                </a:solidFill>
                <a:cs typeface="+mn-ea"/>
                <a:sym typeface="+mn-lt"/>
              </a:rPr>
              <a:t>（一）基于创业项目阶段选择</a:t>
            </a:r>
            <a:endParaRPr lang="zh-CN" altLang="en-US" dirty="0">
              <a:solidFill>
                <a:schemeClr val="bg1"/>
              </a:solidFill>
              <a:cs typeface="+mn-ea"/>
              <a:sym typeface="+mn-lt"/>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bg1"/>
                </a:solidFill>
                <a:cs typeface="+mn-ea"/>
                <a:sym typeface="+mn-lt"/>
              </a:rPr>
              <a:t>创业项目不同阶段资金获取渠道各有侧重。种子期，因风险高、资金需求少，可选择自有资金、亲友借款、天使投资。初创期，有了运营模式，可结合政府扶持资金、小额信用贷款、校园众筹等获取资金。成长期，项目壮大后，可尝试引入风险投资、争取银行较大额度贷款，以助力业务拓展与规模扩大。</a:t>
            </a:r>
            <a:endParaRPr lang="zh-CN" altLang="en-US" dirty="0">
              <a:solidFill>
                <a:schemeClr val="bg1"/>
              </a:solidFill>
              <a:cs typeface="+mn-ea"/>
              <a:sym typeface="+mn-lt"/>
            </a:endParaRPr>
          </a:p>
        </p:txBody>
      </p:sp>
      <p:sp>
        <p:nvSpPr>
          <p:cNvPr id="8" name="文本框 7"/>
          <p:cNvSpPr txBox="1"/>
          <p:nvPr/>
        </p:nvSpPr>
        <p:spPr>
          <a:xfrm>
            <a:off x="3159752" y="891480"/>
            <a:ext cx="5872480" cy="583565"/>
          </a:xfrm>
          <a:prstGeom prst="rect">
            <a:avLst/>
          </a:prstGeom>
          <a:noFill/>
        </p:spPr>
        <p:txBody>
          <a:bodyPr wrap="none" rtlCol="0">
            <a:spAutoFit/>
          </a:bodyPr>
          <a:p>
            <a:pPr algn="ctr"/>
            <a:r>
              <a:rPr lang="zh-CN" altLang="en-US" sz="3200" b="1" dirty="0">
                <a:solidFill>
                  <a:srgbClr val="7E4938"/>
                </a:solidFill>
                <a:cs typeface="+mn-ea"/>
                <a:sym typeface="+mn-lt"/>
              </a:rPr>
              <a:t>四、大学生创业融资渠道的选择</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159752" y="729555"/>
            <a:ext cx="5872480" cy="583565"/>
          </a:xfrm>
          <a:prstGeom prst="rect">
            <a:avLst/>
          </a:prstGeom>
          <a:noFill/>
        </p:spPr>
        <p:txBody>
          <a:bodyPr wrap="none" rtlCol="0">
            <a:spAutoFit/>
          </a:bodyPr>
          <a:p>
            <a:pPr algn="ctr"/>
            <a:r>
              <a:rPr lang="zh-CN" altLang="en-US" sz="3200" b="1" dirty="0">
                <a:solidFill>
                  <a:srgbClr val="7E4938"/>
                </a:solidFill>
                <a:cs typeface="+mn-ea"/>
                <a:sym typeface="+mn-lt"/>
              </a:rPr>
              <a:t>四、大学生创业融资渠道的选择</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471295" y="1917065"/>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（二）结合项目行业特性选择</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1" name="圆角矩形 9"/>
          <p:cNvSpPr/>
          <p:nvPr>
            <p:custDataLst>
              <p:tags r:id="rId4"/>
            </p:custDataLst>
          </p:nvPr>
        </p:nvSpPr>
        <p:spPr>
          <a:xfrm>
            <a:off x="1864360" y="2484755"/>
            <a:ext cx="8827135" cy="916305"/>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72" name="圆角矩形 71"/>
          <p:cNvSpPr/>
          <p:nvPr>
            <p:custDataLst>
              <p:tags r:id="rId5"/>
            </p:custDataLst>
          </p:nvPr>
        </p:nvSpPr>
        <p:spPr>
          <a:xfrm flipH="1">
            <a:off x="2050325" y="2619468"/>
            <a:ext cx="1570107" cy="64680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1700" b="1" dirty="0">
                <a:solidFill>
                  <a:schemeClr val="lt1"/>
                </a:solidFill>
                <a:latin typeface="+mn-ea"/>
                <a:cs typeface="+mn-ea"/>
                <a:sym typeface="+mn-ea"/>
              </a:rPr>
              <a:t>科技类创业</a:t>
            </a:r>
            <a:endParaRPr lang="zh-CN" altLang="en-US" sz="1700" b="1" dirty="0">
              <a:solidFill>
                <a:schemeClr val="lt1"/>
              </a:solidFill>
              <a:latin typeface="+mn-ea"/>
              <a:cs typeface="+mn-ea"/>
              <a:sym typeface="+mn-ea"/>
            </a:endParaRPr>
          </a:p>
          <a:p>
            <a:pPr algn="ctr">
              <a:spcBef>
                <a:spcPct val="0"/>
              </a:spcBef>
              <a:spcAft>
                <a:spcPct val="0"/>
              </a:spcAft>
            </a:pPr>
            <a:r>
              <a:rPr lang="zh-CN" altLang="en-US" sz="1700" b="1" dirty="0">
                <a:solidFill>
                  <a:schemeClr val="lt1"/>
                </a:solidFill>
                <a:latin typeface="+mn-ea"/>
                <a:cs typeface="+mn-ea"/>
                <a:sym typeface="+mn-ea"/>
              </a:rPr>
              <a:t>项目</a:t>
            </a:r>
            <a:endParaRPr lang="zh-CN" altLang="en-US" sz="1700" b="1" dirty="0">
              <a:solidFill>
                <a:schemeClr val="lt1"/>
              </a:solidFill>
              <a:latin typeface="+mn-ea"/>
              <a:cs typeface="+mn-ea"/>
              <a:sym typeface="+mn-ea"/>
            </a:endParaRPr>
          </a:p>
        </p:txBody>
      </p:sp>
      <p:sp>
        <p:nvSpPr>
          <p:cNvPr id="21" name="矩形 20"/>
          <p:cNvSpPr/>
          <p:nvPr>
            <p:custDataLst>
              <p:tags r:id="rId6"/>
            </p:custDataLst>
          </p:nvPr>
        </p:nvSpPr>
        <p:spPr>
          <a:xfrm>
            <a:off x="3806825" y="2554605"/>
            <a:ext cx="6677660" cy="775970"/>
          </a:xfrm>
          <a:prstGeom prst="rect">
            <a:avLst/>
          </a:prstGeom>
          <a:noFill/>
        </p:spPr>
        <p:txBody>
          <a:bodyPr wrap="square" lIns="0" tIns="0" rIns="0" bIns="0" rtlCol="0" anchor="ctr" anchorCtr="0">
            <a:noAutofit/>
          </a:bodyPr>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这类项目因具有高创新性和潜在高回报，更易吸引风险投资、天使投资。但投资方也会对技术转化的可行性、市场竞争情况等方面有严格要求。</a:t>
            </a:r>
            <a:endParaRPr lang="zh-CN" altLang="en-US" sz="1600">
              <a:solidFill>
                <a:schemeClr val="tx1">
                  <a:lumMod val="85000"/>
                  <a:lumOff val="15000"/>
                </a:schemeClr>
              </a:solidFill>
              <a:latin typeface="+mn-ea"/>
              <a:cs typeface="+mn-ea"/>
            </a:endParaRPr>
          </a:p>
        </p:txBody>
      </p:sp>
      <p:sp>
        <p:nvSpPr>
          <p:cNvPr id="23" name="圆角矩形 9"/>
          <p:cNvSpPr/>
          <p:nvPr>
            <p:custDataLst>
              <p:tags r:id="rId7"/>
            </p:custDataLst>
          </p:nvPr>
        </p:nvSpPr>
        <p:spPr>
          <a:xfrm>
            <a:off x="1864360" y="3879850"/>
            <a:ext cx="8827135" cy="916305"/>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latin typeface="+mn-ea"/>
              <a:sym typeface="+mn-ea"/>
            </a:endParaRPr>
          </a:p>
        </p:txBody>
      </p:sp>
      <p:sp>
        <p:nvSpPr>
          <p:cNvPr id="24" name="圆角矩形 23"/>
          <p:cNvSpPr/>
          <p:nvPr>
            <p:custDataLst>
              <p:tags r:id="rId8"/>
            </p:custDataLst>
          </p:nvPr>
        </p:nvSpPr>
        <p:spPr>
          <a:xfrm flipH="1">
            <a:off x="2050325" y="4014533"/>
            <a:ext cx="1570107" cy="64680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700" b="1">
                <a:solidFill>
                  <a:schemeClr val="lt1"/>
                </a:solidFill>
                <a:latin typeface="+mn-ea"/>
                <a:cs typeface="+mn-ea"/>
                <a:sym typeface="+mn-ea"/>
              </a:rPr>
              <a:t>服务类创业</a:t>
            </a:r>
            <a:endParaRPr lang="zh-CN" altLang="en-US" sz="1700" b="1">
              <a:solidFill>
                <a:schemeClr val="lt1"/>
              </a:solidFill>
              <a:latin typeface="+mn-ea"/>
              <a:cs typeface="+mn-ea"/>
              <a:sym typeface="+mn-ea"/>
            </a:endParaRPr>
          </a:p>
          <a:p>
            <a:pPr lvl="0" algn="ctr">
              <a:spcBef>
                <a:spcPct val="0"/>
              </a:spcBef>
              <a:spcAft>
                <a:spcPct val="0"/>
              </a:spcAft>
              <a:buClrTx/>
              <a:buSzTx/>
              <a:buFontTx/>
            </a:pPr>
            <a:r>
              <a:rPr lang="zh-CN" altLang="en-US" sz="1700" b="1">
                <a:solidFill>
                  <a:schemeClr val="lt1"/>
                </a:solidFill>
                <a:latin typeface="+mn-ea"/>
                <a:cs typeface="+mn-ea"/>
                <a:sym typeface="+mn-ea"/>
              </a:rPr>
              <a:t>项目</a:t>
            </a:r>
            <a:endParaRPr lang="zh-CN" altLang="en-US" sz="1700" b="1">
              <a:solidFill>
                <a:schemeClr val="lt1"/>
              </a:solidFill>
              <a:latin typeface="+mn-ea"/>
              <a:cs typeface="+mn-ea"/>
              <a:sym typeface="+mn-ea"/>
            </a:endParaRPr>
          </a:p>
        </p:txBody>
      </p:sp>
      <p:sp>
        <p:nvSpPr>
          <p:cNvPr id="25" name="矩形 24"/>
          <p:cNvSpPr/>
          <p:nvPr>
            <p:custDataLst>
              <p:tags r:id="rId9"/>
            </p:custDataLst>
          </p:nvPr>
        </p:nvSpPr>
        <p:spPr>
          <a:xfrm>
            <a:off x="3806825" y="3949700"/>
            <a:ext cx="6677660" cy="775970"/>
          </a:xfrm>
          <a:prstGeom prst="rect">
            <a:avLst/>
          </a:prstGeom>
          <a:noFill/>
        </p:spPr>
        <p:txBody>
          <a:bodyPr wrap="square" lIns="0" tIns="0" rIns="0" bIns="0" rtlCol="0" anchor="ctr" anchorCtr="0">
            <a:noAutofit/>
          </a:bodyPr>
          <a:p>
            <a:pPr indent="406400"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服务类项目资金回笼速度、现金流特点与其他行业不同，推荐根据项目运营节奏选择如小额贷款、社会众筹等相对灵活的融资渠道。</a:t>
            </a:r>
            <a:endParaRPr lang="zh-CN" altLang="en-US" sz="1600">
              <a:solidFill>
                <a:schemeClr val="tx1">
                  <a:lumMod val="85000"/>
                  <a:lumOff val="15000"/>
                </a:schemeClr>
              </a:solidFill>
              <a:latin typeface="+mn-ea"/>
              <a:cs typeface="+mn-ea"/>
            </a:endParaRPr>
          </a:p>
        </p:txBody>
      </p:sp>
      <p:sp>
        <p:nvSpPr>
          <p:cNvPr id="26" name="圆角矩形 25"/>
          <p:cNvSpPr/>
          <p:nvPr>
            <p:custDataLst>
              <p:tags r:id="rId10"/>
            </p:custDataLst>
          </p:nvPr>
        </p:nvSpPr>
        <p:spPr>
          <a:xfrm>
            <a:off x="1864360" y="5274945"/>
            <a:ext cx="8827135" cy="916305"/>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latin typeface="+mn-ea"/>
              <a:sym typeface="+mn-ea"/>
            </a:endParaRPr>
          </a:p>
        </p:txBody>
      </p:sp>
      <p:sp>
        <p:nvSpPr>
          <p:cNvPr id="27" name="圆角矩形 26"/>
          <p:cNvSpPr/>
          <p:nvPr>
            <p:custDataLst>
              <p:tags r:id="rId11"/>
            </p:custDataLst>
          </p:nvPr>
        </p:nvSpPr>
        <p:spPr>
          <a:xfrm flipH="1">
            <a:off x="2050325" y="5409598"/>
            <a:ext cx="1570107" cy="64680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700" b="1">
                <a:solidFill>
                  <a:schemeClr val="lt1"/>
                </a:solidFill>
                <a:latin typeface="+mn-ea"/>
                <a:cs typeface="+mn-ea"/>
                <a:sym typeface="+mn-ea"/>
              </a:rPr>
              <a:t>文创类创业</a:t>
            </a:r>
            <a:endParaRPr lang="zh-CN" altLang="en-US" sz="1700" b="1">
              <a:solidFill>
                <a:schemeClr val="lt1"/>
              </a:solidFill>
              <a:latin typeface="+mn-ea"/>
              <a:cs typeface="+mn-ea"/>
              <a:sym typeface="+mn-ea"/>
            </a:endParaRPr>
          </a:p>
          <a:p>
            <a:pPr lvl="0" algn="ctr">
              <a:spcBef>
                <a:spcPct val="0"/>
              </a:spcBef>
              <a:spcAft>
                <a:spcPct val="0"/>
              </a:spcAft>
              <a:buClrTx/>
              <a:buSzTx/>
              <a:buFontTx/>
            </a:pPr>
            <a:r>
              <a:rPr lang="zh-CN" altLang="en-US" sz="1700" b="1">
                <a:solidFill>
                  <a:schemeClr val="lt1"/>
                </a:solidFill>
                <a:latin typeface="+mn-ea"/>
                <a:cs typeface="+mn-ea"/>
                <a:sym typeface="+mn-ea"/>
              </a:rPr>
              <a:t>项目</a:t>
            </a:r>
            <a:endParaRPr lang="zh-CN" altLang="en-US" sz="1700" b="1">
              <a:solidFill>
                <a:schemeClr val="lt1"/>
              </a:solidFill>
              <a:latin typeface="+mn-ea"/>
              <a:cs typeface="+mn-ea"/>
              <a:sym typeface="+mn-ea"/>
            </a:endParaRPr>
          </a:p>
        </p:txBody>
      </p:sp>
      <p:sp>
        <p:nvSpPr>
          <p:cNvPr id="28" name="矩形 27"/>
          <p:cNvSpPr/>
          <p:nvPr>
            <p:custDataLst>
              <p:tags r:id="rId12"/>
            </p:custDataLst>
          </p:nvPr>
        </p:nvSpPr>
        <p:spPr>
          <a:xfrm>
            <a:off x="3806825" y="5344795"/>
            <a:ext cx="6591935" cy="775970"/>
          </a:xfrm>
          <a:prstGeom prst="rect">
            <a:avLst/>
          </a:prstGeom>
          <a:noFill/>
        </p:spPr>
        <p:txBody>
          <a:bodyPr wrap="square" lIns="0" tIns="0" rIns="0" bIns="0" rtlCol="0" anchor="ctr" anchorCtr="0">
            <a:noAutofit/>
          </a:bodyPr>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针对文创项目受众面广、宣传推广需求大等特点，介绍利用众筹平台、争取文创产业专项基金等融资渠道来实现项目从创意到产品落地及推广的资金支持策略。</a:t>
            </a:r>
            <a:endParaRPr lang="zh-CN" altLang="en-US" sz="1600">
              <a:solidFill>
                <a:schemeClr val="tx1">
                  <a:lumMod val="85000"/>
                  <a:lumOff val="15000"/>
                </a:schemeClr>
              </a:solidFill>
              <a:latin typeface="+mn-ea"/>
              <a:cs typeface="+mn-ea"/>
            </a:endParaRPr>
          </a:p>
        </p:txBody>
      </p:sp>
      <p:cxnSp>
        <p:nvCxnSpPr>
          <p:cNvPr id="29" name="直接连接符 28"/>
          <p:cNvCxnSpPr/>
          <p:nvPr>
            <p:custDataLst>
              <p:tags r:id="rId13"/>
            </p:custDataLst>
          </p:nvPr>
        </p:nvCxnSpPr>
        <p:spPr>
          <a:xfrm>
            <a:off x="1532883" y="3156695"/>
            <a:ext cx="0" cy="966539"/>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
        <p:nvSpPr>
          <p:cNvPr id="40" name="序号"/>
          <p:cNvSpPr/>
          <p:nvPr>
            <p:custDataLst>
              <p:tags r:id="rId14"/>
            </p:custDataLst>
          </p:nvPr>
        </p:nvSpPr>
        <p:spPr>
          <a:xfrm>
            <a:off x="1318297" y="2728537"/>
            <a:ext cx="428526" cy="428526"/>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dirty="0">
                <a:solidFill>
                  <a:schemeClr val="tx1">
                    <a:lumMod val="75000"/>
                    <a:lumOff val="25000"/>
                  </a:schemeClr>
                </a:solidFill>
                <a:latin typeface="+mn-ea"/>
                <a:cs typeface="+mn-ea"/>
                <a:sym typeface="+mn-ea"/>
              </a:rPr>
              <a:t>1</a:t>
            </a:r>
            <a:endParaRPr lang="en-US" altLang="zh-CN" dirty="0">
              <a:solidFill>
                <a:schemeClr val="tx1">
                  <a:lumMod val="75000"/>
                  <a:lumOff val="25000"/>
                </a:schemeClr>
              </a:solidFill>
              <a:latin typeface="+mn-ea"/>
              <a:cs typeface="+mn-ea"/>
              <a:sym typeface="+mn-ea"/>
            </a:endParaRPr>
          </a:p>
        </p:txBody>
      </p:sp>
      <p:sp>
        <p:nvSpPr>
          <p:cNvPr id="42" name="序号"/>
          <p:cNvSpPr/>
          <p:nvPr>
            <p:custDataLst>
              <p:tags r:id="rId15"/>
            </p:custDataLst>
          </p:nvPr>
        </p:nvSpPr>
        <p:spPr>
          <a:xfrm>
            <a:off x="1318297" y="4123602"/>
            <a:ext cx="428526" cy="428526"/>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2</a:t>
            </a:r>
            <a:endParaRPr lang="en-US" altLang="zh-CN">
              <a:solidFill>
                <a:schemeClr val="tx1">
                  <a:lumMod val="75000"/>
                  <a:lumOff val="25000"/>
                </a:schemeClr>
              </a:solidFill>
              <a:latin typeface="+mn-ea"/>
              <a:cs typeface="+mn-ea"/>
              <a:sym typeface="+mn-ea"/>
            </a:endParaRPr>
          </a:p>
        </p:txBody>
      </p:sp>
      <p:sp>
        <p:nvSpPr>
          <p:cNvPr id="43" name="序号"/>
          <p:cNvSpPr/>
          <p:nvPr>
            <p:custDataLst>
              <p:tags r:id="rId16"/>
            </p:custDataLst>
          </p:nvPr>
        </p:nvSpPr>
        <p:spPr>
          <a:xfrm>
            <a:off x="1318297" y="5518667"/>
            <a:ext cx="428526" cy="428526"/>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algn="ctr">
              <a:spcBef>
                <a:spcPct val="0"/>
              </a:spcBef>
              <a:spcAft>
                <a:spcPct val="0"/>
              </a:spcAft>
            </a:pPr>
            <a:r>
              <a:rPr lang="en-US" altLang="zh-CN">
                <a:solidFill>
                  <a:schemeClr val="tx1">
                    <a:lumMod val="75000"/>
                    <a:lumOff val="25000"/>
                  </a:schemeClr>
                </a:solidFill>
                <a:latin typeface="+mn-ea"/>
                <a:cs typeface="+mn-ea"/>
                <a:sym typeface="+mn-ea"/>
              </a:rPr>
              <a:t>3</a:t>
            </a:r>
            <a:endParaRPr lang="en-US" altLang="zh-CN">
              <a:solidFill>
                <a:schemeClr val="tx1">
                  <a:lumMod val="75000"/>
                  <a:lumOff val="25000"/>
                </a:schemeClr>
              </a:solidFill>
              <a:latin typeface="+mn-ea"/>
              <a:cs typeface="+mn-ea"/>
              <a:sym typeface="+mn-ea"/>
            </a:endParaRPr>
          </a:p>
        </p:txBody>
      </p:sp>
      <p:cxnSp>
        <p:nvCxnSpPr>
          <p:cNvPr id="44" name="直接连接符 43"/>
          <p:cNvCxnSpPr/>
          <p:nvPr>
            <p:custDataLst>
              <p:tags r:id="rId17"/>
            </p:custDataLst>
          </p:nvPr>
        </p:nvCxnSpPr>
        <p:spPr>
          <a:xfrm>
            <a:off x="1532883" y="4551760"/>
            <a:ext cx="0" cy="966539"/>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159752" y="729555"/>
            <a:ext cx="5872480" cy="583565"/>
          </a:xfrm>
          <a:prstGeom prst="rect">
            <a:avLst/>
          </a:prstGeom>
          <a:noFill/>
        </p:spPr>
        <p:txBody>
          <a:bodyPr wrap="none" rtlCol="0">
            <a:spAutoFit/>
          </a:bodyPr>
          <a:p>
            <a:pPr algn="ctr"/>
            <a:r>
              <a:rPr lang="zh-CN" altLang="en-US" sz="3200" b="1" dirty="0">
                <a:solidFill>
                  <a:srgbClr val="7E4938"/>
                </a:solidFill>
                <a:cs typeface="+mn-ea"/>
                <a:sym typeface="+mn-lt"/>
              </a:rPr>
              <a:t>四、大学生创业融资渠道的选择</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520190"/>
            <a:ext cx="580136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（三）综合考虑成本与风险因素选择</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 name="图形 3"/>
          <p:cNvSpPr/>
          <p:nvPr>
            <p:custDataLst>
              <p:tags r:id="rId4"/>
            </p:custDataLst>
          </p:nvPr>
        </p:nvSpPr>
        <p:spPr>
          <a:xfrm>
            <a:off x="1760100" y="2051685"/>
            <a:ext cx="4577084" cy="3992749"/>
          </a:xfrm>
          <a:custGeom>
            <a:avLst/>
            <a:gdLst>
              <a:gd name="connsiteX0" fmla="*/ 0 w 5656607"/>
              <a:gd name="connsiteY0" fmla="*/ 298931 h 4934454"/>
              <a:gd name="connsiteX1" fmla="*/ 0 w 5656607"/>
              <a:gd name="connsiteY1" fmla="*/ 4635524 h 4934454"/>
              <a:gd name="connsiteX2" fmla="*/ 312591 w 5656607"/>
              <a:gd name="connsiteY2" fmla="*/ 4934455 h 4934454"/>
              <a:gd name="connsiteX3" fmla="*/ 4364164 w 5656607"/>
              <a:gd name="connsiteY3" fmla="*/ 4934455 h 4934454"/>
              <a:gd name="connsiteX4" fmla="*/ 4669709 w 5656607"/>
              <a:gd name="connsiteY4" fmla="*/ 4698646 h 4934454"/>
              <a:gd name="connsiteX5" fmla="*/ 5649438 w 5656607"/>
              <a:gd name="connsiteY5" fmla="*/ 362058 h 4934454"/>
              <a:gd name="connsiteX6" fmla="*/ 5343892 w 5656607"/>
              <a:gd name="connsiteY6" fmla="*/ 0 h 4934454"/>
              <a:gd name="connsiteX7" fmla="*/ 312591 w 5656607"/>
              <a:gd name="connsiteY7" fmla="*/ 0 h 4934454"/>
              <a:gd name="connsiteX8" fmla="*/ 0 w 5656607"/>
              <a:gd name="connsiteY8" fmla="*/ 298931 h 493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6607" h="4934454">
                <a:moveTo>
                  <a:pt x="0" y="298931"/>
                </a:moveTo>
                <a:lnTo>
                  <a:pt x="0" y="4635524"/>
                </a:lnTo>
                <a:cubicBezTo>
                  <a:pt x="0" y="4800617"/>
                  <a:pt x="139952" y="4934455"/>
                  <a:pt x="312591" y="4934455"/>
                </a:cubicBezTo>
                <a:lnTo>
                  <a:pt x="4364164" y="4934455"/>
                </a:lnTo>
                <a:cubicBezTo>
                  <a:pt x="4511369" y="4934455"/>
                  <a:pt x="4638625" y="4836244"/>
                  <a:pt x="4669709" y="4698646"/>
                </a:cubicBezTo>
                <a:lnTo>
                  <a:pt x="5649438" y="362058"/>
                </a:lnTo>
                <a:cubicBezTo>
                  <a:pt x="5691506" y="175836"/>
                  <a:pt x="5543119" y="0"/>
                  <a:pt x="5343892" y="0"/>
                </a:cubicBezTo>
                <a:lnTo>
                  <a:pt x="312591" y="0"/>
                </a:lnTo>
                <a:cubicBezTo>
                  <a:pt x="139952" y="0"/>
                  <a:pt x="0" y="133836"/>
                  <a:pt x="0" y="298931"/>
                </a:cubicBezTo>
                <a:close/>
              </a:path>
            </a:pathLst>
          </a:custGeom>
          <a:solidFill>
            <a:schemeClr val="accent4"/>
          </a:solidFill>
          <a:ln w="6243" cap="flat">
            <a:noFill/>
            <a:prstDash val="solid"/>
            <a:miter/>
          </a:ln>
        </p:spPr>
        <p:txBody>
          <a:bodyPr rtlCol="0" anchor="ctr"/>
          <a:p>
            <a:endParaRPr lang="zh-CN" altLang="en-US">
              <a:solidFill>
                <a:schemeClr val="tx1"/>
              </a:solidFill>
            </a:endParaRPr>
          </a:p>
        </p:txBody>
      </p:sp>
      <p:sp>
        <p:nvSpPr>
          <p:cNvPr id="2" name="图形 1"/>
          <p:cNvSpPr/>
          <p:nvPr>
            <p:custDataLst>
              <p:tags r:id="rId5"/>
            </p:custDataLst>
          </p:nvPr>
        </p:nvSpPr>
        <p:spPr>
          <a:xfrm flipH="1" flipV="1">
            <a:off x="5860856" y="2051685"/>
            <a:ext cx="4577084" cy="3992749"/>
          </a:xfrm>
          <a:custGeom>
            <a:avLst/>
            <a:gdLst>
              <a:gd name="connsiteX0" fmla="*/ 0 w 5656607"/>
              <a:gd name="connsiteY0" fmla="*/ 298931 h 4934454"/>
              <a:gd name="connsiteX1" fmla="*/ 0 w 5656607"/>
              <a:gd name="connsiteY1" fmla="*/ 4635524 h 4934454"/>
              <a:gd name="connsiteX2" fmla="*/ 312591 w 5656607"/>
              <a:gd name="connsiteY2" fmla="*/ 4934455 h 4934454"/>
              <a:gd name="connsiteX3" fmla="*/ 4364164 w 5656607"/>
              <a:gd name="connsiteY3" fmla="*/ 4934455 h 4934454"/>
              <a:gd name="connsiteX4" fmla="*/ 4669709 w 5656607"/>
              <a:gd name="connsiteY4" fmla="*/ 4698646 h 4934454"/>
              <a:gd name="connsiteX5" fmla="*/ 5649438 w 5656607"/>
              <a:gd name="connsiteY5" fmla="*/ 362058 h 4934454"/>
              <a:gd name="connsiteX6" fmla="*/ 5343892 w 5656607"/>
              <a:gd name="connsiteY6" fmla="*/ 0 h 4934454"/>
              <a:gd name="connsiteX7" fmla="*/ 312591 w 5656607"/>
              <a:gd name="connsiteY7" fmla="*/ 0 h 4934454"/>
              <a:gd name="connsiteX8" fmla="*/ 0 w 5656607"/>
              <a:gd name="connsiteY8" fmla="*/ 298931 h 493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6607" h="4934454">
                <a:moveTo>
                  <a:pt x="0" y="298931"/>
                </a:moveTo>
                <a:lnTo>
                  <a:pt x="0" y="4635524"/>
                </a:lnTo>
                <a:cubicBezTo>
                  <a:pt x="0" y="4800617"/>
                  <a:pt x="139952" y="4934455"/>
                  <a:pt x="312591" y="4934455"/>
                </a:cubicBezTo>
                <a:lnTo>
                  <a:pt x="4364164" y="4934455"/>
                </a:lnTo>
                <a:cubicBezTo>
                  <a:pt x="4511369" y="4934455"/>
                  <a:pt x="4638625" y="4836244"/>
                  <a:pt x="4669709" y="4698646"/>
                </a:cubicBezTo>
                <a:lnTo>
                  <a:pt x="5649438" y="362058"/>
                </a:lnTo>
                <a:cubicBezTo>
                  <a:pt x="5691506" y="175836"/>
                  <a:pt x="5543119" y="0"/>
                  <a:pt x="5343892" y="0"/>
                </a:cubicBezTo>
                <a:lnTo>
                  <a:pt x="312591" y="0"/>
                </a:lnTo>
                <a:cubicBezTo>
                  <a:pt x="139952" y="0"/>
                  <a:pt x="0" y="133836"/>
                  <a:pt x="0" y="298931"/>
                </a:cubicBezTo>
                <a:close/>
              </a:path>
            </a:pathLst>
          </a:custGeom>
          <a:solidFill>
            <a:schemeClr val="tx1">
              <a:lumMod val="40000"/>
              <a:lumOff val="60000"/>
              <a:alpha val="15000"/>
            </a:schemeClr>
          </a:solidFill>
          <a:ln w="6243" cap="flat">
            <a:noFill/>
            <a:prstDash val="solid"/>
            <a:miter/>
          </a:ln>
        </p:spPr>
        <p:txBody>
          <a:bodyPr rtlCol="0" anchor="ctr"/>
          <a:p>
            <a:endParaRPr lang="zh-CN" altLang="en-US" dirty="0">
              <a:solidFill>
                <a:schemeClr val="bg1">
                  <a:lumMod val="95000"/>
                </a:schemeClr>
              </a:solidFill>
            </a:endParaRPr>
          </a:p>
        </p:txBody>
      </p:sp>
      <p:sp>
        <p:nvSpPr>
          <p:cNvPr id="4" name="矩形 3"/>
          <p:cNvSpPr/>
          <p:nvPr>
            <p:custDataLst>
              <p:tags r:id="rId6"/>
            </p:custDataLst>
          </p:nvPr>
        </p:nvSpPr>
        <p:spPr>
          <a:xfrm>
            <a:off x="2056571" y="3172829"/>
            <a:ext cx="3556755" cy="2572682"/>
          </a:xfrm>
          <a:prstGeom prst="rect">
            <a:avLst/>
          </a:prstGeom>
          <a:noFill/>
        </p:spPr>
        <p:txBody>
          <a:bodyPr wrap="square" lIns="0" tIns="0" rIns="0" bIns="0" rtlCol="0" anchor="t" anchorCtr="0">
            <a:noAutofit/>
          </a:bodyPr>
          <a:p>
            <a:pPr indent="381000" fontAlgn="auto">
              <a:lnSpc>
                <a:spcPct val="150000"/>
              </a:lnSpc>
              <a:spcBef>
                <a:spcPct val="0"/>
              </a:spcBef>
              <a:spcAft>
                <a:spcPct val="0"/>
              </a:spcAft>
              <a:extLst>
                <a:ext uri="{35155182-B16C-46BC-9424-99874614C6A1}">
                  <wpsdc:indentchars xmlns:wpsdc="http://www.wps.cn/officeDocument/2017/drawingmlCustomData" val="200" checksum="2033819950"/>
                </a:ext>
              </a:extLst>
            </a:pPr>
            <a:r>
              <a:rPr lang="zh-CN" altLang="en-US" sz="1500" dirty="0">
                <a:ln>
                  <a:noFill/>
                  <a:prstDash val="sysDot"/>
                </a:ln>
                <a:solidFill>
                  <a:srgbClr val="FFFFFF"/>
                </a:solidFill>
                <a:latin typeface="+mn-ea"/>
                <a:cs typeface="+mn-ea"/>
              </a:rPr>
              <a:t>不同融资渠道涉及的利息、手续费、股权稀释等成本情况各不相同。比如银行贷款需要支付一定的利息和可能的手续费；股权融资则会导致创业者股权稀释，未来利润分配会受到影响。大学生创业者要权衡融资成本与项目盈利能力，选择经济合理的渠道。</a:t>
            </a:r>
            <a:endParaRPr lang="zh-CN" altLang="en-US" sz="1500" dirty="0">
              <a:ln>
                <a:noFill/>
                <a:prstDash val="sysDot"/>
              </a:ln>
              <a:solidFill>
                <a:srgbClr val="FFFFFF"/>
              </a:solidFill>
              <a:latin typeface="+mn-ea"/>
              <a:cs typeface="+mn-ea"/>
            </a:endParaRPr>
          </a:p>
        </p:txBody>
      </p:sp>
      <p:sp>
        <p:nvSpPr>
          <p:cNvPr id="5" name="矩形 4"/>
          <p:cNvSpPr/>
          <p:nvPr>
            <p:custDataLst>
              <p:tags r:id="rId7"/>
            </p:custDataLst>
          </p:nvPr>
        </p:nvSpPr>
        <p:spPr>
          <a:xfrm>
            <a:off x="6633634" y="3172829"/>
            <a:ext cx="3556755" cy="2572682"/>
          </a:xfrm>
          <a:prstGeom prst="rect">
            <a:avLst/>
          </a:prstGeom>
          <a:noFill/>
        </p:spPr>
        <p:txBody>
          <a:bodyPr wrap="square" lIns="0" tIns="0" rIns="0" bIns="0" rtlCol="0" anchor="t" anchorCtr="0">
            <a:noAutofit/>
          </a:bodyPr>
          <a:p>
            <a:pPr indent="381000" algn="just" fontAlgn="auto">
              <a:lnSpc>
                <a:spcPct val="150000"/>
              </a:lnSpc>
              <a:spcBef>
                <a:spcPct val="0"/>
              </a:spcBef>
              <a:spcAft>
                <a:spcPct val="0"/>
              </a:spcAft>
              <a:extLst>
                <a:ext uri="{35155182-B16C-46BC-9424-99874614C6A1}">
                  <wpsdc:indentchars xmlns:wpsdc="http://www.wps.cn/officeDocument/2017/drawingmlCustomData" val="200" checksum="2033819950"/>
                </a:ext>
              </a:extLst>
            </a:pPr>
            <a:r>
              <a:rPr lang="zh-CN" altLang="en-US" sz="1500" dirty="0">
                <a:ln>
                  <a:noFill/>
                  <a:prstDash val="sysDot"/>
                </a:ln>
                <a:solidFill>
                  <a:schemeClr val="tx1">
                    <a:lumMod val="85000"/>
                    <a:lumOff val="15000"/>
                  </a:schemeClr>
                </a:solidFill>
                <a:latin typeface="+mn-ea"/>
                <a:cs typeface="+mn-ea"/>
              </a:rPr>
              <a:t>要充分评估不同融资方式带来的风险，像债务融资有还款压力，若项目运营不佳可能面临资金链断裂风险；股权融资存在控制权丧失风险，新股东的加入可能改变企业决策等。大学生创业者需要根据自身风险承受能力进行融资渠道优化组合。</a:t>
            </a:r>
            <a:endParaRPr lang="zh-CN" altLang="en-US" sz="1500" dirty="0">
              <a:ln>
                <a:noFill/>
                <a:prstDash val="sysDot"/>
              </a:ln>
              <a:solidFill>
                <a:schemeClr val="tx1">
                  <a:lumMod val="85000"/>
                  <a:lumOff val="15000"/>
                </a:schemeClr>
              </a:solidFill>
              <a:latin typeface="+mn-ea"/>
              <a:cs typeface="+mn-ea"/>
            </a:endParaRPr>
          </a:p>
        </p:txBody>
      </p:sp>
      <p:pic>
        <p:nvPicPr>
          <p:cNvPr id="10" name="图形 9"/>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5177483" y="2461709"/>
            <a:ext cx="437359" cy="585389"/>
          </a:xfrm>
          <a:prstGeom prst="rect">
            <a:avLst/>
          </a:prstGeom>
        </p:spPr>
      </p:pic>
      <p:sp>
        <p:nvSpPr>
          <p:cNvPr id="8" name="标题"/>
          <p:cNvSpPr txBox="1"/>
          <p:nvPr>
            <p:custDataLst>
              <p:tags r:id="rId11"/>
            </p:custDataLst>
          </p:nvPr>
        </p:nvSpPr>
        <p:spPr>
          <a:xfrm>
            <a:off x="2056571" y="2366653"/>
            <a:ext cx="3080834" cy="775347"/>
          </a:xfrm>
          <a:prstGeom prst="rect">
            <a:avLst/>
          </a:prstGeom>
          <a:noFill/>
        </p:spPr>
        <p:txBody>
          <a:bodyPr wrap="square" lIns="0" tIns="0" rIns="0" bIns="0" rtlCol="0" anchor="ctr">
            <a:noAutofit/>
          </a:bodyPr>
          <a:p>
            <a:pPr algn="l"/>
            <a:r>
              <a:rPr lang="zh-CN" altLang="en-US" sz="2000" b="1" spc="300" dirty="0">
                <a:solidFill>
                  <a:srgbClr val="FFFFFF"/>
                </a:solidFill>
                <a:latin typeface="+mn-ea"/>
              </a:rPr>
              <a:t>1. 成本因素</a:t>
            </a:r>
            <a:endParaRPr lang="zh-CN" altLang="en-US" sz="2000" b="1" spc="300" dirty="0">
              <a:solidFill>
                <a:srgbClr val="FFFFFF"/>
              </a:solidFill>
              <a:latin typeface="+mn-ea"/>
            </a:endParaRPr>
          </a:p>
        </p:txBody>
      </p:sp>
      <p:sp>
        <p:nvSpPr>
          <p:cNvPr id="9" name="标题"/>
          <p:cNvSpPr txBox="1"/>
          <p:nvPr>
            <p:custDataLst>
              <p:tags r:id="rId12"/>
            </p:custDataLst>
          </p:nvPr>
        </p:nvSpPr>
        <p:spPr>
          <a:xfrm>
            <a:off x="7109940" y="2366653"/>
            <a:ext cx="3080834" cy="775347"/>
          </a:xfrm>
          <a:prstGeom prst="rect">
            <a:avLst/>
          </a:prstGeom>
          <a:noFill/>
        </p:spPr>
        <p:txBody>
          <a:bodyPr wrap="square" lIns="0" tIns="0" rIns="0" bIns="0" rtlCol="0" anchor="ctr">
            <a:noAutofit/>
          </a:bodyPr>
          <a:p>
            <a:pPr algn="r"/>
            <a:r>
              <a:rPr lang="zh-CN" altLang="en-US" sz="2000" b="1" spc="300" dirty="0">
                <a:solidFill>
                  <a:schemeClr val="accent4"/>
                </a:solidFill>
                <a:latin typeface="+mn-ea"/>
              </a:rPr>
              <a:t>2. 风险因素</a:t>
            </a:r>
            <a:endParaRPr lang="zh-CN" altLang="en-US" sz="2000" b="1" spc="300" dirty="0">
              <a:solidFill>
                <a:schemeClr val="accent4"/>
              </a:solidFill>
              <a:latin typeface="+mn-ea"/>
            </a:endParaRPr>
          </a:p>
        </p:txBody>
      </p:sp>
      <p:pic>
        <p:nvPicPr>
          <p:cNvPr id="14" name="图片 13" descr="333438303937363b333438313037303bb6a8cebbb2fac6b7"/>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6633634" y="2458626"/>
            <a:ext cx="546699" cy="546699"/>
          </a:xfrm>
          <a:prstGeom prst="rect">
            <a:avLst/>
          </a:prstGeom>
        </p:spPr>
      </p:pic>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076575" y="3013710"/>
            <a:ext cx="6278880" cy="230695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7200" b="1" i="0" kern="0" spc="170" baseline="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defRPr>
            </a:lvl1pPr>
            <a:lvl2pPr defTabSz="457200"/>
            <a:lvl3pPr defTabSz="457200"/>
            <a:lvl4pPr defTabSz="457200"/>
            <a:lvl5pPr defTabSz="457200"/>
            <a:lvl6pPr defTabSz="457200"/>
            <a:lvl7pPr defTabSz="457200"/>
            <a:lvl8pPr defTabSz="457200"/>
            <a:lvl9pPr defTabSz="457200"/>
          </a:lstStyle>
          <a:p>
            <a:r>
              <a:rPr lang="zh-CN" altLang="en-US" dirty="0">
                <a:sym typeface="微软雅黑" panose="020B0503020204020204" pitchFamily="34" charset="-122"/>
              </a:rPr>
              <a:t>创业融资的方式方法</a:t>
            </a:r>
            <a:endParaRPr lang="zh-CN" altLang="en-US" dirty="0">
              <a:sym typeface="微软雅黑" panose="020B0503020204020204" pitchFamily="34" charset="-122"/>
            </a:endParaRPr>
          </a:p>
        </p:txBody>
      </p:sp>
      <p:sp>
        <p:nvSpPr>
          <p:cNvPr id="2" name="文本框 1"/>
          <p:cNvSpPr txBox="1"/>
          <p:nvPr/>
        </p:nvSpPr>
        <p:spPr bwMode="auto">
          <a:xfrm>
            <a:off x="3076394" y="175672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任务二</a:t>
            </a:r>
            <a:endPar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1719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2956552" y="729555"/>
            <a:ext cx="6278880" cy="583565"/>
          </a:xfrm>
          <a:prstGeom prst="rect">
            <a:avLst/>
          </a:prstGeom>
          <a:noFill/>
        </p:spPr>
        <p:txBody>
          <a:bodyPr wrap="none" rtlCol="0">
            <a:spAutoFit/>
          </a:bodyPr>
          <a:p>
            <a:pPr algn="ctr"/>
            <a:r>
              <a:rPr lang="zh-CN" altLang="en-US" sz="3200" b="1" dirty="0">
                <a:solidFill>
                  <a:srgbClr val="7E4938"/>
                </a:solidFill>
                <a:cs typeface="+mn-ea"/>
                <a:sym typeface="+mn-lt"/>
              </a:rPr>
              <a:t>一、不同类型创业企业的融资策略</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0" name="矩形: 圆角 29"/>
          <p:cNvSpPr/>
          <p:nvPr>
            <p:custDataLst>
              <p:tags r:id="rId4"/>
            </p:custDataLst>
          </p:nvPr>
        </p:nvSpPr>
        <p:spPr>
          <a:xfrm>
            <a:off x="1775371" y="2177577"/>
            <a:ext cx="4252723" cy="1634442"/>
          </a:xfrm>
          <a:prstGeom prst="roundRect">
            <a:avLst>
              <a:gd name="adj" fmla="val 6098"/>
            </a:avLst>
          </a:prstGeom>
          <a:noFill/>
          <a:ln>
            <a:solidFill>
              <a:schemeClr val="accent4">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85952" tIns="431800" rIns="485950" bIns="215900" numCol="1" spcCol="0" rtlCol="0" fromWordArt="0" anchor="ctr" anchorCtr="0" forceAA="0" compatLnSpc="1">
            <a:noAutofit/>
          </a:bodyPr>
          <a:lstStyle/>
          <a:p>
            <a:pPr indent="355600" algn="just" rtl="0" fontAlgn="auto">
              <a:lnSpc>
                <a:spcPct val="150000"/>
              </a:lnSpc>
              <a:spcBef>
                <a:spcPts val="0"/>
              </a:spcBef>
              <a:spcAft>
                <a:spcPts val="0"/>
              </a:spcAft>
              <a:extLst>
                <a:ext uri="{35155182-B16C-46BC-9424-99874614C6A1}">
                  <wpsdc:indentchars xmlns:wpsdc="http://www.wps.cn/officeDocument/2017/drawingmlCustomData" val="200" checksum="3837665281"/>
                </a:ext>
              </a:extLst>
            </a:pPr>
            <a:r>
              <a:rPr lang="zh-CN" altLang="zh-CN" sz="1400" kern="1200" dirty="0">
                <a:ln>
                  <a:noFill/>
                </a:ln>
                <a:solidFill>
                  <a:schemeClr val="tx1">
                    <a:lumMod val="85000"/>
                    <a:lumOff val="15000"/>
                  </a:schemeClr>
                </a:solidFill>
                <a:effectLst/>
                <a:latin typeface="+mn-ea"/>
                <a:cs typeface="+mn-ea"/>
                <a:sym typeface="+mn-ea"/>
              </a:rPr>
              <a:t>这类企业大多处于劳动密集型的传统行业，从业人员数量多，劳动占用大，但产品附加值低，资本密集度小，技术含量也不高，相应地投资收益率一般较低。</a:t>
            </a:r>
            <a:endParaRPr lang="zh-CN" altLang="zh-CN" sz="1400" kern="1200" dirty="0">
              <a:ln>
                <a:noFill/>
              </a:ln>
              <a:solidFill>
                <a:schemeClr val="tx1">
                  <a:lumMod val="85000"/>
                  <a:lumOff val="15000"/>
                </a:schemeClr>
              </a:solidFill>
              <a:effectLst/>
              <a:latin typeface="+mn-ea"/>
              <a:cs typeface="+mn-ea"/>
              <a:sym typeface="+mn-ea"/>
            </a:endParaRPr>
          </a:p>
        </p:txBody>
      </p:sp>
      <p:sp>
        <p:nvSpPr>
          <p:cNvPr id="31" name="标题"/>
          <p:cNvSpPr/>
          <p:nvPr>
            <p:custDataLst>
              <p:tags r:id="rId5"/>
            </p:custDataLst>
          </p:nvPr>
        </p:nvSpPr>
        <p:spPr>
          <a:xfrm>
            <a:off x="2701187" y="1895177"/>
            <a:ext cx="2401059" cy="530532"/>
          </a:xfrm>
          <a:prstGeom prst="roundRect">
            <a:avLst>
              <a:gd name="adj" fmla="val 5000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b="1">
                <a:solidFill>
                  <a:srgbClr val="FFFFFF"/>
                </a:solidFill>
                <a:uFillTx/>
                <a:latin typeface="+mn-ea"/>
                <a:cs typeface="+mn-ea"/>
                <a:sym typeface="+mn-ea"/>
              </a:rPr>
              <a:t>制造业型创业企业</a:t>
            </a:r>
            <a:endParaRPr lang="zh-CN" altLang="en-US" b="1">
              <a:solidFill>
                <a:srgbClr val="FFFFFF"/>
              </a:solidFill>
              <a:uFillTx/>
              <a:latin typeface="+mn-ea"/>
              <a:cs typeface="+mn-ea"/>
              <a:sym typeface="+mn-ea"/>
            </a:endParaRPr>
          </a:p>
        </p:txBody>
      </p:sp>
      <p:sp>
        <p:nvSpPr>
          <p:cNvPr id="33" name="矩形: 圆角 32"/>
          <p:cNvSpPr/>
          <p:nvPr>
            <p:custDataLst>
              <p:tags r:id="rId6"/>
            </p:custDataLst>
          </p:nvPr>
        </p:nvSpPr>
        <p:spPr>
          <a:xfrm>
            <a:off x="6315491" y="2177577"/>
            <a:ext cx="4252723" cy="1634442"/>
          </a:xfrm>
          <a:prstGeom prst="roundRect">
            <a:avLst>
              <a:gd name="adj" fmla="val 6098"/>
            </a:avLst>
          </a:prstGeom>
          <a:noFill/>
          <a:ln>
            <a:solidFill>
              <a:schemeClr val="accent4">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85952" tIns="431800" rIns="485950" bIns="215900" numCol="1" spcCol="0" rtlCol="0" fromWordArt="0" anchor="ctr" anchorCtr="0" forceAA="0" compatLnSpc="1">
            <a:noAutofit/>
          </a:bodyPr>
          <a:lstStyle/>
          <a:p>
            <a:pPr lvl="0" indent="355600" algn="just" fontAlgn="auto">
              <a:lnSpc>
                <a:spcPct val="150000"/>
              </a:lnSpc>
              <a:spcBef>
                <a:spcPts val="0"/>
              </a:spcBef>
              <a:spcAft>
                <a:spcPts val="0"/>
              </a:spcAft>
              <a:buClrTx/>
              <a:buSzTx/>
              <a:buFontTx/>
              <a:extLst>
                <a:ext uri="{35155182-B16C-46BC-9424-99874614C6A1}">
                  <wpsdc:indentchars xmlns:wpsdc="http://www.wps.cn/officeDocument/2017/drawingmlCustomData" val="200" checksum="3837665281"/>
                </a:ext>
              </a:extLst>
            </a:pPr>
            <a:r>
              <a:rPr lang="zh-CN" altLang="zh-CN" sz="1400" dirty="0">
                <a:ln>
                  <a:noFill/>
                </a:ln>
                <a:solidFill>
                  <a:schemeClr val="tx1">
                    <a:lumMod val="85000"/>
                    <a:lumOff val="15000"/>
                  </a:schemeClr>
                </a:solidFill>
                <a:effectLst/>
                <a:latin typeface="+mn-ea"/>
                <a:cs typeface="+mn-ea"/>
                <a:sym typeface="+mn-ea"/>
              </a:rPr>
              <a:t>高科技型创业企业具有高投入、高成长、高回报和高风险的显著特征。</a:t>
            </a:r>
            <a:endParaRPr lang="zh-CN" altLang="zh-CN" sz="1400" dirty="0">
              <a:ln>
                <a:noFill/>
              </a:ln>
              <a:solidFill>
                <a:schemeClr val="tx1">
                  <a:lumMod val="85000"/>
                  <a:lumOff val="15000"/>
                </a:schemeClr>
              </a:solidFill>
              <a:effectLst/>
              <a:latin typeface="+mn-ea"/>
              <a:cs typeface="+mn-ea"/>
              <a:sym typeface="+mn-ea"/>
            </a:endParaRPr>
          </a:p>
        </p:txBody>
      </p:sp>
      <p:sp>
        <p:nvSpPr>
          <p:cNvPr id="34" name="标题"/>
          <p:cNvSpPr/>
          <p:nvPr>
            <p:custDataLst>
              <p:tags r:id="rId7"/>
            </p:custDataLst>
          </p:nvPr>
        </p:nvSpPr>
        <p:spPr>
          <a:xfrm>
            <a:off x="7241308" y="1895177"/>
            <a:ext cx="2401059" cy="530532"/>
          </a:xfrm>
          <a:prstGeom prst="roundRect">
            <a:avLst>
              <a:gd name="adj" fmla="val 5000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b="1">
                <a:solidFill>
                  <a:srgbClr val="FFFFFF"/>
                </a:solidFill>
                <a:uFillTx/>
                <a:latin typeface="+mn-ea"/>
                <a:cs typeface="+mn-ea"/>
                <a:sym typeface="+mn-ea"/>
              </a:rPr>
              <a:t>高科技型创业企业</a:t>
            </a:r>
            <a:endParaRPr lang="zh-CN" altLang="en-US" b="1">
              <a:solidFill>
                <a:srgbClr val="FFFFFF"/>
              </a:solidFill>
              <a:uFillTx/>
              <a:latin typeface="+mn-ea"/>
              <a:cs typeface="+mn-ea"/>
              <a:sym typeface="+mn-ea"/>
            </a:endParaRPr>
          </a:p>
        </p:txBody>
      </p:sp>
      <p:sp>
        <p:nvSpPr>
          <p:cNvPr id="37" name="矩形: 圆角 36"/>
          <p:cNvSpPr/>
          <p:nvPr>
            <p:custDataLst>
              <p:tags r:id="rId8"/>
            </p:custDataLst>
          </p:nvPr>
        </p:nvSpPr>
        <p:spPr>
          <a:xfrm>
            <a:off x="1775371" y="4279025"/>
            <a:ext cx="4252723" cy="1634442"/>
          </a:xfrm>
          <a:prstGeom prst="roundRect">
            <a:avLst>
              <a:gd name="adj" fmla="val 6098"/>
            </a:avLst>
          </a:prstGeom>
          <a:noFill/>
          <a:ln>
            <a:solidFill>
              <a:schemeClr val="accent4">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85952" tIns="431800" rIns="485950" bIns="215900" numCol="1" spcCol="0" rtlCol="0" fromWordArt="0" anchor="ctr" anchorCtr="0" forceAA="0" compatLnSpc="1">
            <a:noAutofit/>
          </a:bodyPr>
          <a:lstStyle/>
          <a:p>
            <a:pPr lvl="0" indent="355600" algn="just" fontAlgn="auto">
              <a:lnSpc>
                <a:spcPct val="130000"/>
              </a:lnSpc>
              <a:spcBef>
                <a:spcPts val="0"/>
              </a:spcBef>
              <a:spcAft>
                <a:spcPts val="0"/>
              </a:spcAft>
              <a:buClrTx/>
              <a:buSzTx/>
              <a:buFontTx/>
              <a:extLst>
                <a:ext uri="{35155182-B16C-46BC-9424-99874614C6A1}">
                  <wpsdc:indentchars xmlns:wpsdc="http://www.wps.cn/officeDocument/2017/drawingmlCustomData" val="200" checksum="3837665281"/>
                </a:ext>
              </a:extLst>
            </a:pPr>
            <a:r>
              <a:rPr lang="zh-CN" altLang="zh-CN" sz="1400" dirty="0">
                <a:ln>
                  <a:noFill/>
                </a:ln>
                <a:solidFill>
                  <a:schemeClr val="tx1">
                    <a:lumMod val="85000"/>
                    <a:lumOff val="15000"/>
                  </a:schemeClr>
                </a:solidFill>
                <a:effectLst/>
                <a:latin typeface="+mn-ea"/>
                <a:cs typeface="+mn-ea"/>
                <a:sym typeface="+mn-ea"/>
              </a:rPr>
              <a:t>服务业型创业企业的资金需求主要集中在存货的流动资金占用以及促销活动方面的开支上。</a:t>
            </a:r>
            <a:endParaRPr lang="zh-CN" altLang="zh-CN" sz="1400" dirty="0">
              <a:ln>
                <a:noFill/>
              </a:ln>
              <a:solidFill>
                <a:schemeClr val="tx1">
                  <a:lumMod val="85000"/>
                  <a:lumOff val="15000"/>
                </a:schemeClr>
              </a:solidFill>
              <a:effectLst/>
              <a:latin typeface="+mn-ea"/>
              <a:cs typeface="+mn-ea"/>
              <a:sym typeface="+mn-ea"/>
            </a:endParaRPr>
          </a:p>
        </p:txBody>
      </p:sp>
      <p:sp>
        <p:nvSpPr>
          <p:cNvPr id="38" name="标题"/>
          <p:cNvSpPr/>
          <p:nvPr>
            <p:custDataLst>
              <p:tags r:id="rId9"/>
            </p:custDataLst>
          </p:nvPr>
        </p:nvSpPr>
        <p:spPr>
          <a:xfrm>
            <a:off x="2701187" y="3996108"/>
            <a:ext cx="2401059" cy="530532"/>
          </a:xfrm>
          <a:prstGeom prst="roundRect">
            <a:avLst>
              <a:gd name="adj" fmla="val 5000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b="1">
                <a:solidFill>
                  <a:srgbClr val="FFFFFF"/>
                </a:solidFill>
                <a:uFillTx/>
                <a:latin typeface="+mn-ea"/>
                <a:cs typeface="+mn-ea"/>
                <a:sym typeface="+mn-ea"/>
              </a:rPr>
              <a:t>服务业型创业企业</a:t>
            </a:r>
            <a:endParaRPr lang="zh-CN" altLang="en-US" b="1">
              <a:solidFill>
                <a:srgbClr val="FFFFFF"/>
              </a:solidFill>
              <a:uFillTx/>
              <a:latin typeface="+mn-ea"/>
              <a:cs typeface="+mn-ea"/>
              <a:sym typeface="+mn-ea"/>
            </a:endParaRPr>
          </a:p>
        </p:txBody>
      </p:sp>
      <p:sp>
        <p:nvSpPr>
          <p:cNvPr id="32" name="矩形: 圆角 2"/>
          <p:cNvSpPr/>
          <p:nvPr>
            <p:custDataLst>
              <p:tags r:id="rId10"/>
            </p:custDataLst>
          </p:nvPr>
        </p:nvSpPr>
        <p:spPr>
          <a:xfrm>
            <a:off x="6315491" y="4279025"/>
            <a:ext cx="4252723" cy="1634442"/>
          </a:xfrm>
          <a:prstGeom prst="roundRect">
            <a:avLst>
              <a:gd name="adj" fmla="val 6098"/>
            </a:avLst>
          </a:prstGeom>
          <a:noFill/>
          <a:ln>
            <a:solidFill>
              <a:schemeClr val="accent4">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85952" tIns="431800" rIns="485950" bIns="215900" numCol="1" spcCol="0" rtlCol="0" fromWordArt="0" anchor="ctr" anchorCtr="0" forceAA="0" compatLnSpc="1">
            <a:noAutofit/>
          </a:bodyPr>
          <a:lstStyle/>
          <a:p>
            <a:pPr lvl="0" indent="355600" algn="just" fontAlgn="auto">
              <a:lnSpc>
                <a:spcPct val="130000"/>
              </a:lnSpc>
              <a:spcBef>
                <a:spcPts val="0"/>
              </a:spcBef>
              <a:spcAft>
                <a:spcPts val="0"/>
              </a:spcAft>
              <a:buClrTx/>
              <a:buSzTx/>
              <a:buFontTx/>
              <a:extLst>
                <a:ext uri="{35155182-B16C-46BC-9424-99874614C6A1}">
                  <wpsdc:indentchars xmlns:wpsdc="http://www.wps.cn/officeDocument/2017/drawingmlCustomData" val="200" checksum="3837665281"/>
                </a:ext>
              </a:extLst>
            </a:pPr>
            <a:r>
              <a:rPr lang="zh-CN" altLang="zh-CN" sz="1400" dirty="0">
                <a:ln>
                  <a:noFill/>
                </a:ln>
                <a:solidFill>
                  <a:schemeClr val="tx1">
                    <a:lumMod val="85000"/>
                    <a:lumOff val="15000"/>
                  </a:schemeClr>
                </a:solidFill>
                <a:effectLst/>
                <a:latin typeface="+mn-ea"/>
                <a:cs typeface="+mn-ea"/>
                <a:sym typeface="+mn-ea"/>
              </a:rPr>
              <a:t>社区型创业企业，涵盖街道手工业等形式，具有一定的社会公益性。</a:t>
            </a:r>
            <a:endParaRPr lang="zh-CN" altLang="zh-CN" sz="1400" dirty="0">
              <a:ln>
                <a:noFill/>
              </a:ln>
              <a:solidFill>
                <a:schemeClr val="tx1">
                  <a:lumMod val="85000"/>
                  <a:lumOff val="15000"/>
                </a:schemeClr>
              </a:solidFill>
              <a:effectLst/>
              <a:latin typeface="+mn-ea"/>
              <a:cs typeface="+mn-ea"/>
              <a:sym typeface="+mn-ea"/>
            </a:endParaRPr>
          </a:p>
        </p:txBody>
      </p:sp>
      <p:sp>
        <p:nvSpPr>
          <p:cNvPr id="35" name="标题"/>
          <p:cNvSpPr/>
          <p:nvPr>
            <p:custDataLst>
              <p:tags r:id="rId11"/>
            </p:custDataLst>
          </p:nvPr>
        </p:nvSpPr>
        <p:spPr>
          <a:xfrm>
            <a:off x="7241308" y="3996108"/>
            <a:ext cx="2401059" cy="530532"/>
          </a:xfrm>
          <a:prstGeom prst="roundRect">
            <a:avLst>
              <a:gd name="adj" fmla="val 5000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b="1">
                <a:solidFill>
                  <a:srgbClr val="FFFFFF"/>
                </a:solidFill>
                <a:uFillTx/>
                <a:latin typeface="+mn-ea"/>
                <a:cs typeface="+mn-ea"/>
                <a:sym typeface="+mn-ea"/>
              </a:rPr>
              <a:t>社区型创业企业</a:t>
            </a:r>
            <a:endParaRPr lang="zh-CN" altLang="en-US" b="1">
              <a:solidFill>
                <a:srgbClr val="FFFFFF"/>
              </a:solidFill>
              <a:uFillTx/>
              <a:latin typeface="+mn-ea"/>
              <a:cs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08026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251753"/>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240114"/>
            <a:ext cx="1005935" cy="662558"/>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196685"/>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195789"/>
            <a:ext cx="1005935" cy="66294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15948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142574"/>
            <a:ext cx="1005935" cy="662351"/>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3" name="平行四边形 32"/>
          <p:cNvSpPr/>
          <p:nvPr>
            <p:custDataLst>
              <p:tags r:id="rId12"/>
            </p:custDataLst>
          </p:nvPr>
        </p:nvSpPr>
        <p:spPr>
          <a:xfrm>
            <a:off x="6088369" y="5113067"/>
            <a:ext cx="1056947" cy="612562"/>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文本框 13"/>
          <p:cNvSpPr txBox="1"/>
          <p:nvPr>
            <p:custDataLst>
              <p:tags r:id="rId13"/>
            </p:custDataLst>
          </p:nvPr>
        </p:nvSpPr>
        <p:spPr>
          <a:xfrm>
            <a:off x="6214747" y="5103329"/>
            <a:ext cx="1005935" cy="662556"/>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4"/>
            </p:custDataLst>
          </p:nvPr>
        </p:nvSpPr>
        <p:spPr>
          <a:xfrm>
            <a:off x="7299325" y="132461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项目一　创新概说</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41947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1" name="文本框 50"/>
          <p:cNvSpPr txBox="1"/>
          <p:nvPr/>
        </p:nvSpPr>
        <p:spPr bwMode="auto">
          <a:xfrm>
            <a:off x="1296035" y="4002405"/>
            <a:ext cx="4273550" cy="860425"/>
          </a:xfrm>
          <a:prstGeom prst="rect">
            <a:avLst/>
          </a:prstGeom>
          <a:noFill/>
        </p:spPr>
        <p:txBody>
          <a:bodyPr wrap="square">
            <a:spAutoFit/>
            <a:scene3d>
              <a:camera prst="orthographicFront"/>
              <a:lightRig rig="threePt" dir="t"/>
            </a:scene3d>
            <a:sp3d contourW="12700"/>
          </a:bodyPr>
          <a:lstStyle/>
          <a:p>
            <a:pPr lvl="0" algn="ctr" defTabSz="457200">
              <a:lnSpc>
                <a:spcPts val="2000"/>
              </a:lnSpc>
              <a:defRPr/>
            </a:pPr>
            <a:r>
              <a:rPr lang="zh-CN" altLang="en-US" sz="120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请在此处添加具体内容，文字尽量言简意赅，简单描述即可，不必过于繁琐，注意版面美观</a:t>
            </a:r>
            <a:r>
              <a:rPr lang="zh-CN" altLang="en-US" sz="12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度。请在此处添加具体内容，文字尽量言简意赅，简单描述即可。</a:t>
            </a:r>
            <a:endParaRPr lang="zh-CN" altLang="en-US" sz="12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5"/>
            </p:custDataLst>
          </p:nvPr>
        </p:nvSpPr>
        <p:spPr>
          <a:xfrm>
            <a:off x="7299325" y="224155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项目二　创新思维的塑造</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6"/>
            </p:custDataLst>
          </p:nvPr>
        </p:nvSpPr>
        <p:spPr>
          <a:xfrm>
            <a:off x="7299325" y="3191510"/>
            <a:ext cx="3837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项目三　创新方法</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7"/>
            </p:custDataLst>
          </p:nvPr>
        </p:nvSpPr>
        <p:spPr>
          <a:xfrm>
            <a:off x="7299325" y="414147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项目四　创新能力</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5" name="矩形 54"/>
          <p:cNvSpPr/>
          <p:nvPr>
            <p:custDataLst>
              <p:tags r:id="rId18"/>
            </p:custDataLst>
          </p:nvPr>
        </p:nvSpPr>
        <p:spPr>
          <a:xfrm>
            <a:off x="7299325" y="5091430"/>
            <a:ext cx="3710940" cy="470535"/>
          </a:xfrm>
          <a:prstGeom prst="rect">
            <a:avLst/>
          </a:prstGeom>
          <a:ln w="15875">
            <a:noFill/>
          </a:ln>
        </p:spPr>
        <p:txBody>
          <a:bodyPr wrap="square" lIns="65314" tIns="32657" rIns="65314" bIns="32657">
            <a:spAutoFit/>
          </a:bodyPr>
          <a:lstStyle/>
          <a:p>
            <a:pPr defTabSz="905510" hangingPunct="0">
              <a:lnSpc>
                <a:spcPct val="120000"/>
              </a:lnSpc>
            </a:pPr>
            <a:r>
              <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项目五　创业概述</a:t>
            </a:r>
            <a:endPar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fltVal val="0"/>
                                          </p:val>
                                        </p:tav>
                                        <p:tav tm="100000">
                                          <p:val>
                                            <p:strVal val="#ppt_h"/>
                                          </p:val>
                                        </p:tav>
                                      </p:tavLst>
                                    </p:anim>
                                    <p:animEffect transition="in" filter="fade">
                                      <p:cBhvr>
                                        <p:cTn id="30" dur="500"/>
                                        <p:tgtEl>
                                          <p:spTgt spid="51"/>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left)">
                                      <p:cBhvr>
                                        <p:cTn id="37" dur="500"/>
                                        <p:tgtEl>
                                          <p:spTgt spid="5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500"/>
                                        <p:tgtEl>
                                          <p:spTgt spid="5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500"/>
                                        <p:tgtEl>
                                          <p:spTgt spid="54"/>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left)">
                                      <p:cBhvr>
                                        <p:cTn id="4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1" grpId="0"/>
      <p:bldP spid="52" grpId="0"/>
      <p:bldP spid="53" grpId="0"/>
      <p:bldP spid="54" grpId="0"/>
      <p:bldP spid="5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159752" y="729555"/>
            <a:ext cx="5872480" cy="583565"/>
          </a:xfrm>
          <a:prstGeom prst="rect">
            <a:avLst/>
          </a:prstGeom>
          <a:noFill/>
        </p:spPr>
        <p:txBody>
          <a:bodyPr wrap="none" rtlCol="0">
            <a:spAutoFit/>
          </a:bodyPr>
          <a:p>
            <a:pPr algn="ctr"/>
            <a:r>
              <a:rPr lang="zh-CN" altLang="en-US" sz="3200" b="1" dirty="0">
                <a:solidFill>
                  <a:srgbClr val="7E4938"/>
                </a:solidFill>
                <a:cs typeface="+mn-ea"/>
                <a:sym typeface="+mn-lt"/>
              </a:rPr>
              <a:t>二、不同发展阶段创业融资策略</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 name="平行四边形 1"/>
          <p:cNvSpPr/>
          <p:nvPr>
            <p:custDataLst>
              <p:tags r:id="rId4"/>
            </p:custDataLst>
          </p:nvPr>
        </p:nvSpPr>
        <p:spPr>
          <a:xfrm rot="5400000">
            <a:off x="8832106" y="3744081"/>
            <a:ext cx="1298918" cy="1813207"/>
          </a:xfrm>
          <a:prstGeom prst="parallelogram">
            <a:avLst>
              <a:gd name="adj" fmla="val 14166"/>
            </a:avLst>
          </a:prstGeom>
          <a:gradFill>
            <a:gsLst>
              <a:gs pos="0">
                <a:schemeClr val="bg1">
                  <a:alpha val="0"/>
                </a:schemeClr>
              </a:gs>
              <a:gs pos="18000">
                <a:schemeClr val="bg2">
                  <a:alpha val="0"/>
                </a:schemeClr>
              </a:gs>
              <a:gs pos="44000">
                <a:schemeClr val="accent4">
                  <a:lumMod val="20000"/>
                  <a:lumOff val="80000"/>
                  <a:alpha val="15000"/>
                </a:schemeClr>
              </a:gs>
              <a:gs pos="100000">
                <a:schemeClr val="accent4">
                  <a:alpha val="60000"/>
                </a:schemeClr>
              </a:gs>
            </a:gsLst>
            <a:lin ang="11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tx1"/>
              </a:solidFill>
              <a:sym typeface="+mn-ea"/>
            </a:endParaRPr>
          </a:p>
        </p:txBody>
      </p:sp>
      <p:sp>
        <p:nvSpPr>
          <p:cNvPr id="3" name="任意多边形: 形状 30"/>
          <p:cNvSpPr/>
          <p:nvPr>
            <p:custDataLst>
              <p:tags r:id="rId5"/>
            </p:custDataLst>
          </p:nvPr>
        </p:nvSpPr>
        <p:spPr>
          <a:xfrm>
            <a:off x="8574862" y="1898658"/>
            <a:ext cx="1813207" cy="2290243"/>
          </a:xfrm>
          <a:custGeom>
            <a:avLst/>
            <a:gdLst>
              <a:gd name="connsiteX0" fmla="*/ 56198 w 3421380"/>
              <a:gd name="connsiteY0" fmla="*/ 2209800 h 5087302"/>
              <a:gd name="connsiteX1" fmla="*/ 56198 w 3421380"/>
              <a:gd name="connsiteY1" fmla="*/ 0 h 5087302"/>
              <a:gd name="connsiteX2" fmla="*/ 0 w 3421380"/>
              <a:gd name="connsiteY2" fmla="*/ 0 h 5087302"/>
              <a:gd name="connsiteX3" fmla="*/ 0 w 3421380"/>
              <a:gd name="connsiteY3" fmla="*/ 2203133 h 5087302"/>
              <a:gd name="connsiteX4" fmla="*/ 0 w 3421380"/>
              <a:gd name="connsiteY4" fmla="*/ 2347913 h 5087302"/>
              <a:gd name="connsiteX5" fmla="*/ 0 w 3421380"/>
              <a:gd name="connsiteY5" fmla="*/ 4673918 h 5087302"/>
              <a:gd name="connsiteX6" fmla="*/ 3421380 w 3421380"/>
              <a:gd name="connsiteY6" fmla="*/ 5087303 h 5087302"/>
              <a:gd name="connsiteX7" fmla="*/ 3421380 w 3421380"/>
              <a:gd name="connsiteY7" fmla="*/ 2616518 h 5087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1380" h="5087302">
                <a:moveTo>
                  <a:pt x="56198" y="2209800"/>
                </a:moveTo>
                <a:lnTo>
                  <a:pt x="56198" y="0"/>
                </a:lnTo>
                <a:lnTo>
                  <a:pt x="0" y="0"/>
                </a:lnTo>
                <a:lnTo>
                  <a:pt x="0" y="2203133"/>
                </a:lnTo>
                <a:lnTo>
                  <a:pt x="0" y="2347913"/>
                </a:lnTo>
                <a:lnTo>
                  <a:pt x="0" y="4673918"/>
                </a:lnTo>
                <a:lnTo>
                  <a:pt x="3421380" y="5087303"/>
                </a:lnTo>
                <a:lnTo>
                  <a:pt x="3421380" y="2616518"/>
                </a:lnTo>
                <a:close/>
              </a:path>
            </a:pathLst>
          </a:custGeom>
          <a:solidFill>
            <a:schemeClr val="accent4">
              <a:lumMod val="85000"/>
            </a:schemeClr>
          </a:solidFill>
          <a:ln w="9525" cap="flat">
            <a:noFill/>
            <a:prstDash val="solid"/>
            <a:miter/>
          </a:ln>
        </p:spPr>
        <p:txBody>
          <a:bodyPr rtlCol="0" anchor="ctr"/>
          <a:lstStyle/>
          <a:p>
            <a:endParaRPr lang="zh-CN" altLang="en-US">
              <a:solidFill>
                <a:schemeClr val="tx1"/>
              </a:solidFill>
            </a:endParaRPr>
          </a:p>
        </p:txBody>
      </p:sp>
      <p:sp>
        <p:nvSpPr>
          <p:cNvPr id="4" name="任意多边形: 形状 31"/>
          <p:cNvSpPr/>
          <p:nvPr>
            <p:custDataLst>
              <p:tags r:id="rId6"/>
            </p:custDataLst>
          </p:nvPr>
        </p:nvSpPr>
        <p:spPr>
          <a:xfrm>
            <a:off x="9102047" y="3019271"/>
            <a:ext cx="995447" cy="1063944"/>
          </a:xfrm>
          <a:custGeom>
            <a:avLst/>
            <a:gdLst>
              <a:gd name="connsiteX0" fmla="*/ 496253 w 1878330"/>
              <a:gd name="connsiteY0" fmla="*/ 2365058 h 2365057"/>
              <a:gd name="connsiteX1" fmla="*/ 0 w 1878330"/>
              <a:gd name="connsiteY1" fmla="*/ 2304098 h 2365057"/>
              <a:gd name="connsiteX2" fmla="*/ 1387793 w 1878330"/>
              <a:gd name="connsiteY2" fmla="*/ 0 h 2365057"/>
              <a:gd name="connsiteX3" fmla="*/ 1878330 w 1878330"/>
              <a:gd name="connsiteY3" fmla="*/ 60960 h 2365057"/>
            </a:gdLst>
            <a:ahLst/>
            <a:cxnLst>
              <a:cxn ang="0">
                <a:pos x="connsiteX0" y="connsiteY0"/>
              </a:cxn>
              <a:cxn ang="0">
                <a:pos x="connsiteX1" y="connsiteY1"/>
              </a:cxn>
              <a:cxn ang="0">
                <a:pos x="connsiteX2" y="connsiteY2"/>
              </a:cxn>
              <a:cxn ang="0">
                <a:pos x="connsiteX3" y="connsiteY3"/>
              </a:cxn>
            </a:cxnLst>
            <a:rect l="l" t="t" r="r" b="b"/>
            <a:pathLst>
              <a:path w="1878330" h="2365057">
                <a:moveTo>
                  <a:pt x="496253" y="2365058"/>
                </a:moveTo>
                <a:lnTo>
                  <a:pt x="0" y="2304098"/>
                </a:lnTo>
                <a:lnTo>
                  <a:pt x="1387793" y="0"/>
                </a:lnTo>
                <a:lnTo>
                  <a:pt x="1878330" y="60960"/>
                </a:lnTo>
                <a:close/>
              </a:path>
            </a:pathLst>
          </a:custGeom>
          <a:solidFill>
            <a:schemeClr val="accent4">
              <a:lumMod val="92000"/>
            </a:schemeClr>
          </a:solidFill>
          <a:ln w="9525" cap="flat">
            <a:noFill/>
            <a:prstDash val="solid"/>
            <a:miter/>
          </a:ln>
        </p:spPr>
        <p:txBody>
          <a:bodyPr rtlCol="0" anchor="ctr"/>
          <a:lstStyle/>
          <a:p>
            <a:endParaRPr lang="zh-CN" altLang="en-US">
              <a:solidFill>
                <a:schemeClr val="tx1"/>
              </a:solidFill>
            </a:endParaRPr>
          </a:p>
        </p:txBody>
      </p:sp>
      <p:sp>
        <p:nvSpPr>
          <p:cNvPr id="5" name="任意多边形: 形状 32"/>
          <p:cNvSpPr/>
          <p:nvPr>
            <p:custDataLst>
              <p:tags r:id="rId7"/>
            </p:custDataLst>
          </p:nvPr>
        </p:nvSpPr>
        <p:spPr>
          <a:xfrm>
            <a:off x="8864124" y="2996086"/>
            <a:ext cx="870763" cy="1050221"/>
          </a:xfrm>
          <a:custGeom>
            <a:avLst/>
            <a:gdLst>
              <a:gd name="connsiteX0" fmla="*/ 261938 w 1643062"/>
              <a:gd name="connsiteY0" fmla="*/ 2336483 h 2336482"/>
              <a:gd name="connsiteX1" fmla="*/ 0 w 1643062"/>
              <a:gd name="connsiteY1" fmla="*/ 2304098 h 2336482"/>
              <a:gd name="connsiteX2" fmla="*/ 1388745 w 1643062"/>
              <a:gd name="connsiteY2" fmla="*/ 0 h 2336482"/>
              <a:gd name="connsiteX3" fmla="*/ 1643063 w 1643062"/>
              <a:gd name="connsiteY3" fmla="*/ 32385 h 2336482"/>
            </a:gdLst>
            <a:ahLst/>
            <a:cxnLst>
              <a:cxn ang="0">
                <a:pos x="connsiteX0" y="connsiteY0"/>
              </a:cxn>
              <a:cxn ang="0">
                <a:pos x="connsiteX1" y="connsiteY1"/>
              </a:cxn>
              <a:cxn ang="0">
                <a:pos x="connsiteX2" y="connsiteY2"/>
              </a:cxn>
              <a:cxn ang="0">
                <a:pos x="connsiteX3" y="connsiteY3"/>
              </a:cxn>
            </a:cxnLst>
            <a:rect l="l" t="t" r="r" b="b"/>
            <a:pathLst>
              <a:path w="1643062" h="2336482">
                <a:moveTo>
                  <a:pt x="261938" y="2336483"/>
                </a:moveTo>
                <a:lnTo>
                  <a:pt x="0" y="2304098"/>
                </a:lnTo>
                <a:lnTo>
                  <a:pt x="1388745" y="0"/>
                </a:lnTo>
                <a:lnTo>
                  <a:pt x="1643063" y="32385"/>
                </a:lnTo>
                <a:close/>
              </a:path>
            </a:pathLst>
          </a:custGeom>
          <a:solidFill>
            <a:schemeClr val="accent4">
              <a:lumMod val="92000"/>
            </a:schemeClr>
          </a:solidFill>
          <a:ln w="9525" cap="flat">
            <a:noFill/>
            <a:prstDash val="solid"/>
            <a:miter/>
          </a:ln>
        </p:spPr>
        <p:txBody>
          <a:bodyPr rtlCol="0" anchor="ctr"/>
          <a:lstStyle/>
          <a:p>
            <a:endParaRPr lang="zh-CN" altLang="en-US">
              <a:solidFill>
                <a:schemeClr val="tx1"/>
              </a:solidFill>
            </a:endParaRPr>
          </a:p>
        </p:txBody>
      </p:sp>
      <p:sp>
        <p:nvSpPr>
          <p:cNvPr id="8" name="矩形 7"/>
          <p:cNvSpPr/>
          <p:nvPr>
            <p:custDataLst>
              <p:tags r:id="rId8"/>
            </p:custDataLst>
          </p:nvPr>
        </p:nvSpPr>
        <p:spPr>
          <a:xfrm>
            <a:off x="8703484" y="2203929"/>
            <a:ext cx="1480762" cy="68356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成熟期</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9" name="矩形 8"/>
          <p:cNvSpPr/>
          <p:nvPr>
            <p:custDataLst>
              <p:tags r:id="rId9"/>
            </p:custDataLst>
          </p:nvPr>
        </p:nvSpPr>
        <p:spPr>
          <a:xfrm>
            <a:off x="8703484" y="1646934"/>
            <a:ext cx="588676" cy="52226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b">
            <a:normAutofit/>
          </a:bodyPr>
          <a:lstStyle/>
          <a:p>
            <a:r>
              <a:rPr lang="en-US" altLang="zh-CN" sz="2400" b="1" kern="0" dirty="0">
                <a:solidFill>
                  <a:schemeClr val="accent4">
                    <a:lumMod val="85000"/>
                  </a:schemeClr>
                </a:solidFill>
                <a:cs typeface="+mn-lt"/>
              </a:rPr>
              <a:t>05</a:t>
            </a:r>
            <a:endParaRPr lang="en-US" altLang="zh-CN" sz="2400" b="1" kern="0" dirty="0">
              <a:solidFill>
                <a:schemeClr val="accent4">
                  <a:lumMod val="85000"/>
                </a:schemeClr>
              </a:solidFill>
              <a:cs typeface="+mn-lt"/>
            </a:endParaRPr>
          </a:p>
        </p:txBody>
      </p:sp>
      <p:sp>
        <p:nvSpPr>
          <p:cNvPr id="36" name="平行四边形 35"/>
          <p:cNvSpPr/>
          <p:nvPr>
            <p:custDataLst>
              <p:tags r:id="rId10"/>
            </p:custDataLst>
          </p:nvPr>
        </p:nvSpPr>
        <p:spPr>
          <a:xfrm rot="5400000">
            <a:off x="7137939" y="4030583"/>
            <a:ext cx="1298918" cy="1813207"/>
          </a:xfrm>
          <a:prstGeom prst="parallelogram">
            <a:avLst>
              <a:gd name="adj" fmla="val 14166"/>
            </a:avLst>
          </a:prstGeom>
          <a:gradFill>
            <a:gsLst>
              <a:gs pos="0">
                <a:schemeClr val="bg1">
                  <a:alpha val="0"/>
                </a:schemeClr>
              </a:gs>
              <a:gs pos="18000">
                <a:schemeClr val="bg2">
                  <a:alpha val="0"/>
                </a:schemeClr>
              </a:gs>
              <a:gs pos="44000">
                <a:schemeClr val="accent4">
                  <a:lumMod val="20000"/>
                  <a:lumOff val="80000"/>
                  <a:alpha val="15000"/>
                </a:schemeClr>
              </a:gs>
              <a:gs pos="100000">
                <a:schemeClr val="accent4">
                  <a:alpha val="60000"/>
                </a:schemeClr>
              </a:gs>
            </a:gsLst>
            <a:lin ang="11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tx1"/>
              </a:solidFill>
              <a:sym typeface="+mn-ea"/>
            </a:endParaRPr>
          </a:p>
        </p:txBody>
      </p:sp>
      <p:sp>
        <p:nvSpPr>
          <p:cNvPr id="10" name="任意多边形: 形状 36"/>
          <p:cNvSpPr/>
          <p:nvPr>
            <p:custDataLst>
              <p:tags r:id="rId11"/>
            </p:custDataLst>
          </p:nvPr>
        </p:nvSpPr>
        <p:spPr>
          <a:xfrm>
            <a:off x="6880695" y="2184608"/>
            <a:ext cx="1813207" cy="2290243"/>
          </a:xfrm>
          <a:custGeom>
            <a:avLst/>
            <a:gdLst>
              <a:gd name="connsiteX0" fmla="*/ 56198 w 3421380"/>
              <a:gd name="connsiteY0" fmla="*/ 2209800 h 5087302"/>
              <a:gd name="connsiteX1" fmla="*/ 56198 w 3421380"/>
              <a:gd name="connsiteY1" fmla="*/ 0 h 5087302"/>
              <a:gd name="connsiteX2" fmla="*/ 0 w 3421380"/>
              <a:gd name="connsiteY2" fmla="*/ 0 h 5087302"/>
              <a:gd name="connsiteX3" fmla="*/ 0 w 3421380"/>
              <a:gd name="connsiteY3" fmla="*/ 2203133 h 5087302"/>
              <a:gd name="connsiteX4" fmla="*/ 0 w 3421380"/>
              <a:gd name="connsiteY4" fmla="*/ 2347913 h 5087302"/>
              <a:gd name="connsiteX5" fmla="*/ 0 w 3421380"/>
              <a:gd name="connsiteY5" fmla="*/ 4673918 h 5087302"/>
              <a:gd name="connsiteX6" fmla="*/ 3421380 w 3421380"/>
              <a:gd name="connsiteY6" fmla="*/ 5087303 h 5087302"/>
              <a:gd name="connsiteX7" fmla="*/ 3421380 w 3421380"/>
              <a:gd name="connsiteY7" fmla="*/ 2616518 h 5087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1380" h="5087302">
                <a:moveTo>
                  <a:pt x="56198" y="2209800"/>
                </a:moveTo>
                <a:lnTo>
                  <a:pt x="56198" y="0"/>
                </a:lnTo>
                <a:lnTo>
                  <a:pt x="0" y="0"/>
                </a:lnTo>
                <a:lnTo>
                  <a:pt x="0" y="2203133"/>
                </a:lnTo>
                <a:lnTo>
                  <a:pt x="0" y="2347913"/>
                </a:lnTo>
                <a:lnTo>
                  <a:pt x="0" y="4673918"/>
                </a:lnTo>
                <a:lnTo>
                  <a:pt x="3421380" y="5087303"/>
                </a:lnTo>
                <a:lnTo>
                  <a:pt x="3421380" y="2616518"/>
                </a:lnTo>
                <a:close/>
              </a:path>
            </a:pathLst>
          </a:custGeom>
          <a:solidFill>
            <a:schemeClr val="accent4"/>
          </a:solidFill>
          <a:ln w="9525" cap="flat">
            <a:noFill/>
            <a:prstDash val="solid"/>
            <a:miter/>
          </a:ln>
        </p:spPr>
        <p:txBody>
          <a:bodyPr rtlCol="0" anchor="ctr"/>
          <a:lstStyle/>
          <a:p>
            <a:endParaRPr lang="zh-CN" altLang="en-US">
              <a:solidFill>
                <a:schemeClr val="tx1"/>
              </a:solidFill>
            </a:endParaRPr>
          </a:p>
        </p:txBody>
      </p:sp>
      <p:sp>
        <p:nvSpPr>
          <p:cNvPr id="14" name="任意多边形: 形状 37"/>
          <p:cNvSpPr/>
          <p:nvPr>
            <p:custDataLst>
              <p:tags r:id="rId12"/>
            </p:custDataLst>
          </p:nvPr>
        </p:nvSpPr>
        <p:spPr>
          <a:xfrm>
            <a:off x="7407879" y="3309637"/>
            <a:ext cx="995447" cy="1060269"/>
          </a:xfrm>
          <a:custGeom>
            <a:avLst/>
            <a:gdLst>
              <a:gd name="connsiteX0" fmla="*/ 496253 w 1878330"/>
              <a:gd name="connsiteY0" fmla="*/ 2365058 h 2365057"/>
              <a:gd name="connsiteX1" fmla="*/ 0 w 1878330"/>
              <a:gd name="connsiteY1" fmla="*/ 2304098 h 2365057"/>
              <a:gd name="connsiteX2" fmla="*/ 1387793 w 1878330"/>
              <a:gd name="connsiteY2" fmla="*/ 0 h 2365057"/>
              <a:gd name="connsiteX3" fmla="*/ 1878330 w 1878330"/>
              <a:gd name="connsiteY3" fmla="*/ 60960 h 2365057"/>
            </a:gdLst>
            <a:ahLst/>
            <a:cxnLst>
              <a:cxn ang="0">
                <a:pos x="connsiteX0" y="connsiteY0"/>
              </a:cxn>
              <a:cxn ang="0">
                <a:pos x="connsiteX1" y="connsiteY1"/>
              </a:cxn>
              <a:cxn ang="0">
                <a:pos x="connsiteX2" y="connsiteY2"/>
              </a:cxn>
              <a:cxn ang="0">
                <a:pos x="connsiteX3" y="connsiteY3"/>
              </a:cxn>
            </a:cxnLst>
            <a:rect l="l" t="t" r="r" b="b"/>
            <a:pathLst>
              <a:path w="1878330" h="2365057">
                <a:moveTo>
                  <a:pt x="496253" y="2365058"/>
                </a:moveTo>
                <a:lnTo>
                  <a:pt x="0" y="2304098"/>
                </a:lnTo>
                <a:lnTo>
                  <a:pt x="1387793" y="0"/>
                </a:lnTo>
                <a:lnTo>
                  <a:pt x="1878330" y="60960"/>
                </a:lnTo>
                <a:close/>
              </a:path>
            </a:pathLst>
          </a:custGeom>
          <a:solidFill>
            <a:schemeClr val="accent4">
              <a:lumMod val="92000"/>
              <a:lumOff val="8000"/>
            </a:schemeClr>
          </a:solidFill>
          <a:ln w="9525" cap="flat">
            <a:noFill/>
            <a:prstDash val="solid"/>
            <a:miter/>
          </a:ln>
        </p:spPr>
        <p:txBody>
          <a:bodyPr rtlCol="0" anchor="ctr"/>
          <a:lstStyle/>
          <a:p>
            <a:endParaRPr lang="zh-CN" altLang="en-US">
              <a:solidFill>
                <a:schemeClr val="tx1"/>
              </a:solidFill>
            </a:endParaRPr>
          </a:p>
        </p:txBody>
      </p:sp>
      <p:sp>
        <p:nvSpPr>
          <p:cNvPr id="39" name="任意多边形: 形状 38"/>
          <p:cNvSpPr/>
          <p:nvPr>
            <p:custDataLst>
              <p:tags r:id="rId13"/>
            </p:custDataLst>
          </p:nvPr>
        </p:nvSpPr>
        <p:spPr>
          <a:xfrm>
            <a:off x="7169956" y="3282035"/>
            <a:ext cx="870763" cy="1045747"/>
          </a:xfrm>
          <a:custGeom>
            <a:avLst/>
            <a:gdLst>
              <a:gd name="connsiteX0" fmla="*/ 261938 w 1643062"/>
              <a:gd name="connsiteY0" fmla="*/ 2336483 h 2336482"/>
              <a:gd name="connsiteX1" fmla="*/ 0 w 1643062"/>
              <a:gd name="connsiteY1" fmla="*/ 2304098 h 2336482"/>
              <a:gd name="connsiteX2" fmla="*/ 1388745 w 1643062"/>
              <a:gd name="connsiteY2" fmla="*/ 0 h 2336482"/>
              <a:gd name="connsiteX3" fmla="*/ 1643063 w 1643062"/>
              <a:gd name="connsiteY3" fmla="*/ 32385 h 2336482"/>
            </a:gdLst>
            <a:ahLst/>
            <a:cxnLst>
              <a:cxn ang="0">
                <a:pos x="connsiteX0" y="connsiteY0"/>
              </a:cxn>
              <a:cxn ang="0">
                <a:pos x="connsiteX1" y="connsiteY1"/>
              </a:cxn>
              <a:cxn ang="0">
                <a:pos x="connsiteX2" y="connsiteY2"/>
              </a:cxn>
              <a:cxn ang="0">
                <a:pos x="connsiteX3" y="connsiteY3"/>
              </a:cxn>
            </a:cxnLst>
            <a:rect l="l" t="t" r="r" b="b"/>
            <a:pathLst>
              <a:path w="1643062" h="2336482">
                <a:moveTo>
                  <a:pt x="261938" y="2336483"/>
                </a:moveTo>
                <a:lnTo>
                  <a:pt x="0" y="2304098"/>
                </a:lnTo>
                <a:lnTo>
                  <a:pt x="1388745" y="0"/>
                </a:lnTo>
                <a:lnTo>
                  <a:pt x="1643063" y="32385"/>
                </a:lnTo>
                <a:close/>
              </a:path>
            </a:pathLst>
          </a:custGeom>
          <a:solidFill>
            <a:schemeClr val="accent4">
              <a:lumMod val="92000"/>
              <a:lumOff val="8000"/>
            </a:schemeClr>
          </a:solidFill>
          <a:ln w="9525" cap="flat">
            <a:noFill/>
            <a:prstDash val="solid"/>
            <a:miter/>
          </a:ln>
        </p:spPr>
        <p:txBody>
          <a:bodyPr rtlCol="0" anchor="ctr"/>
          <a:lstStyle/>
          <a:p>
            <a:endParaRPr lang="zh-CN" altLang="en-US">
              <a:solidFill>
                <a:schemeClr val="tx1"/>
              </a:solidFill>
            </a:endParaRPr>
          </a:p>
        </p:txBody>
      </p:sp>
      <p:sp>
        <p:nvSpPr>
          <p:cNvPr id="40" name="矩形 39"/>
          <p:cNvSpPr/>
          <p:nvPr>
            <p:custDataLst>
              <p:tags r:id="rId14"/>
            </p:custDataLst>
          </p:nvPr>
        </p:nvSpPr>
        <p:spPr>
          <a:xfrm>
            <a:off x="7009317" y="2490430"/>
            <a:ext cx="1480762" cy="68356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扩张期</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41" name="矩形 40"/>
          <p:cNvSpPr/>
          <p:nvPr>
            <p:custDataLst>
              <p:tags r:id="rId15"/>
            </p:custDataLst>
          </p:nvPr>
        </p:nvSpPr>
        <p:spPr>
          <a:xfrm>
            <a:off x="7009317" y="1936748"/>
            <a:ext cx="588676" cy="52226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b">
            <a:normAutofit/>
          </a:bodyPr>
          <a:lstStyle/>
          <a:p>
            <a:r>
              <a:rPr lang="en-US" altLang="zh-CN" sz="2400" b="1" kern="0" dirty="0">
                <a:solidFill>
                  <a:schemeClr val="accent4">
                    <a:lumMod val="85000"/>
                    <a:lumOff val="15000"/>
                  </a:schemeClr>
                </a:solidFill>
                <a:cs typeface="+mn-lt"/>
              </a:rPr>
              <a:t>04</a:t>
            </a:r>
            <a:endParaRPr lang="en-US" altLang="zh-CN" sz="2400" b="1" kern="0" dirty="0">
              <a:solidFill>
                <a:schemeClr val="accent4">
                  <a:lumMod val="85000"/>
                  <a:lumOff val="15000"/>
                </a:schemeClr>
              </a:solidFill>
              <a:cs typeface="+mn-lt"/>
            </a:endParaRPr>
          </a:p>
        </p:txBody>
      </p:sp>
      <p:sp>
        <p:nvSpPr>
          <p:cNvPr id="42" name="平行四边形 41"/>
          <p:cNvSpPr/>
          <p:nvPr>
            <p:custDataLst>
              <p:tags r:id="rId16"/>
            </p:custDataLst>
          </p:nvPr>
        </p:nvSpPr>
        <p:spPr>
          <a:xfrm rot="5400000">
            <a:off x="5443771" y="4334749"/>
            <a:ext cx="1298918" cy="1813207"/>
          </a:xfrm>
          <a:prstGeom prst="parallelogram">
            <a:avLst>
              <a:gd name="adj" fmla="val 14166"/>
            </a:avLst>
          </a:prstGeom>
          <a:gradFill>
            <a:gsLst>
              <a:gs pos="0">
                <a:schemeClr val="bg1">
                  <a:alpha val="0"/>
                </a:schemeClr>
              </a:gs>
              <a:gs pos="18000">
                <a:schemeClr val="bg2">
                  <a:alpha val="0"/>
                </a:schemeClr>
              </a:gs>
              <a:gs pos="44000">
                <a:schemeClr val="accent4">
                  <a:lumMod val="20000"/>
                  <a:lumOff val="80000"/>
                  <a:alpha val="15000"/>
                </a:schemeClr>
              </a:gs>
              <a:gs pos="100000">
                <a:schemeClr val="accent4">
                  <a:alpha val="60000"/>
                </a:schemeClr>
              </a:gs>
            </a:gsLst>
            <a:lin ang="11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tx1"/>
              </a:solidFill>
              <a:sym typeface="+mn-ea"/>
            </a:endParaRPr>
          </a:p>
        </p:txBody>
      </p:sp>
      <p:sp>
        <p:nvSpPr>
          <p:cNvPr id="43" name="任意多边形: 形状 42"/>
          <p:cNvSpPr/>
          <p:nvPr>
            <p:custDataLst>
              <p:tags r:id="rId17"/>
            </p:custDataLst>
          </p:nvPr>
        </p:nvSpPr>
        <p:spPr>
          <a:xfrm>
            <a:off x="5186527" y="2488774"/>
            <a:ext cx="1813207" cy="2290243"/>
          </a:xfrm>
          <a:custGeom>
            <a:avLst/>
            <a:gdLst>
              <a:gd name="connsiteX0" fmla="*/ 56198 w 3421380"/>
              <a:gd name="connsiteY0" fmla="*/ 2209800 h 5087302"/>
              <a:gd name="connsiteX1" fmla="*/ 56198 w 3421380"/>
              <a:gd name="connsiteY1" fmla="*/ 0 h 5087302"/>
              <a:gd name="connsiteX2" fmla="*/ 0 w 3421380"/>
              <a:gd name="connsiteY2" fmla="*/ 0 h 5087302"/>
              <a:gd name="connsiteX3" fmla="*/ 0 w 3421380"/>
              <a:gd name="connsiteY3" fmla="*/ 2203133 h 5087302"/>
              <a:gd name="connsiteX4" fmla="*/ 0 w 3421380"/>
              <a:gd name="connsiteY4" fmla="*/ 2347913 h 5087302"/>
              <a:gd name="connsiteX5" fmla="*/ 0 w 3421380"/>
              <a:gd name="connsiteY5" fmla="*/ 4673918 h 5087302"/>
              <a:gd name="connsiteX6" fmla="*/ 3421380 w 3421380"/>
              <a:gd name="connsiteY6" fmla="*/ 5087303 h 5087302"/>
              <a:gd name="connsiteX7" fmla="*/ 3421380 w 3421380"/>
              <a:gd name="connsiteY7" fmla="*/ 2616518 h 5087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1380" h="5087302">
                <a:moveTo>
                  <a:pt x="56198" y="2209800"/>
                </a:moveTo>
                <a:lnTo>
                  <a:pt x="56198" y="0"/>
                </a:lnTo>
                <a:lnTo>
                  <a:pt x="0" y="0"/>
                </a:lnTo>
                <a:lnTo>
                  <a:pt x="0" y="2203133"/>
                </a:lnTo>
                <a:lnTo>
                  <a:pt x="0" y="2347913"/>
                </a:lnTo>
                <a:lnTo>
                  <a:pt x="0" y="4673918"/>
                </a:lnTo>
                <a:lnTo>
                  <a:pt x="3421380" y="5087303"/>
                </a:lnTo>
                <a:lnTo>
                  <a:pt x="3421380" y="2616518"/>
                </a:lnTo>
                <a:close/>
              </a:path>
            </a:pathLst>
          </a:custGeom>
          <a:solidFill>
            <a:schemeClr val="accent4">
              <a:lumMod val="85000"/>
              <a:lumOff val="15000"/>
            </a:schemeClr>
          </a:solidFill>
          <a:ln w="9525" cap="flat">
            <a:noFill/>
            <a:prstDash val="solid"/>
            <a:miter/>
          </a:ln>
        </p:spPr>
        <p:txBody>
          <a:bodyPr rtlCol="0" anchor="ctr"/>
          <a:lstStyle/>
          <a:p>
            <a:endParaRPr lang="zh-CN" altLang="en-US">
              <a:solidFill>
                <a:schemeClr val="tx1"/>
              </a:solidFill>
            </a:endParaRPr>
          </a:p>
        </p:txBody>
      </p:sp>
      <p:sp>
        <p:nvSpPr>
          <p:cNvPr id="44" name="任意多边形: 形状 43"/>
          <p:cNvSpPr/>
          <p:nvPr>
            <p:custDataLst>
              <p:tags r:id="rId18"/>
            </p:custDataLst>
          </p:nvPr>
        </p:nvSpPr>
        <p:spPr>
          <a:xfrm>
            <a:off x="5713712" y="3609387"/>
            <a:ext cx="995447" cy="1061904"/>
          </a:xfrm>
          <a:custGeom>
            <a:avLst/>
            <a:gdLst>
              <a:gd name="connsiteX0" fmla="*/ 496253 w 1878330"/>
              <a:gd name="connsiteY0" fmla="*/ 2365058 h 2365057"/>
              <a:gd name="connsiteX1" fmla="*/ 0 w 1878330"/>
              <a:gd name="connsiteY1" fmla="*/ 2304098 h 2365057"/>
              <a:gd name="connsiteX2" fmla="*/ 1387793 w 1878330"/>
              <a:gd name="connsiteY2" fmla="*/ 0 h 2365057"/>
              <a:gd name="connsiteX3" fmla="*/ 1878330 w 1878330"/>
              <a:gd name="connsiteY3" fmla="*/ 60960 h 2365057"/>
            </a:gdLst>
            <a:ahLst/>
            <a:cxnLst>
              <a:cxn ang="0">
                <a:pos x="connsiteX0" y="connsiteY0"/>
              </a:cxn>
              <a:cxn ang="0">
                <a:pos x="connsiteX1" y="connsiteY1"/>
              </a:cxn>
              <a:cxn ang="0">
                <a:pos x="connsiteX2" y="connsiteY2"/>
              </a:cxn>
              <a:cxn ang="0">
                <a:pos x="connsiteX3" y="connsiteY3"/>
              </a:cxn>
            </a:cxnLst>
            <a:rect l="l" t="t" r="r" b="b"/>
            <a:pathLst>
              <a:path w="1878330" h="2365057">
                <a:moveTo>
                  <a:pt x="496253" y="2365058"/>
                </a:moveTo>
                <a:lnTo>
                  <a:pt x="0" y="2304098"/>
                </a:lnTo>
                <a:lnTo>
                  <a:pt x="1387793" y="0"/>
                </a:lnTo>
                <a:lnTo>
                  <a:pt x="1878330" y="60960"/>
                </a:lnTo>
                <a:close/>
              </a:path>
            </a:pathLst>
          </a:custGeom>
          <a:solidFill>
            <a:schemeClr val="accent4">
              <a:lumMod val="77000"/>
              <a:lumOff val="23000"/>
            </a:schemeClr>
          </a:solidFill>
          <a:ln w="9525" cap="flat">
            <a:noFill/>
            <a:prstDash val="solid"/>
            <a:miter/>
          </a:ln>
        </p:spPr>
        <p:txBody>
          <a:bodyPr rtlCol="0" anchor="ctr"/>
          <a:lstStyle/>
          <a:p>
            <a:endParaRPr lang="zh-CN" altLang="en-US">
              <a:solidFill>
                <a:schemeClr val="tx1"/>
              </a:solidFill>
            </a:endParaRPr>
          </a:p>
        </p:txBody>
      </p:sp>
      <p:sp>
        <p:nvSpPr>
          <p:cNvPr id="45" name="任意多边形: 形状 44"/>
          <p:cNvSpPr/>
          <p:nvPr>
            <p:custDataLst>
              <p:tags r:id="rId19"/>
            </p:custDataLst>
          </p:nvPr>
        </p:nvSpPr>
        <p:spPr>
          <a:xfrm>
            <a:off x="5475788" y="3586202"/>
            <a:ext cx="870763" cy="1048227"/>
          </a:xfrm>
          <a:custGeom>
            <a:avLst/>
            <a:gdLst>
              <a:gd name="connsiteX0" fmla="*/ 261938 w 1643062"/>
              <a:gd name="connsiteY0" fmla="*/ 2336483 h 2336482"/>
              <a:gd name="connsiteX1" fmla="*/ 0 w 1643062"/>
              <a:gd name="connsiteY1" fmla="*/ 2304098 h 2336482"/>
              <a:gd name="connsiteX2" fmla="*/ 1388745 w 1643062"/>
              <a:gd name="connsiteY2" fmla="*/ 0 h 2336482"/>
              <a:gd name="connsiteX3" fmla="*/ 1643063 w 1643062"/>
              <a:gd name="connsiteY3" fmla="*/ 32385 h 2336482"/>
            </a:gdLst>
            <a:ahLst/>
            <a:cxnLst>
              <a:cxn ang="0">
                <a:pos x="connsiteX0" y="connsiteY0"/>
              </a:cxn>
              <a:cxn ang="0">
                <a:pos x="connsiteX1" y="connsiteY1"/>
              </a:cxn>
              <a:cxn ang="0">
                <a:pos x="connsiteX2" y="connsiteY2"/>
              </a:cxn>
              <a:cxn ang="0">
                <a:pos x="connsiteX3" y="connsiteY3"/>
              </a:cxn>
            </a:cxnLst>
            <a:rect l="l" t="t" r="r" b="b"/>
            <a:pathLst>
              <a:path w="1643062" h="2336482">
                <a:moveTo>
                  <a:pt x="261938" y="2336483"/>
                </a:moveTo>
                <a:lnTo>
                  <a:pt x="0" y="2304098"/>
                </a:lnTo>
                <a:lnTo>
                  <a:pt x="1388745" y="0"/>
                </a:lnTo>
                <a:lnTo>
                  <a:pt x="1643063" y="32385"/>
                </a:lnTo>
                <a:close/>
              </a:path>
            </a:pathLst>
          </a:custGeom>
          <a:solidFill>
            <a:schemeClr val="accent4">
              <a:lumMod val="77000"/>
              <a:lumOff val="23000"/>
            </a:schemeClr>
          </a:solidFill>
          <a:ln w="9525" cap="flat">
            <a:noFill/>
            <a:prstDash val="solid"/>
            <a:miter/>
          </a:ln>
        </p:spPr>
        <p:txBody>
          <a:bodyPr rtlCol="0" anchor="ctr"/>
          <a:lstStyle/>
          <a:p>
            <a:endParaRPr lang="zh-CN" altLang="en-US">
              <a:solidFill>
                <a:schemeClr val="tx1"/>
              </a:solidFill>
            </a:endParaRPr>
          </a:p>
        </p:txBody>
      </p:sp>
      <p:sp>
        <p:nvSpPr>
          <p:cNvPr id="46" name="矩形 45"/>
          <p:cNvSpPr/>
          <p:nvPr>
            <p:custDataLst>
              <p:tags r:id="rId20"/>
            </p:custDataLst>
          </p:nvPr>
        </p:nvSpPr>
        <p:spPr>
          <a:xfrm>
            <a:off x="5315149" y="2794596"/>
            <a:ext cx="1480762" cy="68356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生存期</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47" name="矩形 46"/>
          <p:cNvSpPr/>
          <p:nvPr>
            <p:custDataLst>
              <p:tags r:id="rId21"/>
            </p:custDataLst>
          </p:nvPr>
        </p:nvSpPr>
        <p:spPr>
          <a:xfrm>
            <a:off x="5315149" y="2223250"/>
            <a:ext cx="588676" cy="52226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b">
            <a:normAutofit/>
          </a:bodyPr>
          <a:lstStyle/>
          <a:p>
            <a:r>
              <a:rPr lang="en-US" altLang="zh-CN" sz="2400" b="1" kern="0" dirty="0">
                <a:solidFill>
                  <a:schemeClr val="accent4">
                    <a:lumMod val="85000"/>
                    <a:lumOff val="15000"/>
                  </a:schemeClr>
                </a:solidFill>
                <a:cs typeface="+mn-lt"/>
              </a:rPr>
              <a:t>03</a:t>
            </a:r>
            <a:endParaRPr lang="en-US" altLang="zh-CN" sz="2400" b="1" kern="0" dirty="0">
              <a:solidFill>
                <a:schemeClr val="accent4">
                  <a:lumMod val="85000"/>
                  <a:lumOff val="15000"/>
                </a:schemeClr>
              </a:solidFill>
              <a:cs typeface="+mn-lt"/>
            </a:endParaRPr>
          </a:p>
        </p:txBody>
      </p:sp>
      <p:sp>
        <p:nvSpPr>
          <p:cNvPr id="48" name="平行四边形 47"/>
          <p:cNvSpPr/>
          <p:nvPr>
            <p:custDataLst>
              <p:tags r:id="rId22"/>
            </p:custDataLst>
          </p:nvPr>
        </p:nvSpPr>
        <p:spPr>
          <a:xfrm rot="5400000">
            <a:off x="3749051" y="4632291"/>
            <a:ext cx="1298918" cy="1813206"/>
          </a:xfrm>
          <a:prstGeom prst="parallelogram">
            <a:avLst>
              <a:gd name="adj" fmla="val 14166"/>
            </a:avLst>
          </a:prstGeom>
          <a:gradFill>
            <a:gsLst>
              <a:gs pos="0">
                <a:schemeClr val="bg1">
                  <a:alpha val="0"/>
                </a:schemeClr>
              </a:gs>
              <a:gs pos="18000">
                <a:schemeClr val="bg2">
                  <a:alpha val="0"/>
                </a:schemeClr>
              </a:gs>
              <a:gs pos="44000">
                <a:schemeClr val="accent4">
                  <a:lumMod val="20000"/>
                  <a:lumOff val="80000"/>
                  <a:alpha val="15000"/>
                </a:schemeClr>
              </a:gs>
              <a:gs pos="100000">
                <a:schemeClr val="accent4">
                  <a:alpha val="60000"/>
                </a:schemeClr>
              </a:gs>
            </a:gsLst>
            <a:lin ang="11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tx1"/>
              </a:solidFill>
              <a:sym typeface="+mn-ea"/>
            </a:endParaRPr>
          </a:p>
        </p:txBody>
      </p:sp>
      <p:sp>
        <p:nvSpPr>
          <p:cNvPr id="49" name="任意多边形: 形状 48"/>
          <p:cNvSpPr/>
          <p:nvPr>
            <p:custDataLst>
              <p:tags r:id="rId23"/>
            </p:custDataLst>
          </p:nvPr>
        </p:nvSpPr>
        <p:spPr>
          <a:xfrm>
            <a:off x="3492359" y="2786868"/>
            <a:ext cx="1813206" cy="2290243"/>
          </a:xfrm>
          <a:custGeom>
            <a:avLst/>
            <a:gdLst>
              <a:gd name="connsiteX0" fmla="*/ 56198 w 3421380"/>
              <a:gd name="connsiteY0" fmla="*/ 2209800 h 5087302"/>
              <a:gd name="connsiteX1" fmla="*/ 56198 w 3421380"/>
              <a:gd name="connsiteY1" fmla="*/ 0 h 5087302"/>
              <a:gd name="connsiteX2" fmla="*/ 0 w 3421380"/>
              <a:gd name="connsiteY2" fmla="*/ 0 h 5087302"/>
              <a:gd name="connsiteX3" fmla="*/ 0 w 3421380"/>
              <a:gd name="connsiteY3" fmla="*/ 2203133 h 5087302"/>
              <a:gd name="connsiteX4" fmla="*/ 0 w 3421380"/>
              <a:gd name="connsiteY4" fmla="*/ 2347913 h 5087302"/>
              <a:gd name="connsiteX5" fmla="*/ 0 w 3421380"/>
              <a:gd name="connsiteY5" fmla="*/ 4673918 h 5087302"/>
              <a:gd name="connsiteX6" fmla="*/ 3421380 w 3421380"/>
              <a:gd name="connsiteY6" fmla="*/ 5087303 h 5087302"/>
              <a:gd name="connsiteX7" fmla="*/ 3421380 w 3421380"/>
              <a:gd name="connsiteY7" fmla="*/ 2616518 h 5087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1380" h="5087302">
                <a:moveTo>
                  <a:pt x="56198" y="2209800"/>
                </a:moveTo>
                <a:lnTo>
                  <a:pt x="56198" y="0"/>
                </a:lnTo>
                <a:lnTo>
                  <a:pt x="0" y="0"/>
                </a:lnTo>
                <a:lnTo>
                  <a:pt x="0" y="2203133"/>
                </a:lnTo>
                <a:lnTo>
                  <a:pt x="0" y="2347913"/>
                </a:lnTo>
                <a:lnTo>
                  <a:pt x="0" y="4673918"/>
                </a:lnTo>
                <a:lnTo>
                  <a:pt x="3421380" y="5087303"/>
                </a:lnTo>
                <a:lnTo>
                  <a:pt x="3421380" y="2616518"/>
                </a:lnTo>
                <a:close/>
              </a:path>
            </a:pathLst>
          </a:custGeom>
          <a:solidFill>
            <a:schemeClr val="accent4">
              <a:lumMod val="70000"/>
              <a:lumOff val="30000"/>
            </a:schemeClr>
          </a:solidFill>
          <a:ln w="9525" cap="flat">
            <a:noFill/>
            <a:prstDash val="solid"/>
            <a:miter/>
          </a:ln>
        </p:spPr>
        <p:txBody>
          <a:bodyPr rtlCol="0" anchor="ctr"/>
          <a:lstStyle/>
          <a:p>
            <a:endParaRPr lang="zh-CN" altLang="en-US">
              <a:solidFill>
                <a:schemeClr val="tx1"/>
              </a:solidFill>
            </a:endParaRPr>
          </a:p>
        </p:txBody>
      </p:sp>
      <p:sp>
        <p:nvSpPr>
          <p:cNvPr id="50" name="任意多边形: 形状 49"/>
          <p:cNvSpPr/>
          <p:nvPr>
            <p:custDataLst>
              <p:tags r:id="rId24"/>
            </p:custDataLst>
          </p:nvPr>
        </p:nvSpPr>
        <p:spPr>
          <a:xfrm>
            <a:off x="4019544" y="3907481"/>
            <a:ext cx="995446" cy="1063944"/>
          </a:xfrm>
          <a:custGeom>
            <a:avLst/>
            <a:gdLst>
              <a:gd name="connsiteX0" fmla="*/ 496253 w 1878330"/>
              <a:gd name="connsiteY0" fmla="*/ 2365058 h 2365057"/>
              <a:gd name="connsiteX1" fmla="*/ 0 w 1878330"/>
              <a:gd name="connsiteY1" fmla="*/ 2304098 h 2365057"/>
              <a:gd name="connsiteX2" fmla="*/ 1387793 w 1878330"/>
              <a:gd name="connsiteY2" fmla="*/ 0 h 2365057"/>
              <a:gd name="connsiteX3" fmla="*/ 1878330 w 1878330"/>
              <a:gd name="connsiteY3" fmla="*/ 60960 h 2365057"/>
            </a:gdLst>
            <a:ahLst/>
            <a:cxnLst>
              <a:cxn ang="0">
                <a:pos x="connsiteX0" y="connsiteY0"/>
              </a:cxn>
              <a:cxn ang="0">
                <a:pos x="connsiteX1" y="connsiteY1"/>
              </a:cxn>
              <a:cxn ang="0">
                <a:pos x="connsiteX2" y="connsiteY2"/>
              </a:cxn>
              <a:cxn ang="0">
                <a:pos x="connsiteX3" y="connsiteY3"/>
              </a:cxn>
            </a:cxnLst>
            <a:rect l="l" t="t" r="r" b="b"/>
            <a:pathLst>
              <a:path w="1878330" h="2365057">
                <a:moveTo>
                  <a:pt x="496253" y="2365058"/>
                </a:moveTo>
                <a:lnTo>
                  <a:pt x="0" y="2304098"/>
                </a:lnTo>
                <a:lnTo>
                  <a:pt x="1387793" y="0"/>
                </a:lnTo>
                <a:lnTo>
                  <a:pt x="1878330" y="60960"/>
                </a:lnTo>
                <a:close/>
              </a:path>
            </a:pathLst>
          </a:custGeom>
          <a:solidFill>
            <a:schemeClr val="accent4">
              <a:lumMod val="62000"/>
              <a:lumOff val="38000"/>
            </a:schemeClr>
          </a:solidFill>
          <a:ln w="9525" cap="flat">
            <a:noFill/>
            <a:prstDash val="solid"/>
            <a:miter/>
          </a:ln>
        </p:spPr>
        <p:txBody>
          <a:bodyPr rtlCol="0" anchor="ctr"/>
          <a:lstStyle/>
          <a:p>
            <a:endParaRPr lang="zh-CN" altLang="en-US">
              <a:solidFill>
                <a:schemeClr val="tx1"/>
              </a:solidFill>
            </a:endParaRPr>
          </a:p>
        </p:txBody>
      </p:sp>
      <p:sp>
        <p:nvSpPr>
          <p:cNvPr id="51" name="任意多边形: 形状 50"/>
          <p:cNvSpPr/>
          <p:nvPr>
            <p:custDataLst>
              <p:tags r:id="rId25"/>
            </p:custDataLst>
          </p:nvPr>
        </p:nvSpPr>
        <p:spPr>
          <a:xfrm>
            <a:off x="3781621" y="3883744"/>
            <a:ext cx="870763" cy="1050221"/>
          </a:xfrm>
          <a:custGeom>
            <a:avLst/>
            <a:gdLst>
              <a:gd name="connsiteX0" fmla="*/ 261938 w 1643062"/>
              <a:gd name="connsiteY0" fmla="*/ 2336483 h 2336482"/>
              <a:gd name="connsiteX1" fmla="*/ 0 w 1643062"/>
              <a:gd name="connsiteY1" fmla="*/ 2304098 h 2336482"/>
              <a:gd name="connsiteX2" fmla="*/ 1388745 w 1643062"/>
              <a:gd name="connsiteY2" fmla="*/ 0 h 2336482"/>
              <a:gd name="connsiteX3" fmla="*/ 1643063 w 1643062"/>
              <a:gd name="connsiteY3" fmla="*/ 32385 h 2336482"/>
            </a:gdLst>
            <a:ahLst/>
            <a:cxnLst>
              <a:cxn ang="0">
                <a:pos x="connsiteX0" y="connsiteY0"/>
              </a:cxn>
              <a:cxn ang="0">
                <a:pos x="connsiteX1" y="connsiteY1"/>
              </a:cxn>
              <a:cxn ang="0">
                <a:pos x="connsiteX2" y="connsiteY2"/>
              </a:cxn>
              <a:cxn ang="0">
                <a:pos x="connsiteX3" y="connsiteY3"/>
              </a:cxn>
            </a:cxnLst>
            <a:rect l="l" t="t" r="r" b="b"/>
            <a:pathLst>
              <a:path w="1643062" h="2336482">
                <a:moveTo>
                  <a:pt x="261938" y="2336483"/>
                </a:moveTo>
                <a:lnTo>
                  <a:pt x="0" y="2304098"/>
                </a:lnTo>
                <a:lnTo>
                  <a:pt x="1388745" y="0"/>
                </a:lnTo>
                <a:lnTo>
                  <a:pt x="1643063" y="32385"/>
                </a:lnTo>
                <a:close/>
              </a:path>
            </a:pathLst>
          </a:custGeom>
          <a:solidFill>
            <a:schemeClr val="accent4">
              <a:lumMod val="62000"/>
              <a:lumOff val="38000"/>
            </a:schemeClr>
          </a:solidFill>
          <a:ln w="9525" cap="flat">
            <a:noFill/>
            <a:prstDash val="solid"/>
            <a:miter/>
          </a:ln>
        </p:spPr>
        <p:txBody>
          <a:bodyPr rtlCol="0" anchor="ctr"/>
          <a:lstStyle/>
          <a:p>
            <a:endParaRPr lang="zh-CN" altLang="en-US">
              <a:solidFill>
                <a:schemeClr val="tx1"/>
              </a:solidFill>
            </a:endParaRPr>
          </a:p>
        </p:txBody>
      </p:sp>
      <p:sp>
        <p:nvSpPr>
          <p:cNvPr id="52" name="矩形 51"/>
          <p:cNvSpPr/>
          <p:nvPr>
            <p:custDataLst>
              <p:tags r:id="rId26"/>
            </p:custDataLst>
          </p:nvPr>
        </p:nvSpPr>
        <p:spPr>
          <a:xfrm>
            <a:off x="3621533" y="3092138"/>
            <a:ext cx="1480762" cy="68356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创建期</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53" name="矩形 52"/>
          <p:cNvSpPr/>
          <p:nvPr>
            <p:custDataLst>
              <p:tags r:id="rId27"/>
            </p:custDataLst>
          </p:nvPr>
        </p:nvSpPr>
        <p:spPr>
          <a:xfrm>
            <a:off x="3621533" y="2526864"/>
            <a:ext cx="588676" cy="52226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b">
            <a:normAutofit/>
          </a:bodyPr>
          <a:lstStyle/>
          <a:p>
            <a:r>
              <a:rPr lang="en-US" altLang="zh-CN" sz="2400" b="1" kern="0" dirty="0">
                <a:solidFill>
                  <a:schemeClr val="accent4">
                    <a:lumMod val="70000"/>
                    <a:lumOff val="30000"/>
                  </a:schemeClr>
                </a:solidFill>
                <a:cs typeface="+mn-lt"/>
              </a:rPr>
              <a:t>02</a:t>
            </a:r>
            <a:endParaRPr lang="en-US" altLang="zh-CN" sz="2400" b="1" kern="0" dirty="0">
              <a:solidFill>
                <a:schemeClr val="accent4">
                  <a:lumMod val="70000"/>
                  <a:lumOff val="30000"/>
                </a:schemeClr>
              </a:solidFill>
              <a:cs typeface="+mn-lt"/>
            </a:endParaRPr>
          </a:p>
        </p:txBody>
      </p:sp>
      <p:sp>
        <p:nvSpPr>
          <p:cNvPr id="54" name="平行四边形 53"/>
          <p:cNvSpPr/>
          <p:nvPr>
            <p:custDataLst>
              <p:tags r:id="rId28"/>
            </p:custDataLst>
          </p:nvPr>
        </p:nvSpPr>
        <p:spPr>
          <a:xfrm rot="5400000">
            <a:off x="2054883" y="4921001"/>
            <a:ext cx="1298918" cy="1813206"/>
          </a:xfrm>
          <a:prstGeom prst="parallelogram">
            <a:avLst>
              <a:gd name="adj" fmla="val 14166"/>
            </a:avLst>
          </a:prstGeom>
          <a:gradFill>
            <a:gsLst>
              <a:gs pos="0">
                <a:schemeClr val="bg1">
                  <a:alpha val="0"/>
                </a:schemeClr>
              </a:gs>
              <a:gs pos="18000">
                <a:schemeClr val="bg2">
                  <a:alpha val="0"/>
                </a:schemeClr>
              </a:gs>
              <a:gs pos="44000">
                <a:schemeClr val="accent4">
                  <a:lumMod val="20000"/>
                  <a:lumOff val="80000"/>
                  <a:alpha val="15000"/>
                </a:schemeClr>
              </a:gs>
              <a:gs pos="100000">
                <a:schemeClr val="accent4">
                  <a:alpha val="60000"/>
                </a:schemeClr>
              </a:gs>
            </a:gsLst>
            <a:lin ang="11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tx1"/>
              </a:solidFill>
              <a:sym typeface="+mn-ea"/>
            </a:endParaRPr>
          </a:p>
        </p:txBody>
      </p:sp>
      <p:sp>
        <p:nvSpPr>
          <p:cNvPr id="55" name="任意多边形: 形状 54"/>
          <p:cNvSpPr/>
          <p:nvPr>
            <p:custDataLst>
              <p:tags r:id="rId29"/>
            </p:custDataLst>
          </p:nvPr>
        </p:nvSpPr>
        <p:spPr>
          <a:xfrm>
            <a:off x="1797087" y="3076682"/>
            <a:ext cx="1813206" cy="2290243"/>
          </a:xfrm>
          <a:custGeom>
            <a:avLst/>
            <a:gdLst>
              <a:gd name="connsiteX0" fmla="*/ 56198 w 3421380"/>
              <a:gd name="connsiteY0" fmla="*/ 2209800 h 5087302"/>
              <a:gd name="connsiteX1" fmla="*/ 56198 w 3421380"/>
              <a:gd name="connsiteY1" fmla="*/ 0 h 5087302"/>
              <a:gd name="connsiteX2" fmla="*/ 0 w 3421380"/>
              <a:gd name="connsiteY2" fmla="*/ 0 h 5087302"/>
              <a:gd name="connsiteX3" fmla="*/ 0 w 3421380"/>
              <a:gd name="connsiteY3" fmla="*/ 2203133 h 5087302"/>
              <a:gd name="connsiteX4" fmla="*/ 0 w 3421380"/>
              <a:gd name="connsiteY4" fmla="*/ 2347913 h 5087302"/>
              <a:gd name="connsiteX5" fmla="*/ 0 w 3421380"/>
              <a:gd name="connsiteY5" fmla="*/ 4673918 h 5087302"/>
              <a:gd name="connsiteX6" fmla="*/ 3421380 w 3421380"/>
              <a:gd name="connsiteY6" fmla="*/ 5087303 h 5087302"/>
              <a:gd name="connsiteX7" fmla="*/ 3421380 w 3421380"/>
              <a:gd name="connsiteY7" fmla="*/ 2616518 h 5087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1380" h="5087302">
                <a:moveTo>
                  <a:pt x="56198" y="2209800"/>
                </a:moveTo>
                <a:lnTo>
                  <a:pt x="56198" y="0"/>
                </a:lnTo>
                <a:lnTo>
                  <a:pt x="0" y="0"/>
                </a:lnTo>
                <a:lnTo>
                  <a:pt x="0" y="2203133"/>
                </a:lnTo>
                <a:lnTo>
                  <a:pt x="0" y="2347913"/>
                </a:lnTo>
                <a:lnTo>
                  <a:pt x="0" y="4673918"/>
                </a:lnTo>
                <a:lnTo>
                  <a:pt x="3421380" y="5087303"/>
                </a:lnTo>
                <a:lnTo>
                  <a:pt x="3421380" y="2616518"/>
                </a:lnTo>
                <a:close/>
              </a:path>
            </a:pathLst>
          </a:custGeom>
          <a:solidFill>
            <a:schemeClr val="accent4">
              <a:lumMod val="55000"/>
              <a:lumOff val="45000"/>
            </a:schemeClr>
          </a:solidFill>
          <a:ln w="9525" cap="flat">
            <a:noFill/>
            <a:prstDash val="solid"/>
            <a:miter/>
          </a:ln>
        </p:spPr>
        <p:txBody>
          <a:bodyPr rtlCol="0" anchor="ctr"/>
          <a:lstStyle/>
          <a:p>
            <a:endParaRPr lang="zh-CN" altLang="en-US">
              <a:solidFill>
                <a:schemeClr val="tx1"/>
              </a:solidFill>
            </a:endParaRPr>
          </a:p>
        </p:txBody>
      </p:sp>
      <p:sp>
        <p:nvSpPr>
          <p:cNvPr id="56" name="任意多边形: 形状 55"/>
          <p:cNvSpPr/>
          <p:nvPr>
            <p:custDataLst>
              <p:tags r:id="rId30"/>
            </p:custDataLst>
          </p:nvPr>
        </p:nvSpPr>
        <p:spPr>
          <a:xfrm>
            <a:off x="2324824" y="4197294"/>
            <a:ext cx="995446" cy="1063944"/>
          </a:xfrm>
          <a:custGeom>
            <a:avLst/>
            <a:gdLst>
              <a:gd name="connsiteX0" fmla="*/ 496253 w 1878330"/>
              <a:gd name="connsiteY0" fmla="*/ 2365058 h 2365057"/>
              <a:gd name="connsiteX1" fmla="*/ 0 w 1878330"/>
              <a:gd name="connsiteY1" fmla="*/ 2304098 h 2365057"/>
              <a:gd name="connsiteX2" fmla="*/ 1387793 w 1878330"/>
              <a:gd name="connsiteY2" fmla="*/ 0 h 2365057"/>
              <a:gd name="connsiteX3" fmla="*/ 1878330 w 1878330"/>
              <a:gd name="connsiteY3" fmla="*/ 60960 h 2365057"/>
            </a:gdLst>
            <a:ahLst/>
            <a:cxnLst>
              <a:cxn ang="0">
                <a:pos x="connsiteX0" y="connsiteY0"/>
              </a:cxn>
              <a:cxn ang="0">
                <a:pos x="connsiteX1" y="connsiteY1"/>
              </a:cxn>
              <a:cxn ang="0">
                <a:pos x="connsiteX2" y="connsiteY2"/>
              </a:cxn>
              <a:cxn ang="0">
                <a:pos x="connsiteX3" y="connsiteY3"/>
              </a:cxn>
            </a:cxnLst>
            <a:rect l="l" t="t" r="r" b="b"/>
            <a:pathLst>
              <a:path w="1878330" h="2365057">
                <a:moveTo>
                  <a:pt x="496253" y="2365058"/>
                </a:moveTo>
                <a:lnTo>
                  <a:pt x="0" y="2304098"/>
                </a:lnTo>
                <a:lnTo>
                  <a:pt x="1387793" y="0"/>
                </a:lnTo>
                <a:lnTo>
                  <a:pt x="1878330" y="60960"/>
                </a:lnTo>
                <a:close/>
              </a:path>
            </a:pathLst>
          </a:custGeom>
          <a:solidFill>
            <a:schemeClr val="accent4">
              <a:lumMod val="47000"/>
              <a:lumOff val="53000"/>
            </a:schemeClr>
          </a:solidFill>
          <a:ln w="9525" cap="flat">
            <a:noFill/>
            <a:prstDash val="solid"/>
            <a:miter/>
          </a:ln>
        </p:spPr>
        <p:txBody>
          <a:bodyPr rtlCol="0" anchor="ctr"/>
          <a:lstStyle/>
          <a:p>
            <a:endParaRPr lang="zh-CN" altLang="en-US">
              <a:solidFill>
                <a:schemeClr val="tx1"/>
              </a:solidFill>
            </a:endParaRPr>
          </a:p>
        </p:txBody>
      </p:sp>
      <p:sp>
        <p:nvSpPr>
          <p:cNvPr id="57" name="任意多边形: 形状 56"/>
          <p:cNvSpPr/>
          <p:nvPr>
            <p:custDataLst>
              <p:tags r:id="rId31"/>
            </p:custDataLst>
          </p:nvPr>
        </p:nvSpPr>
        <p:spPr>
          <a:xfrm>
            <a:off x="2086349" y="4173557"/>
            <a:ext cx="870763" cy="1050221"/>
          </a:xfrm>
          <a:custGeom>
            <a:avLst/>
            <a:gdLst>
              <a:gd name="connsiteX0" fmla="*/ 261938 w 1643062"/>
              <a:gd name="connsiteY0" fmla="*/ 2336483 h 2336482"/>
              <a:gd name="connsiteX1" fmla="*/ 0 w 1643062"/>
              <a:gd name="connsiteY1" fmla="*/ 2304098 h 2336482"/>
              <a:gd name="connsiteX2" fmla="*/ 1388745 w 1643062"/>
              <a:gd name="connsiteY2" fmla="*/ 0 h 2336482"/>
              <a:gd name="connsiteX3" fmla="*/ 1643063 w 1643062"/>
              <a:gd name="connsiteY3" fmla="*/ 32385 h 2336482"/>
            </a:gdLst>
            <a:ahLst/>
            <a:cxnLst>
              <a:cxn ang="0">
                <a:pos x="connsiteX0" y="connsiteY0"/>
              </a:cxn>
              <a:cxn ang="0">
                <a:pos x="connsiteX1" y="connsiteY1"/>
              </a:cxn>
              <a:cxn ang="0">
                <a:pos x="connsiteX2" y="connsiteY2"/>
              </a:cxn>
              <a:cxn ang="0">
                <a:pos x="connsiteX3" y="connsiteY3"/>
              </a:cxn>
            </a:cxnLst>
            <a:rect l="l" t="t" r="r" b="b"/>
            <a:pathLst>
              <a:path w="1643062" h="2336482">
                <a:moveTo>
                  <a:pt x="261938" y="2336483"/>
                </a:moveTo>
                <a:lnTo>
                  <a:pt x="0" y="2304098"/>
                </a:lnTo>
                <a:lnTo>
                  <a:pt x="1388745" y="0"/>
                </a:lnTo>
                <a:lnTo>
                  <a:pt x="1643063" y="32385"/>
                </a:lnTo>
                <a:close/>
              </a:path>
            </a:pathLst>
          </a:custGeom>
          <a:solidFill>
            <a:schemeClr val="accent4">
              <a:lumMod val="47000"/>
              <a:lumOff val="53000"/>
            </a:schemeClr>
          </a:solidFill>
          <a:ln w="9525" cap="flat">
            <a:noFill/>
            <a:prstDash val="solid"/>
            <a:miter/>
          </a:ln>
        </p:spPr>
        <p:txBody>
          <a:bodyPr rtlCol="0" anchor="ctr"/>
          <a:lstStyle/>
          <a:p>
            <a:endParaRPr lang="zh-CN" altLang="en-US">
              <a:solidFill>
                <a:schemeClr val="tx1"/>
              </a:solidFill>
            </a:endParaRPr>
          </a:p>
        </p:txBody>
      </p:sp>
      <p:sp>
        <p:nvSpPr>
          <p:cNvPr id="58" name="矩形 57"/>
          <p:cNvSpPr/>
          <p:nvPr>
            <p:custDataLst>
              <p:tags r:id="rId32"/>
            </p:custDataLst>
          </p:nvPr>
        </p:nvSpPr>
        <p:spPr>
          <a:xfrm>
            <a:off x="1926261" y="3381952"/>
            <a:ext cx="1480762" cy="68356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种子期</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59" name="矩形 58"/>
          <p:cNvSpPr/>
          <p:nvPr>
            <p:custDataLst>
              <p:tags r:id="rId33"/>
            </p:custDataLst>
          </p:nvPr>
        </p:nvSpPr>
        <p:spPr>
          <a:xfrm>
            <a:off x="1922397" y="2824958"/>
            <a:ext cx="588676" cy="52226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b">
            <a:normAutofit/>
          </a:bodyPr>
          <a:lstStyle/>
          <a:p>
            <a:r>
              <a:rPr lang="en-US" altLang="zh-CN" sz="2400" b="1" kern="0" dirty="0">
                <a:solidFill>
                  <a:schemeClr val="accent4">
                    <a:lumMod val="55000"/>
                    <a:lumOff val="45000"/>
                  </a:schemeClr>
                </a:solidFill>
                <a:cs typeface="+mn-lt"/>
              </a:rPr>
              <a:t>01</a:t>
            </a:r>
            <a:endParaRPr lang="en-US" altLang="zh-CN" sz="2400" b="1" kern="0" dirty="0">
              <a:solidFill>
                <a:schemeClr val="accent4">
                  <a:lumMod val="55000"/>
                  <a:lumOff val="45000"/>
                </a:schemeClr>
              </a:solidFill>
              <a:cs typeface="+mn-lt"/>
            </a:endParaRPr>
          </a:p>
        </p:txBody>
      </p:sp>
      <p:pic>
        <p:nvPicPr>
          <p:cNvPr id="74" name="图片 7" descr="32313538383938393b32313538373837383bbbd5d5c2"/>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9226805" y="3288108"/>
            <a:ext cx="593129" cy="593129"/>
          </a:xfrm>
          <a:prstGeom prst="rect">
            <a:avLst/>
          </a:prstGeom>
          <a:scene3d>
            <a:camera prst="isometricLeftDown">
              <a:rot lat="1800000" lon="600000" rev="0"/>
            </a:camera>
            <a:lightRig rig="threePt" dir="t"/>
          </a:scene3d>
        </p:spPr>
      </p:pic>
      <p:pic>
        <p:nvPicPr>
          <p:cNvPr id="73" name="图片 10" descr="32313538383938393b32313538373838313bd5feb8aeb4f3c2a5"/>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7510556" y="3545904"/>
            <a:ext cx="593129" cy="593129"/>
          </a:xfrm>
          <a:prstGeom prst="rect">
            <a:avLst/>
          </a:prstGeom>
          <a:scene3d>
            <a:camera prst="isometricLeftDown">
              <a:rot lat="1800000" lon="600000" rev="0"/>
            </a:camera>
            <a:lightRig rig="threePt" dir="t"/>
          </a:scene3d>
        </p:spPr>
      </p:pic>
      <p:pic>
        <p:nvPicPr>
          <p:cNvPr id="72" name="图片 4" descr="32313538383938393b32313538373837343bb9abd5c2"/>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a:off x="5823565" y="3822469"/>
            <a:ext cx="593129" cy="593129"/>
          </a:xfrm>
          <a:prstGeom prst="rect">
            <a:avLst/>
          </a:prstGeom>
          <a:scene3d>
            <a:camera prst="isometricLeftDown">
              <a:rot lat="1800000" lon="600000" rev="0"/>
            </a:camera>
            <a:lightRig rig="threePt" dir="t"/>
          </a:scene3d>
        </p:spPr>
      </p:pic>
      <p:pic>
        <p:nvPicPr>
          <p:cNvPr id="71" name="图片 17" descr="32313538383938393b32313538373838383bd1ddcabe"/>
          <p:cNvPicPr>
            <a:picLocks noChangeAspect="1"/>
          </p:cNvPicPr>
          <p:nvPr>
            <p:custDataLst>
              <p:tags r:id="rId43"/>
            </p:custDataLst>
          </p:nvPr>
        </p:nvPicPr>
        <p:blipFill>
          <a:blip r:embed="rId44">
            <a:extLst>
              <a:ext uri="{96DAC541-7B7A-43D3-8B79-37D633B846F1}">
                <asvg:svgBlip xmlns:asvg="http://schemas.microsoft.com/office/drawing/2016/SVG/main" r:embed="rId45"/>
              </a:ext>
            </a:extLst>
          </a:blip>
          <a:stretch>
            <a:fillRect/>
          </a:stretch>
        </p:blipFill>
        <p:spPr>
          <a:xfrm>
            <a:off x="4101244" y="4153132"/>
            <a:ext cx="593129" cy="593129"/>
          </a:xfrm>
          <a:prstGeom prst="rect">
            <a:avLst/>
          </a:prstGeom>
          <a:scene3d>
            <a:camera prst="isometricLeftDown">
              <a:rot lat="1800000" lon="600000" rev="0"/>
            </a:camera>
            <a:lightRig rig="threePt" dir="t"/>
          </a:scene3d>
        </p:spPr>
      </p:pic>
      <p:pic>
        <p:nvPicPr>
          <p:cNvPr id="70" name="图片 2" descr="32313538383938393b32313538373837313bbbe1d2e9c5c4c9e3"/>
          <p:cNvPicPr>
            <a:picLocks noChangeAspect="1"/>
          </p:cNvPicPr>
          <p:nvPr>
            <p:custDataLst>
              <p:tags r:id="rId46"/>
            </p:custDataLst>
          </p:nvPr>
        </p:nvPicPr>
        <p:blipFill>
          <a:blip r:embed="rId47">
            <a:extLst>
              <a:ext uri="{96DAC541-7B7A-43D3-8B79-37D633B846F1}">
                <asvg:svgBlip xmlns:asvg="http://schemas.microsoft.com/office/drawing/2016/SVG/main" r:embed="rId48"/>
              </a:ext>
            </a:extLst>
          </a:blip>
          <a:stretch>
            <a:fillRect/>
          </a:stretch>
        </p:blipFill>
        <p:spPr>
          <a:xfrm>
            <a:off x="2377819" y="4450122"/>
            <a:ext cx="593129" cy="593129"/>
          </a:xfrm>
          <a:prstGeom prst="rect">
            <a:avLst/>
          </a:prstGeom>
          <a:scene3d>
            <a:camera prst="isometricLeftDown">
              <a:rot lat="1800000" lon="600000" rev="0"/>
            </a:camera>
            <a:lightRig rig="threePt" dir="t"/>
          </a:scene3d>
        </p:spPr>
      </p:pic>
    </p:spTree>
    <p:custDataLst>
      <p:tags r:id="rId49"/>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2143752" y="729555"/>
            <a:ext cx="7904480" cy="583565"/>
          </a:xfrm>
          <a:prstGeom prst="rect">
            <a:avLst/>
          </a:prstGeom>
          <a:noFill/>
        </p:spPr>
        <p:txBody>
          <a:bodyPr wrap="none" rtlCol="0">
            <a:spAutoFit/>
          </a:bodyPr>
          <a:p>
            <a:pPr algn="ctr"/>
            <a:r>
              <a:rPr lang="zh-CN" altLang="en-US" sz="3200" b="1" dirty="0">
                <a:solidFill>
                  <a:srgbClr val="7E4938"/>
                </a:solidFill>
                <a:cs typeface="+mn-ea"/>
                <a:sym typeface="+mn-lt"/>
              </a:rPr>
              <a:t>三、不同资金需求特点的创业企业融资策略</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 name="矩形 2"/>
          <p:cNvSpPr/>
          <p:nvPr>
            <p:custDataLst>
              <p:tags r:id="rId4"/>
            </p:custDataLst>
          </p:nvPr>
        </p:nvSpPr>
        <p:spPr>
          <a:xfrm>
            <a:off x="4962525" y="5137150"/>
            <a:ext cx="5732780" cy="815340"/>
          </a:xfrm>
          <a:prstGeom prst="rect">
            <a:avLst/>
          </a:prstGeom>
          <a:noFill/>
        </p:spPr>
        <p:txBody>
          <a:bodyPr wrap="square" lIns="0" tIns="0" rIns="0" bIns="0" rtlCol="0" anchor="t" anchorCtr="0">
            <a:noAutofit/>
          </a:bodyPr>
          <a:p>
            <a:pPr indent="355600" fontAlgn="auto">
              <a:lnSpc>
                <a:spcPct val="13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rPr>
              <a:t>对于资金成本承受能力较低的企业来说，可以优先选择股权出让或者银行贷款的方式进行融资；而那些资金成本承受能力较强的企业，则可以考虑选择短期拆借、典当、商业信用融资等方式，不过要综合权衡其中的风险与收益情况。</a:t>
            </a:r>
            <a:endParaRPr lang="zh-CN" altLang="en-US" sz="1400" dirty="0">
              <a:solidFill>
                <a:schemeClr val="tx1">
                  <a:lumMod val="85000"/>
                  <a:lumOff val="15000"/>
                </a:schemeClr>
              </a:solidFill>
              <a:latin typeface="+mn-ea"/>
              <a:cs typeface="+mn-ea"/>
            </a:endParaRPr>
          </a:p>
        </p:txBody>
      </p:sp>
      <p:sp>
        <p:nvSpPr>
          <p:cNvPr id="2" name="矩形 1"/>
          <p:cNvSpPr/>
          <p:nvPr>
            <p:custDataLst>
              <p:tags r:id="rId5"/>
            </p:custDataLst>
          </p:nvPr>
        </p:nvSpPr>
        <p:spPr>
          <a:xfrm>
            <a:off x="4962554" y="4622777"/>
            <a:ext cx="5311881" cy="496958"/>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4"/>
                </a:solidFill>
                <a:latin typeface="+mn-ea"/>
                <a:cs typeface="+mn-ea"/>
              </a:rPr>
              <a:t>依据资金成本承受能力</a:t>
            </a:r>
            <a:endParaRPr lang="zh-CN" altLang="en-US" b="1" dirty="0">
              <a:solidFill>
                <a:schemeClr val="accent4"/>
              </a:solidFill>
              <a:latin typeface="+mn-ea"/>
              <a:cs typeface="+mn-ea"/>
            </a:endParaRPr>
          </a:p>
        </p:txBody>
      </p:sp>
      <p:sp>
        <p:nvSpPr>
          <p:cNvPr id="8" name="矩形 7"/>
          <p:cNvSpPr/>
          <p:nvPr>
            <p:custDataLst>
              <p:tags r:id="rId6"/>
            </p:custDataLst>
          </p:nvPr>
        </p:nvSpPr>
        <p:spPr>
          <a:xfrm>
            <a:off x="4962525" y="2254885"/>
            <a:ext cx="5732780" cy="815340"/>
          </a:xfrm>
          <a:prstGeom prst="rect">
            <a:avLst/>
          </a:prstGeom>
          <a:noFill/>
        </p:spPr>
        <p:txBody>
          <a:bodyPr wrap="square" lIns="0" tIns="0" rIns="0" bIns="0" rtlCol="0" anchor="t" anchorCtr="0">
            <a:noAutofit/>
          </a:bodyPr>
          <a:p>
            <a:pPr indent="355600" fontAlgn="auto">
              <a:lnSpc>
                <a:spcPct val="13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rPr>
              <a:t>当资金需求的规模较小时，企业可以选择利用员工集资、商业信用融资、典当融资等方式来筹集资金；资金需求规模较大时，则可以尝试吸引权益投资或者向银行申请贷款，以获取足够的资金支持项目的开展。</a:t>
            </a:r>
            <a:endParaRPr lang="zh-CN" altLang="en-US" sz="1400" dirty="0">
              <a:solidFill>
                <a:schemeClr val="tx1">
                  <a:lumMod val="85000"/>
                  <a:lumOff val="15000"/>
                </a:schemeClr>
              </a:solidFill>
              <a:latin typeface="+mn-ea"/>
              <a:cs typeface="+mn-ea"/>
            </a:endParaRPr>
          </a:p>
        </p:txBody>
      </p:sp>
      <p:sp>
        <p:nvSpPr>
          <p:cNvPr id="4" name="矩形 3"/>
          <p:cNvSpPr/>
          <p:nvPr>
            <p:custDataLst>
              <p:tags r:id="rId7"/>
            </p:custDataLst>
          </p:nvPr>
        </p:nvSpPr>
        <p:spPr>
          <a:xfrm>
            <a:off x="4962554" y="1746590"/>
            <a:ext cx="5311881" cy="496958"/>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4"/>
                </a:solidFill>
                <a:latin typeface="+mn-ea"/>
                <a:cs typeface="+mn-ea"/>
              </a:rPr>
              <a:t>依据资金需求规模</a:t>
            </a:r>
            <a:endParaRPr lang="zh-CN" altLang="en-US" b="1" dirty="0">
              <a:solidFill>
                <a:schemeClr val="accent4"/>
              </a:solidFill>
              <a:latin typeface="+mn-ea"/>
              <a:cs typeface="+mn-ea"/>
            </a:endParaRPr>
          </a:p>
        </p:txBody>
      </p:sp>
      <p:sp>
        <p:nvSpPr>
          <p:cNvPr id="10" name="矩形 9"/>
          <p:cNvSpPr/>
          <p:nvPr>
            <p:custDataLst>
              <p:tags r:id="rId8"/>
            </p:custDataLst>
          </p:nvPr>
        </p:nvSpPr>
        <p:spPr>
          <a:xfrm>
            <a:off x="4962525" y="3613150"/>
            <a:ext cx="5732780" cy="815340"/>
          </a:xfrm>
          <a:prstGeom prst="rect">
            <a:avLst/>
          </a:prstGeom>
          <a:noFill/>
        </p:spPr>
        <p:txBody>
          <a:bodyPr wrap="square" lIns="0" tIns="0" rIns="0" bIns="0" rtlCol="0" anchor="t" anchorCtr="0">
            <a:noAutofit/>
          </a:bodyPr>
          <a:p>
            <a:pPr indent="355600" algn="just" fontAlgn="auto">
              <a:lnSpc>
                <a:spcPct val="13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rPr>
              <a:t>若资金需求的期限较短，企业可以考虑选择短期拆借、商业信用、民间借贷等方式获取资金；要是资金需求期限较长，那么银行贷款、融资租赁或股权出让等会是更合适的融资选择，确保资金能在较长时间内稳定支持企业运营。</a:t>
            </a:r>
            <a:endParaRPr lang="zh-CN" altLang="en-US" sz="1400" dirty="0">
              <a:solidFill>
                <a:schemeClr val="tx1">
                  <a:lumMod val="85000"/>
                  <a:lumOff val="15000"/>
                </a:schemeClr>
              </a:solidFill>
              <a:latin typeface="+mn-ea"/>
              <a:cs typeface="+mn-ea"/>
            </a:endParaRPr>
          </a:p>
        </p:txBody>
      </p:sp>
      <p:sp>
        <p:nvSpPr>
          <p:cNvPr id="5" name="矩形 4"/>
          <p:cNvSpPr/>
          <p:nvPr>
            <p:custDataLst>
              <p:tags r:id="rId9"/>
            </p:custDataLst>
          </p:nvPr>
        </p:nvSpPr>
        <p:spPr>
          <a:xfrm>
            <a:off x="4962554" y="3102133"/>
            <a:ext cx="5311881" cy="496958"/>
          </a:xfrm>
          <a:prstGeom prst="rect">
            <a:avLst/>
          </a:prstGeom>
          <a:noFill/>
        </p:spPr>
        <p:txBody>
          <a:bodyPr wrap="square" lIns="0" tIns="0" rIns="0" bIns="36000" rtlCol="0" anchor="b">
            <a:noAutofit/>
          </a:bodyPr>
          <a:p>
            <a:pPr lvl="0" algn="l">
              <a:buClrTx/>
              <a:buSzTx/>
              <a:buFontTx/>
            </a:pPr>
            <a:r>
              <a:rPr lang="zh-CN" altLang="en-US" b="1" dirty="0">
                <a:solidFill>
                  <a:schemeClr val="accent4"/>
                </a:solidFill>
                <a:latin typeface="+mn-ea"/>
                <a:cs typeface="+mn-ea"/>
                <a:sym typeface="+mn-ea"/>
              </a:rPr>
              <a:t>依据资金需求期限</a:t>
            </a:r>
            <a:endParaRPr lang="zh-CN" altLang="en-US" b="1" dirty="0">
              <a:solidFill>
                <a:schemeClr val="accent4"/>
              </a:solidFill>
              <a:latin typeface="+mn-ea"/>
              <a:cs typeface="+mn-ea"/>
              <a:sym typeface="+mn-ea"/>
            </a:endParaRPr>
          </a:p>
        </p:txBody>
      </p:sp>
      <p:sp>
        <p:nvSpPr>
          <p:cNvPr id="27" name="任意多边形: 形状 26"/>
          <p:cNvSpPr/>
          <p:nvPr>
            <p:custDataLst>
              <p:tags r:id="rId10"/>
            </p:custDataLst>
          </p:nvPr>
        </p:nvSpPr>
        <p:spPr>
          <a:xfrm>
            <a:off x="1500078" y="1979667"/>
            <a:ext cx="2714449" cy="3572972"/>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9" name="椭圆 8"/>
          <p:cNvSpPr/>
          <p:nvPr>
            <p:custDataLst>
              <p:tags r:id="rId11"/>
            </p:custDataLst>
          </p:nvPr>
        </p:nvSpPr>
        <p:spPr>
          <a:xfrm>
            <a:off x="3936253" y="3503635"/>
            <a:ext cx="519942" cy="519942"/>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a:solidFill>
                  <a:srgbClr val="FFFFFF"/>
                </a:solidFill>
                <a:latin typeface="+mn-ea"/>
                <a:cs typeface="+mn-ea"/>
                <a:sym typeface="+mn-ea"/>
              </a:rPr>
              <a:t>02</a:t>
            </a:r>
            <a:endParaRPr lang="en-US" altLang="zh-CN" sz="1400" b="1">
              <a:solidFill>
                <a:srgbClr val="FFFFFF"/>
              </a:solidFill>
              <a:latin typeface="+mn-ea"/>
              <a:cs typeface="+mn-ea"/>
              <a:sym typeface="+mn-ea"/>
            </a:endParaRPr>
          </a:p>
        </p:txBody>
      </p:sp>
      <p:sp>
        <p:nvSpPr>
          <p:cNvPr id="33" name="椭圆 32"/>
          <p:cNvSpPr/>
          <p:nvPr>
            <p:custDataLst>
              <p:tags r:id="rId12"/>
            </p:custDataLst>
          </p:nvPr>
        </p:nvSpPr>
        <p:spPr>
          <a:xfrm>
            <a:off x="3455429" y="2258926"/>
            <a:ext cx="519942" cy="519942"/>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mn-ea"/>
                <a:cs typeface="+mn-ea"/>
                <a:sym typeface="+mn-ea"/>
              </a:rPr>
              <a:t>01</a:t>
            </a:r>
            <a:endParaRPr lang="en-US" altLang="zh-CN" sz="1400" b="1" dirty="0">
              <a:solidFill>
                <a:srgbClr val="FFFFFF"/>
              </a:solidFill>
              <a:latin typeface="+mn-ea"/>
              <a:cs typeface="+mn-ea"/>
              <a:sym typeface="+mn-ea"/>
            </a:endParaRPr>
          </a:p>
        </p:txBody>
      </p:sp>
      <p:sp>
        <p:nvSpPr>
          <p:cNvPr id="24" name="椭圆 23"/>
          <p:cNvSpPr/>
          <p:nvPr>
            <p:custDataLst>
              <p:tags r:id="rId13"/>
            </p:custDataLst>
          </p:nvPr>
        </p:nvSpPr>
        <p:spPr>
          <a:xfrm>
            <a:off x="3455429" y="4747801"/>
            <a:ext cx="519942" cy="519942"/>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03</a:t>
            </a:r>
            <a:endParaRPr lang="en-US" altLang="zh-CN" sz="1400" b="1" dirty="0">
              <a:solidFill>
                <a:srgbClr val="FFFFFF"/>
              </a:solidFill>
              <a:latin typeface="+mn-ea"/>
              <a:cs typeface="+mn-ea"/>
              <a:sym typeface="+mn-ea"/>
            </a:endParaRPr>
          </a:p>
        </p:txBody>
      </p:sp>
      <p:sp>
        <p:nvSpPr>
          <p:cNvPr id="14" name="椭圆 13"/>
          <p:cNvSpPr/>
          <p:nvPr>
            <p:custDataLst>
              <p:tags r:id="rId14"/>
            </p:custDataLst>
          </p:nvPr>
        </p:nvSpPr>
        <p:spPr>
          <a:xfrm>
            <a:off x="1500078" y="2833198"/>
            <a:ext cx="1855926" cy="1855926"/>
          </a:xfrm>
          <a:prstGeom prst="ellipse">
            <a:avLst/>
          </a:prstGeom>
          <a:solidFill>
            <a:schemeClr val="accent4"/>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spc="150" dirty="0">
                <a:solidFill>
                  <a:srgbClr val="FFFFFF"/>
                </a:solidFill>
                <a:latin typeface="+mn-ea"/>
                <a:cs typeface="+mn-ea"/>
                <a:sym typeface="+mn-ea"/>
              </a:rPr>
              <a:t>单击添加</a:t>
            </a:r>
            <a:endParaRPr lang="zh-CN" altLang="en-US" sz="2000" b="1" spc="150" dirty="0">
              <a:solidFill>
                <a:srgbClr val="FFFFFF"/>
              </a:solidFill>
              <a:latin typeface="+mn-ea"/>
              <a:cs typeface="+mn-ea"/>
              <a:sym typeface="+mn-ea"/>
            </a:endParaRPr>
          </a:p>
          <a:p>
            <a:pPr algn="ctr">
              <a:spcBef>
                <a:spcPct val="0"/>
              </a:spcBef>
              <a:spcAft>
                <a:spcPct val="0"/>
              </a:spcAft>
            </a:pPr>
            <a:r>
              <a:rPr lang="zh-CN" altLang="en-US" sz="2000" b="1" spc="150" dirty="0">
                <a:solidFill>
                  <a:srgbClr val="FFFFFF"/>
                </a:solidFill>
                <a:latin typeface="+mn-ea"/>
                <a:cs typeface="+mn-ea"/>
                <a:sym typeface="+mn-ea"/>
              </a:rPr>
              <a:t>项标题</a:t>
            </a:r>
            <a:endParaRPr lang="zh-CN" altLang="en-US" sz="2000" b="1" spc="150" dirty="0">
              <a:solidFill>
                <a:srgbClr val="FFFFFF"/>
              </a:solidFill>
              <a:latin typeface="+mn-ea"/>
              <a:cs typeface="+mn-ea"/>
              <a:sym typeface="+mn-ea"/>
            </a:endParaRPr>
          </a:p>
        </p:txBody>
      </p:sp>
      <p:sp>
        <p:nvSpPr>
          <p:cNvPr id="20" name="矩形 19"/>
          <p:cNvSpPr/>
          <p:nvPr/>
        </p:nvSpPr>
        <p:spPr>
          <a:xfrm>
            <a:off x="1875790" y="3322955"/>
            <a:ext cx="1174750" cy="820420"/>
          </a:xfrm>
          <a:prstGeom prst="rect">
            <a:avLst/>
          </a:prstGeom>
          <a:solidFill>
            <a:srgbClr val="FFBA55"/>
          </a:solidFill>
          <a:ln>
            <a:solidFill>
              <a:srgbClr val="FFBA55"/>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3" name="图片 22" descr="写字"/>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2242185" y="3503930"/>
            <a:ext cx="370840" cy="370840"/>
          </a:xfrm>
          <a:prstGeom prst="rect">
            <a:avLst/>
          </a:prstGeom>
        </p:spPr>
      </p:pic>
    </p:spTree>
    <p:custDataLst>
      <p:tags r:id="rId17"/>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636841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221105" y="2510790"/>
            <a:ext cx="5766435" cy="2999740"/>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bg1"/>
                </a:solidFill>
                <a:cs typeface="+mn-ea"/>
                <a:sym typeface="+mn-lt"/>
              </a:rPr>
              <a:t>近年来，国家、地方政府与相关机构出台诸多大学生创业扶持政策，营造良好创业环境。如人社部门提供创业担保贷款，科技部门设专项基金，农业部门给农业项目扶持资金等，高校也会依自身情况推出扶持举措，像提供场地、咨询服务、小额资金。然而，现阶段政府政策性扶植有局限性，规模不大、覆盖范围窄、申请门槛高，实施会遇到困难。</a:t>
            </a:r>
            <a:endParaRPr lang="zh-CN" altLang="en-US" dirty="0">
              <a:solidFill>
                <a:schemeClr val="bg1"/>
              </a:solidFill>
              <a:cs typeface="+mn-ea"/>
              <a:sym typeface="+mn-lt"/>
            </a:endParaRPr>
          </a:p>
        </p:txBody>
      </p:sp>
      <p:sp>
        <p:nvSpPr>
          <p:cNvPr id="8" name="文本框 7"/>
          <p:cNvSpPr txBox="1"/>
          <p:nvPr/>
        </p:nvSpPr>
        <p:spPr>
          <a:xfrm>
            <a:off x="2143752" y="891480"/>
            <a:ext cx="7904480" cy="583565"/>
          </a:xfrm>
          <a:prstGeom prst="rect">
            <a:avLst/>
          </a:prstGeom>
          <a:noFill/>
        </p:spPr>
        <p:txBody>
          <a:bodyPr wrap="none" rtlCol="0">
            <a:spAutoFit/>
          </a:bodyPr>
          <a:p>
            <a:pPr algn="ctr"/>
            <a:r>
              <a:rPr lang="zh-CN" altLang="en-US" sz="3200" b="1" dirty="0">
                <a:solidFill>
                  <a:srgbClr val="7E4938"/>
                </a:solidFill>
                <a:cs typeface="+mn-ea"/>
                <a:sym typeface="+mn-lt"/>
              </a:rPr>
              <a:t>四、从政府或者其他机构获取创业扶持资金</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2956552" y="891480"/>
            <a:ext cx="6278880" cy="583565"/>
          </a:xfrm>
          <a:prstGeom prst="rect">
            <a:avLst/>
          </a:prstGeom>
          <a:noFill/>
        </p:spPr>
        <p:txBody>
          <a:bodyPr wrap="none" rtlCol="0">
            <a:spAutoFit/>
          </a:bodyPr>
          <a:p>
            <a:pPr algn="ctr"/>
            <a:r>
              <a:rPr lang="zh-CN" altLang="en-US" sz="3200" b="1" dirty="0">
                <a:solidFill>
                  <a:srgbClr val="7E4938"/>
                </a:solidFill>
                <a:cs typeface="+mn-ea"/>
                <a:sym typeface="+mn-lt"/>
              </a:rPr>
              <a:t>五、降低创业贷款融资成本的技巧</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10" name="矩形: 圆角 9"/>
          <p:cNvSpPr/>
          <p:nvPr>
            <p:custDataLst>
              <p:tags r:id="rId4"/>
            </p:custDataLst>
          </p:nvPr>
        </p:nvSpPr>
        <p:spPr>
          <a:xfrm rot="18959196">
            <a:off x="7174057" y="3974566"/>
            <a:ext cx="1184655" cy="1206078"/>
          </a:xfrm>
          <a:prstGeom prst="roundRect">
            <a:avLst>
              <a:gd name="adj" fmla="val 12102"/>
            </a:avLst>
          </a:prstGeom>
          <a:solidFill>
            <a:schemeClr val="tx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2" name="矩形: 圆角 11"/>
          <p:cNvSpPr/>
          <p:nvPr>
            <p:custDataLst>
              <p:tags r:id="rId5"/>
            </p:custDataLst>
          </p:nvPr>
        </p:nvSpPr>
        <p:spPr>
          <a:xfrm rot="1980000">
            <a:off x="7184980" y="3658891"/>
            <a:ext cx="1184655" cy="1206078"/>
          </a:xfrm>
          <a:prstGeom prst="roundRect">
            <a:avLst>
              <a:gd name="adj" fmla="val 12102"/>
            </a:avLst>
          </a:prstGeom>
          <a:gradFill flip="none" rotWithShape="1">
            <a:gsLst>
              <a:gs pos="0">
                <a:schemeClr val="accent4">
                  <a:lumMod val="50000"/>
                  <a:lumOff val="50000"/>
                  <a:alpha val="100000"/>
                </a:schemeClr>
              </a:gs>
              <a:gs pos="100000">
                <a:schemeClr val="accent4">
                  <a:lumMod val="55000"/>
                  <a:lumOff val="45000"/>
                  <a:alpha val="100000"/>
                </a:schemeClr>
              </a:gs>
            </a:gsLst>
            <a:lin ang="15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7" name="矩形: 圆角 16"/>
          <p:cNvSpPr/>
          <p:nvPr>
            <p:custDataLst>
              <p:tags r:id="rId6"/>
            </p:custDataLst>
          </p:nvPr>
        </p:nvSpPr>
        <p:spPr>
          <a:xfrm rot="18959196">
            <a:off x="5305678" y="2935789"/>
            <a:ext cx="1184655" cy="1206078"/>
          </a:xfrm>
          <a:prstGeom prst="roundRect">
            <a:avLst>
              <a:gd name="adj" fmla="val 12102"/>
            </a:avLst>
          </a:prstGeom>
          <a:solidFill>
            <a:schemeClr val="tx1">
              <a:lumMod val="25000"/>
              <a:lumOff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6" name="矩形: 圆角 15"/>
          <p:cNvSpPr/>
          <p:nvPr>
            <p:custDataLst>
              <p:tags r:id="rId7"/>
            </p:custDataLst>
          </p:nvPr>
        </p:nvSpPr>
        <p:spPr>
          <a:xfrm rot="19971107">
            <a:off x="5311139" y="3250917"/>
            <a:ext cx="1184655" cy="1206078"/>
          </a:xfrm>
          <a:prstGeom prst="roundRect">
            <a:avLst>
              <a:gd name="adj" fmla="val 12102"/>
            </a:avLst>
          </a:prstGeom>
          <a:gradFill>
            <a:gsLst>
              <a:gs pos="0">
                <a:schemeClr val="accent4">
                  <a:lumMod val="70000"/>
                  <a:lumOff val="30000"/>
                  <a:alpha val="100000"/>
                </a:schemeClr>
              </a:gs>
              <a:gs pos="100000">
                <a:schemeClr val="accent4">
                  <a:lumMod val="65000"/>
                  <a:lumOff val="35000"/>
                  <a:alpha val="100000"/>
                </a:scheme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矩形: 圆角 17"/>
          <p:cNvSpPr/>
          <p:nvPr>
            <p:custDataLst>
              <p:tags r:id="rId8"/>
            </p:custDataLst>
          </p:nvPr>
        </p:nvSpPr>
        <p:spPr>
          <a:xfrm rot="18959196">
            <a:off x="3450406" y="3974566"/>
            <a:ext cx="1184655" cy="1206078"/>
          </a:xfrm>
          <a:prstGeom prst="roundRect">
            <a:avLst>
              <a:gd name="adj" fmla="val 12102"/>
            </a:avLst>
          </a:prstGeom>
          <a:solidFill>
            <a:schemeClr val="tx1">
              <a:lumMod val="30000"/>
              <a:lumOff val="7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 name="矩形: 圆角 14"/>
          <p:cNvSpPr/>
          <p:nvPr>
            <p:custDataLst>
              <p:tags r:id="rId9"/>
            </p:custDataLst>
          </p:nvPr>
        </p:nvSpPr>
        <p:spPr>
          <a:xfrm rot="1980000">
            <a:off x="3476621" y="3658891"/>
            <a:ext cx="1184655" cy="1206078"/>
          </a:xfrm>
          <a:prstGeom prst="roundRect">
            <a:avLst>
              <a:gd name="adj" fmla="val 12102"/>
            </a:avLst>
          </a:prstGeom>
          <a:gradFill>
            <a:gsLst>
              <a:gs pos="0">
                <a:schemeClr val="accent4">
                  <a:lumMod val="80000"/>
                  <a:lumOff val="20000"/>
                  <a:alpha val="100000"/>
                </a:schemeClr>
              </a:gs>
              <a:gs pos="100000">
                <a:schemeClr val="accent4">
                  <a:lumMod val="85000"/>
                  <a:lumOff val="15000"/>
                  <a:alpha val="100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4" name="矩形: 圆角 18"/>
          <p:cNvSpPr/>
          <p:nvPr>
            <p:custDataLst>
              <p:tags r:id="rId10"/>
            </p:custDataLst>
          </p:nvPr>
        </p:nvSpPr>
        <p:spPr>
          <a:xfrm rot="18959196">
            <a:off x="1530143" y="2935789"/>
            <a:ext cx="1184655" cy="1206078"/>
          </a:xfrm>
          <a:prstGeom prst="roundRect">
            <a:avLst>
              <a:gd name="adj" fmla="val 12102"/>
            </a:avLst>
          </a:prstGeom>
          <a:solidFill>
            <a:schemeClr val="tx1">
              <a:lumMod val="35000"/>
              <a:lumOff val="6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1" name="矩形: 圆角 13"/>
          <p:cNvSpPr/>
          <p:nvPr>
            <p:custDataLst>
              <p:tags r:id="rId11"/>
            </p:custDataLst>
          </p:nvPr>
        </p:nvSpPr>
        <p:spPr>
          <a:xfrm rot="19971107">
            <a:off x="1601142" y="3293517"/>
            <a:ext cx="1184655" cy="1206078"/>
          </a:xfrm>
          <a:prstGeom prst="roundRect">
            <a:avLst>
              <a:gd name="adj" fmla="val 12102"/>
            </a:avLst>
          </a:prstGeom>
          <a:gradFill>
            <a:gsLst>
              <a:gs pos="0">
                <a:schemeClr val="accent4">
                  <a:alpha val="100000"/>
                </a:schemeClr>
              </a:gs>
              <a:gs pos="100000">
                <a:schemeClr val="accent4">
                  <a:lumMod val="95000"/>
                  <a:lumOff val="5000"/>
                  <a:alpha val="100000"/>
                </a:scheme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23" name="图片 13" descr="343435383036303b343532343135373bcfeec4bfb7d6cef6"/>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2002016" y="3680737"/>
            <a:ext cx="431172" cy="431172"/>
          </a:xfrm>
          <a:prstGeom prst="rect">
            <a:avLst/>
          </a:prstGeom>
        </p:spPr>
      </p:pic>
      <p:pic>
        <p:nvPicPr>
          <p:cNvPr id="24" name="图片 20" descr="343435383036303b343532343136353bcfeec4bfc6c0c9f3"/>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5718567" y="3638138"/>
            <a:ext cx="431172" cy="431172"/>
          </a:xfrm>
          <a:prstGeom prst="rect">
            <a:avLst/>
          </a:prstGeom>
        </p:spPr>
      </p:pic>
      <p:sp>
        <p:nvSpPr>
          <p:cNvPr id="25" name="矩形: 圆角 19"/>
          <p:cNvSpPr/>
          <p:nvPr>
            <p:custDataLst>
              <p:tags r:id="rId18"/>
            </p:custDataLst>
          </p:nvPr>
        </p:nvSpPr>
        <p:spPr>
          <a:xfrm rot="18959196">
            <a:off x="9124358" y="2935789"/>
            <a:ext cx="1184655" cy="1206078"/>
          </a:xfrm>
          <a:prstGeom prst="roundRect">
            <a:avLst>
              <a:gd name="adj" fmla="val 12102"/>
            </a:avLst>
          </a:prstGeom>
          <a:solidFill>
            <a:schemeClr val="tx1">
              <a:lumMod val="15000"/>
              <a:lumOff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6" name="矩形: 圆角 12"/>
          <p:cNvSpPr/>
          <p:nvPr>
            <p:custDataLst>
              <p:tags r:id="rId19"/>
            </p:custDataLst>
          </p:nvPr>
        </p:nvSpPr>
        <p:spPr>
          <a:xfrm rot="19971107">
            <a:off x="9052813" y="3293517"/>
            <a:ext cx="1184655" cy="1206078"/>
          </a:xfrm>
          <a:prstGeom prst="roundRect">
            <a:avLst>
              <a:gd name="adj" fmla="val 12102"/>
            </a:avLst>
          </a:prstGeom>
          <a:gradFill>
            <a:gsLst>
              <a:gs pos="0">
                <a:schemeClr val="accent4">
                  <a:lumMod val="25000"/>
                  <a:lumOff val="75000"/>
                  <a:alpha val="100000"/>
                </a:schemeClr>
              </a:gs>
              <a:gs pos="100000">
                <a:schemeClr val="accent4">
                  <a:lumMod val="30000"/>
                  <a:lumOff val="70000"/>
                  <a:alpha val="100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27" name="图片 7" descr="343435383036303b343532343135303bb9a4d7f7b0b2c5c5"/>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9453687" y="3680737"/>
            <a:ext cx="431254" cy="431254"/>
          </a:xfrm>
          <a:prstGeom prst="rect">
            <a:avLst/>
          </a:prstGeom>
        </p:spPr>
      </p:pic>
      <p:pic>
        <p:nvPicPr>
          <p:cNvPr id="28" name="图片 19" descr="343435383036303b343532343136343bcfeec4bfb7b6cea7"/>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3852919" y="4046658"/>
            <a:ext cx="431171" cy="431171"/>
          </a:xfrm>
          <a:prstGeom prst="rect">
            <a:avLst/>
          </a:prstGeom>
        </p:spPr>
      </p:pic>
      <p:pic>
        <p:nvPicPr>
          <p:cNvPr id="29" name="图片 5" descr="343435383036303b343532343134393bcdb7c4d4b7e7b1a9"/>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7592954" y="4046658"/>
            <a:ext cx="431171" cy="431171"/>
          </a:xfrm>
          <a:prstGeom prst="rect">
            <a:avLst/>
          </a:prstGeom>
        </p:spPr>
      </p:pic>
      <p:sp>
        <p:nvSpPr>
          <p:cNvPr id="37" name="矩形 36"/>
          <p:cNvSpPr/>
          <p:nvPr>
            <p:custDataLst>
              <p:tags r:id="rId29"/>
            </p:custDataLst>
          </p:nvPr>
        </p:nvSpPr>
        <p:spPr>
          <a:xfrm>
            <a:off x="1463513" y="4805260"/>
            <a:ext cx="1452590" cy="138466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p>
            <a:pPr>
              <a:lnSpc>
                <a:spcPct val="150000"/>
              </a:lnSpc>
            </a:pPr>
            <a:r>
              <a:rPr lang="zh-CN" altLang="en-US" sz="1600" kern="0" dirty="0">
                <a:solidFill>
                  <a:schemeClr val="tx1">
                    <a:lumMod val="85000"/>
                    <a:lumOff val="15000"/>
                  </a:schemeClr>
                </a:solidFill>
                <a:latin typeface="+中文正文" charset="0"/>
                <a:sym typeface="+mn-ea"/>
              </a:rPr>
              <a:t>巧选银行，贷款也要货比三家</a:t>
            </a:r>
            <a:endParaRPr lang="zh-CN" altLang="en-US" sz="1600" kern="0" dirty="0">
              <a:solidFill>
                <a:schemeClr val="tx1">
                  <a:lumMod val="85000"/>
                  <a:lumOff val="15000"/>
                </a:schemeClr>
              </a:solidFill>
              <a:latin typeface="+中文正文" charset="0"/>
              <a:sym typeface="+mn-ea"/>
            </a:endParaRPr>
          </a:p>
        </p:txBody>
      </p:sp>
      <p:sp>
        <p:nvSpPr>
          <p:cNvPr id="38" name="矩形 37"/>
          <p:cNvSpPr/>
          <p:nvPr>
            <p:custDataLst>
              <p:tags r:id="rId30"/>
            </p:custDataLst>
          </p:nvPr>
        </p:nvSpPr>
        <p:spPr>
          <a:xfrm>
            <a:off x="5188801" y="4805260"/>
            <a:ext cx="1452590" cy="138466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p>
            <a:pPr>
              <a:lnSpc>
                <a:spcPct val="150000"/>
              </a:lnSpc>
            </a:pPr>
            <a:r>
              <a:rPr lang="zh-CN" altLang="en-US" sz="1600" kern="0" dirty="0">
                <a:solidFill>
                  <a:schemeClr val="tx1">
                    <a:lumMod val="85000"/>
                    <a:lumOff val="15000"/>
                  </a:schemeClr>
                </a:solidFill>
                <a:latin typeface="+中文正文" charset="0"/>
                <a:sym typeface="+mn-ea"/>
              </a:rPr>
              <a:t>精打细算，选择贷款期限</a:t>
            </a:r>
            <a:endParaRPr lang="zh-CN" altLang="en-US" sz="1600" kern="0" dirty="0">
              <a:solidFill>
                <a:schemeClr val="tx1">
                  <a:lumMod val="85000"/>
                  <a:lumOff val="15000"/>
                </a:schemeClr>
              </a:solidFill>
              <a:latin typeface="+中文正文" charset="0"/>
              <a:sym typeface="+mn-ea"/>
            </a:endParaRPr>
          </a:p>
        </p:txBody>
      </p:sp>
      <p:sp>
        <p:nvSpPr>
          <p:cNvPr id="39" name="矩形 38"/>
          <p:cNvSpPr/>
          <p:nvPr>
            <p:custDataLst>
              <p:tags r:id="rId31"/>
            </p:custDataLst>
          </p:nvPr>
        </p:nvSpPr>
        <p:spPr>
          <a:xfrm>
            <a:off x="8914090" y="4805260"/>
            <a:ext cx="1452590" cy="138466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p>
            <a:pPr>
              <a:lnSpc>
                <a:spcPct val="150000"/>
              </a:lnSpc>
            </a:pPr>
            <a:r>
              <a:rPr lang="zh-CN" altLang="en-US" sz="1600" kern="0" dirty="0">
                <a:solidFill>
                  <a:schemeClr val="tx1">
                    <a:lumMod val="85000"/>
                    <a:lumOff val="15000"/>
                  </a:schemeClr>
                </a:solidFill>
                <a:latin typeface="+中文正文" charset="0"/>
                <a:sym typeface="+mn-ea"/>
              </a:rPr>
              <a:t>提前还款，提高资金使用效率</a:t>
            </a:r>
            <a:endParaRPr lang="zh-CN" altLang="en-US" sz="1600" kern="0" dirty="0">
              <a:solidFill>
                <a:schemeClr val="tx1">
                  <a:lumMod val="85000"/>
                  <a:lumOff val="15000"/>
                </a:schemeClr>
              </a:solidFill>
              <a:latin typeface="+中文正文" charset="0"/>
              <a:sym typeface="+mn-ea"/>
            </a:endParaRPr>
          </a:p>
        </p:txBody>
      </p:sp>
      <p:sp>
        <p:nvSpPr>
          <p:cNvPr id="40" name="矩形 39"/>
          <p:cNvSpPr/>
          <p:nvPr>
            <p:custDataLst>
              <p:tags r:id="rId32"/>
            </p:custDataLst>
          </p:nvPr>
        </p:nvSpPr>
        <p:spPr>
          <a:xfrm>
            <a:off x="3326430" y="1947803"/>
            <a:ext cx="1452590" cy="13836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b"/>
          <a:p>
            <a:pPr>
              <a:lnSpc>
                <a:spcPct val="150000"/>
              </a:lnSpc>
            </a:pPr>
            <a:r>
              <a:rPr lang="zh-CN" altLang="en-US" sz="1600" kern="0" dirty="0">
                <a:solidFill>
                  <a:schemeClr val="tx1">
                    <a:lumMod val="85000"/>
                    <a:lumOff val="15000"/>
                  </a:schemeClr>
                </a:solidFill>
                <a:latin typeface="+中文正文" charset="0"/>
                <a:sym typeface="+mn-ea"/>
              </a:rPr>
              <a:t>合理挪用，住房贷款也能创业</a:t>
            </a:r>
            <a:endParaRPr lang="zh-CN" altLang="en-US" sz="1600" kern="0" dirty="0">
              <a:solidFill>
                <a:schemeClr val="tx1">
                  <a:lumMod val="85000"/>
                  <a:lumOff val="15000"/>
                </a:schemeClr>
              </a:solidFill>
              <a:latin typeface="+中文正文" charset="0"/>
              <a:sym typeface="+mn-ea"/>
            </a:endParaRPr>
          </a:p>
        </p:txBody>
      </p:sp>
      <p:sp>
        <p:nvSpPr>
          <p:cNvPr id="41" name="矩形 40"/>
          <p:cNvSpPr/>
          <p:nvPr>
            <p:custDataLst>
              <p:tags r:id="rId33"/>
            </p:custDataLst>
          </p:nvPr>
        </p:nvSpPr>
        <p:spPr>
          <a:xfrm>
            <a:off x="7051719" y="1947803"/>
            <a:ext cx="1452590" cy="13836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b"/>
          <a:p>
            <a:pPr>
              <a:lnSpc>
                <a:spcPct val="150000"/>
              </a:lnSpc>
            </a:pPr>
            <a:r>
              <a:rPr lang="zh-CN" altLang="en-US" sz="1600" kern="0" dirty="0">
                <a:solidFill>
                  <a:schemeClr val="tx1">
                    <a:lumMod val="85000"/>
                    <a:lumOff val="15000"/>
                  </a:schemeClr>
                </a:solidFill>
                <a:latin typeface="+中文正文" charset="0"/>
                <a:sym typeface="+mn-ea"/>
              </a:rPr>
              <a:t>用好政策，享受银行和政府的低息待遇</a:t>
            </a:r>
            <a:endParaRPr lang="zh-CN" altLang="en-US" sz="1600" kern="0" dirty="0">
              <a:solidFill>
                <a:schemeClr val="tx1">
                  <a:lumMod val="85000"/>
                  <a:lumOff val="15000"/>
                </a:schemeClr>
              </a:solidFill>
              <a:latin typeface="+中文正文" charset="0"/>
              <a:sym typeface="+mn-ea"/>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fill="hold"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06</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2346952" y="891480"/>
            <a:ext cx="7498080" cy="583565"/>
          </a:xfrm>
          <a:prstGeom prst="rect">
            <a:avLst/>
          </a:prstGeom>
          <a:noFill/>
        </p:spPr>
        <p:txBody>
          <a:bodyPr wrap="none" rtlCol="0">
            <a:spAutoFit/>
          </a:bodyPr>
          <a:p>
            <a:pPr algn="ctr"/>
            <a:r>
              <a:rPr lang="zh-CN" altLang="en-US" sz="3200" b="1" dirty="0">
                <a:solidFill>
                  <a:srgbClr val="7E4938"/>
                </a:solidFill>
                <a:cs typeface="+mn-ea"/>
                <a:sym typeface="+mn-lt"/>
              </a:rPr>
              <a:t>六、成功创业家寻找创业资金的方法借鉴</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useBgFill="1">
        <p:nvSpPr>
          <p:cNvPr id="3" name="燕尾形 60"/>
          <p:cNvSpPr/>
          <p:nvPr>
            <p:custDataLst>
              <p:tags r:id="rId4"/>
            </p:custDataLst>
          </p:nvPr>
        </p:nvSpPr>
        <p:spPr>
          <a:xfrm>
            <a:off x="8845100" y="2162938"/>
            <a:ext cx="2089170" cy="3356165"/>
          </a:xfrm>
          <a:prstGeom prst="chevron">
            <a:avLst>
              <a:gd name="adj" fmla="val 17570"/>
            </a:avLst>
          </a:prstGeom>
          <a:ln w="3175">
            <a:noFill/>
          </a:ln>
          <a:effectLst>
            <a:outerShdw blurRad="317500" dist="228600" sx="87000" sy="87000" algn="l" rotWithShape="0">
              <a:schemeClr val="accent4">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0170" tIns="0" rIns="0" bIns="0" numCol="1" spcCol="0" rtlCol="0" fromWordArt="0" anchor="ctr" anchorCtr="0" forceAA="0" compatLnSpc="1">
            <a:noAutofit/>
          </a:bodyPr>
          <a:p>
            <a:pPr lvl="0" algn="ctr">
              <a:lnSpc>
                <a:spcPct val="150000"/>
              </a:lnSpc>
              <a:buClrTx/>
              <a:buSzTx/>
              <a:buFontTx/>
            </a:pPr>
            <a:endParaRPr lang="zh-CN" altLang="en-US" sz="1400" kern="0" dirty="0">
              <a:ln>
                <a:noFill/>
                <a:prstDash val="sysDot"/>
              </a:ln>
              <a:solidFill>
                <a:srgbClr val="262626"/>
              </a:solidFill>
              <a:latin typeface="+mn-ea"/>
              <a:sym typeface="+mn-ea"/>
            </a:endParaRPr>
          </a:p>
        </p:txBody>
      </p:sp>
      <p:sp>
        <p:nvSpPr>
          <p:cNvPr id="61" name="燕尾形 60"/>
          <p:cNvSpPr/>
          <p:nvPr>
            <p:custDataLst>
              <p:tags r:id="rId5"/>
            </p:custDataLst>
          </p:nvPr>
        </p:nvSpPr>
        <p:spPr>
          <a:xfrm>
            <a:off x="8845100" y="2161223"/>
            <a:ext cx="2089170" cy="3356165"/>
          </a:xfrm>
          <a:prstGeom prst="chevron">
            <a:avLst>
              <a:gd name="adj" fmla="val 17570"/>
            </a:avLst>
          </a:prstGeom>
          <a:solidFill>
            <a:schemeClr val="lt1">
              <a:lumMod val="100000"/>
              <a:alpha val="20000"/>
            </a:schemeClr>
          </a:solidFill>
          <a:ln w="3175">
            <a:solidFill>
              <a:schemeClr val="accent4">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0" rIns="0" bIns="0" numCol="1" spcCol="0" rtlCol="0" fromWordArt="0" anchor="ctr" anchorCtr="0" forceAA="0" compatLnSpc="1">
            <a:noAutofit/>
          </a:bodyPr>
          <a:p>
            <a:pPr lvl="0">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向投资人兜售发展阶段，而不是产品</a:t>
            </a:r>
            <a:endParaRPr lang="zh-CN" altLang="en-US" sz="1600" kern="0" dirty="0">
              <a:ln>
                <a:noFill/>
                <a:prstDash val="sysDot"/>
              </a:ln>
              <a:solidFill>
                <a:schemeClr val="tx1">
                  <a:lumMod val="85000"/>
                  <a:lumOff val="15000"/>
                </a:schemeClr>
              </a:solidFill>
              <a:latin typeface="+mn-ea"/>
              <a:sym typeface="+mn-ea"/>
            </a:endParaRPr>
          </a:p>
        </p:txBody>
      </p:sp>
      <p:pic>
        <p:nvPicPr>
          <p:cNvPr id="5" name="图片 16" descr="343439383331313b343532303033323bd3a6d3c3b9dcc0ed"/>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9618104" y="2310449"/>
            <a:ext cx="323610" cy="323610"/>
          </a:xfrm>
          <a:prstGeom prst="rect">
            <a:avLst/>
          </a:prstGeom>
        </p:spPr>
      </p:pic>
      <p:cxnSp>
        <p:nvCxnSpPr>
          <p:cNvPr id="20" name="直接连接符 19"/>
          <p:cNvCxnSpPr/>
          <p:nvPr>
            <p:custDataLst>
              <p:tags r:id="rId9"/>
            </p:custDataLst>
          </p:nvPr>
        </p:nvCxnSpPr>
        <p:spPr>
          <a:xfrm>
            <a:off x="8984606" y="2806156"/>
            <a:ext cx="1724394" cy="0"/>
          </a:xfrm>
          <a:prstGeom prst="line">
            <a:avLst/>
          </a:prstGeom>
          <a:ln w="3175" cap="flat">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sp useBgFill="1">
        <p:nvSpPr>
          <p:cNvPr id="30" name="燕尾形 60"/>
          <p:cNvSpPr/>
          <p:nvPr>
            <p:custDataLst>
              <p:tags r:id="rId10"/>
            </p:custDataLst>
          </p:nvPr>
        </p:nvSpPr>
        <p:spPr>
          <a:xfrm>
            <a:off x="6988060" y="2162938"/>
            <a:ext cx="2089170" cy="3356165"/>
          </a:xfrm>
          <a:prstGeom prst="chevron">
            <a:avLst>
              <a:gd name="adj" fmla="val 17570"/>
            </a:avLst>
          </a:prstGeom>
          <a:ln w="3175">
            <a:noFill/>
          </a:ln>
          <a:effectLst>
            <a:outerShdw blurRad="317500" dist="228600" sx="87000" sy="87000" algn="l" rotWithShape="0">
              <a:schemeClr val="accent4">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0170" tIns="0" rIns="0" bIns="0" numCol="1" spcCol="0" rtlCol="0" fromWordArt="0" anchor="ctr" anchorCtr="0" forceAA="0" compatLnSpc="1">
            <a:noAutofit/>
          </a:bodyPr>
          <a:p>
            <a:pPr lvl="0" algn="ctr">
              <a:lnSpc>
                <a:spcPct val="150000"/>
              </a:lnSpc>
              <a:buClrTx/>
              <a:buSzTx/>
              <a:buFontTx/>
            </a:pPr>
            <a:endParaRPr lang="zh-CN" altLang="en-US" sz="1400" kern="0" dirty="0">
              <a:ln>
                <a:noFill/>
                <a:prstDash val="sysDot"/>
              </a:ln>
              <a:solidFill>
                <a:srgbClr val="262626"/>
              </a:solidFill>
              <a:latin typeface="+mn-ea"/>
              <a:sym typeface="+mn-ea"/>
            </a:endParaRPr>
          </a:p>
        </p:txBody>
      </p:sp>
      <p:sp>
        <p:nvSpPr>
          <p:cNvPr id="31" name="燕尾形 60"/>
          <p:cNvSpPr/>
          <p:nvPr>
            <p:custDataLst>
              <p:tags r:id="rId11"/>
            </p:custDataLst>
          </p:nvPr>
        </p:nvSpPr>
        <p:spPr>
          <a:xfrm>
            <a:off x="6988060" y="2161223"/>
            <a:ext cx="2089170" cy="3356165"/>
          </a:xfrm>
          <a:prstGeom prst="chevron">
            <a:avLst>
              <a:gd name="adj" fmla="val 17570"/>
            </a:avLst>
          </a:prstGeom>
          <a:solidFill>
            <a:schemeClr val="lt1">
              <a:lumMod val="100000"/>
              <a:alpha val="20000"/>
            </a:schemeClr>
          </a:solidFill>
          <a:ln w="3175">
            <a:solidFill>
              <a:schemeClr val="accent4">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0" rIns="0" bIns="0" numCol="1" spcCol="0" rtlCol="0" fromWordArt="0" anchor="ctr" anchorCtr="0" forceAA="0" compatLnSpc="1">
            <a:noAutofit/>
          </a:bodyPr>
          <a:p>
            <a:pPr lvl="0">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在支付方式上提出独特的价值主张</a:t>
            </a:r>
            <a:endParaRPr lang="zh-CN" altLang="en-US" sz="1600" kern="0" dirty="0">
              <a:ln>
                <a:noFill/>
                <a:prstDash val="sysDot"/>
              </a:ln>
              <a:solidFill>
                <a:schemeClr val="tx1">
                  <a:lumMod val="85000"/>
                  <a:lumOff val="15000"/>
                </a:schemeClr>
              </a:solidFill>
              <a:latin typeface="+mn-ea"/>
              <a:sym typeface="+mn-ea"/>
            </a:endParaRPr>
          </a:p>
        </p:txBody>
      </p:sp>
      <p:cxnSp>
        <p:nvCxnSpPr>
          <p:cNvPr id="32" name="直接连接符 31"/>
          <p:cNvCxnSpPr/>
          <p:nvPr>
            <p:custDataLst>
              <p:tags r:id="rId12"/>
            </p:custDataLst>
          </p:nvPr>
        </p:nvCxnSpPr>
        <p:spPr>
          <a:xfrm>
            <a:off x="7127567" y="2806156"/>
            <a:ext cx="1724394" cy="0"/>
          </a:xfrm>
          <a:prstGeom prst="line">
            <a:avLst/>
          </a:prstGeom>
          <a:ln w="3175" cap="flat">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sp useBgFill="1">
        <p:nvSpPr>
          <p:cNvPr id="33" name="燕尾形 60"/>
          <p:cNvSpPr/>
          <p:nvPr>
            <p:custDataLst>
              <p:tags r:id="rId13"/>
            </p:custDataLst>
          </p:nvPr>
        </p:nvSpPr>
        <p:spPr>
          <a:xfrm>
            <a:off x="5131020" y="2162938"/>
            <a:ext cx="2089170" cy="3356165"/>
          </a:xfrm>
          <a:prstGeom prst="chevron">
            <a:avLst>
              <a:gd name="adj" fmla="val 17570"/>
            </a:avLst>
          </a:prstGeom>
          <a:ln w="3175">
            <a:noFill/>
          </a:ln>
          <a:effectLst>
            <a:outerShdw blurRad="317500" dist="228600" sx="87000" sy="87000" algn="l" rotWithShape="0">
              <a:schemeClr val="accent4">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0170" tIns="0" rIns="0" bIns="0" numCol="1" spcCol="0" rtlCol="0" fromWordArt="0" anchor="ctr" anchorCtr="0" forceAA="0" compatLnSpc="1">
            <a:noAutofit/>
          </a:bodyPr>
          <a:p>
            <a:pPr lvl="0" algn="ctr">
              <a:lnSpc>
                <a:spcPct val="150000"/>
              </a:lnSpc>
              <a:buClrTx/>
              <a:buSzTx/>
              <a:buFontTx/>
            </a:pPr>
            <a:endParaRPr lang="zh-CN" altLang="en-US" sz="1400" kern="0" dirty="0">
              <a:ln>
                <a:noFill/>
                <a:prstDash val="sysDot"/>
              </a:ln>
              <a:solidFill>
                <a:srgbClr val="262626"/>
              </a:solidFill>
              <a:latin typeface="+mn-ea"/>
              <a:sym typeface="+mn-ea"/>
            </a:endParaRPr>
          </a:p>
        </p:txBody>
      </p:sp>
      <p:sp>
        <p:nvSpPr>
          <p:cNvPr id="34" name="燕尾形 60"/>
          <p:cNvSpPr/>
          <p:nvPr>
            <p:custDataLst>
              <p:tags r:id="rId14"/>
            </p:custDataLst>
          </p:nvPr>
        </p:nvSpPr>
        <p:spPr>
          <a:xfrm>
            <a:off x="5131020" y="2161223"/>
            <a:ext cx="2089170" cy="3356165"/>
          </a:xfrm>
          <a:prstGeom prst="chevron">
            <a:avLst>
              <a:gd name="adj" fmla="val 17570"/>
            </a:avLst>
          </a:prstGeom>
          <a:solidFill>
            <a:schemeClr val="lt1">
              <a:lumMod val="100000"/>
              <a:alpha val="20000"/>
            </a:schemeClr>
          </a:solidFill>
          <a:ln w="3175">
            <a:solidFill>
              <a:schemeClr val="accent4">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0" rIns="0" bIns="0" numCol="1" spcCol="0" rtlCol="0" fromWordArt="0" anchor="ctr" anchorCtr="0" forceAA="0" compatLnSpc="1">
            <a:noAutofit/>
          </a:bodyPr>
          <a:p>
            <a:pPr lvl="0">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对产品设置预先订购</a:t>
            </a:r>
            <a:endParaRPr lang="zh-CN" altLang="en-US" sz="1600" kern="0" dirty="0">
              <a:ln>
                <a:noFill/>
                <a:prstDash val="sysDot"/>
              </a:ln>
              <a:solidFill>
                <a:schemeClr val="tx1">
                  <a:lumMod val="85000"/>
                  <a:lumOff val="15000"/>
                </a:schemeClr>
              </a:solidFill>
              <a:latin typeface="+mn-ea"/>
              <a:sym typeface="+mn-ea"/>
            </a:endParaRPr>
          </a:p>
        </p:txBody>
      </p:sp>
      <p:cxnSp>
        <p:nvCxnSpPr>
          <p:cNvPr id="36" name="直接连接符 35"/>
          <p:cNvCxnSpPr/>
          <p:nvPr>
            <p:custDataLst>
              <p:tags r:id="rId15"/>
            </p:custDataLst>
          </p:nvPr>
        </p:nvCxnSpPr>
        <p:spPr>
          <a:xfrm>
            <a:off x="5270527" y="2806156"/>
            <a:ext cx="1724394" cy="0"/>
          </a:xfrm>
          <a:prstGeom prst="line">
            <a:avLst/>
          </a:prstGeom>
          <a:ln w="3175" cap="flat">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sp useBgFill="1">
        <p:nvSpPr>
          <p:cNvPr id="35" name="燕尾形 60"/>
          <p:cNvSpPr/>
          <p:nvPr>
            <p:custDataLst>
              <p:tags r:id="rId16"/>
            </p:custDataLst>
          </p:nvPr>
        </p:nvSpPr>
        <p:spPr>
          <a:xfrm>
            <a:off x="3273981" y="2162938"/>
            <a:ext cx="2089170" cy="3356165"/>
          </a:xfrm>
          <a:prstGeom prst="chevron">
            <a:avLst>
              <a:gd name="adj" fmla="val 17570"/>
            </a:avLst>
          </a:prstGeom>
          <a:ln w="3175">
            <a:noFill/>
          </a:ln>
          <a:effectLst>
            <a:outerShdw blurRad="317500" dist="228600" sx="87000" sy="87000" algn="l" rotWithShape="0">
              <a:schemeClr val="accent4">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0170" tIns="0" rIns="0" bIns="0" numCol="1" spcCol="0" rtlCol="0" fromWordArt="0" anchor="ctr" anchorCtr="0" forceAA="0" compatLnSpc="1">
            <a:noAutofit/>
          </a:bodyPr>
          <a:p>
            <a:pPr lvl="0" algn="ctr">
              <a:lnSpc>
                <a:spcPct val="150000"/>
              </a:lnSpc>
              <a:buClrTx/>
              <a:buSzTx/>
              <a:buFontTx/>
            </a:pPr>
            <a:endParaRPr lang="zh-CN" altLang="en-US" sz="1400" kern="0" dirty="0">
              <a:ln>
                <a:noFill/>
                <a:prstDash val="sysDot"/>
              </a:ln>
              <a:solidFill>
                <a:srgbClr val="262626"/>
              </a:solidFill>
              <a:latin typeface="+mn-ea"/>
              <a:sym typeface="+mn-ea"/>
            </a:endParaRPr>
          </a:p>
        </p:txBody>
      </p:sp>
      <p:sp>
        <p:nvSpPr>
          <p:cNvPr id="44" name="燕尾形 60"/>
          <p:cNvSpPr/>
          <p:nvPr>
            <p:custDataLst>
              <p:tags r:id="rId17"/>
            </p:custDataLst>
          </p:nvPr>
        </p:nvSpPr>
        <p:spPr>
          <a:xfrm>
            <a:off x="3273981" y="2161223"/>
            <a:ext cx="2089170" cy="3356165"/>
          </a:xfrm>
          <a:prstGeom prst="chevron">
            <a:avLst>
              <a:gd name="adj" fmla="val 17570"/>
            </a:avLst>
          </a:prstGeom>
          <a:solidFill>
            <a:schemeClr val="lt1">
              <a:lumMod val="100000"/>
              <a:alpha val="20000"/>
            </a:schemeClr>
          </a:solidFill>
          <a:ln w="3175">
            <a:solidFill>
              <a:schemeClr val="accent4">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0" rIns="0" bIns="0" numCol="1" spcCol="0" rtlCol="0" fromWordArt="0" anchor="ctr" anchorCtr="0" forceAA="0" compatLnSpc="1">
            <a:noAutofit/>
          </a:bodyPr>
          <a:p>
            <a:pPr lvl="0">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把自己的钱都投资在梦想上</a:t>
            </a:r>
            <a:endParaRPr lang="zh-CN" altLang="en-US" sz="1600" kern="0" dirty="0">
              <a:ln>
                <a:noFill/>
                <a:prstDash val="sysDot"/>
              </a:ln>
              <a:solidFill>
                <a:schemeClr val="tx1">
                  <a:lumMod val="85000"/>
                  <a:lumOff val="15000"/>
                </a:schemeClr>
              </a:solidFill>
              <a:latin typeface="+mn-ea"/>
              <a:sym typeface="+mn-ea"/>
            </a:endParaRPr>
          </a:p>
        </p:txBody>
      </p:sp>
      <p:cxnSp>
        <p:nvCxnSpPr>
          <p:cNvPr id="51" name="直接连接符 50"/>
          <p:cNvCxnSpPr/>
          <p:nvPr>
            <p:custDataLst>
              <p:tags r:id="rId18"/>
            </p:custDataLst>
          </p:nvPr>
        </p:nvCxnSpPr>
        <p:spPr>
          <a:xfrm>
            <a:off x="3413487" y="2806156"/>
            <a:ext cx="1724394" cy="0"/>
          </a:xfrm>
          <a:prstGeom prst="line">
            <a:avLst/>
          </a:prstGeom>
          <a:ln w="3175" cap="flat">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sp useBgFill="1">
        <p:nvSpPr>
          <p:cNvPr id="53" name="燕尾形 60"/>
          <p:cNvSpPr/>
          <p:nvPr>
            <p:custDataLst>
              <p:tags r:id="rId19"/>
            </p:custDataLst>
          </p:nvPr>
        </p:nvSpPr>
        <p:spPr>
          <a:xfrm>
            <a:off x="1416941" y="2162938"/>
            <a:ext cx="2089170" cy="3356165"/>
          </a:xfrm>
          <a:prstGeom prst="chevron">
            <a:avLst>
              <a:gd name="adj" fmla="val 17570"/>
            </a:avLst>
          </a:prstGeom>
          <a:ln w="3175">
            <a:noFill/>
          </a:ln>
          <a:effectLst>
            <a:outerShdw blurRad="317500" dist="228600" sx="87000" sy="87000" algn="l" rotWithShape="0">
              <a:schemeClr val="accent4">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0170" tIns="0" rIns="0" bIns="0" numCol="1" spcCol="0" rtlCol="0" fromWordArt="0" anchor="ctr" anchorCtr="0" forceAA="0" compatLnSpc="1">
            <a:noAutofit/>
          </a:bodyPr>
          <a:p>
            <a:pPr lvl="0" algn="ctr">
              <a:lnSpc>
                <a:spcPct val="150000"/>
              </a:lnSpc>
              <a:buClrTx/>
              <a:buSzTx/>
              <a:buFontTx/>
            </a:pPr>
            <a:endParaRPr lang="zh-CN" altLang="en-US" sz="1400" kern="0" dirty="0">
              <a:ln>
                <a:noFill/>
                <a:prstDash val="sysDot"/>
              </a:ln>
              <a:solidFill>
                <a:srgbClr val="262626"/>
              </a:solidFill>
              <a:latin typeface="+mn-ea"/>
              <a:sym typeface="+mn-ea"/>
            </a:endParaRPr>
          </a:p>
        </p:txBody>
      </p:sp>
      <p:sp>
        <p:nvSpPr>
          <p:cNvPr id="57" name="燕尾形 60"/>
          <p:cNvSpPr/>
          <p:nvPr>
            <p:custDataLst>
              <p:tags r:id="rId20"/>
            </p:custDataLst>
          </p:nvPr>
        </p:nvSpPr>
        <p:spPr>
          <a:xfrm>
            <a:off x="1416941" y="2161223"/>
            <a:ext cx="2089170" cy="3356165"/>
          </a:xfrm>
          <a:prstGeom prst="chevron">
            <a:avLst>
              <a:gd name="adj" fmla="val 17570"/>
            </a:avLst>
          </a:prstGeom>
          <a:solidFill>
            <a:schemeClr val="lt1">
              <a:lumMod val="100000"/>
              <a:alpha val="20000"/>
            </a:schemeClr>
          </a:solidFill>
          <a:ln w="3175">
            <a:solidFill>
              <a:schemeClr val="accent4">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0" rIns="0" bIns="0" numCol="1" spcCol="0" rtlCol="0" fromWordArt="0" anchor="ctr" anchorCtr="0" forceAA="0" compatLnSpc="1">
            <a:noAutofit/>
          </a:bodyPr>
          <a:p>
            <a:pPr lvl="0">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结识更多人</a:t>
            </a:r>
            <a:endParaRPr lang="zh-CN" altLang="en-US" sz="1600" kern="0" dirty="0">
              <a:ln>
                <a:noFill/>
                <a:prstDash val="sysDot"/>
              </a:ln>
              <a:solidFill>
                <a:schemeClr val="tx1">
                  <a:lumMod val="85000"/>
                  <a:lumOff val="15000"/>
                </a:schemeClr>
              </a:solidFill>
              <a:latin typeface="+mn-ea"/>
              <a:sym typeface="+mn-ea"/>
            </a:endParaRPr>
          </a:p>
        </p:txBody>
      </p:sp>
      <p:cxnSp>
        <p:nvCxnSpPr>
          <p:cNvPr id="60" name="直接连接符 59"/>
          <p:cNvCxnSpPr/>
          <p:nvPr>
            <p:custDataLst>
              <p:tags r:id="rId21"/>
            </p:custDataLst>
          </p:nvPr>
        </p:nvCxnSpPr>
        <p:spPr>
          <a:xfrm>
            <a:off x="1556447" y="2806156"/>
            <a:ext cx="1724394" cy="0"/>
          </a:xfrm>
          <a:prstGeom prst="line">
            <a:avLst/>
          </a:prstGeom>
          <a:ln w="3175" cap="flat">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custDataLst>
              <p:tags r:id="rId22"/>
            </p:custDataLst>
          </p:nvPr>
        </p:nvCxnSpPr>
        <p:spPr>
          <a:xfrm>
            <a:off x="8989752" y="4852444"/>
            <a:ext cx="1724394" cy="0"/>
          </a:xfrm>
          <a:prstGeom prst="line">
            <a:avLst/>
          </a:prstGeom>
          <a:ln w="3175" cap="flat">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23"/>
            </p:custDataLst>
          </p:nvPr>
        </p:nvCxnSpPr>
        <p:spPr>
          <a:xfrm>
            <a:off x="7132712" y="4852444"/>
            <a:ext cx="1724394" cy="0"/>
          </a:xfrm>
          <a:prstGeom prst="line">
            <a:avLst/>
          </a:prstGeom>
          <a:ln w="3175" cap="flat">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24"/>
            </p:custDataLst>
          </p:nvPr>
        </p:nvCxnSpPr>
        <p:spPr>
          <a:xfrm>
            <a:off x="5275673" y="4852444"/>
            <a:ext cx="1724394" cy="0"/>
          </a:xfrm>
          <a:prstGeom prst="line">
            <a:avLst/>
          </a:prstGeom>
          <a:ln w="3175" cap="flat">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25"/>
            </p:custDataLst>
          </p:nvPr>
        </p:nvCxnSpPr>
        <p:spPr>
          <a:xfrm>
            <a:off x="3418633" y="4852444"/>
            <a:ext cx="1724394" cy="0"/>
          </a:xfrm>
          <a:prstGeom prst="line">
            <a:avLst/>
          </a:prstGeom>
          <a:ln w="3175" cap="flat">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26"/>
            </p:custDataLst>
          </p:nvPr>
        </p:nvCxnSpPr>
        <p:spPr>
          <a:xfrm>
            <a:off x="1561593" y="4852444"/>
            <a:ext cx="1724394" cy="0"/>
          </a:xfrm>
          <a:prstGeom prst="line">
            <a:avLst/>
          </a:prstGeom>
          <a:ln w="3175" cap="flat">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sp>
        <p:nvSpPr>
          <p:cNvPr id="48" name="矩形 47"/>
          <p:cNvSpPr/>
          <p:nvPr>
            <p:custDataLst>
              <p:tags r:id="rId27"/>
            </p:custDataLst>
          </p:nvPr>
        </p:nvSpPr>
        <p:spPr>
          <a:xfrm>
            <a:off x="5291110" y="4927915"/>
            <a:ext cx="1548867" cy="520863"/>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en-US" sz="3000" b="1" dirty="0">
                <a:solidFill>
                  <a:schemeClr val="accent4"/>
                </a:solidFill>
                <a:uFillTx/>
                <a:latin typeface="+mn-ea"/>
                <a:sym typeface="+mn-ea"/>
              </a:rPr>
              <a:t>03</a:t>
            </a:r>
            <a:endParaRPr lang="en-US" sz="3000" b="1" dirty="0">
              <a:solidFill>
                <a:schemeClr val="accent4"/>
              </a:solidFill>
              <a:uFillTx/>
              <a:latin typeface="+mn-ea"/>
              <a:sym typeface="+mn-ea"/>
            </a:endParaRPr>
          </a:p>
        </p:txBody>
      </p:sp>
      <p:sp>
        <p:nvSpPr>
          <p:cNvPr id="49" name="矩形 48"/>
          <p:cNvSpPr/>
          <p:nvPr>
            <p:custDataLst>
              <p:tags r:id="rId28"/>
            </p:custDataLst>
          </p:nvPr>
        </p:nvSpPr>
        <p:spPr>
          <a:xfrm>
            <a:off x="3434070" y="4927915"/>
            <a:ext cx="1548867" cy="520863"/>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en-US" sz="3000" b="1" dirty="0">
                <a:solidFill>
                  <a:schemeClr val="accent4"/>
                </a:solidFill>
                <a:uFillTx/>
                <a:latin typeface="+mn-ea"/>
                <a:sym typeface="+mn-ea"/>
              </a:rPr>
              <a:t>02</a:t>
            </a:r>
            <a:endParaRPr lang="en-US" sz="3000" b="1" dirty="0">
              <a:solidFill>
                <a:schemeClr val="accent4"/>
              </a:solidFill>
              <a:uFillTx/>
              <a:latin typeface="+mn-ea"/>
              <a:sym typeface="+mn-ea"/>
            </a:endParaRPr>
          </a:p>
        </p:txBody>
      </p:sp>
      <p:sp>
        <p:nvSpPr>
          <p:cNvPr id="50" name="矩形 49"/>
          <p:cNvSpPr/>
          <p:nvPr>
            <p:custDataLst>
              <p:tags r:id="rId29"/>
            </p:custDataLst>
          </p:nvPr>
        </p:nvSpPr>
        <p:spPr>
          <a:xfrm>
            <a:off x="1577030" y="4927915"/>
            <a:ext cx="1548867" cy="520863"/>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en-US" sz="3000" b="1" dirty="0">
                <a:solidFill>
                  <a:schemeClr val="accent4"/>
                </a:solidFill>
                <a:uFillTx/>
                <a:latin typeface="+mn-ea"/>
                <a:sym typeface="+mn-ea"/>
              </a:rPr>
              <a:t>01</a:t>
            </a:r>
            <a:endParaRPr lang="en-US" sz="3000" b="1" dirty="0">
              <a:solidFill>
                <a:schemeClr val="accent4"/>
              </a:solidFill>
              <a:uFillTx/>
              <a:latin typeface="+mn-ea"/>
              <a:sym typeface="+mn-ea"/>
            </a:endParaRPr>
          </a:p>
        </p:txBody>
      </p:sp>
      <p:sp>
        <p:nvSpPr>
          <p:cNvPr id="52" name="矩形 51"/>
          <p:cNvSpPr/>
          <p:nvPr>
            <p:custDataLst>
              <p:tags r:id="rId30"/>
            </p:custDataLst>
          </p:nvPr>
        </p:nvSpPr>
        <p:spPr>
          <a:xfrm>
            <a:off x="7148150" y="4927915"/>
            <a:ext cx="1548867" cy="520863"/>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en-US" sz="3000" b="1" dirty="0">
                <a:solidFill>
                  <a:schemeClr val="accent4"/>
                </a:solidFill>
                <a:uFillTx/>
                <a:latin typeface="+mn-ea"/>
                <a:sym typeface="+mn-ea"/>
              </a:rPr>
              <a:t>04</a:t>
            </a:r>
            <a:endParaRPr lang="en-US" sz="3000" b="1" dirty="0">
              <a:solidFill>
                <a:schemeClr val="accent4"/>
              </a:solidFill>
              <a:uFillTx/>
              <a:latin typeface="+mn-ea"/>
              <a:sym typeface="+mn-ea"/>
            </a:endParaRPr>
          </a:p>
        </p:txBody>
      </p:sp>
      <p:pic>
        <p:nvPicPr>
          <p:cNvPr id="54" name="图片 5" descr="343435383037343b343532333833373bb9abcbbe"/>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2189373" y="2310449"/>
            <a:ext cx="323629" cy="323629"/>
          </a:xfrm>
          <a:prstGeom prst="rect">
            <a:avLst/>
          </a:prstGeom>
        </p:spPr>
      </p:pic>
      <p:pic>
        <p:nvPicPr>
          <p:cNvPr id="55" name="图片 3" descr="343439383331313b343532303031393bd2b5bca8b9dcc0ed"/>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4046985" y="2321884"/>
            <a:ext cx="324141" cy="324141"/>
          </a:xfrm>
          <a:prstGeom prst="rect">
            <a:avLst/>
          </a:prstGeom>
        </p:spPr>
      </p:pic>
      <p:pic>
        <p:nvPicPr>
          <p:cNvPr id="56" name="图片 4" descr="343439383331313b343532303032303bb8f6c8cbd0c5cfa2"/>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5949764" y="2310449"/>
            <a:ext cx="291727" cy="291727"/>
          </a:xfrm>
          <a:prstGeom prst="rect">
            <a:avLst/>
          </a:prstGeom>
        </p:spPr>
      </p:pic>
      <p:pic>
        <p:nvPicPr>
          <p:cNvPr id="58" name="图片 12" descr="343439383331313b343532303032383bbfcdbba7b9dcc0ed"/>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a:off x="7761064" y="2316167"/>
            <a:ext cx="324141" cy="324141"/>
          </a:xfrm>
          <a:prstGeom prst="rect">
            <a:avLst/>
          </a:prstGeom>
        </p:spPr>
      </p:pic>
      <p:sp>
        <p:nvSpPr>
          <p:cNvPr id="59" name="矩形 58"/>
          <p:cNvSpPr/>
          <p:nvPr>
            <p:custDataLst>
              <p:tags r:id="rId43"/>
            </p:custDataLst>
          </p:nvPr>
        </p:nvSpPr>
        <p:spPr>
          <a:xfrm>
            <a:off x="9005761" y="4927915"/>
            <a:ext cx="1548867" cy="520863"/>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en-US" sz="3000" b="1" dirty="0">
                <a:solidFill>
                  <a:schemeClr val="accent4"/>
                </a:solidFill>
                <a:uFillTx/>
                <a:latin typeface="+mn-ea"/>
                <a:sym typeface="+mn-ea"/>
              </a:rPr>
              <a:t>05</a:t>
            </a:r>
            <a:endParaRPr lang="en-US" sz="3000" b="1" dirty="0">
              <a:solidFill>
                <a:schemeClr val="accent4"/>
              </a:solidFill>
              <a:uFillTx/>
              <a:latin typeface="+mn-ea"/>
              <a:sym typeface="+mn-ea"/>
            </a:endParaRPr>
          </a:p>
        </p:txBody>
      </p:sp>
    </p:spTree>
    <p:custDataLst>
      <p:tags r:id="rId44"/>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fill="hold"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1743710" y="737235"/>
            <a:ext cx="8703310" cy="540512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10" name="文本框 9"/>
          <p:cNvSpPr txBox="1"/>
          <p:nvPr/>
        </p:nvSpPr>
        <p:spPr>
          <a:xfrm>
            <a:off x="3232150" y="1607820"/>
            <a:ext cx="5727700" cy="2553335"/>
          </a:xfrm>
          <a:prstGeom prst="rect">
            <a:avLst/>
          </a:prstGeom>
          <a:noFill/>
        </p:spPr>
        <p:txBody>
          <a:bodyPr wrap="square" rtlCol="0">
            <a:spAutoFit/>
          </a:bodyPr>
          <a:lstStyle>
            <a:defPPr>
              <a:defRPr lang="zh-CN"/>
            </a:defPPr>
            <a:lvl1pPr algn="ctr">
              <a:defRPr sz="8000" kern="0" spc="10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defRPr>
            </a:lvl1pPr>
          </a:lstStyle>
          <a:p>
            <a:r>
              <a:rPr lang="zh-CN" altLang="en-US" dirty="0">
                <a:sym typeface="微软雅黑" panose="020B0503020204020204" pitchFamily="34" charset="-122"/>
              </a:rPr>
              <a:t>感谢</a:t>
            </a:r>
            <a:endParaRPr lang="zh-CN" altLang="en-US" dirty="0">
              <a:sym typeface="微软雅黑" panose="020B0503020204020204" pitchFamily="34" charset="-122"/>
            </a:endParaRPr>
          </a:p>
          <a:p>
            <a:r>
              <a:rPr lang="zh-CN" altLang="en-US" dirty="0">
                <a:sym typeface="微软雅黑" panose="020B0503020204020204" pitchFamily="34" charset="-122"/>
              </a:rPr>
              <a:t>您的观看</a:t>
            </a:r>
            <a:endParaRPr lang="zh-CN" altLang="en-US" dirty="0">
              <a:sym typeface="微软雅黑" panose="020B0503020204020204" pitchFamily="34" charset="-122"/>
            </a:endParaRPr>
          </a:p>
        </p:txBody>
      </p:sp>
      <p:pic>
        <p:nvPicPr>
          <p:cNvPr id="11" name="图片 10" descr="20200224-084020-1ac2"/>
          <p:cNvPicPr>
            <a:picLocks noChangeAspect="1"/>
          </p:cNvPicPr>
          <p:nvPr/>
        </p:nvPicPr>
        <p:blipFill>
          <a:blip r:embed="rId3" cstate="screen"/>
          <a:stretch>
            <a:fillRect/>
          </a:stretch>
        </p:blipFill>
        <p:spPr>
          <a:xfrm rot="5400000">
            <a:off x="1878330" y="1200150"/>
            <a:ext cx="1619250" cy="457200"/>
          </a:xfrm>
          <a:prstGeom prst="rect">
            <a:avLst/>
          </a:prstGeom>
        </p:spPr>
      </p:pic>
      <p:pic>
        <p:nvPicPr>
          <p:cNvPr id="12" name="图片 11" descr="20200224-084020-b056"/>
          <p:cNvPicPr>
            <a:picLocks noChangeAspect="1"/>
          </p:cNvPicPr>
          <p:nvPr/>
        </p:nvPicPr>
        <p:blipFill>
          <a:blip r:embed="rId4" cstate="screen"/>
          <a:stretch>
            <a:fillRect/>
          </a:stretch>
        </p:blipFill>
        <p:spPr>
          <a:xfrm>
            <a:off x="8199755" y="4864735"/>
            <a:ext cx="1836420" cy="748030"/>
          </a:xfrm>
          <a:prstGeom prst="rect">
            <a:avLst/>
          </a:prstGeom>
        </p:spPr>
      </p:pic>
      <p:sp>
        <p:nvSpPr>
          <p:cNvPr id="16" name="圆角矩形 15"/>
          <p:cNvSpPr/>
          <p:nvPr/>
        </p:nvSpPr>
        <p:spPr>
          <a:xfrm>
            <a:off x="4231640" y="4448810"/>
            <a:ext cx="3728085" cy="428625"/>
          </a:xfrm>
          <a:prstGeom prst="roundRect">
            <a:avLst>
              <a:gd name="adj" fmla="val 50000"/>
            </a:avLst>
          </a:prstGeom>
          <a:gradFill>
            <a:gsLst>
              <a:gs pos="0">
                <a:srgbClr val="D2A672"/>
              </a:gs>
              <a:gs pos="100000">
                <a:srgbClr val="A37441"/>
              </a:gs>
            </a:gsLst>
            <a:lin ang="154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7" name="文本框 16"/>
          <p:cNvSpPr txBox="1"/>
          <p:nvPr/>
        </p:nvSpPr>
        <p:spPr>
          <a:xfrm>
            <a:off x="4231640" y="4478655"/>
            <a:ext cx="3777615" cy="337185"/>
          </a:xfrm>
          <a:prstGeom prst="rect">
            <a:avLst/>
          </a:prstGeom>
          <a:noFill/>
        </p:spPr>
        <p:txBody>
          <a:bodyPr wrap="square" rtlCol="0">
            <a:spAutoFit/>
          </a:bodyPr>
          <a:lstStyle/>
          <a:p>
            <a:pPr algn="ct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指导老师：</a:t>
            </a:r>
            <a:r>
              <a:rPr lang="en-US" altLang="zh-CN"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XXX</a:t>
            </a: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6" presetClass="entr" presetSubtype="16" fill="hold" grpId="0" nodeType="afterEffect">
                                  <p:stCondLst>
                                    <p:cond delay="0"/>
                                  </p:stCondLst>
                                  <p:childTnLst>
                                    <p:set>
                                      <p:cBhvr>
                                        <p:cTn id="17" dur="500" fill="hold">
                                          <p:stCondLst>
                                            <p:cond delay="0"/>
                                          </p:stCondLst>
                                        </p:cTn>
                                        <p:tgtEl>
                                          <p:spTgt spid="10"/>
                                        </p:tgtEl>
                                        <p:attrNameLst>
                                          <p:attrName>style.visibility</p:attrName>
                                        </p:attrNameLst>
                                      </p:cBhvr>
                                      <p:to>
                                        <p:strVal val="visible"/>
                                      </p:to>
                                    </p:set>
                                    <p:animEffect transition="in" filter="circle(in)">
                                      <p:cBhvr>
                                        <p:cTn id="18" dur="500"/>
                                        <p:tgtEl>
                                          <p:spTgt spid="10"/>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par>
                          <p:cTn id="31" fill="hold">
                            <p:stCondLst>
                              <p:cond delay="2500"/>
                            </p:stCondLst>
                            <p:childTnLst>
                              <p:par>
                                <p:cTn id="32" presetID="2" presetClass="entr" presetSubtype="8"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bldLvl="0" animBg="1"/>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36474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06</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251753"/>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24011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07</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196685"/>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19578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08</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15948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14257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09</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3" name="平行四边形 32"/>
          <p:cNvSpPr/>
          <p:nvPr>
            <p:custDataLst>
              <p:tags r:id="rId12"/>
            </p:custDataLst>
          </p:nvPr>
        </p:nvSpPr>
        <p:spPr>
          <a:xfrm>
            <a:off x="6088369" y="5113067"/>
            <a:ext cx="1056947" cy="612562"/>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文本框 13"/>
          <p:cNvSpPr txBox="1"/>
          <p:nvPr>
            <p:custDataLst>
              <p:tags r:id="rId13"/>
            </p:custDataLst>
          </p:nvPr>
        </p:nvSpPr>
        <p:spPr>
          <a:xfrm>
            <a:off x="6214747" y="510332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10</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4"/>
            </p:custDataLst>
          </p:nvPr>
        </p:nvSpPr>
        <p:spPr>
          <a:xfrm>
            <a:off x="7299325" y="132461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项目六　创业机会</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70395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5"/>
            </p:custDataLst>
          </p:nvPr>
        </p:nvSpPr>
        <p:spPr>
          <a:xfrm>
            <a:off x="7299325" y="224155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项目七　创业环境</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6"/>
            </p:custDataLst>
          </p:nvPr>
        </p:nvSpPr>
        <p:spPr>
          <a:xfrm>
            <a:off x="7299325" y="3191510"/>
            <a:ext cx="3837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项目八　创业项目</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7"/>
            </p:custDataLst>
          </p:nvPr>
        </p:nvSpPr>
        <p:spPr>
          <a:xfrm>
            <a:off x="7299325" y="414147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项目九　创业计划书</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5" name="矩形 54"/>
          <p:cNvSpPr/>
          <p:nvPr>
            <p:custDataLst>
              <p:tags r:id="rId18"/>
            </p:custDataLst>
          </p:nvPr>
        </p:nvSpPr>
        <p:spPr>
          <a:xfrm>
            <a:off x="7299325" y="5091430"/>
            <a:ext cx="3710940" cy="470535"/>
          </a:xfrm>
          <a:prstGeom prst="rect">
            <a:avLst/>
          </a:prstGeom>
          <a:ln w="15875">
            <a:noFill/>
          </a:ln>
        </p:spPr>
        <p:txBody>
          <a:bodyPr wrap="square" lIns="65314" tIns="32657" rIns="65314" bIns="32657">
            <a:spAutoFit/>
          </a:bodyPr>
          <a:lstStyle/>
          <a:p>
            <a:pPr defTabSz="905510" hangingPunct="0">
              <a:lnSpc>
                <a:spcPct val="120000"/>
              </a:lnSpc>
            </a:pPr>
            <a:r>
              <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　创业融资</a:t>
            </a:r>
            <a:endPar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wipe(left)">
                                      <p:cBhvr>
                                        <p:cTn id="4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2" grpId="0"/>
      <p:bldP spid="53" grpId="0"/>
      <p:bldP spid="54" grpId="0"/>
      <p:bldP spid="5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36474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11</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326048"/>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31440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12</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353530"/>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35263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13</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50619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48928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14</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2"/>
            </p:custDataLst>
          </p:nvPr>
        </p:nvSpPr>
        <p:spPr>
          <a:xfrm>
            <a:off x="7299325" y="1324610"/>
            <a:ext cx="392811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项目十一　创业风险的防控</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70395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3"/>
            </p:custDataLst>
          </p:nvPr>
        </p:nvSpPr>
        <p:spPr>
          <a:xfrm>
            <a:off x="7299325" y="2315845"/>
            <a:ext cx="392811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项目十二　新创企业的筹建</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4"/>
            </p:custDataLst>
          </p:nvPr>
        </p:nvSpPr>
        <p:spPr>
          <a:xfrm>
            <a:off x="7299325" y="3348355"/>
            <a:ext cx="3837940" cy="876300"/>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项目十三　新创企业的管理运营</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5"/>
            </p:custDataLst>
          </p:nvPr>
        </p:nvSpPr>
        <p:spPr>
          <a:xfrm>
            <a:off x="7299325" y="4488180"/>
            <a:ext cx="3710940" cy="876300"/>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项目十四　大学生创新创业实践平台的利用</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2" grpId="0"/>
      <p:bldP spid="53" grpId="0"/>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8" name="组合 7"/>
          <p:cNvGrpSpPr/>
          <p:nvPr>
            <p:custDataLst>
              <p:tags r:id="rId3"/>
            </p:custDataLst>
          </p:nvPr>
        </p:nvGrpSpPr>
        <p:grpSpPr>
          <a:xfrm>
            <a:off x="1461635" y="2840806"/>
            <a:ext cx="2659578" cy="3226244"/>
            <a:chOff x="3080" y="5970"/>
            <a:chExt cx="4041" cy="4902"/>
          </a:xfrm>
        </p:grpSpPr>
        <p:sp>
          <p:nvSpPr>
            <p:cNvPr id="2" name="文本框 1"/>
            <p:cNvSpPr txBox="1"/>
            <p:nvPr>
              <p:custDataLst>
                <p:tags r:id="rId4"/>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知识目标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文本框 3"/>
            <p:cNvSpPr txBox="1"/>
            <p:nvPr>
              <p:custDataLst>
                <p:tags r:id="rId5"/>
              </p:custDataLst>
            </p:nvPr>
          </p:nvSpPr>
          <p:spPr>
            <a:xfrm>
              <a:off x="3080" y="6805"/>
              <a:ext cx="4041" cy="4067"/>
            </a:xfrm>
            <a:prstGeom prst="rect">
              <a:avLst/>
            </a:prstGeom>
            <a:noFill/>
          </p:spPr>
          <p:txBody>
            <a:bodyPr wrap="square" rtlCol="0">
              <a:spAutoFit/>
            </a:bodyPr>
            <a:lstStyle/>
            <a:p>
              <a:pPr algn="just">
                <a:lnSpc>
                  <a:spcPct val="15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了解大学生创业融资概念、渠道、困难及贷款申请相关内容，合理选择融资渠道。</a:t>
              </a:r>
              <a:endPar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just">
                <a:lnSpc>
                  <a:spcPct val="15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熟知不同类型、阶段、资金需求特点下创业企业的融资策略及常见融资渠道特点；掌握降低融资成本技巧与成功创业家筹资方法。</a:t>
              </a:r>
              <a:endPar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cxnSp>
          <p:nvCxnSpPr>
            <p:cNvPr id="5" name="直接连接符 4"/>
            <p:cNvCxnSpPr/>
            <p:nvPr>
              <p:custDataLst>
                <p:tags r:id="rId6"/>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3" name="椭圆 2"/>
          <p:cNvSpPr/>
          <p:nvPr>
            <p:custDataLst>
              <p:tags r:id="rId7"/>
            </p:custDataLst>
          </p:nvPr>
        </p:nvSpPr>
        <p:spPr>
          <a:xfrm>
            <a:off x="2000659" y="715645"/>
            <a:ext cx="1762521" cy="1762521"/>
          </a:xfrm>
          <a:prstGeom prst="ellipse">
            <a:avLst/>
          </a:prstGeom>
          <a:blipFill rotWithShape="1">
            <a:blip r:embed="rId8"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9" name="组合 8"/>
          <p:cNvGrpSpPr/>
          <p:nvPr>
            <p:custDataLst>
              <p:tags r:id="rId9"/>
            </p:custDataLst>
          </p:nvPr>
        </p:nvGrpSpPr>
        <p:grpSpPr>
          <a:xfrm>
            <a:off x="4622064" y="2840806"/>
            <a:ext cx="2840568" cy="1932981"/>
            <a:chOff x="3080" y="5970"/>
            <a:chExt cx="4316" cy="2937"/>
          </a:xfrm>
        </p:grpSpPr>
        <p:sp>
          <p:nvSpPr>
            <p:cNvPr id="10" name="文本框 9"/>
            <p:cNvSpPr txBox="1"/>
            <p:nvPr>
              <p:custDataLst>
                <p:tags r:id="rId10"/>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能力目标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custDataLst>
                <p:tags r:id="rId11"/>
              </p:custDataLst>
            </p:nvPr>
          </p:nvSpPr>
          <p:spPr>
            <a:xfrm>
              <a:off x="3080" y="6805"/>
              <a:ext cx="4316" cy="2102"/>
            </a:xfrm>
            <a:prstGeom prst="rect">
              <a:avLst/>
            </a:prstGeom>
            <a:noFill/>
          </p:spPr>
          <p:txBody>
            <a:bodyPr wrap="square" rtlCol="0">
              <a:spAutoFit/>
            </a:bodyPr>
            <a:lstStyle/>
            <a:p>
              <a:pPr algn="just">
                <a:lnSpc>
                  <a:spcPct val="15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通过案例分析等，培养归纳总结、思考分析及实践操作能力。</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ct val="15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通过系统学习锻炼分类、比较等思维，提升融资决策能力。</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14" name="直接连接符 13"/>
            <p:cNvCxnSpPr/>
            <p:nvPr>
              <p:custDataLst>
                <p:tags r:id="rId12"/>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custDataLst>
              <p:tags r:id="rId13"/>
            </p:custDataLst>
          </p:nvPr>
        </p:nvGrpSpPr>
        <p:grpSpPr>
          <a:xfrm>
            <a:off x="7964141" y="2840806"/>
            <a:ext cx="2934025" cy="2038944"/>
            <a:chOff x="3356" y="5970"/>
            <a:chExt cx="4458" cy="3098"/>
          </a:xfrm>
        </p:grpSpPr>
        <p:sp>
          <p:nvSpPr>
            <p:cNvPr id="20" name="文本框 19"/>
            <p:cNvSpPr txBox="1"/>
            <p:nvPr>
              <p:custDataLst>
                <p:tags r:id="rId14"/>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素养目标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1" name="文本框 20"/>
            <p:cNvSpPr txBox="1"/>
            <p:nvPr>
              <p:custDataLst>
                <p:tags r:id="rId15"/>
              </p:custDataLst>
            </p:nvPr>
          </p:nvSpPr>
          <p:spPr>
            <a:xfrm>
              <a:off x="3356" y="6805"/>
              <a:ext cx="4458" cy="2263"/>
            </a:xfrm>
            <a:prstGeom prst="rect">
              <a:avLst/>
            </a:prstGeom>
            <a:noFill/>
          </p:spPr>
          <p:txBody>
            <a:bodyPr wrap="square" rtlCol="0">
              <a:spAutoFit/>
            </a:bodyPr>
            <a:lstStyle/>
            <a:p>
              <a:pPr algn="just">
                <a:lnSpc>
                  <a:spcPct val="13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体会创业不易，重视融资，激发创业热情与信心。</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ct val="13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培养积极探索的创业精神，树立科学融资决策意识，增强创业信心与责任感。</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23" name="直接连接符 22"/>
            <p:cNvCxnSpPr/>
            <p:nvPr>
              <p:custDataLst>
                <p:tags r:id="rId16"/>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25" name="椭圆 24"/>
          <p:cNvSpPr/>
          <p:nvPr>
            <p:custDataLst>
              <p:tags r:id="rId17"/>
            </p:custDataLst>
          </p:nvPr>
        </p:nvSpPr>
        <p:spPr>
          <a:xfrm>
            <a:off x="5161087" y="715645"/>
            <a:ext cx="1762521" cy="1762521"/>
          </a:xfrm>
          <a:prstGeom prst="ellipse">
            <a:avLst/>
          </a:prstGeom>
          <a:blipFill rotWithShape="1">
            <a:blip r:embed="rId18"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6" name="椭圆 25"/>
          <p:cNvSpPr/>
          <p:nvPr>
            <p:custDataLst>
              <p:tags r:id="rId19"/>
            </p:custDataLst>
          </p:nvPr>
        </p:nvSpPr>
        <p:spPr>
          <a:xfrm>
            <a:off x="8321515" y="715645"/>
            <a:ext cx="1762521" cy="1762521"/>
          </a:xfrm>
          <a:prstGeom prst="ellipse">
            <a:avLst/>
          </a:prstGeom>
          <a:blipFill rotWithShape="1">
            <a:blip r:embed="rId20"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21"/>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500"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90"/>
                                          </p:val>
                                        </p:tav>
                                        <p:tav tm="100000">
                                          <p:val>
                                            <p:fltVal val="0"/>
                                          </p:val>
                                        </p:tav>
                                      </p:tavLst>
                                    </p:anim>
                                    <p:animEffect transition="in" filter="fade">
                                      <p:cBhvr>
                                        <p:cTn id="16" dur="500"/>
                                        <p:tgtEl>
                                          <p:spTgt spid="3"/>
                                        </p:tgtEl>
                                      </p:cBhvr>
                                    </p:animEffect>
                                  </p:childTnLst>
                                </p:cTn>
                              </p:par>
                              <p:par>
                                <p:cTn id="17" presetID="31" presetClass="entr" presetSubtype="0" fill="hold" grpId="0" nodeType="withEffect">
                                  <p:stCondLst>
                                    <p:cond delay="0"/>
                                  </p:stCondLst>
                                  <p:childTnLst>
                                    <p:set>
                                      <p:cBhvr>
                                        <p:cTn id="18" dur="500"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 calcmode="lin" valueType="num">
                                      <p:cBhvr>
                                        <p:cTn id="21" dur="500" fill="hold"/>
                                        <p:tgtEl>
                                          <p:spTgt spid="25"/>
                                        </p:tgtEl>
                                        <p:attrNameLst>
                                          <p:attrName>style.rotation</p:attrName>
                                        </p:attrNameLst>
                                      </p:cBhvr>
                                      <p:tavLst>
                                        <p:tav tm="0">
                                          <p:val>
                                            <p:fltVal val="90"/>
                                          </p:val>
                                        </p:tav>
                                        <p:tav tm="100000">
                                          <p:val>
                                            <p:fltVal val="0"/>
                                          </p:val>
                                        </p:tav>
                                      </p:tavLst>
                                    </p:anim>
                                    <p:animEffect transition="in" filter="fade">
                                      <p:cBhvr>
                                        <p:cTn id="22" dur="500"/>
                                        <p:tgtEl>
                                          <p:spTgt spid="25"/>
                                        </p:tgtEl>
                                      </p:cBhvr>
                                    </p:animEffect>
                                  </p:childTnLst>
                                </p:cTn>
                              </p:par>
                              <p:par>
                                <p:cTn id="23" presetID="31" presetClass="entr" presetSubtype="0" fill="hold" grpId="0" nodeType="withEffect">
                                  <p:stCondLst>
                                    <p:cond delay="0"/>
                                  </p:stCondLst>
                                  <p:childTnLst>
                                    <p:set>
                                      <p:cBhvr>
                                        <p:cTn id="24" dur="500"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 calcmode="lin" valueType="num">
                                      <p:cBhvr>
                                        <p:cTn id="27" dur="500" fill="hold"/>
                                        <p:tgtEl>
                                          <p:spTgt spid="26"/>
                                        </p:tgtEl>
                                        <p:attrNameLst>
                                          <p:attrName>style.rotation</p:attrName>
                                        </p:attrNameLst>
                                      </p:cBhvr>
                                      <p:tavLst>
                                        <p:tav tm="0">
                                          <p:val>
                                            <p:fltVal val="90"/>
                                          </p:val>
                                        </p:tav>
                                        <p:tav tm="100000">
                                          <p:val>
                                            <p:fltVal val="0"/>
                                          </p:val>
                                        </p:tav>
                                      </p:tavLst>
                                    </p:anim>
                                    <p:animEffect transition="in" filter="fade">
                                      <p:cBhvr>
                                        <p:cTn id="28" dur="500"/>
                                        <p:tgtEl>
                                          <p:spTgt spid="26"/>
                                        </p:tgtEl>
                                      </p:cBhvr>
                                    </p:animEffect>
                                  </p:childTnLst>
                                </p:cTn>
                              </p:par>
                            </p:childTnLst>
                          </p:cTn>
                        </p:par>
                        <p:par>
                          <p:cTn id="29" fill="hold">
                            <p:stCondLst>
                              <p:cond delay="1000"/>
                            </p:stCondLst>
                            <p:childTnLst>
                              <p:par>
                                <p:cTn id="30" presetID="2" presetClass="entr" presetSubtype="4"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5" grpId="0" bldLvl="0" animBg="1"/>
      <p:bldP spid="2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075940" y="2995930"/>
            <a:ext cx="5829935" cy="2306955"/>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7200" b="1" i="0" kern="0" spc="17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创业融资及其渠道</a:t>
            </a:r>
            <a:endParaRPr kumimoji="0" lang="zh-CN" altLang="en-US" sz="7200" b="1" i="0" kern="0" spc="17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文本框 1"/>
          <p:cNvSpPr txBox="1"/>
          <p:nvPr/>
        </p:nvSpPr>
        <p:spPr bwMode="auto">
          <a:xfrm>
            <a:off x="3076394" y="175672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任务一</a:t>
            </a:r>
            <a:endPar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1719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554164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221105" y="2270760"/>
            <a:ext cx="4987925" cy="3410585"/>
          </a:xfrm>
          <a:prstGeom prst="rect">
            <a:avLst/>
          </a:prstGeom>
          <a:noFill/>
        </p:spPr>
        <p:txBody>
          <a:bodyPr wrap="square" rtlCol="0">
            <a:no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bg1"/>
                </a:solidFill>
                <a:cs typeface="+mn-ea"/>
                <a:sym typeface="+mn-lt"/>
              </a:rPr>
              <a:t>（一）大学生创业融资的概念</a:t>
            </a:r>
            <a:endParaRPr lang="zh-CN" altLang="en-US" dirty="0">
              <a:solidFill>
                <a:schemeClr val="bg1"/>
              </a:solidFill>
              <a:cs typeface="+mn-ea"/>
              <a:sym typeface="+mn-lt"/>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bg1"/>
                </a:solidFill>
                <a:cs typeface="+mn-ea"/>
                <a:sym typeface="+mn-lt"/>
              </a:rPr>
              <a:t>融资，从狭义来讲，是一个企业的资金筹集行为与过程；广义上则是货币资金的融通，也就是当事人通过各种方式到金融市场上筹措资金的行为。《新帕尔格雷夫经济学大辞典》也对融资有着相应解释，它指出融资是指为支付超过的购货款而采取的货币交易手段，或为取得资产而集资所采取的货币手段。</a:t>
            </a:r>
            <a:endParaRPr lang="zh-CN" altLang="en-US" dirty="0">
              <a:solidFill>
                <a:schemeClr val="bg1"/>
              </a:solidFill>
              <a:cs typeface="+mn-ea"/>
              <a:sym typeface="+mn-lt"/>
            </a:endParaRPr>
          </a:p>
        </p:txBody>
      </p:sp>
      <p:sp>
        <p:nvSpPr>
          <p:cNvPr id="8" name="文本框 7"/>
          <p:cNvSpPr txBox="1"/>
          <p:nvPr/>
        </p:nvSpPr>
        <p:spPr>
          <a:xfrm>
            <a:off x="3769352" y="891480"/>
            <a:ext cx="4653280" cy="583565"/>
          </a:xfrm>
          <a:prstGeom prst="rect">
            <a:avLst/>
          </a:prstGeom>
          <a:noFill/>
        </p:spPr>
        <p:txBody>
          <a:bodyPr wrap="none" rtlCol="0">
            <a:spAutoFit/>
          </a:bodyPr>
          <a:p>
            <a:pPr algn="ctr"/>
            <a:r>
              <a:rPr lang="zh-CN" altLang="en-US" sz="3200" b="1" dirty="0">
                <a:solidFill>
                  <a:srgbClr val="7E4938"/>
                </a:solidFill>
                <a:cs typeface="+mn-ea"/>
                <a:sym typeface="+mn-lt"/>
              </a:rPr>
              <a:t>一、大学生创业融资概述</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769352" y="891480"/>
            <a:ext cx="4653280" cy="583565"/>
          </a:xfrm>
          <a:prstGeom prst="rect">
            <a:avLst/>
          </a:prstGeom>
          <a:noFill/>
        </p:spPr>
        <p:txBody>
          <a:bodyPr wrap="none" rtlCol="0">
            <a:spAutoFit/>
          </a:bodyPr>
          <a:p>
            <a:pPr algn="ctr"/>
            <a:r>
              <a:rPr lang="zh-CN" altLang="en-US" sz="3200" b="1" dirty="0">
                <a:solidFill>
                  <a:srgbClr val="7E4938"/>
                </a:solidFill>
                <a:cs typeface="+mn-ea"/>
                <a:sym typeface="+mn-lt"/>
              </a:rPr>
              <a:t>一、大学生创业融资概述</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42440" y="1917065"/>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（二）大学生创业融资的特点</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矩形: 圆角 20"/>
          <p:cNvSpPr>
            <a:spLocks noChangeAspect="1"/>
          </p:cNvSpPr>
          <p:nvPr>
            <p:custDataLst>
              <p:tags r:id="rId4"/>
            </p:custDataLst>
          </p:nvPr>
        </p:nvSpPr>
        <p:spPr>
          <a:xfrm rot="2700000">
            <a:off x="7542232" y="4491844"/>
            <a:ext cx="1694192" cy="1694192"/>
          </a:xfrm>
          <a:prstGeom prst="roundRect">
            <a:avLst>
              <a:gd name="adj" fmla="val 14848"/>
            </a:avLst>
          </a:prstGeom>
          <a:noFill/>
          <a:ln w="22225" cap="flat">
            <a:gradFill flip="none" rotWithShape="1">
              <a:gsLst>
                <a:gs pos="0">
                  <a:schemeClr val="accent4">
                    <a:alpha val="11000"/>
                  </a:schemeClr>
                </a:gs>
                <a:gs pos="100000">
                  <a:schemeClr val="accent4">
                    <a:alpha val="0"/>
                  </a:schemeClr>
                </a:gs>
              </a:gsLst>
              <a:lin ang="16200000" scaled="1"/>
              <a:tileRect/>
            </a:gradFill>
            <a:prstDash val="solid"/>
            <a:miter/>
          </a:ln>
          <a:effectLst>
            <a:outerShdw blurRad="241300" dist="228600" dir="5400000" algn="t" rotWithShape="0">
              <a:schemeClr val="accent4">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51" name="矩形: 圆角 23"/>
          <p:cNvSpPr>
            <a:spLocks noChangeAspect="1"/>
          </p:cNvSpPr>
          <p:nvPr>
            <p:custDataLst>
              <p:tags r:id="rId5"/>
            </p:custDataLst>
          </p:nvPr>
        </p:nvSpPr>
        <p:spPr>
          <a:xfrm rot="2700000">
            <a:off x="5753455" y="2926245"/>
            <a:ext cx="1906470" cy="1906470"/>
          </a:xfrm>
          <a:prstGeom prst="roundRect">
            <a:avLst>
              <a:gd name="adj" fmla="val 14848"/>
            </a:avLst>
          </a:prstGeom>
          <a:gradFill flip="none" rotWithShape="1">
            <a:gsLst>
              <a:gs pos="100000">
                <a:schemeClr val="accent4">
                  <a:lumMod val="20000"/>
                  <a:lumOff val="80000"/>
                  <a:alpha val="10000"/>
                </a:schemeClr>
              </a:gs>
              <a:gs pos="0">
                <a:schemeClr val="accent4">
                  <a:lumMod val="20000"/>
                  <a:lumOff val="80000"/>
                  <a:alpha val="40000"/>
                </a:schemeClr>
              </a:gs>
            </a:gsLst>
            <a:lin ang="54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52" name="矩形: 圆角 19"/>
          <p:cNvSpPr>
            <a:spLocks noChangeAspect="1"/>
          </p:cNvSpPr>
          <p:nvPr>
            <p:custDataLst>
              <p:tags r:id="rId6"/>
            </p:custDataLst>
          </p:nvPr>
        </p:nvSpPr>
        <p:spPr>
          <a:xfrm rot="2700000">
            <a:off x="4163805" y="4491844"/>
            <a:ext cx="1694192" cy="1694192"/>
          </a:xfrm>
          <a:prstGeom prst="roundRect">
            <a:avLst>
              <a:gd name="adj" fmla="val 14848"/>
            </a:avLst>
          </a:prstGeom>
          <a:noFill/>
          <a:ln w="22225" cap="flat">
            <a:gradFill flip="none" rotWithShape="1">
              <a:gsLst>
                <a:gs pos="0">
                  <a:schemeClr val="accent4">
                    <a:alpha val="11000"/>
                  </a:schemeClr>
                </a:gs>
                <a:gs pos="100000">
                  <a:schemeClr val="accent4">
                    <a:alpha val="0"/>
                  </a:schemeClr>
                </a:gs>
              </a:gsLst>
              <a:lin ang="16200000" scaled="1"/>
              <a:tileRect/>
            </a:gradFill>
            <a:prstDash val="solid"/>
            <a:miter/>
          </a:ln>
          <a:effectLst>
            <a:outerShdw blurRad="241300" dist="228600" dir="5400000" algn="t" rotWithShape="0">
              <a:schemeClr val="accent4">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53" name="矩形: 圆角 2"/>
          <p:cNvSpPr>
            <a:spLocks noChangeAspect="1"/>
          </p:cNvSpPr>
          <p:nvPr>
            <p:custDataLst>
              <p:tags r:id="rId7"/>
            </p:custDataLst>
          </p:nvPr>
        </p:nvSpPr>
        <p:spPr>
          <a:xfrm rot="2700000">
            <a:off x="2368875" y="3680798"/>
            <a:ext cx="1906470" cy="1906470"/>
          </a:xfrm>
          <a:prstGeom prst="roundRect">
            <a:avLst>
              <a:gd name="adj" fmla="val 14848"/>
            </a:avLst>
          </a:prstGeom>
          <a:gradFill flip="none" rotWithShape="0">
            <a:gsLst>
              <a:gs pos="14000">
                <a:schemeClr val="accent4">
                  <a:lumMod val="75000"/>
                  <a:alpha val="100000"/>
                </a:schemeClr>
              </a:gs>
              <a:gs pos="100000">
                <a:schemeClr val="accent4">
                  <a:lumMod val="60000"/>
                  <a:lumOff val="40000"/>
                  <a:alpha val="100000"/>
                </a:schemeClr>
              </a:gs>
              <a:gs pos="61000">
                <a:schemeClr val="accent4">
                  <a:alpha val="100000"/>
                </a:schemeClr>
              </a:gs>
            </a:gsLst>
            <a:lin ang="16200000" scaled="1"/>
            <a:tileRect/>
          </a:gradFill>
          <a:ln w="9525" cap="flat">
            <a:noFill/>
            <a:prstDash val="solid"/>
            <a:miter/>
          </a:ln>
          <a:effectLst>
            <a:outerShdw blurRad="241300" dist="228600" dir="5400000" algn="t" rotWithShape="0">
              <a:schemeClr val="accent4">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54" name="矩形: 圆角 11"/>
          <p:cNvSpPr>
            <a:spLocks noChangeAspect="1"/>
          </p:cNvSpPr>
          <p:nvPr>
            <p:custDataLst>
              <p:tags r:id="rId8"/>
            </p:custDataLst>
          </p:nvPr>
        </p:nvSpPr>
        <p:spPr>
          <a:xfrm rot="2700000">
            <a:off x="4058089" y="2919533"/>
            <a:ext cx="1906470" cy="1906470"/>
          </a:xfrm>
          <a:prstGeom prst="roundRect">
            <a:avLst>
              <a:gd name="adj" fmla="val 14848"/>
            </a:avLst>
          </a:prstGeom>
          <a:solidFill>
            <a:srgbClr val="FFFFFF"/>
          </a:solidFill>
          <a:ln w="15875" cap="flat">
            <a:gradFill>
              <a:gsLst>
                <a:gs pos="0">
                  <a:schemeClr val="accent4">
                    <a:lumMod val="60000"/>
                    <a:lumOff val="40000"/>
                    <a:alpha val="100000"/>
                  </a:schemeClr>
                </a:gs>
                <a:gs pos="100000">
                  <a:schemeClr val="accent4">
                    <a:lumMod val="75000"/>
                    <a:alpha val="100000"/>
                  </a:schemeClr>
                </a:gs>
              </a:gsLst>
              <a:lin ang="5400000" scaled="1"/>
            </a:gradFill>
            <a:prstDash val="solid"/>
            <a:miter/>
          </a:ln>
          <a:effectLst>
            <a:outerShdw blurRad="241300" dist="228600" dir="5400000" algn="t" rotWithShape="0">
              <a:schemeClr val="accent4">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pic>
        <p:nvPicPr>
          <p:cNvPr id="55" name="图片 3" descr="343439383331313b343532303031393bd2b5bca8b9dcc0e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4889831" y="4293837"/>
            <a:ext cx="253686" cy="253686"/>
          </a:xfrm>
          <a:prstGeom prst="rect">
            <a:avLst/>
          </a:prstGeom>
          <a:effectLst>
            <a:outerShdw blurRad="50800" dist="50800" dir="5400000" sx="102000" sy="102000" algn="ctr" rotWithShape="0">
              <a:schemeClr val="accent4">
                <a:alpha val="20000"/>
              </a:schemeClr>
            </a:outerShdw>
          </a:effectLst>
        </p:spPr>
      </p:pic>
      <p:sp>
        <p:nvSpPr>
          <p:cNvPr id="56" name="矩形: 圆角 12"/>
          <p:cNvSpPr>
            <a:spLocks noChangeAspect="1"/>
          </p:cNvSpPr>
          <p:nvPr>
            <p:custDataLst>
              <p:tags r:id="rId12"/>
            </p:custDataLst>
          </p:nvPr>
        </p:nvSpPr>
        <p:spPr>
          <a:xfrm rot="2700000">
            <a:off x="5753455" y="3680798"/>
            <a:ext cx="1906470" cy="1906470"/>
          </a:xfrm>
          <a:prstGeom prst="roundRect">
            <a:avLst>
              <a:gd name="adj" fmla="val 14848"/>
            </a:avLst>
          </a:prstGeom>
          <a:gradFill flip="none" rotWithShape="0">
            <a:gsLst>
              <a:gs pos="14000">
                <a:schemeClr val="accent4">
                  <a:lumMod val="75000"/>
                  <a:alpha val="100000"/>
                </a:schemeClr>
              </a:gs>
              <a:gs pos="100000">
                <a:schemeClr val="accent4">
                  <a:lumMod val="60000"/>
                  <a:lumOff val="40000"/>
                  <a:alpha val="100000"/>
                </a:schemeClr>
              </a:gs>
              <a:gs pos="61000">
                <a:schemeClr val="accent4">
                  <a:alpha val="100000"/>
                </a:schemeClr>
              </a:gs>
            </a:gsLst>
            <a:lin ang="16200000" scaled="1"/>
            <a:tileRect/>
          </a:gradFill>
          <a:ln w="9525" cap="flat">
            <a:noFill/>
            <a:prstDash val="solid"/>
            <a:miter/>
          </a:ln>
          <a:effectLst>
            <a:outerShdw blurRad="241300" dist="228600" dir="5400000" algn="t" rotWithShape="0">
              <a:schemeClr val="accent4">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57" name="矩形: 圆角 13"/>
          <p:cNvSpPr>
            <a:spLocks noChangeAspect="1"/>
          </p:cNvSpPr>
          <p:nvPr>
            <p:custDataLst>
              <p:tags r:id="rId13"/>
            </p:custDataLst>
          </p:nvPr>
        </p:nvSpPr>
        <p:spPr>
          <a:xfrm rot="2700000">
            <a:off x="7435957" y="2919533"/>
            <a:ext cx="1906470" cy="1906470"/>
          </a:xfrm>
          <a:prstGeom prst="roundRect">
            <a:avLst>
              <a:gd name="adj" fmla="val 14848"/>
            </a:avLst>
          </a:prstGeom>
          <a:solidFill>
            <a:srgbClr val="FFFFFF"/>
          </a:solidFill>
          <a:ln w="15875" cap="flat">
            <a:gradFill>
              <a:gsLst>
                <a:gs pos="0">
                  <a:schemeClr val="accent4">
                    <a:lumMod val="60000"/>
                    <a:lumOff val="40000"/>
                    <a:alpha val="100000"/>
                  </a:schemeClr>
                </a:gs>
                <a:gs pos="100000">
                  <a:schemeClr val="accent4">
                    <a:lumMod val="75000"/>
                    <a:alpha val="100000"/>
                  </a:schemeClr>
                </a:gs>
              </a:gsLst>
              <a:lin ang="5400000" scaled="1"/>
            </a:gradFill>
            <a:prstDash val="solid"/>
            <a:miter/>
          </a:ln>
          <a:effectLst>
            <a:outerShdw blurRad="241300" dist="228600" dir="5400000" algn="t" rotWithShape="0">
              <a:schemeClr val="accent4">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pic>
        <p:nvPicPr>
          <p:cNvPr id="58" name="图片 13" descr="343435383038363b343532323339363bd5bdc2d4c4bfb1ea"/>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581842" y="4004098"/>
            <a:ext cx="253686" cy="253686"/>
          </a:xfrm>
          <a:prstGeom prst="rect">
            <a:avLst/>
          </a:prstGeom>
          <a:effectLst>
            <a:outerShdw blurRad="76200" dist="38100" dir="8100000" algn="tr" rotWithShape="0">
              <a:schemeClr val="accent4">
                <a:lumMod val="75000"/>
                <a:alpha val="40000"/>
              </a:schemeClr>
            </a:outerShdw>
          </a:effectLst>
        </p:spPr>
      </p:pic>
      <p:pic>
        <p:nvPicPr>
          <p:cNvPr id="59" name="图片 21" descr="343439383331313b343532303033363bd3aad2b5ccfcc5e4d6c3"/>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8253156" y="4506947"/>
            <a:ext cx="253686" cy="253686"/>
          </a:xfrm>
          <a:prstGeom prst="rect">
            <a:avLst/>
          </a:prstGeom>
          <a:effectLst>
            <a:outerShdw blurRad="50800" dist="50800" dir="5400000" sx="102000" sy="102000" algn="ctr" rotWithShape="0">
              <a:schemeClr val="accent4">
                <a:alpha val="20000"/>
              </a:schemeClr>
            </a:outerShdw>
          </a:effectLst>
        </p:spPr>
      </p:pic>
      <p:pic>
        <p:nvPicPr>
          <p:cNvPr id="60" name="图片 4" descr="343439383331313b343532303032303bb8f6c8cbd0c5cfa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3200617" y="4004657"/>
            <a:ext cx="253686" cy="253686"/>
          </a:xfrm>
          <a:prstGeom prst="rect">
            <a:avLst/>
          </a:prstGeom>
          <a:effectLst>
            <a:outerShdw blurRad="76200" dist="38100" dir="8100000" algn="tr" rotWithShape="0">
              <a:schemeClr val="accent4">
                <a:lumMod val="75000"/>
                <a:alpha val="40000"/>
              </a:schemeClr>
            </a:outerShdw>
          </a:effectLst>
        </p:spPr>
      </p:pic>
      <p:sp>
        <p:nvSpPr>
          <p:cNvPr id="61" name="矩形: 圆角 38"/>
          <p:cNvSpPr>
            <a:spLocks noChangeAspect="1"/>
          </p:cNvSpPr>
          <p:nvPr>
            <p:custDataLst>
              <p:tags r:id="rId23"/>
            </p:custDataLst>
          </p:nvPr>
        </p:nvSpPr>
        <p:spPr>
          <a:xfrm rot="2700000">
            <a:off x="9371282" y="4409621"/>
            <a:ext cx="981302" cy="981303"/>
          </a:xfrm>
          <a:prstGeom prst="roundRect">
            <a:avLst>
              <a:gd name="adj" fmla="val 14848"/>
            </a:avLst>
          </a:prstGeom>
          <a:gradFill flip="none" rotWithShape="1">
            <a:gsLst>
              <a:gs pos="100000">
                <a:schemeClr val="accent4">
                  <a:lumMod val="20000"/>
                  <a:lumOff val="80000"/>
                  <a:alpha val="10000"/>
                </a:schemeClr>
              </a:gs>
              <a:gs pos="0">
                <a:schemeClr val="accent4">
                  <a:lumMod val="20000"/>
                  <a:lumOff val="80000"/>
                  <a:alpha val="40000"/>
                </a:schemeClr>
              </a:gs>
            </a:gsLst>
            <a:lin ang="27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62" name="矩形: 圆角 39"/>
          <p:cNvSpPr>
            <a:spLocks noChangeAspect="1"/>
          </p:cNvSpPr>
          <p:nvPr>
            <p:custDataLst>
              <p:tags r:id="rId24"/>
            </p:custDataLst>
          </p:nvPr>
        </p:nvSpPr>
        <p:spPr>
          <a:xfrm rot="2700000">
            <a:off x="2058440" y="2572741"/>
            <a:ext cx="981302" cy="981303"/>
          </a:xfrm>
          <a:prstGeom prst="roundRect">
            <a:avLst>
              <a:gd name="adj" fmla="val 14848"/>
            </a:avLst>
          </a:prstGeom>
          <a:gradFill flip="none" rotWithShape="1">
            <a:gsLst>
              <a:gs pos="100000">
                <a:schemeClr val="accent4">
                  <a:lumMod val="20000"/>
                  <a:lumOff val="80000"/>
                  <a:alpha val="10000"/>
                </a:schemeClr>
              </a:gs>
              <a:gs pos="0">
                <a:schemeClr val="accent4">
                  <a:lumMod val="20000"/>
                  <a:lumOff val="80000"/>
                  <a:alpha val="40000"/>
                </a:schemeClr>
              </a:gs>
            </a:gsLst>
            <a:lin ang="27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63" name="矩形 62"/>
          <p:cNvSpPr/>
          <p:nvPr>
            <p:custDataLst>
              <p:tags r:id="rId25"/>
            </p:custDataLst>
          </p:nvPr>
        </p:nvSpPr>
        <p:spPr>
          <a:xfrm>
            <a:off x="2561289" y="4427520"/>
            <a:ext cx="1499991" cy="796753"/>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b="1" dirty="0">
                <a:solidFill>
                  <a:srgbClr val="FFFFFF"/>
                </a:solidFill>
                <a:latin typeface="+mn-ea"/>
                <a:cs typeface="+mn-ea"/>
              </a:rPr>
              <a:t>1. 规模相对</a:t>
            </a:r>
            <a:endParaRPr lang="zh-CN" altLang="en-US" b="1" dirty="0">
              <a:solidFill>
                <a:srgbClr val="FFFFFF"/>
              </a:solidFill>
              <a:latin typeface="+mn-ea"/>
              <a:cs typeface="+mn-ea"/>
            </a:endParaRPr>
          </a:p>
          <a:p>
            <a:pPr algn="ctr">
              <a:lnSpc>
                <a:spcPct val="130000"/>
              </a:lnSpc>
              <a:spcBef>
                <a:spcPct val="0"/>
              </a:spcBef>
              <a:spcAft>
                <a:spcPct val="0"/>
              </a:spcAft>
            </a:pPr>
            <a:r>
              <a:rPr lang="zh-CN" altLang="en-US" b="1" dirty="0">
                <a:solidFill>
                  <a:srgbClr val="FFFFFF"/>
                </a:solidFill>
                <a:latin typeface="+mn-ea"/>
                <a:cs typeface="+mn-ea"/>
              </a:rPr>
              <a:t>较小</a:t>
            </a:r>
            <a:endParaRPr lang="zh-CN" altLang="en-US" b="1" dirty="0">
              <a:solidFill>
                <a:srgbClr val="FFFFFF"/>
              </a:solidFill>
              <a:latin typeface="+mn-ea"/>
              <a:cs typeface="+mn-ea"/>
            </a:endParaRPr>
          </a:p>
        </p:txBody>
      </p:sp>
      <p:sp>
        <p:nvSpPr>
          <p:cNvPr id="64" name="矩形 63"/>
          <p:cNvSpPr/>
          <p:nvPr>
            <p:custDataLst>
              <p:tags r:id="rId26"/>
            </p:custDataLst>
          </p:nvPr>
        </p:nvSpPr>
        <p:spPr>
          <a:xfrm>
            <a:off x="5948107" y="4427520"/>
            <a:ext cx="1499991" cy="796753"/>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b="1" dirty="0">
                <a:solidFill>
                  <a:srgbClr val="FFFFFF"/>
                </a:solidFill>
                <a:latin typeface="+mn-ea"/>
                <a:cs typeface="+mn-ea"/>
              </a:rPr>
              <a:t>3. 潜力与创新性并存</a:t>
            </a:r>
            <a:endParaRPr lang="zh-CN" altLang="en-US" b="1" dirty="0">
              <a:solidFill>
                <a:srgbClr val="FFFFFF"/>
              </a:solidFill>
              <a:latin typeface="+mn-ea"/>
              <a:cs typeface="+mn-ea"/>
            </a:endParaRPr>
          </a:p>
        </p:txBody>
      </p:sp>
      <p:sp>
        <p:nvSpPr>
          <p:cNvPr id="65" name="矩形 64"/>
          <p:cNvSpPr/>
          <p:nvPr>
            <p:custDataLst>
              <p:tags r:id="rId27"/>
            </p:custDataLst>
          </p:nvPr>
        </p:nvSpPr>
        <p:spPr>
          <a:xfrm>
            <a:off x="4261130" y="3304920"/>
            <a:ext cx="1499991" cy="741597"/>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b="1" dirty="0">
                <a:solidFill>
                  <a:schemeClr val="accent4"/>
                </a:solidFill>
                <a:latin typeface="+mn-ea"/>
                <a:cs typeface="+mn-ea"/>
              </a:rPr>
              <a:t>2. 风险较高</a:t>
            </a:r>
            <a:endParaRPr lang="zh-CN" altLang="en-US" b="1" dirty="0">
              <a:solidFill>
                <a:schemeClr val="accent4"/>
              </a:solidFill>
              <a:latin typeface="+mn-ea"/>
              <a:cs typeface="+mn-ea"/>
            </a:endParaRPr>
          </a:p>
        </p:txBody>
      </p:sp>
      <p:sp>
        <p:nvSpPr>
          <p:cNvPr id="66" name="矩形 65"/>
          <p:cNvSpPr/>
          <p:nvPr>
            <p:custDataLst>
              <p:tags r:id="rId28"/>
            </p:custDataLst>
          </p:nvPr>
        </p:nvSpPr>
        <p:spPr>
          <a:xfrm>
            <a:off x="7638999" y="3304920"/>
            <a:ext cx="1499991" cy="741597"/>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b="1" dirty="0">
                <a:solidFill>
                  <a:schemeClr val="accent4"/>
                </a:solidFill>
                <a:latin typeface="+mn-ea"/>
                <a:cs typeface="+mn-ea"/>
              </a:rPr>
              <a:t>4. 依赖政策</a:t>
            </a:r>
            <a:endParaRPr lang="zh-CN" altLang="en-US" b="1" dirty="0">
              <a:solidFill>
                <a:schemeClr val="accent4"/>
              </a:solidFill>
              <a:latin typeface="+mn-ea"/>
              <a:cs typeface="+mn-ea"/>
            </a:endParaRPr>
          </a:p>
          <a:p>
            <a:pPr algn="ctr">
              <a:lnSpc>
                <a:spcPct val="130000"/>
              </a:lnSpc>
              <a:spcBef>
                <a:spcPct val="0"/>
              </a:spcBef>
              <a:spcAft>
                <a:spcPct val="0"/>
              </a:spcAft>
            </a:pPr>
            <a:r>
              <a:rPr lang="zh-CN" altLang="en-US" b="1" dirty="0">
                <a:solidFill>
                  <a:schemeClr val="accent4"/>
                </a:solidFill>
                <a:latin typeface="+mn-ea"/>
                <a:cs typeface="+mn-ea"/>
              </a:rPr>
              <a:t>支持</a:t>
            </a:r>
            <a:endParaRPr lang="zh-CN" altLang="en-US" b="1" dirty="0">
              <a:solidFill>
                <a:schemeClr val="accent4"/>
              </a:solidFill>
              <a:latin typeface="+mn-ea"/>
              <a:cs typeface="+mn-ea"/>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fill="hold"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2143752" y="891480"/>
            <a:ext cx="7904480" cy="583565"/>
          </a:xfrm>
          <a:prstGeom prst="rect">
            <a:avLst/>
          </a:prstGeom>
          <a:noFill/>
        </p:spPr>
        <p:txBody>
          <a:bodyPr wrap="none" rtlCol="0">
            <a:spAutoFit/>
          </a:bodyPr>
          <a:p>
            <a:pPr algn="ctr"/>
            <a:r>
              <a:rPr lang="zh-CN" altLang="en-US" sz="3200" b="1" dirty="0">
                <a:solidFill>
                  <a:srgbClr val="7E4938"/>
                </a:solidFill>
                <a:cs typeface="+mn-ea"/>
                <a:sym typeface="+mn-lt"/>
              </a:rPr>
              <a:t>二、大学生创业面临的融资困难及原因分析</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4" name="燕尾形 3"/>
          <p:cNvSpPr/>
          <p:nvPr>
            <p:custDataLst>
              <p:tags r:id="rId4"/>
            </p:custDataLst>
          </p:nvPr>
        </p:nvSpPr>
        <p:spPr>
          <a:xfrm>
            <a:off x="1170940" y="3657600"/>
            <a:ext cx="2378075" cy="631825"/>
          </a:xfrm>
          <a:prstGeom prst="chevron">
            <a:avLst/>
          </a:prstGeom>
          <a:gradFill>
            <a:gsLst>
              <a:gs pos="0">
                <a:schemeClr val="accent4">
                  <a:lumMod val="20000"/>
                  <a:lumOff val="80000"/>
                  <a:alpha val="100000"/>
                </a:schemeClr>
              </a:gs>
              <a:gs pos="44000">
                <a:schemeClr val="accent4">
                  <a:alpha val="100000"/>
                </a:schemeClr>
              </a:gs>
            </a:gsLst>
            <a:path path="circle">
              <a:fillToRect r="100000" b="100000"/>
            </a:path>
            <a:tileRect l="-100000" t="-100000"/>
          </a:gradFill>
          <a:ln>
            <a:noFill/>
          </a:ln>
          <a:effectLst>
            <a:outerShdw blurRad="177800" dir="5400000" sx="90000" sy="-19000"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ct val="0"/>
              </a:spcBef>
              <a:spcAft>
                <a:spcPct val="0"/>
              </a:spcAft>
              <a:buClrTx/>
              <a:buSzTx/>
              <a:buFontTx/>
            </a:pPr>
            <a:r>
              <a:rPr lang="zh-CN" altLang="en-US" sz="1600" b="1">
                <a:solidFill>
                  <a:srgbClr val="FFFFFF"/>
                </a:solidFill>
                <a:effectLst/>
                <a:uFillTx/>
                <a:latin typeface="+mn-ea"/>
                <a:cs typeface="+mn-ea"/>
                <a:sym typeface="+mn-ea"/>
              </a:rPr>
              <a:t>缺乏稳定财务状况与信用记录</a:t>
            </a:r>
            <a:endParaRPr lang="zh-CN" altLang="en-US" sz="1600" b="1">
              <a:solidFill>
                <a:srgbClr val="FFFFFF"/>
              </a:solidFill>
              <a:effectLst/>
              <a:uFillTx/>
              <a:latin typeface="+mn-ea"/>
              <a:cs typeface="+mn-ea"/>
              <a:sym typeface="+mn-ea"/>
            </a:endParaRPr>
          </a:p>
        </p:txBody>
      </p:sp>
      <p:sp>
        <p:nvSpPr>
          <p:cNvPr id="2" name="任意多边形 1"/>
          <p:cNvSpPr/>
          <p:nvPr>
            <p:custDataLst>
              <p:tags r:id="rId5"/>
            </p:custDataLst>
          </p:nvPr>
        </p:nvSpPr>
        <p:spPr>
          <a:xfrm>
            <a:off x="3246717" y="3518290"/>
            <a:ext cx="467211" cy="909901"/>
          </a:xfrm>
          <a:custGeom>
            <a:avLst/>
            <a:gdLst>
              <a:gd name="connsiteX0" fmla="*/ 23 w 705"/>
              <a:gd name="connsiteY0" fmla="*/ 0 h 1373"/>
              <a:gd name="connsiteX1" fmla="*/ 705 w 705"/>
              <a:gd name="connsiteY1" fmla="*/ 682 h 1373"/>
              <a:gd name="connsiteX2" fmla="*/ 0 w 705"/>
              <a:gd name="connsiteY2" fmla="*/ 1373 h 1373"/>
            </a:gdLst>
            <a:ahLst/>
            <a:cxnLst>
              <a:cxn ang="0">
                <a:pos x="connsiteX0" y="connsiteY0"/>
              </a:cxn>
              <a:cxn ang="0">
                <a:pos x="connsiteX1" y="connsiteY1"/>
              </a:cxn>
              <a:cxn ang="0">
                <a:pos x="connsiteX2" y="connsiteY2"/>
              </a:cxn>
            </a:cxnLst>
            <a:rect l="l" t="t" r="r" b="b"/>
            <a:pathLst>
              <a:path w="705" h="1373">
                <a:moveTo>
                  <a:pt x="23" y="0"/>
                </a:moveTo>
                <a:lnTo>
                  <a:pt x="705" y="682"/>
                </a:lnTo>
                <a:lnTo>
                  <a:pt x="0" y="1373"/>
                </a:lnTo>
              </a:path>
            </a:pathLst>
          </a:custGeom>
          <a:noFill/>
          <a:ln w="22225"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lt1"/>
              </a:solidFill>
              <a:latin typeface="+mn-ea"/>
            </a:endParaRPr>
          </a:p>
        </p:txBody>
      </p:sp>
      <p:cxnSp>
        <p:nvCxnSpPr>
          <p:cNvPr id="10" name="直接连接符 9"/>
          <p:cNvCxnSpPr/>
          <p:nvPr>
            <p:custDataLst>
              <p:tags r:id="rId6"/>
            </p:custDataLst>
          </p:nvPr>
        </p:nvCxnSpPr>
        <p:spPr>
          <a:xfrm flipH="1">
            <a:off x="4778241" y="4435481"/>
            <a:ext cx="800554" cy="801217"/>
          </a:xfrm>
          <a:prstGeom prst="line">
            <a:avLst/>
          </a:prstGeom>
          <a:ln w="12700">
            <a:solidFill>
              <a:schemeClr val="accent4">
                <a:alpha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5" name="燕尾形 34"/>
          <p:cNvSpPr/>
          <p:nvPr>
            <p:custDataLst>
              <p:tags r:id="rId7"/>
            </p:custDataLst>
          </p:nvPr>
        </p:nvSpPr>
        <p:spPr>
          <a:xfrm>
            <a:off x="3669665" y="3657600"/>
            <a:ext cx="2209800" cy="631825"/>
          </a:xfrm>
          <a:prstGeom prst="chevron">
            <a:avLst/>
          </a:prstGeom>
          <a:gradFill>
            <a:gsLst>
              <a:gs pos="0">
                <a:schemeClr val="accent4">
                  <a:lumMod val="20000"/>
                  <a:lumOff val="80000"/>
                  <a:alpha val="100000"/>
                </a:schemeClr>
              </a:gs>
              <a:gs pos="44000">
                <a:schemeClr val="accent4">
                  <a:alpha val="100000"/>
                </a:schemeClr>
              </a:gs>
            </a:gsLst>
            <a:path path="circle">
              <a:fillToRect r="100000" b="100000"/>
            </a:path>
            <a:tileRect l="-100000" t="-100000"/>
          </a:gradFill>
          <a:ln>
            <a:noFill/>
          </a:ln>
          <a:effectLst>
            <a:outerShdw blurRad="177800" dir="5400000" sx="90000" sy="-19000"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1600" b="1">
                <a:solidFill>
                  <a:srgbClr val="FFFFFF"/>
                </a:solidFill>
                <a:effectLst/>
                <a:uFillTx/>
                <a:latin typeface="+mn-ea"/>
                <a:cs typeface="+mn-ea"/>
                <a:sym typeface="+mn-ea"/>
              </a:rPr>
              <a:t>抵押物有限</a:t>
            </a:r>
            <a:endParaRPr lang="zh-CN" altLang="en-US" sz="1600" b="1">
              <a:solidFill>
                <a:srgbClr val="FFFFFF"/>
              </a:solidFill>
              <a:effectLst/>
              <a:uFillTx/>
              <a:latin typeface="+mn-ea"/>
              <a:cs typeface="+mn-ea"/>
              <a:sym typeface="+mn-ea"/>
            </a:endParaRPr>
          </a:p>
        </p:txBody>
      </p:sp>
      <p:sp>
        <p:nvSpPr>
          <p:cNvPr id="36" name="任意多边形 35"/>
          <p:cNvSpPr/>
          <p:nvPr>
            <p:custDataLst>
              <p:tags r:id="rId8"/>
            </p:custDataLst>
          </p:nvPr>
        </p:nvSpPr>
        <p:spPr>
          <a:xfrm>
            <a:off x="5577469" y="3526905"/>
            <a:ext cx="467211" cy="909901"/>
          </a:xfrm>
          <a:custGeom>
            <a:avLst/>
            <a:gdLst>
              <a:gd name="connsiteX0" fmla="*/ 23 w 705"/>
              <a:gd name="connsiteY0" fmla="*/ 0 h 1373"/>
              <a:gd name="connsiteX1" fmla="*/ 705 w 705"/>
              <a:gd name="connsiteY1" fmla="*/ 682 h 1373"/>
              <a:gd name="connsiteX2" fmla="*/ 0 w 705"/>
              <a:gd name="connsiteY2" fmla="*/ 1373 h 1373"/>
            </a:gdLst>
            <a:ahLst/>
            <a:cxnLst>
              <a:cxn ang="0">
                <a:pos x="connsiteX0" y="connsiteY0"/>
              </a:cxn>
              <a:cxn ang="0">
                <a:pos x="connsiteX1" y="connsiteY1"/>
              </a:cxn>
              <a:cxn ang="0">
                <a:pos x="connsiteX2" y="connsiteY2"/>
              </a:cxn>
            </a:cxnLst>
            <a:rect l="l" t="t" r="r" b="b"/>
            <a:pathLst>
              <a:path w="705" h="1373">
                <a:moveTo>
                  <a:pt x="23" y="0"/>
                </a:moveTo>
                <a:lnTo>
                  <a:pt x="705" y="682"/>
                </a:lnTo>
                <a:lnTo>
                  <a:pt x="0" y="1373"/>
                </a:lnTo>
              </a:path>
            </a:pathLst>
          </a:custGeom>
          <a:noFill/>
          <a:ln w="22225"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lt1"/>
              </a:solidFill>
              <a:latin typeface="+mn-ea"/>
            </a:endParaRPr>
          </a:p>
        </p:txBody>
      </p:sp>
      <p:cxnSp>
        <p:nvCxnSpPr>
          <p:cNvPr id="37" name="直接连接符 36"/>
          <p:cNvCxnSpPr/>
          <p:nvPr>
            <p:custDataLst>
              <p:tags r:id="rId9"/>
            </p:custDataLst>
          </p:nvPr>
        </p:nvCxnSpPr>
        <p:spPr>
          <a:xfrm flipH="1" flipV="1">
            <a:off x="2458755" y="2718398"/>
            <a:ext cx="799891" cy="799891"/>
          </a:xfrm>
          <a:prstGeom prst="line">
            <a:avLst/>
          </a:prstGeom>
          <a:ln w="12700">
            <a:solidFill>
              <a:schemeClr val="accent4">
                <a:alpha val="67000"/>
              </a:schemeClr>
            </a:solidFill>
            <a:prstDash val="solid"/>
          </a:ln>
        </p:spPr>
        <p:style>
          <a:lnRef idx="1">
            <a:schemeClr val="accent1"/>
          </a:lnRef>
          <a:fillRef idx="0">
            <a:schemeClr val="accent1"/>
          </a:fillRef>
          <a:effectRef idx="0">
            <a:schemeClr val="accent1"/>
          </a:effectRef>
          <a:fontRef idx="minor">
            <a:schemeClr val="tx1"/>
          </a:fontRef>
        </p:style>
      </p:cxnSp>
      <p:sp>
        <p:nvSpPr>
          <p:cNvPr id="40" name="燕尾形 39"/>
          <p:cNvSpPr/>
          <p:nvPr>
            <p:custDataLst>
              <p:tags r:id="rId10"/>
            </p:custDataLst>
          </p:nvPr>
        </p:nvSpPr>
        <p:spPr>
          <a:xfrm>
            <a:off x="5999616" y="3666074"/>
            <a:ext cx="1970238" cy="631563"/>
          </a:xfrm>
          <a:prstGeom prst="chevron">
            <a:avLst/>
          </a:prstGeom>
          <a:gradFill>
            <a:gsLst>
              <a:gs pos="0">
                <a:schemeClr val="accent4">
                  <a:lumMod val="20000"/>
                  <a:lumOff val="80000"/>
                  <a:alpha val="100000"/>
                </a:schemeClr>
              </a:gs>
              <a:gs pos="44000">
                <a:schemeClr val="accent4">
                  <a:alpha val="100000"/>
                </a:schemeClr>
              </a:gs>
            </a:gsLst>
            <a:path path="circle">
              <a:fillToRect r="100000" b="100000"/>
            </a:path>
            <a:tileRect l="-100000" t="-100000"/>
          </a:gradFill>
          <a:ln>
            <a:noFill/>
          </a:ln>
          <a:effectLst>
            <a:outerShdw blurRad="177800" dir="5400000" sx="90000" sy="-19000"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ct val="0"/>
              </a:spcBef>
              <a:spcAft>
                <a:spcPct val="0"/>
              </a:spcAft>
              <a:buClrTx/>
              <a:buSzTx/>
              <a:buFontTx/>
            </a:pPr>
            <a:r>
              <a:rPr lang="zh-CN" altLang="en-US" sz="1600" b="1">
                <a:solidFill>
                  <a:srgbClr val="FFFFFF"/>
                </a:solidFill>
                <a:effectLst/>
                <a:uFillTx/>
                <a:latin typeface="+mn-ea"/>
                <a:cs typeface="+mn-ea"/>
                <a:sym typeface="+mn-ea"/>
              </a:rPr>
              <a:t>社会资源相对薄弱</a:t>
            </a:r>
            <a:endParaRPr lang="zh-CN" altLang="en-US" sz="1600" b="1">
              <a:solidFill>
                <a:srgbClr val="FFFFFF"/>
              </a:solidFill>
              <a:effectLst/>
              <a:uFillTx/>
              <a:latin typeface="+mn-ea"/>
              <a:cs typeface="+mn-ea"/>
              <a:sym typeface="+mn-ea"/>
            </a:endParaRPr>
          </a:p>
        </p:txBody>
      </p:sp>
      <p:sp>
        <p:nvSpPr>
          <p:cNvPr id="41" name="任意多边形 40"/>
          <p:cNvSpPr/>
          <p:nvPr>
            <p:custDataLst>
              <p:tags r:id="rId11"/>
            </p:custDataLst>
          </p:nvPr>
        </p:nvSpPr>
        <p:spPr>
          <a:xfrm>
            <a:off x="7906896" y="3535520"/>
            <a:ext cx="467211" cy="909901"/>
          </a:xfrm>
          <a:custGeom>
            <a:avLst/>
            <a:gdLst>
              <a:gd name="connsiteX0" fmla="*/ 23 w 705"/>
              <a:gd name="connsiteY0" fmla="*/ 0 h 1373"/>
              <a:gd name="connsiteX1" fmla="*/ 705 w 705"/>
              <a:gd name="connsiteY1" fmla="*/ 682 h 1373"/>
              <a:gd name="connsiteX2" fmla="*/ 0 w 705"/>
              <a:gd name="connsiteY2" fmla="*/ 1373 h 1373"/>
            </a:gdLst>
            <a:ahLst/>
            <a:cxnLst>
              <a:cxn ang="0">
                <a:pos x="connsiteX0" y="connsiteY0"/>
              </a:cxn>
              <a:cxn ang="0">
                <a:pos x="connsiteX1" y="connsiteY1"/>
              </a:cxn>
              <a:cxn ang="0">
                <a:pos x="connsiteX2" y="connsiteY2"/>
              </a:cxn>
            </a:cxnLst>
            <a:rect l="l" t="t" r="r" b="b"/>
            <a:pathLst>
              <a:path w="705" h="1373">
                <a:moveTo>
                  <a:pt x="23" y="0"/>
                </a:moveTo>
                <a:lnTo>
                  <a:pt x="705" y="682"/>
                </a:lnTo>
                <a:lnTo>
                  <a:pt x="0" y="1373"/>
                </a:lnTo>
              </a:path>
            </a:pathLst>
          </a:custGeom>
          <a:noFill/>
          <a:ln w="22225"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lt1"/>
              </a:solidFill>
              <a:latin typeface="+mn-ea"/>
            </a:endParaRPr>
          </a:p>
        </p:txBody>
      </p:sp>
      <p:cxnSp>
        <p:nvCxnSpPr>
          <p:cNvPr id="42" name="直接连接符 41"/>
          <p:cNvCxnSpPr/>
          <p:nvPr>
            <p:custDataLst>
              <p:tags r:id="rId12"/>
            </p:custDataLst>
          </p:nvPr>
        </p:nvCxnSpPr>
        <p:spPr>
          <a:xfrm flipH="1">
            <a:off x="9441733" y="4432830"/>
            <a:ext cx="800554" cy="801217"/>
          </a:xfrm>
          <a:prstGeom prst="line">
            <a:avLst/>
          </a:prstGeom>
          <a:ln w="12700">
            <a:solidFill>
              <a:schemeClr val="accent4">
                <a:alpha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24" name="燕尾形 123"/>
          <p:cNvSpPr/>
          <p:nvPr>
            <p:custDataLst>
              <p:tags r:id="rId13"/>
            </p:custDataLst>
          </p:nvPr>
        </p:nvSpPr>
        <p:spPr>
          <a:xfrm>
            <a:off x="8329930" y="3674745"/>
            <a:ext cx="2121535" cy="631825"/>
          </a:xfrm>
          <a:prstGeom prst="chevron">
            <a:avLst/>
          </a:prstGeom>
          <a:gradFill>
            <a:gsLst>
              <a:gs pos="0">
                <a:schemeClr val="accent4">
                  <a:lumMod val="20000"/>
                  <a:lumOff val="80000"/>
                  <a:alpha val="100000"/>
                </a:schemeClr>
              </a:gs>
              <a:gs pos="44000">
                <a:schemeClr val="accent4">
                  <a:alpha val="100000"/>
                </a:schemeClr>
              </a:gs>
            </a:gsLst>
            <a:path path="circle">
              <a:fillToRect r="100000" b="100000"/>
            </a:path>
            <a:tileRect l="-100000" t="-100000"/>
          </a:gradFill>
          <a:ln>
            <a:noFill/>
          </a:ln>
          <a:effectLst>
            <a:outerShdw blurRad="177800" dir="5400000" sx="90000" sy="-19000"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1600" b="1">
                <a:solidFill>
                  <a:srgbClr val="FFFFFF"/>
                </a:solidFill>
                <a:effectLst/>
                <a:uFillTx/>
                <a:latin typeface="+mn-ea"/>
                <a:cs typeface="+mn-ea"/>
                <a:sym typeface="+mn-ea"/>
              </a:rPr>
              <a:t>信息不对称问题突出</a:t>
            </a:r>
            <a:endParaRPr lang="zh-CN" altLang="en-US" sz="1600" b="1">
              <a:solidFill>
                <a:srgbClr val="FFFFFF"/>
              </a:solidFill>
              <a:effectLst/>
              <a:uFillTx/>
              <a:latin typeface="+mn-ea"/>
              <a:cs typeface="+mn-ea"/>
              <a:sym typeface="+mn-ea"/>
            </a:endParaRPr>
          </a:p>
        </p:txBody>
      </p:sp>
      <p:sp>
        <p:nvSpPr>
          <p:cNvPr id="125" name="任意多边形 124"/>
          <p:cNvSpPr/>
          <p:nvPr>
            <p:custDataLst>
              <p:tags r:id="rId14"/>
            </p:custDataLst>
          </p:nvPr>
        </p:nvSpPr>
        <p:spPr>
          <a:xfrm>
            <a:off x="10236985" y="3524254"/>
            <a:ext cx="467211" cy="909901"/>
          </a:xfrm>
          <a:custGeom>
            <a:avLst/>
            <a:gdLst>
              <a:gd name="connsiteX0" fmla="*/ 23 w 705"/>
              <a:gd name="connsiteY0" fmla="*/ 0 h 1373"/>
              <a:gd name="connsiteX1" fmla="*/ 705 w 705"/>
              <a:gd name="connsiteY1" fmla="*/ 682 h 1373"/>
              <a:gd name="connsiteX2" fmla="*/ 0 w 705"/>
              <a:gd name="connsiteY2" fmla="*/ 1373 h 1373"/>
            </a:gdLst>
            <a:ahLst/>
            <a:cxnLst>
              <a:cxn ang="0">
                <a:pos x="connsiteX0" y="connsiteY0"/>
              </a:cxn>
              <a:cxn ang="0">
                <a:pos x="connsiteX1" y="connsiteY1"/>
              </a:cxn>
              <a:cxn ang="0">
                <a:pos x="connsiteX2" y="connsiteY2"/>
              </a:cxn>
            </a:cxnLst>
            <a:rect l="l" t="t" r="r" b="b"/>
            <a:pathLst>
              <a:path w="705" h="1373">
                <a:moveTo>
                  <a:pt x="23" y="0"/>
                </a:moveTo>
                <a:lnTo>
                  <a:pt x="705" y="682"/>
                </a:lnTo>
                <a:lnTo>
                  <a:pt x="0" y="1373"/>
                </a:lnTo>
              </a:path>
            </a:pathLst>
          </a:custGeom>
          <a:noFill/>
          <a:ln w="22225"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lt1"/>
              </a:solidFill>
              <a:latin typeface="+mn-ea"/>
            </a:endParaRPr>
          </a:p>
        </p:txBody>
      </p:sp>
      <p:cxnSp>
        <p:nvCxnSpPr>
          <p:cNvPr id="126" name="直接连接符 125"/>
          <p:cNvCxnSpPr/>
          <p:nvPr>
            <p:custDataLst>
              <p:tags r:id="rId15"/>
            </p:custDataLst>
          </p:nvPr>
        </p:nvCxnSpPr>
        <p:spPr>
          <a:xfrm flipH="1" flipV="1">
            <a:off x="7117608" y="2735629"/>
            <a:ext cx="799891" cy="799891"/>
          </a:xfrm>
          <a:prstGeom prst="line">
            <a:avLst/>
          </a:prstGeom>
          <a:ln w="12700">
            <a:solidFill>
              <a:schemeClr val="accent4">
                <a:alpha val="50000"/>
              </a:schemeClr>
            </a:solidFill>
            <a:prstDash val="solid"/>
          </a:ln>
        </p:spPr>
        <p:style>
          <a:lnRef idx="1">
            <a:schemeClr val="accent1"/>
          </a:lnRef>
          <a:fillRef idx="0">
            <a:schemeClr val="accent1"/>
          </a:fillRef>
          <a:effectRef idx="0">
            <a:schemeClr val="accent1"/>
          </a:effectRef>
          <a:fontRef idx="minor">
            <a:schemeClr val="tx1"/>
          </a:fontRef>
        </p:style>
      </p:cxnSp>
    </p:spTree>
    <p:custDataLst>
      <p:tags r:id="rId1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fill="hold"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0.xml><?xml version="1.0" encoding="utf-8"?>
<p:tagLst xmlns:p="http://schemas.openxmlformats.org/presentationml/2006/main">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48"/>
  <p:tag name="KSO_WM_UNIT_FILL_FORE_SCHEMECOLOR_INDEX_2_TRANS" val="0"/>
  <p:tag name="KSO_WM_UNIT_FILL_FORE_SCHEMECOLOR_INDEX_3_BRIGHTNESS" val="0.4"/>
  <p:tag name="KSO_WM_UNIT_FILL_FORE_SCHEMECOLOR_INDEX_3" val="8"/>
  <p:tag name="KSO_WM_UNIT_FILL_FORE_SCHEMECOLOR_INDEX_3_POS" val="1"/>
  <p:tag name="KSO_WM_UNIT_FILL_FORE_SCHEMECOLOR_INDEX_3_TRANS" val="0"/>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3*m_h_a*1_2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ISCONTENTSTITLE" val="0"/>
  <p:tag name="KSO_WM_UNIT_ISNUMDGMTITLE" val="0"/>
  <p:tag name="KSO_WM_UNIT_NOCLEAR" val="0"/>
  <p:tag name="KSO_WM_UNIT_TYPE" val="m_h_a"/>
  <p:tag name="KSO_WM_UNIT_INDEX" val="1_2_1"/>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gradient&quot;:[{&quot;brightness&quot;:0.800000011920929,&quot;colorType&quot;:1,&quot;foreColorIndex&quot;:6,&quot;pos&quot;:0,&quot;transparency&quot;:0},{&quot;brightness&quot;:0,&quot;colorType&quot;:1,&quot;foreColorIndex&quot;:6,&quot;pos&quot;:0.4399999976158142,&quot;transparency&quot;:0}],&quot;type&quot;:3},&quot;glow&quot;:{&quot;colorType&quot;:0},&quot;line&quot;:{&quot;type&quot;:0},&quot;shadow&quot;:{&quot;brightness&quot;:0,&quot;colorType&quot;:1,&quot;foreColorIndex&quot;:6,&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TEXT_TYPE" val="1"/>
  <p:tag name="KSO_WM_BEAUTIFY_FLAG" val="#wm#"/>
  <p:tag name="KSO_WM_UNIT_PRESET_TEXT" val="添加标题"/>
  <p:tag name="KSO_WM_UNIT_FILL_TYPE" val="3"/>
  <p:tag name="KSO_WM_DIAGRAM_USE_COLOR_VALUE" val="{&quot;color_scheme&quot;:1,&quot;color_type&quot;:1,&quot;theme_color_indexes&quot;:[8,8,8,8,8,8]}"/>
</p:tagLst>
</file>

<file path=ppt/tags/tag101.xml><?xml version="1.0" encoding="utf-8"?>
<p:tagLst xmlns:p="http://schemas.openxmlformats.org/presentationml/2006/main">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3*m_h_i*1_2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2_1"/>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DIAGRAM_USE_COLOR_VALUE" val="{&quot;color_scheme&quot;:1,&quot;color_type&quot;:1,&quot;theme_color_indexes&quot;:[8,8,8,8,8,8]}"/>
</p:tagLst>
</file>

<file path=ppt/tags/tag102.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m1-1"/>
  <p:tag name="KSO_WM_UNIT_ID" val="diagram20230931_3*m_h_i*1_1_4"/>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1_4"/>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type&quot;:0},&quot;glow&quot;:{&quot;colorType&quot;:0},&quot;line&quot;:{&quot;solidLine&quot;:{&quot;brightness&quot;:0,&quot;colorType&quot;:1,&quot;foreColorIndex&quot;:5,&quot;transparency&quot;:0.3300000131130218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103.xml><?xml version="1.0" encoding="utf-8"?>
<p:tagLst xmlns:p="http://schemas.openxmlformats.org/presentationml/2006/main">
  <p:tag name="KSO_WM_UNIT_FILL_FORE_SCHEMECOLOR_INDEX_1_BRIGHTNESS" val="0.6"/>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44"/>
  <p:tag name="KSO_WM_UNIT_FILL_FORE_SCHEMECOLOR_INDEX_2_TRANS" val="0"/>
  <p:tag name="KSO_WM_UNIT_FILL_FORE_SCHEMECOLOR_INDEX_3_BRIGHTNESS" val="0"/>
  <p:tag name="KSO_WM_UNIT_FILL_FORE_SCHEMECOLOR_INDEX_3" val="5"/>
  <p:tag name="KSO_WM_UNIT_FILL_FORE_SCHEMECOLOR_INDEX_3_POS" val="0.66"/>
  <p:tag name="KSO_WM_UNIT_FILL_FORE_SCHEMECOLOR_INDEX_3_TRANS" val="0"/>
  <p:tag name="KSO_WM_UNIT_FILL_FORE_SCHEMECOLOR_INDEX_4_BRIGHTNESS" val="0"/>
  <p:tag name="KSO_WM_UNIT_FILL_FORE_SCHEMECOLOR_INDEX_4" val="5"/>
  <p:tag name="KSO_WM_UNIT_FILL_FORE_SCHEMECOLOR_INDEX_4_POS" val="1"/>
  <p:tag name="KSO_WM_UNIT_FILL_FORE_SCHEMECOLOR_INDEX_4_TRANS" val="0"/>
  <p:tag name="KSO_WM_UNIT_FILL_GRADIENT_TYPE" val="2"/>
  <p:tag name="KSO_WM_UNIT_FILL_GRADIENT_ANGLE" val="0"/>
  <p:tag name="KSO_WM_UNIT_FILL_GRADIENT_DIRECTION" val="12"/>
  <p:tag name="KSO_WM_UNIT_LINE_FORE_SCHEMECOLOR_INDEX_1_BRIGHTNESS" val="0.55"/>
  <p:tag name="KSO_WM_UNIT_LINE_FORE_SCHEMECOLOR_INDEX_1" val="5"/>
  <p:tag name="KSO_WM_UNIT_LINE_FORE_SCHEMECOLOR_INDEX_1_POS" val="0"/>
  <p:tag name="KSO_WM_UNIT_LINE_FORE_SCHEMECOLOR_INDEX_1_TRANS" val="0"/>
  <p:tag name="KSO_WM_UNIT_LINE_FORE_SCHEMECOLOR_INDEX_2_BRIGHTNESS" val="0.95"/>
  <p:tag name="KSO_WM_UNIT_LINE_FORE_SCHEMECOLOR_INDEX_2" val="5"/>
  <p:tag name="KSO_WM_UNIT_LINE_FORE_SCHEMECOLOR_INDEX_2_POS" val="0.37"/>
  <p:tag name="KSO_WM_UNIT_LINE_FORE_SCHEMECOLOR_INDEX_2_TRANS" val="0"/>
  <p:tag name="KSO_WM_UNIT_LINE_FORE_SCHEMECOLOR_INDEX_3_BRIGHTNESS" val="0.7"/>
  <p:tag name="KSO_WM_UNIT_LINE_FORE_SCHEMECOLOR_INDEX_3" val="5"/>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0"/>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3*m_h_a*1_3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ISCONTENTSTITLE" val="0"/>
  <p:tag name="KSO_WM_UNIT_ISNUMDGMTITLE" val="0"/>
  <p:tag name="KSO_WM_UNIT_NOCLEAR" val="0"/>
  <p:tag name="KSO_WM_UNIT_TYPE" val="m_h_a"/>
  <p:tag name="KSO_WM_UNIT_INDEX" val="1_3_1"/>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gradient&quot;:[{&quot;brightness&quot;:0.800000011920929,&quot;colorType&quot;:1,&quot;foreColorIndex&quot;:5,&quot;pos&quot;:0,&quot;transparency&quot;:0},{&quot;brightness&quot;:0,&quot;colorType&quot;:1,&quot;foreColorIndex&quot;:5,&quot;pos&quot;:0.4399999976158142,&quot;transparency&quot;:0}],&quot;type&quot;:3},&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TEXT_TYPE" val="1"/>
  <p:tag name="KSO_WM_BEAUTIFY_FLAG" val="#wm#"/>
  <p:tag name="KSO_WM_UNIT_PRESET_TEXT" val="添加标题"/>
  <p:tag name="KSO_WM_UNIT_FILL_TYPE" val="3"/>
  <p:tag name="KSO_WM_DIAGRAM_USE_COLOR_VALUE" val="{&quot;color_scheme&quot;:1,&quot;color_type&quot;:1,&quot;theme_color_indexes&quot;:[8,8,8,8,8,8]}"/>
</p:tagLst>
</file>

<file path=ppt/tags/tag104.xml><?xml version="1.0" encoding="utf-8"?>
<p:tagLst xmlns:p="http://schemas.openxmlformats.org/presentationml/2006/main">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3*m_h_i*1_3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3_1"/>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105.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m1-1"/>
  <p:tag name="KSO_WM_UNIT_ID" val="diagram20230931_3*m_h_i*1_4_4"/>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4_4"/>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type&quot;:0},&quot;glow&quot;:{&quot;colorType&quot;:0},&quot;line&quot;:{&quot;solidLine&quot;:{&quot;brightness&quot;:0,&quot;colorType&quot;:1,&quot;foreColorIndex&quot;:6,&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DIAGRAM_USE_COLOR_VALUE" val="{&quot;color_scheme&quot;:1,&quot;color_type&quot;:1,&quot;theme_color_indexes&quot;:[8,8,8,8,8,8]}"/>
</p:tagLst>
</file>

<file path=ppt/tags/tag106.xml><?xml version="1.0" encoding="utf-8"?>
<p:tagLst xmlns:p="http://schemas.openxmlformats.org/presentationml/2006/main">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48"/>
  <p:tag name="KSO_WM_UNIT_FILL_FORE_SCHEMECOLOR_INDEX_2_TRANS" val="0"/>
  <p:tag name="KSO_WM_UNIT_FILL_FORE_SCHEMECOLOR_INDEX_3_BRIGHTNESS" val="0.4"/>
  <p:tag name="KSO_WM_UNIT_FILL_FORE_SCHEMECOLOR_INDEX_3" val="8"/>
  <p:tag name="KSO_WM_UNIT_FILL_FORE_SCHEMECOLOR_INDEX_3_POS" val="1"/>
  <p:tag name="KSO_WM_UNIT_FILL_FORE_SCHEMECOLOR_INDEX_3_TRANS" val="0"/>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3*m_h_a*1_4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ISCONTENTSTITLE" val="0"/>
  <p:tag name="KSO_WM_UNIT_ISNUMDGMTITLE" val="0"/>
  <p:tag name="KSO_WM_UNIT_NOCLEAR" val="0"/>
  <p:tag name="KSO_WM_UNIT_TYPE" val="m_h_a"/>
  <p:tag name="KSO_WM_UNIT_INDEX" val="1_4_1"/>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gradient&quot;:[{&quot;brightness&quot;:0.800000011920929,&quot;colorType&quot;:1,&quot;foreColorIndex&quot;:6,&quot;pos&quot;:0,&quot;transparency&quot;:0},{&quot;brightness&quot;:0,&quot;colorType&quot;:1,&quot;foreColorIndex&quot;:6,&quot;pos&quot;:0.4399999976158142,&quot;transparency&quot;:0}],&quot;type&quot;:3},&quot;glow&quot;:{&quot;colorType&quot;:0},&quot;line&quot;:{&quot;type&quot;:0},&quot;shadow&quot;:{&quot;brightness&quot;:0,&quot;colorType&quot;:1,&quot;foreColorIndex&quot;:6,&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TEXT_TYPE" val="1"/>
  <p:tag name="KSO_WM_BEAUTIFY_FLAG" val="#wm#"/>
  <p:tag name="KSO_WM_UNIT_PRESET_TEXT" val="添加标题"/>
  <p:tag name="KSO_WM_UNIT_FILL_TYPE" val="3"/>
  <p:tag name="KSO_WM_DIAGRAM_USE_COLOR_VALUE" val="{&quot;color_scheme&quot;:1,&quot;color_type&quot;:1,&quot;theme_color_indexes&quot;:[8,8,8,8,8,8]}"/>
</p:tagLst>
</file>

<file path=ppt/tags/tag107.xml><?xml version="1.0" encoding="utf-8"?>
<p:tagLst xmlns:p="http://schemas.openxmlformats.org/presentationml/2006/main">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3*m_h_i*1_4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4_1"/>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DIAGRAM_USE_COLOR_VALUE" val="{&quot;color_scheme&quot;:1,&quot;color_type&quot;:1,&quot;theme_color_indexes&quot;:[8,8,8,8,8,8]}"/>
</p:tagLst>
</file>

<file path=ppt/tags/tag108.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m1-1"/>
  <p:tag name="KSO_WM_UNIT_ID" val="diagram20230931_3*m_h_i*1_3_4"/>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3_4"/>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10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296.5481794829473,&quot;left&quot;:127.45,&quot;top&quot;:158.9704819343755,&quot;width&quot;:716.3}"/>
</p:tagLst>
</file>

<file path=ppt/tags/tag111.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3_1*l_h_d*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12.62291338582673,&quot;left&quot;:91.87503937007874,&quot;top&quot;:163.93393700787402,&quot;width&quot;:771.82496062992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DIAGRAM_USE_COLOR_VALUE" val="{&quot;color_scheme&quot;:1,&quot;color_type&quot;:1,&quot;theme_color_indexes&quot;:[8,8,8,8,8,8]}"/>
</p:tagLst>
</file>

<file path=ppt/tags/tag112.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3_1*l_h_d*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12.62291338582673,&quot;left&quot;:91.87503937007874,&quot;top&quot;:163.93393700787402,&quot;width&quot;:771.82496062992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DIAGRAM_USE_COLOR_VALUE" val="{&quot;color_scheme&quot;:1,&quot;color_type&quot;:1,&quot;theme_color_indexes&quot;:[8,8,8,8,8,8]}"/>
</p:tagLst>
</file>

<file path=ppt/tags/tag11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12.62291338582673,&quot;left&quot;:91.87503937007874,&quot;top&quot;:163.93393700787402,&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ags/tag11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12.62291338582673,&quot;left&quot;:91.87503937007874,&quot;top&quot;:163.93393700787402,&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11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12.62291338582673,&quot;left&quot;:91.87503937007874,&quot;top&quot;:163.93393700787402,&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11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3_1*l_h_f*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12.62291338582673,&quot;left&quot;:91.87503937007874,&quot;top&quot;:163.93393700787402,&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ags/tag11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33_1*l_h_a*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12.62291338582673,&quot;left&quot;:91.87503937007874,&quot;top&quot;:163.93393700787402,&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11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3_1*l_h_i*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12.62291338582673,&quot;left&quot;:91.87503937007874,&quot;top&quot;:163.93393700787402,&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11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296.5481794829473,&quot;left&quot;:127.45,&quot;top&quot;:158.9704819343755,&quot;width&quot;:716.3}"/>
</p:tagLst>
</file>

<file path=ppt/tags/tag121.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3_1*l_h_d*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12.62291338582673,&quot;left&quot;:91.87503937007874,&quot;top&quot;:163.93393700787402,&quot;width&quot;:771.82496062992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DIAGRAM_USE_COLOR_VALUE" val="{&quot;color_scheme&quot;:1,&quot;color_type&quot;:1,&quot;theme_color_indexes&quot;:[8,8,8,8,8,8]}"/>
</p:tagLst>
</file>

<file path=ppt/tags/tag122.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3_1*l_h_d*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12.62291338582673,&quot;left&quot;:91.87503937007874,&quot;top&quot;:163.93393700787402,&quot;width&quot;:771.82496062992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DIAGRAM_USE_COLOR_VALUE" val="{&quot;color_scheme&quot;:1,&quot;color_type&quot;:1,&quot;theme_color_indexes&quot;:[8,8,8,8,8,8]}"/>
</p:tagLst>
</file>

<file path=ppt/tags/tag12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12.62291338582673,&quot;left&quot;:91.87503937007874,&quot;top&quot;:163.93393700787402,&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ags/tag12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12.62291338582673,&quot;left&quot;:91.87503937007874,&quot;top&quot;:163.93393700787402,&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12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12.62291338582673,&quot;left&quot;:91.87503937007874,&quot;top&quot;:163.93393700787402,&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12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3_1*l_h_f*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12.62291338582673,&quot;left&quot;:91.87503937007874,&quot;top&quot;:163.93393700787402,&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ags/tag12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33_1*l_h_a*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12.62291338582673,&quot;left&quot;:91.87503937007874,&quot;top&quot;:163.93393700787402,&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12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3_1*l_h_i*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12.62291338582673,&quot;left&quot;:91.87503937007874,&quot;top&quot;:163.93393700787402,&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12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1*n_h_h_a*1_2_2_1"/>
  <p:tag name="KSO_WM_TEMPLATE_CATEGORY" val="diagram"/>
  <p:tag name="KSO_WM_TEMPLATE_INDEX" val="20230945"/>
  <p:tag name="KSO_WM_UNIT_LAYERLEVEL" val="1_1_1_1"/>
  <p:tag name="KSO_WM_TAG_VERSION" val="3.0"/>
  <p:tag name="KSO_WM_BEAUTIFY_FLAG" val="#wm#"/>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9.9193700787402,&quot;left&quot;:102.12503937007872,&quot;top&quot;:148.55,&quot;width&quot;:726.5998425196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1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1*n_h_h_a*1_2_1_1"/>
  <p:tag name="KSO_WM_TEMPLATE_CATEGORY" val="diagram"/>
  <p:tag name="KSO_WM_TEMPLATE_INDEX" val="20230945"/>
  <p:tag name="KSO_WM_UNIT_LAYERLEVEL" val="1_1_1_1"/>
  <p:tag name="KSO_WM_TAG_VERSION" val="3.0"/>
  <p:tag name="KSO_WM_BEAUTIFY_FLAG" val="#wm#"/>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9.9193700787402,&quot;left&quot;:102.12503937007872,&quot;top&quot;:148.55,&quot;width&quot;:726.5998425196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1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1*n_h_h_f*1_2_1_1"/>
  <p:tag name="KSO_WM_TEMPLATE_CATEGORY" val="diagram"/>
  <p:tag name="KSO_WM_TEMPLATE_INDEX" val="20230945"/>
  <p:tag name="KSO_WM_UNIT_LAYERLEVEL" val="1_1_1_1"/>
  <p:tag name="KSO_WM_TAG_VERSION" val="3.0"/>
  <p:tag name="KSO_WM_BEAUTIFY_FLAG" val="#wm#"/>
  <p:tag name="KSO_WM_UNIT_TEXT_FILL_FORE_SCHEMECOLOR_INDEX_BRIGHTNESS" val="0.15"/>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9.9193700787402,&quot;left&quot;:102.12503937007872,&quot;top&quot;:148.55,&quot;width&quot;:726.5998425196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1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1*n_h_h_f*1_2_2_1"/>
  <p:tag name="KSO_WM_TEMPLATE_CATEGORY" val="diagram"/>
  <p:tag name="KSO_WM_TEMPLATE_INDEX" val="20230945"/>
  <p:tag name="KSO_WM_UNIT_LAYERLEVEL" val="1_1_1_1"/>
  <p:tag name="KSO_WM_TAG_VERSION" val="3.0"/>
  <p:tag name="KSO_WM_BEAUTIFY_FLAG" val="#wm#"/>
  <p:tag name="KSO_WM_UNIT_TEXT_FILL_FORE_SCHEMECOLOR_INDEX_BRIGHTNESS" val="0.15"/>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9.9193700787402,&quot;left&quot;:102.12503937007872,&quot;top&quot;:148.55,&quot;width&quot;:726.5998425196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134.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1*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29.9193700787402,&quot;left&quot;:102.12503937007872,&quot;top&quot;:148.55,&quot;width&quot;:726.5998425196849}"/>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3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1*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29.9193700787402,&quot;left&quot;:102.12503937007872,&quot;top&quot;:148.55,&quot;width&quot;:726.5998425196849}"/>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36.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1*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29.9193700787402,&quot;left&quot;:102.12503937007872,&quot;top&quot;:148.55,&quot;width&quot;:726.5998425196849}"/>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ags/tag137.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1*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29.9193700787402,&quot;left&quot;:102.12503937007872,&quot;top&quot;:148.55,&quot;width&quot;:726.5998425196849}"/>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3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9.xml><?xml version="1.0" encoding="utf-8"?>
<p:tagLst xmlns:p="http://schemas.openxmlformats.org/presentationml/2006/main">
  <p:tag name="KSO_WM_DIAGRAM_VERSION" val="3"/>
  <p:tag name="KSO_WM_DIAGRAM_COLOR_TRICK" val="1"/>
  <p:tag name="KSO_WM_DIAGRAM_COLOR_TEXT_CAN_REMOVE" val="n"/>
  <p:tag name="KSO_WM_UNIT_VALUE" val="287*28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3_1*l_h_d*1_2_1"/>
  <p:tag name="KSO_WM_TEMPLATE_CATEGORY" val="diagram"/>
  <p:tag name="KSO_WM_TEMPLATE_INDEX" val="20232473"/>
  <p:tag name="KSO_WM_UNIT_LAYERLEVEL" val="1_1_1"/>
  <p:tag name="KSO_WM_TAG_VERSION" val="3.0"/>
  <p:tag name="KSO_WM_BEAUTIFY_FLAG" val="#wm#"/>
  <p:tag name="KSO_WM_DIAGRAM_MAX_ITEMCNT" val="4"/>
  <p:tag name="KSO_WM_DIAGRAM_MIN_ITEMCNT" val="2"/>
  <p:tag name="KSO_WM_DIAGRAM_VIRTUALLY_FRAME" val="{&quot;height&quot;:293.8000122070313,&quot;left&quot;:86.61518686369644,&quot;top&quot;:176.47503326656314,&quot;width&quot;:774.5827758789062}"/>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
  <p:tag name="KSO_WM_UNIT_PICTURE_SUBTYPE" val="b"/>
  <p:tag name="KSO_WM_DIAGRAM_USE_COLOR_VALUE" val="{&quot;color_scheme&quot;:1,&quot;color_type&quot;:1,&quot;theme_color_indexes&quot;:[8,8,8,8,8,8]}"/>
</p:tagLst>
</file>

<file path=ppt/tags/tag1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3_1*l_h_f*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93.8000122070313,&quot;left&quot;:86.61518686369644,&quot;top&quot;:176.47503326656314,&quot;width&quot;:774.5827758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7"/>
  <p:tag name="KSO_WM_UNIT_PRESET_TEXT" val="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8,8,8,8,8,8]}"/>
</p:tagLst>
</file>

<file path=ppt/tags/tag141.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3_1*l_h_a*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93.8000122070313,&quot;left&quot;:86.61518686369644,&quot;top&quot;:176.47503326656314,&quot;width&quot;:774.5827758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3_1*l_h_f*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93.8000122070313,&quot;left&quot;:86.61518686369644,&quot;top&quot;:176.47503326656314,&quot;width&quot;:774.5827758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7"/>
  <p:tag name="KSO_WM_UNIT_PRESET_TEXT" val="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8,8,8,8,8,8]}"/>
</p:tagLst>
</file>

<file path=ppt/tags/tag1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3_1*l_h_a*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93.8000122070313,&quot;left&quot;:86.61518686369644,&quot;top&quot;:176.47503326656314,&quot;width&quot;:774.5827758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7"/>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2473_1*l_h_i*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93.8000122070313,&quot;left&quot;:86.61518686369644,&quot;top&quot;:176.47503326656314,&quot;width&quot;:774.5827758789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2473_1*l_h_i*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93.8000122070313,&quot;left&quot;:86.61518686369644,&quot;top&quot;:176.47503326656314,&quot;width&quot;:774.5827758789062}"/>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25"/>
  <p:tag name="KSO_WM_DIAGRAM_USE_COLOR_VALUE" val="{&quot;color_scheme&quot;:1,&quot;color_type&quot;:1,&quot;theme_color_indexes&quot;:[8,8,8,8,8,8]}"/>
</p:tagLst>
</file>

<file path=ppt/tags/tag146.xml><?xml version="1.0" encoding="utf-8"?>
<p:tagLst xmlns:p="http://schemas.openxmlformats.org/presentationml/2006/main">
  <p:tag name="KSO_WM_DIAGRAM_VERSION" val="3"/>
  <p:tag name="KSO_WM_DIAGRAM_COLOR_TRICK" val="1"/>
  <p:tag name="KSO_WM_DIAGRAM_COLOR_TEXT_CAN_REMOVE" val="n"/>
  <p:tag name="KSO_WM_UNIT_VALUE" val="287*28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3_1*l_h_d*1_1_1"/>
  <p:tag name="KSO_WM_TEMPLATE_CATEGORY" val="diagram"/>
  <p:tag name="KSO_WM_TEMPLATE_INDEX" val="20232473"/>
  <p:tag name="KSO_WM_UNIT_LAYERLEVEL" val="1_1_1"/>
  <p:tag name="KSO_WM_TAG_VERSION" val="3.0"/>
  <p:tag name="KSO_WM_BEAUTIFY_FLAG" val="#wm#"/>
  <p:tag name="KSO_WM_DIAGRAM_MAX_ITEMCNT" val="4"/>
  <p:tag name="KSO_WM_DIAGRAM_MIN_ITEMCNT" val="2"/>
  <p:tag name="KSO_WM_DIAGRAM_VIRTUALLY_FRAME" val="{&quot;height&quot;:293.8000122070313,&quot;left&quot;:86.61518686369644,&quot;top&quot;:176.47503326656314,&quot;width&quot;:774.5827758789062}"/>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
  <p:tag name="KSO_WM_UNIT_PICTURE_SUBTYPE" val="b"/>
  <p:tag name="KSO_WM_DIAGRAM_USE_COLOR_VALUE" val="{&quot;color_scheme&quot;:1,&quot;color_type&quot;:1,&quot;theme_color_indexes&quot;:[8,8,8,8,8,8]}"/>
</p:tagLst>
</file>

<file path=ppt/tags/tag14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8.xml><?xml version="1.0" encoding="utf-8"?>
<p:tagLst xmlns:p="http://schemas.openxmlformats.org/presentationml/2006/main">
  <p:tag name="KSO_WM_DIAGRAM_MAX_ITEMCNT" val="6"/>
  <p:tag name="KSO_WM_DIAGRAM_MIN_ITEMCNT" val="2"/>
  <p:tag name="KSO_WM_DIAGRAM_VIRTUALLY_FRAME" val="{&quot;height&quot;:350.9500122070313,&quot;left&quot;:115.57503326656315,&quot;top&quot;:145.5500332665631,&quot;width&quot;:713.9500122070312}"/>
  <p:tag name="KSO_WM_DIAGRAM_COLOR_MATCH_VALUE" val="{&quot;shape&quot;:{&quot;fill&quot;:{&quot;solid&quot;:{&quot;brightness&quot;:0.800000011920929,&quot;colorType&quot;:1,&quot;foreColorIndex&quot;:6,&quot;transparency&quot;:0.64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30938_1*m_h_i*1_2_2"/>
  <p:tag name="KSO_WM_TEMPLATE_CATEGORY" val="diagram"/>
  <p:tag name="KSO_WM_TEMPLATE_INDEX" val="20230938"/>
  <p:tag name="KSO_WM_UNIT_LAYERLEVEL" val="1_1_1"/>
  <p:tag name="KSO_WM_TAG_VERSION" val="3.0"/>
  <p:tag name="KSO_WM_BEAUTIFY_FLAG" val="#wm#"/>
  <p:tag name="KSO_WM_UNIT_FILL_TYPE" val="1"/>
  <p:tag name="KSO_WM_UNIT_FILL_FORE_SCHEMECOLOR_INDEX" val="6"/>
  <p:tag name="KSO_WM_UNIT_FILL_FORE_SCHEMECOLOR_INDEX_BRIGHTNESS" val="0.8"/>
  <p:tag name="KSO_WM_DIAGRAM_USE_COLOR_VALUE" val="{&quot;color_scheme&quot;:1,&quot;color_type&quot;:1,&quot;theme_color_indexes&quot;:[8,8,8,8,8,8]}"/>
</p:tagLst>
</file>

<file path=ppt/tags/tag149.xml><?xml version="1.0" encoding="utf-8"?>
<p:tagLst xmlns:p="http://schemas.openxmlformats.org/presentationml/2006/main">
  <p:tag name="KSO_WM_DIAGRAM_MAX_ITEMCNT" val="6"/>
  <p:tag name="KSO_WM_DIAGRAM_MIN_ITEMCNT" val="2"/>
  <p:tag name="KSO_WM_DIAGRAM_VIRTUALLY_FRAME" val="{&quot;height&quot;:350.9500122070313,&quot;left&quot;:115.57503326656315,&quot;top&quot;:145.5500332665631,&quot;width&quot;:713.9500122070312}"/>
  <p:tag name="KSO_WM_DIAGRAM_COLOR_MATCH_VALUE" val="{&quot;shape&quot;:{&quot;fill&quot;:{&quot;gradient&quot;:[{&quot;brightness&quot;:0,&quot;colorType&quot;:1,&quot;foreColorIndex&quot;:6,&quot;pos&quot;:0.30000001192092896,&quot;transparency&quot;:0},{&quot;brightness&quot;:0.6000000238418579,&quot;colorType&quot;:1,&quot;foreColorIndex&quot;:6,&quot;pos&quot;:0.8600000143051147,&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30938_1*m_h_a*1_2_1"/>
  <p:tag name="KSO_WM_TEMPLATE_CATEGORY" val="diagram"/>
  <p:tag name="KSO_WM_TEMPLATE_INDEX" val="20230938"/>
  <p:tag name="KSO_WM_UNIT_LAYERLEVEL" val="1_1_1"/>
  <p:tag name="KSO_WM_TAG_VERSION" val="3.0"/>
  <p:tag name="KSO_WM_UNIT_TEXT_TYPE" val="1"/>
  <p:tag name="KSO_WM_BEAUTIFY_FLAG" val="#wm#"/>
  <p:tag name="KSO_WM_UNIT_PRESET_TEXT" val="添加标题"/>
  <p:tag name="KSO_WM_UNIT_FILL_TYPE" val="3"/>
  <p:tag name="KSO_WM_DIAGRAM_USE_COLOR_VALUE" val="{&quot;color_scheme&quot;:1,&quot;color_type&quot;:1,&quot;theme_color_indexes&quot;:[8,8,8,8,8,8]}"/>
</p:tagLst>
</file>

<file path=ppt/tags/tag1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0.xml><?xml version="1.0" encoding="utf-8"?>
<p:tagLst xmlns:p="http://schemas.openxmlformats.org/presentationml/2006/main">
  <p:tag name="KSO_WM_DIAGRAM_MAX_ITEMCNT" val="6"/>
  <p:tag name="KSO_WM_DIAGRAM_MIN_ITEMCNT" val="2"/>
  <p:tag name="KSO_WM_DIAGRAM_VIRTUALLY_FRAME" val="{&quot;height&quot;:350.9500122070313,&quot;left&quot;:115.57503326656315,&quot;top&quot;:145.5500332665631,&quot;width&quot;:713.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0938_1*m_h_f*1_2_1"/>
  <p:tag name="KSO_WM_TEMPLATE_CATEGORY" val="diagram"/>
  <p:tag name="KSO_WM_TEMPLATE_INDEX" val="20230938"/>
  <p:tag name="KSO_WM_UNIT_LAYERLEVEL" val="1_1_1"/>
  <p:tag name="KSO_WM_TAG_VERSION" val="3.0"/>
  <p:tag name="KSO_WM_UNIT_TEXT_TYPE" val="1"/>
  <p:tag name="KSO_WM_UNIT_TEXT_LAYER_COUNT" val="1"/>
  <p:tag name="KSO_WM_BEAUTIFY_FLAG" val="#wm#"/>
  <p:tag name="KSO_WM_UNIT_PRESET_TEXT" val="单击此处输入你的智能图形项正文，文字是您思想的提炼。请尽量言简意赅的阐述观点以便观者准确地理解您传达的思想"/>
  <p:tag name="KSO_WM_UNIT_TEXT_FILL_FORE_SCHEMECOLOR_INDEX" val="1"/>
  <p:tag name="KSO_WM_UNIT_TEXT_FILL_TYPE" val="1"/>
  <p:tag name="KSO_WM_DIAGRAM_USE_COLOR_VALUE" val="{&quot;color_scheme&quot;:1,&quot;color_type&quot;:1,&quot;theme_color_indexes&quot;:[8,8,8,8,8,8]}"/>
</p:tagLst>
</file>

<file path=ppt/tags/tag151.xml><?xml version="1.0" encoding="utf-8"?>
<p:tagLst xmlns:p="http://schemas.openxmlformats.org/presentationml/2006/main">
  <p:tag name="KSO_WM_DIAGRAM_MAX_ITEMCNT" val="6"/>
  <p:tag name="KSO_WM_DIAGRAM_MIN_ITEMCNT" val="2"/>
  <p:tag name="KSO_WM_DIAGRAM_VIRTUALLY_FRAME" val="{&quot;height&quot;:350.9500122070313,&quot;left&quot;:115.57503326656315,&quot;top&quot;:145.5500332665631,&quot;width&quot;:713.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30938_1*m_h_f*1_1_1"/>
  <p:tag name="KSO_WM_TEMPLATE_CATEGORY" val="diagram"/>
  <p:tag name="KSO_WM_TEMPLATE_INDEX" val="20230938"/>
  <p:tag name="KSO_WM_UNIT_LAYERLEVEL" val="1_1_1"/>
  <p:tag name="KSO_WM_TAG_VERSION" val="3.0"/>
  <p:tag name="KSO_WM_UNIT_VALUE" val="48"/>
  <p:tag name="KSO_WM_UNIT_TEXT_TYPE" val="1"/>
  <p:tag name="KSO_WM_UNIT_TEXT_LAYER_COUNT" val="1"/>
  <p:tag name="KSO_WM_BEAUTIFY_FLAG" val="#wm#"/>
  <p:tag name="KSO_WM_UNIT_PRESET_TEXT" val="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152.xml><?xml version="1.0" encoding="utf-8"?>
<p:tagLst xmlns:p="http://schemas.openxmlformats.org/presentationml/2006/main">
  <p:tag name="KSO_WM_DIAGRAM_MAX_ITEMCNT" val="6"/>
  <p:tag name="KSO_WM_DIAGRAM_MIN_ITEMCNT" val="2"/>
  <p:tag name="KSO_WM_DIAGRAM_VIRTUALLY_FRAME" val="{&quot;height&quot;:350.9500122070313,&quot;left&quot;:115.57503326656315,&quot;top&quot;:145.5500332665631,&quot;width&quot;:713.95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30938_1*m_h_i*1_2_1"/>
  <p:tag name="KSO_WM_TEMPLATE_CATEGORY" val="diagram"/>
  <p:tag name="KSO_WM_TEMPLATE_INDEX" val="20230938"/>
  <p:tag name="KSO_WM_UNIT_LAYERLEVEL" val="1_1_1"/>
  <p:tag name="KSO_WM_TAG_VERSION" val="3.0"/>
  <p:tag name="KSO_WM_BEAUTIFY_FLAG" val="#wm#"/>
  <p:tag name="KSO_WM_DIAGRAM_USE_COLOR_VALUE" val="{&quot;color_scheme&quot;:1,&quot;color_type&quot;:1,&quot;theme_color_indexes&quot;:[8,8,8,8,8,8]}"/>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8_1*m_h_x*1_2_1"/>
  <p:tag name="KSO_WM_TEMPLATE_CATEGORY" val="diagram"/>
  <p:tag name="KSO_WM_TEMPLATE_INDEX" val="20230938"/>
  <p:tag name="KSO_WM_UNIT_LAYERLEVEL" val="1_1_1"/>
  <p:tag name="KSO_WM_TAG_VERSION" val="3.0"/>
  <p:tag name="KSO_WM_DIAGRAM_VERSION" val="3"/>
  <p:tag name="KSO_WM_DIAGRAM_COLOR_TRICK" val="2"/>
  <p:tag name="KSO_WM_DIAGRAM_COLOR_TEXT_CAN_REMOVE" val="n"/>
  <p:tag name="KSO_WM_UNIT_VALUE" val="47*51"/>
  <p:tag name="KSO_WM_UNIT_TYPE" val="m_h_x"/>
  <p:tag name="KSO_WM_UNIT_INDEX" val="1_2_1"/>
  <p:tag name="KSO_WM_DIAGRAM_MAX_ITEMCNT" val="6"/>
  <p:tag name="KSO_WM_DIAGRAM_MIN_ITEMCNT" val="2"/>
  <p:tag name="KSO_WM_DIAGRAM_VIRTUALLY_FRAME" val="{&quot;height&quot;:350.9500122070313,&quot;left&quot;:115.57503326656315,&quot;top&quot;:145.5500332665631,&quot;width&quot;:713.9500122070312}"/>
  <p:tag name="KSO_WM_DIAGRAM_COLOR_MATCH_VALUE" val="{&quot;shape&quot;:{&quot;fill&quot;:{&quot;gradient&quot;:[{&quot;brightness&quot;:0,&quot;colorType&quot;:1,&quot;foreColorIndex&quot;:6,&quot;pos&quot;:0,&quot;transparency&quot;:0},{&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8"/>
  <p:tag name="KSO_WM_UNIT_FILL_FORE_SCHEMECOLOR_INDEX_BRIGHTNESS" val="0"/>
  <p:tag name="KSO_WM_BEAUTIFY_FLAG" val="#wm#"/>
  <p:tag name="KSO_WM_DIAGRAM_USE_COLOR_VALUE" val="{&quot;color_scheme&quot;:1,&quot;color_type&quot;:1,&quot;theme_color_indexes&quot;:[8,8,8,8,8,8]}"/>
</p:tagLst>
</file>

<file path=ppt/tags/tag154.xml><?xml version="1.0" encoding="utf-8"?>
<p:tagLst xmlns:p="http://schemas.openxmlformats.org/presentationml/2006/main">
  <p:tag name="KSO_WM_DIAGRAM_MAX_ITEMCNT" val="6"/>
  <p:tag name="KSO_WM_DIAGRAM_MIN_ITEMCNT" val="2"/>
  <p:tag name="KSO_WM_DIAGRAM_VIRTUALLY_FRAME" val="{&quot;height&quot;:350.9500122070313,&quot;left&quot;:115.57503326656315,&quot;top&quot;:145.5500332665631,&quot;width&quot;:713.9500122070312}"/>
  <p:tag name="KSO_WM_DIAGRAM_COLOR_MATCH_VALUE" val="{&quot;shape&quot;:{&quot;fill&quot;:{&quot;gradient&quot;:[{&quot;brightness&quot;:0.09000000357627869,&quot;colorType&quot;:1,&quot;foreColorIndex&quot;:5,&quot;pos&quot;:0.5799999833106995,&quot;transparency&quot;:0},{&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30938_1*m_h_a*1_1_1"/>
  <p:tag name="KSO_WM_TEMPLATE_CATEGORY" val="diagram"/>
  <p:tag name="KSO_WM_TEMPLATE_INDEX" val="20230938"/>
  <p:tag name="KSO_WM_UNIT_LAYERLEVEL" val="1_1_1"/>
  <p:tag name="KSO_WM_TAG_VERSION" val="3.0"/>
  <p:tag name="KSO_WM_UNIT_TEXT_TYPE" val="1"/>
  <p:tag name="KSO_WM_BEAUTIFY_FLAG" val="#wm#"/>
  <p:tag name="KSO_WM_UNIT_PRESET_TEXT" val="添加标题"/>
  <p:tag name="KSO_WM_UNIT_FILL_TYPE" val="3"/>
  <p:tag name="KSO_WM_DIAGRAM_USE_COLOR_VALUE" val="{&quot;color_scheme&quot;:1,&quot;color_type&quot;:1,&quot;theme_color_indexes&quot;:[8,8,8,8,8,8]}"/>
</p:tagLst>
</file>

<file path=ppt/tags/tag155.xml><?xml version="1.0" encoding="utf-8"?>
<p:tagLst xmlns:p="http://schemas.openxmlformats.org/presentationml/2006/main">
  <p:tag name="KSO_WM_DIAGRAM_MAX_ITEMCNT" val="6"/>
  <p:tag name="KSO_WM_DIAGRAM_MIN_ITEMCNT" val="2"/>
  <p:tag name="KSO_WM_DIAGRAM_VIRTUALLY_FRAME" val="{&quot;height&quot;:350.9500122070313,&quot;left&quot;:115.57503326656315,&quot;top&quot;:145.5500332665631,&quot;width&quot;:713.9500122070312}"/>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30938_1*m_h_i*1_1_2"/>
  <p:tag name="KSO_WM_TEMPLATE_CATEGORY" val="diagram"/>
  <p:tag name="KSO_WM_TEMPLATE_INDEX" val="20230938"/>
  <p:tag name="KSO_WM_UNIT_LAYERLEVEL" val="1_1_1"/>
  <p:tag name="KSO_WM_TAG_VERSION" val="3.0"/>
  <p:tag name="KSO_WM_BEAUTIFY_FLAG" val="#wm#"/>
  <p:tag name="KSO_WM_UNIT_FILL_TYPE" val="1"/>
  <p:tag name="KSO_WM_UNIT_FILL_FORE_SCHEMECOLOR_INDEX" val="5"/>
  <p:tag name="KSO_WM_UNIT_FILL_FORE_SCHEMECOLOR_INDEX_BRIGHTNESS" val="0.6"/>
  <p:tag name="KSO_WM_DIAGRAM_USE_COLOR_VALUE" val="{&quot;color_scheme&quot;:1,&quot;color_type&quot;:1,&quot;theme_color_indexes&quot;:[8,8,8,8,8,8]}"/>
</p:tagLst>
</file>

<file path=ppt/tags/tag156.xml><?xml version="1.0" encoding="utf-8"?>
<p:tagLst xmlns:p="http://schemas.openxmlformats.org/presentationml/2006/main">
  <p:tag name="KSO_WM_DIAGRAM_MAX_ITEMCNT" val="6"/>
  <p:tag name="KSO_WM_DIAGRAM_MIN_ITEMCNT" val="2"/>
  <p:tag name="KSO_WM_DIAGRAM_VIRTUALLY_FRAME" val="{&quot;height&quot;:350.9500122070313,&quot;left&quot;:115.57503326656315,&quot;top&quot;:145.5500332665631,&quot;width&quot;:713.95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30938_1*m_h_i*1_1_1"/>
  <p:tag name="KSO_WM_TEMPLATE_CATEGORY" val="diagram"/>
  <p:tag name="KSO_WM_TEMPLATE_INDEX" val="20230938"/>
  <p:tag name="KSO_WM_UNIT_LAYERLEVEL" val="1_1_1"/>
  <p:tag name="KSO_WM_TAG_VERSION" val="3.0"/>
  <p:tag name="KSO_WM_BEAUTIFY_FLAG" val="#wm#"/>
  <p:tag name="KSO_WM_DIAGRAM_USE_COLOR_VALUE" val="{&quot;color_scheme&quot;:1,&quot;color_type&quot;:1,&quot;theme_color_indexes&quot;:[8,8,8,8,8,8]}"/>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8_1*m_h_x*1_1_1"/>
  <p:tag name="KSO_WM_TEMPLATE_CATEGORY" val="diagram"/>
  <p:tag name="KSO_WM_TEMPLATE_INDEX" val="20230938"/>
  <p:tag name="KSO_WM_UNIT_LAYERLEVEL" val="1_1_1"/>
  <p:tag name="KSO_WM_TAG_VERSION" val="3.0"/>
  <p:tag name="KSO_WM_DIAGRAM_VERSION" val="3"/>
  <p:tag name="KSO_WM_DIAGRAM_COLOR_TRICK" val="2"/>
  <p:tag name="KSO_WM_DIAGRAM_COLOR_TEXT_CAN_REMOVE" val="n"/>
  <p:tag name="KSO_WM_UNIT_VALUE" val="49*51"/>
  <p:tag name="KSO_WM_UNIT_TYPE" val="m_h_x"/>
  <p:tag name="KSO_WM_UNIT_INDEX" val="1_1_1"/>
  <p:tag name="KSO_WM_DIAGRAM_MAX_ITEMCNT" val="6"/>
  <p:tag name="KSO_WM_DIAGRAM_MIN_ITEMCNT" val="2"/>
  <p:tag name="KSO_WM_DIAGRAM_VIRTUALLY_FRAME" val="{&quot;height&quot;:350.9500122070313,&quot;left&quot;:115.57503326656315,&quot;top&quot;:145.5500332665631,&quot;width&quot;:713.950012207031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USE_COLOR_VALUE" val="{&quot;color_scheme&quot;:1,&quot;color_type&quot;:1,&quot;theme_color_indexes&quot;:[8,8,8,8,8,8]}"/>
</p:tagLst>
</file>

<file path=ppt/tags/tag15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xml><?xml version="1.0" encoding="utf-8"?>
<p:tagLst xmlns:p="http://schemas.openxmlformats.org/presentationml/2006/main">
  <p:tag name="KSO_WM_DIAGRAM_VIRTUALLY_FRAME" val="{&quot;height&quot;:358.1566929133858,&quot;left&quot;:478.89409448818895,&quot;top&quot;:95.85,&quot;width&quot;:444.255905511811}"/>
</p:tagLst>
</file>

<file path=ppt/tags/tag16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1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1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86_1*l_h_a*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86_1*l_h_f*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2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1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86_1*l_h_a*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86_1*l_h_f*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3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1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86_1*l_h_a*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86_1*l_h_f*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6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2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8,8,8,8,8,8]}"/>
</p:tagLst>
</file>

<file path=ppt/tags/tag17.xml><?xml version="1.0" encoding="utf-8"?>
<p:tagLst xmlns:p="http://schemas.openxmlformats.org/presentationml/2006/main">
  <p:tag name="KSO_WM_DIAGRAM_VIRTUALLY_FRAME" val="{&quot;height&quot;:358.1566929133858,&quot;left&quot;:478.89409448818895,&quot;top&quot;:95.85,&quot;width&quot;:444.25590551181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686_1*l_h_i*1_1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686_1*l_h_i*1_2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686_1*l_h_i*1_3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17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3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8,8,8,8,8,8]}"/>
</p:tagLst>
</file>

<file path=ppt/tags/tag17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49_1*l_h_i*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14.38968503937014,&quot;left&quot;:107.4,&quot;top&quot;:161.55,&quot;width&quot;:714.602125984252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49_1*l_h_i*1_2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14.38968503937014,&quot;left&quot;:107.4,&quot;top&quot;:161.55,&quot;width&quot;:714.6021259842521}"/>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17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49_1*l_h_f*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14.38968503937014,&quot;left&quot;:107.4,&quot;top&quot;:161.55,&quot;width&quot;:714.60212598425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FILL_TYPE" val="1"/>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根据需要可酌情增减文字，以便观者准确地理解您传达的思想。"/>
  <p:tag name="KSO_WM_DIAGRAM_USE_COLOR_VALUE" val="{&quot;color_scheme&quot;:1,&quot;color_type&quot;:1,&quot;theme_color_indexes&quot;:[8,8,8,8,8,8]}"/>
</p:tagLst>
</file>

<file path=ppt/tags/tag17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49_1*l_h_f*1_2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14.38968503937014,&quot;left&quot;:107.4,&quot;top&quot;:161.55,&quot;width&quot;:714.60212598425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8,8,8,8,8,8]}"/>
</p:tagLst>
</file>

<file path=ppt/tags/tag179.xml><?xml version="1.0" encoding="utf-8"?>
<p:tagLst xmlns:p="http://schemas.openxmlformats.org/presentationml/2006/main">
  <p:tag name="KSO_WM_DIAGRAM_VERSION" val="3"/>
  <p:tag name="KSO_WM_DIAGRAM_COLOR_TRICK" val="1"/>
  <p:tag name="KSO_WM_DIAGRAM_COLOR_TEXT_CAN_REMOVE" val="n"/>
  <p:tag name="KSO_WM_UNIT_VALUE" val="201*15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249_1*l_h_x*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14.38968503937014,&quot;left&quot;:107.4,&quot;top&quot;:161.55,&quot;width&quot;:714.602125984252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18.xml><?xml version="1.0" encoding="utf-8"?>
<p:tagLst xmlns:p="http://schemas.openxmlformats.org/presentationml/2006/main">
  <p:tag name="KSO_WM_DIAGRAM_VIRTUALLY_FRAME" val="{&quot;height&quot;:358.1566929133858,&quot;left&quot;:478.89409448818895,&quot;top&quot;:95.85,&quot;width&quot;:444.255905511811}"/>
</p:tagLst>
</file>

<file path=ppt/tags/tag180.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49_1*l_h_a*1_1_1"/>
  <p:tag name="KSO_WM_TEMPLATE_CATEGORY" val="diagram"/>
  <p:tag name="KSO_WM_TEMPLATE_INDEX" val="20233249"/>
  <p:tag name="KSO_WM_UNIT_LAYERLEVEL" val="1_1_1"/>
  <p:tag name="KSO_WM_TAG_VERSION" val="3.0"/>
  <p:tag name="KSO_WM_DIAGRAM_VERSION" val="3"/>
  <p:tag name="KSO_WM_DIAGRAM_COLOR_TRICK" val="1"/>
  <p:tag name="KSO_WM_DIAGRAM_COLOR_TEXT_CAN_REMOVE" val="n"/>
  <p:tag name="KSO_WM_UNIT_TEXT_FILL_TYPE" val="1"/>
  <p:tag name="KSO_WM_DIAGRAM_MAX_ITEMCNT" val="2"/>
  <p:tag name="KSO_WM_DIAGRAM_MIN_ITEMCNT" val="2"/>
  <p:tag name="KSO_WM_DIAGRAM_VIRTUALLY_FRAME" val="{&quot;height&quot;:314.38968503937014,&quot;left&quot;:107.4,&quot;top&quot;:161.55,&quot;width&quot;:714.60212598425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标题"/>
  <p:tag name="KSO_WM_UNIT_TEXT_TYPE" val="1"/>
  <p:tag name="KSO_WM_DIAGRAM_USE_COLOR_VALUE" val="{&quot;color_scheme&quot;:1,&quot;color_type&quot;:1,&quot;theme_color_indexes&quot;:[8,8,8,8,8,8]}"/>
</p:tagLst>
</file>

<file path=ppt/tags/tag181.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49_1*l_h_a*1_2_1"/>
  <p:tag name="KSO_WM_TEMPLATE_CATEGORY" val="diagram"/>
  <p:tag name="KSO_WM_TEMPLATE_INDEX" val="20233249"/>
  <p:tag name="KSO_WM_UNIT_LAYERLEVEL" val="1_1_1"/>
  <p:tag name="KSO_WM_TAG_VERSION" val="3.0"/>
  <p:tag name="KSO_WM_DIAGRAM_VERSION" val="3"/>
  <p:tag name="KSO_WM_DIAGRAM_COLOR_TRICK" val="1"/>
  <p:tag name="KSO_WM_DIAGRAM_COLOR_TEXT_CAN_REMOVE" val="n"/>
  <p:tag name="KSO_WM_DIAGRAM_MAX_ITEMCNT" val="2"/>
  <p:tag name="KSO_WM_DIAGRAM_MIN_ITEMCNT" val="2"/>
  <p:tag name="KSO_WM_DIAGRAM_VIRTUALLY_FRAME" val="{&quot;height&quot;:314.38968503937014,&quot;left&quot;:107.4,&quot;top&quot;:161.55,&quot;width&quot;:714.60212598425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82.xml><?xml version="1.0" encoding="utf-8"?>
<p:tagLst xmlns:p="http://schemas.openxmlformats.org/presentationml/2006/main">
  <p:tag name="KSO_WM_DIAGRAM_VERSION" val="3"/>
  <p:tag name="KSO_WM_DIAGRAM_COLOR_TRICK" val="1"/>
  <p:tag name="KSO_WM_DIAGRAM_COLOR_TEXT_CAN_REMOVE" val="n"/>
  <p:tag name="KSO_WM_UNIT_VALUE" val="188*18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49_1*l_h_x*1_2_1"/>
  <p:tag name="KSO_WM_TEMPLATE_CATEGORY" val="diagram"/>
  <p:tag name="KSO_WM_TEMPLATE_INDEX" val="20233249"/>
  <p:tag name="KSO_WM_UNIT_LAYERLEVEL" val="1_1_1"/>
  <p:tag name="KSO_WM_TAG_VERSION" val="3.0"/>
  <p:tag name="KSO_WM_BEAUTIFY_FLAG" val="#wm#"/>
  <p:tag name="KSO_WM_DIAGRAM_MAX_ITEMCNT" val="2"/>
  <p:tag name="KSO_WM_DIAGRAM_MIN_ITEMCNT" val="2"/>
  <p:tag name="KSO_WM_DIAGRAM_VIRTUALLY_FRAME" val="{&quot;height&quot;:314.38968503937014,&quot;left&quot;:107.4,&quot;top&quot;:161.55,&quot;width&quot;:714.6021259842521}"/>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18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5.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1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3*l_h_f*1_1_1"/>
  <p:tag name="KSO_WM_TEMPLATE_INDEX" val="20231751"/>
  <p:tag name="KSO_WM_TAG_VERSION" val="3.0"/>
  <p:tag name="KSO_WM_DIAGRAM_VERSION" val="3"/>
  <p:tag name="KSO_WM_DIAGRAM_COLOR_TEXT_CAN_REMOVE" val="n"/>
  <p:tag name="KSO_WM_DIAGRAM_MAX_ITEMCNT" val="6"/>
  <p:tag name="KSO_WM_DIAGRAM_VIRTUALLY_FRAME" val="{&quot;height&quot;:316.40079345703134,&quot;left&quot;:106.24992910310038,&quot;top&quot;:149.22653240534265,&quot;width&quot;:725.892965559827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增减文字，以便观者准确地理解您传达的思想"/>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1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51_3*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16.40079345703134,&quot;left&quot;:106.24992910310038,&quot;top&quot;:149.22653240534265,&quot;width&quot;:725.89296555982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87.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2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3*l_h_f*1_2_1"/>
  <p:tag name="KSO_WM_TEMPLATE_INDEX" val="20231751"/>
  <p:tag name="KSO_WM_TAG_VERSION" val="3.0"/>
  <p:tag name="KSO_WM_DIAGRAM_VERSION" val="3"/>
  <p:tag name="KSO_WM_DIAGRAM_COLOR_TEXT_CAN_REMOVE" val="n"/>
  <p:tag name="KSO_WM_DIAGRAM_MAX_ITEMCNT" val="6"/>
  <p:tag name="KSO_WM_DIAGRAM_VIRTUALLY_FRAME" val="{&quot;height&quot;:316.40079345703134,&quot;left&quot;:106.24992910310038,&quot;top&quot;:149.22653240534265,&quot;width&quot;:725.892965559827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1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51_3*l_h_a*1_2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16.40079345703134,&quot;left&quot;:106.24992910310038,&quot;top&quot;:149.22653240534265,&quot;width&quot;:725.89296555982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ags/tag189.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3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3*l_h_f*1_3_1"/>
  <p:tag name="KSO_WM_TEMPLATE_INDEX" val="20231751"/>
  <p:tag name="KSO_WM_TAG_VERSION" val="3.0"/>
  <p:tag name="KSO_WM_DIAGRAM_VERSION" val="3"/>
  <p:tag name="KSO_WM_DIAGRAM_COLOR_TEXT_CAN_REMOVE" val="n"/>
  <p:tag name="KSO_WM_DIAGRAM_MAX_ITEMCNT" val="6"/>
  <p:tag name="KSO_WM_DIAGRAM_VIRTUALLY_FRAME" val="{&quot;height&quot;:316.40079345703134,&quot;left&quot;:106.24992910310038,&quot;top&quot;:149.22653240534265,&quot;width&quot;:725.892965559827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可酌情增减文字，以便观者准确地理解您传达的思想"/>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19.xml><?xml version="1.0" encoding="utf-8"?>
<p:tagLst xmlns:p="http://schemas.openxmlformats.org/presentationml/2006/main">
  <p:tag name="KSO_WM_DIAGRAM_VIRTUALLY_FRAME" val="{&quot;height&quot;:358.1566929133858,&quot;left&quot;:478.89409448818895,&quot;top&quot;:95.85,&quot;width&quot;:444.255905511811}"/>
</p:tagLst>
</file>

<file path=ppt/tags/tag1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51_3*l_h_a*1_3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16.40079345703134,&quot;left&quot;:106.24992910310038,&quot;top&quot;:149.22653240534265,&quot;width&quot;:725.89296555982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91.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4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3*l_h_f*1_4_1"/>
  <p:tag name="KSO_WM_TEMPLATE_INDEX" val="20231751"/>
  <p:tag name="KSO_WM_TAG_VERSION" val="3.0"/>
  <p:tag name="KSO_WM_DIAGRAM_VERSION" val="3"/>
  <p:tag name="KSO_WM_DIAGRAM_COLOR_TEXT_CAN_REMOVE" val="n"/>
  <p:tag name="KSO_WM_DIAGRAM_MAX_ITEMCNT" val="6"/>
  <p:tag name="KSO_WM_DIAGRAM_VIRTUALLY_FRAME" val="{&quot;height&quot;:316.40079345703134,&quot;left&quot;:106.24992910310038,&quot;top&quot;:149.22653240534265,&quot;width&quot;:725.892965559827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1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751_3*l_h_a*1_4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16.40079345703134,&quot;left&quot;:106.24992910310038,&quot;top&quot;:149.22653240534265,&quot;width&quot;:725.89296555982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ags/tag19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5_4"/>
  <p:tag name="KSO_WM_TEMPLATE_CATEGORY" val="diagram"/>
  <p:tag name="KSO_WM_TEMPLATE_INDEX" val="20234389"/>
  <p:tag name="KSO_WM_UNIT_LAYERLEVEL" val="1_1_1"/>
  <p:tag name="KSO_WM_TAG_VERSION" val="3.0"/>
  <p:tag name="KSO_WM_DIAGRAM_GROUP_CODE" val="l1-1"/>
  <p:tag name="KSO_WM_UNIT_TYPE" val="l_h_i"/>
  <p:tag name="KSO_WM_UNIT_INDEX" val="1_5_4"/>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gradient&quot;:[{&quot;brightness&quot;:0,&quot;colorType&quot;:1,&quot;foreColorIndex&quot;:14,&quot;pos&quot;:0,&quot;transparency&quot;:1},{&quot;brightness&quot;:0,&quot;colorType&quot;:1,&quot;foreColorIndex&quot;:16,&quot;pos&quot;:0.18000000715255737,&quot;transparency&quot;:1},{&quot;brightness&quot;:0.800000011920929,&quot;colorType&quot;:1,&quot;foreColorIndex&quot;:5,&quot;pos&quot;:0.4399999976158142,&quot;transparency&quot;:0.8500000238418579},{&quot;brightness&quot;:0,&quot;colorType&quot;:1,&quot;foreColorIndex&quot;:5,&quot;pos&quot;:1,&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8,8,8,8,8,8]}"/>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5_5"/>
  <p:tag name="KSO_WM_TEMPLATE_CATEGORY" val="diagram"/>
  <p:tag name="KSO_WM_TEMPLATE_INDEX" val="20234389"/>
  <p:tag name="KSO_WM_UNIT_LAYERLEVEL" val="1_1_1"/>
  <p:tag name="KSO_WM_TAG_VERSION" val="3.0"/>
  <p:tag name="KSO_WM_DIAGRAM_GROUP_CODE" val="l1-1"/>
  <p:tag name="KSO_WM_UNIT_TYPE" val="l_h_i"/>
  <p:tag name="KSO_WM_UNIT_INDEX" val="1_5_5"/>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solid&quot;:{&quot;brightness&quot;:-0.15000000596046448,&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15"/>
  <p:tag name="KSO_WM_DIAGRAM_USE_COLOR_VALUE" val="{&quot;color_scheme&quot;:1,&quot;color_type&quot;:1,&quot;theme_color_indexes&quot;:[8,8,8,8,8,8]}"/>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5_3"/>
  <p:tag name="KSO_WM_TEMPLATE_CATEGORY" val="diagram"/>
  <p:tag name="KSO_WM_TEMPLATE_INDEX" val="20234389"/>
  <p:tag name="KSO_WM_UNIT_LAYERLEVEL" val="1_1_1"/>
  <p:tag name="KSO_WM_TAG_VERSION" val="3.0"/>
  <p:tag name="KSO_WM_DIAGRAM_GROUP_CODE" val="l1-1"/>
  <p:tag name="KSO_WM_UNIT_TYPE" val="l_h_i"/>
  <p:tag name="KSO_WM_UNIT_INDEX" val="1_5_3"/>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solid&quot;:{&quot;brightness&quot;:-0.07999999821186066,&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08"/>
  <p:tag name="KSO_WM_DIAGRAM_USE_COLOR_VALUE" val="{&quot;color_scheme&quot;:1,&quot;color_type&quot;:1,&quot;theme_color_indexes&quot;:[8,8,8,8,8,8]}"/>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5_2"/>
  <p:tag name="KSO_WM_TEMPLATE_CATEGORY" val="diagram"/>
  <p:tag name="KSO_WM_TEMPLATE_INDEX" val="20234389"/>
  <p:tag name="KSO_WM_UNIT_LAYERLEVEL" val="1_1_1"/>
  <p:tag name="KSO_WM_TAG_VERSION" val="3.0"/>
  <p:tag name="KSO_WM_DIAGRAM_GROUP_CODE" val="l1-1"/>
  <p:tag name="KSO_WM_UNIT_TYPE" val="l_h_i"/>
  <p:tag name="KSO_WM_UNIT_INDEX" val="1_5_2"/>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solid&quot;:{&quot;brightness&quot;:-0.07999999821186066,&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08"/>
  <p:tag name="KSO_WM_DIAGRAM_USE_COLOR_VALUE" val="{&quot;color_scheme&quot;:1,&quot;color_type&quot;:1,&quot;theme_color_indexes&quot;:[8,8,8,8,8,8]}"/>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f*1_5_1"/>
  <p:tag name="KSO_WM_TEMPLATE_CATEGORY" val="diagram"/>
  <p:tag name="KSO_WM_TEMPLATE_INDEX" val="20234389"/>
  <p:tag name="KSO_WM_UNIT_LAYERLEVEL" val="1_1_1"/>
  <p:tag name="KSO_WM_TAG_VERSION" val="3.0"/>
  <p:tag name="KSO_WM_UNIT_SUBTYPE" val="a"/>
  <p:tag name="KSO_WM_UNIT_NOCLEAR" val="0"/>
  <p:tag name="KSO_WM_DIAGRAM_GROUP_CODE" val="l1-1"/>
  <p:tag name="KSO_WM_UNIT_TYPE" val="l_h_f"/>
  <p:tag name="KSO_WM_UNIT_INDEX" val="1_5_1"/>
  <p:tag name="KSO_WM_DIAGRAM_VERSION" val="3"/>
  <p:tag name="KSO_WM_DIAGRAM_COLOR_TRICK" val="1"/>
  <p:tag name="KSO_WM_DIAGRAM_COLOR_TEXT_CAN_REMOVE" val="n"/>
  <p:tag name="KSO_WM_UNIT_VALUE" val="16"/>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
  <p:tag name="KSO_WM_UNIT_TEXT_FILL_FORE_SCHEMECOLOR_INDEX" val="1"/>
  <p:tag name="KSO_WM_UNIT_TEXT_FILL_TYPE" val="1"/>
  <p:tag name="KSO_WM_DIAGRAM_USE_COLOR_VALUE" val="{&quot;color_scheme&quot;:1,&quot;color_type&quot;:1,&quot;theme_color_indexes&quot;:[8,8,8,8,8,8]}"/>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5_1"/>
  <p:tag name="KSO_WM_TEMPLATE_CATEGORY" val="diagram"/>
  <p:tag name="KSO_WM_TEMPLATE_INDEX" val="20234389"/>
  <p:tag name="KSO_WM_UNIT_LAYERLEVEL" val="1_1_1"/>
  <p:tag name="KSO_WM_TAG_VERSION" val="3.0"/>
  <p:tag name="KSO_WM_DIAGRAM_GROUP_CODE" val="l1-1"/>
  <p:tag name="KSO_WM_UNIT_SUBTYPE" val="d"/>
  <p:tag name="KSO_WM_UNIT_TYPE" val="l_h_i"/>
  <p:tag name="KSO_WM_UNIT_INDEX" val="1_5_1"/>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DIAGRAM_VIRTUALLY_FRAME" val="{&quot;height&quot;:358.1566929133858,&quot;left&quot;:478.89409448818895,&quot;top&quot;:95.85,&quot;width&quot;:444.25590551181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4_4"/>
  <p:tag name="KSO_WM_TEMPLATE_CATEGORY" val="diagram"/>
  <p:tag name="KSO_WM_TEMPLATE_INDEX" val="20234389"/>
  <p:tag name="KSO_WM_UNIT_LAYERLEVEL" val="1_1_1"/>
  <p:tag name="KSO_WM_TAG_VERSION" val="3.0"/>
  <p:tag name="KSO_WM_DIAGRAM_GROUP_CODE" val="l1-1"/>
  <p:tag name="KSO_WM_UNIT_TYPE" val="l_h_i"/>
  <p:tag name="KSO_WM_UNIT_INDEX" val="1_4_4"/>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gradient&quot;:[{&quot;brightness&quot;:0,&quot;colorType&quot;:1,&quot;foreColorIndex&quot;:14,&quot;pos&quot;:0,&quot;transparency&quot;:1},{&quot;brightness&quot;:0,&quot;colorType&quot;:1,&quot;foreColorIndex&quot;:16,&quot;pos&quot;:0.18000000715255737,&quot;transparency&quot;:1},{&quot;brightness&quot;:0.800000011920929,&quot;colorType&quot;:1,&quot;foreColorIndex&quot;:5,&quot;pos&quot;:0.4399999976158142,&quot;transparency&quot;:0.8500000238418579},{&quot;brightness&quot;:0,&quot;colorType&quot;:1,&quot;foreColorIndex&quot;:5,&quot;pos&quot;:1,&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8,8,8,8,8,8]}"/>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4_5"/>
  <p:tag name="KSO_WM_TEMPLATE_CATEGORY" val="diagram"/>
  <p:tag name="KSO_WM_TEMPLATE_INDEX" val="20234389"/>
  <p:tag name="KSO_WM_UNIT_LAYERLEVEL" val="1_1_1"/>
  <p:tag name="KSO_WM_TAG_VERSION" val="3.0"/>
  <p:tag name="KSO_WM_DIAGRAM_GROUP_CODE" val="l1-1"/>
  <p:tag name="KSO_WM_UNIT_TYPE" val="l_h_i"/>
  <p:tag name="KSO_WM_UNIT_INDEX" val="1_4_5"/>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4_3"/>
  <p:tag name="KSO_WM_TEMPLATE_CATEGORY" val="diagram"/>
  <p:tag name="KSO_WM_TEMPLATE_INDEX" val="20234389"/>
  <p:tag name="KSO_WM_UNIT_LAYERLEVEL" val="1_1_1"/>
  <p:tag name="KSO_WM_TAG_VERSION" val="3.0"/>
  <p:tag name="KSO_WM_DIAGRAM_GROUP_CODE" val="l1-1"/>
  <p:tag name="KSO_WM_UNIT_TYPE" val="l_h_i"/>
  <p:tag name="KSO_WM_UNIT_INDEX" val="1_4_3"/>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solid&quot;:{&quot;brightness&quot;:0.07999999821186066,&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08"/>
  <p:tag name="KSO_WM_DIAGRAM_USE_COLOR_VALUE" val="{&quot;color_scheme&quot;:1,&quot;color_type&quot;:1,&quot;theme_color_indexes&quot;:[8,8,8,8,8,8]}"/>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4_2"/>
  <p:tag name="KSO_WM_TEMPLATE_CATEGORY" val="diagram"/>
  <p:tag name="KSO_WM_TEMPLATE_INDEX" val="20234389"/>
  <p:tag name="KSO_WM_UNIT_LAYERLEVEL" val="1_1_1"/>
  <p:tag name="KSO_WM_TAG_VERSION" val="3.0"/>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solid&quot;:{&quot;brightness&quot;:0.07999999821186066,&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08"/>
  <p:tag name="KSO_WM_DIAGRAM_USE_COLOR_VALUE" val="{&quot;color_scheme&quot;:1,&quot;color_type&quot;:1,&quot;theme_color_indexes&quot;:[8,8,8,8,8,8]}"/>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f*1_4_1"/>
  <p:tag name="KSO_WM_TEMPLATE_CATEGORY" val="diagram"/>
  <p:tag name="KSO_WM_TEMPLATE_INDEX" val="20234389"/>
  <p:tag name="KSO_WM_UNIT_LAYERLEVEL" val="1_1_1"/>
  <p:tag name="KSO_WM_TAG_VERSION" val="3.0"/>
  <p:tag name="KSO_WM_UNIT_SUBTYPE" val="a"/>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16"/>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
  <p:tag name="KSO_WM_UNIT_TEXT_FILL_FORE_SCHEMECOLOR_INDEX" val="1"/>
  <p:tag name="KSO_WM_UNIT_TEXT_FILL_TYPE" val="1"/>
  <p:tag name="KSO_WM_DIAGRAM_USE_COLOR_VALUE" val="{&quot;color_scheme&quot;:1,&quot;color_type&quot;:1,&quot;theme_color_indexes&quot;:[8,8,8,8,8,8]}"/>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4_1"/>
  <p:tag name="KSO_WM_TEMPLATE_CATEGORY" val="diagram"/>
  <p:tag name="KSO_WM_TEMPLATE_INDEX" val="20234389"/>
  <p:tag name="KSO_WM_UNIT_LAYERLEVEL" val="1_1_1"/>
  <p:tag name="KSO_WM_TAG_VERSION" val="3.0"/>
  <p:tag name="KSO_WM_DIAGRAM_GROUP_CODE" val="l1-1"/>
  <p:tag name="KSO_WM_UNIT_SUBTYPE" val="d"/>
  <p:tag name="KSO_WM_UNIT_TYPE" val="l_h_i"/>
  <p:tag name="KSO_WM_UNIT_INDEX" val="1_4_1"/>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3_4"/>
  <p:tag name="KSO_WM_TEMPLATE_CATEGORY" val="diagram"/>
  <p:tag name="KSO_WM_TEMPLATE_INDEX" val="20234389"/>
  <p:tag name="KSO_WM_UNIT_LAYERLEVEL" val="1_1_1"/>
  <p:tag name="KSO_WM_TAG_VERSION" val="3.0"/>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gradient&quot;:[{&quot;brightness&quot;:0,&quot;colorType&quot;:1,&quot;foreColorIndex&quot;:14,&quot;pos&quot;:0,&quot;transparency&quot;:1},{&quot;brightness&quot;:0,&quot;colorType&quot;:1,&quot;foreColorIndex&quot;:16,&quot;pos&quot;:0.18000000715255737,&quot;transparency&quot;:1},{&quot;brightness&quot;:0.800000011920929,&quot;colorType&quot;:1,&quot;foreColorIndex&quot;:5,&quot;pos&quot;:0.4399999976158142,&quot;transparency&quot;:0.8500000238418579},{&quot;brightness&quot;:0,&quot;colorType&quot;:1,&quot;foreColorIndex&quot;:5,&quot;pos&quot;:1,&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8,8,8,8,8,8]}"/>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3_5"/>
  <p:tag name="KSO_WM_TEMPLATE_CATEGORY" val="diagram"/>
  <p:tag name="KSO_WM_TEMPLATE_INDEX" val="20234389"/>
  <p:tag name="KSO_WM_UNIT_LAYERLEVEL" val="1_1_1"/>
  <p:tag name="KSO_WM_TAG_VERSION" val="3.0"/>
  <p:tag name="KSO_WM_DIAGRAM_GROUP_CODE" val="l1-1"/>
  <p:tag name="KSO_WM_UNIT_TYPE" val="l_h_i"/>
  <p:tag name="KSO_WM_UNIT_INDEX" val="1_3_5"/>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solid&quot;:{&quot;brightness&quot;:0.15000000596046448,&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15"/>
  <p:tag name="KSO_WM_DIAGRAM_USE_COLOR_VALUE" val="{&quot;color_scheme&quot;:1,&quot;color_type&quot;:1,&quot;theme_color_indexes&quot;:[8,8,8,8,8,8]}"/>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3_3"/>
  <p:tag name="KSO_WM_TEMPLATE_CATEGORY" val="diagram"/>
  <p:tag name="KSO_WM_TEMPLATE_INDEX" val="20234389"/>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solid&quot;:{&quot;brightness&quot;:0.23000000417232513,&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23"/>
  <p:tag name="KSO_WM_DIAGRAM_USE_COLOR_VALUE" val="{&quot;color_scheme&quot;:1,&quot;color_type&quot;:1,&quot;theme_color_indexes&quot;:[8,8,8,8,8,8]}"/>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3_2"/>
  <p:tag name="KSO_WM_TEMPLATE_CATEGORY" val="diagram"/>
  <p:tag name="KSO_WM_TEMPLATE_INDEX" val="20234389"/>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solid&quot;:{&quot;brightness&quot;:0.23000000417232513,&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23"/>
  <p:tag name="KSO_WM_DIAGRAM_USE_COLOR_VALUE" val="{&quot;color_scheme&quot;:1,&quot;color_type&quot;:1,&quot;theme_color_indexes&quot;:[8,8,8,8,8,8]}"/>
</p:tagLst>
</file>

<file path=ppt/tags/tag21.xml><?xml version="1.0" encoding="utf-8"?>
<p:tagLst xmlns:p="http://schemas.openxmlformats.org/presentationml/2006/main">
  <p:tag name="KSO_WM_DIAGRAM_VIRTUALLY_FRAME" val="{&quot;height&quot;:358.1566929133858,&quot;left&quot;:478.89409448818895,&quot;top&quot;:95.85,&quot;width&quot;:444.25590551181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f*1_3_1"/>
  <p:tag name="KSO_WM_TEMPLATE_CATEGORY" val="diagram"/>
  <p:tag name="KSO_WM_TEMPLATE_INDEX" val="20234389"/>
  <p:tag name="KSO_WM_UNIT_LAYERLEVEL" val="1_1_1"/>
  <p:tag name="KSO_WM_TAG_VERSION" val="3.0"/>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16"/>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内容"/>
  <p:tag name="KSO_WM_UNIT_TEXT_FILL_FORE_SCHEMECOLOR_INDEX" val="1"/>
  <p:tag name="KSO_WM_UNIT_TEXT_FILL_TYPE" val="1"/>
  <p:tag name="KSO_WM_DIAGRAM_USE_COLOR_VALUE" val="{&quot;color_scheme&quot;:1,&quot;color_type&quot;:1,&quot;theme_color_indexes&quot;:[8,8,8,8,8,8]}"/>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3_1"/>
  <p:tag name="KSO_WM_TEMPLATE_CATEGORY" val="diagram"/>
  <p:tag name="KSO_WM_TEMPLATE_INDEX" val="20234389"/>
  <p:tag name="KSO_WM_UNIT_LAYERLEVEL" val="1_1_1"/>
  <p:tag name="KSO_WM_TAG_VERSION" val="3.0"/>
  <p:tag name="KSO_WM_DIAGRAM_GROUP_CODE" val="l1-1"/>
  <p:tag name="KSO_WM_UNIT_SUBTYPE" val="d"/>
  <p:tag name="KSO_WM_UNIT_TYPE" val="l_h_i"/>
  <p:tag name="KSO_WM_UNIT_INDEX" val="1_3_1"/>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2_4"/>
  <p:tag name="KSO_WM_TEMPLATE_CATEGORY" val="diagram"/>
  <p:tag name="KSO_WM_TEMPLATE_INDEX" val="20234389"/>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gradient&quot;:[{&quot;brightness&quot;:0,&quot;colorType&quot;:1,&quot;foreColorIndex&quot;:14,&quot;pos&quot;:0,&quot;transparency&quot;:1},{&quot;brightness&quot;:0,&quot;colorType&quot;:1,&quot;foreColorIndex&quot;:16,&quot;pos&quot;:0.18000000715255737,&quot;transparency&quot;:1},{&quot;brightness&quot;:0.800000011920929,&quot;colorType&quot;:1,&quot;foreColorIndex&quot;:5,&quot;pos&quot;:0.4399999976158142,&quot;transparency&quot;:0.8500000238418579},{&quot;brightness&quot;:0,&quot;colorType&quot;:1,&quot;foreColorIndex&quot;:5,&quot;pos&quot;:1,&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8,8,8,8,8,8]}"/>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2_5"/>
  <p:tag name="KSO_WM_TEMPLATE_CATEGORY" val="diagram"/>
  <p:tag name="KSO_WM_TEMPLATE_INDEX" val="20234389"/>
  <p:tag name="KSO_WM_UNIT_LAYERLEVEL" val="1_1_1"/>
  <p:tag name="KSO_WM_TAG_VERSION" val="3.0"/>
  <p:tag name="KSO_WM_DIAGRAM_GROUP_CODE" val="l1-1"/>
  <p:tag name="KSO_WM_UNIT_TYPE" val="l_h_i"/>
  <p:tag name="KSO_WM_UNIT_INDEX" val="1_2_5"/>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solid&quot;:{&quot;brightness&quot;:0.30000001192092896,&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3"/>
  <p:tag name="KSO_WM_DIAGRAM_USE_COLOR_VALUE" val="{&quot;color_scheme&quot;:1,&quot;color_type&quot;:1,&quot;theme_color_indexes&quot;:[8,8,8,8,8,8]}"/>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2_3"/>
  <p:tag name="KSO_WM_TEMPLATE_CATEGORY" val="diagram"/>
  <p:tag name="KSO_WM_TEMPLATE_INDEX" val="20234389"/>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solid&quot;:{&quot;brightness&quot;:0.3799999952316284,&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38"/>
  <p:tag name="KSO_WM_DIAGRAM_USE_COLOR_VALUE" val="{&quot;color_scheme&quot;:1,&quot;color_type&quot;:1,&quot;theme_color_indexes&quot;:[8,8,8,8,8,8]}"/>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2_2"/>
  <p:tag name="KSO_WM_TEMPLATE_CATEGORY" val="diagram"/>
  <p:tag name="KSO_WM_TEMPLATE_INDEX" val="20234389"/>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solid&quot;:{&quot;brightness&quot;:0.3799999952316284,&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38"/>
  <p:tag name="KSO_WM_DIAGRAM_USE_COLOR_VALUE" val="{&quot;color_scheme&quot;:1,&quot;color_type&quot;:1,&quot;theme_color_indexes&quot;:[8,8,8,8,8,8]}"/>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f*1_2_1"/>
  <p:tag name="KSO_WM_TEMPLATE_CATEGORY" val="diagram"/>
  <p:tag name="KSO_WM_TEMPLATE_INDEX" val="20234389"/>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16"/>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
  <p:tag name="KSO_WM_UNIT_TEXT_FILL_FORE_SCHEMECOLOR_INDEX" val="1"/>
  <p:tag name="KSO_WM_UNIT_TEXT_FILL_TYPE" val="1"/>
  <p:tag name="KSO_WM_DIAGRAM_USE_COLOR_VALUE" val="{&quot;color_scheme&quot;:1,&quot;color_type&quot;:1,&quot;theme_color_indexes&quot;:[8,8,8,8,8,8]}"/>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2_1"/>
  <p:tag name="KSO_WM_TEMPLATE_CATEGORY" val="diagram"/>
  <p:tag name="KSO_WM_TEMPLATE_INDEX" val="20234389"/>
  <p:tag name="KSO_WM_UNIT_LAYERLEVEL" val="1_1_1"/>
  <p:tag name="KSO_WM_TAG_VERSION" val="3.0"/>
  <p:tag name="KSO_WM_DIAGRAM_GROUP_CODE" val="l1-1"/>
  <p:tag name="KSO_WM_UNIT_SUBTYPE" val="d"/>
  <p:tag name="KSO_WM_UNIT_TYPE" val="l_h_i"/>
  <p:tag name="KSO_WM_UNIT_INDEX" val="1_2_1"/>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0000001192092896,&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1_4"/>
  <p:tag name="KSO_WM_TEMPLATE_CATEGORY" val="diagram"/>
  <p:tag name="KSO_WM_TEMPLATE_INDEX" val="20234389"/>
  <p:tag name="KSO_WM_UNIT_LAYERLEVEL" val="1_1_1"/>
  <p:tag name="KSO_WM_TAG_VERSION" val="3.0"/>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gradient&quot;:[{&quot;brightness&quot;:0,&quot;colorType&quot;:1,&quot;foreColorIndex&quot;:14,&quot;pos&quot;:0,&quot;transparency&quot;:1},{&quot;brightness&quot;:0,&quot;colorType&quot;:1,&quot;foreColorIndex&quot;:16,&quot;pos&quot;:0.18000000715255737,&quot;transparency&quot;:1},{&quot;brightness&quot;:0.800000011920929,&quot;colorType&quot;:1,&quot;foreColorIndex&quot;:5,&quot;pos&quot;:0.4399999976158142,&quot;transparency&quot;:0.8500000238418579},{&quot;brightness&quot;:0,&quot;colorType&quot;:1,&quot;foreColorIndex&quot;:5,&quot;pos&quot;:1,&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8,8,8,8,8,8]}"/>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1_5"/>
  <p:tag name="KSO_WM_TEMPLATE_CATEGORY" val="diagram"/>
  <p:tag name="KSO_WM_TEMPLATE_INDEX" val="20234389"/>
  <p:tag name="KSO_WM_UNIT_LAYERLEVEL" val="1_1_1"/>
  <p:tag name="KSO_WM_TAG_VERSION" val="3.0"/>
  <p:tag name="KSO_WM_DIAGRAM_GROUP_CODE" val="l1-1"/>
  <p:tag name="KSO_WM_UNIT_TYPE" val="l_h_i"/>
  <p:tag name="KSO_WM_UNIT_INDEX" val="1_1_5"/>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solid&quot;:{&quot;brightness&quot;:0.44999998807907104,&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45"/>
  <p:tag name="KSO_WM_DIAGRAM_USE_COLOR_VALUE" val="{&quot;color_scheme&quot;:1,&quot;color_type&quot;:1,&quot;theme_color_indexes&quot;:[8,8,8,8,8,8]}"/>
</p:tagLst>
</file>

<file path=ppt/tags/tag22.xml><?xml version="1.0" encoding="utf-8"?>
<p:tagLst xmlns:p="http://schemas.openxmlformats.org/presentationml/2006/main">
  <p:tag name="KSO_WM_DIAGRAM_VIRTUALLY_FRAME" val="{&quot;height&quot;:358.1566929133858,&quot;left&quot;:478.89409448818895,&quot;top&quot;:95.85,&quot;width&quot;:444.25590551181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1_3"/>
  <p:tag name="KSO_WM_TEMPLATE_CATEGORY" val="diagram"/>
  <p:tag name="KSO_WM_TEMPLATE_INDEX" val="20234389"/>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solid&quot;:{&quot;brightness&quot;:0.52999997138977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3"/>
  <p:tag name="KSO_WM_DIAGRAM_USE_COLOR_VALUE" val="{&quot;color_scheme&quot;:1,&quot;color_type&quot;:1,&quot;theme_color_indexes&quot;:[8,8,8,8,8,8]}"/>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1_2"/>
  <p:tag name="KSO_WM_TEMPLATE_CATEGORY" val="diagram"/>
  <p:tag name="KSO_WM_TEMPLATE_INDEX" val="20234389"/>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solid&quot;:{&quot;brightness&quot;:0.52999997138977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3"/>
  <p:tag name="KSO_WM_DIAGRAM_USE_COLOR_VALUE" val="{&quot;color_scheme&quot;:1,&quot;color_type&quot;:1,&quot;theme_color_indexes&quot;:[8,8,8,8,8,8]}"/>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f*1_1_1"/>
  <p:tag name="KSO_WM_TEMPLATE_CATEGORY" val="diagram"/>
  <p:tag name="KSO_WM_TEMPLATE_INDEX" val="20234389"/>
  <p:tag name="KSO_WM_UNIT_LAYERLEVEL" val="1_1_1"/>
  <p:tag name="KSO_WM_TAG_VERSION" val="3.0"/>
  <p:tag name="KSO_WM_UNIT_SUBTYPE" val="a"/>
  <p:tag name="KSO_WM_UNIT_NOCLEAR" val="0"/>
  <p:tag name="KSO_WM_UNIT_VALUE" val="16"/>
  <p:tag name="KSO_WM_DIAGRAM_GROUP_CODE" val="l1-1"/>
  <p:tag name="KSO_WM_UNIT_TYPE" val="l_h_f"/>
  <p:tag name="KSO_WM_UNIT_INDEX" val="1_1_1"/>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内容"/>
  <p:tag name="KSO_WM_UNIT_TEXT_FILL_FORE_SCHEMECOLOR_INDEX" val="1"/>
  <p:tag name="KSO_WM_UNIT_TEXT_FILL_TYPE" val="1"/>
  <p:tag name="KSO_WM_DIAGRAM_USE_COLOR_VALUE" val="{&quot;color_scheme&quot;:1,&quot;color_type&quot;:1,&quot;theme_color_indexes&quot;:[8,8,8,8,8,8]}"/>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i*1_1_1"/>
  <p:tag name="KSO_WM_TEMPLATE_CATEGORY" val="diagram"/>
  <p:tag name="KSO_WM_TEMPLATE_INDEX" val="20234389"/>
  <p:tag name="KSO_WM_UNIT_LAYERLEVEL" val="1_1_1"/>
  <p:tag name="KSO_WM_TAG_VERSION" val="3.0"/>
  <p:tag name="KSO_WM_DIAGRAM_GROUP_CODE" val="l1-1"/>
  <p:tag name="KSO_WM_UNIT_SUBTYPE" val="d"/>
  <p:tag name="KSO_WM_UNIT_TYPE" val="l_h_i"/>
  <p:tag name="KSO_WM_UNIT_INDEX" val="1_1_1"/>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44999998807907104,&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x*1_5_1"/>
  <p:tag name="KSO_WM_TEMPLATE_CATEGORY" val="diagram"/>
  <p:tag name="KSO_WM_TEMPLATE_INDEX" val="20234389"/>
  <p:tag name="KSO_WM_UNIT_LAYERLEVEL" val="1_1_1"/>
  <p:tag name="KSO_WM_TAG_VERSION" val="3.0"/>
  <p:tag name="KSO_WM_UNIT_VALUE" val="189*163"/>
  <p:tag name="KSO_WM_DIAGRAM_GROUP_CODE" val="l1-1"/>
  <p:tag name="KSO_WM_UNIT_TYPE" val="l_h_x"/>
  <p:tag name="KSO_WM_UNIT_INDEX" val="1_5_1"/>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x*1_4_1"/>
  <p:tag name="KSO_WM_TEMPLATE_CATEGORY" val="diagram"/>
  <p:tag name="KSO_WM_TEMPLATE_INDEX" val="20234389"/>
  <p:tag name="KSO_WM_UNIT_LAYERLEVEL" val="1_1_1"/>
  <p:tag name="KSO_WM_TAG_VERSION" val="3.0"/>
  <p:tag name="KSO_WM_UNIT_VALUE" val="189*177"/>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x*1_3_1"/>
  <p:tag name="KSO_WM_TEMPLATE_CATEGORY" val="diagram"/>
  <p:tag name="KSO_WM_TEMPLATE_INDEX" val="20234389"/>
  <p:tag name="KSO_WM_UNIT_LAYERLEVEL" val="1_1_1"/>
  <p:tag name="KSO_WM_TAG_VERSION" val="3.0"/>
  <p:tag name="KSO_WM_UNIT_VALUE" val="189*17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x*1_2_1"/>
  <p:tag name="KSO_WM_TEMPLATE_CATEGORY" val="diagram"/>
  <p:tag name="KSO_WM_TEMPLATE_INDEX" val="20234389"/>
  <p:tag name="KSO_WM_UNIT_LAYERLEVEL" val="1_1_1"/>
  <p:tag name="KSO_WM_TAG_VERSION" val="3.0"/>
  <p:tag name="KSO_WM_UNIT_VALUE" val="189*190"/>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9_3*l_h_x*1_1_1"/>
  <p:tag name="KSO_WM_TEMPLATE_CATEGORY" val="diagram"/>
  <p:tag name="KSO_WM_TEMPLATE_INDEX" val="20234389"/>
  <p:tag name="KSO_WM_UNIT_LAYERLEVEL" val="1_1_1"/>
  <p:tag name="KSO_WM_TAG_VERSION" val="3.0"/>
  <p:tag name="KSO_WM_UNIT_VALUE" val="189*208"/>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3"/>
  <p:tag name="KSO_WM_DIAGRAM_VIRTUALLY_FRAME" val="{&quot;height&quot;:385.38135375976583,&quot;left&quot;:82.82503937007874,&quot;top&quot;:129.6798743012195,&quot;width&quot;:768.64106299212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22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3.xml><?xml version="1.0" encoding="utf-8"?>
<p:tagLst xmlns:p="http://schemas.openxmlformats.org/presentationml/2006/main">
  <p:tag name="KSO_WM_DIAGRAM_VIRTUALLY_FRAME" val="{&quot;height&quot;:358.1566929133858,&quot;left&quot;:478.89409448818895,&quot;top&quot;:95.85,&quot;width&quot;:444.255905511811}"/>
</p:tagLst>
</file>

<file path=ppt/tags/tag2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45_2*n_h_h_f*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2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5_2*n_h_h_a*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2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2*n_h_h_f*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 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2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2*n_h_h_a*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2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2*n_h_h_f*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2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2*n_h_h_a*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236.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2*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37.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ags/tag238.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39.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3_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solid&quot;:{&quot;brightness&quot;:0,&quot;colorType&quot;:1,&quot;foreColorIndex&quot;:7,&quot;transparency&quot;:0},&quot;type&quot;:1},&quot;glow&quot;:{&quot;colorType&quot;:0},&quot;line&quot;:{&quot;gradient&quot;:[{&quot;brightness&quot;:0,&quot;colorType&quot;:2,&quot;pos&quot;:0.3700000047683716,&quot;rgb&quot;:&quot;#ffffff&quot;,&quot;transparency&quot;:0},{&quot;brightness&quot;:0.800000011920929,&quot;colorType&quot;:1,&quot;foreColorIndex&quot;:10,&quot;pos&quot;:0,&quot;transparency&quot;:0},{&quot;brightness&quot;:0,&quot;colorType&quot;:2,&quot;pos&quot;:1,&quot;rgb&quot;:&quot;#ffffff&quot;,&quot;transparency&quot;:0},{&quot;brightness&quot;:0.800000011920929,&quot;colorType&quot;:1,&quot;foreColorIndex&quot;:7,&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7"/>
  <p:tag name="KSO_WM_UNIT_FILL_FORE_SCHEMECOLOR_INDEX_BRIGHTNESS" val="0"/>
  <p:tag name="KSO_WM_DIAGRAM_USE_COLOR_VALUE" val="{&quot;color_scheme&quot;:1,&quot;color_type&quot;:1,&quot;theme_color_indexes&quot;:[8,8,8,8,8,8]}"/>
</p:tagLst>
</file>

<file path=ppt/tags/tag24.xml><?xml version="1.0" encoding="utf-8"?>
<p:tagLst xmlns:p="http://schemas.openxmlformats.org/presentationml/2006/main">
  <p:tag name="KSO_WM_DIAGRAM_VIRTUALLY_FRAME" val="{&quot;height&quot;:358.1566929133858,&quot;left&quot;:478.89409448818895,&quot;top&quot;:95.85,&quot;width&quot;:444.255905511811}"/>
</p:tagLst>
</file>

<file path=ppt/tags/tag240.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4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4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4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4390_1*l_h_i*1_4_2"/>
  <p:tag name="KSO_WM_TEMPLATE_CATEGORY" val="diagram"/>
  <p:tag name="KSO_WM_TEMPLATE_INDEX" val="20234390"/>
  <p:tag name="KSO_WM_UNIT_LAYERLEVEL" val="1_1_1"/>
  <p:tag name="KSO_WM_TAG_VERSION" val="3.0"/>
  <p:tag name="KSO_WM_BEAUTIFY_FLAG" val="#wm#"/>
  <p:tag name="KSO_WM_DIAGRAM_MAX_ITEMCNT" val="5"/>
  <p:tag name="KSO_WM_DIAGRAM_MIN_ITEMCNT" val="5"/>
  <p:tag name="KSO_WM_DIAGRAM_VIRTUALLY_FRAME" val="{&quot;height&quot;:334.02496948242197,&quot;left&quot;:95.13699783925931,&quot;top&quot;:153.37034990445835,&quot;width&quot;:772.531201171875}"/>
  <p:tag name="KSO_WM_DIAGRAM_COLOR_MATCH_VALUE" val="{&quot;shape&quot;:{&quot;fill&quot;:{&quot;solid&quot;:{&quot;brightness&quot;:0.80000001192092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8"/>
  <p:tag name="KSO_WM_DIAGRAM_USE_COLOR_VALUE" val="{&quot;color_scheme&quot;:1,&quot;color_type&quot;:1,&quot;theme_color_indexes&quot;:[8,8,8,8,8,8]}"/>
</p:tagLst>
</file>

<file path=ppt/tags/tag2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4390_1*l_h_i*1_4_1"/>
  <p:tag name="KSO_WM_TEMPLATE_CATEGORY" val="diagram"/>
  <p:tag name="KSO_WM_TEMPLATE_INDEX" val="20234390"/>
  <p:tag name="KSO_WM_UNIT_LAYERLEVEL" val="1_1_1"/>
  <p:tag name="KSO_WM_TAG_VERSION" val="3.0"/>
  <p:tag name="KSO_WM_BEAUTIFY_FLAG" val="#wm#"/>
  <p:tag name="KSO_WM_DIAGRAM_MAX_ITEMCNT" val="5"/>
  <p:tag name="KSO_WM_DIAGRAM_MIN_ITEMCNT" val="5"/>
  <p:tag name="KSO_WM_DIAGRAM_VIRTUALLY_FRAME" val="{&quot;height&quot;:334.02496948242197,&quot;left&quot;:95.13699783925931,&quot;top&quot;:153.37034990445835,&quot;width&quot;:772.531201171875}"/>
  <p:tag name="KSO_WM_DIAGRAM_COLOR_MATCH_VALUE" val="{&quot;shape&quot;:{&quot;fill&quot;:{&quot;gradient&quot;:[{&quot;brightness&quot;:0.5,&quot;colorType&quot;:1,&quot;foreColorIndex&quot;:5,&quot;pos&quot;:0,&quot;transparency&quot;:0},{&quot;brightness&quot;:0.4499999880790710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390_1*l_h_i*1_3_2"/>
  <p:tag name="KSO_WM_TEMPLATE_CATEGORY" val="diagram"/>
  <p:tag name="KSO_WM_TEMPLATE_INDEX" val="20234390"/>
  <p:tag name="KSO_WM_UNIT_LAYERLEVEL" val="1_1_1"/>
  <p:tag name="KSO_WM_TAG_VERSION" val="3.0"/>
  <p:tag name="KSO_WM_BEAUTIFY_FLAG" val="#wm#"/>
  <p:tag name="KSO_WM_DIAGRAM_MAX_ITEMCNT" val="5"/>
  <p:tag name="KSO_WM_DIAGRAM_MIN_ITEMCNT" val="5"/>
  <p:tag name="KSO_WM_DIAGRAM_VIRTUALLY_FRAME" val="{&quot;height&quot;:334.02496948242197,&quot;left&quot;:95.13699783925931,&quot;top&quot;:153.37034990445835,&quot;width&quot;:772.531201171875}"/>
  <p:tag name="KSO_WM_DIAGRAM_COLOR_MATCH_VALUE" val="{&quot;shape&quot;:{&quot;fill&quot;:{&quot;solid&quot;:{&quot;brightness&quot;:0.75,&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75"/>
  <p:tag name="KSO_WM_DIAGRAM_USE_COLOR_VALUE" val="{&quot;color_scheme&quot;:1,&quot;color_type&quot;:1,&quot;theme_color_indexes&quot;:[8,8,8,8,8,8]}"/>
</p:tagLst>
</file>

<file path=ppt/tags/tag2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390_1*l_h_i*1_3_1"/>
  <p:tag name="KSO_WM_TEMPLATE_CATEGORY" val="diagram"/>
  <p:tag name="KSO_WM_TEMPLATE_INDEX" val="20234390"/>
  <p:tag name="KSO_WM_UNIT_LAYERLEVEL" val="1_1_1"/>
  <p:tag name="KSO_WM_TAG_VERSION" val="3.0"/>
  <p:tag name="KSO_WM_BEAUTIFY_FLAG" val="#wm#"/>
  <p:tag name="KSO_WM_DIAGRAM_MAX_ITEMCNT" val="5"/>
  <p:tag name="KSO_WM_DIAGRAM_MIN_ITEMCNT" val="5"/>
  <p:tag name="KSO_WM_DIAGRAM_VIRTUALLY_FRAME" val="{&quot;height&quot;:334.02496948242197,&quot;left&quot;:95.13699783925931,&quot;top&quot;:153.37034990445835,&quot;width&quot;:772.531201171875}"/>
  <p:tag name="KSO_WM_DIAGRAM_COLOR_MATCH_VALUE" val="{&quot;shape&quot;:{&quot;fill&quot;:{&quot;gradient&quot;:[{&quot;brightness&quot;:0.30000001192092896,&quot;colorType&quot;:1,&quot;foreColorIndex&quot;:5,&quot;pos&quot;:0,&quot;transparency&quot;:0},{&quot;brightness&quot;:0.349999994039535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390_1*l_h_i*1_2_2"/>
  <p:tag name="KSO_WM_TEMPLATE_CATEGORY" val="diagram"/>
  <p:tag name="KSO_WM_TEMPLATE_INDEX" val="20234390"/>
  <p:tag name="KSO_WM_UNIT_LAYERLEVEL" val="1_1_1"/>
  <p:tag name="KSO_WM_TAG_VERSION" val="3.0"/>
  <p:tag name="KSO_WM_BEAUTIFY_FLAG" val="#wm#"/>
  <p:tag name="KSO_WM_DIAGRAM_MAX_ITEMCNT" val="5"/>
  <p:tag name="KSO_WM_DIAGRAM_MIN_ITEMCNT" val="5"/>
  <p:tag name="KSO_WM_DIAGRAM_VIRTUALLY_FRAME" val="{&quot;height&quot;:334.02496948242197,&quot;left&quot;:95.13699783925931,&quot;top&quot;:153.37034990445835,&quot;width&quot;:772.531201171875}"/>
  <p:tag name="KSO_WM_DIAGRAM_COLOR_MATCH_VALUE" val="{&quot;shape&quot;:{&quot;fill&quot;:{&quot;solid&quot;:{&quot;brightness&quot;:0.699999988079071,&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7"/>
  <p:tag name="KSO_WM_DIAGRAM_USE_COLOR_VALUE" val="{&quot;color_scheme&quot;:1,&quot;color_type&quot;:1,&quot;theme_color_indexes&quot;:[8,8,8,8,8,8]}"/>
</p:tagLst>
</file>

<file path=ppt/tags/tag2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390_1*l_h_i*1_2_1"/>
  <p:tag name="KSO_WM_TEMPLATE_CATEGORY" val="diagram"/>
  <p:tag name="KSO_WM_TEMPLATE_INDEX" val="20234390"/>
  <p:tag name="KSO_WM_UNIT_LAYERLEVEL" val="1_1_1"/>
  <p:tag name="KSO_WM_TAG_VERSION" val="3.0"/>
  <p:tag name="KSO_WM_BEAUTIFY_FLAG" val="#wm#"/>
  <p:tag name="KSO_WM_DIAGRAM_MAX_ITEMCNT" val="5"/>
  <p:tag name="KSO_WM_DIAGRAM_MIN_ITEMCNT" val="5"/>
  <p:tag name="KSO_WM_DIAGRAM_VIRTUALLY_FRAME" val="{&quot;height&quot;:334.02496948242197,&quot;left&quot;:95.13699783925931,&quot;top&quot;:153.37034990445835,&quot;width&quot;:772.531201171875}"/>
  <p:tag name="KSO_WM_DIAGRAM_COLOR_MATCH_VALUE" val="{&quot;shape&quot;:{&quot;fill&quot;:{&quot;gradient&quot;:[{&quot;brightness&quot;:0.20000000298023224,&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390_1*l_h_i*1_1_2"/>
  <p:tag name="KSO_WM_TEMPLATE_CATEGORY" val="diagram"/>
  <p:tag name="KSO_WM_TEMPLATE_INDEX" val="20234390"/>
  <p:tag name="KSO_WM_UNIT_LAYERLEVEL" val="1_1_1"/>
  <p:tag name="KSO_WM_TAG_VERSION" val="3.0"/>
  <p:tag name="KSO_WM_BEAUTIFY_FLAG" val="#wm#"/>
  <p:tag name="KSO_WM_DIAGRAM_MAX_ITEMCNT" val="5"/>
  <p:tag name="KSO_WM_DIAGRAM_MIN_ITEMCNT" val="5"/>
  <p:tag name="KSO_WM_DIAGRAM_VIRTUALLY_FRAME" val="{&quot;height&quot;:334.02496948242197,&quot;left&quot;:95.13699783925931,&quot;top&quot;:153.37034990445835,&quot;width&quot;:772.531201171875}"/>
  <p:tag name="KSO_WM_DIAGRAM_COLOR_MATCH_VALUE" val="{&quot;shape&quot;:{&quot;fill&quot;:{&quot;solid&quot;:{&quot;brightness&quot;:0.6499999761581421,&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5"/>
  <p:tag name="KSO_WM_DIAGRAM_USE_COLOR_VALUE" val="{&quot;color_scheme&quot;:1,&quot;color_type&quot;:1,&quot;theme_color_indexes&quot;:[8,8,8,8,8,8]}"/>
</p:tagLst>
</file>

<file path=ppt/tags/tag25.xml><?xml version="1.0" encoding="utf-8"?>
<p:tagLst xmlns:p="http://schemas.openxmlformats.org/presentationml/2006/main">
  <p:tag name="KSO_WM_DIAGRAM_VIRTUALLY_FRAME" val="{&quot;height&quot;:358.1566929133858,&quot;left&quot;:478.89409448818895,&quot;top&quot;:95.85,&quot;width&quot;:444.255905511811}"/>
</p:tagLst>
</file>

<file path=ppt/tags/tag2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390_1*l_h_i*1_1_1"/>
  <p:tag name="KSO_WM_TEMPLATE_CATEGORY" val="diagram"/>
  <p:tag name="KSO_WM_TEMPLATE_INDEX" val="20234390"/>
  <p:tag name="KSO_WM_UNIT_LAYERLEVEL" val="1_1_1"/>
  <p:tag name="KSO_WM_TAG_VERSION" val="3.0"/>
  <p:tag name="KSO_WM_BEAUTIFY_FLAG" val="#wm#"/>
  <p:tag name="KSO_WM_DIAGRAM_MAX_ITEMCNT" val="5"/>
  <p:tag name="KSO_WM_DIAGRAM_MIN_ITEMCNT" val="5"/>
  <p:tag name="KSO_WM_DIAGRAM_VIRTUALLY_FRAME" val="{&quot;height&quot;:334.02496948242197,&quot;left&quot;:95.13699783925931,&quot;top&quot;:153.37034990445835,&quot;width&quot;:772.531201171875}"/>
  <p:tag name="KSO_WM_DIAGRAM_COLOR_MATCH_VALUE" val="{&quot;shape&quot;:{&quot;fill&quot;:{&quot;gradient&quot;:[{&quot;brightness&quot;:0,&quot;colorType&quot;:1,&quot;foreColorIndex&quot;:5,&quot;pos&quot;:0,&quot;transparency&quot;:0},{&quot;brightness&quot;:0.0500000007450580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51.xml><?xml version="1.0" encoding="utf-8"?>
<p:tagLst xmlns:p="http://schemas.openxmlformats.org/presentationml/2006/main">
  <p:tag name="KSO_WM_DIAGRAM_VERSION" val="3"/>
  <p:tag name="KSO_WM_DIAGRAM_COLOR_TRICK" val="1"/>
  <p:tag name="KSO_WM_DIAGRAM_COLOR_TEXT_CAN_REMOVE" val="n"/>
  <p:tag name="KSO_WM_UNIT_VALUE" val="139*124"/>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4390_1*l_h_x*1_1_1"/>
  <p:tag name="KSO_WM_TEMPLATE_CATEGORY" val="diagram"/>
  <p:tag name="KSO_WM_TEMPLATE_INDEX" val="20234390"/>
  <p:tag name="KSO_WM_UNIT_LAYERLEVEL" val="1_1_1"/>
  <p:tag name="KSO_WM_TAG_VERSION" val="3.0"/>
  <p:tag name="KSO_WM_BEAUTIFY_FLAG" val="#wm#"/>
  <p:tag name="KSO_WM_DIAGRAM_MAX_ITEMCNT" val="5"/>
  <p:tag name="KSO_WM_DIAGRAM_MIN_ITEMCNT" val="5"/>
  <p:tag name="KSO_WM_DIAGRAM_VIRTUALLY_FRAME" val="{&quot;height&quot;:334.02496948242197,&quot;left&quot;:95.13699783925931,&quot;top&quot;:153.37034990445835,&quot;width&quot;:772.531201171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2"/>
  <p:tag name="KSO_WM_UNIT_FILL_FORE_SCHEMECOLOR_INDEX_BRIGHTNESS" val="0"/>
  <p:tag name="KSO_WM_DIAGRAM_USE_COLOR_VALUE" val="{&quot;color_scheme&quot;:1,&quot;color_type&quot;:1,&quot;theme_color_indexes&quot;:[8,8,8,8,8,8]}"/>
</p:tagLst>
</file>

<file path=ppt/tags/tag252.xml><?xml version="1.0" encoding="utf-8"?>
<p:tagLst xmlns:p="http://schemas.openxmlformats.org/presentationml/2006/main">
  <p:tag name="KSO_WM_DIAGRAM_VERSION" val="3"/>
  <p:tag name="KSO_WM_DIAGRAM_COLOR_TRICK" val="1"/>
  <p:tag name="KSO_WM_DIAGRAM_COLOR_TEXT_CAN_REMOVE" val="n"/>
  <p:tag name="KSO_WM_UNIT_VALUE" val="139*11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4390_1*l_h_x*1_3_1"/>
  <p:tag name="KSO_WM_TEMPLATE_CATEGORY" val="diagram"/>
  <p:tag name="KSO_WM_TEMPLATE_INDEX" val="20234390"/>
  <p:tag name="KSO_WM_UNIT_LAYERLEVEL" val="1_1_1"/>
  <p:tag name="KSO_WM_TAG_VERSION" val="3.0"/>
  <p:tag name="KSO_WM_BEAUTIFY_FLAG" val="#wm#"/>
  <p:tag name="KSO_WM_DIAGRAM_MAX_ITEMCNT" val="5"/>
  <p:tag name="KSO_WM_DIAGRAM_MIN_ITEMCNT" val="5"/>
  <p:tag name="KSO_WM_DIAGRAM_VIRTUALLY_FRAME" val="{&quot;height&quot;:334.02496948242197,&quot;left&quot;:95.13699783925931,&quot;top&quot;:153.37034990445835,&quot;width&quot;:772.531201171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2"/>
  <p:tag name="KSO_WM_UNIT_FILL_FORE_SCHEMECOLOR_INDEX_BRIGHTNESS" val="0"/>
  <p:tag name="KSO_WM_DIAGRAM_USE_COLOR_VALUE" val="{&quot;color_scheme&quot;:1,&quot;color_type&quot;:1,&quot;theme_color_indexes&quot;:[8,8,8,8,8,8]}"/>
</p:tagLst>
</file>

<file path=ppt/tags/tag2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4390_1*l_h_i*1_5_2"/>
  <p:tag name="KSO_WM_TEMPLATE_CATEGORY" val="diagram"/>
  <p:tag name="KSO_WM_TEMPLATE_INDEX" val="20234390"/>
  <p:tag name="KSO_WM_UNIT_LAYERLEVEL" val="1_1_1"/>
  <p:tag name="KSO_WM_TAG_VERSION" val="3.0"/>
  <p:tag name="KSO_WM_BEAUTIFY_FLAG" val="#wm#"/>
  <p:tag name="KSO_WM_DIAGRAM_MAX_ITEMCNT" val="5"/>
  <p:tag name="KSO_WM_DIAGRAM_MIN_ITEMCNT" val="5"/>
  <p:tag name="KSO_WM_DIAGRAM_VIRTUALLY_FRAME" val="{&quot;height&quot;:334.02496948242197,&quot;left&quot;:95.13699783925931,&quot;top&quot;:153.37034990445835,&quot;width&quot;:772.531201171875}"/>
  <p:tag name="KSO_WM_DIAGRAM_COLOR_MATCH_VALUE" val="{&quot;shape&quot;:{&quot;fill&quot;:{&quot;solid&quot;:{&quot;brightness&quot;:0.85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85"/>
  <p:tag name="KSO_WM_DIAGRAM_USE_COLOR_VALUE" val="{&quot;color_scheme&quot;:1,&quot;color_type&quot;:1,&quot;theme_color_indexes&quot;:[8,8,8,8,8,8]}"/>
</p:tagLst>
</file>

<file path=ppt/tags/tag2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4390_1*l_h_i*1_5_1"/>
  <p:tag name="KSO_WM_TEMPLATE_CATEGORY" val="diagram"/>
  <p:tag name="KSO_WM_TEMPLATE_INDEX" val="20234390"/>
  <p:tag name="KSO_WM_UNIT_LAYERLEVEL" val="1_1_1"/>
  <p:tag name="KSO_WM_TAG_VERSION" val="3.0"/>
  <p:tag name="KSO_WM_BEAUTIFY_FLAG" val="#wm#"/>
  <p:tag name="KSO_WM_DIAGRAM_MAX_ITEMCNT" val="5"/>
  <p:tag name="KSO_WM_DIAGRAM_MIN_ITEMCNT" val="5"/>
  <p:tag name="KSO_WM_DIAGRAM_VIRTUALLY_FRAME" val="{&quot;height&quot;:334.02496948242197,&quot;left&quot;:95.13699783925931,&quot;top&quot;:153.37034990445835,&quot;width&quot;:772.531201171875}"/>
  <p:tag name="KSO_WM_DIAGRAM_COLOR_MATCH_VALUE" val="{&quot;shape&quot;:{&quot;fill&quot;:{&quot;gradient&quot;:[{&quot;brightness&quot;:0.75,&quot;colorType&quot;:1,&quot;foreColorIndex&quot;:5,&quot;pos&quot;:0,&quot;transparency&quot;:0},{&quot;brightness&quot;:0.69999998807907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55.xml><?xml version="1.0" encoding="utf-8"?>
<p:tagLst xmlns:p="http://schemas.openxmlformats.org/presentationml/2006/main">
  <p:tag name="KSO_WM_DIAGRAM_VERSION" val="3"/>
  <p:tag name="KSO_WM_DIAGRAM_COLOR_TRICK" val="1"/>
  <p:tag name="KSO_WM_DIAGRAM_COLOR_TEXT_CAN_REMOVE" val="n"/>
  <p:tag name="KSO_WM_UNIT_VALUE" val="139*124"/>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34390_1*l_h_x*1_5_1"/>
  <p:tag name="KSO_WM_TEMPLATE_CATEGORY" val="diagram"/>
  <p:tag name="KSO_WM_TEMPLATE_INDEX" val="20234390"/>
  <p:tag name="KSO_WM_UNIT_LAYERLEVEL" val="1_1_1"/>
  <p:tag name="KSO_WM_TAG_VERSION" val="3.0"/>
  <p:tag name="KSO_WM_BEAUTIFY_FLAG" val="#wm#"/>
  <p:tag name="KSO_WM_DIAGRAM_MAX_ITEMCNT" val="5"/>
  <p:tag name="KSO_WM_DIAGRAM_MIN_ITEMCNT" val="5"/>
  <p:tag name="KSO_WM_DIAGRAM_VIRTUALLY_FRAME" val="{&quot;height&quot;:334.02496948242197,&quot;left&quot;:95.13699783925931,&quot;top&quot;:153.37034990445835,&quot;width&quot;:772.531201171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2"/>
  <p:tag name="KSO_WM_UNIT_FILL_FORE_SCHEMECOLOR_INDEX_BRIGHTNESS" val="0"/>
  <p:tag name="KSO_WM_DIAGRAM_USE_COLOR_VALUE" val="{&quot;color_scheme&quot;:1,&quot;color_type&quot;:1,&quot;theme_color_indexes&quot;:[8,8,8,8,8,8]}"/>
</p:tagLst>
</file>

<file path=ppt/tags/tag256.xml><?xml version="1.0" encoding="utf-8"?>
<p:tagLst xmlns:p="http://schemas.openxmlformats.org/presentationml/2006/main">
  <p:tag name="KSO_WM_DIAGRAM_VERSION" val="3"/>
  <p:tag name="KSO_WM_DIAGRAM_COLOR_TRICK" val="1"/>
  <p:tag name="KSO_WM_DIAGRAM_COLOR_TEXT_CAN_REMOVE" val="n"/>
  <p:tag name="KSO_WM_UNIT_VALUE" val="139*13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4390_1*l_h_x*1_2_1"/>
  <p:tag name="KSO_WM_TEMPLATE_CATEGORY" val="diagram"/>
  <p:tag name="KSO_WM_TEMPLATE_INDEX" val="20234390"/>
  <p:tag name="KSO_WM_UNIT_LAYERLEVEL" val="1_1_1"/>
  <p:tag name="KSO_WM_TAG_VERSION" val="3.0"/>
  <p:tag name="KSO_WM_BEAUTIFY_FLAG" val="#wm#"/>
  <p:tag name="KSO_WM_DIAGRAM_MAX_ITEMCNT" val="5"/>
  <p:tag name="KSO_WM_DIAGRAM_MIN_ITEMCNT" val="5"/>
  <p:tag name="KSO_WM_DIAGRAM_VIRTUALLY_FRAME" val="{&quot;height&quot;:334.02496948242197,&quot;left&quot;:95.13699783925931,&quot;top&quot;:153.37034990445835,&quot;width&quot;:772.531201171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2"/>
  <p:tag name="KSO_WM_UNIT_FILL_FORE_SCHEMECOLOR_INDEX_BRIGHTNESS" val="0"/>
  <p:tag name="KSO_WM_DIAGRAM_USE_COLOR_VALUE" val="{&quot;color_scheme&quot;:1,&quot;color_type&quot;:1,&quot;theme_color_indexes&quot;:[8,8,8,8,8,8]}"/>
</p:tagLst>
</file>

<file path=ppt/tags/tag257.xml><?xml version="1.0" encoding="utf-8"?>
<p:tagLst xmlns:p="http://schemas.openxmlformats.org/presentationml/2006/main">
  <p:tag name="KSO_WM_DIAGRAM_VERSION" val="3"/>
  <p:tag name="KSO_WM_DIAGRAM_COLOR_TRICK" val="1"/>
  <p:tag name="KSO_WM_DIAGRAM_COLOR_TEXT_CAN_REMOVE" val="n"/>
  <p:tag name="KSO_WM_UNIT_VALUE" val="139*11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4390_1*l_h_x*1_4_1"/>
  <p:tag name="KSO_WM_TEMPLATE_CATEGORY" val="diagram"/>
  <p:tag name="KSO_WM_TEMPLATE_INDEX" val="20234390"/>
  <p:tag name="KSO_WM_UNIT_LAYERLEVEL" val="1_1_1"/>
  <p:tag name="KSO_WM_TAG_VERSION" val="3.0"/>
  <p:tag name="KSO_WM_BEAUTIFY_FLAG" val="#wm#"/>
  <p:tag name="KSO_WM_DIAGRAM_MAX_ITEMCNT" val="5"/>
  <p:tag name="KSO_WM_DIAGRAM_MIN_ITEMCNT" val="5"/>
  <p:tag name="KSO_WM_DIAGRAM_VIRTUALLY_FRAME" val="{&quot;height&quot;:334.02496948242197,&quot;left&quot;:95.13699783925931,&quot;top&quot;:153.37034990445835,&quot;width&quot;:772.531201171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2"/>
  <p:tag name="KSO_WM_UNIT_FILL_FORE_SCHEMECOLOR_INDEX_BRIGHTNESS" val="0"/>
  <p:tag name="KSO_WM_DIAGRAM_USE_COLOR_VALUE" val="{&quot;color_scheme&quot;:1,&quot;color_type&quot;:1,&quot;theme_color_indexes&quot;:[8,8,8,8,8,8]}"/>
</p:tagLst>
</file>

<file path=ppt/tags/tag2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390_1*l_h_f*1_1_1"/>
  <p:tag name="KSO_WM_TEMPLATE_CATEGORY" val="diagram"/>
  <p:tag name="KSO_WM_TEMPLATE_INDEX" val="20234390"/>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334.02496948242197,&quot;left&quot;:95.13699783925931,&quot;top&quot;:153.37034990445835,&quot;width&quot;:772.53120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正文请言简意赅的阐述观点"/>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4390_1*l_h_f*1_3_1"/>
  <p:tag name="KSO_WM_TEMPLATE_CATEGORY" val="diagram"/>
  <p:tag name="KSO_WM_TEMPLATE_INDEX" val="20234390"/>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334.02496948242197,&quot;left&quot;:95.13699783925931,&quot;top&quot;:153.37034990445835,&quot;width&quot;:772.53120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正文请言简意赅的阐述观点"/>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6.xml><?xml version="1.0" encoding="utf-8"?>
<p:tagLst xmlns:p="http://schemas.openxmlformats.org/presentationml/2006/main">
  <p:tag name="KSO_WM_DIAGRAM_VIRTUALLY_FRAME" val="{&quot;height&quot;:358.1566929133858,&quot;left&quot;:478.89409448818895,&quot;top&quot;:95.85,&quot;width&quot;:444.255905511811}"/>
</p:tagLst>
</file>

<file path=ppt/tags/tag2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4390_1*l_h_f*1_5_1"/>
  <p:tag name="KSO_WM_TEMPLATE_CATEGORY" val="diagram"/>
  <p:tag name="KSO_WM_TEMPLATE_INDEX" val="20234390"/>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334.02496948242197,&quot;left&quot;:95.13699783925931,&quot;top&quot;:153.37034990445835,&quot;width&quot;:772.53120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正文请言简意赅的阐述观点"/>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390_1*l_h_f*1_2_1"/>
  <p:tag name="KSO_WM_TEMPLATE_CATEGORY" val="diagram"/>
  <p:tag name="KSO_WM_TEMPLATE_INDEX" val="20234390"/>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334.02496948242197,&quot;left&quot;:95.13699783925931,&quot;top&quot;:153.37034990445835,&quot;width&quot;:772.53120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正文请言简意赅的阐述观点"/>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4390_1*l_h_f*1_4_1"/>
  <p:tag name="KSO_WM_TEMPLATE_CATEGORY" val="diagram"/>
  <p:tag name="KSO_WM_TEMPLATE_INDEX" val="20234390"/>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334.02496948242197,&quot;left&quot;:95.13699783925931,&quot;top&quot;:153.37034990445835,&quot;width&quot;:772.53120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正文请言简意赅的阐述观点"/>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34503_1*l_h_i*1_5_4"/>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type&quot;:0},&quot;glow&quot;:{&quot;colorType&quot;:0},&quot;line&quot;:{&quot;type&quot;:0},&quot;shadow&quot;:{&quot;brightness&quot;:0,&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6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4503_1*l_h_f*1_5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要地阐述观点。"/>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66.xml><?xml version="1.0" encoding="utf-8"?>
<p:tagLst xmlns:p="http://schemas.openxmlformats.org/presentationml/2006/main">
  <p:tag name="KSO_WM_DIAGRAM_VERSION" val="3"/>
  <p:tag name="KSO_WM_DIAGRAM_COLOR_TRICK" val="1"/>
  <p:tag name="KSO_WM_DIAGRAM_COLOR_TEXT_CAN_REMOVE" val="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34503_1*l_h_x*1_5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34503_1*l_h_i*1_5_3"/>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2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34503_1*l_h_i*1_4_4"/>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type&quot;:0},&quot;glow&quot;:{&quot;colorType&quot;:0},&quot;line&quot;:{&quot;type&quot;:0},&quot;shadow&quot;:{&quot;brightness&quot;:0,&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6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4503_1*l_h_f*1_4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要地阐述观点。"/>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7.xml><?xml version="1.0" encoding="utf-8"?>
<p:tagLst xmlns:p="http://schemas.openxmlformats.org/presentationml/2006/main">
  <p:tag name="KSO_WM_DIAGRAM_VIRTUALLY_FRAME" val="{&quot;height&quot;:358.1566929133858,&quot;left&quot;:478.89409448818895,&quot;top&quot;:95.85,&quot;width&quot;:444.255905511811}"/>
</p:tagLst>
</file>

<file path=ppt/tags/tag2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4503_1*l_h_i*1_4_3"/>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2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4503_1*l_h_i*1_3_4"/>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type&quot;:0},&quot;glow&quot;:{&quot;colorType&quot;:0},&quot;line&quot;:{&quot;type&quot;:0},&quot;shadow&quot;:{&quot;brightness&quot;:0,&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7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503_1*l_h_f*1_3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要地阐述观点。"/>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7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4503_1*l_h_i*1_3_3"/>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27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503_1*l_h_i*1_2_4"/>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type&quot;:0},&quot;glow&quot;:{&quot;colorType&quot;:0},&quot;line&quot;:{&quot;type&quot;:0},&quot;shadow&quot;:{&quot;brightness&quot;:0,&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7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503_1*l_h_f*1_2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要地阐述观点。"/>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503_1*l_h_i*1_2_3"/>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2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503_1*l_h_i*1_1_4"/>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type&quot;:0},&quot;glow&quot;:{&quot;colorType&quot;:0},&quot;line&quot;:{&quot;type&quot;:0},&quot;shadow&quot;:{&quot;brightness&quot;:0,&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7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503_1*l_h_f*1_1_1"/>
  <p:tag name="KSO_WM_TEMPLATE_CATEGORY" val="diagram"/>
  <p:tag name="KSO_WM_TEMPLATE_INDEX" val="20234503"/>
  <p:tag name="KSO_WM_UNIT_LAYERLEVEL" val="1_1_1"/>
  <p:tag name="KSO_WM_TAG_VERSION" val="3.0"/>
  <p:tag name="KSO_WM_BEAUTIFY_FLAG" val="#wm#"/>
  <p:tag name="KSO_WM_UNIT_VALUE" val="100"/>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要地阐述观点。"/>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503_1*l_h_i*1_1_3"/>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28.xml><?xml version="1.0" encoding="utf-8"?>
<p:tagLst xmlns:p="http://schemas.openxmlformats.org/presentationml/2006/main">
  <p:tag name="KSO_WM_DIAGRAM_VIRTUALLY_FRAME" val="{&quot;height&quot;:358.1566929133858,&quot;left&quot;:478.89409448818895,&quot;top&quot;:95.85,&quot;width&quot;:444.255905511811}"/>
</p:tagLst>
</file>

<file path=ppt/tags/tag2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4503_1*l_h_i*1_5_2"/>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28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4503_1*l_h_i*1_4_2"/>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2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503_1*l_h_i*1_3_2"/>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2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503_1*l_h_i*1_2_2"/>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28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503_1*l_h_i*1_1_2"/>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4503_1*l_h_i*1_3_1"/>
  <p:tag name="KSO_WM_TEMPLATE_CATEGORY" val="diagram"/>
  <p:tag name="KSO_WM_TEMPLATE_INDEX" val="202345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8,8,8,8,8,8]}"/>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4503_1*l_h_i*1_2_1"/>
  <p:tag name="KSO_WM_TEMPLATE_CATEGORY" val="diagram"/>
  <p:tag name="KSO_WM_TEMPLATE_INDEX" val="202345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8,8,8,8,8,8]}"/>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4503_1*l_h_i*1_1_1"/>
  <p:tag name="KSO_WM_TEMPLATE_CATEGORY" val="diagram"/>
  <p:tag name="KSO_WM_TEMPLATE_INDEX" val="202345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8,8,8,8,8,8]}"/>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4503_1*l_h_i*1_4_1"/>
  <p:tag name="KSO_WM_TEMPLATE_CATEGORY" val="diagram"/>
  <p:tag name="KSO_WM_TEMPLATE_INDEX" val="202345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8,8,8,8,8,8]}"/>
</p:tagLst>
</file>

<file path=ppt/tags/tag289.xml><?xml version="1.0" encoding="utf-8"?>
<p:tagLst xmlns:p="http://schemas.openxmlformats.org/presentationml/2006/main">
  <p:tag name="KSO_WM_DIAGRAM_VERSION" val="3"/>
  <p:tag name="KSO_WM_DIAGRAM_COLOR_TRICK" val="1"/>
  <p:tag name="KSO_WM_DIAGRAM_COLOR_TEXT_CAN_REMOVE" val="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4503_1*l_h_x*1_1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9.xml><?xml version="1.0" encoding="utf-8"?>
<p:tagLst xmlns:p="http://schemas.openxmlformats.org/presentationml/2006/main">
  <p:tag name="KSO_WM_DIAGRAM_VIRTUALLY_FRAME" val="{&quot;height&quot;:358.1566929133858,&quot;left&quot;:478.89409448818895,&quot;top&quot;:95.85,&quot;width&quot;:444.255905511811}"/>
</p:tagLst>
</file>

<file path=ppt/tags/tag290.xml><?xml version="1.0" encoding="utf-8"?>
<p:tagLst xmlns:p="http://schemas.openxmlformats.org/presentationml/2006/main">
  <p:tag name="KSO_WM_DIAGRAM_VERSION" val="3"/>
  <p:tag name="KSO_WM_DIAGRAM_COLOR_TRICK" val="1"/>
  <p:tag name="KSO_WM_DIAGRAM_COLOR_TEXT_CAN_REMOVE" val="n"/>
  <p:tag name="KSO_WM_UNIT_VALUE" val="93*10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4503_1*l_h_x*1_2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91.xml><?xml version="1.0" encoding="utf-8"?>
<p:tagLst xmlns:p="http://schemas.openxmlformats.org/presentationml/2006/main">
  <p:tag name="KSO_WM_DIAGRAM_VERSION" val="3"/>
  <p:tag name="KSO_WM_DIAGRAM_COLOR_TRICK" val="1"/>
  <p:tag name="KSO_WM_DIAGRAM_COLOR_TEXT_CAN_REMOVE" val="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4503_1*l_h_x*1_3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92.xml><?xml version="1.0" encoding="utf-8"?>
<p:tagLst xmlns:p="http://schemas.openxmlformats.org/presentationml/2006/main">
  <p:tag name="KSO_WM_DIAGRAM_VERSION" val="3"/>
  <p:tag name="KSO_WM_DIAGRAM_COLOR_TRICK" val="1"/>
  <p:tag name="KSO_WM_DIAGRAM_COLOR_TEXT_CAN_REMOVE" val="n"/>
  <p:tag name="KSO_WM_UNIT_VALUE" val="96*10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4503_1*l_h_x*1_4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5_1"/>
  <p:tag name="KSO_WM_UNIT_ID" val="diagram20234503_1*l_h_i*1_5_1"/>
  <p:tag name="KSO_WM_TEMPLATE_CATEGORY" val="diagram"/>
  <p:tag name="KSO_WM_TEMPLATE_INDEX" val="202345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264.40000000000015,&quot;left&quot;:82.95,&quot;top&quot;:170.17503937007874,&quot;width&quot;:78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8,8,8,8,8,8]}"/>
</p:tagLst>
</file>

<file path=ppt/tags/tag29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9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96.xml><?xml version="1.0" encoding="utf-8"?>
<p:tagLst xmlns:p="http://schemas.openxmlformats.org/presentationml/2006/main">
  <p:tag name="commondata" val="eyJoZGlkIjoiYTU1MDZiNWQ3Mzk2ODc1NGFiMjRiODI4MWFjZjNlMmMifQ=="/>
  <p:tag name="resource_record_key" val="{&quot;65&quot;:[20205081],&quot;70&quot;:[3322235,3322001,3321442,3318988,3321416,3321782,3322069,3322233,3328110,3321868,3322479,3326202,3318477,3325359,3326196,3322027,3333620,3319204,3325288,3326204,3322346,3321512,3322211,3328125,3327304,3333652,3322139,3322423,3312417,3318495,3321480,3321432,3322067,3402300,3312294,3319356,3321434,3322137,3322421,3318867,3330166,3318323,3312415,3321864,3312347,3322427,3321638,3326180,3329415,3325108]}"/>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DIAGRAM_VIRTUALLY_FRAME" val="{&quot;height&quot;:358.1566929133858,&quot;left&quot;:478.89409448818895,&quot;top&quot;:95.85,&quot;width&quot;:444.255905511811}"/>
</p:tagLst>
</file>

<file path=ppt/tags/tag3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2.xml><?xml version="1.0" encoding="utf-8"?>
<p:tagLst xmlns:p="http://schemas.openxmlformats.org/presentationml/2006/main">
  <p:tag name="KSO_WM_DIAGRAM_VIRTUALLY_FRAME" val="{&quot;height&quot;:358.1566929133858,&quot;left&quot;:478.89409448818895,&quot;top&quot;:95.85,&quot;width&quot;:444.255905511811}"/>
</p:tagLst>
</file>

<file path=ppt/tags/tag33.xml><?xml version="1.0" encoding="utf-8"?>
<p:tagLst xmlns:p="http://schemas.openxmlformats.org/presentationml/2006/main">
  <p:tag name="KSO_WM_DIAGRAM_VIRTUALLY_FRAME" val="{&quot;height&quot;:358.1566929133858,&quot;left&quot;:478.89409448818895,&quot;top&quot;:95.85,&quot;width&quot;:444.255905511811}"/>
</p:tagLst>
</file>

<file path=ppt/tags/tag34.xml><?xml version="1.0" encoding="utf-8"?>
<p:tagLst xmlns:p="http://schemas.openxmlformats.org/presentationml/2006/main">
  <p:tag name="KSO_WM_DIAGRAM_VIRTUALLY_FRAME" val="{&quot;height&quot;:358.1566929133858,&quot;left&quot;:478.89409448818895,&quot;top&quot;:95.85,&quot;width&quot;:444.255905511811}"/>
</p:tagLst>
</file>

<file path=ppt/tags/tag35.xml><?xml version="1.0" encoding="utf-8"?>
<p:tagLst xmlns:p="http://schemas.openxmlformats.org/presentationml/2006/main">
  <p:tag name="KSO_WM_DIAGRAM_VIRTUALLY_FRAME" val="{&quot;height&quot;:358.1566929133858,&quot;left&quot;:478.89409448818895,&quot;top&quot;:95.85,&quot;width&quot;:444.255905511811}"/>
</p:tagLst>
</file>

<file path=ppt/tags/tag36.xml><?xml version="1.0" encoding="utf-8"?>
<p:tagLst xmlns:p="http://schemas.openxmlformats.org/presentationml/2006/main">
  <p:tag name="KSO_WM_DIAGRAM_VIRTUALLY_FRAME" val="{&quot;height&quot;:358.1566929133858,&quot;left&quot;:478.89409448818895,&quot;top&quot;:95.85,&quot;width&quot;:444.255905511811}"/>
</p:tagLst>
</file>

<file path=ppt/tags/tag37.xml><?xml version="1.0" encoding="utf-8"?>
<p:tagLst xmlns:p="http://schemas.openxmlformats.org/presentationml/2006/main">
  <p:tag name="KSO_WM_DIAGRAM_VIRTUALLY_FRAME" val="{&quot;height&quot;:358.1566929133858,&quot;left&quot;:478.89409448818895,&quot;top&quot;:95.85,&quot;width&quot;:444.255905511811}"/>
</p:tagLst>
</file>

<file path=ppt/tags/tag38.xml><?xml version="1.0" encoding="utf-8"?>
<p:tagLst xmlns:p="http://schemas.openxmlformats.org/presentationml/2006/main">
  <p:tag name="KSO_WM_DIAGRAM_VIRTUALLY_FRAME" val="{&quot;height&quot;:358.1566929133858,&quot;left&quot;:478.89409448818895,&quot;top&quot;:95.85,&quot;width&quot;:444.255905511811}"/>
</p:tagLst>
</file>

<file path=ppt/tags/tag39.xml><?xml version="1.0" encoding="utf-8"?>
<p:tagLst xmlns:p="http://schemas.openxmlformats.org/presentationml/2006/main">
  <p:tag name="KSO_WM_DIAGRAM_VIRTUALLY_FRAME" val="{&quot;height&quot;:358.1566929133858,&quot;left&quot;:478.89409448818895,&quot;top&quot;:95.85,&quot;width&quot;:444.25590551181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DIAGRAM_VIRTUALLY_FRAME" val="{&quot;height&quot;:358.1566929133858,&quot;left&quot;:478.89409448818895,&quot;top&quot;:95.85,&quot;width&quot;:444.255905511811}"/>
</p:tagLst>
</file>

<file path=ppt/tags/tag41.xml><?xml version="1.0" encoding="utf-8"?>
<p:tagLst xmlns:p="http://schemas.openxmlformats.org/presentationml/2006/main">
  <p:tag name="KSO_WM_DIAGRAM_VIRTUALLY_FRAME" val="{&quot;height&quot;:358.1566929133858,&quot;left&quot;:478.89409448818895,&quot;top&quot;:95.85,&quot;width&quot;:444.255905511811}"/>
</p:tagLst>
</file>

<file path=ppt/tags/tag42.xml><?xml version="1.0" encoding="utf-8"?>
<p:tagLst xmlns:p="http://schemas.openxmlformats.org/presentationml/2006/main">
  <p:tag name="KSO_WM_DIAGRAM_VIRTUALLY_FRAME" val="{&quot;height&quot;:358.1566929133858,&quot;left&quot;:478.89409448818895,&quot;top&quot;:95.85,&quot;width&quot;:444.255905511811}"/>
</p:tagLst>
</file>

<file path=ppt/tags/tag43.xml><?xml version="1.0" encoding="utf-8"?>
<p:tagLst xmlns:p="http://schemas.openxmlformats.org/presentationml/2006/main">
  <p:tag name="KSO_WM_DIAGRAM_VIRTUALLY_FRAME" val="{&quot;height&quot;:358.1566929133858,&quot;left&quot;:478.89409448818895,&quot;top&quot;:95.85,&quot;width&quot;:444.255905511811}"/>
</p:tagLst>
</file>

<file path=ppt/tags/tag44.xml><?xml version="1.0" encoding="utf-8"?>
<p:tagLst xmlns:p="http://schemas.openxmlformats.org/presentationml/2006/main">
  <p:tag name="KSO_WM_DIAGRAM_VIRTUALLY_FRAME" val="{&quot;height&quot;:358.1566929133858,&quot;left&quot;:478.89409448818895,&quot;top&quot;:95.85,&quot;width&quot;:444.255905511811}"/>
</p:tagLst>
</file>

<file path=ppt/tags/tag45.xml><?xml version="1.0" encoding="utf-8"?>
<p:tagLst xmlns:p="http://schemas.openxmlformats.org/presentationml/2006/main">
  <p:tag name="KSO_WM_DIAGRAM_VIRTUALLY_FRAME" val="{&quot;height&quot;:358.1566929133858,&quot;left&quot;:478.89409448818895,&quot;top&quot;:95.85,&quot;width&quot;:444.255905511811}"/>
</p:tagLst>
</file>

<file path=ppt/tags/tag46.xml><?xml version="1.0" encoding="utf-8"?>
<p:tagLst xmlns:p="http://schemas.openxmlformats.org/presentationml/2006/main">
  <p:tag name="KSO_WM_DIAGRAM_VIRTUALLY_FRAME" val="{&quot;height&quot;:358.1566929133858,&quot;left&quot;:478.89409448818895,&quot;top&quot;:95.85,&quot;width&quot;:444.255905511811}"/>
</p:tagLst>
</file>

<file path=ppt/tags/tag4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8.xml><?xml version="1.0" encoding="utf-8"?>
<p:tagLst xmlns:p="http://schemas.openxmlformats.org/presentationml/2006/main">
  <p:tag name="KSO_WM_DIAGRAM_VIRTUALLY_FRAME" val="{&quot;height&quot;:358.1566929133858,&quot;left&quot;:478.89409448818895,&quot;top&quot;:95.85,&quot;width&quot;:444.255905511811}"/>
</p:tagLst>
</file>

<file path=ppt/tags/tag49.xml><?xml version="1.0" encoding="utf-8"?>
<p:tagLst xmlns:p="http://schemas.openxmlformats.org/presentationml/2006/main">
  <p:tag name="KSO_WM_DIAGRAM_VIRTUALLY_FRAME" val="{&quot;height&quot;:358.1566929133858,&quot;left&quot;:478.89409448818895,&quot;top&quot;:95.85,&quot;width&quot;:444.25590551181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DIAGRAM_VIRTUALLY_FRAME" val="{&quot;height&quot;:358.1566929133858,&quot;left&quot;:478.89409448818895,&quot;top&quot;:95.85,&quot;width&quot;:444.255905511811}"/>
</p:tagLst>
</file>

<file path=ppt/tags/tag51.xml><?xml version="1.0" encoding="utf-8"?>
<p:tagLst xmlns:p="http://schemas.openxmlformats.org/presentationml/2006/main">
  <p:tag name="KSO_WM_DIAGRAM_VIRTUALLY_FRAME" val="{&quot;height&quot;:358.1566929133858,&quot;left&quot;:478.89409448818895,&quot;top&quot;:95.85,&quot;width&quot;:444.255905511811}"/>
</p:tagLst>
</file>

<file path=ppt/tags/tag52.xml><?xml version="1.0" encoding="utf-8"?>
<p:tagLst xmlns:p="http://schemas.openxmlformats.org/presentationml/2006/main">
  <p:tag name="KSO_WM_DIAGRAM_VIRTUALLY_FRAME" val="{&quot;height&quot;:358.1566929133858,&quot;left&quot;:478.89409448818895,&quot;top&quot;:95.85,&quot;width&quot;:444.255905511811}"/>
</p:tagLst>
</file>

<file path=ppt/tags/tag53.xml><?xml version="1.0" encoding="utf-8"?>
<p:tagLst xmlns:p="http://schemas.openxmlformats.org/presentationml/2006/main">
  <p:tag name="KSO_WM_DIAGRAM_VIRTUALLY_FRAME" val="{&quot;height&quot;:358.1566929133858,&quot;left&quot;:478.89409448818895,&quot;top&quot;:95.85,&quot;width&quot;:444.255905511811}"/>
</p:tagLst>
</file>

<file path=ppt/tags/tag54.xml><?xml version="1.0" encoding="utf-8"?>
<p:tagLst xmlns:p="http://schemas.openxmlformats.org/presentationml/2006/main">
  <p:tag name="KSO_WM_DIAGRAM_VIRTUALLY_FRAME" val="{&quot;height&quot;:358.1566929133858,&quot;left&quot;:478.89409448818895,&quot;top&quot;:95.85,&quot;width&quot;:444.255905511811}"/>
</p:tagLst>
</file>

<file path=ppt/tags/tag55.xml><?xml version="1.0" encoding="utf-8"?>
<p:tagLst xmlns:p="http://schemas.openxmlformats.org/presentationml/2006/main">
  <p:tag name="KSO_WM_DIAGRAM_VIRTUALLY_FRAME" val="{&quot;height&quot;:358.1566929133858,&quot;left&quot;:478.89409448818895,&quot;top&quot;:95.85,&quot;width&quot;:444.255905511811}"/>
</p:tagLst>
</file>

<file path=ppt/tags/tag56.xml><?xml version="1.0" encoding="utf-8"?>
<p:tagLst xmlns:p="http://schemas.openxmlformats.org/presentationml/2006/main">
  <p:tag name="KSO_WM_DIAGRAM_VIRTUALLY_FRAME" val="{&quot;height&quot;:358.1566929133858,&quot;left&quot;:478.89409448818895,&quot;top&quot;:95.85,&quot;width&quot;:444.255905511811}"/>
</p:tagLst>
</file>

<file path=ppt/tags/tag57.xml><?xml version="1.0" encoding="utf-8"?>
<p:tagLst xmlns:p="http://schemas.openxmlformats.org/presentationml/2006/main">
  <p:tag name="KSO_WM_DIAGRAM_VIRTUALLY_FRAME" val="{&quot;height&quot;:358.1566929133858,&quot;left&quot;:478.89409448818895,&quot;top&quot;:95.85,&quot;width&quot;:444.255905511811}"/>
</p:tagLst>
</file>

<file path=ppt/tags/tag58.xml><?xml version="1.0" encoding="utf-8"?>
<p:tagLst xmlns:p="http://schemas.openxmlformats.org/presentationml/2006/main">
  <p:tag name="KSO_WM_DIAGRAM_VIRTUALLY_FRAME" val="{&quot;height&quot;:358.1566929133858,&quot;left&quot;:478.89409448818895,&quot;top&quot;:95.85,&quot;width&quot;:444.255905511811}"/>
</p:tagLst>
</file>

<file path=ppt/tags/tag59.xml><?xml version="1.0" encoding="utf-8"?>
<p:tagLst xmlns:p="http://schemas.openxmlformats.org/presentationml/2006/main">
  <p:tag name="KSO_WM_DIAGRAM_VIRTUALLY_FRAME" val="{&quot;height&quot;:358.1566929133858,&quot;left&quot;:478.89409448818895,&quot;top&quot;:95.85,&quot;width&quot;:444.25590551181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1.xml><?xml version="1.0" encoding="utf-8"?>
<p:tagLst xmlns:p="http://schemas.openxmlformats.org/presentationml/2006/main">
  <p:tag name="KSO_WM_DIAGRAM_VIRTUALLY_FRAME" val="{&quot;height&quot;:529.4,&quot;left&quot;:87.15,&quot;top&quot;:56.35,&quot;width&quot;:773.55}"/>
</p:tagLst>
</file>

<file path=ppt/tags/tag62.xml><?xml version="1.0" encoding="utf-8"?>
<p:tagLst xmlns:p="http://schemas.openxmlformats.org/presentationml/2006/main">
  <p:tag name="KSO_WM_DIAGRAM_VIRTUALLY_FRAME" val="{&quot;height&quot;:529.4,&quot;left&quot;:87.15,&quot;top&quot;:56.35,&quot;width&quot;:773.55}"/>
</p:tagLst>
</file>

<file path=ppt/tags/tag63.xml><?xml version="1.0" encoding="utf-8"?>
<p:tagLst xmlns:p="http://schemas.openxmlformats.org/presentationml/2006/main">
  <p:tag name="KSO_WM_DIAGRAM_VIRTUALLY_FRAME" val="{&quot;height&quot;:529.4,&quot;left&quot;:87.15,&quot;top&quot;:56.35,&quot;width&quot;:773.55}"/>
</p:tagLst>
</file>

<file path=ppt/tags/tag64.xml><?xml version="1.0" encoding="utf-8"?>
<p:tagLst xmlns:p="http://schemas.openxmlformats.org/presentationml/2006/main">
  <p:tag name="KSO_WM_DIAGRAM_VIRTUALLY_FRAME" val="{&quot;height&quot;:529.4,&quot;left&quot;:87.15,&quot;top&quot;:56.35,&quot;width&quot;:773.55}"/>
</p:tagLst>
</file>

<file path=ppt/tags/tag65.xml><?xml version="1.0" encoding="utf-8"?>
<p:tagLst xmlns:p="http://schemas.openxmlformats.org/presentationml/2006/main">
  <p:tag name="KSO_WM_DIAGRAM_VIRTUALLY_FRAME" val="{&quot;height&quot;:529.4,&quot;left&quot;:87.15,&quot;top&quot;:56.35,&quot;width&quot;:773.55}"/>
</p:tagLst>
</file>

<file path=ppt/tags/tag66.xml><?xml version="1.0" encoding="utf-8"?>
<p:tagLst xmlns:p="http://schemas.openxmlformats.org/presentationml/2006/main">
  <p:tag name="KSO_WM_DIAGRAM_VIRTUALLY_FRAME" val="{&quot;height&quot;:529.4,&quot;left&quot;:87.15,&quot;top&quot;:56.35,&quot;width&quot;:773.55}"/>
</p:tagLst>
</file>

<file path=ppt/tags/tag67.xml><?xml version="1.0" encoding="utf-8"?>
<p:tagLst xmlns:p="http://schemas.openxmlformats.org/presentationml/2006/main">
  <p:tag name="KSO_WM_DIAGRAM_VIRTUALLY_FRAME" val="{&quot;height&quot;:529.4,&quot;left&quot;:87.15,&quot;top&quot;:56.35,&quot;width&quot;:773.55}"/>
</p:tagLst>
</file>

<file path=ppt/tags/tag68.xml><?xml version="1.0" encoding="utf-8"?>
<p:tagLst xmlns:p="http://schemas.openxmlformats.org/presentationml/2006/main">
  <p:tag name="KSO_WM_DIAGRAM_VIRTUALLY_FRAME" val="{&quot;height&quot;:529.4,&quot;left&quot;:87.15,&quot;top&quot;:56.35,&quot;width&quot;:773.55}"/>
</p:tagLst>
</file>

<file path=ppt/tags/tag69.xml><?xml version="1.0" encoding="utf-8"?>
<p:tagLst xmlns:p="http://schemas.openxmlformats.org/presentationml/2006/main">
  <p:tag name="KSO_WM_DIAGRAM_VIRTUALLY_FRAME" val="{&quot;height&quot;:529.4,&quot;left&quot;:87.15,&quot;top&quot;:56.35,&quot;width&quot;:773.5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529.4,&quot;left&quot;:87.15,&quot;top&quot;:56.35,&quot;width&quot;:773.55}"/>
</p:tagLst>
</file>

<file path=ppt/tags/tag71.xml><?xml version="1.0" encoding="utf-8"?>
<p:tagLst xmlns:p="http://schemas.openxmlformats.org/presentationml/2006/main">
  <p:tag name="KSO_WM_DIAGRAM_VIRTUALLY_FRAME" val="{&quot;height&quot;:529.4,&quot;left&quot;:87.15,&quot;top&quot;:56.35,&quot;width&quot;:773.55}"/>
</p:tagLst>
</file>

<file path=ppt/tags/tag72.xml><?xml version="1.0" encoding="utf-8"?>
<p:tagLst xmlns:p="http://schemas.openxmlformats.org/presentationml/2006/main">
  <p:tag name="KSO_WM_DIAGRAM_VIRTUALLY_FRAME" val="{&quot;height&quot;:529.4,&quot;left&quot;:87.15,&quot;top&quot;:56.35,&quot;width&quot;:773.55}"/>
</p:tagLst>
</file>

<file path=ppt/tags/tag73.xml><?xml version="1.0" encoding="utf-8"?>
<p:tagLst xmlns:p="http://schemas.openxmlformats.org/presentationml/2006/main">
  <p:tag name="KSO_WM_DIAGRAM_VIRTUALLY_FRAME" val="{&quot;height&quot;:529.4,&quot;left&quot;:87.15,&quot;top&quot;:56.35,&quot;width&quot;:773.55}"/>
</p:tagLst>
</file>

<file path=ppt/tags/tag74.xml><?xml version="1.0" encoding="utf-8"?>
<p:tagLst xmlns:p="http://schemas.openxmlformats.org/presentationml/2006/main">
  <p:tag name="KSO_WM_DIAGRAM_VIRTUALLY_FRAME" val="{&quot;height&quot;:529.4,&quot;left&quot;:87.15,&quot;top&quot;:56.35,&quot;width&quot;:773.55}"/>
</p:tagLst>
</file>

<file path=ppt/tags/tag75.xml><?xml version="1.0" encoding="utf-8"?>
<p:tagLst xmlns:p="http://schemas.openxmlformats.org/presentationml/2006/main">
  <p:tag name="KSO_WM_DIAGRAM_VIRTUALLY_FRAME" val="{&quot;height&quot;:529.4,&quot;left&quot;:87.15,&quot;top&quot;:56.35,&quot;width&quot;:773.55}"/>
</p:tagLst>
</file>

<file path=ppt/tags/tag7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4_2"/>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6"/>
  <p:tag name="KSO_WM_DIAGRAM_MIN_ITEMCNT" val="2"/>
  <p:tag name="KSO_WM_DIAGRAM_VIRTUALLY_FRAME" val="{&quot;height&quot;:328.14236450195324,&quot;left&quot;:40.90335569366689,&quot;top&quot;:186.57531295254233,&quot;width&quot;:835.5626586914062}"/>
  <p:tag name="KSO_WM_DIAGRAM_COLOR_MATCH_VALUE" val="{&quot;shape&quot;:{&quot;fill&quot;:{&quot;type&quot;:0},&quot;glow&quot;:{&quot;colorType&quot;:0},&quot;line&quot;:{&quot;gradient&quot;:[{&quot;brightness&quot;:0,&quot;colorType&quot;:1,&quot;foreColorIndex&quot;:5,&quot;pos&quot;:0,&quot;transparency&quot;:0.8899999856948853},{&quot;brightness&quot;:0,&quot;colorType&quot;:1,&quot;foreColorIndex&quot;:5,&quot;pos&quot;:1,&quot;transparency&quot;:1}],&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3_2"/>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28.14236450195324,&quot;left&quot;:40.90335569366689,&quot;top&quot;:186.57531295254233,&quot;width&quot;:835.5626586914062}"/>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2_2"/>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28.14236450195324,&quot;left&quot;:40.90335569366689,&quot;top&quot;:186.57531295254233,&quot;width&quot;:835.5626586914062}"/>
  <p:tag name="KSO_WM_DIAGRAM_COLOR_MATCH_VALUE" val="{&quot;shape&quot;:{&quot;fill&quot;:{&quot;type&quot;:0},&quot;glow&quot;:{&quot;colorType&quot;:0},&quot;line&quot;:{&quot;gradient&quot;:[{&quot;brightness&quot;:0,&quot;colorType&quot;:1,&quot;foreColorIndex&quot;:5,&quot;pos&quot;:0,&quot;transparency&quot;:0.8899999856948853},{&quot;brightness&quot;:0,&quot;colorType&quot;:1,&quot;foreColorIndex&quot;:5,&quot;pos&quot;:1,&quot;transparency&quot;:1}],&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1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28.14236450195324,&quot;left&quot;:40.90335569366689,&quot;top&quot;:186.57531295254233,&quot;width&quot;:835.5626586914062}"/>
  <p:tag name="KSO_WM_DIAGRAM_COLOR_MATCH_VALUE" val="{&quot;shape&quot;:{&quot;fill&quot;:{&quot;gradient&quot;:[{&quot;brightness&quot;:-0.25,&quot;colorType&quot;:1,&quot;foreColorIndex&quot;:5,&quot;pos&quot;:0.14000000059604645,&quot;transparency&quot;:0},{&quot;brightness&quot;:0.4000000059604645,&quot;colorType&quot;:1,&quot;foreColorIndex&quot;:5,&quot;pos&quot;:1,&quot;transparency&quot;:0},{&quot;brightness&quot;:0,&quot;colorType&quot;:1,&quot;foreColorIndex&quot;:5,&quot;pos&quot;:0.6100000143051147,&quot;transparency&quot;:0}],&quot;type&quot;:3},&quot;glow&quot;:{&quot;colorType&quot;:0},&quot;line&quot;:{&quot;type&quot;:0},&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2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328.14236450195324,&quot;left&quot;:40.90335569366689,&quot;top&quot;:186.57531295254233,&quot;width&quot;:835.5626586914062}"/>
  <p:tag name="KSO_WM_DIAGRAM_COLOR_MATCH_VALUE" val="{&quot;shape&quot;:{&quot;fill&quot;:{&quot;solid&quot;:{&quot;brightness&quot;:0,&quot;colorType&quot;:2,&quot;rgb&quot;:&quot;#ffffff&quot;,&quot;transparency&quot;:0},&quot;type&quot;:1},&quot;glow&quot;:{&quot;colorType&quot;:0},&quot;line&quot;:{&quot;gradient&quot;:[{&quot;brightness&quot;:0.4000000059604645,&quot;colorType&quot;:1,&quot;foreColorIndex&quot;:5,&quot;pos&quot;:0,&quot;transparency&quot;:0},{&quot;brightness&quot;:-0.25,&quot;colorType&quot;:1,&quot;foreColorIndex&quot;:5,&quot;pos&quot;:1,&quot;transparency&quot;:0}],&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x*1_2_1"/>
  <p:tag name="KSO_WM_TEMPLATE_CATEGORY" val="diagram"/>
  <p:tag name="KSO_WM_TEMPLATE_INDEX" val="20231440"/>
  <p:tag name="KSO_WM_UNIT_LAYERLEVEL" val="1_1_1"/>
  <p:tag name="KSO_WM_TAG_VERSION" val="3.0"/>
  <p:tag name="KSO_WM_BEAUTIFY_FLAG" val="#wm#"/>
  <p:tag name="KSO_WM_UNIT_VALUE" val="55*60"/>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328.14236450195324,&quot;left&quot;:40.90335569366689,&quot;top&quot;:186.57531295254233,&quot;width&quot;:835.562658691406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3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328.14236450195324,&quot;left&quot;:40.90335569366689,&quot;top&quot;:186.57531295254233,&quot;width&quot;:835.5626586914062}"/>
  <p:tag name="KSO_WM_DIAGRAM_COLOR_MATCH_VALUE" val="{&quot;shape&quot;:{&quot;fill&quot;:{&quot;gradient&quot;:[{&quot;brightness&quot;:-0.25,&quot;colorType&quot;:1,&quot;foreColorIndex&quot;:5,&quot;pos&quot;:0.14000000059604645,&quot;transparency&quot;:0},{&quot;brightness&quot;:0.4000000059604645,&quot;colorType&quot;:1,&quot;foreColorIndex&quot;:5,&quot;pos&quot;:1,&quot;transparency&quot;:0},{&quot;brightness&quot;:0,&quot;colorType&quot;:1,&quot;foreColorIndex&quot;:5,&quot;pos&quot;:0.6100000143051147,&quot;transparency&quot;:0}],&quot;type&quot;:3},&quot;glow&quot;:{&quot;colorType&quot;:0},&quot;line&quot;:{&quot;type&quot;:0},&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4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6"/>
  <p:tag name="KSO_WM_DIAGRAM_MIN_ITEMCNT" val="2"/>
  <p:tag name="KSO_WM_DIAGRAM_VIRTUALLY_FRAME" val="{&quot;height&quot;:328.14236450195324,&quot;left&quot;:40.90335569366689,&quot;top&quot;:186.57531295254233,&quot;width&quot;:835.5626586914062}"/>
  <p:tag name="KSO_WM_DIAGRAM_COLOR_MATCH_VALUE" val="{&quot;shape&quot;:{&quot;fill&quot;:{&quot;solid&quot;:{&quot;brightness&quot;:0,&quot;colorType&quot;:2,&quot;rgb&quot;:&quot;#ffffff&quot;,&quot;transparency&quot;:0},&quot;type&quot;:1},&quot;glow&quot;:{&quot;colorType&quot;:0},&quot;line&quot;:{&quot;gradient&quot;:[{&quot;brightness&quot;:0.4000000059604645,&quot;colorType&quot;:1,&quot;foreColorIndex&quot;:5,&quot;pos&quot;:0,&quot;transparency&quot;:0},{&quot;brightness&quot;:-0.25,&quot;colorType&quot;:1,&quot;foreColorIndex&quot;:5,&quot;pos&quot;:1,&quot;transparency&quot;:0}],&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x*1_3_1"/>
  <p:tag name="KSO_WM_TEMPLATE_CATEGORY" val="diagram"/>
  <p:tag name="KSO_WM_TEMPLATE_INDEX" val="20231440"/>
  <p:tag name="KSO_WM_UNIT_LAYERLEVEL" val="1_1_1"/>
  <p:tag name="KSO_WM_TAG_VERSION" val="3.0"/>
  <p:tag name="KSO_WM_BEAUTIFY_FLAG" val="#wm#"/>
  <p:tag name="KSO_WM_UNIT_VALUE" val="60*6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328.14236450195324,&quot;left&quot;:40.90335569366689,&quot;top&quot;:186.57531295254233,&quot;width&quot;:835.5626586914062}"/>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x*1_4_1"/>
  <p:tag name="KSO_WM_TEMPLATE_CATEGORY" val="diagram"/>
  <p:tag name="KSO_WM_TEMPLATE_INDEX" val="20231440"/>
  <p:tag name="KSO_WM_UNIT_LAYERLEVEL" val="1_1_1"/>
  <p:tag name="KSO_WM_TAG_VERSION" val="3.0"/>
  <p:tag name="KSO_WM_BEAUTIFY_FLAG" val="#wm#"/>
  <p:tag name="KSO_WM_UNIT_VALUE" val="60*60"/>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6"/>
  <p:tag name="KSO_WM_DIAGRAM_MIN_ITEMCNT" val="2"/>
  <p:tag name="KSO_WM_DIAGRAM_VIRTUALLY_FRAME" val="{&quot;height&quot;:328.14236450195324,&quot;left&quot;:40.90335569366689,&quot;top&quot;:186.57531295254233,&quot;width&quot;:835.562658691406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x*1_1_1"/>
  <p:tag name="KSO_WM_TEMPLATE_CATEGORY" val="diagram"/>
  <p:tag name="KSO_WM_TEMPLATE_INDEX" val="20231440"/>
  <p:tag name="KSO_WM_UNIT_LAYERLEVEL" val="1_1_1"/>
  <p:tag name="KSO_WM_TAG_VERSION" val="3.0"/>
  <p:tag name="KSO_WM_BEAUTIFY_FLAG" val="#wm#"/>
  <p:tag name="KSO_WM_UNIT_VALUE" val="60*60"/>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28.14236450195324,&quot;left&quot;:40.90335569366689,&quot;top&quot;:186.57531295254233,&quot;width&quot;:835.5626586914062}"/>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i*1_2"/>
  <p:tag name="KSO_WM_TEMPLATE_CATEGORY" val="diagram"/>
  <p:tag name="KSO_WM_TEMPLATE_INDEX" val="20231440"/>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6"/>
  <p:tag name="KSO_WM_DIAGRAM_MIN_ITEMCNT" val="2"/>
  <p:tag name="KSO_WM_DIAGRAM_VIRTUALLY_FRAME" val="{&quot;height&quot;:328.14236450195324,&quot;left&quot;:40.90335569366689,&quot;top&quot;:186.57531295254233,&quot;width&quot;:835.5626586914062}"/>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i*1_1"/>
  <p:tag name="KSO_WM_TEMPLATE_CATEGORY" val="diagram"/>
  <p:tag name="KSO_WM_TEMPLATE_INDEX" val="2023144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328.14236450195324,&quot;left&quot;:40.90335569366689,&quot;top&quot;:186.57531295254233,&quot;width&quot;:835.5626586914062}"/>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9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1440_3*l_h_a*1_1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8.14236450195324,&quot;left&quot;:40.90335569366689,&quot;top&quot;:186.57531295254233,&quot;width&quot;:835.5626586914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TEXT_TYPE" val="1"/>
  <p:tag name="KSO_WM_UNIT_VALUE" val="12"/>
  <p:tag name="KSO_WM_UNIT_PRESET_TEXT" val="单击此处添加标题内容"/>
  <p:tag name="KSO_WM_DIAGRAM_USE_COLOR_VALUE" val="{&quot;color_scheme&quot;:1,&quot;color_type&quot;:1,&quot;theme_color_indexes&quot;:[8,8,8,8,8,8]}"/>
</p:tagLst>
</file>

<file path=ppt/tags/tag9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1440_3*l_h_a*1_3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8.14236450195324,&quot;left&quot;:40.90335569366689,&quot;top&quot;:186.57531295254233,&quot;width&quot;:835.5626586914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TEXT_TYPE" val="1"/>
  <p:tag name="KSO_WM_UNIT_PRESET_TEXT" val="单击此处添加标题内容"/>
  <p:tag name="KSO_WM_DIAGRAM_USE_COLOR_VALUE" val="{&quot;color_scheme&quot;:1,&quot;color_type&quot;:1,&quot;theme_color_indexes&quot;:[8,8,8,8,8,8]}"/>
</p:tagLst>
</file>

<file path=ppt/tags/tag9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1440_3*l_h_a*1_2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8.14236450195324,&quot;left&quot;:40.90335569366689,&quot;top&quot;:186.57531295254233,&quot;width&quot;:835.5626586914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TEXT_FILL_FORE_SCHEMECOLOR_INDEX" val="1"/>
  <p:tag name="KSO_WM_UNIT_TEXT_FILL_TYPE" val="1"/>
  <p:tag name="KSO_WM_UNIT_TEXT_TYPE" val="1"/>
  <p:tag name="KSO_WM_UNIT_PRESET_TEXT" val="单击此处添加标题内容"/>
  <p:tag name="KSO_WM_DIAGRAM_USE_COLOR_VALUE" val="{&quot;color_scheme&quot;:1,&quot;color_type&quot;:1,&quot;theme_color_indexes&quot;:[8,8,8,8,8,8]}"/>
</p:tagLst>
</file>

<file path=ppt/tags/tag9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1440_3*l_h_a*1_4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8.14236450195324,&quot;left&quot;:40.90335569366689,&quot;top&quot;:186.57531295254233,&quot;width&quot;:835.5626586914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TEXT_FILL_FORE_SCHEMECOLOR_INDEX" val="1"/>
  <p:tag name="KSO_WM_UNIT_TEXT_FILL_TYPE" val="1"/>
  <p:tag name="KSO_WM_UNIT_TEXT_TYPE" val="1"/>
  <p:tag name="KSO_WM_UNIT_PRESET_TEXT" val="单击此处添加标题内容"/>
  <p:tag name="KSO_WM_DIAGRAM_USE_COLOR_VALUE" val="{&quot;color_scheme&quot;:1,&quot;color_type&quot;:1,&quot;theme_color_indexes&quot;:[8,8,8,8,8,8]}"/>
</p:tagLst>
</file>

<file path=ppt/tags/tag9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7.xml><?xml version="1.0" encoding="utf-8"?>
<p:tagLst xmlns:p="http://schemas.openxmlformats.org/presentationml/2006/main">
  <p:tag name="KSO_WM_UNIT_FILL_FORE_SCHEMECOLOR_INDEX_1_BRIGHTNESS" val="0.6"/>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44"/>
  <p:tag name="KSO_WM_UNIT_FILL_FORE_SCHEMECOLOR_INDEX_2_TRANS" val="0"/>
  <p:tag name="KSO_WM_UNIT_FILL_FORE_SCHEMECOLOR_INDEX_3_BRIGHTNESS" val="0"/>
  <p:tag name="KSO_WM_UNIT_FILL_FORE_SCHEMECOLOR_INDEX_3" val="5"/>
  <p:tag name="KSO_WM_UNIT_FILL_FORE_SCHEMECOLOR_INDEX_3_POS" val="0.66"/>
  <p:tag name="KSO_WM_UNIT_FILL_FORE_SCHEMECOLOR_INDEX_3_TRANS" val="0"/>
  <p:tag name="KSO_WM_UNIT_FILL_FORE_SCHEMECOLOR_INDEX_4_BRIGHTNESS" val="0"/>
  <p:tag name="KSO_WM_UNIT_FILL_FORE_SCHEMECOLOR_INDEX_4" val="5"/>
  <p:tag name="KSO_WM_UNIT_FILL_FORE_SCHEMECOLOR_INDEX_4_POS" val="1"/>
  <p:tag name="KSO_WM_UNIT_FILL_FORE_SCHEMECOLOR_INDEX_4_TRANS" val="0"/>
  <p:tag name="KSO_WM_UNIT_FILL_GRADIENT_TYPE" val="2"/>
  <p:tag name="KSO_WM_UNIT_FILL_GRADIENT_ANGLE" val="0"/>
  <p:tag name="KSO_WM_UNIT_FILL_GRADIENT_DIRECTION" val="12"/>
  <p:tag name="KSO_WM_UNIT_LINE_FORE_SCHEMECOLOR_INDEX_1_BRIGHTNESS" val="0.55"/>
  <p:tag name="KSO_WM_UNIT_LINE_FORE_SCHEMECOLOR_INDEX_1" val="5"/>
  <p:tag name="KSO_WM_UNIT_LINE_FORE_SCHEMECOLOR_INDEX_1_POS" val="0"/>
  <p:tag name="KSO_WM_UNIT_LINE_FORE_SCHEMECOLOR_INDEX_1_TRANS" val="0"/>
  <p:tag name="KSO_WM_UNIT_LINE_FORE_SCHEMECOLOR_INDEX_2_BRIGHTNESS" val="0.95"/>
  <p:tag name="KSO_WM_UNIT_LINE_FORE_SCHEMECOLOR_INDEX_2" val="5"/>
  <p:tag name="KSO_WM_UNIT_LINE_FORE_SCHEMECOLOR_INDEX_2_POS" val="0.37"/>
  <p:tag name="KSO_WM_UNIT_LINE_FORE_SCHEMECOLOR_INDEX_2_TRANS" val="0"/>
  <p:tag name="KSO_WM_UNIT_LINE_FORE_SCHEMECOLOR_INDEX_3_BRIGHTNESS" val="0.7"/>
  <p:tag name="KSO_WM_UNIT_LINE_FORE_SCHEMECOLOR_INDEX_3" val="5"/>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0"/>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3*m_h_a*1_1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ISCONTENTSTITLE" val="0"/>
  <p:tag name="KSO_WM_UNIT_ISNUMDGMTITLE" val="0"/>
  <p:tag name="KSO_WM_UNIT_NOCLEAR" val="0"/>
  <p:tag name="KSO_WM_UNIT_TYPE" val="m_h_a"/>
  <p:tag name="KSO_WM_UNIT_INDEX" val="1_1_1"/>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gradient&quot;:[{&quot;brightness&quot;:0.800000011920929,&quot;colorType&quot;:1,&quot;foreColorIndex&quot;:5,&quot;pos&quot;:0,&quot;transparency&quot;:0},{&quot;brightness&quot;:0,&quot;colorType&quot;:1,&quot;foreColorIndex&quot;:5,&quot;pos&quot;:0.4399999976158142,&quot;transparency&quot;:0}],&quot;type&quot;:3},&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TEXT_TYPE" val="1"/>
  <p:tag name="KSO_WM_BEAUTIFY_FLAG" val="#wm#"/>
  <p:tag name="KSO_WM_UNIT_PRESET_TEXT" val="添加标题"/>
  <p:tag name="KSO_WM_UNIT_FILL_TYPE" val="3"/>
  <p:tag name="KSO_WM_DIAGRAM_USE_COLOR_VALUE" val="{&quot;color_scheme&quot;:1,&quot;color_type&quot;:1,&quot;theme_color_indexes&quot;:[8,8,8,8,8,8]}"/>
</p:tagLst>
</file>

<file path=ppt/tags/tag98.xml><?xml version="1.0" encoding="utf-8"?>
<p:tagLst xmlns:p="http://schemas.openxmlformats.org/presentationml/2006/main">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3*m_h_i*1_1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1_1"/>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99.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m1-1"/>
  <p:tag name="KSO_WM_UNIT_ID" val="diagram20230931_3*m_h_i*1_2_4"/>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2_4"/>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type&quot;:0},&quot;glow&quot;:{&quot;colorType&quot;:0},&quot;line&quot;:{&quot;solidLine&quot;:{&quot;brightness&quot;:0,&quot;colorType&quot;:1,&quot;foreColorIndex&quot;:6,&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DIAGRAM_USE_COLOR_VALUE" val="{&quot;color_scheme&quot;:1,&quot;color_type&quot;:1,&quot;theme_color_indexes&quot;:[8,8,8,8,8,8]}"/>
</p:tagLst>
</file>

<file path=ppt/theme/theme1.xml><?xml version="1.0" encoding="utf-8"?>
<a:theme xmlns:a="http://schemas.openxmlformats.org/drawingml/2006/main" name="第一PPT，www.1ppt.com">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0</TotalTime>
  <Words>3763</Words>
  <Application>WPS 演示</Application>
  <PresentationFormat>宽屏</PresentationFormat>
  <Paragraphs>393</Paragraphs>
  <Slides>25</Slides>
  <Notes>20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25</vt:i4>
      </vt:variant>
    </vt:vector>
  </HeadingPairs>
  <TitlesOfParts>
    <vt:vector size="43" baseType="lpstr">
      <vt:lpstr>Arial</vt:lpstr>
      <vt:lpstr>宋体</vt:lpstr>
      <vt:lpstr>Wingdings</vt:lpstr>
      <vt:lpstr>微软雅黑</vt:lpstr>
      <vt:lpstr>思源黑体 Normal</vt:lpstr>
      <vt:lpstr>Wingdings</vt:lpstr>
      <vt:lpstr>OPPOSans R</vt:lpstr>
      <vt:lpstr>字魂35号-经典雅黑</vt:lpstr>
      <vt:lpstr>黑体</vt:lpstr>
      <vt:lpstr>OPPOSans B</vt:lpstr>
      <vt:lpstr>Helvetica</vt:lpstr>
      <vt:lpstr>Lato Black</vt:lpstr>
      <vt:lpstr>Arial Unicode MS</vt:lpstr>
      <vt:lpstr>+中文正文</vt:lpstr>
      <vt:lpstr>Calibri</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创业</dc:title>
  <dc:creator/>
  <cp:keywords>www.1ppt.com</cp:keywords>
  <dc:description>www.1ppt.com</dc:description>
  <cp:lastModifiedBy>伊</cp:lastModifiedBy>
  <cp:revision>411</cp:revision>
  <dcterms:created xsi:type="dcterms:W3CDTF">2019-06-19T02:08:00Z</dcterms:created>
  <dcterms:modified xsi:type="dcterms:W3CDTF">2025-03-14T09:46:16Z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1606F0784B4D4091A59F350D6C01277B_12</vt:lpwstr>
  </property>
  <property fmtid="{D5CDD505-2E9C-101B-9397-08002B2CF9AE}" pid="3" name="KSOProductBuildVer">
    <vt:lpwstr>2052-12.1.0.16729</vt:lpwstr>
  </property>
</Properties>
</file>