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13.svg" ContentType="image/svg+xml"/>
  <Override PartName="/ppt/media/image15.svg" ContentType="image/svg+xml"/>
  <Override PartName="/ppt/media/image16.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611" r:id="rId7"/>
    <p:sldId id="612" r:id="rId8"/>
    <p:sldId id="437" r:id="rId9"/>
    <p:sldId id="414" r:id="rId10"/>
    <p:sldId id="542" r:id="rId11"/>
    <p:sldId id="487" r:id="rId12"/>
    <p:sldId id="576" r:id="rId13"/>
    <p:sldId id="439" r:id="rId14"/>
    <p:sldId id="491" r:id="rId15"/>
    <p:sldId id="579" r:id="rId16"/>
    <p:sldId id="580" r:id="rId17"/>
    <p:sldId id="415" r:id="rId18"/>
    <p:sldId id="501" r:id="rId19"/>
    <p:sldId id="412" r:id="rId20"/>
    <p:sldId id="583" r:id="rId21"/>
    <p:sldId id="584" r:id="rId22"/>
    <p:sldId id="586" r:id="rId23"/>
    <p:sldId id="517" r:id="rId24"/>
    <p:sldId id="589" r:id="rId25"/>
    <p:sldId id="592" r:id="rId26"/>
    <p:sldId id="595" r:id="rId27"/>
    <p:sldId id="598" r:id="rId28"/>
    <p:sldId id="601" r:id="rId29"/>
    <p:sldId id="604" r:id="rId30"/>
    <p:sldId id="607" r:id="rId31"/>
    <p:sldId id="432"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DAAC75"/>
    <a:srgbClr val="7E4938"/>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228"/>
        <p:guide pos="384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327.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image" Target="../media/image3.png"/><Relationship Id="rId2" Type="http://schemas.openxmlformats.org/officeDocument/2006/relationships/image" Target="../media/image2.png"/><Relationship Id="rId13" Type="http://schemas.openxmlformats.org/officeDocument/2006/relationships/notesSlide" Target="../notesSlides/notesSlide10.xml"/><Relationship Id="rId12" Type="http://schemas.openxmlformats.org/officeDocument/2006/relationships/slideLayout" Target="../slideLayouts/slideLayout1.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1.xml"/><Relationship Id="rId16" Type="http://schemas.openxmlformats.org/officeDocument/2006/relationships/slideLayout" Target="../slideLayouts/slideLayout1.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3.xml"/><Relationship Id="rId17" Type="http://schemas.openxmlformats.org/officeDocument/2006/relationships/slideLayout" Target="../slideLayouts/slideLayout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3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5.xml"/><Relationship Id="rId17" Type="http://schemas.openxmlformats.org/officeDocument/2006/relationships/slideLayout" Target="../slideLayouts/slideLayout1.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6.xml"/><Relationship Id="rId11" Type="http://schemas.openxmlformats.org/officeDocument/2006/relationships/slideLayout" Target="../slideLayouts/slideLayout1.xml"/><Relationship Id="rId10" Type="http://schemas.openxmlformats.org/officeDocument/2006/relationships/tags" Target="../tags/tag15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7.xml"/><Relationship Id="rId13" Type="http://schemas.openxmlformats.org/officeDocument/2006/relationships/slideLayout" Target="../slideLayouts/slideLayout1.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16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9.xml"/><Relationship Id="rId13" Type="http://schemas.openxmlformats.org/officeDocument/2006/relationships/slideLayout" Target="../slideLayouts/slideLayout1.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17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3.png"/><Relationship Id="rId24" Type="http://schemas.openxmlformats.org/officeDocument/2006/relationships/notesSlide" Target="../notesSlides/notesSlide21.xml"/><Relationship Id="rId23" Type="http://schemas.openxmlformats.org/officeDocument/2006/relationships/slideLayout" Target="../slideLayouts/slideLayout1.xml"/><Relationship Id="rId22" Type="http://schemas.openxmlformats.org/officeDocument/2006/relationships/tags" Target="../tags/tag187.xml"/><Relationship Id="rId21" Type="http://schemas.openxmlformats.org/officeDocument/2006/relationships/image" Target="../media/image15.svg"/><Relationship Id="rId20" Type="http://schemas.openxmlformats.org/officeDocument/2006/relationships/image" Target="../media/image14.png"/><Relationship Id="rId2" Type="http://schemas.openxmlformats.org/officeDocument/2006/relationships/image" Target="../media/image2.png"/><Relationship Id="rId19" Type="http://schemas.openxmlformats.org/officeDocument/2006/relationships/tags" Target="../tags/tag186.xml"/><Relationship Id="rId18" Type="http://schemas.openxmlformats.org/officeDocument/2006/relationships/image" Target="../media/image13.svg"/><Relationship Id="rId17" Type="http://schemas.openxmlformats.org/officeDocument/2006/relationships/image" Target="../media/image12.png"/><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image" Target="../media/image3.png"/><Relationship Id="rId20" Type="http://schemas.openxmlformats.org/officeDocument/2006/relationships/notesSlide" Target="../notesSlides/notesSlide22.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3.png"/><Relationship Id="rId27" Type="http://schemas.openxmlformats.org/officeDocument/2006/relationships/notesSlide" Target="../notesSlides/notesSlide23.xml"/><Relationship Id="rId26" Type="http://schemas.openxmlformats.org/officeDocument/2006/relationships/slideLayout" Target="../slideLayouts/slideLayout1.xml"/><Relationship Id="rId25" Type="http://schemas.openxmlformats.org/officeDocument/2006/relationships/tags" Target="../tags/tag218.xml"/><Relationship Id="rId24" Type="http://schemas.openxmlformats.org/officeDocument/2006/relationships/image" Target="../media/image19.svg"/><Relationship Id="rId23" Type="http://schemas.openxmlformats.org/officeDocument/2006/relationships/image" Target="../media/image18.png"/><Relationship Id="rId22" Type="http://schemas.openxmlformats.org/officeDocument/2006/relationships/tags" Target="../tags/tag217.xml"/><Relationship Id="rId21" Type="http://schemas.openxmlformats.org/officeDocument/2006/relationships/tags" Target="../tags/tag216.xml"/><Relationship Id="rId20" Type="http://schemas.openxmlformats.org/officeDocument/2006/relationships/tags" Target="../tags/tag215.xml"/><Relationship Id="rId2" Type="http://schemas.openxmlformats.org/officeDocument/2006/relationships/image" Target="../media/image2.png"/><Relationship Id="rId19" Type="http://schemas.openxmlformats.org/officeDocument/2006/relationships/tags" Target="../tags/tag214.xml"/><Relationship Id="rId18" Type="http://schemas.openxmlformats.org/officeDocument/2006/relationships/tags" Target="../tags/tag213.xml"/><Relationship Id="rId17" Type="http://schemas.openxmlformats.org/officeDocument/2006/relationships/image" Target="../media/image17.svg"/><Relationship Id="rId16" Type="http://schemas.openxmlformats.org/officeDocument/2006/relationships/image" Target="../media/image12.png"/><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image" Target="../media/image16.sv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3" Type="http://schemas.openxmlformats.org/officeDocument/2006/relationships/notesSlide" Target="../notesSlides/notesSlide24.xml"/><Relationship Id="rId32" Type="http://schemas.openxmlformats.org/officeDocument/2006/relationships/slideLayout" Target="../slideLayouts/slideLayout1.xml"/><Relationship Id="rId31" Type="http://schemas.openxmlformats.org/officeDocument/2006/relationships/tags" Target="../tags/tag246.xml"/><Relationship Id="rId30" Type="http://schemas.openxmlformats.org/officeDocument/2006/relationships/tags" Target="../tags/tag245.xml"/><Relationship Id="rId3" Type="http://schemas.openxmlformats.org/officeDocument/2006/relationships/image" Target="../media/image3.png"/><Relationship Id="rId29" Type="http://schemas.openxmlformats.org/officeDocument/2006/relationships/tags" Target="../tags/tag244.xml"/><Relationship Id="rId28" Type="http://schemas.openxmlformats.org/officeDocument/2006/relationships/tags" Target="../tags/tag243.xml"/><Relationship Id="rId27" Type="http://schemas.openxmlformats.org/officeDocument/2006/relationships/tags" Target="../tags/tag242.xml"/><Relationship Id="rId26" Type="http://schemas.openxmlformats.org/officeDocument/2006/relationships/tags" Target="../tags/tag241.xml"/><Relationship Id="rId25" Type="http://schemas.openxmlformats.org/officeDocument/2006/relationships/tags" Target="../tags/tag240.xml"/><Relationship Id="rId24" Type="http://schemas.openxmlformats.org/officeDocument/2006/relationships/tags" Target="../tags/tag239.xml"/><Relationship Id="rId23" Type="http://schemas.openxmlformats.org/officeDocument/2006/relationships/tags" Target="../tags/tag238.xml"/><Relationship Id="rId22" Type="http://schemas.openxmlformats.org/officeDocument/2006/relationships/tags" Target="../tags/tag237.xml"/><Relationship Id="rId21" Type="http://schemas.openxmlformats.org/officeDocument/2006/relationships/tags" Target="../tags/tag236.xml"/><Relationship Id="rId20" Type="http://schemas.openxmlformats.org/officeDocument/2006/relationships/tags" Target="../tags/tag235.xml"/><Relationship Id="rId2" Type="http://schemas.openxmlformats.org/officeDocument/2006/relationships/image" Target="../media/image2.png"/><Relationship Id="rId19" Type="http://schemas.openxmlformats.org/officeDocument/2006/relationships/tags" Target="../tags/tag234.xml"/><Relationship Id="rId18" Type="http://schemas.openxmlformats.org/officeDocument/2006/relationships/tags" Target="../tags/tag233.xml"/><Relationship Id="rId17" Type="http://schemas.openxmlformats.org/officeDocument/2006/relationships/tags" Target="../tags/tag232.xml"/><Relationship Id="rId16" Type="http://schemas.openxmlformats.org/officeDocument/2006/relationships/tags" Target="../tags/tag231.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25.xml"/><Relationship Id="rId15" Type="http://schemas.openxmlformats.org/officeDocument/2006/relationships/slideLayout" Target="../slideLayouts/slideLayout1.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2" Type="http://schemas.openxmlformats.org/officeDocument/2006/relationships/notesSlide" Target="../notesSlides/notesSlide26.xml"/><Relationship Id="rId41" Type="http://schemas.openxmlformats.org/officeDocument/2006/relationships/slideLayout" Target="../slideLayouts/slideLayout1.xml"/><Relationship Id="rId40" Type="http://schemas.openxmlformats.org/officeDocument/2006/relationships/tags" Target="../tags/tag294.xml"/><Relationship Id="rId4" Type="http://schemas.openxmlformats.org/officeDocument/2006/relationships/tags" Target="../tags/tag258.xml"/><Relationship Id="rId39" Type="http://schemas.openxmlformats.org/officeDocument/2006/relationships/tags" Target="../tags/tag293.xml"/><Relationship Id="rId38" Type="http://schemas.openxmlformats.org/officeDocument/2006/relationships/tags" Target="../tags/tag292.xml"/><Relationship Id="rId37" Type="http://schemas.openxmlformats.org/officeDocument/2006/relationships/tags" Target="../tags/tag291.xml"/><Relationship Id="rId36" Type="http://schemas.openxmlformats.org/officeDocument/2006/relationships/tags" Target="../tags/tag290.xml"/><Relationship Id="rId35" Type="http://schemas.openxmlformats.org/officeDocument/2006/relationships/tags" Target="../tags/tag289.xml"/><Relationship Id="rId34" Type="http://schemas.openxmlformats.org/officeDocument/2006/relationships/tags" Target="../tags/tag288.xml"/><Relationship Id="rId33" Type="http://schemas.openxmlformats.org/officeDocument/2006/relationships/tags" Target="../tags/tag287.xml"/><Relationship Id="rId32" Type="http://schemas.openxmlformats.org/officeDocument/2006/relationships/tags" Target="../tags/tag286.xml"/><Relationship Id="rId31" Type="http://schemas.openxmlformats.org/officeDocument/2006/relationships/tags" Target="../tags/tag285.xml"/><Relationship Id="rId30" Type="http://schemas.openxmlformats.org/officeDocument/2006/relationships/tags" Target="../tags/tag284.xml"/><Relationship Id="rId3" Type="http://schemas.openxmlformats.org/officeDocument/2006/relationships/image" Target="../media/image3.png"/><Relationship Id="rId29" Type="http://schemas.openxmlformats.org/officeDocument/2006/relationships/tags" Target="../tags/tag283.xml"/><Relationship Id="rId28" Type="http://schemas.openxmlformats.org/officeDocument/2006/relationships/tags" Target="../tags/tag282.xml"/><Relationship Id="rId27" Type="http://schemas.openxmlformats.org/officeDocument/2006/relationships/tags" Target="../tags/tag281.xml"/><Relationship Id="rId26" Type="http://schemas.openxmlformats.org/officeDocument/2006/relationships/tags" Target="../tags/tag280.xml"/><Relationship Id="rId25" Type="http://schemas.openxmlformats.org/officeDocument/2006/relationships/tags" Target="../tags/tag279.xml"/><Relationship Id="rId24" Type="http://schemas.openxmlformats.org/officeDocument/2006/relationships/tags" Target="../tags/tag278.xml"/><Relationship Id="rId23" Type="http://schemas.openxmlformats.org/officeDocument/2006/relationships/tags" Target="../tags/tag277.xml"/><Relationship Id="rId22" Type="http://schemas.openxmlformats.org/officeDocument/2006/relationships/tags" Target="../tags/tag276.xml"/><Relationship Id="rId21" Type="http://schemas.openxmlformats.org/officeDocument/2006/relationships/tags" Target="../tags/tag275.xml"/><Relationship Id="rId20" Type="http://schemas.openxmlformats.org/officeDocument/2006/relationships/tags" Target="../tags/tag274.xml"/><Relationship Id="rId2" Type="http://schemas.openxmlformats.org/officeDocument/2006/relationships/image" Target="../media/image2.png"/><Relationship Id="rId19" Type="http://schemas.openxmlformats.org/officeDocument/2006/relationships/tags" Target="../tags/tag273.xml"/><Relationship Id="rId18" Type="http://schemas.openxmlformats.org/officeDocument/2006/relationships/tags" Target="../tags/tag272.xml"/><Relationship Id="rId17" Type="http://schemas.openxmlformats.org/officeDocument/2006/relationships/tags" Target="../tags/tag271.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tags" Target="../tags/tag297.xml"/><Relationship Id="rId5" Type="http://schemas.openxmlformats.org/officeDocument/2006/relationships/tags" Target="../tags/tag296.xml"/><Relationship Id="rId46" Type="http://schemas.openxmlformats.org/officeDocument/2006/relationships/notesSlide" Target="../notesSlides/notesSlide27.xml"/><Relationship Id="rId45" Type="http://schemas.openxmlformats.org/officeDocument/2006/relationships/slideLayout" Target="../slideLayouts/slideLayout1.xml"/><Relationship Id="rId44" Type="http://schemas.openxmlformats.org/officeDocument/2006/relationships/tags" Target="../tags/tag325.xml"/><Relationship Id="rId43" Type="http://schemas.openxmlformats.org/officeDocument/2006/relationships/tags" Target="../tags/tag324.xml"/><Relationship Id="rId42" Type="http://schemas.openxmlformats.org/officeDocument/2006/relationships/image" Target="../media/image29.svg"/><Relationship Id="rId41" Type="http://schemas.openxmlformats.org/officeDocument/2006/relationships/image" Target="../media/image28.png"/><Relationship Id="rId40" Type="http://schemas.openxmlformats.org/officeDocument/2006/relationships/tags" Target="../tags/tag323.xml"/><Relationship Id="rId4" Type="http://schemas.openxmlformats.org/officeDocument/2006/relationships/tags" Target="../tags/tag295.xml"/><Relationship Id="rId39" Type="http://schemas.openxmlformats.org/officeDocument/2006/relationships/image" Target="../media/image27.svg"/><Relationship Id="rId38" Type="http://schemas.openxmlformats.org/officeDocument/2006/relationships/image" Target="../media/image26.png"/><Relationship Id="rId37" Type="http://schemas.openxmlformats.org/officeDocument/2006/relationships/tags" Target="../tags/tag322.xml"/><Relationship Id="rId36" Type="http://schemas.openxmlformats.org/officeDocument/2006/relationships/image" Target="../media/image25.svg"/><Relationship Id="rId35" Type="http://schemas.openxmlformats.org/officeDocument/2006/relationships/image" Target="../media/image24.png"/><Relationship Id="rId34" Type="http://schemas.openxmlformats.org/officeDocument/2006/relationships/tags" Target="../tags/tag321.xml"/><Relationship Id="rId33" Type="http://schemas.openxmlformats.org/officeDocument/2006/relationships/image" Target="../media/image23.svg"/><Relationship Id="rId32" Type="http://schemas.openxmlformats.org/officeDocument/2006/relationships/image" Target="../media/image22.png"/><Relationship Id="rId31" Type="http://schemas.openxmlformats.org/officeDocument/2006/relationships/tags" Target="../tags/tag320.xml"/><Relationship Id="rId30" Type="http://schemas.openxmlformats.org/officeDocument/2006/relationships/tags" Target="../tags/tag319.xml"/><Relationship Id="rId3" Type="http://schemas.openxmlformats.org/officeDocument/2006/relationships/image" Target="../media/image3.png"/><Relationship Id="rId29" Type="http://schemas.openxmlformats.org/officeDocument/2006/relationships/tags" Target="../tags/tag318.xml"/><Relationship Id="rId28" Type="http://schemas.openxmlformats.org/officeDocument/2006/relationships/tags" Target="../tags/tag317.xml"/><Relationship Id="rId27" Type="http://schemas.openxmlformats.org/officeDocument/2006/relationships/tags" Target="../tags/tag316.xml"/><Relationship Id="rId26" Type="http://schemas.openxmlformats.org/officeDocument/2006/relationships/tags" Target="../tags/tag315.xml"/><Relationship Id="rId25" Type="http://schemas.openxmlformats.org/officeDocument/2006/relationships/tags" Target="../tags/tag314.xml"/><Relationship Id="rId24" Type="http://schemas.openxmlformats.org/officeDocument/2006/relationships/tags" Target="../tags/tag313.xml"/><Relationship Id="rId23" Type="http://schemas.openxmlformats.org/officeDocument/2006/relationships/tags" Target="../tags/tag31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image" Target="../media/image2.png"/><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tags" Target="../tags/tag326.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image" Target="../media/image9.jpeg"/><Relationship Id="rId7" Type="http://schemas.openxmlformats.org/officeDocument/2006/relationships/tags" Target="../tags/tag80.xml"/><Relationship Id="rId6" Type="http://schemas.openxmlformats.org/officeDocument/2006/relationships/image" Target="../media/image8.jpe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7.xml"/><Relationship Id="rId16" Type="http://schemas.openxmlformats.org/officeDocument/2006/relationships/slideLayout" Target="../slideLayouts/slideLayout1.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8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image" Target="../media/image11.svg"/><Relationship Id="rId8" Type="http://schemas.openxmlformats.org/officeDocument/2006/relationships/image" Target="../media/image10.png"/><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9.xml"/><Relationship Id="rId15" Type="http://schemas.openxmlformats.org/officeDocument/2006/relationships/slideLayout" Target="../slideLayouts/slideLayout1.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一、创业的概念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18004" y="1798899"/>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（四）创业的要素与类型</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矩形 1"/>
          <p:cNvSpPr/>
          <p:nvPr>
            <p:custDataLst>
              <p:tags r:id="rId5"/>
            </p:custDataLst>
          </p:nvPr>
        </p:nvSpPr>
        <p:spPr>
          <a:xfrm>
            <a:off x="1677670" y="2750820"/>
            <a:ext cx="8970645" cy="836930"/>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rPr>
              <a:t>美国杰弗里·蒂蒙斯教授的蒂蒙斯模型，指出创业三大关键要素为“创业机会”“创业者”及“创业团队、创业资源”。</a:t>
            </a:r>
            <a:endParaRPr lang="zh-CN" altLang="en-US" dirty="0">
              <a:ln>
                <a:noFill/>
                <a:prstDash val="sysDot"/>
              </a:ln>
              <a:solidFill>
                <a:schemeClr val="tx1">
                  <a:lumMod val="85000"/>
                  <a:lumOff val="15000"/>
                </a:schemeClr>
              </a:solidFill>
              <a:latin typeface="+mn-ea"/>
              <a:cs typeface="+mn-ea"/>
            </a:endParaRPr>
          </a:p>
        </p:txBody>
      </p:sp>
      <p:sp>
        <p:nvSpPr>
          <p:cNvPr id="3" name="矩形 2"/>
          <p:cNvSpPr/>
          <p:nvPr>
            <p:custDataLst>
              <p:tags r:id="rId6"/>
            </p:custDataLst>
          </p:nvPr>
        </p:nvSpPr>
        <p:spPr>
          <a:xfrm>
            <a:off x="2681206" y="2433808"/>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创业的要素</a:t>
            </a:r>
            <a:endParaRPr lang="zh-CN" altLang="en-US" sz="2000" b="1">
              <a:solidFill>
                <a:schemeClr val="accent4"/>
              </a:solidFill>
              <a:latin typeface="+mn-ea"/>
              <a:cs typeface="+mn-ea"/>
            </a:endParaRPr>
          </a:p>
        </p:txBody>
      </p:sp>
      <p:sp>
        <p:nvSpPr>
          <p:cNvPr id="4" name="矩形 3"/>
          <p:cNvSpPr/>
          <p:nvPr>
            <p:custDataLst>
              <p:tags r:id="rId7"/>
            </p:custDataLst>
          </p:nvPr>
        </p:nvSpPr>
        <p:spPr>
          <a:xfrm>
            <a:off x="2225368" y="2433808"/>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0" name="矩形 9"/>
          <p:cNvSpPr/>
          <p:nvPr>
            <p:custDataLst>
              <p:tags r:id="rId8"/>
            </p:custDataLst>
          </p:nvPr>
        </p:nvSpPr>
        <p:spPr>
          <a:xfrm>
            <a:off x="1677670" y="4038600"/>
            <a:ext cx="8970645" cy="836930"/>
          </a:xfrm>
          <a:prstGeom prst="rect">
            <a:avLst/>
          </a:prstGeom>
          <a:noFill/>
        </p:spPr>
        <p:txBody>
          <a:bodyPr wrap="square" lIns="0" tIns="0" rIns="0" bIns="0" rtlCol="0" anchor="t" anchorCtr="0">
            <a:noAutofit/>
          </a:bodyPr>
          <a:p>
            <a:pPr indent="457200" algn="just"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a:ln>
                  <a:noFill/>
                  <a:prstDash val="sysDot"/>
                </a:ln>
                <a:solidFill>
                  <a:schemeClr val="tx1">
                    <a:lumMod val="85000"/>
                    <a:lumOff val="15000"/>
                  </a:schemeClr>
                </a:solidFill>
                <a:latin typeface="+mn-ea"/>
                <a:cs typeface="+mn-ea"/>
              </a:rPr>
              <a:t>（1）基于创业动机：分生存型与机会型创业。（2）基于创业起点：含创建新企业和企业内创业。（3）基于创业者数量：有独立创业和合伙创业。（4）基于创业项目性质：涵盖传统技能型、高新技术型、知识服务型创业。（5）基于创业方向或风险：分为依附型、尾随型、独创型、对抗型创业。（6）基于创新内容：包括基于产品、营销模式、组织管理体系创新的创业，分别靠技术成果、独特营销、管理模式推动业务发展，如拼多多靠社交电商模式快速发展。</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9"/>
            </p:custDataLst>
          </p:nvPr>
        </p:nvSpPr>
        <p:spPr>
          <a:xfrm>
            <a:off x="2681206" y="3721096"/>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dirty="0">
                <a:solidFill>
                  <a:schemeClr val="accent4"/>
                </a:solidFill>
                <a:latin typeface="+mn-ea"/>
                <a:cs typeface="+mn-ea"/>
              </a:rPr>
              <a:t>创业的类型</a:t>
            </a:r>
            <a:endParaRPr lang="zh-CN" altLang="en-US" sz="2000" b="1" dirty="0">
              <a:solidFill>
                <a:schemeClr val="accent4"/>
              </a:solidFill>
              <a:latin typeface="+mn-ea"/>
              <a:cs typeface="+mn-ea"/>
            </a:endParaRPr>
          </a:p>
        </p:txBody>
      </p:sp>
      <p:sp>
        <p:nvSpPr>
          <p:cNvPr id="14" name="矩形 13"/>
          <p:cNvSpPr/>
          <p:nvPr>
            <p:custDataLst>
              <p:tags r:id="rId10"/>
            </p:custDataLst>
          </p:nvPr>
        </p:nvSpPr>
        <p:spPr>
          <a:xfrm>
            <a:off x="2225368" y="3721096"/>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二、创业的价值</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4"/>
            </p:custDataLst>
          </p:nvPr>
        </p:nvSpPr>
        <p:spPr>
          <a:xfrm>
            <a:off x="1493954" y="3806548"/>
            <a:ext cx="2511841" cy="1723158"/>
          </a:xfrm>
          <a:prstGeom prst="rect">
            <a:avLst/>
          </a:prstGeom>
          <a:noFill/>
        </p:spPr>
        <p:txBody>
          <a:bodyPr wrap="square" lIns="0" tIns="0" rIns="0" bIns="0" rtlCol="0">
            <a:noAutofit/>
          </a:bodyPr>
          <a:p>
            <a:pPr indent="0" algn="just" fontAlgn="auto">
              <a:lnSpc>
                <a:spcPct val="130000"/>
              </a:lnSpc>
              <a:spcBef>
                <a:spcPct val="0"/>
              </a:spcBef>
              <a:spcAft>
                <a:spcPct val="0"/>
              </a:spcAft>
            </a:pPr>
            <a:r>
              <a:rPr kumimoji="1" lang="zh-CN" altLang="en-US">
                <a:solidFill>
                  <a:schemeClr val="tx1">
                    <a:lumMod val="85000"/>
                    <a:lumOff val="15000"/>
                  </a:schemeClr>
                </a:solidFill>
                <a:latin typeface="+mn-ea"/>
                <a:cs typeface="+mn-ea"/>
                <a:sym typeface="+mn-ea"/>
              </a:rPr>
              <a:t>人的价值与人生价值相互区别又联系。</a:t>
            </a:r>
            <a:endParaRPr kumimoji="1" lang="zh-CN" altLang="en-US">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4911307" y="3806548"/>
            <a:ext cx="2521886" cy="1723158"/>
          </a:xfrm>
          <a:prstGeom prst="rect">
            <a:avLst/>
          </a:prstGeom>
          <a:noFill/>
        </p:spPr>
        <p:txBody>
          <a:bodyPr wrap="square" lIns="0" tIns="0" rIns="0" bIns="0" rtlCol="0">
            <a:noAutofit/>
          </a:bodyPr>
          <a:p>
            <a:pPr indent="0" algn="just" fontAlgn="auto">
              <a:lnSpc>
                <a:spcPct val="130000"/>
              </a:lnSpc>
              <a:spcBef>
                <a:spcPct val="0"/>
              </a:spcBef>
              <a:spcAft>
                <a:spcPct val="0"/>
              </a:spcAft>
            </a:pPr>
            <a:r>
              <a:rPr kumimoji="1" lang="zh-CN" altLang="en-US" sz="1600">
                <a:solidFill>
                  <a:schemeClr val="tx1">
                    <a:lumMod val="85000"/>
                    <a:lumOff val="15000"/>
                  </a:schemeClr>
                </a:solidFill>
                <a:latin typeface="+mn-ea"/>
                <a:cs typeface="+mn-ea"/>
                <a:sym typeface="+mn-ea"/>
              </a:rPr>
              <a:t>自我价值指个人创造活动对自身的意义，与自我设计、自我实现相关。</a:t>
            </a:r>
            <a:endParaRPr kumimoji="1" lang="zh-CN" altLang="en-US" sz="1600">
              <a:solidFill>
                <a:schemeClr val="tx1">
                  <a:lumMod val="85000"/>
                  <a:lumOff val="15000"/>
                </a:schemeClr>
              </a:solidFill>
              <a:latin typeface="+mn-ea"/>
              <a:cs typeface="+mn-ea"/>
              <a:sym typeface="+mn-ea"/>
            </a:endParaRPr>
          </a:p>
        </p:txBody>
      </p:sp>
      <p:sp>
        <p:nvSpPr>
          <p:cNvPr id="21" name="矩形 20"/>
          <p:cNvSpPr/>
          <p:nvPr>
            <p:custDataLst>
              <p:tags r:id="rId6"/>
            </p:custDataLst>
          </p:nvPr>
        </p:nvSpPr>
        <p:spPr>
          <a:xfrm>
            <a:off x="8338185" y="3806825"/>
            <a:ext cx="2427605" cy="1723390"/>
          </a:xfrm>
          <a:prstGeom prst="rect">
            <a:avLst/>
          </a:prstGeom>
          <a:noFill/>
        </p:spPr>
        <p:txBody>
          <a:bodyPr wrap="square" lIns="0" tIns="0" rIns="0" bIns="0" rtlCol="0">
            <a:noAutofit/>
          </a:bodyPr>
          <a:p>
            <a:pPr indent="0" algn="just" fontAlgn="auto">
              <a:lnSpc>
                <a:spcPct val="130000"/>
              </a:lnSpc>
              <a:spcBef>
                <a:spcPct val="0"/>
              </a:spcBef>
              <a:spcAft>
                <a:spcPct val="0"/>
              </a:spcAft>
            </a:pPr>
            <a:r>
              <a:rPr kumimoji="1" lang="zh-CN" altLang="en-US" sz="1600" dirty="0">
                <a:solidFill>
                  <a:schemeClr val="tx1">
                    <a:lumMod val="85000"/>
                    <a:lumOff val="15000"/>
                  </a:schemeClr>
                </a:solidFill>
                <a:latin typeface="+mn-ea"/>
                <a:cs typeface="+mn-ea"/>
                <a:sym typeface="+mn-ea"/>
              </a:rPr>
              <a:t>实现创业者的人生价值，需关注主客观条件及其有机结合。</a:t>
            </a:r>
            <a:endParaRPr kumimoji="1" lang="zh-CN" altLang="en-US" sz="1600" dirty="0">
              <a:solidFill>
                <a:schemeClr val="tx1">
                  <a:lumMod val="85000"/>
                  <a:lumOff val="15000"/>
                </a:schemeClr>
              </a:solidFill>
              <a:latin typeface="+mn-ea"/>
              <a:cs typeface="+mn-ea"/>
              <a:sym typeface="+mn-ea"/>
            </a:endParaRPr>
          </a:p>
        </p:txBody>
      </p:sp>
      <p:sp>
        <p:nvSpPr>
          <p:cNvPr id="23" name="Oval 11"/>
          <p:cNvSpPr/>
          <p:nvPr>
            <p:custDataLst>
              <p:tags r:id="rId7"/>
            </p:custDataLst>
          </p:nvPr>
        </p:nvSpPr>
        <p:spPr>
          <a:xfrm>
            <a:off x="2393889" y="2164480"/>
            <a:ext cx="710909" cy="7109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29" name="直接连接符 28"/>
          <p:cNvCxnSpPr/>
          <p:nvPr>
            <p:custDataLst>
              <p:tags r:id="rId8"/>
            </p:custDataLst>
          </p:nvPr>
        </p:nvCxnSpPr>
        <p:spPr>
          <a:xfrm>
            <a:off x="4460768" y="3309125"/>
            <a:ext cx="0" cy="2171752"/>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9"/>
            </p:custDataLst>
          </p:nvPr>
        </p:nvCxnSpPr>
        <p:spPr>
          <a:xfrm>
            <a:off x="7883267" y="3309125"/>
            <a:ext cx="0" cy="2171752"/>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Oval 11"/>
          <p:cNvSpPr/>
          <p:nvPr>
            <p:custDataLst>
              <p:tags r:id="rId10"/>
            </p:custDataLst>
          </p:nvPr>
        </p:nvSpPr>
        <p:spPr>
          <a:xfrm>
            <a:off x="5816388" y="2164480"/>
            <a:ext cx="710909" cy="7109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02</a:t>
            </a:r>
            <a:endParaRPr lang="en-US" sz="2000" b="1">
              <a:solidFill>
                <a:srgbClr val="FFFFFF"/>
              </a:solidFill>
              <a:latin typeface="+mn-ea"/>
              <a:cs typeface="+mn-ea"/>
              <a:sym typeface="+mn-ea"/>
            </a:endParaRPr>
          </a:p>
        </p:txBody>
      </p:sp>
      <p:sp>
        <p:nvSpPr>
          <p:cNvPr id="25" name="Oval 11"/>
          <p:cNvSpPr/>
          <p:nvPr>
            <p:custDataLst>
              <p:tags r:id="rId11"/>
            </p:custDataLst>
          </p:nvPr>
        </p:nvSpPr>
        <p:spPr>
          <a:xfrm>
            <a:off x="9238887" y="2164480"/>
            <a:ext cx="710909" cy="7109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26" name="矩形 25"/>
          <p:cNvSpPr/>
          <p:nvPr>
            <p:custDataLst>
              <p:tags r:id="rId12"/>
            </p:custDataLst>
          </p:nvPr>
        </p:nvSpPr>
        <p:spPr>
          <a:xfrm>
            <a:off x="1493319" y="3448205"/>
            <a:ext cx="2511841" cy="359059"/>
          </a:xfrm>
          <a:prstGeom prst="rect">
            <a:avLst/>
          </a:prstGeom>
          <a:noFill/>
        </p:spPr>
        <p:txBody>
          <a:bodyPr wrap="square" lIns="0" tIns="0" rIns="0" bIns="0" rtlCol="0" anchor="b" anchorCtr="0">
            <a:noAutofit/>
          </a:bodyPr>
          <a:p>
            <a:pPr algn="ctr">
              <a:spcBef>
                <a:spcPct val="0"/>
              </a:spcBef>
              <a:spcAft>
                <a:spcPct val="0"/>
              </a:spcAft>
            </a:pPr>
            <a:r>
              <a:rPr lang="zh-CN" altLang="en-US" b="1">
                <a:solidFill>
                  <a:schemeClr val="accent4"/>
                </a:solidFill>
                <a:latin typeface="+mn-ea"/>
                <a:cs typeface="+mn-ea"/>
                <a:sym typeface="+mn-ea"/>
              </a:rPr>
              <a:t>价值理念的核心——追求的目标</a:t>
            </a:r>
            <a:endParaRPr lang="zh-CN" altLang="en-US" b="1">
              <a:solidFill>
                <a:schemeClr val="accent4"/>
              </a:solidFill>
              <a:latin typeface="+mn-ea"/>
              <a:cs typeface="+mn-ea"/>
              <a:sym typeface="+mn-ea"/>
            </a:endParaRPr>
          </a:p>
        </p:txBody>
      </p:sp>
      <p:sp>
        <p:nvSpPr>
          <p:cNvPr id="27" name="矩形 26"/>
          <p:cNvSpPr/>
          <p:nvPr>
            <p:custDataLst>
              <p:tags r:id="rId13"/>
            </p:custDataLst>
          </p:nvPr>
        </p:nvSpPr>
        <p:spPr>
          <a:xfrm>
            <a:off x="4915881" y="3199920"/>
            <a:ext cx="2511841" cy="359059"/>
          </a:xfrm>
          <a:prstGeom prst="rect">
            <a:avLst/>
          </a:prstGeom>
          <a:noFill/>
        </p:spPr>
        <p:txBody>
          <a:bodyPr wrap="square" lIns="0" tIns="0" rIns="0" bIns="0" rtlCol="0" anchor="b" anchorCtr="0">
            <a:noAutofit/>
          </a:bodyPr>
          <a:p>
            <a:pPr algn="ctr">
              <a:spcBef>
                <a:spcPct val="0"/>
              </a:spcBef>
              <a:spcAft>
                <a:spcPct val="0"/>
              </a:spcAft>
            </a:pPr>
            <a:r>
              <a:rPr lang="zh-CN" altLang="en-US" b="1">
                <a:solidFill>
                  <a:schemeClr val="accent4"/>
                </a:solidFill>
                <a:latin typeface="+mn-ea"/>
                <a:cs typeface="+mn-ea"/>
                <a:sym typeface="+mn-ea"/>
              </a:rPr>
              <a:t>自我价值与社会价值</a:t>
            </a:r>
            <a:endParaRPr lang="zh-CN" altLang="en-US" b="1">
              <a:solidFill>
                <a:schemeClr val="accent4"/>
              </a:solidFill>
              <a:latin typeface="+mn-ea"/>
              <a:cs typeface="+mn-ea"/>
              <a:sym typeface="+mn-ea"/>
            </a:endParaRPr>
          </a:p>
        </p:txBody>
      </p:sp>
      <p:sp>
        <p:nvSpPr>
          <p:cNvPr id="28" name="矩形 27"/>
          <p:cNvSpPr/>
          <p:nvPr>
            <p:custDataLst>
              <p:tags r:id="rId14"/>
            </p:custDataLst>
          </p:nvPr>
        </p:nvSpPr>
        <p:spPr>
          <a:xfrm>
            <a:off x="8338380" y="3448205"/>
            <a:ext cx="2511841" cy="359059"/>
          </a:xfrm>
          <a:prstGeom prst="rect">
            <a:avLst/>
          </a:prstGeom>
          <a:noFill/>
        </p:spPr>
        <p:txBody>
          <a:bodyPr wrap="square" lIns="0" tIns="0" rIns="0" bIns="0" rtlCol="0" anchor="b" anchorCtr="0">
            <a:noAutofit/>
          </a:bodyPr>
          <a:p>
            <a:pPr algn="ctr">
              <a:spcBef>
                <a:spcPct val="0"/>
              </a:spcBef>
              <a:spcAft>
                <a:spcPct val="0"/>
              </a:spcAft>
            </a:pPr>
            <a:r>
              <a:rPr lang="zh-CN" altLang="en-US" b="1">
                <a:solidFill>
                  <a:schemeClr val="accent4"/>
                </a:solidFill>
                <a:latin typeface="+mn-ea"/>
                <a:cs typeface="+mn-ea"/>
                <a:sym typeface="+mn-ea"/>
              </a:rPr>
              <a:t>积极实现创业者的人生价值</a:t>
            </a:r>
            <a:endParaRPr lang="zh-CN" altLang="en-US" b="1">
              <a:solidFill>
                <a:schemeClr val="accent4"/>
              </a:solidFill>
              <a:latin typeface="+mn-ea"/>
              <a:cs typeface="+mn-ea"/>
              <a:sym typeface="+mn-ea"/>
            </a:endParaRPr>
          </a:p>
        </p:txBody>
      </p:sp>
    </p:spTree>
    <p:custDataLst>
      <p:tags r:id="rId1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348105" y="3935099"/>
            <a:ext cx="9061450" cy="148590"/>
            <a:chOff x="78300" y="491233"/>
            <a:chExt cx="5238047" cy="148420"/>
          </a:xfrm>
        </p:grpSpPr>
        <p:sp>
          <p:nvSpPr>
            <p:cNvPr id="527" name="Shape 527"/>
            <p:cNvSpPr/>
            <p:nvPr/>
          </p:nvSpPr>
          <p:spPr>
            <a:xfrm>
              <a:off x="78301" y="56683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56683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669" y="491233"/>
              <a:ext cx="87362" cy="148420"/>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403985" y="1901825"/>
            <a:ext cx="8905240" cy="1932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indent="4064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（一）知识经济与创业时代</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064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人类从工业经济社会步入知识经济社会，知识、人才和科学技术的价值愈发凸显。在工业经济时代，很难想象之后会出现凭借知识创造巨额财富的情况。而到了二十世纪八九十年代，年轻人凭借开拓创新精神，利用计算机软件、因特网等抓住机遇，闯出一片新天地，积累了大量财富，推动了社会文明进步。</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三、创业的意义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403350" y="4186555"/>
            <a:ext cx="8905875" cy="11938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indent="4064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当下已然成为创业时代，传统事业发展模式被打破，创新创造得到广泛认同。美国硅谷就是典型代表，那里的发展让人们看到知识快速转化为财富、科技引发产业革命的强大力量，成为全球学习的楷模。</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三、创业的意义</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01165"/>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（二）资源优化配置</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任意多边形: 形状 53"/>
          <p:cNvSpPr/>
          <p:nvPr>
            <p:custDataLst>
              <p:tags r:id="rId4"/>
            </p:custDataLst>
          </p:nvPr>
        </p:nvSpPr>
        <p:spPr>
          <a:xfrm>
            <a:off x="4844473" y="2848452"/>
            <a:ext cx="668595"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01</a:t>
            </a:r>
            <a:endParaRPr lang="en-US" altLang="zh-CN" sz="2800" b="1" dirty="0">
              <a:solidFill>
                <a:srgbClr val="FFFFFF"/>
              </a:solidFill>
              <a:latin typeface="+mn-ea"/>
            </a:endParaRPr>
          </a:p>
        </p:txBody>
      </p:sp>
      <p:sp>
        <p:nvSpPr>
          <p:cNvPr id="57" name="任意多边形: 形状 56"/>
          <p:cNvSpPr/>
          <p:nvPr>
            <p:custDataLst>
              <p:tags r:id="rId5"/>
            </p:custDataLst>
          </p:nvPr>
        </p:nvSpPr>
        <p:spPr>
          <a:xfrm>
            <a:off x="1632575" y="2374723"/>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indent="0" algn="ctr" fontAlgn="auto">
              <a:lnSpc>
                <a:spcPct val="130000"/>
              </a:lnSpc>
            </a:pPr>
            <a:r>
              <a:rPr lang="zh-CN" altLang="zh-CN" sz="1600" dirty="0">
                <a:solidFill>
                  <a:schemeClr val="tx1">
                    <a:lumMod val="85000"/>
                    <a:lumOff val="15000"/>
                  </a:schemeClr>
                </a:solidFill>
                <a:latin typeface="+mn-ea"/>
              </a:rPr>
              <a:t>1. 创业推动科技进步与社会生产力的发展</a:t>
            </a:r>
            <a:endParaRPr lang="zh-CN" altLang="zh-CN" sz="1600" dirty="0">
              <a:solidFill>
                <a:schemeClr val="tx1">
                  <a:lumMod val="85000"/>
                  <a:lumOff val="15000"/>
                </a:schemeClr>
              </a:solidFill>
              <a:latin typeface="+mn-ea"/>
            </a:endParaRPr>
          </a:p>
        </p:txBody>
      </p:sp>
      <p:sp>
        <p:nvSpPr>
          <p:cNvPr id="62" name="任意多边形: 形状 61"/>
          <p:cNvSpPr/>
          <p:nvPr>
            <p:custDataLst>
              <p:tags r:id="rId6"/>
            </p:custDataLst>
          </p:nvPr>
        </p:nvSpPr>
        <p:spPr>
          <a:xfrm>
            <a:off x="4844473" y="4108545"/>
            <a:ext cx="668596"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03</a:t>
            </a:r>
            <a:endParaRPr lang="en-US" altLang="zh-CN" sz="2800" b="1" dirty="0">
              <a:solidFill>
                <a:srgbClr val="FFFFFF"/>
              </a:solidFill>
              <a:latin typeface="+mn-ea"/>
            </a:endParaRPr>
          </a:p>
        </p:txBody>
      </p:sp>
      <p:sp>
        <p:nvSpPr>
          <p:cNvPr id="65" name="任意多边形: 形状 64"/>
          <p:cNvSpPr/>
          <p:nvPr>
            <p:custDataLst>
              <p:tags r:id="rId7"/>
            </p:custDataLst>
          </p:nvPr>
        </p:nvSpPr>
        <p:spPr>
          <a:xfrm>
            <a:off x="1632575" y="3626689"/>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indent="0" algn="ctr" fontAlgn="auto">
              <a:lnSpc>
                <a:spcPct val="130000"/>
              </a:lnSpc>
            </a:pPr>
            <a:r>
              <a:rPr lang="zh-CN" altLang="zh-CN" sz="1600" dirty="0">
                <a:solidFill>
                  <a:schemeClr val="tx1">
                    <a:lumMod val="85000"/>
                    <a:lumOff val="15000"/>
                  </a:schemeClr>
                </a:solidFill>
                <a:latin typeface="+mn-ea"/>
              </a:rPr>
              <a:t>3. 创业通过竞争使社会资源趋于更合理的配置</a:t>
            </a:r>
            <a:endParaRPr lang="zh-CN" altLang="zh-CN" sz="1600" dirty="0">
              <a:solidFill>
                <a:schemeClr val="tx1">
                  <a:lumMod val="85000"/>
                  <a:lumOff val="15000"/>
                </a:schemeClr>
              </a:solidFill>
              <a:latin typeface="+mn-ea"/>
            </a:endParaRPr>
          </a:p>
        </p:txBody>
      </p:sp>
      <p:sp>
        <p:nvSpPr>
          <p:cNvPr id="66" name="任意多边形: 形状 65"/>
          <p:cNvSpPr/>
          <p:nvPr>
            <p:custDataLst>
              <p:tags r:id="rId8"/>
            </p:custDataLst>
          </p:nvPr>
        </p:nvSpPr>
        <p:spPr>
          <a:xfrm>
            <a:off x="4844473" y="5360512"/>
            <a:ext cx="668596"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05</a:t>
            </a:r>
            <a:endParaRPr lang="en-US" altLang="zh-CN" sz="2800" b="1" dirty="0">
              <a:solidFill>
                <a:srgbClr val="FFFFFF"/>
              </a:solidFill>
              <a:latin typeface="+mn-ea"/>
            </a:endParaRPr>
          </a:p>
        </p:txBody>
      </p:sp>
      <p:sp>
        <p:nvSpPr>
          <p:cNvPr id="69" name="任意多边形: 形状 68"/>
          <p:cNvSpPr/>
          <p:nvPr>
            <p:custDataLst>
              <p:tags r:id="rId9"/>
            </p:custDataLst>
          </p:nvPr>
        </p:nvSpPr>
        <p:spPr>
          <a:xfrm>
            <a:off x="1632575" y="4879133"/>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indent="0" algn="ctr" fontAlgn="auto">
              <a:lnSpc>
                <a:spcPct val="130000"/>
              </a:lnSpc>
            </a:pPr>
            <a:r>
              <a:rPr lang="zh-CN" altLang="zh-CN" sz="1600" dirty="0">
                <a:solidFill>
                  <a:schemeClr val="tx1">
                    <a:lumMod val="85000"/>
                    <a:lumOff val="15000"/>
                  </a:schemeClr>
                </a:solidFill>
                <a:latin typeface="+mn-ea"/>
              </a:rPr>
              <a:t>5. 创业是实现人生理想和价值、获得自身全面发展的有效途径</a:t>
            </a:r>
            <a:endParaRPr lang="zh-CN" altLang="zh-CN" sz="1600" dirty="0">
              <a:solidFill>
                <a:schemeClr val="tx1">
                  <a:lumMod val="85000"/>
                  <a:lumOff val="15000"/>
                </a:schemeClr>
              </a:solidFill>
              <a:latin typeface="+mn-ea"/>
            </a:endParaRPr>
          </a:p>
        </p:txBody>
      </p:sp>
      <p:sp>
        <p:nvSpPr>
          <p:cNvPr id="92" name="任意多边形: 形状 91"/>
          <p:cNvSpPr/>
          <p:nvPr>
            <p:custDataLst>
              <p:tags r:id="rId10"/>
            </p:custDataLst>
          </p:nvPr>
        </p:nvSpPr>
        <p:spPr>
          <a:xfrm flipH="1">
            <a:off x="5882759" y="2848452"/>
            <a:ext cx="668595"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02</a:t>
            </a:r>
            <a:endParaRPr lang="en-US" altLang="zh-CN" sz="2800" b="1" dirty="0">
              <a:solidFill>
                <a:srgbClr val="FFFFFF"/>
              </a:solidFill>
              <a:latin typeface="+mn-ea"/>
            </a:endParaRPr>
          </a:p>
        </p:txBody>
      </p:sp>
      <p:sp>
        <p:nvSpPr>
          <p:cNvPr id="95" name="任意多边形: 形状 94"/>
          <p:cNvSpPr/>
          <p:nvPr>
            <p:custDataLst>
              <p:tags r:id="rId11"/>
            </p:custDataLst>
          </p:nvPr>
        </p:nvSpPr>
        <p:spPr>
          <a:xfrm flipH="1">
            <a:off x="5850731" y="2374723"/>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indent="0" algn="ctr" fontAlgn="auto">
              <a:lnSpc>
                <a:spcPct val="130000"/>
              </a:lnSpc>
            </a:pPr>
            <a:r>
              <a:rPr lang="zh-CN" altLang="zh-CN" sz="1600" dirty="0">
                <a:solidFill>
                  <a:schemeClr val="tx1">
                    <a:lumMod val="85000"/>
                    <a:lumOff val="15000"/>
                  </a:schemeClr>
                </a:solidFill>
                <a:latin typeface="+mn-ea"/>
              </a:rPr>
              <a:t>2. 创业是增加社会就业机会的主要渠道</a:t>
            </a:r>
            <a:endParaRPr lang="zh-CN" altLang="zh-CN" sz="1600" dirty="0">
              <a:solidFill>
                <a:schemeClr val="tx1">
                  <a:lumMod val="85000"/>
                  <a:lumOff val="15000"/>
                </a:schemeClr>
              </a:solidFill>
              <a:latin typeface="+mn-ea"/>
            </a:endParaRPr>
          </a:p>
        </p:txBody>
      </p:sp>
      <p:sp>
        <p:nvSpPr>
          <p:cNvPr id="96" name="任意多边形: 形状 95"/>
          <p:cNvSpPr/>
          <p:nvPr>
            <p:custDataLst>
              <p:tags r:id="rId12"/>
            </p:custDataLst>
          </p:nvPr>
        </p:nvSpPr>
        <p:spPr>
          <a:xfrm flipH="1">
            <a:off x="5882759" y="4108545"/>
            <a:ext cx="668596"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04</a:t>
            </a:r>
            <a:endParaRPr lang="en-US" altLang="zh-CN" sz="2800" b="1" dirty="0">
              <a:solidFill>
                <a:srgbClr val="FFFFFF"/>
              </a:solidFill>
              <a:latin typeface="+mn-ea"/>
            </a:endParaRPr>
          </a:p>
        </p:txBody>
      </p:sp>
      <p:sp>
        <p:nvSpPr>
          <p:cNvPr id="99" name="任意多边形: 形状 98"/>
          <p:cNvSpPr/>
          <p:nvPr>
            <p:custDataLst>
              <p:tags r:id="rId13"/>
            </p:custDataLst>
          </p:nvPr>
        </p:nvSpPr>
        <p:spPr>
          <a:xfrm flipH="1">
            <a:off x="5850731" y="3626689"/>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indent="0" algn="ctr" fontAlgn="auto">
              <a:lnSpc>
                <a:spcPct val="130000"/>
              </a:lnSpc>
            </a:pPr>
            <a:r>
              <a:rPr lang="zh-CN" altLang="zh-CN" sz="1600" dirty="0">
                <a:solidFill>
                  <a:schemeClr val="tx1">
                    <a:lumMod val="85000"/>
                    <a:lumOff val="15000"/>
                  </a:schemeClr>
                </a:solidFill>
                <a:latin typeface="+mn-ea"/>
              </a:rPr>
              <a:t>4. 创业有利于知识向资本的转化</a:t>
            </a:r>
            <a:endParaRPr lang="zh-CN" altLang="zh-CN" sz="1600" dirty="0">
              <a:solidFill>
                <a:schemeClr val="tx1">
                  <a:lumMod val="85000"/>
                  <a:lumOff val="15000"/>
                </a:schemeClr>
              </a:solidFill>
              <a:latin typeface="+mn-ea"/>
            </a:endParaRPr>
          </a:p>
        </p:txBody>
      </p:sp>
      <p:sp>
        <p:nvSpPr>
          <p:cNvPr id="100" name="任意多边形: 形状 99"/>
          <p:cNvSpPr/>
          <p:nvPr>
            <p:custDataLst>
              <p:tags r:id="rId14"/>
            </p:custDataLst>
          </p:nvPr>
        </p:nvSpPr>
        <p:spPr>
          <a:xfrm flipH="1">
            <a:off x="5882759" y="5360512"/>
            <a:ext cx="668595" cy="669396"/>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06</a:t>
            </a:r>
            <a:endParaRPr lang="en-US" altLang="zh-CN" sz="2800" b="1" dirty="0">
              <a:solidFill>
                <a:srgbClr val="FFFFFF"/>
              </a:solidFill>
              <a:latin typeface="+mn-ea"/>
            </a:endParaRPr>
          </a:p>
        </p:txBody>
      </p:sp>
      <p:sp>
        <p:nvSpPr>
          <p:cNvPr id="103" name="任意多边形: 形状 102"/>
          <p:cNvSpPr/>
          <p:nvPr>
            <p:custDataLst>
              <p:tags r:id="rId15"/>
            </p:custDataLst>
          </p:nvPr>
        </p:nvSpPr>
        <p:spPr>
          <a:xfrm flipH="1">
            <a:off x="5850731" y="4879133"/>
            <a:ext cx="3912835" cy="1151398"/>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indent="0" algn="ctr" fontAlgn="auto">
              <a:lnSpc>
                <a:spcPct val="130000"/>
              </a:lnSpc>
            </a:pPr>
            <a:r>
              <a:rPr lang="zh-CN" altLang="zh-CN" sz="1600">
                <a:solidFill>
                  <a:schemeClr val="tx1">
                    <a:lumMod val="85000"/>
                    <a:lumOff val="15000"/>
                  </a:schemeClr>
                </a:solidFill>
                <a:latin typeface="+mn-ea"/>
              </a:rPr>
              <a:t>6. 创业影响未来中国经济的发展</a:t>
            </a:r>
            <a:endParaRPr lang="zh-CN" altLang="zh-CN" sz="1600">
              <a:solidFill>
                <a:schemeClr val="tx1">
                  <a:lumMod val="85000"/>
                  <a:lumOff val="15000"/>
                </a:schemeClr>
              </a:solidFill>
              <a:latin typeface="+mn-ea"/>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影响创业成功的因素</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一、个人能力与素质因素</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0" name="任意多边形: 形状 13"/>
          <p:cNvSpPr/>
          <p:nvPr>
            <p:custDataLst>
              <p:tags r:id="rId4"/>
            </p:custDataLst>
          </p:nvPr>
        </p:nvSpPr>
        <p:spPr>
          <a:xfrm rot="652946" flipH="1">
            <a:off x="2302663" y="5017089"/>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1" name="任意多边形: 形状 263"/>
          <p:cNvSpPr/>
          <p:nvPr>
            <p:custDataLst>
              <p:tags r:id="rId5"/>
            </p:custDataLst>
          </p:nvPr>
        </p:nvSpPr>
        <p:spPr>
          <a:xfrm>
            <a:off x="1739918" y="5054605"/>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32" name="任意多边形: 形状 264"/>
          <p:cNvSpPr/>
          <p:nvPr>
            <p:custDataLst>
              <p:tags r:id="rId6"/>
            </p:custDataLst>
          </p:nvPr>
        </p:nvSpPr>
        <p:spPr>
          <a:xfrm>
            <a:off x="1720842" y="5054605"/>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5" name="任意多边形: 形状 13"/>
          <p:cNvSpPr/>
          <p:nvPr>
            <p:custDataLst>
              <p:tags r:id="rId7"/>
            </p:custDataLst>
          </p:nvPr>
        </p:nvSpPr>
        <p:spPr>
          <a:xfrm rot="652946" flipH="1">
            <a:off x="2302663" y="3538693"/>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8" name="任意多边形: 形状 263"/>
          <p:cNvSpPr/>
          <p:nvPr>
            <p:custDataLst>
              <p:tags r:id="rId8"/>
            </p:custDataLst>
          </p:nvPr>
        </p:nvSpPr>
        <p:spPr>
          <a:xfrm>
            <a:off x="1739918" y="3576209"/>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39" name="任意多边形: 形状 264"/>
          <p:cNvSpPr/>
          <p:nvPr>
            <p:custDataLst>
              <p:tags r:id="rId9"/>
            </p:custDataLst>
          </p:nvPr>
        </p:nvSpPr>
        <p:spPr>
          <a:xfrm>
            <a:off x="1720842" y="3576209"/>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10"/>
            </p:custDataLst>
          </p:nvPr>
        </p:nvSpPr>
        <p:spPr>
          <a:xfrm rot="652946" flipH="1">
            <a:off x="2302663" y="2050758"/>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1739918" y="2088275"/>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1720842" y="2088275"/>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2" name="矩形 41"/>
          <p:cNvSpPr/>
          <p:nvPr>
            <p:custDataLst>
              <p:tags r:id="rId13"/>
            </p:custDataLst>
          </p:nvPr>
        </p:nvSpPr>
        <p:spPr>
          <a:xfrm>
            <a:off x="2642870" y="2032635"/>
            <a:ext cx="7567295" cy="73977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b="1">
                <a:solidFill>
                  <a:srgbClr val="FFBA55"/>
                </a:solidFill>
                <a:latin typeface="+mn-ea"/>
                <a:cs typeface="+mn-ea"/>
              </a:rPr>
              <a:t>专业技能要求</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创业活动的开创性决定了创业者需具备扎实的专业技能。</a:t>
            </a:r>
            <a:endParaRPr lang="zh-CN" altLang="en-US" sz="1600">
              <a:solidFill>
                <a:schemeClr val="tx1">
                  <a:lumMod val="85000"/>
                  <a:lumOff val="15000"/>
                </a:schemeClr>
              </a:solidFill>
              <a:latin typeface="+mn-ea"/>
              <a:cs typeface="+mn-ea"/>
            </a:endParaRPr>
          </a:p>
        </p:txBody>
      </p:sp>
      <p:sp>
        <p:nvSpPr>
          <p:cNvPr id="43" name="矩形 42"/>
          <p:cNvSpPr/>
          <p:nvPr>
            <p:custDataLst>
              <p:tags r:id="rId14"/>
            </p:custDataLst>
          </p:nvPr>
        </p:nvSpPr>
        <p:spPr>
          <a:xfrm>
            <a:off x="2642870" y="3510915"/>
            <a:ext cx="7567295"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心理素质需求</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创业者要有强大的抗压能力，面对创业中资金紧张、市场开拓受阻、产品研发遇瓶颈等挫折时，能保持积极心态，冷静分析并解决问题。</a:t>
            </a:r>
            <a:endParaRPr lang="zh-CN" altLang="en-US" sz="1600">
              <a:solidFill>
                <a:schemeClr val="tx1">
                  <a:lumMod val="85000"/>
                  <a:lumOff val="15000"/>
                </a:schemeClr>
              </a:solidFill>
              <a:latin typeface="+mn-ea"/>
              <a:cs typeface="+mn-ea"/>
            </a:endParaRPr>
          </a:p>
        </p:txBody>
      </p:sp>
      <p:sp>
        <p:nvSpPr>
          <p:cNvPr id="46" name="矩形 45"/>
          <p:cNvSpPr/>
          <p:nvPr>
            <p:custDataLst>
              <p:tags r:id="rId15"/>
            </p:custDataLst>
          </p:nvPr>
        </p:nvSpPr>
        <p:spPr>
          <a:xfrm>
            <a:off x="2642870" y="5008245"/>
            <a:ext cx="7567295"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必备的综合素养</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创新能力是核心素养之一，创业者需能洞察市场潜在需求，提出新颖商业模式或产品创意，实现差异化竞争。</a:t>
            </a:r>
            <a:endParaRPr lang="zh-CN" altLang="en-US" sz="160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785352" y="729555"/>
            <a:ext cx="2621280" cy="583565"/>
          </a:xfrm>
          <a:prstGeom prst="rect">
            <a:avLst/>
          </a:prstGeom>
          <a:noFill/>
        </p:spPr>
        <p:txBody>
          <a:bodyPr wrap="none" rtlCol="0">
            <a:spAutoFit/>
          </a:bodyPr>
          <a:p>
            <a:pPr algn="ctr"/>
            <a:r>
              <a:rPr lang="zh-CN" altLang="en-US" sz="3200" b="1" dirty="0">
                <a:solidFill>
                  <a:srgbClr val="7E4938"/>
                </a:solidFill>
                <a:cs typeface="+mn-ea"/>
                <a:sym typeface="+mn-lt"/>
              </a:rPr>
              <a:t>二、家庭因素</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4"/>
            </p:custDataLst>
          </p:nvPr>
        </p:nvSpPr>
        <p:spPr>
          <a:xfrm>
            <a:off x="2573806" y="2407012"/>
            <a:ext cx="7817797" cy="1554378"/>
          </a:xfrm>
          <a:prstGeom prst="rect">
            <a:avLst/>
          </a:prstGeom>
          <a:noFill/>
        </p:spPr>
        <p:txBody>
          <a:bodyPr wrap="square" lIns="0" tIns="0" rIns="0" bIns="0" rtlCol="0" anchor="t" anchorCtr="0">
            <a:noAutofit/>
          </a:bodyPr>
          <a:p>
            <a:pPr indent="431800" algn="just" fontAlgn="auto">
              <a:lnSpc>
                <a:spcPct val="13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若父母秉持鼓励孩子勇于尝试、不怕失败、积极开拓的价值观，青年人选择创业时往往更具积极性与主动性。</a:t>
            </a:r>
            <a:endParaRPr lang="zh-CN" altLang="en-US" sz="1700">
              <a:solidFill>
                <a:schemeClr val="tx1">
                  <a:lumMod val="85000"/>
                  <a:lumOff val="15000"/>
                </a:schemeClr>
              </a:solidFill>
              <a:latin typeface="+mn-ea"/>
              <a:cs typeface="+mn-ea"/>
              <a:sym typeface="+mn-ea"/>
            </a:endParaRPr>
          </a:p>
          <a:p>
            <a:pPr indent="431800" algn="just" fontAlgn="auto">
              <a:lnSpc>
                <a:spcPct val="13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相反，若父母倾向于让孩子寻求安稳工作，担忧创业带来的风险与辛苦，青年人在考虑创业时就会更加谨慎，甚至放弃创业想法。部分大学生因父母强烈反对，担心辜负父母期望，而选择传统就业途径，放弃了原本的创业计划。</a:t>
            </a:r>
            <a:endParaRPr lang="zh-CN" altLang="en-US" sz="1700">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2573806" y="1999388"/>
            <a:ext cx="7817796" cy="40108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父母价值观影响</a:t>
            </a:r>
            <a:endParaRPr lang="zh-CN" altLang="en-US" sz="2000" b="1">
              <a:solidFill>
                <a:schemeClr val="accent4"/>
              </a:solidFill>
              <a:latin typeface="+mn-ea"/>
              <a:cs typeface="+mn-ea"/>
              <a:sym typeface="+mn-ea"/>
            </a:endParaRPr>
          </a:p>
        </p:txBody>
      </p:sp>
      <p:sp>
        <p:nvSpPr>
          <p:cNvPr id="4" name="矩形 3"/>
          <p:cNvSpPr/>
          <p:nvPr>
            <p:custDataLst>
              <p:tags r:id="rId6"/>
            </p:custDataLst>
          </p:nvPr>
        </p:nvSpPr>
        <p:spPr>
          <a:xfrm>
            <a:off x="1792205" y="2057305"/>
            <a:ext cx="503466" cy="5034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5" name="矩形 4"/>
          <p:cNvSpPr/>
          <p:nvPr>
            <p:custDataLst>
              <p:tags r:id="rId7"/>
            </p:custDataLst>
          </p:nvPr>
        </p:nvSpPr>
        <p:spPr>
          <a:xfrm>
            <a:off x="2573254" y="4712412"/>
            <a:ext cx="7817796" cy="1554378"/>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家庭经济条件较好，能为创业者提供资金支持、人脉资源等助力，使其在创业时有更大底气去尝试风险稍高但潜力大的项目，在创业决策上也更具自主性。</a:t>
            </a:r>
            <a:endParaRPr lang="zh-CN" altLang="en-US" sz="1700">
              <a:solidFill>
                <a:schemeClr val="tx1">
                  <a:lumMod val="85000"/>
                  <a:lumOff val="15000"/>
                </a:schemeClr>
              </a:solidFill>
              <a:latin typeface="+mn-ea"/>
              <a:cs typeface="+mn-ea"/>
              <a:sym typeface="+mn-ea"/>
            </a:endParaRPr>
          </a:p>
        </p:txBody>
      </p:sp>
      <p:sp>
        <p:nvSpPr>
          <p:cNvPr id="8" name="矩形 7"/>
          <p:cNvSpPr/>
          <p:nvPr>
            <p:custDataLst>
              <p:tags r:id="rId8"/>
            </p:custDataLst>
          </p:nvPr>
        </p:nvSpPr>
        <p:spPr>
          <a:xfrm>
            <a:off x="2573254" y="4304788"/>
            <a:ext cx="7817796" cy="40108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家庭物质状况影响</a:t>
            </a:r>
            <a:endParaRPr lang="zh-CN" altLang="en-US" sz="2000" b="1">
              <a:solidFill>
                <a:schemeClr val="accent4"/>
              </a:solidFill>
              <a:latin typeface="+mn-ea"/>
              <a:cs typeface="+mn-ea"/>
              <a:sym typeface="+mn-ea"/>
            </a:endParaRPr>
          </a:p>
        </p:txBody>
      </p:sp>
      <p:sp>
        <p:nvSpPr>
          <p:cNvPr id="9" name="矩形 8"/>
          <p:cNvSpPr/>
          <p:nvPr>
            <p:custDataLst>
              <p:tags r:id="rId9"/>
            </p:custDataLst>
          </p:nvPr>
        </p:nvSpPr>
        <p:spPr>
          <a:xfrm>
            <a:off x="1791653" y="4362704"/>
            <a:ext cx="503466" cy="5034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785352" y="729555"/>
            <a:ext cx="2621280" cy="583565"/>
          </a:xfrm>
          <a:prstGeom prst="rect">
            <a:avLst/>
          </a:prstGeom>
          <a:noFill/>
        </p:spPr>
        <p:txBody>
          <a:bodyPr wrap="none" rtlCol="0">
            <a:spAutoFit/>
          </a:bodyPr>
          <a:p>
            <a:pPr algn="ctr"/>
            <a:r>
              <a:rPr lang="zh-CN" altLang="en-US" sz="3200" b="1" dirty="0">
                <a:solidFill>
                  <a:srgbClr val="7E4938"/>
                </a:solidFill>
                <a:cs typeface="+mn-ea"/>
                <a:sym typeface="+mn-lt"/>
              </a:rPr>
              <a:t>三、教育因素</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5" name="矩形: 圆角 44"/>
          <p:cNvSpPr/>
          <p:nvPr>
            <p:custDataLst>
              <p:tags r:id="rId4"/>
            </p:custDataLst>
          </p:nvPr>
        </p:nvSpPr>
        <p:spPr>
          <a:xfrm>
            <a:off x="1532890" y="2087245"/>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58252" y="2087726"/>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基础教育阶段</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065905" y="2087245"/>
            <a:ext cx="6162040" cy="1555750"/>
          </a:xfrm>
          <a:prstGeom prst="rect">
            <a:avLst/>
          </a:prstGeom>
          <a:noFill/>
        </p:spPr>
        <p:txBody>
          <a:bodyPr wrap="square" lIns="0" tIns="0" rIns="0" bIns="0" rtlCol="0" anchor="ctr"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《国家中长期教育改革和发展规划纲要（2010—2020 年）》强调要注重培养学生创新精神与实践能力，在此倡导下，我国基础教育中的素质教育不断发展，部分地区开展科技创新课程、课外实践活动等，激发了学生对创造发明的兴趣，一定程度上为未来创业意识培养埋下种子，但整体仍受升学压力影响，学生在创业相关能力培养上投入时间有限。</a:t>
            </a:r>
            <a:endParaRPr lang="zh-CN" altLang="en-US" sz="1400"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33525" y="3869690"/>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42982" y="2445218"/>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065905" y="3869690"/>
            <a:ext cx="6162040" cy="1555750"/>
          </a:xfrm>
          <a:prstGeom prst="rect">
            <a:avLst/>
          </a:prstGeom>
          <a:noFill/>
        </p:spPr>
        <p:txBody>
          <a:bodyPr wrap="square" lIns="0" tIns="0" rIns="0" bIns="0" rtlCol="0" anchor="ctr" anchorCtr="0">
            <a:noAutofit/>
          </a:bodyPr>
          <a:p>
            <a:pPr indent="355600"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教育部高度重视高校创新创业教育，明确要求各高校将“创新、创业、创造”教育纳入必修课程体系，多所高校积极响应。</a:t>
            </a:r>
            <a:endParaRPr lang="zh-CN" altLang="en-US" sz="1400"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42982" y="4227385"/>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05807" y="3869893"/>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高等教育阶段</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785352" y="729555"/>
            <a:ext cx="2621280" cy="583565"/>
          </a:xfrm>
          <a:prstGeom prst="rect">
            <a:avLst/>
          </a:prstGeom>
          <a:noFill/>
        </p:spPr>
        <p:txBody>
          <a:bodyPr wrap="none" rtlCol="0">
            <a:spAutoFit/>
          </a:bodyPr>
          <a:p>
            <a:pPr algn="ctr"/>
            <a:r>
              <a:rPr lang="zh-CN" altLang="en-US" sz="3200" b="1" dirty="0">
                <a:solidFill>
                  <a:srgbClr val="7E4938"/>
                </a:solidFill>
                <a:cs typeface="+mn-ea"/>
                <a:sym typeface="+mn-lt"/>
              </a:rPr>
              <a:t>四、社会因素</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grpSp>
        <p:nvGrpSpPr>
          <p:cNvPr id="532" name="Group 532"/>
          <p:cNvGrpSpPr/>
          <p:nvPr/>
        </p:nvGrpSpPr>
        <p:grpSpPr>
          <a:xfrm>
            <a:off x="1438910" y="4095754"/>
            <a:ext cx="9061450" cy="148590"/>
            <a:chOff x="78300" y="491233"/>
            <a:chExt cx="5238047" cy="148420"/>
          </a:xfrm>
        </p:grpSpPr>
        <p:sp>
          <p:nvSpPr>
            <p:cNvPr id="527" name="Shape 527"/>
            <p:cNvSpPr/>
            <p:nvPr/>
          </p:nvSpPr>
          <p:spPr>
            <a:xfrm>
              <a:off x="78301" y="56683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56683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669" y="491233"/>
              <a:ext cx="87362" cy="148420"/>
            </a:xfrm>
            <a:prstGeom prst="ellipse">
              <a:avLst/>
            </a:prstGeom>
            <a:solidFill>
              <a:srgbClr val="D2A672"/>
            </a:solidFill>
            <a:ln w="12700" cap="flat">
              <a:noFill/>
              <a:miter lim="400000"/>
            </a:ln>
            <a:effectLst/>
          </p:spPr>
          <p:txBody>
            <a:bodyPr wrap="square" lIns="43542" tIns="43542" rIns="43542" bIns="43542" numCol="1" anchor="ctr">
              <a:noAutofit/>
            </a:bodyPr>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403985" y="1806575"/>
            <a:ext cx="8905240" cy="2186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（一）创业硬软件环境</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硬件环境方面</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金融机构在创业支持中作用关键，国家鼓励银行等金融机构为创业者提供便利的融资渠道与多样化的金融产品。</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软件环境方面</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国家出台一系列鼓励支持创业的政策文件，从税收优惠、场地补贴、创业培训补贴等多方面为</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创业者减轻负担、提供扶持。</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 name="TextBox 1"/>
          <p:cNvSpPr txBox="1"/>
          <p:nvPr/>
        </p:nvSpPr>
        <p:spPr>
          <a:xfrm>
            <a:off x="1403350" y="4404360"/>
            <a:ext cx="8905875" cy="1471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indent="3810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（二）社会舆论氛围影响</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初期，社会舆论对大学生创业等存在过度炒作现象，部分媒体片面强调大学生创业者身份，将</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381000" algn="just" defTabSz="870585" fontAlgn="auto" hangingPunct="0">
              <a:lnSpc>
                <a:spcPct val="150000"/>
              </a:lnSpc>
              <a:spcBef>
                <a:spcPts val="0"/>
              </a:spcBef>
              <a:spcAft>
                <a:spcPts val="0"/>
              </a:spcAft>
              <a:extLst>
                <a:ext uri="{35155182-B16C-46BC-9424-99874614C6A1}">
                  <wpsdc:indentchars xmlns:wpsdc="http://www.wps.cn/officeDocument/2017/drawingmlCustomData" val="200" checksum="2033819950"/>
                </a:ext>
              </a:extLst>
            </a:pPr>
            <a:r>
              <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创业视为素质教育成果展示，过度渲染创业项目前景，使得一些创业者受此影响，对项目预期过于乐观，缺乏对实际困难的充分准备，决策不够谨慎。</a:t>
            </a:r>
            <a:endParaRPr altLang="zh-CN" sz="15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32"/>
                                        </p:tgtEl>
                                        <p:attrNameLst>
                                          <p:attrName>style.visibility</p:attrName>
                                        </p:attrNameLst>
                                      </p:cBhvr>
                                      <p:to>
                                        <p:strVal val="visible"/>
                                      </p:to>
                                    </p:set>
                                    <p:animEffect transition="in" filter="wipe(left)">
                                      <p:cBhvr>
                                        <p:cTn id="11" dur="500"/>
                                        <p:tgtEl>
                                          <p:spTgt spid="53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五、同学朋友因素</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 name="圆角矩形 3"/>
          <p:cNvSpPr/>
          <p:nvPr>
            <p:custDataLst>
              <p:tags r:id="rId4"/>
            </p:custDataLst>
          </p:nvPr>
        </p:nvSpPr>
        <p:spPr>
          <a:xfrm>
            <a:off x="1878330" y="2134870"/>
            <a:ext cx="3863975" cy="3883025"/>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2251871" y="3008993"/>
            <a:ext cx="3117437" cy="2438119"/>
          </a:xfrm>
          <a:prstGeom prst="rect">
            <a:avLst/>
          </a:prstGeom>
          <a:noFill/>
        </p:spPr>
        <p:txBody>
          <a:bodyPr wrap="square" lIns="0" tIns="0" rIns="0" bIns="0" rtlCol="0" anchor="t" anchorCtr="0">
            <a:noAutofit/>
          </a:bodyPr>
          <a:p>
            <a:pPr indent="457200" algn="just" fontAlgn="auto">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sym typeface="+mn-ea"/>
              </a:rPr>
              <a:t>青年大学生群体中从众心理明显，身边同学朋友的创业选择与成果往往会影响他们的决策。若周围同学创业取得成功，会激发其他同学的创业热情，使其更愿意尝试类似创业项目。</a:t>
            </a:r>
            <a:endParaRPr lang="zh-CN" altLang="en-US" dirty="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6"/>
            </p:custDataLst>
          </p:nvPr>
        </p:nvSpPr>
        <p:spPr>
          <a:xfrm>
            <a:off x="2252959" y="2459962"/>
            <a:ext cx="3115705" cy="483469"/>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从众心理表现</a:t>
            </a:r>
            <a:endParaRPr lang="zh-CN" altLang="en-US" sz="2000" b="1">
              <a:solidFill>
                <a:schemeClr val="accent4"/>
              </a:solidFill>
              <a:latin typeface="+mn-ea"/>
              <a:cs typeface="+mn-ea"/>
              <a:sym typeface="+mn-ea"/>
            </a:endParaRPr>
          </a:p>
        </p:txBody>
      </p:sp>
      <p:sp>
        <p:nvSpPr>
          <p:cNvPr id="9" name="矩形 8"/>
          <p:cNvSpPr/>
          <p:nvPr>
            <p:custDataLst>
              <p:tags r:id="rId7"/>
            </p:custDataLst>
          </p:nvPr>
        </p:nvSpPr>
        <p:spPr>
          <a:xfrm>
            <a:off x="1361667" y="2134569"/>
            <a:ext cx="789882" cy="1451195"/>
          </a:xfrm>
          <a:prstGeom prst="rect">
            <a:avLst/>
          </a:prstGeom>
          <a:noFill/>
        </p:spPr>
        <p:txBody>
          <a:bodyPr wrap="none" lIns="0" tIns="0" rIns="0" bIns="0" rtlCol="0" anchor="t" anchorCtr="0">
            <a:noAutofit/>
          </a:bodyPr>
          <a:p>
            <a:pPr algn="ctr">
              <a:spcBef>
                <a:spcPct val="0"/>
              </a:spcBef>
              <a:spcAft>
                <a:spcPct val="0"/>
              </a:spcAft>
            </a:pPr>
            <a:r>
              <a:rPr lang="en-US" altLang="zh-CN" sz="80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1</a:t>
            </a:r>
            <a:endParaRPr lang="en-US" altLang="zh-CN" sz="80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
        <p:nvSpPr>
          <p:cNvPr id="10" name="圆角矩形 1"/>
          <p:cNvSpPr/>
          <p:nvPr>
            <p:custDataLst>
              <p:tags r:id="rId8"/>
            </p:custDataLst>
          </p:nvPr>
        </p:nvSpPr>
        <p:spPr>
          <a:xfrm>
            <a:off x="6751955" y="2134870"/>
            <a:ext cx="3863975" cy="3883025"/>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矩形 13"/>
          <p:cNvSpPr/>
          <p:nvPr>
            <p:custDataLst>
              <p:tags r:id="rId9"/>
            </p:custDataLst>
          </p:nvPr>
        </p:nvSpPr>
        <p:spPr>
          <a:xfrm>
            <a:off x="7125684" y="3008993"/>
            <a:ext cx="3117438" cy="2438119"/>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政府教育主管部门和高校应积极发挥作用，按照国家对创新创业人才培养的要求，成立非营利性的咨询机构，跟踪大学生创业公司情况，为其提供全方位服务，包括法律咨询、财务指导、市场拓展建议等，助力创业公司健康发展。</a:t>
            </a:r>
            <a:endParaRPr lang="zh-CN" altLang="en-US"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0"/>
            </p:custDataLst>
          </p:nvPr>
        </p:nvSpPr>
        <p:spPr>
          <a:xfrm>
            <a:off x="7126228" y="2459962"/>
            <a:ext cx="3115706" cy="483469"/>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引导与应对建议</a:t>
            </a:r>
            <a:endParaRPr lang="zh-CN" altLang="en-US" sz="2000" b="1">
              <a:solidFill>
                <a:schemeClr val="accent4"/>
              </a:solidFill>
              <a:latin typeface="+mn-ea"/>
              <a:cs typeface="+mn-ea"/>
              <a:sym typeface="+mn-ea"/>
            </a:endParaRPr>
          </a:p>
        </p:txBody>
      </p:sp>
      <p:sp>
        <p:nvSpPr>
          <p:cNvPr id="20" name="矩形 19"/>
          <p:cNvSpPr/>
          <p:nvPr>
            <p:custDataLst>
              <p:tags r:id="rId11"/>
            </p:custDataLst>
          </p:nvPr>
        </p:nvSpPr>
        <p:spPr>
          <a:xfrm>
            <a:off x="6234935" y="2128040"/>
            <a:ext cx="789882" cy="1457891"/>
          </a:xfrm>
          <a:prstGeom prst="rect">
            <a:avLst/>
          </a:prstGeom>
          <a:noFill/>
        </p:spPr>
        <p:txBody>
          <a:bodyPr wrap="none" lIns="0" tIns="0" rIns="0" bIns="0" rtlCol="0" anchor="t" anchorCtr="0">
            <a:noAutofit/>
          </a:bodyPr>
          <a:p>
            <a:pPr algn="ctr">
              <a:spcBef>
                <a:spcPct val="0"/>
              </a:spcBef>
              <a:spcAft>
                <a:spcPct val="0"/>
              </a:spcAft>
            </a:pPr>
            <a:r>
              <a:rPr lang="en-US" altLang="zh-CN" sz="80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2</a:t>
            </a:r>
            <a:endParaRPr lang="en-US" altLang="zh-CN" sz="80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93725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培养创业意识与心理品质</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a:t>
            </a:r>
            <a:r>
              <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a:t>
            </a:r>
            <a:endPar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一、创业意识的培养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83360"/>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（一）创业意识的含义</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圆角矩形 1"/>
          <p:cNvSpPr/>
          <p:nvPr>
            <p:custDataLst>
              <p:tags r:id="rId4"/>
            </p:custDataLst>
          </p:nvPr>
        </p:nvSpPr>
        <p:spPr>
          <a:xfrm>
            <a:off x="6715713" y="2444076"/>
            <a:ext cx="3149727" cy="3367762"/>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矩形 2"/>
          <p:cNvSpPr/>
          <p:nvPr>
            <p:custDataLst>
              <p:tags r:id="rId5"/>
            </p:custDataLst>
          </p:nvPr>
        </p:nvSpPr>
        <p:spPr>
          <a:xfrm>
            <a:off x="7068820" y="3514725"/>
            <a:ext cx="2521585" cy="2010410"/>
          </a:xfrm>
          <a:prstGeom prst="rect">
            <a:avLst/>
          </a:prstGeom>
        </p:spPr>
        <p:txBody>
          <a:bodyPr wrap="square" lIns="0" tIns="0" rIns="0" bIns="0">
            <a:noAutofit/>
          </a:bodyPr>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创业意识具备自主、客观、超前、能动的特性，能够支配创业者对创业的态度与行为，在创业实践活动中起着主导和推动作用，是创业成功的前提条件。</a:t>
            </a:r>
            <a:endParaRPr lang="zh-CN" altLang="en-US" sz="1400" dirty="0">
              <a:ln>
                <a:noFill/>
                <a:prstDash val="sysDot"/>
              </a:ln>
              <a:solidFill>
                <a:schemeClr val="tx1">
                  <a:lumMod val="85000"/>
                  <a:lumOff val="15000"/>
                </a:schemeClr>
              </a:solidFill>
              <a:latin typeface="+mn-ea"/>
              <a:cs typeface="+mn-ea"/>
            </a:endParaRPr>
          </a:p>
        </p:txBody>
      </p:sp>
      <p:sp>
        <p:nvSpPr>
          <p:cNvPr id="21" name="矩形 20"/>
          <p:cNvSpPr/>
          <p:nvPr>
            <p:custDataLst>
              <p:tags r:id="rId6"/>
            </p:custDataLst>
          </p:nvPr>
        </p:nvSpPr>
        <p:spPr>
          <a:xfrm>
            <a:off x="6854190" y="2899410"/>
            <a:ext cx="2897505" cy="342265"/>
          </a:xfrm>
          <a:prstGeom prst="rect">
            <a:avLst/>
          </a:prstGeom>
          <a:noFill/>
        </p:spPr>
        <p:txBody>
          <a:bodyPr wrap="square" lIns="0" tIns="0" rIns="0" bIns="0" rtlCol="0" anchor="b" anchorCtr="0">
            <a:noAutofit/>
          </a:bodyPr>
          <a:p>
            <a:pPr algn="ctr">
              <a:spcBef>
                <a:spcPct val="0"/>
              </a:spcBef>
              <a:spcAft>
                <a:spcPct val="0"/>
              </a:spcAft>
            </a:pPr>
            <a:r>
              <a:rPr lang="zh-CN" altLang="en-US" sz="2000" b="1" kern="0" dirty="0">
                <a:solidFill>
                  <a:schemeClr val="accent4"/>
                </a:solidFill>
                <a:latin typeface="+mn-ea"/>
                <a:cs typeface="+mn-ea"/>
              </a:rPr>
              <a:t>2. 创业意识的特性及作用</a:t>
            </a:r>
            <a:endParaRPr lang="zh-CN" altLang="en-US" sz="2000" b="1" kern="0" dirty="0">
              <a:solidFill>
                <a:schemeClr val="accent4"/>
              </a:solidFill>
              <a:latin typeface="+mn-ea"/>
              <a:cs typeface="+mn-ea"/>
            </a:endParaRPr>
          </a:p>
        </p:txBody>
      </p:sp>
      <p:sp>
        <p:nvSpPr>
          <p:cNvPr id="23" name="椭圆 22"/>
          <p:cNvSpPr/>
          <p:nvPr>
            <p:custDataLst>
              <p:tags r:id="rId7"/>
            </p:custDataLst>
          </p:nvPr>
        </p:nvSpPr>
        <p:spPr>
          <a:xfrm>
            <a:off x="7946336" y="2114076"/>
            <a:ext cx="688481" cy="688481"/>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8"/>
            </p:custDataLst>
          </p:nvPr>
        </p:nvSpPr>
        <p:spPr>
          <a:xfrm>
            <a:off x="7969908" y="2113585"/>
            <a:ext cx="641829" cy="641829"/>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圆角矩形 24"/>
          <p:cNvSpPr/>
          <p:nvPr>
            <p:custDataLst>
              <p:tags r:id="rId9"/>
            </p:custDataLst>
          </p:nvPr>
        </p:nvSpPr>
        <p:spPr>
          <a:xfrm>
            <a:off x="2490541" y="2444076"/>
            <a:ext cx="3149727" cy="3367762"/>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矩形 25"/>
          <p:cNvSpPr/>
          <p:nvPr>
            <p:custDataLst>
              <p:tags r:id="rId10"/>
            </p:custDataLst>
          </p:nvPr>
        </p:nvSpPr>
        <p:spPr>
          <a:xfrm>
            <a:off x="2843621" y="3514592"/>
            <a:ext cx="2444059" cy="2010443"/>
          </a:xfrm>
          <a:prstGeom prst="rect">
            <a:avLst/>
          </a:prstGeom>
        </p:spPr>
        <p:txBody>
          <a:bodyPr wrap="square" lIns="0" tIns="0" rIns="0" bIns="0">
            <a:noAutofit/>
          </a:bodyPr>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创业意识是在创业行动中对创业者起动力作用的个性意识倾向，涵盖创业的需要、动机、兴趣、思想、信念和世界观等心理活动内容。</a:t>
            </a:r>
            <a:endParaRPr lang="zh-CN" altLang="en-US" sz="1400" dirty="0">
              <a:ln>
                <a:noFill/>
                <a:prstDash val="sysDot"/>
              </a:ln>
              <a:solidFill>
                <a:schemeClr val="tx1">
                  <a:lumMod val="85000"/>
                  <a:lumOff val="15000"/>
                </a:schemeClr>
              </a:solidFill>
              <a:latin typeface="+mn-ea"/>
              <a:cs typeface="+mn-ea"/>
            </a:endParaRPr>
          </a:p>
        </p:txBody>
      </p:sp>
      <p:sp>
        <p:nvSpPr>
          <p:cNvPr id="27" name="矩形 26"/>
          <p:cNvSpPr/>
          <p:nvPr>
            <p:custDataLst>
              <p:tags r:id="rId11"/>
            </p:custDataLst>
          </p:nvPr>
        </p:nvSpPr>
        <p:spPr>
          <a:xfrm>
            <a:off x="2843621" y="2899789"/>
            <a:ext cx="2444059" cy="342276"/>
          </a:xfrm>
          <a:prstGeom prst="rect">
            <a:avLst/>
          </a:prstGeom>
          <a:noFill/>
        </p:spPr>
        <p:txBody>
          <a:bodyPr wrap="square" lIns="0" tIns="0" rIns="0" bIns="0" rtlCol="0" anchor="b" anchorCtr="0">
            <a:noAutofit/>
          </a:bodyPr>
          <a:p>
            <a:pPr algn="ctr">
              <a:spcBef>
                <a:spcPct val="0"/>
              </a:spcBef>
              <a:spcAft>
                <a:spcPct val="0"/>
              </a:spcAft>
            </a:pPr>
            <a:r>
              <a:rPr lang="zh-CN" altLang="en-US" sz="2000" b="1" kern="0" dirty="0">
                <a:solidFill>
                  <a:schemeClr val="accent4"/>
                </a:solidFill>
                <a:latin typeface="+mn-ea"/>
                <a:cs typeface="+mn-ea"/>
              </a:rPr>
              <a:t>1. 创业意识的内涵</a:t>
            </a:r>
            <a:endParaRPr lang="zh-CN" altLang="en-US" sz="2000" b="1" kern="0" dirty="0">
              <a:solidFill>
                <a:schemeClr val="accent4"/>
              </a:solidFill>
              <a:latin typeface="+mn-ea"/>
              <a:cs typeface="+mn-ea"/>
            </a:endParaRPr>
          </a:p>
        </p:txBody>
      </p:sp>
      <p:cxnSp>
        <p:nvCxnSpPr>
          <p:cNvPr id="28" name="直接连接符 27"/>
          <p:cNvCxnSpPr/>
          <p:nvPr>
            <p:custDataLst>
              <p:tags r:id="rId12"/>
            </p:custDataLst>
          </p:nvPr>
        </p:nvCxnSpPr>
        <p:spPr>
          <a:xfrm>
            <a:off x="8153077" y="5536347"/>
            <a:ext cx="275491"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3"/>
            </p:custDataLst>
          </p:nvPr>
        </p:nvCxnSpPr>
        <p:spPr>
          <a:xfrm>
            <a:off x="3927905" y="5536347"/>
            <a:ext cx="275491"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sp>
        <p:nvSpPr>
          <p:cNvPr id="30" name="椭圆 29"/>
          <p:cNvSpPr/>
          <p:nvPr>
            <p:custDataLst>
              <p:tags r:id="rId14"/>
            </p:custDataLst>
          </p:nvPr>
        </p:nvSpPr>
        <p:spPr>
          <a:xfrm>
            <a:off x="3721164" y="2114076"/>
            <a:ext cx="688481" cy="688481"/>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椭圆 30"/>
          <p:cNvSpPr/>
          <p:nvPr>
            <p:custDataLst>
              <p:tags r:id="rId15"/>
            </p:custDataLst>
          </p:nvPr>
        </p:nvSpPr>
        <p:spPr>
          <a:xfrm>
            <a:off x="3744736" y="2113585"/>
            <a:ext cx="641829" cy="641829"/>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pic>
        <p:nvPicPr>
          <p:cNvPr id="32" name="图形 16" descr="333438303937363b333438313038303bd7e9d6afbcdcb9b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940182" y="2309522"/>
            <a:ext cx="250285" cy="250285"/>
          </a:xfrm>
          <a:prstGeom prst="rect">
            <a:avLst/>
          </a:prstGeom>
        </p:spPr>
      </p:pic>
      <p:pic>
        <p:nvPicPr>
          <p:cNvPr id="33" name="图形 17" descr="333438303937363b333438313039323bcfeec4bfbcc6bba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165354" y="2309031"/>
            <a:ext cx="250447" cy="250447"/>
          </a:xfrm>
          <a:prstGeom prst="rect">
            <a:avLst/>
          </a:prstGeom>
        </p:spPr>
      </p:pic>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一、创业意识的培养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83360"/>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（二）培养创业意识的意义</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1" name="圆角矩形 9"/>
          <p:cNvSpPr/>
          <p:nvPr>
            <p:custDataLst>
              <p:tags r:id="rId4"/>
            </p:custDataLst>
          </p:nvPr>
        </p:nvSpPr>
        <p:spPr>
          <a:xfrm>
            <a:off x="2266741" y="2181522"/>
            <a:ext cx="8116195" cy="980552"/>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466008" y="2325950"/>
            <a:ext cx="1680494" cy="69227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促进经济社会发展</a:t>
            </a:r>
            <a:endParaRPr lang="zh-CN" altLang="en-US" b="1" dirty="0">
              <a:solidFill>
                <a:schemeClr val="lt1"/>
              </a:solidFill>
              <a:latin typeface="+mn-ea"/>
              <a:cs typeface="+mn-ea"/>
              <a:sym typeface="+mn-ea"/>
            </a:endParaRPr>
          </a:p>
        </p:txBody>
      </p:sp>
      <p:sp>
        <p:nvSpPr>
          <p:cNvPr id="35" name="矩形 34"/>
          <p:cNvSpPr/>
          <p:nvPr>
            <p:custDataLst>
              <p:tags r:id="rId6"/>
            </p:custDataLst>
          </p:nvPr>
        </p:nvSpPr>
        <p:spPr>
          <a:xfrm>
            <a:off x="4346285" y="2256451"/>
            <a:ext cx="5548643" cy="830732"/>
          </a:xfrm>
          <a:prstGeom prst="rect">
            <a:avLst/>
          </a:prstGeom>
          <a:noFill/>
        </p:spPr>
        <p:txBody>
          <a:bodyPr wrap="square" lIns="0" tIns="0" rIns="0" bIns="0" rtlCol="0" anchor="ctr" anchorCtr="0">
            <a:no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rPr>
              <a:t>当下数字经济发展中，不少相关专业大学生凭知识技能创业，推动行业进步，契合创新驱动发展战略，利于社会主义现代化强国建设。</a:t>
            </a:r>
            <a:endParaRPr lang="zh-CN" altLang="en-US" sz="1500">
              <a:solidFill>
                <a:schemeClr val="tx1">
                  <a:lumMod val="85000"/>
                  <a:lumOff val="15000"/>
                </a:schemeClr>
              </a:solidFill>
              <a:latin typeface="+mn-ea"/>
              <a:cs typeface="+mn-ea"/>
            </a:endParaRPr>
          </a:p>
        </p:txBody>
      </p:sp>
      <p:sp>
        <p:nvSpPr>
          <p:cNvPr id="37" name="圆角矩形 9"/>
          <p:cNvSpPr/>
          <p:nvPr>
            <p:custDataLst>
              <p:tags r:id="rId7"/>
            </p:custDataLst>
          </p:nvPr>
        </p:nvSpPr>
        <p:spPr>
          <a:xfrm>
            <a:off x="2266741" y="3674668"/>
            <a:ext cx="8116195" cy="980552"/>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38" name="圆角矩形 37"/>
          <p:cNvSpPr/>
          <p:nvPr>
            <p:custDataLst>
              <p:tags r:id="rId8"/>
            </p:custDataLst>
          </p:nvPr>
        </p:nvSpPr>
        <p:spPr>
          <a:xfrm flipH="1">
            <a:off x="2466008" y="3819096"/>
            <a:ext cx="1680494" cy="69227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缓解就业压力</a:t>
            </a:r>
            <a:endParaRPr lang="zh-CN" altLang="en-US" b="1">
              <a:solidFill>
                <a:schemeClr val="lt1"/>
              </a:solidFill>
              <a:latin typeface="+mn-ea"/>
              <a:cs typeface="+mn-ea"/>
              <a:sym typeface="+mn-ea"/>
            </a:endParaRPr>
          </a:p>
        </p:txBody>
      </p:sp>
      <p:sp>
        <p:nvSpPr>
          <p:cNvPr id="39" name="矩形 38"/>
          <p:cNvSpPr/>
          <p:nvPr>
            <p:custDataLst>
              <p:tags r:id="rId9"/>
            </p:custDataLst>
          </p:nvPr>
        </p:nvSpPr>
        <p:spPr>
          <a:xfrm>
            <a:off x="4346285" y="3749596"/>
            <a:ext cx="5548643" cy="830732"/>
          </a:xfrm>
          <a:prstGeom prst="rect">
            <a:avLst/>
          </a:prstGeom>
          <a:noFill/>
        </p:spPr>
        <p:txBody>
          <a:bodyPr wrap="square" lIns="0" tIns="0" rIns="0" bIns="0" rtlCol="0" anchor="ctr" anchorCtr="0">
            <a:no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a:solidFill>
                  <a:schemeClr val="tx1">
                    <a:lumMod val="85000"/>
                    <a:lumOff val="15000"/>
                  </a:schemeClr>
                </a:solidFill>
                <a:latin typeface="+mn-ea"/>
                <a:cs typeface="+mn-ea"/>
              </a:rPr>
              <a:t>当前我国就业形势严峻，党和国家倡导“创业带动就业”。各地建立大学生创业孵化基地，提供资源支持，助力大学生将创业意识转化为行动。</a:t>
            </a:r>
            <a:endParaRPr lang="zh-CN" altLang="en-US" sz="1500">
              <a:solidFill>
                <a:schemeClr val="tx1">
                  <a:lumMod val="85000"/>
                  <a:lumOff val="15000"/>
                </a:schemeClr>
              </a:solidFill>
              <a:latin typeface="+mn-ea"/>
              <a:cs typeface="+mn-ea"/>
            </a:endParaRPr>
          </a:p>
        </p:txBody>
      </p:sp>
      <p:sp>
        <p:nvSpPr>
          <p:cNvPr id="40" name="圆角矩形 39"/>
          <p:cNvSpPr/>
          <p:nvPr>
            <p:custDataLst>
              <p:tags r:id="rId10"/>
            </p:custDataLst>
          </p:nvPr>
        </p:nvSpPr>
        <p:spPr>
          <a:xfrm>
            <a:off x="2266741" y="5167813"/>
            <a:ext cx="8116195" cy="980552"/>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44" name="圆角矩形 43"/>
          <p:cNvSpPr/>
          <p:nvPr>
            <p:custDataLst>
              <p:tags r:id="rId11"/>
            </p:custDataLst>
          </p:nvPr>
        </p:nvSpPr>
        <p:spPr>
          <a:xfrm flipH="1">
            <a:off x="2466008" y="5312241"/>
            <a:ext cx="1680494" cy="69227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实现自身价值</a:t>
            </a:r>
            <a:endParaRPr lang="zh-CN" altLang="en-US" b="1">
              <a:solidFill>
                <a:schemeClr val="lt1"/>
              </a:solidFill>
              <a:latin typeface="+mn-ea"/>
              <a:cs typeface="+mn-ea"/>
              <a:sym typeface="+mn-ea"/>
            </a:endParaRPr>
          </a:p>
        </p:txBody>
      </p:sp>
      <p:sp>
        <p:nvSpPr>
          <p:cNvPr id="46" name="矩形 45"/>
          <p:cNvSpPr/>
          <p:nvPr>
            <p:custDataLst>
              <p:tags r:id="rId12"/>
            </p:custDataLst>
          </p:nvPr>
        </p:nvSpPr>
        <p:spPr>
          <a:xfrm>
            <a:off x="4346285" y="5242742"/>
            <a:ext cx="5548643" cy="830732"/>
          </a:xfrm>
          <a:prstGeom prst="rect">
            <a:avLst/>
          </a:prstGeom>
          <a:noFill/>
        </p:spPr>
        <p:txBody>
          <a:bodyPr wrap="square" lIns="0" tIns="0" rIns="0" bIns="0" rtlCol="0" anchor="ctr" anchorCtr="0">
            <a:noAutofit/>
          </a:bodyPr>
          <a:p>
            <a:pPr indent="406400" algn="just"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依据马斯洛需求层次理论，“自我实现需求”属高层次需求，创业可挖掘个人潜力实现价值。</a:t>
            </a:r>
            <a:endParaRPr lang="zh-CN" altLang="en-US" sz="1600">
              <a:solidFill>
                <a:schemeClr val="tx1">
                  <a:lumMod val="85000"/>
                  <a:lumOff val="15000"/>
                </a:schemeClr>
              </a:solidFill>
              <a:latin typeface="+mn-ea"/>
              <a:cs typeface="+mn-ea"/>
            </a:endParaRPr>
          </a:p>
        </p:txBody>
      </p:sp>
      <p:cxnSp>
        <p:nvCxnSpPr>
          <p:cNvPr id="47" name="直接连接符 46"/>
          <p:cNvCxnSpPr/>
          <p:nvPr>
            <p:custDataLst>
              <p:tags r:id="rId13"/>
            </p:custDataLst>
          </p:nvPr>
        </p:nvCxnSpPr>
        <p:spPr>
          <a:xfrm>
            <a:off x="1912187" y="2900947"/>
            <a:ext cx="0" cy="1034492"/>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8" name="序号"/>
          <p:cNvSpPr/>
          <p:nvPr>
            <p:custDataLst>
              <p:tags r:id="rId14"/>
            </p:custDataLst>
          </p:nvPr>
        </p:nvSpPr>
        <p:spPr>
          <a:xfrm>
            <a:off x="1682514" y="2442687"/>
            <a:ext cx="458653" cy="458653"/>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9" name="序号"/>
          <p:cNvSpPr/>
          <p:nvPr>
            <p:custDataLst>
              <p:tags r:id="rId15"/>
            </p:custDataLst>
          </p:nvPr>
        </p:nvSpPr>
        <p:spPr>
          <a:xfrm>
            <a:off x="1682514" y="3935832"/>
            <a:ext cx="458653" cy="458653"/>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50" name="序号"/>
          <p:cNvSpPr/>
          <p:nvPr>
            <p:custDataLst>
              <p:tags r:id="rId16"/>
            </p:custDataLst>
          </p:nvPr>
        </p:nvSpPr>
        <p:spPr>
          <a:xfrm>
            <a:off x="1682514" y="5428978"/>
            <a:ext cx="458653" cy="458653"/>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51" name="直接连接符 50"/>
          <p:cNvCxnSpPr/>
          <p:nvPr>
            <p:custDataLst>
              <p:tags r:id="rId17"/>
            </p:custDataLst>
          </p:nvPr>
        </p:nvCxnSpPr>
        <p:spPr>
          <a:xfrm>
            <a:off x="1912187" y="4394092"/>
            <a:ext cx="0" cy="1034492"/>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一、创业意识的培养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83360"/>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（三）培养创业意识的困难</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对角圆角矩形 1"/>
          <p:cNvSpPr/>
          <p:nvPr>
            <p:custDataLst>
              <p:tags r:id="rId4"/>
            </p:custDataLst>
          </p:nvPr>
        </p:nvSpPr>
        <p:spPr>
          <a:xfrm>
            <a:off x="1782491" y="2388581"/>
            <a:ext cx="2672848" cy="3619734"/>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400" kern="0" dirty="0">
                <a:ln>
                  <a:noFill/>
                  <a:prstDash val="sysDot"/>
                </a:ln>
                <a:solidFill>
                  <a:schemeClr val="tx1">
                    <a:lumMod val="85000"/>
                    <a:lumOff val="15000"/>
                  </a:schemeClr>
                </a:solidFill>
                <a:latin typeface="+mn-ea"/>
                <a:sym typeface="+mn-ea"/>
              </a:rPr>
              <a:t>1. 环境氛围不佳</a:t>
            </a:r>
            <a:endParaRPr lang="zh-CN" altLang="en-US" sz="1400" kern="0" dirty="0">
              <a:ln>
                <a:noFill/>
                <a:prstDash val="sysDot"/>
              </a:ln>
              <a:solidFill>
                <a:schemeClr val="tx1">
                  <a:lumMod val="85000"/>
                  <a:lumOff val="15000"/>
                </a:schemeClr>
              </a:solidFill>
              <a:latin typeface="+mn-ea"/>
              <a:sym typeface="+mn-ea"/>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kern="0" dirty="0">
                <a:ln>
                  <a:noFill/>
                  <a:prstDash val="sysDot"/>
                </a:ln>
                <a:solidFill>
                  <a:schemeClr val="tx1">
                    <a:lumMod val="85000"/>
                    <a:lumOff val="15000"/>
                  </a:schemeClr>
                </a:solidFill>
                <a:latin typeface="+mn-ea"/>
                <a:sym typeface="+mn-ea"/>
              </a:rPr>
              <a:t>青年学生创业多立足校园，利用社会资源有限。传统观念下，社会对创业支持少、批评多，家庭支持率也低，部分家长盼孩子找安稳工作，反对创业。</a:t>
            </a:r>
            <a:endParaRPr lang="zh-CN" altLang="en-US" sz="1400" kern="0" dirty="0">
              <a:ln>
                <a:noFill/>
                <a:prstDash val="sysDot"/>
              </a:ln>
              <a:solidFill>
                <a:schemeClr val="tx1">
                  <a:lumMod val="85000"/>
                  <a:lumOff val="15000"/>
                </a:schemeClr>
              </a:solidFill>
              <a:latin typeface="+mn-ea"/>
              <a:sym typeface="+mn-ea"/>
            </a:endParaRPr>
          </a:p>
        </p:txBody>
      </p:sp>
      <p:sp>
        <p:nvSpPr>
          <p:cNvPr id="3" name="正文"/>
          <p:cNvSpPr txBox="1"/>
          <p:nvPr>
            <p:custDataLst>
              <p:tags r:id="rId5"/>
            </p:custDataLst>
          </p:nvPr>
        </p:nvSpPr>
        <p:spPr>
          <a:xfrm>
            <a:off x="3784103" y="5455503"/>
            <a:ext cx="598166" cy="507458"/>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4" name="椭圆 3"/>
          <p:cNvSpPr/>
          <p:nvPr>
            <p:custDataLst>
              <p:tags r:id="rId6"/>
            </p:custDataLst>
          </p:nvPr>
        </p:nvSpPr>
        <p:spPr>
          <a:xfrm>
            <a:off x="2827643" y="2094286"/>
            <a:ext cx="582544" cy="582544"/>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椭圆 4"/>
          <p:cNvSpPr/>
          <p:nvPr>
            <p:custDataLst>
              <p:tags r:id="rId7"/>
            </p:custDataLst>
          </p:nvPr>
        </p:nvSpPr>
        <p:spPr>
          <a:xfrm>
            <a:off x="2907768" y="2174411"/>
            <a:ext cx="422294" cy="422294"/>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8" name="图片 7" descr="333438303937363b333438313039323bcfeec4bfbcc6bba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033247" y="2299386"/>
            <a:ext cx="171336" cy="171840"/>
          </a:xfrm>
          <a:prstGeom prst="rect">
            <a:avLst/>
          </a:prstGeom>
        </p:spPr>
      </p:pic>
      <p:sp>
        <p:nvSpPr>
          <p:cNvPr id="9" name="对角圆角矩形 8"/>
          <p:cNvSpPr/>
          <p:nvPr>
            <p:custDataLst>
              <p:tags r:id="rId11"/>
            </p:custDataLst>
          </p:nvPr>
        </p:nvSpPr>
        <p:spPr>
          <a:xfrm>
            <a:off x="4731493" y="2388581"/>
            <a:ext cx="2672848" cy="3619734"/>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400" kern="0" dirty="0">
                <a:ln>
                  <a:noFill/>
                  <a:prstDash val="sysDot"/>
                </a:ln>
                <a:solidFill>
                  <a:schemeClr val="tx1">
                    <a:lumMod val="85000"/>
                    <a:lumOff val="15000"/>
                  </a:schemeClr>
                </a:solidFill>
                <a:latin typeface="+mn-ea"/>
                <a:sym typeface="+mn-ea"/>
              </a:rPr>
              <a:t>2. 创业风险较高</a:t>
            </a:r>
            <a:endParaRPr lang="zh-CN" altLang="en-US" sz="1400" kern="0" dirty="0">
              <a:ln>
                <a:noFill/>
                <a:prstDash val="sysDot"/>
              </a:ln>
              <a:solidFill>
                <a:schemeClr val="tx1">
                  <a:lumMod val="85000"/>
                  <a:lumOff val="15000"/>
                </a:schemeClr>
              </a:solidFill>
              <a:latin typeface="+mn-ea"/>
              <a:sym typeface="+mn-ea"/>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kern="0" dirty="0">
                <a:ln>
                  <a:noFill/>
                  <a:prstDash val="sysDot"/>
                </a:ln>
                <a:solidFill>
                  <a:schemeClr val="tx1">
                    <a:lumMod val="85000"/>
                    <a:lumOff val="15000"/>
                  </a:schemeClr>
                </a:solidFill>
                <a:latin typeface="+mn-ea"/>
                <a:sym typeface="+mn-ea"/>
              </a:rPr>
              <a:t>大学生创业失败率高、认可度低，存在融资、担保、保险等多方面难题，加上经验、知识能力及科技创新等因素影响，风险大。</a:t>
            </a:r>
            <a:endParaRPr lang="zh-CN" altLang="en-US" sz="1400" kern="0" dirty="0">
              <a:ln>
                <a:noFill/>
                <a:prstDash val="sysDot"/>
              </a:ln>
              <a:solidFill>
                <a:schemeClr val="tx1">
                  <a:lumMod val="85000"/>
                  <a:lumOff val="15000"/>
                </a:schemeClr>
              </a:solidFill>
              <a:latin typeface="+mn-ea"/>
              <a:sym typeface="+mn-ea"/>
            </a:endParaRPr>
          </a:p>
        </p:txBody>
      </p:sp>
      <p:sp>
        <p:nvSpPr>
          <p:cNvPr id="10" name="正文"/>
          <p:cNvSpPr txBox="1"/>
          <p:nvPr>
            <p:custDataLst>
              <p:tags r:id="rId12"/>
            </p:custDataLst>
          </p:nvPr>
        </p:nvSpPr>
        <p:spPr>
          <a:xfrm>
            <a:off x="6733105" y="5455503"/>
            <a:ext cx="598166" cy="507458"/>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14" name="椭圆 13"/>
          <p:cNvSpPr/>
          <p:nvPr>
            <p:custDataLst>
              <p:tags r:id="rId13"/>
            </p:custDataLst>
          </p:nvPr>
        </p:nvSpPr>
        <p:spPr>
          <a:xfrm>
            <a:off x="5776645" y="2094286"/>
            <a:ext cx="582544" cy="582544"/>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椭圆 16"/>
          <p:cNvSpPr/>
          <p:nvPr>
            <p:custDataLst>
              <p:tags r:id="rId14"/>
            </p:custDataLst>
          </p:nvPr>
        </p:nvSpPr>
        <p:spPr>
          <a:xfrm>
            <a:off x="5857274" y="2174411"/>
            <a:ext cx="422294" cy="422294"/>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0" name="图片 19" descr="333438303937363b333438313038303bd7e9d6afbcdcb9b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972170" y="2289307"/>
            <a:ext cx="191998" cy="192502"/>
          </a:xfrm>
          <a:prstGeom prst="rect">
            <a:avLst/>
          </a:prstGeom>
        </p:spPr>
      </p:pic>
      <p:sp>
        <p:nvSpPr>
          <p:cNvPr id="21" name="对角圆角矩形 20"/>
          <p:cNvSpPr/>
          <p:nvPr>
            <p:custDataLst>
              <p:tags r:id="rId18"/>
            </p:custDataLst>
          </p:nvPr>
        </p:nvSpPr>
        <p:spPr>
          <a:xfrm>
            <a:off x="7680495" y="2389589"/>
            <a:ext cx="2672848" cy="3619734"/>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400" kern="0" dirty="0">
                <a:ln>
                  <a:noFill/>
                  <a:prstDash val="sysDot"/>
                </a:ln>
                <a:solidFill>
                  <a:schemeClr val="tx1">
                    <a:lumMod val="85000"/>
                    <a:lumOff val="15000"/>
                  </a:schemeClr>
                </a:solidFill>
                <a:latin typeface="+mn-ea"/>
                <a:sym typeface="+mn-ea"/>
              </a:rPr>
              <a:t>3. 教育体系不完善</a:t>
            </a:r>
            <a:endParaRPr lang="zh-CN" altLang="en-US" sz="1400" kern="0" dirty="0">
              <a:ln>
                <a:noFill/>
                <a:prstDash val="sysDot"/>
              </a:ln>
              <a:solidFill>
                <a:schemeClr val="tx1">
                  <a:lumMod val="85000"/>
                  <a:lumOff val="15000"/>
                </a:schemeClr>
              </a:solidFill>
              <a:latin typeface="+mn-ea"/>
              <a:sym typeface="+mn-ea"/>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kern="0" dirty="0">
                <a:ln>
                  <a:noFill/>
                  <a:prstDash val="sysDot"/>
                </a:ln>
                <a:solidFill>
                  <a:schemeClr val="tx1">
                    <a:lumMod val="85000"/>
                    <a:lumOff val="15000"/>
                  </a:schemeClr>
                </a:solidFill>
                <a:latin typeface="+mn-ea"/>
                <a:sym typeface="+mn-ea"/>
              </a:rPr>
              <a:t>我国高校创新创业教育较发达国家有差距，教学内容偏技术知识培训，整合资源、导师队伍、服务平台交流及培养评价指标和体系等方面均存在不足，难以满足需求与衡量效果。</a:t>
            </a:r>
            <a:endParaRPr lang="zh-CN" altLang="en-US" sz="1400" kern="0" dirty="0">
              <a:ln>
                <a:noFill/>
                <a:prstDash val="sysDot"/>
              </a:ln>
              <a:solidFill>
                <a:schemeClr val="tx1">
                  <a:lumMod val="85000"/>
                  <a:lumOff val="15000"/>
                </a:schemeClr>
              </a:solidFill>
              <a:latin typeface="+mn-ea"/>
              <a:sym typeface="+mn-ea"/>
            </a:endParaRPr>
          </a:p>
        </p:txBody>
      </p:sp>
      <p:sp>
        <p:nvSpPr>
          <p:cNvPr id="23" name="正文"/>
          <p:cNvSpPr txBox="1"/>
          <p:nvPr>
            <p:custDataLst>
              <p:tags r:id="rId19"/>
            </p:custDataLst>
          </p:nvPr>
        </p:nvSpPr>
        <p:spPr>
          <a:xfrm>
            <a:off x="9682107" y="5456511"/>
            <a:ext cx="598166" cy="507458"/>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26" name="椭圆 25"/>
          <p:cNvSpPr/>
          <p:nvPr>
            <p:custDataLst>
              <p:tags r:id="rId20"/>
            </p:custDataLst>
          </p:nvPr>
        </p:nvSpPr>
        <p:spPr>
          <a:xfrm>
            <a:off x="8725647" y="2093278"/>
            <a:ext cx="582544" cy="582544"/>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椭圆 26"/>
          <p:cNvSpPr/>
          <p:nvPr>
            <p:custDataLst>
              <p:tags r:id="rId21"/>
            </p:custDataLst>
          </p:nvPr>
        </p:nvSpPr>
        <p:spPr>
          <a:xfrm>
            <a:off x="8806276" y="2173403"/>
            <a:ext cx="422294" cy="422294"/>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23" descr="333438303937363b333438313037333bcad0b3a1bebad5f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921172" y="2288299"/>
            <a:ext cx="191998" cy="192502"/>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175752" y="729555"/>
            <a:ext cx="3840480" cy="583565"/>
          </a:xfrm>
          <a:prstGeom prst="rect">
            <a:avLst/>
          </a:prstGeom>
          <a:noFill/>
        </p:spPr>
        <p:txBody>
          <a:bodyPr wrap="none" rtlCol="0">
            <a:spAutoFit/>
          </a:bodyPr>
          <a:p>
            <a:pPr algn="ctr"/>
            <a:r>
              <a:rPr lang="zh-CN" altLang="en-US" sz="3200" b="1" dirty="0">
                <a:solidFill>
                  <a:srgbClr val="7E4938"/>
                </a:solidFill>
                <a:cs typeface="+mn-ea"/>
                <a:sym typeface="+mn-lt"/>
              </a:rPr>
              <a:t>一、创业意识的培养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483360"/>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（四）如何培养创业意识</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矩形: 剪去对角 148"/>
          <p:cNvSpPr/>
          <p:nvPr>
            <p:custDataLst>
              <p:tags r:id="rId4"/>
            </p:custDataLst>
          </p:nvPr>
        </p:nvSpPr>
        <p:spPr>
          <a:xfrm>
            <a:off x="1867615" y="2153424"/>
            <a:ext cx="8694823" cy="1185658"/>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2" name="矩形: 剪去对角 148"/>
          <p:cNvSpPr/>
          <p:nvPr>
            <p:custDataLst>
              <p:tags r:id="rId5"/>
            </p:custDataLst>
          </p:nvPr>
        </p:nvSpPr>
        <p:spPr>
          <a:xfrm>
            <a:off x="1867615" y="3539503"/>
            <a:ext cx="8694823" cy="1185658"/>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3" name="矩形: 剪去对角 148"/>
          <p:cNvSpPr/>
          <p:nvPr>
            <p:custDataLst>
              <p:tags r:id="rId6"/>
            </p:custDataLst>
          </p:nvPr>
        </p:nvSpPr>
        <p:spPr>
          <a:xfrm>
            <a:off x="1869660" y="4918936"/>
            <a:ext cx="8694823" cy="1185658"/>
          </a:xfrm>
          <a:prstGeom prst="snip2DiagRect">
            <a:avLst>
              <a:gd name="adj1" fmla="val 0"/>
              <a:gd name="adj2" fmla="val 12621"/>
            </a:avLst>
          </a:prstGeom>
          <a:gradFill>
            <a:gsLst>
              <a:gs pos="0">
                <a:schemeClr val="accent4">
                  <a:alpha val="0"/>
                </a:schemeClr>
              </a:gs>
              <a:gs pos="100000">
                <a:schemeClr val="accent4">
                  <a:alpha val="15000"/>
                </a:schemeClr>
              </a:gs>
            </a:gsLst>
            <a:lin ang="5400000" scaled="0"/>
          </a:gradFill>
          <a:ln w="6350">
            <a:solidFill>
              <a:schemeClr val="accent4">
                <a:alpha val="5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黑体" panose="02010609060101010101" charset="-122"/>
            </a:endParaRPr>
          </a:p>
        </p:txBody>
      </p:sp>
      <p:sp>
        <p:nvSpPr>
          <p:cNvPr id="35" name="任意多边形 34"/>
          <p:cNvSpPr/>
          <p:nvPr>
            <p:custDataLst>
              <p:tags r:id="rId7"/>
            </p:custDataLst>
          </p:nvPr>
        </p:nvSpPr>
        <p:spPr>
          <a:xfrm>
            <a:off x="10277144" y="3277728"/>
            <a:ext cx="289896" cy="613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37" name="任意多边形 48"/>
          <p:cNvSpPr/>
          <p:nvPr>
            <p:custDataLst>
              <p:tags r:id="rId8"/>
            </p:custDataLst>
          </p:nvPr>
        </p:nvSpPr>
        <p:spPr>
          <a:xfrm>
            <a:off x="1867615" y="2146777"/>
            <a:ext cx="1095672" cy="33897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38" name="等腰三角形 37"/>
          <p:cNvSpPr/>
          <p:nvPr>
            <p:custDataLst>
              <p:tags r:id="rId9"/>
            </p:custDataLst>
          </p:nvPr>
        </p:nvSpPr>
        <p:spPr>
          <a:xfrm rot="10800000" flipH="1">
            <a:off x="1867615" y="2146777"/>
            <a:ext cx="214226" cy="13395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9" name="直接连接符 38"/>
          <p:cNvCxnSpPr/>
          <p:nvPr>
            <p:custDataLst>
              <p:tags r:id="rId10"/>
            </p:custDataLst>
          </p:nvPr>
        </p:nvCxnSpPr>
        <p:spPr>
          <a:xfrm>
            <a:off x="1892667" y="2350266"/>
            <a:ext cx="0" cy="10072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任意多边形: 形状 73"/>
          <p:cNvSpPr/>
          <p:nvPr>
            <p:custDataLst>
              <p:tags r:id="rId11"/>
            </p:custDataLst>
          </p:nvPr>
        </p:nvSpPr>
        <p:spPr>
          <a:xfrm>
            <a:off x="2326744" y="2112010"/>
            <a:ext cx="319039" cy="32722"/>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5" name="任意多边形 24"/>
          <p:cNvSpPr/>
          <p:nvPr>
            <p:custDataLst>
              <p:tags r:id="rId12"/>
            </p:custDataLst>
          </p:nvPr>
        </p:nvSpPr>
        <p:spPr>
          <a:xfrm>
            <a:off x="10277144" y="4663807"/>
            <a:ext cx="289896" cy="613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1" name="任意多边形 48"/>
          <p:cNvSpPr/>
          <p:nvPr>
            <p:custDataLst>
              <p:tags r:id="rId13"/>
            </p:custDataLst>
          </p:nvPr>
        </p:nvSpPr>
        <p:spPr>
          <a:xfrm>
            <a:off x="1867615" y="3532856"/>
            <a:ext cx="1095672" cy="33897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42" name="等腰三角形 41"/>
          <p:cNvSpPr/>
          <p:nvPr>
            <p:custDataLst>
              <p:tags r:id="rId14"/>
            </p:custDataLst>
          </p:nvPr>
        </p:nvSpPr>
        <p:spPr>
          <a:xfrm rot="10800000" flipH="1">
            <a:off x="1867615" y="3532856"/>
            <a:ext cx="214226" cy="13395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43" name="直接连接符 42"/>
          <p:cNvCxnSpPr/>
          <p:nvPr>
            <p:custDataLst>
              <p:tags r:id="rId15"/>
            </p:custDataLst>
          </p:nvPr>
        </p:nvCxnSpPr>
        <p:spPr>
          <a:xfrm>
            <a:off x="1892667" y="3736346"/>
            <a:ext cx="0" cy="10072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4" name="任意多边形: 形状 73"/>
          <p:cNvSpPr/>
          <p:nvPr>
            <p:custDataLst>
              <p:tags r:id="rId16"/>
            </p:custDataLst>
          </p:nvPr>
        </p:nvSpPr>
        <p:spPr>
          <a:xfrm>
            <a:off x="2326744" y="3498089"/>
            <a:ext cx="319039" cy="32722"/>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45" name="矩形 44"/>
          <p:cNvSpPr/>
          <p:nvPr>
            <p:custDataLst>
              <p:tags r:id="rId17"/>
            </p:custDataLst>
          </p:nvPr>
        </p:nvSpPr>
        <p:spPr>
          <a:xfrm>
            <a:off x="2060575" y="2152015"/>
            <a:ext cx="1734820" cy="1185545"/>
          </a:xfrm>
          <a:prstGeom prst="rect">
            <a:avLst/>
          </a:prstGeom>
          <a:noFill/>
        </p:spPr>
        <p:txBody>
          <a:bodyPr wrap="square" lIns="0" tIns="0" rIns="0" bIns="0" rtlCol="0" anchor="ctr">
            <a:noAutofit/>
          </a:bodyPr>
          <a:lstStyle/>
          <a:p>
            <a:pPr algn="ctr">
              <a:spcBef>
                <a:spcPct val="0"/>
              </a:spcBef>
              <a:spcAft>
                <a:spcPct val="0"/>
              </a:spcAft>
            </a:pPr>
            <a:r>
              <a:rPr lang="zh-CN" altLang="en-US" sz="2000" b="1" dirty="0">
                <a:solidFill>
                  <a:schemeClr val="accent4"/>
                </a:solidFill>
                <a:latin typeface="+mn-ea"/>
                <a:cs typeface="+mn-ea"/>
              </a:rPr>
              <a:t>1. 优化创业软环境</a:t>
            </a:r>
            <a:endParaRPr lang="zh-CN" altLang="en-US" sz="2000" b="1" dirty="0">
              <a:solidFill>
                <a:schemeClr val="accent4"/>
              </a:solidFill>
              <a:latin typeface="+mn-ea"/>
              <a:cs typeface="+mn-ea"/>
            </a:endParaRPr>
          </a:p>
        </p:txBody>
      </p:sp>
      <p:sp>
        <p:nvSpPr>
          <p:cNvPr id="47" name="矩形 46"/>
          <p:cNvSpPr/>
          <p:nvPr>
            <p:custDataLst>
              <p:tags r:id="rId18"/>
            </p:custDataLst>
          </p:nvPr>
        </p:nvSpPr>
        <p:spPr>
          <a:xfrm>
            <a:off x="4182178" y="2151890"/>
            <a:ext cx="6379747" cy="1185659"/>
          </a:xfrm>
          <a:prstGeom prst="rect">
            <a:avLst/>
          </a:prstGeom>
          <a:noFill/>
        </p:spPr>
        <p:txBody>
          <a:bodyPr wrap="square" lIns="0" tIns="0" rIns="0" bIns="0" rtlCol="0" anchor="ctr" anchorCtr="0">
            <a:noAutofit/>
          </a:bodyPr>
          <a:lstStyle/>
          <a:p>
            <a:pPr indent="355600"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家庭应转变观念，为大学生创业提供宽松环境，社会要健全保障制度、出台优惠政策，在融资、贷款担保、创业保险等方面助力，降低创业风险。</a:t>
            </a:r>
            <a:endParaRPr lang="zh-CN" altLang="en-US" sz="1400" dirty="0">
              <a:solidFill>
                <a:schemeClr val="tx1">
                  <a:lumMod val="85000"/>
                  <a:lumOff val="15000"/>
                </a:schemeClr>
              </a:solidFill>
              <a:latin typeface="+mn-ea"/>
              <a:cs typeface="+mn-ea"/>
            </a:endParaRPr>
          </a:p>
        </p:txBody>
      </p:sp>
      <p:cxnSp>
        <p:nvCxnSpPr>
          <p:cNvPr id="48" name="直接连接符 47"/>
          <p:cNvCxnSpPr/>
          <p:nvPr>
            <p:custDataLst>
              <p:tags r:id="rId19"/>
            </p:custDataLst>
          </p:nvPr>
        </p:nvCxnSpPr>
        <p:spPr>
          <a:xfrm>
            <a:off x="4017546" y="2376342"/>
            <a:ext cx="0" cy="73675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20"/>
            </p:custDataLst>
          </p:nvPr>
        </p:nvSpPr>
        <p:spPr>
          <a:xfrm>
            <a:off x="4182178" y="3538480"/>
            <a:ext cx="6379746" cy="1185659"/>
          </a:xfrm>
          <a:prstGeom prst="rect">
            <a:avLst/>
          </a:prstGeom>
          <a:noFill/>
        </p:spPr>
        <p:txBody>
          <a:bodyPr wrap="square" lIns="0" tIns="0" rIns="0" bIns="0" rtlCol="0" anchor="ctr" anchorCtr="0">
            <a:noAutofit/>
          </a:bodyPr>
          <a:lstStyle/>
          <a:p>
            <a:pPr indent="355600"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高校需借鉴国外经验结合自身情况优化。可独立设课或融入专业课程开展培养，宣传正面典型，营造氛围，健全评价体系并依反馈调整。</a:t>
            </a:r>
            <a:endParaRPr lang="zh-CN" altLang="en-US" sz="1400" dirty="0">
              <a:solidFill>
                <a:schemeClr val="tx1">
                  <a:lumMod val="85000"/>
                  <a:lumOff val="15000"/>
                </a:schemeClr>
              </a:solidFill>
              <a:latin typeface="+mn-ea"/>
              <a:cs typeface="+mn-ea"/>
            </a:endParaRPr>
          </a:p>
        </p:txBody>
      </p:sp>
      <p:cxnSp>
        <p:nvCxnSpPr>
          <p:cNvPr id="52" name="直接连接符 51"/>
          <p:cNvCxnSpPr/>
          <p:nvPr>
            <p:custDataLst>
              <p:tags r:id="rId21"/>
            </p:custDataLst>
          </p:nvPr>
        </p:nvCxnSpPr>
        <p:spPr>
          <a:xfrm>
            <a:off x="4017546" y="3762932"/>
            <a:ext cx="0" cy="73675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3" name="矩形 52"/>
          <p:cNvSpPr/>
          <p:nvPr>
            <p:custDataLst>
              <p:tags r:id="rId22"/>
            </p:custDataLst>
          </p:nvPr>
        </p:nvSpPr>
        <p:spPr>
          <a:xfrm>
            <a:off x="4182178" y="4924560"/>
            <a:ext cx="6379744" cy="1185660"/>
          </a:xfrm>
          <a:prstGeom prst="rect">
            <a:avLst/>
          </a:prstGeom>
          <a:noFill/>
        </p:spPr>
        <p:txBody>
          <a:bodyPr wrap="square" lIns="0" tIns="0" rIns="0" bIns="0" rtlCol="0" anchor="ctr" anchorCtr="0">
            <a:noAutofit/>
          </a:bodyPr>
          <a:lstStyle/>
          <a:p>
            <a:pPr indent="355600"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大学生要主动提升能力素质，学好专业知识，拓宽知识面，完善知识结构，增加管理与创业理论储备，并勇于实践。</a:t>
            </a:r>
            <a:endParaRPr lang="zh-CN" altLang="en-US" sz="1400" dirty="0">
              <a:solidFill>
                <a:schemeClr val="tx1">
                  <a:lumMod val="85000"/>
                  <a:lumOff val="15000"/>
                </a:schemeClr>
              </a:solidFill>
              <a:latin typeface="+mn-ea"/>
              <a:cs typeface="+mn-ea"/>
            </a:endParaRPr>
          </a:p>
        </p:txBody>
      </p:sp>
      <p:cxnSp>
        <p:nvCxnSpPr>
          <p:cNvPr id="54" name="直接连接符 53"/>
          <p:cNvCxnSpPr/>
          <p:nvPr>
            <p:custDataLst>
              <p:tags r:id="rId23"/>
            </p:custDataLst>
          </p:nvPr>
        </p:nvCxnSpPr>
        <p:spPr>
          <a:xfrm>
            <a:off x="4017546" y="5149012"/>
            <a:ext cx="0" cy="736754"/>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5" name="矩形 54"/>
          <p:cNvSpPr/>
          <p:nvPr>
            <p:custDataLst>
              <p:tags r:id="rId24"/>
            </p:custDataLst>
          </p:nvPr>
        </p:nvSpPr>
        <p:spPr>
          <a:xfrm>
            <a:off x="2060367" y="3538480"/>
            <a:ext cx="1829359" cy="1185659"/>
          </a:xfrm>
          <a:prstGeom prst="rect">
            <a:avLst/>
          </a:prstGeom>
          <a:noFill/>
        </p:spPr>
        <p:txBody>
          <a:bodyPr wrap="square" lIns="0" tIns="0" rIns="0" bIns="0" rtlCol="0" anchor="ctr">
            <a:noAutofit/>
          </a:bodyPr>
          <a:lstStyle/>
          <a:p>
            <a:pPr algn="ctr">
              <a:spcBef>
                <a:spcPct val="0"/>
              </a:spcBef>
              <a:spcAft>
                <a:spcPct val="0"/>
              </a:spcAft>
            </a:pPr>
            <a:r>
              <a:rPr lang="zh-CN" altLang="en-US" sz="2000" b="1" dirty="0">
                <a:solidFill>
                  <a:schemeClr val="accent4"/>
                </a:solidFill>
                <a:latin typeface="+mn-ea"/>
                <a:cs typeface="+mn-ea"/>
              </a:rPr>
              <a:t>2. 改革培养方式</a:t>
            </a:r>
            <a:endParaRPr lang="zh-CN" altLang="en-US" sz="2000" b="1" dirty="0">
              <a:solidFill>
                <a:schemeClr val="accent4"/>
              </a:solidFill>
              <a:latin typeface="+mn-ea"/>
              <a:cs typeface="+mn-ea"/>
            </a:endParaRPr>
          </a:p>
        </p:txBody>
      </p:sp>
      <p:sp>
        <p:nvSpPr>
          <p:cNvPr id="56" name="矩形 55"/>
          <p:cNvSpPr/>
          <p:nvPr>
            <p:custDataLst>
              <p:tags r:id="rId25"/>
            </p:custDataLst>
          </p:nvPr>
        </p:nvSpPr>
        <p:spPr>
          <a:xfrm>
            <a:off x="2060367" y="4924048"/>
            <a:ext cx="1829359" cy="1186681"/>
          </a:xfrm>
          <a:prstGeom prst="rect">
            <a:avLst/>
          </a:prstGeom>
          <a:noFill/>
        </p:spPr>
        <p:txBody>
          <a:bodyPr wrap="square" lIns="0" tIns="0" rIns="0" bIns="0" rtlCol="0" anchor="ctr">
            <a:noAutofit/>
          </a:bodyPr>
          <a:lstStyle/>
          <a:p>
            <a:pPr algn="ctr">
              <a:spcBef>
                <a:spcPct val="0"/>
              </a:spcBef>
              <a:spcAft>
                <a:spcPct val="0"/>
              </a:spcAft>
            </a:pPr>
            <a:r>
              <a:rPr lang="zh-CN" altLang="en-US" sz="2000" b="1" dirty="0">
                <a:solidFill>
                  <a:schemeClr val="accent4"/>
                </a:solidFill>
                <a:latin typeface="+mn-ea"/>
                <a:cs typeface="+mn-ea"/>
              </a:rPr>
              <a:t>3. 提升自身能力</a:t>
            </a:r>
            <a:endParaRPr lang="zh-CN" altLang="en-US" sz="2000" b="1" dirty="0">
              <a:solidFill>
                <a:schemeClr val="accent4"/>
              </a:solidFill>
              <a:latin typeface="+mn-ea"/>
              <a:cs typeface="+mn-ea"/>
            </a:endParaRPr>
          </a:p>
        </p:txBody>
      </p:sp>
      <p:sp>
        <p:nvSpPr>
          <p:cNvPr id="57" name="任意多边形 56"/>
          <p:cNvSpPr/>
          <p:nvPr>
            <p:custDataLst>
              <p:tags r:id="rId26"/>
            </p:custDataLst>
          </p:nvPr>
        </p:nvSpPr>
        <p:spPr>
          <a:xfrm>
            <a:off x="10274587" y="6049886"/>
            <a:ext cx="289896" cy="613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58" name="任意多边形 48"/>
          <p:cNvSpPr/>
          <p:nvPr>
            <p:custDataLst>
              <p:tags r:id="rId27"/>
            </p:custDataLst>
          </p:nvPr>
        </p:nvSpPr>
        <p:spPr>
          <a:xfrm>
            <a:off x="1865058" y="4918936"/>
            <a:ext cx="1095672" cy="338978"/>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9" name="等腰三角形 58"/>
          <p:cNvSpPr/>
          <p:nvPr>
            <p:custDataLst>
              <p:tags r:id="rId28"/>
            </p:custDataLst>
          </p:nvPr>
        </p:nvSpPr>
        <p:spPr>
          <a:xfrm rot="10800000" flipH="1">
            <a:off x="1865058" y="4918936"/>
            <a:ext cx="214226" cy="133955"/>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60" name="直接连接符 59"/>
          <p:cNvCxnSpPr/>
          <p:nvPr>
            <p:custDataLst>
              <p:tags r:id="rId29"/>
            </p:custDataLst>
          </p:nvPr>
        </p:nvCxnSpPr>
        <p:spPr>
          <a:xfrm>
            <a:off x="1890111" y="5122425"/>
            <a:ext cx="0" cy="10072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1" name="任意多边形: 形状 73"/>
          <p:cNvSpPr/>
          <p:nvPr>
            <p:custDataLst>
              <p:tags r:id="rId30"/>
            </p:custDataLst>
          </p:nvPr>
        </p:nvSpPr>
        <p:spPr>
          <a:xfrm>
            <a:off x="2324187" y="4884169"/>
            <a:ext cx="319039" cy="32722"/>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二、创业心理品质的培养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3545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（一）创业心理品质的含义</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2" name="矩形: 圆角 2"/>
          <p:cNvSpPr/>
          <p:nvPr>
            <p:custDataLst>
              <p:tags r:id="rId4"/>
            </p:custDataLst>
          </p:nvPr>
        </p:nvSpPr>
        <p:spPr>
          <a:xfrm>
            <a:off x="6210760" y="2341326"/>
            <a:ext cx="4119065" cy="3687918"/>
          </a:xfrm>
          <a:prstGeom prst="roundRect">
            <a:avLst>
              <a:gd name="adj" fmla="val 7930"/>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p:nvSpPr>
          <p:cNvPr id="3" name="矩形: 圆角 25"/>
          <p:cNvSpPr/>
          <p:nvPr>
            <p:custDataLst>
              <p:tags r:id="rId5"/>
            </p:custDataLst>
          </p:nvPr>
        </p:nvSpPr>
        <p:spPr>
          <a:xfrm>
            <a:off x="6210760" y="2341326"/>
            <a:ext cx="4119065" cy="3687918"/>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useBgFill="1">
        <p:nvSpPr>
          <p:cNvPr id="5" name="矩形: 圆角 25"/>
          <p:cNvSpPr/>
          <p:nvPr>
            <p:custDataLst>
              <p:tags r:id="rId6"/>
            </p:custDataLst>
          </p:nvPr>
        </p:nvSpPr>
        <p:spPr>
          <a:xfrm>
            <a:off x="1761283" y="2341326"/>
            <a:ext cx="4119065" cy="3687918"/>
          </a:xfrm>
          <a:prstGeom prst="roundRect">
            <a:avLst>
              <a:gd name="adj" fmla="val 8081"/>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p:nvSpPr>
          <p:cNvPr id="4" name="椭圆 3"/>
          <p:cNvSpPr/>
          <p:nvPr>
            <p:custDataLst>
              <p:tags r:id="rId7"/>
            </p:custDataLst>
          </p:nvPr>
        </p:nvSpPr>
        <p:spPr>
          <a:xfrm>
            <a:off x="6535631" y="2955811"/>
            <a:ext cx="456878" cy="456878"/>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lnSpcReduction="10000"/>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8" name="矩形: 圆角 25"/>
          <p:cNvSpPr/>
          <p:nvPr>
            <p:custDataLst>
              <p:tags r:id="rId8"/>
            </p:custDataLst>
          </p:nvPr>
        </p:nvSpPr>
        <p:spPr>
          <a:xfrm>
            <a:off x="1761283" y="2341326"/>
            <a:ext cx="4119065" cy="3687918"/>
          </a:xfrm>
          <a:prstGeom prst="roundRect">
            <a:avLst>
              <a:gd name="adj" fmla="val 8081"/>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9" name="椭圆 8"/>
          <p:cNvSpPr/>
          <p:nvPr>
            <p:custDataLst>
              <p:tags r:id="rId9"/>
            </p:custDataLst>
          </p:nvPr>
        </p:nvSpPr>
        <p:spPr>
          <a:xfrm>
            <a:off x="2086658" y="2955811"/>
            <a:ext cx="456878" cy="456878"/>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lnSpcReduction="10000"/>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0" name="矩形 9"/>
          <p:cNvSpPr/>
          <p:nvPr>
            <p:custDataLst>
              <p:tags r:id="rId10"/>
            </p:custDataLst>
          </p:nvPr>
        </p:nvSpPr>
        <p:spPr>
          <a:xfrm>
            <a:off x="6652895" y="3535045"/>
            <a:ext cx="3362960" cy="202882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创业心理品质则是在创业实践过程中对人的心理和行为起调节作用的个性心理特征，与人的气质、性格密切相关，反映创业者的意志和情感，是创业基本素质结构中的调节系统。</a:t>
            </a:r>
            <a:endParaRPr lang="zh-CN" altLang="en-US" sz="1600" dirty="0">
              <a:ln>
                <a:noFill/>
                <a:prstDash val="sysDot"/>
              </a:ln>
              <a:solidFill>
                <a:schemeClr val="tx1">
                  <a:lumMod val="85000"/>
                  <a:lumOff val="15000"/>
                </a:schemeClr>
              </a:solidFill>
              <a:latin typeface="+mn-ea"/>
              <a:cs typeface="+mn-ea"/>
            </a:endParaRPr>
          </a:p>
        </p:txBody>
      </p:sp>
      <p:sp>
        <p:nvSpPr>
          <p:cNvPr id="14" name="矩形 13"/>
          <p:cNvSpPr/>
          <p:nvPr>
            <p:custDataLst>
              <p:tags r:id="rId11"/>
            </p:custDataLst>
          </p:nvPr>
        </p:nvSpPr>
        <p:spPr>
          <a:xfrm>
            <a:off x="7219623" y="2969410"/>
            <a:ext cx="2877503" cy="364158"/>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 创业心理品质定义及关联</a:t>
            </a:r>
            <a:endParaRPr lang="zh-CN" altLang="en-US" sz="2000" b="1" dirty="0">
              <a:solidFill>
                <a:schemeClr val="tx1">
                  <a:lumMod val="85000"/>
                  <a:lumOff val="15000"/>
                </a:schemeClr>
              </a:solidFill>
              <a:latin typeface="+mn-ea"/>
              <a:cs typeface="+mn-ea"/>
            </a:endParaRPr>
          </a:p>
        </p:txBody>
      </p:sp>
      <p:sp>
        <p:nvSpPr>
          <p:cNvPr id="17" name="矩形 16"/>
          <p:cNvSpPr/>
          <p:nvPr>
            <p:custDataLst>
              <p:tags r:id="rId12"/>
            </p:custDataLst>
          </p:nvPr>
        </p:nvSpPr>
        <p:spPr>
          <a:xfrm>
            <a:off x="2226945" y="3535045"/>
            <a:ext cx="3188335" cy="2028825"/>
          </a:xfrm>
          <a:prstGeom prst="rect">
            <a:avLst/>
          </a:prstGeom>
          <a:noFill/>
        </p:spPr>
        <p:txBody>
          <a:bodyPr wrap="square" lIns="0" tIns="0" rIns="0" bIns="0" rtlCol="0" anchor="t"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心理品质是人们长期从事某一社会工作形成的思维方式、价值观念、心态模式和行为习惯等。它是个体在长期社会活动中逐渐塑造而成的内在特质，影响着人们面对各种情况时的思维和行为表现。</a:t>
            </a:r>
            <a:endParaRPr lang="zh-CN" altLang="en-US" sz="1600" dirty="0">
              <a:ln>
                <a:noFill/>
                <a:prstDash val="sysDot"/>
              </a:ln>
              <a:solidFill>
                <a:schemeClr val="tx1">
                  <a:lumMod val="85000"/>
                  <a:lumOff val="15000"/>
                </a:schemeClr>
              </a:solidFill>
              <a:latin typeface="+mn-ea"/>
              <a:cs typeface="+mn-ea"/>
            </a:endParaRPr>
          </a:p>
        </p:txBody>
      </p:sp>
      <p:sp>
        <p:nvSpPr>
          <p:cNvPr id="20" name="矩形 19"/>
          <p:cNvSpPr/>
          <p:nvPr>
            <p:custDataLst>
              <p:tags r:id="rId13"/>
            </p:custDataLst>
          </p:nvPr>
        </p:nvSpPr>
        <p:spPr>
          <a:xfrm>
            <a:off x="2769643" y="2969410"/>
            <a:ext cx="2877503" cy="364158"/>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tx1">
                    <a:lumMod val="85000"/>
                    <a:lumOff val="15000"/>
                  </a:schemeClr>
                </a:solidFill>
                <a:latin typeface="+mn-ea"/>
                <a:cs typeface="+mn-ea"/>
              </a:rPr>
              <a:t> 心理品质定义</a:t>
            </a:r>
            <a:endParaRPr lang="zh-CN" altLang="en-US" sz="2000" b="1" dirty="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二、创业心理品质的培养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3545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（二）创业心理品质的内容</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图形 3"/>
          <p:cNvSpPr/>
          <p:nvPr>
            <p:custDataLst>
              <p:tags r:id="rId4"/>
            </p:custDataLst>
          </p:nvPr>
        </p:nvSpPr>
        <p:spPr>
          <a:xfrm>
            <a:off x="2477201" y="3233806"/>
            <a:ext cx="7579896" cy="735581"/>
          </a:xfrm>
          <a:custGeom>
            <a:avLst/>
            <a:gdLst>
              <a:gd name="connsiteX0" fmla="*/ 0 w 9387798"/>
              <a:gd name="connsiteY0" fmla="*/ 471776 h 911026"/>
              <a:gd name="connsiteX1" fmla="*/ 563028 w 9387798"/>
              <a:gd name="connsiteY1" fmla="*/ 158449 h 911026"/>
              <a:gd name="connsiteX2" fmla="*/ 1831941 w 9387798"/>
              <a:gd name="connsiteY2" fmla="*/ 178858 h 911026"/>
              <a:gd name="connsiteX3" fmla="*/ 2749112 w 9387798"/>
              <a:gd name="connsiteY3" fmla="*/ 732282 h 911026"/>
              <a:gd name="connsiteX4" fmla="*/ 4076850 w 9387798"/>
              <a:gd name="connsiteY4" fmla="*/ 725079 h 911026"/>
              <a:gd name="connsiteX5" fmla="*/ 4947202 w 9387798"/>
              <a:gd name="connsiteY5" fmla="*/ 187261 h 911026"/>
              <a:gd name="connsiteX6" fmla="*/ 6223319 w 9387798"/>
              <a:gd name="connsiteY6" fmla="*/ 148846 h 911026"/>
              <a:gd name="connsiteX7" fmla="*/ 6770740 w 9387798"/>
              <a:gd name="connsiteY7" fmla="*/ 439363 h 911026"/>
              <a:gd name="connsiteX8" fmla="*/ 6879984 w 9387798"/>
              <a:gd name="connsiteY8" fmla="*/ 506590 h 911026"/>
              <a:gd name="connsiteX9" fmla="*/ 7186108 w 9387798"/>
              <a:gd name="connsiteY9" fmla="*/ 721477 h 911026"/>
              <a:gd name="connsiteX10" fmla="*/ 8515045 w 9387798"/>
              <a:gd name="connsiteY10" fmla="*/ 714274 h 911026"/>
              <a:gd name="connsiteX11" fmla="*/ 9387799 w 9387798"/>
              <a:gd name="connsiteY11" fmla="*/ 175256 h 91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7798" h="911026">
                <a:moveTo>
                  <a:pt x="0" y="471776"/>
                </a:moveTo>
                <a:lnTo>
                  <a:pt x="563028" y="158449"/>
                </a:lnTo>
                <a:cubicBezTo>
                  <a:pt x="953186" y="-57638"/>
                  <a:pt x="1451387" y="-49235"/>
                  <a:pt x="1831941" y="178858"/>
                </a:cubicBezTo>
                <a:lnTo>
                  <a:pt x="2749112" y="732282"/>
                </a:lnTo>
                <a:cubicBezTo>
                  <a:pt x="3148874" y="973579"/>
                  <a:pt x="3679489" y="969978"/>
                  <a:pt x="4076850" y="725079"/>
                </a:cubicBezTo>
                <a:lnTo>
                  <a:pt x="4947202" y="187261"/>
                </a:lnTo>
                <a:cubicBezTo>
                  <a:pt x="5326556" y="-48034"/>
                  <a:pt x="5827158" y="-62440"/>
                  <a:pt x="6223319" y="148846"/>
                </a:cubicBezTo>
                <a:lnTo>
                  <a:pt x="6770740" y="439363"/>
                </a:lnTo>
                <a:cubicBezTo>
                  <a:pt x="6807955" y="459771"/>
                  <a:pt x="6845170" y="481380"/>
                  <a:pt x="6879984" y="506590"/>
                </a:cubicBezTo>
                <a:lnTo>
                  <a:pt x="7186108" y="721477"/>
                </a:lnTo>
                <a:cubicBezTo>
                  <a:pt x="7585870" y="962775"/>
                  <a:pt x="8116484" y="960374"/>
                  <a:pt x="8515045" y="714274"/>
                </a:cubicBezTo>
                <a:lnTo>
                  <a:pt x="9387799" y="175256"/>
                </a:lnTo>
              </a:path>
            </a:pathLst>
          </a:custGeom>
          <a:noFill/>
          <a:ln w="101600" cap="flat">
            <a:solidFill>
              <a:srgbClr val="000000">
                <a:lumMod val="30000"/>
                <a:lumOff val="70000"/>
                <a:alpha val="30000"/>
              </a:srgbClr>
            </a:solidFill>
            <a:prstDash val="solid"/>
            <a:miter/>
          </a:ln>
        </p:spPr>
        <p:txBody>
          <a:bodyPr rtlCol="0" anchor="ctr"/>
          <a:lstStyle/>
          <a:p>
            <a:endParaRPr lang="zh-CN" altLang="en-US">
              <a:solidFill>
                <a:schemeClr val="tx1"/>
              </a:solidFill>
            </a:endParaRPr>
          </a:p>
        </p:txBody>
      </p:sp>
      <p:sp>
        <p:nvSpPr>
          <p:cNvPr id="87" name="任意多边形: 形状 86"/>
          <p:cNvSpPr/>
          <p:nvPr>
            <p:custDataLst>
              <p:tags r:id="rId5"/>
            </p:custDataLst>
          </p:nvPr>
        </p:nvSpPr>
        <p:spPr>
          <a:xfrm>
            <a:off x="3595938" y="2949251"/>
            <a:ext cx="1454751" cy="1150620"/>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3" name="任意多边形: 形状 12"/>
          <p:cNvSpPr/>
          <p:nvPr>
            <p:custDataLst>
              <p:tags r:id="rId6"/>
            </p:custDataLst>
          </p:nvPr>
        </p:nvSpPr>
        <p:spPr>
          <a:xfrm>
            <a:off x="4846442" y="3348653"/>
            <a:ext cx="204020" cy="637402"/>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4" name="任意多边形: 形状 13"/>
          <p:cNvSpPr/>
          <p:nvPr>
            <p:custDataLst>
              <p:tags r:id="rId7"/>
            </p:custDataLst>
          </p:nvPr>
        </p:nvSpPr>
        <p:spPr>
          <a:xfrm>
            <a:off x="4252209" y="3677814"/>
            <a:ext cx="594318" cy="421978"/>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5" name="任意多边形: 形状 14"/>
          <p:cNvSpPr/>
          <p:nvPr>
            <p:custDataLst>
              <p:tags r:id="rId8"/>
            </p:custDataLst>
          </p:nvPr>
        </p:nvSpPr>
        <p:spPr>
          <a:xfrm>
            <a:off x="3595938" y="3411717"/>
            <a:ext cx="656412" cy="688091"/>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6" name="任意多边形: 形状 18"/>
          <p:cNvSpPr/>
          <p:nvPr>
            <p:custDataLst>
              <p:tags r:id="rId9"/>
            </p:custDataLst>
          </p:nvPr>
        </p:nvSpPr>
        <p:spPr>
          <a:xfrm>
            <a:off x="3595938" y="2949251"/>
            <a:ext cx="1454750" cy="842690"/>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10" name="矩形 109"/>
          <p:cNvSpPr/>
          <p:nvPr>
            <p:custDataLst>
              <p:tags r:id="rId10"/>
            </p:custDataLst>
          </p:nvPr>
        </p:nvSpPr>
        <p:spPr>
          <a:xfrm>
            <a:off x="4161459" y="3134852"/>
            <a:ext cx="541599" cy="52312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02</a:t>
            </a:r>
            <a:endParaRPr lang="en-US" altLang="zh-CN" sz="4000" b="1" kern="0" dirty="0">
              <a:solidFill>
                <a:srgbClr val="FFFFFF"/>
              </a:solidFill>
              <a:cs typeface="+mn-lt"/>
            </a:endParaRPr>
          </a:p>
        </p:txBody>
      </p:sp>
      <p:sp>
        <p:nvSpPr>
          <p:cNvPr id="120" name="矩形 119"/>
          <p:cNvSpPr/>
          <p:nvPr>
            <p:custDataLst>
              <p:tags r:id="rId11"/>
            </p:custDataLst>
          </p:nvPr>
        </p:nvSpPr>
        <p:spPr>
          <a:xfrm>
            <a:off x="3651823" y="4429450"/>
            <a:ext cx="1342237" cy="7526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ctr" fontAlgn="auto">
              <a:lnSpc>
                <a:spcPct val="130000"/>
              </a:lnSpc>
            </a:pPr>
            <a:r>
              <a:rPr lang="zh-CN" altLang="en-US" sz="2000" kern="0" spc="0" dirty="0">
                <a:ln>
                  <a:noFill/>
                  <a:prstDash val="sysDot"/>
                </a:ln>
                <a:solidFill>
                  <a:schemeClr val="tx1">
                    <a:lumMod val="85000"/>
                    <a:lumOff val="15000"/>
                  </a:schemeClr>
                </a:solidFill>
                <a:latin typeface="+mn-ea"/>
                <a:ea typeface="+mn-ea"/>
                <a:sym typeface="+mn-ea"/>
              </a:rPr>
              <a:t>2. 冒险的性格特征</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85" name="任意多边形: 形状 84"/>
          <p:cNvSpPr/>
          <p:nvPr>
            <p:custDataLst>
              <p:tags r:id="rId12"/>
            </p:custDataLst>
          </p:nvPr>
        </p:nvSpPr>
        <p:spPr>
          <a:xfrm>
            <a:off x="7115704" y="2928742"/>
            <a:ext cx="1454751" cy="1150621"/>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635000" dir="5400000" sx="70000" sy="70000" algn="t"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3" name="任意多边形: 形状 62"/>
          <p:cNvSpPr/>
          <p:nvPr>
            <p:custDataLst>
              <p:tags r:id="rId13"/>
            </p:custDataLst>
          </p:nvPr>
        </p:nvSpPr>
        <p:spPr>
          <a:xfrm>
            <a:off x="8366720" y="3328145"/>
            <a:ext cx="204020" cy="637403"/>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4">
                  <a:lumMod val="60000"/>
                  <a:lumOff val="40000"/>
                  <a:alpha val="100000"/>
                </a:schemeClr>
              </a:gs>
              <a:gs pos="75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4" name="任意多边形: 形状 63"/>
          <p:cNvSpPr/>
          <p:nvPr>
            <p:custDataLst>
              <p:tags r:id="rId14"/>
            </p:custDataLst>
          </p:nvPr>
        </p:nvSpPr>
        <p:spPr>
          <a:xfrm>
            <a:off x="7771975" y="3657818"/>
            <a:ext cx="594318" cy="421978"/>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5" name="任意多边形: 形状 64"/>
          <p:cNvSpPr/>
          <p:nvPr>
            <p:custDataLst>
              <p:tags r:id="rId15"/>
            </p:custDataLst>
          </p:nvPr>
        </p:nvSpPr>
        <p:spPr>
          <a:xfrm>
            <a:off x="7115704" y="3391721"/>
            <a:ext cx="656412" cy="688091"/>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2" name="任意多边形: 形状 71"/>
          <p:cNvSpPr/>
          <p:nvPr>
            <p:custDataLst>
              <p:tags r:id="rId16"/>
            </p:custDataLst>
          </p:nvPr>
        </p:nvSpPr>
        <p:spPr>
          <a:xfrm>
            <a:off x="7115704" y="2928742"/>
            <a:ext cx="1454750" cy="842691"/>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4">
                  <a:lumMod val="60000"/>
                  <a:lumOff val="40000"/>
                  <a:alpha val="100000"/>
                </a:schemeClr>
              </a:gs>
              <a:gs pos="0">
                <a:schemeClr val="accent4">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13" name="矩形 112"/>
          <p:cNvSpPr/>
          <p:nvPr>
            <p:custDataLst>
              <p:tags r:id="rId17"/>
            </p:custDataLst>
          </p:nvPr>
        </p:nvSpPr>
        <p:spPr>
          <a:xfrm>
            <a:off x="7757619" y="3134852"/>
            <a:ext cx="541599" cy="52312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04</a:t>
            </a:r>
            <a:endParaRPr lang="en-US" altLang="zh-CN" sz="4000" b="1" kern="0" dirty="0">
              <a:solidFill>
                <a:srgbClr val="FFFFFF"/>
              </a:solidFill>
              <a:cs typeface="+mn-lt"/>
            </a:endParaRPr>
          </a:p>
        </p:txBody>
      </p:sp>
      <p:sp>
        <p:nvSpPr>
          <p:cNvPr id="122" name="矩形 121"/>
          <p:cNvSpPr/>
          <p:nvPr>
            <p:custDataLst>
              <p:tags r:id="rId18"/>
            </p:custDataLst>
          </p:nvPr>
        </p:nvSpPr>
        <p:spPr>
          <a:xfrm>
            <a:off x="7172102" y="4429450"/>
            <a:ext cx="1342237" cy="7526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4. 优良的人际交往能力</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86" name="任意多边形: 形状 85"/>
          <p:cNvSpPr/>
          <p:nvPr>
            <p:custDataLst>
              <p:tags r:id="rId19"/>
            </p:custDataLst>
          </p:nvPr>
        </p:nvSpPr>
        <p:spPr>
          <a:xfrm>
            <a:off x="5312497" y="2912336"/>
            <a:ext cx="1540920" cy="1182301"/>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62" name="任意多边形: 形状 61"/>
          <p:cNvSpPr/>
          <p:nvPr>
            <p:custDataLst>
              <p:tags r:id="rId20"/>
            </p:custDataLst>
          </p:nvPr>
        </p:nvSpPr>
        <p:spPr>
          <a:xfrm>
            <a:off x="5312497" y="3293793"/>
            <a:ext cx="661481" cy="420711"/>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9" name="任意多边形: 形状 68"/>
          <p:cNvSpPr/>
          <p:nvPr>
            <p:custDataLst>
              <p:tags r:id="rId21"/>
            </p:custDataLst>
          </p:nvPr>
        </p:nvSpPr>
        <p:spPr>
          <a:xfrm>
            <a:off x="6192310" y="3419407"/>
            <a:ext cx="661481" cy="675420"/>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70" name="任意多边形: 形状 69"/>
          <p:cNvSpPr/>
          <p:nvPr>
            <p:custDataLst>
              <p:tags r:id="rId22"/>
            </p:custDataLst>
          </p:nvPr>
        </p:nvSpPr>
        <p:spPr>
          <a:xfrm>
            <a:off x="5973895" y="3406590"/>
            <a:ext cx="217959" cy="688091"/>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1" name="任意多边形: 形状 70"/>
          <p:cNvSpPr/>
          <p:nvPr>
            <p:custDataLst>
              <p:tags r:id="rId23"/>
            </p:custDataLst>
          </p:nvPr>
        </p:nvSpPr>
        <p:spPr>
          <a:xfrm>
            <a:off x="5312497" y="2912336"/>
            <a:ext cx="1540920" cy="874371"/>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12" name="矩形 111"/>
          <p:cNvSpPr/>
          <p:nvPr>
            <p:custDataLst>
              <p:tags r:id="rId24"/>
            </p:custDataLst>
          </p:nvPr>
        </p:nvSpPr>
        <p:spPr>
          <a:xfrm>
            <a:off x="6021064" y="2983090"/>
            <a:ext cx="541599" cy="523127"/>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03</a:t>
            </a:r>
            <a:endParaRPr lang="en-US" altLang="zh-CN" sz="4000" b="1" kern="0" dirty="0">
              <a:solidFill>
                <a:srgbClr val="FFFFFF"/>
              </a:solidFill>
              <a:cs typeface="+mn-lt"/>
            </a:endParaRPr>
          </a:p>
        </p:txBody>
      </p:sp>
      <p:sp>
        <p:nvSpPr>
          <p:cNvPr id="121" name="矩形 120"/>
          <p:cNvSpPr/>
          <p:nvPr>
            <p:custDataLst>
              <p:tags r:id="rId25"/>
            </p:custDataLst>
          </p:nvPr>
        </p:nvSpPr>
        <p:spPr>
          <a:xfrm>
            <a:off x="5411963" y="4429450"/>
            <a:ext cx="1342237" cy="7526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ctr" fontAlgn="auto">
              <a:lnSpc>
                <a:spcPct val="130000"/>
              </a:lnSpc>
            </a:pPr>
            <a:r>
              <a:rPr lang="zh-CN" altLang="en-US" sz="2000" kern="0" spc="0" dirty="0">
                <a:ln>
                  <a:noFill/>
                  <a:prstDash val="sysDot"/>
                </a:ln>
                <a:solidFill>
                  <a:schemeClr val="tx1">
                    <a:lumMod val="85000"/>
                    <a:lumOff val="15000"/>
                  </a:schemeClr>
                </a:solidFill>
                <a:latin typeface="+mn-ea"/>
                <a:ea typeface="+mn-ea"/>
                <a:sym typeface="+mn-ea"/>
              </a:rPr>
              <a:t>3. 坚忍顽强的创业意志</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80" name="任意多边形: 形状 79"/>
          <p:cNvSpPr/>
          <p:nvPr>
            <p:custDataLst>
              <p:tags r:id="rId26"/>
            </p:custDataLst>
          </p:nvPr>
        </p:nvSpPr>
        <p:spPr>
          <a:xfrm>
            <a:off x="1792730" y="2932844"/>
            <a:ext cx="1540920" cy="1182301"/>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27" name="任意多边形: 形状 11"/>
          <p:cNvSpPr/>
          <p:nvPr>
            <p:custDataLst>
              <p:tags r:id="rId27"/>
            </p:custDataLst>
          </p:nvPr>
        </p:nvSpPr>
        <p:spPr>
          <a:xfrm>
            <a:off x="1792730" y="3314302"/>
            <a:ext cx="661481" cy="420711"/>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8" name="任意多边形: 形状 15"/>
          <p:cNvSpPr/>
          <p:nvPr>
            <p:custDataLst>
              <p:tags r:id="rId28"/>
            </p:custDataLst>
          </p:nvPr>
        </p:nvSpPr>
        <p:spPr>
          <a:xfrm>
            <a:off x="2672031" y="3439403"/>
            <a:ext cx="661481" cy="675420"/>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29" name="任意多边形: 形状 16"/>
          <p:cNvSpPr/>
          <p:nvPr>
            <p:custDataLst>
              <p:tags r:id="rId29"/>
            </p:custDataLst>
          </p:nvPr>
        </p:nvSpPr>
        <p:spPr>
          <a:xfrm>
            <a:off x="2454129" y="3427098"/>
            <a:ext cx="217959" cy="688091"/>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0" name="任意多边形: 形状 17"/>
          <p:cNvSpPr/>
          <p:nvPr>
            <p:custDataLst>
              <p:tags r:id="rId30"/>
            </p:custDataLst>
          </p:nvPr>
        </p:nvSpPr>
        <p:spPr>
          <a:xfrm>
            <a:off x="1792730" y="2932844"/>
            <a:ext cx="1540920" cy="874371"/>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08" name="矩形 107"/>
          <p:cNvSpPr/>
          <p:nvPr>
            <p:custDataLst>
              <p:tags r:id="rId31"/>
            </p:custDataLst>
          </p:nvPr>
        </p:nvSpPr>
        <p:spPr>
          <a:xfrm>
            <a:off x="2460281" y="2983090"/>
            <a:ext cx="541599" cy="523127"/>
          </a:xfrm>
          <a:prstGeom prst="rect">
            <a:avLst/>
          </a:prstGeom>
          <a:noFill/>
          <a:ln>
            <a:noFill/>
          </a:ln>
          <a:effectLst>
            <a:innerShdw blurRad="63500" dist="10541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01</a:t>
            </a:r>
            <a:endParaRPr lang="en-US" altLang="zh-CN" sz="4000" b="1" kern="0" dirty="0">
              <a:solidFill>
                <a:srgbClr val="FFFFFF"/>
              </a:solidFill>
              <a:cs typeface="+mn-lt"/>
            </a:endParaRPr>
          </a:p>
        </p:txBody>
      </p:sp>
      <p:sp>
        <p:nvSpPr>
          <p:cNvPr id="119" name="矩形 118"/>
          <p:cNvSpPr/>
          <p:nvPr>
            <p:custDataLst>
              <p:tags r:id="rId32"/>
            </p:custDataLst>
          </p:nvPr>
        </p:nvSpPr>
        <p:spPr>
          <a:xfrm>
            <a:off x="1891684" y="4429450"/>
            <a:ext cx="1342237" cy="7526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ctr" fontAlgn="auto">
              <a:lnSpc>
                <a:spcPct val="120000"/>
              </a:lnSpc>
            </a:pPr>
            <a:r>
              <a:rPr lang="zh-CN" altLang="en-US" kern="0" spc="0" dirty="0">
                <a:ln>
                  <a:noFill/>
                  <a:prstDash val="sysDot"/>
                </a:ln>
                <a:solidFill>
                  <a:schemeClr val="tx1">
                    <a:lumMod val="85000"/>
                    <a:lumOff val="15000"/>
                  </a:schemeClr>
                </a:solidFill>
                <a:latin typeface="+mn-ea"/>
                <a:ea typeface="+mn-ea"/>
                <a:sym typeface="+mn-ea"/>
              </a:rPr>
              <a:t>1. 坚定的创业信念</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47" name="任意多边形: 形状 46"/>
          <p:cNvSpPr/>
          <p:nvPr>
            <p:custDataLst>
              <p:tags r:id="rId33"/>
            </p:custDataLst>
          </p:nvPr>
        </p:nvSpPr>
        <p:spPr>
          <a:xfrm>
            <a:off x="8832775" y="2935920"/>
            <a:ext cx="1540920" cy="1182301"/>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4">
                  <a:lumMod val="60000"/>
                  <a:lumOff val="40000"/>
                  <a:alpha val="100000"/>
                </a:schemeClr>
              </a:gs>
              <a:gs pos="65000">
                <a:schemeClr val="accent4">
                  <a:alpha val="100000"/>
                </a:schemeClr>
              </a:gs>
            </a:gsLst>
            <a:lin ang="1800000" scaled="0"/>
          </a:gradFill>
          <a:ln w="13982" cap="flat">
            <a:noFill/>
            <a:prstDash val="solid"/>
            <a:miter/>
          </a:ln>
          <a:effectLst>
            <a:outerShdw blurRad="317500" dist="508000" dir="5400000" sx="70000" sy="70000" algn="t" rotWithShape="0">
              <a:schemeClr val="accent4">
                <a:alpha val="40000"/>
              </a:schemeClr>
            </a:outerShdw>
          </a:effectLst>
        </p:spPr>
        <p:txBody>
          <a:bodyPr rtlCol="0" anchor="ctr"/>
          <a:lstStyle/>
          <a:p>
            <a:endParaRPr lang="zh-CN" altLang="en-US">
              <a:solidFill>
                <a:schemeClr val="tx1"/>
              </a:solidFill>
            </a:endParaRPr>
          </a:p>
        </p:txBody>
      </p:sp>
      <p:sp>
        <p:nvSpPr>
          <p:cNvPr id="48" name="任意多边形: 形状 47"/>
          <p:cNvSpPr/>
          <p:nvPr>
            <p:custDataLst>
              <p:tags r:id="rId34"/>
            </p:custDataLst>
          </p:nvPr>
        </p:nvSpPr>
        <p:spPr>
          <a:xfrm>
            <a:off x="8832775" y="3317378"/>
            <a:ext cx="661481" cy="420711"/>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50" name="任意多边形: 形状 49"/>
          <p:cNvSpPr/>
          <p:nvPr>
            <p:custDataLst>
              <p:tags r:id="rId35"/>
            </p:custDataLst>
          </p:nvPr>
        </p:nvSpPr>
        <p:spPr>
          <a:xfrm>
            <a:off x="9712076" y="3442992"/>
            <a:ext cx="661481" cy="675420"/>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4">
                  <a:lumMod val="60000"/>
                  <a:lumOff val="40000"/>
                  <a:alpha val="100000"/>
                </a:schemeClr>
              </a:gs>
              <a:gs pos="70000">
                <a:schemeClr val="accent4">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51" name="任意多边形: 形状 50"/>
          <p:cNvSpPr/>
          <p:nvPr>
            <p:custDataLst>
              <p:tags r:id="rId36"/>
            </p:custDataLst>
          </p:nvPr>
        </p:nvSpPr>
        <p:spPr>
          <a:xfrm>
            <a:off x="9494173" y="3430174"/>
            <a:ext cx="217959" cy="688091"/>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4">
                  <a:lumMod val="60000"/>
                  <a:lumOff val="40000"/>
                  <a:alpha val="100000"/>
                </a:schemeClr>
              </a:gs>
              <a:gs pos="70000">
                <a:schemeClr val="accent4">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52" name="任意多边形: 形状 51"/>
          <p:cNvSpPr/>
          <p:nvPr>
            <p:custDataLst>
              <p:tags r:id="rId37"/>
            </p:custDataLst>
          </p:nvPr>
        </p:nvSpPr>
        <p:spPr>
          <a:xfrm>
            <a:off x="8832775" y="2935920"/>
            <a:ext cx="1540920" cy="874371"/>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4">
                  <a:lumMod val="60000"/>
                  <a:lumOff val="40000"/>
                  <a:alpha val="100000"/>
                </a:schemeClr>
              </a:gs>
              <a:gs pos="0">
                <a:schemeClr val="accent4">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53" name="矩形 52"/>
          <p:cNvSpPr/>
          <p:nvPr>
            <p:custDataLst>
              <p:tags r:id="rId38"/>
            </p:custDataLst>
          </p:nvPr>
        </p:nvSpPr>
        <p:spPr>
          <a:xfrm>
            <a:off x="9541343" y="2983090"/>
            <a:ext cx="541599" cy="523127"/>
          </a:xfrm>
          <a:prstGeom prst="rect">
            <a:avLst/>
          </a:prstGeom>
          <a:noFill/>
          <a:ln>
            <a:noFill/>
          </a:ln>
          <a:effectLst>
            <a:outerShdw blurRad="152400" dir="5400000" sx="90000" sy="-19000" rotWithShape="0">
              <a:schemeClr val="accent4">
                <a:lumMod val="50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05</a:t>
            </a:r>
            <a:endParaRPr lang="en-US" altLang="zh-CN" sz="4000" b="1" kern="0" dirty="0">
              <a:solidFill>
                <a:srgbClr val="FFFFFF"/>
              </a:solidFill>
              <a:cs typeface="+mn-lt"/>
            </a:endParaRPr>
          </a:p>
        </p:txBody>
      </p:sp>
      <p:sp>
        <p:nvSpPr>
          <p:cNvPr id="54" name="矩形 53"/>
          <p:cNvSpPr/>
          <p:nvPr>
            <p:custDataLst>
              <p:tags r:id="rId39"/>
            </p:custDataLst>
          </p:nvPr>
        </p:nvSpPr>
        <p:spPr>
          <a:xfrm>
            <a:off x="8932241" y="4432526"/>
            <a:ext cx="1342237" cy="7526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5. 直面挫折的勇气</a:t>
            </a:r>
            <a:endParaRPr lang="zh-CN" altLang="en-US" sz="2000" kern="0" spc="0" dirty="0">
              <a:ln>
                <a:noFill/>
                <a:prstDash val="sysDot"/>
              </a:ln>
              <a:solidFill>
                <a:schemeClr val="tx1">
                  <a:lumMod val="85000"/>
                  <a:lumOff val="15000"/>
                </a:schemeClr>
              </a:solidFill>
              <a:latin typeface="+mn-ea"/>
              <a:ea typeface="+mn-ea"/>
              <a:sym typeface="+mn-ea"/>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二、创业心理品质的培养</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73545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（三）培养创业者的心理品质</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useBgFill="1">
        <p:nvSpPr>
          <p:cNvPr id="2" name="燕尾形 60"/>
          <p:cNvSpPr/>
          <p:nvPr>
            <p:custDataLst>
              <p:tags r:id="rId4"/>
            </p:custDataLst>
          </p:nvPr>
        </p:nvSpPr>
        <p:spPr>
          <a:xfrm>
            <a:off x="8358789" y="2506321"/>
            <a:ext cx="1904273" cy="3059137"/>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61" name="燕尾形 60"/>
          <p:cNvSpPr/>
          <p:nvPr>
            <p:custDataLst>
              <p:tags r:id="rId5"/>
            </p:custDataLst>
          </p:nvPr>
        </p:nvSpPr>
        <p:spPr>
          <a:xfrm>
            <a:off x="8358789" y="2504758"/>
            <a:ext cx="1904273" cy="3059137"/>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加强挫折教育，提升社会适应能力</a:t>
            </a:r>
            <a:endParaRPr lang="zh-CN" altLang="en-US" sz="1600" kern="0" dirty="0">
              <a:ln>
                <a:noFill/>
                <a:prstDash val="sysDot"/>
              </a:ln>
              <a:solidFill>
                <a:schemeClr val="tx1">
                  <a:lumMod val="85000"/>
                  <a:lumOff val="15000"/>
                </a:schemeClr>
              </a:solidFill>
              <a:latin typeface="+mn-ea"/>
              <a:sym typeface="+mn-ea"/>
            </a:endParaRPr>
          </a:p>
        </p:txBody>
      </p:sp>
      <p:pic>
        <p:nvPicPr>
          <p:cNvPr id="40" name="图片 16" descr="343439383331313b343532303033323bd3a6d3c3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9063380" y="2640778"/>
            <a:ext cx="294970" cy="294970"/>
          </a:xfrm>
          <a:prstGeom prst="rect">
            <a:avLst/>
          </a:prstGeom>
        </p:spPr>
      </p:pic>
      <p:cxnSp>
        <p:nvCxnSpPr>
          <p:cNvPr id="3" name="直接连接符 2"/>
          <p:cNvCxnSpPr/>
          <p:nvPr>
            <p:custDataLst>
              <p:tags r:id="rId9"/>
            </p:custDataLst>
          </p:nvPr>
        </p:nvCxnSpPr>
        <p:spPr>
          <a:xfrm>
            <a:off x="8485949" y="3092613"/>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4" name="燕尾形 60"/>
          <p:cNvSpPr/>
          <p:nvPr>
            <p:custDataLst>
              <p:tags r:id="rId10"/>
            </p:custDataLst>
          </p:nvPr>
        </p:nvSpPr>
        <p:spPr>
          <a:xfrm>
            <a:off x="6666101" y="2506321"/>
            <a:ext cx="1904273" cy="3059137"/>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5" name="燕尾形 60"/>
          <p:cNvSpPr/>
          <p:nvPr>
            <p:custDataLst>
              <p:tags r:id="rId11"/>
            </p:custDataLst>
          </p:nvPr>
        </p:nvSpPr>
        <p:spPr>
          <a:xfrm>
            <a:off x="6666101" y="2504758"/>
            <a:ext cx="1904273" cy="3059137"/>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实战演练</a:t>
            </a:r>
            <a:endParaRPr lang="zh-CN" altLang="en-US" sz="16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12"/>
            </p:custDataLst>
          </p:nvPr>
        </p:nvCxnSpPr>
        <p:spPr>
          <a:xfrm>
            <a:off x="6793261" y="3092613"/>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2" name="燕尾形 60"/>
          <p:cNvSpPr/>
          <p:nvPr>
            <p:custDataLst>
              <p:tags r:id="rId13"/>
            </p:custDataLst>
          </p:nvPr>
        </p:nvSpPr>
        <p:spPr>
          <a:xfrm>
            <a:off x="4973414" y="2506321"/>
            <a:ext cx="1904273" cy="3059137"/>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33" name="燕尾形 60"/>
          <p:cNvSpPr/>
          <p:nvPr>
            <p:custDataLst>
              <p:tags r:id="rId14"/>
            </p:custDataLst>
          </p:nvPr>
        </p:nvSpPr>
        <p:spPr>
          <a:xfrm>
            <a:off x="4973414" y="2504758"/>
            <a:ext cx="1904273" cy="3059137"/>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榜样引导</a:t>
            </a:r>
            <a:endParaRPr lang="zh-CN" altLang="en-US" sz="1600" kern="0" dirty="0">
              <a:ln>
                <a:noFill/>
                <a:prstDash val="sysDot"/>
              </a:ln>
              <a:solidFill>
                <a:schemeClr val="tx1">
                  <a:lumMod val="85000"/>
                  <a:lumOff val="15000"/>
                </a:schemeClr>
              </a:solidFill>
              <a:latin typeface="+mn-ea"/>
              <a:sym typeface="+mn-ea"/>
            </a:endParaRPr>
          </a:p>
        </p:txBody>
      </p:sp>
      <p:cxnSp>
        <p:nvCxnSpPr>
          <p:cNvPr id="9" name="直接连接符 8"/>
          <p:cNvCxnSpPr/>
          <p:nvPr>
            <p:custDataLst>
              <p:tags r:id="rId15"/>
            </p:custDataLst>
          </p:nvPr>
        </p:nvCxnSpPr>
        <p:spPr>
          <a:xfrm>
            <a:off x="5100574" y="3092613"/>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9" name="燕尾形 60"/>
          <p:cNvSpPr/>
          <p:nvPr>
            <p:custDataLst>
              <p:tags r:id="rId16"/>
            </p:custDataLst>
          </p:nvPr>
        </p:nvSpPr>
        <p:spPr>
          <a:xfrm>
            <a:off x="3280726" y="2506321"/>
            <a:ext cx="1904273" cy="3059137"/>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44" name="燕尾形 60"/>
          <p:cNvSpPr/>
          <p:nvPr>
            <p:custDataLst>
              <p:tags r:id="rId17"/>
            </p:custDataLst>
          </p:nvPr>
        </p:nvSpPr>
        <p:spPr>
          <a:xfrm>
            <a:off x="3280726" y="2504758"/>
            <a:ext cx="1904273" cy="3059137"/>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 构建创业教育课程体系</a:t>
            </a:r>
            <a:endParaRPr lang="zh-CN" altLang="en-US" sz="1600" kern="0" dirty="0">
              <a:ln>
                <a:noFill/>
                <a:prstDash val="sysDot"/>
              </a:ln>
              <a:solidFill>
                <a:schemeClr val="tx1">
                  <a:lumMod val="85000"/>
                  <a:lumOff val="15000"/>
                </a:schemeClr>
              </a:solidFill>
              <a:latin typeface="+mn-ea"/>
              <a:sym typeface="+mn-ea"/>
            </a:endParaRPr>
          </a:p>
        </p:txBody>
      </p:sp>
      <p:cxnSp>
        <p:nvCxnSpPr>
          <p:cNvPr id="10" name="直接连接符 9"/>
          <p:cNvCxnSpPr/>
          <p:nvPr>
            <p:custDataLst>
              <p:tags r:id="rId18"/>
            </p:custDataLst>
          </p:nvPr>
        </p:nvCxnSpPr>
        <p:spPr>
          <a:xfrm>
            <a:off x="3407886" y="3092613"/>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14" name="燕尾形 60"/>
          <p:cNvSpPr/>
          <p:nvPr>
            <p:custDataLst>
              <p:tags r:id="rId19"/>
            </p:custDataLst>
          </p:nvPr>
        </p:nvSpPr>
        <p:spPr>
          <a:xfrm>
            <a:off x="1588039" y="2506321"/>
            <a:ext cx="1904273" cy="3059137"/>
          </a:xfrm>
          <a:prstGeom prst="chevron">
            <a:avLst>
              <a:gd name="adj" fmla="val 17570"/>
            </a:avLst>
          </a:prstGeom>
          <a:ln w="3175">
            <a:noFill/>
          </a:ln>
          <a:effectLst>
            <a:outerShdw blurRad="317500" dist="228600" sx="87000" sy="87000" algn="l" rotWithShape="0">
              <a:schemeClr val="accent4">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57" name="燕尾形 60"/>
          <p:cNvSpPr/>
          <p:nvPr>
            <p:custDataLst>
              <p:tags r:id="rId20"/>
            </p:custDataLst>
          </p:nvPr>
        </p:nvSpPr>
        <p:spPr>
          <a:xfrm>
            <a:off x="1588039" y="2504758"/>
            <a:ext cx="1904273" cy="3059137"/>
          </a:xfrm>
          <a:prstGeom prst="chevron">
            <a:avLst>
              <a:gd name="adj" fmla="val 17570"/>
            </a:avLst>
          </a:prstGeom>
          <a:solidFill>
            <a:schemeClr val="lt1">
              <a:lumMod val="100000"/>
              <a:alpha val="20000"/>
            </a:schemeClr>
          </a:solidFill>
          <a:ln w="3175">
            <a:solidFill>
              <a:schemeClr val="accent4">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开展创业思想教育</a:t>
            </a:r>
            <a:endParaRPr lang="zh-CN" altLang="en-US" sz="1600" kern="0" dirty="0">
              <a:ln>
                <a:noFill/>
                <a:prstDash val="sysDot"/>
              </a:ln>
              <a:solidFill>
                <a:schemeClr val="tx1">
                  <a:lumMod val="85000"/>
                  <a:lumOff val="15000"/>
                </a:schemeClr>
              </a:solidFill>
              <a:latin typeface="+mn-ea"/>
              <a:sym typeface="+mn-ea"/>
            </a:endParaRPr>
          </a:p>
        </p:txBody>
      </p:sp>
      <p:cxnSp>
        <p:nvCxnSpPr>
          <p:cNvPr id="60" name="直接连接符 59"/>
          <p:cNvCxnSpPr/>
          <p:nvPr>
            <p:custDataLst>
              <p:tags r:id="rId21"/>
            </p:custDataLst>
          </p:nvPr>
        </p:nvCxnSpPr>
        <p:spPr>
          <a:xfrm>
            <a:off x="1715199" y="3092613"/>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2"/>
            </p:custDataLst>
          </p:nvPr>
        </p:nvCxnSpPr>
        <p:spPr>
          <a:xfrm>
            <a:off x="8490639" y="4957800"/>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797952" y="4957800"/>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4"/>
            </p:custDataLst>
          </p:nvPr>
        </p:nvCxnSpPr>
        <p:spPr>
          <a:xfrm>
            <a:off x="5105264" y="4957800"/>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5"/>
            </p:custDataLst>
          </p:nvPr>
        </p:nvCxnSpPr>
        <p:spPr>
          <a:xfrm>
            <a:off x="3412577" y="4957800"/>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6"/>
            </p:custDataLst>
          </p:nvPr>
        </p:nvCxnSpPr>
        <p:spPr>
          <a:xfrm>
            <a:off x="1719889" y="4957800"/>
            <a:ext cx="1571781" cy="0"/>
          </a:xfrm>
          <a:prstGeom prst="line">
            <a:avLst/>
          </a:prstGeom>
          <a:ln w="3175" cap="flat">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custDataLst>
              <p:tags r:id="rId27"/>
            </p:custDataLst>
          </p:nvPr>
        </p:nvSpPr>
        <p:spPr>
          <a:xfrm>
            <a:off x="5119335" y="5026591"/>
            <a:ext cx="1411789" cy="47476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03</a:t>
            </a:r>
            <a:endParaRPr lang="en-US" sz="3000" b="1" dirty="0">
              <a:solidFill>
                <a:schemeClr val="accent4"/>
              </a:solidFill>
              <a:uFillTx/>
              <a:latin typeface="+mn-ea"/>
              <a:sym typeface="+mn-ea"/>
            </a:endParaRPr>
          </a:p>
        </p:txBody>
      </p:sp>
      <p:sp>
        <p:nvSpPr>
          <p:cNvPr id="38" name="矩形 37"/>
          <p:cNvSpPr/>
          <p:nvPr>
            <p:custDataLst>
              <p:tags r:id="rId28"/>
            </p:custDataLst>
          </p:nvPr>
        </p:nvSpPr>
        <p:spPr>
          <a:xfrm>
            <a:off x="3426648" y="5026591"/>
            <a:ext cx="1411789" cy="47476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02</a:t>
            </a:r>
            <a:endParaRPr lang="en-US" sz="3000" b="1" dirty="0">
              <a:solidFill>
                <a:schemeClr val="accent4"/>
              </a:solidFill>
              <a:uFillTx/>
              <a:latin typeface="+mn-ea"/>
              <a:sym typeface="+mn-ea"/>
            </a:endParaRPr>
          </a:p>
        </p:txBody>
      </p:sp>
      <p:sp>
        <p:nvSpPr>
          <p:cNvPr id="41" name="矩形 40"/>
          <p:cNvSpPr/>
          <p:nvPr>
            <p:custDataLst>
              <p:tags r:id="rId29"/>
            </p:custDataLst>
          </p:nvPr>
        </p:nvSpPr>
        <p:spPr>
          <a:xfrm>
            <a:off x="1733960" y="5026591"/>
            <a:ext cx="1411789" cy="47476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01</a:t>
            </a:r>
            <a:endParaRPr lang="en-US" sz="3000" b="1" dirty="0">
              <a:solidFill>
                <a:schemeClr val="accent4"/>
              </a:solidFill>
              <a:uFillTx/>
              <a:latin typeface="+mn-ea"/>
              <a:sym typeface="+mn-ea"/>
            </a:endParaRPr>
          </a:p>
        </p:txBody>
      </p:sp>
      <p:sp>
        <p:nvSpPr>
          <p:cNvPr id="42" name="矩形 41"/>
          <p:cNvSpPr/>
          <p:nvPr>
            <p:custDataLst>
              <p:tags r:id="rId30"/>
            </p:custDataLst>
          </p:nvPr>
        </p:nvSpPr>
        <p:spPr>
          <a:xfrm>
            <a:off x="6812023" y="5026591"/>
            <a:ext cx="1411789" cy="47476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04</a:t>
            </a:r>
            <a:endParaRPr lang="en-US" sz="3000" b="1" dirty="0">
              <a:solidFill>
                <a:schemeClr val="accent4"/>
              </a:solidFill>
              <a:uFillTx/>
              <a:latin typeface="+mn-ea"/>
              <a:sym typeface="+mn-ea"/>
            </a:endParaRPr>
          </a:p>
        </p:txBody>
      </p:sp>
      <p:pic>
        <p:nvPicPr>
          <p:cNvPr id="43" name="图片 5" descr="343435383037343b343532333833373bb9abcb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2292109" y="2640778"/>
            <a:ext cx="294987" cy="294987"/>
          </a:xfrm>
          <a:prstGeom prst="rect">
            <a:avLst/>
          </a:prstGeom>
        </p:spPr>
      </p:pic>
      <p:pic>
        <p:nvPicPr>
          <p:cNvPr id="45" name="图片 3" descr="343439383331313b343532303031393bd2b5bca8b9dcc0e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985318" y="2651200"/>
            <a:ext cx="295454" cy="295454"/>
          </a:xfrm>
          <a:prstGeom prst="rect">
            <a:avLst/>
          </a:prstGeom>
        </p:spPr>
      </p:pic>
      <p:pic>
        <p:nvPicPr>
          <p:cNvPr id="46" name="图片 4" descr="343439383331313b343532303032303bb8f6c8cbd0c5cfa2"/>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5719697" y="2640778"/>
            <a:ext cx="265908" cy="265908"/>
          </a:xfrm>
          <a:prstGeom prst="rect">
            <a:avLst/>
          </a:prstGeom>
        </p:spPr>
      </p:pic>
      <p:pic>
        <p:nvPicPr>
          <p:cNvPr id="49" name="图片 12" descr="343439383331313b343532303032383bbfcdbba7b9dcc0ed"/>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7370693" y="2645989"/>
            <a:ext cx="295454" cy="295454"/>
          </a:xfrm>
          <a:prstGeom prst="rect">
            <a:avLst/>
          </a:prstGeom>
        </p:spPr>
      </p:pic>
      <p:sp>
        <p:nvSpPr>
          <p:cNvPr id="55" name="矩形 54"/>
          <p:cNvSpPr/>
          <p:nvPr>
            <p:custDataLst>
              <p:tags r:id="rId43"/>
            </p:custDataLst>
          </p:nvPr>
        </p:nvSpPr>
        <p:spPr>
          <a:xfrm>
            <a:off x="8505231" y="5026591"/>
            <a:ext cx="1411789" cy="47476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4"/>
                </a:solidFill>
                <a:uFillTx/>
                <a:latin typeface="+mn-ea"/>
                <a:sym typeface="+mn-ea"/>
              </a:rPr>
              <a:t>05</a:t>
            </a:r>
            <a:endParaRPr lang="en-US" sz="3000" b="1" dirty="0">
              <a:solidFill>
                <a:schemeClr val="accent4"/>
              </a:solidFill>
              <a:uFillTx/>
              <a:latin typeface="+mn-ea"/>
              <a:sym typeface="+mn-ea"/>
            </a:endParaRPr>
          </a:p>
        </p:txBody>
      </p:sp>
    </p:spTree>
    <p:custDataLst>
      <p:tags r:id="rId4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3200576"/>
            <a:chOff x="3080" y="5970"/>
            <a:chExt cx="4121" cy="4863"/>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4028"/>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了解创业概念、价值、意义及过程各阶段情况。</a:t>
              </a:r>
              <a:endPar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了解影响创业成功的关键因素，以及各维度影响创业的具体因素知识。</a:t>
              </a:r>
              <a:endPar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掌握创业意识、心理品质相关知识及培养方法，理解 SWOT 分析法的应用。</a:t>
              </a:r>
              <a:endParaRPr lang="zh-CN" altLang="zh-CN" sz="16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2705647"/>
            <a:chOff x="3080" y="5970"/>
            <a:chExt cx="4316" cy="4111"/>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3276"/>
            </a:xfrm>
            <a:prstGeom prst="rect">
              <a:avLst/>
            </a:prstGeom>
            <a:noFill/>
          </p:spPr>
          <p:txBody>
            <a:bodyPr wrap="square" rtlCol="0">
              <a:spAutoFit/>
            </a:bodyPr>
            <a:lstStyle/>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借案例学习归纳，用知识分析项目，思考应对各阶段挑战之法。</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2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学会从案例中提炼创业成功因素方法，提升案例分析能力，并通过实践锻炼创业思维与能力。</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782492" y="2840806"/>
            <a:ext cx="2840568" cy="2560856"/>
            <a:chOff x="3080" y="5970"/>
            <a:chExt cx="4316" cy="3891"/>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080" y="6805"/>
              <a:ext cx="4316" cy="3056"/>
            </a:xfrm>
            <a:prstGeom prst="rect">
              <a:avLst/>
            </a:prstGeom>
            <a:noFill/>
          </p:spPr>
          <p:txBody>
            <a:bodyPr wrap="square" rtlCol="0">
              <a:spAutoFit/>
            </a:bodyPr>
            <a:lstStyle/>
            <a:p>
              <a:pPr indent="0" algn="just" fontAlgn="auto">
                <a:lnSpc>
                  <a:spcPct val="13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树立正确创业价值观，增强责任感，培养坚韧心理与正确创业观。</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0" algn="just" fontAlgn="auto">
                <a:lnSpc>
                  <a:spcPct val="130000"/>
                </a:lnSpc>
                <a:spcBef>
                  <a:spcPts val="0"/>
                </a:spcBef>
                <a:spcAft>
                  <a:spcPts val="0"/>
                </a:spcAft>
                <a:buClrTx/>
                <a:buSzTx/>
                <a:buFontTx/>
              </a:pPr>
              <a:r>
                <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感受创业积极精神，激发创业热情。树立理性创业意识，增强创业价值认同感。</a:t>
              </a:r>
              <a:endParaRPr lang="zh-CN" altLang="zh-CN" sz="16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584394" y="2995841"/>
            <a:ext cx="5021942"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创业的价值和意义</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一、创业的概念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18004" y="1674439"/>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（一）创业的定义</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363573" y="4350528"/>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363573" y="2234565"/>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 name="矩形 1"/>
          <p:cNvSpPr/>
          <p:nvPr>
            <p:custDataLst>
              <p:tags r:id="rId9"/>
            </p:custDataLst>
          </p:nvPr>
        </p:nvSpPr>
        <p:spPr>
          <a:xfrm>
            <a:off x="5927961" y="2544625"/>
            <a:ext cx="4720450" cy="836906"/>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广义的创业指创新立业，涵盖为实现自身理想去创造实业、事业以及谋求某方面发展的整个过程与行动。</a:t>
            </a:r>
            <a:endParaRPr lang="zh-CN" altLang="en-US" dirty="0">
              <a:ln>
                <a:noFill/>
                <a:prstDash val="sysDot"/>
              </a:ln>
              <a:solidFill>
                <a:schemeClr val="tx1">
                  <a:lumMod val="85000"/>
                  <a:lumOff val="15000"/>
                </a:schemeClr>
              </a:solidFill>
              <a:latin typeface="+mn-ea"/>
              <a:cs typeface="+mn-ea"/>
            </a:endParaRPr>
          </a:p>
        </p:txBody>
      </p:sp>
      <p:sp>
        <p:nvSpPr>
          <p:cNvPr id="3" name="矩形 2"/>
          <p:cNvSpPr/>
          <p:nvPr>
            <p:custDataLst>
              <p:tags r:id="rId10"/>
            </p:custDataLst>
          </p:nvPr>
        </p:nvSpPr>
        <p:spPr>
          <a:xfrm>
            <a:off x="5927961" y="2161393"/>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广义的创业</a:t>
            </a:r>
            <a:endParaRPr lang="zh-CN" altLang="en-US" sz="2000" b="1">
              <a:solidFill>
                <a:schemeClr val="accent4"/>
              </a:solidFill>
              <a:latin typeface="+mn-ea"/>
              <a:cs typeface="+mn-ea"/>
            </a:endParaRPr>
          </a:p>
        </p:txBody>
      </p:sp>
      <p:sp>
        <p:nvSpPr>
          <p:cNvPr id="4" name="矩形 3"/>
          <p:cNvSpPr/>
          <p:nvPr>
            <p:custDataLst>
              <p:tags r:id="rId11"/>
            </p:custDataLst>
          </p:nvPr>
        </p:nvSpPr>
        <p:spPr>
          <a:xfrm>
            <a:off x="5472123" y="2120118"/>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0" name="矩形 9"/>
          <p:cNvSpPr/>
          <p:nvPr>
            <p:custDataLst>
              <p:tags r:id="rId12"/>
            </p:custDataLst>
          </p:nvPr>
        </p:nvSpPr>
        <p:spPr>
          <a:xfrm>
            <a:off x="5927961" y="4660588"/>
            <a:ext cx="4720450" cy="836906"/>
          </a:xfrm>
          <a:prstGeom prst="rect">
            <a:avLst/>
          </a:prstGeom>
          <a:noFill/>
        </p:spPr>
        <p:txBody>
          <a:bodyPr wrap="square" lIns="0" tIns="0" rIns="0" bIns="0" rtlCol="0" anchor="t" anchorCtr="0">
            <a:noAutofit/>
          </a:bodyPr>
          <a:p>
            <a:pPr algn="just">
              <a:lnSpc>
                <a:spcPct val="130000"/>
              </a:lnSpc>
              <a:spcBef>
                <a:spcPts val="0"/>
              </a:spcBef>
              <a:spcAft>
                <a:spcPts val="0"/>
              </a:spcAft>
            </a:pPr>
            <a:r>
              <a:rPr lang="zh-CN" altLang="en-US" sz="1600">
                <a:ln>
                  <a:noFill/>
                  <a:prstDash val="sysDot"/>
                </a:ln>
                <a:solidFill>
                  <a:schemeClr val="tx1">
                    <a:lumMod val="85000"/>
                    <a:lumOff val="15000"/>
                  </a:schemeClr>
                </a:solidFill>
                <a:latin typeface="+mn-ea"/>
                <a:cs typeface="+mn-ea"/>
              </a:rPr>
              <a:t>狭义的创业即创办新企业，常称之为自主创业，特指部分有理想、有胆识的个体或团队（特别是青年群体），主动追寻机会，运用自身知识、才能和技术，通过自筹资金、技术入股、寻求合作等方式创立新企业，进而创造价值。</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13"/>
            </p:custDataLst>
          </p:nvPr>
        </p:nvSpPr>
        <p:spPr>
          <a:xfrm>
            <a:off x="5927961" y="4277356"/>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dirty="0">
                <a:solidFill>
                  <a:schemeClr val="accent4"/>
                </a:solidFill>
                <a:latin typeface="+mn-ea"/>
                <a:cs typeface="+mn-ea"/>
              </a:rPr>
              <a:t>狭义的创业</a:t>
            </a:r>
            <a:endParaRPr lang="zh-CN" altLang="en-US" sz="2000" b="1" dirty="0">
              <a:solidFill>
                <a:schemeClr val="accent4"/>
              </a:solidFill>
              <a:latin typeface="+mn-ea"/>
              <a:cs typeface="+mn-ea"/>
            </a:endParaRPr>
          </a:p>
        </p:txBody>
      </p:sp>
      <p:sp>
        <p:nvSpPr>
          <p:cNvPr id="14" name="矩形 13"/>
          <p:cNvSpPr/>
          <p:nvPr>
            <p:custDataLst>
              <p:tags r:id="rId14"/>
            </p:custDataLst>
          </p:nvPr>
        </p:nvSpPr>
        <p:spPr>
          <a:xfrm>
            <a:off x="5472123" y="4236081"/>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348105" y="3935099"/>
            <a:ext cx="9061450" cy="148590"/>
            <a:chOff x="78300" y="491233"/>
            <a:chExt cx="5238047" cy="148420"/>
          </a:xfrm>
        </p:grpSpPr>
        <p:sp>
          <p:nvSpPr>
            <p:cNvPr id="527" name="Shape 527"/>
            <p:cNvSpPr/>
            <p:nvPr/>
          </p:nvSpPr>
          <p:spPr>
            <a:xfrm>
              <a:off x="78301" y="56683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56683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669" y="491233"/>
              <a:ext cx="87362" cy="148420"/>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796415" y="2218055"/>
            <a:ext cx="8120380" cy="16859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indent="4064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（二）创业发生的环境与阶段特点</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064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活动的发生范围十分广泛，它在营利性和非营利性环境中均可发生。在社会服务机构中，有许多创业者致力于为弱势群体提供各类帮扶服务，虽不以营利为目的，但也是在进行创业活动；民间艺术组织里，也不乏有人通过创新艺术展现形式、开拓市场渠道等方式开展创业，推动民间艺术传承发展。</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一、创业的概念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796415" y="4186555"/>
            <a:ext cx="8119745" cy="1365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indent="406400" algn="just" defTabSz="870585" fontAlgn="auto" hangingPunct="0">
              <a:lnSpc>
                <a:spcPct val="130000"/>
              </a:lnSpc>
              <a:spcBef>
                <a:spcPts val="0"/>
              </a:spcBef>
              <a:spcAft>
                <a:spcPts val="0"/>
              </a:spcAft>
              <a:extLst>
                <a:ext uri="{35155182-B16C-46BC-9424-99874614C6A1}">
                  <wpsdc:indentchars xmlns:wpsdc="http://www.wps.cn/officeDocument/2017/drawingmlCustomData" val="200" checksum="1740828767"/>
                </a:ext>
              </a:extLs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业可以出现在各种企业和其他组织的各个发展阶段，不受地域、规模、性质等因素限制，能在新老企业、大小企业、私人企业或非营利组织和公共部门中出现，也遍布于各个地区、各个国家的所有发展阶段。比如我国沿海地区和中西部地区，都不断涌现出各类处于不同发展阶段的创业项目，共同为地区经济发展贡献力量。</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582152" y="891480"/>
            <a:ext cx="3027680" cy="583565"/>
          </a:xfrm>
          <a:prstGeom prst="rect">
            <a:avLst/>
          </a:prstGeom>
          <a:noFill/>
        </p:spPr>
        <p:txBody>
          <a:bodyPr wrap="none" rtlCol="0">
            <a:spAutoFit/>
          </a:bodyPr>
          <a:p>
            <a:pPr algn="ctr"/>
            <a:r>
              <a:rPr lang="zh-CN" altLang="en-US" sz="3200" b="1" dirty="0">
                <a:solidFill>
                  <a:srgbClr val="7E4938"/>
                </a:solidFill>
                <a:cs typeface="+mn-ea"/>
                <a:sym typeface="+mn-lt"/>
              </a:rPr>
              <a:t>一、创业的概念</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848485" y="1794510"/>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（三）创业的四个方面理解</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任意多边形: 形状 25"/>
          <p:cNvSpPr/>
          <p:nvPr>
            <p:custDataLst>
              <p:tags r:id="rId4"/>
            </p:custDataLst>
          </p:nvPr>
        </p:nvSpPr>
        <p:spPr>
          <a:xfrm flipH="1">
            <a:off x="2148688" y="2504679"/>
            <a:ext cx="2410947" cy="1537320"/>
          </a:xfrm>
          <a:prstGeom prst="roundRect">
            <a:avLst>
              <a:gd name="adj" fmla="val 2811"/>
            </a:avLst>
          </a:prstGeom>
          <a:solidFill>
            <a:schemeClr val="accent4">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4" name="椭圆 3"/>
          <p:cNvSpPr/>
          <p:nvPr>
            <p:custDataLst>
              <p:tags r:id="rId5"/>
            </p:custDataLst>
          </p:nvPr>
        </p:nvSpPr>
        <p:spPr>
          <a:xfrm>
            <a:off x="5433555" y="4564593"/>
            <a:ext cx="1163237" cy="1163237"/>
          </a:xfrm>
          <a:prstGeom prst="ellipse">
            <a:avLst/>
          </a:prstGeom>
          <a:noFill/>
          <a:ln w="50800">
            <a:solidFill>
              <a:schemeClr val="accent4">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任意多边形: 形状 14"/>
          <p:cNvSpPr/>
          <p:nvPr>
            <p:custDataLst>
              <p:tags r:id="rId6"/>
            </p:custDataLst>
          </p:nvPr>
        </p:nvSpPr>
        <p:spPr>
          <a:xfrm>
            <a:off x="6428829" y="2730761"/>
            <a:ext cx="2529837" cy="1537320"/>
          </a:xfrm>
          <a:prstGeom prst="roundRect">
            <a:avLst>
              <a:gd name="adj" fmla="val 2224"/>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10" name="图片 7" descr="343439383331313b343532303032333bc6f3d2b5bcf2bde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753152" y="4884191"/>
            <a:ext cx="524342" cy="524342"/>
          </a:xfrm>
          <a:prstGeom prst="rect">
            <a:avLst/>
          </a:prstGeom>
        </p:spPr>
      </p:pic>
      <p:sp>
        <p:nvSpPr>
          <p:cNvPr id="12" name="图形 2"/>
          <p:cNvSpPr/>
          <p:nvPr>
            <p:custDataLst>
              <p:tags r:id="rId10"/>
            </p:custDataLst>
          </p:nvPr>
        </p:nvSpPr>
        <p:spPr>
          <a:xfrm>
            <a:off x="2796618" y="2672185"/>
            <a:ext cx="2636937" cy="1768577"/>
          </a:xfrm>
          <a:custGeom>
            <a:avLst/>
            <a:gdLst>
              <a:gd name="connsiteX0" fmla="*/ 2431447 w 2472023"/>
              <a:gd name="connsiteY0" fmla="*/ 0 h 1658083"/>
              <a:gd name="connsiteX1" fmla="*/ 40481 w 2472023"/>
              <a:gd name="connsiteY1" fmla="*/ 0 h 1658083"/>
              <a:gd name="connsiteX2" fmla="*/ 0 w 2472023"/>
              <a:gd name="connsiteY2" fmla="*/ 40481 h 1658083"/>
              <a:gd name="connsiteX3" fmla="*/ 0 w 2472023"/>
              <a:gd name="connsiteY3" fmla="*/ 1357313 h 1658083"/>
              <a:gd name="connsiteX4" fmla="*/ 40481 w 2472023"/>
              <a:gd name="connsiteY4" fmla="*/ 1397794 h 1658083"/>
              <a:gd name="connsiteX5" fmla="*/ 1861757 w 2472023"/>
              <a:gd name="connsiteY5" fmla="*/ 1397794 h 1658083"/>
              <a:gd name="connsiteX6" fmla="*/ 1920621 w 2472023"/>
              <a:gd name="connsiteY6" fmla="*/ 1414367 h 1658083"/>
              <a:gd name="connsiteX7" fmla="*/ 2315051 w 2472023"/>
              <a:gd name="connsiteY7" fmla="*/ 1656302 h 1658083"/>
              <a:gd name="connsiteX8" fmla="*/ 2332006 w 2472023"/>
              <a:gd name="connsiteY8" fmla="*/ 1642015 h 1658083"/>
              <a:gd name="connsiteX9" fmla="*/ 2239328 w 2472023"/>
              <a:gd name="connsiteY9" fmla="*/ 1412177 h 1658083"/>
              <a:gd name="connsiteX10" fmla="*/ 2249043 w 2472023"/>
              <a:gd name="connsiteY10" fmla="*/ 1397794 h 1658083"/>
              <a:gd name="connsiteX11" fmla="*/ 2431542 w 2472023"/>
              <a:gd name="connsiteY11" fmla="*/ 1397794 h 1658083"/>
              <a:gd name="connsiteX12" fmla="*/ 2472023 w 2472023"/>
              <a:gd name="connsiteY12" fmla="*/ 1357313 h 1658083"/>
              <a:gd name="connsiteX13" fmla="*/ 2472023 w 2472023"/>
              <a:gd name="connsiteY13" fmla="*/ 40481 h 1658083"/>
              <a:gd name="connsiteX14" fmla="*/ 2431447 w 2472023"/>
              <a:gd name="connsiteY14" fmla="*/ 0 h 165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72023" h="1658083">
                <a:moveTo>
                  <a:pt x="2431447" y="0"/>
                </a:moveTo>
                <a:lnTo>
                  <a:pt x="40481" y="0"/>
                </a:lnTo>
                <a:cubicBezTo>
                  <a:pt x="18097" y="0"/>
                  <a:pt x="0" y="18097"/>
                  <a:pt x="0" y="40481"/>
                </a:cubicBezTo>
                <a:lnTo>
                  <a:pt x="0" y="1357313"/>
                </a:lnTo>
                <a:cubicBezTo>
                  <a:pt x="0" y="1379696"/>
                  <a:pt x="18097" y="1397794"/>
                  <a:pt x="40481" y="1397794"/>
                </a:cubicBezTo>
                <a:lnTo>
                  <a:pt x="1861757" y="1397794"/>
                </a:lnTo>
                <a:cubicBezTo>
                  <a:pt x="1882521" y="1397794"/>
                  <a:pt x="1902904" y="1403509"/>
                  <a:pt x="1920621" y="1414367"/>
                </a:cubicBezTo>
                <a:lnTo>
                  <a:pt x="2315051" y="1656302"/>
                </a:lnTo>
                <a:cubicBezTo>
                  <a:pt x="2324671" y="1662208"/>
                  <a:pt x="2336197" y="1652397"/>
                  <a:pt x="2332006" y="1642015"/>
                </a:cubicBezTo>
                <a:lnTo>
                  <a:pt x="2239328" y="1412177"/>
                </a:lnTo>
                <a:cubicBezTo>
                  <a:pt x="2236565" y="1405319"/>
                  <a:pt x="2241613" y="1397794"/>
                  <a:pt x="2249043" y="1397794"/>
                </a:cubicBezTo>
                <a:lnTo>
                  <a:pt x="2431542" y="1397794"/>
                </a:lnTo>
                <a:cubicBezTo>
                  <a:pt x="2453926" y="1397794"/>
                  <a:pt x="2472023" y="1379696"/>
                  <a:pt x="2472023" y="1357313"/>
                </a:cubicBezTo>
                <a:lnTo>
                  <a:pt x="2472023" y="40481"/>
                </a:lnTo>
                <a:cubicBezTo>
                  <a:pt x="2471833" y="18097"/>
                  <a:pt x="2453735" y="0"/>
                  <a:pt x="2431447"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0" rIns="179705" bIns="39624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（2）创业需付出时间和精力。</a:t>
            </a:r>
            <a:endParaRPr lang="zh-CN" altLang="en-US" sz="1600" kern="0" dirty="0">
              <a:ln>
                <a:noFill/>
                <a:prstDash val="sysDot"/>
              </a:ln>
              <a:solidFill>
                <a:srgbClr val="FFFFFF"/>
              </a:solidFill>
              <a:latin typeface="+mn-ea"/>
              <a:cs typeface="+mn-ea"/>
              <a:sym typeface="+mn-ea"/>
            </a:endParaRPr>
          </a:p>
        </p:txBody>
      </p:sp>
      <p:sp>
        <p:nvSpPr>
          <p:cNvPr id="14" name="图形 2"/>
          <p:cNvSpPr/>
          <p:nvPr>
            <p:custDataLst>
              <p:tags r:id="rId11"/>
            </p:custDataLst>
          </p:nvPr>
        </p:nvSpPr>
        <p:spPr>
          <a:xfrm flipH="1">
            <a:off x="6710404" y="2930124"/>
            <a:ext cx="3018707" cy="1607755"/>
          </a:xfrm>
          <a:custGeom>
            <a:avLst/>
            <a:gdLst>
              <a:gd name="connsiteX0" fmla="*/ 2431447 w 2472023"/>
              <a:gd name="connsiteY0" fmla="*/ 0 h 1658083"/>
              <a:gd name="connsiteX1" fmla="*/ 40481 w 2472023"/>
              <a:gd name="connsiteY1" fmla="*/ 0 h 1658083"/>
              <a:gd name="connsiteX2" fmla="*/ 0 w 2472023"/>
              <a:gd name="connsiteY2" fmla="*/ 40481 h 1658083"/>
              <a:gd name="connsiteX3" fmla="*/ 0 w 2472023"/>
              <a:gd name="connsiteY3" fmla="*/ 1357313 h 1658083"/>
              <a:gd name="connsiteX4" fmla="*/ 40481 w 2472023"/>
              <a:gd name="connsiteY4" fmla="*/ 1397794 h 1658083"/>
              <a:gd name="connsiteX5" fmla="*/ 1861757 w 2472023"/>
              <a:gd name="connsiteY5" fmla="*/ 1397794 h 1658083"/>
              <a:gd name="connsiteX6" fmla="*/ 1920621 w 2472023"/>
              <a:gd name="connsiteY6" fmla="*/ 1414367 h 1658083"/>
              <a:gd name="connsiteX7" fmla="*/ 2315051 w 2472023"/>
              <a:gd name="connsiteY7" fmla="*/ 1656302 h 1658083"/>
              <a:gd name="connsiteX8" fmla="*/ 2332006 w 2472023"/>
              <a:gd name="connsiteY8" fmla="*/ 1642015 h 1658083"/>
              <a:gd name="connsiteX9" fmla="*/ 2239328 w 2472023"/>
              <a:gd name="connsiteY9" fmla="*/ 1412177 h 1658083"/>
              <a:gd name="connsiteX10" fmla="*/ 2249043 w 2472023"/>
              <a:gd name="connsiteY10" fmla="*/ 1397794 h 1658083"/>
              <a:gd name="connsiteX11" fmla="*/ 2431542 w 2472023"/>
              <a:gd name="connsiteY11" fmla="*/ 1397794 h 1658083"/>
              <a:gd name="connsiteX12" fmla="*/ 2472023 w 2472023"/>
              <a:gd name="connsiteY12" fmla="*/ 1357313 h 1658083"/>
              <a:gd name="connsiteX13" fmla="*/ 2472023 w 2472023"/>
              <a:gd name="connsiteY13" fmla="*/ 40481 h 1658083"/>
              <a:gd name="connsiteX14" fmla="*/ 2431447 w 2472023"/>
              <a:gd name="connsiteY14" fmla="*/ 0 h 165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75" h="3129">
                <a:moveTo>
                  <a:pt x="84" y="0"/>
                </a:moveTo>
                <a:lnTo>
                  <a:pt x="827" y="0"/>
                </a:lnTo>
                <a:lnTo>
                  <a:pt x="3294" y="0"/>
                </a:lnTo>
                <a:lnTo>
                  <a:pt x="5791" y="0"/>
                </a:lnTo>
                <a:cubicBezTo>
                  <a:pt x="5837" y="0"/>
                  <a:pt x="5875" y="38"/>
                  <a:pt x="5875" y="84"/>
                </a:cubicBezTo>
                <a:lnTo>
                  <a:pt x="5875" y="260"/>
                </a:lnTo>
                <a:lnTo>
                  <a:pt x="5875" y="717"/>
                </a:lnTo>
                <a:lnTo>
                  <a:pt x="5875" y="2505"/>
                </a:lnTo>
                <a:cubicBezTo>
                  <a:pt x="5875" y="2551"/>
                  <a:pt x="5837" y="2589"/>
                  <a:pt x="5791" y="2589"/>
                </a:cubicBezTo>
                <a:lnTo>
                  <a:pt x="5412" y="2589"/>
                </a:lnTo>
                <a:cubicBezTo>
                  <a:pt x="5397" y="2589"/>
                  <a:pt x="5386" y="2604"/>
                  <a:pt x="5392" y="2619"/>
                </a:cubicBezTo>
                <a:lnTo>
                  <a:pt x="5584" y="3096"/>
                </a:lnTo>
                <a:cubicBezTo>
                  <a:pt x="5593" y="3117"/>
                  <a:pt x="5569" y="3138"/>
                  <a:pt x="5549" y="3125"/>
                </a:cubicBezTo>
                <a:lnTo>
                  <a:pt x="4730" y="2623"/>
                </a:lnTo>
                <a:cubicBezTo>
                  <a:pt x="4693" y="2601"/>
                  <a:pt x="4651" y="2589"/>
                  <a:pt x="4608" y="2589"/>
                </a:cubicBezTo>
                <a:lnTo>
                  <a:pt x="3294" y="2589"/>
                </a:lnTo>
                <a:lnTo>
                  <a:pt x="827" y="2589"/>
                </a:lnTo>
                <a:lnTo>
                  <a:pt x="84" y="2589"/>
                </a:lnTo>
                <a:cubicBezTo>
                  <a:pt x="38" y="2589"/>
                  <a:pt x="0" y="2551"/>
                  <a:pt x="0" y="2505"/>
                </a:cubicBezTo>
                <a:lnTo>
                  <a:pt x="0" y="717"/>
                </a:lnTo>
                <a:lnTo>
                  <a:pt x="0" y="260"/>
                </a:lnTo>
                <a:lnTo>
                  <a:pt x="0" y="84"/>
                </a:lnTo>
                <a:cubicBezTo>
                  <a:pt x="0" y="38"/>
                  <a:pt x="38" y="0"/>
                  <a:pt x="84"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0" rIns="179705" bIns="39624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（3）创业中机会与风险并存。</a:t>
            </a:r>
            <a:endParaRPr lang="zh-CN" altLang="en-US" sz="1600" kern="0" dirty="0">
              <a:ln>
                <a:noFill/>
                <a:prstDash val="sysDot"/>
              </a:ln>
              <a:solidFill>
                <a:srgbClr val="FFFFFF"/>
              </a:solidFill>
              <a:latin typeface="+mn-ea"/>
              <a:cs typeface="+mn-ea"/>
              <a:sym typeface="+mn-ea"/>
            </a:endParaRPr>
          </a:p>
        </p:txBody>
      </p:sp>
      <p:sp>
        <p:nvSpPr>
          <p:cNvPr id="25" name="图形 6"/>
          <p:cNvSpPr/>
          <p:nvPr>
            <p:custDataLst>
              <p:tags r:id="rId12"/>
            </p:custDataLst>
          </p:nvPr>
        </p:nvSpPr>
        <p:spPr>
          <a:xfrm>
            <a:off x="2022801" y="4440762"/>
            <a:ext cx="2931871" cy="1294319"/>
          </a:xfrm>
          <a:custGeom>
            <a:avLst/>
            <a:gdLst>
              <a:gd name="connsiteX0" fmla="*/ 2749988 w 2757854"/>
              <a:gd name="connsiteY0" fmla="*/ 759577 h 1217390"/>
              <a:gd name="connsiteX1" fmla="*/ 2536533 w 2757854"/>
              <a:gd name="connsiteY1" fmla="*/ 664327 h 1217390"/>
              <a:gd name="connsiteX2" fmla="*/ 2516245 w 2757854"/>
              <a:gd name="connsiteY2" fmla="*/ 633180 h 1217390"/>
              <a:gd name="connsiteX3" fmla="*/ 2516245 w 2757854"/>
              <a:gd name="connsiteY3" fmla="*/ 53298 h 1217390"/>
              <a:gd name="connsiteX4" fmla="*/ 2462905 w 2757854"/>
              <a:gd name="connsiteY4" fmla="*/ -42 h 1217390"/>
              <a:gd name="connsiteX5" fmla="*/ 53080 w 2757854"/>
              <a:gd name="connsiteY5" fmla="*/ -42 h 1217390"/>
              <a:gd name="connsiteX6" fmla="*/ -165 w 2757854"/>
              <a:gd name="connsiteY6" fmla="*/ 53298 h 1217390"/>
              <a:gd name="connsiteX7" fmla="*/ -165 w 2757854"/>
              <a:gd name="connsiteY7" fmla="*/ 1164009 h 1217390"/>
              <a:gd name="connsiteX8" fmla="*/ 53080 w 2757854"/>
              <a:gd name="connsiteY8" fmla="*/ 1217349 h 1217390"/>
              <a:gd name="connsiteX9" fmla="*/ 2462905 w 2757854"/>
              <a:gd name="connsiteY9" fmla="*/ 1217349 h 1217390"/>
              <a:gd name="connsiteX10" fmla="*/ 2516245 w 2757854"/>
              <a:gd name="connsiteY10" fmla="*/ 1164009 h 1217390"/>
              <a:gd name="connsiteX11" fmla="*/ 2516245 w 2757854"/>
              <a:gd name="connsiteY11" fmla="*/ 908929 h 1217390"/>
              <a:gd name="connsiteX12" fmla="*/ 2536533 w 2757854"/>
              <a:gd name="connsiteY12" fmla="*/ 877782 h 1217390"/>
              <a:gd name="connsiteX13" fmla="*/ 2749988 w 2757854"/>
              <a:gd name="connsiteY13" fmla="*/ 783008 h 1217390"/>
              <a:gd name="connsiteX14" fmla="*/ 2756637 w 2757854"/>
              <a:gd name="connsiteY14" fmla="*/ 766225 h 1217390"/>
              <a:gd name="connsiteX15" fmla="*/ 2749988 w 2757854"/>
              <a:gd name="connsiteY15" fmla="*/ 759577 h 121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854" h="1217390">
                <a:moveTo>
                  <a:pt x="2749988" y="759577"/>
                </a:moveTo>
                <a:lnTo>
                  <a:pt x="2536533" y="664327"/>
                </a:lnTo>
                <a:cubicBezTo>
                  <a:pt x="2524189" y="658888"/>
                  <a:pt x="2516235" y="646668"/>
                  <a:pt x="2516245" y="633180"/>
                </a:cubicBezTo>
                <a:lnTo>
                  <a:pt x="2516245" y="53298"/>
                </a:lnTo>
                <a:cubicBezTo>
                  <a:pt x="2516245" y="23839"/>
                  <a:pt x="2492366" y="-42"/>
                  <a:pt x="2462905" y="-42"/>
                </a:cubicBezTo>
                <a:lnTo>
                  <a:pt x="53080" y="-42"/>
                </a:lnTo>
                <a:cubicBezTo>
                  <a:pt x="23657" y="11"/>
                  <a:pt x="-165" y="23876"/>
                  <a:pt x="-165" y="53298"/>
                </a:cubicBezTo>
                <a:lnTo>
                  <a:pt x="-165" y="1164009"/>
                </a:lnTo>
                <a:cubicBezTo>
                  <a:pt x="-165" y="1193431"/>
                  <a:pt x="23657" y="1217291"/>
                  <a:pt x="53080" y="1217349"/>
                </a:cubicBezTo>
                <a:lnTo>
                  <a:pt x="2462905" y="1217349"/>
                </a:lnTo>
                <a:cubicBezTo>
                  <a:pt x="2492366" y="1217349"/>
                  <a:pt x="2516245" y="1193469"/>
                  <a:pt x="2516245" y="1164009"/>
                </a:cubicBezTo>
                <a:lnTo>
                  <a:pt x="2516245" y="908929"/>
                </a:lnTo>
                <a:cubicBezTo>
                  <a:pt x="2516235" y="895442"/>
                  <a:pt x="2524189" y="883221"/>
                  <a:pt x="2536533" y="877782"/>
                </a:cubicBezTo>
                <a:lnTo>
                  <a:pt x="2749988" y="783008"/>
                </a:lnTo>
                <a:cubicBezTo>
                  <a:pt x="2756456" y="780208"/>
                  <a:pt x="2759437" y="772702"/>
                  <a:pt x="2756637" y="766225"/>
                </a:cubicBezTo>
                <a:cubicBezTo>
                  <a:pt x="2755351" y="763244"/>
                  <a:pt x="2752970" y="760863"/>
                  <a:pt x="2749988" y="759577"/>
                </a:cubicBezTo>
                <a:close/>
              </a:path>
            </a:pathLst>
          </a:custGeom>
          <a:solidFill>
            <a:schemeClr val="accent4"/>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44145" tIns="46990" rIns="504190"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（1）创业是创造有价值新事物的过程。</a:t>
            </a:r>
            <a:endParaRPr lang="en-US" altLang="zh-CN" sz="1600" kern="0" dirty="0">
              <a:ln>
                <a:noFill/>
                <a:prstDash val="sysDot"/>
              </a:ln>
              <a:solidFill>
                <a:srgbClr val="FFFFFF"/>
              </a:solidFill>
              <a:latin typeface="+mn-ea"/>
              <a:cs typeface="+mn-ea"/>
              <a:sym typeface="+mn-ea"/>
            </a:endParaRPr>
          </a:p>
        </p:txBody>
      </p:sp>
      <p:sp>
        <p:nvSpPr>
          <p:cNvPr id="34" name="图形 6"/>
          <p:cNvSpPr/>
          <p:nvPr>
            <p:custDataLst>
              <p:tags r:id="rId13"/>
            </p:custDataLst>
          </p:nvPr>
        </p:nvSpPr>
        <p:spPr>
          <a:xfrm flipH="1">
            <a:off x="6916447" y="4564593"/>
            <a:ext cx="3091669" cy="1163295"/>
          </a:xfrm>
          <a:custGeom>
            <a:avLst/>
            <a:gdLst>
              <a:gd name="connsiteX0" fmla="*/ 2749988 w 2757854"/>
              <a:gd name="connsiteY0" fmla="*/ 759577 h 1217390"/>
              <a:gd name="connsiteX1" fmla="*/ 2536533 w 2757854"/>
              <a:gd name="connsiteY1" fmla="*/ 664327 h 1217390"/>
              <a:gd name="connsiteX2" fmla="*/ 2516245 w 2757854"/>
              <a:gd name="connsiteY2" fmla="*/ 633180 h 1217390"/>
              <a:gd name="connsiteX3" fmla="*/ 2516245 w 2757854"/>
              <a:gd name="connsiteY3" fmla="*/ 53298 h 1217390"/>
              <a:gd name="connsiteX4" fmla="*/ 2462905 w 2757854"/>
              <a:gd name="connsiteY4" fmla="*/ -42 h 1217390"/>
              <a:gd name="connsiteX5" fmla="*/ 53080 w 2757854"/>
              <a:gd name="connsiteY5" fmla="*/ -42 h 1217390"/>
              <a:gd name="connsiteX6" fmla="*/ -165 w 2757854"/>
              <a:gd name="connsiteY6" fmla="*/ 53298 h 1217390"/>
              <a:gd name="connsiteX7" fmla="*/ -165 w 2757854"/>
              <a:gd name="connsiteY7" fmla="*/ 1164009 h 1217390"/>
              <a:gd name="connsiteX8" fmla="*/ 53080 w 2757854"/>
              <a:gd name="connsiteY8" fmla="*/ 1217349 h 1217390"/>
              <a:gd name="connsiteX9" fmla="*/ 2462905 w 2757854"/>
              <a:gd name="connsiteY9" fmla="*/ 1217349 h 1217390"/>
              <a:gd name="connsiteX10" fmla="*/ 2516245 w 2757854"/>
              <a:gd name="connsiteY10" fmla="*/ 1164009 h 1217390"/>
              <a:gd name="connsiteX11" fmla="*/ 2516245 w 2757854"/>
              <a:gd name="connsiteY11" fmla="*/ 908929 h 1217390"/>
              <a:gd name="connsiteX12" fmla="*/ 2536533 w 2757854"/>
              <a:gd name="connsiteY12" fmla="*/ 877782 h 1217390"/>
              <a:gd name="connsiteX13" fmla="*/ 2749988 w 2757854"/>
              <a:gd name="connsiteY13" fmla="*/ 783008 h 1217390"/>
              <a:gd name="connsiteX14" fmla="*/ 2756637 w 2757854"/>
              <a:gd name="connsiteY14" fmla="*/ 766225 h 1217390"/>
              <a:gd name="connsiteX15" fmla="*/ 2749988 w 2757854"/>
              <a:gd name="connsiteY15" fmla="*/ 759577 h 121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17" h="2264">
                <a:moveTo>
                  <a:pt x="421" y="0"/>
                </a:moveTo>
                <a:lnTo>
                  <a:pt x="5407" y="0"/>
                </a:lnTo>
                <a:cubicBezTo>
                  <a:pt x="5468" y="0"/>
                  <a:pt x="5517" y="49"/>
                  <a:pt x="5517" y="110"/>
                </a:cubicBezTo>
                <a:lnTo>
                  <a:pt x="5517" y="206"/>
                </a:lnTo>
                <a:lnTo>
                  <a:pt x="5517" y="461"/>
                </a:lnTo>
                <a:lnTo>
                  <a:pt x="5517" y="1055"/>
                </a:lnTo>
                <a:cubicBezTo>
                  <a:pt x="5517" y="1083"/>
                  <a:pt x="5534" y="1108"/>
                  <a:pt x="5559" y="1120"/>
                </a:cubicBezTo>
                <a:lnTo>
                  <a:pt x="6001" y="1317"/>
                </a:lnTo>
                <a:cubicBezTo>
                  <a:pt x="6007" y="1319"/>
                  <a:pt x="6012" y="1324"/>
                  <a:pt x="6015" y="1331"/>
                </a:cubicBezTo>
                <a:cubicBezTo>
                  <a:pt x="6021" y="1344"/>
                  <a:pt x="6014" y="1359"/>
                  <a:pt x="6001" y="1365"/>
                </a:cubicBezTo>
                <a:lnTo>
                  <a:pt x="5559" y="1561"/>
                </a:lnTo>
                <a:cubicBezTo>
                  <a:pt x="5534" y="1573"/>
                  <a:pt x="5517" y="1598"/>
                  <a:pt x="5517" y="1626"/>
                </a:cubicBezTo>
                <a:lnTo>
                  <a:pt x="5517" y="2154"/>
                </a:lnTo>
                <a:cubicBezTo>
                  <a:pt x="5517" y="2215"/>
                  <a:pt x="5468" y="2264"/>
                  <a:pt x="5407" y="2264"/>
                </a:cubicBezTo>
                <a:lnTo>
                  <a:pt x="421" y="2264"/>
                </a:lnTo>
                <a:lnTo>
                  <a:pt x="421" y="2264"/>
                </a:lnTo>
                <a:lnTo>
                  <a:pt x="110" y="2264"/>
                </a:lnTo>
                <a:cubicBezTo>
                  <a:pt x="49" y="2264"/>
                  <a:pt x="0" y="2215"/>
                  <a:pt x="0" y="2154"/>
                </a:cubicBezTo>
                <a:lnTo>
                  <a:pt x="0" y="461"/>
                </a:lnTo>
                <a:lnTo>
                  <a:pt x="0" y="206"/>
                </a:lnTo>
                <a:lnTo>
                  <a:pt x="0" y="110"/>
                </a:lnTo>
                <a:cubicBezTo>
                  <a:pt x="0" y="49"/>
                  <a:pt x="49" y="0"/>
                  <a:pt x="110" y="0"/>
                </a:cubicBezTo>
                <a:lnTo>
                  <a:pt x="421" y="0"/>
                </a:lnTo>
                <a:lnTo>
                  <a:pt x="421" y="0"/>
                </a:ln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40000" tIns="46990" rIns="215900" bIns="45720" numCol="1" spcCol="0" rtlCol="0" fromWordArt="0" anchor="ctr" anchorCtr="0" forceAA="0" compatLnSpc="1">
            <a:noAutofit/>
          </a:bodyPr>
          <a:p>
            <a:pPr indent="0" algn="ctr" fontAlgn="auto">
              <a:lnSpc>
                <a:spcPct val="130000"/>
              </a:lnSpc>
            </a:pPr>
            <a:r>
              <a:rPr lang="zh-CN" altLang="en-US" sz="1600" kern="0" dirty="0">
                <a:ln>
                  <a:noFill/>
                  <a:prstDash val="sysDot"/>
                </a:ln>
                <a:solidFill>
                  <a:srgbClr val="FFFFFF"/>
                </a:solidFill>
                <a:latin typeface="+mn-ea"/>
                <a:cs typeface="+mn-ea"/>
                <a:sym typeface="+mn-ea"/>
              </a:rPr>
              <a:t>（4）创业满足社会需要，同时获得相应的回报。</a:t>
            </a:r>
            <a:endParaRPr lang="zh-CN" altLang="en-US" sz="1600" kern="0" dirty="0">
              <a:ln>
                <a:noFill/>
                <a:prstDash val="sysDot"/>
              </a:ln>
              <a:solidFill>
                <a:srgbClr val="FFFFFF"/>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fill="hold"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10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2*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2*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2*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2*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2*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2*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2*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2*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2*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2*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2*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65.01849727119986,&quot;left&quot;:109.0843155604085,&quot;top&quot;:170.4315027288001,&quot;width&quot;:745.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1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2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53_1*l_h_i*1_6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287.8589660644533,&quot;left&quot;:118.12503937007872,&quot;top&quot;:186.98602877879702,&quot;width&quot;:669.564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287.8589660644533,&quot;left&quot;:118.12503937007872,&quot;top&quot;:186.98602877879702,&quot;width&quot;:669.5648031496063}"/>
  <p:tag name="KSO_WM_UNIT_SUBTYPE" val="a"/>
  <p:tag name="KSO_WM_UNIT_NOCLEAR" val="0"/>
  <p:tag name="KSO_WM_UNIT_VALUE" val="60"/>
  <p:tag name="KSO_WM_UNIT_COMPATIBLE" val="0"/>
  <p:tag name="KSO_WM_UNIT_DIAGRAM_ISREFERUNIT" val="0"/>
  <p:tag name="KSO_WM_UNIT_TYPE" val="l_h_f"/>
  <p:tag name="KSO_WM_UNIT_INDEX" val="1_6_1"/>
  <p:tag name="KSO_WM_UNIT_ID" val="diagram20233253_1*l_h_f*1_6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60.02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60.02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60.02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92.5749545264056,&quot;left&quot;:128.5179588594211,&quot;top&quot;:160.02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92.5749545264056,&quot;left&quot;:128.5179588594211,&quot;top&quot;:160.02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92.5749545264056,&quot;left&quot;:128.5179588594211,&quot;top&quot;:160.02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92.5749545264056,&quot;left&quot;:128.5179588594211,&quot;top&quot;:160.02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80314960631,&quot;left&quot;:141.0750351408711,&quot;top&quot;:138.1,&quot;width&quot;:677.1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5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874015747,&quot;left&quot;:120.04998779296875,&quot;top&quot;:164.35,&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6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37.6103942871094,&quot;left&quot;:107.21788002314534,&quot;top&quot;:138.26377923439804,&quot;width&quot;:728.6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1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74.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91.5500000000003,&quot;left&quot;:146.5000454735944,&quot;top&quot;:166.07503937007874,&quot;width&quot;:635.0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76.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7.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78.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179.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91.5500000000003,&quot;left&quot;:146.5000454735944,&quot;top&quot;:166.07503937007874,&quot;width&quot;:635.0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181.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82.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183.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4.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185.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86.xml><?xml version="1.0" encoding="utf-8"?>
<p:tagLst xmlns:p="http://schemas.openxmlformats.org/presentationml/2006/main">
  <p:tag name="KSO_WM_DIAGRAM_VIRTUALLY_FRAME" val="{&quot;height&quot;:291.5500000000003,&quot;left&quot;:146.5000454735944,&quot;top&quot;:166.07503937007874,&quot;width&quot;:635.0999877929687}"/>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1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2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12.34977416992194,&quot;left&quot;:132.42503937007874,&quot;top&quot;:171.77342000165328,&quot;width&quot;:695.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04.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BEAUTIFY_FLAG" val="#wm#"/>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09.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BEAUTIFY_FLAG" val="#wm#"/>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14.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BEAUTIFY_FLAG" val="#wm#"/>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08.35,&quot;left&quot;:113.99998779296875,&quot;top&quot;:164.82503937007874,&quot;width&quot;:712.40002441406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7"/>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7"/>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7"/>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7"/>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8,8,8,8,8,8]}"/>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6"/>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6"/>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2*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2*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2*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2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2*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2*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2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20_2*l_h_f*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8,8,8,8,8,8]}"/>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820_2*l_h_i*1_3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DIAGRAM_USE_COLOR_VALUE" val="{&quot;color_scheme&quot;:1,&quot;color_type&quot;:1,&quot;theme_color_indexes&quot;:[8,8,8,8,8,8]}"/>
</p:tagLst>
</file>

<file path=ppt/tags/tag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2*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20_2*l_h_a*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4"/>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6"/>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6"/>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8,8,8,8,8,8]}"/>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5"/>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1"/>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3"/>
  <p:tag name="KSO_WM_TEMPLATE_CATEGORY" val="diagram"/>
  <p:tag name="KSO_WM_TEMPLATE_INDEX" val="20234820"/>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3"/>
  <p:tag name="KSO_WM_DIAGRAM_MIN_ITEMCNT" val="2"/>
  <p:tag name="KSO_WM_DIAGRAM_VIRTUALLY_FRAME" val="{&quot;height&quot;:314.90000610351564,&quot;left&quot;:134.2,&quot;top&quot;:166.29999694824218,&quot;width&quot;:703.59472002045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1*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1*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2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1*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8,8,8,8,8,8]}"/>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1*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290.59999389648436,&quot;left&quot;:138.37796020507812,&quot;top&quot;:184.2500030517578,&quot;width&quot;:674.99407958984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2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4408_3*m_i*1_1"/>
  <p:tag name="KSO_WM_TEMPLATE_CATEGORY" val="diagram"/>
  <p:tag name="KSO_WM_TEMPLATE_INDEX" val="20234408"/>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solidLine&quot;:{&quot;brightness&quot;:0.699999988079071,&quot;colorType&quot;:2,&quot;rgb&quot;:&quot;#b3b3b3&quot;,&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6"/>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3"/>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4"/>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2_5"/>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2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2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2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6"/>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3"/>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4"/>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4_5"/>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4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4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4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4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6"/>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3"/>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4"/>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3_5"/>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3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3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3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6"/>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1_5"/>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1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brightness&quot;:0,&quot;colorType&quot;:2,&quot;rgb&quot;:&quot;#000000&quot;,&quot;transparency&quot;:0.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1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1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6"/>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6"/>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3"/>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3"/>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4"/>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4"/>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2"/>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5"/>
  <p:tag name="KSO_WM_TEMPLATE_CATEGORY" val="diagram"/>
  <p:tag name="KSO_WM_TEMPLATE_INDEX" val="20234408"/>
  <p:tag name="KSO_WM_UNIT_LAYERLEVEL" val="1_1_1"/>
  <p:tag name="KSO_WM_TAG_VERSION" val="3.0"/>
  <p:tag name="KSO_WM_BEAUTIFY_FLAG" val="#wm#"/>
  <p:tag name="KSO_WM_DIAGRAM_GROUP_CODE" val="m1-1"/>
  <p:tag name="KSO_WM_UNIT_TYPE" val="m_h_i"/>
  <p:tag name="KSO_WM_UNIT_INDEX" val="1_5_5"/>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i*1_5_1"/>
  <p:tag name="KSO_WM_TEMPLATE_CATEGORY" val="diagram"/>
  <p:tag name="KSO_WM_TEMPLATE_INDEX" val="20234408"/>
  <p:tag name="KSO_WM_UNIT_LAYERLEVEL" val="1_1_1"/>
  <p:tag name="KSO_WM_TAG_VERSION" val="3.0"/>
  <p:tag name="KSO_WM_BEAUTIFY_FLAG" val="#wm#"/>
  <p:tag name="KSO_WM_DIAGRAM_GROUP_CODE" val="m1-1"/>
  <p:tag name="KSO_WM_UNIT_SUBTYPE" val="d"/>
  <p:tag name="KSO_WM_UNIT_TYPE" val="m_h_i"/>
  <p:tag name="KSO_WM_UNIT_INDEX" val="1_5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brightness&quot;:-0.5,&quot;colorType&quot;:1,&quot;foreColorIndex&quot;:5,&quot;transparency&quot;:0.639999985694885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3*m_h_f*1_5_1"/>
  <p:tag name="KSO_WM_TEMPLATE_CATEGORY" val="diagram"/>
  <p:tag name="KSO_WM_TEMPLATE_INDEX" val="20234408"/>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5_1"/>
  <p:tag name="KSO_WM_UNIT_VALUE" val="12"/>
  <p:tag name="KSO_WM_DIAGRAM_VERSION" val="3"/>
  <p:tag name="KSO_WM_DIAGRAM_COLOR_TRICK" val="1"/>
  <p:tag name="KSO_WM_DIAGRAM_COLOR_TEXT_CAN_REMOVE" val="n"/>
  <p:tag name="KSO_WM_DIAGRAM_MAX_ITEMCNT" val="5"/>
  <p:tag name="KSO_WM_DIAGRAM_MIN_ITEMCNT" val="3"/>
  <p:tag name="KSO_WM_DIAGRAM_VIRTUALLY_FRAME" val="{&quot;height&quot;:178.9650390625001,&quot;left&quot;:86.84516850509044,&quot;top&quot;:229.31775605930116,&quot;width&quot;:729.9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34503_1*l_h_i*1_5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03_1*l_h_f*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97.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03_1*l_h_x*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4503_1*l_h_i*1_5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503_1*l_h_i*1_4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03_1*l_h_f*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03_1*l_h_i*1_4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503_1*l_h_i*1_3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03_1*l_h_f*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503_1*l_h_i*1_3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503_1*l_h_i*1_2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03_1*l_h_f*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03_1*l_h_i*1_2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503_1*l_h_i*1_1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30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03_1*l_h_f*1_1_1"/>
  <p:tag name="KSO_WM_TEMPLATE_CATEGORY" val="diagram"/>
  <p:tag name="KSO_WM_TEMPLATE_INDEX" val="20234503"/>
  <p:tag name="KSO_WM_UNIT_LAYERLEVEL" val="1_1_1"/>
  <p:tag name="KSO_WM_TAG_VERSION" val="3.0"/>
  <p:tag name="KSO_WM_BEAUTIFY_FLAG" val="#wm#"/>
  <p:tag name="KSO_WM_UNIT_VALUE" val="100"/>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503_1*l_h_i*1_1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03_1*l_h_i*1_5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03_1*l_h_i*1_4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03_1*l_h_i*1_3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03_1*l_h_i*1_2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03_1*l_h_i*1_1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4503_1*l_h_i*1_3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4503_1*l_h_i*1_2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503_1*l_h_i*1_1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4503_1*l_h_i*1_4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03_1*l_h_x*1_1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21.xml><?xml version="1.0" encoding="utf-8"?>
<p:tagLst xmlns:p="http://schemas.openxmlformats.org/presentationml/2006/main">
  <p:tag name="KSO_WM_DIAGRAM_VERSION" val="3"/>
  <p:tag name="KSO_WM_DIAGRAM_COLOR_TRICK" val="1"/>
  <p:tag name="KSO_WM_DIAGRAM_COLOR_TEXT_CAN_REMOVE" val="n"/>
  <p:tag name="KSO_WM_UNIT_VALUE" val="93*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03_1*l_h_x*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22.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03_1*l_h_x*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VALUE" val="96*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03_1*l_h_x*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4503_1*l_h_i*1_5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41.00000000000023,&quot;left&quot;:123.45,&quot;top&quot;:197.22503937007872,&quot;width&quot;:70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8,8,8,8,8,8]}"/>
</p:tagLst>
</file>

<file path=ppt/tags/tag3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7.xml><?xml version="1.0" encoding="utf-8"?>
<p:tagLst xmlns:p="http://schemas.openxmlformats.org/presentationml/2006/main">
  <p:tag name="commondata" val="eyJoZGlkIjoiYTU1MDZiNWQ3Mzk2ODc1NGFiMjRiODI4MWFjZjNlMmMifQ=="/>
  <p:tag name="resource_record_key" val="{&quot;65&quot;:[20205081],&quot;70&quot;:[3325359,3322235,3322346,3321442,3321432,3330166,3318988,3322421,3321782,3319204,3333620,3321434,3322384,3321416,3322444,3322001,3322233,3319356,3322069,3326204,3321780,3326198,3325108]}"/>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DIAGRAM_VIRTUALLY_FRAME" val="{&quot;height&quot;:296.5481794829473,&quot;left&quot;:127.45,&quot;top&quot;:158.9704819343755,&quot;width&quot;:716.3}"/>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08.6684251968503,&quot;left&quot;:106.57503937007873,&quot;top&quot;:166.93842519685037,&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1*l_h_i*1_2_1"/>
  <p:tag name="KSO_WM_TEMPLATE_CATEGORY" val="diagram"/>
  <p:tag name="KSO_WM_TEMPLATE_INDEX" val="20233241"/>
  <p:tag name="KSO_WM_UNIT_LAYERLEVEL" val="1_1_1"/>
  <p:tag name="KSO_WM_TAG_VERSION" val="3.0"/>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1*l_i*1_1"/>
  <p:tag name="KSO_WM_TEMPLATE_CATEGORY" val="diagram"/>
  <p:tag name="KSO_WM_TEMPLATE_INDEX" val="20233241"/>
  <p:tag name="KSO_WM_UNIT_LAYERLEVEL" val="1_1"/>
  <p:tag name="KSO_WM_TAG_VERSION" val="3.0"/>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8,8,8,8,8,8]}"/>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1*l_h_i*1_3_1"/>
  <p:tag name="KSO_WM_TEMPLATE_CATEGORY" val="diagram"/>
  <p:tag name="KSO_WM_TEMPLATE_INDEX" val="20233241"/>
  <p:tag name="KSO_WM_UNIT_LAYERLEVEL" val="1_1_1"/>
  <p:tag name="KSO_WM_TAG_VERSION" val="3.0"/>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92.xml><?xml version="1.0" encoding="utf-8"?>
<p:tagLst xmlns:p="http://schemas.openxmlformats.org/presentationml/2006/main">
  <p:tag name="KSO_WM_UNIT_VALUE" val="180*180"/>
  <p:tag name="KSO_WM_UNIT_HIGHLIGHT" val="0"/>
  <p:tag name="KSO_WM_UNIT_COMPATIBLE" val="0"/>
  <p:tag name="KSO_WM_UNIT_DIAGRAM_ISNUMVISUAL" val="0"/>
  <p:tag name="KSO_WM_UNIT_DIAGRAM_ISREFERUNIT" val="0"/>
  <p:tag name="KSO_WM_UNIT_TYPE" val="l_x"/>
  <p:tag name="KSO_WM_UNIT_INDEX" val="1_1"/>
  <p:tag name="KSO_WM_UNIT_ID" val="diagram20233241_1*l_x*1_1"/>
  <p:tag name="KSO_WM_TEMPLATE_CATEGORY" val="diagram"/>
  <p:tag name="KSO_WM_TEMPLATE_INDEX" val="20233241"/>
  <p:tag name="KSO_WM_UNIT_LAYERLEVEL" val="1_1"/>
  <p:tag name="KSO_WM_TAG_VERSION" val="3.0"/>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GROUP_CODE" val="l1-1"/>
  <p:tag name="KSO_WM_DIAGRAM_VERSION" val="3"/>
  <p:tag name="KSO_WM_DIAGRAM_COLOR_TRICK" val="1"/>
  <p:tag name="KSO_WM_DIAGRAM_COLOR_TEXT_CAN_REMOVE" val="n"/>
  <p:tag name="KSO_WM_DIAGRAM_USE_COLOR_VALUE" val="{&quot;color_scheme&quot;:1,&quot;color_type&quot;:1,&quot;theme_color_indexes&quot;:[8,8,8,8,8,8]}"/>
</p:tagLst>
</file>

<file path=ppt/tags/tag93.xml><?xml version="1.0" encoding="utf-8"?>
<p:tagLst xmlns:p="http://schemas.openxmlformats.org/presentationml/2006/main">
  <p:tag name="KSO_WM_UNIT_SUBTYPE" val="a"/>
  <p:tag name="KSO_WM_UNIT_TEXT_LAYER_COUNT" val="1"/>
  <p:tag name="KSO_WM_UNIT_NOCLEAR" val="0"/>
  <p:tag name="KSO_WM_UNIT_VALUE" val="70"/>
  <p:tag name="KSO_WM_UNIT_HIGHLIGHT" val="0"/>
  <p:tag name="KSO_WM_UNIT_COMPATIBLE" val="0"/>
  <p:tag name="KSO_WM_UNIT_DIAGRAM_ISNUMVISUAL" val="0"/>
  <p:tag name="KSO_WM_UNIT_DIAGRAM_ISREFERUNIT" val="0"/>
  <p:tag name="KSO_WM_UNIT_TYPE" val="l_h_f"/>
  <p:tag name="KSO_WM_UNIT_INDEX" val="1_2_1"/>
  <p:tag name="KSO_WM_UNIT_ID" val="diagram20233241_1*l_h_f*1_2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文本内容，简明扼要地阐述观点。以便观者准确地理解您传达的思想。"/>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41_1*l_h_f*1_3_1"/>
  <p:tag name="KSO_WM_TEMPLATE_CATEGORY" val="diagram"/>
  <p:tag name="KSO_WM_TEMPLATE_INDEX" val="20233241"/>
  <p:tag name="KSO_WM_UNIT_LAYERLEVEL" val="1_1_1"/>
  <p:tag name="KSO_WM_TAG_VERSION" val="3.0"/>
  <p:tag name="KSO_WM_BEAUTIFY_FLAG" val="#wm#"/>
  <p:tag name="KSO_WM_UNIT_VALUE" val="80"/>
  <p:tag name="KSO_WM_DIAGRAM_GROUP_CODE" val="l1-1"/>
  <p:tag name="KSO_WM_DIAGRAM_VERSION" val="3"/>
  <p:tag name="KSO_WM_DIAGRAM_COLOR_TRICK" val="1"/>
  <p:tag name="KSO_WM_DIAGRAM_COLOR_TEXT_CAN_REMOVE" val="n"/>
  <p:tag name="KSO_WM_UNIT_PRESET_TEXT" val="单击此处添加文本内容，简明扼要地阐述观点。以便观者准确地理解您传达的思想。"/>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5.xml><?xml version="1.0" encoding="utf-8"?>
<p:tagLst xmlns:p="http://schemas.openxmlformats.org/presentationml/2006/main">
  <p:tag name="KSO_WM_UNIT_SUBTYPE" val="a"/>
  <p:tag name="KSO_WM_UNIT_TEXT_LAYER_COUNT" val="1"/>
  <p:tag name="KSO_WM_UNIT_NOCLEAR" val="0"/>
  <p:tag name="KSO_WM_UNIT_VALUE" val="70"/>
  <p:tag name="KSO_WM_UNIT_HIGHLIGHT" val="0"/>
  <p:tag name="KSO_WM_UNIT_COMPATIBLE" val="0"/>
  <p:tag name="KSO_WM_UNIT_DIAGRAM_ISNUMVISUAL" val="0"/>
  <p:tag name="KSO_WM_UNIT_DIAGRAM_ISREFERUNIT" val="0"/>
  <p:tag name="KSO_WM_UNIT_TYPE" val="l_h_f"/>
  <p:tag name="KSO_WM_UNIT_INDEX" val="1_1_1"/>
  <p:tag name="KSO_WM_UNIT_ID" val="diagram20233241_1*l_h_f*1_1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你的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3241_1*l_h_f*1_4_1"/>
  <p:tag name="KSO_WM_TEMPLATE_CATEGORY" val="diagram"/>
  <p:tag name="KSO_WM_TEMPLATE_INDEX" val="20233241"/>
  <p:tag name="KSO_WM_UNIT_LAYERLEVEL" val="1_1_1"/>
  <p:tag name="KSO_WM_TAG_VERSION" val="3.0"/>
  <p:tag name="KSO_WM_BEAUTIFY_FLAG" val="#wm#"/>
  <p:tag name="KSO_WM_UNIT_VALUE" val="60"/>
  <p:tag name="KSO_WM_DIAGRAM_GROUP_CODE" val="l1-1"/>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54.36237182617234,&quot;left&quot;:113.96649169921875,&quot;top&quot;:197.21881408691405,&quot;width&quot;:683.1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DIAGRAM_VIRTUALLY_FRAME" val="{&quot;height&quot;:296.5481794829473,&quot;left&quot;:127.45,&quot;top&quot;:158.9704819343755,&quot;width&quot;:716.3}"/>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4504</Words>
  <Application>WPS 演示</Application>
  <PresentationFormat>宽屏</PresentationFormat>
  <Paragraphs>461</Paragraphs>
  <Slides>28</Slides>
  <Notes>20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28</vt:i4>
      </vt:variant>
    </vt:vector>
  </HeadingPairs>
  <TitlesOfParts>
    <vt:vector size="49"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Arial Unicode MS</vt:lpstr>
      <vt:lpstr>仓耳小丸子</vt:lpstr>
      <vt:lpstr>汉仪粗圆简</vt:lpstr>
      <vt:lpstr>MiSans Normal</vt:lpstr>
      <vt:lpstr>汉仪文黑-55简</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201</cp:revision>
  <dcterms:created xsi:type="dcterms:W3CDTF">2019-06-19T02:08:00Z</dcterms:created>
  <dcterms:modified xsi:type="dcterms:W3CDTF">2025-03-14T09:45:09Z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