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89" r:id="rId3"/>
  </p:sldMasterIdLst>
  <p:notesMasterIdLst>
    <p:notesMasterId r:id="rId5"/>
  </p:notesMasterIdLst>
  <p:sldIdLst>
    <p:sldId id="409" r:id="rId4"/>
    <p:sldId id="410" r:id="rId6"/>
    <p:sldId id="485" r:id="rId7"/>
    <p:sldId id="486" r:id="rId8"/>
    <p:sldId id="437" r:id="rId9"/>
    <p:sldId id="414" r:id="rId10"/>
    <p:sldId id="439" r:id="rId11"/>
    <p:sldId id="413" r:id="rId12"/>
    <p:sldId id="459" r:id="rId13"/>
    <p:sldId id="460" r:id="rId14"/>
    <p:sldId id="415" r:id="rId15"/>
    <p:sldId id="412" r:id="rId16"/>
    <p:sldId id="463" r:id="rId17"/>
    <p:sldId id="466" r:id="rId18"/>
    <p:sldId id="467" r:id="rId19"/>
    <p:sldId id="468" r:id="rId20"/>
    <p:sldId id="471" r:id="rId21"/>
    <p:sldId id="472" r:id="rId22"/>
    <p:sldId id="473" r:id="rId23"/>
    <p:sldId id="475" r:id="rId24"/>
    <p:sldId id="478" r:id="rId25"/>
    <p:sldId id="481" r:id="rId26"/>
    <p:sldId id="432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7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AC75"/>
    <a:srgbClr val="7E4938"/>
    <a:srgbClr val="73502F"/>
    <a:srgbClr val="FFFFFF"/>
    <a:srgbClr val="A37441"/>
    <a:srgbClr val="825E34"/>
    <a:srgbClr val="D2A672"/>
    <a:srgbClr val="BD7D69"/>
    <a:srgbClr val="704032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990" y="96"/>
      </p:cViewPr>
      <p:guideLst>
        <p:guide orient="horz" pos="2153"/>
        <p:guide pos="37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24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589AD23-FE09-4CFE-94C0-BA8EE5C7795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4711ECB-B0E6-4EAF-82EB-BFB1917B83C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第一PP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tags" Target="../tags/tag14.xml"/><Relationship Id="rId45" Type="http://schemas.openxmlformats.org/officeDocument/2006/relationships/tags" Target="../tags/tag13.xml"/><Relationship Id="rId44" Type="http://schemas.openxmlformats.org/officeDocument/2006/relationships/tags" Target="../tags/tag12.xml"/><Relationship Id="rId43" Type="http://schemas.openxmlformats.org/officeDocument/2006/relationships/tags" Target="../tags/tag11.xml"/><Relationship Id="rId42" Type="http://schemas.openxmlformats.org/officeDocument/2006/relationships/tags" Target="../tags/tag10.xml"/><Relationship Id="rId41" Type="http://schemas.openxmlformats.org/officeDocument/2006/relationships/tags" Target="../tags/tag9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7" name="KSO_TEMPLATE" hidden="1"/>
          <p:cNvSpPr/>
          <p:nvPr>
            <p:custDataLst>
              <p:tags r:id="rId4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0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29" Type="http://schemas.openxmlformats.org/officeDocument/2006/relationships/slideLayout" Target="../slideLayouts/slideLayout1.xml"/><Relationship Id="rId28" Type="http://schemas.openxmlformats.org/officeDocument/2006/relationships/tags" Target="../tags/tag133.xml"/><Relationship Id="rId27" Type="http://schemas.openxmlformats.org/officeDocument/2006/relationships/tags" Target="../tags/tag132.xml"/><Relationship Id="rId26" Type="http://schemas.openxmlformats.org/officeDocument/2006/relationships/tags" Target="../tags/tag131.xml"/><Relationship Id="rId25" Type="http://schemas.openxmlformats.org/officeDocument/2006/relationships/tags" Target="../tags/tag130.xml"/><Relationship Id="rId24" Type="http://schemas.openxmlformats.org/officeDocument/2006/relationships/tags" Target="../tags/tag129.xml"/><Relationship Id="rId23" Type="http://schemas.openxmlformats.org/officeDocument/2006/relationships/tags" Target="../tags/tag128.xml"/><Relationship Id="rId22" Type="http://schemas.openxmlformats.org/officeDocument/2006/relationships/tags" Target="../tags/tag127.xml"/><Relationship Id="rId21" Type="http://schemas.openxmlformats.org/officeDocument/2006/relationships/tags" Target="../tags/tag126.xml"/><Relationship Id="rId20" Type="http://schemas.openxmlformats.org/officeDocument/2006/relationships/tags" Target="../tags/tag125.xml"/><Relationship Id="rId2" Type="http://schemas.openxmlformats.org/officeDocument/2006/relationships/image" Target="../media/image2.png"/><Relationship Id="rId19" Type="http://schemas.openxmlformats.org/officeDocument/2006/relationships/tags" Target="../tags/tag124.xml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7" Type="http://schemas.openxmlformats.org/officeDocument/2006/relationships/notesSlide" Target="../notesSlides/notesSlide13.xml"/><Relationship Id="rId56" Type="http://schemas.openxmlformats.org/officeDocument/2006/relationships/slideLayout" Target="../slideLayouts/slideLayout1.xml"/><Relationship Id="rId55" Type="http://schemas.openxmlformats.org/officeDocument/2006/relationships/tags" Target="../tags/tag173.xml"/><Relationship Id="rId54" Type="http://schemas.openxmlformats.org/officeDocument/2006/relationships/image" Target="../media/image23.svg"/><Relationship Id="rId53" Type="http://schemas.openxmlformats.org/officeDocument/2006/relationships/image" Target="../media/image22.png"/><Relationship Id="rId52" Type="http://schemas.openxmlformats.org/officeDocument/2006/relationships/tags" Target="../tags/tag172.xml"/><Relationship Id="rId51" Type="http://schemas.openxmlformats.org/officeDocument/2006/relationships/image" Target="../media/image21.svg"/><Relationship Id="rId50" Type="http://schemas.openxmlformats.org/officeDocument/2006/relationships/image" Target="../media/image20.png"/><Relationship Id="rId5" Type="http://schemas.openxmlformats.org/officeDocument/2006/relationships/tags" Target="../tags/tag135.xml"/><Relationship Id="rId49" Type="http://schemas.openxmlformats.org/officeDocument/2006/relationships/tags" Target="../tags/tag171.xml"/><Relationship Id="rId48" Type="http://schemas.openxmlformats.org/officeDocument/2006/relationships/image" Target="../media/image19.svg"/><Relationship Id="rId47" Type="http://schemas.openxmlformats.org/officeDocument/2006/relationships/image" Target="../media/image18.png"/><Relationship Id="rId46" Type="http://schemas.openxmlformats.org/officeDocument/2006/relationships/tags" Target="../tags/tag170.xml"/><Relationship Id="rId45" Type="http://schemas.openxmlformats.org/officeDocument/2006/relationships/image" Target="../media/image17.svg"/><Relationship Id="rId44" Type="http://schemas.openxmlformats.org/officeDocument/2006/relationships/image" Target="../media/image16.png"/><Relationship Id="rId43" Type="http://schemas.openxmlformats.org/officeDocument/2006/relationships/tags" Target="../tags/tag169.xml"/><Relationship Id="rId42" Type="http://schemas.openxmlformats.org/officeDocument/2006/relationships/image" Target="../media/image15.svg"/><Relationship Id="rId41" Type="http://schemas.openxmlformats.org/officeDocument/2006/relationships/image" Target="../media/image14.png"/><Relationship Id="rId40" Type="http://schemas.openxmlformats.org/officeDocument/2006/relationships/tags" Target="../tags/tag168.xml"/><Relationship Id="rId4" Type="http://schemas.openxmlformats.org/officeDocument/2006/relationships/tags" Target="../tags/tag134.xml"/><Relationship Id="rId39" Type="http://schemas.openxmlformats.org/officeDocument/2006/relationships/image" Target="../media/image13.svg"/><Relationship Id="rId38" Type="http://schemas.openxmlformats.org/officeDocument/2006/relationships/image" Target="../media/image12.png"/><Relationship Id="rId37" Type="http://schemas.openxmlformats.org/officeDocument/2006/relationships/tags" Target="../tags/tag167.xml"/><Relationship Id="rId36" Type="http://schemas.openxmlformats.org/officeDocument/2006/relationships/tags" Target="../tags/tag166.xml"/><Relationship Id="rId35" Type="http://schemas.openxmlformats.org/officeDocument/2006/relationships/tags" Target="../tags/tag165.xml"/><Relationship Id="rId34" Type="http://schemas.openxmlformats.org/officeDocument/2006/relationships/tags" Target="../tags/tag164.xml"/><Relationship Id="rId33" Type="http://schemas.openxmlformats.org/officeDocument/2006/relationships/tags" Target="../tags/tag163.xml"/><Relationship Id="rId32" Type="http://schemas.openxmlformats.org/officeDocument/2006/relationships/tags" Target="../tags/tag162.xml"/><Relationship Id="rId31" Type="http://schemas.openxmlformats.org/officeDocument/2006/relationships/tags" Target="../tags/tag161.xml"/><Relationship Id="rId30" Type="http://schemas.openxmlformats.org/officeDocument/2006/relationships/tags" Target="../tags/tag160.xml"/><Relationship Id="rId3" Type="http://schemas.openxmlformats.org/officeDocument/2006/relationships/image" Target="../media/image3.png"/><Relationship Id="rId29" Type="http://schemas.openxmlformats.org/officeDocument/2006/relationships/tags" Target="../tags/tag159.xml"/><Relationship Id="rId28" Type="http://schemas.openxmlformats.org/officeDocument/2006/relationships/tags" Target="../tags/tag158.xml"/><Relationship Id="rId27" Type="http://schemas.openxmlformats.org/officeDocument/2006/relationships/tags" Target="../tags/tag157.xml"/><Relationship Id="rId26" Type="http://schemas.openxmlformats.org/officeDocument/2006/relationships/tags" Target="../tags/tag156.xml"/><Relationship Id="rId25" Type="http://schemas.openxmlformats.org/officeDocument/2006/relationships/tags" Target="../tags/tag155.xml"/><Relationship Id="rId24" Type="http://schemas.openxmlformats.org/officeDocument/2006/relationships/tags" Target="../tags/tag154.xml"/><Relationship Id="rId23" Type="http://schemas.openxmlformats.org/officeDocument/2006/relationships/tags" Target="../tags/tag153.xml"/><Relationship Id="rId22" Type="http://schemas.openxmlformats.org/officeDocument/2006/relationships/tags" Target="../tags/tag152.xml"/><Relationship Id="rId21" Type="http://schemas.openxmlformats.org/officeDocument/2006/relationships/tags" Target="../tags/tag151.xml"/><Relationship Id="rId20" Type="http://schemas.openxmlformats.org/officeDocument/2006/relationships/tags" Target="../tags/tag150.xml"/><Relationship Id="rId2" Type="http://schemas.openxmlformats.org/officeDocument/2006/relationships/image" Target="../media/image2.png"/><Relationship Id="rId19" Type="http://schemas.openxmlformats.org/officeDocument/2006/relationships/tags" Target="../tags/tag149.xml"/><Relationship Id="rId18" Type="http://schemas.openxmlformats.org/officeDocument/2006/relationships/tags" Target="../tags/tag148.xml"/><Relationship Id="rId17" Type="http://schemas.openxmlformats.org/officeDocument/2006/relationships/tags" Target="../tags/tag147.xml"/><Relationship Id="rId16" Type="http://schemas.openxmlformats.org/officeDocument/2006/relationships/tags" Target="../tags/tag146.xml"/><Relationship Id="rId15" Type="http://schemas.openxmlformats.org/officeDocument/2006/relationships/tags" Target="../tags/tag14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5.xml"/><Relationship Id="rId5" Type="http://schemas.openxmlformats.org/officeDocument/2006/relationships/image" Target="../media/image24.png"/><Relationship Id="rId4" Type="http://schemas.openxmlformats.org/officeDocument/2006/relationships/tags" Target="../tags/tag17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6.xml"/><Relationship Id="rId4" Type="http://schemas.openxmlformats.org/officeDocument/2006/relationships/image" Target="../media/image2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image" Target="../media/image3.png"/><Relationship Id="rId28" Type="http://schemas.openxmlformats.org/officeDocument/2006/relationships/notesSlide" Target="../notesSlides/notesSlide16.xml"/><Relationship Id="rId27" Type="http://schemas.openxmlformats.org/officeDocument/2006/relationships/slideLayout" Target="../slideLayouts/slideLayout1.xml"/><Relationship Id="rId26" Type="http://schemas.openxmlformats.org/officeDocument/2006/relationships/tags" Target="../tags/tag193.xml"/><Relationship Id="rId25" Type="http://schemas.openxmlformats.org/officeDocument/2006/relationships/tags" Target="../tags/tag192.xml"/><Relationship Id="rId24" Type="http://schemas.openxmlformats.org/officeDocument/2006/relationships/image" Target="../media/image31.svg"/><Relationship Id="rId23" Type="http://schemas.openxmlformats.org/officeDocument/2006/relationships/image" Target="../media/image30.png"/><Relationship Id="rId22" Type="http://schemas.openxmlformats.org/officeDocument/2006/relationships/tags" Target="../tags/tag191.xml"/><Relationship Id="rId21" Type="http://schemas.openxmlformats.org/officeDocument/2006/relationships/tags" Target="../tags/tag190.xml"/><Relationship Id="rId20" Type="http://schemas.openxmlformats.org/officeDocument/2006/relationships/tags" Target="../tags/tag189.xml"/><Relationship Id="rId2" Type="http://schemas.openxmlformats.org/officeDocument/2006/relationships/image" Target="../media/image2.png"/><Relationship Id="rId19" Type="http://schemas.openxmlformats.org/officeDocument/2006/relationships/tags" Target="../tags/tag188.xml"/><Relationship Id="rId18" Type="http://schemas.openxmlformats.org/officeDocument/2006/relationships/tags" Target="../tags/tag187.xml"/><Relationship Id="rId17" Type="http://schemas.openxmlformats.org/officeDocument/2006/relationships/image" Target="../media/image29.svg"/><Relationship Id="rId16" Type="http://schemas.openxmlformats.org/officeDocument/2006/relationships/image" Target="../media/image28.png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image" Target="../media/image27.svg"/><Relationship Id="rId11" Type="http://schemas.openxmlformats.org/officeDocument/2006/relationships/image" Target="../media/image26.png"/><Relationship Id="rId10" Type="http://schemas.openxmlformats.org/officeDocument/2006/relationships/tags" Target="../tags/tag183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6.xml"/><Relationship Id="rId4" Type="http://schemas.openxmlformats.org/officeDocument/2006/relationships/image" Target="../media/image32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9" Type="http://schemas.openxmlformats.org/officeDocument/2006/relationships/tags" Target="../tags/tag31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20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07.xml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3" Type="http://schemas.openxmlformats.org/officeDocument/2006/relationships/notesSlide" Target="../notesSlides/notesSlide21.xml"/><Relationship Id="rId32" Type="http://schemas.openxmlformats.org/officeDocument/2006/relationships/slideLayout" Target="../slideLayouts/slideLayout1.xml"/><Relationship Id="rId31" Type="http://schemas.openxmlformats.org/officeDocument/2006/relationships/tags" Target="../tags/tag229.xml"/><Relationship Id="rId30" Type="http://schemas.openxmlformats.org/officeDocument/2006/relationships/image" Target="../media/image38.svg"/><Relationship Id="rId3" Type="http://schemas.openxmlformats.org/officeDocument/2006/relationships/image" Target="../media/image3.png"/><Relationship Id="rId29" Type="http://schemas.openxmlformats.org/officeDocument/2006/relationships/image" Target="../media/image37.png"/><Relationship Id="rId28" Type="http://schemas.openxmlformats.org/officeDocument/2006/relationships/tags" Target="../tags/tag228.xml"/><Relationship Id="rId27" Type="http://schemas.openxmlformats.org/officeDocument/2006/relationships/image" Target="../media/image36.svg"/><Relationship Id="rId26" Type="http://schemas.openxmlformats.org/officeDocument/2006/relationships/image" Target="../media/image35.png"/><Relationship Id="rId25" Type="http://schemas.openxmlformats.org/officeDocument/2006/relationships/tags" Target="../tags/tag227.xml"/><Relationship Id="rId24" Type="http://schemas.openxmlformats.org/officeDocument/2006/relationships/image" Target="../media/image34.svg"/><Relationship Id="rId23" Type="http://schemas.openxmlformats.org/officeDocument/2006/relationships/image" Target="../media/image33.png"/><Relationship Id="rId22" Type="http://schemas.openxmlformats.org/officeDocument/2006/relationships/tags" Target="../tags/tag226.xml"/><Relationship Id="rId21" Type="http://schemas.openxmlformats.org/officeDocument/2006/relationships/tags" Target="../tags/tag225.xml"/><Relationship Id="rId20" Type="http://schemas.openxmlformats.org/officeDocument/2006/relationships/tags" Target="../tags/tag224.xml"/><Relationship Id="rId2" Type="http://schemas.openxmlformats.org/officeDocument/2006/relationships/image" Target="../media/image2.png"/><Relationship Id="rId19" Type="http://schemas.openxmlformats.org/officeDocument/2006/relationships/tags" Target="../tags/tag223.xml"/><Relationship Id="rId18" Type="http://schemas.openxmlformats.org/officeDocument/2006/relationships/tags" Target="../tags/tag222.xml"/><Relationship Id="rId17" Type="http://schemas.openxmlformats.org/officeDocument/2006/relationships/tags" Target="../tags/tag221.xml"/><Relationship Id="rId16" Type="http://schemas.openxmlformats.org/officeDocument/2006/relationships/tags" Target="../tags/tag220.xml"/><Relationship Id="rId15" Type="http://schemas.openxmlformats.org/officeDocument/2006/relationships/tags" Target="../tags/tag219.xml"/><Relationship Id="rId14" Type="http://schemas.openxmlformats.org/officeDocument/2006/relationships/tags" Target="../tags/tag218.xml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2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39.xml"/><Relationship Id="rId12" Type="http://schemas.openxmlformats.org/officeDocument/2006/relationships/tags" Target="../tags/tag238.xml"/><Relationship Id="rId11" Type="http://schemas.openxmlformats.org/officeDocument/2006/relationships/tags" Target="../tags/tag237.xml"/><Relationship Id="rId10" Type="http://schemas.openxmlformats.org/officeDocument/2006/relationships/tags" Target="../tags/tag236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0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3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9" Type="http://schemas.openxmlformats.org/officeDocument/2006/relationships/tags" Target="../tags/tag47.xml"/><Relationship Id="rId18" Type="http://schemas.openxmlformats.org/officeDocument/2006/relationships/tags" Target="../tags/tag46.xml"/><Relationship Id="rId17" Type="http://schemas.openxmlformats.org/officeDocument/2006/relationships/tags" Target="../tags/tag45.xml"/><Relationship Id="rId16" Type="http://schemas.openxmlformats.org/officeDocument/2006/relationships/tags" Target="../tags/tag4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8" Type="http://schemas.openxmlformats.org/officeDocument/2006/relationships/notesSlide" Target="../notesSlides/notesSlide4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5.jpeg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3" Type="http://schemas.openxmlformats.org/officeDocument/2006/relationships/notesSlide" Target="../notesSlides/notesSlide5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76.xml"/><Relationship Id="rId20" Type="http://schemas.openxmlformats.org/officeDocument/2006/relationships/image" Target="../media/image7.jpeg"/><Relationship Id="rId2" Type="http://schemas.openxmlformats.org/officeDocument/2006/relationships/image" Target="../media/image2.png"/><Relationship Id="rId19" Type="http://schemas.openxmlformats.org/officeDocument/2006/relationships/tags" Target="../tags/tag75.xml"/><Relationship Id="rId18" Type="http://schemas.openxmlformats.org/officeDocument/2006/relationships/image" Target="../media/image6.jpeg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78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9.xml"/><Relationship Id="rId4" Type="http://schemas.openxmlformats.org/officeDocument/2006/relationships/image" Target="../media/image11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image" Target="../media/image3.png"/><Relationship Id="rId24" Type="http://schemas.openxmlformats.org/officeDocument/2006/relationships/notesSlide" Target="../notesSlides/notesSlide9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98.xml"/><Relationship Id="rId21" Type="http://schemas.openxmlformats.org/officeDocument/2006/relationships/tags" Target="../tags/tag97.xml"/><Relationship Id="rId20" Type="http://schemas.openxmlformats.org/officeDocument/2006/relationships/tags" Target="../tags/tag96.xml"/><Relationship Id="rId2" Type="http://schemas.openxmlformats.org/officeDocument/2006/relationships/image" Target="../media/image2.png"/><Relationship Id="rId19" Type="http://schemas.openxmlformats.org/officeDocument/2006/relationships/tags" Target="../tags/tag95.xml"/><Relationship Id="rId18" Type="http://schemas.openxmlformats.org/officeDocument/2006/relationships/tags" Target="../tags/tag94.xml"/><Relationship Id="rId17" Type="http://schemas.openxmlformats.org/officeDocument/2006/relationships/tags" Target="../tags/tag93.xml"/><Relationship Id="rId16" Type="http://schemas.openxmlformats.org/officeDocument/2006/relationships/tags" Target="../tags/tag92.xml"/><Relationship Id="rId15" Type="http://schemas.openxmlformats.org/officeDocument/2006/relationships/tags" Target="../tags/tag91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743710" y="819785"/>
            <a:ext cx="8703310" cy="540512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00680" y="1518920"/>
            <a:ext cx="666305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kern="0" spc="100" dirty="0">
                <a:solidFill>
                  <a:srgbClr val="704032"/>
                </a:solidFill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OPPOSans B" panose="00020600040101010101" pitchFamily="18" charset="-122"/>
                <a:sym typeface="微软雅黑" panose="020B0503020204020204" pitchFamily="34" charset="-122"/>
              </a:rPr>
              <a:t>大学生创新创业教育教程</a:t>
            </a:r>
            <a:endParaRPr lang="zh-CN" altLang="en-US" sz="8000" kern="0" spc="100" dirty="0">
              <a:solidFill>
                <a:srgbClr val="704032"/>
              </a:solidFill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OPPOSans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9999" y="4119146"/>
            <a:ext cx="6391366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kern="0" dirty="0">
                <a:solidFill>
                  <a:srgbClr val="7040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Tutorial on Innovation and Entrepreneurship Education for College Student</a:t>
            </a:r>
            <a:endParaRPr sz="1600" kern="0" dirty="0">
              <a:solidFill>
                <a:srgbClr val="7040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1878330" y="1200150"/>
            <a:ext cx="1619250" cy="457200"/>
          </a:xfrm>
          <a:prstGeom prst="rect">
            <a:avLst/>
          </a:prstGeom>
        </p:spPr>
      </p:pic>
      <p:pic>
        <p:nvPicPr>
          <p:cNvPr id="12" name="图片 11" descr="20200224-084020-b05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9755" y="4716145"/>
            <a:ext cx="1836420" cy="74803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231640" y="5062855"/>
            <a:ext cx="3728085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A672"/>
              </a:gs>
              <a:gs pos="100000">
                <a:srgbClr val="A37441"/>
              </a:gs>
            </a:gsLst>
            <a:lin ang="154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1640" y="5092700"/>
            <a:ext cx="37776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老师：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 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6" grpId="0" bldLvl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1590"/>
            <a:ext cx="12192000" cy="6903085"/>
            <a:chOff x="0" y="-34"/>
            <a:chExt cx="19200" cy="10871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19" y="0"/>
              <a:ext cx="14581" cy="10836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97" y="163"/>
              <a:ext cx="10871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192076" y="853440"/>
            <a:ext cx="70700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四、创新方法的发展趋势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: 圆角 44"/>
          <p:cNvSpPr/>
          <p:nvPr>
            <p:custDataLst>
              <p:tags r:id="rId4"/>
            </p:custDataLst>
          </p:nvPr>
        </p:nvSpPr>
        <p:spPr>
          <a:xfrm>
            <a:off x="1449070" y="2119757"/>
            <a:ext cx="9190355" cy="1747508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4">
                  <a:lumMod val="5000"/>
                  <a:lumOff val="95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1701956" y="2120297"/>
            <a:ext cx="1947439" cy="1746968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数字化时代对创新方法的影响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4293498" y="2119757"/>
            <a:ext cx="6070887" cy="17475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indent="45720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在数字化时代，大数据、人工智能与创新方法深度融合，正重塑创新范式。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矩形: 圆角 48"/>
          <p:cNvSpPr/>
          <p:nvPr>
            <p:custDataLst>
              <p:tags r:id="rId7"/>
            </p:custDataLst>
          </p:nvPr>
        </p:nvSpPr>
        <p:spPr>
          <a:xfrm>
            <a:off x="1449610" y="4121231"/>
            <a:ext cx="9189815" cy="1747508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4">
                  <a:lumMod val="5000"/>
                  <a:lumOff val="95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6" name="直接连接符 45"/>
          <p:cNvCxnSpPr/>
          <p:nvPr>
            <p:custDataLst>
              <p:tags r:id="rId8"/>
            </p:custDataLst>
          </p:nvPr>
        </p:nvCxnSpPr>
        <p:spPr>
          <a:xfrm>
            <a:off x="3930920" y="2521781"/>
            <a:ext cx="0" cy="9440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53000">
                  <a:schemeClr val="accent4">
                    <a:alpha val="10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>
            <p:custDataLst>
              <p:tags r:id="rId9"/>
            </p:custDataLst>
          </p:nvPr>
        </p:nvSpPr>
        <p:spPr>
          <a:xfrm>
            <a:off x="4293498" y="4121231"/>
            <a:ext cx="6070886" cy="17475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在全球化浪潮下，各国创新方法相互借鉴、协同发展。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10"/>
            </p:custDataLst>
          </p:nvPr>
        </p:nvCxnSpPr>
        <p:spPr>
          <a:xfrm>
            <a:off x="3930920" y="4523255"/>
            <a:ext cx="0" cy="9440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53000">
                  <a:schemeClr val="accent4">
                    <a:alpha val="10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>
            <p:custDataLst>
              <p:tags r:id="rId11"/>
            </p:custDataLst>
          </p:nvPr>
        </p:nvSpPr>
        <p:spPr>
          <a:xfrm>
            <a:off x="1643057" y="4121772"/>
            <a:ext cx="1947439" cy="1746968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4"/>
                </a:solidFill>
                <a:latin typeface="+mn-ea"/>
                <a:cs typeface="+mn-ea"/>
              </a:rPr>
              <a:t>全球化背景下创新方法的交流与融合</a:t>
            </a:r>
            <a:endParaRPr lang="zh-CN" altLang="en-US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176905" y="3013710"/>
            <a:ext cx="557022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200" b="1" i="0" kern="0" spc="170" baseline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zh-CN" altLang="en-US" dirty="0">
                <a:sym typeface="微软雅黑" panose="020B0503020204020204" pitchFamily="34" charset="-122"/>
              </a:rPr>
              <a:t>常见的创新方法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任务二</a:t>
            </a: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78305" y="1840865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激发创新思维的原因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53" name="Shape 953"/>
          <p:cNvSpPr/>
          <p:nvPr>
            <p:custDataLst>
              <p:tags r:id="rId4"/>
            </p:custDataLst>
          </p:nvPr>
        </p:nvSpPr>
        <p:spPr>
          <a:xfrm>
            <a:off x="2574840" y="3152573"/>
            <a:ext cx="3523478" cy="9245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indent="355600" algn="just" fontAlgn="auto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在集体讨论中，个人提出的新观念能引发他人联想，产生连锁反应，形成新观念堆，为创造性解决问题提供更多可能性。</a:t>
            </a:r>
            <a:endParaRPr lang="zh-CN" altLang="zh-CN" sz="1400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54" name="Shape 954"/>
          <p:cNvSpPr/>
          <p:nvPr>
            <p:custDataLst>
              <p:tags r:id="rId5"/>
            </p:custDataLst>
          </p:nvPr>
        </p:nvSpPr>
        <p:spPr>
          <a:xfrm>
            <a:off x="2574839" y="2506429"/>
            <a:ext cx="3523478" cy="334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90000"/>
              </a:lnSpc>
              <a:defRPr sz="2000"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defTabSz="905510" hangingPunct="0"/>
            <a:r>
              <a:rPr lang="zh-CN" altLang="en-US" sz="1800" b="0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联想反应</a:t>
            </a:r>
            <a:endParaRPr lang="zh-CN" altLang="en-US" sz="1800" b="0" spc="40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55" name="Shape 955"/>
          <p:cNvSpPr/>
          <p:nvPr>
            <p:custDataLst>
              <p:tags r:id="rId6"/>
            </p:custDataLst>
          </p:nvPr>
        </p:nvSpPr>
        <p:spPr>
          <a:xfrm>
            <a:off x="2677518" y="2960347"/>
            <a:ext cx="603486" cy="1"/>
          </a:xfrm>
          <a:prstGeom prst="line">
            <a:avLst/>
          </a:prstGeom>
          <a:noFill/>
          <a:ln w="6350" cap="flat">
            <a:solidFill>
              <a:srgbClr val="7E4938"/>
            </a:solidFill>
            <a:prstDash val="solid"/>
            <a:miter lim="800000"/>
          </a:ln>
          <a:effectLst/>
        </p:spPr>
        <p:txBody>
          <a:bodyPr wrap="square" lIns="43542" tIns="43542" rIns="43542" bIns="43542" numCol="1" anchor="t">
            <a:noAutofit/>
          </a:bodyPr>
          <a:lstStyle/>
          <a:p>
            <a:pPr defTabSz="905510" hangingPunct="0"/>
            <a:endParaRPr sz="1810" kern="0" dirty="0">
              <a:solidFill>
                <a:srgbClr val="E5D4C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958" name="Group 958"/>
          <p:cNvGrpSpPr/>
          <p:nvPr>
            <p:custDataLst>
              <p:tags r:id="rId7"/>
            </p:custDataLst>
          </p:nvPr>
        </p:nvGrpSpPr>
        <p:grpSpPr>
          <a:xfrm>
            <a:off x="1725215" y="2575172"/>
            <a:ext cx="688979" cy="699917"/>
            <a:chOff x="-1" y="-1"/>
            <a:chExt cx="699914" cy="699914"/>
          </a:xfrm>
        </p:grpSpPr>
        <p:sp>
          <p:nvSpPr>
            <p:cNvPr id="956" name="Shape 956"/>
            <p:cNvSpPr/>
            <p:nvPr>
              <p:custDataLst>
                <p:tags r:id="rId8"/>
              </p:custDataLst>
            </p:nvPr>
          </p:nvSpPr>
          <p:spPr>
            <a:xfrm>
              <a:off x="-1" y="-1"/>
              <a:ext cx="699914" cy="699914"/>
            </a:xfrm>
            <a:prstGeom prst="rect">
              <a:avLst/>
            </a:prstGeom>
            <a:solidFill>
              <a:srgbClr val="D2A672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wrap="square" lIns="43542" tIns="43542" rIns="43542" bIns="43542" numCol="1" anchor="ctr">
              <a:noAutofit/>
            </a:bodyPr>
            <a:lstStyle/>
            <a:p>
              <a:pPr algn="ctr" defTabSz="905510" hangingPunct="0">
                <a:defRPr sz="3200">
                  <a:latin typeface="+mn-lt"/>
                  <a:ea typeface="+mn-ea"/>
                  <a:cs typeface="+mn-cs"/>
                  <a:sym typeface="Helvetica"/>
                </a:defRPr>
              </a:pPr>
              <a:endParaRPr sz="3050" kern="0" dirty="0">
                <a:solidFill>
                  <a:srgbClr val="E5D4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957" name="Shape 957"/>
            <p:cNvSpPr/>
            <p:nvPr>
              <p:custDataLst>
                <p:tags r:id="rId9"/>
              </p:custDataLst>
            </p:nvPr>
          </p:nvSpPr>
          <p:spPr>
            <a:xfrm>
              <a:off x="-1" y="72145"/>
              <a:ext cx="699914" cy="5556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3542" tIns="43542" rIns="43542" bIns="43542" numCol="1" anchor="ctr">
              <a:spAutoFit/>
            </a:bodyPr>
            <a:lstStyle>
              <a:lvl1pPr algn="ctr">
                <a:defRPr sz="3200"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defTabSz="905510" hangingPunct="0"/>
              <a:r>
                <a:rPr lang="en-US" altLang="zh-CN" sz="305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1</a:t>
              </a:r>
              <a:endParaRPr lang="en-US" altLang="zh-CN" sz="305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60" name="Shape 960"/>
          <p:cNvSpPr/>
          <p:nvPr>
            <p:custDataLst>
              <p:tags r:id="rId10"/>
            </p:custDataLst>
          </p:nvPr>
        </p:nvSpPr>
        <p:spPr>
          <a:xfrm>
            <a:off x="7094850" y="3152573"/>
            <a:ext cx="3523478" cy="9245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indent="355600" algn="just" fontAlgn="auto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不受限制的集体讨论能激发人的热情，成员自由发言、相互影响，形成热潮，突破固有观念束缚，发挥创造性思维能力。</a:t>
            </a:r>
            <a:endParaRPr lang="zh-CN" altLang="zh-CN" sz="1400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61" name="Shape 961"/>
          <p:cNvSpPr/>
          <p:nvPr>
            <p:custDataLst>
              <p:tags r:id="rId11"/>
            </p:custDataLst>
          </p:nvPr>
        </p:nvSpPr>
        <p:spPr>
          <a:xfrm>
            <a:off x="7094849" y="2506428"/>
            <a:ext cx="3523478" cy="334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90000"/>
              </a:lnSpc>
              <a:defRPr sz="2000"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l" defTabSz="905510" hangingPunct="0">
              <a:buClrTx/>
              <a:buSzTx/>
              <a:buFontTx/>
            </a:pPr>
            <a:r>
              <a:rPr lang="zh-CN" altLang="en-US" sz="1800" b="0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热情感染</a:t>
            </a:r>
            <a:endParaRPr lang="zh-CN" altLang="en-US" sz="1800" b="0" spc="40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62" name="Shape 962"/>
          <p:cNvSpPr/>
          <p:nvPr>
            <p:custDataLst>
              <p:tags r:id="rId12"/>
            </p:custDataLst>
          </p:nvPr>
        </p:nvSpPr>
        <p:spPr>
          <a:xfrm>
            <a:off x="7197528" y="2960347"/>
            <a:ext cx="603486" cy="1"/>
          </a:xfrm>
          <a:prstGeom prst="line">
            <a:avLst/>
          </a:prstGeom>
          <a:noFill/>
          <a:ln w="6350" cap="flat">
            <a:solidFill>
              <a:srgbClr val="7E4938"/>
            </a:solidFill>
            <a:prstDash val="solid"/>
            <a:miter lim="800000"/>
          </a:ln>
          <a:effectLst/>
        </p:spPr>
        <p:txBody>
          <a:bodyPr wrap="square" lIns="43542" tIns="43542" rIns="43542" bIns="43542" numCol="1" anchor="t">
            <a:noAutofit/>
          </a:bodyPr>
          <a:lstStyle/>
          <a:p>
            <a:pPr defTabSz="905510" hangingPunct="0"/>
            <a:endParaRPr sz="1810" kern="0" dirty="0">
              <a:solidFill>
                <a:srgbClr val="E5D4C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965" name="Group 965"/>
          <p:cNvGrpSpPr/>
          <p:nvPr>
            <p:custDataLst>
              <p:tags r:id="rId13"/>
            </p:custDataLst>
          </p:nvPr>
        </p:nvGrpSpPr>
        <p:grpSpPr>
          <a:xfrm>
            <a:off x="6245225" y="2575171"/>
            <a:ext cx="688979" cy="699916"/>
            <a:chOff x="-1" y="-1"/>
            <a:chExt cx="699914" cy="699914"/>
          </a:xfrm>
        </p:grpSpPr>
        <p:sp>
          <p:nvSpPr>
            <p:cNvPr id="963" name="Shape 963"/>
            <p:cNvSpPr/>
            <p:nvPr>
              <p:custDataLst>
                <p:tags r:id="rId14"/>
              </p:custDataLst>
            </p:nvPr>
          </p:nvSpPr>
          <p:spPr>
            <a:xfrm>
              <a:off x="-1" y="-1"/>
              <a:ext cx="699914" cy="699914"/>
            </a:xfrm>
            <a:prstGeom prst="rect">
              <a:avLst/>
            </a:prstGeom>
            <a:solidFill>
              <a:srgbClr val="D2A672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wrap="square" lIns="43542" tIns="43542" rIns="43542" bIns="43542" numCol="1" anchor="ctr">
              <a:noAutofit/>
            </a:bodyPr>
            <a:lstStyle/>
            <a:p>
              <a:pPr algn="ctr" defTabSz="905510" hangingPunct="0">
                <a:defRPr sz="3200">
                  <a:latin typeface="+mn-lt"/>
                  <a:ea typeface="+mn-ea"/>
                  <a:cs typeface="+mn-cs"/>
                  <a:sym typeface="Helvetica"/>
                </a:defRPr>
              </a:pPr>
              <a:endParaRPr sz="3050" kern="0" dirty="0">
                <a:solidFill>
                  <a:srgbClr val="E5D4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964" name="Shape 964"/>
            <p:cNvSpPr/>
            <p:nvPr>
              <p:custDataLst>
                <p:tags r:id="rId15"/>
              </p:custDataLst>
            </p:nvPr>
          </p:nvSpPr>
          <p:spPr>
            <a:xfrm>
              <a:off x="-1" y="72143"/>
              <a:ext cx="699914" cy="5556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3542" tIns="43542" rIns="43542" bIns="43542" numCol="1" anchor="ctr">
              <a:spAutoFit/>
            </a:bodyPr>
            <a:lstStyle>
              <a:lvl1pPr algn="ctr">
                <a:defRPr sz="3200"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ctr" defTabSz="905510" hangingPunct="0">
                <a:buClrTx/>
                <a:buSzTx/>
                <a:buFontTx/>
              </a:pPr>
              <a:r>
                <a:rPr lang="en-US" altLang="zh-CN" sz="305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2</a:t>
              </a:r>
              <a:endParaRPr lang="en-US" altLang="zh-CN" sz="305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67" name="Shape 967"/>
          <p:cNvSpPr/>
          <p:nvPr>
            <p:custDataLst>
              <p:tags r:id="rId16"/>
            </p:custDataLst>
          </p:nvPr>
        </p:nvSpPr>
        <p:spPr>
          <a:xfrm>
            <a:off x="2574840" y="5177139"/>
            <a:ext cx="3523478" cy="9245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indent="355600" algn="just" fontAlgn="auto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竞争促使成员争先恐后发言，力求见解独到、观念新奇，提高心理活动效率，进而激发创新思维。</a:t>
            </a:r>
            <a:endParaRPr lang="zh-CN" altLang="zh-CN" sz="1400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68" name="Shape 968"/>
          <p:cNvSpPr/>
          <p:nvPr>
            <p:custDataLst>
              <p:tags r:id="rId17"/>
            </p:custDataLst>
          </p:nvPr>
        </p:nvSpPr>
        <p:spPr>
          <a:xfrm>
            <a:off x="2574839" y="4530995"/>
            <a:ext cx="3523478" cy="334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90000"/>
              </a:lnSpc>
              <a:defRPr sz="2000"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l" defTabSz="905510" hangingPunct="0">
              <a:buClrTx/>
              <a:buSzTx/>
              <a:buFontTx/>
            </a:pPr>
            <a:r>
              <a:rPr lang="zh-CN" altLang="en-US" sz="1800" b="0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竞争意识</a:t>
            </a:r>
            <a:endParaRPr lang="zh-CN" altLang="en-US" sz="1800" b="0" spc="40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69" name="Shape 969"/>
          <p:cNvSpPr/>
          <p:nvPr>
            <p:custDataLst>
              <p:tags r:id="rId18"/>
            </p:custDataLst>
          </p:nvPr>
        </p:nvSpPr>
        <p:spPr>
          <a:xfrm>
            <a:off x="2677518" y="4984914"/>
            <a:ext cx="603486" cy="1"/>
          </a:xfrm>
          <a:prstGeom prst="line">
            <a:avLst/>
          </a:prstGeom>
          <a:noFill/>
          <a:ln w="6350" cap="flat">
            <a:solidFill>
              <a:srgbClr val="7E4938"/>
            </a:solidFill>
            <a:prstDash val="solid"/>
            <a:miter lim="800000"/>
          </a:ln>
          <a:effectLst/>
        </p:spPr>
        <p:txBody>
          <a:bodyPr wrap="square" lIns="43542" tIns="43542" rIns="43542" bIns="43542" numCol="1" anchor="t">
            <a:noAutofit/>
          </a:bodyPr>
          <a:lstStyle/>
          <a:p>
            <a:pPr defTabSz="905510" hangingPunct="0"/>
            <a:endParaRPr sz="1810" kern="0" dirty="0">
              <a:solidFill>
                <a:srgbClr val="E5D4C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972" name="Group 972"/>
          <p:cNvGrpSpPr/>
          <p:nvPr>
            <p:custDataLst>
              <p:tags r:id="rId19"/>
            </p:custDataLst>
          </p:nvPr>
        </p:nvGrpSpPr>
        <p:grpSpPr>
          <a:xfrm>
            <a:off x="1725215" y="4599738"/>
            <a:ext cx="688979" cy="699916"/>
            <a:chOff x="-1" y="-1"/>
            <a:chExt cx="699914" cy="699914"/>
          </a:xfrm>
        </p:grpSpPr>
        <p:sp>
          <p:nvSpPr>
            <p:cNvPr id="970" name="Shape 970"/>
            <p:cNvSpPr/>
            <p:nvPr>
              <p:custDataLst>
                <p:tags r:id="rId20"/>
              </p:custDataLst>
            </p:nvPr>
          </p:nvSpPr>
          <p:spPr>
            <a:xfrm>
              <a:off x="-1" y="-1"/>
              <a:ext cx="699914" cy="699914"/>
            </a:xfrm>
            <a:prstGeom prst="rect">
              <a:avLst/>
            </a:prstGeom>
            <a:solidFill>
              <a:srgbClr val="D2A672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wrap="square" lIns="43542" tIns="43542" rIns="43542" bIns="43542" numCol="1" anchor="ctr">
              <a:noAutofit/>
            </a:bodyPr>
            <a:lstStyle/>
            <a:p>
              <a:pPr algn="ctr" defTabSz="905510" hangingPunct="0">
                <a:defRPr sz="3200">
                  <a:latin typeface="+mn-lt"/>
                  <a:ea typeface="+mn-ea"/>
                  <a:cs typeface="+mn-cs"/>
                  <a:sym typeface="Helvetica"/>
                </a:defRPr>
              </a:pPr>
              <a:endParaRPr sz="3050" kern="0" dirty="0">
                <a:solidFill>
                  <a:srgbClr val="E5D4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971" name="Shape 971"/>
            <p:cNvSpPr/>
            <p:nvPr>
              <p:custDataLst>
                <p:tags r:id="rId21"/>
              </p:custDataLst>
            </p:nvPr>
          </p:nvSpPr>
          <p:spPr>
            <a:xfrm>
              <a:off x="-1" y="72143"/>
              <a:ext cx="699914" cy="5556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3542" tIns="43542" rIns="43542" bIns="43542" numCol="1" anchor="ctr">
              <a:spAutoFit/>
            </a:bodyPr>
            <a:lstStyle>
              <a:lvl1pPr algn="ctr">
                <a:defRPr sz="3200"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ctr" defTabSz="905510" hangingPunct="0">
                <a:buClrTx/>
                <a:buSzTx/>
                <a:buFontTx/>
              </a:pPr>
              <a:r>
                <a:rPr lang="en-US" altLang="zh-CN" sz="305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3</a:t>
              </a:r>
              <a:endParaRPr lang="en-US" altLang="zh-CN" sz="305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74" name="Shape 974"/>
          <p:cNvSpPr/>
          <p:nvPr>
            <p:custDataLst>
              <p:tags r:id="rId22"/>
            </p:custDataLst>
          </p:nvPr>
        </p:nvSpPr>
        <p:spPr>
          <a:xfrm>
            <a:off x="7094850" y="5177139"/>
            <a:ext cx="3523478" cy="9245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indent="355600" algn="just" fontAlgn="auto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头脑风暴法允许个人自由表达，不受批评和干扰，每个人能畅所欲言，提出大量新观念。</a:t>
            </a:r>
            <a:endParaRPr lang="zh-CN" altLang="zh-CN" sz="1400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75" name="Shape 975"/>
          <p:cNvSpPr/>
          <p:nvPr>
            <p:custDataLst>
              <p:tags r:id="rId23"/>
            </p:custDataLst>
          </p:nvPr>
        </p:nvSpPr>
        <p:spPr>
          <a:xfrm>
            <a:off x="7094849" y="4530995"/>
            <a:ext cx="3523478" cy="36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90000"/>
              </a:lnSpc>
              <a:defRPr sz="2000"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l" defTabSz="905510" hangingPunct="0">
              <a:buClrTx/>
              <a:buSzTx/>
              <a:buFontTx/>
            </a:pPr>
            <a:r>
              <a:rPr lang="zh-CN" altLang="en-US" sz="2000" b="0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个人欲望</a:t>
            </a:r>
            <a:endParaRPr lang="zh-CN" altLang="en-US" sz="2000" b="0" spc="40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76" name="Shape 976"/>
          <p:cNvSpPr/>
          <p:nvPr>
            <p:custDataLst>
              <p:tags r:id="rId24"/>
            </p:custDataLst>
          </p:nvPr>
        </p:nvSpPr>
        <p:spPr>
          <a:xfrm>
            <a:off x="7197528" y="4984914"/>
            <a:ext cx="603486" cy="1"/>
          </a:xfrm>
          <a:prstGeom prst="line">
            <a:avLst/>
          </a:prstGeom>
          <a:noFill/>
          <a:ln w="6350" cap="flat">
            <a:solidFill>
              <a:srgbClr val="7E4938"/>
            </a:solidFill>
            <a:prstDash val="solid"/>
            <a:miter lim="800000"/>
          </a:ln>
          <a:effectLst/>
        </p:spPr>
        <p:txBody>
          <a:bodyPr wrap="square" lIns="43542" tIns="43542" rIns="43542" bIns="43542" numCol="1" anchor="t">
            <a:noAutofit/>
          </a:bodyPr>
          <a:lstStyle/>
          <a:p>
            <a:pPr defTabSz="905510" hangingPunct="0"/>
            <a:endParaRPr sz="1810" kern="0" dirty="0">
              <a:solidFill>
                <a:srgbClr val="E5D4C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979" name="Group 979"/>
          <p:cNvGrpSpPr/>
          <p:nvPr>
            <p:custDataLst>
              <p:tags r:id="rId25"/>
            </p:custDataLst>
          </p:nvPr>
        </p:nvGrpSpPr>
        <p:grpSpPr>
          <a:xfrm>
            <a:off x="6245225" y="4599738"/>
            <a:ext cx="688979" cy="699916"/>
            <a:chOff x="-1" y="-1"/>
            <a:chExt cx="699914" cy="699914"/>
          </a:xfrm>
        </p:grpSpPr>
        <p:sp>
          <p:nvSpPr>
            <p:cNvPr id="977" name="Shape 977"/>
            <p:cNvSpPr/>
            <p:nvPr>
              <p:custDataLst>
                <p:tags r:id="rId26"/>
              </p:custDataLst>
            </p:nvPr>
          </p:nvSpPr>
          <p:spPr>
            <a:xfrm>
              <a:off x="-1" y="-1"/>
              <a:ext cx="699914" cy="699914"/>
            </a:xfrm>
            <a:prstGeom prst="rect">
              <a:avLst/>
            </a:prstGeom>
            <a:solidFill>
              <a:srgbClr val="D2A672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wrap="square" lIns="43542" tIns="43542" rIns="43542" bIns="43542" numCol="1" anchor="ctr">
              <a:noAutofit/>
            </a:bodyPr>
            <a:lstStyle/>
            <a:p>
              <a:pPr algn="ctr" defTabSz="905510" hangingPunct="0">
                <a:defRPr sz="3200">
                  <a:latin typeface="+mn-lt"/>
                  <a:ea typeface="+mn-ea"/>
                  <a:cs typeface="+mn-cs"/>
                  <a:sym typeface="Helvetica"/>
                </a:defRPr>
              </a:pPr>
              <a:endParaRPr sz="3050" kern="0" dirty="0">
                <a:solidFill>
                  <a:srgbClr val="E5D4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978" name="Shape 978"/>
            <p:cNvSpPr/>
            <p:nvPr>
              <p:custDataLst>
                <p:tags r:id="rId27"/>
              </p:custDataLst>
            </p:nvPr>
          </p:nvSpPr>
          <p:spPr>
            <a:xfrm>
              <a:off x="-1" y="72143"/>
              <a:ext cx="699914" cy="5556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3542" tIns="43542" rIns="43542" bIns="43542" numCol="1" anchor="ctr">
              <a:spAutoFit/>
            </a:bodyPr>
            <a:lstStyle>
              <a:lvl1pPr algn="ctr">
                <a:defRPr sz="3200"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ctr" defTabSz="905510" hangingPunct="0">
                <a:buClrTx/>
                <a:buSzTx/>
                <a:buFontTx/>
              </a:pPr>
              <a:r>
                <a:rPr lang="en-US" altLang="zh-CN" sz="305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4</a:t>
              </a:r>
              <a:endParaRPr lang="en-US" altLang="zh-CN" sz="305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82152" y="69145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一、头脑风暴法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8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953" grpId="0" bldLvl="0" animBg="1"/>
      <p:bldP spid="954" grpId="0" bldLvl="0" animBg="1"/>
      <p:bldP spid="955" grpId="0" bldLvl="0" animBg="1"/>
      <p:bldP spid="960" grpId="0" bldLvl="0" animBg="1"/>
      <p:bldP spid="961" grpId="0" bldLvl="0" animBg="1"/>
      <p:bldP spid="962" grpId="0" bldLvl="0" animBg="1"/>
      <p:bldP spid="967" grpId="0" bldLvl="0" animBg="1"/>
      <p:bldP spid="968" grpId="0" bldLvl="0" animBg="1"/>
      <p:bldP spid="969" grpId="0" bldLvl="0" animBg="1"/>
      <p:bldP spid="974" grpId="0" bldLvl="0" animBg="1"/>
      <p:bldP spid="975" grpId="0" bldLvl="0" animBg="1"/>
      <p:bldP spid="97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78305" y="1840865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应遵守的原则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82152" y="69145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一、头脑风暴法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: 形状 26"/>
          <p:cNvSpPr/>
          <p:nvPr>
            <p:custDataLst>
              <p:tags r:id="rId4"/>
            </p:custDataLst>
          </p:nvPr>
        </p:nvSpPr>
        <p:spPr>
          <a:xfrm flipV="1">
            <a:off x="1175385" y="4034815"/>
            <a:ext cx="9641205" cy="476341"/>
          </a:xfrm>
          <a:custGeom>
            <a:avLst/>
            <a:gdLst>
              <a:gd name="connsiteX0" fmla="*/ 0 w 19248"/>
              <a:gd name="connsiteY0" fmla="*/ 865 h 950"/>
              <a:gd name="connsiteX1" fmla="*/ 1438 w 19248"/>
              <a:gd name="connsiteY1" fmla="*/ 943 h 950"/>
              <a:gd name="connsiteX2" fmla="*/ 7493 w 19248"/>
              <a:gd name="connsiteY2" fmla="*/ 354 h 950"/>
              <a:gd name="connsiteX3" fmla="*/ 12353 w 19248"/>
              <a:gd name="connsiteY3" fmla="*/ 737 h 950"/>
              <a:gd name="connsiteX4" fmla="*/ 15481 w 19248"/>
              <a:gd name="connsiteY4" fmla="*/ 564 h 950"/>
              <a:gd name="connsiteX5" fmla="*/ 19248 w 19248"/>
              <a:gd name="connsiteY5" fmla="*/ 0 h 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48" h="951">
                <a:moveTo>
                  <a:pt x="0" y="865"/>
                </a:moveTo>
                <a:cubicBezTo>
                  <a:pt x="890" y="959"/>
                  <a:pt x="964" y="959"/>
                  <a:pt x="1438" y="943"/>
                </a:cubicBezTo>
                <a:cubicBezTo>
                  <a:pt x="2977" y="890"/>
                  <a:pt x="5646" y="406"/>
                  <a:pt x="7493" y="354"/>
                </a:cubicBezTo>
                <a:cubicBezTo>
                  <a:pt x="9340" y="302"/>
                  <a:pt x="11021" y="702"/>
                  <a:pt x="12353" y="737"/>
                </a:cubicBezTo>
                <a:cubicBezTo>
                  <a:pt x="13684" y="772"/>
                  <a:pt x="14348" y="706"/>
                  <a:pt x="15481" y="564"/>
                </a:cubicBezTo>
                <a:cubicBezTo>
                  <a:pt x="16615" y="422"/>
                  <a:pt x="17978" y="268"/>
                  <a:pt x="19248" y="0"/>
                </a:cubicBezTo>
              </a:path>
            </a:pathLst>
          </a:custGeom>
          <a:noFill/>
          <a:ln w="12700">
            <a:gradFill>
              <a:gsLst>
                <a:gs pos="0">
                  <a:schemeClr val="tx1">
                    <a:alpha val="10000"/>
                    <a:lumMod val="30000"/>
                    <a:lumOff val="70000"/>
                  </a:schemeClr>
                </a:gs>
                <a:gs pos="61000">
                  <a:schemeClr val="tx1">
                    <a:lumMod val="10000"/>
                    <a:lumOff val="90000"/>
                    <a:alpha val="50000"/>
                  </a:schemeClr>
                </a:gs>
                <a:gs pos="100000">
                  <a:schemeClr val="tx1">
                    <a:alpha val="10000"/>
                    <a:lumMod val="30000"/>
                    <a:lumOff val="7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cxnSp>
        <p:nvCxnSpPr>
          <p:cNvPr id="74" name="直接连接符 73"/>
          <p:cNvCxnSpPr/>
          <p:nvPr>
            <p:custDataLst>
              <p:tags r:id="rId5"/>
            </p:custDataLst>
          </p:nvPr>
        </p:nvCxnSpPr>
        <p:spPr>
          <a:xfrm flipH="1" flipV="1">
            <a:off x="2966081" y="3630594"/>
            <a:ext cx="2504" cy="553989"/>
          </a:xfrm>
          <a:prstGeom prst="line">
            <a:avLst/>
          </a:prstGeom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>
            <p:custDataLst>
              <p:tags r:id="rId6"/>
            </p:custDataLst>
          </p:nvPr>
        </p:nvCxnSpPr>
        <p:spPr>
          <a:xfrm>
            <a:off x="4196777" y="4098930"/>
            <a:ext cx="2504" cy="723792"/>
          </a:xfrm>
          <a:prstGeom prst="line">
            <a:avLst/>
          </a:prstGeom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>
            <p:custDataLst>
              <p:tags r:id="rId7"/>
            </p:custDataLst>
          </p:nvPr>
        </p:nvCxnSpPr>
        <p:spPr>
          <a:xfrm flipV="1">
            <a:off x="5472052" y="3634601"/>
            <a:ext cx="4508" cy="287012"/>
          </a:xfrm>
          <a:prstGeom prst="line">
            <a:avLst/>
          </a:prstGeom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>
            <p:custDataLst>
              <p:tags r:id="rId8"/>
            </p:custDataLst>
          </p:nvPr>
        </p:nvCxnSpPr>
        <p:spPr>
          <a:xfrm flipH="1" flipV="1">
            <a:off x="6678205" y="4310307"/>
            <a:ext cx="3005" cy="512915"/>
          </a:xfrm>
          <a:prstGeom prst="line">
            <a:avLst/>
          </a:prstGeom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>
            <p:custDataLst>
              <p:tags r:id="rId9"/>
            </p:custDataLst>
          </p:nvPr>
        </p:nvCxnSpPr>
        <p:spPr>
          <a:xfrm flipV="1">
            <a:off x="7983033" y="3640111"/>
            <a:ext cx="6011" cy="816457"/>
          </a:xfrm>
          <a:prstGeom prst="line">
            <a:avLst/>
          </a:prstGeom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>
            <p:custDataLst>
              <p:tags r:id="rId10"/>
            </p:custDataLst>
          </p:nvPr>
        </p:nvSpPr>
        <p:spPr>
          <a:xfrm>
            <a:off x="4097099" y="3899574"/>
            <a:ext cx="199356" cy="19935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254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4" name="椭圆 3"/>
          <p:cNvSpPr/>
          <p:nvPr>
            <p:custDataLst>
              <p:tags r:id="rId11"/>
            </p:custDataLst>
          </p:nvPr>
        </p:nvSpPr>
        <p:spPr>
          <a:xfrm>
            <a:off x="4149693" y="3952168"/>
            <a:ext cx="94168" cy="941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2700" dir="2700000" algn="tl" rotWithShape="0">
              <a:schemeClr val="accent4">
                <a:alpha val="23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5" name="椭圆 4"/>
          <p:cNvSpPr/>
          <p:nvPr>
            <p:custDataLst>
              <p:tags r:id="rId12"/>
            </p:custDataLst>
          </p:nvPr>
        </p:nvSpPr>
        <p:spPr>
          <a:xfrm>
            <a:off x="5372375" y="3869020"/>
            <a:ext cx="199356" cy="19935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254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8" name="椭圆 7"/>
          <p:cNvSpPr/>
          <p:nvPr>
            <p:custDataLst>
              <p:tags r:id="rId13"/>
            </p:custDataLst>
          </p:nvPr>
        </p:nvSpPr>
        <p:spPr>
          <a:xfrm>
            <a:off x="5424968" y="3921613"/>
            <a:ext cx="94168" cy="941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2700" dir="2700000" algn="tl" rotWithShape="0">
              <a:schemeClr val="accent4">
                <a:alpha val="23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9" name="椭圆 8"/>
          <p:cNvSpPr/>
          <p:nvPr>
            <p:custDataLst>
              <p:tags r:id="rId14"/>
            </p:custDataLst>
          </p:nvPr>
        </p:nvSpPr>
        <p:spPr>
          <a:xfrm>
            <a:off x="6578527" y="4163545"/>
            <a:ext cx="199356" cy="19935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254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15"/>
            </p:custDataLst>
          </p:nvPr>
        </p:nvSpPr>
        <p:spPr>
          <a:xfrm>
            <a:off x="6631121" y="4216139"/>
            <a:ext cx="94168" cy="941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2700" dir="2700000" algn="tl" rotWithShape="0">
              <a:schemeClr val="accent4">
                <a:alpha val="23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57" name="椭圆 56"/>
          <p:cNvSpPr/>
          <p:nvPr>
            <p:custDataLst>
              <p:tags r:id="rId16"/>
            </p:custDataLst>
          </p:nvPr>
        </p:nvSpPr>
        <p:spPr>
          <a:xfrm>
            <a:off x="2868907" y="4131989"/>
            <a:ext cx="199356" cy="19935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254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58" name="椭圆 57"/>
          <p:cNvSpPr/>
          <p:nvPr>
            <p:custDataLst>
              <p:tags r:id="rId17"/>
            </p:custDataLst>
          </p:nvPr>
        </p:nvSpPr>
        <p:spPr>
          <a:xfrm>
            <a:off x="2921501" y="4184583"/>
            <a:ext cx="94168" cy="941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2700" dir="2700000" algn="tl" rotWithShape="0">
              <a:schemeClr val="accent4">
                <a:alpha val="23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65" name="椭圆 64"/>
          <p:cNvSpPr/>
          <p:nvPr>
            <p:custDataLst>
              <p:tags r:id="rId18"/>
            </p:custDataLst>
          </p:nvPr>
        </p:nvSpPr>
        <p:spPr>
          <a:xfrm>
            <a:off x="7883355" y="4403974"/>
            <a:ext cx="199356" cy="19935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254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66" name="椭圆 65"/>
          <p:cNvSpPr/>
          <p:nvPr>
            <p:custDataLst>
              <p:tags r:id="rId19"/>
            </p:custDataLst>
          </p:nvPr>
        </p:nvSpPr>
        <p:spPr>
          <a:xfrm>
            <a:off x="7935950" y="4456568"/>
            <a:ext cx="94168" cy="941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2700" dir="2700000" algn="tl" rotWithShape="0">
              <a:schemeClr val="accent4">
                <a:alpha val="23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cxnSp>
        <p:nvCxnSpPr>
          <p:cNvPr id="14" name="直接连接符 13"/>
          <p:cNvCxnSpPr/>
          <p:nvPr>
            <p:custDataLst>
              <p:tags r:id="rId20"/>
            </p:custDataLst>
          </p:nvPr>
        </p:nvCxnSpPr>
        <p:spPr>
          <a:xfrm flipH="1" flipV="1">
            <a:off x="9198202" y="4397463"/>
            <a:ext cx="3005" cy="430769"/>
          </a:xfrm>
          <a:prstGeom prst="line">
            <a:avLst/>
          </a:prstGeom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>
            <p:custDataLst>
              <p:tags r:id="rId21"/>
            </p:custDataLst>
          </p:nvPr>
        </p:nvSpPr>
        <p:spPr>
          <a:xfrm>
            <a:off x="9098525" y="4250701"/>
            <a:ext cx="199356" cy="19935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254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sp>
        <p:nvSpPr>
          <p:cNvPr id="20" name="椭圆 19"/>
          <p:cNvSpPr/>
          <p:nvPr>
            <p:custDataLst>
              <p:tags r:id="rId22"/>
            </p:custDataLst>
          </p:nvPr>
        </p:nvSpPr>
        <p:spPr>
          <a:xfrm>
            <a:off x="9151118" y="4303295"/>
            <a:ext cx="94168" cy="941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2700" dir="2700000" algn="tl" rotWithShape="0">
              <a:schemeClr val="accent4">
                <a:alpha val="23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95">
              <a:solidFill>
                <a:schemeClr val="lt1"/>
              </a:solidFill>
            </a:endParaRPr>
          </a:p>
        </p:txBody>
      </p:sp>
      <p:grpSp>
        <p:nvGrpSpPr>
          <p:cNvPr id="32" name="组合 31"/>
          <p:cNvGrpSpPr/>
          <p:nvPr>
            <p:custDataLst>
              <p:tags r:id="rId23"/>
            </p:custDataLst>
          </p:nvPr>
        </p:nvGrpSpPr>
        <p:grpSpPr>
          <a:xfrm>
            <a:off x="1216660" y="2413000"/>
            <a:ext cx="9546590" cy="3633470"/>
            <a:chOff x="1916" y="3800"/>
            <a:chExt cx="15034" cy="5722"/>
          </a:xfrm>
        </p:grpSpPr>
        <p:sp>
          <p:nvSpPr>
            <p:cNvPr id="2" name="任意多边形: 形状 11"/>
            <p:cNvSpPr/>
            <p:nvPr>
              <p:custDataLst>
                <p:tags r:id="rId24"/>
              </p:custDataLst>
            </p:nvPr>
          </p:nvSpPr>
          <p:spPr>
            <a:xfrm rot="261585">
              <a:off x="1916" y="5598"/>
              <a:ext cx="15035" cy="2207"/>
            </a:xfrm>
            <a:custGeom>
              <a:avLst/>
              <a:gdLst>
                <a:gd name="connsiteX0" fmla="*/ 0 w 19060"/>
                <a:gd name="connsiteY0" fmla="*/ 2798 h 2798"/>
                <a:gd name="connsiteX1" fmla="*/ 7398 w 19060"/>
                <a:gd name="connsiteY1" fmla="*/ 884 h 2798"/>
                <a:gd name="connsiteX2" fmla="*/ 12257 w 19060"/>
                <a:gd name="connsiteY2" fmla="*/ 1605 h 2798"/>
                <a:gd name="connsiteX3" fmla="*/ 15386 w 19060"/>
                <a:gd name="connsiteY3" fmla="*/ 1279 h 2798"/>
                <a:gd name="connsiteX4" fmla="*/ 19060 w 19060"/>
                <a:gd name="connsiteY4" fmla="*/ 0 h 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60" h="2798">
                  <a:moveTo>
                    <a:pt x="0" y="2798"/>
                  </a:moveTo>
                  <a:cubicBezTo>
                    <a:pt x="1517" y="2480"/>
                    <a:pt x="5561" y="1070"/>
                    <a:pt x="7398" y="884"/>
                  </a:cubicBezTo>
                  <a:cubicBezTo>
                    <a:pt x="9235" y="698"/>
                    <a:pt x="10926" y="1539"/>
                    <a:pt x="12257" y="1605"/>
                  </a:cubicBezTo>
                  <a:cubicBezTo>
                    <a:pt x="13589" y="1670"/>
                    <a:pt x="14252" y="1546"/>
                    <a:pt x="15386" y="1279"/>
                  </a:cubicBezTo>
                  <a:cubicBezTo>
                    <a:pt x="16520" y="1012"/>
                    <a:pt x="17790" y="506"/>
                    <a:pt x="19060" y="0"/>
                  </a:cubicBezTo>
                </a:path>
              </a:pathLst>
            </a:custGeom>
            <a:noFill/>
            <a:ln w="19050">
              <a:gradFill>
                <a:gsLst>
                  <a:gs pos="0">
                    <a:schemeClr val="accent4">
                      <a:lumMod val="60000"/>
                      <a:lumOff val="40000"/>
                      <a:alpha val="40000"/>
                    </a:schemeClr>
                  </a:gs>
                  <a:gs pos="61000">
                    <a:schemeClr val="accent4">
                      <a:lumMod val="60000"/>
                      <a:lumOff val="40000"/>
                      <a:alpha val="100000"/>
                    </a:schemeClr>
                  </a:gs>
                  <a:gs pos="100000">
                    <a:schemeClr val="accent4">
                      <a:lumMod val="60000"/>
                      <a:lumOff val="40000"/>
                      <a:alpha val="4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sz="1795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/>
                <a:ea typeface="HarmonyOS Sans SC"/>
                <a:sym typeface="+mn-ea"/>
              </a:endParaRPr>
            </a:p>
          </p:txBody>
        </p:sp>
        <p:sp>
          <p:nvSpPr>
            <p:cNvPr id="28" name="矩形: 圆角 27"/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>
              <a:off x="3117" y="3800"/>
              <a:ext cx="3107" cy="1918"/>
            </a:xfrm>
            <a:prstGeom prst="roundRect">
              <a:avLst>
                <a:gd name="adj" fmla="val 8272"/>
              </a:avLst>
            </a:prstGeom>
            <a:gradFill>
              <a:gsLst>
                <a:gs pos="0">
                  <a:srgbClr val="FFFFFF"/>
                </a:gs>
                <a:gs pos="100000">
                  <a:schemeClr val="accent4">
                    <a:lumMod val="10000"/>
                    <a:lumOff val="90000"/>
                    <a:alpha val="100000"/>
                  </a:schemeClr>
                </a:gs>
              </a:gsLst>
              <a:lin ang="13500000" scaled="1"/>
            </a:gradFill>
            <a:ln w="9525">
              <a:solidFill>
                <a:schemeClr val="accent4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schemeClr val="accent4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795">
                <a:solidFill>
                  <a:schemeClr val="lt1"/>
                </a:solidFill>
              </a:endParaRPr>
            </a:p>
          </p:txBody>
        </p:sp>
        <p:sp>
          <p:nvSpPr>
            <p:cNvPr id="29" name="序号"/>
            <p:cNvSpPr txBox="1"/>
            <p:nvPr>
              <p:custDataLst>
                <p:tags r:id="rId26"/>
              </p:custDataLst>
            </p:nvPr>
          </p:nvSpPr>
          <p:spPr>
            <a:xfrm>
              <a:off x="3583" y="4643"/>
              <a:ext cx="1810" cy="49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l"/>
              <a:r>
                <a:rPr b="1" dirty="0">
                  <a:gradFill flip="none" rotWithShape="1">
                    <a:gsLst>
                      <a:gs pos="6993">
                        <a:schemeClr val="accent4">
                          <a:lumMod val="80000"/>
                          <a:lumOff val="20000"/>
                          <a:alpha val="100000"/>
                        </a:schemeClr>
                      </a:gs>
                      <a:gs pos="53000">
                        <a:schemeClr val="accent4">
                          <a:alpha val="100000"/>
                        </a:schemeClr>
                      </a:gs>
                      <a:gs pos="100000">
                        <a:schemeClr val="accent4">
                          <a:lumMod val="75000"/>
                          <a:alpha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schemeClr val="accent4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自由拓展原则</a:t>
              </a:r>
              <a:endParaRPr b="1" dirty="0">
                <a:gradFill flip="none" rotWithShape="1">
                  <a:gsLst>
                    <a:gs pos="6993">
                      <a:schemeClr val="accent4">
                        <a:lumMod val="80000"/>
                        <a:lumOff val="20000"/>
                        <a:alpha val="100000"/>
                      </a:schemeClr>
                    </a:gs>
                    <a:gs pos="53000">
                      <a:schemeClr val="accent4">
                        <a:alpha val="100000"/>
                      </a:schemeClr>
                    </a:gs>
                    <a:gs pos="100000">
                      <a:schemeClr val="accent4">
                        <a:lumMod val="75000"/>
                        <a:alpha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schemeClr val="accent4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3" name="矩形: 圆角 82"/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>
              <a:off x="8968" y="7596"/>
              <a:ext cx="3107" cy="1918"/>
            </a:xfrm>
            <a:prstGeom prst="roundRect">
              <a:avLst>
                <a:gd name="adj" fmla="val 8272"/>
              </a:avLst>
            </a:prstGeom>
            <a:gradFill>
              <a:gsLst>
                <a:gs pos="100000">
                  <a:srgbClr val="FFFFFF"/>
                </a:gs>
                <a:gs pos="0">
                  <a:schemeClr val="accent4">
                    <a:lumMod val="10000"/>
                    <a:lumOff val="90000"/>
                    <a:alpha val="100000"/>
                  </a:schemeClr>
                </a:gs>
              </a:gsLst>
              <a:lin ang="13500000" scaled="1"/>
            </a:gradFill>
            <a:ln w="9525">
              <a:solidFill>
                <a:schemeClr val="accent4">
                  <a:lumMod val="40000"/>
                  <a:lumOff val="60000"/>
                </a:schemeClr>
              </a:solidFill>
            </a:ln>
            <a:effectLst>
              <a:outerShdw blurRad="63500" dir="2700000" sx="102000" sy="102000" algn="tl" rotWithShape="0">
                <a:schemeClr val="accent4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795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84" name="序号"/>
            <p:cNvSpPr txBox="1"/>
            <p:nvPr>
              <p:custDataLst>
                <p:tags r:id="rId28"/>
              </p:custDataLst>
            </p:nvPr>
          </p:nvSpPr>
          <p:spPr>
            <a:xfrm>
              <a:off x="9464" y="8431"/>
              <a:ext cx="1810" cy="49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l"/>
              <a:r>
                <a:rPr b="1" dirty="0">
                  <a:gradFill flip="none" rotWithShape="1">
                    <a:gsLst>
                      <a:gs pos="6993">
                        <a:schemeClr val="accent4">
                          <a:lumMod val="80000"/>
                          <a:lumOff val="20000"/>
                          <a:alpha val="100000"/>
                        </a:schemeClr>
                      </a:gs>
                      <a:gs pos="53000">
                        <a:schemeClr val="accent4">
                          <a:alpha val="100000"/>
                        </a:schemeClr>
                      </a:gs>
                      <a:gs pos="100000">
                        <a:schemeClr val="accent4">
                          <a:lumMod val="75000"/>
                          <a:alpha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schemeClr val="accent4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标新立异原则</a:t>
              </a:r>
              <a:endParaRPr b="1" dirty="0">
                <a:gradFill flip="none" rotWithShape="1">
                  <a:gsLst>
                    <a:gs pos="6993">
                      <a:schemeClr val="accent4">
                        <a:lumMod val="80000"/>
                        <a:lumOff val="20000"/>
                        <a:alpha val="100000"/>
                      </a:schemeClr>
                    </a:gs>
                    <a:gs pos="53000">
                      <a:schemeClr val="accent4">
                        <a:alpha val="100000"/>
                      </a:schemeClr>
                    </a:gs>
                    <a:gs pos="100000">
                      <a:schemeClr val="accent4">
                        <a:lumMod val="75000"/>
                        <a:alpha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schemeClr val="accent4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0" name="矩形: 圆角 39"/>
            <p:cNvSpPr>
              <a:spLocks noChangeAspect="1"/>
            </p:cNvSpPr>
            <p:nvPr>
              <p:custDataLst>
                <p:tags r:id="rId29"/>
              </p:custDataLst>
            </p:nvPr>
          </p:nvSpPr>
          <p:spPr>
            <a:xfrm>
              <a:off x="7071" y="3806"/>
              <a:ext cx="3107" cy="1918"/>
            </a:xfrm>
            <a:prstGeom prst="roundRect">
              <a:avLst>
                <a:gd name="adj" fmla="val 8272"/>
              </a:avLst>
            </a:prstGeom>
            <a:gradFill>
              <a:gsLst>
                <a:gs pos="0">
                  <a:srgbClr val="FFFFFF"/>
                </a:gs>
                <a:gs pos="100000">
                  <a:schemeClr val="accent4">
                    <a:lumMod val="10000"/>
                    <a:lumOff val="90000"/>
                    <a:alpha val="100000"/>
                  </a:schemeClr>
                </a:gs>
              </a:gsLst>
              <a:lin ang="13500000" scaled="1"/>
            </a:gradFill>
            <a:ln w="9525">
              <a:solidFill>
                <a:schemeClr val="accent4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schemeClr val="accent4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795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41" name="序号"/>
            <p:cNvSpPr txBox="1"/>
            <p:nvPr>
              <p:custDataLst>
                <p:tags r:id="rId30"/>
              </p:custDataLst>
            </p:nvPr>
          </p:nvSpPr>
          <p:spPr>
            <a:xfrm>
              <a:off x="7613" y="4643"/>
              <a:ext cx="1810" cy="49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l"/>
              <a:r>
                <a:rPr b="1" dirty="0">
                  <a:gradFill flip="none" rotWithShape="1">
                    <a:gsLst>
                      <a:gs pos="6993">
                        <a:schemeClr val="accent4">
                          <a:lumMod val="80000"/>
                          <a:lumOff val="20000"/>
                          <a:alpha val="100000"/>
                        </a:schemeClr>
                      </a:gs>
                      <a:gs pos="53000">
                        <a:schemeClr val="accent4">
                          <a:alpha val="100000"/>
                        </a:schemeClr>
                      </a:gs>
                      <a:gs pos="100000">
                        <a:schemeClr val="accent4">
                          <a:lumMod val="75000"/>
                          <a:alpha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schemeClr val="accent4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延迟评判原则</a:t>
              </a:r>
              <a:endParaRPr b="1" dirty="0">
                <a:gradFill flip="none" rotWithShape="1">
                  <a:gsLst>
                    <a:gs pos="6993">
                      <a:schemeClr val="accent4">
                        <a:lumMod val="80000"/>
                        <a:lumOff val="20000"/>
                        <a:alpha val="100000"/>
                      </a:schemeClr>
                    </a:gs>
                    <a:gs pos="53000">
                      <a:schemeClr val="accent4">
                        <a:alpha val="100000"/>
                      </a:schemeClr>
                    </a:gs>
                    <a:gs pos="100000">
                      <a:schemeClr val="accent4">
                        <a:lumMod val="75000"/>
                        <a:alpha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schemeClr val="accent4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2" name="矩形: 圆角 51"/>
            <p:cNvSpPr>
              <a:spLocks noChangeAspect="1"/>
            </p:cNvSpPr>
            <p:nvPr>
              <p:custDataLst>
                <p:tags r:id="rId31"/>
              </p:custDataLst>
            </p:nvPr>
          </p:nvSpPr>
          <p:spPr>
            <a:xfrm>
              <a:off x="5059" y="7595"/>
              <a:ext cx="3107" cy="1918"/>
            </a:xfrm>
            <a:prstGeom prst="roundRect">
              <a:avLst>
                <a:gd name="adj" fmla="val 8272"/>
              </a:avLst>
            </a:prstGeom>
            <a:gradFill>
              <a:gsLst>
                <a:gs pos="100000">
                  <a:srgbClr val="FFFFFF"/>
                </a:gs>
                <a:gs pos="0">
                  <a:schemeClr val="accent4">
                    <a:lumMod val="10000"/>
                    <a:lumOff val="90000"/>
                    <a:alpha val="100000"/>
                  </a:schemeClr>
                </a:gs>
              </a:gsLst>
              <a:lin ang="13500000" scaled="1"/>
            </a:gradFill>
            <a:ln w="9525">
              <a:solidFill>
                <a:schemeClr val="accent4">
                  <a:lumMod val="40000"/>
                  <a:lumOff val="60000"/>
                </a:schemeClr>
              </a:solidFill>
            </a:ln>
            <a:effectLst>
              <a:outerShdw blurRad="63500" dir="2700000" sx="102000" sy="102000" algn="tl" rotWithShape="0">
                <a:schemeClr val="accent4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795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53" name="序号"/>
            <p:cNvSpPr txBox="1"/>
            <p:nvPr>
              <p:custDataLst>
                <p:tags r:id="rId32"/>
              </p:custDataLst>
            </p:nvPr>
          </p:nvSpPr>
          <p:spPr>
            <a:xfrm>
              <a:off x="5555" y="8431"/>
              <a:ext cx="1810" cy="49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l"/>
              <a:r>
                <a:rPr b="1" dirty="0">
                  <a:gradFill flip="none" rotWithShape="1">
                    <a:gsLst>
                      <a:gs pos="6993">
                        <a:schemeClr val="accent4">
                          <a:lumMod val="80000"/>
                          <a:lumOff val="20000"/>
                          <a:alpha val="100000"/>
                        </a:schemeClr>
                      </a:gs>
                      <a:gs pos="53000">
                        <a:schemeClr val="accent4">
                          <a:alpha val="100000"/>
                        </a:schemeClr>
                      </a:gs>
                      <a:gs pos="100000">
                        <a:schemeClr val="accent4">
                          <a:lumMod val="75000"/>
                          <a:alpha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schemeClr val="accent4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综合改善原则</a:t>
              </a:r>
              <a:endParaRPr b="1" dirty="0">
                <a:gradFill flip="none" rotWithShape="1">
                  <a:gsLst>
                    <a:gs pos="6993">
                      <a:schemeClr val="accent4">
                        <a:lumMod val="80000"/>
                        <a:lumOff val="20000"/>
                        <a:alpha val="100000"/>
                      </a:schemeClr>
                    </a:gs>
                    <a:gs pos="53000">
                      <a:schemeClr val="accent4">
                        <a:alpha val="100000"/>
                      </a:schemeClr>
                    </a:gs>
                    <a:gs pos="100000">
                      <a:schemeClr val="accent4">
                        <a:lumMod val="75000"/>
                        <a:alpha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schemeClr val="accent4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矩形: 圆角 59"/>
            <p:cNvSpPr>
              <a:spLocks noChangeAspect="1"/>
            </p:cNvSpPr>
            <p:nvPr>
              <p:custDataLst>
                <p:tags r:id="rId33"/>
              </p:custDataLst>
            </p:nvPr>
          </p:nvSpPr>
          <p:spPr>
            <a:xfrm>
              <a:off x="11027" y="3815"/>
              <a:ext cx="3107" cy="1918"/>
            </a:xfrm>
            <a:prstGeom prst="roundRect">
              <a:avLst>
                <a:gd name="adj" fmla="val 8272"/>
              </a:avLst>
            </a:prstGeom>
            <a:gradFill>
              <a:gsLst>
                <a:gs pos="0">
                  <a:srgbClr val="FFFFFF"/>
                </a:gs>
                <a:gs pos="100000">
                  <a:schemeClr val="accent4">
                    <a:lumMod val="10000"/>
                    <a:lumOff val="90000"/>
                    <a:alpha val="100000"/>
                  </a:schemeClr>
                </a:gs>
              </a:gsLst>
              <a:lin ang="13500000" scaled="1"/>
            </a:gradFill>
            <a:ln w="9525">
              <a:solidFill>
                <a:schemeClr val="accent4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schemeClr val="accent4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795">
                <a:solidFill>
                  <a:schemeClr val="lt1"/>
                </a:solidFill>
              </a:endParaRPr>
            </a:p>
          </p:txBody>
        </p:sp>
        <p:sp>
          <p:nvSpPr>
            <p:cNvPr id="61" name="序号"/>
            <p:cNvSpPr txBox="1"/>
            <p:nvPr>
              <p:custDataLst>
                <p:tags r:id="rId34"/>
              </p:custDataLst>
            </p:nvPr>
          </p:nvSpPr>
          <p:spPr>
            <a:xfrm>
              <a:off x="11524" y="4643"/>
              <a:ext cx="1810" cy="49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l"/>
              <a:r>
                <a:rPr b="1" dirty="0">
                  <a:gradFill flip="none" rotWithShape="1">
                    <a:gsLst>
                      <a:gs pos="6993">
                        <a:schemeClr val="accent4">
                          <a:lumMod val="80000"/>
                          <a:lumOff val="20000"/>
                          <a:alpha val="100000"/>
                        </a:schemeClr>
                      </a:gs>
                      <a:gs pos="53000">
                        <a:schemeClr val="accent4">
                          <a:alpha val="100000"/>
                        </a:schemeClr>
                      </a:gs>
                      <a:gs pos="100000">
                        <a:schemeClr val="accent4">
                          <a:lumMod val="75000"/>
                          <a:alpha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schemeClr val="accent4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以量求质原则</a:t>
              </a:r>
              <a:endParaRPr b="1" dirty="0">
                <a:gradFill flip="none" rotWithShape="1">
                  <a:gsLst>
                    <a:gs pos="6993">
                      <a:schemeClr val="accent4">
                        <a:lumMod val="80000"/>
                        <a:lumOff val="20000"/>
                        <a:alpha val="100000"/>
                      </a:schemeClr>
                    </a:gs>
                    <a:gs pos="53000">
                      <a:schemeClr val="accent4">
                        <a:alpha val="100000"/>
                      </a:schemeClr>
                    </a:gs>
                    <a:gs pos="100000">
                      <a:schemeClr val="accent4">
                        <a:lumMod val="75000"/>
                        <a:alpha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schemeClr val="accent4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矩形: 圆角 82"/>
            <p:cNvSpPr>
              <a:spLocks noChangeAspect="1"/>
            </p:cNvSpPr>
            <p:nvPr>
              <p:custDataLst>
                <p:tags r:id="rId35"/>
              </p:custDataLst>
            </p:nvPr>
          </p:nvSpPr>
          <p:spPr>
            <a:xfrm>
              <a:off x="12936" y="7604"/>
              <a:ext cx="3107" cy="1918"/>
            </a:xfrm>
            <a:prstGeom prst="roundRect">
              <a:avLst>
                <a:gd name="adj" fmla="val 8272"/>
              </a:avLst>
            </a:prstGeom>
            <a:gradFill>
              <a:gsLst>
                <a:gs pos="100000">
                  <a:srgbClr val="FFFFFF"/>
                </a:gs>
                <a:gs pos="0">
                  <a:schemeClr val="accent4">
                    <a:lumMod val="10000"/>
                    <a:lumOff val="90000"/>
                    <a:alpha val="100000"/>
                  </a:schemeClr>
                </a:gs>
              </a:gsLst>
              <a:lin ang="13500000" scaled="1"/>
            </a:gradFill>
            <a:ln w="9525">
              <a:solidFill>
                <a:schemeClr val="accent4">
                  <a:lumMod val="40000"/>
                  <a:lumOff val="60000"/>
                </a:schemeClr>
              </a:solidFill>
            </a:ln>
            <a:effectLst>
              <a:outerShdw blurRad="63500" dir="2700000" sx="102000" sy="102000" algn="tl" rotWithShape="0">
                <a:schemeClr val="accent4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795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23" name="序号"/>
            <p:cNvSpPr txBox="1"/>
            <p:nvPr>
              <p:custDataLst>
                <p:tags r:id="rId36"/>
              </p:custDataLst>
            </p:nvPr>
          </p:nvSpPr>
          <p:spPr>
            <a:xfrm>
              <a:off x="13433" y="8439"/>
              <a:ext cx="1810" cy="49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p>
              <a:pPr algn="l"/>
              <a:r>
                <a:rPr b="1" dirty="0">
                  <a:gradFill flip="none" rotWithShape="1">
                    <a:gsLst>
                      <a:gs pos="6993">
                        <a:schemeClr val="accent4">
                          <a:lumMod val="80000"/>
                          <a:lumOff val="20000"/>
                          <a:alpha val="100000"/>
                        </a:schemeClr>
                      </a:gs>
                      <a:gs pos="53000">
                        <a:schemeClr val="accent4">
                          <a:alpha val="100000"/>
                        </a:schemeClr>
                      </a:gs>
                      <a:gs pos="100000">
                        <a:schemeClr val="accent4">
                          <a:lumMod val="75000"/>
                          <a:alpha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schemeClr val="accent4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限时限人原则</a:t>
              </a:r>
              <a:endParaRPr b="1" dirty="0">
                <a:gradFill flip="none" rotWithShape="1">
                  <a:gsLst>
                    <a:gs pos="6993">
                      <a:schemeClr val="accent4">
                        <a:lumMod val="80000"/>
                        <a:lumOff val="20000"/>
                        <a:alpha val="100000"/>
                      </a:schemeClr>
                    </a:gs>
                    <a:gs pos="53000">
                      <a:schemeClr val="accent4">
                        <a:alpha val="100000"/>
                      </a:schemeClr>
                    </a:gs>
                    <a:gs pos="100000">
                      <a:schemeClr val="accent4">
                        <a:lumMod val="75000"/>
                        <a:alpha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schemeClr val="accent4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25" name="图形 15"/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15520" y="7929"/>
              <a:ext cx="242" cy="313"/>
            </a:xfrm>
            <a:prstGeom prst="rect">
              <a:avLst/>
            </a:prstGeom>
            <a:effectLst>
              <a:outerShdw blurRad="88900" dist="25400" dir="2700000" algn="tl" rotWithShape="0">
                <a:schemeClr val="accent4">
                  <a:alpha val="30000"/>
                </a:schemeClr>
              </a:outerShdw>
            </a:effectLst>
          </p:spPr>
        </p:pic>
        <p:pic>
          <p:nvPicPr>
            <p:cNvPr id="26" name="图形 21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9640" y="4148"/>
              <a:ext cx="312" cy="281"/>
            </a:xfrm>
            <a:prstGeom prst="rect">
              <a:avLst/>
            </a:prstGeom>
            <a:effectLst>
              <a:outerShdw blurRad="88900" dist="25400" dir="2700000" algn="tl" rotWithShape="0">
                <a:schemeClr val="accent4">
                  <a:alpha val="30000"/>
                </a:schemeClr>
              </a:outerShdw>
            </a:effectLst>
          </p:spPr>
        </p:pic>
        <p:pic>
          <p:nvPicPr>
            <p:cNvPr id="35" name="图形 34"/>
            <p:cNvPicPr>
              <a:picLocks noChangeAspect="1"/>
            </p:cNvPicPr>
            <p:nvPr>
              <p:custDataLst>
                <p:tags r:id="rId43"/>
              </p:custDataLst>
            </p:nvPr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7660" y="7929"/>
              <a:ext cx="310" cy="313"/>
            </a:xfrm>
            <a:prstGeom prst="rect">
              <a:avLst/>
            </a:prstGeom>
            <a:effectLst>
              <a:outerShdw blurRad="88900" dist="25400" dir="2700000" algn="tl" rotWithShape="0">
                <a:schemeClr val="accent4">
                  <a:alpha val="30000"/>
                </a:schemeClr>
              </a:outerShdw>
            </a:effectLst>
          </p:spPr>
        </p:pic>
        <p:pic>
          <p:nvPicPr>
            <p:cNvPr id="37" name="图形 36"/>
            <p:cNvPicPr>
              <a:picLocks noChangeAspect="1"/>
            </p:cNvPicPr>
            <p:nvPr>
              <p:custDataLst>
                <p:tags r:id="rId46"/>
              </p:custDataLst>
            </p:nvPr>
          </p:nvPicPr>
          <p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p:blipFill>
          <p:spPr>
            <a:xfrm>
              <a:off x="11535" y="7957"/>
              <a:ext cx="311" cy="256"/>
            </a:xfrm>
            <a:prstGeom prst="rect">
              <a:avLst/>
            </a:prstGeom>
            <a:effectLst>
              <a:outerShdw blurRad="88900" dist="25400" dir="2700000" algn="tl" rotWithShape="0">
                <a:schemeClr val="accent4">
                  <a:alpha val="30000"/>
                </a:schemeClr>
              </a:outerShdw>
            </a:effectLst>
          </p:spPr>
        </p:pic>
        <p:pic>
          <p:nvPicPr>
            <p:cNvPr id="31" name="图形 30"/>
            <p:cNvPicPr>
              <a:picLocks noChangeAspect="1"/>
            </p:cNvPicPr>
            <p:nvPr>
              <p:custDataLst>
                <p:tags r:id="rId49"/>
              </p:custDataLst>
            </p:nvPr>
          </p:nvPicPr>
          <p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p:blipFill>
          <p:spPr>
            <a:xfrm>
              <a:off x="13628" y="4132"/>
              <a:ext cx="313" cy="313"/>
            </a:xfrm>
            <a:prstGeom prst="rect">
              <a:avLst/>
            </a:prstGeom>
            <a:effectLst>
              <a:outerShdw blurRad="88900" dist="25400" dir="2700000" algn="tl" rotWithShape="0">
                <a:schemeClr val="accent4">
                  <a:alpha val="30000"/>
                </a:schemeClr>
              </a:outerShdw>
            </a:effectLst>
          </p:spPr>
        </p:pic>
        <p:pic>
          <p:nvPicPr>
            <p:cNvPr id="30" name="图形 17"/>
            <p:cNvPicPr>
              <a:picLocks noChangeAspect="1"/>
            </p:cNvPicPr>
            <p:nvPr>
              <p:custDataLst>
                <p:tags r:id="rId52"/>
              </p:custDataLst>
            </p:nvPr>
          </p:nvPicPr>
          <p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p:blipFill>
          <p:spPr>
            <a:xfrm>
              <a:off x="5701" y="4125"/>
              <a:ext cx="306" cy="313"/>
            </a:xfrm>
            <a:prstGeom prst="rect">
              <a:avLst/>
            </a:prstGeom>
            <a:effectLst>
              <a:outerShdw blurRad="88900" dist="25400" dir="2700000" algn="tl" rotWithShape="0">
                <a:schemeClr val="accent4">
                  <a:alpha val="30000"/>
                </a:schemeClr>
              </a:outerShdw>
            </a:effectLst>
          </p:spPr>
        </p:pic>
      </p:grpSp>
    </p:spTree>
    <p:custDataLst>
      <p:tags r:id="rId5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78305" y="1840865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（一）简述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5752" y="69145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二、奥斯本检核表法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3" name="Shape 953"/>
          <p:cNvSpPr/>
          <p:nvPr>
            <p:custDataLst>
              <p:tags r:id="rId4"/>
            </p:custDataLst>
          </p:nvPr>
        </p:nvSpPr>
        <p:spPr>
          <a:xfrm>
            <a:off x="1489075" y="2371725"/>
            <a:ext cx="9362440" cy="10458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indent="406400" algn="just" fontAlgn="auto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zh-CN" sz="16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该方法主要围绕能否他用、能否借用、能否改变、能否扩大、能否缩小、能否替代、能否调整、能否颠倒、能否组合这 9 个方面、75 个问题对产品的研制与优化进行创新。它是一种产生创意的有效方法，被誉为创造之母，在众多创造技法中效果较为理想，帮助人们产生了许多杰出的创意和发明创造。</a:t>
            </a:r>
            <a:endParaRPr lang="zh-CN" altLang="zh-CN" sz="1600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3770" y="3551555"/>
            <a:ext cx="7743825" cy="26346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95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78305" y="1840865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（一）简述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5752" y="69145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二、奥斯本检核表法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305" y="2647950"/>
            <a:ext cx="8924925" cy="31051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78305" y="1840865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（二）使用注意事项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5752" y="69145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二、奥斯本检核表法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" name="圆角矩形 2"/>
          <p:cNvSpPr/>
          <p:nvPr>
            <p:custDataLst>
              <p:tags r:id="rId4"/>
            </p:custDataLst>
          </p:nvPr>
        </p:nvSpPr>
        <p:spPr>
          <a:xfrm>
            <a:off x="7982552" y="2591949"/>
            <a:ext cx="2668304" cy="3491997"/>
          </a:xfrm>
          <a:prstGeom prst="roundRect">
            <a:avLst>
              <a:gd name="adj" fmla="val 1309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539750" rIns="215900" numCol="1" spcCol="0" rtlCol="0" fromWordArt="0" anchor="ctr" anchorCtr="0" forceAA="0" compatLnSpc="1">
            <a:noAutofit/>
          </a:bodyPr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 useBgFill="1"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4794951" y="2591949"/>
            <a:ext cx="2669408" cy="3491997"/>
          </a:xfrm>
          <a:prstGeom prst="roundRect">
            <a:avLst>
              <a:gd name="adj" fmla="val 1309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144145" tIns="539750" rIns="215900" rtlCol="0" anchor="ctr"/>
          <a:p>
            <a:pPr indent="0" algn="just" fontAlgn="auto">
              <a:lnSpc>
                <a:spcPct val="130000"/>
              </a:lnSpc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 useBgFill="1">
        <p:nvSpPr>
          <p:cNvPr id="5" name="圆角矩形 4"/>
          <p:cNvSpPr/>
          <p:nvPr>
            <p:custDataLst>
              <p:tags r:id="rId6"/>
            </p:custDataLst>
          </p:nvPr>
        </p:nvSpPr>
        <p:spPr>
          <a:xfrm>
            <a:off x="1608456" y="2591949"/>
            <a:ext cx="2668304" cy="3491997"/>
          </a:xfrm>
          <a:prstGeom prst="roundRect">
            <a:avLst>
              <a:gd name="adj" fmla="val 1309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539750" rIns="215900" numCol="1" spcCol="0" rtlCol="0" fromWordArt="0" anchor="ctr" anchorCtr="0" forceAA="0" compatLnSpc="1">
            <a:noAutofit/>
          </a:bodyPr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" name="圆角矩形 24"/>
          <p:cNvSpPr/>
          <p:nvPr>
            <p:custDataLst>
              <p:tags r:id="rId7"/>
            </p:custDataLst>
          </p:nvPr>
        </p:nvSpPr>
        <p:spPr>
          <a:xfrm>
            <a:off x="7982552" y="2591949"/>
            <a:ext cx="2668304" cy="3491997"/>
          </a:xfrm>
          <a:prstGeom prst="roundRect">
            <a:avLst>
              <a:gd name="adj" fmla="val 13095"/>
            </a:avLst>
          </a:prstGeom>
          <a:solidFill>
            <a:srgbClr val="FFFFFF">
              <a:alpha val="15000"/>
            </a:srgb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539750" rIns="215900" numCol="1" spcCol="0" rtlCol="0" fromWordArt="0" anchor="ctr" anchorCtr="0" forceAA="0" compatLnSpc="1">
            <a:noAutofit/>
          </a:bodyPr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3. 实际的检验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该方法重在思维启发，获得好点子后还需扎实实践，与技术方法结合，通过实际检验推进想法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落地，创造有实际价值的发明。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椭圆 1"/>
          <p:cNvSpPr/>
          <p:nvPr>
            <p:custDataLst>
              <p:tags r:id="rId8"/>
            </p:custDataLst>
          </p:nvPr>
        </p:nvSpPr>
        <p:spPr>
          <a:xfrm>
            <a:off x="9050978" y="2660633"/>
            <a:ext cx="530898" cy="530898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37" name="直接连接符 36"/>
          <p:cNvCxnSpPr/>
          <p:nvPr>
            <p:custDataLst>
              <p:tags r:id="rId9"/>
            </p:custDataLst>
          </p:nvPr>
        </p:nvCxnSpPr>
        <p:spPr>
          <a:xfrm>
            <a:off x="9150418" y="5742536"/>
            <a:ext cx="332019" cy="0"/>
          </a:xfrm>
          <a:prstGeom prst="line">
            <a:avLst/>
          </a:prstGeom>
          <a:ln w="44450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11" descr="343439383331313b343532303032373bbfcdbba7b5b5b0b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206767" y="2824157"/>
            <a:ext cx="219238" cy="219238"/>
          </a:xfrm>
          <a:prstGeom prst="rect">
            <a:avLst/>
          </a:prstGeom>
        </p:spPr>
      </p:pic>
      <p:sp>
        <p:nvSpPr>
          <p:cNvPr id="21" name="圆角矩形 20"/>
          <p:cNvSpPr/>
          <p:nvPr>
            <p:custDataLst>
              <p:tags r:id="rId13"/>
            </p:custDataLst>
          </p:nvPr>
        </p:nvSpPr>
        <p:spPr>
          <a:xfrm>
            <a:off x="4794951" y="2591949"/>
            <a:ext cx="2669408" cy="3491997"/>
          </a:xfrm>
          <a:prstGeom prst="roundRect">
            <a:avLst>
              <a:gd name="adj" fmla="val 13095"/>
            </a:avLst>
          </a:prstGeom>
          <a:solidFill>
            <a:srgbClr val="FFFFFF">
              <a:alpha val="15000"/>
            </a:srgb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144145" tIns="539750" rIns="215900" rtlCol="0" anchor="ctr"/>
          <a:p>
            <a:pPr indent="0" algn="just" fontAlgn="auto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2. 灵活的运用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just" fontAlgn="auto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要灵活掌握思维方式和设问、提问方式，根据现实情况选择合适的问题或优化提问方式。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14"/>
            </p:custDataLst>
          </p:nvPr>
        </p:nvSpPr>
        <p:spPr>
          <a:xfrm>
            <a:off x="5863930" y="2660633"/>
            <a:ext cx="530898" cy="530898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3" descr="343439383331313b343532303031393bd2b5bca8b9dcc0ed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19719" y="2824157"/>
            <a:ext cx="219238" cy="219238"/>
          </a:xfrm>
          <a:prstGeom prst="rect">
            <a:avLst/>
          </a:prstGeom>
        </p:spPr>
      </p:pic>
      <p:cxnSp>
        <p:nvCxnSpPr>
          <p:cNvPr id="34" name="直接连接符 33"/>
          <p:cNvCxnSpPr/>
          <p:nvPr>
            <p:custDataLst>
              <p:tags r:id="rId18"/>
            </p:custDataLst>
          </p:nvPr>
        </p:nvCxnSpPr>
        <p:spPr>
          <a:xfrm>
            <a:off x="5963370" y="5742536"/>
            <a:ext cx="332019" cy="0"/>
          </a:xfrm>
          <a:prstGeom prst="line">
            <a:avLst/>
          </a:prstGeom>
          <a:ln w="44450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>
            <p:custDataLst>
              <p:tags r:id="rId19"/>
            </p:custDataLst>
          </p:nvPr>
        </p:nvGrpSpPr>
        <p:grpSpPr>
          <a:xfrm>
            <a:off x="1608455" y="2592070"/>
            <a:ext cx="2668270" cy="3491230"/>
            <a:chOff x="2533" y="4082"/>
            <a:chExt cx="4202" cy="5498"/>
          </a:xfrm>
        </p:grpSpPr>
        <p:sp>
          <p:nvSpPr>
            <p:cNvPr id="10" name="圆角矩形 9"/>
            <p:cNvSpPr/>
            <p:nvPr>
              <p:custDataLst>
                <p:tags r:id="rId20"/>
              </p:custDataLst>
            </p:nvPr>
          </p:nvSpPr>
          <p:spPr>
            <a:xfrm>
              <a:off x="2533" y="4082"/>
              <a:ext cx="4202" cy="5499"/>
            </a:xfrm>
            <a:prstGeom prst="roundRect">
              <a:avLst>
                <a:gd name="adj" fmla="val 13095"/>
              </a:avLst>
            </a:prstGeom>
            <a:solidFill>
              <a:srgbClr val="FFFFFF">
                <a:alpha val="15000"/>
              </a:srgb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lIns="144145" tIns="539750" rIns="215900" numCol="1" spcCol="0" rtlCol="0" fromWordArt="0" anchor="ctr" anchorCtr="0" forceAA="0" compatLnSpc="1">
              <a:noAutofit/>
            </a:bodyPr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1. 批判的眼光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奥斯本检核表法是实用方法，但不是设问型创新方法的“终结者”，不能将其 9 个方面 75 个提问变成束缚思维的条条框框。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21"/>
              </p:custDataLst>
            </p:nvPr>
          </p:nvSpPr>
          <p:spPr>
            <a:xfrm>
              <a:off x="4216" y="4190"/>
              <a:ext cx="836" cy="836"/>
            </a:xfrm>
            <a:prstGeom prst="ellipse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4" name="图片 4" descr="343439383331313b343532303032303bb8f6c8cbd0c5cfa2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4461" y="4435"/>
              <a:ext cx="345" cy="345"/>
            </a:xfrm>
            <a:prstGeom prst="rect">
              <a:avLst/>
            </a:prstGeom>
          </p:spPr>
        </p:pic>
        <p:cxnSp>
          <p:nvCxnSpPr>
            <p:cNvPr id="29" name="直接连接符 28"/>
            <p:cNvCxnSpPr/>
            <p:nvPr>
              <p:custDataLst>
                <p:tags r:id="rId25"/>
              </p:custDataLst>
            </p:nvPr>
          </p:nvCxnSpPr>
          <p:spPr>
            <a:xfrm>
              <a:off x="4372" y="9043"/>
              <a:ext cx="523" cy="0"/>
            </a:xfrm>
            <a:prstGeom prst="line">
              <a:avLst/>
            </a:prstGeom>
            <a:ln w="4445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78305" y="1840865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（三）奥斯本检核表法的运用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5752" y="69145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二、奥斯本检核表法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3" name="Shape 953"/>
          <p:cNvSpPr/>
          <p:nvPr>
            <p:custDataLst>
              <p:tags r:id="rId4"/>
            </p:custDataLst>
          </p:nvPr>
        </p:nvSpPr>
        <p:spPr>
          <a:xfrm>
            <a:off x="1489075" y="2371725"/>
            <a:ext cx="9362440" cy="36175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indent="4318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 lang="zh-CN" altLang="zh-CN" sz="17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某传统手工艺制作的陶瓷摆件，原本主要作为装饰品在旅游景点销售。运用奥斯本检核表法进行创新思考时，从“能否他用”角度看，发现其精美的图案和造型可以应用到文具、家居用品等领域，如制作成带有陶瓷装饰的笔记本封面、台灯灯罩等；“能否改变”方面，尝试改变颜色、图案风格，融入现代流行元素，吸引更多年轻消费者；“能否扩大”功能上，增加实用性，如在摆件中设计小型储物空间；“能否缩小”体积，制作成迷你版摆件，适合作为手机链或钥匙扣等小饰品；“能否替代”材料，部分采用环保可降解材料，符合现代环保理念；“能否调整”销售渠道，除旅游景点外，拓展到线上电商平台、艺术展览等；“能否颠倒”制作工艺，尝试先制作模具再批量生产，提高生产效率；“能否组合”与其他材质如木材、金属结合，创造出更具特色的产品。通过这些创新尝试，该传统手工艺产品不仅拓宽了市场，还提升了产品附加值。</a:t>
            </a:r>
            <a:endParaRPr lang="zh-CN" altLang="zh-CN" sz="1700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95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96415" y="1459865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（一）具体内容及应用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82152" y="69145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三、和田十二法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8405" y="1954530"/>
            <a:ext cx="7603490" cy="424561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78305" y="1917065"/>
            <a:ext cx="3710940" cy="39687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（二）与生活紧密联系</a:t>
            </a:r>
            <a:endParaRPr lang="zh-CN" altLang="en-US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82152" y="69145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三、和田十二法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3" name="Shape 953"/>
          <p:cNvSpPr/>
          <p:nvPr>
            <p:custDataLst>
              <p:tags r:id="rId4"/>
            </p:custDataLst>
          </p:nvPr>
        </p:nvSpPr>
        <p:spPr>
          <a:xfrm>
            <a:off x="1570355" y="2581275"/>
            <a:ext cx="9095740" cy="2579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zh-CN" sz="18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在生活中，我们可以随时随地运用和田十二法进行创新思考。比如在家庭装修时，运用“加一加”的方法在客厅增加一个多功能收纳柜，既能存放物品又能作为隔断；“变一变”沙发的布局，使空间更加灵活多变。对于创业者来说，和田十二法更是提供了丰富的创新思路。例如，一家餐饮创业公司，运用“联一联”的方法将当地特色美食与互联网外卖平台联系起来，拓展了销售渠道；通过“改一改”菜品的口味和包装，满足不同消费者的需求，提升了品牌竞争力。</a:t>
            </a:r>
            <a:endParaRPr lang="zh-CN" altLang="zh-CN" sz="1800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95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08026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251753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240114"/>
            <a:ext cx="1005935" cy="66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196685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195789"/>
            <a:ext cx="1005935" cy="66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15948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142574"/>
            <a:ext cx="1005935" cy="662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>
            <p:custDataLst>
              <p:tags r:id="rId12"/>
            </p:custDataLst>
          </p:nvPr>
        </p:nvSpPr>
        <p:spPr>
          <a:xfrm>
            <a:off x="6088369" y="5113067"/>
            <a:ext cx="1056947" cy="612562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>
            <p:custDataLst>
              <p:tags r:id="rId13"/>
            </p:custDataLst>
          </p:nvPr>
        </p:nvSpPr>
        <p:spPr>
          <a:xfrm>
            <a:off x="6214747" y="5103329"/>
            <a:ext cx="1005935" cy="662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05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4"/>
            </p:custDataLst>
          </p:nvPr>
        </p:nvSpPr>
        <p:spPr>
          <a:xfrm>
            <a:off x="7299325" y="132461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项目一　创新概说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41947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 bwMode="auto">
          <a:xfrm>
            <a:off x="1296035" y="4002405"/>
            <a:ext cx="4273550" cy="86042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457200">
              <a:lnSpc>
                <a:spcPts val="2000"/>
              </a:lnSpc>
              <a:defRPr/>
            </a:pPr>
            <a:r>
              <a:rPr lang="zh-CN" altLang="en-US" sz="120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请在此处添加具体内容，文字尽量言简意赅，简单描述即可，不必过于繁琐，注意版面美观</a:t>
            </a:r>
            <a:r>
              <a:rPr lang="zh-CN" altLang="en-US" sz="12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度。请在此处添加具体内容，文字尽量言简意赅，简单描述即可。</a:t>
            </a:r>
            <a:endParaRPr lang="zh-CN" altLang="en-US" sz="12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5"/>
            </p:custDataLst>
          </p:nvPr>
        </p:nvSpPr>
        <p:spPr>
          <a:xfrm>
            <a:off x="7299325" y="224155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项目二　创新思维的塑造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6"/>
            </p:custDataLst>
          </p:nvPr>
        </p:nvSpPr>
        <p:spPr>
          <a:xfrm>
            <a:off x="7299325" y="3191510"/>
            <a:ext cx="3837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项目三　创新方法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7"/>
            </p:custDataLst>
          </p:nvPr>
        </p:nvSpPr>
        <p:spPr>
          <a:xfrm>
            <a:off x="7299325" y="414147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项目四　创新能力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>
            <p:custDataLst>
              <p:tags r:id="rId18"/>
            </p:custDataLst>
          </p:nvPr>
        </p:nvSpPr>
        <p:spPr>
          <a:xfrm>
            <a:off x="7299325" y="509143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en-US" altLang="zh-CN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项目五　创业概述</a:t>
            </a:r>
            <a:endParaRPr lang="en-US" altLang="zh-CN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1" grpId="0"/>
      <p:bldP spid="52" grpId="0"/>
      <p:bldP spid="53" grpId="0"/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77352" y="691455"/>
            <a:ext cx="3637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四、TRIZ 理论基础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: 圆角 44"/>
          <p:cNvSpPr/>
          <p:nvPr>
            <p:custDataLst>
              <p:tags r:id="rId4"/>
            </p:custDataLst>
          </p:nvPr>
        </p:nvSpPr>
        <p:spPr>
          <a:xfrm>
            <a:off x="1372870" y="2009140"/>
            <a:ext cx="9322814" cy="1772694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4">
                  <a:lumMod val="5000"/>
                  <a:lumOff val="95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629401" y="2009688"/>
            <a:ext cx="1975507" cy="1772147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DAAC75"/>
                </a:solidFill>
                <a:latin typeface="+mn-ea"/>
                <a:cs typeface="+mn-ea"/>
              </a:rPr>
              <a:t>（一）核心概念</a:t>
            </a:r>
            <a:endParaRPr lang="zh-CN" altLang="en-US" sz="2000" b="1" dirty="0">
              <a:solidFill>
                <a:srgbClr val="DAAC75"/>
              </a:solidFill>
              <a:latin typeface="+mn-ea"/>
              <a:cs typeface="+mn-ea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4258294" y="2009140"/>
            <a:ext cx="6158385" cy="177269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强调无论是简单产品还是复杂技术系统，其核心技术发展遵循客观规律，具有进化规律和模式。例如，从传统机械相机到数码相机的发展，体现了成像技术系统的进化规律，从胶卷成像逐渐演变为数字传感器成像，在分辨率、存储方式、便携性等方面不断进化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矩形: 圆角 48"/>
          <p:cNvSpPr/>
          <p:nvPr>
            <p:custDataLst>
              <p:tags r:id="rId7"/>
            </p:custDataLst>
          </p:nvPr>
        </p:nvSpPr>
        <p:spPr>
          <a:xfrm>
            <a:off x="1373418" y="4039461"/>
            <a:ext cx="9322265" cy="1772694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4">
                  <a:lumMod val="5000"/>
                  <a:lumOff val="95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4">
                    <a:lumMod val="20000"/>
                    <a:lumOff val="80000"/>
                    <a:alpha val="100000"/>
                  </a:schemeClr>
                </a:gs>
                <a:gs pos="100000">
                  <a:schemeClr val="accent4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6" name="直接连接符 45"/>
          <p:cNvCxnSpPr/>
          <p:nvPr>
            <p:custDataLst>
              <p:tags r:id="rId8"/>
            </p:custDataLst>
          </p:nvPr>
        </p:nvCxnSpPr>
        <p:spPr>
          <a:xfrm>
            <a:off x="3890490" y="2416958"/>
            <a:ext cx="0" cy="957606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53000">
                  <a:schemeClr val="accent4">
                    <a:alpha val="10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4258294" y="4039461"/>
            <a:ext cx="6158384" cy="177269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7E4938"/>
                </a:solidFill>
                <a:latin typeface="+mn-ea"/>
                <a:cs typeface="+mn-ea"/>
              </a:rPr>
              <a:t>1. 矛盾矩阵</a:t>
            </a:r>
            <a:r>
              <a:rPr lang="en-US" altLang="zh-CN" sz="1600" b="1" dirty="0">
                <a:solidFill>
                  <a:srgbClr val="7E4938"/>
                </a:solidFill>
                <a:latin typeface="+mn-ea"/>
                <a:cs typeface="+mn-ea"/>
              </a:rPr>
              <a:t>: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将技术矛盾中改善的参数和恶化的参数分别作为行和列，形成一个矩阵，矩阵中的元素对应着推荐的创新原理。</a:t>
            </a:r>
            <a:r>
              <a:rPr lang="zh-CN" altLang="en-US" sz="1600" b="1" dirty="0">
                <a:solidFill>
                  <a:srgbClr val="7E4938"/>
                </a:solidFill>
                <a:latin typeface="+mn-ea"/>
                <a:cs typeface="+mn-ea"/>
              </a:rPr>
              <a:t>2. 物场分析：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通过构建物场模型来描述技术系统中元素之间的相互作用关系，找出不完整或有害的物场模型，并运用标准解进行改进。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10"/>
            </p:custDataLst>
          </p:nvPr>
        </p:nvCxnSpPr>
        <p:spPr>
          <a:xfrm>
            <a:off x="3890490" y="4447279"/>
            <a:ext cx="0" cy="957606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53000">
                  <a:schemeClr val="accent4">
                    <a:alpha val="10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1569653" y="4040009"/>
            <a:ext cx="1975507" cy="1772147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rgbClr val="DAAC75"/>
                </a:solidFill>
                <a:latin typeface="+mn-ea"/>
                <a:cs typeface="+mn-ea"/>
              </a:rPr>
              <a:t>（二）主要工具与方法</a:t>
            </a:r>
            <a:endParaRPr lang="zh-CN" altLang="en-US" sz="2000" b="1" dirty="0">
              <a:solidFill>
                <a:srgbClr val="DAAC75"/>
              </a:solidFill>
              <a:latin typeface="+mn-ea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05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82152" y="69145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五、组合创新法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>
            <p:custDataLst>
              <p:tags r:id="rId4"/>
            </p:custDataLst>
          </p:nvPr>
        </p:nvSpPr>
        <p:spPr>
          <a:xfrm>
            <a:off x="1510337" y="2136182"/>
            <a:ext cx="2789209" cy="3617871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圆角矩形 26"/>
          <p:cNvSpPr/>
          <p:nvPr>
            <p:custDataLst>
              <p:tags r:id="rId5"/>
            </p:custDataLst>
          </p:nvPr>
        </p:nvSpPr>
        <p:spPr>
          <a:xfrm>
            <a:off x="4671732" y="2136182"/>
            <a:ext cx="2789209" cy="3617871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1773057" y="3260951"/>
            <a:ext cx="2247349" cy="201309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主体附加组合是以某一事物为主体，添加另一附属事物，从而使主体功能得到拓展或产生新的功能。其特点是在不改变主体基本结构和主要功能的前提下，增加附属部分，实现功能的扩展或优化。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9" name="矩形 28"/>
          <p:cNvSpPr/>
          <p:nvPr>
            <p:custDataLst>
              <p:tags r:id="rId7"/>
            </p:custDataLst>
          </p:nvPr>
        </p:nvSpPr>
        <p:spPr>
          <a:xfrm>
            <a:off x="1706830" y="2722923"/>
            <a:ext cx="2396224" cy="38149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chemeClr val="accent4"/>
                </a:solidFill>
                <a:latin typeface="+mn-ea"/>
                <a:cs typeface="+mn-ea"/>
              </a:rPr>
              <a:t>主体附加组合</a:t>
            </a:r>
            <a:endParaRPr lang="zh-CN" altLang="en-US" sz="2000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30" name="矩形 29"/>
          <p:cNvSpPr/>
          <p:nvPr>
            <p:custDataLst>
              <p:tags r:id="rId8"/>
            </p:custDataLst>
          </p:nvPr>
        </p:nvSpPr>
        <p:spPr>
          <a:xfrm>
            <a:off x="4971671" y="3260951"/>
            <a:ext cx="2247349" cy="201309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组合方式与效果：异类组合是将不同类别的事物进行组合，形成全新的产品或创意。这种组合方式能够整合不同事物的优势，产生新的功能和价值，突破单一事物的局限性。</a:t>
            </a:r>
            <a:endParaRPr lang="zh-CN" altLang="en-US" sz="1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1" name="矩形 30"/>
          <p:cNvSpPr/>
          <p:nvPr>
            <p:custDataLst>
              <p:tags r:id="rId9"/>
            </p:custDataLst>
          </p:nvPr>
        </p:nvSpPr>
        <p:spPr>
          <a:xfrm>
            <a:off x="4868225" y="2722923"/>
            <a:ext cx="2396224" cy="38149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chemeClr val="accent4"/>
                </a:solidFill>
                <a:latin typeface="+mn-ea"/>
                <a:cs typeface="+mn-ea"/>
              </a:rPr>
              <a:t>异类组合</a:t>
            </a:r>
            <a:endParaRPr lang="zh-CN" altLang="en-US" sz="2000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32" name="圆角矩形 31"/>
          <p:cNvSpPr/>
          <p:nvPr>
            <p:custDataLst>
              <p:tags r:id="rId10"/>
            </p:custDataLst>
          </p:nvPr>
        </p:nvSpPr>
        <p:spPr>
          <a:xfrm>
            <a:off x="7890597" y="2136182"/>
            <a:ext cx="2789209" cy="3617871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矩形 37"/>
          <p:cNvSpPr/>
          <p:nvPr>
            <p:custDataLst>
              <p:tags r:id="rId11"/>
            </p:custDataLst>
          </p:nvPr>
        </p:nvSpPr>
        <p:spPr>
          <a:xfrm>
            <a:off x="8170284" y="3260951"/>
            <a:ext cx="2247349" cy="201309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同物组合是将相同的事物进行组合，通过数量的增加或排列方式的改变产生新的效果。其优势在于可以强化原有功能，提高工作效率，或者创造出新颖的外观和使用方式。</a:t>
            </a:r>
            <a:endParaRPr lang="zh-CN" altLang="en-US" sz="1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矩形 38"/>
          <p:cNvSpPr/>
          <p:nvPr>
            <p:custDataLst>
              <p:tags r:id="rId12"/>
            </p:custDataLst>
          </p:nvPr>
        </p:nvSpPr>
        <p:spPr>
          <a:xfrm>
            <a:off x="8087090" y="2722923"/>
            <a:ext cx="2396224" cy="38149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chemeClr val="accent4"/>
                </a:solidFill>
                <a:latin typeface="+mn-ea"/>
                <a:cs typeface="+mn-ea"/>
              </a:rPr>
              <a:t>同物组合</a:t>
            </a:r>
            <a:endParaRPr lang="zh-CN" altLang="en-US" sz="2000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13"/>
            </p:custDataLst>
          </p:nvPr>
        </p:nvCxnSpPr>
        <p:spPr>
          <a:xfrm>
            <a:off x="2759351" y="5565564"/>
            <a:ext cx="291181" cy="0"/>
          </a:xfrm>
          <a:prstGeom prst="line">
            <a:avLst/>
          </a:prstGeom>
          <a:ln w="47625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>
            <p:custDataLst>
              <p:tags r:id="rId14"/>
            </p:custDataLst>
          </p:nvPr>
        </p:nvCxnSpPr>
        <p:spPr>
          <a:xfrm>
            <a:off x="5920746" y="5527464"/>
            <a:ext cx="291181" cy="0"/>
          </a:xfrm>
          <a:prstGeom prst="line">
            <a:avLst/>
          </a:prstGeom>
          <a:ln w="47625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>
            <p:custDataLst>
              <p:tags r:id="rId15"/>
            </p:custDataLst>
          </p:nvPr>
        </p:nvCxnSpPr>
        <p:spPr>
          <a:xfrm>
            <a:off x="9139611" y="5556039"/>
            <a:ext cx="291181" cy="0"/>
          </a:xfrm>
          <a:prstGeom prst="line">
            <a:avLst/>
          </a:prstGeom>
          <a:ln w="47625" cap="rnd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3" name="椭圆 42"/>
          <p:cNvSpPr/>
          <p:nvPr>
            <p:custDataLst>
              <p:tags r:id="rId16"/>
            </p:custDataLst>
          </p:nvPr>
        </p:nvSpPr>
        <p:spPr>
          <a:xfrm>
            <a:off x="2553554" y="1768375"/>
            <a:ext cx="767361" cy="767361"/>
          </a:xfrm>
          <a:prstGeom prst="ellipse">
            <a:avLst/>
          </a:prstGeom>
          <a:solidFill>
            <a:schemeClr val="accent4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椭圆 43"/>
          <p:cNvSpPr/>
          <p:nvPr>
            <p:custDataLst>
              <p:tags r:id="rId17"/>
            </p:custDataLst>
          </p:nvPr>
        </p:nvSpPr>
        <p:spPr>
          <a:xfrm>
            <a:off x="2579278" y="1767827"/>
            <a:ext cx="715364" cy="715364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椭圆 46"/>
          <p:cNvSpPr/>
          <p:nvPr>
            <p:custDataLst>
              <p:tags r:id="rId18"/>
            </p:custDataLst>
          </p:nvPr>
        </p:nvSpPr>
        <p:spPr>
          <a:xfrm>
            <a:off x="5682656" y="1768375"/>
            <a:ext cx="767361" cy="767361"/>
          </a:xfrm>
          <a:prstGeom prst="ellipse">
            <a:avLst/>
          </a:prstGeom>
          <a:solidFill>
            <a:schemeClr val="accent4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椭圆 49"/>
          <p:cNvSpPr/>
          <p:nvPr>
            <p:custDataLst>
              <p:tags r:id="rId19"/>
            </p:custDataLst>
          </p:nvPr>
        </p:nvSpPr>
        <p:spPr>
          <a:xfrm>
            <a:off x="5708381" y="1767827"/>
            <a:ext cx="715364" cy="715364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" name="椭圆 50"/>
          <p:cNvSpPr/>
          <p:nvPr>
            <p:custDataLst>
              <p:tags r:id="rId20"/>
            </p:custDataLst>
          </p:nvPr>
        </p:nvSpPr>
        <p:spPr>
          <a:xfrm>
            <a:off x="8901521" y="1768375"/>
            <a:ext cx="767361" cy="767361"/>
          </a:xfrm>
          <a:prstGeom prst="ellipse">
            <a:avLst/>
          </a:prstGeom>
          <a:solidFill>
            <a:schemeClr val="accent4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2" name="椭圆 51"/>
          <p:cNvSpPr/>
          <p:nvPr>
            <p:custDataLst>
              <p:tags r:id="rId21"/>
            </p:custDataLst>
          </p:nvPr>
        </p:nvSpPr>
        <p:spPr>
          <a:xfrm>
            <a:off x="8927246" y="1768375"/>
            <a:ext cx="715364" cy="715364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53" name="图形 23" descr="333438303937363b333438313038303bd7e9d6afbcdcb9b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797117" y="1985666"/>
            <a:ext cx="279687" cy="279687"/>
          </a:xfrm>
          <a:prstGeom prst="rect">
            <a:avLst/>
          </a:prstGeom>
        </p:spPr>
      </p:pic>
      <p:pic>
        <p:nvPicPr>
          <p:cNvPr id="54" name="图形 25" descr="333438303937363b333438313039323bcfeec4bfbcc6bbae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926219" y="1985666"/>
            <a:ext cx="279140" cy="279140"/>
          </a:xfrm>
          <a:prstGeom prst="rect">
            <a:avLst/>
          </a:prstGeom>
        </p:spPr>
      </p:pic>
      <p:pic>
        <p:nvPicPr>
          <p:cNvPr id="55" name="图形 26" descr="333438303937363b333438313037333bcad0b3a1bebad5f9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9159862" y="2001538"/>
            <a:ext cx="249584" cy="249584"/>
          </a:xfrm>
          <a:prstGeom prst="rect">
            <a:avLst/>
          </a:prstGeom>
        </p:spPr>
      </p:pic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06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82152" y="69145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六、类比创新法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321753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569630" y="2394114"/>
            <a:ext cx="8317015" cy="9735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直接类比是对照研究对象与自然或其他领域事物，寻找相似点，借其原理、特性推动创新。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569630" y="1961633"/>
            <a:ext cx="8317015" cy="42670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直接类比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1738118" y="2023249"/>
            <a:ext cx="535616" cy="53561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2577259" y="3872879"/>
            <a:ext cx="8317015" cy="9735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拟人类比是赋予非人类事物人类特征、行为、情感以开拓创新思路。在产品设计里，拟人类比让产品更易用、易被接受。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2577259" y="3440986"/>
            <a:ext cx="8317015" cy="42670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拟人类比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746334" y="3502601"/>
            <a:ext cx="535616" cy="53561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2569043" y="5352231"/>
            <a:ext cx="8317015" cy="9735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象征类比借助事物象征意义启发创新思维。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2569043" y="4919751"/>
            <a:ext cx="8317015" cy="42670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象征类比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2"/>
            </p:custDataLst>
          </p:nvPr>
        </p:nvSpPr>
        <p:spPr>
          <a:xfrm>
            <a:off x="1737531" y="4981366"/>
            <a:ext cx="535616" cy="53561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743710" y="737235"/>
            <a:ext cx="8703310" cy="540512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32150" y="1607820"/>
            <a:ext cx="57277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 kern="0" spc="100">
                <a:solidFill>
                  <a:srgbClr val="704032"/>
                </a:solidFill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感谢</a:t>
            </a:r>
            <a:endParaRPr lang="zh-CN" altLang="en-US" dirty="0">
              <a:sym typeface="微软雅黑" panose="020B0503020204020204" pitchFamily="34" charset="-122"/>
            </a:endParaRPr>
          </a:p>
          <a:p>
            <a:r>
              <a:rPr lang="zh-CN" altLang="en-US" dirty="0">
                <a:sym typeface="微软雅黑" panose="020B0503020204020204" pitchFamily="34" charset="-122"/>
              </a:rPr>
              <a:t>您的观看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1878330" y="1200150"/>
            <a:ext cx="1619250" cy="457200"/>
          </a:xfrm>
          <a:prstGeom prst="rect">
            <a:avLst/>
          </a:prstGeom>
        </p:spPr>
      </p:pic>
      <p:pic>
        <p:nvPicPr>
          <p:cNvPr id="12" name="图片 11" descr="20200224-084020-b05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9755" y="4864735"/>
            <a:ext cx="1836420" cy="74803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231640" y="4448810"/>
            <a:ext cx="3728085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A672"/>
              </a:gs>
              <a:gs pos="100000">
                <a:srgbClr val="A37441"/>
              </a:gs>
            </a:gsLst>
            <a:lin ang="154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1640" y="4478655"/>
            <a:ext cx="37776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指导老师：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 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bldLvl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36474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06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251753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24011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07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196685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19578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08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15948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14257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09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>
            <p:custDataLst>
              <p:tags r:id="rId12"/>
            </p:custDataLst>
          </p:nvPr>
        </p:nvSpPr>
        <p:spPr>
          <a:xfrm>
            <a:off x="6088369" y="5113067"/>
            <a:ext cx="1056947" cy="612562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>
            <p:custDataLst>
              <p:tags r:id="rId13"/>
            </p:custDataLst>
          </p:nvPr>
        </p:nvSpPr>
        <p:spPr>
          <a:xfrm>
            <a:off x="6214747" y="510332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10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4"/>
            </p:custDataLst>
          </p:nvPr>
        </p:nvSpPr>
        <p:spPr>
          <a:xfrm>
            <a:off x="7299325" y="132461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项目六　创业机会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70395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5"/>
            </p:custDataLst>
          </p:nvPr>
        </p:nvSpPr>
        <p:spPr>
          <a:xfrm>
            <a:off x="7299325" y="224155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项目七　创业环境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6"/>
            </p:custDataLst>
          </p:nvPr>
        </p:nvSpPr>
        <p:spPr>
          <a:xfrm>
            <a:off x="7299325" y="3191510"/>
            <a:ext cx="3837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项目八　创业项目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7"/>
            </p:custDataLst>
          </p:nvPr>
        </p:nvSpPr>
        <p:spPr>
          <a:xfrm>
            <a:off x="7299325" y="414147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项目九　创业计划书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>
            <p:custDataLst>
              <p:tags r:id="rId18"/>
            </p:custDataLst>
          </p:nvPr>
        </p:nvSpPr>
        <p:spPr>
          <a:xfrm>
            <a:off x="7299325" y="509143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en-US" altLang="zh-CN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　创业融资</a:t>
            </a:r>
            <a:endParaRPr lang="en-US" altLang="zh-CN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2" grpId="0"/>
      <p:bldP spid="53" grpId="0"/>
      <p:bldP spid="54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36474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11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326048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3144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12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353530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35263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13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50619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48928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14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2"/>
            </p:custDataLst>
          </p:nvPr>
        </p:nvSpPr>
        <p:spPr>
          <a:xfrm>
            <a:off x="7299325" y="1324610"/>
            <a:ext cx="392811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项目十一　创业风险的防控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70395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3"/>
            </p:custDataLst>
          </p:nvPr>
        </p:nvSpPr>
        <p:spPr>
          <a:xfrm>
            <a:off x="7299325" y="2315845"/>
            <a:ext cx="392811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项目十二　新创企业的筹建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4"/>
            </p:custDataLst>
          </p:nvPr>
        </p:nvSpPr>
        <p:spPr>
          <a:xfrm>
            <a:off x="7299325" y="3348355"/>
            <a:ext cx="3837940" cy="87630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项目十三　新创企业的管理运营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5"/>
            </p:custDataLst>
          </p:nvPr>
        </p:nvSpPr>
        <p:spPr>
          <a:xfrm>
            <a:off x="7299325" y="4488180"/>
            <a:ext cx="3710940" cy="87630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项目十四　大学生创新创业实践平台的利用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1461635" y="2840806"/>
            <a:ext cx="2814243" cy="2877425"/>
            <a:chOff x="3080" y="5970"/>
            <a:chExt cx="4276" cy="4372"/>
          </a:xfrm>
        </p:grpSpPr>
        <p:sp>
          <p:nvSpPr>
            <p:cNvPr id="2" name="文本框 1"/>
            <p:cNvSpPr txBox="1"/>
            <p:nvPr>
              <p:custDataLst>
                <p:tags r:id="rId4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知识目标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3080" y="6805"/>
              <a:ext cx="4276" cy="3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1. 掌握创新方法的理论知识，熟悉多领域应用案例与发展趋势，完善知识体系。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2. 深度理解创新方法的原理与特点，熟练掌握各类创新方法的应用，可运用其解决实际问题，提出创新解决方案，提升创新实践能力。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6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椭圆 2"/>
          <p:cNvSpPr/>
          <p:nvPr>
            <p:custDataLst>
              <p:tags r:id="rId7"/>
            </p:custDataLst>
          </p:nvPr>
        </p:nvSpPr>
        <p:spPr>
          <a:xfrm>
            <a:off x="2000659" y="715645"/>
            <a:ext cx="1762521" cy="1762521"/>
          </a:xfrm>
          <a:prstGeom prst="ellipse">
            <a:avLst/>
          </a:prstGeom>
          <a:blipFill rotWithShape="1">
            <a:blip r:embed="rId8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9"/>
            </p:custDataLst>
          </p:nvPr>
        </p:nvGrpSpPr>
        <p:grpSpPr>
          <a:xfrm>
            <a:off x="4622064" y="2840806"/>
            <a:ext cx="2840568" cy="2597711"/>
            <a:chOff x="3080" y="5970"/>
            <a:chExt cx="4316" cy="3947"/>
          </a:xfrm>
        </p:grpSpPr>
        <p:sp>
          <p:nvSpPr>
            <p:cNvPr id="10" name="文本框 9"/>
            <p:cNvSpPr txBox="1"/>
            <p:nvPr>
              <p:custDataLst>
                <p:tags r:id="rId10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能力目标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1"/>
              </p:custDataLst>
            </p:nvPr>
          </p:nvSpPr>
          <p:spPr>
            <a:xfrm>
              <a:off x="3080" y="6805"/>
              <a:ext cx="4316" cy="31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1. 分析实践过程，培养运用创新方法思考、分析及实践的能力，提升创新技能。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2. 培养观察、分析与归纳能力，从案例中总结创新规律，在实践中积累经验，提高创新思维的灵活性。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2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7782492" y="2840806"/>
            <a:ext cx="2840568" cy="3436193"/>
            <a:chOff x="3080" y="5970"/>
            <a:chExt cx="4316" cy="5221"/>
          </a:xfrm>
        </p:grpSpPr>
        <p:sp>
          <p:nvSpPr>
            <p:cNvPr id="20" name="文本框 19"/>
            <p:cNvSpPr txBox="1"/>
            <p:nvPr>
              <p:custDataLst>
                <p:tags r:id="rId14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素养目标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3080" y="6805"/>
              <a:ext cx="4316" cy="4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1. 激发创新意识等，充分认识创新方法对个人与社会的重要性，塑造积极探索、勇于运用创新方法的价值观，更好地投入创新实践。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2. 塑造勇于突破传统思维束缚、敢于尝试新方法和新思路的创新精神，在面对问题时能够积极运用创新思维寻找解决方案，不畏失败，勇于挑战。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>
              <p:custDataLst>
                <p:tags r:id="rId16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>
            <p:custDataLst>
              <p:tags r:id="rId17"/>
            </p:custDataLst>
          </p:nvPr>
        </p:nvSpPr>
        <p:spPr>
          <a:xfrm>
            <a:off x="5161087" y="715645"/>
            <a:ext cx="1762521" cy="1762521"/>
          </a:xfrm>
          <a:prstGeom prst="ellipse">
            <a:avLst/>
          </a:prstGeom>
          <a:blipFill rotWithShape="1">
            <a:blip r:embed="rId18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>
            <p:custDataLst>
              <p:tags r:id="rId19"/>
            </p:custDataLst>
          </p:nvPr>
        </p:nvSpPr>
        <p:spPr>
          <a:xfrm>
            <a:off x="8321515" y="715645"/>
            <a:ext cx="1762521" cy="1762521"/>
          </a:xfrm>
          <a:prstGeom prst="ellipse">
            <a:avLst/>
          </a:prstGeom>
          <a:blipFill rotWithShape="1">
            <a:blip r:embed="rId20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584394" y="2995841"/>
            <a:ext cx="5021942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kern="0" spc="17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创新方法的内涵</a:t>
            </a:r>
            <a:endParaRPr kumimoji="0" lang="zh-CN" altLang="en-US" sz="7200" b="1" i="0" kern="0" spc="17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任务一</a:t>
            </a: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189420" y="863013"/>
            <a:ext cx="705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15845" y="1776095"/>
            <a:ext cx="8653780" cy="1261745"/>
            <a:chOff x="6290559" y="1273848"/>
            <a:chExt cx="4396490" cy="1261952"/>
          </a:xfrm>
        </p:grpSpPr>
        <p:sp>
          <p:nvSpPr>
            <p:cNvPr id="33" name="矩形 32"/>
            <p:cNvSpPr/>
            <p:nvPr/>
          </p:nvSpPr>
          <p:spPr>
            <a:xfrm>
              <a:off x="6290559" y="1273848"/>
              <a:ext cx="4396490" cy="12619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156759" y="1443421"/>
              <a:ext cx="3312530" cy="866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（一）创新方法的定义</a:t>
              </a:r>
              <a:endParaRPr lang="zh-CN" altLang="en-US" sz="140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创新方法在国际上表述多元，我国学者认为创新方法是科学思维、科学方法与科学工具的集成。</a:t>
              </a:r>
              <a:endParaRPr lang="zh-CN" altLang="en-US" sz="140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541870" y="1447231"/>
              <a:ext cx="484233" cy="915185"/>
            </a:xfrm>
            <a:prstGeom prst="ellipse">
              <a:avLst/>
            </a:prstGeom>
            <a:blipFill>
              <a:blip r:embed="rId4" cstate="screen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15845" y="3338830"/>
            <a:ext cx="8653780" cy="1261745"/>
            <a:chOff x="6290559" y="948675"/>
            <a:chExt cx="4396490" cy="1261952"/>
          </a:xfrm>
        </p:grpSpPr>
        <p:sp>
          <p:nvSpPr>
            <p:cNvPr id="37" name="矩形 36"/>
            <p:cNvSpPr/>
            <p:nvPr/>
          </p:nvSpPr>
          <p:spPr>
            <a:xfrm>
              <a:off x="6290559" y="948675"/>
              <a:ext cx="4396490" cy="12619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156759" y="1197636"/>
              <a:ext cx="3312530" cy="6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（二）创新方法的重要性</a:t>
              </a:r>
              <a:endParaRPr lang="zh-CN" altLang="en-US" sz="140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创新方法对提升创新效率、减少盲目性作用明显。</a:t>
              </a:r>
              <a:endParaRPr lang="zh-CN" altLang="en-US" sz="140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575744" y="1204622"/>
              <a:ext cx="479717" cy="915185"/>
            </a:xfrm>
            <a:prstGeom prst="ellipse">
              <a:avLst/>
            </a:prstGeom>
            <a:blipFill>
              <a:blip r:embed="rId5" cstate="screen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15845" y="4893310"/>
            <a:ext cx="8653780" cy="1261745"/>
            <a:chOff x="6290559" y="944229"/>
            <a:chExt cx="4396490" cy="1261952"/>
          </a:xfrm>
        </p:grpSpPr>
        <p:sp>
          <p:nvSpPr>
            <p:cNvPr id="41" name="矩形 40"/>
            <p:cNvSpPr/>
            <p:nvPr/>
          </p:nvSpPr>
          <p:spPr>
            <a:xfrm>
              <a:off x="6290559" y="944229"/>
              <a:ext cx="4396490" cy="12619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195472" y="1125869"/>
              <a:ext cx="3273817" cy="866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（三）创新方法的特征</a:t>
              </a:r>
              <a:endParaRPr lang="zh-CN" altLang="en-US" sz="140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1. 系统性</a:t>
              </a:r>
              <a:r>
                <a:rPr lang="en-US" altLang="zh-CN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:</a:t>
              </a:r>
              <a:r>
                <a:rPr lang="zh-CN" altLang="en-US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创新方法非零散拼凑，是有机整体，创新性是创新方法的灵魂。2. 实用性</a:t>
              </a:r>
              <a:r>
                <a:rPr lang="en-US" altLang="zh-CN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:</a:t>
              </a:r>
              <a:r>
                <a:rPr lang="zh-CN" altLang="en-US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实用性是创新方法的根基。</a:t>
              </a:r>
              <a:endParaRPr lang="zh-CN" altLang="en-US" sz="140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575744" y="1196365"/>
              <a:ext cx="479717" cy="915185"/>
            </a:xfrm>
            <a:prstGeom prst="ellipse">
              <a:avLst/>
            </a:prstGeom>
            <a:blipFill>
              <a:blip r:embed="rId6" cstate="screen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378952" y="891480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一、创新方法概述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7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532" name="Group 532"/>
          <p:cNvGrpSpPr/>
          <p:nvPr/>
        </p:nvGrpSpPr>
        <p:grpSpPr>
          <a:xfrm>
            <a:off x="1953867" y="3660730"/>
            <a:ext cx="5156203" cy="173791"/>
            <a:chOff x="78300" y="408773"/>
            <a:chExt cx="5238047" cy="173791"/>
          </a:xfrm>
        </p:grpSpPr>
        <p:sp>
          <p:nvSpPr>
            <p:cNvPr id="527" name="Shape 527"/>
            <p:cNvSpPr/>
            <p:nvPr/>
          </p:nvSpPr>
          <p:spPr>
            <a:xfrm>
              <a:off x="78301" y="484377"/>
              <a:ext cx="5238046" cy="1"/>
            </a:xfrm>
            <a:prstGeom prst="line">
              <a:avLst/>
            </a:prstGeom>
            <a:noFill/>
            <a:ln w="50800" cap="flat">
              <a:solidFill>
                <a:srgbClr val="7E4938"/>
              </a:solidFill>
              <a:prstDash val="solid"/>
              <a:miter lim="800000"/>
            </a:ln>
            <a:effectLst/>
          </p:spPr>
          <p:txBody>
            <a:bodyPr wrap="square" lIns="43542" tIns="43542" rIns="43542" bIns="43542" numCol="1" anchor="t">
              <a:noAutofit/>
            </a:bodyPr>
            <a:lstStyle/>
            <a:p>
              <a:pPr defTabSz="905510" hangingPunct="0"/>
              <a:endParaRPr sz="1810" kern="0" dirty="0">
                <a:solidFill>
                  <a:srgbClr val="E5D4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8" name="Shape 528"/>
            <p:cNvSpPr/>
            <p:nvPr/>
          </p:nvSpPr>
          <p:spPr>
            <a:xfrm>
              <a:off x="78300" y="484377"/>
              <a:ext cx="3725335" cy="1"/>
            </a:xfrm>
            <a:prstGeom prst="line">
              <a:avLst/>
            </a:prstGeom>
            <a:noFill/>
            <a:ln w="50800" cap="flat">
              <a:solidFill>
                <a:srgbClr val="D2A672"/>
              </a:solidFill>
              <a:prstDash val="solid"/>
              <a:miter lim="800000"/>
            </a:ln>
            <a:effectLst/>
          </p:spPr>
          <p:txBody>
            <a:bodyPr wrap="square" lIns="43542" tIns="43542" rIns="43542" bIns="43542" numCol="1" anchor="t">
              <a:noAutofit/>
            </a:bodyPr>
            <a:lstStyle/>
            <a:p>
              <a:pPr defTabSz="905510" hangingPunct="0"/>
              <a:endParaRPr sz="1810" kern="0" dirty="0">
                <a:solidFill>
                  <a:srgbClr val="E5D4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9" name="Shape 529"/>
            <p:cNvSpPr/>
            <p:nvPr/>
          </p:nvSpPr>
          <p:spPr>
            <a:xfrm>
              <a:off x="3716739" y="408773"/>
              <a:ext cx="173791" cy="173791"/>
            </a:xfrm>
            <a:prstGeom prst="ellipse">
              <a:avLst/>
            </a:prstGeom>
            <a:solidFill>
              <a:srgbClr val="D2A672"/>
            </a:solidFill>
            <a:ln w="12700" cap="flat">
              <a:noFill/>
              <a:miter lim="400000"/>
            </a:ln>
            <a:effectLst/>
          </p:spPr>
          <p:txBody>
            <a:bodyPr wrap="square" lIns="43542" tIns="43542" rIns="43542" bIns="43542" numCol="1" anchor="ctr">
              <a:noAutofit/>
            </a:bodyPr>
            <a:lstStyle/>
            <a:p>
              <a:pPr algn="ctr" defTabSz="905510" hangingPunct="0">
                <a:defRPr>
                  <a:solidFill>
                    <a:srgbClr val="2B2D3A"/>
                  </a:solidFill>
                </a:defRPr>
              </a:pPr>
              <a:endParaRPr sz="1810" kern="0" dirty="0">
                <a:solidFill>
                  <a:srgbClr val="2B2D3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796415" y="1879600"/>
            <a:ext cx="8742680" cy="1563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just" defTabSz="870585" hangingPunct="0">
              <a:lnSpc>
                <a:spcPct val="150000"/>
              </a:lnSpc>
            </a:pPr>
            <a:r>
              <a:rPr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（一）激发创新意识</a:t>
            </a:r>
            <a:endParaRPr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algn="just" defTabSz="870585" hangingPunct="0">
              <a:lnSpc>
                <a:spcPct val="150000"/>
              </a:lnSpc>
            </a:pPr>
            <a:r>
              <a:rPr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创新意识的培育，关键在于培养好奇心、质疑精神与冒险意识。好奇心是探索未知的动力，引领个体探寻知识与现象的深层奥秘，挖掘创新可能；质疑精神促使对既有观念等批判性思考，打破常规，开拓创新路径；冒险意识助力突破舒适区，在风险中果断行动，实现创新突破。</a:t>
            </a:r>
            <a:endParaRPr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816850" y="3660775"/>
            <a:ext cx="3041015" cy="2397760"/>
          </a:xfrm>
          <a:prstGeom prst="rect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二、创新方法的核心要素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1"/>
          <p:cNvSpPr txBox="1"/>
          <p:nvPr/>
        </p:nvSpPr>
        <p:spPr>
          <a:xfrm>
            <a:off x="1796415" y="3891915"/>
            <a:ext cx="5431790" cy="2301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p>
            <a:pPr algn="just" defTabSz="870585" hangingPunct="0">
              <a:lnSpc>
                <a:spcPct val="150000"/>
              </a:lnSpc>
            </a:pPr>
            <a:r>
              <a:rPr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（二）运用知识与经验</a:t>
            </a:r>
            <a:endParaRPr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  <a:p>
            <a:pPr algn="just" defTabSz="870585" hangingPunct="0">
              <a:lnSpc>
                <a:spcPct val="150000"/>
              </a:lnSpc>
            </a:pPr>
            <a:r>
              <a:rPr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跨学科知识融合对创新意义重大，堪称强大引擎。“神威·太湖之光”超级计算机研发便是例证，计算机、数学、物理等多学科科研力量紧密配合，各展其能，实现深度融合协同，突破技术瓶颈，让性能跃升，领先全球超算领域，助力前沿科研。</a:t>
            </a:r>
            <a:endParaRPr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1590"/>
            <a:ext cx="12192000" cy="6903085"/>
            <a:chOff x="0" y="-34"/>
            <a:chExt cx="19200" cy="10871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19" y="0"/>
              <a:ext cx="14581" cy="10836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97" y="163"/>
              <a:ext cx="10871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192076" y="853440"/>
            <a:ext cx="707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54" name="Group 1"/>
          <p:cNvGrpSpPr/>
          <p:nvPr>
            <p:custDataLst>
              <p:tags r:id="rId4"/>
            </p:custDataLst>
          </p:nvPr>
        </p:nvGrpSpPr>
        <p:grpSpPr>
          <a:xfrm>
            <a:off x="2654935" y="2083379"/>
            <a:ext cx="8051165" cy="1156165"/>
            <a:chOff x="7645349" y="2051130"/>
            <a:chExt cx="3632251" cy="1156541"/>
          </a:xfrm>
        </p:grpSpPr>
        <p:sp>
          <p:nvSpPr>
            <p:cNvPr id="8" name="Shape 1020"/>
            <p:cNvSpPr/>
            <p:nvPr>
              <p:custDataLst>
                <p:tags r:id="rId5"/>
              </p:custDataLst>
            </p:nvPr>
          </p:nvSpPr>
          <p:spPr>
            <a:xfrm>
              <a:off x="7645349" y="2318382"/>
              <a:ext cx="3632251" cy="8892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spAutoFit/>
            </a:bodyPr>
            <a:lstStyle>
              <a:lvl1pPr algn="l">
                <a:defRPr sz="2200">
                  <a:solidFill>
                    <a:srgbClr val="323445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indent="35560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extLst>
                  <a:ext uri="{35155182-B16C-46BC-9424-99874614C6A1}">
                    <wpsdc:indentchars xmlns:wpsdc="http://www.wps.cn/officeDocument/2017/drawingmlCustomData" val="200" checksum="3837665281"/>
                  </a:ext>
                </a:extLst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“中国天眼”（FAST）项目建设尽显创新方法之力。选址时，多学科综合勘查，联合天文、地质等多领域专家考察众多地点，分析地形、电磁环境等因素，选定贵州喀斯特洼坑，其独特地貌利于安置且屏蔽干扰，营造绝佳观测环境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Shape 1021"/>
            <p:cNvSpPr/>
            <p:nvPr>
              <p:custDataLst>
                <p:tags r:id="rId6"/>
              </p:custDataLst>
            </p:nvPr>
          </p:nvSpPr>
          <p:spPr>
            <a:xfrm>
              <a:off x="7661105" y="2051130"/>
              <a:ext cx="2074385" cy="3277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spAutoFit/>
            </a:bodyPr>
            <a:lstStyle>
              <a:lvl1pPr algn="l">
                <a:defRPr sz="24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r>
                <a:rPr lang="zh-CN" altLang="en-US" sz="1800" spc="300" dirty="0">
                  <a:solidFill>
                    <a:srgbClr val="7E49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科技领域创新方法实践</a:t>
              </a:r>
              <a:endParaRPr lang="zh-CN" altLang="en-US" sz="18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>
            <a:off x="1618615" y="2150110"/>
            <a:ext cx="590550" cy="588010"/>
            <a:chOff x="9719" y="3341"/>
            <a:chExt cx="930" cy="926"/>
          </a:xfrm>
        </p:grpSpPr>
        <p:sp>
          <p:nvSpPr>
            <p:cNvPr id="5" name="Freeform 56"/>
            <p:cNvSpPr/>
            <p:nvPr>
              <p:custDataLst>
                <p:tags r:id="rId8"/>
              </p:custDataLst>
            </p:nvPr>
          </p:nvSpPr>
          <p:spPr>
            <a:xfrm>
              <a:off x="9719" y="3341"/>
              <a:ext cx="930" cy="927"/>
            </a:xfrm>
            <a:custGeom>
              <a:avLst/>
              <a:gdLst>
                <a:gd name="connsiteX0" fmla="*/ 183004 w 1101600"/>
                <a:gd name="connsiteY0" fmla="*/ 0 h 1098000"/>
                <a:gd name="connsiteX1" fmla="*/ 918596 w 1101600"/>
                <a:gd name="connsiteY1" fmla="*/ 0 h 1098000"/>
                <a:gd name="connsiteX2" fmla="*/ 1101600 w 1101600"/>
                <a:gd name="connsiteY2" fmla="*/ 183004 h 1098000"/>
                <a:gd name="connsiteX3" fmla="*/ 1101600 w 1101600"/>
                <a:gd name="connsiteY3" fmla="*/ 914996 h 1098000"/>
                <a:gd name="connsiteX4" fmla="*/ 918596 w 1101600"/>
                <a:gd name="connsiteY4" fmla="*/ 1098000 h 1098000"/>
                <a:gd name="connsiteX5" fmla="*/ 183004 w 1101600"/>
                <a:gd name="connsiteY5" fmla="*/ 1098000 h 1098000"/>
                <a:gd name="connsiteX6" fmla="*/ 0 w 1101600"/>
                <a:gd name="connsiteY6" fmla="*/ 914996 h 1098000"/>
                <a:gd name="connsiteX7" fmla="*/ 0 w 1101600"/>
                <a:gd name="connsiteY7" fmla="*/ 183004 h 1098000"/>
                <a:gd name="connsiteX8" fmla="*/ 183004 w 1101600"/>
                <a:gd name="connsiteY8" fmla="*/ 0 h 109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1600" h="1098000">
                  <a:moveTo>
                    <a:pt x="183004" y="0"/>
                  </a:moveTo>
                  <a:lnTo>
                    <a:pt x="918596" y="0"/>
                  </a:lnTo>
                  <a:cubicBezTo>
                    <a:pt x="1019666" y="0"/>
                    <a:pt x="1101600" y="81934"/>
                    <a:pt x="1101600" y="183004"/>
                  </a:cubicBezTo>
                  <a:lnTo>
                    <a:pt x="1101600" y="914996"/>
                  </a:lnTo>
                  <a:cubicBezTo>
                    <a:pt x="1101600" y="1016066"/>
                    <a:pt x="1019666" y="1098000"/>
                    <a:pt x="918596" y="1098000"/>
                  </a:cubicBezTo>
                  <a:lnTo>
                    <a:pt x="183004" y="1098000"/>
                  </a:lnTo>
                  <a:cubicBezTo>
                    <a:pt x="81934" y="1098000"/>
                    <a:pt x="0" y="1016066"/>
                    <a:pt x="0" y="914996"/>
                  </a:cubicBezTo>
                  <a:lnTo>
                    <a:pt x="0" y="183004"/>
                  </a:lnTo>
                  <a:cubicBezTo>
                    <a:pt x="0" y="81934"/>
                    <a:pt x="81934" y="0"/>
                    <a:pt x="183004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A3744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D" sz="1800" b="0" i="0" u="none" strike="noStrike" kern="0" cap="none" spc="0" normalizeH="0" baseline="0" noProof="0">
                <a:ln>
                  <a:noFill/>
                </a:ln>
                <a:solidFill>
                  <a:srgbClr val="393A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526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9906" y="3557"/>
              <a:ext cx="544" cy="444"/>
            </a:xfrm>
            <a:custGeom>
              <a:avLst/>
              <a:gdLst>
                <a:gd name="T0" fmla="*/ 92 w 192"/>
                <a:gd name="T1" fmla="*/ 66 h 156"/>
                <a:gd name="T2" fmla="*/ 56 w 192"/>
                <a:gd name="T3" fmla="*/ 46 h 156"/>
                <a:gd name="T4" fmla="*/ 45 w 192"/>
                <a:gd name="T5" fmla="*/ 28 h 156"/>
                <a:gd name="T6" fmla="*/ 64 w 192"/>
                <a:gd name="T7" fmla="*/ 38 h 156"/>
                <a:gd name="T8" fmla="*/ 56 w 192"/>
                <a:gd name="T9" fmla="*/ 110 h 156"/>
                <a:gd name="T10" fmla="*/ 45 w 192"/>
                <a:gd name="T11" fmla="*/ 129 h 156"/>
                <a:gd name="T12" fmla="*/ 64 w 192"/>
                <a:gd name="T13" fmla="*/ 118 h 156"/>
                <a:gd name="T14" fmla="*/ 84 w 192"/>
                <a:gd name="T15" fmla="*/ 83 h 156"/>
                <a:gd name="T16" fmla="*/ 136 w 192"/>
                <a:gd name="T17" fmla="*/ 46 h 156"/>
                <a:gd name="T18" fmla="*/ 147 w 192"/>
                <a:gd name="T19" fmla="*/ 28 h 156"/>
                <a:gd name="T20" fmla="*/ 128 w 192"/>
                <a:gd name="T21" fmla="*/ 38 h 156"/>
                <a:gd name="T22" fmla="*/ 109 w 192"/>
                <a:gd name="T23" fmla="*/ 74 h 156"/>
                <a:gd name="T24" fmla="*/ 147 w 192"/>
                <a:gd name="T25" fmla="*/ 99 h 156"/>
                <a:gd name="T26" fmla="*/ 109 w 192"/>
                <a:gd name="T27" fmla="*/ 83 h 156"/>
                <a:gd name="T28" fmla="*/ 128 w 192"/>
                <a:gd name="T29" fmla="*/ 118 h 156"/>
                <a:gd name="T30" fmla="*/ 147 w 192"/>
                <a:gd name="T31" fmla="*/ 129 h 156"/>
                <a:gd name="T32" fmla="*/ 18 w 192"/>
                <a:gd name="T33" fmla="*/ 16 h 156"/>
                <a:gd name="T34" fmla="*/ 51 w 192"/>
                <a:gd name="T35" fmla="*/ 0 h 156"/>
                <a:gd name="T36" fmla="*/ 0 w 192"/>
                <a:gd name="T37" fmla="*/ 18 h 156"/>
                <a:gd name="T38" fmla="*/ 16 w 192"/>
                <a:gd name="T39" fmla="*/ 44 h 156"/>
                <a:gd name="T40" fmla="*/ 174 w 192"/>
                <a:gd name="T41" fmla="*/ 0 h 156"/>
                <a:gd name="T42" fmla="*/ 142 w 192"/>
                <a:gd name="T43" fmla="*/ 16 h 156"/>
                <a:gd name="T44" fmla="*/ 176 w 192"/>
                <a:gd name="T45" fmla="*/ 18 h 156"/>
                <a:gd name="T46" fmla="*/ 192 w 192"/>
                <a:gd name="T47" fmla="*/ 44 h 156"/>
                <a:gd name="T48" fmla="*/ 174 w 192"/>
                <a:gd name="T49" fmla="*/ 0 h 156"/>
                <a:gd name="T50" fmla="*/ 174 w 192"/>
                <a:gd name="T51" fmla="*/ 140 h 156"/>
                <a:gd name="T52" fmla="*/ 142 w 192"/>
                <a:gd name="T53" fmla="*/ 156 h 156"/>
                <a:gd name="T54" fmla="*/ 192 w 192"/>
                <a:gd name="T55" fmla="*/ 139 h 156"/>
                <a:gd name="T56" fmla="*/ 176 w 192"/>
                <a:gd name="T57" fmla="*/ 113 h 156"/>
                <a:gd name="T58" fmla="*/ 16 w 192"/>
                <a:gd name="T59" fmla="*/ 139 h 156"/>
                <a:gd name="T60" fmla="*/ 0 w 192"/>
                <a:gd name="T61" fmla="*/ 113 h 156"/>
                <a:gd name="T62" fmla="*/ 18 w 192"/>
                <a:gd name="T63" fmla="*/ 156 h 156"/>
                <a:gd name="T64" fmla="*/ 51 w 192"/>
                <a:gd name="T65" fmla="*/ 140 h 156"/>
                <a:gd name="T66" fmla="*/ 16 w 192"/>
                <a:gd name="T67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56">
                  <a:moveTo>
                    <a:pt x="64" y="3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75" y="28"/>
                    <a:pt x="75" y="28"/>
                    <a:pt x="75" y="28"/>
                  </a:cubicBezTo>
                  <a:lnTo>
                    <a:pt x="64" y="38"/>
                  </a:lnTo>
                  <a:close/>
                  <a:moveTo>
                    <a:pt x="84" y="83"/>
                  </a:moveTo>
                  <a:cubicBezTo>
                    <a:pt x="56" y="110"/>
                    <a:pt x="56" y="110"/>
                    <a:pt x="56" y="110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92" y="91"/>
                    <a:pt x="92" y="91"/>
                    <a:pt x="92" y="91"/>
                  </a:cubicBezTo>
                  <a:lnTo>
                    <a:pt x="84" y="83"/>
                  </a:lnTo>
                  <a:close/>
                  <a:moveTo>
                    <a:pt x="109" y="74"/>
                  </a:moveTo>
                  <a:cubicBezTo>
                    <a:pt x="136" y="46"/>
                    <a:pt x="136" y="46"/>
                    <a:pt x="136" y="46"/>
                  </a:cubicBezTo>
                  <a:cubicBezTo>
                    <a:pt x="147" y="57"/>
                    <a:pt x="147" y="57"/>
                    <a:pt x="147" y="57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01" y="66"/>
                    <a:pt x="101" y="66"/>
                    <a:pt x="101" y="66"/>
                  </a:cubicBezTo>
                  <a:lnTo>
                    <a:pt x="109" y="74"/>
                  </a:lnTo>
                  <a:close/>
                  <a:moveTo>
                    <a:pt x="147" y="129"/>
                  </a:moveTo>
                  <a:cubicBezTo>
                    <a:pt x="147" y="99"/>
                    <a:pt x="147" y="99"/>
                    <a:pt x="147" y="99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47" y="129"/>
                  </a:lnTo>
                  <a:close/>
                  <a:moveTo>
                    <a:pt x="16" y="18"/>
                  </a:moveTo>
                  <a:cubicBezTo>
                    <a:pt x="16" y="17"/>
                    <a:pt x="17" y="16"/>
                    <a:pt x="18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6" y="44"/>
                    <a:pt x="16" y="44"/>
                    <a:pt x="16" y="44"/>
                  </a:cubicBezTo>
                  <a:lnTo>
                    <a:pt x="16" y="18"/>
                  </a:lnTo>
                  <a:close/>
                  <a:moveTo>
                    <a:pt x="174" y="0"/>
                  </a:moveTo>
                  <a:cubicBezTo>
                    <a:pt x="142" y="0"/>
                    <a:pt x="142" y="0"/>
                    <a:pt x="142" y="0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5" y="16"/>
                    <a:pt x="176" y="17"/>
                    <a:pt x="176" y="18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8"/>
                    <a:pt x="184" y="0"/>
                    <a:pt x="174" y="0"/>
                  </a:cubicBezTo>
                  <a:moveTo>
                    <a:pt x="176" y="139"/>
                  </a:moveTo>
                  <a:cubicBezTo>
                    <a:pt x="176" y="140"/>
                    <a:pt x="175" y="140"/>
                    <a:pt x="174" y="140"/>
                  </a:cubicBezTo>
                  <a:cubicBezTo>
                    <a:pt x="142" y="140"/>
                    <a:pt x="142" y="140"/>
                    <a:pt x="142" y="140"/>
                  </a:cubicBezTo>
                  <a:cubicBezTo>
                    <a:pt x="142" y="156"/>
                    <a:pt x="142" y="156"/>
                    <a:pt x="142" y="156"/>
                  </a:cubicBezTo>
                  <a:cubicBezTo>
                    <a:pt x="174" y="156"/>
                    <a:pt x="174" y="156"/>
                    <a:pt x="174" y="156"/>
                  </a:cubicBezTo>
                  <a:cubicBezTo>
                    <a:pt x="184" y="156"/>
                    <a:pt x="192" y="148"/>
                    <a:pt x="192" y="139"/>
                  </a:cubicBezTo>
                  <a:cubicBezTo>
                    <a:pt x="192" y="113"/>
                    <a:pt x="192" y="113"/>
                    <a:pt x="192" y="113"/>
                  </a:cubicBezTo>
                  <a:cubicBezTo>
                    <a:pt x="176" y="113"/>
                    <a:pt x="176" y="113"/>
                    <a:pt x="176" y="113"/>
                  </a:cubicBezTo>
                  <a:lnTo>
                    <a:pt x="176" y="139"/>
                  </a:lnTo>
                  <a:close/>
                  <a:moveTo>
                    <a:pt x="16" y="139"/>
                  </a:moveTo>
                  <a:cubicBezTo>
                    <a:pt x="16" y="113"/>
                    <a:pt x="16" y="113"/>
                    <a:pt x="16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8"/>
                    <a:pt x="8" y="156"/>
                    <a:pt x="18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1" y="140"/>
                    <a:pt x="51" y="140"/>
                    <a:pt x="51" y="140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7" y="140"/>
                    <a:pt x="16" y="140"/>
                    <a:pt x="16" y="139"/>
                  </a:cubicBezTo>
                </a:path>
              </a:pathLst>
            </a:custGeom>
            <a:solidFill>
              <a:srgbClr val="A374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93A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0"/>
            </p:custDataLst>
          </p:nvPr>
        </p:nvGrpSpPr>
        <p:grpSpPr>
          <a:xfrm>
            <a:off x="1630045" y="3464560"/>
            <a:ext cx="590550" cy="588010"/>
            <a:chOff x="9737" y="5321"/>
            <a:chExt cx="930" cy="926"/>
          </a:xfrm>
        </p:grpSpPr>
        <p:sp>
          <p:nvSpPr>
            <p:cNvPr id="52" name="Freeform 54"/>
            <p:cNvSpPr/>
            <p:nvPr>
              <p:custDataLst>
                <p:tags r:id="rId11"/>
              </p:custDataLst>
            </p:nvPr>
          </p:nvSpPr>
          <p:spPr>
            <a:xfrm>
              <a:off x="9737" y="5321"/>
              <a:ext cx="930" cy="927"/>
            </a:xfrm>
            <a:custGeom>
              <a:avLst/>
              <a:gdLst>
                <a:gd name="connsiteX0" fmla="*/ 183004 w 1101600"/>
                <a:gd name="connsiteY0" fmla="*/ 0 h 1098000"/>
                <a:gd name="connsiteX1" fmla="*/ 918596 w 1101600"/>
                <a:gd name="connsiteY1" fmla="*/ 0 h 1098000"/>
                <a:gd name="connsiteX2" fmla="*/ 1101600 w 1101600"/>
                <a:gd name="connsiteY2" fmla="*/ 183004 h 1098000"/>
                <a:gd name="connsiteX3" fmla="*/ 1101600 w 1101600"/>
                <a:gd name="connsiteY3" fmla="*/ 914996 h 1098000"/>
                <a:gd name="connsiteX4" fmla="*/ 918596 w 1101600"/>
                <a:gd name="connsiteY4" fmla="*/ 1098000 h 1098000"/>
                <a:gd name="connsiteX5" fmla="*/ 183004 w 1101600"/>
                <a:gd name="connsiteY5" fmla="*/ 1098000 h 1098000"/>
                <a:gd name="connsiteX6" fmla="*/ 0 w 1101600"/>
                <a:gd name="connsiteY6" fmla="*/ 914996 h 1098000"/>
                <a:gd name="connsiteX7" fmla="*/ 0 w 1101600"/>
                <a:gd name="connsiteY7" fmla="*/ 183004 h 1098000"/>
                <a:gd name="connsiteX8" fmla="*/ 183004 w 1101600"/>
                <a:gd name="connsiteY8" fmla="*/ 0 h 109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1600" h="1098000">
                  <a:moveTo>
                    <a:pt x="183004" y="0"/>
                  </a:moveTo>
                  <a:lnTo>
                    <a:pt x="918596" y="0"/>
                  </a:lnTo>
                  <a:cubicBezTo>
                    <a:pt x="1019666" y="0"/>
                    <a:pt x="1101600" y="81934"/>
                    <a:pt x="1101600" y="183004"/>
                  </a:cubicBezTo>
                  <a:lnTo>
                    <a:pt x="1101600" y="914996"/>
                  </a:lnTo>
                  <a:cubicBezTo>
                    <a:pt x="1101600" y="1016066"/>
                    <a:pt x="1019666" y="1098000"/>
                    <a:pt x="918596" y="1098000"/>
                  </a:cubicBezTo>
                  <a:lnTo>
                    <a:pt x="183004" y="1098000"/>
                  </a:lnTo>
                  <a:cubicBezTo>
                    <a:pt x="81934" y="1098000"/>
                    <a:pt x="0" y="1016066"/>
                    <a:pt x="0" y="914996"/>
                  </a:cubicBezTo>
                  <a:lnTo>
                    <a:pt x="0" y="183004"/>
                  </a:lnTo>
                  <a:cubicBezTo>
                    <a:pt x="0" y="81934"/>
                    <a:pt x="81934" y="0"/>
                    <a:pt x="183004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A3744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D" sz="1800" b="0" i="0" u="none" strike="noStrike" kern="0" cap="none" spc="0" normalizeH="0" baseline="0" noProof="0" dirty="0">
                <a:ln>
                  <a:noFill/>
                </a:ln>
                <a:solidFill>
                  <a:srgbClr val="393A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534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9975" y="5531"/>
              <a:ext cx="437" cy="535"/>
            </a:xfrm>
            <a:custGeom>
              <a:avLst/>
              <a:gdLst>
                <a:gd name="T0" fmla="*/ 21 w 154"/>
                <a:gd name="T1" fmla="*/ 12 h 189"/>
                <a:gd name="T2" fmla="*/ 29 w 154"/>
                <a:gd name="T3" fmla="*/ 6 h 189"/>
                <a:gd name="T4" fmla="*/ 6 w 154"/>
                <a:gd name="T5" fmla="*/ 0 h 189"/>
                <a:gd name="T6" fmla="*/ 6 w 154"/>
                <a:gd name="T7" fmla="*/ 12 h 189"/>
                <a:gd name="T8" fmla="*/ 9 w 154"/>
                <a:gd name="T9" fmla="*/ 73 h 189"/>
                <a:gd name="T10" fmla="*/ 0 w 154"/>
                <a:gd name="T11" fmla="*/ 96 h 189"/>
                <a:gd name="T12" fmla="*/ 9 w 154"/>
                <a:gd name="T13" fmla="*/ 177 h 189"/>
                <a:gd name="T14" fmla="*/ 0 w 154"/>
                <a:gd name="T15" fmla="*/ 183 h 189"/>
                <a:gd name="T16" fmla="*/ 13 w 154"/>
                <a:gd name="T17" fmla="*/ 189 h 189"/>
                <a:gd name="T18" fmla="*/ 17 w 154"/>
                <a:gd name="T19" fmla="*/ 189 h 189"/>
                <a:gd name="T20" fmla="*/ 29 w 154"/>
                <a:gd name="T21" fmla="*/ 183 h 189"/>
                <a:gd name="T22" fmla="*/ 21 w 154"/>
                <a:gd name="T23" fmla="*/ 177 h 189"/>
                <a:gd name="T24" fmla="*/ 30 w 154"/>
                <a:gd name="T25" fmla="*/ 96 h 189"/>
                <a:gd name="T26" fmla="*/ 21 w 154"/>
                <a:gd name="T27" fmla="*/ 73 h 189"/>
                <a:gd name="T28" fmla="*/ 15 w 154"/>
                <a:gd name="T29" fmla="*/ 104 h 189"/>
                <a:gd name="T30" fmla="*/ 8 w 154"/>
                <a:gd name="T31" fmla="*/ 88 h 189"/>
                <a:gd name="T32" fmla="*/ 22 w 154"/>
                <a:gd name="T33" fmla="*/ 88 h 189"/>
                <a:gd name="T34" fmla="*/ 154 w 154"/>
                <a:gd name="T35" fmla="*/ 41 h 189"/>
                <a:gd name="T36" fmla="*/ 145 w 154"/>
                <a:gd name="T37" fmla="*/ 19 h 189"/>
                <a:gd name="T38" fmla="*/ 148 w 154"/>
                <a:gd name="T39" fmla="*/ 12 h 189"/>
                <a:gd name="T40" fmla="*/ 148 w 154"/>
                <a:gd name="T41" fmla="*/ 0 h 189"/>
                <a:gd name="T42" fmla="*/ 125 w 154"/>
                <a:gd name="T43" fmla="*/ 6 h 189"/>
                <a:gd name="T44" fmla="*/ 133 w 154"/>
                <a:gd name="T45" fmla="*/ 12 h 189"/>
                <a:gd name="T46" fmla="*/ 124 w 154"/>
                <a:gd name="T47" fmla="*/ 33 h 189"/>
                <a:gd name="T48" fmla="*/ 133 w 154"/>
                <a:gd name="T49" fmla="*/ 56 h 189"/>
                <a:gd name="T50" fmla="*/ 131 w 154"/>
                <a:gd name="T51" fmla="*/ 177 h 189"/>
                <a:gd name="T52" fmla="*/ 131 w 154"/>
                <a:gd name="T53" fmla="*/ 189 h 189"/>
                <a:gd name="T54" fmla="*/ 139 w 154"/>
                <a:gd name="T55" fmla="*/ 189 h 189"/>
                <a:gd name="T56" fmla="*/ 148 w 154"/>
                <a:gd name="T57" fmla="*/ 189 h 189"/>
                <a:gd name="T58" fmla="*/ 148 w 154"/>
                <a:gd name="T59" fmla="*/ 177 h 189"/>
                <a:gd name="T60" fmla="*/ 145 w 154"/>
                <a:gd name="T61" fmla="*/ 56 h 189"/>
                <a:gd name="T62" fmla="*/ 132 w 154"/>
                <a:gd name="T63" fmla="*/ 33 h 189"/>
                <a:gd name="T64" fmla="*/ 146 w 154"/>
                <a:gd name="T65" fmla="*/ 33 h 189"/>
                <a:gd name="T66" fmla="*/ 139 w 154"/>
                <a:gd name="T67" fmla="*/ 49 h 189"/>
                <a:gd name="T68" fmla="*/ 132 w 154"/>
                <a:gd name="T69" fmla="*/ 33 h 189"/>
                <a:gd name="T70" fmla="*/ 83 w 154"/>
                <a:gd name="T71" fmla="*/ 12 h 189"/>
                <a:gd name="T72" fmla="*/ 92 w 154"/>
                <a:gd name="T73" fmla="*/ 6 h 189"/>
                <a:gd name="T74" fmla="*/ 69 w 154"/>
                <a:gd name="T75" fmla="*/ 0 h 189"/>
                <a:gd name="T76" fmla="*/ 69 w 154"/>
                <a:gd name="T77" fmla="*/ 12 h 189"/>
                <a:gd name="T78" fmla="*/ 71 w 154"/>
                <a:gd name="T79" fmla="*/ 129 h 189"/>
                <a:gd name="T80" fmla="*/ 62 w 154"/>
                <a:gd name="T81" fmla="*/ 151 h 189"/>
                <a:gd name="T82" fmla="*/ 71 w 154"/>
                <a:gd name="T83" fmla="*/ 177 h 189"/>
                <a:gd name="T84" fmla="*/ 63 w 154"/>
                <a:gd name="T85" fmla="*/ 183 h 189"/>
                <a:gd name="T86" fmla="*/ 75 w 154"/>
                <a:gd name="T87" fmla="*/ 189 h 189"/>
                <a:gd name="T88" fmla="*/ 79 w 154"/>
                <a:gd name="T89" fmla="*/ 189 h 189"/>
                <a:gd name="T90" fmla="*/ 92 w 154"/>
                <a:gd name="T91" fmla="*/ 183 h 189"/>
                <a:gd name="T92" fmla="*/ 83 w 154"/>
                <a:gd name="T93" fmla="*/ 177 h 189"/>
                <a:gd name="T94" fmla="*/ 92 w 154"/>
                <a:gd name="T95" fmla="*/ 151 h 189"/>
                <a:gd name="T96" fmla="*/ 83 w 154"/>
                <a:gd name="T97" fmla="*/ 129 h 189"/>
                <a:gd name="T98" fmla="*/ 77 w 154"/>
                <a:gd name="T99" fmla="*/ 159 h 189"/>
                <a:gd name="T100" fmla="*/ 70 w 154"/>
                <a:gd name="T101" fmla="*/ 144 h 189"/>
                <a:gd name="T102" fmla="*/ 84 w 154"/>
                <a:gd name="T103" fmla="*/ 14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4" h="189">
                  <a:moveTo>
                    <a:pt x="21" y="73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7" y="12"/>
                    <a:pt x="29" y="9"/>
                    <a:pt x="29" y="6"/>
                  </a:cubicBezTo>
                  <a:cubicBezTo>
                    <a:pt x="29" y="3"/>
                    <a:pt x="27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3" y="75"/>
                    <a:pt x="0" y="81"/>
                    <a:pt x="0" y="8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2"/>
                    <a:pt x="3" y="108"/>
                    <a:pt x="9" y="110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3" y="177"/>
                    <a:pt x="0" y="179"/>
                    <a:pt x="0" y="183"/>
                  </a:cubicBezTo>
                  <a:cubicBezTo>
                    <a:pt x="0" y="186"/>
                    <a:pt x="3" y="189"/>
                    <a:pt x="6" y="189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4" y="189"/>
                    <a:pt x="14" y="189"/>
                    <a:pt x="15" y="189"/>
                  </a:cubicBezTo>
                  <a:cubicBezTo>
                    <a:pt x="15" y="189"/>
                    <a:pt x="16" y="189"/>
                    <a:pt x="17" y="189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7" y="189"/>
                    <a:pt x="29" y="186"/>
                    <a:pt x="29" y="183"/>
                  </a:cubicBezTo>
                  <a:cubicBezTo>
                    <a:pt x="29" y="179"/>
                    <a:pt x="27" y="177"/>
                    <a:pt x="23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6" y="108"/>
                    <a:pt x="30" y="102"/>
                    <a:pt x="30" y="96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1"/>
                    <a:pt x="26" y="75"/>
                    <a:pt x="21" y="73"/>
                  </a:cubicBezTo>
                  <a:moveTo>
                    <a:pt x="22" y="96"/>
                  </a:moveTo>
                  <a:cubicBezTo>
                    <a:pt x="22" y="100"/>
                    <a:pt x="19" y="104"/>
                    <a:pt x="15" y="104"/>
                  </a:cubicBezTo>
                  <a:cubicBezTo>
                    <a:pt x="11" y="104"/>
                    <a:pt x="8" y="100"/>
                    <a:pt x="8" y="96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3"/>
                    <a:pt x="11" y="80"/>
                    <a:pt x="15" y="80"/>
                  </a:cubicBezTo>
                  <a:cubicBezTo>
                    <a:pt x="19" y="80"/>
                    <a:pt x="22" y="83"/>
                    <a:pt x="22" y="88"/>
                  </a:cubicBezTo>
                  <a:lnTo>
                    <a:pt x="22" y="96"/>
                  </a:lnTo>
                  <a:close/>
                  <a:moveTo>
                    <a:pt x="154" y="41"/>
                  </a:moveTo>
                  <a:cubicBezTo>
                    <a:pt x="154" y="33"/>
                    <a:pt x="154" y="33"/>
                    <a:pt x="154" y="33"/>
                  </a:cubicBezTo>
                  <a:cubicBezTo>
                    <a:pt x="154" y="27"/>
                    <a:pt x="151" y="21"/>
                    <a:pt x="145" y="19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51" y="12"/>
                    <a:pt x="154" y="9"/>
                    <a:pt x="154" y="6"/>
                  </a:cubicBezTo>
                  <a:cubicBezTo>
                    <a:pt x="154" y="3"/>
                    <a:pt x="151" y="0"/>
                    <a:pt x="14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8" y="0"/>
                    <a:pt x="125" y="3"/>
                    <a:pt x="125" y="6"/>
                  </a:cubicBezTo>
                  <a:cubicBezTo>
                    <a:pt x="125" y="9"/>
                    <a:pt x="128" y="12"/>
                    <a:pt x="131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28" y="21"/>
                    <a:pt x="124" y="27"/>
                    <a:pt x="124" y="33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4" y="48"/>
                    <a:pt x="128" y="53"/>
                    <a:pt x="133" y="56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28" y="177"/>
                    <a:pt x="125" y="179"/>
                    <a:pt x="125" y="183"/>
                  </a:cubicBezTo>
                  <a:cubicBezTo>
                    <a:pt x="125" y="186"/>
                    <a:pt x="128" y="189"/>
                    <a:pt x="131" y="189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9"/>
                    <a:pt x="139" y="189"/>
                    <a:pt x="139" y="189"/>
                  </a:cubicBezTo>
                  <a:cubicBezTo>
                    <a:pt x="140" y="189"/>
                    <a:pt x="141" y="189"/>
                    <a:pt x="141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51" y="189"/>
                    <a:pt x="154" y="186"/>
                    <a:pt x="154" y="183"/>
                  </a:cubicBezTo>
                  <a:cubicBezTo>
                    <a:pt x="154" y="179"/>
                    <a:pt x="151" y="177"/>
                    <a:pt x="148" y="177"/>
                  </a:cubicBezTo>
                  <a:cubicBezTo>
                    <a:pt x="145" y="177"/>
                    <a:pt x="145" y="177"/>
                    <a:pt x="145" y="177"/>
                  </a:cubicBezTo>
                  <a:cubicBezTo>
                    <a:pt x="145" y="56"/>
                    <a:pt x="145" y="56"/>
                    <a:pt x="145" y="56"/>
                  </a:cubicBezTo>
                  <a:cubicBezTo>
                    <a:pt x="151" y="53"/>
                    <a:pt x="154" y="48"/>
                    <a:pt x="154" y="41"/>
                  </a:cubicBezTo>
                  <a:moveTo>
                    <a:pt x="132" y="33"/>
                  </a:moveTo>
                  <a:cubicBezTo>
                    <a:pt x="132" y="29"/>
                    <a:pt x="135" y="25"/>
                    <a:pt x="139" y="25"/>
                  </a:cubicBezTo>
                  <a:cubicBezTo>
                    <a:pt x="143" y="25"/>
                    <a:pt x="146" y="29"/>
                    <a:pt x="146" y="33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46"/>
                    <a:pt x="143" y="49"/>
                    <a:pt x="139" y="49"/>
                  </a:cubicBezTo>
                  <a:cubicBezTo>
                    <a:pt x="135" y="49"/>
                    <a:pt x="132" y="46"/>
                    <a:pt x="132" y="41"/>
                  </a:cubicBezTo>
                  <a:lnTo>
                    <a:pt x="132" y="33"/>
                  </a:lnTo>
                  <a:close/>
                  <a:moveTo>
                    <a:pt x="83" y="129"/>
                  </a:moveTo>
                  <a:cubicBezTo>
                    <a:pt x="83" y="12"/>
                    <a:pt x="83" y="12"/>
                    <a:pt x="83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9" y="12"/>
                    <a:pt x="92" y="9"/>
                    <a:pt x="92" y="6"/>
                  </a:cubicBezTo>
                  <a:cubicBezTo>
                    <a:pt x="92" y="3"/>
                    <a:pt x="89" y="0"/>
                    <a:pt x="8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5" y="0"/>
                    <a:pt x="63" y="3"/>
                    <a:pt x="63" y="6"/>
                  </a:cubicBezTo>
                  <a:cubicBezTo>
                    <a:pt x="63" y="9"/>
                    <a:pt x="65" y="12"/>
                    <a:pt x="69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9"/>
                    <a:pt x="71" y="129"/>
                    <a:pt x="71" y="129"/>
                  </a:cubicBezTo>
                  <a:cubicBezTo>
                    <a:pt x="66" y="131"/>
                    <a:pt x="62" y="137"/>
                    <a:pt x="62" y="144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58"/>
                    <a:pt x="66" y="164"/>
                    <a:pt x="71" y="166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65" y="177"/>
                    <a:pt x="63" y="179"/>
                    <a:pt x="63" y="183"/>
                  </a:cubicBezTo>
                  <a:cubicBezTo>
                    <a:pt x="63" y="186"/>
                    <a:pt x="65" y="189"/>
                    <a:pt x="69" y="189"/>
                  </a:cubicBezTo>
                  <a:cubicBezTo>
                    <a:pt x="75" y="189"/>
                    <a:pt x="75" y="189"/>
                    <a:pt x="75" y="189"/>
                  </a:cubicBezTo>
                  <a:cubicBezTo>
                    <a:pt x="76" y="189"/>
                    <a:pt x="76" y="189"/>
                    <a:pt x="77" y="189"/>
                  </a:cubicBezTo>
                  <a:cubicBezTo>
                    <a:pt x="78" y="189"/>
                    <a:pt x="78" y="189"/>
                    <a:pt x="79" y="189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9" y="189"/>
                    <a:pt x="92" y="186"/>
                    <a:pt x="92" y="183"/>
                  </a:cubicBezTo>
                  <a:cubicBezTo>
                    <a:pt x="92" y="179"/>
                    <a:pt x="89" y="177"/>
                    <a:pt x="86" y="177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8" y="164"/>
                    <a:pt x="92" y="158"/>
                    <a:pt x="92" y="151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2" y="137"/>
                    <a:pt x="88" y="131"/>
                    <a:pt x="83" y="129"/>
                  </a:cubicBezTo>
                  <a:moveTo>
                    <a:pt x="84" y="151"/>
                  </a:moveTo>
                  <a:cubicBezTo>
                    <a:pt x="84" y="156"/>
                    <a:pt x="81" y="159"/>
                    <a:pt x="77" y="159"/>
                  </a:cubicBezTo>
                  <a:cubicBezTo>
                    <a:pt x="73" y="159"/>
                    <a:pt x="70" y="156"/>
                    <a:pt x="70" y="15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39"/>
                    <a:pt x="73" y="136"/>
                    <a:pt x="77" y="136"/>
                  </a:cubicBezTo>
                  <a:cubicBezTo>
                    <a:pt x="81" y="136"/>
                    <a:pt x="84" y="139"/>
                    <a:pt x="84" y="144"/>
                  </a:cubicBezTo>
                  <a:lnTo>
                    <a:pt x="84" y="151"/>
                  </a:lnTo>
                  <a:close/>
                </a:path>
              </a:pathLst>
            </a:custGeom>
            <a:solidFill>
              <a:srgbClr val="A374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93A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13"/>
            </p:custDataLst>
          </p:nvPr>
        </p:nvGrpSpPr>
        <p:grpSpPr>
          <a:xfrm>
            <a:off x="1654810" y="4676775"/>
            <a:ext cx="590550" cy="588010"/>
            <a:chOff x="9776" y="7230"/>
            <a:chExt cx="930" cy="926"/>
          </a:xfrm>
        </p:grpSpPr>
        <p:sp>
          <p:nvSpPr>
            <p:cNvPr id="51" name="Freeform 66"/>
            <p:cNvSpPr/>
            <p:nvPr>
              <p:custDataLst>
                <p:tags r:id="rId14"/>
              </p:custDataLst>
            </p:nvPr>
          </p:nvSpPr>
          <p:spPr>
            <a:xfrm>
              <a:off x="9776" y="7230"/>
              <a:ext cx="930" cy="927"/>
            </a:xfrm>
            <a:custGeom>
              <a:avLst/>
              <a:gdLst>
                <a:gd name="connsiteX0" fmla="*/ 183004 w 1101600"/>
                <a:gd name="connsiteY0" fmla="*/ 0 h 1098000"/>
                <a:gd name="connsiteX1" fmla="*/ 918596 w 1101600"/>
                <a:gd name="connsiteY1" fmla="*/ 0 h 1098000"/>
                <a:gd name="connsiteX2" fmla="*/ 1101600 w 1101600"/>
                <a:gd name="connsiteY2" fmla="*/ 183004 h 1098000"/>
                <a:gd name="connsiteX3" fmla="*/ 1101600 w 1101600"/>
                <a:gd name="connsiteY3" fmla="*/ 914996 h 1098000"/>
                <a:gd name="connsiteX4" fmla="*/ 918596 w 1101600"/>
                <a:gd name="connsiteY4" fmla="*/ 1098000 h 1098000"/>
                <a:gd name="connsiteX5" fmla="*/ 183004 w 1101600"/>
                <a:gd name="connsiteY5" fmla="*/ 1098000 h 1098000"/>
                <a:gd name="connsiteX6" fmla="*/ 0 w 1101600"/>
                <a:gd name="connsiteY6" fmla="*/ 914996 h 1098000"/>
                <a:gd name="connsiteX7" fmla="*/ 0 w 1101600"/>
                <a:gd name="connsiteY7" fmla="*/ 183004 h 1098000"/>
                <a:gd name="connsiteX8" fmla="*/ 183004 w 1101600"/>
                <a:gd name="connsiteY8" fmla="*/ 0 h 109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1600" h="1098000">
                  <a:moveTo>
                    <a:pt x="183004" y="0"/>
                  </a:moveTo>
                  <a:lnTo>
                    <a:pt x="918596" y="0"/>
                  </a:lnTo>
                  <a:cubicBezTo>
                    <a:pt x="1019666" y="0"/>
                    <a:pt x="1101600" y="81934"/>
                    <a:pt x="1101600" y="183004"/>
                  </a:cubicBezTo>
                  <a:lnTo>
                    <a:pt x="1101600" y="914996"/>
                  </a:lnTo>
                  <a:cubicBezTo>
                    <a:pt x="1101600" y="1016066"/>
                    <a:pt x="1019666" y="1098000"/>
                    <a:pt x="918596" y="1098000"/>
                  </a:cubicBezTo>
                  <a:lnTo>
                    <a:pt x="183004" y="1098000"/>
                  </a:lnTo>
                  <a:cubicBezTo>
                    <a:pt x="81934" y="1098000"/>
                    <a:pt x="0" y="1016066"/>
                    <a:pt x="0" y="914996"/>
                  </a:cubicBezTo>
                  <a:lnTo>
                    <a:pt x="0" y="183004"/>
                  </a:lnTo>
                  <a:cubicBezTo>
                    <a:pt x="0" y="81934"/>
                    <a:pt x="81934" y="0"/>
                    <a:pt x="183004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A3744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D" sz="1800" b="0" i="0" u="none" strike="noStrike" kern="0" cap="none" spc="0" normalizeH="0" baseline="0" noProof="0">
                <a:ln>
                  <a:noFill/>
                </a:ln>
                <a:solidFill>
                  <a:srgbClr val="393A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546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983" y="7450"/>
              <a:ext cx="486" cy="485"/>
            </a:xfrm>
            <a:custGeom>
              <a:avLst/>
              <a:gdLst>
                <a:gd name="T0" fmla="*/ 131 w 150"/>
                <a:gd name="T1" fmla="*/ 19 h 150"/>
                <a:gd name="T2" fmla="*/ 62 w 150"/>
                <a:gd name="T3" fmla="*/ 19 h 150"/>
                <a:gd name="T4" fmla="*/ 49 w 150"/>
                <a:gd name="T5" fmla="*/ 66 h 150"/>
                <a:gd name="T6" fmla="*/ 36 w 150"/>
                <a:gd name="T7" fmla="*/ 79 h 150"/>
                <a:gd name="T8" fmla="*/ 40 w 150"/>
                <a:gd name="T9" fmla="*/ 82 h 150"/>
                <a:gd name="T10" fmla="*/ 37 w 150"/>
                <a:gd name="T11" fmla="*/ 85 h 150"/>
                <a:gd name="T12" fmla="*/ 41 w 150"/>
                <a:gd name="T13" fmla="*/ 88 h 150"/>
                <a:gd name="T14" fmla="*/ 34 w 150"/>
                <a:gd name="T15" fmla="*/ 95 h 150"/>
                <a:gd name="T16" fmla="*/ 30 w 150"/>
                <a:gd name="T17" fmla="*/ 92 h 150"/>
                <a:gd name="T18" fmla="*/ 16 w 150"/>
                <a:gd name="T19" fmla="*/ 106 h 150"/>
                <a:gd name="T20" fmla="*/ 20 w 150"/>
                <a:gd name="T21" fmla="*/ 110 h 150"/>
                <a:gd name="T22" fmla="*/ 13 w 150"/>
                <a:gd name="T23" fmla="*/ 117 h 150"/>
                <a:gd name="T24" fmla="*/ 9 w 150"/>
                <a:gd name="T25" fmla="*/ 113 h 150"/>
                <a:gd name="T26" fmla="*/ 2 w 150"/>
                <a:gd name="T27" fmla="*/ 120 h 150"/>
                <a:gd name="T28" fmla="*/ 0 w 150"/>
                <a:gd name="T29" fmla="*/ 144 h 150"/>
                <a:gd name="T30" fmla="*/ 6 w 150"/>
                <a:gd name="T31" fmla="*/ 150 h 150"/>
                <a:gd name="T32" fmla="*/ 30 w 150"/>
                <a:gd name="T33" fmla="*/ 148 h 150"/>
                <a:gd name="T34" fmla="*/ 44 w 150"/>
                <a:gd name="T35" fmla="*/ 134 h 150"/>
                <a:gd name="T36" fmla="*/ 40 w 150"/>
                <a:gd name="T37" fmla="*/ 130 h 150"/>
                <a:gd name="T38" fmla="*/ 54 w 150"/>
                <a:gd name="T39" fmla="*/ 116 h 150"/>
                <a:gd name="T40" fmla="*/ 58 w 150"/>
                <a:gd name="T41" fmla="*/ 120 h 150"/>
                <a:gd name="T42" fmla="*/ 68 w 150"/>
                <a:gd name="T43" fmla="*/ 110 h 150"/>
                <a:gd name="T44" fmla="*/ 72 w 150"/>
                <a:gd name="T45" fmla="*/ 114 h 150"/>
                <a:gd name="T46" fmla="*/ 85 w 150"/>
                <a:gd name="T47" fmla="*/ 101 h 150"/>
                <a:gd name="T48" fmla="*/ 131 w 150"/>
                <a:gd name="T49" fmla="*/ 88 h 150"/>
                <a:gd name="T50" fmla="*/ 131 w 150"/>
                <a:gd name="T51" fmla="*/ 19 h 150"/>
                <a:gd name="T52" fmla="*/ 17 w 150"/>
                <a:gd name="T53" fmla="*/ 135 h 150"/>
                <a:gd name="T54" fmla="*/ 15 w 150"/>
                <a:gd name="T55" fmla="*/ 133 h 150"/>
                <a:gd name="T56" fmla="*/ 53 w 150"/>
                <a:gd name="T57" fmla="*/ 95 h 150"/>
                <a:gd name="T58" fmla="*/ 55 w 150"/>
                <a:gd name="T59" fmla="*/ 97 h 150"/>
                <a:gd name="T60" fmla="*/ 17 w 150"/>
                <a:gd name="T61" fmla="*/ 135 h 150"/>
                <a:gd name="T62" fmla="*/ 117 w 150"/>
                <a:gd name="T63" fmla="*/ 49 h 150"/>
                <a:gd name="T64" fmla="*/ 101 w 150"/>
                <a:gd name="T65" fmla="*/ 49 h 150"/>
                <a:gd name="T66" fmla="*/ 101 w 150"/>
                <a:gd name="T67" fmla="*/ 33 h 150"/>
                <a:gd name="T68" fmla="*/ 117 w 150"/>
                <a:gd name="T69" fmla="*/ 33 h 150"/>
                <a:gd name="T70" fmla="*/ 117 w 150"/>
                <a:gd name="T71" fmla="*/ 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0" h="150">
                  <a:moveTo>
                    <a:pt x="131" y="19"/>
                  </a:moveTo>
                  <a:cubicBezTo>
                    <a:pt x="112" y="0"/>
                    <a:pt x="81" y="0"/>
                    <a:pt x="62" y="19"/>
                  </a:cubicBezTo>
                  <a:cubicBezTo>
                    <a:pt x="49" y="32"/>
                    <a:pt x="45" y="49"/>
                    <a:pt x="49" y="66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0" y="130"/>
                    <a:pt x="40" y="130"/>
                    <a:pt x="40" y="130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101" y="105"/>
                    <a:pt x="118" y="101"/>
                    <a:pt x="131" y="88"/>
                  </a:cubicBezTo>
                  <a:cubicBezTo>
                    <a:pt x="150" y="69"/>
                    <a:pt x="150" y="38"/>
                    <a:pt x="131" y="19"/>
                  </a:cubicBezTo>
                  <a:close/>
                  <a:moveTo>
                    <a:pt x="17" y="135"/>
                  </a:moveTo>
                  <a:cubicBezTo>
                    <a:pt x="15" y="133"/>
                    <a:pt x="15" y="133"/>
                    <a:pt x="15" y="133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5" y="97"/>
                    <a:pt x="55" y="97"/>
                    <a:pt x="55" y="97"/>
                  </a:cubicBezTo>
                  <a:lnTo>
                    <a:pt x="17" y="135"/>
                  </a:lnTo>
                  <a:close/>
                  <a:moveTo>
                    <a:pt x="117" y="49"/>
                  </a:moveTo>
                  <a:cubicBezTo>
                    <a:pt x="112" y="53"/>
                    <a:pt x="105" y="53"/>
                    <a:pt x="101" y="49"/>
                  </a:cubicBezTo>
                  <a:cubicBezTo>
                    <a:pt x="97" y="45"/>
                    <a:pt x="97" y="38"/>
                    <a:pt x="101" y="33"/>
                  </a:cubicBezTo>
                  <a:cubicBezTo>
                    <a:pt x="105" y="29"/>
                    <a:pt x="112" y="29"/>
                    <a:pt x="117" y="33"/>
                  </a:cubicBezTo>
                  <a:cubicBezTo>
                    <a:pt x="121" y="38"/>
                    <a:pt x="121" y="45"/>
                    <a:pt x="117" y="49"/>
                  </a:cubicBezTo>
                  <a:close/>
                </a:path>
              </a:pathLst>
            </a:custGeom>
            <a:solidFill>
              <a:srgbClr val="A374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93A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" name="Group 55"/>
          <p:cNvGrpSpPr/>
          <p:nvPr>
            <p:custDataLst>
              <p:tags r:id="rId16"/>
            </p:custDataLst>
          </p:nvPr>
        </p:nvGrpSpPr>
        <p:grpSpPr>
          <a:xfrm>
            <a:off x="2654935" y="3384556"/>
            <a:ext cx="8051165" cy="1047414"/>
            <a:chOff x="7645349" y="2140755"/>
            <a:chExt cx="3632251" cy="1047381"/>
          </a:xfrm>
        </p:grpSpPr>
        <p:sp>
          <p:nvSpPr>
            <p:cNvPr id="21" name="Shape 1020"/>
            <p:cNvSpPr/>
            <p:nvPr>
              <p:custDataLst>
                <p:tags r:id="rId17"/>
              </p:custDataLst>
            </p:nvPr>
          </p:nvSpPr>
          <p:spPr>
            <a:xfrm>
              <a:off x="7645349" y="2578555"/>
              <a:ext cx="3632251" cy="6095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spAutoFit/>
            </a:bodyPr>
            <a:lstStyle>
              <a:lvl1pPr algn="l">
                <a:defRPr sz="2200">
                  <a:solidFill>
                    <a:srgbClr val="323445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indent="35560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extLst>
                  <a:ext uri="{35155182-B16C-46BC-9424-99874614C6A1}">
                    <wpsdc:indentchars xmlns:wpsdc="http://www.wps.cn/officeDocument/2017/drawingmlCustomData" val="200" checksum="3837665281"/>
                  </a:ext>
                </a:extLst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京新高速建设是交通领域创新应用典范。规划初期，以系统规划与区域协同思路，考量沿线经济、交通流量、地理环境及公路网衔接等要素规划路线，带动沿线经济，优化互联互通。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Shape 1021"/>
            <p:cNvSpPr/>
            <p:nvPr>
              <p:custDataLst>
                <p:tags r:id="rId18"/>
              </p:custDataLst>
            </p:nvPr>
          </p:nvSpPr>
          <p:spPr>
            <a:xfrm>
              <a:off x="7661105" y="2140755"/>
              <a:ext cx="2426466" cy="3581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spAutoFit/>
            </a:bodyPr>
            <a:lstStyle>
              <a:lvl1pPr algn="l">
                <a:defRPr sz="24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algn="l">
                <a:buClrTx/>
                <a:buSzTx/>
                <a:buFontTx/>
              </a:pPr>
              <a:r>
                <a:rPr lang="zh-CN" altLang="en-US" sz="2000" spc="300" dirty="0">
                  <a:solidFill>
                    <a:srgbClr val="7E49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交通基建领域</a:t>
              </a:r>
              <a:endPara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" name="Group 63"/>
          <p:cNvGrpSpPr/>
          <p:nvPr>
            <p:custDataLst>
              <p:tags r:id="rId19"/>
            </p:custDataLst>
          </p:nvPr>
        </p:nvGrpSpPr>
        <p:grpSpPr>
          <a:xfrm>
            <a:off x="2664460" y="4632331"/>
            <a:ext cx="8051165" cy="1047414"/>
            <a:chOff x="7645349" y="2140755"/>
            <a:chExt cx="3632251" cy="1047381"/>
          </a:xfrm>
        </p:grpSpPr>
        <p:sp>
          <p:nvSpPr>
            <p:cNvPr id="29" name="Shape 1020"/>
            <p:cNvSpPr/>
            <p:nvPr>
              <p:custDataLst>
                <p:tags r:id="rId20"/>
              </p:custDataLst>
            </p:nvPr>
          </p:nvSpPr>
          <p:spPr>
            <a:xfrm>
              <a:off x="7645349" y="2578555"/>
              <a:ext cx="3632251" cy="6095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spAutoFit/>
            </a:bodyPr>
            <a:lstStyle>
              <a:lvl1pPr algn="l">
                <a:defRPr sz="2200">
                  <a:solidFill>
                    <a:srgbClr val="323445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indent="35560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extLst>
                  <a:ext uri="{35155182-B16C-46BC-9424-99874614C6A1}">
                    <wpsdc:indentchars xmlns:wpsdc="http://www.wps.cn/officeDocument/2017/drawingmlCustomData" val="200" checksum="3837665281"/>
                  </a:ext>
                </a:extLst>
              </a:pPr>
              <a:r>
                <a:rPr lang="zh-CN" sz="140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文化传播上，借数字化技术打造新传播模式，利用三维重建等将壁画、彩塑数字化还原，线上开课程、办云展，线下搞研学、办讲座，多形式普及知识，激发大众热爱与保护意识。</a:t>
              </a:r>
              <a:endParaRPr 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Shape 1021"/>
            <p:cNvSpPr/>
            <p:nvPr>
              <p:custDataLst>
                <p:tags r:id="rId21"/>
              </p:custDataLst>
            </p:nvPr>
          </p:nvSpPr>
          <p:spPr>
            <a:xfrm>
              <a:off x="7660971" y="2140755"/>
              <a:ext cx="1219200" cy="3581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spAutoFit/>
            </a:bodyPr>
            <a:lstStyle>
              <a:lvl1pPr algn="l">
                <a:defRPr sz="24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algn="l">
                <a:buClrTx/>
                <a:buSzTx/>
                <a:buFontTx/>
              </a:pPr>
              <a:r>
                <a:rPr lang="zh-CN" altLang="en-US" sz="2000" spc="300" dirty="0">
                  <a:solidFill>
                    <a:srgbClr val="7E49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文化传承领域</a:t>
              </a:r>
              <a:endParaRPr lang="zh-CN" altLang="en-US" sz="2000" spc="3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753352" y="891480"/>
            <a:ext cx="6685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三、创新方法在不同领域的应用实例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2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1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25.70007324218756,&quot;left&quot;:114.09998779296875,&quot;top&quot;:137.95000274898499,&quot;width&quot;:723.650024414062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1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25.70007324218756,&quot;left&quot;:114.09998779296875,&quot;top&quot;:137.95000274898499,&quot;width&quot;:723.650024414062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1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25.70007324218756,&quot;left&quot;:114.09998779296875,&quot;top&quot;:137.95000274898499,&quot;width&quot;:723.6500244140628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8,8,8,8,8,8]}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1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25.70007324218756,&quot;left&quot;:114.09998779296875,&quot;top&quot;:137.95000274898499,&quot;width&quot;:723.650024414062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8,8,8,8,8,8]}"/>
</p:tagLst>
</file>

<file path=ppt/tags/tag1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1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25.70007324218756,&quot;left&quot;:114.09998779296875,&quot;top&quot;:137.95000274898499,&quot;width&quot;:723.650024414062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1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25.70007324218756,&quot;left&quot;:114.09998779296875,&quot;top&quot;:137.95000274898499,&quot;width&quot;:723.650024414062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8,8,8,8,8,8]}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1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25.70007324218756,&quot;left&quot;:114.09998779296875,&quot;top&quot;:137.95000274898499,&quot;width&quot;:723.650024414062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0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1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2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3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4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5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6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7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8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19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1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2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3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4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5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6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7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8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29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31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32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3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i*1_2"/>
  <p:tag name="KSO_WM_TEMPLATE_CATEGORY" val="diagram"/>
  <p:tag name="KSO_WM_TEMPLATE_INDEX" val="20236920"/>
  <p:tag name="KSO_WM_UNIT_LAYERLEVEL" val="1_1"/>
  <p:tag name="KSO_WM_TAG_VERSION" val="3.0"/>
  <p:tag name="KSO_WM_BEAUTIFY_FLAG" val="#wm#"/>
  <p:tag name="KSO_WM_DIAGRAM_GROUP_CODE" val="m1-1"/>
  <p:tag name="KSO_WM_UNIT_TYPE" val="m_i"/>
  <p:tag name="KSO_WM_UNIT_INDEX" val="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gradient&quot;:[{&quot;brightness&quot;:0.699999988079071,&quot;colorType&quot;:1,&quot;foreColorIndex&quot;:13,&quot;pos&quot;:0,&quot;transparency&quot;:0.8999999761581421},{&quot;brightness&quot;:0.8999999761581421,&quot;colorType&quot;:1,&quot;foreColorIndex&quot;:13,&quot;pos&quot;:0.6100000143051147,&quot;transparency&quot;:0.5},{&quot;brightness&quot;:0.699999988079071,&quot;colorType&quot;:1,&quot;foreColorIndex&quot;:13,&quot;pos&quot;:1,&quot;transparency&quot;:0.899999976158142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1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2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3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3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4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4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5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5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1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2_3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2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2_2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7699999809265137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4"/>
  <p:tag name="KSO_WM_DIAGRAM_USE_COLOR_VALUE" val="{&quot;color_scheme&quot;:1,&quot;color_type&quot;:1,&quot;theme_color_indexes&quot;:[8,8,8,8,8,8]}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3_3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3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3_2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7699999809265137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4"/>
  <p:tag name="KSO_WM_DIAGRAM_USE_COLOR_VALUE" val="{&quot;color_scheme&quot;:1,&quot;color_type&quot;:1,&quot;theme_color_indexes&quot;:[8,8,8,8,8,8]}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4_3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4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4_2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4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7699999809265137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4"/>
  <p:tag name="KSO_WM_DIAGRAM_USE_COLOR_VALUE" val="{&quot;color_scheme&quot;:1,&quot;color_type&quot;:1,&quot;theme_color_indexes&quot;:[8,8,8,8,8,8]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1_3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1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1_2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7699999809265137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4"/>
  <p:tag name="KSO_WM_DIAGRAM_USE_COLOR_VALUE" val="{&quot;color_scheme&quot;:1,&quot;color_type&quot;:1,&quot;theme_color_indexes&quot;:[8,8,8,8,8,8]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5_3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5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5_2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5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7699999809265137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4"/>
  <p:tag name="KSO_WM_DIAGRAM_USE_COLOR_VALUE" val="{&quot;color_scheme&quot;:1,&quot;color_type&quot;:1,&quot;theme_color_indexes&quot;:[8,8,8,8,8,8]}"/>
</p:tagLst>
</file>

<file path=ppt/tags/tag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6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6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8,8,8,8,8,8]}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6_3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6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6_2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6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7699999809265137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4"/>
  <p:tag name="KSO_WM_DIAGRAM_USE_COLOR_VALUE" val="{&quot;color_scheme&quot;:1,&quot;color_type&quot;:1,&quot;theme_color_indexes&quot;:[8,8,8,8,8,8]}"/>
</p:tagLst>
</file>

<file path=ppt/tags/tag153.xml><?xml version="1.0" encoding="utf-8"?>
<p:tagLst xmlns:p="http://schemas.openxmlformats.org/presentationml/2006/main">
  <p:tag name="KSO_WM_DIAGRAM_VIRTUALLY_FRAME" val="{&quot;height&quot;:337.13928222656256,&quot;left&quot;:92.54998779296875,&quot;top&quot;:151.70378408356913,&quot;width&quot;:759.1500244140625}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i*1_1"/>
  <p:tag name="KSO_WM_TEMPLATE_CATEGORY" val="diagram"/>
  <p:tag name="KSO_WM_TEMPLATE_INDEX" val="20236920"/>
  <p:tag name="KSO_WM_UNIT_LAYERLEVEL" val="1_1"/>
  <p:tag name="KSO_WM_TAG_VERSION" val="3.0"/>
  <p:tag name="KSO_WM_BEAUTIFY_FLAG" val="#wm#"/>
  <p:tag name="KSO_WM_DIAGRAM_GROUP_CODE" val="m1-1"/>
  <p:tag name="KSO_WM_UNIT_TYPE" val="m_i"/>
  <p:tag name="KSO_WM_UNIT_INDEX" val="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gradient&quot;:[{&quot;brightness&quot;:0.4000000059604645,&quot;colorType&quot;:1,&quot;foreColorIndex&quot;:5,&quot;pos&quot;:0,&quot;transparency&quot;:0.6000000238418579},{&quot;brightness&quot;:0.4000000059604645,&quot;colorType&quot;:1,&quot;foreColorIndex&quot;:5,&quot;pos&quot;:0.6100000143051147,&quot;transparency&quot;:0},{&quot;brightness&quot;:0.4000000059604645,&quot;colorType&quot;:1,&quot;foreColorIndex&quot;:5,&quot;pos&quot;:1,&quot;transparency&quot;:0.600000023841857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1_5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1_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2,&quot;pos&quot;:0,&quot;rgb&quot;:&quot;#ffffff&quot;,&quot;transparency&quot;:0},{&quot;brightness&quot;:0.8999999761581421,&quot;colorType&quot;:1,&quot;foreColorIndex&quot;:5,&quot;pos&quot;:1,&quot;transparency&quot;:0}],&quot;type&quot;:3},&quot;glow&quot;:{&quot;colorType&quot;:0},&quot;line&quot;:{&quot;solidLine&quot;:{&quot;brightness&quot;:0.6000000238418579,&quot;colorType&quot;:1,&quot;foreColorIndex&quot;:5,&quot;transparency&quot;:0},&quot;type&quot;:1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nb"/>
  <p:tag name="KSO_WM_UNIT_TYPE" val="m_h_i"/>
  <p:tag name="KSO_WM_UNIT_INDEX" val="1_1_4"/>
  <p:tag name="KSO_WM_UNIT_ID" val="diagram20236920_5*m_h_i*1_1_4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20000000298023224,&quot;colorType&quot;:1,&quot;foreColorIndex&quot;:5,&quot;pos&quot;:0.06993000209331512,&quot;transparency&quot;:0},{&quot;brightness&quot;:0,&quot;colorType&quot;:1,&quot;foreColorIndex&quot;:5,&quot;pos&quot;:0.5299999713897705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}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4_5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4_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2,&quot;pos&quot;:1,&quot;rgb&quot;:&quot;#ffffff&quot;,&quot;transparency&quot;:0},{&quot;brightness&quot;:0.8999999761581421,&quot;colorType&quot;:1,&quot;foreColorIndex&quot;:5,&quot;pos&quot;:0,&quot;transparency&quot;:0}],&quot;type&quot;:3},&quot;glow&quot;:{&quot;colorType&quot;:0},&quot;line&quot;:{&quot;solidLine&quot;:{&quot;brightness&quot;:0.6000000238418579,&quot;colorType&quot;:1,&quot;foreColorIndex&quot;:5,&quot;transparency&quot;:0},&quot;type&quot;:1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nb"/>
  <p:tag name="KSO_WM_UNIT_TYPE" val="m_h_i"/>
  <p:tag name="KSO_WM_UNIT_INDEX" val="1_4_4"/>
  <p:tag name="KSO_WM_UNIT_ID" val="diagram20236920_5*m_h_i*1_4_4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20000000298023224,&quot;colorType&quot;:1,&quot;foreColorIndex&quot;:5,&quot;pos&quot;:0.06993000209331512,&quot;transparency&quot;:0},{&quot;brightness&quot;:0,&quot;colorType&quot;:1,&quot;foreColorIndex&quot;:5,&quot;pos&quot;:0.5299999713897705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}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3_5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3_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2,&quot;pos&quot;:0,&quot;rgb&quot;:&quot;#ffffff&quot;,&quot;transparency&quot;:0},{&quot;brightness&quot;:0.8999999761581421,&quot;colorType&quot;:1,&quot;foreColorIndex&quot;:5,&quot;pos&quot;:1,&quot;transparency&quot;:0}],&quot;type&quot;:3},&quot;glow&quot;:{&quot;colorType&quot;:0},&quot;line&quot;:{&quot;solidLine&quot;:{&quot;brightness&quot;:0.6000000238418579,&quot;colorType&quot;:1,&quot;foreColorIndex&quot;:5,&quot;transparency&quot;:0},&quot;type&quot;:1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1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nb"/>
  <p:tag name="KSO_WM_UNIT_TYPE" val="m_h_i"/>
  <p:tag name="KSO_WM_UNIT_INDEX" val="1_3_4"/>
  <p:tag name="KSO_WM_UNIT_ID" val="diagram20236920_5*m_h_i*1_3_4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20000000298023224,&quot;colorType&quot;:1,&quot;foreColorIndex&quot;:5,&quot;pos&quot;:0.06993000209331512,&quot;transparency&quot;:0},{&quot;brightness&quot;:0,&quot;colorType&quot;:1,&quot;foreColorIndex&quot;:5,&quot;pos&quot;:0.5299999713897705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}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2_5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2_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2,&quot;pos&quot;:1,&quot;rgb&quot;:&quot;#ffffff&quot;,&quot;transparency&quot;:0},{&quot;brightness&quot;:0.8999999761581421,&quot;colorType&quot;:1,&quot;foreColorIndex&quot;:5,&quot;pos&quot;:0,&quot;transparency&quot;:0}],&quot;type&quot;:3},&quot;glow&quot;:{&quot;colorType&quot;:0},&quot;line&quot;:{&quot;solidLine&quot;:{&quot;brightness&quot;:0.6000000238418579,&quot;colorType&quot;:1,&quot;foreColorIndex&quot;:5,&quot;transparency&quot;:0},&quot;type&quot;:1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nb"/>
  <p:tag name="KSO_WM_UNIT_TYPE" val="m_h_i"/>
  <p:tag name="KSO_WM_UNIT_INDEX" val="1_2_4"/>
  <p:tag name="KSO_WM_UNIT_ID" val="diagram20236920_5*m_h_i*1_2_4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20000000298023224,&quot;colorType&quot;:1,&quot;foreColorIndex&quot;:5,&quot;pos&quot;:0.06993000209331512,&quot;transparency&quot;:0},{&quot;brightness&quot;:0,&quot;colorType&quot;:1,&quot;foreColorIndex&quot;:5,&quot;pos&quot;:0.5299999713897705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}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5_5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5_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2,&quot;pos&quot;:0,&quot;rgb&quot;:&quot;#ffffff&quot;,&quot;transparency&quot;:0},{&quot;brightness&quot;:0.8999999761581421,&quot;colorType&quot;:1,&quot;foreColorIndex&quot;:5,&quot;pos&quot;:1,&quot;transparency&quot;:0}],&quot;type&quot;:3},&quot;glow&quot;:{&quot;colorType&quot;:0},&quot;line&quot;:{&quot;solidLine&quot;:{&quot;brightness&quot;:0.6000000238418579,&quot;colorType&quot;:1,&quot;foreColorIndex&quot;:5,&quot;transparency&quot;:0},&quot;type&quot;:1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nb"/>
  <p:tag name="KSO_WM_UNIT_TYPE" val="m_h_i"/>
  <p:tag name="KSO_WM_UNIT_INDEX" val="1_5_4"/>
  <p:tag name="KSO_WM_UNIT_ID" val="diagram20236920_5*m_h_i*1_5_4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20000000298023224,&quot;colorType&quot;:1,&quot;foreColorIndex&quot;:5,&quot;pos&quot;:0.06993000209331512,&quot;transparency&quot;:0},{&quot;brightness&quot;:0,&quot;colorType&quot;:1,&quot;foreColorIndex&quot;:5,&quot;pos&quot;:0.5299999713897705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}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i*1_6_5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6_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2,&quot;pos&quot;:1,&quot;rgb&quot;:&quot;#ffffff&quot;,&quot;transparency&quot;:0},{&quot;brightness&quot;:0.8999999761581421,&quot;colorType&quot;:1,&quot;foreColorIndex&quot;:5,&quot;pos&quot;:0,&quot;transparency&quot;:0}],&quot;type&quot;:3},&quot;glow&quot;:{&quot;colorType&quot;:0},&quot;line&quot;:{&quot;solidLine&quot;:{&quot;brightness&quot;:0.6000000238418579,&quot;colorType&quot;:1,&quot;foreColorIndex&quot;:5,&quot;transparency&quot;:0},&quot;type&quot;:1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DIAGRAM_USE_COLOR_VALUE" val="{&quot;color_scheme&quot;:1,&quot;color_type&quot;:1,&quot;theme_color_indexes&quot;:[8,8,8,8,8,8]}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nb"/>
  <p:tag name="KSO_WM_UNIT_TYPE" val="m_h_i"/>
  <p:tag name="KSO_WM_UNIT_INDEX" val="1_6_4"/>
  <p:tag name="KSO_WM_UNIT_ID" val="diagram20236920_5*m_h_i*1_6_4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20000000298023224,&quot;colorType&quot;:1,&quot;foreColorIndex&quot;:5,&quot;pos&quot;:0.06993000209331512,&quot;transparency&quot;:0},{&quot;brightness&quot;:0,&quot;colorType&quot;:1,&quot;foreColorIndex&quot;:5,&quot;pos&quot;:0.5299999713897705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}"/>
  <p:tag name="KSO_WM_UNIT_TEXT_FILL_FORE_SCHEMECOLOR_INDEX" val="3"/>
  <p:tag name="KSO_WM_UNIT_TEXT_FILL_TYPE" val="3"/>
  <p:tag name="KSO_WM_DIAGRAM_USE_COLOR_VALUE" val="{&quot;color_scheme&quot;:1,&quot;color_type&quot;:1,&quot;theme_color_indexes&quot;:[8,8,8,8,8,8]}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x*1_6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VALUE" val="70*55"/>
  <p:tag name="KSO_WM_DIAGRAM_GROUP_CODE" val="m1-1"/>
  <p:tag name="KSO_WM_UNIT_TYPE" val="m_h_x"/>
  <p:tag name="KSO_WM_UNIT_INDEX" val="1_6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x*1_3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VALUE" val="63*70"/>
  <p:tag name="KSO_WM_DIAGRAM_GROUP_CODE" val="m1-1"/>
  <p:tag name="KSO_WM_UNIT_TYPE" val="m_h_x"/>
  <p:tag name="KSO_WM_UNIT_INDEX" val="1_3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x*1_2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VALUE" val="70*70"/>
  <p:tag name="KSO_WM_DIAGRAM_GROUP_CODE" val="m1-1"/>
  <p:tag name="KSO_WM_UNIT_TYPE" val="m_h_x"/>
  <p:tag name="KSO_WM_UNIT_INDEX" val="1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x*1_4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VALUE" val="57*70"/>
  <p:tag name="KSO_WM_DIAGRAM_GROUP_CODE" val="m1-1"/>
  <p:tag name="KSO_WM_UNIT_TYPE" val="m_h_x"/>
  <p:tag name="KSO_WM_UNIT_INDEX" val="1_4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x*1_5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VALUE" val="70*70"/>
  <p:tag name="KSO_WM_DIAGRAM_GROUP_CODE" val="m1-1"/>
  <p:tag name="KSO_WM_UNIT_TYPE" val="m_h_x"/>
  <p:tag name="KSO_WM_UNIT_INDEX" val="1_5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0_5*m_h_x*1_1_1"/>
  <p:tag name="KSO_WM_TEMPLATE_CATEGORY" val="diagram"/>
  <p:tag name="KSO_WM_TEMPLATE_INDEX" val="20236920"/>
  <p:tag name="KSO_WM_UNIT_LAYERLEVEL" val="1_1_1"/>
  <p:tag name="KSO_WM_TAG_VERSION" val="3.0"/>
  <p:tag name="KSO_WM_BEAUTIFY_FLAG" val="#wm#"/>
  <p:tag name="KSO_WM_UNIT_VALUE" val="73*71"/>
  <p:tag name="KSO_WM_DIAGRAM_GROUP_CODE" val="m1-1"/>
  <p:tag name="KSO_WM_UNIT_TYPE" val="m_h_x"/>
  <p:tag name="KSO_WM_UNIT_INDEX" val="1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7.13928222656256,&quot;left&quot;:92.54998779296875,&quot;top&quot;:151.70378408356913,&quot;width&quot;:759.15002441406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4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3_3"/>
  <p:tag name="KSO_WM_TEMPLATE_CATEGORY" val="diagram"/>
  <p:tag name="KSO_WM_TEMPLATE_INDEX" val="20233247"/>
  <p:tag name="KSO_WM_UNIT_LAYERLEVEL" val="1_1_1"/>
  <p:tag name="KSO_WM_TAG_VERSION" val="3.0"/>
  <p:tag name="KSO_WM_UNIT_TEXT_LAYER_COUNT" val="1"/>
  <p:tag name="KSO_WM_UNIT_NOCLEAR" val="0"/>
  <p:tag name="KSO_WM_UNIT_TYPE" val="l_h_i"/>
  <p:tag name="KSO_WM_UNIT_INDEX" val="1_3_3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UNIT_TEXT_FILL_FORE_SCHEMECOLOR_INDEX" val="1"/>
  <p:tag name="KSO_WM_UNIT_TEXT_FILL_TYPE" val="1"/>
  <p:tag name="KSO_WM_UNIT_TEXT_TYPE" val="1"/>
  <p:tag name="KSO_WM_BEAUTIFY_FLAG" val="#wm#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2_3"/>
  <p:tag name="KSO_WM_TEMPLATE_CATEGORY" val="diagram"/>
  <p:tag name="KSO_WM_TEMPLATE_INDEX" val="20233247"/>
  <p:tag name="KSO_WM_UNIT_LAYERLEVEL" val="1_1_1"/>
  <p:tag name="KSO_WM_TAG_VERSION" val="3.0"/>
  <p:tag name="KSO_WM_UNIT_TEXT_LAYER_COUNT" val="1"/>
  <p:tag name="KSO_WM_UNIT_NOCLEAR" val="0"/>
  <p:tag name="KSO_WM_UNIT_TYPE" val="l_h_i"/>
  <p:tag name="KSO_WM_UNIT_INDEX" val="1_2_3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UNIT_TEXT_FILL_FORE_SCHEMECOLOR_INDEX" val="1"/>
  <p:tag name="KSO_WM_UNIT_TEXT_FILL_TYPE" val="1"/>
  <p:tag name="KSO_WM_UNIT_TEXT_TYPE" val="1"/>
  <p:tag name="KSO_WM_BEAUTIFY_FLAG" val="#wm#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1_3"/>
  <p:tag name="KSO_WM_TEMPLATE_CATEGORY" val="diagram"/>
  <p:tag name="KSO_WM_TEMPLATE_INDEX" val="20233247"/>
  <p:tag name="KSO_WM_UNIT_LAYERLEVEL" val="1_1_1"/>
  <p:tag name="KSO_WM_TAG_VERSION" val="3.0"/>
  <p:tag name="KSO_WM_UNIT_TEXT_LAYER_COUNT" val="1"/>
  <p:tag name="KSO_WM_UNIT_NOCLEAR" val="0"/>
  <p:tag name="KSO_WM_UNIT_TYPE" val="l_h_i"/>
  <p:tag name="KSO_WM_UNIT_INDEX" val="1_1_3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UNIT_TEXT_FILL_FORE_SCHEMECOLOR_INDEX" val="1"/>
  <p:tag name="KSO_WM_UNIT_TEXT_FILL_TYPE" val="1"/>
  <p:tag name="KSO_WM_UNIT_TEXT_TYPE" val="1"/>
  <p:tag name="KSO_WM_BEAUTIFY_FLAG" val="#wm#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f*1_3_1"/>
  <p:tag name="KSO_WM_TEMPLATE_CATEGORY" val="diagram"/>
  <p:tag name="KSO_WM_TEMPLATE_INDEX" val="20233247"/>
  <p:tag name="KSO_WM_UNIT_LAYERLEVEL" val="1_1_1"/>
  <p:tag name="KSO_WM_TAG_VERSION" val="3.0"/>
  <p:tag name="KSO_WM_UNIT_SUBTYPE" val="a"/>
  <p:tag name="KSO_WM_UNIT_TEXT_LAYER_COUNT" val="1"/>
  <p:tag name="KSO_WM_UNIT_NOCLEAR" val="0"/>
  <p:tag name="KSO_WM_UNIT_TYPE" val="l_h_f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UNIT_VALUE" val="143"/>
  <p:tag name="KSO_WM_BEAUTIFY_FLAG" val="#wm#"/>
  <p:tag name="KSO_WM_UNIT_PRESET_TEXT" val="单击此处添加正文内容，文字是您思想的提炼请言简意赅的阐述您的观点。单击此处添加文字是您思想的提炼。单击此处添加正文，文字是您思想的提炼请言简意赅的阐述您的观点"/>
  <p:tag name="KSO_WM_UNIT_LINE_FORE_SCHEMECOLOR_INDEX" val="5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3_2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3_2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3_1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x*1_3_1"/>
  <p:tag name="KSO_WM_TEMPLATE_CATEGORY" val="diagram"/>
  <p:tag name="KSO_WM_TEMPLATE_INDEX" val="20233247"/>
  <p:tag name="KSO_WM_UNIT_LAYERLEVEL" val="1_1_1"/>
  <p:tag name="KSO_WM_TAG_VERSION" val="3.0"/>
  <p:tag name="KSO_WM_UNIT_VALUE" val="70*70"/>
  <p:tag name="KSO_WM_UNIT_TYPE" val="l_h_x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f*1_2_1"/>
  <p:tag name="KSO_WM_TEMPLATE_CATEGORY" val="diagram"/>
  <p:tag name="KSO_WM_TEMPLATE_INDEX" val="20233247"/>
  <p:tag name="KSO_WM_UNIT_LAYERLEVEL" val="1_1_1"/>
  <p:tag name="KSO_WM_TAG_VERSION" val="3.0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UNIT_VALUE" val="143"/>
  <p:tag name="KSO_WM_BEAUTIFY_FLAG" val="#wm#"/>
  <p:tag name="KSO_WM_UNIT_PRESET_TEXT" val="单击此处添加正文内容，文字是您思想的提炼，请言简意赅的阐述您的观点。单击此处添加正文，文字是您思想的提炼。单击此处添加正文，文字是您思想的提炼，请言简意赅的阐述您的观点。"/>
  <p:tag name="KSO_WM_UNIT_LINE_FORE_SCHEMECOLOR_INDEX" val="5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2_2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2_2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x*1_2_1"/>
  <p:tag name="KSO_WM_TEMPLATE_CATEGORY" val="diagram"/>
  <p:tag name="KSO_WM_TEMPLATE_INDEX" val="20233247"/>
  <p:tag name="KSO_WM_UNIT_LAYERLEVEL" val="1_1_1"/>
  <p:tag name="KSO_WM_TAG_VERSION" val="3.0"/>
  <p:tag name="KSO_WM_UNIT_VALUE" val="70*70"/>
  <p:tag name="KSO_WM_UNIT_TYPE" val="l_h_x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2_1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88.xml><?xml version="1.0" encoding="utf-8"?>
<p:tagLst xmlns:p="http://schemas.openxmlformats.org/presentationml/2006/main">
  <p:tag name="KSO_WM_DIAGRAM_VIRTUALLY_FRAME" val="{&quot;height&quot;:312.25,&quot;left&quot;:126.65,&quot;top&quot;:172.025,&quot;width&quot;:712.000039370079}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f*1_1_1"/>
  <p:tag name="KSO_WM_TEMPLATE_CATEGORY" val="diagram"/>
  <p:tag name="KSO_WM_TEMPLATE_INDEX" val="20233247"/>
  <p:tag name="KSO_WM_UNIT_LAYERLEVEL" val="1_1_1"/>
  <p:tag name="KSO_WM_TAG_VERSION" val="3.0"/>
  <p:tag name="KSO_WM_UNIT_SUBTYPE" val="a"/>
  <p:tag name="KSO_WM_UNIT_TEXT_LAYER_COUNT" val="1"/>
  <p:tag name="KSO_WM_UNIT_NOCLEAR" val="0"/>
  <p:tag name="KSO_WM_UNIT_VALUE" val="143"/>
  <p:tag name="KSO_WM_UNIT_TYPE" val="l_h_f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UNIT_PRESET_TEXT" val="单击此处添加正文内容，文字是您思想的提炼请言简意赅的阐述您的观点。单击此处添加文字是您思想的提炼。单击此处添加正文，文字是您思想的提炼请言简意赅的阐述您的观点"/>
  <p:tag name="KSO_WM_UNIT_LINE_FORE_SCHEMECOLOR_INDEX" val="5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1_2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1_2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x*1_1_1"/>
  <p:tag name="KSO_WM_TEMPLATE_CATEGORY" val="diagram"/>
  <p:tag name="KSO_WM_TEMPLATE_INDEX" val="20233247"/>
  <p:tag name="KSO_WM_UNIT_LAYERLEVEL" val="1_1_1"/>
  <p:tag name="KSO_WM_TAG_VERSION" val="3.0"/>
  <p:tag name="KSO_WM_UNIT_VALUE" val="70*70"/>
  <p:tag name="KSO_WM_UNIT_TYPE" val="l_h_x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247_2*l_h_i*1_1_1"/>
  <p:tag name="KSO_WM_TEMPLATE_CATEGORY" val="diagram"/>
  <p:tag name="KSO_WM_TEMPLATE_INDEX" val="20233247"/>
  <p:tag name="KSO_WM_UNIT_LAYERLEVEL" val="1_1_1"/>
  <p:tag name="KSO_WM_TAG_VERSION" val="3.0"/>
  <p:tag name="KSO_WM_UNIT_TYPE" val="l_h_i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312.25,&quot;left&quot;:126.65,&quot;top&quot;:172.025,&quot;width&quot;:712.000039370079}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9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4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9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7.xml><?xml version="1.0" encoding="utf-8"?>
<p:tagLst xmlns:p="http://schemas.openxmlformats.org/presentationml/2006/main">
  <p:tag name="KSO_WM_DIAGRAM_VIRTUALLY_FRAME" val="{&quot;height&quot;:293.3922047244095,&quot;left&quot;:135.8437007874016,&quot;top&quot;:197.35653543307086,&quot;width&quot;:700.2451181102363}"/>
</p:tagLst>
</file>

<file path=ppt/tags/tag19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1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99.45007324218756,&quot;left&quot;:108.09998779296875,&quot;top&quot;:158.20000274898499,&quot;width&quot;:743.15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8,8,8,8,8,8]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1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99.45007324218756,&quot;left&quot;:108.09998779296875,&quot;top&quot;:158.20000274898499,&quot;width&quot;:743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1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99.45007324218756,&quot;left&quot;:108.09998779296875,&quot;top&quot;:158.20000274898499,&quot;width&quot;:743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1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99.45007324218756,&quot;left&quot;:108.09998779296875,&quot;top&quot;:158.20000274898499,&quot;width&quot;:743.15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8,8,8,8,8,8]}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1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99.45007324218756,&quot;left&quot;:108.09998779296875,&quot;top&quot;:158.20000274898499,&quot;width&quot;:743.15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8,8,8,8,8,8]}"/>
</p:tagLst>
</file>

<file path=ppt/tags/tag2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1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99.45007324218756,&quot;left&quot;:108.09998779296875,&quot;top&quot;:158.20000274898499,&quot;width&quot;:743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1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99.45007324218756,&quot;left&quot;:108.09998779296875,&quot;top&quot;:158.20000274898499,&quot;width&quot;:743.15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8,8,8,8,8,8]}"/>
</p:tagLst>
</file>

<file path=ppt/tags/tag2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1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99.45007324218756,&quot;left&quot;:108.09998779296875,&quot;top&quot;:158.20000274898499,&quot;width&quot;:743.1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0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8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09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10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1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14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05_2*l_h_a*1_1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314.29998779296875,&quot;left&quot;:65.7750454735944,&quot;top&quot;:138.7750454735944,&quot;width&quot;:782.0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12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2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05_2*l_h_a*1_2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314.29998779296875,&quot;left&quot;:65.7750454735944,&quot;top&quot;:138.7750454735944,&quot;width&quot;:782.0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14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15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3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205_2*l_h_a*1_3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314.29998779296875,&quot;left&quot;:65.7750454735944,&quot;top&quot;:138.7750454735944,&quot;width&quot;:782.0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17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18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19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8,8,8,8,8,8]}"/>
</p:tagLst>
</file>

<file path=ppt/tags/tag2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20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21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22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23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24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25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26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1_1"/>
  <p:tag name="KSO_WM_TEMPLATE_CATEGORY" val="diagram"/>
  <p:tag name="KSO_WM_TEMPLATE_INDEX" val="20233205"/>
  <p:tag name="KSO_WM_UNIT_LAYERLEVEL" val="1_1_1"/>
  <p:tag name="KSO_WM_TAG_VERSION" val="3.0"/>
  <p:tag name="KSO_WM_UNIT_VALUE" val="59*71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27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VALUE" val="90*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3205_2*l_h_x*1_2_1"/>
  <p:tag name="KSO_WM_TEMPLATE_CATEGORY" val="diagram"/>
  <p:tag name="KSO_WM_TEMPLATE_INDEX" val="2023320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28.xml><?xml version="1.0" encoding="utf-8"?>
<p:tagLst xmlns:p="http://schemas.openxmlformats.org/presentationml/2006/main">
  <p:tag name="KSO_WM_DIAGRAM_VIRTUALLY_FRAME" val="{&quot;height&quot;:314.29998779296875,&quot;left&quot;:65.7750454735944,&quot;top&quot;:138.7750454735944,&quot;width&quot;:782.0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3_1"/>
  <p:tag name="KSO_WM_TEMPLATE_CATEGORY" val="diagram"/>
  <p:tag name="KSO_WM_TEMPLATE_INDEX" val="20233205"/>
  <p:tag name="KSO_WM_UNIT_LAYERLEVEL" val="1_1_1"/>
  <p:tag name="KSO_WM_TAG_VERSION" val="3.0"/>
  <p:tag name="KSO_WM_UNIT_VALUE" val="22*22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22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7_2*l_h_f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132"/>
  <p:tag name="KSO_WM_DIAGRAM_MAX_ITEMCNT" val="4"/>
  <p:tag name="KSO_WM_DIAGRAM_MIN_ITEMCNT" val="2"/>
  <p:tag name="KSO_WM_DIAGRAM_VIRTUALLY_FRAME" val="{&quot;height&quot;:344.38134765625034,&quot;left&quot;:95.89999577079234,&quot;top&quot;:153.709326171875,&quot;width&quot;:766.7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，根据需要可增减文字。"/>
  <p:tag name="KSO_WM_UNIT_TEXT_TYPE" val="1"/>
  <p:tag name="KSO_WM_DIAGRAM_USE_COLOR_VALUE" val="{&quot;color_scheme&quot;:1,&quot;color_type&quot;:1,&quot;theme_color_indexes&quot;:[8,8,8,8,8,8]}"/>
</p:tagLst>
</file>

<file path=ppt/tags/tag2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7_2*l_h_a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39"/>
  <p:tag name="KSO_WM_DIAGRAM_MAX_ITEMCNT" val="4"/>
  <p:tag name="KSO_WM_DIAGRAM_MIN_ITEMCNT" val="2"/>
  <p:tag name="KSO_WM_DIAGRAM_VIRTUALLY_FRAME" val="{&quot;height&quot;:344.38134765625034,&quot;left&quot;:95.89999577079234,&quot;top&quot;:153.709326171875,&quot;width&quot;:766.7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DIAGRAM_USE_COLOR_VALUE" val="{&quot;color_scheme&quot;:1,&quot;color_type&quot;:1,&quot;theme_color_indexes&quot;:[8,8,8,8,8,8]}"/>
</p:tagLst>
</file>

<file path=ppt/tags/tag23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67_2*l_h_i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44.38134765625034,&quot;left&quot;:95.89999577079234,&quot;top&quot;:153.709326171875,&quot;width&quot;:766.7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3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7_2*l_h_f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132"/>
  <p:tag name="KSO_WM_DIAGRAM_MAX_ITEMCNT" val="4"/>
  <p:tag name="KSO_WM_DIAGRAM_MIN_ITEMCNT" val="2"/>
  <p:tag name="KSO_WM_DIAGRAM_VIRTUALLY_FRAME" val="{&quot;height&quot;:344.38134765625034,&quot;left&quot;:95.89999577079234,&quot;top&quot;:153.709326171875,&quot;width&quot;:766.7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，根据需要可增减文字。"/>
  <p:tag name="KSO_WM_UNIT_TEXT_TYPE" val="1"/>
  <p:tag name="KSO_WM_DIAGRAM_USE_COLOR_VALUE" val="{&quot;color_scheme&quot;:1,&quot;color_type&quot;:1,&quot;theme_color_indexes&quot;:[8,8,8,8,8,8]}"/>
</p:tagLst>
</file>

<file path=ppt/tags/tag2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7_2*l_h_a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39"/>
  <p:tag name="KSO_WM_DIAGRAM_MAX_ITEMCNT" val="4"/>
  <p:tag name="KSO_WM_DIAGRAM_MIN_ITEMCNT" val="2"/>
  <p:tag name="KSO_WM_DIAGRAM_VIRTUALLY_FRAME" val="{&quot;height&quot;:344.38134765625034,&quot;left&quot;:95.89999577079234,&quot;top&quot;:153.709326171875,&quot;width&quot;:766.7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DIAGRAM_USE_COLOR_VALUE" val="{&quot;color_scheme&quot;:1,&quot;color_type&quot;:1,&quot;theme_color_indexes&quot;:[8,8,8,8,8,8]}"/>
</p:tagLst>
</file>

<file path=ppt/tags/tag2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7_2*l_h_i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44.38134765625034,&quot;left&quot;:95.89999577079234,&quot;top&quot;:153.709326171875,&quot;width&quot;:766.7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3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67_2*l_h_f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132"/>
  <p:tag name="KSO_WM_DIAGRAM_MAX_ITEMCNT" val="4"/>
  <p:tag name="KSO_WM_DIAGRAM_MIN_ITEMCNT" val="2"/>
  <p:tag name="KSO_WM_DIAGRAM_VIRTUALLY_FRAME" val="{&quot;height&quot;:344.38134765625034,&quot;left&quot;:95.89999577079234,&quot;top&quot;:153.709326171875,&quot;width&quot;:766.7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，根据需要可增减文字。"/>
  <p:tag name="KSO_WM_UNIT_TEXT_TYPE" val="1"/>
  <p:tag name="KSO_WM_DIAGRAM_USE_COLOR_VALUE" val="{&quot;color_scheme&quot;:1,&quot;color_type&quot;:1,&quot;theme_color_indexes&quot;:[8,8,8,8,8,8]}"/>
</p:tagLst>
</file>

<file path=ppt/tags/tag2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67_2*l_h_a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39"/>
  <p:tag name="KSO_WM_DIAGRAM_MAX_ITEMCNT" val="4"/>
  <p:tag name="KSO_WM_DIAGRAM_MIN_ITEMCNT" val="2"/>
  <p:tag name="KSO_WM_DIAGRAM_VIRTUALLY_FRAME" val="{&quot;height&quot;:344.38134765625034,&quot;left&quot;:95.89999577079234,&quot;top&quot;:153.709326171875,&quot;width&quot;:766.7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DIAGRAM_USE_COLOR_VALUE" val="{&quot;color_scheme&quot;:1,&quot;color_type&quot;:1,&quot;theme_color_indexes&quot;:[8,8,8,8,8,8]}"/>
</p:tagLst>
</file>

<file path=ppt/tags/tag2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67_2*l_h_i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44.38134765625034,&quot;left&quot;:95.89999577079234,&quot;top&quot;:153.709326171875,&quot;width&quot;:766.7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23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41.xml><?xml version="1.0" encoding="utf-8"?>
<p:tagLst xmlns:p="http://schemas.openxmlformats.org/presentationml/2006/main">
  <p:tag name="commondata" val="eyJoZGlkIjoiYTU1MDZiNWQ3Mzk2ODc1NGFiMjRiODI4MWFjZjNlMmMifQ=="/>
  <p:tag name="resource_record_key" val="{&quot;65&quot;:[20205081],&quot;70&quot;:[3322421,3318988,3325359,3322235,3321434]}"/>
</p:tagLst>
</file>

<file path=ppt/tags/tag2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1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2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3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4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5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6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7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8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9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1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2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3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4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5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1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2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3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5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6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7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8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89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0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91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92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93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94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95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96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97.xml><?xml version="1.0" encoding="utf-8"?>
<p:tagLst xmlns:p="http://schemas.openxmlformats.org/presentationml/2006/main">
  <p:tag name="KSO_WM_DIAGRAM_VIRTUALLY_FRAME" val="{&quot;height&quot;:296.5481794829473,&quot;left&quot;:127.45,&quot;top&quot;:158.9704819343755,&quot;width&quot;:716.3}"/>
</p:tagLst>
</file>

<file path=ppt/tags/tag9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1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25.70007324218756,&quot;left&quot;:114.09998779296875,&quot;top&quot;:137.95000274898499,&quot;width&quot;:723.6500244140628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8,8,8,8,8,8]}"/>
</p:tagLst>
</file>

<file path=ppt/theme/theme1.xml><?xml version="1.0" encoding="utf-8"?>
<a:theme xmlns:a="http://schemas.openxmlformats.org/drawingml/2006/main" name="第一PPT，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0</TotalTime>
  <Words>3593</Words>
  <Application>WPS 演示</Application>
  <PresentationFormat>宽屏</PresentationFormat>
  <Paragraphs>311</Paragraphs>
  <Slides>23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思源黑体 Normal</vt:lpstr>
      <vt:lpstr>Wingdings</vt:lpstr>
      <vt:lpstr>OPPOSans R</vt:lpstr>
      <vt:lpstr>字魂35号-经典雅黑</vt:lpstr>
      <vt:lpstr>黑体</vt:lpstr>
      <vt:lpstr>OPPOSans B</vt:lpstr>
      <vt:lpstr>Helvetica</vt:lpstr>
      <vt:lpstr>Lato Black</vt:lpstr>
      <vt:lpstr>Arial Unicode MS</vt:lpstr>
      <vt:lpstr>HarmonyOS Sans SC</vt:lpstr>
      <vt:lpstr>Calibri</vt:lpstr>
      <vt:lpstr>Segoe Print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创业</dc:title>
  <dc:creator/>
  <cp:keywords>www.1ppt.com</cp:keywords>
  <dc:description>www.1ppt.com</dc:description>
  <cp:lastModifiedBy>伊</cp:lastModifiedBy>
  <cp:revision>60</cp:revision>
  <dcterms:created xsi:type="dcterms:W3CDTF">2019-06-19T02:08:00Z</dcterms:created>
  <dcterms:modified xsi:type="dcterms:W3CDTF">2025-03-14T09:44:40Z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1606F0784B4D4091A59F350D6C01277B_12</vt:lpwstr>
  </property>
  <property fmtid="{D5CDD505-2E9C-101B-9397-08002B2CF9AE}" pid="3" name="KSOProductBuildVer">
    <vt:lpwstr>2052-12.1.0.16729</vt:lpwstr>
  </property>
</Properties>
</file>