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89" r:id="rId3"/>
  </p:sldMasterIdLst>
  <p:notesMasterIdLst>
    <p:notesMasterId r:id="rId5"/>
  </p:notesMasterIdLst>
  <p:sldIdLst>
    <p:sldId id="409" r:id="rId4"/>
    <p:sldId id="410" r:id="rId6"/>
    <p:sldId id="643" r:id="rId7"/>
    <p:sldId id="644" r:id="rId8"/>
    <p:sldId id="437" r:id="rId9"/>
    <p:sldId id="414" r:id="rId10"/>
    <p:sldId id="484" r:id="rId11"/>
    <p:sldId id="541" r:id="rId12"/>
    <p:sldId id="439" r:id="rId13"/>
    <p:sldId id="595" r:id="rId14"/>
    <p:sldId id="598" r:id="rId15"/>
    <p:sldId id="601" r:id="rId16"/>
    <p:sldId id="604" r:id="rId17"/>
    <p:sldId id="607" r:id="rId18"/>
    <p:sldId id="610" r:id="rId19"/>
    <p:sldId id="612" r:id="rId20"/>
    <p:sldId id="616" r:id="rId21"/>
    <p:sldId id="415" r:id="rId22"/>
    <p:sldId id="559" r:id="rId23"/>
    <p:sldId id="501" r:id="rId24"/>
    <p:sldId id="508" r:id="rId25"/>
    <p:sldId id="621" r:id="rId26"/>
    <p:sldId id="624" r:id="rId27"/>
    <p:sldId id="627" r:id="rId28"/>
    <p:sldId id="629" r:id="rId29"/>
    <p:sldId id="564" r:id="rId30"/>
    <p:sldId id="588" r:id="rId31"/>
    <p:sldId id="473" r:id="rId32"/>
    <p:sldId id="634" r:id="rId33"/>
    <p:sldId id="636" r:id="rId34"/>
    <p:sldId id="639" r:id="rId35"/>
    <p:sldId id="432" r:id="rId36"/>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A55"/>
    <a:srgbClr val="DAAC75"/>
    <a:srgbClr val="7E4938"/>
    <a:srgbClr val="73502F"/>
    <a:srgbClr val="FFFFFF"/>
    <a:srgbClr val="A37441"/>
    <a:srgbClr val="825E34"/>
    <a:srgbClr val="D2A672"/>
    <a:srgbClr val="BD7D69"/>
    <a:srgbClr val="7040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showGuides="1">
      <p:cViewPr varScale="1">
        <p:scale>
          <a:sx n="109" d="100"/>
          <a:sy n="109" d="100"/>
        </p:scale>
        <p:origin x="990" y="96"/>
      </p:cViewPr>
      <p:guideLst>
        <p:guide orient="horz" pos="215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0" Type="http://schemas.openxmlformats.org/officeDocument/2006/relationships/tags" Target="tags/tag401.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1589AD23-FE09-4CFE-94C0-BA8EE5C7795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4711ECB-B0E6-4EAF-82EB-BFB1917B83C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第一PPT">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7" name="页脚占位符 16"/>
          <p:cNvSpPr>
            <a:spLocks noGrp="1"/>
          </p:cNvSpPr>
          <p:nvPr>
            <p:ph type="ftr" sz="quarter" idx="11"/>
            <p:custDataLst>
              <p:tags r:id="rId5"/>
            </p:custDataLst>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7" Type="http://schemas.openxmlformats.org/officeDocument/2006/relationships/theme" Target="../theme/theme1.xml"/><Relationship Id="rId46" Type="http://schemas.openxmlformats.org/officeDocument/2006/relationships/tags" Target="../tags/tag14.xml"/><Relationship Id="rId45" Type="http://schemas.openxmlformats.org/officeDocument/2006/relationships/tags" Target="../tags/tag13.xml"/><Relationship Id="rId44" Type="http://schemas.openxmlformats.org/officeDocument/2006/relationships/tags" Target="../tags/tag12.xml"/><Relationship Id="rId43" Type="http://schemas.openxmlformats.org/officeDocument/2006/relationships/tags" Target="../tags/tag11.xml"/><Relationship Id="rId42" Type="http://schemas.openxmlformats.org/officeDocument/2006/relationships/tags" Target="../tags/tag10.xml"/><Relationship Id="rId41" Type="http://schemas.openxmlformats.org/officeDocument/2006/relationships/tags" Target="../tags/tag9.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1"/>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页脚占位符 4"/>
          <p:cNvSpPr>
            <a:spLocks noGrp="1"/>
          </p:cNvSpPr>
          <p:nvPr>
            <p:ph type="ftr" sz="quarter" idx="3"/>
            <p:custDataLst>
              <p:tags r:id="rId4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灯片编号占位符 5"/>
          <p:cNvSpPr>
            <a:spLocks noGrp="1"/>
          </p:cNvSpPr>
          <p:nvPr>
            <p:ph type="sldNum" sz="quarter" idx="4"/>
            <p:custDataLst>
              <p:tags r:id="rId4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7" name="KSO_TEMPLATE" hidden="1"/>
          <p:cNvSpPr/>
          <p:nvPr>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4" Type="http://schemas.openxmlformats.org/officeDocument/2006/relationships/notesSlide" Target="../notesSlides/notesSlide10.xml"/><Relationship Id="rId33" Type="http://schemas.openxmlformats.org/officeDocument/2006/relationships/slideLayout" Target="../slideLayouts/slideLayout1.xml"/><Relationship Id="rId32" Type="http://schemas.openxmlformats.org/officeDocument/2006/relationships/tags" Target="../tags/tag140.xml"/><Relationship Id="rId31" Type="http://schemas.openxmlformats.org/officeDocument/2006/relationships/tags" Target="../tags/tag139.xml"/><Relationship Id="rId30" Type="http://schemas.openxmlformats.org/officeDocument/2006/relationships/tags" Target="../tags/tag138.xml"/><Relationship Id="rId3" Type="http://schemas.openxmlformats.org/officeDocument/2006/relationships/image" Target="../media/image3.png"/><Relationship Id="rId29" Type="http://schemas.openxmlformats.org/officeDocument/2006/relationships/tags" Target="../tags/tag137.xml"/><Relationship Id="rId28" Type="http://schemas.openxmlformats.org/officeDocument/2006/relationships/tags" Target="../tags/tag136.xml"/><Relationship Id="rId27" Type="http://schemas.openxmlformats.org/officeDocument/2006/relationships/tags" Target="../tags/tag135.xml"/><Relationship Id="rId26" Type="http://schemas.openxmlformats.org/officeDocument/2006/relationships/tags" Target="../tags/tag134.xml"/><Relationship Id="rId25" Type="http://schemas.openxmlformats.org/officeDocument/2006/relationships/tags" Target="../tags/tag133.xml"/><Relationship Id="rId24" Type="http://schemas.openxmlformats.org/officeDocument/2006/relationships/tags" Target="../tags/tag132.xml"/><Relationship Id="rId23" Type="http://schemas.openxmlformats.org/officeDocument/2006/relationships/tags" Target="../tags/tag131.xml"/><Relationship Id="rId22" Type="http://schemas.openxmlformats.org/officeDocument/2006/relationships/tags" Target="../tags/tag130.xml"/><Relationship Id="rId21" Type="http://schemas.openxmlformats.org/officeDocument/2006/relationships/tags" Target="../tags/tag129.xml"/><Relationship Id="rId20" Type="http://schemas.openxmlformats.org/officeDocument/2006/relationships/tags" Target="../tags/tag128.xml"/><Relationship Id="rId2" Type="http://schemas.openxmlformats.org/officeDocument/2006/relationships/image" Target="../media/image2.png"/><Relationship Id="rId19" Type="http://schemas.openxmlformats.org/officeDocument/2006/relationships/tags" Target="../tags/tag127.xml"/><Relationship Id="rId18" Type="http://schemas.openxmlformats.org/officeDocument/2006/relationships/tags" Target="../tags/tag126.xml"/><Relationship Id="rId17" Type="http://schemas.openxmlformats.org/officeDocument/2006/relationships/tags" Target="../tags/tag125.xml"/><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10.jpeg"/><Relationship Id="rId7" Type="http://schemas.openxmlformats.org/officeDocument/2006/relationships/tags" Target="../tags/tag143.xml"/><Relationship Id="rId6" Type="http://schemas.openxmlformats.org/officeDocument/2006/relationships/image" Target="../media/image9.jpeg"/><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1.xml"/><Relationship Id="rId16" Type="http://schemas.openxmlformats.org/officeDocument/2006/relationships/slideLayout" Target="../slideLayouts/slideLayout1.xml"/><Relationship Id="rId15" Type="http://schemas.openxmlformats.org/officeDocument/2006/relationships/tags" Target="../tags/tag150.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notesSlide" Target="../notesSlides/notesSlide12.xml"/><Relationship Id="rId14" Type="http://schemas.openxmlformats.org/officeDocument/2006/relationships/slideLayout" Target="../slideLayouts/slideLayout1.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image" Target="../media/image12.svg"/><Relationship Id="rId8" Type="http://schemas.openxmlformats.org/officeDocument/2006/relationships/image" Target="../media/image11.png"/><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image" Target="../media/image3.png"/><Relationship Id="rId29" Type="http://schemas.openxmlformats.org/officeDocument/2006/relationships/notesSlide" Target="../notesSlides/notesSlide13.xml"/><Relationship Id="rId28" Type="http://schemas.openxmlformats.org/officeDocument/2006/relationships/slideLayout" Target="../slideLayouts/slideLayout1.xml"/><Relationship Id="rId27" Type="http://schemas.openxmlformats.org/officeDocument/2006/relationships/tags" Target="../tags/tag178.xml"/><Relationship Id="rId26" Type="http://schemas.openxmlformats.org/officeDocument/2006/relationships/tags" Target="../tags/tag177.xml"/><Relationship Id="rId25" Type="http://schemas.openxmlformats.org/officeDocument/2006/relationships/image" Target="../media/image16.svg"/><Relationship Id="rId24" Type="http://schemas.openxmlformats.org/officeDocument/2006/relationships/image" Target="../media/image15.png"/><Relationship Id="rId23" Type="http://schemas.openxmlformats.org/officeDocument/2006/relationships/tags" Target="../tags/tag176.xml"/><Relationship Id="rId22" Type="http://schemas.openxmlformats.org/officeDocument/2006/relationships/image" Target="../media/image14.svg"/><Relationship Id="rId21" Type="http://schemas.openxmlformats.org/officeDocument/2006/relationships/image" Target="../media/image13.png"/><Relationship Id="rId20" Type="http://schemas.openxmlformats.org/officeDocument/2006/relationships/tags" Target="../tags/tag175.xml"/><Relationship Id="rId2" Type="http://schemas.openxmlformats.org/officeDocument/2006/relationships/image" Target="../media/image2.png"/><Relationship Id="rId19" Type="http://schemas.openxmlformats.org/officeDocument/2006/relationships/tags" Target="../tags/tag174.xml"/><Relationship Id="rId18" Type="http://schemas.openxmlformats.org/officeDocument/2006/relationships/tags" Target="../tags/tag173.xml"/><Relationship Id="rId17" Type="http://schemas.openxmlformats.org/officeDocument/2006/relationships/tags" Target="../tags/tag172.xml"/><Relationship Id="rId16" Type="http://schemas.openxmlformats.org/officeDocument/2006/relationships/tags" Target="../tags/tag171.xml"/><Relationship Id="rId15" Type="http://schemas.openxmlformats.org/officeDocument/2006/relationships/tags" Target="../tags/tag170.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4.xml"/><Relationship Id="rId16" Type="http://schemas.openxmlformats.org/officeDocument/2006/relationships/slideLayout" Target="../slideLayouts/slideLayout1.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image" Target="../media/image3.png"/><Relationship Id="rId21" Type="http://schemas.openxmlformats.org/officeDocument/2006/relationships/notesSlide" Target="../notesSlides/notesSlide15.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206.xml"/><Relationship Id="rId18" Type="http://schemas.openxmlformats.org/officeDocument/2006/relationships/tags" Target="../tags/tag205.xml"/><Relationship Id="rId17" Type="http://schemas.openxmlformats.org/officeDocument/2006/relationships/tags" Target="../tags/tag204.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9" Type="http://schemas.openxmlformats.org/officeDocument/2006/relationships/notesSlide" Target="../notesSlides/notesSlide16.xml"/><Relationship Id="rId48" Type="http://schemas.openxmlformats.org/officeDocument/2006/relationships/slideLayout" Target="../slideLayouts/slideLayout1.xml"/><Relationship Id="rId47" Type="http://schemas.openxmlformats.org/officeDocument/2006/relationships/tags" Target="../tags/tag238.xml"/><Relationship Id="rId46" Type="http://schemas.openxmlformats.org/officeDocument/2006/relationships/image" Target="../media/image28.svg"/><Relationship Id="rId45" Type="http://schemas.openxmlformats.org/officeDocument/2006/relationships/image" Target="../media/image27.png"/><Relationship Id="rId44" Type="http://schemas.openxmlformats.org/officeDocument/2006/relationships/tags" Target="../tags/tag237.xml"/><Relationship Id="rId43" Type="http://schemas.openxmlformats.org/officeDocument/2006/relationships/image" Target="../media/image26.svg"/><Relationship Id="rId42" Type="http://schemas.openxmlformats.org/officeDocument/2006/relationships/image" Target="../media/image25.png"/><Relationship Id="rId41" Type="http://schemas.openxmlformats.org/officeDocument/2006/relationships/tags" Target="../tags/tag236.xml"/><Relationship Id="rId40" Type="http://schemas.openxmlformats.org/officeDocument/2006/relationships/tags" Target="../tags/tag235.xml"/><Relationship Id="rId4" Type="http://schemas.openxmlformats.org/officeDocument/2006/relationships/tags" Target="../tags/tag207.xml"/><Relationship Id="rId39" Type="http://schemas.openxmlformats.org/officeDocument/2006/relationships/tags" Target="../tags/tag234.xml"/><Relationship Id="rId38" Type="http://schemas.openxmlformats.org/officeDocument/2006/relationships/tags" Target="../tags/tag233.xml"/><Relationship Id="rId37" Type="http://schemas.openxmlformats.org/officeDocument/2006/relationships/tags" Target="../tags/tag232.xml"/><Relationship Id="rId36" Type="http://schemas.openxmlformats.org/officeDocument/2006/relationships/tags" Target="../tags/tag231.xml"/><Relationship Id="rId35" Type="http://schemas.openxmlformats.org/officeDocument/2006/relationships/tags" Target="../tags/tag230.xml"/><Relationship Id="rId34" Type="http://schemas.openxmlformats.org/officeDocument/2006/relationships/image" Target="../media/image24.svg"/><Relationship Id="rId33" Type="http://schemas.openxmlformats.org/officeDocument/2006/relationships/image" Target="../media/image23.png"/><Relationship Id="rId32" Type="http://schemas.openxmlformats.org/officeDocument/2006/relationships/tags" Target="../tags/tag229.xml"/><Relationship Id="rId31" Type="http://schemas.openxmlformats.org/officeDocument/2006/relationships/image" Target="../media/image22.svg"/><Relationship Id="rId30" Type="http://schemas.openxmlformats.org/officeDocument/2006/relationships/image" Target="../media/image21.png"/><Relationship Id="rId3" Type="http://schemas.openxmlformats.org/officeDocument/2006/relationships/image" Target="../media/image3.png"/><Relationship Id="rId29" Type="http://schemas.openxmlformats.org/officeDocument/2006/relationships/tags" Target="../tags/tag228.xml"/><Relationship Id="rId28" Type="http://schemas.openxmlformats.org/officeDocument/2006/relationships/image" Target="../media/image20.svg"/><Relationship Id="rId27" Type="http://schemas.openxmlformats.org/officeDocument/2006/relationships/image" Target="../media/image19.png"/><Relationship Id="rId26" Type="http://schemas.openxmlformats.org/officeDocument/2006/relationships/tags" Target="../tags/tag227.xml"/><Relationship Id="rId25" Type="http://schemas.openxmlformats.org/officeDocument/2006/relationships/image" Target="../media/image18.svg"/><Relationship Id="rId24" Type="http://schemas.openxmlformats.org/officeDocument/2006/relationships/image" Target="../media/image17.png"/><Relationship Id="rId23" Type="http://schemas.openxmlformats.org/officeDocument/2006/relationships/tags" Target="../tags/tag226.xml"/><Relationship Id="rId22" Type="http://schemas.openxmlformats.org/officeDocument/2006/relationships/tags" Target="../tags/tag225.xml"/><Relationship Id="rId21" Type="http://schemas.openxmlformats.org/officeDocument/2006/relationships/tags" Target="../tags/tag224.xml"/><Relationship Id="rId20" Type="http://schemas.openxmlformats.org/officeDocument/2006/relationships/tags" Target="../tags/tag223.xml"/><Relationship Id="rId2" Type="http://schemas.openxmlformats.org/officeDocument/2006/relationships/image" Target="../media/image2.png"/><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image" Target="../media/image3.png"/><Relationship Id="rId26" Type="http://schemas.openxmlformats.org/officeDocument/2006/relationships/notesSlide" Target="../notesSlides/notesSlide17.xml"/><Relationship Id="rId25" Type="http://schemas.openxmlformats.org/officeDocument/2006/relationships/slideLayout" Target="../slideLayouts/slideLayout1.xml"/><Relationship Id="rId24" Type="http://schemas.openxmlformats.org/officeDocument/2006/relationships/tags" Target="../tags/tag253.xml"/><Relationship Id="rId23" Type="http://schemas.openxmlformats.org/officeDocument/2006/relationships/tags" Target="../tags/tag252.xml"/><Relationship Id="rId22" Type="http://schemas.openxmlformats.org/officeDocument/2006/relationships/tags" Target="../tags/tag251.xml"/><Relationship Id="rId21" Type="http://schemas.openxmlformats.org/officeDocument/2006/relationships/tags" Target="../tags/tag250.xml"/><Relationship Id="rId20" Type="http://schemas.openxmlformats.org/officeDocument/2006/relationships/tags" Target="../tags/tag249.xml"/><Relationship Id="rId2" Type="http://schemas.openxmlformats.org/officeDocument/2006/relationships/image" Target="../media/image2.png"/><Relationship Id="rId19" Type="http://schemas.openxmlformats.org/officeDocument/2006/relationships/tags" Target="../tags/tag248.xml"/><Relationship Id="rId18" Type="http://schemas.openxmlformats.org/officeDocument/2006/relationships/tags" Target="../tags/tag247.xml"/><Relationship Id="rId17" Type="http://schemas.openxmlformats.org/officeDocument/2006/relationships/image" Target="../media/image34.svg"/><Relationship Id="rId16" Type="http://schemas.openxmlformats.org/officeDocument/2006/relationships/image" Target="../media/image33.png"/><Relationship Id="rId15" Type="http://schemas.openxmlformats.org/officeDocument/2006/relationships/tags" Target="../tags/tag246.xml"/><Relationship Id="rId14" Type="http://schemas.openxmlformats.org/officeDocument/2006/relationships/image" Target="../media/image32.svg"/><Relationship Id="rId13" Type="http://schemas.openxmlformats.org/officeDocument/2006/relationships/image" Target="../media/image31.png"/><Relationship Id="rId12" Type="http://schemas.openxmlformats.org/officeDocument/2006/relationships/tags" Target="../tags/tag245.xml"/><Relationship Id="rId11" Type="http://schemas.openxmlformats.org/officeDocument/2006/relationships/image" Target="../media/image30.svg"/><Relationship Id="rId10" Type="http://schemas.openxmlformats.org/officeDocument/2006/relationships/image" Target="../media/image29.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tags" Target="../tags/tag25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xml"/><Relationship Id="rId5" Type="http://schemas.openxmlformats.org/officeDocument/2006/relationships/tags" Target="../tags/tag255.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png"/><Relationship Id="rId21" Type="http://schemas.openxmlformats.org/officeDocument/2006/relationships/notesSlide" Target="../notesSlides/notesSlide2.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4" Type="http://schemas.openxmlformats.org/officeDocument/2006/relationships/notesSlide" Target="../notesSlides/notesSlide20.xml"/><Relationship Id="rId33" Type="http://schemas.openxmlformats.org/officeDocument/2006/relationships/slideLayout" Target="../slideLayouts/slideLayout1.xml"/><Relationship Id="rId32" Type="http://schemas.openxmlformats.org/officeDocument/2006/relationships/tags" Target="../tags/tag276.xml"/><Relationship Id="rId31" Type="http://schemas.openxmlformats.org/officeDocument/2006/relationships/image" Target="../media/image42.svg"/><Relationship Id="rId30" Type="http://schemas.openxmlformats.org/officeDocument/2006/relationships/image" Target="../media/image41.png"/><Relationship Id="rId3" Type="http://schemas.openxmlformats.org/officeDocument/2006/relationships/image" Target="../media/image3.png"/><Relationship Id="rId29" Type="http://schemas.openxmlformats.org/officeDocument/2006/relationships/tags" Target="../tags/tag275.xml"/><Relationship Id="rId28" Type="http://schemas.openxmlformats.org/officeDocument/2006/relationships/image" Target="../media/image40.svg"/><Relationship Id="rId27" Type="http://schemas.openxmlformats.org/officeDocument/2006/relationships/image" Target="../media/image39.png"/><Relationship Id="rId26" Type="http://schemas.openxmlformats.org/officeDocument/2006/relationships/tags" Target="../tags/tag274.xml"/><Relationship Id="rId25" Type="http://schemas.openxmlformats.org/officeDocument/2006/relationships/image" Target="../media/image38.svg"/><Relationship Id="rId24" Type="http://schemas.openxmlformats.org/officeDocument/2006/relationships/image" Target="../media/image37.png"/><Relationship Id="rId23" Type="http://schemas.openxmlformats.org/officeDocument/2006/relationships/tags" Target="../tags/tag273.xml"/><Relationship Id="rId22" Type="http://schemas.openxmlformats.org/officeDocument/2006/relationships/image" Target="../media/image36.svg"/><Relationship Id="rId21" Type="http://schemas.openxmlformats.org/officeDocument/2006/relationships/image" Target="../media/image35.png"/><Relationship Id="rId20" Type="http://schemas.openxmlformats.org/officeDocument/2006/relationships/tags" Target="../tags/tag272.xml"/><Relationship Id="rId2" Type="http://schemas.openxmlformats.org/officeDocument/2006/relationships/image" Target="../media/image2.png"/><Relationship Id="rId19" Type="http://schemas.openxmlformats.org/officeDocument/2006/relationships/tags" Target="../tags/tag271.xml"/><Relationship Id="rId18" Type="http://schemas.openxmlformats.org/officeDocument/2006/relationships/tags" Target="../tags/tag270.xml"/><Relationship Id="rId17" Type="http://schemas.openxmlformats.org/officeDocument/2006/relationships/tags" Target="../tags/tag269.xml"/><Relationship Id="rId16" Type="http://schemas.openxmlformats.org/officeDocument/2006/relationships/tags" Target="../tags/tag268.xml"/><Relationship Id="rId15" Type="http://schemas.openxmlformats.org/officeDocument/2006/relationships/tags" Target="../tags/tag267.xml"/><Relationship Id="rId14" Type="http://schemas.openxmlformats.org/officeDocument/2006/relationships/tags" Target="../tags/tag266.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21.xml"/><Relationship Id="rId16" Type="http://schemas.openxmlformats.org/officeDocument/2006/relationships/slideLayout" Target="../slideLayouts/slideLayout1.xml"/><Relationship Id="rId15" Type="http://schemas.openxmlformats.org/officeDocument/2006/relationships/tags" Target="../tags/tag288.xml"/><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image" Target="../media/image3.png"/><Relationship Id="rId25" Type="http://schemas.openxmlformats.org/officeDocument/2006/relationships/notesSlide" Target="../notesSlides/notesSlide22.xml"/><Relationship Id="rId24" Type="http://schemas.openxmlformats.org/officeDocument/2006/relationships/slideLayout" Target="../slideLayouts/slideLayout1.xml"/><Relationship Id="rId23" Type="http://schemas.openxmlformats.org/officeDocument/2006/relationships/tags" Target="../tags/tag308.xml"/><Relationship Id="rId22" Type="http://schemas.openxmlformats.org/officeDocument/2006/relationships/tags" Target="../tags/tag307.xml"/><Relationship Id="rId21" Type="http://schemas.openxmlformats.org/officeDocument/2006/relationships/tags" Target="../tags/tag306.xml"/><Relationship Id="rId20" Type="http://schemas.openxmlformats.org/officeDocument/2006/relationships/tags" Target="../tags/tag305.xml"/><Relationship Id="rId2" Type="http://schemas.openxmlformats.org/officeDocument/2006/relationships/image" Target="../media/image2.png"/><Relationship Id="rId19" Type="http://schemas.openxmlformats.org/officeDocument/2006/relationships/tags" Target="../tags/tag304.xml"/><Relationship Id="rId18" Type="http://schemas.openxmlformats.org/officeDocument/2006/relationships/tags" Target="../tags/tag303.xml"/><Relationship Id="rId17" Type="http://schemas.openxmlformats.org/officeDocument/2006/relationships/tags" Target="../tags/tag302.xml"/><Relationship Id="rId16" Type="http://schemas.openxmlformats.org/officeDocument/2006/relationships/tags" Target="../tags/tag301.xml"/><Relationship Id="rId15" Type="http://schemas.openxmlformats.org/officeDocument/2006/relationships/tags" Target="../tags/tag300.xml"/><Relationship Id="rId14" Type="http://schemas.openxmlformats.org/officeDocument/2006/relationships/tags" Target="../tags/tag299.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23.xml"/><Relationship Id="rId17" Type="http://schemas.openxmlformats.org/officeDocument/2006/relationships/slideLayout" Target="../slideLayouts/slideLayout1.xml"/><Relationship Id="rId16" Type="http://schemas.openxmlformats.org/officeDocument/2006/relationships/tags" Target="../tags/tag321.xml"/><Relationship Id="rId15" Type="http://schemas.openxmlformats.org/officeDocument/2006/relationships/tags" Target="../tags/tag320.xml"/><Relationship Id="rId14" Type="http://schemas.openxmlformats.org/officeDocument/2006/relationships/tags" Target="../tags/tag319.xml"/><Relationship Id="rId13" Type="http://schemas.openxmlformats.org/officeDocument/2006/relationships/tags" Target="../tags/tag318.xml"/><Relationship Id="rId12" Type="http://schemas.openxmlformats.org/officeDocument/2006/relationships/tags" Target="../tags/tag317.xml"/><Relationship Id="rId11" Type="http://schemas.openxmlformats.org/officeDocument/2006/relationships/tags" Target="../tags/tag316.xml"/><Relationship Id="rId10" Type="http://schemas.openxmlformats.org/officeDocument/2006/relationships/tags" Target="../tags/tag315.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notesSlide" Target="../notesSlides/notesSlide24.xml"/><Relationship Id="rId14" Type="http://schemas.openxmlformats.org/officeDocument/2006/relationships/slideLayout" Target="../slideLayouts/slideLayout1.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image" Target="../media/image3.png"/><Relationship Id="rId21" Type="http://schemas.openxmlformats.org/officeDocument/2006/relationships/notesSlide" Target="../notesSlides/notesSlide25.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347.xml"/><Relationship Id="rId18" Type="http://schemas.openxmlformats.org/officeDocument/2006/relationships/tags" Target="../tags/tag346.xml"/><Relationship Id="rId17" Type="http://schemas.openxmlformats.org/officeDocument/2006/relationships/tags" Target="../tags/tag345.xml"/><Relationship Id="rId16" Type="http://schemas.openxmlformats.org/officeDocument/2006/relationships/tags" Target="../tags/tag344.xml"/><Relationship Id="rId15" Type="http://schemas.openxmlformats.org/officeDocument/2006/relationships/tags" Target="../tags/tag343.xml"/><Relationship Id="rId14" Type="http://schemas.openxmlformats.org/officeDocument/2006/relationships/tags" Target="../tags/tag342.xml"/><Relationship Id="rId13" Type="http://schemas.openxmlformats.org/officeDocument/2006/relationships/tags" Target="../tags/tag341.xml"/><Relationship Id="rId12" Type="http://schemas.openxmlformats.org/officeDocument/2006/relationships/tags" Target="../tags/tag340.xml"/><Relationship Id="rId11" Type="http://schemas.openxmlformats.org/officeDocument/2006/relationships/tags" Target="../tags/tag339.xml"/><Relationship Id="rId10" Type="http://schemas.openxmlformats.org/officeDocument/2006/relationships/tags" Target="../tags/tag338.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6.xml"/><Relationship Id="rId13" Type="http://schemas.openxmlformats.org/officeDocument/2006/relationships/slideLayout" Target="../slideLayouts/slideLayout1.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7.xml"/><Relationship Id="rId13" Type="http://schemas.openxmlformats.org/officeDocument/2006/relationships/slideLayout" Target="../slideLayouts/slideLayout1.xml"/><Relationship Id="rId12" Type="http://schemas.openxmlformats.org/officeDocument/2006/relationships/tags" Target="../tags/tag365.xml"/><Relationship Id="rId11" Type="http://schemas.openxmlformats.org/officeDocument/2006/relationships/tags" Target="../tags/tag364.xml"/><Relationship Id="rId10" Type="http://schemas.openxmlformats.org/officeDocument/2006/relationships/tags" Target="../tags/tag363.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8.xml"/><Relationship Id="rId13" Type="http://schemas.openxmlformats.org/officeDocument/2006/relationships/slideLayout" Target="../slideLayouts/slideLayout1.xml"/><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29.xml"/><Relationship Id="rId11" Type="http://schemas.openxmlformats.org/officeDocument/2006/relationships/slideLayout" Target="../slideLayouts/slideLayout1.xml"/><Relationship Id="rId10" Type="http://schemas.openxmlformats.org/officeDocument/2006/relationships/tags" Target="../tags/tag38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3.png"/><Relationship Id="rId21" Type="http://schemas.openxmlformats.org/officeDocument/2006/relationships/notesSlide" Target="../notesSlides/notesSlide3.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image" Target="../media/image43.png"/><Relationship Id="rId8" Type="http://schemas.openxmlformats.org/officeDocument/2006/relationships/tags" Target="../tags/tag386.xml"/><Relationship Id="rId7" Type="http://schemas.openxmlformats.org/officeDocument/2006/relationships/tags" Target="../tags/tag385.xm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image" Target="../media/image3.png"/><Relationship Id="rId20" Type="http://schemas.openxmlformats.org/officeDocument/2006/relationships/notesSlide" Target="../notesSlides/notesSlide30.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392.xml"/><Relationship Id="rId17" Type="http://schemas.openxmlformats.org/officeDocument/2006/relationships/image" Target="../media/image46.svg"/><Relationship Id="rId16" Type="http://schemas.openxmlformats.org/officeDocument/2006/relationships/image" Target="../media/image45.png"/><Relationship Id="rId15" Type="http://schemas.openxmlformats.org/officeDocument/2006/relationships/tags" Target="../tags/tag391.xml"/><Relationship Id="rId14" Type="http://schemas.openxmlformats.org/officeDocument/2006/relationships/tags" Target="../tags/tag390.xml"/><Relationship Id="rId13" Type="http://schemas.openxmlformats.org/officeDocument/2006/relationships/tags" Target="../tags/tag389.xml"/><Relationship Id="rId12" Type="http://schemas.openxmlformats.org/officeDocument/2006/relationships/tags" Target="../tags/tag388.xml"/><Relationship Id="rId11" Type="http://schemas.openxmlformats.org/officeDocument/2006/relationships/tags" Target="../tags/tag387.xml"/><Relationship Id="rId10" Type="http://schemas.openxmlformats.org/officeDocument/2006/relationships/image" Target="../media/image44.sv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31.xml"/><Relationship Id="rId11" Type="http://schemas.openxmlformats.org/officeDocument/2006/relationships/slideLayout" Target="../slideLayouts/slideLayout1.xml"/><Relationship Id="rId10" Type="http://schemas.openxmlformats.org/officeDocument/2006/relationships/tags" Target="../tags/tag399.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1.xml"/><Relationship Id="rId5" Type="http://schemas.openxmlformats.org/officeDocument/2006/relationships/tags" Target="../tags/tag400.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4.xml"/><Relationship Id="rId17" Type="http://schemas.openxmlformats.org/officeDocument/2006/relationships/slideLayout" Target="../slideLayouts/slideLayout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5.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tags" Target="../tags/tag76.xml"/><Relationship Id="rId20" Type="http://schemas.openxmlformats.org/officeDocument/2006/relationships/image" Target="../media/image7.jpeg"/><Relationship Id="rId2" Type="http://schemas.openxmlformats.org/officeDocument/2006/relationships/image" Target="../media/image2.png"/><Relationship Id="rId19" Type="http://schemas.openxmlformats.org/officeDocument/2006/relationships/tags" Target="../tags/tag75.xml"/><Relationship Id="rId18" Type="http://schemas.openxmlformats.org/officeDocument/2006/relationships/image" Target="../media/image6.jpeg"/><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image" Target="../media/image3.png"/><Relationship Id="rId21" Type="http://schemas.openxmlformats.org/officeDocument/2006/relationships/notesSlide" Target="../notesSlides/notesSlide8.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image" Target="../media/image3.png"/><Relationship Id="rId22" Type="http://schemas.openxmlformats.org/officeDocument/2006/relationships/notesSlide" Target="../notesSlides/notesSlide9.xml"/><Relationship Id="rId21" Type="http://schemas.openxmlformats.org/officeDocument/2006/relationships/slideLayout" Target="../slideLayouts/slideLayout1.xml"/><Relationship Id="rId20" Type="http://schemas.openxmlformats.org/officeDocument/2006/relationships/tags" Target="../tags/tag111.xml"/><Relationship Id="rId2" Type="http://schemas.openxmlformats.org/officeDocument/2006/relationships/image" Target="../media/image2.png"/><Relationship Id="rId19" Type="http://schemas.openxmlformats.org/officeDocument/2006/relationships/tags" Target="../tags/tag110.xml"/><Relationship Id="rId18" Type="http://schemas.openxmlformats.org/officeDocument/2006/relationships/tags" Target="../tags/tag109.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81978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2900680" y="1518920"/>
            <a:ext cx="6663055" cy="2553335"/>
          </a:xfrm>
          <a:prstGeom prst="rect">
            <a:avLst/>
          </a:prstGeom>
          <a:noFill/>
        </p:spPr>
        <p:txBody>
          <a:bodyPr wrap="square" rtlCol="0">
            <a:spAutoFit/>
          </a:bodyPr>
          <a:lstStyle/>
          <a:p>
            <a:pPr algn="ctr"/>
            <a:r>
              <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rPr>
              <a:t>大学生创新创业教育教程</a:t>
            </a:r>
            <a:endPar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endParaRPr>
          </a:p>
        </p:txBody>
      </p:sp>
      <p:sp>
        <p:nvSpPr>
          <p:cNvPr id="8" name="文本框 7"/>
          <p:cNvSpPr txBox="1"/>
          <p:nvPr/>
        </p:nvSpPr>
        <p:spPr>
          <a:xfrm>
            <a:off x="2899999" y="4119146"/>
            <a:ext cx="6391366" cy="681355"/>
          </a:xfrm>
          <a:prstGeom prst="rect">
            <a:avLst/>
          </a:prstGeom>
          <a:noFill/>
        </p:spPr>
        <p:txBody>
          <a:bodyPr wrap="square" rtlCol="0">
            <a:spAutoFit/>
          </a:bodyPr>
          <a:lstStyle/>
          <a:p>
            <a:pPr algn="ctr">
              <a:lnSpc>
                <a:spcPct val="120000"/>
              </a:lnSpc>
              <a:spcBef>
                <a:spcPts val="0"/>
              </a:spcBef>
              <a:spcAft>
                <a:spcPts val="0"/>
              </a:spcAft>
            </a:pPr>
            <a:r>
              <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Tutorial on Innovation and Entrepreneurship Education for College Student</a:t>
            </a:r>
            <a:endPar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716145"/>
            <a:ext cx="1836420" cy="748030"/>
          </a:xfrm>
          <a:prstGeom prst="rect">
            <a:avLst/>
          </a:prstGeom>
        </p:spPr>
      </p:pic>
      <p:sp>
        <p:nvSpPr>
          <p:cNvPr id="16" name="圆角矩形 15"/>
          <p:cNvSpPr/>
          <p:nvPr/>
        </p:nvSpPr>
        <p:spPr>
          <a:xfrm>
            <a:off x="4231640" y="5062855"/>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5092700"/>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6"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378952" y="891480"/>
            <a:ext cx="3434080" cy="583565"/>
          </a:xfrm>
          <a:prstGeom prst="rect">
            <a:avLst/>
          </a:prstGeom>
          <a:noFill/>
        </p:spPr>
        <p:txBody>
          <a:bodyPr wrap="none" rtlCol="0">
            <a:spAutoFit/>
          </a:bodyPr>
          <a:p>
            <a:pPr algn="ctr"/>
            <a:r>
              <a:rPr lang="zh-CN" altLang="en-US" sz="3200" b="1" dirty="0">
                <a:solidFill>
                  <a:srgbClr val="7E4938"/>
                </a:solidFill>
                <a:cs typeface="+mn-ea"/>
                <a:sym typeface="+mn-lt"/>
              </a:rPr>
              <a:t>一、创业项目概述</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6" name="Shape 1021"/>
          <p:cNvSpPr/>
          <p:nvPr>
            <p:custDataLst>
              <p:tags r:id="rId4"/>
            </p:custDataLst>
          </p:nvPr>
        </p:nvSpPr>
        <p:spPr>
          <a:xfrm>
            <a:off x="1894839" y="1530929"/>
            <a:ext cx="4598035" cy="466090"/>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3. 按创新性分类</a:t>
            </a:r>
            <a:endPar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剪去对角 148"/>
          <p:cNvSpPr/>
          <p:nvPr>
            <p:custDataLst>
              <p:tags r:id="rId5"/>
            </p:custDataLst>
          </p:nvPr>
        </p:nvSpPr>
        <p:spPr>
          <a:xfrm>
            <a:off x="1752567" y="2299858"/>
            <a:ext cx="7975547" cy="1087575"/>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16" name="矩形: 剪去对角 148"/>
          <p:cNvSpPr/>
          <p:nvPr>
            <p:custDataLst>
              <p:tags r:id="rId6"/>
            </p:custDataLst>
          </p:nvPr>
        </p:nvSpPr>
        <p:spPr>
          <a:xfrm>
            <a:off x="1752567" y="3571274"/>
            <a:ext cx="7975547" cy="1087575"/>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17" name="矩形: 剪去对角 148"/>
          <p:cNvSpPr/>
          <p:nvPr>
            <p:custDataLst>
              <p:tags r:id="rId7"/>
            </p:custDataLst>
          </p:nvPr>
        </p:nvSpPr>
        <p:spPr>
          <a:xfrm>
            <a:off x="1754443" y="4836594"/>
            <a:ext cx="7975547" cy="1087575"/>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20" name="任意多边形 19"/>
          <p:cNvSpPr/>
          <p:nvPr>
            <p:custDataLst>
              <p:tags r:id="rId8"/>
            </p:custDataLst>
          </p:nvPr>
        </p:nvSpPr>
        <p:spPr>
          <a:xfrm>
            <a:off x="9466420" y="3331154"/>
            <a:ext cx="265914" cy="56278"/>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21" name="任意多边形 48"/>
          <p:cNvSpPr/>
          <p:nvPr>
            <p:custDataLst>
              <p:tags r:id="rId9"/>
            </p:custDataLst>
          </p:nvPr>
        </p:nvSpPr>
        <p:spPr>
          <a:xfrm>
            <a:off x="1752567" y="2293761"/>
            <a:ext cx="1005033" cy="310937"/>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38" name="等腰三角形 37"/>
          <p:cNvSpPr/>
          <p:nvPr>
            <p:custDataLst>
              <p:tags r:id="rId10"/>
            </p:custDataLst>
          </p:nvPr>
        </p:nvSpPr>
        <p:spPr>
          <a:xfrm rot="10800000" flipH="1">
            <a:off x="1752567" y="2293761"/>
            <a:ext cx="196504" cy="122874"/>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39" name="直接连接符 38"/>
          <p:cNvCxnSpPr/>
          <p:nvPr>
            <p:custDataLst>
              <p:tags r:id="rId11"/>
            </p:custDataLst>
          </p:nvPr>
        </p:nvCxnSpPr>
        <p:spPr>
          <a:xfrm>
            <a:off x="1775547" y="2480417"/>
            <a:ext cx="0" cy="9239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0" name="任意多边形: 形状 73"/>
          <p:cNvSpPr/>
          <p:nvPr>
            <p:custDataLst>
              <p:tags r:id="rId12"/>
            </p:custDataLst>
          </p:nvPr>
        </p:nvSpPr>
        <p:spPr>
          <a:xfrm>
            <a:off x="2173715" y="2261870"/>
            <a:ext cx="292646" cy="300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24" name="任意多边形 23"/>
          <p:cNvSpPr/>
          <p:nvPr>
            <p:custDataLst>
              <p:tags r:id="rId13"/>
            </p:custDataLst>
          </p:nvPr>
        </p:nvSpPr>
        <p:spPr>
          <a:xfrm>
            <a:off x="9466420" y="4602571"/>
            <a:ext cx="265914" cy="56278"/>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41" name="任意多边形 48"/>
          <p:cNvSpPr/>
          <p:nvPr>
            <p:custDataLst>
              <p:tags r:id="rId14"/>
            </p:custDataLst>
          </p:nvPr>
        </p:nvSpPr>
        <p:spPr>
          <a:xfrm>
            <a:off x="1752567" y="3565177"/>
            <a:ext cx="1005033" cy="310937"/>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42" name="等腰三角形 41"/>
          <p:cNvSpPr/>
          <p:nvPr>
            <p:custDataLst>
              <p:tags r:id="rId15"/>
            </p:custDataLst>
          </p:nvPr>
        </p:nvSpPr>
        <p:spPr>
          <a:xfrm rot="10800000" flipH="1">
            <a:off x="1752567" y="3565177"/>
            <a:ext cx="196504" cy="122874"/>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43" name="直接连接符 42"/>
          <p:cNvCxnSpPr/>
          <p:nvPr>
            <p:custDataLst>
              <p:tags r:id="rId16"/>
            </p:custDataLst>
          </p:nvPr>
        </p:nvCxnSpPr>
        <p:spPr>
          <a:xfrm>
            <a:off x="1775547" y="3751833"/>
            <a:ext cx="0" cy="9239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4" name="任意多边形: 形状 73"/>
          <p:cNvSpPr/>
          <p:nvPr>
            <p:custDataLst>
              <p:tags r:id="rId17"/>
            </p:custDataLst>
          </p:nvPr>
        </p:nvSpPr>
        <p:spPr>
          <a:xfrm>
            <a:off x="2173715" y="3533286"/>
            <a:ext cx="292646" cy="300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45" name="矩形 44"/>
          <p:cNvSpPr/>
          <p:nvPr>
            <p:custDataLst>
              <p:tags r:id="rId18"/>
            </p:custDataLst>
          </p:nvPr>
        </p:nvSpPr>
        <p:spPr>
          <a:xfrm>
            <a:off x="1929374" y="2298451"/>
            <a:ext cx="1678026" cy="1087575"/>
          </a:xfrm>
          <a:prstGeom prst="rect">
            <a:avLst/>
          </a:prstGeom>
          <a:noFill/>
        </p:spPr>
        <p:txBody>
          <a:bodyPr wrap="square" lIns="0" tIns="0" rIns="0" bIns="0" rtlCol="0" anchor="ctr">
            <a:noAutofit/>
          </a:bodyPr>
          <a:lstStyle/>
          <a:p>
            <a:pPr algn="ctr">
              <a:spcBef>
                <a:spcPct val="0"/>
              </a:spcBef>
              <a:spcAft>
                <a:spcPct val="0"/>
              </a:spcAft>
            </a:pPr>
            <a:r>
              <a:rPr lang="zh-CN" altLang="en-US" b="1" dirty="0">
                <a:solidFill>
                  <a:schemeClr val="accent4"/>
                </a:solidFill>
                <a:latin typeface="+mn-ea"/>
                <a:cs typeface="+mn-ea"/>
              </a:rPr>
              <a:t>创新型创业项目</a:t>
            </a:r>
            <a:endParaRPr lang="zh-CN" altLang="en-US" b="1" dirty="0">
              <a:solidFill>
                <a:schemeClr val="accent4"/>
              </a:solidFill>
              <a:latin typeface="+mn-ea"/>
              <a:cs typeface="+mn-ea"/>
            </a:endParaRPr>
          </a:p>
        </p:txBody>
      </p:sp>
      <p:sp>
        <p:nvSpPr>
          <p:cNvPr id="47" name="矩形 46"/>
          <p:cNvSpPr/>
          <p:nvPr>
            <p:custDataLst>
              <p:tags r:id="rId19"/>
            </p:custDataLst>
          </p:nvPr>
        </p:nvSpPr>
        <p:spPr>
          <a:xfrm>
            <a:off x="3875659" y="2298451"/>
            <a:ext cx="5851984" cy="1087575"/>
          </a:xfrm>
          <a:prstGeom prst="rect">
            <a:avLst/>
          </a:prstGeom>
          <a:noFill/>
        </p:spPr>
        <p:txBody>
          <a:bodyPr wrap="square" lIns="0" tIns="0" rIns="0" bIns="0" rtlCol="0" anchor="ctr" anchorCtr="0">
            <a:noAutofit/>
          </a:bodyPr>
          <a:lstStyle/>
          <a:p>
            <a:pPr indent="381000" algn="just"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以全新的产品、服务或商业模式为特点，具有高度的创新性和独特性。这类项目往往能够创造新的市场需求，改变行业格局，但也面临技术风险、市场接受度等挑战。</a:t>
            </a:r>
            <a:endParaRPr lang="zh-CN" altLang="en-US" sz="1500" dirty="0">
              <a:solidFill>
                <a:schemeClr val="tx1">
                  <a:lumMod val="85000"/>
                  <a:lumOff val="15000"/>
                </a:schemeClr>
              </a:solidFill>
              <a:latin typeface="+mn-ea"/>
              <a:cs typeface="+mn-ea"/>
            </a:endParaRPr>
          </a:p>
        </p:txBody>
      </p:sp>
      <p:cxnSp>
        <p:nvCxnSpPr>
          <p:cNvPr id="48" name="直接连接符 47"/>
          <p:cNvCxnSpPr/>
          <p:nvPr>
            <p:custDataLst>
              <p:tags r:id="rId20"/>
            </p:custDataLst>
          </p:nvPr>
        </p:nvCxnSpPr>
        <p:spPr>
          <a:xfrm>
            <a:off x="3724646" y="2504335"/>
            <a:ext cx="0" cy="675806"/>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9" name="矩形 48"/>
          <p:cNvSpPr/>
          <p:nvPr>
            <p:custDataLst>
              <p:tags r:id="rId21"/>
            </p:custDataLst>
          </p:nvPr>
        </p:nvSpPr>
        <p:spPr>
          <a:xfrm>
            <a:off x="3875659" y="3570336"/>
            <a:ext cx="5851984" cy="1087575"/>
          </a:xfrm>
          <a:prstGeom prst="rect">
            <a:avLst/>
          </a:prstGeom>
          <a:noFill/>
        </p:spPr>
        <p:txBody>
          <a:bodyPr wrap="square" lIns="0" tIns="0" rIns="0" bIns="0" rtlCol="0" anchor="ctr" anchorCtr="0">
            <a:noAutofit/>
          </a:bodyPr>
          <a:lstStyle/>
          <a:p>
            <a:pPr indent="381000"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在现有产品或服务的基础上进行改进和优化，以提高性能、降低成本、增强用户体验等。</a:t>
            </a:r>
            <a:endParaRPr lang="zh-CN" altLang="en-US" sz="1500" dirty="0">
              <a:solidFill>
                <a:schemeClr val="tx1">
                  <a:lumMod val="85000"/>
                  <a:lumOff val="15000"/>
                </a:schemeClr>
              </a:solidFill>
              <a:latin typeface="+mn-ea"/>
              <a:cs typeface="+mn-ea"/>
            </a:endParaRPr>
          </a:p>
        </p:txBody>
      </p:sp>
      <p:cxnSp>
        <p:nvCxnSpPr>
          <p:cNvPr id="52" name="直接连接符 51"/>
          <p:cNvCxnSpPr/>
          <p:nvPr>
            <p:custDataLst>
              <p:tags r:id="rId22"/>
            </p:custDataLst>
          </p:nvPr>
        </p:nvCxnSpPr>
        <p:spPr>
          <a:xfrm>
            <a:off x="3724646" y="3776220"/>
            <a:ext cx="0" cy="675806"/>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53" name="矩形 52"/>
          <p:cNvSpPr/>
          <p:nvPr>
            <p:custDataLst>
              <p:tags r:id="rId23"/>
            </p:custDataLst>
          </p:nvPr>
        </p:nvSpPr>
        <p:spPr>
          <a:xfrm>
            <a:off x="3875659" y="4841753"/>
            <a:ext cx="5851982" cy="1087577"/>
          </a:xfrm>
          <a:prstGeom prst="rect">
            <a:avLst/>
          </a:prstGeom>
          <a:noFill/>
        </p:spPr>
        <p:txBody>
          <a:bodyPr wrap="square" lIns="0" tIns="0" rIns="0" bIns="0" rtlCol="0" anchor="ctr" anchorCtr="0">
            <a:noAutofit/>
          </a:bodyPr>
          <a:lstStyle/>
          <a:p>
            <a:pPr indent="381000" algn="just"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借鉴已有的成功商业模式或产品，在特定市场或区域进行复制和推广。模仿型创业项目可以减少前期的研发成本和市场风险，但需要在模仿的基础上进行差异化竞争，以脱颖而出。</a:t>
            </a:r>
            <a:endParaRPr lang="zh-CN" altLang="en-US" sz="1500" dirty="0">
              <a:solidFill>
                <a:schemeClr val="tx1">
                  <a:lumMod val="85000"/>
                  <a:lumOff val="15000"/>
                </a:schemeClr>
              </a:solidFill>
              <a:latin typeface="+mn-ea"/>
              <a:cs typeface="+mn-ea"/>
            </a:endParaRPr>
          </a:p>
        </p:txBody>
      </p:sp>
      <p:cxnSp>
        <p:nvCxnSpPr>
          <p:cNvPr id="54" name="直接连接符 53"/>
          <p:cNvCxnSpPr/>
          <p:nvPr>
            <p:custDataLst>
              <p:tags r:id="rId24"/>
            </p:custDataLst>
          </p:nvPr>
        </p:nvCxnSpPr>
        <p:spPr>
          <a:xfrm>
            <a:off x="3724646" y="5047637"/>
            <a:ext cx="0" cy="675806"/>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55" name="矩形 54"/>
          <p:cNvSpPr/>
          <p:nvPr>
            <p:custDataLst>
              <p:tags r:id="rId25"/>
            </p:custDataLst>
          </p:nvPr>
        </p:nvSpPr>
        <p:spPr>
          <a:xfrm>
            <a:off x="1929374" y="3570336"/>
            <a:ext cx="1678026" cy="1087575"/>
          </a:xfrm>
          <a:prstGeom prst="rect">
            <a:avLst/>
          </a:prstGeom>
          <a:noFill/>
        </p:spPr>
        <p:txBody>
          <a:bodyPr wrap="square" lIns="0" tIns="0" rIns="0" bIns="0" rtlCol="0" anchor="ctr">
            <a:noAutofit/>
          </a:bodyPr>
          <a:lstStyle/>
          <a:p>
            <a:pPr algn="ctr">
              <a:spcBef>
                <a:spcPct val="0"/>
              </a:spcBef>
              <a:spcAft>
                <a:spcPct val="0"/>
              </a:spcAft>
            </a:pPr>
            <a:r>
              <a:rPr lang="zh-CN" altLang="en-US" b="1" dirty="0">
                <a:solidFill>
                  <a:schemeClr val="accent4"/>
                </a:solidFill>
                <a:latin typeface="+mn-ea"/>
                <a:cs typeface="+mn-ea"/>
              </a:rPr>
              <a:t>改进型创业项目</a:t>
            </a:r>
            <a:endParaRPr lang="zh-CN" altLang="en-US" b="1" dirty="0">
              <a:solidFill>
                <a:schemeClr val="accent4"/>
              </a:solidFill>
              <a:latin typeface="+mn-ea"/>
              <a:cs typeface="+mn-ea"/>
            </a:endParaRPr>
          </a:p>
        </p:txBody>
      </p:sp>
      <p:sp>
        <p:nvSpPr>
          <p:cNvPr id="26" name="矩形 25"/>
          <p:cNvSpPr/>
          <p:nvPr>
            <p:custDataLst>
              <p:tags r:id="rId26"/>
            </p:custDataLst>
          </p:nvPr>
        </p:nvSpPr>
        <p:spPr>
          <a:xfrm>
            <a:off x="1929374" y="4841284"/>
            <a:ext cx="1678026" cy="1088513"/>
          </a:xfrm>
          <a:prstGeom prst="rect">
            <a:avLst/>
          </a:prstGeom>
          <a:noFill/>
        </p:spPr>
        <p:txBody>
          <a:bodyPr wrap="square" lIns="0" tIns="0" rIns="0" bIns="0" rtlCol="0" anchor="ctr">
            <a:noAutofit/>
          </a:bodyPr>
          <a:lstStyle/>
          <a:p>
            <a:pPr algn="ctr">
              <a:spcBef>
                <a:spcPct val="0"/>
              </a:spcBef>
              <a:spcAft>
                <a:spcPct val="0"/>
              </a:spcAft>
            </a:pPr>
            <a:r>
              <a:rPr lang="zh-CN" altLang="en-US" b="1" dirty="0">
                <a:solidFill>
                  <a:schemeClr val="accent4"/>
                </a:solidFill>
                <a:latin typeface="+mn-ea"/>
                <a:cs typeface="+mn-ea"/>
              </a:rPr>
              <a:t>模仿型创业项目</a:t>
            </a:r>
            <a:endParaRPr lang="zh-CN" altLang="en-US" b="1" dirty="0">
              <a:solidFill>
                <a:schemeClr val="accent4"/>
              </a:solidFill>
              <a:latin typeface="+mn-ea"/>
              <a:cs typeface="+mn-ea"/>
            </a:endParaRPr>
          </a:p>
        </p:txBody>
      </p:sp>
      <p:sp>
        <p:nvSpPr>
          <p:cNvPr id="57" name="任意多边形 56"/>
          <p:cNvSpPr/>
          <p:nvPr>
            <p:custDataLst>
              <p:tags r:id="rId27"/>
            </p:custDataLst>
          </p:nvPr>
        </p:nvSpPr>
        <p:spPr>
          <a:xfrm>
            <a:off x="9464076" y="5873987"/>
            <a:ext cx="265914" cy="56278"/>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58" name="任意多边形 48"/>
          <p:cNvSpPr/>
          <p:nvPr>
            <p:custDataLst>
              <p:tags r:id="rId28"/>
            </p:custDataLst>
          </p:nvPr>
        </p:nvSpPr>
        <p:spPr>
          <a:xfrm>
            <a:off x="1750222" y="4836594"/>
            <a:ext cx="1005033" cy="310937"/>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9" name="等腰三角形 58"/>
          <p:cNvSpPr/>
          <p:nvPr>
            <p:custDataLst>
              <p:tags r:id="rId29"/>
            </p:custDataLst>
          </p:nvPr>
        </p:nvSpPr>
        <p:spPr>
          <a:xfrm rot="10800000" flipH="1">
            <a:off x="1750222" y="4836594"/>
            <a:ext cx="196504" cy="122874"/>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60" name="直接连接符 59"/>
          <p:cNvCxnSpPr/>
          <p:nvPr>
            <p:custDataLst>
              <p:tags r:id="rId30"/>
            </p:custDataLst>
          </p:nvPr>
        </p:nvCxnSpPr>
        <p:spPr>
          <a:xfrm>
            <a:off x="1773202" y="5023249"/>
            <a:ext cx="0" cy="9239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61" name="任意多边形: 形状 73"/>
          <p:cNvSpPr/>
          <p:nvPr>
            <p:custDataLst>
              <p:tags r:id="rId31"/>
            </p:custDataLst>
          </p:nvPr>
        </p:nvSpPr>
        <p:spPr>
          <a:xfrm>
            <a:off x="2171370" y="4804703"/>
            <a:ext cx="292646" cy="300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Tree>
    <p:custDataLst>
      <p:tags r:id="rId32"/>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二、选择创业项目的重要性</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Shape 1021"/>
          <p:cNvSpPr/>
          <p:nvPr>
            <p:custDataLst>
              <p:tags r:id="rId4"/>
            </p:custDataLst>
          </p:nvPr>
        </p:nvSpPr>
        <p:spPr>
          <a:xfrm>
            <a:off x="1796414" y="1660786"/>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（一）对创业成功的影响</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23" name="图片 22"/>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l="35186" t="17203" b="22192"/>
          <a:stretch>
            <a:fillRect/>
          </a:stretch>
        </p:blipFill>
        <p:spPr>
          <a:xfrm>
            <a:off x="1466074" y="4411650"/>
            <a:ext cx="3555161" cy="1640622"/>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7"/>
            </p:custDataLst>
          </p:nvPr>
        </p:nvPicPr>
        <p:blipFill rotWithShape="1">
          <a:blip r:embed="rId8">
            <a:extLst>
              <a:ext uri="{28A0092B-C50C-407E-A947-70E740481C1C}">
                <a14:useLocalDpi xmlns:a14="http://schemas.microsoft.com/office/drawing/2010/main" val="0"/>
              </a:ext>
            </a:extLst>
          </a:blip>
          <a:srcRect t="14268" b="25764"/>
          <a:stretch>
            <a:fillRect/>
          </a:stretch>
        </p:blipFill>
        <p:spPr>
          <a:xfrm>
            <a:off x="1466074" y="2357120"/>
            <a:ext cx="3555161" cy="1640622"/>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 name="矩形 2"/>
          <p:cNvSpPr/>
          <p:nvPr>
            <p:custDataLst>
              <p:tags r:id="rId9"/>
            </p:custDataLst>
          </p:nvPr>
        </p:nvSpPr>
        <p:spPr>
          <a:xfrm>
            <a:off x="5897880" y="2858770"/>
            <a:ext cx="5071110" cy="812800"/>
          </a:xfrm>
          <a:prstGeom prst="rect">
            <a:avLst/>
          </a:prstGeom>
          <a:noFill/>
        </p:spPr>
        <p:txBody>
          <a:bodyPr wrap="square" lIns="0" tIns="0" rIns="0" bIns="0" rtlCol="0" anchor="t" anchorCtr="0">
            <a:noAutofit/>
          </a:bodyPr>
          <a:p>
            <a:pPr indent="355600" algn="just" fontAlgn="auto">
              <a:lnSpc>
                <a:spcPct val="15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ln>
                  <a:noFill/>
                  <a:prstDash val="sysDot"/>
                </a:ln>
                <a:solidFill>
                  <a:schemeClr val="tx1">
                    <a:lumMod val="85000"/>
                    <a:lumOff val="15000"/>
                  </a:schemeClr>
                </a:solidFill>
                <a:latin typeface="+mn-ea"/>
                <a:cs typeface="+mn-ea"/>
              </a:rPr>
              <a:t>合适的创业项目能够使创业者在市场中找到独特的定位，与竞争对手形成差异化。通过提供独特的产品或服务特性、优质的客户体验或创新的商业模式，创业者可以吸引目标客户群体，建立品牌忠诚度，从而在激烈的市场竞争中脱颖而出。</a:t>
            </a:r>
            <a:endParaRPr lang="zh-CN" altLang="en-US" sz="1400" dirty="0">
              <a:ln>
                <a:noFill/>
                <a:prstDash val="sysDot"/>
              </a:ln>
              <a:solidFill>
                <a:schemeClr val="tx1">
                  <a:lumMod val="85000"/>
                  <a:lumOff val="15000"/>
                </a:schemeClr>
              </a:solidFill>
              <a:latin typeface="+mn-ea"/>
              <a:cs typeface="+mn-ea"/>
            </a:endParaRPr>
          </a:p>
        </p:txBody>
      </p:sp>
      <p:sp>
        <p:nvSpPr>
          <p:cNvPr id="4" name="矩形 3"/>
          <p:cNvSpPr/>
          <p:nvPr>
            <p:custDataLst>
              <p:tags r:id="rId10"/>
            </p:custDataLst>
          </p:nvPr>
        </p:nvSpPr>
        <p:spPr>
          <a:xfrm>
            <a:off x="5897943" y="2486456"/>
            <a:ext cx="4583401" cy="30829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sz="2000" b="1">
                <a:solidFill>
                  <a:schemeClr val="accent4"/>
                </a:solidFill>
                <a:latin typeface="+mn-ea"/>
                <a:cs typeface="+mn-ea"/>
              </a:rPr>
              <a:t>提高竞争力</a:t>
            </a:r>
            <a:endParaRPr lang="en-US" altLang="zh-CN" sz="2000" b="1">
              <a:solidFill>
                <a:schemeClr val="accent4"/>
              </a:solidFill>
              <a:latin typeface="+mn-ea"/>
              <a:cs typeface="+mn-ea"/>
            </a:endParaRPr>
          </a:p>
        </p:txBody>
      </p:sp>
      <p:sp>
        <p:nvSpPr>
          <p:cNvPr id="10" name="矩形 9"/>
          <p:cNvSpPr/>
          <p:nvPr>
            <p:custDataLst>
              <p:tags r:id="rId11"/>
            </p:custDataLst>
          </p:nvPr>
        </p:nvSpPr>
        <p:spPr>
          <a:xfrm>
            <a:off x="5455339" y="2486456"/>
            <a:ext cx="398270" cy="308299"/>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sp>
        <p:nvSpPr>
          <p:cNvPr id="12" name="矩形 11"/>
          <p:cNvSpPr/>
          <p:nvPr>
            <p:custDataLst>
              <p:tags r:id="rId12"/>
            </p:custDataLst>
          </p:nvPr>
        </p:nvSpPr>
        <p:spPr>
          <a:xfrm>
            <a:off x="5897880" y="4912995"/>
            <a:ext cx="5071110" cy="812800"/>
          </a:xfrm>
          <a:prstGeom prst="rect">
            <a:avLst/>
          </a:prstGeom>
          <a:noFill/>
        </p:spPr>
        <p:txBody>
          <a:bodyPr wrap="square" lIns="0" tIns="0" rIns="0" bIns="0" rtlCol="0" anchor="t" anchorCtr="0">
            <a:noAutofit/>
          </a:bodyPr>
          <a:p>
            <a:pPr indent="355600" algn="just" fontAlgn="auto">
              <a:lnSpc>
                <a:spcPct val="150000"/>
              </a:lnSpc>
              <a:spcBef>
                <a:spcPct val="0"/>
              </a:spcBef>
              <a:spcAft>
                <a:spcPct val="0"/>
              </a:spcAft>
              <a:extLst>
                <a:ext uri="{35155182-B16C-46BC-9424-99874614C6A1}">
                  <wpsdc:indentchars xmlns:wpsdc="http://www.wps.cn/officeDocument/2017/drawingmlCustomData" val="200" checksum="3837665281"/>
                </a:ext>
              </a:extLst>
            </a:pPr>
            <a:r>
              <a:rPr lang="zh-CN" altLang="en-US" sz="1400">
                <a:ln>
                  <a:noFill/>
                  <a:prstDash val="sysDot"/>
                </a:ln>
                <a:solidFill>
                  <a:schemeClr val="tx1">
                    <a:lumMod val="85000"/>
                    <a:lumOff val="15000"/>
                  </a:schemeClr>
                </a:solidFill>
                <a:latin typeface="+mn-ea"/>
                <a:cs typeface="+mn-ea"/>
              </a:rPr>
              <a:t>准确把握市场需求是创业成功的关键。合适的创业项目能够紧密贴合市场的痛点和需求点，提供切实可行的解决方案。创业者通过深入市场调研，了解消费者的需求、偏好和行为模式，选择能够满足这些需求的项目，确保产品或服务有足够的市场空间。</a:t>
            </a:r>
            <a:endParaRPr lang="zh-CN" altLang="en-US" sz="1400">
              <a:ln>
                <a:noFill/>
                <a:prstDash val="sysDot"/>
              </a:ln>
              <a:solidFill>
                <a:schemeClr val="tx1">
                  <a:lumMod val="85000"/>
                  <a:lumOff val="15000"/>
                </a:schemeClr>
              </a:solidFill>
              <a:latin typeface="+mn-ea"/>
              <a:cs typeface="+mn-ea"/>
            </a:endParaRPr>
          </a:p>
        </p:txBody>
      </p:sp>
      <p:sp>
        <p:nvSpPr>
          <p:cNvPr id="14" name="矩形 13"/>
          <p:cNvSpPr/>
          <p:nvPr>
            <p:custDataLst>
              <p:tags r:id="rId13"/>
            </p:custDataLst>
          </p:nvPr>
        </p:nvSpPr>
        <p:spPr>
          <a:xfrm>
            <a:off x="5897943" y="4540986"/>
            <a:ext cx="4583401" cy="30829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dirty="0">
                <a:solidFill>
                  <a:schemeClr val="accent4"/>
                </a:solidFill>
                <a:latin typeface="+mn-ea"/>
                <a:cs typeface="+mn-ea"/>
              </a:rPr>
              <a:t>契合市场需求</a:t>
            </a:r>
            <a:endParaRPr lang="zh-CN" altLang="en-US" sz="2000" b="1" dirty="0">
              <a:solidFill>
                <a:schemeClr val="accent4"/>
              </a:solidFill>
              <a:latin typeface="+mn-ea"/>
              <a:cs typeface="+mn-ea"/>
            </a:endParaRPr>
          </a:p>
        </p:txBody>
      </p:sp>
      <p:sp>
        <p:nvSpPr>
          <p:cNvPr id="27" name="矩形 26"/>
          <p:cNvSpPr/>
          <p:nvPr>
            <p:custDataLst>
              <p:tags r:id="rId14"/>
            </p:custDataLst>
          </p:nvPr>
        </p:nvSpPr>
        <p:spPr>
          <a:xfrm>
            <a:off x="5455339" y="4540986"/>
            <a:ext cx="398270" cy="308299"/>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二、选择创业项目的重要性</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Shape 1021"/>
          <p:cNvSpPr/>
          <p:nvPr>
            <p:custDataLst>
              <p:tags r:id="rId4"/>
            </p:custDataLst>
          </p:nvPr>
        </p:nvSpPr>
        <p:spPr>
          <a:xfrm>
            <a:off x="1796414" y="1660786"/>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（二）关乎资源有效利用</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useBgFill="1">
        <p:nvSpPr>
          <p:cNvPr id="34" name="矩形: 圆角 33"/>
          <p:cNvSpPr/>
          <p:nvPr>
            <p:custDataLst>
              <p:tags r:id="rId5"/>
            </p:custDataLst>
          </p:nvPr>
        </p:nvSpPr>
        <p:spPr>
          <a:xfrm>
            <a:off x="1648586" y="4437522"/>
            <a:ext cx="8744028" cy="1508789"/>
          </a:xfrm>
          <a:prstGeom prst="roundRect">
            <a:avLst>
              <a:gd name="adj" fmla="val 50000"/>
            </a:avLst>
          </a:prstGeom>
          <a:ln w="3175">
            <a:gradFill>
              <a:gsLst>
                <a:gs pos="0">
                  <a:schemeClr val="accent4">
                    <a:lumMod val="60000"/>
                    <a:lumOff val="40000"/>
                    <a:alpha val="35000"/>
                  </a:schemeClr>
                </a:gs>
                <a:gs pos="100000">
                  <a:schemeClr val="accent4">
                    <a:lumMod val="60000"/>
                    <a:lumOff val="40000"/>
                    <a:alpha val="0"/>
                  </a:schemeClr>
                </a:gs>
              </a:gsLst>
              <a:lin ang="5400000" scaled="1"/>
            </a:gradFill>
          </a:ln>
          <a:effectLst>
            <a:outerShdw blurRad="254000" dist="127000" dir="2700000" algn="tl" rotWithShape="0">
              <a:schemeClr val="accent4">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628000" tIns="238581" rIns="622300" bIns="238580" numCol="1" spcCol="0" rtlCol="0" fromWordArt="0" anchor="ctr" anchorCtr="0" forceAA="0" compatLnSpc="1">
            <a:noAutofit/>
          </a:bodyPr>
          <a:p>
            <a:pPr marL="0" algn="l" rtl="0" eaLnBrk="1" latinLnBrk="0" hangingPunct="1">
              <a:lnSpc>
                <a:spcPct val="130000"/>
              </a:lnSpc>
              <a:spcBef>
                <a:spcPts val="0"/>
              </a:spcBef>
              <a:spcAft>
                <a:spcPts val="0"/>
              </a:spcAft>
            </a:pPr>
            <a:endParaRPr lang="zh-CN" altLang="en-US" kern="0" dirty="0">
              <a:ln>
                <a:noFill/>
                <a:prstDash val="sysDot"/>
              </a:ln>
              <a:solidFill>
                <a:schemeClr val="tx1">
                  <a:lumMod val="85000"/>
                  <a:lumOff val="15000"/>
                </a:schemeClr>
              </a:solidFill>
              <a:effectLst/>
              <a:latin typeface="+mn-ea"/>
              <a:cs typeface="+mn-ea"/>
              <a:sym typeface="+mn-ea"/>
            </a:endParaRPr>
          </a:p>
        </p:txBody>
      </p:sp>
      <p:sp>
        <p:nvSpPr>
          <p:cNvPr id="5" name="矩形: 圆角 1"/>
          <p:cNvSpPr/>
          <p:nvPr>
            <p:custDataLst>
              <p:tags r:id="rId6"/>
            </p:custDataLst>
          </p:nvPr>
        </p:nvSpPr>
        <p:spPr>
          <a:xfrm>
            <a:off x="1648586" y="4437522"/>
            <a:ext cx="8744028" cy="1508789"/>
          </a:xfrm>
          <a:prstGeom prst="roundRect">
            <a:avLst>
              <a:gd name="adj" fmla="val 50000"/>
            </a:avLst>
          </a:prstGeom>
          <a:solidFill>
            <a:schemeClr val="lt1">
              <a:lumMod val="100000"/>
              <a:alpha val="2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marL="0" algn="l" rtl="0" eaLnBrk="1" latinLnBrk="0" hangingPunct="1">
              <a:lnSpc>
                <a:spcPct val="130000"/>
              </a:lnSpc>
              <a:spcBef>
                <a:spcPts val="0"/>
              </a:spcBef>
              <a:spcAft>
                <a:spcPts val="0"/>
              </a:spcAft>
            </a:pPr>
            <a:endParaRPr lang="zh-CN" altLang="zh-CN" dirty="0">
              <a:solidFill>
                <a:schemeClr val="tx1">
                  <a:lumMod val="85000"/>
                  <a:lumOff val="15000"/>
                </a:schemeClr>
              </a:solidFill>
              <a:effectLst/>
              <a:latin typeface="+mn-ea"/>
              <a:cs typeface="+mn-ea"/>
              <a:sym typeface="+mn-ea"/>
            </a:endParaRPr>
          </a:p>
        </p:txBody>
      </p:sp>
      <p:sp useBgFill="1">
        <p:nvSpPr>
          <p:cNvPr id="37" name="矩形: 圆角 36"/>
          <p:cNvSpPr/>
          <p:nvPr>
            <p:custDataLst>
              <p:tags r:id="rId7"/>
            </p:custDataLst>
          </p:nvPr>
        </p:nvSpPr>
        <p:spPr>
          <a:xfrm>
            <a:off x="1648586" y="2467146"/>
            <a:ext cx="8744028" cy="1508789"/>
          </a:xfrm>
          <a:prstGeom prst="roundRect">
            <a:avLst>
              <a:gd name="adj" fmla="val 50000"/>
            </a:avLst>
          </a:prstGeom>
          <a:ln w="3175">
            <a:noFill/>
          </a:ln>
          <a:effectLst>
            <a:outerShdw blurRad="254000" dist="127000" dir="2700000" algn="tl" rotWithShape="0">
              <a:schemeClr val="accent4">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marL="0" algn="l" rtl="0" eaLnBrk="1" latinLnBrk="0" hangingPunct="1">
              <a:lnSpc>
                <a:spcPct val="130000"/>
              </a:lnSpc>
              <a:spcBef>
                <a:spcPts val="0"/>
              </a:spcBef>
              <a:spcAft>
                <a:spcPts val="0"/>
              </a:spcAft>
            </a:pPr>
            <a:endParaRPr lang="zh-CN" altLang="zh-CN" dirty="0">
              <a:solidFill>
                <a:schemeClr val="tx1">
                  <a:lumMod val="85000"/>
                  <a:lumOff val="15000"/>
                </a:schemeClr>
              </a:solidFill>
              <a:effectLst/>
              <a:latin typeface="+mn-ea"/>
              <a:cs typeface="+mn-ea"/>
              <a:sym typeface="+mn-ea"/>
            </a:endParaRPr>
          </a:p>
        </p:txBody>
      </p:sp>
      <p:sp>
        <p:nvSpPr>
          <p:cNvPr id="16" name="矩形: 圆角 1"/>
          <p:cNvSpPr/>
          <p:nvPr>
            <p:custDataLst>
              <p:tags r:id="rId8"/>
            </p:custDataLst>
          </p:nvPr>
        </p:nvSpPr>
        <p:spPr>
          <a:xfrm>
            <a:off x="1648586" y="2467146"/>
            <a:ext cx="8744028" cy="1508789"/>
          </a:xfrm>
          <a:prstGeom prst="roundRect">
            <a:avLst>
              <a:gd name="adj" fmla="val 50000"/>
            </a:avLst>
          </a:prstGeom>
          <a:solidFill>
            <a:schemeClr val="lt1">
              <a:lumMod val="100000"/>
              <a:alpha val="20000"/>
            </a:schemeClr>
          </a:solidFill>
          <a:ln w="3175">
            <a:gradFill>
              <a:gsLst>
                <a:gs pos="0">
                  <a:schemeClr val="accent4">
                    <a:lumMod val="60000"/>
                    <a:lumOff val="40000"/>
                    <a:alpha val="35000"/>
                  </a:schemeClr>
                </a:gs>
                <a:gs pos="100000">
                  <a:schemeClr val="accent4">
                    <a:lumMod val="40000"/>
                    <a:lumOff val="60000"/>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marL="0" algn="l" rtl="0" eaLnBrk="1" latinLnBrk="0" hangingPunct="1">
              <a:lnSpc>
                <a:spcPct val="130000"/>
              </a:lnSpc>
              <a:spcBef>
                <a:spcPts val="0"/>
              </a:spcBef>
              <a:spcAft>
                <a:spcPts val="0"/>
              </a:spcAft>
            </a:pPr>
            <a:endParaRPr lang="zh-CN" altLang="zh-CN" dirty="0">
              <a:solidFill>
                <a:schemeClr val="tx1">
                  <a:lumMod val="85000"/>
                  <a:lumOff val="15000"/>
                </a:schemeClr>
              </a:solidFill>
              <a:effectLst/>
              <a:latin typeface="+mn-ea"/>
              <a:cs typeface="+mn-ea"/>
              <a:sym typeface="+mn-ea"/>
            </a:endParaRPr>
          </a:p>
        </p:txBody>
      </p:sp>
      <p:sp>
        <p:nvSpPr>
          <p:cNvPr id="17" name="矩形 16"/>
          <p:cNvSpPr/>
          <p:nvPr>
            <p:custDataLst>
              <p:tags r:id="rId9"/>
            </p:custDataLst>
          </p:nvPr>
        </p:nvSpPr>
        <p:spPr>
          <a:xfrm>
            <a:off x="2146966" y="4630394"/>
            <a:ext cx="1753846" cy="1122770"/>
          </a:xfrm>
          <a:prstGeom prst="rect">
            <a:avLst/>
          </a:prstGeom>
          <a:noFill/>
        </p:spPr>
        <p:txBody>
          <a:bodyPr wrap="square" lIns="0" tIns="0" rIns="0" bIns="0" rtlCol="0" anchor="ctr">
            <a:noAutofit/>
          </a:bodyPr>
          <a:p>
            <a:pPr algn="just">
              <a:lnSpc>
                <a:spcPct val="130000"/>
              </a:lnSpc>
              <a:spcBef>
                <a:spcPts val="0"/>
              </a:spcBef>
              <a:spcAft>
                <a:spcPts val="0"/>
              </a:spcAft>
            </a:pPr>
            <a:r>
              <a:rPr lang="zh-CN" altLang="en-US" b="1" dirty="0">
                <a:solidFill>
                  <a:schemeClr val="accent4"/>
                </a:solidFill>
                <a:latin typeface="+mn-ea"/>
                <a:cs typeface="+mn-ea"/>
                <a:sym typeface="+mn-ea"/>
              </a:rPr>
              <a:t>合理调配人力、物力、财力资源</a:t>
            </a:r>
            <a:endParaRPr lang="zh-CN" altLang="en-US" b="1" dirty="0">
              <a:solidFill>
                <a:schemeClr val="accent4"/>
              </a:solidFill>
              <a:latin typeface="+mn-ea"/>
              <a:cs typeface="+mn-ea"/>
              <a:sym typeface="+mn-ea"/>
            </a:endParaRPr>
          </a:p>
        </p:txBody>
      </p:sp>
      <p:sp>
        <p:nvSpPr>
          <p:cNvPr id="20" name="矩形 19"/>
          <p:cNvSpPr/>
          <p:nvPr>
            <p:custDataLst>
              <p:tags r:id="rId10"/>
            </p:custDataLst>
          </p:nvPr>
        </p:nvSpPr>
        <p:spPr>
          <a:xfrm>
            <a:off x="2146966" y="2659503"/>
            <a:ext cx="1753846" cy="1122770"/>
          </a:xfrm>
          <a:prstGeom prst="rect">
            <a:avLst/>
          </a:prstGeom>
          <a:noFill/>
        </p:spPr>
        <p:txBody>
          <a:bodyPr wrap="square" lIns="0" tIns="0" rIns="0" bIns="0" rtlCol="0" anchor="ctr">
            <a:noAutofit/>
          </a:bodyPr>
          <a:p>
            <a:pPr>
              <a:spcBef>
                <a:spcPct val="0"/>
              </a:spcBef>
              <a:spcAft>
                <a:spcPct val="0"/>
              </a:spcAft>
            </a:pPr>
            <a:r>
              <a:rPr lang="zh-CN" altLang="en-US" sz="2000" b="1" dirty="0">
                <a:solidFill>
                  <a:schemeClr val="accent4"/>
                </a:solidFill>
                <a:latin typeface="+mn-ea"/>
                <a:cs typeface="+mn-ea"/>
                <a:sym typeface="+mn-ea"/>
              </a:rPr>
              <a:t>避免资源浪费</a:t>
            </a:r>
            <a:endParaRPr lang="zh-CN" altLang="en-US" sz="2000" b="1" dirty="0">
              <a:solidFill>
                <a:schemeClr val="accent4"/>
              </a:solidFill>
              <a:latin typeface="+mn-ea"/>
              <a:cs typeface="+mn-ea"/>
              <a:sym typeface="+mn-ea"/>
            </a:endParaRPr>
          </a:p>
        </p:txBody>
      </p:sp>
      <p:sp>
        <p:nvSpPr>
          <p:cNvPr id="21" name="正文"/>
          <p:cNvSpPr txBox="1"/>
          <p:nvPr>
            <p:custDataLst>
              <p:tags r:id="rId11"/>
            </p:custDataLst>
          </p:nvPr>
        </p:nvSpPr>
        <p:spPr>
          <a:xfrm>
            <a:off x="4005734" y="2825115"/>
            <a:ext cx="5543902" cy="863551"/>
          </a:xfrm>
          <a:prstGeom prst="rect">
            <a:avLst/>
          </a:prstGeom>
          <a:noFill/>
        </p:spPr>
        <p:txBody>
          <a:bodyPr wrap="square" lIns="0" tIns="0" rIns="0" bIns="0" rtlCol="0" anchor="ctr" anchorCtr="0">
            <a:noAutofit/>
          </a:bodyPr>
          <a:p>
            <a:pPr indent="495300" algn="l" fontAlgn="auto">
              <a:lnSpc>
                <a:spcPct val="130000"/>
              </a:lnSpc>
              <a:extLst>
                <a:ext uri="{35155182-B16C-46BC-9424-99874614C6A1}">
                  <wpsdc:indentchars xmlns:wpsdc="http://www.wps.cn/officeDocument/2017/drawingmlCustomData" val="200" checksum="1284436320"/>
                </a:ext>
              </a:extLst>
            </a:pPr>
            <a:r>
              <a:rPr lang="zh-CN" altLang="zh-CN" spc="150" dirty="0">
                <a:solidFill>
                  <a:schemeClr val="tx1">
                    <a:lumMod val="85000"/>
                    <a:lumOff val="15000"/>
                  </a:schemeClr>
                </a:solidFill>
                <a:effectLst/>
                <a:latin typeface="+mn-ea"/>
                <a:cs typeface="+mn-ea"/>
                <a:sym typeface="+mn-ea"/>
              </a:rPr>
              <a:t>选择不恰当的创业项目可能导致资源的大量浪费，包括时间、精力和资金等。</a:t>
            </a:r>
            <a:endParaRPr lang="zh-CN" altLang="zh-CN" spc="150" dirty="0">
              <a:solidFill>
                <a:schemeClr val="tx1">
                  <a:lumMod val="85000"/>
                  <a:lumOff val="15000"/>
                </a:schemeClr>
              </a:solidFill>
              <a:effectLst/>
              <a:latin typeface="+mn-ea"/>
              <a:cs typeface="+mn-ea"/>
              <a:sym typeface="+mn-ea"/>
            </a:endParaRPr>
          </a:p>
        </p:txBody>
      </p:sp>
      <p:sp>
        <p:nvSpPr>
          <p:cNvPr id="24" name="正文"/>
          <p:cNvSpPr txBox="1"/>
          <p:nvPr>
            <p:custDataLst>
              <p:tags r:id="rId12"/>
            </p:custDataLst>
          </p:nvPr>
        </p:nvSpPr>
        <p:spPr>
          <a:xfrm>
            <a:off x="4005220" y="4760518"/>
            <a:ext cx="5543902" cy="863551"/>
          </a:xfrm>
          <a:prstGeom prst="rect">
            <a:avLst/>
          </a:prstGeom>
          <a:noFill/>
        </p:spPr>
        <p:txBody>
          <a:bodyPr wrap="square" lIns="0" tIns="0" rIns="0" bIns="0" rtlCol="0" anchor="ctr" anchorCtr="0">
            <a:noAutofit/>
          </a:bodyPr>
          <a:p>
            <a:pPr indent="495300" algn="just" fontAlgn="auto">
              <a:lnSpc>
                <a:spcPct val="130000"/>
              </a:lnSpc>
              <a:extLst>
                <a:ext uri="{35155182-B16C-46BC-9424-99874614C6A1}">
                  <wpsdc:indentchars xmlns:wpsdc="http://www.wps.cn/officeDocument/2017/drawingmlCustomData" val="200" checksum="1284436320"/>
                </a:ext>
              </a:extLst>
            </a:pPr>
            <a:r>
              <a:rPr lang="zh-CN" altLang="zh-CN" spc="150" dirty="0">
                <a:solidFill>
                  <a:schemeClr val="tx1">
                    <a:lumMod val="85000"/>
                    <a:lumOff val="15000"/>
                  </a:schemeClr>
                </a:solidFill>
                <a:effectLst/>
                <a:latin typeface="+mn-ea"/>
                <a:cs typeface="+mn-ea"/>
                <a:sym typeface="+mn-ea"/>
              </a:rPr>
              <a:t>合适的创业项目能够根据其业务需求，合理配置人力资源。创业者可以根据项目的技术要求、业务流程和发展阶段，招聘和培养具有相应专业技能和经验的人才，组建高效的团队。</a:t>
            </a:r>
            <a:endParaRPr lang="zh-CN" altLang="zh-CN" spc="150" dirty="0">
              <a:solidFill>
                <a:schemeClr val="tx1">
                  <a:lumMod val="85000"/>
                  <a:lumOff val="15000"/>
                </a:schemeClr>
              </a:solidFill>
              <a:effectLst/>
              <a:latin typeface="+mn-ea"/>
              <a:cs typeface="+mn-ea"/>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三、选择创业项目需考虑的因素</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4"/>
            </p:custDataLst>
          </p:nvPr>
        </p:nvCxnSpPr>
        <p:spPr>
          <a:xfrm>
            <a:off x="3819076" y="2931503"/>
            <a:ext cx="1578433" cy="0"/>
          </a:xfrm>
          <a:prstGeom prst="line">
            <a:avLst/>
          </a:prstGeom>
          <a:ln>
            <a:solidFill>
              <a:schemeClr val="tx1">
                <a:lumMod val="85000"/>
                <a:lumOff val="15000"/>
              </a:schemeClr>
            </a:solidFill>
          </a:ln>
        </p:spPr>
        <p:style>
          <a:lnRef idx="2">
            <a:schemeClr val="accent1"/>
          </a:lnRef>
          <a:fillRef idx="0">
            <a:srgbClr val="FFFFFF"/>
          </a:fillRef>
          <a:effectRef idx="0">
            <a:srgbClr val="FFFFFF"/>
          </a:effectRef>
          <a:fontRef idx="minor">
            <a:schemeClr val="tx1"/>
          </a:fontRef>
        </p:style>
      </p:cxnSp>
      <p:sp>
        <p:nvSpPr>
          <p:cNvPr id="4" name="矩形 3"/>
          <p:cNvSpPr/>
          <p:nvPr>
            <p:custDataLst>
              <p:tags r:id="rId5"/>
            </p:custDataLst>
          </p:nvPr>
        </p:nvSpPr>
        <p:spPr>
          <a:xfrm>
            <a:off x="1588135" y="4599305"/>
            <a:ext cx="3013075" cy="1616075"/>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政府为推动创业创新，设立多种融资支持政策及平台。</a:t>
            </a:r>
            <a:endParaRPr lang="zh-CN" altLang="en-US" dirty="0">
              <a:solidFill>
                <a:schemeClr val="tx1">
                  <a:lumMod val="85000"/>
                  <a:lumOff val="15000"/>
                </a:schemeClr>
              </a:solidFill>
              <a:latin typeface="+mn-ea"/>
              <a:cs typeface="+mn-ea"/>
            </a:endParaRPr>
          </a:p>
        </p:txBody>
      </p:sp>
      <p:sp>
        <p:nvSpPr>
          <p:cNvPr id="10" name="矩形 9"/>
          <p:cNvSpPr/>
          <p:nvPr>
            <p:custDataLst>
              <p:tags r:id="rId6"/>
            </p:custDataLst>
          </p:nvPr>
        </p:nvSpPr>
        <p:spPr>
          <a:xfrm>
            <a:off x="1728314" y="4135005"/>
            <a:ext cx="2599794" cy="337254"/>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4"/>
                </a:solidFill>
                <a:latin typeface="+mn-ea"/>
                <a:cs typeface="+mn-ea"/>
              </a:rPr>
              <a:t>国家相关政策扶持</a:t>
            </a:r>
            <a:endParaRPr lang="zh-CN" altLang="en-US" sz="2000" b="1" dirty="0">
              <a:solidFill>
                <a:schemeClr val="accent4"/>
              </a:solidFill>
              <a:latin typeface="+mn-ea"/>
              <a:cs typeface="+mn-ea"/>
            </a:endParaRPr>
          </a:p>
        </p:txBody>
      </p:sp>
      <p:pic>
        <p:nvPicPr>
          <p:cNvPr id="12" name="图片 5" descr="32313538333630393b32313538333731303bbdbbd7f7d2b5"/>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810993" y="2726104"/>
            <a:ext cx="434814" cy="434814"/>
          </a:xfrm>
          <a:prstGeom prst="rect">
            <a:avLst/>
          </a:prstGeom>
        </p:spPr>
      </p:pic>
      <p:sp>
        <p:nvSpPr>
          <p:cNvPr id="14" name="弧形 13"/>
          <p:cNvSpPr/>
          <p:nvPr>
            <p:custDataLst>
              <p:tags r:id="rId10"/>
            </p:custDataLst>
          </p:nvPr>
        </p:nvSpPr>
        <p:spPr>
          <a:xfrm>
            <a:off x="2235245" y="2138800"/>
            <a:ext cx="1585407" cy="1585407"/>
          </a:xfrm>
          <a:prstGeom prst="arc">
            <a:avLst>
              <a:gd name="adj1" fmla="val 6375916"/>
              <a:gd name="adj2" fmla="val 4453969"/>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1"/>
            </p:custDataLst>
          </p:nvPr>
        </p:nvSpPr>
        <p:spPr>
          <a:xfrm>
            <a:off x="2806265" y="3477308"/>
            <a:ext cx="443893" cy="443893"/>
          </a:xfrm>
          <a:prstGeom prst="ellipse">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a:solidFill>
                  <a:schemeClr val="tx1">
                    <a:lumMod val="85000"/>
                    <a:lumOff val="15000"/>
                  </a:schemeClr>
                </a:solidFill>
                <a:latin typeface="+mn-ea"/>
                <a:cs typeface="+mn-ea"/>
                <a:sym typeface="+mn-ea"/>
              </a:rPr>
              <a:t>1</a:t>
            </a:r>
            <a:endParaRPr lang="en-US" altLang="zh-CN">
              <a:solidFill>
                <a:schemeClr val="tx1">
                  <a:lumMod val="85000"/>
                  <a:lumOff val="15000"/>
                </a:schemeClr>
              </a:solidFill>
              <a:latin typeface="+mn-ea"/>
              <a:cs typeface="+mn-ea"/>
              <a:sym typeface="+mn-ea"/>
            </a:endParaRPr>
          </a:p>
        </p:txBody>
      </p:sp>
      <p:sp>
        <p:nvSpPr>
          <p:cNvPr id="25" name="矩形 24"/>
          <p:cNvSpPr/>
          <p:nvPr>
            <p:custDataLst>
              <p:tags r:id="rId12"/>
            </p:custDataLst>
          </p:nvPr>
        </p:nvSpPr>
        <p:spPr>
          <a:xfrm>
            <a:off x="4807585" y="4599305"/>
            <a:ext cx="2828290" cy="1616075"/>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经济周期包含繁荣、衰退、萧条和复苏四个阶段。</a:t>
            </a:r>
            <a:endParaRPr lang="zh-CN" altLang="en-US"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4984229" y="4135005"/>
            <a:ext cx="2422762" cy="337254"/>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4"/>
                </a:solidFill>
                <a:latin typeface="+mn-ea"/>
                <a:cs typeface="+mn-ea"/>
              </a:rPr>
              <a:t>宏观经济环境影响</a:t>
            </a:r>
            <a:endParaRPr lang="zh-CN" altLang="en-US" sz="2000" b="1" dirty="0">
              <a:solidFill>
                <a:schemeClr val="accent4"/>
              </a:solidFill>
              <a:latin typeface="+mn-ea"/>
              <a:cs typeface="+mn-ea"/>
            </a:endParaRPr>
          </a:p>
        </p:txBody>
      </p:sp>
      <p:sp>
        <p:nvSpPr>
          <p:cNvPr id="27" name="弧形 26"/>
          <p:cNvSpPr/>
          <p:nvPr>
            <p:custDataLst>
              <p:tags r:id="rId14"/>
            </p:custDataLst>
          </p:nvPr>
        </p:nvSpPr>
        <p:spPr>
          <a:xfrm>
            <a:off x="5402907" y="2138800"/>
            <a:ext cx="1585407" cy="1585407"/>
          </a:xfrm>
          <a:prstGeom prst="arc">
            <a:avLst>
              <a:gd name="adj1" fmla="val 6375851"/>
              <a:gd name="adj2" fmla="val 4457771"/>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8" name="椭圆 27"/>
          <p:cNvSpPr/>
          <p:nvPr>
            <p:custDataLst>
              <p:tags r:id="rId15"/>
            </p:custDataLst>
          </p:nvPr>
        </p:nvSpPr>
        <p:spPr>
          <a:xfrm>
            <a:off x="5973926" y="3477308"/>
            <a:ext cx="443893" cy="443893"/>
          </a:xfrm>
          <a:prstGeom prst="ellipse">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a:solidFill>
                  <a:schemeClr val="tx1">
                    <a:lumMod val="85000"/>
                    <a:lumOff val="15000"/>
                  </a:schemeClr>
                </a:solidFill>
                <a:latin typeface="+mn-ea"/>
                <a:cs typeface="+mn-ea"/>
                <a:sym typeface="+mn-ea"/>
              </a:rPr>
              <a:t>2</a:t>
            </a:r>
            <a:endParaRPr lang="en-US" altLang="zh-CN">
              <a:solidFill>
                <a:schemeClr val="tx1">
                  <a:lumMod val="85000"/>
                  <a:lumOff val="15000"/>
                </a:schemeClr>
              </a:solidFill>
              <a:latin typeface="+mn-ea"/>
              <a:cs typeface="+mn-ea"/>
              <a:sym typeface="+mn-ea"/>
            </a:endParaRPr>
          </a:p>
        </p:txBody>
      </p:sp>
      <p:sp>
        <p:nvSpPr>
          <p:cNvPr id="29" name="矩形 28"/>
          <p:cNvSpPr/>
          <p:nvPr>
            <p:custDataLst>
              <p:tags r:id="rId16"/>
            </p:custDataLst>
          </p:nvPr>
        </p:nvSpPr>
        <p:spPr>
          <a:xfrm>
            <a:off x="8064688" y="4599385"/>
            <a:ext cx="2599794" cy="1615875"/>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社会文化环境变化引发消费观念与趋势变动。</a:t>
            </a:r>
            <a:endParaRPr lang="zh-CN" altLang="en-US" dirty="0">
              <a:solidFill>
                <a:schemeClr val="tx1">
                  <a:lumMod val="85000"/>
                  <a:lumOff val="15000"/>
                </a:schemeClr>
              </a:solidFill>
              <a:latin typeface="+mn-ea"/>
              <a:cs typeface="+mn-ea"/>
            </a:endParaRPr>
          </a:p>
        </p:txBody>
      </p:sp>
      <p:sp>
        <p:nvSpPr>
          <p:cNvPr id="30" name="矩形 29"/>
          <p:cNvSpPr/>
          <p:nvPr>
            <p:custDataLst>
              <p:tags r:id="rId17"/>
            </p:custDataLst>
          </p:nvPr>
        </p:nvSpPr>
        <p:spPr>
          <a:xfrm>
            <a:off x="8063637" y="4135005"/>
            <a:ext cx="2601894" cy="337254"/>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4"/>
                </a:solidFill>
                <a:latin typeface="+mn-ea"/>
                <a:cs typeface="+mn-ea"/>
              </a:rPr>
              <a:t>社会文化环境适配</a:t>
            </a:r>
            <a:endParaRPr lang="zh-CN" altLang="en-US" sz="2000" b="1" dirty="0">
              <a:solidFill>
                <a:schemeClr val="accent4"/>
              </a:solidFill>
              <a:latin typeface="+mn-ea"/>
              <a:cs typeface="+mn-ea"/>
            </a:endParaRPr>
          </a:p>
        </p:txBody>
      </p:sp>
      <p:sp>
        <p:nvSpPr>
          <p:cNvPr id="31" name="弧形 30"/>
          <p:cNvSpPr/>
          <p:nvPr>
            <p:custDataLst>
              <p:tags r:id="rId18"/>
            </p:custDataLst>
          </p:nvPr>
        </p:nvSpPr>
        <p:spPr>
          <a:xfrm>
            <a:off x="8571619" y="2138800"/>
            <a:ext cx="1585407" cy="1585407"/>
          </a:xfrm>
          <a:prstGeom prst="arc">
            <a:avLst>
              <a:gd name="adj1" fmla="val 6392578"/>
              <a:gd name="adj2" fmla="val 4437989"/>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2" name="椭圆 31"/>
          <p:cNvSpPr/>
          <p:nvPr>
            <p:custDataLst>
              <p:tags r:id="rId19"/>
            </p:custDataLst>
          </p:nvPr>
        </p:nvSpPr>
        <p:spPr>
          <a:xfrm>
            <a:off x="9142638" y="3477308"/>
            <a:ext cx="443893" cy="443893"/>
          </a:xfrm>
          <a:prstGeom prst="ellipse">
            <a:avLst/>
          </a:prstGeom>
          <a:noFill/>
          <a:ln>
            <a:solidFill>
              <a:schemeClr val="tx1">
                <a:lumMod val="85000"/>
                <a:lumOff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a:solidFill>
                  <a:schemeClr val="tx1">
                    <a:lumMod val="85000"/>
                    <a:lumOff val="15000"/>
                  </a:schemeClr>
                </a:solidFill>
                <a:latin typeface="+mn-ea"/>
                <a:cs typeface="+mn-ea"/>
                <a:sym typeface="+mn-ea"/>
              </a:rPr>
              <a:t>3</a:t>
            </a:r>
            <a:endParaRPr lang="en-US" altLang="zh-CN">
              <a:solidFill>
                <a:schemeClr val="tx1">
                  <a:lumMod val="85000"/>
                  <a:lumOff val="15000"/>
                </a:schemeClr>
              </a:solidFill>
              <a:latin typeface="+mn-ea"/>
              <a:cs typeface="+mn-ea"/>
              <a:sym typeface="+mn-ea"/>
            </a:endParaRPr>
          </a:p>
        </p:txBody>
      </p:sp>
      <p:pic>
        <p:nvPicPr>
          <p:cNvPr id="33" name="图片 13" descr="32313538333630393b32313538333732303bcad5b2d8bfceb3cc"/>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9124778" y="2722953"/>
            <a:ext cx="479486" cy="479486"/>
          </a:xfrm>
          <a:prstGeom prst="rect">
            <a:avLst/>
          </a:prstGeom>
        </p:spPr>
      </p:pic>
      <p:pic>
        <p:nvPicPr>
          <p:cNvPr id="35" name="图片 14" descr="32313538333630393b32313538333732313bb6fac2f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956065" y="2692484"/>
            <a:ext cx="479486" cy="479486"/>
          </a:xfrm>
          <a:prstGeom prst="rect">
            <a:avLst/>
          </a:prstGeom>
        </p:spPr>
      </p:pic>
      <p:cxnSp>
        <p:nvCxnSpPr>
          <p:cNvPr id="36" name="直接连接符 35"/>
          <p:cNvCxnSpPr/>
          <p:nvPr>
            <p:custDataLst>
              <p:tags r:id="rId26"/>
            </p:custDataLst>
          </p:nvPr>
        </p:nvCxnSpPr>
        <p:spPr>
          <a:xfrm>
            <a:off x="6993567" y="2931503"/>
            <a:ext cx="1578433" cy="0"/>
          </a:xfrm>
          <a:prstGeom prst="line">
            <a:avLst/>
          </a:prstGeom>
          <a:ln>
            <a:solidFill>
              <a:schemeClr val="tx1">
                <a:lumMod val="85000"/>
                <a:lumOff val="15000"/>
              </a:schemeClr>
            </a:solidFill>
          </a:ln>
        </p:spPr>
        <p:style>
          <a:lnRef idx="2">
            <a:schemeClr val="accent1"/>
          </a:lnRef>
          <a:fillRef idx="0">
            <a:srgbClr val="FFFFFF"/>
          </a:fillRef>
          <a:effectRef idx="0">
            <a:srgbClr val="FFFFFF"/>
          </a:effectRef>
          <a:fontRef idx="minor">
            <a:schemeClr val="tx1"/>
          </a:fontRef>
        </p:style>
      </p:cxnSp>
    </p:spTree>
    <p:custDataLst>
      <p:tags r:id="rId27"/>
    </p:custData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fill="hold"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四、选择创业项目的流程与方法</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矩形 2"/>
          <p:cNvSpPr/>
          <p:nvPr>
            <p:custDataLst>
              <p:tags r:id="rId4"/>
            </p:custDataLst>
          </p:nvPr>
        </p:nvSpPr>
        <p:spPr>
          <a:xfrm>
            <a:off x="5094153" y="5267495"/>
            <a:ext cx="5750093" cy="882775"/>
          </a:xfrm>
          <a:prstGeom prst="rect">
            <a:avLst/>
          </a:prstGeom>
          <a:noFill/>
        </p:spPr>
        <p:txBody>
          <a:bodyPr wrap="square" lIns="0" tIns="0" rIns="0" bIns="0" rtlCol="0" anchor="t" anchorCtr="0">
            <a:noAutofit/>
          </a:bodyPr>
          <a:p>
            <a:pPr indent="406400"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头脑风暴是激发创意的有效方法。创业者可以组织团队成员或邀请行业专家、创意人士等共同参与头脑风暴会议。</a:t>
            </a:r>
            <a:endParaRPr lang="zh-CN" altLang="en-US" sz="1600" dirty="0">
              <a:solidFill>
                <a:schemeClr val="tx1">
                  <a:lumMod val="85000"/>
                  <a:lumOff val="15000"/>
                </a:schemeClr>
              </a:solidFill>
              <a:latin typeface="+mn-ea"/>
              <a:cs typeface="+mn-ea"/>
            </a:endParaRPr>
          </a:p>
        </p:txBody>
      </p:sp>
      <p:sp>
        <p:nvSpPr>
          <p:cNvPr id="4" name="矩形 3"/>
          <p:cNvSpPr/>
          <p:nvPr>
            <p:custDataLst>
              <p:tags r:id="rId5"/>
            </p:custDataLst>
          </p:nvPr>
        </p:nvSpPr>
        <p:spPr>
          <a:xfrm>
            <a:off x="5094153" y="4710541"/>
            <a:ext cx="5750091" cy="537955"/>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头脑风暴与团队合作</a:t>
            </a:r>
            <a:endParaRPr lang="zh-CN" altLang="en-US" b="1" dirty="0">
              <a:solidFill>
                <a:schemeClr val="accent4"/>
              </a:solidFill>
              <a:latin typeface="+mn-ea"/>
              <a:cs typeface="+mn-ea"/>
            </a:endParaRPr>
          </a:p>
        </p:txBody>
      </p:sp>
      <p:sp>
        <p:nvSpPr>
          <p:cNvPr id="10" name="矩形 9"/>
          <p:cNvSpPr/>
          <p:nvPr>
            <p:custDataLst>
              <p:tags r:id="rId6"/>
            </p:custDataLst>
          </p:nvPr>
        </p:nvSpPr>
        <p:spPr>
          <a:xfrm>
            <a:off x="5094153" y="2325696"/>
            <a:ext cx="5750093" cy="882775"/>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创业者自身的兴趣爱好和过往经历往往是项目构思的重要源泉。从个人热爱的领域出发，创业者更容易保持热情和专注，全身心投入到项目中。</a:t>
            </a:r>
            <a:endParaRPr lang="zh-CN" altLang="en-US" sz="1600" dirty="0">
              <a:solidFill>
                <a:schemeClr val="tx1">
                  <a:lumMod val="85000"/>
                  <a:lumOff val="15000"/>
                </a:schemeClr>
              </a:solidFill>
              <a:latin typeface="+mn-ea"/>
              <a:cs typeface="+mn-ea"/>
            </a:endParaRPr>
          </a:p>
        </p:txBody>
      </p:sp>
      <p:sp>
        <p:nvSpPr>
          <p:cNvPr id="12" name="矩形 11"/>
          <p:cNvSpPr/>
          <p:nvPr>
            <p:custDataLst>
              <p:tags r:id="rId7"/>
            </p:custDataLst>
          </p:nvPr>
        </p:nvSpPr>
        <p:spPr>
          <a:xfrm>
            <a:off x="5094153" y="1775800"/>
            <a:ext cx="5750091" cy="537955"/>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个人兴趣与经验挖掘</a:t>
            </a:r>
            <a:endParaRPr lang="zh-CN" altLang="en-US" b="1" dirty="0">
              <a:solidFill>
                <a:schemeClr val="accent4"/>
              </a:solidFill>
              <a:latin typeface="+mn-ea"/>
              <a:cs typeface="+mn-ea"/>
            </a:endParaRPr>
          </a:p>
        </p:txBody>
      </p:sp>
      <p:sp>
        <p:nvSpPr>
          <p:cNvPr id="14" name="矩形 13"/>
          <p:cNvSpPr/>
          <p:nvPr>
            <p:custDataLst>
              <p:tags r:id="rId8"/>
            </p:custDataLst>
          </p:nvPr>
        </p:nvSpPr>
        <p:spPr>
          <a:xfrm>
            <a:off x="5094153" y="3796596"/>
            <a:ext cx="5750093" cy="882775"/>
          </a:xfrm>
          <a:prstGeom prst="rect">
            <a:avLst/>
          </a:prstGeom>
          <a:noFill/>
        </p:spPr>
        <p:txBody>
          <a:bodyPr wrap="square" lIns="0" tIns="0" rIns="0" bIns="0" rtlCol="0" anchor="t" anchorCtr="0">
            <a:noAutofit/>
          </a:bodyPr>
          <a:p>
            <a:pPr indent="406400"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密切关注市场动态和行业趋势是产生创意的关键。创业者需要时刻保持敏锐的市场洞察力，观察市场中消费者的需求变化、竞争对手的行动、新技术的应用等情况。</a:t>
            </a:r>
            <a:endParaRPr lang="zh-CN" altLang="en-US" sz="1600" dirty="0">
              <a:solidFill>
                <a:schemeClr val="tx1">
                  <a:lumMod val="85000"/>
                  <a:lumOff val="15000"/>
                </a:schemeClr>
              </a:solidFill>
              <a:latin typeface="+mn-ea"/>
              <a:cs typeface="+mn-ea"/>
            </a:endParaRPr>
          </a:p>
        </p:txBody>
      </p:sp>
      <p:sp>
        <p:nvSpPr>
          <p:cNvPr id="23" name="矩形 22"/>
          <p:cNvSpPr/>
          <p:nvPr>
            <p:custDataLst>
              <p:tags r:id="rId9"/>
            </p:custDataLst>
          </p:nvPr>
        </p:nvSpPr>
        <p:spPr>
          <a:xfrm>
            <a:off x="5094153" y="3243171"/>
            <a:ext cx="5750091" cy="537955"/>
          </a:xfrm>
          <a:prstGeom prst="rect">
            <a:avLst/>
          </a:prstGeom>
          <a:noFill/>
        </p:spPr>
        <p:txBody>
          <a:bodyPr wrap="square" lIns="0" tIns="0" rIns="0" bIns="36000" rtlCol="0" anchor="b">
            <a:noAutofit/>
          </a:bodyPr>
          <a:p>
            <a:pPr lvl="0" algn="l">
              <a:buClrTx/>
              <a:buSzTx/>
              <a:buFontTx/>
            </a:pPr>
            <a:r>
              <a:rPr lang="zh-CN" altLang="en-US" b="1" dirty="0">
                <a:solidFill>
                  <a:schemeClr val="accent4"/>
                </a:solidFill>
                <a:latin typeface="+mn-ea"/>
                <a:cs typeface="+mn-ea"/>
                <a:sym typeface="+mn-ea"/>
              </a:rPr>
              <a:t>市场观察与趋势研究</a:t>
            </a:r>
            <a:endParaRPr lang="zh-CN" altLang="en-US" b="1" dirty="0">
              <a:solidFill>
                <a:schemeClr val="accent4"/>
              </a:solidFill>
              <a:latin typeface="+mn-ea"/>
              <a:cs typeface="+mn-ea"/>
              <a:sym typeface="+mn-ea"/>
            </a:endParaRPr>
          </a:p>
        </p:txBody>
      </p:sp>
      <p:sp>
        <p:nvSpPr>
          <p:cNvPr id="27" name="任意多边形: 形状 26"/>
          <p:cNvSpPr/>
          <p:nvPr>
            <p:custDataLst>
              <p:tags r:id="rId10"/>
            </p:custDataLst>
          </p:nvPr>
        </p:nvSpPr>
        <p:spPr>
          <a:xfrm>
            <a:off x="1346036" y="2028105"/>
            <a:ext cx="2938380" cy="3867729"/>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5" name="椭圆 24"/>
          <p:cNvSpPr/>
          <p:nvPr>
            <p:custDataLst>
              <p:tags r:id="rId11"/>
            </p:custDataLst>
          </p:nvPr>
        </p:nvSpPr>
        <p:spPr>
          <a:xfrm>
            <a:off x="3983186" y="3677795"/>
            <a:ext cx="562835" cy="562835"/>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3" name="椭圆 32"/>
          <p:cNvSpPr/>
          <p:nvPr>
            <p:custDataLst>
              <p:tags r:id="rId12"/>
            </p:custDataLst>
          </p:nvPr>
        </p:nvSpPr>
        <p:spPr>
          <a:xfrm>
            <a:off x="3462696" y="2330401"/>
            <a:ext cx="562835" cy="562835"/>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6" name="椭圆 25"/>
          <p:cNvSpPr/>
          <p:nvPr>
            <p:custDataLst>
              <p:tags r:id="rId13"/>
            </p:custDataLst>
          </p:nvPr>
        </p:nvSpPr>
        <p:spPr>
          <a:xfrm>
            <a:off x="3462696" y="5024600"/>
            <a:ext cx="562835" cy="562835"/>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28" name="椭圆 27"/>
          <p:cNvSpPr/>
          <p:nvPr>
            <p:custDataLst>
              <p:tags r:id="rId14"/>
            </p:custDataLst>
          </p:nvPr>
        </p:nvSpPr>
        <p:spPr>
          <a:xfrm>
            <a:off x="1346036" y="2952049"/>
            <a:ext cx="2009033" cy="2009033"/>
          </a:xfrm>
          <a:prstGeom prst="ellipse">
            <a:avLst/>
          </a:prstGeom>
          <a:solidFill>
            <a:schemeClr val="accent4"/>
          </a:solidFill>
          <a:ln>
            <a:gradFill>
              <a:gsLst>
                <a:gs pos="37000">
                  <a:srgbClr val="FFFFFF"/>
                </a:gs>
                <a:gs pos="0">
                  <a:schemeClr val="accent4">
                    <a:lumMod val="45000"/>
                    <a:lumOff val="55000"/>
                    <a:alpha val="100000"/>
                  </a:schemeClr>
                </a:gs>
                <a:gs pos="100000">
                  <a:srgbClr val="FFFFFF"/>
                </a:gs>
                <a:gs pos="71000">
                  <a:schemeClr val="accent4">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项目构思与创意产生</a:t>
            </a:r>
            <a:endParaRPr lang="zh-CN" altLang="en-US" sz="2000" b="1" spc="150" dirty="0">
              <a:solidFill>
                <a:srgbClr val="FFFFFF"/>
              </a:solidFill>
              <a:latin typeface="+mn-ea"/>
              <a:cs typeface="+mn-ea"/>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四、选择创业项目的流程与方法</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0" name="任意多边形: 形状 13"/>
          <p:cNvSpPr/>
          <p:nvPr>
            <p:custDataLst>
              <p:tags r:id="rId4"/>
            </p:custDataLst>
          </p:nvPr>
        </p:nvSpPr>
        <p:spPr>
          <a:xfrm rot="652946" flipH="1">
            <a:off x="5040943" y="5174384"/>
            <a:ext cx="138536" cy="125667"/>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 name="任意多边形: 形状 263"/>
          <p:cNvSpPr/>
          <p:nvPr>
            <p:custDataLst>
              <p:tags r:id="rId5"/>
            </p:custDataLst>
          </p:nvPr>
        </p:nvSpPr>
        <p:spPr>
          <a:xfrm>
            <a:off x="4569518" y="5205812"/>
            <a:ext cx="560384" cy="543338"/>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sp>
        <p:nvSpPr>
          <p:cNvPr id="24" name="任意多边形: 形状 264"/>
          <p:cNvSpPr/>
          <p:nvPr>
            <p:custDataLst>
              <p:tags r:id="rId6"/>
            </p:custDataLst>
          </p:nvPr>
        </p:nvSpPr>
        <p:spPr>
          <a:xfrm>
            <a:off x="4553538" y="5205812"/>
            <a:ext cx="542272" cy="525759"/>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5" name="任意多边形: 形状 13"/>
          <p:cNvSpPr/>
          <p:nvPr>
            <p:custDataLst>
              <p:tags r:id="rId7"/>
            </p:custDataLst>
          </p:nvPr>
        </p:nvSpPr>
        <p:spPr>
          <a:xfrm rot="652946" flipH="1">
            <a:off x="5040943" y="3935893"/>
            <a:ext cx="138536" cy="125667"/>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6" name="任意多边形: 形状 263"/>
          <p:cNvSpPr/>
          <p:nvPr>
            <p:custDataLst>
              <p:tags r:id="rId8"/>
            </p:custDataLst>
          </p:nvPr>
        </p:nvSpPr>
        <p:spPr>
          <a:xfrm>
            <a:off x="4569518" y="3967322"/>
            <a:ext cx="560384" cy="543338"/>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17" name="任意多边形: 形状 264"/>
          <p:cNvSpPr/>
          <p:nvPr>
            <p:custDataLst>
              <p:tags r:id="rId9"/>
            </p:custDataLst>
          </p:nvPr>
        </p:nvSpPr>
        <p:spPr>
          <a:xfrm>
            <a:off x="4553538" y="3967322"/>
            <a:ext cx="542272" cy="525759"/>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1" name="任意多边形: 形状 13"/>
          <p:cNvSpPr/>
          <p:nvPr>
            <p:custDataLst>
              <p:tags r:id="rId10"/>
            </p:custDataLst>
          </p:nvPr>
        </p:nvSpPr>
        <p:spPr>
          <a:xfrm rot="652946" flipH="1">
            <a:off x="5040943" y="2689413"/>
            <a:ext cx="138536" cy="125667"/>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4" name="任意多边形: 形状 263"/>
          <p:cNvSpPr/>
          <p:nvPr>
            <p:custDataLst>
              <p:tags r:id="rId11"/>
            </p:custDataLst>
          </p:nvPr>
        </p:nvSpPr>
        <p:spPr>
          <a:xfrm>
            <a:off x="4569518" y="2720841"/>
            <a:ext cx="560384" cy="543338"/>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sp>
        <p:nvSpPr>
          <p:cNvPr id="45" name="任意多边形: 形状 264"/>
          <p:cNvSpPr/>
          <p:nvPr>
            <p:custDataLst>
              <p:tags r:id="rId12"/>
            </p:custDataLst>
          </p:nvPr>
        </p:nvSpPr>
        <p:spPr>
          <a:xfrm>
            <a:off x="4553538" y="2720841"/>
            <a:ext cx="542272" cy="525759"/>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15" name="任意多边形: 形状 114"/>
          <p:cNvSpPr/>
          <p:nvPr>
            <p:custDataLst>
              <p:tags r:id="rId13"/>
            </p:custDataLst>
          </p:nvPr>
        </p:nvSpPr>
        <p:spPr>
          <a:xfrm>
            <a:off x="1647213" y="3077207"/>
            <a:ext cx="2756640" cy="2293205"/>
          </a:xfrm>
          <a:custGeom>
            <a:avLst/>
            <a:gdLst>
              <a:gd name="connsiteX0" fmla="*/ 1617 w 5174"/>
              <a:gd name="connsiteY0" fmla="*/ 744 h 4304"/>
              <a:gd name="connsiteX1" fmla="*/ 1403 w 5174"/>
              <a:gd name="connsiteY1" fmla="*/ 696 h 4304"/>
              <a:gd name="connsiteX2" fmla="*/ 511 w 5174"/>
              <a:gd name="connsiteY2" fmla="*/ 1403 h 4304"/>
              <a:gd name="connsiteX3" fmla="*/ 572 w 5174"/>
              <a:gd name="connsiteY3" fmla="*/ 1910 h 4304"/>
              <a:gd name="connsiteX4" fmla="*/ 9 w 5174"/>
              <a:gd name="connsiteY4" fmla="*/ 2894 h 4304"/>
              <a:gd name="connsiteX5" fmla="*/ 921 w 5174"/>
              <a:gd name="connsiteY5" fmla="*/ 3562 h 4304"/>
              <a:gd name="connsiteX6" fmla="*/ 999 w 5174"/>
              <a:gd name="connsiteY6" fmla="*/ 3534 h 4304"/>
              <a:gd name="connsiteX7" fmla="*/ 2532 w 5174"/>
              <a:gd name="connsiteY7" fmla="*/ 3953 h 4304"/>
              <a:gd name="connsiteX8" fmla="*/ 3668 w 5174"/>
              <a:gd name="connsiteY8" fmla="*/ 4150 h 4304"/>
              <a:gd name="connsiteX9" fmla="*/ 4054 w 5174"/>
              <a:gd name="connsiteY9" fmla="*/ 3463 h 4304"/>
              <a:gd name="connsiteX10" fmla="*/ 4675 w 5174"/>
              <a:gd name="connsiteY10" fmla="*/ 3407 h 4304"/>
              <a:gd name="connsiteX11" fmla="*/ 4681 w 5174"/>
              <a:gd name="connsiteY11" fmla="*/ 1901 h 4304"/>
              <a:gd name="connsiteX12" fmla="*/ 4402 w 5174"/>
              <a:gd name="connsiteY12" fmla="*/ 1841 h 4304"/>
              <a:gd name="connsiteX13" fmla="*/ 3638 w 5174"/>
              <a:gd name="connsiteY13" fmla="*/ 621 h 4304"/>
              <a:gd name="connsiteX14" fmla="*/ 3259 w 5174"/>
              <a:gd name="connsiteY14" fmla="*/ 695 h 4304"/>
              <a:gd name="connsiteX15" fmla="*/ 2774 w 5174"/>
              <a:gd name="connsiteY15" fmla="*/ 62 h 4304"/>
              <a:gd name="connsiteX16" fmla="*/ 1711 w 5174"/>
              <a:gd name="connsiteY16" fmla="*/ 415 h 4304"/>
              <a:gd name="connsiteX17" fmla="*/ 1618 w 5174"/>
              <a:gd name="connsiteY17" fmla="*/ 744 h 4304"/>
              <a:gd name="connsiteX18" fmla="*/ 1617 w 5174"/>
              <a:gd name="connsiteY18" fmla="*/ 744 h 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75" h="4305">
                <a:moveTo>
                  <a:pt x="1617" y="744"/>
                </a:moveTo>
                <a:cubicBezTo>
                  <a:pt x="1549" y="718"/>
                  <a:pt x="1476" y="701"/>
                  <a:pt x="1403" y="696"/>
                </a:cubicBezTo>
                <a:cubicBezTo>
                  <a:pt x="1078" y="676"/>
                  <a:pt x="614" y="869"/>
                  <a:pt x="511" y="1403"/>
                </a:cubicBezTo>
                <a:cubicBezTo>
                  <a:pt x="473" y="1599"/>
                  <a:pt x="501" y="1770"/>
                  <a:pt x="572" y="1910"/>
                </a:cubicBezTo>
                <a:cubicBezTo>
                  <a:pt x="180" y="1991"/>
                  <a:pt x="-48" y="2337"/>
                  <a:pt x="9" y="2894"/>
                </a:cubicBezTo>
                <a:cubicBezTo>
                  <a:pt x="53" y="3319"/>
                  <a:pt x="503" y="3694"/>
                  <a:pt x="921" y="3562"/>
                </a:cubicBezTo>
                <a:cubicBezTo>
                  <a:pt x="948" y="3553"/>
                  <a:pt x="974" y="3544"/>
                  <a:pt x="999" y="3534"/>
                </a:cubicBezTo>
                <a:cubicBezTo>
                  <a:pt x="1124" y="4310"/>
                  <a:pt x="2151" y="4589"/>
                  <a:pt x="2532" y="3953"/>
                </a:cubicBezTo>
                <a:cubicBezTo>
                  <a:pt x="2767" y="4281"/>
                  <a:pt x="3228" y="4375"/>
                  <a:pt x="3668" y="4150"/>
                </a:cubicBezTo>
                <a:cubicBezTo>
                  <a:pt x="3936" y="4013"/>
                  <a:pt x="4066" y="3750"/>
                  <a:pt x="4054" y="3463"/>
                </a:cubicBezTo>
                <a:cubicBezTo>
                  <a:pt x="4223" y="3518"/>
                  <a:pt x="4427" y="3483"/>
                  <a:pt x="4675" y="3407"/>
                </a:cubicBezTo>
                <a:cubicBezTo>
                  <a:pt x="5297" y="3218"/>
                  <a:pt x="5383" y="2191"/>
                  <a:pt x="4681" y="1901"/>
                </a:cubicBezTo>
                <a:cubicBezTo>
                  <a:pt x="4592" y="1866"/>
                  <a:pt x="4498" y="1845"/>
                  <a:pt x="4402" y="1841"/>
                </a:cubicBezTo>
                <a:cubicBezTo>
                  <a:pt x="4609" y="1350"/>
                  <a:pt x="4313" y="669"/>
                  <a:pt x="3638" y="621"/>
                </a:cubicBezTo>
                <a:cubicBezTo>
                  <a:pt x="3508" y="621"/>
                  <a:pt x="3379" y="646"/>
                  <a:pt x="3259" y="695"/>
                </a:cubicBezTo>
                <a:cubicBezTo>
                  <a:pt x="3218" y="429"/>
                  <a:pt x="3062" y="181"/>
                  <a:pt x="2774" y="62"/>
                </a:cubicBezTo>
                <a:cubicBezTo>
                  <a:pt x="2426" y="-82"/>
                  <a:pt x="1917" y="19"/>
                  <a:pt x="1711" y="415"/>
                </a:cubicBezTo>
                <a:cubicBezTo>
                  <a:pt x="1658" y="517"/>
                  <a:pt x="1627" y="629"/>
                  <a:pt x="1618" y="744"/>
                </a:cubicBezTo>
                <a:lnTo>
                  <a:pt x="1617" y="744"/>
                </a:lnTo>
                <a:close/>
              </a:path>
            </a:pathLst>
          </a:custGeom>
          <a:gradFill>
            <a:gsLst>
              <a:gs pos="10000">
                <a:schemeClr val="accent4">
                  <a:alpha val="100000"/>
                </a:schemeClr>
              </a:gs>
              <a:gs pos="100000">
                <a:schemeClr val="accent4">
                  <a:lumMod val="60000"/>
                  <a:lumOff val="40000"/>
                  <a:alpha val="100000"/>
                </a:schemeClr>
              </a:gs>
            </a:gsLst>
            <a:lin ang="13500000" scaled="0"/>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b="1">
                <a:solidFill>
                  <a:srgbClr val="FFFFFF"/>
                </a:solidFill>
                <a:latin typeface="+mn-ea"/>
                <a:cs typeface="+mn-ea"/>
                <a:sym typeface="汉仪粗圆简" panose="02010600000101010101" charset="-122"/>
              </a:rPr>
              <a:t>可行性分析</a:t>
            </a:r>
            <a:endParaRPr lang="zh-CN" altLang="en-US" b="1">
              <a:solidFill>
                <a:srgbClr val="FFFFFF"/>
              </a:solidFill>
              <a:latin typeface="+mn-ea"/>
              <a:cs typeface="+mn-ea"/>
              <a:sym typeface="汉仪粗圆简" panose="02010600000101010101" charset="-122"/>
            </a:endParaRPr>
          </a:p>
        </p:txBody>
      </p:sp>
      <p:sp>
        <p:nvSpPr>
          <p:cNvPr id="31" name="任意多边形: 形状 267"/>
          <p:cNvSpPr/>
          <p:nvPr>
            <p:custDataLst>
              <p:tags r:id="rId14"/>
            </p:custDataLst>
          </p:nvPr>
        </p:nvSpPr>
        <p:spPr>
          <a:xfrm>
            <a:off x="1609392" y="3030863"/>
            <a:ext cx="2797657" cy="2254319"/>
          </a:xfrm>
          <a:custGeom>
            <a:avLst/>
            <a:gdLst>
              <a:gd name="connsiteX0" fmla="*/ 1074626 w 3335020"/>
              <a:gd name="connsiteY0" fmla="*/ 472641 h 2735580"/>
              <a:gd name="connsiteX1" fmla="*/ 938343 w 3335020"/>
              <a:gd name="connsiteY1" fmla="*/ 442142 h 2735580"/>
              <a:gd name="connsiteX2" fmla="*/ 372171 w 3335020"/>
              <a:gd name="connsiteY2" fmla="*/ 890618 h 2735580"/>
              <a:gd name="connsiteX3" fmla="*/ 410771 w 3335020"/>
              <a:gd name="connsiteY3" fmla="*/ 1213160 h 2735580"/>
              <a:gd name="connsiteX4" fmla="*/ 4289 w 3335020"/>
              <a:gd name="connsiteY4" fmla="*/ 1856781 h 2735580"/>
              <a:gd name="connsiteX5" fmla="*/ 632357 w 3335020"/>
              <a:gd name="connsiteY5" fmla="*/ 2261929 h 2735580"/>
              <a:gd name="connsiteX6" fmla="*/ 682210 w 3335020"/>
              <a:gd name="connsiteY6" fmla="*/ 2244147 h 2735580"/>
              <a:gd name="connsiteX7" fmla="*/ 1655428 w 3335020"/>
              <a:gd name="connsiteY7" fmla="*/ 2510307 h 2735580"/>
              <a:gd name="connsiteX8" fmla="*/ 2385678 w 3335020"/>
              <a:gd name="connsiteY8" fmla="*/ 2646593 h 2735580"/>
              <a:gd name="connsiteX9" fmla="*/ 2622007 w 3335020"/>
              <a:gd name="connsiteY9" fmla="*/ 2199131 h 2735580"/>
              <a:gd name="connsiteX10" fmla="*/ 3018698 w 3335020"/>
              <a:gd name="connsiteY10" fmla="*/ 2187877 h 2735580"/>
              <a:gd name="connsiteX11" fmla="*/ 3020274 w 3335020"/>
              <a:gd name="connsiteY11" fmla="*/ 1207420 h 2735580"/>
              <a:gd name="connsiteX12" fmla="*/ 2842916 w 3335020"/>
              <a:gd name="connsiteY12" fmla="*/ 1168819 h 2735580"/>
              <a:gd name="connsiteX13" fmla="*/ 2357995 w 3335020"/>
              <a:gd name="connsiteY13" fmla="*/ 394200 h 2735580"/>
              <a:gd name="connsiteX14" fmla="*/ 2116941 w 3335020"/>
              <a:gd name="connsiteY14" fmla="*/ 441354 h 2735580"/>
              <a:gd name="connsiteX15" fmla="*/ 1809266 w 3335020"/>
              <a:gd name="connsiteY15" fmla="*/ 39358 h 2735580"/>
              <a:gd name="connsiteX16" fmla="*/ 1134045 w 3335020"/>
              <a:gd name="connsiteY16" fmla="*/ 263315 h 2735580"/>
              <a:gd name="connsiteX17" fmla="*/ 1074963 w 3335020"/>
              <a:gd name="connsiteY17" fmla="*/ 472415 h 2735580"/>
              <a:gd name="connsiteX18" fmla="*/ 1074626 w 3335020"/>
              <a:gd name="connsiteY18" fmla="*/ 472641 h 273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35020" h="2735580" extrusionOk="0">
                <a:moveTo>
                  <a:pt x="1074626" y="472641"/>
                </a:moveTo>
                <a:cubicBezTo>
                  <a:pt x="1024827" y="451854"/>
                  <a:pt x="983886" y="445807"/>
                  <a:pt x="938343" y="442142"/>
                </a:cubicBezTo>
                <a:cubicBezTo>
                  <a:pt x="747626" y="432388"/>
                  <a:pt x="399512" y="552732"/>
                  <a:pt x="372171" y="890618"/>
                </a:cubicBezTo>
                <a:cubicBezTo>
                  <a:pt x="337406" y="1025742"/>
                  <a:pt x="364290" y="1131796"/>
                  <a:pt x="410771" y="1213160"/>
                </a:cubicBezTo>
                <a:cubicBezTo>
                  <a:pt x="116275" y="1239210"/>
                  <a:pt x="-9590" y="1513700"/>
                  <a:pt x="4289" y="1856781"/>
                </a:cubicBezTo>
                <a:cubicBezTo>
                  <a:pt x="72721" y="2131701"/>
                  <a:pt x="395100" y="2288391"/>
                  <a:pt x="632357" y="2261929"/>
                </a:cubicBezTo>
                <a:cubicBezTo>
                  <a:pt x="649031" y="2256331"/>
                  <a:pt x="663941" y="2252724"/>
                  <a:pt x="682210" y="2244147"/>
                </a:cubicBezTo>
                <a:cubicBezTo>
                  <a:pt x="686974" y="2714314"/>
                  <a:pt x="1374813" y="2967805"/>
                  <a:pt x="1655428" y="2510307"/>
                </a:cubicBezTo>
                <a:cubicBezTo>
                  <a:pt x="1845592" y="2741414"/>
                  <a:pt x="2145106" y="2798557"/>
                  <a:pt x="2385678" y="2646593"/>
                </a:cubicBezTo>
                <a:cubicBezTo>
                  <a:pt x="2541139" y="2557240"/>
                  <a:pt x="2664090" y="2409155"/>
                  <a:pt x="2622007" y="2199131"/>
                </a:cubicBezTo>
                <a:cubicBezTo>
                  <a:pt x="2741307" y="2252186"/>
                  <a:pt x="2862462" y="2244889"/>
                  <a:pt x="3018698" y="2187877"/>
                </a:cubicBezTo>
                <a:cubicBezTo>
                  <a:pt x="3425886" y="2086339"/>
                  <a:pt x="3514080" y="1450219"/>
                  <a:pt x="3020274" y="1207420"/>
                </a:cubicBezTo>
                <a:cubicBezTo>
                  <a:pt x="2971473" y="1177887"/>
                  <a:pt x="2904272" y="1169306"/>
                  <a:pt x="2842916" y="1168819"/>
                </a:cubicBezTo>
                <a:cubicBezTo>
                  <a:pt x="2890133" y="870893"/>
                  <a:pt x="2727927" y="352252"/>
                  <a:pt x="2357995" y="394200"/>
                </a:cubicBezTo>
                <a:cubicBezTo>
                  <a:pt x="2268570" y="393930"/>
                  <a:pt x="2185434" y="393859"/>
                  <a:pt x="2116941" y="441354"/>
                </a:cubicBezTo>
                <a:cubicBezTo>
                  <a:pt x="2093015" y="243026"/>
                  <a:pt x="1963941" y="131254"/>
                  <a:pt x="1809266" y="39358"/>
                </a:cubicBezTo>
                <a:cubicBezTo>
                  <a:pt x="1583399" y="-43742"/>
                  <a:pt x="1299774" y="38327"/>
                  <a:pt x="1134045" y="263315"/>
                </a:cubicBezTo>
                <a:cubicBezTo>
                  <a:pt x="1100066" y="342415"/>
                  <a:pt x="1091490" y="393000"/>
                  <a:pt x="1074963" y="472415"/>
                </a:cubicBezTo>
                <a:cubicBezTo>
                  <a:pt x="1074844" y="472474"/>
                  <a:pt x="1074764" y="472533"/>
                  <a:pt x="1074626" y="472641"/>
                </a:cubicBezTo>
                <a:close/>
              </a:path>
            </a:pathLst>
          </a:custGeom>
          <a:noFill/>
          <a:ln w="22225">
            <a:solidFill>
              <a:schemeClr val="tx1">
                <a:lumMod val="75000"/>
                <a:lumOff val="25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horz" wrap="square" lIns="0" tIns="0" rIns="0" bIns="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sz="2700">
              <a:solidFill>
                <a:schemeClr val="lt1">
                  <a:lumMod val="100000"/>
                </a:schemeClr>
              </a:solidFill>
              <a:latin typeface="汉仪粗圆简" panose="02010600000101010101" charset="-122"/>
              <a:ea typeface="汉仪粗圆简" panose="02010600000101010101" charset="-122"/>
              <a:cs typeface="汉仪粗圆简" panose="02010600000101010101" charset="-122"/>
              <a:sym typeface="汉仪粗圆简" panose="02010600000101010101" charset="-122"/>
            </a:endParaRPr>
          </a:p>
        </p:txBody>
      </p:sp>
      <p:sp>
        <p:nvSpPr>
          <p:cNvPr id="21" name="矩形 20"/>
          <p:cNvSpPr/>
          <p:nvPr>
            <p:custDataLst>
              <p:tags r:id="rId15"/>
            </p:custDataLst>
          </p:nvPr>
        </p:nvSpPr>
        <p:spPr>
          <a:xfrm>
            <a:off x="5325929" y="2673965"/>
            <a:ext cx="5284075" cy="619512"/>
          </a:xfrm>
          <a:prstGeom prst="rect">
            <a:avLst/>
          </a:prstGeom>
          <a:noFill/>
        </p:spPr>
        <p:txBody>
          <a:bodyPr wrap="square" lIns="0" tIns="0" rIns="0" bIns="0" rtlCol="0" anchor="ctr">
            <a:noAutofit/>
          </a:bodyPr>
          <a:lstStyle/>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技术可行性：评估创业项目所依赖的技术是否可行，包括现有技术水平能否满足项目需求、技术研发难度和成本、技术更新换代的速度等因素。</a:t>
            </a:r>
            <a:endParaRPr lang="zh-CN" altLang="en-US" sz="1600">
              <a:solidFill>
                <a:schemeClr val="tx1">
                  <a:lumMod val="85000"/>
                  <a:lumOff val="15000"/>
                </a:schemeClr>
              </a:solidFill>
              <a:latin typeface="+mn-ea"/>
              <a:cs typeface="+mn-ea"/>
            </a:endParaRPr>
          </a:p>
        </p:txBody>
      </p:sp>
      <p:sp>
        <p:nvSpPr>
          <p:cNvPr id="29" name="矩形 28"/>
          <p:cNvSpPr/>
          <p:nvPr>
            <p:custDataLst>
              <p:tags r:id="rId16"/>
            </p:custDataLst>
          </p:nvPr>
        </p:nvSpPr>
        <p:spPr>
          <a:xfrm>
            <a:off x="5325929" y="3912455"/>
            <a:ext cx="5284075" cy="619512"/>
          </a:xfrm>
          <a:prstGeom prst="rect">
            <a:avLst/>
          </a:prstGeom>
          <a:noFill/>
        </p:spPr>
        <p:txBody>
          <a:bodyPr wrap="square" lIns="0" tIns="0" rIns="0" bIns="0" rtlCol="0" anchor="ctr">
            <a:noAutofit/>
          </a:bodyPr>
          <a:lstStyle/>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经济可行性：分析项目的成本和收益情况，判断项目是否具有经济上的可行性。成本包括启动成本、运营成本、营销成本等，收益则包括销售收入、利润、投资回报率等指标。</a:t>
            </a:r>
            <a:endParaRPr lang="zh-CN" altLang="en-US" sz="1600">
              <a:solidFill>
                <a:schemeClr val="tx1">
                  <a:lumMod val="85000"/>
                  <a:lumOff val="15000"/>
                </a:schemeClr>
              </a:solidFill>
              <a:latin typeface="+mn-ea"/>
              <a:cs typeface="+mn-ea"/>
            </a:endParaRPr>
          </a:p>
        </p:txBody>
      </p:sp>
      <p:sp>
        <p:nvSpPr>
          <p:cNvPr id="30" name="矩形 29"/>
          <p:cNvSpPr/>
          <p:nvPr>
            <p:custDataLst>
              <p:tags r:id="rId17"/>
            </p:custDataLst>
          </p:nvPr>
        </p:nvSpPr>
        <p:spPr>
          <a:xfrm>
            <a:off x="5325929" y="5166926"/>
            <a:ext cx="5284075" cy="619512"/>
          </a:xfrm>
          <a:prstGeom prst="rect">
            <a:avLst/>
          </a:prstGeom>
          <a:noFill/>
        </p:spPr>
        <p:txBody>
          <a:bodyPr wrap="square" lIns="0" tIns="0" rIns="0" bIns="0" rtlCol="0" anchor="ctr">
            <a:noAutofit/>
          </a:bodyPr>
          <a:lstStyle/>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市场可行性：研究项目的市场前景和市场接受度，确定目标市场的规模、需求特点、竞争状况等。</a:t>
            </a:r>
            <a:endParaRPr lang="zh-CN" altLang="en-US" sz="1600">
              <a:solidFill>
                <a:schemeClr val="tx1">
                  <a:lumMod val="85000"/>
                  <a:lumOff val="15000"/>
                </a:schemeClr>
              </a:solidFill>
              <a:latin typeface="+mn-ea"/>
              <a:cs typeface="+mn-ea"/>
            </a:endParaRPr>
          </a:p>
        </p:txBody>
      </p:sp>
      <p:sp>
        <p:nvSpPr>
          <p:cNvPr id="32" name="Shape 1021"/>
          <p:cNvSpPr/>
          <p:nvPr>
            <p:custDataLst>
              <p:tags r:id="rId18"/>
            </p:custDataLst>
          </p:nvPr>
        </p:nvSpPr>
        <p:spPr>
          <a:xfrm>
            <a:off x="1796414" y="1660786"/>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（二）项目筛选与评估</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fill="hold"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四、选择创业项目的流程与方法</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2" name="Shape 1021"/>
          <p:cNvSpPr/>
          <p:nvPr>
            <p:custDataLst>
              <p:tags r:id="rId4"/>
            </p:custDataLst>
          </p:nvPr>
        </p:nvSpPr>
        <p:spPr>
          <a:xfrm>
            <a:off x="2054859" y="1569029"/>
            <a:ext cx="4598035" cy="466090"/>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1800" b="1"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风险评估</a:t>
            </a:r>
            <a:endParaRPr lang="zh-CN" altLang="en-US" sz="1800" b="1"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2" name="图形 9"/>
          <p:cNvSpPr/>
          <p:nvPr>
            <p:custDataLst>
              <p:tags r:id="rId5"/>
            </p:custDataLst>
          </p:nvPr>
        </p:nvSpPr>
        <p:spPr>
          <a:xfrm>
            <a:off x="1459902" y="2843495"/>
            <a:ext cx="884115" cy="789622"/>
          </a:xfrm>
          <a:custGeom>
            <a:avLst/>
            <a:gdLst>
              <a:gd name="connsiteX0" fmla="*/ 958463 w 1370981"/>
              <a:gd name="connsiteY0" fmla="*/ -1130 h 1224453"/>
              <a:gd name="connsiteX1" fmla="*/ 1078507 w 1370981"/>
              <a:gd name="connsiteY1" fmla="*/ 68177 h 1224453"/>
              <a:gd name="connsiteX2" fmla="*/ 1351945 w 1370981"/>
              <a:gd name="connsiteY2" fmla="*/ 541789 h 1224453"/>
              <a:gd name="connsiteX3" fmla="*/ 1351945 w 1370981"/>
              <a:gd name="connsiteY3" fmla="*/ 680404 h 1224453"/>
              <a:gd name="connsiteX4" fmla="*/ 1078507 w 1370981"/>
              <a:gd name="connsiteY4" fmla="*/ 1154016 h 1224453"/>
              <a:gd name="connsiteX5" fmla="*/ 958463 w 1370981"/>
              <a:gd name="connsiteY5" fmla="*/ 1223323 h 1224453"/>
              <a:gd name="connsiteX6" fmla="*/ 411586 w 1370981"/>
              <a:gd name="connsiteY6" fmla="*/ 1223323 h 1224453"/>
              <a:gd name="connsiteX7" fmla="*/ 291542 w 1370981"/>
              <a:gd name="connsiteY7" fmla="*/ 1154016 h 1224453"/>
              <a:gd name="connsiteX8" fmla="*/ 18104 w 1370981"/>
              <a:gd name="connsiteY8" fmla="*/ 680404 h 1224453"/>
              <a:gd name="connsiteX9" fmla="*/ 18104 w 1370981"/>
              <a:gd name="connsiteY9" fmla="*/ 541789 h 1224453"/>
              <a:gd name="connsiteX10" fmla="*/ 291542 w 1370981"/>
              <a:gd name="connsiteY10" fmla="*/ 68177 h 1224453"/>
              <a:gd name="connsiteX11" fmla="*/ 411586 w 1370981"/>
              <a:gd name="connsiteY11" fmla="*/ -1130 h 1224453"/>
              <a:gd name="connsiteX12" fmla="*/ 958463 w 1370981"/>
              <a:gd name="connsiteY12" fmla="*/ -1130 h 122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0981" h="1224453">
                <a:moveTo>
                  <a:pt x="958463" y="-1130"/>
                </a:moveTo>
                <a:cubicBezTo>
                  <a:pt x="1007986" y="-1130"/>
                  <a:pt x="1053750" y="25276"/>
                  <a:pt x="1078507" y="68177"/>
                </a:cubicBezTo>
                <a:lnTo>
                  <a:pt x="1351945" y="541789"/>
                </a:lnTo>
                <a:cubicBezTo>
                  <a:pt x="1376705" y="584690"/>
                  <a:pt x="1376705" y="637503"/>
                  <a:pt x="1351945" y="680404"/>
                </a:cubicBezTo>
                <a:lnTo>
                  <a:pt x="1078507" y="1154016"/>
                </a:lnTo>
                <a:cubicBezTo>
                  <a:pt x="1053750" y="1196917"/>
                  <a:pt x="1007986" y="1223323"/>
                  <a:pt x="958463" y="1223323"/>
                </a:cubicBezTo>
                <a:lnTo>
                  <a:pt x="411586" y="1223323"/>
                </a:lnTo>
                <a:cubicBezTo>
                  <a:pt x="362062" y="1223323"/>
                  <a:pt x="316299" y="1196917"/>
                  <a:pt x="291542" y="1154016"/>
                </a:cubicBezTo>
                <a:lnTo>
                  <a:pt x="18104" y="680404"/>
                </a:lnTo>
                <a:cubicBezTo>
                  <a:pt x="-6656" y="637503"/>
                  <a:pt x="-6656" y="584690"/>
                  <a:pt x="18104" y="541789"/>
                </a:cubicBezTo>
                <a:lnTo>
                  <a:pt x="291542" y="68177"/>
                </a:lnTo>
                <a:cubicBezTo>
                  <a:pt x="316299" y="25276"/>
                  <a:pt x="362062" y="-1130"/>
                  <a:pt x="411586" y="-1130"/>
                </a:cubicBezTo>
                <a:lnTo>
                  <a:pt x="958463" y="-1130"/>
                </a:lnTo>
                <a:close/>
              </a:path>
            </a:pathLst>
          </a:custGeom>
          <a:noFill/>
          <a:ln w="9525" cap="flat">
            <a:solidFill>
              <a:schemeClr val="tx2">
                <a:lumMod val="50000"/>
                <a:lumOff val="50000"/>
                <a:alpha val="10000"/>
              </a:schemeClr>
            </a:solidFill>
            <a:prstDash val="solid"/>
            <a:miter/>
          </a:ln>
        </p:spPr>
        <p:txBody>
          <a:bodyPr rtlCol="0" anchor="ctr">
            <a:noAutofit/>
          </a:bodyPr>
          <a:p>
            <a:endParaRPr lang="zh-CN" altLang="en-US">
              <a:solidFill>
                <a:schemeClr val="tx1"/>
              </a:solidFill>
            </a:endParaRPr>
          </a:p>
        </p:txBody>
      </p:sp>
      <p:sp>
        <p:nvSpPr>
          <p:cNvPr id="93" name="图形 14"/>
          <p:cNvSpPr/>
          <p:nvPr>
            <p:custDataLst>
              <p:tags r:id="rId6"/>
            </p:custDataLst>
          </p:nvPr>
        </p:nvSpPr>
        <p:spPr>
          <a:xfrm>
            <a:off x="1924673" y="2514500"/>
            <a:ext cx="1397217" cy="1257102"/>
          </a:xfrm>
          <a:custGeom>
            <a:avLst/>
            <a:gdLst>
              <a:gd name="connsiteX0" fmla="*/ 1407114 w 2012417"/>
              <a:gd name="connsiteY0" fmla="*/ -1130 h 1797334"/>
              <a:gd name="connsiteX1" fmla="*/ 1583322 w 2012417"/>
              <a:gd name="connsiteY1" fmla="*/ 100604 h 1797334"/>
              <a:gd name="connsiteX2" fmla="*/ 1984693 w 2012417"/>
              <a:gd name="connsiteY2" fmla="*/ 795803 h 1797334"/>
              <a:gd name="connsiteX3" fmla="*/ 1984693 w 2012417"/>
              <a:gd name="connsiteY3" fmla="*/ 999271 h 1797334"/>
              <a:gd name="connsiteX4" fmla="*/ 1583322 w 2012417"/>
              <a:gd name="connsiteY4" fmla="*/ 1694471 h 1797334"/>
              <a:gd name="connsiteX5" fmla="*/ 1407114 w 2012417"/>
              <a:gd name="connsiteY5" fmla="*/ 1796205 h 1797334"/>
              <a:gd name="connsiteX6" fmla="*/ 604372 w 2012417"/>
              <a:gd name="connsiteY6" fmla="*/ 1796205 h 1797334"/>
              <a:gd name="connsiteX7" fmla="*/ 428163 w 2012417"/>
              <a:gd name="connsiteY7" fmla="*/ 1694471 h 1797334"/>
              <a:gd name="connsiteX8" fmla="*/ 26792 w 2012417"/>
              <a:gd name="connsiteY8" fmla="*/ 999271 h 1797334"/>
              <a:gd name="connsiteX9" fmla="*/ 26792 w 2012417"/>
              <a:gd name="connsiteY9" fmla="*/ 795803 h 1797334"/>
              <a:gd name="connsiteX10" fmla="*/ 428163 w 2012417"/>
              <a:gd name="connsiteY10" fmla="*/ 100604 h 1797334"/>
              <a:gd name="connsiteX11" fmla="*/ 604372 w 2012417"/>
              <a:gd name="connsiteY11" fmla="*/ -1130 h 1797334"/>
              <a:gd name="connsiteX12" fmla="*/ 1407114 w 2012417"/>
              <a:gd name="connsiteY12" fmla="*/ -1130 h 179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2417" h="1797334">
                <a:moveTo>
                  <a:pt x="1407114" y="-1130"/>
                </a:moveTo>
                <a:cubicBezTo>
                  <a:pt x="1479808" y="-1130"/>
                  <a:pt x="1546983" y="37630"/>
                  <a:pt x="1583322" y="100604"/>
                </a:cubicBezTo>
                <a:lnTo>
                  <a:pt x="1984693" y="795803"/>
                </a:lnTo>
                <a:cubicBezTo>
                  <a:pt x="2021038" y="858777"/>
                  <a:pt x="2021038" y="936298"/>
                  <a:pt x="1984693" y="999271"/>
                </a:cubicBezTo>
                <a:lnTo>
                  <a:pt x="1583322" y="1694471"/>
                </a:lnTo>
                <a:cubicBezTo>
                  <a:pt x="1546983" y="1757444"/>
                  <a:pt x="1479808" y="1796205"/>
                  <a:pt x="1407114" y="1796205"/>
                </a:cubicBezTo>
                <a:lnTo>
                  <a:pt x="604372" y="1796205"/>
                </a:lnTo>
                <a:cubicBezTo>
                  <a:pt x="531677" y="1796205"/>
                  <a:pt x="464503" y="1757444"/>
                  <a:pt x="428163" y="1694471"/>
                </a:cubicBezTo>
                <a:lnTo>
                  <a:pt x="26792" y="999271"/>
                </a:lnTo>
                <a:cubicBezTo>
                  <a:pt x="-9552" y="936298"/>
                  <a:pt x="-9552" y="858777"/>
                  <a:pt x="26792" y="795803"/>
                </a:cubicBezTo>
                <a:lnTo>
                  <a:pt x="428163" y="100604"/>
                </a:lnTo>
                <a:cubicBezTo>
                  <a:pt x="464503" y="37630"/>
                  <a:pt x="531677" y="-1130"/>
                  <a:pt x="604372" y="-1130"/>
                </a:cubicBezTo>
                <a:lnTo>
                  <a:pt x="1407114"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94" name="图形 17"/>
          <p:cNvSpPr/>
          <p:nvPr>
            <p:custDataLst>
              <p:tags r:id="rId7"/>
            </p:custDataLst>
          </p:nvPr>
        </p:nvSpPr>
        <p:spPr>
          <a:xfrm>
            <a:off x="1459902" y="5046719"/>
            <a:ext cx="1000563" cy="893509"/>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95" name="图形 17"/>
          <p:cNvSpPr/>
          <p:nvPr>
            <p:custDataLst>
              <p:tags r:id="rId8"/>
            </p:custDataLst>
          </p:nvPr>
        </p:nvSpPr>
        <p:spPr>
          <a:xfrm>
            <a:off x="6132679" y="4126577"/>
            <a:ext cx="2073422" cy="1905753"/>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5875" cap="flat">
            <a:solidFill>
              <a:schemeClr val="tx2">
                <a:lumMod val="50000"/>
                <a:lumOff val="50000"/>
                <a:alpha val="20000"/>
              </a:schemeClr>
            </a:solidFill>
            <a:prstDash val="solid"/>
            <a:miter/>
          </a:ln>
        </p:spPr>
        <p:txBody>
          <a:bodyPr rtlCol="0" anchor="ctr">
            <a:noAutofit/>
          </a:bodyPr>
          <a:p>
            <a:endParaRPr lang="zh-CN" altLang="en-US">
              <a:solidFill>
                <a:schemeClr val="tx1"/>
              </a:solidFill>
            </a:endParaRPr>
          </a:p>
        </p:txBody>
      </p:sp>
      <p:sp>
        <p:nvSpPr>
          <p:cNvPr id="96" name="图形 17"/>
          <p:cNvSpPr>
            <a:spLocks noChangeAspect="1"/>
          </p:cNvSpPr>
          <p:nvPr>
            <p:custDataLst>
              <p:tags r:id="rId9"/>
            </p:custDataLst>
          </p:nvPr>
        </p:nvSpPr>
        <p:spPr>
          <a:xfrm>
            <a:off x="8663331" y="1991763"/>
            <a:ext cx="1836004" cy="168753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tlCol="0" anchor="ctr">
            <a:noAutofit/>
          </a:bodyPr>
          <a:p>
            <a:endParaRPr lang="zh-CN" altLang="en-US">
              <a:solidFill>
                <a:schemeClr val="tx1"/>
              </a:solidFill>
            </a:endParaRPr>
          </a:p>
        </p:txBody>
      </p:sp>
      <p:sp>
        <p:nvSpPr>
          <p:cNvPr id="97" name="图形 17"/>
          <p:cNvSpPr/>
          <p:nvPr>
            <p:custDataLst>
              <p:tags r:id="rId10"/>
            </p:custDataLst>
          </p:nvPr>
        </p:nvSpPr>
        <p:spPr>
          <a:xfrm>
            <a:off x="9581907" y="3740660"/>
            <a:ext cx="971190" cy="89265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98" name="图形 17"/>
          <p:cNvSpPr/>
          <p:nvPr>
            <p:custDataLst>
              <p:tags r:id="rId11"/>
            </p:custDataLst>
          </p:nvPr>
        </p:nvSpPr>
        <p:spPr>
          <a:xfrm>
            <a:off x="9883225" y="5073874"/>
            <a:ext cx="575115" cy="528608"/>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99" name="图形 17"/>
          <p:cNvSpPr/>
          <p:nvPr>
            <p:custDataLst>
              <p:tags r:id="rId12"/>
            </p:custDataLst>
          </p:nvPr>
        </p:nvSpPr>
        <p:spPr>
          <a:xfrm>
            <a:off x="8081584" y="4433117"/>
            <a:ext cx="1290277" cy="1185938"/>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00" name="图形 17"/>
          <p:cNvSpPr/>
          <p:nvPr>
            <p:custDataLst>
              <p:tags r:id="rId13"/>
            </p:custDataLst>
          </p:nvPr>
        </p:nvSpPr>
        <p:spPr>
          <a:xfrm>
            <a:off x="8797018" y="3991323"/>
            <a:ext cx="611269" cy="561839"/>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dirty="0">
              <a:solidFill>
                <a:schemeClr val="tx1"/>
              </a:solidFill>
            </a:endParaRPr>
          </a:p>
        </p:txBody>
      </p:sp>
      <p:sp>
        <p:nvSpPr>
          <p:cNvPr id="101" name="图形 17"/>
          <p:cNvSpPr/>
          <p:nvPr>
            <p:custDataLst>
              <p:tags r:id="rId14"/>
            </p:custDataLst>
          </p:nvPr>
        </p:nvSpPr>
        <p:spPr>
          <a:xfrm>
            <a:off x="6025625" y="2560455"/>
            <a:ext cx="1170647" cy="107598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02" name="图形 17"/>
          <p:cNvSpPr/>
          <p:nvPr>
            <p:custDataLst>
              <p:tags r:id="rId15"/>
            </p:custDataLst>
          </p:nvPr>
        </p:nvSpPr>
        <p:spPr>
          <a:xfrm>
            <a:off x="4399448" y="3966779"/>
            <a:ext cx="930827" cy="85555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03" name="图形 17"/>
          <p:cNvSpPr/>
          <p:nvPr>
            <p:custDataLst>
              <p:tags r:id="rId16"/>
            </p:custDataLst>
          </p:nvPr>
        </p:nvSpPr>
        <p:spPr>
          <a:xfrm>
            <a:off x="3759213" y="4558448"/>
            <a:ext cx="1342784" cy="12342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04" name="图形 17"/>
          <p:cNvSpPr>
            <a:spLocks noChangeAspect="1"/>
          </p:cNvSpPr>
          <p:nvPr>
            <p:custDataLst>
              <p:tags r:id="rId17"/>
            </p:custDataLst>
          </p:nvPr>
        </p:nvSpPr>
        <p:spPr>
          <a:xfrm>
            <a:off x="2093870" y="3801759"/>
            <a:ext cx="1836003" cy="168753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4">
                  <a:lumMod val="95000"/>
                  <a:alpha val="100000"/>
                </a:schemeClr>
              </a:gs>
              <a:gs pos="50000">
                <a:schemeClr val="accent4">
                  <a:lumMod val="90000"/>
                  <a:lumOff val="10000"/>
                  <a:alpha val="100000"/>
                </a:schemeClr>
              </a:gs>
              <a:gs pos="100000">
                <a:schemeClr val="accent4">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4">
                <a:alpha val="20000"/>
              </a:schemeClr>
            </a:outerShdw>
          </a:effectLst>
        </p:spPr>
        <p:txBody>
          <a:bodyPr rtlCol="0" anchor="ctr"/>
          <a:p>
            <a:endParaRPr lang="zh-CN" altLang="en-US">
              <a:solidFill>
                <a:schemeClr val="tx1"/>
              </a:solidFill>
            </a:endParaRPr>
          </a:p>
        </p:txBody>
      </p:sp>
      <p:sp>
        <p:nvSpPr>
          <p:cNvPr id="105" name="图形 17"/>
          <p:cNvSpPr>
            <a:spLocks noChangeAspect="1"/>
          </p:cNvSpPr>
          <p:nvPr>
            <p:custDataLst>
              <p:tags r:id="rId18"/>
            </p:custDataLst>
          </p:nvPr>
        </p:nvSpPr>
        <p:spPr>
          <a:xfrm>
            <a:off x="3478261" y="2501445"/>
            <a:ext cx="1636001" cy="148029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4">
                  <a:lumMod val="95000"/>
                  <a:alpha val="100000"/>
                </a:schemeClr>
              </a:gs>
              <a:gs pos="50000">
                <a:schemeClr val="accent4">
                  <a:lumMod val="90000"/>
                  <a:lumOff val="10000"/>
                  <a:alpha val="100000"/>
                </a:schemeClr>
              </a:gs>
              <a:gs pos="100000">
                <a:schemeClr val="accent4">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4">
                <a:alpha val="20000"/>
              </a:schemeClr>
            </a:outerShdw>
          </a:effectLst>
        </p:spPr>
        <p:txBody>
          <a:bodyPr rtlCol="0" anchor="ctr">
            <a:noAutofit/>
          </a:bodyPr>
          <a:p>
            <a:pPr lvl="0" algn="l">
              <a:buClrTx/>
              <a:buSzTx/>
              <a:buFontTx/>
            </a:pPr>
            <a:endParaRPr lang="zh-CN" altLang="en-US">
              <a:solidFill>
                <a:schemeClr val="tx1"/>
              </a:solidFill>
              <a:sym typeface="+mn-ea"/>
            </a:endParaRPr>
          </a:p>
        </p:txBody>
      </p:sp>
      <p:sp>
        <p:nvSpPr>
          <p:cNvPr id="106" name="图形 17"/>
          <p:cNvSpPr/>
          <p:nvPr>
            <p:custDataLst>
              <p:tags r:id="rId19"/>
            </p:custDataLst>
          </p:nvPr>
        </p:nvSpPr>
        <p:spPr>
          <a:xfrm>
            <a:off x="4934196" y="3402787"/>
            <a:ext cx="1515573" cy="1371328"/>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4">
                  <a:lumMod val="95000"/>
                  <a:alpha val="100000"/>
                </a:schemeClr>
              </a:gs>
              <a:gs pos="50000">
                <a:schemeClr val="accent4">
                  <a:lumMod val="90000"/>
                  <a:lumOff val="10000"/>
                  <a:alpha val="100000"/>
                </a:schemeClr>
              </a:gs>
              <a:gs pos="100000">
                <a:schemeClr val="accent4">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4">
                <a:alpha val="20000"/>
              </a:schemeClr>
            </a:outerShdw>
          </a:effectLst>
        </p:spPr>
        <p:txBody>
          <a:bodyPr rtlCol="0" anchor="ctr">
            <a:noAutofit/>
          </a:bodyPr>
          <a:p>
            <a:pPr lvl="0" algn="l">
              <a:buClrTx/>
              <a:buSzTx/>
              <a:buFontTx/>
            </a:pPr>
            <a:endParaRPr lang="zh-CN" altLang="en-US">
              <a:solidFill>
                <a:schemeClr val="tx1"/>
              </a:solidFill>
              <a:sym typeface="+mn-ea"/>
            </a:endParaRPr>
          </a:p>
        </p:txBody>
      </p:sp>
      <p:sp>
        <p:nvSpPr>
          <p:cNvPr id="107" name="图形 17"/>
          <p:cNvSpPr/>
          <p:nvPr>
            <p:custDataLst>
              <p:tags r:id="rId20"/>
            </p:custDataLst>
          </p:nvPr>
        </p:nvSpPr>
        <p:spPr>
          <a:xfrm>
            <a:off x="6275766" y="4271230"/>
            <a:ext cx="1787157" cy="1617063"/>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4">
                  <a:lumMod val="95000"/>
                  <a:alpha val="100000"/>
                </a:schemeClr>
              </a:gs>
              <a:gs pos="50000">
                <a:schemeClr val="accent4">
                  <a:lumMod val="90000"/>
                  <a:lumOff val="10000"/>
                  <a:alpha val="100000"/>
                </a:schemeClr>
              </a:gs>
              <a:gs pos="100000">
                <a:schemeClr val="accent4">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4">
                <a:alpha val="20000"/>
              </a:schemeClr>
            </a:outerShdw>
          </a:effectLst>
        </p:spPr>
        <p:txBody>
          <a:bodyPr rtlCol="0" anchor="ctr">
            <a:noAutofit/>
          </a:bodyPr>
          <a:p>
            <a:pPr lvl="0" algn="l">
              <a:buClrTx/>
              <a:buSzTx/>
              <a:buFontTx/>
            </a:pPr>
            <a:endParaRPr lang="zh-CN" altLang="en-US">
              <a:solidFill>
                <a:schemeClr val="tx1"/>
              </a:solidFill>
              <a:sym typeface="+mn-ea"/>
            </a:endParaRPr>
          </a:p>
        </p:txBody>
      </p:sp>
      <p:sp>
        <p:nvSpPr>
          <p:cNvPr id="108" name="图形 17"/>
          <p:cNvSpPr/>
          <p:nvPr>
            <p:custDataLst>
              <p:tags r:id="rId21"/>
            </p:custDataLst>
          </p:nvPr>
        </p:nvSpPr>
        <p:spPr>
          <a:xfrm>
            <a:off x="7218363" y="2684742"/>
            <a:ext cx="1601252" cy="144885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4">
                  <a:lumMod val="95000"/>
                  <a:alpha val="100000"/>
                </a:schemeClr>
              </a:gs>
              <a:gs pos="50000">
                <a:schemeClr val="accent4">
                  <a:lumMod val="90000"/>
                  <a:lumOff val="10000"/>
                  <a:alpha val="100000"/>
                </a:schemeClr>
              </a:gs>
              <a:gs pos="100000">
                <a:schemeClr val="accent4">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4">
                <a:alpha val="20000"/>
              </a:schemeClr>
            </a:outerShdw>
          </a:effectLst>
        </p:spPr>
        <p:txBody>
          <a:bodyPr rtlCol="0" anchor="ctr">
            <a:noAutofit/>
          </a:bodyPr>
          <a:p>
            <a:pPr lvl="0" algn="l">
              <a:buClrTx/>
              <a:buSzTx/>
              <a:buFontTx/>
            </a:pPr>
            <a:endParaRPr lang="zh-CN" altLang="en-US">
              <a:solidFill>
                <a:schemeClr val="tx1"/>
              </a:solidFill>
              <a:sym typeface="+mn-ea"/>
            </a:endParaRPr>
          </a:p>
        </p:txBody>
      </p:sp>
      <p:sp>
        <p:nvSpPr>
          <p:cNvPr id="109" name="图形 17"/>
          <p:cNvSpPr/>
          <p:nvPr>
            <p:custDataLst>
              <p:tags r:id="rId22"/>
            </p:custDataLst>
          </p:nvPr>
        </p:nvSpPr>
        <p:spPr>
          <a:xfrm>
            <a:off x="8788141" y="2119706"/>
            <a:ext cx="1568374" cy="141910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4">
                  <a:lumMod val="95000"/>
                  <a:alpha val="100000"/>
                </a:schemeClr>
              </a:gs>
              <a:gs pos="50000">
                <a:schemeClr val="accent4">
                  <a:lumMod val="90000"/>
                  <a:lumOff val="10000"/>
                  <a:alpha val="100000"/>
                </a:schemeClr>
              </a:gs>
              <a:gs pos="100000">
                <a:schemeClr val="accent4">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4">
                <a:alpha val="20000"/>
              </a:schemeClr>
            </a:outerShdw>
          </a:effectLst>
        </p:spPr>
        <p:txBody>
          <a:bodyPr rtlCol="0" anchor="ctr">
            <a:noAutofit/>
          </a:bodyPr>
          <a:p>
            <a:pPr lvl="0" algn="l">
              <a:buClrTx/>
              <a:buSzTx/>
              <a:buFontTx/>
            </a:pPr>
            <a:endParaRPr lang="zh-CN" altLang="en-US">
              <a:solidFill>
                <a:schemeClr val="tx1"/>
              </a:solidFill>
              <a:sym typeface="+mn-ea"/>
            </a:endParaRPr>
          </a:p>
        </p:txBody>
      </p:sp>
      <p:pic>
        <p:nvPicPr>
          <p:cNvPr id="110" name="图片 3" descr="拼图"/>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rot="16200000">
            <a:off x="2774838" y="4161043"/>
            <a:ext cx="473694" cy="473694"/>
          </a:xfrm>
          <a:prstGeom prst="rect">
            <a:avLst/>
          </a:prstGeom>
        </p:spPr>
      </p:pic>
      <p:pic>
        <p:nvPicPr>
          <p:cNvPr id="111" name="图片 8" descr="设置"/>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118497" y="2817907"/>
            <a:ext cx="355270" cy="355270"/>
          </a:xfrm>
          <a:prstGeom prst="rect">
            <a:avLst/>
          </a:prstGeom>
        </p:spPr>
      </p:pic>
      <p:pic>
        <p:nvPicPr>
          <p:cNvPr id="112" name="图片 20" descr="家"/>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9394954" y="2394391"/>
            <a:ext cx="355270" cy="355270"/>
          </a:xfrm>
          <a:prstGeom prst="rect">
            <a:avLst/>
          </a:prstGeom>
        </p:spPr>
      </p:pic>
      <p:pic>
        <p:nvPicPr>
          <p:cNvPr id="113" name="图片 22" descr="条形图"/>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7811599" y="2920261"/>
            <a:ext cx="414482" cy="414482"/>
          </a:xfrm>
          <a:prstGeom prst="rect">
            <a:avLst/>
          </a:prstGeom>
        </p:spPr>
      </p:pic>
      <p:sp>
        <p:nvSpPr>
          <p:cNvPr id="114" name="标题"/>
          <p:cNvSpPr txBox="1"/>
          <p:nvPr>
            <p:custDataLst>
              <p:tags r:id="rId35"/>
            </p:custDataLst>
          </p:nvPr>
        </p:nvSpPr>
        <p:spPr>
          <a:xfrm>
            <a:off x="2274034" y="4681169"/>
            <a:ext cx="1475779" cy="592117"/>
          </a:xfrm>
          <a:prstGeom prst="rect">
            <a:avLst/>
          </a:prstGeom>
          <a:noFill/>
        </p:spPr>
        <p:txBody>
          <a:bodyPr wrap="square" lIns="0" tIns="0" rIns="0" bIns="0" rtlCol="0" anchor="t" anchorCtr="0">
            <a:normAutofit/>
          </a:bodyPr>
          <a:p>
            <a:pPr algn="ctr"/>
            <a:r>
              <a:rPr lang="zh-CN" altLang="en-US" b="1" spc="300" dirty="0">
                <a:solidFill>
                  <a:srgbClr val="FFFFFF"/>
                </a:solidFill>
                <a:latin typeface="+mn-ea"/>
              </a:rPr>
              <a:t>市场风险</a:t>
            </a:r>
            <a:endParaRPr lang="zh-CN" altLang="en-US" b="1" spc="300" dirty="0">
              <a:solidFill>
                <a:srgbClr val="FFFFFF"/>
              </a:solidFill>
              <a:latin typeface="+mn-ea"/>
            </a:endParaRPr>
          </a:p>
        </p:txBody>
      </p:sp>
      <p:sp>
        <p:nvSpPr>
          <p:cNvPr id="116" name="标题"/>
          <p:cNvSpPr txBox="1"/>
          <p:nvPr>
            <p:custDataLst>
              <p:tags r:id="rId36"/>
            </p:custDataLst>
          </p:nvPr>
        </p:nvSpPr>
        <p:spPr>
          <a:xfrm>
            <a:off x="3599937" y="3287378"/>
            <a:ext cx="1392224" cy="592117"/>
          </a:xfrm>
          <a:prstGeom prst="rect">
            <a:avLst/>
          </a:prstGeom>
          <a:noFill/>
        </p:spPr>
        <p:txBody>
          <a:bodyPr wrap="square" lIns="0" tIns="0" rIns="0" bIns="0" rtlCol="0" anchor="t" anchorCtr="0">
            <a:normAutofit/>
          </a:bodyPr>
          <a:p>
            <a:pPr algn="ctr"/>
            <a:r>
              <a:rPr lang="zh-CN" altLang="en-US" b="1" spc="300" dirty="0">
                <a:solidFill>
                  <a:srgbClr val="FFFFFF"/>
                </a:solidFill>
                <a:latin typeface="+mn-ea"/>
              </a:rPr>
              <a:t>技术风险</a:t>
            </a:r>
            <a:endParaRPr lang="zh-CN" altLang="en-US" b="1" spc="300" dirty="0">
              <a:solidFill>
                <a:srgbClr val="FFFFFF"/>
              </a:solidFill>
              <a:latin typeface="+mn-ea"/>
            </a:endParaRPr>
          </a:p>
        </p:txBody>
      </p:sp>
      <p:sp>
        <p:nvSpPr>
          <p:cNvPr id="117" name="标题"/>
          <p:cNvSpPr txBox="1"/>
          <p:nvPr>
            <p:custDataLst>
              <p:tags r:id="rId37"/>
            </p:custDataLst>
          </p:nvPr>
        </p:nvSpPr>
        <p:spPr>
          <a:xfrm>
            <a:off x="5010962" y="4145377"/>
            <a:ext cx="1361870" cy="592117"/>
          </a:xfrm>
          <a:prstGeom prst="rect">
            <a:avLst/>
          </a:prstGeom>
          <a:noFill/>
        </p:spPr>
        <p:txBody>
          <a:bodyPr wrap="square" lIns="0" tIns="0" rIns="0" bIns="0" rtlCol="0" anchor="t" anchorCtr="0">
            <a:normAutofit/>
          </a:bodyPr>
          <a:p>
            <a:pPr algn="ctr"/>
            <a:r>
              <a:rPr lang="en-US" altLang="zh-CN" b="1" spc="300" dirty="0">
                <a:solidFill>
                  <a:srgbClr val="FFFFFF"/>
                </a:solidFill>
                <a:latin typeface="+mn-ea"/>
              </a:rPr>
              <a:t>管理风险</a:t>
            </a:r>
            <a:endParaRPr lang="en-US" altLang="zh-CN" b="1" spc="300" dirty="0">
              <a:solidFill>
                <a:srgbClr val="FFFFFF"/>
              </a:solidFill>
              <a:latin typeface="+mn-ea"/>
            </a:endParaRPr>
          </a:p>
        </p:txBody>
      </p:sp>
      <p:sp>
        <p:nvSpPr>
          <p:cNvPr id="118" name="标题"/>
          <p:cNvSpPr txBox="1"/>
          <p:nvPr>
            <p:custDataLst>
              <p:tags r:id="rId38"/>
            </p:custDataLst>
          </p:nvPr>
        </p:nvSpPr>
        <p:spPr>
          <a:xfrm>
            <a:off x="6580505" y="5097145"/>
            <a:ext cx="1224280" cy="591820"/>
          </a:xfrm>
          <a:prstGeom prst="rect">
            <a:avLst/>
          </a:prstGeom>
          <a:noFill/>
        </p:spPr>
        <p:txBody>
          <a:bodyPr wrap="square" lIns="0" tIns="0" rIns="0" bIns="0" rtlCol="0" anchor="t" anchorCtr="0">
            <a:normAutofit/>
          </a:bodyPr>
          <a:p>
            <a:pPr algn="ctr"/>
            <a:r>
              <a:rPr lang="en-US" altLang="zh-CN" b="1" spc="300" dirty="0">
                <a:solidFill>
                  <a:srgbClr val="FFFFFF"/>
                </a:solidFill>
                <a:latin typeface="+mn-ea"/>
              </a:rPr>
              <a:t>市场增长潜力</a:t>
            </a:r>
            <a:endParaRPr lang="en-US" altLang="zh-CN" b="1" spc="300" dirty="0">
              <a:solidFill>
                <a:srgbClr val="FFFFFF"/>
              </a:solidFill>
              <a:latin typeface="+mn-ea"/>
            </a:endParaRPr>
          </a:p>
        </p:txBody>
      </p:sp>
      <p:sp>
        <p:nvSpPr>
          <p:cNvPr id="119" name="标题"/>
          <p:cNvSpPr txBox="1"/>
          <p:nvPr>
            <p:custDataLst>
              <p:tags r:id="rId39"/>
            </p:custDataLst>
          </p:nvPr>
        </p:nvSpPr>
        <p:spPr>
          <a:xfrm>
            <a:off x="7397115" y="3432810"/>
            <a:ext cx="1223645" cy="591820"/>
          </a:xfrm>
          <a:prstGeom prst="rect">
            <a:avLst/>
          </a:prstGeom>
          <a:noFill/>
        </p:spPr>
        <p:txBody>
          <a:bodyPr wrap="square" lIns="0" tIns="0" rIns="0" bIns="0" rtlCol="0" anchor="t" anchorCtr="0">
            <a:normAutofit/>
          </a:bodyPr>
          <a:p>
            <a:pPr algn="ctr"/>
            <a:r>
              <a:rPr lang="en-US" altLang="zh-CN" b="1" spc="300" dirty="0">
                <a:solidFill>
                  <a:srgbClr val="FFFFFF"/>
                </a:solidFill>
                <a:latin typeface="+mn-ea"/>
              </a:rPr>
              <a:t>竞争优势机会</a:t>
            </a:r>
            <a:endParaRPr lang="en-US" altLang="zh-CN" b="1" spc="300" dirty="0">
              <a:solidFill>
                <a:srgbClr val="FFFFFF"/>
              </a:solidFill>
              <a:latin typeface="+mn-ea"/>
            </a:endParaRPr>
          </a:p>
        </p:txBody>
      </p:sp>
      <p:sp>
        <p:nvSpPr>
          <p:cNvPr id="120" name="标题"/>
          <p:cNvSpPr txBox="1"/>
          <p:nvPr>
            <p:custDataLst>
              <p:tags r:id="rId40"/>
            </p:custDataLst>
          </p:nvPr>
        </p:nvSpPr>
        <p:spPr>
          <a:xfrm>
            <a:off x="8942705" y="2854325"/>
            <a:ext cx="1233170" cy="591820"/>
          </a:xfrm>
          <a:prstGeom prst="rect">
            <a:avLst/>
          </a:prstGeom>
          <a:noFill/>
        </p:spPr>
        <p:txBody>
          <a:bodyPr wrap="square" lIns="0" tIns="0" rIns="0" bIns="0" rtlCol="0" anchor="t" anchorCtr="0">
            <a:normAutofit/>
          </a:bodyPr>
          <a:p>
            <a:pPr algn="ctr"/>
            <a:r>
              <a:rPr lang="en-US" altLang="zh-CN" b="1" spc="300" dirty="0">
                <a:solidFill>
                  <a:srgbClr val="FFFFFF"/>
                </a:solidFill>
                <a:latin typeface="+mn-ea"/>
              </a:rPr>
              <a:t>政策支持机会</a:t>
            </a:r>
            <a:endParaRPr lang="en-US" altLang="zh-CN" b="1" spc="300" dirty="0">
              <a:solidFill>
                <a:srgbClr val="FFFFFF"/>
              </a:solidFill>
              <a:latin typeface="+mn-ea"/>
            </a:endParaRPr>
          </a:p>
        </p:txBody>
      </p:sp>
      <p:pic>
        <p:nvPicPr>
          <p:cNvPr id="121" name="图片 41" descr="人"/>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6991722" y="4624770"/>
            <a:ext cx="355270" cy="355270"/>
          </a:xfrm>
          <a:prstGeom prst="rect">
            <a:avLst/>
          </a:prstGeom>
        </p:spPr>
      </p:pic>
      <p:pic>
        <p:nvPicPr>
          <p:cNvPr id="122" name="图片 42" descr="作业批改"/>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5529521" y="3721860"/>
            <a:ext cx="325665" cy="325665"/>
          </a:xfrm>
          <a:prstGeom prst="rect">
            <a:avLst/>
          </a:prstGeom>
        </p:spPr>
      </p:pic>
    </p:spTree>
    <p:custDataLst>
      <p:tags r:id="rId47"/>
    </p:custDataLst>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fill="hold"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四、选择创业项目的流程与方法</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任意多边形: 形状 30"/>
          <p:cNvSpPr/>
          <p:nvPr>
            <p:custDataLst>
              <p:tags r:id="rId4"/>
            </p:custDataLst>
          </p:nvPr>
        </p:nvSpPr>
        <p:spPr>
          <a:xfrm>
            <a:off x="1197292" y="2410966"/>
            <a:ext cx="2842468" cy="2842468"/>
          </a:xfrm>
          <a:custGeom>
            <a:avLst/>
            <a:gdLst>
              <a:gd name="connsiteX0" fmla="*/ 1583813 w 3191256"/>
              <a:gd name="connsiteY0" fmla="*/ 492315 h 3191256"/>
              <a:gd name="connsiteX1" fmla="*/ 491213 w 3191256"/>
              <a:gd name="connsiteY1" fmla="*/ 1584915 h 3191256"/>
              <a:gd name="connsiteX2" fmla="*/ 1583813 w 3191256"/>
              <a:gd name="connsiteY2" fmla="*/ 2677515 h 3191256"/>
              <a:gd name="connsiteX3" fmla="*/ 2676413 w 3191256"/>
              <a:gd name="connsiteY3" fmla="*/ 1584915 h 3191256"/>
              <a:gd name="connsiteX4" fmla="*/ 1583813 w 3191256"/>
              <a:gd name="connsiteY4" fmla="*/ 492315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83813" y="492315"/>
                </a:moveTo>
                <a:cubicBezTo>
                  <a:pt x="980387" y="492315"/>
                  <a:pt x="491213" y="981489"/>
                  <a:pt x="491213" y="1584915"/>
                </a:cubicBezTo>
                <a:cubicBezTo>
                  <a:pt x="491213" y="2188341"/>
                  <a:pt x="980387" y="2677515"/>
                  <a:pt x="1583813" y="2677515"/>
                </a:cubicBezTo>
                <a:cubicBezTo>
                  <a:pt x="2187239" y="2677515"/>
                  <a:pt x="2676413" y="2188341"/>
                  <a:pt x="2676413" y="1584915"/>
                </a:cubicBezTo>
                <a:cubicBezTo>
                  <a:pt x="2676413" y="981489"/>
                  <a:pt x="2187239" y="492315"/>
                  <a:pt x="1583813" y="492315"/>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p>
            <a:endParaRPr lang="zh-CN" altLang="en-US">
              <a:solidFill>
                <a:schemeClr val="tx1"/>
              </a:solidFill>
            </a:endParaRPr>
          </a:p>
        </p:txBody>
      </p:sp>
      <p:sp>
        <p:nvSpPr>
          <p:cNvPr id="34" name="任意多边形: 形状 33"/>
          <p:cNvSpPr/>
          <p:nvPr>
            <p:custDataLst>
              <p:tags r:id="rId5"/>
            </p:custDataLst>
          </p:nvPr>
        </p:nvSpPr>
        <p:spPr>
          <a:xfrm>
            <a:off x="2631648" y="4313636"/>
            <a:ext cx="1450069" cy="1208755"/>
          </a:xfrm>
          <a:custGeom>
            <a:avLst/>
            <a:gdLst>
              <a:gd name="connsiteX0" fmla="*/ 925566 w 1628002"/>
              <a:gd name="connsiteY0" fmla="*/ 0 h 1357077"/>
              <a:gd name="connsiteX1" fmla="*/ 1600200 w 1628002"/>
              <a:gd name="connsiteY1" fmla="*/ 387813 h 1357077"/>
              <a:gd name="connsiteX2" fmla="*/ 1618488 w 1628002"/>
              <a:gd name="connsiteY2" fmla="*/ 460965 h 1357077"/>
              <a:gd name="connsiteX3" fmla="*/ 950976 w 1628002"/>
              <a:gd name="connsiteY3" fmla="*/ 1110189 h 1357077"/>
              <a:gd name="connsiteX4" fmla="*/ 54864 w 1628002"/>
              <a:gd name="connsiteY4" fmla="*/ 1357077 h 1357077"/>
              <a:gd name="connsiteX5" fmla="*/ 0 w 1628002"/>
              <a:gd name="connsiteY5" fmla="*/ 1293069 h 1357077"/>
              <a:gd name="connsiteX6" fmla="*/ 0 w 1628002"/>
              <a:gd name="connsiteY6" fmla="*/ 550646 h 1357077"/>
              <a:gd name="connsiteX7" fmla="*/ 88695 w 1628002"/>
              <a:gd name="connsiteY7" fmla="*/ 546167 h 1357077"/>
              <a:gd name="connsiteX8" fmla="*/ 882984 w 1628002"/>
              <a:gd name="connsiteY8" fmla="*/ 70091 h 135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8002" h="1357077">
                <a:moveTo>
                  <a:pt x="925566" y="0"/>
                </a:moveTo>
                <a:lnTo>
                  <a:pt x="1600200" y="387813"/>
                </a:lnTo>
                <a:cubicBezTo>
                  <a:pt x="1627632" y="406101"/>
                  <a:pt x="1636776" y="433533"/>
                  <a:pt x="1618488" y="460965"/>
                </a:cubicBezTo>
                <a:cubicBezTo>
                  <a:pt x="1453896" y="726141"/>
                  <a:pt x="1225296" y="945597"/>
                  <a:pt x="950976" y="1110189"/>
                </a:cubicBezTo>
                <a:cubicBezTo>
                  <a:pt x="676656" y="1265637"/>
                  <a:pt x="356616" y="1357077"/>
                  <a:pt x="54864" y="1357077"/>
                </a:cubicBezTo>
                <a:cubicBezTo>
                  <a:pt x="27432" y="1357077"/>
                  <a:pt x="0" y="1329645"/>
                  <a:pt x="0" y="1293069"/>
                </a:cubicBezTo>
                <a:lnTo>
                  <a:pt x="0" y="550646"/>
                </a:lnTo>
                <a:lnTo>
                  <a:pt x="88695" y="546167"/>
                </a:lnTo>
                <a:cubicBezTo>
                  <a:pt x="419265" y="512596"/>
                  <a:pt x="706271" y="331661"/>
                  <a:pt x="882984" y="70091"/>
                </a:cubicBezTo>
                <a:close/>
              </a:path>
            </a:pathLst>
          </a:custGeom>
          <a:solidFill>
            <a:schemeClr val="accent4">
              <a:lumMod val="20000"/>
              <a:lumOff val="8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solidFill>
                <a:schemeClr val="lt1"/>
              </a:solidFill>
            </a:endParaRPr>
          </a:p>
        </p:txBody>
      </p:sp>
      <p:sp>
        <p:nvSpPr>
          <p:cNvPr id="33" name="任意多边形: 形状 32"/>
          <p:cNvSpPr/>
          <p:nvPr>
            <p:custDataLst>
              <p:tags r:id="rId6"/>
            </p:custDataLst>
          </p:nvPr>
        </p:nvSpPr>
        <p:spPr>
          <a:xfrm>
            <a:off x="3446674" y="2956767"/>
            <a:ext cx="952415" cy="1748146"/>
          </a:xfrm>
          <a:custGeom>
            <a:avLst/>
            <a:gdLst>
              <a:gd name="connsiteX0" fmla="*/ 778817 w 1069282"/>
              <a:gd name="connsiteY0" fmla="*/ 799 h 1962654"/>
              <a:gd name="connsiteX1" fmla="*/ 831538 w 1069282"/>
              <a:gd name="connsiteY1" fmla="*/ 27802 h 1962654"/>
              <a:gd name="connsiteX2" fmla="*/ 1069282 w 1069282"/>
              <a:gd name="connsiteY2" fmla="*/ 978778 h 1962654"/>
              <a:gd name="connsiteX3" fmla="*/ 831538 w 1069282"/>
              <a:gd name="connsiteY3" fmla="*/ 1938898 h 1962654"/>
              <a:gd name="connsiteX4" fmla="*/ 758386 w 1069282"/>
              <a:gd name="connsiteY4" fmla="*/ 1957186 h 1962654"/>
              <a:gd name="connsiteX5" fmla="*/ 0 w 1069282"/>
              <a:gd name="connsiteY5" fmla="*/ 1517667 h 1962654"/>
              <a:gd name="connsiteX6" fmla="*/ 64993 w 1069282"/>
              <a:gd name="connsiteY6" fmla="*/ 1397926 h 1962654"/>
              <a:gd name="connsiteX7" fmla="*/ 150855 w 1069282"/>
              <a:gd name="connsiteY7" fmla="*/ 972637 h 1962654"/>
              <a:gd name="connsiteX8" fmla="*/ 64993 w 1069282"/>
              <a:gd name="connsiteY8" fmla="*/ 547348 h 1962654"/>
              <a:gd name="connsiteX9" fmla="*/ 8847 w 1069282"/>
              <a:gd name="connsiteY9" fmla="*/ 443906 h 1962654"/>
              <a:gd name="connsiteX10" fmla="*/ 758386 w 1069282"/>
              <a:gd name="connsiteY10" fmla="*/ 9514 h 1962654"/>
              <a:gd name="connsiteX11" fmla="*/ 778817 w 1069282"/>
              <a:gd name="connsiteY11" fmla="*/ 799 h 196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282" h="1962654">
                <a:moveTo>
                  <a:pt x="778817" y="799"/>
                </a:moveTo>
                <a:cubicBezTo>
                  <a:pt x="798963" y="-3059"/>
                  <a:pt x="817822" y="7228"/>
                  <a:pt x="831538" y="27802"/>
                </a:cubicBezTo>
                <a:cubicBezTo>
                  <a:pt x="986986" y="320410"/>
                  <a:pt x="1069282" y="649594"/>
                  <a:pt x="1069282" y="978778"/>
                </a:cubicBezTo>
                <a:cubicBezTo>
                  <a:pt x="1069282" y="1317106"/>
                  <a:pt x="986986" y="1646290"/>
                  <a:pt x="831538" y="1938898"/>
                </a:cubicBezTo>
                <a:cubicBezTo>
                  <a:pt x="813250" y="1966330"/>
                  <a:pt x="785818" y="1966330"/>
                  <a:pt x="758386" y="1957186"/>
                </a:cubicBezTo>
                <a:lnTo>
                  <a:pt x="0" y="1517667"/>
                </a:lnTo>
                <a:lnTo>
                  <a:pt x="64993" y="1397926"/>
                </a:lnTo>
                <a:cubicBezTo>
                  <a:pt x="120282" y="1267209"/>
                  <a:pt x="150855" y="1123494"/>
                  <a:pt x="150855" y="972637"/>
                </a:cubicBezTo>
                <a:cubicBezTo>
                  <a:pt x="150855" y="821781"/>
                  <a:pt x="120282" y="678065"/>
                  <a:pt x="64993" y="547348"/>
                </a:cubicBezTo>
                <a:lnTo>
                  <a:pt x="8847" y="443906"/>
                </a:lnTo>
                <a:lnTo>
                  <a:pt x="758386" y="9514"/>
                </a:lnTo>
                <a:cubicBezTo>
                  <a:pt x="765244" y="4942"/>
                  <a:pt x="772102" y="2085"/>
                  <a:pt x="778817" y="799"/>
                </a:cubicBezTo>
                <a:close/>
              </a:path>
            </a:pathLst>
          </a:custGeom>
          <a:solidFill>
            <a:schemeClr val="accent4">
              <a:lumMod val="60000"/>
              <a:lumOff val="4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solidFill>
                <a:schemeClr val="lt1"/>
              </a:solidFill>
            </a:endParaRPr>
          </a:p>
        </p:txBody>
      </p:sp>
      <p:sp>
        <p:nvSpPr>
          <p:cNvPr id="4" name="任意多边形: 形状 31"/>
          <p:cNvSpPr/>
          <p:nvPr>
            <p:custDataLst>
              <p:tags r:id="rId7"/>
            </p:custDataLst>
          </p:nvPr>
        </p:nvSpPr>
        <p:spPr>
          <a:xfrm>
            <a:off x="2614114" y="1963012"/>
            <a:ext cx="1606395" cy="1385638"/>
          </a:xfrm>
          <a:custGeom>
            <a:avLst/>
            <a:gdLst>
              <a:gd name="connsiteX0" fmla="*/ 56636 w 1803510"/>
              <a:gd name="connsiteY0" fmla="*/ 0 h 1555664"/>
              <a:gd name="connsiteX1" fmla="*/ 1053332 w 1803510"/>
              <a:gd name="connsiteY1" fmla="*/ 283464 h 1555664"/>
              <a:gd name="connsiteX2" fmla="*/ 1793996 w 1803510"/>
              <a:gd name="connsiteY2" fmla="*/ 1005840 h 1555664"/>
              <a:gd name="connsiteX3" fmla="*/ 1775708 w 1803510"/>
              <a:gd name="connsiteY3" fmla="*/ 1078992 h 1555664"/>
              <a:gd name="connsiteX4" fmla="*/ 947101 w 1803510"/>
              <a:gd name="connsiteY4" fmla="*/ 1555664 h 1555664"/>
              <a:gd name="connsiteX5" fmla="*/ 899282 w 1803510"/>
              <a:gd name="connsiteY5" fmla="*/ 1476952 h 1555664"/>
              <a:gd name="connsiteX6" fmla="*/ 104993 w 1803510"/>
              <a:gd name="connsiteY6" fmla="*/ 1000876 h 1555664"/>
              <a:gd name="connsiteX7" fmla="*/ 46060 w 1803510"/>
              <a:gd name="connsiteY7" fmla="*/ 997900 h 1555664"/>
              <a:gd name="connsiteX8" fmla="*/ 1772 w 1803510"/>
              <a:gd name="connsiteY8" fmla="*/ 45720 h 1555664"/>
              <a:gd name="connsiteX9" fmla="*/ 56636 w 1803510"/>
              <a:gd name="connsiteY9" fmla="*/ 0 h 1555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3510" h="1555664">
                <a:moveTo>
                  <a:pt x="56636" y="0"/>
                </a:moveTo>
                <a:cubicBezTo>
                  <a:pt x="404108" y="9144"/>
                  <a:pt x="751580" y="100584"/>
                  <a:pt x="1053332" y="283464"/>
                </a:cubicBezTo>
                <a:cubicBezTo>
                  <a:pt x="1355084" y="457200"/>
                  <a:pt x="1611116" y="704088"/>
                  <a:pt x="1793996" y="1005840"/>
                </a:cubicBezTo>
                <a:cubicBezTo>
                  <a:pt x="1812284" y="1033272"/>
                  <a:pt x="1803140" y="1060704"/>
                  <a:pt x="1775708" y="1078992"/>
                </a:cubicBezTo>
                <a:lnTo>
                  <a:pt x="947101" y="1555664"/>
                </a:lnTo>
                <a:lnTo>
                  <a:pt x="899282" y="1476952"/>
                </a:lnTo>
                <a:cubicBezTo>
                  <a:pt x="722569" y="1215382"/>
                  <a:pt x="435563" y="1034447"/>
                  <a:pt x="104993" y="1000876"/>
                </a:cubicBezTo>
                <a:lnTo>
                  <a:pt x="46060" y="997900"/>
                </a:lnTo>
                <a:lnTo>
                  <a:pt x="1772" y="45720"/>
                </a:lnTo>
                <a:cubicBezTo>
                  <a:pt x="-7372" y="18288"/>
                  <a:pt x="20060" y="0"/>
                  <a:pt x="56636" y="0"/>
                </a:cubicBezTo>
                <a:close/>
              </a:path>
            </a:pathLst>
          </a:custGeom>
          <a:solidFill>
            <a:schemeClr val="accent4"/>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solidFill>
                <a:schemeClr val="lt1"/>
              </a:solidFill>
            </a:endParaRPr>
          </a:p>
        </p:txBody>
      </p:sp>
      <p:sp>
        <p:nvSpPr>
          <p:cNvPr id="10" name="对象16"/>
          <p:cNvSpPr/>
          <p:nvPr>
            <p:custDataLst>
              <p:tags r:id="rId8"/>
            </p:custDataLst>
          </p:nvPr>
        </p:nvSpPr>
        <p:spPr>
          <a:xfrm>
            <a:off x="1719339" y="2940365"/>
            <a:ext cx="1783669" cy="1783669"/>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4">
              <a:alpha val="38000"/>
            </a:schemeClr>
          </a:solidFill>
        </p:spPr>
        <p:txBody>
          <a:bodyPr anchor="ctr" anchorCtr="0">
            <a:noAutofit/>
          </a:bodyPr>
          <a:p>
            <a:pPr lvl="0" algn="ctr">
              <a:buClrTx/>
              <a:buSzTx/>
              <a:buFontTx/>
            </a:pPr>
            <a:r>
              <a:rPr lang="zh-CN" altLang="en-US" b="1">
                <a:solidFill>
                  <a:schemeClr val="accent4"/>
                </a:solidFill>
                <a:sym typeface="+mn-ea"/>
              </a:rPr>
              <a:t>（三）项目验证与决策</a:t>
            </a:r>
            <a:endParaRPr lang="zh-CN" altLang="en-US" b="1">
              <a:solidFill>
                <a:schemeClr val="accent4"/>
              </a:solidFill>
              <a:sym typeface="+mn-ea"/>
            </a:endParaRPr>
          </a:p>
        </p:txBody>
      </p:sp>
      <p:pic>
        <p:nvPicPr>
          <p:cNvPr id="12" name="图片 16" descr="343439383331313b343532303033323bd3a6d3c3b9dcc0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212517" y="2523520"/>
            <a:ext cx="281755" cy="281755"/>
          </a:xfrm>
          <a:prstGeom prst="rect">
            <a:avLst/>
          </a:prstGeom>
        </p:spPr>
      </p:pic>
      <p:pic>
        <p:nvPicPr>
          <p:cNvPr id="14" name="图片 15" descr="343439383331313b343532303033313bd3a6d3c3c9ccb3c7"/>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835805" y="3682995"/>
            <a:ext cx="282233" cy="282233"/>
          </a:xfrm>
          <a:prstGeom prst="rect">
            <a:avLst/>
          </a:prstGeom>
        </p:spPr>
      </p:pic>
      <p:pic>
        <p:nvPicPr>
          <p:cNvPr id="23" name="图片 19" descr="343435383038363b343532323339393bd6b4d0d0d5aad2aa"/>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233444" y="4796091"/>
            <a:ext cx="282233" cy="282233"/>
          </a:xfrm>
          <a:prstGeom prst="rect">
            <a:avLst/>
          </a:prstGeom>
        </p:spPr>
      </p:pic>
      <p:sp>
        <p:nvSpPr>
          <p:cNvPr id="25" name="矩形 24"/>
          <p:cNvSpPr/>
          <p:nvPr>
            <p:custDataLst>
              <p:tags r:id="rId18"/>
            </p:custDataLst>
          </p:nvPr>
        </p:nvSpPr>
        <p:spPr>
          <a:xfrm>
            <a:off x="4976616" y="4645298"/>
            <a:ext cx="5840927" cy="1212641"/>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3. 综合评估与决策制定</a:t>
            </a:r>
            <a:endParaRPr lang="zh-CN" altLang="en-US" sz="1600">
              <a:solidFill>
                <a:schemeClr val="tx1">
                  <a:lumMod val="85000"/>
                  <a:lumOff val="15000"/>
                </a:schemeClr>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创业者收集诸多信息数据后，要全面综合评估，考量可行性、风险、机会、市场反馈等因素，客观分析项目前景，如验证技术、经济、市场可行性及风险、机会情况。</a:t>
            </a:r>
            <a:endParaRPr lang="zh-CN" altLang="en-US" sz="1600">
              <a:solidFill>
                <a:schemeClr val="tx1">
                  <a:lumMod val="85000"/>
                  <a:lumOff val="15000"/>
                </a:schemeClr>
              </a:solidFill>
              <a:latin typeface="+mn-ea"/>
              <a:cs typeface="+mn-ea"/>
            </a:endParaRPr>
          </a:p>
        </p:txBody>
      </p:sp>
      <p:sp>
        <p:nvSpPr>
          <p:cNvPr id="26" name="矩形 25"/>
          <p:cNvSpPr/>
          <p:nvPr>
            <p:custDataLst>
              <p:tags r:id="rId19"/>
            </p:custDataLst>
          </p:nvPr>
        </p:nvSpPr>
        <p:spPr>
          <a:xfrm>
            <a:off x="4976616" y="1923986"/>
            <a:ext cx="5840927" cy="1212641"/>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1. 最小可行产品（MVP）测试</a:t>
            </a:r>
            <a:endParaRPr lang="zh-CN" altLang="en-US" sz="1600">
              <a:solidFill>
                <a:schemeClr val="tx1">
                  <a:lumMod val="85000"/>
                  <a:lumOff val="15000"/>
                </a:schemeClr>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最小可行产品是指以最小的成本和最快的速度开发出能够满足核心用户需求的产品或服务版本。</a:t>
            </a:r>
            <a:endParaRPr lang="zh-CN" altLang="en-US" sz="1600">
              <a:solidFill>
                <a:schemeClr val="tx1">
                  <a:lumMod val="85000"/>
                  <a:lumOff val="15000"/>
                </a:schemeClr>
              </a:solidFill>
              <a:latin typeface="+mn-ea"/>
              <a:cs typeface="+mn-ea"/>
            </a:endParaRPr>
          </a:p>
        </p:txBody>
      </p:sp>
      <p:sp>
        <p:nvSpPr>
          <p:cNvPr id="27" name="矩形 26"/>
          <p:cNvSpPr/>
          <p:nvPr>
            <p:custDataLst>
              <p:tags r:id="rId20"/>
            </p:custDataLst>
          </p:nvPr>
        </p:nvSpPr>
        <p:spPr>
          <a:xfrm>
            <a:off x="4976616" y="3356079"/>
            <a:ext cx="5840927" cy="1212641"/>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2. 试点运营与市场反馈收集</a:t>
            </a:r>
            <a:endParaRPr lang="zh-CN" altLang="en-US" sz="1600">
              <a:solidFill>
                <a:schemeClr val="tx1">
                  <a:lumMod val="85000"/>
                  <a:lumOff val="15000"/>
                </a:schemeClr>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项目初步可行后，选择小范围试点运营，可针对特定地区、群体或渠道进行试验推广。</a:t>
            </a:r>
            <a:endParaRPr lang="zh-CN" altLang="en-US" sz="1600">
              <a:solidFill>
                <a:schemeClr val="tx1">
                  <a:lumMod val="85000"/>
                  <a:lumOff val="15000"/>
                </a:schemeClr>
              </a:solidFill>
              <a:latin typeface="+mn-ea"/>
              <a:cs typeface="+mn-ea"/>
            </a:endParaRPr>
          </a:p>
        </p:txBody>
      </p:sp>
      <p:sp>
        <p:nvSpPr>
          <p:cNvPr id="28" name="任意多边形: 形状 88"/>
          <p:cNvSpPr/>
          <p:nvPr>
            <p:custDataLst>
              <p:tags r:id="rId21"/>
            </p:custDataLst>
          </p:nvPr>
        </p:nvSpPr>
        <p:spPr>
          <a:xfrm>
            <a:off x="3794517" y="2175677"/>
            <a:ext cx="1036740" cy="210968"/>
          </a:xfrm>
          <a:custGeom>
            <a:avLst/>
            <a:gdLst>
              <a:gd name="connsiteX0" fmla="*/ 0 w 1833"/>
              <a:gd name="connsiteY0" fmla="*/ 373 h 373"/>
              <a:gd name="connsiteX1" fmla="*/ 288 w 1833"/>
              <a:gd name="connsiteY1" fmla="*/ 0 h 373"/>
              <a:gd name="connsiteX2" fmla="*/ 1833 w 1833"/>
              <a:gd name="connsiteY2" fmla="*/ 0 h 373"/>
            </a:gdLst>
            <a:ahLst/>
            <a:cxnLst>
              <a:cxn ang="0">
                <a:pos x="connsiteX0" y="connsiteY0"/>
              </a:cxn>
              <a:cxn ang="0">
                <a:pos x="connsiteX1" y="connsiteY1"/>
              </a:cxn>
              <a:cxn ang="0">
                <a:pos x="connsiteX2" y="connsiteY2"/>
              </a:cxn>
            </a:cxnLst>
            <a:rect l="l" t="t" r="r" b="b"/>
            <a:pathLst>
              <a:path w="1833" h="373">
                <a:moveTo>
                  <a:pt x="0" y="373"/>
                </a:moveTo>
                <a:lnTo>
                  <a:pt x="288" y="0"/>
                </a:lnTo>
                <a:lnTo>
                  <a:pt x="1833" y="0"/>
                </a:lnTo>
              </a:path>
            </a:pathLst>
          </a:custGeom>
          <a:noFill/>
          <a:ln>
            <a:solidFill>
              <a:schemeClr val="accent4"/>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endParaRPr>
          </a:p>
        </p:txBody>
      </p:sp>
      <p:cxnSp>
        <p:nvCxnSpPr>
          <p:cNvPr id="35" name="直接连接符 34"/>
          <p:cNvCxnSpPr/>
          <p:nvPr>
            <p:custDataLst>
              <p:tags r:id="rId22"/>
            </p:custDataLst>
          </p:nvPr>
        </p:nvCxnSpPr>
        <p:spPr>
          <a:xfrm>
            <a:off x="4399141" y="3804033"/>
            <a:ext cx="431956" cy="0"/>
          </a:xfrm>
          <a:prstGeom prst="line">
            <a:avLst/>
          </a:prstGeom>
          <a:noFill/>
          <a:ln>
            <a:solidFill>
              <a:schemeClr val="accent4">
                <a:alpha val="70000"/>
              </a:schemeClr>
            </a:solidFill>
            <a:prstDash val="dash"/>
          </a:ln>
        </p:spPr>
        <p:style>
          <a:lnRef idx="2">
            <a:schemeClr val="accent1">
              <a:shade val="15000"/>
            </a:schemeClr>
          </a:lnRef>
          <a:fillRef idx="1">
            <a:schemeClr val="accent1"/>
          </a:fillRef>
          <a:effectRef idx="0">
            <a:schemeClr val="accent1"/>
          </a:effectRef>
          <a:fontRef idx="minor">
            <a:schemeClr val="lt1"/>
          </a:fontRef>
        </p:style>
      </p:cxnSp>
      <p:sp>
        <p:nvSpPr>
          <p:cNvPr id="36" name="任意多边形: 形状 5"/>
          <p:cNvSpPr/>
          <p:nvPr>
            <p:custDataLst>
              <p:tags r:id="rId23"/>
            </p:custDataLst>
          </p:nvPr>
        </p:nvSpPr>
        <p:spPr>
          <a:xfrm flipV="1">
            <a:off x="3723251" y="5123006"/>
            <a:ext cx="1108006" cy="309382"/>
          </a:xfrm>
          <a:custGeom>
            <a:avLst/>
            <a:gdLst>
              <a:gd name="connsiteX0" fmla="*/ 0 w 1959"/>
              <a:gd name="connsiteY0" fmla="*/ 547 h 547"/>
              <a:gd name="connsiteX1" fmla="*/ 414 w 1959"/>
              <a:gd name="connsiteY1" fmla="*/ 0 h 547"/>
              <a:gd name="connsiteX2" fmla="*/ 1959 w 1959"/>
              <a:gd name="connsiteY2" fmla="*/ 0 h 547"/>
            </a:gdLst>
            <a:ahLst/>
            <a:cxnLst>
              <a:cxn ang="0">
                <a:pos x="connsiteX0" y="connsiteY0"/>
              </a:cxn>
              <a:cxn ang="0">
                <a:pos x="connsiteX1" y="connsiteY1"/>
              </a:cxn>
              <a:cxn ang="0">
                <a:pos x="connsiteX2" y="connsiteY2"/>
              </a:cxn>
            </a:cxnLst>
            <a:rect l="l" t="t" r="r" b="b"/>
            <a:pathLst>
              <a:path w="1959" h="547">
                <a:moveTo>
                  <a:pt x="0" y="547"/>
                </a:moveTo>
                <a:lnTo>
                  <a:pt x="414" y="0"/>
                </a:lnTo>
                <a:lnTo>
                  <a:pt x="1959" y="0"/>
                </a:lnTo>
              </a:path>
            </a:pathLst>
          </a:custGeom>
          <a:noFill/>
          <a:ln>
            <a:solidFill>
              <a:schemeClr val="accent4"/>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fill="hold"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176905" y="3013710"/>
            <a:ext cx="557022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创业项目可行性评估</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任务二</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101090" y="2234565"/>
            <a:ext cx="3935095" cy="3576955"/>
          </a:xfrm>
          <a:prstGeom prst="rect">
            <a:avLst/>
          </a:prstGeom>
          <a:noFill/>
        </p:spPr>
        <p:txBody>
          <a:bodyPr wrap="square" rtlCol="0">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（一）定义与重要性</a:t>
            </a:r>
            <a:endParaRPr lang="zh-CN" altLang="en-US" dirty="0">
              <a:solidFill>
                <a:schemeClr val="bg1"/>
              </a:solidFill>
              <a:cs typeface="+mn-ea"/>
              <a:sym typeface="+mn-lt"/>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创业项目可行性评估是在创业项目实施前，通过系统地收集、分析和评估相关信息，对项目在技术、经济、市场、团队、运营等多个方面的可行性进行全面研究的过程。其目的在于判断项目是否具备实施的条件，预测项目实施过程中可能遇到的问题，并为项目决策提供科学依据。</a:t>
            </a:r>
            <a:endParaRPr lang="zh-CN" altLang="en-US" dirty="0">
              <a:solidFill>
                <a:schemeClr val="bg1"/>
              </a:solidFill>
              <a:cs typeface="+mn-ea"/>
              <a:sym typeface="+mn-lt"/>
            </a:endParaRPr>
          </a:p>
        </p:txBody>
      </p:sp>
      <p:sp>
        <p:nvSpPr>
          <p:cNvPr id="8" name="文本框 7"/>
          <p:cNvSpPr txBox="1"/>
          <p:nvPr/>
        </p:nvSpPr>
        <p:spPr>
          <a:xfrm>
            <a:off x="3362952" y="891480"/>
            <a:ext cx="5466080" cy="583565"/>
          </a:xfrm>
          <a:prstGeom prst="rect">
            <a:avLst/>
          </a:prstGeom>
          <a:noFill/>
        </p:spPr>
        <p:txBody>
          <a:bodyPr wrap="none" rtlCol="0">
            <a:spAutoFit/>
          </a:bodyPr>
          <a:p>
            <a:pPr algn="ctr"/>
            <a:r>
              <a:rPr lang="zh-CN" altLang="en-US" sz="3200" b="1" dirty="0">
                <a:solidFill>
                  <a:srgbClr val="7E4938"/>
                </a:solidFill>
                <a:cs typeface="+mn-ea"/>
                <a:sym typeface="+mn-lt"/>
              </a:rPr>
              <a:t>一、创业项目可行性评估概述</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08026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62558"/>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6294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62351"/>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62556"/>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项目一　创新概说</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41947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1" name="文本框 50"/>
          <p:cNvSpPr txBox="1"/>
          <p:nvPr/>
        </p:nvSpPr>
        <p:spPr bwMode="auto">
          <a:xfrm>
            <a:off x="1296035" y="4002405"/>
            <a:ext cx="4273550" cy="860425"/>
          </a:xfrm>
          <a:prstGeom prst="rect">
            <a:avLst/>
          </a:prstGeom>
          <a:noFill/>
        </p:spPr>
        <p:txBody>
          <a:bodyPr wrap="square">
            <a:spAutoFit/>
            <a:scene3d>
              <a:camera prst="orthographicFront"/>
              <a:lightRig rig="threePt" dir="t"/>
            </a:scene3d>
            <a:sp3d contourW="12700"/>
          </a:bodyPr>
          <a:lstStyle/>
          <a:p>
            <a:pPr lvl="0" algn="ctr" defTabSz="457200">
              <a:lnSpc>
                <a:spcPts val="2000"/>
              </a:lnSpc>
              <a:defRPr/>
            </a:pPr>
            <a:r>
              <a:rPr lang="zh-CN" altLang="en-US" sz="120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请在此处添加具体内容，文字尽量言简意赅，简单描述即可，不必过于繁琐，注意版面美观</a:t>
            </a:r>
            <a:r>
              <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度。请在此处添加具体内容，文字尽量言简意赅，简单描述即可。</a:t>
            </a:r>
            <a:endPar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项目二　创新思维的塑造</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项目三　创新方法</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项目四　创新能力</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项目五　创业概述</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1" grpId="0"/>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729555"/>
            <a:ext cx="5466080" cy="583565"/>
          </a:xfrm>
          <a:prstGeom prst="rect">
            <a:avLst/>
          </a:prstGeom>
          <a:noFill/>
        </p:spPr>
        <p:txBody>
          <a:bodyPr wrap="none" rtlCol="0">
            <a:spAutoFit/>
          </a:bodyPr>
          <a:p>
            <a:pPr algn="ctr"/>
            <a:r>
              <a:rPr lang="zh-CN" altLang="en-US" sz="3200" b="1" dirty="0">
                <a:solidFill>
                  <a:srgbClr val="7E4938"/>
                </a:solidFill>
                <a:cs typeface="+mn-ea"/>
                <a:sym typeface="+mn-lt"/>
              </a:rPr>
              <a:t>一、创业项目可行性评估概述</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471295" y="183007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（二）评估的主要目标</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useBgFill="1">
        <p:nvSpPr>
          <p:cNvPr id="3" name="圆角矩形 2"/>
          <p:cNvSpPr/>
          <p:nvPr>
            <p:custDataLst>
              <p:tags r:id="rId4"/>
            </p:custDataLst>
          </p:nvPr>
        </p:nvSpPr>
        <p:spPr>
          <a:xfrm>
            <a:off x="1428804" y="2434908"/>
            <a:ext cx="2218923" cy="344614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lIns="125730" tIns="1115695" rIns="125730" rtlCol="0" anchor="t" anchorCtr="0"/>
          <a:p>
            <a:pPr indent="0" algn="l" fontAlgn="auto">
              <a:lnSpc>
                <a:spcPct val="130000"/>
              </a:lnSpc>
            </a:pPr>
            <a:endParaRPr lang="zh-CN" altLang="en-US" sz="1200" dirty="0">
              <a:solidFill>
                <a:srgbClr val="262626"/>
              </a:solidFill>
              <a:latin typeface="+mn-ea"/>
              <a:cs typeface="+mn-ea"/>
              <a:sym typeface="+mn-ea"/>
            </a:endParaRPr>
          </a:p>
        </p:txBody>
      </p:sp>
      <p:sp useBgFill="1">
        <p:nvSpPr>
          <p:cNvPr id="4" name="圆角矩形 3"/>
          <p:cNvSpPr/>
          <p:nvPr>
            <p:custDataLst>
              <p:tags r:id="rId5"/>
            </p:custDataLst>
          </p:nvPr>
        </p:nvSpPr>
        <p:spPr>
          <a:xfrm>
            <a:off x="3764943" y="2434908"/>
            <a:ext cx="2218923" cy="344614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5730" tIns="1115695" rIns="125730" numCol="1" spcCol="0" rtlCol="0" fromWordArt="0" anchor="t" anchorCtr="0" forceAA="0" compatLnSpc="1">
            <a:noAutofit/>
          </a:bodyPr>
          <a:p>
            <a:pPr lvl="0" algn="l">
              <a:lnSpc>
                <a:spcPct val="130000"/>
              </a:lnSpc>
              <a:buClrTx/>
              <a:buSzTx/>
              <a:buFontTx/>
            </a:pPr>
            <a:endParaRPr lang="zh-CN" altLang="en-US" sz="1200">
              <a:solidFill>
                <a:srgbClr val="262626"/>
              </a:solidFill>
              <a:latin typeface="+mn-ea"/>
              <a:cs typeface="+mn-ea"/>
              <a:sym typeface="+mn-ea"/>
            </a:endParaRPr>
          </a:p>
        </p:txBody>
      </p:sp>
      <p:sp useBgFill="1">
        <p:nvSpPr>
          <p:cNvPr id="5" name="圆角矩形 4"/>
          <p:cNvSpPr/>
          <p:nvPr>
            <p:custDataLst>
              <p:tags r:id="rId6"/>
            </p:custDataLst>
          </p:nvPr>
        </p:nvSpPr>
        <p:spPr>
          <a:xfrm>
            <a:off x="6101081" y="2434908"/>
            <a:ext cx="2218923" cy="344614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5730" tIns="1115695" rIns="125730" numCol="1" spcCol="0" rtlCol="0" fromWordArt="0" anchor="t" anchorCtr="0" forceAA="0" compatLnSpc="1">
            <a:noAutofit/>
          </a:bodyPr>
          <a:p>
            <a:pPr lvl="0" algn="l">
              <a:lnSpc>
                <a:spcPct val="130000"/>
              </a:lnSpc>
              <a:buClrTx/>
              <a:buSzTx/>
              <a:buFontTx/>
            </a:pPr>
            <a:endParaRPr lang="zh-CN" altLang="en-US" sz="1200">
              <a:solidFill>
                <a:srgbClr val="262626"/>
              </a:solidFill>
              <a:latin typeface="+mn-ea"/>
              <a:cs typeface="+mn-ea"/>
              <a:sym typeface="+mn-ea"/>
            </a:endParaRPr>
          </a:p>
        </p:txBody>
      </p:sp>
      <p:sp useBgFill="1">
        <p:nvSpPr>
          <p:cNvPr id="2" name="圆角矩形 1"/>
          <p:cNvSpPr/>
          <p:nvPr>
            <p:custDataLst>
              <p:tags r:id="rId7"/>
            </p:custDataLst>
          </p:nvPr>
        </p:nvSpPr>
        <p:spPr>
          <a:xfrm>
            <a:off x="8437220" y="2434908"/>
            <a:ext cx="2218923" cy="344614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5730" tIns="1115695" rIns="125730" numCol="1" spcCol="0" rtlCol="0" fromWordArt="0" anchor="t" anchorCtr="0" forceAA="0" compatLnSpc="1">
            <a:noAutofit/>
          </a:bodyPr>
          <a:p>
            <a:pPr lvl="0" algn="l">
              <a:lnSpc>
                <a:spcPct val="130000"/>
              </a:lnSpc>
              <a:buClrTx/>
              <a:buSzTx/>
              <a:buFontTx/>
            </a:pPr>
            <a:endParaRPr lang="zh-CN" altLang="en-US" sz="1200">
              <a:solidFill>
                <a:srgbClr val="262626"/>
              </a:solidFill>
              <a:latin typeface="+mn-ea"/>
              <a:cs typeface="+mn-ea"/>
              <a:sym typeface="+mn-ea"/>
            </a:endParaRPr>
          </a:p>
        </p:txBody>
      </p:sp>
      <p:sp>
        <p:nvSpPr>
          <p:cNvPr id="8" name="圆角矩形 7"/>
          <p:cNvSpPr/>
          <p:nvPr>
            <p:custDataLst>
              <p:tags r:id="rId8"/>
            </p:custDataLst>
          </p:nvPr>
        </p:nvSpPr>
        <p:spPr>
          <a:xfrm>
            <a:off x="1428804" y="2434908"/>
            <a:ext cx="2218923" cy="3446145"/>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lIns="125730" tIns="1115695" rIns="125730" rtlCol="0" anchor="t" anchorCtr="0"/>
          <a:p>
            <a:pPr indent="355600" algn="just" fontAlgn="auto">
              <a:lnSpc>
                <a:spcPct val="130000"/>
              </a:lnSpc>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sym typeface="+mn-ea"/>
              </a:rPr>
              <a:t>（1）确定项目的可行性：全面评估项目在各个关键维度上是否具备实施的条件，包括技术是否可行、经济是否合理、市场是否有需求等。</a:t>
            </a:r>
            <a:endParaRPr lang="zh-CN" altLang="en-US" sz="1400" dirty="0">
              <a:solidFill>
                <a:schemeClr val="tx1">
                  <a:lumMod val="85000"/>
                  <a:lumOff val="15000"/>
                </a:schemeClr>
              </a:solidFill>
              <a:latin typeface="+mn-ea"/>
              <a:cs typeface="+mn-ea"/>
              <a:sym typeface="+mn-ea"/>
            </a:endParaRPr>
          </a:p>
        </p:txBody>
      </p:sp>
      <p:sp>
        <p:nvSpPr>
          <p:cNvPr id="31" name="椭圆 30"/>
          <p:cNvSpPr/>
          <p:nvPr>
            <p:custDataLst>
              <p:tags r:id="rId9"/>
            </p:custDataLst>
          </p:nvPr>
        </p:nvSpPr>
        <p:spPr>
          <a:xfrm>
            <a:off x="2276574" y="2743485"/>
            <a:ext cx="523927" cy="523927"/>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50" name="直接连接符 49"/>
          <p:cNvCxnSpPr/>
          <p:nvPr>
            <p:custDataLst>
              <p:tags r:id="rId10"/>
            </p:custDataLst>
          </p:nvPr>
        </p:nvCxnSpPr>
        <p:spPr>
          <a:xfrm>
            <a:off x="2374708" y="5648256"/>
            <a:ext cx="327659"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sp>
        <p:nvSpPr>
          <p:cNvPr id="9" name="圆角矩形 8"/>
          <p:cNvSpPr/>
          <p:nvPr>
            <p:custDataLst>
              <p:tags r:id="rId11"/>
            </p:custDataLst>
          </p:nvPr>
        </p:nvSpPr>
        <p:spPr>
          <a:xfrm>
            <a:off x="3764943" y="2434908"/>
            <a:ext cx="2218923" cy="3446145"/>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5730" tIns="1115695" rIns="125730" numCol="1" spcCol="0" rtlCol="0" fromWordArt="0" anchor="t" anchorCtr="0" forceAA="0" compatLnSpc="1">
            <a:noAutofit/>
          </a:bodyPr>
          <a:p>
            <a:pPr lvl="0" indent="355600" algn="just" fontAlgn="auto">
              <a:lnSpc>
                <a:spcPct val="130000"/>
              </a:lnSpc>
              <a:buClrTx/>
              <a:buSzTx/>
              <a:buFontTx/>
              <a:extLst>
                <a:ext uri="{35155182-B16C-46BC-9424-99874614C6A1}">
                  <wpsdc:indentchars xmlns:wpsdc="http://www.wps.cn/officeDocument/2017/drawingmlCustomData" val="200" checksum="3837665281"/>
                </a:ext>
              </a:extLst>
            </a:pPr>
            <a:r>
              <a:rPr lang="zh-CN" altLang="en-US" sz="1400">
                <a:solidFill>
                  <a:schemeClr val="tx1">
                    <a:lumMod val="85000"/>
                    <a:lumOff val="15000"/>
                  </a:schemeClr>
                </a:solidFill>
                <a:latin typeface="+mn-ea"/>
                <a:cs typeface="+mn-ea"/>
                <a:sym typeface="+mn-ea"/>
              </a:rPr>
              <a:t>（2）识别潜在风险：提前发现项目实施过程中可能面临的各类风险，如技术风险、市场风险、财务风险等，为制定风险应对策略提供基础。</a:t>
            </a:r>
            <a:endParaRPr lang="zh-CN" altLang="en-US" sz="1400">
              <a:solidFill>
                <a:schemeClr val="tx1">
                  <a:lumMod val="85000"/>
                  <a:lumOff val="15000"/>
                </a:schemeClr>
              </a:solidFill>
              <a:latin typeface="+mn-ea"/>
              <a:cs typeface="+mn-ea"/>
              <a:sym typeface="+mn-ea"/>
            </a:endParaRPr>
          </a:p>
        </p:txBody>
      </p:sp>
      <p:sp>
        <p:nvSpPr>
          <p:cNvPr id="10" name="椭圆 9"/>
          <p:cNvSpPr/>
          <p:nvPr>
            <p:custDataLst>
              <p:tags r:id="rId12"/>
            </p:custDataLst>
          </p:nvPr>
        </p:nvSpPr>
        <p:spPr>
          <a:xfrm>
            <a:off x="4612713" y="2743485"/>
            <a:ext cx="523927" cy="523927"/>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14" name="直接连接符 13"/>
          <p:cNvCxnSpPr/>
          <p:nvPr>
            <p:custDataLst>
              <p:tags r:id="rId13"/>
            </p:custDataLst>
          </p:nvPr>
        </p:nvCxnSpPr>
        <p:spPr>
          <a:xfrm>
            <a:off x="4710847" y="5648256"/>
            <a:ext cx="327659"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sp>
        <p:nvSpPr>
          <p:cNvPr id="17" name="圆角矩形 16"/>
          <p:cNvSpPr/>
          <p:nvPr>
            <p:custDataLst>
              <p:tags r:id="rId14"/>
            </p:custDataLst>
          </p:nvPr>
        </p:nvSpPr>
        <p:spPr>
          <a:xfrm>
            <a:off x="6101081" y="2434908"/>
            <a:ext cx="2218923" cy="3446145"/>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5730" tIns="1115695" rIns="125730" numCol="1" spcCol="0" rtlCol="0" fromWordArt="0" anchor="t" anchorCtr="0" forceAA="0" compatLnSpc="1">
            <a:noAutofit/>
          </a:bodyPr>
          <a:p>
            <a:pPr lvl="0" indent="355600" algn="just" fontAlgn="auto">
              <a:lnSpc>
                <a:spcPct val="130000"/>
              </a:lnSpc>
              <a:buClrTx/>
              <a:buSzTx/>
              <a:buFontTx/>
              <a:extLst>
                <a:ext uri="{35155182-B16C-46BC-9424-99874614C6A1}">
                  <wpsdc:indentchars xmlns:wpsdc="http://www.wps.cn/officeDocument/2017/drawingmlCustomData" val="200" checksum="3837665281"/>
                </a:ext>
              </a:extLst>
            </a:pPr>
            <a:r>
              <a:rPr lang="zh-CN" altLang="en-US" sz="1400">
                <a:solidFill>
                  <a:schemeClr val="tx1">
                    <a:lumMod val="85000"/>
                    <a:lumOff val="15000"/>
                  </a:schemeClr>
                </a:solidFill>
                <a:latin typeface="+mn-ea"/>
                <a:cs typeface="+mn-ea"/>
                <a:sym typeface="+mn-ea"/>
              </a:rPr>
              <a:t>（3）优化项目方案：根据评估结果，对项目的技术方案、商业模式、运营策略等进行优化，提高项目的竞争力和可持续发展能力。</a:t>
            </a:r>
            <a:endParaRPr lang="zh-CN" altLang="en-US" sz="1400">
              <a:solidFill>
                <a:schemeClr val="tx1">
                  <a:lumMod val="85000"/>
                  <a:lumOff val="15000"/>
                </a:schemeClr>
              </a:solidFill>
              <a:latin typeface="+mn-ea"/>
              <a:cs typeface="+mn-ea"/>
              <a:sym typeface="+mn-ea"/>
            </a:endParaRPr>
          </a:p>
        </p:txBody>
      </p:sp>
      <p:sp>
        <p:nvSpPr>
          <p:cNvPr id="20" name="椭圆 19"/>
          <p:cNvSpPr/>
          <p:nvPr>
            <p:custDataLst>
              <p:tags r:id="rId15"/>
            </p:custDataLst>
          </p:nvPr>
        </p:nvSpPr>
        <p:spPr>
          <a:xfrm>
            <a:off x="6948851" y="2743485"/>
            <a:ext cx="523927" cy="523927"/>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30" name="直接连接符 29"/>
          <p:cNvCxnSpPr/>
          <p:nvPr>
            <p:custDataLst>
              <p:tags r:id="rId16"/>
            </p:custDataLst>
          </p:nvPr>
        </p:nvCxnSpPr>
        <p:spPr>
          <a:xfrm>
            <a:off x="7046985" y="5648256"/>
            <a:ext cx="327659"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sp>
        <p:nvSpPr>
          <p:cNvPr id="32" name="圆角矩形 31"/>
          <p:cNvSpPr/>
          <p:nvPr>
            <p:custDataLst>
              <p:tags r:id="rId17"/>
            </p:custDataLst>
          </p:nvPr>
        </p:nvSpPr>
        <p:spPr>
          <a:xfrm>
            <a:off x="8437220" y="2434908"/>
            <a:ext cx="2218923" cy="3446145"/>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5730" tIns="1115695" rIns="125730" numCol="1" spcCol="0" rtlCol="0" fromWordArt="0" anchor="t" anchorCtr="0" forceAA="0" compatLnSpc="1">
            <a:noAutofit/>
          </a:bodyPr>
          <a:p>
            <a:pPr lvl="0" indent="355600" algn="just" fontAlgn="auto">
              <a:lnSpc>
                <a:spcPct val="130000"/>
              </a:lnSpc>
              <a:buClrTx/>
              <a:buSzTx/>
              <a:buFontTx/>
              <a:extLst>
                <a:ext uri="{35155182-B16C-46BC-9424-99874614C6A1}">
                  <wpsdc:indentchars xmlns:wpsdc="http://www.wps.cn/officeDocument/2017/drawingmlCustomData" val="200" checksum="3837665281"/>
                </a:ext>
              </a:extLst>
            </a:pPr>
            <a:r>
              <a:rPr lang="zh-CN" altLang="en-US" sz="1400">
                <a:solidFill>
                  <a:schemeClr val="tx1">
                    <a:lumMod val="85000"/>
                    <a:lumOff val="15000"/>
                  </a:schemeClr>
                </a:solidFill>
                <a:latin typeface="+mn-ea"/>
                <a:cs typeface="+mn-ea"/>
                <a:sym typeface="+mn-ea"/>
              </a:rPr>
              <a:t>（4）为决策提供依据：为创业者决定是否启动项目、如何推进项目以及在项目实施过程中如何调整提供科学、客观的决策依据。</a:t>
            </a:r>
            <a:endParaRPr lang="zh-CN" altLang="en-US" sz="1400">
              <a:solidFill>
                <a:schemeClr val="tx1">
                  <a:lumMod val="85000"/>
                  <a:lumOff val="15000"/>
                </a:schemeClr>
              </a:solidFill>
              <a:latin typeface="+mn-ea"/>
              <a:cs typeface="+mn-ea"/>
              <a:sym typeface="+mn-ea"/>
            </a:endParaRPr>
          </a:p>
        </p:txBody>
      </p:sp>
      <p:sp>
        <p:nvSpPr>
          <p:cNvPr id="33" name="椭圆 32"/>
          <p:cNvSpPr/>
          <p:nvPr>
            <p:custDataLst>
              <p:tags r:id="rId18"/>
            </p:custDataLst>
          </p:nvPr>
        </p:nvSpPr>
        <p:spPr>
          <a:xfrm>
            <a:off x="9284990" y="2743485"/>
            <a:ext cx="523927" cy="523927"/>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34" name="直接连接符 33"/>
          <p:cNvCxnSpPr/>
          <p:nvPr>
            <p:custDataLst>
              <p:tags r:id="rId19"/>
            </p:custDataLst>
          </p:nvPr>
        </p:nvCxnSpPr>
        <p:spPr>
          <a:xfrm>
            <a:off x="9383124" y="5648256"/>
            <a:ext cx="327659"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pic>
        <p:nvPicPr>
          <p:cNvPr id="35" name="图片 3" descr="343439383331313b343532303031393bd2b5bca8b9dcc0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766456" y="2904861"/>
            <a:ext cx="216359" cy="216359"/>
          </a:xfrm>
          <a:prstGeom prst="rect">
            <a:avLst/>
          </a:prstGeom>
        </p:spPr>
      </p:pic>
      <p:pic>
        <p:nvPicPr>
          <p:cNvPr id="37" name="图片 11" descr="343439383331313b343532303032373bbfcdbba7b5b5b0b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102595" y="2904861"/>
            <a:ext cx="216359" cy="216359"/>
          </a:xfrm>
          <a:prstGeom prst="rect">
            <a:avLst/>
          </a:prstGeom>
        </p:spPr>
      </p:pic>
      <p:pic>
        <p:nvPicPr>
          <p:cNvPr id="38" name="图片 8" descr="343439383331313b343532303032343bb7a2b2bc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9410929" y="2872695"/>
            <a:ext cx="271426" cy="271426"/>
          </a:xfrm>
          <a:prstGeom prst="rect">
            <a:avLst/>
          </a:prstGeom>
        </p:spPr>
      </p:pic>
      <p:pic>
        <p:nvPicPr>
          <p:cNvPr id="39" name="图片 4" descr="343439383331313b343532303032303bb8f6c8cbd0c5cfa2"/>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2430318" y="2897228"/>
            <a:ext cx="216358" cy="216358"/>
          </a:xfrm>
          <a:prstGeom prst="rect">
            <a:avLst/>
          </a:prstGeom>
        </p:spPr>
      </p:pic>
    </p:spTree>
    <p:custDataLst>
      <p:tags r:id="rId3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二、评估的主要内容维度</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929765" y="157861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（一）市场可行性</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 name="矩形 2"/>
          <p:cNvSpPr/>
          <p:nvPr>
            <p:custDataLst>
              <p:tags r:id="rId4"/>
            </p:custDataLst>
          </p:nvPr>
        </p:nvSpPr>
        <p:spPr>
          <a:xfrm>
            <a:off x="4962525" y="5412105"/>
            <a:ext cx="5732780" cy="815340"/>
          </a:xfrm>
          <a:prstGeom prst="rect">
            <a:avLst/>
          </a:prstGeom>
          <a:noFill/>
        </p:spPr>
        <p:txBody>
          <a:bodyPr wrap="square" lIns="0" tIns="0" rIns="0" bIns="0" rtlCol="0" anchor="t" anchorCtr="0">
            <a:noAutofit/>
          </a:bodyPr>
          <a:p>
            <a:pPr indent="406400"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现有竞争对手：识别在目标市场中已有的竞争对手，分析其产品或服务特点、市场份额、品牌影响力、营销策略等。</a:t>
            </a:r>
            <a:endParaRPr lang="zh-CN" altLang="en-US" sz="1600" dirty="0">
              <a:solidFill>
                <a:schemeClr val="tx1">
                  <a:lumMod val="85000"/>
                  <a:lumOff val="15000"/>
                </a:schemeClr>
              </a:solidFill>
              <a:latin typeface="+mn-ea"/>
              <a:cs typeface="+mn-ea"/>
            </a:endParaRPr>
          </a:p>
        </p:txBody>
      </p:sp>
      <p:sp>
        <p:nvSpPr>
          <p:cNvPr id="2" name="矩形 1"/>
          <p:cNvSpPr/>
          <p:nvPr>
            <p:custDataLst>
              <p:tags r:id="rId5"/>
            </p:custDataLst>
          </p:nvPr>
        </p:nvSpPr>
        <p:spPr>
          <a:xfrm>
            <a:off x="4962554" y="4897732"/>
            <a:ext cx="5311881" cy="496958"/>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竞争态势剖析</a:t>
            </a:r>
            <a:endParaRPr lang="zh-CN" altLang="en-US" b="1" dirty="0">
              <a:solidFill>
                <a:schemeClr val="accent4"/>
              </a:solidFill>
              <a:latin typeface="+mn-ea"/>
              <a:cs typeface="+mn-ea"/>
            </a:endParaRPr>
          </a:p>
        </p:txBody>
      </p:sp>
      <p:sp>
        <p:nvSpPr>
          <p:cNvPr id="8" name="矩形 7"/>
          <p:cNvSpPr/>
          <p:nvPr>
            <p:custDataLst>
              <p:tags r:id="rId6"/>
            </p:custDataLst>
          </p:nvPr>
        </p:nvSpPr>
        <p:spPr>
          <a:xfrm>
            <a:off x="4962525" y="2694940"/>
            <a:ext cx="5732780" cy="815340"/>
          </a:xfrm>
          <a:prstGeom prst="rect">
            <a:avLst/>
          </a:prstGeom>
          <a:noFill/>
        </p:spPr>
        <p:txBody>
          <a:bodyPr wrap="square" lIns="0" tIns="0" rIns="0" bIns="0" rtlCol="0" anchor="t" anchorCtr="0">
            <a:noAutofit/>
          </a:bodyPr>
          <a:p>
            <a:pPr indent="406400"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（1）规模；</a:t>
            </a:r>
            <a:r>
              <a:rPr lang="en-US" altLang="zh-CN" sz="1600" dirty="0">
                <a:solidFill>
                  <a:schemeClr val="tx1">
                    <a:lumMod val="85000"/>
                    <a:lumOff val="15000"/>
                  </a:schemeClr>
                </a:solidFill>
                <a:latin typeface="+mn-ea"/>
                <a:cs typeface="+mn-ea"/>
              </a:rPr>
              <a:t>（2）增长趋势</a:t>
            </a: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（3）细分市场</a:t>
            </a:r>
            <a:r>
              <a:rPr lang="zh-CN" altLang="en-US" sz="1600" dirty="0">
                <a:solidFill>
                  <a:schemeClr val="tx1">
                    <a:lumMod val="85000"/>
                    <a:lumOff val="15000"/>
                  </a:schemeClr>
                </a:solidFill>
                <a:latin typeface="+mn-ea"/>
                <a:cs typeface="+mn-ea"/>
              </a:rPr>
              <a:t>。</a:t>
            </a:r>
            <a:endParaRPr lang="zh-CN" altLang="en-US" sz="1600" dirty="0">
              <a:solidFill>
                <a:schemeClr val="tx1">
                  <a:lumMod val="85000"/>
                  <a:lumOff val="15000"/>
                </a:schemeClr>
              </a:solidFill>
              <a:latin typeface="+mn-ea"/>
              <a:cs typeface="+mn-ea"/>
            </a:endParaRPr>
          </a:p>
        </p:txBody>
      </p:sp>
      <p:sp>
        <p:nvSpPr>
          <p:cNvPr id="4" name="矩形 3"/>
          <p:cNvSpPr/>
          <p:nvPr>
            <p:custDataLst>
              <p:tags r:id="rId7"/>
            </p:custDataLst>
          </p:nvPr>
        </p:nvSpPr>
        <p:spPr>
          <a:xfrm>
            <a:off x="4962554" y="2186645"/>
            <a:ext cx="5311881" cy="496958"/>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目标市场分析</a:t>
            </a:r>
            <a:endParaRPr lang="zh-CN" altLang="en-US" b="1" dirty="0">
              <a:solidFill>
                <a:schemeClr val="accent4"/>
              </a:solidFill>
              <a:latin typeface="+mn-ea"/>
              <a:cs typeface="+mn-ea"/>
            </a:endParaRPr>
          </a:p>
        </p:txBody>
      </p:sp>
      <p:sp>
        <p:nvSpPr>
          <p:cNvPr id="10" name="矩形 9"/>
          <p:cNvSpPr/>
          <p:nvPr>
            <p:custDataLst>
              <p:tags r:id="rId8"/>
            </p:custDataLst>
          </p:nvPr>
        </p:nvSpPr>
        <p:spPr>
          <a:xfrm>
            <a:off x="4962525" y="4053205"/>
            <a:ext cx="5732780" cy="815340"/>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现实需求是了解消费者当前对产品或服务的实际需求状况，包括需求的类型、数量、质量要求等。</a:t>
            </a:r>
            <a:endParaRPr lang="zh-CN" altLang="en-US" sz="1600" dirty="0">
              <a:solidFill>
                <a:schemeClr val="tx1">
                  <a:lumMod val="85000"/>
                  <a:lumOff val="15000"/>
                </a:schemeClr>
              </a:solidFill>
              <a:latin typeface="+mn-ea"/>
              <a:cs typeface="+mn-ea"/>
            </a:endParaRPr>
          </a:p>
        </p:txBody>
      </p:sp>
      <p:sp>
        <p:nvSpPr>
          <p:cNvPr id="5" name="矩形 4"/>
          <p:cNvSpPr/>
          <p:nvPr>
            <p:custDataLst>
              <p:tags r:id="rId9"/>
            </p:custDataLst>
          </p:nvPr>
        </p:nvSpPr>
        <p:spPr>
          <a:xfrm>
            <a:off x="4962554" y="3542188"/>
            <a:ext cx="5311881" cy="496958"/>
          </a:xfrm>
          <a:prstGeom prst="rect">
            <a:avLst/>
          </a:prstGeom>
          <a:noFill/>
        </p:spPr>
        <p:txBody>
          <a:bodyPr wrap="square" lIns="0" tIns="0" rIns="0" bIns="36000" rtlCol="0" anchor="b">
            <a:noAutofit/>
          </a:bodyPr>
          <a:p>
            <a:pPr lvl="0" algn="l">
              <a:buClrTx/>
              <a:buSzTx/>
              <a:buFontTx/>
            </a:pPr>
            <a:r>
              <a:rPr lang="zh-CN" altLang="en-US" b="1" dirty="0">
                <a:solidFill>
                  <a:schemeClr val="accent4"/>
                </a:solidFill>
                <a:latin typeface="+mn-ea"/>
                <a:cs typeface="+mn-ea"/>
                <a:sym typeface="+mn-ea"/>
              </a:rPr>
              <a:t>市场需求调研</a:t>
            </a:r>
            <a:endParaRPr lang="zh-CN" altLang="en-US" b="1" dirty="0">
              <a:solidFill>
                <a:schemeClr val="accent4"/>
              </a:solidFill>
              <a:latin typeface="+mn-ea"/>
              <a:cs typeface="+mn-ea"/>
              <a:sym typeface="+mn-ea"/>
            </a:endParaRPr>
          </a:p>
        </p:txBody>
      </p:sp>
      <p:sp>
        <p:nvSpPr>
          <p:cNvPr id="27" name="任意多边形: 形状 26"/>
          <p:cNvSpPr/>
          <p:nvPr>
            <p:custDataLst>
              <p:tags r:id="rId10"/>
            </p:custDataLst>
          </p:nvPr>
        </p:nvSpPr>
        <p:spPr>
          <a:xfrm>
            <a:off x="1500078" y="2419722"/>
            <a:ext cx="2714449" cy="3572972"/>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9" name="椭圆 8"/>
          <p:cNvSpPr/>
          <p:nvPr>
            <p:custDataLst>
              <p:tags r:id="rId11"/>
            </p:custDataLst>
          </p:nvPr>
        </p:nvSpPr>
        <p:spPr>
          <a:xfrm>
            <a:off x="3936253" y="3943690"/>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3" name="椭圆 32"/>
          <p:cNvSpPr/>
          <p:nvPr>
            <p:custDataLst>
              <p:tags r:id="rId12"/>
            </p:custDataLst>
          </p:nvPr>
        </p:nvSpPr>
        <p:spPr>
          <a:xfrm>
            <a:off x="3455429" y="2698981"/>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4" name="椭圆 23"/>
          <p:cNvSpPr/>
          <p:nvPr>
            <p:custDataLst>
              <p:tags r:id="rId13"/>
            </p:custDataLst>
          </p:nvPr>
        </p:nvSpPr>
        <p:spPr>
          <a:xfrm>
            <a:off x="3455429" y="5187856"/>
            <a:ext cx="519942" cy="519942"/>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14" name="椭圆 13"/>
          <p:cNvSpPr/>
          <p:nvPr>
            <p:custDataLst>
              <p:tags r:id="rId14"/>
            </p:custDataLst>
          </p:nvPr>
        </p:nvSpPr>
        <p:spPr>
          <a:xfrm>
            <a:off x="1500078" y="3273253"/>
            <a:ext cx="1855926" cy="1855926"/>
          </a:xfrm>
          <a:prstGeom prst="ellipse">
            <a:avLst/>
          </a:prstGeom>
          <a:solidFill>
            <a:schemeClr val="accent4"/>
          </a:solidFill>
          <a:ln>
            <a:gradFill>
              <a:gsLst>
                <a:gs pos="37000">
                  <a:srgbClr val="FFFFFF"/>
                </a:gs>
                <a:gs pos="0">
                  <a:schemeClr val="accent4">
                    <a:lumMod val="45000"/>
                    <a:lumOff val="55000"/>
                    <a:alpha val="100000"/>
                  </a:schemeClr>
                </a:gs>
                <a:gs pos="100000">
                  <a:srgbClr val="FFFFFF"/>
                </a:gs>
                <a:gs pos="71000">
                  <a:schemeClr val="accent4">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目标市场分析</a:t>
            </a:r>
            <a:endParaRPr lang="zh-CN" altLang="en-US" sz="2000" b="1" spc="150" dirty="0">
              <a:solidFill>
                <a:srgbClr val="FFFFFF"/>
              </a:solidFill>
              <a:latin typeface="+mn-ea"/>
              <a:cs typeface="+mn-ea"/>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二、评估的主要内容维度</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027555" y="167640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（二）技术可行性</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矩形 16"/>
          <p:cNvSpPr/>
          <p:nvPr>
            <p:custDataLst>
              <p:tags r:id="rId4"/>
            </p:custDataLst>
          </p:nvPr>
        </p:nvSpPr>
        <p:spPr>
          <a:xfrm flipV="1">
            <a:off x="4213053" y="4631893"/>
            <a:ext cx="3112319" cy="1626687"/>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sp>
        <p:nvSpPr>
          <p:cNvPr id="20" name="椭圆 19"/>
          <p:cNvSpPr/>
          <p:nvPr>
            <p:custDataLst>
              <p:tags r:id="rId5"/>
            </p:custDataLst>
          </p:nvPr>
        </p:nvSpPr>
        <p:spPr>
          <a:xfrm>
            <a:off x="3443011" y="4174876"/>
            <a:ext cx="205031" cy="205031"/>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21" name="椭圆 20"/>
          <p:cNvSpPr/>
          <p:nvPr>
            <p:custDataLst>
              <p:tags r:id="rId6"/>
            </p:custDataLst>
          </p:nvPr>
        </p:nvSpPr>
        <p:spPr>
          <a:xfrm>
            <a:off x="3493095" y="4224960"/>
            <a:ext cx="104342" cy="104342"/>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23" name="矩形 22"/>
          <p:cNvSpPr/>
          <p:nvPr>
            <p:custDataLst>
              <p:tags r:id="rId7"/>
            </p:custDataLst>
          </p:nvPr>
        </p:nvSpPr>
        <p:spPr>
          <a:xfrm>
            <a:off x="1985880" y="2306638"/>
            <a:ext cx="3112319" cy="1626687"/>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25" name="直接连接符 24"/>
          <p:cNvCxnSpPr/>
          <p:nvPr>
            <p:custDataLst>
              <p:tags r:id="rId8"/>
            </p:custDataLst>
          </p:nvPr>
        </p:nvCxnSpPr>
        <p:spPr>
          <a:xfrm flipH="1" flipV="1">
            <a:off x="3542658" y="3933325"/>
            <a:ext cx="1" cy="241206"/>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26" name="矩形 25"/>
          <p:cNvSpPr/>
          <p:nvPr>
            <p:custDataLst>
              <p:tags r:id="rId9"/>
            </p:custDataLst>
          </p:nvPr>
        </p:nvSpPr>
        <p:spPr>
          <a:xfrm>
            <a:off x="2158365" y="2834005"/>
            <a:ext cx="2787015" cy="1115060"/>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详细阐述项目所依赖的核心技术，包括技术的原理、特点、应用范围等。</a:t>
            </a:r>
            <a:endParaRPr lang="zh-CN" altLang="en-US" sz="1600" dirty="0">
              <a:solidFill>
                <a:schemeClr val="tx1">
                  <a:lumMod val="85000"/>
                  <a:lumOff val="15000"/>
                </a:schemeClr>
              </a:solidFill>
              <a:latin typeface="+mn-ea"/>
              <a:cs typeface="+mn-ea"/>
            </a:endParaRPr>
          </a:p>
        </p:txBody>
      </p:sp>
      <p:sp>
        <p:nvSpPr>
          <p:cNvPr id="28" name="矩形 27"/>
          <p:cNvSpPr/>
          <p:nvPr>
            <p:custDataLst>
              <p:tags r:id="rId10"/>
            </p:custDataLst>
          </p:nvPr>
        </p:nvSpPr>
        <p:spPr>
          <a:xfrm>
            <a:off x="2310904" y="2312377"/>
            <a:ext cx="2469246" cy="520665"/>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4"/>
                </a:solidFill>
                <a:latin typeface="+mn-ea"/>
                <a:cs typeface="+mn-ea"/>
              </a:rPr>
              <a:t>1. 所需核心技术概述</a:t>
            </a:r>
            <a:endParaRPr lang="zh-CN" altLang="en-US" b="1">
              <a:solidFill>
                <a:schemeClr val="accent4"/>
              </a:solidFill>
              <a:latin typeface="+mn-ea"/>
              <a:cs typeface="+mn-ea"/>
            </a:endParaRPr>
          </a:p>
        </p:txBody>
      </p:sp>
      <p:cxnSp>
        <p:nvCxnSpPr>
          <p:cNvPr id="29" name="直接连接符 28"/>
          <p:cNvCxnSpPr/>
          <p:nvPr>
            <p:custDataLst>
              <p:tags r:id="rId11"/>
            </p:custDataLst>
          </p:nvPr>
        </p:nvCxnSpPr>
        <p:spPr>
          <a:xfrm>
            <a:off x="1340526" y="4277131"/>
            <a:ext cx="8873153" cy="0"/>
          </a:xfrm>
          <a:prstGeom prst="line">
            <a:avLst/>
          </a:prstGeom>
          <a:noFill/>
          <a:ln w="25400" cap="flat" cmpd="sng" algn="ctr">
            <a:gradFill>
              <a:gsLst>
                <a:gs pos="0">
                  <a:schemeClr val="accent4">
                    <a:alpha val="0"/>
                  </a:schemeClr>
                </a:gs>
                <a:gs pos="54000">
                  <a:schemeClr val="accent4">
                    <a:alpha val="100000"/>
                  </a:schemeClr>
                </a:gs>
                <a:gs pos="100000">
                  <a:schemeClr val="accent4">
                    <a:alpha val="0"/>
                  </a:schemeClr>
                </a:gs>
              </a:gsLst>
              <a:lin ang="0" scaled="0"/>
            </a:gradFill>
            <a:prstDash val="solid"/>
            <a:miter lim="800000"/>
          </a:ln>
          <a:effectLst/>
        </p:spPr>
      </p:cxnSp>
      <p:sp>
        <p:nvSpPr>
          <p:cNvPr id="30" name="椭圆 29"/>
          <p:cNvSpPr/>
          <p:nvPr>
            <p:custDataLst>
              <p:tags r:id="rId12"/>
            </p:custDataLst>
          </p:nvPr>
        </p:nvSpPr>
        <p:spPr>
          <a:xfrm>
            <a:off x="7905184" y="4174876"/>
            <a:ext cx="205031" cy="205031"/>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31" name="椭圆 30"/>
          <p:cNvSpPr/>
          <p:nvPr>
            <p:custDataLst>
              <p:tags r:id="rId13"/>
            </p:custDataLst>
          </p:nvPr>
        </p:nvSpPr>
        <p:spPr>
          <a:xfrm>
            <a:off x="7955268" y="4224960"/>
            <a:ext cx="104342" cy="104342"/>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32" name="矩形 31"/>
          <p:cNvSpPr/>
          <p:nvPr>
            <p:custDataLst>
              <p:tags r:id="rId14"/>
            </p:custDataLst>
          </p:nvPr>
        </p:nvSpPr>
        <p:spPr>
          <a:xfrm>
            <a:off x="6459008" y="2306638"/>
            <a:ext cx="3112319" cy="1626687"/>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34" name="直接连接符 33"/>
          <p:cNvCxnSpPr/>
          <p:nvPr>
            <p:custDataLst>
              <p:tags r:id="rId15"/>
            </p:custDataLst>
          </p:nvPr>
        </p:nvCxnSpPr>
        <p:spPr>
          <a:xfrm flipH="1" flipV="1">
            <a:off x="8008483" y="3933325"/>
            <a:ext cx="1" cy="241206"/>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35" name="矩形 34"/>
          <p:cNvSpPr/>
          <p:nvPr>
            <p:custDataLst>
              <p:tags r:id="rId16"/>
            </p:custDataLst>
          </p:nvPr>
        </p:nvSpPr>
        <p:spPr>
          <a:xfrm>
            <a:off x="6631940" y="2834005"/>
            <a:ext cx="2787015" cy="1115060"/>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评估核心技术的成熟程度，是否已经经过实践验证，以及在实际应用中的可靠性。</a:t>
            </a:r>
            <a:endParaRPr lang="zh-CN" altLang="en-US" sz="1600">
              <a:solidFill>
                <a:schemeClr val="tx1">
                  <a:lumMod val="85000"/>
                  <a:lumOff val="15000"/>
                </a:schemeClr>
              </a:solidFill>
              <a:latin typeface="+mn-ea"/>
              <a:cs typeface="+mn-ea"/>
            </a:endParaRPr>
          </a:p>
        </p:txBody>
      </p:sp>
      <p:sp>
        <p:nvSpPr>
          <p:cNvPr id="37" name="矩形 36"/>
          <p:cNvSpPr/>
          <p:nvPr>
            <p:custDataLst>
              <p:tags r:id="rId17"/>
            </p:custDataLst>
          </p:nvPr>
        </p:nvSpPr>
        <p:spPr>
          <a:xfrm>
            <a:off x="6784033" y="2312377"/>
            <a:ext cx="2469247" cy="520665"/>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4"/>
                </a:solidFill>
                <a:latin typeface="+mn-ea"/>
                <a:cs typeface="+mn-ea"/>
              </a:rPr>
              <a:t>2. 技术成熟度与可靠性判断</a:t>
            </a:r>
            <a:endParaRPr lang="zh-CN" altLang="en-US" b="1">
              <a:solidFill>
                <a:schemeClr val="accent4"/>
              </a:solidFill>
              <a:latin typeface="+mn-ea"/>
              <a:cs typeface="+mn-ea"/>
            </a:endParaRPr>
          </a:p>
        </p:txBody>
      </p:sp>
      <p:sp>
        <p:nvSpPr>
          <p:cNvPr id="38" name="椭圆 37"/>
          <p:cNvSpPr/>
          <p:nvPr>
            <p:custDataLst>
              <p:tags r:id="rId18"/>
            </p:custDataLst>
          </p:nvPr>
        </p:nvSpPr>
        <p:spPr>
          <a:xfrm flipV="1">
            <a:off x="5669663" y="4174876"/>
            <a:ext cx="205031" cy="205031"/>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39" name="椭圆 38"/>
          <p:cNvSpPr/>
          <p:nvPr>
            <p:custDataLst>
              <p:tags r:id="rId19"/>
            </p:custDataLst>
          </p:nvPr>
        </p:nvSpPr>
        <p:spPr>
          <a:xfrm flipV="1">
            <a:off x="5720269" y="4224960"/>
            <a:ext cx="104342" cy="104342"/>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cxnSp>
        <p:nvCxnSpPr>
          <p:cNvPr id="40" name="直接连接符 39"/>
          <p:cNvCxnSpPr/>
          <p:nvPr>
            <p:custDataLst>
              <p:tags r:id="rId20"/>
            </p:custDataLst>
          </p:nvPr>
        </p:nvCxnSpPr>
        <p:spPr>
          <a:xfrm flipH="1">
            <a:off x="5769831" y="4408080"/>
            <a:ext cx="0" cy="241029"/>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41" name="矩形 40"/>
          <p:cNvSpPr/>
          <p:nvPr>
            <p:custDataLst>
              <p:tags r:id="rId21"/>
            </p:custDataLst>
          </p:nvPr>
        </p:nvSpPr>
        <p:spPr>
          <a:xfrm>
            <a:off x="4385945" y="5160010"/>
            <a:ext cx="2787015" cy="1115060"/>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确定获取核心技术的方式，是自主研发、合作开发还是购买技术授权等。</a:t>
            </a:r>
            <a:endParaRPr lang="zh-CN" altLang="en-US" sz="1600">
              <a:solidFill>
                <a:schemeClr val="tx1">
                  <a:lumMod val="85000"/>
                  <a:lumOff val="15000"/>
                </a:schemeClr>
              </a:solidFill>
              <a:latin typeface="+mn-ea"/>
              <a:cs typeface="+mn-ea"/>
            </a:endParaRPr>
          </a:p>
        </p:txBody>
      </p:sp>
      <p:sp>
        <p:nvSpPr>
          <p:cNvPr id="42" name="矩形 41"/>
          <p:cNvSpPr/>
          <p:nvPr>
            <p:custDataLst>
              <p:tags r:id="rId22"/>
            </p:custDataLst>
          </p:nvPr>
        </p:nvSpPr>
        <p:spPr>
          <a:xfrm>
            <a:off x="4538078" y="4638153"/>
            <a:ext cx="2469246" cy="520665"/>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4"/>
                </a:solidFill>
                <a:latin typeface="+mn-ea"/>
                <a:cs typeface="+mn-ea"/>
              </a:rPr>
              <a:t>3. 技术获取及后续更新维护途径</a:t>
            </a:r>
            <a:endParaRPr lang="zh-CN" altLang="en-US" b="1">
              <a:solidFill>
                <a:schemeClr val="accent4"/>
              </a:solidFill>
              <a:latin typeface="+mn-ea"/>
              <a:cs typeface="+mn-ea"/>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二、评估的主要内容维度</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027555" y="167640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（三）经济可行性</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任意多边形: 形状 13"/>
          <p:cNvSpPr/>
          <p:nvPr>
            <p:custDataLst>
              <p:tags r:id="rId4"/>
            </p:custDataLst>
          </p:nvPr>
        </p:nvSpPr>
        <p:spPr>
          <a:xfrm rot="652946" flipH="1">
            <a:off x="2299183" y="5286632"/>
            <a:ext cx="164858" cy="14954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 name="任意多边形: 形状 263"/>
          <p:cNvSpPr/>
          <p:nvPr>
            <p:custDataLst>
              <p:tags r:id="rId5"/>
            </p:custDataLst>
          </p:nvPr>
        </p:nvSpPr>
        <p:spPr>
          <a:xfrm>
            <a:off x="1738190" y="5324032"/>
            <a:ext cx="666853" cy="64656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sp>
        <p:nvSpPr>
          <p:cNvPr id="24" name="任意多边形: 形状 264"/>
          <p:cNvSpPr/>
          <p:nvPr>
            <p:custDataLst>
              <p:tags r:id="rId6"/>
            </p:custDataLst>
          </p:nvPr>
        </p:nvSpPr>
        <p:spPr>
          <a:xfrm>
            <a:off x="1719173" y="5324032"/>
            <a:ext cx="645301" cy="625650"/>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0" name="任意多边形: 形状 13"/>
          <p:cNvSpPr/>
          <p:nvPr>
            <p:custDataLst>
              <p:tags r:id="rId7"/>
            </p:custDataLst>
          </p:nvPr>
        </p:nvSpPr>
        <p:spPr>
          <a:xfrm rot="652946" flipH="1">
            <a:off x="2299183" y="3812836"/>
            <a:ext cx="164858" cy="14954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 name="任意多边形: 形状 263"/>
          <p:cNvSpPr/>
          <p:nvPr>
            <p:custDataLst>
              <p:tags r:id="rId8"/>
            </p:custDataLst>
          </p:nvPr>
        </p:nvSpPr>
        <p:spPr>
          <a:xfrm>
            <a:off x="1738190" y="3850235"/>
            <a:ext cx="666853" cy="64656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5" name="任意多边形: 形状 264"/>
          <p:cNvSpPr/>
          <p:nvPr>
            <p:custDataLst>
              <p:tags r:id="rId9"/>
            </p:custDataLst>
          </p:nvPr>
        </p:nvSpPr>
        <p:spPr>
          <a:xfrm>
            <a:off x="1719173" y="3850235"/>
            <a:ext cx="645301" cy="625650"/>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8" name="任意多边形: 形状 13"/>
          <p:cNvSpPr/>
          <p:nvPr>
            <p:custDataLst>
              <p:tags r:id="rId10"/>
            </p:custDataLst>
          </p:nvPr>
        </p:nvSpPr>
        <p:spPr>
          <a:xfrm rot="652946" flipH="1">
            <a:off x="2299183" y="2329531"/>
            <a:ext cx="164858" cy="14954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4" name="任意多边形: 形状 263"/>
          <p:cNvSpPr/>
          <p:nvPr>
            <p:custDataLst>
              <p:tags r:id="rId11"/>
            </p:custDataLst>
          </p:nvPr>
        </p:nvSpPr>
        <p:spPr>
          <a:xfrm>
            <a:off x="1738190" y="2366931"/>
            <a:ext cx="666853" cy="64656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sp>
        <p:nvSpPr>
          <p:cNvPr id="45" name="任意多边形: 形状 264"/>
          <p:cNvSpPr/>
          <p:nvPr>
            <p:custDataLst>
              <p:tags r:id="rId12"/>
            </p:custDataLst>
          </p:nvPr>
        </p:nvSpPr>
        <p:spPr>
          <a:xfrm>
            <a:off x="1719173" y="2366931"/>
            <a:ext cx="645301" cy="625650"/>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4" name="矩形 13"/>
          <p:cNvSpPr/>
          <p:nvPr>
            <p:custDataLst>
              <p:tags r:id="rId13"/>
            </p:custDataLst>
          </p:nvPr>
        </p:nvSpPr>
        <p:spPr>
          <a:xfrm>
            <a:off x="2638425" y="2311400"/>
            <a:ext cx="7872095" cy="737235"/>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1. 启动资金需求核算</a:t>
            </a:r>
            <a:endParaRPr lang="zh-CN" altLang="en-US" sz="1600">
              <a:solidFill>
                <a:schemeClr val="tx1">
                  <a:lumMod val="85000"/>
                  <a:lumOff val="15000"/>
                </a:schemeClr>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各项成本构成：对项目启动所需的各项成本进行详细核算，包括设备购置、场地租赁、人员招聘、原材料采购、市场推广等费用。</a:t>
            </a:r>
            <a:endParaRPr lang="zh-CN" altLang="en-US" sz="1600">
              <a:solidFill>
                <a:schemeClr val="tx1">
                  <a:lumMod val="85000"/>
                  <a:lumOff val="15000"/>
                </a:schemeClr>
              </a:solidFill>
              <a:latin typeface="+mn-ea"/>
              <a:cs typeface="+mn-ea"/>
            </a:endParaRPr>
          </a:p>
        </p:txBody>
      </p:sp>
      <p:sp>
        <p:nvSpPr>
          <p:cNvPr id="27" name="矩形 26"/>
          <p:cNvSpPr/>
          <p:nvPr>
            <p:custDataLst>
              <p:tags r:id="rId14"/>
            </p:custDataLst>
          </p:nvPr>
        </p:nvSpPr>
        <p:spPr>
          <a:xfrm>
            <a:off x="2638425" y="3785235"/>
            <a:ext cx="7872095" cy="737235"/>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2. 盈利预测与财务分析</a:t>
            </a:r>
            <a:endParaRPr lang="zh-CN" altLang="en-US" sz="1600">
              <a:solidFill>
                <a:schemeClr val="tx1">
                  <a:lumMod val="85000"/>
                  <a:lumOff val="15000"/>
                </a:schemeClr>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1）收入来源：明确项目的主要收入来源渠道，如产品销售收入、服务收费、广告收入等。（2）利润预测：根据收入来源和成本结构，预测项目在不同阶段的利润情况，通常需要考虑市场增长趋势、竞争因素等对利润的影响。</a:t>
            </a:r>
            <a:endParaRPr lang="zh-CN" altLang="en-US" sz="1600">
              <a:solidFill>
                <a:schemeClr val="tx1">
                  <a:lumMod val="85000"/>
                  <a:lumOff val="15000"/>
                </a:schemeClr>
              </a:solidFill>
              <a:latin typeface="+mn-ea"/>
              <a:cs typeface="+mn-ea"/>
            </a:endParaRPr>
          </a:p>
        </p:txBody>
      </p:sp>
      <p:sp>
        <p:nvSpPr>
          <p:cNvPr id="33" name="矩形 32"/>
          <p:cNvSpPr/>
          <p:nvPr>
            <p:custDataLst>
              <p:tags r:id="rId15"/>
            </p:custDataLst>
          </p:nvPr>
        </p:nvSpPr>
        <p:spPr>
          <a:xfrm>
            <a:off x="2638425" y="5277485"/>
            <a:ext cx="7872095" cy="737235"/>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3. 投资回报率与回收期评估</a:t>
            </a:r>
            <a:endParaRPr lang="zh-CN" altLang="en-US" sz="1600">
              <a:solidFill>
                <a:schemeClr val="tx1">
                  <a:lumMod val="85000"/>
                  <a:lumOff val="15000"/>
                </a:schemeClr>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计算项目的投资回报率（ROI），评估项目投资的经济效益。</a:t>
            </a:r>
            <a:endParaRPr lang="zh-CN" altLang="en-US" sz="1600">
              <a:solidFill>
                <a:schemeClr val="tx1">
                  <a:lumMod val="85000"/>
                  <a:lumOff val="15000"/>
                </a:schemeClr>
              </a:solidFill>
              <a:latin typeface="+mn-ea"/>
              <a:cs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二、评估的主要内容维度</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52019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（四）团队可行性</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 name="矩形 8"/>
          <p:cNvSpPr/>
          <p:nvPr>
            <p:custDataLst>
              <p:tags r:id="rId4"/>
            </p:custDataLst>
          </p:nvPr>
        </p:nvSpPr>
        <p:spPr>
          <a:xfrm>
            <a:off x="2215492" y="2521661"/>
            <a:ext cx="8595606" cy="87552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sym typeface="+mn-ea"/>
              </a:rPr>
              <a:t>评估团队成员的专业背景、技能和经验是否与项目需求相匹配。</a:t>
            </a:r>
            <a:endParaRPr lang="zh-CN" altLang="en-US">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5"/>
            </p:custDataLst>
          </p:nvPr>
        </p:nvSpPr>
        <p:spPr>
          <a:xfrm>
            <a:off x="2215342" y="2133083"/>
            <a:ext cx="7478333" cy="383673"/>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1. 团队成员构成与专业能力匹配</a:t>
            </a:r>
            <a:endParaRPr lang="zh-CN" altLang="en-US" b="1">
              <a:solidFill>
                <a:schemeClr val="accent4"/>
              </a:solidFill>
              <a:latin typeface="+mn-ea"/>
              <a:cs typeface="+mn-ea"/>
              <a:sym typeface="+mn-ea"/>
            </a:endParaRPr>
          </a:p>
        </p:txBody>
      </p:sp>
      <p:sp>
        <p:nvSpPr>
          <p:cNvPr id="20" name="矩形 19"/>
          <p:cNvSpPr/>
          <p:nvPr>
            <p:custDataLst>
              <p:tags r:id="rId6"/>
            </p:custDataLst>
          </p:nvPr>
        </p:nvSpPr>
        <p:spPr>
          <a:xfrm>
            <a:off x="1467679" y="2188485"/>
            <a:ext cx="481605" cy="48160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21" name="矩形 20"/>
          <p:cNvSpPr/>
          <p:nvPr>
            <p:custDataLst>
              <p:tags r:id="rId7"/>
            </p:custDataLst>
          </p:nvPr>
        </p:nvSpPr>
        <p:spPr>
          <a:xfrm>
            <a:off x="2222194" y="3851701"/>
            <a:ext cx="8595606" cy="875524"/>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a:ln>
                  <a:noFill/>
                  <a:prstDash val="sysDot"/>
                </a:ln>
                <a:solidFill>
                  <a:schemeClr val="tx1">
                    <a:lumMod val="85000"/>
                    <a:lumOff val="15000"/>
                  </a:schemeClr>
                </a:solidFill>
                <a:latin typeface="+mn-ea"/>
                <a:cs typeface="+mn-ea"/>
                <a:sym typeface="+mn-ea"/>
              </a:rPr>
              <a:t>考察团队内部的协作机制是否健全，包括沟通方式、决策流程、任务分配等。同时，评估团队领导者的管理能力，如领导风格、团队激励、目标设定等方面。</a:t>
            </a:r>
            <a:endParaRPr lang="zh-CN" altLang="en-US">
              <a:ln>
                <a:noFill/>
                <a:prstDash val="sysDot"/>
              </a:ln>
              <a:solidFill>
                <a:schemeClr val="tx1">
                  <a:lumMod val="85000"/>
                  <a:lumOff val="15000"/>
                </a:schemeClr>
              </a:solidFill>
              <a:latin typeface="+mn-ea"/>
              <a:cs typeface="+mn-ea"/>
              <a:sym typeface="+mn-ea"/>
            </a:endParaRPr>
          </a:p>
        </p:txBody>
      </p:sp>
      <p:sp>
        <p:nvSpPr>
          <p:cNvPr id="23" name="矩形 22"/>
          <p:cNvSpPr/>
          <p:nvPr>
            <p:custDataLst>
              <p:tags r:id="rId8"/>
            </p:custDataLst>
          </p:nvPr>
        </p:nvSpPr>
        <p:spPr>
          <a:xfrm>
            <a:off x="2222201" y="3463259"/>
            <a:ext cx="7478333" cy="383673"/>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2. 团队协作机制与管理能力</a:t>
            </a:r>
            <a:endParaRPr lang="zh-CN" altLang="en-US" b="1">
              <a:solidFill>
                <a:schemeClr val="accent4"/>
              </a:solidFill>
              <a:latin typeface="+mn-ea"/>
              <a:cs typeface="+mn-ea"/>
              <a:sym typeface="+mn-ea"/>
            </a:endParaRPr>
          </a:p>
        </p:txBody>
      </p:sp>
      <p:sp>
        <p:nvSpPr>
          <p:cNvPr id="25" name="矩形 24"/>
          <p:cNvSpPr/>
          <p:nvPr>
            <p:custDataLst>
              <p:tags r:id="rId9"/>
            </p:custDataLst>
          </p:nvPr>
        </p:nvSpPr>
        <p:spPr>
          <a:xfrm>
            <a:off x="1475066" y="3518661"/>
            <a:ext cx="481605" cy="48160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26" name="矩形 25"/>
          <p:cNvSpPr/>
          <p:nvPr>
            <p:custDataLst>
              <p:tags r:id="rId10"/>
            </p:custDataLst>
          </p:nvPr>
        </p:nvSpPr>
        <p:spPr>
          <a:xfrm>
            <a:off x="2214882" y="5181741"/>
            <a:ext cx="8595606" cy="875524"/>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a:ln>
                  <a:noFill/>
                  <a:prstDash val="sysDot"/>
                </a:ln>
                <a:solidFill>
                  <a:schemeClr val="tx1">
                    <a:lumMod val="85000"/>
                    <a:lumOff val="15000"/>
                  </a:schemeClr>
                </a:solidFill>
                <a:latin typeface="+mn-ea"/>
                <a:cs typeface="+mn-ea"/>
                <a:sym typeface="+mn-ea"/>
              </a:rPr>
              <a:t>考虑团队在项目发展过程中的扩充需求，制定相应的团队发展规划，包括人员招聘计划、培训计划等。</a:t>
            </a:r>
            <a:endParaRPr lang="zh-CN" altLang="en-US">
              <a:ln>
                <a:noFill/>
                <a:prstDash val="sysDot"/>
              </a:ln>
              <a:solidFill>
                <a:schemeClr val="tx1">
                  <a:lumMod val="85000"/>
                  <a:lumOff val="15000"/>
                </a:schemeClr>
              </a:solidFill>
              <a:latin typeface="+mn-ea"/>
              <a:cs typeface="+mn-ea"/>
              <a:sym typeface="+mn-ea"/>
            </a:endParaRPr>
          </a:p>
        </p:txBody>
      </p:sp>
      <p:sp>
        <p:nvSpPr>
          <p:cNvPr id="28" name="矩形 27"/>
          <p:cNvSpPr/>
          <p:nvPr>
            <p:custDataLst>
              <p:tags r:id="rId11"/>
            </p:custDataLst>
          </p:nvPr>
        </p:nvSpPr>
        <p:spPr>
          <a:xfrm>
            <a:off x="2214814" y="4792906"/>
            <a:ext cx="7478333" cy="383673"/>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3. 团队发展与扩充规划</a:t>
            </a:r>
            <a:endParaRPr lang="zh-CN" altLang="en-US" b="1">
              <a:solidFill>
                <a:schemeClr val="accent4"/>
              </a:solidFill>
              <a:latin typeface="+mn-ea"/>
              <a:cs typeface="+mn-ea"/>
              <a:sym typeface="+mn-ea"/>
            </a:endParaRPr>
          </a:p>
        </p:txBody>
      </p:sp>
      <p:sp>
        <p:nvSpPr>
          <p:cNvPr id="29" name="矩形 28"/>
          <p:cNvSpPr/>
          <p:nvPr>
            <p:custDataLst>
              <p:tags r:id="rId12"/>
            </p:custDataLst>
          </p:nvPr>
        </p:nvSpPr>
        <p:spPr>
          <a:xfrm>
            <a:off x="1467151" y="4848308"/>
            <a:ext cx="481605" cy="48160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二、评估的主要内容维度</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52019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（五）运营可行性</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矩形: 圆角 2"/>
          <p:cNvSpPr/>
          <p:nvPr>
            <p:custDataLst>
              <p:tags r:id="rId4"/>
            </p:custDataLst>
          </p:nvPr>
        </p:nvSpPr>
        <p:spPr>
          <a:xfrm>
            <a:off x="1363345" y="2740660"/>
            <a:ext cx="2849880" cy="32086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 name="矩形 2"/>
          <p:cNvSpPr/>
          <p:nvPr>
            <p:custDataLst>
              <p:tags r:id="rId5"/>
            </p:custDataLst>
          </p:nvPr>
        </p:nvSpPr>
        <p:spPr>
          <a:xfrm>
            <a:off x="1596621" y="3828600"/>
            <a:ext cx="2384107" cy="1416124"/>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设计项目的商业模式，包括价值主张、目标客户、渠道通路、客户关系、收入来源、核心资源、关键业务、重要合作和成本结构等九个要素。</a:t>
            </a:r>
            <a:endParaRPr lang="zh-CN" altLang="en-US" sz="1600" dirty="0">
              <a:solidFill>
                <a:schemeClr val="tx1">
                  <a:lumMod val="85000"/>
                  <a:lumOff val="15000"/>
                </a:schemeClr>
              </a:solidFill>
              <a:latin typeface="+mn-ea"/>
              <a:cs typeface="+mn-ea"/>
            </a:endParaRPr>
          </a:p>
        </p:txBody>
      </p:sp>
      <p:sp>
        <p:nvSpPr>
          <p:cNvPr id="60" name="圆角矩形 59"/>
          <p:cNvSpPr/>
          <p:nvPr>
            <p:custDataLst>
              <p:tags r:id="rId6"/>
            </p:custDataLst>
          </p:nvPr>
        </p:nvSpPr>
        <p:spPr>
          <a:xfrm>
            <a:off x="1596621" y="2355338"/>
            <a:ext cx="612272" cy="599948"/>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4" name="矩形 3"/>
          <p:cNvSpPr/>
          <p:nvPr>
            <p:custDataLst>
              <p:tags r:id="rId7"/>
            </p:custDataLst>
          </p:nvPr>
        </p:nvSpPr>
        <p:spPr>
          <a:xfrm>
            <a:off x="1599422" y="3109895"/>
            <a:ext cx="2385227" cy="401646"/>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商业模式设计与可行性</a:t>
            </a:r>
            <a:endParaRPr lang="zh-CN" altLang="en-US" b="1">
              <a:solidFill>
                <a:schemeClr val="accent4"/>
              </a:solidFill>
              <a:latin typeface="+mn-ea"/>
              <a:cs typeface="+mn-ea"/>
            </a:endParaRPr>
          </a:p>
        </p:txBody>
      </p:sp>
      <p:sp>
        <p:nvSpPr>
          <p:cNvPr id="33" name="矩形: 圆角 2"/>
          <p:cNvSpPr/>
          <p:nvPr>
            <p:custDataLst>
              <p:tags r:id="rId8"/>
            </p:custDataLst>
          </p:nvPr>
        </p:nvSpPr>
        <p:spPr>
          <a:xfrm>
            <a:off x="4701540" y="2740660"/>
            <a:ext cx="2849880" cy="32086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8" name="矩形 7"/>
          <p:cNvSpPr/>
          <p:nvPr>
            <p:custDataLst>
              <p:tags r:id="rId9"/>
            </p:custDataLst>
          </p:nvPr>
        </p:nvSpPr>
        <p:spPr>
          <a:xfrm>
            <a:off x="4935267" y="3833081"/>
            <a:ext cx="2384107" cy="1416124"/>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规划项目的业务流程，确保各个环节之间的衔接顺畅、高效。</a:t>
            </a:r>
            <a:endParaRPr lang="zh-CN" altLang="en-US" sz="1600" dirty="0">
              <a:solidFill>
                <a:schemeClr val="tx1">
                  <a:lumMod val="85000"/>
                  <a:lumOff val="15000"/>
                </a:schemeClr>
              </a:solidFill>
              <a:latin typeface="+mn-ea"/>
              <a:cs typeface="+mn-ea"/>
            </a:endParaRPr>
          </a:p>
        </p:txBody>
      </p:sp>
      <p:sp>
        <p:nvSpPr>
          <p:cNvPr id="40" name="圆角矩形 39"/>
          <p:cNvSpPr/>
          <p:nvPr>
            <p:custDataLst>
              <p:tags r:id="rId10"/>
            </p:custDataLst>
          </p:nvPr>
        </p:nvSpPr>
        <p:spPr>
          <a:xfrm>
            <a:off x="4935267" y="2355338"/>
            <a:ext cx="612272" cy="599948"/>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0" name="矩形 9"/>
          <p:cNvSpPr/>
          <p:nvPr>
            <p:custDataLst>
              <p:tags r:id="rId11"/>
            </p:custDataLst>
          </p:nvPr>
        </p:nvSpPr>
        <p:spPr>
          <a:xfrm>
            <a:off x="4940309" y="3120538"/>
            <a:ext cx="2385227" cy="391003"/>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业务流程规划与合理性</a:t>
            </a:r>
            <a:endParaRPr lang="zh-CN" altLang="en-US" b="1">
              <a:solidFill>
                <a:schemeClr val="accent4"/>
              </a:solidFill>
              <a:latin typeface="+mn-ea"/>
              <a:cs typeface="+mn-ea"/>
            </a:endParaRPr>
          </a:p>
        </p:txBody>
      </p:sp>
      <p:sp>
        <p:nvSpPr>
          <p:cNvPr id="63" name="矩形: 圆角 2"/>
          <p:cNvSpPr/>
          <p:nvPr>
            <p:custDataLst>
              <p:tags r:id="rId12"/>
            </p:custDataLst>
          </p:nvPr>
        </p:nvSpPr>
        <p:spPr>
          <a:xfrm>
            <a:off x="8040370" y="2740660"/>
            <a:ext cx="2849880" cy="32086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13"/>
            </p:custDataLst>
          </p:nvPr>
        </p:nvSpPr>
        <p:spPr>
          <a:xfrm>
            <a:off x="8273913" y="3828600"/>
            <a:ext cx="2384107" cy="1416124"/>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评估项目所需资源的获取难度和成本，包括原材料、人力资源、资金等。</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4"/>
            </p:custDataLst>
          </p:nvPr>
        </p:nvSpPr>
        <p:spPr>
          <a:xfrm>
            <a:off x="8273913" y="2355338"/>
            <a:ext cx="612272" cy="599948"/>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80" name="直接连接符 79"/>
          <p:cNvCxnSpPr/>
          <p:nvPr>
            <p:custDataLst>
              <p:tags r:id="rId15"/>
            </p:custDataLst>
          </p:nvPr>
        </p:nvCxnSpPr>
        <p:spPr>
          <a:xfrm flipV="1">
            <a:off x="1526599" y="3656066"/>
            <a:ext cx="2509026"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cxnSp>
        <p:nvCxnSpPr>
          <p:cNvPr id="74" name="直接连接符 73"/>
          <p:cNvCxnSpPr/>
          <p:nvPr>
            <p:custDataLst>
              <p:tags r:id="rId16"/>
            </p:custDataLst>
          </p:nvPr>
        </p:nvCxnSpPr>
        <p:spPr>
          <a:xfrm>
            <a:off x="4865245" y="3656066"/>
            <a:ext cx="2509026"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7"/>
            </p:custDataLst>
          </p:nvPr>
        </p:nvCxnSpPr>
        <p:spPr>
          <a:xfrm flipV="1">
            <a:off x="8203891" y="3656066"/>
            <a:ext cx="2509026"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4" name="矩形 13"/>
          <p:cNvSpPr/>
          <p:nvPr>
            <p:custDataLst>
              <p:tags r:id="rId18"/>
            </p:custDataLst>
          </p:nvPr>
        </p:nvSpPr>
        <p:spPr>
          <a:xfrm>
            <a:off x="8273913" y="3125019"/>
            <a:ext cx="2385227" cy="391003"/>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4"/>
                </a:solidFill>
                <a:latin typeface="+mn-ea"/>
                <a:cs typeface="+mn-ea"/>
              </a:rPr>
              <a:t>资源获取及供应链保障情况</a:t>
            </a:r>
            <a:endParaRPr lang="zh-CN" altLang="en-US" b="1" dirty="0">
              <a:solidFill>
                <a:schemeClr val="accent4"/>
              </a:solidFill>
              <a:latin typeface="+mn-ea"/>
              <a:cs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566152" y="729555"/>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三、评估的常用方法与工具</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410970" y="184277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（一）定性评估方法</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5" name="矩形: 圆角 44"/>
          <p:cNvSpPr/>
          <p:nvPr>
            <p:custDataLst>
              <p:tags r:id="rId4"/>
            </p:custDataLst>
          </p:nvPr>
        </p:nvSpPr>
        <p:spPr>
          <a:xfrm>
            <a:off x="1567180" y="2501900"/>
            <a:ext cx="9006840"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28" name="矩形 27"/>
          <p:cNvSpPr/>
          <p:nvPr>
            <p:custDataLst>
              <p:tags r:id="rId5"/>
            </p:custDataLst>
          </p:nvPr>
        </p:nvSpPr>
        <p:spPr>
          <a:xfrm>
            <a:off x="1792542" y="2502381"/>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专家意见法</a:t>
            </a:r>
            <a:endParaRPr lang="zh-CN" altLang="en-US" sz="2000" b="1" dirty="0">
              <a:solidFill>
                <a:schemeClr val="accent4"/>
              </a:solidFill>
              <a:latin typeface="+mn-ea"/>
              <a:cs typeface="+mn-ea"/>
            </a:endParaRPr>
          </a:p>
        </p:txBody>
      </p:sp>
      <p:sp>
        <p:nvSpPr>
          <p:cNvPr id="29" name="矩形 28"/>
          <p:cNvSpPr/>
          <p:nvPr>
            <p:custDataLst>
              <p:tags r:id="rId6"/>
            </p:custDataLst>
          </p:nvPr>
        </p:nvSpPr>
        <p:spPr>
          <a:xfrm>
            <a:off x="4100195" y="2501900"/>
            <a:ext cx="6308090" cy="1555750"/>
          </a:xfrm>
          <a:prstGeom prst="rect">
            <a:avLst/>
          </a:prstGeom>
          <a:noFill/>
        </p:spPr>
        <p:txBody>
          <a:bodyPr wrap="square" lIns="0" tIns="0" rIns="0" bIns="0" rtlCol="0" anchor="ctr" anchorCtr="0">
            <a:noAutofit/>
          </a:bodyPr>
          <a:p>
            <a:pPr indent="355600" algn="just"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征集专家观点：邀请相关领域的专家，如行业专家、技术专家、市场专家等，通过面对面访谈、电话会议、在线调查问卷等方式，收集他们对创业项目的看法和建议。</a:t>
            </a:r>
            <a:endParaRPr lang="zh-CN" altLang="en-US" sz="1400" dirty="0">
              <a:solidFill>
                <a:schemeClr val="tx1">
                  <a:lumMod val="85000"/>
                  <a:lumOff val="15000"/>
                </a:schemeClr>
              </a:solidFill>
              <a:latin typeface="+mn-ea"/>
              <a:cs typeface="+mn-ea"/>
            </a:endParaRPr>
          </a:p>
          <a:p>
            <a:pPr indent="355600" algn="just"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运用专家观点：对专家的意见进行汇总、整理和分析，综合考虑专家的权威性、经验丰富程度等因素，将专家意见作为项目可行性评估的重要参考依据。</a:t>
            </a:r>
            <a:endParaRPr lang="zh-CN" altLang="en-US" sz="1400" dirty="0">
              <a:solidFill>
                <a:schemeClr val="tx1">
                  <a:lumMod val="85000"/>
                  <a:lumOff val="15000"/>
                </a:schemeClr>
              </a:solidFill>
              <a:latin typeface="+mn-ea"/>
              <a:cs typeface="+mn-ea"/>
            </a:endParaRPr>
          </a:p>
        </p:txBody>
      </p:sp>
      <p:sp>
        <p:nvSpPr>
          <p:cNvPr id="49" name="矩形: 圆角 48"/>
          <p:cNvSpPr/>
          <p:nvPr>
            <p:custDataLst>
              <p:tags r:id="rId7"/>
            </p:custDataLst>
          </p:nvPr>
        </p:nvSpPr>
        <p:spPr>
          <a:xfrm>
            <a:off x="1567815" y="4284345"/>
            <a:ext cx="9006205"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8"/>
            </p:custDataLst>
          </p:nvPr>
        </p:nvCxnSpPr>
        <p:spPr>
          <a:xfrm>
            <a:off x="3777272" y="2859873"/>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9"/>
            </p:custDataLst>
          </p:nvPr>
        </p:nvSpPr>
        <p:spPr>
          <a:xfrm>
            <a:off x="4100195" y="4284345"/>
            <a:ext cx="6299835" cy="1555750"/>
          </a:xfrm>
          <a:prstGeom prst="rect">
            <a:avLst/>
          </a:prstGeom>
          <a:noFill/>
        </p:spPr>
        <p:txBody>
          <a:bodyPr wrap="square" lIns="0" tIns="0" rIns="0" bIns="0" rtlCol="0" anchor="ctr"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组织创业团队成员、相关专家和潜在用户等进行头脑风暴会议，鼓励参会人员自由提出对项目的想法、问题和建议。在会议过程中，不进行批评和评价，充分激发参与者的创造力和思维活跃度。</a:t>
            </a:r>
            <a:endParaRPr lang="zh-CN" altLang="en-US" sz="1400" dirty="0">
              <a:solidFill>
                <a:schemeClr val="tx1">
                  <a:lumMod val="85000"/>
                  <a:lumOff val="15000"/>
                </a:schemeClr>
              </a:solidFill>
              <a:latin typeface="+mn-ea"/>
              <a:cs typeface="+mn-ea"/>
            </a:endParaRPr>
          </a:p>
        </p:txBody>
      </p:sp>
      <p:cxnSp>
        <p:nvCxnSpPr>
          <p:cNvPr id="31" name="直接连接符 30"/>
          <p:cNvCxnSpPr/>
          <p:nvPr>
            <p:custDataLst>
              <p:tags r:id="rId10"/>
            </p:custDataLst>
          </p:nvPr>
        </p:nvCxnSpPr>
        <p:spPr>
          <a:xfrm>
            <a:off x="3777272" y="4642040"/>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11"/>
            </p:custDataLst>
          </p:nvPr>
        </p:nvSpPr>
        <p:spPr>
          <a:xfrm>
            <a:off x="1740097" y="4284548"/>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头脑风暴法</a:t>
            </a:r>
            <a:endParaRPr lang="zh-CN" altLang="en-US" sz="2000" b="1" dirty="0">
              <a:solidFill>
                <a:schemeClr val="accent4"/>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566152" y="729555"/>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三、评估的常用方法与工具</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008505" y="1824355"/>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（二）定量评估方法</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任意多边形 1"/>
          <p:cNvSpPr/>
          <p:nvPr>
            <p:custDataLst>
              <p:tags r:id="rId4"/>
            </p:custDataLst>
          </p:nvPr>
        </p:nvSpPr>
        <p:spPr>
          <a:xfrm rot="5400000" flipH="1">
            <a:off x="6037669" y="2329219"/>
            <a:ext cx="3388882" cy="4025302"/>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4">
              <a:lumMod val="40000"/>
              <a:lumOff val="60000"/>
              <a:alpha val="10000"/>
            </a:schemeClr>
          </a:solidFill>
          <a:ln>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3" name="任意多边形 2"/>
          <p:cNvSpPr/>
          <p:nvPr>
            <p:custDataLst>
              <p:tags r:id="rId5"/>
            </p:custDataLst>
          </p:nvPr>
        </p:nvSpPr>
        <p:spPr>
          <a:xfrm>
            <a:off x="5719688" y="2647199"/>
            <a:ext cx="364391" cy="3388898"/>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4">
                  <a:lumMod val="50000"/>
                  <a:alpha val="32000"/>
                </a:schemeClr>
              </a:gs>
              <a:gs pos="83000">
                <a:schemeClr val="accent4">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0" name="直角三角形 19"/>
          <p:cNvSpPr/>
          <p:nvPr>
            <p:custDataLst>
              <p:tags r:id="rId6"/>
            </p:custDataLst>
          </p:nvPr>
        </p:nvSpPr>
        <p:spPr>
          <a:xfrm flipV="1">
            <a:off x="5721526" y="5825625"/>
            <a:ext cx="233890" cy="210455"/>
          </a:xfrm>
          <a:prstGeom prst="rtTriangle">
            <a:avLst/>
          </a:prstGeom>
          <a:solidFill>
            <a:schemeClr val="accent4">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 name="任意多边形 3"/>
          <p:cNvSpPr/>
          <p:nvPr>
            <p:custDataLst>
              <p:tags r:id="rId7"/>
            </p:custDataLst>
          </p:nvPr>
        </p:nvSpPr>
        <p:spPr>
          <a:xfrm rot="16200000">
            <a:off x="2258204" y="2132548"/>
            <a:ext cx="3364068" cy="4025302"/>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4">
              <a:lumMod val="40000"/>
              <a:lumOff val="60000"/>
              <a:alpha val="10000"/>
            </a:schemeClr>
          </a:solidFill>
          <a:ln>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5" name="文本框 4"/>
          <p:cNvSpPr txBox="1"/>
          <p:nvPr>
            <p:custDataLst>
              <p:tags r:id="rId8"/>
            </p:custDataLst>
          </p:nvPr>
        </p:nvSpPr>
        <p:spPr>
          <a:xfrm>
            <a:off x="2757231" y="2876954"/>
            <a:ext cx="2887097" cy="2461132"/>
          </a:xfrm>
          <a:prstGeom prst="rect">
            <a:avLst/>
          </a:prstGeom>
          <a:noFill/>
        </p:spPr>
        <p:txBody>
          <a:bodyPr wrap="square" lIns="0" tIns="0" rIns="0" bIns="0" rtlCol="0" anchor="ctr" anchorCtr="0">
            <a:noAutofit/>
          </a:bodyPr>
          <a:p>
            <a:pPr indent="0" algn="just" fontAlgn="ctr">
              <a:lnSpc>
                <a:spcPct val="150000"/>
              </a:lnSpc>
              <a:spcAft>
                <a:spcPts val="0"/>
              </a:spcAft>
            </a:pPr>
            <a:r>
              <a:rPr lang="zh-CN" altLang="en-US" sz="1600" kern="1300" dirty="0">
                <a:solidFill>
                  <a:schemeClr val="tx1">
                    <a:lumMod val="85000"/>
                    <a:lumOff val="15000"/>
                  </a:schemeClr>
                </a:solidFill>
                <a:uFillTx/>
                <a:sym typeface="+mn-ea"/>
              </a:rPr>
              <a:t>1. 财务指标计算与分析方法</a:t>
            </a:r>
            <a:endParaRPr lang="zh-CN" altLang="en-US" sz="1600" kern="1300" dirty="0">
              <a:solidFill>
                <a:schemeClr val="tx1">
                  <a:lumMod val="85000"/>
                  <a:lumOff val="15000"/>
                </a:schemeClr>
              </a:solidFill>
              <a:uFillTx/>
              <a:sym typeface="+mn-ea"/>
            </a:endParaRPr>
          </a:p>
          <a:p>
            <a:pPr indent="406400" algn="just" fontAlgn="ctr">
              <a:lnSpc>
                <a:spcPct val="150000"/>
              </a:lnSpc>
              <a:spcAft>
                <a:spcPts val="0"/>
              </a:spcAft>
              <a:extLst>
                <a:ext uri="{35155182-B16C-46BC-9424-99874614C6A1}">
                  <wpsdc:indentchars xmlns:wpsdc="http://www.wps.cn/officeDocument/2017/drawingmlCustomData" val="200" checksum="1740828767"/>
                </a:ext>
              </a:extLst>
            </a:pPr>
            <a:r>
              <a:rPr lang="zh-CN" altLang="en-US" sz="1600" kern="1300" dirty="0">
                <a:solidFill>
                  <a:schemeClr val="tx1">
                    <a:lumMod val="85000"/>
                    <a:lumOff val="15000"/>
                  </a:schemeClr>
                </a:solidFill>
                <a:uFillTx/>
                <a:sym typeface="+mn-ea"/>
              </a:rPr>
              <a:t>（1）净现值（NPV）：计算项目在一定折现率下未来现金流量的现值与初始投资之间的差额。（2）内部收益率（IRR）：使项目净现值为零时的折现率。</a:t>
            </a:r>
            <a:endParaRPr lang="zh-CN" altLang="en-US" sz="1600" kern="1300" dirty="0">
              <a:solidFill>
                <a:schemeClr val="tx1">
                  <a:lumMod val="85000"/>
                  <a:lumOff val="15000"/>
                </a:schemeClr>
              </a:solidFill>
              <a:uFillTx/>
              <a:sym typeface="+mn-ea"/>
            </a:endParaRPr>
          </a:p>
        </p:txBody>
      </p:sp>
      <p:sp>
        <p:nvSpPr>
          <p:cNvPr id="21" name="文本框 20"/>
          <p:cNvSpPr txBox="1"/>
          <p:nvPr>
            <p:custDataLst>
              <p:tags r:id="rId9"/>
            </p:custDataLst>
          </p:nvPr>
        </p:nvSpPr>
        <p:spPr>
          <a:xfrm>
            <a:off x="2108404" y="3876387"/>
            <a:ext cx="573468" cy="537626"/>
          </a:xfrm>
          <a:prstGeom prst="rect">
            <a:avLst/>
          </a:prstGeom>
          <a:noFill/>
        </p:spPr>
        <p:txBody>
          <a:bodyPr wrap="none" lIns="0" tIns="36195" rIns="0" bIns="0" rtlCol="0" anchor="ctr" anchorCtr="0">
            <a:noAutofit/>
          </a:bodyPr>
          <a:p>
            <a:pPr algn="ctr" fontAlgn="ctr"/>
            <a:r>
              <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rPr>
              <a:t>01</a:t>
            </a:r>
            <a:endPar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endParaRPr>
          </a:p>
        </p:txBody>
      </p:sp>
      <p:sp>
        <p:nvSpPr>
          <p:cNvPr id="38" name="文本框 37"/>
          <p:cNvSpPr txBox="1"/>
          <p:nvPr>
            <p:custDataLst>
              <p:tags r:id="rId10"/>
            </p:custDataLst>
          </p:nvPr>
        </p:nvSpPr>
        <p:spPr>
          <a:xfrm>
            <a:off x="6617110" y="3096140"/>
            <a:ext cx="2887097" cy="2461132"/>
          </a:xfrm>
          <a:prstGeom prst="rect">
            <a:avLst/>
          </a:prstGeom>
          <a:noFill/>
        </p:spPr>
        <p:txBody>
          <a:bodyPr wrap="square" lIns="0" tIns="0" rIns="0" bIns="0" rtlCol="0" anchor="ctr" anchorCtr="0">
            <a:noAutofit/>
          </a:bodyPr>
          <a:p>
            <a:pPr lvl="0" indent="0" algn="just" fontAlgn="ctr">
              <a:lnSpc>
                <a:spcPct val="150000"/>
              </a:lnSpc>
              <a:buClrTx/>
              <a:buSzTx/>
              <a:buFontTx/>
            </a:pPr>
            <a:r>
              <a:rPr lang="zh-CN" altLang="en-US" sz="1600" kern="1300" dirty="0">
                <a:solidFill>
                  <a:schemeClr val="tx1">
                    <a:lumMod val="85000"/>
                    <a:lumOff val="15000"/>
                  </a:schemeClr>
                </a:solidFill>
                <a:uFillTx/>
                <a:sym typeface="+mn-ea"/>
              </a:rPr>
              <a:t>2. 市场调研统计分析手段</a:t>
            </a:r>
            <a:endParaRPr lang="zh-CN" altLang="en-US" sz="1600" kern="1300" dirty="0">
              <a:solidFill>
                <a:schemeClr val="tx1">
                  <a:lumMod val="85000"/>
                  <a:lumOff val="15000"/>
                </a:schemeClr>
              </a:solidFill>
              <a:uFillTx/>
              <a:sym typeface="+mn-ea"/>
            </a:endParaRPr>
          </a:p>
          <a:p>
            <a:pPr lvl="0" indent="406400" algn="just" fontAlgn="ctr">
              <a:lnSpc>
                <a:spcPct val="150000"/>
              </a:lnSpc>
              <a:buClrTx/>
              <a:buSzTx/>
              <a:buFontTx/>
              <a:extLst>
                <a:ext uri="{35155182-B16C-46BC-9424-99874614C6A1}">
                  <wpsdc:indentchars xmlns:wpsdc="http://www.wps.cn/officeDocument/2017/drawingmlCustomData" val="200" checksum="1740828767"/>
                </a:ext>
              </a:extLst>
            </a:pPr>
            <a:r>
              <a:rPr lang="zh-CN" altLang="en-US" sz="1600" kern="1300" dirty="0">
                <a:solidFill>
                  <a:schemeClr val="tx1">
                    <a:lumMod val="85000"/>
                    <a:lumOff val="15000"/>
                  </a:schemeClr>
                </a:solidFill>
                <a:uFillTx/>
                <a:sym typeface="+mn-ea"/>
              </a:rPr>
              <a:t>问卷数据处理：设计科学合理的调查问卷，收集目标客户群体的信息，包括消费习惯、需求偏好、购买能力等。</a:t>
            </a:r>
            <a:endParaRPr lang="zh-CN" altLang="en-US" sz="1600" kern="1300" dirty="0">
              <a:solidFill>
                <a:schemeClr val="tx1">
                  <a:lumMod val="85000"/>
                  <a:lumOff val="15000"/>
                </a:schemeClr>
              </a:solidFill>
              <a:uFillTx/>
              <a:sym typeface="+mn-ea"/>
            </a:endParaRPr>
          </a:p>
        </p:txBody>
      </p:sp>
      <p:sp>
        <p:nvSpPr>
          <p:cNvPr id="39" name="文本框 38"/>
          <p:cNvSpPr txBox="1"/>
          <p:nvPr>
            <p:custDataLst>
              <p:tags r:id="rId11"/>
            </p:custDataLst>
          </p:nvPr>
        </p:nvSpPr>
        <p:spPr>
          <a:xfrm>
            <a:off x="5975635" y="4096951"/>
            <a:ext cx="573468" cy="537626"/>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rPr>
              <a:t>02</a:t>
            </a:r>
            <a:endPar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566152" y="691455"/>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三、评估的常用方法与工具</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4" name="矩形: 圆角 23"/>
          <p:cNvSpPr/>
          <p:nvPr>
            <p:custDataLst>
              <p:tags r:id="rId4"/>
            </p:custDataLst>
          </p:nvPr>
        </p:nvSpPr>
        <p:spPr>
          <a:xfrm>
            <a:off x="1747269" y="2220365"/>
            <a:ext cx="8539847" cy="1752019"/>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25" name="矩形 24"/>
          <p:cNvSpPr/>
          <p:nvPr>
            <p:custDataLst>
              <p:tags r:id="rId5"/>
            </p:custDataLst>
          </p:nvPr>
        </p:nvSpPr>
        <p:spPr>
          <a:xfrm>
            <a:off x="2030457" y="2488992"/>
            <a:ext cx="7973726" cy="333848"/>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b="1" dirty="0">
                <a:solidFill>
                  <a:schemeClr val="accent4"/>
                </a:solidFill>
                <a:latin typeface="+mn-ea"/>
                <a:cs typeface="+mn-ea"/>
                <a:sym typeface="+mn-ea"/>
              </a:rPr>
              <a:t>1. SWOT 分析工具应用</a:t>
            </a:r>
            <a:endParaRPr lang="zh-CN" altLang="en-US" b="1" dirty="0">
              <a:solidFill>
                <a:schemeClr val="accent4"/>
              </a:solidFill>
              <a:latin typeface="+mn-ea"/>
              <a:cs typeface="+mn-ea"/>
              <a:sym typeface="+mn-ea"/>
            </a:endParaRPr>
          </a:p>
        </p:txBody>
      </p:sp>
      <p:sp>
        <p:nvSpPr>
          <p:cNvPr id="2" name="矩形 1"/>
          <p:cNvSpPr/>
          <p:nvPr>
            <p:custDataLst>
              <p:tags r:id="rId6"/>
            </p:custDataLst>
          </p:nvPr>
        </p:nvSpPr>
        <p:spPr>
          <a:xfrm>
            <a:off x="2030730" y="2841625"/>
            <a:ext cx="8414385" cy="991235"/>
          </a:xfrm>
          <a:prstGeom prst="rect">
            <a:avLst/>
          </a:prstGeom>
          <a:noFill/>
        </p:spPr>
        <p:txBody>
          <a:bodyPr wrap="square" lIns="0" tIns="0" rIns="0" bIns="0" rtlCol="0" anchor="t" anchorCtr="0">
            <a:noAutofit/>
          </a:bodyPr>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sym typeface="+mn-ea"/>
              </a:rPr>
              <a:t>（1）分析环境因素：运用各种调查研究方法，全面分析公司所处的外部环境因素（机会因素和威胁因素）和内部环境因素（优势因素和弱点因素）。</a:t>
            </a:r>
            <a:endParaRPr lang="zh-CN" altLang="en-US" sz="1400" dirty="0">
              <a:solidFill>
                <a:schemeClr val="tx1">
                  <a:lumMod val="85000"/>
                  <a:lumOff val="15000"/>
                </a:schemeClr>
              </a:solidFill>
              <a:latin typeface="+mn-ea"/>
              <a:cs typeface="+mn-ea"/>
              <a:sym typeface="+mn-ea"/>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sym typeface="+mn-ea"/>
              </a:rPr>
              <a:t>（2）构造 SWOT 矩阵：将分析得出的各种因素按照重要程度和影响程度进行排序，构建 SWOT矩阵。</a:t>
            </a:r>
            <a:endParaRPr lang="zh-CN" altLang="en-US" sz="1400" dirty="0">
              <a:solidFill>
                <a:schemeClr val="tx1">
                  <a:lumMod val="85000"/>
                  <a:lumOff val="15000"/>
                </a:schemeClr>
              </a:solidFill>
              <a:latin typeface="+mn-ea"/>
              <a:cs typeface="+mn-ea"/>
              <a:sym typeface="+mn-ea"/>
            </a:endParaRPr>
          </a:p>
        </p:txBody>
      </p:sp>
      <p:sp>
        <p:nvSpPr>
          <p:cNvPr id="3" name="矩形: 圆角 17"/>
          <p:cNvSpPr/>
          <p:nvPr>
            <p:custDataLst>
              <p:tags r:id="rId7"/>
            </p:custDataLst>
          </p:nvPr>
        </p:nvSpPr>
        <p:spPr>
          <a:xfrm>
            <a:off x="1747269" y="4308631"/>
            <a:ext cx="8539847" cy="1752019"/>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solidFill>
                <a:schemeClr val="lt1"/>
              </a:solidFill>
            </a:endParaRPr>
          </a:p>
        </p:txBody>
      </p:sp>
      <p:sp>
        <p:nvSpPr>
          <p:cNvPr id="4" name="矩形 3"/>
          <p:cNvSpPr/>
          <p:nvPr>
            <p:custDataLst>
              <p:tags r:id="rId8"/>
            </p:custDataLst>
          </p:nvPr>
        </p:nvSpPr>
        <p:spPr>
          <a:xfrm>
            <a:off x="2030457" y="4576756"/>
            <a:ext cx="7973726" cy="333848"/>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b="1">
                <a:solidFill>
                  <a:schemeClr val="accent4"/>
                </a:solidFill>
                <a:latin typeface="+mn-ea"/>
                <a:cs typeface="+mn-ea"/>
                <a:sym typeface="+mn-ea"/>
              </a:rPr>
              <a:t>2. 可行性研究报告模板与要点</a:t>
            </a:r>
            <a:endParaRPr lang="zh-CN" altLang="en-US" b="1">
              <a:solidFill>
                <a:schemeClr val="accent4"/>
              </a:solidFill>
              <a:latin typeface="+mn-ea"/>
              <a:cs typeface="+mn-ea"/>
              <a:sym typeface="+mn-ea"/>
            </a:endParaRPr>
          </a:p>
        </p:txBody>
      </p:sp>
      <p:sp>
        <p:nvSpPr>
          <p:cNvPr id="5" name="矩形 4"/>
          <p:cNvSpPr/>
          <p:nvPr>
            <p:custDataLst>
              <p:tags r:id="rId9"/>
            </p:custDataLst>
          </p:nvPr>
        </p:nvSpPr>
        <p:spPr>
          <a:xfrm>
            <a:off x="2030457" y="4929235"/>
            <a:ext cx="7973725" cy="991257"/>
          </a:xfrm>
          <a:prstGeom prst="rect">
            <a:avLst/>
          </a:prstGeom>
          <a:noFill/>
        </p:spPr>
        <p:txBody>
          <a:bodyPr wrap="square" lIns="0" tIns="0" rIns="0" bIns="0" rtlCol="0" anchor="t" anchorCtr="0">
            <a:noAutofit/>
          </a:bodyPr>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solidFill>
                  <a:schemeClr val="tx1">
                    <a:lumMod val="85000"/>
                    <a:lumOff val="15000"/>
                  </a:schemeClr>
                </a:solidFill>
                <a:latin typeface="+mn-ea"/>
                <a:cs typeface="+mn-ea"/>
                <a:sym typeface="+mn-ea"/>
              </a:rPr>
              <a:t>可行性研究报告一般包括项目概述、市场分析、技术可行性分析、经济可行性分析、环境影响评估、社会可行性分析、风险分析与对策、结论与建议等部分。</a:t>
            </a:r>
            <a:endParaRPr lang="zh-CN" altLang="en-US" sz="1400">
              <a:solidFill>
                <a:schemeClr val="tx1">
                  <a:lumMod val="85000"/>
                  <a:lumOff val="15000"/>
                </a:schemeClr>
              </a:solidFill>
              <a:latin typeface="+mn-ea"/>
              <a:cs typeface="+mn-ea"/>
              <a:sym typeface="+mn-ea"/>
            </a:endParaRPr>
          </a:p>
        </p:txBody>
      </p:sp>
      <p:sp>
        <p:nvSpPr>
          <p:cNvPr id="8" name="矩形 7"/>
          <p:cNvSpPr/>
          <p:nvPr>
            <p:custDataLst>
              <p:tags r:id="rId10"/>
            </p:custDataLst>
          </p:nvPr>
        </p:nvSpPr>
        <p:spPr>
          <a:xfrm>
            <a:off x="2030457" y="2146053"/>
            <a:ext cx="7973726" cy="333848"/>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50000"/>
          </a:bodyPr>
          <a:p>
            <a:pPr>
              <a:spcBef>
                <a:spcPct val="0"/>
              </a:spcBef>
              <a:spcAft>
                <a:spcPct val="0"/>
              </a:spcAft>
            </a:pPr>
            <a:r>
              <a:rPr lang="en-US" altLang="zh-CN" sz="3600" b="1" dirty="0">
                <a:ln w="15875">
                  <a:solidFill>
                    <a:schemeClr val="accent4"/>
                  </a:solidFill>
                </a:ln>
                <a:solidFill>
                  <a:schemeClr val="bg2"/>
                </a:solidFill>
                <a:latin typeface="+mn-ea"/>
                <a:cs typeface="+mn-ea"/>
                <a:sym typeface="+mn-ea"/>
              </a:rPr>
              <a:t>01</a:t>
            </a:r>
            <a:endParaRPr lang="en-US" altLang="zh-CN" sz="3600" b="1" dirty="0">
              <a:ln w="15875">
                <a:solidFill>
                  <a:schemeClr val="accent4"/>
                </a:solidFill>
              </a:ln>
              <a:solidFill>
                <a:schemeClr val="bg2"/>
              </a:solidFill>
              <a:latin typeface="+mn-ea"/>
              <a:cs typeface="+mn-ea"/>
              <a:sym typeface="+mn-ea"/>
            </a:endParaRPr>
          </a:p>
        </p:txBody>
      </p:sp>
      <p:sp>
        <p:nvSpPr>
          <p:cNvPr id="9" name="矩形 8"/>
          <p:cNvSpPr/>
          <p:nvPr>
            <p:custDataLst>
              <p:tags r:id="rId11"/>
            </p:custDataLst>
          </p:nvPr>
        </p:nvSpPr>
        <p:spPr>
          <a:xfrm>
            <a:off x="2030457" y="4242855"/>
            <a:ext cx="7973726" cy="333848"/>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50000"/>
          </a:bodyPr>
          <a:p>
            <a:pPr lvl="0" algn="l">
              <a:buClrTx/>
              <a:buSzTx/>
              <a:buFontTx/>
            </a:pPr>
            <a:r>
              <a:rPr lang="en-US" altLang="zh-CN" sz="3600" b="1" dirty="0">
                <a:ln w="15875">
                  <a:solidFill>
                    <a:schemeClr val="accent4"/>
                  </a:solidFill>
                </a:ln>
                <a:solidFill>
                  <a:schemeClr val="bg2"/>
                </a:solidFill>
                <a:latin typeface="+mn-ea"/>
                <a:cs typeface="+mn-ea"/>
                <a:sym typeface="+mn-ea"/>
              </a:rPr>
              <a:t>02</a:t>
            </a:r>
            <a:endParaRPr lang="en-US" altLang="zh-CN" sz="3600" b="1" dirty="0">
              <a:ln w="15875">
                <a:solidFill>
                  <a:schemeClr val="accent4"/>
                </a:solidFill>
              </a:ln>
              <a:solidFill>
                <a:schemeClr val="bg2"/>
              </a:solidFill>
              <a:latin typeface="+mn-ea"/>
              <a:cs typeface="+mn-ea"/>
              <a:sym typeface="+mn-ea"/>
            </a:endParaRPr>
          </a:p>
        </p:txBody>
      </p:sp>
      <p:sp>
        <p:nvSpPr>
          <p:cNvPr id="36" name="矩形 35"/>
          <p:cNvSpPr/>
          <p:nvPr/>
        </p:nvSpPr>
        <p:spPr>
          <a:xfrm>
            <a:off x="1796415" y="1461135"/>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（三）常用评估工具介绍</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12"/>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175752" y="691455"/>
            <a:ext cx="3840480" cy="583565"/>
          </a:xfrm>
          <a:prstGeom prst="rect">
            <a:avLst/>
          </a:prstGeom>
          <a:noFill/>
        </p:spPr>
        <p:txBody>
          <a:bodyPr wrap="none" rtlCol="0">
            <a:spAutoFit/>
          </a:bodyPr>
          <a:p>
            <a:pPr algn="ctr"/>
            <a:r>
              <a:rPr lang="zh-CN" altLang="en-US" sz="3200" b="1" dirty="0">
                <a:solidFill>
                  <a:srgbClr val="7E4938"/>
                </a:solidFill>
                <a:cs typeface="+mn-ea"/>
                <a:sym typeface="+mn-lt"/>
              </a:rPr>
              <a:t>四、评估流程与步骤</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461135"/>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（一）前期准备阶段</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0" name="矩形 9"/>
          <p:cNvSpPr/>
          <p:nvPr>
            <p:custDataLst>
              <p:tags r:id="rId4"/>
            </p:custDataLst>
          </p:nvPr>
        </p:nvSpPr>
        <p:spPr>
          <a:xfrm>
            <a:off x="2369820" y="2518410"/>
            <a:ext cx="8542020" cy="1650365"/>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latin typeface="+mn-ea"/>
                <a:cs typeface="+mn-ea"/>
                <a:sym typeface="+mn-ea"/>
              </a:rPr>
              <a:t>收集与项目相关的各类信息，包括市场数据、行业报告、技术资料、政策法规等。</a:t>
            </a:r>
            <a:endParaRPr lang="zh-CN" altLang="en-US">
              <a:solidFill>
                <a:schemeClr val="tx1">
                  <a:lumMod val="85000"/>
                  <a:lumOff val="15000"/>
                </a:schemeClr>
              </a:solidFill>
              <a:latin typeface="+mn-ea"/>
              <a:cs typeface="+mn-ea"/>
              <a:sym typeface="+mn-ea"/>
            </a:endParaRPr>
          </a:p>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latin typeface="+mn-ea"/>
                <a:cs typeface="+mn-ea"/>
                <a:sym typeface="+mn-ea"/>
              </a:rPr>
              <a:t>对收集到的资料进行分类、整理和分析，提取有价值的信息，为后续评估工作提供数据支持。</a:t>
            </a:r>
            <a:endParaRPr lang="zh-CN" altLang="en-US">
              <a:solidFill>
                <a:schemeClr val="tx1">
                  <a:lumMod val="85000"/>
                  <a:lumOff val="15000"/>
                </a:schemeClr>
              </a:solidFill>
              <a:latin typeface="+mn-ea"/>
              <a:cs typeface="+mn-ea"/>
              <a:sym typeface="+mn-ea"/>
            </a:endParaRPr>
          </a:p>
        </p:txBody>
      </p:sp>
      <p:sp>
        <p:nvSpPr>
          <p:cNvPr id="14" name="矩形 13"/>
          <p:cNvSpPr/>
          <p:nvPr>
            <p:custDataLst>
              <p:tags r:id="rId5"/>
            </p:custDataLst>
          </p:nvPr>
        </p:nvSpPr>
        <p:spPr>
          <a:xfrm>
            <a:off x="2369992" y="2085916"/>
            <a:ext cx="8300375" cy="425848"/>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1. 资料收集整理工作</a:t>
            </a:r>
            <a:endParaRPr lang="zh-CN" altLang="en-US" b="1">
              <a:solidFill>
                <a:schemeClr val="accent4"/>
              </a:solidFill>
              <a:latin typeface="+mn-ea"/>
              <a:cs typeface="+mn-ea"/>
              <a:sym typeface="+mn-ea"/>
            </a:endParaRPr>
          </a:p>
        </p:txBody>
      </p:sp>
      <p:sp>
        <p:nvSpPr>
          <p:cNvPr id="17" name="矩形 16"/>
          <p:cNvSpPr/>
          <p:nvPr>
            <p:custDataLst>
              <p:tags r:id="rId6"/>
            </p:custDataLst>
          </p:nvPr>
        </p:nvSpPr>
        <p:spPr>
          <a:xfrm>
            <a:off x="1540144" y="2147408"/>
            <a:ext cx="534544" cy="534544"/>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20" name="矩形 19"/>
          <p:cNvSpPr/>
          <p:nvPr>
            <p:custDataLst>
              <p:tags r:id="rId7"/>
            </p:custDataLst>
          </p:nvPr>
        </p:nvSpPr>
        <p:spPr>
          <a:xfrm>
            <a:off x="2369185" y="4794250"/>
            <a:ext cx="8543290" cy="1270635"/>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latin typeface="+mn-ea"/>
                <a:cs typeface="+mn-ea"/>
                <a:sym typeface="+mn-ea"/>
              </a:rPr>
              <a:t>根据项目的复杂程度和需求，组建专业的评估团队，团队成员应涵盖市场、技术、财务、管理等方面的专业人才。</a:t>
            </a:r>
            <a:endParaRPr lang="zh-CN" altLang="en-US">
              <a:solidFill>
                <a:schemeClr val="tx1">
                  <a:lumMod val="85000"/>
                  <a:lumOff val="15000"/>
                </a:schemeClr>
              </a:solidFill>
              <a:latin typeface="+mn-ea"/>
              <a:cs typeface="+mn-ea"/>
              <a:sym typeface="+mn-ea"/>
            </a:endParaRPr>
          </a:p>
        </p:txBody>
      </p:sp>
      <p:sp>
        <p:nvSpPr>
          <p:cNvPr id="21" name="矩形 20"/>
          <p:cNvSpPr/>
          <p:nvPr>
            <p:custDataLst>
              <p:tags r:id="rId8"/>
            </p:custDataLst>
          </p:nvPr>
        </p:nvSpPr>
        <p:spPr>
          <a:xfrm>
            <a:off x="2369406" y="4361703"/>
            <a:ext cx="8300375" cy="425848"/>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4"/>
                </a:solidFill>
                <a:latin typeface="+mn-ea"/>
                <a:cs typeface="+mn-ea"/>
                <a:sym typeface="+mn-ea"/>
              </a:rPr>
              <a:t>2. 组建评估团队或确定负责人员</a:t>
            </a:r>
            <a:endParaRPr lang="zh-CN" altLang="en-US" sz="2200" b="1">
              <a:solidFill>
                <a:schemeClr val="accent4"/>
              </a:solidFill>
              <a:latin typeface="+mn-ea"/>
              <a:cs typeface="+mn-ea"/>
              <a:sym typeface="+mn-ea"/>
            </a:endParaRPr>
          </a:p>
        </p:txBody>
      </p:sp>
      <p:sp>
        <p:nvSpPr>
          <p:cNvPr id="23" name="矩形 22"/>
          <p:cNvSpPr/>
          <p:nvPr>
            <p:custDataLst>
              <p:tags r:id="rId9"/>
            </p:custDataLst>
          </p:nvPr>
        </p:nvSpPr>
        <p:spPr>
          <a:xfrm>
            <a:off x="1539558" y="4423195"/>
            <a:ext cx="534544" cy="534544"/>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07</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08</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09</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项目六　创业机会</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项目七　创业环境</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项目八　创业项目</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项目九　创业计划书</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　创业融资</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175752" y="691455"/>
            <a:ext cx="3840480" cy="583565"/>
          </a:xfrm>
          <a:prstGeom prst="rect">
            <a:avLst/>
          </a:prstGeom>
          <a:noFill/>
        </p:spPr>
        <p:txBody>
          <a:bodyPr wrap="none" rtlCol="0">
            <a:spAutoFit/>
          </a:bodyPr>
          <a:p>
            <a:pPr algn="ctr"/>
            <a:r>
              <a:rPr lang="zh-CN" altLang="en-US" sz="3200" b="1" dirty="0">
                <a:solidFill>
                  <a:srgbClr val="7E4938"/>
                </a:solidFill>
                <a:cs typeface="+mn-ea"/>
                <a:sym typeface="+mn-lt"/>
              </a:rPr>
              <a:t>四、评估流程与步骤</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461135"/>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（二）具体评估实施阶段</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对角圆角矩形 1"/>
          <p:cNvSpPr/>
          <p:nvPr>
            <p:custDataLst>
              <p:tags r:id="rId4"/>
            </p:custDataLst>
          </p:nvPr>
        </p:nvSpPr>
        <p:spPr>
          <a:xfrm>
            <a:off x="1676606" y="2164096"/>
            <a:ext cx="4162845" cy="4096687"/>
          </a:xfrm>
          <a:prstGeom prst="round2DiagRect">
            <a:avLst>
              <a:gd name="adj1" fmla="val 12858"/>
              <a:gd name="adj2" fmla="val 0"/>
            </a:avLst>
          </a:prstGeom>
          <a:gradFill>
            <a:gsLst>
              <a:gs pos="0">
                <a:srgbClr val="FFFFFF">
                  <a:alpha val="5000"/>
                </a:srgbClr>
              </a:gs>
              <a:gs pos="100000">
                <a:schemeClr val="accent4">
                  <a:alpha val="25000"/>
                </a:schemeClr>
              </a:gs>
            </a:gsLst>
            <a:lin ang="5400000" scaled="0"/>
          </a:gradFill>
          <a:ln>
            <a:solidFill>
              <a:schemeClr val="accent4">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46990" bIns="46990" numCol="1" spcCol="0" rtlCol="0" fromWordArt="0" anchor="ctr" anchorCtr="0" forceAA="0" compatLnSpc="1">
            <a:noAutofit/>
          </a:bodyPr>
          <a:p>
            <a:pPr algn="just">
              <a:lnSpc>
                <a:spcPct val="150000"/>
              </a:lnSpc>
            </a:pPr>
            <a:r>
              <a:rPr lang="zh-CN" altLang="en-US" sz="1500" kern="0" dirty="0">
                <a:ln>
                  <a:noFill/>
                  <a:prstDash val="sysDot"/>
                </a:ln>
                <a:solidFill>
                  <a:schemeClr val="tx1">
                    <a:lumMod val="85000"/>
                    <a:lumOff val="15000"/>
                  </a:schemeClr>
                </a:solidFill>
                <a:latin typeface="+mn-ea"/>
                <a:sym typeface="+mn-ea"/>
              </a:rPr>
              <a:t>1. 按照各维度依次开展评估工作</a:t>
            </a:r>
            <a:endParaRPr lang="zh-CN" altLang="en-US" sz="1500" kern="0" dirty="0">
              <a:ln>
                <a:noFill/>
                <a:prstDash val="sysDot"/>
              </a:ln>
              <a:solidFill>
                <a:schemeClr val="tx1">
                  <a:lumMod val="85000"/>
                  <a:lumOff val="15000"/>
                </a:schemeClr>
              </a:solidFill>
              <a:latin typeface="+mn-ea"/>
              <a:sym typeface="+mn-ea"/>
            </a:endParaRPr>
          </a:p>
          <a:p>
            <a:pPr indent="381000" algn="just" fontAlgn="auto">
              <a:lnSpc>
                <a:spcPct val="150000"/>
              </a:lnSpc>
              <a:extLst>
                <a:ext uri="{35155182-B16C-46BC-9424-99874614C6A1}">
                  <wpsdc:indentchars xmlns:wpsdc="http://www.wps.cn/officeDocument/2017/drawingmlCustomData" val="200" checksum="2033819950"/>
                </a:ext>
              </a:extLst>
            </a:pPr>
            <a:r>
              <a:rPr lang="zh-CN" altLang="en-US" sz="1500" kern="0" dirty="0">
                <a:ln>
                  <a:noFill/>
                  <a:prstDash val="sysDot"/>
                </a:ln>
                <a:solidFill>
                  <a:schemeClr val="tx1">
                    <a:lumMod val="85000"/>
                    <a:lumOff val="15000"/>
                  </a:schemeClr>
                </a:solidFill>
                <a:latin typeface="+mn-ea"/>
                <a:sym typeface="+mn-ea"/>
              </a:rPr>
              <a:t>从市场可行性、技术可行性、经济可行性、团队可行性、运营可行性等多个维度入手，运用相应的评估方法和工具，对项目进行全面评估。在评估过程中，注重数据的收集和分析，确保评估结果的准确性和可靠性。</a:t>
            </a:r>
            <a:endParaRPr lang="zh-CN" altLang="en-US" sz="1500" kern="0" dirty="0">
              <a:ln>
                <a:noFill/>
                <a:prstDash val="sysDot"/>
              </a:ln>
              <a:solidFill>
                <a:schemeClr val="tx1">
                  <a:lumMod val="85000"/>
                  <a:lumOff val="15000"/>
                </a:schemeClr>
              </a:solidFill>
              <a:latin typeface="+mn-ea"/>
              <a:sym typeface="+mn-ea"/>
            </a:endParaRPr>
          </a:p>
        </p:txBody>
      </p:sp>
      <p:sp>
        <p:nvSpPr>
          <p:cNvPr id="58" name="正文"/>
          <p:cNvSpPr txBox="1"/>
          <p:nvPr>
            <p:custDataLst>
              <p:tags r:id="rId5"/>
            </p:custDataLst>
          </p:nvPr>
        </p:nvSpPr>
        <p:spPr>
          <a:xfrm>
            <a:off x="4944601" y="5563268"/>
            <a:ext cx="761392" cy="646185"/>
          </a:xfrm>
          <a:prstGeom prst="rect">
            <a:avLst/>
          </a:prstGeom>
          <a:noFill/>
        </p:spPr>
        <p:txBody>
          <a:bodyPr wrap="none" lIns="0" tIns="0" rIns="0" bIns="107950" rtlCol="0" anchor="ctr" anchorCtr="0">
            <a:normAutofit fontScale="50000"/>
          </a:bodyPr>
          <a:p>
            <a:pPr indent="0" algn="ctr" fontAlgn="auto">
              <a:lnSpc>
                <a:spcPct val="140000"/>
              </a:lnSpc>
              <a:spcAft>
                <a:spcPts val="1000"/>
              </a:spcAft>
            </a:pPr>
            <a:r>
              <a:rPr lang="en-US" altLang="zh-CN" sz="4400" b="1" dirty="0">
                <a:ln>
                  <a:noFill/>
                  <a:prstDash val="sysDot"/>
                </a:ln>
                <a:solidFill>
                  <a:schemeClr val="accent4">
                    <a:alpha val="15000"/>
                  </a:schemeClr>
                </a:solidFill>
                <a:uFillTx/>
                <a:latin typeface="+mn-ea"/>
                <a:cs typeface="MiSans Normal" panose="00000500000000000000" charset="-122"/>
                <a:sym typeface="MiSans Normal" panose="00000500000000000000" charset="-122"/>
              </a:rPr>
              <a:t>01</a:t>
            </a:r>
            <a:endParaRPr lang="en-US" altLang="zh-CN" sz="4400" b="1" dirty="0">
              <a:ln>
                <a:noFill/>
                <a:prstDash val="sysDot"/>
              </a:ln>
              <a:solidFill>
                <a:schemeClr val="accent4">
                  <a:alpha val="15000"/>
                </a:schemeClr>
              </a:solidFill>
              <a:uFillTx/>
              <a:latin typeface="+mn-ea"/>
              <a:cs typeface="MiSans Normal" panose="00000500000000000000" charset="-122"/>
              <a:sym typeface="MiSans Normal" panose="00000500000000000000" charset="-122"/>
            </a:endParaRPr>
          </a:p>
        </p:txBody>
      </p:sp>
      <p:sp>
        <p:nvSpPr>
          <p:cNvPr id="3" name="椭圆 2"/>
          <p:cNvSpPr/>
          <p:nvPr>
            <p:custDataLst>
              <p:tags r:id="rId6"/>
            </p:custDataLst>
          </p:nvPr>
        </p:nvSpPr>
        <p:spPr>
          <a:xfrm>
            <a:off x="3428662" y="1831023"/>
            <a:ext cx="659302" cy="659302"/>
          </a:xfrm>
          <a:prstGeom prst="ellipse">
            <a:avLst/>
          </a:prstGeom>
          <a:solidFill>
            <a:schemeClr val="accent4">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8"/>
          <p:cNvSpPr/>
          <p:nvPr>
            <p:custDataLst>
              <p:tags r:id="rId7"/>
            </p:custDataLst>
          </p:nvPr>
        </p:nvSpPr>
        <p:spPr>
          <a:xfrm>
            <a:off x="3519345" y="1921706"/>
            <a:ext cx="477937" cy="477937"/>
          </a:xfrm>
          <a:prstGeom prst="ellipse">
            <a:avLst/>
          </a:prstGeom>
          <a:gradFill>
            <a:gsLst>
              <a:gs pos="0">
                <a:schemeClr val="accent4">
                  <a:lumMod val="60000"/>
                  <a:lumOff val="40000"/>
                  <a:alpha val="100000"/>
                </a:schemeClr>
              </a:gs>
              <a:gs pos="100000">
                <a:schemeClr val="accent4">
                  <a:alpha val="100000"/>
                </a:schemeClr>
              </a:gs>
            </a:gsLst>
            <a:lin ang="2700000" scaled="0"/>
          </a:gradFill>
          <a:ln>
            <a:noFill/>
          </a:ln>
          <a:effectLst>
            <a:outerShdw blurRad="1397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 name="图片 3" descr="333438303937363b333438313039323bcfeec4bfbcc6bbae"/>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661357" y="2063148"/>
            <a:ext cx="193912" cy="194483"/>
          </a:xfrm>
          <a:prstGeom prst="rect">
            <a:avLst/>
          </a:prstGeom>
        </p:spPr>
      </p:pic>
      <p:sp>
        <p:nvSpPr>
          <p:cNvPr id="5" name="对角圆角矩形 4"/>
          <p:cNvSpPr/>
          <p:nvPr>
            <p:custDataLst>
              <p:tags r:id="rId11"/>
            </p:custDataLst>
          </p:nvPr>
        </p:nvSpPr>
        <p:spPr>
          <a:xfrm>
            <a:off x="6431454" y="2164096"/>
            <a:ext cx="4162845" cy="4096687"/>
          </a:xfrm>
          <a:prstGeom prst="round2DiagRect">
            <a:avLst>
              <a:gd name="adj1" fmla="val 12858"/>
              <a:gd name="adj2" fmla="val 0"/>
            </a:avLst>
          </a:prstGeom>
          <a:gradFill>
            <a:gsLst>
              <a:gs pos="0">
                <a:srgbClr val="FFFFFF">
                  <a:alpha val="5000"/>
                </a:srgbClr>
              </a:gs>
              <a:gs pos="100000">
                <a:schemeClr val="accent4">
                  <a:alpha val="25000"/>
                </a:schemeClr>
              </a:gs>
            </a:gsLst>
            <a:lin ang="5400000" scaled="0"/>
          </a:gradFill>
          <a:ln>
            <a:solidFill>
              <a:schemeClr val="accent4">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46990" bIns="46990" numCol="1" spcCol="0" rtlCol="0" fromWordArt="0" anchor="ctr" anchorCtr="0" forceAA="0" compatLnSpc="1">
            <a:noAutofit/>
          </a:bodyPr>
          <a:p>
            <a:pPr algn="just">
              <a:lnSpc>
                <a:spcPct val="150000"/>
              </a:lnSpc>
            </a:pPr>
            <a:r>
              <a:rPr lang="zh-CN" altLang="en-US" sz="1500" kern="0" dirty="0">
                <a:ln>
                  <a:noFill/>
                  <a:prstDash val="sysDot"/>
                </a:ln>
                <a:solidFill>
                  <a:schemeClr val="tx1">
                    <a:lumMod val="85000"/>
                    <a:lumOff val="15000"/>
                  </a:schemeClr>
                </a:solidFill>
                <a:latin typeface="+mn-ea"/>
                <a:sym typeface="+mn-ea"/>
              </a:rPr>
              <a:t>2. 记录与分析评估过程中的各类数据、问题</a:t>
            </a:r>
            <a:endParaRPr lang="zh-CN" altLang="en-US" sz="1500" kern="0" dirty="0">
              <a:ln>
                <a:noFill/>
                <a:prstDash val="sysDot"/>
              </a:ln>
              <a:solidFill>
                <a:schemeClr val="tx1">
                  <a:lumMod val="85000"/>
                  <a:lumOff val="15000"/>
                </a:schemeClr>
              </a:solidFill>
              <a:latin typeface="+mn-ea"/>
              <a:sym typeface="+mn-ea"/>
            </a:endParaRPr>
          </a:p>
          <a:p>
            <a:pPr indent="381000" algn="just" fontAlgn="auto">
              <a:lnSpc>
                <a:spcPct val="150000"/>
              </a:lnSpc>
              <a:extLst>
                <a:ext uri="{35155182-B16C-46BC-9424-99874614C6A1}">
                  <wpsdc:indentchars xmlns:wpsdc="http://www.wps.cn/officeDocument/2017/drawingmlCustomData" val="200" checksum="2033819950"/>
                </a:ext>
              </a:extLst>
            </a:pPr>
            <a:r>
              <a:rPr lang="zh-CN" altLang="en-US" sz="1500" kern="0" dirty="0">
                <a:ln>
                  <a:noFill/>
                  <a:prstDash val="sysDot"/>
                </a:ln>
                <a:solidFill>
                  <a:schemeClr val="tx1">
                    <a:lumMod val="85000"/>
                    <a:lumOff val="15000"/>
                  </a:schemeClr>
                </a:solidFill>
                <a:latin typeface="+mn-ea"/>
                <a:sym typeface="+mn-ea"/>
              </a:rPr>
              <a:t>建立详细的评估记录文档，记录评估过程中收集到的数据、分析结果、发现的问题以及相关讨论意见等。对记录的数据和问题进行深入分析，找出项目的优势、劣势、机会和威胁，以及可能影响项目可行性的关键因素。通过分析发现项目产品在功能上具有独特优势，但生产成本较高，这可能是影响项目经济可行性的重要因素。</a:t>
            </a:r>
            <a:endParaRPr lang="zh-CN" altLang="en-US" sz="1500" kern="0" dirty="0">
              <a:ln>
                <a:noFill/>
                <a:prstDash val="sysDot"/>
              </a:ln>
              <a:solidFill>
                <a:schemeClr val="tx1">
                  <a:lumMod val="85000"/>
                  <a:lumOff val="15000"/>
                </a:schemeClr>
              </a:solidFill>
              <a:latin typeface="+mn-ea"/>
              <a:sym typeface="+mn-ea"/>
            </a:endParaRPr>
          </a:p>
        </p:txBody>
      </p:sp>
      <p:sp>
        <p:nvSpPr>
          <p:cNvPr id="8" name="正文"/>
          <p:cNvSpPr txBox="1"/>
          <p:nvPr>
            <p:custDataLst>
              <p:tags r:id="rId12"/>
            </p:custDataLst>
          </p:nvPr>
        </p:nvSpPr>
        <p:spPr>
          <a:xfrm>
            <a:off x="9699450" y="5563268"/>
            <a:ext cx="761392" cy="646185"/>
          </a:xfrm>
          <a:prstGeom prst="rect">
            <a:avLst/>
          </a:prstGeom>
          <a:noFill/>
        </p:spPr>
        <p:txBody>
          <a:bodyPr wrap="none" lIns="0" tIns="0" rIns="0" bIns="107950" rtlCol="0" anchor="ctr" anchorCtr="0">
            <a:normAutofit fontScale="50000"/>
          </a:bodyPr>
          <a:p>
            <a:pPr indent="0" algn="ctr" fontAlgn="auto">
              <a:lnSpc>
                <a:spcPct val="140000"/>
              </a:lnSpc>
              <a:spcAft>
                <a:spcPts val="1000"/>
              </a:spcAft>
            </a:pPr>
            <a:r>
              <a:rPr lang="en-US" altLang="zh-CN" sz="4400" b="1" dirty="0">
                <a:ln>
                  <a:noFill/>
                  <a:prstDash val="sysDot"/>
                </a:ln>
                <a:solidFill>
                  <a:schemeClr val="accent4">
                    <a:alpha val="15000"/>
                  </a:schemeClr>
                </a:solidFill>
                <a:uFillTx/>
                <a:latin typeface="+mn-ea"/>
                <a:cs typeface="MiSans Normal" panose="00000500000000000000" charset="-122"/>
                <a:sym typeface="MiSans Normal" panose="00000500000000000000" charset="-122"/>
              </a:rPr>
              <a:t>02</a:t>
            </a:r>
            <a:endParaRPr lang="en-US" altLang="zh-CN" sz="4400" b="1" dirty="0">
              <a:ln>
                <a:noFill/>
                <a:prstDash val="sysDot"/>
              </a:ln>
              <a:solidFill>
                <a:schemeClr val="accent4">
                  <a:alpha val="15000"/>
                </a:schemeClr>
              </a:solidFill>
              <a:uFillTx/>
              <a:latin typeface="+mn-ea"/>
              <a:cs typeface="MiSans Normal" panose="00000500000000000000" charset="-122"/>
              <a:sym typeface="MiSans Normal" panose="00000500000000000000" charset="-122"/>
            </a:endParaRPr>
          </a:p>
        </p:txBody>
      </p:sp>
      <p:sp>
        <p:nvSpPr>
          <p:cNvPr id="24" name="椭圆 23"/>
          <p:cNvSpPr/>
          <p:nvPr>
            <p:custDataLst>
              <p:tags r:id="rId13"/>
            </p:custDataLst>
          </p:nvPr>
        </p:nvSpPr>
        <p:spPr>
          <a:xfrm>
            <a:off x="8183510" y="1831023"/>
            <a:ext cx="659302" cy="659302"/>
          </a:xfrm>
          <a:prstGeom prst="ellipse">
            <a:avLst/>
          </a:prstGeom>
          <a:solidFill>
            <a:schemeClr val="accent4">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14"/>
            </p:custDataLst>
          </p:nvPr>
        </p:nvSpPr>
        <p:spPr>
          <a:xfrm>
            <a:off x="8274763" y="1921706"/>
            <a:ext cx="477937" cy="477937"/>
          </a:xfrm>
          <a:prstGeom prst="ellipse">
            <a:avLst/>
          </a:prstGeom>
          <a:gradFill>
            <a:gsLst>
              <a:gs pos="0">
                <a:schemeClr val="accent4">
                  <a:lumMod val="60000"/>
                  <a:lumOff val="40000"/>
                  <a:alpha val="100000"/>
                </a:schemeClr>
              </a:gs>
              <a:gs pos="100000">
                <a:schemeClr val="accent4">
                  <a:alpha val="100000"/>
                </a:schemeClr>
              </a:gs>
            </a:gsLst>
            <a:lin ang="2700000" scaled="0"/>
          </a:gradFill>
          <a:ln>
            <a:noFill/>
          </a:ln>
          <a:effectLst>
            <a:outerShdw blurRad="1397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6" name="图片 25" descr="333438303937363b333438313038303bd7e9d6afbcdcb9b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8404799" y="2051741"/>
            <a:ext cx="217296" cy="217866"/>
          </a:xfrm>
          <a:prstGeom prst="rect">
            <a:avLst/>
          </a:prstGeom>
        </p:spPr>
      </p:pic>
    </p:spTree>
    <p:custDataLst>
      <p:tags r:id="rId18"/>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175752" y="691455"/>
            <a:ext cx="3840480" cy="583565"/>
          </a:xfrm>
          <a:prstGeom prst="rect">
            <a:avLst/>
          </a:prstGeom>
          <a:noFill/>
        </p:spPr>
        <p:txBody>
          <a:bodyPr wrap="none" rtlCol="0">
            <a:spAutoFit/>
          </a:bodyPr>
          <a:p>
            <a:pPr algn="ctr"/>
            <a:r>
              <a:rPr lang="zh-CN" altLang="en-US" sz="3200" b="1" dirty="0">
                <a:solidFill>
                  <a:srgbClr val="7E4938"/>
                </a:solidFill>
                <a:cs typeface="+mn-ea"/>
                <a:sym typeface="+mn-lt"/>
              </a:rPr>
              <a:t>四、评估流程与步骤</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461135"/>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（三）结果汇总与决策阶段</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0" name="矩形 9"/>
          <p:cNvSpPr/>
          <p:nvPr>
            <p:custDataLst>
              <p:tags r:id="rId4"/>
            </p:custDataLst>
          </p:nvPr>
        </p:nvSpPr>
        <p:spPr>
          <a:xfrm>
            <a:off x="2369820" y="2518410"/>
            <a:ext cx="8542020" cy="1650365"/>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latin typeface="+mn-ea"/>
                <a:cs typeface="+mn-ea"/>
                <a:sym typeface="+mn-ea"/>
              </a:rPr>
              <a:t>把各维度评估结果汇总，综合考量多方面因素，以此得出项目可行性的总体评价。比如市场有需求但竞争激烈，技术可行却需优化，投资回报率高但启动资金大，综合来看项目有一定可行性但部分方面要改进。汇总时，重视各维度相互关系及影响，毕竟市场竞争会左右盈利预测与经济可行性，技术优化可能增加投资影响经济情况。</a:t>
            </a:r>
            <a:endParaRPr lang="zh-CN" altLang="en-US">
              <a:solidFill>
                <a:schemeClr val="tx1">
                  <a:lumMod val="85000"/>
                  <a:lumOff val="15000"/>
                </a:schemeClr>
              </a:solidFill>
              <a:latin typeface="+mn-ea"/>
              <a:cs typeface="+mn-ea"/>
              <a:sym typeface="+mn-ea"/>
            </a:endParaRPr>
          </a:p>
        </p:txBody>
      </p:sp>
      <p:sp>
        <p:nvSpPr>
          <p:cNvPr id="14" name="矩形 13"/>
          <p:cNvSpPr/>
          <p:nvPr>
            <p:custDataLst>
              <p:tags r:id="rId5"/>
            </p:custDataLst>
          </p:nvPr>
        </p:nvSpPr>
        <p:spPr>
          <a:xfrm>
            <a:off x="2369992" y="2085916"/>
            <a:ext cx="8300375" cy="425848"/>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1. 汇总各项评估结果形成综合结论</a:t>
            </a:r>
            <a:endParaRPr lang="zh-CN" altLang="en-US" b="1">
              <a:solidFill>
                <a:schemeClr val="accent4"/>
              </a:solidFill>
              <a:latin typeface="+mn-ea"/>
              <a:cs typeface="+mn-ea"/>
              <a:sym typeface="+mn-ea"/>
            </a:endParaRPr>
          </a:p>
        </p:txBody>
      </p:sp>
      <p:sp>
        <p:nvSpPr>
          <p:cNvPr id="17" name="矩形 16"/>
          <p:cNvSpPr/>
          <p:nvPr>
            <p:custDataLst>
              <p:tags r:id="rId6"/>
            </p:custDataLst>
          </p:nvPr>
        </p:nvSpPr>
        <p:spPr>
          <a:xfrm>
            <a:off x="1540144" y="2147408"/>
            <a:ext cx="534544" cy="534544"/>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20" name="矩形 19"/>
          <p:cNvSpPr/>
          <p:nvPr>
            <p:custDataLst>
              <p:tags r:id="rId7"/>
            </p:custDataLst>
          </p:nvPr>
        </p:nvSpPr>
        <p:spPr>
          <a:xfrm>
            <a:off x="2369185" y="4794250"/>
            <a:ext cx="8543290" cy="1270635"/>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latin typeface="+mn-ea"/>
                <a:cs typeface="+mn-ea"/>
                <a:sym typeface="+mn-ea"/>
              </a:rPr>
              <a:t>若评估结论显示项目可行性高且风险可控，创业者可推进项目，按发现的问题制定实施与应对策略，像针对竞争激烈制定差异化策略，针对技术优化安排研发资源。</a:t>
            </a:r>
            <a:endParaRPr lang="zh-CN" altLang="en-US">
              <a:solidFill>
                <a:schemeClr val="tx1">
                  <a:lumMod val="85000"/>
                  <a:lumOff val="15000"/>
                </a:schemeClr>
              </a:solidFill>
              <a:latin typeface="+mn-ea"/>
              <a:cs typeface="+mn-ea"/>
              <a:sym typeface="+mn-ea"/>
            </a:endParaRPr>
          </a:p>
        </p:txBody>
      </p:sp>
      <p:sp>
        <p:nvSpPr>
          <p:cNvPr id="21" name="矩形 20"/>
          <p:cNvSpPr/>
          <p:nvPr>
            <p:custDataLst>
              <p:tags r:id="rId8"/>
            </p:custDataLst>
          </p:nvPr>
        </p:nvSpPr>
        <p:spPr>
          <a:xfrm>
            <a:off x="2369406" y="4361703"/>
            <a:ext cx="8300375" cy="425848"/>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4"/>
                </a:solidFill>
                <a:latin typeface="+mn-ea"/>
                <a:cs typeface="+mn-ea"/>
                <a:sym typeface="+mn-ea"/>
              </a:rPr>
              <a:t>2. 依据结论进行创业项目决策</a:t>
            </a:r>
            <a:endParaRPr lang="zh-CN" altLang="en-US" sz="2200" b="1">
              <a:solidFill>
                <a:schemeClr val="accent4"/>
              </a:solidFill>
              <a:latin typeface="+mn-ea"/>
              <a:cs typeface="+mn-ea"/>
              <a:sym typeface="+mn-ea"/>
            </a:endParaRPr>
          </a:p>
        </p:txBody>
      </p:sp>
      <p:sp>
        <p:nvSpPr>
          <p:cNvPr id="23" name="矩形 22"/>
          <p:cNvSpPr/>
          <p:nvPr>
            <p:custDataLst>
              <p:tags r:id="rId9"/>
            </p:custDataLst>
          </p:nvPr>
        </p:nvSpPr>
        <p:spPr>
          <a:xfrm>
            <a:off x="1539558" y="4423195"/>
            <a:ext cx="534544" cy="534544"/>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73723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3232150" y="1607820"/>
            <a:ext cx="5727700" cy="2553335"/>
          </a:xfrm>
          <a:prstGeom prst="rect">
            <a:avLst/>
          </a:prstGeom>
          <a:noFill/>
        </p:spPr>
        <p:txBody>
          <a:bodyPr wrap="square" rtlCol="0">
            <a:spAutoFit/>
          </a:bodyPr>
          <a:lstStyle>
            <a:defPPr>
              <a:defRPr lang="zh-CN"/>
            </a:defPPr>
            <a:lvl1pPr algn="ctr">
              <a:defRPr sz="8000" kern="0" spc="10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defRPr>
            </a:lvl1pPr>
          </a:lstStyle>
          <a:p>
            <a:r>
              <a:rPr lang="zh-CN" altLang="en-US" dirty="0">
                <a:sym typeface="微软雅黑" panose="020B0503020204020204" pitchFamily="34" charset="-122"/>
              </a:rPr>
              <a:t>感谢</a:t>
            </a:r>
            <a:endParaRPr lang="zh-CN" altLang="en-US" dirty="0">
              <a:sym typeface="微软雅黑" panose="020B0503020204020204" pitchFamily="34" charset="-122"/>
            </a:endParaRPr>
          </a:p>
          <a:p>
            <a:r>
              <a:rPr lang="zh-CN" altLang="en-US" dirty="0">
                <a:sym typeface="微软雅黑" panose="020B0503020204020204" pitchFamily="34" charset="-122"/>
              </a:rPr>
              <a:t>您的观看</a:t>
            </a:r>
            <a:endParaRPr lang="zh-CN" altLang="en-US" dirty="0">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864735"/>
            <a:ext cx="1836420" cy="748030"/>
          </a:xfrm>
          <a:prstGeom prst="rect">
            <a:avLst/>
          </a:prstGeom>
        </p:spPr>
      </p:pic>
      <p:sp>
        <p:nvSpPr>
          <p:cNvPr id="16" name="圆角矩形 15"/>
          <p:cNvSpPr/>
          <p:nvPr/>
        </p:nvSpPr>
        <p:spPr>
          <a:xfrm>
            <a:off x="4231640" y="4448810"/>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4478655"/>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指导老师：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bldLvl="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326048"/>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31440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353530"/>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35263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50619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48928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2"/>
            </p:custDataLst>
          </p:nvPr>
        </p:nvSpPr>
        <p:spPr>
          <a:xfrm>
            <a:off x="7299325" y="1324610"/>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项目十一　创业风险的防控</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3"/>
            </p:custDataLst>
          </p:nvPr>
        </p:nvSpPr>
        <p:spPr>
          <a:xfrm>
            <a:off x="7299325" y="2315845"/>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项目十二　新创企业的筹建</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4"/>
            </p:custDataLst>
          </p:nvPr>
        </p:nvSpPr>
        <p:spPr>
          <a:xfrm>
            <a:off x="7299325" y="3348355"/>
            <a:ext cx="3837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项目十三　新创企业的管理运营</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5"/>
            </p:custDataLst>
          </p:nvPr>
        </p:nvSpPr>
        <p:spPr>
          <a:xfrm>
            <a:off x="7299325" y="4488180"/>
            <a:ext cx="3710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项目十四　大学生创新创业实践平台的利用</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8" name="组合 7"/>
          <p:cNvGrpSpPr/>
          <p:nvPr>
            <p:custDataLst>
              <p:tags r:id="rId3"/>
            </p:custDataLst>
          </p:nvPr>
        </p:nvGrpSpPr>
        <p:grpSpPr>
          <a:xfrm>
            <a:off x="1461635" y="2840806"/>
            <a:ext cx="2712230" cy="2317999"/>
            <a:chOff x="3080" y="5970"/>
            <a:chExt cx="4121" cy="3522"/>
          </a:xfrm>
        </p:grpSpPr>
        <p:sp>
          <p:nvSpPr>
            <p:cNvPr id="2" name="文本框 1"/>
            <p:cNvSpPr txBox="1"/>
            <p:nvPr>
              <p:custDataLst>
                <p:tags r:id="rId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知识目标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5"/>
              </p:custDataLst>
            </p:nvPr>
          </p:nvSpPr>
          <p:spPr>
            <a:xfrm>
              <a:off x="3080" y="6805"/>
              <a:ext cx="4121" cy="2687"/>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准确把握创业项目的定义、类型、特点，熟知选择项目的考量因素及评估要点。</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深刻理解创业项目可行性的定义、重要性等，掌握各维度评估核心要点。</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5" name="直接连接符 4"/>
            <p:cNvCxnSpPr/>
            <p:nvPr>
              <p:custDataLst>
                <p:tags r:id="rId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7"/>
            </p:custDataLst>
          </p:nvPr>
        </p:nvSpPr>
        <p:spPr>
          <a:xfrm>
            <a:off x="2000659" y="715645"/>
            <a:ext cx="1762521" cy="1762521"/>
          </a:xfrm>
          <a:prstGeom prst="ellipse">
            <a:avLst/>
          </a:prstGeom>
          <a:blipFill rotWithShape="1">
            <a:blip r:embed="rId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9"/>
            </p:custDataLst>
          </p:nvPr>
        </p:nvGrpSpPr>
        <p:grpSpPr>
          <a:xfrm>
            <a:off x="4622064" y="2840806"/>
            <a:ext cx="2840568" cy="2038943"/>
            <a:chOff x="3080" y="5970"/>
            <a:chExt cx="4316" cy="3098"/>
          </a:xfrm>
        </p:grpSpPr>
        <p:sp>
          <p:nvSpPr>
            <p:cNvPr id="10" name="文本框 9"/>
            <p:cNvSpPr txBox="1"/>
            <p:nvPr>
              <p:custDataLst>
                <p:tags r:id="rId10"/>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能力目标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1"/>
              </p:custDataLst>
            </p:nvPr>
          </p:nvSpPr>
          <p:spPr>
            <a:xfrm>
              <a:off x="3080" y="6805"/>
              <a:ext cx="4316" cy="2263"/>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结合案例阐述各方面体现，分析创业成败原因并总结经验。</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熟练运用可行性评估方法与工具，依据结果构建行动计划和研究报告。</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2"/>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3"/>
            </p:custDataLst>
          </p:nvPr>
        </p:nvGrpSpPr>
        <p:grpSpPr>
          <a:xfrm>
            <a:off x="7964141" y="2840806"/>
            <a:ext cx="2934025" cy="3157138"/>
            <a:chOff x="3356" y="5970"/>
            <a:chExt cx="4458" cy="4797"/>
          </a:xfrm>
        </p:grpSpPr>
        <p:sp>
          <p:nvSpPr>
            <p:cNvPr id="20" name="文本框 19"/>
            <p:cNvSpPr txBox="1"/>
            <p:nvPr>
              <p:custDataLst>
                <p:tags r:id="rId1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素养目标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5"/>
              </p:custDataLst>
            </p:nvPr>
          </p:nvSpPr>
          <p:spPr>
            <a:xfrm>
              <a:off x="3356" y="6805"/>
              <a:ext cx="4458" cy="3962"/>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运用知识，在创业情境里完成构思、评估与决策，制定合理计划，切实提升创新创业实践能力，助力更好开展创业活动。</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依据结果做明智决策，制定实施计划与应对策略，对可改进项目精准优化，不可行项目果断放弃，并从案例中汲取经验，提升评估与决策能力。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7"/>
            </p:custDataLst>
          </p:nvPr>
        </p:nvSpPr>
        <p:spPr>
          <a:xfrm>
            <a:off x="5161087" y="715645"/>
            <a:ext cx="1762521" cy="1762521"/>
          </a:xfrm>
          <a:prstGeom prst="ellipse">
            <a:avLst/>
          </a:prstGeom>
          <a:blipFill rotWithShape="1">
            <a:blip r:embed="rId1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19"/>
            </p:custDataLst>
          </p:nvPr>
        </p:nvSpPr>
        <p:spPr>
          <a:xfrm>
            <a:off x="8321515" y="715645"/>
            <a:ext cx="1762521" cy="1762521"/>
          </a:xfrm>
          <a:prstGeom prst="ellipse">
            <a:avLst/>
          </a:prstGeom>
          <a:blipFill rotWithShape="1">
            <a:blip r:embed="rId20"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90"/>
                                          </p:val>
                                        </p:tav>
                                        <p:tav tm="100000">
                                          <p:val>
                                            <p:fltVal val="0"/>
                                          </p:val>
                                        </p:tav>
                                      </p:tavLst>
                                    </p:anim>
                                    <p:animEffect transition="in" filter="fade">
                                      <p:cBhvr>
                                        <p:cTn id="16" dur="500"/>
                                        <p:tgtEl>
                                          <p:spTgt spid="3"/>
                                        </p:tgtEl>
                                      </p:cBhvr>
                                    </p:animEffect>
                                  </p:childTnLst>
                                </p:cTn>
                              </p:par>
                              <p:par>
                                <p:cTn id="17" presetID="31" presetClass="entr" presetSubtype="0" fill="hold" grpId="0" nodeType="withEffect">
                                  <p:stCondLst>
                                    <p:cond delay="0"/>
                                  </p:stCondLst>
                                  <p:childTnLst>
                                    <p:set>
                                      <p:cBhvr>
                                        <p:cTn id="18" dur="500"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90"/>
                                          </p:val>
                                        </p:tav>
                                        <p:tav tm="100000">
                                          <p:val>
                                            <p:fltVal val="0"/>
                                          </p:val>
                                        </p:tav>
                                      </p:tavLst>
                                    </p:anim>
                                    <p:animEffect transition="in" filter="fade">
                                      <p:cBhvr>
                                        <p:cTn id="22" dur="500"/>
                                        <p:tgtEl>
                                          <p:spTgt spid="25"/>
                                        </p:tgtEl>
                                      </p:cBhvr>
                                    </p:animEffect>
                                  </p:childTnLst>
                                </p:cTn>
                              </p:par>
                              <p:par>
                                <p:cTn id="23" presetID="31" presetClass="entr" presetSubtype="0" fill="hold" grpId="0" nodeType="withEffect">
                                  <p:stCondLst>
                                    <p:cond delay="0"/>
                                  </p:stCondLst>
                                  <p:childTnLst>
                                    <p:set>
                                      <p:cBhvr>
                                        <p:cTn id="24" dur="500"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style.rotation</p:attrName>
                                        </p:attrNameLst>
                                      </p:cBhvr>
                                      <p:tavLst>
                                        <p:tav tm="0">
                                          <p:val>
                                            <p:fltVal val="90"/>
                                          </p:val>
                                        </p:tav>
                                        <p:tav tm="100000">
                                          <p:val>
                                            <p:fltVal val="0"/>
                                          </p:val>
                                        </p:tav>
                                      </p:tavLst>
                                    </p:anim>
                                    <p:animEffect transition="in" filter="fade">
                                      <p:cBhvr>
                                        <p:cTn id="28" dur="500"/>
                                        <p:tgtEl>
                                          <p:spTgt spid="26"/>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075940" y="2995930"/>
            <a:ext cx="5829935" cy="230695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创业项目和选择创业项目</a:t>
            </a:r>
            <a:endPar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任务一</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601535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099820" y="2234565"/>
            <a:ext cx="5636895" cy="3415030"/>
          </a:xfrm>
          <a:prstGeom prst="rect">
            <a:avLst/>
          </a:prstGeom>
          <a:noFill/>
        </p:spPr>
        <p:txBody>
          <a:bodyPr wrap="square" rtlCol="0">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（一）创业项目的定义与内涵</a:t>
            </a:r>
            <a:endParaRPr lang="zh-CN" altLang="en-US" sz="1600" dirty="0">
              <a:solidFill>
                <a:schemeClr val="bg1"/>
              </a:solidFill>
              <a:cs typeface="+mn-ea"/>
              <a:sym typeface="+mn-lt"/>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创业项目是创业者在创业活动中计划开展的具体业务内容，其核心是为了实现创业目标而规划的一系列活动，最终以产品或服务的形式呈现。它涵盖了多个基本要素，包括明确的目标市场，即项目所针对的特定消费群体；独特的产品或服务特性，以区别于竞争对手；合理的商业模式，涉及如何创造、传递和获取价值；所需的资源配置，如人力、物力、财力等方面的规划。创业项目旨在通过创新性的产品或服务，满足市场需求，从而在商业环境中获得竞争优势并实现盈利。</a:t>
            </a:r>
            <a:endParaRPr lang="zh-CN" altLang="en-US" sz="1600" dirty="0">
              <a:solidFill>
                <a:schemeClr val="bg1"/>
              </a:solidFill>
              <a:cs typeface="+mn-ea"/>
              <a:sym typeface="+mn-lt"/>
            </a:endParaRPr>
          </a:p>
        </p:txBody>
      </p:sp>
      <p:sp>
        <p:nvSpPr>
          <p:cNvPr id="8" name="文本框 7"/>
          <p:cNvSpPr txBox="1"/>
          <p:nvPr/>
        </p:nvSpPr>
        <p:spPr>
          <a:xfrm>
            <a:off x="4378952" y="891480"/>
            <a:ext cx="3434080" cy="583565"/>
          </a:xfrm>
          <a:prstGeom prst="rect">
            <a:avLst/>
          </a:prstGeom>
          <a:noFill/>
        </p:spPr>
        <p:txBody>
          <a:bodyPr wrap="none" rtlCol="0">
            <a:spAutoFit/>
          </a:bodyPr>
          <a:p>
            <a:pPr algn="ctr"/>
            <a:r>
              <a:rPr lang="zh-CN" altLang="en-US" sz="3200" b="1" dirty="0">
                <a:solidFill>
                  <a:srgbClr val="7E4938"/>
                </a:solidFill>
                <a:cs typeface="+mn-ea"/>
                <a:sym typeface="+mn-lt"/>
              </a:rPr>
              <a:t>一、创业项目概述</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378952" y="891480"/>
            <a:ext cx="3434080" cy="583565"/>
          </a:xfrm>
          <a:prstGeom prst="rect">
            <a:avLst/>
          </a:prstGeom>
          <a:noFill/>
        </p:spPr>
        <p:txBody>
          <a:bodyPr wrap="none" rtlCol="0">
            <a:spAutoFit/>
          </a:bodyPr>
          <a:p>
            <a:pPr algn="ctr"/>
            <a:r>
              <a:rPr lang="zh-CN" altLang="en-US" sz="3200" b="1" dirty="0">
                <a:solidFill>
                  <a:srgbClr val="7E4938"/>
                </a:solidFill>
                <a:cs typeface="+mn-ea"/>
                <a:sym typeface="+mn-lt"/>
              </a:rPr>
              <a:t>一、创业项目概述</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6" name="Shape 1021"/>
          <p:cNvSpPr/>
          <p:nvPr>
            <p:custDataLst>
              <p:tags r:id="rId4"/>
            </p:custDataLst>
          </p:nvPr>
        </p:nvSpPr>
        <p:spPr>
          <a:xfrm>
            <a:off x="1796414" y="1592841"/>
            <a:ext cx="4598035" cy="92773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（二）创业项目的类型</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50000"/>
              </a:lnSpc>
              <a:spcBef>
                <a:spcPts val="0"/>
              </a:spcBef>
              <a:spcAft>
                <a:spcPts val="0"/>
              </a:spcAft>
            </a:pPr>
            <a:r>
              <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按行业分类</a:t>
            </a:r>
            <a:endPar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1" name="圆角矩形 9"/>
          <p:cNvSpPr/>
          <p:nvPr>
            <p:custDataLst>
              <p:tags r:id="rId5"/>
            </p:custDataLst>
          </p:nvPr>
        </p:nvSpPr>
        <p:spPr>
          <a:xfrm>
            <a:off x="1911350" y="2677795"/>
            <a:ext cx="8912860" cy="826135"/>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2" name="圆角矩形 1"/>
          <p:cNvSpPr/>
          <p:nvPr>
            <p:custDataLst>
              <p:tags r:id="rId6"/>
            </p:custDataLst>
          </p:nvPr>
        </p:nvSpPr>
        <p:spPr>
          <a:xfrm flipH="1">
            <a:off x="2079278" y="2799794"/>
            <a:ext cx="1416058" cy="5833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dirty="0">
                <a:solidFill>
                  <a:schemeClr val="lt1"/>
                </a:solidFill>
                <a:latin typeface="+mn-ea"/>
                <a:cs typeface="+mn-ea"/>
                <a:sym typeface="+mn-ea"/>
              </a:rPr>
              <a:t>科技类创业项目</a:t>
            </a:r>
            <a:endParaRPr lang="zh-CN" altLang="en-US" b="1" dirty="0">
              <a:solidFill>
                <a:schemeClr val="lt1"/>
              </a:solidFill>
              <a:latin typeface="+mn-ea"/>
              <a:cs typeface="+mn-ea"/>
              <a:sym typeface="+mn-ea"/>
            </a:endParaRPr>
          </a:p>
        </p:txBody>
      </p:sp>
      <p:sp>
        <p:nvSpPr>
          <p:cNvPr id="4" name="矩形 3"/>
          <p:cNvSpPr/>
          <p:nvPr>
            <p:custDataLst>
              <p:tags r:id="rId7"/>
            </p:custDataLst>
          </p:nvPr>
        </p:nvSpPr>
        <p:spPr>
          <a:xfrm>
            <a:off x="3663950" y="2741295"/>
            <a:ext cx="6765925" cy="69977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专注于研发和应用高新技术，如人工智能、生物技术、信息技术等领域。</a:t>
            </a:r>
            <a:endParaRPr lang="zh-CN" altLang="en-US" sz="1600">
              <a:solidFill>
                <a:schemeClr val="tx1">
                  <a:lumMod val="85000"/>
                  <a:lumOff val="15000"/>
                </a:schemeClr>
              </a:solidFill>
              <a:latin typeface="+mn-ea"/>
              <a:cs typeface="+mn-ea"/>
            </a:endParaRPr>
          </a:p>
        </p:txBody>
      </p:sp>
      <p:sp>
        <p:nvSpPr>
          <p:cNvPr id="10" name="圆角矩形 9"/>
          <p:cNvSpPr/>
          <p:nvPr>
            <p:custDataLst>
              <p:tags r:id="rId8"/>
            </p:custDataLst>
          </p:nvPr>
        </p:nvSpPr>
        <p:spPr>
          <a:xfrm>
            <a:off x="1911350" y="3936365"/>
            <a:ext cx="8912860" cy="826135"/>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12" name="圆角矩形 11"/>
          <p:cNvSpPr/>
          <p:nvPr>
            <p:custDataLst>
              <p:tags r:id="rId9"/>
            </p:custDataLst>
          </p:nvPr>
        </p:nvSpPr>
        <p:spPr>
          <a:xfrm flipH="1">
            <a:off x="2079278" y="4057984"/>
            <a:ext cx="1416058" cy="5833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服务类创业项目</a:t>
            </a:r>
            <a:endParaRPr lang="zh-CN" altLang="en-US" b="1">
              <a:solidFill>
                <a:schemeClr val="lt1"/>
              </a:solidFill>
              <a:latin typeface="+mn-ea"/>
              <a:cs typeface="+mn-ea"/>
              <a:sym typeface="+mn-ea"/>
            </a:endParaRPr>
          </a:p>
        </p:txBody>
      </p:sp>
      <p:sp>
        <p:nvSpPr>
          <p:cNvPr id="14" name="矩形 13"/>
          <p:cNvSpPr/>
          <p:nvPr>
            <p:custDataLst>
              <p:tags r:id="rId10"/>
            </p:custDataLst>
          </p:nvPr>
        </p:nvSpPr>
        <p:spPr>
          <a:xfrm>
            <a:off x="3663950" y="3999230"/>
            <a:ext cx="6765925" cy="69977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涵盖了广泛的领域，如金融服务、教育培训、医疗保健、咨询服务等。</a:t>
            </a:r>
            <a:endParaRPr lang="zh-CN" altLang="en-US" sz="1600">
              <a:solidFill>
                <a:schemeClr val="tx1">
                  <a:lumMod val="85000"/>
                  <a:lumOff val="15000"/>
                </a:schemeClr>
              </a:solidFill>
              <a:latin typeface="+mn-ea"/>
              <a:cs typeface="+mn-ea"/>
            </a:endParaRPr>
          </a:p>
        </p:txBody>
      </p:sp>
      <p:sp>
        <p:nvSpPr>
          <p:cNvPr id="40" name="圆角矩形 39"/>
          <p:cNvSpPr/>
          <p:nvPr>
            <p:custDataLst>
              <p:tags r:id="rId11"/>
            </p:custDataLst>
          </p:nvPr>
        </p:nvSpPr>
        <p:spPr>
          <a:xfrm>
            <a:off x="1911350" y="5194300"/>
            <a:ext cx="8912860" cy="826135"/>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42" name="圆角矩形 41"/>
          <p:cNvSpPr/>
          <p:nvPr>
            <p:custDataLst>
              <p:tags r:id="rId12"/>
            </p:custDataLst>
          </p:nvPr>
        </p:nvSpPr>
        <p:spPr>
          <a:xfrm flipH="1">
            <a:off x="2079278" y="5316175"/>
            <a:ext cx="1416058" cy="5833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制造类创业项目</a:t>
            </a:r>
            <a:endParaRPr lang="zh-CN" altLang="en-US" b="1">
              <a:solidFill>
                <a:schemeClr val="lt1"/>
              </a:solidFill>
              <a:latin typeface="+mn-ea"/>
              <a:cs typeface="+mn-ea"/>
              <a:sym typeface="+mn-ea"/>
            </a:endParaRPr>
          </a:p>
        </p:txBody>
      </p:sp>
      <p:sp>
        <p:nvSpPr>
          <p:cNvPr id="43" name="矩形 42"/>
          <p:cNvSpPr/>
          <p:nvPr>
            <p:custDataLst>
              <p:tags r:id="rId13"/>
            </p:custDataLst>
          </p:nvPr>
        </p:nvSpPr>
        <p:spPr>
          <a:xfrm>
            <a:off x="3663950" y="5257800"/>
            <a:ext cx="6765925" cy="69977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涉及各类产品的生产制造，包括传统制造业如机械制造、汽车制造、电子产品制造等，以及新兴制造业如新能源设备制造、3D 打印等。</a:t>
            </a:r>
            <a:endParaRPr lang="zh-CN" altLang="en-US" sz="1600">
              <a:solidFill>
                <a:schemeClr val="tx1">
                  <a:lumMod val="85000"/>
                  <a:lumOff val="15000"/>
                </a:schemeClr>
              </a:solidFill>
              <a:latin typeface="+mn-ea"/>
              <a:cs typeface="+mn-ea"/>
            </a:endParaRPr>
          </a:p>
        </p:txBody>
      </p:sp>
      <p:cxnSp>
        <p:nvCxnSpPr>
          <p:cNvPr id="44" name="直接连接符 43"/>
          <p:cNvCxnSpPr/>
          <p:nvPr>
            <p:custDataLst>
              <p:tags r:id="rId14"/>
            </p:custDataLst>
          </p:nvPr>
        </p:nvCxnSpPr>
        <p:spPr>
          <a:xfrm>
            <a:off x="1612603" y="3284311"/>
            <a:ext cx="0" cy="871709"/>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45" name="序号"/>
          <p:cNvSpPr/>
          <p:nvPr>
            <p:custDataLst>
              <p:tags r:id="rId15"/>
            </p:custDataLst>
          </p:nvPr>
        </p:nvSpPr>
        <p:spPr>
          <a:xfrm>
            <a:off x="1419071" y="2898161"/>
            <a:ext cx="386482" cy="386482"/>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46" name="序号"/>
          <p:cNvSpPr/>
          <p:nvPr>
            <p:custDataLst>
              <p:tags r:id="rId16"/>
            </p:custDataLst>
          </p:nvPr>
        </p:nvSpPr>
        <p:spPr>
          <a:xfrm>
            <a:off x="1419071" y="4156352"/>
            <a:ext cx="386482" cy="386482"/>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47" name="序号"/>
          <p:cNvSpPr/>
          <p:nvPr>
            <p:custDataLst>
              <p:tags r:id="rId17"/>
            </p:custDataLst>
          </p:nvPr>
        </p:nvSpPr>
        <p:spPr>
          <a:xfrm>
            <a:off x="1419071" y="5414542"/>
            <a:ext cx="386482" cy="386482"/>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algn="ctr">
              <a:spcBef>
                <a:spcPct val="0"/>
              </a:spcBef>
              <a:spcAft>
                <a:spcPct val="0"/>
              </a:spcAft>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cxnSp>
        <p:nvCxnSpPr>
          <p:cNvPr id="48" name="直接连接符 47"/>
          <p:cNvCxnSpPr/>
          <p:nvPr>
            <p:custDataLst>
              <p:tags r:id="rId18"/>
            </p:custDataLst>
          </p:nvPr>
        </p:nvCxnSpPr>
        <p:spPr>
          <a:xfrm>
            <a:off x="1612603" y="4542502"/>
            <a:ext cx="0" cy="871709"/>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19"/>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fill="hold"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378952" y="891480"/>
            <a:ext cx="3434080" cy="583565"/>
          </a:xfrm>
          <a:prstGeom prst="rect">
            <a:avLst/>
          </a:prstGeom>
          <a:noFill/>
        </p:spPr>
        <p:txBody>
          <a:bodyPr wrap="none" rtlCol="0">
            <a:spAutoFit/>
          </a:bodyPr>
          <a:p>
            <a:pPr algn="ctr"/>
            <a:r>
              <a:rPr lang="zh-CN" altLang="en-US" sz="3200" b="1" dirty="0">
                <a:solidFill>
                  <a:srgbClr val="7E4938"/>
                </a:solidFill>
                <a:cs typeface="+mn-ea"/>
                <a:sym typeface="+mn-lt"/>
              </a:rPr>
              <a:t>一、创业项目概述</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6" name="Shape 1021"/>
          <p:cNvSpPr/>
          <p:nvPr>
            <p:custDataLst>
              <p:tags r:id="rId4"/>
            </p:custDataLst>
          </p:nvPr>
        </p:nvSpPr>
        <p:spPr>
          <a:xfrm>
            <a:off x="1894839" y="1530929"/>
            <a:ext cx="4598035" cy="466090"/>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按规模分类</a:t>
            </a:r>
            <a:endPar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Freeform 7397"/>
          <p:cNvSpPr/>
          <p:nvPr>
            <p:custDataLst>
              <p:tags r:id="rId5"/>
            </p:custDataLst>
          </p:nvPr>
        </p:nvSpPr>
        <p:spPr bwMode="auto">
          <a:xfrm>
            <a:off x="3292463" y="3461470"/>
            <a:ext cx="30684" cy="2026898"/>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4">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rgbClr val="FFFFFF"/>
              </a:solidFill>
              <a:sym typeface="+mn-ea"/>
            </a:endParaRPr>
          </a:p>
        </p:txBody>
      </p:sp>
      <p:sp>
        <p:nvSpPr>
          <p:cNvPr id="3" name="任意多边形: 形状 3085"/>
          <p:cNvSpPr/>
          <p:nvPr>
            <p:custDataLst>
              <p:tags r:id="rId6"/>
            </p:custDataLst>
          </p:nvPr>
        </p:nvSpPr>
        <p:spPr>
          <a:xfrm>
            <a:off x="8811363" y="2256155"/>
            <a:ext cx="896273" cy="889237"/>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dirty="0">
                <a:solidFill>
                  <a:srgbClr val="FFFFFF"/>
                </a:solidFill>
                <a:latin typeface="+mn-ea"/>
                <a:cs typeface="+mn-ea"/>
                <a:sym typeface="+mn-ea"/>
              </a:rPr>
              <a:t>04</a:t>
            </a:r>
            <a:endParaRPr lang="en-US" sz="2000" b="1" dirty="0">
              <a:solidFill>
                <a:srgbClr val="FFFFFF"/>
              </a:solidFill>
              <a:latin typeface="+mn-ea"/>
              <a:cs typeface="+mn-ea"/>
              <a:sym typeface="+mn-ea"/>
            </a:endParaRPr>
          </a:p>
        </p:txBody>
      </p:sp>
      <p:sp>
        <p:nvSpPr>
          <p:cNvPr id="4" name="任意多边形: 形状 3085"/>
          <p:cNvSpPr/>
          <p:nvPr>
            <p:custDataLst>
              <p:tags r:id="rId7"/>
            </p:custDataLst>
          </p:nvPr>
        </p:nvSpPr>
        <p:spPr>
          <a:xfrm>
            <a:off x="6425090" y="2256155"/>
            <a:ext cx="896273" cy="889237"/>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a:solidFill>
                  <a:srgbClr val="FFFFFF"/>
                </a:solidFill>
                <a:latin typeface="+mn-ea"/>
                <a:cs typeface="+mn-ea"/>
                <a:sym typeface="+mn-ea"/>
              </a:rPr>
              <a:t>03</a:t>
            </a:r>
            <a:endParaRPr lang="en-US" sz="2000" b="1">
              <a:solidFill>
                <a:srgbClr val="FFFFFF"/>
              </a:solidFill>
              <a:latin typeface="+mn-ea"/>
              <a:cs typeface="+mn-ea"/>
              <a:sym typeface="+mn-ea"/>
            </a:endParaRPr>
          </a:p>
        </p:txBody>
      </p:sp>
      <p:sp>
        <p:nvSpPr>
          <p:cNvPr id="10" name="任意多边形: 形状 3085"/>
          <p:cNvSpPr/>
          <p:nvPr>
            <p:custDataLst>
              <p:tags r:id="rId8"/>
            </p:custDataLst>
          </p:nvPr>
        </p:nvSpPr>
        <p:spPr>
          <a:xfrm>
            <a:off x="4052347" y="2256155"/>
            <a:ext cx="896273" cy="889237"/>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dirty="0">
                <a:solidFill>
                  <a:srgbClr val="FFFFFF"/>
                </a:solidFill>
                <a:latin typeface="+mn-ea"/>
                <a:cs typeface="+mn-ea"/>
                <a:sym typeface="+mn-ea"/>
              </a:rPr>
              <a:t>02</a:t>
            </a:r>
            <a:endParaRPr lang="en-US" sz="2000" b="1" dirty="0">
              <a:solidFill>
                <a:srgbClr val="FFFFFF"/>
              </a:solidFill>
              <a:latin typeface="+mn-ea"/>
              <a:cs typeface="+mn-ea"/>
              <a:sym typeface="+mn-ea"/>
            </a:endParaRPr>
          </a:p>
        </p:txBody>
      </p:sp>
      <p:sp>
        <p:nvSpPr>
          <p:cNvPr id="3086" name="任意多边形: 形状 3085"/>
          <p:cNvSpPr/>
          <p:nvPr>
            <p:custDataLst>
              <p:tags r:id="rId9"/>
            </p:custDataLst>
          </p:nvPr>
        </p:nvSpPr>
        <p:spPr>
          <a:xfrm>
            <a:off x="1673109" y="2256155"/>
            <a:ext cx="896273" cy="889237"/>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sp>
        <p:nvSpPr>
          <p:cNvPr id="12" name="矩形 11"/>
          <p:cNvSpPr/>
          <p:nvPr>
            <p:custDataLst>
              <p:tags r:id="rId10"/>
            </p:custDataLst>
          </p:nvPr>
        </p:nvSpPr>
        <p:spPr>
          <a:xfrm>
            <a:off x="1275306" y="3918266"/>
            <a:ext cx="1691658" cy="1958961"/>
          </a:xfrm>
          <a:prstGeom prst="rect">
            <a:avLst/>
          </a:prstGeom>
          <a:noFill/>
        </p:spPr>
        <p:txBody>
          <a:bodyPr wrap="square" lIns="0" tIns="0" rIns="0" bIns="0" rtlCol="0">
            <a:noAutofit/>
          </a:bodyPr>
          <a:lstStyle/>
          <a:p>
            <a:pPr indent="406400" algn="ctr"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kumimoji="1" lang="zh-CN" altLang="en-US" sz="1600">
                <a:solidFill>
                  <a:schemeClr val="tx1">
                    <a:lumMod val="85000"/>
                    <a:lumOff val="15000"/>
                  </a:schemeClr>
                </a:solidFill>
                <a:latin typeface="+mn-ea"/>
                <a:cs typeface="+mn-ea"/>
                <a:sym typeface="+mn-ea"/>
              </a:rPr>
              <a:t>通常由个人或小型团队发起，所需资金较少，启动门槛相对较低。</a:t>
            </a:r>
            <a:endParaRPr kumimoji="1" lang="zh-CN" altLang="en-US" sz="1600">
              <a:solidFill>
                <a:schemeClr val="tx1">
                  <a:lumMod val="85000"/>
                  <a:lumOff val="15000"/>
                </a:schemeClr>
              </a:solidFill>
              <a:latin typeface="+mn-ea"/>
              <a:cs typeface="+mn-ea"/>
              <a:sym typeface="+mn-ea"/>
            </a:endParaRPr>
          </a:p>
        </p:txBody>
      </p:sp>
      <p:sp>
        <p:nvSpPr>
          <p:cNvPr id="14" name="矩形 13"/>
          <p:cNvSpPr/>
          <p:nvPr>
            <p:custDataLst>
              <p:tags r:id="rId11"/>
            </p:custDataLst>
          </p:nvPr>
        </p:nvSpPr>
        <p:spPr>
          <a:xfrm>
            <a:off x="3648049" y="3918266"/>
            <a:ext cx="1698423" cy="1958961"/>
          </a:xfrm>
          <a:prstGeom prst="rect">
            <a:avLst/>
          </a:prstGeom>
          <a:noFill/>
        </p:spPr>
        <p:txBody>
          <a:bodyPr wrap="square" lIns="0" tIns="0" rIns="0" bIns="0" rtlCol="0">
            <a:noAutofit/>
          </a:bodyPr>
          <a:lstStyle/>
          <a:p>
            <a:pPr indent="406400" algn="ctr"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kumimoji="1" lang="zh-CN" altLang="en-US" sz="1600">
                <a:solidFill>
                  <a:schemeClr val="tx1">
                    <a:lumMod val="85000"/>
                    <a:lumOff val="15000"/>
                  </a:schemeClr>
                </a:solidFill>
                <a:latin typeface="+mn-ea"/>
                <a:cs typeface="+mn-ea"/>
                <a:sym typeface="+mn-ea"/>
              </a:rPr>
              <a:t>相较于微型创业项目，规模稍大，可能涉及一定数量的员工和相对复杂的业务流程。</a:t>
            </a:r>
            <a:endParaRPr kumimoji="1" lang="zh-CN" altLang="en-US" sz="1600">
              <a:solidFill>
                <a:schemeClr val="tx1">
                  <a:lumMod val="85000"/>
                  <a:lumOff val="15000"/>
                </a:schemeClr>
              </a:solidFill>
              <a:latin typeface="+mn-ea"/>
              <a:cs typeface="+mn-ea"/>
              <a:sym typeface="+mn-ea"/>
            </a:endParaRPr>
          </a:p>
        </p:txBody>
      </p:sp>
      <p:sp>
        <p:nvSpPr>
          <p:cNvPr id="23" name="矩形 22"/>
          <p:cNvSpPr/>
          <p:nvPr>
            <p:custDataLst>
              <p:tags r:id="rId12"/>
            </p:custDataLst>
          </p:nvPr>
        </p:nvSpPr>
        <p:spPr>
          <a:xfrm>
            <a:off x="6027420" y="3917950"/>
            <a:ext cx="1926590" cy="1958975"/>
          </a:xfrm>
          <a:prstGeom prst="rect">
            <a:avLst/>
          </a:prstGeom>
          <a:noFill/>
        </p:spPr>
        <p:txBody>
          <a:bodyPr wrap="square" lIns="0" tIns="0" rIns="0" bIns="0" rtlCol="0">
            <a:noAutofit/>
          </a:bodyPr>
          <a:lstStyle/>
          <a:p>
            <a:pPr indent="406400" algn="ctr"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kumimoji="1" lang="zh-CN" altLang="en-US" sz="1600">
                <a:solidFill>
                  <a:schemeClr val="tx1">
                    <a:lumMod val="85000"/>
                    <a:lumOff val="15000"/>
                  </a:schemeClr>
                </a:solidFill>
                <a:latin typeface="+mn-ea"/>
                <a:cs typeface="+mn-ea"/>
                <a:sym typeface="+mn-ea"/>
              </a:rPr>
              <a:t>需要更多的资金投入、人力资源和更复杂的组织架构。</a:t>
            </a:r>
            <a:endParaRPr kumimoji="1" lang="zh-CN" altLang="en-US" sz="1600">
              <a:solidFill>
                <a:schemeClr val="tx1">
                  <a:lumMod val="85000"/>
                  <a:lumOff val="15000"/>
                </a:schemeClr>
              </a:solidFill>
              <a:latin typeface="+mn-ea"/>
              <a:cs typeface="+mn-ea"/>
              <a:sym typeface="+mn-ea"/>
            </a:endParaRPr>
          </a:p>
        </p:txBody>
      </p:sp>
      <p:sp>
        <p:nvSpPr>
          <p:cNvPr id="25" name="矩形 24"/>
          <p:cNvSpPr/>
          <p:nvPr>
            <p:custDataLst>
              <p:tags r:id="rId13"/>
            </p:custDataLst>
          </p:nvPr>
        </p:nvSpPr>
        <p:spPr>
          <a:xfrm>
            <a:off x="8399780" y="3917950"/>
            <a:ext cx="1841500" cy="1958975"/>
          </a:xfrm>
          <a:prstGeom prst="rect">
            <a:avLst/>
          </a:prstGeom>
          <a:noFill/>
        </p:spPr>
        <p:txBody>
          <a:bodyPr wrap="square" lIns="0" tIns="0" rIns="0" bIns="0" rtlCol="0">
            <a:noAutofit/>
          </a:bodyPr>
          <a:lstStyle/>
          <a:p>
            <a:pPr indent="406400" algn="ctr"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kumimoji="1" lang="zh-CN" altLang="en-US" sz="1600" dirty="0">
                <a:solidFill>
                  <a:schemeClr val="tx1">
                    <a:lumMod val="85000"/>
                    <a:lumOff val="15000"/>
                  </a:schemeClr>
                </a:solidFill>
                <a:latin typeface="+mn-ea"/>
                <a:cs typeface="+mn-ea"/>
                <a:sym typeface="+mn-ea"/>
              </a:rPr>
              <a:t>往往涉及大规模的资金筹集、跨地区或跨国的业务运营和庞大的员工队伍。</a:t>
            </a:r>
            <a:endParaRPr kumimoji="1" lang="zh-CN" altLang="en-US" sz="1600" dirty="0">
              <a:solidFill>
                <a:schemeClr val="tx1">
                  <a:lumMod val="85000"/>
                  <a:lumOff val="15000"/>
                </a:schemeClr>
              </a:solidFill>
              <a:latin typeface="+mn-ea"/>
              <a:cs typeface="+mn-ea"/>
              <a:sym typeface="+mn-ea"/>
            </a:endParaRPr>
          </a:p>
        </p:txBody>
      </p:sp>
      <p:sp>
        <p:nvSpPr>
          <p:cNvPr id="32" name="矩形 31"/>
          <p:cNvSpPr/>
          <p:nvPr>
            <p:custDataLst>
              <p:tags r:id="rId14"/>
            </p:custDataLst>
          </p:nvPr>
        </p:nvSpPr>
        <p:spPr>
          <a:xfrm>
            <a:off x="1275306" y="3352683"/>
            <a:ext cx="1691658" cy="339891"/>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accent4"/>
                </a:solidFill>
                <a:latin typeface="+mn-ea"/>
                <a:cs typeface="+mn-ea"/>
                <a:sym typeface="+mn-ea"/>
              </a:rPr>
              <a:t>微型创业项目</a:t>
            </a:r>
            <a:endParaRPr lang="zh-CN" altLang="en-US" b="1">
              <a:solidFill>
                <a:schemeClr val="accent4"/>
              </a:solidFill>
              <a:latin typeface="+mn-ea"/>
              <a:cs typeface="+mn-ea"/>
              <a:sym typeface="+mn-ea"/>
            </a:endParaRPr>
          </a:p>
        </p:txBody>
      </p:sp>
      <p:sp>
        <p:nvSpPr>
          <p:cNvPr id="33" name="矩形 32"/>
          <p:cNvSpPr/>
          <p:nvPr>
            <p:custDataLst>
              <p:tags r:id="rId15"/>
            </p:custDataLst>
          </p:nvPr>
        </p:nvSpPr>
        <p:spPr>
          <a:xfrm>
            <a:off x="3655085" y="3335363"/>
            <a:ext cx="1691658" cy="339891"/>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accent4"/>
                </a:solidFill>
                <a:latin typeface="+mn-ea"/>
                <a:cs typeface="+mn-ea"/>
                <a:sym typeface="+mn-ea"/>
              </a:rPr>
              <a:t>小型创业项目</a:t>
            </a:r>
            <a:endParaRPr lang="zh-CN" altLang="en-US" b="1">
              <a:solidFill>
                <a:schemeClr val="accent4"/>
              </a:solidFill>
              <a:latin typeface="+mn-ea"/>
              <a:cs typeface="+mn-ea"/>
              <a:sym typeface="+mn-ea"/>
            </a:endParaRPr>
          </a:p>
        </p:txBody>
      </p:sp>
      <p:sp>
        <p:nvSpPr>
          <p:cNvPr id="34" name="矩形 33"/>
          <p:cNvSpPr/>
          <p:nvPr>
            <p:custDataLst>
              <p:tags r:id="rId16"/>
            </p:custDataLst>
          </p:nvPr>
        </p:nvSpPr>
        <p:spPr>
          <a:xfrm>
            <a:off x="6027287" y="3335363"/>
            <a:ext cx="1691658" cy="339891"/>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accent4"/>
                </a:solidFill>
                <a:latin typeface="+mn-ea"/>
                <a:cs typeface="+mn-ea"/>
                <a:sym typeface="+mn-ea"/>
              </a:rPr>
              <a:t>中型创业项目</a:t>
            </a:r>
            <a:endParaRPr lang="zh-CN" altLang="en-US" b="1">
              <a:solidFill>
                <a:schemeClr val="accent4"/>
              </a:solidFill>
              <a:latin typeface="+mn-ea"/>
              <a:cs typeface="+mn-ea"/>
              <a:sym typeface="+mn-ea"/>
            </a:endParaRPr>
          </a:p>
        </p:txBody>
      </p:sp>
      <p:sp>
        <p:nvSpPr>
          <p:cNvPr id="35" name="矩形 34"/>
          <p:cNvSpPr/>
          <p:nvPr>
            <p:custDataLst>
              <p:tags r:id="rId17"/>
            </p:custDataLst>
          </p:nvPr>
        </p:nvSpPr>
        <p:spPr>
          <a:xfrm>
            <a:off x="8407066" y="3318044"/>
            <a:ext cx="1691658" cy="339891"/>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accent4"/>
                </a:solidFill>
                <a:latin typeface="+mn-ea"/>
                <a:cs typeface="+mn-ea"/>
                <a:sym typeface="+mn-ea"/>
              </a:rPr>
              <a:t>大型创业项目</a:t>
            </a:r>
            <a:endParaRPr lang="zh-CN" altLang="en-US" b="1">
              <a:solidFill>
                <a:schemeClr val="accent4"/>
              </a:solidFill>
              <a:latin typeface="+mn-ea"/>
              <a:cs typeface="+mn-ea"/>
              <a:sym typeface="+mn-ea"/>
            </a:endParaRPr>
          </a:p>
        </p:txBody>
      </p:sp>
      <p:sp>
        <p:nvSpPr>
          <p:cNvPr id="36" name="Freeform 7397"/>
          <p:cNvSpPr/>
          <p:nvPr>
            <p:custDataLst>
              <p:tags r:id="rId18"/>
            </p:custDataLst>
          </p:nvPr>
        </p:nvSpPr>
        <p:spPr bwMode="auto">
          <a:xfrm>
            <a:off x="5671700" y="3461470"/>
            <a:ext cx="30684" cy="2026898"/>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4">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rgbClr val="FFFFFF"/>
              </a:solidFill>
              <a:sym typeface="+mn-ea"/>
            </a:endParaRPr>
          </a:p>
        </p:txBody>
      </p:sp>
      <p:sp>
        <p:nvSpPr>
          <p:cNvPr id="37" name="Freeform 7397"/>
          <p:cNvSpPr/>
          <p:nvPr>
            <p:custDataLst>
              <p:tags r:id="rId19"/>
            </p:custDataLst>
          </p:nvPr>
        </p:nvSpPr>
        <p:spPr bwMode="auto">
          <a:xfrm>
            <a:off x="8044444" y="3461470"/>
            <a:ext cx="30684" cy="2026898"/>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4">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rgbClr val="FFFFFF"/>
              </a:solidFill>
              <a:sym typeface="+mn-ea"/>
            </a:endParaRPr>
          </a:p>
        </p:txBody>
      </p:sp>
    </p:spTree>
    <p:custDataLst>
      <p:tags r:id="rId20"/>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0.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728_3*l_h_i*1_1_1"/>
  <p:tag name="KSO_WM_TEMPLATE_CATEGORY" val="diagram"/>
  <p:tag name="KSO_WM_TEMPLATE_INDEX" val="20234728"/>
  <p:tag name="KSO_WM_UNIT_LAYERLEVEL" val="1_1_1"/>
  <p:tag name="KSO_WM_TAG_VERSION" val="3.0"/>
  <p:tag name="KSO_WM_BEAUTIFY_FLAG" val="#wm#"/>
  <p:tag name="KSO_WM_UNIT_TEXT_FILL_TYPE" val="1"/>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28_3*l_h_f*1_1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BEAUTIFY_FLAG" val="#wm#"/>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8,8,8,8,8,8]}"/>
</p:tagLst>
</file>

<file path=ppt/tags/tag10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28_3*l_h_f*1_2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BEAUTIFY_FLAG" val="#wm#"/>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8,8,8,8,8,8]}"/>
</p:tagLst>
</file>

<file path=ppt/tags/tag1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728_3*l_h_f*1_3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BEAUTIFY_FLAG" val="#wm#"/>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8,8,8,8,8,8]}"/>
</p:tagLst>
</file>

<file path=ppt/tags/tag1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728_3*l_h_f*1_4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BEAUTIFY_FLAG" val="#wm#"/>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8,8,8,8,8,8]}"/>
</p:tagLst>
</file>

<file path=ppt/tags/tag1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28_3*l_h_a*1_1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BEAUTIFY_FLAG" val="#wm#"/>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1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728_3*l_h_a*1_2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BEAUTIFY_FLAG" val="#wm#"/>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1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728_3*l_h_a*1_3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BEAUTIFY_FLAG" val="#wm#"/>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108.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4728_3*l_h_a*1_4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109.xml><?xml version="1.0" encoding="utf-8"?>
<p:tagLst xmlns:p="http://schemas.openxmlformats.org/presentationml/2006/main">
  <p:tag name="KSO_WM_BEAUTIFY_FLAG" val="#wm#"/>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728_3*l_h_i*1_2_2"/>
  <p:tag name="KSO_WM_TEMPLATE_CATEGORY" val="diagram"/>
  <p:tag name="KSO_WM_TEMPLATE_INDEX" val="20234728"/>
  <p:tag name="KSO_WM_UNIT_LAYERLEVEL" val="1_1_1"/>
  <p:tag name="KSO_WM_TAG_VERSION" val="3.0"/>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solid&quot;:{&quot;brightness&quot;:0,&quot;colorType&quot;:1,&quot;foreColorIndex&quot;:6,&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728_3*l_h_i*1_3_2"/>
  <p:tag name="KSO_WM_TEMPLATE_CATEGORY" val="diagram"/>
  <p:tag name="KSO_WM_TEMPLATE_INDEX" val="20234728"/>
  <p:tag name="KSO_WM_UNIT_LAYERLEVEL" val="1_1_1"/>
  <p:tag name="KSO_WM_TAG_VERSION" val="3.0"/>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1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DIAGRAM_VIRTUALLY_FRAME" val="{&quot;height&quot;:296.5481794829473,&quot;left&quot;:127.45,&quot;top&quot;:158.9704819343755,&quot;width&quot;:716.3}"/>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7"/>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7"/>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8,8,8,8,8,8]}"/>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7"/>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7"/>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8,8,8,8,8,8]}"/>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7"/>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7"/>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8,8,8,8,8,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4"/>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4"/>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6"/>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6"/>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5"/>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5"/>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1"/>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1"/>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3"/>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3"/>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4"/>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4"/>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6"/>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6"/>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5"/>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5"/>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1"/>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1"/>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3"/>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3"/>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20_2*l_h_a*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20_2*l_h_f*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8,8,8,8,8,8]}"/>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20_2*l_h_i*1_1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1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20_2*l_h_f*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8,8,8,8,8,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20_2*l_h_i*1_2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1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820_2*l_h_f*1_3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8,8,8,8,8,8]}"/>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820_2*l_h_i*1_3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20_2*l_h_a*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20_2*l_h_a*1_3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4"/>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4"/>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6"/>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6"/>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5"/>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5"/>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1"/>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1"/>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3"/>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3"/>
  <p:tag name="KSO_WM_DIAGRAM_MAX_ITEMCNT" val="3"/>
  <p:tag name="KSO_WM_DIAGRAM_MIN_ITEMCNT" val="2"/>
  <p:tag name="KSO_WM_DIAGRAM_VIRTUALLY_FRAME" val="{&quot;height&quot;:288.8500061035158,&quot;left&quot;:112.9,&quot;top&quot;:178.0999969482422,&quot;width&quot;:69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1.xml><?xml version="1.0" encoding="utf-8"?>
<p:tagLst xmlns:p="http://schemas.openxmlformats.org/presentationml/2006/main">
  <p:tag name="KSO_WM_DIAGRAM_VIRTUALLY_FRAME" val="{&quot;height&quot;:296.5481794829473,&quot;left&quot;:127.45,&quot;top&quot;:158.9704819343755,&quot;width&quot;:716.3}"/>
</p:tagLst>
</file>

<file path=ppt/tags/tag142.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0.95685039370073,&quot;left&quot;:91.87503937007874,&quot;top&quot;:185.6,&quot;width&quot;:771.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143.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0.95685039370073,&quot;left&quot;:91.87503937007874,&quot;top&quot;:185.6,&quot;width&quot;:771.8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14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0.95685039370073,&quot;left&quot;:91.87503937007874,&quot;top&quot;:185.6,&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14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0.95685039370073,&quot;left&quot;:91.87503937007874,&quot;top&quot;:185.6,&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4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0.95685039370073,&quot;left&quot;:91.87503937007874,&quot;top&quot;:185.6,&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0.95685039370073,&quot;left&quot;:91.87503937007874,&quot;top&quot;:185.6,&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1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0.95685039370073,&quot;left&quot;:91.87503937007874,&quot;top&quot;:185.6,&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0.95685039370073,&quot;left&quot;:91.87503937007874,&quot;top&quot;:185.6,&quot;width&quot;:771.8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1.xml><?xml version="1.0" encoding="utf-8"?>
<p:tagLst xmlns:p="http://schemas.openxmlformats.org/presentationml/2006/main">
  <p:tag name="KSO_WM_DIAGRAM_VIRTUALLY_FRAME" val="{&quot;height&quot;:296.5481794829473,&quot;left&quot;:127.45,&quot;top&quot;:158.9704819343755,&quot;width&quot;:716.3}"/>
</p:tagLst>
</file>

<file path=ppt/tags/tag15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1977_1*l_h_i*1_2_1"/>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273.9500671386719,&quot;left&quot;:128.6749694824219,&quot;top&quot;:194.2634309975932,&quot;width&quot;:697.1500610351562}"/>
  <p:tag name="KSO_WM_DIAGRAM_COLOR_MATCH_VALUE" val="{&quot;shape&quot;:{&quot;fill&quot;:{&quot;type&quot;:0},&quot;glow&quot;:{&quot;colorType&quot;:0},&quot;line&quot;:{&quot;gradient&quot;:[{&quot;brightness&quot;:0.4000000059604645,&quot;colorType&quot;:1,&quot;foreColorIndex&quot;:5,&quot;pos&quot;:0,&quot;transparency&quot;:0.6499999761581421},{&quot;brightness&quot;:0.4000000059604645,&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TEXT_TYPE" val="1"/>
  <p:tag name="KSO_WM_UNIT_TEXT_LAYER_COUNT" val="1"/>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15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2"/>
  <p:tag name="KSO_WM_UNIT_ID" val="diagram20231977_1*l_h_i*1_2_2"/>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273.9500671386719,&quot;left&quot;:128.6749694824219,&quot;top&quot;:194.2634309975932,&quot;width&quot;:697.1500610351562}"/>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TEXT_LAYER_COUNT" val="1"/>
  <p:tag name="KSO_WM_BEAUTIFY_FLAG" val="#wm#"/>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8,8,8,8,8,8]}"/>
</p:tagLst>
</file>

<file path=ppt/tags/tag1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1977_1*l_h_i*1_1_1"/>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273.9500671386719,&quot;left&quot;:128.6749694824219,&quot;top&quot;:194.2634309975932,&quot;width&quot;:697.1500610351562}"/>
  <p:tag name="KSO_WM_DIAGRAM_COLOR_MATCH_VALUE" val="{&quot;shape&quot;:{&quot;fill&quot;:{&quot;type&quot;:0},&quot;glow&quot;:{&quot;colorType&quot;:0},&quot;line&quot;:{&quot;type&quot;:0},&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TYPE" val="1"/>
  <p:tag name="KSO_WM_UNIT_TEXT_FILL_FORE_SCHEMECOLOR_INDEX" val="1"/>
  <p:tag name="KSO_WM_UNIT_TEXT_FILL_TYPE" val="1"/>
  <p:tag name="KSO_WM_UNIT_TEXT_LAYER_COUNT" val="1"/>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15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2"/>
  <p:tag name="KSO_WM_UNIT_ID" val="diagram20231977_1*l_h_i*1_1_2"/>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273.9500671386719,&quot;left&quot;:128.6749694824219,&quot;top&quot;:194.2634309975932,&quot;width&quot;:697.1500610351562}"/>
  <p:tag name="KSO_WM_DIAGRAM_COLOR_MATCH_VALUE" val="{&quot;shape&quot;:{&quot;fill&quot;:{&quot;solid&quot;:{&quot;brightness&quot;:0,&quot;colorType&quot;:1,&quot;foreColorIndex&quot;:2,&quot;transparency&quot;:0.800000011920929},&quot;type&quot;:1},&quot;glow&quot;:{&quot;colorType&quot;:0},&quot;line&quot;:{&quot;gradient&quot;:[{&quot;brightness&quot;:0.4000000059604645,&quot;colorType&quot;:1,&quot;foreColorIndex&quot;:5,&quot;pos&quot;:0,&quot;transparency&quot;:0.6499999761581421},{&quot;brightness&quot;:0.600000023841857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TEXT_LAYER_COUNT" val="1"/>
  <p:tag name="KSO_WM_BEAUTIFY_FLAG" val="#wm#"/>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8,8,8,8,8,8]}"/>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7_1*l_h_a*1_2_1"/>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273.9500671386719,&quot;left&quot;:128.6749694824219,&quot;top&quot;:194.2634309975932,&quot;width&quot;:697.15006103515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7_1*l_h_a*1_1_1"/>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273.9500671386719,&quot;left&quot;:128.6749694824219,&quot;top&quot;:194.2634309975932,&quot;width&quot;:697.15006103515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7_1*l_h_f*1_1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项正文，文字是您思想的提炼，请尽量言简意赅的阐述观点。单击此处输入正文，文字是您思想的提炼，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273.9500671386719,&quot;left&quot;:128.6749694824219,&quot;top&quot;:194.2634309975932,&quot;width&quot;:697.15006103515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7_1*l_h_f*1_2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项正文，文字是您思想的提炼，请尽量言简意赅的阐述观点。单击此处输入你的项正文，文字是您思想的提炼，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273.9500671386719,&quot;left&quot;:128.6749694824219,&quot;top&quot;:194.2634309975932,&quot;width&quot;:697.15006103515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6.xml><?xml version="1.0" encoding="utf-8"?>
<p:tagLst xmlns:p="http://schemas.openxmlformats.org/presentationml/2006/main">
  <p:tag name="KSO_WM_DIAGRAM_VIRTUALLY_FRAME" val="{&quot;height&quot;:358.1566929133858,&quot;left&quot;:478.89409448818895,&quot;top&quot;:95.85,&quot;width&quot;:444.255905511811}"/>
</p:tagLst>
</file>

<file path=ppt/tags/tag1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2_3"/>
  <p:tag name="KSO_WM_TEMPLATE_CATEGORY" val="diagram"/>
  <p:tag name="KSO_WM_TEMPLATE_INDEX" val="20233199"/>
  <p:tag name="KSO_WM_UNIT_LAYERLEVEL" val="1_1_1"/>
  <p:tag name="KSO_WM_TAG_VERSION" val="3.0"/>
  <p:tag name="KSO_WM_UNIT_TYPE" val="m_h_i"/>
  <p:tag name="KSO_WM_UNIT_INDEX" val="1_2_3"/>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8,8,8,8,8,8]}"/>
</p:tagLst>
</file>

<file path=ppt/tags/tag1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3199_2*m_h_f*1_1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思想的提炼，请尽量言简意赅的阐述观点。单击此处输入项正文，文字是思想的提炼，请尽量言简意赅的阐述观点。单击输入项正文，文字是思想的提炼。"/>
  <p:tag name="KSO_WM_UNIT_TEXT_FILL_FORE_SCHEMECOLOR_INDEX" val="1"/>
  <p:tag name="KSO_WM_UNIT_TEXT_FILL_TYPE" val="1"/>
  <p:tag name="KSO_WM_DIAGRAM_USE_COLOR_VALUE" val="{&quot;color_scheme&quot;:1,&quot;color_type&quot;:1,&quot;theme_color_indexes&quot;:[8,8,8,8,8,8]}"/>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3199_2*m_h_a*1_1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1_1"/>
  <p:tag name="KSO_WM_TEMPLATE_CATEGORY" val="diagram"/>
  <p:tag name="KSO_WM_TEMPLATE_INDEX" val="20233199"/>
  <p:tag name="KSO_WM_UNIT_LAYERLEVEL" val="1_1_1"/>
  <p:tag name="KSO_WM_TAG_VERSION" val="3.0"/>
  <p:tag name="KSO_WM_UNIT_VALUE" val="138*146"/>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1_2"/>
  <p:tag name="KSO_WM_TEMPLATE_CATEGORY" val="diagram"/>
  <p:tag name="KSO_WM_TEMPLATE_INDEX" val="20233199"/>
  <p:tag name="KSO_WM_UNIT_LAYERLEVEL" val="1_1_1"/>
  <p:tag name="KSO_WM_TAG_VERSION" val="3.0"/>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DIAGRAM_USE_COLOR_VALUE" val="{&quot;color_scheme&quot;:1,&quot;color_type&quot;:1,&quot;theme_color_indexes&quot;:[8,8,8,8,8,8]}"/>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1_1"/>
  <p:tag name="KSO_WM_TEMPLATE_CATEGORY" val="diagram"/>
  <p:tag name="KSO_WM_TEMPLATE_INDEX" val="20233199"/>
  <p:tag name="KSO_WM_UNIT_LAYERLEVEL" val="1_1_1"/>
  <p:tag name="KSO_WM_TAG_VERSION" val="3.0"/>
  <p:tag name="KSO_WM_UNIT_SUBTYPE" val="d"/>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UNIT_TEXT_FILL_FORE_SCHEMECOLOR_INDEX" val="1"/>
  <p:tag name="KSO_WM_UNIT_TEXT_FILL_TYPE" val="1"/>
  <p:tag name="KSO_WM_DIAGRAM_USE_COLOR_VALUE" val="{&quot;color_scheme&quot;:1,&quot;color_type&quot;:1,&quot;theme_color_indexes&quot;:[8,8,8,8,8,8]}"/>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3199_2*m_h_f*1_2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思想的提炼，请言简意赅的阐述观点。单击此处输入项正文，文字是思想的提炼，请言简意赅的阐述观点。单击输入项正文，文字是思想的提炼。"/>
  <p:tag name="KSO_WM_UNIT_TEXT_FILL_FORE_SCHEMECOLOR_INDEX" val="1"/>
  <p:tag name="KSO_WM_UNIT_TEXT_FILL_TYPE" val="1"/>
  <p:tag name="KSO_WM_DIAGRAM_USE_COLOR_VALUE" val="{&quot;color_scheme&quot;:1,&quot;color_type&quot;:1,&quot;theme_color_indexes&quot;:[8,8,8,8,8,8]}"/>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3199_2*m_h_a*1_2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2_2"/>
  <p:tag name="KSO_WM_TEMPLATE_CATEGORY" val="diagram"/>
  <p:tag name="KSO_WM_TEMPLATE_INDEX" val="20233199"/>
  <p:tag name="KSO_WM_UNIT_LAYERLEVEL" val="1_1_1"/>
  <p:tag name="KSO_WM_TAG_VERSION" val="3.0"/>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DIAGRAM_USE_COLOR_VALUE" val="{&quot;color_scheme&quot;:1,&quot;color_type&quot;:1,&quot;theme_color_indexes&quot;:[8,8,8,8,8,8]}"/>
</p:tagLst>
</file>

<file path=ppt/tags/tag17.xml><?xml version="1.0" encoding="utf-8"?>
<p:tagLst xmlns:p="http://schemas.openxmlformats.org/presentationml/2006/main">
  <p:tag name="KSO_WM_DIAGRAM_VIRTUALLY_FRAME" val="{&quot;height&quot;:358.1566929133858,&quot;left&quot;:478.89409448818895,&quot;top&quot;:95.85,&quot;width&quot;:444.25590551181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2_1"/>
  <p:tag name="KSO_WM_TEMPLATE_CATEGORY" val="diagram"/>
  <p:tag name="KSO_WM_TEMPLATE_INDEX" val="20233199"/>
  <p:tag name="KSO_WM_UNIT_LAYERLEVEL" val="1_1_1"/>
  <p:tag name="KSO_WM_TAG_VERSION" val="3.0"/>
  <p:tag name="KSO_WM_UNIT_SUBTYPE" val="d"/>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UNIT_TEXT_FILL_FORE_SCHEMECOLOR_INDEX" val="1"/>
  <p:tag name="KSO_WM_UNIT_TEXT_FILL_TYPE" val="1"/>
  <p:tag name="KSO_WM_DIAGRAM_USE_COLOR_VALUE" val="{&quot;color_scheme&quot;:1,&quot;color_type&quot;:1,&quot;theme_color_indexes&quot;:[8,8,8,8,8,8]}"/>
</p:tagLst>
</file>

<file path=ppt/tags/tag1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3199_2*m_h_f*1_3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思想的提炼，请尽量言简意赅的阐述观点。单击此处输入项正文，文字是思想的提炼，请尽量言简意赅的阐述观点。单击输入项正文，文字是思想的提炼。"/>
  <p:tag name="KSO_WM_UNIT_TEXT_FILL_FORE_SCHEMECOLOR_INDEX" val="1"/>
  <p:tag name="KSO_WM_UNIT_TEXT_FILL_TYPE" val="1"/>
  <p:tag name="KSO_WM_DIAGRAM_USE_COLOR_VALUE" val="{&quot;color_scheme&quot;:1,&quot;color_type&quot;:1,&quot;theme_color_indexes&quot;:[8,8,8,8,8,8]}"/>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3199_2*m_h_a*1_3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3_2"/>
  <p:tag name="KSO_WM_TEMPLATE_CATEGORY" val="diagram"/>
  <p:tag name="KSO_WM_TEMPLATE_INDEX" val="20233199"/>
  <p:tag name="KSO_WM_UNIT_LAYERLEVEL" val="1_1_1"/>
  <p:tag name="KSO_WM_TAG_VERSION" val="3.0"/>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DIAGRAM_USE_COLOR_VALUE" val="{&quot;color_scheme&quot;:1,&quot;color_type&quot;:1,&quot;theme_color_indexes&quot;:[8,8,8,8,8,8]}"/>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3_1"/>
  <p:tag name="KSO_WM_TEMPLATE_CATEGORY" val="diagram"/>
  <p:tag name="KSO_WM_TEMPLATE_INDEX" val="20233199"/>
  <p:tag name="KSO_WM_UNIT_LAYERLEVEL" val="1_1_1"/>
  <p:tag name="KSO_WM_TAG_VERSION" val="3.0"/>
  <p:tag name="KSO_WM_UNIT_SUBTYPE" val="d"/>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BEAUTIFY_FLAG" val="#wm#"/>
  <p:tag name="KSO_WM_UNIT_LINE_FORE_SCHEMECOLOR_INDEX" val="13"/>
  <p:tag name="KSO_WM_UNIT_TEXT_FILL_FORE_SCHEMECOLOR_INDEX" val="1"/>
  <p:tag name="KSO_WM_UNIT_TEXT_FILL_TYPE" val="1"/>
  <p:tag name="KSO_WM_DIAGRAM_USE_COLOR_VALUE" val="{&quot;color_scheme&quot;:1,&quot;color_type&quot;:1,&quot;theme_color_indexes&quot;:[8,8,8,8,8,8]}"/>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3_1"/>
  <p:tag name="KSO_WM_TEMPLATE_CATEGORY" val="diagram"/>
  <p:tag name="KSO_WM_TEMPLATE_INDEX" val="20233199"/>
  <p:tag name="KSO_WM_UNIT_LAYERLEVEL" val="1_1_1"/>
  <p:tag name="KSO_WM_TAG_VERSION" val="3.0"/>
  <p:tag name="KSO_WM_UNIT_VALUE" val="140*160"/>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2_1"/>
  <p:tag name="KSO_WM_TEMPLATE_CATEGORY" val="diagram"/>
  <p:tag name="KSO_WM_TEMPLATE_INDEX" val="20233199"/>
  <p:tag name="KSO_WM_UNIT_LAYERLEVEL" val="1_1_1"/>
  <p:tag name="KSO_WM_TAG_VERSION" val="3.0"/>
  <p:tag name="KSO_WM_UNIT_VALUE" val="160*161"/>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3_3"/>
  <p:tag name="KSO_WM_TEMPLATE_CATEGORY" val="diagram"/>
  <p:tag name="KSO_WM_TEMPLATE_INDEX" val="20233199"/>
  <p:tag name="KSO_WM_UNIT_LAYERLEVEL" val="1_1_1"/>
  <p:tag name="KSO_WM_TAG_VERSION" val="3.0"/>
  <p:tag name="KSO_WM_UNIT_TYPE" val="m_h_i"/>
  <p:tag name="KSO_WM_UNIT_INDEX" val="1_3_3"/>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21,&quot;left&quot;:125.05,&quot;top&quot;:168.4,&quot;width&quot;:714.7556237316342}"/>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8,8,8,8,8,8]}"/>
</p:tagLst>
</file>

<file path=ppt/tags/tag1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44.44646606445315,&quot;left&quot;:104.02503937007873,&quot;top&quot;:139.82676696777344,&quot;width&quot;:7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8.xml><?xml version="1.0" encoding="utf-8"?>
<p:tagLst xmlns:p="http://schemas.openxmlformats.org/presentationml/2006/main">
  <p:tag name="KSO_WM_DIAGRAM_VIRTUALLY_FRAME" val="{&quot;height&quot;:358.1566929133858,&quot;left&quot;:478.89409448818895,&quot;top&quot;:95.85,&quot;width&quot;:444.255905511811}"/>
</p:tagLst>
</file>

<file path=ppt/tags/tag1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44.44646606445315,&quot;left&quot;:104.02503937007873,&quot;top&quot;:139.82676696777344,&quot;width&quot;:7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44.44646606445315,&quot;left&quot;:104.02503937007873,&quot;top&quot;:139.82676696777344,&quot;width&quot;:7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44.44646606445315,&quot;left&quot;:104.02503937007873,&quot;top&quot;:139.82676696777344,&quot;width&quot;:7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44.44646606445315,&quot;left&quot;:104.02503937007873,&quot;top&quot;:139.82676696777344,&quot;width&quot;:7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44.44646606445315,&quot;left&quot;:104.02503937007873,&quot;top&quot;:139.82676696777344,&quot;width&quot;:7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8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44.44646606445315,&quot;left&quot;:104.02503937007873,&quot;top&quot;:139.82676696777344,&quot;width&quot;:752.05}"/>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44.44646606445315,&quot;left&quot;:104.02503937007873,&quot;top&quot;:139.82676696777344,&quot;width&quot;:752.05}"/>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18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44.44646606445315,&quot;left&quot;:104.02503937007873,&quot;top&quot;:139.82676696777344,&quot;width&quot;:752.0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8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44.44646606445315,&quot;left&quot;:104.02503937007873,&quot;top&quot;:139.82676696777344,&quot;width&quot;:752.05}"/>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8,8,8,8,8,8]}"/>
</p:tagLst>
</file>

<file path=ppt/tags/tag18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44.44646606445315,&quot;left&quot;:104.02503937007873,&quot;top&quot;:139.82676696777344,&quot;width&quot;:752.0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9.xml><?xml version="1.0" encoding="utf-8"?>
<p:tagLst xmlns:p="http://schemas.openxmlformats.org/presentationml/2006/main">
  <p:tag name="KSO_WM_DIAGRAM_VIRTUALLY_FRAME" val="{&quot;height&quot;:358.1566929133858,&quot;left&quot;:478.89409448818895,&quot;top&quot;:95.85,&quot;width&quot;:444.255905511811}"/>
</p:tagLst>
</file>

<file path=ppt/tags/tag19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2"/>
  <p:tag name="KSO_WM_TEMPLATE_CATEGORY" val="diagram"/>
  <p:tag name="KSO_WM_TEMPLATE_INDEX" val="20234877"/>
  <p:tag name="KSO_WM_UNIT_LAYERLEVEL" val="1_1_1_1"/>
  <p:tag name="KSO_WM_TAG_VERSION" val="3.0"/>
  <p:tag name="KSO_WM_BEAUTIFY_FLAG" val="#wm#"/>
  <p:tag name="KSO_WM_UNIT_TYPE" val="n_h_h_i"/>
  <p:tag name="KSO_WM_UNIT_INDEX" val="1_2_3_2"/>
  <p:tag name="KSO_WM_DIAGRAM_VERSION" val="3"/>
  <p:tag name="KSO_WM_DIAGRAM_COLOR_TRICK" val="1"/>
  <p:tag name="KSO_WM_DIAGRAM_COLOR_TEXT_CAN_REMOVE" val="n"/>
  <p:tag name="KSO_WM_DIAGRAM_VIRTUALLY_FRAME" val="{&quot;height&quot;:245.54998779296875,&quot;left&quot;:105.31795885942111,&quot;top&quot;:210.0750454735944,&quot;width&quot;:730.149987792968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3_1"/>
  <p:tag name="KSO_WM_DIAGRAM_VERSION" val="3"/>
  <p:tag name="KSO_WM_DIAGRAM_COLOR_TRICK" val="1"/>
  <p:tag name="KSO_WM_DIAGRAM_COLOR_TEXT_CAN_REMOVE" val="n"/>
  <p:tag name="KSO_WM_UNIT_TEXT_FILL_TYPE" val="1"/>
  <p:tag name="KSO_WM_DIAGRAM_VIRTUALLY_FRAME" val="{&quot;height&quot;:245.54998779296875,&quot;left&quot;:105.31795885942111,&quot;top&quot;:210.0750454735944,&quot;width&quot;:730.149987792968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3"/>
  <p:tag name="KSO_WM_TEMPLATE_CATEGORY" val="diagram"/>
  <p:tag name="KSO_WM_TEMPLATE_INDEX" val="20234877"/>
  <p:tag name="KSO_WM_UNIT_LAYERLEVEL" val="1_1_1_1"/>
  <p:tag name="KSO_WM_TAG_VERSION" val="3.0"/>
  <p:tag name="KSO_WM_BEAUTIFY_FLAG" val="#wm#"/>
  <p:tag name="KSO_WM_UNIT_TYPE" val="n_h_h_i"/>
  <p:tag name="KSO_WM_UNIT_INDEX" val="1_2_3_3"/>
  <p:tag name="KSO_WM_DIAGRAM_VERSION" val="3"/>
  <p:tag name="KSO_WM_DIAGRAM_COLOR_TRICK" val="1"/>
  <p:tag name="KSO_WM_DIAGRAM_COLOR_TEXT_CAN_REMOVE" val="n"/>
  <p:tag name="KSO_WM_DIAGRAM_VIRTUALLY_FRAME" val="{&quot;height&quot;:245.54998779296875,&quot;left&quot;:105.31795885942111,&quot;top&quot;:210.0750454735944,&quot;width&quot;:730.149987792968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2"/>
  <p:tag name="KSO_WM_TEMPLATE_CATEGORY" val="diagram"/>
  <p:tag name="KSO_WM_TEMPLATE_INDEX" val="20234877"/>
  <p:tag name="KSO_WM_UNIT_LAYERLEVEL" val="1_1_1_1"/>
  <p:tag name="KSO_WM_TAG_VERSION" val="3.0"/>
  <p:tag name="KSO_WM_BEAUTIFY_FLAG" val="#wm#"/>
  <p:tag name="KSO_WM_UNIT_TYPE" val="n_h_h_i"/>
  <p:tag name="KSO_WM_UNIT_INDEX" val="1_2_2_2"/>
  <p:tag name="KSO_WM_DIAGRAM_VERSION" val="3"/>
  <p:tag name="KSO_WM_DIAGRAM_COLOR_TRICK" val="1"/>
  <p:tag name="KSO_WM_DIAGRAM_COLOR_TEXT_CAN_REMOVE" val="n"/>
  <p:tag name="KSO_WM_DIAGRAM_VIRTUALLY_FRAME" val="{&quot;height&quot;:245.54998779296875,&quot;left&quot;:105.31795885942111,&quot;top&quot;:210.0750454735944,&quot;width&quot;:730.149987792968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2_1"/>
  <p:tag name="KSO_WM_DIAGRAM_VERSION" val="3"/>
  <p:tag name="KSO_WM_DIAGRAM_COLOR_TRICK" val="1"/>
  <p:tag name="KSO_WM_DIAGRAM_COLOR_TEXT_CAN_REMOVE" val="n"/>
  <p:tag name="KSO_WM_UNIT_TEXT_FILL_TYPE" val="1"/>
  <p:tag name="KSO_WM_DIAGRAM_VIRTUALLY_FRAME" val="{&quot;height&quot;:245.54998779296875,&quot;left&quot;:105.31795885942111,&quot;top&quot;:210.0750454735944,&quot;width&quot;:730.149987792968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3"/>
  <p:tag name="KSO_WM_TEMPLATE_CATEGORY" val="diagram"/>
  <p:tag name="KSO_WM_TEMPLATE_INDEX" val="20234877"/>
  <p:tag name="KSO_WM_UNIT_LAYERLEVEL" val="1_1_1_1"/>
  <p:tag name="KSO_WM_TAG_VERSION" val="3.0"/>
  <p:tag name="KSO_WM_BEAUTIFY_FLAG" val="#wm#"/>
  <p:tag name="KSO_WM_UNIT_TYPE" val="n_h_h_i"/>
  <p:tag name="KSO_WM_UNIT_INDEX" val="1_2_2_3"/>
  <p:tag name="KSO_WM_DIAGRAM_VERSION" val="3"/>
  <p:tag name="KSO_WM_DIAGRAM_COLOR_TRICK" val="1"/>
  <p:tag name="KSO_WM_DIAGRAM_COLOR_TEXT_CAN_REMOVE" val="n"/>
  <p:tag name="KSO_WM_DIAGRAM_VIRTUALLY_FRAME" val="{&quot;height&quot;:245.54998779296875,&quot;left&quot;:105.31795885942111,&quot;top&quot;:210.0750454735944,&quot;width&quot;:730.149987792968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2"/>
  <p:tag name="KSO_WM_TEMPLATE_CATEGORY" val="diagram"/>
  <p:tag name="KSO_WM_TEMPLATE_INDEX" val="20234877"/>
  <p:tag name="KSO_WM_UNIT_LAYERLEVEL" val="1_1_1_1"/>
  <p:tag name="KSO_WM_TAG_VERSION" val="3.0"/>
  <p:tag name="KSO_WM_BEAUTIFY_FLAG" val="#wm#"/>
  <p:tag name="KSO_WM_UNIT_TYPE" val="n_h_h_i"/>
  <p:tag name="KSO_WM_UNIT_INDEX" val="1_2_1_2"/>
  <p:tag name="KSO_WM_DIAGRAM_VERSION" val="3"/>
  <p:tag name="KSO_WM_DIAGRAM_COLOR_TRICK" val="1"/>
  <p:tag name="KSO_WM_DIAGRAM_COLOR_TEXT_CAN_REMOVE" val="n"/>
  <p:tag name="KSO_WM_DIAGRAM_VIRTUALLY_FRAME" val="{&quot;height&quot;:245.54998779296875,&quot;left&quot;:105.31795885942111,&quot;top&quot;:210.0750454735944,&quot;width&quot;:730.149987792968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1_1"/>
  <p:tag name="KSO_WM_DIAGRAM_VERSION" val="3"/>
  <p:tag name="KSO_WM_DIAGRAM_COLOR_TRICK" val="1"/>
  <p:tag name="KSO_WM_DIAGRAM_COLOR_TEXT_CAN_REMOVE" val="n"/>
  <p:tag name="KSO_WM_UNIT_TEXT_FILL_TYPE" val="1"/>
  <p:tag name="KSO_WM_DIAGRAM_VIRTUALLY_FRAME" val="{&quot;height&quot;:245.54998779296875,&quot;left&quot;:105.31795885942111,&quot;top&quot;:210.0750454735944,&quot;width&quot;:730.149987792968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3"/>
  <p:tag name="KSO_WM_TEMPLATE_CATEGORY" val="diagram"/>
  <p:tag name="KSO_WM_TEMPLATE_INDEX" val="20234877"/>
  <p:tag name="KSO_WM_UNIT_LAYERLEVEL" val="1_1_1_1"/>
  <p:tag name="KSO_WM_TAG_VERSION" val="3.0"/>
  <p:tag name="KSO_WM_BEAUTIFY_FLAG" val="#wm#"/>
  <p:tag name="KSO_WM_UNIT_TYPE" val="n_h_h_i"/>
  <p:tag name="KSO_WM_UNIT_INDEX" val="1_2_1_3"/>
  <p:tag name="KSO_WM_DIAGRAM_VERSION" val="3"/>
  <p:tag name="KSO_WM_DIAGRAM_COLOR_TRICK" val="1"/>
  <p:tag name="KSO_WM_DIAGRAM_COLOR_TEXT_CAN_REMOVE" val="n"/>
  <p:tag name="KSO_WM_DIAGRAM_VIRTUALLY_FRAME" val="{&quot;height&quot;:245.54998779296875,&quot;left&quot;:105.31795885942111,&quot;top&quot;:210.0750454735944,&quot;width&quot;:730.149987792968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58.1566929133858,&quot;left&quot;:478.89409448818895,&quot;top&quot;:95.85,&quot;width&quot;:444.25590551181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a*1_1_1"/>
  <p:tag name="KSO_WM_TEMPLATE_CATEGORY" val="diagram"/>
  <p:tag name="KSO_WM_TEMPLATE_INDEX" val="20234877"/>
  <p:tag name="KSO_WM_UNIT_LAYERLEVEL" val="1_1_1"/>
  <p:tag name="KSO_WM_TAG_VERSION" val="3.0"/>
  <p:tag name="KSO_WM_BEAUTIFY_FLAG" val="#wm#"/>
  <p:tag name="KSO_WM_UNIT_ISCONTENTSTITLE" val="0"/>
  <p:tag name="KSO_WM_UNIT_ISNUMDGMTITLE" val="0"/>
  <p:tag name="KSO_WM_UNIT_NOCLEAR" val="0"/>
  <p:tag name="KSO_WM_UNIT_VALUE" val="60"/>
  <p:tag name="KSO_WM_UNIT_TYPE" val="n_h_a"/>
  <p:tag name="KSO_WM_UNIT_INDEX" val="1_1_1"/>
  <p:tag name="KSO_WM_DIAGRAM_VERSION" val="3"/>
  <p:tag name="KSO_WM_DIAGRAM_COLOR_TRICK" val="1"/>
  <p:tag name="KSO_WM_DIAGRAM_COLOR_TEXT_CAN_REMOVE" val="n"/>
  <p:tag name="KSO_WM_UNIT_TEXT_FILL_TYPE" val="1"/>
  <p:tag name="KSO_WM_DIAGRAM_VIRTUALLY_FRAME" val="{&quot;height&quot;:245.54998779296875,&quot;left&quot;:105.31795885942111,&quot;top&quot;:210.0750454735944,&quot;width&quot;:730.1499877929689}"/>
  <p:tag name="KSO_WM_UNIT_PRESET_TEXT" val="单击此处&#13;添加标题"/>
  <p:tag name="KSO_WM_UNIT_FILL_TYPE" val="3"/>
  <p:tag name="KSO_WM_UNIT_LINE_FORE_SCHEMECOLOR_INDEX" val="-2"/>
  <p:tag name="KSO_WM_DIAGRAM_MAX_ITEMCNT" val="6"/>
  <p:tag name="KSO_WM_DIAGRAM_MIN_ITEMCNT" val="2"/>
  <p:tag name="KSO_WM_DIAGRAM_COLOR_MATCH_VALUE" val="{&quot;shape&quot;:{&quot;fill&quot;:{&quot;gradient&quot;:[{&quot;brightness&quot;:0,&quot;colorType&quot;:1,&quot;foreColorIndex&quot;:5,&quot;pos&quot;:0.10000000149011612,&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8,8,8,8,8,8]}"/>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i*1_1_4"/>
  <p:tag name="KSO_WM_TEMPLATE_CATEGORY" val="diagram"/>
  <p:tag name="KSO_WM_TEMPLATE_INDEX" val="20234877"/>
  <p:tag name="KSO_WM_UNIT_LAYERLEVEL" val="1_1_1"/>
  <p:tag name="KSO_WM_TAG_VERSION" val="3.0"/>
  <p:tag name="KSO_WM_BEAUTIFY_FLAG" val="#wm#"/>
  <p:tag name="KSO_WM_UNIT_TYPE" val="n_h_i"/>
  <p:tag name="KSO_WM_UNIT_INDEX" val="1_1_4"/>
  <p:tag name="KSO_WM_DIAGRAM_VERSION" val="3"/>
  <p:tag name="KSO_WM_DIAGRAM_COLOR_TRICK" val="1"/>
  <p:tag name="KSO_WM_DIAGRAM_COLOR_TEXT_CAN_REMOVE" val="n"/>
  <p:tag name="KSO_WM_DIAGRAM_VIRTUALLY_FRAME" val="{&quot;height&quot;:245.54998779296875,&quot;left&quot;:105.31795885942111,&quot;top&quot;:210.0750454735944,&quot;width&quot;:730.149987792968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1_1"/>
  <p:tag name="KSO_WM_DIAGRAM_MAX_ITEMCNT" val="6"/>
  <p:tag name="KSO_WM_DIAGRAM_MIN_ITEMCNT" val="2"/>
  <p:tag name="KSO_WM_DIAGRAM_VIRTUALLY_FRAME" val="{&quot;height&quot;:245.54998779296875,&quot;left&quot;:105.31795885942111,&quot;top&quot;:210.0750454735944,&quot;width&quot;:730.14998779296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2_1"/>
  <p:tag name="KSO_WM_DIAGRAM_MAX_ITEMCNT" val="6"/>
  <p:tag name="KSO_WM_DIAGRAM_MIN_ITEMCNT" val="2"/>
  <p:tag name="KSO_WM_DIAGRAM_VIRTUALLY_FRAME" val="{&quot;height&quot;:245.54998779296875,&quot;left&quot;:105.31795885942111,&quot;top&quot;:210.0750454735944,&quot;width&quot;:730.14998779296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3_1"/>
  <p:tag name="KSO_WM_DIAGRAM_MAX_ITEMCNT" val="6"/>
  <p:tag name="KSO_WM_DIAGRAM_MIN_ITEMCNT" val="2"/>
  <p:tag name="KSO_WM_DIAGRAM_VIRTUALLY_FRAME" val="{&quot;height&quot;:245.54998779296875,&quot;left&quot;:105.31795885942111,&quot;top&quot;:210.0750454735944,&quot;width&quot;:730.14998779296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05.xml><?xml version="1.0" encoding="utf-8"?>
<p:tagLst xmlns:p="http://schemas.openxmlformats.org/presentationml/2006/main">
  <p:tag name="KSO_WM_DIAGRAM_VIRTUALLY_FRAME" val="{&quot;height&quot;:296.5481794829473,&quot;left&quot;:127.45,&quot;top&quot;:158.9704819343755,&quot;width&quot;:716.3}"/>
</p:tagLst>
</file>

<file path=ppt/tags/tag20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7.xml><?xml version="1.0" encoding="utf-8"?>
<p:tagLst xmlns:p="http://schemas.openxmlformats.org/presentationml/2006/main">
  <p:tag name="KSO_WM_DIAGRAM_VIRTUALLY_FRAME" val="{&quot;height&quot;:296.5481794829473,&quot;left&quot;:127.45,&quot;top&quot;:158.9704819343755,&quot;width&quot;:716.3}"/>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2"/>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xml><?xml version="1.0" encoding="utf-8"?>
<p:tagLst xmlns:p="http://schemas.openxmlformats.org/presentationml/2006/main">
  <p:tag name="KSO_WM_DIAGRAM_VIRTUALLY_FRAME" val="{&quot;height&quot;:358.1566929133858,&quot;left&quot;:478.89409448818895,&quot;top&quot;:95.85,&quot;width&quot;:444.25590551181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3"/>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4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6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6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4"/>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5"/>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6"/>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7"/>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8"/>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9"/>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10"/>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2.xml><?xml version="1.0" encoding="utf-8"?>
<p:tagLst xmlns:p="http://schemas.openxmlformats.org/presentationml/2006/main">
  <p:tag name="KSO_WM_DIAGRAM_VIRTUALLY_FRAME" val="{&quot;height&quot;:358.1566929133858,&quot;left&quot;:478.89409448818895,&quot;top&quot;:95.85,&quot;width&quot;:444.25590551181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1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gradient&quot;:[{&quot;brightness&quot;:-0.05000000074505806,&quot;colorType&quot;:1,&quot;foreColorIndex&quot;:10,&quot;pos&quot;:0,&quot;transparency&quot;:0},{&quot;brightness&quot;:0.10000000149011612,&quot;colorType&quot;:1,&quot;foreColorIndex&quot;:10,&quot;pos&quot;:0.5,&quot;transparency&quot;:0},{&quot;brightness&quot;:0.5,&quot;colorType&quot;:1,&quot;foreColorIndex&quot;:10,&quot;pos&quot;: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2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gradient&quot;:[{&quot;brightness&quot;:-0.05000000074505806,&quot;colorType&quot;:1,&quot;foreColorIndex&quot;:5,&quot;pos&quot;:0,&quot;transparency&quot;:0},{&quot;brightness&quot;:0.10000000149011612,&quot;colorType&quot;:1,&quot;foreColorIndex&quot;:5,&quot;pos&quot;:0.5,&quot;transparency&quot;:0},{&quot;brightness&quot;:0.5,&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3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gradient&quot;:[{&quot;brightness&quot;:-0.05000000074505806,&quot;colorType&quot;:1,&quot;foreColorIndex&quot;:6,&quot;pos&quot;:0,&quot;transparency&quot;:0},{&quot;brightness&quot;:0.10000000149011612,&quot;colorType&quot;:1,&quot;foreColorIndex&quot;:6,&quot;pos&quot;:0.5,&quot;transparency&quot;:0},{&quot;brightness&quot;:0.5,&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4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gradient&quot;:[{&quot;brightness&quot;:-0.05000000074505806,&quot;colorType&quot;:1,&quot;foreColorIndex&quot;:7,&quot;pos&quot;:0,&quot;transparency&quot;:0},{&quot;brightness&quot;:0.10000000149011612,&quot;colorType&quot;:1,&quot;foreColorIndex&quot;:7,&quot;pos&quot;:0.5,&quot;transparency&quot;:0},{&quot;brightness&quot;:0.5,&quot;colorType&quot;:1,&quot;foreColorIndex&quot;:7,&quot;pos&quot;: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5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5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gradient&quot;:[{&quot;brightness&quot;:-0.05000000074505806,&quot;colorType&quot;:1,&quot;foreColorIndex&quot;:8,&quot;pos&quot;:0,&quot;transparency&quot;:0},{&quot;brightness&quot;:0.10000000149011612,&quot;colorType&quot;:1,&quot;foreColorIndex&quot;:8,&quot;pos&quot;:0.5,&quot;transparency&quot;:0},{&quot;brightness&quot;:0.5,&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6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6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gradient&quot;:[{&quot;brightness&quot;:-0.05000000074505806,&quot;colorType&quot;:1,&quot;foreColorIndex&quot;:9,&quot;pos&quot;:0,&quot;transparency&quot;:0},{&quot;brightness&quot;:0.10000000149011612,&quot;colorType&quot;:1,&quot;foreColorIndex&quot;:9,&quot;pos&quot;:0.5,&quot;transparency&quot;:0},{&quot;brightness&quot;:0.5,&quot;colorType&quot;:1,&quot;foreColorIndex&quot;:9,&quot;pos&quot;:1,&quot;transparency&quot;:0}],&quot;type&quot;:3},&quot;glow&quot;:{&quot;colorType&quot;:0},&quot;line&quot;:{&quot;type&quot;:0},&quot;shadow&quot;:{&quot;brightness&quot;:0,&quot;colorType&quot;:1,&quot;foreColorIndex&quot;:9,&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1_1"/>
  <p:tag name="KSO_WM_TEMPLATE_CATEGORY" val="diagram"/>
  <p:tag name="KSO_WM_TEMPLATE_INDEX" val="20235187"/>
  <p:tag name="KSO_WM_UNIT_LAYERLEVEL" val="1_1_1"/>
  <p:tag name="KSO_WM_TAG_VERSION" val="3.0"/>
  <p:tag name="KSO_WM_BEAUTIFY_FLAG" val="#wm#"/>
  <p:tag name="KSO_WM_UNIT_VALUE" val="160*160"/>
  <p:tag name="KSO_WM_DIAGRAM_GROUP_CODE" val="l1-1"/>
  <p:tag name="KSO_WM_UNIT_TYPE" val="l_h_x"/>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2_1"/>
  <p:tag name="KSO_WM_TEMPLATE_CATEGORY" val="diagram"/>
  <p:tag name="KSO_WM_TEMPLATE_INDEX" val="20235187"/>
  <p:tag name="KSO_WM_UNIT_LAYERLEVEL" val="1_1_1"/>
  <p:tag name="KSO_WM_TAG_VERSION" val="3.0"/>
  <p:tag name="KSO_WM_BEAUTIFY_FLAG" val="#wm#"/>
  <p:tag name="KSO_WM_UNIT_VALUE" val="120*120"/>
  <p:tag name="KSO_WM_DIAGRAM_GROUP_CODE" val="l1-1"/>
  <p:tag name="KSO_WM_UNIT_TYPE" val="l_h_x"/>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6_1"/>
  <p:tag name="KSO_WM_TEMPLATE_CATEGORY" val="diagram"/>
  <p:tag name="KSO_WM_TEMPLATE_INDEX" val="20235187"/>
  <p:tag name="KSO_WM_UNIT_LAYERLEVEL" val="1_1_1"/>
  <p:tag name="KSO_WM_TAG_VERSION" val="3.0"/>
  <p:tag name="KSO_WM_BEAUTIFY_FLAG" val="#wm#"/>
  <p:tag name="KSO_WM_UNIT_VALUE" val="120*120"/>
  <p:tag name="KSO_WM_DIAGRAM_GROUP_CODE" val="l1-1"/>
  <p:tag name="KSO_WM_UNIT_TYPE" val="l_h_x"/>
  <p:tag name="KSO_WM_UNIT_INDEX" val="1_6_1"/>
  <p:tag name="KSO_WM_DIAGRAM_VERSION" val="3"/>
  <p:tag name="KSO_WM_DIAGRAM_COLOR_TRICK" val="4"/>
  <p:tag name="KSO_WM_DIAGRAM_COLOR_TEXT_CAN_REMOVE" val="n"/>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5_1"/>
  <p:tag name="KSO_WM_TEMPLATE_CATEGORY" val="diagram"/>
  <p:tag name="KSO_WM_TEMPLATE_INDEX" val="20235187"/>
  <p:tag name="KSO_WM_UNIT_LAYERLEVEL" val="1_1_1"/>
  <p:tag name="KSO_WM_TAG_VERSION" val="3.0"/>
  <p:tag name="KSO_WM_BEAUTIFY_FLAG" val="#wm#"/>
  <p:tag name="KSO_WM_UNIT_VALUE" val="140*140"/>
  <p:tag name="KSO_WM_DIAGRAM_GROUP_CODE" val="l1-1"/>
  <p:tag name="KSO_WM_UNIT_TYPE" val="l_h_x"/>
  <p:tag name="KSO_WM_UNIT_INDEX" val="1_5_1"/>
  <p:tag name="KSO_WM_DIAGRAM_VERSION" val="3"/>
  <p:tag name="KSO_WM_DIAGRAM_COLOR_TRICK" val="4"/>
  <p:tag name="KSO_WM_DIAGRAM_COLOR_TEXT_CAN_REMOVE" val="n"/>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3.xml><?xml version="1.0" encoding="utf-8"?>
<p:tagLst xmlns:p="http://schemas.openxmlformats.org/presentationml/2006/main">
  <p:tag name="KSO_WM_DIAGRAM_VIRTUALLY_FRAME" val="{&quot;height&quot;:358.1566929133858,&quot;left&quot;:478.89409448818895,&quot;top&quot;:95.85,&quot;width&quot;:444.255905511811}"/>
</p:tagLst>
</file>

<file path=ppt/tags/tag2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187_5*l_h_f*1_1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一亿"/>
  <p:tag name="KSO_WM_UNIT_TEXT_TYPE" val="1"/>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187_5*l_h_f*1_2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七千万"/>
  <p:tag name="KSO_WM_UNIT_TEXT_TYPE" val="1"/>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187_5*l_h_f*1_3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30+"/>
  <p:tag name="KSO_WM_UNIT_TEXT_TYPE" val="1"/>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187_5*l_h_f*1_4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80%"/>
  <p:tag name="KSO_WM_UNIT_TEXT_TYPE" val="1"/>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5_1"/>
  <p:tag name="KSO_WM_UNIT_ID" val="diagram20235187_5*l_h_f*1_5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25+"/>
  <p:tag name="KSO_WM_UNIT_TEXT_TYPE" val="1"/>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6_1"/>
  <p:tag name="KSO_WM_UNIT_ID" val="diagram20235187_5*l_h_f*1_6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90%"/>
  <p:tag name="KSO_WM_UNIT_TEXT_TYPE" val="1"/>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4_1"/>
  <p:tag name="KSO_WM_TEMPLATE_CATEGORY" val="diagram"/>
  <p:tag name="KSO_WM_TEMPLATE_INDEX" val="20235187"/>
  <p:tag name="KSO_WM_UNIT_LAYERLEVEL" val="1_1_1"/>
  <p:tag name="KSO_WM_TAG_VERSION" val="3.0"/>
  <p:tag name="KSO_WM_BEAUTIFY_FLAG" val="#wm#"/>
  <p:tag name="KSO_WM_UNIT_VALUE" val="120*120"/>
  <p:tag name="KSO_WM_DIAGRAM_GROUP_CODE" val="l1-1"/>
  <p:tag name="KSO_WM_UNIT_TYPE" val="l_h_x"/>
  <p:tag name="KSO_WM_UNIT_INDEX" val="1_4_1"/>
  <p:tag name="KSO_WM_DIAGRAM_VERSION" val="3"/>
  <p:tag name="KSO_WM_DIAGRAM_COLOR_TRICK" val="4"/>
  <p:tag name="KSO_WM_DIAGRAM_COLOR_TEXT_CAN_REMOVE" val="n"/>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3_1"/>
  <p:tag name="KSO_WM_TEMPLATE_CATEGORY" val="diagram"/>
  <p:tag name="KSO_WM_TEMPLATE_INDEX" val="20235187"/>
  <p:tag name="KSO_WM_UNIT_LAYERLEVEL" val="1_1_1"/>
  <p:tag name="KSO_WM_TAG_VERSION" val="3.0"/>
  <p:tag name="KSO_WM_BEAUTIFY_FLAG" val="#wm#"/>
  <p:tag name="KSO_WM_UNIT_VALUE" val="110*110"/>
  <p:tag name="KSO_WM_DIAGRAM_GROUP_CODE" val="l1-1"/>
  <p:tag name="KSO_WM_UNIT_TYPE" val="l_h_x"/>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318.1548818897638,&quot;left&quot;:87.11558403435656,&quot;top&quot;:156.83173228346456,&quot;width&quot;:758.95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3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i*1_1_3"/>
  <p:tag name="KSO_WM_TEMPLATE_CATEGORY" val="diagram"/>
  <p:tag name="KSO_WM_TEMPLATE_INDEX" val="20233167"/>
  <p:tag name="KSO_WM_UNIT_LAYERLEVEL" val="1_1_1"/>
  <p:tag name="KSO_WM_TAG_VERSION" val="3.0"/>
  <p:tag name="KSO_WM_UNIT_ISCONTENTSTITLE" val="0"/>
  <p:tag name="KSO_WM_UNIT_ISNUMDGMTITLE" val="0"/>
  <p:tag name="KSO_WM_UNIT_NOCLEAR" val="0"/>
  <p:tag name="KSO_WM_DIAGRAM_GROUP_CODE" val="n1-1"/>
  <p:tag name="KSO_WM_UNIT_TYPE" val="n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24.xml><?xml version="1.0" encoding="utf-8"?>
<p:tagLst xmlns:p="http://schemas.openxmlformats.org/presentationml/2006/main">
  <p:tag name="KSO_WM_DIAGRAM_VIRTUALLY_FRAME" val="{&quot;height&quot;:358.1566929133858,&quot;left&quot;:478.89409448818895,&quot;top&quot;:95.85,&quot;width&quot;:444.25590551181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3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3_2"/>
  <p:tag name="KSO_WM_DIAGRAM_VERSION" val="3"/>
  <p:tag name="KSO_WM_DIAGRAM_COLOR_TRICK" val="1"/>
  <p:tag name="KSO_WM_DIAGRAM_COLOR_TEXT_CAN_REMOVE" val="n"/>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solid&quot;:{&quot;brightness&quot;:0.800000011920929,&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8"/>
  <p:tag name="KSO_WM_UNIT_LINE_FORE_SCHEMECOLOR_INDEX" val="16"/>
  <p:tag name="KSO_WM_DIAGRAM_USE_COLOR_VALUE" val="{&quot;color_scheme&quot;:1,&quot;color_type&quot;:1,&quot;theme_color_indexes&quot;:[8,8,8,8,8,8]}"/>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2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UNIT_LINE_FORE_SCHEMECOLOR_INDEX" val="16"/>
  <p:tag name="KSO_WM_DIAGRAM_USE_COLOR_VALUE" val="{&quot;color_scheme&quot;:1,&quot;color_type&quot;:1,&quot;theme_color_indexes&quot;:[8,8,8,8,8,8]}"/>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1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16"/>
  <p:tag name="KSO_WM_DIAGRAM_USE_COLOR_VALUE" val="{&quot;color_scheme&quot;:1,&quot;color_type&quot;:1,&quot;theme_color_indexes&quot;:[8,8,8,8,8,8]}"/>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a*1_1_2"/>
  <p:tag name="KSO_WM_TEMPLATE_CATEGORY" val="diagram"/>
  <p:tag name="KSO_WM_TEMPLATE_INDEX" val="20233167"/>
  <p:tag name="KSO_WM_UNIT_LAYERLEVEL" val="1_1_1"/>
  <p:tag name="KSO_WM_TAG_VERSION" val="3.0"/>
  <p:tag name="KSO_WM_DIAGRAM_GROUP_CODE" val="n1-1"/>
  <p:tag name="KSO_WM_UNIT_TYPE" val="n_h_a"/>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20"/>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244.xml><?xml version="1.0" encoding="utf-8"?>
<p:tagLst xmlns:p="http://schemas.openxmlformats.org/presentationml/2006/main">
  <p:tag name="KSO_WM_DIAGRAM_VERSION" val="3"/>
  <p:tag name="KSO_WM_DIAGRAM_COLOR_TRICK" val="1"/>
  <p:tag name="KSO_WM_DIAGRAM_COLOR_TEXT_CAN_REMOVE" val="n"/>
  <p:tag name="KSO_WM_UNIT_VALUE" val="88*88"/>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167_2*n_h_h_x*1_2_1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45.xml><?xml version="1.0" encoding="utf-8"?>
<p:tagLst xmlns:p="http://schemas.openxmlformats.org/presentationml/2006/main">
  <p:tag name="KSO_WM_DIAGRAM_VERSION" val="3"/>
  <p:tag name="KSO_WM_DIAGRAM_COLOR_TRICK" val="1"/>
  <p:tag name="KSO_WM_DIAGRAM_COLOR_TEXT_CAN_REMOVE" val="n"/>
  <p:tag name="KSO_WM_UNIT_VALUE" val="88*8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167_2*n_h_h_x*1_2_2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46.xml><?xml version="1.0" encoding="utf-8"?>
<p:tagLst xmlns:p="http://schemas.openxmlformats.org/presentationml/2006/main">
  <p:tag name="KSO_WM_DIAGRAM_VERSION" val="3"/>
  <p:tag name="KSO_WM_DIAGRAM_COLOR_TRICK" val="1"/>
  <p:tag name="KSO_WM_DIAGRAM_COLOR_TEXT_CAN_REMOVE" val="n"/>
  <p:tag name="KSO_WM_UNIT_VALUE" val="88*7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167_2*n_h_h_x*1_2_3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167_2*n_h_h_f*1_2_3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2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167_2*n_h_h_f*1_2_1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2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167_2*n_h_h_f*1_2_2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25.xml><?xml version="1.0" encoding="utf-8"?>
<p:tagLst xmlns:p="http://schemas.openxmlformats.org/presentationml/2006/main">
  <p:tag name="KSO_WM_DIAGRAM_VIRTUALLY_FRAME" val="{&quot;height&quot;:358.1566929133858,&quot;left&quot;:478.89409448818895,&quot;top&quot;:95.85,&quot;width&quot;:444.25590551181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1_1"/>
  <p:tag name="KSO_WM_UNIT_ID" val="diagram20233167_2*n_h_h_i*1_2_1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2_1"/>
  <p:tag name="KSO_WM_UNIT_ID" val="diagram20233167_2*n_h_h_i*1_2_2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3_1"/>
  <p:tag name="KSO_WM_UNIT_ID" val="diagram20233167_2*n_h_h_i*1_2_3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24.2,&quot;left&quot;:94.27498779296874,&quot;top&quot;:149.9,&quot;width&quot;:757.5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5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1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1_3"/>
  <p:tag name="KSO_WM_DIAGRAM_VERSION" val="3"/>
  <p:tag name="KSO_WM_DIAGRAM_COLOR_TRICK" val="1"/>
  <p:tag name="KSO_WM_DIAGRAM_COLOR_TEXT_CAN_REMOVE" val="n"/>
  <p:tag name="KSO_WM_DIAGRAM_GROUP_CODE" val="l1-1"/>
  <p:tag name="KSO_WM_UNIT_TEXT_TYPE" val="1"/>
  <p:tag name="KSO_WM_DIAGRAM_VIRTUALLY_FRAME" val="{&quot;height&quot;:271.3500393700788,&quot;left&quot;:110.92503937007874,&quot;top&quot;:191.725,&quot;width&quot;:737.6}"/>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2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2_3"/>
  <p:tag name="KSO_WM_DIAGRAM_VERSION" val="3"/>
  <p:tag name="KSO_WM_DIAGRAM_COLOR_TRICK" val="1"/>
  <p:tag name="KSO_WM_DIAGRAM_COLOR_TEXT_CAN_REMOVE" val="n"/>
  <p:tag name="KSO_WM_DIAGRAM_GROUP_CODE" val="l1-1"/>
  <p:tag name="KSO_WM_UNIT_TEXT_TYPE" val="1"/>
  <p:tag name="KSO_WM_DIAGRAM_VIRTUALLY_FRAME" val="{&quot;height&quot;:271.3500393700788,&quot;left&quot;:110.92503937007874,&quot;top&quot;:191.725,&quot;width&quot;:737.6}"/>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3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3_3"/>
  <p:tag name="KSO_WM_DIAGRAM_VERSION" val="3"/>
  <p:tag name="KSO_WM_DIAGRAM_COLOR_TRICK" val="1"/>
  <p:tag name="KSO_WM_DIAGRAM_COLOR_TEXT_CAN_REMOVE" val="n"/>
  <p:tag name="KSO_WM_DIAGRAM_GROUP_CODE" val="l1-1"/>
  <p:tag name="KSO_WM_UNIT_TEXT_TYPE" val="1"/>
  <p:tag name="KSO_WM_DIAGRAM_VIRTUALLY_FRAME" val="{&quot;height&quot;:271.3500393700788,&quot;left&quot;:110.92503937007874,&quot;top&quot;:191.725,&quot;width&quot;:737.6}"/>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4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4_3"/>
  <p:tag name="KSO_WM_DIAGRAM_VERSION" val="3"/>
  <p:tag name="KSO_WM_DIAGRAM_COLOR_TRICK" val="1"/>
  <p:tag name="KSO_WM_DIAGRAM_COLOR_TEXT_CAN_REMOVE" val="n"/>
  <p:tag name="KSO_WM_DIAGRAM_GROUP_CODE" val="l1-1"/>
  <p:tag name="KSO_WM_UNIT_TEXT_TYPE" val="1"/>
  <p:tag name="KSO_WM_DIAGRAM_VIRTUALLY_FRAME" val="{&quot;height&quot;:271.3500393700788,&quot;left&quot;:110.92503937007874,&quot;top&quot;:191.725,&quot;width&quot;:737.6}"/>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xml><?xml version="1.0" encoding="utf-8"?>
<p:tagLst xmlns:p="http://schemas.openxmlformats.org/presentationml/2006/main">
  <p:tag name="KSO_WM_DIAGRAM_VIRTUALLY_FRAME" val="{&quot;height&quot;:358.1566929133858,&quot;left&quot;:478.89409448818895,&quot;top&quot;:95.85,&quot;width&quot;:444.25590551181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f*1_1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1_2"/>
  <p:tag name="KSO_WM_TEMPLATE_CATEGORY" val="diagram"/>
  <p:tag name="KSO_WM_TEMPLATE_INDEX" val="2023324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1_1"/>
  <p:tag name="KSO_WM_TEMPLATE_CATEGORY" val="diagram"/>
  <p:tag name="KSO_WM_TEMPLATE_INDEX" val="20233247"/>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f*1_2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UNIT_VALUE" val="180"/>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2_2"/>
  <p:tag name="KSO_WM_TEMPLATE_CATEGORY" val="diagram"/>
  <p:tag name="KSO_WM_TEMPLATE_INDEX" val="2023324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2_1"/>
  <p:tag name="KSO_WM_TEMPLATE_CATEGORY" val="diagram"/>
  <p:tag name="KSO_WM_TEMPLATE_INDEX" val="20233247"/>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f*1_3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UNIT_VALUE" val="180"/>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3_2"/>
  <p:tag name="KSO_WM_TEMPLATE_CATEGORY" val="diagram"/>
  <p:tag name="KSO_WM_TEMPLATE_INDEX" val="2023324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3_1"/>
  <p:tag name="KSO_WM_TEMPLATE_CATEGORY" val="diagram"/>
  <p:tag name="KSO_WM_TEMPLATE_INDEX" val="20233247"/>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f*1_4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UNIT_VALUE" val="180"/>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xml><?xml version="1.0" encoding="utf-8"?>
<p:tagLst xmlns:p="http://schemas.openxmlformats.org/presentationml/2006/main">
  <p:tag name="KSO_WM_DIAGRAM_VIRTUALLY_FRAME" val="{&quot;height&quot;:358.1566929133858,&quot;left&quot;:478.89409448818895,&quot;top&quot;:95.85,&quot;width&quot;:444.25590551181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4_2"/>
  <p:tag name="KSO_WM_TEMPLATE_CATEGORY" val="diagram"/>
  <p:tag name="KSO_WM_TEMPLATE_INDEX" val="2023324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4_1"/>
  <p:tag name="KSO_WM_TEMPLATE_CATEGORY" val="diagram"/>
  <p:tag name="KSO_WM_TEMPLATE_INDEX" val="20233247"/>
  <p:tag name="KSO_WM_UNIT_LAYERLEVEL" val="1_1_1"/>
  <p:tag name="KSO_WM_TAG_VERSION" val="3.0"/>
  <p:tag name="KSO_WM_UNIT_TYPE" val="l_h_i"/>
  <p:tag name="KSO_WM_UNIT_INDEX" val="1_4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x*1_2_1"/>
  <p:tag name="KSO_WM_TEMPLATE_CATEGORY" val="diagram"/>
  <p:tag name="KSO_WM_TEMPLATE_INDEX" val="20233247"/>
  <p:tag name="KSO_WM_UNIT_LAYERLEVEL" val="1_1_1"/>
  <p:tag name="KSO_WM_TAG_VERSION" val="3.0"/>
  <p:tag name="KSO_WM_UNIT_VALUE" val="70*70"/>
  <p:tag name="KSO_WM_UNIT_TYPE" val="l_h_x"/>
  <p:tag name="KSO_WM_UNIT_INDEX" val="1_2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x*1_3_1"/>
  <p:tag name="KSO_WM_TEMPLATE_CATEGORY" val="diagram"/>
  <p:tag name="KSO_WM_TEMPLATE_INDEX" val="20233247"/>
  <p:tag name="KSO_WM_UNIT_LAYERLEVEL" val="1_1_1"/>
  <p:tag name="KSO_WM_TAG_VERSION" val="3.0"/>
  <p:tag name="KSO_WM_UNIT_VALUE" val="70*70"/>
  <p:tag name="KSO_WM_UNIT_TYPE" val="l_h_x"/>
  <p:tag name="KSO_WM_UNIT_INDEX" val="1_3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x*1_4_1"/>
  <p:tag name="KSO_WM_TEMPLATE_CATEGORY" val="diagram"/>
  <p:tag name="KSO_WM_TEMPLATE_INDEX" val="20233247"/>
  <p:tag name="KSO_WM_UNIT_LAYERLEVEL" val="1_1_1"/>
  <p:tag name="KSO_WM_TAG_VERSION" val="3.0"/>
  <p:tag name="KSO_WM_UNIT_VALUE" val="88*88"/>
  <p:tag name="KSO_WM_UNIT_TYPE" val="l_h_x"/>
  <p:tag name="KSO_WM_UNIT_INDEX" val="1_4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x*1_1_1"/>
  <p:tag name="KSO_WM_TEMPLATE_CATEGORY" val="diagram"/>
  <p:tag name="KSO_WM_TEMPLATE_INDEX" val="20233247"/>
  <p:tag name="KSO_WM_UNIT_LAYERLEVEL" val="1_1_1"/>
  <p:tag name="KSO_WM_TAG_VERSION" val="3.0"/>
  <p:tag name="KSO_WM_UNIT_VALUE" val="70*70"/>
  <p:tag name="KSO_WM_UNIT_TYPE" val="l_h_x"/>
  <p:tag name="KSO_WM_UNIT_INDEX" val="1_1_1"/>
  <p:tag name="KSO_WM_DIAGRAM_VERSION" val="3"/>
  <p:tag name="KSO_WM_DIAGRAM_COLOR_TRICK" val="1"/>
  <p:tag name="KSO_WM_DIAGRAM_COLOR_TEXT_CAN_REMOVE" val="n"/>
  <p:tag name="KSO_WM_DIAGRAM_GROUP_CODE" val="l1-1"/>
  <p:tag name="KSO_WM_DIAGRAM_VIRTUALLY_FRAME" val="{&quot;height&quot;:271.3500393700788,&quot;left&quot;:110.92503937007874,&quot;top&quot;:191.725,&quot;width&quot;:737.6}"/>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18.1964660644532,&quot;left&quot;:105.57503937007873,&quot;top&quot;:172.17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18.1964660644532,&quot;left&quot;:105.57503937007873,&quot;top&quot;:172.17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18.1964660644532,&quot;left&quot;:105.57503937007873,&quot;top&quot;:172.17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8.xml><?xml version="1.0" encoding="utf-8"?>
<p:tagLst xmlns:p="http://schemas.openxmlformats.org/presentationml/2006/main">
  <p:tag name="KSO_WM_DIAGRAM_VIRTUALLY_FRAME" val="{&quot;height&quot;:358.1566929133858,&quot;left&quot;:478.89409448818895,&quot;top&quot;:95.85,&quot;width&quot;:444.255905511811}"/>
</p:tagLst>
</file>

<file path=ppt/tags/tag2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18.1964660644532,&quot;left&quot;:105.57503937007873,&quot;top&quot;:172.17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18.1964660644532,&quot;left&quot;:105.57503937007873,&quot;top&quot;:172.17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18.1964660644532,&quot;left&quot;:105.57503937007873,&quot;top&quot;:172.17676696777343,&quot;width&quot;:757.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8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18.1964660644532,&quot;left&quot;:105.57503937007873,&quot;top&quot;:172.17676696777343,&quot;width&quot;:757.3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8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18.1964660644532,&quot;left&quot;:105.57503937007873,&quot;top&quot;:172.17676696777343,&quot;width&quot;:757.3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28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18.1964660644532,&quot;left&quot;:105.57503937007873,&quot;top&quot;:172.17676696777343,&quot;width&quot;:757.3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8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18.1964660644532,&quot;left&quot;:105.57503937007873,&quot;top&quot;:172.17676696777343,&quot;width&quot;:757.3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8,8,8,8,8,8]}"/>
</p:tagLst>
</file>

<file path=ppt/tags/tag28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18.1964660644532,&quot;left&quot;:105.57503937007873,&quot;top&quot;:172.17676696777343,&quot;width&quot;:757.3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8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31459_2*m_h_i*1_2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9.xml><?xml version="1.0" encoding="utf-8"?>
<p:tagLst xmlns:p="http://schemas.openxmlformats.org/presentationml/2006/main">
  <p:tag name="KSO_WM_DIAGRAM_VIRTUALLY_FRAME" val="{&quot;height&quot;:358.1566929133858,&quot;left&quot;:478.89409448818895,&quot;top&quot;:95.85,&quot;width&quot;:444.255905511811}"/>
</p:tagLst>
</file>

<file path=ppt/tags/tag2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1459_2*m_h_i*1_1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1459_2*m_h_i*1_1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8,8,8,8,8]}"/>
</p:tagLst>
</file>

<file path=ppt/tags/tag2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31459_2*m_h_i*1_1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1459_2*m_h_i*1_1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1459_2*m_h_f*1_1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项正文，文字是您思想的提炼，请尽量言简意赅的阐述您正文内容的观点"/>
  <p:tag name="KSO_WM_UNIT_TEXT_FILL_FORE_SCHEMECOLOR_INDEX" val="1"/>
  <p:tag name="KSO_WM_UNIT_TEXT_FILL_TYPE" val="1"/>
  <p:tag name="KSO_WM_DIAGRAM_USE_COLOR_VALUE" val="{&quot;color_scheme&quot;:1,&quot;color_type&quot;:1,&quot;theme_color_indexes&quot;:[8,8,8,8,8,8]}"/>
</p:tagLst>
</file>

<file path=ppt/tags/tag2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1459_2*m_h_a*1_1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9_2*m_i*1_1"/>
  <p:tag name="KSO_WM_TEMPLATE_CATEGORY" val="diagram"/>
  <p:tag name="KSO_WM_TEMPLATE_INDEX" val="20231459"/>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UNIT_TYPE" val="m_i"/>
  <p:tag name="KSO_WM_UNIT_INDEX" val="1_1"/>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400000214576721,&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1459_2*m_h_i*1_3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1459_2*m_h_i*1_3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8,8,8,8,8]}"/>
</p:tagLst>
</file>

<file path=ppt/tags/tag2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31459_2*m_h_i*1_3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58.1566929133858,&quot;left&quot;:478.89409448818895,&quot;top&quot;:95.85,&quot;width&quot;:444.255905511811}"/>
</p:tagLst>
</file>

<file path=ppt/tags/tag3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31459_2*m_h_i*1_3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1459_2*m_h_f*1_3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项正文，文字是您思想的提炼，请尽量言简意赅的阐述您正文内容的观点"/>
  <p:tag name="KSO_WM_UNIT_TEXT_FILL_FORE_SCHEMECOLOR_INDEX" val="1"/>
  <p:tag name="KSO_WM_UNIT_TEXT_FILL_TYPE" val="1"/>
  <p:tag name="KSO_WM_DIAGRAM_USE_COLOR_VALUE" val="{&quot;color_scheme&quot;:1,&quot;color_type&quot;:1,&quot;theme_color_indexes&quot;:[8,8,8,8,8,8]}"/>
</p:tagLst>
</file>

<file path=ppt/tags/tag3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1459_2*m_h_a*1_3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3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1459_2*m_h_i*1_2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1459_2*m_h_i*1_2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8,8,8,8,8]}"/>
</p:tagLst>
</file>

<file path=ppt/tags/tag3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1459_2*m_h_i*1_2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1459_2*m_h_f*1_2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项正文，文字是您思想的提炼，请尽量言简意赅的阐述您正文内容的观点"/>
  <p:tag name="KSO_WM_UNIT_TEXT_FILL_FORE_SCHEMECOLOR_INDEX" val="1"/>
  <p:tag name="KSO_WM_UNIT_TEXT_FILL_TYPE" val="1"/>
  <p:tag name="KSO_WM_DIAGRAM_USE_COLOR_VALUE" val="{&quot;color_scheme&quot;:1,&quot;color_type&quot;:1,&quot;theme_color_indexes&quot;:[8,8,8,8,8,8]}"/>
</p:tagLst>
</file>

<file path=ppt/tags/tag3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1459_2*m_h_a*1_2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12.47496062992127,&quot;left&quot;:95.67503937007874,&quot;top&quot;:181.62503937007872,&quot;width&quot;:756.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30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2"/>
  <p:tag name="KSO_WM_TEMPLATE_CATEGORY" val="diagram"/>
  <p:tag name="KSO_WM_TEMPLATE_INDEX" val="20234877"/>
  <p:tag name="KSO_WM_UNIT_LAYERLEVEL" val="1_1_1_1"/>
  <p:tag name="KSO_WM_TAG_VERSION" val="3.0"/>
  <p:tag name="KSO_WM_BEAUTIFY_FLAG" val="#wm#"/>
  <p:tag name="KSO_WM_UNIT_TYPE" val="n_h_h_i"/>
  <p:tag name="KSO_WM_UNIT_INDEX" val="1_2_3_2"/>
  <p:tag name="KSO_WM_DIAGRAM_VERSION" val="3"/>
  <p:tag name="KSO_WM_DIAGRAM_COLOR_TRICK" val="1"/>
  <p:tag name="KSO_WM_DIAGRAM_COLOR_TEXT_CAN_REMOVE" val="n"/>
  <p:tag name="KSO_WM_DIAGRAM_VIRTUALLY_FRAME" val="{&quot;height&quot;:292.54998779296875,&quot;left&quot;:135.3679527559055,&quot;top&quot;:181.5250454735944,&quot;width&quot;:692.2320472440945}"/>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3_1"/>
  <p:tag name="KSO_WM_DIAGRAM_VERSION" val="3"/>
  <p:tag name="KSO_WM_DIAGRAM_COLOR_TRICK" val="1"/>
  <p:tag name="KSO_WM_DIAGRAM_COLOR_TEXT_CAN_REMOVE" val="n"/>
  <p:tag name="KSO_WM_UNIT_TEXT_FILL_TYPE" val="1"/>
  <p:tag name="KSO_WM_DIAGRAM_VIRTUALLY_FRAME" val="{&quot;height&quot;:292.54998779296875,&quot;left&quot;:135.3679527559055,&quot;top&quot;:181.5250454735944,&quot;width&quot;:692.2320472440945}"/>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3"/>
  <p:tag name="KSO_WM_TEMPLATE_CATEGORY" val="diagram"/>
  <p:tag name="KSO_WM_TEMPLATE_INDEX" val="20234877"/>
  <p:tag name="KSO_WM_UNIT_LAYERLEVEL" val="1_1_1_1"/>
  <p:tag name="KSO_WM_TAG_VERSION" val="3.0"/>
  <p:tag name="KSO_WM_BEAUTIFY_FLAG" val="#wm#"/>
  <p:tag name="KSO_WM_UNIT_TYPE" val="n_h_h_i"/>
  <p:tag name="KSO_WM_UNIT_INDEX" val="1_2_3_3"/>
  <p:tag name="KSO_WM_DIAGRAM_VERSION" val="3"/>
  <p:tag name="KSO_WM_DIAGRAM_COLOR_TRICK" val="1"/>
  <p:tag name="KSO_WM_DIAGRAM_COLOR_TEXT_CAN_REMOVE" val="n"/>
  <p:tag name="KSO_WM_DIAGRAM_VIRTUALLY_FRAME" val="{&quot;height&quot;:292.54998779296875,&quot;left&quot;:135.3679527559055,&quot;top&quot;:181.5250454735944,&quot;width&quot;:692.2320472440945}"/>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2"/>
  <p:tag name="KSO_WM_TEMPLATE_CATEGORY" val="diagram"/>
  <p:tag name="KSO_WM_TEMPLATE_INDEX" val="20234877"/>
  <p:tag name="KSO_WM_UNIT_LAYERLEVEL" val="1_1_1_1"/>
  <p:tag name="KSO_WM_TAG_VERSION" val="3.0"/>
  <p:tag name="KSO_WM_BEAUTIFY_FLAG" val="#wm#"/>
  <p:tag name="KSO_WM_UNIT_TYPE" val="n_h_h_i"/>
  <p:tag name="KSO_WM_UNIT_INDEX" val="1_2_2_2"/>
  <p:tag name="KSO_WM_DIAGRAM_VERSION" val="3"/>
  <p:tag name="KSO_WM_DIAGRAM_COLOR_TRICK" val="1"/>
  <p:tag name="KSO_WM_DIAGRAM_COLOR_TEXT_CAN_REMOVE" val="n"/>
  <p:tag name="KSO_WM_DIAGRAM_VIRTUALLY_FRAME" val="{&quot;height&quot;:292.54998779296875,&quot;left&quot;:135.3679527559055,&quot;top&quot;:181.5250454735944,&quot;width&quot;:692.2320472440945}"/>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2_1"/>
  <p:tag name="KSO_WM_DIAGRAM_VERSION" val="3"/>
  <p:tag name="KSO_WM_DIAGRAM_COLOR_TRICK" val="1"/>
  <p:tag name="KSO_WM_DIAGRAM_COLOR_TEXT_CAN_REMOVE" val="n"/>
  <p:tag name="KSO_WM_UNIT_TEXT_FILL_TYPE" val="1"/>
  <p:tag name="KSO_WM_DIAGRAM_VIRTUALLY_FRAME" val="{&quot;height&quot;:292.54998779296875,&quot;left&quot;:135.3679527559055,&quot;top&quot;:181.5250454735944,&quot;width&quot;:692.2320472440945}"/>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3"/>
  <p:tag name="KSO_WM_TEMPLATE_CATEGORY" val="diagram"/>
  <p:tag name="KSO_WM_TEMPLATE_INDEX" val="20234877"/>
  <p:tag name="KSO_WM_UNIT_LAYERLEVEL" val="1_1_1_1"/>
  <p:tag name="KSO_WM_TAG_VERSION" val="3.0"/>
  <p:tag name="KSO_WM_BEAUTIFY_FLAG" val="#wm#"/>
  <p:tag name="KSO_WM_UNIT_TYPE" val="n_h_h_i"/>
  <p:tag name="KSO_WM_UNIT_INDEX" val="1_2_2_3"/>
  <p:tag name="KSO_WM_DIAGRAM_VERSION" val="3"/>
  <p:tag name="KSO_WM_DIAGRAM_COLOR_TRICK" val="1"/>
  <p:tag name="KSO_WM_DIAGRAM_COLOR_TEXT_CAN_REMOVE" val="n"/>
  <p:tag name="KSO_WM_DIAGRAM_VIRTUALLY_FRAME" val="{&quot;height&quot;:292.54998779296875,&quot;left&quot;:135.3679527559055,&quot;top&quot;:181.5250454735944,&quot;width&quot;:692.2320472440945}"/>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2"/>
  <p:tag name="KSO_WM_TEMPLATE_CATEGORY" val="diagram"/>
  <p:tag name="KSO_WM_TEMPLATE_INDEX" val="20234877"/>
  <p:tag name="KSO_WM_UNIT_LAYERLEVEL" val="1_1_1_1"/>
  <p:tag name="KSO_WM_TAG_VERSION" val="3.0"/>
  <p:tag name="KSO_WM_BEAUTIFY_FLAG" val="#wm#"/>
  <p:tag name="KSO_WM_UNIT_TYPE" val="n_h_h_i"/>
  <p:tag name="KSO_WM_UNIT_INDEX" val="1_2_1_2"/>
  <p:tag name="KSO_WM_DIAGRAM_VERSION" val="3"/>
  <p:tag name="KSO_WM_DIAGRAM_COLOR_TRICK" val="1"/>
  <p:tag name="KSO_WM_DIAGRAM_COLOR_TEXT_CAN_REMOVE" val="n"/>
  <p:tag name="KSO_WM_DIAGRAM_VIRTUALLY_FRAME" val="{&quot;height&quot;:292.54998779296875,&quot;left&quot;:135.3679527559055,&quot;top&quot;:181.5250454735944,&quot;width&quot;:692.2320472440945}"/>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1_1"/>
  <p:tag name="KSO_WM_DIAGRAM_VERSION" val="3"/>
  <p:tag name="KSO_WM_DIAGRAM_COLOR_TRICK" val="1"/>
  <p:tag name="KSO_WM_DIAGRAM_COLOR_TEXT_CAN_REMOVE" val="n"/>
  <p:tag name="KSO_WM_UNIT_TEXT_FILL_TYPE" val="1"/>
  <p:tag name="KSO_WM_DIAGRAM_VIRTUALLY_FRAME" val="{&quot;height&quot;:292.54998779296875,&quot;left&quot;:135.3679527559055,&quot;top&quot;:181.5250454735944,&quot;width&quot;:692.2320472440945}"/>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3"/>
  <p:tag name="KSO_WM_TEMPLATE_CATEGORY" val="diagram"/>
  <p:tag name="KSO_WM_TEMPLATE_INDEX" val="20234877"/>
  <p:tag name="KSO_WM_UNIT_LAYERLEVEL" val="1_1_1_1"/>
  <p:tag name="KSO_WM_TAG_VERSION" val="3.0"/>
  <p:tag name="KSO_WM_BEAUTIFY_FLAG" val="#wm#"/>
  <p:tag name="KSO_WM_UNIT_TYPE" val="n_h_h_i"/>
  <p:tag name="KSO_WM_UNIT_INDEX" val="1_2_1_3"/>
  <p:tag name="KSO_WM_DIAGRAM_VERSION" val="3"/>
  <p:tag name="KSO_WM_DIAGRAM_COLOR_TRICK" val="1"/>
  <p:tag name="KSO_WM_DIAGRAM_COLOR_TEXT_CAN_REMOVE" val="n"/>
  <p:tag name="KSO_WM_DIAGRAM_VIRTUALLY_FRAME" val="{&quot;height&quot;:292.54998779296875,&quot;left&quot;:135.3679527559055,&quot;top&quot;:181.5250454735944,&quot;width&quot;:692.2320472440945}"/>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1_1"/>
  <p:tag name="KSO_WM_DIAGRAM_MAX_ITEMCNT" val="6"/>
  <p:tag name="KSO_WM_DIAGRAM_MIN_ITEMCNT" val="2"/>
  <p:tag name="KSO_WM_DIAGRAM_VIRTUALLY_FRAME" val="{&quot;height&quot;:292.54998779296875,&quot;left&quot;:135.3679527559055,&quot;top&quot;:181.5250454735944,&quot;width&quot;:692.2320472440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2_1"/>
  <p:tag name="KSO_WM_DIAGRAM_MAX_ITEMCNT" val="6"/>
  <p:tag name="KSO_WM_DIAGRAM_MIN_ITEMCNT" val="2"/>
  <p:tag name="KSO_WM_DIAGRAM_VIRTUALLY_FRAME" val="{&quot;height&quot;:292.54998779296875,&quot;left&quot;:135.3679527559055,&quot;top&quot;:181.5250454735944,&quot;width&quot;:692.2320472440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2.xml><?xml version="1.0" encoding="utf-8"?>
<p:tagLst xmlns:p="http://schemas.openxmlformats.org/presentationml/2006/main">
  <p:tag name="KSO_WM_DIAGRAM_VIRTUALLY_FRAME" val="{&quot;height&quot;:358.1566929133858,&quot;left&quot;:478.89409448818895,&quot;top&quot;:95.85,&quot;width&quot;:444.25590551181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3_1"/>
  <p:tag name="KSO_WM_DIAGRAM_MAX_ITEMCNT" val="6"/>
  <p:tag name="KSO_WM_DIAGRAM_MIN_ITEMCNT" val="2"/>
  <p:tag name="KSO_WM_DIAGRAM_VIRTUALLY_FRAME" val="{&quot;height&quot;:292.54998779296875,&quot;left&quot;:135.3679527559055,&quot;top&quot;:181.5250454735944,&quot;width&quot;:692.2320472440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2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08.990673828125,&quot;left&quot;:99.99999577079234,&quot;top&quot;:167.959326171875,&quot;width&quot;:754.7500042292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3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08.990673828125,&quot;left&quot;:99.99999577079234,&quot;top&quot;:167.959326171875,&quot;width&quot;:754.7500042292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08.990673828125,&quot;left&quot;:99.99999577079234,&quot;top&quot;:167.959326171875,&quot;width&quot;:754.75000422920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2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08.990673828125,&quot;left&quot;:99.99999577079234,&quot;top&quot;:167.959326171875,&quot;width&quot;:754.7500042292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3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08.990673828125,&quot;left&quot;:99.99999577079234,&quot;top&quot;:167.959326171875,&quot;width&quot;:754.7500042292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08.990673828125,&quot;left&quot;:99.99999577079234,&quot;top&quot;:167.959326171875,&quot;width&quot;:754.75000422920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08.990673828125,&quot;left&quot;:99.99999577079234,&quot;top&quot;:167.959326171875,&quot;width&quot;:754.7500042292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32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08.990673828125,&quot;left&quot;:99.99999577079234,&quot;top&quot;:167.959326171875,&quot;width&quot;:754.7500042292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3.xml><?xml version="1.0" encoding="utf-8"?>
<p:tagLst xmlns:p="http://schemas.openxmlformats.org/presentationml/2006/main">
  <p:tag name="KSO_WM_DIAGRAM_VIRTUALLY_FRAME" val="{&quot;height&quot;:358.1566929133858,&quot;left&quot;:478.89409448818895,&quot;top&quot;:95.85,&quot;width&quot;:444.255905511811}"/>
</p:tagLst>
</file>

<file path=ppt/tags/tag3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08.990673828125,&quot;left&quot;:99.99999577079234,&quot;top&quot;:167.959326171875,&quot;width&quot;:754.75000422920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33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3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3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3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33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3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3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34.xml><?xml version="1.0" encoding="utf-8"?>
<p:tagLst xmlns:p="http://schemas.openxmlformats.org/presentationml/2006/main">
  <p:tag name="KSO_WM_DIAGRAM_VIRTUALLY_FRAME" val="{&quot;height&quot;:358.1566929133858,&quot;left&quot;:478.89409448818895,&quot;top&quot;:95.85,&quot;width&quot;:444.255905511811}"/>
</p:tagLst>
</file>

<file path=ppt/tags/tag3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3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3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4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0.09995452640567,&quot;left&quot;:106.52503937007873,&quot;top&quot;:168.35004547359435,&quot;width&quot;:750.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3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3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35.xml><?xml version="1.0" encoding="utf-8"?>
<p:tagLst xmlns:p="http://schemas.openxmlformats.org/presentationml/2006/main">
  <p:tag name="KSO_WM_DIAGRAM_VIRTUALLY_FRAME" val="{&quot;height&quot;:358.1566929133858,&quot;left&quot;:478.89409448818895,&quot;top&quot;:95.85,&quot;width&quot;:444.255905511811}"/>
</p:tagLst>
</file>

<file path=ppt/tags/tag3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3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3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35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57.xml><?xml version="1.0" encoding="utf-8"?>
<p:tagLst xmlns:p="http://schemas.openxmlformats.org/presentationml/2006/main">
  <p:tag name="KSO_WM_DIAGRAM_VIRTUALLY_FRAME" val="{&quot;height&quot;:281.3500787401575,&quot;left&quot;:122.6749999999998,&quot;top&quot;:193.95000000000005,&quot;width&quot;:673.1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358.xml><?xml version="1.0" encoding="utf-8"?>
<p:tagLst xmlns:p="http://schemas.openxmlformats.org/presentationml/2006/main">
  <p:tag name="KSO_WM_DIAGRAM_VIRTUALLY_FRAME" val="{&quot;height&quot;:281.3500787401575,&quot;left&quot;:122.6749999999998,&quot;top&quot;:193.95000000000005,&quot;width&quot;:673.1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359.xml><?xml version="1.0" encoding="utf-8"?>
<p:tagLst xmlns:p="http://schemas.openxmlformats.org/presentationml/2006/main">
  <p:tag name="KSO_WM_DIAGRAM_VIRTUALLY_FRAME" val="{&quot;height&quot;:281.3500787401575,&quot;left&quot;:122.6749999999998,&quot;top&quot;:193.95000000000005,&quot;width&quot;:673.1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6.xml><?xml version="1.0" encoding="utf-8"?>
<p:tagLst xmlns:p="http://schemas.openxmlformats.org/presentationml/2006/main">
  <p:tag name="KSO_WM_DIAGRAM_VIRTUALLY_FRAME" val="{&quot;height&quot;:358.1566929133858,&quot;left&quot;:478.89409448818895,&quot;top&quot;:95.85,&quot;width&quot;:444.255905511811}"/>
</p:tagLst>
</file>

<file path=ppt/tags/tag360.xml><?xml version="1.0" encoding="utf-8"?>
<p:tagLst xmlns:p="http://schemas.openxmlformats.org/presentationml/2006/main">
  <p:tag name="KSO_WM_DIAGRAM_VIRTUALLY_FRAME" val="{&quot;height&quot;:281.3500787401575,&quot;left&quot;:122.6749999999998,&quot;top&quot;:193.95000000000005,&quot;width&quot;:673.1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8,8,8,8,8,8]}"/>
</p:tagLst>
</file>

<file path=ppt/tags/tag361.xml><?xml version="1.0" encoding="utf-8"?>
<p:tagLst xmlns:p="http://schemas.openxmlformats.org/presentationml/2006/main">
  <p:tag name="KSO_WM_DIAGRAM_VIRTUALLY_FRAME" val="{&quot;height&quot;:281.3500787401575,&quot;left&quot;:122.6749999999998,&quot;top&quot;:193.95000000000005,&quot;width&quot;:673.1500000000002}"/>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62.xml><?xml version="1.0" encoding="utf-8"?>
<p:tagLst xmlns:p="http://schemas.openxmlformats.org/presentationml/2006/main">
  <p:tag name="KSO_WM_DIAGRAM_VIRTUALLY_FRAME" val="{&quot;height&quot;:281.3500787401575,&quot;left&quot;:122.6749999999998,&quot;top&quot;:193.95000000000005,&quot;width&quot;:673.1500000000002}"/>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8,8,8,8,8,8]}"/>
</p:tagLst>
</file>

<file path=ppt/tags/tag363.xml><?xml version="1.0" encoding="utf-8"?>
<p:tagLst xmlns:p="http://schemas.openxmlformats.org/presentationml/2006/main">
  <p:tag name="KSO_WM_DIAGRAM_VIRTUALLY_FRAME" val="{&quot;height&quot;:281.3500787401575,&quot;left&quot;:122.6749999999998,&quot;top&quot;:193.95000000000005,&quot;width&quot;:673.1500000000002}"/>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64.xml><?xml version="1.0" encoding="utf-8"?>
<p:tagLst xmlns:p="http://schemas.openxmlformats.org/presentationml/2006/main">
  <p:tag name="KSO_WM_DIAGRAM_VIRTUALLY_FRAME" val="{&quot;height&quot;:281.3500787401575,&quot;left&quot;:122.6749999999998,&quot;top&quot;:193.95000000000005,&quot;width&quot;:673.1500000000002}"/>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8,8,8,8,8,8]}"/>
</p:tagLst>
</file>

<file path=ppt/tags/tag3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66.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67.xml><?xml version="1.0" encoding="utf-8"?>
<p:tagLst xmlns:p="http://schemas.openxmlformats.org/presentationml/2006/main">
  <p:tag name="KSO_WM_DIAGRAM_COLOR_TRICK" val="1"/>
  <p:tag name="KSO_WM_UNIT_ISCONTENTSTITLE" val="0"/>
  <p:tag name="KSO_WM_UNIT_ISNUMDGM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1*l_h_a*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368.xml><?xml version="1.0" encoding="utf-8"?>
<p:tagLst xmlns:p="http://schemas.openxmlformats.org/presentationml/2006/main">
  <p:tag name="KSO_WM_DIAGRAM_COLOR_TRICK" val="1"/>
  <p:tag name="KSO_WM_UNIT_SUBTYPE" val="a"/>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69.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7.xml><?xml version="1.0" encoding="utf-8"?>
<p:tagLst xmlns:p="http://schemas.openxmlformats.org/presentationml/2006/main">
  <p:tag name="KSO_WM_DIAGRAM_VIRTUALLY_FRAME" val="{&quot;height&quot;:358.1566929133858,&quot;left&quot;:478.89409448818895,&quot;top&quot;:95.85,&quot;width&quot;:444.255905511811}"/>
</p:tagLst>
</file>

<file path=ppt/tags/tag370.xml><?xml version="1.0" encoding="utf-8"?>
<p:tagLst xmlns:p="http://schemas.openxmlformats.org/presentationml/2006/main">
  <p:tag name="KSO_WM_DIAGRAM_COLOR_TRICK" val="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1*l_h_a*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371.xml><?xml version="1.0" encoding="utf-8"?>
<p:tagLst xmlns:p="http://schemas.openxmlformats.org/presentationml/2006/main">
  <p:tag name="KSO_WM_DIAGRAM_COLOR_TRICK" val="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72.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76_1*l_h_i*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8,8,8,8,8,8]}"/>
</p:tagLst>
</file>

<file path=ppt/tags/tag373.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76_1*l_h_i*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7165354330711,&quot;left&quot;:117.34996612789128,&quot;top&quot;:142.5,&quot;width&quot;:717.8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8,8,8,8,8,8]}"/>
</p:tagLst>
</file>

<file path=ppt/tags/tag3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color_type&quot;:1,&quot;theme_color_indexes&quot;:[8,8,8,8,8,8]}"/>
</p:tagLst>
</file>

<file path=ppt/tags/tag37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1*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5"/>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1*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1*l_h_f*1_2_1"/>
  <p:tag name="KSO_WM_TEMPLATE_CATEGORY" val="diagram"/>
  <p:tag name="KSO_WM_TEMPLATE_INDEX" val="20231967"/>
  <p:tag name="KSO_WM_UNIT_LAYERLEVEL" val="1_1_1"/>
  <p:tag name="KSO_WM_TAG_VERSION" val="3.0"/>
  <p:tag name="KSO_WM_BEAUTIFY_FLAG" val="#wm#"/>
  <p:tag name="KSO_WM_UNIT_VALUE" val="156"/>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color_type&quot;:1,&quot;theme_color_indexes&quot;:[8,8,8,8,8,8]}"/>
</p:tagLst>
</file>

<file path=ppt/tags/tag37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1*l_h_a*1_2_1"/>
  <p:tag name="KSO_WM_TEMPLATE_CATEGORY" val="diagram"/>
  <p:tag name="KSO_WM_TEMPLATE_INDEX" val="20231967"/>
  <p:tag name="KSO_WM_UNIT_LAYERLEVEL" val="1_1_1"/>
  <p:tag name="KSO_WM_TAG_VERSION" val="3.0"/>
  <p:tag name="KSO_WM_BEAUTIFY_FLAG" val="#wm#"/>
  <p:tag name="KSO_WM_UNIT_VALUE" val="35"/>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8.xml><?xml version="1.0" encoding="utf-8"?>
<p:tagLst xmlns:p="http://schemas.openxmlformats.org/presentationml/2006/main">
  <p:tag name="KSO_WM_DIAGRAM_VIRTUALLY_FRAME" val="{&quot;height&quot;:358.1566929133858,&quot;left&quot;:478.89409448818895,&quot;top&quot;:95.85,&quot;width&quot;:444.255905511811}"/>
</p:tagLst>
</file>

<file path=ppt/tags/tag3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1*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8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72_1*l_h_f*1_1_1"/>
  <p:tag name="KSO_WM_TEMPLATE_CATEGORY" val="diagram"/>
  <p:tag name="KSO_WM_TEMPLATE_INDEX" val="20231872"/>
  <p:tag name="KSO_WM_UNIT_LAYERLEVEL" val="1_1_1"/>
  <p:tag name="KSO_WM_TAG_VERSION" val="3.0"/>
  <p:tag name="KSO_WM_BEAUTIFY_FLAG" val="#wm#"/>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48.7999877929689,&quot;left&quot;:70.79998779296875,&quot;top&quot;:144.1750454735944,&quot;width&quot;:799.5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383.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2_1*l_h_i*1_1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48.7999877929689,&quot;left&quot;:70.79998779296875,&quot;top&quot;:144.1750454735944,&quot;width&quot;:799.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8,8,8,8,8,8]}"/>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2_1*l_h_i*1_1_2"/>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8.7999877929689,&quot;left&quot;:70.79998779296875,&quot;top&quot;:144.1750454735944,&quot;width&quot;:799.5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2_1*l_h_i*1_1_3"/>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8.7999877929689,&quot;left&quot;:70.79998779296875,&quot;top&quot;:144.1750454735944,&quot;width&quot;:799.5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86.xml><?xml version="1.0" encoding="utf-8"?>
<p:tagLst xmlns:p="http://schemas.openxmlformats.org/presentationml/2006/main">
  <p:tag name="KSO_WM_UNIT_VALUE" val="60*6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872_1*l_h_x*1_1_1"/>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8.7999877929689,&quot;left&quot;:70.79998779296875,&quot;top&quot;:144.1750454735944,&quot;width&quot;:799.5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8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72_1*l_h_f*1_2_1"/>
  <p:tag name="KSO_WM_TEMPLATE_CATEGORY" val="diagram"/>
  <p:tag name="KSO_WM_TEMPLATE_INDEX" val="20231872"/>
  <p:tag name="KSO_WM_UNIT_LAYERLEVEL" val="1_1_1"/>
  <p:tag name="KSO_WM_TAG_VERSION" val="3.0"/>
  <p:tag name="KSO_WM_BEAUTIFY_FLAG" val="#wm#"/>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48.7999877929689,&quot;left&quot;:70.79998779296875,&quot;top&quot;:144.1750454735944,&quot;width&quot;:799.5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388.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2_1*l_h_i*1_2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48.7999877929689,&quot;left&quot;:70.79998779296875,&quot;top&quot;:144.1750454735944,&quot;width&quot;:799.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8,8,8,8,8,8]}"/>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2_1*l_h_i*1_2_2"/>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8.7999877929689,&quot;left&quot;:70.79998779296875,&quot;top&quot;:144.1750454735944,&quot;width&quot;:799.5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39.xml><?xml version="1.0" encoding="utf-8"?>
<p:tagLst xmlns:p="http://schemas.openxmlformats.org/presentationml/2006/main">
  <p:tag name="KSO_WM_DIAGRAM_VIRTUALLY_FRAME" val="{&quot;height&quot;:358.1566929133858,&quot;left&quot;:478.89409448818895,&quot;top&quot;:95.85,&quot;width&quot;:444.25590551181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2_1*l_h_i*1_2_3"/>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8.7999877929689,&quot;left&quot;:70.79998779296875,&quot;top&quot;:144.1750454735944,&quot;width&quot;:799.5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91.xml><?xml version="1.0" encoding="utf-8"?>
<p:tagLst xmlns:p="http://schemas.openxmlformats.org/presentationml/2006/main">
  <p:tag name="KSO_WM_UNIT_VALUE" val="67*6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872_1*l_h_x*1_2_1"/>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8.7999877929689,&quot;left&quot;:70.79998779296875,&quot;top&quot;:144.1750454735944,&quot;width&quot;:799.5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9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9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color_type&quot;:1,&quot;theme_color_indexes&quot;:[8,8,8,8,8,8]}"/>
</p:tagLst>
</file>

<file path=ppt/tags/tag39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1*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5"/>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1*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1*l_h_f*1_2_1"/>
  <p:tag name="KSO_WM_TEMPLATE_CATEGORY" val="diagram"/>
  <p:tag name="KSO_WM_TEMPLATE_INDEX" val="20231967"/>
  <p:tag name="KSO_WM_UNIT_LAYERLEVEL" val="1_1_1"/>
  <p:tag name="KSO_WM_TAG_VERSION" val="3.0"/>
  <p:tag name="KSO_WM_BEAUTIFY_FLAG" val="#wm#"/>
  <p:tag name="KSO_WM_UNIT_VALUE" val="156"/>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color_type&quot;:1,&quot;theme_color_indexes&quot;:[8,8,8,8,8,8]}"/>
</p:tagLst>
</file>

<file path=ppt/tags/tag39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1*l_h_a*1_2_1"/>
  <p:tag name="KSO_WM_TEMPLATE_CATEGORY" val="diagram"/>
  <p:tag name="KSO_WM_TEMPLATE_INDEX" val="20231967"/>
  <p:tag name="KSO_WM_UNIT_LAYERLEVEL" val="1_1_1"/>
  <p:tag name="KSO_WM_TAG_VERSION" val="3.0"/>
  <p:tag name="KSO_WM_BEAUTIFY_FLAG" val="#wm#"/>
  <p:tag name="KSO_WM_UNIT_VALUE" val="35"/>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1*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46.95,&quot;left&quot;:121.22503514087111,&quot;top&quot;:160.85,&quot;width&quot;:738.02496485912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9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358.1566929133858,&quot;left&quot;:478.89409448818895,&quot;top&quot;:95.85,&quot;width&quot;:444.255905511811}"/>
</p:tagLst>
</file>

<file path=ppt/tags/tag40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01.xml><?xml version="1.0" encoding="utf-8"?>
<p:tagLst xmlns:p="http://schemas.openxmlformats.org/presentationml/2006/main">
  <p:tag name="commondata" val="eyJoZGlkIjoiYTU1MDZiNWQ3Mzk2ODc1NGFiMjRiODI4MWFjZjNlMmMifQ=="/>
  <p:tag name="resource_record_key" val="{&quot;65&quot;:[20205081],&quot;70&quot;:[3322235,3322001,3321442,3330166,3318988,3321416,3322421,3321782,3322069,3322233,3328110,3321868,3322479,3326202,3318477,3312415,3325359,3326196,3312347,3322027,3333620,3319204,3319356,3325288,3326204,3322346,3321512,3322211,3328125,3327304,3333652,3322139,3322423,3312417,3318495,3321434,3321480,3321432,3322067]}"/>
</p:tagLst>
</file>

<file path=ppt/tags/tag41.xml><?xml version="1.0" encoding="utf-8"?>
<p:tagLst xmlns:p="http://schemas.openxmlformats.org/presentationml/2006/main">
  <p:tag name="KSO_WM_DIAGRAM_VIRTUALLY_FRAME" val="{&quot;height&quot;:358.1566929133858,&quot;left&quot;:478.89409448818895,&quot;top&quot;:95.85,&quot;width&quot;:444.255905511811}"/>
</p:tagLst>
</file>

<file path=ppt/tags/tag42.xml><?xml version="1.0" encoding="utf-8"?>
<p:tagLst xmlns:p="http://schemas.openxmlformats.org/presentationml/2006/main">
  <p:tag name="KSO_WM_DIAGRAM_VIRTUALLY_FRAME" val="{&quot;height&quot;:358.1566929133858,&quot;left&quot;:478.89409448818895,&quot;top&quot;:95.85,&quot;width&quot;:444.255905511811}"/>
</p:tagLst>
</file>

<file path=ppt/tags/tag43.xml><?xml version="1.0" encoding="utf-8"?>
<p:tagLst xmlns:p="http://schemas.openxmlformats.org/presentationml/2006/main">
  <p:tag name="KSO_WM_DIAGRAM_VIRTUALLY_FRAME" val="{&quot;height&quot;:358.1566929133858,&quot;left&quot;:478.89409448818895,&quot;top&quot;:95.85,&quot;width&quot;:444.255905511811}"/>
</p:tagLst>
</file>

<file path=ppt/tags/tag44.xml><?xml version="1.0" encoding="utf-8"?>
<p:tagLst xmlns:p="http://schemas.openxmlformats.org/presentationml/2006/main">
  <p:tag name="KSO_WM_DIAGRAM_VIRTUALLY_FRAME" val="{&quot;height&quot;:358.1566929133858,&quot;left&quot;:478.89409448818895,&quot;top&quot;:95.85,&quot;width&quot;:444.255905511811}"/>
</p:tagLst>
</file>

<file path=ppt/tags/tag45.xml><?xml version="1.0" encoding="utf-8"?>
<p:tagLst xmlns:p="http://schemas.openxmlformats.org/presentationml/2006/main">
  <p:tag name="KSO_WM_DIAGRAM_VIRTUALLY_FRAME" val="{&quot;height&quot;:358.1566929133858,&quot;left&quot;:478.89409448818895,&quot;top&quot;:95.85,&quot;width&quot;:444.255905511811}"/>
</p:tagLst>
</file>

<file path=ppt/tags/tag46.xml><?xml version="1.0" encoding="utf-8"?>
<p:tagLst xmlns:p="http://schemas.openxmlformats.org/presentationml/2006/main">
  <p:tag name="KSO_WM_DIAGRAM_VIRTUALLY_FRAME" val="{&quot;height&quot;:358.1566929133858,&quot;left&quot;:478.89409448818895,&quot;top&quot;:95.85,&quot;width&quot;:444.255905511811}"/>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8.xml><?xml version="1.0" encoding="utf-8"?>
<p:tagLst xmlns:p="http://schemas.openxmlformats.org/presentationml/2006/main">
  <p:tag name="KSO_WM_DIAGRAM_VIRTUALLY_FRAME" val="{&quot;height&quot;:358.1566929133858,&quot;left&quot;:478.89409448818895,&quot;top&quot;:95.85,&quot;width&quot;:444.255905511811}"/>
</p:tagLst>
</file>

<file path=ppt/tags/tag49.xml><?xml version="1.0" encoding="utf-8"?>
<p:tagLst xmlns:p="http://schemas.openxmlformats.org/presentationml/2006/main">
  <p:tag name="KSO_WM_DIAGRAM_VIRTUALLY_FRAME" val="{&quot;height&quot;:358.1566929133858,&quot;left&quot;:478.89409448818895,&quot;top&quot;:95.85,&quot;width&quot;:444.2559055118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DIAGRAM_VIRTUALLY_FRAME" val="{&quot;height&quot;:358.1566929133858,&quot;left&quot;:478.89409448818895,&quot;top&quot;:95.85,&quot;width&quot;:444.255905511811}"/>
</p:tagLst>
</file>

<file path=ppt/tags/tag51.xml><?xml version="1.0" encoding="utf-8"?>
<p:tagLst xmlns:p="http://schemas.openxmlformats.org/presentationml/2006/main">
  <p:tag name="KSO_WM_DIAGRAM_VIRTUALLY_FRAME" val="{&quot;height&quot;:358.1566929133858,&quot;left&quot;:478.89409448818895,&quot;top&quot;:95.85,&quot;width&quot;:444.255905511811}"/>
</p:tagLst>
</file>

<file path=ppt/tags/tag52.xml><?xml version="1.0" encoding="utf-8"?>
<p:tagLst xmlns:p="http://schemas.openxmlformats.org/presentationml/2006/main">
  <p:tag name="KSO_WM_DIAGRAM_VIRTUALLY_FRAME" val="{&quot;height&quot;:358.1566929133858,&quot;left&quot;:478.89409448818895,&quot;top&quot;:95.85,&quot;width&quot;:444.255905511811}"/>
</p:tagLst>
</file>

<file path=ppt/tags/tag53.xml><?xml version="1.0" encoding="utf-8"?>
<p:tagLst xmlns:p="http://schemas.openxmlformats.org/presentationml/2006/main">
  <p:tag name="KSO_WM_DIAGRAM_VIRTUALLY_FRAME" val="{&quot;height&quot;:358.1566929133858,&quot;left&quot;:478.89409448818895,&quot;top&quot;:95.85,&quot;width&quot;:444.255905511811}"/>
</p:tagLst>
</file>

<file path=ppt/tags/tag54.xml><?xml version="1.0" encoding="utf-8"?>
<p:tagLst xmlns:p="http://schemas.openxmlformats.org/presentationml/2006/main">
  <p:tag name="KSO_WM_DIAGRAM_VIRTUALLY_FRAME" val="{&quot;height&quot;:358.1566929133858,&quot;left&quot;:478.89409448818895,&quot;top&quot;:95.85,&quot;width&quot;:444.255905511811}"/>
</p:tagLst>
</file>

<file path=ppt/tags/tag55.xml><?xml version="1.0" encoding="utf-8"?>
<p:tagLst xmlns:p="http://schemas.openxmlformats.org/presentationml/2006/main">
  <p:tag name="KSO_WM_DIAGRAM_VIRTUALLY_FRAME" val="{&quot;height&quot;:358.1566929133858,&quot;left&quot;:478.89409448818895,&quot;top&quot;:95.85,&quot;width&quot;:444.255905511811}"/>
</p:tagLst>
</file>

<file path=ppt/tags/tag56.xml><?xml version="1.0" encoding="utf-8"?>
<p:tagLst xmlns:p="http://schemas.openxmlformats.org/presentationml/2006/main">
  <p:tag name="KSO_WM_DIAGRAM_VIRTUALLY_FRAME" val="{&quot;height&quot;:358.1566929133858,&quot;left&quot;:478.89409448818895,&quot;top&quot;:95.85,&quot;width&quot;:444.255905511811}"/>
</p:tagLst>
</file>

<file path=ppt/tags/tag57.xml><?xml version="1.0" encoding="utf-8"?>
<p:tagLst xmlns:p="http://schemas.openxmlformats.org/presentationml/2006/main">
  <p:tag name="KSO_WM_DIAGRAM_VIRTUALLY_FRAME" val="{&quot;height&quot;:358.1566929133858,&quot;left&quot;:478.89409448818895,&quot;top&quot;:95.85,&quot;width&quot;:444.255905511811}"/>
</p:tagLst>
</file>

<file path=ppt/tags/tag58.xml><?xml version="1.0" encoding="utf-8"?>
<p:tagLst xmlns:p="http://schemas.openxmlformats.org/presentationml/2006/main">
  <p:tag name="KSO_WM_DIAGRAM_VIRTUALLY_FRAME" val="{&quot;height&quot;:358.1566929133858,&quot;left&quot;:478.89409448818895,&quot;top&quot;:95.85,&quot;width&quot;:444.255905511811}"/>
</p:tagLst>
</file>

<file path=ppt/tags/tag59.xml><?xml version="1.0" encoding="utf-8"?>
<p:tagLst xmlns:p="http://schemas.openxmlformats.org/presentationml/2006/main">
  <p:tag name="KSO_WM_DIAGRAM_VIRTUALLY_FRAME" val="{&quot;height&quot;:358.1566929133858,&quot;left&quot;:478.89409448818895,&quot;top&quot;:95.85,&quot;width&quot;:444.2559055118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p="http://schemas.openxmlformats.org/presentationml/2006/main">
  <p:tag name="KSO_WM_DIAGRAM_VIRTUALLY_FRAME" val="{&quot;height&quot;:529.4,&quot;left&quot;:87.15,&quot;top&quot;:56.35,&quot;width&quot;:773.55}"/>
</p:tagLst>
</file>

<file path=ppt/tags/tag62.xml><?xml version="1.0" encoding="utf-8"?>
<p:tagLst xmlns:p="http://schemas.openxmlformats.org/presentationml/2006/main">
  <p:tag name="KSO_WM_DIAGRAM_VIRTUALLY_FRAME" val="{&quot;height&quot;:529.4,&quot;left&quot;:87.15,&quot;top&quot;:56.35,&quot;width&quot;:773.55}"/>
</p:tagLst>
</file>

<file path=ppt/tags/tag63.xml><?xml version="1.0" encoding="utf-8"?>
<p:tagLst xmlns:p="http://schemas.openxmlformats.org/presentationml/2006/main">
  <p:tag name="KSO_WM_DIAGRAM_VIRTUALLY_FRAME" val="{&quot;height&quot;:529.4,&quot;left&quot;:87.15,&quot;top&quot;:56.35,&quot;width&quot;:773.55}"/>
</p:tagLst>
</file>

<file path=ppt/tags/tag64.xml><?xml version="1.0" encoding="utf-8"?>
<p:tagLst xmlns:p="http://schemas.openxmlformats.org/presentationml/2006/main">
  <p:tag name="KSO_WM_DIAGRAM_VIRTUALLY_FRAME" val="{&quot;height&quot;:529.4,&quot;left&quot;:87.15,&quot;top&quot;:56.35,&quot;width&quot;:773.55}"/>
</p:tagLst>
</file>

<file path=ppt/tags/tag65.xml><?xml version="1.0" encoding="utf-8"?>
<p:tagLst xmlns:p="http://schemas.openxmlformats.org/presentationml/2006/main">
  <p:tag name="KSO_WM_DIAGRAM_VIRTUALLY_FRAME" val="{&quot;height&quot;:529.4,&quot;left&quot;:87.15,&quot;top&quot;:56.35,&quot;width&quot;:773.55}"/>
</p:tagLst>
</file>

<file path=ppt/tags/tag66.xml><?xml version="1.0" encoding="utf-8"?>
<p:tagLst xmlns:p="http://schemas.openxmlformats.org/presentationml/2006/main">
  <p:tag name="KSO_WM_DIAGRAM_VIRTUALLY_FRAME" val="{&quot;height&quot;:529.4,&quot;left&quot;:87.15,&quot;top&quot;:56.35,&quot;width&quot;:773.55}"/>
</p:tagLst>
</file>

<file path=ppt/tags/tag67.xml><?xml version="1.0" encoding="utf-8"?>
<p:tagLst xmlns:p="http://schemas.openxmlformats.org/presentationml/2006/main">
  <p:tag name="KSO_WM_DIAGRAM_VIRTUALLY_FRAME" val="{&quot;height&quot;:529.4,&quot;left&quot;:87.15,&quot;top&quot;:56.35,&quot;width&quot;:773.55}"/>
</p:tagLst>
</file>

<file path=ppt/tags/tag68.xml><?xml version="1.0" encoding="utf-8"?>
<p:tagLst xmlns:p="http://schemas.openxmlformats.org/presentationml/2006/main">
  <p:tag name="KSO_WM_DIAGRAM_VIRTUALLY_FRAME" val="{&quot;height&quot;:529.4,&quot;left&quot;:87.15,&quot;top&quot;:56.35,&quot;width&quot;:773.55}"/>
</p:tagLst>
</file>

<file path=ppt/tags/tag69.xml><?xml version="1.0" encoding="utf-8"?>
<p:tagLst xmlns:p="http://schemas.openxmlformats.org/presentationml/2006/main">
  <p:tag name="KSO_WM_DIAGRAM_VIRTUALLY_FRAME" val="{&quot;height&quot;:529.4,&quot;left&quot;:87.15,&quot;top&quot;:56.35,&quot;width&quot;:773.5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29.4,&quot;left&quot;:87.15,&quot;top&quot;:56.35,&quot;width&quot;:773.55}"/>
</p:tagLst>
</file>

<file path=ppt/tags/tag71.xml><?xml version="1.0" encoding="utf-8"?>
<p:tagLst xmlns:p="http://schemas.openxmlformats.org/presentationml/2006/main">
  <p:tag name="KSO_WM_DIAGRAM_VIRTUALLY_FRAME" val="{&quot;height&quot;:529.4,&quot;left&quot;:87.15,&quot;top&quot;:56.35,&quot;width&quot;:773.55}"/>
</p:tagLst>
</file>

<file path=ppt/tags/tag72.xml><?xml version="1.0" encoding="utf-8"?>
<p:tagLst xmlns:p="http://schemas.openxmlformats.org/presentationml/2006/main">
  <p:tag name="KSO_WM_DIAGRAM_VIRTUALLY_FRAME" val="{&quot;height&quot;:529.4,&quot;left&quot;:87.15,&quot;top&quot;:56.35,&quot;width&quot;:773.55}"/>
</p:tagLst>
</file>

<file path=ppt/tags/tag73.xml><?xml version="1.0" encoding="utf-8"?>
<p:tagLst xmlns:p="http://schemas.openxmlformats.org/presentationml/2006/main">
  <p:tag name="KSO_WM_DIAGRAM_VIRTUALLY_FRAME" val="{&quot;height&quot;:529.4,&quot;left&quot;:87.15,&quot;top&quot;:56.35,&quot;width&quot;:773.55}"/>
</p:tagLst>
</file>

<file path=ppt/tags/tag74.xml><?xml version="1.0" encoding="utf-8"?>
<p:tagLst xmlns:p="http://schemas.openxmlformats.org/presentationml/2006/main">
  <p:tag name="KSO_WM_DIAGRAM_VIRTUALLY_FRAME" val="{&quot;height&quot;:529.4,&quot;left&quot;:87.15,&quot;top&quot;:56.35,&quot;width&quot;:773.55}"/>
</p:tagLst>
</file>

<file path=ppt/tags/tag75.xml><?xml version="1.0" encoding="utf-8"?>
<p:tagLst xmlns:p="http://schemas.openxmlformats.org/presentationml/2006/main">
  <p:tag name="KSO_WM_DIAGRAM_VIRTUALLY_FRAME" val="{&quot;height&quot;:529.4,&quot;left&quot;:87.15,&quot;top&quot;:56.35,&quot;width&quot;:773.5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DIAGRAM_VIRTUALLY_FRAME" val="{&quot;height&quot;:296.5481794829473,&quot;left&quot;:127.45,&quot;top&quot;:158.9704819343755,&quot;width&quot;:716.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1*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1*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1*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1*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1*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1*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1*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1*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263.22319417157513,&quot;left&quot;:111.02503937007873,&quot;top&quot;:210.85,&quot;width&quot;:741.27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9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DIAGRAM_VIRTUALLY_FRAME" val="{&quot;height&quot;:296.5481794829473,&quot;left&quot;:127.45,&quot;top&quot;:158.9704819343755,&quot;width&quot;:716.3}"/>
</p:tagLst>
</file>

<file path=ppt/tags/tag96.xml><?xml version="1.0" encoding="utf-8"?>
<p:tagLst xmlns:p="http://schemas.openxmlformats.org/presentationml/2006/main">
  <p:tag name="KSO_WM_BEAUTIFY_FLAG" val="#wm#"/>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728_3*l_h_i*1_1_2"/>
  <p:tag name="KSO_WM_TEMPLATE_CATEGORY" val="diagram"/>
  <p:tag name="KSO_WM_TEMPLATE_INDEX" val="20234728"/>
  <p:tag name="KSO_WM_UNIT_LAYERLEVEL" val="1_1_1"/>
  <p:tag name="KSO_WM_TAG_VERSION" val="3.0"/>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97.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4728_3*l_h_i*1_4_1"/>
  <p:tag name="KSO_WM_TEMPLATE_CATEGORY" val="diagram"/>
  <p:tag name="KSO_WM_TEMPLATE_INDEX" val="20234728"/>
  <p:tag name="KSO_WM_UNIT_LAYERLEVEL" val="1_1_1"/>
  <p:tag name="KSO_WM_TAG_VERSION" val="3.0"/>
  <p:tag name="KSO_WM_BEAUTIFY_FLAG" val="#wm#"/>
  <p:tag name="KSO_WM_UNIT_TEXT_FILL_TYPE" val="1"/>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solid&quot;:{&quot;brightness&quot;:0,&quot;colorType&quot;:1,&quot;foreColorIndex&quot;:6,&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98.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4728_3*l_h_i*1_3_1"/>
  <p:tag name="KSO_WM_TEMPLATE_CATEGORY" val="diagram"/>
  <p:tag name="KSO_WM_TEMPLATE_INDEX" val="20234728"/>
  <p:tag name="KSO_WM_UNIT_LAYERLEVEL" val="1_1_1"/>
  <p:tag name="KSO_WM_TAG_VERSION" val="3.0"/>
  <p:tag name="KSO_WM_BEAUTIFY_FLAG" val="#wm#"/>
  <p:tag name="KSO_WM_UNIT_TEXT_FILL_TYPE" val="1"/>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99.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4728_3*l_h_i*1_2_1"/>
  <p:tag name="KSO_WM_TEMPLATE_CATEGORY" val="diagram"/>
  <p:tag name="KSO_WM_TEMPLATE_INDEX" val="20234728"/>
  <p:tag name="KSO_WM_UNIT_LAYERLEVEL" val="1_1_1"/>
  <p:tag name="KSO_WM_TAG_VERSION" val="3.0"/>
  <p:tag name="KSO_WM_BEAUTIFY_FLAG" val="#wm#"/>
  <p:tag name="KSO_WM_UNIT_TEXT_FILL_TYPE" val="1"/>
  <p:tag name="KSO_WM_DIAGRAM_MAX_ITEMCNT" val="4"/>
  <p:tag name="KSO_WM_DIAGRAM_MIN_ITEMCNT" val="2"/>
  <p:tag name="KSO_WM_DIAGRAM_VIRTUALLY_FRAME" val="{&quot;height&quot;:285.12377952755907,&quot;left&quot;:100.41781949741635,&quot;top&quot;:177.65,&quot;width&quot;:766.84365234375}"/>
  <p:tag name="KSO_WM_DIAGRAM_COLOR_MATCH_VALUE" val="{&quot;shape&quot;:{&quot;fill&quot;:{&quot;solid&quot;:{&quot;brightness&quot;:0,&quot;colorType&quot;:1,&quot;foreColorIndex&quot;:6,&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heme/theme1.xml><?xml version="1.0" encoding="utf-8"?>
<a:theme xmlns:a="http://schemas.openxmlformats.org/drawingml/2006/main" name="第一PPT，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5663</Words>
  <Application>WPS 演示</Application>
  <PresentationFormat>宽屏</PresentationFormat>
  <Paragraphs>560</Paragraphs>
  <Slides>32</Slides>
  <Notes>20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32</vt:i4>
      </vt:variant>
    </vt:vector>
  </HeadingPairs>
  <TitlesOfParts>
    <vt:vector size="53" baseType="lpstr">
      <vt:lpstr>Arial</vt:lpstr>
      <vt:lpstr>宋体</vt:lpstr>
      <vt:lpstr>Wingdings</vt:lpstr>
      <vt:lpstr>微软雅黑</vt:lpstr>
      <vt:lpstr>思源黑体 Normal</vt:lpstr>
      <vt:lpstr>Wingdings</vt:lpstr>
      <vt:lpstr>OPPOSans R</vt:lpstr>
      <vt:lpstr>字魂35号-经典雅黑</vt:lpstr>
      <vt:lpstr>黑体</vt:lpstr>
      <vt:lpstr>OPPOSans B</vt:lpstr>
      <vt:lpstr>Helvetica</vt:lpstr>
      <vt:lpstr>Lato Black</vt:lpstr>
      <vt:lpstr>汉仪文黑-55简</vt:lpstr>
      <vt:lpstr>Arial Unicode MS</vt:lpstr>
      <vt:lpstr>仓耳小丸子</vt:lpstr>
      <vt:lpstr>汉仪粗圆简</vt:lpstr>
      <vt:lpstr>MiSans Normal</vt:lpstr>
      <vt:lpstr>Calibri</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dc:title>
  <dc:creator/>
  <cp:keywords>www.1ppt.com</cp:keywords>
  <dc:description>www.1ppt.com</dc:description>
  <cp:lastModifiedBy>伊</cp:lastModifiedBy>
  <cp:revision>307</cp:revision>
  <dcterms:created xsi:type="dcterms:W3CDTF">2019-06-19T02:08:00Z</dcterms:created>
  <dcterms:modified xsi:type="dcterms:W3CDTF">2025-03-14T11:15:06Z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1606F0784B4D4091A59F350D6C01277B_12</vt:lpwstr>
  </property>
  <property fmtid="{D5CDD505-2E9C-101B-9397-08002B2CF9AE}" pid="3" name="KSOProductBuildVer">
    <vt:lpwstr>2052-12.1.0.16729</vt:lpwstr>
  </property>
</Properties>
</file>