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2.svg" ContentType="image/svg+xml"/>
  <Override PartName="/ppt/media/image33.svg" ContentType="image/svg+xml"/>
  <Override PartName="/ppt/media/image3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89" r:id="rId3"/>
  </p:sldMasterIdLst>
  <p:notesMasterIdLst>
    <p:notesMasterId r:id="rId5"/>
  </p:notesMasterIdLst>
  <p:sldIdLst>
    <p:sldId id="409" r:id="rId4"/>
    <p:sldId id="410" r:id="rId6"/>
    <p:sldId id="543" r:id="rId7"/>
    <p:sldId id="544" r:id="rId8"/>
    <p:sldId id="437" r:id="rId9"/>
    <p:sldId id="414" r:id="rId10"/>
    <p:sldId id="484" r:id="rId11"/>
    <p:sldId id="439" r:id="rId12"/>
    <p:sldId id="487" r:id="rId13"/>
    <p:sldId id="491" r:id="rId14"/>
    <p:sldId id="494" r:id="rId15"/>
    <p:sldId id="413" r:id="rId16"/>
    <p:sldId id="459" r:id="rId17"/>
    <p:sldId id="460" r:id="rId18"/>
    <p:sldId id="489" r:id="rId19"/>
    <p:sldId id="498" r:id="rId20"/>
    <p:sldId id="415" r:id="rId21"/>
    <p:sldId id="412" r:id="rId22"/>
    <p:sldId id="501" r:id="rId23"/>
    <p:sldId id="505" r:id="rId24"/>
    <p:sldId id="508" r:id="rId25"/>
    <p:sldId id="473" r:id="rId26"/>
    <p:sldId id="511" r:id="rId27"/>
    <p:sldId id="478" r:id="rId28"/>
    <p:sldId id="512" r:id="rId29"/>
    <p:sldId id="515" r:id="rId30"/>
    <p:sldId id="517" r:id="rId31"/>
    <p:sldId id="519" r:id="rId32"/>
    <p:sldId id="522" r:id="rId33"/>
    <p:sldId id="523" r:id="rId34"/>
    <p:sldId id="525" r:id="rId35"/>
    <p:sldId id="527" r:id="rId36"/>
    <p:sldId id="530" r:id="rId37"/>
    <p:sldId id="533" r:id="rId38"/>
    <p:sldId id="535" r:id="rId39"/>
    <p:sldId id="537" r:id="rId40"/>
    <p:sldId id="539" r:id="rId41"/>
    <p:sldId id="432" r:id="rId42"/>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A55"/>
    <a:srgbClr val="DAAC75"/>
    <a:srgbClr val="7E4938"/>
    <a:srgbClr val="73502F"/>
    <a:srgbClr val="FFFFFF"/>
    <a:srgbClr val="A37441"/>
    <a:srgbClr val="825E34"/>
    <a:srgbClr val="D2A672"/>
    <a:srgbClr val="BD7D69"/>
    <a:srgbClr val="7040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4660"/>
  </p:normalViewPr>
  <p:slideViewPr>
    <p:cSldViewPr snapToGrid="0" showGuides="1">
      <p:cViewPr varScale="1">
        <p:scale>
          <a:sx n="109" d="100"/>
          <a:sy n="109" d="100"/>
        </p:scale>
        <p:origin x="990" y="96"/>
      </p:cViewPr>
      <p:guideLst>
        <p:guide orient="horz" pos="220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6" Type="http://schemas.openxmlformats.org/officeDocument/2006/relationships/tags" Target="tags/tag351.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1589AD23-FE09-4CFE-94C0-BA8EE5C7795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14711ECB-B0E6-4EAF-82EB-BFB1917B83C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第一PPT">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7" name="页脚占位符 16"/>
          <p:cNvSpPr>
            <a:spLocks noGrp="1"/>
          </p:cNvSpPr>
          <p:nvPr>
            <p:ph type="ftr" sz="quarter" idx="11"/>
            <p:custDataLst>
              <p:tags r:id="rId5"/>
            </p:custDataLst>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4" name="页脚占位符 3"/>
          <p:cNvSpPr>
            <a:spLocks noGrp="1"/>
          </p:cNvSpPr>
          <p:nvPr>
            <p:ph type="ftr" sz="quarter" idx="11"/>
          </p:nvPr>
        </p:nvSpPr>
        <p:spPr/>
        <p:txBody>
          <a:body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7" Type="http://schemas.openxmlformats.org/officeDocument/2006/relationships/theme" Target="../theme/theme1.xml"/><Relationship Id="rId46" Type="http://schemas.openxmlformats.org/officeDocument/2006/relationships/tags" Target="../tags/tag14.xml"/><Relationship Id="rId45" Type="http://schemas.openxmlformats.org/officeDocument/2006/relationships/tags" Target="../tags/tag13.xml"/><Relationship Id="rId44" Type="http://schemas.openxmlformats.org/officeDocument/2006/relationships/tags" Target="../tags/tag12.xml"/><Relationship Id="rId43" Type="http://schemas.openxmlformats.org/officeDocument/2006/relationships/tags" Target="../tags/tag11.xml"/><Relationship Id="rId42" Type="http://schemas.openxmlformats.org/officeDocument/2006/relationships/tags" Target="../tags/tag10.xml"/><Relationship Id="rId41" Type="http://schemas.openxmlformats.org/officeDocument/2006/relationships/tags" Target="../tags/tag9.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1"/>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5" name="页脚占位符 4"/>
          <p:cNvSpPr>
            <a:spLocks noGrp="1"/>
          </p:cNvSpPr>
          <p:nvPr>
            <p:ph type="ftr" sz="quarter" idx="3"/>
            <p:custDataLst>
              <p:tags r:id="rId4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6" name="灯片编号占位符 5"/>
          <p:cNvSpPr>
            <a:spLocks noGrp="1"/>
          </p:cNvSpPr>
          <p:nvPr>
            <p:ph type="sldNum" sz="quarter" idx="4"/>
            <p:custDataLst>
              <p:tags r:id="rId4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latin typeface="思源黑体 Normal" panose="020B0400000000000000" pitchFamily="34" charset="-122"/>
                <a:ea typeface="思源黑体 Normal" panose="020B0400000000000000" pitchFamily="34" charset="-122"/>
                <a:sym typeface="思源黑体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
        <p:nvSpPr>
          <p:cNvPr id="7" name="KSO_TEMPLATE" hidden="1"/>
          <p:cNvSpPr/>
          <p:nvPr>
            <p:custDataLst>
              <p:tags r:id="rId4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Normal" panose="020B0400000000000000" pitchFamily="34" charset="-122"/>
              <a:ea typeface="思源黑体 Normal" panose="020B0400000000000000" pitchFamily="34" charset="-122"/>
              <a:sym typeface="思源黑体 Normal" panose="020B04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0.xml"/><Relationship Id="rId13" Type="http://schemas.openxmlformats.org/officeDocument/2006/relationships/slideLayout" Target="../slideLayouts/slideLayout1.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11.xml"/><Relationship Id="rId17" Type="http://schemas.openxmlformats.org/officeDocument/2006/relationships/slideLayout" Target="../slideLayouts/slideLayout1.xml"/><Relationship Id="rId16" Type="http://schemas.openxmlformats.org/officeDocument/2006/relationships/tags" Target="../tags/tag111.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xml"/><Relationship Id="rId5" Type="http://schemas.openxmlformats.org/officeDocument/2006/relationships/tags" Target="../tags/tag112.xml"/><Relationship Id="rId4" Type="http://schemas.openxmlformats.org/officeDocument/2006/relationships/image" Target="../media/image11.jpe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image" Target="../media/image3.png"/><Relationship Id="rId24" Type="http://schemas.openxmlformats.org/officeDocument/2006/relationships/notesSlide" Target="../notesSlides/notesSlide13.xml"/><Relationship Id="rId23" Type="http://schemas.openxmlformats.org/officeDocument/2006/relationships/slideLayout" Target="../slideLayouts/slideLayout1.xml"/><Relationship Id="rId22" Type="http://schemas.openxmlformats.org/officeDocument/2006/relationships/tags" Target="../tags/tag131.xml"/><Relationship Id="rId21" Type="http://schemas.openxmlformats.org/officeDocument/2006/relationships/tags" Target="../tags/tag130.xml"/><Relationship Id="rId20" Type="http://schemas.openxmlformats.org/officeDocument/2006/relationships/tags" Target="../tags/tag129.xml"/><Relationship Id="rId2" Type="http://schemas.openxmlformats.org/officeDocument/2006/relationships/image" Target="../media/image2.png"/><Relationship Id="rId19" Type="http://schemas.openxmlformats.org/officeDocument/2006/relationships/tags" Target="../tags/tag128.xml"/><Relationship Id="rId18" Type="http://schemas.openxmlformats.org/officeDocument/2006/relationships/tags" Target="../tags/tag127.xml"/><Relationship Id="rId17" Type="http://schemas.openxmlformats.org/officeDocument/2006/relationships/tags" Target="../tags/tag126.xml"/><Relationship Id="rId16" Type="http://schemas.openxmlformats.org/officeDocument/2006/relationships/tags" Target="../tags/tag125.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4.xml"/><Relationship Id="rId13" Type="http://schemas.openxmlformats.org/officeDocument/2006/relationships/slideLayout" Target="../slideLayouts/slideLayout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image" Target="../media/image3.png"/><Relationship Id="rId20" Type="http://schemas.openxmlformats.org/officeDocument/2006/relationships/notesSlide" Target="../notesSlides/notesSlide15.xml"/><Relationship Id="rId2" Type="http://schemas.openxmlformats.org/officeDocument/2006/relationships/image" Target="../media/image2.png"/><Relationship Id="rId19" Type="http://schemas.openxmlformats.org/officeDocument/2006/relationships/slideLayout" Target="../slideLayouts/slideLayout1.xml"/><Relationship Id="rId18" Type="http://schemas.openxmlformats.org/officeDocument/2006/relationships/tags" Target="../tags/tag155.xml"/><Relationship Id="rId17" Type="http://schemas.openxmlformats.org/officeDocument/2006/relationships/tags" Target="../tags/tag154.xml"/><Relationship Id="rId16" Type="http://schemas.openxmlformats.org/officeDocument/2006/relationships/tags" Target="../tags/tag153.xml"/><Relationship Id="rId15" Type="http://schemas.openxmlformats.org/officeDocument/2006/relationships/tags" Target="../tags/tag152.xml"/><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image" Target="../media/image3.png"/><Relationship Id="rId2" Type="http://schemas.openxmlformats.org/officeDocument/2006/relationships/image" Target="../media/image2.png"/><Relationship Id="rId15" Type="http://schemas.openxmlformats.org/officeDocument/2006/relationships/notesSlide" Target="../notesSlides/notesSlide16.xml"/><Relationship Id="rId14" Type="http://schemas.openxmlformats.org/officeDocument/2006/relationships/slideLayout" Target="../slideLayouts/slideLayout1.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tags" Target="../tags/tag166.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18.xml"/><Relationship Id="rId11" Type="http://schemas.openxmlformats.org/officeDocument/2006/relationships/slideLayout" Target="../slideLayouts/slideLayout1.xml"/><Relationship Id="rId10" Type="http://schemas.openxmlformats.org/officeDocument/2006/relationships/tags" Target="../tags/tag173.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19.xml"/><Relationship Id="rId17" Type="http://schemas.openxmlformats.org/officeDocument/2006/relationships/slideLayout" Target="../slideLayouts/slideLayout1.xml"/><Relationship Id="rId16" Type="http://schemas.openxmlformats.org/officeDocument/2006/relationships/tags" Target="../tags/tag186.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png"/><Relationship Id="rId21" Type="http://schemas.openxmlformats.org/officeDocument/2006/relationships/notesSlide" Target="../notesSlides/notesSlide2.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4" Type="http://schemas.openxmlformats.org/officeDocument/2006/relationships/notesSlide" Target="../notesSlides/notesSlide20.xml"/><Relationship Id="rId33" Type="http://schemas.openxmlformats.org/officeDocument/2006/relationships/slideLayout" Target="../slideLayouts/slideLayout1.xml"/><Relationship Id="rId32" Type="http://schemas.openxmlformats.org/officeDocument/2006/relationships/tags" Target="../tags/tag207.xml"/><Relationship Id="rId31" Type="http://schemas.openxmlformats.org/officeDocument/2006/relationships/image" Target="../media/image19.svg"/><Relationship Id="rId30" Type="http://schemas.openxmlformats.org/officeDocument/2006/relationships/image" Target="../media/image18.png"/><Relationship Id="rId3" Type="http://schemas.openxmlformats.org/officeDocument/2006/relationships/image" Target="../media/image3.png"/><Relationship Id="rId29" Type="http://schemas.openxmlformats.org/officeDocument/2006/relationships/tags" Target="../tags/tag206.xml"/><Relationship Id="rId28" Type="http://schemas.openxmlformats.org/officeDocument/2006/relationships/image" Target="../media/image17.svg"/><Relationship Id="rId27" Type="http://schemas.openxmlformats.org/officeDocument/2006/relationships/image" Target="../media/image16.png"/><Relationship Id="rId26" Type="http://schemas.openxmlformats.org/officeDocument/2006/relationships/tags" Target="../tags/tag205.xml"/><Relationship Id="rId25" Type="http://schemas.openxmlformats.org/officeDocument/2006/relationships/image" Target="../media/image15.svg"/><Relationship Id="rId24" Type="http://schemas.openxmlformats.org/officeDocument/2006/relationships/image" Target="../media/image14.png"/><Relationship Id="rId23" Type="http://schemas.openxmlformats.org/officeDocument/2006/relationships/tags" Target="../tags/tag204.xml"/><Relationship Id="rId22" Type="http://schemas.openxmlformats.org/officeDocument/2006/relationships/image" Target="../media/image13.svg"/><Relationship Id="rId21" Type="http://schemas.openxmlformats.org/officeDocument/2006/relationships/image" Target="../media/image12.png"/><Relationship Id="rId20" Type="http://schemas.openxmlformats.org/officeDocument/2006/relationships/tags" Target="../tags/tag203.xml"/><Relationship Id="rId2" Type="http://schemas.openxmlformats.org/officeDocument/2006/relationships/image" Target="../media/image2.png"/><Relationship Id="rId19" Type="http://schemas.openxmlformats.org/officeDocument/2006/relationships/tags" Target="../tags/tag202.xml"/><Relationship Id="rId18" Type="http://schemas.openxmlformats.org/officeDocument/2006/relationships/tags" Target="../tags/tag201.xml"/><Relationship Id="rId17" Type="http://schemas.openxmlformats.org/officeDocument/2006/relationships/tags" Target="../tags/tag200.xml"/><Relationship Id="rId16" Type="http://schemas.openxmlformats.org/officeDocument/2006/relationships/tags" Target="../tags/tag199.xml"/><Relationship Id="rId15" Type="http://schemas.openxmlformats.org/officeDocument/2006/relationships/tags" Target="../tags/tag198.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21.xml"/><Relationship Id="rId13" Type="http://schemas.openxmlformats.org/officeDocument/2006/relationships/slideLayout" Target="../slideLayouts/slideLayout1.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1.xml"/><Relationship Id="rId5" Type="http://schemas.openxmlformats.org/officeDocument/2006/relationships/tags" Target="../tags/tag219.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9" Type="http://schemas.openxmlformats.org/officeDocument/2006/relationships/tags" Target="../tags/tag225.xml"/><Relationship Id="rId8" Type="http://schemas.openxmlformats.org/officeDocument/2006/relationships/tags" Target="../tags/tag224.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3" Type="http://schemas.openxmlformats.org/officeDocument/2006/relationships/notesSlide" Target="../notesSlides/notesSlide24.xml"/><Relationship Id="rId32" Type="http://schemas.openxmlformats.org/officeDocument/2006/relationships/slideLayout" Target="../slideLayouts/slideLayout1.xml"/><Relationship Id="rId31" Type="http://schemas.openxmlformats.org/officeDocument/2006/relationships/tags" Target="../tags/tag241.xml"/><Relationship Id="rId30" Type="http://schemas.openxmlformats.org/officeDocument/2006/relationships/image" Target="../media/image25.svg"/><Relationship Id="rId3" Type="http://schemas.openxmlformats.org/officeDocument/2006/relationships/image" Target="../media/image3.png"/><Relationship Id="rId29" Type="http://schemas.openxmlformats.org/officeDocument/2006/relationships/image" Target="../media/image24.png"/><Relationship Id="rId28" Type="http://schemas.openxmlformats.org/officeDocument/2006/relationships/tags" Target="../tags/tag240.xml"/><Relationship Id="rId27" Type="http://schemas.openxmlformats.org/officeDocument/2006/relationships/image" Target="../media/image23.svg"/><Relationship Id="rId26" Type="http://schemas.openxmlformats.org/officeDocument/2006/relationships/image" Target="../media/image22.png"/><Relationship Id="rId25" Type="http://schemas.openxmlformats.org/officeDocument/2006/relationships/tags" Target="../tags/tag239.xml"/><Relationship Id="rId24" Type="http://schemas.openxmlformats.org/officeDocument/2006/relationships/image" Target="../media/image21.svg"/><Relationship Id="rId23" Type="http://schemas.openxmlformats.org/officeDocument/2006/relationships/image" Target="../media/image20.png"/><Relationship Id="rId22" Type="http://schemas.openxmlformats.org/officeDocument/2006/relationships/tags" Target="../tags/tag238.xml"/><Relationship Id="rId21" Type="http://schemas.openxmlformats.org/officeDocument/2006/relationships/tags" Target="../tags/tag237.xml"/><Relationship Id="rId20" Type="http://schemas.openxmlformats.org/officeDocument/2006/relationships/tags" Target="../tags/tag236.xml"/><Relationship Id="rId2" Type="http://schemas.openxmlformats.org/officeDocument/2006/relationships/image" Target="../media/image2.png"/><Relationship Id="rId19" Type="http://schemas.openxmlformats.org/officeDocument/2006/relationships/tags" Target="../tags/tag235.xml"/><Relationship Id="rId18" Type="http://schemas.openxmlformats.org/officeDocument/2006/relationships/tags" Target="../tags/tag234.xml"/><Relationship Id="rId17" Type="http://schemas.openxmlformats.org/officeDocument/2006/relationships/tags" Target="../tags/tag233.xml"/><Relationship Id="rId16" Type="http://schemas.openxmlformats.org/officeDocument/2006/relationships/tags" Target="../tags/tag232.xml"/><Relationship Id="rId15" Type="http://schemas.openxmlformats.org/officeDocument/2006/relationships/tags" Target="../tags/tag231.xml"/><Relationship Id="rId14" Type="http://schemas.openxmlformats.org/officeDocument/2006/relationships/tags" Target="../tags/tag230.xml"/><Relationship Id="rId13" Type="http://schemas.openxmlformats.org/officeDocument/2006/relationships/tags" Target="../tags/tag229.xml"/><Relationship Id="rId12" Type="http://schemas.openxmlformats.org/officeDocument/2006/relationships/tags" Target="../tags/tag228.xml"/><Relationship Id="rId11" Type="http://schemas.openxmlformats.org/officeDocument/2006/relationships/tags" Target="../tags/tag227.xml"/><Relationship Id="rId10" Type="http://schemas.openxmlformats.org/officeDocument/2006/relationships/tags" Target="../tags/tag226.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25.xml"/><Relationship Id="rId16" Type="http://schemas.openxmlformats.org/officeDocument/2006/relationships/slideLayout" Target="../slideLayouts/slideLayout1.xml"/><Relationship Id="rId15" Type="http://schemas.openxmlformats.org/officeDocument/2006/relationships/tags" Target="../tags/tag253.xml"/><Relationship Id="rId14" Type="http://schemas.openxmlformats.org/officeDocument/2006/relationships/tags" Target="../tags/tag25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1.xml"/><Relationship Id="rId5" Type="http://schemas.openxmlformats.org/officeDocument/2006/relationships/tags" Target="../tags/tag254.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xml"/><Relationship Id="rId4" Type="http://schemas.openxmlformats.org/officeDocument/2006/relationships/tags" Target="../tags/tag255.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1.xml"/><Relationship Id="rId5" Type="http://schemas.openxmlformats.org/officeDocument/2006/relationships/tags" Target="../tags/tag256.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1.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image" Target="../media/image3.png"/><Relationship Id="rId21" Type="http://schemas.openxmlformats.org/officeDocument/2006/relationships/notesSlide" Target="../notesSlides/notesSlide3.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tags" Target="../tags/tag265.xml"/><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image" Target="../media/image3.png"/><Relationship Id="rId27" Type="http://schemas.openxmlformats.org/officeDocument/2006/relationships/notesSlide" Target="../notesSlides/notesSlide31.xml"/><Relationship Id="rId26" Type="http://schemas.openxmlformats.org/officeDocument/2006/relationships/slideLayout" Target="../slideLayouts/slideLayout1.xml"/><Relationship Id="rId25" Type="http://schemas.openxmlformats.org/officeDocument/2006/relationships/tags" Target="../tags/tag276.xml"/><Relationship Id="rId24" Type="http://schemas.openxmlformats.org/officeDocument/2006/relationships/tags" Target="../tags/tag275.xml"/><Relationship Id="rId23" Type="http://schemas.openxmlformats.org/officeDocument/2006/relationships/image" Target="../media/image31.svg"/><Relationship Id="rId22" Type="http://schemas.openxmlformats.org/officeDocument/2006/relationships/image" Target="../media/image30.png"/><Relationship Id="rId21" Type="http://schemas.openxmlformats.org/officeDocument/2006/relationships/tags" Target="../tags/tag274.xml"/><Relationship Id="rId20" Type="http://schemas.openxmlformats.org/officeDocument/2006/relationships/tags" Target="../tags/tag273.xml"/><Relationship Id="rId2" Type="http://schemas.openxmlformats.org/officeDocument/2006/relationships/image" Target="../media/image2.png"/><Relationship Id="rId19" Type="http://schemas.openxmlformats.org/officeDocument/2006/relationships/tags" Target="../tags/tag272.xml"/><Relationship Id="rId18" Type="http://schemas.openxmlformats.org/officeDocument/2006/relationships/tags" Target="../tags/tag271.xml"/><Relationship Id="rId17" Type="http://schemas.openxmlformats.org/officeDocument/2006/relationships/image" Target="../media/image29.svg"/><Relationship Id="rId16" Type="http://schemas.openxmlformats.org/officeDocument/2006/relationships/image" Target="../media/image28.png"/><Relationship Id="rId15" Type="http://schemas.openxmlformats.org/officeDocument/2006/relationships/tags" Target="../tags/tag270.xml"/><Relationship Id="rId14" Type="http://schemas.openxmlformats.org/officeDocument/2006/relationships/tags" Target="../tags/tag269.xml"/><Relationship Id="rId13" Type="http://schemas.openxmlformats.org/officeDocument/2006/relationships/tags" Target="../tags/tag268.xml"/><Relationship Id="rId12" Type="http://schemas.openxmlformats.org/officeDocument/2006/relationships/image" Target="../media/image27.svg"/><Relationship Id="rId11" Type="http://schemas.openxmlformats.org/officeDocument/2006/relationships/image" Target="../media/image26.png"/><Relationship Id="rId10" Type="http://schemas.openxmlformats.org/officeDocument/2006/relationships/tags" Target="../tags/tag267.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image" Target="../media/image3.png"/><Relationship Id="rId21" Type="http://schemas.openxmlformats.org/officeDocument/2006/relationships/notesSlide" Target="../notesSlides/notesSlide32.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292.xml"/><Relationship Id="rId18" Type="http://schemas.openxmlformats.org/officeDocument/2006/relationships/tags" Target="../tags/tag291.xml"/><Relationship Id="rId17" Type="http://schemas.openxmlformats.org/officeDocument/2006/relationships/tags" Target="../tags/tag290.xml"/><Relationship Id="rId16" Type="http://schemas.openxmlformats.org/officeDocument/2006/relationships/tags" Target="../tags/tag289.xml"/><Relationship Id="rId15" Type="http://schemas.openxmlformats.org/officeDocument/2006/relationships/tags" Target="../tags/tag288.xml"/><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image" Target="../media/image3.png"/><Relationship Id="rId27" Type="http://schemas.openxmlformats.org/officeDocument/2006/relationships/notesSlide" Target="../notesSlides/notesSlide33.xml"/><Relationship Id="rId26" Type="http://schemas.openxmlformats.org/officeDocument/2006/relationships/slideLayout" Target="../slideLayouts/slideLayout1.xml"/><Relationship Id="rId25" Type="http://schemas.openxmlformats.org/officeDocument/2006/relationships/tags" Target="../tags/tag308.xml"/><Relationship Id="rId24" Type="http://schemas.openxmlformats.org/officeDocument/2006/relationships/image" Target="../media/image34.svg"/><Relationship Id="rId23" Type="http://schemas.openxmlformats.org/officeDocument/2006/relationships/image" Target="../media/image24.png"/><Relationship Id="rId22" Type="http://schemas.openxmlformats.org/officeDocument/2006/relationships/tags" Target="../tags/tag307.xml"/><Relationship Id="rId21" Type="http://schemas.openxmlformats.org/officeDocument/2006/relationships/tags" Target="../tags/tag306.xml"/><Relationship Id="rId20" Type="http://schemas.openxmlformats.org/officeDocument/2006/relationships/tags" Target="../tags/tag305.xml"/><Relationship Id="rId2" Type="http://schemas.openxmlformats.org/officeDocument/2006/relationships/image" Target="../media/image2.png"/><Relationship Id="rId19" Type="http://schemas.openxmlformats.org/officeDocument/2006/relationships/tags" Target="../tags/tag304.xml"/><Relationship Id="rId18" Type="http://schemas.openxmlformats.org/officeDocument/2006/relationships/tags" Target="../tags/tag303.xml"/><Relationship Id="rId17" Type="http://schemas.openxmlformats.org/officeDocument/2006/relationships/image" Target="../media/image33.svg"/><Relationship Id="rId16" Type="http://schemas.openxmlformats.org/officeDocument/2006/relationships/image" Target="../media/image20.png"/><Relationship Id="rId15" Type="http://schemas.openxmlformats.org/officeDocument/2006/relationships/tags" Target="../tags/tag302.xml"/><Relationship Id="rId14" Type="http://schemas.openxmlformats.org/officeDocument/2006/relationships/tags" Target="../tags/tag301.xml"/><Relationship Id="rId13" Type="http://schemas.openxmlformats.org/officeDocument/2006/relationships/tags" Target="../tags/tag300.xml"/><Relationship Id="rId12" Type="http://schemas.openxmlformats.org/officeDocument/2006/relationships/tags" Target="../tags/tag299.xml"/><Relationship Id="rId11" Type="http://schemas.openxmlformats.org/officeDocument/2006/relationships/tags" Target="../tags/tag298.xml"/><Relationship Id="rId10" Type="http://schemas.openxmlformats.org/officeDocument/2006/relationships/image" Target="../media/image32.sv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9" Type="http://schemas.openxmlformats.org/officeDocument/2006/relationships/tags" Target="../tags/tag314.xml"/><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34.xml"/><Relationship Id="rId13" Type="http://schemas.openxmlformats.org/officeDocument/2006/relationships/slideLayout" Target="../slideLayouts/slideLayout1.xml"/><Relationship Id="rId12" Type="http://schemas.openxmlformats.org/officeDocument/2006/relationships/tags" Target="../tags/tag317.xml"/><Relationship Id="rId11" Type="http://schemas.openxmlformats.org/officeDocument/2006/relationships/tags" Target="../tags/tag316.xml"/><Relationship Id="rId10" Type="http://schemas.openxmlformats.org/officeDocument/2006/relationships/tags" Target="../tags/tag315.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9" Type="http://schemas.openxmlformats.org/officeDocument/2006/relationships/tags" Target="../tags/tag323.xml"/><Relationship Id="rId8" Type="http://schemas.openxmlformats.org/officeDocument/2006/relationships/tags" Target="../tags/tag322.xml"/><Relationship Id="rId7" Type="http://schemas.openxmlformats.org/officeDocument/2006/relationships/tags" Target="../tags/tag321.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35.xml"/><Relationship Id="rId13" Type="http://schemas.openxmlformats.org/officeDocument/2006/relationships/slideLayout" Target="../slideLayouts/slideLayout1.xml"/><Relationship Id="rId12" Type="http://schemas.openxmlformats.org/officeDocument/2006/relationships/tags" Target="../tags/tag326.xml"/><Relationship Id="rId11" Type="http://schemas.openxmlformats.org/officeDocument/2006/relationships/tags" Target="../tags/tag325.xml"/><Relationship Id="rId10" Type="http://schemas.openxmlformats.org/officeDocument/2006/relationships/tags" Target="../tags/tag324.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9" Type="http://schemas.openxmlformats.org/officeDocument/2006/relationships/tags" Target="../tags/tag332.xml"/><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image" Target="../media/image3.png"/><Relationship Id="rId22" Type="http://schemas.openxmlformats.org/officeDocument/2006/relationships/notesSlide" Target="../notesSlides/notesSlide36.xml"/><Relationship Id="rId21" Type="http://schemas.openxmlformats.org/officeDocument/2006/relationships/slideLayout" Target="../slideLayouts/slideLayout1.xml"/><Relationship Id="rId20" Type="http://schemas.openxmlformats.org/officeDocument/2006/relationships/tags" Target="../tags/tag339.xml"/><Relationship Id="rId2" Type="http://schemas.openxmlformats.org/officeDocument/2006/relationships/image" Target="../media/image2.png"/><Relationship Id="rId19" Type="http://schemas.openxmlformats.org/officeDocument/2006/relationships/image" Target="../media/image23.svg"/><Relationship Id="rId18" Type="http://schemas.openxmlformats.org/officeDocument/2006/relationships/image" Target="../media/image22.png"/><Relationship Id="rId17" Type="http://schemas.openxmlformats.org/officeDocument/2006/relationships/tags" Target="../tags/tag338.xml"/><Relationship Id="rId16" Type="http://schemas.openxmlformats.org/officeDocument/2006/relationships/image" Target="../media/image21.svg"/><Relationship Id="rId15" Type="http://schemas.openxmlformats.org/officeDocument/2006/relationships/image" Target="../media/image20.png"/><Relationship Id="rId14" Type="http://schemas.openxmlformats.org/officeDocument/2006/relationships/tags" Target="../tags/tag337.xml"/><Relationship Id="rId13" Type="http://schemas.openxmlformats.org/officeDocument/2006/relationships/tags" Target="../tags/tag336.xml"/><Relationship Id="rId12" Type="http://schemas.openxmlformats.org/officeDocument/2006/relationships/tags" Target="../tags/tag335.xml"/><Relationship Id="rId11" Type="http://schemas.openxmlformats.org/officeDocument/2006/relationships/tags" Target="../tags/tag334.xml"/><Relationship Id="rId10" Type="http://schemas.openxmlformats.org/officeDocument/2006/relationships/tags" Target="../tags/tag333.xml"/><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image" Target="../media/image3.png"/><Relationship Id="rId2" Type="http://schemas.openxmlformats.org/officeDocument/2006/relationships/image" Target="../media/image2.png"/><Relationship Id="rId15" Type="http://schemas.openxmlformats.org/officeDocument/2006/relationships/notesSlide" Target="../notesSlides/notesSlide37.xml"/><Relationship Id="rId14" Type="http://schemas.openxmlformats.org/officeDocument/2006/relationships/slideLayout" Target="../slideLayouts/slideLayout1.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slideLayout" Target="../slideLayouts/slideLayout1.xml"/><Relationship Id="rId5" Type="http://schemas.openxmlformats.org/officeDocument/2006/relationships/tags" Target="../tags/tag350.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notesSlide" Target="../notesSlides/notesSlide4.xml"/><Relationship Id="rId17" Type="http://schemas.openxmlformats.org/officeDocument/2006/relationships/slideLayout" Target="../slideLayouts/slideLayout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5.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3" Type="http://schemas.openxmlformats.org/officeDocument/2006/relationships/notesSlide" Target="../notesSlides/notesSlide5.xml"/><Relationship Id="rId22" Type="http://schemas.openxmlformats.org/officeDocument/2006/relationships/slideLayout" Target="../slideLayouts/slideLayout1.xml"/><Relationship Id="rId21" Type="http://schemas.openxmlformats.org/officeDocument/2006/relationships/tags" Target="../tags/tag76.xml"/><Relationship Id="rId20" Type="http://schemas.openxmlformats.org/officeDocument/2006/relationships/image" Target="../media/image7.jpeg"/><Relationship Id="rId2" Type="http://schemas.openxmlformats.org/officeDocument/2006/relationships/image" Target="../media/image2.png"/><Relationship Id="rId19" Type="http://schemas.openxmlformats.org/officeDocument/2006/relationships/tags" Target="../tags/tag75.xml"/><Relationship Id="rId18" Type="http://schemas.openxmlformats.org/officeDocument/2006/relationships/image" Target="../media/image6.jpeg"/><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78.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image" Target="../media/image10.jpeg"/><Relationship Id="rId7" Type="http://schemas.openxmlformats.org/officeDocument/2006/relationships/tags" Target="../tags/tag81.xml"/><Relationship Id="rId6" Type="http://schemas.openxmlformats.org/officeDocument/2006/relationships/image" Target="../media/image9.jpeg"/><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8.xml"/><Relationship Id="rId16" Type="http://schemas.openxmlformats.org/officeDocument/2006/relationships/slideLayout" Target="../slideLayouts/slideLayout1.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xml"/><Relationship Id="rId5" Type="http://schemas.openxmlformats.org/officeDocument/2006/relationships/tags" Target="../tags/tag89.xml"/><Relationship Id="rId4" Type="http://schemas.openxmlformats.org/officeDocument/2006/relationships/image" Target="../media/image11.jpe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81978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2900680" y="1518920"/>
            <a:ext cx="6663055" cy="2553335"/>
          </a:xfrm>
          <a:prstGeom prst="rect">
            <a:avLst/>
          </a:prstGeom>
          <a:noFill/>
        </p:spPr>
        <p:txBody>
          <a:bodyPr wrap="square" rtlCol="0">
            <a:spAutoFit/>
          </a:bodyPr>
          <a:lstStyle/>
          <a:p>
            <a:pPr algn="ctr"/>
            <a:r>
              <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rPr>
              <a:t>大学生创新创业教育教程</a:t>
            </a:r>
            <a:endParaRPr lang="zh-CN" altLang="en-US" sz="8000" kern="0" spc="100" dirty="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sym typeface="微软雅黑" panose="020B0503020204020204" pitchFamily="34" charset="-122"/>
            </a:endParaRPr>
          </a:p>
        </p:txBody>
      </p:sp>
      <p:sp>
        <p:nvSpPr>
          <p:cNvPr id="8" name="文本框 7"/>
          <p:cNvSpPr txBox="1"/>
          <p:nvPr/>
        </p:nvSpPr>
        <p:spPr>
          <a:xfrm>
            <a:off x="2899999" y="4119146"/>
            <a:ext cx="6391366" cy="681355"/>
          </a:xfrm>
          <a:prstGeom prst="rect">
            <a:avLst/>
          </a:prstGeom>
          <a:noFill/>
        </p:spPr>
        <p:txBody>
          <a:bodyPr wrap="square" rtlCol="0">
            <a:spAutoFit/>
          </a:bodyPr>
          <a:lstStyle/>
          <a:p>
            <a:pPr algn="ctr">
              <a:lnSpc>
                <a:spcPct val="120000"/>
              </a:lnSpc>
              <a:spcBef>
                <a:spcPts val="0"/>
              </a:spcBef>
              <a:spcAft>
                <a:spcPts val="0"/>
              </a:spcAft>
            </a:pPr>
            <a:r>
              <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Tutorial on Innovation and Entrepreneurship Education for College Student</a:t>
            </a:r>
            <a:endParaRPr sz="1600" kern="0" dirty="0">
              <a:solidFill>
                <a:srgbClr val="70403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716145"/>
            <a:ext cx="1836420" cy="748030"/>
          </a:xfrm>
          <a:prstGeom prst="rect">
            <a:avLst/>
          </a:prstGeom>
        </p:spPr>
      </p:pic>
      <p:sp>
        <p:nvSpPr>
          <p:cNvPr id="16" name="圆角矩形 15"/>
          <p:cNvSpPr/>
          <p:nvPr/>
        </p:nvSpPr>
        <p:spPr>
          <a:xfrm>
            <a:off x="4231640" y="5062855"/>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5092700"/>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6" grpId="0" bldLvl="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二、创新方法的核心要素</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604645"/>
            <a:ext cx="371094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激发创新思维的原因</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圆角矩形 3"/>
          <p:cNvSpPr/>
          <p:nvPr>
            <p:custDataLst>
              <p:tags r:id="rId4"/>
            </p:custDataLst>
          </p:nvPr>
        </p:nvSpPr>
        <p:spPr>
          <a:xfrm>
            <a:off x="1539430" y="2321315"/>
            <a:ext cx="3885108" cy="3626402"/>
          </a:xfrm>
          <a:prstGeom prst="roundRect">
            <a:avLst>
              <a:gd name="adj" fmla="val 0"/>
            </a:avLst>
          </a:prstGeom>
          <a:solidFill>
            <a:schemeClr val="accent4">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5"/>
            </p:custDataLst>
          </p:nvPr>
        </p:nvSpPr>
        <p:spPr>
          <a:xfrm>
            <a:off x="1914721" y="3200458"/>
            <a:ext cx="3134261" cy="2451277"/>
          </a:xfrm>
          <a:prstGeom prst="rect">
            <a:avLst/>
          </a:prstGeom>
          <a:noFill/>
        </p:spPr>
        <p:txBody>
          <a:bodyPr wrap="square" lIns="0" tIns="0" rIns="0" bIns="0" rtlCol="0" anchor="t" anchorCtr="0">
            <a:noAutofit/>
          </a:bodyPr>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ln>
                  <a:noFill/>
                  <a:prstDash val="sysDot"/>
                </a:ln>
                <a:solidFill>
                  <a:schemeClr val="tx1">
                    <a:lumMod val="85000"/>
                    <a:lumOff val="15000"/>
                  </a:schemeClr>
                </a:solidFill>
                <a:latin typeface="+mn-ea"/>
                <a:cs typeface="+mn-ea"/>
                <a:sym typeface="+mn-ea"/>
              </a:rPr>
              <a:t>高校作为科研创新的重要阵地，拥有丰富的科研项目和实验室成果。</a:t>
            </a:r>
            <a:endParaRPr lang="zh-CN" altLang="en-US" dirty="0">
              <a:ln>
                <a:noFill/>
                <a:prstDash val="sysDot"/>
              </a:ln>
              <a:solidFill>
                <a:schemeClr val="tx1">
                  <a:lumMod val="85000"/>
                  <a:lumOff val="15000"/>
                </a:schemeClr>
              </a:solidFill>
              <a:latin typeface="+mn-ea"/>
              <a:cs typeface="+mn-ea"/>
              <a:sym typeface="+mn-ea"/>
            </a:endParaRPr>
          </a:p>
        </p:txBody>
      </p:sp>
      <p:sp>
        <p:nvSpPr>
          <p:cNvPr id="10" name="矩形 9"/>
          <p:cNvSpPr/>
          <p:nvPr>
            <p:custDataLst>
              <p:tags r:id="rId6"/>
            </p:custDataLst>
          </p:nvPr>
        </p:nvSpPr>
        <p:spPr>
          <a:xfrm>
            <a:off x="1915815" y="2648463"/>
            <a:ext cx="3132520" cy="486078"/>
          </a:xfrm>
          <a:prstGeom prst="rect">
            <a:avLst/>
          </a:prstGeom>
          <a:noFill/>
        </p:spPr>
        <p:txBody>
          <a:bodyPr wrap="square" lIns="90000" tIns="46800" rIns="90000" bIns="0" rtlCol="0" anchor="ctr">
            <a:noAutofit/>
          </a:bodyPr>
          <a:p>
            <a:pPr>
              <a:spcBef>
                <a:spcPct val="0"/>
              </a:spcBef>
              <a:spcAft>
                <a:spcPct val="0"/>
              </a:spcAft>
            </a:pPr>
            <a:r>
              <a:rPr lang="zh-CN" altLang="en-US" sz="2000" b="1">
                <a:solidFill>
                  <a:schemeClr val="accent4"/>
                </a:solidFill>
                <a:latin typeface="+mn-ea"/>
                <a:cs typeface="+mn-ea"/>
                <a:sym typeface="+mn-ea"/>
              </a:rPr>
              <a:t>1. 高校科研资源利用</a:t>
            </a:r>
            <a:endParaRPr lang="zh-CN" altLang="en-US" sz="2000" b="1">
              <a:solidFill>
                <a:schemeClr val="accent4"/>
              </a:solidFill>
              <a:latin typeface="+mn-ea"/>
              <a:cs typeface="+mn-ea"/>
              <a:sym typeface="+mn-ea"/>
            </a:endParaRPr>
          </a:p>
        </p:txBody>
      </p:sp>
      <p:sp>
        <p:nvSpPr>
          <p:cNvPr id="12" name="矩形 11"/>
          <p:cNvSpPr/>
          <p:nvPr>
            <p:custDataLst>
              <p:tags r:id="rId7"/>
            </p:custDataLst>
          </p:nvPr>
        </p:nvSpPr>
        <p:spPr>
          <a:xfrm>
            <a:off x="1019712" y="2321315"/>
            <a:ext cx="794145" cy="1459026"/>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rPr>
              <a:t>1</a:t>
            </a:r>
            <a:endParaRPr lang="en-US" altLang="zh-CN" sz="115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endParaRPr>
          </a:p>
        </p:txBody>
      </p:sp>
      <p:sp>
        <p:nvSpPr>
          <p:cNvPr id="14" name="圆角矩形 1"/>
          <p:cNvSpPr/>
          <p:nvPr>
            <p:custDataLst>
              <p:tags r:id="rId8"/>
            </p:custDataLst>
          </p:nvPr>
        </p:nvSpPr>
        <p:spPr>
          <a:xfrm>
            <a:off x="6438998" y="2321315"/>
            <a:ext cx="3885108" cy="3626402"/>
          </a:xfrm>
          <a:prstGeom prst="roundRect">
            <a:avLst>
              <a:gd name="adj" fmla="val 0"/>
            </a:avLst>
          </a:prstGeom>
          <a:solidFill>
            <a:schemeClr val="accent4">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6" name="矩形 15"/>
          <p:cNvSpPr/>
          <p:nvPr>
            <p:custDataLst>
              <p:tags r:id="rId9"/>
            </p:custDataLst>
          </p:nvPr>
        </p:nvSpPr>
        <p:spPr>
          <a:xfrm>
            <a:off x="6814836" y="3200458"/>
            <a:ext cx="3134262" cy="2451277"/>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ln>
                  <a:noFill/>
                  <a:prstDash val="sysDot"/>
                </a:ln>
                <a:solidFill>
                  <a:schemeClr val="tx1">
                    <a:lumMod val="85000"/>
                    <a:lumOff val="15000"/>
                  </a:schemeClr>
                </a:solidFill>
                <a:latin typeface="+mn-ea"/>
                <a:cs typeface="+mn-ea"/>
                <a:sym typeface="+mn-ea"/>
              </a:rPr>
              <a:t>专利技术也是创新的重要体现，大学生可以查询专利信息，寻找可合作或二次开发的项目。在原有技术的基础上进行创新发展，也是一种有效的创新项目的来源。</a:t>
            </a:r>
            <a:endParaRPr lang="zh-CN" altLang="en-US" dirty="0">
              <a:ln>
                <a:noFill/>
                <a:prstDash val="sysDot"/>
              </a:ln>
              <a:solidFill>
                <a:schemeClr val="tx1">
                  <a:lumMod val="85000"/>
                  <a:lumOff val="15000"/>
                </a:schemeClr>
              </a:solidFill>
              <a:latin typeface="+mn-ea"/>
              <a:cs typeface="+mn-ea"/>
              <a:sym typeface="+mn-ea"/>
            </a:endParaRPr>
          </a:p>
        </p:txBody>
      </p:sp>
      <p:sp>
        <p:nvSpPr>
          <p:cNvPr id="17" name="矩形 16"/>
          <p:cNvSpPr/>
          <p:nvPr>
            <p:custDataLst>
              <p:tags r:id="rId10"/>
            </p:custDataLst>
          </p:nvPr>
        </p:nvSpPr>
        <p:spPr>
          <a:xfrm>
            <a:off x="6815383" y="2648463"/>
            <a:ext cx="3132521" cy="486078"/>
          </a:xfrm>
          <a:prstGeom prst="rect">
            <a:avLst/>
          </a:prstGeom>
          <a:noFill/>
        </p:spPr>
        <p:txBody>
          <a:bodyPr wrap="square" lIns="90000" tIns="46800" rIns="90000" bIns="0" rtlCol="0" anchor="ctr">
            <a:noAutofit/>
          </a:bodyPr>
          <a:p>
            <a:pPr>
              <a:spcBef>
                <a:spcPct val="0"/>
              </a:spcBef>
              <a:spcAft>
                <a:spcPct val="0"/>
              </a:spcAft>
            </a:pPr>
            <a:r>
              <a:rPr lang="zh-CN" altLang="en-US" sz="2000" b="1">
                <a:solidFill>
                  <a:schemeClr val="accent4"/>
                </a:solidFill>
                <a:latin typeface="+mn-ea"/>
                <a:cs typeface="+mn-ea"/>
                <a:sym typeface="+mn-ea"/>
              </a:rPr>
              <a:t>2. 专利技术与创新</a:t>
            </a:r>
            <a:endParaRPr lang="zh-CN" altLang="en-US" sz="2000" b="1">
              <a:solidFill>
                <a:schemeClr val="accent4"/>
              </a:solidFill>
              <a:latin typeface="+mn-ea"/>
              <a:cs typeface="+mn-ea"/>
              <a:sym typeface="+mn-ea"/>
            </a:endParaRPr>
          </a:p>
        </p:txBody>
      </p:sp>
      <p:sp>
        <p:nvSpPr>
          <p:cNvPr id="20" name="矩形 19"/>
          <p:cNvSpPr/>
          <p:nvPr>
            <p:custDataLst>
              <p:tags r:id="rId11"/>
            </p:custDataLst>
          </p:nvPr>
        </p:nvSpPr>
        <p:spPr>
          <a:xfrm>
            <a:off x="5919281" y="2314750"/>
            <a:ext cx="794145" cy="1465759"/>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rPr>
              <a:t>2</a:t>
            </a:r>
            <a:endParaRPr lang="en-US" altLang="zh-CN" sz="11500" b="1" dirty="0">
              <a:gradFill flip="none" rotWithShape="1">
                <a:gsLst>
                  <a:gs pos="0">
                    <a:schemeClr val="accent4">
                      <a:lumMod val="40000"/>
                      <a:lumOff val="60000"/>
                      <a:alpha val="100000"/>
                    </a:schemeClr>
                  </a:gs>
                  <a:gs pos="72000">
                    <a:schemeClr val="accent4">
                      <a:alpha val="100000"/>
                    </a:schemeClr>
                  </a:gs>
                </a:gsLst>
                <a:lin ang="2700000" scaled="1"/>
                <a:tileRect/>
              </a:gradFill>
              <a:latin typeface="+mn-ea"/>
              <a:cs typeface="+mn-ea"/>
              <a:sym typeface="+mn-ea"/>
            </a:endParaRPr>
          </a:p>
        </p:txBody>
      </p:sp>
    </p:spTree>
    <p:custDataLst>
      <p:tags r:id="rId12"/>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三、创新项目选择的原则</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4"/>
            </p:custDataLst>
          </p:nvPr>
        </p:nvSpPr>
        <p:spPr>
          <a:xfrm>
            <a:off x="2408115" y="2316283"/>
            <a:ext cx="8241827" cy="58848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sym typeface="+mn-ea"/>
              </a:rPr>
              <a:t>选择创新项目时，资源与技术评估极为关键。</a:t>
            </a:r>
            <a:endParaRPr lang="zh-CN" altLang="en-US">
              <a:solidFill>
                <a:schemeClr val="tx1">
                  <a:lumMod val="85000"/>
                  <a:lumOff val="15000"/>
                </a:schemeClr>
              </a:solidFill>
              <a:latin typeface="+mn-ea"/>
              <a:cs typeface="+mn-ea"/>
              <a:sym typeface="+mn-ea"/>
            </a:endParaRPr>
          </a:p>
        </p:txBody>
      </p:sp>
      <p:sp>
        <p:nvSpPr>
          <p:cNvPr id="31" name="矩形 30"/>
          <p:cNvSpPr/>
          <p:nvPr>
            <p:custDataLst>
              <p:tags r:id="rId5"/>
            </p:custDataLst>
          </p:nvPr>
        </p:nvSpPr>
        <p:spPr>
          <a:xfrm>
            <a:off x="2407534" y="1891783"/>
            <a:ext cx="8241827" cy="422844"/>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可行性原则</a:t>
            </a:r>
            <a:endParaRPr lang="zh-CN" altLang="en-US" b="1">
              <a:solidFill>
                <a:schemeClr val="accent4"/>
              </a:solidFill>
              <a:latin typeface="+mn-ea"/>
              <a:cs typeface="+mn-ea"/>
              <a:sym typeface="+mn-ea"/>
            </a:endParaRPr>
          </a:p>
        </p:txBody>
      </p:sp>
      <p:sp>
        <p:nvSpPr>
          <p:cNvPr id="32" name="矩形 31"/>
          <p:cNvSpPr/>
          <p:nvPr>
            <p:custDataLst>
              <p:tags r:id="rId6"/>
            </p:custDataLst>
          </p:nvPr>
        </p:nvSpPr>
        <p:spPr>
          <a:xfrm>
            <a:off x="1584120" y="1952260"/>
            <a:ext cx="530774" cy="530774"/>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33" name="矩形 32"/>
          <p:cNvSpPr/>
          <p:nvPr>
            <p:custDataLst>
              <p:tags r:id="rId7"/>
            </p:custDataLst>
          </p:nvPr>
        </p:nvSpPr>
        <p:spPr>
          <a:xfrm>
            <a:off x="2415675" y="3398467"/>
            <a:ext cx="8241827" cy="58848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sym typeface="+mn-ea"/>
              </a:rPr>
              <a:t>创新项目的独特性与价值是其成功的关键要素。</a:t>
            </a:r>
            <a:endParaRPr lang="zh-CN" altLang="en-US">
              <a:solidFill>
                <a:schemeClr val="tx1">
                  <a:lumMod val="85000"/>
                  <a:lumOff val="15000"/>
                </a:schemeClr>
              </a:solidFill>
              <a:latin typeface="+mn-ea"/>
              <a:cs typeface="+mn-ea"/>
              <a:sym typeface="+mn-ea"/>
            </a:endParaRPr>
          </a:p>
        </p:txBody>
      </p:sp>
      <p:sp>
        <p:nvSpPr>
          <p:cNvPr id="34" name="矩形 33"/>
          <p:cNvSpPr/>
          <p:nvPr>
            <p:custDataLst>
              <p:tags r:id="rId8"/>
            </p:custDataLst>
          </p:nvPr>
        </p:nvSpPr>
        <p:spPr>
          <a:xfrm>
            <a:off x="2415093" y="2973386"/>
            <a:ext cx="8241827" cy="422844"/>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创新性原则</a:t>
            </a:r>
            <a:endParaRPr lang="zh-CN" altLang="en-US" sz="2000" b="1">
              <a:solidFill>
                <a:schemeClr val="accent4"/>
              </a:solidFill>
              <a:latin typeface="+mn-ea"/>
              <a:cs typeface="+mn-ea"/>
              <a:sym typeface="+mn-ea"/>
            </a:endParaRPr>
          </a:p>
        </p:txBody>
      </p:sp>
      <p:sp>
        <p:nvSpPr>
          <p:cNvPr id="35" name="矩形 34"/>
          <p:cNvSpPr/>
          <p:nvPr>
            <p:custDataLst>
              <p:tags r:id="rId9"/>
            </p:custDataLst>
          </p:nvPr>
        </p:nvSpPr>
        <p:spPr>
          <a:xfrm>
            <a:off x="1591680" y="3034444"/>
            <a:ext cx="530774" cy="530774"/>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37" name="矩形 36"/>
          <p:cNvSpPr/>
          <p:nvPr>
            <p:custDataLst>
              <p:tags r:id="rId10"/>
            </p:custDataLst>
          </p:nvPr>
        </p:nvSpPr>
        <p:spPr>
          <a:xfrm>
            <a:off x="2407534" y="4488792"/>
            <a:ext cx="8241827" cy="58848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sym typeface="+mn-ea"/>
              </a:rPr>
              <a:t>判断创新项目的市场前景，准确预测市场规模是关键。</a:t>
            </a:r>
            <a:endParaRPr lang="zh-CN" altLang="en-US">
              <a:solidFill>
                <a:schemeClr val="tx1">
                  <a:lumMod val="85000"/>
                  <a:lumOff val="15000"/>
                </a:schemeClr>
              </a:solidFill>
              <a:latin typeface="+mn-ea"/>
              <a:cs typeface="+mn-ea"/>
              <a:sym typeface="+mn-ea"/>
            </a:endParaRPr>
          </a:p>
        </p:txBody>
      </p:sp>
      <p:sp>
        <p:nvSpPr>
          <p:cNvPr id="38" name="矩形 37"/>
          <p:cNvSpPr/>
          <p:nvPr>
            <p:custDataLst>
              <p:tags r:id="rId11"/>
            </p:custDataLst>
          </p:nvPr>
        </p:nvSpPr>
        <p:spPr>
          <a:xfrm>
            <a:off x="2406952" y="4064292"/>
            <a:ext cx="8241827" cy="422844"/>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市场前景原则</a:t>
            </a:r>
            <a:endParaRPr lang="zh-CN" altLang="en-US" sz="2000" b="1">
              <a:solidFill>
                <a:schemeClr val="accent4"/>
              </a:solidFill>
              <a:latin typeface="+mn-ea"/>
              <a:cs typeface="+mn-ea"/>
              <a:sym typeface="+mn-ea"/>
            </a:endParaRPr>
          </a:p>
        </p:txBody>
      </p:sp>
      <p:sp>
        <p:nvSpPr>
          <p:cNvPr id="39" name="矩形 38"/>
          <p:cNvSpPr/>
          <p:nvPr>
            <p:custDataLst>
              <p:tags r:id="rId12"/>
            </p:custDataLst>
          </p:nvPr>
        </p:nvSpPr>
        <p:spPr>
          <a:xfrm>
            <a:off x="1583539" y="4124769"/>
            <a:ext cx="530774" cy="530774"/>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40" name="矩形 39"/>
          <p:cNvSpPr/>
          <p:nvPr>
            <p:custDataLst>
              <p:tags r:id="rId13"/>
            </p:custDataLst>
          </p:nvPr>
        </p:nvSpPr>
        <p:spPr>
          <a:xfrm>
            <a:off x="2415675" y="5544227"/>
            <a:ext cx="8241827" cy="58848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sym typeface="+mn-ea"/>
              </a:rPr>
              <a:t>成功的创新项目团队需要多种技能人才协同合作，华为鸿蒙系统开发团队便是例证。</a:t>
            </a:r>
            <a:endParaRPr lang="zh-CN" altLang="en-US">
              <a:solidFill>
                <a:schemeClr val="tx1">
                  <a:lumMod val="85000"/>
                  <a:lumOff val="15000"/>
                </a:schemeClr>
              </a:solidFill>
              <a:latin typeface="+mn-ea"/>
              <a:cs typeface="+mn-ea"/>
              <a:sym typeface="+mn-ea"/>
            </a:endParaRPr>
          </a:p>
        </p:txBody>
      </p:sp>
      <p:sp>
        <p:nvSpPr>
          <p:cNvPr id="41" name="矩形 40"/>
          <p:cNvSpPr/>
          <p:nvPr>
            <p:custDataLst>
              <p:tags r:id="rId14"/>
            </p:custDataLst>
          </p:nvPr>
        </p:nvSpPr>
        <p:spPr>
          <a:xfrm>
            <a:off x="2415093" y="5119145"/>
            <a:ext cx="8241827" cy="422844"/>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团队适配原则</a:t>
            </a:r>
            <a:endParaRPr lang="zh-CN" altLang="en-US" sz="2000" b="1">
              <a:solidFill>
                <a:schemeClr val="accent4"/>
              </a:solidFill>
              <a:latin typeface="+mn-ea"/>
              <a:cs typeface="+mn-ea"/>
              <a:sym typeface="+mn-ea"/>
            </a:endParaRPr>
          </a:p>
        </p:txBody>
      </p:sp>
      <p:sp>
        <p:nvSpPr>
          <p:cNvPr id="42" name="矩形 41"/>
          <p:cNvSpPr/>
          <p:nvPr>
            <p:custDataLst>
              <p:tags r:id="rId15"/>
            </p:custDataLst>
          </p:nvPr>
        </p:nvSpPr>
        <p:spPr>
          <a:xfrm>
            <a:off x="1591680" y="5180204"/>
            <a:ext cx="530774" cy="530774"/>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32" name="Group 532"/>
          <p:cNvGrpSpPr/>
          <p:nvPr/>
        </p:nvGrpSpPr>
        <p:grpSpPr>
          <a:xfrm>
            <a:off x="1953867" y="3660730"/>
            <a:ext cx="5156203" cy="173791"/>
            <a:chOff x="78300" y="408773"/>
            <a:chExt cx="5238047" cy="173791"/>
          </a:xfrm>
        </p:grpSpPr>
        <p:sp>
          <p:nvSpPr>
            <p:cNvPr id="527" name="Shape 527"/>
            <p:cNvSpPr/>
            <p:nvPr/>
          </p:nvSpPr>
          <p:spPr>
            <a:xfrm>
              <a:off x="78301" y="484377"/>
              <a:ext cx="5238046" cy="1"/>
            </a:xfrm>
            <a:prstGeom prst="line">
              <a:avLst/>
            </a:prstGeom>
            <a:noFill/>
            <a:ln w="5080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8" name="Shape 528"/>
            <p:cNvSpPr/>
            <p:nvPr/>
          </p:nvSpPr>
          <p:spPr>
            <a:xfrm>
              <a:off x="78300" y="484377"/>
              <a:ext cx="3725335" cy="1"/>
            </a:xfrm>
            <a:prstGeom prst="line">
              <a:avLst/>
            </a:prstGeom>
            <a:noFill/>
            <a:ln w="50800" cap="flat">
              <a:solidFill>
                <a:srgbClr val="D2A672"/>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9" name="Shape 529"/>
            <p:cNvSpPr/>
            <p:nvPr/>
          </p:nvSpPr>
          <p:spPr>
            <a:xfrm>
              <a:off x="3716739" y="408773"/>
              <a:ext cx="173791" cy="173791"/>
            </a:xfrm>
            <a:prstGeom prst="ellipse">
              <a:avLst/>
            </a:prstGeom>
            <a:solidFill>
              <a:srgbClr val="D2A672"/>
            </a:solidFill>
            <a:ln w="12700" cap="flat">
              <a:noFill/>
              <a:miter lim="400000"/>
            </a:ln>
            <a:effectLst/>
          </p:spPr>
          <p:txBody>
            <a:bodyPr wrap="square" lIns="43542" tIns="43542" rIns="43542" bIns="43542" numCol="1" anchor="ctr">
              <a:noAutofit/>
            </a:bodyPr>
            <a:lstStyle/>
            <a:p>
              <a:pPr algn="ctr" defTabSz="905510" hangingPunct="0">
                <a:defRPr>
                  <a:solidFill>
                    <a:srgbClr val="2B2D3A"/>
                  </a:solidFill>
                </a:defRPr>
              </a:pPr>
              <a:endParaRPr sz="1810" kern="0" dirty="0">
                <a:solidFill>
                  <a:srgbClr val="2B2D3A"/>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2" name="TextBox 1"/>
          <p:cNvSpPr txBox="1"/>
          <p:nvPr/>
        </p:nvSpPr>
        <p:spPr>
          <a:xfrm>
            <a:off x="1796415" y="1879600"/>
            <a:ext cx="8742680" cy="1563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just" defTabSz="870585" hangingPunct="0">
              <a:lnSpc>
                <a:spcPct val="150000"/>
              </a:lnSpc>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（一）激发创新意识</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defTabSz="870585" hangingPunct="0">
              <a:lnSpc>
                <a:spcPct val="150000"/>
              </a:lnSpc>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意识的培育，关键在于培养好奇心、质疑精神与冒险意识。好奇心是探索未知的动力，引领个体探寻知识与现象的深层奥秘，挖掘创新可能；质疑精神促使对既有观念等批判性思考，打破常规，开拓创新路径；冒险意识助力突破舒适区，在风险中果断行动，实现创新突破。</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9" name="矩形 48"/>
          <p:cNvSpPr/>
          <p:nvPr/>
        </p:nvSpPr>
        <p:spPr>
          <a:xfrm>
            <a:off x="7816850" y="3660775"/>
            <a:ext cx="3041015" cy="2397760"/>
          </a:xfrm>
          <a:prstGeom prst="rect">
            <a:avLst/>
          </a:prstGeom>
          <a:blipFill rotWithShape="1">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二、创新方法的核心要素</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TextBox 1"/>
          <p:cNvSpPr txBox="1"/>
          <p:nvPr/>
        </p:nvSpPr>
        <p:spPr>
          <a:xfrm>
            <a:off x="1796415" y="3891915"/>
            <a:ext cx="5431790" cy="23018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p>
            <a:pPr algn="just" defTabSz="870585" hangingPunct="0">
              <a:lnSpc>
                <a:spcPct val="150000"/>
              </a:lnSpc>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（二）运用知识与经验</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defTabSz="870585" hangingPunct="0">
              <a:lnSpc>
                <a:spcPct val="150000"/>
              </a:lnSpc>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跨学科知识融合对创新意义重大，堪称强大引擎。“神威·太湖之光”超级计算机研发便是例证，计算机、数学、物理等多学科科研力量紧密配合，各展其能，实现深度融合协同，突破技术瓶颈，让性能跃升，领先全球超算领域，助力前沿科研。</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32"/>
                                        </p:tgtEl>
                                        <p:attrNameLst>
                                          <p:attrName>style.visibility</p:attrName>
                                        </p:attrNameLst>
                                      </p:cBhvr>
                                      <p:to>
                                        <p:strVal val="visible"/>
                                      </p:to>
                                    </p:set>
                                    <p:animEffect transition="in" filter="wipe(left)">
                                      <p:cBhvr>
                                        <p:cTn id="22" dur="500"/>
                                        <p:tgtEl>
                                          <p:spTgt spid="532"/>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9" grpId="0" bldLvl="0" animBg="1"/>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166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4" name="Group 1"/>
          <p:cNvGrpSpPr/>
          <p:nvPr>
            <p:custDataLst>
              <p:tags r:id="rId4"/>
            </p:custDataLst>
          </p:nvPr>
        </p:nvGrpSpPr>
        <p:grpSpPr>
          <a:xfrm>
            <a:off x="2654935" y="2083379"/>
            <a:ext cx="8051165" cy="1156165"/>
            <a:chOff x="7645349" y="2051130"/>
            <a:chExt cx="3632251" cy="1156541"/>
          </a:xfrm>
        </p:grpSpPr>
        <p:sp>
          <p:nvSpPr>
            <p:cNvPr id="8" name="Shape 1020"/>
            <p:cNvSpPr/>
            <p:nvPr>
              <p:custDataLst>
                <p:tags r:id="rId5"/>
              </p:custDataLst>
            </p:nvPr>
          </p:nvSpPr>
          <p:spPr>
            <a:xfrm>
              <a:off x="7645349" y="2318382"/>
              <a:ext cx="3632251" cy="889289"/>
            </a:xfrm>
            <a:prstGeom prst="rect">
              <a:avLst/>
            </a:prstGeom>
            <a:noFill/>
            <a:ln w="12700" cap="flat">
              <a:noFill/>
              <a:miter lim="400000"/>
            </a:ln>
            <a:effectLst/>
          </p:spPr>
          <p:txBody>
            <a:bodyPr wrap="square" lIns="25400" tIns="25400" rIns="25400" bIns="25400" numCol="1" anchor="ctr">
              <a:spAutoFit/>
            </a:bodyPr>
            <a:lstStyle>
              <a:lvl1pPr algn="l">
                <a:defRPr sz="2200">
                  <a:solidFill>
                    <a:srgbClr val="323445"/>
                  </a:solidFill>
                  <a:latin typeface="Lato Black"/>
                  <a:ea typeface="Lato Black"/>
                  <a:cs typeface="Lato Black"/>
                  <a:sym typeface="Lato Black"/>
                </a:defRPr>
              </a:lvl1pPr>
            </a:lstStyle>
            <a:p>
              <a:pPr indent="355600" algn="just" fontAlgn="auto">
                <a:lnSpc>
                  <a:spcPct val="130000"/>
                </a:lnSpc>
                <a:spcBef>
                  <a:spcPts val="0"/>
                </a:spcBef>
                <a:spcAft>
                  <a:spcPts val="0"/>
                </a:spcAft>
                <a:extLst>
                  <a:ext uri="{35155182-B16C-46BC-9424-99874614C6A1}">
                    <wpsdc:indentchars xmlns:wpsdc="http://www.wps.cn/officeDocument/2017/drawingmlCustomData" val="200" checksum="3837665281"/>
                  </a:ext>
                </a:extLst>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中国天眼”（FAST）项目建设尽显创新方法之力。选址时，多学科综合勘查，联合天文、地质等多领域专家考察众多地点，分析地形、电磁环境等因素，选定贵州喀斯特洼坑，其独特地貌利于安置且屏蔽干扰，营造绝佳观测环境。</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6" name="Shape 1021"/>
            <p:cNvSpPr/>
            <p:nvPr>
              <p:custDataLst>
                <p:tags r:id="rId6"/>
              </p:custDataLst>
            </p:nvPr>
          </p:nvSpPr>
          <p:spPr>
            <a:xfrm>
              <a:off x="7661105" y="2051130"/>
              <a:ext cx="2074385" cy="327767"/>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r>
                <a:rPr lang="zh-CN" altLang="en-US" sz="18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科技领域创新方法实践</a:t>
              </a:r>
              <a:endParaRPr lang="zh-CN" altLang="en-US" sz="18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2" name="组合 1"/>
          <p:cNvGrpSpPr/>
          <p:nvPr>
            <p:custDataLst>
              <p:tags r:id="rId7"/>
            </p:custDataLst>
          </p:nvPr>
        </p:nvGrpSpPr>
        <p:grpSpPr>
          <a:xfrm>
            <a:off x="1618615" y="2150110"/>
            <a:ext cx="590550" cy="588010"/>
            <a:chOff x="9719" y="3341"/>
            <a:chExt cx="930" cy="926"/>
          </a:xfrm>
        </p:grpSpPr>
        <p:sp>
          <p:nvSpPr>
            <p:cNvPr id="5" name="Freeform 56"/>
            <p:cNvSpPr/>
            <p:nvPr>
              <p:custDataLst>
                <p:tags r:id="rId8"/>
              </p:custDataLst>
            </p:nvPr>
          </p:nvSpPr>
          <p:spPr>
            <a:xfrm>
              <a:off x="9719" y="3341"/>
              <a:ext cx="930" cy="927"/>
            </a:xfrm>
            <a:custGeom>
              <a:avLst/>
              <a:gdLst>
                <a:gd name="connsiteX0" fmla="*/ 183004 w 1101600"/>
                <a:gd name="connsiteY0" fmla="*/ 0 h 1098000"/>
                <a:gd name="connsiteX1" fmla="*/ 918596 w 1101600"/>
                <a:gd name="connsiteY1" fmla="*/ 0 h 1098000"/>
                <a:gd name="connsiteX2" fmla="*/ 1101600 w 1101600"/>
                <a:gd name="connsiteY2" fmla="*/ 183004 h 1098000"/>
                <a:gd name="connsiteX3" fmla="*/ 1101600 w 1101600"/>
                <a:gd name="connsiteY3" fmla="*/ 914996 h 1098000"/>
                <a:gd name="connsiteX4" fmla="*/ 918596 w 1101600"/>
                <a:gd name="connsiteY4" fmla="*/ 1098000 h 1098000"/>
                <a:gd name="connsiteX5" fmla="*/ 183004 w 1101600"/>
                <a:gd name="connsiteY5" fmla="*/ 1098000 h 1098000"/>
                <a:gd name="connsiteX6" fmla="*/ 0 w 1101600"/>
                <a:gd name="connsiteY6" fmla="*/ 914996 h 1098000"/>
                <a:gd name="connsiteX7" fmla="*/ 0 w 1101600"/>
                <a:gd name="connsiteY7" fmla="*/ 183004 h 1098000"/>
                <a:gd name="connsiteX8" fmla="*/ 183004 w 1101600"/>
                <a:gd name="connsiteY8" fmla="*/ 0 h 10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600" h="1098000">
                  <a:moveTo>
                    <a:pt x="183004" y="0"/>
                  </a:moveTo>
                  <a:lnTo>
                    <a:pt x="918596" y="0"/>
                  </a:lnTo>
                  <a:cubicBezTo>
                    <a:pt x="1019666" y="0"/>
                    <a:pt x="1101600" y="81934"/>
                    <a:pt x="1101600" y="183004"/>
                  </a:cubicBezTo>
                  <a:lnTo>
                    <a:pt x="1101600" y="914996"/>
                  </a:lnTo>
                  <a:cubicBezTo>
                    <a:pt x="1101600" y="1016066"/>
                    <a:pt x="1019666" y="1098000"/>
                    <a:pt x="918596" y="1098000"/>
                  </a:cubicBezTo>
                  <a:lnTo>
                    <a:pt x="183004" y="1098000"/>
                  </a:lnTo>
                  <a:cubicBezTo>
                    <a:pt x="81934" y="1098000"/>
                    <a:pt x="0" y="1016066"/>
                    <a:pt x="0" y="914996"/>
                  </a:cubicBezTo>
                  <a:lnTo>
                    <a:pt x="0" y="183004"/>
                  </a:lnTo>
                  <a:cubicBezTo>
                    <a:pt x="0" y="81934"/>
                    <a:pt x="81934" y="0"/>
                    <a:pt x="183004" y="0"/>
                  </a:cubicBezTo>
                  <a:close/>
                </a:path>
              </a:pathLst>
            </a:custGeom>
            <a:noFill/>
            <a:ln w="12700" cap="flat" cmpd="sng" algn="ctr">
              <a:solidFill>
                <a:srgbClr val="A3744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9" name="Freeform 526"/>
            <p:cNvSpPr>
              <a:spLocks noEditPoints="1"/>
            </p:cNvSpPr>
            <p:nvPr>
              <p:custDataLst>
                <p:tags r:id="rId9"/>
              </p:custDataLst>
            </p:nvPr>
          </p:nvSpPr>
          <p:spPr bwMode="auto">
            <a:xfrm>
              <a:off x="9906" y="3557"/>
              <a:ext cx="544" cy="444"/>
            </a:xfrm>
            <a:custGeom>
              <a:avLst/>
              <a:gdLst>
                <a:gd name="T0" fmla="*/ 92 w 192"/>
                <a:gd name="T1" fmla="*/ 66 h 156"/>
                <a:gd name="T2" fmla="*/ 56 w 192"/>
                <a:gd name="T3" fmla="*/ 46 h 156"/>
                <a:gd name="T4" fmla="*/ 45 w 192"/>
                <a:gd name="T5" fmla="*/ 28 h 156"/>
                <a:gd name="T6" fmla="*/ 64 w 192"/>
                <a:gd name="T7" fmla="*/ 38 h 156"/>
                <a:gd name="T8" fmla="*/ 56 w 192"/>
                <a:gd name="T9" fmla="*/ 110 h 156"/>
                <a:gd name="T10" fmla="*/ 45 w 192"/>
                <a:gd name="T11" fmla="*/ 129 h 156"/>
                <a:gd name="T12" fmla="*/ 64 w 192"/>
                <a:gd name="T13" fmla="*/ 118 h 156"/>
                <a:gd name="T14" fmla="*/ 84 w 192"/>
                <a:gd name="T15" fmla="*/ 83 h 156"/>
                <a:gd name="T16" fmla="*/ 136 w 192"/>
                <a:gd name="T17" fmla="*/ 46 h 156"/>
                <a:gd name="T18" fmla="*/ 147 w 192"/>
                <a:gd name="T19" fmla="*/ 28 h 156"/>
                <a:gd name="T20" fmla="*/ 128 w 192"/>
                <a:gd name="T21" fmla="*/ 38 h 156"/>
                <a:gd name="T22" fmla="*/ 109 w 192"/>
                <a:gd name="T23" fmla="*/ 74 h 156"/>
                <a:gd name="T24" fmla="*/ 147 w 192"/>
                <a:gd name="T25" fmla="*/ 99 h 156"/>
                <a:gd name="T26" fmla="*/ 109 w 192"/>
                <a:gd name="T27" fmla="*/ 83 h 156"/>
                <a:gd name="T28" fmla="*/ 128 w 192"/>
                <a:gd name="T29" fmla="*/ 118 h 156"/>
                <a:gd name="T30" fmla="*/ 147 w 192"/>
                <a:gd name="T31" fmla="*/ 129 h 156"/>
                <a:gd name="T32" fmla="*/ 18 w 192"/>
                <a:gd name="T33" fmla="*/ 16 h 156"/>
                <a:gd name="T34" fmla="*/ 51 w 192"/>
                <a:gd name="T35" fmla="*/ 0 h 156"/>
                <a:gd name="T36" fmla="*/ 0 w 192"/>
                <a:gd name="T37" fmla="*/ 18 h 156"/>
                <a:gd name="T38" fmla="*/ 16 w 192"/>
                <a:gd name="T39" fmla="*/ 44 h 156"/>
                <a:gd name="T40" fmla="*/ 174 w 192"/>
                <a:gd name="T41" fmla="*/ 0 h 156"/>
                <a:gd name="T42" fmla="*/ 142 w 192"/>
                <a:gd name="T43" fmla="*/ 16 h 156"/>
                <a:gd name="T44" fmla="*/ 176 w 192"/>
                <a:gd name="T45" fmla="*/ 18 h 156"/>
                <a:gd name="T46" fmla="*/ 192 w 192"/>
                <a:gd name="T47" fmla="*/ 44 h 156"/>
                <a:gd name="T48" fmla="*/ 174 w 192"/>
                <a:gd name="T49" fmla="*/ 0 h 156"/>
                <a:gd name="T50" fmla="*/ 174 w 192"/>
                <a:gd name="T51" fmla="*/ 140 h 156"/>
                <a:gd name="T52" fmla="*/ 142 w 192"/>
                <a:gd name="T53" fmla="*/ 156 h 156"/>
                <a:gd name="T54" fmla="*/ 192 w 192"/>
                <a:gd name="T55" fmla="*/ 139 h 156"/>
                <a:gd name="T56" fmla="*/ 176 w 192"/>
                <a:gd name="T57" fmla="*/ 113 h 156"/>
                <a:gd name="T58" fmla="*/ 16 w 192"/>
                <a:gd name="T59" fmla="*/ 139 h 156"/>
                <a:gd name="T60" fmla="*/ 0 w 192"/>
                <a:gd name="T61" fmla="*/ 113 h 156"/>
                <a:gd name="T62" fmla="*/ 18 w 192"/>
                <a:gd name="T63" fmla="*/ 156 h 156"/>
                <a:gd name="T64" fmla="*/ 51 w 192"/>
                <a:gd name="T65" fmla="*/ 140 h 156"/>
                <a:gd name="T66" fmla="*/ 16 w 192"/>
                <a:gd name="T67" fmla="*/ 13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56">
                  <a:moveTo>
                    <a:pt x="64" y="38"/>
                  </a:moveTo>
                  <a:cubicBezTo>
                    <a:pt x="92" y="66"/>
                    <a:pt x="92" y="66"/>
                    <a:pt x="92" y="66"/>
                  </a:cubicBezTo>
                  <a:cubicBezTo>
                    <a:pt x="84" y="74"/>
                    <a:pt x="84" y="74"/>
                    <a:pt x="84" y="74"/>
                  </a:cubicBezTo>
                  <a:cubicBezTo>
                    <a:pt x="56" y="46"/>
                    <a:pt x="56" y="46"/>
                    <a:pt x="56" y="46"/>
                  </a:cubicBezTo>
                  <a:cubicBezTo>
                    <a:pt x="45" y="57"/>
                    <a:pt x="45" y="57"/>
                    <a:pt x="45" y="57"/>
                  </a:cubicBezTo>
                  <a:cubicBezTo>
                    <a:pt x="45" y="28"/>
                    <a:pt x="45" y="28"/>
                    <a:pt x="45" y="28"/>
                  </a:cubicBezTo>
                  <a:cubicBezTo>
                    <a:pt x="75" y="28"/>
                    <a:pt x="75" y="28"/>
                    <a:pt x="75" y="28"/>
                  </a:cubicBezTo>
                  <a:lnTo>
                    <a:pt x="64" y="38"/>
                  </a:lnTo>
                  <a:close/>
                  <a:moveTo>
                    <a:pt x="84" y="83"/>
                  </a:moveTo>
                  <a:cubicBezTo>
                    <a:pt x="56" y="110"/>
                    <a:pt x="56" y="110"/>
                    <a:pt x="56" y="110"/>
                  </a:cubicBezTo>
                  <a:cubicBezTo>
                    <a:pt x="45" y="99"/>
                    <a:pt x="45" y="99"/>
                    <a:pt x="45" y="99"/>
                  </a:cubicBezTo>
                  <a:cubicBezTo>
                    <a:pt x="45" y="129"/>
                    <a:pt x="45" y="129"/>
                    <a:pt x="45" y="129"/>
                  </a:cubicBezTo>
                  <a:cubicBezTo>
                    <a:pt x="75" y="129"/>
                    <a:pt x="75" y="129"/>
                    <a:pt x="75" y="129"/>
                  </a:cubicBezTo>
                  <a:cubicBezTo>
                    <a:pt x="64" y="118"/>
                    <a:pt x="64" y="118"/>
                    <a:pt x="64" y="118"/>
                  </a:cubicBezTo>
                  <a:cubicBezTo>
                    <a:pt x="92" y="91"/>
                    <a:pt x="92" y="91"/>
                    <a:pt x="92" y="91"/>
                  </a:cubicBezTo>
                  <a:lnTo>
                    <a:pt x="84" y="83"/>
                  </a:lnTo>
                  <a:close/>
                  <a:moveTo>
                    <a:pt x="109" y="74"/>
                  </a:moveTo>
                  <a:cubicBezTo>
                    <a:pt x="136" y="46"/>
                    <a:pt x="136" y="46"/>
                    <a:pt x="136" y="46"/>
                  </a:cubicBezTo>
                  <a:cubicBezTo>
                    <a:pt x="147" y="57"/>
                    <a:pt x="147" y="57"/>
                    <a:pt x="147" y="57"/>
                  </a:cubicBezTo>
                  <a:cubicBezTo>
                    <a:pt x="147" y="28"/>
                    <a:pt x="147" y="28"/>
                    <a:pt x="147" y="28"/>
                  </a:cubicBezTo>
                  <a:cubicBezTo>
                    <a:pt x="117" y="28"/>
                    <a:pt x="117" y="28"/>
                    <a:pt x="117" y="28"/>
                  </a:cubicBezTo>
                  <a:cubicBezTo>
                    <a:pt x="128" y="38"/>
                    <a:pt x="128" y="38"/>
                    <a:pt x="128" y="38"/>
                  </a:cubicBezTo>
                  <a:cubicBezTo>
                    <a:pt x="101" y="66"/>
                    <a:pt x="101" y="66"/>
                    <a:pt x="101" y="66"/>
                  </a:cubicBezTo>
                  <a:lnTo>
                    <a:pt x="109" y="74"/>
                  </a:lnTo>
                  <a:close/>
                  <a:moveTo>
                    <a:pt x="147" y="129"/>
                  </a:moveTo>
                  <a:cubicBezTo>
                    <a:pt x="147" y="99"/>
                    <a:pt x="147" y="99"/>
                    <a:pt x="147" y="99"/>
                  </a:cubicBezTo>
                  <a:cubicBezTo>
                    <a:pt x="136" y="110"/>
                    <a:pt x="136" y="110"/>
                    <a:pt x="136" y="110"/>
                  </a:cubicBezTo>
                  <a:cubicBezTo>
                    <a:pt x="109" y="83"/>
                    <a:pt x="109" y="83"/>
                    <a:pt x="109" y="83"/>
                  </a:cubicBezTo>
                  <a:cubicBezTo>
                    <a:pt x="101" y="91"/>
                    <a:pt x="101" y="91"/>
                    <a:pt x="101" y="91"/>
                  </a:cubicBezTo>
                  <a:cubicBezTo>
                    <a:pt x="128" y="118"/>
                    <a:pt x="128" y="118"/>
                    <a:pt x="128" y="118"/>
                  </a:cubicBezTo>
                  <a:cubicBezTo>
                    <a:pt x="117" y="129"/>
                    <a:pt x="117" y="129"/>
                    <a:pt x="117" y="129"/>
                  </a:cubicBezTo>
                  <a:lnTo>
                    <a:pt x="147" y="129"/>
                  </a:lnTo>
                  <a:close/>
                  <a:moveTo>
                    <a:pt x="16" y="18"/>
                  </a:moveTo>
                  <a:cubicBezTo>
                    <a:pt x="16" y="17"/>
                    <a:pt x="17" y="16"/>
                    <a:pt x="18" y="16"/>
                  </a:cubicBezTo>
                  <a:cubicBezTo>
                    <a:pt x="51" y="16"/>
                    <a:pt x="51" y="16"/>
                    <a:pt x="51" y="16"/>
                  </a:cubicBezTo>
                  <a:cubicBezTo>
                    <a:pt x="51" y="0"/>
                    <a:pt x="51" y="0"/>
                    <a:pt x="51" y="0"/>
                  </a:cubicBezTo>
                  <a:cubicBezTo>
                    <a:pt x="18" y="0"/>
                    <a:pt x="18" y="0"/>
                    <a:pt x="18" y="0"/>
                  </a:cubicBezTo>
                  <a:cubicBezTo>
                    <a:pt x="8" y="0"/>
                    <a:pt x="0" y="8"/>
                    <a:pt x="0" y="18"/>
                  </a:cubicBezTo>
                  <a:cubicBezTo>
                    <a:pt x="0" y="44"/>
                    <a:pt x="0" y="44"/>
                    <a:pt x="0" y="44"/>
                  </a:cubicBezTo>
                  <a:cubicBezTo>
                    <a:pt x="16" y="44"/>
                    <a:pt x="16" y="44"/>
                    <a:pt x="16" y="44"/>
                  </a:cubicBezTo>
                  <a:lnTo>
                    <a:pt x="16" y="18"/>
                  </a:lnTo>
                  <a:close/>
                  <a:moveTo>
                    <a:pt x="174" y="0"/>
                  </a:moveTo>
                  <a:cubicBezTo>
                    <a:pt x="142" y="0"/>
                    <a:pt x="142" y="0"/>
                    <a:pt x="142" y="0"/>
                  </a:cubicBezTo>
                  <a:cubicBezTo>
                    <a:pt x="142" y="16"/>
                    <a:pt x="142" y="16"/>
                    <a:pt x="142" y="16"/>
                  </a:cubicBezTo>
                  <a:cubicBezTo>
                    <a:pt x="174" y="16"/>
                    <a:pt x="174" y="16"/>
                    <a:pt x="174" y="16"/>
                  </a:cubicBezTo>
                  <a:cubicBezTo>
                    <a:pt x="175" y="16"/>
                    <a:pt x="176" y="17"/>
                    <a:pt x="176" y="18"/>
                  </a:cubicBezTo>
                  <a:cubicBezTo>
                    <a:pt x="176" y="44"/>
                    <a:pt x="176" y="44"/>
                    <a:pt x="176" y="44"/>
                  </a:cubicBezTo>
                  <a:cubicBezTo>
                    <a:pt x="192" y="44"/>
                    <a:pt x="192" y="44"/>
                    <a:pt x="192" y="44"/>
                  </a:cubicBezTo>
                  <a:cubicBezTo>
                    <a:pt x="192" y="18"/>
                    <a:pt x="192" y="18"/>
                    <a:pt x="192" y="18"/>
                  </a:cubicBezTo>
                  <a:cubicBezTo>
                    <a:pt x="192" y="8"/>
                    <a:pt x="184" y="0"/>
                    <a:pt x="174" y="0"/>
                  </a:cubicBezTo>
                  <a:moveTo>
                    <a:pt x="176" y="139"/>
                  </a:moveTo>
                  <a:cubicBezTo>
                    <a:pt x="176" y="140"/>
                    <a:pt x="175" y="140"/>
                    <a:pt x="174" y="140"/>
                  </a:cubicBezTo>
                  <a:cubicBezTo>
                    <a:pt x="142" y="140"/>
                    <a:pt x="142" y="140"/>
                    <a:pt x="142" y="140"/>
                  </a:cubicBezTo>
                  <a:cubicBezTo>
                    <a:pt x="142" y="156"/>
                    <a:pt x="142" y="156"/>
                    <a:pt x="142" y="156"/>
                  </a:cubicBezTo>
                  <a:cubicBezTo>
                    <a:pt x="174" y="156"/>
                    <a:pt x="174" y="156"/>
                    <a:pt x="174" y="156"/>
                  </a:cubicBezTo>
                  <a:cubicBezTo>
                    <a:pt x="184" y="156"/>
                    <a:pt x="192" y="148"/>
                    <a:pt x="192" y="139"/>
                  </a:cubicBezTo>
                  <a:cubicBezTo>
                    <a:pt x="192" y="113"/>
                    <a:pt x="192" y="113"/>
                    <a:pt x="192" y="113"/>
                  </a:cubicBezTo>
                  <a:cubicBezTo>
                    <a:pt x="176" y="113"/>
                    <a:pt x="176" y="113"/>
                    <a:pt x="176" y="113"/>
                  </a:cubicBezTo>
                  <a:lnTo>
                    <a:pt x="176" y="139"/>
                  </a:lnTo>
                  <a:close/>
                  <a:moveTo>
                    <a:pt x="16" y="139"/>
                  </a:moveTo>
                  <a:cubicBezTo>
                    <a:pt x="16" y="113"/>
                    <a:pt x="16" y="113"/>
                    <a:pt x="16" y="113"/>
                  </a:cubicBezTo>
                  <a:cubicBezTo>
                    <a:pt x="0" y="113"/>
                    <a:pt x="0" y="113"/>
                    <a:pt x="0" y="113"/>
                  </a:cubicBezTo>
                  <a:cubicBezTo>
                    <a:pt x="0" y="139"/>
                    <a:pt x="0" y="139"/>
                    <a:pt x="0" y="139"/>
                  </a:cubicBezTo>
                  <a:cubicBezTo>
                    <a:pt x="0" y="148"/>
                    <a:pt x="8" y="156"/>
                    <a:pt x="18" y="156"/>
                  </a:cubicBezTo>
                  <a:cubicBezTo>
                    <a:pt x="51" y="156"/>
                    <a:pt x="51" y="156"/>
                    <a:pt x="51" y="156"/>
                  </a:cubicBezTo>
                  <a:cubicBezTo>
                    <a:pt x="51" y="140"/>
                    <a:pt x="51" y="140"/>
                    <a:pt x="51" y="140"/>
                  </a:cubicBezTo>
                  <a:cubicBezTo>
                    <a:pt x="18" y="140"/>
                    <a:pt x="18" y="140"/>
                    <a:pt x="18" y="140"/>
                  </a:cubicBezTo>
                  <a:cubicBezTo>
                    <a:pt x="17" y="140"/>
                    <a:pt x="16" y="140"/>
                    <a:pt x="16" y="139"/>
                  </a:cubicBezTo>
                </a:path>
              </a:pathLst>
            </a:custGeom>
            <a:solidFill>
              <a:srgbClr val="A3744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3" name="组合 2"/>
          <p:cNvGrpSpPr/>
          <p:nvPr>
            <p:custDataLst>
              <p:tags r:id="rId10"/>
            </p:custDataLst>
          </p:nvPr>
        </p:nvGrpSpPr>
        <p:grpSpPr>
          <a:xfrm>
            <a:off x="1630045" y="3464560"/>
            <a:ext cx="590550" cy="588010"/>
            <a:chOff x="9737" y="5321"/>
            <a:chExt cx="930" cy="926"/>
          </a:xfrm>
        </p:grpSpPr>
        <p:sp>
          <p:nvSpPr>
            <p:cNvPr id="52" name="Freeform 54"/>
            <p:cNvSpPr/>
            <p:nvPr>
              <p:custDataLst>
                <p:tags r:id="rId11"/>
              </p:custDataLst>
            </p:nvPr>
          </p:nvSpPr>
          <p:spPr>
            <a:xfrm>
              <a:off x="9737" y="5321"/>
              <a:ext cx="930" cy="927"/>
            </a:xfrm>
            <a:custGeom>
              <a:avLst/>
              <a:gdLst>
                <a:gd name="connsiteX0" fmla="*/ 183004 w 1101600"/>
                <a:gd name="connsiteY0" fmla="*/ 0 h 1098000"/>
                <a:gd name="connsiteX1" fmla="*/ 918596 w 1101600"/>
                <a:gd name="connsiteY1" fmla="*/ 0 h 1098000"/>
                <a:gd name="connsiteX2" fmla="*/ 1101600 w 1101600"/>
                <a:gd name="connsiteY2" fmla="*/ 183004 h 1098000"/>
                <a:gd name="connsiteX3" fmla="*/ 1101600 w 1101600"/>
                <a:gd name="connsiteY3" fmla="*/ 914996 h 1098000"/>
                <a:gd name="connsiteX4" fmla="*/ 918596 w 1101600"/>
                <a:gd name="connsiteY4" fmla="*/ 1098000 h 1098000"/>
                <a:gd name="connsiteX5" fmla="*/ 183004 w 1101600"/>
                <a:gd name="connsiteY5" fmla="*/ 1098000 h 1098000"/>
                <a:gd name="connsiteX6" fmla="*/ 0 w 1101600"/>
                <a:gd name="connsiteY6" fmla="*/ 914996 h 1098000"/>
                <a:gd name="connsiteX7" fmla="*/ 0 w 1101600"/>
                <a:gd name="connsiteY7" fmla="*/ 183004 h 1098000"/>
                <a:gd name="connsiteX8" fmla="*/ 183004 w 1101600"/>
                <a:gd name="connsiteY8" fmla="*/ 0 h 10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600" h="1098000">
                  <a:moveTo>
                    <a:pt x="183004" y="0"/>
                  </a:moveTo>
                  <a:lnTo>
                    <a:pt x="918596" y="0"/>
                  </a:lnTo>
                  <a:cubicBezTo>
                    <a:pt x="1019666" y="0"/>
                    <a:pt x="1101600" y="81934"/>
                    <a:pt x="1101600" y="183004"/>
                  </a:cubicBezTo>
                  <a:lnTo>
                    <a:pt x="1101600" y="914996"/>
                  </a:lnTo>
                  <a:cubicBezTo>
                    <a:pt x="1101600" y="1016066"/>
                    <a:pt x="1019666" y="1098000"/>
                    <a:pt x="918596" y="1098000"/>
                  </a:cubicBezTo>
                  <a:lnTo>
                    <a:pt x="183004" y="1098000"/>
                  </a:lnTo>
                  <a:cubicBezTo>
                    <a:pt x="81934" y="1098000"/>
                    <a:pt x="0" y="1016066"/>
                    <a:pt x="0" y="914996"/>
                  </a:cubicBezTo>
                  <a:lnTo>
                    <a:pt x="0" y="183004"/>
                  </a:lnTo>
                  <a:cubicBezTo>
                    <a:pt x="0" y="81934"/>
                    <a:pt x="81934" y="0"/>
                    <a:pt x="183004" y="0"/>
                  </a:cubicBezTo>
                  <a:close/>
                </a:path>
              </a:pathLst>
            </a:custGeom>
            <a:noFill/>
            <a:ln w="12700" cap="flat" cmpd="sng" algn="ctr">
              <a:solidFill>
                <a:srgbClr val="A3744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ID" sz="1800" b="0" i="0" u="none" strike="noStrike" kern="0" cap="none" spc="0" normalizeH="0" baseline="0" noProof="0" dirty="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0" name="Freeform 534"/>
            <p:cNvSpPr>
              <a:spLocks noEditPoints="1"/>
            </p:cNvSpPr>
            <p:nvPr>
              <p:custDataLst>
                <p:tags r:id="rId12"/>
              </p:custDataLst>
            </p:nvPr>
          </p:nvSpPr>
          <p:spPr bwMode="auto">
            <a:xfrm>
              <a:off x="9975" y="5531"/>
              <a:ext cx="437" cy="535"/>
            </a:xfrm>
            <a:custGeom>
              <a:avLst/>
              <a:gdLst>
                <a:gd name="T0" fmla="*/ 21 w 154"/>
                <a:gd name="T1" fmla="*/ 12 h 189"/>
                <a:gd name="T2" fmla="*/ 29 w 154"/>
                <a:gd name="T3" fmla="*/ 6 h 189"/>
                <a:gd name="T4" fmla="*/ 6 w 154"/>
                <a:gd name="T5" fmla="*/ 0 h 189"/>
                <a:gd name="T6" fmla="*/ 6 w 154"/>
                <a:gd name="T7" fmla="*/ 12 h 189"/>
                <a:gd name="T8" fmla="*/ 9 w 154"/>
                <a:gd name="T9" fmla="*/ 73 h 189"/>
                <a:gd name="T10" fmla="*/ 0 w 154"/>
                <a:gd name="T11" fmla="*/ 96 h 189"/>
                <a:gd name="T12" fmla="*/ 9 w 154"/>
                <a:gd name="T13" fmla="*/ 177 h 189"/>
                <a:gd name="T14" fmla="*/ 0 w 154"/>
                <a:gd name="T15" fmla="*/ 183 h 189"/>
                <a:gd name="T16" fmla="*/ 13 w 154"/>
                <a:gd name="T17" fmla="*/ 189 h 189"/>
                <a:gd name="T18" fmla="*/ 17 w 154"/>
                <a:gd name="T19" fmla="*/ 189 h 189"/>
                <a:gd name="T20" fmla="*/ 29 w 154"/>
                <a:gd name="T21" fmla="*/ 183 h 189"/>
                <a:gd name="T22" fmla="*/ 21 w 154"/>
                <a:gd name="T23" fmla="*/ 177 h 189"/>
                <a:gd name="T24" fmla="*/ 30 w 154"/>
                <a:gd name="T25" fmla="*/ 96 h 189"/>
                <a:gd name="T26" fmla="*/ 21 w 154"/>
                <a:gd name="T27" fmla="*/ 73 h 189"/>
                <a:gd name="T28" fmla="*/ 15 w 154"/>
                <a:gd name="T29" fmla="*/ 104 h 189"/>
                <a:gd name="T30" fmla="*/ 8 w 154"/>
                <a:gd name="T31" fmla="*/ 88 h 189"/>
                <a:gd name="T32" fmla="*/ 22 w 154"/>
                <a:gd name="T33" fmla="*/ 88 h 189"/>
                <a:gd name="T34" fmla="*/ 154 w 154"/>
                <a:gd name="T35" fmla="*/ 41 h 189"/>
                <a:gd name="T36" fmla="*/ 145 w 154"/>
                <a:gd name="T37" fmla="*/ 19 h 189"/>
                <a:gd name="T38" fmla="*/ 148 w 154"/>
                <a:gd name="T39" fmla="*/ 12 h 189"/>
                <a:gd name="T40" fmla="*/ 148 w 154"/>
                <a:gd name="T41" fmla="*/ 0 h 189"/>
                <a:gd name="T42" fmla="*/ 125 w 154"/>
                <a:gd name="T43" fmla="*/ 6 h 189"/>
                <a:gd name="T44" fmla="*/ 133 w 154"/>
                <a:gd name="T45" fmla="*/ 12 h 189"/>
                <a:gd name="T46" fmla="*/ 124 w 154"/>
                <a:gd name="T47" fmla="*/ 33 h 189"/>
                <a:gd name="T48" fmla="*/ 133 w 154"/>
                <a:gd name="T49" fmla="*/ 56 h 189"/>
                <a:gd name="T50" fmla="*/ 131 w 154"/>
                <a:gd name="T51" fmla="*/ 177 h 189"/>
                <a:gd name="T52" fmla="*/ 131 w 154"/>
                <a:gd name="T53" fmla="*/ 189 h 189"/>
                <a:gd name="T54" fmla="*/ 139 w 154"/>
                <a:gd name="T55" fmla="*/ 189 h 189"/>
                <a:gd name="T56" fmla="*/ 148 w 154"/>
                <a:gd name="T57" fmla="*/ 189 h 189"/>
                <a:gd name="T58" fmla="*/ 148 w 154"/>
                <a:gd name="T59" fmla="*/ 177 h 189"/>
                <a:gd name="T60" fmla="*/ 145 w 154"/>
                <a:gd name="T61" fmla="*/ 56 h 189"/>
                <a:gd name="T62" fmla="*/ 132 w 154"/>
                <a:gd name="T63" fmla="*/ 33 h 189"/>
                <a:gd name="T64" fmla="*/ 146 w 154"/>
                <a:gd name="T65" fmla="*/ 33 h 189"/>
                <a:gd name="T66" fmla="*/ 139 w 154"/>
                <a:gd name="T67" fmla="*/ 49 h 189"/>
                <a:gd name="T68" fmla="*/ 132 w 154"/>
                <a:gd name="T69" fmla="*/ 33 h 189"/>
                <a:gd name="T70" fmla="*/ 83 w 154"/>
                <a:gd name="T71" fmla="*/ 12 h 189"/>
                <a:gd name="T72" fmla="*/ 92 w 154"/>
                <a:gd name="T73" fmla="*/ 6 h 189"/>
                <a:gd name="T74" fmla="*/ 69 w 154"/>
                <a:gd name="T75" fmla="*/ 0 h 189"/>
                <a:gd name="T76" fmla="*/ 69 w 154"/>
                <a:gd name="T77" fmla="*/ 12 h 189"/>
                <a:gd name="T78" fmla="*/ 71 w 154"/>
                <a:gd name="T79" fmla="*/ 129 h 189"/>
                <a:gd name="T80" fmla="*/ 62 w 154"/>
                <a:gd name="T81" fmla="*/ 151 h 189"/>
                <a:gd name="T82" fmla="*/ 71 w 154"/>
                <a:gd name="T83" fmla="*/ 177 h 189"/>
                <a:gd name="T84" fmla="*/ 63 w 154"/>
                <a:gd name="T85" fmla="*/ 183 h 189"/>
                <a:gd name="T86" fmla="*/ 75 w 154"/>
                <a:gd name="T87" fmla="*/ 189 h 189"/>
                <a:gd name="T88" fmla="*/ 79 w 154"/>
                <a:gd name="T89" fmla="*/ 189 h 189"/>
                <a:gd name="T90" fmla="*/ 92 w 154"/>
                <a:gd name="T91" fmla="*/ 183 h 189"/>
                <a:gd name="T92" fmla="*/ 83 w 154"/>
                <a:gd name="T93" fmla="*/ 177 h 189"/>
                <a:gd name="T94" fmla="*/ 92 w 154"/>
                <a:gd name="T95" fmla="*/ 151 h 189"/>
                <a:gd name="T96" fmla="*/ 83 w 154"/>
                <a:gd name="T97" fmla="*/ 129 h 189"/>
                <a:gd name="T98" fmla="*/ 77 w 154"/>
                <a:gd name="T99" fmla="*/ 159 h 189"/>
                <a:gd name="T100" fmla="*/ 70 w 154"/>
                <a:gd name="T101" fmla="*/ 144 h 189"/>
                <a:gd name="T102" fmla="*/ 84 w 154"/>
                <a:gd name="T103" fmla="*/ 14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4" h="189">
                  <a:moveTo>
                    <a:pt x="21" y="73"/>
                  </a:moveTo>
                  <a:cubicBezTo>
                    <a:pt x="21" y="12"/>
                    <a:pt x="21" y="12"/>
                    <a:pt x="21" y="12"/>
                  </a:cubicBezTo>
                  <a:cubicBezTo>
                    <a:pt x="23" y="12"/>
                    <a:pt x="23" y="12"/>
                    <a:pt x="23" y="12"/>
                  </a:cubicBezTo>
                  <a:cubicBezTo>
                    <a:pt x="27" y="12"/>
                    <a:pt x="29" y="9"/>
                    <a:pt x="29" y="6"/>
                  </a:cubicBezTo>
                  <a:cubicBezTo>
                    <a:pt x="29" y="3"/>
                    <a:pt x="27" y="0"/>
                    <a:pt x="23" y="0"/>
                  </a:cubicBezTo>
                  <a:cubicBezTo>
                    <a:pt x="6" y="0"/>
                    <a:pt x="6" y="0"/>
                    <a:pt x="6" y="0"/>
                  </a:cubicBezTo>
                  <a:cubicBezTo>
                    <a:pt x="3" y="0"/>
                    <a:pt x="0" y="3"/>
                    <a:pt x="0" y="6"/>
                  </a:cubicBezTo>
                  <a:cubicBezTo>
                    <a:pt x="0" y="9"/>
                    <a:pt x="3" y="12"/>
                    <a:pt x="6" y="12"/>
                  </a:cubicBezTo>
                  <a:cubicBezTo>
                    <a:pt x="9" y="12"/>
                    <a:pt x="9" y="12"/>
                    <a:pt x="9" y="12"/>
                  </a:cubicBezTo>
                  <a:cubicBezTo>
                    <a:pt x="9" y="73"/>
                    <a:pt x="9" y="73"/>
                    <a:pt x="9" y="73"/>
                  </a:cubicBezTo>
                  <a:cubicBezTo>
                    <a:pt x="3" y="75"/>
                    <a:pt x="0" y="81"/>
                    <a:pt x="0" y="88"/>
                  </a:cubicBezTo>
                  <a:cubicBezTo>
                    <a:pt x="0" y="96"/>
                    <a:pt x="0" y="96"/>
                    <a:pt x="0" y="96"/>
                  </a:cubicBezTo>
                  <a:cubicBezTo>
                    <a:pt x="0" y="102"/>
                    <a:pt x="3" y="108"/>
                    <a:pt x="9" y="110"/>
                  </a:cubicBezTo>
                  <a:cubicBezTo>
                    <a:pt x="9" y="177"/>
                    <a:pt x="9" y="177"/>
                    <a:pt x="9" y="177"/>
                  </a:cubicBezTo>
                  <a:cubicBezTo>
                    <a:pt x="6" y="177"/>
                    <a:pt x="6" y="177"/>
                    <a:pt x="6" y="177"/>
                  </a:cubicBezTo>
                  <a:cubicBezTo>
                    <a:pt x="3" y="177"/>
                    <a:pt x="0" y="179"/>
                    <a:pt x="0" y="183"/>
                  </a:cubicBezTo>
                  <a:cubicBezTo>
                    <a:pt x="0" y="186"/>
                    <a:pt x="3" y="189"/>
                    <a:pt x="6" y="189"/>
                  </a:cubicBezTo>
                  <a:cubicBezTo>
                    <a:pt x="13" y="189"/>
                    <a:pt x="13" y="189"/>
                    <a:pt x="13" y="189"/>
                  </a:cubicBezTo>
                  <a:cubicBezTo>
                    <a:pt x="14" y="189"/>
                    <a:pt x="14" y="189"/>
                    <a:pt x="15" y="189"/>
                  </a:cubicBezTo>
                  <a:cubicBezTo>
                    <a:pt x="15" y="189"/>
                    <a:pt x="16" y="189"/>
                    <a:pt x="17" y="189"/>
                  </a:cubicBezTo>
                  <a:cubicBezTo>
                    <a:pt x="23" y="189"/>
                    <a:pt x="23" y="189"/>
                    <a:pt x="23" y="189"/>
                  </a:cubicBezTo>
                  <a:cubicBezTo>
                    <a:pt x="27" y="189"/>
                    <a:pt x="29" y="186"/>
                    <a:pt x="29" y="183"/>
                  </a:cubicBezTo>
                  <a:cubicBezTo>
                    <a:pt x="29" y="179"/>
                    <a:pt x="27" y="177"/>
                    <a:pt x="23" y="177"/>
                  </a:cubicBezTo>
                  <a:cubicBezTo>
                    <a:pt x="21" y="177"/>
                    <a:pt x="21" y="177"/>
                    <a:pt x="21" y="177"/>
                  </a:cubicBezTo>
                  <a:cubicBezTo>
                    <a:pt x="21" y="110"/>
                    <a:pt x="21" y="110"/>
                    <a:pt x="21" y="110"/>
                  </a:cubicBezTo>
                  <a:cubicBezTo>
                    <a:pt x="26" y="108"/>
                    <a:pt x="30" y="102"/>
                    <a:pt x="30" y="96"/>
                  </a:cubicBezTo>
                  <a:cubicBezTo>
                    <a:pt x="30" y="88"/>
                    <a:pt x="30" y="88"/>
                    <a:pt x="30" y="88"/>
                  </a:cubicBezTo>
                  <a:cubicBezTo>
                    <a:pt x="30" y="81"/>
                    <a:pt x="26" y="75"/>
                    <a:pt x="21" y="73"/>
                  </a:cubicBezTo>
                  <a:moveTo>
                    <a:pt x="22" y="96"/>
                  </a:moveTo>
                  <a:cubicBezTo>
                    <a:pt x="22" y="100"/>
                    <a:pt x="19" y="104"/>
                    <a:pt x="15" y="104"/>
                  </a:cubicBezTo>
                  <a:cubicBezTo>
                    <a:pt x="11" y="104"/>
                    <a:pt x="8" y="100"/>
                    <a:pt x="8" y="96"/>
                  </a:cubicBezTo>
                  <a:cubicBezTo>
                    <a:pt x="8" y="88"/>
                    <a:pt x="8" y="88"/>
                    <a:pt x="8" y="88"/>
                  </a:cubicBezTo>
                  <a:cubicBezTo>
                    <a:pt x="8" y="83"/>
                    <a:pt x="11" y="80"/>
                    <a:pt x="15" y="80"/>
                  </a:cubicBezTo>
                  <a:cubicBezTo>
                    <a:pt x="19" y="80"/>
                    <a:pt x="22" y="83"/>
                    <a:pt x="22" y="88"/>
                  </a:cubicBezTo>
                  <a:lnTo>
                    <a:pt x="22" y="96"/>
                  </a:lnTo>
                  <a:close/>
                  <a:moveTo>
                    <a:pt x="154" y="41"/>
                  </a:moveTo>
                  <a:cubicBezTo>
                    <a:pt x="154" y="33"/>
                    <a:pt x="154" y="33"/>
                    <a:pt x="154" y="33"/>
                  </a:cubicBezTo>
                  <a:cubicBezTo>
                    <a:pt x="154" y="27"/>
                    <a:pt x="151" y="21"/>
                    <a:pt x="145" y="19"/>
                  </a:cubicBezTo>
                  <a:cubicBezTo>
                    <a:pt x="145" y="12"/>
                    <a:pt x="145" y="12"/>
                    <a:pt x="145" y="12"/>
                  </a:cubicBezTo>
                  <a:cubicBezTo>
                    <a:pt x="148" y="12"/>
                    <a:pt x="148" y="12"/>
                    <a:pt x="148" y="12"/>
                  </a:cubicBezTo>
                  <a:cubicBezTo>
                    <a:pt x="151" y="12"/>
                    <a:pt x="154" y="9"/>
                    <a:pt x="154" y="6"/>
                  </a:cubicBezTo>
                  <a:cubicBezTo>
                    <a:pt x="154" y="3"/>
                    <a:pt x="151" y="0"/>
                    <a:pt x="148" y="0"/>
                  </a:cubicBezTo>
                  <a:cubicBezTo>
                    <a:pt x="131" y="0"/>
                    <a:pt x="131" y="0"/>
                    <a:pt x="131" y="0"/>
                  </a:cubicBezTo>
                  <a:cubicBezTo>
                    <a:pt x="128" y="0"/>
                    <a:pt x="125" y="3"/>
                    <a:pt x="125" y="6"/>
                  </a:cubicBezTo>
                  <a:cubicBezTo>
                    <a:pt x="125" y="9"/>
                    <a:pt x="128" y="12"/>
                    <a:pt x="131" y="12"/>
                  </a:cubicBezTo>
                  <a:cubicBezTo>
                    <a:pt x="133" y="12"/>
                    <a:pt x="133" y="12"/>
                    <a:pt x="133" y="12"/>
                  </a:cubicBezTo>
                  <a:cubicBezTo>
                    <a:pt x="133" y="19"/>
                    <a:pt x="133" y="19"/>
                    <a:pt x="133" y="19"/>
                  </a:cubicBezTo>
                  <a:cubicBezTo>
                    <a:pt x="128" y="21"/>
                    <a:pt x="124" y="27"/>
                    <a:pt x="124" y="33"/>
                  </a:cubicBezTo>
                  <a:cubicBezTo>
                    <a:pt x="124" y="41"/>
                    <a:pt x="124" y="41"/>
                    <a:pt x="124" y="41"/>
                  </a:cubicBezTo>
                  <a:cubicBezTo>
                    <a:pt x="124" y="48"/>
                    <a:pt x="128" y="53"/>
                    <a:pt x="133" y="56"/>
                  </a:cubicBezTo>
                  <a:cubicBezTo>
                    <a:pt x="133" y="177"/>
                    <a:pt x="133" y="177"/>
                    <a:pt x="133" y="177"/>
                  </a:cubicBezTo>
                  <a:cubicBezTo>
                    <a:pt x="131" y="177"/>
                    <a:pt x="131" y="177"/>
                    <a:pt x="131" y="177"/>
                  </a:cubicBezTo>
                  <a:cubicBezTo>
                    <a:pt x="128" y="177"/>
                    <a:pt x="125" y="179"/>
                    <a:pt x="125" y="183"/>
                  </a:cubicBezTo>
                  <a:cubicBezTo>
                    <a:pt x="125" y="186"/>
                    <a:pt x="128" y="189"/>
                    <a:pt x="131" y="189"/>
                  </a:cubicBezTo>
                  <a:cubicBezTo>
                    <a:pt x="138" y="189"/>
                    <a:pt x="138" y="189"/>
                    <a:pt x="138" y="189"/>
                  </a:cubicBezTo>
                  <a:cubicBezTo>
                    <a:pt x="138" y="189"/>
                    <a:pt x="139" y="189"/>
                    <a:pt x="139" y="189"/>
                  </a:cubicBezTo>
                  <a:cubicBezTo>
                    <a:pt x="140" y="189"/>
                    <a:pt x="141" y="189"/>
                    <a:pt x="141" y="189"/>
                  </a:cubicBezTo>
                  <a:cubicBezTo>
                    <a:pt x="148" y="189"/>
                    <a:pt x="148" y="189"/>
                    <a:pt x="148" y="189"/>
                  </a:cubicBezTo>
                  <a:cubicBezTo>
                    <a:pt x="151" y="189"/>
                    <a:pt x="154" y="186"/>
                    <a:pt x="154" y="183"/>
                  </a:cubicBezTo>
                  <a:cubicBezTo>
                    <a:pt x="154" y="179"/>
                    <a:pt x="151" y="177"/>
                    <a:pt x="148" y="177"/>
                  </a:cubicBezTo>
                  <a:cubicBezTo>
                    <a:pt x="145" y="177"/>
                    <a:pt x="145" y="177"/>
                    <a:pt x="145" y="177"/>
                  </a:cubicBezTo>
                  <a:cubicBezTo>
                    <a:pt x="145" y="56"/>
                    <a:pt x="145" y="56"/>
                    <a:pt x="145" y="56"/>
                  </a:cubicBezTo>
                  <a:cubicBezTo>
                    <a:pt x="151" y="53"/>
                    <a:pt x="154" y="48"/>
                    <a:pt x="154" y="41"/>
                  </a:cubicBezTo>
                  <a:moveTo>
                    <a:pt x="132" y="33"/>
                  </a:moveTo>
                  <a:cubicBezTo>
                    <a:pt x="132" y="29"/>
                    <a:pt x="135" y="25"/>
                    <a:pt x="139" y="25"/>
                  </a:cubicBezTo>
                  <a:cubicBezTo>
                    <a:pt x="143" y="25"/>
                    <a:pt x="146" y="29"/>
                    <a:pt x="146" y="33"/>
                  </a:cubicBezTo>
                  <a:cubicBezTo>
                    <a:pt x="146" y="41"/>
                    <a:pt x="146" y="41"/>
                    <a:pt x="146" y="41"/>
                  </a:cubicBezTo>
                  <a:cubicBezTo>
                    <a:pt x="146" y="46"/>
                    <a:pt x="143" y="49"/>
                    <a:pt x="139" y="49"/>
                  </a:cubicBezTo>
                  <a:cubicBezTo>
                    <a:pt x="135" y="49"/>
                    <a:pt x="132" y="46"/>
                    <a:pt x="132" y="41"/>
                  </a:cubicBezTo>
                  <a:lnTo>
                    <a:pt x="132" y="33"/>
                  </a:lnTo>
                  <a:close/>
                  <a:moveTo>
                    <a:pt x="83" y="129"/>
                  </a:moveTo>
                  <a:cubicBezTo>
                    <a:pt x="83" y="12"/>
                    <a:pt x="83" y="12"/>
                    <a:pt x="83" y="12"/>
                  </a:cubicBezTo>
                  <a:cubicBezTo>
                    <a:pt x="86" y="12"/>
                    <a:pt x="86" y="12"/>
                    <a:pt x="86" y="12"/>
                  </a:cubicBezTo>
                  <a:cubicBezTo>
                    <a:pt x="89" y="12"/>
                    <a:pt x="92" y="9"/>
                    <a:pt x="92" y="6"/>
                  </a:cubicBezTo>
                  <a:cubicBezTo>
                    <a:pt x="92" y="3"/>
                    <a:pt x="89" y="0"/>
                    <a:pt x="86" y="0"/>
                  </a:cubicBezTo>
                  <a:cubicBezTo>
                    <a:pt x="69" y="0"/>
                    <a:pt x="69" y="0"/>
                    <a:pt x="69" y="0"/>
                  </a:cubicBezTo>
                  <a:cubicBezTo>
                    <a:pt x="65" y="0"/>
                    <a:pt x="63" y="3"/>
                    <a:pt x="63" y="6"/>
                  </a:cubicBezTo>
                  <a:cubicBezTo>
                    <a:pt x="63" y="9"/>
                    <a:pt x="65" y="12"/>
                    <a:pt x="69" y="12"/>
                  </a:cubicBezTo>
                  <a:cubicBezTo>
                    <a:pt x="71" y="12"/>
                    <a:pt x="71" y="12"/>
                    <a:pt x="71" y="12"/>
                  </a:cubicBezTo>
                  <a:cubicBezTo>
                    <a:pt x="71" y="129"/>
                    <a:pt x="71" y="129"/>
                    <a:pt x="71" y="129"/>
                  </a:cubicBezTo>
                  <a:cubicBezTo>
                    <a:pt x="66" y="131"/>
                    <a:pt x="62" y="137"/>
                    <a:pt x="62" y="144"/>
                  </a:cubicBezTo>
                  <a:cubicBezTo>
                    <a:pt x="62" y="151"/>
                    <a:pt x="62" y="151"/>
                    <a:pt x="62" y="151"/>
                  </a:cubicBezTo>
                  <a:cubicBezTo>
                    <a:pt x="62" y="158"/>
                    <a:pt x="66" y="164"/>
                    <a:pt x="71" y="166"/>
                  </a:cubicBezTo>
                  <a:cubicBezTo>
                    <a:pt x="71" y="177"/>
                    <a:pt x="71" y="177"/>
                    <a:pt x="71" y="177"/>
                  </a:cubicBezTo>
                  <a:cubicBezTo>
                    <a:pt x="69" y="177"/>
                    <a:pt x="69" y="177"/>
                    <a:pt x="69" y="177"/>
                  </a:cubicBezTo>
                  <a:cubicBezTo>
                    <a:pt x="65" y="177"/>
                    <a:pt x="63" y="179"/>
                    <a:pt x="63" y="183"/>
                  </a:cubicBezTo>
                  <a:cubicBezTo>
                    <a:pt x="63" y="186"/>
                    <a:pt x="65" y="189"/>
                    <a:pt x="69" y="189"/>
                  </a:cubicBezTo>
                  <a:cubicBezTo>
                    <a:pt x="75" y="189"/>
                    <a:pt x="75" y="189"/>
                    <a:pt x="75" y="189"/>
                  </a:cubicBezTo>
                  <a:cubicBezTo>
                    <a:pt x="76" y="189"/>
                    <a:pt x="76" y="189"/>
                    <a:pt x="77" y="189"/>
                  </a:cubicBezTo>
                  <a:cubicBezTo>
                    <a:pt x="78" y="189"/>
                    <a:pt x="78" y="189"/>
                    <a:pt x="79" y="189"/>
                  </a:cubicBezTo>
                  <a:cubicBezTo>
                    <a:pt x="86" y="189"/>
                    <a:pt x="86" y="189"/>
                    <a:pt x="86" y="189"/>
                  </a:cubicBezTo>
                  <a:cubicBezTo>
                    <a:pt x="89" y="189"/>
                    <a:pt x="92" y="186"/>
                    <a:pt x="92" y="183"/>
                  </a:cubicBezTo>
                  <a:cubicBezTo>
                    <a:pt x="92" y="179"/>
                    <a:pt x="89" y="177"/>
                    <a:pt x="86" y="177"/>
                  </a:cubicBezTo>
                  <a:cubicBezTo>
                    <a:pt x="83" y="177"/>
                    <a:pt x="83" y="177"/>
                    <a:pt x="83" y="177"/>
                  </a:cubicBezTo>
                  <a:cubicBezTo>
                    <a:pt x="83" y="166"/>
                    <a:pt x="83" y="166"/>
                    <a:pt x="83" y="166"/>
                  </a:cubicBezTo>
                  <a:cubicBezTo>
                    <a:pt x="88" y="164"/>
                    <a:pt x="92" y="158"/>
                    <a:pt x="92" y="151"/>
                  </a:cubicBezTo>
                  <a:cubicBezTo>
                    <a:pt x="92" y="144"/>
                    <a:pt x="92" y="144"/>
                    <a:pt x="92" y="144"/>
                  </a:cubicBezTo>
                  <a:cubicBezTo>
                    <a:pt x="92" y="137"/>
                    <a:pt x="88" y="131"/>
                    <a:pt x="83" y="129"/>
                  </a:cubicBezTo>
                  <a:moveTo>
                    <a:pt x="84" y="151"/>
                  </a:moveTo>
                  <a:cubicBezTo>
                    <a:pt x="84" y="156"/>
                    <a:pt x="81" y="159"/>
                    <a:pt x="77" y="159"/>
                  </a:cubicBezTo>
                  <a:cubicBezTo>
                    <a:pt x="73" y="159"/>
                    <a:pt x="70" y="156"/>
                    <a:pt x="70" y="151"/>
                  </a:cubicBezTo>
                  <a:cubicBezTo>
                    <a:pt x="70" y="144"/>
                    <a:pt x="70" y="144"/>
                    <a:pt x="70" y="144"/>
                  </a:cubicBezTo>
                  <a:cubicBezTo>
                    <a:pt x="70" y="139"/>
                    <a:pt x="73" y="136"/>
                    <a:pt x="77" y="136"/>
                  </a:cubicBezTo>
                  <a:cubicBezTo>
                    <a:pt x="81" y="136"/>
                    <a:pt x="84" y="139"/>
                    <a:pt x="84" y="144"/>
                  </a:cubicBezTo>
                  <a:lnTo>
                    <a:pt x="84" y="151"/>
                  </a:lnTo>
                  <a:close/>
                </a:path>
              </a:pathLst>
            </a:custGeom>
            <a:solidFill>
              <a:srgbClr val="A3744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4" name="组合 3"/>
          <p:cNvGrpSpPr/>
          <p:nvPr>
            <p:custDataLst>
              <p:tags r:id="rId13"/>
            </p:custDataLst>
          </p:nvPr>
        </p:nvGrpSpPr>
        <p:grpSpPr>
          <a:xfrm>
            <a:off x="1654810" y="4676775"/>
            <a:ext cx="590550" cy="588010"/>
            <a:chOff x="9776" y="7230"/>
            <a:chExt cx="930" cy="926"/>
          </a:xfrm>
        </p:grpSpPr>
        <p:sp>
          <p:nvSpPr>
            <p:cNvPr id="51" name="Freeform 66"/>
            <p:cNvSpPr/>
            <p:nvPr>
              <p:custDataLst>
                <p:tags r:id="rId14"/>
              </p:custDataLst>
            </p:nvPr>
          </p:nvSpPr>
          <p:spPr>
            <a:xfrm>
              <a:off x="9776" y="7230"/>
              <a:ext cx="930" cy="927"/>
            </a:xfrm>
            <a:custGeom>
              <a:avLst/>
              <a:gdLst>
                <a:gd name="connsiteX0" fmla="*/ 183004 w 1101600"/>
                <a:gd name="connsiteY0" fmla="*/ 0 h 1098000"/>
                <a:gd name="connsiteX1" fmla="*/ 918596 w 1101600"/>
                <a:gd name="connsiteY1" fmla="*/ 0 h 1098000"/>
                <a:gd name="connsiteX2" fmla="*/ 1101600 w 1101600"/>
                <a:gd name="connsiteY2" fmla="*/ 183004 h 1098000"/>
                <a:gd name="connsiteX3" fmla="*/ 1101600 w 1101600"/>
                <a:gd name="connsiteY3" fmla="*/ 914996 h 1098000"/>
                <a:gd name="connsiteX4" fmla="*/ 918596 w 1101600"/>
                <a:gd name="connsiteY4" fmla="*/ 1098000 h 1098000"/>
                <a:gd name="connsiteX5" fmla="*/ 183004 w 1101600"/>
                <a:gd name="connsiteY5" fmla="*/ 1098000 h 1098000"/>
                <a:gd name="connsiteX6" fmla="*/ 0 w 1101600"/>
                <a:gd name="connsiteY6" fmla="*/ 914996 h 1098000"/>
                <a:gd name="connsiteX7" fmla="*/ 0 w 1101600"/>
                <a:gd name="connsiteY7" fmla="*/ 183004 h 1098000"/>
                <a:gd name="connsiteX8" fmla="*/ 183004 w 1101600"/>
                <a:gd name="connsiteY8" fmla="*/ 0 h 10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600" h="1098000">
                  <a:moveTo>
                    <a:pt x="183004" y="0"/>
                  </a:moveTo>
                  <a:lnTo>
                    <a:pt x="918596" y="0"/>
                  </a:lnTo>
                  <a:cubicBezTo>
                    <a:pt x="1019666" y="0"/>
                    <a:pt x="1101600" y="81934"/>
                    <a:pt x="1101600" y="183004"/>
                  </a:cubicBezTo>
                  <a:lnTo>
                    <a:pt x="1101600" y="914996"/>
                  </a:lnTo>
                  <a:cubicBezTo>
                    <a:pt x="1101600" y="1016066"/>
                    <a:pt x="1019666" y="1098000"/>
                    <a:pt x="918596" y="1098000"/>
                  </a:cubicBezTo>
                  <a:lnTo>
                    <a:pt x="183004" y="1098000"/>
                  </a:lnTo>
                  <a:cubicBezTo>
                    <a:pt x="81934" y="1098000"/>
                    <a:pt x="0" y="1016066"/>
                    <a:pt x="0" y="914996"/>
                  </a:cubicBezTo>
                  <a:lnTo>
                    <a:pt x="0" y="183004"/>
                  </a:lnTo>
                  <a:cubicBezTo>
                    <a:pt x="0" y="81934"/>
                    <a:pt x="81934" y="0"/>
                    <a:pt x="183004" y="0"/>
                  </a:cubicBezTo>
                  <a:close/>
                </a:path>
              </a:pathLst>
            </a:custGeom>
            <a:noFill/>
            <a:ln w="12700" cap="flat" cmpd="sng" algn="ctr">
              <a:solidFill>
                <a:srgbClr val="A3744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ID"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4" name="Freeform 546"/>
            <p:cNvSpPr>
              <a:spLocks noEditPoints="1"/>
            </p:cNvSpPr>
            <p:nvPr>
              <p:custDataLst>
                <p:tags r:id="rId15"/>
              </p:custDataLst>
            </p:nvPr>
          </p:nvSpPr>
          <p:spPr bwMode="auto">
            <a:xfrm>
              <a:off x="9983" y="7450"/>
              <a:ext cx="486" cy="485"/>
            </a:xfrm>
            <a:custGeom>
              <a:avLst/>
              <a:gdLst>
                <a:gd name="T0" fmla="*/ 131 w 150"/>
                <a:gd name="T1" fmla="*/ 19 h 150"/>
                <a:gd name="T2" fmla="*/ 62 w 150"/>
                <a:gd name="T3" fmla="*/ 19 h 150"/>
                <a:gd name="T4" fmla="*/ 49 w 150"/>
                <a:gd name="T5" fmla="*/ 66 h 150"/>
                <a:gd name="T6" fmla="*/ 36 w 150"/>
                <a:gd name="T7" fmla="*/ 79 h 150"/>
                <a:gd name="T8" fmla="*/ 40 w 150"/>
                <a:gd name="T9" fmla="*/ 82 h 150"/>
                <a:gd name="T10" fmla="*/ 37 w 150"/>
                <a:gd name="T11" fmla="*/ 85 h 150"/>
                <a:gd name="T12" fmla="*/ 41 w 150"/>
                <a:gd name="T13" fmla="*/ 88 h 150"/>
                <a:gd name="T14" fmla="*/ 34 w 150"/>
                <a:gd name="T15" fmla="*/ 95 h 150"/>
                <a:gd name="T16" fmla="*/ 30 w 150"/>
                <a:gd name="T17" fmla="*/ 92 h 150"/>
                <a:gd name="T18" fmla="*/ 16 w 150"/>
                <a:gd name="T19" fmla="*/ 106 h 150"/>
                <a:gd name="T20" fmla="*/ 20 w 150"/>
                <a:gd name="T21" fmla="*/ 110 h 150"/>
                <a:gd name="T22" fmla="*/ 13 w 150"/>
                <a:gd name="T23" fmla="*/ 117 h 150"/>
                <a:gd name="T24" fmla="*/ 9 w 150"/>
                <a:gd name="T25" fmla="*/ 113 h 150"/>
                <a:gd name="T26" fmla="*/ 2 w 150"/>
                <a:gd name="T27" fmla="*/ 120 h 150"/>
                <a:gd name="T28" fmla="*/ 0 w 150"/>
                <a:gd name="T29" fmla="*/ 144 h 150"/>
                <a:gd name="T30" fmla="*/ 6 w 150"/>
                <a:gd name="T31" fmla="*/ 150 h 150"/>
                <a:gd name="T32" fmla="*/ 30 w 150"/>
                <a:gd name="T33" fmla="*/ 148 h 150"/>
                <a:gd name="T34" fmla="*/ 44 w 150"/>
                <a:gd name="T35" fmla="*/ 134 h 150"/>
                <a:gd name="T36" fmla="*/ 40 w 150"/>
                <a:gd name="T37" fmla="*/ 130 h 150"/>
                <a:gd name="T38" fmla="*/ 54 w 150"/>
                <a:gd name="T39" fmla="*/ 116 h 150"/>
                <a:gd name="T40" fmla="*/ 58 w 150"/>
                <a:gd name="T41" fmla="*/ 120 h 150"/>
                <a:gd name="T42" fmla="*/ 68 w 150"/>
                <a:gd name="T43" fmla="*/ 110 h 150"/>
                <a:gd name="T44" fmla="*/ 72 w 150"/>
                <a:gd name="T45" fmla="*/ 114 h 150"/>
                <a:gd name="T46" fmla="*/ 85 w 150"/>
                <a:gd name="T47" fmla="*/ 101 h 150"/>
                <a:gd name="T48" fmla="*/ 131 w 150"/>
                <a:gd name="T49" fmla="*/ 88 h 150"/>
                <a:gd name="T50" fmla="*/ 131 w 150"/>
                <a:gd name="T51" fmla="*/ 19 h 150"/>
                <a:gd name="T52" fmla="*/ 17 w 150"/>
                <a:gd name="T53" fmla="*/ 135 h 150"/>
                <a:gd name="T54" fmla="*/ 15 w 150"/>
                <a:gd name="T55" fmla="*/ 133 h 150"/>
                <a:gd name="T56" fmla="*/ 53 w 150"/>
                <a:gd name="T57" fmla="*/ 95 h 150"/>
                <a:gd name="T58" fmla="*/ 55 w 150"/>
                <a:gd name="T59" fmla="*/ 97 h 150"/>
                <a:gd name="T60" fmla="*/ 17 w 150"/>
                <a:gd name="T61" fmla="*/ 135 h 150"/>
                <a:gd name="T62" fmla="*/ 117 w 150"/>
                <a:gd name="T63" fmla="*/ 49 h 150"/>
                <a:gd name="T64" fmla="*/ 101 w 150"/>
                <a:gd name="T65" fmla="*/ 49 h 150"/>
                <a:gd name="T66" fmla="*/ 101 w 150"/>
                <a:gd name="T67" fmla="*/ 33 h 150"/>
                <a:gd name="T68" fmla="*/ 117 w 150"/>
                <a:gd name="T69" fmla="*/ 33 h 150"/>
                <a:gd name="T70" fmla="*/ 117 w 150"/>
                <a:gd name="T71" fmla="*/ 4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150">
                  <a:moveTo>
                    <a:pt x="131" y="19"/>
                  </a:moveTo>
                  <a:cubicBezTo>
                    <a:pt x="112" y="0"/>
                    <a:pt x="81" y="0"/>
                    <a:pt x="62" y="19"/>
                  </a:cubicBezTo>
                  <a:cubicBezTo>
                    <a:pt x="49" y="32"/>
                    <a:pt x="45" y="49"/>
                    <a:pt x="49" y="66"/>
                  </a:cubicBezTo>
                  <a:cubicBezTo>
                    <a:pt x="36" y="79"/>
                    <a:pt x="36" y="79"/>
                    <a:pt x="36" y="79"/>
                  </a:cubicBezTo>
                  <a:cubicBezTo>
                    <a:pt x="40" y="82"/>
                    <a:pt x="40" y="82"/>
                    <a:pt x="40" y="82"/>
                  </a:cubicBezTo>
                  <a:cubicBezTo>
                    <a:pt x="37" y="85"/>
                    <a:pt x="37" y="85"/>
                    <a:pt x="37" y="85"/>
                  </a:cubicBezTo>
                  <a:cubicBezTo>
                    <a:pt x="41" y="88"/>
                    <a:pt x="41" y="88"/>
                    <a:pt x="41" y="88"/>
                  </a:cubicBezTo>
                  <a:cubicBezTo>
                    <a:pt x="34" y="95"/>
                    <a:pt x="34" y="95"/>
                    <a:pt x="34" y="95"/>
                  </a:cubicBezTo>
                  <a:cubicBezTo>
                    <a:pt x="30" y="92"/>
                    <a:pt x="30" y="92"/>
                    <a:pt x="30" y="92"/>
                  </a:cubicBezTo>
                  <a:cubicBezTo>
                    <a:pt x="16" y="106"/>
                    <a:pt x="16" y="106"/>
                    <a:pt x="16" y="106"/>
                  </a:cubicBezTo>
                  <a:cubicBezTo>
                    <a:pt x="20" y="110"/>
                    <a:pt x="20" y="110"/>
                    <a:pt x="20" y="110"/>
                  </a:cubicBezTo>
                  <a:cubicBezTo>
                    <a:pt x="13" y="117"/>
                    <a:pt x="13" y="117"/>
                    <a:pt x="13" y="117"/>
                  </a:cubicBezTo>
                  <a:cubicBezTo>
                    <a:pt x="9" y="113"/>
                    <a:pt x="9" y="113"/>
                    <a:pt x="9" y="113"/>
                  </a:cubicBezTo>
                  <a:cubicBezTo>
                    <a:pt x="2" y="120"/>
                    <a:pt x="2" y="120"/>
                    <a:pt x="2" y="120"/>
                  </a:cubicBezTo>
                  <a:cubicBezTo>
                    <a:pt x="0" y="144"/>
                    <a:pt x="0" y="144"/>
                    <a:pt x="0" y="144"/>
                  </a:cubicBezTo>
                  <a:cubicBezTo>
                    <a:pt x="6" y="150"/>
                    <a:pt x="6" y="150"/>
                    <a:pt x="6" y="150"/>
                  </a:cubicBezTo>
                  <a:cubicBezTo>
                    <a:pt x="30" y="148"/>
                    <a:pt x="30" y="148"/>
                    <a:pt x="30" y="148"/>
                  </a:cubicBezTo>
                  <a:cubicBezTo>
                    <a:pt x="44" y="134"/>
                    <a:pt x="44" y="134"/>
                    <a:pt x="44" y="134"/>
                  </a:cubicBezTo>
                  <a:cubicBezTo>
                    <a:pt x="40" y="130"/>
                    <a:pt x="40" y="130"/>
                    <a:pt x="40" y="130"/>
                  </a:cubicBezTo>
                  <a:cubicBezTo>
                    <a:pt x="54" y="116"/>
                    <a:pt x="54" y="116"/>
                    <a:pt x="54" y="116"/>
                  </a:cubicBezTo>
                  <a:cubicBezTo>
                    <a:pt x="58" y="120"/>
                    <a:pt x="58" y="120"/>
                    <a:pt x="58" y="120"/>
                  </a:cubicBezTo>
                  <a:cubicBezTo>
                    <a:pt x="68" y="110"/>
                    <a:pt x="68" y="110"/>
                    <a:pt x="68" y="110"/>
                  </a:cubicBezTo>
                  <a:cubicBezTo>
                    <a:pt x="72" y="114"/>
                    <a:pt x="72" y="114"/>
                    <a:pt x="72" y="114"/>
                  </a:cubicBezTo>
                  <a:cubicBezTo>
                    <a:pt x="85" y="101"/>
                    <a:pt x="85" y="101"/>
                    <a:pt x="85" y="101"/>
                  </a:cubicBezTo>
                  <a:cubicBezTo>
                    <a:pt x="101" y="105"/>
                    <a:pt x="118" y="101"/>
                    <a:pt x="131" y="88"/>
                  </a:cubicBezTo>
                  <a:cubicBezTo>
                    <a:pt x="150" y="69"/>
                    <a:pt x="150" y="38"/>
                    <a:pt x="131" y="19"/>
                  </a:cubicBezTo>
                  <a:close/>
                  <a:moveTo>
                    <a:pt x="17" y="135"/>
                  </a:moveTo>
                  <a:cubicBezTo>
                    <a:pt x="15" y="133"/>
                    <a:pt x="15" y="133"/>
                    <a:pt x="15" y="133"/>
                  </a:cubicBezTo>
                  <a:cubicBezTo>
                    <a:pt x="53" y="95"/>
                    <a:pt x="53" y="95"/>
                    <a:pt x="53" y="95"/>
                  </a:cubicBezTo>
                  <a:cubicBezTo>
                    <a:pt x="55" y="97"/>
                    <a:pt x="55" y="97"/>
                    <a:pt x="55" y="97"/>
                  </a:cubicBezTo>
                  <a:lnTo>
                    <a:pt x="17" y="135"/>
                  </a:lnTo>
                  <a:close/>
                  <a:moveTo>
                    <a:pt x="117" y="49"/>
                  </a:moveTo>
                  <a:cubicBezTo>
                    <a:pt x="112" y="53"/>
                    <a:pt x="105" y="53"/>
                    <a:pt x="101" y="49"/>
                  </a:cubicBezTo>
                  <a:cubicBezTo>
                    <a:pt x="97" y="45"/>
                    <a:pt x="97" y="38"/>
                    <a:pt x="101" y="33"/>
                  </a:cubicBezTo>
                  <a:cubicBezTo>
                    <a:pt x="105" y="29"/>
                    <a:pt x="112" y="29"/>
                    <a:pt x="117" y="33"/>
                  </a:cubicBezTo>
                  <a:cubicBezTo>
                    <a:pt x="121" y="38"/>
                    <a:pt x="121" y="45"/>
                    <a:pt x="117" y="49"/>
                  </a:cubicBezTo>
                  <a:close/>
                </a:path>
              </a:pathLst>
            </a:custGeom>
            <a:solidFill>
              <a:srgbClr val="A3744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393A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20" name="Group 55"/>
          <p:cNvGrpSpPr/>
          <p:nvPr>
            <p:custDataLst>
              <p:tags r:id="rId16"/>
            </p:custDataLst>
          </p:nvPr>
        </p:nvGrpSpPr>
        <p:grpSpPr>
          <a:xfrm>
            <a:off x="2654935" y="3384556"/>
            <a:ext cx="8051165" cy="1047414"/>
            <a:chOff x="7645349" y="2140755"/>
            <a:chExt cx="3632251" cy="1047381"/>
          </a:xfrm>
        </p:grpSpPr>
        <p:sp>
          <p:nvSpPr>
            <p:cNvPr id="21" name="Shape 1020"/>
            <p:cNvSpPr/>
            <p:nvPr>
              <p:custDataLst>
                <p:tags r:id="rId17"/>
              </p:custDataLst>
            </p:nvPr>
          </p:nvSpPr>
          <p:spPr>
            <a:xfrm>
              <a:off x="7645349" y="2578555"/>
              <a:ext cx="3632251" cy="609581"/>
            </a:xfrm>
            <a:prstGeom prst="rect">
              <a:avLst/>
            </a:prstGeom>
            <a:noFill/>
            <a:ln w="12700" cap="flat">
              <a:noFill/>
              <a:miter lim="400000"/>
            </a:ln>
            <a:effectLst/>
          </p:spPr>
          <p:txBody>
            <a:bodyPr wrap="square" lIns="25400" tIns="25400" rIns="25400" bIns="25400" numCol="1" anchor="ctr">
              <a:spAutoFit/>
            </a:bodyPr>
            <a:lstStyle>
              <a:lvl1pPr algn="l">
                <a:defRPr sz="2200">
                  <a:solidFill>
                    <a:srgbClr val="323445"/>
                  </a:solidFill>
                  <a:latin typeface="Lato Black"/>
                  <a:ea typeface="Lato Black"/>
                  <a:cs typeface="Lato Black"/>
                  <a:sym typeface="Lato Black"/>
                </a:defRPr>
              </a:lvl1pPr>
            </a:lstStyle>
            <a:p>
              <a:pPr indent="3556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3837665281"/>
                  </a:ext>
                </a:extLst>
              </a:pPr>
              <a:r>
                <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京新高速建设是交通领域创新应用典范。规划初期，以系统规划与区域协同思路，考量沿线经济、交通流量、地理环境及公路网衔接等要素规划路线，带动沿线经济，优化互联互通。</a:t>
              </a:r>
              <a:endParaRPr lang="zh-CN" altLang="zh-CN" sz="14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Shape 1021"/>
            <p:cNvSpPr/>
            <p:nvPr>
              <p:custDataLst>
                <p:tags r:id="rId18"/>
              </p:custDataLst>
            </p:nvPr>
          </p:nvSpPr>
          <p:spPr>
            <a:xfrm>
              <a:off x="7661105" y="2140755"/>
              <a:ext cx="2426466" cy="358129"/>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l">
                <a:buClrTx/>
                <a:buSzTx/>
                <a:buFontTx/>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交通基建领域</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23" name="Group 63"/>
          <p:cNvGrpSpPr/>
          <p:nvPr>
            <p:custDataLst>
              <p:tags r:id="rId19"/>
            </p:custDataLst>
          </p:nvPr>
        </p:nvGrpSpPr>
        <p:grpSpPr>
          <a:xfrm>
            <a:off x="2664460" y="4632331"/>
            <a:ext cx="8051165" cy="1047414"/>
            <a:chOff x="7645349" y="2140755"/>
            <a:chExt cx="3632251" cy="1047381"/>
          </a:xfrm>
        </p:grpSpPr>
        <p:sp>
          <p:nvSpPr>
            <p:cNvPr id="29" name="Shape 1020"/>
            <p:cNvSpPr/>
            <p:nvPr>
              <p:custDataLst>
                <p:tags r:id="rId20"/>
              </p:custDataLst>
            </p:nvPr>
          </p:nvSpPr>
          <p:spPr>
            <a:xfrm>
              <a:off x="7645349" y="2578555"/>
              <a:ext cx="3632251" cy="609581"/>
            </a:xfrm>
            <a:prstGeom prst="rect">
              <a:avLst/>
            </a:prstGeom>
            <a:noFill/>
            <a:ln w="12700" cap="flat">
              <a:noFill/>
              <a:miter lim="400000"/>
            </a:ln>
            <a:effectLst/>
          </p:spPr>
          <p:txBody>
            <a:bodyPr wrap="square" lIns="25400" tIns="25400" rIns="25400" bIns="25400" numCol="1" anchor="ctr">
              <a:spAutoFit/>
            </a:bodyPr>
            <a:lstStyle>
              <a:lvl1pPr algn="l">
                <a:defRPr sz="2200">
                  <a:solidFill>
                    <a:srgbClr val="323445"/>
                  </a:solidFill>
                  <a:latin typeface="Lato Black"/>
                  <a:ea typeface="Lato Black"/>
                  <a:cs typeface="Lato Black"/>
                  <a:sym typeface="Lato Black"/>
                </a:defRPr>
              </a:lvl1pPr>
            </a:lstStyle>
            <a:p>
              <a:pPr indent="3556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3837665281"/>
                  </a:ext>
                </a:extLst>
              </a:pPr>
              <a:r>
                <a:rPr lang="zh-CN" sz="14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文化传播上，借数字化技术打造新传播模式，利用三维重建等将壁画、彩塑数字化还原，线上开课程、办云展，线下搞研学、办讲座，多形式普及知识，激发大众热爱与保护意识。</a:t>
              </a:r>
              <a:endParaRPr lang="zh-CN" sz="14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Shape 1021"/>
            <p:cNvSpPr/>
            <p:nvPr>
              <p:custDataLst>
                <p:tags r:id="rId21"/>
              </p:custDataLst>
            </p:nvPr>
          </p:nvSpPr>
          <p:spPr>
            <a:xfrm>
              <a:off x="7660971" y="2140755"/>
              <a:ext cx="1219200" cy="358129"/>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pPr algn="l">
                <a:buClrTx/>
                <a:buSzTx/>
                <a:buFontTx/>
              </a:pPr>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文化传承领域</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2" name="文本框 11"/>
          <p:cNvSpPr txBox="1"/>
          <p:nvPr/>
        </p:nvSpPr>
        <p:spPr>
          <a:xfrm>
            <a:off x="2753352" y="891480"/>
            <a:ext cx="6685280" cy="583565"/>
          </a:xfrm>
          <a:prstGeom prst="rect">
            <a:avLst/>
          </a:prstGeom>
          <a:noFill/>
        </p:spPr>
        <p:txBody>
          <a:bodyPr wrap="none" rtlCol="0">
            <a:spAutoFit/>
          </a:bodyPr>
          <a:p>
            <a:pPr algn="ctr"/>
            <a:r>
              <a:rPr lang="zh-CN" altLang="en-US" sz="3200" b="1" dirty="0">
                <a:solidFill>
                  <a:srgbClr val="7E4938"/>
                </a:solidFill>
                <a:cs typeface="+mn-ea"/>
                <a:sym typeface="+mn-lt"/>
              </a:rPr>
              <a:t>三、创新方法在不同领域的应用实例</a:t>
            </a:r>
            <a:endParaRPr lang="zh-CN" altLang="en-US" sz="3200" b="1" dirty="0">
              <a:solidFill>
                <a:srgbClr val="7E4938"/>
              </a:solidFill>
              <a:cs typeface="+mn-ea"/>
              <a:sym typeface="+mn-lt"/>
            </a:endParaRPr>
          </a:p>
        </p:txBody>
      </p:sp>
      <p:cxnSp>
        <p:nvCxnSpPr>
          <p:cNvPr id="16" name="直接连接符 15"/>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22"/>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500"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90"/>
                                          </p:val>
                                        </p:tav>
                                        <p:tav tm="100000">
                                          <p:val>
                                            <p:fltVal val="0"/>
                                          </p:val>
                                        </p:tav>
                                      </p:tavLst>
                                    </p:anim>
                                    <p:animEffect transition="in" filter="fade">
                                      <p:cBhvr>
                                        <p:cTn id="21" dur="500"/>
                                        <p:tgtEl>
                                          <p:spTgt spid="2"/>
                                        </p:tgtEl>
                                      </p:cBhvr>
                                    </p:animEffect>
                                  </p:childTnLst>
                                </p:cTn>
                              </p:par>
                              <p:par>
                                <p:cTn id="22" presetID="31" presetClass="entr" presetSubtype="0" fill="hold" nodeType="withEffect">
                                  <p:stCondLst>
                                    <p:cond delay="0"/>
                                  </p:stCondLst>
                                  <p:childTnLst>
                                    <p:set>
                                      <p:cBhvr>
                                        <p:cTn id="23" dur="500"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 calcmode="lin" valueType="num">
                                      <p:cBhvr>
                                        <p:cTn id="26" dur="500" fill="hold"/>
                                        <p:tgtEl>
                                          <p:spTgt spid="3"/>
                                        </p:tgtEl>
                                        <p:attrNameLst>
                                          <p:attrName>style.rotation</p:attrName>
                                        </p:attrNameLst>
                                      </p:cBhvr>
                                      <p:tavLst>
                                        <p:tav tm="0">
                                          <p:val>
                                            <p:fltVal val="90"/>
                                          </p:val>
                                        </p:tav>
                                        <p:tav tm="100000">
                                          <p:val>
                                            <p:fltVal val="0"/>
                                          </p:val>
                                        </p:tav>
                                      </p:tavLst>
                                    </p:anim>
                                    <p:animEffect transition="in" filter="fade">
                                      <p:cBhvr>
                                        <p:cTn id="27" dur="500"/>
                                        <p:tgtEl>
                                          <p:spTgt spid="3"/>
                                        </p:tgtEl>
                                      </p:cBhvr>
                                    </p:animEffect>
                                  </p:childTnLst>
                                </p:cTn>
                              </p:par>
                              <p:par>
                                <p:cTn id="28" presetID="31" presetClass="entr" presetSubtype="0" fill="hold" nodeType="withEffect">
                                  <p:stCondLst>
                                    <p:cond delay="0"/>
                                  </p:stCondLst>
                                  <p:childTnLst>
                                    <p:set>
                                      <p:cBhvr>
                                        <p:cTn id="29" dur="500"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 calcmode="lin" valueType="num">
                                      <p:cBhvr>
                                        <p:cTn id="32" dur="500" fill="hold"/>
                                        <p:tgtEl>
                                          <p:spTgt spid="4"/>
                                        </p:tgtEl>
                                        <p:attrNameLst>
                                          <p:attrName>style.rotation</p:attrName>
                                        </p:attrNameLst>
                                      </p:cBhvr>
                                      <p:tavLst>
                                        <p:tav tm="0">
                                          <p:val>
                                            <p:fltVal val="90"/>
                                          </p:val>
                                        </p:tav>
                                        <p:tav tm="100000">
                                          <p:val>
                                            <p:fltVal val="0"/>
                                          </p:val>
                                        </p:tav>
                                      </p:tavLst>
                                    </p:anim>
                                    <p:animEffect transition="in" filter="fade">
                                      <p:cBhvr>
                                        <p:cTn id="33" dur="500"/>
                                        <p:tgtEl>
                                          <p:spTgt spid="4"/>
                                        </p:tgtEl>
                                      </p:cBhvr>
                                    </p:animEffect>
                                  </p:childTnLst>
                                </p:cTn>
                              </p:par>
                              <p:par>
                                <p:cTn id="34" presetID="2" presetClass="entr" presetSubtype="4"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750" fill="hold"/>
                                        <p:tgtEl>
                                          <p:spTgt spid="54"/>
                                        </p:tgtEl>
                                        <p:attrNameLst>
                                          <p:attrName>ppt_x</p:attrName>
                                        </p:attrNameLst>
                                      </p:cBhvr>
                                      <p:tavLst>
                                        <p:tav tm="0">
                                          <p:val>
                                            <p:strVal val="#ppt_x"/>
                                          </p:val>
                                        </p:tav>
                                        <p:tav tm="100000">
                                          <p:val>
                                            <p:strVal val="#ppt_x"/>
                                          </p:val>
                                        </p:tav>
                                      </p:tavLst>
                                    </p:anim>
                                    <p:anim calcmode="lin" valueType="num">
                                      <p:cBhvr additive="base">
                                        <p:cTn id="37" dur="750" fill="hold"/>
                                        <p:tgtEl>
                                          <p:spTgt spid="5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750" fill="hold"/>
                                        <p:tgtEl>
                                          <p:spTgt spid="20"/>
                                        </p:tgtEl>
                                        <p:attrNameLst>
                                          <p:attrName>ppt_x</p:attrName>
                                        </p:attrNameLst>
                                      </p:cBhvr>
                                      <p:tavLst>
                                        <p:tav tm="0">
                                          <p:val>
                                            <p:strVal val="#ppt_x"/>
                                          </p:val>
                                        </p:tav>
                                        <p:tav tm="100000">
                                          <p:val>
                                            <p:strVal val="#ppt_x"/>
                                          </p:val>
                                        </p:tav>
                                      </p:tavLst>
                                    </p:anim>
                                    <p:anim calcmode="lin" valueType="num">
                                      <p:cBhvr additive="base">
                                        <p:cTn id="41" dur="750" fill="hold"/>
                                        <p:tgtEl>
                                          <p:spTgt spid="20"/>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750" fill="hold"/>
                                        <p:tgtEl>
                                          <p:spTgt spid="23"/>
                                        </p:tgtEl>
                                        <p:attrNameLst>
                                          <p:attrName>ppt_x</p:attrName>
                                        </p:attrNameLst>
                                      </p:cBhvr>
                                      <p:tavLst>
                                        <p:tav tm="0">
                                          <p:val>
                                            <p:strVal val="#ppt_x"/>
                                          </p:val>
                                        </p:tav>
                                        <p:tav tm="100000">
                                          <p:val>
                                            <p:strVal val="#ppt_x"/>
                                          </p:val>
                                        </p:tav>
                                      </p:tavLst>
                                    </p:anim>
                                    <p:anim calcmode="lin" valueType="num">
                                      <p:cBhvr additive="base">
                                        <p:cTn id="45" dur="75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1590"/>
            <a:ext cx="12192000" cy="6903085"/>
            <a:chOff x="0" y="-34"/>
            <a:chExt cx="19200" cy="10871"/>
          </a:xfrm>
        </p:grpSpPr>
        <p:pic>
          <p:nvPicPr>
            <p:cNvPr id="6" name="图片 5" descr="20200224-084017-a928"/>
            <p:cNvPicPr>
              <a:picLocks noChangeAspect="1"/>
            </p:cNvPicPr>
            <p:nvPr/>
          </p:nvPicPr>
          <p:blipFill>
            <a:blip r:embed="rId1"/>
            <a:stretch>
              <a:fillRect/>
            </a:stretch>
          </p:blipFill>
          <p:spPr>
            <a:xfrm>
              <a:off x="4619" y="0"/>
              <a:ext cx="14581" cy="10836"/>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97" y="163"/>
              <a:ext cx="10871"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92076" y="853440"/>
            <a:ext cx="707003"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四、创新方法的发展趋势</a:t>
            </a:r>
            <a:endParaRPr lang="zh-CN" altLang="en-US" sz="3200" b="1" dirty="0">
              <a:solidFill>
                <a:srgbClr val="7E4938"/>
              </a:solidFill>
              <a:cs typeface="+mn-ea"/>
              <a:sym typeface="+mn-lt"/>
            </a:endParaRPr>
          </a:p>
        </p:txBody>
      </p:sp>
      <p:cxnSp>
        <p:nvCxnSpPr>
          <p:cNvPr id="16" name="直接连接符 15"/>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5" name="矩形: 圆角 44"/>
          <p:cNvSpPr/>
          <p:nvPr>
            <p:custDataLst>
              <p:tags r:id="rId4"/>
            </p:custDataLst>
          </p:nvPr>
        </p:nvSpPr>
        <p:spPr>
          <a:xfrm>
            <a:off x="1449070" y="2119757"/>
            <a:ext cx="9190355" cy="1747508"/>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17" name="矩形 16"/>
          <p:cNvSpPr/>
          <p:nvPr>
            <p:custDataLst>
              <p:tags r:id="rId5"/>
            </p:custDataLst>
          </p:nvPr>
        </p:nvSpPr>
        <p:spPr>
          <a:xfrm>
            <a:off x="1701956" y="2120297"/>
            <a:ext cx="1947439" cy="1746968"/>
          </a:xfrm>
          <a:prstGeom prst="rect">
            <a:avLst/>
          </a:prstGeom>
          <a:noFill/>
        </p:spPr>
        <p:txBody>
          <a:bodyPr wrap="square" lIns="0" tIns="36195" rIns="0" bIns="0" rtlCol="0" anchor="ctr">
            <a:noAutofit/>
          </a:bodyPr>
          <a:p>
            <a:pPr algn="ctr">
              <a:lnSpc>
                <a:spcPct val="150000"/>
              </a:lnSpc>
              <a:spcBef>
                <a:spcPct val="0"/>
              </a:spcBef>
              <a:spcAft>
                <a:spcPct val="0"/>
              </a:spcAft>
            </a:pPr>
            <a:r>
              <a:rPr lang="zh-CN" altLang="en-US" b="1" dirty="0">
                <a:solidFill>
                  <a:schemeClr val="accent4"/>
                </a:solidFill>
                <a:latin typeface="+mn-ea"/>
                <a:cs typeface="+mn-ea"/>
              </a:rPr>
              <a:t>数字化时代对创新方法的影响</a:t>
            </a:r>
            <a:endParaRPr lang="zh-CN" altLang="en-US" b="1" dirty="0">
              <a:solidFill>
                <a:schemeClr val="accent4"/>
              </a:solidFill>
              <a:latin typeface="+mn-ea"/>
              <a:cs typeface="+mn-ea"/>
            </a:endParaRPr>
          </a:p>
        </p:txBody>
      </p:sp>
      <p:sp>
        <p:nvSpPr>
          <p:cNvPr id="25" name="矩形 24"/>
          <p:cNvSpPr/>
          <p:nvPr>
            <p:custDataLst>
              <p:tags r:id="rId6"/>
            </p:custDataLst>
          </p:nvPr>
        </p:nvSpPr>
        <p:spPr>
          <a:xfrm>
            <a:off x="4293498" y="2119757"/>
            <a:ext cx="6070887" cy="1747508"/>
          </a:xfrm>
          <a:prstGeom prst="rect">
            <a:avLst/>
          </a:prstGeom>
          <a:noFill/>
        </p:spPr>
        <p:txBody>
          <a:bodyPr wrap="square" lIns="0" tIns="0" rIns="0" bIns="0" rtlCol="0" anchor="ctr" anchorCtr="0">
            <a:noAutofit/>
          </a:bodyPr>
          <a:p>
            <a:pPr indent="457200" algn="just"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在数字化时代，大数据、人工智能与创新方法深度融合，正重塑创新范式。</a:t>
            </a:r>
            <a:endParaRPr lang="zh-CN" altLang="en-US" dirty="0">
              <a:solidFill>
                <a:schemeClr val="tx1">
                  <a:lumMod val="85000"/>
                  <a:lumOff val="15000"/>
                </a:schemeClr>
              </a:solidFill>
              <a:latin typeface="+mn-ea"/>
              <a:cs typeface="+mn-ea"/>
            </a:endParaRPr>
          </a:p>
        </p:txBody>
      </p:sp>
      <p:sp>
        <p:nvSpPr>
          <p:cNvPr id="49" name="矩形: 圆角 48"/>
          <p:cNvSpPr/>
          <p:nvPr>
            <p:custDataLst>
              <p:tags r:id="rId7"/>
            </p:custDataLst>
          </p:nvPr>
        </p:nvSpPr>
        <p:spPr>
          <a:xfrm>
            <a:off x="1449610" y="4121231"/>
            <a:ext cx="9189815" cy="1747508"/>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cxnSp>
        <p:nvCxnSpPr>
          <p:cNvPr id="46" name="直接连接符 45"/>
          <p:cNvCxnSpPr/>
          <p:nvPr>
            <p:custDataLst>
              <p:tags r:id="rId8"/>
            </p:custDataLst>
          </p:nvPr>
        </p:nvCxnSpPr>
        <p:spPr>
          <a:xfrm>
            <a:off x="3930920" y="2521781"/>
            <a:ext cx="0" cy="944000"/>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7" name="矩形 26"/>
          <p:cNvSpPr/>
          <p:nvPr>
            <p:custDataLst>
              <p:tags r:id="rId9"/>
            </p:custDataLst>
          </p:nvPr>
        </p:nvSpPr>
        <p:spPr>
          <a:xfrm>
            <a:off x="4293498" y="4121231"/>
            <a:ext cx="6070886" cy="1747508"/>
          </a:xfrm>
          <a:prstGeom prst="rect">
            <a:avLst/>
          </a:prstGeom>
          <a:noFill/>
        </p:spPr>
        <p:txBody>
          <a:bodyPr wrap="square" lIns="0" tIns="0" rIns="0" bIns="0" rtlCol="0" anchor="ctr" anchorCtr="0">
            <a:noAutofit/>
          </a:bodyPr>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在全球化浪潮下，各国创新方法相互借鉴、协同发展。</a:t>
            </a:r>
            <a:endParaRPr lang="zh-CN" altLang="en-US" dirty="0">
              <a:solidFill>
                <a:schemeClr val="tx1">
                  <a:lumMod val="85000"/>
                  <a:lumOff val="15000"/>
                </a:schemeClr>
              </a:solidFill>
              <a:latin typeface="+mn-ea"/>
              <a:cs typeface="+mn-ea"/>
            </a:endParaRPr>
          </a:p>
        </p:txBody>
      </p:sp>
      <p:cxnSp>
        <p:nvCxnSpPr>
          <p:cNvPr id="28" name="直接连接符 27"/>
          <p:cNvCxnSpPr/>
          <p:nvPr>
            <p:custDataLst>
              <p:tags r:id="rId10"/>
            </p:custDataLst>
          </p:nvPr>
        </p:nvCxnSpPr>
        <p:spPr>
          <a:xfrm>
            <a:off x="3930920" y="4523255"/>
            <a:ext cx="0" cy="944000"/>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11"/>
            </p:custDataLst>
          </p:nvPr>
        </p:nvSpPr>
        <p:spPr>
          <a:xfrm>
            <a:off x="1643057" y="4121772"/>
            <a:ext cx="1947439" cy="1746968"/>
          </a:xfrm>
          <a:prstGeom prst="rect">
            <a:avLst/>
          </a:prstGeom>
          <a:noFill/>
        </p:spPr>
        <p:txBody>
          <a:bodyPr wrap="square" lIns="0" tIns="36195" rIns="0" bIns="0" rtlCol="0" anchor="ctr">
            <a:noAutofit/>
          </a:bodyPr>
          <a:p>
            <a:pPr algn="ctr">
              <a:lnSpc>
                <a:spcPct val="150000"/>
              </a:lnSpc>
              <a:spcBef>
                <a:spcPct val="0"/>
              </a:spcBef>
              <a:spcAft>
                <a:spcPct val="0"/>
              </a:spcAft>
            </a:pPr>
            <a:r>
              <a:rPr lang="zh-CN" altLang="en-US" b="1" dirty="0">
                <a:solidFill>
                  <a:schemeClr val="accent4"/>
                </a:solidFill>
                <a:latin typeface="+mn-ea"/>
                <a:cs typeface="+mn-ea"/>
              </a:rPr>
              <a:t>全球化背景下创新方法的交流与融合</a:t>
            </a:r>
            <a:endParaRPr lang="zh-CN" altLang="en-US" b="1" dirty="0">
              <a:solidFill>
                <a:schemeClr val="accent4"/>
              </a:solidFill>
              <a:latin typeface="+mn-ea"/>
              <a:cs typeface="+mn-ea"/>
            </a:endParaRPr>
          </a:p>
        </p:txBody>
      </p:sp>
    </p:spTree>
    <p:custDataLst>
      <p:tags r:id="rId1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fill="hold"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四、创新项目选择的流程</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41" name="圆角矩形 9"/>
          <p:cNvSpPr/>
          <p:nvPr>
            <p:custDataLst>
              <p:tags r:id="rId4"/>
            </p:custDataLst>
          </p:nvPr>
        </p:nvSpPr>
        <p:spPr>
          <a:xfrm>
            <a:off x="1872293" y="1702852"/>
            <a:ext cx="9033197" cy="1091338"/>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72" name="圆角矩形 71"/>
          <p:cNvSpPr/>
          <p:nvPr>
            <p:custDataLst>
              <p:tags r:id="rId5"/>
            </p:custDataLst>
          </p:nvPr>
        </p:nvSpPr>
        <p:spPr>
          <a:xfrm flipH="1">
            <a:off x="2094075" y="1863598"/>
            <a:ext cx="1870363" cy="77049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dirty="0">
                <a:solidFill>
                  <a:schemeClr val="lt1"/>
                </a:solidFill>
                <a:latin typeface="+mn-ea"/>
                <a:cs typeface="+mn-ea"/>
                <a:sym typeface="+mn-ea"/>
              </a:rPr>
              <a:t>创新产生与筛选</a:t>
            </a:r>
            <a:endParaRPr lang="zh-CN" altLang="en-US" b="1" dirty="0">
              <a:solidFill>
                <a:schemeClr val="lt1"/>
              </a:solidFill>
              <a:latin typeface="+mn-ea"/>
              <a:cs typeface="+mn-ea"/>
              <a:sym typeface="+mn-ea"/>
            </a:endParaRPr>
          </a:p>
        </p:txBody>
      </p:sp>
      <p:sp>
        <p:nvSpPr>
          <p:cNvPr id="4" name="矩形 3"/>
          <p:cNvSpPr/>
          <p:nvPr>
            <p:custDataLst>
              <p:tags r:id="rId6"/>
            </p:custDataLst>
          </p:nvPr>
        </p:nvSpPr>
        <p:spPr>
          <a:xfrm>
            <a:off x="4148455" y="1831340"/>
            <a:ext cx="6523990" cy="924560"/>
          </a:xfrm>
          <a:prstGeom prst="rect">
            <a:avLst/>
          </a:prstGeom>
          <a:noFill/>
        </p:spPr>
        <p:txBody>
          <a:bodyPr wrap="square" lIns="0" tIns="0" rIns="0" bIns="0" rtlCol="0" anchor="ctr" anchorCtr="0">
            <a:noAutofit/>
          </a:bodyPr>
          <a:p>
            <a:pPr indent="406400" algn="just" fontAlgn="auto">
              <a:lnSpc>
                <a:spcPct val="12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多种创新激发方法利于催生创新灵感。制定初步筛选标准可筛除不佳创意。先是依据可行性原则，考量创意所需资源能否获取、技术是否可行，像涉及高端芯片制造技术，若没有相应技术支持和设备，就缺乏可行性。</a:t>
            </a:r>
            <a:endParaRPr lang="zh-CN" altLang="en-US" sz="1600">
              <a:solidFill>
                <a:schemeClr val="tx1">
                  <a:lumMod val="85000"/>
                  <a:lumOff val="15000"/>
                </a:schemeClr>
              </a:solidFill>
              <a:latin typeface="+mn-ea"/>
              <a:cs typeface="+mn-ea"/>
            </a:endParaRPr>
          </a:p>
        </p:txBody>
      </p:sp>
      <p:sp>
        <p:nvSpPr>
          <p:cNvPr id="5" name="圆角矩形 9"/>
          <p:cNvSpPr/>
          <p:nvPr>
            <p:custDataLst>
              <p:tags r:id="rId7"/>
            </p:custDataLst>
          </p:nvPr>
        </p:nvSpPr>
        <p:spPr>
          <a:xfrm>
            <a:off x="1872293" y="3364699"/>
            <a:ext cx="9033197" cy="1091338"/>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10" name="圆角矩形 9"/>
          <p:cNvSpPr/>
          <p:nvPr>
            <p:custDataLst>
              <p:tags r:id="rId8"/>
            </p:custDataLst>
          </p:nvPr>
        </p:nvSpPr>
        <p:spPr>
          <a:xfrm flipH="1">
            <a:off x="2094075" y="3525445"/>
            <a:ext cx="1870363" cy="77049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市场调研与分析</a:t>
            </a:r>
            <a:endParaRPr lang="zh-CN" altLang="en-US" b="1">
              <a:solidFill>
                <a:schemeClr val="lt1"/>
              </a:solidFill>
              <a:latin typeface="+mn-ea"/>
              <a:cs typeface="+mn-ea"/>
              <a:sym typeface="+mn-ea"/>
            </a:endParaRPr>
          </a:p>
        </p:txBody>
      </p:sp>
      <p:sp>
        <p:nvSpPr>
          <p:cNvPr id="12" name="矩形 11"/>
          <p:cNvSpPr/>
          <p:nvPr>
            <p:custDataLst>
              <p:tags r:id="rId9"/>
            </p:custDataLst>
          </p:nvPr>
        </p:nvSpPr>
        <p:spPr>
          <a:xfrm>
            <a:off x="4186793" y="3448093"/>
            <a:ext cx="6175553" cy="924591"/>
          </a:xfrm>
          <a:prstGeom prst="rect">
            <a:avLst/>
          </a:prstGeom>
          <a:noFill/>
        </p:spPr>
        <p:txBody>
          <a:bodyPr wrap="square" lIns="0" tIns="0" rIns="0" bIns="0" rtlCol="0" anchor="ctr" anchorCtr="0">
            <a:noAutofit/>
          </a:bodyPr>
          <a:p>
            <a:pPr indent="4064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科学合理的市场调研方案是获取准确市场信息的前提。</a:t>
            </a:r>
            <a:endParaRPr lang="zh-CN" altLang="en-US" sz="1600">
              <a:solidFill>
                <a:schemeClr val="tx1">
                  <a:lumMod val="85000"/>
                  <a:lumOff val="15000"/>
                </a:schemeClr>
              </a:solidFill>
              <a:latin typeface="+mn-ea"/>
              <a:cs typeface="+mn-ea"/>
            </a:endParaRPr>
          </a:p>
        </p:txBody>
      </p:sp>
      <p:sp>
        <p:nvSpPr>
          <p:cNvPr id="14" name="圆角矩形 13"/>
          <p:cNvSpPr/>
          <p:nvPr>
            <p:custDataLst>
              <p:tags r:id="rId10"/>
            </p:custDataLst>
          </p:nvPr>
        </p:nvSpPr>
        <p:spPr>
          <a:xfrm>
            <a:off x="1872293" y="5026546"/>
            <a:ext cx="9033197" cy="1091338"/>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16" name="圆角矩形 15"/>
          <p:cNvSpPr/>
          <p:nvPr>
            <p:custDataLst>
              <p:tags r:id="rId11"/>
            </p:custDataLst>
          </p:nvPr>
        </p:nvSpPr>
        <p:spPr>
          <a:xfrm flipH="1">
            <a:off x="2094075" y="5187292"/>
            <a:ext cx="1870363" cy="77049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技术评估与可行性研究</a:t>
            </a:r>
            <a:endParaRPr lang="zh-CN" altLang="en-US" b="1">
              <a:solidFill>
                <a:schemeClr val="lt1"/>
              </a:solidFill>
              <a:latin typeface="+mn-ea"/>
              <a:cs typeface="+mn-ea"/>
              <a:sym typeface="+mn-ea"/>
            </a:endParaRPr>
          </a:p>
        </p:txBody>
      </p:sp>
      <p:sp>
        <p:nvSpPr>
          <p:cNvPr id="17" name="矩形 16"/>
          <p:cNvSpPr/>
          <p:nvPr>
            <p:custDataLst>
              <p:tags r:id="rId12"/>
            </p:custDataLst>
          </p:nvPr>
        </p:nvSpPr>
        <p:spPr>
          <a:xfrm>
            <a:off x="4186793" y="5109941"/>
            <a:ext cx="6175553" cy="924591"/>
          </a:xfrm>
          <a:prstGeom prst="rect">
            <a:avLst/>
          </a:prstGeom>
          <a:noFill/>
        </p:spPr>
        <p:txBody>
          <a:bodyPr wrap="square" lIns="0" tIns="0" rIns="0" bIns="0" rtlCol="0" anchor="ctr" anchorCtr="0">
            <a:noAutofit/>
          </a:bodyPr>
          <a:p>
            <a:pPr indent="4064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评估创新项目技术可行性很关键。</a:t>
            </a:r>
            <a:endParaRPr lang="zh-CN" altLang="en-US" sz="1600">
              <a:solidFill>
                <a:schemeClr val="tx1">
                  <a:lumMod val="85000"/>
                  <a:lumOff val="15000"/>
                </a:schemeClr>
              </a:solidFill>
              <a:latin typeface="+mn-ea"/>
              <a:cs typeface="+mn-ea"/>
            </a:endParaRPr>
          </a:p>
        </p:txBody>
      </p:sp>
      <p:cxnSp>
        <p:nvCxnSpPr>
          <p:cNvPr id="20" name="直接连接符 19"/>
          <p:cNvCxnSpPr/>
          <p:nvPr>
            <p:custDataLst>
              <p:tags r:id="rId13"/>
            </p:custDataLst>
          </p:nvPr>
        </p:nvCxnSpPr>
        <p:spPr>
          <a:xfrm>
            <a:off x="1477680" y="2503560"/>
            <a:ext cx="0" cy="1151373"/>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21" name="序号"/>
          <p:cNvSpPr/>
          <p:nvPr>
            <p:custDataLst>
              <p:tags r:id="rId14"/>
            </p:custDataLst>
          </p:nvPr>
        </p:nvSpPr>
        <p:spPr>
          <a:xfrm>
            <a:off x="1222058" y="1993524"/>
            <a:ext cx="510474" cy="510474"/>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23" name="序号"/>
          <p:cNvSpPr/>
          <p:nvPr>
            <p:custDataLst>
              <p:tags r:id="rId15"/>
            </p:custDataLst>
          </p:nvPr>
        </p:nvSpPr>
        <p:spPr>
          <a:xfrm>
            <a:off x="1222058" y="3655371"/>
            <a:ext cx="510474" cy="510474"/>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2</a:t>
            </a:r>
            <a:endParaRPr lang="en-US" altLang="zh-CN">
              <a:solidFill>
                <a:schemeClr val="tx1">
                  <a:lumMod val="75000"/>
                  <a:lumOff val="25000"/>
                </a:schemeClr>
              </a:solidFill>
              <a:latin typeface="+mn-ea"/>
              <a:cs typeface="+mn-ea"/>
              <a:sym typeface="+mn-ea"/>
            </a:endParaRPr>
          </a:p>
        </p:txBody>
      </p:sp>
      <p:sp>
        <p:nvSpPr>
          <p:cNvPr id="24" name="序号"/>
          <p:cNvSpPr/>
          <p:nvPr>
            <p:custDataLst>
              <p:tags r:id="rId16"/>
            </p:custDataLst>
          </p:nvPr>
        </p:nvSpPr>
        <p:spPr>
          <a:xfrm>
            <a:off x="1222058" y="5317218"/>
            <a:ext cx="510474" cy="510474"/>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algn="ctr">
              <a:spcBef>
                <a:spcPct val="0"/>
              </a:spcBef>
              <a:spcAft>
                <a:spcPct val="0"/>
              </a:spcAft>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cxnSp>
        <p:nvCxnSpPr>
          <p:cNvPr id="25" name="直接连接符 24"/>
          <p:cNvCxnSpPr/>
          <p:nvPr>
            <p:custDataLst>
              <p:tags r:id="rId17"/>
            </p:custDataLst>
          </p:nvPr>
        </p:nvCxnSpPr>
        <p:spPr>
          <a:xfrm>
            <a:off x="1477680" y="4165407"/>
            <a:ext cx="0" cy="1151373"/>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五、创新项目的实践指导</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4"/>
            </p:custDataLst>
          </p:nvPr>
        </p:nvSpPr>
        <p:spPr>
          <a:xfrm>
            <a:off x="2633709" y="2454434"/>
            <a:ext cx="7696198" cy="92031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大学生要积极培养创新思维与敏锐市场洞察力，关注行业、社会、技术趋势，养成观察、思考、发现问题习惯，多参与创新创业活动等拓宽视野、积累经验。</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5"/>
            </p:custDataLst>
          </p:nvPr>
        </p:nvSpPr>
        <p:spPr>
          <a:xfrm>
            <a:off x="2634008" y="2045453"/>
            <a:ext cx="7862003" cy="403357"/>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思维培养</a:t>
            </a:r>
            <a:endParaRPr lang="zh-CN" altLang="en-US" sz="2000" b="1">
              <a:solidFill>
                <a:schemeClr val="accent4"/>
              </a:solidFill>
              <a:latin typeface="+mn-ea"/>
              <a:cs typeface="+mn-ea"/>
              <a:sym typeface="+mn-ea"/>
            </a:endParaRPr>
          </a:p>
        </p:txBody>
      </p:sp>
      <p:sp>
        <p:nvSpPr>
          <p:cNvPr id="26" name="矩形 25"/>
          <p:cNvSpPr/>
          <p:nvPr>
            <p:custDataLst>
              <p:tags r:id="rId6"/>
            </p:custDataLst>
          </p:nvPr>
        </p:nvSpPr>
        <p:spPr>
          <a:xfrm>
            <a:off x="1847986" y="2103698"/>
            <a:ext cx="506313" cy="506313"/>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27" name="矩形 26"/>
          <p:cNvSpPr/>
          <p:nvPr>
            <p:custDataLst>
              <p:tags r:id="rId7"/>
            </p:custDataLst>
          </p:nvPr>
        </p:nvSpPr>
        <p:spPr>
          <a:xfrm>
            <a:off x="2641004" y="3851919"/>
            <a:ext cx="7696198" cy="92031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充分发挥个人优势，找志同道合、技能互补伙伴，建立良好沟通协作模式，明确分工推进项目。</a:t>
            </a:r>
            <a:endParaRPr lang="zh-CN" altLang="en-US" sz="1600">
              <a:ln>
                <a:noFill/>
                <a:prstDash val="sysDot"/>
              </a:ln>
              <a:solidFill>
                <a:schemeClr val="tx1">
                  <a:lumMod val="85000"/>
                  <a:lumOff val="15000"/>
                </a:schemeClr>
              </a:solidFill>
              <a:latin typeface="+mn-ea"/>
              <a:cs typeface="+mn-ea"/>
              <a:sym typeface="+mn-ea"/>
            </a:endParaRPr>
          </a:p>
        </p:txBody>
      </p:sp>
      <p:sp>
        <p:nvSpPr>
          <p:cNvPr id="28" name="矩形 27"/>
          <p:cNvSpPr/>
          <p:nvPr>
            <p:custDataLst>
              <p:tags r:id="rId8"/>
            </p:custDataLst>
          </p:nvPr>
        </p:nvSpPr>
        <p:spPr>
          <a:xfrm>
            <a:off x="2641219" y="3443872"/>
            <a:ext cx="7862003" cy="403357"/>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团队组建</a:t>
            </a:r>
            <a:endParaRPr lang="zh-CN" altLang="en-US" sz="2000" b="1">
              <a:solidFill>
                <a:schemeClr val="accent4"/>
              </a:solidFill>
              <a:latin typeface="+mn-ea"/>
              <a:cs typeface="+mn-ea"/>
              <a:sym typeface="+mn-ea"/>
            </a:endParaRPr>
          </a:p>
        </p:txBody>
      </p:sp>
      <p:sp>
        <p:nvSpPr>
          <p:cNvPr id="29" name="矩形 28"/>
          <p:cNvSpPr/>
          <p:nvPr>
            <p:custDataLst>
              <p:tags r:id="rId9"/>
            </p:custDataLst>
          </p:nvPr>
        </p:nvSpPr>
        <p:spPr>
          <a:xfrm>
            <a:off x="1855752" y="3502117"/>
            <a:ext cx="506313" cy="506313"/>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30" name="矩形 29"/>
          <p:cNvSpPr/>
          <p:nvPr>
            <p:custDataLst>
              <p:tags r:id="rId10"/>
            </p:custDataLst>
          </p:nvPr>
        </p:nvSpPr>
        <p:spPr>
          <a:xfrm>
            <a:off x="2633709" y="5250620"/>
            <a:ext cx="7696198" cy="92031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善于利用学校、政府、社会提供的创新创业资源，如孵化基地、科研平台、扶持政策和资金等，助力项目实施。</a:t>
            </a:r>
            <a:endParaRPr lang="zh-CN" altLang="en-US" sz="1600">
              <a:ln>
                <a:noFill/>
                <a:prstDash val="sysDot"/>
              </a:ln>
              <a:solidFill>
                <a:schemeClr val="tx1">
                  <a:lumMod val="85000"/>
                  <a:lumOff val="15000"/>
                </a:schemeClr>
              </a:solidFill>
              <a:latin typeface="+mn-ea"/>
              <a:cs typeface="+mn-ea"/>
              <a:sym typeface="+mn-ea"/>
            </a:endParaRPr>
          </a:p>
        </p:txBody>
      </p:sp>
      <p:sp>
        <p:nvSpPr>
          <p:cNvPr id="31" name="矩形 30"/>
          <p:cNvSpPr/>
          <p:nvPr>
            <p:custDataLst>
              <p:tags r:id="rId11"/>
            </p:custDataLst>
          </p:nvPr>
        </p:nvSpPr>
        <p:spPr>
          <a:xfrm>
            <a:off x="2633453" y="4841736"/>
            <a:ext cx="7862003" cy="403357"/>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资源利用</a:t>
            </a:r>
            <a:endParaRPr lang="zh-CN" altLang="en-US" sz="2000" b="1">
              <a:solidFill>
                <a:schemeClr val="accent4"/>
              </a:solidFill>
              <a:latin typeface="+mn-ea"/>
              <a:cs typeface="+mn-ea"/>
              <a:sym typeface="+mn-ea"/>
            </a:endParaRPr>
          </a:p>
        </p:txBody>
      </p:sp>
      <p:sp>
        <p:nvSpPr>
          <p:cNvPr id="32" name="矩形 31"/>
          <p:cNvSpPr/>
          <p:nvPr>
            <p:custDataLst>
              <p:tags r:id="rId12"/>
            </p:custDataLst>
          </p:nvPr>
        </p:nvSpPr>
        <p:spPr>
          <a:xfrm>
            <a:off x="1847432" y="4899981"/>
            <a:ext cx="506313" cy="506313"/>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timing>
    <p:tnLst>
      <p:par>
        <p:cTn id="1" dur="indefinite" restart="never" fill="hold"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176905" y="3013710"/>
            <a:ext cx="5570220" cy="230695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创新资源的获取与利用</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任务二</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4378952" y="729555"/>
            <a:ext cx="3434080" cy="583565"/>
          </a:xfrm>
          <a:prstGeom prst="rect">
            <a:avLst/>
          </a:prstGeom>
          <a:noFill/>
        </p:spPr>
        <p:txBody>
          <a:bodyPr wrap="none" rtlCol="0">
            <a:spAutoFit/>
          </a:bodyPr>
          <a:p>
            <a:pPr algn="ctr"/>
            <a:r>
              <a:rPr lang="zh-CN" altLang="en-US" sz="3200" b="1" dirty="0">
                <a:solidFill>
                  <a:srgbClr val="7E4938"/>
                </a:solidFill>
                <a:cs typeface="+mn-ea"/>
                <a:sym typeface="+mn-lt"/>
              </a:rPr>
              <a:t>一、创新资源概述</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4"/>
            </p:custDataLst>
          </p:nvPr>
        </p:nvSpPr>
        <p:spPr>
          <a:xfrm>
            <a:off x="2573806" y="2407012"/>
            <a:ext cx="7817797" cy="1554378"/>
          </a:xfrm>
          <a:prstGeom prst="rect">
            <a:avLst/>
          </a:prstGeom>
          <a:noFill/>
        </p:spPr>
        <p:txBody>
          <a:bodyPr wrap="square" lIns="0" tIns="0" rIns="0" bIns="0" rtlCol="0" anchor="t" anchorCtr="0">
            <a:noAutofit/>
          </a:bodyPr>
          <a:p>
            <a:pPr indent="431800" algn="just" fontAlgn="auto">
              <a:lnSpc>
                <a:spcPct val="130000"/>
              </a:lnSpc>
              <a:spcBef>
                <a:spcPct val="0"/>
              </a:spcBef>
              <a:spcAft>
                <a:spcPct val="0"/>
              </a:spcAft>
              <a:extLst>
                <a:ext uri="{35155182-B16C-46BC-9424-99874614C6A1}">
                  <wpsdc:indentchars xmlns:wpsdc="http://www.wps.cn/officeDocument/2017/drawingmlCustomData" val="200" checksum="3588746719"/>
                </a:ext>
              </a:extLst>
            </a:pPr>
            <a:r>
              <a:rPr lang="zh-CN" altLang="en-US" sz="1700">
                <a:solidFill>
                  <a:schemeClr val="tx1">
                    <a:lumMod val="85000"/>
                    <a:lumOff val="15000"/>
                  </a:schemeClr>
                </a:solidFill>
                <a:latin typeface="+mn-ea"/>
                <a:cs typeface="+mn-ea"/>
                <a:sym typeface="+mn-ea"/>
              </a:rPr>
              <a:t>创新资源是指在创新活动中投入的各类要素，涵盖了人力、物力、财力、信息等多个方面。人力资源包括具有创新思维和专业技能的人才，他们是创新的核心驱动力；物力资源涉及创新所需的设备、场地、原材料等物质条件；财力资源为创新活动提供必要的资金支持；信息资源则包含各类知识、技术情报、市场动态等，对创新方向的把握和决策具有重要意义。</a:t>
            </a:r>
            <a:endParaRPr lang="zh-CN" altLang="en-US" sz="1700">
              <a:solidFill>
                <a:schemeClr val="tx1">
                  <a:lumMod val="85000"/>
                  <a:lumOff val="15000"/>
                </a:schemeClr>
              </a:solidFill>
              <a:latin typeface="+mn-ea"/>
              <a:cs typeface="+mn-ea"/>
              <a:sym typeface="+mn-ea"/>
            </a:endParaRPr>
          </a:p>
        </p:txBody>
      </p:sp>
      <p:sp>
        <p:nvSpPr>
          <p:cNvPr id="3" name="矩形 2"/>
          <p:cNvSpPr/>
          <p:nvPr>
            <p:custDataLst>
              <p:tags r:id="rId5"/>
            </p:custDataLst>
          </p:nvPr>
        </p:nvSpPr>
        <p:spPr>
          <a:xfrm>
            <a:off x="2573806" y="1999388"/>
            <a:ext cx="7817796" cy="401089"/>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创新资源的定义与内涵</a:t>
            </a:r>
            <a:endParaRPr lang="zh-CN" altLang="en-US" sz="2000" b="1">
              <a:solidFill>
                <a:schemeClr val="accent4"/>
              </a:solidFill>
              <a:latin typeface="+mn-ea"/>
              <a:cs typeface="+mn-ea"/>
              <a:sym typeface="+mn-ea"/>
            </a:endParaRPr>
          </a:p>
        </p:txBody>
      </p:sp>
      <p:sp>
        <p:nvSpPr>
          <p:cNvPr id="4" name="矩形 3"/>
          <p:cNvSpPr/>
          <p:nvPr>
            <p:custDataLst>
              <p:tags r:id="rId6"/>
            </p:custDataLst>
          </p:nvPr>
        </p:nvSpPr>
        <p:spPr>
          <a:xfrm>
            <a:off x="1792205" y="2057305"/>
            <a:ext cx="503466" cy="50346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5" name="矩形 4"/>
          <p:cNvSpPr/>
          <p:nvPr>
            <p:custDataLst>
              <p:tags r:id="rId7"/>
            </p:custDataLst>
          </p:nvPr>
        </p:nvSpPr>
        <p:spPr>
          <a:xfrm>
            <a:off x="2573254" y="4712412"/>
            <a:ext cx="7817796" cy="1554378"/>
          </a:xfrm>
          <a:prstGeom prst="rect">
            <a:avLst/>
          </a:prstGeom>
          <a:noFill/>
        </p:spPr>
        <p:txBody>
          <a:bodyPr wrap="square" lIns="0" tIns="0" rIns="0" bIns="0" rtlCol="0" anchor="t" anchorCtr="0">
            <a:noAutofit/>
          </a:bodyPr>
          <a:p>
            <a:pPr indent="431800" algn="just" fontAlgn="auto">
              <a:lnSpc>
                <a:spcPct val="150000"/>
              </a:lnSpc>
              <a:spcBef>
                <a:spcPct val="0"/>
              </a:spcBef>
              <a:spcAft>
                <a:spcPct val="0"/>
              </a:spcAft>
              <a:extLst>
                <a:ext uri="{35155182-B16C-46BC-9424-99874614C6A1}">
                  <wpsdc:indentchars xmlns:wpsdc="http://www.wps.cn/officeDocument/2017/drawingmlCustomData" val="200" checksum="3588746719"/>
                </a:ext>
              </a:extLst>
            </a:pPr>
            <a:r>
              <a:rPr lang="zh-CN" altLang="en-US" sz="1700">
                <a:solidFill>
                  <a:schemeClr val="tx1">
                    <a:lumMod val="85000"/>
                    <a:lumOff val="15000"/>
                  </a:schemeClr>
                </a:solidFill>
                <a:latin typeface="+mn-ea"/>
                <a:cs typeface="+mn-ea"/>
                <a:sym typeface="+mn-ea"/>
              </a:rPr>
              <a:t>创新资源在大学生创新创业进程中发挥着不可或缺的作用。在项目启动阶段，充足的资源能够为项目提供必要的物质基础和人力支持，确保项目顺利开展。</a:t>
            </a:r>
            <a:endParaRPr lang="zh-CN" altLang="en-US" sz="1700">
              <a:solidFill>
                <a:schemeClr val="tx1">
                  <a:lumMod val="85000"/>
                  <a:lumOff val="15000"/>
                </a:schemeClr>
              </a:solidFill>
              <a:latin typeface="+mn-ea"/>
              <a:cs typeface="+mn-ea"/>
              <a:sym typeface="+mn-ea"/>
            </a:endParaRPr>
          </a:p>
        </p:txBody>
      </p:sp>
      <p:sp>
        <p:nvSpPr>
          <p:cNvPr id="8" name="矩形 7"/>
          <p:cNvSpPr/>
          <p:nvPr>
            <p:custDataLst>
              <p:tags r:id="rId8"/>
            </p:custDataLst>
          </p:nvPr>
        </p:nvSpPr>
        <p:spPr>
          <a:xfrm>
            <a:off x="2573254" y="4304788"/>
            <a:ext cx="7817796" cy="401089"/>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创新资源对大学生创新创业的重要性</a:t>
            </a:r>
            <a:endParaRPr lang="zh-CN" altLang="en-US" sz="2000" b="1">
              <a:solidFill>
                <a:schemeClr val="accent4"/>
              </a:solidFill>
              <a:latin typeface="+mn-ea"/>
              <a:cs typeface="+mn-ea"/>
              <a:sym typeface="+mn-ea"/>
            </a:endParaRPr>
          </a:p>
        </p:txBody>
      </p:sp>
      <p:sp>
        <p:nvSpPr>
          <p:cNvPr id="9" name="矩形 8"/>
          <p:cNvSpPr/>
          <p:nvPr>
            <p:custDataLst>
              <p:tags r:id="rId9"/>
            </p:custDataLst>
          </p:nvPr>
        </p:nvSpPr>
        <p:spPr>
          <a:xfrm>
            <a:off x="1791653" y="4362704"/>
            <a:ext cx="503466" cy="50346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Tree>
    <p:custDataLst>
      <p:tags r:id="rId10"/>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二、创新资源的获取途径</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96415" y="152019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（一）校内资源获取</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任意多边形: 形状 13"/>
          <p:cNvSpPr/>
          <p:nvPr>
            <p:custDataLst>
              <p:tags r:id="rId4"/>
            </p:custDataLst>
          </p:nvPr>
        </p:nvSpPr>
        <p:spPr>
          <a:xfrm rot="652946" flipH="1">
            <a:off x="2302663" y="5302204"/>
            <a:ext cx="165372" cy="150010"/>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1" name="任意多边形: 形状 263"/>
          <p:cNvSpPr/>
          <p:nvPr>
            <p:custDataLst>
              <p:tags r:id="rId5"/>
            </p:custDataLst>
          </p:nvPr>
        </p:nvSpPr>
        <p:spPr>
          <a:xfrm>
            <a:off x="1739918" y="5339720"/>
            <a:ext cx="668935" cy="648587"/>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03</a:t>
            </a:r>
            <a:endParaRPr lang="en-US" altLang="zh-CN" sz="2400">
              <a:solidFill>
                <a:srgbClr val="FFFFFF"/>
              </a:solidFill>
              <a:latin typeface="+mn-ea"/>
              <a:cs typeface="+mn-ea"/>
              <a:sym typeface="汉仪粗圆简" panose="02010600000101010101" charset="-122"/>
            </a:endParaRPr>
          </a:p>
        </p:txBody>
      </p:sp>
      <p:sp>
        <p:nvSpPr>
          <p:cNvPr id="32" name="任意多边形: 形状 264"/>
          <p:cNvSpPr/>
          <p:nvPr>
            <p:custDataLst>
              <p:tags r:id="rId6"/>
            </p:custDataLst>
          </p:nvPr>
        </p:nvSpPr>
        <p:spPr>
          <a:xfrm>
            <a:off x="1720842" y="5339720"/>
            <a:ext cx="647315" cy="627603"/>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5" name="任意多边形: 形状 13"/>
          <p:cNvSpPr/>
          <p:nvPr>
            <p:custDataLst>
              <p:tags r:id="rId7"/>
            </p:custDataLst>
          </p:nvPr>
        </p:nvSpPr>
        <p:spPr>
          <a:xfrm rot="652946" flipH="1">
            <a:off x="2302663" y="3823808"/>
            <a:ext cx="165372" cy="150010"/>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8" name="任意多边形: 形状 263"/>
          <p:cNvSpPr/>
          <p:nvPr>
            <p:custDataLst>
              <p:tags r:id="rId8"/>
            </p:custDataLst>
          </p:nvPr>
        </p:nvSpPr>
        <p:spPr>
          <a:xfrm>
            <a:off x="1739918" y="3861324"/>
            <a:ext cx="668935" cy="648587"/>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02</a:t>
            </a:r>
            <a:endParaRPr lang="en-US" altLang="zh-CN" sz="2400">
              <a:solidFill>
                <a:srgbClr val="FFFFFF"/>
              </a:solidFill>
              <a:latin typeface="+mn-ea"/>
              <a:cs typeface="+mn-ea"/>
              <a:sym typeface="汉仪粗圆简" panose="02010600000101010101" charset="-122"/>
            </a:endParaRPr>
          </a:p>
        </p:txBody>
      </p:sp>
      <p:sp>
        <p:nvSpPr>
          <p:cNvPr id="39" name="任意多边形: 形状 264"/>
          <p:cNvSpPr/>
          <p:nvPr>
            <p:custDataLst>
              <p:tags r:id="rId9"/>
            </p:custDataLst>
          </p:nvPr>
        </p:nvSpPr>
        <p:spPr>
          <a:xfrm>
            <a:off x="1720842" y="3861324"/>
            <a:ext cx="647315" cy="627603"/>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1" name="任意多边形: 形状 13"/>
          <p:cNvSpPr/>
          <p:nvPr>
            <p:custDataLst>
              <p:tags r:id="rId10"/>
            </p:custDataLst>
          </p:nvPr>
        </p:nvSpPr>
        <p:spPr>
          <a:xfrm rot="652946" flipH="1">
            <a:off x="2302663" y="2335873"/>
            <a:ext cx="165372" cy="150010"/>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4" name="任意多边形: 形状 263"/>
          <p:cNvSpPr/>
          <p:nvPr>
            <p:custDataLst>
              <p:tags r:id="rId11"/>
            </p:custDataLst>
          </p:nvPr>
        </p:nvSpPr>
        <p:spPr>
          <a:xfrm>
            <a:off x="1739918" y="2373390"/>
            <a:ext cx="668935" cy="648587"/>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01</a:t>
            </a:r>
            <a:endParaRPr lang="en-US" altLang="zh-CN" sz="2400">
              <a:solidFill>
                <a:srgbClr val="FFFFFF"/>
              </a:solidFill>
              <a:latin typeface="+mn-ea"/>
              <a:cs typeface="+mn-ea"/>
              <a:sym typeface="汉仪粗圆简" panose="02010600000101010101" charset="-122"/>
            </a:endParaRPr>
          </a:p>
        </p:txBody>
      </p:sp>
      <p:sp>
        <p:nvSpPr>
          <p:cNvPr id="45" name="任意多边形: 形状 264"/>
          <p:cNvSpPr/>
          <p:nvPr>
            <p:custDataLst>
              <p:tags r:id="rId12"/>
            </p:custDataLst>
          </p:nvPr>
        </p:nvSpPr>
        <p:spPr>
          <a:xfrm>
            <a:off x="1720842" y="2373390"/>
            <a:ext cx="647315" cy="627603"/>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2" name="矩形 41"/>
          <p:cNvSpPr/>
          <p:nvPr>
            <p:custDataLst>
              <p:tags r:id="rId13"/>
            </p:custDataLst>
          </p:nvPr>
        </p:nvSpPr>
        <p:spPr>
          <a:xfrm>
            <a:off x="2642870" y="2317750"/>
            <a:ext cx="7567295" cy="739775"/>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1600" b="1">
                <a:solidFill>
                  <a:srgbClr val="FFBA55"/>
                </a:solidFill>
                <a:latin typeface="+mn-ea"/>
                <a:cs typeface="+mn-ea"/>
              </a:rPr>
              <a:t>1. 学校平台与设施利用</a:t>
            </a:r>
            <a:endParaRPr lang="zh-CN" altLang="en-US" sz="1600" b="1">
              <a:solidFill>
                <a:srgbClr val="FFBA55"/>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学校拥有诸多为学生创新创业服务的平台和设施，如实验室配备了先进的实验设备和仪器，为学生开展科研创新活动提供了硬件条件。</a:t>
            </a:r>
            <a:endParaRPr lang="zh-CN" altLang="en-US" sz="1600">
              <a:solidFill>
                <a:schemeClr val="tx1">
                  <a:lumMod val="85000"/>
                  <a:lumOff val="15000"/>
                </a:schemeClr>
              </a:solidFill>
              <a:latin typeface="+mn-ea"/>
              <a:cs typeface="+mn-ea"/>
            </a:endParaRPr>
          </a:p>
        </p:txBody>
      </p:sp>
      <p:sp>
        <p:nvSpPr>
          <p:cNvPr id="43" name="矩形 42"/>
          <p:cNvSpPr/>
          <p:nvPr>
            <p:custDataLst>
              <p:tags r:id="rId14"/>
            </p:custDataLst>
          </p:nvPr>
        </p:nvSpPr>
        <p:spPr>
          <a:xfrm>
            <a:off x="2642870" y="3796030"/>
            <a:ext cx="7567295" cy="739775"/>
          </a:xfrm>
          <a:prstGeom prst="rect">
            <a:avLst/>
          </a:prstGeom>
          <a:noFill/>
        </p:spPr>
        <p:txBody>
          <a:bodyPr wrap="square" lIns="0" tIns="0" rIns="0" bIns="0" rtlCol="0" anchor="ctr">
            <a:noAutofit/>
          </a:bodyPr>
          <a:lstStyle/>
          <a:p>
            <a:pPr algn="just">
              <a:lnSpc>
                <a:spcPct val="150000"/>
              </a:lnSpc>
              <a:buClrTx/>
              <a:buSzTx/>
              <a:buFontTx/>
            </a:pPr>
            <a:r>
              <a:rPr lang="zh-CN" altLang="en-US" sz="1600" b="1">
                <a:solidFill>
                  <a:srgbClr val="FFBA55"/>
                </a:solidFill>
                <a:latin typeface="+mn-ea"/>
                <a:cs typeface="+mn-ea"/>
              </a:rPr>
              <a:t>2. 教师与专家指导</a:t>
            </a:r>
            <a:endParaRPr lang="zh-CN" altLang="en-US" sz="1600" b="1">
              <a:solidFill>
                <a:srgbClr val="FFBA55"/>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校内专业教师和专家学者是宝贵的智力资源。他们在各自领域拥有深厚的学术造诣和丰富的实践经验。</a:t>
            </a:r>
            <a:endParaRPr lang="zh-CN" altLang="en-US" sz="1600">
              <a:solidFill>
                <a:schemeClr val="tx1">
                  <a:lumMod val="85000"/>
                  <a:lumOff val="15000"/>
                </a:schemeClr>
              </a:solidFill>
              <a:latin typeface="+mn-ea"/>
              <a:cs typeface="+mn-ea"/>
            </a:endParaRPr>
          </a:p>
        </p:txBody>
      </p:sp>
      <p:sp>
        <p:nvSpPr>
          <p:cNvPr id="46" name="矩形 45"/>
          <p:cNvSpPr/>
          <p:nvPr>
            <p:custDataLst>
              <p:tags r:id="rId15"/>
            </p:custDataLst>
          </p:nvPr>
        </p:nvSpPr>
        <p:spPr>
          <a:xfrm>
            <a:off x="2642870" y="5293360"/>
            <a:ext cx="7567295" cy="739775"/>
          </a:xfrm>
          <a:prstGeom prst="rect">
            <a:avLst/>
          </a:prstGeom>
          <a:noFill/>
        </p:spPr>
        <p:txBody>
          <a:bodyPr wrap="square" lIns="0" tIns="0" rIns="0" bIns="0" rtlCol="0" anchor="ctr">
            <a:noAutofit/>
          </a:bodyPr>
          <a:lstStyle/>
          <a:p>
            <a:pPr algn="just">
              <a:lnSpc>
                <a:spcPct val="150000"/>
              </a:lnSpc>
              <a:buClrTx/>
              <a:buSzTx/>
              <a:buFontTx/>
            </a:pPr>
            <a:r>
              <a:rPr lang="zh-CN" altLang="en-US" sz="1600" b="1">
                <a:solidFill>
                  <a:srgbClr val="FFBA55"/>
                </a:solidFill>
                <a:latin typeface="+mn-ea"/>
                <a:cs typeface="+mn-ea"/>
              </a:rPr>
              <a:t>3. 校内创新创业项目与竞赛资源</a:t>
            </a:r>
            <a:endParaRPr lang="zh-CN" altLang="en-US" sz="1600" b="1">
              <a:solidFill>
                <a:srgbClr val="FFBA55"/>
              </a:solidFill>
              <a:latin typeface="+mn-ea"/>
              <a:cs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rPr>
              <a:t>学校定期组织各类创新创业项目申报和竞赛活动。</a:t>
            </a:r>
            <a:endParaRPr lang="zh-CN" altLang="en-US" sz="1600">
              <a:solidFill>
                <a:schemeClr val="tx1">
                  <a:lumMod val="85000"/>
                  <a:lumOff val="15000"/>
                </a:schemeClr>
              </a:solidFill>
              <a:latin typeface="+mn-ea"/>
              <a:cs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08026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62558"/>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6294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62351"/>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62556"/>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项目一　创新概说</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41947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1" name="文本框 50"/>
          <p:cNvSpPr txBox="1"/>
          <p:nvPr/>
        </p:nvSpPr>
        <p:spPr bwMode="auto">
          <a:xfrm>
            <a:off x="1296035" y="4002405"/>
            <a:ext cx="4273550" cy="860425"/>
          </a:xfrm>
          <a:prstGeom prst="rect">
            <a:avLst/>
          </a:prstGeom>
          <a:noFill/>
        </p:spPr>
        <p:txBody>
          <a:bodyPr wrap="square">
            <a:spAutoFit/>
            <a:scene3d>
              <a:camera prst="orthographicFront"/>
              <a:lightRig rig="threePt" dir="t"/>
            </a:scene3d>
            <a:sp3d contourW="12700"/>
          </a:bodyPr>
          <a:lstStyle/>
          <a:p>
            <a:pPr lvl="0" algn="ctr" defTabSz="457200">
              <a:lnSpc>
                <a:spcPts val="2000"/>
              </a:lnSpc>
              <a:defRPr/>
            </a:pPr>
            <a:r>
              <a:rPr lang="zh-CN" altLang="en-US" sz="120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请在此处添加具体内容，文字尽量言简意赅，简单描述即可，不必过于繁琐，注意版面美观</a:t>
            </a:r>
            <a:r>
              <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度。请在此处添加具体内容，文字尽量言简意赅，简单描述即可。</a:t>
            </a:r>
            <a:endParaRPr lang="zh-CN" altLang="en-US" sz="12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项目二　创新思维的塑造</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项目三　创新方法</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项目四　创新能力</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项目五　创业概述</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1" grpId="0"/>
      <p:bldP spid="52" grpId="0"/>
      <p:bldP spid="53" grpId="0"/>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二、创新资源的获取途径</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410970" y="203708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（二）校外资源获取</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图形 19"/>
          <p:cNvSpPr/>
          <p:nvPr>
            <p:custDataLst>
              <p:tags r:id="rId4"/>
            </p:custDataLst>
          </p:nvPr>
        </p:nvSpPr>
        <p:spPr>
          <a:xfrm>
            <a:off x="3697605" y="2737485"/>
            <a:ext cx="2197735" cy="325310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 name="图形 19"/>
          <p:cNvSpPr/>
          <p:nvPr>
            <p:custDataLst>
              <p:tags r:id="rId5"/>
            </p:custDataLst>
          </p:nvPr>
        </p:nvSpPr>
        <p:spPr>
          <a:xfrm>
            <a:off x="6297930" y="2737485"/>
            <a:ext cx="2197735" cy="325310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 name="图形 19"/>
          <p:cNvSpPr/>
          <p:nvPr>
            <p:custDataLst>
              <p:tags r:id="rId6"/>
            </p:custDataLst>
          </p:nvPr>
        </p:nvSpPr>
        <p:spPr>
          <a:xfrm>
            <a:off x="1097280" y="2737485"/>
            <a:ext cx="2197735" cy="325310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solidFill>
            </a:endParaRPr>
          </a:p>
        </p:txBody>
      </p:sp>
      <p:sp>
        <p:nvSpPr>
          <p:cNvPr id="4" name="文本框 3"/>
          <p:cNvSpPr txBox="1"/>
          <p:nvPr>
            <p:custDataLst>
              <p:tags r:id="rId7"/>
            </p:custDataLst>
          </p:nvPr>
        </p:nvSpPr>
        <p:spPr>
          <a:xfrm>
            <a:off x="1410970" y="3543935"/>
            <a:ext cx="156972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accent4"/>
                </a:solidFill>
              </a:rPr>
              <a:t>政府扶持政策与资源</a:t>
            </a:r>
            <a:endParaRPr lang="zh-CN" altLang="en-US" b="1" dirty="0">
              <a:solidFill>
                <a:schemeClr val="accent4"/>
              </a:solidFill>
            </a:endParaRPr>
          </a:p>
        </p:txBody>
      </p:sp>
      <p:sp>
        <p:nvSpPr>
          <p:cNvPr id="14" name="文本框 13"/>
          <p:cNvSpPr txBox="1"/>
          <p:nvPr>
            <p:custDataLst>
              <p:tags r:id="rId8"/>
            </p:custDataLst>
          </p:nvPr>
        </p:nvSpPr>
        <p:spPr>
          <a:xfrm>
            <a:off x="1410970" y="4286250"/>
            <a:ext cx="1666875" cy="124396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国家及地方政府高度重视大学生创新创业，出台了一系列优惠政策。</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5" name="图形 19"/>
          <p:cNvSpPr/>
          <p:nvPr>
            <p:custDataLst>
              <p:tags r:id="rId9"/>
            </p:custDataLst>
          </p:nvPr>
        </p:nvSpPr>
        <p:spPr>
          <a:xfrm>
            <a:off x="8898255" y="2737485"/>
            <a:ext cx="2197735" cy="325310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4">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 name="文本框 7"/>
          <p:cNvSpPr txBox="1"/>
          <p:nvPr>
            <p:custDataLst>
              <p:tags r:id="rId10"/>
            </p:custDataLst>
          </p:nvPr>
        </p:nvSpPr>
        <p:spPr>
          <a:xfrm>
            <a:off x="4011295" y="3543935"/>
            <a:ext cx="156972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accent4"/>
                </a:solidFill>
              </a:rPr>
              <a:t>企业合作与资源对接</a:t>
            </a:r>
            <a:endParaRPr lang="zh-CN" altLang="en-US" b="1" dirty="0">
              <a:solidFill>
                <a:schemeClr val="accent4"/>
              </a:solidFill>
            </a:endParaRPr>
          </a:p>
        </p:txBody>
      </p:sp>
      <p:sp>
        <p:nvSpPr>
          <p:cNvPr id="33" name="文本框 32"/>
          <p:cNvSpPr txBox="1"/>
          <p:nvPr>
            <p:custDataLst>
              <p:tags r:id="rId11"/>
            </p:custDataLst>
          </p:nvPr>
        </p:nvSpPr>
        <p:spPr>
          <a:xfrm>
            <a:off x="4011295" y="4286250"/>
            <a:ext cx="1570355" cy="124396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与企业开展合作是获取创新资源的重要途径。</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9" name="椭圆 8"/>
          <p:cNvSpPr/>
          <p:nvPr>
            <p:custDataLst>
              <p:tags r:id="rId12"/>
            </p:custDataLst>
          </p:nvPr>
        </p:nvSpPr>
        <p:spPr>
          <a:xfrm>
            <a:off x="4454525" y="2553970"/>
            <a:ext cx="684530" cy="6845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7" name="文本框 36"/>
          <p:cNvSpPr txBox="1"/>
          <p:nvPr>
            <p:custDataLst>
              <p:tags r:id="rId13"/>
            </p:custDataLst>
          </p:nvPr>
        </p:nvSpPr>
        <p:spPr>
          <a:xfrm>
            <a:off x="6611620" y="3543935"/>
            <a:ext cx="156972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accent4"/>
                </a:solidFill>
              </a:rPr>
              <a:t>社会机构与平台资源</a:t>
            </a:r>
            <a:endParaRPr lang="zh-CN" altLang="en-US" b="1" dirty="0">
              <a:solidFill>
                <a:schemeClr val="accent4"/>
              </a:solidFill>
            </a:endParaRPr>
          </a:p>
        </p:txBody>
      </p:sp>
      <p:sp>
        <p:nvSpPr>
          <p:cNvPr id="10" name="文本框 9"/>
          <p:cNvSpPr txBox="1"/>
          <p:nvPr>
            <p:custDataLst>
              <p:tags r:id="rId14"/>
            </p:custDataLst>
          </p:nvPr>
        </p:nvSpPr>
        <p:spPr>
          <a:xfrm>
            <a:off x="6611620" y="4286250"/>
            <a:ext cx="1570355" cy="124396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众创空间、孵化器、行业协会等社会机构为大学生创新创业提供了多样化的资源。</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40" name="椭圆 39"/>
          <p:cNvSpPr/>
          <p:nvPr>
            <p:custDataLst>
              <p:tags r:id="rId15"/>
            </p:custDataLst>
          </p:nvPr>
        </p:nvSpPr>
        <p:spPr>
          <a:xfrm>
            <a:off x="7054850" y="2553970"/>
            <a:ext cx="684530" cy="6845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7" name="文本框 16"/>
          <p:cNvSpPr txBox="1"/>
          <p:nvPr>
            <p:custDataLst>
              <p:tags r:id="rId16"/>
            </p:custDataLst>
          </p:nvPr>
        </p:nvSpPr>
        <p:spPr>
          <a:xfrm>
            <a:off x="9211945" y="3543935"/>
            <a:ext cx="156972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accent4"/>
                </a:solidFill>
              </a:rPr>
              <a:t>投资人与资本市场资源</a:t>
            </a:r>
            <a:endParaRPr lang="zh-CN" altLang="en-US" b="1" dirty="0">
              <a:solidFill>
                <a:schemeClr val="accent4"/>
              </a:solidFill>
            </a:endParaRPr>
          </a:p>
        </p:txBody>
      </p:sp>
      <p:sp>
        <p:nvSpPr>
          <p:cNvPr id="20" name="文本框 19"/>
          <p:cNvSpPr txBox="1"/>
          <p:nvPr>
            <p:custDataLst>
              <p:tags r:id="rId17"/>
            </p:custDataLst>
          </p:nvPr>
        </p:nvSpPr>
        <p:spPr>
          <a:xfrm>
            <a:off x="9211945" y="4286250"/>
            <a:ext cx="1570355" cy="124396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吸引天使投资人关注和利用资本市场手段是获取资金的有效方式。</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21" name="椭圆 20"/>
          <p:cNvSpPr/>
          <p:nvPr>
            <p:custDataLst>
              <p:tags r:id="rId18"/>
            </p:custDataLst>
          </p:nvPr>
        </p:nvSpPr>
        <p:spPr>
          <a:xfrm>
            <a:off x="9655175" y="2553970"/>
            <a:ext cx="684530" cy="6845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3" name="椭圆 22"/>
          <p:cNvSpPr/>
          <p:nvPr>
            <p:custDataLst>
              <p:tags r:id="rId19"/>
            </p:custDataLst>
          </p:nvPr>
        </p:nvSpPr>
        <p:spPr>
          <a:xfrm>
            <a:off x="1854200" y="2553970"/>
            <a:ext cx="684530" cy="684530"/>
          </a:xfrm>
          <a:prstGeom prst="ellipse">
            <a:avLst/>
          </a:prstGeom>
          <a:gradFill>
            <a:gsLst>
              <a:gs pos="93000">
                <a:schemeClr val="accent4">
                  <a:alpha val="100000"/>
                </a:schemeClr>
              </a:gs>
              <a:gs pos="0">
                <a:schemeClr val="accent4">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4" name="图片 15" descr="343439383331313b343532303033313bd3a6d3c3c9ccb3c7"/>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653280" y="2753360"/>
            <a:ext cx="286385" cy="286385"/>
          </a:xfrm>
          <a:prstGeom prst="rect">
            <a:avLst/>
          </a:prstGeom>
        </p:spPr>
      </p:pic>
      <p:pic>
        <p:nvPicPr>
          <p:cNvPr id="25" name="图片 11" descr="343439383331313b343532303032373bbfcdbba7b5b5b0b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2052320" y="2752725"/>
            <a:ext cx="288000" cy="288000"/>
          </a:xfrm>
          <a:prstGeom prst="rect">
            <a:avLst/>
          </a:prstGeom>
        </p:spPr>
      </p:pic>
      <p:pic>
        <p:nvPicPr>
          <p:cNvPr id="26" name="图片 16" descr="343439383331313b343532303033323bd3a6d3c3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254240" y="2753360"/>
            <a:ext cx="285750" cy="285750"/>
          </a:xfrm>
          <a:prstGeom prst="rect">
            <a:avLst/>
          </a:prstGeom>
        </p:spPr>
      </p:pic>
      <p:pic>
        <p:nvPicPr>
          <p:cNvPr id="27" name="图片 5" descr="343439383331313b343532303032323bb2fac6b7d5b9cabe"/>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9831705" y="2730500"/>
            <a:ext cx="331400" cy="331400"/>
          </a:xfrm>
          <a:prstGeom prst="rect">
            <a:avLst/>
          </a:prstGeom>
        </p:spPr>
      </p:pic>
    </p:spTree>
    <p:custDataLst>
      <p:tags r:id="rId3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7295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三、创新资源的整合方法</a:t>
            </a:r>
            <a:endParaRPr lang="zh-CN" altLang="en-US" sz="3200" b="1" dirty="0">
              <a:solidFill>
                <a:srgbClr val="7E4938"/>
              </a:solidFill>
              <a:cs typeface="+mn-ea"/>
              <a:sym typeface="+mn-lt"/>
            </a:endParaRPr>
          </a:p>
        </p:txBody>
      </p:sp>
      <p:cxnSp>
        <p:nvCxnSpPr>
          <p:cNvPr id="16" name="直接连接符 15"/>
          <p:cNvCxnSpPr/>
          <p:nvPr/>
        </p:nvCxnSpPr>
        <p:spPr>
          <a:xfrm>
            <a:off x="5880000" y="13598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410970" y="1842770"/>
            <a:ext cx="3710940" cy="396875"/>
          </a:xfrm>
          <a:prstGeom prst="rect">
            <a:avLst/>
          </a:prstGeom>
          <a:ln w="15875">
            <a:noFill/>
          </a:ln>
        </p:spPr>
        <p:txBody>
          <a:bodyPr wrap="square" lIns="65314" tIns="32657" rIns="65314" bIns="32657">
            <a:spAutoFit/>
          </a:bodyPr>
          <a:p>
            <a:pPr defTabSz="905510" hangingPunct="0">
              <a:lnSpc>
                <a:spcPct val="120000"/>
              </a:lnSpc>
            </a:pPr>
            <a:r>
              <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（一）资源评估与筛选</a:t>
            </a:r>
            <a:endParaRPr lang="zh-CN" altLang="en-US"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5" name="矩形: 圆角 44"/>
          <p:cNvSpPr/>
          <p:nvPr>
            <p:custDataLst>
              <p:tags r:id="rId4"/>
            </p:custDataLst>
          </p:nvPr>
        </p:nvSpPr>
        <p:spPr>
          <a:xfrm>
            <a:off x="1567180" y="2501900"/>
            <a:ext cx="9006840"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28" name="矩形 27"/>
          <p:cNvSpPr/>
          <p:nvPr>
            <p:custDataLst>
              <p:tags r:id="rId5"/>
            </p:custDataLst>
          </p:nvPr>
        </p:nvSpPr>
        <p:spPr>
          <a:xfrm>
            <a:off x="1792542" y="2502381"/>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建立资源评估标准体系</a:t>
            </a:r>
            <a:endParaRPr lang="zh-CN" altLang="en-US" sz="2000" b="1" dirty="0">
              <a:solidFill>
                <a:schemeClr val="accent4"/>
              </a:solidFill>
              <a:latin typeface="+mn-ea"/>
              <a:cs typeface="+mn-ea"/>
            </a:endParaRPr>
          </a:p>
        </p:txBody>
      </p:sp>
      <p:sp>
        <p:nvSpPr>
          <p:cNvPr id="29" name="矩形 28"/>
          <p:cNvSpPr/>
          <p:nvPr>
            <p:custDataLst>
              <p:tags r:id="rId6"/>
            </p:custDataLst>
          </p:nvPr>
        </p:nvSpPr>
        <p:spPr>
          <a:xfrm>
            <a:off x="4100195" y="2501900"/>
            <a:ext cx="6162040" cy="1555750"/>
          </a:xfrm>
          <a:prstGeom prst="rect">
            <a:avLst/>
          </a:prstGeom>
          <a:noFill/>
        </p:spPr>
        <p:txBody>
          <a:bodyPr wrap="square" lIns="0" tIns="0" rIns="0" bIns="0" rtlCol="0" anchor="ctr" anchorCtr="0">
            <a:noAutofit/>
          </a:bodyPr>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构建一套科学合理的资源评估标准体系是整合创新资源的首要任务。评估标准应围绕创新目标设定，涵盖资源的质量、可用性、成本、与项目的适配性等多个维度。</a:t>
            </a:r>
            <a:endParaRPr lang="zh-CN" altLang="en-US" dirty="0">
              <a:solidFill>
                <a:schemeClr val="tx1">
                  <a:lumMod val="85000"/>
                  <a:lumOff val="15000"/>
                </a:schemeClr>
              </a:solidFill>
              <a:latin typeface="+mn-ea"/>
              <a:cs typeface="+mn-ea"/>
            </a:endParaRPr>
          </a:p>
        </p:txBody>
      </p:sp>
      <p:sp>
        <p:nvSpPr>
          <p:cNvPr id="49" name="矩形: 圆角 48"/>
          <p:cNvSpPr/>
          <p:nvPr>
            <p:custDataLst>
              <p:tags r:id="rId7"/>
            </p:custDataLst>
          </p:nvPr>
        </p:nvSpPr>
        <p:spPr>
          <a:xfrm>
            <a:off x="1567815" y="4284345"/>
            <a:ext cx="9006205" cy="155575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cxnSp>
        <p:nvCxnSpPr>
          <p:cNvPr id="46" name="直接连接符 45"/>
          <p:cNvCxnSpPr/>
          <p:nvPr>
            <p:custDataLst>
              <p:tags r:id="rId8"/>
            </p:custDataLst>
          </p:nvPr>
        </p:nvCxnSpPr>
        <p:spPr>
          <a:xfrm>
            <a:off x="3777272" y="2859873"/>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9"/>
            </p:custDataLst>
          </p:nvPr>
        </p:nvSpPr>
        <p:spPr>
          <a:xfrm>
            <a:off x="4100195" y="4284345"/>
            <a:ext cx="6162040" cy="1555750"/>
          </a:xfrm>
          <a:prstGeom prst="rect">
            <a:avLst/>
          </a:prstGeom>
          <a:noFill/>
        </p:spPr>
        <p:txBody>
          <a:bodyPr wrap="square" lIns="0" tIns="0" rIns="0" bIns="0" rtlCol="0" anchor="ctr" anchorCtr="0">
            <a:noAutofit/>
          </a:bodyPr>
          <a:p>
            <a:pPr indent="457200"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rPr>
              <a:t>在完成资源评估后，依据创新目标筛选出关键资源。不同的创新创业项目具有不同的目标和需求，因此关键资源也因人而异。</a:t>
            </a:r>
            <a:endParaRPr lang="zh-CN" altLang="en-US" dirty="0">
              <a:solidFill>
                <a:schemeClr val="tx1">
                  <a:lumMod val="85000"/>
                  <a:lumOff val="15000"/>
                </a:schemeClr>
              </a:solidFill>
              <a:latin typeface="+mn-ea"/>
              <a:cs typeface="+mn-ea"/>
            </a:endParaRPr>
          </a:p>
        </p:txBody>
      </p:sp>
      <p:cxnSp>
        <p:nvCxnSpPr>
          <p:cNvPr id="31" name="直接连接符 30"/>
          <p:cNvCxnSpPr/>
          <p:nvPr>
            <p:custDataLst>
              <p:tags r:id="rId10"/>
            </p:custDataLst>
          </p:nvPr>
        </p:nvCxnSpPr>
        <p:spPr>
          <a:xfrm>
            <a:off x="3777272" y="4642040"/>
            <a:ext cx="0" cy="840563"/>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11"/>
            </p:custDataLst>
          </p:nvPr>
        </p:nvSpPr>
        <p:spPr>
          <a:xfrm>
            <a:off x="1740097" y="4284548"/>
            <a:ext cx="1734052" cy="1555548"/>
          </a:xfrm>
          <a:prstGeom prst="rect">
            <a:avLst/>
          </a:prstGeom>
          <a:noFill/>
        </p:spPr>
        <p:txBody>
          <a:bodyPr wrap="square" lIns="0" tIns="36195" rIns="0" bIns="0" rtlCol="0" anchor="ctr">
            <a:noAutofit/>
          </a:bodyPr>
          <a:p>
            <a:pPr algn="ctr">
              <a:spcBef>
                <a:spcPct val="0"/>
              </a:spcBef>
              <a:spcAft>
                <a:spcPct val="0"/>
              </a:spcAft>
            </a:pPr>
            <a:r>
              <a:rPr lang="zh-CN" altLang="en-US" sz="2000" b="1" dirty="0">
                <a:solidFill>
                  <a:schemeClr val="accent4"/>
                </a:solidFill>
                <a:latin typeface="+mn-ea"/>
                <a:cs typeface="+mn-ea"/>
              </a:rPr>
              <a:t>依据创新目标筛选关键资源</a:t>
            </a:r>
            <a:endParaRPr lang="zh-CN" altLang="en-US" sz="2000" b="1" dirty="0">
              <a:solidFill>
                <a:schemeClr val="accent4"/>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fill="hold"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nvSpPr>
        <p:spPr>
          <a:xfrm>
            <a:off x="1678305" y="1917065"/>
            <a:ext cx="3710940" cy="433705"/>
          </a:xfrm>
          <a:prstGeom prst="rect">
            <a:avLst/>
          </a:prstGeom>
          <a:ln w="15875">
            <a:noFill/>
          </a:ln>
        </p:spPr>
        <p:txBody>
          <a:bodyPr wrap="square" lIns="65314" tIns="32657" rIns="65314" bIns="32657">
            <a:spAutoFit/>
          </a:bodyPr>
          <a:lstStyle/>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（二）资源优化配置</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6914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三、创新资源的整合方法</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953" name="Shape 953"/>
          <p:cNvSpPr/>
          <p:nvPr>
            <p:custDataLst>
              <p:tags r:id="rId4"/>
            </p:custDataLst>
          </p:nvPr>
        </p:nvSpPr>
        <p:spPr>
          <a:xfrm>
            <a:off x="1570355" y="2581275"/>
            <a:ext cx="9095740" cy="2579370"/>
          </a:xfrm>
          <a:prstGeom prst="rect">
            <a:avLst/>
          </a:prstGeom>
          <a:noFill/>
          <a:ln w="12700" cap="flat">
            <a:noFill/>
            <a:miter lim="400000"/>
          </a:ln>
          <a:effectLst/>
        </p:spPr>
        <p:txBody>
          <a:bodyPr wrap="square" lIns="43542" tIns="43542" rIns="43542" bIns="43542" numCol="1" anchor="t">
            <a:spAutoFit/>
          </a:bodyPr>
          <a:lstStyle>
            <a:lvl1pPr>
              <a:lnSpc>
                <a:spcPct val="120000"/>
              </a:lnSpc>
              <a:defRPr sz="1200">
                <a:latin typeface="+mn-lt"/>
                <a:ea typeface="+mn-ea"/>
                <a:cs typeface="+mn-cs"/>
                <a:sym typeface="Helvetica"/>
              </a:defRPr>
            </a:lvl1pPr>
          </a:lstStyle>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实现人力与物力资源的合理搭配是提高资源利用效率的关键。根据项目任务和人员技能特点，合理分配物力资源，确保每个环节的人力都能充分发挥作用，使物力资源得到高效利用。</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资金是创新活动的重要保障，合理分配资金于不同创新环节对于项目成功至关重要。在项目启动初期，将资金重点用于市场调研、技术研发等前期工作，确保项目方向正确、技术可行。随着项目推进，逐渐增加生产投入、市场推广和运营管理等方面的资金比例。</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953"/>
                                        </p:tgtEl>
                                        <p:attrNameLst>
                                          <p:attrName>style.visibility</p:attrName>
                                        </p:attrNameLst>
                                      </p:cBhvr>
                                      <p:to>
                                        <p:strVal val="visible"/>
                                      </p:to>
                                    </p:set>
                                    <p:animEffect transition="in" filter="randombar(horizontal)">
                                      <p:cBhvr>
                                        <p:cTn id="22" dur="500"/>
                                        <p:tgtEl>
                                          <p:spTgt spid="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5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429577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101090" y="2200910"/>
            <a:ext cx="3935095" cy="3692525"/>
          </a:xfrm>
          <a:prstGeom prst="rect">
            <a:avLst/>
          </a:prstGeom>
          <a:noFill/>
        </p:spPr>
        <p:txBody>
          <a:bodyPr wrap="square" rtlCol="0">
            <a:spAutoFit/>
          </a:bodyPr>
          <a:p>
            <a:pPr indent="381000" algn="just" fontAlgn="auto">
              <a:lnSpc>
                <a:spcPct val="130000"/>
              </a:lnSpc>
              <a:spcBef>
                <a:spcPts val="0"/>
              </a:spcBef>
              <a:spcAft>
                <a:spcPts val="0"/>
              </a:spcAft>
              <a:extLst>
                <a:ext uri="{35155182-B16C-46BC-9424-99874614C6A1}">
                  <wpsdc:indentchars xmlns:wpsdc="http://www.wps.cn/officeDocument/2017/drawingmlCustomData" val="200" checksum="2033819950"/>
                </a:ext>
              </a:extLst>
            </a:pPr>
            <a:r>
              <a:rPr lang="zh-CN" altLang="en-US" sz="1500" dirty="0">
                <a:solidFill>
                  <a:schemeClr val="bg1"/>
                </a:solidFill>
                <a:cs typeface="+mn-ea"/>
                <a:sym typeface="+mn-lt"/>
              </a:rPr>
              <a:t>（一）资源整合策略</a:t>
            </a:r>
            <a:endParaRPr lang="zh-CN" altLang="en-US" sz="1500" dirty="0">
              <a:solidFill>
                <a:schemeClr val="bg1"/>
              </a:solidFill>
              <a:cs typeface="+mn-ea"/>
              <a:sym typeface="+mn-lt"/>
            </a:endParaRPr>
          </a:p>
          <a:p>
            <a:pPr indent="381000" algn="just" fontAlgn="auto">
              <a:lnSpc>
                <a:spcPct val="130000"/>
              </a:lnSpc>
              <a:spcBef>
                <a:spcPts val="0"/>
              </a:spcBef>
              <a:spcAft>
                <a:spcPts val="0"/>
              </a:spcAft>
              <a:extLst>
                <a:ext uri="{35155182-B16C-46BC-9424-99874614C6A1}">
                  <wpsdc:indentchars xmlns:wpsdc="http://www.wps.cn/officeDocument/2017/drawingmlCustomData" val="200" checksum="2033819950"/>
                </a:ext>
              </a:extLst>
            </a:pPr>
            <a:r>
              <a:rPr lang="zh-CN" altLang="en-US" sz="1500" dirty="0">
                <a:solidFill>
                  <a:schemeClr val="bg1"/>
                </a:solidFill>
                <a:cs typeface="+mn-ea"/>
                <a:sym typeface="+mn-lt"/>
              </a:rPr>
              <a:t>根据创新创业项目的具体需求，将各类资源进行有机整合，以发挥资源的最大协同效应。以创新团队为例，整合具有不同专业背景、技能特长和经验的成员，形成互补优势。如技术专家负责产品研发，市场营销人员负责市场推广，管理人员负责项目运营，通过团队成员之间的紧密协作，实现知识、技能和经验的共享与融合。同时，将获取的物力资源、财力资源和信息资源与团队资源相结合，确保每个环节都能得到充分的资源支持。</a:t>
            </a:r>
            <a:endParaRPr lang="zh-CN" altLang="en-US" sz="1500" dirty="0">
              <a:solidFill>
                <a:schemeClr val="bg1"/>
              </a:solidFill>
              <a:cs typeface="+mn-ea"/>
              <a:sym typeface="+mn-lt"/>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四、创新资源的有效利用</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6914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四、创新资源的有效利用</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6" name="圆角矩形 25"/>
          <p:cNvSpPr/>
          <p:nvPr>
            <p:custDataLst>
              <p:tags r:id="rId4"/>
            </p:custDataLst>
          </p:nvPr>
        </p:nvSpPr>
        <p:spPr>
          <a:xfrm>
            <a:off x="1766995" y="2604566"/>
            <a:ext cx="2587702" cy="3356497"/>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7" name="圆角矩形 26"/>
          <p:cNvSpPr/>
          <p:nvPr>
            <p:custDataLst>
              <p:tags r:id="rId5"/>
            </p:custDataLst>
          </p:nvPr>
        </p:nvSpPr>
        <p:spPr>
          <a:xfrm>
            <a:off x="4699995" y="2604566"/>
            <a:ext cx="2587702" cy="3356497"/>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8" name="矩形 27"/>
          <p:cNvSpPr/>
          <p:nvPr>
            <p:custDataLst>
              <p:tags r:id="rId6"/>
            </p:custDataLst>
          </p:nvPr>
        </p:nvSpPr>
        <p:spPr>
          <a:xfrm>
            <a:off x="2010735" y="3648076"/>
            <a:ext cx="2084989" cy="1867654"/>
          </a:xfrm>
          <a:prstGeom prst="rect">
            <a:avLst/>
          </a:prstGeom>
        </p:spPr>
        <p:txBody>
          <a:bodyPr wrap="square" lIns="0" tIns="0" rIns="0" bIns="0">
            <a:noAutofit/>
          </a:bodyPr>
          <a:p>
            <a:pPr algn="just">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在资源利用过程中，始终遵循成本效益原则。</a:t>
            </a:r>
            <a:endParaRPr lang="zh-CN" altLang="en-US" sz="1400" dirty="0">
              <a:ln>
                <a:noFill/>
                <a:prstDash val="sysDot"/>
              </a:ln>
              <a:solidFill>
                <a:schemeClr val="tx1">
                  <a:lumMod val="85000"/>
                  <a:lumOff val="15000"/>
                </a:schemeClr>
              </a:solidFill>
              <a:latin typeface="+mn-ea"/>
              <a:cs typeface="+mn-ea"/>
            </a:endParaRPr>
          </a:p>
        </p:txBody>
      </p:sp>
      <p:sp>
        <p:nvSpPr>
          <p:cNvPr id="29" name="矩形 28"/>
          <p:cNvSpPr/>
          <p:nvPr>
            <p:custDataLst>
              <p:tags r:id="rId7"/>
            </p:custDataLst>
          </p:nvPr>
        </p:nvSpPr>
        <p:spPr>
          <a:xfrm>
            <a:off x="1949293" y="3148918"/>
            <a:ext cx="2223108" cy="353930"/>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4"/>
                </a:solidFill>
                <a:latin typeface="+mn-ea"/>
                <a:cs typeface="+mn-ea"/>
              </a:rPr>
              <a:t>1. 成本效益原则</a:t>
            </a:r>
            <a:endParaRPr lang="zh-CN" altLang="en-US" sz="2000" b="1" kern="0">
              <a:solidFill>
                <a:schemeClr val="accent4"/>
              </a:solidFill>
              <a:latin typeface="+mn-ea"/>
              <a:cs typeface="+mn-ea"/>
            </a:endParaRPr>
          </a:p>
        </p:txBody>
      </p:sp>
      <p:sp>
        <p:nvSpPr>
          <p:cNvPr id="30" name="矩形 29"/>
          <p:cNvSpPr/>
          <p:nvPr>
            <p:custDataLst>
              <p:tags r:id="rId8"/>
            </p:custDataLst>
          </p:nvPr>
        </p:nvSpPr>
        <p:spPr>
          <a:xfrm>
            <a:off x="4978264" y="3648076"/>
            <a:ext cx="2084989" cy="1867654"/>
          </a:xfrm>
          <a:prstGeom prst="rect">
            <a:avLst/>
          </a:prstGeom>
        </p:spPr>
        <p:txBody>
          <a:bodyPr wrap="square" lIns="0" tIns="0" rIns="0" bIns="0">
            <a:noAutofit/>
          </a:bodyPr>
          <a:p>
            <a:pPr algn="just">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明确项目的核心创新点和关键发展阶段，将资源重点投入到这些关键领域。</a:t>
            </a:r>
            <a:endParaRPr lang="zh-CN" altLang="en-US" sz="1400">
              <a:ln>
                <a:noFill/>
                <a:prstDash val="sysDot"/>
              </a:ln>
              <a:solidFill>
                <a:schemeClr val="tx1">
                  <a:lumMod val="85000"/>
                  <a:lumOff val="15000"/>
                </a:schemeClr>
              </a:solidFill>
              <a:latin typeface="+mn-ea"/>
              <a:cs typeface="+mn-ea"/>
            </a:endParaRPr>
          </a:p>
        </p:txBody>
      </p:sp>
      <p:sp>
        <p:nvSpPr>
          <p:cNvPr id="31" name="矩形 30"/>
          <p:cNvSpPr/>
          <p:nvPr>
            <p:custDataLst>
              <p:tags r:id="rId9"/>
            </p:custDataLst>
          </p:nvPr>
        </p:nvSpPr>
        <p:spPr>
          <a:xfrm>
            <a:off x="4882292" y="3148918"/>
            <a:ext cx="2223108" cy="353930"/>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4"/>
                </a:solidFill>
                <a:latin typeface="+mn-ea"/>
                <a:cs typeface="+mn-ea"/>
              </a:rPr>
              <a:t>2. 重点突出原则</a:t>
            </a:r>
            <a:endParaRPr lang="zh-CN" altLang="en-US" sz="2000" b="1" kern="0">
              <a:solidFill>
                <a:schemeClr val="accent4"/>
              </a:solidFill>
              <a:latin typeface="+mn-ea"/>
              <a:cs typeface="+mn-ea"/>
            </a:endParaRPr>
          </a:p>
        </p:txBody>
      </p:sp>
      <p:sp>
        <p:nvSpPr>
          <p:cNvPr id="32" name="圆角矩形 31"/>
          <p:cNvSpPr/>
          <p:nvPr>
            <p:custDataLst>
              <p:tags r:id="rId10"/>
            </p:custDataLst>
          </p:nvPr>
        </p:nvSpPr>
        <p:spPr>
          <a:xfrm>
            <a:off x="7686312" y="2604566"/>
            <a:ext cx="2587702" cy="3356497"/>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8" name="矩形 37"/>
          <p:cNvSpPr/>
          <p:nvPr>
            <p:custDataLst>
              <p:tags r:id="rId11"/>
            </p:custDataLst>
          </p:nvPr>
        </p:nvSpPr>
        <p:spPr>
          <a:xfrm>
            <a:off x="7945793" y="3648076"/>
            <a:ext cx="2084989" cy="1867654"/>
          </a:xfrm>
          <a:prstGeom prst="rect">
            <a:avLst/>
          </a:prstGeom>
        </p:spPr>
        <p:txBody>
          <a:bodyPr wrap="square" lIns="0" tIns="0" rIns="0" bIns="0">
            <a:noAutofit/>
          </a:bodyPr>
          <a:p>
            <a:pPr algn="just">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创新活动具有不确定性和动态性，因此资源利用应根据项目进展情况和市场环境变化进行动态调整。</a:t>
            </a:r>
            <a:endParaRPr lang="zh-CN" altLang="en-US" sz="1400">
              <a:ln>
                <a:noFill/>
                <a:prstDash val="sysDot"/>
              </a:ln>
              <a:solidFill>
                <a:schemeClr val="tx1">
                  <a:lumMod val="85000"/>
                  <a:lumOff val="15000"/>
                </a:schemeClr>
              </a:solidFill>
              <a:latin typeface="+mn-ea"/>
              <a:cs typeface="+mn-ea"/>
            </a:endParaRPr>
          </a:p>
        </p:txBody>
      </p:sp>
      <p:sp>
        <p:nvSpPr>
          <p:cNvPr id="39" name="矩形 38"/>
          <p:cNvSpPr/>
          <p:nvPr>
            <p:custDataLst>
              <p:tags r:id="rId12"/>
            </p:custDataLst>
          </p:nvPr>
        </p:nvSpPr>
        <p:spPr>
          <a:xfrm>
            <a:off x="7868609" y="3148918"/>
            <a:ext cx="2223108" cy="353930"/>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4"/>
                </a:solidFill>
                <a:latin typeface="+mn-ea"/>
                <a:cs typeface="+mn-ea"/>
              </a:rPr>
              <a:t>3. 动态调整原则</a:t>
            </a:r>
            <a:endParaRPr lang="zh-CN" altLang="en-US" sz="2000" b="1" kern="0">
              <a:solidFill>
                <a:schemeClr val="accent4"/>
              </a:solidFill>
              <a:latin typeface="+mn-ea"/>
              <a:cs typeface="+mn-ea"/>
            </a:endParaRPr>
          </a:p>
        </p:txBody>
      </p:sp>
      <p:cxnSp>
        <p:nvCxnSpPr>
          <p:cNvPr id="40" name="直接连接符 39"/>
          <p:cNvCxnSpPr/>
          <p:nvPr>
            <p:custDataLst>
              <p:tags r:id="rId13"/>
            </p:custDataLst>
          </p:nvPr>
        </p:nvCxnSpPr>
        <p:spPr>
          <a:xfrm>
            <a:off x="2925774" y="5786191"/>
            <a:ext cx="270145" cy="0"/>
          </a:xfrm>
          <a:prstGeom prst="line">
            <a:avLst/>
          </a:prstGeom>
          <a:ln w="47625" cap="rnd">
            <a:solidFill>
              <a:schemeClr val="accent4"/>
            </a:solidFill>
          </a:ln>
        </p:spPr>
        <p:style>
          <a:lnRef idx="2">
            <a:schemeClr val="accent1"/>
          </a:lnRef>
          <a:fillRef idx="0">
            <a:srgbClr val="FFFFFF"/>
          </a:fillRef>
          <a:effectRef idx="0">
            <a:srgbClr val="FFFFFF"/>
          </a:effectRef>
          <a:fontRef idx="minor">
            <a:schemeClr val="tx1"/>
          </a:fontRef>
        </p:style>
      </p:cxnSp>
      <p:cxnSp>
        <p:nvCxnSpPr>
          <p:cNvPr id="41" name="直接连接符 40"/>
          <p:cNvCxnSpPr/>
          <p:nvPr>
            <p:custDataLst>
              <p:tags r:id="rId14"/>
            </p:custDataLst>
          </p:nvPr>
        </p:nvCxnSpPr>
        <p:spPr>
          <a:xfrm>
            <a:off x="5858773" y="5750844"/>
            <a:ext cx="270145" cy="0"/>
          </a:xfrm>
          <a:prstGeom prst="line">
            <a:avLst/>
          </a:prstGeom>
          <a:ln w="47625" cap="rnd">
            <a:solidFill>
              <a:schemeClr val="accent4"/>
            </a:solidFill>
          </a:ln>
        </p:spPr>
        <p:style>
          <a:lnRef idx="2">
            <a:schemeClr val="accent1"/>
          </a:lnRef>
          <a:fillRef idx="0">
            <a:srgbClr val="FFFFFF"/>
          </a:fillRef>
          <a:effectRef idx="0">
            <a:srgbClr val="FFFFFF"/>
          </a:effectRef>
          <a:fontRef idx="minor">
            <a:schemeClr val="tx1"/>
          </a:fontRef>
        </p:style>
      </p:cxnSp>
      <p:cxnSp>
        <p:nvCxnSpPr>
          <p:cNvPr id="42" name="直接连接符 41"/>
          <p:cNvCxnSpPr/>
          <p:nvPr>
            <p:custDataLst>
              <p:tags r:id="rId15"/>
            </p:custDataLst>
          </p:nvPr>
        </p:nvCxnSpPr>
        <p:spPr>
          <a:xfrm>
            <a:off x="8845090" y="5777355"/>
            <a:ext cx="270145" cy="0"/>
          </a:xfrm>
          <a:prstGeom prst="line">
            <a:avLst/>
          </a:prstGeom>
          <a:ln w="47625" cap="rnd">
            <a:solidFill>
              <a:schemeClr val="accent4"/>
            </a:solidFill>
          </a:ln>
        </p:spPr>
        <p:style>
          <a:lnRef idx="2">
            <a:schemeClr val="accent1"/>
          </a:lnRef>
          <a:fillRef idx="0">
            <a:srgbClr val="FFFFFF"/>
          </a:fillRef>
          <a:effectRef idx="0">
            <a:srgbClr val="FFFFFF"/>
          </a:effectRef>
          <a:fontRef idx="minor">
            <a:schemeClr val="tx1"/>
          </a:fontRef>
        </p:style>
      </p:cxnSp>
      <p:sp>
        <p:nvSpPr>
          <p:cNvPr id="43" name="椭圆 42"/>
          <p:cNvSpPr/>
          <p:nvPr>
            <p:custDataLst>
              <p:tags r:id="rId16"/>
            </p:custDataLst>
          </p:nvPr>
        </p:nvSpPr>
        <p:spPr>
          <a:xfrm>
            <a:off x="2734845" y="2263331"/>
            <a:ext cx="711923" cy="711923"/>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4" name="椭圆 43"/>
          <p:cNvSpPr/>
          <p:nvPr>
            <p:custDataLst>
              <p:tags r:id="rId17"/>
            </p:custDataLst>
          </p:nvPr>
        </p:nvSpPr>
        <p:spPr>
          <a:xfrm>
            <a:off x="2758711" y="2262823"/>
            <a:ext cx="663682" cy="663682"/>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7" name="椭圆 46"/>
          <p:cNvSpPr/>
          <p:nvPr>
            <p:custDataLst>
              <p:tags r:id="rId18"/>
            </p:custDataLst>
          </p:nvPr>
        </p:nvSpPr>
        <p:spPr>
          <a:xfrm>
            <a:off x="5637884" y="2263331"/>
            <a:ext cx="711923" cy="711923"/>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0" name="椭圆 49"/>
          <p:cNvSpPr/>
          <p:nvPr>
            <p:custDataLst>
              <p:tags r:id="rId19"/>
            </p:custDataLst>
          </p:nvPr>
        </p:nvSpPr>
        <p:spPr>
          <a:xfrm>
            <a:off x="5661751" y="2262823"/>
            <a:ext cx="663682" cy="663682"/>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1" name="椭圆 50"/>
          <p:cNvSpPr/>
          <p:nvPr>
            <p:custDataLst>
              <p:tags r:id="rId20"/>
            </p:custDataLst>
          </p:nvPr>
        </p:nvSpPr>
        <p:spPr>
          <a:xfrm>
            <a:off x="8624201" y="2263331"/>
            <a:ext cx="711923" cy="711923"/>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2" name="椭圆 51"/>
          <p:cNvSpPr/>
          <p:nvPr>
            <p:custDataLst>
              <p:tags r:id="rId21"/>
            </p:custDataLst>
          </p:nvPr>
        </p:nvSpPr>
        <p:spPr>
          <a:xfrm>
            <a:off x="8648068" y="2263331"/>
            <a:ext cx="663682" cy="663682"/>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53" name="图形 23" descr="333438303937363b333438313038303bd7e9d6afbcdcb9b9"/>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2960812" y="2464924"/>
            <a:ext cx="259481" cy="259481"/>
          </a:xfrm>
          <a:prstGeom prst="rect">
            <a:avLst/>
          </a:prstGeom>
        </p:spPr>
      </p:pic>
      <p:pic>
        <p:nvPicPr>
          <p:cNvPr id="54" name="图形 25" descr="333438303937363b333438313039323bcfeec4bfbcc6bba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863851" y="2464924"/>
            <a:ext cx="258973" cy="258973"/>
          </a:xfrm>
          <a:prstGeom prst="rect">
            <a:avLst/>
          </a:prstGeom>
        </p:spPr>
      </p:pic>
      <p:pic>
        <p:nvPicPr>
          <p:cNvPr id="55" name="图形 26" descr="333438303937363b333438313037333bcad0b3a1bebad5f9"/>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8863878" y="2479650"/>
            <a:ext cx="231553" cy="231553"/>
          </a:xfrm>
          <a:prstGeom prst="rect">
            <a:avLst/>
          </a:prstGeom>
        </p:spPr>
      </p:pic>
      <p:sp>
        <p:nvSpPr>
          <p:cNvPr id="36" name="矩形 35"/>
          <p:cNvSpPr/>
          <p:nvPr/>
        </p:nvSpPr>
        <p:spPr>
          <a:xfrm>
            <a:off x="1767205" y="1551940"/>
            <a:ext cx="371094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（二）资源优化配置原则</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769352" y="691455"/>
            <a:ext cx="4653280" cy="583565"/>
          </a:xfrm>
          <a:prstGeom prst="rect">
            <a:avLst/>
          </a:prstGeom>
          <a:noFill/>
        </p:spPr>
        <p:txBody>
          <a:bodyPr wrap="none" rtlCol="0">
            <a:spAutoFit/>
          </a:bodyPr>
          <a:p>
            <a:pPr algn="ctr"/>
            <a:r>
              <a:rPr lang="zh-CN" altLang="en-US" sz="3200" b="1" dirty="0">
                <a:solidFill>
                  <a:srgbClr val="7E4938"/>
                </a:solidFill>
                <a:cs typeface="+mn-ea"/>
                <a:sym typeface="+mn-lt"/>
              </a:rPr>
              <a:t>四、创新资源的有效利用</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767205" y="1551940"/>
            <a:ext cx="6353175"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（三）资源利用效果评估与反馈</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custDataLst>
              <p:tags r:id="rId4"/>
            </p:custDataLst>
          </p:nvPr>
        </p:nvSpPr>
        <p:spPr>
          <a:xfrm>
            <a:off x="1634925" y="4038028"/>
            <a:ext cx="2431740" cy="1668208"/>
          </a:xfrm>
          <a:prstGeom prst="rect">
            <a:avLst/>
          </a:prstGeom>
          <a:noFill/>
        </p:spPr>
        <p:txBody>
          <a:bodyPr wrap="square" lIns="0" tIns="0" rIns="0" bIns="0" rtlCol="0">
            <a:noAutofit/>
          </a:bodyPr>
          <a:p>
            <a:pPr algn="just">
              <a:lnSpc>
                <a:spcPct val="150000"/>
              </a:lnSpc>
              <a:spcBef>
                <a:spcPct val="0"/>
              </a:spcBef>
              <a:spcAft>
                <a:spcPct val="0"/>
              </a:spcAft>
            </a:pPr>
            <a:r>
              <a:rPr kumimoji="1" lang="zh-CN" altLang="en-US" sz="1600">
                <a:solidFill>
                  <a:schemeClr val="tx1">
                    <a:lumMod val="85000"/>
                    <a:lumOff val="15000"/>
                  </a:schemeClr>
                </a:solidFill>
                <a:latin typeface="+mn-ea"/>
                <a:cs typeface="+mn-ea"/>
                <a:sym typeface="+mn-ea"/>
              </a:rPr>
              <a:t>建立一套全面的资源利用效果评估指标体系，包括定量指标和定性指标。</a:t>
            </a:r>
            <a:endParaRPr kumimoji="1" lang="zh-CN" altLang="en-US" sz="1600">
              <a:solidFill>
                <a:schemeClr val="tx1">
                  <a:lumMod val="85000"/>
                  <a:lumOff val="15000"/>
                </a:schemeClr>
              </a:solidFill>
              <a:latin typeface="+mn-ea"/>
              <a:cs typeface="+mn-ea"/>
              <a:sym typeface="+mn-ea"/>
            </a:endParaRPr>
          </a:p>
        </p:txBody>
      </p:sp>
      <p:sp>
        <p:nvSpPr>
          <p:cNvPr id="8" name="矩形 7"/>
          <p:cNvSpPr/>
          <p:nvPr>
            <p:custDataLst>
              <p:tags r:id="rId5"/>
            </p:custDataLst>
          </p:nvPr>
        </p:nvSpPr>
        <p:spPr>
          <a:xfrm>
            <a:off x="4943301" y="4038028"/>
            <a:ext cx="2441464" cy="1668208"/>
          </a:xfrm>
          <a:prstGeom prst="rect">
            <a:avLst/>
          </a:prstGeom>
          <a:noFill/>
        </p:spPr>
        <p:txBody>
          <a:bodyPr wrap="square" lIns="0" tIns="0" rIns="0" bIns="0" rtlCol="0">
            <a:noAutofit/>
          </a:bodyPr>
          <a:p>
            <a:pPr algn="just">
              <a:lnSpc>
                <a:spcPct val="150000"/>
              </a:lnSpc>
              <a:spcBef>
                <a:spcPct val="0"/>
              </a:spcBef>
              <a:spcAft>
                <a:spcPct val="0"/>
              </a:spcAft>
            </a:pPr>
            <a:r>
              <a:rPr kumimoji="1" lang="zh-CN" altLang="en-US" sz="1600">
                <a:solidFill>
                  <a:schemeClr val="tx1">
                    <a:lumMod val="85000"/>
                    <a:lumOff val="15000"/>
                  </a:schemeClr>
                </a:solidFill>
                <a:latin typeface="+mn-ea"/>
                <a:cs typeface="+mn-ea"/>
                <a:sym typeface="+mn-ea"/>
              </a:rPr>
              <a:t>采用多种评估方法相结合的方式，确保评估结果的准确性和可靠性。</a:t>
            </a:r>
            <a:endParaRPr kumimoji="1" lang="zh-CN" altLang="en-US" sz="1600">
              <a:solidFill>
                <a:schemeClr val="tx1">
                  <a:lumMod val="85000"/>
                  <a:lumOff val="15000"/>
                </a:schemeClr>
              </a:solidFill>
              <a:latin typeface="+mn-ea"/>
              <a:cs typeface="+mn-ea"/>
              <a:sym typeface="+mn-ea"/>
            </a:endParaRPr>
          </a:p>
        </p:txBody>
      </p:sp>
      <p:sp>
        <p:nvSpPr>
          <p:cNvPr id="9" name="矩形 8"/>
          <p:cNvSpPr/>
          <p:nvPr>
            <p:custDataLst>
              <p:tags r:id="rId6"/>
            </p:custDataLst>
          </p:nvPr>
        </p:nvSpPr>
        <p:spPr>
          <a:xfrm>
            <a:off x="8261087" y="4038028"/>
            <a:ext cx="2431740" cy="1668208"/>
          </a:xfrm>
          <a:prstGeom prst="rect">
            <a:avLst/>
          </a:prstGeom>
          <a:noFill/>
        </p:spPr>
        <p:txBody>
          <a:bodyPr wrap="square" lIns="0" tIns="0" rIns="0" bIns="0" rtlCol="0">
            <a:noAutofit/>
          </a:bodyPr>
          <a:p>
            <a:pPr algn="just">
              <a:lnSpc>
                <a:spcPct val="150000"/>
              </a:lnSpc>
              <a:spcBef>
                <a:spcPct val="0"/>
              </a:spcBef>
              <a:spcAft>
                <a:spcPct val="0"/>
              </a:spcAft>
            </a:pPr>
            <a:r>
              <a:rPr kumimoji="1" lang="zh-CN" altLang="en-US" sz="1600" dirty="0">
                <a:solidFill>
                  <a:schemeClr val="tx1">
                    <a:lumMod val="85000"/>
                    <a:lumOff val="15000"/>
                  </a:schemeClr>
                </a:solidFill>
                <a:latin typeface="+mn-ea"/>
                <a:cs typeface="+mn-ea"/>
                <a:sym typeface="+mn-ea"/>
              </a:rPr>
              <a:t>根据评估结果及时向项目团队反馈信息，针对存在的问题制定改进措施并付诸实践。</a:t>
            </a:r>
            <a:endParaRPr kumimoji="1" lang="zh-CN" altLang="en-US" sz="1600" dirty="0">
              <a:solidFill>
                <a:schemeClr val="tx1">
                  <a:lumMod val="85000"/>
                  <a:lumOff val="15000"/>
                </a:schemeClr>
              </a:solidFill>
              <a:latin typeface="+mn-ea"/>
              <a:cs typeface="+mn-ea"/>
              <a:sym typeface="+mn-ea"/>
            </a:endParaRPr>
          </a:p>
        </p:txBody>
      </p:sp>
      <p:sp>
        <p:nvSpPr>
          <p:cNvPr id="21" name="Oval 11"/>
          <p:cNvSpPr/>
          <p:nvPr>
            <p:custDataLst>
              <p:tags r:id="rId7"/>
            </p:custDataLst>
          </p:nvPr>
        </p:nvSpPr>
        <p:spPr>
          <a:xfrm>
            <a:off x="2506162" y="2448325"/>
            <a:ext cx="688239" cy="6882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01</a:t>
            </a:r>
            <a:endParaRPr lang="en-US" sz="2000" b="1">
              <a:solidFill>
                <a:srgbClr val="FFFFFF"/>
              </a:solidFill>
              <a:latin typeface="+mn-ea"/>
              <a:cs typeface="+mn-ea"/>
              <a:sym typeface="+mn-ea"/>
            </a:endParaRPr>
          </a:p>
        </p:txBody>
      </p:sp>
      <p:cxnSp>
        <p:nvCxnSpPr>
          <p:cNvPr id="2" name="直接连接符 1"/>
          <p:cNvCxnSpPr/>
          <p:nvPr>
            <p:custDataLst>
              <p:tags r:id="rId8"/>
            </p:custDataLst>
          </p:nvPr>
        </p:nvCxnSpPr>
        <p:spPr>
          <a:xfrm>
            <a:off x="4507129" y="3556468"/>
            <a:ext cx="0" cy="2102496"/>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9"/>
            </p:custDataLst>
          </p:nvPr>
        </p:nvCxnSpPr>
        <p:spPr>
          <a:xfrm>
            <a:off x="7820487" y="3556468"/>
            <a:ext cx="0" cy="2102496"/>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Oval 11"/>
          <p:cNvSpPr/>
          <p:nvPr>
            <p:custDataLst>
              <p:tags r:id="rId10"/>
            </p:custDataLst>
          </p:nvPr>
        </p:nvSpPr>
        <p:spPr>
          <a:xfrm>
            <a:off x="5819520" y="2448325"/>
            <a:ext cx="688239" cy="6882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02</a:t>
            </a:r>
            <a:endParaRPr lang="en-US" sz="2000" b="1">
              <a:solidFill>
                <a:srgbClr val="FFFFFF"/>
              </a:solidFill>
              <a:latin typeface="+mn-ea"/>
              <a:cs typeface="+mn-ea"/>
              <a:sym typeface="+mn-ea"/>
            </a:endParaRPr>
          </a:p>
        </p:txBody>
      </p:sp>
      <p:sp>
        <p:nvSpPr>
          <p:cNvPr id="10" name="Oval 11"/>
          <p:cNvSpPr/>
          <p:nvPr>
            <p:custDataLst>
              <p:tags r:id="rId11"/>
            </p:custDataLst>
          </p:nvPr>
        </p:nvSpPr>
        <p:spPr>
          <a:xfrm>
            <a:off x="9132878" y="2448325"/>
            <a:ext cx="688239" cy="6882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03</a:t>
            </a:r>
            <a:endParaRPr lang="en-US" sz="2000" b="1">
              <a:solidFill>
                <a:srgbClr val="FFFFFF"/>
              </a:solidFill>
              <a:latin typeface="+mn-ea"/>
              <a:cs typeface="+mn-ea"/>
              <a:sym typeface="+mn-ea"/>
            </a:endParaRPr>
          </a:p>
        </p:txBody>
      </p:sp>
      <p:sp>
        <p:nvSpPr>
          <p:cNvPr id="14" name="矩形 13"/>
          <p:cNvSpPr/>
          <p:nvPr>
            <p:custDataLst>
              <p:tags r:id="rId12"/>
            </p:custDataLst>
          </p:nvPr>
        </p:nvSpPr>
        <p:spPr>
          <a:xfrm>
            <a:off x="1634925" y="3450746"/>
            <a:ext cx="2431740" cy="347609"/>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4"/>
                </a:solidFill>
                <a:latin typeface="+mn-ea"/>
                <a:cs typeface="+mn-ea"/>
                <a:sym typeface="+mn-ea"/>
              </a:rPr>
              <a:t>1. 评估指标设定</a:t>
            </a:r>
            <a:endParaRPr lang="zh-CN" altLang="en-US" sz="2000" b="1">
              <a:solidFill>
                <a:schemeClr val="accent4"/>
              </a:solidFill>
              <a:latin typeface="+mn-ea"/>
              <a:cs typeface="+mn-ea"/>
              <a:sym typeface="+mn-ea"/>
            </a:endParaRPr>
          </a:p>
        </p:txBody>
      </p:sp>
      <p:sp>
        <p:nvSpPr>
          <p:cNvPr id="17" name="矩形 16"/>
          <p:cNvSpPr/>
          <p:nvPr>
            <p:custDataLst>
              <p:tags r:id="rId13"/>
            </p:custDataLst>
          </p:nvPr>
        </p:nvSpPr>
        <p:spPr>
          <a:xfrm>
            <a:off x="4947729" y="3450746"/>
            <a:ext cx="2431740" cy="347609"/>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4"/>
                </a:solidFill>
                <a:latin typeface="+mn-ea"/>
                <a:cs typeface="+mn-ea"/>
                <a:sym typeface="+mn-ea"/>
              </a:rPr>
              <a:t>2. 评估方法选择</a:t>
            </a:r>
            <a:endParaRPr lang="zh-CN" altLang="en-US" sz="2000" b="1">
              <a:solidFill>
                <a:schemeClr val="accent4"/>
              </a:solidFill>
              <a:latin typeface="+mn-ea"/>
              <a:cs typeface="+mn-ea"/>
              <a:sym typeface="+mn-ea"/>
            </a:endParaRPr>
          </a:p>
        </p:txBody>
      </p:sp>
      <p:sp>
        <p:nvSpPr>
          <p:cNvPr id="20" name="矩形 19"/>
          <p:cNvSpPr/>
          <p:nvPr>
            <p:custDataLst>
              <p:tags r:id="rId14"/>
            </p:custDataLst>
          </p:nvPr>
        </p:nvSpPr>
        <p:spPr>
          <a:xfrm>
            <a:off x="8261087" y="3450746"/>
            <a:ext cx="2431740" cy="347609"/>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4"/>
                </a:solidFill>
                <a:latin typeface="+mn-ea"/>
                <a:cs typeface="+mn-ea"/>
                <a:sym typeface="+mn-ea"/>
              </a:rPr>
              <a:t>3. 反馈与持续优化</a:t>
            </a:r>
            <a:endParaRPr lang="zh-CN" altLang="en-US" sz="2000" b="1">
              <a:solidFill>
                <a:schemeClr val="accent4"/>
              </a:solidFill>
              <a:latin typeface="+mn-ea"/>
              <a:cs typeface="+mn-ea"/>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429577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101090" y="2538095"/>
            <a:ext cx="3935095" cy="2609215"/>
          </a:xfrm>
          <a:prstGeom prst="rect">
            <a:avLst/>
          </a:prstGeom>
          <a:noFill/>
        </p:spPr>
        <p:txBody>
          <a:bodyPr wrap="square" rtlCol="0">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bg1"/>
                </a:solidFill>
                <a:cs typeface="+mn-ea"/>
                <a:sym typeface="+mn-lt"/>
              </a:rPr>
              <a:t>创新资源的获取与利用是一个系统性、动态性的过程，对于大学生创新创业具有深远意义。在创新驱动发展的时代背景下，大学生作为创新创业的主力军，充分认识和掌握创新资源的获取与利用方法，是实现创新梦想、推动项目成功的关键所在。</a:t>
            </a:r>
            <a:endParaRPr lang="zh-CN" altLang="en-US" dirty="0">
              <a:solidFill>
                <a:schemeClr val="bg1"/>
              </a:solidFill>
              <a:cs typeface="+mn-ea"/>
              <a:sym typeface="+mn-lt"/>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五、要点回顾与展望</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176905" y="3013710"/>
            <a:ext cx="5570220" cy="230695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7200" b="1" i="0" kern="0" spc="170" baseline="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defRPr>
            </a:lvl1pPr>
            <a:lvl2pPr defTabSz="457200"/>
            <a:lvl3pPr defTabSz="457200"/>
            <a:lvl4pPr defTabSz="457200"/>
            <a:lvl5pPr defTabSz="457200"/>
            <a:lvl6pPr defTabSz="457200"/>
            <a:lvl7pPr defTabSz="457200"/>
            <a:lvl8pPr defTabSz="457200"/>
            <a:lvl9pPr defTabSz="457200"/>
          </a:lstStyle>
          <a:p>
            <a:r>
              <a:rPr lang="zh-CN" altLang="en-US" dirty="0">
                <a:sym typeface="微软雅黑" panose="020B0503020204020204" pitchFamily="34" charset="-122"/>
              </a:rPr>
              <a:t>创新成果的转化与展示</a:t>
            </a:r>
            <a:endParaRPr lang="zh-CN" altLang="en-US" dirty="0">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a:t>
            </a:r>
            <a:r>
              <a:rPr kumimoji="0" lang="zh-CN" altLang="en-US"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a:t>
            </a:r>
            <a:endParaRPr kumimoji="0" lang="zh-CN" altLang="en-US"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429577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049020" y="2153285"/>
            <a:ext cx="3935095" cy="3692525"/>
          </a:xfrm>
          <a:prstGeom prst="rect">
            <a:avLst/>
          </a:prstGeom>
          <a:noFill/>
        </p:spPr>
        <p:txBody>
          <a:bodyPr wrap="square" rtlCol="0">
            <a:spAutoFit/>
          </a:bodyPr>
          <a:p>
            <a:pPr indent="381000" algn="just" fontAlgn="auto">
              <a:lnSpc>
                <a:spcPct val="130000"/>
              </a:lnSpc>
              <a:spcBef>
                <a:spcPts val="0"/>
              </a:spcBef>
              <a:spcAft>
                <a:spcPts val="0"/>
              </a:spcAft>
              <a:extLst>
                <a:ext uri="{35155182-B16C-46BC-9424-99874614C6A1}">
                  <wpsdc:indentchars xmlns:wpsdc="http://www.wps.cn/officeDocument/2017/drawingmlCustomData" val="200" checksum="2033819950"/>
                </a:ext>
              </a:extLst>
            </a:pPr>
            <a:r>
              <a:rPr lang="zh-CN" altLang="en-US" sz="1500" dirty="0">
                <a:solidFill>
                  <a:schemeClr val="bg1"/>
                </a:solidFill>
                <a:cs typeface="+mn-ea"/>
                <a:sym typeface="+mn-lt"/>
              </a:rPr>
              <a:t>（一）创新成果转化的定义与内涵</a:t>
            </a:r>
            <a:endParaRPr lang="zh-CN" altLang="en-US" sz="1500" dirty="0">
              <a:solidFill>
                <a:schemeClr val="bg1"/>
              </a:solidFill>
              <a:cs typeface="+mn-ea"/>
              <a:sym typeface="+mn-lt"/>
            </a:endParaRPr>
          </a:p>
          <a:p>
            <a:pPr indent="381000" algn="just" fontAlgn="auto">
              <a:lnSpc>
                <a:spcPct val="130000"/>
              </a:lnSpc>
              <a:spcBef>
                <a:spcPts val="0"/>
              </a:spcBef>
              <a:spcAft>
                <a:spcPts val="0"/>
              </a:spcAft>
              <a:extLst>
                <a:ext uri="{35155182-B16C-46BC-9424-99874614C6A1}">
                  <wpsdc:indentchars xmlns:wpsdc="http://www.wps.cn/officeDocument/2017/drawingmlCustomData" val="200" checksum="2033819950"/>
                </a:ext>
              </a:extLst>
            </a:pPr>
            <a:r>
              <a:rPr lang="zh-CN" altLang="en-US" sz="1500" dirty="0">
                <a:solidFill>
                  <a:schemeClr val="bg1"/>
                </a:solidFill>
                <a:cs typeface="+mn-ea"/>
                <a:sym typeface="+mn-lt"/>
              </a:rPr>
              <a:t>创新成果转化是指将创新性的知识、技术、发明创造等转化为实际生产力，形成新产品、新工艺、新服务等，并推向市场，实现其经济价值和社会价值的过程。其关键要素包括创新成果本身的特性、转化主体的能力与资源、市场需求以及适宜的转化环境等。创新成果需具备一定的科学性、先进性和可行性，转化主体可以是科研机构、企业或个人等，市场需求为转化提供导向，而良好的政策、法律、文化等环境则有助于推动转化进程。</a:t>
            </a:r>
            <a:endParaRPr lang="zh-CN" altLang="en-US" sz="1500" dirty="0">
              <a:solidFill>
                <a:schemeClr val="bg1"/>
              </a:solidFill>
              <a:cs typeface="+mn-ea"/>
              <a:sym typeface="+mn-lt"/>
            </a:endParaRPr>
          </a:p>
        </p:txBody>
      </p:sp>
      <p:sp>
        <p:nvSpPr>
          <p:cNvPr id="8" name="文本框 7"/>
          <p:cNvSpPr txBox="1"/>
          <p:nvPr/>
        </p:nvSpPr>
        <p:spPr>
          <a:xfrm>
            <a:off x="3972552" y="891480"/>
            <a:ext cx="4246880" cy="583565"/>
          </a:xfrm>
          <a:prstGeom prst="rect">
            <a:avLst/>
          </a:prstGeom>
          <a:noFill/>
        </p:spPr>
        <p:txBody>
          <a:bodyPr wrap="none" rtlCol="0">
            <a:spAutoFit/>
          </a:bodyPr>
          <a:p>
            <a:pPr algn="ctr"/>
            <a:r>
              <a:rPr lang="zh-CN" altLang="en-US" sz="3200" b="1" dirty="0">
                <a:solidFill>
                  <a:srgbClr val="7E4938"/>
                </a:solidFill>
                <a:cs typeface="+mn-ea"/>
                <a:sym typeface="+mn-lt"/>
              </a:rPr>
              <a:t>一、创新成果转化概述</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nvSpPr>
        <p:spPr>
          <a:xfrm>
            <a:off x="1796415" y="1553845"/>
            <a:ext cx="6103620" cy="433705"/>
          </a:xfrm>
          <a:prstGeom prst="rect">
            <a:avLst/>
          </a:prstGeom>
          <a:ln w="15875">
            <a:noFill/>
          </a:ln>
        </p:spPr>
        <p:txBody>
          <a:bodyPr wrap="square" lIns="65314" tIns="32657" rIns="65314" bIns="32657">
            <a:spAutoFit/>
          </a:bodyPr>
          <a:lstStyle/>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（二）创新成果转化的重要性</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972552" y="691455"/>
            <a:ext cx="4246880" cy="583565"/>
          </a:xfrm>
          <a:prstGeom prst="rect">
            <a:avLst/>
          </a:prstGeom>
          <a:noFill/>
        </p:spPr>
        <p:txBody>
          <a:bodyPr wrap="none" rtlCol="0">
            <a:spAutoFit/>
          </a:bodyPr>
          <a:p>
            <a:pPr algn="ctr"/>
            <a:r>
              <a:rPr lang="zh-CN" altLang="en-US" sz="3200" b="1" dirty="0">
                <a:solidFill>
                  <a:srgbClr val="7E4938"/>
                </a:solidFill>
                <a:cs typeface="+mn-ea"/>
                <a:sym typeface="+mn-lt"/>
              </a:rPr>
              <a:t>一、创新成果转化概述</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953" name="Shape 953"/>
          <p:cNvSpPr/>
          <p:nvPr>
            <p:custDataLst>
              <p:tags r:id="rId4"/>
            </p:custDataLst>
          </p:nvPr>
        </p:nvSpPr>
        <p:spPr>
          <a:xfrm>
            <a:off x="1440815" y="2054225"/>
            <a:ext cx="9225280" cy="4241165"/>
          </a:xfrm>
          <a:prstGeom prst="rect">
            <a:avLst/>
          </a:prstGeom>
          <a:noFill/>
          <a:ln w="12700" cap="flat">
            <a:noFill/>
            <a:miter lim="400000"/>
          </a:ln>
          <a:effectLst/>
        </p:spPr>
        <p:txBody>
          <a:bodyPr wrap="square" lIns="43542" tIns="43542" rIns="43542" bIns="43542" numCol="1" anchor="t">
            <a:spAutoFit/>
          </a:bodyPr>
          <a:lstStyle>
            <a:lvl1pPr>
              <a:lnSpc>
                <a:spcPct val="120000"/>
              </a:lnSpc>
              <a:defRPr sz="1200">
                <a:latin typeface="+mn-lt"/>
                <a:ea typeface="+mn-ea"/>
                <a:cs typeface="+mn-cs"/>
                <a:sym typeface="Helvetica"/>
              </a:defRPr>
            </a:lvl1pPr>
          </a:lstStyle>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对个人的积极意义</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zh-CN" sz="1800" b="1" kern="0" dirty="0">
                <a:solidFill>
                  <a:srgbClr val="FFBA55"/>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创造经济收益。</a:t>
            </a: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成功转化能让个人通过产品销售、技术许可、股权分红等获取丰厚回报，提升经济地位，为生活品质及未来发展筑牢物质基础。</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zh-CN" sz="1800" b="1" kern="0" dirty="0">
                <a:solidFill>
                  <a:srgbClr val="FFBA55"/>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促进职业发展。</a:t>
            </a: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转化过程中个人可积累多方面经验，综合素质全方位提升，增强就业竞争力，也为创业开拓空间，助力职业生涯迈向新台阶。</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对企业的积极意义</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创新成果转化为企业注入新活力，带来新产品</a:t>
            </a:r>
            <a:r>
              <a:rPr lang="zh-CN" altLang="zh-CN" sz="1800" b="1" kern="0" dirty="0">
                <a:solidFill>
                  <a:srgbClr val="FFBA55"/>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新服务或新工艺，契合消费者需求，增加产品或服务附加值，强化竞争优势，拓展市场份额，稳固市场地位。</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持续的成果转化为企业发展提供源源不断的动力，促使企业优化产品、提升效能、降低成本，助力企业在多变市场中保持领先或顺利转型，实现价值最大化，保障长远发展。</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953"/>
                                        </p:tgtEl>
                                        <p:attrNameLst>
                                          <p:attrName>style.visibility</p:attrName>
                                        </p:attrNameLst>
                                      </p:cBhvr>
                                      <p:to>
                                        <p:strVal val="visible"/>
                                      </p:to>
                                    </p:set>
                                    <p:animEffect transition="in" filter="randombar(horizontal)">
                                      <p:cBhvr>
                                        <p:cTn id="22" dur="500"/>
                                        <p:tgtEl>
                                          <p:spTgt spid="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5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251753"/>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24011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07</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196685"/>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19578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08</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15948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14257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09</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3" name="平行四边形 32"/>
          <p:cNvSpPr/>
          <p:nvPr>
            <p:custDataLst>
              <p:tags r:id="rId12"/>
            </p:custDataLst>
          </p:nvPr>
        </p:nvSpPr>
        <p:spPr>
          <a:xfrm>
            <a:off x="6088369" y="5113067"/>
            <a:ext cx="1056947" cy="612562"/>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13"/>
          <p:cNvSpPr txBox="1"/>
          <p:nvPr>
            <p:custDataLst>
              <p:tags r:id="rId13"/>
            </p:custDataLst>
          </p:nvPr>
        </p:nvSpPr>
        <p:spPr>
          <a:xfrm>
            <a:off x="6214747" y="510332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10</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4"/>
            </p:custDataLst>
          </p:nvPr>
        </p:nvSpPr>
        <p:spPr>
          <a:xfrm>
            <a:off x="7299325" y="132461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项目六　创业机会</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5"/>
            </p:custDataLst>
          </p:nvPr>
        </p:nvSpPr>
        <p:spPr>
          <a:xfrm>
            <a:off x="7299325" y="224155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项目七　创业环境</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6"/>
            </p:custDataLst>
          </p:nvPr>
        </p:nvSpPr>
        <p:spPr>
          <a:xfrm>
            <a:off x="7299325" y="3191510"/>
            <a:ext cx="3837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项目八　创业项目</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7"/>
            </p:custDataLst>
          </p:nvPr>
        </p:nvSpPr>
        <p:spPr>
          <a:xfrm>
            <a:off x="7299325" y="4141470"/>
            <a:ext cx="371094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项目九　创业计划书</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5" name="矩形 54"/>
          <p:cNvSpPr/>
          <p:nvPr>
            <p:custDataLst>
              <p:tags r:id="rId18"/>
            </p:custDataLst>
          </p:nvPr>
        </p:nvSpPr>
        <p:spPr>
          <a:xfrm>
            <a:off x="7299325" y="5091430"/>
            <a:ext cx="3710940" cy="470535"/>
          </a:xfrm>
          <a:prstGeom prst="rect">
            <a:avLst/>
          </a:prstGeom>
          <a:ln w="15875">
            <a:noFill/>
          </a:ln>
        </p:spPr>
        <p:txBody>
          <a:bodyPr wrap="square" lIns="65314" tIns="32657" rIns="65314" bIns="32657">
            <a:spAutoFit/>
          </a:bodyPr>
          <a:lstStyle/>
          <a:p>
            <a:pPr defTabSz="905510" hangingPunct="0">
              <a:lnSpc>
                <a:spcPct val="120000"/>
              </a:lnSpc>
            </a:pPr>
            <a:r>
              <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　创业融资</a:t>
            </a:r>
            <a:endParaRPr lang="en-US" altLang="zh-CN"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nvSpPr>
        <p:spPr>
          <a:xfrm>
            <a:off x="1606550" y="1830070"/>
            <a:ext cx="6103620" cy="433705"/>
          </a:xfrm>
          <a:prstGeom prst="rect">
            <a:avLst/>
          </a:prstGeom>
          <a:ln w="15875">
            <a:noFill/>
          </a:ln>
        </p:spPr>
        <p:txBody>
          <a:bodyPr wrap="square" lIns="65314" tIns="32657" rIns="65314" bIns="32657">
            <a:spAutoFit/>
          </a:bodyPr>
          <a:lstStyle/>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（二）创新成果转化的重要性</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972552" y="691455"/>
            <a:ext cx="4246880" cy="583565"/>
          </a:xfrm>
          <a:prstGeom prst="rect">
            <a:avLst/>
          </a:prstGeom>
          <a:noFill/>
        </p:spPr>
        <p:txBody>
          <a:bodyPr wrap="none" rtlCol="0">
            <a:spAutoFit/>
          </a:bodyPr>
          <a:p>
            <a:pPr algn="ctr"/>
            <a:r>
              <a:rPr lang="zh-CN" altLang="en-US" sz="3200" b="1" dirty="0">
                <a:solidFill>
                  <a:srgbClr val="7E4938"/>
                </a:solidFill>
                <a:cs typeface="+mn-ea"/>
                <a:sym typeface="+mn-lt"/>
              </a:rPr>
              <a:t>一、创新成果转化概述</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953" name="Shape 953"/>
          <p:cNvSpPr/>
          <p:nvPr>
            <p:custDataLst>
              <p:tags r:id="rId4"/>
            </p:custDataLst>
          </p:nvPr>
        </p:nvSpPr>
        <p:spPr>
          <a:xfrm>
            <a:off x="1440815" y="2322195"/>
            <a:ext cx="9225280" cy="3409950"/>
          </a:xfrm>
          <a:prstGeom prst="rect">
            <a:avLst/>
          </a:prstGeom>
          <a:noFill/>
          <a:ln w="12700" cap="flat">
            <a:noFill/>
            <a:miter lim="400000"/>
          </a:ln>
          <a:effectLst/>
        </p:spPr>
        <p:txBody>
          <a:bodyPr wrap="square" lIns="43542" tIns="43542" rIns="43542" bIns="43542" numCol="1" anchor="t">
            <a:spAutoFit/>
          </a:bodyPr>
          <a:lstStyle>
            <a:lvl1pPr>
              <a:lnSpc>
                <a:spcPct val="120000"/>
              </a:lnSpc>
              <a:defRPr sz="1200">
                <a:latin typeface="+mn-lt"/>
                <a:ea typeface="+mn-ea"/>
                <a:cs typeface="+mn-cs"/>
                <a:sym typeface="Helvetica"/>
              </a:defRPr>
            </a:lvl1pPr>
          </a:lstStyle>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en-US"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3.</a:t>
            </a: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对社会的积极意义</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zh-CN" sz="1800" b="1" kern="0" dirty="0">
                <a:solidFill>
                  <a:srgbClr val="FFBA55"/>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创造就业机会。</a:t>
            </a: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创新成果如同就业引擎，带动新企业、业务及产业链发展，在多个环节创造大量岗位，缓解就业压力，维护社会稳定和谐。</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zh-CN" sz="1800" b="1" kern="0" dirty="0">
                <a:solidFill>
                  <a:srgbClr val="FFBA55"/>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推动行业进步。</a:t>
            </a: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创新成果在行业内传播应用，能引领技术、管理及生产方式变革，提升行业整体效率和效益，推动行业升级，是产业结构优化与经济发展方式转变的关键力量。</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zh-CN" sz="1800" b="1" kern="0" dirty="0">
                <a:solidFill>
                  <a:srgbClr val="FFBA55"/>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满足社会需求。</a:t>
            </a:r>
            <a:r>
              <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转化出的丰富产品和服务精准回应社会需求，提高生活品质，改善福利水平，推动社会文明进步，像医疗、环保方面的创新成果就分别助力健康和生态可持续发展。</a:t>
            </a:r>
            <a:endParaRPr lang="zh-CN" altLang="zh-CN" sz="18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953"/>
                                        </p:tgtEl>
                                        <p:attrNameLst>
                                          <p:attrName>style.visibility</p:attrName>
                                        </p:attrNameLst>
                                      </p:cBhvr>
                                      <p:to>
                                        <p:strVal val="visible"/>
                                      </p:to>
                                    </p:set>
                                    <p:animEffect transition="in" filter="randombar(horizontal)">
                                      <p:cBhvr>
                                        <p:cTn id="22" dur="500"/>
                                        <p:tgtEl>
                                          <p:spTgt spid="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5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362952" y="691455"/>
            <a:ext cx="5466080" cy="583565"/>
          </a:xfrm>
          <a:prstGeom prst="rect">
            <a:avLst/>
          </a:prstGeom>
          <a:noFill/>
        </p:spPr>
        <p:txBody>
          <a:bodyPr wrap="none" rtlCol="0">
            <a:spAutoFit/>
          </a:bodyPr>
          <a:p>
            <a:pPr algn="ctr"/>
            <a:r>
              <a:rPr lang="zh-CN" altLang="en-US" sz="3200" b="1" dirty="0">
                <a:solidFill>
                  <a:srgbClr val="7E4938"/>
                </a:solidFill>
                <a:cs typeface="+mn-ea"/>
                <a:sym typeface="+mn-lt"/>
              </a:rPr>
              <a:t>二、创新成果转化的常见模式</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useBgFill="1">
        <p:nvSpPr>
          <p:cNvPr id="3" name="圆角矩形 2"/>
          <p:cNvSpPr/>
          <p:nvPr>
            <p:custDataLst>
              <p:tags r:id="rId4"/>
            </p:custDataLst>
          </p:nvPr>
        </p:nvSpPr>
        <p:spPr>
          <a:xfrm>
            <a:off x="8027202" y="2118956"/>
            <a:ext cx="2665564" cy="3488412"/>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endParaRPr lang="zh-CN" altLang="en-US" sz="1600">
              <a:solidFill>
                <a:schemeClr val="tx1">
                  <a:lumMod val="85000"/>
                  <a:lumOff val="15000"/>
                </a:schemeClr>
              </a:solidFill>
              <a:latin typeface="+mn-ea"/>
              <a:cs typeface="+mn-ea"/>
              <a:sym typeface="+mn-ea"/>
            </a:endParaRPr>
          </a:p>
        </p:txBody>
      </p:sp>
      <p:sp useBgFill="1">
        <p:nvSpPr>
          <p:cNvPr id="4" name="圆角矩形 3"/>
          <p:cNvSpPr/>
          <p:nvPr>
            <p:custDataLst>
              <p:tags r:id="rId5"/>
            </p:custDataLst>
          </p:nvPr>
        </p:nvSpPr>
        <p:spPr>
          <a:xfrm>
            <a:off x="4842874" y="2118956"/>
            <a:ext cx="2666668" cy="3488412"/>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lIns="144145" tIns="539750" rIns="215900" rtlCol="0" anchor="ctr"/>
          <a:p>
            <a:pPr indent="0" algn="just" fontAlgn="auto">
              <a:lnSpc>
                <a:spcPct val="130000"/>
              </a:lnSpc>
            </a:pPr>
            <a:endParaRPr lang="zh-CN" altLang="en-US" sz="1600">
              <a:solidFill>
                <a:schemeClr val="tx1">
                  <a:lumMod val="85000"/>
                  <a:lumOff val="15000"/>
                </a:schemeClr>
              </a:solidFill>
              <a:latin typeface="+mn-ea"/>
              <a:cs typeface="+mn-ea"/>
              <a:sym typeface="+mn-ea"/>
            </a:endParaRPr>
          </a:p>
        </p:txBody>
      </p:sp>
      <p:sp useBgFill="1">
        <p:nvSpPr>
          <p:cNvPr id="5" name="圆角矩形 4"/>
          <p:cNvSpPr/>
          <p:nvPr>
            <p:custDataLst>
              <p:tags r:id="rId6"/>
            </p:custDataLst>
          </p:nvPr>
        </p:nvSpPr>
        <p:spPr>
          <a:xfrm>
            <a:off x="1659650" y="2118956"/>
            <a:ext cx="2665564" cy="3488412"/>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endParaRPr lang="zh-CN" altLang="en-US" sz="1600">
              <a:solidFill>
                <a:schemeClr val="tx1">
                  <a:lumMod val="85000"/>
                  <a:lumOff val="15000"/>
                </a:schemeClr>
              </a:solidFill>
              <a:latin typeface="+mn-ea"/>
              <a:cs typeface="+mn-ea"/>
              <a:sym typeface="+mn-ea"/>
            </a:endParaRPr>
          </a:p>
        </p:txBody>
      </p:sp>
      <p:sp>
        <p:nvSpPr>
          <p:cNvPr id="25" name="圆角矩形 24"/>
          <p:cNvSpPr/>
          <p:nvPr>
            <p:custDataLst>
              <p:tags r:id="rId7"/>
            </p:custDataLst>
          </p:nvPr>
        </p:nvSpPr>
        <p:spPr>
          <a:xfrm>
            <a:off x="8027202" y="2118956"/>
            <a:ext cx="2665564" cy="3488412"/>
          </a:xfrm>
          <a:prstGeom prst="roundRect">
            <a:avLst>
              <a:gd name="adj" fmla="val 13095"/>
            </a:avLst>
          </a:prstGeom>
          <a:solidFill>
            <a:srgbClr val="FFFFFF">
              <a:alpha val="15000"/>
            </a:srgbClr>
          </a:solidFill>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50000"/>
              </a:lnSpc>
              <a:buClrTx/>
              <a:buSzTx/>
              <a:buFontTx/>
            </a:pPr>
            <a:r>
              <a:rPr lang="zh-CN" altLang="en-US" sz="1600" b="1">
                <a:solidFill>
                  <a:srgbClr val="FFBA55"/>
                </a:solidFill>
                <a:latin typeface="+mn-ea"/>
                <a:cs typeface="+mn-ea"/>
                <a:sym typeface="+mn-ea"/>
              </a:rPr>
              <a:t>（三）合作转化模式</a:t>
            </a:r>
            <a:endParaRPr lang="zh-CN" altLang="en-US" sz="1600">
              <a:solidFill>
                <a:schemeClr val="tx1">
                  <a:lumMod val="85000"/>
                  <a:lumOff val="15000"/>
                </a:schemeClr>
              </a:solidFill>
              <a:latin typeface="+mn-ea"/>
              <a:cs typeface="+mn-ea"/>
              <a:sym typeface="+mn-ea"/>
            </a:endParaRPr>
          </a:p>
          <a:p>
            <a:pPr lvl="0" algn="just">
              <a:lnSpc>
                <a:spcPct val="150000"/>
              </a:lnSpc>
              <a:buClrTx/>
              <a:buSzTx/>
              <a:buFontTx/>
            </a:pPr>
            <a:r>
              <a:rPr lang="zh-CN" altLang="en-US" sz="1600">
                <a:solidFill>
                  <a:schemeClr val="tx1">
                    <a:lumMod val="85000"/>
                    <a:lumOff val="15000"/>
                  </a:schemeClr>
                </a:solidFill>
                <a:latin typeface="+mn-ea"/>
                <a:cs typeface="+mn-ea"/>
                <a:sym typeface="+mn-ea"/>
              </a:rPr>
              <a:t>通过与其他企业、科研机构合作推进成果转化，常见方式如共建研发生产平台与联合开展市场</a:t>
            </a:r>
            <a:endParaRPr lang="zh-CN" altLang="en-US" sz="1600">
              <a:solidFill>
                <a:schemeClr val="tx1">
                  <a:lumMod val="85000"/>
                  <a:lumOff val="15000"/>
                </a:schemeClr>
              </a:solidFill>
              <a:latin typeface="+mn-ea"/>
              <a:cs typeface="+mn-ea"/>
              <a:sym typeface="+mn-ea"/>
            </a:endParaRPr>
          </a:p>
          <a:p>
            <a:pPr lvl="0" algn="just">
              <a:lnSpc>
                <a:spcPct val="150000"/>
              </a:lnSpc>
              <a:buClrTx/>
              <a:buSzTx/>
              <a:buFontTx/>
            </a:pPr>
            <a:r>
              <a:rPr lang="zh-CN" altLang="en-US" sz="1600">
                <a:solidFill>
                  <a:schemeClr val="tx1">
                    <a:lumMod val="85000"/>
                    <a:lumOff val="15000"/>
                  </a:schemeClr>
                </a:solidFill>
                <a:latin typeface="+mn-ea"/>
                <a:cs typeface="+mn-ea"/>
                <a:sym typeface="+mn-ea"/>
              </a:rPr>
              <a:t>推广。</a:t>
            </a:r>
            <a:endParaRPr lang="zh-CN" altLang="en-US" sz="1600">
              <a:solidFill>
                <a:schemeClr val="tx1">
                  <a:lumMod val="85000"/>
                  <a:lumOff val="15000"/>
                </a:schemeClr>
              </a:solidFill>
              <a:latin typeface="+mn-ea"/>
              <a:cs typeface="+mn-ea"/>
              <a:sym typeface="+mn-ea"/>
            </a:endParaRPr>
          </a:p>
        </p:txBody>
      </p:sp>
      <p:sp>
        <p:nvSpPr>
          <p:cNvPr id="2" name="椭圆 1"/>
          <p:cNvSpPr/>
          <p:nvPr>
            <p:custDataLst>
              <p:tags r:id="rId8"/>
            </p:custDataLst>
          </p:nvPr>
        </p:nvSpPr>
        <p:spPr>
          <a:xfrm>
            <a:off x="9094531" y="2393238"/>
            <a:ext cx="530353" cy="530353"/>
          </a:xfrm>
          <a:prstGeom prst="ellipse">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37" name="直接连接符 36"/>
          <p:cNvCxnSpPr/>
          <p:nvPr>
            <p:custDataLst>
              <p:tags r:id="rId9"/>
            </p:custDataLst>
          </p:nvPr>
        </p:nvCxnSpPr>
        <p:spPr>
          <a:xfrm>
            <a:off x="9193869" y="5266308"/>
            <a:ext cx="331678" cy="0"/>
          </a:xfrm>
          <a:prstGeom prst="line">
            <a:avLst/>
          </a:prstGeom>
          <a:ln w="44450" cap="rnd">
            <a:solidFill>
              <a:schemeClr val="accent4"/>
            </a:solidFill>
          </a:ln>
        </p:spPr>
        <p:style>
          <a:lnRef idx="2">
            <a:schemeClr val="accent1"/>
          </a:lnRef>
          <a:fillRef idx="0">
            <a:srgbClr val="FFFFFF"/>
          </a:fillRef>
          <a:effectRef idx="0">
            <a:srgbClr val="FFFFFF"/>
          </a:effectRef>
          <a:fontRef idx="minor">
            <a:schemeClr val="tx1"/>
          </a:fontRef>
        </p:style>
      </p:cxnSp>
      <p:pic>
        <p:nvPicPr>
          <p:cNvPr id="8" name="图片 11" descr="343439383331313b343532303032373bbfcdbba7b5b5b0b8"/>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9250160" y="2556594"/>
            <a:ext cx="219012" cy="219012"/>
          </a:xfrm>
          <a:prstGeom prst="rect">
            <a:avLst/>
          </a:prstGeom>
        </p:spPr>
      </p:pic>
      <p:sp>
        <p:nvSpPr>
          <p:cNvPr id="21" name="圆角矩形 20"/>
          <p:cNvSpPr/>
          <p:nvPr>
            <p:custDataLst>
              <p:tags r:id="rId13"/>
            </p:custDataLst>
          </p:nvPr>
        </p:nvSpPr>
        <p:spPr>
          <a:xfrm>
            <a:off x="4842874" y="2118956"/>
            <a:ext cx="2666668" cy="3488412"/>
          </a:xfrm>
          <a:prstGeom prst="roundRect">
            <a:avLst>
              <a:gd name="adj" fmla="val 13095"/>
            </a:avLst>
          </a:prstGeom>
          <a:solidFill>
            <a:srgbClr val="FFFFFF">
              <a:alpha val="15000"/>
            </a:srgbClr>
          </a:solidFill>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lIns="144145" tIns="539750" rIns="215900" rtlCol="0" anchor="ctr"/>
          <a:p>
            <a:pPr indent="0" algn="just" fontAlgn="auto">
              <a:lnSpc>
                <a:spcPct val="150000"/>
              </a:lnSpc>
            </a:pPr>
            <a:r>
              <a:rPr lang="zh-CN" altLang="en-US" sz="1600" b="1">
                <a:solidFill>
                  <a:srgbClr val="FFBA55"/>
                </a:solidFill>
                <a:latin typeface="+mn-ea"/>
                <a:cs typeface="+mn-ea"/>
                <a:sym typeface="+mn-ea"/>
              </a:rPr>
              <a:t>（二）技术转让模式</a:t>
            </a:r>
            <a:endParaRPr lang="zh-CN" altLang="en-US" sz="1600">
              <a:solidFill>
                <a:schemeClr val="tx1">
                  <a:lumMod val="85000"/>
                  <a:lumOff val="15000"/>
                </a:schemeClr>
              </a:solidFill>
              <a:latin typeface="+mn-ea"/>
              <a:cs typeface="+mn-ea"/>
              <a:sym typeface="+mn-ea"/>
            </a:endParaRPr>
          </a:p>
          <a:p>
            <a:pPr indent="0" algn="just" fontAlgn="auto">
              <a:lnSpc>
                <a:spcPct val="150000"/>
              </a:lnSpc>
            </a:pPr>
            <a:r>
              <a:rPr lang="zh-CN" altLang="en-US" sz="1600">
                <a:solidFill>
                  <a:schemeClr val="tx1">
                    <a:lumMod val="85000"/>
                    <a:lumOff val="15000"/>
                  </a:schemeClr>
                </a:solidFill>
                <a:latin typeface="+mn-ea"/>
                <a:cs typeface="+mn-ea"/>
                <a:sym typeface="+mn-ea"/>
              </a:rPr>
              <a:t>创新技术转让给有生产和市场资源的企业，转让流程含技术评估、寻找受让方、洽谈条件与签订合同。</a:t>
            </a:r>
            <a:endParaRPr lang="zh-CN" altLang="en-US" sz="1600">
              <a:solidFill>
                <a:schemeClr val="tx1">
                  <a:lumMod val="85000"/>
                  <a:lumOff val="15000"/>
                </a:schemeClr>
              </a:solidFill>
              <a:latin typeface="+mn-ea"/>
              <a:cs typeface="+mn-ea"/>
              <a:sym typeface="+mn-ea"/>
            </a:endParaRPr>
          </a:p>
        </p:txBody>
      </p:sp>
      <p:sp>
        <p:nvSpPr>
          <p:cNvPr id="33" name="椭圆 32"/>
          <p:cNvSpPr/>
          <p:nvPr>
            <p:custDataLst>
              <p:tags r:id="rId14"/>
            </p:custDataLst>
          </p:nvPr>
        </p:nvSpPr>
        <p:spPr>
          <a:xfrm>
            <a:off x="5910755" y="2393238"/>
            <a:ext cx="530353" cy="530353"/>
          </a:xfrm>
          <a:prstGeom prst="ellipse">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9" name="图片 3" descr="343439383331313b343532303031393bd2b5bca8b9dcc0ed"/>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6066384" y="2556594"/>
            <a:ext cx="219012" cy="219012"/>
          </a:xfrm>
          <a:prstGeom prst="rect">
            <a:avLst/>
          </a:prstGeom>
        </p:spPr>
      </p:pic>
      <p:cxnSp>
        <p:nvCxnSpPr>
          <p:cNvPr id="34" name="直接连接符 33"/>
          <p:cNvCxnSpPr/>
          <p:nvPr>
            <p:custDataLst>
              <p:tags r:id="rId18"/>
            </p:custDataLst>
          </p:nvPr>
        </p:nvCxnSpPr>
        <p:spPr>
          <a:xfrm>
            <a:off x="6010093" y="5266308"/>
            <a:ext cx="331678" cy="0"/>
          </a:xfrm>
          <a:prstGeom prst="line">
            <a:avLst/>
          </a:prstGeom>
          <a:ln w="44450" cap="rnd">
            <a:solidFill>
              <a:schemeClr val="accent4"/>
            </a:solidFill>
          </a:ln>
        </p:spPr>
        <p:style>
          <a:lnRef idx="2">
            <a:schemeClr val="accent1"/>
          </a:lnRef>
          <a:fillRef idx="0">
            <a:srgbClr val="FFFFFF"/>
          </a:fillRef>
          <a:effectRef idx="0">
            <a:srgbClr val="FFFFFF"/>
          </a:effectRef>
          <a:fontRef idx="minor">
            <a:schemeClr val="tx1"/>
          </a:fontRef>
        </p:style>
      </p:cxnSp>
      <p:sp>
        <p:nvSpPr>
          <p:cNvPr id="10" name="圆角矩形 9"/>
          <p:cNvSpPr/>
          <p:nvPr>
            <p:custDataLst>
              <p:tags r:id="rId19"/>
            </p:custDataLst>
          </p:nvPr>
        </p:nvSpPr>
        <p:spPr>
          <a:xfrm>
            <a:off x="1659650" y="2118956"/>
            <a:ext cx="2665564" cy="3488412"/>
          </a:xfrm>
          <a:prstGeom prst="roundRect">
            <a:avLst>
              <a:gd name="adj" fmla="val 13095"/>
            </a:avLst>
          </a:prstGeom>
          <a:solidFill>
            <a:srgbClr val="FFFFFF">
              <a:alpha val="15000"/>
            </a:srgbClr>
          </a:solidFill>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50000"/>
              </a:lnSpc>
              <a:buClrTx/>
              <a:buSzTx/>
              <a:buFontTx/>
            </a:pPr>
            <a:r>
              <a:rPr lang="zh-CN" altLang="en-US" sz="1600" b="1">
                <a:solidFill>
                  <a:srgbClr val="FFBA55"/>
                </a:solidFill>
                <a:latin typeface="+mn-ea"/>
                <a:cs typeface="+mn-ea"/>
                <a:sym typeface="+mn-ea"/>
              </a:rPr>
              <a:t>（一）自行产业化模式</a:t>
            </a:r>
            <a:endParaRPr lang="zh-CN" altLang="en-US" sz="1600" b="1">
              <a:solidFill>
                <a:srgbClr val="FFBA55"/>
              </a:solidFill>
              <a:latin typeface="+mn-ea"/>
              <a:cs typeface="+mn-ea"/>
              <a:sym typeface="+mn-ea"/>
            </a:endParaRPr>
          </a:p>
          <a:p>
            <a:pPr lvl="0" algn="just">
              <a:lnSpc>
                <a:spcPct val="150000"/>
              </a:lnSpc>
              <a:buClrTx/>
              <a:buSzTx/>
              <a:buFontTx/>
            </a:pPr>
            <a:r>
              <a:rPr lang="zh-CN" altLang="en-US" sz="1600">
                <a:solidFill>
                  <a:schemeClr val="tx1">
                    <a:lumMod val="85000"/>
                    <a:lumOff val="15000"/>
                  </a:schemeClr>
                </a:solidFill>
                <a:latin typeface="+mn-ea"/>
                <a:cs typeface="+mn-ea"/>
                <a:sym typeface="+mn-ea"/>
              </a:rPr>
              <a:t>创新者自行将成果产业化，拥有成果控制权，能依自身理念规划发展。</a:t>
            </a:r>
            <a:endParaRPr lang="zh-CN" altLang="en-US" sz="1600">
              <a:solidFill>
                <a:schemeClr val="tx1">
                  <a:lumMod val="85000"/>
                  <a:lumOff val="15000"/>
                </a:schemeClr>
              </a:solidFill>
              <a:latin typeface="+mn-ea"/>
              <a:cs typeface="+mn-ea"/>
              <a:sym typeface="+mn-ea"/>
            </a:endParaRPr>
          </a:p>
        </p:txBody>
      </p:sp>
      <p:sp>
        <p:nvSpPr>
          <p:cNvPr id="28" name="椭圆 27"/>
          <p:cNvSpPr/>
          <p:nvPr>
            <p:custDataLst>
              <p:tags r:id="rId20"/>
            </p:custDataLst>
          </p:nvPr>
        </p:nvSpPr>
        <p:spPr>
          <a:xfrm>
            <a:off x="2726979" y="2393238"/>
            <a:ext cx="530353" cy="530353"/>
          </a:xfrm>
          <a:prstGeom prst="ellipse">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14" name="图片 4" descr="343439383331313b343532303032303bb8f6c8cbd0c5cfa2"/>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2882608" y="2548868"/>
            <a:ext cx="219095" cy="219095"/>
          </a:xfrm>
          <a:prstGeom prst="rect">
            <a:avLst/>
          </a:prstGeom>
        </p:spPr>
      </p:pic>
      <p:cxnSp>
        <p:nvCxnSpPr>
          <p:cNvPr id="29" name="直接连接符 28"/>
          <p:cNvCxnSpPr/>
          <p:nvPr>
            <p:custDataLst>
              <p:tags r:id="rId24"/>
            </p:custDataLst>
          </p:nvPr>
        </p:nvCxnSpPr>
        <p:spPr>
          <a:xfrm>
            <a:off x="2826317" y="5266308"/>
            <a:ext cx="331678" cy="0"/>
          </a:xfrm>
          <a:prstGeom prst="line">
            <a:avLst/>
          </a:prstGeom>
          <a:ln w="44450" cap="rnd">
            <a:solidFill>
              <a:schemeClr val="accent4"/>
            </a:solidFill>
          </a:ln>
        </p:spPr>
        <p:style>
          <a:lnRef idx="2">
            <a:schemeClr val="accent1"/>
          </a:lnRef>
          <a:fillRef idx="0">
            <a:srgbClr val="FFFFFF"/>
          </a:fillRef>
          <a:effectRef idx="0">
            <a:srgbClr val="FFFFFF"/>
          </a:effectRef>
          <a:fontRef idx="minor">
            <a:schemeClr val="tx1"/>
          </a:fontRef>
        </p:style>
      </p:cxnSp>
    </p:spTree>
    <p:custDataLst>
      <p:tags r:id="rId2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03</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362952" y="691455"/>
            <a:ext cx="5466080" cy="583565"/>
          </a:xfrm>
          <a:prstGeom prst="rect">
            <a:avLst/>
          </a:prstGeom>
          <a:noFill/>
        </p:spPr>
        <p:txBody>
          <a:bodyPr wrap="none" rtlCol="0">
            <a:spAutoFit/>
          </a:bodyPr>
          <a:p>
            <a:pPr algn="ctr"/>
            <a:r>
              <a:rPr lang="zh-CN" altLang="en-US" sz="3200" b="1" dirty="0">
                <a:solidFill>
                  <a:srgbClr val="7E4938"/>
                </a:solidFill>
                <a:cs typeface="+mn-ea"/>
                <a:sym typeface="+mn-lt"/>
              </a:rPr>
              <a:t>三、影响创新成果转化的因素</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useBgFill="1">
        <p:nvSpPr>
          <p:cNvPr id="36" name="矩形: 圆角 35"/>
          <p:cNvSpPr/>
          <p:nvPr>
            <p:custDataLst>
              <p:tags r:id="rId4"/>
            </p:custDataLst>
          </p:nvPr>
        </p:nvSpPr>
        <p:spPr>
          <a:xfrm>
            <a:off x="1788160" y="4645607"/>
            <a:ext cx="8562723" cy="1108006"/>
          </a:xfrm>
          <a:prstGeom prst="roundRect">
            <a:avLst/>
          </a:prstGeom>
          <a:ln w="3175" cap="flat" cmpd="sng" algn="ctr">
            <a:solidFill>
              <a:schemeClr val="accent4">
                <a:alpha val="20000"/>
              </a:schemeClr>
            </a:solidFill>
            <a:prstDash val="solid"/>
            <a:round/>
            <a:headEnd type="none" w="med" len="med"/>
            <a:tailEnd type="none" w="med" len="med"/>
          </a:ln>
          <a:effectLst>
            <a:outerShdw blurRad="508000" dist="50800" dir="5400000" algn="ctr" rotWithShape="0">
              <a:schemeClr val="accent4">
                <a:alpha val="20000"/>
              </a:schemeClr>
            </a:outerShdw>
          </a:effectLst>
        </p:spPr>
        <p:txBody>
          <a:bodyPr lIns="0" rIns="0" rtlCol="0" anchor="ctr">
            <a:noAutofit/>
          </a:bodyPr>
          <a:p>
            <a:pPr algn="ctr"/>
            <a:endParaRPr lang="zh-CN" altLang="en-US">
              <a:solidFill>
                <a:schemeClr val="tx1"/>
              </a:solidFill>
            </a:endParaRPr>
          </a:p>
        </p:txBody>
      </p:sp>
      <p:sp>
        <p:nvSpPr>
          <p:cNvPr id="17" name="矩形: 圆角 25"/>
          <p:cNvSpPr/>
          <p:nvPr>
            <p:custDataLst>
              <p:tags r:id="rId5"/>
            </p:custDataLst>
          </p:nvPr>
        </p:nvSpPr>
        <p:spPr>
          <a:xfrm>
            <a:off x="1788663" y="4645607"/>
            <a:ext cx="8561274" cy="1108006"/>
          </a:xfrm>
          <a:prstGeom prst="roundRect">
            <a:avLst/>
          </a:prstGeom>
          <a:solidFill>
            <a:schemeClr val="lt1">
              <a:lumMod val="100000"/>
              <a:alpha val="20000"/>
            </a:schemeClr>
          </a:solidFill>
          <a:ln w="3175" cap="flat" cmpd="sng" algn="ctr">
            <a:solidFill>
              <a:schemeClr val="accent4">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31" name="矩形: 圆角 30"/>
          <p:cNvSpPr/>
          <p:nvPr>
            <p:custDataLst>
              <p:tags r:id="rId6"/>
            </p:custDataLst>
          </p:nvPr>
        </p:nvSpPr>
        <p:spPr>
          <a:xfrm>
            <a:off x="1788160" y="3358549"/>
            <a:ext cx="8562723" cy="1108006"/>
          </a:xfrm>
          <a:prstGeom prst="roundRect">
            <a:avLst/>
          </a:prstGeom>
          <a:ln w="3175" cap="flat" cmpd="sng" algn="ctr">
            <a:solidFill>
              <a:schemeClr val="accent4">
                <a:alpha val="20000"/>
              </a:schemeClr>
            </a:solidFill>
            <a:prstDash val="solid"/>
            <a:round/>
            <a:headEnd type="none" w="med" len="med"/>
            <a:tailEnd type="none" w="med" len="med"/>
          </a:ln>
          <a:effectLst>
            <a:outerShdw blurRad="508000" dist="50800" dir="5400000" algn="ctr" rotWithShape="0">
              <a:schemeClr val="accent4">
                <a:alpha val="20000"/>
              </a:schemeClr>
            </a:outerShdw>
          </a:effectLst>
        </p:spPr>
        <p:txBody>
          <a:bodyPr lIns="0" rIns="0" rtlCol="0" anchor="ctr">
            <a:noAutofit/>
          </a:bodyPr>
          <a:p>
            <a:pPr algn="ctr"/>
            <a:endParaRPr lang="zh-CN" altLang="en-US">
              <a:solidFill>
                <a:schemeClr val="tx1"/>
              </a:solidFill>
            </a:endParaRPr>
          </a:p>
        </p:txBody>
      </p:sp>
      <p:sp>
        <p:nvSpPr>
          <p:cNvPr id="20" name="矩形: 圆角 25"/>
          <p:cNvSpPr/>
          <p:nvPr>
            <p:custDataLst>
              <p:tags r:id="rId7"/>
            </p:custDataLst>
          </p:nvPr>
        </p:nvSpPr>
        <p:spPr>
          <a:xfrm>
            <a:off x="1788663" y="3358549"/>
            <a:ext cx="8561274" cy="1108006"/>
          </a:xfrm>
          <a:prstGeom prst="roundRect">
            <a:avLst/>
          </a:prstGeom>
          <a:solidFill>
            <a:schemeClr val="lt1">
              <a:lumMod val="100000"/>
              <a:alpha val="20000"/>
            </a:schemeClr>
          </a:solidFill>
          <a:ln w="3175" cap="flat" cmpd="sng" algn="ctr">
            <a:solidFill>
              <a:schemeClr val="accent4">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26" name="矩形: 圆角 25"/>
          <p:cNvSpPr/>
          <p:nvPr>
            <p:custDataLst>
              <p:tags r:id="rId8"/>
            </p:custDataLst>
          </p:nvPr>
        </p:nvSpPr>
        <p:spPr>
          <a:xfrm>
            <a:off x="1788160" y="2071491"/>
            <a:ext cx="8561274" cy="1108006"/>
          </a:xfrm>
          <a:prstGeom prst="roundRect">
            <a:avLst/>
          </a:prstGeom>
          <a:ln w="3175" cap="flat" cmpd="sng" algn="ctr">
            <a:solidFill>
              <a:schemeClr val="accent4">
                <a:alpha val="20000"/>
              </a:schemeClr>
            </a:solidFill>
            <a:prstDash val="solid"/>
            <a:round/>
            <a:headEnd type="none" w="med" len="med"/>
            <a:tailEnd type="none" w="med" len="med"/>
          </a:ln>
          <a:effectLst>
            <a:outerShdw blurRad="508000" dist="50800" dir="5400000" algn="ctr" rotWithShape="0">
              <a:schemeClr val="accent4">
                <a:alpha val="20000"/>
              </a:schemeClr>
            </a:outerShdw>
          </a:effectLst>
        </p:spPr>
        <p:txBody>
          <a:bodyPr lIns="0" rIns="0" rtlCol="0" anchor="ctr">
            <a:noAutofit/>
          </a:bodyPr>
          <a:p>
            <a:pPr algn="ctr"/>
            <a:endParaRPr lang="zh-CN" altLang="en-US">
              <a:solidFill>
                <a:schemeClr val="tx1"/>
              </a:solidFill>
            </a:endParaRPr>
          </a:p>
        </p:txBody>
      </p:sp>
      <p:sp>
        <p:nvSpPr>
          <p:cNvPr id="23" name="矩形: 圆角 25"/>
          <p:cNvSpPr/>
          <p:nvPr>
            <p:custDataLst>
              <p:tags r:id="rId9"/>
            </p:custDataLst>
          </p:nvPr>
        </p:nvSpPr>
        <p:spPr>
          <a:xfrm>
            <a:off x="1788160" y="2071491"/>
            <a:ext cx="8561274" cy="1108006"/>
          </a:xfrm>
          <a:prstGeom prst="roundRect">
            <a:avLst/>
          </a:prstGeom>
          <a:solidFill>
            <a:schemeClr val="lt1">
              <a:lumMod val="100000"/>
              <a:alpha val="20000"/>
            </a:schemeClr>
          </a:solidFill>
          <a:ln w="3175" cap="flat" cmpd="sng" algn="ctr">
            <a:solidFill>
              <a:schemeClr val="accent4">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24" name="椭圆 23"/>
          <p:cNvSpPr/>
          <p:nvPr>
            <p:custDataLst>
              <p:tags r:id="rId10"/>
            </p:custDataLst>
          </p:nvPr>
        </p:nvSpPr>
        <p:spPr>
          <a:xfrm>
            <a:off x="2096470" y="2390364"/>
            <a:ext cx="470261" cy="470261"/>
          </a:xfrm>
          <a:prstGeom prst="ellipse">
            <a:avLst/>
          </a:prstGeom>
          <a:gradFill>
            <a:gsLst>
              <a:gs pos="0">
                <a:schemeClr val="accent4">
                  <a:alpha val="100000"/>
                </a:schemeClr>
              </a:gs>
              <a:gs pos="100000">
                <a:schemeClr val="accent4">
                  <a:lumMod val="75000"/>
                  <a:alpha val="100000"/>
                </a:schemeClr>
              </a:gs>
            </a:gsLst>
            <a:lin ang="7686814" scaled="0"/>
          </a:gradFill>
          <a:ln w="25400">
            <a:noFill/>
          </a:ln>
          <a:effectLst>
            <a:outerShdw blurRad="254000" dist="76200" dir="5399998" algn="ctr" rotWithShape="0">
              <a:schemeClr val="accent4">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fontScale="90000" lnSpcReduction="20000"/>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27" name="矩形 26"/>
          <p:cNvSpPr/>
          <p:nvPr>
            <p:custDataLst>
              <p:tags r:id="rId11"/>
            </p:custDataLst>
          </p:nvPr>
        </p:nvSpPr>
        <p:spPr>
          <a:xfrm>
            <a:off x="2794570" y="2534712"/>
            <a:ext cx="7131880" cy="581917"/>
          </a:xfrm>
          <a:prstGeom prst="rect">
            <a:avLst/>
          </a:prstGeom>
          <a:noFill/>
        </p:spPr>
        <p:txBody>
          <a:bodyPr wrap="square" lIns="0" tIns="0" rIns="0" bIns="0" rtlCol="0" anchor="t" anchorCtr="0">
            <a:noAutofit/>
          </a:bodyPr>
          <a:p>
            <a:pPr indent="355600" algn="just"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mn-ea"/>
                <a:cs typeface="+mn-ea"/>
              </a:rPr>
              <a:t>创新成果技术成熟度影响转化，成熟度低会引发产业化难题，如技术难攻克、产品质量与成本问题、生产周期延长，加大转化风险。</a:t>
            </a:r>
            <a:endParaRPr lang="zh-CN" altLang="en-US" sz="1400" dirty="0">
              <a:solidFill>
                <a:schemeClr val="tx1">
                  <a:lumMod val="85000"/>
                  <a:lumOff val="15000"/>
                </a:schemeClr>
              </a:solidFill>
              <a:latin typeface="+mn-ea"/>
              <a:cs typeface="+mn-ea"/>
            </a:endParaRPr>
          </a:p>
        </p:txBody>
      </p:sp>
      <p:sp>
        <p:nvSpPr>
          <p:cNvPr id="30" name="矩形 29"/>
          <p:cNvSpPr/>
          <p:nvPr>
            <p:custDataLst>
              <p:tags r:id="rId12"/>
            </p:custDataLst>
          </p:nvPr>
        </p:nvSpPr>
        <p:spPr>
          <a:xfrm>
            <a:off x="2794570" y="2144923"/>
            <a:ext cx="7131880" cy="363635"/>
          </a:xfrm>
          <a:prstGeom prst="rect">
            <a:avLst/>
          </a:prstGeom>
          <a:noFill/>
        </p:spPr>
        <p:txBody>
          <a:bodyPr wrap="square" lIns="0" tIns="0" rIns="0" bIns="0" rtlCol="0" anchor="b" anchorCtr="0">
            <a:noAutofit/>
          </a:bodyPr>
          <a:p>
            <a:pPr indent="457200" fontAlgn="auto">
              <a:spcBef>
                <a:spcPct val="0"/>
              </a:spcBef>
              <a:spcAft>
                <a:spcPct val="0"/>
              </a:spcAft>
              <a:extLst>
                <a:ext uri="{35155182-B16C-46BC-9424-99874614C6A1}">
                  <wpsdc:indentchars xmlns:wpsdc="http://www.wps.cn/officeDocument/2017/drawingmlCustomData" val="200" checksum="59296752"/>
                </a:ext>
              </a:extLst>
            </a:pPr>
            <a:r>
              <a:rPr lang="zh-CN" altLang="en-US" b="1" dirty="0">
                <a:solidFill>
                  <a:schemeClr val="tx1">
                    <a:lumMod val="85000"/>
                    <a:lumOff val="15000"/>
                  </a:schemeClr>
                </a:solidFill>
                <a:latin typeface="+mn-ea"/>
                <a:cs typeface="+mn-ea"/>
              </a:rPr>
              <a:t>技术因素</a:t>
            </a:r>
            <a:endParaRPr lang="zh-CN" altLang="en-US" b="1" dirty="0">
              <a:solidFill>
                <a:schemeClr val="tx1">
                  <a:lumMod val="85000"/>
                  <a:lumOff val="15000"/>
                </a:schemeClr>
              </a:solidFill>
              <a:latin typeface="+mn-ea"/>
              <a:cs typeface="+mn-ea"/>
            </a:endParaRPr>
          </a:p>
        </p:txBody>
      </p:sp>
      <p:sp>
        <p:nvSpPr>
          <p:cNvPr id="32" name="椭圆 31"/>
          <p:cNvSpPr/>
          <p:nvPr>
            <p:custDataLst>
              <p:tags r:id="rId13"/>
            </p:custDataLst>
          </p:nvPr>
        </p:nvSpPr>
        <p:spPr>
          <a:xfrm>
            <a:off x="2096470" y="3677422"/>
            <a:ext cx="470261" cy="470261"/>
          </a:xfrm>
          <a:prstGeom prst="ellipse">
            <a:avLst/>
          </a:prstGeom>
          <a:gradFill>
            <a:gsLst>
              <a:gs pos="0">
                <a:schemeClr val="accent4">
                  <a:alpha val="100000"/>
                </a:schemeClr>
              </a:gs>
              <a:gs pos="100000">
                <a:schemeClr val="accent4">
                  <a:lumMod val="75000"/>
                  <a:alpha val="100000"/>
                </a:schemeClr>
              </a:gs>
            </a:gsLst>
            <a:lin ang="7686814" scaled="0"/>
          </a:gradFill>
          <a:ln w="25400">
            <a:noFill/>
          </a:ln>
          <a:effectLst>
            <a:outerShdw blurRad="254000" dist="76200" dir="5399998" algn="ctr" rotWithShape="0">
              <a:schemeClr val="accent4">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fontScale="90000" lnSpcReduction="20000"/>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35" name="矩形 34"/>
          <p:cNvSpPr/>
          <p:nvPr>
            <p:custDataLst>
              <p:tags r:id="rId14"/>
            </p:custDataLst>
          </p:nvPr>
        </p:nvSpPr>
        <p:spPr>
          <a:xfrm>
            <a:off x="2794570" y="3814728"/>
            <a:ext cx="7131880" cy="581917"/>
          </a:xfrm>
          <a:prstGeom prst="rect">
            <a:avLst/>
          </a:prstGeom>
          <a:noFill/>
        </p:spPr>
        <p:txBody>
          <a:bodyPr wrap="square" lIns="0" tIns="0" rIns="0" bIns="0" rtlCol="0" anchor="t" anchorCtr="0">
            <a:noAutofit/>
          </a:bodyPr>
          <a:p>
            <a:pPr indent="355600" fontAlgn="auto">
              <a:lnSpc>
                <a:spcPct val="150000"/>
              </a:lnSpc>
              <a:spcBef>
                <a:spcPct val="0"/>
              </a:spcBef>
              <a:spcAft>
                <a:spcPct val="0"/>
              </a:spcAft>
              <a:extLst>
                <a:ext uri="{35155182-B16C-46BC-9424-99874614C6A1}">
                  <wpsdc:indentchars xmlns:wpsdc="http://www.wps.cn/officeDocument/2017/drawingmlCustomData" val="200" checksum="3837665281"/>
                </a:ext>
              </a:extLst>
            </a:pPr>
            <a:r>
              <a:rPr lang="zh-CN" altLang="en-US" sz="1400">
                <a:solidFill>
                  <a:schemeClr val="tx1">
                    <a:lumMod val="85000"/>
                    <a:lumOff val="15000"/>
                  </a:schemeClr>
                </a:solidFill>
                <a:latin typeface="+mn-ea"/>
                <a:cs typeface="+mn-ea"/>
              </a:rPr>
              <a:t>市场需求是创新成果转化的根本动力，需求旺盛利于转化，反之则难。</a:t>
            </a:r>
            <a:endParaRPr lang="zh-CN" altLang="en-US" sz="1400">
              <a:solidFill>
                <a:schemeClr val="tx1">
                  <a:lumMod val="85000"/>
                  <a:lumOff val="15000"/>
                </a:schemeClr>
              </a:solidFill>
              <a:latin typeface="+mn-ea"/>
              <a:cs typeface="+mn-ea"/>
            </a:endParaRPr>
          </a:p>
        </p:txBody>
      </p:sp>
      <p:sp>
        <p:nvSpPr>
          <p:cNvPr id="38" name="矩形 37"/>
          <p:cNvSpPr/>
          <p:nvPr>
            <p:custDataLst>
              <p:tags r:id="rId15"/>
            </p:custDataLst>
          </p:nvPr>
        </p:nvSpPr>
        <p:spPr>
          <a:xfrm>
            <a:off x="2794570" y="3424939"/>
            <a:ext cx="7131880" cy="363635"/>
          </a:xfrm>
          <a:prstGeom prst="rect">
            <a:avLst/>
          </a:prstGeom>
          <a:noFill/>
        </p:spPr>
        <p:txBody>
          <a:bodyPr wrap="square" lIns="0" tIns="0" rIns="0" bIns="0" rtlCol="0" anchor="b" anchorCtr="0">
            <a:noAutofit/>
          </a:bodyPr>
          <a:p>
            <a:pPr indent="457200" fontAlgn="auto">
              <a:spcBef>
                <a:spcPct val="0"/>
              </a:spcBef>
              <a:spcAft>
                <a:spcPct val="0"/>
              </a:spcAft>
              <a:extLst>
                <a:ext uri="{35155182-B16C-46BC-9424-99874614C6A1}">
                  <wpsdc:indentchars xmlns:wpsdc="http://www.wps.cn/officeDocument/2017/drawingmlCustomData" val="200" checksum="59296752"/>
                </a:ext>
              </a:extLst>
            </a:pPr>
            <a:r>
              <a:rPr lang="zh-CN" altLang="en-US" b="1">
                <a:solidFill>
                  <a:schemeClr val="tx1">
                    <a:lumMod val="85000"/>
                    <a:lumOff val="15000"/>
                  </a:schemeClr>
                </a:solidFill>
                <a:latin typeface="+mn-ea"/>
                <a:cs typeface="+mn-ea"/>
              </a:rPr>
              <a:t>市场因素</a:t>
            </a:r>
            <a:endParaRPr lang="zh-CN" altLang="en-US" b="1">
              <a:solidFill>
                <a:schemeClr val="tx1">
                  <a:lumMod val="85000"/>
                  <a:lumOff val="15000"/>
                </a:schemeClr>
              </a:solidFill>
              <a:latin typeface="+mn-ea"/>
              <a:cs typeface="+mn-ea"/>
            </a:endParaRPr>
          </a:p>
        </p:txBody>
      </p:sp>
      <p:sp>
        <p:nvSpPr>
          <p:cNvPr id="39" name="椭圆 38"/>
          <p:cNvSpPr/>
          <p:nvPr>
            <p:custDataLst>
              <p:tags r:id="rId16"/>
            </p:custDataLst>
          </p:nvPr>
        </p:nvSpPr>
        <p:spPr>
          <a:xfrm>
            <a:off x="2096470" y="4964480"/>
            <a:ext cx="470261" cy="470261"/>
          </a:xfrm>
          <a:prstGeom prst="ellipse">
            <a:avLst/>
          </a:prstGeom>
          <a:gradFill>
            <a:gsLst>
              <a:gs pos="0">
                <a:schemeClr val="accent4">
                  <a:alpha val="100000"/>
                </a:schemeClr>
              </a:gs>
              <a:gs pos="100000">
                <a:schemeClr val="accent4">
                  <a:lumMod val="75000"/>
                  <a:alpha val="100000"/>
                </a:schemeClr>
              </a:gs>
            </a:gsLst>
            <a:lin ang="7686814" scaled="0"/>
          </a:gradFill>
          <a:ln w="25400">
            <a:noFill/>
          </a:ln>
          <a:effectLst>
            <a:outerShdw blurRad="254000" dist="76200" dir="5399998" algn="ctr" rotWithShape="0">
              <a:schemeClr val="accent4">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fontScale="90000" lnSpcReduction="20000"/>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40" name="矩形 39"/>
          <p:cNvSpPr/>
          <p:nvPr>
            <p:custDataLst>
              <p:tags r:id="rId17"/>
            </p:custDataLst>
          </p:nvPr>
        </p:nvSpPr>
        <p:spPr>
          <a:xfrm>
            <a:off x="2794570" y="5108827"/>
            <a:ext cx="7131880" cy="581917"/>
          </a:xfrm>
          <a:prstGeom prst="rect">
            <a:avLst/>
          </a:prstGeom>
          <a:noFill/>
        </p:spPr>
        <p:txBody>
          <a:bodyPr wrap="square" lIns="0" tIns="0" rIns="0" bIns="0" rtlCol="0" anchor="t" anchorCtr="0">
            <a:noAutofit/>
          </a:bodyPr>
          <a:p>
            <a:pPr indent="355600" fontAlgn="auto">
              <a:lnSpc>
                <a:spcPct val="130000"/>
              </a:lnSpc>
              <a:spcBef>
                <a:spcPct val="0"/>
              </a:spcBef>
              <a:spcAft>
                <a:spcPct val="0"/>
              </a:spcAft>
              <a:extLst>
                <a:ext uri="{35155182-B16C-46BC-9424-99874614C6A1}">
                  <wpsdc:indentchars xmlns:wpsdc="http://www.wps.cn/officeDocument/2017/drawingmlCustomData" val="200" checksum="3837665281"/>
                </a:ext>
              </a:extLst>
            </a:pPr>
            <a:r>
              <a:rPr lang="zh-CN" altLang="en-US" sz="1400">
                <a:solidFill>
                  <a:schemeClr val="tx1">
                    <a:lumMod val="85000"/>
                    <a:lumOff val="15000"/>
                  </a:schemeClr>
                </a:solidFill>
                <a:latin typeface="+mn-ea"/>
                <a:cs typeface="+mn-ea"/>
              </a:rPr>
              <a:t>政策扶持推动创新成果转化，政府的税收优惠、财政补贴和专项基金等政策可降成本、提积极性。</a:t>
            </a:r>
            <a:endParaRPr lang="zh-CN" altLang="en-US" sz="1400">
              <a:solidFill>
                <a:schemeClr val="tx1">
                  <a:lumMod val="85000"/>
                  <a:lumOff val="15000"/>
                </a:schemeClr>
              </a:solidFill>
              <a:latin typeface="+mn-ea"/>
              <a:cs typeface="+mn-ea"/>
            </a:endParaRPr>
          </a:p>
        </p:txBody>
      </p:sp>
      <p:sp>
        <p:nvSpPr>
          <p:cNvPr id="41" name="矩形 40"/>
          <p:cNvSpPr/>
          <p:nvPr>
            <p:custDataLst>
              <p:tags r:id="rId18"/>
            </p:custDataLst>
          </p:nvPr>
        </p:nvSpPr>
        <p:spPr>
          <a:xfrm>
            <a:off x="2794570" y="4719038"/>
            <a:ext cx="7131880" cy="363635"/>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tx1">
                    <a:lumMod val="85000"/>
                    <a:lumOff val="15000"/>
                  </a:schemeClr>
                </a:solidFill>
                <a:latin typeface="+mn-ea"/>
                <a:cs typeface="+mn-ea"/>
              </a:rPr>
              <a:t>政策与环境因素</a:t>
            </a:r>
            <a:endParaRPr lang="zh-CN" altLang="en-US" b="1">
              <a:solidFill>
                <a:schemeClr val="tx1">
                  <a:lumMod val="85000"/>
                  <a:lumOff val="15000"/>
                </a:schemeClr>
              </a:solidFill>
              <a:latin typeface="+mn-ea"/>
              <a:cs typeface="+mn-ea"/>
            </a:endParaRPr>
          </a:p>
        </p:txBody>
      </p:sp>
    </p:spTree>
    <p:custDataLst>
      <p:tags r:id="rId1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04</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159752" y="691455"/>
            <a:ext cx="5872480" cy="583565"/>
          </a:xfrm>
          <a:prstGeom prst="rect">
            <a:avLst/>
          </a:prstGeom>
          <a:noFill/>
        </p:spPr>
        <p:txBody>
          <a:bodyPr wrap="none" rtlCol="0">
            <a:spAutoFit/>
          </a:bodyPr>
          <a:p>
            <a:pPr algn="ctr"/>
            <a:r>
              <a:rPr lang="zh-CN" altLang="en-US" sz="3200" b="1" dirty="0">
                <a:solidFill>
                  <a:srgbClr val="7E4938"/>
                </a:solidFill>
                <a:cs typeface="+mn-ea"/>
                <a:sym typeface="+mn-lt"/>
              </a:rPr>
              <a:t>四、创新成果的展示目的与意义</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 name="对角圆角矩形 1"/>
          <p:cNvSpPr/>
          <p:nvPr>
            <p:custDataLst>
              <p:tags r:id="rId4"/>
            </p:custDataLst>
          </p:nvPr>
        </p:nvSpPr>
        <p:spPr>
          <a:xfrm>
            <a:off x="1621417" y="2156869"/>
            <a:ext cx="2753679" cy="3729200"/>
          </a:xfrm>
          <a:prstGeom prst="round2DiagRect">
            <a:avLst>
              <a:gd name="adj1" fmla="val 12858"/>
              <a:gd name="adj2" fmla="val 0"/>
            </a:avLst>
          </a:prstGeom>
          <a:gradFill>
            <a:gsLst>
              <a:gs pos="0">
                <a:srgbClr val="FFFFFF">
                  <a:alpha val="5000"/>
                </a:srgbClr>
              </a:gs>
              <a:gs pos="100000">
                <a:schemeClr val="accent4">
                  <a:alpha val="25000"/>
                </a:schemeClr>
              </a:gs>
            </a:gsLst>
            <a:lin ang="5400000" scaled="0"/>
          </a:gradFill>
          <a:ln>
            <a:solidFill>
              <a:schemeClr val="accent4">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gn="just">
              <a:lnSpc>
                <a:spcPct val="150000"/>
              </a:lnSpc>
            </a:pPr>
            <a:r>
              <a:rPr lang="zh-CN" altLang="en-US" sz="1600" kern="0" dirty="0">
                <a:ln>
                  <a:noFill/>
                  <a:prstDash val="sysDot"/>
                </a:ln>
                <a:solidFill>
                  <a:schemeClr val="tx1">
                    <a:lumMod val="85000"/>
                    <a:lumOff val="15000"/>
                  </a:schemeClr>
                </a:solidFill>
                <a:latin typeface="+mn-ea"/>
                <a:sym typeface="+mn-ea"/>
              </a:rPr>
              <a:t>（一）吸引投资</a:t>
            </a:r>
            <a:endParaRPr lang="zh-CN" altLang="en-US" sz="1600" kern="0" dirty="0">
              <a:ln>
                <a:noFill/>
                <a:prstDash val="sysDot"/>
              </a:ln>
              <a:solidFill>
                <a:schemeClr val="tx1">
                  <a:lumMod val="85000"/>
                  <a:lumOff val="15000"/>
                </a:schemeClr>
              </a:solidFill>
              <a:latin typeface="+mn-ea"/>
              <a:sym typeface="+mn-ea"/>
            </a:endParaRPr>
          </a:p>
          <a:p>
            <a:pPr algn="just">
              <a:lnSpc>
                <a:spcPct val="150000"/>
              </a:lnSpc>
            </a:pPr>
            <a:r>
              <a:rPr lang="zh-CN" altLang="en-US" sz="1600" kern="0" dirty="0">
                <a:ln>
                  <a:noFill/>
                  <a:prstDash val="sysDot"/>
                </a:ln>
                <a:solidFill>
                  <a:schemeClr val="tx1">
                    <a:lumMod val="85000"/>
                    <a:lumOff val="15000"/>
                  </a:schemeClr>
                </a:solidFill>
                <a:latin typeface="+mn-ea"/>
                <a:sym typeface="+mn-ea"/>
              </a:rPr>
              <a:t>创新成果转化往往需要大量资金用于研发、生产、市场推广等环节，吸引投资是解决资金瓶颈的重要途径之一。</a:t>
            </a:r>
            <a:endParaRPr lang="zh-CN" altLang="en-US" sz="1600" kern="0" dirty="0">
              <a:ln>
                <a:noFill/>
                <a:prstDash val="sysDot"/>
              </a:ln>
              <a:solidFill>
                <a:schemeClr val="tx1">
                  <a:lumMod val="85000"/>
                  <a:lumOff val="15000"/>
                </a:schemeClr>
              </a:solidFill>
              <a:latin typeface="+mn-ea"/>
              <a:sym typeface="+mn-ea"/>
            </a:endParaRPr>
          </a:p>
        </p:txBody>
      </p:sp>
      <p:sp>
        <p:nvSpPr>
          <p:cNvPr id="3" name="正文"/>
          <p:cNvSpPr txBox="1"/>
          <p:nvPr>
            <p:custDataLst>
              <p:tags r:id="rId5"/>
            </p:custDataLst>
          </p:nvPr>
        </p:nvSpPr>
        <p:spPr>
          <a:xfrm>
            <a:off x="3683561" y="5316539"/>
            <a:ext cx="616255" cy="522804"/>
          </a:xfrm>
          <a:prstGeom prst="rect">
            <a:avLst/>
          </a:prstGeom>
          <a:noFill/>
        </p:spPr>
        <p:txBody>
          <a:bodyPr wrap="none" lIns="0" tIns="0" rIns="0" bIns="107950" rtlCol="0" anchor="ctr" anchorCtr="0">
            <a:normAutofit fontScale="40000"/>
          </a:bodyPr>
          <a:p>
            <a:pPr indent="0" algn="ctr" fontAlgn="auto">
              <a:lnSpc>
                <a:spcPct val="140000"/>
              </a:lnSpc>
              <a:spcAft>
                <a:spcPts val="1000"/>
              </a:spcAft>
            </a:pPr>
            <a:r>
              <a:rPr lang="en-US" altLang="zh-CN" sz="4000" b="1" dirty="0">
                <a:ln>
                  <a:noFill/>
                  <a:prstDash val="sysDot"/>
                </a:ln>
                <a:solidFill>
                  <a:schemeClr val="accent4">
                    <a:alpha val="15000"/>
                  </a:schemeClr>
                </a:solidFill>
                <a:uFillTx/>
                <a:latin typeface="+mn-ea"/>
                <a:cs typeface="MiSans Normal" panose="00000500000000000000" charset="-122"/>
                <a:sym typeface="MiSans Normal" panose="00000500000000000000" charset="-122"/>
              </a:rPr>
              <a:t>01</a:t>
            </a:r>
            <a:endParaRPr lang="en-US" altLang="zh-CN" sz="4000" b="1" dirty="0">
              <a:ln>
                <a:noFill/>
                <a:prstDash val="sysDot"/>
              </a:ln>
              <a:solidFill>
                <a:schemeClr val="accent4">
                  <a:alpha val="15000"/>
                </a:schemeClr>
              </a:solidFill>
              <a:uFillTx/>
              <a:latin typeface="+mn-ea"/>
              <a:cs typeface="MiSans Normal" panose="00000500000000000000" charset="-122"/>
              <a:sym typeface="MiSans Normal" panose="00000500000000000000" charset="-122"/>
            </a:endParaRPr>
          </a:p>
        </p:txBody>
      </p:sp>
      <p:sp>
        <p:nvSpPr>
          <p:cNvPr id="4" name="椭圆 3"/>
          <p:cNvSpPr/>
          <p:nvPr>
            <p:custDataLst>
              <p:tags r:id="rId6"/>
            </p:custDataLst>
          </p:nvPr>
        </p:nvSpPr>
        <p:spPr>
          <a:xfrm>
            <a:off x="2698176" y="1853673"/>
            <a:ext cx="600161" cy="600161"/>
          </a:xfrm>
          <a:prstGeom prst="ellipse">
            <a:avLst/>
          </a:prstGeom>
          <a:solidFill>
            <a:schemeClr val="accent4">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椭圆 4"/>
          <p:cNvSpPr/>
          <p:nvPr>
            <p:custDataLst>
              <p:tags r:id="rId7"/>
            </p:custDataLst>
          </p:nvPr>
        </p:nvSpPr>
        <p:spPr>
          <a:xfrm>
            <a:off x="2780724" y="1936221"/>
            <a:ext cx="435065" cy="435065"/>
          </a:xfrm>
          <a:prstGeom prst="ellipse">
            <a:avLst/>
          </a:prstGeom>
          <a:gradFill>
            <a:gsLst>
              <a:gs pos="0">
                <a:schemeClr val="accent4">
                  <a:lumMod val="60000"/>
                  <a:lumOff val="40000"/>
                  <a:alpha val="100000"/>
                </a:schemeClr>
              </a:gs>
              <a:gs pos="100000">
                <a:schemeClr val="accent4">
                  <a:alpha val="100000"/>
                </a:schemeClr>
              </a:gs>
            </a:gsLst>
            <a:lin ang="2700000" scaled="0"/>
          </a:gradFill>
          <a:ln>
            <a:noFill/>
          </a:ln>
          <a:effectLst>
            <a:outerShdw blurRad="139700" dist="38100" dir="2700000" algn="tl" rotWithShape="0">
              <a:schemeClr val="accent4">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8" name="图片 7" descr="333438303937363b333438313039323bcfeec4bfbcc6bbae"/>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2909997" y="2064976"/>
            <a:ext cx="176518" cy="177037"/>
          </a:xfrm>
          <a:prstGeom prst="rect">
            <a:avLst/>
          </a:prstGeom>
        </p:spPr>
      </p:pic>
      <p:sp>
        <p:nvSpPr>
          <p:cNvPr id="9" name="对角圆角矩形 8"/>
          <p:cNvSpPr/>
          <p:nvPr>
            <p:custDataLst>
              <p:tags r:id="rId11"/>
            </p:custDataLst>
          </p:nvPr>
        </p:nvSpPr>
        <p:spPr>
          <a:xfrm>
            <a:off x="4659601" y="2156869"/>
            <a:ext cx="2753679" cy="3729200"/>
          </a:xfrm>
          <a:prstGeom prst="round2DiagRect">
            <a:avLst>
              <a:gd name="adj1" fmla="val 12858"/>
              <a:gd name="adj2" fmla="val 0"/>
            </a:avLst>
          </a:prstGeom>
          <a:gradFill>
            <a:gsLst>
              <a:gs pos="0">
                <a:srgbClr val="FFFFFF">
                  <a:alpha val="5000"/>
                </a:srgbClr>
              </a:gs>
              <a:gs pos="100000">
                <a:schemeClr val="accent4">
                  <a:alpha val="25000"/>
                </a:schemeClr>
              </a:gs>
            </a:gsLst>
            <a:lin ang="5400000" scaled="0"/>
          </a:gradFill>
          <a:ln>
            <a:solidFill>
              <a:schemeClr val="accent4">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gn="just">
              <a:lnSpc>
                <a:spcPct val="150000"/>
              </a:lnSpc>
            </a:pPr>
            <a:r>
              <a:rPr lang="zh-CN" altLang="en-US" sz="1600" kern="0" dirty="0">
                <a:ln>
                  <a:noFill/>
                  <a:prstDash val="sysDot"/>
                </a:ln>
                <a:solidFill>
                  <a:schemeClr val="tx1">
                    <a:lumMod val="85000"/>
                    <a:lumOff val="15000"/>
                  </a:schemeClr>
                </a:solidFill>
                <a:latin typeface="+mn-ea"/>
                <a:sym typeface="+mn-ea"/>
              </a:rPr>
              <a:t>（二）拓展合作机会</a:t>
            </a:r>
            <a:endParaRPr lang="zh-CN" altLang="en-US" sz="1600" kern="0" dirty="0">
              <a:ln>
                <a:noFill/>
                <a:prstDash val="sysDot"/>
              </a:ln>
              <a:solidFill>
                <a:schemeClr val="tx1">
                  <a:lumMod val="85000"/>
                  <a:lumOff val="15000"/>
                </a:schemeClr>
              </a:solidFill>
              <a:latin typeface="+mn-ea"/>
              <a:sym typeface="+mn-ea"/>
            </a:endParaRPr>
          </a:p>
          <a:p>
            <a:pPr algn="just">
              <a:lnSpc>
                <a:spcPct val="150000"/>
              </a:lnSpc>
            </a:pPr>
            <a:r>
              <a:rPr lang="zh-CN" altLang="en-US" sz="1600" kern="0" dirty="0">
                <a:ln>
                  <a:noFill/>
                  <a:prstDash val="sysDot"/>
                </a:ln>
                <a:solidFill>
                  <a:schemeClr val="tx1">
                    <a:lumMod val="85000"/>
                    <a:lumOff val="15000"/>
                  </a:schemeClr>
                </a:solidFill>
                <a:latin typeface="+mn-ea"/>
                <a:sym typeface="+mn-ea"/>
              </a:rPr>
              <a:t>展示创新成果是与其他企业、科研机构、高校等建立合作关系的重要契机。</a:t>
            </a:r>
            <a:endParaRPr lang="zh-CN" altLang="en-US" sz="1600" kern="0" dirty="0">
              <a:ln>
                <a:noFill/>
                <a:prstDash val="sysDot"/>
              </a:ln>
              <a:solidFill>
                <a:schemeClr val="tx1">
                  <a:lumMod val="85000"/>
                  <a:lumOff val="15000"/>
                </a:schemeClr>
              </a:solidFill>
              <a:latin typeface="+mn-ea"/>
              <a:sym typeface="+mn-ea"/>
            </a:endParaRPr>
          </a:p>
        </p:txBody>
      </p:sp>
      <p:sp>
        <p:nvSpPr>
          <p:cNvPr id="10" name="正文"/>
          <p:cNvSpPr txBox="1"/>
          <p:nvPr>
            <p:custDataLst>
              <p:tags r:id="rId12"/>
            </p:custDataLst>
          </p:nvPr>
        </p:nvSpPr>
        <p:spPr>
          <a:xfrm>
            <a:off x="6721746" y="5316539"/>
            <a:ext cx="616255" cy="522804"/>
          </a:xfrm>
          <a:prstGeom prst="rect">
            <a:avLst/>
          </a:prstGeom>
          <a:noFill/>
        </p:spPr>
        <p:txBody>
          <a:bodyPr wrap="none" lIns="0" tIns="0" rIns="0" bIns="107950" rtlCol="0" anchor="ctr" anchorCtr="0">
            <a:normAutofit fontScale="40000"/>
          </a:bodyPr>
          <a:p>
            <a:pPr indent="0" algn="ctr" fontAlgn="auto">
              <a:lnSpc>
                <a:spcPct val="140000"/>
              </a:lnSpc>
              <a:spcAft>
                <a:spcPts val="1000"/>
              </a:spcAft>
            </a:pPr>
            <a:r>
              <a:rPr lang="en-US" altLang="zh-CN" sz="4000" b="1" dirty="0">
                <a:ln>
                  <a:noFill/>
                  <a:prstDash val="sysDot"/>
                </a:ln>
                <a:solidFill>
                  <a:schemeClr val="accent4">
                    <a:alpha val="15000"/>
                  </a:schemeClr>
                </a:solidFill>
                <a:uFillTx/>
                <a:latin typeface="+mn-ea"/>
                <a:cs typeface="MiSans Normal" panose="00000500000000000000" charset="-122"/>
                <a:sym typeface="MiSans Normal" panose="00000500000000000000" charset="-122"/>
              </a:rPr>
              <a:t>02</a:t>
            </a:r>
            <a:endParaRPr lang="en-US" altLang="zh-CN" sz="4000" b="1" dirty="0">
              <a:ln>
                <a:noFill/>
                <a:prstDash val="sysDot"/>
              </a:ln>
              <a:solidFill>
                <a:schemeClr val="accent4">
                  <a:alpha val="15000"/>
                </a:schemeClr>
              </a:solidFill>
              <a:uFillTx/>
              <a:latin typeface="+mn-ea"/>
              <a:cs typeface="MiSans Normal" panose="00000500000000000000" charset="-122"/>
              <a:sym typeface="MiSans Normal" panose="00000500000000000000" charset="-122"/>
            </a:endParaRPr>
          </a:p>
        </p:txBody>
      </p:sp>
      <p:sp>
        <p:nvSpPr>
          <p:cNvPr id="14" name="椭圆 13"/>
          <p:cNvSpPr/>
          <p:nvPr>
            <p:custDataLst>
              <p:tags r:id="rId13"/>
            </p:custDataLst>
          </p:nvPr>
        </p:nvSpPr>
        <p:spPr>
          <a:xfrm>
            <a:off x="5736360" y="1853673"/>
            <a:ext cx="600161" cy="600161"/>
          </a:xfrm>
          <a:prstGeom prst="ellipse">
            <a:avLst/>
          </a:prstGeom>
          <a:solidFill>
            <a:schemeClr val="accent4">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1" name="椭圆 20"/>
          <p:cNvSpPr/>
          <p:nvPr>
            <p:custDataLst>
              <p:tags r:id="rId14"/>
            </p:custDataLst>
          </p:nvPr>
        </p:nvSpPr>
        <p:spPr>
          <a:xfrm>
            <a:off x="5819428" y="1936221"/>
            <a:ext cx="435065" cy="435065"/>
          </a:xfrm>
          <a:prstGeom prst="ellipse">
            <a:avLst/>
          </a:prstGeom>
          <a:gradFill>
            <a:gsLst>
              <a:gs pos="0">
                <a:schemeClr val="accent4">
                  <a:lumMod val="60000"/>
                  <a:lumOff val="40000"/>
                  <a:alpha val="100000"/>
                </a:schemeClr>
              </a:gs>
              <a:gs pos="100000">
                <a:schemeClr val="accent4">
                  <a:alpha val="100000"/>
                </a:schemeClr>
              </a:gs>
            </a:gsLst>
            <a:lin ang="2700000" scaled="0"/>
          </a:gradFill>
          <a:ln>
            <a:noFill/>
          </a:ln>
          <a:effectLst>
            <a:outerShdw blurRad="139700" dist="38100" dir="2700000" algn="tl" rotWithShape="0">
              <a:schemeClr val="accent4">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5" name="图片 24" descr="333438303937363b333438313038303bd7e9d6afbcdcb9b9"/>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937799" y="2054592"/>
            <a:ext cx="197804" cy="198323"/>
          </a:xfrm>
          <a:prstGeom prst="rect">
            <a:avLst/>
          </a:prstGeom>
        </p:spPr>
      </p:pic>
      <p:sp>
        <p:nvSpPr>
          <p:cNvPr id="28" name="对角圆角矩形 27"/>
          <p:cNvSpPr/>
          <p:nvPr>
            <p:custDataLst>
              <p:tags r:id="rId18"/>
            </p:custDataLst>
          </p:nvPr>
        </p:nvSpPr>
        <p:spPr>
          <a:xfrm>
            <a:off x="7697786" y="2157907"/>
            <a:ext cx="2753679" cy="3729200"/>
          </a:xfrm>
          <a:prstGeom prst="round2DiagRect">
            <a:avLst>
              <a:gd name="adj1" fmla="val 12858"/>
              <a:gd name="adj2" fmla="val 0"/>
            </a:avLst>
          </a:prstGeom>
          <a:gradFill>
            <a:gsLst>
              <a:gs pos="0">
                <a:srgbClr val="FFFFFF">
                  <a:alpha val="5000"/>
                </a:srgbClr>
              </a:gs>
              <a:gs pos="100000">
                <a:schemeClr val="accent4">
                  <a:alpha val="25000"/>
                </a:schemeClr>
              </a:gs>
            </a:gsLst>
            <a:lin ang="5400000" scaled="0"/>
          </a:gradFill>
          <a:ln>
            <a:solidFill>
              <a:schemeClr val="accent4">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gn="just">
              <a:lnSpc>
                <a:spcPct val="150000"/>
              </a:lnSpc>
            </a:pPr>
            <a:r>
              <a:rPr lang="zh-CN" altLang="en-US" sz="1600" kern="0" dirty="0">
                <a:ln>
                  <a:noFill/>
                  <a:prstDash val="sysDot"/>
                </a:ln>
                <a:solidFill>
                  <a:schemeClr val="tx1">
                    <a:lumMod val="85000"/>
                    <a:lumOff val="15000"/>
                  </a:schemeClr>
                </a:solidFill>
                <a:latin typeface="+mn-ea"/>
                <a:sym typeface="+mn-ea"/>
              </a:rPr>
              <a:t>（三）提升影响力</a:t>
            </a:r>
            <a:endParaRPr lang="zh-CN" altLang="en-US" sz="1600" kern="0" dirty="0">
              <a:ln>
                <a:noFill/>
                <a:prstDash val="sysDot"/>
              </a:ln>
              <a:solidFill>
                <a:schemeClr val="tx1">
                  <a:lumMod val="85000"/>
                  <a:lumOff val="15000"/>
                </a:schemeClr>
              </a:solidFill>
              <a:latin typeface="+mn-ea"/>
              <a:sym typeface="+mn-ea"/>
            </a:endParaRPr>
          </a:p>
          <a:p>
            <a:pPr algn="just">
              <a:lnSpc>
                <a:spcPct val="150000"/>
              </a:lnSpc>
            </a:pPr>
            <a:r>
              <a:rPr lang="zh-CN" altLang="en-US" sz="1600" kern="0" dirty="0">
                <a:ln>
                  <a:noFill/>
                  <a:prstDash val="sysDot"/>
                </a:ln>
                <a:solidFill>
                  <a:schemeClr val="tx1">
                    <a:lumMod val="85000"/>
                    <a:lumOff val="15000"/>
                  </a:schemeClr>
                </a:solidFill>
                <a:latin typeface="+mn-ea"/>
                <a:sym typeface="+mn-ea"/>
              </a:rPr>
              <a:t>展示创新成果有助于提升个人、团队及成果在行业内的知名度和影响力。</a:t>
            </a:r>
            <a:endParaRPr lang="zh-CN" altLang="en-US" sz="1600" kern="0" dirty="0">
              <a:ln>
                <a:noFill/>
                <a:prstDash val="sysDot"/>
              </a:ln>
              <a:solidFill>
                <a:schemeClr val="tx1">
                  <a:lumMod val="85000"/>
                  <a:lumOff val="15000"/>
                </a:schemeClr>
              </a:solidFill>
              <a:latin typeface="+mn-ea"/>
              <a:sym typeface="+mn-ea"/>
            </a:endParaRPr>
          </a:p>
        </p:txBody>
      </p:sp>
      <p:sp>
        <p:nvSpPr>
          <p:cNvPr id="29" name="正文"/>
          <p:cNvSpPr txBox="1"/>
          <p:nvPr>
            <p:custDataLst>
              <p:tags r:id="rId19"/>
            </p:custDataLst>
          </p:nvPr>
        </p:nvSpPr>
        <p:spPr>
          <a:xfrm>
            <a:off x="9759930" y="5317578"/>
            <a:ext cx="616255" cy="522804"/>
          </a:xfrm>
          <a:prstGeom prst="rect">
            <a:avLst/>
          </a:prstGeom>
          <a:noFill/>
        </p:spPr>
        <p:txBody>
          <a:bodyPr wrap="none" lIns="0" tIns="0" rIns="0" bIns="107950" rtlCol="0" anchor="ctr" anchorCtr="0">
            <a:normAutofit fontScale="40000"/>
          </a:bodyPr>
          <a:p>
            <a:pPr indent="0" algn="ctr" fontAlgn="auto">
              <a:lnSpc>
                <a:spcPct val="140000"/>
              </a:lnSpc>
              <a:spcAft>
                <a:spcPts val="1000"/>
              </a:spcAft>
            </a:pPr>
            <a:r>
              <a:rPr lang="en-US" altLang="zh-CN" sz="4000" b="1" dirty="0">
                <a:ln>
                  <a:noFill/>
                  <a:prstDash val="sysDot"/>
                </a:ln>
                <a:solidFill>
                  <a:schemeClr val="accent4">
                    <a:alpha val="15000"/>
                  </a:schemeClr>
                </a:solidFill>
                <a:uFillTx/>
                <a:latin typeface="+mn-ea"/>
                <a:cs typeface="MiSans Normal" panose="00000500000000000000" charset="-122"/>
                <a:sym typeface="MiSans Normal" panose="00000500000000000000" charset="-122"/>
              </a:rPr>
              <a:t>03</a:t>
            </a:r>
            <a:endParaRPr lang="en-US" altLang="zh-CN" sz="4000" b="1" dirty="0">
              <a:ln>
                <a:noFill/>
                <a:prstDash val="sysDot"/>
              </a:ln>
              <a:solidFill>
                <a:schemeClr val="accent4">
                  <a:alpha val="15000"/>
                </a:schemeClr>
              </a:solidFill>
              <a:uFillTx/>
              <a:latin typeface="+mn-ea"/>
              <a:cs typeface="MiSans Normal" panose="00000500000000000000" charset="-122"/>
              <a:sym typeface="MiSans Normal" panose="00000500000000000000" charset="-122"/>
            </a:endParaRPr>
          </a:p>
        </p:txBody>
      </p:sp>
      <p:sp>
        <p:nvSpPr>
          <p:cNvPr id="33" name="椭圆 32"/>
          <p:cNvSpPr/>
          <p:nvPr>
            <p:custDataLst>
              <p:tags r:id="rId20"/>
            </p:custDataLst>
          </p:nvPr>
        </p:nvSpPr>
        <p:spPr>
          <a:xfrm>
            <a:off x="8774545" y="1852635"/>
            <a:ext cx="600161" cy="600161"/>
          </a:xfrm>
          <a:prstGeom prst="ellipse">
            <a:avLst/>
          </a:prstGeom>
          <a:solidFill>
            <a:schemeClr val="accent4">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4" name="椭圆 33"/>
          <p:cNvSpPr/>
          <p:nvPr>
            <p:custDataLst>
              <p:tags r:id="rId21"/>
            </p:custDataLst>
          </p:nvPr>
        </p:nvSpPr>
        <p:spPr>
          <a:xfrm>
            <a:off x="8857612" y="1935183"/>
            <a:ext cx="435065" cy="435065"/>
          </a:xfrm>
          <a:prstGeom prst="ellipse">
            <a:avLst/>
          </a:prstGeom>
          <a:gradFill>
            <a:gsLst>
              <a:gs pos="0">
                <a:schemeClr val="accent4">
                  <a:lumMod val="60000"/>
                  <a:lumOff val="40000"/>
                  <a:alpha val="100000"/>
                </a:schemeClr>
              </a:gs>
              <a:gs pos="100000">
                <a:schemeClr val="accent4">
                  <a:alpha val="100000"/>
                </a:schemeClr>
              </a:gs>
            </a:gsLst>
            <a:lin ang="2700000" scaled="0"/>
          </a:gradFill>
          <a:ln>
            <a:noFill/>
          </a:ln>
          <a:effectLst>
            <a:outerShdw blurRad="139700" dist="38100" dir="2700000" algn="tl" rotWithShape="0">
              <a:schemeClr val="accent4">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7" name="图片 36" descr="333438303937363b333438313037333bcad0b3a1bebad5f9"/>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975983" y="2053554"/>
            <a:ext cx="197804" cy="198323"/>
          </a:xfrm>
          <a:prstGeom prst="rect">
            <a:avLst/>
          </a:prstGeom>
        </p:spPr>
      </p:pic>
    </p:spTree>
    <p:custDataLst>
      <p:tags r:id="rId2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159752" y="691455"/>
            <a:ext cx="5872480" cy="583565"/>
          </a:xfrm>
          <a:prstGeom prst="rect">
            <a:avLst/>
          </a:prstGeom>
          <a:noFill/>
        </p:spPr>
        <p:txBody>
          <a:bodyPr wrap="none" rtlCol="0">
            <a:spAutoFit/>
          </a:bodyPr>
          <a:p>
            <a:pPr algn="ctr"/>
            <a:r>
              <a:rPr lang="zh-CN" altLang="en-US" sz="3200" b="1" dirty="0">
                <a:solidFill>
                  <a:srgbClr val="7E4938"/>
                </a:solidFill>
                <a:cs typeface="+mn-ea"/>
                <a:sym typeface="+mn-lt"/>
              </a:rPr>
              <a:t>五、创新成果展示的方式与技巧</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24" name="矩形: 圆角 23"/>
          <p:cNvSpPr/>
          <p:nvPr>
            <p:custDataLst>
              <p:tags r:id="rId4"/>
            </p:custDataLst>
          </p:nvPr>
        </p:nvSpPr>
        <p:spPr>
          <a:xfrm>
            <a:off x="1689735" y="2173060"/>
            <a:ext cx="8382002" cy="1719636"/>
          </a:xfrm>
          <a:prstGeom prst="roundRect">
            <a:avLst>
              <a:gd name="adj" fmla="val 6567"/>
            </a:avLst>
          </a:prstGeom>
          <a:gradFill>
            <a:gsLst>
              <a:gs pos="0">
                <a:schemeClr val="accent4">
                  <a:alpha val="0"/>
                </a:schemeClr>
              </a:gs>
              <a:gs pos="80000">
                <a:schemeClr val="accent4">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17" name="矩形 16"/>
          <p:cNvSpPr/>
          <p:nvPr>
            <p:custDataLst>
              <p:tags r:id="rId5"/>
            </p:custDataLst>
          </p:nvPr>
        </p:nvSpPr>
        <p:spPr>
          <a:xfrm>
            <a:off x="1967689" y="2436722"/>
            <a:ext cx="7826344" cy="32767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000" b="1" dirty="0">
                <a:solidFill>
                  <a:schemeClr val="accent4"/>
                </a:solidFill>
                <a:latin typeface="+mn-ea"/>
                <a:cs typeface="+mn-ea"/>
                <a:sym typeface="+mn-ea"/>
              </a:rPr>
              <a:t>1. 参加展会</a:t>
            </a:r>
            <a:endParaRPr lang="zh-CN" altLang="en-US" sz="2000" b="1" dirty="0">
              <a:solidFill>
                <a:schemeClr val="accent4"/>
              </a:solidFill>
              <a:latin typeface="+mn-ea"/>
              <a:cs typeface="+mn-ea"/>
              <a:sym typeface="+mn-ea"/>
            </a:endParaRPr>
          </a:p>
        </p:txBody>
      </p:sp>
      <p:sp>
        <p:nvSpPr>
          <p:cNvPr id="20" name="矩形 19"/>
          <p:cNvSpPr/>
          <p:nvPr>
            <p:custDataLst>
              <p:tags r:id="rId6"/>
            </p:custDataLst>
          </p:nvPr>
        </p:nvSpPr>
        <p:spPr>
          <a:xfrm>
            <a:off x="1967865" y="2782570"/>
            <a:ext cx="8880475" cy="972820"/>
          </a:xfrm>
          <a:prstGeom prst="rect">
            <a:avLst/>
          </a:prstGeom>
          <a:noFill/>
        </p:spPr>
        <p:txBody>
          <a:bodyPr wrap="square" lIns="0" tIns="0" rIns="0" bIns="0" rtlCol="0" anchor="t" anchorCtr="0">
            <a:no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lumMod val="85000"/>
                    <a:lumOff val="15000"/>
                  </a:schemeClr>
                </a:solidFill>
                <a:latin typeface="+mn-ea"/>
                <a:cs typeface="+mn-ea"/>
                <a:sym typeface="+mn-ea"/>
              </a:rPr>
              <a:t>参展前精心策划展示内容，明确核心创新点，备好实物样品或模型、宣传资料，培训工作人员。同时精心布置展位，突出特色优势，且提前掌握展会相关信息来制定策略。</a:t>
            </a:r>
            <a:endParaRPr lang="zh-CN" altLang="en-US" dirty="0">
              <a:solidFill>
                <a:schemeClr val="tx1">
                  <a:lumMod val="85000"/>
                  <a:lumOff val="15000"/>
                </a:schemeClr>
              </a:solidFill>
              <a:latin typeface="+mn-ea"/>
              <a:cs typeface="+mn-ea"/>
              <a:sym typeface="+mn-ea"/>
            </a:endParaRPr>
          </a:p>
        </p:txBody>
      </p:sp>
      <p:sp>
        <p:nvSpPr>
          <p:cNvPr id="23" name="矩形: 圆角 17"/>
          <p:cNvSpPr/>
          <p:nvPr>
            <p:custDataLst>
              <p:tags r:id="rId7"/>
            </p:custDataLst>
          </p:nvPr>
        </p:nvSpPr>
        <p:spPr>
          <a:xfrm>
            <a:off x="1689735" y="4222727"/>
            <a:ext cx="8382002" cy="1719636"/>
          </a:xfrm>
          <a:prstGeom prst="roundRect">
            <a:avLst>
              <a:gd name="adj" fmla="val 6567"/>
            </a:avLst>
          </a:prstGeom>
          <a:gradFill>
            <a:gsLst>
              <a:gs pos="0">
                <a:schemeClr val="accent4">
                  <a:alpha val="0"/>
                </a:schemeClr>
              </a:gs>
              <a:gs pos="80000">
                <a:schemeClr val="accent4">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p>
            <a:pPr lvl="1"/>
            <a:endParaRPr lang="zh-CN" altLang="en-US" dirty="0">
              <a:solidFill>
                <a:schemeClr val="lt1"/>
              </a:solidFill>
            </a:endParaRPr>
          </a:p>
        </p:txBody>
      </p:sp>
      <p:sp>
        <p:nvSpPr>
          <p:cNvPr id="26" name="矩形 25"/>
          <p:cNvSpPr/>
          <p:nvPr>
            <p:custDataLst>
              <p:tags r:id="rId8"/>
            </p:custDataLst>
          </p:nvPr>
        </p:nvSpPr>
        <p:spPr>
          <a:xfrm>
            <a:off x="1967689" y="4485897"/>
            <a:ext cx="7826344" cy="32767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000" b="1">
                <a:solidFill>
                  <a:schemeClr val="accent4"/>
                </a:solidFill>
                <a:latin typeface="+mn-ea"/>
                <a:cs typeface="+mn-ea"/>
                <a:sym typeface="+mn-ea"/>
              </a:rPr>
              <a:t>2. 举办产品发布会</a:t>
            </a:r>
            <a:endParaRPr lang="zh-CN" altLang="en-US" sz="2000" b="1">
              <a:solidFill>
                <a:schemeClr val="accent4"/>
              </a:solidFill>
              <a:latin typeface="+mn-ea"/>
              <a:cs typeface="+mn-ea"/>
              <a:sym typeface="+mn-ea"/>
            </a:endParaRPr>
          </a:p>
        </p:txBody>
      </p:sp>
      <p:sp>
        <p:nvSpPr>
          <p:cNvPr id="27" name="矩形 26"/>
          <p:cNvSpPr/>
          <p:nvPr>
            <p:custDataLst>
              <p:tags r:id="rId9"/>
            </p:custDataLst>
          </p:nvPr>
        </p:nvSpPr>
        <p:spPr>
          <a:xfrm>
            <a:off x="1967865" y="4831715"/>
            <a:ext cx="8880475" cy="972820"/>
          </a:xfrm>
          <a:prstGeom prst="rect">
            <a:avLst/>
          </a:prstGeom>
          <a:noFill/>
        </p:spPr>
        <p:txBody>
          <a:bodyPr wrap="square" lIns="0" tIns="0" rIns="0" bIns="0" rtlCol="0" anchor="t" anchorCtr="0">
            <a:no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solidFill>
                  <a:schemeClr val="tx1">
                    <a:lumMod val="85000"/>
                    <a:lumOff val="15000"/>
                  </a:schemeClr>
                </a:solidFill>
                <a:latin typeface="+mn-ea"/>
                <a:cs typeface="+mn-ea"/>
                <a:sym typeface="+mn-ea"/>
              </a:rPr>
              <a:t>先确定发布会时间、地点，选好合适场地。规划好活动流程，准备详细日程表并提前发给嘉宾。搭建展示区域，运用多种方式展示成果，安排现场演示，制作精彩展示内容增强视觉效果，邀请专业人员深入讲解关键信息。</a:t>
            </a:r>
            <a:endParaRPr lang="zh-CN" altLang="en-US">
              <a:solidFill>
                <a:schemeClr val="tx1">
                  <a:lumMod val="85000"/>
                  <a:lumOff val="15000"/>
                </a:schemeClr>
              </a:solidFill>
              <a:latin typeface="+mn-ea"/>
              <a:cs typeface="+mn-ea"/>
              <a:sym typeface="+mn-ea"/>
            </a:endParaRPr>
          </a:p>
        </p:txBody>
      </p:sp>
      <p:sp>
        <p:nvSpPr>
          <p:cNvPr id="30" name="矩形 29"/>
          <p:cNvSpPr/>
          <p:nvPr>
            <p:custDataLst>
              <p:tags r:id="rId10"/>
            </p:custDataLst>
          </p:nvPr>
        </p:nvSpPr>
        <p:spPr>
          <a:xfrm>
            <a:off x="1967689" y="2100121"/>
            <a:ext cx="7826344" cy="32767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50000"/>
          </a:bodyPr>
          <a:p>
            <a:pPr>
              <a:spcBef>
                <a:spcPct val="0"/>
              </a:spcBef>
              <a:spcAft>
                <a:spcPct val="0"/>
              </a:spcAft>
            </a:pPr>
            <a:r>
              <a:rPr lang="en-US" altLang="zh-CN" sz="3600" b="1" dirty="0">
                <a:ln w="15875">
                  <a:solidFill>
                    <a:schemeClr val="accent4"/>
                  </a:solidFill>
                </a:ln>
                <a:solidFill>
                  <a:schemeClr val="bg2"/>
                </a:solidFill>
                <a:latin typeface="+mn-ea"/>
                <a:cs typeface="+mn-ea"/>
                <a:sym typeface="+mn-ea"/>
              </a:rPr>
              <a:t>01</a:t>
            </a:r>
            <a:endParaRPr lang="en-US" altLang="zh-CN" sz="3600" b="1" dirty="0">
              <a:ln w="15875">
                <a:solidFill>
                  <a:schemeClr val="accent4"/>
                </a:solidFill>
              </a:ln>
              <a:solidFill>
                <a:schemeClr val="bg2"/>
              </a:solidFill>
              <a:latin typeface="+mn-ea"/>
              <a:cs typeface="+mn-ea"/>
              <a:sym typeface="+mn-ea"/>
            </a:endParaRPr>
          </a:p>
        </p:txBody>
      </p:sp>
      <p:sp>
        <p:nvSpPr>
          <p:cNvPr id="31" name="矩形 30"/>
          <p:cNvSpPr/>
          <p:nvPr>
            <p:custDataLst>
              <p:tags r:id="rId11"/>
            </p:custDataLst>
          </p:nvPr>
        </p:nvSpPr>
        <p:spPr>
          <a:xfrm>
            <a:off x="1967689" y="4158167"/>
            <a:ext cx="7826344" cy="32767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50000"/>
          </a:bodyPr>
          <a:p>
            <a:pPr lvl="0" algn="l">
              <a:buClrTx/>
              <a:buSzTx/>
              <a:buFontTx/>
            </a:pPr>
            <a:r>
              <a:rPr lang="en-US" altLang="zh-CN" sz="3600" b="1" dirty="0">
                <a:ln w="15875">
                  <a:solidFill>
                    <a:schemeClr val="accent4"/>
                  </a:solidFill>
                </a:ln>
                <a:solidFill>
                  <a:schemeClr val="bg2"/>
                </a:solidFill>
                <a:latin typeface="+mn-ea"/>
                <a:cs typeface="+mn-ea"/>
                <a:sym typeface="+mn-ea"/>
              </a:rPr>
              <a:t>02</a:t>
            </a:r>
            <a:endParaRPr lang="en-US" altLang="zh-CN" sz="3600" b="1" dirty="0">
              <a:ln w="15875">
                <a:solidFill>
                  <a:schemeClr val="accent4"/>
                </a:solidFill>
              </a:ln>
              <a:solidFill>
                <a:schemeClr val="bg2"/>
              </a:solidFill>
              <a:latin typeface="+mn-ea"/>
              <a:cs typeface="+mn-ea"/>
              <a:sym typeface="+mn-ea"/>
            </a:endParaRPr>
          </a:p>
        </p:txBody>
      </p:sp>
      <p:sp>
        <p:nvSpPr>
          <p:cNvPr id="36" name="矩形 35"/>
          <p:cNvSpPr/>
          <p:nvPr/>
        </p:nvSpPr>
        <p:spPr>
          <a:xfrm>
            <a:off x="1678305" y="1530985"/>
            <a:ext cx="610362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（一）线下展示</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12"/>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05</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3159752" y="691455"/>
            <a:ext cx="5872480" cy="583565"/>
          </a:xfrm>
          <a:prstGeom prst="rect">
            <a:avLst/>
          </a:prstGeom>
          <a:noFill/>
        </p:spPr>
        <p:txBody>
          <a:bodyPr wrap="none" rtlCol="0">
            <a:spAutoFit/>
          </a:bodyPr>
          <a:p>
            <a:pPr algn="ctr"/>
            <a:r>
              <a:rPr lang="zh-CN" altLang="en-US" sz="3200" b="1" dirty="0">
                <a:solidFill>
                  <a:srgbClr val="7E4938"/>
                </a:solidFill>
                <a:cs typeface="+mn-ea"/>
                <a:sym typeface="+mn-lt"/>
              </a:rPr>
              <a:t>五、创新成果展示的方式与技巧</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678305" y="1530985"/>
            <a:ext cx="610362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（二）线上展示</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任意多边形 27"/>
          <p:cNvSpPr/>
          <p:nvPr>
            <p:custDataLst>
              <p:tags r:id="rId4"/>
            </p:custDataLst>
          </p:nvPr>
        </p:nvSpPr>
        <p:spPr>
          <a:xfrm rot="5400000" flipH="1">
            <a:off x="6282620" y="2145818"/>
            <a:ext cx="3643033" cy="4327182"/>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4">
              <a:lumMod val="40000"/>
              <a:lumOff val="60000"/>
              <a:alpha val="10000"/>
            </a:schemeClr>
          </a:solidFill>
          <a:ln>
            <a:solidFill>
              <a:schemeClr val="accent4">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2" name="任意多边形 1"/>
          <p:cNvSpPr/>
          <p:nvPr>
            <p:custDataLst>
              <p:tags r:id="rId5"/>
            </p:custDataLst>
          </p:nvPr>
        </p:nvSpPr>
        <p:spPr>
          <a:xfrm>
            <a:off x="5940793" y="2487646"/>
            <a:ext cx="391719" cy="3643050"/>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4">
                  <a:lumMod val="50000"/>
                  <a:alpha val="32000"/>
                </a:schemeClr>
              </a:gs>
              <a:gs pos="83000">
                <a:schemeClr val="accent4">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 name="直角三角形 2"/>
          <p:cNvSpPr/>
          <p:nvPr>
            <p:custDataLst>
              <p:tags r:id="rId6"/>
            </p:custDataLst>
          </p:nvPr>
        </p:nvSpPr>
        <p:spPr>
          <a:xfrm flipV="1">
            <a:off x="5942769" y="5904440"/>
            <a:ext cx="251431" cy="226239"/>
          </a:xfrm>
          <a:prstGeom prst="rtTriangle">
            <a:avLst/>
          </a:prstGeom>
          <a:solidFill>
            <a:schemeClr val="accent4">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 name="任意多边形 3"/>
          <p:cNvSpPr/>
          <p:nvPr>
            <p:custDataLst>
              <p:tags r:id="rId7"/>
            </p:custDataLst>
          </p:nvPr>
        </p:nvSpPr>
        <p:spPr>
          <a:xfrm rot="16200000">
            <a:off x="2219713" y="1934399"/>
            <a:ext cx="3616358" cy="4327182"/>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4">
              <a:lumMod val="40000"/>
              <a:lumOff val="60000"/>
              <a:alpha val="10000"/>
            </a:schemeClr>
          </a:solidFill>
          <a:ln>
            <a:solidFill>
              <a:schemeClr val="accent4">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5" name="文本框 4"/>
          <p:cNvSpPr txBox="1"/>
          <p:nvPr>
            <p:custDataLst>
              <p:tags r:id="rId8"/>
            </p:custDataLst>
          </p:nvPr>
        </p:nvSpPr>
        <p:spPr>
          <a:xfrm>
            <a:off x="2756165" y="2734631"/>
            <a:ext cx="3103617" cy="2645706"/>
          </a:xfrm>
          <a:prstGeom prst="rect">
            <a:avLst/>
          </a:prstGeom>
          <a:noFill/>
        </p:spPr>
        <p:txBody>
          <a:bodyPr wrap="square" lIns="0" tIns="0" rIns="0" bIns="0" rtlCol="0" anchor="ctr" anchorCtr="0">
            <a:noAutofit/>
          </a:bodyPr>
          <a:p>
            <a:pPr indent="0" algn="just" fontAlgn="ctr">
              <a:lnSpc>
                <a:spcPct val="130000"/>
              </a:lnSpc>
              <a:spcBef>
                <a:spcPts val="0"/>
              </a:spcBef>
              <a:spcAft>
                <a:spcPts val="0"/>
              </a:spcAft>
            </a:pPr>
            <a:r>
              <a:rPr lang="zh-CN" altLang="en-US" sz="1600" kern="1300" dirty="0">
                <a:solidFill>
                  <a:schemeClr val="tx1">
                    <a:lumMod val="85000"/>
                    <a:lumOff val="15000"/>
                  </a:schemeClr>
                </a:solidFill>
                <a:uFillTx/>
                <a:sym typeface="+mn-ea"/>
              </a:rPr>
              <a:t>1. 利用社交媒体平台</a:t>
            </a:r>
            <a:endParaRPr lang="zh-CN" altLang="en-US" sz="1600" kern="1300" dirty="0">
              <a:solidFill>
                <a:schemeClr val="tx1">
                  <a:lumMod val="85000"/>
                  <a:lumOff val="15000"/>
                </a:schemeClr>
              </a:solidFill>
              <a:uFillTx/>
              <a:sym typeface="+mn-ea"/>
            </a:endParaRPr>
          </a:p>
          <a:p>
            <a:pPr indent="0" algn="just" fontAlgn="ctr">
              <a:lnSpc>
                <a:spcPct val="130000"/>
              </a:lnSpc>
              <a:spcBef>
                <a:spcPts val="0"/>
              </a:spcBef>
              <a:spcAft>
                <a:spcPts val="0"/>
              </a:spcAft>
            </a:pPr>
            <a:r>
              <a:rPr lang="zh-CN" altLang="en-US" sz="1600" kern="1300" dirty="0">
                <a:solidFill>
                  <a:schemeClr val="tx1">
                    <a:lumMod val="85000"/>
                    <a:lumOff val="15000"/>
                  </a:schemeClr>
                </a:solidFill>
                <a:uFillTx/>
                <a:sym typeface="+mn-ea"/>
              </a:rPr>
              <a:t>在微博、抖音等平台依其特点和用户需求创作吸睛内容，如制作短视频、撰写生动文案，配合多种元素提高可读性与分享性。定期发布动态保持活跃，吸引关注。积极与用户互动，回复评论私信，开展线上活动提高参与度，利用话题功能及合作互动，扩大宣传范围。</a:t>
            </a:r>
            <a:endParaRPr lang="zh-CN" altLang="en-US" sz="1600" kern="1300" dirty="0">
              <a:solidFill>
                <a:schemeClr val="tx1">
                  <a:lumMod val="85000"/>
                  <a:lumOff val="15000"/>
                </a:schemeClr>
              </a:solidFill>
              <a:uFillTx/>
              <a:sym typeface="+mn-ea"/>
            </a:endParaRPr>
          </a:p>
        </p:txBody>
      </p:sp>
      <p:sp>
        <p:nvSpPr>
          <p:cNvPr id="21" name="文本框 20"/>
          <p:cNvSpPr txBox="1"/>
          <p:nvPr>
            <p:custDataLst>
              <p:tags r:id="rId9"/>
            </p:custDataLst>
          </p:nvPr>
        </p:nvSpPr>
        <p:spPr>
          <a:xfrm>
            <a:off x="2058678" y="3809017"/>
            <a:ext cx="616475" cy="577946"/>
          </a:xfrm>
          <a:prstGeom prst="rect">
            <a:avLst/>
          </a:prstGeom>
          <a:noFill/>
        </p:spPr>
        <p:txBody>
          <a:bodyPr wrap="none" lIns="0" tIns="36195" rIns="0" bIns="0" rtlCol="0" anchor="ctr" anchorCtr="0">
            <a:noAutofit/>
          </a:bodyPr>
          <a:p>
            <a:pPr algn="ctr" fontAlgn="ctr"/>
            <a:r>
              <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rPr>
              <a:t>01</a:t>
            </a:r>
            <a:endPar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endParaRPr>
          </a:p>
        </p:txBody>
      </p:sp>
      <p:sp>
        <p:nvSpPr>
          <p:cNvPr id="38" name="文本框 37"/>
          <p:cNvSpPr txBox="1"/>
          <p:nvPr>
            <p:custDataLst>
              <p:tags r:id="rId10"/>
            </p:custDataLst>
          </p:nvPr>
        </p:nvSpPr>
        <p:spPr>
          <a:xfrm>
            <a:off x="6905517" y="2970255"/>
            <a:ext cx="3103617" cy="2645706"/>
          </a:xfrm>
          <a:prstGeom prst="rect">
            <a:avLst/>
          </a:prstGeom>
          <a:noFill/>
        </p:spPr>
        <p:txBody>
          <a:bodyPr wrap="square" lIns="0" tIns="0" rIns="0" bIns="0" rtlCol="0" anchor="ctr" anchorCtr="0">
            <a:noAutofit/>
          </a:bodyPr>
          <a:p>
            <a:pPr lvl="0" indent="0" algn="just" fontAlgn="ctr">
              <a:lnSpc>
                <a:spcPct val="130000"/>
              </a:lnSpc>
              <a:spcBef>
                <a:spcPts val="0"/>
              </a:spcBef>
              <a:spcAft>
                <a:spcPts val="0"/>
              </a:spcAft>
              <a:buClrTx/>
              <a:buSzTx/>
              <a:buFontTx/>
            </a:pPr>
            <a:r>
              <a:rPr lang="zh-CN" altLang="en-US" sz="1600" kern="1300" dirty="0">
                <a:solidFill>
                  <a:schemeClr val="tx1">
                    <a:lumMod val="85000"/>
                    <a:lumOff val="15000"/>
                  </a:schemeClr>
                </a:solidFill>
                <a:uFillTx/>
                <a:sym typeface="+mn-ea"/>
              </a:rPr>
              <a:t>2. 专业成果展示网站</a:t>
            </a:r>
            <a:endParaRPr lang="zh-CN" altLang="en-US" sz="1600" kern="1300" dirty="0">
              <a:solidFill>
                <a:schemeClr val="tx1">
                  <a:lumMod val="85000"/>
                  <a:lumOff val="15000"/>
                </a:schemeClr>
              </a:solidFill>
              <a:uFillTx/>
              <a:sym typeface="+mn-ea"/>
            </a:endParaRPr>
          </a:p>
          <a:p>
            <a:pPr lvl="0" indent="0" algn="just" fontAlgn="ctr">
              <a:lnSpc>
                <a:spcPct val="130000"/>
              </a:lnSpc>
              <a:spcBef>
                <a:spcPts val="0"/>
              </a:spcBef>
              <a:spcAft>
                <a:spcPts val="0"/>
              </a:spcAft>
              <a:buClrTx/>
              <a:buSzTx/>
              <a:buFontTx/>
            </a:pPr>
            <a:r>
              <a:rPr lang="zh-CN" altLang="en-US" sz="1600" kern="1300" dirty="0">
                <a:solidFill>
                  <a:schemeClr val="tx1">
                    <a:lumMod val="85000"/>
                    <a:lumOff val="15000"/>
                  </a:schemeClr>
                </a:solidFill>
                <a:uFillTx/>
                <a:sym typeface="+mn-ea"/>
              </a:rPr>
              <a:t>选相关正规专业网站展示，注册账号后按要求填写成果详细信息，上传高质量资料全面展示内容价值，定期更新确保及时性与准确性。这类网站能吸引业内专业人士等关注，提高专业性与可信度，凭借高流量和精准用户群体，为成果提供针对性展示平台，增加被认可机会，助力找到合作或投资对象，促进成果转化。</a:t>
            </a:r>
            <a:endParaRPr lang="zh-CN" altLang="en-US" sz="1600" kern="1300" dirty="0">
              <a:solidFill>
                <a:schemeClr val="tx1">
                  <a:lumMod val="85000"/>
                  <a:lumOff val="15000"/>
                </a:schemeClr>
              </a:solidFill>
              <a:uFillTx/>
              <a:sym typeface="+mn-ea"/>
            </a:endParaRPr>
          </a:p>
        </p:txBody>
      </p:sp>
      <p:sp>
        <p:nvSpPr>
          <p:cNvPr id="39" name="文本框 38"/>
          <p:cNvSpPr txBox="1"/>
          <p:nvPr>
            <p:custDataLst>
              <p:tags r:id="rId11"/>
            </p:custDataLst>
          </p:nvPr>
        </p:nvSpPr>
        <p:spPr>
          <a:xfrm>
            <a:off x="6215934" y="4046123"/>
            <a:ext cx="616475" cy="577946"/>
          </a:xfrm>
          <a:prstGeom prst="rect">
            <a:avLst/>
          </a:prstGeom>
          <a:noFill/>
        </p:spPr>
        <p:txBody>
          <a:bodyPr wrap="none" lIns="0" tIns="36195" rIns="0" bIns="0" rtlCol="0" anchor="ctr" anchorCtr="0">
            <a:noAutofit/>
          </a:bodyPr>
          <a:p>
            <a:pPr lvl="0" algn="ctr" fontAlgn="ctr">
              <a:buClrTx/>
              <a:buSzTx/>
              <a:buFontTx/>
            </a:pPr>
            <a:r>
              <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rPr>
              <a:t>02</a:t>
            </a:r>
            <a:endParaRPr lang="en-US" altLang="zh-CN" sz="3600" b="1" dirty="0">
              <a:gradFill>
                <a:gsLst>
                  <a:gs pos="0">
                    <a:schemeClr val="accent4">
                      <a:alpha val="50000"/>
                    </a:schemeClr>
                  </a:gs>
                  <a:gs pos="94000">
                    <a:schemeClr val="accent4">
                      <a:alpha val="50000"/>
                    </a:schemeClr>
                  </a:gs>
                </a:gsLst>
                <a:lin ang="5400000" scaled="0"/>
              </a:gradFill>
              <a:latin typeface="+mj-lt"/>
              <a:ea typeface="+mj-lt"/>
              <a:sym typeface="+mn-ea"/>
            </a:endParaRPr>
          </a:p>
        </p:txBody>
      </p:sp>
    </p:spTree>
    <p:custDataLst>
      <p:tags r:id="rId12"/>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2165977" y="622240"/>
            <a:ext cx="8717280" cy="583565"/>
          </a:xfrm>
          <a:prstGeom prst="rect">
            <a:avLst/>
          </a:prstGeom>
          <a:noFill/>
        </p:spPr>
        <p:txBody>
          <a:bodyPr wrap="none" rtlCol="0">
            <a:spAutoFit/>
          </a:bodyPr>
          <a:p>
            <a:pPr algn="ctr"/>
            <a:r>
              <a:rPr lang="zh-CN" altLang="en-US" sz="3200" b="1" dirty="0">
                <a:solidFill>
                  <a:srgbClr val="7E4938"/>
                </a:solidFill>
                <a:cs typeface="+mn-ea"/>
                <a:sym typeface="+mn-lt"/>
              </a:rPr>
              <a:t>六、创新成果转化与展示的实践要点及注意事项</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678305" y="1530985"/>
            <a:ext cx="610362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（一）转化过程中的实践要点</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圆角矩形 7"/>
          <p:cNvSpPr/>
          <p:nvPr>
            <p:custDataLst>
              <p:tags r:id="rId4"/>
            </p:custDataLst>
          </p:nvPr>
        </p:nvSpPr>
        <p:spPr>
          <a:xfrm>
            <a:off x="6758603" y="2457264"/>
            <a:ext cx="3396328" cy="3631434"/>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矩形 8"/>
          <p:cNvSpPr/>
          <p:nvPr>
            <p:custDataLst>
              <p:tags r:id="rId5"/>
            </p:custDataLst>
          </p:nvPr>
        </p:nvSpPr>
        <p:spPr>
          <a:xfrm>
            <a:off x="7139326" y="3469172"/>
            <a:ext cx="2635411" cy="2167847"/>
          </a:xfrm>
          <a:prstGeom prst="rect">
            <a:avLst/>
          </a:prstGeom>
        </p:spPr>
        <p:txBody>
          <a:bodyPr wrap="square" lIns="0" tIns="0" rIns="0" bIns="0">
            <a:noAutofit/>
          </a:bodyPr>
          <a:p>
            <a:pPr algn="just">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合理调配研发人员可提效，组建跨学科团队，协同攻克难题，优化流程安排任务。清查闲置设备用于转化项目降成本。关注政策，备好材料争扶持资金。加强与高校等合作，共享资源拓宽转化渠道，优化要素配置。</a:t>
            </a:r>
            <a:endParaRPr lang="zh-CN" altLang="en-US" sz="1400" dirty="0">
              <a:ln>
                <a:noFill/>
                <a:prstDash val="sysDot"/>
              </a:ln>
              <a:solidFill>
                <a:schemeClr val="tx1">
                  <a:lumMod val="85000"/>
                  <a:lumOff val="15000"/>
                </a:schemeClr>
              </a:solidFill>
              <a:latin typeface="+mn-ea"/>
              <a:cs typeface="+mn-ea"/>
            </a:endParaRPr>
          </a:p>
        </p:txBody>
      </p:sp>
      <p:sp>
        <p:nvSpPr>
          <p:cNvPr id="14" name="矩形 13"/>
          <p:cNvSpPr/>
          <p:nvPr>
            <p:custDataLst>
              <p:tags r:id="rId6"/>
            </p:custDataLst>
          </p:nvPr>
        </p:nvSpPr>
        <p:spPr>
          <a:xfrm>
            <a:off x="7139326" y="2948656"/>
            <a:ext cx="2635411" cy="369074"/>
          </a:xfrm>
          <a:prstGeom prst="rect">
            <a:avLst/>
          </a:prstGeom>
          <a:noFill/>
        </p:spPr>
        <p:txBody>
          <a:bodyPr wrap="square" lIns="0" tIns="0" rIns="0" bIns="0" rtlCol="0" anchor="b" anchorCtr="0">
            <a:noAutofit/>
          </a:bodyPr>
          <a:p>
            <a:pPr algn="ctr">
              <a:spcBef>
                <a:spcPct val="0"/>
              </a:spcBef>
              <a:spcAft>
                <a:spcPct val="0"/>
              </a:spcAft>
            </a:pPr>
            <a:r>
              <a:rPr lang="zh-CN" altLang="en-US" b="1" kern="0" dirty="0">
                <a:solidFill>
                  <a:schemeClr val="accent4"/>
                </a:solidFill>
                <a:latin typeface="+mn-ea"/>
                <a:cs typeface="+mn-ea"/>
              </a:rPr>
              <a:t>2. 资源整合利用</a:t>
            </a:r>
            <a:endParaRPr lang="zh-CN" altLang="en-US" b="1" kern="0" dirty="0">
              <a:solidFill>
                <a:schemeClr val="accent4"/>
              </a:solidFill>
              <a:latin typeface="+mn-ea"/>
              <a:cs typeface="+mn-ea"/>
            </a:endParaRPr>
          </a:p>
        </p:txBody>
      </p:sp>
      <p:sp>
        <p:nvSpPr>
          <p:cNvPr id="10" name="椭圆 9"/>
          <p:cNvSpPr/>
          <p:nvPr>
            <p:custDataLst>
              <p:tags r:id="rId7"/>
            </p:custDataLst>
          </p:nvPr>
        </p:nvSpPr>
        <p:spPr>
          <a:xfrm>
            <a:off x="8085575" y="2101428"/>
            <a:ext cx="742384" cy="742384"/>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7" name="椭圆 16"/>
          <p:cNvSpPr/>
          <p:nvPr>
            <p:custDataLst>
              <p:tags r:id="rId8"/>
            </p:custDataLst>
          </p:nvPr>
        </p:nvSpPr>
        <p:spPr>
          <a:xfrm>
            <a:off x="8110992" y="2100898"/>
            <a:ext cx="692080" cy="692080"/>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0" name="圆角矩形 19"/>
          <p:cNvSpPr/>
          <p:nvPr>
            <p:custDataLst>
              <p:tags r:id="rId9"/>
            </p:custDataLst>
          </p:nvPr>
        </p:nvSpPr>
        <p:spPr>
          <a:xfrm>
            <a:off x="2202630" y="2457264"/>
            <a:ext cx="3396328" cy="3631434"/>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矩形 22"/>
          <p:cNvSpPr/>
          <p:nvPr>
            <p:custDataLst>
              <p:tags r:id="rId10"/>
            </p:custDataLst>
          </p:nvPr>
        </p:nvSpPr>
        <p:spPr>
          <a:xfrm>
            <a:off x="2583354" y="3469172"/>
            <a:ext cx="2635411" cy="2167847"/>
          </a:xfrm>
          <a:prstGeom prst="rect">
            <a:avLst/>
          </a:prstGeom>
        </p:spPr>
        <p:txBody>
          <a:bodyPr wrap="square" lIns="0" tIns="0" rIns="0" bIns="0">
            <a:noAutofit/>
          </a:bodyPr>
          <a:p>
            <a:pPr algn="just">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成果转化中，知识产权保护极为关键。成果出现就申请专利，讲清技术特性等，保障独占性；有</a:t>
            </a:r>
            <a:endParaRPr lang="zh-CN" altLang="en-US" sz="1400" dirty="0">
              <a:ln>
                <a:noFill/>
                <a:prstDash val="sysDot"/>
              </a:ln>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商业价值的品牌元素及时注册商标防盗用。完善保密制度，与相关方签署保密协议，明确权责。转化时留意市场，依法阻止侵权，保护好合法收益。</a:t>
            </a:r>
            <a:endParaRPr lang="zh-CN" altLang="en-US" sz="1400" dirty="0">
              <a:ln>
                <a:noFill/>
                <a:prstDash val="sysDot"/>
              </a:ln>
              <a:solidFill>
                <a:schemeClr val="tx1">
                  <a:lumMod val="85000"/>
                  <a:lumOff val="15000"/>
                </a:schemeClr>
              </a:solidFill>
              <a:latin typeface="+mn-ea"/>
              <a:cs typeface="+mn-ea"/>
            </a:endParaRPr>
          </a:p>
        </p:txBody>
      </p:sp>
      <p:sp>
        <p:nvSpPr>
          <p:cNvPr id="24" name="矩形 23"/>
          <p:cNvSpPr/>
          <p:nvPr>
            <p:custDataLst>
              <p:tags r:id="rId11"/>
            </p:custDataLst>
          </p:nvPr>
        </p:nvSpPr>
        <p:spPr>
          <a:xfrm>
            <a:off x="2583354" y="2948656"/>
            <a:ext cx="2635411" cy="369074"/>
          </a:xfrm>
          <a:prstGeom prst="rect">
            <a:avLst/>
          </a:prstGeom>
          <a:noFill/>
        </p:spPr>
        <p:txBody>
          <a:bodyPr wrap="square" lIns="0" tIns="0" rIns="0" bIns="0" rtlCol="0" anchor="b" anchorCtr="0">
            <a:noAutofit/>
          </a:bodyPr>
          <a:p>
            <a:pPr algn="ctr">
              <a:spcBef>
                <a:spcPct val="0"/>
              </a:spcBef>
              <a:spcAft>
                <a:spcPct val="0"/>
              </a:spcAft>
            </a:pPr>
            <a:r>
              <a:rPr lang="zh-CN" altLang="en-US" b="1" kern="0" dirty="0">
                <a:solidFill>
                  <a:schemeClr val="accent4"/>
                </a:solidFill>
                <a:latin typeface="+mn-ea"/>
                <a:cs typeface="+mn-ea"/>
              </a:rPr>
              <a:t>1. 知识产权保护</a:t>
            </a:r>
            <a:endParaRPr lang="zh-CN" altLang="en-US" b="1" kern="0" dirty="0">
              <a:solidFill>
                <a:schemeClr val="accent4"/>
              </a:solidFill>
              <a:latin typeface="+mn-ea"/>
              <a:cs typeface="+mn-ea"/>
            </a:endParaRPr>
          </a:p>
        </p:txBody>
      </p:sp>
      <p:sp>
        <p:nvSpPr>
          <p:cNvPr id="27" name="椭圆 26"/>
          <p:cNvSpPr/>
          <p:nvPr>
            <p:custDataLst>
              <p:tags r:id="rId12"/>
            </p:custDataLst>
          </p:nvPr>
        </p:nvSpPr>
        <p:spPr>
          <a:xfrm>
            <a:off x="3529602" y="2101428"/>
            <a:ext cx="742384" cy="742384"/>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9" name="椭圆 28"/>
          <p:cNvSpPr/>
          <p:nvPr>
            <p:custDataLst>
              <p:tags r:id="rId13"/>
            </p:custDataLst>
          </p:nvPr>
        </p:nvSpPr>
        <p:spPr>
          <a:xfrm>
            <a:off x="3555019" y="2100898"/>
            <a:ext cx="692080" cy="692080"/>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pic>
        <p:nvPicPr>
          <p:cNvPr id="30" name="图形 16" descr="333438303937363b333438313038303bd7e9d6afbcdcb9b9"/>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765767" y="2312176"/>
            <a:ext cx="269881" cy="269881"/>
          </a:xfrm>
          <a:prstGeom prst="rect">
            <a:avLst/>
          </a:prstGeom>
        </p:spPr>
      </p:pic>
      <p:pic>
        <p:nvPicPr>
          <p:cNvPr id="31" name="图形 17" descr="333438303937363b333438313039323bcfeec4bfbcc6bba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8321740" y="2311646"/>
            <a:ext cx="270055" cy="270055"/>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06</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nvSpPr>
        <p:spPr>
          <a:xfrm>
            <a:off x="2165977" y="622240"/>
            <a:ext cx="8717280" cy="583565"/>
          </a:xfrm>
          <a:prstGeom prst="rect">
            <a:avLst/>
          </a:prstGeom>
          <a:noFill/>
        </p:spPr>
        <p:txBody>
          <a:bodyPr wrap="none" rtlCol="0">
            <a:spAutoFit/>
          </a:bodyPr>
          <a:p>
            <a:pPr algn="ctr"/>
            <a:r>
              <a:rPr lang="zh-CN" altLang="en-US" sz="3200" b="1" dirty="0">
                <a:solidFill>
                  <a:srgbClr val="7E4938"/>
                </a:solidFill>
                <a:cs typeface="+mn-ea"/>
                <a:sym typeface="+mn-lt"/>
              </a:rPr>
              <a:t>六、创新成果转化与展示的实践要点及注意事项</a:t>
            </a:r>
            <a:endParaRPr lang="zh-CN" altLang="en-US" sz="3200" b="1" dirty="0">
              <a:solidFill>
                <a:srgbClr val="7E4938"/>
              </a:solidFill>
              <a:cs typeface="+mn-ea"/>
              <a:sym typeface="+mn-lt"/>
            </a:endParaRPr>
          </a:p>
        </p:txBody>
      </p:sp>
      <p:cxnSp>
        <p:nvCxnSpPr>
          <p:cNvPr id="16" name="直接连接符 15"/>
          <p:cNvCxnSpPr/>
          <p:nvPr/>
        </p:nvCxnSpPr>
        <p:spPr>
          <a:xfrm>
            <a:off x="5880000" y="1321753"/>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678305" y="1530985"/>
            <a:ext cx="6103620" cy="433705"/>
          </a:xfrm>
          <a:prstGeom prst="rect">
            <a:avLst/>
          </a:prstGeom>
          <a:ln w="15875">
            <a:noFill/>
          </a:ln>
        </p:spPr>
        <p:txBody>
          <a:bodyPr wrap="square" lIns="65314" tIns="32657" rIns="65314" bIns="32657">
            <a:spAutoFit/>
          </a:bodyPr>
          <a:p>
            <a:pPr defTabSz="905510" hangingPunct="0">
              <a:lnSpc>
                <a:spcPct val="120000"/>
              </a:lnSpc>
            </a:pPr>
            <a:r>
              <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（二）展示环节的注意事项</a:t>
            </a:r>
            <a:endParaRPr lang="zh-CN" altLang="en-US" sz="20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custDataLst>
              <p:tags r:id="rId4"/>
            </p:custDataLst>
          </p:nvPr>
        </p:nvSpPr>
        <p:spPr>
          <a:xfrm>
            <a:off x="2133600" y="2491105"/>
            <a:ext cx="8632825" cy="868045"/>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sym typeface="+mn-ea"/>
              </a:rPr>
              <a:t>展示成果要确保真实准确，数据来源可靠，严禁篡改；技术原理阐述科学严谨，应用前景预测有依据，不可虚假宣传。诚信是根本，虚假内容损声誉、失机会，真实准确才能助力推广。</a:t>
            </a:r>
            <a:endParaRPr lang="zh-CN" altLang="en-US" sz="1600">
              <a:ln>
                <a:noFill/>
                <a:prstDash val="sysDot"/>
              </a:ln>
              <a:solidFill>
                <a:schemeClr val="tx1">
                  <a:lumMod val="85000"/>
                  <a:lumOff val="15000"/>
                </a:schemeClr>
              </a:solidFill>
              <a:latin typeface="+mn-ea"/>
              <a:cs typeface="+mn-ea"/>
              <a:sym typeface="+mn-ea"/>
            </a:endParaRPr>
          </a:p>
        </p:txBody>
      </p:sp>
      <p:sp>
        <p:nvSpPr>
          <p:cNvPr id="5" name="矩形 4"/>
          <p:cNvSpPr/>
          <p:nvPr>
            <p:custDataLst>
              <p:tags r:id="rId5"/>
            </p:custDataLst>
          </p:nvPr>
        </p:nvSpPr>
        <p:spPr>
          <a:xfrm>
            <a:off x="2133836" y="2105731"/>
            <a:ext cx="7415622" cy="380456"/>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1. 内容真实性与准确性</a:t>
            </a:r>
            <a:endParaRPr lang="zh-CN" altLang="en-US" b="1">
              <a:solidFill>
                <a:schemeClr val="accent4"/>
              </a:solidFill>
              <a:latin typeface="+mn-ea"/>
              <a:cs typeface="+mn-ea"/>
              <a:sym typeface="+mn-ea"/>
            </a:endParaRPr>
          </a:p>
        </p:txBody>
      </p:sp>
      <p:sp>
        <p:nvSpPr>
          <p:cNvPr id="2" name="矩形 1"/>
          <p:cNvSpPr/>
          <p:nvPr>
            <p:custDataLst>
              <p:tags r:id="rId6"/>
            </p:custDataLst>
          </p:nvPr>
        </p:nvSpPr>
        <p:spPr>
          <a:xfrm>
            <a:off x="1392443" y="2160669"/>
            <a:ext cx="477566" cy="47756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3" name="矩形 2"/>
          <p:cNvSpPr/>
          <p:nvPr>
            <p:custDataLst>
              <p:tags r:id="rId7"/>
            </p:custDataLst>
          </p:nvPr>
        </p:nvSpPr>
        <p:spPr>
          <a:xfrm>
            <a:off x="2140585" y="3810000"/>
            <a:ext cx="8632825" cy="868045"/>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sym typeface="+mn-ea"/>
              </a:rPr>
              <a:t>展示内容需针对对象有所侧重，对投资者突出商业价值，对合作伙伴强调合作优势，对大众用通俗语言介绍功能与社会效益。</a:t>
            </a:r>
            <a:endParaRPr lang="zh-CN" altLang="en-US" sz="1600">
              <a:ln>
                <a:noFill/>
                <a:prstDash val="sysDot"/>
              </a:ln>
              <a:solidFill>
                <a:schemeClr val="tx1">
                  <a:lumMod val="85000"/>
                  <a:lumOff val="15000"/>
                </a:schemeClr>
              </a:solidFill>
              <a:latin typeface="+mn-ea"/>
              <a:cs typeface="+mn-ea"/>
              <a:sym typeface="+mn-ea"/>
            </a:endParaRPr>
          </a:p>
        </p:txBody>
      </p:sp>
      <p:sp>
        <p:nvSpPr>
          <p:cNvPr id="21" name="矩形 20"/>
          <p:cNvSpPr/>
          <p:nvPr>
            <p:custDataLst>
              <p:tags r:id="rId8"/>
            </p:custDataLst>
          </p:nvPr>
        </p:nvSpPr>
        <p:spPr>
          <a:xfrm>
            <a:off x="2140638" y="3424752"/>
            <a:ext cx="7415622" cy="380456"/>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2. 针对性与简洁性</a:t>
            </a:r>
            <a:endParaRPr lang="zh-CN" altLang="en-US" b="1">
              <a:solidFill>
                <a:schemeClr val="accent4"/>
              </a:solidFill>
              <a:latin typeface="+mn-ea"/>
              <a:cs typeface="+mn-ea"/>
              <a:sym typeface="+mn-ea"/>
            </a:endParaRPr>
          </a:p>
        </p:txBody>
      </p:sp>
      <p:sp>
        <p:nvSpPr>
          <p:cNvPr id="25" name="矩形 24"/>
          <p:cNvSpPr/>
          <p:nvPr>
            <p:custDataLst>
              <p:tags r:id="rId9"/>
            </p:custDataLst>
          </p:nvPr>
        </p:nvSpPr>
        <p:spPr>
          <a:xfrm>
            <a:off x="1399768" y="3479689"/>
            <a:ext cx="477566" cy="47756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26" name="矩形 25"/>
          <p:cNvSpPr/>
          <p:nvPr>
            <p:custDataLst>
              <p:tags r:id="rId10"/>
            </p:custDataLst>
          </p:nvPr>
        </p:nvSpPr>
        <p:spPr>
          <a:xfrm>
            <a:off x="2133600" y="5128895"/>
            <a:ext cx="8749030" cy="868045"/>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mn-ea"/>
                <a:cs typeface="+mn-ea"/>
                <a:sym typeface="+mn-ea"/>
              </a:rPr>
              <a:t>展示后积极收集反馈很重要，通过多种方式广泛收集各方意见。梳理分析后筛选有价值信息，依此调整优化转化策略与展示内容，持续改进能增强市场适应性与竞争力，推动成果更好走向市场。</a:t>
            </a:r>
            <a:endParaRPr lang="zh-CN" altLang="en-US" sz="1600">
              <a:ln>
                <a:noFill/>
                <a:prstDash val="sysDot"/>
              </a:ln>
              <a:solidFill>
                <a:schemeClr val="tx1">
                  <a:lumMod val="85000"/>
                  <a:lumOff val="15000"/>
                </a:schemeClr>
              </a:solidFill>
              <a:latin typeface="+mn-ea"/>
              <a:cs typeface="+mn-ea"/>
              <a:sym typeface="+mn-ea"/>
            </a:endParaRPr>
          </a:p>
        </p:txBody>
      </p:sp>
      <p:sp>
        <p:nvSpPr>
          <p:cNvPr id="28" name="矩形 27"/>
          <p:cNvSpPr/>
          <p:nvPr>
            <p:custDataLst>
              <p:tags r:id="rId11"/>
            </p:custDataLst>
          </p:nvPr>
        </p:nvSpPr>
        <p:spPr>
          <a:xfrm>
            <a:off x="2133313" y="4743250"/>
            <a:ext cx="7415622" cy="380456"/>
          </a:xfrm>
          <a:prstGeom prst="rect">
            <a:avLst/>
          </a:prstGeom>
          <a:noFill/>
        </p:spPr>
        <p:txBody>
          <a:bodyPr wrap="square" lIns="0" tIns="0" rIns="0" bIns="0" rtlCol="0" anchor="ctr" anchorCtr="0">
            <a:noAutofit/>
          </a:bodyPr>
          <a:p>
            <a:pPr algn="just">
              <a:spcBef>
                <a:spcPct val="0"/>
              </a:spcBef>
              <a:spcAft>
                <a:spcPct val="0"/>
              </a:spcAft>
            </a:pPr>
            <a:r>
              <a:rPr lang="zh-CN" altLang="en-US" b="1">
                <a:solidFill>
                  <a:schemeClr val="accent4"/>
                </a:solidFill>
                <a:latin typeface="+mn-ea"/>
                <a:cs typeface="+mn-ea"/>
                <a:sym typeface="+mn-ea"/>
              </a:rPr>
              <a:t>3. 反馈收集与改进</a:t>
            </a:r>
            <a:endParaRPr lang="zh-CN" altLang="en-US" b="1">
              <a:solidFill>
                <a:schemeClr val="accent4"/>
              </a:solidFill>
              <a:latin typeface="+mn-ea"/>
              <a:cs typeface="+mn-ea"/>
              <a:sym typeface="+mn-ea"/>
            </a:endParaRPr>
          </a:p>
        </p:txBody>
      </p:sp>
      <p:sp>
        <p:nvSpPr>
          <p:cNvPr id="32" name="矩形 31"/>
          <p:cNvSpPr/>
          <p:nvPr>
            <p:custDataLst>
              <p:tags r:id="rId12"/>
            </p:custDataLst>
          </p:nvPr>
        </p:nvSpPr>
        <p:spPr>
          <a:xfrm>
            <a:off x="1391920" y="4798187"/>
            <a:ext cx="477566" cy="47756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fill="hold"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1743710" y="737235"/>
            <a:ext cx="8703310" cy="540512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10" name="文本框 9"/>
          <p:cNvSpPr txBox="1"/>
          <p:nvPr/>
        </p:nvSpPr>
        <p:spPr>
          <a:xfrm>
            <a:off x="3232150" y="1607820"/>
            <a:ext cx="5727700" cy="2553335"/>
          </a:xfrm>
          <a:prstGeom prst="rect">
            <a:avLst/>
          </a:prstGeom>
          <a:noFill/>
        </p:spPr>
        <p:txBody>
          <a:bodyPr wrap="square" rtlCol="0">
            <a:spAutoFit/>
          </a:bodyPr>
          <a:lstStyle>
            <a:defPPr>
              <a:defRPr lang="zh-CN"/>
            </a:defPPr>
            <a:lvl1pPr algn="ctr">
              <a:defRPr sz="8000" kern="0" spc="100">
                <a:solidFill>
                  <a:srgbClr val="704032"/>
                </a:solidFill>
                <a:uFillTx/>
                <a:latin typeface="字魂35号-经典雅黑" panose="02000000000000000000" pitchFamily="2" charset="-122"/>
                <a:ea typeface="字魂35号-经典雅黑" panose="02000000000000000000" pitchFamily="2" charset="-122"/>
                <a:cs typeface="OPPOSans B" panose="00020600040101010101" pitchFamily="18" charset="-122"/>
              </a:defRPr>
            </a:lvl1pPr>
          </a:lstStyle>
          <a:p>
            <a:r>
              <a:rPr lang="zh-CN" altLang="en-US" dirty="0">
                <a:sym typeface="微软雅黑" panose="020B0503020204020204" pitchFamily="34" charset="-122"/>
              </a:rPr>
              <a:t>感谢</a:t>
            </a:r>
            <a:endParaRPr lang="zh-CN" altLang="en-US" dirty="0">
              <a:sym typeface="微软雅黑" panose="020B0503020204020204" pitchFamily="34" charset="-122"/>
            </a:endParaRPr>
          </a:p>
          <a:p>
            <a:r>
              <a:rPr lang="zh-CN" altLang="en-US" dirty="0">
                <a:sym typeface="微软雅黑" panose="020B0503020204020204" pitchFamily="34" charset="-122"/>
              </a:rPr>
              <a:t>您的观看</a:t>
            </a:r>
            <a:endParaRPr lang="zh-CN" altLang="en-US" dirty="0">
              <a:sym typeface="微软雅黑" panose="020B0503020204020204" pitchFamily="34" charset="-122"/>
            </a:endParaRPr>
          </a:p>
        </p:txBody>
      </p:sp>
      <p:pic>
        <p:nvPicPr>
          <p:cNvPr id="11" name="图片 10" descr="20200224-084020-1ac2"/>
          <p:cNvPicPr>
            <a:picLocks noChangeAspect="1"/>
          </p:cNvPicPr>
          <p:nvPr/>
        </p:nvPicPr>
        <p:blipFill>
          <a:blip r:embed="rId3" cstate="screen"/>
          <a:stretch>
            <a:fillRect/>
          </a:stretch>
        </p:blipFill>
        <p:spPr>
          <a:xfrm rot="5400000">
            <a:off x="1878330" y="1200150"/>
            <a:ext cx="1619250" cy="457200"/>
          </a:xfrm>
          <a:prstGeom prst="rect">
            <a:avLst/>
          </a:prstGeom>
        </p:spPr>
      </p:pic>
      <p:pic>
        <p:nvPicPr>
          <p:cNvPr id="12" name="图片 11" descr="20200224-084020-b056"/>
          <p:cNvPicPr>
            <a:picLocks noChangeAspect="1"/>
          </p:cNvPicPr>
          <p:nvPr/>
        </p:nvPicPr>
        <p:blipFill>
          <a:blip r:embed="rId4" cstate="screen"/>
          <a:stretch>
            <a:fillRect/>
          </a:stretch>
        </p:blipFill>
        <p:spPr>
          <a:xfrm>
            <a:off x="8199755" y="4864735"/>
            <a:ext cx="1836420" cy="748030"/>
          </a:xfrm>
          <a:prstGeom prst="rect">
            <a:avLst/>
          </a:prstGeom>
        </p:spPr>
      </p:pic>
      <p:sp>
        <p:nvSpPr>
          <p:cNvPr id="16" name="圆角矩形 15"/>
          <p:cNvSpPr/>
          <p:nvPr/>
        </p:nvSpPr>
        <p:spPr>
          <a:xfrm>
            <a:off x="4231640" y="4448810"/>
            <a:ext cx="3728085" cy="428625"/>
          </a:xfrm>
          <a:prstGeom prst="roundRect">
            <a:avLst>
              <a:gd name="adj" fmla="val 50000"/>
            </a:avLst>
          </a:prstGeom>
          <a:gradFill>
            <a:gsLst>
              <a:gs pos="0">
                <a:srgbClr val="D2A672"/>
              </a:gs>
              <a:gs pos="100000">
                <a:srgbClr val="A37441"/>
              </a:gs>
            </a:gsLst>
            <a:lin ang="154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7" name="文本框 16"/>
          <p:cNvSpPr txBox="1"/>
          <p:nvPr/>
        </p:nvSpPr>
        <p:spPr>
          <a:xfrm>
            <a:off x="4231640" y="4478655"/>
            <a:ext cx="3777615" cy="337185"/>
          </a:xfrm>
          <a:prstGeom prst="rect">
            <a:avLst/>
          </a:prstGeom>
          <a:noFill/>
        </p:spPr>
        <p:txBody>
          <a:bodyPr wrap="square" rtlCol="0">
            <a:spAutoFit/>
          </a:bodyPr>
          <a:lstStyle/>
          <a:p>
            <a:pPr algn="ct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指导老师：</a:t>
            </a:r>
            <a:r>
              <a:rPr lang="en-US" altLang="zh-CN"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XXX</a:t>
            </a:r>
            <a:r>
              <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lang="zh-CN" altLang="en-US" sz="1600" dirty="0">
              <a:solidFill>
                <a:srgbClr val="FFFFFF"/>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500" fill="hold">
                                          <p:stCondLst>
                                            <p:cond delay="0"/>
                                          </p:stCondLst>
                                        </p:cTn>
                                        <p:tgtEl>
                                          <p:spTgt spid="10"/>
                                        </p:tgtEl>
                                        <p:attrNameLst>
                                          <p:attrName>style.visibility</p:attrName>
                                        </p:attrNameLst>
                                      </p:cBhvr>
                                      <p:to>
                                        <p:strVal val="visible"/>
                                      </p:to>
                                    </p:set>
                                    <p:animEffect transition="in" filter="circle(in)">
                                      <p:cBhvr>
                                        <p:cTn id="18" dur="500"/>
                                        <p:tgtEl>
                                          <p:spTgt spid="10"/>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bldLvl="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3" name="文本框 2"/>
          <p:cNvSpPr txBox="1"/>
          <p:nvPr/>
        </p:nvSpPr>
        <p:spPr>
          <a:xfrm>
            <a:off x="1309370" y="2364740"/>
            <a:ext cx="4246245" cy="1309269"/>
          </a:xfrm>
          <a:prstGeom prst="rect">
            <a:avLst/>
          </a:prstGeom>
          <a:noFill/>
        </p:spPr>
        <p:txBody>
          <a:bodyPr wrap="square" rtlCol="0">
            <a:spAutoFit/>
          </a:bodyPr>
          <a:lstStyle/>
          <a:p>
            <a:pPr algn="ctr" defTabSz="905510" hangingPunct="0">
              <a:lnSpc>
                <a:spcPct val="120000"/>
              </a:lnSpc>
              <a:buClrTx/>
              <a:buSzTx/>
              <a:buFontTx/>
              <a:defRPr sz="6600" b="1">
                <a:latin typeface="+mn-lt"/>
                <a:ea typeface="+mn-ea"/>
                <a:cs typeface="+mn-cs"/>
                <a:sym typeface="Helvetica"/>
              </a:defRPr>
            </a:pPr>
            <a:r>
              <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目 录</a:t>
            </a:r>
            <a:endParaRPr lang="zh-CN" altLang="en-US" sz="7200" b="1" kern="0" spc="100" dirty="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0" name="平行四边形 19"/>
          <p:cNvSpPr/>
          <p:nvPr>
            <p:custDataLst>
              <p:tags r:id="rId4"/>
            </p:custDataLst>
          </p:nvPr>
        </p:nvSpPr>
        <p:spPr>
          <a:xfrm>
            <a:off x="6088371" y="1289492"/>
            <a:ext cx="1056948" cy="612920"/>
          </a:xfrm>
          <a:prstGeom prst="parallelogram">
            <a:avLst>
              <a:gd name="adj" fmla="val 48207"/>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2" name="文本框 9"/>
          <p:cNvSpPr txBox="1"/>
          <p:nvPr>
            <p:custDataLst>
              <p:tags r:id="rId5"/>
            </p:custDataLst>
          </p:nvPr>
        </p:nvSpPr>
        <p:spPr>
          <a:xfrm>
            <a:off x="6214744" y="1311109"/>
            <a:ext cx="1005935" cy="645160"/>
          </a:xfrm>
          <a:prstGeom prst="rect">
            <a:avLst/>
          </a:prstGeom>
          <a:noFill/>
        </p:spPr>
        <p:txBody>
          <a:bodyPr wrap="square" rtlCol="0">
            <a:spAutoFit/>
          </a:bodyPr>
          <a:lstStyle/>
          <a:p>
            <a:pPr defTabSz="905510" hangingPunct="0"/>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11</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4" name="平行四边形 23"/>
          <p:cNvSpPr/>
          <p:nvPr>
            <p:custDataLst>
              <p:tags r:id="rId6"/>
            </p:custDataLst>
          </p:nvPr>
        </p:nvSpPr>
        <p:spPr>
          <a:xfrm>
            <a:off x="6081955" y="2326048"/>
            <a:ext cx="1056948" cy="612566"/>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5" name="文本框 10"/>
          <p:cNvSpPr txBox="1"/>
          <p:nvPr>
            <p:custDataLst>
              <p:tags r:id="rId7"/>
            </p:custDataLst>
          </p:nvPr>
        </p:nvSpPr>
        <p:spPr>
          <a:xfrm>
            <a:off x="6221160" y="2314409"/>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12</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7" name="平行四边形 26"/>
          <p:cNvSpPr/>
          <p:nvPr>
            <p:custDataLst>
              <p:tags r:id="rId8"/>
            </p:custDataLst>
          </p:nvPr>
        </p:nvSpPr>
        <p:spPr>
          <a:xfrm>
            <a:off x="6081955" y="3353530"/>
            <a:ext cx="1056948" cy="612920"/>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8" name="文本框 11"/>
          <p:cNvSpPr txBox="1"/>
          <p:nvPr>
            <p:custDataLst>
              <p:tags r:id="rId9"/>
            </p:custDataLst>
          </p:nvPr>
        </p:nvSpPr>
        <p:spPr>
          <a:xfrm>
            <a:off x="6221160" y="335263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13</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平行四边形 29"/>
          <p:cNvSpPr/>
          <p:nvPr>
            <p:custDataLst>
              <p:tags r:id="rId10"/>
            </p:custDataLst>
          </p:nvPr>
        </p:nvSpPr>
        <p:spPr>
          <a:xfrm>
            <a:off x="6081955" y="4506194"/>
            <a:ext cx="1056948" cy="612375"/>
          </a:xfrm>
          <a:prstGeom prst="parallelogram">
            <a:avLst>
              <a:gd name="adj" fmla="val 48207"/>
            </a:avLst>
          </a:prstGeom>
          <a:solidFill>
            <a:srgbClr val="704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b="1" kern="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1" name="文本框 12"/>
          <p:cNvSpPr txBox="1"/>
          <p:nvPr>
            <p:custDataLst>
              <p:tags r:id="rId11"/>
            </p:custDataLst>
          </p:nvPr>
        </p:nvSpPr>
        <p:spPr>
          <a:xfrm>
            <a:off x="6221160" y="4489284"/>
            <a:ext cx="1005935" cy="645160"/>
          </a:xfrm>
          <a:prstGeom prst="rect">
            <a:avLst/>
          </a:prstGeom>
          <a:noFill/>
        </p:spPr>
        <p:txBody>
          <a:bodyPr wrap="square" rtlCol="0">
            <a:spAutoFit/>
          </a:bodyPr>
          <a:lstStyle/>
          <a:p>
            <a:pPr algn="l" defTabSz="905510" hangingPunct="0">
              <a:buClrTx/>
              <a:buSzTx/>
              <a:buFontTx/>
            </a:pPr>
            <a:r>
              <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14</a:t>
            </a:r>
            <a:endParaRPr lang="en-US" altLang="zh-CN" sz="3600" b="1"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6" name="矩形 35"/>
          <p:cNvSpPr/>
          <p:nvPr>
            <p:custDataLst>
              <p:tags r:id="rId12"/>
            </p:custDataLst>
          </p:nvPr>
        </p:nvSpPr>
        <p:spPr>
          <a:xfrm>
            <a:off x="7299325" y="1324610"/>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项目十一　创业风险的防控</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0" name="TextBox 1"/>
          <p:cNvSpPr txBox="1"/>
          <p:nvPr/>
        </p:nvSpPr>
        <p:spPr>
          <a:xfrm>
            <a:off x="1450975" y="3703955"/>
            <a:ext cx="3962400" cy="455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ctr" defTabSz="870585" hangingPunct="0"/>
            <a:r>
              <a:rPr sz="2400" b="1" kern="0" spc="50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CONTENTS</a:t>
            </a:r>
            <a:r>
              <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 </a:t>
            </a:r>
            <a:endParaRPr b="1"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 name="矩形 51"/>
          <p:cNvSpPr/>
          <p:nvPr>
            <p:custDataLst>
              <p:tags r:id="rId13"/>
            </p:custDataLst>
          </p:nvPr>
        </p:nvSpPr>
        <p:spPr>
          <a:xfrm>
            <a:off x="7299325" y="2315845"/>
            <a:ext cx="3928110" cy="470535"/>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项目十二　新创企业的筹建</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3" name="矩形 52"/>
          <p:cNvSpPr/>
          <p:nvPr>
            <p:custDataLst>
              <p:tags r:id="rId14"/>
            </p:custDataLst>
          </p:nvPr>
        </p:nvSpPr>
        <p:spPr>
          <a:xfrm>
            <a:off x="7299325" y="3348355"/>
            <a:ext cx="3837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项目十三　新创企业的管理运营</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4" name="矩形 53"/>
          <p:cNvSpPr/>
          <p:nvPr>
            <p:custDataLst>
              <p:tags r:id="rId15"/>
            </p:custDataLst>
          </p:nvPr>
        </p:nvSpPr>
        <p:spPr>
          <a:xfrm>
            <a:off x="7299325" y="4488180"/>
            <a:ext cx="3710940" cy="876300"/>
          </a:xfrm>
          <a:prstGeom prst="rect">
            <a:avLst/>
          </a:prstGeom>
          <a:ln w="15875">
            <a:noFill/>
          </a:ln>
        </p:spPr>
        <p:txBody>
          <a:bodyPr wrap="square" lIns="65314" tIns="32657" rIns="65314" bIns="32657">
            <a:spAutoFit/>
          </a:bodyPr>
          <a:lstStyle/>
          <a:p>
            <a:pPr defTabSz="905510" hangingPunct="0">
              <a:lnSpc>
                <a:spcPct val="120000"/>
              </a:lnSpc>
            </a:pPr>
            <a:r>
              <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项目十四　大学生创新创业实践平台的利用</a:t>
            </a:r>
            <a:endParaRPr lang="zh-CN" altLang="en-US" sz="2200" kern="0" spc="170" dirty="0">
              <a:solidFill>
                <a:srgbClr val="704032"/>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5"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2" presetClass="entr" presetSubtype="4" fill="hold" grpId="0" nodeType="withEffect">
                                  <p:stCondLst>
                                    <p:cond delay="0"/>
                                  </p:stCondLst>
                                  <p:childTnLst>
                                    <p:set>
                                      <p:cBhvr>
                                        <p:cTn id="22" dur="500"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50" grpId="0" bldLvl="0" animBg="1"/>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grpSp>
        <p:nvGrpSpPr>
          <p:cNvPr id="8" name="组合 7"/>
          <p:cNvGrpSpPr/>
          <p:nvPr>
            <p:custDataLst>
              <p:tags r:id="rId3"/>
            </p:custDataLst>
          </p:nvPr>
        </p:nvGrpSpPr>
        <p:grpSpPr>
          <a:xfrm>
            <a:off x="1461635" y="2840806"/>
            <a:ext cx="2712230" cy="2718153"/>
            <a:chOff x="3080" y="5970"/>
            <a:chExt cx="4121" cy="4130"/>
          </a:xfrm>
        </p:grpSpPr>
        <p:sp>
          <p:nvSpPr>
            <p:cNvPr id="2" name="文本框 1"/>
            <p:cNvSpPr txBox="1"/>
            <p:nvPr>
              <p:custDataLst>
                <p:tags r:id="rId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知识目标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文本框 3"/>
            <p:cNvSpPr txBox="1"/>
            <p:nvPr>
              <p:custDataLst>
                <p:tags r:id="rId5"/>
              </p:custDataLst>
            </p:nvPr>
          </p:nvSpPr>
          <p:spPr>
            <a:xfrm>
              <a:off x="3080" y="6805"/>
              <a:ext cx="4121" cy="3295"/>
            </a:xfrm>
            <a:prstGeom prst="rect">
              <a:avLst/>
            </a:prstGeom>
            <a:noFill/>
          </p:spPr>
          <p:txBody>
            <a:bodyPr wrap="square" rtlCol="0">
              <a:spAutoFit/>
            </a:bodyPr>
            <a:lstStyle/>
            <a:p>
              <a:pPr algn="just">
                <a:lnSpc>
                  <a:spcPct val="13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系统掌握理论知识，明晰各环节关系。</a:t>
              </a:r>
              <a:endParaRPr lang="zh-CN" altLang="zh-CN" sz="13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3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深入学习创新资源知识，构建清晰认知框架，为实践打基础。</a:t>
              </a:r>
              <a:endParaRPr lang="zh-CN" altLang="zh-CN" sz="13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3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全面掌握创新成果转化与展示的理论知识，包括定义、重要性、模式、因素、展示方式等，理解各要素间的关系。</a:t>
              </a:r>
              <a:endParaRPr lang="zh-CN" altLang="zh-CN" sz="1300" kern="0" dirty="0">
                <a:solidFill>
                  <a:srgbClr val="3C3F5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cxnSp>
          <p:nvCxnSpPr>
            <p:cNvPr id="5" name="直接连接符 4"/>
            <p:cNvCxnSpPr/>
            <p:nvPr>
              <p:custDataLst>
                <p:tags r:id="rId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3" name="椭圆 2"/>
          <p:cNvSpPr/>
          <p:nvPr>
            <p:custDataLst>
              <p:tags r:id="rId7"/>
            </p:custDataLst>
          </p:nvPr>
        </p:nvSpPr>
        <p:spPr>
          <a:xfrm>
            <a:off x="2000659" y="715645"/>
            <a:ext cx="1762521" cy="1762521"/>
          </a:xfrm>
          <a:prstGeom prst="ellipse">
            <a:avLst/>
          </a:prstGeom>
          <a:blipFill rotWithShape="1">
            <a:blip r:embed="rId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9" name="组合 8"/>
          <p:cNvGrpSpPr/>
          <p:nvPr>
            <p:custDataLst>
              <p:tags r:id="rId9"/>
            </p:custDataLst>
          </p:nvPr>
        </p:nvGrpSpPr>
        <p:grpSpPr>
          <a:xfrm>
            <a:off x="4622064" y="2840806"/>
            <a:ext cx="2840568" cy="3278894"/>
            <a:chOff x="3080" y="5970"/>
            <a:chExt cx="4316" cy="4982"/>
          </a:xfrm>
        </p:grpSpPr>
        <p:sp>
          <p:nvSpPr>
            <p:cNvPr id="10" name="文本框 9"/>
            <p:cNvSpPr txBox="1"/>
            <p:nvPr>
              <p:custDataLst>
                <p:tags r:id="rId10"/>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能力目标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2" name="文本框 11"/>
            <p:cNvSpPr txBox="1"/>
            <p:nvPr>
              <p:custDataLst>
                <p:tags r:id="rId11"/>
              </p:custDataLst>
            </p:nvPr>
          </p:nvSpPr>
          <p:spPr>
            <a:xfrm>
              <a:off x="3080" y="6805"/>
              <a:ext cx="4316" cy="4147"/>
            </a:xfrm>
            <a:prstGeom prst="rect">
              <a:avLst/>
            </a:prstGeom>
            <a:noFill/>
          </p:spPr>
          <p:txBody>
            <a:bodyPr wrap="square" rtlCol="0">
              <a:spAutoFit/>
            </a:bodyPr>
            <a:lstStyle/>
            <a:p>
              <a:pPr algn="just">
                <a:lnSpc>
                  <a:spcPct val="12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经案例分析培养市场洞察力与创新思维，科学筛选资源，优化整合人力、物力、财力等资源，提升利用效能。</a:t>
              </a:r>
              <a:endPar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2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运用所学知识，在创新实践中准确把握市场需求，选择合适转化模式，有效整合资源，运用恰当展示技巧，推动成果转化与展示。</a:t>
              </a:r>
              <a:endPar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2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3. 运用配置原则，掌握评估体系与方法，依反馈优化利用策略，形成动态管理模式，助力创新实践开展。</a:t>
              </a:r>
              <a:endPar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14" name="直接连接符 13"/>
            <p:cNvCxnSpPr/>
            <p:nvPr>
              <p:custDataLst>
                <p:tags r:id="rId12"/>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custDataLst>
              <p:tags r:id="rId13"/>
            </p:custDataLst>
          </p:nvPr>
        </p:nvGrpSpPr>
        <p:grpSpPr>
          <a:xfrm>
            <a:off x="7782492" y="2840806"/>
            <a:ext cx="2840568" cy="2978122"/>
            <a:chOff x="3080" y="5970"/>
            <a:chExt cx="4316" cy="4525"/>
          </a:xfrm>
        </p:grpSpPr>
        <p:sp>
          <p:nvSpPr>
            <p:cNvPr id="20" name="文本框 19"/>
            <p:cNvSpPr txBox="1"/>
            <p:nvPr>
              <p:custDataLst>
                <p:tags r:id="rId14"/>
              </p:custDataLst>
            </p:nvPr>
          </p:nvSpPr>
          <p:spPr>
            <a:xfrm>
              <a:off x="3596" y="5970"/>
              <a:ext cx="3284" cy="606"/>
            </a:xfrm>
            <a:prstGeom prst="rect">
              <a:avLst/>
            </a:prstGeom>
            <a:noFill/>
          </p:spPr>
          <p:txBody>
            <a:bodyPr wrap="square" rtlCol="0">
              <a:spAutoFit/>
            </a:bodyPr>
            <a:lstStyle/>
            <a:p>
              <a:pPr algn="ctr"/>
              <a:r>
                <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素养目标</a:t>
              </a:r>
              <a:endParaRPr lang="zh-CN" altLang="en-US" sz="2000" b="1" spc="400">
                <a:solidFill>
                  <a:srgbClr val="7E4938"/>
                </a:solidFill>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1" name="文本框 20"/>
            <p:cNvSpPr txBox="1"/>
            <p:nvPr>
              <p:custDataLst>
                <p:tags r:id="rId15"/>
              </p:custDataLst>
            </p:nvPr>
          </p:nvSpPr>
          <p:spPr>
            <a:xfrm>
              <a:off x="3080" y="6805"/>
              <a:ext cx="4316" cy="3690"/>
            </a:xfrm>
            <a:prstGeom prst="rect">
              <a:avLst/>
            </a:prstGeom>
            <a:noFill/>
          </p:spPr>
          <p:txBody>
            <a:bodyPr wrap="square" rtlCol="0">
              <a:spAutoFit/>
            </a:bodyPr>
            <a:lstStyle/>
            <a:p>
              <a:pPr algn="just">
                <a:lnSpc>
                  <a:spcPct val="13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学以致用，在创新创业实践中评估资源、组建团队、利用资源、制定计划，还能应对风险、持续优化项目，助力其更好开展创新实践。</a:t>
              </a:r>
              <a:endPar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a:lnSpc>
                  <a:spcPct val="130000"/>
                </a:lnSpc>
                <a:spcBef>
                  <a:spcPts val="0"/>
                </a:spcBef>
                <a:spcAft>
                  <a:spcPts val="0"/>
                </a:spcAft>
                <a:buClrTx/>
                <a:buSzTx/>
                <a:buFontTx/>
              </a:pPr>
              <a:r>
                <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培养创新意识、合作精神与诚信观念，学会在转化与展示过程中注重知识产权保护，积极收集反馈改进，形成持续创新与优化的思维习惯，促进个人与社会创新发展。</a:t>
              </a:r>
              <a:endParaRPr lang="zh-CN" altLang="zh-CN" sz="1300" kern="0" dirty="0">
                <a:solidFill>
                  <a:srgbClr val="3C3F5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cxnSp>
          <p:nvCxnSpPr>
            <p:cNvPr id="23" name="直接连接符 22"/>
            <p:cNvCxnSpPr/>
            <p:nvPr>
              <p:custDataLst>
                <p:tags r:id="rId16"/>
              </p:custDataLst>
            </p:nvPr>
          </p:nvCxnSpPr>
          <p:spPr>
            <a:xfrm>
              <a:off x="4571" y="6754"/>
              <a:ext cx="1334" cy="0"/>
            </a:xfrm>
            <a:prstGeom prst="line">
              <a:avLst/>
            </a:prstGeom>
            <a:ln w="19050">
              <a:solidFill>
                <a:srgbClr val="7E4938"/>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custDataLst>
              <p:tags r:id="rId17"/>
            </p:custDataLst>
          </p:nvPr>
        </p:nvSpPr>
        <p:spPr>
          <a:xfrm>
            <a:off x="5161087" y="715645"/>
            <a:ext cx="1762521" cy="1762521"/>
          </a:xfrm>
          <a:prstGeom prst="ellipse">
            <a:avLst/>
          </a:prstGeom>
          <a:blipFill rotWithShape="1">
            <a:blip r:embed="rId18"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6" name="椭圆 25"/>
          <p:cNvSpPr/>
          <p:nvPr>
            <p:custDataLst>
              <p:tags r:id="rId19"/>
            </p:custDataLst>
          </p:nvPr>
        </p:nvSpPr>
        <p:spPr>
          <a:xfrm>
            <a:off x="8321515" y="715645"/>
            <a:ext cx="1762521" cy="1762521"/>
          </a:xfrm>
          <a:prstGeom prst="ellipse">
            <a:avLst/>
          </a:prstGeom>
          <a:blipFill rotWithShape="1">
            <a:blip r:embed="rId20"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21"/>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500"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90"/>
                                          </p:val>
                                        </p:tav>
                                        <p:tav tm="100000">
                                          <p:val>
                                            <p:fltVal val="0"/>
                                          </p:val>
                                        </p:tav>
                                      </p:tavLst>
                                    </p:anim>
                                    <p:animEffect transition="in" filter="fade">
                                      <p:cBhvr>
                                        <p:cTn id="16" dur="500"/>
                                        <p:tgtEl>
                                          <p:spTgt spid="3"/>
                                        </p:tgtEl>
                                      </p:cBhvr>
                                    </p:animEffect>
                                  </p:childTnLst>
                                </p:cTn>
                              </p:par>
                              <p:par>
                                <p:cTn id="17" presetID="31" presetClass="entr" presetSubtype="0" fill="hold" grpId="0" nodeType="withEffect">
                                  <p:stCondLst>
                                    <p:cond delay="0"/>
                                  </p:stCondLst>
                                  <p:childTnLst>
                                    <p:set>
                                      <p:cBhvr>
                                        <p:cTn id="18" dur="500"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 calcmode="lin" valueType="num">
                                      <p:cBhvr>
                                        <p:cTn id="21" dur="500" fill="hold"/>
                                        <p:tgtEl>
                                          <p:spTgt spid="25"/>
                                        </p:tgtEl>
                                        <p:attrNameLst>
                                          <p:attrName>style.rotation</p:attrName>
                                        </p:attrNameLst>
                                      </p:cBhvr>
                                      <p:tavLst>
                                        <p:tav tm="0">
                                          <p:val>
                                            <p:fltVal val="90"/>
                                          </p:val>
                                        </p:tav>
                                        <p:tav tm="100000">
                                          <p:val>
                                            <p:fltVal val="0"/>
                                          </p:val>
                                        </p:tav>
                                      </p:tavLst>
                                    </p:anim>
                                    <p:animEffect transition="in" filter="fade">
                                      <p:cBhvr>
                                        <p:cTn id="22" dur="500"/>
                                        <p:tgtEl>
                                          <p:spTgt spid="25"/>
                                        </p:tgtEl>
                                      </p:cBhvr>
                                    </p:animEffect>
                                  </p:childTnLst>
                                </p:cTn>
                              </p:par>
                              <p:par>
                                <p:cTn id="23" presetID="31" presetClass="entr" presetSubtype="0" fill="hold" grpId="0" nodeType="withEffect">
                                  <p:stCondLst>
                                    <p:cond delay="0"/>
                                  </p:stCondLst>
                                  <p:childTnLst>
                                    <p:set>
                                      <p:cBhvr>
                                        <p:cTn id="24" dur="500"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 calcmode="lin" valueType="num">
                                      <p:cBhvr>
                                        <p:cTn id="27" dur="500" fill="hold"/>
                                        <p:tgtEl>
                                          <p:spTgt spid="26"/>
                                        </p:tgtEl>
                                        <p:attrNameLst>
                                          <p:attrName>style.rotation</p:attrName>
                                        </p:attrNameLst>
                                      </p:cBhvr>
                                      <p:tavLst>
                                        <p:tav tm="0">
                                          <p:val>
                                            <p:fltVal val="90"/>
                                          </p:val>
                                        </p:tav>
                                        <p:tav tm="100000">
                                          <p:val>
                                            <p:fltVal val="0"/>
                                          </p:val>
                                        </p:tav>
                                      </p:tavLst>
                                    </p:anim>
                                    <p:animEffect transition="in" filter="fade">
                                      <p:cBhvr>
                                        <p:cTn id="28" dur="500"/>
                                        <p:tgtEl>
                                          <p:spTgt spid="26"/>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5" grpId="0" bldLvl="0" animBg="1"/>
      <p:bldP spid="2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46" name="文本框 45"/>
          <p:cNvSpPr txBox="1"/>
          <p:nvPr/>
        </p:nvSpPr>
        <p:spPr bwMode="auto">
          <a:xfrm>
            <a:off x="3584394" y="2995841"/>
            <a:ext cx="5021942" cy="230695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创新项目的来源与选择</a:t>
            </a:r>
            <a:endParaRPr kumimoji="0" lang="zh-CN" altLang="en-US" sz="7200" b="1" i="0" kern="0" spc="17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2" name="文本框 1"/>
          <p:cNvSpPr txBox="1"/>
          <p:nvPr/>
        </p:nvSpPr>
        <p:spPr bwMode="auto">
          <a:xfrm>
            <a:off x="3076394" y="1756729"/>
            <a:ext cx="6037942" cy="101473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任务一</a:t>
            </a:r>
            <a:endParaRPr kumimoji="0" lang="en-US" altLang="zh-CN" sz="6000" b="0" i="0" u="none" strike="noStrike" kern="0" cap="none" spc="0" normalizeH="0" baseline="0" noProof="0" dirty="0">
              <a:ln>
                <a:noFill/>
              </a:ln>
              <a:solidFill>
                <a:srgbClr val="7E4938"/>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 name="矩形 3"/>
          <p:cNvSpPr/>
          <p:nvPr/>
        </p:nvSpPr>
        <p:spPr>
          <a:xfrm>
            <a:off x="5681365" y="2817196"/>
            <a:ext cx="828000" cy="36000"/>
          </a:xfrm>
          <a:prstGeom prst="rect">
            <a:avLst/>
          </a:prstGeom>
          <a:solidFill>
            <a:srgbClr val="7E4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 grpId="0"/>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01</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 name="矩形 4"/>
          <p:cNvSpPr/>
          <p:nvPr/>
        </p:nvSpPr>
        <p:spPr>
          <a:xfrm flipH="1">
            <a:off x="971550" y="2006600"/>
            <a:ext cx="10255885" cy="3870325"/>
          </a:xfrm>
          <a:prstGeom prst="rect">
            <a:avLst/>
          </a:prstGeom>
          <a:blipFill dpi="0"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 name="矩形 2"/>
          <p:cNvSpPr/>
          <p:nvPr/>
        </p:nvSpPr>
        <p:spPr>
          <a:xfrm>
            <a:off x="970915" y="2006600"/>
            <a:ext cx="4295775" cy="3870325"/>
          </a:xfrm>
          <a:prstGeom prst="rect">
            <a:avLst/>
          </a:prstGeom>
          <a:solidFill>
            <a:srgbClr val="CEA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0" name="文本框 19"/>
          <p:cNvSpPr txBox="1"/>
          <p:nvPr/>
        </p:nvSpPr>
        <p:spPr>
          <a:xfrm>
            <a:off x="1101090" y="2200910"/>
            <a:ext cx="3935095" cy="3553460"/>
          </a:xfrm>
          <a:prstGeom prst="rect">
            <a:avLst/>
          </a:prstGeom>
          <a:noFill/>
        </p:spPr>
        <p:txBody>
          <a:bodyPr wrap="square" rtlCol="0">
            <a:spAutoFit/>
          </a:bodyPr>
          <a:p>
            <a:pPr indent="381000" algn="just" fontAlgn="auto">
              <a:lnSpc>
                <a:spcPct val="150000"/>
              </a:lnSpc>
              <a:spcBef>
                <a:spcPts val="0"/>
              </a:spcBef>
              <a:spcAft>
                <a:spcPts val="0"/>
              </a:spcAft>
              <a:extLst>
                <a:ext uri="{35155182-B16C-46BC-9424-99874614C6A1}">
                  <wpsdc:indentchars xmlns:wpsdc="http://www.wps.cn/officeDocument/2017/drawingmlCustomData" val="200" checksum="2033819950"/>
                </a:ext>
              </a:extLst>
            </a:pPr>
            <a:r>
              <a:rPr lang="zh-CN" altLang="en-US" sz="1500" dirty="0">
                <a:solidFill>
                  <a:schemeClr val="bg1"/>
                </a:solidFill>
                <a:cs typeface="+mn-ea"/>
                <a:sym typeface="+mn-lt"/>
              </a:rPr>
              <a:t>在当今充满机遇与挑战的时代，大学生创新创业已成为推动社会进步和经济发展的重要力量，而创新项目作为创新创业的核心载体，其来源与选择直接关系到项目的成败以及大学生在创新创业道路上的发展前景。合适的创新项目不仅能够充分发挥大学生的专业优势和创新能力，还能满足市场需求，创造经济和社会价值。因此，深入探讨创新项目的来源与选择方法，对于大学生在创新创业领域取得成功具有至关重要的意义。</a:t>
            </a:r>
            <a:endParaRPr lang="zh-CN" altLang="en-US" sz="1500" dirty="0">
              <a:solidFill>
                <a:schemeClr val="bg1"/>
              </a:solidFill>
              <a:cs typeface="+mn-ea"/>
              <a:sym typeface="+mn-lt"/>
            </a:endParaRPr>
          </a:p>
        </p:txBody>
      </p:sp>
      <p:sp>
        <p:nvSpPr>
          <p:cNvPr id="8" name="文本框 7"/>
          <p:cNvSpPr txBox="1"/>
          <p:nvPr/>
        </p:nvSpPr>
        <p:spPr>
          <a:xfrm>
            <a:off x="3972552" y="891480"/>
            <a:ext cx="4246880" cy="583565"/>
          </a:xfrm>
          <a:prstGeom prst="rect">
            <a:avLst/>
          </a:prstGeom>
          <a:noFill/>
        </p:spPr>
        <p:txBody>
          <a:bodyPr wrap="none" rtlCol="0">
            <a:spAutoFit/>
          </a:bodyPr>
          <a:p>
            <a:pPr algn="ctr"/>
            <a:r>
              <a:rPr lang="zh-CN" altLang="en-US" sz="3200" b="1" dirty="0">
                <a:solidFill>
                  <a:srgbClr val="7E4938"/>
                </a:solidFill>
                <a:cs typeface="+mn-ea"/>
                <a:sym typeface="+mn-lt"/>
              </a:rPr>
              <a:t>一、创新项目的重要性</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189420" y="863013"/>
            <a:ext cx="705418" cy="46166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4175752" y="891480"/>
            <a:ext cx="3840480" cy="583565"/>
          </a:xfrm>
          <a:prstGeom prst="rect">
            <a:avLst/>
          </a:prstGeom>
          <a:noFill/>
        </p:spPr>
        <p:txBody>
          <a:bodyPr wrap="none" rtlCol="0">
            <a:spAutoFit/>
          </a:bodyPr>
          <a:p>
            <a:pPr algn="ctr"/>
            <a:r>
              <a:rPr lang="zh-CN" altLang="en-US" sz="3200" b="1" dirty="0">
                <a:solidFill>
                  <a:srgbClr val="7E4938"/>
                </a:solidFill>
                <a:cs typeface="+mn-ea"/>
                <a:sym typeface="+mn-lt"/>
              </a:rPr>
              <a:t>二、创新项目的来源</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56" name="Shape 1021"/>
          <p:cNvSpPr/>
          <p:nvPr>
            <p:custDataLst>
              <p:tags r:id="rId4"/>
            </p:custDataLst>
          </p:nvPr>
        </p:nvSpPr>
        <p:spPr>
          <a:xfrm>
            <a:off x="1818004" y="1674439"/>
            <a:ext cx="4598035" cy="358140"/>
          </a:xfrm>
          <a:prstGeom prst="rect">
            <a:avLst/>
          </a:prstGeom>
          <a:noFill/>
          <a:ln w="12700" cap="flat">
            <a:noFill/>
            <a:miter lim="400000"/>
          </a:ln>
          <a:effectLst/>
        </p:spPr>
        <p:txBody>
          <a:bodyPr wrap="square" lIns="25400" tIns="25400" rIns="25400" bIns="25400" numCol="1" anchor="ctr">
            <a:spAutoFit/>
          </a:bodyPr>
          <a:lstStyle>
            <a:lvl1pPr algn="l">
              <a:defRPr sz="2400">
                <a:solidFill>
                  <a:srgbClr val="FFFFFF"/>
                </a:solidFill>
                <a:latin typeface="Lato Black"/>
                <a:ea typeface="Lato Black"/>
                <a:cs typeface="Lato Black"/>
                <a:sym typeface="Lato Black"/>
              </a:defRPr>
            </a:lvl1pPr>
          </a:lstStyle>
          <a:p>
            <a:r>
              <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（一）市场需求分析</a:t>
            </a:r>
            <a:endParaRPr lang="zh-CN" altLang="en-US" sz="2000" spc="300" dirty="0">
              <a:solidFill>
                <a:srgbClr val="7E4938"/>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23" name="图片 22"/>
          <p:cNvPicPr>
            <a:picLocks noChangeAspect="1"/>
          </p:cNvPicPr>
          <p:nvPr>
            <p:custDataLst>
              <p:tags r:id="rId5"/>
            </p:custDataLst>
          </p:nvPr>
        </p:nvPicPr>
        <p:blipFill rotWithShape="1">
          <a:blip r:embed="rId6" cstate="print">
            <a:extLst>
              <a:ext uri="{28A0092B-C50C-407E-A947-70E740481C1C}">
                <a14:useLocalDpi xmlns:a14="http://schemas.microsoft.com/office/drawing/2010/main" val="0"/>
              </a:ext>
            </a:extLst>
          </a:blip>
          <a:srcRect l="35186" t="17203" b="22192"/>
          <a:stretch>
            <a:fillRect/>
          </a:stretch>
        </p:blipFill>
        <p:spPr>
          <a:xfrm>
            <a:off x="1363573" y="4350528"/>
            <a:ext cx="3661465" cy="1689679"/>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p:cNvPicPr>
            <a:picLocks noChangeAspect="1"/>
          </p:cNvPicPr>
          <p:nvPr>
            <p:custDataLst>
              <p:tags r:id="rId7"/>
            </p:custDataLst>
          </p:nvPr>
        </p:nvPicPr>
        <p:blipFill rotWithShape="1">
          <a:blip r:embed="rId8">
            <a:extLst>
              <a:ext uri="{28A0092B-C50C-407E-A947-70E740481C1C}">
                <a14:useLocalDpi xmlns:a14="http://schemas.microsoft.com/office/drawing/2010/main" val="0"/>
              </a:ext>
            </a:extLst>
          </a:blip>
          <a:srcRect t="14268" b="25764"/>
          <a:stretch>
            <a:fillRect/>
          </a:stretch>
        </p:blipFill>
        <p:spPr>
          <a:xfrm>
            <a:off x="1363573" y="2234565"/>
            <a:ext cx="3661465" cy="1689679"/>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 name="矩形 1"/>
          <p:cNvSpPr/>
          <p:nvPr>
            <p:custDataLst>
              <p:tags r:id="rId9"/>
            </p:custDataLst>
          </p:nvPr>
        </p:nvSpPr>
        <p:spPr>
          <a:xfrm>
            <a:off x="5927961" y="2751000"/>
            <a:ext cx="4720450" cy="836906"/>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准确把握消费者需求是创新项目的重要源泉。市场调研是了解消费者需求的关键手段，大学生可以通过问卷调查、访谈、焦点小组等方式收集数据。</a:t>
            </a:r>
            <a:endParaRPr lang="zh-CN" altLang="en-US" dirty="0">
              <a:ln>
                <a:noFill/>
                <a:prstDash val="sysDot"/>
              </a:ln>
              <a:solidFill>
                <a:schemeClr val="tx1">
                  <a:lumMod val="85000"/>
                  <a:lumOff val="15000"/>
                </a:schemeClr>
              </a:solidFill>
              <a:latin typeface="+mn-ea"/>
              <a:cs typeface="+mn-ea"/>
            </a:endParaRPr>
          </a:p>
        </p:txBody>
      </p:sp>
      <p:sp>
        <p:nvSpPr>
          <p:cNvPr id="3" name="矩形 2"/>
          <p:cNvSpPr/>
          <p:nvPr>
            <p:custDataLst>
              <p:tags r:id="rId10"/>
            </p:custDataLst>
          </p:nvPr>
        </p:nvSpPr>
        <p:spPr>
          <a:xfrm>
            <a:off x="5927961" y="2367768"/>
            <a:ext cx="4720451" cy="31751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1. 消费者需求洞察</a:t>
            </a:r>
            <a:endParaRPr lang="zh-CN" altLang="en-US" sz="2000" b="1">
              <a:solidFill>
                <a:schemeClr val="accent4"/>
              </a:solidFill>
              <a:latin typeface="+mn-ea"/>
              <a:cs typeface="+mn-ea"/>
            </a:endParaRPr>
          </a:p>
        </p:txBody>
      </p:sp>
      <p:sp>
        <p:nvSpPr>
          <p:cNvPr id="4" name="矩形 3"/>
          <p:cNvSpPr/>
          <p:nvPr>
            <p:custDataLst>
              <p:tags r:id="rId11"/>
            </p:custDataLst>
          </p:nvPr>
        </p:nvSpPr>
        <p:spPr>
          <a:xfrm>
            <a:off x="5472123" y="2367768"/>
            <a:ext cx="410179" cy="317517"/>
          </a:xfrm>
          <a:prstGeom prst="rect">
            <a:avLst/>
          </a:prstGeom>
          <a:noFill/>
        </p:spPr>
        <p:txBody>
          <a:bodyPr wrap="none" lIns="0" tIns="0" rIns="0" bIns="0" rtlCol="0" anchor="b">
            <a:normAutofit fontScale="80000"/>
          </a:bodyPr>
          <a:p>
            <a:pPr>
              <a:spcBef>
                <a:spcPct val="0"/>
              </a:spcBef>
              <a:spcAft>
                <a:spcPct val="0"/>
              </a:spcAft>
              <a:buClr>
                <a:schemeClr val="accent1"/>
              </a:buClr>
              <a:buSzPct val="70000"/>
            </a:pPr>
            <a:r>
              <a:rPr lang="en-US" altLang="zh-CN" sz="2400" b="1">
                <a:solidFill>
                  <a:schemeClr val="accent4"/>
                </a:solidFill>
                <a:latin typeface="+mn-ea"/>
                <a:cs typeface="+mn-ea"/>
              </a:rPr>
              <a:t>01</a:t>
            </a:r>
            <a:endParaRPr lang="en-US" altLang="zh-CN" sz="2400" b="1">
              <a:solidFill>
                <a:schemeClr val="accent4"/>
              </a:solidFill>
              <a:latin typeface="+mn-ea"/>
              <a:cs typeface="+mn-ea"/>
            </a:endParaRPr>
          </a:p>
        </p:txBody>
      </p:sp>
      <p:sp>
        <p:nvSpPr>
          <p:cNvPr id="10" name="矩形 9"/>
          <p:cNvSpPr/>
          <p:nvPr>
            <p:custDataLst>
              <p:tags r:id="rId12"/>
            </p:custDataLst>
          </p:nvPr>
        </p:nvSpPr>
        <p:spPr>
          <a:xfrm>
            <a:off x="5927961" y="4866963"/>
            <a:ext cx="4720450" cy="836906"/>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关注行业报告、新闻资讯以及政策法规的变化，有助于大学生洞察市场趋势。</a:t>
            </a:r>
            <a:endParaRPr lang="zh-CN" altLang="en-US">
              <a:ln>
                <a:noFill/>
                <a:prstDash val="sysDot"/>
              </a:ln>
              <a:solidFill>
                <a:schemeClr val="tx1">
                  <a:lumMod val="85000"/>
                  <a:lumOff val="15000"/>
                </a:schemeClr>
              </a:solidFill>
              <a:latin typeface="+mn-ea"/>
              <a:cs typeface="+mn-ea"/>
            </a:endParaRPr>
          </a:p>
        </p:txBody>
      </p:sp>
      <p:sp>
        <p:nvSpPr>
          <p:cNvPr id="12" name="矩形 11"/>
          <p:cNvSpPr/>
          <p:nvPr>
            <p:custDataLst>
              <p:tags r:id="rId13"/>
            </p:custDataLst>
          </p:nvPr>
        </p:nvSpPr>
        <p:spPr>
          <a:xfrm>
            <a:off x="5927961" y="4483731"/>
            <a:ext cx="4720451" cy="31751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dirty="0">
                <a:solidFill>
                  <a:schemeClr val="accent4"/>
                </a:solidFill>
                <a:latin typeface="+mn-ea"/>
                <a:cs typeface="+mn-ea"/>
              </a:rPr>
              <a:t>2. 市场趋势研究</a:t>
            </a:r>
            <a:endParaRPr lang="zh-CN" altLang="en-US" sz="2000" b="1" dirty="0">
              <a:solidFill>
                <a:schemeClr val="accent4"/>
              </a:solidFill>
              <a:latin typeface="+mn-ea"/>
              <a:cs typeface="+mn-ea"/>
            </a:endParaRPr>
          </a:p>
        </p:txBody>
      </p:sp>
      <p:sp>
        <p:nvSpPr>
          <p:cNvPr id="14" name="矩形 13"/>
          <p:cNvSpPr/>
          <p:nvPr>
            <p:custDataLst>
              <p:tags r:id="rId14"/>
            </p:custDataLst>
          </p:nvPr>
        </p:nvSpPr>
        <p:spPr>
          <a:xfrm>
            <a:off x="5472123" y="4483731"/>
            <a:ext cx="410179" cy="317517"/>
          </a:xfrm>
          <a:prstGeom prst="rect">
            <a:avLst/>
          </a:prstGeom>
          <a:noFill/>
        </p:spPr>
        <p:txBody>
          <a:bodyPr wrap="none" lIns="0" tIns="0" rIns="0" bIns="0" rtlCol="0" anchor="b">
            <a:normAutofit fontScale="80000"/>
          </a:bodyPr>
          <a:p>
            <a:pPr>
              <a:spcBef>
                <a:spcPct val="0"/>
              </a:spcBef>
              <a:spcAft>
                <a:spcPct val="0"/>
              </a:spcAft>
              <a:buClr>
                <a:schemeClr val="accent1"/>
              </a:buClr>
              <a:buSzPct val="70000"/>
            </a:pPr>
            <a:r>
              <a:rPr lang="en-US" altLang="zh-CN" sz="2400" b="1">
                <a:solidFill>
                  <a:schemeClr val="accent4"/>
                </a:solidFill>
                <a:latin typeface="+mn-ea"/>
                <a:cs typeface="+mn-ea"/>
              </a:rPr>
              <a:t>02</a:t>
            </a:r>
            <a:endParaRPr lang="en-US" altLang="zh-CN" sz="2400" b="1">
              <a:solidFill>
                <a:schemeClr val="accent4"/>
              </a:solidFill>
              <a:latin typeface="+mn-ea"/>
              <a:cs typeface="+mn-ea"/>
            </a:endParaRPr>
          </a:p>
        </p:txBody>
      </p:sp>
    </p:spTree>
    <p:custDataLst>
      <p:tags r:id="rId1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2225"/>
            <a:ext cx="12191365" cy="6886575"/>
            <a:chOff x="0" y="-35"/>
            <a:chExt cx="19199" cy="10845"/>
          </a:xfrm>
        </p:grpSpPr>
        <p:pic>
          <p:nvPicPr>
            <p:cNvPr id="6" name="图片 5" descr="20200224-084017-a928"/>
            <p:cNvPicPr>
              <a:picLocks noChangeAspect="1"/>
            </p:cNvPicPr>
            <p:nvPr/>
          </p:nvPicPr>
          <p:blipFill>
            <a:blip r:embed="rId1"/>
            <a:stretch>
              <a:fillRect/>
            </a:stretch>
          </p:blipFill>
          <p:spPr>
            <a:xfrm>
              <a:off x="4653" y="0"/>
              <a:ext cx="14547" cy="10811"/>
            </a:xfrm>
            <a:prstGeom prst="rect">
              <a:avLst/>
            </a:prstGeom>
          </p:spPr>
        </p:pic>
        <p:pic>
          <p:nvPicPr>
            <p:cNvPr id="7" name="图片 6" descr="20200224-084017-e6a3"/>
            <p:cNvPicPr>
              <a:picLocks noChangeAspect="1"/>
            </p:cNvPicPr>
            <p:nvPr/>
          </p:nvPicPr>
          <p:blipFill>
            <a:blip r:embed="rId2" cstate="screen"/>
            <a:srcRect t="25869"/>
            <a:stretch>
              <a:fillRect/>
            </a:stretch>
          </p:blipFill>
          <p:spPr>
            <a:xfrm rot="16200000">
              <a:off x="-179" y="144"/>
              <a:ext cx="10834" cy="10477"/>
            </a:xfrm>
            <a:prstGeom prst="rect">
              <a:avLst/>
            </a:prstGeom>
          </p:spPr>
        </p:pic>
      </p:grpSp>
      <p:grpSp>
        <p:nvGrpSpPr>
          <p:cNvPr id="19" name="组合 18"/>
          <p:cNvGrpSpPr/>
          <p:nvPr/>
        </p:nvGrpSpPr>
        <p:grpSpPr>
          <a:xfrm>
            <a:off x="817245" y="400050"/>
            <a:ext cx="10557510" cy="6036310"/>
            <a:chOff x="2746" y="1161"/>
            <a:chExt cx="13706" cy="8512"/>
          </a:xfrm>
        </p:grpSpPr>
        <p:sp>
          <p:nvSpPr>
            <p:cNvPr id="13" name="圆角矩形 12"/>
            <p:cNvSpPr/>
            <p:nvPr/>
          </p:nvSpPr>
          <p:spPr>
            <a:xfrm>
              <a:off x="2746" y="1161"/>
              <a:ext cx="13707" cy="8512"/>
            </a:xfrm>
            <a:prstGeom prst="roundRect">
              <a:avLst>
                <a:gd name="adj" fmla="val 0"/>
              </a:avLst>
            </a:prstGeom>
            <a:solidFill>
              <a:schemeClr val="bg1">
                <a:alpha val="88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15" name="圆角矩形 14"/>
            <p:cNvSpPr/>
            <p:nvPr/>
          </p:nvSpPr>
          <p:spPr>
            <a:xfrm>
              <a:off x="2946" y="1361"/>
              <a:ext cx="13314" cy="8113"/>
            </a:xfrm>
            <a:prstGeom prst="roundRect">
              <a:avLst>
                <a:gd name="adj" fmla="val 0"/>
              </a:avLst>
            </a:prstGeom>
            <a:noFill/>
            <a:ln>
              <a:solidFill>
                <a:srgbClr val="BD7D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pic>
        <p:nvPicPr>
          <p:cNvPr id="11" name="图片 10" descr="20200224-084020-1ac2"/>
          <p:cNvPicPr>
            <a:picLocks noChangeAspect="1"/>
          </p:cNvPicPr>
          <p:nvPr/>
        </p:nvPicPr>
        <p:blipFill>
          <a:blip r:embed="rId3" cstate="screen"/>
          <a:stretch>
            <a:fillRect/>
          </a:stretch>
        </p:blipFill>
        <p:spPr>
          <a:xfrm rot="5400000">
            <a:off x="640080" y="878840"/>
            <a:ext cx="1619250" cy="457200"/>
          </a:xfrm>
          <a:prstGeom prst="rect">
            <a:avLst/>
          </a:prstGeom>
        </p:spPr>
      </p:pic>
      <p:sp>
        <p:nvSpPr>
          <p:cNvPr id="22" name="文本框 9"/>
          <p:cNvSpPr txBox="1"/>
          <p:nvPr/>
        </p:nvSpPr>
        <p:spPr>
          <a:xfrm>
            <a:off x="1221105" y="853440"/>
            <a:ext cx="575310" cy="460375"/>
          </a:xfrm>
          <a:prstGeom prst="rect">
            <a:avLst/>
          </a:prstGeom>
          <a:noFill/>
        </p:spPr>
        <p:txBody>
          <a:bodyPr wrap="square" rtlCol="0">
            <a:spAutoFit/>
          </a:bodyPr>
          <a:lstStyle/>
          <a:p>
            <a:pPr defTabSz="905510" hangingPunct="0"/>
            <a:r>
              <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02</a:t>
            </a:r>
            <a:endParaRPr lang="en-US" altLang="zh-CN" sz="2400" kern="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32" name="Group 532"/>
          <p:cNvGrpSpPr/>
          <p:nvPr/>
        </p:nvGrpSpPr>
        <p:grpSpPr>
          <a:xfrm>
            <a:off x="1796415" y="2853694"/>
            <a:ext cx="9061450" cy="148590"/>
            <a:chOff x="78300" y="491233"/>
            <a:chExt cx="5238047" cy="148420"/>
          </a:xfrm>
        </p:grpSpPr>
        <p:sp>
          <p:nvSpPr>
            <p:cNvPr id="527" name="Shape 527"/>
            <p:cNvSpPr/>
            <p:nvPr/>
          </p:nvSpPr>
          <p:spPr>
            <a:xfrm>
              <a:off x="78301" y="566837"/>
              <a:ext cx="5238046" cy="1"/>
            </a:xfrm>
            <a:prstGeom prst="line">
              <a:avLst/>
            </a:prstGeom>
            <a:noFill/>
            <a:ln w="50800" cap="flat">
              <a:solidFill>
                <a:srgbClr val="7E4938"/>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8" name="Shape 528"/>
            <p:cNvSpPr/>
            <p:nvPr/>
          </p:nvSpPr>
          <p:spPr>
            <a:xfrm>
              <a:off x="78300" y="566837"/>
              <a:ext cx="3725335" cy="1"/>
            </a:xfrm>
            <a:prstGeom prst="line">
              <a:avLst/>
            </a:prstGeom>
            <a:noFill/>
            <a:ln w="50800" cap="flat">
              <a:solidFill>
                <a:srgbClr val="D2A672"/>
              </a:solidFill>
              <a:prstDash val="solid"/>
              <a:miter lim="800000"/>
            </a:ln>
            <a:effectLst/>
          </p:spPr>
          <p:txBody>
            <a:bodyPr wrap="square" lIns="43542" tIns="43542" rIns="43542" bIns="43542" numCol="1" anchor="t">
              <a:noAutofit/>
            </a:bodyPr>
            <a:lstStyle/>
            <a:p>
              <a:pPr defTabSz="905510" hangingPunct="0"/>
              <a:endParaRPr sz="1810" kern="0" dirty="0">
                <a:solidFill>
                  <a:srgbClr val="E5D4C2"/>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529" name="Shape 529"/>
            <p:cNvSpPr/>
            <p:nvPr/>
          </p:nvSpPr>
          <p:spPr>
            <a:xfrm>
              <a:off x="3716669" y="491233"/>
              <a:ext cx="87362" cy="148420"/>
            </a:xfrm>
            <a:prstGeom prst="ellipse">
              <a:avLst/>
            </a:prstGeom>
            <a:solidFill>
              <a:srgbClr val="D2A672"/>
            </a:solidFill>
            <a:ln w="12700" cap="flat">
              <a:noFill/>
              <a:miter lim="400000"/>
            </a:ln>
            <a:effectLst/>
          </p:spPr>
          <p:txBody>
            <a:bodyPr wrap="square" lIns="43542" tIns="43542" rIns="43542" bIns="43542" numCol="1" anchor="ctr">
              <a:noAutofit/>
            </a:bodyPr>
            <a:lstStyle/>
            <a:p>
              <a:pPr algn="ctr" defTabSz="905510" hangingPunct="0">
                <a:defRPr>
                  <a:solidFill>
                    <a:srgbClr val="2B2D3A"/>
                  </a:solidFill>
                </a:defRPr>
              </a:pPr>
              <a:endParaRPr sz="1810" kern="0" dirty="0">
                <a:solidFill>
                  <a:srgbClr val="2B2D3A"/>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sp>
        <p:nvSpPr>
          <p:cNvPr id="2" name="TextBox 1"/>
          <p:cNvSpPr txBox="1"/>
          <p:nvPr/>
        </p:nvSpPr>
        <p:spPr>
          <a:xfrm>
            <a:off x="1796415" y="1879600"/>
            <a:ext cx="8742680" cy="8248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lstStyle/>
          <a:p>
            <a:pPr algn="just" defTabSz="870585" hangingPunct="0">
              <a:lnSpc>
                <a:spcPct val="150000"/>
              </a:lnSpc>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（二）个人兴趣与专业优势</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defTabSz="870585" hangingPunct="0">
              <a:lnSpc>
                <a:spcPct val="150000"/>
              </a:lnSpc>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个人兴趣往往是创新的内在动力。许多成功的创新案例都源于创业者对某一领域的浓厚兴趣。</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9" name="矩形 48"/>
          <p:cNvSpPr/>
          <p:nvPr/>
        </p:nvSpPr>
        <p:spPr>
          <a:xfrm>
            <a:off x="7816850" y="3206750"/>
            <a:ext cx="3041015" cy="2397760"/>
          </a:xfrm>
          <a:prstGeom prst="rect">
            <a:avLst/>
          </a:prstGeom>
          <a:blipFill rotWithShape="1">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 name="文本框 7"/>
          <p:cNvSpPr txBox="1"/>
          <p:nvPr/>
        </p:nvSpPr>
        <p:spPr>
          <a:xfrm>
            <a:off x="3769352" y="891480"/>
            <a:ext cx="4653280" cy="583565"/>
          </a:xfrm>
          <a:prstGeom prst="rect">
            <a:avLst/>
          </a:prstGeom>
          <a:noFill/>
        </p:spPr>
        <p:txBody>
          <a:bodyPr wrap="none" rtlCol="0">
            <a:spAutoFit/>
          </a:bodyPr>
          <a:p>
            <a:pPr algn="ctr"/>
            <a:r>
              <a:rPr lang="zh-CN" altLang="en-US" sz="3200" b="1" dirty="0">
                <a:solidFill>
                  <a:srgbClr val="7E4938"/>
                </a:solidFill>
                <a:cs typeface="+mn-ea"/>
                <a:sym typeface="+mn-lt"/>
              </a:rPr>
              <a:t>二、创新方法的核心要素</a:t>
            </a:r>
            <a:endParaRPr lang="zh-CN" altLang="en-US" sz="3200" b="1" dirty="0">
              <a:solidFill>
                <a:srgbClr val="7E4938"/>
              </a:solidFill>
              <a:cs typeface="+mn-ea"/>
              <a:sym typeface="+mn-lt"/>
            </a:endParaRPr>
          </a:p>
        </p:txBody>
      </p:sp>
      <p:cxnSp>
        <p:nvCxnSpPr>
          <p:cNvPr id="9" name="直接连接符 8"/>
          <p:cNvCxnSpPr/>
          <p:nvPr/>
        </p:nvCxnSpPr>
        <p:spPr>
          <a:xfrm>
            <a:off x="5880000" y="1521778"/>
            <a:ext cx="432000" cy="0"/>
          </a:xfrm>
          <a:prstGeom prst="line">
            <a:avLst/>
          </a:prstGeom>
          <a:ln w="19050" cap="sq">
            <a:solidFill>
              <a:srgbClr val="CEA270"/>
            </a:solidFill>
            <a:bevel/>
          </a:ln>
        </p:spPr>
        <p:style>
          <a:lnRef idx="1">
            <a:schemeClr val="accent1"/>
          </a:lnRef>
          <a:fillRef idx="0">
            <a:schemeClr val="accent1"/>
          </a:fillRef>
          <a:effectRef idx="0">
            <a:schemeClr val="accent1"/>
          </a:effectRef>
          <a:fontRef idx="minor">
            <a:schemeClr val="tx1"/>
          </a:fontRef>
        </p:style>
      </p:cxnSp>
      <p:sp>
        <p:nvSpPr>
          <p:cNvPr id="3" name="TextBox 1"/>
          <p:cNvSpPr txBox="1"/>
          <p:nvPr/>
        </p:nvSpPr>
        <p:spPr>
          <a:xfrm>
            <a:off x="1796415" y="3206750"/>
            <a:ext cx="5431790" cy="23260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542" tIns="43542" rIns="43542" bIns="43542" numCol="1" spcCol="38100" rtlCol="0" anchor="t">
            <a:spAutoFit/>
          </a:bodyPr>
          <a:p>
            <a:pPr algn="just" defTabSz="870585" hangingPunct="0">
              <a:lnSpc>
                <a:spcPct val="130000"/>
              </a:lnSpc>
              <a:spcBef>
                <a:spcPts val="0"/>
              </a:spcBef>
              <a:spcAft>
                <a:spcPts val="0"/>
              </a:spcAft>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（三）社会热点与问题解决</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defTabSz="870585" hangingPunct="0">
              <a:lnSpc>
                <a:spcPct val="130000"/>
              </a:lnSpc>
              <a:spcBef>
                <a:spcPts val="0"/>
              </a:spcBef>
              <a:spcAft>
                <a:spcPts val="0"/>
              </a:spcAft>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 热点话题挖掘</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defTabSz="870585" hangingPunct="0">
              <a:lnSpc>
                <a:spcPct val="130000"/>
              </a:lnSpc>
              <a:spcBef>
                <a:spcPts val="0"/>
              </a:spcBef>
              <a:spcAft>
                <a:spcPts val="0"/>
              </a:spcAft>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社会热点反映了当下社会的关注焦点和需求倾向，蕴含着丰富的创新项目机会。</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defTabSz="870585" hangingPunct="0">
              <a:lnSpc>
                <a:spcPct val="130000"/>
              </a:lnSpc>
              <a:spcBef>
                <a:spcPts val="0"/>
              </a:spcBef>
              <a:spcAft>
                <a:spcPts val="0"/>
              </a:spcAft>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2. 问题导向创新</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algn="just" defTabSz="870585" hangingPunct="0">
              <a:lnSpc>
                <a:spcPct val="130000"/>
              </a:lnSpc>
              <a:spcBef>
                <a:spcPts val="0"/>
              </a:spcBef>
              <a:spcAft>
                <a:spcPts val="0"/>
              </a:spcAft>
            </a:pPr>
            <a:r>
              <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从身边的社会问题出发，运用创新思维解决实际问题，也是创新项目的重要来源。</a:t>
            </a:r>
            <a:endParaRPr altLang="zh-CN" sz="1600" kern="0" dirty="0">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32"/>
                                        </p:tgtEl>
                                        <p:attrNameLst>
                                          <p:attrName>style.visibility</p:attrName>
                                        </p:attrNameLst>
                                      </p:cBhvr>
                                      <p:to>
                                        <p:strVal val="visible"/>
                                      </p:to>
                                    </p:set>
                                    <p:animEffect transition="in" filter="wipe(left)">
                                      <p:cBhvr>
                                        <p:cTn id="22" dur="500"/>
                                        <p:tgtEl>
                                          <p:spTgt spid="532"/>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9" grpId="0" bldLvl="0" animBg="1"/>
      <p:bldP spid="3"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33.93134765625,&quot;left&quot;:112.04999577079234,&quot;top&quot;:148.959326171875,&quot;width&quot;:739.76142578125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33.93134765625,&quot;left&quot;:112.04999577079234,&quot;top&quot;:148.959326171875,&quot;width&quot;:739.76142578125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0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33.93134765625,&quot;left&quot;:112.04999577079234,&quot;top&quot;:148.959326171875,&quot;width&quot;:739.76142578125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DIAGRAM_USE_COLOR_VALUE" val="{&quot;color_scheme&quot;:1,&quot;color_type&quot;:1,&quot;theme_color_indexes&quot;:[8,8,8,8,8,8]}"/>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33.93134765625,&quot;left&quot;:112.04999577079234,&quot;top&quot;:148.959326171875,&quot;width&quot;:739.76142578125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33.93134765625,&quot;left&quot;:112.04999577079234,&quot;top&quot;:148.959326171875,&quot;width&quot;:739.76142578125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0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33.93134765625,&quot;left&quot;:112.04999577079234,&quot;top&quot;:148.959326171875,&quot;width&quot;:739.76142578125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DIAGRAM_USE_COLOR_VALUE" val="{&quot;color_scheme&quot;:1,&quot;color_type&quot;:1,&quot;theme_color_indexes&quot;:[8,8,8,8,8,8]}"/>
</p:tagLst>
</file>

<file path=ppt/tags/tag10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33.93134765625,&quot;left&quot;:112.04999577079234,&quot;top&quot;:148.959326171875,&quot;width&quot;:739.76142578125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33.93134765625,&quot;left&quot;:112.04999577079234,&quot;top&quot;:148.959326171875,&quot;width&quot;:739.76142578125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0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33.93134765625,&quot;left&quot;:112.04999577079234,&quot;top&quot;:148.959326171875,&quot;width&quot;:739.76142578125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DIAGRAM_USE_COLOR_VALUE" val="{&quot;color_scheme&quot;:1,&quot;color_type&quot;:1,&quot;theme_color_indexes&quot;:[8,8,8,8,8,8]}"/>
</p:tagLst>
</file>

<file path=ppt/tags/tag10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33.93134765625,&quot;left&quot;:112.04999577079234,&quot;top&quot;:148.959326171875,&quot;width&quot;:739.76142578125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33.93134765625,&quot;left&quot;:112.04999577079234,&quot;top&quot;:148.959326171875,&quot;width&quot;:739.76142578125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1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3.xml><?xml version="1.0" encoding="utf-8"?>
<p:tagLst xmlns:p="http://schemas.openxmlformats.org/presentationml/2006/main">
  <p:tag name="KSO_WM_DIAGRAM_VIRTUALLY_FRAME" val="{&quot;height&quot;:296.5481794829473,&quot;left&quot;:127.45,&quot;top&quot;:158.9704819343755,&quot;width&quot;:716.3}"/>
</p:tagLst>
</file>

<file path=ppt/tags/tag114.xml><?xml version="1.0" encoding="utf-8"?>
<p:tagLst xmlns:p="http://schemas.openxmlformats.org/presentationml/2006/main">
  <p:tag name="KSO_WM_DIAGRAM_VIRTUALLY_FRAME" val="{&quot;height&quot;:296.5481794829473,&quot;left&quot;:127.45,&quot;top&quot;:158.9704819343755,&quot;width&quot;:716.3}"/>
</p:tagLst>
</file>

<file path=ppt/tags/tag115.xml><?xml version="1.0" encoding="utf-8"?>
<p:tagLst xmlns:p="http://schemas.openxmlformats.org/presentationml/2006/main">
  <p:tag name="KSO_WM_DIAGRAM_VIRTUALLY_FRAME" val="{&quot;height&quot;:296.5481794829473,&quot;left&quot;:127.45,&quot;top&quot;:158.9704819343755,&quot;width&quot;:716.3}"/>
</p:tagLst>
</file>

<file path=ppt/tags/tag116.xml><?xml version="1.0" encoding="utf-8"?>
<p:tagLst xmlns:p="http://schemas.openxmlformats.org/presentationml/2006/main">
  <p:tag name="KSO_WM_DIAGRAM_VIRTUALLY_FRAME" val="{&quot;height&quot;:296.5481794829473,&quot;left&quot;:127.45,&quot;top&quot;:158.9704819343755,&quot;width&quot;:716.3}"/>
</p:tagLst>
</file>

<file path=ppt/tags/tag117.xml><?xml version="1.0" encoding="utf-8"?>
<p:tagLst xmlns:p="http://schemas.openxmlformats.org/presentationml/2006/main">
  <p:tag name="KSO_WM_DIAGRAM_VIRTUALLY_FRAME" val="{&quot;height&quot;:296.5481794829473,&quot;left&quot;:127.45,&quot;top&quot;:158.9704819343755,&quot;width&quot;:716.3}"/>
</p:tagLst>
</file>

<file path=ppt/tags/tag118.xml><?xml version="1.0" encoding="utf-8"?>
<p:tagLst xmlns:p="http://schemas.openxmlformats.org/presentationml/2006/main">
  <p:tag name="KSO_WM_DIAGRAM_VIRTUALLY_FRAME" val="{&quot;height&quot;:296.5481794829473,&quot;left&quot;:127.45,&quot;top&quot;:158.9704819343755,&quot;width&quot;:716.3}"/>
</p:tagLst>
</file>

<file path=ppt/tags/tag119.xml><?xml version="1.0" encoding="utf-8"?>
<p:tagLst xmlns:p="http://schemas.openxmlformats.org/presentationml/2006/main">
  <p:tag name="KSO_WM_DIAGRAM_VIRTUALLY_FRAME" val="{&quot;height&quot;:296.5481794829473,&quot;left&quot;:127.45,&quot;top&quot;:158.9704819343755,&quot;width&quot;:716.3}"/>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296.5481794829473,&quot;left&quot;:127.45,&quot;top&quot;:158.9704819343755,&quot;width&quot;:716.3}"/>
</p:tagLst>
</file>

<file path=ppt/tags/tag121.xml><?xml version="1.0" encoding="utf-8"?>
<p:tagLst xmlns:p="http://schemas.openxmlformats.org/presentationml/2006/main">
  <p:tag name="KSO_WM_DIAGRAM_VIRTUALLY_FRAME" val="{&quot;height&quot;:296.5481794829473,&quot;left&quot;:127.45,&quot;top&quot;:158.9704819343755,&quot;width&quot;:716.3}"/>
</p:tagLst>
</file>

<file path=ppt/tags/tag122.xml><?xml version="1.0" encoding="utf-8"?>
<p:tagLst xmlns:p="http://schemas.openxmlformats.org/presentationml/2006/main">
  <p:tag name="KSO_WM_DIAGRAM_VIRTUALLY_FRAME" val="{&quot;height&quot;:296.5481794829473,&quot;left&quot;:127.45,&quot;top&quot;:158.9704819343755,&quot;width&quot;:716.3}"/>
</p:tagLst>
</file>

<file path=ppt/tags/tag123.xml><?xml version="1.0" encoding="utf-8"?>
<p:tagLst xmlns:p="http://schemas.openxmlformats.org/presentationml/2006/main">
  <p:tag name="KSO_WM_DIAGRAM_VIRTUALLY_FRAME" val="{&quot;height&quot;:296.5481794829473,&quot;left&quot;:127.45,&quot;top&quot;:158.9704819343755,&quot;width&quot;:716.3}"/>
</p:tagLst>
</file>

<file path=ppt/tags/tag124.xml><?xml version="1.0" encoding="utf-8"?>
<p:tagLst xmlns:p="http://schemas.openxmlformats.org/presentationml/2006/main">
  <p:tag name="KSO_WM_DIAGRAM_VIRTUALLY_FRAME" val="{&quot;height&quot;:296.5481794829473,&quot;left&quot;:127.45,&quot;top&quot;:158.9704819343755,&quot;width&quot;:716.3}"/>
</p:tagLst>
</file>

<file path=ppt/tags/tag125.xml><?xml version="1.0" encoding="utf-8"?>
<p:tagLst xmlns:p="http://schemas.openxmlformats.org/presentationml/2006/main">
  <p:tag name="KSO_WM_DIAGRAM_VIRTUALLY_FRAME" val="{&quot;height&quot;:296.5481794829473,&quot;left&quot;:127.45,&quot;top&quot;:158.9704819343755,&quot;width&quot;:716.3}"/>
</p:tagLst>
</file>

<file path=ppt/tags/tag126.xml><?xml version="1.0" encoding="utf-8"?>
<p:tagLst xmlns:p="http://schemas.openxmlformats.org/presentationml/2006/main">
  <p:tag name="KSO_WM_DIAGRAM_VIRTUALLY_FRAME" val="{&quot;height&quot;:296.5481794829473,&quot;left&quot;:127.45,&quot;top&quot;:158.9704819343755,&quot;width&quot;:716.3}"/>
</p:tagLst>
</file>

<file path=ppt/tags/tag127.xml><?xml version="1.0" encoding="utf-8"?>
<p:tagLst xmlns:p="http://schemas.openxmlformats.org/presentationml/2006/main">
  <p:tag name="KSO_WM_DIAGRAM_VIRTUALLY_FRAME" val="{&quot;height&quot;:296.5481794829473,&quot;left&quot;:127.45,&quot;top&quot;:158.9704819343755,&quot;width&quot;:716.3}"/>
</p:tagLst>
</file>

<file path=ppt/tags/tag128.xml><?xml version="1.0" encoding="utf-8"?>
<p:tagLst xmlns:p="http://schemas.openxmlformats.org/presentationml/2006/main">
  <p:tag name="KSO_WM_DIAGRAM_VIRTUALLY_FRAME" val="{&quot;height&quot;:296.5481794829473,&quot;left&quot;:127.45,&quot;top&quot;:158.9704819343755,&quot;width&quot;:716.3}"/>
</p:tagLst>
</file>

<file path=ppt/tags/tag129.xml><?xml version="1.0" encoding="utf-8"?>
<p:tagLst xmlns:p="http://schemas.openxmlformats.org/presentationml/2006/main">
  <p:tag name="KSO_WM_DIAGRAM_VIRTUALLY_FRAME" val="{&quot;height&quot;:296.5481794829473,&quot;left&quot;:127.45,&quot;top&quot;:158.9704819343755,&quot;width&quot;:716.3}"/>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296.5481794829473,&quot;left&quot;:127.45,&quot;top&quot;:158.9704819343755,&quot;width&quot;:716.3}"/>
</p:tagLst>
</file>

<file path=ppt/tags/tag1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1*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25.70007324218756,&quot;left&quot;:114.09998779296875,&quot;top&quot;:137.95000274898499,&quot;width&quot;:723.6500244140628}"/>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1*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25.70007324218756,&quot;left&quot;:114.09998779296875,&quot;top&quot;:137.95000274898499,&quot;width&quot;:723.65002441406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1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1*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25.70007324218756,&quot;left&quot;:114.09998779296875,&quot;top&quot;:137.95000274898499,&quot;width&quot;:723.65002441406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1*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25.70007324218756,&quot;left&quot;:114.09998779296875,&quot;top&quot;:137.95000274898499,&quot;width&quot;:723.6500244140628}"/>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1*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25.70007324218756,&quot;left&quot;:114.09998779296875,&quot;top&quot;:137.95000274898499,&quot;width&quot;:723.650024414062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1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1*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25.70007324218756,&quot;left&quot;:114.09998779296875,&quot;top&quot;:137.95000274898499,&quot;width&quot;:723.65002441406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1*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25.70007324218756,&quot;left&quot;:114.09998779296875,&quot;top&quot;:137.95000274898499,&quot;width&quot;:723.650024414062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1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1*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25.70007324218756,&quot;left&quot;:114.09998779296875,&quot;top&quot;:137.95000274898499,&quot;width&quot;:723.65002441406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1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1*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1*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1*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1*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8,8,8,8,8,8]}"/>
</p:tagLst>
</file>

<file path=ppt/tags/tag1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1*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1*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1*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1*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1*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347.74977416992203,&quot;left&quot;:96.22503937007875,&quot;top&quot;:133.97342000165327,&quot;width&quot;:769.9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5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24.840673828125,&quot;left&quot;:105.89999577079234,&quot;top&quot;:161.059326171875,&quot;width&quot;:723.7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15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24.840673828125,&quot;left&quot;:105.89999577079234,&quot;top&quot;:161.059326171875,&quot;width&quot;:723.7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24.840673828125,&quot;left&quot;:105.89999577079234,&quot;top&quot;:161.059326171875,&quot;width&quot;:723.76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5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24.840673828125,&quot;left&quot;:105.89999577079234,&quot;top&quot;:161.059326171875,&quot;width&quot;:723.7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16.xml><?xml version="1.0" encoding="utf-8"?>
<p:tagLst xmlns:p="http://schemas.openxmlformats.org/presentationml/2006/main">
  <p:tag name="KSO_WM_DIAGRAM_VIRTUALLY_FRAME" val="{&quot;height&quot;:358.1566929133858,&quot;left&quot;:478.89409448818895,&quot;top&quot;:95.85,&quot;width&quot;:444.255905511811}"/>
</p:tagLst>
</file>

<file path=ppt/tags/tag16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24.840673828125,&quot;left&quot;:105.89999577079234,&quot;top&quot;:161.059326171875,&quot;width&quot;:723.7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24.840673828125,&quot;left&quot;:105.89999577079234,&quot;top&quot;:161.059326171875,&quot;width&quot;:723.76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6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24.840673828125,&quot;left&quot;:105.89999577079234,&quot;top&quot;:161.059326171875,&quot;width&quot;:723.7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16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24.840673828125,&quot;left&quot;:105.89999577079234,&quot;top&quot;:161.059326171875,&quot;width&quot;:723.7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24.840673828125,&quot;left&quot;:105.89999577079234,&quot;top&quot;:161.059326171875,&quot;width&quot;:723.76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1*l_h_f*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55.34798577845004,&quot;left&quot;:141.0750351408711,&quot;top&quot;:138.1,&quot;width&quot;:677.1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56"/>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DIAGRAM_USE_COLOR_VALUE" val="{&quot;color_scheme&quot;:1,&quot;color_type&quot;:1,&quot;theme_color_indexes&quot;:[8,8,8,8,8,8]}"/>
</p:tagLst>
</file>

<file path=ppt/tags/tag16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1*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55.34798577845004,&quot;left&quot;:141.0750351408711,&quot;top&quot;:138.1,&quot;width&quot;:677.1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5"/>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1*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55.34798577845004,&quot;left&quot;:141.0750351408711,&quot;top&quot;:138.1,&quot;width&quot;:677.16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7.xml><?xml version="1.0" encoding="utf-8"?>
<p:tagLst xmlns:p="http://schemas.openxmlformats.org/presentationml/2006/main">
  <p:tag name="KSO_WM_DIAGRAM_VIRTUALLY_FRAME" val="{&quot;height&quot;:358.1566929133858,&quot;left&quot;:478.89409448818895,&quot;top&quot;:95.85,&quot;width&quot;:444.255905511811}"/>
</p:tagLst>
</file>

<file path=ppt/tags/tag17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1*l_h_f*1_2_1"/>
  <p:tag name="KSO_WM_TEMPLATE_CATEGORY" val="diagram"/>
  <p:tag name="KSO_WM_TEMPLATE_INDEX" val="20231967"/>
  <p:tag name="KSO_WM_UNIT_LAYERLEVEL" val="1_1_1"/>
  <p:tag name="KSO_WM_TAG_VERSION" val="3.0"/>
  <p:tag name="KSO_WM_BEAUTIFY_FLAG" val="#wm#"/>
  <p:tag name="KSO_WM_UNIT_VALUE" val="156"/>
  <p:tag name="KSO_WM_DIAGRAM_MAX_ITEMCNT" val="4"/>
  <p:tag name="KSO_WM_DIAGRAM_MIN_ITEMCNT" val="2"/>
  <p:tag name="KSO_WM_DIAGRAM_VIRTUALLY_FRAME" val="{&quot;height&quot;:355.34798577845004,&quot;left&quot;:141.0750351408711,&quot;top&quot;:138.1,&quot;width&quot;:677.1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DIAGRAM_USE_COLOR_VALUE" val="{&quot;color_scheme&quot;:1,&quot;color_type&quot;:1,&quot;theme_color_indexes&quot;:[8,8,8,8,8,8]}"/>
</p:tagLst>
</file>

<file path=ppt/tags/tag17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1*l_h_a*1_2_1"/>
  <p:tag name="KSO_WM_TEMPLATE_CATEGORY" val="diagram"/>
  <p:tag name="KSO_WM_TEMPLATE_INDEX" val="20231967"/>
  <p:tag name="KSO_WM_UNIT_LAYERLEVEL" val="1_1_1"/>
  <p:tag name="KSO_WM_TAG_VERSION" val="3.0"/>
  <p:tag name="KSO_WM_BEAUTIFY_FLAG" val="#wm#"/>
  <p:tag name="KSO_WM_UNIT_VALUE" val="35"/>
  <p:tag name="KSO_WM_DIAGRAM_MAX_ITEMCNT" val="4"/>
  <p:tag name="KSO_WM_DIAGRAM_MIN_ITEMCNT" val="2"/>
  <p:tag name="KSO_WM_DIAGRAM_VIRTUALLY_FRAME" val="{&quot;height&quot;:355.34798577845004,&quot;left&quot;:141.0750351408711,&quot;top&quot;:138.1,&quot;width&quot;:677.16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1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1*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55.34798577845004,&quot;left&quot;:141.0750351408711,&quot;top&quot;:138.1,&quot;width&quot;:677.16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2"/>
  <p:tag name="KSO_WM_TEMPLATE_CATEGORY" val="diagram"/>
  <p:tag name="KSO_WM_TEMPLATE_INDEX" val="20234877"/>
  <p:tag name="KSO_WM_UNIT_LAYERLEVEL" val="1_1_1_1"/>
  <p:tag name="KSO_WM_TAG_VERSION" val="3.0"/>
  <p:tag name="KSO_WM_BEAUTIFY_FLAG" val="#wm#"/>
  <p:tag name="KSO_WM_UNIT_TYPE" val="n_h_h_i"/>
  <p:tag name="KSO_WM_UNIT_INDEX" val="1_2_3_2"/>
  <p:tag name="KSO_WM_DIAGRAM_VERSION" val="3"/>
  <p:tag name="KSO_WM_DIAGRAM_COLOR_TRICK" val="1"/>
  <p:tag name="KSO_WM_DIAGRAM_COLOR_TEXT_CAN_REMOVE" val="n"/>
  <p:tag name="KSO_WM_DIAGRAM_VIRTUALLY_FRAME" val="{&quot;height&quot;:292.5749545264056,&quot;left&quot;:128.5179588594211,&quot;top&quot;:182.4750454735944,&quot;width&quot;:699.8929072823119}"/>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3_1"/>
  <p:tag name="KSO_WM_DIAGRAM_VERSION" val="3"/>
  <p:tag name="KSO_WM_DIAGRAM_COLOR_TRICK" val="1"/>
  <p:tag name="KSO_WM_DIAGRAM_COLOR_TEXT_CAN_REMOVE" val="n"/>
  <p:tag name="KSO_WM_UNIT_TEXT_FILL_TYPE" val="1"/>
  <p:tag name="KSO_WM_DIAGRAM_VIRTUALLY_FRAME" val="{&quot;height&quot;:292.5749545264056,&quot;left&quot;:128.5179588594211,&quot;top&quot;:182.4750454735944,&quot;width&quot;:699.8929072823119}"/>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3"/>
  <p:tag name="KSO_WM_TEMPLATE_CATEGORY" val="diagram"/>
  <p:tag name="KSO_WM_TEMPLATE_INDEX" val="20234877"/>
  <p:tag name="KSO_WM_UNIT_LAYERLEVEL" val="1_1_1_1"/>
  <p:tag name="KSO_WM_TAG_VERSION" val="3.0"/>
  <p:tag name="KSO_WM_BEAUTIFY_FLAG" val="#wm#"/>
  <p:tag name="KSO_WM_UNIT_TYPE" val="n_h_h_i"/>
  <p:tag name="KSO_WM_UNIT_INDEX" val="1_2_3_3"/>
  <p:tag name="KSO_WM_DIAGRAM_VERSION" val="3"/>
  <p:tag name="KSO_WM_DIAGRAM_COLOR_TRICK" val="1"/>
  <p:tag name="KSO_WM_DIAGRAM_COLOR_TEXT_CAN_REMOVE" val="n"/>
  <p:tag name="KSO_WM_DIAGRAM_VIRTUALLY_FRAME" val="{&quot;height&quot;:292.5749545264056,&quot;left&quot;:128.5179588594211,&quot;top&quot;:182.4750454735944,&quot;width&quot;:699.8929072823119}"/>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2"/>
  <p:tag name="KSO_WM_TEMPLATE_CATEGORY" val="diagram"/>
  <p:tag name="KSO_WM_TEMPLATE_INDEX" val="20234877"/>
  <p:tag name="KSO_WM_UNIT_LAYERLEVEL" val="1_1_1_1"/>
  <p:tag name="KSO_WM_TAG_VERSION" val="3.0"/>
  <p:tag name="KSO_WM_BEAUTIFY_FLAG" val="#wm#"/>
  <p:tag name="KSO_WM_UNIT_TYPE" val="n_h_h_i"/>
  <p:tag name="KSO_WM_UNIT_INDEX" val="1_2_2_2"/>
  <p:tag name="KSO_WM_DIAGRAM_VERSION" val="3"/>
  <p:tag name="KSO_WM_DIAGRAM_COLOR_TRICK" val="1"/>
  <p:tag name="KSO_WM_DIAGRAM_COLOR_TEXT_CAN_REMOVE" val="n"/>
  <p:tag name="KSO_WM_DIAGRAM_VIRTUALLY_FRAME" val="{&quot;height&quot;:292.5749545264056,&quot;left&quot;:128.5179588594211,&quot;top&quot;:182.4750454735944,&quot;width&quot;:699.8929072823119}"/>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2_1"/>
  <p:tag name="KSO_WM_DIAGRAM_VERSION" val="3"/>
  <p:tag name="KSO_WM_DIAGRAM_COLOR_TRICK" val="1"/>
  <p:tag name="KSO_WM_DIAGRAM_COLOR_TEXT_CAN_REMOVE" val="n"/>
  <p:tag name="KSO_WM_UNIT_TEXT_FILL_TYPE" val="1"/>
  <p:tag name="KSO_WM_DIAGRAM_VIRTUALLY_FRAME" val="{&quot;height&quot;:292.5749545264056,&quot;left&quot;:128.5179588594211,&quot;top&quot;:182.4750454735944,&quot;width&quot;:699.8929072823119}"/>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3"/>
  <p:tag name="KSO_WM_TEMPLATE_CATEGORY" val="diagram"/>
  <p:tag name="KSO_WM_TEMPLATE_INDEX" val="20234877"/>
  <p:tag name="KSO_WM_UNIT_LAYERLEVEL" val="1_1_1_1"/>
  <p:tag name="KSO_WM_TAG_VERSION" val="3.0"/>
  <p:tag name="KSO_WM_BEAUTIFY_FLAG" val="#wm#"/>
  <p:tag name="KSO_WM_UNIT_TYPE" val="n_h_h_i"/>
  <p:tag name="KSO_WM_UNIT_INDEX" val="1_2_2_3"/>
  <p:tag name="KSO_WM_DIAGRAM_VERSION" val="3"/>
  <p:tag name="KSO_WM_DIAGRAM_COLOR_TRICK" val="1"/>
  <p:tag name="KSO_WM_DIAGRAM_COLOR_TEXT_CAN_REMOVE" val="n"/>
  <p:tag name="KSO_WM_DIAGRAM_VIRTUALLY_FRAME" val="{&quot;height&quot;:292.5749545264056,&quot;left&quot;:128.5179588594211,&quot;top&quot;:182.4750454735944,&quot;width&quot;:699.8929072823119}"/>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xml><?xml version="1.0" encoding="utf-8"?>
<p:tagLst xmlns:p="http://schemas.openxmlformats.org/presentationml/2006/main">
  <p:tag name="KSO_WM_DIAGRAM_VIRTUALLY_FRAME" val="{&quot;height&quot;:358.1566929133858,&quot;left&quot;:478.89409448818895,&quot;top&quot;:95.85,&quot;width&quot;:444.25590551181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2"/>
  <p:tag name="KSO_WM_TEMPLATE_CATEGORY" val="diagram"/>
  <p:tag name="KSO_WM_TEMPLATE_INDEX" val="20234877"/>
  <p:tag name="KSO_WM_UNIT_LAYERLEVEL" val="1_1_1_1"/>
  <p:tag name="KSO_WM_TAG_VERSION" val="3.0"/>
  <p:tag name="KSO_WM_BEAUTIFY_FLAG" val="#wm#"/>
  <p:tag name="KSO_WM_UNIT_TYPE" val="n_h_h_i"/>
  <p:tag name="KSO_WM_UNIT_INDEX" val="1_2_1_2"/>
  <p:tag name="KSO_WM_DIAGRAM_VERSION" val="3"/>
  <p:tag name="KSO_WM_DIAGRAM_COLOR_TRICK" val="1"/>
  <p:tag name="KSO_WM_DIAGRAM_COLOR_TEXT_CAN_REMOVE" val="n"/>
  <p:tag name="KSO_WM_DIAGRAM_VIRTUALLY_FRAME" val="{&quot;height&quot;:292.5749545264056,&quot;left&quot;:128.5179588594211,&quot;top&quot;:182.4750454735944,&quot;width&quot;:699.8929072823119}"/>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1_1"/>
  <p:tag name="KSO_WM_DIAGRAM_VERSION" val="3"/>
  <p:tag name="KSO_WM_DIAGRAM_COLOR_TRICK" val="1"/>
  <p:tag name="KSO_WM_DIAGRAM_COLOR_TEXT_CAN_REMOVE" val="n"/>
  <p:tag name="KSO_WM_UNIT_TEXT_FILL_TYPE" val="1"/>
  <p:tag name="KSO_WM_DIAGRAM_VIRTUALLY_FRAME" val="{&quot;height&quot;:292.5749545264056,&quot;left&quot;:128.5179588594211,&quot;top&quot;:182.4750454735944,&quot;width&quot;:699.8929072823119}"/>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3"/>
  <p:tag name="KSO_WM_TEMPLATE_CATEGORY" val="diagram"/>
  <p:tag name="KSO_WM_TEMPLATE_INDEX" val="20234877"/>
  <p:tag name="KSO_WM_UNIT_LAYERLEVEL" val="1_1_1_1"/>
  <p:tag name="KSO_WM_TAG_VERSION" val="3.0"/>
  <p:tag name="KSO_WM_BEAUTIFY_FLAG" val="#wm#"/>
  <p:tag name="KSO_WM_UNIT_TYPE" val="n_h_h_i"/>
  <p:tag name="KSO_WM_UNIT_INDEX" val="1_2_1_3"/>
  <p:tag name="KSO_WM_DIAGRAM_VERSION" val="3"/>
  <p:tag name="KSO_WM_DIAGRAM_COLOR_TRICK" val="1"/>
  <p:tag name="KSO_WM_DIAGRAM_COLOR_TEXT_CAN_REMOVE" val="n"/>
  <p:tag name="KSO_WM_DIAGRAM_VIRTUALLY_FRAME" val="{&quot;height&quot;:292.5749545264056,&quot;left&quot;:128.5179588594211,&quot;top&quot;:182.4750454735944,&quot;width&quot;:699.8929072823119}"/>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1_1"/>
  <p:tag name="KSO_WM_DIAGRAM_MAX_ITEMCNT" val="6"/>
  <p:tag name="KSO_WM_DIAGRAM_MIN_ITEMCNT" val="2"/>
  <p:tag name="KSO_WM_DIAGRAM_VIRTUALLY_FRAME" val="{&quot;height&quot;:292.5749545264056,&quot;left&quot;:128.5179588594211,&quot;top&quot;:182.4750454735944,&quot;width&quot;:699.8929072823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2_1"/>
  <p:tag name="KSO_WM_DIAGRAM_MAX_ITEMCNT" val="6"/>
  <p:tag name="KSO_WM_DIAGRAM_MIN_ITEMCNT" val="2"/>
  <p:tag name="KSO_WM_DIAGRAM_VIRTUALLY_FRAME" val="{&quot;height&quot;:292.5749545264056,&quot;left&quot;:128.5179588594211,&quot;top&quot;:182.4750454735944,&quot;width&quot;:699.8929072823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3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3_1"/>
  <p:tag name="KSO_WM_DIAGRAM_MAX_ITEMCNT" val="6"/>
  <p:tag name="KSO_WM_DIAGRAM_MIN_ITEMCNT" val="2"/>
  <p:tag name="KSO_WM_DIAGRAM_VIRTUALLY_FRAME" val="{&quot;height&quot;:292.5749545264056,&quot;left&quot;:128.5179588594211,&quot;top&quot;:182.4750454735944,&quot;width&quot;:699.8929072823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7.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3_3*l_h_i*1_2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188.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6953_3*l_h_i*1_3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189.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3_3*l_h_i*1_1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19.xml><?xml version="1.0" encoding="utf-8"?>
<p:tagLst xmlns:p="http://schemas.openxmlformats.org/presentationml/2006/main">
  <p:tag name="KSO_WM_DIAGRAM_VIRTUALLY_FRAME" val="{&quot;height&quot;:358.1566929133858,&quot;left&quot;:478.89409448818895,&quot;top&quot;:95.85,&quot;width&quot;:444.255905511811}"/>
</p:tagLst>
</file>

<file path=ppt/tags/tag190.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3*l_h_a*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91.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3_3*l_h_f*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92.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6953_3*l_h_i*1_4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8,8,8,8,8,8]}"/>
</p:tagLst>
</file>

<file path=ppt/tags/tag193.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3*l_h_a*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94.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3_3*l_h_f*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95.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3*l_h_i*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196.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3*l_h_a*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97.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3_3*l_h_f*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198.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3*l_h_i*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199.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6953_3*l_h_a*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58.1566929133858,&quot;left&quot;:478.89409448818895,&quot;top&quot;:95.85,&quot;width&quot;:444.255905511811}"/>
</p:tagLst>
</file>

<file path=ppt/tags/tag200.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6953_3*l_h_f*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201.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6953_3*l_h_i*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02.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3*l_h_i*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8,8,8,8,8,8]}"/>
</p:tagLst>
</file>

<file path=ppt/tags/tag203.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3*l_h_x*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04.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3*l_h_x*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05.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3*l_h_x*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06.xml><?xml version="1.0" encoding="utf-8"?>
<p:tagLst xmlns:p="http://schemas.openxmlformats.org/presentationml/2006/main">
  <p:tag name="KSO_WM_DIAGRAM_VIRTUALLY_FRAME" val="{&quot;height&quot;:270.6000061035156,&quot;left&quot;:86.4,&quot;top&quot;:201.0999969482422,&quot;width&quot;:787.3}"/>
  <p:tag name="KSO_WM_DIAGRAM_VERSION" val="3"/>
  <p:tag name="KSO_WM_DIAGRAM_COLOR_TRICK" val="1"/>
  <p:tag name="KSO_WM_DIAGRAM_COLOR_TEXT_CAN_REMOVE" val="n"/>
  <p:tag name="KSO_WM_UNIT_VALUE" val="92*9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6953_3*l_h_x*1_4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0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1*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59911726,&quot;left&quot;:122.74998779296875,&quot;top&quot;:197,&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2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1*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59911726,&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21.xml><?xml version="1.0" encoding="utf-8"?>
<p:tagLst xmlns:p="http://schemas.openxmlformats.org/presentationml/2006/main">
  <p:tag name="KSO_WM_DIAGRAM_VIRTUALLY_FRAME" val="{&quot;height&quot;:358.1566929133858,&quot;left&quot;:478.89409448818895,&quot;top&quot;:95.85,&quot;width&quot;:444.255905511811}"/>
</p:tagLst>
</file>

<file path=ppt/tags/tag2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1*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59911726,&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1*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59911726,&quot;left&quot;:122.74998779296875,&quot;top&quot;:197,&quot;width&quot;:727.4000122070313}"/>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8,8,8,8,8,8]}"/>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1*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59911726,&quot;left&quot;:122.74998779296875,&quot;top&quot;:197,&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2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1*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59911726,&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8,8,8,8,8,8]}"/>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1*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262.8500759911726,&quot;left&quot;:122.74998779296875,&quot;top&quot;:197,&quot;width&quot;:727.4000122070313}"/>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8,8,8,8,8,8]}"/>
</p:tagLst>
</file>

<file path=ppt/tags/tag2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1*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262.8500759911726,&quot;left&quot;:122.74998779296875,&quot;top&quot;:197,&quot;width&quot;:727.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8,8,8,8,8,8]}"/>
</p:tagLst>
</file>

<file path=ppt/tags/tag21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7.xml><?xml version="1.0" encoding="utf-8"?>
<p:tagLst xmlns:p="http://schemas.openxmlformats.org/presentationml/2006/main">
  <p:tag name="KSO_WM_DIAGRAM_VIRTUALLY_FRAME" val="{&quot;height&quot;:293.3922047244095,&quot;left&quot;:135.8437007874016,&quot;top&quot;:197.35653543307086,&quot;width&quot;:700.2451181102363}"/>
</p:tagLst>
</file>

<file path=ppt/tags/tag21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2.xml><?xml version="1.0" encoding="utf-8"?>
<p:tagLst xmlns:p="http://schemas.openxmlformats.org/presentationml/2006/main">
  <p:tag name="KSO_WM_DIAGRAM_VIRTUALLY_FRAME" val="{&quot;height&quot;:358.1566929133858,&quot;left&quot;:478.89409448818895,&quot;top&quot;:95.85,&quot;width&quot;:444.255905511811}"/>
</p:tagLst>
</file>

<file path=ppt/tags/tag220.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21.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22.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2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291.1999938964844,&quot;left&quot;:50.7750454735944,&quot;top&quot;:178.1750454735944,&quot;width&quot;:758.9499877929687}"/>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224.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2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291.1999938964844,&quot;left&quot;:50.7750454735944,&quot;top&quot;:178.1750454735944,&quot;width&quot;:758.9499877929687}"/>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226.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27.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2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291.1999938964844,&quot;left&quot;:50.7750454735944,&quot;top&quot;:178.1750454735944,&quot;width&quot;:758.9499877929687}"/>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229.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23.xml><?xml version="1.0" encoding="utf-8"?>
<p:tagLst xmlns:p="http://schemas.openxmlformats.org/presentationml/2006/main">
  <p:tag name="KSO_WM_DIAGRAM_VIRTUALLY_FRAME" val="{&quot;height&quot;:358.1566929133858,&quot;left&quot;:478.89409448818895,&quot;top&quot;:95.85,&quot;width&quot;:444.255905511811}"/>
</p:tagLst>
</file>

<file path=ppt/tags/tag230.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231.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8,8,8,8,8,8]}"/>
</p:tagLst>
</file>

<file path=ppt/tags/tag232.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33.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34.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35.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36.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37.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38.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39.xml><?xml version="1.0" encoding="utf-8"?>
<p:tagLst xmlns:p="http://schemas.openxmlformats.org/presentationml/2006/main">
  <p:tag name="KSO_WM_DIAGRAM_VIRTUALLY_FRAME" val="{&quot;height&quot;:291.1999938964844,&quot;left&quot;:50.7750454735944,&quot;top&quot;:178.1750454735944,&quot;width&quot;:758.9499877929687}"/>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4.xml><?xml version="1.0" encoding="utf-8"?>
<p:tagLst xmlns:p="http://schemas.openxmlformats.org/presentationml/2006/main">
  <p:tag name="KSO_WM_DIAGRAM_VIRTUALLY_FRAME" val="{&quot;height&quot;:358.1566929133858,&quot;left&quot;:478.89409448818895,&quot;top&quot;:95.85,&quot;width&quot;:444.255905511811}"/>
</p:tagLst>
</file>

<file path=ppt/tags/tag240.xml><?xml version="1.0" encoding="utf-8"?>
<p:tagLst xmlns:p="http://schemas.openxmlformats.org/presentationml/2006/main">
  <p:tag name="KSO_WM_DIAGRAM_VIRTUALLY_FRAME" val="{&quot;height&quot;:291.1999938964844,&quot;left&quot;:50.7750454735944,&quot;top&quot;:178.1750454735944,&quot;width&quot;:758.9499877929687}"/>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24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4_2*l_h_f*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56.5284118652344,&quot;left&quot;:116.4843155604085,&quot;top&quot;:192.7815027288001,&quot;width&quot;:726.4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5"/>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2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4_2*l_h_f*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56.5284118652344,&quot;left&quot;:116.4843155604085,&quot;top&quot;:192.7815027288001,&quot;width&quot;:726.4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2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4_2*l_h_f*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56.5284118652344,&quot;left&quot;:116.4843155604085,&quot;top&quot;:192.7815027288001,&quot;width&quot;:726.4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4_2*l_h_i*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56.5284118652344,&quot;left&quot;:116.4843155604085,&quot;top&quot;:192.7815027288001,&quot;width&quot;:726.44365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4_2*l_h_i*1_2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56.5284118652344,&quot;left&quot;:116.4843155604085,&quot;top&quot;:192.7815027288001,&quot;width&quot;:726.44365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4_2*l_h_i*1_3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56.5284118652344,&quot;left&quot;:116.4843155604085,&quot;top&quot;:192.7815027288001,&quot;width&quot;:726.44365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8,8,8,8,8,8]}"/>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4_2*l_h_i*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56.5284118652344,&quot;left&quot;:116.4843155604085,&quot;top&quot;:192.7815027288001,&quot;width&quot;:726.443652343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6"/>
  <p:tag name="KSO_WM_UNIT_FILL_FORE_SCHEMECOLOR_INDEX_BRIGHTNESS" val="0"/>
  <p:tag name="KSO_WM_DIAGRAM_USE_COLOR_VALUE" val="{&quot;color_scheme&quot;:1,&quot;color_type&quot;:1,&quot;theme_color_indexes&quot;:[8,8,8,8,8,8]}"/>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4_2*l_h_i*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56.5284118652344,&quot;left&quot;:116.4843155604085,&quot;top&quot;:192.7815027288001,&quot;width&quot;:726.44365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25.xml><?xml version="1.0" encoding="utf-8"?>
<p:tagLst xmlns:p="http://schemas.openxmlformats.org/presentationml/2006/main">
  <p:tag name="KSO_WM_DIAGRAM_VIRTUALLY_FRAME" val="{&quot;height&quot;:358.1566929133858,&quot;left&quot;:478.89409448818895,&quot;top&quot;:95.85,&quot;width&quot;:444.255905511811}"/>
</p:tagLst>
</file>

<file path=ppt/tags/tag2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4_2*l_h_a*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56.5284118652344,&quot;left&quot;:116.4843155604085,&quot;top&quot;:192.7815027288001,&quot;width&quot;:726.4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8,8,8,8,8,8]}"/>
</p:tagLst>
</file>

<file path=ppt/tags/tag2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4_2*l_h_a*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56.5284118652344,&quot;left&quot;:116.4843155604085,&quot;top&quot;:192.7815027288001,&quot;width&quot;:726.4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8,8,8,8,8,8]}"/>
</p:tagLst>
</file>

<file path=ppt/tags/tag2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4_2*l_h_a*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256.5284118652344,&quot;left&quot;:116.4843155604085,&quot;top&quot;:192.7815027288001,&quot;width&quot;:726.4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8,8,8,8,8,8]}"/>
</p:tagLst>
</file>

<file path=ppt/tags/tag25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7.xml><?xml version="1.0" encoding="utf-8"?>
<p:tagLst xmlns:p="http://schemas.openxmlformats.org/presentationml/2006/main">
  <p:tag name="KSO_WM_DIAGRAM_VIRTUALLY_FRAME" val="{&quot;height&quot;:293.3922047244095,&quot;left&quot;:135.8437007874016,&quot;top&quot;:197.35653543307086,&quot;width&quot;:700.2451181102363}"/>
</p:tagLst>
</file>

<file path=ppt/tags/tag25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9.xml><?xml version="1.0" encoding="utf-8"?>
<p:tagLst xmlns:p="http://schemas.openxmlformats.org/presentationml/2006/main">
  <p:tag name="KSO_WM_DIAGRAM_VIRTUALLY_FRAME" val="{&quot;height&quot;:293.3922047244095,&quot;left&quot;:135.8437007874016,&quot;top&quot;:197.35653543307086,&quot;width&quot;:700.2451181102363}"/>
</p:tagLst>
</file>

<file path=ppt/tags/tag26.xml><?xml version="1.0" encoding="utf-8"?>
<p:tagLst xmlns:p="http://schemas.openxmlformats.org/presentationml/2006/main">
  <p:tag name="KSO_WM_DIAGRAM_VIRTUALLY_FRAME" val="{&quot;height&quot;:358.1566929133858,&quot;left&quot;:478.89409448818895,&quot;top&quot;:95.85,&quot;width&quot;:444.255905511811}"/>
</p:tagLst>
</file>

<file path=ppt/tags/tag2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3_3"/>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UNIT_TEXT_FILL_FORE_SCHEMECOLOR_INDEX" val="1"/>
  <p:tag name="KSO_WM_UNIT_TEXT_FILL_TYPE" val="1"/>
  <p:tag name="KSO_WM_UNIT_TEXT_TYPE" val="1"/>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2_3"/>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UNIT_TEXT_FILL_FORE_SCHEMECOLOR_INDEX" val="1"/>
  <p:tag name="KSO_WM_UNIT_TEXT_FILL_TYPE" val="1"/>
  <p:tag name="KSO_WM_UNIT_TEXT_TYPE" val="1"/>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1_3"/>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UNIT_TEXT_FILL_FORE_SCHEMECOLOR_INDEX" val="1"/>
  <p:tag name="KSO_WM_UNIT_TEXT_FILL_TYPE" val="1"/>
  <p:tag name="KSO_WM_UNIT_TEXT_TYPE" val="1"/>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3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UNIT_VALUE" val="143"/>
  <p:tag name="KSO_WM_BEAUTIFY_FLAG" val="#wm#"/>
  <p:tag name="KSO_WM_UNIT_PRESET_TEXT" val="单击此处添加正文内容，文字是您思想的提炼请言简意赅的阐述您的观点。单击此处添加文字是您思想的提炼。单击此处添加正文，文字是您思想的提炼请言简意赅的阐述您的观点"/>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2"/>
  <p:tag name="KSO_WM_TEMPLATE_CATEGORY" val="diagram"/>
  <p:tag name="KSO_WM_TEMPLATE_INDEX" val="20233247"/>
  <p:tag name="KSO_WM_UNIT_LAYERLEVEL" val="1_1_1"/>
  <p:tag name="KSO_WM_TAG_VERSION" val="3.0"/>
  <p:tag name="KSO_WM_UNIT_TYPE" val="l_h_i"/>
  <p:tag name="KSO_WM_UNIT_INDEX" val="1_3_2"/>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1"/>
  <p:tag name="KSO_WM_TEMPLATE_CATEGORY" val="diagram"/>
  <p:tag name="KSO_WM_TEMPLATE_INDEX" val="20233247"/>
  <p:tag name="KSO_WM_UNIT_LAYERLEVEL" val="1_1_1"/>
  <p:tag name="KSO_WM_TAG_VERSION" val="3.0"/>
  <p:tag name="KSO_WM_UNIT_TYPE" val="l_h_i"/>
  <p:tag name="KSO_WM_UNIT_INDEX" val="1_3_1"/>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3_1"/>
  <p:tag name="KSO_WM_TEMPLATE_CATEGORY" val="diagram"/>
  <p:tag name="KSO_WM_TEMPLATE_INDEX" val="20233247"/>
  <p:tag name="KSO_WM_UNIT_LAYERLEVEL" val="1_1_1"/>
  <p:tag name="KSO_WM_TAG_VERSION" val="3.0"/>
  <p:tag name="KSO_WM_UNIT_VALUE" val="70*70"/>
  <p:tag name="KSO_WM_UNIT_TYPE" val="l_h_x"/>
  <p:tag name="KSO_WM_UNIT_INDEX" val="1_3_1"/>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BEAUTIFY_FLAG" val="#wm#"/>
  <p:tag name="KSO_WM_DIAGRAM_MAX_ITEMCNT" val="4"/>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2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UNIT_VALUE" val="143"/>
  <p:tag name="KSO_WM_BEAUTIFY_FLAG" val="#wm#"/>
  <p:tag name="KSO_WM_UNIT_PRESET_TEXT" val="单击此处添加正文内容，文字是您思想的提炼，请言简意赅的阐述您的观点。单击此处添加正文，文字是您思想的提炼。单击此处添加正文，文字是您思想的提炼，请言简意赅的阐述您的观点。"/>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2"/>
  <p:tag name="KSO_WM_TEMPLATE_CATEGORY" val="diagram"/>
  <p:tag name="KSO_WM_TEMPLATE_INDEX" val="20233247"/>
  <p:tag name="KSO_WM_UNIT_LAYERLEVEL" val="1_1_1"/>
  <p:tag name="KSO_WM_TAG_VERSION" val="3.0"/>
  <p:tag name="KSO_WM_UNIT_TYPE" val="l_h_i"/>
  <p:tag name="KSO_WM_UNIT_INDEX" val="1_2_2"/>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7.xml><?xml version="1.0" encoding="utf-8"?>
<p:tagLst xmlns:p="http://schemas.openxmlformats.org/presentationml/2006/main">
  <p:tag name="KSO_WM_DIAGRAM_VIRTUALLY_FRAME" val="{&quot;height&quot;:358.1566929133858,&quot;left&quot;:478.89409448818895,&quot;top&quot;:95.85,&quot;width&quot;:444.25590551181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2_1"/>
  <p:tag name="KSO_WM_TEMPLATE_CATEGORY" val="diagram"/>
  <p:tag name="KSO_WM_TEMPLATE_INDEX" val="20233247"/>
  <p:tag name="KSO_WM_UNIT_LAYERLEVEL" val="1_1_1"/>
  <p:tag name="KSO_WM_TAG_VERSION" val="3.0"/>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BEAUTIFY_FLAG" val="#wm#"/>
  <p:tag name="KSO_WM_DIAGRAM_MAX_ITEMCNT" val="4"/>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1"/>
  <p:tag name="KSO_WM_TEMPLATE_CATEGORY" val="diagram"/>
  <p:tag name="KSO_WM_TEMPLATE_INDEX" val="20233247"/>
  <p:tag name="KSO_WM_UNIT_LAYERLEVEL" val="1_1_1"/>
  <p:tag name="KSO_WM_TAG_VERSION" val="3.0"/>
  <p:tag name="KSO_WM_UNIT_TYPE" val="l_h_i"/>
  <p:tag name="KSO_WM_UNIT_INDEX" val="1_2_1"/>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1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VALUE" val="143"/>
  <p:tag name="KSO_WM_UNIT_TYPE" val="l_h_f"/>
  <p:tag name="KSO_WM_UNIT_INDEX" val="1_1_1"/>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BEAUTIFY_FLAG" val="#wm#"/>
  <p:tag name="KSO_WM_UNIT_PRESET_TEXT" val="单击此处添加正文内容，文字是您思想的提炼请言简意赅的阐述您的观点。单击此处添加文字是您思想的提炼。单击此处添加正文，文字是您思想的提炼请言简意赅的阐述您的观点"/>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2"/>
  <p:tag name="KSO_WM_TEMPLATE_CATEGORY" val="diagram"/>
  <p:tag name="KSO_WM_TEMPLATE_INDEX" val="20233247"/>
  <p:tag name="KSO_WM_UNIT_LAYERLEVEL" val="1_1_1"/>
  <p:tag name="KSO_WM_TAG_VERSION" val="3.0"/>
  <p:tag name="KSO_WM_UNIT_TYPE" val="l_h_i"/>
  <p:tag name="KSO_WM_UNIT_INDEX" val="1_1_2"/>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8,8,8,8,8]}"/>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1_1"/>
  <p:tag name="KSO_WM_TEMPLATE_CATEGORY" val="diagram"/>
  <p:tag name="KSO_WM_TEMPLATE_INDEX" val="20233247"/>
  <p:tag name="KSO_WM_UNIT_LAYERLEVEL" val="1_1_1"/>
  <p:tag name="KSO_WM_TAG_VERSION" val="3.0"/>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BEAUTIFY_FLAG" val="#wm#"/>
  <p:tag name="KSO_WM_DIAGRAM_MAX_ITEMCNT" val="4"/>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1"/>
  <p:tag name="KSO_WM_TEMPLATE_CATEGORY" val="diagram"/>
  <p:tag name="KSO_WM_TEMPLATE_INDEX" val="20233247"/>
  <p:tag name="KSO_WM_UNIT_LAYERLEVEL" val="1_1_1"/>
  <p:tag name="KSO_WM_TAG_VERSION" val="3.0"/>
  <p:tag name="KSO_WM_UNIT_TYPE" val="l_h_i"/>
  <p:tag name="KSO_WM_UNIT_INDEX" val="1_1_1"/>
  <p:tag name="KSO_WM_DIAGRAM_GROUP_CODE" val="l1-1"/>
  <p:tag name="KSO_WM_DIAGRAM_VERSION" val="3"/>
  <p:tag name="KSO_WM_DIAGRAM_COLOR_TRICK" val="1"/>
  <p:tag name="KSO_WM_DIAGRAM_COLOR_TEXT_CAN_REMOVE" val="n"/>
  <p:tag name="KSO_WM_DIAGRAM_VIRTUALLY_FRAME" val="{&quot;height&quot;:292,&quot;left&quot;:117.45003937007877,&quot;top&quot;:149.525,&quot;width&quot;:724.5000000000006}"/>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8,8,8,8,8,8]}"/>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8.xml><?xml version="1.0" encoding="utf-8"?>
<p:tagLst xmlns:p="http://schemas.openxmlformats.org/presentationml/2006/main">
  <p:tag name="KSO_WM_DIAGRAM_VIRTUALLY_FRAME" val="{&quot;height&quot;:358.1566929133858,&quot;left&quot;:478.89409448818895,&quot;top&quot;:95.85,&quot;width&quot;:444.25590551181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8,8,8,8,8,8]}"/>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8,8,8,8,8,8]}"/>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8,8,8,8,8,8]}"/>
</p:tagLst>
</file>

<file path=ppt/tags/tag2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8,8,8,8,8,8]}"/>
</p:tagLst>
</file>

<file path=ppt/tags/tag2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2*l_h_a*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8,8,8,8,8,8]}"/>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8,8,8,8,8,8]}"/>
</p:tagLst>
</file>

<file path=ppt/tags/tag2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8,8,8,8,8,8]}"/>
</p:tagLst>
</file>

<file path=ppt/tags/tag2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2*l_h_a*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8,8,8,8,8,8]}"/>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8,8,8,8,8,8]}"/>
</p:tagLst>
</file>

<file path=ppt/tags/tag29.xml><?xml version="1.0" encoding="utf-8"?>
<p:tagLst xmlns:p="http://schemas.openxmlformats.org/presentationml/2006/main">
  <p:tag name="KSO_WM_DIAGRAM_VIRTUALLY_FRAME" val="{&quot;height&quot;:358.1566929133858,&quot;left&quot;:478.89409448818895,&quot;top&quot;:95.85,&quot;width&quot;:444.255905511811}"/>
</p:tagLst>
</file>

<file path=ppt/tags/tag2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2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62_2*l_h_a*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4.79999389648435,&quot;left&quot;:140.8,&quot;top&quot;:160.6750030517578,&quot;width&quot;:674.93017444155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8,8,8,8,8,8]}"/>
</p:tagLst>
</file>

<file path=ppt/tags/tag29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1_1"/>
  <p:tag name="KSO_WM_TEMPLATE_CATEGORY" val="diagram"/>
  <p:tag name="KSO_WM_TEMPLATE_INDEX" val="2023187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294.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2_2*l_h_i*1_1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8,8,8,8,8,8]}"/>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1_2"/>
  <p:tag name="KSO_WM_TEMPLATE_CATEGORY" val="diagram"/>
  <p:tag name="KSO_WM_TEMPLATE_INDEX" val="20231872"/>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1_3"/>
  <p:tag name="KSO_WM_TEMPLATE_CATEGORY" val="diagram"/>
  <p:tag name="KSO_WM_TEMPLATE_INDEX" val="20231872"/>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1_1"/>
  <p:tag name="KSO_WM_TEMPLATE_CATEGORY" val="diagram"/>
  <p:tag name="KSO_WM_TEMPLATE_INDEX" val="20231872"/>
  <p:tag name="KSO_WM_UNIT_LAYERLEVEL" val="1_1_1"/>
  <p:tag name="KSO_WM_TAG_VERSION" val="3.0"/>
  <p:tag name="KSO_WM_BEAUTIFY_FLAG" val="#wm#"/>
  <p:tag name="KSO_WM_UNIT_VALUE" val="60*60"/>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2_1"/>
  <p:tag name="KSO_WM_TEMPLATE_CATEGORY" val="diagram"/>
  <p:tag name="KSO_WM_TEMPLATE_INDEX" val="2023187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299.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2_2*l_h_i*1_2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8,8,8,8,8,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58.1566929133858,&quot;left&quot;:478.89409448818895,&quot;top&quot;:95.85,&quot;width&quot;:444.25590551181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2"/>
  <p:tag name="KSO_WM_TEMPLATE_CATEGORY" val="diagram"/>
  <p:tag name="KSO_WM_TEMPLATE_INDEX" val="20231872"/>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3"/>
  <p:tag name="KSO_WM_TEMPLATE_CATEGORY" val="diagram"/>
  <p:tag name="KSO_WM_TEMPLATE_INDEX" val="20231872"/>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2_1"/>
  <p:tag name="KSO_WM_TEMPLATE_CATEGORY" val="diagram"/>
  <p:tag name="KSO_WM_TEMPLATE_INDEX" val="20231872"/>
  <p:tag name="KSO_WM_UNIT_LAYERLEVEL" val="1_1_1"/>
  <p:tag name="KSO_WM_TAG_VERSION" val="3.0"/>
  <p:tag name="KSO_WM_BEAUTIFY_FLAG" val="#wm#"/>
  <p:tag name="KSO_WM_UNIT_VALUE" val="67*67"/>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3_1"/>
  <p:tag name="KSO_WM_TEMPLATE_CATEGORY" val="diagram"/>
  <p:tag name="KSO_WM_TEMPLATE_INDEX" val="2023187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38"/>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304.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2_2*l_h_i*1_3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8,8,8,8,8,8]}"/>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3_2"/>
  <p:tag name="KSO_WM_TEMPLATE_CATEGORY" val="diagram"/>
  <p:tag name="KSO_WM_TEMPLATE_INDEX" val="20231872"/>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8,8,8,8,8,8]}"/>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3_3"/>
  <p:tag name="KSO_WM_TEMPLATE_CATEGORY" val="diagram"/>
  <p:tag name="KSO_WM_TEMPLATE_INDEX" val="20231872"/>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3_1"/>
  <p:tag name="KSO_WM_TEMPLATE_CATEGORY" val="diagram"/>
  <p:tag name="KSO_WM_TEMPLATE_INDEX" val="20231872"/>
  <p:tag name="KSO_WM_UNIT_LAYERLEVEL" val="1_1_1"/>
  <p:tag name="KSO_WM_TAG_VERSION" val="3.0"/>
  <p:tag name="KSO_WM_BEAUTIFY_FLAG" val="#wm#"/>
  <p:tag name="KSO_WM_UNIT_VALUE" val="67*67"/>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19.90000000000003,&quot;left&quot;:126.94998779296876,&quot;top&quot;:145.82503937007874,&quot;width&quot;:696.00002441406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8,8,8,8,8]}"/>
</p:tagLst>
</file>

<file path=ppt/tags/tag30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09.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0.xml><?xml version="1.0" encoding="utf-8"?>
<p:tagLst xmlns:p="http://schemas.openxmlformats.org/presentationml/2006/main">
  <p:tag name="KSO_WM_DIAGRAM_COLOR_TRICK" val="1"/>
  <p:tag name="KSO_WM_UNIT_ISCONTENTSTITLE" val="0"/>
  <p:tag name="KSO_WM_UNIT_ISNUMDGM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76_1*l_h_a*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311.xml><?xml version="1.0" encoding="utf-8"?>
<p:tagLst xmlns:p="http://schemas.openxmlformats.org/presentationml/2006/main">
  <p:tag name="KSO_WM_DIAGRAM_COLOR_TRICK" val="1"/>
  <p:tag name="KSO_WM_UNIT_SUBTYPE" val="a"/>
  <p:tag name="KSO_WM_UNIT_NOCLEAR" val="0"/>
  <p:tag name="KSO_WM_UNIT_VALUE" val="1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1*l_h_f*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312.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8,8,8,8,8,8]}"/>
</p:tagLst>
</file>

<file path=ppt/tags/tag313.xml><?xml version="1.0" encoding="utf-8"?>
<p:tagLst xmlns:p="http://schemas.openxmlformats.org/presentationml/2006/main">
  <p:tag name="KSO_WM_DIAGRAM_COLOR_TRICK" val="1"/>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76_1*l_h_a*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314.xml><?xml version="1.0" encoding="utf-8"?>
<p:tagLst xmlns:p="http://schemas.openxmlformats.org/presentationml/2006/main">
  <p:tag name="KSO_WM_DIAGRAM_COLOR_TRICK" val="1"/>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1*l_h_f*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315.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676_1*l_h_i*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8,8,8,8,8,8]}"/>
</p:tagLst>
</file>

<file path=ppt/tags/tag316.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676_1*l_h_i*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3.4665354330713,&quot;left&quot;:133.04996612789128,&quot;top&quot;:164.9,&quot;width&quot;:721.1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8,8,8,8,8,8]}"/>
</p:tagLst>
</file>

<file path=ppt/tags/tag31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8.xml><?xml version="1.0" encoding="utf-8"?>
<p:tagLst xmlns:p="http://schemas.openxmlformats.org/presentationml/2006/main">
  <p:tag name="KSO_WM_DIAGRAM_VIRTUALLY_FRAME" val="{&quot;height&quot;:302.4500000000004,&quot;left&quot;:117.975,&quot;top&quot;:180.30003937007868,&quot;width&quot;:700.3}"/>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154_1*l_i*1_4"/>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8,8,8,8,8,8]}"/>
</p:tagLst>
</file>

<file path=ppt/tags/tag319.xml><?xml version="1.0" encoding="utf-8"?>
<p:tagLst xmlns:p="http://schemas.openxmlformats.org/presentationml/2006/main">
  <p:tag name="KSO_WM_DIAGRAM_VIRTUALLY_FRAME" val="{&quot;height&quot;:302.4500000000004,&quot;left&quot;:117.975,&quot;top&quot;:180.30003937007868,&quot;width&quot;:700.3}"/>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154_1*l_i*1_3"/>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8,8,8,8,8,8]}"/>
</p:tagLst>
</file>

<file path=ppt/tags/tag32.xml><?xml version="1.0" encoding="utf-8"?>
<p:tagLst xmlns:p="http://schemas.openxmlformats.org/presentationml/2006/main">
  <p:tag name="KSO_WM_DIAGRAM_VIRTUALLY_FRAME" val="{&quot;height&quot;:358.1566929133858,&quot;left&quot;:478.89409448818895,&quot;top&quot;:95.85,&quot;width&quot;:444.255905511811}"/>
</p:tagLst>
</file>

<file path=ppt/tags/tag320.xml><?xml version="1.0" encoding="utf-8"?>
<p:tagLst xmlns:p="http://schemas.openxmlformats.org/presentationml/2006/main">
  <p:tag name="KSO_WM_DIAGRAM_VIRTUALLY_FRAME" val="{&quot;height&quot;:302.4500000000004,&quot;left&quot;:117.975,&quot;top&quot;:180.30003937007868,&quot;width&quot;:700.3}"/>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154_1*l_i*1_2"/>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21.xml><?xml version="1.0" encoding="utf-8"?>
<p:tagLst xmlns:p="http://schemas.openxmlformats.org/presentationml/2006/main">
  <p:tag name="KSO_WM_DIAGRAM_VIRTUALLY_FRAME" val="{&quot;height&quot;:302.4500000000004,&quot;left&quot;:117.975,&quot;top&quot;:180.30003937007868,&quot;width&quot;:700.3}"/>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5154_1*l_i*1_1"/>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8,8,8,8,8,8]}"/>
</p:tagLst>
</file>

<file path=ppt/tags/tag322.xml><?xml version="1.0" encoding="utf-8"?>
<p:tagLst xmlns:p="http://schemas.openxmlformats.org/presentationml/2006/main">
  <p:tag name="KSO_WM_DIAGRAM_VIRTUALLY_FRAME" val="{&quot;height&quot;:302.4500000000004,&quot;left&quot;:117.975,&quot;top&quot;:180.30003937007868,&quot;width&quot;:700.3}"/>
  <p:tag name="KSO_WM_UNIT_SUBTYPE" val="a"/>
  <p:tag name="KSO_WM_UNIT_TEXT_LAYER_COUNT" val="1"/>
  <p:tag name="KSO_WM_UNIT_NOCLEAR" val="0"/>
  <p:tag name="KSO_WM_UNIT_VALUE" val="1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4_1*l_h_f*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323.xml><?xml version="1.0" encoding="utf-8"?>
<p:tagLst xmlns:p="http://schemas.openxmlformats.org/presentationml/2006/main">
  <p:tag name="KSO_WM_DIAGRAM_VIRTUALLY_FRAME" val="{&quot;height&quot;:302.4500000000004,&quot;left&quot;:117.975,&quot;top&quot;:180.30003937007868,&quot;width&quot;:700.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4_1*l_h_i*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8,8,8,8,8,8]}"/>
</p:tagLst>
</file>

<file path=ppt/tags/tag324.xml><?xml version="1.0" encoding="utf-8"?>
<p:tagLst xmlns:p="http://schemas.openxmlformats.org/presentationml/2006/main">
  <p:tag name="KSO_WM_DIAGRAM_VIRTUALLY_FRAME" val="{&quot;height&quot;:302.4500000000004,&quot;left&quot;:117.975,&quot;top&quot;:180.30003937007868,&quot;width&quot;:700.3}"/>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4_1*l_h_f*1_2_1"/>
  <p:tag name="KSO_WM_TEMPLATE_CATEGORY" val="diagram"/>
  <p:tag name="KSO_WM_TEMPLATE_INDEX" val="20235154"/>
  <p:tag name="KSO_WM_UNIT_LAYERLEVEL" val="1_1_1"/>
  <p:tag name="KSO_WM_TAG_VERSION" val="3.0"/>
  <p:tag name="KSO_WM_UNIT_VALUE" val="13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325.xml><?xml version="1.0" encoding="utf-8"?>
<p:tagLst xmlns:p="http://schemas.openxmlformats.org/presentationml/2006/main">
  <p:tag name="KSO_WM_DIAGRAM_VIRTUALLY_FRAME" val="{&quot;height&quot;:302.4500000000004,&quot;left&quot;:117.975,&quot;top&quot;:180.30003937007868,&quot;width&quot;:700.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4_1*l_h_i*1_2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8,8,8,8,8,8]}"/>
</p:tagLst>
</file>

<file path=ppt/tags/tag32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7.xml><?xml version="1.0" encoding="utf-8"?>
<p:tagLst xmlns:p="http://schemas.openxmlformats.org/presentationml/2006/main">
  <p:tag name="KSO_WM_DIAGRAM_VIRTUALLY_FRAME" val="{&quot;height&quot;:314.0000000000001,&quot;left&quot;:75.1000454735944,&quot;top&quot;:165.42503937007874,&quot;width&quot;:724.500847036837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3205_1*l_h_i*1_2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28.xml><?xml version="1.0" encoding="utf-8"?>
<p:tagLst xmlns:p="http://schemas.openxmlformats.org/presentationml/2006/main">
  <p:tag name="KSO_WM_DIAGRAM_VIRTUALLY_FRAME" val="{&quot;height&quot;:314.0000000000001,&quot;left&quot;:75.1000454735944,&quot;top&quot;:165.42503937007874,&quot;width&quot;:724.5008470368379}"/>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05_1*l_h_f*1_2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3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1*l_h_a*1_2_1"/>
  <p:tag name="KSO_WM_TEMPLATE_CATEGORY" val="diagram"/>
  <p:tag name="KSO_WM_TEMPLATE_INDEX" val="2023320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4.0000000000001,&quot;left&quot;:75.1000454735944,&quot;top&quot;:165.42503937007874,&quot;width&quot;:724.50084703683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33.xml><?xml version="1.0" encoding="utf-8"?>
<p:tagLst xmlns:p="http://schemas.openxmlformats.org/presentationml/2006/main">
  <p:tag name="KSO_WM_DIAGRAM_VIRTUALLY_FRAME" val="{&quot;height&quot;:358.1566929133858,&quot;left&quot;:478.89409448818895,&quot;top&quot;:95.85,&quot;width&quot;:444.255905511811}"/>
</p:tagLst>
</file>

<file path=ppt/tags/tag330.xml><?xml version="1.0" encoding="utf-8"?>
<p:tagLst xmlns:p="http://schemas.openxmlformats.org/presentationml/2006/main">
  <p:tag name="KSO_WM_DIAGRAM_VIRTUALLY_FRAME" val="{&quot;height&quot;:314.0000000000001,&quot;left&quot;:75.1000454735944,&quot;top&quot;:165.42503937007874,&quot;width&quot;:724.500847036837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205_1*l_h_i*1_2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31.xml><?xml version="1.0" encoding="utf-8"?>
<p:tagLst xmlns:p="http://schemas.openxmlformats.org/presentationml/2006/main">
  <p:tag name="KSO_WM_DIAGRAM_VIRTUALLY_FRAME" val="{&quot;height&quot;:314.0000000000001,&quot;left&quot;:75.1000454735944,&quot;top&quot;:165.42503937007874,&quot;width&quot;:724.500847036837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05_1*l_h_i*1_2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32.xml><?xml version="1.0" encoding="utf-8"?>
<p:tagLst xmlns:p="http://schemas.openxmlformats.org/presentationml/2006/main">
  <p:tag name="KSO_WM_DIAGRAM_VIRTUALLY_FRAME" val="{&quot;height&quot;:314.0000000000001,&quot;left&quot;:75.1000454735944,&quot;top&quot;:165.42503937007874,&quot;width&quot;:724.500847036837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3205_1*l_h_i*1_1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8,8,8,8,8,8]}"/>
</p:tagLst>
</file>

<file path=ppt/tags/tag333.xml><?xml version="1.0" encoding="utf-8"?>
<p:tagLst xmlns:p="http://schemas.openxmlformats.org/presentationml/2006/main">
  <p:tag name="KSO_WM_DIAGRAM_VIRTUALLY_FRAME" val="{&quot;height&quot;:314.0000000000001,&quot;left&quot;:75.1000454735944,&quot;top&quot;:165.42503937007874,&quot;width&quot;:724.5008470368379}"/>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05_1*l_h_f*1_1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8,8,8,8,8,8]}"/>
</p:tagLst>
</file>

<file path=ppt/tags/tag3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1*l_h_a*1_1_1"/>
  <p:tag name="KSO_WM_TEMPLATE_CATEGORY" val="diagram"/>
  <p:tag name="KSO_WM_TEMPLATE_INDEX" val="2023320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4.0000000000001,&quot;left&quot;:75.1000454735944,&quot;top&quot;:165.42503937007874,&quot;width&quot;:724.50084703683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8,8,8,8,8,8]}"/>
</p:tagLst>
</file>

<file path=ppt/tags/tag335.xml><?xml version="1.0" encoding="utf-8"?>
<p:tagLst xmlns:p="http://schemas.openxmlformats.org/presentationml/2006/main">
  <p:tag name="KSO_WM_DIAGRAM_VIRTUALLY_FRAME" val="{&quot;height&quot;:314.0000000000001,&quot;left&quot;:75.1000454735944,&quot;top&quot;:165.42503937007874,&quot;width&quot;:724.500847036837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205_1*l_h_i*1_1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36.xml><?xml version="1.0" encoding="utf-8"?>
<p:tagLst xmlns:p="http://schemas.openxmlformats.org/presentationml/2006/main">
  <p:tag name="KSO_WM_DIAGRAM_VIRTUALLY_FRAME" val="{&quot;height&quot;:314.0000000000001,&quot;left&quot;:75.1000454735944,&quot;top&quot;:165.42503937007874,&quot;width&quot;:724.500847036837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05_1*l_h_i*1_1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337.xml><?xml version="1.0" encoding="utf-8"?>
<p:tagLst xmlns:p="http://schemas.openxmlformats.org/presentationml/2006/main">
  <p:tag name="KSO_WM_DIAGRAM_VIRTUALLY_FRAME" val="{&quot;height&quot;:314.0000000000001,&quot;left&quot;:75.1000454735944,&quot;top&quot;:165.42503937007874,&quot;width&quot;:724.5008470368379}"/>
  <p:tag name="KSO_WM_DIAGRAM_VERSION" val="3"/>
  <p:tag name="KSO_WM_DIAGRAM_COLOR_TRICK" val="1"/>
  <p:tag name="KSO_WM_DIAGRAM_COLOR_TEXT_CAN_REMOVE" val="n"/>
  <p:tag name="KSO_WM_UNIT_VALUE" val="90*7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05_1*l_h_x*1_1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338.xml><?xml version="1.0" encoding="utf-8"?>
<p:tagLst xmlns:p="http://schemas.openxmlformats.org/presentationml/2006/main">
  <p:tag name="KSO_WM_DIAGRAM_VIRTUALLY_FRAME" val="{&quot;height&quot;:314.0000000000001,&quot;left&quot;:75.1000454735944,&quot;top&quot;:165.42503937007874,&quot;width&quot;:724.5008470368379}"/>
  <p:tag name="KSO_WM_DIAGRAM_VERSION" val="3"/>
  <p:tag name="KSO_WM_DIAGRAM_COLOR_TRICK" val="1"/>
  <p:tag name="KSO_WM_DIAGRAM_COLOR_TEXT_CAN_REMOVE" val="n"/>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1*l_h_x*1_2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8,8,8,8,8,8]}"/>
</p:tagLst>
</file>

<file path=ppt/tags/tag33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4.xml><?xml version="1.0" encoding="utf-8"?>
<p:tagLst xmlns:p="http://schemas.openxmlformats.org/presentationml/2006/main">
  <p:tag name="KSO_WM_DIAGRAM_VIRTUALLY_FRAME" val="{&quot;height&quot;:358.1566929133858,&quot;left&quot;:478.89409448818895,&quot;top&quot;:95.85,&quot;width&quot;:444.255905511811}"/>
</p:tagLst>
</file>

<file path=ppt/tags/tag34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3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34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DIAGRAM_USE_COLOR_VALUE" val="{&quot;color_scheme&quot;:1,&quot;color_type&quot;:1,&quot;theme_color_indexes&quot;:[8,8,8,8,8,8]}"/>
</p:tagLst>
</file>

<file path=ppt/tags/tag3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color_type&quot;:1,&quot;theme_color_indexes&quot;:[8,8,8,8,8,8]}"/>
</p:tagLst>
</file>

<file path=ppt/tags/tag3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08.1813476562502,&quot;left&quot;:109.59999577079233,&quot;top&quot;:164.909326171875,&quot;width&quot;:747.30000422920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3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5.xml><?xml version="1.0" encoding="utf-8"?>
<p:tagLst xmlns:p="http://schemas.openxmlformats.org/presentationml/2006/main">
  <p:tag name="KSO_WM_DIAGRAM_VIRTUALLY_FRAME" val="{&quot;height&quot;:358.1566929133858,&quot;left&quot;:478.89409448818895,&quot;top&quot;:95.85,&quot;width&quot;:444.255905511811}"/>
</p:tagLst>
</file>

<file path=ppt/tags/tag35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51.xml><?xml version="1.0" encoding="utf-8"?>
<p:tagLst xmlns:p="http://schemas.openxmlformats.org/presentationml/2006/main">
  <p:tag name="commondata" val="eyJoZGlkIjoiYTU1MDZiNWQ3Mzk2ODc1NGFiMjRiODI4MWFjZjNlMmMifQ=="/>
  <p:tag name="resource_record_key" val="{&quot;65&quot;:[20205081],&quot;70&quot;:[3325359,3322235,3322346,3322001,3321442,3319356,3321432,3330166,3318988,3321416,3322421,3321782,3322069,3319204,3333620,3322233,3321434]}"/>
</p:tagLst>
</file>

<file path=ppt/tags/tag36.xml><?xml version="1.0" encoding="utf-8"?>
<p:tagLst xmlns:p="http://schemas.openxmlformats.org/presentationml/2006/main">
  <p:tag name="KSO_WM_DIAGRAM_VIRTUALLY_FRAME" val="{&quot;height&quot;:358.1566929133858,&quot;left&quot;:478.89409448818895,&quot;top&quot;:95.85,&quot;width&quot;:444.255905511811}"/>
</p:tagLst>
</file>

<file path=ppt/tags/tag37.xml><?xml version="1.0" encoding="utf-8"?>
<p:tagLst xmlns:p="http://schemas.openxmlformats.org/presentationml/2006/main">
  <p:tag name="KSO_WM_DIAGRAM_VIRTUALLY_FRAME" val="{&quot;height&quot;:358.1566929133858,&quot;left&quot;:478.89409448818895,&quot;top&quot;:95.85,&quot;width&quot;:444.255905511811}"/>
</p:tagLst>
</file>

<file path=ppt/tags/tag38.xml><?xml version="1.0" encoding="utf-8"?>
<p:tagLst xmlns:p="http://schemas.openxmlformats.org/presentationml/2006/main">
  <p:tag name="KSO_WM_DIAGRAM_VIRTUALLY_FRAME" val="{&quot;height&quot;:358.1566929133858,&quot;left&quot;:478.89409448818895,&quot;top&quot;:95.85,&quot;width&quot;:444.255905511811}"/>
</p:tagLst>
</file>

<file path=ppt/tags/tag39.xml><?xml version="1.0" encoding="utf-8"?>
<p:tagLst xmlns:p="http://schemas.openxmlformats.org/presentationml/2006/main">
  <p:tag name="KSO_WM_DIAGRAM_VIRTUALLY_FRAME" val="{&quot;height&quot;:358.1566929133858,&quot;left&quot;:478.89409448818895,&quot;top&quot;:95.85,&quot;width&quot;:444.25590551181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DIAGRAM_VIRTUALLY_FRAME" val="{&quot;height&quot;:358.1566929133858,&quot;left&quot;:478.89409448818895,&quot;top&quot;:95.85,&quot;width&quot;:444.255905511811}"/>
</p:tagLst>
</file>

<file path=ppt/tags/tag41.xml><?xml version="1.0" encoding="utf-8"?>
<p:tagLst xmlns:p="http://schemas.openxmlformats.org/presentationml/2006/main">
  <p:tag name="KSO_WM_DIAGRAM_VIRTUALLY_FRAME" val="{&quot;height&quot;:358.1566929133858,&quot;left&quot;:478.89409448818895,&quot;top&quot;:95.85,&quot;width&quot;:444.255905511811}"/>
</p:tagLst>
</file>

<file path=ppt/tags/tag42.xml><?xml version="1.0" encoding="utf-8"?>
<p:tagLst xmlns:p="http://schemas.openxmlformats.org/presentationml/2006/main">
  <p:tag name="KSO_WM_DIAGRAM_VIRTUALLY_FRAME" val="{&quot;height&quot;:358.1566929133858,&quot;left&quot;:478.89409448818895,&quot;top&quot;:95.85,&quot;width&quot;:444.255905511811}"/>
</p:tagLst>
</file>

<file path=ppt/tags/tag43.xml><?xml version="1.0" encoding="utf-8"?>
<p:tagLst xmlns:p="http://schemas.openxmlformats.org/presentationml/2006/main">
  <p:tag name="KSO_WM_DIAGRAM_VIRTUALLY_FRAME" val="{&quot;height&quot;:358.1566929133858,&quot;left&quot;:478.89409448818895,&quot;top&quot;:95.85,&quot;width&quot;:444.255905511811}"/>
</p:tagLst>
</file>

<file path=ppt/tags/tag44.xml><?xml version="1.0" encoding="utf-8"?>
<p:tagLst xmlns:p="http://schemas.openxmlformats.org/presentationml/2006/main">
  <p:tag name="KSO_WM_DIAGRAM_VIRTUALLY_FRAME" val="{&quot;height&quot;:358.1566929133858,&quot;left&quot;:478.89409448818895,&quot;top&quot;:95.85,&quot;width&quot;:444.255905511811}"/>
</p:tagLst>
</file>

<file path=ppt/tags/tag45.xml><?xml version="1.0" encoding="utf-8"?>
<p:tagLst xmlns:p="http://schemas.openxmlformats.org/presentationml/2006/main">
  <p:tag name="KSO_WM_DIAGRAM_VIRTUALLY_FRAME" val="{&quot;height&quot;:358.1566929133858,&quot;left&quot;:478.89409448818895,&quot;top&quot;:95.85,&quot;width&quot;:444.255905511811}"/>
</p:tagLst>
</file>

<file path=ppt/tags/tag46.xml><?xml version="1.0" encoding="utf-8"?>
<p:tagLst xmlns:p="http://schemas.openxmlformats.org/presentationml/2006/main">
  <p:tag name="KSO_WM_DIAGRAM_VIRTUALLY_FRAME" val="{&quot;height&quot;:358.1566929133858,&quot;left&quot;:478.89409448818895,&quot;top&quot;:95.85,&quot;width&quot;:444.255905511811}"/>
</p:tagLst>
</file>

<file path=ppt/tags/tag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8.xml><?xml version="1.0" encoding="utf-8"?>
<p:tagLst xmlns:p="http://schemas.openxmlformats.org/presentationml/2006/main">
  <p:tag name="KSO_WM_DIAGRAM_VIRTUALLY_FRAME" val="{&quot;height&quot;:358.1566929133858,&quot;left&quot;:478.89409448818895,&quot;top&quot;:95.85,&quot;width&quot;:444.255905511811}"/>
</p:tagLst>
</file>

<file path=ppt/tags/tag49.xml><?xml version="1.0" encoding="utf-8"?>
<p:tagLst xmlns:p="http://schemas.openxmlformats.org/presentationml/2006/main">
  <p:tag name="KSO_WM_DIAGRAM_VIRTUALLY_FRAME" val="{&quot;height&quot;:358.1566929133858,&quot;left&quot;:478.89409448818895,&quot;top&quot;:95.85,&quot;width&quot;:444.2559055118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DIAGRAM_VIRTUALLY_FRAME" val="{&quot;height&quot;:358.1566929133858,&quot;left&quot;:478.89409448818895,&quot;top&quot;:95.85,&quot;width&quot;:444.255905511811}"/>
</p:tagLst>
</file>

<file path=ppt/tags/tag51.xml><?xml version="1.0" encoding="utf-8"?>
<p:tagLst xmlns:p="http://schemas.openxmlformats.org/presentationml/2006/main">
  <p:tag name="KSO_WM_DIAGRAM_VIRTUALLY_FRAME" val="{&quot;height&quot;:358.1566929133858,&quot;left&quot;:478.89409448818895,&quot;top&quot;:95.85,&quot;width&quot;:444.255905511811}"/>
</p:tagLst>
</file>

<file path=ppt/tags/tag52.xml><?xml version="1.0" encoding="utf-8"?>
<p:tagLst xmlns:p="http://schemas.openxmlformats.org/presentationml/2006/main">
  <p:tag name="KSO_WM_DIAGRAM_VIRTUALLY_FRAME" val="{&quot;height&quot;:358.1566929133858,&quot;left&quot;:478.89409448818895,&quot;top&quot;:95.85,&quot;width&quot;:444.255905511811}"/>
</p:tagLst>
</file>

<file path=ppt/tags/tag53.xml><?xml version="1.0" encoding="utf-8"?>
<p:tagLst xmlns:p="http://schemas.openxmlformats.org/presentationml/2006/main">
  <p:tag name="KSO_WM_DIAGRAM_VIRTUALLY_FRAME" val="{&quot;height&quot;:358.1566929133858,&quot;left&quot;:478.89409448818895,&quot;top&quot;:95.85,&quot;width&quot;:444.255905511811}"/>
</p:tagLst>
</file>

<file path=ppt/tags/tag54.xml><?xml version="1.0" encoding="utf-8"?>
<p:tagLst xmlns:p="http://schemas.openxmlformats.org/presentationml/2006/main">
  <p:tag name="KSO_WM_DIAGRAM_VIRTUALLY_FRAME" val="{&quot;height&quot;:358.1566929133858,&quot;left&quot;:478.89409448818895,&quot;top&quot;:95.85,&quot;width&quot;:444.255905511811}"/>
</p:tagLst>
</file>

<file path=ppt/tags/tag55.xml><?xml version="1.0" encoding="utf-8"?>
<p:tagLst xmlns:p="http://schemas.openxmlformats.org/presentationml/2006/main">
  <p:tag name="KSO_WM_DIAGRAM_VIRTUALLY_FRAME" val="{&quot;height&quot;:358.1566929133858,&quot;left&quot;:478.89409448818895,&quot;top&quot;:95.85,&quot;width&quot;:444.255905511811}"/>
</p:tagLst>
</file>

<file path=ppt/tags/tag56.xml><?xml version="1.0" encoding="utf-8"?>
<p:tagLst xmlns:p="http://schemas.openxmlformats.org/presentationml/2006/main">
  <p:tag name="KSO_WM_DIAGRAM_VIRTUALLY_FRAME" val="{&quot;height&quot;:358.1566929133858,&quot;left&quot;:478.89409448818895,&quot;top&quot;:95.85,&quot;width&quot;:444.255905511811}"/>
</p:tagLst>
</file>

<file path=ppt/tags/tag57.xml><?xml version="1.0" encoding="utf-8"?>
<p:tagLst xmlns:p="http://schemas.openxmlformats.org/presentationml/2006/main">
  <p:tag name="KSO_WM_DIAGRAM_VIRTUALLY_FRAME" val="{&quot;height&quot;:358.1566929133858,&quot;left&quot;:478.89409448818895,&quot;top&quot;:95.85,&quot;width&quot;:444.255905511811}"/>
</p:tagLst>
</file>

<file path=ppt/tags/tag58.xml><?xml version="1.0" encoding="utf-8"?>
<p:tagLst xmlns:p="http://schemas.openxmlformats.org/presentationml/2006/main">
  <p:tag name="KSO_WM_DIAGRAM_VIRTUALLY_FRAME" val="{&quot;height&quot;:358.1566929133858,&quot;left&quot;:478.89409448818895,&quot;top&quot;:95.85,&quot;width&quot;:444.255905511811}"/>
</p:tagLst>
</file>

<file path=ppt/tags/tag59.xml><?xml version="1.0" encoding="utf-8"?>
<p:tagLst xmlns:p="http://schemas.openxmlformats.org/presentationml/2006/main">
  <p:tag name="KSO_WM_DIAGRAM_VIRTUALLY_FRAME" val="{&quot;height&quot;:358.1566929133858,&quot;left&quot;:478.89409448818895,&quot;top&quot;:95.85,&quot;width&quot;:444.25590551181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1.xml><?xml version="1.0" encoding="utf-8"?>
<p:tagLst xmlns:p="http://schemas.openxmlformats.org/presentationml/2006/main">
  <p:tag name="KSO_WM_DIAGRAM_VIRTUALLY_FRAME" val="{&quot;height&quot;:529.4,&quot;left&quot;:87.15,&quot;top&quot;:56.35,&quot;width&quot;:773.55}"/>
</p:tagLst>
</file>

<file path=ppt/tags/tag62.xml><?xml version="1.0" encoding="utf-8"?>
<p:tagLst xmlns:p="http://schemas.openxmlformats.org/presentationml/2006/main">
  <p:tag name="KSO_WM_DIAGRAM_VIRTUALLY_FRAME" val="{&quot;height&quot;:529.4,&quot;left&quot;:87.15,&quot;top&quot;:56.35,&quot;width&quot;:773.55}"/>
</p:tagLst>
</file>

<file path=ppt/tags/tag63.xml><?xml version="1.0" encoding="utf-8"?>
<p:tagLst xmlns:p="http://schemas.openxmlformats.org/presentationml/2006/main">
  <p:tag name="KSO_WM_DIAGRAM_VIRTUALLY_FRAME" val="{&quot;height&quot;:529.4,&quot;left&quot;:87.15,&quot;top&quot;:56.35,&quot;width&quot;:773.55}"/>
</p:tagLst>
</file>

<file path=ppt/tags/tag64.xml><?xml version="1.0" encoding="utf-8"?>
<p:tagLst xmlns:p="http://schemas.openxmlformats.org/presentationml/2006/main">
  <p:tag name="KSO_WM_DIAGRAM_VIRTUALLY_FRAME" val="{&quot;height&quot;:529.4,&quot;left&quot;:87.15,&quot;top&quot;:56.35,&quot;width&quot;:773.55}"/>
</p:tagLst>
</file>

<file path=ppt/tags/tag65.xml><?xml version="1.0" encoding="utf-8"?>
<p:tagLst xmlns:p="http://schemas.openxmlformats.org/presentationml/2006/main">
  <p:tag name="KSO_WM_DIAGRAM_VIRTUALLY_FRAME" val="{&quot;height&quot;:529.4,&quot;left&quot;:87.15,&quot;top&quot;:56.35,&quot;width&quot;:773.55}"/>
</p:tagLst>
</file>

<file path=ppt/tags/tag66.xml><?xml version="1.0" encoding="utf-8"?>
<p:tagLst xmlns:p="http://schemas.openxmlformats.org/presentationml/2006/main">
  <p:tag name="KSO_WM_DIAGRAM_VIRTUALLY_FRAME" val="{&quot;height&quot;:529.4,&quot;left&quot;:87.15,&quot;top&quot;:56.35,&quot;width&quot;:773.55}"/>
</p:tagLst>
</file>

<file path=ppt/tags/tag67.xml><?xml version="1.0" encoding="utf-8"?>
<p:tagLst xmlns:p="http://schemas.openxmlformats.org/presentationml/2006/main">
  <p:tag name="KSO_WM_DIAGRAM_VIRTUALLY_FRAME" val="{&quot;height&quot;:529.4,&quot;left&quot;:87.15,&quot;top&quot;:56.35,&quot;width&quot;:773.55}"/>
</p:tagLst>
</file>

<file path=ppt/tags/tag68.xml><?xml version="1.0" encoding="utf-8"?>
<p:tagLst xmlns:p="http://schemas.openxmlformats.org/presentationml/2006/main">
  <p:tag name="KSO_WM_DIAGRAM_VIRTUALLY_FRAME" val="{&quot;height&quot;:529.4,&quot;left&quot;:87.15,&quot;top&quot;:56.35,&quot;width&quot;:773.55}"/>
</p:tagLst>
</file>

<file path=ppt/tags/tag69.xml><?xml version="1.0" encoding="utf-8"?>
<p:tagLst xmlns:p="http://schemas.openxmlformats.org/presentationml/2006/main">
  <p:tag name="KSO_WM_DIAGRAM_VIRTUALLY_FRAME" val="{&quot;height&quot;:529.4,&quot;left&quot;:87.15,&quot;top&quot;:56.35,&quot;width&quot;:773.5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529.4,&quot;left&quot;:87.15,&quot;top&quot;:56.35,&quot;width&quot;:773.55}"/>
</p:tagLst>
</file>

<file path=ppt/tags/tag71.xml><?xml version="1.0" encoding="utf-8"?>
<p:tagLst xmlns:p="http://schemas.openxmlformats.org/presentationml/2006/main">
  <p:tag name="KSO_WM_DIAGRAM_VIRTUALLY_FRAME" val="{&quot;height&quot;:529.4,&quot;left&quot;:87.15,&quot;top&quot;:56.35,&quot;width&quot;:773.55}"/>
</p:tagLst>
</file>

<file path=ppt/tags/tag72.xml><?xml version="1.0" encoding="utf-8"?>
<p:tagLst xmlns:p="http://schemas.openxmlformats.org/presentationml/2006/main">
  <p:tag name="KSO_WM_DIAGRAM_VIRTUALLY_FRAME" val="{&quot;height&quot;:529.4,&quot;left&quot;:87.15,&quot;top&quot;:56.35,&quot;width&quot;:773.55}"/>
</p:tagLst>
</file>

<file path=ppt/tags/tag73.xml><?xml version="1.0" encoding="utf-8"?>
<p:tagLst xmlns:p="http://schemas.openxmlformats.org/presentationml/2006/main">
  <p:tag name="KSO_WM_DIAGRAM_VIRTUALLY_FRAME" val="{&quot;height&quot;:529.4,&quot;left&quot;:87.15,&quot;top&quot;:56.35,&quot;width&quot;:773.55}"/>
</p:tagLst>
</file>

<file path=ppt/tags/tag74.xml><?xml version="1.0" encoding="utf-8"?>
<p:tagLst xmlns:p="http://schemas.openxmlformats.org/presentationml/2006/main">
  <p:tag name="KSO_WM_DIAGRAM_VIRTUALLY_FRAME" val="{&quot;height&quot;:529.4,&quot;left&quot;:87.15,&quot;top&quot;:56.35,&quot;width&quot;:773.55}"/>
</p:tagLst>
</file>

<file path=ppt/tags/tag75.xml><?xml version="1.0" encoding="utf-8"?>
<p:tagLst xmlns:p="http://schemas.openxmlformats.org/presentationml/2006/main">
  <p:tag name="KSO_WM_DIAGRAM_VIRTUALLY_FRAME" val="{&quot;height&quot;:529.4,&quot;left&quot;:87.15,&quot;top&quot;:56.35,&quot;width&quot;:773.55}"/>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DIAGRAM_VIRTUALLY_FRAME" val="{&quot;height&quot;:296.5481794829473,&quot;left&quot;:127.45,&quot;top&quot;:158.9704819343755,&quot;width&quot;:716.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81.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DIAGRAM_USE_COLOR_VALUE" val="{&quot;color_scheme&quot;:1,&quot;color_type&quot;:1,&quot;theme_color_indexes&quot;:[8,8,8,8,8,8]}"/>
</p:tagLst>
</file>

<file path=ppt/tags/tag8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8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8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8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DIAGRAM_USE_COLOR_VALUE" val="{&quot;color_scheme&quot;:1,&quot;color_type&quot;:1,&quot;theme_color_indexes&quot;:[8,8,8,8,8,8]}"/>
</p:tagLst>
</file>

<file path=ppt/tags/tag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8,8,8,8,8,8]}"/>
</p:tagLst>
</file>

<file path=ppt/tags/tag8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299.6568503937007,&quot;left&quot;:106.57503937007873,&quot;top&quot;:175.95,&quot;width&quot;:739.54377952755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8,8,8,8,8,8]}"/>
</p:tagLst>
</file>

<file path=ppt/tags/tag8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1*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868_1*l_h_i*1_1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8,8,8,8,8,8]}"/>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1*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8,8,8,8,8]}"/>
</p:tagLst>
</file>

<file path=ppt/tags/tag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1*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1*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8,8,8,8,8,8]}"/>
</p:tagLst>
</file>

<file path=ppt/tags/tag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868_1*l_h_i*1_2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286.0603942871095,&quot;left&quot;:79.26788002314534,&quot;top&quot;:182.263779234398,&quot;width&quot;:782.49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8,8,8,8,8,8]}"/>
</p:tagLst>
</file>

<file path=ppt/tags/tag9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33.93134765625,&quot;left&quot;:112.04999577079234,&quot;top&quot;:148.959326171875,&quot;width&quot;:739.76142578125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DIAGRAM_USE_COLOR_VALUE" val="{&quot;color_scheme&quot;:1,&quot;color_type&quot;:1,&quot;theme_color_indexes&quot;:[8,8,8,8,8,8]}"/>
</p:tagLst>
</file>

<file path=ppt/theme/theme1.xml><?xml version="1.0" encoding="utf-8"?>
<a:theme xmlns:a="http://schemas.openxmlformats.org/drawingml/2006/main" name="第一PPT，www.1ppt.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6777</Words>
  <Application>WPS 演示</Application>
  <PresentationFormat>宽屏</PresentationFormat>
  <Paragraphs>579</Paragraphs>
  <Slides>38</Slides>
  <Notes>20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38</vt:i4>
      </vt:variant>
    </vt:vector>
  </HeadingPairs>
  <TitlesOfParts>
    <vt:vector size="58" baseType="lpstr">
      <vt:lpstr>Arial</vt:lpstr>
      <vt:lpstr>宋体</vt:lpstr>
      <vt:lpstr>Wingdings</vt:lpstr>
      <vt:lpstr>微软雅黑</vt:lpstr>
      <vt:lpstr>思源黑体 Normal</vt:lpstr>
      <vt:lpstr>Wingdings</vt:lpstr>
      <vt:lpstr>OPPOSans R</vt:lpstr>
      <vt:lpstr>字魂35号-经典雅黑</vt:lpstr>
      <vt:lpstr>黑体</vt:lpstr>
      <vt:lpstr>OPPOSans B</vt:lpstr>
      <vt:lpstr>Helvetica</vt:lpstr>
      <vt:lpstr>Lato Black</vt:lpstr>
      <vt:lpstr>Arial Unicode MS</vt:lpstr>
      <vt:lpstr>仓耳小丸子</vt:lpstr>
      <vt:lpstr>汉仪粗圆简</vt:lpstr>
      <vt:lpstr>MiSans Normal</vt:lpstr>
      <vt:lpstr>Calibri</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dc:title>
  <dc:creator/>
  <cp:keywords>www.1ppt.com</cp:keywords>
  <dc:description>www.1ppt.com</dc:description>
  <cp:lastModifiedBy>伊</cp:lastModifiedBy>
  <cp:revision>129</cp:revision>
  <dcterms:created xsi:type="dcterms:W3CDTF">2019-06-19T02:08:00Z</dcterms:created>
  <dcterms:modified xsi:type="dcterms:W3CDTF">2025-03-14T09:44:53Z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1606F0784B4D4091A59F350D6C01277B_12</vt:lpwstr>
  </property>
  <property fmtid="{D5CDD505-2E9C-101B-9397-08002B2CF9AE}" pid="3" name="KSOProductBuildVer">
    <vt:lpwstr>2052-12.1.0.16729</vt:lpwstr>
  </property>
</Properties>
</file>