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89" r:id="rId3"/>
  </p:sldMasterIdLst>
  <p:notesMasterIdLst>
    <p:notesMasterId r:id="rId5"/>
  </p:notesMasterIdLst>
  <p:sldIdLst>
    <p:sldId id="409" r:id="rId4"/>
    <p:sldId id="410" r:id="rId6"/>
    <p:sldId id="450" r:id="rId7"/>
    <p:sldId id="451" r:id="rId8"/>
    <p:sldId id="437" r:id="rId9"/>
    <p:sldId id="414" r:id="rId10"/>
    <p:sldId id="439" r:id="rId11"/>
    <p:sldId id="413" r:id="rId12"/>
    <p:sldId id="411" r:id="rId13"/>
    <p:sldId id="415" r:id="rId14"/>
    <p:sldId id="416" r:id="rId15"/>
    <p:sldId id="442" r:id="rId16"/>
    <p:sldId id="445" r:id="rId17"/>
    <p:sldId id="417" r:id="rId18"/>
    <p:sldId id="432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AB74"/>
    <a:srgbClr val="7E4938"/>
    <a:srgbClr val="73502F"/>
    <a:srgbClr val="FFFFFF"/>
    <a:srgbClr val="A37441"/>
    <a:srgbClr val="825E34"/>
    <a:srgbClr val="D2A672"/>
    <a:srgbClr val="BD7D69"/>
    <a:srgbClr val="704032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990" y="96"/>
      </p:cViewPr>
      <p:guideLst>
        <p:guide orient="horz" pos="2162"/>
        <p:guide pos="380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9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589AD23-FE09-4CFE-94C0-BA8EE5C7795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4711ECB-B0E6-4EAF-82EB-BFB1917B83C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第一PP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7" Type="http://schemas.openxmlformats.org/officeDocument/2006/relationships/theme" Target="../theme/theme1.xml"/><Relationship Id="rId46" Type="http://schemas.openxmlformats.org/officeDocument/2006/relationships/tags" Target="../tags/tag14.xml"/><Relationship Id="rId45" Type="http://schemas.openxmlformats.org/officeDocument/2006/relationships/tags" Target="../tags/tag13.xml"/><Relationship Id="rId44" Type="http://schemas.openxmlformats.org/officeDocument/2006/relationships/tags" Target="../tags/tag12.xml"/><Relationship Id="rId43" Type="http://schemas.openxmlformats.org/officeDocument/2006/relationships/tags" Target="../tags/tag11.xml"/><Relationship Id="rId42" Type="http://schemas.openxmlformats.org/officeDocument/2006/relationships/tags" Target="../tags/tag10.xml"/><Relationship Id="rId41" Type="http://schemas.openxmlformats.org/officeDocument/2006/relationships/tags" Target="../tags/tag9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7" name="KSO_TEMPLATE" hidden="1"/>
          <p:cNvSpPr/>
          <p:nvPr>
            <p:custDataLst>
              <p:tags r:id="rId4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6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7.xml"/><Relationship Id="rId4" Type="http://schemas.openxmlformats.org/officeDocument/2006/relationships/image" Target="../media/image2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tags" Target="../tags/tag130.xml"/><Relationship Id="rId54" Type="http://schemas.openxmlformats.org/officeDocument/2006/relationships/notesSlide" Target="../notesSlides/notesSlide12.xml"/><Relationship Id="rId53" Type="http://schemas.openxmlformats.org/officeDocument/2006/relationships/slideLayout" Target="../slideLayouts/slideLayout1.xml"/><Relationship Id="rId52" Type="http://schemas.openxmlformats.org/officeDocument/2006/relationships/tags" Target="../tags/tag166.xml"/><Relationship Id="rId51" Type="http://schemas.openxmlformats.org/officeDocument/2006/relationships/image" Target="../media/image31.svg"/><Relationship Id="rId50" Type="http://schemas.openxmlformats.org/officeDocument/2006/relationships/image" Target="../media/image30.png"/><Relationship Id="rId5" Type="http://schemas.openxmlformats.org/officeDocument/2006/relationships/tags" Target="../tags/tag129.xml"/><Relationship Id="rId49" Type="http://schemas.openxmlformats.org/officeDocument/2006/relationships/tags" Target="../tags/tag165.xml"/><Relationship Id="rId48" Type="http://schemas.openxmlformats.org/officeDocument/2006/relationships/tags" Target="../tags/tag164.xml"/><Relationship Id="rId47" Type="http://schemas.openxmlformats.org/officeDocument/2006/relationships/tags" Target="../tags/tag163.xml"/><Relationship Id="rId46" Type="http://schemas.openxmlformats.org/officeDocument/2006/relationships/tags" Target="../tags/tag162.xml"/><Relationship Id="rId45" Type="http://schemas.openxmlformats.org/officeDocument/2006/relationships/tags" Target="../tags/tag161.xml"/><Relationship Id="rId44" Type="http://schemas.openxmlformats.org/officeDocument/2006/relationships/tags" Target="../tags/tag160.xml"/><Relationship Id="rId43" Type="http://schemas.openxmlformats.org/officeDocument/2006/relationships/tags" Target="../tags/tag159.xml"/><Relationship Id="rId42" Type="http://schemas.openxmlformats.org/officeDocument/2006/relationships/image" Target="../media/image29.svg"/><Relationship Id="rId41" Type="http://schemas.openxmlformats.org/officeDocument/2006/relationships/image" Target="../media/image28.png"/><Relationship Id="rId40" Type="http://schemas.openxmlformats.org/officeDocument/2006/relationships/tags" Target="../tags/tag158.xml"/><Relationship Id="rId4" Type="http://schemas.openxmlformats.org/officeDocument/2006/relationships/tags" Target="../tags/tag128.xml"/><Relationship Id="rId39" Type="http://schemas.openxmlformats.org/officeDocument/2006/relationships/image" Target="../media/image27.svg"/><Relationship Id="rId38" Type="http://schemas.openxmlformats.org/officeDocument/2006/relationships/image" Target="../media/image26.png"/><Relationship Id="rId37" Type="http://schemas.openxmlformats.org/officeDocument/2006/relationships/tags" Target="../tags/tag157.xml"/><Relationship Id="rId36" Type="http://schemas.openxmlformats.org/officeDocument/2006/relationships/image" Target="../media/image25.svg"/><Relationship Id="rId35" Type="http://schemas.openxmlformats.org/officeDocument/2006/relationships/image" Target="../media/image24.png"/><Relationship Id="rId34" Type="http://schemas.openxmlformats.org/officeDocument/2006/relationships/tags" Target="../tags/tag156.xml"/><Relationship Id="rId33" Type="http://schemas.openxmlformats.org/officeDocument/2006/relationships/image" Target="../media/image23.svg"/><Relationship Id="rId32" Type="http://schemas.openxmlformats.org/officeDocument/2006/relationships/image" Target="../media/image22.png"/><Relationship Id="rId31" Type="http://schemas.openxmlformats.org/officeDocument/2006/relationships/tags" Target="../tags/tag155.xml"/><Relationship Id="rId30" Type="http://schemas.openxmlformats.org/officeDocument/2006/relationships/tags" Target="../tags/tag154.xml"/><Relationship Id="rId3" Type="http://schemas.openxmlformats.org/officeDocument/2006/relationships/image" Target="../media/image3.png"/><Relationship Id="rId29" Type="http://schemas.openxmlformats.org/officeDocument/2006/relationships/tags" Target="../tags/tag153.xml"/><Relationship Id="rId28" Type="http://schemas.openxmlformats.org/officeDocument/2006/relationships/tags" Target="../tags/tag152.xml"/><Relationship Id="rId27" Type="http://schemas.openxmlformats.org/officeDocument/2006/relationships/tags" Target="../tags/tag151.xml"/><Relationship Id="rId26" Type="http://schemas.openxmlformats.org/officeDocument/2006/relationships/tags" Target="../tags/tag150.xml"/><Relationship Id="rId25" Type="http://schemas.openxmlformats.org/officeDocument/2006/relationships/tags" Target="../tags/tag149.xml"/><Relationship Id="rId24" Type="http://schemas.openxmlformats.org/officeDocument/2006/relationships/tags" Target="../tags/tag148.xml"/><Relationship Id="rId23" Type="http://schemas.openxmlformats.org/officeDocument/2006/relationships/tags" Target="../tags/tag147.xml"/><Relationship Id="rId22" Type="http://schemas.openxmlformats.org/officeDocument/2006/relationships/tags" Target="../tags/tag146.xml"/><Relationship Id="rId21" Type="http://schemas.openxmlformats.org/officeDocument/2006/relationships/tags" Target="../tags/tag145.xml"/><Relationship Id="rId20" Type="http://schemas.openxmlformats.org/officeDocument/2006/relationships/tags" Target="../tags/tag144.xml"/><Relationship Id="rId2" Type="http://schemas.openxmlformats.org/officeDocument/2006/relationships/image" Target="../media/image2.png"/><Relationship Id="rId19" Type="http://schemas.openxmlformats.org/officeDocument/2006/relationships/tags" Target="../tags/tag143.xml"/><Relationship Id="rId18" Type="http://schemas.openxmlformats.org/officeDocument/2006/relationships/tags" Target="../tags/tag142.xml"/><Relationship Id="rId17" Type="http://schemas.openxmlformats.org/officeDocument/2006/relationships/tags" Target="../tags/tag141.xml"/><Relationship Id="rId16" Type="http://schemas.openxmlformats.org/officeDocument/2006/relationships/tags" Target="../tags/tag140.xml"/><Relationship Id="rId15" Type="http://schemas.openxmlformats.org/officeDocument/2006/relationships/tags" Target="../tags/tag139.xml"/><Relationship Id="rId14" Type="http://schemas.openxmlformats.org/officeDocument/2006/relationships/tags" Target="../tags/tag138.xml"/><Relationship Id="rId13" Type="http://schemas.openxmlformats.org/officeDocument/2006/relationships/tags" Target="../tags/tag137.xml"/><Relationship Id="rId12" Type="http://schemas.openxmlformats.org/officeDocument/2006/relationships/tags" Target="../tags/tag136.xml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8" Type="http://schemas.openxmlformats.org/officeDocument/2006/relationships/notesSlide" Target="../notesSlides/notesSlide13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79.xml"/><Relationship Id="rId15" Type="http://schemas.openxmlformats.org/officeDocument/2006/relationships/tags" Target="../tags/tag178.xml"/><Relationship Id="rId14" Type="http://schemas.openxmlformats.org/officeDocument/2006/relationships/tags" Target="../tags/tag177.xml"/><Relationship Id="rId13" Type="http://schemas.openxmlformats.org/officeDocument/2006/relationships/tags" Target="../tags/tag176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4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9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.png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9" Type="http://schemas.openxmlformats.org/officeDocument/2006/relationships/tags" Target="../tags/tag31.xml"/><Relationship Id="rId18" Type="http://schemas.openxmlformats.org/officeDocument/2006/relationships/tags" Target="../tags/tag30.xml"/><Relationship Id="rId17" Type="http://schemas.openxmlformats.org/officeDocument/2006/relationships/tags" Target="../tags/tag29.xml"/><Relationship Id="rId16" Type="http://schemas.openxmlformats.org/officeDocument/2006/relationships/tags" Target="../tags/tag28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3.png"/><Relationship Id="rId21" Type="http://schemas.openxmlformats.org/officeDocument/2006/relationships/notesSlide" Target="../notesSlides/notesSlide3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9" Type="http://schemas.openxmlformats.org/officeDocument/2006/relationships/tags" Target="../tags/tag47.xml"/><Relationship Id="rId18" Type="http://schemas.openxmlformats.org/officeDocument/2006/relationships/tags" Target="../tags/tag46.xml"/><Relationship Id="rId17" Type="http://schemas.openxmlformats.org/officeDocument/2006/relationships/tags" Target="../tags/tag45.xml"/><Relationship Id="rId16" Type="http://schemas.openxmlformats.org/officeDocument/2006/relationships/tags" Target="../tags/tag44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8" Type="http://schemas.openxmlformats.org/officeDocument/2006/relationships/notesSlide" Target="../notesSlides/notesSlide4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image" Target="../media/image5.jpeg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3" Type="http://schemas.openxmlformats.org/officeDocument/2006/relationships/notesSlide" Target="../notesSlides/notesSlide5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76.xml"/><Relationship Id="rId20" Type="http://schemas.openxmlformats.org/officeDocument/2006/relationships/image" Target="../media/image7.jpeg"/><Relationship Id="rId2" Type="http://schemas.openxmlformats.org/officeDocument/2006/relationships/image" Target="../media/image2.png"/><Relationship Id="rId19" Type="http://schemas.openxmlformats.org/officeDocument/2006/relationships/tags" Target="../tags/tag75.xml"/><Relationship Id="rId18" Type="http://schemas.openxmlformats.org/officeDocument/2006/relationships/image" Target="../media/image6.jpeg"/><Relationship Id="rId17" Type="http://schemas.openxmlformats.org/officeDocument/2006/relationships/tags" Target="../tags/tag74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8.xml"/><Relationship Id="rId4" Type="http://schemas.openxmlformats.org/officeDocument/2006/relationships/image" Target="../media/image8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8" Type="http://schemas.openxmlformats.org/officeDocument/2006/relationships/notesSlide" Target="../notesSlides/notesSlide8.xml"/><Relationship Id="rId47" Type="http://schemas.openxmlformats.org/officeDocument/2006/relationships/slideLayout" Target="../slideLayouts/slideLayout1.xml"/><Relationship Id="rId46" Type="http://schemas.openxmlformats.org/officeDocument/2006/relationships/tags" Target="../tags/tag109.xml"/><Relationship Id="rId45" Type="http://schemas.openxmlformats.org/officeDocument/2006/relationships/image" Target="../media/image20.svg"/><Relationship Id="rId44" Type="http://schemas.openxmlformats.org/officeDocument/2006/relationships/image" Target="../media/image19.png"/><Relationship Id="rId43" Type="http://schemas.openxmlformats.org/officeDocument/2006/relationships/tags" Target="../tags/tag108.xml"/><Relationship Id="rId42" Type="http://schemas.openxmlformats.org/officeDocument/2006/relationships/image" Target="../media/image18.svg"/><Relationship Id="rId41" Type="http://schemas.openxmlformats.org/officeDocument/2006/relationships/image" Target="../media/image17.png"/><Relationship Id="rId40" Type="http://schemas.openxmlformats.org/officeDocument/2006/relationships/tags" Target="../tags/tag107.xml"/><Relationship Id="rId4" Type="http://schemas.openxmlformats.org/officeDocument/2006/relationships/tags" Target="../tags/tag79.xml"/><Relationship Id="rId39" Type="http://schemas.openxmlformats.org/officeDocument/2006/relationships/tags" Target="../tags/tag106.xml"/><Relationship Id="rId38" Type="http://schemas.openxmlformats.org/officeDocument/2006/relationships/tags" Target="../tags/tag105.xml"/><Relationship Id="rId37" Type="http://schemas.openxmlformats.org/officeDocument/2006/relationships/tags" Target="../tags/tag104.xml"/><Relationship Id="rId36" Type="http://schemas.openxmlformats.org/officeDocument/2006/relationships/tags" Target="../tags/tag103.xml"/><Relationship Id="rId35" Type="http://schemas.openxmlformats.org/officeDocument/2006/relationships/tags" Target="../tags/tag102.xml"/><Relationship Id="rId34" Type="http://schemas.openxmlformats.org/officeDocument/2006/relationships/tags" Target="../tags/tag101.xml"/><Relationship Id="rId33" Type="http://schemas.openxmlformats.org/officeDocument/2006/relationships/image" Target="../media/image16.svg"/><Relationship Id="rId32" Type="http://schemas.openxmlformats.org/officeDocument/2006/relationships/image" Target="../media/image15.png"/><Relationship Id="rId31" Type="http://schemas.openxmlformats.org/officeDocument/2006/relationships/tags" Target="../tags/tag100.xml"/><Relationship Id="rId30" Type="http://schemas.openxmlformats.org/officeDocument/2006/relationships/image" Target="../media/image14.svg"/><Relationship Id="rId3" Type="http://schemas.openxmlformats.org/officeDocument/2006/relationships/image" Target="../media/image3.png"/><Relationship Id="rId29" Type="http://schemas.openxmlformats.org/officeDocument/2006/relationships/image" Target="../media/image13.png"/><Relationship Id="rId28" Type="http://schemas.openxmlformats.org/officeDocument/2006/relationships/tags" Target="../tags/tag99.xml"/><Relationship Id="rId27" Type="http://schemas.openxmlformats.org/officeDocument/2006/relationships/image" Target="../media/image12.svg"/><Relationship Id="rId26" Type="http://schemas.openxmlformats.org/officeDocument/2006/relationships/image" Target="../media/image11.png"/><Relationship Id="rId25" Type="http://schemas.openxmlformats.org/officeDocument/2006/relationships/tags" Target="../tags/tag98.xml"/><Relationship Id="rId24" Type="http://schemas.openxmlformats.org/officeDocument/2006/relationships/image" Target="../media/image10.svg"/><Relationship Id="rId23" Type="http://schemas.openxmlformats.org/officeDocument/2006/relationships/image" Target="../media/image9.png"/><Relationship Id="rId22" Type="http://schemas.openxmlformats.org/officeDocument/2006/relationships/tags" Target="../tags/tag97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image" Target="../media/image2.png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tags" Target="../tags/tag87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image" Target="../media/image3.png"/><Relationship Id="rId24" Type="http://schemas.openxmlformats.org/officeDocument/2006/relationships/notesSlide" Target="../notesSlides/notesSlide9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125.xml"/><Relationship Id="rId21" Type="http://schemas.openxmlformats.org/officeDocument/2006/relationships/image" Target="../media/image7.jpeg"/><Relationship Id="rId20" Type="http://schemas.openxmlformats.org/officeDocument/2006/relationships/tags" Target="../tags/tag124.xml"/><Relationship Id="rId2" Type="http://schemas.openxmlformats.org/officeDocument/2006/relationships/image" Target="../media/image2.png"/><Relationship Id="rId19" Type="http://schemas.openxmlformats.org/officeDocument/2006/relationships/image" Target="../media/image6.jpeg"/><Relationship Id="rId18" Type="http://schemas.openxmlformats.org/officeDocument/2006/relationships/tags" Target="../tags/tag123.xml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743710" y="819785"/>
            <a:ext cx="8703310" cy="540512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00680" y="1518920"/>
            <a:ext cx="666305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kern="0" spc="100" dirty="0">
                <a:solidFill>
                  <a:srgbClr val="704032"/>
                </a:solidFill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OPPOSans B" panose="00020600040101010101" pitchFamily="18" charset="-122"/>
                <a:sym typeface="微软雅黑" panose="020B0503020204020204" pitchFamily="34" charset="-122"/>
              </a:rPr>
              <a:t>大学生创新创业教育教程</a:t>
            </a:r>
            <a:endParaRPr lang="zh-CN" altLang="en-US" sz="8000" kern="0" spc="100" dirty="0">
              <a:solidFill>
                <a:srgbClr val="704032"/>
              </a:solidFill>
              <a:uFillTx/>
              <a:latin typeface="字魂35号-经典雅黑" panose="02000000000000000000" pitchFamily="2" charset="-122"/>
              <a:ea typeface="字魂35号-经典雅黑" panose="02000000000000000000" pitchFamily="2" charset="-122"/>
              <a:cs typeface="OPPOSans B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9999" y="4119146"/>
            <a:ext cx="6391366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kern="0" dirty="0">
                <a:solidFill>
                  <a:srgbClr val="7040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Tutorial on Innovation and Entrepreneurship Education for College Student</a:t>
            </a:r>
            <a:endParaRPr sz="1600" kern="0" dirty="0">
              <a:solidFill>
                <a:srgbClr val="7040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1878330" y="1200150"/>
            <a:ext cx="1619250" cy="457200"/>
          </a:xfrm>
          <a:prstGeom prst="rect">
            <a:avLst/>
          </a:prstGeom>
        </p:spPr>
      </p:pic>
      <p:pic>
        <p:nvPicPr>
          <p:cNvPr id="12" name="图片 11" descr="20200224-084020-b05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9755" y="4716145"/>
            <a:ext cx="1836420" cy="74803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231640" y="5062855"/>
            <a:ext cx="3728085" cy="428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2A672"/>
              </a:gs>
              <a:gs pos="100000">
                <a:srgbClr val="A37441"/>
              </a:gs>
            </a:gsLst>
            <a:lin ang="154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1640" y="5092700"/>
            <a:ext cx="37776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老师：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 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6" grpId="0" bldLvl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 bwMode="auto">
          <a:xfrm>
            <a:off x="3331210" y="3013710"/>
            <a:ext cx="568198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200" b="1" i="0" kern="0" spc="170" baseline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r>
              <a:rPr lang="zh-CN" altLang="en-US" dirty="0">
                <a:sym typeface="微软雅黑" panose="020B0503020204020204" pitchFamily="34" charset="-122"/>
              </a:rPr>
              <a:t>创新思维的训练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3076394" y="1756729"/>
            <a:ext cx="6037942" cy="10147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任务二</a:t>
            </a: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1365" y="2817196"/>
            <a:ext cx="828000" cy="36000"/>
          </a:xfrm>
          <a:prstGeom prst="rect">
            <a:avLst/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189420" y="863013"/>
            <a:ext cx="705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9420" y="1981725"/>
            <a:ext cx="3610303" cy="3610303"/>
            <a:chOff x="1087820" y="1844565"/>
            <a:chExt cx="3610303" cy="3610303"/>
          </a:xfrm>
        </p:grpSpPr>
        <p:sp>
          <p:nvSpPr>
            <p:cNvPr id="4" name="椭圆 3"/>
            <p:cNvSpPr/>
            <p:nvPr/>
          </p:nvSpPr>
          <p:spPr>
            <a:xfrm>
              <a:off x="1087820" y="1844565"/>
              <a:ext cx="3610303" cy="3610303"/>
            </a:xfrm>
            <a:prstGeom prst="ellipse">
              <a:avLst/>
            </a:prstGeom>
            <a:solidFill>
              <a:srgbClr val="D2A672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63564" y="2220309"/>
              <a:ext cx="2858814" cy="28588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598743" y="2497148"/>
            <a:ext cx="4042423" cy="254792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560695" y="1917065"/>
            <a:ext cx="5208270" cy="3413125"/>
            <a:chOff x="6290559" y="1113802"/>
            <a:chExt cx="4396490" cy="1261952"/>
          </a:xfrm>
        </p:grpSpPr>
        <p:sp>
          <p:nvSpPr>
            <p:cNvPr id="37" name="矩形 36"/>
            <p:cNvSpPr/>
            <p:nvPr/>
          </p:nvSpPr>
          <p:spPr>
            <a:xfrm>
              <a:off x="6290559" y="1113802"/>
              <a:ext cx="4396490" cy="12619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472272" y="1239595"/>
              <a:ext cx="4127405" cy="989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556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3837665281"/>
                  </a:ext>
                </a:extLst>
              </a:pPr>
              <a:r>
                <a:rPr lang="zh-CN" altLang="en-US" sz="140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在当今时代，创新思维对大学生极为重要。于学术方面，能助其突破传统，在理工科以新视角设计实验、分析数据，于人文社科中独特解读现象、撰写创新成果，推动学科发展。在职业发展上，职场多变，创新型人才需求大，有此思维的大学生求职有优势，工作中可应对挑战、创造价值。对于个人成长与综合素质提升，能培养独立思考、批判思维与解决问题能力，使其多角度思考、灵活求解，还可激发创造力与想象力，提升审美和文化素养，促进全面发展。</a:t>
              </a:r>
              <a:endParaRPr lang="zh-CN" altLang="en-US" sz="140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143752" y="891480"/>
            <a:ext cx="7904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三、培养大学生创新思维特征的方法与途径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189420" y="863013"/>
            <a:ext cx="705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69352" y="89148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二、创新思维的主要类型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椭圆 80"/>
          <p:cNvSpPr/>
          <p:nvPr>
            <p:custDataLst>
              <p:tags r:id="rId4"/>
            </p:custDataLst>
          </p:nvPr>
        </p:nvSpPr>
        <p:spPr>
          <a:xfrm>
            <a:off x="1597854" y="2671939"/>
            <a:ext cx="224926" cy="22492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60" name="任意多边形: 形状 363"/>
          <p:cNvSpPr/>
          <p:nvPr>
            <p:custDataLst>
              <p:tags r:id="rId5"/>
            </p:custDataLst>
          </p:nvPr>
        </p:nvSpPr>
        <p:spPr>
          <a:xfrm>
            <a:off x="5395007" y="2515156"/>
            <a:ext cx="1506894" cy="1508002"/>
          </a:xfrm>
          <a:custGeom>
            <a:avLst/>
            <a:gdLst>
              <a:gd name="connsiteX0" fmla="*/ 825887 w 1726976"/>
              <a:gd name="connsiteY0" fmla="*/ 316 h 1728255"/>
              <a:gd name="connsiteX1" fmla="*/ 1371305 w 1726976"/>
              <a:gd name="connsiteY1" fmla="*/ 163774 h 1728255"/>
              <a:gd name="connsiteX2" fmla="*/ 1538476 w 1726976"/>
              <a:gd name="connsiteY2" fmla="*/ 322360 h 1728255"/>
              <a:gd name="connsiteX3" fmla="*/ 1688139 w 1726976"/>
              <a:gd name="connsiteY3" fmla="*/ 1198400 h 1728255"/>
              <a:gd name="connsiteX4" fmla="*/ 1118797 w 1726976"/>
              <a:gd name="connsiteY4" fmla="*/ 1714888 h 1728255"/>
              <a:gd name="connsiteX5" fmla="*/ 1118590 w 1726976"/>
              <a:gd name="connsiteY5" fmla="*/ 1715488 h 1728255"/>
              <a:gd name="connsiteX6" fmla="*/ 136136 w 1726976"/>
              <a:gd name="connsiteY6" fmla="*/ 1309259 h 1728255"/>
              <a:gd name="connsiteX7" fmla="*/ 500110 w 1726976"/>
              <a:gd name="connsiteY7" fmla="*/ 86007 h 1728255"/>
              <a:gd name="connsiteX8" fmla="*/ 825887 w 1726976"/>
              <a:gd name="connsiteY8" fmla="*/ 316 h 1728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6976" h="1728255">
                <a:moveTo>
                  <a:pt x="825887" y="316"/>
                </a:moveTo>
                <a:cubicBezTo>
                  <a:pt x="1016546" y="-4960"/>
                  <a:pt x="1213958" y="56268"/>
                  <a:pt x="1371305" y="163774"/>
                </a:cubicBezTo>
                <a:cubicBezTo>
                  <a:pt x="1436966" y="206791"/>
                  <a:pt x="1492381" y="260989"/>
                  <a:pt x="1538476" y="322360"/>
                </a:cubicBezTo>
                <a:cubicBezTo>
                  <a:pt x="1738219" y="588307"/>
                  <a:pt x="1762954" y="988976"/>
                  <a:pt x="1688139" y="1198400"/>
                </a:cubicBezTo>
                <a:cubicBezTo>
                  <a:pt x="1528364" y="1643055"/>
                  <a:pt x="1230693" y="1690296"/>
                  <a:pt x="1118797" y="1714888"/>
                </a:cubicBezTo>
                <a:lnTo>
                  <a:pt x="1118590" y="1715488"/>
                </a:lnTo>
                <a:cubicBezTo>
                  <a:pt x="854149" y="1773504"/>
                  <a:pt x="323552" y="1633058"/>
                  <a:pt x="136136" y="1309259"/>
                </a:cubicBezTo>
                <a:cubicBezTo>
                  <a:pt x="-147838" y="817204"/>
                  <a:pt x="31049" y="348238"/>
                  <a:pt x="500110" y="86007"/>
                </a:cubicBezTo>
                <a:cubicBezTo>
                  <a:pt x="599529" y="30589"/>
                  <a:pt x="711492" y="3482"/>
                  <a:pt x="825887" y="316"/>
                </a:cubicBezTo>
                <a:close/>
              </a:path>
            </a:pathLst>
          </a:custGeom>
          <a:gradFill>
            <a:gsLst>
              <a:gs pos="5000">
                <a:schemeClr val="accent4">
                  <a:alpha val="100000"/>
                </a:schemeClr>
              </a:gs>
              <a:gs pos="100000">
                <a:schemeClr val="accent4">
                  <a:lumMod val="60000"/>
                  <a:lumOff val="40000"/>
                  <a:alpha val="10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66" name="任意多边形: 形状 366"/>
          <p:cNvSpPr/>
          <p:nvPr>
            <p:custDataLst>
              <p:tags r:id="rId6"/>
            </p:custDataLst>
          </p:nvPr>
        </p:nvSpPr>
        <p:spPr>
          <a:xfrm>
            <a:off x="5407749" y="2475821"/>
            <a:ext cx="1483626" cy="1535703"/>
          </a:xfrm>
          <a:custGeom>
            <a:avLst/>
            <a:gdLst>
              <a:gd name="connsiteX0" fmla="*/ 793576 w 1700558"/>
              <a:gd name="connsiteY0" fmla="*/ 95 h 1760015"/>
              <a:gd name="connsiteX1" fmla="*/ 1316933 w 1700558"/>
              <a:gd name="connsiteY1" fmla="*/ 147821 h 1760015"/>
              <a:gd name="connsiteX2" fmla="*/ 1409651 w 1700558"/>
              <a:gd name="connsiteY2" fmla="*/ 212532 h 1760015"/>
              <a:gd name="connsiteX3" fmla="*/ 1699022 w 1700558"/>
              <a:gd name="connsiteY3" fmla="*/ 934500 h 1760015"/>
              <a:gd name="connsiteX4" fmla="*/ 975466 w 1700558"/>
              <a:gd name="connsiteY4" fmla="*/ 1738717 h 1760015"/>
              <a:gd name="connsiteX5" fmla="*/ 239538 w 1700558"/>
              <a:gd name="connsiteY5" fmla="*/ 1516690 h 1760015"/>
              <a:gd name="connsiteX6" fmla="*/ 238917 w 1700558"/>
              <a:gd name="connsiteY6" fmla="*/ 1516822 h 1760015"/>
              <a:gd name="connsiteX7" fmla="*/ 81039 w 1700558"/>
              <a:gd name="connsiteY7" fmla="*/ 465679 h 1760015"/>
              <a:gd name="connsiteX8" fmla="*/ 793576 w 1700558"/>
              <a:gd name="connsiteY8" fmla="*/ 95 h 176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0558" h="1760015">
                <a:moveTo>
                  <a:pt x="793576" y="95"/>
                </a:moveTo>
                <a:cubicBezTo>
                  <a:pt x="963266" y="-2481"/>
                  <a:pt x="1142049" y="47700"/>
                  <a:pt x="1316933" y="147821"/>
                </a:cubicBezTo>
                <a:cubicBezTo>
                  <a:pt x="1349835" y="166713"/>
                  <a:pt x="1380759" y="188418"/>
                  <a:pt x="1409651" y="212532"/>
                </a:cubicBezTo>
                <a:cubicBezTo>
                  <a:pt x="1611894" y="381337"/>
                  <a:pt x="1714553" y="668220"/>
                  <a:pt x="1699022" y="934500"/>
                </a:cubicBezTo>
                <a:cubicBezTo>
                  <a:pt x="1682769" y="1352751"/>
                  <a:pt x="1243809" y="1684929"/>
                  <a:pt x="975466" y="1738717"/>
                </a:cubicBezTo>
                <a:cubicBezTo>
                  <a:pt x="512067" y="1830719"/>
                  <a:pt x="318251" y="1599926"/>
                  <a:pt x="239538" y="1516690"/>
                </a:cubicBezTo>
                <a:lnTo>
                  <a:pt x="238917" y="1516822"/>
                </a:lnTo>
                <a:cubicBezTo>
                  <a:pt x="52984" y="1320057"/>
                  <a:pt x="-99947" y="793009"/>
                  <a:pt x="81039" y="465679"/>
                </a:cubicBezTo>
                <a:cubicBezTo>
                  <a:pt x="253199" y="155235"/>
                  <a:pt x="510759" y="4390"/>
                  <a:pt x="793576" y="95"/>
                </a:cubicBez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68" name="椭圆 67"/>
          <p:cNvSpPr/>
          <p:nvPr>
            <p:custDataLst>
              <p:tags r:id="rId7"/>
            </p:custDataLst>
          </p:nvPr>
        </p:nvSpPr>
        <p:spPr>
          <a:xfrm>
            <a:off x="6640965" y="2697424"/>
            <a:ext cx="258166" cy="2587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69" name="椭圆 349"/>
          <p:cNvSpPr/>
          <p:nvPr>
            <p:custDataLst>
              <p:tags r:id="rId8"/>
            </p:custDataLst>
          </p:nvPr>
        </p:nvSpPr>
        <p:spPr>
          <a:xfrm>
            <a:off x="6662571" y="2684127"/>
            <a:ext cx="257612" cy="258166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61" name="任意多边形: 形状 353"/>
          <p:cNvSpPr/>
          <p:nvPr>
            <p:custDataLst>
              <p:tags r:id="rId9"/>
            </p:custDataLst>
          </p:nvPr>
        </p:nvSpPr>
        <p:spPr>
          <a:xfrm>
            <a:off x="3504186" y="2533438"/>
            <a:ext cx="1541243" cy="1498584"/>
          </a:xfrm>
          <a:custGeom>
            <a:avLst/>
            <a:gdLst>
              <a:gd name="connsiteX0" fmla="*/ 810429 w 1766291"/>
              <a:gd name="connsiteY0" fmla="*/ 95 h 1717769"/>
              <a:gd name="connsiteX1" fmla="*/ 1607004 w 1766291"/>
              <a:gd name="connsiteY1" fmla="*/ 393960 h 1717769"/>
              <a:gd name="connsiteX2" fmla="*/ 1690188 w 1766291"/>
              <a:gd name="connsiteY2" fmla="*/ 1158193 h 1717769"/>
              <a:gd name="connsiteX3" fmla="*/ 1690552 w 1766291"/>
              <a:gd name="connsiteY3" fmla="*/ 1158713 h 1717769"/>
              <a:gd name="connsiteX4" fmla="*/ 784576 w 1766291"/>
              <a:gd name="connsiteY4" fmla="*/ 1714790 h 1717769"/>
              <a:gd name="connsiteX5" fmla="*/ 9006 w 1766291"/>
              <a:gd name="connsiteY5" fmla="*/ 701264 h 1717769"/>
              <a:gd name="connsiteX6" fmla="*/ 583905 w 1766291"/>
              <a:gd name="connsiteY6" fmla="*/ 42127 h 1717769"/>
              <a:gd name="connsiteX7" fmla="*/ 810429 w 1766291"/>
              <a:gd name="connsiteY7" fmla="*/ 95 h 171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6291" h="1717769">
                <a:moveTo>
                  <a:pt x="810429" y="95"/>
                </a:moveTo>
                <a:cubicBezTo>
                  <a:pt x="1142938" y="-5181"/>
                  <a:pt x="1481571" y="210327"/>
                  <a:pt x="1607004" y="393960"/>
                </a:cubicBezTo>
                <a:cubicBezTo>
                  <a:pt x="1872782" y="784603"/>
                  <a:pt x="1736056" y="1053207"/>
                  <a:pt x="1690188" y="1158193"/>
                </a:cubicBezTo>
                <a:lnTo>
                  <a:pt x="1690552" y="1158713"/>
                </a:lnTo>
                <a:cubicBezTo>
                  <a:pt x="1582070" y="1406765"/>
                  <a:pt x="1156637" y="1753494"/>
                  <a:pt x="784576" y="1714790"/>
                </a:cubicBezTo>
                <a:cubicBezTo>
                  <a:pt x="219669" y="1655304"/>
                  <a:pt x="-54542" y="1234907"/>
                  <a:pt x="9006" y="701264"/>
                </a:cubicBezTo>
                <a:cubicBezTo>
                  <a:pt x="45275" y="399900"/>
                  <a:pt x="296814" y="144701"/>
                  <a:pt x="583905" y="42127"/>
                </a:cubicBezTo>
                <a:cubicBezTo>
                  <a:pt x="657290" y="14289"/>
                  <a:pt x="733697" y="1313"/>
                  <a:pt x="810429" y="95"/>
                </a:cubicBezTo>
                <a:close/>
              </a:path>
            </a:pathLst>
          </a:custGeom>
          <a:gradFill>
            <a:gsLst>
              <a:gs pos="5000">
                <a:schemeClr val="accent4">
                  <a:alpha val="100000"/>
                </a:schemeClr>
              </a:gs>
              <a:gs pos="100000">
                <a:schemeClr val="accent4">
                  <a:lumMod val="60000"/>
                  <a:lumOff val="40000"/>
                  <a:alpha val="10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62" name="任意多边形: 形状 356"/>
          <p:cNvSpPr/>
          <p:nvPr>
            <p:custDataLst>
              <p:tags r:id="rId10"/>
            </p:custDataLst>
          </p:nvPr>
        </p:nvSpPr>
        <p:spPr>
          <a:xfrm>
            <a:off x="3510281" y="2467511"/>
            <a:ext cx="1491382" cy="1540689"/>
          </a:xfrm>
          <a:custGeom>
            <a:avLst/>
            <a:gdLst>
              <a:gd name="connsiteX0" fmla="*/ 949661 w 1709538"/>
              <a:gd name="connsiteY0" fmla="*/ 2381 h 1766102"/>
              <a:gd name="connsiteX1" fmla="*/ 1600848 w 1709538"/>
              <a:gd name="connsiteY1" fmla="*/ 427847 h 1766102"/>
              <a:gd name="connsiteX2" fmla="*/ 1469417 w 1709538"/>
              <a:gd name="connsiteY2" fmla="*/ 1501739 h 1766102"/>
              <a:gd name="connsiteX3" fmla="*/ 739180 w 1709538"/>
              <a:gd name="connsiteY3" fmla="*/ 1741998 h 1766102"/>
              <a:gd name="connsiteX4" fmla="*/ 738747 w 1709538"/>
              <a:gd name="connsiteY4" fmla="*/ 1742463 h 1766102"/>
              <a:gd name="connsiteX5" fmla="*/ 6459 w 1709538"/>
              <a:gd name="connsiteY5" fmla="*/ 971899 h 1766102"/>
              <a:gd name="connsiteX6" fmla="*/ 836586 w 1709538"/>
              <a:gd name="connsiteY6" fmla="*/ 2554 h 1766102"/>
              <a:gd name="connsiteX7" fmla="*/ 949661 w 1709538"/>
              <a:gd name="connsiteY7" fmla="*/ 2381 h 176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9538" h="1766102">
                <a:moveTo>
                  <a:pt x="949661" y="2381"/>
                </a:moveTo>
                <a:cubicBezTo>
                  <a:pt x="1212169" y="24658"/>
                  <a:pt x="1460829" y="200793"/>
                  <a:pt x="1600848" y="427847"/>
                </a:cubicBezTo>
                <a:cubicBezTo>
                  <a:pt x="1827449" y="779813"/>
                  <a:pt x="1658392" y="1303744"/>
                  <a:pt x="1469417" y="1501739"/>
                </a:cubicBezTo>
                <a:cubicBezTo>
                  <a:pt x="1142570" y="1842929"/>
                  <a:pt x="851408" y="1765036"/>
                  <a:pt x="739180" y="1741998"/>
                </a:cubicBezTo>
                <a:lnTo>
                  <a:pt x="738747" y="1742463"/>
                </a:lnTo>
                <a:cubicBezTo>
                  <a:pt x="473561" y="1687924"/>
                  <a:pt x="45956" y="1343877"/>
                  <a:pt x="6459" y="971899"/>
                </a:cubicBezTo>
                <a:cubicBezTo>
                  <a:pt x="-52806" y="406969"/>
                  <a:pt x="301393" y="51345"/>
                  <a:pt x="836586" y="2554"/>
                </a:cubicBezTo>
                <a:cubicBezTo>
                  <a:pt x="874376" y="-843"/>
                  <a:pt x="912160" y="-801"/>
                  <a:pt x="949661" y="2381"/>
                </a:cubicBez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64" name="椭圆 63"/>
          <p:cNvSpPr/>
          <p:nvPr>
            <p:custDataLst>
              <p:tags r:id="rId11"/>
            </p:custDataLst>
          </p:nvPr>
        </p:nvSpPr>
        <p:spPr>
          <a:xfrm>
            <a:off x="4724660" y="3647543"/>
            <a:ext cx="152351" cy="1529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65" name="椭圆 349"/>
          <p:cNvSpPr/>
          <p:nvPr>
            <p:custDataLst>
              <p:tags r:id="rId12"/>
            </p:custDataLst>
          </p:nvPr>
        </p:nvSpPr>
        <p:spPr>
          <a:xfrm>
            <a:off x="4737402" y="3661947"/>
            <a:ext cx="152351" cy="152351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85" name="椭圆 84"/>
          <p:cNvSpPr/>
          <p:nvPr>
            <p:custDataLst>
              <p:tags r:id="rId13"/>
            </p:custDataLst>
          </p:nvPr>
        </p:nvSpPr>
        <p:spPr>
          <a:xfrm>
            <a:off x="9532318" y="2510170"/>
            <a:ext cx="204428" cy="2044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59" name="任意多边形: 形状 381"/>
          <p:cNvSpPr/>
          <p:nvPr>
            <p:custDataLst>
              <p:tags r:id="rId14"/>
            </p:custDataLst>
          </p:nvPr>
        </p:nvSpPr>
        <p:spPr>
          <a:xfrm>
            <a:off x="7332917" y="2523466"/>
            <a:ext cx="1526285" cy="1483072"/>
          </a:xfrm>
          <a:custGeom>
            <a:avLst/>
            <a:gdLst>
              <a:gd name="connsiteX0" fmla="*/ 906860 w 1749706"/>
              <a:gd name="connsiteY0" fmla="*/ 1167 h 1699873"/>
              <a:gd name="connsiteX1" fmla="*/ 1189387 w 1749706"/>
              <a:gd name="connsiteY1" fmla="*/ 58560 h 1699873"/>
              <a:gd name="connsiteX2" fmla="*/ 1389983 w 1749706"/>
              <a:gd name="connsiteY2" fmla="*/ 172006 h 1699873"/>
              <a:gd name="connsiteX3" fmla="*/ 1747179 w 1749706"/>
              <a:gd name="connsiteY3" fmla="*/ 985919 h 1699873"/>
              <a:gd name="connsiteX4" fmla="*/ 1319643 w 1749706"/>
              <a:gd name="connsiteY4" fmla="*/ 1624881 h 1699873"/>
              <a:gd name="connsiteX5" fmla="*/ 1319587 w 1749706"/>
              <a:gd name="connsiteY5" fmla="*/ 1625514 h 1699873"/>
              <a:gd name="connsiteX6" fmla="*/ 267905 w 1749706"/>
              <a:gd name="connsiteY6" fmla="*/ 1469010 h 1699873"/>
              <a:gd name="connsiteX7" fmla="*/ 325145 w 1749706"/>
              <a:gd name="connsiteY7" fmla="*/ 193882 h 1699873"/>
              <a:gd name="connsiteX8" fmla="*/ 620553 w 1749706"/>
              <a:gd name="connsiteY8" fmla="*/ 31903 h 1699873"/>
              <a:gd name="connsiteX9" fmla="*/ 906860 w 1749706"/>
              <a:gd name="connsiteY9" fmla="*/ 1167 h 1699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49706" h="1699873">
                <a:moveTo>
                  <a:pt x="906860" y="1167"/>
                </a:moveTo>
                <a:cubicBezTo>
                  <a:pt x="1003762" y="5956"/>
                  <a:pt x="1100035" y="25433"/>
                  <a:pt x="1189387" y="58560"/>
                </a:cubicBezTo>
                <a:cubicBezTo>
                  <a:pt x="1263514" y="84417"/>
                  <a:pt x="1330403" y="123604"/>
                  <a:pt x="1389983" y="172006"/>
                </a:cubicBezTo>
                <a:cubicBezTo>
                  <a:pt x="1648165" y="381757"/>
                  <a:pt x="1769111" y="764588"/>
                  <a:pt x="1747179" y="985919"/>
                </a:cubicBezTo>
                <a:cubicBezTo>
                  <a:pt x="1699715" y="1456077"/>
                  <a:pt x="1422279" y="1573943"/>
                  <a:pt x="1319643" y="1624881"/>
                </a:cubicBezTo>
                <a:lnTo>
                  <a:pt x="1319587" y="1625514"/>
                </a:lnTo>
                <a:cubicBezTo>
                  <a:pt x="1077005" y="1745796"/>
                  <a:pt x="528121" y="1737884"/>
                  <a:pt x="267905" y="1469010"/>
                </a:cubicBezTo>
                <a:cubicBezTo>
                  <a:pt x="-126724" y="1060220"/>
                  <a:pt x="-66595" y="561846"/>
                  <a:pt x="325145" y="193882"/>
                </a:cubicBezTo>
                <a:cubicBezTo>
                  <a:pt x="408214" y="116048"/>
                  <a:pt x="510307" y="62653"/>
                  <a:pt x="620553" y="31903"/>
                </a:cubicBezTo>
                <a:cubicBezTo>
                  <a:pt x="712425" y="6278"/>
                  <a:pt x="809957" y="-3622"/>
                  <a:pt x="906860" y="1167"/>
                </a:cubicBezTo>
                <a:close/>
              </a:path>
            </a:pathLst>
          </a:custGeom>
          <a:gradFill>
            <a:gsLst>
              <a:gs pos="5000">
                <a:schemeClr val="accent4">
                  <a:alpha val="100000"/>
                </a:schemeClr>
              </a:gs>
              <a:gs pos="100000">
                <a:schemeClr val="accent4">
                  <a:lumMod val="60000"/>
                  <a:lumOff val="40000"/>
                  <a:alpha val="10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71" name="任意多边形: 形状 371"/>
          <p:cNvSpPr/>
          <p:nvPr>
            <p:custDataLst>
              <p:tags r:id="rId15"/>
            </p:custDataLst>
          </p:nvPr>
        </p:nvSpPr>
        <p:spPr>
          <a:xfrm>
            <a:off x="7331255" y="2492996"/>
            <a:ext cx="1534595" cy="1491382"/>
          </a:xfrm>
          <a:custGeom>
            <a:avLst/>
            <a:gdLst>
              <a:gd name="connsiteX0" fmla="*/ 928548 w 1758729"/>
              <a:gd name="connsiteY0" fmla="*/ 19 h 1709125"/>
              <a:gd name="connsiteX1" fmla="*/ 1503916 w 1758729"/>
              <a:gd name="connsiteY1" fmla="*/ 246726 h 1709125"/>
              <a:gd name="connsiteX2" fmla="*/ 1744309 w 1758729"/>
              <a:gd name="connsiteY2" fmla="*/ 734509 h 1709125"/>
              <a:gd name="connsiteX3" fmla="*/ 1758254 w 1758729"/>
              <a:gd name="connsiteY3" fmla="*/ 846716 h 1709125"/>
              <a:gd name="connsiteX4" fmla="*/ 1415288 w 1758729"/>
              <a:gd name="connsiteY4" fmla="*/ 1544904 h 1709125"/>
              <a:gd name="connsiteX5" fmla="*/ 333423 w 1758729"/>
              <a:gd name="connsiteY5" fmla="*/ 1545395 h 1709125"/>
              <a:gd name="connsiteX6" fmla="*/ 6017 w 1758729"/>
              <a:gd name="connsiteY6" fmla="*/ 849921 h 1709125"/>
              <a:gd name="connsiteX7" fmla="*/ 5503 w 1758729"/>
              <a:gd name="connsiteY7" fmla="*/ 849548 h 1709125"/>
              <a:gd name="connsiteX8" fmla="*/ 681107 w 1758729"/>
              <a:gd name="connsiteY8" fmla="*/ 28789 h 1709125"/>
              <a:gd name="connsiteX9" fmla="*/ 928548 w 1758729"/>
              <a:gd name="connsiteY9" fmla="*/ 19 h 170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8729" h="1709125">
                <a:moveTo>
                  <a:pt x="928548" y="19"/>
                </a:moveTo>
                <a:cubicBezTo>
                  <a:pt x="1163508" y="1505"/>
                  <a:pt x="1359593" y="91254"/>
                  <a:pt x="1503916" y="246726"/>
                </a:cubicBezTo>
                <a:cubicBezTo>
                  <a:pt x="1619373" y="371104"/>
                  <a:pt x="1701704" y="537546"/>
                  <a:pt x="1744309" y="734509"/>
                </a:cubicBezTo>
                <a:cubicBezTo>
                  <a:pt x="1752284" y="771603"/>
                  <a:pt x="1756844" y="809108"/>
                  <a:pt x="1758254" y="846716"/>
                </a:cubicBezTo>
                <a:cubicBezTo>
                  <a:pt x="1768117" y="1109975"/>
                  <a:pt x="1623588" y="1378249"/>
                  <a:pt x="1415288" y="1544904"/>
                </a:cubicBezTo>
                <a:cubicBezTo>
                  <a:pt x="1093556" y="1812723"/>
                  <a:pt x="552954" y="1708814"/>
                  <a:pt x="333423" y="1545395"/>
                </a:cubicBezTo>
                <a:cubicBezTo>
                  <a:pt x="-45025" y="1262597"/>
                  <a:pt x="-3178" y="964117"/>
                  <a:pt x="6017" y="849921"/>
                </a:cubicBezTo>
                <a:lnTo>
                  <a:pt x="5503" y="849548"/>
                </a:lnTo>
                <a:cubicBezTo>
                  <a:pt x="27334" y="579698"/>
                  <a:pt x="316723" y="113345"/>
                  <a:pt x="681107" y="28789"/>
                </a:cubicBezTo>
                <a:cubicBezTo>
                  <a:pt x="767589" y="8836"/>
                  <a:pt x="850228" y="-476"/>
                  <a:pt x="928548" y="19"/>
                </a:cubicBez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75" name="椭圆 74"/>
          <p:cNvSpPr/>
          <p:nvPr>
            <p:custDataLst>
              <p:tags r:id="rId16"/>
            </p:custDataLst>
          </p:nvPr>
        </p:nvSpPr>
        <p:spPr>
          <a:xfrm>
            <a:off x="8715714" y="3386052"/>
            <a:ext cx="201104" cy="2011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76" name="椭圆 349"/>
          <p:cNvSpPr/>
          <p:nvPr>
            <p:custDataLst>
              <p:tags r:id="rId17"/>
            </p:custDataLst>
          </p:nvPr>
        </p:nvSpPr>
        <p:spPr>
          <a:xfrm>
            <a:off x="8732335" y="3405442"/>
            <a:ext cx="200550" cy="200550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77" name="弧形 368"/>
          <p:cNvSpPr/>
          <p:nvPr>
            <p:custDataLst>
              <p:tags r:id="rId18"/>
            </p:custDataLst>
          </p:nvPr>
        </p:nvSpPr>
        <p:spPr>
          <a:xfrm>
            <a:off x="3287016" y="2278042"/>
            <a:ext cx="1938465" cy="1938465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4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87" name="弧形 368"/>
          <p:cNvSpPr/>
          <p:nvPr>
            <p:custDataLst>
              <p:tags r:id="rId19"/>
            </p:custDataLst>
          </p:nvPr>
        </p:nvSpPr>
        <p:spPr>
          <a:xfrm flipV="1">
            <a:off x="5203321" y="2278042"/>
            <a:ext cx="1938465" cy="1938465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4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sp>
        <p:nvSpPr>
          <p:cNvPr id="88" name="弧形 368"/>
          <p:cNvSpPr/>
          <p:nvPr>
            <p:custDataLst>
              <p:tags r:id="rId20"/>
            </p:custDataLst>
          </p:nvPr>
        </p:nvSpPr>
        <p:spPr>
          <a:xfrm>
            <a:off x="7120179" y="2278042"/>
            <a:ext cx="1938465" cy="1938465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4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grpSp>
        <p:nvGrpSpPr>
          <p:cNvPr id="23" name="组合 22"/>
          <p:cNvGrpSpPr/>
          <p:nvPr>
            <p:custDataLst>
              <p:tags r:id="rId21"/>
            </p:custDataLst>
          </p:nvPr>
        </p:nvGrpSpPr>
        <p:grpSpPr>
          <a:xfrm>
            <a:off x="1370330" y="2277745"/>
            <a:ext cx="1938020" cy="1938020"/>
            <a:chOff x="2143" y="3968"/>
            <a:chExt cx="3052" cy="3052"/>
          </a:xfrm>
        </p:grpSpPr>
        <p:sp>
          <p:nvSpPr>
            <p:cNvPr id="82" name="椭圆 349"/>
            <p:cNvSpPr/>
            <p:nvPr>
              <p:custDataLst>
                <p:tags r:id="rId22"/>
              </p:custDataLst>
            </p:nvPr>
          </p:nvSpPr>
          <p:spPr>
            <a:xfrm>
              <a:off x="2531" y="4623"/>
              <a:ext cx="353" cy="353"/>
            </a:xfrm>
            <a:custGeom>
              <a:avLst/>
              <a:gdLst>
                <a:gd name="connsiteX0" fmla="*/ 0 w 280035"/>
                <a:gd name="connsiteY0" fmla="*/ 140018 h 280035"/>
                <a:gd name="connsiteX1" fmla="*/ 140018 w 280035"/>
                <a:gd name="connsiteY1" fmla="*/ 0 h 280035"/>
                <a:gd name="connsiteX2" fmla="*/ 280036 w 280035"/>
                <a:gd name="connsiteY2" fmla="*/ 140018 h 280035"/>
                <a:gd name="connsiteX3" fmla="*/ 140018 w 280035"/>
                <a:gd name="connsiteY3" fmla="*/ 280036 h 280035"/>
                <a:gd name="connsiteX4" fmla="*/ 0 w 280035"/>
                <a:gd name="connsiteY4" fmla="*/ 140018 h 28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035" h="280035" extrusionOk="0">
                  <a:moveTo>
                    <a:pt x="0" y="140018"/>
                  </a:moveTo>
                  <a:cubicBezTo>
                    <a:pt x="-14284" y="53877"/>
                    <a:pt x="48309" y="5397"/>
                    <a:pt x="140018" y="0"/>
                  </a:cubicBezTo>
                  <a:cubicBezTo>
                    <a:pt x="219315" y="414"/>
                    <a:pt x="267859" y="63075"/>
                    <a:pt x="280036" y="140018"/>
                  </a:cubicBezTo>
                  <a:cubicBezTo>
                    <a:pt x="269241" y="227890"/>
                    <a:pt x="214191" y="297487"/>
                    <a:pt x="140018" y="280036"/>
                  </a:cubicBezTo>
                  <a:cubicBezTo>
                    <a:pt x="59543" y="278315"/>
                    <a:pt x="13443" y="223771"/>
                    <a:pt x="0" y="140018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grpSp>
          <p:nvGrpSpPr>
            <p:cNvPr id="21" name="组合 20"/>
            <p:cNvGrpSpPr/>
            <p:nvPr>
              <p:custDataLst>
                <p:tags r:id="rId23"/>
              </p:custDataLst>
            </p:nvPr>
          </p:nvGrpSpPr>
          <p:grpSpPr>
            <a:xfrm>
              <a:off x="2143" y="3968"/>
              <a:ext cx="3052" cy="3052"/>
              <a:chOff x="2143" y="3968"/>
              <a:chExt cx="3052" cy="3052"/>
            </a:xfrm>
          </p:grpSpPr>
          <p:sp>
            <p:nvSpPr>
              <p:cNvPr id="79" name="任意多边形: 形状 56"/>
              <p:cNvSpPr/>
              <p:nvPr>
                <p:custDataLst>
                  <p:tags r:id="rId24"/>
                </p:custDataLst>
              </p:nvPr>
            </p:nvSpPr>
            <p:spPr>
              <a:xfrm>
                <a:off x="2465" y="4377"/>
                <a:ext cx="2409" cy="2329"/>
              </a:xfrm>
              <a:custGeom>
                <a:avLst/>
                <a:gdLst>
                  <a:gd name="connsiteX0" fmla="*/ 2178 w 2761"/>
                  <a:gd name="connsiteY0" fmla="*/ 2491 h 2670"/>
                  <a:gd name="connsiteX1" fmla="*/ 2761 w 2761"/>
                  <a:gd name="connsiteY1" fmla="*/ 1430 h 2670"/>
                  <a:gd name="connsiteX2" fmla="*/ 1759 w 2761"/>
                  <a:gd name="connsiteY2" fmla="*/ 52 h 2670"/>
                  <a:gd name="connsiteX3" fmla="*/ 422 w 2761"/>
                  <a:gd name="connsiteY3" fmla="*/ 383 h 2670"/>
                  <a:gd name="connsiteX4" fmla="*/ 507 w 2761"/>
                  <a:gd name="connsiteY4" fmla="*/ 2391 h 2670"/>
                  <a:gd name="connsiteX5" fmla="*/ 2178 w 2761"/>
                  <a:gd name="connsiteY5" fmla="*/ 2492 h 2670"/>
                  <a:gd name="connsiteX6" fmla="*/ 2178 w 2761"/>
                  <a:gd name="connsiteY6" fmla="*/ 2491 h 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1" h="2670">
                    <a:moveTo>
                      <a:pt x="2178" y="2491"/>
                    </a:moveTo>
                    <a:cubicBezTo>
                      <a:pt x="2332" y="2397"/>
                      <a:pt x="2751" y="2174"/>
                      <a:pt x="2761" y="1430"/>
                    </a:cubicBezTo>
                    <a:cubicBezTo>
                      <a:pt x="2766" y="999"/>
                      <a:pt x="2398" y="214"/>
                      <a:pt x="1759" y="52"/>
                    </a:cubicBezTo>
                    <a:cubicBezTo>
                      <a:pt x="1296" y="-75"/>
                      <a:pt x="741" y="27"/>
                      <a:pt x="422" y="383"/>
                    </a:cubicBezTo>
                    <a:cubicBezTo>
                      <a:pt x="-142" y="1014"/>
                      <a:pt x="-168" y="1804"/>
                      <a:pt x="507" y="2391"/>
                    </a:cubicBezTo>
                    <a:cubicBezTo>
                      <a:pt x="952" y="2777"/>
                      <a:pt x="1814" y="2714"/>
                      <a:pt x="2178" y="2492"/>
                    </a:cubicBezTo>
                    <a:lnTo>
                      <a:pt x="2178" y="2491"/>
                    </a:lnTo>
                    <a:close/>
                  </a:path>
                </a:pathLst>
              </a:custGeom>
              <a:gradFill>
                <a:gsLst>
                  <a:gs pos="5000">
                    <a:schemeClr val="accent4">
                      <a:alpha val="100000"/>
                    </a:schemeClr>
                  </a:gs>
                  <a:gs pos="100000">
                    <a:schemeClr val="accent4">
                      <a:lumMod val="60000"/>
                      <a:lumOff val="40000"/>
                      <a:alpha val="100000"/>
                    </a:schemeClr>
                  </a:gs>
                </a:gsLst>
                <a:lin ang="135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buClrTx/>
                  <a:buSzTx/>
                  <a:buFontTx/>
                </a:pPr>
                <a:endPara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汉仪粗圆简" panose="02010600000101010101" charset="-122"/>
                  <a:ea typeface="汉仪粗圆简" panose="02010600000101010101" charset="-122"/>
                  <a:sym typeface="汉仪粗圆简" panose="02010600000101010101" charset="-122"/>
                </a:endParaRPr>
              </a:p>
            </p:txBody>
          </p:sp>
          <p:sp>
            <p:nvSpPr>
              <p:cNvPr id="80" name="任意多边形: 形状 56"/>
              <p:cNvSpPr/>
              <p:nvPr>
                <p:custDataLst>
                  <p:tags r:id="rId25"/>
                </p:custDataLst>
              </p:nvPr>
            </p:nvSpPr>
            <p:spPr>
              <a:xfrm>
                <a:off x="2451" y="4290"/>
                <a:ext cx="2409" cy="2329"/>
              </a:xfrm>
              <a:custGeom>
                <a:avLst/>
                <a:gdLst>
                  <a:gd name="connsiteX0" fmla="*/ 2178 w 2761"/>
                  <a:gd name="connsiteY0" fmla="*/ 2491 h 2670"/>
                  <a:gd name="connsiteX1" fmla="*/ 2761 w 2761"/>
                  <a:gd name="connsiteY1" fmla="*/ 1430 h 2670"/>
                  <a:gd name="connsiteX2" fmla="*/ 1759 w 2761"/>
                  <a:gd name="connsiteY2" fmla="*/ 52 h 2670"/>
                  <a:gd name="connsiteX3" fmla="*/ 422 w 2761"/>
                  <a:gd name="connsiteY3" fmla="*/ 383 h 2670"/>
                  <a:gd name="connsiteX4" fmla="*/ 507 w 2761"/>
                  <a:gd name="connsiteY4" fmla="*/ 2391 h 2670"/>
                  <a:gd name="connsiteX5" fmla="*/ 2178 w 2761"/>
                  <a:gd name="connsiteY5" fmla="*/ 2492 h 2670"/>
                  <a:gd name="connsiteX6" fmla="*/ 2178 w 2761"/>
                  <a:gd name="connsiteY6" fmla="*/ 2491 h 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1" h="2670">
                    <a:moveTo>
                      <a:pt x="2178" y="2491"/>
                    </a:moveTo>
                    <a:cubicBezTo>
                      <a:pt x="2332" y="2397"/>
                      <a:pt x="2751" y="2174"/>
                      <a:pt x="2761" y="1430"/>
                    </a:cubicBezTo>
                    <a:cubicBezTo>
                      <a:pt x="2766" y="999"/>
                      <a:pt x="2398" y="214"/>
                      <a:pt x="1759" y="52"/>
                    </a:cubicBezTo>
                    <a:cubicBezTo>
                      <a:pt x="1296" y="-75"/>
                      <a:pt x="741" y="27"/>
                      <a:pt x="422" y="383"/>
                    </a:cubicBezTo>
                    <a:cubicBezTo>
                      <a:pt x="-142" y="1014"/>
                      <a:pt x="-168" y="1804"/>
                      <a:pt x="507" y="2391"/>
                    </a:cubicBezTo>
                    <a:cubicBezTo>
                      <a:pt x="952" y="2777"/>
                      <a:pt x="1814" y="2714"/>
                      <a:pt x="2178" y="2492"/>
                    </a:cubicBezTo>
                    <a:lnTo>
                      <a:pt x="2178" y="2491"/>
                    </a:lnTo>
                    <a:close/>
                  </a:path>
                </a:pathLst>
              </a:custGeom>
              <a:noFill/>
              <a:ln w="22225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汉仪粗圆简" panose="02010600000101010101" charset="-122"/>
                  <a:ea typeface="汉仪粗圆简" panose="02010600000101010101" charset="-122"/>
                  <a:sym typeface="汉仪粗圆简" panose="02010600000101010101" charset="-122"/>
                </a:endParaRPr>
              </a:p>
            </p:txBody>
          </p:sp>
          <p:sp>
            <p:nvSpPr>
              <p:cNvPr id="70" name="弧形 368"/>
              <p:cNvSpPr/>
              <p:nvPr>
                <p:custDataLst>
                  <p:tags r:id="rId26"/>
                </p:custDataLst>
              </p:nvPr>
            </p:nvSpPr>
            <p:spPr>
              <a:xfrm flipV="1">
                <a:off x="2143" y="3968"/>
                <a:ext cx="3053" cy="3053"/>
              </a:xfrm>
              <a:custGeom>
                <a:avLst/>
                <a:gdLst>
                  <a:gd name="connsiteX0" fmla="*/ 2136936 w 2221865"/>
                  <a:gd name="connsiteY0" fmla="*/ 1536947 h 2221865"/>
                  <a:gd name="connsiteX1" fmla="*/ 886055 w 2221865"/>
                  <a:gd name="connsiteY1" fmla="*/ 2198867 h 2221865"/>
                  <a:gd name="connsiteX2" fmla="*/ 110 w 2221865"/>
                  <a:gd name="connsiteY2" fmla="*/ 1095262 h 2221865"/>
                  <a:gd name="connsiteX3" fmla="*/ 577738 w 2221865"/>
                  <a:gd name="connsiteY3" fmla="*/ 1103411 h 2221865"/>
                  <a:gd name="connsiteX4" fmla="*/ 1110933 w 2221865"/>
                  <a:gd name="connsiteY4" fmla="*/ 1110933 h 2221865"/>
                  <a:gd name="connsiteX5" fmla="*/ 1603414 w 2221865"/>
                  <a:gd name="connsiteY5" fmla="*/ 1315420 h 2221865"/>
                  <a:gd name="connsiteX6" fmla="*/ 2136936 w 2221865"/>
                  <a:gd name="connsiteY6" fmla="*/ 1536947 h 2221865"/>
                  <a:gd name="connsiteX0-1" fmla="*/ 2136936 w 2221865"/>
                  <a:gd name="connsiteY0-2" fmla="*/ 1536947 h 2221865"/>
                  <a:gd name="connsiteX1-3" fmla="*/ 886055 w 2221865"/>
                  <a:gd name="connsiteY1-4" fmla="*/ 2198867 h 2221865"/>
                  <a:gd name="connsiteX2-5" fmla="*/ 110 w 2221865"/>
                  <a:gd name="connsiteY2-6" fmla="*/ 1095262 h 22218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221865" h="2221865" stroke="0" extrusionOk="0">
                    <a:moveTo>
                      <a:pt x="2136936" y="1536947"/>
                    </a:moveTo>
                    <a:cubicBezTo>
                      <a:pt x="1902109" y="2010156"/>
                      <a:pt x="1355106" y="2326485"/>
                      <a:pt x="886055" y="2198867"/>
                    </a:cubicBezTo>
                    <a:cubicBezTo>
                      <a:pt x="485860" y="2116611"/>
                      <a:pt x="-90597" y="1630621"/>
                      <a:pt x="110" y="1095262"/>
                    </a:cubicBezTo>
                    <a:cubicBezTo>
                      <a:pt x="186899" y="1087410"/>
                      <a:pt x="408858" y="1091192"/>
                      <a:pt x="577738" y="1103411"/>
                    </a:cubicBezTo>
                    <a:cubicBezTo>
                      <a:pt x="746618" y="1115630"/>
                      <a:pt x="942022" y="1129409"/>
                      <a:pt x="1110933" y="1110933"/>
                    </a:cubicBezTo>
                    <a:cubicBezTo>
                      <a:pt x="1353100" y="1199399"/>
                      <a:pt x="1370325" y="1208409"/>
                      <a:pt x="1603414" y="1315420"/>
                    </a:cubicBezTo>
                    <a:cubicBezTo>
                      <a:pt x="1836503" y="1422431"/>
                      <a:pt x="1990937" y="1449207"/>
                      <a:pt x="2136936" y="1536947"/>
                    </a:cubicBezTo>
                    <a:close/>
                  </a:path>
                  <a:path w="2221865" h="2221865" fill="none" extrusionOk="0">
                    <a:moveTo>
                      <a:pt x="2136936" y="1536947"/>
                    </a:moveTo>
                    <a:cubicBezTo>
                      <a:pt x="1919631" y="1904992"/>
                      <a:pt x="1345226" y="2393660"/>
                      <a:pt x="886055" y="2198867"/>
                    </a:cubicBezTo>
                    <a:cubicBezTo>
                      <a:pt x="454279" y="2141387"/>
                      <a:pt x="23064" y="1635302"/>
                      <a:pt x="110" y="1095262"/>
                    </a:cubicBezTo>
                  </a:path>
                </a:pathLst>
              </a:custGeom>
              <a:ln w="34925" cap="rnd">
                <a:solidFill>
                  <a:schemeClr val="accent4">
                    <a:alpha val="60000"/>
                  </a:schemeClr>
                </a:solidFill>
                <a:prstDash val="dash"/>
                <a:head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  <a:latin typeface="汉仪粗圆简" panose="02010600000101010101" charset="-122"/>
                  <a:ea typeface="汉仪粗圆简" panose="02010600000101010101" charset="-122"/>
                  <a:sym typeface="汉仪粗圆简" panose="02010600000101010101" charset="-122"/>
                </a:endParaRPr>
              </a:p>
            </p:txBody>
          </p:sp>
          <p:sp>
            <p:nvSpPr>
              <p:cNvPr id="40" name="矩形 39"/>
              <p:cNvSpPr/>
              <p:nvPr>
                <p:custDataLst>
                  <p:tags r:id="rId27"/>
                </p:custDataLst>
              </p:nvPr>
            </p:nvSpPr>
            <p:spPr>
              <a:xfrm>
                <a:off x="2724" y="5432"/>
                <a:ext cx="1891" cy="708"/>
              </a:xfrm>
              <a:prstGeom prst="rect">
                <a:avLst/>
              </a:prstGeom>
              <a:noFill/>
            </p:spPr>
            <p:txBody>
              <a:bodyPr wrap="square" lIns="36195" tIns="36195" rIns="36195" bIns="36195" rtlCol="0" anchor="t" anchorCtr="0">
                <a:no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rgbClr val="FFFFFF"/>
                    </a:solidFill>
                    <a:latin typeface="+mn-ea"/>
                    <a:cs typeface="+mn-ea"/>
                  </a:rPr>
                  <a:t>发散思维</a:t>
                </a:r>
                <a:endParaRPr lang="zh-CN" altLang="en-US" sz="1600" b="1" dirty="0">
                  <a:solidFill>
                    <a:srgbClr val="FFFFFF"/>
                  </a:solidFill>
                  <a:latin typeface="+mn-ea"/>
                  <a:cs typeface="+mn-ea"/>
                </a:endParaRPr>
              </a:p>
            </p:txBody>
          </p:sp>
        </p:grpSp>
      </p:grpSp>
      <p:sp>
        <p:nvSpPr>
          <p:cNvPr id="41" name="矩形 40"/>
          <p:cNvSpPr/>
          <p:nvPr>
            <p:custDataLst>
              <p:tags r:id="rId28"/>
            </p:custDataLst>
          </p:nvPr>
        </p:nvSpPr>
        <p:spPr>
          <a:xfrm>
            <a:off x="3655984" y="3207108"/>
            <a:ext cx="1201084" cy="449852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FFFFFF"/>
                </a:solidFill>
                <a:latin typeface="+mn-ea"/>
                <a:cs typeface="+mn-ea"/>
              </a:rPr>
              <a:t>聚合思维</a:t>
            </a:r>
            <a:endParaRPr lang="zh-CN" altLang="en-US" sz="16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42" name="矩形 41"/>
          <p:cNvSpPr/>
          <p:nvPr>
            <p:custDataLst>
              <p:tags r:id="rId29"/>
            </p:custDataLst>
          </p:nvPr>
        </p:nvSpPr>
        <p:spPr>
          <a:xfrm>
            <a:off x="5572288" y="3207108"/>
            <a:ext cx="1201084" cy="449852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FFFFFF"/>
                </a:solidFill>
                <a:latin typeface="+mn-ea"/>
                <a:cs typeface="+mn-ea"/>
              </a:rPr>
              <a:t>逆向思维</a:t>
            </a:r>
            <a:endParaRPr lang="zh-CN" altLang="en-US" sz="16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43" name="矩形 42"/>
          <p:cNvSpPr/>
          <p:nvPr>
            <p:custDataLst>
              <p:tags r:id="rId30"/>
            </p:custDataLst>
          </p:nvPr>
        </p:nvSpPr>
        <p:spPr>
          <a:xfrm>
            <a:off x="7489147" y="3207108"/>
            <a:ext cx="1201084" cy="449852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FFFFFF"/>
                </a:solidFill>
                <a:latin typeface="+mn-ea"/>
                <a:cs typeface="+mn-ea"/>
              </a:rPr>
              <a:t>联想思维</a:t>
            </a:r>
            <a:endParaRPr lang="zh-CN" altLang="en-US" sz="16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pic>
        <p:nvPicPr>
          <p:cNvPr id="9" name="图形 2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176236" y="2820967"/>
            <a:ext cx="325109" cy="278665"/>
          </a:xfrm>
          <a:prstGeom prst="rect">
            <a:avLst/>
          </a:prstGeom>
        </p:spPr>
      </p:pic>
      <p:pic>
        <p:nvPicPr>
          <p:cNvPr id="10" name="图形 4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4140739" y="2786618"/>
            <a:ext cx="328061" cy="346807"/>
          </a:xfrm>
          <a:prstGeom prst="rect">
            <a:avLst/>
          </a:prstGeom>
        </p:spPr>
      </p:pic>
      <p:pic>
        <p:nvPicPr>
          <p:cNvPr id="14" name="图形 6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034883" y="2799361"/>
            <a:ext cx="278127" cy="321877"/>
          </a:xfrm>
          <a:prstGeom prst="rect">
            <a:avLst/>
          </a:prstGeom>
        </p:spPr>
      </p:pic>
      <p:pic>
        <p:nvPicPr>
          <p:cNvPr id="17" name="图形 8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7956173" y="2791604"/>
            <a:ext cx="265759" cy="336835"/>
          </a:xfrm>
          <a:prstGeom prst="rect">
            <a:avLst/>
          </a:prstGeom>
        </p:spPr>
      </p:pic>
      <p:sp>
        <p:nvSpPr>
          <p:cNvPr id="58" name="任意多边形: 形状 386"/>
          <p:cNvSpPr/>
          <p:nvPr>
            <p:custDataLst>
              <p:tags r:id="rId43"/>
            </p:custDataLst>
          </p:nvPr>
        </p:nvSpPr>
        <p:spPr>
          <a:xfrm>
            <a:off x="9244330" y="2513965"/>
            <a:ext cx="1539875" cy="1493520"/>
          </a:xfrm>
          <a:custGeom>
            <a:avLst/>
            <a:gdLst>
              <a:gd name="connsiteX0" fmla="*/ 910068 w 1764767"/>
              <a:gd name="connsiteY0" fmla="*/ 1377 h 1712237"/>
              <a:gd name="connsiteX1" fmla="*/ 1023871 w 1764767"/>
              <a:gd name="connsiteY1" fmla="*/ 18389 h 1712237"/>
              <a:gd name="connsiteX2" fmla="*/ 1701666 w 1764767"/>
              <a:gd name="connsiteY2" fmla="*/ 593379 h 1712237"/>
              <a:gd name="connsiteX3" fmla="*/ 1597567 w 1764767"/>
              <a:gd name="connsiteY3" fmla="*/ 1355071 h 1712237"/>
              <a:gd name="connsiteX4" fmla="*/ 1597794 w 1764767"/>
              <a:gd name="connsiteY4" fmla="*/ 1355665 h 1712237"/>
              <a:gd name="connsiteX5" fmla="*/ 584092 w 1764767"/>
              <a:gd name="connsiteY5" fmla="*/ 1675951 h 1712237"/>
              <a:gd name="connsiteX6" fmla="*/ 76544 w 1764767"/>
              <a:gd name="connsiteY6" fmla="*/ 504771 h 1712237"/>
              <a:gd name="connsiteX7" fmla="*/ 271005 w 1764767"/>
              <a:gd name="connsiteY7" fmla="*/ 229705 h 1712237"/>
              <a:gd name="connsiteX8" fmla="*/ 514821 w 1764767"/>
              <a:gd name="connsiteY8" fmla="*/ 76591 h 1712237"/>
              <a:gd name="connsiteX9" fmla="*/ 793873 w 1764767"/>
              <a:gd name="connsiteY9" fmla="*/ 4345 h 1712237"/>
              <a:gd name="connsiteX10" fmla="*/ 910068 w 1764767"/>
              <a:gd name="connsiteY10" fmla="*/ 1377 h 17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64767" h="1712237">
                <a:moveTo>
                  <a:pt x="910068" y="1377"/>
                </a:moveTo>
                <a:cubicBezTo>
                  <a:pt x="948479" y="3871"/>
                  <a:pt x="986491" y="9694"/>
                  <a:pt x="1023871" y="18389"/>
                </a:cubicBezTo>
                <a:cubicBezTo>
                  <a:pt x="1347836" y="93753"/>
                  <a:pt x="1624348" y="384833"/>
                  <a:pt x="1701666" y="593379"/>
                </a:cubicBezTo>
                <a:cubicBezTo>
                  <a:pt x="1865118" y="1036764"/>
                  <a:pt x="1667470" y="1264303"/>
                  <a:pt x="1597567" y="1355071"/>
                </a:cubicBezTo>
                <a:lnTo>
                  <a:pt x="1597794" y="1355665"/>
                </a:lnTo>
                <a:cubicBezTo>
                  <a:pt x="1432526" y="1570099"/>
                  <a:pt x="935803" y="1803564"/>
                  <a:pt x="584092" y="1675951"/>
                </a:cubicBezTo>
                <a:cubicBezTo>
                  <a:pt x="50255" y="1481495"/>
                  <a:pt x="-114186" y="1007199"/>
                  <a:pt x="76544" y="504771"/>
                </a:cubicBezTo>
                <a:cubicBezTo>
                  <a:pt x="117074" y="398404"/>
                  <a:pt x="185412" y="305665"/>
                  <a:pt x="271005" y="229705"/>
                </a:cubicBezTo>
                <a:cubicBezTo>
                  <a:pt x="342332" y="166406"/>
                  <a:pt x="425639" y="114759"/>
                  <a:pt x="514821" y="76591"/>
                </a:cubicBezTo>
                <a:cubicBezTo>
                  <a:pt x="604001" y="38423"/>
                  <a:pt x="699055" y="13733"/>
                  <a:pt x="793873" y="4345"/>
                </a:cubicBezTo>
                <a:cubicBezTo>
                  <a:pt x="832848" y="-280"/>
                  <a:pt x="871657" y="-1116"/>
                  <a:pt x="910068" y="1377"/>
                </a:cubicBezTo>
                <a:close/>
              </a:path>
            </a:pathLst>
          </a:custGeom>
          <a:gradFill>
            <a:gsLst>
              <a:gs pos="5000">
                <a:schemeClr val="accent4">
                  <a:alpha val="100000"/>
                </a:schemeClr>
              </a:gs>
              <a:gs pos="100000">
                <a:schemeClr val="accent4">
                  <a:lumMod val="60000"/>
                  <a:lumOff val="40000"/>
                  <a:alpha val="10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sym typeface="汉仪粗圆简" panose="02010600000101010101" charset="-122"/>
            </a:endParaRPr>
          </a:p>
        </p:txBody>
      </p:sp>
      <p:grpSp>
        <p:nvGrpSpPr>
          <p:cNvPr id="28" name="组合 27"/>
          <p:cNvGrpSpPr/>
          <p:nvPr>
            <p:custDataLst>
              <p:tags r:id="rId44"/>
            </p:custDataLst>
          </p:nvPr>
        </p:nvGrpSpPr>
        <p:grpSpPr>
          <a:xfrm>
            <a:off x="9037955" y="2277745"/>
            <a:ext cx="1938020" cy="1938020"/>
            <a:chOff x="14233" y="3587"/>
            <a:chExt cx="3052" cy="3052"/>
          </a:xfrm>
        </p:grpSpPr>
        <p:sp>
          <p:nvSpPr>
            <p:cNvPr id="83" name="任意多边形: 形状 389"/>
            <p:cNvSpPr/>
            <p:nvPr>
              <p:custDataLst>
                <p:tags r:id="rId45"/>
              </p:custDataLst>
            </p:nvPr>
          </p:nvSpPr>
          <p:spPr>
            <a:xfrm>
              <a:off x="14506" y="3924"/>
              <a:ext cx="2427" cy="2358"/>
            </a:xfrm>
            <a:custGeom>
              <a:avLst/>
              <a:gdLst>
                <a:gd name="connsiteX0" fmla="*/ 936200 w 1766661"/>
                <a:gd name="connsiteY0" fmla="*/ 718 h 1716385"/>
                <a:gd name="connsiteX1" fmla="*/ 1182017 w 1766661"/>
                <a:gd name="connsiteY1" fmla="*/ 41270 h 1716385"/>
                <a:gd name="connsiteX2" fmla="*/ 1667152 w 1766661"/>
                <a:gd name="connsiteY2" fmla="*/ 437074 h 1716385"/>
                <a:gd name="connsiteX3" fmla="*/ 1763787 w 1766661"/>
                <a:gd name="connsiteY3" fmla="*/ 972311 h 1716385"/>
                <a:gd name="connsiteX4" fmla="*/ 1746260 w 1766661"/>
                <a:gd name="connsiteY4" fmla="*/ 1084035 h 1716385"/>
                <a:gd name="connsiteX5" fmla="*/ 1224059 w 1766661"/>
                <a:gd name="connsiteY5" fmla="*/ 1660746 h 1716385"/>
                <a:gd name="connsiteX6" fmla="*/ 183837 w 1766661"/>
                <a:gd name="connsiteY6" fmla="*/ 1362978 h 1716385"/>
                <a:gd name="connsiteX7" fmla="*/ 60807 w 1766661"/>
                <a:gd name="connsiteY7" fmla="*/ 604073 h 1716385"/>
                <a:gd name="connsiteX8" fmla="*/ 60415 w 1766661"/>
                <a:gd name="connsiteY8" fmla="*/ 603573 h 1716385"/>
                <a:gd name="connsiteX9" fmla="*/ 936200 w 1766661"/>
                <a:gd name="connsiteY9" fmla="*/ 718 h 171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6661" h="1716385">
                  <a:moveTo>
                    <a:pt x="936200" y="718"/>
                  </a:moveTo>
                  <a:cubicBezTo>
                    <a:pt x="1024843" y="5375"/>
                    <a:pt x="1106858" y="19204"/>
                    <a:pt x="1182017" y="41270"/>
                  </a:cubicBezTo>
                  <a:cubicBezTo>
                    <a:pt x="1407494" y="107471"/>
                    <a:pt x="1571264" y="247813"/>
                    <a:pt x="1667152" y="437074"/>
                  </a:cubicBezTo>
                  <a:cubicBezTo>
                    <a:pt x="1743861" y="588483"/>
                    <a:pt x="1777127" y="771201"/>
                    <a:pt x="1763787" y="972311"/>
                  </a:cubicBezTo>
                  <a:cubicBezTo>
                    <a:pt x="1761228" y="1010173"/>
                    <a:pt x="1755273" y="1047489"/>
                    <a:pt x="1746260" y="1084035"/>
                  </a:cubicBezTo>
                  <a:cubicBezTo>
                    <a:pt x="1683166" y="1339858"/>
                    <a:pt x="1470259" y="1557941"/>
                    <a:pt x="1224059" y="1660746"/>
                  </a:cubicBezTo>
                  <a:cubicBezTo>
                    <a:pt x="840917" y="1829542"/>
                    <a:pt x="349838" y="1580612"/>
                    <a:pt x="183837" y="1362978"/>
                  </a:cubicBezTo>
                  <a:cubicBezTo>
                    <a:pt x="-102033" y="986761"/>
                    <a:pt x="20485" y="711330"/>
                    <a:pt x="60807" y="604073"/>
                  </a:cubicBezTo>
                  <a:lnTo>
                    <a:pt x="60415" y="603573"/>
                  </a:lnTo>
                  <a:cubicBezTo>
                    <a:pt x="155797" y="350150"/>
                    <a:pt x="562577" y="-18438"/>
                    <a:pt x="936200" y="718"/>
                  </a:cubicBezTo>
                  <a:close/>
                </a:path>
              </a:pathLst>
            </a:custGeom>
            <a:noFill/>
            <a:ln w="22225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86" name="椭圆 349"/>
            <p:cNvSpPr/>
            <p:nvPr>
              <p:custDataLst>
                <p:tags r:id="rId46"/>
              </p:custDataLst>
            </p:nvPr>
          </p:nvSpPr>
          <p:spPr>
            <a:xfrm>
              <a:off x="15039" y="3984"/>
              <a:ext cx="321" cy="321"/>
            </a:xfrm>
            <a:custGeom>
              <a:avLst/>
              <a:gdLst>
                <a:gd name="connsiteX0" fmla="*/ 0 w 280035"/>
                <a:gd name="connsiteY0" fmla="*/ 140018 h 280035"/>
                <a:gd name="connsiteX1" fmla="*/ 140018 w 280035"/>
                <a:gd name="connsiteY1" fmla="*/ 0 h 280035"/>
                <a:gd name="connsiteX2" fmla="*/ 280036 w 280035"/>
                <a:gd name="connsiteY2" fmla="*/ 140018 h 280035"/>
                <a:gd name="connsiteX3" fmla="*/ 140018 w 280035"/>
                <a:gd name="connsiteY3" fmla="*/ 280036 h 280035"/>
                <a:gd name="connsiteX4" fmla="*/ 0 w 280035"/>
                <a:gd name="connsiteY4" fmla="*/ 140018 h 28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035" h="280035" extrusionOk="0">
                  <a:moveTo>
                    <a:pt x="0" y="140018"/>
                  </a:moveTo>
                  <a:cubicBezTo>
                    <a:pt x="-14284" y="53877"/>
                    <a:pt x="48309" y="5397"/>
                    <a:pt x="140018" y="0"/>
                  </a:cubicBezTo>
                  <a:cubicBezTo>
                    <a:pt x="219315" y="414"/>
                    <a:pt x="267859" y="63075"/>
                    <a:pt x="280036" y="140018"/>
                  </a:cubicBezTo>
                  <a:cubicBezTo>
                    <a:pt x="269241" y="227890"/>
                    <a:pt x="214191" y="297487"/>
                    <a:pt x="140018" y="280036"/>
                  </a:cubicBezTo>
                  <a:cubicBezTo>
                    <a:pt x="59543" y="278315"/>
                    <a:pt x="13443" y="223771"/>
                    <a:pt x="0" y="140018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89" name="弧形 368"/>
            <p:cNvSpPr/>
            <p:nvPr>
              <p:custDataLst>
                <p:tags r:id="rId47"/>
              </p:custDataLst>
            </p:nvPr>
          </p:nvSpPr>
          <p:spPr>
            <a:xfrm flipV="1">
              <a:off x="14233" y="3587"/>
              <a:ext cx="3053" cy="3053"/>
            </a:xfrm>
            <a:custGeom>
              <a:avLst/>
              <a:gdLst>
                <a:gd name="connsiteX0" fmla="*/ 2136936 w 2221865"/>
                <a:gd name="connsiteY0" fmla="*/ 1536947 h 2221865"/>
                <a:gd name="connsiteX1" fmla="*/ 886055 w 2221865"/>
                <a:gd name="connsiteY1" fmla="*/ 2198867 h 2221865"/>
                <a:gd name="connsiteX2" fmla="*/ 110 w 2221865"/>
                <a:gd name="connsiteY2" fmla="*/ 1095262 h 2221865"/>
                <a:gd name="connsiteX3" fmla="*/ 577738 w 2221865"/>
                <a:gd name="connsiteY3" fmla="*/ 1103411 h 2221865"/>
                <a:gd name="connsiteX4" fmla="*/ 1110933 w 2221865"/>
                <a:gd name="connsiteY4" fmla="*/ 1110933 h 2221865"/>
                <a:gd name="connsiteX5" fmla="*/ 1603414 w 2221865"/>
                <a:gd name="connsiteY5" fmla="*/ 1315420 h 2221865"/>
                <a:gd name="connsiteX6" fmla="*/ 2136936 w 2221865"/>
                <a:gd name="connsiteY6" fmla="*/ 1536947 h 2221865"/>
                <a:gd name="connsiteX0-1" fmla="*/ 2136936 w 2221865"/>
                <a:gd name="connsiteY0-2" fmla="*/ 1536947 h 2221865"/>
                <a:gd name="connsiteX1-3" fmla="*/ 886055 w 2221865"/>
                <a:gd name="connsiteY1-4" fmla="*/ 2198867 h 2221865"/>
                <a:gd name="connsiteX2-5" fmla="*/ 110 w 2221865"/>
                <a:gd name="connsiteY2-6" fmla="*/ 1095262 h 22218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221865" h="2221865" stroke="0" extrusionOk="0">
                  <a:moveTo>
                    <a:pt x="2136936" y="1536947"/>
                  </a:moveTo>
                  <a:cubicBezTo>
                    <a:pt x="1902109" y="2010156"/>
                    <a:pt x="1355106" y="2326485"/>
                    <a:pt x="886055" y="2198867"/>
                  </a:cubicBezTo>
                  <a:cubicBezTo>
                    <a:pt x="485860" y="2116611"/>
                    <a:pt x="-90597" y="1630621"/>
                    <a:pt x="110" y="1095262"/>
                  </a:cubicBezTo>
                  <a:cubicBezTo>
                    <a:pt x="186899" y="1087410"/>
                    <a:pt x="408858" y="1091192"/>
                    <a:pt x="577738" y="1103411"/>
                  </a:cubicBezTo>
                  <a:cubicBezTo>
                    <a:pt x="746618" y="1115630"/>
                    <a:pt x="942022" y="1129409"/>
                    <a:pt x="1110933" y="1110933"/>
                  </a:cubicBezTo>
                  <a:cubicBezTo>
                    <a:pt x="1353100" y="1199399"/>
                    <a:pt x="1370325" y="1208409"/>
                    <a:pt x="1603414" y="1315420"/>
                  </a:cubicBezTo>
                  <a:cubicBezTo>
                    <a:pt x="1836503" y="1422431"/>
                    <a:pt x="1990937" y="1449207"/>
                    <a:pt x="2136936" y="1536947"/>
                  </a:cubicBezTo>
                  <a:close/>
                </a:path>
                <a:path w="2221865" h="2221865" fill="none" extrusionOk="0">
                  <a:moveTo>
                    <a:pt x="2136936" y="1536947"/>
                  </a:moveTo>
                  <a:cubicBezTo>
                    <a:pt x="1919631" y="1904992"/>
                    <a:pt x="1345226" y="2393660"/>
                    <a:pt x="886055" y="2198867"/>
                  </a:cubicBezTo>
                  <a:cubicBezTo>
                    <a:pt x="454279" y="2141387"/>
                    <a:pt x="23064" y="1635302"/>
                    <a:pt x="110" y="1095262"/>
                  </a:cubicBezTo>
                </a:path>
              </a:pathLst>
            </a:custGeom>
            <a:ln w="34925" cap="rnd">
              <a:solidFill>
                <a:schemeClr val="accent4">
                  <a:alpha val="60000"/>
                </a:schemeClr>
              </a:solidFill>
              <a:prstDash val="dash"/>
              <a:head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sym typeface="汉仪粗圆简" panose="02010600000101010101" charset="-122"/>
              </a:endParaRPr>
            </a:p>
          </p:txBody>
        </p:sp>
        <p:sp>
          <p:nvSpPr>
            <p:cNvPr id="44" name="矩形 43"/>
            <p:cNvSpPr/>
            <p:nvPr>
              <p:custDataLst>
                <p:tags r:id="rId48"/>
              </p:custDataLst>
            </p:nvPr>
          </p:nvSpPr>
          <p:spPr>
            <a:xfrm>
              <a:off x="14814" y="5051"/>
              <a:ext cx="1891" cy="708"/>
            </a:xfrm>
            <a:prstGeom prst="rect">
              <a:avLst/>
            </a:prstGeom>
            <a:noFill/>
          </p:spPr>
          <p:txBody>
            <a:bodyPr wrap="square" lIns="36195" tIns="36195" rIns="36195" bIns="36195" rtlCol="0" anchor="t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rgbClr val="FFFFFF"/>
                  </a:solidFill>
                  <a:latin typeface="+mn-ea"/>
                  <a:cs typeface="+mn-ea"/>
                </a:rPr>
                <a:t>其他创新</a:t>
              </a:r>
              <a:endParaRPr lang="zh-CN" altLang="en-US" sz="1600" b="1">
                <a:solidFill>
                  <a:srgbClr val="FFFFFF"/>
                </a:solidFill>
                <a:latin typeface="+mn-ea"/>
                <a:cs typeface="+mn-ea"/>
              </a:endParaRPr>
            </a:p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rgbClr val="FFFFFF"/>
                  </a:solidFill>
                  <a:latin typeface="+mn-ea"/>
                  <a:cs typeface="+mn-ea"/>
                </a:rPr>
                <a:t>思维</a:t>
              </a:r>
              <a:endParaRPr lang="zh-CN" altLang="en-US" sz="1600" b="1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  <p:pic>
          <p:nvPicPr>
            <p:cNvPr id="20" name="图形 10"/>
            <p:cNvPicPr>
              <a:picLocks noChangeAspect="1"/>
            </p:cNvPicPr>
            <p:nvPr>
              <p:custDataLst>
                <p:tags r:id="rId49"/>
              </p:custDataLst>
            </p:nvPr>
          </p:nvPicPr>
          <p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p:blipFill>
          <p:spPr>
            <a:xfrm>
              <a:off x="15501" y="4390"/>
              <a:ext cx="523" cy="543"/>
            </a:xfrm>
            <a:prstGeom prst="rect">
              <a:avLst/>
            </a:prstGeom>
          </p:spPr>
        </p:pic>
      </p:grpSp>
    </p:spTree>
    <p:custDataLst>
      <p:tags r:id="rId52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189420" y="863013"/>
            <a:ext cx="7054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三、创新思维训练的方法与途径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>
            <p:custDataLst>
              <p:tags r:id="rId4"/>
            </p:custDataLst>
          </p:nvPr>
        </p:nvGrpSpPr>
        <p:grpSpPr>
          <a:xfrm>
            <a:off x="1443990" y="1750695"/>
            <a:ext cx="9246870" cy="4258945"/>
            <a:chOff x="2274" y="2757"/>
            <a:chExt cx="14562" cy="6707"/>
          </a:xfrm>
        </p:grpSpPr>
        <p:sp>
          <p:nvSpPr>
            <p:cNvPr id="25" name="矩形 24"/>
            <p:cNvSpPr/>
            <p:nvPr>
              <p:custDataLst>
                <p:tags r:id="rId5"/>
              </p:custDataLst>
            </p:nvPr>
          </p:nvSpPr>
          <p:spPr>
            <a:xfrm>
              <a:off x="8020" y="8110"/>
              <a:ext cx="8816" cy="135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创意社团、志愿者服务与企业实习等活动能有效培养创新思维。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6"/>
              </p:custDataLst>
            </p:nvPr>
          </p:nvSpPr>
          <p:spPr>
            <a:xfrm>
              <a:off x="8020" y="7256"/>
              <a:ext cx="8816" cy="825"/>
            </a:xfrm>
            <a:prstGeom prst="rect">
              <a:avLst/>
            </a:prstGeom>
            <a:noFill/>
          </p:spPr>
          <p:txBody>
            <a:bodyPr wrap="square" lIns="0" tIns="0" rIns="0" bIns="36000" rtlCol="0" anchor="b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  <a:cs typeface="+mn-ea"/>
                </a:rPr>
                <a:t>3. 社团活动与社会实践</a:t>
              </a:r>
              <a:endParaRPr lang="zh-CN" altLang="en-US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7"/>
              </p:custDataLst>
            </p:nvPr>
          </p:nvSpPr>
          <p:spPr>
            <a:xfrm>
              <a:off x="8020" y="3600"/>
              <a:ext cx="8816" cy="135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大学生参与科研项目意义重大，是培育创新思维的关键。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8"/>
              </p:custDataLst>
            </p:nvPr>
          </p:nvSpPr>
          <p:spPr>
            <a:xfrm>
              <a:off x="8020" y="2757"/>
              <a:ext cx="8816" cy="825"/>
            </a:xfrm>
            <a:prstGeom prst="rect">
              <a:avLst/>
            </a:prstGeom>
            <a:noFill/>
          </p:spPr>
          <p:txBody>
            <a:bodyPr wrap="square" lIns="0" tIns="0" rIns="0" bIns="36000" rtlCol="0" anchor="b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  <a:cs typeface="+mn-ea"/>
                </a:rPr>
                <a:t>1. 参与科研项目</a:t>
              </a:r>
              <a:endParaRPr lang="zh-CN" altLang="en-US" b="1" dirty="0">
                <a:solidFill>
                  <a:schemeClr val="accent4"/>
                </a:solidFill>
                <a:latin typeface="+mn-ea"/>
                <a:cs typeface="+mn-ea"/>
              </a:endParaRPr>
            </a:p>
          </p:txBody>
        </p:sp>
        <p:sp>
          <p:nvSpPr>
            <p:cNvPr id="30" name="矩形 29"/>
            <p:cNvSpPr/>
            <p:nvPr>
              <p:custDataLst>
                <p:tags r:id="rId9"/>
              </p:custDataLst>
            </p:nvPr>
          </p:nvSpPr>
          <p:spPr>
            <a:xfrm>
              <a:off x="8020" y="5855"/>
              <a:ext cx="8816" cy="135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组队参与创新创业大赛对大学生创新思维的锤炼效果显著。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10"/>
              </p:custDataLst>
            </p:nvPr>
          </p:nvSpPr>
          <p:spPr>
            <a:xfrm>
              <a:off x="8020" y="5007"/>
              <a:ext cx="8816" cy="825"/>
            </a:xfrm>
            <a:prstGeom prst="rect">
              <a:avLst/>
            </a:prstGeom>
            <a:noFill/>
          </p:spPr>
          <p:txBody>
            <a:bodyPr wrap="square" lIns="0" tIns="0" rIns="0" bIns="36000" rtlCol="0" anchor="b">
              <a:noAutofit/>
            </a:bodyPr>
            <a:p>
              <a:pPr lvl="0" algn="l">
                <a:buClrTx/>
                <a:buSzTx/>
                <a:buFontTx/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  <a:cs typeface="+mn-ea"/>
                  <a:sym typeface="+mn-ea"/>
                </a:rPr>
                <a:t>2. 创新创业竞赛</a:t>
              </a:r>
              <a:endParaRPr lang="zh-CN" altLang="en-US" b="1" dirty="0">
                <a:solidFill>
                  <a:schemeClr val="accent4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2" name="任意多边形: 形状 26"/>
            <p:cNvSpPr/>
            <p:nvPr>
              <p:custDataLst>
                <p:tags r:id="rId11"/>
              </p:custDataLst>
            </p:nvPr>
          </p:nvSpPr>
          <p:spPr>
            <a:xfrm>
              <a:off x="2274" y="3144"/>
              <a:ext cx="4505" cy="5930"/>
            </a:xfrm>
            <a:custGeom>
              <a:avLst/>
              <a:gdLst>
                <a:gd name="connsiteX0" fmla="*/ 1084579 w 3172579"/>
                <a:gd name="connsiteY0" fmla="*/ 0 h 4176000"/>
                <a:gd name="connsiteX1" fmla="*/ 3172579 w 3172579"/>
                <a:gd name="connsiteY1" fmla="*/ 2088000 h 4176000"/>
                <a:gd name="connsiteX2" fmla="*/ 1084579 w 3172579"/>
                <a:gd name="connsiteY2" fmla="*/ 4176000 h 4176000"/>
                <a:gd name="connsiteX3" fmla="*/ 89315 w 3172579"/>
                <a:gd name="connsiteY3" fmla="*/ 3923990 h 4176000"/>
                <a:gd name="connsiteX4" fmla="*/ 0 w 3172579"/>
                <a:gd name="connsiteY4" fmla="*/ 3869730 h 4176000"/>
                <a:gd name="connsiteX5" fmla="*/ 0 w 3172579"/>
                <a:gd name="connsiteY5" fmla="*/ 306270 h 4176000"/>
                <a:gd name="connsiteX6" fmla="*/ 89315 w 3172579"/>
                <a:gd name="connsiteY6" fmla="*/ 252010 h 4176000"/>
                <a:gd name="connsiteX7" fmla="*/ 1084579 w 3172579"/>
                <a:gd name="connsiteY7" fmla="*/ 0 h 417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2579" h="4176000">
                  <a:moveTo>
                    <a:pt x="1084579" y="0"/>
                  </a:moveTo>
                  <a:cubicBezTo>
                    <a:pt x="2237750" y="0"/>
                    <a:pt x="3172579" y="934829"/>
                    <a:pt x="3172579" y="2088000"/>
                  </a:cubicBezTo>
                  <a:cubicBezTo>
                    <a:pt x="3172579" y="3241171"/>
                    <a:pt x="2237750" y="4176000"/>
                    <a:pt x="1084579" y="4176000"/>
                  </a:cubicBezTo>
                  <a:cubicBezTo>
                    <a:pt x="724213" y="4176000"/>
                    <a:pt x="385170" y="4084708"/>
                    <a:pt x="89315" y="3923990"/>
                  </a:cubicBezTo>
                  <a:lnTo>
                    <a:pt x="0" y="3869730"/>
                  </a:lnTo>
                  <a:lnTo>
                    <a:pt x="0" y="306270"/>
                  </a:lnTo>
                  <a:lnTo>
                    <a:pt x="89315" y="252010"/>
                  </a:lnTo>
                  <a:cubicBezTo>
                    <a:pt x="385170" y="91292"/>
                    <a:pt x="724213" y="0"/>
                    <a:pt x="1084579" y="0"/>
                  </a:cubicBezTo>
                  <a:close/>
                </a:path>
              </a:pathLst>
            </a:custGeom>
            <a:noFill/>
            <a:ln>
              <a:gradFill>
                <a:gsLst>
                  <a:gs pos="100000">
                    <a:schemeClr val="tx1">
                      <a:lumMod val="50000"/>
                      <a:lumOff val="50000"/>
                      <a:alpha val="30000"/>
                    </a:schemeClr>
                  </a:gs>
                  <a:gs pos="15000">
                    <a:srgbClr val="FFFFFF">
                      <a:lumMod val="20000"/>
                      <a:lumOff val="80000"/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2"/>
              </p:custDataLst>
            </p:nvPr>
          </p:nvSpPr>
          <p:spPr>
            <a:xfrm>
              <a:off x="6317" y="5673"/>
              <a:ext cx="863" cy="863"/>
            </a:xfrm>
            <a:prstGeom prst="ellipse">
              <a:avLst/>
            </a:prstGeom>
            <a:solidFill>
              <a:schemeClr val="accent4"/>
            </a:solidFill>
            <a:ln>
              <a:gradFill>
                <a:gsLst>
                  <a:gs pos="37000">
                    <a:srgbClr val="FFFFFF"/>
                  </a:gs>
                  <a:gs pos="0">
                    <a:schemeClr val="accent4">
                      <a:lumMod val="20000"/>
                      <a:lumOff val="80000"/>
                      <a:alpha val="100000"/>
                    </a:schemeClr>
                  </a:gs>
                  <a:gs pos="100000">
                    <a:srgbClr val="FFFFFF"/>
                  </a:gs>
                  <a:gs pos="71000">
                    <a:schemeClr val="accent4">
                      <a:lumMod val="20000"/>
                      <a:lumOff val="80000"/>
                      <a:alpha val="100000"/>
                    </a:schemeClr>
                  </a:gs>
                </a:gsLst>
                <a:lin ang="1578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1400" b="1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02</a:t>
              </a:r>
              <a:endPara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4" name="椭圆 33"/>
            <p:cNvSpPr/>
            <p:nvPr>
              <p:custDataLst>
                <p:tags r:id="rId13"/>
              </p:custDataLst>
            </p:nvPr>
          </p:nvSpPr>
          <p:spPr>
            <a:xfrm>
              <a:off x="5519" y="3607"/>
              <a:ext cx="863" cy="863"/>
            </a:xfrm>
            <a:prstGeom prst="ellipse">
              <a:avLst/>
            </a:prstGeom>
            <a:solidFill>
              <a:schemeClr val="accent4"/>
            </a:solidFill>
            <a:ln>
              <a:gradFill>
                <a:gsLst>
                  <a:gs pos="37000">
                    <a:srgbClr val="FFFFFF"/>
                  </a:gs>
                  <a:gs pos="0">
                    <a:schemeClr val="accent4">
                      <a:lumMod val="20000"/>
                      <a:lumOff val="80000"/>
                      <a:alpha val="100000"/>
                    </a:schemeClr>
                  </a:gs>
                  <a:gs pos="100000">
                    <a:srgbClr val="FFFFFF"/>
                  </a:gs>
                  <a:gs pos="71000">
                    <a:schemeClr val="accent4">
                      <a:lumMod val="20000"/>
                      <a:lumOff val="80000"/>
                      <a:alpha val="100000"/>
                    </a:schemeClr>
                  </a:gs>
                </a:gsLst>
                <a:lin ang="1578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tIns="45720" bIns="45720" numCol="1" spcCol="0" rtlCol="0" fromWordArt="0" anchor="ctr" anchorCtr="0" forceAA="0" compatLnSpc="1">
              <a:noAutofit/>
            </a:bodyPr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sz="1400" b="1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01</a:t>
              </a:r>
              <a:endPara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5" name="椭圆 34"/>
            <p:cNvSpPr/>
            <p:nvPr>
              <p:custDataLst>
                <p:tags r:id="rId14"/>
              </p:custDataLst>
            </p:nvPr>
          </p:nvSpPr>
          <p:spPr>
            <a:xfrm>
              <a:off x="5519" y="7738"/>
              <a:ext cx="863" cy="863"/>
            </a:xfrm>
            <a:prstGeom prst="ellipse">
              <a:avLst/>
            </a:prstGeom>
            <a:solidFill>
              <a:schemeClr val="accent4"/>
            </a:solidFill>
            <a:ln>
              <a:gradFill>
                <a:gsLst>
                  <a:gs pos="37000">
                    <a:srgbClr val="FFFFFF"/>
                  </a:gs>
                  <a:gs pos="0">
                    <a:schemeClr val="accent4">
                      <a:lumMod val="20000"/>
                      <a:lumOff val="80000"/>
                      <a:alpha val="100000"/>
                    </a:schemeClr>
                  </a:gs>
                  <a:gs pos="100000">
                    <a:srgbClr val="FFFFFF"/>
                  </a:gs>
                  <a:gs pos="71000">
                    <a:schemeClr val="accent4">
                      <a:lumMod val="20000"/>
                      <a:lumOff val="80000"/>
                      <a:alpha val="100000"/>
                    </a:schemeClr>
                  </a:gs>
                </a:gsLst>
                <a:lin ang="16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numCol="1" spcCol="0" rtlCol="0" fromWordArt="0" anchor="ctr" anchorCtr="0" forceAA="0" compatLnSpc="1">
              <a:noAutofit/>
            </a:bodyPr>
            <a:p>
              <a:pPr lvl="0" algn="ct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en-US" altLang="zh-CN" sz="14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03</a:t>
              </a:r>
              <a:endPara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6" name="椭圆 35"/>
            <p:cNvSpPr/>
            <p:nvPr>
              <p:custDataLst>
                <p:tags r:id="rId15"/>
              </p:custDataLst>
            </p:nvPr>
          </p:nvSpPr>
          <p:spPr>
            <a:xfrm>
              <a:off x="2274" y="4560"/>
              <a:ext cx="3080" cy="3080"/>
            </a:xfrm>
            <a:prstGeom prst="ellipse">
              <a:avLst/>
            </a:prstGeom>
            <a:solidFill>
              <a:srgbClr val="D9AB74"/>
            </a:solidFill>
            <a:ln>
              <a:gradFill>
                <a:gsLst>
                  <a:gs pos="37000">
                    <a:srgbClr val="FFFFFF"/>
                  </a:gs>
                  <a:gs pos="0">
                    <a:schemeClr val="accent4">
                      <a:lumMod val="45000"/>
                      <a:lumOff val="55000"/>
                      <a:alpha val="100000"/>
                    </a:schemeClr>
                  </a:gs>
                  <a:gs pos="100000">
                    <a:srgbClr val="FFFFFF"/>
                  </a:gs>
                  <a:gs pos="71000">
                    <a:schemeClr val="accent4">
                      <a:lumMod val="30000"/>
                      <a:lumOff val="70000"/>
                      <a:alpha val="100000"/>
                    </a:schemeClr>
                  </a:gs>
                </a:gsLst>
                <a:lin ang="16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pc="150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实践活动对创新思维的锻炼</a:t>
              </a:r>
              <a:endPara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</p:grpSp>
    </p:spTree>
    <p:custDataLst>
      <p:tags r:id="rId16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34913"/>
            <a:ext cx="12192000" cy="6913849"/>
            <a:chOff x="0" y="-55"/>
            <a:chExt cx="19200" cy="10898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9" y="0"/>
              <a:ext cx="14591" cy="10843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24"/>
              <a:ext cx="10885" cy="1052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192077" y="853440"/>
            <a:ext cx="777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8" name="Shape 612"/>
          <p:cNvSpPr/>
          <p:nvPr>
            <p:custDataLst>
              <p:tags r:id="rId4"/>
            </p:custDataLst>
          </p:nvPr>
        </p:nvSpPr>
        <p:spPr>
          <a:xfrm>
            <a:off x="1340266" y="2720696"/>
            <a:ext cx="2912726" cy="2958959"/>
          </a:xfrm>
          <a:prstGeom prst="diamond">
            <a:avLst/>
          </a:prstGeom>
          <a:noFill/>
          <a:ln w="12700" cap="flat">
            <a:solidFill>
              <a:srgbClr val="A37441"/>
            </a:solidFill>
            <a:prstDash val="solid"/>
            <a:miter lim="800000"/>
          </a:ln>
          <a:effectLst/>
        </p:spPr>
        <p:txBody>
          <a:bodyPr wrap="square" lIns="43542" tIns="43542" rIns="43542" bIns="43542" numCol="1" anchor="ctr">
            <a:noAutofit/>
          </a:bodyPr>
          <a:lstStyle/>
          <a:p>
            <a:pPr algn="ctr" defTabSz="905510" hangingPunct="0">
              <a:defRPr>
                <a:solidFill>
                  <a:srgbClr val="2B2D3A"/>
                </a:solidFill>
              </a:defRPr>
            </a:pPr>
            <a:endParaRPr sz="1810" kern="0" dirty="0">
              <a:solidFill>
                <a:srgbClr val="2B2D3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615" name="Shape 615"/>
          <p:cNvSpPr/>
          <p:nvPr>
            <p:custDataLst>
              <p:tags r:id="rId5"/>
            </p:custDataLst>
          </p:nvPr>
        </p:nvSpPr>
        <p:spPr>
          <a:xfrm>
            <a:off x="1502082" y="3979555"/>
            <a:ext cx="2589090" cy="36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 algn="ctr">
              <a:lnSpc>
                <a:spcPct val="90000"/>
              </a:lnSpc>
              <a:defRPr b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defTabSz="905510" hangingPunct="0"/>
            <a:r>
              <a:rPr lang="zh-CN" altLang="en-US" sz="2000" b="0" spc="1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1. 日常思维训练</a:t>
            </a:r>
            <a:endParaRPr lang="zh-CN" altLang="en-US" sz="2000" b="0" spc="10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" name="Shape 619"/>
          <p:cNvSpPr/>
          <p:nvPr>
            <p:custDataLst>
              <p:tags r:id="rId6"/>
            </p:custDataLst>
          </p:nvPr>
        </p:nvSpPr>
        <p:spPr>
          <a:xfrm>
            <a:off x="4620728" y="2720696"/>
            <a:ext cx="2912726" cy="2958959"/>
          </a:xfrm>
          <a:prstGeom prst="diamond">
            <a:avLst/>
          </a:prstGeom>
          <a:noFill/>
          <a:ln w="12700" cap="flat">
            <a:solidFill>
              <a:srgbClr val="A37441"/>
            </a:solidFill>
            <a:prstDash val="solid"/>
            <a:miter lim="800000"/>
          </a:ln>
          <a:effectLst/>
        </p:spPr>
        <p:txBody>
          <a:bodyPr wrap="square" lIns="43542" tIns="43542" rIns="43542" bIns="43542" numCol="1" anchor="ctr">
            <a:noAutofit/>
          </a:bodyPr>
          <a:lstStyle/>
          <a:p>
            <a:pPr algn="ctr" defTabSz="905510" hangingPunct="0">
              <a:defRPr>
                <a:solidFill>
                  <a:srgbClr val="2B2D3A"/>
                </a:solidFill>
              </a:defRPr>
            </a:pPr>
            <a:endParaRPr sz="1810" kern="0" dirty="0">
              <a:solidFill>
                <a:srgbClr val="2B2D3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622" name="Shape 622"/>
          <p:cNvSpPr/>
          <p:nvPr>
            <p:custDataLst>
              <p:tags r:id="rId7"/>
            </p:custDataLst>
          </p:nvPr>
        </p:nvSpPr>
        <p:spPr>
          <a:xfrm>
            <a:off x="4782544" y="3979555"/>
            <a:ext cx="2589090" cy="36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 algn="ctr">
              <a:lnSpc>
                <a:spcPct val="90000"/>
              </a:lnSpc>
              <a:defRPr b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algn="ctr" defTabSz="905510" hangingPunct="0">
              <a:buClrTx/>
              <a:buSzTx/>
              <a:buFontTx/>
            </a:pPr>
            <a:r>
              <a:rPr lang="zh-CN" altLang="en-US" sz="2000" b="0" spc="1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2. 环境营造</a:t>
            </a:r>
            <a:endParaRPr lang="zh-CN" altLang="en-US" sz="2000" b="0" spc="10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Shape 626"/>
          <p:cNvSpPr/>
          <p:nvPr>
            <p:custDataLst>
              <p:tags r:id="rId8"/>
            </p:custDataLst>
          </p:nvPr>
        </p:nvSpPr>
        <p:spPr>
          <a:xfrm>
            <a:off x="7901191" y="2720696"/>
            <a:ext cx="2912726" cy="2958959"/>
          </a:xfrm>
          <a:prstGeom prst="diamond">
            <a:avLst/>
          </a:prstGeom>
          <a:noFill/>
          <a:ln w="12700" cap="flat">
            <a:solidFill>
              <a:srgbClr val="A37441"/>
            </a:solidFill>
            <a:prstDash val="solid"/>
            <a:miter lim="800000"/>
          </a:ln>
          <a:effectLst/>
        </p:spPr>
        <p:txBody>
          <a:bodyPr wrap="square" lIns="43542" tIns="43542" rIns="43542" bIns="43542" numCol="1" anchor="ctr">
            <a:noAutofit/>
          </a:bodyPr>
          <a:lstStyle/>
          <a:p>
            <a:pPr algn="ctr" defTabSz="905510" hangingPunct="0">
              <a:defRPr>
                <a:solidFill>
                  <a:srgbClr val="2B2D3A"/>
                </a:solidFill>
              </a:defRPr>
            </a:pPr>
            <a:endParaRPr sz="1810" kern="0" dirty="0">
              <a:solidFill>
                <a:srgbClr val="2B2D3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629" name="Shape 629"/>
          <p:cNvSpPr/>
          <p:nvPr>
            <p:custDataLst>
              <p:tags r:id="rId9"/>
            </p:custDataLst>
          </p:nvPr>
        </p:nvSpPr>
        <p:spPr>
          <a:xfrm>
            <a:off x="8063007" y="3979555"/>
            <a:ext cx="2589090" cy="36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t">
            <a:spAutoFit/>
          </a:bodyPr>
          <a:lstStyle>
            <a:lvl1pPr algn="ctr">
              <a:lnSpc>
                <a:spcPct val="90000"/>
              </a:lnSpc>
              <a:defRPr b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algn="ctr" defTabSz="905510" hangingPunct="0">
              <a:buClrTx/>
              <a:buSzTx/>
              <a:buFontTx/>
            </a:pPr>
            <a:r>
              <a:rPr lang="zh-CN" altLang="en-US" sz="2000" b="0" spc="1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3. 反思与总结</a:t>
            </a:r>
            <a:endParaRPr lang="zh-CN" altLang="en-US" sz="2000" b="0" spc="10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632" name="Shape 632"/>
          <p:cNvSpPr/>
          <p:nvPr>
            <p:custDataLst>
              <p:tags r:id="rId10"/>
            </p:custDataLst>
          </p:nvPr>
        </p:nvSpPr>
        <p:spPr>
          <a:xfrm>
            <a:off x="4069809" y="3803585"/>
            <a:ext cx="746163" cy="758007"/>
          </a:xfrm>
          <a:prstGeom prst="diamond">
            <a:avLst/>
          </a:prstGeom>
          <a:solidFill>
            <a:srgbClr val="D2A672"/>
          </a:solidFill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ctr">
            <a:noAutofit/>
          </a:bodyPr>
          <a:lstStyle/>
          <a:p>
            <a:pPr algn="ctr" defTabSz="905510" hangingPunct="0">
              <a:defRPr>
                <a:solidFill>
                  <a:srgbClr val="FFFFFF"/>
                </a:solidFill>
              </a:defRPr>
            </a:pPr>
            <a:endParaRPr sz="181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635" name="Shape 635"/>
          <p:cNvSpPr/>
          <p:nvPr>
            <p:custDataLst>
              <p:tags r:id="rId11"/>
            </p:custDataLst>
          </p:nvPr>
        </p:nvSpPr>
        <p:spPr>
          <a:xfrm>
            <a:off x="7325140" y="3803585"/>
            <a:ext cx="746163" cy="758007"/>
          </a:xfrm>
          <a:prstGeom prst="diamond">
            <a:avLst/>
          </a:prstGeom>
          <a:solidFill>
            <a:srgbClr val="D2A672"/>
          </a:solidFill>
          <a:ln w="12700" cap="flat">
            <a:noFill/>
            <a:miter lim="400000"/>
          </a:ln>
          <a:effectLst/>
        </p:spPr>
        <p:txBody>
          <a:bodyPr wrap="square" lIns="43542" tIns="43542" rIns="43542" bIns="43542" numCol="1" anchor="ctr">
            <a:noAutofit/>
          </a:bodyPr>
          <a:lstStyle/>
          <a:p>
            <a:pPr algn="ctr" defTabSz="905510" hangingPunct="0">
              <a:defRPr>
                <a:solidFill>
                  <a:srgbClr val="FFFFFF"/>
                </a:solidFill>
              </a:defRPr>
            </a:pPr>
            <a:endParaRPr sz="181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59752" y="8914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三、创新思维训练的方法与途径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856472" y="1647130"/>
            <a:ext cx="246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 dirty="0">
                <a:solidFill>
                  <a:srgbClr val="7E4938"/>
                </a:solidFill>
                <a:cs typeface="+mn-ea"/>
                <a:sym typeface="+mn-lt"/>
              </a:rPr>
              <a:t>自我训练与习惯养成</a:t>
            </a:r>
            <a:endParaRPr lang="zh-CN" altLang="en-US" sz="20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15" grpId="0" bldLvl="0" animBg="1"/>
      <p:bldP spid="9" grpId="0" bldLvl="0" animBg="1"/>
      <p:bldP spid="622" grpId="0" bldLvl="0" animBg="1"/>
      <p:bldP spid="10" grpId="0" bldLvl="0" animBg="1"/>
      <p:bldP spid="629" grpId="0" bldLvl="0" animBg="1"/>
      <p:bldP spid="632" grpId="0" bldLvl="0" animBg="1"/>
      <p:bldP spid="63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743710" y="737235"/>
            <a:ext cx="8703310" cy="540512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232150" y="1798955"/>
            <a:ext cx="57277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 kern="0" spc="100">
                <a:solidFill>
                  <a:srgbClr val="704032"/>
                </a:solidFill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感谢</a:t>
            </a:r>
            <a:endParaRPr lang="zh-CN" altLang="en-US" dirty="0">
              <a:sym typeface="微软雅黑" panose="020B0503020204020204" pitchFamily="34" charset="-122"/>
            </a:endParaRPr>
          </a:p>
          <a:p>
            <a:r>
              <a:rPr lang="zh-CN" altLang="en-US" dirty="0">
                <a:sym typeface="微软雅黑" panose="020B0503020204020204" pitchFamily="34" charset="-122"/>
              </a:rPr>
              <a:t>您的观看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1878330" y="1200150"/>
            <a:ext cx="1619250" cy="457200"/>
          </a:xfrm>
          <a:prstGeom prst="rect">
            <a:avLst/>
          </a:prstGeom>
        </p:spPr>
      </p:pic>
      <p:pic>
        <p:nvPicPr>
          <p:cNvPr id="12" name="图片 11" descr="20200224-084020-b05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9755" y="4864735"/>
            <a:ext cx="1836420" cy="74803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231640" y="4605020"/>
            <a:ext cx="3728085" cy="428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2A672"/>
              </a:gs>
              <a:gs pos="100000">
                <a:srgbClr val="A37441"/>
              </a:gs>
            </a:gsLst>
            <a:lin ang="154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1640" y="4634865"/>
            <a:ext cx="37776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指导老师：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 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 bldLvl="0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08026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251753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240114"/>
            <a:ext cx="1005935" cy="66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196685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195789"/>
            <a:ext cx="1005935" cy="662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15948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142574"/>
            <a:ext cx="1005935" cy="662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04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>
            <p:custDataLst>
              <p:tags r:id="rId12"/>
            </p:custDataLst>
          </p:nvPr>
        </p:nvSpPr>
        <p:spPr>
          <a:xfrm>
            <a:off x="6088369" y="5113067"/>
            <a:ext cx="1056947" cy="612562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13"/>
          <p:cNvSpPr txBox="1"/>
          <p:nvPr>
            <p:custDataLst>
              <p:tags r:id="rId13"/>
            </p:custDataLst>
          </p:nvPr>
        </p:nvSpPr>
        <p:spPr>
          <a:xfrm>
            <a:off x="6214747" y="5103329"/>
            <a:ext cx="1005935" cy="662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05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4"/>
            </p:custDataLst>
          </p:nvPr>
        </p:nvSpPr>
        <p:spPr>
          <a:xfrm>
            <a:off x="7299325" y="132461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项目一　创新概说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41947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 bwMode="auto">
          <a:xfrm>
            <a:off x="1296035" y="4002405"/>
            <a:ext cx="4273550" cy="86042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457200">
              <a:lnSpc>
                <a:spcPts val="2000"/>
              </a:lnSpc>
              <a:defRPr/>
            </a:pPr>
            <a:r>
              <a:rPr lang="zh-CN" altLang="en-US" sz="120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请在此处添加具体内容，文字尽量言简意赅，简单描述即可，不必过于繁琐，注意版面美观</a:t>
            </a:r>
            <a:r>
              <a:rPr lang="zh-CN" altLang="en-US" sz="1200" dirty="0">
                <a:solidFill>
                  <a:srgbClr val="7E4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度。请在此处添加具体内容，文字尽量言简意赅，简单描述即可。</a:t>
            </a:r>
            <a:endParaRPr lang="zh-CN" altLang="en-US" sz="1200" dirty="0">
              <a:solidFill>
                <a:srgbClr val="7E49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5"/>
            </p:custDataLst>
          </p:nvPr>
        </p:nvSpPr>
        <p:spPr>
          <a:xfrm>
            <a:off x="7299325" y="224155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项目二　创新思维的塑造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6"/>
            </p:custDataLst>
          </p:nvPr>
        </p:nvSpPr>
        <p:spPr>
          <a:xfrm>
            <a:off x="7299325" y="3191510"/>
            <a:ext cx="3837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项目三　创新方法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7"/>
            </p:custDataLst>
          </p:nvPr>
        </p:nvSpPr>
        <p:spPr>
          <a:xfrm>
            <a:off x="7299325" y="414147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项目四　创新能力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>
            <p:custDataLst>
              <p:tags r:id="rId18"/>
            </p:custDataLst>
          </p:nvPr>
        </p:nvSpPr>
        <p:spPr>
          <a:xfrm>
            <a:off x="7299325" y="509143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en-US" altLang="zh-CN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项目五　创业概述</a:t>
            </a:r>
            <a:endParaRPr lang="en-US" altLang="zh-CN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1" grpId="0"/>
      <p:bldP spid="52" grpId="0"/>
      <p:bldP spid="53" grpId="0"/>
      <p:bldP spid="54" grpId="0"/>
      <p:bldP spid="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36474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06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251753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24011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07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196685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19578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08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15948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14257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09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>
            <p:custDataLst>
              <p:tags r:id="rId12"/>
            </p:custDataLst>
          </p:nvPr>
        </p:nvSpPr>
        <p:spPr>
          <a:xfrm>
            <a:off x="6088369" y="5113067"/>
            <a:ext cx="1056947" cy="612562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13"/>
          <p:cNvSpPr txBox="1"/>
          <p:nvPr>
            <p:custDataLst>
              <p:tags r:id="rId13"/>
            </p:custDataLst>
          </p:nvPr>
        </p:nvSpPr>
        <p:spPr>
          <a:xfrm>
            <a:off x="6214747" y="510332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10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4"/>
            </p:custDataLst>
          </p:nvPr>
        </p:nvSpPr>
        <p:spPr>
          <a:xfrm>
            <a:off x="7299325" y="132461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项目六　创业机会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70395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5"/>
            </p:custDataLst>
          </p:nvPr>
        </p:nvSpPr>
        <p:spPr>
          <a:xfrm>
            <a:off x="7299325" y="224155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项目七　创业环境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6"/>
            </p:custDataLst>
          </p:nvPr>
        </p:nvSpPr>
        <p:spPr>
          <a:xfrm>
            <a:off x="7299325" y="3191510"/>
            <a:ext cx="3837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项目八　创业项目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7"/>
            </p:custDataLst>
          </p:nvPr>
        </p:nvSpPr>
        <p:spPr>
          <a:xfrm>
            <a:off x="7299325" y="414147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项目九　创业计划书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>
            <p:custDataLst>
              <p:tags r:id="rId18"/>
            </p:custDataLst>
          </p:nvPr>
        </p:nvSpPr>
        <p:spPr>
          <a:xfrm>
            <a:off x="7299325" y="5091430"/>
            <a:ext cx="371094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en-US" altLang="zh-CN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　创业融资</a:t>
            </a:r>
            <a:endParaRPr lang="en-US" altLang="zh-CN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2" grpId="0"/>
      <p:bldP spid="53" grpId="0"/>
      <p:bldP spid="54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9370" y="2364740"/>
            <a:ext cx="4246245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5510" hangingPunct="0">
              <a:lnSpc>
                <a:spcPct val="120000"/>
              </a:lnSpc>
              <a:buClrTx/>
              <a:buSzTx/>
              <a:buFontTx/>
              <a:defRPr sz="6600" b="1">
                <a:latin typeface="+mn-lt"/>
                <a:ea typeface="+mn-ea"/>
                <a:cs typeface="+mn-cs"/>
                <a:sym typeface="Helvetica"/>
              </a:defRPr>
            </a:pPr>
            <a:r>
              <a:rPr lang="zh-CN" altLang="en-US" sz="7200" b="1" kern="0" spc="100" dirty="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目 录</a:t>
            </a:r>
            <a:endParaRPr lang="zh-CN" altLang="en-US" sz="7200" b="1" kern="0" spc="100" dirty="0">
              <a:solidFill>
                <a:srgbClr val="7E4938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4"/>
            </p:custDataLst>
          </p:nvPr>
        </p:nvSpPr>
        <p:spPr>
          <a:xfrm>
            <a:off x="6088371" y="1289492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>
            <p:custDataLst>
              <p:tags r:id="rId5"/>
            </p:custDataLst>
          </p:nvPr>
        </p:nvSpPr>
        <p:spPr>
          <a:xfrm>
            <a:off x="6214744" y="13111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11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4" name="平行四边形 23"/>
          <p:cNvSpPr/>
          <p:nvPr>
            <p:custDataLst>
              <p:tags r:id="rId6"/>
            </p:custDataLst>
          </p:nvPr>
        </p:nvSpPr>
        <p:spPr>
          <a:xfrm>
            <a:off x="6081955" y="2326048"/>
            <a:ext cx="1056948" cy="612566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 dirty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10"/>
          <p:cNvSpPr txBox="1"/>
          <p:nvPr>
            <p:custDataLst>
              <p:tags r:id="rId7"/>
            </p:custDataLst>
          </p:nvPr>
        </p:nvSpPr>
        <p:spPr>
          <a:xfrm>
            <a:off x="6221160" y="2314409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12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>
            <a:off x="6081955" y="3353530"/>
            <a:ext cx="1056948" cy="612920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11"/>
          <p:cNvSpPr txBox="1"/>
          <p:nvPr>
            <p:custDataLst>
              <p:tags r:id="rId9"/>
            </p:custDataLst>
          </p:nvPr>
        </p:nvSpPr>
        <p:spPr>
          <a:xfrm>
            <a:off x="6221160" y="335263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13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10"/>
            </p:custDataLst>
          </p:nvPr>
        </p:nvSpPr>
        <p:spPr>
          <a:xfrm>
            <a:off x="6081955" y="4506194"/>
            <a:ext cx="1056948" cy="612375"/>
          </a:xfrm>
          <a:prstGeom prst="parallelogram">
            <a:avLst>
              <a:gd name="adj" fmla="val 48207"/>
            </a:avLst>
          </a:prstGeom>
          <a:solidFill>
            <a:srgbClr val="704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5510" hangingPunct="0"/>
            <a:endParaRPr lang="zh-CN" altLang="en-US" sz="1810" b="1" kern="0">
              <a:solidFill>
                <a:srgbClr val="3C3F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2"/>
          <p:cNvSpPr txBox="1"/>
          <p:nvPr>
            <p:custDataLst>
              <p:tags r:id="rId11"/>
            </p:custDataLst>
          </p:nvPr>
        </p:nvSpPr>
        <p:spPr>
          <a:xfrm>
            <a:off x="6221160" y="4489284"/>
            <a:ext cx="1005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05510" hangingPunct="0">
              <a:buClrTx/>
              <a:buSzTx/>
              <a:buFontTx/>
            </a:pP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14</a:t>
            </a:r>
            <a:endParaRPr lang="en-US" altLang="zh-CN" sz="3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12"/>
            </p:custDataLst>
          </p:nvPr>
        </p:nvSpPr>
        <p:spPr>
          <a:xfrm>
            <a:off x="7299325" y="1324610"/>
            <a:ext cx="392811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项目十一　创业风险的防控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1450975" y="3703955"/>
            <a:ext cx="3962400" cy="455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3542" tIns="43542" rIns="43542" bIns="43542" numCol="1" spcCol="38100" rtlCol="0" anchor="t">
            <a:spAutoFit/>
          </a:bodyPr>
          <a:lstStyle/>
          <a:p>
            <a:pPr algn="ctr" defTabSz="870585" hangingPunct="0"/>
            <a:r>
              <a:rPr sz="2400" b="1" kern="0" spc="50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CONTENTS</a:t>
            </a:r>
            <a:r>
              <a:rPr b="1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 </a:t>
            </a:r>
            <a:endParaRPr b="1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3"/>
            </p:custDataLst>
          </p:nvPr>
        </p:nvSpPr>
        <p:spPr>
          <a:xfrm>
            <a:off x="7299325" y="2315845"/>
            <a:ext cx="3928110" cy="470535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项目十二　新创企业的筹建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14"/>
            </p:custDataLst>
          </p:nvPr>
        </p:nvSpPr>
        <p:spPr>
          <a:xfrm>
            <a:off x="7299325" y="3348355"/>
            <a:ext cx="3837940" cy="876300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项目十三　新创企业的管理运营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15"/>
            </p:custDataLst>
          </p:nvPr>
        </p:nvSpPr>
        <p:spPr>
          <a:xfrm>
            <a:off x="7299325" y="4488180"/>
            <a:ext cx="3710940" cy="876300"/>
          </a:xfrm>
          <a:prstGeom prst="rect">
            <a:avLst/>
          </a:prstGeom>
          <a:ln w="15875">
            <a:noFill/>
          </a:ln>
        </p:spPr>
        <p:txBody>
          <a:bodyPr wrap="square" lIns="65314" tIns="32657" rIns="65314" bIns="32657">
            <a:spAutoFit/>
          </a:bodyPr>
          <a:lstStyle/>
          <a:p>
            <a:pPr defTabSz="905510" hangingPunct="0">
              <a:lnSpc>
                <a:spcPct val="120000"/>
              </a:lnSpc>
            </a:pPr>
            <a:r>
              <a:rPr lang="zh-CN" altLang="en-US" sz="2200" kern="0" spc="170" dirty="0">
                <a:solidFill>
                  <a:srgbClr val="70403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项目十四　大学生创新创业实践平台的利用</a:t>
            </a:r>
            <a:endParaRPr lang="zh-CN" altLang="en-US" sz="2200" kern="0" spc="170" dirty="0">
              <a:solidFill>
                <a:srgbClr val="70403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50" grpId="0" bldLvl="0" animBg="1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1461635" y="2840806"/>
            <a:ext cx="2814243" cy="1932982"/>
            <a:chOff x="3080" y="5970"/>
            <a:chExt cx="4276" cy="2937"/>
          </a:xfrm>
        </p:grpSpPr>
        <p:sp>
          <p:nvSpPr>
            <p:cNvPr id="2" name="文本框 1"/>
            <p:cNvSpPr txBox="1"/>
            <p:nvPr>
              <p:custDataLst>
                <p:tags r:id="rId4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知识目标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3080" y="6805"/>
              <a:ext cx="4276" cy="2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1. 掌握创新思维相关要点及应用实例。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2. 能阐述多种思维方式特点，运用其解决实际问题</a:t>
              </a:r>
              <a:r>
                <a:rPr lang="zh-CN" altLang="zh-CN" sz="12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zh-CN" sz="12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6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椭圆 2"/>
          <p:cNvSpPr/>
          <p:nvPr>
            <p:custDataLst>
              <p:tags r:id="rId7"/>
            </p:custDataLst>
          </p:nvPr>
        </p:nvSpPr>
        <p:spPr>
          <a:xfrm>
            <a:off x="2000659" y="715645"/>
            <a:ext cx="1762521" cy="1762521"/>
          </a:xfrm>
          <a:prstGeom prst="ellipse">
            <a:avLst/>
          </a:prstGeom>
          <a:blipFill rotWithShape="1">
            <a:blip r:embed="rId8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9"/>
            </p:custDataLst>
          </p:nvPr>
        </p:nvGrpSpPr>
        <p:grpSpPr>
          <a:xfrm>
            <a:off x="4622064" y="2840806"/>
            <a:ext cx="2840568" cy="2579941"/>
            <a:chOff x="3080" y="5970"/>
            <a:chExt cx="4316" cy="3920"/>
          </a:xfrm>
        </p:grpSpPr>
        <p:sp>
          <p:nvSpPr>
            <p:cNvPr id="10" name="文本框 9"/>
            <p:cNvSpPr txBox="1"/>
            <p:nvPr>
              <p:custDataLst>
                <p:tags r:id="rId10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能力目标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1"/>
              </p:custDataLst>
            </p:nvPr>
          </p:nvSpPr>
          <p:spPr>
            <a:xfrm>
              <a:off x="3080" y="6805"/>
              <a:ext cx="4316" cy="3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1. 通过案例分析等活动，培养分析、解决问题与运用创新思维的能力。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  <a:p>
              <a:pPr algn="l">
                <a:lnSpc>
                  <a:spcPct val="150000"/>
                </a:lnSpc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2. 通过实训练习，培养独立思考等能力，突破思维定式，提升创新实践能力。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2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7782492" y="2840806"/>
            <a:ext cx="2840568" cy="1609831"/>
            <a:chOff x="3080" y="5970"/>
            <a:chExt cx="4316" cy="2446"/>
          </a:xfrm>
        </p:grpSpPr>
        <p:sp>
          <p:nvSpPr>
            <p:cNvPr id="20" name="文本框 19"/>
            <p:cNvSpPr txBox="1"/>
            <p:nvPr>
              <p:custDataLst>
                <p:tags r:id="rId14"/>
              </p:custDataLst>
            </p:nvPr>
          </p:nvSpPr>
          <p:spPr>
            <a:xfrm>
              <a:off x="3596" y="5970"/>
              <a:ext cx="32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素养目标</a:t>
              </a:r>
              <a:endParaRPr lang="zh-CN" altLang="en-US" sz="2000" b="1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5"/>
              </p:custDataLst>
            </p:nvPr>
          </p:nvSpPr>
          <p:spPr>
            <a:xfrm>
              <a:off x="3080" y="6805"/>
              <a:ext cx="4316" cy="1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激发学生兴趣热情，增强创新意识，让其认识创新的重要性，养成运用创新思维的习惯。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>
              <p:custDataLst>
                <p:tags r:id="rId16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>
            <p:custDataLst>
              <p:tags r:id="rId17"/>
            </p:custDataLst>
          </p:nvPr>
        </p:nvSpPr>
        <p:spPr>
          <a:xfrm>
            <a:off x="5161087" y="715645"/>
            <a:ext cx="1762521" cy="1762521"/>
          </a:xfrm>
          <a:prstGeom prst="ellipse">
            <a:avLst/>
          </a:prstGeom>
          <a:blipFill rotWithShape="1">
            <a:blip r:embed="rId18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>
            <p:custDataLst>
              <p:tags r:id="rId19"/>
            </p:custDataLst>
          </p:nvPr>
        </p:nvSpPr>
        <p:spPr>
          <a:xfrm>
            <a:off x="8321515" y="715645"/>
            <a:ext cx="1762521" cy="1762521"/>
          </a:xfrm>
          <a:prstGeom prst="ellipse">
            <a:avLst/>
          </a:prstGeom>
          <a:blipFill rotWithShape="1">
            <a:blip r:embed="rId20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 bwMode="auto">
          <a:xfrm>
            <a:off x="3584394" y="2995841"/>
            <a:ext cx="5021942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kern="0" spc="17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创新思维及其特征</a:t>
            </a:r>
            <a:endParaRPr kumimoji="0" lang="zh-CN" altLang="en-US" sz="7200" b="1" i="0" kern="0" spc="17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3076394" y="1756729"/>
            <a:ext cx="6037942" cy="10147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7E49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任务一</a:t>
            </a: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7E49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1365" y="2817196"/>
            <a:ext cx="828000" cy="36000"/>
          </a:xfrm>
          <a:prstGeom prst="rect">
            <a:avLst/>
          </a:prstGeom>
          <a:solidFill>
            <a:srgbClr val="7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971550" y="2006600"/>
            <a:ext cx="10255885" cy="3870325"/>
          </a:xfrm>
          <a:prstGeom prst="rect">
            <a:avLst/>
          </a:prstGeom>
          <a:blipFill dpi="0" rotWithShape="1">
            <a:blip r:embed="rId4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0915" y="2006600"/>
            <a:ext cx="4295775" cy="3870325"/>
          </a:xfrm>
          <a:prstGeom prst="rect">
            <a:avLst/>
          </a:prstGeom>
          <a:solidFill>
            <a:srgbClr val="CEA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21740" y="2682875"/>
            <a:ext cx="3745865" cy="2609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创新思维，在唯物论哲学广义层面上，是人们主动且客观地对客体反映并进行抽象分析的思想活动。它区别于狭义思维简单的“照相机式”反映，是一种能动、连续获取环境信息，经多种复杂再运算以应对环境变化的过程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5752" y="891480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一、创新思维的概念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1724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5752" y="891480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二、创新思维的特征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图形 9"/>
          <p:cNvSpPr/>
          <p:nvPr>
            <p:custDataLst>
              <p:tags r:id="rId4"/>
            </p:custDataLst>
          </p:nvPr>
        </p:nvSpPr>
        <p:spPr>
          <a:xfrm>
            <a:off x="1501338" y="2824278"/>
            <a:ext cx="875048" cy="781524"/>
          </a:xfrm>
          <a:custGeom>
            <a:avLst/>
            <a:gdLst>
              <a:gd name="connsiteX0" fmla="*/ 958463 w 1370981"/>
              <a:gd name="connsiteY0" fmla="*/ -1130 h 1224453"/>
              <a:gd name="connsiteX1" fmla="*/ 1078507 w 1370981"/>
              <a:gd name="connsiteY1" fmla="*/ 68177 h 1224453"/>
              <a:gd name="connsiteX2" fmla="*/ 1351945 w 1370981"/>
              <a:gd name="connsiteY2" fmla="*/ 541789 h 1224453"/>
              <a:gd name="connsiteX3" fmla="*/ 1351945 w 1370981"/>
              <a:gd name="connsiteY3" fmla="*/ 680404 h 1224453"/>
              <a:gd name="connsiteX4" fmla="*/ 1078507 w 1370981"/>
              <a:gd name="connsiteY4" fmla="*/ 1154016 h 1224453"/>
              <a:gd name="connsiteX5" fmla="*/ 958463 w 1370981"/>
              <a:gd name="connsiteY5" fmla="*/ 1223323 h 1224453"/>
              <a:gd name="connsiteX6" fmla="*/ 411586 w 1370981"/>
              <a:gd name="connsiteY6" fmla="*/ 1223323 h 1224453"/>
              <a:gd name="connsiteX7" fmla="*/ 291542 w 1370981"/>
              <a:gd name="connsiteY7" fmla="*/ 1154016 h 1224453"/>
              <a:gd name="connsiteX8" fmla="*/ 18104 w 1370981"/>
              <a:gd name="connsiteY8" fmla="*/ 680404 h 1224453"/>
              <a:gd name="connsiteX9" fmla="*/ 18104 w 1370981"/>
              <a:gd name="connsiteY9" fmla="*/ 541789 h 1224453"/>
              <a:gd name="connsiteX10" fmla="*/ 291542 w 1370981"/>
              <a:gd name="connsiteY10" fmla="*/ 68177 h 1224453"/>
              <a:gd name="connsiteX11" fmla="*/ 411586 w 1370981"/>
              <a:gd name="connsiteY11" fmla="*/ -1130 h 1224453"/>
              <a:gd name="connsiteX12" fmla="*/ 958463 w 1370981"/>
              <a:gd name="connsiteY12" fmla="*/ -1130 h 122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0981" h="1224453">
                <a:moveTo>
                  <a:pt x="958463" y="-1130"/>
                </a:moveTo>
                <a:cubicBezTo>
                  <a:pt x="1007986" y="-1130"/>
                  <a:pt x="1053750" y="25276"/>
                  <a:pt x="1078507" y="68177"/>
                </a:cubicBezTo>
                <a:lnTo>
                  <a:pt x="1351945" y="541789"/>
                </a:lnTo>
                <a:cubicBezTo>
                  <a:pt x="1376705" y="584690"/>
                  <a:pt x="1376705" y="637503"/>
                  <a:pt x="1351945" y="680404"/>
                </a:cubicBezTo>
                <a:lnTo>
                  <a:pt x="1078507" y="1154016"/>
                </a:lnTo>
                <a:cubicBezTo>
                  <a:pt x="1053750" y="1196917"/>
                  <a:pt x="1007986" y="1223323"/>
                  <a:pt x="958463" y="1223323"/>
                </a:cubicBezTo>
                <a:lnTo>
                  <a:pt x="411586" y="1223323"/>
                </a:lnTo>
                <a:cubicBezTo>
                  <a:pt x="362062" y="1223323"/>
                  <a:pt x="316299" y="1196917"/>
                  <a:pt x="291542" y="1154016"/>
                </a:cubicBezTo>
                <a:lnTo>
                  <a:pt x="18104" y="680404"/>
                </a:lnTo>
                <a:cubicBezTo>
                  <a:pt x="-6656" y="637503"/>
                  <a:pt x="-6656" y="584690"/>
                  <a:pt x="18104" y="541789"/>
                </a:cubicBezTo>
                <a:lnTo>
                  <a:pt x="291542" y="68177"/>
                </a:lnTo>
                <a:cubicBezTo>
                  <a:pt x="316299" y="25276"/>
                  <a:pt x="362062" y="-1130"/>
                  <a:pt x="411586" y="-1130"/>
                </a:cubicBezTo>
                <a:lnTo>
                  <a:pt x="958463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tlCol="0" anchor="ctr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图形 14"/>
          <p:cNvSpPr/>
          <p:nvPr>
            <p:custDataLst>
              <p:tags r:id="rId5"/>
            </p:custDataLst>
          </p:nvPr>
        </p:nvSpPr>
        <p:spPr>
          <a:xfrm>
            <a:off x="1961342" y="2498657"/>
            <a:ext cx="1382887" cy="1244210"/>
          </a:xfrm>
          <a:custGeom>
            <a:avLst/>
            <a:gdLst>
              <a:gd name="connsiteX0" fmla="*/ 1407114 w 2012417"/>
              <a:gd name="connsiteY0" fmla="*/ -1130 h 1797334"/>
              <a:gd name="connsiteX1" fmla="*/ 1583322 w 2012417"/>
              <a:gd name="connsiteY1" fmla="*/ 100604 h 1797334"/>
              <a:gd name="connsiteX2" fmla="*/ 1984693 w 2012417"/>
              <a:gd name="connsiteY2" fmla="*/ 795803 h 1797334"/>
              <a:gd name="connsiteX3" fmla="*/ 1984693 w 2012417"/>
              <a:gd name="connsiteY3" fmla="*/ 999271 h 1797334"/>
              <a:gd name="connsiteX4" fmla="*/ 1583322 w 2012417"/>
              <a:gd name="connsiteY4" fmla="*/ 1694471 h 1797334"/>
              <a:gd name="connsiteX5" fmla="*/ 1407114 w 2012417"/>
              <a:gd name="connsiteY5" fmla="*/ 1796205 h 1797334"/>
              <a:gd name="connsiteX6" fmla="*/ 604372 w 2012417"/>
              <a:gd name="connsiteY6" fmla="*/ 1796205 h 1797334"/>
              <a:gd name="connsiteX7" fmla="*/ 428163 w 2012417"/>
              <a:gd name="connsiteY7" fmla="*/ 1694471 h 1797334"/>
              <a:gd name="connsiteX8" fmla="*/ 26792 w 2012417"/>
              <a:gd name="connsiteY8" fmla="*/ 999271 h 1797334"/>
              <a:gd name="connsiteX9" fmla="*/ 26792 w 2012417"/>
              <a:gd name="connsiteY9" fmla="*/ 795803 h 1797334"/>
              <a:gd name="connsiteX10" fmla="*/ 428163 w 2012417"/>
              <a:gd name="connsiteY10" fmla="*/ 100604 h 1797334"/>
              <a:gd name="connsiteX11" fmla="*/ 604372 w 2012417"/>
              <a:gd name="connsiteY11" fmla="*/ -1130 h 1797334"/>
              <a:gd name="connsiteX12" fmla="*/ 1407114 w 2012417"/>
              <a:gd name="connsiteY12" fmla="*/ -1130 h 1797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2417" h="1797334">
                <a:moveTo>
                  <a:pt x="1407114" y="-1130"/>
                </a:moveTo>
                <a:cubicBezTo>
                  <a:pt x="1479808" y="-1130"/>
                  <a:pt x="1546983" y="37630"/>
                  <a:pt x="1583322" y="100604"/>
                </a:cubicBezTo>
                <a:lnTo>
                  <a:pt x="1984693" y="795803"/>
                </a:lnTo>
                <a:cubicBezTo>
                  <a:pt x="2021038" y="858777"/>
                  <a:pt x="2021038" y="936298"/>
                  <a:pt x="1984693" y="999271"/>
                </a:cubicBezTo>
                <a:lnTo>
                  <a:pt x="1583322" y="1694471"/>
                </a:lnTo>
                <a:cubicBezTo>
                  <a:pt x="1546983" y="1757444"/>
                  <a:pt x="1479808" y="1796205"/>
                  <a:pt x="1407114" y="1796205"/>
                </a:cubicBezTo>
                <a:lnTo>
                  <a:pt x="604372" y="1796205"/>
                </a:lnTo>
                <a:cubicBezTo>
                  <a:pt x="531677" y="1796205"/>
                  <a:pt x="464503" y="1757444"/>
                  <a:pt x="428163" y="1694471"/>
                </a:cubicBezTo>
                <a:lnTo>
                  <a:pt x="26792" y="999271"/>
                </a:lnTo>
                <a:cubicBezTo>
                  <a:pt x="-9552" y="936298"/>
                  <a:pt x="-9552" y="858777"/>
                  <a:pt x="26792" y="795803"/>
                </a:cubicBezTo>
                <a:lnTo>
                  <a:pt x="428163" y="100604"/>
                </a:lnTo>
                <a:cubicBezTo>
                  <a:pt x="464503" y="37630"/>
                  <a:pt x="531677" y="-1130"/>
                  <a:pt x="604372" y="-1130"/>
                </a:cubicBezTo>
                <a:lnTo>
                  <a:pt x="1407114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图形 17"/>
          <p:cNvSpPr/>
          <p:nvPr>
            <p:custDataLst>
              <p:tags r:id="rId6"/>
            </p:custDataLst>
          </p:nvPr>
        </p:nvSpPr>
        <p:spPr>
          <a:xfrm>
            <a:off x="1501338" y="5004906"/>
            <a:ext cx="990302" cy="884346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图形 17"/>
          <p:cNvSpPr/>
          <p:nvPr>
            <p:custDataLst>
              <p:tags r:id="rId7"/>
            </p:custDataLst>
          </p:nvPr>
        </p:nvSpPr>
        <p:spPr>
          <a:xfrm>
            <a:off x="6126192" y="4094200"/>
            <a:ext cx="2052157" cy="1886208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5875" cap="flat">
            <a:solidFill>
              <a:schemeClr val="tx2">
                <a:lumMod val="50000"/>
                <a:lumOff val="50000"/>
                <a:alpha val="20000"/>
              </a:schemeClr>
            </a:solidFill>
            <a:prstDash val="solid"/>
            <a:miter/>
          </a:ln>
        </p:spPr>
        <p:txBody>
          <a:bodyPr rtlCol="0" anchor="ctr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图形 17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8630890" y="1981281"/>
            <a:ext cx="1817174" cy="1670228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tlCol="0" anchor="ctr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图形 17"/>
          <p:cNvSpPr/>
          <p:nvPr>
            <p:custDataLst>
              <p:tags r:id="rId9"/>
            </p:custDataLst>
          </p:nvPr>
        </p:nvSpPr>
        <p:spPr>
          <a:xfrm>
            <a:off x="9540045" y="3712242"/>
            <a:ext cx="961230" cy="883499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图形 17"/>
          <p:cNvSpPr/>
          <p:nvPr>
            <p:custDataLst>
              <p:tags r:id="rId10"/>
            </p:custDataLst>
          </p:nvPr>
        </p:nvSpPr>
        <p:spPr>
          <a:xfrm>
            <a:off x="9838273" y="5031783"/>
            <a:ext cx="569216" cy="523187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图形 17"/>
          <p:cNvSpPr/>
          <p:nvPr>
            <p:custDataLst>
              <p:tags r:id="rId11"/>
            </p:custDataLst>
          </p:nvPr>
        </p:nvSpPr>
        <p:spPr>
          <a:xfrm>
            <a:off x="8055109" y="4397597"/>
            <a:ext cx="1277045" cy="1173775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图形 17"/>
          <p:cNvSpPr/>
          <p:nvPr>
            <p:custDataLst>
              <p:tags r:id="rId12"/>
            </p:custDataLst>
          </p:nvPr>
        </p:nvSpPr>
        <p:spPr>
          <a:xfrm>
            <a:off x="8763206" y="3960334"/>
            <a:ext cx="605000" cy="556077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3" name="图形 17"/>
          <p:cNvSpPr/>
          <p:nvPr>
            <p:custDataLst>
              <p:tags r:id="rId13"/>
            </p:custDataLst>
          </p:nvPr>
        </p:nvSpPr>
        <p:spPr>
          <a:xfrm>
            <a:off x="6020236" y="2544140"/>
            <a:ext cx="1158641" cy="1064947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图形 17"/>
          <p:cNvSpPr/>
          <p:nvPr>
            <p:custDataLst>
              <p:tags r:id="rId14"/>
            </p:custDataLst>
          </p:nvPr>
        </p:nvSpPr>
        <p:spPr>
          <a:xfrm>
            <a:off x="4410737" y="3936042"/>
            <a:ext cx="921280" cy="846781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9525" cap="flat">
            <a:solidFill>
              <a:schemeClr val="tx2">
                <a:lumMod val="50000"/>
                <a:lumOff val="50000"/>
                <a:alpha val="1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图形 17"/>
          <p:cNvSpPr/>
          <p:nvPr>
            <p:custDataLst>
              <p:tags r:id="rId15"/>
            </p:custDataLst>
          </p:nvPr>
        </p:nvSpPr>
        <p:spPr>
          <a:xfrm>
            <a:off x="3777068" y="4521643"/>
            <a:ext cx="1329013" cy="1221542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noFill/>
          <a:ln w="12700" cap="flat">
            <a:solidFill>
              <a:schemeClr val="tx2">
                <a:lumMod val="50000"/>
                <a:lumOff val="50000"/>
                <a:alpha val="2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图形 17"/>
          <p:cNvSpPr>
            <a:spLocks noChangeAspect="1"/>
          </p:cNvSpPr>
          <p:nvPr>
            <p:custDataLst>
              <p:tags r:id="rId16"/>
            </p:custDataLst>
          </p:nvPr>
        </p:nvSpPr>
        <p:spPr>
          <a:xfrm>
            <a:off x="2128805" y="3772714"/>
            <a:ext cx="1817174" cy="1670228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95000"/>
                  <a:alpha val="100000"/>
                </a:schemeClr>
              </a:gs>
              <a:gs pos="50000">
                <a:schemeClr val="accent4">
                  <a:lumMod val="90000"/>
                  <a:lumOff val="10000"/>
                  <a:alpha val="100000"/>
                </a:schemeClr>
              </a:gs>
              <a:gs pos="100000">
                <a:schemeClr val="accent4">
                  <a:lumMod val="50000"/>
                  <a:lumOff val="50000"/>
                  <a:alpha val="100000"/>
                </a:schemeClr>
              </a:gs>
            </a:gsLst>
            <a:lin ang="18900000" scaled="0"/>
          </a:gradFill>
          <a:ln w="9525" cap="flat">
            <a:noFill/>
            <a:prstDash val="solid"/>
            <a:miter/>
          </a:ln>
          <a:effectLst>
            <a:outerShdw blurRad="127000" dist="127000" dir="7200000" sx="101000" sy="101000" algn="tr" rotWithShape="0">
              <a:schemeClr val="accent4">
                <a:alpha val="20000"/>
              </a:schemeClr>
            </a:outerShdw>
          </a:effectLst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图形 17"/>
          <p:cNvSpPr>
            <a:spLocks noChangeAspect="1"/>
          </p:cNvSpPr>
          <p:nvPr>
            <p:custDataLst>
              <p:tags r:id="rId17"/>
            </p:custDataLst>
          </p:nvPr>
        </p:nvSpPr>
        <p:spPr>
          <a:xfrm>
            <a:off x="3498998" y="2485735"/>
            <a:ext cx="1619222" cy="1465112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95000"/>
                  <a:alpha val="100000"/>
                </a:schemeClr>
              </a:gs>
              <a:gs pos="50000">
                <a:schemeClr val="accent4">
                  <a:lumMod val="90000"/>
                  <a:lumOff val="10000"/>
                  <a:alpha val="100000"/>
                </a:schemeClr>
              </a:gs>
              <a:gs pos="100000">
                <a:schemeClr val="accent4">
                  <a:lumMod val="50000"/>
                  <a:lumOff val="50000"/>
                  <a:alpha val="100000"/>
                </a:schemeClr>
              </a:gs>
            </a:gsLst>
            <a:lin ang="18900000" scaled="0"/>
          </a:gradFill>
          <a:ln w="9525" cap="flat">
            <a:noFill/>
            <a:prstDash val="solid"/>
            <a:miter/>
          </a:ln>
          <a:effectLst>
            <a:outerShdw blurRad="127000" dist="127000" dir="7200000" sx="101000" sy="101000" algn="tr" rotWithShape="0">
              <a:schemeClr val="accent4">
                <a:alpha val="20000"/>
              </a:schemeClr>
            </a:outerShdw>
          </a:effectLst>
        </p:spPr>
        <p:txBody>
          <a:bodyPr rtlCol="0" anchor="ctr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58" name="图形 17"/>
          <p:cNvSpPr/>
          <p:nvPr>
            <p:custDataLst>
              <p:tags r:id="rId18"/>
            </p:custDataLst>
          </p:nvPr>
        </p:nvSpPr>
        <p:spPr>
          <a:xfrm>
            <a:off x="4940001" y="3377834"/>
            <a:ext cx="1500030" cy="1357263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95000"/>
                  <a:alpha val="100000"/>
                </a:schemeClr>
              </a:gs>
              <a:gs pos="50000">
                <a:schemeClr val="accent4">
                  <a:lumMod val="90000"/>
                  <a:lumOff val="10000"/>
                  <a:alpha val="100000"/>
                </a:schemeClr>
              </a:gs>
              <a:gs pos="100000">
                <a:schemeClr val="accent4">
                  <a:lumMod val="50000"/>
                  <a:lumOff val="50000"/>
                  <a:alpha val="100000"/>
                </a:schemeClr>
              </a:gs>
            </a:gsLst>
            <a:lin ang="18900000" scaled="0"/>
          </a:gradFill>
          <a:ln w="9525" cap="flat">
            <a:noFill/>
            <a:prstDash val="solid"/>
            <a:miter/>
          </a:ln>
          <a:effectLst>
            <a:outerShdw blurRad="127000" dist="127000" dir="7200000" sx="101000" sy="101000" algn="tr" rotWithShape="0">
              <a:schemeClr val="accent4">
                <a:alpha val="20000"/>
              </a:schemeClr>
            </a:outerShdw>
          </a:effectLst>
        </p:spPr>
        <p:txBody>
          <a:bodyPr rtlCol="0" anchor="ctr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59" name="图形 17"/>
          <p:cNvSpPr/>
          <p:nvPr>
            <p:custDataLst>
              <p:tags r:id="rId19"/>
            </p:custDataLst>
          </p:nvPr>
        </p:nvSpPr>
        <p:spPr>
          <a:xfrm>
            <a:off x="6267811" y="4237370"/>
            <a:ext cx="1768828" cy="1600479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95000"/>
                  <a:alpha val="100000"/>
                </a:schemeClr>
              </a:gs>
              <a:gs pos="50000">
                <a:schemeClr val="accent4">
                  <a:lumMod val="90000"/>
                  <a:lumOff val="10000"/>
                  <a:alpha val="100000"/>
                </a:schemeClr>
              </a:gs>
              <a:gs pos="100000">
                <a:schemeClr val="accent4">
                  <a:lumMod val="50000"/>
                  <a:lumOff val="50000"/>
                  <a:alpha val="100000"/>
                </a:schemeClr>
              </a:gs>
            </a:gsLst>
            <a:lin ang="18900000" scaled="0"/>
          </a:gradFill>
          <a:ln w="9525" cap="flat">
            <a:noFill/>
            <a:prstDash val="solid"/>
            <a:miter/>
          </a:ln>
          <a:effectLst>
            <a:outerShdw blurRad="127000" dist="127000" dir="7200000" sx="101000" sy="101000" algn="tr" rotWithShape="0">
              <a:schemeClr val="accent4">
                <a:alpha val="20000"/>
              </a:schemeClr>
            </a:outerShdw>
          </a:effectLst>
        </p:spPr>
        <p:txBody>
          <a:bodyPr rtlCol="0" anchor="ctr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60" name="图形 17"/>
          <p:cNvSpPr/>
          <p:nvPr>
            <p:custDataLst>
              <p:tags r:id="rId20"/>
            </p:custDataLst>
          </p:nvPr>
        </p:nvSpPr>
        <p:spPr>
          <a:xfrm>
            <a:off x="7200742" y="2667153"/>
            <a:ext cx="1584830" cy="1433991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95000"/>
                  <a:alpha val="100000"/>
                </a:schemeClr>
              </a:gs>
              <a:gs pos="50000">
                <a:schemeClr val="accent4">
                  <a:lumMod val="90000"/>
                  <a:lumOff val="10000"/>
                  <a:alpha val="100000"/>
                </a:schemeClr>
              </a:gs>
              <a:gs pos="100000">
                <a:schemeClr val="accent4">
                  <a:lumMod val="50000"/>
                  <a:lumOff val="50000"/>
                  <a:alpha val="100000"/>
                </a:schemeClr>
              </a:gs>
            </a:gsLst>
            <a:lin ang="18900000" scaled="0"/>
          </a:gradFill>
          <a:ln w="9525" cap="flat">
            <a:noFill/>
            <a:prstDash val="solid"/>
            <a:miter/>
          </a:ln>
          <a:effectLst>
            <a:outerShdw blurRad="127000" dist="127000" dir="7200000" sx="101000" sy="101000" algn="tr" rotWithShape="0">
              <a:schemeClr val="accent4">
                <a:alpha val="20000"/>
              </a:schemeClr>
            </a:outerShdw>
          </a:effectLst>
        </p:spPr>
        <p:txBody>
          <a:bodyPr rtlCol="0" anchor="ctr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61" name="图形 17"/>
          <p:cNvSpPr/>
          <p:nvPr>
            <p:custDataLst>
              <p:tags r:id="rId21"/>
            </p:custDataLst>
          </p:nvPr>
        </p:nvSpPr>
        <p:spPr>
          <a:xfrm>
            <a:off x="8754420" y="2107911"/>
            <a:ext cx="1552289" cy="1404548"/>
          </a:xfrm>
          <a:custGeom>
            <a:avLst/>
            <a:gdLst>
              <a:gd name="connsiteX0" fmla="*/ 1029010 w 1471843"/>
              <a:gd name="connsiteY0" fmla="*/ -1130 h 1314537"/>
              <a:gd name="connsiteX1" fmla="*/ 1157886 w 1471843"/>
              <a:gd name="connsiteY1" fmla="*/ 73276 h 1314537"/>
              <a:gd name="connsiteX2" fmla="*/ 1451441 w 1471843"/>
              <a:gd name="connsiteY2" fmla="*/ 581732 h 1314537"/>
              <a:gd name="connsiteX3" fmla="*/ 1451441 w 1471843"/>
              <a:gd name="connsiteY3" fmla="*/ 730545 h 1314537"/>
              <a:gd name="connsiteX4" fmla="*/ 1157886 w 1471843"/>
              <a:gd name="connsiteY4" fmla="*/ 1239001 h 1314537"/>
              <a:gd name="connsiteX5" fmla="*/ 1029010 w 1471843"/>
              <a:gd name="connsiteY5" fmla="*/ 1313407 h 1314537"/>
              <a:gd name="connsiteX6" fmla="*/ 441900 w 1471843"/>
              <a:gd name="connsiteY6" fmla="*/ 1313407 h 1314537"/>
              <a:gd name="connsiteX7" fmla="*/ 313025 w 1471843"/>
              <a:gd name="connsiteY7" fmla="*/ 1239001 h 1314537"/>
              <a:gd name="connsiteX8" fmla="*/ 19470 w 1471843"/>
              <a:gd name="connsiteY8" fmla="*/ 730545 h 1314537"/>
              <a:gd name="connsiteX9" fmla="*/ 19470 w 1471843"/>
              <a:gd name="connsiteY9" fmla="*/ 581732 h 1314537"/>
              <a:gd name="connsiteX10" fmla="*/ 313025 w 1471843"/>
              <a:gd name="connsiteY10" fmla="*/ 73276 h 1314537"/>
              <a:gd name="connsiteX11" fmla="*/ 441900 w 1471843"/>
              <a:gd name="connsiteY11" fmla="*/ -1130 h 1314537"/>
              <a:gd name="connsiteX12" fmla="*/ 1029010 w 1471843"/>
              <a:gd name="connsiteY12" fmla="*/ -1130 h 13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1843" h="1314537">
                <a:moveTo>
                  <a:pt x="1029010" y="-1130"/>
                </a:moveTo>
                <a:cubicBezTo>
                  <a:pt x="1082178" y="-1130"/>
                  <a:pt x="1131308" y="27218"/>
                  <a:pt x="1157886" y="73276"/>
                </a:cubicBezTo>
                <a:lnTo>
                  <a:pt x="1451441" y="581732"/>
                </a:lnTo>
                <a:cubicBezTo>
                  <a:pt x="1478023" y="627790"/>
                  <a:pt x="1478023" y="684487"/>
                  <a:pt x="1451441" y="730545"/>
                </a:cubicBezTo>
                <a:lnTo>
                  <a:pt x="1157886" y="1239001"/>
                </a:lnTo>
                <a:cubicBezTo>
                  <a:pt x="1131308" y="1285058"/>
                  <a:pt x="1082178" y="1313407"/>
                  <a:pt x="1029010" y="1313407"/>
                </a:cubicBezTo>
                <a:lnTo>
                  <a:pt x="441900" y="1313407"/>
                </a:lnTo>
                <a:cubicBezTo>
                  <a:pt x="388733" y="1313407"/>
                  <a:pt x="339603" y="1285058"/>
                  <a:pt x="313025" y="1239001"/>
                </a:cubicBezTo>
                <a:lnTo>
                  <a:pt x="19470" y="730545"/>
                </a:lnTo>
                <a:cubicBezTo>
                  <a:pt x="-7112" y="684487"/>
                  <a:pt x="-7112" y="627790"/>
                  <a:pt x="19470" y="581732"/>
                </a:cubicBezTo>
                <a:lnTo>
                  <a:pt x="313025" y="73276"/>
                </a:lnTo>
                <a:cubicBezTo>
                  <a:pt x="339603" y="27218"/>
                  <a:pt x="388733" y="-1130"/>
                  <a:pt x="441900" y="-1130"/>
                </a:cubicBezTo>
                <a:lnTo>
                  <a:pt x="1029010" y="-113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95000"/>
                  <a:alpha val="100000"/>
                </a:schemeClr>
              </a:gs>
              <a:gs pos="50000">
                <a:schemeClr val="accent4">
                  <a:lumMod val="90000"/>
                  <a:lumOff val="10000"/>
                  <a:alpha val="100000"/>
                </a:schemeClr>
              </a:gs>
              <a:gs pos="100000">
                <a:schemeClr val="accent4">
                  <a:lumMod val="50000"/>
                  <a:lumOff val="50000"/>
                  <a:alpha val="100000"/>
                </a:schemeClr>
              </a:gs>
            </a:gsLst>
            <a:lin ang="18900000" scaled="0"/>
          </a:gradFill>
          <a:ln w="9525" cap="flat">
            <a:noFill/>
            <a:prstDash val="solid"/>
            <a:miter/>
          </a:ln>
          <a:effectLst>
            <a:outerShdw blurRad="127000" dist="127000" dir="7200000" sx="101000" sy="101000" algn="tr" rotWithShape="0">
              <a:schemeClr val="accent4">
                <a:alpha val="20000"/>
              </a:schemeClr>
            </a:outerShdw>
          </a:effectLst>
        </p:spPr>
        <p:txBody>
          <a:bodyPr rtlCol="0" anchor="ctr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pic>
        <p:nvPicPr>
          <p:cNvPr id="62" name="图片 3" descr="拼图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6200000">
            <a:off x="2802789" y="4128313"/>
            <a:ext cx="468836" cy="468836"/>
          </a:xfrm>
          <a:prstGeom prst="rect">
            <a:avLst/>
          </a:prstGeom>
        </p:spPr>
      </p:pic>
      <p:pic>
        <p:nvPicPr>
          <p:cNvPr id="63" name="图片 8" descr="设置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132667" y="2798952"/>
            <a:ext cx="351627" cy="351627"/>
          </a:xfrm>
          <a:prstGeom prst="rect">
            <a:avLst/>
          </a:prstGeom>
        </p:spPr>
      </p:pic>
      <p:pic>
        <p:nvPicPr>
          <p:cNvPr id="64" name="图片 20" descr="家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9355010" y="2379779"/>
            <a:ext cx="351627" cy="351627"/>
          </a:xfrm>
          <a:prstGeom prst="rect">
            <a:avLst/>
          </a:prstGeom>
        </p:spPr>
      </p:pic>
      <p:pic>
        <p:nvPicPr>
          <p:cNvPr id="65" name="图片 22" descr="条形图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787893" y="2900256"/>
            <a:ext cx="410231" cy="410231"/>
          </a:xfrm>
          <a:prstGeom prst="rect">
            <a:avLst/>
          </a:prstGeom>
        </p:spPr>
      </p:pic>
      <p:sp>
        <p:nvSpPr>
          <p:cNvPr id="66" name="标题"/>
          <p:cNvSpPr txBox="1"/>
          <p:nvPr>
            <p:custDataLst>
              <p:tags r:id="rId34"/>
            </p:custDataLst>
          </p:nvPr>
        </p:nvSpPr>
        <p:spPr>
          <a:xfrm>
            <a:off x="2307121" y="4643105"/>
            <a:ext cx="1460643" cy="5860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algn="ctr"/>
            <a:r>
              <a:rPr lang="zh-CN" altLang="en-US" sz="2000" b="1" spc="300" dirty="0">
                <a:solidFill>
                  <a:srgbClr val="FFFFFF"/>
                </a:solidFill>
                <a:latin typeface="+mn-ea"/>
              </a:rPr>
              <a:t>开拓性</a:t>
            </a:r>
            <a:endParaRPr lang="zh-CN" altLang="en-US" sz="2000" b="1" spc="3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7" name="标题"/>
          <p:cNvSpPr txBox="1"/>
          <p:nvPr>
            <p:custDataLst>
              <p:tags r:id="rId35"/>
            </p:custDataLst>
          </p:nvPr>
        </p:nvSpPr>
        <p:spPr>
          <a:xfrm>
            <a:off x="3619426" y="3263608"/>
            <a:ext cx="1377946" cy="5860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algn="ctr"/>
            <a:r>
              <a:rPr lang="zh-CN" altLang="en-US" sz="2000" b="1" spc="300" dirty="0">
                <a:solidFill>
                  <a:srgbClr val="FFFFFF"/>
                </a:solidFill>
                <a:latin typeface="+mn-ea"/>
              </a:rPr>
              <a:t>独创性</a:t>
            </a:r>
            <a:endParaRPr lang="zh-CN" altLang="en-US" sz="2000" b="1" spc="3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8" name="标题"/>
          <p:cNvSpPr txBox="1"/>
          <p:nvPr>
            <p:custDataLst>
              <p:tags r:id="rId36"/>
            </p:custDataLst>
          </p:nvPr>
        </p:nvSpPr>
        <p:spPr>
          <a:xfrm>
            <a:off x="5015979" y="4112807"/>
            <a:ext cx="1347903" cy="5860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algn="ctr"/>
            <a:r>
              <a:rPr lang="en-US" altLang="zh-CN" sz="2000" b="1" spc="300" dirty="0">
                <a:solidFill>
                  <a:srgbClr val="FFFFFF"/>
                </a:solidFill>
                <a:latin typeface="+mn-ea"/>
              </a:rPr>
              <a:t>综合性</a:t>
            </a:r>
            <a:endParaRPr lang="en-US" altLang="zh-CN" sz="2000" b="1" spc="3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9" name="标题"/>
          <p:cNvSpPr txBox="1"/>
          <p:nvPr>
            <p:custDataLst>
              <p:tags r:id="rId37"/>
            </p:custDataLst>
          </p:nvPr>
        </p:nvSpPr>
        <p:spPr>
          <a:xfrm>
            <a:off x="6463184" y="5055041"/>
            <a:ext cx="1377946" cy="5860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algn="ctr"/>
            <a:r>
              <a:rPr lang="en-US" altLang="zh-CN" sz="2000" b="1" spc="300" dirty="0">
                <a:solidFill>
                  <a:srgbClr val="FFFFFF"/>
                </a:solidFill>
                <a:latin typeface="+mn-ea"/>
              </a:rPr>
              <a:t>开放性</a:t>
            </a:r>
            <a:endParaRPr lang="en-US" altLang="zh-CN" sz="2000" b="1" spc="3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0" name="标题"/>
          <p:cNvSpPr txBox="1"/>
          <p:nvPr>
            <p:custDataLst>
              <p:tags r:id="rId38"/>
            </p:custDataLst>
          </p:nvPr>
        </p:nvSpPr>
        <p:spPr>
          <a:xfrm>
            <a:off x="7304113" y="3407295"/>
            <a:ext cx="1377946" cy="5860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algn="ctr"/>
            <a:r>
              <a:rPr lang="en-US" altLang="zh-CN" sz="2000" b="1" spc="300" dirty="0">
                <a:solidFill>
                  <a:srgbClr val="FFFFFF"/>
                </a:solidFill>
                <a:latin typeface="+mn-ea"/>
              </a:rPr>
              <a:t>联想性</a:t>
            </a:r>
            <a:endParaRPr lang="en-US" altLang="zh-CN" sz="2000" b="1" spc="3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1" name="标题"/>
          <p:cNvSpPr txBox="1"/>
          <p:nvPr>
            <p:custDataLst>
              <p:tags r:id="rId39"/>
            </p:custDataLst>
          </p:nvPr>
        </p:nvSpPr>
        <p:spPr>
          <a:xfrm>
            <a:off x="8841769" y="2835132"/>
            <a:ext cx="1377946" cy="5860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algn="ctr"/>
            <a:r>
              <a:rPr lang="en-US" altLang="zh-CN" sz="2000" b="1" spc="300" dirty="0">
                <a:solidFill>
                  <a:srgbClr val="FFFFFF"/>
                </a:solidFill>
                <a:latin typeface="+mn-ea"/>
              </a:rPr>
              <a:t>跨越性</a:t>
            </a:r>
            <a:endParaRPr lang="en-US" altLang="zh-CN" sz="2000" b="1" spc="300" dirty="0">
              <a:solidFill>
                <a:srgbClr val="FFFFFF"/>
              </a:solidFill>
              <a:latin typeface="+mn-ea"/>
            </a:endParaRPr>
          </a:p>
        </p:txBody>
      </p:sp>
      <p:pic>
        <p:nvPicPr>
          <p:cNvPr id="72" name="图片 41" descr="人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6976425" y="4587284"/>
            <a:ext cx="351627" cy="351627"/>
          </a:xfrm>
          <a:prstGeom prst="rect">
            <a:avLst/>
          </a:prstGeom>
        </p:spPr>
      </p:pic>
      <p:pic>
        <p:nvPicPr>
          <p:cNvPr id="73" name="图片 42" descr="作业批改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529220" y="3693635"/>
            <a:ext cx="322325" cy="322325"/>
          </a:xfrm>
          <a:prstGeom prst="rect">
            <a:avLst/>
          </a:prstGeom>
        </p:spPr>
      </p:pic>
    </p:spTree>
    <p:custDataLst>
      <p:tags r:id="rId46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2225"/>
            <a:ext cx="12191365" cy="6886575"/>
            <a:chOff x="0" y="-35"/>
            <a:chExt cx="19199" cy="10845"/>
          </a:xfrm>
        </p:grpSpPr>
        <p:pic>
          <p:nvPicPr>
            <p:cNvPr id="6" name="图片 5" descr="20200224-084017-a9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53" y="0"/>
              <a:ext cx="14547" cy="10811"/>
            </a:xfrm>
            <a:prstGeom prst="rect">
              <a:avLst/>
            </a:prstGeom>
          </p:spPr>
        </p:pic>
        <p:pic>
          <p:nvPicPr>
            <p:cNvPr id="7" name="图片 6" descr="20200224-084017-e6a3"/>
            <p:cNvPicPr>
              <a:picLocks noChangeAspect="1"/>
            </p:cNvPicPr>
            <p:nvPr/>
          </p:nvPicPr>
          <p:blipFill>
            <a:blip r:embed="rId2" cstate="screen"/>
            <a:srcRect t="25869"/>
            <a:stretch>
              <a:fillRect/>
            </a:stretch>
          </p:blipFill>
          <p:spPr>
            <a:xfrm rot="16200000">
              <a:off x="-179" y="144"/>
              <a:ext cx="10834" cy="1047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739775" y="400050"/>
            <a:ext cx="10557510" cy="6036310"/>
            <a:chOff x="2746" y="1161"/>
            <a:chExt cx="13706" cy="8512"/>
          </a:xfrm>
        </p:grpSpPr>
        <p:sp>
          <p:nvSpPr>
            <p:cNvPr id="13" name="圆角矩形 12"/>
            <p:cNvSpPr/>
            <p:nvPr/>
          </p:nvSpPr>
          <p:spPr>
            <a:xfrm>
              <a:off x="2746" y="1161"/>
              <a:ext cx="13707" cy="851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46" y="1361"/>
              <a:ext cx="13314" cy="811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BD7D6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" name="图片 10" descr="20200224-084020-1ac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40080" y="878840"/>
            <a:ext cx="1619250" cy="457200"/>
          </a:xfrm>
          <a:prstGeom prst="rect">
            <a:avLst/>
          </a:prstGeom>
        </p:spPr>
      </p:pic>
      <p:sp>
        <p:nvSpPr>
          <p:cNvPr id="22" name="文本框 9"/>
          <p:cNvSpPr txBox="1"/>
          <p:nvPr/>
        </p:nvSpPr>
        <p:spPr>
          <a:xfrm>
            <a:off x="1221105" y="8534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5510" hangingPunct="0"/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1763395" y="3854450"/>
            <a:ext cx="2740660" cy="2237105"/>
            <a:chOff x="3080" y="5970"/>
            <a:chExt cx="4316" cy="3523"/>
          </a:xfrm>
        </p:grpSpPr>
        <p:sp>
          <p:nvSpPr>
            <p:cNvPr id="2" name="文本框 1"/>
            <p:cNvSpPr txBox="1"/>
            <p:nvPr>
              <p:custDataLst>
                <p:tags r:id="rId5"/>
              </p:custDataLst>
            </p:nvPr>
          </p:nvSpPr>
          <p:spPr>
            <a:xfrm>
              <a:off x="3596" y="5970"/>
              <a:ext cx="328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课程设置方面</a:t>
              </a:r>
              <a:endParaRPr lang="zh-CN" altLang="en-US" sz="2000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3080" y="6805"/>
              <a:ext cx="4316" cy="2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高校致力于多途径培养学生创新思维。开设创新思维训练专门课程，系统传授思维特征、创新方法并佐以案例，借课堂互动等形式助力实践应用。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7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椭圆 2"/>
          <p:cNvSpPr/>
          <p:nvPr>
            <p:custDataLst>
              <p:tags r:id="rId8"/>
            </p:custDataLst>
          </p:nvPr>
        </p:nvSpPr>
        <p:spPr>
          <a:xfrm>
            <a:off x="2283460" y="1804035"/>
            <a:ext cx="1700530" cy="1700530"/>
          </a:xfrm>
          <a:prstGeom prst="ellipse">
            <a:avLst/>
          </a:prstGeom>
          <a:blipFill rotWithShape="1">
            <a:blip r:embed="rId9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4812665" y="3854450"/>
            <a:ext cx="2740660" cy="1267460"/>
            <a:chOff x="3080" y="5970"/>
            <a:chExt cx="4316" cy="1996"/>
          </a:xfrm>
        </p:grpSpPr>
        <p:sp>
          <p:nvSpPr>
            <p:cNvPr id="10" name="文本框 9"/>
            <p:cNvSpPr txBox="1"/>
            <p:nvPr>
              <p:custDataLst>
                <p:tags r:id="rId11"/>
              </p:custDataLst>
            </p:nvPr>
          </p:nvSpPr>
          <p:spPr>
            <a:xfrm>
              <a:off x="3596" y="5970"/>
              <a:ext cx="328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实践活动方面</a:t>
              </a:r>
              <a:endParaRPr lang="zh-CN" altLang="en-US" sz="2000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2"/>
              </p:custDataLst>
            </p:nvPr>
          </p:nvSpPr>
          <p:spPr>
            <a:xfrm>
              <a:off x="3080" y="6805"/>
              <a:ext cx="4316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高校通过多种实践活动大力培育学生创新思维。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3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>
            <p:custDataLst>
              <p:tags r:id="rId14"/>
            </p:custDataLst>
          </p:nvPr>
        </p:nvGrpSpPr>
        <p:grpSpPr>
          <a:xfrm>
            <a:off x="7861935" y="3615055"/>
            <a:ext cx="2740660" cy="1183640"/>
            <a:chOff x="3080" y="5593"/>
            <a:chExt cx="4316" cy="1864"/>
          </a:xfrm>
        </p:grpSpPr>
        <p:sp>
          <p:nvSpPr>
            <p:cNvPr id="20" name="文本框 19"/>
            <p:cNvSpPr txBox="1"/>
            <p:nvPr>
              <p:custDataLst>
                <p:tags r:id="rId15"/>
              </p:custDataLst>
            </p:nvPr>
          </p:nvSpPr>
          <p:spPr>
            <a:xfrm>
              <a:off x="3596" y="5593"/>
              <a:ext cx="328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400">
                  <a:solidFill>
                    <a:srgbClr val="7E4938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校园文化建设方面</a:t>
              </a:r>
              <a:endParaRPr lang="zh-CN" altLang="en-US" sz="2000" spc="400">
                <a:solidFill>
                  <a:srgbClr val="7E4938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6"/>
              </p:custDataLst>
            </p:nvPr>
          </p:nvSpPr>
          <p:spPr>
            <a:xfrm>
              <a:off x="3080" y="6805"/>
              <a:ext cx="4316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buClrTx/>
                <a:buSzTx/>
                <a:buFontTx/>
              </a:pPr>
              <a:r>
                <a:rPr lang="zh-CN" altLang="zh-CN" sz="1400" kern="0" dirty="0">
                  <a:solidFill>
                    <a:srgbClr val="3C3F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高校着重营造创新校园文化。</a:t>
              </a:r>
              <a:endParaRPr lang="zh-CN" altLang="zh-CN" sz="1400" kern="0" dirty="0">
                <a:solidFill>
                  <a:srgbClr val="3C3F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>
              <p:custDataLst>
                <p:tags r:id="rId17"/>
              </p:custDataLst>
            </p:nvPr>
          </p:nvCxnSpPr>
          <p:spPr>
            <a:xfrm>
              <a:off x="4571" y="6754"/>
              <a:ext cx="1334" cy="0"/>
            </a:xfrm>
            <a:prstGeom prst="line">
              <a:avLst/>
            </a:prstGeom>
            <a:ln w="19050">
              <a:solidFill>
                <a:srgbClr val="7E4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>
            <p:custDataLst>
              <p:tags r:id="rId18"/>
            </p:custDataLst>
          </p:nvPr>
        </p:nvSpPr>
        <p:spPr>
          <a:xfrm>
            <a:off x="5332730" y="1804035"/>
            <a:ext cx="1700530" cy="1700530"/>
          </a:xfrm>
          <a:prstGeom prst="ellipse">
            <a:avLst/>
          </a:prstGeom>
          <a:blipFill rotWithShape="1">
            <a:blip r:embed="rId19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>
            <p:custDataLst>
              <p:tags r:id="rId20"/>
            </p:custDataLst>
          </p:nvPr>
        </p:nvSpPr>
        <p:spPr>
          <a:xfrm>
            <a:off x="8382000" y="1804035"/>
            <a:ext cx="1700530" cy="1700530"/>
          </a:xfrm>
          <a:prstGeom prst="ellipse">
            <a:avLst/>
          </a:prstGeom>
          <a:blipFill rotWithShape="1">
            <a:blip r:embed="rId21" cstate="screen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43752" y="891480"/>
            <a:ext cx="7904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solidFill>
                  <a:srgbClr val="7E4938"/>
                </a:solidFill>
                <a:cs typeface="+mn-ea"/>
                <a:sym typeface="+mn-lt"/>
              </a:rPr>
              <a:t>三、培养大学生创新思维特征的方法与途径</a:t>
            </a:r>
            <a:endParaRPr lang="zh-CN" altLang="en-US" sz="3200" b="1" dirty="0">
              <a:solidFill>
                <a:srgbClr val="7E4938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880000" y="1521778"/>
            <a:ext cx="432000" cy="0"/>
          </a:xfrm>
          <a:prstGeom prst="line">
            <a:avLst/>
          </a:prstGeom>
          <a:ln w="19050" cap="sq">
            <a:solidFill>
              <a:srgbClr val="CEA27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2"/>
    </p:custData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  <p:bldP spid="26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x*1_5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VALUE" val="140*140"/>
  <p:tag name="KSO_WM_DIAGRAM_GROUP_CODE" val="l1-1"/>
  <p:tag name="KSO_WM_UNIT_TYPE" val="l_h_x"/>
  <p:tag name="KSO_WM_UNIT_INDEX" val="1_5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187_5*l_h_f*1_1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DIAGRAM_VERSION" val="3"/>
  <p:tag name="KSO_WM_DIAGRAM_COLOR_TRICK" val="4"/>
  <p:tag name="KSO_WM_DIAGRAM_COLOR_TEXT_CAN_REMOVE" val="n"/>
  <p:tag name="KSO_WM_UNIT_PRESET_TEXT" val="一亿"/>
  <p:tag name="KSO_WM_UNIT_TEXT_TYPE" val="1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187_5*l_h_f*1_2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DIAGRAM_VERSION" val="3"/>
  <p:tag name="KSO_WM_DIAGRAM_COLOR_TRICK" val="4"/>
  <p:tag name="KSO_WM_DIAGRAM_COLOR_TEXT_CAN_REMOVE" val="n"/>
  <p:tag name="KSO_WM_UNIT_PRESET_TEXT" val="七千万"/>
  <p:tag name="KSO_WM_UNIT_TEXT_TYPE" val="1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187_5*l_h_f*1_3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DIAGRAM_VERSION" val="3"/>
  <p:tag name="KSO_WM_DIAGRAM_COLOR_TRICK" val="4"/>
  <p:tag name="KSO_WM_DIAGRAM_COLOR_TEXT_CAN_REMOVE" val="n"/>
  <p:tag name="KSO_WM_UNIT_PRESET_TEXT" val="30+"/>
  <p:tag name="KSO_WM_UNIT_TEXT_TYPE" val="1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5187_5*l_h_f*1_4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DIAGRAM_VERSION" val="3"/>
  <p:tag name="KSO_WM_DIAGRAM_COLOR_TRICK" val="4"/>
  <p:tag name="KSO_WM_DIAGRAM_COLOR_TEXT_CAN_REMOVE" val="n"/>
  <p:tag name="KSO_WM_UNIT_PRESET_TEXT" val="80%"/>
  <p:tag name="KSO_WM_UNIT_TEXT_TYPE" val="1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5_1"/>
  <p:tag name="KSO_WM_UNIT_ID" val="diagram20235187_5*l_h_f*1_5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DIAGRAM_VERSION" val="3"/>
  <p:tag name="KSO_WM_DIAGRAM_COLOR_TRICK" val="4"/>
  <p:tag name="KSO_WM_DIAGRAM_COLOR_TEXT_CAN_REMOVE" val="n"/>
  <p:tag name="KSO_WM_UNIT_PRESET_TEXT" val="25+"/>
  <p:tag name="KSO_WM_UNIT_TEXT_TYPE" val="1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6_1"/>
  <p:tag name="KSO_WM_UNIT_ID" val="diagram20235187_5*l_h_f*1_6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UNIT_SUBTYPE" val="a"/>
  <p:tag name="KSO_WM_UNIT_TEXT_LAYER_COUNT" val="1"/>
  <p:tag name="KSO_WM_DIAGRAM_GROUP_CODE" val="l1-1"/>
  <p:tag name="KSO_WM_DIAGRAM_VERSION" val="3"/>
  <p:tag name="KSO_WM_DIAGRAM_COLOR_TRICK" val="4"/>
  <p:tag name="KSO_WM_DIAGRAM_COLOR_TEXT_CAN_REMOVE" val="n"/>
  <p:tag name="KSO_WM_UNIT_PRESET_TEXT" val="90%"/>
  <p:tag name="KSO_WM_UNIT_TEXT_TYPE" val="1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x*1_4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VALUE" val="120*120"/>
  <p:tag name="KSO_WM_DIAGRAM_GROUP_CODE" val="l1-1"/>
  <p:tag name="KSO_WM_UNIT_TYPE" val="l_h_x"/>
  <p:tag name="KSO_WM_UNIT_INDEX" val="1_4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x*1_3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VALUE" val="110*110"/>
  <p:tag name="KSO_WM_DIAGRAM_GROUP_CODE" val="l1-1"/>
  <p:tag name="KSO_WM_UNIT_TYPE" val="l_h_x"/>
  <p:tag name="KSO_WM_UNIT_INDEX" val="1_3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0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11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12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13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14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15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16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17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18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19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21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22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23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24.xml><?xml version="1.0" encoding="utf-8"?>
<p:tagLst xmlns:p="http://schemas.openxmlformats.org/presentationml/2006/main">
  <p:tag name="KSO_WM_DIAGRAM_VIRTUALLY_FRAME" val="{&quot;height&quot;:337.6,&quot;left&quot;:138.85,&quot;top&quot;:142.05,&quot;width&quot;:696}"/>
</p:tagLst>
</file>

<file path=ppt/tags/tag12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1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2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3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3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gradient&quot;:[{&quot;brightness&quot;:0,&quot;colorType&quot;:1,&quot;foreColorIndex&quot;:7,&quot;pos&quot;:0.05000000074505806,&quot;transparency&quot;:0},{&quot;brightness&quot;:0.4000000059604645,&quot;colorType&quot;:1,&quot;foreColorIndex&quot;:7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3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4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3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2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3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2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4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gradient&quot;:[{&quot;brightness&quot;:0,&quot;colorType&quot;:1,&quot;foreColorIndex&quot;:6,&quot;pos&quot;:0.05000000074505806,&quot;transparency&quot;:0},{&quot;brightness&quot;:0.4000000059604645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2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3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2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2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2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5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5_2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9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4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3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gradient&quot;:[{&quot;brightness&quot;:0,&quot;colorType&quot;:1,&quot;foreColorIndex&quot;:8,&quot;pos&quot;:0.05000000074505806,&quot;transparency&quot;:0},{&quot;brightness&quot;:0.4000000059604645,&quot;colorType&quot;:1,&quot;foreColorIndex&quot;:8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4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4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1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4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2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4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2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5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6"/>
  <p:tag name="KSO_WM_DIAGRAM_USE_COLOR_VALUE" val="{&quot;color_scheme&quot;:1,&quot;color_type&quot;:1,&quot;theme_color_indexes&quot;:[8,8,8,8,8,8]}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3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5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7"/>
  <p:tag name="KSO_WM_DIAGRAM_USE_COLOR_VALUE" val="{&quot;color_scheme&quot;:1,&quot;color_type&quot;:1,&quot;theme_color_indexes&quot;:[8,8,8,8,8,8]}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4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5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8"/>
  <p:tag name="KSO_WM_DIAGRAM_USE_COLOR_VALUE" val="{&quot;color_scheme&quot;:1,&quot;color_type&quot;:1,&quot;theme_color_indexes&quot;:[8,8,8,8,8,8]}"/>
</p:tagLst>
</file>

<file path=ppt/tags/tag145.xml><?xml version="1.0" encoding="utf-8"?>
<p:tagLst xmlns:p="http://schemas.openxmlformats.org/presentationml/2006/main">
  <p:tag name="KSO_WM_DIAGRAM_VIRTUALLY_FRAME" val="{&quot;height&quot;:239.59998779296876,&quot;left&quot;:105.99999389648437,&quot;top&quot;:178.47500610351562,&quot;width&quot;:758.3000122070305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1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147.xml><?xml version="1.0" encoding="utf-8"?>
<p:tagLst xmlns:p="http://schemas.openxmlformats.org/presentationml/2006/main">
  <p:tag name="KSO_WM_DIAGRAM_VIRTUALLY_FRAME" val="{&quot;height&quot;:239.59998779296876,&quot;left&quot;:106.04999389648438,&quot;top&quot;:197.52500610351564,&quot;width&quot;:757.5000122070312}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1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3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gradient&quot;:[{&quot;brightness&quot;:0,&quot;colorType&quot;:1,&quot;foreColorIndex&quot;:5,&quot;pos&quot;:0.05000000074505806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1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4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1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1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5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8,8,8,8,8,8]}"/>
</p:tagLst>
</file>

<file path=ppt/tags/tag1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4872_4*l_h_a*1_1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DIAGRAM_USE_COLOR_VALUE" val="{&quot;color_scheme&quot;:1,&quot;color_type&quot;:1,&quot;theme_color_indexes&quot;:[8,8,8,8,8,8]}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4872_4*l_h_a*1_2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DIAGRAM_USE_COLOR_VALUE" val="{&quot;color_scheme&quot;:1,&quot;color_type&quot;:1,&quot;theme_color_indexes&quot;:[8,8,8,8,8,8]}"/>
</p:tagLst>
</file>

<file path=ppt/tags/tag1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4872_4*l_h_a*1_3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DIAGRAM_USE_COLOR_VALUE" val="{&quot;color_scheme&quot;:1,&quot;color_type&quot;:1,&quot;theme_color_indexes&quot;:[8,8,8,8,8,8]}"/>
</p:tagLst>
</file>

<file path=ppt/tags/tag1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4872_4*l_h_a*1_4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DIAGRAM_USE_COLOR_VALUE" val="{&quot;color_scheme&quot;:1,&quot;color_type&quot;:1,&quot;theme_color_indexes&quot;:[8,8,8,8,8,8]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x*1_1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89*104"/>
  <p:tag name="KSO_WM_UNIT_TYPE" val="l_h_x"/>
  <p:tag name="KSO_WM_UNIT_INDEX" val="1_1_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x*1_2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10*105"/>
  <p:tag name="KSO_WM_UNIT_TYPE" val="l_h_x"/>
  <p:tag name="KSO_WM_UNIT_INDEX" val="1_2_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x*1_3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02*88"/>
  <p:tag name="KSO_WM_UNIT_TYPE" val="l_h_x"/>
  <p:tag name="KSO_WM_UNIT_INDEX" val="1_3_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x*1_4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07*85"/>
  <p:tag name="KSO_WM_UNIT_TYPE" val="l_h_x"/>
  <p:tag name="KSO_WM_UNIT_INDEX" val="1_4_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5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5_3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gradient&quot;:[{&quot;brightness&quot;:0,&quot;colorType&quot;:1,&quot;foreColorIndex&quot;:9,&quot;pos&quot;:0.05000000074505806,&quot;transparency&quot;:0},{&quot;brightness&quot;:0.4000000059604645,&quot;colorType&quot;:1,&quot;foreColorIndex&quot;:9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8,8,8,8,8,8]}"/>
</p:tagLst>
</file>

<file path=ppt/tags/tag1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60.xml><?xml version="1.0" encoding="utf-8"?>
<p:tagLst xmlns:p="http://schemas.openxmlformats.org/presentationml/2006/main">
  <p:tag name="KSO_WM_DIAGRAM_VIRTUALLY_FRAME" val="{&quot;height&quot;:239.59998779296876,&quot;left&quot;:105.99999389648437,&quot;top&quot;:178.47500610351562,&quot;width&quot;:758.3000122070305}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5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5_4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5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5_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DIAGRAM_USE_COLOR_VALUE" val="{&quot;color_scheme&quot;:1,&quot;color_type&quot;:1,&quot;theme_color_indexes&quot;:[8,8,8,8,8,8]}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i*1_5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5_5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solidLine&quot;:{&quot;brightness&quot;:0,&quot;colorType&quot;:1,&quot;foreColorIndex&quot;:9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9"/>
  <p:tag name="KSO_WM_DIAGRAM_USE_COLOR_VALUE" val="{&quot;color_scheme&quot;:1,&quot;color_type&quot;:1,&quot;theme_color_indexes&quot;:[8,8,8,8,8,8]}"/>
</p:tagLst>
</file>

<file path=ppt/tags/tag1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4872_4*l_h_a*1_5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DIAGRAM_USE_COLOR_VALUE" val="{&quot;color_scheme&quot;:1,&quot;color_type&quot;:1,&quot;theme_color_indexes&quot;:[8,8,8,8,8,8]}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4*l_h_x*1_5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10*105"/>
  <p:tag name="KSO_WM_UNIT_TYPE" val="l_h_x"/>
  <p:tag name="KSO_WM_UNIT_INDEX" val="1_5_1"/>
  <p:tag name="KSO_WM_DIAGRAM_MAX_ITEMCNT" val="6"/>
  <p:tag name="KSO_WM_DIAGRAM_MIN_ITEMCNT" val="2"/>
  <p:tag name="KSO_WM_DIAGRAM_VIRTUALLY_FRAME" val="{&quot;height&quot;:239.59998779296876,&quot;left&quot;:105.99999389648437,&quot;top&quot;:178.47500610351562,&quot;width&quot;:758.300012207030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1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7.xml><?xml version="1.0" encoding="utf-8"?>
<p:tagLst xmlns:p="http://schemas.openxmlformats.org/presentationml/2006/main">
  <p:tag name="KSO_WM_DIAGRAM_VIRTUALLY_FRAME" val="{&quot;height&quot;:340.2464660644531,&quot;left&quot;:113.67503937007874,&quot;top&quot;:133.87676696777345,&quot;width&quot;:728.15}"/>
</p:tagLst>
</file>

<file path=ppt/tags/tag16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40.2464660644531,&quot;left&quot;:113.67503937007874,&quot;top&quot;:133.87676696777345,&quot;width&quot;:72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40.2464660644531,&quot;left&quot;:113.67503937007874,&quot;top&quot;:133.87676696777345,&quot;width&quot;:72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7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40.2464660644531,&quot;left&quot;:113.67503937007874,&quot;top&quot;:133.87676696777345,&quot;width&quot;:72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40.2464660644531,&quot;left&quot;:113.67503937007874,&quot;top&quot;:133.87676696777345,&quot;width&quot;:72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7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40.2464660644531,&quot;left&quot;:113.67503937007874,&quot;top&quot;:133.87676696777345,&quot;width&quot;:72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40.2464660644531,&quot;left&quot;:113.67503937007874,&quot;top&quot;:133.87676696777345,&quot;width&quot;:72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174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40.2464660644531,&quot;left&quot;:113.67503937007874,&quot;top&quot;:133.87676696777345,&quot;width&quot;:728.15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17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40.2464660644531,&quot;left&quot;:113.67503937007874,&quot;top&quot;:133.87676696777345,&quot;width&quot;:728.1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7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40.2464660644531,&quot;left&quot;:113.67503937007874,&quot;top&quot;:133.87676696777345,&quot;width&quot;:728.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7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40.2464660644531,&quot;left&quot;:113.67503937007874,&quot;top&quot;:133.87676696777345,&quot;width&quot;:728.1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7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40.2464660644531,&quot;left&quot;:113.67503937007874,&quot;top&quot;:133.87676696777345,&quot;width&quot;:728.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17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80.xml><?xml version="1.0" encoding="utf-8"?>
<p:tagLst xmlns:p="http://schemas.openxmlformats.org/presentationml/2006/main">
  <p:tag name="KSO_WM_DIAGRAM_VIRTUALLY_FRAME" val="{&quot;height&quot;:232.98889763779525,&quot;left&quot;:105.53275590551182,&quot;top&quot;:214.22803149606298,&quot;width&quot;:745.9567716535432}"/>
</p:tagLst>
</file>

<file path=ppt/tags/tag181.xml><?xml version="1.0" encoding="utf-8"?>
<p:tagLst xmlns:p="http://schemas.openxmlformats.org/presentationml/2006/main">
  <p:tag name="KSO_WM_DIAGRAM_VIRTUALLY_FRAME" val="{&quot;height&quot;:232.98889763779525,&quot;left&quot;:105.53275590551182,&quot;top&quot;:214.22803149606298,&quot;width&quot;:745.9567716535432}"/>
</p:tagLst>
</file>

<file path=ppt/tags/tag182.xml><?xml version="1.0" encoding="utf-8"?>
<p:tagLst xmlns:p="http://schemas.openxmlformats.org/presentationml/2006/main">
  <p:tag name="KSO_WM_DIAGRAM_VIRTUALLY_FRAME" val="{&quot;height&quot;:232.98889763779525,&quot;left&quot;:105.53275590551182,&quot;top&quot;:214.22803149606298,&quot;width&quot;:745.9567716535432}"/>
</p:tagLst>
</file>

<file path=ppt/tags/tag183.xml><?xml version="1.0" encoding="utf-8"?>
<p:tagLst xmlns:p="http://schemas.openxmlformats.org/presentationml/2006/main">
  <p:tag name="KSO_WM_DIAGRAM_VIRTUALLY_FRAME" val="{&quot;height&quot;:232.98889763779525,&quot;left&quot;:105.53275590551182,&quot;top&quot;:214.22803149606298,&quot;width&quot;:745.9567716535432}"/>
</p:tagLst>
</file>

<file path=ppt/tags/tag184.xml><?xml version="1.0" encoding="utf-8"?>
<p:tagLst xmlns:p="http://schemas.openxmlformats.org/presentationml/2006/main">
  <p:tag name="KSO_WM_DIAGRAM_VIRTUALLY_FRAME" val="{&quot;height&quot;:232.98889763779525,&quot;left&quot;:105.53275590551182,&quot;top&quot;:214.22803149606298,&quot;width&quot;:745.9567716535432}"/>
</p:tagLst>
</file>

<file path=ppt/tags/tag185.xml><?xml version="1.0" encoding="utf-8"?>
<p:tagLst xmlns:p="http://schemas.openxmlformats.org/presentationml/2006/main">
  <p:tag name="KSO_WM_DIAGRAM_VIRTUALLY_FRAME" val="{&quot;height&quot;:232.98889763779525,&quot;left&quot;:105.53275590551182,&quot;top&quot;:214.22803149606298,&quot;width&quot;:745.9567716535432}"/>
</p:tagLst>
</file>

<file path=ppt/tags/tag186.xml><?xml version="1.0" encoding="utf-8"?>
<p:tagLst xmlns:p="http://schemas.openxmlformats.org/presentationml/2006/main">
  <p:tag name="KSO_WM_DIAGRAM_VIRTUALLY_FRAME" val="{&quot;height&quot;:232.98889763779525,&quot;left&quot;:105.53275590551182,&quot;top&quot;:214.22803149606298,&quot;width&quot;:745.9567716535432}"/>
</p:tagLst>
</file>

<file path=ppt/tags/tag187.xml><?xml version="1.0" encoding="utf-8"?>
<p:tagLst xmlns:p="http://schemas.openxmlformats.org/presentationml/2006/main">
  <p:tag name="KSO_WM_DIAGRAM_VIRTUALLY_FRAME" val="{&quot;height&quot;:232.98889763779525,&quot;left&quot;:105.53275590551182,&quot;top&quot;:214.22803149606298,&quot;width&quot;:745.9567716535432}"/>
</p:tagLst>
</file>

<file path=ppt/tags/tag18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190.xml><?xml version="1.0" encoding="utf-8"?>
<p:tagLst xmlns:p="http://schemas.openxmlformats.org/presentationml/2006/main">
  <p:tag name="commondata" val="eyJoZGlkIjoiYTU1MDZiNWQ3Mzk2ODc1NGFiMjRiODI4MWFjZjNlMmMifQ=="/>
  <p:tag name="resource_record_key" val="{&quot;65&quot;:[20205081],&quot;70&quot;:[3333652,3328110,3321432,3312417]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2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3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4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1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2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3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4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5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6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7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8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59.xml><?xml version="1.0" encoding="utf-8"?>
<p:tagLst xmlns:p="http://schemas.openxmlformats.org/presentationml/2006/main">
  <p:tag name="KSO_WM_DIAGRAM_VIRTUALLY_FRAME" val="{&quot;height&quot;:358.1566929133858,&quot;left&quot;:478.89409448818895,&quot;top&quot;:95.85,&quot;width&quot;:444.255905511811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1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2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3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4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5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6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7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8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69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1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2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3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4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5.xml><?xml version="1.0" encoding="utf-8"?>
<p:tagLst xmlns:p="http://schemas.openxmlformats.org/presentationml/2006/main">
  <p:tag name="KSO_WM_DIAGRAM_VIRTUALLY_FRAME" val="{&quot;height&quot;:529.4,&quot;left&quot;:87.15,&quot;top&quot;:56.35,&quot;width&quot;:773.55}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i*1_1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i*1_2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i*1_3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i*1_4_2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2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i*1_6_2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6_2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i*1_4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4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i*1_5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5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i*1_6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6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i*1_7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7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i*1_8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8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5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i*1_9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9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9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i*1_10"/>
  <p:tag name="KSO_WM_TEMPLATE_CATEGORY" val="diagram"/>
  <p:tag name="KSO_WM_TEMPLATE_INDEX" val="20235187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0"/>
  <p:tag name="KSO_WM_DIAGRAM_VERSION" val="3"/>
  <p:tag name="KSO_WM_DIAGRAM_COLOR_TRICK" val="4"/>
  <p:tag name="KSO_WM_DIAGRAM_COLOR_TEXT_CAN_REMOVE" val="n"/>
  <p:tag name="KSO_WM_UNIT_LINE_FORE_SCHEMECOLOR_INDEX" val="15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i*1_1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gradient&quot;:[{&quot;brightness&quot;:-0.05000000074505806,&quot;colorType&quot;:1,&quot;foreColorIndex&quot;:10,&quot;pos&quot;:0,&quot;transparency&quot;:0},{&quot;brightness&quot;:0.10000000149011612,&quot;colorType&quot;:1,&quot;foreColorIndex&quot;:10,&quot;pos&quot;:0.5,&quot;transparency&quot;:0},{&quot;brightness&quot;:0.5,&quot;colorType&quot;:1,&quot;foreColorIndex&quot;:10,&quot;pos&quot;:1,&quot;transparency&quot;:0}],&quot;type&quot;:3},&quot;glow&quot;:{&quot;colorType&quot;:0},&quot;line&quot;:{&quot;type&quot;:0},&quot;shadow&quot;:{&quot;brightness&quot;:0,&quot;colorType&quot;:1,&quot;foreColorIndex&quot;:10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i*1_2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gradient&quot;:[{&quot;brightness&quot;:-0.05000000074505806,&quot;colorType&quot;:1,&quot;foreColorIndex&quot;:5,&quot;pos&quot;:0,&quot;transparency&quot;:0},{&quot;brightness&quot;:0.10000000149011612,&quot;colorType&quot;:1,&quot;foreColorIndex&quot;:5,&quot;pos&quot;:0.5,&quot;transparency&quot;:0},{&quot;brightness&quot;:0.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i*1_3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gradient&quot;:[{&quot;brightness&quot;:-0.05000000074505806,&quot;colorType&quot;:1,&quot;foreColorIndex&quot;:6,&quot;pos&quot;:0,&quot;transparency&quot;:0},{&quot;brightness&quot;:0.10000000149011612,&quot;colorType&quot;:1,&quot;foreColorIndex&quot;:6,&quot;pos&quot;:0.5,&quot;transparency&quot;:0},{&quot;brightness&quot;:0.5,&quot;colorType&quot;:1,&quot;foreColorIndex&quot;:6,&quot;pos&quot;:1,&quot;transparency&quot;:0}],&quot;type&quot;:3},&quot;glow&quot;:{&quot;colorType&quot;:0},&quot;line&quot;:{&quot;type&quot;:0},&quot;shadow&quot;:{&quot;brightness&quot;:0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i*1_4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gradient&quot;:[{&quot;brightness&quot;:-0.05000000074505806,&quot;colorType&quot;:1,&quot;foreColorIndex&quot;:7,&quot;pos&quot;:0,&quot;transparency&quot;:0},{&quot;brightness&quot;:0.10000000149011612,&quot;colorType&quot;:1,&quot;foreColorIndex&quot;:7,&quot;pos&quot;:0.5,&quot;transparency&quot;:0},{&quot;brightness&quot;:0.5,&quot;colorType&quot;:1,&quot;foreColorIndex&quot;:7,&quot;pos&quot;:1,&quot;transparency&quot;:0}],&quot;type&quot;:3},&quot;glow&quot;:{&quot;colorType&quot;:0},&quot;line&quot;:{&quot;type&quot;:0},&quot;shadow&quot;:{&quot;brightness&quot;:0,&quot;colorType&quot;:1,&quot;foreColorIndex&quot;:7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i*1_5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5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gradient&quot;:[{&quot;brightness&quot;:-0.05000000074505806,&quot;colorType&quot;:1,&quot;foreColorIndex&quot;:8,&quot;pos&quot;:0,&quot;transparency&quot;:0},{&quot;brightness&quot;:0.10000000149011612,&quot;colorType&quot;:1,&quot;foreColorIndex&quot;:8,&quot;pos&quot;:0.5,&quot;transparency&quot;:0},{&quot;brightness&quot;:0.5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i*1_6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6_1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gradient&quot;:[{&quot;brightness&quot;:-0.05000000074505806,&quot;colorType&quot;:1,&quot;foreColorIndex&quot;:9,&quot;pos&quot;:0,&quot;transparency&quot;:0},{&quot;brightness&quot;:0.10000000149011612,&quot;colorType&quot;:1,&quot;foreColorIndex&quot;:9,&quot;pos&quot;:0.5,&quot;transparency&quot;:0},{&quot;brightness&quot;:0.5,&quot;colorType&quot;:1,&quot;foreColorIndex&quot;:9,&quot;pos&quot;:1,&quot;transparency&quot;:0}],&quot;type&quot;:3},&quot;glow&quot;:{&quot;colorType&quot;:0},&quot;line&quot;:{&quot;type&quot;:0},&quot;shadow&quot;:{&quot;brightness&quot;:0,&quot;colorType&quot;:1,&quot;foreColorIndex&quot;:9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8,8,8,8,8,8]}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x*1_1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VALUE" val="160*160"/>
  <p:tag name="KSO_WM_DIAGRAM_GROUP_CODE" val="l1-1"/>
  <p:tag name="KSO_WM_UNIT_TYPE" val="l_h_x"/>
  <p:tag name="KSO_WM_UNIT_INDEX" val="1_1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x*1_2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VALUE" val="120*120"/>
  <p:tag name="KSO_WM_DIAGRAM_GROUP_CODE" val="l1-1"/>
  <p:tag name="KSO_WM_UNIT_TYPE" val="l_h_x"/>
  <p:tag name="KSO_WM_UNIT_INDEX" val="1_2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87_5*l_h_x*1_6_1"/>
  <p:tag name="KSO_WM_TEMPLATE_CATEGORY" val="diagram"/>
  <p:tag name="KSO_WM_TEMPLATE_INDEX" val="20235187"/>
  <p:tag name="KSO_WM_UNIT_LAYERLEVEL" val="1_1_1"/>
  <p:tag name="KSO_WM_TAG_VERSION" val="3.0"/>
  <p:tag name="KSO_WM_BEAUTIFY_FLAG" val="#wm#"/>
  <p:tag name="KSO_WM_UNIT_VALUE" val="120*120"/>
  <p:tag name="KSO_WM_DIAGRAM_GROUP_CODE" val="l1-1"/>
  <p:tag name="KSO_WM_UNIT_TYPE" val="l_h_x"/>
  <p:tag name="KSO_WM_UNIT_INDEX" val="1_6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0.1548706054688,&quot;left&quot;:118.21558403435657,&quot;top&quot;:138.6817379256121,&quot;width&quot;:708.656469726562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8,8,8,8,8,8]}"/>
</p:tagLst>
</file>

<file path=ppt/theme/theme1.xml><?xml version="1.0" encoding="utf-8"?>
<a:theme xmlns:a="http://schemas.openxmlformats.org/drawingml/2006/main" name="第一PPT，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0</TotalTime>
  <Words>1397</Words>
  <Application>WPS 演示</Application>
  <PresentationFormat>宽屏</PresentationFormat>
  <Paragraphs>204</Paragraphs>
  <Slides>15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思源黑体 Normal</vt:lpstr>
      <vt:lpstr>Wingdings</vt:lpstr>
      <vt:lpstr>OPPOSans R</vt:lpstr>
      <vt:lpstr>字魂35号-经典雅黑</vt:lpstr>
      <vt:lpstr>黑体</vt:lpstr>
      <vt:lpstr>OPPOSans B</vt:lpstr>
      <vt:lpstr>Helvetica</vt:lpstr>
      <vt:lpstr>汉仪粗圆简</vt:lpstr>
      <vt:lpstr>Arial Unicode MS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创业</dc:title>
  <dc:creator/>
  <cp:keywords>www.1ppt.com</cp:keywords>
  <dc:description>www.1ppt.com</dc:description>
  <cp:lastModifiedBy>伊</cp:lastModifiedBy>
  <cp:revision>42</cp:revision>
  <dcterms:created xsi:type="dcterms:W3CDTF">2019-06-19T02:08:00Z</dcterms:created>
  <dcterms:modified xsi:type="dcterms:W3CDTF">2025-03-14T09:44:12Z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1606F0784B4D4091A59F350D6C01277B_12</vt:lpwstr>
  </property>
  <property fmtid="{D5CDD505-2E9C-101B-9397-08002B2CF9AE}" pid="3" name="KSOProductBuildVer">
    <vt:lpwstr>2052-12.1.0.16729</vt:lpwstr>
  </property>
</Properties>
</file>