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5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90" r:id="rId3"/>
  </p:sldMasterIdLst>
  <p:notesMasterIdLst>
    <p:notesMasterId r:id="rId5"/>
  </p:notesMasterIdLst>
  <p:sldIdLst>
    <p:sldId id="409" r:id="rId4"/>
    <p:sldId id="410" r:id="rId6"/>
    <p:sldId id="436" r:id="rId7"/>
    <p:sldId id="437" r:id="rId8"/>
    <p:sldId id="438" r:id="rId9"/>
    <p:sldId id="414" r:id="rId10"/>
    <p:sldId id="440" r:id="rId11"/>
    <p:sldId id="443" r:id="rId12"/>
    <p:sldId id="413" r:id="rId13"/>
    <p:sldId id="411" r:id="rId14"/>
    <p:sldId id="447" r:id="rId15"/>
    <p:sldId id="449" r:id="rId16"/>
    <p:sldId id="451" r:id="rId17"/>
    <p:sldId id="453" r:id="rId18"/>
    <p:sldId id="455" r:id="rId19"/>
    <p:sldId id="457" r:id="rId20"/>
    <p:sldId id="412" r:id="rId21"/>
    <p:sldId id="461" r:id="rId22"/>
    <p:sldId id="463" r:id="rId23"/>
    <p:sldId id="464" r:id="rId24"/>
    <p:sldId id="467" r:id="rId25"/>
    <p:sldId id="415" r:id="rId26"/>
    <p:sldId id="472" r:id="rId27"/>
    <p:sldId id="417" r:id="rId28"/>
    <p:sldId id="473" r:id="rId29"/>
    <p:sldId id="420" r:id="rId30"/>
    <p:sldId id="487" r:id="rId31"/>
    <p:sldId id="491" r:id="rId32"/>
    <p:sldId id="493" r:id="rId33"/>
    <p:sldId id="495" r:id="rId34"/>
    <p:sldId id="497" r:id="rId35"/>
    <p:sldId id="508" r:id="rId36"/>
    <p:sldId id="515" r:id="rId37"/>
    <p:sldId id="519" r:id="rId38"/>
    <p:sldId id="522" r:id="rId39"/>
    <p:sldId id="524" r:id="rId40"/>
    <p:sldId id="527" r:id="rId41"/>
    <p:sldId id="530" r:id="rId42"/>
    <p:sldId id="532" r:id="rId43"/>
    <p:sldId id="535" r:id="rId44"/>
    <p:sldId id="538" r:id="rId45"/>
    <p:sldId id="540" r:id="rId46"/>
    <p:sldId id="542" r:id="rId47"/>
    <p:sldId id="432" r:id="rId48"/>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3" userDrawn="1">
          <p15:clr>
            <a:srgbClr val="A4A3A4"/>
          </p15:clr>
        </p15:guide>
        <p15:guide id="2" pos="38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A6500"/>
    <a:srgbClr val="DBA537"/>
    <a:srgbClr val="DAAC75"/>
    <a:srgbClr val="C49479"/>
    <a:srgbClr val="CCA16F"/>
    <a:srgbClr val="DBC1AE"/>
    <a:srgbClr val="FFC000"/>
    <a:srgbClr val="FF9800"/>
    <a:srgbClr val="FFD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showGuides="1">
      <p:cViewPr varScale="1">
        <p:scale>
          <a:sx n="109" d="100"/>
          <a:sy n="109" d="100"/>
        </p:scale>
        <p:origin x="990" y="96"/>
      </p:cViewPr>
      <p:guideLst>
        <p:guide orient="horz" pos="2153"/>
        <p:guide pos="38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2" Type="http://schemas.openxmlformats.org/officeDocument/2006/relationships/tags" Target="tags/tag57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notesMaster" Target="notesMasters/notesMaster1.xml"/><Relationship Id="rId49" Type="http://schemas.openxmlformats.org/officeDocument/2006/relationships/presProps" Target="presProps.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1589AD23-FE09-4CFE-94C0-BA8EE5C7795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4711ECB-B0E6-4EAF-82EB-BFB1917B83C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第一PPT">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7" name="页脚占位符 16"/>
          <p:cNvSpPr>
            <a:spLocks noGrp="1"/>
          </p:cNvSpPr>
          <p:nvPr>
            <p:ph type="ftr" sz="quarter" idx="11"/>
            <p:custDataLst>
              <p:tags r:id="rId5"/>
            </p:custDataLst>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0" y="0"/>
            <a:ext cx="12192000" cy="6858000"/>
            <a:chOff x="0" y="0"/>
            <a:chExt cx="12192000" cy="6858000"/>
          </a:xfrm>
        </p:grpSpPr>
        <p:grpSp>
          <p:nvGrpSpPr>
            <p:cNvPr id="8" name="组合 7"/>
            <p:cNvGrpSpPr/>
            <p:nvPr/>
          </p:nvGrpSpPr>
          <p:grpSpPr>
            <a:xfrm>
              <a:off x="182218" y="0"/>
              <a:ext cx="11930439" cy="6858000"/>
              <a:chOff x="182218" y="0"/>
              <a:chExt cx="11930439" cy="6858000"/>
            </a:xfrm>
          </p:grpSpPr>
          <p:cxnSp>
            <p:nvCxnSpPr>
              <p:cNvPr id="31" name="直接连接符 30"/>
              <p:cNvCxnSpPr/>
              <p:nvPr/>
            </p:nvCxnSpPr>
            <p:spPr>
              <a:xfrm flipH="1">
                <a:off x="810136"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82218"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96177"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124095"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438054"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752013"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065972"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2379931"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3007849"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3321808"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3635767"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3949726"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4577644"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5205562"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6461398"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7403275"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8031193"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8659111"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93890"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8345152"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8973070"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4263685"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891603"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5833480"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7089316"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7717234"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5519521"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6775357"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6147439"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9914947"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10856824"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11484742"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12112657"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11798701"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9287029"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10542865"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1170783"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228906"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9600988"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rot="5400000">
              <a:off x="2956410" y="-2673221"/>
              <a:ext cx="6279180" cy="12192000"/>
              <a:chOff x="182218" y="0"/>
              <a:chExt cx="6279180" cy="6858000"/>
            </a:xfrm>
          </p:grpSpPr>
          <p:cxnSp>
            <p:nvCxnSpPr>
              <p:cNvPr id="10" name="直接连接符 9"/>
              <p:cNvCxnSpPr/>
              <p:nvPr/>
            </p:nvCxnSpPr>
            <p:spPr>
              <a:xfrm flipH="1">
                <a:off x="810136"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182218"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496177"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24095"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1438054"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52013"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2065972"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379931"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007849"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321808"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635767"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949726"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577644"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5205562"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6461398"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2693890"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263685"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891603"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833480"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5519521"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147439" y="0"/>
                <a:ext cx="0" cy="6858000"/>
              </a:xfrm>
              <a:prstGeom prst="line">
                <a:avLst/>
              </a:prstGeom>
              <a:ln>
                <a:solidFill>
                  <a:srgbClr val="9FC6E5">
                    <a:alpha val="20000"/>
                  </a:srgb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userDrawn="1"/>
        </p:nvGrpSpPr>
        <p:grpSpPr>
          <a:xfrm>
            <a:off x="-63237" y="-282634"/>
            <a:ext cx="988020" cy="937838"/>
            <a:chOff x="-124356" y="-713427"/>
            <a:chExt cx="2490944" cy="2364427"/>
          </a:xfrm>
        </p:grpSpPr>
        <p:sp>
          <p:nvSpPr>
            <p:cNvPr id="70" name="任意多边形: 形状 69"/>
            <p:cNvSpPr/>
            <p:nvPr userDrawn="1"/>
          </p:nvSpPr>
          <p:spPr>
            <a:xfrm rot="2767415">
              <a:off x="187921" y="-1025704"/>
              <a:ext cx="1866390" cy="2490944"/>
            </a:xfrm>
            <a:custGeom>
              <a:avLst/>
              <a:gdLst>
                <a:gd name="connsiteX0" fmla="*/ 1435684 w 1465793"/>
                <a:gd name="connsiteY0" fmla="*/ 0 h 1956294"/>
                <a:gd name="connsiteX1" fmla="*/ 1437301 w 1465793"/>
                <a:gd name="connsiteY1" fmla="*/ 2399 h 1956294"/>
                <a:gd name="connsiteX2" fmla="*/ 1465793 w 1465793"/>
                <a:gd name="connsiteY2" fmla="*/ 143525 h 1956294"/>
                <a:gd name="connsiteX3" fmla="*/ 1465793 w 1465793"/>
                <a:gd name="connsiteY3" fmla="*/ 1593731 h 1956294"/>
                <a:gd name="connsiteX4" fmla="*/ 1103230 w 1465793"/>
                <a:gd name="connsiteY4" fmla="*/ 1956294 h 1956294"/>
                <a:gd name="connsiteX5" fmla="*/ 481698 w 1465793"/>
                <a:gd name="connsiteY5" fmla="*/ 1956294 h 1956294"/>
                <a:gd name="connsiteX6" fmla="*/ 0 w 1465793"/>
                <a:gd name="connsiteY6" fmla="*/ 1493127 h 195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5793" h="1956294">
                  <a:moveTo>
                    <a:pt x="1435684" y="0"/>
                  </a:moveTo>
                  <a:lnTo>
                    <a:pt x="1437301" y="2399"/>
                  </a:lnTo>
                  <a:cubicBezTo>
                    <a:pt x="1455648" y="45776"/>
                    <a:pt x="1465793" y="93465"/>
                    <a:pt x="1465793" y="143525"/>
                  </a:cubicBezTo>
                  <a:lnTo>
                    <a:pt x="1465793" y="1593731"/>
                  </a:lnTo>
                  <a:cubicBezTo>
                    <a:pt x="1465793" y="1793969"/>
                    <a:pt x="1303468" y="1956294"/>
                    <a:pt x="1103230" y="1956294"/>
                  </a:cubicBezTo>
                  <a:lnTo>
                    <a:pt x="481698" y="1956294"/>
                  </a:lnTo>
                  <a:lnTo>
                    <a:pt x="0" y="1493127"/>
                  </a:lnTo>
                  <a:close/>
                </a:path>
              </a:pathLst>
            </a:custGeom>
            <a:solidFill>
              <a:srgbClr val="478C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72" name="等腰三角形 71"/>
            <p:cNvSpPr/>
            <p:nvPr userDrawn="1"/>
          </p:nvSpPr>
          <p:spPr>
            <a:xfrm rot="5400000">
              <a:off x="-22612" y="25826"/>
              <a:ext cx="1649429" cy="1600917"/>
            </a:xfrm>
            <a:prstGeom prst="triangle">
              <a:avLst>
                <a:gd name="adj" fmla="val 0"/>
              </a:avLst>
            </a:prstGeom>
            <a:solidFill>
              <a:srgbClr val="72A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3" name="任意多边形: 形状 72"/>
            <p:cNvSpPr/>
            <p:nvPr userDrawn="1"/>
          </p:nvSpPr>
          <p:spPr>
            <a:xfrm>
              <a:off x="1644" y="787475"/>
              <a:ext cx="407506" cy="863525"/>
            </a:xfrm>
            <a:custGeom>
              <a:avLst/>
              <a:gdLst>
                <a:gd name="connsiteX0" fmla="*/ 0 w 309563"/>
                <a:gd name="connsiteY0" fmla="*/ 0 h 614363"/>
                <a:gd name="connsiteX1" fmla="*/ 0 w 309563"/>
                <a:gd name="connsiteY1" fmla="*/ 614363 h 614363"/>
                <a:gd name="connsiteX2" fmla="*/ 309563 w 309563"/>
                <a:gd name="connsiteY2" fmla="*/ 314325 h 614363"/>
                <a:gd name="connsiteX3" fmla="*/ 0 w 309563"/>
                <a:gd name="connsiteY3" fmla="*/ 0 h 614363"/>
              </a:gdLst>
              <a:ahLst/>
              <a:cxnLst>
                <a:cxn ang="0">
                  <a:pos x="connsiteX0" y="connsiteY0"/>
                </a:cxn>
                <a:cxn ang="0">
                  <a:pos x="connsiteX1" y="connsiteY1"/>
                </a:cxn>
                <a:cxn ang="0">
                  <a:pos x="connsiteX2" y="connsiteY2"/>
                </a:cxn>
                <a:cxn ang="0">
                  <a:pos x="connsiteX3" y="connsiteY3"/>
                </a:cxn>
              </a:cxnLst>
              <a:rect l="l" t="t" r="r" b="b"/>
              <a:pathLst>
                <a:path w="309563" h="614363">
                  <a:moveTo>
                    <a:pt x="0" y="0"/>
                  </a:moveTo>
                  <a:lnTo>
                    <a:pt x="0" y="614363"/>
                  </a:lnTo>
                  <a:lnTo>
                    <a:pt x="309563" y="314325"/>
                  </a:lnTo>
                  <a:lnTo>
                    <a:pt x="0" y="0"/>
                  </a:lnTo>
                  <a:close/>
                </a:path>
              </a:pathLst>
            </a:custGeom>
            <a:solidFill>
              <a:srgbClr val="9FC6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endParaRPr>
            </a:p>
          </p:txBody>
        </p:sp>
      </p:grpSp>
      <p:grpSp>
        <p:nvGrpSpPr>
          <p:cNvPr id="3" name="组合 2"/>
          <p:cNvGrpSpPr/>
          <p:nvPr userDrawn="1"/>
        </p:nvGrpSpPr>
        <p:grpSpPr>
          <a:xfrm>
            <a:off x="11197063" y="6161326"/>
            <a:ext cx="1066612" cy="1011832"/>
            <a:chOff x="9828858" y="5223784"/>
            <a:chExt cx="2490945" cy="2363014"/>
          </a:xfrm>
        </p:grpSpPr>
        <p:sp>
          <p:nvSpPr>
            <p:cNvPr id="76" name="任意多边形: 形状 75"/>
            <p:cNvSpPr/>
            <p:nvPr userDrawn="1"/>
          </p:nvSpPr>
          <p:spPr>
            <a:xfrm rot="13567415">
              <a:off x="10141958" y="5408952"/>
              <a:ext cx="1864746" cy="2490945"/>
            </a:xfrm>
            <a:custGeom>
              <a:avLst/>
              <a:gdLst>
                <a:gd name="connsiteX0" fmla="*/ 1729532 w 1864746"/>
                <a:gd name="connsiteY0" fmla="*/ 2355730 h 2490945"/>
                <a:gd name="connsiteX1" fmla="*/ 1403095 w 1864746"/>
                <a:gd name="connsiteY1" fmla="*/ 2490944 h 2490945"/>
                <a:gd name="connsiteX2" fmla="*/ 615123 w 1864746"/>
                <a:gd name="connsiteY2" fmla="*/ 2490945 h 2490945"/>
                <a:gd name="connsiteX3" fmla="*/ 0 w 1864746"/>
                <a:gd name="connsiteY3" fmla="*/ 1899486 h 2490945"/>
                <a:gd name="connsiteX4" fmla="*/ 1826408 w 1864746"/>
                <a:gd name="connsiteY4" fmla="*/ 0 h 2490945"/>
                <a:gd name="connsiteX5" fmla="*/ 1828467 w 1864746"/>
                <a:gd name="connsiteY5" fmla="*/ 3055 h 2490945"/>
                <a:gd name="connsiteX6" fmla="*/ 1864746 w 1864746"/>
                <a:gd name="connsiteY6" fmla="*/ 182750 h 2490945"/>
                <a:gd name="connsiteX7" fmla="*/ 1864746 w 1864746"/>
                <a:gd name="connsiteY7" fmla="*/ 2029293 h 2490945"/>
                <a:gd name="connsiteX8" fmla="*/ 1729532 w 1864746"/>
                <a:gd name="connsiteY8" fmla="*/ 2355730 h 249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4746" h="2490945">
                  <a:moveTo>
                    <a:pt x="1729532" y="2355730"/>
                  </a:moveTo>
                  <a:cubicBezTo>
                    <a:pt x="1645989" y="2439272"/>
                    <a:pt x="1530576" y="2490944"/>
                    <a:pt x="1403095" y="2490944"/>
                  </a:cubicBezTo>
                  <a:lnTo>
                    <a:pt x="615123" y="2490945"/>
                  </a:lnTo>
                  <a:lnTo>
                    <a:pt x="0" y="1899486"/>
                  </a:lnTo>
                  <a:lnTo>
                    <a:pt x="1826408" y="0"/>
                  </a:lnTo>
                  <a:lnTo>
                    <a:pt x="1828467" y="3055"/>
                  </a:lnTo>
                  <a:cubicBezTo>
                    <a:pt x="1851829" y="58286"/>
                    <a:pt x="1864746" y="119009"/>
                    <a:pt x="1864746" y="182750"/>
                  </a:cubicBezTo>
                  <a:lnTo>
                    <a:pt x="1864746" y="2029293"/>
                  </a:lnTo>
                  <a:cubicBezTo>
                    <a:pt x="1864746" y="2156775"/>
                    <a:pt x="1813074" y="2272187"/>
                    <a:pt x="1729532" y="2355730"/>
                  </a:cubicBezTo>
                  <a:close/>
                </a:path>
              </a:pathLst>
            </a:custGeom>
            <a:solidFill>
              <a:srgbClr val="478C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79" name="等腰三角形 78"/>
            <p:cNvSpPr/>
            <p:nvPr/>
          </p:nvSpPr>
          <p:spPr>
            <a:xfrm rot="16200000">
              <a:off x="10566827" y="5248043"/>
              <a:ext cx="1649429" cy="1600917"/>
            </a:xfrm>
            <a:prstGeom prst="triangle">
              <a:avLst>
                <a:gd name="adj" fmla="val 0"/>
              </a:avLst>
            </a:prstGeom>
            <a:solidFill>
              <a:srgbClr val="72A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0" name="任意多边形: 形状 79"/>
            <p:cNvSpPr/>
            <p:nvPr/>
          </p:nvSpPr>
          <p:spPr>
            <a:xfrm rot="10800000">
              <a:off x="11786867" y="5223784"/>
              <a:ext cx="407506" cy="863525"/>
            </a:xfrm>
            <a:custGeom>
              <a:avLst/>
              <a:gdLst>
                <a:gd name="connsiteX0" fmla="*/ 0 w 309563"/>
                <a:gd name="connsiteY0" fmla="*/ 0 h 614363"/>
                <a:gd name="connsiteX1" fmla="*/ 0 w 309563"/>
                <a:gd name="connsiteY1" fmla="*/ 614363 h 614363"/>
                <a:gd name="connsiteX2" fmla="*/ 309563 w 309563"/>
                <a:gd name="connsiteY2" fmla="*/ 314325 h 614363"/>
                <a:gd name="connsiteX3" fmla="*/ 0 w 309563"/>
                <a:gd name="connsiteY3" fmla="*/ 0 h 614363"/>
              </a:gdLst>
              <a:ahLst/>
              <a:cxnLst>
                <a:cxn ang="0">
                  <a:pos x="connsiteX0" y="connsiteY0"/>
                </a:cxn>
                <a:cxn ang="0">
                  <a:pos x="connsiteX1" y="connsiteY1"/>
                </a:cxn>
                <a:cxn ang="0">
                  <a:pos x="connsiteX2" y="connsiteY2"/>
                </a:cxn>
                <a:cxn ang="0">
                  <a:pos x="connsiteX3" y="connsiteY3"/>
                </a:cxn>
              </a:cxnLst>
              <a:rect l="l" t="t" r="r" b="b"/>
              <a:pathLst>
                <a:path w="309563" h="614363">
                  <a:moveTo>
                    <a:pt x="0" y="0"/>
                  </a:moveTo>
                  <a:lnTo>
                    <a:pt x="0" y="614363"/>
                  </a:lnTo>
                  <a:lnTo>
                    <a:pt x="309563" y="314325"/>
                  </a:lnTo>
                  <a:lnTo>
                    <a:pt x="0" y="0"/>
                  </a:lnTo>
                  <a:close/>
                </a:path>
              </a:pathLst>
            </a:custGeom>
            <a:solidFill>
              <a:srgbClr val="9FC6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p:transition spd="slow">
    <p:wipe/>
  </p:transition>
  <p:hf sldNum="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8" Type="http://schemas.openxmlformats.org/officeDocument/2006/relationships/theme" Target="../theme/theme1.xml"/><Relationship Id="rId47" Type="http://schemas.openxmlformats.org/officeDocument/2006/relationships/tags" Target="../tags/tag14.xml"/><Relationship Id="rId46" Type="http://schemas.openxmlformats.org/officeDocument/2006/relationships/tags" Target="../tags/tag13.xml"/><Relationship Id="rId45" Type="http://schemas.openxmlformats.org/officeDocument/2006/relationships/tags" Target="../tags/tag12.xml"/><Relationship Id="rId44" Type="http://schemas.openxmlformats.org/officeDocument/2006/relationships/tags" Target="../tags/tag11.xml"/><Relationship Id="rId43" Type="http://schemas.openxmlformats.org/officeDocument/2006/relationships/tags" Target="../tags/tag10.xml"/><Relationship Id="rId42" Type="http://schemas.openxmlformats.org/officeDocument/2006/relationships/tags" Target="../tags/tag9.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页脚占位符 4"/>
          <p:cNvSpPr>
            <a:spLocks noGrp="1"/>
          </p:cNvSpPr>
          <p:nvPr>
            <p:ph type="ftr" sz="quarter" idx="3"/>
            <p:custDataLst>
              <p:tags r:id="rId4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灯片编号占位符 5"/>
          <p:cNvSpPr>
            <a:spLocks noGrp="1"/>
          </p:cNvSpPr>
          <p:nvPr>
            <p:ph type="sldNum" sz="quarter" idx="4"/>
            <p:custDataLst>
              <p:tags r:id="rId4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7" name="KSO_TEMPLATE" hidden="1"/>
          <p:cNvSpPr/>
          <p:nvPr>
            <p:custDataLst>
              <p:tags r:id="rId4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5.jpeg"/><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image" Target="../media/image3.png"/><Relationship Id="rId24" Type="http://schemas.openxmlformats.org/officeDocument/2006/relationships/notesSlide" Target="../notesSlides/notesSlide10.xml"/><Relationship Id="rId23" Type="http://schemas.openxmlformats.org/officeDocument/2006/relationships/slideLayout" Target="../slideLayouts/slideLayout1.xml"/><Relationship Id="rId22" Type="http://schemas.openxmlformats.org/officeDocument/2006/relationships/tags" Target="../tags/tag151.xml"/><Relationship Id="rId21" Type="http://schemas.openxmlformats.org/officeDocument/2006/relationships/image" Target="../media/image7.jpeg"/><Relationship Id="rId20" Type="http://schemas.openxmlformats.org/officeDocument/2006/relationships/tags" Target="../tags/tag150.xml"/><Relationship Id="rId2" Type="http://schemas.openxmlformats.org/officeDocument/2006/relationships/image" Target="../media/image2.png"/><Relationship Id="rId19" Type="http://schemas.openxmlformats.org/officeDocument/2006/relationships/image" Target="../media/image6.jpeg"/><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image" Target="../media/image5.jpeg"/><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image" Target="../media/image3.png"/><Relationship Id="rId24" Type="http://schemas.openxmlformats.org/officeDocument/2006/relationships/notesSlide" Target="../notesSlides/notesSlide11.xml"/><Relationship Id="rId23" Type="http://schemas.openxmlformats.org/officeDocument/2006/relationships/slideLayout" Target="../slideLayouts/slideLayout1.xml"/><Relationship Id="rId22" Type="http://schemas.openxmlformats.org/officeDocument/2006/relationships/tags" Target="../tags/tag167.xml"/><Relationship Id="rId21" Type="http://schemas.openxmlformats.org/officeDocument/2006/relationships/image" Target="../media/image7.jpeg"/><Relationship Id="rId20" Type="http://schemas.openxmlformats.org/officeDocument/2006/relationships/tags" Target="../tags/tag166.xml"/><Relationship Id="rId2" Type="http://schemas.openxmlformats.org/officeDocument/2006/relationships/image" Target="../media/image2.png"/><Relationship Id="rId19" Type="http://schemas.openxmlformats.org/officeDocument/2006/relationships/image" Target="../media/image6.jpeg"/><Relationship Id="rId18" Type="http://schemas.openxmlformats.org/officeDocument/2006/relationships/tags" Target="../tags/tag165.xml"/><Relationship Id="rId17" Type="http://schemas.openxmlformats.org/officeDocument/2006/relationships/tags" Target="../tags/tag164.xml"/><Relationship Id="rId16" Type="http://schemas.openxmlformats.org/officeDocument/2006/relationships/tags" Target="../tags/tag163.xml"/><Relationship Id="rId15" Type="http://schemas.openxmlformats.org/officeDocument/2006/relationships/tags" Target="../tags/tag162.xml"/><Relationship Id="rId14" Type="http://schemas.openxmlformats.org/officeDocument/2006/relationships/tags" Target="../tags/tag161.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2" Type="http://schemas.openxmlformats.org/officeDocument/2006/relationships/notesSlide" Target="../notesSlides/notesSlide12.xml"/><Relationship Id="rId31" Type="http://schemas.openxmlformats.org/officeDocument/2006/relationships/slideLayout" Target="../slideLayouts/slideLayout1.xml"/><Relationship Id="rId30" Type="http://schemas.openxmlformats.org/officeDocument/2006/relationships/tags" Target="../tags/tag193.xml"/><Relationship Id="rId3" Type="http://schemas.openxmlformats.org/officeDocument/2006/relationships/image" Target="../media/image3.png"/><Relationship Id="rId29" Type="http://schemas.openxmlformats.org/officeDocument/2006/relationships/tags" Target="../tags/tag192.xml"/><Relationship Id="rId28" Type="http://schemas.openxmlformats.org/officeDocument/2006/relationships/tags" Target="../tags/tag191.xml"/><Relationship Id="rId27" Type="http://schemas.openxmlformats.org/officeDocument/2006/relationships/tags" Target="../tags/tag190.xml"/><Relationship Id="rId26" Type="http://schemas.openxmlformats.org/officeDocument/2006/relationships/tags" Target="../tags/tag189.xml"/><Relationship Id="rId25" Type="http://schemas.openxmlformats.org/officeDocument/2006/relationships/tags" Target="../tags/tag188.xml"/><Relationship Id="rId24" Type="http://schemas.openxmlformats.org/officeDocument/2006/relationships/tags" Target="../tags/tag187.xml"/><Relationship Id="rId23" Type="http://schemas.openxmlformats.org/officeDocument/2006/relationships/image" Target="../media/image23.png"/><Relationship Id="rId22" Type="http://schemas.openxmlformats.org/officeDocument/2006/relationships/tags" Target="../tags/tag186.xml"/><Relationship Id="rId21" Type="http://schemas.openxmlformats.org/officeDocument/2006/relationships/tags" Target="../tags/tag185.xml"/><Relationship Id="rId20" Type="http://schemas.openxmlformats.org/officeDocument/2006/relationships/tags" Target="../tags/tag184.xml"/><Relationship Id="rId2" Type="http://schemas.openxmlformats.org/officeDocument/2006/relationships/image" Target="../media/image2.png"/><Relationship Id="rId19" Type="http://schemas.openxmlformats.org/officeDocument/2006/relationships/tags" Target="../tags/tag183.xml"/><Relationship Id="rId18" Type="http://schemas.openxmlformats.org/officeDocument/2006/relationships/tags" Target="../tags/tag182.xml"/><Relationship Id="rId17" Type="http://schemas.openxmlformats.org/officeDocument/2006/relationships/tags" Target="../tags/tag181.xml"/><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xml"/><Relationship Id="rId7" Type="http://schemas.openxmlformats.org/officeDocument/2006/relationships/tags" Target="../tags/tag194.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1.xml"/><Relationship Id="rId7" Type="http://schemas.openxmlformats.org/officeDocument/2006/relationships/tags" Target="../tags/tag195.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tags" Target="../tags/tag196.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xml"/><Relationship Id="rId5" Type="http://schemas.openxmlformats.org/officeDocument/2006/relationships/tags" Target="../tags/tag197.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0" Type="http://schemas.openxmlformats.org/officeDocument/2006/relationships/notesSlide" Target="../notesSlides/notesSlide17.xml"/><Relationship Id="rId3" Type="http://schemas.openxmlformats.org/officeDocument/2006/relationships/image" Target="../media/image3.png"/><Relationship Id="rId29" Type="http://schemas.openxmlformats.org/officeDocument/2006/relationships/slideLayout" Target="../slideLayouts/slideLayout1.xml"/><Relationship Id="rId28" Type="http://schemas.openxmlformats.org/officeDocument/2006/relationships/tags" Target="../tags/tag222.xml"/><Relationship Id="rId27" Type="http://schemas.openxmlformats.org/officeDocument/2006/relationships/tags" Target="../tags/tag221.xml"/><Relationship Id="rId26" Type="http://schemas.openxmlformats.org/officeDocument/2006/relationships/tags" Target="../tags/tag220.xml"/><Relationship Id="rId25" Type="http://schemas.openxmlformats.org/officeDocument/2006/relationships/tags" Target="../tags/tag219.xml"/><Relationship Id="rId24" Type="http://schemas.openxmlformats.org/officeDocument/2006/relationships/tags" Target="../tags/tag218.xml"/><Relationship Id="rId23" Type="http://schemas.openxmlformats.org/officeDocument/2006/relationships/tags" Target="../tags/tag217.xml"/><Relationship Id="rId22" Type="http://schemas.openxmlformats.org/officeDocument/2006/relationships/tags" Target="../tags/tag216.xml"/><Relationship Id="rId21" Type="http://schemas.openxmlformats.org/officeDocument/2006/relationships/tags" Target="../tags/tag215.xml"/><Relationship Id="rId20" Type="http://schemas.openxmlformats.org/officeDocument/2006/relationships/tags" Target="../tags/tag214.xml"/><Relationship Id="rId2" Type="http://schemas.openxmlformats.org/officeDocument/2006/relationships/image" Target="../media/image2.png"/><Relationship Id="rId19" Type="http://schemas.openxmlformats.org/officeDocument/2006/relationships/tags" Target="../tags/tag213.xml"/><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18.xml"/><Relationship Id="rId17" Type="http://schemas.openxmlformats.org/officeDocument/2006/relationships/slideLayout" Target="../slideLayouts/slideLayout1.xml"/><Relationship Id="rId16" Type="http://schemas.openxmlformats.org/officeDocument/2006/relationships/tags" Target="../tags/tag230.xml"/><Relationship Id="rId15" Type="http://schemas.openxmlformats.org/officeDocument/2006/relationships/image" Target="../media/image31.svg"/><Relationship Id="rId14" Type="http://schemas.openxmlformats.org/officeDocument/2006/relationships/image" Target="../media/image30.png"/><Relationship Id="rId13" Type="http://schemas.openxmlformats.org/officeDocument/2006/relationships/image" Target="../media/image29.svg"/><Relationship Id="rId12" Type="http://schemas.openxmlformats.org/officeDocument/2006/relationships/image" Target="../media/image28.png"/><Relationship Id="rId11" Type="http://schemas.openxmlformats.org/officeDocument/2006/relationships/image" Target="../media/image27.jpeg"/><Relationship Id="rId10" Type="http://schemas.openxmlformats.org/officeDocument/2006/relationships/tags" Target="../tags/tag229.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xml"/><Relationship Id="rId6" Type="http://schemas.openxmlformats.org/officeDocument/2006/relationships/tags" Target="../tags/tag231.xml"/><Relationship Id="rId5" Type="http://schemas.openxmlformats.org/officeDocument/2006/relationships/image" Target="../media/image26.jpeg"/><Relationship Id="rId4" Type="http://schemas.openxmlformats.org/officeDocument/2006/relationships/image" Target="../media/image25.jpe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png"/><Relationship Id="rId21" Type="http://schemas.openxmlformats.org/officeDocument/2006/relationships/notesSlide" Target="../notesSlides/notesSlide2.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1" Type="http://schemas.openxmlformats.org/officeDocument/2006/relationships/notesSlide" Target="../notesSlides/notesSlide20.xml"/><Relationship Id="rId60" Type="http://schemas.openxmlformats.org/officeDocument/2006/relationships/slideLayout" Target="../slideLayouts/slideLayout1.xml"/><Relationship Id="rId6" Type="http://schemas.openxmlformats.org/officeDocument/2006/relationships/tags" Target="../tags/tag234.xml"/><Relationship Id="rId59" Type="http://schemas.openxmlformats.org/officeDocument/2006/relationships/tags" Target="../tags/tag275.xml"/><Relationship Id="rId58" Type="http://schemas.openxmlformats.org/officeDocument/2006/relationships/image" Target="../media/image43.svg"/><Relationship Id="rId57" Type="http://schemas.openxmlformats.org/officeDocument/2006/relationships/image" Target="../media/image42.png"/><Relationship Id="rId56" Type="http://schemas.openxmlformats.org/officeDocument/2006/relationships/tags" Target="../tags/tag274.xml"/><Relationship Id="rId55" Type="http://schemas.openxmlformats.org/officeDocument/2006/relationships/image" Target="../media/image41.svg"/><Relationship Id="rId54" Type="http://schemas.openxmlformats.org/officeDocument/2006/relationships/image" Target="../media/image40.png"/><Relationship Id="rId53" Type="http://schemas.openxmlformats.org/officeDocument/2006/relationships/tags" Target="../tags/tag273.xml"/><Relationship Id="rId52" Type="http://schemas.openxmlformats.org/officeDocument/2006/relationships/image" Target="../media/image39.svg"/><Relationship Id="rId51" Type="http://schemas.openxmlformats.org/officeDocument/2006/relationships/image" Target="../media/image38.png"/><Relationship Id="rId50" Type="http://schemas.openxmlformats.org/officeDocument/2006/relationships/tags" Target="../tags/tag272.xml"/><Relationship Id="rId5" Type="http://schemas.openxmlformats.org/officeDocument/2006/relationships/tags" Target="../tags/tag233.xml"/><Relationship Id="rId49" Type="http://schemas.openxmlformats.org/officeDocument/2006/relationships/image" Target="../media/image37.svg"/><Relationship Id="rId48" Type="http://schemas.openxmlformats.org/officeDocument/2006/relationships/image" Target="../media/image36.png"/><Relationship Id="rId47" Type="http://schemas.openxmlformats.org/officeDocument/2006/relationships/tags" Target="../tags/tag271.xml"/><Relationship Id="rId46" Type="http://schemas.openxmlformats.org/officeDocument/2006/relationships/image" Target="../media/image35.svg"/><Relationship Id="rId45" Type="http://schemas.openxmlformats.org/officeDocument/2006/relationships/image" Target="../media/image34.png"/><Relationship Id="rId44" Type="http://schemas.openxmlformats.org/officeDocument/2006/relationships/tags" Target="../tags/tag270.xml"/><Relationship Id="rId43" Type="http://schemas.openxmlformats.org/officeDocument/2006/relationships/tags" Target="../tags/tag269.xml"/><Relationship Id="rId42" Type="http://schemas.openxmlformats.org/officeDocument/2006/relationships/tags" Target="../tags/tag268.xml"/><Relationship Id="rId41" Type="http://schemas.openxmlformats.org/officeDocument/2006/relationships/tags" Target="../tags/tag267.xml"/><Relationship Id="rId40" Type="http://schemas.openxmlformats.org/officeDocument/2006/relationships/tags" Target="../tags/tag266.xml"/><Relationship Id="rId4" Type="http://schemas.openxmlformats.org/officeDocument/2006/relationships/tags" Target="../tags/tag232.xml"/><Relationship Id="rId39" Type="http://schemas.openxmlformats.org/officeDocument/2006/relationships/tags" Target="../tags/tag265.xml"/><Relationship Id="rId38" Type="http://schemas.openxmlformats.org/officeDocument/2006/relationships/tags" Target="../tags/tag264.xml"/><Relationship Id="rId37" Type="http://schemas.openxmlformats.org/officeDocument/2006/relationships/tags" Target="../tags/tag263.xml"/><Relationship Id="rId36" Type="http://schemas.openxmlformats.org/officeDocument/2006/relationships/tags" Target="../tags/tag262.xml"/><Relationship Id="rId35" Type="http://schemas.openxmlformats.org/officeDocument/2006/relationships/tags" Target="../tags/tag261.xml"/><Relationship Id="rId34" Type="http://schemas.openxmlformats.org/officeDocument/2006/relationships/tags" Target="../tags/tag260.xml"/><Relationship Id="rId33" Type="http://schemas.openxmlformats.org/officeDocument/2006/relationships/image" Target="../media/image33.svg"/><Relationship Id="rId32" Type="http://schemas.openxmlformats.org/officeDocument/2006/relationships/image" Target="../media/image32.png"/><Relationship Id="rId31" Type="http://schemas.openxmlformats.org/officeDocument/2006/relationships/tags" Target="../tags/tag259.xml"/><Relationship Id="rId30" Type="http://schemas.openxmlformats.org/officeDocument/2006/relationships/tags" Target="../tags/tag258.xml"/><Relationship Id="rId3" Type="http://schemas.openxmlformats.org/officeDocument/2006/relationships/image" Target="../media/image3.png"/><Relationship Id="rId29" Type="http://schemas.openxmlformats.org/officeDocument/2006/relationships/tags" Target="../tags/tag257.xml"/><Relationship Id="rId28" Type="http://schemas.openxmlformats.org/officeDocument/2006/relationships/tags" Target="../tags/tag256.xml"/><Relationship Id="rId27" Type="http://schemas.openxmlformats.org/officeDocument/2006/relationships/tags" Target="../tags/tag255.xml"/><Relationship Id="rId26" Type="http://schemas.openxmlformats.org/officeDocument/2006/relationships/tags" Target="../tags/tag254.xml"/><Relationship Id="rId25" Type="http://schemas.openxmlformats.org/officeDocument/2006/relationships/tags" Target="../tags/tag253.xml"/><Relationship Id="rId24" Type="http://schemas.openxmlformats.org/officeDocument/2006/relationships/tags" Target="../tags/tag252.xml"/><Relationship Id="rId23" Type="http://schemas.openxmlformats.org/officeDocument/2006/relationships/tags" Target="../tags/tag251.xml"/><Relationship Id="rId22" Type="http://schemas.openxmlformats.org/officeDocument/2006/relationships/tags" Target="../tags/tag250.xml"/><Relationship Id="rId21" Type="http://schemas.openxmlformats.org/officeDocument/2006/relationships/tags" Target="../tags/tag249.xml"/><Relationship Id="rId20" Type="http://schemas.openxmlformats.org/officeDocument/2006/relationships/tags" Target="../tags/tag248.xml"/><Relationship Id="rId2" Type="http://schemas.openxmlformats.org/officeDocument/2006/relationships/image" Target="../media/image2.png"/><Relationship Id="rId19" Type="http://schemas.openxmlformats.org/officeDocument/2006/relationships/tags" Target="../tags/tag247.xml"/><Relationship Id="rId18" Type="http://schemas.openxmlformats.org/officeDocument/2006/relationships/tags" Target="../tags/tag246.xml"/><Relationship Id="rId17" Type="http://schemas.openxmlformats.org/officeDocument/2006/relationships/tags" Target="../tags/tag245.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image" Target="../media/image3.png"/><Relationship Id="rId21" Type="http://schemas.openxmlformats.org/officeDocument/2006/relationships/notesSlide" Target="../notesSlides/notesSlide21.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289.xml"/><Relationship Id="rId18" Type="http://schemas.openxmlformats.org/officeDocument/2006/relationships/image" Target="../media/image45.svg"/><Relationship Id="rId17" Type="http://schemas.openxmlformats.org/officeDocument/2006/relationships/image" Target="../media/image44.png"/><Relationship Id="rId16" Type="http://schemas.openxmlformats.org/officeDocument/2006/relationships/tags" Target="../tags/tag288.xml"/><Relationship Id="rId15" Type="http://schemas.openxmlformats.org/officeDocument/2006/relationships/tags" Target="../tags/tag287.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tags" Target="../tags/tag284.xml"/><Relationship Id="rId11" Type="http://schemas.openxmlformats.org/officeDocument/2006/relationships/tags" Target="../tags/tag283.xml"/><Relationship Id="rId10" Type="http://schemas.openxmlformats.org/officeDocument/2006/relationships/tags" Target="../tags/tag282.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tags" Target="../tags/tag290.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xml"/><Relationship Id="rId6" Type="http://schemas.openxmlformats.org/officeDocument/2006/relationships/tags" Target="../tags/tag292.xml"/><Relationship Id="rId5" Type="http://schemas.openxmlformats.org/officeDocument/2006/relationships/image" Target="../media/image8.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ags" Target="../tags/tag291.xml"/></Relationships>
</file>

<file path=ppt/slides/_rels/slide24.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image" Target="../media/image3.png"/><Relationship Id="rId20" Type="http://schemas.openxmlformats.org/officeDocument/2006/relationships/notesSlide" Target="../notesSlides/notesSlide24.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307.xml"/><Relationship Id="rId17" Type="http://schemas.openxmlformats.org/officeDocument/2006/relationships/tags" Target="../tags/tag306.xml"/><Relationship Id="rId16" Type="http://schemas.openxmlformats.org/officeDocument/2006/relationships/tags" Target="../tags/tag305.xml"/><Relationship Id="rId15" Type="http://schemas.openxmlformats.org/officeDocument/2006/relationships/tags" Target="../tags/tag304.xml"/><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image" Target="../media/image3.png"/><Relationship Id="rId20" Type="http://schemas.openxmlformats.org/officeDocument/2006/relationships/notesSlide" Target="../notesSlides/notesSlide25.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322.xml"/><Relationship Id="rId17" Type="http://schemas.openxmlformats.org/officeDocument/2006/relationships/tags" Target="../tags/tag321.xml"/><Relationship Id="rId16" Type="http://schemas.openxmlformats.org/officeDocument/2006/relationships/tags" Target="../tags/tag320.xml"/><Relationship Id="rId15" Type="http://schemas.openxmlformats.org/officeDocument/2006/relationships/tags" Target="../tags/tag319.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image" Target="../media/image3.png"/><Relationship Id="rId25" Type="http://schemas.openxmlformats.org/officeDocument/2006/relationships/notesSlide" Target="../notesSlides/notesSlide26.xml"/><Relationship Id="rId24" Type="http://schemas.openxmlformats.org/officeDocument/2006/relationships/slideLayout" Target="../slideLayouts/slideLayout1.xml"/><Relationship Id="rId23" Type="http://schemas.openxmlformats.org/officeDocument/2006/relationships/tags" Target="../tags/tag341.xml"/><Relationship Id="rId22" Type="http://schemas.openxmlformats.org/officeDocument/2006/relationships/image" Target="../media/image46.png"/><Relationship Id="rId21" Type="http://schemas.openxmlformats.org/officeDocument/2006/relationships/tags" Target="../tags/tag340.xml"/><Relationship Id="rId20" Type="http://schemas.openxmlformats.org/officeDocument/2006/relationships/tags" Target="../tags/tag339.xml"/><Relationship Id="rId2" Type="http://schemas.openxmlformats.org/officeDocument/2006/relationships/image" Target="../media/image2.png"/><Relationship Id="rId19" Type="http://schemas.openxmlformats.org/officeDocument/2006/relationships/tags" Target="../tags/tag338.xml"/><Relationship Id="rId18" Type="http://schemas.openxmlformats.org/officeDocument/2006/relationships/tags" Target="../tags/tag337.xml"/><Relationship Id="rId17" Type="http://schemas.openxmlformats.org/officeDocument/2006/relationships/tags" Target="../tags/tag336.xml"/><Relationship Id="rId16" Type="http://schemas.openxmlformats.org/officeDocument/2006/relationships/tags" Target="../tags/tag335.xml"/><Relationship Id="rId15" Type="http://schemas.openxmlformats.org/officeDocument/2006/relationships/tags" Target="../tags/tag334.xml"/><Relationship Id="rId14" Type="http://schemas.openxmlformats.org/officeDocument/2006/relationships/tags" Target="../tags/tag333.xml"/><Relationship Id="rId13" Type="http://schemas.openxmlformats.org/officeDocument/2006/relationships/tags" Target="../tags/tag332.xml"/><Relationship Id="rId12" Type="http://schemas.openxmlformats.org/officeDocument/2006/relationships/tags" Target="../tags/tag331.xml"/><Relationship Id="rId11" Type="http://schemas.openxmlformats.org/officeDocument/2006/relationships/tags" Target="../tags/tag330.xml"/><Relationship Id="rId10" Type="http://schemas.openxmlformats.org/officeDocument/2006/relationships/tags" Target="../tags/tag329.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image" Target="../media/image48.svg"/><Relationship Id="rId8" Type="http://schemas.openxmlformats.org/officeDocument/2006/relationships/image" Target="../media/image47.png"/><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1" Type="http://schemas.openxmlformats.org/officeDocument/2006/relationships/notesSlide" Target="../notesSlides/notesSlide27.xml"/><Relationship Id="rId40" Type="http://schemas.openxmlformats.org/officeDocument/2006/relationships/slideLayout" Target="../slideLayouts/slideLayout1.xml"/><Relationship Id="rId4" Type="http://schemas.openxmlformats.org/officeDocument/2006/relationships/tags" Target="../tags/tag342.xml"/><Relationship Id="rId39" Type="http://schemas.openxmlformats.org/officeDocument/2006/relationships/tags" Target="../tags/tag371.xml"/><Relationship Id="rId38" Type="http://schemas.openxmlformats.org/officeDocument/2006/relationships/image" Target="../media/image52.svg"/><Relationship Id="rId37" Type="http://schemas.openxmlformats.org/officeDocument/2006/relationships/image" Target="../media/image51.png"/><Relationship Id="rId36" Type="http://schemas.openxmlformats.org/officeDocument/2006/relationships/tags" Target="../tags/tag370.xml"/><Relationship Id="rId35" Type="http://schemas.openxmlformats.org/officeDocument/2006/relationships/image" Target="../media/image50.svg"/><Relationship Id="rId34" Type="http://schemas.openxmlformats.org/officeDocument/2006/relationships/image" Target="../media/image49.png"/><Relationship Id="rId33" Type="http://schemas.openxmlformats.org/officeDocument/2006/relationships/tags" Target="../tags/tag369.xml"/><Relationship Id="rId32" Type="http://schemas.openxmlformats.org/officeDocument/2006/relationships/tags" Target="../tags/tag368.xml"/><Relationship Id="rId31" Type="http://schemas.openxmlformats.org/officeDocument/2006/relationships/tags" Target="../tags/tag367.xml"/><Relationship Id="rId30" Type="http://schemas.openxmlformats.org/officeDocument/2006/relationships/tags" Target="../tags/tag366.xml"/><Relationship Id="rId3" Type="http://schemas.openxmlformats.org/officeDocument/2006/relationships/image" Target="../media/image3.png"/><Relationship Id="rId29" Type="http://schemas.openxmlformats.org/officeDocument/2006/relationships/tags" Target="../tags/tag365.xml"/><Relationship Id="rId28" Type="http://schemas.openxmlformats.org/officeDocument/2006/relationships/tags" Target="../tags/tag364.xml"/><Relationship Id="rId27" Type="http://schemas.openxmlformats.org/officeDocument/2006/relationships/tags" Target="../tags/tag363.xml"/><Relationship Id="rId26" Type="http://schemas.openxmlformats.org/officeDocument/2006/relationships/tags" Target="../tags/tag362.xml"/><Relationship Id="rId25" Type="http://schemas.openxmlformats.org/officeDocument/2006/relationships/tags" Target="../tags/tag361.xml"/><Relationship Id="rId24" Type="http://schemas.openxmlformats.org/officeDocument/2006/relationships/tags" Target="../tags/tag360.xml"/><Relationship Id="rId23" Type="http://schemas.openxmlformats.org/officeDocument/2006/relationships/tags" Target="../tags/tag359.xml"/><Relationship Id="rId22" Type="http://schemas.openxmlformats.org/officeDocument/2006/relationships/tags" Target="../tags/tag358.xml"/><Relationship Id="rId21" Type="http://schemas.openxmlformats.org/officeDocument/2006/relationships/tags" Target="../tags/tag357.xml"/><Relationship Id="rId20" Type="http://schemas.openxmlformats.org/officeDocument/2006/relationships/tags" Target="../tags/tag356.xml"/><Relationship Id="rId2" Type="http://schemas.openxmlformats.org/officeDocument/2006/relationships/image" Target="../media/image2.png"/><Relationship Id="rId19" Type="http://schemas.openxmlformats.org/officeDocument/2006/relationships/tags" Target="../tags/tag355.xml"/><Relationship Id="rId18" Type="http://schemas.openxmlformats.org/officeDocument/2006/relationships/tags" Target="../tags/tag354.xml"/><Relationship Id="rId17" Type="http://schemas.openxmlformats.org/officeDocument/2006/relationships/tags" Target="../tags/tag353.xml"/><Relationship Id="rId16" Type="http://schemas.openxmlformats.org/officeDocument/2006/relationships/tags" Target="../tags/tag352.xml"/><Relationship Id="rId15" Type="http://schemas.openxmlformats.org/officeDocument/2006/relationships/tags" Target="../tags/tag351.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tags" Target="../tags/tag377.xml"/><Relationship Id="rId8" Type="http://schemas.openxmlformats.org/officeDocument/2006/relationships/tags" Target="../tags/tag376.xml"/><Relationship Id="rId7" Type="http://schemas.openxmlformats.org/officeDocument/2006/relationships/tags" Target="../tags/tag375.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8.xml"/><Relationship Id="rId13" Type="http://schemas.openxmlformats.org/officeDocument/2006/relationships/slideLayout" Target="../slideLayouts/slideLayout1.xml"/><Relationship Id="rId12" Type="http://schemas.openxmlformats.org/officeDocument/2006/relationships/tags" Target="../tags/tag380.xml"/><Relationship Id="rId11" Type="http://schemas.openxmlformats.org/officeDocument/2006/relationships/tags" Target="../tags/tag379.xml"/><Relationship Id="rId10" Type="http://schemas.openxmlformats.org/officeDocument/2006/relationships/tags" Target="../tags/tag378.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xml"/><Relationship Id="rId4" Type="http://schemas.openxmlformats.org/officeDocument/2006/relationships/tags" Target="../tags/tag38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3.png"/><Relationship Id="rId21" Type="http://schemas.openxmlformats.org/officeDocument/2006/relationships/notesSlide" Target="../notesSlides/notesSlide3.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xml"/><Relationship Id="rId6" Type="http://schemas.openxmlformats.org/officeDocument/2006/relationships/tags" Target="../tags/tag383.xml"/><Relationship Id="rId5" Type="http://schemas.openxmlformats.org/officeDocument/2006/relationships/image" Target="../media/image8.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ags" Target="../tags/tag382.xml"/></Relationships>
</file>

<file path=ppt/slides/_rels/slide31.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notesSlide" Target="../notesSlides/notesSlide31.xml"/><Relationship Id="rId14" Type="http://schemas.openxmlformats.org/officeDocument/2006/relationships/slideLayout" Target="../slideLayouts/slideLayout1.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image" Target="../media/image3.png"/><Relationship Id="rId27" Type="http://schemas.openxmlformats.org/officeDocument/2006/relationships/notesSlide" Target="../notesSlides/notesSlide32.xml"/><Relationship Id="rId26" Type="http://schemas.openxmlformats.org/officeDocument/2006/relationships/slideLayout" Target="../slideLayouts/slideLayout1.xml"/><Relationship Id="rId25" Type="http://schemas.openxmlformats.org/officeDocument/2006/relationships/tags" Target="../tags/tag411.xml"/><Relationship Id="rId24" Type="http://schemas.openxmlformats.org/officeDocument/2006/relationships/image" Target="../media/image56.svg"/><Relationship Id="rId23" Type="http://schemas.openxmlformats.org/officeDocument/2006/relationships/image" Target="../media/image55.png"/><Relationship Id="rId22" Type="http://schemas.openxmlformats.org/officeDocument/2006/relationships/tags" Target="../tags/tag410.xml"/><Relationship Id="rId21" Type="http://schemas.openxmlformats.org/officeDocument/2006/relationships/tags" Target="../tags/tag409.xml"/><Relationship Id="rId20" Type="http://schemas.openxmlformats.org/officeDocument/2006/relationships/image" Target="../media/image54.svg"/><Relationship Id="rId2" Type="http://schemas.openxmlformats.org/officeDocument/2006/relationships/image" Target="../media/image2.png"/><Relationship Id="rId19" Type="http://schemas.openxmlformats.org/officeDocument/2006/relationships/image" Target="../media/image53.png"/><Relationship Id="rId18" Type="http://schemas.openxmlformats.org/officeDocument/2006/relationships/tags" Target="../tags/tag408.xml"/><Relationship Id="rId17" Type="http://schemas.openxmlformats.org/officeDocument/2006/relationships/tags" Target="../tags/tag407.xml"/><Relationship Id="rId16" Type="http://schemas.openxmlformats.org/officeDocument/2006/relationships/tags" Target="../tags/tag406.xml"/><Relationship Id="rId15" Type="http://schemas.openxmlformats.org/officeDocument/2006/relationships/tags" Target="../tags/tag405.xml"/><Relationship Id="rId14" Type="http://schemas.openxmlformats.org/officeDocument/2006/relationships/tags" Target="../tags/tag404.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0" Type="http://schemas.openxmlformats.org/officeDocument/2006/relationships/notesSlide" Target="../notesSlides/notesSlide33.xml"/><Relationship Id="rId3" Type="http://schemas.openxmlformats.org/officeDocument/2006/relationships/image" Target="../media/image3.png"/><Relationship Id="rId29" Type="http://schemas.openxmlformats.org/officeDocument/2006/relationships/slideLayout" Target="../slideLayouts/slideLayout1.xml"/><Relationship Id="rId28" Type="http://schemas.openxmlformats.org/officeDocument/2006/relationships/tags" Target="../tags/tag432.xml"/><Relationship Id="rId27" Type="http://schemas.openxmlformats.org/officeDocument/2006/relationships/image" Target="../media/image59.svg"/><Relationship Id="rId26" Type="http://schemas.openxmlformats.org/officeDocument/2006/relationships/image" Target="../media/image53.png"/><Relationship Id="rId25" Type="http://schemas.openxmlformats.org/officeDocument/2006/relationships/tags" Target="../tags/tag431.xml"/><Relationship Id="rId24" Type="http://schemas.openxmlformats.org/officeDocument/2006/relationships/tags" Target="../tags/tag430.xml"/><Relationship Id="rId23" Type="http://schemas.openxmlformats.org/officeDocument/2006/relationships/image" Target="../media/image58.svg"/><Relationship Id="rId22" Type="http://schemas.openxmlformats.org/officeDocument/2006/relationships/image" Target="../media/image57.png"/><Relationship Id="rId21" Type="http://schemas.openxmlformats.org/officeDocument/2006/relationships/tags" Target="../tags/tag429.xml"/><Relationship Id="rId20" Type="http://schemas.openxmlformats.org/officeDocument/2006/relationships/tags" Target="../tags/tag428.xml"/><Relationship Id="rId2" Type="http://schemas.openxmlformats.org/officeDocument/2006/relationships/image" Target="../media/image2.png"/><Relationship Id="rId19" Type="http://schemas.openxmlformats.org/officeDocument/2006/relationships/tags" Target="../tags/tag427.xml"/><Relationship Id="rId18" Type="http://schemas.openxmlformats.org/officeDocument/2006/relationships/tags" Target="../tags/tag426.xml"/><Relationship Id="rId17" Type="http://schemas.openxmlformats.org/officeDocument/2006/relationships/tags" Target="../tags/tag425.xml"/><Relationship Id="rId16" Type="http://schemas.openxmlformats.org/officeDocument/2006/relationships/tags" Target="../tags/tag424.xml"/><Relationship Id="rId15" Type="http://schemas.openxmlformats.org/officeDocument/2006/relationships/tags" Target="../tags/tag423.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9" Type="http://schemas.openxmlformats.org/officeDocument/2006/relationships/tags" Target="../tags/tag438.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image" Target="../media/image3.png"/><Relationship Id="rId24" Type="http://schemas.openxmlformats.org/officeDocument/2006/relationships/notesSlide" Target="../notesSlides/notesSlide34.xml"/><Relationship Id="rId23" Type="http://schemas.openxmlformats.org/officeDocument/2006/relationships/slideLayout" Target="../slideLayouts/slideLayout1.xml"/><Relationship Id="rId22" Type="http://schemas.openxmlformats.org/officeDocument/2006/relationships/tags" Target="../tags/tag451.xml"/><Relationship Id="rId21" Type="http://schemas.openxmlformats.org/officeDocument/2006/relationships/tags" Target="../tags/tag450.xml"/><Relationship Id="rId20" Type="http://schemas.openxmlformats.org/officeDocument/2006/relationships/tags" Target="../tags/tag449.xml"/><Relationship Id="rId2" Type="http://schemas.openxmlformats.org/officeDocument/2006/relationships/image" Target="../media/image2.png"/><Relationship Id="rId19" Type="http://schemas.openxmlformats.org/officeDocument/2006/relationships/tags" Target="../tags/tag448.xml"/><Relationship Id="rId18" Type="http://schemas.openxmlformats.org/officeDocument/2006/relationships/tags" Target="../tags/tag447.xml"/><Relationship Id="rId17" Type="http://schemas.openxmlformats.org/officeDocument/2006/relationships/tags" Target="../tags/tag446.xml"/><Relationship Id="rId16" Type="http://schemas.openxmlformats.org/officeDocument/2006/relationships/tags" Target="../tags/tag445.xml"/><Relationship Id="rId15" Type="http://schemas.openxmlformats.org/officeDocument/2006/relationships/tags" Target="../tags/tag444.xml"/><Relationship Id="rId14" Type="http://schemas.openxmlformats.org/officeDocument/2006/relationships/tags" Target="../tags/tag443.xml"/><Relationship Id="rId13" Type="http://schemas.openxmlformats.org/officeDocument/2006/relationships/tags" Target="../tags/tag442.xml"/><Relationship Id="rId12" Type="http://schemas.openxmlformats.org/officeDocument/2006/relationships/tags" Target="../tags/tag441.xml"/><Relationship Id="rId11" Type="http://schemas.openxmlformats.org/officeDocument/2006/relationships/tags" Target="../tags/tag440.xml"/><Relationship Id="rId10" Type="http://schemas.openxmlformats.org/officeDocument/2006/relationships/tags" Target="../tags/tag439.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9" Type="http://schemas.openxmlformats.org/officeDocument/2006/relationships/tags" Target="../tags/tag457.xml"/><Relationship Id="rId8" Type="http://schemas.openxmlformats.org/officeDocument/2006/relationships/tags" Target="../tags/tag456.xml"/><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image" Target="../media/image3.png"/><Relationship Id="rId2" Type="http://schemas.openxmlformats.org/officeDocument/2006/relationships/image" Target="../media/image2.png"/><Relationship Id="rId11" Type="http://schemas.openxmlformats.org/officeDocument/2006/relationships/notesSlide" Target="../notesSlides/notesSlide35.x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notesSlide" Target="../notesSlides/notesSlide36.xml"/><Relationship Id="rId14" Type="http://schemas.openxmlformats.org/officeDocument/2006/relationships/slideLayout" Target="../slideLayouts/slideLayout1.xml"/><Relationship Id="rId13" Type="http://schemas.openxmlformats.org/officeDocument/2006/relationships/tags" Target="../tags/tag467.xml"/><Relationship Id="rId12" Type="http://schemas.openxmlformats.org/officeDocument/2006/relationships/tags" Target="../tags/tag466.xml"/><Relationship Id="rId11" Type="http://schemas.openxmlformats.org/officeDocument/2006/relationships/tags" Target="../tags/tag465.xml"/><Relationship Id="rId10" Type="http://schemas.openxmlformats.org/officeDocument/2006/relationships/tags" Target="../tags/tag464.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37.xml"/><Relationship Id="rId17" Type="http://schemas.openxmlformats.org/officeDocument/2006/relationships/slideLayout" Target="../slideLayouts/slideLayout1.xml"/><Relationship Id="rId16" Type="http://schemas.openxmlformats.org/officeDocument/2006/relationships/tags" Target="../tags/tag480.xml"/><Relationship Id="rId15" Type="http://schemas.openxmlformats.org/officeDocument/2006/relationships/tags" Target="../tags/tag479.xml"/><Relationship Id="rId14" Type="http://schemas.openxmlformats.org/officeDocument/2006/relationships/tags" Target="../tags/tag478.xml"/><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tags" Target="../tags/tag485.xml"/><Relationship Id="rId7" Type="http://schemas.openxmlformats.org/officeDocument/2006/relationships/tags" Target="../tags/tag484.xml"/><Relationship Id="rId6" Type="http://schemas.openxmlformats.org/officeDocument/2006/relationships/tags" Target="../tags/tag483.xml"/><Relationship Id="rId5" Type="http://schemas.openxmlformats.org/officeDocument/2006/relationships/tags" Target="../tags/tag482.xml"/><Relationship Id="rId4" Type="http://schemas.openxmlformats.org/officeDocument/2006/relationships/tags" Target="../tags/tag481.xml"/><Relationship Id="rId3" Type="http://schemas.openxmlformats.org/officeDocument/2006/relationships/image" Target="../media/image3.png"/><Relationship Id="rId2" Type="http://schemas.openxmlformats.org/officeDocument/2006/relationships/image" Target="../media/image2.png"/><Relationship Id="rId16" Type="http://schemas.openxmlformats.org/officeDocument/2006/relationships/notesSlide" Target="../notesSlides/notesSlide38.xml"/><Relationship Id="rId15" Type="http://schemas.openxmlformats.org/officeDocument/2006/relationships/slideLayout" Target="../slideLayouts/slideLayout1.xml"/><Relationship Id="rId14" Type="http://schemas.openxmlformats.org/officeDocument/2006/relationships/tags" Target="../tags/tag491.xml"/><Relationship Id="rId13" Type="http://schemas.openxmlformats.org/officeDocument/2006/relationships/tags" Target="../tags/tag490.xml"/><Relationship Id="rId12" Type="http://schemas.openxmlformats.org/officeDocument/2006/relationships/tags" Target="../tags/tag489.xml"/><Relationship Id="rId11" Type="http://schemas.openxmlformats.org/officeDocument/2006/relationships/tags" Target="../tags/tag488.xml"/><Relationship Id="rId10" Type="http://schemas.openxmlformats.org/officeDocument/2006/relationships/tags" Target="../tags/tag487.xml"/><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image" Target="../media/image61.jpeg"/><Relationship Id="rId7" Type="http://schemas.openxmlformats.org/officeDocument/2006/relationships/tags" Target="../tags/tag494.xml"/><Relationship Id="rId6" Type="http://schemas.openxmlformats.org/officeDocument/2006/relationships/image" Target="../media/image60.jpeg"/><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39.xml"/><Relationship Id="rId16" Type="http://schemas.openxmlformats.org/officeDocument/2006/relationships/slideLayout" Target="../slideLayouts/slideLayout1.xml"/><Relationship Id="rId15" Type="http://schemas.openxmlformats.org/officeDocument/2006/relationships/tags" Target="../tags/tag501.xml"/><Relationship Id="rId14" Type="http://schemas.openxmlformats.org/officeDocument/2006/relationships/tags" Target="../tags/tag500.xml"/><Relationship Id="rId13" Type="http://schemas.openxmlformats.org/officeDocument/2006/relationships/tags" Target="../tags/tag499.xml"/><Relationship Id="rId12" Type="http://schemas.openxmlformats.org/officeDocument/2006/relationships/tags" Target="../tags/tag498.xml"/><Relationship Id="rId11" Type="http://schemas.openxmlformats.org/officeDocument/2006/relationships/tags" Target="../tags/tag497.xml"/><Relationship Id="rId10" Type="http://schemas.openxmlformats.org/officeDocument/2006/relationships/tags" Target="../tags/tag496.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4.xml"/><Relationship Id="rId17" Type="http://schemas.openxmlformats.org/officeDocument/2006/relationships/slideLayout" Target="../slideLayouts/slideLayout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9" Type="http://schemas.openxmlformats.org/officeDocument/2006/relationships/tags" Target="../tags/tag507.xml"/><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tags" Target="../tags/tag503.xml"/><Relationship Id="rId4" Type="http://schemas.openxmlformats.org/officeDocument/2006/relationships/tags" Target="../tags/tag502.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40.xml"/><Relationship Id="rId17" Type="http://schemas.openxmlformats.org/officeDocument/2006/relationships/slideLayout" Target="../slideLayouts/slideLayout1.xml"/><Relationship Id="rId16" Type="http://schemas.openxmlformats.org/officeDocument/2006/relationships/tags" Target="../tags/tag514.xml"/><Relationship Id="rId15" Type="http://schemas.openxmlformats.org/officeDocument/2006/relationships/tags" Target="../tags/tag513.xml"/><Relationship Id="rId14" Type="http://schemas.openxmlformats.org/officeDocument/2006/relationships/tags" Target="../tags/tag512.xml"/><Relationship Id="rId13" Type="http://schemas.openxmlformats.org/officeDocument/2006/relationships/tags" Target="../tags/tag511.xml"/><Relationship Id="rId12" Type="http://schemas.openxmlformats.org/officeDocument/2006/relationships/tags" Target="../tags/tag510.xml"/><Relationship Id="rId11" Type="http://schemas.openxmlformats.org/officeDocument/2006/relationships/tags" Target="../tags/tag509.xml"/><Relationship Id="rId10" Type="http://schemas.openxmlformats.org/officeDocument/2006/relationships/tags" Target="../tags/tag508.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9" Type="http://schemas.openxmlformats.org/officeDocument/2006/relationships/tags" Target="../tags/tag520.xml"/><Relationship Id="rId8" Type="http://schemas.openxmlformats.org/officeDocument/2006/relationships/tags" Target="../tags/tag519.xml"/><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image" Target="../media/image3.png"/><Relationship Id="rId25" Type="http://schemas.openxmlformats.org/officeDocument/2006/relationships/notesSlide" Target="../notesSlides/notesSlide41.xml"/><Relationship Id="rId24" Type="http://schemas.openxmlformats.org/officeDocument/2006/relationships/slideLayout" Target="../slideLayouts/slideLayout1.xml"/><Relationship Id="rId23" Type="http://schemas.openxmlformats.org/officeDocument/2006/relationships/tags" Target="../tags/tag534.xml"/><Relationship Id="rId22" Type="http://schemas.openxmlformats.org/officeDocument/2006/relationships/tags" Target="../tags/tag533.xml"/><Relationship Id="rId21" Type="http://schemas.openxmlformats.org/officeDocument/2006/relationships/tags" Target="../tags/tag532.xml"/><Relationship Id="rId20" Type="http://schemas.openxmlformats.org/officeDocument/2006/relationships/tags" Target="../tags/tag531.xml"/><Relationship Id="rId2" Type="http://schemas.openxmlformats.org/officeDocument/2006/relationships/image" Target="../media/image2.png"/><Relationship Id="rId19" Type="http://schemas.openxmlformats.org/officeDocument/2006/relationships/tags" Target="../tags/tag530.xml"/><Relationship Id="rId18" Type="http://schemas.openxmlformats.org/officeDocument/2006/relationships/tags" Target="../tags/tag529.xml"/><Relationship Id="rId17" Type="http://schemas.openxmlformats.org/officeDocument/2006/relationships/tags" Target="../tags/tag528.xml"/><Relationship Id="rId16" Type="http://schemas.openxmlformats.org/officeDocument/2006/relationships/tags" Target="../tags/tag527.xml"/><Relationship Id="rId15" Type="http://schemas.openxmlformats.org/officeDocument/2006/relationships/tags" Target="../tags/tag526.xml"/><Relationship Id="rId14" Type="http://schemas.openxmlformats.org/officeDocument/2006/relationships/tags" Target="../tags/tag525.xml"/><Relationship Id="rId13" Type="http://schemas.openxmlformats.org/officeDocument/2006/relationships/tags" Target="../tags/tag524.xml"/><Relationship Id="rId12" Type="http://schemas.openxmlformats.org/officeDocument/2006/relationships/tags" Target="../tags/tag523.xml"/><Relationship Id="rId11" Type="http://schemas.openxmlformats.org/officeDocument/2006/relationships/tags" Target="../tags/tag522.xml"/><Relationship Id="rId10" Type="http://schemas.openxmlformats.org/officeDocument/2006/relationships/tags" Target="../tags/tag521.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9" Type="http://schemas.openxmlformats.org/officeDocument/2006/relationships/tags" Target="../tags/tag540.xml"/><Relationship Id="rId8" Type="http://schemas.openxmlformats.org/officeDocument/2006/relationships/tags" Target="../tags/tag539.xml"/><Relationship Id="rId7" Type="http://schemas.openxmlformats.org/officeDocument/2006/relationships/tags" Target="../tags/tag538.xml"/><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image" Target="../media/image3.png"/><Relationship Id="rId25" Type="http://schemas.openxmlformats.org/officeDocument/2006/relationships/notesSlide" Target="../notesSlides/notesSlide42.xml"/><Relationship Id="rId24" Type="http://schemas.openxmlformats.org/officeDocument/2006/relationships/slideLayout" Target="../slideLayouts/slideLayout1.xml"/><Relationship Id="rId23" Type="http://schemas.openxmlformats.org/officeDocument/2006/relationships/tags" Target="../tags/tag554.xml"/><Relationship Id="rId22" Type="http://schemas.openxmlformats.org/officeDocument/2006/relationships/tags" Target="../tags/tag553.xml"/><Relationship Id="rId21" Type="http://schemas.openxmlformats.org/officeDocument/2006/relationships/tags" Target="../tags/tag552.xml"/><Relationship Id="rId20" Type="http://schemas.openxmlformats.org/officeDocument/2006/relationships/tags" Target="../tags/tag551.xml"/><Relationship Id="rId2" Type="http://schemas.openxmlformats.org/officeDocument/2006/relationships/image" Target="../media/image2.png"/><Relationship Id="rId19" Type="http://schemas.openxmlformats.org/officeDocument/2006/relationships/tags" Target="../tags/tag550.xml"/><Relationship Id="rId18" Type="http://schemas.openxmlformats.org/officeDocument/2006/relationships/tags" Target="../tags/tag549.xml"/><Relationship Id="rId17" Type="http://schemas.openxmlformats.org/officeDocument/2006/relationships/tags" Target="../tags/tag548.xml"/><Relationship Id="rId16" Type="http://schemas.openxmlformats.org/officeDocument/2006/relationships/tags" Target="../tags/tag547.xml"/><Relationship Id="rId15" Type="http://schemas.openxmlformats.org/officeDocument/2006/relationships/tags" Target="../tags/tag546.xml"/><Relationship Id="rId14" Type="http://schemas.openxmlformats.org/officeDocument/2006/relationships/tags" Target="../tags/tag545.xml"/><Relationship Id="rId13" Type="http://schemas.openxmlformats.org/officeDocument/2006/relationships/tags" Target="../tags/tag544.xml"/><Relationship Id="rId12" Type="http://schemas.openxmlformats.org/officeDocument/2006/relationships/tags" Target="../tags/tag543.xml"/><Relationship Id="rId11" Type="http://schemas.openxmlformats.org/officeDocument/2006/relationships/tags" Target="../tags/tag542.xml"/><Relationship Id="rId10" Type="http://schemas.openxmlformats.org/officeDocument/2006/relationships/tags" Target="../tags/tag541.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9" Type="http://schemas.openxmlformats.org/officeDocument/2006/relationships/tags" Target="../tags/tag560.xml"/><Relationship Id="rId8" Type="http://schemas.openxmlformats.org/officeDocument/2006/relationships/tags" Target="../tags/tag559.xml"/><Relationship Id="rId7" Type="http://schemas.openxmlformats.org/officeDocument/2006/relationships/tags" Target="../tags/tag558.xml"/><Relationship Id="rId6" Type="http://schemas.openxmlformats.org/officeDocument/2006/relationships/tags" Target="../tags/tag557.xml"/><Relationship Id="rId5" Type="http://schemas.openxmlformats.org/officeDocument/2006/relationships/tags" Target="../tags/tag556.xml"/><Relationship Id="rId4" Type="http://schemas.openxmlformats.org/officeDocument/2006/relationships/tags" Target="../tags/tag555.xml"/><Relationship Id="rId3" Type="http://schemas.openxmlformats.org/officeDocument/2006/relationships/image" Target="../media/image3.png"/><Relationship Id="rId20" Type="http://schemas.openxmlformats.org/officeDocument/2006/relationships/notesSlide" Target="../notesSlides/notesSlide43.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569.xml"/><Relationship Id="rId17" Type="http://schemas.openxmlformats.org/officeDocument/2006/relationships/tags" Target="../tags/tag568.xml"/><Relationship Id="rId16" Type="http://schemas.openxmlformats.org/officeDocument/2006/relationships/tags" Target="../tags/tag567.xml"/><Relationship Id="rId15" Type="http://schemas.openxmlformats.org/officeDocument/2006/relationships/tags" Target="../tags/tag566.xml"/><Relationship Id="rId14" Type="http://schemas.openxmlformats.org/officeDocument/2006/relationships/tags" Target="../tags/tag565.xml"/><Relationship Id="rId13" Type="http://schemas.openxmlformats.org/officeDocument/2006/relationships/tags" Target="../tags/tag564.xml"/><Relationship Id="rId12" Type="http://schemas.openxmlformats.org/officeDocument/2006/relationships/tags" Target="../tags/tag563.xml"/><Relationship Id="rId11" Type="http://schemas.openxmlformats.org/officeDocument/2006/relationships/tags" Target="../tags/tag562.xml"/><Relationship Id="rId10" Type="http://schemas.openxmlformats.org/officeDocument/2006/relationships/tags" Target="../tags/tag561.xml"/><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1.xml"/><Relationship Id="rId5" Type="http://schemas.openxmlformats.org/officeDocument/2006/relationships/tags" Target="../tags/tag570.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5.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tags" Target="../tags/tag76.xml"/><Relationship Id="rId20" Type="http://schemas.openxmlformats.org/officeDocument/2006/relationships/image" Target="../media/image7.jpeg"/><Relationship Id="rId2" Type="http://schemas.openxmlformats.org/officeDocument/2006/relationships/image" Target="../media/image2.png"/><Relationship Id="rId19" Type="http://schemas.openxmlformats.org/officeDocument/2006/relationships/tags" Target="../tags/tag75.xml"/><Relationship Id="rId18" Type="http://schemas.openxmlformats.org/officeDocument/2006/relationships/image" Target="../media/image6.jpeg"/><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8" Type="http://schemas.openxmlformats.org/officeDocument/2006/relationships/notesSlide" Target="../notesSlides/notesSlide8.xml"/><Relationship Id="rId37" Type="http://schemas.openxmlformats.org/officeDocument/2006/relationships/slideLayout" Target="../slideLayouts/slideLayout1.xml"/><Relationship Id="rId36" Type="http://schemas.openxmlformats.org/officeDocument/2006/relationships/tags" Target="../tags/tag107.xml"/><Relationship Id="rId35" Type="http://schemas.openxmlformats.org/officeDocument/2006/relationships/image" Target="../media/image12.svg"/><Relationship Id="rId34" Type="http://schemas.openxmlformats.org/officeDocument/2006/relationships/image" Target="../media/image11.png"/><Relationship Id="rId33" Type="http://schemas.openxmlformats.org/officeDocument/2006/relationships/tags" Target="../tags/tag106.xml"/><Relationship Id="rId32" Type="http://schemas.openxmlformats.org/officeDocument/2006/relationships/image" Target="../media/image10.svg"/><Relationship Id="rId31" Type="http://schemas.openxmlformats.org/officeDocument/2006/relationships/image" Target="../media/image9.png"/><Relationship Id="rId30" Type="http://schemas.openxmlformats.org/officeDocument/2006/relationships/tags" Target="../tags/tag105.xml"/><Relationship Id="rId3" Type="http://schemas.openxmlformats.org/officeDocument/2006/relationships/image" Target="../media/image3.png"/><Relationship Id="rId29" Type="http://schemas.openxmlformats.org/officeDocument/2006/relationships/tags" Target="../tags/tag104.xml"/><Relationship Id="rId28" Type="http://schemas.openxmlformats.org/officeDocument/2006/relationships/tags" Target="../tags/tag103.xml"/><Relationship Id="rId27" Type="http://schemas.openxmlformats.org/officeDocument/2006/relationships/tags" Target="../tags/tag102.xml"/><Relationship Id="rId26" Type="http://schemas.openxmlformats.org/officeDocument/2006/relationships/tags" Target="../tags/tag101.xml"/><Relationship Id="rId25" Type="http://schemas.openxmlformats.org/officeDocument/2006/relationships/tags" Target="../tags/tag100.xml"/><Relationship Id="rId24" Type="http://schemas.openxmlformats.org/officeDocument/2006/relationships/tags" Target="../tags/tag99.xml"/><Relationship Id="rId23" Type="http://schemas.openxmlformats.org/officeDocument/2006/relationships/tags" Target="../tags/tag98.xml"/><Relationship Id="rId22" Type="http://schemas.openxmlformats.org/officeDocument/2006/relationships/tags" Target="../tags/tag97.xml"/><Relationship Id="rId21" Type="http://schemas.openxmlformats.org/officeDocument/2006/relationships/tags" Target="../tags/tag96.xml"/><Relationship Id="rId20" Type="http://schemas.openxmlformats.org/officeDocument/2006/relationships/tags" Target="../tags/tag95.xml"/><Relationship Id="rId2" Type="http://schemas.openxmlformats.org/officeDocument/2006/relationships/image" Target="../media/image2.png"/><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media/image14.svg"/><Relationship Id="rId7" Type="http://schemas.openxmlformats.org/officeDocument/2006/relationships/image" Target="../media/image13.png"/><Relationship Id="rId6" Type="http://schemas.openxmlformats.org/officeDocument/2006/relationships/tags" Target="../tags/tag110.xml"/><Relationship Id="rId5" Type="http://schemas.openxmlformats.org/officeDocument/2006/relationships/tags" Target="../tags/tag109.xml"/><Relationship Id="rId43" Type="http://schemas.openxmlformats.org/officeDocument/2006/relationships/notesSlide" Target="../notesSlides/notesSlide9.xml"/><Relationship Id="rId42" Type="http://schemas.openxmlformats.org/officeDocument/2006/relationships/slideLayout" Target="../slideLayouts/slideLayout1.xml"/><Relationship Id="rId41" Type="http://schemas.openxmlformats.org/officeDocument/2006/relationships/tags" Target="../tags/tag135.xml"/><Relationship Id="rId40" Type="http://schemas.openxmlformats.org/officeDocument/2006/relationships/tags" Target="../tags/tag134.xml"/><Relationship Id="rId4" Type="http://schemas.openxmlformats.org/officeDocument/2006/relationships/tags" Target="../tags/tag108.xml"/><Relationship Id="rId39" Type="http://schemas.openxmlformats.org/officeDocument/2006/relationships/tags" Target="../tags/tag133.xml"/><Relationship Id="rId38" Type="http://schemas.openxmlformats.org/officeDocument/2006/relationships/image" Target="../media/image22.svg"/><Relationship Id="rId37" Type="http://schemas.openxmlformats.org/officeDocument/2006/relationships/image" Target="../media/image21.png"/><Relationship Id="rId36" Type="http://schemas.openxmlformats.org/officeDocument/2006/relationships/tags" Target="../tags/tag132.xml"/><Relationship Id="rId35" Type="http://schemas.openxmlformats.org/officeDocument/2006/relationships/tags" Target="../tags/tag131.xml"/><Relationship Id="rId34" Type="http://schemas.openxmlformats.org/officeDocument/2006/relationships/tags" Target="../tags/tag130.xml"/><Relationship Id="rId33" Type="http://schemas.openxmlformats.org/officeDocument/2006/relationships/tags" Target="../tags/tag129.xml"/><Relationship Id="rId32" Type="http://schemas.openxmlformats.org/officeDocument/2006/relationships/tags" Target="../tags/tag128.xml"/><Relationship Id="rId31" Type="http://schemas.openxmlformats.org/officeDocument/2006/relationships/tags" Target="../tags/tag127.xml"/><Relationship Id="rId30" Type="http://schemas.openxmlformats.org/officeDocument/2006/relationships/tags" Target="../tags/tag126.xml"/><Relationship Id="rId3" Type="http://schemas.openxmlformats.org/officeDocument/2006/relationships/image" Target="../media/image3.png"/><Relationship Id="rId29" Type="http://schemas.openxmlformats.org/officeDocument/2006/relationships/image" Target="../media/image20.svg"/><Relationship Id="rId28" Type="http://schemas.openxmlformats.org/officeDocument/2006/relationships/image" Target="../media/image19.png"/><Relationship Id="rId27" Type="http://schemas.openxmlformats.org/officeDocument/2006/relationships/tags" Target="../tags/tag125.xml"/><Relationship Id="rId26" Type="http://schemas.openxmlformats.org/officeDocument/2006/relationships/tags" Target="../tags/tag124.xml"/><Relationship Id="rId25" Type="http://schemas.openxmlformats.org/officeDocument/2006/relationships/tags" Target="../tags/tag123.xml"/><Relationship Id="rId24" Type="http://schemas.openxmlformats.org/officeDocument/2006/relationships/tags" Target="../tags/tag122.xml"/><Relationship Id="rId23" Type="http://schemas.openxmlformats.org/officeDocument/2006/relationships/image" Target="../media/image18.svg"/><Relationship Id="rId22" Type="http://schemas.openxmlformats.org/officeDocument/2006/relationships/image" Target="../media/image17.png"/><Relationship Id="rId21" Type="http://schemas.openxmlformats.org/officeDocument/2006/relationships/tags" Target="../tags/tag121.xml"/><Relationship Id="rId20" Type="http://schemas.openxmlformats.org/officeDocument/2006/relationships/tags" Target="../tags/tag120.xml"/><Relationship Id="rId2" Type="http://schemas.openxmlformats.org/officeDocument/2006/relationships/image" Target="../media/image2.png"/><Relationship Id="rId19" Type="http://schemas.openxmlformats.org/officeDocument/2006/relationships/tags" Target="../tags/tag119.xml"/><Relationship Id="rId18" Type="http://schemas.openxmlformats.org/officeDocument/2006/relationships/tags" Target="../tags/tag118.xml"/><Relationship Id="rId17" Type="http://schemas.openxmlformats.org/officeDocument/2006/relationships/tags" Target="../tags/tag117.xml"/><Relationship Id="rId16" Type="http://schemas.openxmlformats.org/officeDocument/2006/relationships/image" Target="../media/image16.svg"/><Relationship Id="rId15" Type="http://schemas.openxmlformats.org/officeDocument/2006/relationships/image" Target="../media/image15.png"/><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81978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2900680" y="1518920"/>
            <a:ext cx="6663055" cy="2553335"/>
          </a:xfrm>
          <a:prstGeom prst="rect">
            <a:avLst/>
          </a:prstGeom>
          <a:noFill/>
        </p:spPr>
        <p:txBody>
          <a:bodyPr wrap="square" rtlCol="0">
            <a:spAutoFit/>
          </a:bodyPr>
          <a:lstStyle/>
          <a:p>
            <a:pPr algn="ctr"/>
            <a:r>
              <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rPr>
              <a:t>大学生创新创业教育教程</a:t>
            </a:r>
            <a:endPar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endParaRPr>
          </a:p>
        </p:txBody>
      </p:sp>
      <p:sp>
        <p:nvSpPr>
          <p:cNvPr id="8" name="文本框 7"/>
          <p:cNvSpPr txBox="1"/>
          <p:nvPr/>
        </p:nvSpPr>
        <p:spPr>
          <a:xfrm>
            <a:off x="2899999" y="4119146"/>
            <a:ext cx="6391366" cy="681355"/>
          </a:xfrm>
          <a:prstGeom prst="rect">
            <a:avLst/>
          </a:prstGeom>
          <a:noFill/>
        </p:spPr>
        <p:txBody>
          <a:bodyPr wrap="square" rtlCol="0">
            <a:spAutoFit/>
          </a:bodyPr>
          <a:lstStyle/>
          <a:p>
            <a:pPr algn="ctr">
              <a:lnSpc>
                <a:spcPct val="120000"/>
              </a:lnSpc>
              <a:spcBef>
                <a:spcPts val="0"/>
              </a:spcBef>
              <a:spcAft>
                <a:spcPts val="0"/>
              </a:spcAft>
            </a:pPr>
            <a:r>
              <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Tutorial on Innovation and Entrepreneurship Education for College Student</a:t>
            </a:r>
            <a:endPar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716145"/>
            <a:ext cx="1836420" cy="748030"/>
          </a:xfrm>
          <a:prstGeom prst="rect">
            <a:avLst/>
          </a:prstGeom>
        </p:spPr>
      </p:pic>
      <p:sp>
        <p:nvSpPr>
          <p:cNvPr id="16" name="圆角矩形 15"/>
          <p:cNvSpPr/>
          <p:nvPr/>
        </p:nvSpPr>
        <p:spPr>
          <a:xfrm>
            <a:off x="4231640" y="5062855"/>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5092700"/>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6"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8" name="组合 7"/>
          <p:cNvGrpSpPr/>
          <p:nvPr>
            <p:custDataLst>
              <p:tags r:id="rId4"/>
            </p:custDataLst>
          </p:nvPr>
        </p:nvGrpSpPr>
        <p:grpSpPr>
          <a:xfrm>
            <a:off x="1763395" y="4035425"/>
            <a:ext cx="2740660" cy="1211580"/>
            <a:chOff x="3080" y="5970"/>
            <a:chExt cx="4316" cy="1908"/>
          </a:xfrm>
        </p:grpSpPr>
        <p:sp>
          <p:nvSpPr>
            <p:cNvPr id="2" name="文本框 1"/>
            <p:cNvSpPr txBox="1"/>
            <p:nvPr>
              <p:custDataLst>
                <p:tags r:id="rId5"/>
              </p:custDataLst>
            </p:nvPr>
          </p:nvSpPr>
          <p:spPr>
            <a:xfrm>
              <a:off x="3596" y="5970"/>
              <a:ext cx="3284" cy="628"/>
            </a:xfrm>
            <a:prstGeom prst="rect">
              <a:avLst/>
            </a:prstGeom>
            <a:noFill/>
          </p:spPr>
          <p:txBody>
            <a:bodyPr wrap="square" rtlCol="0">
              <a:spAutoFit/>
            </a:bodyPr>
            <a:lstStyle/>
            <a:p>
              <a:pPr algn="ctr"/>
              <a:r>
                <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创新的目的</a:t>
              </a:r>
              <a:endPar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6"/>
              </p:custDataLst>
            </p:nvPr>
          </p:nvSpPr>
          <p:spPr>
            <a:xfrm>
              <a:off x="3080" y="6805"/>
              <a:ext cx="4316" cy="1073"/>
            </a:xfrm>
            <a:prstGeom prst="rect">
              <a:avLst/>
            </a:prstGeom>
            <a:noFill/>
          </p:spPr>
          <p:txBody>
            <a:bodyPr wrap="square" rtlCol="0">
              <a:spAutoFit/>
            </a:bodyPr>
            <a:lstStyle/>
            <a:p>
              <a:pPr indent="0" algn="ctr" fontAlgn="auto">
                <a:lnSpc>
                  <a:spcPct val="120000"/>
                </a:lnSpc>
                <a:buClrTx/>
                <a:buSzTx/>
                <a:buFontTx/>
              </a:pPr>
              <a:r>
                <a:rPr lang="zh-CN"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创新的目的是解决矛盾、满足需求、促进发展。</a:t>
              </a:r>
              <a:endParaRPr lang="zh-CN"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5" name="直接连接符 4"/>
            <p:cNvCxnSpPr/>
            <p:nvPr>
              <p:custDataLst>
                <p:tags r:id="rId7"/>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8"/>
            </p:custDataLst>
          </p:nvPr>
        </p:nvSpPr>
        <p:spPr>
          <a:xfrm>
            <a:off x="2283460" y="1985010"/>
            <a:ext cx="1700530" cy="1700530"/>
          </a:xfrm>
          <a:prstGeom prst="ellipse">
            <a:avLst/>
          </a:prstGeom>
          <a:blipFill rotWithShape="1">
            <a:blip r:embed="rId9"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10"/>
            </p:custDataLst>
          </p:nvPr>
        </p:nvGrpSpPr>
        <p:grpSpPr>
          <a:xfrm>
            <a:off x="4812665" y="4035425"/>
            <a:ext cx="2740660" cy="916305"/>
            <a:chOff x="3080" y="5970"/>
            <a:chExt cx="4316" cy="1443"/>
          </a:xfrm>
        </p:grpSpPr>
        <p:sp>
          <p:nvSpPr>
            <p:cNvPr id="10" name="文本框 9"/>
            <p:cNvSpPr txBox="1"/>
            <p:nvPr>
              <p:custDataLst>
                <p:tags r:id="rId11"/>
              </p:custDataLst>
            </p:nvPr>
          </p:nvSpPr>
          <p:spPr>
            <a:xfrm>
              <a:off x="3596" y="5970"/>
              <a:ext cx="3284" cy="628"/>
            </a:xfrm>
            <a:prstGeom prst="rect">
              <a:avLst/>
            </a:prstGeom>
            <a:noFill/>
          </p:spPr>
          <p:txBody>
            <a:bodyPr wrap="square" rtlCol="0">
              <a:spAutoFit/>
            </a:bodyPr>
            <a:lstStyle/>
            <a:p>
              <a:pPr algn="ctr"/>
              <a:r>
                <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创新的主体</a:t>
              </a:r>
              <a:endPar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2"/>
              </p:custDataLst>
            </p:nvPr>
          </p:nvSpPr>
          <p:spPr>
            <a:xfrm>
              <a:off x="3080" y="6805"/>
              <a:ext cx="4316" cy="608"/>
            </a:xfrm>
            <a:prstGeom prst="rect">
              <a:avLst/>
            </a:prstGeom>
            <a:noFill/>
          </p:spPr>
          <p:txBody>
            <a:bodyPr wrap="square" rtlCol="0">
              <a:spAutoFit/>
            </a:bodyPr>
            <a:lstStyle/>
            <a:p>
              <a:pPr algn="ctr">
                <a:lnSpc>
                  <a:spcPct val="12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创新的主体是人。</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3"/>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4"/>
            </p:custDataLst>
          </p:nvPr>
        </p:nvGrpSpPr>
        <p:grpSpPr>
          <a:xfrm>
            <a:off x="7861935" y="4035425"/>
            <a:ext cx="2740660" cy="1506220"/>
            <a:chOff x="3080" y="5970"/>
            <a:chExt cx="4316" cy="2372"/>
          </a:xfrm>
        </p:grpSpPr>
        <p:sp>
          <p:nvSpPr>
            <p:cNvPr id="20" name="文本框 19"/>
            <p:cNvSpPr txBox="1"/>
            <p:nvPr>
              <p:custDataLst>
                <p:tags r:id="rId15"/>
              </p:custDataLst>
            </p:nvPr>
          </p:nvSpPr>
          <p:spPr>
            <a:xfrm>
              <a:off x="3596" y="5970"/>
              <a:ext cx="3284" cy="628"/>
            </a:xfrm>
            <a:prstGeom prst="rect">
              <a:avLst/>
            </a:prstGeom>
            <a:noFill/>
          </p:spPr>
          <p:txBody>
            <a:bodyPr wrap="square" rtlCol="0">
              <a:spAutoFit/>
            </a:bodyPr>
            <a:lstStyle/>
            <a:p>
              <a:pPr algn="ctr"/>
              <a:r>
                <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创新的客体</a:t>
              </a:r>
              <a:endPar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6"/>
              </p:custDataLst>
            </p:nvPr>
          </p:nvSpPr>
          <p:spPr>
            <a:xfrm>
              <a:off x="3080" y="6805"/>
              <a:ext cx="4316" cy="1537"/>
            </a:xfrm>
            <a:prstGeom prst="rect">
              <a:avLst/>
            </a:prstGeom>
            <a:noFill/>
          </p:spPr>
          <p:txBody>
            <a:bodyPr wrap="square" rtlCol="0">
              <a:spAutoFit/>
            </a:bodyPr>
            <a:lstStyle/>
            <a:p>
              <a:pPr algn="ctr">
                <a:lnSpc>
                  <a:spcPct val="12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创新的客体是客观世界，包括自然界、人类社会和人类自身思维。</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7"/>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8"/>
            </p:custDataLst>
          </p:nvPr>
        </p:nvSpPr>
        <p:spPr>
          <a:xfrm>
            <a:off x="5332730" y="1985010"/>
            <a:ext cx="1700530" cy="1700530"/>
          </a:xfrm>
          <a:prstGeom prst="ellipse">
            <a:avLst/>
          </a:prstGeom>
          <a:blipFill rotWithShape="1">
            <a:blip r:embed="rId19"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20"/>
            </p:custDataLst>
          </p:nvPr>
        </p:nvSpPr>
        <p:spPr>
          <a:xfrm>
            <a:off x="8382000" y="1985010"/>
            <a:ext cx="1700530" cy="1700530"/>
          </a:xfrm>
          <a:prstGeom prst="ellipse">
            <a:avLst/>
          </a:prstGeom>
          <a:blipFill rotWithShape="1">
            <a:blip r:embed="rId21"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6" name="矩形 15"/>
          <p:cNvSpPr/>
          <p:nvPr/>
        </p:nvSpPr>
        <p:spPr>
          <a:xfrm>
            <a:off x="1795780" y="638175"/>
            <a:ext cx="9013825" cy="765810"/>
          </a:xfrm>
          <a:prstGeom prst="rect">
            <a:avLst/>
          </a:prstGeom>
          <a:ln w="15875">
            <a:noFill/>
          </a:ln>
        </p:spPr>
        <p:txBody>
          <a:bodyPr wrap="square" lIns="65314" tIns="32657" rIns="65314" bIns="32657">
            <a:spAutoFit/>
          </a:bodyPr>
          <a:p>
            <a:pPr algn="ctr" defTabSz="905510" hangingPunct="0">
              <a:lnSpc>
                <a:spcPct val="120000"/>
              </a:lnSpc>
            </a:pPr>
            <a:r>
              <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四、创新的基本要素</a:t>
            </a:r>
            <a:endPar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98" name="直接连接符 97"/>
          <p:cNvCxnSpPr/>
          <p:nvPr/>
        </p:nvCxnSpPr>
        <p:spPr>
          <a:xfrm>
            <a:off x="5880000" y="141446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22"/>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childTnLst>
                          </p:cTn>
                        </p:par>
                        <p:par>
                          <p:cTn id="23" fill="hold">
                            <p:stCondLst>
                              <p:cond delay="2000"/>
                            </p:stCondLst>
                            <p:childTnLst>
                              <p:par>
                                <p:cTn id="24" presetID="31" presetClass="entr" presetSubtype="0" fill="hold" grpId="0" nodeType="afterEffect">
                                  <p:stCondLst>
                                    <p:cond delay="0"/>
                                  </p:stCondLst>
                                  <p:childTnLst>
                                    <p:set>
                                      <p:cBhvr>
                                        <p:cTn id="25" dur="500"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style.rotation</p:attrName>
                                        </p:attrNameLst>
                                      </p:cBhvr>
                                      <p:tavLst>
                                        <p:tav tm="0">
                                          <p:val>
                                            <p:fltVal val="90"/>
                                          </p:val>
                                        </p:tav>
                                        <p:tav tm="100000">
                                          <p:val>
                                            <p:fltVal val="0"/>
                                          </p:val>
                                        </p:tav>
                                      </p:tavLst>
                                    </p:anim>
                                    <p:animEffect transition="in" filter="fade">
                                      <p:cBhvr>
                                        <p:cTn id="29" dur="500"/>
                                        <p:tgtEl>
                                          <p:spTgt spid="3"/>
                                        </p:tgtEl>
                                      </p:cBhvr>
                                    </p:animEffect>
                                  </p:childTnLst>
                                </p:cTn>
                              </p:par>
                              <p:par>
                                <p:cTn id="30" presetID="31" presetClass="entr" presetSubtype="0" fill="hold" grpId="0" nodeType="withEffect">
                                  <p:stCondLst>
                                    <p:cond delay="0"/>
                                  </p:stCondLst>
                                  <p:childTnLst>
                                    <p:set>
                                      <p:cBhvr>
                                        <p:cTn id="31" dur="500"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 calcmode="lin" valueType="num">
                                      <p:cBhvr>
                                        <p:cTn id="34" dur="500" fill="hold"/>
                                        <p:tgtEl>
                                          <p:spTgt spid="25"/>
                                        </p:tgtEl>
                                        <p:attrNameLst>
                                          <p:attrName>style.rotation</p:attrName>
                                        </p:attrNameLst>
                                      </p:cBhvr>
                                      <p:tavLst>
                                        <p:tav tm="0">
                                          <p:val>
                                            <p:fltVal val="90"/>
                                          </p:val>
                                        </p:tav>
                                        <p:tav tm="100000">
                                          <p:val>
                                            <p:fltVal val="0"/>
                                          </p:val>
                                        </p:tav>
                                      </p:tavLst>
                                    </p:anim>
                                    <p:animEffect transition="in" filter="fade">
                                      <p:cBhvr>
                                        <p:cTn id="35" dur="500"/>
                                        <p:tgtEl>
                                          <p:spTgt spid="25"/>
                                        </p:tgtEl>
                                      </p:cBhvr>
                                    </p:animEffect>
                                  </p:childTnLst>
                                </p:cTn>
                              </p:par>
                              <p:par>
                                <p:cTn id="36" presetID="31" presetClass="entr" presetSubtype="0" fill="hold" grpId="0" nodeType="withEffect">
                                  <p:stCondLst>
                                    <p:cond delay="0"/>
                                  </p:stCondLst>
                                  <p:childTnLst>
                                    <p:set>
                                      <p:cBhvr>
                                        <p:cTn id="37" dur="500"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 calcmode="lin" valueType="num">
                                      <p:cBhvr>
                                        <p:cTn id="40" dur="500" fill="hold"/>
                                        <p:tgtEl>
                                          <p:spTgt spid="26"/>
                                        </p:tgtEl>
                                        <p:attrNameLst>
                                          <p:attrName>style.rotation</p:attrName>
                                        </p:attrNameLst>
                                      </p:cBhvr>
                                      <p:tavLst>
                                        <p:tav tm="0">
                                          <p:val>
                                            <p:fltVal val="90"/>
                                          </p:val>
                                        </p:tav>
                                        <p:tav tm="100000">
                                          <p:val>
                                            <p:fltVal val="0"/>
                                          </p:val>
                                        </p:tav>
                                      </p:tavLst>
                                    </p:anim>
                                    <p:animEffect transition="in" filter="fade">
                                      <p:cBhvr>
                                        <p:cTn id="41" dur="500"/>
                                        <p:tgtEl>
                                          <p:spTgt spid="26"/>
                                        </p:tgtEl>
                                      </p:cBhvr>
                                    </p:animEffect>
                                  </p:childTnLst>
                                </p:cTn>
                              </p:par>
                            </p:childTnLst>
                          </p:cTn>
                        </p:par>
                        <p:par>
                          <p:cTn id="42" fill="hold">
                            <p:stCondLst>
                              <p:cond delay="2500"/>
                            </p:stCondLst>
                            <p:childTnLst>
                              <p:par>
                                <p:cTn id="43" presetID="2" presetClass="entr" presetSubtype="4"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8" name="组合 7"/>
          <p:cNvGrpSpPr/>
          <p:nvPr>
            <p:custDataLst>
              <p:tags r:id="rId4"/>
            </p:custDataLst>
          </p:nvPr>
        </p:nvGrpSpPr>
        <p:grpSpPr>
          <a:xfrm>
            <a:off x="1763395" y="4035425"/>
            <a:ext cx="2740660" cy="916305"/>
            <a:chOff x="3080" y="5970"/>
            <a:chExt cx="4316" cy="1443"/>
          </a:xfrm>
        </p:grpSpPr>
        <p:sp>
          <p:nvSpPr>
            <p:cNvPr id="2" name="文本框 1"/>
            <p:cNvSpPr txBox="1"/>
            <p:nvPr>
              <p:custDataLst>
                <p:tags r:id="rId5"/>
              </p:custDataLst>
            </p:nvPr>
          </p:nvSpPr>
          <p:spPr>
            <a:xfrm>
              <a:off x="3596" y="5970"/>
              <a:ext cx="3284" cy="628"/>
            </a:xfrm>
            <a:prstGeom prst="rect">
              <a:avLst/>
            </a:prstGeom>
            <a:noFill/>
          </p:spPr>
          <p:txBody>
            <a:bodyPr wrap="square" rtlCol="0">
              <a:spAutoFit/>
            </a:bodyPr>
            <a:lstStyle/>
            <a:p>
              <a:pPr algn="ctr"/>
              <a:r>
                <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创新的核心</a:t>
              </a:r>
              <a:endPar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6"/>
              </p:custDataLst>
            </p:nvPr>
          </p:nvSpPr>
          <p:spPr>
            <a:xfrm>
              <a:off x="3080" y="6805"/>
              <a:ext cx="4316" cy="608"/>
            </a:xfrm>
            <a:prstGeom prst="rect">
              <a:avLst/>
            </a:prstGeom>
            <a:noFill/>
          </p:spPr>
          <p:txBody>
            <a:bodyPr wrap="square" rtlCol="0">
              <a:spAutoFit/>
            </a:bodyPr>
            <a:lstStyle/>
            <a:p>
              <a:pPr indent="0" algn="ctr" fontAlgn="auto">
                <a:lnSpc>
                  <a:spcPct val="120000"/>
                </a:lnSpc>
                <a:buClrTx/>
                <a:buSzTx/>
                <a:buFontTx/>
              </a:pPr>
              <a:r>
                <a:rPr lang="zh-CN"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创新的核心是创新思维。</a:t>
              </a:r>
              <a:endParaRPr lang="zh-CN"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5" name="直接连接符 4"/>
            <p:cNvCxnSpPr/>
            <p:nvPr>
              <p:custDataLst>
                <p:tags r:id="rId7"/>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8"/>
            </p:custDataLst>
          </p:nvPr>
        </p:nvSpPr>
        <p:spPr>
          <a:xfrm>
            <a:off x="2283460" y="1985010"/>
            <a:ext cx="1700530" cy="1700530"/>
          </a:xfrm>
          <a:prstGeom prst="ellipse">
            <a:avLst/>
          </a:prstGeom>
          <a:blipFill rotWithShape="1">
            <a:blip r:embed="rId9"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10"/>
            </p:custDataLst>
          </p:nvPr>
        </p:nvGrpSpPr>
        <p:grpSpPr>
          <a:xfrm>
            <a:off x="4812665" y="4035425"/>
            <a:ext cx="2740660" cy="916305"/>
            <a:chOff x="3080" y="5970"/>
            <a:chExt cx="4316" cy="1443"/>
          </a:xfrm>
        </p:grpSpPr>
        <p:sp>
          <p:nvSpPr>
            <p:cNvPr id="10" name="文本框 9"/>
            <p:cNvSpPr txBox="1"/>
            <p:nvPr>
              <p:custDataLst>
                <p:tags r:id="rId11"/>
              </p:custDataLst>
            </p:nvPr>
          </p:nvSpPr>
          <p:spPr>
            <a:xfrm>
              <a:off x="3596" y="5970"/>
              <a:ext cx="3284" cy="628"/>
            </a:xfrm>
            <a:prstGeom prst="rect">
              <a:avLst/>
            </a:prstGeom>
            <a:noFill/>
          </p:spPr>
          <p:txBody>
            <a:bodyPr wrap="square" rtlCol="0">
              <a:spAutoFit/>
            </a:bodyPr>
            <a:lstStyle/>
            <a:p>
              <a:pPr algn="ctr"/>
              <a:r>
                <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创新的根本</a:t>
              </a:r>
              <a:endPar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2"/>
              </p:custDataLst>
            </p:nvPr>
          </p:nvSpPr>
          <p:spPr>
            <a:xfrm>
              <a:off x="3080" y="6805"/>
              <a:ext cx="4316" cy="608"/>
            </a:xfrm>
            <a:prstGeom prst="rect">
              <a:avLst/>
            </a:prstGeom>
            <a:noFill/>
          </p:spPr>
          <p:txBody>
            <a:bodyPr wrap="square" rtlCol="0">
              <a:spAutoFit/>
            </a:bodyPr>
            <a:lstStyle/>
            <a:p>
              <a:pPr algn="ctr">
                <a:lnSpc>
                  <a:spcPct val="12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创新的根本是突破。</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3"/>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4"/>
            </p:custDataLst>
          </p:nvPr>
        </p:nvGrpSpPr>
        <p:grpSpPr>
          <a:xfrm>
            <a:off x="7861935" y="4035425"/>
            <a:ext cx="2740660" cy="916305"/>
            <a:chOff x="3080" y="5970"/>
            <a:chExt cx="4316" cy="1443"/>
          </a:xfrm>
        </p:grpSpPr>
        <p:sp>
          <p:nvSpPr>
            <p:cNvPr id="20" name="文本框 19"/>
            <p:cNvSpPr txBox="1"/>
            <p:nvPr>
              <p:custDataLst>
                <p:tags r:id="rId15"/>
              </p:custDataLst>
            </p:nvPr>
          </p:nvSpPr>
          <p:spPr>
            <a:xfrm>
              <a:off x="3596" y="5970"/>
              <a:ext cx="3284" cy="628"/>
            </a:xfrm>
            <a:prstGeom prst="rect">
              <a:avLst/>
            </a:prstGeom>
            <a:noFill/>
          </p:spPr>
          <p:txBody>
            <a:bodyPr wrap="square" rtlCol="0">
              <a:spAutoFit/>
            </a:bodyPr>
            <a:lstStyle/>
            <a:p>
              <a:pPr algn="ctr"/>
              <a:r>
                <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创新的结果</a:t>
              </a:r>
              <a:endParaRPr lang="zh-CN" altLang="en-US" sz="200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6"/>
              </p:custDataLst>
            </p:nvPr>
          </p:nvSpPr>
          <p:spPr>
            <a:xfrm>
              <a:off x="3080" y="6805"/>
              <a:ext cx="4316" cy="608"/>
            </a:xfrm>
            <a:prstGeom prst="rect">
              <a:avLst/>
            </a:prstGeom>
            <a:noFill/>
          </p:spPr>
          <p:txBody>
            <a:bodyPr wrap="square" rtlCol="0">
              <a:spAutoFit/>
            </a:bodyPr>
            <a:lstStyle/>
            <a:p>
              <a:pPr algn="ctr">
                <a:lnSpc>
                  <a:spcPct val="12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创新必须有结果。</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7"/>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8"/>
            </p:custDataLst>
          </p:nvPr>
        </p:nvSpPr>
        <p:spPr>
          <a:xfrm>
            <a:off x="5332730" y="1985010"/>
            <a:ext cx="1700530" cy="1700530"/>
          </a:xfrm>
          <a:prstGeom prst="ellipse">
            <a:avLst/>
          </a:prstGeom>
          <a:blipFill rotWithShape="1">
            <a:blip r:embed="rId19"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20"/>
            </p:custDataLst>
          </p:nvPr>
        </p:nvSpPr>
        <p:spPr>
          <a:xfrm>
            <a:off x="8382000" y="1985010"/>
            <a:ext cx="1700530" cy="1700530"/>
          </a:xfrm>
          <a:prstGeom prst="ellipse">
            <a:avLst/>
          </a:prstGeom>
          <a:blipFill rotWithShape="1">
            <a:blip r:embed="rId21"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6" name="矩形 15"/>
          <p:cNvSpPr/>
          <p:nvPr/>
        </p:nvSpPr>
        <p:spPr>
          <a:xfrm>
            <a:off x="1795780" y="638175"/>
            <a:ext cx="9013825" cy="765810"/>
          </a:xfrm>
          <a:prstGeom prst="rect">
            <a:avLst/>
          </a:prstGeom>
          <a:ln w="15875">
            <a:noFill/>
          </a:ln>
        </p:spPr>
        <p:txBody>
          <a:bodyPr wrap="square" lIns="65314" tIns="32657" rIns="65314" bIns="32657">
            <a:spAutoFit/>
          </a:bodyPr>
          <a:p>
            <a:pPr algn="ctr" defTabSz="905510" hangingPunct="0">
              <a:lnSpc>
                <a:spcPct val="120000"/>
              </a:lnSpc>
            </a:pPr>
            <a:r>
              <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四、创新的基本要素</a:t>
            </a:r>
            <a:endPar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98" name="直接连接符 97"/>
          <p:cNvCxnSpPr/>
          <p:nvPr/>
        </p:nvCxnSpPr>
        <p:spPr>
          <a:xfrm>
            <a:off x="5880000" y="141446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22"/>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childTnLst>
                          </p:cTn>
                        </p:par>
                        <p:par>
                          <p:cTn id="23" fill="hold">
                            <p:stCondLst>
                              <p:cond delay="2000"/>
                            </p:stCondLst>
                            <p:childTnLst>
                              <p:par>
                                <p:cTn id="24" presetID="31" presetClass="entr" presetSubtype="0" fill="hold" grpId="0" nodeType="afterEffect">
                                  <p:stCondLst>
                                    <p:cond delay="0"/>
                                  </p:stCondLst>
                                  <p:childTnLst>
                                    <p:set>
                                      <p:cBhvr>
                                        <p:cTn id="25" dur="500"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style.rotation</p:attrName>
                                        </p:attrNameLst>
                                      </p:cBhvr>
                                      <p:tavLst>
                                        <p:tav tm="0">
                                          <p:val>
                                            <p:fltVal val="90"/>
                                          </p:val>
                                        </p:tav>
                                        <p:tav tm="100000">
                                          <p:val>
                                            <p:fltVal val="0"/>
                                          </p:val>
                                        </p:tav>
                                      </p:tavLst>
                                    </p:anim>
                                    <p:animEffect transition="in" filter="fade">
                                      <p:cBhvr>
                                        <p:cTn id="29" dur="500"/>
                                        <p:tgtEl>
                                          <p:spTgt spid="3"/>
                                        </p:tgtEl>
                                      </p:cBhvr>
                                    </p:animEffect>
                                  </p:childTnLst>
                                </p:cTn>
                              </p:par>
                              <p:par>
                                <p:cTn id="30" presetID="31" presetClass="entr" presetSubtype="0" fill="hold" grpId="0" nodeType="withEffect">
                                  <p:stCondLst>
                                    <p:cond delay="0"/>
                                  </p:stCondLst>
                                  <p:childTnLst>
                                    <p:set>
                                      <p:cBhvr>
                                        <p:cTn id="31" dur="500"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 calcmode="lin" valueType="num">
                                      <p:cBhvr>
                                        <p:cTn id="34" dur="500" fill="hold"/>
                                        <p:tgtEl>
                                          <p:spTgt spid="25"/>
                                        </p:tgtEl>
                                        <p:attrNameLst>
                                          <p:attrName>style.rotation</p:attrName>
                                        </p:attrNameLst>
                                      </p:cBhvr>
                                      <p:tavLst>
                                        <p:tav tm="0">
                                          <p:val>
                                            <p:fltVal val="90"/>
                                          </p:val>
                                        </p:tav>
                                        <p:tav tm="100000">
                                          <p:val>
                                            <p:fltVal val="0"/>
                                          </p:val>
                                        </p:tav>
                                      </p:tavLst>
                                    </p:anim>
                                    <p:animEffect transition="in" filter="fade">
                                      <p:cBhvr>
                                        <p:cTn id="35" dur="500"/>
                                        <p:tgtEl>
                                          <p:spTgt spid="25"/>
                                        </p:tgtEl>
                                      </p:cBhvr>
                                    </p:animEffect>
                                  </p:childTnLst>
                                </p:cTn>
                              </p:par>
                              <p:par>
                                <p:cTn id="36" presetID="31" presetClass="entr" presetSubtype="0" fill="hold" grpId="0" nodeType="withEffect">
                                  <p:stCondLst>
                                    <p:cond delay="0"/>
                                  </p:stCondLst>
                                  <p:childTnLst>
                                    <p:set>
                                      <p:cBhvr>
                                        <p:cTn id="37" dur="500"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 calcmode="lin" valueType="num">
                                      <p:cBhvr>
                                        <p:cTn id="40" dur="500" fill="hold"/>
                                        <p:tgtEl>
                                          <p:spTgt spid="26"/>
                                        </p:tgtEl>
                                        <p:attrNameLst>
                                          <p:attrName>style.rotation</p:attrName>
                                        </p:attrNameLst>
                                      </p:cBhvr>
                                      <p:tavLst>
                                        <p:tav tm="0">
                                          <p:val>
                                            <p:fltVal val="90"/>
                                          </p:val>
                                        </p:tav>
                                        <p:tav tm="100000">
                                          <p:val>
                                            <p:fltVal val="0"/>
                                          </p:val>
                                        </p:tav>
                                      </p:tavLst>
                                    </p:anim>
                                    <p:animEffect transition="in" filter="fade">
                                      <p:cBhvr>
                                        <p:cTn id="41" dur="500"/>
                                        <p:tgtEl>
                                          <p:spTgt spid="26"/>
                                        </p:tgtEl>
                                      </p:cBhvr>
                                    </p:animEffect>
                                  </p:childTnLst>
                                </p:cTn>
                              </p:par>
                            </p:childTnLst>
                          </p:cTn>
                        </p:par>
                        <p:par>
                          <p:cTn id="42" fill="hold">
                            <p:stCondLst>
                              <p:cond delay="2500"/>
                            </p:stCondLst>
                            <p:childTnLst>
                              <p:par>
                                <p:cTn id="43" presetID="2" presetClass="entr" presetSubtype="4"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7" y="853440"/>
            <a:ext cx="745744"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0" name="Group 16"/>
          <p:cNvGrpSpPr/>
          <p:nvPr>
            <p:custDataLst>
              <p:tags r:id="rId4"/>
            </p:custDataLst>
          </p:nvPr>
        </p:nvGrpSpPr>
        <p:grpSpPr>
          <a:xfrm>
            <a:off x="4644300" y="1933079"/>
            <a:ext cx="640078" cy="640078"/>
            <a:chOff x="2794213" y="2262614"/>
            <a:chExt cx="1561674" cy="1561674"/>
          </a:xfrm>
        </p:grpSpPr>
        <p:sp>
          <p:nvSpPr>
            <p:cNvPr id="2" name="椭圆 1"/>
            <p:cNvSpPr/>
            <p:nvPr>
              <p:custDataLst>
                <p:tags r:id="rId5"/>
              </p:custDataLst>
            </p:nvPr>
          </p:nvSpPr>
          <p:spPr>
            <a:xfrm>
              <a:off x="2794213" y="2262614"/>
              <a:ext cx="1561674" cy="1561674"/>
            </a:xfrm>
            <a:prstGeom prst="ellipse">
              <a:avLst/>
            </a:prstGeom>
            <a:solidFill>
              <a:srgbClr val="A374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 name="Oval 18"/>
            <p:cNvSpPr/>
            <p:nvPr>
              <p:custDataLst>
                <p:tags r:id="rId6"/>
              </p:custDataLst>
            </p:nvPr>
          </p:nvSpPr>
          <p:spPr>
            <a:xfrm>
              <a:off x="3224094" y="2693040"/>
              <a:ext cx="701912" cy="700820"/>
            </a:xfrm>
            <a:custGeom>
              <a:avLst/>
              <a:gdLst>
                <a:gd name="connsiteX0" fmla="*/ 511608 w 609504"/>
                <a:gd name="connsiteY0" fmla="*/ 424733 h 608556"/>
                <a:gd name="connsiteX1" fmla="*/ 526158 w 609504"/>
                <a:gd name="connsiteY1" fmla="*/ 430902 h 608556"/>
                <a:gd name="connsiteX2" fmla="*/ 589910 w 609504"/>
                <a:gd name="connsiteY2" fmla="*/ 494545 h 608556"/>
                <a:gd name="connsiteX3" fmla="*/ 589910 w 609504"/>
                <a:gd name="connsiteY3" fmla="*/ 589034 h 608556"/>
                <a:gd name="connsiteX4" fmla="*/ 542585 w 609504"/>
                <a:gd name="connsiteY4" fmla="*/ 608556 h 608556"/>
                <a:gd name="connsiteX5" fmla="*/ 495260 w 609504"/>
                <a:gd name="connsiteY5" fmla="*/ 589034 h 608556"/>
                <a:gd name="connsiteX6" fmla="*/ 431508 w 609504"/>
                <a:gd name="connsiteY6" fmla="*/ 525391 h 608556"/>
                <a:gd name="connsiteX7" fmla="*/ 425406 w 609504"/>
                <a:gd name="connsiteY7" fmla="*/ 509304 h 608556"/>
                <a:gd name="connsiteX8" fmla="*/ 434089 w 609504"/>
                <a:gd name="connsiteY8" fmla="*/ 494233 h 608556"/>
                <a:gd name="connsiteX9" fmla="*/ 495025 w 609504"/>
                <a:gd name="connsiteY9" fmla="*/ 433401 h 608556"/>
                <a:gd name="connsiteX10" fmla="*/ 511608 w 609504"/>
                <a:gd name="connsiteY10" fmla="*/ 424733 h 608556"/>
                <a:gd name="connsiteX11" fmla="*/ 265467 w 609504"/>
                <a:gd name="connsiteY11" fmla="*/ 79586 h 608556"/>
                <a:gd name="connsiteX12" fmla="*/ 79703 w 609504"/>
                <a:gd name="connsiteY12" fmla="*/ 265079 h 608556"/>
                <a:gd name="connsiteX13" fmla="*/ 265467 w 609504"/>
                <a:gd name="connsiteY13" fmla="*/ 450572 h 608556"/>
                <a:gd name="connsiteX14" fmla="*/ 451232 w 609504"/>
                <a:gd name="connsiteY14" fmla="*/ 265079 h 608556"/>
                <a:gd name="connsiteX15" fmla="*/ 265467 w 609504"/>
                <a:gd name="connsiteY15" fmla="*/ 79586 h 608556"/>
                <a:gd name="connsiteX16" fmla="*/ 265467 w 609504"/>
                <a:gd name="connsiteY16" fmla="*/ 0 h 608556"/>
                <a:gd name="connsiteX17" fmla="*/ 530934 w 609504"/>
                <a:gd name="connsiteY17" fmla="*/ 265079 h 608556"/>
                <a:gd name="connsiteX18" fmla="*/ 265467 w 609504"/>
                <a:gd name="connsiteY18" fmla="*/ 530158 h 608556"/>
                <a:gd name="connsiteX19" fmla="*/ 0 w 609504"/>
                <a:gd name="connsiteY19" fmla="*/ 265079 h 608556"/>
                <a:gd name="connsiteX20" fmla="*/ 265467 w 609504"/>
                <a:gd name="connsiteY20"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504" h="608556">
                  <a:moveTo>
                    <a:pt x="511608" y="424733"/>
                  </a:moveTo>
                  <a:cubicBezTo>
                    <a:pt x="517006" y="424733"/>
                    <a:pt x="522168" y="426920"/>
                    <a:pt x="526158" y="430902"/>
                  </a:cubicBezTo>
                  <a:lnTo>
                    <a:pt x="589910" y="494545"/>
                  </a:lnTo>
                  <a:cubicBezTo>
                    <a:pt x="616036" y="520627"/>
                    <a:pt x="616036" y="562952"/>
                    <a:pt x="589910" y="589034"/>
                  </a:cubicBezTo>
                  <a:cubicBezTo>
                    <a:pt x="577316" y="601606"/>
                    <a:pt x="560498" y="608556"/>
                    <a:pt x="542585" y="608556"/>
                  </a:cubicBezTo>
                  <a:cubicBezTo>
                    <a:pt x="524750" y="608556"/>
                    <a:pt x="507932" y="601606"/>
                    <a:pt x="495260" y="589034"/>
                  </a:cubicBezTo>
                  <a:lnTo>
                    <a:pt x="431508" y="525391"/>
                  </a:lnTo>
                  <a:cubicBezTo>
                    <a:pt x="427205" y="521018"/>
                    <a:pt x="425015" y="515239"/>
                    <a:pt x="425406" y="509304"/>
                  </a:cubicBezTo>
                  <a:cubicBezTo>
                    <a:pt x="425876" y="503369"/>
                    <a:pt x="429083" y="497903"/>
                    <a:pt x="434089" y="494233"/>
                  </a:cubicBezTo>
                  <a:cubicBezTo>
                    <a:pt x="457478" y="477209"/>
                    <a:pt x="477972" y="456750"/>
                    <a:pt x="495025" y="433401"/>
                  </a:cubicBezTo>
                  <a:cubicBezTo>
                    <a:pt x="499014" y="427935"/>
                    <a:pt x="505038" y="424733"/>
                    <a:pt x="511608" y="424733"/>
                  </a:cubicBezTo>
                  <a:close/>
                  <a:moveTo>
                    <a:pt x="265467" y="79586"/>
                  </a:moveTo>
                  <a:cubicBezTo>
                    <a:pt x="163004" y="79586"/>
                    <a:pt x="79703" y="162765"/>
                    <a:pt x="79703" y="265079"/>
                  </a:cubicBezTo>
                  <a:cubicBezTo>
                    <a:pt x="79703" y="367393"/>
                    <a:pt x="163004" y="450572"/>
                    <a:pt x="265467" y="450572"/>
                  </a:cubicBezTo>
                  <a:cubicBezTo>
                    <a:pt x="367931" y="450572"/>
                    <a:pt x="451232" y="367393"/>
                    <a:pt x="451232" y="265079"/>
                  </a:cubicBezTo>
                  <a:cubicBezTo>
                    <a:pt x="451232" y="162765"/>
                    <a:pt x="367931" y="79586"/>
                    <a:pt x="265467" y="79586"/>
                  </a:cubicBezTo>
                  <a:close/>
                  <a:moveTo>
                    <a:pt x="265467" y="0"/>
                  </a:moveTo>
                  <a:cubicBezTo>
                    <a:pt x="411889" y="0"/>
                    <a:pt x="530934" y="118872"/>
                    <a:pt x="530934" y="265079"/>
                  </a:cubicBezTo>
                  <a:cubicBezTo>
                    <a:pt x="530934" y="411208"/>
                    <a:pt x="411889" y="530158"/>
                    <a:pt x="265467" y="530158"/>
                  </a:cubicBezTo>
                  <a:cubicBezTo>
                    <a:pt x="119124" y="530158"/>
                    <a:pt x="0" y="411208"/>
                    <a:pt x="0" y="265079"/>
                  </a:cubicBezTo>
                  <a:cubicBezTo>
                    <a:pt x="0" y="118872"/>
                    <a:pt x="119124" y="0"/>
                    <a:pt x="2654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4" name="组合 3"/>
          <p:cNvGrpSpPr/>
          <p:nvPr>
            <p:custDataLst>
              <p:tags r:id="rId7"/>
            </p:custDataLst>
          </p:nvPr>
        </p:nvGrpSpPr>
        <p:grpSpPr>
          <a:xfrm>
            <a:off x="5475613" y="1865237"/>
            <a:ext cx="5619750" cy="1266825"/>
            <a:chOff x="1587501" y="2796560"/>
            <a:chExt cx="5619750" cy="1266825"/>
          </a:xfrm>
        </p:grpSpPr>
        <p:sp>
          <p:nvSpPr>
            <p:cNvPr id="12" name="文本框 11"/>
            <p:cNvSpPr txBox="1"/>
            <p:nvPr>
              <p:custDataLst>
                <p:tags r:id="rId8"/>
              </p:custDataLst>
            </p:nvPr>
          </p:nvSpPr>
          <p:spPr>
            <a:xfrm>
              <a:off x="1638797" y="2796560"/>
              <a:ext cx="1249680" cy="368300"/>
            </a:xfrm>
            <a:prstGeom prst="rect">
              <a:avLst/>
            </a:prstGeom>
            <a:noFill/>
          </p:spPr>
          <p:txBody>
            <a:bodyPr wrap="none" rtlCol="0">
              <a:spAutoFit/>
              <a:scene3d>
                <a:camera prst="orthographicFront"/>
                <a:lightRig rig="threePt" dir="t"/>
              </a:scene3d>
              <a:sp3d contourW="12700"/>
            </a:bodyPr>
            <a:lstStyle/>
            <a:p>
              <a:pPr algn="ctr"/>
              <a:r>
                <a:rPr lang="zh-CN" altLang="en-US"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科技创新</a:t>
              </a:r>
              <a:endParaRPr lang="zh-CN" altLang="en-US"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6" name="文本框 15"/>
            <p:cNvSpPr txBox="1"/>
            <p:nvPr>
              <p:custDataLst>
                <p:tags r:id="rId9"/>
              </p:custDataLst>
            </p:nvPr>
          </p:nvSpPr>
          <p:spPr>
            <a:xfrm>
              <a:off x="1587501" y="3197245"/>
              <a:ext cx="5619750" cy="866140"/>
            </a:xfrm>
            <a:prstGeom prst="rect">
              <a:avLst/>
            </a:prstGeom>
            <a:noFill/>
          </p:spPr>
          <p:txBody>
            <a:bodyPr wrap="square" rtlCol="0">
              <a:spAutoFit/>
              <a:scene3d>
                <a:camera prst="orthographicFront"/>
                <a:lightRig rig="threePt" dir="t"/>
              </a:scene3d>
              <a:sp3d contourW="12700"/>
            </a:bodyPr>
            <a:lstStyle/>
            <a:p>
              <a:pPr indent="355600" algn="just"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中国高铁在列车制造、工程建设、运行控制等技术上创新成果众多，像“复兴号”采用先进技术，提升了运输效率和安全性，推动高端装备制造业发展，带动相关产业链繁荣。</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53" name="Group 24"/>
          <p:cNvGrpSpPr/>
          <p:nvPr>
            <p:custDataLst>
              <p:tags r:id="rId10"/>
            </p:custDataLst>
          </p:nvPr>
        </p:nvGrpSpPr>
        <p:grpSpPr>
          <a:xfrm>
            <a:off x="4644300" y="3386379"/>
            <a:ext cx="640078" cy="640078"/>
            <a:chOff x="2794213" y="2262614"/>
            <a:chExt cx="1561674" cy="1561674"/>
          </a:xfrm>
        </p:grpSpPr>
        <p:sp>
          <p:nvSpPr>
            <p:cNvPr id="17" name="椭圆 16"/>
            <p:cNvSpPr/>
            <p:nvPr>
              <p:custDataLst>
                <p:tags r:id="rId11"/>
              </p:custDataLst>
            </p:nvPr>
          </p:nvSpPr>
          <p:spPr>
            <a:xfrm>
              <a:off x="2794213" y="2262614"/>
              <a:ext cx="1561674" cy="1561674"/>
            </a:xfrm>
            <a:prstGeom prst="ellipse">
              <a:avLst/>
            </a:prstGeom>
            <a:solidFill>
              <a:srgbClr val="A374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Oval 29"/>
            <p:cNvSpPr/>
            <p:nvPr>
              <p:custDataLst>
                <p:tags r:id="rId12"/>
              </p:custDataLst>
            </p:nvPr>
          </p:nvSpPr>
          <p:spPr>
            <a:xfrm>
              <a:off x="3224094" y="2748161"/>
              <a:ext cx="701912" cy="590578"/>
            </a:xfrm>
            <a:custGeom>
              <a:avLst/>
              <a:gdLst>
                <a:gd name="connsiteX0" fmla="*/ 491732 w 609050"/>
                <a:gd name="connsiteY0" fmla="*/ 464941 h 512446"/>
                <a:gd name="connsiteX1" fmla="*/ 481173 w 609050"/>
                <a:gd name="connsiteY1" fmla="*/ 475479 h 512446"/>
                <a:gd name="connsiteX2" fmla="*/ 491732 w 609050"/>
                <a:gd name="connsiteY2" fmla="*/ 486101 h 512446"/>
                <a:gd name="connsiteX3" fmla="*/ 555168 w 609050"/>
                <a:gd name="connsiteY3" fmla="*/ 486101 h 512446"/>
                <a:gd name="connsiteX4" fmla="*/ 565726 w 609050"/>
                <a:gd name="connsiteY4" fmla="*/ 475479 h 512446"/>
                <a:gd name="connsiteX5" fmla="*/ 555168 w 609050"/>
                <a:gd name="connsiteY5" fmla="*/ 464941 h 512446"/>
                <a:gd name="connsiteX6" fmla="*/ 29916 w 609050"/>
                <a:gd name="connsiteY6" fmla="*/ 445621 h 512446"/>
                <a:gd name="connsiteX7" fmla="*/ 579134 w 609050"/>
                <a:gd name="connsiteY7" fmla="*/ 445621 h 512446"/>
                <a:gd name="connsiteX8" fmla="*/ 609050 w 609050"/>
                <a:gd name="connsiteY8" fmla="*/ 475563 h 512446"/>
                <a:gd name="connsiteX9" fmla="*/ 609050 w 609050"/>
                <a:gd name="connsiteY9" fmla="*/ 482588 h 512446"/>
                <a:gd name="connsiteX10" fmla="*/ 579134 w 609050"/>
                <a:gd name="connsiteY10" fmla="*/ 512446 h 512446"/>
                <a:gd name="connsiteX11" fmla="*/ 29916 w 609050"/>
                <a:gd name="connsiteY11" fmla="*/ 512446 h 512446"/>
                <a:gd name="connsiteX12" fmla="*/ 0 w 609050"/>
                <a:gd name="connsiteY12" fmla="*/ 482588 h 512446"/>
                <a:gd name="connsiteX13" fmla="*/ 0 w 609050"/>
                <a:gd name="connsiteY13" fmla="*/ 475563 h 512446"/>
                <a:gd name="connsiteX14" fmla="*/ 29916 w 609050"/>
                <a:gd name="connsiteY14" fmla="*/ 445621 h 512446"/>
                <a:gd name="connsiteX15" fmla="*/ 58946 w 609050"/>
                <a:gd name="connsiteY15" fmla="*/ 57153 h 512446"/>
                <a:gd name="connsiteX16" fmla="*/ 58946 w 609050"/>
                <a:gd name="connsiteY16" fmla="*/ 356223 h 512446"/>
                <a:gd name="connsiteX17" fmla="*/ 550175 w 609050"/>
                <a:gd name="connsiteY17" fmla="*/ 356223 h 512446"/>
                <a:gd name="connsiteX18" fmla="*/ 550175 w 609050"/>
                <a:gd name="connsiteY18" fmla="*/ 57153 h 512446"/>
                <a:gd name="connsiteX19" fmla="*/ 80147 w 609050"/>
                <a:gd name="connsiteY19" fmla="*/ 0 h 512446"/>
                <a:gd name="connsiteX20" fmla="*/ 529057 w 609050"/>
                <a:gd name="connsiteY20" fmla="*/ 0 h 512446"/>
                <a:gd name="connsiteX21" fmla="*/ 575650 w 609050"/>
                <a:gd name="connsiteY21" fmla="*/ 19414 h 512446"/>
                <a:gd name="connsiteX22" fmla="*/ 595007 w 609050"/>
                <a:gd name="connsiteY22" fmla="*/ 65939 h 512446"/>
                <a:gd name="connsiteX23" fmla="*/ 595007 w 609050"/>
                <a:gd name="connsiteY23" fmla="*/ 355972 h 512446"/>
                <a:gd name="connsiteX24" fmla="*/ 575650 w 609050"/>
                <a:gd name="connsiteY24" fmla="*/ 402497 h 512446"/>
                <a:gd name="connsiteX25" fmla="*/ 529057 w 609050"/>
                <a:gd name="connsiteY25" fmla="*/ 421911 h 512446"/>
                <a:gd name="connsiteX26" fmla="*/ 80147 w 609050"/>
                <a:gd name="connsiteY26" fmla="*/ 421911 h 512446"/>
                <a:gd name="connsiteX27" fmla="*/ 33555 w 609050"/>
                <a:gd name="connsiteY27" fmla="*/ 402497 h 512446"/>
                <a:gd name="connsiteX28" fmla="*/ 14113 w 609050"/>
                <a:gd name="connsiteY28" fmla="*/ 355972 h 512446"/>
                <a:gd name="connsiteX29" fmla="*/ 14113 w 609050"/>
                <a:gd name="connsiteY29" fmla="*/ 65939 h 512446"/>
                <a:gd name="connsiteX30" fmla="*/ 33555 w 609050"/>
                <a:gd name="connsiteY30" fmla="*/ 19414 h 512446"/>
                <a:gd name="connsiteX31" fmla="*/ 80147 w 609050"/>
                <a:gd name="connsiteY31" fmla="*/ 0 h 51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9050" h="512446">
                  <a:moveTo>
                    <a:pt x="491732" y="464941"/>
                  </a:moveTo>
                  <a:cubicBezTo>
                    <a:pt x="485950" y="464941"/>
                    <a:pt x="481173" y="469708"/>
                    <a:pt x="481173" y="475479"/>
                  </a:cubicBezTo>
                  <a:cubicBezTo>
                    <a:pt x="481173" y="481333"/>
                    <a:pt x="485950" y="486101"/>
                    <a:pt x="491732" y="486101"/>
                  </a:cubicBezTo>
                  <a:lnTo>
                    <a:pt x="555168" y="486101"/>
                  </a:lnTo>
                  <a:cubicBezTo>
                    <a:pt x="561033" y="486101"/>
                    <a:pt x="565726" y="481333"/>
                    <a:pt x="565726" y="475479"/>
                  </a:cubicBezTo>
                  <a:cubicBezTo>
                    <a:pt x="565726" y="469708"/>
                    <a:pt x="561033" y="464941"/>
                    <a:pt x="555168" y="464941"/>
                  </a:cubicBezTo>
                  <a:close/>
                  <a:moveTo>
                    <a:pt x="29916" y="445621"/>
                  </a:moveTo>
                  <a:lnTo>
                    <a:pt x="579134" y="445621"/>
                  </a:lnTo>
                  <a:cubicBezTo>
                    <a:pt x="595642" y="445621"/>
                    <a:pt x="609050" y="459003"/>
                    <a:pt x="609050" y="475563"/>
                  </a:cubicBezTo>
                  <a:lnTo>
                    <a:pt x="609050" y="482588"/>
                  </a:lnTo>
                  <a:cubicBezTo>
                    <a:pt x="609050" y="499064"/>
                    <a:pt x="595642" y="512446"/>
                    <a:pt x="579134" y="512446"/>
                  </a:cubicBezTo>
                  <a:lnTo>
                    <a:pt x="29916" y="512446"/>
                  </a:lnTo>
                  <a:cubicBezTo>
                    <a:pt x="13408" y="512446"/>
                    <a:pt x="0" y="499064"/>
                    <a:pt x="0" y="482588"/>
                  </a:cubicBezTo>
                  <a:lnTo>
                    <a:pt x="0" y="475563"/>
                  </a:lnTo>
                  <a:cubicBezTo>
                    <a:pt x="0" y="459003"/>
                    <a:pt x="13408" y="445621"/>
                    <a:pt x="29916" y="445621"/>
                  </a:cubicBezTo>
                  <a:close/>
                  <a:moveTo>
                    <a:pt x="58946" y="57153"/>
                  </a:moveTo>
                  <a:lnTo>
                    <a:pt x="58946" y="356223"/>
                  </a:lnTo>
                  <a:lnTo>
                    <a:pt x="550175" y="356223"/>
                  </a:lnTo>
                  <a:lnTo>
                    <a:pt x="550175" y="57153"/>
                  </a:lnTo>
                  <a:close/>
                  <a:moveTo>
                    <a:pt x="80147" y="0"/>
                  </a:moveTo>
                  <a:lnTo>
                    <a:pt x="529057" y="0"/>
                  </a:lnTo>
                  <a:cubicBezTo>
                    <a:pt x="547158" y="0"/>
                    <a:pt x="562745" y="6443"/>
                    <a:pt x="575650" y="19414"/>
                  </a:cubicBezTo>
                  <a:cubicBezTo>
                    <a:pt x="588555" y="32300"/>
                    <a:pt x="595007" y="47781"/>
                    <a:pt x="595007" y="65939"/>
                  </a:cubicBezTo>
                  <a:lnTo>
                    <a:pt x="595007" y="355972"/>
                  </a:lnTo>
                  <a:cubicBezTo>
                    <a:pt x="595007" y="374130"/>
                    <a:pt x="588555" y="389611"/>
                    <a:pt x="575650" y="402497"/>
                  </a:cubicBezTo>
                  <a:cubicBezTo>
                    <a:pt x="562745" y="415468"/>
                    <a:pt x="547158" y="421911"/>
                    <a:pt x="529057" y="421911"/>
                  </a:cubicBezTo>
                  <a:lnTo>
                    <a:pt x="80147" y="421911"/>
                  </a:lnTo>
                  <a:cubicBezTo>
                    <a:pt x="61962" y="421911"/>
                    <a:pt x="46460" y="415468"/>
                    <a:pt x="33555" y="402497"/>
                  </a:cubicBezTo>
                  <a:cubicBezTo>
                    <a:pt x="20566" y="389611"/>
                    <a:pt x="14113" y="374046"/>
                    <a:pt x="14113" y="355972"/>
                  </a:cubicBezTo>
                  <a:lnTo>
                    <a:pt x="14113" y="65939"/>
                  </a:lnTo>
                  <a:cubicBezTo>
                    <a:pt x="14113" y="47781"/>
                    <a:pt x="20566" y="32300"/>
                    <a:pt x="33555" y="19414"/>
                  </a:cubicBezTo>
                  <a:cubicBezTo>
                    <a:pt x="46460" y="6443"/>
                    <a:pt x="61962" y="0"/>
                    <a:pt x="801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37" name="组合 36"/>
          <p:cNvGrpSpPr/>
          <p:nvPr>
            <p:custDataLst>
              <p:tags r:id="rId13"/>
            </p:custDataLst>
          </p:nvPr>
        </p:nvGrpSpPr>
        <p:grpSpPr>
          <a:xfrm>
            <a:off x="5475861" y="3318537"/>
            <a:ext cx="5532755" cy="1008380"/>
            <a:chOff x="1587749" y="2796560"/>
            <a:chExt cx="5532755" cy="1008380"/>
          </a:xfrm>
        </p:grpSpPr>
        <p:sp>
          <p:nvSpPr>
            <p:cNvPr id="42" name="文本框 41"/>
            <p:cNvSpPr txBox="1"/>
            <p:nvPr>
              <p:custDataLst>
                <p:tags r:id="rId14"/>
              </p:custDataLst>
            </p:nvPr>
          </p:nvSpPr>
          <p:spPr>
            <a:xfrm>
              <a:off x="1638797" y="2796560"/>
              <a:ext cx="1249680" cy="368300"/>
            </a:xfrm>
            <a:prstGeom prst="rect">
              <a:avLst/>
            </a:prstGeom>
            <a:noFill/>
          </p:spPr>
          <p:txBody>
            <a:bodyPr wrap="none" rtlCol="0">
              <a:spAutoFit/>
              <a:scene3d>
                <a:camera prst="orthographicFront"/>
                <a:lightRig rig="threePt" dir="t"/>
              </a:scene3d>
              <a:sp3d contourW="12700"/>
            </a:bodyPr>
            <a:lstStyle/>
            <a:p>
              <a:pPr algn="ctr">
                <a:buClrTx/>
                <a:buSzTx/>
                <a:buFontTx/>
              </a:pPr>
              <a:r>
                <a:rPr lang="zh-CN" altLang="en-US"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文化创新</a:t>
              </a:r>
              <a:endParaRPr lang="zh-CN" altLang="en-US"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3" name="文本框 42"/>
            <p:cNvSpPr txBox="1"/>
            <p:nvPr>
              <p:custDataLst>
                <p:tags r:id="rId15"/>
              </p:custDataLst>
            </p:nvPr>
          </p:nvSpPr>
          <p:spPr>
            <a:xfrm>
              <a:off x="1587749" y="3197245"/>
              <a:ext cx="5532755" cy="607695"/>
            </a:xfrm>
            <a:prstGeom prst="rect">
              <a:avLst/>
            </a:prstGeom>
            <a:noFill/>
          </p:spPr>
          <p:txBody>
            <a:bodyPr wrap="square" rtlCol="0">
              <a:spAutoFit/>
              <a:scene3d>
                <a:camera prst="orthographicFront"/>
                <a:lightRig rig="threePt" dir="t"/>
              </a:scene3d>
              <a:sp3d contourW="12700"/>
            </a:bodyPr>
            <a:lstStyle/>
            <a:p>
              <a:pPr indent="355600" algn="just" fontAlgn="auto">
                <a:lnSpc>
                  <a:spcPct val="120000"/>
                </a:lnSpc>
                <a:extLst>
                  <a:ext uri="{35155182-B16C-46BC-9424-99874614C6A1}">
                    <wpsdc:indentchars xmlns:wpsdc="http://www.wps.cn/officeDocument/2017/drawingmlCustomData" val="200" checksum="3837665281"/>
                  </a:ext>
                </a:extLs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文化产业中，国产动漫《哪吒之魔童闹海》对传统故事创新改编，塑造新的哪吒形象，融合新技术，在国内外取得成功，传播中国文化。</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44" name="Group 31"/>
          <p:cNvGrpSpPr/>
          <p:nvPr>
            <p:custDataLst>
              <p:tags r:id="rId16"/>
            </p:custDataLst>
          </p:nvPr>
        </p:nvGrpSpPr>
        <p:grpSpPr>
          <a:xfrm>
            <a:off x="4644300" y="4839678"/>
            <a:ext cx="640078" cy="640078"/>
            <a:chOff x="2794213" y="2262614"/>
            <a:chExt cx="1561674" cy="1561674"/>
          </a:xfrm>
        </p:grpSpPr>
        <p:sp>
          <p:nvSpPr>
            <p:cNvPr id="57" name="椭圆 56"/>
            <p:cNvSpPr/>
            <p:nvPr>
              <p:custDataLst>
                <p:tags r:id="rId17"/>
              </p:custDataLst>
            </p:nvPr>
          </p:nvSpPr>
          <p:spPr>
            <a:xfrm>
              <a:off x="2794213" y="2262614"/>
              <a:ext cx="1561674" cy="1561674"/>
            </a:xfrm>
            <a:prstGeom prst="ellipse">
              <a:avLst/>
            </a:prstGeom>
            <a:solidFill>
              <a:srgbClr val="A374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8" name="Oval 36"/>
            <p:cNvSpPr/>
            <p:nvPr>
              <p:custDataLst>
                <p:tags r:id="rId18"/>
              </p:custDataLst>
            </p:nvPr>
          </p:nvSpPr>
          <p:spPr>
            <a:xfrm>
              <a:off x="3228693" y="2692495"/>
              <a:ext cx="692713" cy="701912"/>
            </a:xfrm>
            <a:custGeom>
              <a:avLst/>
              <a:gdLst>
                <a:gd name="T0" fmla="*/ 3621 w 6468"/>
                <a:gd name="T1" fmla="*/ 3299 h 6564"/>
                <a:gd name="T2" fmla="*/ 4214 w 6468"/>
                <a:gd name="T3" fmla="*/ 4727 h 6564"/>
                <a:gd name="T4" fmla="*/ 6337 w 6468"/>
                <a:gd name="T5" fmla="*/ 4571 h 6564"/>
                <a:gd name="T6" fmla="*/ 5974 w 6468"/>
                <a:gd name="T7" fmla="*/ 3603 h 6564"/>
                <a:gd name="T8" fmla="*/ 6429 w 6468"/>
                <a:gd name="T9" fmla="*/ 3225 h 6564"/>
                <a:gd name="T10" fmla="*/ 6022 w 6468"/>
                <a:gd name="T11" fmla="*/ 2697 h 6564"/>
                <a:gd name="T12" fmla="*/ 5080 w 6468"/>
                <a:gd name="T13" fmla="*/ 2269 h 6564"/>
                <a:gd name="T14" fmla="*/ 5136 w 6468"/>
                <a:gd name="T15" fmla="*/ 1681 h 6564"/>
                <a:gd name="T16" fmla="*/ 4477 w 6468"/>
                <a:gd name="T17" fmla="*/ 1593 h 6564"/>
                <a:gd name="T18" fmla="*/ 3837 w 6468"/>
                <a:gd name="T19" fmla="*/ 1917 h 6564"/>
                <a:gd name="T20" fmla="*/ 3357 w 6468"/>
                <a:gd name="T21" fmla="*/ 2412 h 6564"/>
                <a:gd name="T22" fmla="*/ 3445 w 6468"/>
                <a:gd name="T23" fmla="*/ 2889 h 6564"/>
                <a:gd name="T24" fmla="*/ 5048 w 6468"/>
                <a:gd name="T25" fmla="*/ 3547 h 6564"/>
                <a:gd name="T26" fmla="*/ 2792 w 6468"/>
                <a:gd name="T27" fmla="*/ 4483 h 6564"/>
                <a:gd name="T28" fmla="*/ 2397 w 6468"/>
                <a:gd name="T29" fmla="*/ 3364 h 6564"/>
                <a:gd name="T30" fmla="*/ 1830 w 6468"/>
                <a:gd name="T31" fmla="*/ 3843 h 6564"/>
                <a:gd name="T32" fmla="*/ 1502 w 6468"/>
                <a:gd name="T33" fmla="*/ 4577 h 6564"/>
                <a:gd name="T34" fmla="*/ 1589 w 6468"/>
                <a:gd name="T35" fmla="*/ 5239 h 6564"/>
                <a:gd name="T36" fmla="*/ 2178 w 6468"/>
                <a:gd name="T37" fmla="*/ 5181 h 6564"/>
                <a:gd name="T38" fmla="*/ 2609 w 6468"/>
                <a:gd name="T39" fmla="*/ 6123 h 6564"/>
                <a:gd name="T40" fmla="*/ 3138 w 6468"/>
                <a:gd name="T41" fmla="*/ 6528 h 6564"/>
                <a:gd name="T42" fmla="*/ 3513 w 6468"/>
                <a:gd name="T43" fmla="*/ 6072 h 6564"/>
                <a:gd name="T44" fmla="*/ 4484 w 6468"/>
                <a:gd name="T45" fmla="*/ 6433 h 6564"/>
                <a:gd name="T46" fmla="*/ 5145 w 6468"/>
                <a:gd name="T47" fmla="*/ 6347 h 6564"/>
                <a:gd name="T48" fmla="*/ 5088 w 6468"/>
                <a:gd name="T49" fmla="*/ 5759 h 6564"/>
                <a:gd name="T50" fmla="*/ 6029 w 6468"/>
                <a:gd name="T51" fmla="*/ 5328 h 6564"/>
                <a:gd name="T52" fmla="*/ 6434 w 6468"/>
                <a:gd name="T53" fmla="*/ 4799 h 6564"/>
                <a:gd name="T54" fmla="*/ 370 w 6468"/>
                <a:gd name="T55" fmla="*/ 1975 h 6564"/>
                <a:gd name="T56" fmla="*/ 0 w 6468"/>
                <a:gd name="T57" fmla="*/ 1827 h 6564"/>
                <a:gd name="T58" fmla="*/ 148 w 6468"/>
                <a:gd name="T59" fmla="*/ 1436 h 6564"/>
                <a:gd name="T60" fmla="*/ 580 w 6468"/>
                <a:gd name="T61" fmla="*/ 947 h 6564"/>
                <a:gd name="T62" fmla="*/ 424 w 6468"/>
                <a:gd name="T63" fmla="*/ 583 h 6564"/>
                <a:gd name="T64" fmla="*/ 802 w 6468"/>
                <a:gd name="T65" fmla="*/ 412 h 6564"/>
                <a:gd name="T66" fmla="*/ 1454 w 6468"/>
                <a:gd name="T67" fmla="*/ 371 h 6564"/>
                <a:gd name="T68" fmla="*/ 1602 w 6468"/>
                <a:gd name="T69" fmla="*/ 0 h 6564"/>
                <a:gd name="T70" fmla="*/ 1993 w 6468"/>
                <a:gd name="T71" fmla="*/ 148 h 6564"/>
                <a:gd name="T72" fmla="*/ 2482 w 6468"/>
                <a:gd name="T73" fmla="*/ 580 h 6564"/>
                <a:gd name="T74" fmla="*/ 2848 w 6468"/>
                <a:gd name="T75" fmla="*/ 423 h 6564"/>
                <a:gd name="T76" fmla="*/ 3018 w 6468"/>
                <a:gd name="T77" fmla="*/ 801 h 6564"/>
                <a:gd name="T78" fmla="*/ 3060 w 6468"/>
                <a:gd name="T79" fmla="*/ 1453 h 6564"/>
                <a:gd name="T80" fmla="*/ 3430 w 6468"/>
                <a:gd name="T81" fmla="*/ 1601 h 6564"/>
                <a:gd name="T82" fmla="*/ 3282 w 6468"/>
                <a:gd name="T83" fmla="*/ 1992 h 6564"/>
                <a:gd name="T84" fmla="*/ 2850 w 6468"/>
                <a:gd name="T85" fmla="*/ 2481 h 6564"/>
                <a:gd name="T86" fmla="*/ 3008 w 6468"/>
                <a:gd name="T87" fmla="*/ 2847 h 6564"/>
                <a:gd name="T88" fmla="*/ 2629 w 6468"/>
                <a:gd name="T89" fmla="*/ 3017 h 6564"/>
                <a:gd name="T90" fmla="*/ 1977 w 6468"/>
                <a:gd name="T91" fmla="*/ 3059 h 6564"/>
                <a:gd name="T92" fmla="*/ 1829 w 6468"/>
                <a:gd name="T93" fmla="*/ 3429 h 6564"/>
                <a:gd name="T94" fmla="*/ 1438 w 6468"/>
                <a:gd name="T95" fmla="*/ 3281 h 6564"/>
                <a:gd name="T96" fmla="*/ 949 w 6468"/>
                <a:gd name="T97" fmla="*/ 2849 h 6564"/>
                <a:gd name="T98" fmla="*/ 584 w 6468"/>
                <a:gd name="T99" fmla="*/ 3007 h 6564"/>
                <a:gd name="T100" fmla="*/ 413 w 6468"/>
                <a:gd name="T101" fmla="*/ 2628 h 6564"/>
                <a:gd name="T102" fmla="*/ 370 w 6468"/>
                <a:gd name="T103" fmla="*/ 1975 h 6564"/>
                <a:gd name="T104" fmla="*/ 2173 w 6468"/>
                <a:gd name="T105" fmla="*/ 2177 h 6564"/>
                <a:gd name="T106" fmla="*/ 1257 w 6468"/>
                <a:gd name="T107" fmla="*/ 1251 h 6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68" h="6564">
                  <a:moveTo>
                    <a:pt x="3204" y="4309"/>
                  </a:moveTo>
                  <a:cubicBezTo>
                    <a:pt x="3040" y="3916"/>
                    <a:pt x="3228" y="3463"/>
                    <a:pt x="3621" y="3299"/>
                  </a:cubicBezTo>
                  <a:cubicBezTo>
                    <a:pt x="4014" y="3135"/>
                    <a:pt x="4468" y="3323"/>
                    <a:pt x="4632" y="3716"/>
                  </a:cubicBezTo>
                  <a:cubicBezTo>
                    <a:pt x="4796" y="4109"/>
                    <a:pt x="4608" y="4563"/>
                    <a:pt x="4214" y="4727"/>
                  </a:cubicBezTo>
                  <a:cubicBezTo>
                    <a:pt x="3821" y="4891"/>
                    <a:pt x="3368" y="4703"/>
                    <a:pt x="3204" y="4309"/>
                  </a:cubicBezTo>
                  <a:close/>
                  <a:moveTo>
                    <a:pt x="6337" y="4571"/>
                  </a:moveTo>
                  <a:lnTo>
                    <a:pt x="5974" y="4421"/>
                  </a:lnTo>
                  <a:cubicBezTo>
                    <a:pt x="6028" y="4156"/>
                    <a:pt x="6029" y="3877"/>
                    <a:pt x="5974" y="3603"/>
                  </a:cubicBezTo>
                  <a:lnTo>
                    <a:pt x="6336" y="3452"/>
                  </a:lnTo>
                  <a:cubicBezTo>
                    <a:pt x="6424" y="3416"/>
                    <a:pt x="6466" y="3315"/>
                    <a:pt x="6429" y="3225"/>
                  </a:cubicBezTo>
                  <a:lnTo>
                    <a:pt x="6249" y="2791"/>
                  </a:lnTo>
                  <a:cubicBezTo>
                    <a:pt x="6213" y="2703"/>
                    <a:pt x="6112" y="2660"/>
                    <a:pt x="6022" y="2697"/>
                  </a:cubicBezTo>
                  <a:lnTo>
                    <a:pt x="5660" y="2848"/>
                  </a:lnTo>
                  <a:cubicBezTo>
                    <a:pt x="5504" y="2615"/>
                    <a:pt x="5305" y="2419"/>
                    <a:pt x="5080" y="2269"/>
                  </a:cubicBezTo>
                  <a:lnTo>
                    <a:pt x="5229" y="1907"/>
                  </a:lnTo>
                  <a:cubicBezTo>
                    <a:pt x="5265" y="1819"/>
                    <a:pt x="5224" y="1717"/>
                    <a:pt x="5136" y="1681"/>
                  </a:cubicBezTo>
                  <a:lnTo>
                    <a:pt x="4702" y="1500"/>
                  </a:lnTo>
                  <a:cubicBezTo>
                    <a:pt x="4614" y="1464"/>
                    <a:pt x="4513" y="1505"/>
                    <a:pt x="4477" y="1593"/>
                  </a:cubicBezTo>
                  <a:lnTo>
                    <a:pt x="4328" y="1956"/>
                  </a:lnTo>
                  <a:cubicBezTo>
                    <a:pt x="4168" y="1924"/>
                    <a:pt x="4002" y="1911"/>
                    <a:pt x="3837" y="1917"/>
                  </a:cubicBezTo>
                  <a:cubicBezTo>
                    <a:pt x="3804" y="2165"/>
                    <a:pt x="3609" y="2361"/>
                    <a:pt x="3364" y="2397"/>
                  </a:cubicBezTo>
                  <a:cubicBezTo>
                    <a:pt x="3361" y="2403"/>
                    <a:pt x="3360" y="2407"/>
                    <a:pt x="3357" y="2412"/>
                  </a:cubicBezTo>
                  <a:cubicBezTo>
                    <a:pt x="3426" y="2507"/>
                    <a:pt x="3465" y="2621"/>
                    <a:pt x="3465" y="2743"/>
                  </a:cubicBezTo>
                  <a:cubicBezTo>
                    <a:pt x="3465" y="2793"/>
                    <a:pt x="3458" y="2841"/>
                    <a:pt x="3445" y="2889"/>
                  </a:cubicBezTo>
                  <a:cubicBezTo>
                    <a:pt x="3448" y="2888"/>
                    <a:pt x="3449" y="2887"/>
                    <a:pt x="3452" y="2887"/>
                  </a:cubicBezTo>
                  <a:cubicBezTo>
                    <a:pt x="4073" y="2628"/>
                    <a:pt x="4789" y="2924"/>
                    <a:pt x="5048" y="3547"/>
                  </a:cubicBezTo>
                  <a:cubicBezTo>
                    <a:pt x="5306" y="4168"/>
                    <a:pt x="5010" y="4884"/>
                    <a:pt x="4388" y="5143"/>
                  </a:cubicBezTo>
                  <a:cubicBezTo>
                    <a:pt x="3766" y="5401"/>
                    <a:pt x="3050" y="5105"/>
                    <a:pt x="2792" y="4483"/>
                  </a:cubicBezTo>
                  <a:cubicBezTo>
                    <a:pt x="2650" y="4140"/>
                    <a:pt x="2676" y="3771"/>
                    <a:pt x="2832" y="3464"/>
                  </a:cubicBezTo>
                  <a:cubicBezTo>
                    <a:pt x="2682" y="3491"/>
                    <a:pt x="2524" y="3459"/>
                    <a:pt x="2397" y="3364"/>
                  </a:cubicBezTo>
                  <a:cubicBezTo>
                    <a:pt x="2392" y="3367"/>
                    <a:pt x="2388" y="3368"/>
                    <a:pt x="2382" y="3369"/>
                  </a:cubicBezTo>
                  <a:cubicBezTo>
                    <a:pt x="2341" y="3637"/>
                    <a:pt x="2109" y="3843"/>
                    <a:pt x="1830" y="3843"/>
                  </a:cubicBezTo>
                  <a:cubicBezTo>
                    <a:pt x="1814" y="4035"/>
                    <a:pt x="1824" y="4231"/>
                    <a:pt x="1864" y="4427"/>
                  </a:cubicBezTo>
                  <a:lnTo>
                    <a:pt x="1502" y="4577"/>
                  </a:lnTo>
                  <a:cubicBezTo>
                    <a:pt x="1414" y="4613"/>
                    <a:pt x="1372" y="4715"/>
                    <a:pt x="1409" y="4804"/>
                  </a:cubicBezTo>
                  <a:lnTo>
                    <a:pt x="1589" y="5239"/>
                  </a:lnTo>
                  <a:cubicBezTo>
                    <a:pt x="1625" y="5327"/>
                    <a:pt x="1726" y="5369"/>
                    <a:pt x="1816" y="5332"/>
                  </a:cubicBezTo>
                  <a:lnTo>
                    <a:pt x="2178" y="5181"/>
                  </a:lnTo>
                  <a:cubicBezTo>
                    <a:pt x="2334" y="5415"/>
                    <a:pt x="2533" y="5611"/>
                    <a:pt x="2758" y="5760"/>
                  </a:cubicBezTo>
                  <a:lnTo>
                    <a:pt x="2609" y="6123"/>
                  </a:lnTo>
                  <a:cubicBezTo>
                    <a:pt x="2573" y="6211"/>
                    <a:pt x="2614" y="6312"/>
                    <a:pt x="2702" y="6348"/>
                  </a:cubicBezTo>
                  <a:lnTo>
                    <a:pt x="3138" y="6528"/>
                  </a:lnTo>
                  <a:cubicBezTo>
                    <a:pt x="3226" y="6564"/>
                    <a:pt x="3328" y="6523"/>
                    <a:pt x="3364" y="6435"/>
                  </a:cubicBezTo>
                  <a:lnTo>
                    <a:pt x="3513" y="6072"/>
                  </a:lnTo>
                  <a:cubicBezTo>
                    <a:pt x="3778" y="6125"/>
                    <a:pt x="4057" y="6127"/>
                    <a:pt x="4333" y="6072"/>
                  </a:cubicBezTo>
                  <a:lnTo>
                    <a:pt x="4484" y="6433"/>
                  </a:lnTo>
                  <a:cubicBezTo>
                    <a:pt x="4520" y="6521"/>
                    <a:pt x="4621" y="6564"/>
                    <a:pt x="4710" y="6527"/>
                  </a:cubicBezTo>
                  <a:lnTo>
                    <a:pt x="5145" y="6347"/>
                  </a:lnTo>
                  <a:cubicBezTo>
                    <a:pt x="5233" y="6311"/>
                    <a:pt x="5276" y="6209"/>
                    <a:pt x="5238" y="6120"/>
                  </a:cubicBezTo>
                  <a:lnTo>
                    <a:pt x="5088" y="5759"/>
                  </a:lnTo>
                  <a:cubicBezTo>
                    <a:pt x="5321" y="5603"/>
                    <a:pt x="5517" y="5404"/>
                    <a:pt x="5666" y="5179"/>
                  </a:cubicBezTo>
                  <a:lnTo>
                    <a:pt x="6029" y="5328"/>
                  </a:lnTo>
                  <a:cubicBezTo>
                    <a:pt x="6117" y="5364"/>
                    <a:pt x="6218" y="5323"/>
                    <a:pt x="6254" y="5235"/>
                  </a:cubicBezTo>
                  <a:lnTo>
                    <a:pt x="6434" y="4799"/>
                  </a:lnTo>
                  <a:cubicBezTo>
                    <a:pt x="6468" y="4708"/>
                    <a:pt x="6425" y="4608"/>
                    <a:pt x="6337" y="4571"/>
                  </a:cubicBezTo>
                  <a:close/>
                  <a:moveTo>
                    <a:pt x="370" y="1975"/>
                  </a:moveTo>
                  <a:lnTo>
                    <a:pt x="145" y="1973"/>
                  </a:lnTo>
                  <a:cubicBezTo>
                    <a:pt x="65" y="1973"/>
                    <a:pt x="0" y="1908"/>
                    <a:pt x="0" y="1827"/>
                  </a:cubicBezTo>
                  <a:lnTo>
                    <a:pt x="1" y="1581"/>
                  </a:lnTo>
                  <a:cubicBezTo>
                    <a:pt x="1" y="1501"/>
                    <a:pt x="66" y="1436"/>
                    <a:pt x="148" y="1436"/>
                  </a:cubicBezTo>
                  <a:lnTo>
                    <a:pt x="373" y="1437"/>
                  </a:lnTo>
                  <a:cubicBezTo>
                    <a:pt x="408" y="1264"/>
                    <a:pt x="477" y="1097"/>
                    <a:pt x="580" y="947"/>
                  </a:cubicBezTo>
                  <a:lnTo>
                    <a:pt x="422" y="788"/>
                  </a:lnTo>
                  <a:cubicBezTo>
                    <a:pt x="366" y="731"/>
                    <a:pt x="366" y="639"/>
                    <a:pt x="424" y="583"/>
                  </a:cubicBezTo>
                  <a:lnTo>
                    <a:pt x="597" y="411"/>
                  </a:lnTo>
                  <a:cubicBezTo>
                    <a:pt x="654" y="355"/>
                    <a:pt x="746" y="355"/>
                    <a:pt x="802" y="412"/>
                  </a:cubicBezTo>
                  <a:lnTo>
                    <a:pt x="961" y="572"/>
                  </a:lnTo>
                  <a:cubicBezTo>
                    <a:pt x="1113" y="471"/>
                    <a:pt x="1281" y="404"/>
                    <a:pt x="1454" y="371"/>
                  </a:cubicBezTo>
                  <a:lnTo>
                    <a:pt x="1456" y="145"/>
                  </a:lnTo>
                  <a:cubicBezTo>
                    <a:pt x="1456" y="65"/>
                    <a:pt x="1521" y="0"/>
                    <a:pt x="1602" y="0"/>
                  </a:cubicBezTo>
                  <a:lnTo>
                    <a:pt x="1848" y="1"/>
                  </a:lnTo>
                  <a:cubicBezTo>
                    <a:pt x="1928" y="1"/>
                    <a:pt x="1993" y="67"/>
                    <a:pt x="1993" y="148"/>
                  </a:cubicBezTo>
                  <a:lnTo>
                    <a:pt x="1992" y="373"/>
                  </a:lnTo>
                  <a:cubicBezTo>
                    <a:pt x="2165" y="408"/>
                    <a:pt x="2332" y="477"/>
                    <a:pt x="2482" y="580"/>
                  </a:cubicBezTo>
                  <a:lnTo>
                    <a:pt x="2642" y="421"/>
                  </a:lnTo>
                  <a:cubicBezTo>
                    <a:pt x="2700" y="365"/>
                    <a:pt x="2792" y="365"/>
                    <a:pt x="2848" y="423"/>
                  </a:cubicBezTo>
                  <a:lnTo>
                    <a:pt x="3020" y="596"/>
                  </a:lnTo>
                  <a:cubicBezTo>
                    <a:pt x="3076" y="653"/>
                    <a:pt x="3076" y="745"/>
                    <a:pt x="3018" y="801"/>
                  </a:cubicBezTo>
                  <a:lnTo>
                    <a:pt x="2858" y="960"/>
                  </a:lnTo>
                  <a:cubicBezTo>
                    <a:pt x="2960" y="1112"/>
                    <a:pt x="3026" y="1280"/>
                    <a:pt x="3060" y="1453"/>
                  </a:cubicBezTo>
                  <a:lnTo>
                    <a:pt x="3285" y="1455"/>
                  </a:lnTo>
                  <a:cubicBezTo>
                    <a:pt x="3365" y="1455"/>
                    <a:pt x="3430" y="1520"/>
                    <a:pt x="3430" y="1601"/>
                  </a:cubicBezTo>
                  <a:lnTo>
                    <a:pt x="3429" y="1847"/>
                  </a:lnTo>
                  <a:cubicBezTo>
                    <a:pt x="3429" y="1927"/>
                    <a:pt x="3364" y="1992"/>
                    <a:pt x="3282" y="1992"/>
                  </a:cubicBezTo>
                  <a:lnTo>
                    <a:pt x="3057" y="1991"/>
                  </a:lnTo>
                  <a:cubicBezTo>
                    <a:pt x="3022" y="2164"/>
                    <a:pt x="2953" y="2331"/>
                    <a:pt x="2850" y="2481"/>
                  </a:cubicBezTo>
                  <a:lnTo>
                    <a:pt x="3009" y="2641"/>
                  </a:lnTo>
                  <a:cubicBezTo>
                    <a:pt x="3065" y="2699"/>
                    <a:pt x="3065" y="2791"/>
                    <a:pt x="3008" y="2847"/>
                  </a:cubicBezTo>
                  <a:lnTo>
                    <a:pt x="2834" y="3019"/>
                  </a:lnTo>
                  <a:cubicBezTo>
                    <a:pt x="2777" y="3075"/>
                    <a:pt x="2685" y="3075"/>
                    <a:pt x="2629" y="3017"/>
                  </a:cubicBezTo>
                  <a:lnTo>
                    <a:pt x="2470" y="2857"/>
                  </a:lnTo>
                  <a:cubicBezTo>
                    <a:pt x="2318" y="2959"/>
                    <a:pt x="2150" y="3025"/>
                    <a:pt x="1977" y="3059"/>
                  </a:cubicBezTo>
                  <a:lnTo>
                    <a:pt x="1976" y="3284"/>
                  </a:lnTo>
                  <a:cubicBezTo>
                    <a:pt x="1976" y="3364"/>
                    <a:pt x="1910" y="3429"/>
                    <a:pt x="1829" y="3429"/>
                  </a:cubicBezTo>
                  <a:lnTo>
                    <a:pt x="1584" y="3428"/>
                  </a:lnTo>
                  <a:cubicBezTo>
                    <a:pt x="1504" y="3428"/>
                    <a:pt x="1438" y="3363"/>
                    <a:pt x="1438" y="3281"/>
                  </a:cubicBezTo>
                  <a:lnTo>
                    <a:pt x="1440" y="3056"/>
                  </a:lnTo>
                  <a:cubicBezTo>
                    <a:pt x="1266" y="3021"/>
                    <a:pt x="1100" y="2952"/>
                    <a:pt x="949" y="2849"/>
                  </a:cubicBezTo>
                  <a:lnTo>
                    <a:pt x="789" y="3008"/>
                  </a:lnTo>
                  <a:cubicBezTo>
                    <a:pt x="732" y="3064"/>
                    <a:pt x="640" y="3064"/>
                    <a:pt x="584" y="3007"/>
                  </a:cubicBezTo>
                  <a:lnTo>
                    <a:pt x="412" y="2833"/>
                  </a:lnTo>
                  <a:cubicBezTo>
                    <a:pt x="356" y="2776"/>
                    <a:pt x="356" y="2684"/>
                    <a:pt x="413" y="2628"/>
                  </a:cubicBezTo>
                  <a:lnTo>
                    <a:pt x="573" y="2469"/>
                  </a:lnTo>
                  <a:cubicBezTo>
                    <a:pt x="470" y="2316"/>
                    <a:pt x="404" y="2148"/>
                    <a:pt x="370" y="1975"/>
                  </a:cubicBezTo>
                  <a:close/>
                  <a:moveTo>
                    <a:pt x="1252" y="2172"/>
                  </a:moveTo>
                  <a:cubicBezTo>
                    <a:pt x="1505" y="2428"/>
                    <a:pt x="1917" y="2431"/>
                    <a:pt x="2173" y="2177"/>
                  </a:cubicBezTo>
                  <a:cubicBezTo>
                    <a:pt x="2429" y="1924"/>
                    <a:pt x="2432" y="1512"/>
                    <a:pt x="2178" y="1256"/>
                  </a:cubicBezTo>
                  <a:cubicBezTo>
                    <a:pt x="1925" y="1000"/>
                    <a:pt x="1513" y="997"/>
                    <a:pt x="1257" y="1251"/>
                  </a:cubicBezTo>
                  <a:cubicBezTo>
                    <a:pt x="1000" y="1504"/>
                    <a:pt x="998" y="1916"/>
                    <a:pt x="1252" y="217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45" name="组合 44"/>
          <p:cNvGrpSpPr/>
          <p:nvPr>
            <p:custDataLst>
              <p:tags r:id="rId19"/>
            </p:custDataLst>
          </p:nvPr>
        </p:nvGrpSpPr>
        <p:grpSpPr>
          <a:xfrm>
            <a:off x="5475861" y="4771836"/>
            <a:ext cx="5532755" cy="1266825"/>
            <a:chOff x="1587749" y="2796560"/>
            <a:chExt cx="5532755" cy="1266825"/>
          </a:xfrm>
        </p:grpSpPr>
        <p:sp>
          <p:nvSpPr>
            <p:cNvPr id="46" name="文本框 45"/>
            <p:cNvSpPr txBox="1"/>
            <p:nvPr>
              <p:custDataLst>
                <p:tags r:id="rId20"/>
              </p:custDataLst>
            </p:nvPr>
          </p:nvSpPr>
          <p:spPr>
            <a:xfrm>
              <a:off x="1587997" y="2796560"/>
              <a:ext cx="1351280" cy="398780"/>
            </a:xfrm>
            <a:prstGeom prst="rect">
              <a:avLst/>
            </a:prstGeom>
            <a:noFill/>
          </p:spPr>
          <p:txBody>
            <a:bodyPr wrap="none" rtlCol="0">
              <a:spAutoFit/>
              <a:scene3d>
                <a:camera prst="orthographicFront"/>
                <a:lightRig rig="threePt" dir="t"/>
              </a:scene3d>
              <a:sp3d contourW="12700"/>
            </a:bodyPr>
            <a:lstStyle/>
            <a:p>
              <a:pPr algn="ctr">
                <a:buClrTx/>
                <a:buSzTx/>
                <a:buFontTx/>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商业创新</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7" name="文本框 46"/>
            <p:cNvSpPr txBox="1"/>
            <p:nvPr>
              <p:custDataLst>
                <p:tags r:id="rId21"/>
              </p:custDataLst>
            </p:nvPr>
          </p:nvSpPr>
          <p:spPr>
            <a:xfrm>
              <a:off x="1587749" y="3197245"/>
              <a:ext cx="5532755" cy="866140"/>
            </a:xfrm>
            <a:prstGeom prst="rect">
              <a:avLst/>
            </a:prstGeom>
            <a:noFill/>
          </p:spPr>
          <p:txBody>
            <a:bodyPr wrap="square" rtlCol="0">
              <a:spAutoFit/>
              <a:scene3d>
                <a:camera prst="orthographicFront"/>
                <a:lightRig rig="threePt" dir="t"/>
              </a:scene3d>
              <a:sp3d contourW="12700"/>
            </a:bodyPr>
            <a:lstStyle/>
            <a:p>
              <a:pPr indent="355600" algn="just" fontAlgn="auto">
                <a:lnSpc>
                  <a:spcPct val="120000"/>
                </a:lnSpc>
                <a:extLst>
                  <a:ext uri="{35155182-B16C-46BC-9424-99874614C6A1}">
                    <wpsdc:indentchars xmlns:wpsdc="http://www.wps.cn/officeDocument/2017/drawingmlCustomData" val="200" checksum="3837665281"/>
                  </a:ext>
                </a:extLs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短视频电商是商业创新模式，抖音、快手等平台将短视频与电商结合，降低营销成本，提高推广效率，为中小微企业等提供销售渠道，带动地方经济发展。</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48" name="组合 47"/>
          <p:cNvGrpSpPr/>
          <p:nvPr>
            <p:custDataLst>
              <p:tags r:id="rId22"/>
            </p:custDataLst>
          </p:nvPr>
        </p:nvGrpSpPr>
        <p:grpSpPr>
          <a:xfrm>
            <a:off x="1188339" y="2321879"/>
            <a:ext cx="3091721" cy="3407223"/>
            <a:chOff x="1966849" y="2094549"/>
            <a:chExt cx="3091721" cy="3407223"/>
          </a:xfrm>
        </p:grpSpPr>
        <p:sp>
          <p:nvSpPr>
            <p:cNvPr id="49" name="任意多边形: 形状 47"/>
            <p:cNvSpPr/>
            <p:nvPr/>
          </p:nvSpPr>
          <p:spPr>
            <a:xfrm>
              <a:off x="3147412" y="2094549"/>
              <a:ext cx="1680789" cy="3407223"/>
            </a:xfrm>
            <a:custGeom>
              <a:avLst/>
              <a:gdLst>
                <a:gd name="connsiteX0" fmla="*/ 0 w 1680789"/>
                <a:gd name="connsiteY0" fmla="*/ 0 h 3407223"/>
                <a:gd name="connsiteX1" fmla="*/ 150273 w 1680789"/>
                <a:gd name="connsiteY1" fmla="*/ 7588 h 3407223"/>
                <a:gd name="connsiteX2" fmla="*/ 1680789 w 1680789"/>
                <a:gd name="connsiteY2" fmla="*/ 1703611 h 3407223"/>
                <a:gd name="connsiteX3" fmla="*/ 150273 w 1680789"/>
                <a:gd name="connsiteY3" fmla="*/ 3399634 h 3407223"/>
                <a:gd name="connsiteX4" fmla="*/ 0 w 1680789"/>
                <a:gd name="connsiteY4" fmla="*/ 3407223 h 3407223"/>
                <a:gd name="connsiteX0-1" fmla="*/ 26840 w 1707629"/>
                <a:gd name="connsiteY0-2" fmla="*/ 0 h 3407223"/>
                <a:gd name="connsiteX1-3" fmla="*/ 177113 w 1707629"/>
                <a:gd name="connsiteY1-4" fmla="*/ 7588 h 3407223"/>
                <a:gd name="connsiteX2-5" fmla="*/ 1707629 w 1707629"/>
                <a:gd name="connsiteY2-6" fmla="*/ 1703611 h 3407223"/>
                <a:gd name="connsiteX3-7" fmla="*/ 177113 w 1707629"/>
                <a:gd name="connsiteY3-8" fmla="*/ 3399634 h 3407223"/>
                <a:gd name="connsiteX4-9" fmla="*/ 26840 w 1707629"/>
                <a:gd name="connsiteY4-10" fmla="*/ 3407223 h 3407223"/>
                <a:gd name="connsiteX5" fmla="*/ 0 w 1707629"/>
                <a:gd name="connsiteY5" fmla="*/ 430937 h 3407223"/>
                <a:gd name="connsiteX6" fmla="*/ 26840 w 1707629"/>
                <a:gd name="connsiteY6" fmla="*/ 0 h 3407223"/>
                <a:gd name="connsiteX0-11" fmla="*/ 0 w 1707629"/>
                <a:gd name="connsiteY0-12" fmla="*/ 430937 h 3407223"/>
                <a:gd name="connsiteX1-13" fmla="*/ 26840 w 1707629"/>
                <a:gd name="connsiteY1-14" fmla="*/ 0 h 3407223"/>
                <a:gd name="connsiteX2-15" fmla="*/ 177113 w 1707629"/>
                <a:gd name="connsiteY2-16" fmla="*/ 7588 h 3407223"/>
                <a:gd name="connsiteX3-17" fmla="*/ 1707629 w 1707629"/>
                <a:gd name="connsiteY3-18" fmla="*/ 1703611 h 3407223"/>
                <a:gd name="connsiteX4-19" fmla="*/ 177113 w 1707629"/>
                <a:gd name="connsiteY4-20" fmla="*/ 3399634 h 3407223"/>
                <a:gd name="connsiteX5-21" fmla="*/ 26840 w 1707629"/>
                <a:gd name="connsiteY5-22" fmla="*/ 3407223 h 3407223"/>
                <a:gd name="connsiteX6-23" fmla="*/ 91440 w 1707629"/>
                <a:gd name="connsiteY6-24" fmla="*/ 522377 h 3407223"/>
                <a:gd name="connsiteX0-25" fmla="*/ 0 w 1707629"/>
                <a:gd name="connsiteY0-26" fmla="*/ 430937 h 3407223"/>
                <a:gd name="connsiteX1-27" fmla="*/ 26840 w 1707629"/>
                <a:gd name="connsiteY1-28" fmla="*/ 0 h 3407223"/>
                <a:gd name="connsiteX2-29" fmla="*/ 177113 w 1707629"/>
                <a:gd name="connsiteY2-30" fmla="*/ 7588 h 3407223"/>
                <a:gd name="connsiteX3-31" fmla="*/ 1707629 w 1707629"/>
                <a:gd name="connsiteY3-32" fmla="*/ 1703611 h 3407223"/>
                <a:gd name="connsiteX4-33" fmla="*/ 177113 w 1707629"/>
                <a:gd name="connsiteY4-34" fmla="*/ 3399634 h 3407223"/>
                <a:gd name="connsiteX5-35" fmla="*/ 26840 w 1707629"/>
                <a:gd name="connsiteY5-36" fmla="*/ 3407223 h 3407223"/>
                <a:gd name="connsiteX0-37" fmla="*/ 0 w 1680789"/>
                <a:gd name="connsiteY0-38" fmla="*/ 0 h 3407223"/>
                <a:gd name="connsiteX1-39" fmla="*/ 150273 w 1680789"/>
                <a:gd name="connsiteY1-40" fmla="*/ 7588 h 3407223"/>
                <a:gd name="connsiteX2-41" fmla="*/ 1680789 w 1680789"/>
                <a:gd name="connsiteY2-42" fmla="*/ 1703611 h 3407223"/>
                <a:gd name="connsiteX3-43" fmla="*/ 150273 w 1680789"/>
                <a:gd name="connsiteY3-44" fmla="*/ 3399634 h 3407223"/>
                <a:gd name="connsiteX4-45" fmla="*/ 0 w 1680789"/>
                <a:gd name="connsiteY4-46" fmla="*/ 3407223 h 34072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80789" h="3407223">
                  <a:moveTo>
                    <a:pt x="0" y="0"/>
                  </a:moveTo>
                  <a:lnTo>
                    <a:pt x="150273" y="7588"/>
                  </a:lnTo>
                  <a:cubicBezTo>
                    <a:pt x="1009941" y="94892"/>
                    <a:pt x="1680789" y="820909"/>
                    <a:pt x="1680789" y="1703611"/>
                  </a:cubicBezTo>
                  <a:cubicBezTo>
                    <a:pt x="1680789" y="2586313"/>
                    <a:pt x="1009941" y="3312330"/>
                    <a:pt x="150273" y="3399634"/>
                  </a:cubicBezTo>
                  <a:lnTo>
                    <a:pt x="0" y="3407223"/>
                  </a:lnTo>
                </a:path>
              </a:pathLst>
            </a:custGeom>
            <a:noFill/>
            <a:ln w="12700">
              <a:solidFill>
                <a:srgbClr val="A37441"/>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522720" tIns="522720" rIns="522720" bIns="522720" numCol="1" spcCol="1270" anchor="ctr" anchorCtr="0">
              <a:noAutofit/>
            </a:bodyPr>
            <a:lstStyle/>
            <a:p>
              <a:pPr marL="0" lvl="0" indent="0" algn="ctr" defTabSz="2889250">
                <a:lnSpc>
                  <a:spcPct val="90000"/>
                </a:lnSpc>
                <a:spcBef>
                  <a:spcPct val="0"/>
                </a:spcBef>
                <a:spcAft>
                  <a:spcPct val="35000"/>
                </a:spcAft>
                <a:buNone/>
              </a:pPr>
              <a:endParaRPr lang="zh-CN" altLang="en-US" sz="6500" kern="120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9" name="任意多边形: 形状 12"/>
            <p:cNvSpPr/>
            <p:nvPr/>
          </p:nvSpPr>
          <p:spPr>
            <a:xfrm>
              <a:off x="1966849" y="2641634"/>
              <a:ext cx="2313052" cy="2313050"/>
            </a:xfrm>
            <a:custGeom>
              <a:avLst/>
              <a:gdLst>
                <a:gd name="connsiteX0" fmla="*/ 0 w 3005666"/>
                <a:gd name="connsiteY0" fmla="*/ 1502833 h 3005666"/>
                <a:gd name="connsiteX1" fmla="*/ 1502833 w 3005666"/>
                <a:gd name="connsiteY1" fmla="*/ 0 h 3005666"/>
                <a:gd name="connsiteX2" fmla="*/ 3005666 w 3005666"/>
                <a:gd name="connsiteY2" fmla="*/ 1502833 h 3005666"/>
                <a:gd name="connsiteX3" fmla="*/ 1502833 w 3005666"/>
                <a:gd name="connsiteY3" fmla="*/ 3005666 h 3005666"/>
                <a:gd name="connsiteX4" fmla="*/ 0 w 3005666"/>
                <a:gd name="connsiteY4" fmla="*/ 1502833 h 3005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5666" h="3005666">
                  <a:moveTo>
                    <a:pt x="0" y="1502833"/>
                  </a:moveTo>
                  <a:cubicBezTo>
                    <a:pt x="0" y="672841"/>
                    <a:pt x="672841" y="0"/>
                    <a:pt x="1502833" y="0"/>
                  </a:cubicBezTo>
                  <a:cubicBezTo>
                    <a:pt x="2332825" y="0"/>
                    <a:pt x="3005666" y="672841"/>
                    <a:pt x="3005666" y="1502833"/>
                  </a:cubicBezTo>
                  <a:cubicBezTo>
                    <a:pt x="3005666" y="2332825"/>
                    <a:pt x="2332825" y="3005666"/>
                    <a:pt x="1502833" y="3005666"/>
                  </a:cubicBezTo>
                  <a:cubicBezTo>
                    <a:pt x="672841" y="3005666"/>
                    <a:pt x="0" y="2332825"/>
                    <a:pt x="0" y="1502833"/>
                  </a:cubicBezTo>
                  <a:close/>
                </a:path>
              </a:pathLst>
            </a:custGeom>
            <a:blipFill>
              <a:blip r:embed="rId2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0" name="任意多边形: 形状 13"/>
            <p:cNvSpPr/>
            <p:nvPr/>
          </p:nvSpPr>
          <p:spPr>
            <a:xfrm>
              <a:off x="2720926" y="3395710"/>
              <a:ext cx="804898" cy="804898"/>
            </a:xfrm>
            <a:custGeom>
              <a:avLst/>
              <a:gdLst>
                <a:gd name="connsiteX0" fmla="*/ 0 w 3005666"/>
                <a:gd name="connsiteY0" fmla="*/ 1502833 h 3005666"/>
                <a:gd name="connsiteX1" fmla="*/ 1502833 w 3005666"/>
                <a:gd name="connsiteY1" fmla="*/ 0 h 3005666"/>
                <a:gd name="connsiteX2" fmla="*/ 3005666 w 3005666"/>
                <a:gd name="connsiteY2" fmla="*/ 1502833 h 3005666"/>
                <a:gd name="connsiteX3" fmla="*/ 1502833 w 3005666"/>
                <a:gd name="connsiteY3" fmla="*/ 3005666 h 3005666"/>
                <a:gd name="connsiteX4" fmla="*/ 0 w 3005666"/>
                <a:gd name="connsiteY4" fmla="*/ 1502833 h 3005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5666" h="3005666">
                  <a:moveTo>
                    <a:pt x="0" y="1502833"/>
                  </a:moveTo>
                  <a:cubicBezTo>
                    <a:pt x="0" y="672841"/>
                    <a:pt x="672841" y="0"/>
                    <a:pt x="1502833" y="0"/>
                  </a:cubicBezTo>
                  <a:cubicBezTo>
                    <a:pt x="2332825" y="0"/>
                    <a:pt x="3005666" y="672841"/>
                    <a:pt x="3005666" y="1502833"/>
                  </a:cubicBezTo>
                  <a:cubicBezTo>
                    <a:pt x="3005666" y="2332825"/>
                    <a:pt x="2332825" y="3005666"/>
                    <a:pt x="1502833" y="3005666"/>
                  </a:cubicBezTo>
                  <a:cubicBezTo>
                    <a:pt x="672841" y="3005666"/>
                    <a:pt x="0" y="2332825"/>
                    <a:pt x="0" y="15028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1" name="Freeform 14"/>
            <p:cNvSpPr/>
            <p:nvPr/>
          </p:nvSpPr>
          <p:spPr>
            <a:xfrm>
              <a:off x="2909012" y="3584125"/>
              <a:ext cx="428726" cy="428068"/>
            </a:xfrm>
            <a:custGeom>
              <a:avLst/>
              <a:gdLst>
                <a:gd name="connsiteX0" fmla="*/ 426920 w 591547"/>
                <a:gd name="connsiteY0" fmla="*/ 426341 h 590640"/>
                <a:gd name="connsiteX1" fmla="*/ 464040 w 591547"/>
                <a:gd name="connsiteY1" fmla="*/ 525427 h 590640"/>
                <a:gd name="connsiteX2" fmla="*/ 484213 w 591547"/>
                <a:gd name="connsiteY2" fmla="*/ 483537 h 590640"/>
                <a:gd name="connsiteX3" fmla="*/ 526174 w 591547"/>
                <a:gd name="connsiteY3" fmla="*/ 463397 h 590640"/>
                <a:gd name="connsiteX4" fmla="*/ 390608 w 591547"/>
                <a:gd name="connsiteY4" fmla="*/ 390089 h 590640"/>
                <a:gd name="connsiteX5" fmla="*/ 580240 w 591547"/>
                <a:gd name="connsiteY5" fmla="*/ 460175 h 590640"/>
                <a:gd name="connsiteX6" fmla="*/ 510843 w 591547"/>
                <a:gd name="connsiteY6" fmla="*/ 494815 h 590640"/>
                <a:gd name="connsiteX7" fmla="*/ 584274 w 591547"/>
                <a:gd name="connsiteY7" fmla="*/ 568123 h 590640"/>
                <a:gd name="connsiteX8" fmla="*/ 584274 w 591547"/>
                <a:gd name="connsiteY8" fmla="*/ 583429 h 590640"/>
                <a:gd name="connsiteX9" fmla="*/ 576205 w 591547"/>
                <a:gd name="connsiteY9" fmla="*/ 585846 h 590640"/>
                <a:gd name="connsiteX10" fmla="*/ 568942 w 591547"/>
                <a:gd name="connsiteY10" fmla="*/ 583429 h 590640"/>
                <a:gd name="connsiteX11" fmla="*/ 495511 w 591547"/>
                <a:gd name="connsiteY11" fmla="*/ 510121 h 590640"/>
                <a:gd name="connsiteX12" fmla="*/ 460812 w 591547"/>
                <a:gd name="connsiteY12" fmla="*/ 579402 h 590640"/>
                <a:gd name="connsiteX13" fmla="*/ 296177 w 591547"/>
                <a:gd name="connsiteY13" fmla="*/ 0 h 590640"/>
                <a:gd name="connsiteX14" fmla="*/ 591547 w 591547"/>
                <a:gd name="connsiteY14" fmla="*/ 295723 h 590640"/>
                <a:gd name="connsiteX15" fmla="*/ 581056 w 591547"/>
                <a:gd name="connsiteY15" fmla="*/ 306198 h 590640"/>
                <a:gd name="connsiteX16" fmla="*/ 570564 w 591547"/>
                <a:gd name="connsiteY16" fmla="*/ 295723 h 590640"/>
                <a:gd name="connsiteX17" fmla="*/ 296177 w 591547"/>
                <a:gd name="connsiteY17" fmla="*/ 21756 h 590640"/>
                <a:gd name="connsiteX18" fmla="*/ 21790 w 591547"/>
                <a:gd name="connsiteY18" fmla="*/ 295723 h 590640"/>
                <a:gd name="connsiteX19" fmla="*/ 112983 w 591547"/>
                <a:gd name="connsiteY19" fmla="*/ 499587 h 590640"/>
                <a:gd name="connsiteX20" fmla="*/ 121053 w 591547"/>
                <a:gd name="connsiteY20" fmla="*/ 493946 h 590640"/>
                <a:gd name="connsiteX21" fmla="*/ 205791 w 591547"/>
                <a:gd name="connsiteY21" fmla="*/ 448016 h 590640"/>
                <a:gd name="connsiteX22" fmla="*/ 218703 w 591547"/>
                <a:gd name="connsiteY22" fmla="*/ 427066 h 590640"/>
                <a:gd name="connsiteX23" fmla="*/ 218703 w 591547"/>
                <a:gd name="connsiteY23" fmla="*/ 395640 h 590640"/>
                <a:gd name="connsiteX24" fmla="*/ 184808 w 591547"/>
                <a:gd name="connsiteY24" fmla="*/ 327149 h 590640"/>
                <a:gd name="connsiteX25" fmla="*/ 171089 w 591547"/>
                <a:gd name="connsiteY25" fmla="*/ 296529 h 590640"/>
                <a:gd name="connsiteX26" fmla="*/ 171089 w 591547"/>
                <a:gd name="connsiteY26" fmla="*/ 258657 h 590640"/>
                <a:gd name="connsiteX27" fmla="*/ 179966 w 591547"/>
                <a:gd name="connsiteY27" fmla="*/ 232872 h 590640"/>
                <a:gd name="connsiteX28" fmla="*/ 179966 w 591547"/>
                <a:gd name="connsiteY28" fmla="*/ 182913 h 590640"/>
                <a:gd name="connsiteX29" fmla="*/ 200141 w 591547"/>
                <a:gd name="connsiteY29" fmla="*/ 120062 h 590640"/>
                <a:gd name="connsiteX30" fmla="*/ 296177 w 591547"/>
                <a:gd name="connsiteY30" fmla="*/ 86219 h 590640"/>
                <a:gd name="connsiteX31" fmla="*/ 391406 w 591547"/>
                <a:gd name="connsiteY31" fmla="*/ 120062 h 590640"/>
                <a:gd name="connsiteX32" fmla="*/ 411581 w 591547"/>
                <a:gd name="connsiteY32" fmla="*/ 182913 h 590640"/>
                <a:gd name="connsiteX33" fmla="*/ 411581 w 591547"/>
                <a:gd name="connsiteY33" fmla="*/ 232872 h 590640"/>
                <a:gd name="connsiteX34" fmla="*/ 421265 w 591547"/>
                <a:gd name="connsiteY34" fmla="*/ 258657 h 590640"/>
                <a:gd name="connsiteX35" fmla="*/ 421265 w 591547"/>
                <a:gd name="connsiteY35" fmla="*/ 296529 h 590640"/>
                <a:gd name="connsiteX36" fmla="*/ 393020 w 591547"/>
                <a:gd name="connsiteY36" fmla="*/ 334401 h 590640"/>
                <a:gd name="connsiteX37" fmla="*/ 380107 w 591547"/>
                <a:gd name="connsiteY37" fmla="*/ 327149 h 590640"/>
                <a:gd name="connsiteX38" fmla="*/ 386563 w 591547"/>
                <a:gd name="connsiteY38" fmla="*/ 313450 h 590640"/>
                <a:gd name="connsiteX39" fmla="*/ 399476 w 591547"/>
                <a:gd name="connsiteY39" fmla="*/ 296529 h 590640"/>
                <a:gd name="connsiteX40" fmla="*/ 399476 w 591547"/>
                <a:gd name="connsiteY40" fmla="*/ 258657 h 590640"/>
                <a:gd name="connsiteX41" fmla="*/ 393827 w 591547"/>
                <a:gd name="connsiteY41" fmla="*/ 245764 h 590640"/>
                <a:gd name="connsiteX42" fmla="*/ 389792 w 591547"/>
                <a:gd name="connsiteY42" fmla="*/ 242541 h 590640"/>
                <a:gd name="connsiteX43" fmla="*/ 389792 w 591547"/>
                <a:gd name="connsiteY43" fmla="*/ 181302 h 590640"/>
                <a:gd name="connsiteX44" fmla="*/ 375265 w 591547"/>
                <a:gd name="connsiteY44" fmla="*/ 133760 h 590640"/>
                <a:gd name="connsiteX45" fmla="*/ 296177 w 591547"/>
                <a:gd name="connsiteY45" fmla="*/ 107170 h 590640"/>
                <a:gd name="connsiteX46" fmla="*/ 216282 w 591547"/>
                <a:gd name="connsiteY46" fmla="*/ 133760 h 590640"/>
                <a:gd name="connsiteX47" fmla="*/ 201755 w 591547"/>
                <a:gd name="connsiteY47" fmla="*/ 181302 h 590640"/>
                <a:gd name="connsiteX48" fmla="*/ 201755 w 591547"/>
                <a:gd name="connsiteY48" fmla="*/ 182108 h 590640"/>
                <a:gd name="connsiteX49" fmla="*/ 201755 w 591547"/>
                <a:gd name="connsiteY49" fmla="*/ 242541 h 590640"/>
                <a:gd name="connsiteX50" fmla="*/ 198527 w 591547"/>
                <a:gd name="connsiteY50" fmla="*/ 245764 h 590640"/>
                <a:gd name="connsiteX51" fmla="*/ 192071 w 591547"/>
                <a:gd name="connsiteY51" fmla="*/ 258657 h 590640"/>
                <a:gd name="connsiteX52" fmla="*/ 192071 w 591547"/>
                <a:gd name="connsiteY52" fmla="*/ 296529 h 590640"/>
                <a:gd name="connsiteX53" fmla="*/ 200141 w 591547"/>
                <a:gd name="connsiteY53" fmla="*/ 311839 h 590640"/>
                <a:gd name="connsiteX54" fmla="*/ 204177 w 591547"/>
                <a:gd name="connsiteY54" fmla="*/ 314256 h 590640"/>
                <a:gd name="connsiteX55" fmla="*/ 204984 w 591547"/>
                <a:gd name="connsiteY55" fmla="*/ 318285 h 590640"/>
                <a:gd name="connsiteX56" fmla="*/ 237264 w 591547"/>
                <a:gd name="connsiteY56" fmla="*/ 385165 h 590640"/>
                <a:gd name="connsiteX57" fmla="*/ 239686 w 591547"/>
                <a:gd name="connsiteY57" fmla="*/ 388388 h 590640"/>
                <a:gd name="connsiteX58" fmla="*/ 239686 w 591547"/>
                <a:gd name="connsiteY58" fmla="*/ 427066 h 590640"/>
                <a:gd name="connsiteX59" fmla="*/ 216282 w 591547"/>
                <a:gd name="connsiteY59" fmla="*/ 466549 h 590640"/>
                <a:gd name="connsiteX60" fmla="*/ 130738 w 591547"/>
                <a:gd name="connsiteY60" fmla="*/ 513285 h 590640"/>
                <a:gd name="connsiteX61" fmla="*/ 129931 w 591547"/>
                <a:gd name="connsiteY61" fmla="*/ 513285 h 590640"/>
                <a:gd name="connsiteX62" fmla="*/ 131545 w 591547"/>
                <a:gd name="connsiteY62" fmla="*/ 514896 h 590640"/>
                <a:gd name="connsiteX63" fmla="*/ 146071 w 591547"/>
                <a:gd name="connsiteY63" fmla="*/ 524566 h 590640"/>
                <a:gd name="connsiteX64" fmla="*/ 150913 w 591547"/>
                <a:gd name="connsiteY64" fmla="*/ 527789 h 590640"/>
                <a:gd name="connsiteX65" fmla="*/ 167054 w 591547"/>
                <a:gd name="connsiteY65" fmla="*/ 537458 h 590640"/>
                <a:gd name="connsiteX66" fmla="*/ 169475 w 591547"/>
                <a:gd name="connsiteY66" fmla="*/ 538264 h 590640"/>
                <a:gd name="connsiteX67" fmla="*/ 187229 w 591547"/>
                <a:gd name="connsiteY67" fmla="*/ 547128 h 590640"/>
                <a:gd name="connsiteX68" fmla="*/ 207405 w 591547"/>
                <a:gd name="connsiteY68" fmla="*/ 555186 h 590640"/>
                <a:gd name="connsiteX69" fmla="*/ 209019 w 591547"/>
                <a:gd name="connsiteY69" fmla="*/ 555186 h 590640"/>
                <a:gd name="connsiteX70" fmla="*/ 250984 w 591547"/>
                <a:gd name="connsiteY70" fmla="*/ 565661 h 590640"/>
                <a:gd name="connsiteX71" fmla="*/ 251791 w 591547"/>
                <a:gd name="connsiteY71" fmla="*/ 565661 h 590640"/>
                <a:gd name="connsiteX72" fmla="*/ 271966 w 591547"/>
                <a:gd name="connsiteY72" fmla="*/ 568078 h 590640"/>
                <a:gd name="connsiteX73" fmla="*/ 275194 w 591547"/>
                <a:gd name="connsiteY73" fmla="*/ 568884 h 590640"/>
                <a:gd name="connsiteX74" fmla="*/ 296177 w 591547"/>
                <a:gd name="connsiteY74" fmla="*/ 569690 h 590640"/>
                <a:gd name="connsiteX75" fmla="*/ 306668 w 591547"/>
                <a:gd name="connsiteY75" fmla="*/ 580165 h 590640"/>
                <a:gd name="connsiteX76" fmla="*/ 296177 w 591547"/>
                <a:gd name="connsiteY76" fmla="*/ 590640 h 590640"/>
                <a:gd name="connsiteX77" fmla="*/ 271966 w 591547"/>
                <a:gd name="connsiteY77" fmla="*/ 589834 h 590640"/>
                <a:gd name="connsiteX78" fmla="*/ 268738 w 591547"/>
                <a:gd name="connsiteY78" fmla="*/ 589834 h 590640"/>
                <a:gd name="connsiteX79" fmla="*/ 245335 w 591547"/>
                <a:gd name="connsiteY79" fmla="*/ 586611 h 590640"/>
                <a:gd name="connsiteX80" fmla="*/ 242914 w 591547"/>
                <a:gd name="connsiteY80" fmla="*/ 585806 h 590640"/>
                <a:gd name="connsiteX81" fmla="*/ 171896 w 591547"/>
                <a:gd name="connsiteY81" fmla="*/ 563244 h 590640"/>
                <a:gd name="connsiteX82" fmla="*/ 170282 w 591547"/>
                <a:gd name="connsiteY82" fmla="*/ 562438 h 590640"/>
                <a:gd name="connsiteX83" fmla="*/ 150106 w 591547"/>
                <a:gd name="connsiteY83" fmla="*/ 551963 h 590640"/>
                <a:gd name="connsiteX84" fmla="*/ 146071 w 591547"/>
                <a:gd name="connsiteY84" fmla="*/ 550351 h 590640"/>
                <a:gd name="connsiteX85" fmla="*/ 128316 w 591547"/>
                <a:gd name="connsiteY85" fmla="*/ 539070 h 590640"/>
                <a:gd name="connsiteX86" fmla="*/ 122667 w 591547"/>
                <a:gd name="connsiteY86" fmla="*/ 535041 h 590640"/>
                <a:gd name="connsiteX87" fmla="*/ 107334 w 591547"/>
                <a:gd name="connsiteY87" fmla="*/ 522954 h 590640"/>
                <a:gd name="connsiteX88" fmla="*/ 105720 w 591547"/>
                <a:gd name="connsiteY88" fmla="*/ 521343 h 590640"/>
                <a:gd name="connsiteX89" fmla="*/ 96036 w 591547"/>
                <a:gd name="connsiteY89" fmla="*/ 513285 h 590640"/>
                <a:gd name="connsiteX90" fmla="*/ 0 w 591547"/>
                <a:gd name="connsiteY90" fmla="*/ 295723 h 590640"/>
                <a:gd name="connsiteX91" fmla="*/ 296177 w 591547"/>
                <a:gd name="connsiteY91" fmla="*/ 0 h 59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91547" h="590640">
                  <a:moveTo>
                    <a:pt x="426920" y="426341"/>
                  </a:moveTo>
                  <a:lnTo>
                    <a:pt x="464040" y="525427"/>
                  </a:lnTo>
                  <a:lnTo>
                    <a:pt x="484213" y="483537"/>
                  </a:lnTo>
                  <a:lnTo>
                    <a:pt x="526174" y="463397"/>
                  </a:lnTo>
                  <a:close/>
                  <a:moveTo>
                    <a:pt x="390608" y="390089"/>
                  </a:moveTo>
                  <a:lnTo>
                    <a:pt x="580240" y="460175"/>
                  </a:lnTo>
                  <a:lnTo>
                    <a:pt x="510843" y="494815"/>
                  </a:lnTo>
                  <a:lnTo>
                    <a:pt x="584274" y="568123"/>
                  </a:lnTo>
                  <a:cubicBezTo>
                    <a:pt x="588309" y="572151"/>
                    <a:pt x="588309" y="578596"/>
                    <a:pt x="584274" y="583429"/>
                  </a:cubicBezTo>
                  <a:cubicBezTo>
                    <a:pt x="581853" y="585041"/>
                    <a:pt x="578626" y="585846"/>
                    <a:pt x="576205" y="585846"/>
                  </a:cubicBezTo>
                  <a:cubicBezTo>
                    <a:pt x="573784" y="585846"/>
                    <a:pt x="570556" y="585041"/>
                    <a:pt x="568942" y="583429"/>
                  </a:cubicBezTo>
                  <a:lnTo>
                    <a:pt x="495511" y="510121"/>
                  </a:lnTo>
                  <a:lnTo>
                    <a:pt x="460812" y="579402"/>
                  </a:lnTo>
                  <a:close/>
                  <a:moveTo>
                    <a:pt x="296177" y="0"/>
                  </a:moveTo>
                  <a:cubicBezTo>
                    <a:pt x="459195" y="0"/>
                    <a:pt x="591547" y="132149"/>
                    <a:pt x="591547" y="295723"/>
                  </a:cubicBezTo>
                  <a:cubicBezTo>
                    <a:pt x="591547" y="301364"/>
                    <a:pt x="586705" y="306198"/>
                    <a:pt x="581056" y="306198"/>
                  </a:cubicBezTo>
                  <a:cubicBezTo>
                    <a:pt x="575407" y="306198"/>
                    <a:pt x="570564" y="301364"/>
                    <a:pt x="570564" y="295723"/>
                  </a:cubicBezTo>
                  <a:cubicBezTo>
                    <a:pt x="570564" y="144236"/>
                    <a:pt x="447090" y="21756"/>
                    <a:pt x="296177" y="21756"/>
                  </a:cubicBezTo>
                  <a:cubicBezTo>
                    <a:pt x="144457" y="21756"/>
                    <a:pt x="21790" y="144236"/>
                    <a:pt x="21790" y="295723"/>
                  </a:cubicBezTo>
                  <a:cubicBezTo>
                    <a:pt x="21790" y="376302"/>
                    <a:pt x="56492" y="448822"/>
                    <a:pt x="112983" y="499587"/>
                  </a:cubicBezTo>
                  <a:cubicBezTo>
                    <a:pt x="115404" y="497169"/>
                    <a:pt x="117825" y="495558"/>
                    <a:pt x="121053" y="493946"/>
                  </a:cubicBezTo>
                  <a:lnTo>
                    <a:pt x="205791" y="448016"/>
                  </a:lnTo>
                  <a:cubicBezTo>
                    <a:pt x="213861" y="443182"/>
                    <a:pt x="218703" y="435124"/>
                    <a:pt x="218703" y="427066"/>
                  </a:cubicBezTo>
                  <a:lnTo>
                    <a:pt x="218703" y="395640"/>
                  </a:lnTo>
                  <a:cubicBezTo>
                    <a:pt x="211440" y="386777"/>
                    <a:pt x="193685" y="360992"/>
                    <a:pt x="184808" y="327149"/>
                  </a:cubicBezTo>
                  <a:cubicBezTo>
                    <a:pt x="175931" y="319897"/>
                    <a:pt x="171089" y="308616"/>
                    <a:pt x="171089" y="296529"/>
                  </a:cubicBezTo>
                  <a:lnTo>
                    <a:pt x="171089" y="258657"/>
                  </a:lnTo>
                  <a:cubicBezTo>
                    <a:pt x="171089" y="248988"/>
                    <a:pt x="174317" y="240124"/>
                    <a:pt x="179966" y="232872"/>
                  </a:cubicBezTo>
                  <a:lnTo>
                    <a:pt x="179966" y="182913"/>
                  </a:lnTo>
                  <a:cubicBezTo>
                    <a:pt x="179966" y="177273"/>
                    <a:pt x="177545" y="145847"/>
                    <a:pt x="200141" y="120062"/>
                  </a:cubicBezTo>
                  <a:cubicBezTo>
                    <a:pt x="220317" y="97500"/>
                    <a:pt x="252598" y="86219"/>
                    <a:pt x="296177" y="86219"/>
                  </a:cubicBezTo>
                  <a:cubicBezTo>
                    <a:pt x="339756" y="86219"/>
                    <a:pt x="371230" y="97500"/>
                    <a:pt x="391406" y="120062"/>
                  </a:cubicBezTo>
                  <a:cubicBezTo>
                    <a:pt x="414002" y="145847"/>
                    <a:pt x="412388" y="177273"/>
                    <a:pt x="411581" y="182913"/>
                  </a:cubicBezTo>
                  <a:lnTo>
                    <a:pt x="411581" y="232872"/>
                  </a:lnTo>
                  <a:cubicBezTo>
                    <a:pt x="418037" y="240124"/>
                    <a:pt x="421265" y="248988"/>
                    <a:pt x="421265" y="258657"/>
                  </a:cubicBezTo>
                  <a:lnTo>
                    <a:pt x="421265" y="296529"/>
                  </a:lnTo>
                  <a:cubicBezTo>
                    <a:pt x="421265" y="314256"/>
                    <a:pt x="409967" y="328760"/>
                    <a:pt x="393020" y="334401"/>
                  </a:cubicBezTo>
                  <a:cubicBezTo>
                    <a:pt x="387370" y="336012"/>
                    <a:pt x="381721" y="332789"/>
                    <a:pt x="380107" y="327149"/>
                  </a:cubicBezTo>
                  <a:cubicBezTo>
                    <a:pt x="377686" y="321508"/>
                    <a:pt x="380914" y="315062"/>
                    <a:pt x="386563" y="313450"/>
                  </a:cubicBezTo>
                  <a:cubicBezTo>
                    <a:pt x="394634" y="311033"/>
                    <a:pt x="399476" y="304587"/>
                    <a:pt x="399476" y="296529"/>
                  </a:cubicBezTo>
                  <a:lnTo>
                    <a:pt x="399476" y="258657"/>
                  </a:lnTo>
                  <a:cubicBezTo>
                    <a:pt x="399476" y="253822"/>
                    <a:pt x="397862" y="248988"/>
                    <a:pt x="393827" y="245764"/>
                  </a:cubicBezTo>
                  <a:lnTo>
                    <a:pt x="389792" y="242541"/>
                  </a:lnTo>
                  <a:lnTo>
                    <a:pt x="389792" y="181302"/>
                  </a:lnTo>
                  <a:cubicBezTo>
                    <a:pt x="389792" y="180496"/>
                    <a:pt x="393020" y="154711"/>
                    <a:pt x="375265" y="133760"/>
                  </a:cubicBezTo>
                  <a:cubicBezTo>
                    <a:pt x="359125" y="116033"/>
                    <a:pt x="332493" y="107170"/>
                    <a:pt x="296177" y="107170"/>
                  </a:cubicBezTo>
                  <a:cubicBezTo>
                    <a:pt x="259054" y="107170"/>
                    <a:pt x="232422" y="116033"/>
                    <a:pt x="216282" y="133760"/>
                  </a:cubicBezTo>
                  <a:cubicBezTo>
                    <a:pt x="198527" y="154711"/>
                    <a:pt x="201755" y="180496"/>
                    <a:pt x="201755" y="181302"/>
                  </a:cubicBezTo>
                  <a:lnTo>
                    <a:pt x="201755" y="182108"/>
                  </a:lnTo>
                  <a:lnTo>
                    <a:pt x="201755" y="242541"/>
                  </a:lnTo>
                  <a:lnTo>
                    <a:pt x="198527" y="245764"/>
                  </a:lnTo>
                  <a:cubicBezTo>
                    <a:pt x="194492" y="248988"/>
                    <a:pt x="192071" y="253822"/>
                    <a:pt x="192071" y="258657"/>
                  </a:cubicBezTo>
                  <a:lnTo>
                    <a:pt x="192071" y="296529"/>
                  </a:lnTo>
                  <a:cubicBezTo>
                    <a:pt x="192071" y="302975"/>
                    <a:pt x="195299" y="308616"/>
                    <a:pt x="200141" y="311839"/>
                  </a:cubicBezTo>
                  <a:lnTo>
                    <a:pt x="204177" y="314256"/>
                  </a:lnTo>
                  <a:lnTo>
                    <a:pt x="204984" y="318285"/>
                  </a:lnTo>
                  <a:cubicBezTo>
                    <a:pt x="213861" y="356157"/>
                    <a:pt x="237264" y="384359"/>
                    <a:pt x="237264" y="385165"/>
                  </a:cubicBezTo>
                  <a:lnTo>
                    <a:pt x="239686" y="388388"/>
                  </a:lnTo>
                  <a:lnTo>
                    <a:pt x="239686" y="427066"/>
                  </a:lnTo>
                  <a:cubicBezTo>
                    <a:pt x="239686" y="443182"/>
                    <a:pt x="230808" y="458492"/>
                    <a:pt x="216282" y="466549"/>
                  </a:cubicBezTo>
                  <a:lnTo>
                    <a:pt x="130738" y="513285"/>
                  </a:lnTo>
                  <a:lnTo>
                    <a:pt x="129931" y="513285"/>
                  </a:lnTo>
                  <a:cubicBezTo>
                    <a:pt x="130738" y="514091"/>
                    <a:pt x="130738" y="514091"/>
                    <a:pt x="131545" y="514896"/>
                  </a:cubicBezTo>
                  <a:cubicBezTo>
                    <a:pt x="136387" y="518120"/>
                    <a:pt x="141229" y="521343"/>
                    <a:pt x="146071" y="524566"/>
                  </a:cubicBezTo>
                  <a:cubicBezTo>
                    <a:pt x="147685" y="525372"/>
                    <a:pt x="149299" y="526983"/>
                    <a:pt x="150913" y="527789"/>
                  </a:cubicBezTo>
                  <a:cubicBezTo>
                    <a:pt x="155755" y="531012"/>
                    <a:pt x="161404" y="534235"/>
                    <a:pt x="167054" y="537458"/>
                  </a:cubicBezTo>
                  <a:cubicBezTo>
                    <a:pt x="167861" y="537458"/>
                    <a:pt x="168668" y="538264"/>
                    <a:pt x="169475" y="538264"/>
                  </a:cubicBezTo>
                  <a:cubicBezTo>
                    <a:pt x="175124" y="541487"/>
                    <a:pt x="181580" y="544711"/>
                    <a:pt x="187229" y="547128"/>
                  </a:cubicBezTo>
                  <a:cubicBezTo>
                    <a:pt x="194492" y="550351"/>
                    <a:pt x="200948" y="552768"/>
                    <a:pt x="207405" y="555186"/>
                  </a:cubicBezTo>
                  <a:cubicBezTo>
                    <a:pt x="208212" y="555186"/>
                    <a:pt x="208212" y="555186"/>
                    <a:pt x="209019" y="555186"/>
                  </a:cubicBezTo>
                  <a:cubicBezTo>
                    <a:pt x="222738" y="560020"/>
                    <a:pt x="236457" y="563244"/>
                    <a:pt x="250984" y="565661"/>
                  </a:cubicBezTo>
                  <a:lnTo>
                    <a:pt x="251791" y="565661"/>
                  </a:lnTo>
                  <a:cubicBezTo>
                    <a:pt x="258247" y="567272"/>
                    <a:pt x="265510" y="568078"/>
                    <a:pt x="271966" y="568078"/>
                  </a:cubicBezTo>
                  <a:cubicBezTo>
                    <a:pt x="272773" y="568078"/>
                    <a:pt x="274387" y="568884"/>
                    <a:pt x="275194" y="568884"/>
                  </a:cubicBezTo>
                  <a:cubicBezTo>
                    <a:pt x="282458" y="568884"/>
                    <a:pt x="288914" y="569690"/>
                    <a:pt x="296177" y="569690"/>
                  </a:cubicBezTo>
                  <a:cubicBezTo>
                    <a:pt x="301826" y="569690"/>
                    <a:pt x="306668" y="574525"/>
                    <a:pt x="306668" y="580165"/>
                  </a:cubicBezTo>
                  <a:cubicBezTo>
                    <a:pt x="306668" y="585806"/>
                    <a:pt x="301826" y="590640"/>
                    <a:pt x="296177" y="590640"/>
                  </a:cubicBezTo>
                  <a:cubicBezTo>
                    <a:pt x="288107" y="590640"/>
                    <a:pt x="280037" y="590640"/>
                    <a:pt x="271966" y="589834"/>
                  </a:cubicBezTo>
                  <a:cubicBezTo>
                    <a:pt x="271159" y="589834"/>
                    <a:pt x="269545" y="589834"/>
                    <a:pt x="268738" y="589834"/>
                  </a:cubicBezTo>
                  <a:cubicBezTo>
                    <a:pt x="260668" y="589029"/>
                    <a:pt x="253405" y="587417"/>
                    <a:pt x="245335" y="586611"/>
                  </a:cubicBezTo>
                  <a:cubicBezTo>
                    <a:pt x="244528" y="586611"/>
                    <a:pt x="243721" y="586611"/>
                    <a:pt x="242914" y="585806"/>
                  </a:cubicBezTo>
                  <a:cubicBezTo>
                    <a:pt x="217896" y="581777"/>
                    <a:pt x="194492" y="573719"/>
                    <a:pt x="171896" y="563244"/>
                  </a:cubicBezTo>
                  <a:cubicBezTo>
                    <a:pt x="171089" y="563244"/>
                    <a:pt x="170282" y="563244"/>
                    <a:pt x="170282" y="562438"/>
                  </a:cubicBezTo>
                  <a:cubicBezTo>
                    <a:pt x="163018" y="559215"/>
                    <a:pt x="156562" y="555991"/>
                    <a:pt x="150106" y="551963"/>
                  </a:cubicBezTo>
                  <a:cubicBezTo>
                    <a:pt x="148492" y="551157"/>
                    <a:pt x="147685" y="551157"/>
                    <a:pt x="146071" y="550351"/>
                  </a:cubicBezTo>
                  <a:cubicBezTo>
                    <a:pt x="139615" y="546322"/>
                    <a:pt x="133966" y="543099"/>
                    <a:pt x="128316" y="539070"/>
                  </a:cubicBezTo>
                  <a:cubicBezTo>
                    <a:pt x="126702" y="537458"/>
                    <a:pt x="125088" y="536653"/>
                    <a:pt x="122667" y="535041"/>
                  </a:cubicBezTo>
                  <a:cubicBezTo>
                    <a:pt x="117825" y="531012"/>
                    <a:pt x="112176" y="526983"/>
                    <a:pt x="107334" y="522954"/>
                  </a:cubicBezTo>
                  <a:cubicBezTo>
                    <a:pt x="106527" y="522149"/>
                    <a:pt x="105720" y="522149"/>
                    <a:pt x="105720" y="521343"/>
                  </a:cubicBezTo>
                  <a:lnTo>
                    <a:pt x="96036" y="513285"/>
                  </a:lnTo>
                  <a:cubicBezTo>
                    <a:pt x="37123" y="459297"/>
                    <a:pt x="0" y="381136"/>
                    <a:pt x="0" y="295723"/>
                  </a:cubicBezTo>
                  <a:cubicBezTo>
                    <a:pt x="0" y="132149"/>
                    <a:pt x="132352" y="0"/>
                    <a:pt x="296177" y="0"/>
                  </a:cubicBezTo>
                  <a:close/>
                </a:path>
              </a:pathLst>
            </a:custGeom>
            <a:solidFill>
              <a:srgbClr val="A3744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62" name="组合 61"/>
            <p:cNvGrpSpPr/>
            <p:nvPr/>
          </p:nvGrpSpPr>
          <p:grpSpPr>
            <a:xfrm>
              <a:off x="4109687" y="2372933"/>
              <a:ext cx="948883" cy="2850451"/>
              <a:chOff x="4109687" y="2372933"/>
              <a:chExt cx="948883" cy="2850451"/>
            </a:xfrm>
          </p:grpSpPr>
          <p:grpSp>
            <p:nvGrpSpPr>
              <p:cNvPr id="63" name="组合 62"/>
              <p:cNvGrpSpPr/>
              <p:nvPr/>
            </p:nvGrpSpPr>
            <p:grpSpPr>
              <a:xfrm>
                <a:off x="4109687" y="2372933"/>
                <a:ext cx="438914" cy="438914"/>
                <a:chOff x="4206081" y="1196975"/>
                <a:chExt cx="863600" cy="863600"/>
              </a:xfrm>
            </p:grpSpPr>
            <p:sp>
              <p:nvSpPr>
                <p:cNvPr id="64" name="椭圆 63"/>
                <p:cNvSpPr/>
                <p:nvPr>
                  <p:custDataLst>
                    <p:tags r:id="rId24"/>
                  </p:custDataLst>
                </p:nvPr>
              </p:nvSpPr>
              <p:spPr>
                <a:xfrm>
                  <a:off x="4206081" y="1196975"/>
                  <a:ext cx="863600" cy="863600"/>
                </a:xfrm>
                <a:prstGeom prst="ellipse">
                  <a:avLst/>
                </a:prstGeom>
                <a:solidFill>
                  <a:srgbClr val="D2A672">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5" name="椭圆 64"/>
                <p:cNvSpPr/>
                <p:nvPr>
                  <p:custDataLst>
                    <p:tags r:id="rId25"/>
                  </p:custDataLst>
                </p:nvPr>
              </p:nvSpPr>
              <p:spPr>
                <a:xfrm>
                  <a:off x="4366418" y="1357312"/>
                  <a:ext cx="542926" cy="542926"/>
                </a:xfrm>
                <a:prstGeom prst="ellipse">
                  <a:avLst/>
                </a:prstGeom>
                <a:solidFill>
                  <a:srgbClr val="A37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66" name="组合 65"/>
              <p:cNvGrpSpPr/>
              <p:nvPr/>
            </p:nvGrpSpPr>
            <p:grpSpPr>
              <a:xfrm>
                <a:off x="4109687" y="4784470"/>
                <a:ext cx="438914" cy="438914"/>
                <a:chOff x="4206081" y="1196975"/>
                <a:chExt cx="863600" cy="863600"/>
              </a:xfrm>
            </p:grpSpPr>
            <p:sp>
              <p:nvSpPr>
                <p:cNvPr id="69" name="椭圆 68"/>
                <p:cNvSpPr/>
                <p:nvPr>
                  <p:custDataLst>
                    <p:tags r:id="rId26"/>
                  </p:custDataLst>
                </p:nvPr>
              </p:nvSpPr>
              <p:spPr>
                <a:xfrm>
                  <a:off x="4206081" y="1196975"/>
                  <a:ext cx="863600" cy="863600"/>
                </a:xfrm>
                <a:prstGeom prst="ellipse">
                  <a:avLst/>
                </a:prstGeom>
                <a:solidFill>
                  <a:srgbClr val="D2A672">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70" name="椭圆 69"/>
                <p:cNvSpPr/>
                <p:nvPr>
                  <p:custDataLst>
                    <p:tags r:id="rId27"/>
                  </p:custDataLst>
                </p:nvPr>
              </p:nvSpPr>
              <p:spPr>
                <a:xfrm>
                  <a:off x="4366418" y="1357312"/>
                  <a:ext cx="542926" cy="542926"/>
                </a:xfrm>
                <a:prstGeom prst="ellipse">
                  <a:avLst/>
                </a:prstGeom>
                <a:solidFill>
                  <a:srgbClr val="A37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71" name="组合 70"/>
              <p:cNvGrpSpPr/>
              <p:nvPr/>
            </p:nvGrpSpPr>
            <p:grpSpPr>
              <a:xfrm>
                <a:off x="4619656" y="3578701"/>
                <a:ext cx="438914" cy="438914"/>
                <a:chOff x="4206081" y="1196975"/>
                <a:chExt cx="863600" cy="863600"/>
              </a:xfrm>
            </p:grpSpPr>
            <p:sp>
              <p:nvSpPr>
                <p:cNvPr id="72" name="椭圆 71"/>
                <p:cNvSpPr/>
                <p:nvPr>
                  <p:custDataLst>
                    <p:tags r:id="rId28"/>
                  </p:custDataLst>
                </p:nvPr>
              </p:nvSpPr>
              <p:spPr>
                <a:xfrm>
                  <a:off x="4206081" y="1196975"/>
                  <a:ext cx="863600" cy="863600"/>
                </a:xfrm>
                <a:prstGeom prst="ellipse">
                  <a:avLst/>
                </a:prstGeom>
                <a:solidFill>
                  <a:srgbClr val="D2A672">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74" name="椭圆 73"/>
                <p:cNvSpPr/>
                <p:nvPr>
                  <p:custDataLst>
                    <p:tags r:id="rId29"/>
                  </p:custDataLst>
                </p:nvPr>
              </p:nvSpPr>
              <p:spPr>
                <a:xfrm>
                  <a:off x="4366418" y="1357312"/>
                  <a:ext cx="542926" cy="542926"/>
                </a:xfrm>
                <a:prstGeom prst="ellipse">
                  <a:avLst/>
                </a:prstGeom>
                <a:solidFill>
                  <a:srgbClr val="A37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grpSp>
      <p:sp>
        <p:nvSpPr>
          <p:cNvPr id="5" name="矩形 4"/>
          <p:cNvSpPr/>
          <p:nvPr/>
        </p:nvSpPr>
        <p:spPr>
          <a:xfrm>
            <a:off x="1795780" y="542925"/>
            <a:ext cx="9013825" cy="765810"/>
          </a:xfrm>
          <a:prstGeom prst="rect">
            <a:avLst/>
          </a:prstGeom>
          <a:ln w="15875">
            <a:noFill/>
          </a:ln>
        </p:spPr>
        <p:txBody>
          <a:bodyPr wrap="square" lIns="65314" tIns="32657" rIns="65314" bIns="32657">
            <a:spAutoFit/>
          </a:bodyPr>
          <a:p>
            <a:pPr algn="ctr" defTabSz="905510" hangingPunct="0">
              <a:lnSpc>
                <a:spcPct val="120000"/>
              </a:lnSpc>
            </a:pPr>
            <a:r>
              <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五、创新在不同领域的体现与意义</a:t>
            </a:r>
            <a:endPar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98" name="直接连接符 97"/>
          <p:cNvCxnSpPr/>
          <p:nvPr/>
        </p:nvCxnSpPr>
        <p:spPr>
          <a:xfrm>
            <a:off x="5880000" y="134778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30"/>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childTnLst>
                          </p:cTn>
                        </p:par>
                        <p:par>
                          <p:cTn id="23" fill="hold">
                            <p:stCondLst>
                              <p:cond delay="2000"/>
                            </p:stCondLst>
                            <p:childTnLst>
                              <p:par>
                                <p:cTn id="24" presetID="31" presetClass="entr" presetSubtype="0" fill="hold" nodeType="after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1000" fill="hold"/>
                                        <p:tgtEl>
                                          <p:spTgt spid="48"/>
                                        </p:tgtEl>
                                        <p:attrNameLst>
                                          <p:attrName>ppt_w</p:attrName>
                                        </p:attrNameLst>
                                      </p:cBhvr>
                                      <p:tavLst>
                                        <p:tav tm="0">
                                          <p:val>
                                            <p:fltVal val="0"/>
                                          </p:val>
                                        </p:tav>
                                        <p:tav tm="100000">
                                          <p:val>
                                            <p:strVal val="#ppt_w"/>
                                          </p:val>
                                        </p:tav>
                                      </p:tavLst>
                                    </p:anim>
                                    <p:anim calcmode="lin" valueType="num">
                                      <p:cBhvr>
                                        <p:cTn id="27" dur="1000" fill="hold"/>
                                        <p:tgtEl>
                                          <p:spTgt spid="48"/>
                                        </p:tgtEl>
                                        <p:attrNameLst>
                                          <p:attrName>ppt_h</p:attrName>
                                        </p:attrNameLst>
                                      </p:cBhvr>
                                      <p:tavLst>
                                        <p:tav tm="0">
                                          <p:val>
                                            <p:fltVal val="0"/>
                                          </p:val>
                                        </p:tav>
                                        <p:tav tm="100000">
                                          <p:val>
                                            <p:strVal val="#ppt_h"/>
                                          </p:val>
                                        </p:tav>
                                      </p:tavLst>
                                    </p:anim>
                                    <p:anim calcmode="lin" valueType="num">
                                      <p:cBhvr>
                                        <p:cTn id="28" dur="1000" fill="hold"/>
                                        <p:tgtEl>
                                          <p:spTgt spid="48"/>
                                        </p:tgtEl>
                                        <p:attrNameLst>
                                          <p:attrName>style.rotation</p:attrName>
                                        </p:attrNameLst>
                                      </p:cBhvr>
                                      <p:tavLst>
                                        <p:tav tm="0">
                                          <p:val>
                                            <p:fltVal val="90"/>
                                          </p:val>
                                        </p:tav>
                                        <p:tav tm="100000">
                                          <p:val>
                                            <p:fltVal val="0"/>
                                          </p:val>
                                        </p:tav>
                                      </p:tavLst>
                                    </p:anim>
                                    <p:animEffect transition="in" filter="fade">
                                      <p:cBhvr>
                                        <p:cTn id="29" dur="1000"/>
                                        <p:tgtEl>
                                          <p:spTgt spid="48"/>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ppt_x"/>
                                          </p:val>
                                        </p:tav>
                                        <p:tav tm="100000">
                                          <p:val>
                                            <p:strVal val="#ppt_x"/>
                                          </p:val>
                                        </p:tav>
                                      </p:tavLst>
                                    </p:anim>
                                    <p:anim calcmode="lin" valueType="num">
                                      <p:cBhvr additive="base">
                                        <p:cTn id="34" dur="500" fill="hold"/>
                                        <p:tgtEl>
                                          <p:spTgt spid="5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ppt_x"/>
                                          </p:val>
                                        </p:tav>
                                        <p:tav tm="100000">
                                          <p:val>
                                            <p:strVal val="#ppt_x"/>
                                          </p:val>
                                        </p:tav>
                                      </p:tavLst>
                                    </p:anim>
                                    <p:anim calcmode="lin" valueType="num">
                                      <p:cBhvr additive="base">
                                        <p:cTn id="38" dur="500" fill="hold"/>
                                        <p:tgtEl>
                                          <p:spTgt spid="53"/>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ppt_x"/>
                                          </p:val>
                                        </p:tav>
                                        <p:tav tm="100000">
                                          <p:val>
                                            <p:strVal val="#ppt_x"/>
                                          </p:val>
                                        </p:tav>
                                      </p:tavLst>
                                    </p:anim>
                                    <p:anim calcmode="lin" valueType="num">
                                      <p:cBhvr additive="base">
                                        <p:cTn id="42" dur="500" fill="hold"/>
                                        <p:tgtEl>
                                          <p:spTgt spid="44"/>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left)">
                                      <p:cBhvr>
                                        <p:cTn id="50" dur="500"/>
                                        <p:tgtEl>
                                          <p:spTgt spid="37"/>
                                        </p:tgtEl>
                                      </p:cBhvr>
                                    </p:animEffect>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left)">
                                      <p:cBhvr>
                                        <p:cTn id="5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390525"/>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2" name="组合 1"/>
          <p:cNvGrpSpPr/>
          <p:nvPr/>
        </p:nvGrpSpPr>
        <p:grpSpPr>
          <a:xfrm>
            <a:off x="1189420" y="1981725"/>
            <a:ext cx="3610303" cy="3610303"/>
            <a:chOff x="1087820" y="1844565"/>
            <a:chExt cx="3610303" cy="3610303"/>
          </a:xfrm>
        </p:grpSpPr>
        <p:sp>
          <p:nvSpPr>
            <p:cNvPr id="4" name="椭圆 3"/>
            <p:cNvSpPr/>
            <p:nvPr/>
          </p:nvSpPr>
          <p:spPr>
            <a:xfrm>
              <a:off x="1087820" y="1844565"/>
              <a:ext cx="3610303" cy="3610303"/>
            </a:xfrm>
            <a:prstGeom prst="ellipse">
              <a:avLst/>
            </a:prstGeom>
            <a:solidFill>
              <a:srgbClr val="D2A672"/>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椭圆 11"/>
            <p:cNvSpPr/>
            <p:nvPr/>
          </p:nvSpPr>
          <p:spPr>
            <a:xfrm>
              <a:off x="1463564" y="2220309"/>
              <a:ext cx="2858814" cy="285881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9" name="组合 28"/>
          <p:cNvGrpSpPr/>
          <p:nvPr/>
        </p:nvGrpSpPr>
        <p:grpSpPr>
          <a:xfrm>
            <a:off x="4988174" y="1708271"/>
            <a:ext cx="6053455" cy="1261745"/>
            <a:chOff x="6290559" y="1113802"/>
            <a:chExt cx="6053455" cy="1261745"/>
          </a:xfrm>
        </p:grpSpPr>
        <p:sp>
          <p:nvSpPr>
            <p:cNvPr id="33" name="矩形 32"/>
            <p:cNvSpPr/>
            <p:nvPr/>
          </p:nvSpPr>
          <p:spPr>
            <a:xfrm>
              <a:off x="6290559" y="1113802"/>
              <a:ext cx="6053455" cy="1261745"/>
            </a:xfrm>
            <a:prstGeom prst="rect">
              <a:avLst/>
            </a:prstGeom>
            <a:solidFill>
              <a:schemeClr val="bg1"/>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33"/>
            <p:cNvSpPr txBox="1"/>
            <p:nvPr/>
          </p:nvSpPr>
          <p:spPr>
            <a:xfrm>
              <a:off x="7631044" y="1283347"/>
              <a:ext cx="4650105" cy="953135"/>
            </a:xfrm>
            <a:prstGeom prst="rect">
              <a:avLst/>
            </a:prstGeom>
            <a:noFill/>
          </p:spPr>
          <p:txBody>
            <a:bodyPr wrap="square" rtlCol="0">
              <a:spAutoFit/>
            </a:bodyPr>
            <a:lstStyle/>
            <a:p>
              <a:pPr algn="just">
                <a:lnSpc>
                  <a:spcPct val="100000"/>
                </a:lnSpc>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风险与不确定性</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55600" algn="just" fontAlgn="auto">
                <a:lnSpc>
                  <a:spcPct val="100000"/>
                </a:lnSpc>
                <a:extLst>
                  <a:ext uri="{35155182-B16C-46BC-9424-99874614C6A1}">
                    <wpsdc:indentchars xmlns:wpsdc="http://www.wps.cn/officeDocument/2017/drawingmlCustomData" val="200" checksum="3837665281"/>
                  </a:ext>
                </a:extLs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以人工智能芯片研发为例，研发投入大、技术难、周期长，可能面临技术瓶颈和难以预测的市场需求，还可能遭遇激烈竞争，若市场接受度低企业会承受巨大损失。</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椭圆 34"/>
            <p:cNvSpPr/>
            <p:nvPr/>
          </p:nvSpPr>
          <p:spPr>
            <a:xfrm>
              <a:off x="6575810" y="1291544"/>
              <a:ext cx="914899" cy="914899"/>
            </a:xfrm>
            <a:prstGeom prst="ellipse">
              <a:avLst/>
            </a:prstGeom>
            <a:blipFill>
              <a:blip r:embed="rId4"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5" name="组合 4"/>
          <p:cNvGrpSpPr/>
          <p:nvPr/>
        </p:nvGrpSpPr>
        <p:grpSpPr>
          <a:xfrm>
            <a:off x="4988174" y="3365070"/>
            <a:ext cx="6053455" cy="1284605"/>
            <a:chOff x="6290559" y="1113802"/>
            <a:chExt cx="6053455" cy="1284605"/>
          </a:xfrm>
        </p:grpSpPr>
        <p:sp>
          <p:nvSpPr>
            <p:cNvPr id="37" name="矩形 36"/>
            <p:cNvSpPr/>
            <p:nvPr/>
          </p:nvSpPr>
          <p:spPr>
            <a:xfrm>
              <a:off x="6290559" y="1113802"/>
              <a:ext cx="6053455" cy="1261745"/>
            </a:xfrm>
            <a:prstGeom prst="rect">
              <a:avLst/>
            </a:prstGeom>
            <a:solidFill>
              <a:schemeClr val="bg1"/>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8" name="文本框 37"/>
            <p:cNvSpPr txBox="1"/>
            <p:nvPr/>
          </p:nvSpPr>
          <p:spPr>
            <a:xfrm>
              <a:off x="7631044" y="1273822"/>
              <a:ext cx="4481195" cy="1124585"/>
            </a:xfrm>
            <a:prstGeom prst="rect">
              <a:avLst/>
            </a:prstGeom>
            <a:noFill/>
          </p:spPr>
          <p:txBody>
            <a:bodyPr wrap="square" rtlCol="0">
              <a:spAutoFit/>
            </a:bodyPr>
            <a:lstStyle/>
            <a:p>
              <a:pPr algn="just">
                <a:lnSpc>
                  <a:spcPct val="120000"/>
                </a:lnSpc>
                <a:spcBef>
                  <a:spcPts val="0"/>
                </a:spcBef>
                <a:spcAft>
                  <a:spcPts val="0"/>
                </a:spcAf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资源限制</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55600" algn="just"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新兴技术领域如量子计算，存在高端人才短缺、科研设备成本高昂、小型创新企业融资困难等问题，影响创新发展。</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9" name="椭圆 38"/>
            <p:cNvSpPr/>
            <p:nvPr/>
          </p:nvSpPr>
          <p:spPr>
            <a:xfrm>
              <a:off x="6575810" y="1291544"/>
              <a:ext cx="914899" cy="914899"/>
            </a:xfrm>
            <a:prstGeom prst="ellipse">
              <a:avLst/>
            </a:prstGeom>
            <a:blipFill>
              <a:blip r:embed="rId5"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40" name="组合 39"/>
          <p:cNvGrpSpPr/>
          <p:nvPr/>
        </p:nvGrpSpPr>
        <p:grpSpPr>
          <a:xfrm>
            <a:off x="4988174" y="4983768"/>
            <a:ext cx="6052820" cy="1284605"/>
            <a:chOff x="6290559" y="1113802"/>
            <a:chExt cx="6052820" cy="1284605"/>
          </a:xfrm>
        </p:grpSpPr>
        <p:sp>
          <p:nvSpPr>
            <p:cNvPr id="41" name="矩形 40"/>
            <p:cNvSpPr/>
            <p:nvPr/>
          </p:nvSpPr>
          <p:spPr>
            <a:xfrm>
              <a:off x="6290559" y="1113802"/>
              <a:ext cx="6052820" cy="1261745"/>
            </a:xfrm>
            <a:prstGeom prst="rect">
              <a:avLst/>
            </a:prstGeom>
            <a:solidFill>
              <a:schemeClr val="bg1"/>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2" name="文本框 41"/>
            <p:cNvSpPr txBox="1"/>
            <p:nvPr/>
          </p:nvSpPr>
          <p:spPr>
            <a:xfrm>
              <a:off x="7631044" y="1273822"/>
              <a:ext cx="4481195" cy="1124585"/>
            </a:xfrm>
            <a:prstGeom prst="rect">
              <a:avLst/>
            </a:prstGeom>
            <a:noFill/>
          </p:spPr>
          <p:txBody>
            <a:bodyPr wrap="square" rtlCol="0">
              <a:spAutoFit/>
            </a:bodyPr>
            <a:lstStyle/>
            <a:p>
              <a:pPr algn="just">
                <a:lnSpc>
                  <a:spcPct val="120000"/>
                </a:lnSpc>
                <a:spcBef>
                  <a:spcPts val="0"/>
                </a:spcBef>
                <a:spcAft>
                  <a:spcPts val="0"/>
                </a:spcAf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3. 文化与制度障碍</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55600" algn="just"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传统文化中的部分观念如论资排辈抑制创新，知识产权保护仍存在侵权成本低、部分行业行政审批烦琐等问题，降低企业创新积极性，影响项目推进速度。</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3" name="椭圆 42"/>
            <p:cNvSpPr/>
            <p:nvPr/>
          </p:nvSpPr>
          <p:spPr>
            <a:xfrm>
              <a:off x="6575810" y="1291544"/>
              <a:ext cx="914899" cy="914899"/>
            </a:xfrm>
            <a:prstGeom prst="ellipse">
              <a:avLst/>
            </a:prstGeom>
            <a:blipFill>
              <a:blip r:embed="rId6"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36" name="矩形 35"/>
          <p:cNvSpPr/>
          <p:nvPr/>
        </p:nvSpPr>
        <p:spPr>
          <a:xfrm>
            <a:off x="1894840" y="3322320"/>
            <a:ext cx="2051050" cy="728980"/>
          </a:xfrm>
          <a:prstGeom prst="rect">
            <a:avLst/>
          </a:prstGeom>
          <a:ln w="15875">
            <a:noFill/>
          </a:ln>
        </p:spPr>
        <p:txBody>
          <a:bodyPr wrap="square" lIns="65314" tIns="32657" rIns="65314" bIns="32657">
            <a:spAutoFit/>
          </a:bodyPr>
          <a:lstStyle/>
          <a:p>
            <a:pPr algn="ctr" defTabSz="905510" hangingPunct="0">
              <a:lnSpc>
                <a:spcPct val="120000"/>
              </a:lnSpc>
              <a:spcBef>
                <a:spcPts val="0"/>
              </a:spcBef>
              <a:spcAft>
                <a:spcPts val="0"/>
              </a:spcAft>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（一）创新面临的挑战</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 name="矩形 2"/>
          <p:cNvSpPr/>
          <p:nvPr/>
        </p:nvSpPr>
        <p:spPr>
          <a:xfrm>
            <a:off x="1795780" y="542925"/>
            <a:ext cx="9013825" cy="765810"/>
          </a:xfrm>
          <a:prstGeom prst="rect">
            <a:avLst/>
          </a:prstGeom>
          <a:ln w="15875">
            <a:noFill/>
          </a:ln>
        </p:spPr>
        <p:txBody>
          <a:bodyPr wrap="square" lIns="65314" tIns="32657" rIns="65314" bIns="32657">
            <a:spAutoFit/>
          </a:bodyPr>
          <a:p>
            <a:pPr algn="ctr" defTabSz="905510" hangingPunct="0">
              <a:lnSpc>
                <a:spcPct val="120000"/>
              </a:lnSpc>
            </a:pPr>
            <a:r>
              <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六、创新面临的挑战与应对策略</a:t>
            </a:r>
            <a:endPar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98" name="直接连接符 97"/>
          <p:cNvCxnSpPr/>
          <p:nvPr/>
        </p:nvCxnSpPr>
        <p:spPr>
          <a:xfrm>
            <a:off x="5880000" y="134778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7"/>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par>
                          <p:cTn id="27" fill="hold">
                            <p:stCondLst>
                              <p:cond delay="2500"/>
                            </p:stCondLst>
                            <p:childTnLst>
                              <p:par>
                                <p:cTn id="28" presetID="21" presetClass="entr" presetSubtype="1" fill="hold" nodeType="afterEffect">
                                  <p:stCondLst>
                                    <p:cond delay="0"/>
                                  </p:stCondLst>
                                  <p:childTnLst>
                                    <p:set>
                                      <p:cBhvr>
                                        <p:cTn id="29" dur="500" fill="hold">
                                          <p:stCondLst>
                                            <p:cond delay="0"/>
                                          </p:stCondLst>
                                        </p:cTn>
                                        <p:tgtEl>
                                          <p:spTgt spid="2"/>
                                        </p:tgtEl>
                                        <p:attrNameLst>
                                          <p:attrName>style.visibility</p:attrName>
                                        </p:attrNameLst>
                                      </p:cBhvr>
                                      <p:to>
                                        <p:strVal val="visible"/>
                                      </p:to>
                                    </p:set>
                                    <p:animEffect transition="in" filter="wheel(1)">
                                      <p:cBhvr>
                                        <p:cTn id="30" dur="500"/>
                                        <p:tgtEl>
                                          <p:spTgt spid="2"/>
                                        </p:tgtEl>
                                      </p:cBhvr>
                                    </p:animEffect>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0-#ppt_w/2"/>
                                          </p:val>
                                        </p:tav>
                                        <p:tav tm="100000">
                                          <p:val>
                                            <p:strVal val="#ppt_x"/>
                                          </p:val>
                                        </p:tav>
                                      </p:tavLst>
                                    </p:anim>
                                    <p:anim calcmode="lin" valueType="num">
                                      <p:cBhvr additive="base">
                                        <p:cTn id="35" dur="500" fill="hold"/>
                                        <p:tgtEl>
                                          <p:spTgt spid="29"/>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0-#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0-#ppt_w/2"/>
                                          </p:val>
                                        </p:tav>
                                        <p:tav tm="100000">
                                          <p:val>
                                            <p:strVal val="#ppt_x"/>
                                          </p:val>
                                        </p:tav>
                                      </p:tavLst>
                                    </p:anim>
                                    <p:anim calcmode="lin" valueType="num">
                                      <p:cBhvr additive="base">
                                        <p:cTn id="45"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390525"/>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2" name="组合 1"/>
          <p:cNvGrpSpPr/>
          <p:nvPr/>
        </p:nvGrpSpPr>
        <p:grpSpPr>
          <a:xfrm>
            <a:off x="1189420" y="1981725"/>
            <a:ext cx="3610303" cy="3610303"/>
            <a:chOff x="1087820" y="1844565"/>
            <a:chExt cx="3610303" cy="3610303"/>
          </a:xfrm>
        </p:grpSpPr>
        <p:sp>
          <p:nvSpPr>
            <p:cNvPr id="4" name="椭圆 3"/>
            <p:cNvSpPr/>
            <p:nvPr/>
          </p:nvSpPr>
          <p:spPr>
            <a:xfrm>
              <a:off x="1087820" y="1844565"/>
              <a:ext cx="3610303" cy="3610303"/>
            </a:xfrm>
            <a:prstGeom prst="ellipse">
              <a:avLst/>
            </a:prstGeom>
            <a:solidFill>
              <a:srgbClr val="D2A672"/>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椭圆 11"/>
            <p:cNvSpPr/>
            <p:nvPr/>
          </p:nvSpPr>
          <p:spPr>
            <a:xfrm>
              <a:off x="1463564" y="2220309"/>
              <a:ext cx="2858814" cy="285881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9" name="组合 28"/>
          <p:cNvGrpSpPr/>
          <p:nvPr/>
        </p:nvGrpSpPr>
        <p:grpSpPr>
          <a:xfrm>
            <a:off x="4988174" y="1708271"/>
            <a:ext cx="6053455" cy="1261745"/>
            <a:chOff x="6290559" y="1113802"/>
            <a:chExt cx="6053455" cy="1261745"/>
          </a:xfrm>
        </p:grpSpPr>
        <p:sp>
          <p:nvSpPr>
            <p:cNvPr id="33" name="矩形 32"/>
            <p:cNvSpPr/>
            <p:nvPr/>
          </p:nvSpPr>
          <p:spPr>
            <a:xfrm>
              <a:off x="6290559" y="1113802"/>
              <a:ext cx="6053455" cy="1261745"/>
            </a:xfrm>
            <a:prstGeom prst="rect">
              <a:avLst/>
            </a:prstGeom>
            <a:solidFill>
              <a:schemeClr val="bg1"/>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33"/>
            <p:cNvSpPr txBox="1"/>
            <p:nvPr/>
          </p:nvSpPr>
          <p:spPr>
            <a:xfrm>
              <a:off x="7631044" y="1159522"/>
              <a:ext cx="4607560" cy="1209675"/>
            </a:xfrm>
            <a:prstGeom prst="rect">
              <a:avLst/>
            </a:prstGeom>
            <a:noFill/>
          </p:spPr>
          <p:txBody>
            <a:bodyPr wrap="square" rtlCol="0">
              <a:spAutoFit/>
            </a:bodyPr>
            <a:lstStyle/>
            <a:p>
              <a:pPr algn="just">
                <a:lnSpc>
                  <a:spcPct val="130000"/>
                </a:lnSpc>
                <a:spcBef>
                  <a:spcPts val="0"/>
                </a:spcBef>
                <a:spcAft>
                  <a:spcPts val="0"/>
                </a:spcAf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风险管理与试错机制</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55600" algn="just" fontAlgn="auto">
                <a:lnSpc>
                  <a:spcPct val="13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大型科技企业设立风险评估部门，监控风险指标，同时鼓励试错文化，如某互联网企业设创新实验室，失败项目若有探索价值，团队不会被过度惩罚。</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椭圆 34"/>
            <p:cNvSpPr/>
            <p:nvPr/>
          </p:nvSpPr>
          <p:spPr>
            <a:xfrm>
              <a:off x="6575810" y="1291544"/>
              <a:ext cx="914899" cy="914899"/>
            </a:xfrm>
            <a:prstGeom prst="ellipse">
              <a:avLst/>
            </a:prstGeom>
            <a:blipFill>
              <a:blip r:embed="rId4"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5" name="组合 4"/>
          <p:cNvGrpSpPr/>
          <p:nvPr/>
        </p:nvGrpSpPr>
        <p:grpSpPr>
          <a:xfrm>
            <a:off x="4988174" y="3365070"/>
            <a:ext cx="6053455" cy="1261745"/>
            <a:chOff x="6290559" y="1113802"/>
            <a:chExt cx="6053455" cy="1261745"/>
          </a:xfrm>
        </p:grpSpPr>
        <p:sp>
          <p:nvSpPr>
            <p:cNvPr id="37" name="矩形 36"/>
            <p:cNvSpPr/>
            <p:nvPr/>
          </p:nvSpPr>
          <p:spPr>
            <a:xfrm>
              <a:off x="6290559" y="1113802"/>
              <a:ext cx="6053455" cy="1261745"/>
            </a:xfrm>
            <a:prstGeom prst="rect">
              <a:avLst/>
            </a:prstGeom>
            <a:solidFill>
              <a:schemeClr val="bg1"/>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8" name="文本框 37"/>
            <p:cNvSpPr txBox="1"/>
            <p:nvPr/>
          </p:nvSpPr>
          <p:spPr>
            <a:xfrm>
              <a:off x="7631044" y="1273822"/>
              <a:ext cx="4712970" cy="650240"/>
            </a:xfrm>
            <a:prstGeom prst="rect">
              <a:avLst/>
            </a:prstGeom>
            <a:noFill/>
          </p:spPr>
          <p:txBody>
            <a:bodyPr wrap="square" rtlCol="0">
              <a:spAutoFit/>
            </a:bodyPr>
            <a:lstStyle/>
            <a:p>
              <a:pPr algn="just">
                <a:lnSpc>
                  <a:spcPct val="130000"/>
                </a:lnSpc>
                <a:spcBef>
                  <a:spcPts val="0"/>
                </a:spcBef>
                <a:spcAft>
                  <a:spcPts val="0"/>
                </a:spcAf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资源整合与合作</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55600" algn="just" fontAlgn="auto">
                <a:lnSpc>
                  <a:spcPct val="13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产学研合作紧密，如清华与企业合作建立联合实验室。</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9" name="椭圆 38"/>
            <p:cNvSpPr/>
            <p:nvPr/>
          </p:nvSpPr>
          <p:spPr>
            <a:xfrm>
              <a:off x="6575810" y="1291544"/>
              <a:ext cx="914899" cy="914899"/>
            </a:xfrm>
            <a:prstGeom prst="ellipse">
              <a:avLst/>
            </a:prstGeom>
            <a:blipFill>
              <a:blip r:embed="rId5"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40" name="组合 39"/>
          <p:cNvGrpSpPr/>
          <p:nvPr/>
        </p:nvGrpSpPr>
        <p:grpSpPr>
          <a:xfrm>
            <a:off x="4988174" y="4983768"/>
            <a:ext cx="6052820" cy="1261745"/>
            <a:chOff x="6290559" y="1113802"/>
            <a:chExt cx="6052820" cy="1261745"/>
          </a:xfrm>
        </p:grpSpPr>
        <p:sp>
          <p:nvSpPr>
            <p:cNvPr id="41" name="矩形 40"/>
            <p:cNvSpPr/>
            <p:nvPr/>
          </p:nvSpPr>
          <p:spPr>
            <a:xfrm>
              <a:off x="6290559" y="1113802"/>
              <a:ext cx="6052820" cy="1261745"/>
            </a:xfrm>
            <a:prstGeom prst="rect">
              <a:avLst/>
            </a:prstGeom>
            <a:solidFill>
              <a:schemeClr val="bg1"/>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2" name="文本框 41"/>
            <p:cNvSpPr txBox="1"/>
            <p:nvPr/>
          </p:nvSpPr>
          <p:spPr>
            <a:xfrm>
              <a:off x="7631044" y="1273822"/>
              <a:ext cx="4481195" cy="650240"/>
            </a:xfrm>
            <a:prstGeom prst="rect">
              <a:avLst/>
            </a:prstGeom>
            <a:noFill/>
          </p:spPr>
          <p:txBody>
            <a:bodyPr wrap="square" rtlCol="0">
              <a:spAutoFit/>
            </a:bodyPr>
            <a:lstStyle/>
            <a:p>
              <a:pPr algn="just">
                <a:lnSpc>
                  <a:spcPct val="130000"/>
                </a:lnSpc>
                <a:spcBef>
                  <a:spcPts val="0"/>
                </a:spcBef>
                <a:spcAft>
                  <a:spcPts val="0"/>
                </a:spcAf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3. 文化与制度改革</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55600" algn="just" fontAlgn="auto">
                <a:lnSpc>
                  <a:spcPct val="13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文化上弘扬创新文化，各地举办创新创业大赛表彰奖励。</a:t>
              </a:r>
              <a:endParaRPr lang="zh-CN" altLang="en-US" sz="14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3" name="椭圆 42"/>
            <p:cNvSpPr/>
            <p:nvPr/>
          </p:nvSpPr>
          <p:spPr>
            <a:xfrm>
              <a:off x="6575810" y="1291544"/>
              <a:ext cx="914899" cy="914899"/>
            </a:xfrm>
            <a:prstGeom prst="ellipse">
              <a:avLst/>
            </a:prstGeom>
            <a:blipFill>
              <a:blip r:embed="rId6"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36" name="矩形 35"/>
          <p:cNvSpPr/>
          <p:nvPr/>
        </p:nvSpPr>
        <p:spPr>
          <a:xfrm>
            <a:off x="1894840" y="3719195"/>
            <a:ext cx="2051050" cy="396875"/>
          </a:xfrm>
          <a:prstGeom prst="rect">
            <a:avLst/>
          </a:prstGeom>
          <a:ln w="15875">
            <a:noFill/>
          </a:ln>
        </p:spPr>
        <p:txBody>
          <a:bodyPr wrap="square" lIns="65314" tIns="32657" rIns="65314" bIns="32657">
            <a:spAutoFit/>
          </a:bodyPr>
          <a:lstStyle/>
          <a:p>
            <a:pPr algn="ctr" defTabSz="905510" hangingPunct="0">
              <a:lnSpc>
                <a:spcPct val="120000"/>
              </a:lnSpc>
              <a:spcBef>
                <a:spcPts val="0"/>
              </a:spcBef>
              <a:spcAft>
                <a:spcPts val="0"/>
              </a:spcAft>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（二）应对策略</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 name="矩形 2"/>
          <p:cNvSpPr/>
          <p:nvPr/>
        </p:nvSpPr>
        <p:spPr>
          <a:xfrm>
            <a:off x="1795780" y="542925"/>
            <a:ext cx="9013825" cy="765810"/>
          </a:xfrm>
          <a:prstGeom prst="rect">
            <a:avLst/>
          </a:prstGeom>
          <a:ln w="15875">
            <a:noFill/>
          </a:ln>
        </p:spPr>
        <p:txBody>
          <a:bodyPr wrap="square" lIns="65314" tIns="32657" rIns="65314" bIns="32657">
            <a:spAutoFit/>
          </a:bodyPr>
          <a:p>
            <a:pPr algn="ctr" defTabSz="905510" hangingPunct="0">
              <a:lnSpc>
                <a:spcPct val="120000"/>
              </a:lnSpc>
            </a:pPr>
            <a:r>
              <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六、创新面临的挑战与应对策略</a:t>
            </a:r>
            <a:endPar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98" name="直接连接符 97"/>
          <p:cNvCxnSpPr/>
          <p:nvPr/>
        </p:nvCxnSpPr>
        <p:spPr>
          <a:xfrm>
            <a:off x="5880000" y="134778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7"/>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par>
                          <p:cTn id="27" fill="hold">
                            <p:stCondLst>
                              <p:cond delay="2500"/>
                            </p:stCondLst>
                            <p:childTnLst>
                              <p:par>
                                <p:cTn id="28" presetID="21" presetClass="entr" presetSubtype="1" fill="hold" nodeType="afterEffect">
                                  <p:stCondLst>
                                    <p:cond delay="0"/>
                                  </p:stCondLst>
                                  <p:childTnLst>
                                    <p:set>
                                      <p:cBhvr>
                                        <p:cTn id="29" dur="500" fill="hold">
                                          <p:stCondLst>
                                            <p:cond delay="0"/>
                                          </p:stCondLst>
                                        </p:cTn>
                                        <p:tgtEl>
                                          <p:spTgt spid="2"/>
                                        </p:tgtEl>
                                        <p:attrNameLst>
                                          <p:attrName>style.visibility</p:attrName>
                                        </p:attrNameLst>
                                      </p:cBhvr>
                                      <p:to>
                                        <p:strVal val="visible"/>
                                      </p:to>
                                    </p:set>
                                    <p:animEffect transition="in" filter="wheel(1)">
                                      <p:cBhvr>
                                        <p:cTn id="30" dur="500"/>
                                        <p:tgtEl>
                                          <p:spTgt spid="2"/>
                                        </p:tgtEl>
                                      </p:cBhvr>
                                    </p:animEffect>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0-#ppt_w/2"/>
                                          </p:val>
                                        </p:tav>
                                        <p:tav tm="100000">
                                          <p:val>
                                            <p:strVal val="#ppt_x"/>
                                          </p:val>
                                        </p:tav>
                                      </p:tavLst>
                                    </p:anim>
                                    <p:anim calcmode="lin" valueType="num">
                                      <p:cBhvr additive="base">
                                        <p:cTn id="35" dur="500" fill="hold"/>
                                        <p:tgtEl>
                                          <p:spTgt spid="29"/>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0-#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0-#ppt_w/2"/>
                                          </p:val>
                                        </p:tav>
                                        <p:tav tm="100000">
                                          <p:val>
                                            <p:strVal val="#ppt_x"/>
                                          </p:val>
                                        </p:tav>
                                      </p:tavLst>
                                    </p:anim>
                                    <p:anim calcmode="lin" valueType="num">
                                      <p:cBhvr additive="base">
                                        <p:cTn id="45"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176905" y="3071495"/>
            <a:ext cx="5836285" cy="1198880"/>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培养创新意识</a:t>
            </a:r>
            <a:endParaRPr lang="zh-CN" altLang="en-US" dirty="0">
              <a:sym typeface="微软雅黑" panose="020B0503020204020204" pitchFamily="34" charset="-122"/>
            </a:endParaRPr>
          </a:p>
        </p:txBody>
      </p:sp>
      <p:sp>
        <p:nvSpPr>
          <p:cNvPr id="2" name="文本框 1"/>
          <p:cNvSpPr txBox="1"/>
          <p:nvPr/>
        </p:nvSpPr>
        <p:spPr bwMode="auto">
          <a:xfrm>
            <a:off x="3076394" y="1814514"/>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任务二</a:t>
            </a:r>
            <a:endParaRPr kumimoji="0" lang="zh-CN" altLang="en-US"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74981"/>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221105" y="2457450"/>
            <a:ext cx="3745865" cy="2968625"/>
          </a:xfrm>
          <a:prstGeom prst="rect">
            <a:avLst/>
          </a:prstGeom>
          <a:noFill/>
        </p:spPr>
        <p:txBody>
          <a:bodyPr wrap="square" rtlCol="0">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大学生的创新意识源自国家建设、社会进步及个人成长需求，是催生新事物的理念与内在驱动力。在科研、创业竞赛等实践里，以强烈意向、愿望和设想呈现，是创新起点与动力源。如“互联网 +”大赛中，团队借互联网改善传统行业，创新意识推动项目前行。</a:t>
            </a:r>
            <a:endParaRPr lang="zh-CN" altLang="en-US" dirty="0">
              <a:solidFill>
                <a:schemeClr val="bg1"/>
              </a:solidFill>
              <a:cs typeface="+mn-ea"/>
              <a:sym typeface="+mn-lt"/>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一、创新意识的定义</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53" name="Shape 953"/>
          <p:cNvSpPr/>
          <p:nvPr>
            <p:custDataLst>
              <p:tags r:id="rId4"/>
            </p:custDataLst>
          </p:nvPr>
        </p:nvSpPr>
        <p:spPr>
          <a:xfrm>
            <a:off x="2584365" y="2790623"/>
            <a:ext cx="3523478" cy="381000"/>
          </a:xfrm>
          <a:prstGeom prst="rect">
            <a:avLst/>
          </a:prstGeom>
          <a:noFill/>
          <a:ln w="12700" cap="flat">
            <a:noFill/>
            <a:miter lim="400000"/>
          </a:ln>
          <a:effec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algn="just">
              <a:lnSpc>
                <a:spcPct val="12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大学生科研中，创造动机极为关键。</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54" name="Shape 954"/>
          <p:cNvSpPr/>
          <p:nvPr>
            <p:custDataLst>
              <p:tags r:id="rId5"/>
            </p:custDataLst>
          </p:nvPr>
        </p:nvSpPr>
        <p:spPr>
          <a:xfrm>
            <a:off x="2584450" y="1847215"/>
            <a:ext cx="3316605" cy="763270"/>
          </a:xfrm>
          <a:prstGeom prst="rect">
            <a:avLst/>
          </a:prstGeom>
          <a:noFill/>
          <a:ln w="12700" cap="flat">
            <a:noFill/>
            <a:miter lim="400000"/>
          </a:ln>
          <a:effectLst/>
        </p:spPr>
        <p:txBody>
          <a:bodyPr wrap="square" lIns="43542" tIns="43542" rIns="43542" bIns="43542" numCol="1" anchor="t">
            <a:spAutoFit/>
          </a:bodyPr>
          <a:lstStyle>
            <a:lvl1pPr>
              <a:lnSpc>
                <a:spcPct val="90000"/>
              </a:lnSpc>
              <a:defRPr sz="2000" b="1">
                <a:latin typeface="+mn-lt"/>
                <a:ea typeface="+mn-ea"/>
                <a:cs typeface="+mn-cs"/>
                <a:sym typeface="Helvetica"/>
              </a:defRPr>
            </a:lvl1pPr>
          </a:lstStyle>
          <a:p>
            <a:pPr algn="just" defTabSz="905510" hangingPunct="0">
              <a:lnSpc>
                <a:spcPct val="110000"/>
              </a:lnSpc>
              <a:spcBef>
                <a:spcPts val="0"/>
              </a:spcBef>
              <a:spcAft>
                <a:spcPts val="0"/>
              </a:spcAft>
            </a:pPr>
            <a:r>
              <a:rPr lang="zh-CN" altLang="en-US" sz="2000" b="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创造动机：科研项目的推进器</a:t>
            </a:r>
            <a:endParaRPr lang="zh-CN" altLang="en-US" sz="2000" b="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55" name="Shape 955"/>
          <p:cNvSpPr/>
          <p:nvPr>
            <p:custDataLst>
              <p:tags r:id="rId6"/>
            </p:custDataLst>
          </p:nvPr>
        </p:nvSpPr>
        <p:spPr>
          <a:xfrm>
            <a:off x="2687043" y="2598397"/>
            <a:ext cx="603486" cy="1"/>
          </a:xfrm>
          <a:prstGeom prst="line">
            <a:avLst/>
          </a:prstGeom>
          <a:noFill/>
          <a:ln w="635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58" name="Group 958"/>
          <p:cNvGrpSpPr/>
          <p:nvPr>
            <p:custDataLst>
              <p:tags r:id="rId7"/>
            </p:custDataLst>
          </p:nvPr>
        </p:nvGrpSpPr>
        <p:grpSpPr>
          <a:xfrm>
            <a:off x="1734740" y="2213222"/>
            <a:ext cx="688979" cy="699917"/>
            <a:chOff x="-1" y="-1"/>
            <a:chExt cx="699914" cy="699914"/>
          </a:xfrm>
        </p:grpSpPr>
        <p:sp>
          <p:nvSpPr>
            <p:cNvPr id="956" name="Shape 956"/>
            <p:cNvSpPr/>
            <p:nvPr>
              <p:custDataLst>
                <p:tags r:id="rId8"/>
              </p:custDataLst>
            </p:nvPr>
          </p:nvSpPr>
          <p:spPr>
            <a:xfrm>
              <a:off x="-1" y="-1"/>
              <a:ext cx="699914" cy="699914"/>
            </a:xfrm>
            <a:prstGeom prst="rect">
              <a:avLst/>
            </a:prstGeom>
            <a:solidFill>
              <a:srgbClr val="D2A672"/>
            </a:solidFill>
            <a:ln w="12700" cap="flat">
              <a:noFill/>
              <a:prstDash val="solid"/>
              <a:miter lim="800000"/>
            </a:ln>
            <a:effectLst/>
          </p:spPr>
          <p:txBody>
            <a:bodyPr wrap="square" lIns="43542" tIns="43542" rIns="43542" bIns="43542" numCol="1" anchor="ctr">
              <a:noAutofit/>
            </a:bodyPr>
            <a:lstStyle/>
            <a:p>
              <a:pPr algn="ctr" defTabSz="905510" hangingPunct="0">
                <a:defRPr sz="3200">
                  <a:latin typeface="+mn-lt"/>
                  <a:ea typeface="+mn-ea"/>
                  <a:cs typeface="+mn-cs"/>
                  <a:sym typeface="Helvetica"/>
                </a:defRPr>
              </a:pPr>
              <a:endParaRPr sz="305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57" name="Shape 957"/>
            <p:cNvSpPr/>
            <p:nvPr>
              <p:custDataLst>
                <p:tags r:id="rId9"/>
              </p:custDataLst>
            </p:nvPr>
          </p:nvSpPr>
          <p:spPr>
            <a:xfrm>
              <a:off x="-1" y="72145"/>
              <a:ext cx="699914" cy="555623"/>
            </a:xfrm>
            <a:prstGeom prst="rect">
              <a:avLst/>
            </a:prstGeom>
            <a:noFill/>
            <a:ln w="12700" cap="flat">
              <a:noFill/>
              <a:miter lim="400000"/>
            </a:ln>
            <a:effectLst/>
          </p:spPr>
          <p:txBody>
            <a:bodyPr wrap="square" lIns="43542" tIns="43542" rIns="43542" bIns="43542" numCol="1" anchor="ctr">
              <a:spAutoFit/>
            </a:bodyPr>
            <a:lstStyle>
              <a:lvl1pPr algn="ctr">
                <a:defRPr sz="3200">
                  <a:latin typeface="+mn-lt"/>
                  <a:ea typeface="+mn-ea"/>
                  <a:cs typeface="+mn-cs"/>
                  <a:sym typeface="Helvetica"/>
                </a:defRPr>
              </a:lvl1pPr>
            </a:lstStyle>
            <a:p>
              <a:pPr defTabSz="905510" hangingPunct="0"/>
              <a:r>
                <a:rPr lang="en-US" altLang="zh-CN" sz="305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a:t>
              </a:r>
              <a:endParaRPr lang="en-US" altLang="zh-CN" sz="305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960" name="Shape 960"/>
          <p:cNvSpPr/>
          <p:nvPr>
            <p:custDataLst>
              <p:tags r:id="rId10"/>
            </p:custDataLst>
          </p:nvPr>
        </p:nvSpPr>
        <p:spPr>
          <a:xfrm>
            <a:off x="7104375" y="2790623"/>
            <a:ext cx="3523478" cy="676275"/>
          </a:xfrm>
          <a:prstGeom prst="rect">
            <a:avLst/>
          </a:prstGeom>
          <a:noFill/>
          <a:ln w="12700" cap="flat">
            <a:noFill/>
            <a:miter lim="400000"/>
          </a:ln>
          <a:effec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algn="just">
              <a:lnSpc>
                <a:spcPct val="12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当代大学生对新兴科技兴趣浓厚，常引发创新尝试。</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61" name="Shape 961"/>
          <p:cNvSpPr/>
          <p:nvPr>
            <p:custDataLst>
              <p:tags r:id="rId11"/>
            </p:custDataLst>
          </p:nvPr>
        </p:nvSpPr>
        <p:spPr>
          <a:xfrm>
            <a:off x="7104380" y="1847215"/>
            <a:ext cx="3235960" cy="763270"/>
          </a:xfrm>
          <a:prstGeom prst="rect">
            <a:avLst/>
          </a:prstGeom>
          <a:noFill/>
          <a:ln w="12700" cap="flat">
            <a:noFill/>
            <a:miter lim="400000"/>
          </a:ln>
          <a:effectLst/>
        </p:spPr>
        <p:txBody>
          <a:bodyPr wrap="square" lIns="43542" tIns="43542" rIns="43542" bIns="43542" numCol="1" anchor="t">
            <a:spAutoFit/>
          </a:bodyPr>
          <a:lstStyle>
            <a:lvl1pPr>
              <a:lnSpc>
                <a:spcPct val="90000"/>
              </a:lnSpc>
              <a:defRPr sz="2000" b="1">
                <a:latin typeface="+mn-lt"/>
                <a:ea typeface="+mn-ea"/>
                <a:cs typeface="+mn-cs"/>
                <a:sym typeface="Helvetica"/>
              </a:defRPr>
            </a:lvl1pPr>
          </a:lstStyle>
          <a:p>
            <a:pPr algn="just" defTabSz="905510" hangingPunct="0">
              <a:lnSpc>
                <a:spcPct val="110000"/>
              </a:lnSpc>
              <a:spcBef>
                <a:spcPts val="0"/>
              </a:spcBef>
              <a:spcAft>
                <a:spcPts val="0"/>
              </a:spcAft>
              <a:buClrTx/>
              <a:buSzTx/>
              <a:buFontTx/>
            </a:pPr>
            <a:r>
              <a:rPr lang="zh-CN" altLang="en-US" sz="2000" b="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创造兴趣：新兴科技的探索</a:t>
            </a:r>
            <a:endParaRPr lang="zh-CN" altLang="en-US" sz="2000" b="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62" name="Shape 962"/>
          <p:cNvSpPr/>
          <p:nvPr>
            <p:custDataLst>
              <p:tags r:id="rId12"/>
            </p:custDataLst>
          </p:nvPr>
        </p:nvSpPr>
        <p:spPr>
          <a:xfrm>
            <a:off x="7207053" y="2598397"/>
            <a:ext cx="603486" cy="1"/>
          </a:xfrm>
          <a:prstGeom prst="line">
            <a:avLst/>
          </a:prstGeom>
          <a:noFill/>
          <a:ln w="635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65" name="Group 965"/>
          <p:cNvGrpSpPr/>
          <p:nvPr>
            <p:custDataLst>
              <p:tags r:id="rId13"/>
            </p:custDataLst>
          </p:nvPr>
        </p:nvGrpSpPr>
        <p:grpSpPr>
          <a:xfrm>
            <a:off x="6254750" y="2213221"/>
            <a:ext cx="688979" cy="699916"/>
            <a:chOff x="-1" y="-1"/>
            <a:chExt cx="699914" cy="699914"/>
          </a:xfrm>
        </p:grpSpPr>
        <p:sp>
          <p:nvSpPr>
            <p:cNvPr id="963" name="Shape 963"/>
            <p:cNvSpPr/>
            <p:nvPr>
              <p:custDataLst>
                <p:tags r:id="rId14"/>
              </p:custDataLst>
            </p:nvPr>
          </p:nvSpPr>
          <p:spPr>
            <a:xfrm>
              <a:off x="-1" y="-1"/>
              <a:ext cx="699914" cy="699914"/>
            </a:xfrm>
            <a:prstGeom prst="rect">
              <a:avLst/>
            </a:prstGeom>
            <a:solidFill>
              <a:srgbClr val="D2A672"/>
            </a:solidFill>
            <a:ln w="12700" cap="flat">
              <a:noFill/>
              <a:prstDash val="solid"/>
              <a:miter lim="800000"/>
            </a:ln>
            <a:effectLst/>
          </p:spPr>
          <p:txBody>
            <a:bodyPr wrap="square" lIns="43542" tIns="43542" rIns="43542" bIns="43542" numCol="1" anchor="ctr">
              <a:noAutofit/>
            </a:bodyPr>
            <a:lstStyle/>
            <a:p>
              <a:pPr algn="ctr" defTabSz="905510" hangingPunct="0">
                <a:defRPr sz="3200">
                  <a:latin typeface="+mn-lt"/>
                  <a:ea typeface="+mn-ea"/>
                  <a:cs typeface="+mn-cs"/>
                  <a:sym typeface="Helvetica"/>
                </a:defRPr>
              </a:pPr>
              <a:endParaRPr sz="305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64" name="Shape 964"/>
            <p:cNvSpPr/>
            <p:nvPr>
              <p:custDataLst>
                <p:tags r:id="rId15"/>
              </p:custDataLst>
            </p:nvPr>
          </p:nvSpPr>
          <p:spPr>
            <a:xfrm>
              <a:off x="-1" y="72143"/>
              <a:ext cx="699914" cy="555623"/>
            </a:xfrm>
            <a:prstGeom prst="rect">
              <a:avLst/>
            </a:prstGeom>
            <a:noFill/>
            <a:ln w="12700" cap="flat">
              <a:noFill/>
              <a:miter lim="400000"/>
            </a:ln>
            <a:effectLst/>
          </p:spPr>
          <p:txBody>
            <a:bodyPr wrap="square" lIns="43542" tIns="43542" rIns="43542" bIns="43542" numCol="1" anchor="ctr">
              <a:spAutoFit/>
            </a:bodyPr>
            <a:lstStyle>
              <a:lvl1pPr algn="ctr">
                <a:defRPr sz="3200">
                  <a:latin typeface="+mn-lt"/>
                  <a:ea typeface="+mn-ea"/>
                  <a:cs typeface="+mn-cs"/>
                  <a:sym typeface="Helvetica"/>
                </a:defRPr>
              </a:lvl1pPr>
            </a:lstStyle>
            <a:p>
              <a:pPr algn="ctr" defTabSz="905510" hangingPunct="0">
                <a:buClrTx/>
                <a:buSzTx/>
                <a:buFontTx/>
              </a:pPr>
              <a:r>
                <a:rPr lang="en-US" altLang="zh-CN" sz="305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a:t>
              </a:r>
              <a:endParaRPr lang="en-US" altLang="zh-CN" sz="305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967" name="Shape 967"/>
          <p:cNvSpPr/>
          <p:nvPr>
            <p:custDataLst>
              <p:tags r:id="rId16"/>
            </p:custDataLst>
          </p:nvPr>
        </p:nvSpPr>
        <p:spPr>
          <a:xfrm>
            <a:off x="2584365" y="4815189"/>
            <a:ext cx="3523478" cy="676275"/>
          </a:xfrm>
          <a:prstGeom prst="rect">
            <a:avLst/>
          </a:prstGeom>
          <a:noFill/>
          <a:ln w="12700" cap="flat">
            <a:noFill/>
            <a:miter lim="400000"/>
          </a:ln>
          <a:effec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algn="just">
              <a:lnSpc>
                <a:spcPct val="12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积极创造情感对大学生创业实践坚持意义重大。</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68" name="Shape 968"/>
          <p:cNvSpPr/>
          <p:nvPr>
            <p:custDataLst>
              <p:tags r:id="rId17"/>
            </p:custDataLst>
          </p:nvPr>
        </p:nvSpPr>
        <p:spPr>
          <a:xfrm>
            <a:off x="2584450" y="3871595"/>
            <a:ext cx="3316605" cy="763270"/>
          </a:xfrm>
          <a:prstGeom prst="rect">
            <a:avLst/>
          </a:prstGeom>
          <a:noFill/>
          <a:ln w="12700" cap="flat">
            <a:noFill/>
            <a:miter lim="400000"/>
          </a:ln>
          <a:effectLst/>
        </p:spPr>
        <p:txBody>
          <a:bodyPr wrap="square" lIns="43542" tIns="43542" rIns="43542" bIns="43542" numCol="1" anchor="t">
            <a:spAutoFit/>
          </a:bodyPr>
          <a:lstStyle>
            <a:lvl1pPr>
              <a:lnSpc>
                <a:spcPct val="90000"/>
              </a:lnSpc>
              <a:defRPr sz="2000" b="1">
                <a:latin typeface="+mn-lt"/>
                <a:ea typeface="+mn-ea"/>
                <a:cs typeface="+mn-cs"/>
                <a:sym typeface="Helvetica"/>
              </a:defRPr>
            </a:lvl1pPr>
          </a:lstStyle>
          <a:p>
            <a:pPr algn="just" defTabSz="905510" hangingPunct="0">
              <a:lnSpc>
                <a:spcPct val="110000"/>
              </a:lnSpc>
              <a:spcBef>
                <a:spcPts val="0"/>
              </a:spcBef>
              <a:spcAft>
                <a:spcPts val="0"/>
              </a:spcAft>
              <a:buClrTx/>
              <a:buSzTx/>
              <a:buFontTx/>
            </a:pPr>
            <a:r>
              <a:rPr lang="zh-CN" altLang="en-US" sz="2000" b="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创造情感：创业实践的坚守力</a:t>
            </a:r>
            <a:endParaRPr lang="zh-CN" altLang="en-US" sz="2000" b="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69" name="Shape 969"/>
          <p:cNvSpPr/>
          <p:nvPr>
            <p:custDataLst>
              <p:tags r:id="rId18"/>
            </p:custDataLst>
          </p:nvPr>
        </p:nvSpPr>
        <p:spPr>
          <a:xfrm>
            <a:off x="2687043" y="4622964"/>
            <a:ext cx="603486" cy="1"/>
          </a:xfrm>
          <a:prstGeom prst="line">
            <a:avLst/>
          </a:prstGeom>
          <a:noFill/>
          <a:ln w="635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72" name="Group 972"/>
          <p:cNvGrpSpPr/>
          <p:nvPr>
            <p:custDataLst>
              <p:tags r:id="rId19"/>
            </p:custDataLst>
          </p:nvPr>
        </p:nvGrpSpPr>
        <p:grpSpPr>
          <a:xfrm>
            <a:off x="1734740" y="4237788"/>
            <a:ext cx="688979" cy="699916"/>
            <a:chOff x="-1" y="-1"/>
            <a:chExt cx="699914" cy="699914"/>
          </a:xfrm>
        </p:grpSpPr>
        <p:sp>
          <p:nvSpPr>
            <p:cNvPr id="970" name="Shape 970"/>
            <p:cNvSpPr/>
            <p:nvPr>
              <p:custDataLst>
                <p:tags r:id="rId20"/>
              </p:custDataLst>
            </p:nvPr>
          </p:nvSpPr>
          <p:spPr>
            <a:xfrm>
              <a:off x="-1" y="-1"/>
              <a:ext cx="699914" cy="699914"/>
            </a:xfrm>
            <a:prstGeom prst="rect">
              <a:avLst/>
            </a:prstGeom>
            <a:solidFill>
              <a:srgbClr val="D2A672"/>
            </a:solidFill>
            <a:ln w="12700" cap="flat">
              <a:noFill/>
              <a:prstDash val="solid"/>
              <a:miter lim="800000"/>
            </a:ln>
            <a:effectLst/>
          </p:spPr>
          <p:txBody>
            <a:bodyPr wrap="square" lIns="43542" tIns="43542" rIns="43542" bIns="43542" numCol="1" anchor="ctr">
              <a:noAutofit/>
            </a:bodyPr>
            <a:lstStyle/>
            <a:p>
              <a:pPr algn="ctr" defTabSz="905510" hangingPunct="0">
                <a:defRPr sz="3200">
                  <a:latin typeface="+mn-lt"/>
                  <a:ea typeface="+mn-ea"/>
                  <a:cs typeface="+mn-cs"/>
                  <a:sym typeface="Helvetica"/>
                </a:defRPr>
              </a:pPr>
              <a:endParaRPr sz="305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71" name="Shape 971"/>
            <p:cNvSpPr/>
            <p:nvPr>
              <p:custDataLst>
                <p:tags r:id="rId21"/>
              </p:custDataLst>
            </p:nvPr>
          </p:nvSpPr>
          <p:spPr>
            <a:xfrm>
              <a:off x="-1" y="72143"/>
              <a:ext cx="699914" cy="555623"/>
            </a:xfrm>
            <a:prstGeom prst="rect">
              <a:avLst/>
            </a:prstGeom>
            <a:noFill/>
            <a:ln w="12700" cap="flat">
              <a:noFill/>
              <a:miter lim="400000"/>
            </a:ln>
            <a:effectLst/>
          </p:spPr>
          <p:txBody>
            <a:bodyPr wrap="square" lIns="43542" tIns="43542" rIns="43542" bIns="43542" numCol="1" anchor="ctr">
              <a:spAutoFit/>
            </a:bodyPr>
            <a:lstStyle>
              <a:lvl1pPr algn="ctr">
                <a:defRPr sz="3200">
                  <a:latin typeface="+mn-lt"/>
                  <a:ea typeface="+mn-ea"/>
                  <a:cs typeface="+mn-cs"/>
                  <a:sym typeface="Helvetica"/>
                </a:defRPr>
              </a:lvl1pPr>
            </a:lstStyle>
            <a:p>
              <a:pPr algn="ctr" defTabSz="905510" hangingPunct="0">
                <a:buClrTx/>
                <a:buSzTx/>
                <a:buFontTx/>
              </a:pPr>
              <a:r>
                <a:rPr lang="en-US" altLang="zh-CN" sz="305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3</a:t>
              </a:r>
              <a:endParaRPr lang="en-US" altLang="zh-CN" sz="305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974" name="Shape 974"/>
          <p:cNvSpPr/>
          <p:nvPr>
            <p:custDataLst>
              <p:tags r:id="rId22"/>
            </p:custDataLst>
          </p:nvPr>
        </p:nvSpPr>
        <p:spPr>
          <a:xfrm>
            <a:off x="7104375" y="4815189"/>
            <a:ext cx="3523478" cy="381000"/>
          </a:xfrm>
          <a:prstGeom prst="rect">
            <a:avLst/>
          </a:prstGeom>
          <a:noFill/>
          <a:ln w="12700" cap="flat">
            <a:noFill/>
            <a:miter lim="400000"/>
          </a:ln>
          <a:effec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algn="just">
              <a:lnSpc>
                <a:spcPct val="12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大学生挑战杯竞赛中，创造意志尽显。</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75" name="Shape 975"/>
          <p:cNvSpPr/>
          <p:nvPr>
            <p:custDataLst>
              <p:tags r:id="rId23"/>
            </p:custDataLst>
          </p:nvPr>
        </p:nvSpPr>
        <p:spPr>
          <a:xfrm>
            <a:off x="7104380" y="3871595"/>
            <a:ext cx="3235960" cy="763270"/>
          </a:xfrm>
          <a:prstGeom prst="rect">
            <a:avLst/>
          </a:prstGeom>
          <a:noFill/>
          <a:ln w="12700" cap="flat">
            <a:noFill/>
            <a:miter lim="400000"/>
          </a:ln>
          <a:effectLst/>
        </p:spPr>
        <p:txBody>
          <a:bodyPr wrap="square" lIns="43542" tIns="43542" rIns="43542" bIns="43542" numCol="1" anchor="t">
            <a:spAutoFit/>
          </a:bodyPr>
          <a:lstStyle>
            <a:lvl1pPr>
              <a:lnSpc>
                <a:spcPct val="90000"/>
              </a:lnSpc>
              <a:defRPr sz="2000" b="1">
                <a:latin typeface="+mn-lt"/>
                <a:ea typeface="+mn-ea"/>
                <a:cs typeface="+mn-cs"/>
                <a:sym typeface="Helvetica"/>
              </a:defRPr>
            </a:lvl1pPr>
          </a:lstStyle>
          <a:p>
            <a:pPr algn="just" defTabSz="905510" hangingPunct="0">
              <a:lnSpc>
                <a:spcPct val="110000"/>
              </a:lnSpc>
              <a:spcBef>
                <a:spcPts val="0"/>
              </a:spcBef>
              <a:spcAft>
                <a:spcPts val="0"/>
              </a:spcAft>
              <a:buClrTx/>
              <a:buSzTx/>
              <a:buFontTx/>
            </a:pPr>
            <a:r>
              <a:rPr lang="zh-CN" altLang="en-US" sz="2000" b="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创造意志：挑战困难的保障</a:t>
            </a:r>
            <a:endParaRPr lang="zh-CN" altLang="en-US" sz="2000" b="0"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76" name="Shape 976"/>
          <p:cNvSpPr/>
          <p:nvPr>
            <p:custDataLst>
              <p:tags r:id="rId24"/>
            </p:custDataLst>
          </p:nvPr>
        </p:nvSpPr>
        <p:spPr>
          <a:xfrm>
            <a:off x="7207053" y="4622964"/>
            <a:ext cx="603486" cy="1"/>
          </a:xfrm>
          <a:prstGeom prst="line">
            <a:avLst/>
          </a:prstGeom>
          <a:noFill/>
          <a:ln w="635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79" name="Group 979"/>
          <p:cNvGrpSpPr/>
          <p:nvPr>
            <p:custDataLst>
              <p:tags r:id="rId25"/>
            </p:custDataLst>
          </p:nvPr>
        </p:nvGrpSpPr>
        <p:grpSpPr>
          <a:xfrm>
            <a:off x="6254750" y="4237788"/>
            <a:ext cx="688979" cy="699916"/>
            <a:chOff x="-1" y="-1"/>
            <a:chExt cx="699914" cy="699914"/>
          </a:xfrm>
        </p:grpSpPr>
        <p:sp>
          <p:nvSpPr>
            <p:cNvPr id="977" name="Shape 977"/>
            <p:cNvSpPr/>
            <p:nvPr>
              <p:custDataLst>
                <p:tags r:id="rId26"/>
              </p:custDataLst>
            </p:nvPr>
          </p:nvSpPr>
          <p:spPr>
            <a:xfrm>
              <a:off x="-1" y="-1"/>
              <a:ext cx="699914" cy="699914"/>
            </a:xfrm>
            <a:prstGeom prst="rect">
              <a:avLst/>
            </a:prstGeom>
            <a:solidFill>
              <a:srgbClr val="D2A672"/>
            </a:solidFill>
            <a:ln w="12700" cap="flat">
              <a:noFill/>
              <a:prstDash val="solid"/>
              <a:miter lim="800000"/>
            </a:ln>
            <a:effectLst/>
          </p:spPr>
          <p:txBody>
            <a:bodyPr wrap="square" lIns="43542" tIns="43542" rIns="43542" bIns="43542" numCol="1" anchor="ctr">
              <a:noAutofit/>
            </a:bodyPr>
            <a:lstStyle/>
            <a:p>
              <a:pPr algn="ctr" defTabSz="905510" hangingPunct="0">
                <a:defRPr sz="3200">
                  <a:latin typeface="+mn-lt"/>
                  <a:ea typeface="+mn-ea"/>
                  <a:cs typeface="+mn-cs"/>
                  <a:sym typeface="Helvetica"/>
                </a:defRPr>
              </a:pPr>
              <a:endParaRPr sz="305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78" name="Shape 978"/>
            <p:cNvSpPr/>
            <p:nvPr>
              <p:custDataLst>
                <p:tags r:id="rId27"/>
              </p:custDataLst>
            </p:nvPr>
          </p:nvSpPr>
          <p:spPr>
            <a:xfrm>
              <a:off x="-1" y="72143"/>
              <a:ext cx="699914" cy="555623"/>
            </a:xfrm>
            <a:prstGeom prst="rect">
              <a:avLst/>
            </a:prstGeom>
            <a:noFill/>
            <a:ln w="12700" cap="flat">
              <a:noFill/>
              <a:miter lim="400000"/>
            </a:ln>
            <a:effectLst/>
          </p:spPr>
          <p:txBody>
            <a:bodyPr wrap="square" lIns="43542" tIns="43542" rIns="43542" bIns="43542" numCol="1" anchor="ctr">
              <a:spAutoFit/>
            </a:bodyPr>
            <a:lstStyle>
              <a:lvl1pPr algn="ctr">
                <a:defRPr sz="3200">
                  <a:latin typeface="+mn-lt"/>
                  <a:ea typeface="+mn-ea"/>
                  <a:cs typeface="+mn-cs"/>
                  <a:sym typeface="Helvetica"/>
                </a:defRPr>
              </a:lvl1pPr>
            </a:lstStyle>
            <a:p>
              <a:pPr algn="ctr" defTabSz="905510" hangingPunct="0">
                <a:buClrTx/>
                <a:buSzTx/>
                <a:buFontTx/>
              </a:pPr>
              <a:r>
                <a:rPr lang="en-US" altLang="zh-CN" sz="305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4</a:t>
              </a:r>
              <a:endParaRPr lang="en-US" altLang="zh-CN" sz="305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3" name="矩形 2"/>
          <p:cNvSpPr/>
          <p:nvPr/>
        </p:nvSpPr>
        <p:spPr>
          <a:xfrm>
            <a:off x="1795780" y="542925"/>
            <a:ext cx="9013825" cy="765810"/>
          </a:xfrm>
          <a:prstGeom prst="rect">
            <a:avLst/>
          </a:prstGeom>
          <a:ln w="15875">
            <a:noFill/>
          </a:ln>
        </p:spPr>
        <p:txBody>
          <a:bodyPr wrap="square" lIns="65314" tIns="32657" rIns="65314" bIns="32657">
            <a:spAutoFit/>
          </a:bodyPr>
          <a:p>
            <a:pPr algn="ctr" defTabSz="905510" hangingPunct="0">
              <a:lnSpc>
                <a:spcPct val="120000"/>
              </a:lnSpc>
            </a:pPr>
            <a:r>
              <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二、创新意识的构成要素</a:t>
            </a:r>
            <a:endPar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98" name="直接连接符 97"/>
          <p:cNvCxnSpPr/>
          <p:nvPr/>
        </p:nvCxnSpPr>
        <p:spPr>
          <a:xfrm>
            <a:off x="5880000" y="134778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28"/>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958"/>
                                        </p:tgtEl>
                                        <p:attrNameLst>
                                          <p:attrName>style.visibility</p:attrName>
                                        </p:attrNameLst>
                                      </p:cBhvr>
                                      <p:to>
                                        <p:strVal val="visible"/>
                                      </p:to>
                                    </p:set>
                                    <p:anim calcmode="lin" valueType="num">
                                      <p:cBhvr additive="base">
                                        <p:cTn id="26" dur="500" fill="hold"/>
                                        <p:tgtEl>
                                          <p:spTgt spid="958"/>
                                        </p:tgtEl>
                                        <p:attrNameLst>
                                          <p:attrName>ppt_x</p:attrName>
                                        </p:attrNameLst>
                                      </p:cBhvr>
                                      <p:tavLst>
                                        <p:tav tm="0">
                                          <p:val>
                                            <p:strVal val="0-#ppt_w/2"/>
                                          </p:val>
                                        </p:tav>
                                        <p:tav tm="100000">
                                          <p:val>
                                            <p:strVal val="#ppt_x"/>
                                          </p:val>
                                        </p:tav>
                                      </p:tavLst>
                                    </p:anim>
                                    <p:anim calcmode="lin" valueType="num">
                                      <p:cBhvr additive="base">
                                        <p:cTn id="27" dur="500" fill="hold"/>
                                        <p:tgtEl>
                                          <p:spTgt spid="95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954"/>
                                        </p:tgtEl>
                                        <p:attrNameLst>
                                          <p:attrName>style.visibility</p:attrName>
                                        </p:attrNameLst>
                                      </p:cBhvr>
                                      <p:to>
                                        <p:strVal val="visible"/>
                                      </p:to>
                                    </p:set>
                                    <p:animEffect transition="in" filter="wipe(left)">
                                      <p:cBhvr>
                                        <p:cTn id="31" dur="500"/>
                                        <p:tgtEl>
                                          <p:spTgt spid="95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55"/>
                                        </p:tgtEl>
                                        <p:attrNameLst>
                                          <p:attrName>style.visibility</p:attrName>
                                        </p:attrNameLst>
                                      </p:cBhvr>
                                      <p:to>
                                        <p:strVal val="visible"/>
                                      </p:to>
                                    </p:set>
                                    <p:animEffect transition="in" filter="wipe(left)">
                                      <p:cBhvr>
                                        <p:cTn id="34" dur="500"/>
                                        <p:tgtEl>
                                          <p:spTgt spid="955"/>
                                        </p:tgtEl>
                                      </p:cBhvr>
                                    </p:animEffect>
                                  </p:childTnLst>
                                </p:cTn>
                              </p:par>
                            </p:childTnLst>
                          </p:cTn>
                        </p:par>
                        <p:par>
                          <p:cTn id="35" fill="hold">
                            <p:stCondLst>
                              <p:cond delay="3000"/>
                            </p:stCondLst>
                            <p:childTnLst>
                              <p:par>
                                <p:cTn id="36" presetID="14" presetClass="entr" presetSubtype="10" fill="hold" grpId="0" nodeType="afterEffect">
                                  <p:stCondLst>
                                    <p:cond delay="0"/>
                                  </p:stCondLst>
                                  <p:childTnLst>
                                    <p:set>
                                      <p:cBhvr>
                                        <p:cTn id="37" dur="1" fill="hold">
                                          <p:stCondLst>
                                            <p:cond delay="0"/>
                                          </p:stCondLst>
                                        </p:cTn>
                                        <p:tgtEl>
                                          <p:spTgt spid="953"/>
                                        </p:tgtEl>
                                        <p:attrNameLst>
                                          <p:attrName>style.visibility</p:attrName>
                                        </p:attrNameLst>
                                      </p:cBhvr>
                                      <p:to>
                                        <p:strVal val="visible"/>
                                      </p:to>
                                    </p:set>
                                    <p:animEffect transition="in" filter="randombar(horizontal)">
                                      <p:cBhvr>
                                        <p:cTn id="38" dur="500"/>
                                        <p:tgtEl>
                                          <p:spTgt spid="953"/>
                                        </p:tgtEl>
                                      </p:cBhvr>
                                    </p:animEffect>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965"/>
                                        </p:tgtEl>
                                        <p:attrNameLst>
                                          <p:attrName>style.visibility</p:attrName>
                                        </p:attrNameLst>
                                      </p:cBhvr>
                                      <p:to>
                                        <p:strVal val="visible"/>
                                      </p:to>
                                    </p:set>
                                    <p:anim calcmode="lin" valueType="num">
                                      <p:cBhvr additive="base">
                                        <p:cTn id="42" dur="500" fill="hold"/>
                                        <p:tgtEl>
                                          <p:spTgt spid="965"/>
                                        </p:tgtEl>
                                        <p:attrNameLst>
                                          <p:attrName>ppt_x</p:attrName>
                                        </p:attrNameLst>
                                      </p:cBhvr>
                                      <p:tavLst>
                                        <p:tav tm="0">
                                          <p:val>
                                            <p:strVal val="1+#ppt_w/2"/>
                                          </p:val>
                                        </p:tav>
                                        <p:tav tm="100000">
                                          <p:val>
                                            <p:strVal val="#ppt_x"/>
                                          </p:val>
                                        </p:tav>
                                      </p:tavLst>
                                    </p:anim>
                                    <p:anim calcmode="lin" valueType="num">
                                      <p:cBhvr additive="base">
                                        <p:cTn id="43" dur="500" fill="hold"/>
                                        <p:tgtEl>
                                          <p:spTgt spid="965"/>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961"/>
                                        </p:tgtEl>
                                        <p:attrNameLst>
                                          <p:attrName>style.visibility</p:attrName>
                                        </p:attrNameLst>
                                      </p:cBhvr>
                                      <p:to>
                                        <p:strVal val="visible"/>
                                      </p:to>
                                    </p:set>
                                    <p:animEffect transition="in" filter="wipe(left)">
                                      <p:cBhvr>
                                        <p:cTn id="47" dur="500"/>
                                        <p:tgtEl>
                                          <p:spTgt spid="96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62"/>
                                        </p:tgtEl>
                                        <p:attrNameLst>
                                          <p:attrName>style.visibility</p:attrName>
                                        </p:attrNameLst>
                                      </p:cBhvr>
                                      <p:to>
                                        <p:strVal val="visible"/>
                                      </p:to>
                                    </p:set>
                                    <p:animEffect transition="in" filter="wipe(left)">
                                      <p:cBhvr>
                                        <p:cTn id="50" dur="500"/>
                                        <p:tgtEl>
                                          <p:spTgt spid="962"/>
                                        </p:tgtEl>
                                      </p:cBhvr>
                                    </p:animEffect>
                                  </p:childTnLst>
                                </p:cTn>
                              </p:par>
                            </p:childTnLst>
                          </p:cTn>
                        </p:par>
                        <p:par>
                          <p:cTn id="51" fill="hold">
                            <p:stCondLst>
                              <p:cond delay="4500"/>
                            </p:stCondLst>
                            <p:childTnLst>
                              <p:par>
                                <p:cTn id="52" presetID="14" presetClass="entr" presetSubtype="10" fill="hold" grpId="0" nodeType="afterEffect">
                                  <p:stCondLst>
                                    <p:cond delay="0"/>
                                  </p:stCondLst>
                                  <p:childTnLst>
                                    <p:set>
                                      <p:cBhvr>
                                        <p:cTn id="53" dur="1" fill="hold">
                                          <p:stCondLst>
                                            <p:cond delay="0"/>
                                          </p:stCondLst>
                                        </p:cTn>
                                        <p:tgtEl>
                                          <p:spTgt spid="960"/>
                                        </p:tgtEl>
                                        <p:attrNameLst>
                                          <p:attrName>style.visibility</p:attrName>
                                        </p:attrNameLst>
                                      </p:cBhvr>
                                      <p:to>
                                        <p:strVal val="visible"/>
                                      </p:to>
                                    </p:set>
                                    <p:animEffect transition="in" filter="randombar(horizontal)">
                                      <p:cBhvr>
                                        <p:cTn id="54" dur="500"/>
                                        <p:tgtEl>
                                          <p:spTgt spid="960"/>
                                        </p:tgtEl>
                                      </p:cBhvr>
                                    </p:animEffect>
                                  </p:childTnLst>
                                </p:cTn>
                              </p:par>
                            </p:childTnLst>
                          </p:cTn>
                        </p:par>
                        <p:par>
                          <p:cTn id="55" fill="hold">
                            <p:stCondLst>
                              <p:cond delay="5000"/>
                            </p:stCondLst>
                            <p:childTnLst>
                              <p:par>
                                <p:cTn id="56" presetID="2" presetClass="entr" presetSubtype="8" fill="hold" nodeType="afterEffect">
                                  <p:stCondLst>
                                    <p:cond delay="0"/>
                                  </p:stCondLst>
                                  <p:childTnLst>
                                    <p:set>
                                      <p:cBhvr>
                                        <p:cTn id="57" dur="1" fill="hold">
                                          <p:stCondLst>
                                            <p:cond delay="0"/>
                                          </p:stCondLst>
                                        </p:cTn>
                                        <p:tgtEl>
                                          <p:spTgt spid="972"/>
                                        </p:tgtEl>
                                        <p:attrNameLst>
                                          <p:attrName>style.visibility</p:attrName>
                                        </p:attrNameLst>
                                      </p:cBhvr>
                                      <p:to>
                                        <p:strVal val="visible"/>
                                      </p:to>
                                    </p:set>
                                    <p:anim calcmode="lin" valueType="num">
                                      <p:cBhvr additive="base">
                                        <p:cTn id="58" dur="500" fill="hold"/>
                                        <p:tgtEl>
                                          <p:spTgt spid="972"/>
                                        </p:tgtEl>
                                        <p:attrNameLst>
                                          <p:attrName>ppt_x</p:attrName>
                                        </p:attrNameLst>
                                      </p:cBhvr>
                                      <p:tavLst>
                                        <p:tav tm="0">
                                          <p:val>
                                            <p:strVal val="0-#ppt_w/2"/>
                                          </p:val>
                                        </p:tav>
                                        <p:tav tm="100000">
                                          <p:val>
                                            <p:strVal val="#ppt_x"/>
                                          </p:val>
                                        </p:tav>
                                      </p:tavLst>
                                    </p:anim>
                                    <p:anim calcmode="lin" valueType="num">
                                      <p:cBhvr additive="base">
                                        <p:cTn id="59" dur="500" fill="hold"/>
                                        <p:tgtEl>
                                          <p:spTgt spid="972"/>
                                        </p:tgtEl>
                                        <p:attrNameLst>
                                          <p:attrName>ppt_y</p:attrName>
                                        </p:attrNameLst>
                                      </p:cBhvr>
                                      <p:tavLst>
                                        <p:tav tm="0">
                                          <p:val>
                                            <p:strVal val="#ppt_y"/>
                                          </p:val>
                                        </p:tav>
                                        <p:tav tm="100000">
                                          <p:val>
                                            <p:strVal val="#ppt_y"/>
                                          </p:val>
                                        </p:tav>
                                      </p:tavLst>
                                    </p:anim>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968"/>
                                        </p:tgtEl>
                                        <p:attrNameLst>
                                          <p:attrName>style.visibility</p:attrName>
                                        </p:attrNameLst>
                                      </p:cBhvr>
                                      <p:to>
                                        <p:strVal val="visible"/>
                                      </p:to>
                                    </p:set>
                                    <p:animEffect transition="in" filter="wipe(left)">
                                      <p:cBhvr>
                                        <p:cTn id="63" dur="500"/>
                                        <p:tgtEl>
                                          <p:spTgt spid="96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969"/>
                                        </p:tgtEl>
                                        <p:attrNameLst>
                                          <p:attrName>style.visibility</p:attrName>
                                        </p:attrNameLst>
                                      </p:cBhvr>
                                      <p:to>
                                        <p:strVal val="visible"/>
                                      </p:to>
                                    </p:set>
                                    <p:animEffect transition="in" filter="wipe(left)">
                                      <p:cBhvr>
                                        <p:cTn id="66" dur="500"/>
                                        <p:tgtEl>
                                          <p:spTgt spid="969"/>
                                        </p:tgtEl>
                                      </p:cBhvr>
                                    </p:animEffect>
                                  </p:childTnLst>
                                </p:cTn>
                              </p:par>
                            </p:childTnLst>
                          </p:cTn>
                        </p:par>
                        <p:par>
                          <p:cTn id="67" fill="hold">
                            <p:stCondLst>
                              <p:cond delay="6000"/>
                            </p:stCondLst>
                            <p:childTnLst>
                              <p:par>
                                <p:cTn id="68" presetID="14" presetClass="entr" presetSubtype="10" fill="hold" grpId="0" nodeType="afterEffect">
                                  <p:stCondLst>
                                    <p:cond delay="0"/>
                                  </p:stCondLst>
                                  <p:childTnLst>
                                    <p:set>
                                      <p:cBhvr>
                                        <p:cTn id="69" dur="1" fill="hold">
                                          <p:stCondLst>
                                            <p:cond delay="0"/>
                                          </p:stCondLst>
                                        </p:cTn>
                                        <p:tgtEl>
                                          <p:spTgt spid="967"/>
                                        </p:tgtEl>
                                        <p:attrNameLst>
                                          <p:attrName>style.visibility</p:attrName>
                                        </p:attrNameLst>
                                      </p:cBhvr>
                                      <p:to>
                                        <p:strVal val="visible"/>
                                      </p:to>
                                    </p:set>
                                    <p:animEffect transition="in" filter="randombar(horizontal)">
                                      <p:cBhvr>
                                        <p:cTn id="70" dur="500"/>
                                        <p:tgtEl>
                                          <p:spTgt spid="967"/>
                                        </p:tgtEl>
                                      </p:cBhvr>
                                    </p:animEffect>
                                  </p:childTnLst>
                                </p:cTn>
                              </p:par>
                            </p:childTnLst>
                          </p:cTn>
                        </p:par>
                        <p:par>
                          <p:cTn id="71" fill="hold">
                            <p:stCondLst>
                              <p:cond delay="6500"/>
                            </p:stCondLst>
                            <p:childTnLst>
                              <p:par>
                                <p:cTn id="72" presetID="2" presetClass="entr" presetSubtype="2" fill="hold" nodeType="afterEffect">
                                  <p:stCondLst>
                                    <p:cond delay="0"/>
                                  </p:stCondLst>
                                  <p:childTnLst>
                                    <p:set>
                                      <p:cBhvr>
                                        <p:cTn id="73" dur="1" fill="hold">
                                          <p:stCondLst>
                                            <p:cond delay="0"/>
                                          </p:stCondLst>
                                        </p:cTn>
                                        <p:tgtEl>
                                          <p:spTgt spid="979"/>
                                        </p:tgtEl>
                                        <p:attrNameLst>
                                          <p:attrName>style.visibility</p:attrName>
                                        </p:attrNameLst>
                                      </p:cBhvr>
                                      <p:to>
                                        <p:strVal val="visible"/>
                                      </p:to>
                                    </p:set>
                                    <p:anim calcmode="lin" valueType="num">
                                      <p:cBhvr additive="base">
                                        <p:cTn id="74" dur="500" fill="hold"/>
                                        <p:tgtEl>
                                          <p:spTgt spid="979"/>
                                        </p:tgtEl>
                                        <p:attrNameLst>
                                          <p:attrName>ppt_x</p:attrName>
                                        </p:attrNameLst>
                                      </p:cBhvr>
                                      <p:tavLst>
                                        <p:tav tm="0">
                                          <p:val>
                                            <p:strVal val="1+#ppt_w/2"/>
                                          </p:val>
                                        </p:tav>
                                        <p:tav tm="100000">
                                          <p:val>
                                            <p:strVal val="#ppt_x"/>
                                          </p:val>
                                        </p:tav>
                                      </p:tavLst>
                                    </p:anim>
                                    <p:anim calcmode="lin" valueType="num">
                                      <p:cBhvr additive="base">
                                        <p:cTn id="75" dur="500" fill="hold"/>
                                        <p:tgtEl>
                                          <p:spTgt spid="979"/>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22" presetClass="entr" presetSubtype="8" fill="hold" grpId="0" nodeType="afterEffect">
                                  <p:stCondLst>
                                    <p:cond delay="0"/>
                                  </p:stCondLst>
                                  <p:childTnLst>
                                    <p:set>
                                      <p:cBhvr>
                                        <p:cTn id="78" dur="1" fill="hold">
                                          <p:stCondLst>
                                            <p:cond delay="0"/>
                                          </p:stCondLst>
                                        </p:cTn>
                                        <p:tgtEl>
                                          <p:spTgt spid="975"/>
                                        </p:tgtEl>
                                        <p:attrNameLst>
                                          <p:attrName>style.visibility</p:attrName>
                                        </p:attrNameLst>
                                      </p:cBhvr>
                                      <p:to>
                                        <p:strVal val="visible"/>
                                      </p:to>
                                    </p:set>
                                    <p:animEffect transition="in" filter="wipe(left)">
                                      <p:cBhvr>
                                        <p:cTn id="79" dur="500"/>
                                        <p:tgtEl>
                                          <p:spTgt spid="975"/>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76"/>
                                        </p:tgtEl>
                                        <p:attrNameLst>
                                          <p:attrName>style.visibility</p:attrName>
                                        </p:attrNameLst>
                                      </p:cBhvr>
                                      <p:to>
                                        <p:strVal val="visible"/>
                                      </p:to>
                                    </p:set>
                                    <p:animEffect transition="in" filter="wipe(left)">
                                      <p:cBhvr>
                                        <p:cTn id="82" dur="500"/>
                                        <p:tgtEl>
                                          <p:spTgt spid="976"/>
                                        </p:tgtEl>
                                      </p:cBhvr>
                                    </p:animEffect>
                                  </p:childTnLst>
                                </p:cTn>
                              </p:par>
                            </p:childTnLst>
                          </p:cTn>
                        </p:par>
                        <p:par>
                          <p:cTn id="83" fill="hold">
                            <p:stCondLst>
                              <p:cond delay="7500"/>
                            </p:stCondLst>
                            <p:childTnLst>
                              <p:par>
                                <p:cTn id="84" presetID="14" presetClass="entr" presetSubtype="10" fill="hold" grpId="0" nodeType="afterEffect">
                                  <p:stCondLst>
                                    <p:cond delay="0"/>
                                  </p:stCondLst>
                                  <p:childTnLst>
                                    <p:set>
                                      <p:cBhvr>
                                        <p:cTn id="85" dur="1" fill="hold">
                                          <p:stCondLst>
                                            <p:cond delay="0"/>
                                          </p:stCondLst>
                                        </p:cTn>
                                        <p:tgtEl>
                                          <p:spTgt spid="974"/>
                                        </p:tgtEl>
                                        <p:attrNameLst>
                                          <p:attrName>style.visibility</p:attrName>
                                        </p:attrNameLst>
                                      </p:cBhvr>
                                      <p:to>
                                        <p:strVal val="visible"/>
                                      </p:to>
                                    </p:set>
                                    <p:animEffect transition="in" filter="randombar(horizontal)">
                                      <p:cBhvr>
                                        <p:cTn id="86" dur="500"/>
                                        <p:tgtEl>
                                          <p:spTgt spid="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3" grpId="0" bldLvl="0" animBg="1"/>
      <p:bldP spid="954" grpId="0" bldLvl="0" animBg="1"/>
      <p:bldP spid="955" grpId="0" bldLvl="0" animBg="1"/>
      <p:bldP spid="960" grpId="0" bldLvl="0" animBg="1"/>
      <p:bldP spid="961" grpId="0" bldLvl="0" animBg="1"/>
      <p:bldP spid="962" grpId="0" bldLvl="0" animBg="1"/>
      <p:bldP spid="967" grpId="0" bldLvl="0" animBg="1"/>
      <p:bldP spid="968" grpId="0" bldLvl="0" animBg="1"/>
      <p:bldP spid="969" grpId="0" bldLvl="0" animBg="1"/>
      <p:bldP spid="974" grpId="0" bldLvl="0" animBg="1"/>
      <p:bldP spid="975" grpId="0" bldLvl="0" animBg="1"/>
      <p:bldP spid="976" grpId="0" bldLvl="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77563" y="853440"/>
            <a:ext cx="693646"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8" name="组合 7"/>
          <p:cNvGrpSpPr/>
          <p:nvPr>
            <p:custDataLst>
              <p:tags r:id="rId4"/>
            </p:custDataLst>
          </p:nvPr>
        </p:nvGrpSpPr>
        <p:grpSpPr>
          <a:xfrm>
            <a:off x="6343015" y="2160270"/>
            <a:ext cx="4465320" cy="1692521"/>
            <a:chOff x="1581399" y="2796560"/>
            <a:chExt cx="3731319" cy="1692802"/>
          </a:xfrm>
        </p:grpSpPr>
        <p:sp>
          <p:nvSpPr>
            <p:cNvPr id="9" name="文本框 8"/>
            <p:cNvSpPr txBox="1"/>
            <p:nvPr>
              <p:custDataLst>
                <p:tags r:id="rId5"/>
              </p:custDataLst>
            </p:nvPr>
          </p:nvSpPr>
          <p:spPr>
            <a:xfrm>
              <a:off x="1581399" y="2796560"/>
              <a:ext cx="3161433" cy="398846"/>
            </a:xfrm>
            <a:prstGeom prst="rect">
              <a:avLst/>
            </a:prstGeom>
            <a:noFill/>
          </p:spPr>
          <p:txBody>
            <a:bodyPr wrap="square" rtlCol="0">
              <a:spAutoFit/>
              <a:scene3d>
                <a:camera prst="orthographicFront"/>
                <a:lightRig rig="threePt" dir="t"/>
              </a:scene3d>
              <a:sp3d contourW="12700"/>
            </a:bodyPr>
            <a:lstStyle/>
            <a:p>
              <a:pPr algn="l"/>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推动社会生产力发展</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0" name="文本框 9"/>
            <p:cNvSpPr txBox="1"/>
            <p:nvPr>
              <p:custDataLst>
                <p:tags r:id="rId6"/>
              </p:custDataLst>
            </p:nvPr>
          </p:nvSpPr>
          <p:spPr>
            <a:xfrm>
              <a:off x="1587501" y="3197557"/>
              <a:ext cx="3725217" cy="1291805"/>
            </a:xfrm>
            <a:prstGeom prst="rect">
              <a:avLst/>
            </a:prstGeom>
            <a:noFill/>
          </p:spPr>
          <p:txBody>
            <a:bodyPr wrap="square" rtlCol="0">
              <a:spAutoFit/>
              <a:scene3d>
                <a:camera prst="orthographicFront"/>
                <a:lightRig rig="threePt" dir="t"/>
              </a:scene3d>
              <a:sp3d contourW="12700"/>
            </a:bodyPr>
            <a:lstStyle/>
            <a:p>
              <a:pPr indent="381000" algn="just" fontAlgn="auto">
                <a:lnSpc>
                  <a:spcPct val="130000"/>
                </a:lnSpc>
                <a:spcBef>
                  <a:spcPts val="0"/>
                </a:spcBef>
                <a:spcAft>
                  <a:spcPts val="0"/>
                </a:spcAft>
                <a:extLst>
                  <a:ext uri="{35155182-B16C-46BC-9424-99874614C6A1}">
                    <wpsdc:indentchars xmlns:wpsdc="http://www.wps.cn/officeDocument/2017/drawingmlCustomData" val="200" checksum="2033819950"/>
                  </a:ext>
                </a:extLst>
              </a:pPr>
              <a:r>
                <a:rPr lang="zh-CN" sz="15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大学生在新能源汽车等领域创新作为显著。高校汽车工程相关团队研发的新型电池管理系统，提升电池续航与安全性，轻量化材料应用也降低车重、提高能效。</a:t>
              </a:r>
              <a:endParaRPr lang="zh-CN" sz="15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cxnSp>
        <p:nvCxnSpPr>
          <p:cNvPr id="17" name="直接连接符 16"/>
          <p:cNvCxnSpPr/>
          <p:nvPr>
            <p:custDataLst>
              <p:tags r:id="rId7"/>
            </p:custDataLst>
          </p:nvPr>
        </p:nvCxnSpPr>
        <p:spPr>
          <a:xfrm>
            <a:off x="6326745" y="3900419"/>
            <a:ext cx="4737000" cy="0"/>
          </a:xfrm>
          <a:prstGeom prst="line">
            <a:avLst/>
          </a:prstGeom>
          <a:ln>
            <a:solidFill>
              <a:srgbClr val="7E4938"/>
            </a:solidFill>
          </a:ln>
        </p:spPr>
        <p:style>
          <a:lnRef idx="3">
            <a:schemeClr val="accent1"/>
          </a:lnRef>
          <a:fillRef idx="0">
            <a:srgbClr val="FFFFFF"/>
          </a:fillRef>
          <a:effectRef idx="0">
            <a:srgbClr val="FFFFFF"/>
          </a:effectRef>
          <a:fontRef idx="minor">
            <a:schemeClr val="tx1"/>
          </a:fontRef>
        </p:style>
      </p:cxnSp>
      <p:grpSp>
        <p:nvGrpSpPr>
          <p:cNvPr id="2" name="组合 1"/>
          <p:cNvGrpSpPr/>
          <p:nvPr>
            <p:custDataLst>
              <p:tags r:id="rId8"/>
            </p:custDataLst>
          </p:nvPr>
        </p:nvGrpSpPr>
        <p:grpSpPr>
          <a:xfrm>
            <a:off x="6343015" y="4048760"/>
            <a:ext cx="4465320" cy="1392166"/>
            <a:chOff x="1581399" y="2796560"/>
            <a:chExt cx="3731319" cy="1392397"/>
          </a:xfrm>
        </p:grpSpPr>
        <p:sp>
          <p:nvSpPr>
            <p:cNvPr id="3" name="文本框 2"/>
            <p:cNvSpPr txBox="1"/>
            <p:nvPr>
              <p:custDataLst>
                <p:tags r:id="rId9"/>
              </p:custDataLst>
            </p:nvPr>
          </p:nvSpPr>
          <p:spPr>
            <a:xfrm>
              <a:off x="1581399" y="2796560"/>
              <a:ext cx="3659155" cy="398846"/>
            </a:xfrm>
            <a:prstGeom prst="rect">
              <a:avLst/>
            </a:prstGeom>
            <a:noFill/>
          </p:spPr>
          <p:txBody>
            <a:bodyPr wrap="square" rtlCol="0">
              <a:spAutoFit/>
              <a:scene3d>
                <a:camera prst="orthographicFront"/>
                <a:lightRig rig="threePt" dir="t"/>
              </a:scene3d>
              <a:sp3d contourW="12700"/>
            </a:bodyPr>
            <a:p>
              <a:pPr algn="l"/>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促进社会全面进步</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10"/>
              </p:custDataLst>
            </p:nvPr>
          </p:nvSpPr>
          <p:spPr>
            <a:xfrm>
              <a:off x="1587501" y="3197557"/>
              <a:ext cx="3725217" cy="991400"/>
            </a:xfrm>
            <a:prstGeom prst="rect">
              <a:avLst/>
            </a:prstGeom>
            <a:noFill/>
          </p:spPr>
          <p:txBody>
            <a:bodyPr wrap="square" rtlCol="0">
              <a:spAutoFit/>
              <a:scene3d>
                <a:camera prst="orthographicFront"/>
                <a:lightRig rig="threePt" dir="t"/>
              </a:scene3d>
              <a:sp3d contourW="12700"/>
            </a:bodyPr>
            <a:p>
              <a:pPr indent="381000" algn="just">
                <a:lnSpc>
                  <a:spcPct val="130000"/>
                </a:lnSpc>
                <a:spcBef>
                  <a:spcPts val="0"/>
                </a:spcBef>
                <a:spcAft>
                  <a:spcPts val="0"/>
                </a:spcAft>
                <a:buClrTx/>
                <a:buSzTx/>
                <a:buFontTx/>
                <a:extLst>
                  <a:ext uri="{35155182-B16C-46BC-9424-99874614C6A1}">
                    <wpsdc:indentchars xmlns:wpsdc="http://www.wps.cn/officeDocument/2017/drawingmlCustomData" val="200" checksum="2033819950"/>
                  </a:ext>
                </a:extLst>
              </a:pPr>
              <a:r>
                <a:rPr lang="zh-CN" sz="15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在校园，创新意识强的学生组织科技社团、工作坊等活动，形成积极探索氛围。某高校科技创新社团的科技展览、创意分享会等激发同学热情。</a:t>
              </a:r>
              <a:endParaRPr lang="zh-CN" sz="15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2" name="椭圆 11"/>
          <p:cNvSpPr/>
          <p:nvPr/>
        </p:nvSpPr>
        <p:spPr>
          <a:xfrm>
            <a:off x="1177925" y="2018030"/>
            <a:ext cx="4084320" cy="3971290"/>
          </a:xfrm>
          <a:prstGeom prst="ellipse">
            <a:avLst/>
          </a:prstGeom>
          <a:blipFill dpi="0" rotWithShape="1">
            <a:blip r:embed="rId11"/>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dirty="0">
              <a:cs typeface="+mn-ea"/>
              <a:sym typeface="+mn-lt"/>
            </a:endParaRPr>
          </a:p>
        </p:txBody>
      </p:sp>
      <p:sp>
        <p:nvSpPr>
          <p:cNvPr id="16" name="椭圆 15"/>
          <p:cNvSpPr/>
          <p:nvPr/>
        </p:nvSpPr>
        <p:spPr>
          <a:xfrm>
            <a:off x="4189095" y="2004695"/>
            <a:ext cx="652780" cy="634365"/>
          </a:xfrm>
          <a:prstGeom prst="ellipse">
            <a:avLst/>
          </a:prstGeom>
          <a:solidFill>
            <a:srgbClr val="CDA1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3" name="椭圆 32"/>
          <p:cNvSpPr/>
          <p:nvPr/>
        </p:nvSpPr>
        <p:spPr>
          <a:xfrm>
            <a:off x="4206240" y="5069205"/>
            <a:ext cx="844550" cy="821055"/>
          </a:xfrm>
          <a:prstGeom prst="ellipse">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pic>
        <p:nvPicPr>
          <p:cNvPr id="34" name="图片 10" descr="conditions"/>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311015" y="2126615"/>
            <a:ext cx="387985" cy="377190"/>
          </a:xfrm>
          <a:prstGeom prst="rect">
            <a:avLst/>
          </a:prstGeom>
        </p:spPr>
      </p:pic>
      <p:pic>
        <p:nvPicPr>
          <p:cNvPr id="35" name="图片 5" descr="RFQ-logo"/>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367530" y="5231130"/>
            <a:ext cx="492760" cy="479425"/>
          </a:xfrm>
          <a:prstGeom prst="rect">
            <a:avLst/>
          </a:prstGeom>
        </p:spPr>
      </p:pic>
      <p:sp>
        <p:nvSpPr>
          <p:cNvPr id="41" name="文本框 40"/>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三、创新意识的价值</a:t>
            </a:r>
            <a:endParaRPr lang="zh-CN" altLang="en-US" sz="3200" b="1" dirty="0">
              <a:solidFill>
                <a:srgbClr val="7E4938"/>
              </a:solidFill>
              <a:cs typeface="+mn-ea"/>
              <a:sym typeface="+mn-lt"/>
            </a:endParaRPr>
          </a:p>
        </p:txBody>
      </p:sp>
      <p:cxnSp>
        <p:nvCxnSpPr>
          <p:cNvPr id="42" name="直接连接符 41"/>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871345" y="3427730"/>
            <a:ext cx="2683510" cy="1014730"/>
          </a:xfrm>
          <a:prstGeom prst="rect">
            <a:avLst/>
          </a:prstGeom>
          <a:noFill/>
        </p:spPr>
        <p:txBody>
          <a:bodyPr wrap="square" rtlCol="0" anchor="t">
            <a:spAutoFit/>
          </a:bodyPr>
          <a:p>
            <a:pPr algn="ctr">
              <a:lnSpc>
                <a:spcPct val="150000"/>
              </a:lnSpc>
            </a:pPr>
            <a:r>
              <a:rPr lang="zh-CN" altLang="en-US" sz="2000" b="1">
                <a:solidFill>
                  <a:schemeClr val="bg1"/>
                </a:solidFill>
              </a:rPr>
              <a:t>（一）对国家创新能力的核心贡献</a:t>
            </a:r>
            <a:endParaRPr lang="zh-CN" altLang="en-US" sz="2000" b="1">
              <a:solidFill>
                <a:schemeClr val="bg1"/>
              </a:solidFill>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2" name="组合 1"/>
          <p:cNvGrpSpPr/>
          <p:nvPr/>
        </p:nvGrpSpPr>
        <p:grpSpPr>
          <a:xfrm>
            <a:off x="1189420" y="1981725"/>
            <a:ext cx="3610303" cy="3610303"/>
            <a:chOff x="1087820" y="1844565"/>
            <a:chExt cx="3610303" cy="3610303"/>
          </a:xfrm>
        </p:grpSpPr>
        <p:sp>
          <p:nvSpPr>
            <p:cNvPr id="4" name="椭圆 3"/>
            <p:cNvSpPr/>
            <p:nvPr/>
          </p:nvSpPr>
          <p:spPr>
            <a:xfrm>
              <a:off x="1087820" y="1844565"/>
              <a:ext cx="3610303" cy="3610303"/>
            </a:xfrm>
            <a:prstGeom prst="ellipse">
              <a:avLst/>
            </a:prstGeom>
            <a:solidFill>
              <a:srgbClr val="D2A672"/>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椭圆 11"/>
            <p:cNvSpPr/>
            <p:nvPr/>
          </p:nvSpPr>
          <p:spPr>
            <a:xfrm>
              <a:off x="1463564" y="2220309"/>
              <a:ext cx="2858814" cy="285881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5" name="组合 4"/>
          <p:cNvGrpSpPr/>
          <p:nvPr/>
        </p:nvGrpSpPr>
        <p:grpSpPr>
          <a:xfrm>
            <a:off x="5225664" y="2244930"/>
            <a:ext cx="5648325" cy="1261745"/>
            <a:chOff x="6290559" y="1113802"/>
            <a:chExt cx="5648325" cy="1261745"/>
          </a:xfrm>
        </p:grpSpPr>
        <p:sp>
          <p:nvSpPr>
            <p:cNvPr id="37" name="矩形 36"/>
            <p:cNvSpPr/>
            <p:nvPr/>
          </p:nvSpPr>
          <p:spPr>
            <a:xfrm>
              <a:off x="6290559" y="1113802"/>
              <a:ext cx="5648325" cy="1261745"/>
            </a:xfrm>
            <a:prstGeom prst="rect">
              <a:avLst/>
            </a:prstGeom>
            <a:solidFill>
              <a:schemeClr val="bg1"/>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8" name="文本框 37"/>
            <p:cNvSpPr txBox="1"/>
            <p:nvPr/>
          </p:nvSpPr>
          <p:spPr>
            <a:xfrm>
              <a:off x="7631044" y="1291602"/>
              <a:ext cx="4143375" cy="829945"/>
            </a:xfrm>
            <a:prstGeom prst="rect">
              <a:avLst/>
            </a:prstGeom>
            <a:noFill/>
          </p:spPr>
          <p:txBody>
            <a:bodyPr wrap="square" rtlCol="0">
              <a:spAutoFit/>
            </a:bodyPr>
            <a:lstStyle/>
            <a:p>
              <a:pPr>
                <a:lnSpc>
                  <a:spcPct val="150000"/>
                </a:lnSpc>
              </a:pPr>
              <a:r>
                <a:rPr lang="en-US" altLang="zh-CN" sz="16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a:t>
              </a:r>
              <a:r>
                <a:rPr lang="zh-CN" altLang="en-US" sz="16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确定新型人才标准导向</a:t>
              </a:r>
              <a:endParaRPr lang="zh-CN" altLang="en-US" sz="16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当今创新型大学生需具备多方面素质。</a:t>
              </a:r>
              <a:endParaRPr lang="zh-CN" altLang="en-US" sz="16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9" name="椭圆 38"/>
            <p:cNvSpPr/>
            <p:nvPr/>
          </p:nvSpPr>
          <p:spPr>
            <a:xfrm>
              <a:off x="6575810" y="1291544"/>
              <a:ext cx="914899" cy="914899"/>
            </a:xfrm>
            <a:prstGeom prst="ellipse">
              <a:avLst/>
            </a:prstGeom>
            <a:blipFill>
              <a:blip r:embed="rId4"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40" name="组合 39"/>
          <p:cNvGrpSpPr/>
          <p:nvPr/>
        </p:nvGrpSpPr>
        <p:grpSpPr>
          <a:xfrm>
            <a:off x="5225664" y="3968403"/>
            <a:ext cx="5648325" cy="1261745"/>
            <a:chOff x="6290559" y="1113802"/>
            <a:chExt cx="5648325" cy="1261745"/>
          </a:xfrm>
        </p:grpSpPr>
        <p:sp>
          <p:nvSpPr>
            <p:cNvPr id="41" name="矩形 40"/>
            <p:cNvSpPr/>
            <p:nvPr/>
          </p:nvSpPr>
          <p:spPr>
            <a:xfrm>
              <a:off x="6290559" y="1113802"/>
              <a:ext cx="5648325" cy="1261745"/>
            </a:xfrm>
            <a:prstGeom prst="rect">
              <a:avLst/>
            </a:prstGeom>
            <a:solidFill>
              <a:schemeClr val="bg1"/>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2" name="文本框 41"/>
            <p:cNvSpPr txBox="1"/>
            <p:nvPr/>
          </p:nvSpPr>
          <p:spPr>
            <a:xfrm>
              <a:off x="7631044" y="1283347"/>
              <a:ext cx="4142740" cy="829945"/>
            </a:xfrm>
            <a:prstGeom prst="rect">
              <a:avLst/>
            </a:prstGeom>
            <a:noFill/>
          </p:spPr>
          <p:txBody>
            <a:bodyPr wrap="square" rtlCol="0">
              <a:spAutoFit/>
            </a:bodyPr>
            <a:lstStyle/>
            <a:p>
              <a:pPr>
                <a:lnSpc>
                  <a:spcPct val="150000"/>
                </a:lnSpc>
              </a:pPr>
              <a:r>
                <a:rPr lang="zh-CN" altLang="en-US" sz="16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提升个人本质力量</a:t>
              </a:r>
              <a:endParaRPr lang="zh-CN" altLang="en-US" sz="16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创新实践助大学生多维度提升。</a:t>
              </a:r>
              <a:endParaRPr lang="zh-CN" altLang="en-US" sz="160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3" name="椭圆 42"/>
            <p:cNvSpPr/>
            <p:nvPr/>
          </p:nvSpPr>
          <p:spPr>
            <a:xfrm>
              <a:off x="6575810" y="1291544"/>
              <a:ext cx="914899" cy="914899"/>
            </a:xfrm>
            <a:prstGeom prst="ellipse">
              <a:avLst/>
            </a:prstGeom>
            <a:blipFill>
              <a:blip r:embed="rId5"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3" name="文本框 2"/>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三、创新意识的价值</a:t>
            </a:r>
            <a:endParaRPr lang="zh-CN" altLang="en-US" sz="3200" b="1" dirty="0">
              <a:solidFill>
                <a:srgbClr val="7E4938"/>
              </a:solidFill>
              <a:cs typeface="+mn-ea"/>
              <a:sym typeface="+mn-lt"/>
            </a:endParaRPr>
          </a:p>
        </p:txBody>
      </p:sp>
      <p:cxnSp>
        <p:nvCxnSpPr>
          <p:cNvPr id="8" name="直接连接符 7"/>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77670" y="3353435"/>
            <a:ext cx="2746375" cy="715010"/>
          </a:xfrm>
          <a:prstGeom prst="rect">
            <a:avLst/>
          </a:prstGeom>
          <a:noFill/>
        </p:spPr>
        <p:txBody>
          <a:bodyPr wrap="square" rtlCol="0" anchor="t">
            <a:noAutofit/>
          </a:bodyPr>
          <a:p>
            <a:pPr indent="0" algn="ctr" fontAlgn="auto">
              <a:lnSpc>
                <a:spcPct val="120000"/>
              </a:lnSpc>
            </a:pPr>
            <a:r>
              <a:rPr lang="zh-CN" altLang="en-US" sz="2000" b="1">
                <a:solidFill>
                  <a:schemeClr val="tx1"/>
                </a:solidFill>
              </a:rPr>
              <a:t>（二）对人才素质塑造的关键意义</a:t>
            </a:r>
            <a:endParaRPr lang="zh-CN" altLang="en-US" sz="2000" b="1">
              <a:solidFill>
                <a:schemeClr val="tx1"/>
              </a:solidFill>
            </a:endParaRPr>
          </a:p>
        </p:txBody>
      </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1" presetClass="entr" presetSubtype="1" fill="hold" nodeType="afterEffect">
                                  <p:stCondLst>
                                    <p:cond delay="0"/>
                                  </p:stCondLst>
                                  <p:childTnLst>
                                    <p:set>
                                      <p:cBhvr>
                                        <p:cTn id="17" dur="500" fill="hold">
                                          <p:stCondLst>
                                            <p:cond delay="0"/>
                                          </p:stCondLst>
                                        </p:cTn>
                                        <p:tgtEl>
                                          <p:spTgt spid="2"/>
                                        </p:tgtEl>
                                        <p:attrNameLst>
                                          <p:attrName>style.visibility</p:attrName>
                                        </p:attrNameLst>
                                      </p:cBhvr>
                                      <p:to>
                                        <p:strVal val="visible"/>
                                      </p:to>
                                    </p:set>
                                    <p:animEffect transition="in" filter="wheel(1)">
                                      <p:cBhvr>
                                        <p:cTn id="18" dur="500"/>
                                        <p:tgtEl>
                                          <p:spTgt spid="2"/>
                                        </p:tgtEl>
                                      </p:cBhvr>
                                    </p:animEffect>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0-#ppt_w/2"/>
                                          </p:val>
                                        </p:tav>
                                        <p:tav tm="100000">
                                          <p:val>
                                            <p:strVal val="#ppt_x"/>
                                          </p:val>
                                        </p:tav>
                                      </p:tavLst>
                                    </p:anim>
                                    <p:anim calcmode="lin" valueType="num">
                                      <p:cBhvr additive="base">
                                        <p:cTn id="33"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62558"/>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6294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62351"/>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62556"/>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项目一　创新概说</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项目二　创新思维的塑造</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项目三　创新方法</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项目四　创新能力</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项目五　创业概述</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 name="文本框 2"/>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四、创新意识的类型</a:t>
            </a:r>
            <a:endParaRPr lang="zh-CN" altLang="en-US" sz="3200" b="1" dirty="0">
              <a:solidFill>
                <a:srgbClr val="7E4938"/>
              </a:solidFill>
              <a:cs typeface="+mn-ea"/>
              <a:sym typeface="+mn-lt"/>
            </a:endParaRPr>
          </a:p>
        </p:txBody>
      </p:sp>
      <p:cxnSp>
        <p:nvCxnSpPr>
          <p:cNvPr id="8" name="直接连接符 7"/>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115" name="任意多边形: 形状 386"/>
          <p:cNvSpPr/>
          <p:nvPr>
            <p:custDataLst>
              <p:tags r:id="rId4"/>
            </p:custDataLst>
          </p:nvPr>
        </p:nvSpPr>
        <p:spPr>
          <a:xfrm>
            <a:off x="9482707" y="2918531"/>
            <a:ext cx="1159502" cy="1125019"/>
          </a:xfrm>
          <a:custGeom>
            <a:avLst/>
            <a:gdLst>
              <a:gd name="connsiteX0" fmla="*/ 910068 w 1764767"/>
              <a:gd name="connsiteY0" fmla="*/ 1377 h 1712237"/>
              <a:gd name="connsiteX1" fmla="*/ 1023871 w 1764767"/>
              <a:gd name="connsiteY1" fmla="*/ 18389 h 1712237"/>
              <a:gd name="connsiteX2" fmla="*/ 1701666 w 1764767"/>
              <a:gd name="connsiteY2" fmla="*/ 593379 h 1712237"/>
              <a:gd name="connsiteX3" fmla="*/ 1597567 w 1764767"/>
              <a:gd name="connsiteY3" fmla="*/ 1355071 h 1712237"/>
              <a:gd name="connsiteX4" fmla="*/ 1597794 w 1764767"/>
              <a:gd name="connsiteY4" fmla="*/ 1355665 h 1712237"/>
              <a:gd name="connsiteX5" fmla="*/ 584092 w 1764767"/>
              <a:gd name="connsiteY5" fmla="*/ 1675951 h 1712237"/>
              <a:gd name="connsiteX6" fmla="*/ 76544 w 1764767"/>
              <a:gd name="connsiteY6" fmla="*/ 504771 h 1712237"/>
              <a:gd name="connsiteX7" fmla="*/ 271005 w 1764767"/>
              <a:gd name="connsiteY7" fmla="*/ 229705 h 1712237"/>
              <a:gd name="connsiteX8" fmla="*/ 514821 w 1764767"/>
              <a:gd name="connsiteY8" fmla="*/ 76591 h 1712237"/>
              <a:gd name="connsiteX9" fmla="*/ 793873 w 1764767"/>
              <a:gd name="connsiteY9" fmla="*/ 4345 h 1712237"/>
              <a:gd name="connsiteX10" fmla="*/ 910068 w 1764767"/>
              <a:gd name="connsiteY10" fmla="*/ 1377 h 171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4767" h="1712237">
                <a:moveTo>
                  <a:pt x="910068" y="1377"/>
                </a:moveTo>
                <a:cubicBezTo>
                  <a:pt x="948479" y="3871"/>
                  <a:pt x="986491" y="9694"/>
                  <a:pt x="1023871" y="18389"/>
                </a:cubicBezTo>
                <a:cubicBezTo>
                  <a:pt x="1347836" y="93753"/>
                  <a:pt x="1624348" y="384833"/>
                  <a:pt x="1701666" y="593379"/>
                </a:cubicBezTo>
                <a:cubicBezTo>
                  <a:pt x="1865118" y="1036764"/>
                  <a:pt x="1667470" y="1264303"/>
                  <a:pt x="1597567" y="1355071"/>
                </a:cubicBezTo>
                <a:lnTo>
                  <a:pt x="1597794" y="1355665"/>
                </a:lnTo>
                <a:cubicBezTo>
                  <a:pt x="1432526" y="1570099"/>
                  <a:pt x="935803" y="1803564"/>
                  <a:pt x="584092" y="1675951"/>
                </a:cubicBezTo>
                <a:cubicBezTo>
                  <a:pt x="50255" y="1481495"/>
                  <a:pt x="-114186" y="1007199"/>
                  <a:pt x="76544" y="504771"/>
                </a:cubicBezTo>
                <a:cubicBezTo>
                  <a:pt x="117074" y="398404"/>
                  <a:pt x="185412" y="305665"/>
                  <a:pt x="271005" y="229705"/>
                </a:cubicBezTo>
                <a:cubicBezTo>
                  <a:pt x="342332" y="166406"/>
                  <a:pt x="425639" y="114759"/>
                  <a:pt x="514821" y="76591"/>
                </a:cubicBezTo>
                <a:cubicBezTo>
                  <a:pt x="604001" y="38423"/>
                  <a:pt x="699055" y="13733"/>
                  <a:pt x="793873" y="4345"/>
                </a:cubicBezTo>
                <a:cubicBezTo>
                  <a:pt x="832848" y="-280"/>
                  <a:pt x="871657" y="-1116"/>
                  <a:pt x="910068" y="1377"/>
                </a:cubicBezTo>
                <a:close/>
              </a:path>
            </a:pathLst>
          </a:custGeom>
          <a:gradFill>
            <a:gsLst>
              <a:gs pos="5000">
                <a:schemeClr val="accent6"/>
              </a:gs>
              <a:gs pos="100000">
                <a:schemeClr val="accent6">
                  <a:lumMod val="60000"/>
                  <a:lumOff val="4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16" name="任意多边形: 形状 389"/>
          <p:cNvSpPr/>
          <p:nvPr>
            <p:custDataLst>
              <p:tags r:id="rId5"/>
            </p:custDataLst>
          </p:nvPr>
        </p:nvSpPr>
        <p:spPr>
          <a:xfrm rot="3660000">
            <a:off x="9480012" y="2865189"/>
            <a:ext cx="1161118" cy="1177822"/>
          </a:xfrm>
          <a:custGeom>
            <a:avLst/>
            <a:gdLst>
              <a:gd name="connsiteX0" fmla="*/ 936200 w 1766661"/>
              <a:gd name="connsiteY0" fmla="*/ 718 h 1716385"/>
              <a:gd name="connsiteX1" fmla="*/ 1182017 w 1766661"/>
              <a:gd name="connsiteY1" fmla="*/ 41270 h 1716385"/>
              <a:gd name="connsiteX2" fmla="*/ 1667152 w 1766661"/>
              <a:gd name="connsiteY2" fmla="*/ 437074 h 1716385"/>
              <a:gd name="connsiteX3" fmla="*/ 1763787 w 1766661"/>
              <a:gd name="connsiteY3" fmla="*/ 972311 h 1716385"/>
              <a:gd name="connsiteX4" fmla="*/ 1746260 w 1766661"/>
              <a:gd name="connsiteY4" fmla="*/ 1084035 h 1716385"/>
              <a:gd name="connsiteX5" fmla="*/ 1224059 w 1766661"/>
              <a:gd name="connsiteY5" fmla="*/ 1660746 h 1716385"/>
              <a:gd name="connsiteX6" fmla="*/ 183837 w 1766661"/>
              <a:gd name="connsiteY6" fmla="*/ 1362978 h 1716385"/>
              <a:gd name="connsiteX7" fmla="*/ 60807 w 1766661"/>
              <a:gd name="connsiteY7" fmla="*/ 604073 h 1716385"/>
              <a:gd name="connsiteX8" fmla="*/ 60415 w 1766661"/>
              <a:gd name="connsiteY8" fmla="*/ 603573 h 1716385"/>
              <a:gd name="connsiteX9" fmla="*/ 936200 w 1766661"/>
              <a:gd name="connsiteY9" fmla="*/ 718 h 1716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6661" h="1716385">
                <a:moveTo>
                  <a:pt x="936200" y="718"/>
                </a:moveTo>
                <a:cubicBezTo>
                  <a:pt x="1024843" y="5375"/>
                  <a:pt x="1106858" y="19204"/>
                  <a:pt x="1182017" y="41270"/>
                </a:cubicBezTo>
                <a:cubicBezTo>
                  <a:pt x="1407494" y="107471"/>
                  <a:pt x="1571264" y="247813"/>
                  <a:pt x="1667152" y="437074"/>
                </a:cubicBezTo>
                <a:cubicBezTo>
                  <a:pt x="1743861" y="588483"/>
                  <a:pt x="1777127" y="771201"/>
                  <a:pt x="1763787" y="972311"/>
                </a:cubicBezTo>
                <a:cubicBezTo>
                  <a:pt x="1761228" y="1010173"/>
                  <a:pt x="1755273" y="1047489"/>
                  <a:pt x="1746260" y="1084035"/>
                </a:cubicBezTo>
                <a:cubicBezTo>
                  <a:pt x="1683166" y="1339858"/>
                  <a:pt x="1470259" y="1557941"/>
                  <a:pt x="1224059" y="1660746"/>
                </a:cubicBezTo>
                <a:cubicBezTo>
                  <a:pt x="840917" y="1829542"/>
                  <a:pt x="349838" y="1580612"/>
                  <a:pt x="183837" y="1362978"/>
                </a:cubicBezTo>
                <a:cubicBezTo>
                  <a:pt x="-102033" y="986761"/>
                  <a:pt x="20485" y="711330"/>
                  <a:pt x="60807" y="604073"/>
                </a:cubicBezTo>
                <a:lnTo>
                  <a:pt x="60415" y="603573"/>
                </a:lnTo>
                <a:cubicBezTo>
                  <a:pt x="155797" y="350150"/>
                  <a:pt x="562577" y="-18438"/>
                  <a:pt x="936200" y="718"/>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7" name="任意多边形: 形状 386"/>
          <p:cNvSpPr/>
          <p:nvPr>
            <p:custDataLst>
              <p:tags r:id="rId6"/>
            </p:custDataLst>
          </p:nvPr>
        </p:nvSpPr>
        <p:spPr>
          <a:xfrm>
            <a:off x="7923413" y="2967562"/>
            <a:ext cx="1159502" cy="1125019"/>
          </a:xfrm>
          <a:custGeom>
            <a:avLst/>
            <a:gdLst>
              <a:gd name="connsiteX0" fmla="*/ 910068 w 1764767"/>
              <a:gd name="connsiteY0" fmla="*/ 1377 h 1712237"/>
              <a:gd name="connsiteX1" fmla="*/ 1023871 w 1764767"/>
              <a:gd name="connsiteY1" fmla="*/ 18389 h 1712237"/>
              <a:gd name="connsiteX2" fmla="*/ 1701666 w 1764767"/>
              <a:gd name="connsiteY2" fmla="*/ 593379 h 1712237"/>
              <a:gd name="connsiteX3" fmla="*/ 1597567 w 1764767"/>
              <a:gd name="connsiteY3" fmla="*/ 1355071 h 1712237"/>
              <a:gd name="connsiteX4" fmla="*/ 1597794 w 1764767"/>
              <a:gd name="connsiteY4" fmla="*/ 1355665 h 1712237"/>
              <a:gd name="connsiteX5" fmla="*/ 584092 w 1764767"/>
              <a:gd name="connsiteY5" fmla="*/ 1675951 h 1712237"/>
              <a:gd name="connsiteX6" fmla="*/ 76544 w 1764767"/>
              <a:gd name="connsiteY6" fmla="*/ 504771 h 1712237"/>
              <a:gd name="connsiteX7" fmla="*/ 271005 w 1764767"/>
              <a:gd name="connsiteY7" fmla="*/ 229705 h 1712237"/>
              <a:gd name="connsiteX8" fmla="*/ 514821 w 1764767"/>
              <a:gd name="connsiteY8" fmla="*/ 76591 h 1712237"/>
              <a:gd name="connsiteX9" fmla="*/ 793873 w 1764767"/>
              <a:gd name="connsiteY9" fmla="*/ 4345 h 1712237"/>
              <a:gd name="connsiteX10" fmla="*/ 910068 w 1764767"/>
              <a:gd name="connsiteY10" fmla="*/ 1377 h 171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4767" h="1712237">
                <a:moveTo>
                  <a:pt x="910068" y="1377"/>
                </a:moveTo>
                <a:cubicBezTo>
                  <a:pt x="948479" y="3871"/>
                  <a:pt x="986491" y="9694"/>
                  <a:pt x="1023871" y="18389"/>
                </a:cubicBezTo>
                <a:cubicBezTo>
                  <a:pt x="1347836" y="93753"/>
                  <a:pt x="1624348" y="384833"/>
                  <a:pt x="1701666" y="593379"/>
                </a:cubicBezTo>
                <a:cubicBezTo>
                  <a:pt x="1865118" y="1036764"/>
                  <a:pt x="1667470" y="1264303"/>
                  <a:pt x="1597567" y="1355071"/>
                </a:cubicBezTo>
                <a:lnTo>
                  <a:pt x="1597794" y="1355665"/>
                </a:lnTo>
                <a:cubicBezTo>
                  <a:pt x="1432526" y="1570099"/>
                  <a:pt x="935803" y="1803564"/>
                  <a:pt x="584092" y="1675951"/>
                </a:cubicBezTo>
                <a:cubicBezTo>
                  <a:pt x="50255" y="1481495"/>
                  <a:pt x="-114186" y="1007199"/>
                  <a:pt x="76544" y="504771"/>
                </a:cubicBezTo>
                <a:cubicBezTo>
                  <a:pt x="117074" y="398404"/>
                  <a:pt x="185412" y="305665"/>
                  <a:pt x="271005" y="229705"/>
                </a:cubicBezTo>
                <a:cubicBezTo>
                  <a:pt x="342332" y="166406"/>
                  <a:pt x="425639" y="114759"/>
                  <a:pt x="514821" y="76591"/>
                </a:cubicBezTo>
                <a:cubicBezTo>
                  <a:pt x="604001" y="38423"/>
                  <a:pt x="699055" y="13733"/>
                  <a:pt x="793873" y="4345"/>
                </a:cubicBezTo>
                <a:cubicBezTo>
                  <a:pt x="832848" y="-280"/>
                  <a:pt x="871657" y="-1116"/>
                  <a:pt x="910068" y="1377"/>
                </a:cubicBezTo>
                <a:close/>
              </a:path>
            </a:pathLst>
          </a:custGeom>
          <a:gradFill>
            <a:gsLst>
              <a:gs pos="5000">
                <a:schemeClr val="accent5"/>
              </a:gs>
              <a:gs pos="100000">
                <a:schemeClr val="accent5">
                  <a:lumMod val="60000"/>
                  <a:lumOff val="4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8" name="任意多边形: 形状 389"/>
          <p:cNvSpPr/>
          <p:nvPr>
            <p:custDataLst>
              <p:tags r:id="rId7"/>
            </p:custDataLst>
          </p:nvPr>
        </p:nvSpPr>
        <p:spPr>
          <a:xfrm>
            <a:off x="7898627" y="2951398"/>
            <a:ext cx="1161118" cy="1127713"/>
          </a:xfrm>
          <a:custGeom>
            <a:avLst/>
            <a:gdLst>
              <a:gd name="connsiteX0" fmla="*/ 936200 w 1766661"/>
              <a:gd name="connsiteY0" fmla="*/ 718 h 1716385"/>
              <a:gd name="connsiteX1" fmla="*/ 1182017 w 1766661"/>
              <a:gd name="connsiteY1" fmla="*/ 41270 h 1716385"/>
              <a:gd name="connsiteX2" fmla="*/ 1667152 w 1766661"/>
              <a:gd name="connsiteY2" fmla="*/ 437074 h 1716385"/>
              <a:gd name="connsiteX3" fmla="*/ 1763787 w 1766661"/>
              <a:gd name="connsiteY3" fmla="*/ 972311 h 1716385"/>
              <a:gd name="connsiteX4" fmla="*/ 1746260 w 1766661"/>
              <a:gd name="connsiteY4" fmla="*/ 1084035 h 1716385"/>
              <a:gd name="connsiteX5" fmla="*/ 1224059 w 1766661"/>
              <a:gd name="connsiteY5" fmla="*/ 1660746 h 1716385"/>
              <a:gd name="connsiteX6" fmla="*/ 183837 w 1766661"/>
              <a:gd name="connsiteY6" fmla="*/ 1362978 h 1716385"/>
              <a:gd name="connsiteX7" fmla="*/ 60807 w 1766661"/>
              <a:gd name="connsiteY7" fmla="*/ 604073 h 1716385"/>
              <a:gd name="connsiteX8" fmla="*/ 60415 w 1766661"/>
              <a:gd name="connsiteY8" fmla="*/ 603573 h 1716385"/>
              <a:gd name="connsiteX9" fmla="*/ 936200 w 1766661"/>
              <a:gd name="connsiteY9" fmla="*/ 718 h 1716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6661" h="1716385">
                <a:moveTo>
                  <a:pt x="936200" y="718"/>
                </a:moveTo>
                <a:cubicBezTo>
                  <a:pt x="1024843" y="5375"/>
                  <a:pt x="1106858" y="19204"/>
                  <a:pt x="1182017" y="41270"/>
                </a:cubicBezTo>
                <a:cubicBezTo>
                  <a:pt x="1407494" y="107471"/>
                  <a:pt x="1571264" y="247813"/>
                  <a:pt x="1667152" y="437074"/>
                </a:cubicBezTo>
                <a:cubicBezTo>
                  <a:pt x="1743861" y="588483"/>
                  <a:pt x="1777127" y="771201"/>
                  <a:pt x="1763787" y="972311"/>
                </a:cubicBezTo>
                <a:cubicBezTo>
                  <a:pt x="1761228" y="1010173"/>
                  <a:pt x="1755273" y="1047489"/>
                  <a:pt x="1746260" y="1084035"/>
                </a:cubicBezTo>
                <a:cubicBezTo>
                  <a:pt x="1683166" y="1339858"/>
                  <a:pt x="1470259" y="1557941"/>
                  <a:pt x="1224059" y="1660746"/>
                </a:cubicBezTo>
                <a:cubicBezTo>
                  <a:pt x="840917" y="1829542"/>
                  <a:pt x="349838" y="1580612"/>
                  <a:pt x="183837" y="1362978"/>
                </a:cubicBezTo>
                <a:cubicBezTo>
                  <a:pt x="-102033" y="986761"/>
                  <a:pt x="20485" y="711330"/>
                  <a:pt x="60807" y="604073"/>
                </a:cubicBezTo>
                <a:lnTo>
                  <a:pt x="60415" y="603573"/>
                </a:lnTo>
                <a:cubicBezTo>
                  <a:pt x="155797" y="350150"/>
                  <a:pt x="562577" y="-18438"/>
                  <a:pt x="936200" y="718"/>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05" name="椭圆 104"/>
          <p:cNvSpPr/>
          <p:nvPr>
            <p:custDataLst>
              <p:tags r:id="rId8"/>
            </p:custDataLst>
          </p:nvPr>
        </p:nvSpPr>
        <p:spPr>
          <a:xfrm>
            <a:off x="8140550" y="2964868"/>
            <a:ext cx="153558" cy="154098"/>
          </a:xfrm>
          <a:prstGeom prst="ellipse">
            <a:avLst/>
          </a:pr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106" name="椭圆 349"/>
          <p:cNvSpPr/>
          <p:nvPr>
            <p:custDataLst>
              <p:tags r:id="rId9"/>
            </p:custDataLst>
          </p:nvPr>
        </p:nvSpPr>
        <p:spPr>
          <a:xfrm>
            <a:off x="8153481" y="2979416"/>
            <a:ext cx="153558" cy="153558"/>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109" name="任意多边形: 形状 381"/>
          <p:cNvSpPr/>
          <p:nvPr>
            <p:custDataLst>
              <p:tags r:id="rId10"/>
            </p:custDataLst>
          </p:nvPr>
        </p:nvSpPr>
        <p:spPr>
          <a:xfrm>
            <a:off x="6338256" y="2975105"/>
            <a:ext cx="1149265" cy="1116937"/>
          </a:xfrm>
          <a:custGeom>
            <a:avLst/>
            <a:gdLst>
              <a:gd name="connsiteX0" fmla="*/ 906860 w 1749706"/>
              <a:gd name="connsiteY0" fmla="*/ 1167 h 1699873"/>
              <a:gd name="connsiteX1" fmla="*/ 1189387 w 1749706"/>
              <a:gd name="connsiteY1" fmla="*/ 58560 h 1699873"/>
              <a:gd name="connsiteX2" fmla="*/ 1389983 w 1749706"/>
              <a:gd name="connsiteY2" fmla="*/ 172006 h 1699873"/>
              <a:gd name="connsiteX3" fmla="*/ 1747179 w 1749706"/>
              <a:gd name="connsiteY3" fmla="*/ 985919 h 1699873"/>
              <a:gd name="connsiteX4" fmla="*/ 1319643 w 1749706"/>
              <a:gd name="connsiteY4" fmla="*/ 1624881 h 1699873"/>
              <a:gd name="connsiteX5" fmla="*/ 1319587 w 1749706"/>
              <a:gd name="connsiteY5" fmla="*/ 1625514 h 1699873"/>
              <a:gd name="connsiteX6" fmla="*/ 267905 w 1749706"/>
              <a:gd name="connsiteY6" fmla="*/ 1469010 h 1699873"/>
              <a:gd name="connsiteX7" fmla="*/ 325145 w 1749706"/>
              <a:gd name="connsiteY7" fmla="*/ 193882 h 1699873"/>
              <a:gd name="connsiteX8" fmla="*/ 620553 w 1749706"/>
              <a:gd name="connsiteY8" fmla="*/ 31903 h 1699873"/>
              <a:gd name="connsiteX9" fmla="*/ 906860 w 1749706"/>
              <a:gd name="connsiteY9" fmla="*/ 1167 h 1699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9706" h="1699873">
                <a:moveTo>
                  <a:pt x="906860" y="1167"/>
                </a:moveTo>
                <a:cubicBezTo>
                  <a:pt x="1003762" y="5956"/>
                  <a:pt x="1100035" y="25433"/>
                  <a:pt x="1189387" y="58560"/>
                </a:cubicBezTo>
                <a:cubicBezTo>
                  <a:pt x="1263514" y="84417"/>
                  <a:pt x="1330403" y="123604"/>
                  <a:pt x="1389983" y="172006"/>
                </a:cubicBezTo>
                <a:cubicBezTo>
                  <a:pt x="1648165" y="381757"/>
                  <a:pt x="1769111" y="764588"/>
                  <a:pt x="1747179" y="985919"/>
                </a:cubicBezTo>
                <a:cubicBezTo>
                  <a:pt x="1699715" y="1456077"/>
                  <a:pt x="1422279" y="1573943"/>
                  <a:pt x="1319643" y="1624881"/>
                </a:cubicBezTo>
                <a:lnTo>
                  <a:pt x="1319587" y="1625514"/>
                </a:lnTo>
                <a:cubicBezTo>
                  <a:pt x="1077005" y="1745796"/>
                  <a:pt x="528121" y="1737884"/>
                  <a:pt x="267905" y="1469010"/>
                </a:cubicBezTo>
                <a:cubicBezTo>
                  <a:pt x="-126724" y="1060220"/>
                  <a:pt x="-66595" y="561846"/>
                  <a:pt x="325145" y="193882"/>
                </a:cubicBezTo>
                <a:cubicBezTo>
                  <a:pt x="408214" y="116048"/>
                  <a:pt x="510307" y="62653"/>
                  <a:pt x="620553" y="31903"/>
                </a:cubicBezTo>
                <a:cubicBezTo>
                  <a:pt x="712425" y="6278"/>
                  <a:pt x="809957" y="-3622"/>
                  <a:pt x="906860" y="1167"/>
                </a:cubicBezTo>
                <a:close/>
              </a:path>
            </a:pathLst>
          </a:custGeom>
          <a:gradFill>
            <a:gsLst>
              <a:gs pos="5000">
                <a:schemeClr val="accent4"/>
              </a:gs>
              <a:gs pos="100000">
                <a:schemeClr val="accent4">
                  <a:lumMod val="60000"/>
                  <a:lumOff val="4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10" name="任意多边形: 形状 371"/>
          <p:cNvSpPr/>
          <p:nvPr>
            <p:custDataLst>
              <p:tags r:id="rId11"/>
            </p:custDataLst>
          </p:nvPr>
        </p:nvSpPr>
        <p:spPr>
          <a:xfrm>
            <a:off x="6337179" y="2952476"/>
            <a:ext cx="1155192" cy="1123403"/>
          </a:xfrm>
          <a:custGeom>
            <a:avLst/>
            <a:gdLst>
              <a:gd name="connsiteX0" fmla="*/ 928548 w 1758729"/>
              <a:gd name="connsiteY0" fmla="*/ 19 h 1709125"/>
              <a:gd name="connsiteX1" fmla="*/ 1503916 w 1758729"/>
              <a:gd name="connsiteY1" fmla="*/ 246726 h 1709125"/>
              <a:gd name="connsiteX2" fmla="*/ 1744309 w 1758729"/>
              <a:gd name="connsiteY2" fmla="*/ 734509 h 1709125"/>
              <a:gd name="connsiteX3" fmla="*/ 1758254 w 1758729"/>
              <a:gd name="connsiteY3" fmla="*/ 846716 h 1709125"/>
              <a:gd name="connsiteX4" fmla="*/ 1415288 w 1758729"/>
              <a:gd name="connsiteY4" fmla="*/ 1544904 h 1709125"/>
              <a:gd name="connsiteX5" fmla="*/ 333423 w 1758729"/>
              <a:gd name="connsiteY5" fmla="*/ 1545395 h 1709125"/>
              <a:gd name="connsiteX6" fmla="*/ 6017 w 1758729"/>
              <a:gd name="connsiteY6" fmla="*/ 849921 h 1709125"/>
              <a:gd name="connsiteX7" fmla="*/ 5503 w 1758729"/>
              <a:gd name="connsiteY7" fmla="*/ 849548 h 1709125"/>
              <a:gd name="connsiteX8" fmla="*/ 681107 w 1758729"/>
              <a:gd name="connsiteY8" fmla="*/ 28789 h 1709125"/>
              <a:gd name="connsiteX9" fmla="*/ 928548 w 1758729"/>
              <a:gd name="connsiteY9" fmla="*/ 19 h 170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729" h="1709125">
                <a:moveTo>
                  <a:pt x="928548" y="19"/>
                </a:moveTo>
                <a:cubicBezTo>
                  <a:pt x="1163508" y="1505"/>
                  <a:pt x="1359593" y="91254"/>
                  <a:pt x="1503916" y="246726"/>
                </a:cubicBezTo>
                <a:cubicBezTo>
                  <a:pt x="1619373" y="371104"/>
                  <a:pt x="1701704" y="537546"/>
                  <a:pt x="1744309" y="734509"/>
                </a:cubicBezTo>
                <a:cubicBezTo>
                  <a:pt x="1752284" y="771603"/>
                  <a:pt x="1756844" y="809108"/>
                  <a:pt x="1758254" y="846716"/>
                </a:cubicBezTo>
                <a:cubicBezTo>
                  <a:pt x="1768117" y="1109975"/>
                  <a:pt x="1623588" y="1378249"/>
                  <a:pt x="1415288" y="1544904"/>
                </a:cubicBezTo>
                <a:cubicBezTo>
                  <a:pt x="1093556" y="1812723"/>
                  <a:pt x="552954" y="1708814"/>
                  <a:pt x="333423" y="1545395"/>
                </a:cubicBezTo>
                <a:cubicBezTo>
                  <a:pt x="-45025" y="1262597"/>
                  <a:pt x="-3178" y="964117"/>
                  <a:pt x="6017" y="849921"/>
                </a:cubicBezTo>
                <a:lnTo>
                  <a:pt x="5503" y="849548"/>
                </a:lnTo>
                <a:cubicBezTo>
                  <a:pt x="27334" y="579698"/>
                  <a:pt x="316723" y="113345"/>
                  <a:pt x="681107" y="28789"/>
                </a:cubicBezTo>
                <a:cubicBezTo>
                  <a:pt x="767589" y="8836"/>
                  <a:pt x="850228" y="-476"/>
                  <a:pt x="928548" y="19"/>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11" name="椭圆 110"/>
          <p:cNvSpPr/>
          <p:nvPr>
            <p:custDataLst>
              <p:tags r:id="rId12"/>
            </p:custDataLst>
          </p:nvPr>
        </p:nvSpPr>
        <p:spPr>
          <a:xfrm>
            <a:off x="7379222" y="3624901"/>
            <a:ext cx="151404" cy="151404"/>
          </a:xfrm>
          <a:prstGeom prst="ellipse">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112" name="椭圆 349"/>
          <p:cNvSpPr/>
          <p:nvPr>
            <p:custDataLst>
              <p:tags r:id="rId13"/>
            </p:custDataLst>
          </p:nvPr>
        </p:nvSpPr>
        <p:spPr>
          <a:xfrm>
            <a:off x="7391614" y="3639448"/>
            <a:ext cx="150865" cy="150865"/>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70" name="任意多边形: 形状 363"/>
          <p:cNvSpPr/>
          <p:nvPr>
            <p:custDataLst>
              <p:tags r:id="rId14"/>
            </p:custDataLst>
          </p:nvPr>
        </p:nvSpPr>
        <p:spPr>
          <a:xfrm>
            <a:off x="4816141" y="2968640"/>
            <a:ext cx="1134717" cy="1135795"/>
          </a:xfrm>
          <a:custGeom>
            <a:avLst/>
            <a:gdLst>
              <a:gd name="connsiteX0" fmla="*/ 825887 w 1726976"/>
              <a:gd name="connsiteY0" fmla="*/ 316 h 1728255"/>
              <a:gd name="connsiteX1" fmla="*/ 1371305 w 1726976"/>
              <a:gd name="connsiteY1" fmla="*/ 163774 h 1728255"/>
              <a:gd name="connsiteX2" fmla="*/ 1538476 w 1726976"/>
              <a:gd name="connsiteY2" fmla="*/ 322360 h 1728255"/>
              <a:gd name="connsiteX3" fmla="*/ 1688139 w 1726976"/>
              <a:gd name="connsiteY3" fmla="*/ 1198400 h 1728255"/>
              <a:gd name="connsiteX4" fmla="*/ 1118797 w 1726976"/>
              <a:gd name="connsiteY4" fmla="*/ 1714888 h 1728255"/>
              <a:gd name="connsiteX5" fmla="*/ 1118590 w 1726976"/>
              <a:gd name="connsiteY5" fmla="*/ 1715488 h 1728255"/>
              <a:gd name="connsiteX6" fmla="*/ 136136 w 1726976"/>
              <a:gd name="connsiteY6" fmla="*/ 1309259 h 1728255"/>
              <a:gd name="connsiteX7" fmla="*/ 500110 w 1726976"/>
              <a:gd name="connsiteY7" fmla="*/ 86007 h 1728255"/>
              <a:gd name="connsiteX8" fmla="*/ 825887 w 1726976"/>
              <a:gd name="connsiteY8" fmla="*/ 316 h 172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6976" h="1728255">
                <a:moveTo>
                  <a:pt x="825887" y="316"/>
                </a:moveTo>
                <a:cubicBezTo>
                  <a:pt x="1016546" y="-4960"/>
                  <a:pt x="1213958" y="56268"/>
                  <a:pt x="1371305" y="163774"/>
                </a:cubicBezTo>
                <a:cubicBezTo>
                  <a:pt x="1436966" y="206791"/>
                  <a:pt x="1492381" y="260989"/>
                  <a:pt x="1538476" y="322360"/>
                </a:cubicBezTo>
                <a:cubicBezTo>
                  <a:pt x="1738219" y="588307"/>
                  <a:pt x="1762954" y="988976"/>
                  <a:pt x="1688139" y="1198400"/>
                </a:cubicBezTo>
                <a:cubicBezTo>
                  <a:pt x="1528364" y="1643055"/>
                  <a:pt x="1230693" y="1690296"/>
                  <a:pt x="1118797" y="1714888"/>
                </a:cubicBezTo>
                <a:lnTo>
                  <a:pt x="1118590" y="1715488"/>
                </a:lnTo>
                <a:cubicBezTo>
                  <a:pt x="854149" y="1773504"/>
                  <a:pt x="323552" y="1633058"/>
                  <a:pt x="136136" y="1309259"/>
                </a:cubicBezTo>
                <a:cubicBezTo>
                  <a:pt x="-147838" y="817204"/>
                  <a:pt x="31049" y="348238"/>
                  <a:pt x="500110" y="86007"/>
                </a:cubicBezTo>
                <a:cubicBezTo>
                  <a:pt x="599529" y="30589"/>
                  <a:pt x="711492" y="3482"/>
                  <a:pt x="825887" y="316"/>
                </a:cubicBezTo>
                <a:close/>
              </a:path>
            </a:pathLst>
          </a:custGeom>
          <a:gradFill>
            <a:gsLst>
              <a:gs pos="5000">
                <a:schemeClr val="accent3"/>
              </a:gs>
              <a:gs pos="100000">
                <a:schemeClr val="accent3">
                  <a:lumMod val="60000"/>
                  <a:lumOff val="4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2" name="任意多边形: 形状 366"/>
          <p:cNvSpPr/>
          <p:nvPr>
            <p:custDataLst>
              <p:tags r:id="rId15"/>
            </p:custDataLst>
          </p:nvPr>
        </p:nvSpPr>
        <p:spPr>
          <a:xfrm>
            <a:off x="4825300" y="2939544"/>
            <a:ext cx="1116937" cy="1156808"/>
          </a:xfrm>
          <a:custGeom>
            <a:avLst/>
            <a:gdLst>
              <a:gd name="connsiteX0" fmla="*/ 793576 w 1700558"/>
              <a:gd name="connsiteY0" fmla="*/ 95 h 1760015"/>
              <a:gd name="connsiteX1" fmla="*/ 1316933 w 1700558"/>
              <a:gd name="connsiteY1" fmla="*/ 147821 h 1760015"/>
              <a:gd name="connsiteX2" fmla="*/ 1409651 w 1700558"/>
              <a:gd name="connsiteY2" fmla="*/ 212532 h 1760015"/>
              <a:gd name="connsiteX3" fmla="*/ 1699022 w 1700558"/>
              <a:gd name="connsiteY3" fmla="*/ 934500 h 1760015"/>
              <a:gd name="connsiteX4" fmla="*/ 975466 w 1700558"/>
              <a:gd name="connsiteY4" fmla="*/ 1738717 h 1760015"/>
              <a:gd name="connsiteX5" fmla="*/ 239538 w 1700558"/>
              <a:gd name="connsiteY5" fmla="*/ 1516690 h 1760015"/>
              <a:gd name="connsiteX6" fmla="*/ 238917 w 1700558"/>
              <a:gd name="connsiteY6" fmla="*/ 1516822 h 1760015"/>
              <a:gd name="connsiteX7" fmla="*/ 81039 w 1700558"/>
              <a:gd name="connsiteY7" fmla="*/ 465679 h 1760015"/>
              <a:gd name="connsiteX8" fmla="*/ 793576 w 1700558"/>
              <a:gd name="connsiteY8" fmla="*/ 95 h 176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558" h="1760015">
                <a:moveTo>
                  <a:pt x="793576" y="95"/>
                </a:moveTo>
                <a:cubicBezTo>
                  <a:pt x="963266" y="-2481"/>
                  <a:pt x="1142049" y="47700"/>
                  <a:pt x="1316933" y="147821"/>
                </a:cubicBezTo>
                <a:cubicBezTo>
                  <a:pt x="1349835" y="166713"/>
                  <a:pt x="1380759" y="188418"/>
                  <a:pt x="1409651" y="212532"/>
                </a:cubicBezTo>
                <a:cubicBezTo>
                  <a:pt x="1611894" y="381337"/>
                  <a:pt x="1714553" y="668220"/>
                  <a:pt x="1699022" y="934500"/>
                </a:cubicBezTo>
                <a:cubicBezTo>
                  <a:pt x="1682769" y="1352751"/>
                  <a:pt x="1243809" y="1684929"/>
                  <a:pt x="975466" y="1738717"/>
                </a:cubicBezTo>
                <a:cubicBezTo>
                  <a:pt x="512067" y="1830719"/>
                  <a:pt x="318251" y="1599926"/>
                  <a:pt x="239538" y="1516690"/>
                </a:cubicBezTo>
                <a:lnTo>
                  <a:pt x="238917" y="1516822"/>
                </a:lnTo>
                <a:cubicBezTo>
                  <a:pt x="52984" y="1320057"/>
                  <a:pt x="-99947" y="793009"/>
                  <a:pt x="81039" y="465679"/>
                </a:cubicBezTo>
                <a:cubicBezTo>
                  <a:pt x="253199" y="155235"/>
                  <a:pt x="510759" y="4390"/>
                  <a:pt x="793576" y="95"/>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4" name="椭圆 73"/>
          <p:cNvSpPr/>
          <p:nvPr>
            <p:custDataLst>
              <p:tags r:id="rId16"/>
            </p:custDataLst>
          </p:nvPr>
        </p:nvSpPr>
        <p:spPr>
          <a:xfrm>
            <a:off x="5754195" y="3106573"/>
            <a:ext cx="194507" cy="194507"/>
          </a:xfrm>
          <a:prstGeom prst="ellipse">
            <a:avLst/>
          </a:pr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77" name="椭圆 349"/>
          <p:cNvSpPr/>
          <p:nvPr>
            <p:custDataLst>
              <p:tags r:id="rId17"/>
            </p:custDataLst>
          </p:nvPr>
        </p:nvSpPr>
        <p:spPr>
          <a:xfrm>
            <a:off x="5770359" y="3096336"/>
            <a:ext cx="193969" cy="193969"/>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88" name="任意多边形: 形状 353"/>
          <p:cNvSpPr/>
          <p:nvPr>
            <p:custDataLst>
              <p:tags r:id="rId18"/>
            </p:custDataLst>
          </p:nvPr>
        </p:nvSpPr>
        <p:spPr>
          <a:xfrm>
            <a:off x="3260618" y="2982649"/>
            <a:ext cx="1160580" cy="1129330"/>
          </a:xfrm>
          <a:custGeom>
            <a:avLst/>
            <a:gdLst>
              <a:gd name="connsiteX0" fmla="*/ 810429 w 1766291"/>
              <a:gd name="connsiteY0" fmla="*/ 95 h 1717769"/>
              <a:gd name="connsiteX1" fmla="*/ 1607004 w 1766291"/>
              <a:gd name="connsiteY1" fmla="*/ 393960 h 1717769"/>
              <a:gd name="connsiteX2" fmla="*/ 1690188 w 1766291"/>
              <a:gd name="connsiteY2" fmla="*/ 1158193 h 1717769"/>
              <a:gd name="connsiteX3" fmla="*/ 1690552 w 1766291"/>
              <a:gd name="connsiteY3" fmla="*/ 1158713 h 1717769"/>
              <a:gd name="connsiteX4" fmla="*/ 784576 w 1766291"/>
              <a:gd name="connsiteY4" fmla="*/ 1714790 h 1717769"/>
              <a:gd name="connsiteX5" fmla="*/ 9006 w 1766291"/>
              <a:gd name="connsiteY5" fmla="*/ 701264 h 1717769"/>
              <a:gd name="connsiteX6" fmla="*/ 583905 w 1766291"/>
              <a:gd name="connsiteY6" fmla="*/ 42127 h 1717769"/>
              <a:gd name="connsiteX7" fmla="*/ 810429 w 1766291"/>
              <a:gd name="connsiteY7" fmla="*/ 95 h 171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6291" h="1717769">
                <a:moveTo>
                  <a:pt x="810429" y="95"/>
                </a:moveTo>
                <a:cubicBezTo>
                  <a:pt x="1142938" y="-5181"/>
                  <a:pt x="1481571" y="210327"/>
                  <a:pt x="1607004" y="393960"/>
                </a:cubicBezTo>
                <a:cubicBezTo>
                  <a:pt x="1872782" y="784603"/>
                  <a:pt x="1736056" y="1053207"/>
                  <a:pt x="1690188" y="1158193"/>
                </a:cubicBezTo>
                <a:lnTo>
                  <a:pt x="1690552" y="1158713"/>
                </a:lnTo>
                <a:cubicBezTo>
                  <a:pt x="1582070" y="1406765"/>
                  <a:pt x="1156637" y="1753494"/>
                  <a:pt x="784576" y="1714790"/>
                </a:cubicBezTo>
                <a:cubicBezTo>
                  <a:pt x="219669" y="1655304"/>
                  <a:pt x="-54542" y="1234907"/>
                  <a:pt x="9006" y="701264"/>
                </a:cubicBezTo>
                <a:cubicBezTo>
                  <a:pt x="45275" y="399900"/>
                  <a:pt x="296814" y="144701"/>
                  <a:pt x="583905" y="42127"/>
                </a:cubicBezTo>
                <a:cubicBezTo>
                  <a:pt x="657290" y="14289"/>
                  <a:pt x="733697" y="1313"/>
                  <a:pt x="810429" y="95"/>
                </a:cubicBezTo>
                <a:close/>
              </a:path>
            </a:pathLst>
          </a:custGeom>
          <a:gradFill>
            <a:gsLst>
              <a:gs pos="5000">
                <a:schemeClr val="accent2"/>
              </a:gs>
              <a:gs pos="100000">
                <a:schemeClr val="accent2">
                  <a:lumMod val="60000"/>
                  <a:lumOff val="4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9" name="任意多边形: 形状 356"/>
          <p:cNvSpPr/>
          <p:nvPr>
            <p:custDataLst>
              <p:tags r:id="rId19"/>
            </p:custDataLst>
          </p:nvPr>
        </p:nvSpPr>
        <p:spPr>
          <a:xfrm>
            <a:off x="3264929" y="2933079"/>
            <a:ext cx="1122864" cy="1160580"/>
          </a:xfrm>
          <a:custGeom>
            <a:avLst/>
            <a:gdLst>
              <a:gd name="connsiteX0" fmla="*/ 949661 w 1709538"/>
              <a:gd name="connsiteY0" fmla="*/ 2381 h 1766102"/>
              <a:gd name="connsiteX1" fmla="*/ 1600848 w 1709538"/>
              <a:gd name="connsiteY1" fmla="*/ 427847 h 1766102"/>
              <a:gd name="connsiteX2" fmla="*/ 1469417 w 1709538"/>
              <a:gd name="connsiteY2" fmla="*/ 1501739 h 1766102"/>
              <a:gd name="connsiteX3" fmla="*/ 739180 w 1709538"/>
              <a:gd name="connsiteY3" fmla="*/ 1741998 h 1766102"/>
              <a:gd name="connsiteX4" fmla="*/ 738747 w 1709538"/>
              <a:gd name="connsiteY4" fmla="*/ 1742463 h 1766102"/>
              <a:gd name="connsiteX5" fmla="*/ 6459 w 1709538"/>
              <a:gd name="connsiteY5" fmla="*/ 971899 h 1766102"/>
              <a:gd name="connsiteX6" fmla="*/ 836586 w 1709538"/>
              <a:gd name="connsiteY6" fmla="*/ 2554 h 1766102"/>
              <a:gd name="connsiteX7" fmla="*/ 949661 w 1709538"/>
              <a:gd name="connsiteY7" fmla="*/ 2381 h 176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9538" h="1766102">
                <a:moveTo>
                  <a:pt x="949661" y="2381"/>
                </a:moveTo>
                <a:cubicBezTo>
                  <a:pt x="1212169" y="24658"/>
                  <a:pt x="1460829" y="200793"/>
                  <a:pt x="1600848" y="427847"/>
                </a:cubicBezTo>
                <a:cubicBezTo>
                  <a:pt x="1827449" y="779813"/>
                  <a:pt x="1658392" y="1303744"/>
                  <a:pt x="1469417" y="1501739"/>
                </a:cubicBezTo>
                <a:cubicBezTo>
                  <a:pt x="1142570" y="1842929"/>
                  <a:pt x="851408" y="1765036"/>
                  <a:pt x="739180" y="1741998"/>
                </a:cubicBezTo>
                <a:lnTo>
                  <a:pt x="738747" y="1742463"/>
                </a:lnTo>
                <a:cubicBezTo>
                  <a:pt x="473561" y="1687924"/>
                  <a:pt x="45956" y="1343877"/>
                  <a:pt x="6459" y="971899"/>
                </a:cubicBezTo>
                <a:cubicBezTo>
                  <a:pt x="-52806" y="406969"/>
                  <a:pt x="301393" y="51345"/>
                  <a:pt x="836586" y="2554"/>
                </a:cubicBezTo>
                <a:cubicBezTo>
                  <a:pt x="874376" y="-843"/>
                  <a:pt x="912160" y="-801"/>
                  <a:pt x="949661" y="2381"/>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3" name="椭圆 92"/>
          <p:cNvSpPr/>
          <p:nvPr>
            <p:custDataLst>
              <p:tags r:id="rId20"/>
            </p:custDataLst>
          </p:nvPr>
        </p:nvSpPr>
        <p:spPr>
          <a:xfrm>
            <a:off x="4179276" y="3822102"/>
            <a:ext cx="114764" cy="115304"/>
          </a:xfrm>
          <a:prstGeom prst="ellipse">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94" name="椭圆 349"/>
          <p:cNvSpPr/>
          <p:nvPr>
            <p:custDataLst>
              <p:tags r:id="rId21"/>
            </p:custDataLst>
          </p:nvPr>
        </p:nvSpPr>
        <p:spPr>
          <a:xfrm>
            <a:off x="4188975" y="3833417"/>
            <a:ext cx="114764" cy="114764"/>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52" name="任意多边形: 形状 56"/>
          <p:cNvSpPr/>
          <p:nvPr>
            <p:custDataLst>
              <p:tags r:id="rId22"/>
            </p:custDataLst>
          </p:nvPr>
        </p:nvSpPr>
        <p:spPr>
          <a:xfrm>
            <a:off x="1736347" y="2990191"/>
            <a:ext cx="1151420" cy="1114243"/>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gradFill>
            <a:gsLst>
              <a:gs pos="5000">
                <a:schemeClr val="accent1"/>
              </a:gs>
              <a:gs pos="100000">
                <a:schemeClr val="accent1">
                  <a:lumMod val="60000"/>
                  <a:lumOff val="40000"/>
                </a:schemeClr>
              </a:gs>
            </a:gsLst>
            <a:lin ang="13500000" scaled="0"/>
          </a:gradFill>
          <a:ln w="9525" cap="flat">
            <a:no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accent1">
                  <a:lumMod val="60000"/>
                  <a:lumOff val="40000"/>
                </a:schemeClr>
              </a:solidFill>
              <a:latin typeface="汉仪粗圆简" panose="02010600000101010101" charset="-122"/>
              <a:ea typeface="汉仪粗圆简" panose="02010600000101010101" charset="-122"/>
              <a:sym typeface="汉仪粗圆简" panose="02010600000101010101" charset="-122"/>
            </a:endParaRPr>
          </a:p>
        </p:txBody>
      </p:sp>
      <p:sp>
        <p:nvSpPr>
          <p:cNvPr id="55" name="椭圆 54"/>
          <p:cNvSpPr/>
          <p:nvPr>
            <p:custDataLst>
              <p:tags r:id="rId23"/>
            </p:custDataLst>
          </p:nvPr>
        </p:nvSpPr>
        <p:spPr>
          <a:xfrm>
            <a:off x="1754128" y="3091486"/>
            <a:ext cx="169184" cy="169723"/>
          </a:xfrm>
          <a:prstGeom prst="ellipse">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56" name="椭圆 349"/>
          <p:cNvSpPr/>
          <p:nvPr>
            <p:custDataLst>
              <p:tags r:id="rId24"/>
            </p:custDataLst>
          </p:nvPr>
        </p:nvSpPr>
        <p:spPr>
          <a:xfrm>
            <a:off x="1768137" y="3107651"/>
            <a:ext cx="169184" cy="169184"/>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grpSp>
        <p:nvGrpSpPr>
          <p:cNvPr id="29" name="组合 28"/>
          <p:cNvGrpSpPr/>
          <p:nvPr>
            <p:custDataLst>
              <p:tags r:id="rId25"/>
            </p:custDataLst>
          </p:nvPr>
        </p:nvGrpSpPr>
        <p:grpSpPr>
          <a:xfrm>
            <a:off x="1467485" y="2700201"/>
            <a:ext cx="1646233" cy="1646233"/>
            <a:chOff x="2311" y="4252"/>
            <a:chExt cx="2582" cy="2582"/>
          </a:xfrm>
        </p:grpSpPr>
        <p:sp>
          <p:nvSpPr>
            <p:cNvPr id="121" name="弧形 368"/>
            <p:cNvSpPr/>
            <p:nvPr>
              <p:custDataLst>
                <p:tags r:id="rId26"/>
              </p:custDataLst>
            </p:nvPr>
          </p:nvSpPr>
          <p:spPr>
            <a:xfrm flipV="1">
              <a:off x="2311" y="4252"/>
              <a:ext cx="2582" cy="2582"/>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1">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54" name="任意多边形: 形状 56"/>
            <p:cNvSpPr/>
            <p:nvPr>
              <p:custDataLst>
                <p:tags r:id="rId27"/>
              </p:custDataLst>
            </p:nvPr>
          </p:nvSpPr>
          <p:spPr>
            <a:xfrm>
              <a:off x="2723" y="4642"/>
              <a:ext cx="1806" cy="1748"/>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noFill/>
            <a:ln w="22225"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accent1">
                    <a:lumMod val="60000"/>
                    <a:lumOff val="40000"/>
                  </a:schemeClr>
                </a:solidFill>
                <a:latin typeface="汉仪粗圆简" panose="02010600000101010101" charset="-122"/>
                <a:ea typeface="汉仪粗圆简" panose="02010600000101010101" charset="-122"/>
                <a:sym typeface="汉仪粗圆简" panose="02010600000101010101" charset="-122"/>
              </a:endParaRPr>
            </a:p>
          </p:txBody>
        </p:sp>
        <p:sp>
          <p:nvSpPr>
            <p:cNvPr id="46" name="矩形 45"/>
            <p:cNvSpPr/>
            <p:nvPr>
              <p:custDataLst>
                <p:tags r:id="rId28"/>
              </p:custDataLst>
            </p:nvPr>
          </p:nvSpPr>
          <p:spPr>
            <a:xfrm>
              <a:off x="2824" y="5446"/>
              <a:ext cx="1557" cy="686"/>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dirty="0">
                  <a:solidFill>
                    <a:srgbClr val="FFFFFF"/>
                  </a:solidFill>
                  <a:latin typeface="+mn-ea"/>
                  <a:cs typeface="+mn-ea"/>
                </a:rPr>
                <a:t>综合创新意识</a:t>
              </a:r>
              <a:endParaRPr lang="zh-CN" altLang="en-US" sz="1600" b="1" dirty="0">
                <a:solidFill>
                  <a:srgbClr val="FFFFFF"/>
                </a:solidFill>
                <a:latin typeface="+mn-ea"/>
                <a:cs typeface="+mn-ea"/>
              </a:endParaRPr>
            </a:p>
          </p:txBody>
        </p:sp>
      </p:grpSp>
      <p:sp>
        <p:nvSpPr>
          <p:cNvPr id="48" name="矩形 47"/>
          <p:cNvSpPr/>
          <p:nvPr>
            <p:custDataLst>
              <p:tags r:id="rId29"/>
            </p:custDataLst>
          </p:nvPr>
        </p:nvSpPr>
        <p:spPr>
          <a:xfrm>
            <a:off x="3344671" y="3461643"/>
            <a:ext cx="992474" cy="437508"/>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逆向创新意识</a:t>
            </a:r>
            <a:endParaRPr lang="zh-CN" altLang="en-US" sz="1600" b="1">
              <a:solidFill>
                <a:srgbClr val="FFFFFF"/>
              </a:solidFill>
              <a:latin typeface="+mn-ea"/>
              <a:cs typeface="+mn-ea"/>
            </a:endParaRPr>
          </a:p>
        </p:txBody>
      </p:sp>
      <p:sp>
        <p:nvSpPr>
          <p:cNvPr id="49" name="矩形 48"/>
          <p:cNvSpPr/>
          <p:nvPr>
            <p:custDataLst>
              <p:tags r:id="rId30"/>
            </p:custDataLst>
          </p:nvPr>
        </p:nvSpPr>
        <p:spPr>
          <a:xfrm>
            <a:off x="4893728" y="3461643"/>
            <a:ext cx="992474" cy="437508"/>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还原创新意识</a:t>
            </a:r>
            <a:endParaRPr lang="zh-CN" altLang="en-US" sz="1600" b="1">
              <a:solidFill>
                <a:srgbClr val="FFFFFF"/>
              </a:solidFill>
              <a:latin typeface="+mn-ea"/>
              <a:cs typeface="+mn-ea"/>
            </a:endParaRPr>
          </a:p>
        </p:txBody>
      </p:sp>
      <p:pic>
        <p:nvPicPr>
          <p:cNvPr id="23" name="图形 13"/>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9893273" y="3139440"/>
            <a:ext cx="332446" cy="264552"/>
          </a:xfrm>
          <a:prstGeom prst="rect">
            <a:avLst/>
          </a:prstGeom>
          <a:effectLst/>
        </p:spPr>
      </p:pic>
      <p:sp>
        <p:nvSpPr>
          <p:cNvPr id="50" name="矩形 49"/>
          <p:cNvSpPr/>
          <p:nvPr>
            <p:custDataLst>
              <p:tags r:id="rId34"/>
            </p:custDataLst>
          </p:nvPr>
        </p:nvSpPr>
        <p:spPr>
          <a:xfrm>
            <a:off x="6443862" y="3461643"/>
            <a:ext cx="992474" cy="437508"/>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移植创新意识</a:t>
            </a:r>
            <a:endParaRPr lang="zh-CN" altLang="en-US" sz="1600" b="1">
              <a:solidFill>
                <a:srgbClr val="FFFFFF"/>
              </a:solidFill>
              <a:latin typeface="+mn-ea"/>
              <a:cs typeface="+mn-ea"/>
            </a:endParaRPr>
          </a:p>
        </p:txBody>
      </p:sp>
      <p:sp>
        <p:nvSpPr>
          <p:cNvPr id="35" name="标题"/>
          <p:cNvSpPr txBox="1"/>
          <p:nvPr>
            <p:custDataLst>
              <p:tags r:id="rId35"/>
            </p:custDataLst>
          </p:nvPr>
        </p:nvSpPr>
        <p:spPr>
          <a:xfrm>
            <a:off x="7994535" y="3461643"/>
            <a:ext cx="992474" cy="437508"/>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dirty="0">
                <a:solidFill>
                  <a:srgbClr val="FFFFFF"/>
                </a:solidFill>
                <a:latin typeface="+mn-ea"/>
                <a:cs typeface="+mn-ea"/>
                <a:sym typeface="+mn-ea"/>
              </a:rPr>
              <a:t>分离创新意识</a:t>
            </a:r>
            <a:endParaRPr lang="zh-CN" altLang="en-US" sz="1600" b="1" dirty="0">
              <a:solidFill>
                <a:srgbClr val="FFFFFF"/>
              </a:solidFill>
              <a:latin typeface="+mn-ea"/>
              <a:cs typeface="+mn-ea"/>
              <a:sym typeface="+mn-ea"/>
            </a:endParaRPr>
          </a:p>
        </p:txBody>
      </p:sp>
      <p:sp>
        <p:nvSpPr>
          <p:cNvPr id="53" name="标题"/>
          <p:cNvSpPr txBox="1"/>
          <p:nvPr>
            <p:custDataLst>
              <p:tags r:id="rId36"/>
            </p:custDataLst>
          </p:nvPr>
        </p:nvSpPr>
        <p:spPr>
          <a:xfrm>
            <a:off x="9576996" y="3445605"/>
            <a:ext cx="992474" cy="437508"/>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dirty="0">
                <a:solidFill>
                  <a:srgbClr val="FFFFFF"/>
                </a:solidFill>
                <a:latin typeface="+mn-ea"/>
                <a:cs typeface="+mn-ea"/>
                <a:sym typeface="+mn-ea"/>
              </a:rPr>
              <a:t>价值优化创新意识</a:t>
            </a:r>
            <a:endParaRPr lang="zh-CN" altLang="en-US" sz="1600" b="1" dirty="0">
              <a:solidFill>
                <a:srgbClr val="FFFFFF"/>
              </a:solidFill>
              <a:latin typeface="+mn-ea"/>
              <a:cs typeface="+mn-ea"/>
              <a:sym typeface="+mn-ea"/>
            </a:endParaRPr>
          </a:p>
        </p:txBody>
      </p:sp>
      <p:sp>
        <p:nvSpPr>
          <p:cNvPr id="118" name="椭圆 117"/>
          <p:cNvSpPr/>
          <p:nvPr>
            <p:custDataLst>
              <p:tags r:id="rId37"/>
            </p:custDataLst>
          </p:nvPr>
        </p:nvSpPr>
        <p:spPr>
          <a:xfrm>
            <a:off x="9457921" y="3124892"/>
            <a:ext cx="153558" cy="154098"/>
          </a:xfrm>
          <a:prstGeom prst="ellipse">
            <a:avLst/>
          </a:prstGeom>
          <a:solidFill>
            <a:schemeClr val="accent6"/>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119" name="椭圆 349"/>
          <p:cNvSpPr/>
          <p:nvPr>
            <p:custDataLst>
              <p:tags r:id="rId38"/>
            </p:custDataLst>
          </p:nvPr>
        </p:nvSpPr>
        <p:spPr>
          <a:xfrm>
            <a:off x="9470853" y="3139440"/>
            <a:ext cx="153558" cy="153558"/>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122" name="弧形 368"/>
          <p:cNvSpPr/>
          <p:nvPr>
            <p:custDataLst>
              <p:tags r:id="rId39"/>
            </p:custDataLst>
          </p:nvPr>
        </p:nvSpPr>
        <p:spPr>
          <a:xfrm>
            <a:off x="3017619" y="2699239"/>
            <a:ext cx="1646041" cy="1646041"/>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2">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123" name="弧形 368"/>
          <p:cNvSpPr/>
          <p:nvPr>
            <p:custDataLst>
              <p:tags r:id="rId40"/>
            </p:custDataLst>
          </p:nvPr>
        </p:nvSpPr>
        <p:spPr>
          <a:xfrm flipV="1">
            <a:off x="4566675" y="2700316"/>
            <a:ext cx="1646041" cy="1646041"/>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3">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124" name="弧形 368"/>
          <p:cNvSpPr/>
          <p:nvPr>
            <p:custDataLst>
              <p:tags r:id="rId41"/>
            </p:custDataLst>
          </p:nvPr>
        </p:nvSpPr>
        <p:spPr>
          <a:xfrm>
            <a:off x="6116809" y="2700316"/>
            <a:ext cx="1646041" cy="1646041"/>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4">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125" name="弧形 368"/>
          <p:cNvSpPr/>
          <p:nvPr>
            <p:custDataLst>
              <p:tags r:id="rId42"/>
            </p:custDataLst>
          </p:nvPr>
        </p:nvSpPr>
        <p:spPr>
          <a:xfrm>
            <a:off x="9242939" y="2655595"/>
            <a:ext cx="1646041" cy="1646041"/>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6">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sp>
        <p:nvSpPr>
          <p:cNvPr id="126" name="弧形 368"/>
          <p:cNvSpPr/>
          <p:nvPr>
            <p:custDataLst>
              <p:tags r:id="rId43"/>
            </p:custDataLst>
          </p:nvPr>
        </p:nvSpPr>
        <p:spPr>
          <a:xfrm flipV="1">
            <a:off x="7667482" y="2700316"/>
            <a:ext cx="1646041" cy="1646041"/>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5">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0000101010101" charset="-122"/>
              <a:ea typeface="汉仪粗圆简" panose="02010600000101010101" charset="-122"/>
              <a:sym typeface="汉仪粗圆简" panose="02010600000101010101" charset="-122"/>
            </a:endParaRPr>
          </a:p>
        </p:txBody>
      </p:sp>
      <p:pic>
        <p:nvPicPr>
          <p:cNvPr id="24" name="图形 2"/>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2189480" y="3203558"/>
            <a:ext cx="245155" cy="210132"/>
          </a:xfrm>
          <a:prstGeom prst="rect">
            <a:avLst/>
          </a:prstGeom>
          <a:effectLst/>
        </p:spPr>
      </p:pic>
      <p:pic>
        <p:nvPicPr>
          <p:cNvPr id="25" name="图形 4"/>
          <p:cNvPicPr>
            <a:picLocks noChangeAspect="1"/>
          </p:cNvPicPr>
          <p:nvPr>
            <p:custDataLst>
              <p:tags r:id="rId47"/>
            </p:custDataLst>
          </p:nvPr>
        </p:nvPicPr>
        <p:blipFill>
          <a:blip r:embed="rId48">
            <a:extLst>
              <a:ext uri="{96DAC541-7B7A-43D3-8B79-37D633B846F1}">
                <asvg:svgBlip xmlns:asvg="http://schemas.microsoft.com/office/drawing/2016/SVG/main" r:embed="rId49"/>
              </a:ext>
            </a:extLst>
          </a:blip>
          <a:stretch>
            <a:fillRect/>
          </a:stretch>
        </p:blipFill>
        <p:spPr>
          <a:xfrm>
            <a:off x="3739614" y="3173385"/>
            <a:ext cx="247193" cy="261319"/>
          </a:xfrm>
          <a:prstGeom prst="rect">
            <a:avLst/>
          </a:prstGeom>
          <a:effectLst/>
        </p:spPr>
      </p:pic>
      <p:pic>
        <p:nvPicPr>
          <p:cNvPr id="26" name="图形 6"/>
          <p:cNvPicPr>
            <a:picLocks noChangeAspect="1"/>
          </p:cNvPicPr>
          <p:nvPr>
            <p:custDataLst>
              <p:tags r:id="rId50"/>
            </p:custDataLst>
          </p:nvPr>
        </p:nvPicPr>
        <p:blipFill>
          <a:blip r:embed="rId51">
            <a:extLst>
              <a:ext uri="{96DAC541-7B7A-43D3-8B79-37D633B846F1}">
                <asvg:svgBlip xmlns:asvg="http://schemas.microsoft.com/office/drawing/2016/SVG/main" r:embed="rId52"/>
              </a:ext>
            </a:extLst>
          </a:blip>
          <a:stretch>
            <a:fillRect/>
          </a:stretch>
        </p:blipFill>
        <p:spPr>
          <a:xfrm>
            <a:off x="5297829" y="3183083"/>
            <a:ext cx="209505" cy="242461"/>
          </a:xfrm>
          <a:prstGeom prst="rect">
            <a:avLst/>
          </a:prstGeom>
          <a:effectLst/>
        </p:spPr>
      </p:pic>
      <p:pic>
        <p:nvPicPr>
          <p:cNvPr id="27" name="图形 9"/>
          <p:cNvPicPr>
            <a:picLocks noChangeAspect="1"/>
          </p:cNvPicPr>
          <p:nvPr>
            <p:custDataLst>
              <p:tags r:id="rId53"/>
            </p:custDataLst>
          </p:nvPr>
        </p:nvPicPr>
        <p:blipFill>
          <a:blip r:embed="rId54">
            <a:extLst>
              <a:ext uri="{96DAC541-7B7A-43D3-8B79-37D633B846F1}">
                <asvg:svgBlip xmlns:asvg="http://schemas.microsoft.com/office/drawing/2016/SVG/main" r:embed="rId55"/>
              </a:ext>
            </a:extLst>
          </a:blip>
          <a:stretch>
            <a:fillRect/>
          </a:stretch>
        </p:blipFill>
        <p:spPr>
          <a:xfrm>
            <a:off x="6807554" y="3177156"/>
            <a:ext cx="200226" cy="253776"/>
          </a:xfrm>
          <a:prstGeom prst="rect">
            <a:avLst/>
          </a:prstGeom>
          <a:effectLst/>
        </p:spPr>
      </p:pic>
      <p:pic>
        <p:nvPicPr>
          <p:cNvPr id="28" name="图形 11"/>
          <p:cNvPicPr>
            <a:picLocks noChangeAspect="1"/>
          </p:cNvPicPr>
          <p:nvPr>
            <p:custDataLst>
              <p:tags r:id="rId56"/>
            </p:custDataLst>
          </p:nvPr>
        </p:nvPicPr>
        <p:blipFill>
          <a:blip r:embed="rId57">
            <a:extLst>
              <a:ext uri="{96DAC541-7B7A-43D3-8B79-37D633B846F1}">
                <asvg:svgBlip xmlns:asvg="http://schemas.microsoft.com/office/drawing/2016/SVG/main" r:embed="rId58"/>
              </a:ext>
            </a:extLst>
          </a:blip>
          <a:stretch>
            <a:fillRect/>
          </a:stretch>
        </p:blipFill>
        <p:spPr>
          <a:xfrm>
            <a:off x="8374390" y="3173923"/>
            <a:ext cx="250259" cy="259703"/>
          </a:xfrm>
          <a:prstGeom prst="rect">
            <a:avLst/>
          </a:prstGeom>
          <a:effectLst/>
        </p:spPr>
      </p:pic>
    </p:spTree>
    <p:custDataLst>
      <p:tags r:id="rId59"/>
    </p:custData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fill="hold"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 name="文本框 2"/>
          <p:cNvSpPr txBox="1"/>
          <p:nvPr/>
        </p:nvSpPr>
        <p:spPr>
          <a:xfrm>
            <a:off x="2753352" y="891480"/>
            <a:ext cx="6685280" cy="583565"/>
          </a:xfrm>
          <a:prstGeom prst="rect">
            <a:avLst/>
          </a:prstGeom>
          <a:noFill/>
        </p:spPr>
        <p:txBody>
          <a:bodyPr wrap="none" rtlCol="0">
            <a:spAutoFit/>
          </a:bodyPr>
          <a:p>
            <a:pPr algn="ctr"/>
            <a:r>
              <a:rPr lang="zh-CN" altLang="en-US" sz="3200" b="1" dirty="0">
                <a:solidFill>
                  <a:srgbClr val="7E4938"/>
                </a:solidFill>
                <a:cs typeface="+mn-ea"/>
                <a:sym typeface="+mn-lt"/>
              </a:rPr>
              <a:t>五、大学生创新意识培养的途径探索</a:t>
            </a:r>
            <a:endParaRPr lang="zh-CN" altLang="en-US" sz="3200" b="1" dirty="0">
              <a:solidFill>
                <a:srgbClr val="7E4938"/>
              </a:solidFill>
              <a:cs typeface="+mn-ea"/>
              <a:sym typeface="+mn-lt"/>
            </a:endParaRPr>
          </a:p>
        </p:txBody>
      </p:sp>
      <p:cxnSp>
        <p:nvCxnSpPr>
          <p:cNvPr id="8" name="直接连接符 7"/>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nvGrpSpPr>
          <p:cNvPr id="62" name="组合 61"/>
          <p:cNvGrpSpPr/>
          <p:nvPr>
            <p:custDataLst>
              <p:tags r:id="rId4"/>
            </p:custDataLst>
          </p:nvPr>
        </p:nvGrpSpPr>
        <p:grpSpPr>
          <a:xfrm>
            <a:off x="2026920" y="1932940"/>
            <a:ext cx="8856980" cy="4078605"/>
            <a:chOff x="3192" y="3044"/>
            <a:chExt cx="13948" cy="6423"/>
          </a:xfrm>
        </p:grpSpPr>
        <p:sp>
          <p:nvSpPr>
            <p:cNvPr id="21" name="矩形 20"/>
            <p:cNvSpPr/>
            <p:nvPr>
              <p:custDataLst>
                <p:tags r:id="rId5"/>
              </p:custDataLst>
            </p:nvPr>
          </p:nvSpPr>
          <p:spPr>
            <a:xfrm>
              <a:off x="8696" y="8171"/>
              <a:ext cx="8444" cy="1296"/>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1. 自主学习与知识拓展</a:t>
              </a:r>
              <a:endParaRPr lang="zh-CN" altLang="en-US" sz="1600" dirty="0">
                <a:solidFill>
                  <a:schemeClr val="tx1">
                    <a:lumMod val="85000"/>
                    <a:lumOff val="15000"/>
                  </a:schemeClr>
                </a:solidFill>
                <a:latin typeface="+mn-ea"/>
                <a:cs typeface="+mn-ea"/>
              </a:endParaRPr>
            </a:p>
            <a:p>
              <a:pPr>
                <a:lnSpc>
                  <a:spcPct val="130000"/>
                </a:lnSpc>
                <a:spcBef>
                  <a:spcPct val="0"/>
                </a:spcBef>
                <a:spcAft>
                  <a:spcPct val="0"/>
                </a:spcAft>
              </a:pPr>
              <a:r>
                <a:rPr lang="zh-CN" altLang="en-US" sz="1600" dirty="0">
                  <a:solidFill>
                    <a:schemeClr val="tx1">
                      <a:lumMod val="85000"/>
                      <a:lumOff val="15000"/>
                    </a:schemeClr>
                  </a:solidFill>
                  <a:latin typeface="+mn-ea"/>
                  <a:cs typeface="+mn-ea"/>
                </a:rPr>
                <a:t>2. 参与实践活动</a:t>
              </a:r>
              <a:endParaRPr lang="zh-CN" altLang="en-US" sz="1600" dirty="0">
                <a:solidFill>
                  <a:schemeClr val="tx1">
                    <a:lumMod val="85000"/>
                    <a:lumOff val="15000"/>
                  </a:schemeClr>
                </a:solidFill>
                <a:latin typeface="+mn-ea"/>
                <a:cs typeface="+mn-ea"/>
              </a:endParaRPr>
            </a:p>
          </p:txBody>
        </p:sp>
        <p:sp>
          <p:nvSpPr>
            <p:cNvPr id="31" name="矩形 30"/>
            <p:cNvSpPr/>
            <p:nvPr>
              <p:custDataLst>
                <p:tags r:id="rId6"/>
              </p:custDataLst>
            </p:nvPr>
          </p:nvSpPr>
          <p:spPr>
            <a:xfrm>
              <a:off x="8696" y="7353"/>
              <a:ext cx="8444" cy="790"/>
            </a:xfrm>
            <a:prstGeom prst="rect">
              <a:avLst/>
            </a:prstGeom>
            <a:noFill/>
          </p:spPr>
          <p:txBody>
            <a:bodyPr wrap="square" lIns="0" tIns="0" rIns="0" bIns="36000" rtlCol="0" anchor="b">
              <a:noAutofit/>
            </a:bodyPr>
            <a:p>
              <a:pPr>
                <a:spcBef>
                  <a:spcPct val="0"/>
                </a:spcBef>
                <a:spcAft>
                  <a:spcPct val="0"/>
                </a:spcAft>
              </a:pPr>
              <a:r>
                <a:rPr lang="zh-CN" altLang="en-US" b="1" dirty="0">
                  <a:solidFill>
                    <a:srgbClr val="AA6500"/>
                  </a:solidFill>
                  <a:latin typeface="+mn-ea"/>
                  <a:cs typeface="+mn-ea"/>
                </a:rPr>
                <a:t>自我提升与实践锻炼对创新意识的养成</a:t>
              </a:r>
              <a:endParaRPr lang="zh-CN" altLang="en-US" b="1" dirty="0">
                <a:solidFill>
                  <a:srgbClr val="AA6500"/>
                </a:solidFill>
                <a:latin typeface="+mn-ea"/>
                <a:cs typeface="+mn-ea"/>
              </a:endParaRPr>
            </a:p>
          </p:txBody>
        </p:sp>
        <p:sp>
          <p:nvSpPr>
            <p:cNvPr id="32" name="矩形 31"/>
            <p:cNvSpPr/>
            <p:nvPr>
              <p:custDataLst>
                <p:tags r:id="rId7"/>
              </p:custDataLst>
            </p:nvPr>
          </p:nvSpPr>
          <p:spPr>
            <a:xfrm>
              <a:off x="8696" y="3851"/>
              <a:ext cx="8444" cy="1296"/>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1. 课程设置与创新教育融合</a:t>
              </a:r>
              <a:endParaRPr lang="zh-CN" altLang="en-US" sz="1600" dirty="0">
                <a:solidFill>
                  <a:schemeClr val="tx1">
                    <a:lumMod val="85000"/>
                    <a:lumOff val="15000"/>
                  </a:schemeClr>
                </a:solidFill>
                <a:latin typeface="+mn-ea"/>
                <a:cs typeface="+mn-ea"/>
              </a:endParaRPr>
            </a:p>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2. 教学方法对创新意识的激发</a:t>
              </a:r>
              <a:endParaRPr lang="zh-CN" altLang="en-US" sz="1600" dirty="0">
                <a:solidFill>
                  <a:schemeClr val="tx1">
                    <a:lumMod val="85000"/>
                    <a:lumOff val="15000"/>
                  </a:schemeClr>
                </a:solidFill>
                <a:latin typeface="+mn-ea"/>
                <a:cs typeface="+mn-ea"/>
              </a:endParaRPr>
            </a:p>
          </p:txBody>
        </p:sp>
        <p:sp>
          <p:nvSpPr>
            <p:cNvPr id="36" name="矩形 35"/>
            <p:cNvSpPr/>
            <p:nvPr>
              <p:custDataLst>
                <p:tags r:id="rId8"/>
              </p:custDataLst>
            </p:nvPr>
          </p:nvSpPr>
          <p:spPr>
            <a:xfrm>
              <a:off x="8696" y="3044"/>
              <a:ext cx="8444" cy="790"/>
            </a:xfrm>
            <a:prstGeom prst="rect">
              <a:avLst/>
            </a:prstGeom>
            <a:noFill/>
          </p:spPr>
          <p:txBody>
            <a:bodyPr wrap="square" lIns="0" tIns="0" rIns="0" bIns="36000" rtlCol="0" anchor="b">
              <a:noAutofit/>
            </a:bodyPr>
            <a:p>
              <a:pPr>
                <a:spcBef>
                  <a:spcPct val="0"/>
                </a:spcBef>
                <a:spcAft>
                  <a:spcPct val="0"/>
                </a:spcAft>
              </a:pPr>
              <a:r>
                <a:rPr lang="zh-CN" altLang="en-US" b="1" dirty="0">
                  <a:solidFill>
                    <a:srgbClr val="FFC000"/>
                  </a:solidFill>
                  <a:latin typeface="+mn-ea"/>
                  <a:cs typeface="+mn-ea"/>
                </a:rPr>
                <a:t>教育教学体系中的创新意识培育</a:t>
              </a:r>
              <a:endParaRPr lang="zh-CN" altLang="en-US" b="1" dirty="0">
                <a:solidFill>
                  <a:srgbClr val="FFC000"/>
                </a:solidFill>
                <a:latin typeface="+mn-ea"/>
                <a:cs typeface="+mn-ea"/>
              </a:endParaRPr>
            </a:p>
          </p:txBody>
        </p:sp>
        <p:sp>
          <p:nvSpPr>
            <p:cNvPr id="39" name="矩形 38"/>
            <p:cNvSpPr/>
            <p:nvPr>
              <p:custDataLst>
                <p:tags r:id="rId9"/>
              </p:custDataLst>
            </p:nvPr>
          </p:nvSpPr>
          <p:spPr>
            <a:xfrm>
              <a:off x="8696" y="6011"/>
              <a:ext cx="8444" cy="1296"/>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1. 营造创新氛围</a:t>
              </a:r>
              <a:endParaRPr lang="zh-CN" altLang="en-US" sz="1600" dirty="0">
                <a:solidFill>
                  <a:schemeClr val="tx1">
                    <a:lumMod val="85000"/>
                    <a:lumOff val="15000"/>
                  </a:schemeClr>
                </a:solidFill>
                <a:latin typeface="+mn-ea"/>
                <a:cs typeface="+mn-ea"/>
              </a:endParaRPr>
            </a:p>
            <a:p>
              <a:pPr>
                <a:lnSpc>
                  <a:spcPct val="130000"/>
                </a:lnSpc>
                <a:spcBef>
                  <a:spcPct val="0"/>
                </a:spcBef>
                <a:spcAft>
                  <a:spcPct val="0"/>
                </a:spcAft>
              </a:pPr>
              <a:r>
                <a:rPr lang="zh-CN" altLang="en-US" sz="1600" dirty="0">
                  <a:solidFill>
                    <a:schemeClr val="tx1">
                      <a:lumMod val="85000"/>
                      <a:lumOff val="15000"/>
                    </a:schemeClr>
                  </a:solidFill>
                  <a:latin typeface="+mn-ea"/>
                  <a:cs typeface="+mn-ea"/>
                </a:rPr>
                <a:t>2. 搭建创新平台</a:t>
              </a:r>
              <a:endParaRPr lang="zh-CN" altLang="en-US" sz="1600" dirty="0">
                <a:solidFill>
                  <a:schemeClr val="tx1">
                    <a:lumMod val="85000"/>
                    <a:lumOff val="15000"/>
                  </a:schemeClr>
                </a:solidFill>
                <a:latin typeface="+mn-ea"/>
                <a:cs typeface="+mn-ea"/>
              </a:endParaRPr>
            </a:p>
          </p:txBody>
        </p:sp>
        <p:sp>
          <p:nvSpPr>
            <p:cNvPr id="40" name="矩形 39"/>
            <p:cNvSpPr/>
            <p:nvPr>
              <p:custDataLst>
                <p:tags r:id="rId10"/>
              </p:custDataLst>
            </p:nvPr>
          </p:nvSpPr>
          <p:spPr>
            <a:xfrm>
              <a:off x="8696" y="5198"/>
              <a:ext cx="8444" cy="790"/>
            </a:xfrm>
            <a:prstGeom prst="rect">
              <a:avLst/>
            </a:prstGeom>
            <a:noFill/>
          </p:spPr>
          <p:txBody>
            <a:bodyPr wrap="square" lIns="0" tIns="0" rIns="0" bIns="36000" rtlCol="0" anchor="b">
              <a:noAutofit/>
            </a:bodyPr>
            <a:p>
              <a:pPr lvl="0" algn="l">
                <a:buClrTx/>
                <a:buSzTx/>
                <a:buFontTx/>
              </a:pPr>
              <a:r>
                <a:rPr lang="zh-CN" altLang="en-US" b="1" dirty="0">
                  <a:solidFill>
                    <a:srgbClr val="FF9800"/>
                  </a:solidFill>
                  <a:latin typeface="+mn-ea"/>
                  <a:cs typeface="+mn-ea"/>
                  <a:sym typeface="+mn-ea"/>
                </a:rPr>
                <a:t>校园文化环境对创新意识的熏陶</a:t>
              </a:r>
              <a:endParaRPr lang="zh-CN" altLang="en-US" b="1" dirty="0">
                <a:solidFill>
                  <a:srgbClr val="FF9800"/>
                </a:solidFill>
                <a:latin typeface="+mn-ea"/>
                <a:cs typeface="+mn-ea"/>
                <a:sym typeface="+mn-ea"/>
              </a:endParaRPr>
            </a:p>
          </p:txBody>
        </p:sp>
        <p:sp>
          <p:nvSpPr>
            <p:cNvPr id="41" name="任意多边形: 形状 26"/>
            <p:cNvSpPr/>
            <p:nvPr>
              <p:custDataLst>
                <p:tags r:id="rId11"/>
              </p:custDataLst>
            </p:nvPr>
          </p:nvSpPr>
          <p:spPr>
            <a:xfrm>
              <a:off x="3192" y="3414"/>
              <a:ext cx="4315" cy="5680"/>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42" name="椭圆 41"/>
            <p:cNvSpPr/>
            <p:nvPr>
              <p:custDataLst>
                <p:tags r:id="rId12"/>
              </p:custDataLst>
            </p:nvPr>
          </p:nvSpPr>
          <p:spPr>
            <a:xfrm>
              <a:off x="7065" y="5837"/>
              <a:ext cx="827" cy="827"/>
            </a:xfrm>
            <a:prstGeom prst="ellipse">
              <a:avLst/>
            </a:prstGeom>
            <a:solidFill>
              <a:schemeClr val="accent4">
                <a:lumMod val="75000"/>
              </a:schemeClr>
            </a:solidFill>
            <a:ln>
              <a:gradFill>
                <a:gsLst>
                  <a:gs pos="37000">
                    <a:srgbClr val="FFFFFF"/>
                  </a:gs>
                  <a:gs pos="0">
                    <a:schemeClr val="accent2">
                      <a:lumMod val="20000"/>
                      <a:lumOff val="80000"/>
                    </a:schemeClr>
                  </a:gs>
                  <a:gs pos="100000">
                    <a:srgbClr val="FFFFFF"/>
                  </a:gs>
                  <a:gs pos="71000">
                    <a:schemeClr val="accent2">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43" name="椭圆 42"/>
            <p:cNvSpPr/>
            <p:nvPr>
              <p:custDataLst>
                <p:tags r:id="rId13"/>
              </p:custDataLst>
            </p:nvPr>
          </p:nvSpPr>
          <p:spPr>
            <a:xfrm>
              <a:off x="6300" y="3858"/>
              <a:ext cx="827" cy="827"/>
            </a:xfrm>
            <a:prstGeom prst="ellipse">
              <a:avLst/>
            </a:prstGeom>
            <a:solidFill>
              <a:srgbClr val="FFC000"/>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44" name="椭圆 43"/>
            <p:cNvSpPr/>
            <p:nvPr>
              <p:custDataLst>
                <p:tags r:id="rId14"/>
              </p:custDataLst>
            </p:nvPr>
          </p:nvSpPr>
          <p:spPr>
            <a:xfrm>
              <a:off x="6300" y="7814"/>
              <a:ext cx="827" cy="827"/>
            </a:xfrm>
            <a:prstGeom prst="ellipse">
              <a:avLst/>
            </a:prstGeom>
            <a:solidFill>
              <a:schemeClr val="accent4">
                <a:lumMod val="50000"/>
              </a:schemeClr>
            </a:solidFill>
            <a:ln>
              <a:gradFill>
                <a:gsLst>
                  <a:gs pos="37000">
                    <a:srgbClr val="FFFFFF"/>
                  </a:gs>
                  <a:gs pos="0">
                    <a:schemeClr val="accent6">
                      <a:lumMod val="20000"/>
                      <a:lumOff val="80000"/>
                    </a:schemeClr>
                  </a:gs>
                  <a:gs pos="100000">
                    <a:srgbClr val="FFFFFF"/>
                  </a:gs>
                  <a:gs pos="71000">
                    <a:schemeClr val="accent3">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grpSp>
      <p:grpSp>
        <p:nvGrpSpPr>
          <p:cNvPr id="61" name="组合 60"/>
          <p:cNvGrpSpPr/>
          <p:nvPr>
            <p:custDataLst>
              <p:tags r:id="rId15"/>
            </p:custDataLst>
          </p:nvPr>
        </p:nvGrpSpPr>
        <p:grpSpPr>
          <a:xfrm>
            <a:off x="2026920" y="3029585"/>
            <a:ext cx="1873250" cy="1873250"/>
            <a:chOff x="3192" y="4771"/>
            <a:chExt cx="2950" cy="2950"/>
          </a:xfrm>
        </p:grpSpPr>
        <p:sp>
          <p:nvSpPr>
            <p:cNvPr id="45" name="椭圆 44"/>
            <p:cNvSpPr/>
            <p:nvPr>
              <p:custDataLst>
                <p:tags r:id="rId16"/>
              </p:custDataLst>
            </p:nvPr>
          </p:nvSpPr>
          <p:spPr>
            <a:xfrm>
              <a:off x="3192" y="4771"/>
              <a:ext cx="2950" cy="2950"/>
            </a:xfrm>
            <a:prstGeom prst="ellipse">
              <a:avLst/>
            </a:prstGeom>
            <a:solidFill>
              <a:schemeClr val="accent4"/>
            </a:soli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en-US" altLang="zh-CN" sz="2000" b="1" spc="150" dirty="0">
                  <a:solidFill>
                    <a:srgbClr val="FFFFFF"/>
                  </a:solidFill>
                  <a:latin typeface="+mn-ea"/>
                  <a:cs typeface="+mn-ea"/>
                  <a:sym typeface="+mn-ea"/>
                </a:rPr>
                <a:t>单击添加</a:t>
              </a:r>
              <a:endParaRPr lang="en-US" altLang="zh-CN" sz="2000" b="1" spc="150" dirty="0">
                <a:solidFill>
                  <a:srgbClr val="FFFFFF"/>
                </a:solidFill>
                <a:latin typeface="+mn-ea"/>
                <a:cs typeface="+mn-ea"/>
                <a:sym typeface="+mn-ea"/>
              </a:endParaRPr>
            </a:p>
            <a:p>
              <a:pPr algn="ctr">
                <a:spcBef>
                  <a:spcPct val="0"/>
                </a:spcBef>
                <a:spcAft>
                  <a:spcPct val="0"/>
                </a:spcAft>
              </a:pPr>
              <a:r>
                <a:rPr lang="en-US" altLang="zh-CN" sz="2000" b="1" spc="150" dirty="0">
                  <a:solidFill>
                    <a:srgbClr val="FFFFFF"/>
                  </a:solidFill>
                  <a:latin typeface="+mn-ea"/>
                  <a:cs typeface="+mn-ea"/>
                  <a:sym typeface="+mn-ea"/>
                </a:rPr>
                <a:t>项标题</a:t>
              </a:r>
              <a:endParaRPr lang="en-US" altLang="zh-CN" sz="2000" b="1" spc="150" dirty="0">
                <a:solidFill>
                  <a:srgbClr val="FFFFFF"/>
                </a:solidFill>
                <a:latin typeface="+mn-ea"/>
                <a:cs typeface="+mn-ea"/>
                <a:sym typeface="+mn-ea"/>
              </a:endParaRPr>
            </a:p>
          </p:txBody>
        </p:sp>
        <p:sp>
          <p:nvSpPr>
            <p:cNvPr id="57" name="矩形 56"/>
            <p:cNvSpPr/>
            <p:nvPr/>
          </p:nvSpPr>
          <p:spPr>
            <a:xfrm>
              <a:off x="3492" y="5692"/>
              <a:ext cx="2350" cy="11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59" name="图片 58" descr="写字"/>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4023" y="5692"/>
              <a:ext cx="1288" cy="1288"/>
            </a:xfrm>
            <a:prstGeom prst="rect">
              <a:avLst/>
            </a:prstGeom>
          </p:spPr>
        </p:pic>
      </p:grpSp>
    </p:spTree>
    <p:custDataLst>
      <p:tags r:id="rId19"/>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afterEffect">
                                  <p:stCondLst>
                                    <p:cond delay="0"/>
                                  </p:stCondLst>
                                  <p:childTnLst>
                                    <p:set>
                                      <p:cBhvr>
                                        <p:cTn id="6" dur="2000" fill="hold">
                                          <p:stCondLst>
                                            <p:cond delay="0"/>
                                          </p:stCondLst>
                                        </p:cTn>
                                        <p:tgtEl>
                                          <p:spTgt spid="61"/>
                                        </p:tgtEl>
                                        <p:attrNameLst>
                                          <p:attrName>style.visibility</p:attrName>
                                        </p:attrNameLst>
                                      </p:cBhvr>
                                      <p:to>
                                        <p:strVal val="visible"/>
                                      </p:to>
                                    </p:set>
                                    <p:anim calcmode="lin" valueType="num">
                                      <p:cBhvr additive="base">
                                        <p:cTn id="7" dur="2000" fill="hold"/>
                                        <p:tgtEl>
                                          <p:spTgt spid="61"/>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61"/>
                                        </p:tgtEl>
                                        <p:attrNameLst>
                                          <p:attrName>ppt_y</p:attrName>
                                        </p:attrNameLst>
                                      </p:cBhvr>
                                      <p:tavLst>
                                        <p:tav tm="0" fmla="">
                                          <p:val>
                                            <p:strVal val="#ppt_y"/>
                                          </p:val>
                                        </p:tav>
                                        <p:tav tm="100000" fmla="">
                                          <p:val>
                                            <p:strVal val="#ppt_y"/>
                                          </p:val>
                                        </p:tav>
                                      </p:tavLst>
                                    </p:anim>
                                  </p:childTnLst>
                                </p:cTn>
                              </p:par>
                              <p:par>
                                <p:cTn id="9" presetID="0" presetClass="entr" presetSubtype="0" accel="5000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to="" calcmode="lin" valueType="num">
                                      <p:cBhvr>
                                        <p:cTn id="11" dur="300" fill="hold">
                                          <p:stCondLst>
                                            <p:cond delay="0"/>
                                          </p:stCondLst>
                                        </p:cTn>
                                        <p:tgtEl>
                                          <p:spTgt spid="62"/>
                                        </p:tgtEl>
                                        <p:attrNameLst>
                                          <p:attrName>ppt_y</p:attrName>
                                        </p:attrNameLst>
                                      </p:cBhvr>
                                      <p:tavLst>
                                        <p:tav tm="0">
                                          <p:val>
                                            <p:strVal val="0-ppt_h/1.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176905" y="3129280"/>
            <a:ext cx="5836285" cy="1198880"/>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提升创新能力</a:t>
            </a:r>
            <a:endParaRPr lang="zh-CN" altLang="en-US" dirty="0">
              <a:sym typeface="微软雅黑" panose="020B0503020204020204" pitchFamily="34" charset="-122"/>
            </a:endParaRPr>
          </a:p>
        </p:txBody>
      </p:sp>
      <p:sp>
        <p:nvSpPr>
          <p:cNvPr id="2" name="文本框 1"/>
          <p:cNvSpPr txBox="1"/>
          <p:nvPr/>
        </p:nvSpPr>
        <p:spPr bwMode="auto">
          <a:xfrm>
            <a:off x="3076394" y="187229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任务三　</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93276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custDataLst>
                <p:tags r:id="rId1"/>
              </p:custDataLst>
            </p:nvPr>
          </p:nvPicPr>
          <p:blipFill>
            <a:blip r:embed="rId2"/>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3"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4"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5"/>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221740" y="2666365"/>
            <a:ext cx="3745865" cy="2968625"/>
          </a:xfrm>
          <a:prstGeom prst="rect">
            <a:avLst/>
          </a:prstGeom>
          <a:noFill/>
        </p:spPr>
        <p:txBody>
          <a:bodyPr wrap="square" rtlCol="0">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在当今全球化和科技飞速发展的时代，创新已成为推动社会进步与经济增长的核心动力。大学生作为社会未来的栋梁之材，其创新能力的提升不仅关乎个人在激烈竞争环境中的职业发展与自我实现，更是影响国家在国际舞台上竞争力的关键因素。</a:t>
            </a:r>
            <a:endParaRPr lang="zh-CN" altLang="en-US" dirty="0">
              <a:solidFill>
                <a:schemeClr val="bg1"/>
              </a:solidFill>
              <a:cs typeface="+mn-ea"/>
              <a:sym typeface="+mn-lt"/>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一、大学生提升创新能力的意义</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34913"/>
            <a:ext cx="12192000" cy="6913849"/>
            <a:chOff x="0" y="-55"/>
            <a:chExt cx="19200" cy="10898"/>
          </a:xfrm>
        </p:grpSpPr>
        <p:pic>
          <p:nvPicPr>
            <p:cNvPr id="6" name="图片 5" descr="20200224-084017-a928"/>
            <p:cNvPicPr>
              <a:picLocks noChangeAspect="1"/>
            </p:cNvPicPr>
            <p:nvPr/>
          </p:nvPicPr>
          <p:blipFill>
            <a:blip r:embed="rId1"/>
            <a:stretch>
              <a:fillRect/>
            </a:stretch>
          </p:blipFill>
          <p:spPr>
            <a:xfrm>
              <a:off x="4609" y="0"/>
              <a:ext cx="14591" cy="10843"/>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24"/>
              <a:ext cx="10885" cy="1052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7" y="853440"/>
            <a:ext cx="777240" cy="46166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Shape 612"/>
          <p:cNvSpPr/>
          <p:nvPr>
            <p:custDataLst>
              <p:tags r:id="rId4"/>
            </p:custDataLst>
          </p:nvPr>
        </p:nvSpPr>
        <p:spPr>
          <a:xfrm>
            <a:off x="1290101" y="2289531"/>
            <a:ext cx="2960754" cy="3007749"/>
          </a:xfrm>
          <a:prstGeom prst="diamond">
            <a:avLst/>
          </a:prstGeom>
          <a:noFill/>
          <a:ln w="12700" cap="flat">
            <a:solidFill>
              <a:srgbClr val="A37441"/>
            </a:solidFill>
            <a:prstDash val="solid"/>
            <a:miter lim="8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14" name="Shape 614"/>
          <p:cNvSpPr/>
          <p:nvPr>
            <p:custDataLst>
              <p:tags r:id="rId5"/>
            </p:custDataLst>
          </p:nvPr>
        </p:nvSpPr>
        <p:spPr>
          <a:xfrm>
            <a:off x="1682185" y="3514921"/>
            <a:ext cx="2161005" cy="861060"/>
          </a:xfrm>
          <a:prstGeom prst="rect">
            <a:avLst/>
          </a:prstGeom>
          <a:noFill/>
          <a:ln w="12700" cap="flat">
            <a:noFill/>
            <a:miter lim="400000"/>
          </a:ln>
          <a:effectLst/>
        </p:spPr>
        <p:txBody>
          <a:bodyPr wrap="square" lIns="43542" tIns="43542" rIns="43542" bIns="43542" numCol="1" anchor="t">
            <a:spAutoFit/>
          </a:bodyPr>
          <a:lstStyle>
            <a:lvl1pPr algn="ctr">
              <a:lnSpc>
                <a:spcPct val="120000"/>
              </a:lnSpc>
              <a:defRPr sz="1200">
                <a:latin typeface="+mn-lt"/>
                <a:ea typeface="+mn-ea"/>
                <a:cs typeface="+mn-cs"/>
                <a:sym typeface="Helvetica"/>
              </a:defRPr>
            </a:lvl1pPr>
          </a:lstStyle>
          <a:p>
            <a:pPr defTabSz="905510" hangingPunct="0"/>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发现问题的能力，即敏锐察觉隐藏在日常现象背后不易被发现问题的能力。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15" name="Shape 615"/>
          <p:cNvSpPr/>
          <p:nvPr>
            <p:custDataLst>
              <p:tags r:id="rId6"/>
            </p:custDataLst>
          </p:nvPr>
        </p:nvSpPr>
        <p:spPr>
          <a:xfrm>
            <a:off x="1454585" y="3076482"/>
            <a:ext cx="2631781" cy="334645"/>
          </a:xfrm>
          <a:prstGeom prst="rect">
            <a:avLst/>
          </a:prstGeom>
          <a:noFill/>
          <a:ln w="12700" cap="flat">
            <a:noFill/>
            <a:miter lim="400000"/>
          </a:ln>
          <a:effectLst/>
        </p:spPr>
        <p:txBody>
          <a:bodyPr wrap="square" lIns="43542" tIns="43542" rIns="43542" bIns="43542" numCol="1" anchor="t">
            <a:spAutoFit/>
          </a:bodyPr>
          <a:lstStyle>
            <a:lvl1pPr algn="ctr">
              <a:lnSpc>
                <a:spcPct val="90000"/>
              </a:lnSpc>
              <a:defRPr b="1">
                <a:latin typeface="+mn-lt"/>
                <a:ea typeface="+mn-ea"/>
                <a:cs typeface="+mn-cs"/>
                <a:sym typeface="Helvetica"/>
              </a:defRPr>
            </a:lvl1pPr>
          </a:lstStyle>
          <a:p>
            <a:pPr defTabSz="905510" hangingPunct="0"/>
            <a:r>
              <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发现问题的能力</a:t>
            </a:r>
            <a:endPar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16" name="Shape 616"/>
          <p:cNvSpPr/>
          <p:nvPr>
            <p:custDataLst>
              <p:tags r:id="rId7"/>
            </p:custDataLst>
          </p:nvPr>
        </p:nvSpPr>
        <p:spPr>
          <a:xfrm>
            <a:off x="2463757" y="3445211"/>
            <a:ext cx="613437" cy="1"/>
          </a:xfrm>
          <a:prstGeom prst="line">
            <a:avLst/>
          </a:prstGeom>
          <a:noFill/>
          <a:ln w="635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 name="Shape 619"/>
          <p:cNvSpPr/>
          <p:nvPr>
            <p:custDataLst>
              <p:tags r:id="rId8"/>
            </p:custDataLst>
          </p:nvPr>
        </p:nvSpPr>
        <p:spPr>
          <a:xfrm>
            <a:off x="4624654" y="2289531"/>
            <a:ext cx="2960754" cy="3007749"/>
          </a:xfrm>
          <a:prstGeom prst="diamond">
            <a:avLst/>
          </a:prstGeom>
          <a:noFill/>
          <a:ln w="12700" cap="flat">
            <a:solidFill>
              <a:srgbClr val="A37441"/>
            </a:solidFill>
            <a:prstDash val="solid"/>
            <a:miter lim="8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21" name="Shape 621"/>
          <p:cNvSpPr/>
          <p:nvPr>
            <p:custDataLst>
              <p:tags r:id="rId9"/>
            </p:custDataLst>
          </p:nvPr>
        </p:nvSpPr>
        <p:spPr>
          <a:xfrm>
            <a:off x="5028257" y="3514921"/>
            <a:ext cx="2161006" cy="1119505"/>
          </a:xfrm>
          <a:prstGeom prst="rect">
            <a:avLst/>
          </a:prstGeom>
          <a:noFill/>
          <a:ln w="12700" cap="flat">
            <a:noFill/>
            <a:miter lim="400000"/>
          </a:ln>
          <a:effectLst/>
        </p:spPr>
        <p:txBody>
          <a:bodyPr wrap="square" lIns="43542" tIns="43542" rIns="43542" bIns="43542" numCol="1" anchor="t">
            <a:spAutoFit/>
          </a:bodyPr>
          <a:lstStyle>
            <a:lvl1pPr algn="ctr">
              <a:lnSpc>
                <a:spcPct val="120000"/>
              </a:lnSpc>
              <a:defRPr sz="1200">
                <a:latin typeface="+mn-lt"/>
                <a:ea typeface="+mn-ea"/>
                <a:cs typeface="+mn-cs"/>
                <a:sym typeface="Helvetica"/>
              </a:defRPr>
            </a:lvl1pPr>
          </a:lstStyle>
          <a:p>
            <a:pPr defTabSz="905510" hangingPunct="0"/>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流畅的思维能力意味着针对特定问题情境能够迅速且顺利地产生多种不同的解决方案。</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22" name="Shape 622"/>
          <p:cNvSpPr/>
          <p:nvPr>
            <p:custDataLst>
              <p:tags r:id="rId10"/>
            </p:custDataLst>
          </p:nvPr>
        </p:nvSpPr>
        <p:spPr>
          <a:xfrm>
            <a:off x="4789138" y="3084737"/>
            <a:ext cx="2631781" cy="334645"/>
          </a:xfrm>
          <a:prstGeom prst="rect">
            <a:avLst/>
          </a:prstGeom>
          <a:noFill/>
          <a:ln w="12700" cap="flat">
            <a:noFill/>
            <a:miter lim="400000"/>
          </a:ln>
          <a:effectLst/>
        </p:spPr>
        <p:txBody>
          <a:bodyPr wrap="square" lIns="43542" tIns="43542" rIns="43542" bIns="43542" numCol="1" anchor="t">
            <a:spAutoFit/>
          </a:bodyPr>
          <a:lstStyle>
            <a:lvl1pPr algn="ctr">
              <a:lnSpc>
                <a:spcPct val="90000"/>
              </a:lnSpc>
              <a:defRPr b="1">
                <a:latin typeface="+mn-lt"/>
                <a:ea typeface="+mn-ea"/>
                <a:cs typeface="+mn-cs"/>
                <a:sym typeface="Helvetica"/>
              </a:defRPr>
            </a:lvl1pPr>
          </a:lstStyle>
          <a:p>
            <a:pPr algn="ctr" defTabSz="905510" hangingPunct="0">
              <a:buClrTx/>
              <a:buSzTx/>
              <a:buFontTx/>
            </a:pPr>
            <a:r>
              <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流畅的思维能力</a:t>
            </a:r>
            <a:endPar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23" name="Shape 623"/>
          <p:cNvSpPr/>
          <p:nvPr>
            <p:custDataLst>
              <p:tags r:id="rId11"/>
            </p:custDataLst>
          </p:nvPr>
        </p:nvSpPr>
        <p:spPr>
          <a:xfrm>
            <a:off x="5798311" y="3445211"/>
            <a:ext cx="613437" cy="1"/>
          </a:xfrm>
          <a:prstGeom prst="line">
            <a:avLst/>
          </a:prstGeom>
          <a:noFill/>
          <a:ln w="635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0" name="Shape 626"/>
          <p:cNvSpPr/>
          <p:nvPr>
            <p:custDataLst>
              <p:tags r:id="rId12"/>
            </p:custDataLst>
          </p:nvPr>
        </p:nvSpPr>
        <p:spPr>
          <a:xfrm>
            <a:off x="7959208" y="2289531"/>
            <a:ext cx="2960754" cy="3007749"/>
          </a:xfrm>
          <a:prstGeom prst="diamond">
            <a:avLst/>
          </a:prstGeom>
          <a:noFill/>
          <a:ln w="12700" cap="flat">
            <a:solidFill>
              <a:srgbClr val="A37441"/>
            </a:solidFill>
            <a:prstDash val="solid"/>
            <a:miter lim="8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28" name="Shape 628"/>
          <p:cNvSpPr/>
          <p:nvPr>
            <p:custDataLst>
              <p:tags r:id="rId13"/>
            </p:custDataLst>
          </p:nvPr>
        </p:nvSpPr>
        <p:spPr>
          <a:xfrm>
            <a:off x="8374331" y="3514921"/>
            <a:ext cx="2161005" cy="861060"/>
          </a:xfrm>
          <a:prstGeom prst="rect">
            <a:avLst/>
          </a:prstGeom>
          <a:noFill/>
          <a:ln w="12700" cap="flat">
            <a:noFill/>
            <a:miter lim="400000"/>
          </a:ln>
          <a:effectLst/>
        </p:spPr>
        <p:txBody>
          <a:bodyPr wrap="square" lIns="43542" tIns="43542" rIns="43542" bIns="43542" numCol="1" anchor="t">
            <a:spAutoFit/>
          </a:bodyPr>
          <a:lstStyle>
            <a:lvl1pPr algn="ctr">
              <a:lnSpc>
                <a:spcPct val="120000"/>
              </a:lnSpc>
              <a:defRPr sz="1200">
                <a:latin typeface="+mn-lt"/>
                <a:ea typeface="+mn-ea"/>
                <a:cs typeface="+mn-cs"/>
                <a:sym typeface="Helvetica"/>
              </a:defRPr>
            </a:lvl1pPr>
          </a:lstStyle>
          <a:p>
            <a:pPr algn="ctr" defTabSz="905510" hangingPunct="0">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变通的能力是思维能够灵活快速地在不同对象、领域间转换并思考的能力。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29" name="Shape 629"/>
          <p:cNvSpPr/>
          <p:nvPr>
            <p:custDataLst>
              <p:tags r:id="rId14"/>
            </p:custDataLst>
          </p:nvPr>
        </p:nvSpPr>
        <p:spPr>
          <a:xfrm>
            <a:off x="8123693" y="3059972"/>
            <a:ext cx="2631781" cy="334645"/>
          </a:xfrm>
          <a:prstGeom prst="rect">
            <a:avLst/>
          </a:prstGeom>
          <a:noFill/>
          <a:ln w="12700" cap="flat">
            <a:noFill/>
            <a:miter lim="400000"/>
          </a:ln>
          <a:effectLst/>
        </p:spPr>
        <p:txBody>
          <a:bodyPr wrap="square" lIns="43542" tIns="43542" rIns="43542" bIns="43542" numCol="1" anchor="t">
            <a:spAutoFit/>
          </a:bodyPr>
          <a:lstStyle>
            <a:lvl1pPr algn="ctr">
              <a:lnSpc>
                <a:spcPct val="90000"/>
              </a:lnSpc>
              <a:defRPr b="1">
                <a:latin typeface="+mn-lt"/>
                <a:ea typeface="+mn-ea"/>
                <a:cs typeface="+mn-cs"/>
                <a:sym typeface="Helvetica"/>
              </a:defRPr>
            </a:lvl1pPr>
          </a:lstStyle>
          <a:p>
            <a:pPr algn="ctr" defTabSz="905510" hangingPunct="0">
              <a:buClrTx/>
              <a:buSzTx/>
              <a:buFontTx/>
            </a:pPr>
            <a:r>
              <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变通的能力</a:t>
            </a:r>
            <a:endPar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30" name="Shape 630"/>
          <p:cNvSpPr/>
          <p:nvPr>
            <p:custDataLst>
              <p:tags r:id="rId15"/>
            </p:custDataLst>
          </p:nvPr>
        </p:nvSpPr>
        <p:spPr>
          <a:xfrm>
            <a:off x="9132865" y="3445211"/>
            <a:ext cx="613437" cy="1"/>
          </a:xfrm>
          <a:prstGeom prst="line">
            <a:avLst/>
          </a:prstGeom>
          <a:noFill/>
          <a:ln w="635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32" name="Shape 632"/>
          <p:cNvSpPr/>
          <p:nvPr>
            <p:custDataLst>
              <p:tags r:id="rId16"/>
            </p:custDataLst>
          </p:nvPr>
        </p:nvSpPr>
        <p:spPr>
          <a:xfrm>
            <a:off x="4064651" y="3390276"/>
            <a:ext cx="758466" cy="770506"/>
          </a:xfrm>
          <a:prstGeom prst="diamond">
            <a:avLst/>
          </a:prstGeom>
          <a:solidFill>
            <a:srgbClr val="D2A672"/>
          </a:solidFill>
          <a:ln w="12700" cap="flat">
            <a:noFill/>
            <a:miter lim="400000"/>
          </a:ln>
          <a:effectLst/>
        </p:spPr>
        <p:txBody>
          <a:bodyPr wrap="square" lIns="43542" tIns="43542" rIns="43542" bIns="43542" numCol="1" anchor="ctr">
            <a:noAutofit/>
          </a:bodyPr>
          <a:lstStyle/>
          <a:p>
            <a:pPr algn="ctr" defTabSz="905510" hangingPunct="0">
              <a:defRPr>
                <a:solidFill>
                  <a:srgbClr val="FFFFFF"/>
                </a:solidFill>
              </a:defRPr>
            </a:pPr>
            <a:endParaRPr sz="181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35" name="Shape 635"/>
          <p:cNvSpPr/>
          <p:nvPr>
            <p:custDataLst>
              <p:tags r:id="rId17"/>
            </p:custDataLst>
          </p:nvPr>
        </p:nvSpPr>
        <p:spPr>
          <a:xfrm>
            <a:off x="7373659" y="3390276"/>
            <a:ext cx="758466" cy="770506"/>
          </a:xfrm>
          <a:prstGeom prst="diamond">
            <a:avLst/>
          </a:prstGeom>
          <a:solidFill>
            <a:srgbClr val="D2A672"/>
          </a:solidFill>
          <a:ln w="12700" cap="flat">
            <a:noFill/>
            <a:miter lim="400000"/>
          </a:ln>
          <a:effectLst/>
        </p:spPr>
        <p:txBody>
          <a:bodyPr wrap="square" lIns="43542" tIns="43542" rIns="43542" bIns="43542" numCol="1" anchor="ctr">
            <a:noAutofit/>
          </a:bodyPr>
          <a:lstStyle/>
          <a:p>
            <a:pPr algn="ctr" defTabSz="905510" hangingPunct="0">
              <a:defRPr>
                <a:solidFill>
                  <a:srgbClr val="FFFFFF"/>
                </a:solidFill>
              </a:defRPr>
            </a:pPr>
            <a:endParaRPr sz="181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二、创新能力构成要素分析</a:t>
            </a:r>
            <a:endParaRPr lang="zh-CN" altLang="en-US" sz="3200" b="1" dirty="0">
              <a:solidFill>
                <a:srgbClr val="7E4938"/>
              </a:solidFill>
              <a:cs typeface="+mn-ea"/>
              <a:sym typeface="+mn-lt"/>
            </a:endParaRPr>
          </a:p>
        </p:txBody>
      </p:sp>
      <p:cxnSp>
        <p:nvCxnSpPr>
          <p:cNvPr id="3" name="直接连接符 2"/>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15"/>
                                        </p:tgtEl>
                                        <p:attrNameLst>
                                          <p:attrName>style.visibility</p:attrName>
                                        </p:attrNameLst>
                                      </p:cBhvr>
                                      <p:to>
                                        <p:strVal val="visible"/>
                                      </p:to>
                                    </p:set>
                                    <p:animEffect transition="in" filter="wipe(left)">
                                      <p:cBhvr>
                                        <p:cTn id="23" dur="500"/>
                                        <p:tgtEl>
                                          <p:spTgt spid="615"/>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616"/>
                                        </p:tgtEl>
                                        <p:attrNameLst>
                                          <p:attrName>style.visibility</p:attrName>
                                        </p:attrNameLst>
                                      </p:cBhvr>
                                      <p:to>
                                        <p:strVal val="visible"/>
                                      </p:to>
                                    </p:set>
                                    <p:animEffect transition="in" filter="fade">
                                      <p:cBhvr>
                                        <p:cTn id="26" dur="500"/>
                                        <p:tgtEl>
                                          <p:spTgt spid="616"/>
                                        </p:tgtEl>
                                      </p:cBhvr>
                                    </p:animEffect>
                                    <p:anim calcmode="lin" valueType="num">
                                      <p:cBhvr>
                                        <p:cTn id="27" dur="500" fill="hold"/>
                                        <p:tgtEl>
                                          <p:spTgt spid="616"/>
                                        </p:tgtEl>
                                        <p:attrNameLst>
                                          <p:attrName>ppt_x</p:attrName>
                                        </p:attrNameLst>
                                      </p:cBhvr>
                                      <p:tavLst>
                                        <p:tav tm="0">
                                          <p:val>
                                            <p:strVal val="#ppt_x"/>
                                          </p:val>
                                        </p:tav>
                                        <p:tav tm="100000">
                                          <p:val>
                                            <p:strVal val="#ppt_x"/>
                                          </p:val>
                                        </p:tav>
                                      </p:tavLst>
                                    </p:anim>
                                    <p:anim calcmode="lin" valueType="num">
                                      <p:cBhvr>
                                        <p:cTn id="28" dur="500" fill="hold"/>
                                        <p:tgtEl>
                                          <p:spTgt spid="616"/>
                                        </p:tgtEl>
                                        <p:attrNameLst>
                                          <p:attrName>ppt_y</p:attrName>
                                        </p:attrNameLst>
                                      </p:cBhvr>
                                      <p:tavLst>
                                        <p:tav tm="0">
                                          <p:val>
                                            <p:strVal val="#ppt_y+.1"/>
                                          </p:val>
                                        </p:tav>
                                        <p:tav tm="100000">
                                          <p:val>
                                            <p:strVal val="#ppt_y"/>
                                          </p:val>
                                        </p:tav>
                                      </p:tavLst>
                                    </p:anim>
                                  </p:childTnLst>
                                </p:cTn>
                              </p:par>
                              <p:par>
                                <p:cTn id="29" presetID="14" presetClass="entr" presetSubtype="10" fill="hold" grpId="0" nodeType="withEffect">
                                  <p:stCondLst>
                                    <p:cond delay="0"/>
                                  </p:stCondLst>
                                  <p:childTnLst>
                                    <p:set>
                                      <p:cBhvr>
                                        <p:cTn id="30" dur="1" fill="hold">
                                          <p:stCondLst>
                                            <p:cond delay="0"/>
                                          </p:stCondLst>
                                        </p:cTn>
                                        <p:tgtEl>
                                          <p:spTgt spid="614"/>
                                        </p:tgtEl>
                                        <p:attrNameLst>
                                          <p:attrName>style.visibility</p:attrName>
                                        </p:attrNameLst>
                                      </p:cBhvr>
                                      <p:to>
                                        <p:strVal val="visible"/>
                                      </p:to>
                                    </p:set>
                                    <p:animEffect transition="in" filter="randombar(horizontal)">
                                      <p:cBhvr>
                                        <p:cTn id="31" dur="500"/>
                                        <p:tgtEl>
                                          <p:spTgt spid="614"/>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632"/>
                                        </p:tgtEl>
                                        <p:attrNameLst>
                                          <p:attrName>style.visibility</p:attrName>
                                        </p:attrNameLst>
                                      </p:cBhvr>
                                      <p:to>
                                        <p:strVal val="visible"/>
                                      </p:to>
                                    </p:set>
                                    <p:animEffect transition="in" filter="fade">
                                      <p:cBhvr>
                                        <p:cTn id="35" dur="500"/>
                                        <p:tgtEl>
                                          <p:spTgt spid="632"/>
                                        </p:tgtEl>
                                      </p:cBhvr>
                                    </p:animEffect>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622"/>
                                        </p:tgtEl>
                                        <p:attrNameLst>
                                          <p:attrName>style.visibility</p:attrName>
                                        </p:attrNameLst>
                                      </p:cBhvr>
                                      <p:to>
                                        <p:strVal val="visible"/>
                                      </p:to>
                                    </p:set>
                                    <p:animEffect transition="in" filter="wipe(left)">
                                      <p:cBhvr>
                                        <p:cTn id="44" dur="500"/>
                                        <p:tgtEl>
                                          <p:spTgt spid="622"/>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623"/>
                                        </p:tgtEl>
                                        <p:attrNameLst>
                                          <p:attrName>style.visibility</p:attrName>
                                        </p:attrNameLst>
                                      </p:cBhvr>
                                      <p:to>
                                        <p:strVal val="visible"/>
                                      </p:to>
                                    </p:set>
                                    <p:animEffect transition="in" filter="fade">
                                      <p:cBhvr>
                                        <p:cTn id="47" dur="500"/>
                                        <p:tgtEl>
                                          <p:spTgt spid="623"/>
                                        </p:tgtEl>
                                      </p:cBhvr>
                                    </p:animEffect>
                                    <p:anim calcmode="lin" valueType="num">
                                      <p:cBhvr>
                                        <p:cTn id="48" dur="500" fill="hold"/>
                                        <p:tgtEl>
                                          <p:spTgt spid="623"/>
                                        </p:tgtEl>
                                        <p:attrNameLst>
                                          <p:attrName>ppt_x</p:attrName>
                                        </p:attrNameLst>
                                      </p:cBhvr>
                                      <p:tavLst>
                                        <p:tav tm="0">
                                          <p:val>
                                            <p:strVal val="#ppt_x"/>
                                          </p:val>
                                        </p:tav>
                                        <p:tav tm="100000">
                                          <p:val>
                                            <p:strVal val="#ppt_x"/>
                                          </p:val>
                                        </p:tav>
                                      </p:tavLst>
                                    </p:anim>
                                    <p:anim calcmode="lin" valueType="num">
                                      <p:cBhvr>
                                        <p:cTn id="49" dur="500" fill="hold"/>
                                        <p:tgtEl>
                                          <p:spTgt spid="623"/>
                                        </p:tgtEl>
                                        <p:attrNameLst>
                                          <p:attrName>ppt_y</p:attrName>
                                        </p:attrNameLst>
                                      </p:cBhvr>
                                      <p:tavLst>
                                        <p:tav tm="0">
                                          <p:val>
                                            <p:strVal val="#ppt_y+.1"/>
                                          </p:val>
                                        </p:tav>
                                        <p:tav tm="100000">
                                          <p:val>
                                            <p:strVal val="#ppt_y"/>
                                          </p:val>
                                        </p:tav>
                                      </p:tavLst>
                                    </p:anim>
                                  </p:childTnLst>
                                </p:cTn>
                              </p:par>
                              <p:par>
                                <p:cTn id="50" presetID="14" presetClass="entr" presetSubtype="10" fill="hold" grpId="0" nodeType="withEffect">
                                  <p:stCondLst>
                                    <p:cond delay="0"/>
                                  </p:stCondLst>
                                  <p:childTnLst>
                                    <p:set>
                                      <p:cBhvr>
                                        <p:cTn id="51" dur="1" fill="hold">
                                          <p:stCondLst>
                                            <p:cond delay="0"/>
                                          </p:stCondLst>
                                        </p:cTn>
                                        <p:tgtEl>
                                          <p:spTgt spid="621"/>
                                        </p:tgtEl>
                                        <p:attrNameLst>
                                          <p:attrName>style.visibility</p:attrName>
                                        </p:attrNameLst>
                                      </p:cBhvr>
                                      <p:to>
                                        <p:strVal val="visible"/>
                                      </p:to>
                                    </p:set>
                                    <p:animEffect transition="in" filter="randombar(horizontal)">
                                      <p:cBhvr>
                                        <p:cTn id="52" dur="500"/>
                                        <p:tgtEl>
                                          <p:spTgt spid="621"/>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635"/>
                                        </p:tgtEl>
                                        <p:attrNameLst>
                                          <p:attrName>style.visibility</p:attrName>
                                        </p:attrNameLst>
                                      </p:cBhvr>
                                      <p:to>
                                        <p:strVal val="visible"/>
                                      </p:to>
                                    </p:set>
                                    <p:animEffect transition="in" filter="fade">
                                      <p:cBhvr>
                                        <p:cTn id="56" dur="500"/>
                                        <p:tgtEl>
                                          <p:spTgt spid="635"/>
                                        </p:tgtEl>
                                      </p:cBhvr>
                                    </p:animEffect>
                                  </p:childTnLst>
                                </p:cTn>
                              </p:par>
                              <p:par>
                                <p:cTn id="57" presetID="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629"/>
                                        </p:tgtEl>
                                        <p:attrNameLst>
                                          <p:attrName>style.visibility</p:attrName>
                                        </p:attrNameLst>
                                      </p:cBhvr>
                                      <p:to>
                                        <p:strVal val="visible"/>
                                      </p:to>
                                    </p:set>
                                    <p:animEffect transition="in" filter="wipe(left)">
                                      <p:cBhvr>
                                        <p:cTn id="64" dur="500"/>
                                        <p:tgtEl>
                                          <p:spTgt spid="629"/>
                                        </p:tgtEl>
                                      </p:cBhvr>
                                    </p:animEffect>
                                  </p:childTnLst>
                                </p:cTn>
                              </p:par>
                              <p:par>
                                <p:cTn id="65" presetID="42" presetClass="entr" presetSubtype="0" fill="hold" grpId="0" nodeType="withEffect">
                                  <p:stCondLst>
                                    <p:cond delay="0"/>
                                  </p:stCondLst>
                                  <p:childTnLst>
                                    <p:set>
                                      <p:cBhvr>
                                        <p:cTn id="66" dur="1" fill="hold">
                                          <p:stCondLst>
                                            <p:cond delay="0"/>
                                          </p:stCondLst>
                                        </p:cTn>
                                        <p:tgtEl>
                                          <p:spTgt spid="630"/>
                                        </p:tgtEl>
                                        <p:attrNameLst>
                                          <p:attrName>style.visibility</p:attrName>
                                        </p:attrNameLst>
                                      </p:cBhvr>
                                      <p:to>
                                        <p:strVal val="visible"/>
                                      </p:to>
                                    </p:set>
                                    <p:animEffect transition="in" filter="fade">
                                      <p:cBhvr>
                                        <p:cTn id="67" dur="500"/>
                                        <p:tgtEl>
                                          <p:spTgt spid="630"/>
                                        </p:tgtEl>
                                      </p:cBhvr>
                                    </p:animEffect>
                                    <p:anim calcmode="lin" valueType="num">
                                      <p:cBhvr>
                                        <p:cTn id="68" dur="500" fill="hold"/>
                                        <p:tgtEl>
                                          <p:spTgt spid="630"/>
                                        </p:tgtEl>
                                        <p:attrNameLst>
                                          <p:attrName>ppt_x</p:attrName>
                                        </p:attrNameLst>
                                      </p:cBhvr>
                                      <p:tavLst>
                                        <p:tav tm="0">
                                          <p:val>
                                            <p:strVal val="#ppt_x"/>
                                          </p:val>
                                        </p:tav>
                                        <p:tav tm="100000">
                                          <p:val>
                                            <p:strVal val="#ppt_x"/>
                                          </p:val>
                                        </p:tav>
                                      </p:tavLst>
                                    </p:anim>
                                    <p:anim calcmode="lin" valueType="num">
                                      <p:cBhvr>
                                        <p:cTn id="69" dur="500" fill="hold"/>
                                        <p:tgtEl>
                                          <p:spTgt spid="630"/>
                                        </p:tgtEl>
                                        <p:attrNameLst>
                                          <p:attrName>ppt_y</p:attrName>
                                        </p:attrNameLst>
                                      </p:cBhvr>
                                      <p:tavLst>
                                        <p:tav tm="0">
                                          <p:val>
                                            <p:strVal val="#ppt_y+.1"/>
                                          </p:val>
                                        </p:tav>
                                        <p:tav tm="100000">
                                          <p:val>
                                            <p:strVal val="#ppt_y"/>
                                          </p:val>
                                        </p:tav>
                                      </p:tavLst>
                                    </p:anim>
                                  </p:childTnLst>
                                </p:cTn>
                              </p:par>
                              <p:par>
                                <p:cTn id="70" presetID="14" presetClass="entr" presetSubtype="10" fill="hold" grpId="0" nodeType="withEffect">
                                  <p:stCondLst>
                                    <p:cond delay="0"/>
                                  </p:stCondLst>
                                  <p:childTnLst>
                                    <p:set>
                                      <p:cBhvr>
                                        <p:cTn id="71" dur="1" fill="hold">
                                          <p:stCondLst>
                                            <p:cond delay="0"/>
                                          </p:stCondLst>
                                        </p:cTn>
                                        <p:tgtEl>
                                          <p:spTgt spid="628"/>
                                        </p:tgtEl>
                                        <p:attrNameLst>
                                          <p:attrName>style.visibility</p:attrName>
                                        </p:attrNameLst>
                                      </p:cBhvr>
                                      <p:to>
                                        <p:strVal val="visible"/>
                                      </p:to>
                                    </p:set>
                                    <p:animEffect transition="in" filter="randombar(horizontal)">
                                      <p:cBhvr>
                                        <p:cTn id="72" dur="500"/>
                                        <p:tgtEl>
                                          <p:spTgt spid="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614" grpId="0" bldLvl="0" animBg="1"/>
      <p:bldP spid="615" grpId="0" bldLvl="0" animBg="1"/>
      <p:bldP spid="616" grpId="0" bldLvl="0" animBg="1"/>
      <p:bldP spid="9" grpId="0" bldLvl="0" animBg="1"/>
      <p:bldP spid="621" grpId="0" bldLvl="0" animBg="1"/>
      <p:bldP spid="622" grpId="0" bldLvl="0" animBg="1"/>
      <p:bldP spid="623" grpId="0" bldLvl="0" animBg="1"/>
      <p:bldP spid="10" grpId="0" bldLvl="0" animBg="1"/>
      <p:bldP spid="628" grpId="0" bldLvl="0" animBg="1"/>
      <p:bldP spid="629" grpId="0" bldLvl="0" animBg="1"/>
      <p:bldP spid="630" grpId="0" bldLvl="0" animBg="1"/>
      <p:bldP spid="632" grpId="0" bldLvl="0" animBg="1"/>
      <p:bldP spid="63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34913"/>
            <a:ext cx="12192000" cy="6913849"/>
            <a:chOff x="0" y="-55"/>
            <a:chExt cx="19200" cy="10898"/>
          </a:xfrm>
        </p:grpSpPr>
        <p:pic>
          <p:nvPicPr>
            <p:cNvPr id="6" name="图片 5" descr="20200224-084017-a928"/>
            <p:cNvPicPr>
              <a:picLocks noChangeAspect="1"/>
            </p:cNvPicPr>
            <p:nvPr/>
          </p:nvPicPr>
          <p:blipFill>
            <a:blip r:embed="rId1"/>
            <a:stretch>
              <a:fillRect/>
            </a:stretch>
          </p:blipFill>
          <p:spPr>
            <a:xfrm>
              <a:off x="4609" y="0"/>
              <a:ext cx="14591" cy="10843"/>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24"/>
              <a:ext cx="10885" cy="1052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7" y="853440"/>
            <a:ext cx="777240" cy="46166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Shape 612"/>
          <p:cNvSpPr/>
          <p:nvPr>
            <p:custDataLst>
              <p:tags r:id="rId4"/>
            </p:custDataLst>
          </p:nvPr>
        </p:nvSpPr>
        <p:spPr>
          <a:xfrm>
            <a:off x="1290101" y="2289531"/>
            <a:ext cx="2960754" cy="3007749"/>
          </a:xfrm>
          <a:prstGeom prst="diamond">
            <a:avLst/>
          </a:prstGeom>
          <a:noFill/>
          <a:ln w="12700" cap="flat">
            <a:solidFill>
              <a:srgbClr val="A37441"/>
            </a:solidFill>
            <a:prstDash val="solid"/>
            <a:miter lim="8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14" name="Shape 614"/>
          <p:cNvSpPr/>
          <p:nvPr>
            <p:custDataLst>
              <p:tags r:id="rId5"/>
            </p:custDataLst>
          </p:nvPr>
        </p:nvSpPr>
        <p:spPr>
          <a:xfrm>
            <a:off x="1682185" y="3514921"/>
            <a:ext cx="2161005" cy="861060"/>
          </a:xfrm>
          <a:prstGeom prst="rect">
            <a:avLst/>
          </a:prstGeom>
          <a:noFill/>
          <a:ln w="12700" cap="flat">
            <a:noFill/>
            <a:miter lim="400000"/>
          </a:ln>
          <a:effectLst/>
        </p:spPr>
        <p:txBody>
          <a:bodyPr wrap="square" lIns="43542" tIns="43542" rIns="43542" bIns="43542" numCol="1" anchor="t">
            <a:spAutoFit/>
          </a:bodyPr>
          <a:lstStyle>
            <a:lvl1pPr algn="ctr">
              <a:lnSpc>
                <a:spcPct val="120000"/>
              </a:lnSpc>
              <a:defRPr sz="1200">
                <a:latin typeface="+mn-lt"/>
                <a:ea typeface="+mn-ea"/>
                <a:cs typeface="+mn-cs"/>
                <a:sym typeface="Helvetica"/>
              </a:defRPr>
            </a:lvl1pPr>
          </a:lstStyle>
          <a:p>
            <a:pPr defTabSz="905510" hangingPunct="0"/>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独立创新的能力是寻求独特新颖解决问题方式与思想的关键能力。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15" name="Shape 615"/>
          <p:cNvSpPr/>
          <p:nvPr>
            <p:custDataLst>
              <p:tags r:id="rId6"/>
            </p:custDataLst>
          </p:nvPr>
        </p:nvSpPr>
        <p:spPr>
          <a:xfrm>
            <a:off x="1454585" y="3076482"/>
            <a:ext cx="2631781" cy="334645"/>
          </a:xfrm>
          <a:prstGeom prst="rect">
            <a:avLst/>
          </a:prstGeom>
          <a:noFill/>
          <a:ln w="12700" cap="flat">
            <a:noFill/>
            <a:miter lim="400000"/>
          </a:ln>
          <a:effectLst/>
        </p:spPr>
        <p:txBody>
          <a:bodyPr wrap="square" lIns="43542" tIns="43542" rIns="43542" bIns="43542" numCol="1" anchor="t">
            <a:spAutoFit/>
          </a:bodyPr>
          <a:lstStyle>
            <a:lvl1pPr algn="ctr">
              <a:lnSpc>
                <a:spcPct val="90000"/>
              </a:lnSpc>
              <a:defRPr b="1">
                <a:latin typeface="+mn-lt"/>
                <a:ea typeface="+mn-ea"/>
                <a:cs typeface="+mn-cs"/>
                <a:sym typeface="Helvetica"/>
              </a:defRPr>
            </a:lvl1pPr>
          </a:lstStyle>
          <a:p>
            <a:pPr defTabSz="905510" hangingPunct="0"/>
            <a:r>
              <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独立创新的能力</a:t>
            </a:r>
            <a:endPar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16" name="Shape 616"/>
          <p:cNvSpPr/>
          <p:nvPr>
            <p:custDataLst>
              <p:tags r:id="rId7"/>
            </p:custDataLst>
          </p:nvPr>
        </p:nvSpPr>
        <p:spPr>
          <a:xfrm>
            <a:off x="2463757" y="3445211"/>
            <a:ext cx="613437" cy="1"/>
          </a:xfrm>
          <a:prstGeom prst="line">
            <a:avLst/>
          </a:prstGeom>
          <a:noFill/>
          <a:ln w="635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 name="Shape 619"/>
          <p:cNvSpPr/>
          <p:nvPr>
            <p:custDataLst>
              <p:tags r:id="rId8"/>
            </p:custDataLst>
          </p:nvPr>
        </p:nvSpPr>
        <p:spPr>
          <a:xfrm>
            <a:off x="4624654" y="2289531"/>
            <a:ext cx="2960754" cy="3007749"/>
          </a:xfrm>
          <a:prstGeom prst="diamond">
            <a:avLst/>
          </a:prstGeom>
          <a:noFill/>
          <a:ln w="12700" cap="flat">
            <a:solidFill>
              <a:srgbClr val="A37441"/>
            </a:solidFill>
            <a:prstDash val="solid"/>
            <a:miter lim="8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21" name="Shape 621"/>
          <p:cNvSpPr/>
          <p:nvPr>
            <p:custDataLst>
              <p:tags r:id="rId9"/>
            </p:custDataLst>
          </p:nvPr>
        </p:nvSpPr>
        <p:spPr>
          <a:xfrm>
            <a:off x="5028257" y="3514921"/>
            <a:ext cx="2161006" cy="861060"/>
          </a:xfrm>
          <a:prstGeom prst="rect">
            <a:avLst/>
          </a:prstGeom>
          <a:noFill/>
          <a:ln w="12700" cap="flat">
            <a:noFill/>
            <a:miter lim="400000"/>
          </a:ln>
          <a:effectLst/>
        </p:spPr>
        <p:txBody>
          <a:bodyPr wrap="square" lIns="43542" tIns="43542" rIns="43542" bIns="43542" numCol="1" anchor="t">
            <a:spAutoFit/>
          </a:bodyPr>
          <a:lstStyle>
            <a:lvl1pPr algn="ctr">
              <a:lnSpc>
                <a:spcPct val="120000"/>
              </a:lnSpc>
              <a:defRPr sz="1200">
                <a:latin typeface="+mn-lt"/>
                <a:ea typeface="+mn-ea"/>
                <a:cs typeface="+mn-cs"/>
                <a:sym typeface="Helvetica"/>
              </a:defRPr>
            </a:lvl1pPr>
          </a:lstStyle>
          <a:p>
            <a:pPr defTabSz="905510" hangingPunct="0"/>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制定方案的能力是将创新想法变为可操作实施方案的关键能力。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22" name="Shape 622"/>
          <p:cNvSpPr/>
          <p:nvPr>
            <p:custDataLst>
              <p:tags r:id="rId10"/>
            </p:custDataLst>
          </p:nvPr>
        </p:nvSpPr>
        <p:spPr>
          <a:xfrm>
            <a:off x="4789138" y="3084737"/>
            <a:ext cx="2631781" cy="334645"/>
          </a:xfrm>
          <a:prstGeom prst="rect">
            <a:avLst/>
          </a:prstGeom>
          <a:noFill/>
          <a:ln w="12700" cap="flat">
            <a:noFill/>
            <a:miter lim="400000"/>
          </a:ln>
          <a:effectLst/>
        </p:spPr>
        <p:txBody>
          <a:bodyPr wrap="square" lIns="43542" tIns="43542" rIns="43542" bIns="43542" numCol="1" anchor="t">
            <a:spAutoFit/>
          </a:bodyPr>
          <a:lstStyle>
            <a:lvl1pPr algn="ctr">
              <a:lnSpc>
                <a:spcPct val="90000"/>
              </a:lnSpc>
              <a:defRPr b="1">
                <a:latin typeface="+mn-lt"/>
                <a:ea typeface="+mn-ea"/>
                <a:cs typeface="+mn-cs"/>
                <a:sym typeface="Helvetica"/>
              </a:defRPr>
            </a:lvl1pPr>
          </a:lstStyle>
          <a:p>
            <a:pPr algn="ctr" defTabSz="905510" hangingPunct="0">
              <a:buClrTx/>
              <a:buSzTx/>
              <a:buFontTx/>
            </a:pPr>
            <a:r>
              <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制定方案的能力</a:t>
            </a:r>
            <a:endPar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23" name="Shape 623"/>
          <p:cNvSpPr/>
          <p:nvPr>
            <p:custDataLst>
              <p:tags r:id="rId11"/>
            </p:custDataLst>
          </p:nvPr>
        </p:nvSpPr>
        <p:spPr>
          <a:xfrm>
            <a:off x="5798311" y="3445211"/>
            <a:ext cx="613437" cy="1"/>
          </a:xfrm>
          <a:prstGeom prst="line">
            <a:avLst/>
          </a:prstGeom>
          <a:noFill/>
          <a:ln w="635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0" name="Shape 626"/>
          <p:cNvSpPr/>
          <p:nvPr>
            <p:custDataLst>
              <p:tags r:id="rId12"/>
            </p:custDataLst>
          </p:nvPr>
        </p:nvSpPr>
        <p:spPr>
          <a:xfrm>
            <a:off x="7959208" y="2289531"/>
            <a:ext cx="2960754" cy="3007749"/>
          </a:xfrm>
          <a:prstGeom prst="diamond">
            <a:avLst/>
          </a:prstGeom>
          <a:noFill/>
          <a:ln w="12700" cap="flat">
            <a:solidFill>
              <a:srgbClr val="A37441"/>
            </a:solidFill>
            <a:prstDash val="solid"/>
            <a:miter lim="8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28" name="Shape 628"/>
          <p:cNvSpPr/>
          <p:nvPr>
            <p:custDataLst>
              <p:tags r:id="rId13"/>
            </p:custDataLst>
          </p:nvPr>
        </p:nvSpPr>
        <p:spPr>
          <a:xfrm>
            <a:off x="8374331" y="3514921"/>
            <a:ext cx="2161005" cy="861060"/>
          </a:xfrm>
          <a:prstGeom prst="rect">
            <a:avLst/>
          </a:prstGeom>
          <a:noFill/>
          <a:ln w="12700" cap="flat">
            <a:noFill/>
            <a:miter lim="400000"/>
          </a:ln>
          <a:effectLst/>
        </p:spPr>
        <p:txBody>
          <a:bodyPr wrap="square" lIns="43542" tIns="43542" rIns="43542" bIns="43542" numCol="1" anchor="t">
            <a:spAutoFit/>
          </a:bodyPr>
          <a:lstStyle>
            <a:lvl1pPr algn="ctr">
              <a:lnSpc>
                <a:spcPct val="120000"/>
              </a:lnSpc>
              <a:defRPr sz="1200">
                <a:latin typeface="+mn-lt"/>
                <a:ea typeface="+mn-ea"/>
                <a:cs typeface="+mn-cs"/>
                <a:sym typeface="Helvetica"/>
              </a:defRPr>
            </a:lvl1pPr>
          </a:lstStyle>
          <a:p>
            <a:pPr algn="ctr" defTabSz="905510" hangingPunct="0">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评价的能力是从众多方案中筛选出最优方案的重要能力。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29" name="Shape 629"/>
          <p:cNvSpPr/>
          <p:nvPr>
            <p:custDataLst>
              <p:tags r:id="rId14"/>
            </p:custDataLst>
          </p:nvPr>
        </p:nvSpPr>
        <p:spPr>
          <a:xfrm>
            <a:off x="8123693" y="3059972"/>
            <a:ext cx="2631781" cy="334645"/>
          </a:xfrm>
          <a:prstGeom prst="rect">
            <a:avLst/>
          </a:prstGeom>
          <a:noFill/>
          <a:ln w="12700" cap="flat">
            <a:noFill/>
            <a:miter lim="400000"/>
          </a:ln>
          <a:effectLst/>
        </p:spPr>
        <p:txBody>
          <a:bodyPr wrap="square" lIns="43542" tIns="43542" rIns="43542" bIns="43542" numCol="1" anchor="t">
            <a:spAutoFit/>
          </a:bodyPr>
          <a:lstStyle>
            <a:lvl1pPr algn="ctr">
              <a:lnSpc>
                <a:spcPct val="90000"/>
              </a:lnSpc>
              <a:defRPr b="1">
                <a:latin typeface="+mn-lt"/>
                <a:ea typeface="+mn-ea"/>
                <a:cs typeface="+mn-cs"/>
                <a:sym typeface="Helvetica"/>
              </a:defRPr>
            </a:lvl1pPr>
          </a:lstStyle>
          <a:p>
            <a:pPr algn="ctr" defTabSz="905510" hangingPunct="0">
              <a:buClrTx/>
              <a:buSzTx/>
              <a:buFontTx/>
            </a:pPr>
            <a:r>
              <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评价的能力</a:t>
            </a:r>
            <a:endParaRPr lang="zh-CN" altLang="en-US" b="0" spc="1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30" name="Shape 630"/>
          <p:cNvSpPr/>
          <p:nvPr>
            <p:custDataLst>
              <p:tags r:id="rId15"/>
            </p:custDataLst>
          </p:nvPr>
        </p:nvSpPr>
        <p:spPr>
          <a:xfrm>
            <a:off x="9132865" y="3445211"/>
            <a:ext cx="613437" cy="1"/>
          </a:xfrm>
          <a:prstGeom prst="line">
            <a:avLst/>
          </a:prstGeom>
          <a:noFill/>
          <a:ln w="635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32" name="Shape 632"/>
          <p:cNvSpPr/>
          <p:nvPr>
            <p:custDataLst>
              <p:tags r:id="rId16"/>
            </p:custDataLst>
          </p:nvPr>
        </p:nvSpPr>
        <p:spPr>
          <a:xfrm>
            <a:off x="4064651" y="3390276"/>
            <a:ext cx="758466" cy="770506"/>
          </a:xfrm>
          <a:prstGeom prst="diamond">
            <a:avLst/>
          </a:prstGeom>
          <a:solidFill>
            <a:srgbClr val="D2A672"/>
          </a:solidFill>
          <a:ln w="12700" cap="flat">
            <a:noFill/>
            <a:miter lim="400000"/>
          </a:ln>
          <a:effectLst/>
        </p:spPr>
        <p:txBody>
          <a:bodyPr wrap="square" lIns="43542" tIns="43542" rIns="43542" bIns="43542" numCol="1" anchor="ctr">
            <a:noAutofit/>
          </a:bodyPr>
          <a:lstStyle/>
          <a:p>
            <a:pPr algn="ctr" defTabSz="905510" hangingPunct="0">
              <a:defRPr>
                <a:solidFill>
                  <a:srgbClr val="FFFFFF"/>
                </a:solidFill>
              </a:defRPr>
            </a:pPr>
            <a:endParaRPr sz="181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35" name="Shape 635"/>
          <p:cNvSpPr/>
          <p:nvPr>
            <p:custDataLst>
              <p:tags r:id="rId17"/>
            </p:custDataLst>
          </p:nvPr>
        </p:nvSpPr>
        <p:spPr>
          <a:xfrm>
            <a:off x="7373659" y="3390276"/>
            <a:ext cx="758466" cy="770506"/>
          </a:xfrm>
          <a:prstGeom prst="diamond">
            <a:avLst/>
          </a:prstGeom>
          <a:solidFill>
            <a:srgbClr val="D2A672"/>
          </a:solidFill>
          <a:ln w="12700" cap="flat">
            <a:noFill/>
            <a:miter lim="400000"/>
          </a:ln>
          <a:effectLst/>
        </p:spPr>
        <p:txBody>
          <a:bodyPr wrap="square" lIns="43542" tIns="43542" rIns="43542" bIns="43542" numCol="1" anchor="ctr">
            <a:noAutofit/>
          </a:bodyPr>
          <a:lstStyle/>
          <a:p>
            <a:pPr algn="ctr" defTabSz="905510" hangingPunct="0">
              <a:defRPr>
                <a:solidFill>
                  <a:srgbClr val="FFFFFF"/>
                </a:solidFill>
              </a:defRPr>
            </a:pPr>
            <a:endParaRPr sz="1810" kern="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二、创新能力构成要素分析</a:t>
            </a:r>
            <a:endParaRPr lang="zh-CN" altLang="en-US" sz="3200" b="1" dirty="0">
              <a:solidFill>
                <a:srgbClr val="7E4938"/>
              </a:solidFill>
              <a:cs typeface="+mn-ea"/>
              <a:sym typeface="+mn-lt"/>
            </a:endParaRPr>
          </a:p>
        </p:txBody>
      </p:sp>
      <p:cxnSp>
        <p:nvCxnSpPr>
          <p:cNvPr id="3" name="直接连接符 2"/>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15"/>
                                        </p:tgtEl>
                                        <p:attrNameLst>
                                          <p:attrName>style.visibility</p:attrName>
                                        </p:attrNameLst>
                                      </p:cBhvr>
                                      <p:to>
                                        <p:strVal val="visible"/>
                                      </p:to>
                                    </p:set>
                                    <p:animEffect transition="in" filter="wipe(left)">
                                      <p:cBhvr>
                                        <p:cTn id="23" dur="500"/>
                                        <p:tgtEl>
                                          <p:spTgt spid="615"/>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616"/>
                                        </p:tgtEl>
                                        <p:attrNameLst>
                                          <p:attrName>style.visibility</p:attrName>
                                        </p:attrNameLst>
                                      </p:cBhvr>
                                      <p:to>
                                        <p:strVal val="visible"/>
                                      </p:to>
                                    </p:set>
                                    <p:animEffect transition="in" filter="fade">
                                      <p:cBhvr>
                                        <p:cTn id="26" dur="500"/>
                                        <p:tgtEl>
                                          <p:spTgt spid="616"/>
                                        </p:tgtEl>
                                      </p:cBhvr>
                                    </p:animEffect>
                                    <p:anim calcmode="lin" valueType="num">
                                      <p:cBhvr>
                                        <p:cTn id="27" dur="500" fill="hold"/>
                                        <p:tgtEl>
                                          <p:spTgt spid="616"/>
                                        </p:tgtEl>
                                        <p:attrNameLst>
                                          <p:attrName>ppt_x</p:attrName>
                                        </p:attrNameLst>
                                      </p:cBhvr>
                                      <p:tavLst>
                                        <p:tav tm="0">
                                          <p:val>
                                            <p:strVal val="#ppt_x"/>
                                          </p:val>
                                        </p:tav>
                                        <p:tav tm="100000">
                                          <p:val>
                                            <p:strVal val="#ppt_x"/>
                                          </p:val>
                                        </p:tav>
                                      </p:tavLst>
                                    </p:anim>
                                    <p:anim calcmode="lin" valueType="num">
                                      <p:cBhvr>
                                        <p:cTn id="28" dur="500" fill="hold"/>
                                        <p:tgtEl>
                                          <p:spTgt spid="616"/>
                                        </p:tgtEl>
                                        <p:attrNameLst>
                                          <p:attrName>ppt_y</p:attrName>
                                        </p:attrNameLst>
                                      </p:cBhvr>
                                      <p:tavLst>
                                        <p:tav tm="0">
                                          <p:val>
                                            <p:strVal val="#ppt_y+.1"/>
                                          </p:val>
                                        </p:tav>
                                        <p:tav tm="100000">
                                          <p:val>
                                            <p:strVal val="#ppt_y"/>
                                          </p:val>
                                        </p:tav>
                                      </p:tavLst>
                                    </p:anim>
                                  </p:childTnLst>
                                </p:cTn>
                              </p:par>
                              <p:par>
                                <p:cTn id="29" presetID="14" presetClass="entr" presetSubtype="10" fill="hold" grpId="0" nodeType="withEffect">
                                  <p:stCondLst>
                                    <p:cond delay="0"/>
                                  </p:stCondLst>
                                  <p:childTnLst>
                                    <p:set>
                                      <p:cBhvr>
                                        <p:cTn id="30" dur="1" fill="hold">
                                          <p:stCondLst>
                                            <p:cond delay="0"/>
                                          </p:stCondLst>
                                        </p:cTn>
                                        <p:tgtEl>
                                          <p:spTgt spid="614"/>
                                        </p:tgtEl>
                                        <p:attrNameLst>
                                          <p:attrName>style.visibility</p:attrName>
                                        </p:attrNameLst>
                                      </p:cBhvr>
                                      <p:to>
                                        <p:strVal val="visible"/>
                                      </p:to>
                                    </p:set>
                                    <p:animEffect transition="in" filter="randombar(horizontal)">
                                      <p:cBhvr>
                                        <p:cTn id="31" dur="500"/>
                                        <p:tgtEl>
                                          <p:spTgt spid="614"/>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632"/>
                                        </p:tgtEl>
                                        <p:attrNameLst>
                                          <p:attrName>style.visibility</p:attrName>
                                        </p:attrNameLst>
                                      </p:cBhvr>
                                      <p:to>
                                        <p:strVal val="visible"/>
                                      </p:to>
                                    </p:set>
                                    <p:animEffect transition="in" filter="fade">
                                      <p:cBhvr>
                                        <p:cTn id="35" dur="500"/>
                                        <p:tgtEl>
                                          <p:spTgt spid="632"/>
                                        </p:tgtEl>
                                      </p:cBhvr>
                                    </p:animEffect>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622"/>
                                        </p:tgtEl>
                                        <p:attrNameLst>
                                          <p:attrName>style.visibility</p:attrName>
                                        </p:attrNameLst>
                                      </p:cBhvr>
                                      <p:to>
                                        <p:strVal val="visible"/>
                                      </p:to>
                                    </p:set>
                                    <p:animEffect transition="in" filter="wipe(left)">
                                      <p:cBhvr>
                                        <p:cTn id="44" dur="500"/>
                                        <p:tgtEl>
                                          <p:spTgt spid="622"/>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623"/>
                                        </p:tgtEl>
                                        <p:attrNameLst>
                                          <p:attrName>style.visibility</p:attrName>
                                        </p:attrNameLst>
                                      </p:cBhvr>
                                      <p:to>
                                        <p:strVal val="visible"/>
                                      </p:to>
                                    </p:set>
                                    <p:animEffect transition="in" filter="fade">
                                      <p:cBhvr>
                                        <p:cTn id="47" dur="500"/>
                                        <p:tgtEl>
                                          <p:spTgt spid="623"/>
                                        </p:tgtEl>
                                      </p:cBhvr>
                                    </p:animEffect>
                                    <p:anim calcmode="lin" valueType="num">
                                      <p:cBhvr>
                                        <p:cTn id="48" dur="500" fill="hold"/>
                                        <p:tgtEl>
                                          <p:spTgt spid="623"/>
                                        </p:tgtEl>
                                        <p:attrNameLst>
                                          <p:attrName>ppt_x</p:attrName>
                                        </p:attrNameLst>
                                      </p:cBhvr>
                                      <p:tavLst>
                                        <p:tav tm="0">
                                          <p:val>
                                            <p:strVal val="#ppt_x"/>
                                          </p:val>
                                        </p:tav>
                                        <p:tav tm="100000">
                                          <p:val>
                                            <p:strVal val="#ppt_x"/>
                                          </p:val>
                                        </p:tav>
                                      </p:tavLst>
                                    </p:anim>
                                    <p:anim calcmode="lin" valueType="num">
                                      <p:cBhvr>
                                        <p:cTn id="49" dur="500" fill="hold"/>
                                        <p:tgtEl>
                                          <p:spTgt spid="623"/>
                                        </p:tgtEl>
                                        <p:attrNameLst>
                                          <p:attrName>ppt_y</p:attrName>
                                        </p:attrNameLst>
                                      </p:cBhvr>
                                      <p:tavLst>
                                        <p:tav tm="0">
                                          <p:val>
                                            <p:strVal val="#ppt_y+.1"/>
                                          </p:val>
                                        </p:tav>
                                        <p:tav tm="100000">
                                          <p:val>
                                            <p:strVal val="#ppt_y"/>
                                          </p:val>
                                        </p:tav>
                                      </p:tavLst>
                                    </p:anim>
                                  </p:childTnLst>
                                </p:cTn>
                              </p:par>
                              <p:par>
                                <p:cTn id="50" presetID="14" presetClass="entr" presetSubtype="10" fill="hold" grpId="0" nodeType="withEffect">
                                  <p:stCondLst>
                                    <p:cond delay="0"/>
                                  </p:stCondLst>
                                  <p:childTnLst>
                                    <p:set>
                                      <p:cBhvr>
                                        <p:cTn id="51" dur="1" fill="hold">
                                          <p:stCondLst>
                                            <p:cond delay="0"/>
                                          </p:stCondLst>
                                        </p:cTn>
                                        <p:tgtEl>
                                          <p:spTgt spid="621"/>
                                        </p:tgtEl>
                                        <p:attrNameLst>
                                          <p:attrName>style.visibility</p:attrName>
                                        </p:attrNameLst>
                                      </p:cBhvr>
                                      <p:to>
                                        <p:strVal val="visible"/>
                                      </p:to>
                                    </p:set>
                                    <p:animEffect transition="in" filter="randombar(horizontal)">
                                      <p:cBhvr>
                                        <p:cTn id="52" dur="500"/>
                                        <p:tgtEl>
                                          <p:spTgt spid="621"/>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635"/>
                                        </p:tgtEl>
                                        <p:attrNameLst>
                                          <p:attrName>style.visibility</p:attrName>
                                        </p:attrNameLst>
                                      </p:cBhvr>
                                      <p:to>
                                        <p:strVal val="visible"/>
                                      </p:to>
                                    </p:set>
                                    <p:animEffect transition="in" filter="fade">
                                      <p:cBhvr>
                                        <p:cTn id="56" dur="500"/>
                                        <p:tgtEl>
                                          <p:spTgt spid="635"/>
                                        </p:tgtEl>
                                      </p:cBhvr>
                                    </p:animEffect>
                                  </p:childTnLst>
                                </p:cTn>
                              </p:par>
                              <p:par>
                                <p:cTn id="57" presetID="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629"/>
                                        </p:tgtEl>
                                        <p:attrNameLst>
                                          <p:attrName>style.visibility</p:attrName>
                                        </p:attrNameLst>
                                      </p:cBhvr>
                                      <p:to>
                                        <p:strVal val="visible"/>
                                      </p:to>
                                    </p:set>
                                    <p:animEffect transition="in" filter="wipe(left)">
                                      <p:cBhvr>
                                        <p:cTn id="64" dur="500"/>
                                        <p:tgtEl>
                                          <p:spTgt spid="629"/>
                                        </p:tgtEl>
                                      </p:cBhvr>
                                    </p:animEffect>
                                  </p:childTnLst>
                                </p:cTn>
                              </p:par>
                              <p:par>
                                <p:cTn id="65" presetID="42" presetClass="entr" presetSubtype="0" fill="hold" grpId="0" nodeType="withEffect">
                                  <p:stCondLst>
                                    <p:cond delay="0"/>
                                  </p:stCondLst>
                                  <p:childTnLst>
                                    <p:set>
                                      <p:cBhvr>
                                        <p:cTn id="66" dur="1" fill="hold">
                                          <p:stCondLst>
                                            <p:cond delay="0"/>
                                          </p:stCondLst>
                                        </p:cTn>
                                        <p:tgtEl>
                                          <p:spTgt spid="630"/>
                                        </p:tgtEl>
                                        <p:attrNameLst>
                                          <p:attrName>style.visibility</p:attrName>
                                        </p:attrNameLst>
                                      </p:cBhvr>
                                      <p:to>
                                        <p:strVal val="visible"/>
                                      </p:to>
                                    </p:set>
                                    <p:animEffect transition="in" filter="fade">
                                      <p:cBhvr>
                                        <p:cTn id="67" dur="500"/>
                                        <p:tgtEl>
                                          <p:spTgt spid="630"/>
                                        </p:tgtEl>
                                      </p:cBhvr>
                                    </p:animEffect>
                                    <p:anim calcmode="lin" valueType="num">
                                      <p:cBhvr>
                                        <p:cTn id="68" dur="500" fill="hold"/>
                                        <p:tgtEl>
                                          <p:spTgt spid="630"/>
                                        </p:tgtEl>
                                        <p:attrNameLst>
                                          <p:attrName>ppt_x</p:attrName>
                                        </p:attrNameLst>
                                      </p:cBhvr>
                                      <p:tavLst>
                                        <p:tav tm="0">
                                          <p:val>
                                            <p:strVal val="#ppt_x"/>
                                          </p:val>
                                        </p:tav>
                                        <p:tav tm="100000">
                                          <p:val>
                                            <p:strVal val="#ppt_x"/>
                                          </p:val>
                                        </p:tav>
                                      </p:tavLst>
                                    </p:anim>
                                    <p:anim calcmode="lin" valueType="num">
                                      <p:cBhvr>
                                        <p:cTn id="69" dur="500" fill="hold"/>
                                        <p:tgtEl>
                                          <p:spTgt spid="630"/>
                                        </p:tgtEl>
                                        <p:attrNameLst>
                                          <p:attrName>ppt_y</p:attrName>
                                        </p:attrNameLst>
                                      </p:cBhvr>
                                      <p:tavLst>
                                        <p:tav tm="0">
                                          <p:val>
                                            <p:strVal val="#ppt_y+.1"/>
                                          </p:val>
                                        </p:tav>
                                        <p:tav tm="100000">
                                          <p:val>
                                            <p:strVal val="#ppt_y"/>
                                          </p:val>
                                        </p:tav>
                                      </p:tavLst>
                                    </p:anim>
                                  </p:childTnLst>
                                </p:cTn>
                              </p:par>
                              <p:par>
                                <p:cTn id="70" presetID="14" presetClass="entr" presetSubtype="10" fill="hold" grpId="0" nodeType="withEffect">
                                  <p:stCondLst>
                                    <p:cond delay="0"/>
                                  </p:stCondLst>
                                  <p:childTnLst>
                                    <p:set>
                                      <p:cBhvr>
                                        <p:cTn id="71" dur="1" fill="hold">
                                          <p:stCondLst>
                                            <p:cond delay="0"/>
                                          </p:stCondLst>
                                        </p:cTn>
                                        <p:tgtEl>
                                          <p:spTgt spid="628"/>
                                        </p:tgtEl>
                                        <p:attrNameLst>
                                          <p:attrName>style.visibility</p:attrName>
                                        </p:attrNameLst>
                                      </p:cBhvr>
                                      <p:to>
                                        <p:strVal val="visible"/>
                                      </p:to>
                                    </p:set>
                                    <p:animEffect transition="in" filter="randombar(horizontal)">
                                      <p:cBhvr>
                                        <p:cTn id="72" dur="500"/>
                                        <p:tgtEl>
                                          <p:spTgt spid="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614" grpId="0" bldLvl="0" animBg="1"/>
      <p:bldP spid="615" grpId="0" bldLvl="0" animBg="1"/>
      <p:bldP spid="616" grpId="0" bldLvl="0" animBg="1"/>
      <p:bldP spid="9" grpId="0" bldLvl="0" animBg="1"/>
      <p:bldP spid="621" grpId="0" bldLvl="0" animBg="1"/>
      <p:bldP spid="622" grpId="0" bldLvl="0" animBg="1"/>
      <p:bldP spid="623" grpId="0" bldLvl="0" animBg="1"/>
      <p:bldP spid="10" grpId="0" bldLvl="0" animBg="1"/>
      <p:bldP spid="628" grpId="0" bldLvl="0" animBg="1"/>
      <p:bldP spid="629" grpId="0" bldLvl="0" animBg="1"/>
      <p:bldP spid="630" grpId="0" bldLvl="0" animBg="1"/>
      <p:bldP spid="632" grpId="0" bldLvl="0" animBg="1"/>
      <p:bldP spid="63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166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4" name="Group 1"/>
          <p:cNvGrpSpPr/>
          <p:nvPr>
            <p:custDataLst>
              <p:tags r:id="rId4"/>
            </p:custDataLst>
          </p:nvPr>
        </p:nvGrpSpPr>
        <p:grpSpPr>
          <a:xfrm>
            <a:off x="7207809" y="1995292"/>
            <a:ext cx="3632251" cy="1124244"/>
            <a:chOff x="7645349" y="2048675"/>
            <a:chExt cx="3632251" cy="1124244"/>
          </a:xfrm>
        </p:grpSpPr>
        <p:sp>
          <p:nvSpPr>
            <p:cNvPr id="8" name="Shape 1020"/>
            <p:cNvSpPr/>
            <p:nvPr>
              <p:custDataLst>
                <p:tags r:id="rId5"/>
              </p:custDataLst>
            </p:nvPr>
          </p:nvSpPr>
          <p:spPr>
            <a:xfrm>
              <a:off x="7645349" y="2353134"/>
              <a:ext cx="3632251" cy="819785"/>
            </a:xfrm>
            <a:prstGeom prst="rect">
              <a:avLst/>
            </a:prstGeom>
            <a:noFill/>
            <a:ln w="12700" cap="flat">
              <a:noFill/>
              <a:miter lim="400000"/>
            </a:ln>
            <a:effectLst/>
          </p:spPr>
          <p:txBody>
            <a:bodyPr wrap="square" lIns="25400" tIns="25400" rIns="25400" bIns="25400" numCol="1" anchor="ctr">
              <a:spAutoFit/>
            </a:bodyPr>
            <a:lstStyle>
              <a:lvl1pPr algn="l">
                <a:defRPr sz="2200">
                  <a:solidFill>
                    <a:srgbClr val="323445"/>
                  </a:solidFill>
                  <a:latin typeface="Lato Black"/>
                  <a:ea typeface="Lato Black"/>
                  <a:cs typeface="Lato Black"/>
                  <a:sym typeface="Lato Black"/>
                </a:defRPr>
              </a:lvl1pPr>
            </a:lstStyle>
            <a:p>
              <a:pPr algn="just">
                <a:lnSpc>
                  <a:spcPts val="2000"/>
                </a:lnSpc>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（1）课程体系优化。</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ts val="2000"/>
                </a:lnSpc>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（2）教学方法创新。</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ts val="2000"/>
                </a:lnSpc>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（3）实践教学拓展。</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6" name="Shape 1021"/>
            <p:cNvSpPr/>
            <p:nvPr>
              <p:custDataLst>
                <p:tags r:id="rId6"/>
              </p:custDataLst>
            </p:nvPr>
          </p:nvSpPr>
          <p:spPr>
            <a:xfrm>
              <a:off x="7660971" y="2048675"/>
              <a:ext cx="1651000" cy="327660"/>
            </a:xfrm>
            <a:prstGeom prst="rect">
              <a:avLst/>
            </a:prstGeom>
            <a:noFill/>
            <a:ln w="12700" cap="flat">
              <a:noFill/>
              <a:miter lim="400000"/>
            </a:ln>
            <a:effectLst/>
          </p:spPr>
          <p:txBody>
            <a:bodyPr wrap="non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l"/>
              <a:r>
                <a:rPr lang="zh-CN" altLang="en-US" sz="18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教育教学改革</a:t>
              </a:r>
              <a:endParaRPr lang="zh-CN" altLang="en-US" sz="18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 name="组合 1"/>
          <p:cNvGrpSpPr/>
          <p:nvPr>
            <p:custDataLst>
              <p:tags r:id="rId7"/>
            </p:custDataLst>
          </p:nvPr>
        </p:nvGrpSpPr>
        <p:grpSpPr>
          <a:xfrm>
            <a:off x="6171565" y="2121535"/>
            <a:ext cx="590550" cy="588010"/>
            <a:chOff x="9719" y="3341"/>
            <a:chExt cx="930" cy="926"/>
          </a:xfrm>
        </p:grpSpPr>
        <p:sp>
          <p:nvSpPr>
            <p:cNvPr id="5" name="Freeform 56"/>
            <p:cNvSpPr/>
            <p:nvPr>
              <p:custDataLst>
                <p:tags r:id="rId8"/>
              </p:custDataLst>
            </p:nvPr>
          </p:nvSpPr>
          <p:spPr>
            <a:xfrm>
              <a:off x="9719" y="3341"/>
              <a:ext cx="930" cy="927"/>
            </a:xfrm>
            <a:custGeom>
              <a:avLst/>
              <a:gdLst>
                <a:gd name="connsiteX0" fmla="*/ 183004 w 1101600"/>
                <a:gd name="connsiteY0" fmla="*/ 0 h 1098000"/>
                <a:gd name="connsiteX1" fmla="*/ 918596 w 1101600"/>
                <a:gd name="connsiteY1" fmla="*/ 0 h 1098000"/>
                <a:gd name="connsiteX2" fmla="*/ 1101600 w 1101600"/>
                <a:gd name="connsiteY2" fmla="*/ 183004 h 1098000"/>
                <a:gd name="connsiteX3" fmla="*/ 1101600 w 1101600"/>
                <a:gd name="connsiteY3" fmla="*/ 914996 h 1098000"/>
                <a:gd name="connsiteX4" fmla="*/ 918596 w 1101600"/>
                <a:gd name="connsiteY4" fmla="*/ 1098000 h 1098000"/>
                <a:gd name="connsiteX5" fmla="*/ 183004 w 1101600"/>
                <a:gd name="connsiteY5" fmla="*/ 1098000 h 1098000"/>
                <a:gd name="connsiteX6" fmla="*/ 0 w 1101600"/>
                <a:gd name="connsiteY6" fmla="*/ 914996 h 1098000"/>
                <a:gd name="connsiteX7" fmla="*/ 0 w 1101600"/>
                <a:gd name="connsiteY7" fmla="*/ 183004 h 1098000"/>
                <a:gd name="connsiteX8" fmla="*/ 183004 w 1101600"/>
                <a:gd name="connsiteY8" fmla="*/ 0 h 10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600" h="1098000">
                  <a:moveTo>
                    <a:pt x="183004" y="0"/>
                  </a:moveTo>
                  <a:lnTo>
                    <a:pt x="918596" y="0"/>
                  </a:lnTo>
                  <a:cubicBezTo>
                    <a:pt x="1019666" y="0"/>
                    <a:pt x="1101600" y="81934"/>
                    <a:pt x="1101600" y="183004"/>
                  </a:cubicBezTo>
                  <a:lnTo>
                    <a:pt x="1101600" y="914996"/>
                  </a:lnTo>
                  <a:cubicBezTo>
                    <a:pt x="1101600" y="1016066"/>
                    <a:pt x="1019666" y="1098000"/>
                    <a:pt x="918596" y="1098000"/>
                  </a:cubicBezTo>
                  <a:lnTo>
                    <a:pt x="183004" y="1098000"/>
                  </a:lnTo>
                  <a:cubicBezTo>
                    <a:pt x="81934" y="1098000"/>
                    <a:pt x="0" y="1016066"/>
                    <a:pt x="0" y="914996"/>
                  </a:cubicBezTo>
                  <a:lnTo>
                    <a:pt x="0" y="183004"/>
                  </a:lnTo>
                  <a:cubicBezTo>
                    <a:pt x="0" y="81934"/>
                    <a:pt x="81934" y="0"/>
                    <a:pt x="183004" y="0"/>
                  </a:cubicBezTo>
                  <a:close/>
                </a:path>
              </a:pathLst>
            </a:custGeom>
            <a:noFill/>
            <a:ln w="12700" cap="flat" cmpd="sng" algn="ctr">
              <a:solidFill>
                <a:srgbClr val="A3744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 name="Freeform 526"/>
            <p:cNvSpPr>
              <a:spLocks noEditPoints="1"/>
            </p:cNvSpPr>
            <p:nvPr>
              <p:custDataLst>
                <p:tags r:id="rId9"/>
              </p:custDataLst>
            </p:nvPr>
          </p:nvSpPr>
          <p:spPr bwMode="auto">
            <a:xfrm>
              <a:off x="9906" y="3557"/>
              <a:ext cx="544" cy="444"/>
            </a:xfrm>
            <a:custGeom>
              <a:avLst/>
              <a:gdLst>
                <a:gd name="T0" fmla="*/ 92 w 192"/>
                <a:gd name="T1" fmla="*/ 66 h 156"/>
                <a:gd name="T2" fmla="*/ 56 w 192"/>
                <a:gd name="T3" fmla="*/ 46 h 156"/>
                <a:gd name="T4" fmla="*/ 45 w 192"/>
                <a:gd name="T5" fmla="*/ 28 h 156"/>
                <a:gd name="T6" fmla="*/ 64 w 192"/>
                <a:gd name="T7" fmla="*/ 38 h 156"/>
                <a:gd name="T8" fmla="*/ 56 w 192"/>
                <a:gd name="T9" fmla="*/ 110 h 156"/>
                <a:gd name="T10" fmla="*/ 45 w 192"/>
                <a:gd name="T11" fmla="*/ 129 h 156"/>
                <a:gd name="T12" fmla="*/ 64 w 192"/>
                <a:gd name="T13" fmla="*/ 118 h 156"/>
                <a:gd name="T14" fmla="*/ 84 w 192"/>
                <a:gd name="T15" fmla="*/ 83 h 156"/>
                <a:gd name="T16" fmla="*/ 136 w 192"/>
                <a:gd name="T17" fmla="*/ 46 h 156"/>
                <a:gd name="T18" fmla="*/ 147 w 192"/>
                <a:gd name="T19" fmla="*/ 28 h 156"/>
                <a:gd name="T20" fmla="*/ 128 w 192"/>
                <a:gd name="T21" fmla="*/ 38 h 156"/>
                <a:gd name="T22" fmla="*/ 109 w 192"/>
                <a:gd name="T23" fmla="*/ 74 h 156"/>
                <a:gd name="T24" fmla="*/ 147 w 192"/>
                <a:gd name="T25" fmla="*/ 99 h 156"/>
                <a:gd name="T26" fmla="*/ 109 w 192"/>
                <a:gd name="T27" fmla="*/ 83 h 156"/>
                <a:gd name="T28" fmla="*/ 128 w 192"/>
                <a:gd name="T29" fmla="*/ 118 h 156"/>
                <a:gd name="T30" fmla="*/ 147 w 192"/>
                <a:gd name="T31" fmla="*/ 129 h 156"/>
                <a:gd name="T32" fmla="*/ 18 w 192"/>
                <a:gd name="T33" fmla="*/ 16 h 156"/>
                <a:gd name="T34" fmla="*/ 51 w 192"/>
                <a:gd name="T35" fmla="*/ 0 h 156"/>
                <a:gd name="T36" fmla="*/ 0 w 192"/>
                <a:gd name="T37" fmla="*/ 18 h 156"/>
                <a:gd name="T38" fmla="*/ 16 w 192"/>
                <a:gd name="T39" fmla="*/ 44 h 156"/>
                <a:gd name="T40" fmla="*/ 174 w 192"/>
                <a:gd name="T41" fmla="*/ 0 h 156"/>
                <a:gd name="T42" fmla="*/ 142 w 192"/>
                <a:gd name="T43" fmla="*/ 16 h 156"/>
                <a:gd name="T44" fmla="*/ 176 w 192"/>
                <a:gd name="T45" fmla="*/ 18 h 156"/>
                <a:gd name="T46" fmla="*/ 192 w 192"/>
                <a:gd name="T47" fmla="*/ 44 h 156"/>
                <a:gd name="T48" fmla="*/ 174 w 192"/>
                <a:gd name="T49" fmla="*/ 0 h 156"/>
                <a:gd name="T50" fmla="*/ 174 w 192"/>
                <a:gd name="T51" fmla="*/ 140 h 156"/>
                <a:gd name="T52" fmla="*/ 142 w 192"/>
                <a:gd name="T53" fmla="*/ 156 h 156"/>
                <a:gd name="T54" fmla="*/ 192 w 192"/>
                <a:gd name="T55" fmla="*/ 139 h 156"/>
                <a:gd name="T56" fmla="*/ 176 w 192"/>
                <a:gd name="T57" fmla="*/ 113 h 156"/>
                <a:gd name="T58" fmla="*/ 16 w 192"/>
                <a:gd name="T59" fmla="*/ 139 h 156"/>
                <a:gd name="T60" fmla="*/ 0 w 192"/>
                <a:gd name="T61" fmla="*/ 113 h 156"/>
                <a:gd name="T62" fmla="*/ 18 w 192"/>
                <a:gd name="T63" fmla="*/ 156 h 156"/>
                <a:gd name="T64" fmla="*/ 51 w 192"/>
                <a:gd name="T65" fmla="*/ 140 h 156"/>
                <a:gd name="T66" fmla="*/ 16 w 192"/>
                <a:gd name="T67" fmla="*/ 13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56">
                  <a:moveTo>
                    <a:pt x="64" y="38"/>
                  </a:moveTo>
                  <a:cubicBezTo>
                    <a:pt x="92" y="66"/>
                    <a:pt x="92" y="66"/>
                    <a:pt x="92" y="66"/>
                  </a:cubicBezTo>
                  <a:cubicBezTo>
                    <a:pt x="84" y="74"/>
                    <a:pt x="84" y="74"/>
                    <a:pt x="84" y="74"/>
                  </a:cubicBezTo>
                  <a:cubicBezTo>
                    <a:pt x="56" y="46"/>
                    <a:pt x="56" y="46"/>
                    <a:pt x="56" y="46"/>
                  </a:cubicBezTo>
                  <a:cubicBezTo>
                    <a:pt x="45" y="57"/>
                    <a:pt x="45" y="57"/>
                    <a:pt x="45" y="57"/>
                  </a:cubicBezTo>
                  <a:cubicBezTo>
                    <a:pt x="45" y="28"/>
                    <a:pt x="45" y="28"/>
                    <a:pt x="45" y="28"/>
                  </a:cubicBezTo>
                  <a:cubicBezTo>
                    <a:pt x="75" y="28"/>
                    <a:pt x="75" y="28"/>
                    <a:pt x="75" y="28"/>
                  </a:cubicBezTo>
                  <a:lnTo>
                    <a:pt x="64" y="38"/>
                  </a:lnTo>
                  <a:close/>
                  <a:moveTo>
                    <a:pt x="84" y="83"/>
                  </a:moveTo>
                  <a:cubicBezTo>
                    <a:pt x="56" y="110"/>
                    <a:pt x="56" y="110"/>
                    <a:pt x="56" y="110"/>
                  </a:cubicBezTo>
                  <a:cubicBezTo>
                    <a:pt x="45" y="99"/>
                    <a:pt x="45" y="99"/>
                    <a:pt x="45" y="99"/>
                  </a:cubicBezTo>
                  <a:cubicBezTo>
                    <a:pt x="45" y="129"/>
                    <a:pt x="45" y="129"/>
                    <a:pt x="45" y="129"/>
                  </a:cubicBezTo>
                  <a:cubicBezTo>
                    <a:pt x="75" y="129"/>
                    <a:pt x="75" y="129"/>
                    <a:pt x="75" y="129"/>
                  </a:cubicBezTo>
                  <a:cubicBezTo>
                    <a:pt x="64" y="118"/>
                    <a:pt x="64" y="118"/>
                    <a:pt x="64" y="118"/>
                  </a:cubicBezTo>
                  <a:cubicBezTo>
                    <a:pt x="92" y="91"/>
                    <a:pt x="92" y="91"/>
                    <a:pt x="92" y="91"/>
                  </a:cubicBezTo>
                  <a:lnTo>
                    <a:pt x="84" y="83"/>
                  </a:lnTo>
                  <a:close/>
                  <a:moveTo>
                    <a:pt x="109" y="74"/>
                  </a:moveTo>
                  <a:cubicBezTo>
                    <a:pt x="136" y="46"/>
                    <a:pt x="136" y="46"/>
                    <a:pt x="136" y="46"/>
                  </a:cubicBezTo>
                  <a:cubicBezTo>
                    <a:pt x="147" y="57"/>
                    <a:pt x="147" y="57"/>
                    <a:pt x="147" y="57"/>
                  </a:cubicBezTo>
                  <a:cubicBezTo>
                    <a:pt x="147" y="28"/>
                    <a:pt x="147" y="28"/>
                    <a:pt x="147" y="28"/>
                  </a:cubicBezTo>
                  <a:cubicBezTo>
                    <a:pt x="117" y="28"/>
                    <a:pt x="117" y="28"/>
                    <a:pt x="117" y="28"/>
                  </a:cubicBezTo>
                  <a:cubicBezTo>
                    <a:pt x="128" y="38"/>
                    <a:pt x="128" y="38"/>
                    <a:pt x="128" y="38"/>
                  </a:cubicBezTo>
                  <a:cubicBezTo>
                    <a:pt x="101" y="66"/>
                    <a:pt x="101" y="66"/>
                    <a:pt x="101" y="66"/>
                  </a:cubicBezTo>
                  <a:lnTo>
                    <a:pt x="109" y="74"/>
                  </a:lnTo>
                  <a:close/>
                  <a:moveTo>
                    <a:pt x="147" y="129"/>
                  </a:moveTo>
                  <a:cubicBezTo>
                    <a:pt x="147" y="99"/>
                    <a:pt x="147" y="99"/>
                    <a:pt x="147" y="99"/>
                  </a:cubicBezTo>
                  <a:cubicBezTo>
                    <a:pt x="136" y="110"/>
                    <a:pt x="136" y="110"/>
                    <a:pt x="136" y="110"/>
                  </a:cubicBezTo>
                  <a:cubicBezTo>
                    <a:pt x="109" y="83"/>
                    <a:pt x="109" y="83"/>
                    <a:pt x="109" y="83"/>
                  </a:cubicBezTo>
                  <a:cubicBezTo>
                    <a:pt x="101" y="91"/>
                    <a:pt x="101" y="91"/>
                    <a:pt x="101" y="91"/>
                  </a:cubicBezTo>
                  <a:cubicBezTo>
                    <a:pt x="128" y="118"/>
                    <a:pt x="128" y="118"/>
                    <a:pt x="128" y="118"/>
                  </a:cubicBezTo>
                  <a:cubicBezTo>
                    <a:pt x="117" y="129"/>
                    <a:pt x="117" y="129"/>
                    <a:pt x="117" y="129"/>
                  </a:cubicBezTo>
                  <a:lnTo>
                    <a:pt x="147" y="129"/>
                  </a:lnTo>
                  <a:close/>
                  <a:moveTo>
                    <a:pt x="16" y="18"/>
                  </a:moveTo>
                  <a:cubicBezTo>
                    <a:pt x="16" y="17"/>
                    <a:pt x="17" y="16"/>
                    <a:pt x="18" y="16"/>
                  </a:cubicBezTo>
                  <a:cubicBezTo>
                    <a:pt x="51" y="16"/>
                    <a:pt x="51" y="16"/>
                    <a:pt x="51" y="16"/>
                  </a:cubicBezTo>
                  <a:cubicBezTo>
                    <a:pt x="51" y="0"/>
                    <a:pt x="51" y="0"/>
                    <a:pt x="51" y="0"/>
                  </a:cubicBezTo>
                  <a:cubicBezTo>
                    <a:pt x="18" y="0"/>
                    <a:pt x="18" y="0"/>
                    <a:pt x="18" y="0"/>
                  </a:cubicBezTo>
                  <a:cubicBezTo>
                    <a:pt x="8" y="0"/>
                    <a:pt x="0" y="8"/>
                    <a:pt x="0" y="18"/>
                  </a:cubicBezTo>
                  <a:cubicBezTo>
                    <a:pt x="0" y="44"/>
                    <a:pt x="0" y="44"/>
                    <a:pt x="0" y="44"/>
                  </a:cubicBezTo>
                  <a:cubicBezTo>
                    <a:pt x="16" y="44"/>
                    <a:pt x="16" y="44"/>
                    <a:pt x="16" y="44"/>
                  </a:cubicBezTo>
                  <a:lnTo>
                    <a:pt x="16" y="18"/>
                  </a:lnTo>
                  <a:close/>
                  <a:moveTo>
                    <a:pt x="174" y="0"/>
                  </a:moveTo>
                  <a:cubicBezTo>
                    <a:pt x="142" y="0"/>
                    <a:pt x="142" y="0"/>
                    <a:pt x="142" y="0"/>
                  </a:cubicBezTo>
                  <a:cubicBezTo>
                    <a:pt x="142" y="16"/>
                    <a:pt x="142" y="16"/>
                    <a:pt x="142" y="16"/>
                  </a:cubicBezTo>
                  <a:cubicBezTo>
                    <a:pt x="174" y="16"/>
                    <a:pt x="174" y="16"/>
                    <a:pt x="174" y="16"/>
                  </a:cubicBezTo>
                  <a:cubicBezTo>
                    <a:pt x="175" y="16"/>
                    <a:pt x="176" y="17"/>
                    <a:pt x="176" y="18"/>
                  </a:cubicBezTo>
                  <a:cubicBezTo>
                    <a:pt x="176" y="44"/>
                    <a:pt x="176" y="44"/>
                    <a:pt x="176" y="44"/>
                  </a:cubicBezTo>
                  <a:cubicBezTo>
                    <a:pt x="192" y="44"/>
                    <a:pt x="192" y="44"/>
                    <a:pt x="192" y="44"/>
                  </a:cubicBezTo>
                  <a:cubicBezTo>
                    <a:pt x="192" y="18"/>
                    <a:pt x="192" y="18"/>
                    <a:pt x="192" y="18"/>
                  </a:cubicBezTo>
                  <a:cubicBezTo>
                    <a:pt x="192" y="8"/>
                    <a:pt x="184" y="0"/>
                    <a:pt x="174" y="0"/>
                  </a:cubicBezTo>
                  <a:moveTo>
                    <a:pt x="176" y="139"/>
                  </a:moveTo>
                  <a:cubicBezTo>
                    <a:pt x="176" y="140"/>
                    <a:pt x="175" y="140"/>
                    <a:pt x="174" y="140"/>
                  </a:cubicBezTo>
                  <a:cubicBezTo>
                    <a:pt x="142" y="140"/>
                    <a:pt x="142" y="140"/>
                    <a:pt x="142" y="140"/>
                  </a:cubicBezTo>
                  <a:cubicBezTo>
                    <a:pt x="142" y="156"/>
                    <a:pt x="142" y="156"/>
                    <a:pt x="142" y="156"/>
                  </a:cubicBezTo>
                  <a:cubicBezTo>
                    <a:pt x="174" y="156"/>
                    <a:pt x="174" y="156"/>
                    <a:pt x="174" y="156"/>
                  </a:cubicBezTo>
                  <a:cubicBezTo>
                    <a:pt x="184" y="156"/>
                    <a:pt x="192" y="148"/>
                    <a:pt x="192" y="139"/>
                  </a:cubicBezTo>
                  <a:cubicBezTo>
                    <a:pt x="192" y="113"/>
                    <a:pt x="192" y="113"/>
                    <a:pt x="192" y="113"/>
                  </a:cubicBezTo>
                  <a:cubicBezTo>
                    <a:pt x="176" y="113"/>
                    <a:pt x="176" y="113"/>
                    <a:pt x="176" y="113"/>
                  </a:cubicBezTo>
                  <a:lnTo>
                    <a:pt x="176" y="139"/>
                  </a:lnTo>
                  <a:close/>
                  <a:moveTo>
                    <a:pt x="16" y="139"/>
                  </a:moveTo>
                  <a:cubicBezTo>
                    <a:pt x="16" y="113"/>
                    <a:pt x="16" y="113"/>
                    <a:pt x="16" y="113"/>
                  </a:cubicBezTo>
                  <a:cubicBezTo>
                    <a:pt x="0" y="113"/>
                    <a:pt x="0" y="113"/>
                    <a:pt x="0" y="113"/>
                  </a:cubicBezTo>
                  <a:cubicBezTo>
                    <a:pt x="0" y="139"/>
                    <a:pt x="0" y="139"/>
                    <a:pt x="0" y="139"/>
                  </a:cubicBezTo>
                  <a:cubicBezTo>
                    <a:pt x="0" y="148"/>
                    <a:pt x="8" y="156"/>
                    <a:pt x="18" y="156"/>
                  </a:cubicBezTo>
                  <a:cubicBezTo>
                    <a:pt x="51" y="156"/>
                    <a:pt x="51" y="156"/>
                    <a:pt x="51" y="156"/>
                  </a:cubicBezTo>
                  <a:cubicBezTo>
                    <a:pt x="51" y="140"/>
                    <a:pt x="51" y="140"/>
                    <a:pt x="51" y="140"/>
                  </a:cubicBezTo>
                  <a:cubicBezTo>
                    <a:pt x="18" y="140"/>
                    <a:pt x="18" y="140"/>
                    <a:pt x="18" y="140"/>
                  </a:cubicBezTo>
                  <a:cubicBezTo>
                    <a:pt x="17" y="140"/>
                    <a:pt x="16" y="140"/>
                    <a:pt x="16" y="139"/>
                  </a:cubicBezTo>
                </a:path>
              </a:pathLst>
            </a:custGeom>
            <a:solidFill>
              <a:srgbClr val="A3744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3" name="组合 2"/>
          <p:cNvGrpSpPr/>
          <p:nvPr>
            <p:custDataLst>
              <p:tags r:id="rId10"/>
            </p:custDataLst>
          </p:nvPr>
        </p:nvGrpSpPr>
        <p:grpSpPr>
          <a:xfrm>
            <a:off x="6182995" y="3378835"/>
            <a:ext cx="590550" cy="588010"/>
            <a:chOff x="9737" y="5321"/>
            <a:chExt cx="930" cy="926"/>
          </a:xfrm>
        </p:grpSpPr>
        <p:sp>
          <p:nvSpPr>
            <p:cNvPr id="52" name="Freeform 54"/>
            <p:cNvSpPr/>
            <p:nvPr>
              <p:custDataLst>
                <p:tags r:id="rId11"/>
              </p:custDataLst>
            </p:nvPr>
          </p:nvSpPr>
          <p:spPr>
            <a:xfrm>
              <a:off x="9737" y="5321"/>
              <a:ext cx="930" cy="927"/>
            </a:xfrm>
            <a:custGeom>
              <a:avLst/>
              <a:gdLst>
                <a:gd name="connsiteX0" fmla="*/ 183004 w 1101600"/>
                <a:gd name="connsiteY0" fmla="*/ 0 h 1098000"/>
                <a:gd name="connsiteX1" fmla="*/ 918596 w 1101600"/>
                <a:gd name="connsiteY1" fmla="*/ 0 h 1098000"/>
                <a:gd name="connsiteX2" fmla="*/ 1101600 w 1101600"/>
                <a:gd name="connsiteY2" fmla="*/ 183004 h 1098000"/>
                <a:gd name="connsiteX3" fmla="*/ 1101600 w 1101600"/>
                <a:gd name="connsiteY3" fmla="*/ 914996 h 1098000"/>
                <a:gd name="connsiteX4" fmla="*/ 918596 w 1101600"/>
                <a:gd name="connsiteY4" fmla="*/ 1098000 h 1098000"/>
                <a:gd name="connsiteX5" fmla="*/ 183004 w 1101600"/>
                <a:gd name="connsiteY5" fmla="*/ 1098000 h 1098000"/>
                <a:gd name="connsiteX6" fmla="*/ 0 w 1101600"/>
                <a:gd name="connsiteY6" fmla="*/ 914996 h 1098000"/>
                <a:gd name="connsiteX7" fmla="*/ 0 w 1101600"/>
                <a:gd name="connsiteY7" fmla="*/ 183004 h 1098000"/>
                <a:gd name="connsiteX8" fmla="*/ 183004 w 1101600"/>
                <a:gd name="connsiteY8" fmla="*/ 0 h 10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600" h="1098000">
                  <a:moveTo>
                    <a:pt x="183004" y="0"/>
                  </a:moveTo>
                  <a:lnTo>
                    <a:pt x="918596" y="0"/>
                  </a:lnTo>
                  <a:cubicBezTo>
                    <a:pt x="1019666" y="0"/>
                    <a:pt x="1101600" y="81934"/>
                    <a:pt x="1101600" y="183004"/>
                  </a:cubicBezTo>
                  <a:lnTo>
                    <a:pt x="1101600" y="914996"/>
                  </a:lnTo>
                  <a:cubicBezTo>
                    <a:pt x="1101600" y="1016066"/>
                    <a:pt x="1019666" y="1098000"/>
                    <a:pt x="918596" y="1098000"/>
                  </a:cubicBezTo>
                  <a:lnTo>
                    <a:pt x="183004" y="1098000"/>
                  </a:lnTo>
                  <a:cubicBezTo>
                    <a:pt x="81934" y="1098000"/>
                    <a:pt x="0" y="1016066"/>
                    <a:pt x="0" y="914996"/>
                  </a:cubicBezTo>
                  <a:lnTo>
                    <a:pt x="0" y="183004"/>
                  </a:lnTo>
                  <a:cubicBezTo>
                    <a:pt x="0" y="81934"/>
                    <a:pt x="81934" y="0"/>
                    <a:pt x="183004" y="0"/>
                  </a:cubicBezTo>
                  <a:close/>
                </a:path>
              </a:pathLst>
            </a:custGeom>
            <a:noFill/>
            <a:ln w="12700" cap="flat" cmpd="sng" algn="ctr">
              <a:solidFill>
                <a:srgbClr val="A3744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ID" sz="1800" b="0" i="0" u="none" strike="noStrike" kern="0" cap="none" spc="0" normalizeH="0" baseline="0" noProof="0" dirty="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0" name="Freeform 534"/>
            <p:cNvSpPr>
              <a:spLocks noEditPoints="1"/>
            </p:cNvSpPr>
            <p:nvPr>
              <p:custDataLst>
                <p:tags r:id="rId12"/>
              </p:custDataLst>
            </p:nvPr>
          </p:nvSpPr>
          <p:spPr bwMode="auto">
            <a:xfrm>
              <a:off x="9975" y="5531"/>
              <a:ext cx="437" cy="535"/>
            </a:xfrm>
            <a:custGeom>
              <a:avLst/>
              <a:gdLst>
                <a:gd name="T0" fmla="*/ 21 w 154"/>
                <a:gd name="T1" fmla="*/ 12 h 189"/>
                <a:gd name="T2" fmla="*/ 29 w 154"/>
                <a:gd name="T3" fmla="*/ 6 h 189"/>
                <a:gd name="T4" fmla="*/ 6 w 154"/>
                <a:gd name="T5" fmla="*/ 0 h 189"/>
                <a:gd name="T6" fmla="*/ 6 w 154"/>
                <a:gd name="T7" fmla="*/ 12 h 189"/>
                <a:gd name="T8" fmla="*/ 9 w 154"/>
                <a:gd name="T9" fmla="*/ 73 h 189"/>
                <a:gd name="T10" fmla="*/ 0 w 154"/>
                <a:gd name="T11" fmla="*/ 96 h 189"/>
                <a:gd name="T12" fmla="*/ 9 w 154"/>
                <a:gd name="T13" fmla="*/ 177 h 189"/>
                <a:gd name="T14" fmla="*/ 0 w 154"/>
                <a:gd name="T15" fmla="*/ 183 h 189"/>
                <a:gd name="T16" fmla="*/ 13 w 154"/>
                <a:gd name="T17" fmla="*/ 189 h 189"/>
                <a:gd name="T18" fmla="*/ 17 w 154"/>
                <a:gd name="T19" fmla="*/ 189 h 189"/>
                <a:gd name="T20" fmla="*/ 29 w 154"/>
                <a:gd name="T21" fmla="*/ 183 h 189"/>
                <a:gd name="T22" fmla="*/ 21 w 154"/>
                <a:gd name="T23" fmla="*/ 177 h 189"/>
                <a:gd name="T24" fmla="*/ 30 w 154"/>
                <a:gd name="T25" fmla="*/ 96 h 189"/>
                <a:gd name="T26" fmla="*/ 21 w 154"/>
                <a:gd name="T27" fmla="*/ 73 h 189"/>
                <a:gd name="T28" fmla="*/ 15 w 154"/>
                <a:gd name="T29" fmla="*/ 104 h 189"/>
                <a:gd name="T30" fmla="*/ 8 w 154"/>
                <a:gd name="T31" fmla="*/ 88 h 189"/>
                <a:gd name="T32" fmla="*/ 22 w 154"/>
                <a:gd name="T33" fmla="*/ 88 h 189"/>
                <a:gd name="T34" fmla="*/ 154 w 154"/>
                <a:gd name="T35" fmla="*/ 41 h 189"/>
                <a:gd name="T36" fmla="*/ 145 w 154"/>
                <a:gd name="T37" fmla="*/ 19 h 189"/>
                <a:gd name="T38" fmla="*/ 148 w 154"/>
                <a:gd name="T39" fmla="*/ 12 h 189"/>
                <a:gd name="T40" fmla="*/ 148 w 154"/>
                <a:gd name="T41" fmla="*/ 0 h 189"/>
                <a:gd name="T42" fmla="*/ 125 w 154"/>
                <a:gd name="T43" fmla="*/ 6 h 189"/>
                <a:gd name="T44" fmla="*/ 133 w 154"/>
                <a:gd name="T45" fmla="*/ 12 h 189"/>
                <a:gd name="T46" fmla="*/ 124 w 154"/>
                <a:gd name="T47" fmla="*/ 33 h 189"/>
                <a:gd name="T48" fmla="*/ 133 w 154"/>
                <a:gd name="T49" fmla="*/ 56 h 189"/>
                <a:gd name="T50" fmla="*/ 131 w 154"/>
                <a:gd name="T51" fmla="*/ 177 h 189"/>
                <a:gd name="T52" fmla="*/ 131 w 154"/>
                <a:gd name="T53" fmla="*/ 189 h 189"/>
                <a:gd name="T54" fmla="*/ 139 w 154"/>
                <a:gd name="T55" fmla="*/ 189 h 189"/>
                <a:gd name="T56" fmla="*/ 148 w 154"/>
                <a:gd name="T57" fmla="*/ 189 h 189"/>
                <a:gd name="T58" fmla="*/ 148 w 154"/>
                <a:gd name="T59" fmla="*/ 177 h 189"/>
                <a:gd name="T60" fmla="*/ 145 w 154"/>
                <a:gd name="T61" fmla="*/ 56 h 189"/>
                <a:gd name="T62" fmla="*/ 132 w 154"/>
                <a:gd name="T63" fmla="*/ 33 h 189"/>
                <a:gd name="T64" fmla="*/ 146 w 154"/>
                <a:gd name="T65" fmla="*/ 33 h 189"/>
                <a:gd name="T66" fmla="*/ 139 w 154"/>
                <a:gd name="T67" fmla="*/ 49 h 189"/>
                <a:gd name="T68" fmla="*/ 132 w 154"/>
                <a:gd name="T69" fmla="*/ 33 h 189"/>
                <a:gd name="T70" fmla="*/ 83 w 154"/>
                <a:gd name="T71" fmla="*/ 12 h 189"/>
                <a:gd name="T72" fmla="*/ 92 w 154"/>
                <a:gd name="T73" fmla="*/ 6 h 189"/>
                <a:gd name="T74" fmla="*/ 69 w 154"/>
                <a:gd name="T75" fmla="*/ 0 h 189"/>
                <a:gd name="T76" fmla="*/ 69 w 154"/>
                <a:gd name="T77" fmla="*/ 12 h 189"/>
                <a:gd name="T78" fmla="*/ 71 w 154"/>
                <a:gd name="T79" fmla="*/ 129 h 189"/>
                <a:gd name="T80" fmla="*/ 62 w 154"/>
                <a:gd name="T81" fmla="*/ 151 h 189"/>
                <a:gd name="T82" fmla="*/ 71 w 154"/>
                <a:gd name="T83" fmla="*/ 177 h 189"/>
                <a:gd name="T84" fmla="*/ 63 w 154"/>
                <a:gd name="T85" fmla="*/ 183 h 189"/>
                <a:gd name="T86" fmla="*/ 75 w 154"/>
                <a:gd name="T87" fmla="*/ 189 h 189"/>
                <a:gd name="T88" fmla="*/ 79 w 154"/>
                <a:gd name="T89" fmla="*/ 189 h 189"/>
                <a:gd name="T90" fmla="*/ 92 w 154"/>
                <a:gd name="T91" fmla="*/ 183 h 189"/>
                <a:gd name="T92" fmla="*/ 83 w 154"/>
                <a:gd name="T93" fmla="*/ 177 h 189"/>
                <a:gd name="T94" fmla="*/ 92 w 154"/>
                <a:gd name="T95" fmla="*/ 151 h 189"/>
                <a:gd name="T96" fmla="*/ 83 w 154"/>
                <a:gd name="T97" fmla="*/ 129 h 189"/>
                <a:gd name="T98" fmla="*/ 77 w 154"/>
                <a:gd name="T99" fmla="*/ 159 h 189"/>
                <a:gd name="T100" fmla="*/ 70 w 154"/>
                <a:gd name="T101" fmla="*/ 144 h 189"/>
                <a:gd name="T102" fmla="*/ 84 w 154"/>
                <a:gd name="T103" fmla="*/ 14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4" h="189">
                  <a:moveTo>
                    <a:pt x="21" y="73"/>
                  </a:moveTo>
                  <a:cubicBezTo>
                    <a:pt x="21" y="12"/>
                    <a:pt x="21" y="12"/>
                    <a:pt x="21" y="12"/>
                  </a:cubicBezTo>
                  <a:cubicBezTo>
                    <a:pt x="23" y="12"/>
                    <a:pt x="23" y="12"/>
                    <a:pt x="23" y="12"/>
                  </a:cubicBezTo>
                  <a:cubicBezTo>
                    <a:pt x="27" y="12"/>
                    <a:pt x="29" y="9"/>
                    <a:pt x="29" y="6"/>
                  </a:cubicBezTo>
                  <a:cubicBezTo>
                    <a:pt x="29" y="3"/>
                    <a:pt x="27" y="0"/>
                    <a:pt x="23" y="0"/>
                  </a:cubicBezTo>
                  <a:cubicBezTo>
                    <a:pt x="6" y="0"/>
                    <a:pt x="6" y="0"/>
                    <a:pt x="6" y="0"/>
                  </a:cubicBezTo>
                  <a:cubicBezTo>
                    <a:pt x="3" y="0"/>
                    <a:pt x="0" y="3"/>
                    <a:pt x="0" y="6"/>
                  </a:cubicBezTo>
                  <a:cubicBezTo>
                    <a:pt x="0" y="9"/>
                    <a:pt x="3" y="12"/>
                    <a:pt x="6" y="12"/>
                  </a:cubicBezTo>
                  <a:cubicBezTo>
                    <a:pt x="9" y="12"/>
                    <a:pt x="9" y="12"/>
                    <a:pt x="9" y="12"/>
                  </a:cubicBezTo>
                  <a:cubicBezTo>
                    <a:pt x="9" y="73"/>
                    <a:pt x="9" y="73"/>
                    <a:pt x="9" y="73"/>
                  </a:cubicBezTo>
                  <a:cubicBezTo>
                    <a:pt x="3" y="75"/>
                    <a:pt x="0" y="81"/>
                    <a:pt x="0" y="88"/>
                  </a:cubicBezTo>
                  <a:cubicBezTo>
                    <a:pt x="0" y="96"/>
                    <a:pt x="0" y="96"/>
                    <a:pt x="0" y="96"/>
                  </a:cubicBezTo>
                  <a:cubicBezTo>
                    <a:pt x="0" y="102"/>
                    <a:pt x="3" y="108"/>
                    <a:pt x="9" y="110"/>
                  </a:cubicBezTo>
                  <a:cubicBezTo>
                    <a:pt x="9" y="177"/>
                    <a:pt x="9" y="177"/>
                    <a:pt x="9" y="177"/>
                  </a:cubicBezTo>
                  <a:cubicBezTo>
                    <a:pt x="6" y="177"/>
                    <a:pt x="6" y="177"/>
                    <a:pt x="6" y="177"/>
                  </a:cubicBezTo>
                  <a:cubicBezTo>
                    <a:pt x="3" y="177"/>
                    <a:pt x="0" y="179"/>
                    <a:pt x="0" y="183"/>
                  </a:cubicBezTo>
                  <a:cubicBezTo>
                    <a:pt x="0" y="186"/>
                    <a:pt x="3" y="189"/>
                    <a:pt x="6" y="189"/>
                  </a:cubicBezTo>
                  <a:cubicBezTo>
                    <a:pt x="13" y="189"/>
                    <a:pt x="13" y="189"/>
                    <a:pt x="13" y="189"/>
                  </a:cubicBezTo>
                  <a:cubicBezTo>
                    <a:pt x="14" y="189"/>
                    <a:pt x="14" y="189"/>
                    <a:pt x="15" y="189"/>
                  </a:cubicBezTo>
                  <a:cubicBezTo>
                    <a:pt x="15" y="189"/>
                    <a:pt x="16" y="189"/>
                    <a:pt x="17" y="189"/>
                  </a:cubicBezTo>
                  <a:cubicBezTo>
                    <a:pt x="23" y="189"/>
                    <a:pt x="23" y="189"/>
                    <a:pt x="23" y="189"/>
                  </a:cubicBezTo>
                  <a:cubicBezTo>
                    <a:pt x="27" y="189"/>
                    <a:pt x="29" y="186"/>
                    <a:pt x="29" y="183"/>
                  </a:cubicBezTo>
                  <a:cubicBezTo>
                    <a:pt x="29" y="179"/>
                    <a:pt x="27" y="177"/>
                    <a:pt x="23" y="177"/>
                  </a:cubicBezTo>
                  <a:cubicBezTo>
                    <a:pt x="21" y="177"/>
                    <a:pt x="21" y="177"/>
                    <a:pt x="21" y="177"/>
                  </a:cubicBezTo>
                  <a:cubicBezTo>
                    <a:pt x="21" y="110"/>
                    <a:pt x="21" y="110"/>
                    <a:pt x="21" y="110"/>
                  </a:cubicBezTo>
                  <a:cubicBezTo>
                    <a:pt x="26" y="108"/>
                    <a:pt x="30" y="102"/>
                    <a:pt x="30" y="96"/>
                  </a:cubicBezTo>
                  <a:cubicBezTo>
                    <a:pt x="30" y="88"/>
                    <a:pt x="30" y="88"/>
                    <a:pt x="30" y="88"/>
                  </a:cubicBezTo>
                  <a:cubicBezTo>
                    <a:pt x="30" y="81"/>
                    <a:pt x="26" y="75"/>
                    <a:pt x="21" y="73"/>
                  </a:cubicBezTo>
                  <a:moveTo>
                    <a:pt x="22" y="96"/>
                  </a:moveTo>
                  <a:cubicBezTo>
                    <a:pt x="22" y="100"/>
                    <a:pt x="19" y="104"/>
                    <a:pt x="15" y="104"/>
                  </a:cubicBezTo>
                  <a:cubicBezTo>
                    <a:pt x="11" y="104"/>
                    <a:pt x="8" y="100"/>
                    <a:pt x="8" y="96"/>
                  </a:cubicBezTo>
                  <a:cubicBezTo>
                    <a:pt x="8" y="88"/>
                    <a:pt x="8" y="88"/>
                    <a:pt x="8" y="88"/>
                  </a:cubicBezTo>
                  <a:cubicBezTo>
                    <a:pt x="8" y="83"/>
                    <a:pt x="11" y="80"/>
                    <a:pt x="15" y="80"/>
                  </a:cubicBezTo>
                  <a:cubicBezTo>
                    <a:pt x="19" y="80"/>
                    <a:pt x="22" y="83"/>
                    <a:pt x="22" y="88"/>
                  </a:cubicBezTo>
                  <a:lnTo>
                    <a:pt x="22" y="96"/>
                  </a:lnTo>
                  <a:close/>
                  <a:moveTo>
                    <a:pt x="154" y="41"/>
                  </a:moveTo>
                  <a:cubicBezTo>
                    <a:pt x="154" y="33"/>
                    <a:pt x="154" y="33"/>
                    <a:pt x="154" y="33"/>
                  </a:cubicBezTo>
                  <a:cubicBezTo>
                    <a:pt x="154" y="27"/>
                    <a:pt x="151" y="21"/>
                    <a:pt x="145" y="19"/>
                  </a:cubicBezTo>
                  <a:cubicBezTo>
                    <a:pt x="145" y="12"/>
                    <a:pt x="145" y="12"/>
                    <a:pt x="145" y="12"/>
                  </a:cubicBezTo>
                  <a:cubicBezTo>
                    <a:pt x="148" y="12"/>
                    <a:pt x="148" y="12"/>
                    <a:pt x="148" y="12"/>
                  </a:cubicBezTo>
                  <a:cubicBezTo>
                    <a:pt x="151" y="12"/>
                    <a:pt x="154" y="9"/>
                    <a:pt x="154" y="6"/>
                  </a:cubicBezTo>
                  <a:cubicBezTo>
                    <a:pt x="154" y="3"/>
                    <a:pt x="151" y="0"/>
                    <a:pt x="148" y="0"/>
                  </a:cubicBezTo>
                  <a:cubicBezTo>
                    <a:pt x="131" y="0"/>
                    <a:pt x="131" y="0"/>
                    <a:pt x="131" y="0"/>
                  </a:cubicBezTo>
                  <a:cubicBezTo>
                    <a:pt x="128" y="0"/>
                    <a:pt x="125" y="3"/>
                    <a:pt x="125" y="6"/>
                  </a:cubicBezTo>
                  <a:cubicBezTo>
                    <a:pt x="125" y="9"/>
                    <a:pt x="128" y="12"/>
                    <a:pt x="131" y="12"/>
                  </a:cubicBezTo>
                  <a:cubicBezTo>
                    <a:pt x="133" y="12"/>
                    <a:pt x="133" y="12"/>
                    <a:pt x="133" y="12"/>
                  </a:cubicBezTo>
                  <a:cubicBezTo>
                    <a:pt x="133" y="19"/>
                    <a:pt x="133" y="19"/>
                    <a:pt x="133" y="19"/>
                  </a:cubicBezTo>
                  <a:cubicBezTo>
                    <a:pt x="128" y="21"/>
                    <a:pt x="124" y="27"/>
                    <a:pt x="124" y="33"/>
                  </a:cubicBezTo>
                  <a:cubicBezTo>
                    <a:pt x="124" y="41"/>
                    <a:pt x="124" y="41"/>
                    <a:pt x="124" y="41"/>
                  </a:cubicBezTo>
                  <a:cubicBezTo>
                    <a:pt x="124" y="48"/>
                    <a:pt x="128" y="53"/>
                    <a:pt x="133" y="56"/>
                  </a:cubicBezTo>
                  <a:cubicBezTo>
                    <a:pt x="133" y="177"/>
                    <a:pt x="133" y="177"/>
                    <a:pt x="133" y="177"/>
                  </a:cubicBezTo>
                  <a:cubicBezTo>
                    <a:pt x="131" y="177"/>
                    <a:pt x="131" y="177"/>
                    <a:pt x="131" y="177"/>
                  </a:cubicBezTo>
                  <a:cubicBezTo>
                    <a:pt x="128" y="177"/>
                    <a:pt x="125" y="179"/>
                    <a:pt x="125" y="183"/>
                  </a:cubicBezTo>
                  <a:cubicBezTo>
                    <a:pt x="125" y="186"/>
                    <a:pt x="128" y="189"/>
                    <a:pt x="131" y="189"/>
                  </a:cubicBezTo>
                  <a:cubicBezTo>
                    <a:pt x="138" y="189"/>
                    <a:pt x="138" y="189"/>
                    <a:pt x="138" y="189"/>
                  </a:cubicBezTo>
                  <a:cubicBezTo>
                    <a:pt x="138" y="189"/>
                    <a:pt x="139" y="189"/>
                    <a:pt x="139" y="189"/>
                  </a:cubicBezTo>
                  <a:cubicBezTo>
                    <a:pt x="140" y="189"/>
                    <a:pt x="141" y="189"/>
                    <a:pt x="141" y="189"/>
                  </a:cubicBezTo>
                  <a:cubicBezTo>
                    <a:pt x="148" y="189"/>
                    <a:pt x="148" y="189"/>
                    <a:pt x="148" y="189"/>
                  </a:cubicBezTo>
                  <a:cubicBezTo>
                    <a:pt x="151" y="189"/>
                    <a:pt x="154" y="186"/>
                    <a:pt x="154" y="183"/>
                  </a:cubicBezTo>
                  <a:cubicBezTo>
                    <a:pt x="154" y="179"/>
                    <a:pt x="151" y="177"/>
                    <a:pt x="148" y="177"/>
                  </a:cubicBezTo>
                  <a:cubicBezTo>
                    <a:pt x="145" y="177"/>
                    <a:pt x="145" y="177"/>
                    <a:pt x="145" y="177"/>
                  </a:cubicBezTo>
                  <a:cubicBezTo>
                    <a:pt x="145" y="56"/>
                    <a:pt x="145" y="56"/>
                    <a:pt x="145" y="56"/>
                  </a:cubicBezTo>
                  <a:cubicBezTo>
                    <a:pt x="151" y="53"/>
                    <a:pt x="154" y="48"/>
                    <a:pt x="154" y="41"/>
                  </a:cubicBezTo>
                  <a:moveTo>
                    <a:pt x="132" y="33"/>
                  </a:moveTo>
                  <a:cubicBezTo>
                    <a:pt x="132" y="29"/>
                    <a:pt x="135" y="25"/>
                    <a:pt x="139" y="25"/>
                  </a:cubicBezTo>
                  <a:cubicBezTo>
                    <a:pt x="143" y="25"/>
                    <a:pt x="146" y="29"/>
                    <a:pt x="146" y="33"/>
                  </a:cubicBezTo>
                  <a:cubicBezTo>
                    <a:pt x="146" y="41"/>
                    <a:pt x="146" y="41"/>
                    <a:pt x="146" y="41"/>
                  </a:cubicBezTo>
                  <a:cubicBezTo>
                    <a:pt x="146" y="46"/>
                    <a:pt x="143" y="49"/>
                    <a:pt x="139" y="49"/>
                  </a:cubicBezTo>
                  <a:cubicBezTo>
                    <a:pt x="135" y="49"/>
                    <a:pt x="132" y="46"/>
                    <a:pt x="132" y="41"/>
                  </a:cubicBezTo>
                  <a:lnTo>
                    <a:pt x="132" y="33"/>
                  </a:lnTo>
                  <a:close/>
                  <a:moveTo>
                    <a:pt x="83" y="129"/>
                  </a:moveTo>
                  <a:cubicBezTo>
                    <a:pt x="83" y="12"/>
                    <a:pt x="83" y="12"/>
                    <a:pt x="83" y="12"/>
                  </a:cubicBezTo>
                  <a:cubicBezTo>
                    <a:pt x="86" y="12"/>
                    <a:pt x="86" y="12"/>
                    <a:pt x="86" y="12"/>
                  </a:cubicBezTo>
                  <a:cubicBezTo>
                    <a:pt x="89" y="12"/>
                    <a:pt x="92" y="9"/>
                    <a:pt x="92" y="6"/>
                  </a:cubicBezTo>
                  <a:cubicBezTo>
                    <a:pt x="92" y="3"/>
                    <a:pt x="89" y="0"/>
                    <a:pt x="86" y="0"/>
                  </a:cubicBezTo>
                  <a:cubicBezTo>
                    <a:pt x="69" y="0"/>
                    <a:pt x="69" y="0"/>
                    <a:pt x="69" y="0"/>
                  </a:cubicBezTo>
                  <a:cubicBezTo>
                    <a:pt x="65" y="0"/>
                    <a:pt x="63" y="3"/>
                    <a:pt x="63" y="6"/>
                  </a:cubicBezTo>
                  <a:cubicBezTo>
                    <a:pt x="63" y="9"/>
                    <a:pt x="65" y="12"/>
                    <a:pt x="69" y="12"/>
                  </a:cubicBezTo>
                  <a:cubicBezTo>
                    <a:pt x="71" y="12"/>
                    <a:pt x="71" y="12"/>
                    <a:pt x="71" y="12"/>
                  </a:cubicBezTo>
                  <a:cubicBezTo>
                    <a:pt x="71" y="129"/>
                    <a:pt x="71" y="129"/>
                    <a:pt x="71" y="129"/>
                  </a:cubicBezTo>
                  <a:cubicBezTo>
                    <a:pt x="66" y="131"/>
                    <a:pt x="62" y="137"/>
                    <a:pt x="62" y="144"/>
                  </a:cubicBezTo>
                  <a:cubicBezTo>
                    <a:pt x="62" y="151"/>
                    <a:pt x="62" y="151"/>
                    <a:pt x="62" y="151"/>
                  </a:cubicBezTo>
                  <a:cubicBezTo>
                    <a:pt x="62" y="158"/>
                    <a:pt x="66" y="164"/>
                    <a:pt x="71" y="166"/>
                  </a:cubicBezTo>
                  <a:cubicBezTo>
                    <a:pt x="71" y="177"/>
                    <a:pt x="71" y="177"/>
                    <a:pt x="71" y="177"/>
                  </a:cubicBezTo>
                  <a:cubicBezTo>
                    <a:pt x="69" y="177"/>
                    <a:pt x="69" y="177"/>
                    <a:pt x="69" y="177"/>
                  </a:cubicBezTo>
                  <a:cubicBezTo>
                    <a:pt x="65" y="177"/>
                    <a:pt x="63" y="179"/>
                    <a:pt x="63" y="183"/>
                  </a:cubicBezTo>
                  <a:cubicBezTo>
                    <a:pt x="63" y="186"/>
                    <a:pt x="65" y="189"/>
                    <a:pt x="69" y="189"/>
                  </a:cubicBezTo>
                  <a:cubicBezTo>
                    <a:pt x="75" y="189"/>
                    <a:pt x="75" y="189"/>
                    <a:pt x="75" y="189"/>
                  </a:cubicBezTo>
                  <a:cubicBezTo>
                    <a:pt x="76" y="189"/>
                    <a:pt x="76" y="189"/>
                    <a:pt x="77" y="189"/>
                  </a:cubicBezTo>
                  <a:cubicBezTo>
                    <a:pt x="78" y="189"/>
                    <a:pt x="78" y="189"/>
                    <a:pt x="79" y="189"/>
                  </a:cubicBezTo>
                  <a:cubicBezTo>
                    <a:pt x="86" y="189"/>
                    <a:pt x="86" y="189"/>
                    <a:pt x="86" y="189"/>
                  </a:cubicBezTo>
                  <a:cubicBezTo>
                    <a:pt x="89" y="189"/>
                    <a:pt x="92" y="186"/>
                    <a:pt x="92" y="183"/>
                  </a:cubicBezTo>
                  <a:cubicBezTo>
                    <a:pt x="92" y="179"/>
                    <a:pt x="89" y="177"/>
                    <a:pt x="86" y="177"/>
                  </a:cubicBezTo>
                  <a:cubicBezTo>
                    <a:pt x="83" y="177"/>
                    <a:pt x="83" y="177"/>
                    <a:pt x="83" y="177"/>
                  </a:cubicBezTo>
                  <a:cubicBezTo>
                    <a:pt x="83" y="166"/>
                    <a:pt x="83" y="166"/>
                    <a:pt x="83" y="166"/>
                  </a:cubicBezTo>
                  <a:cubicBezTo>
                    <a:pt x="88" y="164"/>
                    <a:pt x="92" y="158"/>
                    <a:pt x="92" y="151"/>
                  </a:cubicBezTo>
                  <a:cubicBezTo>
                    <a:pt x="92" y="144"/>
                    <a:pt x="92" y="144"/>
                    <a:pt x="92" y="144"/>
                  </a:cubicBezTo>
                  <a:cubicBezTo>
                    <a:pt x="92" y="137"/>
                    <a:pt x="88" y="131"/>
                    <a:pt x="83" y="129"/>
                  </a:cubicBezTo>
                  <a:moveTo>
                    <a:pt x="84" y="151"/>
                  </a:moveTo>
                  <a:cubicBezTo>
                    <a:pt x="84" y="156"/>
                    <a:pt x="81" y="159"/>
                    <a:pt x="77" y="159"/>
                  </a:cubicBezTo>
                  <a:cubicBezTo>
                    <a:pt x="73" y="159"/>
                    <a:pt x="70" y="156"/>
                    <a:pt x="70" y="151"/>
                  </a:cubicBezTo>
                  <a:cubicBezTo>
                    <a:pt x="70" y="144"/>
                    <a:pt x="70" y="144"/>
                    <a:pt x="70" y="144"/>
                  </a:cubicBezTo>
                  <a:cubicBezTo>
                    <a:pt x="70" y="139"/>
                    <a:pt x="73" y="136"/>
                    <a:pt x="77" y="136"/>
                  </a:cubicBezTo>
                  <a:cubicBezTo>
                    <a:pt x="81" y="136"/>
                    <a:pt x="84" y="139"/>
                    <a:pt x="84" y="144"/>
                  </a:cubicBezTo>
                  <a:lnTo>
                    <a:pt x="84" y="151"/>
                  </a:lnTo>
                  <a:close/>
                </a:path>
              </a:pathLst>
            </a:custGeom>
            <a:solidFill>
              <a:srgbClr val="A3744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4" name="组合 3"/>
          <p:cNvGrpSpPr/>
          <p:nvPr>
            <p:custDataLst>
              <p:tags r:id="rId13"/>
            </p:custDataLst>
          </p:nvPr>
        </p:nvGrpSpPr>
        <p:grpSpPr>
          <a:xfrm>
            <a:off x="6207760" y="4591050"/>
            <a:ext cx="590550" cy="588010"/>
            <a:chOff x="9776" y="7230"/>
            <a:chExt cx="930" cy="926"/>
          </a:xfrm>
        </p:grpSpPr>
        <p:sp>
          <p:nvSpPr>
            <p:cNvPr id="51" name="Freeform 66"/>
            <p:cNvSpPr/>
            <p:nvPr>
              <p:custDataLst>
                <p:tags r:id="rId14"/>
              </p:custDataLst>
            </p:nvPr>
          </p:nvSpPr>
          <p:spPr>
            <a:xfrm>
              <a:off x="9776" y="7230"/>
              <a:ext cx="930" cy="927"/>
            </a:xfrm>
            <a:custGeom>
              <a:avLst/>
              <a:gdLst>
                <a:gd name="connsiteX0" fmla="*/ 183004 w 1101600"/>
                <a:gd name="connsiteY0" fmla="*/ 0 h 1098000"/>
                <a:gd name="connsiteX1" fmla="*/ 918596 w 1101600"/>
                <a:gd name="connsiteY1" fmla="*/ 0 h 1098000"/>
                <a:gd name="connsiteX2" fmla="*/ 1101600 w 1101600"/>
                <a:gd name="connsiteY2" fmla="*/ 183004 h 1098000"/>
                <a:gd name="connsiteX3" fmla="*/ 1101600 w 1101600"/>
                <a:gd name="connsiteY3" fmla="*/ 914996 h 1098000"/>
                <a:gd name="connsiteX4" fmla="*/ 918596 w 1101600"/>
                <a:gd name="connsiteY4" fmla="*/ 1098000 h 1098000"/>
                <a:gd name="connsiteX5" fmla="*/ 183004 w 1101600"/>
                <a:gd name="connsiteY5" fmla="*/ 1098000 h 1098000"/>
                <a:gd name="connsiteX6" fmla="*/ 0 w 1101600"/>
                <a:gd name="connsiteY6" fmla="*/ 914996 h 1098000"/>
                <a:gd name="connsiteX7" fmla="*/ 0 w 1101600"/>
                <a:gd name="connsiteY7" fmla="*/ 183004 h 1098000"/>
                <a:gd name="connsiteX8" fmla="*/ 183004 w 1101600"/>
                <a:gd name="connsiteY8" fmla="*/ 0 h 10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600" h="1098000">
                  <a:moveTo>
                    <a:pt x="183004" y="0"/>
                  </a:moveTo>
                  <a:lnTo>
                    <a:pt x="918596" y="0"/>
                  </a:lnTo>
                  <a:cubicBezTo>
                    <a:pt x="1019666" y="0"/>
                    <a:pt x="1101600" y="81934"/>
                    <a:pt x="1101600" y="183004"/>
                  </a:cubicBezTo>
                  <a:lnTo>
                    <a:pt x="1101600" y="914996"/>
                  </a:lnTo>
                  <a:cubicBezTo>
                    <a:pt x="1101600" y="1016066"/>
                    <a:pt x="1019666" y="1098000"/>
                    <a:pt x="918596" y="1098000"/>
                  </a:cubicBezTo>
                  <a:lnTo>
                    <a:pt x="183004" y="1098000"/>
                  </a:lnTo>
                  <a:cubicBezTo>
                    <a:pt x="81934" y="1098000"/>
                    <a:pt x="0" y="1016066"/>
                    <a:pt x="0" y="914996"/>
                  </a:cubicBezTo>
                  <a:lnTo>
                    <a:pt x="0" y="183004"/>
                  </a:lnTo>
                  <a:cubicBezTo>
                    <a:pt x="0" y="81934"/>
                    <a:pt x="81934" y="0"/>
                    <a:pt x="183004" y="0"/>
                  </a:cubicBezTo>
                  <a:close/>
                </a:path>
              </a:pathLst>
            </a:custGeom>
            <a:noFill/>
            <a:ln w="12700" cap="flat" cmpd="sng" algn="ctr">
              <a:solidFill>
                <a:srgbClr val="A3744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4" name="Freeform 546"/>
            <p:cNvSpPr>
              <a:spLocks noEditPoints="1"/>
            </p:cNvSpPr>
            <p:nvPr>
              <p:custDataLst>
                <p:tags r:id="rId15"/>
              </p:custDataLst>
            </p:nvPr>
          </p:nvSpPr>
          <p:spPr bwMode="auto">
            <a:xfrm>
              <a:off x="9983" y="7450"/>
              <a:ext cx="486" cy="485"/>
            </a:xfrm>
            <a:custGeom>
              <a:avLst/>
              <a:gdLst>
                <a:gd name="T0" fmla="*/ 131 w 150"/>
                <a:gd name="T1" fmla="*/ 19 h 150"/>
                <a:gd name="T2" fmla="*/ 62 w 150"/>
                <a:gd name="T3" fmla="*/ 19 h 150"/>
                <a:gd name="T4" fmla="*/ 49 w 150"/>
                <a:gd name="T5" fmla="*/ 66 h 150"/>
                <a:gd name="T6" fmla="*/ 36 w 150"/>
                <a:gd name="T7" fmla="*/ 79 h 150"/>
                <a:gd name="T8" fmla="*/ 40 w 150"/>
                <a:gd name="T9" fmla="*/ 82 h 150"/>
                <a:gd name="T10" fmla="*/ 37 w 150"/>
                <a:gd name="T11" fmla="*/ 85 h 150"/>
                <a:gd name="T12" fmla="*/ 41 w 150"/>
                <a:gd name="T13" fmla="*/ 88 h 150"/>
                <a:gd name="T14" fmla="*/ 34 w 150"/>
                <a:gd name="T15" fmla="*/ 95 h 150"/>
                <a:gd name="T16" fmla="*/ 30 w 150"/>
                <a:gd name="T17" fmla="*/ 92 h 150"/>
                <a:gd name="T18" fmla="*/ 16 w 150"/>
                <a:gd name="T19" fmla="*/ 106 h 150"/>
                <a:gd name="T20" fmla="*/ 20 w 150"/>
                <a:gd name="T21" fmla="*/ 110 h 150"/>
                <a:gd name="T22" fmla="*/ 13 w 150"/>
                <a:gd name="T23" fmla="*/ 117 h 150"/>
                <a:gd name="T24" fmla="*/ 9 w 150"/>
                <a:gd name="T25" fmla="*/ 113 h 150"/>
                <a:gd name="T26" fmla="*/ 2 w 150"/>
                <a:gd name="T27" fmla="*/ 120 h 150"/>
                <a:gd name="T28" fmla="*/ 0 w 150"/>
                <a:gd name="T29" fmla="*/ 144 h 150"/>
                <a:gd name="T30" fmla="*/ 6 w 150"/>
                <a:gd name="T31" fmla="*/ 150 h 150"/>
                <a:gd name="T32" fmla="*/ 30 w 150"/>
                <a:gd name="T33" fmla="*/ 148 h 150"/>
                <a:gd name="T34" fmla="*/ 44 w 150"/>
                <a:gd name="T35" fmla="*/ 134 h 150"/>
                <a:gd name="T36" fmla="*/ 40 w 150"/>
                <a:gd name="T37" fmla="*/ 130 h 150"/>
                <a:gd name="T38" fmla="*/ 54 w 150"/>
                <a:gd name="T39" fmla="*/ 116 h 150"/>
                <a:gd name="T40" fmla="*/ 58 w 150"/>
                <a:gd name="T41" fmla="*/ 120 h 150"/>
                <a:gd name="T42" fmla="*/ 68 w 150"/>
                <a:gd name="T43" fmla="*/ 110 h 150"/>
                <a:gd name="T44" fmla="*/ 72 w 150"/>
                <a:gd name="T45" fmla="*/ 114 h 150"/>
                <a:gd name="T46" fmla="*/ 85 w 150"/>
                <a:gd name="T47" fmla="*/ 101 h 150"/>
                <a:gd name="T48" fmla="*/ 131 w 150"/>
                <a:gd name="T49" fmla="*/ 88 h 150"/>
                <a:gd name="T50" fmla="*/ 131 w 150"/>
                <a:gd name="T51" fmla="*/ 19 h 150"/>
                <a:gd name="T52" fmla="*/ 17 w 150"/>
                <a:gd name="T53" fmla="*/ 135 h 150"/>
                <a:gd name="T54" fmla="*/ 15 w 150"/>
                <a:gd name="T55" fmla="*/ 133 h 150"/>
                <a:gd name="T56" fmla="*/ 53 w 150"/>
                <a:gd name="T57" fmla="*/ 95 h 150"/>
                <a:gd name="T58" fmla="*/ 55 w 150"/>
                <a:gd name="T59" fmla="*/ 97 h 150"/>
                <a:gd name="T60" fmla="*/ 17 w 150"/>
                <a:gd name="T61" fmla="*/ 135 h 150"/>
                <a:gd name="T62" fmla="*/ 117 w 150"/>
                <a:gd name="T63" fmla="*/ 49 h 150"/>
                <a:gd name="T64" fmla="*/ 101 w 150"/>
                <a:gd name="T65" fmla="*/ 49 h 150"/>
                <a:gd name="T66" fmla="*/ 101 w 150"/>
                <a:gd name="T67" fmla="*/ 33 h 150"/>
                <a:gd name="T68" fmla="*/ 117 w 150"/>
                <a:gd name="T69" fmla="*/ 33 h 150"/>
                <a:gd name="T70" fmla="*/ 117 w 150"/>
                <a:gd name="T71" fmla="*/ 4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150">
                  <a:moveTo>
                    <a:pt x="131" y="19"/>
                  </a:moveTo>
                  <a:cubicBezTo>
                    <a:pt x="112" y="0"/>
                    <a:pt x="81" y="0"/>
                    <a:pt x="62" y="19"/>
                  </a:cubicBezTo>
                  <a:cubicBezTo>
                    <a:pt x="49" y="32"/>
                    <a:pt x="45" y="49"/>
                    <a:pt x="49" y="66"/>
                  </a:cubicBezTo>
                  <a:cubicBezTo>
                    <a:pt x="36" y="79"/>
                    <a:pt x="36" y="79"/>
                    <a:pt x="36" y="79"/>
                  </a:cubicBezTo>
                  <a:cubicBezTo>
                    <a:pt x="40" y="82"/>
                    <a:pt x="40" y="82"/>
                    <a:pt x="40" y="82"/>
                  </a:cubicBezTo>
                  <a:cubicBezTo>
                    <a:pt x="37" y="85"/>
                    <a:pt x="37" y="85"/>
                    <a:pt x="37" y="85"/>
                  </a:cubicBezTo>
                  <a:cubicBezTo>
                    <a:pt x="41" y="88"/>
                    <a:pt x="41" y="88"/>
                    <a:pt x="41" y="88"/>
                  </a:cubicBezTo>
                  <a:cubicBezTo>
                    <a:pt x="34" y="95"/>
                    <a:pt x="34" y="95"/>
                    <a:pt x="34" y="95"/>
                  </a:cubicBezTo>
                  <a:cubicBezTo>
                    <a:pt x="30" y="92"/>
                    <a:pt x="30" y="92"/>
                    <a:pt x="30" y="92"/>
                  </a:cubicBezTo>
                  <a:cubicBezTo>
                    <a:pt x="16" y="106"/>
                    <a:pt x="16" y="106"/>
                    <a:pt x="16" y="106"/>
                  </a:cubicBezTo>
                  <a:cubicBezTo>
                    <a:pt x="20" y="110"/>
                    <a:pt x="20" y="110"/>
                    <a:pt x="20" y="110"/>
                  </a:cubicBezTo>
                  <a:cubicBezTo>
                    <a:pt x="13" y="117"/>
                    <a:pt x="13" y="117"/>
                    <a:pt x="13" y="117"/>
                  </a:cubicBezTo>
                  <a:cubicBezTo>
                    <a:pt x="9" y="113"/>
                    <a:pt x="9" y="113"/>
                    <a:pt x="9" y="113"/>
                  </a:cubicBezTo>
                  <a:cubicBezTo>
                    <a:pt x="2" y="120"/>
                    <a:pt x="2" y="120"/>
                    <a:pt x="2" y="120"/>
                  </a:cubicBezTo>
                  <a:cubicBezTo>
                    <a:pt x="0" y="144"/>
                    <a:pt x="0" y="144"/>
                    <a:pt x="0" y="144"/>
                  </a:cubicBezTo>
                  <a:cubicBezTo>
                    <a:pt x="6" y="150"/>
                    <a:pt x="6" y="150"/>
                    <a:pt x="6" y="150"/>
                  </a:cubicBezTo>
                  <a:cubicBezTo>
                    <a:pt x="30" y="148"/>
                    <a:pt x="30" y="148"/>
                    <a:pt x="30" y="148"/>
                  </a:cubicBezTo>
                  <a:cubicBezTo>
                    <a:pt x="44" y="134"/>
                    <a:pt x="44" y="134"/>
                    <a:pt x="44" y="134"/>
                  </a:cubicBezTo>
                  <a:cubicBezTo>
                    <a:pt x="40" y="130"/>
                    <a:pt x="40" y="130"/>
                    <a:pt x="40" y="130"/>
                  </a:cubicBezTo>
                  <a:cubicBezTo>
                    <a:pt x="54" y="116"/>
                    <a:pt x="54" y="116"/>
                    <a:pt x="54" y="116"/>
                  </a:cubicBezTo>
                  <a:cubicBezTo>
                    <a:pt x="58" y="120"/>
                    <a:pt x="58" y="120"/>
                    <a:pt x="58" y="120"/>
                  </a:cubicBezTo>
                  <a:cubicBezTo>
                    <a:pt x="68" y="110"/>
                    <a:pt x="68" y="110"/>
                    <a:pt x="68" y="110"/>
                  </a:cubicBezTo>
                  <a:cubicBezTo>
                    <a:pt x="72" y="114"/>
                    <a:pt x="72" y="114"/>
                    <a:pt x="72" y="114"/>
                  </a:cubicBezTo>
                  <a:cubicBezTo>
                    <a:pt x="85" y="101"/>
                    <a:pt x="85" y="101"/>
                    <a:pt x="85" y="101"/>
                  </a:cubicBezTo>
                  <a:cubicBezTo>
                    <a:pt x="101" y="105"/>
                    <a:pt x="118" y="101"/>
                    <a:pt x="131" y="88"/>
                  </a:cubicBezTo>
                  <a:cubicBezTo>
                    <a:pt x="150" y="69"/>
                    <a:pt x="150" y="38"/>
                    <a:pt x="131" y="19"/>
                  </a:cubicBezTo>
                  <a:close/>
                  <a:moveTo>
                    <a:pt x="17" y="135"/>
                  </a:moveTo>
                  <a:cubicBezTo>
                    <a:pt x="15" y="133"/>
                    <a:pt x="15" y="133"/>
                    <a:pt x="15" y="133"/>
                  </a:cubicBezTo>
                  <a:cubicBezTo>
                    <a:pt x="53" y="95"/>
                    <a:pt x="53" y="95"/>
                    <a:pt x="53" y="95"/>
                  </a:cubicBezTo>
                  <a:cubicBezTo>
                    <a:pt x="55" y="97"/>
                    <a:pt x="55" y="97"/>
                    <a:pt x="55" y="97"/>
                  </a:cubicBezTo>
                  <a:lnTo>
                    <a:pt x="17" y="135"/>
                  </a:lnTo>
                  <a:close/>
                  <a:moveTo>
                    <a:pt x="117" y="49"/>
                  </a:moveTo>
                  <a:cubicBezTo>
                    <a:pt x="112" y="53"/>
                    <a:pt x="105" y="53"/>
                    <a:pt x="101" y="49"/>
                  </a:cubicBezTo>
                  <a:cubicBezTo>
                    <a:pt x="97" y="45"/>
                    <a:pt x="97" y="38"/>
                    <a:pt x="101" y="33"/>
                  </a:cubicBezTo>
                  <a:cubicBezTo>
                    <a:pt x="105" y="29"/>
                    <a:pt x="112" y="29"/>
                    <a:pt x="117" y="33"/>
                  </a:cubicBezTo>
                  <a:cubicBezTo>
                    <a:pt x="121" y="38"/>
                    <a:pt x="121" y="45"/>
                    <a:pt x="117" y="49"/>
                  </a:cubicBezTo>
                  <a:close/>
                </a:path>
              </a:pathLst>
            </a:custGeom>
            <a:solidFill>
              <a:srgbClr val="A3744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0" name="Group 55"/>
          <p:cNvGrpSpPr/>
          <p:nvPr>
            <p:custDataLst>
              <p:tags r:id="rId16"/>
            </p:custDataLst>
          </p:nvPr>
        </p:nvGrpSpPr>
        <p:grpSpPr>
          <a:xfrm>
            <a:off x="7207809" y="3314178"/>
            <a:ext cx="3632251" cy="1137249"/>
            <a:chOff x="7645349" y="2155989"/>
            <a:chExt cx="3632251" cy="1137249"/>
          </a:xfrm>
        </p:grpSpPr>
        <p:sp>
          <p:nvSpPr>
            <p:cNvPr id="21" name="Shape 1020"/>
            <p:cNvSpPr/>
            <p:nvPr>
              <p:custDataLst>
                <p:tags r:id="rId17"/>
              </p:custDataLst>
            </p:nvPr>
          </p:nvSpPr>
          <p:spPr>
            <a:xfrm>
              <a:off x="7645349" y="2473453"/>
              <a:ext cx="3632251" cy="819785"/>
            </a:xfrm>
            <a:prstGeom prst="rect">
              <a:avLst/>
            </a:prstGeom>
            <a:noFill/>
            <a:ln w="12700" cap="flat">
              <a:noFill/>
              <a:miter lim="400000"/>
            </a:ln>
            <a:effectLst/>
          </p:spPr>
          <p:txBody>
            <a:bodyPr wrap="square" lIns="25400" tIns="25400" rIns="25400" bIns="25400" numCol="1" anchor="ctr">
              <a:spAutoFit/>
            </a:bodyPr>
            <a:lstStyle>
              <a:lvl1pPr algn="l">
                <a:defRPr sz="2200">
                  <a:solidFill>
                    <a:srgbClr val="323445"/>
                  </a:solidFill>
                  <a:latin typeface="Lato Black"/>
                  <a:ea typeface="Lato Black"/>
                  <a:cs typeface="Lato Black"/>
                  <a:sym typeface="Lato Black"/>
                </a:defRPr>
              </a:lvl1pPr>
            </a:lstStyle>
            <a:p>
              <a:pPr algn="l">
                <a:lnSpc>
                  <a:spcPts val="2000"/>
                </a:lnSpc>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（1）制定个性化学习计划。</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l">
                <a:lnSpc>
                  <a:spcPts val="2000"/>
                </a:lnSpc>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（2）利用在线学习资源。</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l">
                <a:lnSpc>
                  <a:spcPts val="2000"/>
                </a:lnSpc>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（3）开展自我反思与总结。</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Shape 1021"/>
            <p:cNvSpPr/>
            <p:nvPr>
              <p:custDataLst>
                <p:tags r:id="rId18"/>
              </p:custDataLst>
            </p:nvPr>
          </p:nvSpPr>
          <p:spPr>
            <a:xfrm>
              <a:off x="7660971" y="2155989"/>
              <a:ext cx="2451100" cy="327660"/>
            </a:xfrm>
            <a:prstGeom prst="rect">
              <a:avLst/>
            </a:prstGeom>
            <a:noFill/>
            <a:ln w="12700" cap="flat">
              <a:noFill/>
              <a:miter lim="400000"/>
            </a:ln>
            <a:effectLst/>
          </p:spPr>
          <p:txBody>
            <a:bodyPr wrap="non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l">
                <a:buClrTx/>
                <a:buSzTx/>
                <a:buFontTx/>
              </a:pPr>
              <a:r>
                <a:rPr lang="zh-CN" altLang="en-US" sz="18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自主学习与自我提升</a:t>
              </a:r>
              <a:endParaRPr lang="zh-CN" altLang="en-US" sz="18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3" name="Group 63"/>
          <p:cNvGrpSpPr/>
          <p:nvPr>
            <p:custDataLst>
              <p:tags r:id="rId19"/>
            </p:custDataLst>
          </p:nvPr>
        </p:nvGrpSpPr>
        <p:grpSpPr>
          <a:xfrm>
            <a:off x="7217334" y="4619898"/>
            <a:ext cx="3632251" cy="951194"/>
            <a:chOff x="7645349" y="2213774"/>
            <a:chExt cx="3632251" cy="951194"/>
          </a:xfrm>
        </p:grpSpPr>
        <p:sp>
          <p:nvSpPr>
            <p:cNvPr id="29" name="Shape 1020"/>
            <p:cNvSpPr/>
            <p:nvPr>
              <p:custDataLst>
                <p:tags r:id="rId20"/>
              </p:custDataLst>
            </p:nvPr>
          </p:nvSpPr>
          <p:spPr>
            <a:xfrm>
              <a:off x="7645349" y="2601723"/>
              <a:ext cx="3632251" cy="563245"/>
            </a:xfrm>
            <a:prstGeom prst="rect">
              <a:avLst/>
            </a:prstGeom>
            <a:noFill/>
            <a:ln w="12700" cap="flat">
              <a:noFill/>
              <a:miter lim="400000"/>
            </a:ln>
            <a:effectLst/>
          </p:spPr>
          <p:txBody>
            <a:bodyPr wrap="square" lIns="25400" tIns="25400" rIns="25400" bIns="25400" numCol="1" anchor="ctr">
              <a:spAutoFit/>
            </a:bodyPr>
            <a:lstStyle>
              <a:lvl1pPr algn="l">
                <a:defRPr sz="2200">
                  <a:solidFill>
                    <a:srgbClr val="323445"/>
                  </a:solidFill>
                  <a:latin typeface="Lato Black"/>
                  <a:ea typeface="Lato Black"/>
                  <a:cs typeface="Lato Black"/>
                  <a:sym typeface="Lato Black"/>
                </a:defRPr>
              </a:lvl1pPr>
            </a:lstStyle>
            <a:p>
              <a:pPr algn="just">
                <a:lnSpc>
                  <a:spcPts val="2000"/>
                </a:lnSpc>
                <a:buClrTx/>
                <a:buSzTx/>
                <a:buFontTx/>
              </a:pPr>
              <a:r>
                <a:rPr lang="zh-CN" sz="14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（1）举办创新竞赛活动。</a:t>
              </a:r>
              <a:endParaRPr lang="zh-CN" sz="14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ts val="2000"/>
                </a:lnSpc>
                <a:buClrTx/>
                <a:buSzTx/>
                <a:buFontTx/>
              </a:pPr>
              <a:r>
                <a:rPr lang="zh-CN" sz="14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（2）建立创新社团组织。</a:t>
              </a:r>
              <a:endParaRPr lang="zh-CN" sz="14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Shape 1021"/>
            <p:cNvSpPr/>
            <p:nvPr>
              <p:custDataLst>
                <p:tags r:id="rId21"/>
              </p:custDataLst>
            </p:nvPr>
          </p:nvSpPr>
          <p:spPr>
            <a:xfrm>
              <a:off x="7660971" y="2213774"/>
              <a:ext cx="2451100" cy="327660"/>
            </a:xfrm>
            <a:prstGeom prst="rect">
              <a:avLst/>
            </a:prstGeom>
            <a:noFill/>
            <a:ln w="12700" cap="flat">
              <a:noFill/>
              <a:miter lim="400000"/>
            </a:ln>
            <a:effectLst/>
          </p:spPr>
          <p:txBody>
            <a:bodyPr wrap="non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l">
                <a:buClrTx/>
                <a:buSzTx/>
                <a:buFontTx/>
              </a:pPr>
              <a:r>
                <a:rPr lang="zh-CN" altLang="en-US" sz="18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校园文化与氛围营造</a:t>
              </a:r>
              <a:endParaRPr lang="zh-CN" altLang="en-US" sz="18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5" name="组合 24"/>
          <p:cNvGrpSpPr/>
          <p:nvPr/>
        </p:nvGrpSpPr>
        <p:grpSpPr>
          <a:xfrm>
            <a:off x="1390015" y="2167890"/>
            <a:ext cx="4053205" cy="3265170"/>
            <a:chOff x="1059677" y="2169045"/>
            <a:chExt cx="4752648" cy="3827763"/>
          </a:xfrm>
        </p:grpSpPr>
        <p:grpSp>
          <p:nvGrpSpPr>
            <p:cNvPr id="67" name="iMac Device"/>
            <p:cNvGrpSpPr/>
            <p:nvPr/>
          </p:nvGrpSpPr>
          <p:grpSpPr>
            <a:xfrm>
              <a:off x="1059677" y="2169045"/>
              <a:ext cx="4752648" cy="3827763"/>
              <a:chOff x="4300539" y="1984376"/>
              <a:chExt cx="3589338" cy="2890838"/>
            </a:xfrm>
          </p:grpSpPr>
          <p:sp>
            <p:nvSpPr>
              <p:cNvPr id="68" name="Freeform 5"/>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2"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Rectangle 8"/>
              <p:cNvSpPr>
                <a:spLocks noChangeArrowheads="1"/>
              </p:cNvSpPr>
              <p:nvPr/>
            </p:nvSpPr>
            <p:spPr bwMode="auto">
              <a:xfrm>
                <a:off x="4456114" y="2147889"/>
                <a:ext cx="3278188" cy="1841500"/>
              </a:xfrm>
              <a:prstGeom prst="rect">
                <a:avLst/>
              </a:prstGeom>
              <a:solidFill>
                <a:sysClr val="window" lastClr="FFFFFF">
                  <a:lumMod val="50000"/>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Freeform 9"/>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73" name="Freeform 10"/>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8"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9" name="Freeform 16"/>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0" name="Freeform 17"/>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41" name="图片占位符 5" descr="F:\docer设计\PPT\科技风\26.png26"/>
            <p:cNvPicPr>
              <a:picLocks noChangeAspect="1"/>
            </p:cNvPicPr>
            <p:nvPr/>
          </p:nvPicPr>
          <p:blipFill>
            <a:blip r:embed="rId22" cstate="screen"/>
            <a:srcRect t="17921"/>
            <a:stretch>
              <a:fillRect/>
            </a:stretch>
          </p:blipFill>
          <p:spPr>
            <a:xfrm>
              <a:off x="1265181" y="2371525"/>
              <a:ext cx="4341640" cy="2444647"/>
            </a:xfrm>
            <a:prstGeom prst="rect">
              <a:avLst/>
            </a:prstGeom>
          </p:spPr>
        </p:pic>
      </p:grpSp>
      <p:sp>
        <p:nvSpPr>
          <p:cNvPr id="12" name="文本框 11"/>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三、提升创新能力的途径与方法</a:t>
            </a:r>
            <a:endParaRPr lang="zh-CN" altLang="en-US" sz="3200" b="1" dirty="0">
              <a:solidFill>
                <a:srgbClr val="7E4938"/>
              </a:solidFill>
              <a:cs typeface="+mn-ea"/>
              <a:sym typeface="+mn-lt"/>
            </a:endParaRPr>
          </a:p>
        </p:txBody>
      </p:sp>
      <p:cxnSp>
        <p:nvCxnSpPr>
          <p:cNvPr id="16" name="直接连接符 15"/>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23"/>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500"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90"/>
                                          </p:val>
                                        </p:tav>
                                        <p:tav tm="100000">
                                          <p:val>
                                            <p:fltVal val="0"/>
                                          </p:val>
                                        </p:tav>
                                      </p:tavLst>
                                    </p:anim>
                                    <p:animEffect transition="in" filter="fade">
                                      <p:cBhvr>
                                        <p:cTn id="21" dur="500"/>
                                        <p:tgtEl>
                                          <p:spTgt spid="2"/>
                                        </p:tgtEl>
                                      </p:cBhvr>
                                    </p:animEffect>
                                  </p:childTnLst>
                                </p:cTn>
                              </p:par>
                              <p:par>
                                <p:cTn id="22" presetID="31" presetClass="entr" presetSubtype="0" fill="hold" nodeType="withEffect">
                                  <p:stCondLst>
                                    <p:cond delay="0"/>
                                  </p:stCondLst>
                                  <p:childTnLst>
                                    <p:set>
                                      <p:cBhvr>
                                        <p:cTn id="23" dur="500"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 calcmode="lin" valueType="num">
                                      <p:cBhvr>
                                        <p:cTn id="26" dur="500" fill="hold"/>
                                        <p:tgtEl>
                                          <p:spTgt spid="3"/>
                                        </p:tgtEl>
                                        <p:attrNameLst>
                                          <p:attrName>style.rotation</p:attrName>
                                        </p:attrNameLst>
                                      </p:cBhvr>
                                      <p:tavLst>
                                        <p:tav tm="0">
                                          <p:val>
                                            <p:fltVal val="90"/>
                                          </p:val>
                                        </p:tav>
                                        <p:tav tm="100000">
                                          <p:val>
                                            <p:fltVal val="0"/>
                                          </p:val>
                                        </p:tav>
                                      </p:tavLst>
                                    </p:anim>
                                    <p:animEffect transition="in" filter="fade">
                                      <p:cBhvr>
                                        <p:cTn id="27" dur="500"/>
                                        <p:tgtEl>
                                          <p:spTgt spid="3"/>
                                        </p:tgtEl>
                                      </p:cBhvr>
                                    </p:animEffect>
                                  </p:childTnLst>
                                </p:cTn>
                              </p:par>
                              <p:par>
                                <p:cTn id="28" presetID="31" presetClass="entr" presetSubtype="0" fill="hold" nodeType="withEffect">
                                  <p:stCondLst>
                                    <p:cond delay="0"/>
                                  </p:stCondLst>
                                  <p:childTnLst>
                                    <p:set>
                                      <p:cBhvr>
                                        <p:cTn id="29" dur="500"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 calcmode="lin" valueType="num">
                                      <p:cBhvr>
                                        <p:cTn id="32" dur="500" fill="hold"/>
                                        <p:tgtEl>
                                          <p:spTgt spid="4"/>
                                        </p:tgtEl>
                                        <p:attrNameLst>
                                          <p:attrName>style.rotation</p:attrName>
                                        </p:attrNameLst>
                                      </p:cBhvr>
                                      <p:tavLst>
                                        <p:tav tm="0">
                                          <p:val>
                                            <p:fltVal val="90"/>
                                          </p:val>
                                        </p:tav>
                                        <p:tav tm="100000">
                                          <p:val>
                                            <p:fltVal val="0"/>
                                          </p:val>
                                        </p:tav>
                                      </p:tavLst>
                                    </p:anim>
                                    <p:animEffect transition="in" filter="fade">
                                      <p:cBhvr>
                                        <p:cTn id="33" dur="500"/>
                                        <p:tgtEl>
                                          <p:spTgt spid="4"/>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750" fill="hold"/>
                                        <p:tgtEl>
                                          <p:spTgt spid="25"/>
                                        </p:tgtEl>
                                        <p:attrNameLst>
                                          <p:attrName>ppt_w</p:attrName>
                                        </p:attrNameLst>
                                      </p:cBhvr>
                                      <p:tavLst>
                                        <p:tav tm="0">
                                          <p:val>
                                            <p:fltVal val="0"/>
                                          </p:val>
                                        </p:tav>
                                        <p:tav tm="100000">
                                          <p:val>
                                            <p:strVal val="#ppt_w"/>
                                          </p:val>
                                        </p:tav>
                                      </p:tavLst>
                                    </p:anim>
                                    <p:anim calcmode="lin" valueType="num">
                                      <p:cBhvr>
                                        <p:cTn id="38" dur="750" fill="hold"/>
                                        <p:tgtEl>
                                          <p:spTgt spid="25"/>
                                        </p:tgtEl>
                                        <p:attrNameLst>
                                          <p:attrName>ppt_h</p:attrName>
                                        </p:attrNameLst>
                                      </p:cBhvr>
                                      <p:tavLst>
                                        <p:tav tm="0">
                                          <p:val>
                                            <p:fltVal val="0"/>
                                          </p:val>
                                        </p:tav>
                                        <p:tav tm="100000">
                                          <p:val>
                                            <p:strVal val="#ppt_h"/>
                                          </p:val>
                                        </p:tav>
                                      </p:tavLst>
                                    </p:anim>
                                    <p:animEffect transition="in" filter="fade">
                                      <p:cBhvr>
                                        <p:cTn id="39" dur="750"/>
                                        <p:tgtEl>
                                          <p:spTgt spid="25"/>
                                        </p:tgtEl>
                                      </p:cBhvr>
                                    </p:animEffect>
                                  </p:childTnLst>
                                </p:cTn>
                              </p:par>
                              <p:par>
                                <p:cTn id="40" presetID="2" presetClass="entr" presetSubtype="4"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750" fill="hold"/>
                                        <p:tgtEl>
                                          <p:spTgt spid="54"/>
                                        </p:tgtEl>
                                        <p:attrNameLst>
                                          <p:attrName>ppt_x</p:attrName>
                                        </p:attrNameLst>
                                      </p:cBhvr>
                                      <p:tavLst>
                                        <p:tav tm="0">
                                          <p:val>
                                            <p:strVal val="#ppt_x"/>
                                          </p:val>
                                        </p:tav>
                                        <p:tav tm="100000">
                                          <p:val>
                                            <p:strVal val="#ppt_x"/>
                                          </p:val>
                                        </p:tav>
                                      </p:tavLst>
                                    </p:anim>
                                    <p:anim calcmode="lin" valueType="num">
                                      <p:cBhvr additive="base">
                                        <p:cTn id="43" dur="750" fill="hold"/>
                                        <p:tgtEl>
                                          <p:spTgt spid="54"/>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750" fill="hold"/>
                                        <p:tgtEl>
                                          <p:spTgt spid="20"/>
                                        </p:tgtEl>
                                        <p:attrNameLst>
                                          <p:attrName>ppt_x</p:attrName>
                                        </p:attrNameLst>
                                      </p:cBhvr>
                                      <p:tavLst>
                                        <p:tav tm="0">
                                          <p:val>
                                            <p:strVal val="#ppt_x"/>
                                          </p:val>
                                        </p:tav>
                                        <p:tav tm="100000">
                                          <p:val>
                                            <p:strVal val="#ppt_x"/>
                                          </p:val>
                                        </p:tav>
                                      </p:tavLst>
                                    </p:anim>
                                    <p:anim calcmode="lin" valueType="num">
                                      <p:cBhvr additive="base">
                                        <p:cTn id="47" dur="750" fill="hold"/>
                                        <p:tgtEl>
                                          <p:spTgt spid="20"/>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750" fill="hold"/>
                                        <p:tgtEl>
                                          <p:spTgt spid="23"/>
                                        </p:tgtEl>
                                        <p:attrNameLst>
                                          <p:attrName>ppt_x</p:attrName>
                                        </p:attrNameLst>
                                      </p:cBhvr>
                                      <p:tavLst>
                                        <p:tav tm="0">
                                          <p:val>
                                            <p:strVal val="#ppt_x"/>
                                          </p:val>
                                        </p:tav>
                                        <p:tav tm="100000">
                                          <p:val>
                                            <p:strVal val="#ppt_x"/>
                                          </p:val>
                                        </p:tav>
                                      </p:tavLst>
                                    </p:anim>
                                    <p:anim calcmode="lin" valueType="num">
                                      <p:cBhvr additive="base">
                                        <p:cTn id="51" dur="75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891480"/>
            <a:ext cx="5466080" cy="583565"/>
          </a:xfrm>
          <a:prstGeom prst="rect">
            <a:avLst/>
          </a:prstGeom>
          <a:noFill/>
        </p:spPr>
        <p:txBody>
          <a:bodyPr wrap="none" rtlCol="0">
            <a:spAutoFit/>
          </a:bodyPr>
          <a:p>
            <a:pPr algn="ctr"/>
            <a:r>
              <a:rPr lang="zh-CN" altLang="en-US" sz="3200" b="1" dirty="0">
                <a:solidFill>
                  <a:srgbClr val="7E4938"/>
                </a:solidFill>
                <a:cs typeface="+mn-ea"/>
                <a:sym typeface="+mn-lt"/>
              </a:rPr>
              <a:t>四、创新能力评估与反馈机制</a:t>
            </a:r>
            <a:endParaRPr lang="zh-CN" altLang="en-US" sz="3200" b="1" dirty="0">
              <a:solidFill>
                <a:srgbClr val="7E4938"/>
              </a:solidFill>
              <a:cs typeface="+mn-ea"/>
              <a:sym typeface="+mn-lt"/>
            </a:endParaRPr>
          </a:p>
        </p:txBody>
      </p:sp>
      <p:cxnSp>
        <p:nvCxnSpPr>
          <p:cNvPr id="16" name="直接连接符 15"/>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3" name="圆角矩形 42"/>
          <p:cNvSpPr/>
          <p:nvPr>
            <p:custDataLst>
              <p:tags r:id="rId4"/>
            </p:custDataLst>
          </p:nvPr>
        </p:nvSpPr>
        <p:spPr>
          <a:xfrm>
            <a:off x="1576705" y="1841500"/>
            <a:ext cx="9272905" cy="1781810"/>
          </a:xfrm>
          <a:prstGeom prst="roundRect">
            <a:avLst>
              <a:gd name="adj" fmla="val 10446"/>
            </a:avLst>
          </a:prstGeom>
          <a:solidFill>
            <a:schemeClr val="accent4">
              <a:lumMod val="60000"/>
              <a:lumOff val="40000"/>
              <a:alpha val="12000"/>
            </a:schemeClr>
          </a:solidFill>
          <a:ln w="9525">
            <a:gradFill>
              <a:gsLst>
                <a:gs pos="100000">
                  <a:schemeClr val="accent4">
                    <a:alpha val="15000"/>
                  </a:schemeClr>
                </a:gs>
                <a:gs pos="0">
                  <a:schemeClr val="accent4">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just">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（一）建立多元化评估指标体系</a:t>
            </a:r>
            <a:endParaRPr lang="zh-CN" altLang="en-US" kern="0" dirty="0">
              <a:ln>
                <a:noFill/>
                <a:prstDash val="sysDot"/>
              </a:ln>
              <a:solidFill>
                <a:schemeClr val="tx1">
                  <a:lumMod val="85000"/>
                  <a:lumOff val="15000"/>
                </a:schemeClr>
              </a:solidFill>
              <a:uFillTx/>
              <a:latin typeface="+mn-ea"/>
              <a:sym typeface="+mn-ea"/>
            </a:endParaRPr>
          </a:p>
          <a:p>
            <a:pPr lvl="0" algn="just">
              <a:lnSpc>
                <a:spcPct val="100000"/>
              </a:lnSpc>
              <a:buClrTx/>
              <a:buSzTx/>
              <a:buFontTx/>
            </a:pPr>
            <a:endParaRPr lang="zh-CN" altLang="en-US" kern="0" dirty="0">
              <a:ln>
                <a:noFill/>
                <a:prstDash val="sysDot"/>
              </a:ln>
              <a:solidFill>
                <a:schemeClr val="tx1">
                  <a:lumMod val="85000"/>
                  <a:lumOff val="15000"/>
                </a:schemeClr>
              </a:solidFill>
              <a:uFillTx/>
              <a:latin typeface="+mn-ea"/>
              <a:sym typeface="+mn-ea"/>
            </a:endParaRPr>
          </a:p>
          <a:p>
            <a:pPr lvl="0" indent="457200" algn="just" fontAlgn="auto">
              <a:lnSpc>
                <a:spcPct val="125000"/>
              </a:lnSpc>
              <a:buClrTx/>
              <a:buSzTx/>
              <a:buFontTx/>
              <a:extLst>
                <a:ext uri="{35155182-B16C-46BC-9424-99874614C6A1}">
                  <wpsdc:indentchars xmlns:wpsdc="http://www.wps.cn/officeDocument/2017/drawingmlCustomData" val="200" checksum="59296752"/>
                </a:ext>
              </a:extLst>
            </a:pPr>
            <a:r>
              <a:rPr lang="zh-CN" altLang="en-US" kern="0" dirty="0">
                <a:ln>
                  <a:noFill/>
                  <a:prstDash val="sysDot"/>
                </a:ln>
                <a:solidFill>
                  <a:schemeClr val="tx1">
                    <a:lumMod val="85000"/>
                    <a:lumOff val="15000"/>
                  </a:schemeClr>
                </a:solidFill>
                <a:uFillTx/>
                <a:latin typeface="+mn-ea"/>
                <a:sym typeface="+mn-ea"/>
              </a:rPr>
              <a:t>知识掌握程度评估：通过专业课程考试考查学生对基础理论知识的掌握；通过论文写作评估学生对知识的综合运用与深度思考能力；依据项目报告考察学生在实际创新项目中知识的应用水平。</a:t>
            </a:r>
            <a:endParaRPr lang="zh-CN" altLang="en-US" kern="0" dirty="0">
              <a:ln>
                <a:noFill/>
                <a:prstDash val="sysDot"/>
              </a:ln>
              <a:solidFill>
                <a:schemeClr val="tx1">
                  <a:lumMod val="85000"/>
                  <a:lumOff val="15000"/>
                </a:schemeClr>
              </a:solidFill>
              <a:uFillTx/>
              <a:latin typeface="+mn-ea"/>
              <a:sym typeface="+mn-ea"/>
            </a:endParaRPr>
          </a:p>
        </p:txBody>
      </p:sp>
      <p:sp>
        <p:nvSpPr>
          <p:cNvPr id="44" name="圆角矩形 43"/>
          <p:cNvSpPr/>
          <p:nvPr>
            <p:custDataLst>
              <p:tags r:id="rId5"/>
            </p:custDataLst>
          </p:nvPr>
        </p:nvSpPr>
        <p:spPr>
          <a:xfrm>
            <a:off x="1950258" y="2320783"/>
            <a:ext cx="528402" cy="65360"/>
          </a:xfrm>
          <a:prstGeom prst="roundRect">
            <a:avLst>
              <a:gd name="adj" fmla="val 50000"/>
            </a:avLst>
          </a:prstGeom>
          <a:gradFill>
            <a:gsLst>
              <a:gs pos="100000">
                <a:schemeClr val="accent4">
                  <a:lumMod val="60000"/>
                  <a:lumOff val="40000"/>
                  <a:alpha val="71000"/>
                </a:schemeClr>
              </a:gs>
              <a:gs pos="0">
                <a:schemeClr val="accent4">
                  <a:alpha val="100000"/>
                </a:schemeClr>
              </a:gs>
            </a:gsLst>
            <a:lin ang="0"/>
          </a:gradFill>
          <a:ln>
            <a:noFill/>
          </a:ln>
          <a:effectLst>
            <a:outerShdw blurRad="508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9" name="任意多边形: 形状 366"/>
          <p:cNvSpPr/>
          <p:nvPr>
            <p:custDataLst>
              <p:tags r:id="rId6"/>
            </p:custDataLst>
          </p:nvPr>
        </p:nvSpPr>
        <p:spPr>
          <a:xfrm>
            <a:off x="7073265" y="4135120"/>
            <a:ext cx="1700530" cy="1760220"/>
          </a:xfrm>
          <a:custGeom>
            <a:avLst/>
            <a:gdLst>
              <a:gd name="connsiteX0" fmla="*/ 793576 w 1700558"/>
              <a:gd name="connsiteY0" fmla="*/ 95 h 1760015"/>
              <a:gd name="connsiteX1" fmla="*/ 1316933 w 1700558"/>
              <a:gd name="connsiteY1" fmla="*/ 147821 h 1760015"/>
              <a:gd name="connsiteX2" fmla="*/ 1409651 w 1700558"/>
              <a:gd name="connsiteY2" fmla="*/ 212532 h 1760015"/>
              <a:gd name="connsiteX3" fmla="*/ 1699022 w 1700558"/>
              <a:gd name="connsiteY3" fmla="*/ 934500 h 1760015"/>
              <a:gd name="connsiteX4" fmla="*/ 975466 w 1700558"/>
              <a:gd name="connsiteY4" fmla="*/ 1738717 h 1760015"/>
              <a:gd name="connsiteX5" fmla="*/ 239538 w 1700558"/>
              <a:gd name="connsiteY5" fmla="*/ 1516690 h 1760015"/>
              <a:gd name="connsiteX6" fmla="*/ 238917 w 1700558"/>
              <a:gd name="connsiteY6" fmla="*/ 1516822 h 1760015"/>
              <a:gd name="connsiteX7" fmla="*/ 81039 w 1700558"/>
              <a:gd name="connsiteY7" fmla="*/ 465679 h 1760015"/>
              <a:gd name="connsiteX8" fmla="*/ 793576 w 1700558"/>
              <a:gd name="connsiteY8" fmla="*/ 95 h 176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558" h="1760015">
                <a:moveTo>
                  <a:pt x="793576" y="95"/>
                </a:moveTo>
                <a:cubicBezTo>
                  <a:pt x="963266" y="-2481"/>
                  <a:pt x="1142049" y="47700"/>
                  <a:pt x="1316933" y="147821"/>
                </a:cubicBezTo>
                <a:cubicBezTo>
                  <a:pt x="1349835" y="166713"/>
                  <a:pt x="1380759" y="188418"/>
                  <a:pt x="1409651" y="212532"/>
                </a:cubicBezTo>
                <a:cubicBezTo>
                  <a:pt x="1611894" y="381337"/>
                  <a:pt x="1714553" y="668220"/>
                  <a:pt x="1699022" y="934500"/>
                </a:cubicBezTo>
                <a:cubicBezTo>
                  <a:pt x="1682769" y="1352751"/>
                  <a:pt x="1243809" y="1684929"/>
                  <a:pt x="975466" y="1738717"/>
                </a:cubicBezTo>
                <a:cubicBezTo>
                  <a:pt x="512067" y="1830719"/>
                  <a:pt x="318251" y="1599926"/>
                  <a:pt x="239538" y="1516690"/>
                </a:cubicBezTo>
                <a:lnTo>
                  <a:pt x="238917" y="1516822"/>
                </a:lnTo>
                <a:cubicBezTo>
                  <a:pt x="52984" y="1320057"/>
                  <a:pt x="-99947" y="793009"/>
                  <a:pt x="81039" y="465679"/>
                </a:cubicBezTo>
                <a:cubicBezTo>
                  <a:pt x="253199" y="155235"/>
                  <a:pt x="510759" y="4390"/>
                  <a:pt x="793576" y="95"/>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pic>
        <p:nvPicPr>
          <p:cNvPr id="70" name="图形 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7773670" y="4528820"/>
            <a:ext cx="318789" cy="368935"/>
          </a:xfrm>
          <a:prstGeom prst="rect">
            <a:avLst/>
          </a:prstGeom>
        </p:spPr>
      </p:pic>
      <p:sp>
        <p:nvSpPr>
          <p:cNvPr id="71" name="椭圆 70"/>
          <p:cNvSpPr/>
          <p:nvPr>
            <p:custDataLst>
              <p:tags r:id="rId10"/>
            </p:custDataLst>
          </p:nvPr>
        </p:nvSpPr>
        <p:spPr>
          <a:xfrm>
            <a:off x="8486775" y="4389120"/>
            <a:ext cx="295910" cy="296545"/>
          </a:xfrm>
          <a:prstGeom prst="ellipse">
            <a:avLst/>
          </a:pr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72" name="椭圆 349"/>
          <p:cNvSpPr/>
          <p:nvPr>
            <p:custDataLst>
              <p:tags r:id="rId11"/>
            </p:custDataLst>
          </p:nvPr>
        </p:nvSpPr>
        <p:spPr>
          <a:xfrm>
            <a:off x="8511540" y="4373880"/>
            <a:ext cx="295275" cy="295910"/>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76" name="椭圆 75"/>
          <p:cNvSpPr/>
          <p:nvPr>
            <p:custDataLst>
              <p:tags r:id="rId12"/>
            </p:custDataLst>
          </p:nvPr>
        </p:nvSpPr>
        <p:spPr>
          <a:xfrm>
            <a:off x="6145530" y="5478145"/>
            <a:ext cx="174625" cy="175260"/>
          </a:xfrm>
          <a:prstGeom prst="ellipse">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77" name="椭圆 349"/>
          <p:cNvSpPr/>
          <p:nvPr>
            <p:custDataLst>
              <p:tags r:id="rId13"/>
            </p:custDataLst>
          </p:nvPr>
        </p:nvSpPr>
        <p:spPr>
          <a:xfrm>
            <a:off x="6160135" y="5494655"/>
            <a:ext cx="174625" cy="174625"/>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81" name="椭圆 80"/>
          <p:cNvSpPr/>
          <p:nvPr>
            <p:custDataLst>
              <p:tags r:id="rId14"/>
            </p:custDataLst>
          </p:nvPr>
        </p:nvSpPr>
        <p:spPr>
          <a:xfrm>
            <a:off x="2483485" y="4359910"/>
            <a:ext cx="257810" cy="257810"/>
          </a:xfrm>
          <a:prstGeom prst="ellipse">
            <a:avLst/>
          </a:pr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grpSp>
        <p:nvGrpSpPr>
          <p:cNvPr id="95" name="组合 94"/>
          <p:cNvGrpSpPr/>
          <p:nvPr>
            <p:custDataLst>
              <p:tags r:id="rId15"/>
            </p:custDataLst>
          </p:nvPr>
        </p:nvGrpSpPr>
        <p:grpSpPr>
          <a:xfrm>
            <a:off x="4492625" y="3886835"/>
            <a:ext cx="2274570" cy="2274570"/>
            <a:chOff x="7075" y="6121"/>
            <a:chExt cx="3582" cy="3582"/>
          </a:xfrm>
        </p:grpSpPr>
        <p:sp>
          <p:nvSpPr>
            <p:cNvPr id="74" name="任意多边形: 形状 353"/>
            <p:cNvSpPr/>
            <p:nvPr>
              <p:custDataLst>
                <p:tags r:id="rId16"/>
              </p:custDataLst>
            </p:nvPr>
          </p:nvSpPr>
          <p:spPr>
            <a:xfrm>
              <a:off x="7475" y="6616"/>
              <a:ext cx="2782" cy="2705"/>
            </a:xfrm>
            <a:custGeom>
              <a:avLst/>
              <a:gdLst>
                <a:gd name="connsiteX0" fmla="*/ 810429 w 1766291"/>
                <a:gd name="connsiteY0" fmla="*/ 95 h 1717769"/>
                <a:gd name="connsiteX1" fmla="*/ 1607004 w 1766291"/>
                <a:gd name="connsiteY1" fmla="*/ 393960 h 1717769"/>
                <a:gd name="connsiteX2" fmla="*/ 1690188 w 1766291"/>
                <a:gd name="connsiteY2" fmla="*/ 1158193 h 1717769"/>
                <a:gd name="connsiteX3" fmla="*/ 1690552 w 1766291"/>
                <a:gd name="connsiteY3" fmla="*/ 1158713 h 1717769"/>
                <a:gd name="connsiteX4" fmla="*/ 784576 w 1766291"/>
                <a:gd name="connsiteY4" fmla="*/ 1714790 h 1717769"/>
                <a:gd name="connsiteX5" fmla="*/ 9006 w 1766291"/>
                <a:gd name="connsiteY5" fmla="*/ 701264 h 1717769"/>
                <a:gd name="connsiteX6" fmla="*/ 583905 w 1766291"/>
                <a:gd name="connsiteY6" fmla="*/ 42127 h 1717769"/>
                <a:gd name="connsiteX7" fmla="*/ 810429 w 1766291"/>
                <a:gd name="connsiteY7" fmla="*/ 95 h 171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6291" h="1717769">
                  <a:moveTo>
                    <a:pt x="810429" y="95"/>
                  </a:moveTo>
                  <a:cubicBezTo>
                    <a:pt x="1142938" y="-5181"/>
                    <a:pt x="1481571" y="210327"/>
                    <a:pt x="1607004" y="393960"/>
                  </a:cubicBezTo>
                  <a:cubicBezTo>
                    <a:pt x="1872782" y="784603"/>
                    <a:pt x="1736056" y="1053207"/>
                    <a:pt x="1690188" y="1158193"/>
                  </a:cubicBezTo>
                  <a:lnTo>
                    <a:pt x="1690552" y="1158713"/>
                  </a:lnTo>
                  <a:cubicBezTo>
                    <a:pt x="1582070" y="1406765"/>
                    <a:pt x="1156637" y="1753494"/>
                    <a:pt x="784576" y="1714790"/>
                  </a:cubicBezTo>
                  <a:cubicBezTo>
                    <a:pt x="219669" y="1655304"/>
                    <a:pt x="-54542" y="1234907"/>
                    <a:pt x="9006" y="701264"/>
                  </a:cubicBezTo>
                  <a:cubicBezTo>
                    <a:pt x="45275" y="399900"/>
                    <a:pt x="296814" y="144701"/>
                    <a:pt x="583905" y="42127"/>
                  </a:cubicBezTo>
                  <a:cubicBezTo>
                    <a:pt x="657290" y="14289"/>
                    <a:pt x="733697" y="1313"/>
                    <a:pt x="810429" y="95"/>
                  </a:cubicBezTo>
                  <a:close/>
                </a:path>
              </a:pathLst>
            </a:custGeom>
            <a:gradFill>
              <a:gsLst>
                <a:gs pos="5000">
                  <a:schemeClr val="accent4">
                    <a:alpha val="100000"/>
                  </a:schemeClr>
                </a:gs>
                <a:gs pos="100000">
                  <a:schemeClr val="accent4">
                    <a:lumMod val="60000"/>
                    <a:lumOff val="40000"/>
                    <a:alpha val="10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5" name="任意多边形: 形状 356"/>
            <p:cNvSpPr/>
            <p:nvPr>
              <p:custDataLst>
                <p:tags r:id="rId17"/>
              </p:custDataLst>
            </p:nvPr>
          </p:nvSpPr>
          <p:spPr>
            <a:xfrm>
              <a:off x="7486" y="6497"/>
              <a:ext cx="2692" cy="2781"/>
            </a:xfrm>
            <a:custGeom>
              <a:avLst/>
              <a:gdLst>
                <a:gd name="connsiteX0" fmla="*/ 949661 w 1709538"/>
                <a:gd name="connsiteY0" fmla="*/ 2381 h 1766102"/>
                <a:gd name="connsiteX1" fmla="*/ 1600848 w 1709538"/>
                <a:gd name="connsiteY1" fmla="*/ 427847 h 1766102"/>
                <a:gd name="connsiteX2" fmla="*/ 1469417 w 1709538"/>
                <a:gd name="connsiteY2" fmla="*/ 1501739 h 1766102"/>
                <a:gd name="connsiteX3" fmla="*/ 739180 w 1709538"/>
                <a:gd name="connsiteY3" fmla="*/ 1741998 h 1766102"/>
                <a:gd name="connsiteX4" fmla="*/ 738747 w 1709538"/>
                <a:gd name="connsiteY4" fmla="*/ 1742463 h 1766102"/>
                <a:gd name="connsiteX5" fmla="*/ 6459 w 1709538"/>
                <a:gd name="connsiteY5" fmla="*/ 971899 h 1766102"/>
                <a:gd name="connsiteX6" fmla="*/ 836586 w 1709538"/>
                <a:gd name="connsiteY6" fmla="*/ 2554 h 1766102"/>
                <a:gd name="connsiteX7" fmla="*/ 949661 w 1709538"/>
                <a:gd name="connsiteY7" fmla="*/ 2381 h 176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9538" h="1766102">
                  <a:moveTo>
                    <a:pt x="949661" y="2381"/>
                  </a:moveTo>
                  <a:cubicBezTo>
                    <a:pt x="1212169" y="24658"/>
                    <a:pt x="1460829" y="200793"/>
                    <a:pt x="1600848" y="427847"/>
                  </a:cubicBezTo>
                  <a:cubicBezTo>
                    <a:pt x="1827449" y="779813"/>
                    <a:pt x="1658392" y="1303744"/>
                    <a:pt x="1469417" y="1501739"/>
                  </a:cubicBezTo>
                  <a:cubicBezTo>
                    <a:pt x="1142570" y="1842929"/>
                    <a:pt x="851408" y="1765036"/>
                    <a:pt x="739180" y="1741998"/>
                  </a:cubicBezTo>
                  <a:lnTo>
                    <a:pt x="738747" y="1742463"/>
                  </a:lnTo>
                  <a:cubicBezTo>
                    <a:pt x="473561" y="1687924"/>
                    <a:pt x="45956" y="1343877"/>
                    <a:pt x="6459" y="971899"/>
                  </a:cubicBezTo>
                  <a:cubicBezTo>
                    <a:pt x="-52806" y="406969"/>
                    <a:pt x="301393" y="51345"/>
                    <a:pt x="836586" y="2554"/>
                  </a:cubicBezTo>
                  <a:cubicBezTo>
                    <a:pt x="874376" y="-843"/>
                    <a:pt x="912160" y="-801"/>
                    <a:pt x="949661" y="2381"/>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6" name="矩形 85"/>
            <p:cNvSpPr/>
            <p:nvPr>
              <p:custDataLst>
                <p:tags r:id="rId18"/>
              </p:custDataLst>
            </p:nvPr>
          </p:nvSpPr>
          <p:spPr>
            <a:xfrm>
              <a:off x="7782" y="7803"/>
              <a:ext cx="2168" cy="812"/>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dirty="0">
                  <a:solidFill>
                    <a:srgbClr val="FFFFFF"/>
                  </a:solidFill>
                  <a:latin typeface="+mn-ea"/>
                  <a:cs typeface="+mn-ea"/>
                </a:rPr>
                <a:t>创造力评价</a:t>
              </a:r>
              <a:endParaRPr lang="zh-CN" altLang="en-US" sz="1600" b="1" dirty="0">
                <a:solidFill>
                  <a:srgbClr val="FFFFFF"/>
                </a:solidFill>
                <a:latin typeface="+mn-ea"/>
                <a:cs typeface="+mn-ea"/>
              </a:endParaRPr>
            </a:p>
          </p:txBody>
        </p:sp>
        <p:sp>
          <p:nvSpPr>
            <p:cNvPr id="89" name="弧形 368"/>
            <p:cNvSpPr/>
            <p:nvPr>
              <p:custDataLst>
                <p:tags r:id="rId19"/>
              </p:custDataLst>
            </p:nvPr>
          </p:nvSpPr>
          <p:spPr>
            <a:xfrm>
              <a:off x="7075" y="6121"/>
              <a:ext cx="3582" cy="3582"/>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4">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grpSp>
      <p:grpSp>
        <p:nvGrpSpPr>
          <p:cNvPr id="94" name="组合 93"/>
          <p:cNvGrpSpPr/>
          <p:nvPr>
            <p:custDataLst>
              <p:tags r:id="rId20"/>
            </p:custDataLst>
          </p:nvPr>
        </p:nvGrpSpPr>
        <p:grpSpPr>
          <a:xfrm>
            <a:off x="6794500" y="3886835"/>
            <a:ext cx="2274570" cy="2274570"/>
            <a:chOff x="10700" y="6121"/>
            <a:chExt cx="3582" cy="3582"/>
          </a:xfrm>
        </p:grpSpPr>
        <p:sp>
          <p:nvSpPr>
            <p:cNvPr id="66" name="任意多边形: 形状 363"/>
            <p:cNvSpPr/>
            <p:nvPr>
              <p:custDataLst>
                <p:tags r:id="rId21"/>
              </p:custDataLst>
            </p:nvPr>
          </p:nvSpPr>
          <p:spPr>
            <a:xfrm>
              <a:off x="11116" y="6583"/>
              <a:ext cx="2720" cy="2722"/>
            </a:xfrm>
            <a:custGeom>
              <a:avLst/>
              <a:gdLst>
                <a:gd name="connsiteX0" fmla="*/ 825887 w 1726976"/>
                <a:gd name="connsiteY0" fmla="*/ 316 h 1728255"/>
                <a:gd name="connsiteX1" fmla="*/ 1371305 w 1726976"/>
                <a:gd name="connsiteY1" fmla="*/ 163774 h 1728255"/>
                <a:gd name="connsiteX2" fmla="*/ 1538476 w 1726976"/>
                <a:gd name="connsiteY2" fmla="*/ 322360 h 1728255"/>
                <a:gd name="connsiteX3" fmla="*/ 1688139 w 1726976"/>
                <a:gd name="connsiteY3" fmla="*/ 1198400 h 1728255"/>
                <a:gd name="connsiteX4" fmla="*/ 1118797 w 1726976"/>
                <a:gd name="connsiteY4" fmla="*/ 1714888 h 1728255"/>
                <a:gd name="connsiteX5" fmla="*/ 1118590 w 1726976"/>
                <a:gd name="connsiteY5" fmla="*/ 1715488 h 1728255"/>
                <a:gd name="connsiteX6" fmla="*/ 136136 w 1726976"/>
                <a:gd name="connsiteY6" fmla="*/ 1309259 h 1728255"/>
                <a:gd name="connsiteX7" fmla="*/ 500110 w 1726976"/>
                <a:gd name="connsiteY7" fmla="*/ 86007 h 1728255"/>
                <a:gd name="connsiteX8" fmla="*/ 825887 w 1726976"/>
                <a:gd name="connsiteY8" fmla="*/ 316 h 172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6976" h="1728255">
                  <a:moveTo>
                    <a:pt x="825887" y="316"/>
                  </a:moveTo>
                  <a:cubicBezTo>
                    <a:pt x="1016546" y="-4960"/>
                    <a:pt x="1213958" y="56268"/>
                    <a:pt x="1371305" y="163774"/>
                  </a:cubicBezTo>
                  <a:cubicBezTo>
                    <a:pt x="1436966" y="206791"/>
                    <a:pt x="1492381" y="260989"/>
                    <a:pt x="1538476" y="322360"/>
                  </a:cubicBezTo>
                  <a:cubicBezTo>
                    <a:pt x="1738219" y="588307"/>
                    <a:pt x="1762954" y="988976"/>
                    <a:pt x="1688139" y="1198400"/>
                  </a:cubicBezTo>
                  <a:cubicBezTo>
                    <a:pt x="1528364" y="1643055"/>
                    <a:pt x="1230693" y="1690296"/>
                    <a:pt x="1118797" y="1714888"/>
                  </a:cubicBezTo>
                  <a:lnTo>
                    <a:pt x="1118590" y="1715488"/>
                  </a:lnTo>
                  <a:cubicBezTo>
                    <a:pt x="854149" y="1773504"/>
                    <a:pt x="323552" y="1633058"/>
                    <a:pt x="136136" y="1309259"/>
                  </a:cubicBezTo>
                  <a:cubicBezTo>
                    <a:pt x="-147838" y="817204"/>
                    <a:pt x="31049" y="348238"/>
                    <a:pt x="500110" y="86007"/>
                  </a:cubicBezTo>
                  <a:cubicBezTo>
                    <a:pt x="599529" y="30589"/>
                    <a:pt x="711492" y="3482"/>
                    <a:pt x="825887" y="316"/>
                  </a:cubicBezTo>
                  <a:close/>
                </a:path>
              </a:pathLst>
            </a:custGeom>
            <a:gradFill>
              <a:gsLst>
                <a:gs pos="5000">
                  <a:schemeClr val="accent3">
                    <a:alpha val="100000"/>
                  </a:schemeClr>
                </a:gs>
                <a:gs pos="100000">
                  <a:schemeClr val="accent3">
                    <a:lumMod val="60000"/>
                    <a:lumOff val="40000"/>
                    <a:alpha val="10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7" name="矩形 86"/>
            <p:cNvSpPr/>
            <p:nvPr>
              <p:custDataLst>
                <p:tags r:id="rId22"/>
              </p:custDataLst>
            </p:nvPr>
          </p:nvSpPr>
          <p:spPr>
            <a:xfrm>
              <a:off x="11407" y="7803"/>
              <a:ext cx="2168" cy="812"/>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实践能力考核</a:t>
              </a:r>
              <a:endParaRPr lang="zh-CN" altLang="en-US" sz="1600" b="1">
                <a:solidFill>
                  <a:srgbClr val="FFFFFF"/>
                </a:solidFill>
                <a:latin typeface="+mn-ea"/>
                <a:cs typeface="+mn-ea"/>
              </a:endParaRPr>
            </a:p>
          </p:txBody>
        </p:sp>
        <p:sp>
          <p:nvSpPr>
            <p:cNvPr id="90" name="弧形 368"/>
            <p:cNvSpPr/>
            <p:nvPr>
              <p:custDataLst>
                <p:tags r:id="rId23"/>
              </p:custDataLst>
            </p:nvPr>
          </p:nvSpPr>
          <p:spPr>
            <a:xfrm flipV="1">
              <a:off x="10700" y="6121"/>
              <a:ext cx="3582" cy="3582"/>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3">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grpSp>
      <p:grpSp>
        <p:nvGrpSpPr>
          <p:cNvPr id="99" name="组合 98"/>
          <p:cNvGrpSpPr/>
          <p:nvPr>
            <p:custDataLst>
              <p:tags r:id="rId24"/>
            </p:custDataLst>
          </p:nvPr>
        </p:nvGrpSpPr>
        <p:grpSpPr>
          <a:xfrm>
            <a:off x="2190750" y="3886835"/>
            <a:ext cx="2274570" cy="2274570"/>
            <a:chOff x="3450" y="6121"/>
            <a:chExt cx="3582" cy="3582"/>
          </a:xfrm>
        </p:grpSpPr>
        <p:sp>
          <p:nvSpPr>
            <p:cNvPr id="82" name="椭圆 349"/>
            <p:cNvSpPr/>
            <p:nvPr>
              <p:custDataLst>
                <p:tags r:id="rId25"/>
              </p:custDataLst>
            </p:nvPr>
          </p:nvSpPr>
          <p:spPr>
            <a:xfrm>
              <a:off x="3945" y="6905"/>
              <a:ext cx="405" cy="405"/>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grpSp>
          <p:nvGrpSpPr>
            <p:cNvPr id="98" name="组合 97"/>
            <p:cNvGrpSpPr/>
            <p:nvPr>
              <p:custDataLst>
                <p:tags r:id="rId26"/>
              </p:custDataLst>
            </p:nvPr>
          </p:nvGrpSpPr>
          <p:grpSpPr>
            <a:xfrm>
              <a:off x="3450" y="6121"/>
              <a:ext cx="3582" cy="3582"/>
              <a:chOff x="3450" y="6121"/>
              <a:chExt cx="3582" cy="3582"/>
            </a:xfrm>
          </p:grpSpPr>
          <p:sp>
            <p:nvSpPr>
              <p:cNvPr id="80" name="任意多边形: 形状 56"/>
              <p:cNvSpPr/>
              <p:nvPr>
                <p:custDataLst>
                  <p:tags r:id="rId27"/>
                </p:custDataLst>
              </p:nvPr>
            </p:nvSpPr>
            <p:spPr>
              <a:xfrm>
                <a:off x="3853" y="6524"/>
                <a:ext cx="2761" cy="2670"/>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noFill/>
              <a:ln w="22225"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accent3">
                      <a:lumMod val="60000"/>
                      <a:lumOff val="40000"/>
                    </a:schemeClr>
                  </a:solidFill>
                  <a:latin typeface="汉仪粗圆简" panose="02010600000101010101" charset="-122"/>
                  <a:ea typeface="汉仪粗圆简" panose="02010600000101010101" charset="-122"/>
                  <a:sym typeface="汉仪粗圆简" panose="02010600000101010101" charset="-122"/>
                </a:endParaRPr>
              </a:p>
            </p:txBody>
          </p:sp>
          <p:grpSp>
            <p:nvGrpSpPr>
              <p:cNvPr id="97" name="组合 96"/>
              <p:cNvGrpSpPr/>
              <p:nvPr>
                <p:custDataLst>
                  <p:tags r:id="rId28"/>
                </p:custDataLst>
              </p:nvPr>
            </p:nvGrpSpPr>
            <p:grpSpPr>
              <a:xfrm>
                <a:off x="3450" y="6121"/>
                <a:ext cx="3582" cy="3582"/>
                <a:chOff x="3450" y="6121"/>
                <a:chExt cx="3582" cy="3582"/>
              </a:xfrm>
            </p:grpSpPr>
            <p:grpSp>
              <p:nvGrpSpPr>
                <p:cNvPr id="96" name="组合 95"/>
                <p:cNvGrpSpPr/>
                <p:nvPr>
                  <p:custDataLst>
                    <p:tags r:id="rId29"/>
                  </p:custDataLst>
                </p:nvPr>
              </p:nvGrpSpPr>
              <p:grpSpPr>
                <a:xfrm>
                  <a:off x="3450" y="6121"/>
                  <a:ext cx="3582" cy="3582"/>
                  <a:chOff x="3450" y="6121"/>
                  <a:chExt cx="3582" cy="3582"/>
                </a:xfrm>
              </p:grpSpPr>
              <p:sp>
                <p:nvSpPr>
                  <p:cNvPr id="79" name="任意多边形: 形状 56"/>
                  <p:cNvSpPr/>
                  <p:nvPr>
                    <p:custDataLst>
                      <p:tags r:id="rId30"/>
                    </p:custDataLst>
                  </p:nvPr>
                </p:nvSpPr>
                <p:spPr>
                  <a:xfrm>
                    <a:off x="3869" y="6623"/>
                    <a:ext cx="2761" cy="2670"/>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gradFill>
                    <a:gsLst>
                      <a:gs pos="5000">
                        <a:schemeClr val="accent3">
                          <a:alpha val="100000"/>
                        </a:schemeClr>
                      </a:gs>
                      <a:gs pos="100000">
                        <a:schemeClr val="accent3">
                          <a:lumMod val="60000"/>
                          <a:lumOff val="40000"/>
                          <a:alpha val="100000"/>
                        </a:schemeClr>
                      </a:gs>
                    </a:gsLst>
                    <a:lin ang="13500000" scaled="0"/>
                  </a:gradFill>
                  <a:ln w="9525" cap="flat">
                    <a:noFill/>
                    <a:prstDash val="solid"/>
                    <a:miter/>
                  </a:ln>
                </p:spPr>
                <p:txBody>
                  <a:bodyPr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accent3">
                          <a:lumMod val="60000"/>
                          <a:lumOff val="40000"/>
                        </a:schemeClr>
                      </a:solidFill>
                      <a:latin typeface="汉仪粗圆简" panose="02010600000101010101" charset="-122"/>
                      <a:ea typeface="汉仪粗圆简" panose="02010600000101010101" charset="-122"/>
                      <a:sym typeface="汉仪粗圆简" panose="02010600000101010101" charset="-122"/>
                    </a:endParaRPr>
                  </a:p>
                </p:txBody>
              </p:sp>
              <p:sp>
                <p:nvSpPr>
                  <p:cNvPr id="85" name="矩形 84"/>
                  <p:cNvSpPr/>
                  <p:nvPr>
                    <p:custDataLst>
                      <p:tags r:id="rId31"/>
                    </p:custDataLst>
                  </p:nvPr>
                </p:nvSpPr>
                <p:spPr>
                  <a:xfrm>
                    <a:off x="4157" y="7803"/>
                    <a:ext cx="2168" cy="812"/>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思维能力测评</a:t>
                    </a:r>
                    <a:endParaRPr lang="zh-CN" altLang="en-US" sz="1600" b="1">
                      <a:solidFill>
                        <a:srgbClr val="FFFFFF"/>
                      </a:solidFill>
                      <a:latin typeface="+mn-ea"/>
                      <a:cs typeface="+mn-ea"/>
                    </a:endParaRPr>
                  </a:p>
                </p:txBody>
              </p:sp>
              <p:sp>
                <p:nvSpPr>
                  <p:cNvPr id="88" name="弧形 368"/>
                  <p:cNvSpPr/>
                  <p:nvPr>
                    <p:custDataLst>
                      <p:tags r:id="rId32"/>
                    </p:custDataLst>
                  </p:nvPr>
                </p:nvSpPr>
                <p:spPr>
                  <a:xfrm flipV="1">
                    <a:off x="3450" y="6121"/>
                    <a:ext cx="3582" cy="3582"/>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3">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grpSp>
            <p:pic>
              <p:nvPicPr>
                <p:cNvPr id="91" name="图形 5"/>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4946" y="7171"/>
                  <a:ext cx="587" cy="503"/>
                </a:xfrm>
                <a:prstGeom prst="rect">
                  <a:avLst/>
                </a:prstGeom>
              </p:spPr>
            </p:pic>
          </p:grpSp>
        </p:grpSp>
      </p:grpSp>
      <p:pic>
        <p:nvPicPr>
          <p:cNvPr id="92" name="图形 7"/>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490210" y="4514850"/>
            <a:ext cx="376023" cy="397510"/>
          </a:xfrm>
          <a:prstGeom prst="rect">
            <a:avLst/>
          </a:prstGeom>
        </p:spPr>
      </p:pic>
    </p:spTree>
    <p:custDataLst>
      <p:tags r:id="rId39"/>
    </p:custDataLst>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fill="hold"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891480"/>
            <a:ext cx="5466080" cy="583565"/>
          </a:xfrm>
          <a:prstGeom prst="rect">
            <a:avLst/>
          </a:prstGeom>
          <a:noFill/>
        </p:spPr>
        <p:txBody>
          <a:bodyPr wrap="none" rtlCol="0">
            <a:spAutoFit/>
          </a:bodyPr>
          <a:p>
            <a:pPr algn="ctr"/>
            <a:r>
              <a:rPr lang="zh-CN" altLang="en-US" sz="3200" b="1" dirty="0">
                <a:solidFill>
                  <a:srgbClr val="7E4938"/>
                </a:solidFill>
                <a:cs typeface="+mn-ea"/>
                <a:sym typeface="+mn-lt"/>
              </a:rPr>
              <a:t>四、创新能力评估与反馈机制</a:t>
            </a:r>
            <a:endParaRPr lang="zh-CN" altLang="en-US" sz="3200" b="1" dirty="0">
              <a:solidFill>
                <a:srgbClr val="7E4938"/>
              </a:solidFill>
              <a:cs typeface="+mn-ea"/>
              <a:sym typeface="+mn-lt"/>
            </a:endParaRPr>
          </a:p>
        </p:txBody>
      </p:sp>
      <p:cxnSp>
        <p:nvCxnSpPr>
          <p:cNvPr id="16" name="直接连接符 15"/>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10" name="对象6"/>
          <p:cNvSpPr/>
          <p:nvPr>
            <p:custDataLst>
              <p:tags r:id="rId4"/>
            </p:custDataLst>
          </p:nvPr>
        </p:nvSpPr>
        <p:spPr>
          <a:xfrm>
            <a:off x="1256684" y="2170620"/>
            <a:ext cx="3551223" cy="3518858"/>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4">
              <a:lumMod val="30000"/>
              <a:lumOff val="70000"/>
              <a:alpha val="15000"/>
            </a:schemeClr>
          </a:solidFill>
        </p:spPr>
        <p:txBody>
          <a:bodyPr lIns="0" tIns="0" rIns="0" bIns="0">
            <a:noAutofit/>
          </a:bodyPr>
          <a:p>
            <a:endParaRPr lang="zh-CN" altLang="en-US" dirty="0">
              <a:solidFill>
                <a:schemeClr val="tx1"/>
              </a:solidFill>
              <a:latin typeface="+mn-ea"/>
            </a:endParaRPr>
          </a:p>
        </p:txBody>
      </p:sp>
      <p:sp>
        <p:nvSpPr>
          <p:cNvPr id="20" name="对象1"/>
          <p:cNvSpPr/>
          <p:nvPr>
            <p:custDataLst>
              <p:tags r:id="rId5"/>
            </p:custDataLst>
          </p:nvPr>
        </p:nvSpPr>
        <p:spPr>
          <a:xfrm>
            <a:off x="5157964" y="3426160"/>
            <a:ext cx="5497428" cy="993394"/>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b="1">
                <a:solidFill>
                  <a:srgbClr val="FF9800"/>
                </a:solidFill>
                <a:latin typeface="+mn-ea"/>
                <a:cs typeface="+mn-ea"/>
                <a:sym typeface="+mn-ea"/>
              </a:rPr>
              <a:t>（2）同伴互评。</a:t>
            </a:r>
            <a:r>
              <a:rPr lang="zh-CN" altLang="en-US" sz="1600">
                <a:solidFill>
                  <a:schemeClr val="tx1">
                    <a:lumMod val="85000"/>
                    <a:lumOff val="15000"/>
                  </a:schemeClr>
                </a:solidFill>
                <a:latin typeface="+mn-ea"/>
                <a:cs typeface="+mn-ea"/>
                <a:sym typeface="+mn-ea"/>
              </a:rPr>
              <a:t>在小组创新项目中，小组成员相互评价各自在项目中的贡献、创新点以及存在的问题，促进学生相互学习、共同成长。</a:t>
            </a:r>
            <a:endParaRPr lang="zh-CN" altLang="en-US" sz="1600">
              <a:solidFill>
                <a:schemeClr val="tx1">
                  <a:lumMod val="85000"/>
                  <a:lumOff val="15000"/>
                </a:schemeClr>
              </a:solidFill>
              <a:latin typeface="+mn-ea"/>
              <a:cs typeface="+mn-ea"/>
              <a:sym typeface="+mn-ea"/>
            </a:endParaRPr>
          </a:p>
        </p:txBody>
      </p:sp>
      <p:sp>
        <p:nvSpPr>
          <p:cNvPr id="21" name="对象2"/>
          <p:cNvSpPr/>
          <p:nvPr>
            <p:custDataLst>
              <p:tags r:id="rId6"/>
            </p:custDataLst>
          </p:nvPr>
        </p:nvSpPr>
        <p:spPr>
          <a:xfrm>
            <a:off x="4132008" y="2311903"/>
            <a:ext cx="6507723" cy="984012"/>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b="1" dirty="0">
                <a:solidFill>
                  <a:srgbClr val="AA6500"/>
                </a:solidFill>
                <a:latin typeface="+mn-ea"/>
                <a:cs typeface="+mn-ea"/>
                <a:sym typeface="+mn-ea"/>
              </a:rPr>
              <a:t>（1）教师反馈。</a:t>
            </a:r>
            <a:r>
              <a:rPr lang="zh-CN" altLang="en-US" sz="1600" dirty="0">
                <a:solidFill>
                  <a:schemeClr val="tx1">
                    <a:lumMod val="85000"/>
                    <a:lumOff val="15000"/>
                  </a:schemeClr>
                </a:solidFill>
                <a:latin typeface="+mn-ea"/>
                <a:cs typeface="+mn-ea"/>
                <a:sym typeface="+mn-ea"/>
              </a:rPr>
              <a:t>教师在教学过程中，如课堂讨论、项目指导时，及时指出学生创新表现中的优点与不足，给予针对性的改进建议，引导学生优化创新思路与方法。</a:t>
            </a:r>
            <a:endParaRPr lang="zh-CN" altLang="en-US" sz="1600" dirty="0">
              <a:solidFill>
                <a:schemeClr val="tx1">
                  <a:lumMod val="85000"/>
                  <a:lumOff val="15000"/>
                </a:schemeClr>
              </a:solidFill>
              <a:latin typeface="+mn-ea"/>
              <a:cs typeface="+mn-ea"/>
              <a:sym typeface="+mn-ea"/>
            </a:endParaRPr>
          </a:p>
        </p:txBody>
      </p:sp>
      <p:sp>
        <p:nvSpPr>
          <p:cNvPr id="23" name="对象3"/>
          <p:cNvSpPr/>
          <p:nvPr>
            <p:custDataLst>
              <p:tags r:id="rId7"/>
            </p:custDataLst>
          </p:nvPr>
        </p:nvSpPr>
        <p:spPr>
          <a:xfrm>
            <a:off x="4120970" y="4549799"/>
            <a:ext cx="6507723" cy="993394"/>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b="1">
                <a:solidFill>
                  <a:srgbClr val="FFC000"/>
                </a:solidFill>
                <a:latin typeface="+mn-ea"/>
                <a:cs typeface="+mn-ea"/>
                <a:sym typeface="+mn-ea"/>
              </a:rPr>
              <a:t>（3）自我反馈。</a:t>
            </a:r>
            <a:r>
              <a:rPr lang="zh-CN" altLang="en-US" sz="1600">
                <a:solidFill>
                  <a:schemeClr val="tx1">
                    <a:lumMod val="85000"/>
                    <a:lumOff val="15000"/>
                  </a:schemeClr>
                </a:solidFill>
                <a:latin typeface="+mn-ea"/>
                <a:cs typeface="+mn-ea"/>
                <a:sym typeface="+mn-ea"/>
              </a:rPr>
              <a:t>引导学生定期进行自我评估，如填写创新能力自我评估表，反思自己在创新实践中的行为表现、思维方式，主动调整自己的创新学习与实践策略。</a:t>
            </a:r>
            <a:endParaRPr lang="zh-CN" altLang="en-US" sz="1600">
              <a:solidFill>
                <a:schemeClr val="tx1">
                  <a:lumMod val="85000"/>
                  <a:lumOff val="15000"/>
                </a:schemeClr>
              </a:solidFill>
              <a:latin typeface="+mn-ea"/>
              <a:cs typeface="+mn-ea"/>
              <a:sym typeface="+mn-ea"/>
            </a:endParaRPr>
          </a:p>
        </p:txBody>
      </p:sp>
      <p:sp>
        <p:nvSpPr>
          <p:cNvPr id="24" name="对象5"/>
          <p:cNvSpPr/>
          <p:nvPr>
            <p:custDataLst>
              <p:tags r:id="rId8"/>
            </p:custDataLst>
          </p:nvPr>
        </p:nvSpPr>
        <p:spPr>
          <a:xfrm>
            <a:off x="4112140" y="2016644"/>
            <a:ext cx="635772" cy="635772"/>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01</a:t>
            </a:r>
            <a:endParaRPr lang="en-US" altLang="zh-CN" sz="2400" b="1">
              <a:solidFill>
                <a:schemeClr val="lt1"/>
              </a:solidFill>
              <a:latin typeface="+mn-ea"/>
              <a:cs typeface="+mn-ea"/>
              <a:sym typeface="+mn-ea"/>
            </a:endParaRPr>
          </a:p>
        </p:txBody>
      </p:sp>
      <p:sp>
        <p:nvSpPr>
          <p:cNvPr id="25" name="对象6"/>
          <p:cNvSpPr/>
          <p:nvPr>
            <p:custDataLst>
              <p:tags r:id="rId9"/>
            </p:custDataLst>
          </p:nvPr>
        </p:nvSpPr>
        <p:spPr>
          <a:xfrm>
            <a:off x="5003436" y="3614353"/>
            <a:ext cx="635772" cy="635772"/>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02</a:t>
            </a:r>
            <a:endParaRPr lang="en-US" altLang="zh-CN" sz="2400" b="1">
              <a:solidFill>
                <a:schemeClr val="lt1"/>
              </a:solidFill>
              <a:latin typeface="+mn-ea"/>
              <a:cs typeface="+mn-ea"/>
              <a:sym typeface="+mn-ea"/>
            </a:endParaRPr>
          </a:p>
        </p:txBody>
      </p:sp>
      <p:sp>
        <p:nvSpPr>
          <p:cNvPr id="26" name="对象7"/>
          <p:cNvSpPr/>
          <p:nvPr>
            <p:custDataLst>
              <p:tags r:id="rId10"/>
            </p:custDataLst>
          </p:nvPr>
        </p:nvSpPr>
        <p:spPr>
          <a:xfrm>
            <a:off x="4112140" y="5207647"/>
            <a:ext cx="635772" cy="635772"/>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03</a:t>
            </a:r>
            <a:endParaRPr lang="en-US" altLang="zh-CN" sz="2400" b="1">
              <a:solidFill>
                <a:schemeClr val="lt1"/>
              </a:solidFill>
              <a:latin typeface="+mn-ea"/>
              <a:cs typeface="+mn-ea"/>
              <a:sym typeface="+mn-ea"/>
            </a:endParaRPr>
          </a:p>
        </p:txBody>
      </p:sp>
      <p:sp>
        <p:nvSpPr>
          <p:cNvPr id="27" name="对象12"/>
          <p:cNvSpPr>
            <a:spLocks noChangeAspect="1"/>
          </p:cNvSpPr>
          <p:nvPr>
            <p:custDataLst>
              <p:tags r:id="rId11"/>
            </p:custDataLst>
          </p:nvPr>
        </p:nvSpPr>
        <p:spPr>
          <a:xfrm>
            <a:off x="1646867" y="2568530"/>
            <a:ext cx="2771082" cy="2722595"/>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rgbClr val="FFD699"/>
            </a:solidFill>
          </a:ln>
        </p:spPr>
        <p:txBody>
          <a:bodyPr wrap="square" lIns="360000" tIns="0" rIns="360000" bIns="0" anchor="ctr" anchorCtr="0">
            <a:noAutofit/>
          </a:bodyPr>
          <a:p>
            <a:pPr algn="ctr">
              <a:spcBef>
                <a:spcPct val="0"/>
              </a:spcBef>
              <a:spcAft>
                <a:spcPct val="0"/>
              </a:spcAft>
            </a:pPr>
            <a:r>
              <a:rPr lang="zh-CN" altLang="en-US" b="1">
                <a:solidFill>
                  <a:schemeClr val="accent4"/>
                </a:solidFill>
                <a:latin typeface="+mn-ea"/>
                <a:cs typeface="+mn-ea"/>
                <a:sym typeface="+mn-ea"/>
              </a:rPr>
              <a:t>（二）反馈机制</a:t>
            </a:r>
            <a:endParaRPr lang="zh-CN" altLang="en-US" b="1">
              <a:solidFill>
                <a:schemeClr val="accent4"/>
              </a:solidFill>
              <a:latin typeface="+mn-ea"/>
              <a:cs typeface="+mn-ea"/>
              <a:sym typeface="+mn-ea"/>
            </a:endParaRPr>
          </a:p>
          <a:p>
            <a:pPr algn="ctr">
              <a:spcBef>
                <a:spcPct val="0"/>
              </a:spcBef>
              <a:spcAft>
                <a:spcPct val="0"/>
              </a:spcAft>
            </a:pPr>
            <a:r>
              <a:rPr lang="zh-CN" altLang="en-US" b="1">
                <a:solidFill>
                  <a:schemeClr val="accent4"/>
                </a:solidFill>
                <a:latin typeface="+mn-ea"/>
                <a:cs typeface="+mn-ea"/>
                <a:sym typeface="+mn-ea"/>
              </a:rPr>
              <a:t>构建</a:t>
            </a:r>
            <a:endParaRPr lang="zh-CN" altLang="en-US" b="1">
              <a:solidFill>
                <a:schemeClr val="accent4"/>
              </a:solidFill>
              <a:latin typeface="+mn-ea"/>
              <a:cs typeface="+mn-ea"/>
              <a:sym typeface="+mn-ea"/>
            </a:endParaRPr>
          </a:p>
        </p:txBody>
      </p:sp>
    </p:spTree>
    <p:custDataLst>
      <p:tags r:id="rId12"/>
    </p:custDataLst>
  </p:cSld>
  <p:clrMapOvr>
    <a:masterClrMapping/>
  </p:clrMapOvr>
  <p:timing>
    <p:tnLst>
      <p:par>
        <p:cTn id="1" dur="indefinite" restart="never" fill="hold"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891655"/>
            <a:chOff x="0" y="-34"/>
            <a:chExt cx="19200" cy="10853"/>
          </a:xfrm>
        </p:grpSpPr>
        <p:pic>
          <p:nvPicPr>
            <p:cNvPr id="6" name="图片 5" descr="20200224-084017-a928"/>
            <p:cNvPicPr>
              <a:picLocks noChangeAspect="1"/>
            </p:cNvPicPr>
            <p:nvPr/>
          </p:nvPicPr>
          <p:blipFill>
            <a:blip r:embed="rId1"/>
            <a:stretch>
              <a:fillRect/>
            </a:stretch>
          </p:blipFill>
          <p:spPr>
            <a:xfrm>
              <a:off x="4644" y="0"/>
              <a:ext cx="14556" cy="10818"/>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88" y="154"/>
              <a:ext cx="10853"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176905" y="3013710"/>
            <a:ext cx="5836285"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创新型人才的基本素养</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任务四</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07</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08</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09</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项目六　创业机会</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项目七　创业环境</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项目八　创业项目</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项目九　创业计划书</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　创业融资</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custDataLst>
                <p:tags r:id="rId1"/>
              </p:custDataLst>
            </p:nvPr>
          </p:nvPicPr>
          <p:blipFill>
            <a:blip r:embed="rId2"/>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3"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4"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5"/>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2185" y="2006600"/>
            <a:ext cx="6629400"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134110" y="2277745"/>
            <a:ext cx="6216650" cy="3328670"/>
          </a:xfrm>
          <a:prstGeom prst="rect">
            <a:avLst/>
          </a:prstGeom>
          <a:noFill/>
        </p:spPr>
        <p:txBody>
          <a:bodyPr wrap="square" rtlCol="0">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创新型国家在全球发展格局中占据重要地位，其具有科技创新主导战略、高创新资金投入、强自我创新能力和高创新产出等特征，而建设创新型国家的核心在于创新型人才，他们是创新的根基与核心要素。所谓创新型人才，即具有创新意识、创新精神、创新思维、创新能力并能取得创新成果的人才。其内涵体现为全面发展、个性自由独立发展且立足现实面向未来。他们应具备宽广胸怀，德、智、体协调发展；拥有个体独立性，摆脱模式化束缚；既博学又专精，兼具知识、智力、个性与献身精神。</a:t>
            </a:r>
            <a:endParaRPr lang="zh-CN" altLang="en-US" dirty="0">
              <a:solidFill>
                <a:schemeClr val="bg1"/>
              </a:solidFill>
              <a:cs typeface="+mn-ea"/>
              <a:sym typeface="+mn-lt"/>
            </a:endParaRPr>
          </a:p>
        </p:txBody>
      </p:sp>
      <p:sp>
        <p:nvSpPr>
          <p:cNvPr id="8" name="文本框 7"/>
          <p:cNvSpPr txBox="1"/>
          <p:nvPr/>
        </p:nvSpPr>
        <p:spPr>
          <a:xfrm>
            <a:off x="3972552" y="891480"/>
            <a:ext cx="4246880" cy="583565"/>
          </a:xfrm>
          <a:prstGeom prst="rect">
            <a:avLst/>
          </a:prstGeom>
          <a:noFill/>
        </p:spPr>
        <p:txBody>
          <a:bodyPr wrap="none" rtlCol="0">
            <a:spAutoFit/>
          </a:bodyPr>
          <a:p>
            <a:pPr algn="ctr"/>
            <a:r>
              <a:rPr lang="zh-CN" altLang="en-US" sz="3200" b="1" dirty="0">
                <a:solidFill>
                  <a:srgbClr val="7E4938"/>
                </a:solidFill>
                <a:cs typeface="+mn-ea"/>
                <a:sym typeface="+mn-lt"/>
              </a:rPr>
              <a:t>一、创新型人才的内涵</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p:tgtEl>
                                          <p:spTgt spid="20"/>
                                        </p:tgtEl>
                                        <p:attrNameLst>
                                          <p:attrName>ppt_x</p:attrName>
                                        </p:attrNameLst>
                                      </p:cBhvr>
                                      <p:tavLst>
                                        <p:tav tm="0">
                                          <p:val>
                                            <p:strVal val="#ppt_x-#ppt_w*1.125000"/>
                                          </p:val>
                                        </p:tav>
                                        <p:tav tm="100000">
                                          <p:val>
                                            <p:strVal val="#ppt_x"/>
                                          </p:val>
                                        </p:tav>
                                      </p:tavLst>
                                    </p:anim>
                                    <p:animEffect transition="in" filter="wipe(righ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二、创新型人才的思想素养</a:t>
            </a:r>
            <a:endParaRPr lang="zh-CN" altLang="en-US" sz="3200" b="1" dirty="0">
              <a:solidFill>
                <a:srgbClr val="7E4938"/>
              </a:solidFill>
              <a:cs typeface="+mn-ea"/>
              <a:sym typeface="+mn-lt"/>
            </a:endParaRPr>
          </a:p>
        </p:txBody>
      </p:sp>
      <p:cxnSp>
        <p:nvCxnSpPr>
          <p:cNvPr id="16" name="直接连接符 15"/>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nvGrpSpPr>
          <p:cNvPr id="2" name="组合 1"/>
          <p:cNvGrpSpPr/>
          <p:nvPr>
            <p:custDataLst>
              <p:tags r:id="rId4"/>
            </p:custDataLst>
          </p:nvPr>
        </p:nvGrpSpPr>
        <p:grpSpPr>
          <a:xfrm>
            <a:off x="1840865" y="1980565"/>
            <a:ext cx="8723630" cy="4195445"/>
            <a:chOff x="2899" y="3119"/>
            <a:chExt cx="13738" cy="6607"/>
          </a:xfrm>
        </p:grpSpPr>
        <p:sp>
          <p:nvSpPr>
            <p:cNvPr id="4" name="矩形 3"/>
            <p:cNvSpPr/>
            <p:nvPr>
              <p:custDataLst>
                <p:tags r:id="rId5"/>
              </p:custDataLst>
            </p:nvPr>
          </p:nvSpPr>
          <p:spPr>
            <a:xfrm>
              <a:off x="8321" y="6526"/>
              <a:ext cx="8317" cy="1098"/>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2. 质疑精神</a:t>
              </a:r>
              <a:endParaRPr lang="zh-CN" altLang="en-US" b="1" dirty="0">
                <a:solidFill>
                  <a:schemeClr val="accent4"/>
                </a:solidFill>
                <a:latin typeface="+mn-ea"/>
                <a:cs typeface="+mn-ea"/>
              </a:endParaRPr>
            </a:p>
          </p:txBody>
        </p:sp>
        <p:sp>
          <p:nvSpPr>
            <p:cNvPr id="5" name="矩形 4"/>
            <p:cNvSpPr/>
            <p:nvPr>
              <p:custDataLst>
                <p:tags r:id="rId6"/>
              </p:custDataLst>
            </p:nvPr>
          </p:nvSpPr>
          <p:spPr>
            <a:xfrm>
              <a:off x="8321" y="3119"/>
              <a:ext cx="8317" cy="1098"/>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lumMod val="50000"/>
                    </a:schemeClr>
                  </a:solidFill>
                  <a:latin typeface="+mn-ea"/>
                  <a:cs typeface="+mn-ea"/>
                </a:rPr>
                <a:t>1. 好奇心与求知欲</a:t>
              </a:r>
              <a:endParaRPr lang="zh-CN" altLang="en-US" b="1" dirty="0">
                <a:solidFill>
                  <a:schemeClr val="accent4">
                    <a:lumMod val="50000"/>
                  </a:schemeClr>
                </a:solidFill>
                <a:latin typeface="+mn-ea"/>
                <a:cs typeface="+mn-ea"/>
              </a:endParaRPr>
            </a:p>
          </p:txBody>
        </p:sp>
        <p:sp>
          <p:nvSpPr>
            <p:cNvPr id="8" name="矩形 7"/>
            <p:cNvSpPr/>
            <p:nvPr>
              <p:custDataLst>
                <p:tags r:id="rId7"/>
              </p:custDataLst>
            </p:nvPr>
          </p:nvSpPr>
          <p:spPr>
            <a:xfrm>
              <a:off x="8321" y="4244"/>
              <a:ext cx="8317" cy="2077"/>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好奇心是创新思维的火种，能激发人们对未知事物的探索冲动。</a:t>
              </a:r>
              <a:endParaRPr lang="zh-CN" altLang="en-US" dirty="0">
                <a:solidFill>
                  <a:schemeClr val="tx1">
                    <a:lumMod val="85000"/>
                    <a:lumOff val="15000"/>
                  </a:schemeClr>
                </a:solidFill>
                <a:latin typeface="+mn-ea"/>
                <a:cs typeface="+mn-ea"/>
              </a:endParaRPr>
            </a:p>
          </p:txBody>
        </p:sp>
        <p:sp>
          <p:nvSpPr>
            <p:cNvPr id="9" name="矩形 8"/>
            <p:cNvSpPr/>
            <p:nvPr>
              <p:custDataLst>
                <p:tags r:id="rId8"/>
              </p:custDataLst>
            </p:nvPr>
          </p:nvSpPr>
          <p:spPr>
            <a:xfrm>
              <a:off x="8321" y="7650"/>
              <a:ext cx="8317" cy="2077"/>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dirty="0">
                  <a:solidFill>
                    <a:schemeClr val="tx1">
                      <a:lumMod val="85000"/>
                      <a:lumOff val="15000"/>
                    </a:schemeClr>
                  </a:solidFill>
                  <a:latin typeface="+mn-ea"/>
                  <a:cs typeface="+mn-ea"/>
                </a:rPr>
                <a:t>敢于挑战传统观念和既有权威是创新的关键。</a:t>
              </a:r>
              <a:endParaRPr lang="zh-CN" altLang="en-US" dirty="0">
                <a:solidFill>
                  <a:schemeClr val="tx1">
                    <a:lumMod val="85000"/>
                    <a:lumOff val="15000"/>
                  </a:schemeClr>
                </a:solidFill>
                <a:latin typeface="+mn-ea"/>
                <a:cs typeface="+mn-ea"/>
              </a:endParaRPr>
            </a:p>
          </p:txBody>
        </p:sp>
        <p:sp>
          <p:nvSpPr>
            <p:cNvPr id="14" name="任意多边形: 形状 18"/>
            <p:cNvSpPr/>
            <p:nvPr>
              <p:custDataLst>
                <p:tags r:id="rId9"/>
              </p:custDataLst>
            </p:nvPr>
          </p:nvSpPr>
          <p:spPr>
            <a:xfrm>
              <a:off x="2899" y="3484"/>
              <a:ext cx="4250" cy="5594"/>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7" name="椭圆 16"/>
            <p:cNvSpPr/>
            <p:nvPr>
              <p:custDataLst>
                <p:tags r:id="rId10"/>
              </p:custDataLst>
            </p:nvPr>
          </p:nvSpPr>
          <p:spPr>
            <a:xfrm>
              <a:off x="2899" y="4820"/>
              <a:ext cx="2906" cy="2906"/>
            </a:xfrm>
            <a:prstGeom prst="ellipse">
              <a:avLst/>
            </a:prstGeom>
            <a:solidFill>
              <a:schemeClr val="accent4"/>
            </a:solidFill>
            <a:ln>
              <a:gradFill>
                <a:gsLst>
                  <a:gs pos="37000">
                    <a:srgbClr val="FFFFFF"/>
                  </a:gs>
                  <a:gs pos="0">
                    <a:schemeClr val="accent4">
                      <a:lumMod val="45000"/>
                      <a:lumOff val="55000"/>
                      <a:alpha val="100000"/>
                    </a:schemeClr>
                  </a:gs>
                  <a:gs pos="100000">
                    <a:srgbClr val="FFFFFF"/>
                  </a:gs>
                  <a:gs pos="71000">
                    <a:schemeClr val="accent4">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（一）创新意识</a:t>
              </a:r>
              <a:endParaRPr lang="zh-CN" altLang="en-US" sz="2000" b="1" spc="150" dirty="0">
                <a:solidFill>
                  <a:srgbClr val="FFFFFF"/>
                </a:solidFill>
                <a:latin typeface="+mn-ea"/>
                <a:cs typeface="+mn-ea"/>
                <a:sym typeface="+mn-ea"/>
              </a:endParaRPr>
            </a:p>
          </p:txBody>
        </p:sp>
        <p:sp>
          <p:nvSpPr>
            <p:cNvPr id="28" name="椭圆 27"/>
            <p:cNvSpPr/>
            <p:nvPr>
              <p:custDataLst>
                <p:tags r:id="rId11"/>
              </p:custDataLst>
            </p:nvPr>
          </p:nvSpPr>
          <p:spPr>
            <a:xfrm>
              <a:off x="6259" y="7545"/>
              <a:ext cx="814" cy="814"/>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02</a:t>
              </a:r>
              <a:endParaRPr lang="en-US" altLang="zh-CN" sz="1400" b="1" dirty="0">
                <a:solidFill>
                  <a:srgbClr val="FFFFFF"/>
                </a:solidFill>
                <a:latin typeface="+mn-ea"/>
                <a:cs typeface="+mn-ea"/>
                <a:sym typeface="+mn-ea"/>
              </a:endParaRPr>
            </a:p>
          </p:txBody>
        </p:sp>
        <p:sp>
          <p:nvSpPr>
            <p:cNvPr id="33" name="椭圆 32"/>
            <p:cNvSpPr/>
            <p:nvPr>
              <p:custDataLst>
                <p:tags r:id="rId12"/>
              </p:custDataLst>
            </p:nvPr>
          </p:nvSpPr>
          <p:spPr>
            <a:xfrm>
              <a:off x="6259" y="4206"/>
              <a:ext cx="814" cy="814"/>
            </a:xfrm>
            <a:prstGeom prst="ellipse">
              <a:avLst/>
            </a:prstGeom>
            <a:solidFill>
              <a:srgbClr val="AA6500"/>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grpSp>
    </p:spTree>
    <p:custDataLst>
      <p:tags r:id="rId13"/>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right)">
                                      <p:cBhvr>
                                        <p:cTn id="8" dur="500"/>
                                        <p:tgtEl>
                                          <p:spTgt spid="12"/>
                                        </p:tgtEl>
                                      </p:cBhvr>
                                    </p:animEffect>
                                  </p:childTnLst>
                                </p:cTn>
                              </p:par>
                              <p:par>
                                <p:cTn id="9" presetID="1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ppt_x</p:attrName>
                                        </p:attrNameLst>
                                      </p:cBhvr>
                                      <p:tavLst>
                                        <p:tav tm="0">
                                          <p:val>
                                            <p:strVal val="#ppt_x-#ppt_w*1.125000"/>
                                          </p:val>
                                        </p:tav>
                                        <p:tav tm="100000">
                                          <p:val>
                                            <p:strVal val="#ppt_x"/>
                                          </p:val>
                                        </p:tav>
                                      </p:tavLst>
                                    </p:anim>
                                    <p:animEffect transition="in" filter="wipe(right)">
                                      <p:cBhvr>
                                        <p:cTn id="12" dur="500"/>
                                        <p:tgtEl>
                                          <p:spTgt spid="16"/>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3566160" y="891540"/>
            <a:ext cx="5059680" cy="630555"/>
            <a:chOff x="5616" y="1404"/>
            <a:chExt cx="7968" cy="993"/>
          </a:xfrm>
        </p:grpSpPr>
        <p:sp>
          <p:nvSpPr>
            <p:cNvPr id="12" name="文本框 11"/>
            <p:cNvSpPr txBox="1"/>
            <p:nvPr/>
          </p:nvSpPr>
          <p:spPr>
            <a:xfrm>
              <a:off x="5616" y="1404"/>
              <a:ext cx="7968" cy="919"/>
            </a:xfrm>
            <a:prstGeom prst="rect">
              <a:avLst/>
            </a:prstGeom>
            <a:noFill/>
          </p:spPr>
          <p:txBody>
            <a:bodyPr wrap="none" rtlCol="0">
              <a:spAutoFit/>
            </a:bodyPr>
            <a:p>
              <a:pPr algn="ctr"/>
              <a:r>
                <a:rPr lang="zh-CN" altLang="en-US" sz="3200" b="1" dirty="0">
                  <a:solidFill>
                    <a:srgbClr val="7E4938"/>
                  </a:solidFill>
                  <a:cs typeface="+mn-ea"/>
                  <a:sym typeface="+mn-lt"/>
                </a:rPr>
                <a:t>二、创新型人才的思想素养</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37" name="弧形 36"/>
          <p:cNvSpPr/>
          <p:nvPr>
            <p:custDataLst>
              <p:tags r:id="rId4"/>
            </p:custDataLst>
          </p:nvPr>
        </p:nvSpPr>
        <p:spPr>
          <a:xfrm rot="9660000">
            <a:off x="4975860" y="2514600"/>
            <a:ext cx="2311400" cy="2311400"/>
          </a:xfrm>
          <a:prstGeom prst="arc">
            <a:avLst>
              <a:gd name="adj1" fmla="val 13075779"/>
              <a:gd name="adj2" fmla="val 0"/>
            </a:avLst>
          </a:prstGeom>
          <a:ln>
            <a:gradFill>
              <a:gsLst>
                <a:gs pos="100000">
                  <a:schemeClr val="accent4">
                    <a:alpha val="5000"/>
                  </a:schemeClr>
                </a:gs>
                <a:gs pos="0">
                  <a:schemeClr val="accent4">
                    <a:alpha val="100000"/>
                  </a:schemeClr>
                </a:gs>
              </a:gsLst>
              <a:lin ang="0" scaled="1"/>
            </a:gradFill>
            <a:headEnd type="oval"/>
          </a:ln>
        </p:spPr>
        <p:style>
          <a:lnRef idx="2">
            <a:schemeClr val="accent1"/>
          </a:lnRef>
          <a:fillRef idx="0">
            <a:srgbClr val="FFFFFF"/>
          </a:fillRef>
          <a:effectRef idx="0">
            <a:srgbClr val="FFFFFF"/>
          </a:effectRef>
          <a:fontRef idx="minor">
            <a:schemeClr val="tx1"/>
          </a:fontRef>
        </p:style>
        <p:txBody>
          <a:bodyPr vertOverflow="overflow" horzOverflow="overflow" vert="horz" wrap="square" tIns="0"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grpSp>
        <p:nvGrpSpPr>
          <p:cNvPr id="44" name="组合 43"/>
          <p:cNvGrpSpPr/>
          <p:nvPr>
            <p:custDataLst>
              <p:tags r:id="rId5"/>
            </p:custDataLst>
          </p:nvPr>
        </p:nvGrpSpPr>
        <p:grpSpPr>
          <a:xfrm>
            <a:off x="1397000" y="1543050"/>
            <a:ext cx="9467850" cy="4254500"/>
            <a:chOff x="2200" y="2430"/>
            <a:chExt cx="14910" cy="6700"/>
          </a:xfrm>
        </p:grpSpPr>
        <p:sp>
          <p:nvSpPr>
            <p:cNvPr id="30" name="矩形 29"/>
            <p:cNvSpPr/>
            <p:nvPr>
              <p:custDataLst>
                <p:tags r:id="rId6"/>
              </p:custDataLst>
            </p:nvPr>
          </p:nvSpPr>
          <p:spPr>
            <a:xfrm>
              <a:off x="3536" y="5805"/>
              <a:ext cx="3516" cy="1062"/>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dirty="0">
                  <a:solidFill>
                    <a:schemeClr val="tx1">
                      <a:lumMod val="85000"/>
                      <a:lumOff val="15000"/>
                    </a:schemeClr>
                  </a:solidFill>
                  <a:latin typeface="+mn-ea"/>
                  <a:cs typeface="+mn-ea"/>
                  <a:sym typeface="+mn-ea"/>
                </a:rPr>
                <a:t>发散性思维具备多维度拓展与联想能力。</a:t>
              </a:r>
              <a:endParaRPr lang="zh-CN" altLang="en-US" dirty="0">
                <a:solidFill>
                  <a:schemeClr val="tx1">
                    <a:lumMod val="85000"/>
                    <a:lumOff val="15000"/>
                  </a:schemeClr>
                </a:solidFill>
                <a:latin typeface="+mn-ea"/>
                <a:cs typeface="+mn-ea"/>
                <a:sym typeface="+mn-ea"/>
              </a:endParaRPr>
            </a:p>
          </p:txBody>
        </p:sp>
        <p:grpSp>
          <p:nvGrpSpPr>
            <p:cNvPr id="43" name="组合 42"/>
            <p:cNvGrpSpPr/>
            <p:nvPr>
              <p:custDataLst>
                <p:tags r:id="rId7"/>
              </p:custDataLst>
            </p:nvPr>
          </p:nvGrpSpPr>
          <p:grpSpPr>
            <a:xfrm>
              <a:off x="2200" y="2430"/>
              <a:ext cx="14910" cy="6701"/>
              <a:chOff x="2200" y="2430"/>
              <a:chExt cx="14910" cy="6701"/>
            </a:xfrm>
          </p:grpSpPr>
          <p:sp>
            <p:nvSpPr>
              <p:cNvPr id="24" name="椭圆 23"/>
              <p:cNvSpPr/>
              <p:nvPr>
                <p:custDataLst>
                  <p:tags r:id="rId8"/>
                </p:custDataLst>
              </p:nvPr>
            </p:nvSpPr>
            <p:spPr>
              <a:xfrm>
                <a:off x="8086" y="4211"/>
                <a:ext cx="3138" cy="3138"/>
              </a:xfrm>
              <a:prstGeom prst="ellipse">
                <a:avLst/>
              </a:prstGeom>
              <a:gradFill>
                <a:gsLst>
                  <a:gs pos="0">
                    <a:schemeClr val="accent4">
                      <a:alpha val="100000"/>
                    </a:schemeClr>
                  </a:gs>
                  <a:gs pos="100000">
                    <a:schemeClr val="accent4">
                      <a:lumMod val="80000"/>
                      <a:lumOff val="20000"/>
                      <a:alpha val="100000"/>
                    </a:schemeClr>
                  </a:gs>
                </a:gsLst>
                <a:lin ang="13500000"/>
              </a:gradFill>
              <a:ln w="19050">
                <a:gradFill>
                  <a:gsLst>
                    <a:gs pos="100000">
                      <a:srgbClr val="FFFFFF">
                        <a:alpha val="0"/>
                      </a:srgbClr>
                    </a:gs>
                    <a:gs pos="0">
                      <a:srgbClr val="FFFFFF"/>
                    </a:gs>
                  </a:gsLst>
                  <a:lin ang="16200000" scaled="1"/>
                </a:gradFill>
              </a:ln>
              <a:effectLst>
                <a:outerShdw blurRad="215900" dist="114300" dir="5400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zh-CN" altLang="en-US" b="1" dirty="0">
                    <a:solidFill>
                      <a:schemeClr val="lt1">
                        <a:lumMod val="100000"/>
                      </a:schemeClr>
                    </a:solidFill>
                    <a:latin typeface="+mn-ea"/>
                    <a:cs typeface="+mn-ea"/>
                    <a:sym typeface="+mn-ea"/>
                  </a:rPr>
                  <a:t>（二）创新</a:t>
                </a:r>
                <a:endParaRPr lang="zh-CN" altLang="en-US" b="1" dirty="0">
                  <a:solidFill>
                    <a:schemeClr val="lt1">
                      <a:lumMod val="100000"/>
                    </a:schemeClr>
                  </a:solidFill>
                  <a:latin typeface="+mn-ea"/>
                  <a:cs typeface="+mn-ea"/>
                  <a:sym typeface="+mn-ea"/>
                </a:endParaRPr>
              </a:p>
              <a:p>
                <a:pPr algn="ctr">
                  <a:spcBef>
                    <a:spcPct val="0"/>
                  </a:spcBef>
                  <a:spcAft>
                    <a:spcPct val="0"/>
                  </a:spcAft>
                </a:pPr>
                <a:r>
                  <a:rPr lang="zh-CN" altLang="en-US" b="1" dirty="0">
                    <a:solidFill>
                      <a:schemeClr val="lt1">
                        <a:lumMod val="100000"/>
                      </a:schemeClr>
                    </a:solidFill>
                    <a:latin typeface="+mn-ea"/>
                    <a:cs typeface="+mn-ea"/>
                    <a:sym typeface="+mn-ea"/>
                  </a:rPr>
                  <a:t>思维</a:t>
                </a:r>
                <a:endParaRPr lang="zh-CN" altLang="en-US" b="1" dirty="0">
                  <a:solidFill>
                    <a:schemeClr val="lt1">
                      <a:lumMod val="100000"/>
                    </a:schemeClr>
                  </a:solidFill>
                  <a:latin typeface="+mn-ea"/>
                  <a:cs typeface="+mn-ea"/>
                  <a:sym typeface="+mn-ea"/>
                </a:endParaRPr>
              </a:p>
            </p:txBody>
          </p:sp>
          <p:sp>
            <p:nvSpPr>
              <p:cNvPr id="31" name="弧形 30"/>
              <p:cNvSpPr/>
              <p:nvPr>
                <p:custDataLst>
                  <p:tags r:id="rId9"/>
                </p:custDataLst>
              </p:nvPr>
            </p:nvSpPr>
            <p:spPr>
              <a:xfrm rot="20460000">
                <a:off x="7836" y="4005"/>
                <a:ext cx="3640" cy="3640"/>
              </a:xfrm>
              <a:prstGeom prst="arc">
                <a:avLst>
                  <a:gd name="adj1" fmla="val 13075779"/>
                  <a:gd name="adj2" fmla="val 0"/>
                </a:avLst>
              </a:prstGeom>
              <a:ln>
                <a:gradFill>
                  <a:gsLst>
                    <a:gs pos="100000">
                      <a:schemeClr val="accent4">
                        <a:alpha val="5000"/>
                      </a:schemeClr>
                    </a:gs>
                    <a:gs pos="0">
                      <a:schemeClr val="accent4">
                        <a:alpha val="100000"/>
                      </a:schemeClr>
                    </a:gs>
                  </a:gsLst>
                  <a:lin ang="0" scaled="1"/>
                </a:gradFill>
                <a:headEnd type="ova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40" name="椭圆 39"/>
              <p:cNvSpPr/>
              <p:nvPr>
                <p:custDataLst>
                  <p:tags r:id="rId10"/>
                </p:custDataLst>
              </p:nvPr>
            </p:nvSpPr>
            <p:spPr>
              <a:xfrm>
                <a:off x="7634" y="3758"/>
                <a:ext cx="4044" cy="4044"/>
              </a:xfrm>
              <a:prstGeom prst="ellipse">
                <a:avLst/>
              </a:prstGeom>
              <a:noFill/>
              <a:ln w="44450">
                <a:gradFill>
                  <a:gsLst>
                    <a:gs pos="99000">
                      <a:schemeClr val="accent4">
                        <a:alpha val="21000"/>
                      </a:schemeClr>
                    </a:gs>
                    <a:gs pos="0">
                      <a:schemeClr val="accent4">
                        <a:alpha val="10000"/>
                      </a:schemeClr>
                    </a:gs>
                  </a:gsLst>
                  <a:lin ang="162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539750" numCol="1" spcCol="0" rtlCol="0" fromWordArt="0" anchor="ctr" anchorCtr="0" forceAA="0" compatLnSpc="1">
                <a:noAutofit/>
              </a:bodyPr>
              <a:lstStyle/>
              <a:p>
                <a:pPr lvl="0" algn="ctr">
                  <a:buClrTx/>
                  <a:buSzTx/>
                  <a:buFontTx/>
                </a:pPr>
                <a:endParaRPr lang="zh-CN" altLang="en-US" sz="2000" b="1" spc="130" dirty="0">
                  <a:solidFill>
                    <a:schemeClr val="bg1"/>
                  </a:solidFill>
                  <a:uFillTx/>
                  <a:latin typeface="+中文标题" charset="0"/>
                  <a:ea typeface="+mj-ea"/>
                  <a:cs typeface="+mj-ea"/>
                  <a:sym typeface="+mn-ea"/>
                </a:endParaRPr>
              </a:p>
            </p:txBody>
          </p:sp>
          <p:sp>
            <p:nvSpPr>
              <p:cNvPr id="41" name="椭圆 40"/>
              <p:cNvSpPr/>
              <p:nvPr>
                <p:custDataLst>
                  <p:tags r:id="rId11"/>
                </p:custDataLst>
              </p:nvPr>
            </p:nvSpPr>
            <p:spPr>
              <a:xfrm>
                <a:off x="7387" y="3556"/>
                <a:ext cx="4538" cy="4538"/>
              </a:xfrm>
              <a:prstGeom prst="ellipse">
                <a:avLst/>
              </a:prstGeom>
              <a:noFill/>
              <a:ln w="44450">
                <a:gradFill>
                  <a:gsLst>
                    <a:gs pos="100000">
                      <a:schemeClr val="accent4">
                        <a:alpha val="4000"/>
                      </a:schemeClr>
                    </a:gs>
                    <a:gs pos="0">
                      <a:schemeClr val="accent4">
                        <a:alpha val="7000"/>
                      </a:schemeClr>
                    </a:gs>
                  </a:gsLst>
                  <a:lin ang="162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575945" numCol="1" spcCol="0" rtlCol="0" fromWordArt="0" anchor="ctr" anchorCtr="0" forceAA="0" compatLnSpc="1">
                <a:noAutofit/>
              </a:bodyPr>
              <a:lstStyle/>
              <a:p>
                <a:pPr lvl="0" algn="ctr">
                  <a:buClrTx/>
                  <a:buSzTx/>
                  <a:buFontTx/>
                </a:pPr>
                <a:endParaRPr lang="zh-CN" altLang="en-US" sz="2000" b="1" spc="130" dirty="0">
                  <a:solidFill>
                    <a:schemeClr val="bg1"/>
                  </a:solidFill>
                  <a:uFillTx/>
                  <a:latin typeface="+中文标题" charset="0"/>
                  <a:ea typeface="+mj-ea"/>
                  <a:cs typeface="+mj-ea"/>
                  <a:sym typeface="+mn-ea"/>
                </a:endParaRPr>
              </a:p>
            </p:txBody>
          </p:sp>
          <p:sp>
            <p:nvSpPr>
              <p:cNvPr id="25" name="图形 4"/>
              <p:cNvSpPr/>
              <p:nvPr>
                <p:custDataLst>
                  <p:tags r:id="rId12"/>
                </p:custDataLst>
              </p:nvPr>
            </p:nvSpPr>
            <p:spPr>
              <a:xfrm>
                <a:off x="15175" y="2430"/>
                <a:ext cx="1488" cy="6701"/>
              </a:xfrm>
              <a:custGeom>
                <a:avLst/>
                <a:gdLst>
                  <a:gd name="connsiteX0" fmla="*/ -259 w 944642"/>
                  <a:gd name="connsiteY0" fmla="*/ 4255111 h 4255294"/>
                  <a:gd name="connsiteX1" fmla="*/ 203548 w 944642"/>
                  <a:gd name="connsiteY1" fmla="*/ 203623 h 4255294"/>
                  <a:gd name="connsiteX2" fmla="*/ -259 w 944642"/>
                  <a:gd name="connsiteY2" fmla="*/ -183 h 4255294"/>
                </a:gdLst>
                <a:ahLst/>
                <a:cxnLst>
                  <a:cxn ang="0">
                    <a:pos x="connsiteX0" y="connsiteY0"/>
                  </a:cxn>
                  <a:cxn ang="0">
                    <a:pos x="connsiteX1" y="connsiteY1"/>
                  </a:cxn>
                  <a:cxn ang="0">
                    <a:pos x="connsiteX2" y="connsiteY2"/>
                  </a:cxn>
                </a:cxnLst>
                <a:rect l="l" t="t" r="r" b="b"/>
                <a:pathLst>
                  <a:path w="944642" h="4255294">
                    <a:moveTo>
                      <a:pt x="-259" y="4255111"/>
                    </a:moveTo>
                    <a:cubicBezTo>
                      <a:pt x="1174812" y="3192606"/>
                      <a:pt x="1266062" y="1378694"/>
                      <a:pt x="203548" y="203623"/>
                    </a:cubicBezTo>
                    <a:cubicBezTo>
                      <a:pt x="139073" y="132319"/>
                      <a:pt x="71055" y="64291"/>
                      <a:pt x="-259" y="-183"/>
                    </a:cubicBezTo>
                  </a:path>
                </a:pathLst>
              </a:custGeom>
              <a:noFill/>
              <a:ln w="15875" cap="flat">
                <a:gradFill>
                  <a:gsLst>
                    <a:gs pos="100000">
                      <a:schemeClr val="accent4">
                        <a:lumMod val="20000"/>
                        <a:lumOff val="80000"/>
                        <a:alpha val="0"/>
                      </a:schemeClr>
                    </a:gs>
                    <a:gs pos="0">
                      <a:schemeClr val="accent4">
                        <a:lumMod val="20000"/>
                        <a:lumOff val="80000"/>
                        <a:alpha val="0"/>
                      </a:schemeClr>
                    </a:gs>
                    <a:gs pos="70000">
                      <a:schemeClr val="accent4">
                        <a:lumMod val="60000"/>
                        <a:lumOff val="40000"/>
                        <a:alpha val="100000"/>
                      </a:schemeClr>
                    </a:gs>
                    <a:gs pos="30000">
                      <a:schemeClr val="accent4">
                        <a:lumMod val="60000"/>
                        <a:lumOff val="40000"/>
                        <a:alpha val="100000"/>
                      </a:schemeClr>
                    </a:gs>
                  </a:gsLst>
                  <a:lin ang="16200000" scaled="1"/>
                </a:gra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6" name="图形 4"/>
              <p:cNvSpPr/>
              <p:nvPr>
                <p:custDataLst>
                  <p:tags r:id="rId13"/>
                </p:custDataLst>
              </p:nvPr>
            </p:nvSpPr>
            <p:spPr>
              <a:xfrm flipH="1">
                <a:off x="2649" y="2431"/>
                <a:ext cx="1488" cy="6701"/>
              </a:xfrm>
              <a:custGeom>
                <a:avLst/>
                <a:gdLst>
                  <a:gd name="connsiteX0" fmla="*/ -259 w 944642"/>
                  <a:gd name="connsiteY0" fmla="*/ 4255111 h 4255294"/>
                  <a:gd name="connsiteX1" fmla="*/ 203548 w 944642"/>
                  <a:gd name="connsiteY1" fmla="*/ 203623 h 4255294"/>
                  <a:gd name="connsiteX2" fmla="*/ -259 w 944642"/>
                  <a:gd name="connsiteY2" fmla="*/ -183 h 4255294"/>
                </a:gdLst>
                <a:ahLst/>
                <a:cxnLst>
                  <a:cxn ang="0">
                    <a:pos x="connsiteX0" y="connsiteY0"/>
                  </a:cxn>
                  <a:cxn ang="0">
                    <a:pos x="connsiteX1" y="connsiteY1"/>
                  </a:cxn>
                  <a:cxn ang="0">
                    <a:pos x="connsiteX2" y="connsiteY2"/>
                  </a:cxn>
                </a:cxnLst>
                <a:rect l="l" t="t" r="r" b="b"/>
                <a:pathLst>
                  <a:path w="944642" h="4255294">
                    <a:moveTo>
                      <a:pt x="-259" y="4255111"/>
                    </a:moveTo>
                    <a:cubicBezTo>
                      <a:pt x="1174812" y="3192606"/>
                      <a:pt x="1266062" y="1378694"/>
                      <a:pt x="203548" y="203623"/>
                    </a:cubicBezTo>
                    <a:cubicBezTo>
                      <a:pt x="139073" y="132319"/>
                      <a:pt x="71055" y="64291"/>
                      <a:pt x="-259" y="-183"/>
                    </a:cubicBezTo>
                  </a:path>
                </a:pathLst>
              </a:custGeom>
              <a:noFill/>
              <a:ln w="15875" cap="flat">
                <a:gradFill>
                  <a:gsLst>
                    <a:gs pos="100000">
                      <a:schemeClr val="accent4">
                        <a:lumMod val="20000"/>
                        <a:lumOff val="80000"/>
                        <a:alpha val="0"/>
                      </a:schemeClr>
                    </a:gs>
                    <a:gs pos="0">
                      <a:schemeClr val="accent4">
                        <a:lumMod val="20000"/>
                        <a:lumOff val="80000"/>
                        <a:alpha val="0"/>
                      </a:schemeClr>
                    </a:gs>
                    <a:gs pos="70000">
                      <a:schemeClr val="accent4">
                        <a:lumMod val="60000"/>
                        <a:lumOff val="40000"/>
                        <a:alpha val="100000"/>
                      </a:schemeClr>
                    </a:gs>
                    <a:gs pos="30000">
                      <a:schemeClr val="accent4">
                        <a:lumMod val="60000"/>
                        <a:lumOff val="40000"/>
                        <a:alpha val="100000"/>
                      </a:schemeClr>
                    </a:gs>
                  </a:gsLst>
                  <a:lin ang="16200000" scaled="1"/>
                </a:gra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7" name="椭圆 26"/>
              <p:cNvSpPr/>
              <p:nvPr>
                <p:custDataLst>
                  <p:tags r:id="rId14"/>
                </p:custDataLst>
              </p:nvPr>
            </p:nvSpPr>
            <p:spPr>
              <a:xfrm>
                <a:off x="2200" y="5295"/>
                <a:ext cx="960" cy="960"/>
              </a:xfrm>
              <a:prstGeom prst="ellipse">
                <a:avLst/>
              </a:prstGeom>
              <a:gradFill>
                <a:gsLst>
                  <a:gs pos="0">
                    <a:schemeClr val="accent4">
                      <a:alpha val="100000"/>
                    </a:schemeClr>
                  </a:gs>
                  <a:gs pos="100000">
                    <a:schemeClr val="accent4">
                      <a:lumMod val="80000"/>
                      <a:lumOff val="20000"/>
                      <a:alpha val="100000"/>
                    </a:schemeClr>
                  </a:gs>
                </a:gsLst>
                <a:lin ang="13500000"/>
              </a:gradFill>
              <a:ln w="12700">
                <a:gradFill>
                  <a:gsLst>
                    <a:gs pos="100000">
                      <a:schemeClr val="bg1">
                        <a:alpha val="0"/>
                      </a:schemeClr>
                    </a:gs>
                    <a:gs pos="0">
                      <a:schemeClr val="bg1"/>
                    </a:gs>
                  </a:gsLst>
                  <a:lin ang="15960000" scaled="0"/>
                </a:gradFill>
              </a:ln>
              <a:effectLst>
                <a:outerShdw blurRad="215900" dist="114300" dir="5400000" algn="t"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240" rIns="71755" bIns="45720" numCol="1" spcCol="0" rtlCol="0" fromWordArt="0" anchor="ctr" anchorCtr="0" forceAA="0" compatLnSpc="1">
                <a:normAutofit fontScale="25000" lnSpcReduction="20000"/>
              </a:bodyPr>
              <a:lstStyle/>
              <a:p>
                <a:pPr lvl="0" algn="ctr">
                  <a:buClrTx/>
                  <a:buSzTx/>
                  <a:buFontTx/>
                </a:pPr>
                <a:endParaRPr lang="zh-CN" altLang="en-US" b="1" spc="130" dirty="0">
                  <a:solidFill>
                    <a:schemeClr val="bg1"/>
                  </a:solidFill>
                  <a:uFillTx/>
                  <a:latin typeface="+中文标题" charset="0"/>
                  <a:ea typeface="+mj-ea"/>
                  <a:cs typeface="+mj-ea"/>
                  <a:sym typeface="+mn-ea"/>
                </a:endParaRPr>
              </a:p>
            </p:txBody>
          </p:sp>
          <p:sp>
            <p:nvSpPr>
              <p:cNvPr id="29" name="矩形 28"/>
              <p:cNvSpPr/>
              <p:nvPr>
                <p:custDataLst>
                  <p:tags r:id="rId15"/>
                </p:custDataLst>
              </p:nvPr>
            </p:nvSpPr>
            <p:spPr>
              <a:xfrm>
                <a:off x="3536" y="4640"/>
                <a:ext cx="3516" cy="1101"/>
              </a:xfrm>
              <a:prstGeom prst="rect">
                <a:avLst/>
              </a:prstGeom>
              <a:noFill/>
            </p:spPr>
            <p:txBody>
              <a:bodyPr wrap="square" lIns="0" tIns="0" rIns="0" bIns="0" rtlCol="0" anchor="b">
                <a:noAutofit/>
              </a:bodyPr>
              <a:lstStyle/>
              <a:p>
                <a:pPr>
                  <a:spcBef>
                    <a:spcPct val="0"/>
                  </a:spcBef>
                  <a:spcAft>
                    <a:spcPct val="0"/>
                  </a:spcAft>
                </a:pPr>
                <a:r>
                  <a:rPr lang="zh-CN" altLang="en-US" b="1" dirty="0">
                    <a:solidFill>
                      <a:schemeClr val="accent4"/>
                    </a:solidFill>
                    <a:latin typeface="+mn-ea"/>
                    <a:cs typeface="+mn-ea"/>
                    <a:sym typeface="+mn-ea"/>
                  </a:rPr>
                  <a:t>1. 发散性思维</a:t>
                </a:r>
                <a:endParaRPr lang="zh-CN" altLang="en-US" b="1" dirty="0">
                  <a:solidFill>
                    <a:schemeClr val="accent4"/>
                  </a:solidFill>
                  <a:latin typeface="+mn-ea"/>
                  <a:cs typeface="+mn-ea"/>
                  <a:sym typeface="+mn-ea"/>
                </a:endParaRPr>
              </a:p>
            </p:txBody>
          </p:sp>
          <p:sp>
            <p:nvSpPr>
              <p:cNvPr id="32" name="椭圆 31"/>
              <p:cNvSpPr/>
              <p:nvPr>
                <p:custDataLst>
                  <p:tags r:id="rId16"/>
                </p:custDataLst>
              </p:nvPr>
            </p:nvSpPr>
            <p:spPr>
              <a:xfrm>
                <a:off x="16150" y="5300"/>
                <a:ext cx="960" cy="960"/>
              </a:xfrm>
              <a:prstGeom prst="ellipse">
                <a:avLst/>
              </a:prstGeom>
              <a:gradFill>
                <a:gsLst>
                  <a:gs pos="0">
                    <a:schemeClr val="accent4">
                      <a:alpha val="100000"/>
                    </a:schemeClr>
                  </a:gs>
                  <a:gs pos="100000">
                    <a:schemeClr val="accent4">
                      <a:lumMod val="80000"/>
                      <a:lumOff val="20000"/>
                      <a:alpha val="100000"/>
                    </a:schemeClr>
                  </a:gs>
                </a:gsLst>
                <a:lin ang="13500000"/>
              </a:gradFill>
              <a:ln w="12700">
                <a:gradFill>
                  <a:gsLst>
                    <a:gs pos="100000">
                      <a:schemeClr val="bg1">
                        <a:alpha val="0"/>
                      </a:schemeClr>
                    </a:gs>
                    <a:gs pos="0">
                      <a:schemeClr val="bg1"/>
                    </a:gs>
                  </a:gsLst>
                  <a:lin ang="15960000" scaled="0"/>
                </a:gradFill>
              </a:ln>
              <a:effectLst>
                <a:outerShdw blurRad="215900" dist="114300" dir="5400000" algn="t"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240" rIns="71755" bIns="45720" numCol="1" spcCol="0" rtlCol="0" fromWordArt="0" anchor="ctr" anchorCtr="0" forceAA="0" compatLnSpc="1">
                <a:normAutofit fontScale="25000" lnSpcReduction="20000"/>
              </a:bodyPr>
              <a:lstStyle/>
              <a:p>
                <a:pPr lvl="0" algn="ctr">
                  <a:buClrTx/>
                  <a:buSzTx/>
                  <a:buFontTx/>
                </a:pPr>
                <a:endParaRPr lang="zh-CN" altLang="en-US" b="1" spc="130" dirty="0">
                  <a:solidFill>
                    <a:schemeClr val="bg1"/>
                  </a:solidFill>
                  <a:uFillTx/>
                  <a:latin typeface="+中文标题" charset="0"/>
                  <a:ea typeface="+mj-ea"/>
                  <a:cs typeface="+mj-ea"/>
                  <a:sym typeface="+mn-ea"/>
                </a:endParaRPr>
              </a:p>
            </p:txBody>
          </p:sp>
          <p:sp>
            <p:nvSpPr>
              <p:cNvPr id="34" name="矩形 33"/>
              <p:cNvSpPr/>
              <p:nvPr>
                <p:custDataLst>
                  <p:tags r:id="rId17"/>
                </p:custDataLst>
              </p:nvPr>
            </p:nvSpPr>
            <p:spPr>
              <a:xfrm>
                <a:off x="12413" y="4640"/>
                <a:ext cx="3545" cy="1101"/>
              </a:xfrm>
              <a:prstGeom prst="rect">
                <a:avLst/>
              </a:prstGeom>
              <a:noFill/>
            </p:spPr>
            <p:txBody>
              <a:bodyPr wrap="square" lIns="0" tIns="0" rIns="0" bIns="0" rtlCol="0" anchor="b">
                <a:noAutofit/>
              </a:bodyPr>
              <a:lstStyle/>
              <a:p>
                <a:pPr algn="r">
                  <a:spcBef>
                    <a:spcPct val="0"/>
                  </a:spcBef>
                  <a:spcAft>
                    <a:spcPct val="0"/>
                  </a:spcAft>
                </a:pPr>
                <a:r>
                  <a:rPr lang="zh-CN" altLang="en-US" b="1" dirty="0">
                    <a:solidFill>
                      <a:schemeClr val="accent4"/>
                    </a:solidFill>
                    <a:latin typeface="+mn-ea"/>
                    <a:cs typeface="+mn-ea"/>
                    <a:sym typeface="+mn-ea"/>
                  </a:rPr>
                  <a:t>2. 批判性思维</a:t>
                </a:r>
                <a:endParaRPr lang="zh-CN" altLang="en-US" b="1" dirty="0">
                  <a:solidFill>
                    <a:schemeClr val="accent4"/>
                  </a:solidFill>
                  <a:latin typeface="+mn-ea"/>
                  <a:cs typeface="+mn-ea"/>
                  <a:sym typeface="+mn-ea"/>
                </a:endParaRPr>
              </a:p>
            </p:txBody>
          </p:sp>
          <p:pic>
            <p:nvPicPr>
              <p:cNvPr id="35" name="图片 12" descr="343439383331313b343532303032383bbfcdbba7b9dcc0e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2439" y="5534"/>
                <a:ext cx="454" cy="454"/>
              </a:xfrm>
              <a:prstGeom prst="rect">
                <a:avLst/>
              </a:prstGeom>
            </p:spPr>
          </p:pic>
          <p:sp>
            <p:nvSpPr>
              <p:cNvPr id="36" name="矩形 35"/>
              <p:cNvSpPr/>
              <p:nvPr>
                <p:custDataLst>
                  <p:tags r:id="rId21"/>
                </p:custDataLst>
              </p:nvPr>
            </p:nvSpPr>
            <p:spPr>
              <a:xfrm>
                <a:off x="12413" y="5805"/>
                <a:ext cx="3545" cy="914"/>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dirty="0">
                    <a:solidFill>
                      <a:schemeClr val="tx1">
                        <a:lumMod val="85000"/>
                        <a:lumOff val="15000"/>
                      </a:schemeClr>
                    </a:solidFill>
                    <a:latin typeface="+mn-ea"/>
                    <a:cs typeface="+mn-ea"/>
                    <a:sym typeface="+mn-ea"/>
                  </a:rPr>
                  <a:t>批判性思维利于创新型人才筛选创新方向。</a:t>
                </a:r>
                <a:endParaRPr lang="zh-CN" altLang="en-US" dirty="0">
                  <a:solidFill>
                    <a:schemeClr val="tx1">
                      <a:lumMod val="85000"/>
                      <a:lumOff val="15000"/>
                    </a:schemeClr>
                  </a:solidFill>
                  <a:latin typeface="+mn-ea"/>
                  <a:cs typeface="+mn-ea"/>
                  <a:sym typeface="+mn-ea"/>
                </a:endParaRPr>
              </a:p>
            </p:txBody>
          </p:sp>
          <p:pic>
            <p:nvPicPr>
              <p:cNvPr id="38" name="图片 14" descr="343439383331313b343532303033303bd2d1b9bad3a6d3c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16409" y="5559"/>
                <a:ext cx="454" cy="454"/>
              </a:xfrm>
              <a:prstGeom prst="rect">
                <a:avLst/>
              </a:prstGeom>
            </p:spPr>
          </p:pic>
        </p:grpSp>
      </p:grpSp>
    </p:spTree>
    <p:custDataLst>
      <p:tags r:id="rId25"/>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par>
                          <p:cTn id="9" fill="hold">
                            <p:stCondLst>
                              <p:cond delay="500"/>
                            </p:stCondLst>
                            <p:childTnLst>
                              <p:par>
                                <p:cTn id="10" presetID="18" presetClass="path" presetSubtype="0" accel="50000" decel="50000" fill="hold" nodeType="afterEffect">
                                  <p:stCondLst>
                                    <p:cond delay="0"/>
                                  </p:stCondLst>
                                  <p:childTnLst>
                                    <p:animMotion origin="layout" path="M 0 0 C 0.001 0.034 0.011 0.065 0.028 0.085 C 0.028 0.086 0.055 0.113 0.055 0.112 C 0.07 0.127 0.079 0.148 0.079 0.17 C 0.079 0.214 0.044 0.249 0 0.25 C -0.044 0.249 -0.079 0.214 -0.079 0.17 C -0.079 0.148 -0.07 0.127 -0.055 0.112 C -0.055 0.113 -0.028 0.086 -0.028 0.085 C -0.011 0.065 -0.001 0.034 0 0 Z" pathEditMode="relative" ptsTypes="">
                                      <p:cBhvr>
                                        <p:cTn id="11" dur="2000" fill="hold"/>
                                        <p:tgtEl>
                                          <p:spTgt spid="4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3566160" y="891540"/>
            <a:ext cx="5059680" cy="630555"/>
            <a:chOff x="5616" y="1404"/>
            <a:chExt cx="7968" cy="993"/>
          </a:xfrm>
        </p:grpSpPr>
        <p:sp>
          <p:nvSpPr>
            <p:cNvPr id="12" name="文本框 11"/>
            <p:cNvSpPr txBox="1"/>
            <p:nvPr/>
          </p:nvSpPr>
          <p:spPr>
            <a:xfrm>
              <a:off x="5616" y="1404"/>
              <a:ext cx="7968" cy="919"/>
            </a:xfrm>
            <a:prstGeom prst="rect">
              <a:avLst/>
            </a:prstGeom>
            <a:noFill/>
          </p:spPr>
          <p:txBody>
            <a:bodyPr wrap="none" rtlCol="0">
              <a:spAutoFit/>
            </a:bodyPr>
            <a:p>
              <a:pPr algn="ctr"/>
              <a:r>
                <a:rPr lang="zh-CN" altLang="en-US" sz="3200" b="1" dirty="0">
                  <a:solidFill>
                    <a:srgbClr val="7E4938"/>
                  </a:solidFill>
                  <a:cs typeface="+mn-ea"/>
                  <a:sym typeface="+mn-lt"/>
                </a:rPr>
                <a:t>三、创新型人才的知识素养</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20" name="任意多边形 19"/>
          <p:cNvSpPr/>
          <p:nvPr>
            <p:custDataLst>
              <p:tags r:id="rId4"/>
            </p:custDataLst>
          </p:nvPr>
        </p:nvSpPr>
        <p:spPr>
          <a:xfrm rot="2700000">
            <a:off x="5702566" y="3144955"/>
            <a:ext cx="1099860" cy="1098228"/>
          </a:xfrm>
          <a:custGeom>
            <a:avLst/>
            <a:gdLst>
              <a:gd name="connsiteX0" fmla="*/ 731 w 2016"/>
              <a:gd name="connsiteY0" fmla="*/ 742 h 2010"/>
              <a:gd name="connsiteX1" fmla="*/ 2016 w 2016"/>
              <a:gd name="connsiteY1" fmla="*/ 0 h 2010"/>
              <a:gd name="connsiteX2" fmla="*/ 2016 w 2016"/>
              <a:gd name="connsiteY2" fmla="*/ 2010 h 2010"/>
              <a:gd name="connsiteX3" fmla="*/ 0 w 2016"/>
              <a:gd name="connsiteY3" fmla="*/ 2010 h 2010"/>
              <a:gd name="connsiteX4" fmla="*/ 731 w 2016"/>
              <a:gd name="connsiteY4" fmla="*/ 742 h 2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 h="2010">
                <a:moveTo>
                  <a:pt x="731" y="742"/>
                </a:moveTo>
                <a:lnTo>
                  <a:pt x="2016" y="0"/>
                </a:lnTo>
                <a:lnTo>
                  <a:pt x="2016" y="2010"/>
                </a:lnTo>
                <a:lnTo>
                  <a:pt x="0" y="2010"/>
                </a:lnTo>
                <a:lnTo>
                  <a:pt x="731" y="742"/>
                </a:lnTo>
                <a:close/>
              </a:path>
            </a:pathLst>
          </a:custGeom>
          <a:gradFill>
            <a:gsLst>
              <a:gs pos="41000">
                <a:schemeClr val="accent4">
                  <a:lumMod val="81000"/>
                  <a:lumOff val="19000"/>
                  <a:alpha val="100000"/>
                </a:schemeClr>
              </a:gs>
              <a:gs pos="100000">
                <a:schemeClr val="accent4">
                  <a:lumMod val="58000"/>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1" name="任意多边形 20"/>
          <p:cNvSpPr/>
          <p:nvPr>
            <p:custDataLst>
              <p:tags r:id="rId5"/>
            </p:custDataLst>
          </p:nvPr>
        </p:nvSpPr>
        <p:spPr>
          <a:xfrm flipH="1" flipV="1">
            <a:off x="5475740" y="3692709"/>
            <a:ext cx="781107" cy="1377273"/>
          </a:xfrm>
          <a:custGeom>
            <a:avLst/>
            <a:gdLst>
              <a:gd name="connsiteX0" fmla="*/ 0 w 1436"/>
              <a:gd name="connsiteY0" fmla="*/ 2024 h 2532"/>
              <a:gd name="connsiteX1" fmla="*/ 2 w 1436"/>
              <a:gd name="connsiteY1" fmla="*/ 0 h 2532"/>
              <a:gd name="connsiteX2" fmla="*/ 1436 w 1436"/>
              <a:gd name="connsiteY2" fmla="*/ 2532 h 2532"/>
              <a:gd name="connsiteX3" fmla="*/ 0 w 1436"/>
              <a:gd name="connsiteY3" fmla="*/ 2024 h 2532"/>
            </a:gdLst>
            <a:ahLst/>
            <a:cxnLst>
              <a:cxn ang="0">
                <a:pos x="connsiteX0" y="connsiteY0"/>
              </a:cxn>
              <a:cxn ang="0">
                <a:pos x="connsiteX1" y="connsiteY1"/>
              </a:cxn>
              <a:cxn ang="0">
                <a:pos x="connsiteX2" y="connsiteY2"/>
              </a:cxn>
              <a:cxn ang="0">
                <a:pos x="connsiteX3" y="connsiteY3"/>
              </a:cxn>
            </a:cxnLst>
            <a:rect l="l" t="t" r="r" b="b"/>
            <a:pathLst>
              <a:path w="1436" h="2532">
                <a:moveTo>
                  <a:pt x="0" y="2024"/>
                </a:moveTo>
                <a:lnTo>
                  <a:pt x="2" y="0"/>
                </a:lnTo>
                <a:lnTo>
                  <a:pt x="1436" y="2532"/>
                </a:lnTo>
                <a:lnTo>
                  <a:pt x="0" y="2024"/>
                </a:lnTo>
                <a:close/>
              </a:path>
            </a:pathLst>
          </a:custGeom>
          <a:gradFill>
            <a:gsLst>
              <a:gs pos="2000">
                <a:schemeClr val="accent4">
                  <a:lumMod val="80000"/>
                  <a:alpha val="100000"/>
                </a:schemeClr>
              </a:gs>
              <a:gs pos="100000">
                <a:schemeClr val="accent4">
                  <a:lumMod val="70000"/>
                  <a:lumOff val="3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3" name="任意多边形 22"/>
          <p:cNvSpPr/>
          <p:nvPr>
            <p:custDataLst>
              <p:tags r:id="rId6"/>
            </p:custDataLst>
          </p:nvPr>
        </p:nvSpPr>
        <p:spPr>
          <a:xfrm flipV="1">
            <a:off x="6254672" y="3696517"/>
            <a:ext cx="775668" cy="1373465"/>
          </a:xfrm>
          <a:custGeom>
            <a:avLst/>
            <a:gdLst>
              <a:gd name="connsiteX0" fmla="*/ 0 w 1426"/>
              <a:gd name="connsiteY0" fmla="*/ 2016 h 2525"/>
              <a:gd name="connsiteX1" fmla="*/ 0 w 1426"/>
              <a:gd name="connsiteY1" fmla="*/ 0 h 2525"/>
              <a:gd name="connsiteX2" fmla="*/ 1426 w 1426"/>
              <a:gd name="connsiteY2" fmla="*/ 2525 h 2525"/>
              <a:gd name="connsiteX3" fmla="*/ 0 w 1426"/>
              <a:gd name="connsiteY3" fmla="*/ 2016 h 2525"/>
            </a:gdLst>
            <a:ahLst/>
            <a:cxnLst>
              <a:cxn ang="0">
                <a:pos x="connsiteX0" y="connsiteY0"/>
              </a:cxn>
              <a:cxn ang="0">
                <a:pos x="connsiteX1" y="connsiteY1"/>
              </a:cxn>
              <a:cxn ang="0">
                <a:pos x="connsiteX2" y="connsiteY2"/>
              </a:cxn>
              <a:cxn ang="0">
                <a:pos x="connsiteX3" y="connsiteY3"/>
              </a:cxn>
            </a:cxnLst>
            <a:rect l="l" t="t" r="r" b="b"/>
            <a:pathLst>
              <a:path w="1426" h="2525">
                <a:moveTo>
                  <a:pt x="0" y="2016"/>
                </a:moveTo>
                <a:lnTo>
                  <a:pt x="0" y="0"/>
                </a:lnTo>
                <a:lnTo>
                  <a:pt x="1426" y="2525"/>
                </a:lnTo>
                <a:lnTo>
                  <a:pt x="0" y="2016"/>
                </a:lnTo>
                <a:close/>
              </a:path>
            </a:pathLst>
          </a:custGeom>
          <a:gradFill>
            <a:gsLst>
              <a:gs pos="2000">
                <a:schemeClr val="accent4">
                  <a:lumMod val="80000"/>
                  <a:alpha val="100000"/>
                </a:schemeClr>
              </a:gs>
              <a:gs pos="100000">
                <a:schemeClr val="accent4">
                  <a:lumMod val="70000"/>
                  <a:lumOff val="30000"/>
                  <a:alpha val="100000"/>
                </a:schemeClr>
              </a:gs>
            </a:gsLst>
            <a:lin ang="15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8" name="椭圆 27"/>
          <p:cNvSpPr/>
          <p:nvPr>
            <p:custDataLst>
              <p:tags r:id="rId7"/>
            </p:custDataLst>
          </p:nvPr>
        </p:nvSpPr>
        <p:spPr>
          <a:xfrm>
            <a:off x="4363913" y="3213492"/>
            <a:ext cx="3771726" cy="960610"/>
          </a:xfrm>
          <a:prstGeom prst="ellipse">
            <a:avLst/>
          </a:prstGeom>
          <a:gradFill>
            <a:gsLst>
              <a:gs pos="100000">
                <a:schemeClr val="accent4">
                  <a:lumMod val="20000"/>
                  <a:lumOff val="80000"/>
                  <a:alpha val="100000"/>
                </a:schemeClr>
              </a:gs>
              <a:gs pos="42000">
                <a:schemeClr val="accent4">
                  <a:lumMod val="20000"/>
                  <a:lumOff val="80000"/>
                  <a:alpha val="0"/>
                </a:schemeClr>
              </a:gs>
            </a:gsLst>
            <a:path path="circle">
              <a:fillToRect l="50000" t="50000" r="50000" b="50000"/>
            </a:path>
            <a:tileRect/>
          </a:gradFill>
          <a:ln w="7620">
            <a:gradFill>
              <a:gsLst>
                <a:gs pos="65000">
                  <a:schemeClr val="accent4">
                    <a:lumMod val="50000"/>
                    <a:lumOff val="50000"/>
                    <a:alpha val="100000"/>
                  </a:schemeClr>
                </a:gs>
                <a:gs pos="39000">
                  <a:schemeClr val="accent4">
                    <a:lumMod val="50000"/>
                    <a:lumOff val="50000"/>
                    <a:alpha val="100000"/>
                  </a:schemeClr>
                </a:gs>
                <a:gs pos="100000">
                  <a:schemeClr val="accent4">
                    <a:lumMod val="60000"/>
                    <a:lumOff val="40000"/>
                    <a:alpha val="100000"/>
                  </a:schemeClr>
                </a:gs>
                <a:gs pos="0">
                  <a:schemeClr val="accent4">
                    <a:lumMod val="80000"/>
                    <a:alpha val="100000"/>
                  </a:schemeClr>
                </a:gs>
              </a:gsLst>
              <a:lin ang="1548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3" name="任意多边形 32"/>
          <p:cNvSpPr/>
          <p:nvPr>
            <p:custDataLst>
              <p:tags r:id="rId8"/>
            </p:custDataLst>
          </p:nvPr>
        </p:nvSpPr>
        <p:spPr>
          <a:xfrm flipH="1">
            <a:off x="5475740" y="2096770"/>
            <a:ext cx="780020" cy="1664477"/>
          </a:xfrm>
          <a:custGeom>
            <a:avLst/>
            <a:gdLst>
              <a:gd name="connsiteX0" fmla="*/ 0 w 1434"/>
              <a:gd name="connsiteY0" fmla="*/ 3060 h 3060"/>
              <a:gd name="connsiteX1" fmla="*/ 0 w 1434"/>
              <a:gd name="connsiteY1" fmla="*/ 0 h 3060"/>
              <a:gd name="connsiteX2" fmla="*/ 1434 w 1434"/>
              <a:gd name="connsiteY2" fmla="*/ 2554 h 3060"/>
              <a:gd name="connsiteX3" fmla="*/ 0 w 1434"/>
              <a:gd name="connsiteY3" fmla="*/ 3060 h 3060"/>
            </a:gdLst>
            <a:ahLst/>
            <a:cxnLst>
              <a:cxn ang="0">
                <a:pos x="connsiteX0" y="connsiteY0"/>
              </a:cxn>
              <a:cxn ang="0">
                <a:pos x="connsiteX1" y="connsiteY1"/>
              </a:cxn>
              <a:cxn ang="0">
                <a:pos x="connsiteX2" y="connsiteY2"/>
              </a:cxn>
              <a:cxn ang="0">
                <a:pos x="connsiteX3" y="connsiteY3"/>
              </a:cxn>
            </a:cxnLst>
            <a:rect l="l" t="t" r="r" b="b"/>
            <a:pathLst>
              <a:path w="1434" h="3060">
                <a:moveTo>
                  <a:pt x="0" y="3060"/>
                </a:moveTo>
                <a:lnTo>
                  <a:pt x="0" y="0"/>
                </a:lnTo>
                <a:lnTo>
                  <a:pt x="1434" y="2554"/>
                </a:lnTo>
                <a:lnTo>
                  <a:pt x="0" y="3060"/>
                </a:lnTo>
                <a:close/>
              </a:path>
            </a:pathLst>
          </a:custGeom>
          <a:gradFill>
            <a:gsLst>
              <a:gs pos="2000">
                <a:schemeClr val="accent4">
                  <a:lumMod val="80000"/>
                  <a:alpha val="100000"/>
                </a:schemeClr>
              </a:gs>
              <a:gs pos="100000">
                <a:schemeClr val="accent4">
                  <a:lumMod val="70000"/>
                  <a:lumOff val="3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2" name="任意多边形 41"/>
          <p:cNvSpPr/>
          <p:nvPr>
            <p:custDataLst>
              <p:tags r:id="rId9"/>
            </p:custDataLst>
          </p:nvPr>
        </p:nvSpPr>
        <p:spPr>
          <a:xfrm>
            <a:off x="6254672" y="2096770"/>
            <a:ext cx="780020" cy="1664477"/>
          </a:xfrm>
          <a:custGeom>
            <a:avLst/>
            <a:gdLst>
              <a:gd name="connsiteX0" fmla="*/ 0 w 1434"/>
              <a:gd name="connsiteY0" fmla="*/ 3060 h 3060"/>
              <a:gd name="connsiteX1" fmla="*/ 0 w 1434"/>
              <a:gd name="connsiteY1" fmla="*/ 0 h 3060"/>
              <a:gd name="connsiteX2" fmla="*/ 1434 w 1434"/>
              <a:gd name="connsiteY2" fmla="*/ 2554 h 3060"/>
              <a:gd name="connsiteX3" fmla="*/ 0 w 1434"/>
              <a:gd name="connsiteY3" fmla="*/ 3060 h 3060"/>
            </a:gdLst>
            <a:ahLst/>
            <a:cxnLst>
              <a:cxn ang="0">
                <a:pos x="connsiteX0" y="connsiteY0"/>
              </a:cxn>
              <a:cxn ang="0">
                <a:pos x="connsiteX1" y="connsiteY1"/>
              </a:cxn>
              <a:cxn ang="0">
                <a:pos x="connsiteX2" y="connsiteY2"/>
              </a:cxn>
              <a:cxn ang="0">
                <a:pos x="connsiteX3" y="connsiteY3"/>
              </a:cxn>
            </a:cxnLst>
            <a:rect l="l" t="t" r="r" b="b"/>
            <a:pathLst>
              <a:path w="1434" h="3060">
                <a:moveTo>
                  <a:pt x="0" y="3060"/>
                </a:moveTo>
                <a:lnTo>
                  <a:pt x="0" y="0"/>
                </a:lnTo>
                <a:lnTo>
                  <a:pt x="1434" y="2554"/>
                </a:lnTo>
                <a:lnTo>
                  <a:pt x="0" y="3060"/>
                </a:lnTo>
                <a:close/>
              </a:path>
            </a:pathLst>
          </a:custGeom>
          <a:gradFill>
            <a:gsLst>
              <a:gs pos="2000">
                <a:schemeClr val="accent4">
                  <a:lumMod val="80000"/>
                  <a:alpha val="100000"/>
                </a:schemeClr>
              </a:gs>
              <a:gs pos="100000">
                <a:schemeClr val="accent4">
                  <a:lumMod val="70000"/>
                  <a:lumOff val="30000"/>
                  <a:alpha val="100000"/>
                </a:schemeClr>
              </a:gs>
            </a:gsLst>
            <a:lin ang="15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5" name="椭圆 44"/>
          <p:cNvSpPr/>
          <p:nvPr>
            <p:custDataLst>
              <p:tags r:id="rId10"/>
            </p:custDataLst>
          </p:nvPr>
        </p:nvSpPr>
        <p:spPr>
          <a:xfrm>
            <a:off x="5470845" y="5052576"/>
            <a:ext cx="1564391" cy="245864"/>
          </a:xfrm>
          <a:prstGeom prst="ellipse">
            <a:avLst/>
          </a:prstGeom>
          <a:gradFill>
            <a:gsLst>
              <a:gs pos="0">
                <a:schemeClr val="accent4">
                  <a:alpha val="19000"/>
                </a:schemeClr>
              </a:gs>
              <a:gs pos="100000">
                <a:srgbClr val="F2F2F2">
                  <a:alpha val="0"/>
                </a:srgbClr>
              </a:gs>
              <a:gs pos="47000">
                <a:schemeClr val="accent4">
                  <a:alpha val="24000"/>
                </a:schemeClr>
              </a:gs>
            </a:gsLst>
            <a:path path="circle">
              <a:fillToRect l="50000" t="50000" r="50000" b="50000"/>
            </a:path>
            <a:tileRect/>
          </a:gradFill>
          <a:ln>
            <a:noFill/>
          </a:ln>
          <a:effectLst>
            <a:softEdge rad="63500"/>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6" name="矩形 45"/>
          <p:cNvSpPr/>
          <p:nvPr>
            <p:custDataLst>
              <p:tags r:id="rId11"/>
            </p:custDataLst>
          </p:nvPr>
        </p:nvSpPr>
        <p:spPr>
          <a:xfrm>
            <a:off x="5643180" y="3050787"/>
            <a:ext cx="1214089" cy="745751"/>
          </a:xfrm>
          <a:prstGeom prst="rect">
            <a:avLst/>
          </a:prstGeom>
          <a:noFill/>
          <a:ln>
            <a:noFill/>
          </a:ln>
        </p:spPr>
        <p:txBody>
          <a:bodyPr wrap="square" lIns="90170" rIns="90170" rtlCol="0" anchor="b" anchorCtr="0">
            <a:noAutofit/>
          </a:bodyPr>
          <a:p>
            <a:pPr algn="ctr">
              <a:spcBef>
                <a:spcPct val="0"/>
              </a:spcBef>
              <a:spcAft>
                <a:spcPct val="0"/>
              </a:spcAft>
            </a:pPr>
            <a:r>
              <a:rPr lang="zh-CN" altLang="en-US" b="1">
                <a:solidFill>
                  <a:schemeClr val="lt1">
                    <a:lumMod val="100000"/>
                  </a:schemeClr>
                </a:solidFill>
                <a:latin typeface="+mn-ea"/>
                <a:cs typeface="+mn-ea"/>
                <a:sym typeface="+mn-ea"/>
              </a:rPr>
              <a:t>（一）扎实的专业知识</a:t>
            </a:r>
            <a:endParaRPr lang="zh-CN" altLang="en-US" b="1">
              <a:solidFill>
                <a:schemeClr val="lt1">
                  <a:lumMod val="100000"/>
                </a:schemeClr>
              </a:solidFill>
              <a:latin typeface="+mn-ea"/>
              <a:cs typeface="+mn-ea"/>
              <a:sym typeface="+mn-ea"/>
            </a:endParaRPr>
          </a:p>
        </p:txBody>
      </p:sp>
      <p:sp>
        <p:nvSpPr>
          <p:cNvPr id="47" name="椭圆 46"/>
          <p:cNvSpPr/>
          <p:nvPr>
            <p:custDataLst>
              <p:tags r:id="rId12"/>
            </p:custDataLst>
          </p:nvPr>
        </p:nvSpPr>
        <p:spPr>
          <a:xfrm>
            <a:off x="8063295" y="3603502"/>
            <a:ext cx="145778" cy="145778"/>
          </a:xfrm>
          <a:prstGeom prst="ellipse">
            <a:avLst/>
          </a:prstGeom>
          <a:noFill/>
          <a:ln w="317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8" name="椭圆 47"/>
          <p:cNvSpPr/>
          <p:nvPr>
            <p:custDataLst>
              <p:tags r:id="rId13"/>
            </p:custDataLst>
          </p:nvPr>
        </p:nvSpPr>
        <p:spPr>
          <a:xfrm>
            <a:off x="8103547" y="3643754"/>
            <a:ext cx="64730" cy="64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9" name="任意多边形: 形状 3"/>
          <p:cNvSpPr/>
          <p:nvPr>
            <p:custDataLst>
              <p:tags r:id="rId14"/>
            </p:custDataLst>
          </p:nvPr>
        </p:nvSpPr>
        <p:spPr>
          <a:xfrm rot="1800000">
            <a:off x="8343427" y="3501784"/>
            <a:ext cx="409592" cy="354653"/>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gradFill>
            <a:gsLst>
              <a:gs pos="0">
                <a:schemeClr val="accent4">
                  <a:alpha val="100000"/>
                </a:schemeClr>
              </a:gs>
              <a:gs pos="100000">
                <a:schemeClr val="accent4">
                  <a:lumMod val="80000"/>
                  <a:lumOff val="20000"/>
                  <a:alpha val="100000"/>
                </a:schemeClr>
              </a:gs>
            </a:gsLst>
            <a:lin ang="16200000" scaled="0"/>
          </a:gradFill>
          <a:ln>
            <a:noFill/>
          </a:ln>
          <a:effectLst>
            <a:outerShdw blurRad="1016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50" name="矩形 49"/>
          <p:cNvSpPr/>
          <p:nvPr>
            <p:custDataLst>
              <p:tags r:id="rId15"/>
            </p:custDataLst>
          </p:nvPr>
        </p:nvSpPr>
        <p:spPr>
          <a:xfrm>
            <a:off x="8896350" y="3046730"/>
            <a:ext cx="2018665" cy="598805"/>
          </a:xfrm>
          <a:prstGeom prst="rect">
            <a:avLst/>
          </a:prstGeom>
          <a:noFill/>
        </p:spPr>
        <p:txBody>
          <a:bodyPr wrap="square" lIns="0" tIns="0" rIns="0" bIns="0" rtlCol="0" anchor="b">
            <a:noAutofit/>
          </a:bodyPr>
          <a:p>
            <a:pPr algn="just">
              <a:spcBef>
                <a:spcPct val="0"/>
              </a:spcBef>
              <a:spcAft>
                <a:spcPct val="0"/>
              </a:spcAft>
            </a:pPr>
            <a:r>
              <a:rPr lang="zh-CN" altLang="en-US" b="1" dirty="0">
                <a:solidFill>
                  <a:schemeClr val="accent4"/>
                </a:solidFill>
                <a:latin typeface="+mn-ea"/>
                <a:cs typeface="+mn-ea"/>
                <a:sym typeface="+mn-ea"/>
              </a:rPr>
              <a:t>2. 跨学科知识融合</a:t>
            </a:r>
            <a:endParaRPr lang="zh-CN" altLang="en-US" b="1" dirty="0">
              <a:solidFill>
                <a:schemeClr val="accent4"/>
              </a:solidFill>
              <a:latin typeface="+mn-ea"/>
              <a:cs typeface="+mn-ea"/>
              <a:sym typeface="+mn-ea"/>
            </a:endParaRPr>
          </a:p>
        </p:txBody>
      </p:sp>
      <p:sp>
        <p:nvSpPr>
          <p:cNvPr id="51" name="矩形 50"/>
          <p:cNvSpPr/>
          <p:nvPr>
            <p:custDataLst>
              <p:tags r:id="rId16"/>
            </p:custDataLst>
          </p:nvPr>
        </p:nvSpPr>
        <p:spPr>
          <a:xfrm>
            <a:off x="8896621" y="3680199"/>
            <a:ext cx="1864105" cy="497167"/>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a:solidFill>
                  <a:schemeClr val="tx1">
                    <a:lumMod val="85000"/>
                    <a:lumOff val="15000"/>
                  </a:schemeClr>
                </a:solidFill>
                <a:latin typeface="+mn-ea"/>
                <a:cs typeface="+mn-ea"/>
                <a:sym typeface="+mn-ea"/>
              </a:rPr>
              <a:t>跨学科融合可解复杂创新难题并开拓新兴领域。</a:t>
            </a:r>
            <a:endParaRPr lang="zh-CN" altLang="en-US" sz="1400">
              <a:solidFill>
                <a:schemeClr val="tx1">
                  <a:lumMod val="85000"/>
                  <a:lumOff val="15000"/>
                </a:schemeClr>
              </a:solidFill>
              <a:latin typeface="+mn-ea"/>
              <a:cs typeface="+mn-ea"/>
              <a:sym typeface="+mn-ea"/>
            </a:endParaRPr>
          </a:p>
        </p:txBody>
      </p:sp>
      <p:sp>
        <p:nvSpPr>
          <p:cNvPr id="52" name="椭圆 51"/>
          <p:cNvSpPr/>
          <p:nvPr>
            <p:custDataLst>
              <p:tags r:id="rId17"/>
            </p:custDataLst>
          </p:nvPr>
        </p:nvSpPr>
        <p:spPr>
          <a:xfrm>
            <a:off x="4297552" y="3603502"/>
            <a:ext cx="145778" cy="145778"/>
          </a:xfrm>
          <a:prstGeom prst="ellipse">
            <a:avLst/>
          </a:prstGeom>
          <a:noFill/>
          <a:ln w="317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53" name="椭圆 52"/>
          <p:cNvSpPr/>
          <p:nvPr>
            <p:custDataLst>
              <p:tags r:id="rId18"/>
            </p:custDataLst>
          </p:nvPr>
        </p:nvSpPr>
        <p:spPr>
          <a:xfrm>
            <a:off x="4337804" y="3643754"/>
            <a:ext cx="64730" cy="64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54" name="任意多边形: 形状 3"/>
          <p:cNvSpPr/>
          <p:nvPr>
            <p:custDataLst>
              <p:tags r:id="rId19"/>
            </p:custDataLst>
          </p:nvPr>
        </p:nvSpPr>
        <p:spPr>
          <a:xfrm rot="1800000">
            <a:off x="3752517" y="3501240"/>
            <a:ext cx="409592" cy="354653"/>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gradFill>
            <a:gsLst>
              <a:gs pos="0">
                <a:schemeClr val="accent4">
                  <a:alpha val="100000"/>
                </a:schemeClr>
              </a:gs>
              <a:gs pos="100000">
                <a:schemeClr val="accent4">
                  <a:lumMod val="80000"/>
                  <a:lumOff val="20000"/>
                  <a:alpha val="100000"/>
                </a:schemeClr>
              </a:gs>
            </a:gsLst>
            <a:lin ang="16200000" scaled="0"/>
          </a:gradFill>
          <a:ln>
            <a:noFill/>
          </a:ln>
          <a:effectLst>
            <a:outerShdw blurRad="1016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55" name="矩形 54"/>
          <p:cNvSpPr/>
          <p:nvPr>
            <p:custDataLst>
              <p:tags r:id="rId20"/>
            </p:custDataLst>
          </p:nvPr>
        </p:nvSpPr>
        <p:spPr>
          <a:xfrm>
            <a:off x="1807364" y="3050852"/>
            <a:ext cx="1864105" cy="598885"/>
          </a:xfrm>
          <a:prstGeom prst="rect">
            <a:avLst/>
          </a:prstGeom>
          <a:noFill/>
        </p:spPr>
        <p:txBody>
          <a:bodyPr wrap="square" lIns="0" tIns="0" rIns="0" bIns="0" rtlCol="0" anchor="b">
            <a:noAutofit/>
          </a:bodyPr>
          <a:p>
            <a:pPr algn="just">
              <a:lnSpc>
                <a:spcPct val="130000"/>
              </a:lnSpc>
              <a:spcBef>
                <a:spcPts val="0"/>
              </a:spcBef>
              <a:spcAft>
                <a:spcPts val="0"/>
              </a:spcAft>
            </a:pPr>
            <a:r>
              <a:rPr lang="zh-CN" altLang="en-US" sz="1600" b="1" dirty="0">
                <a:solidFill>
                  <a:schemeClr val="accent4"/>
                </a:solidFill>
                <a:latin typeface="+mn-ea"/>
                <a:cs typeface="+mn-ea"/>
                <a:sym typeface="+mn-ea"/>
              </a:rPr>
              <a:t>1. 深入理解本专业核心概念与理论体系</a:t>
            </a:r>
            <a:endParaRPr lang="zh-CN" altLang="en-US" sz="1600" b="1" dirty="0">
              <a:solidFill>
                <a:schemeClr val="accent4"/>
              </a:solidFill>
              <a:latin typeface="+mn-ea"/>
              <a:cs typeface="+mn-ea"/>
              <a:sym typeface="+mn-ea"/>
            </a:endParaRPr>
          </a:p>
        </p:txBody>
      </p:sp>
      <p:pic>
        <p:nvPicPr>
          <p:cNvPr id="56" name="图片 5" descr="343435383036303b343532343134393bcdb7c4d4b7e7b1a9"/>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859131" y="3591535"/>
            <a:ext cx="185028" cy="185028"/>
          </a:xfrm>
          <a:prstGeom prst="rect">
            <a:avLst/>
          </a:prstGeom>
        </p:spPr>
      </p:pic>
      <p:sp>
        <p:nvSpPr>
          <p:cNvPr id="57" name="矩形 56"/>
          <p:cNvSpPr/>
          <p:nvPr>
            <p:custDataLst>
              <p:tags r:id="rId24"/>
            </p:custDataLst>
          </p:nvPr>
        </p:nvSpPr>
        <p:spPr>
          <a:xfrm>
            <a:off x="1683385" y="3684270"/>
            <a:ext cx="1988185" cy="1083310"/>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a:solidFill>
                  <a:schemeClr val="tx1">
                    <a:lumMod val="85000"/>
                    <a:lumOff val="15000"/>
                  </a:schemeClr>
                </a:solidFill>
                <a:latin typeface="+mn-ea"/>
                <a:cs typeface="+mn-ea"/>
                <a:sym typeface="+mn-ea"/>
              </a:rPr>
              <a:t>专业知识为创新筑牢根基。就航天工程而言，航天器设计发射离不开深厚的专业积累。</a:t>
            </a:r>
            <a:endParaRPr lang="zh-CN" altLang="en-US" sz="1400">
              <a:solidFill>
                <a:schemeClr val="tx1">
                  <a:lumMod val="85000"/>
                  <a:lumOff val="15000"/>
                </a:schemeClr>
              </a:solidFill>
              <a:latin typeface="+mn-ea"/>
              <a:cs typeface="+mn-ea"/>
              <a:sym typeface="+mn-ea"/>
            </a:endParaRPr>
          </a:p>
        </p:txBody>
      </p:sp>
      <p:pic>
        <p:nvPicPr>
          <p:cNvPr id="58" name="图片 12" descr="343439383331313b343532303032383bbfcdbba7b9dcc0e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8455480" y="3586640"/>
            <a:ext cx="185028" cy="185028"/>
          </a:xfrm>
          <a:prstGeom prst="rect">
            <a:avLst/>
          </a:prstGeom>
        </p:spPr>
      </p:pic>
    </p:spTree>
    <p:custDataLst>
      <p:tags r:id="rId28"/>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3566160" y="891540"/>
            <a:ext cx="5059680" cy="630555"/>
            <a:chOff x="5616" y="1404"/>
            <a:chExt cx="7968" cy="993"/>
          </a:xfrm>
        </p:grpSpPr>
        <p:sp>
          <p:nvSpPr>
            <p:cNvPr id="12" name="文本框 11"/>
            <p:cNvSpPr txBox="1"/>
            <p:nvPr/>
          </p:nvSpPr>
          <p:spPr>
            <a:xfrm>
              <a:off x="5616" y="1404"/>
              <a:ext cx="7968" cy="919"/>
            </a:xfrm>
            <a:prstGeom prst="rect">
              <a:avLst/>
            </a:prstGeom>
            <a:noFill/>
          </p:spPr>
          <p:txBody>
            <a:bodyPr wrap="none" rtlCol="0">
              <a:spAutoFit/>
            </a:bodyPr>
            <a:p>
              <a:pPr algn="ctr"/>
              <a:r>
                <a:rPr lang="zh-CN" altLang="en-US" sz="3200" b="1" dirty="0">
                  <a:solidFill>
                    <a:srgbClr val="7E4938"/>
                  </a:solidFill>
                  <a:cs typeface="+mn-ea"/>
                  <a:sym typeface="+mn-lt"/>
                </a:rPr>
                <a:t>三、创新型人才的知识素养</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2" name="矩形: 剪去对角 148"/>
          <p:cNvSpPr/>
          <p:nvPr>
            <p:custDataLst>
              <p:tags r:id="rId4"/>
            </p:custDataLst>
          </p:nvPr>
        </p:nvSpPr>
        <p:spPr>
          <a:xfrm>
            <a:off x="1815465" y="4387066"/>
            <a:ext cx="8409086" cy="1597657"/>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3" name="任意多边形 2"/>
          <p:cNvSpPr/>
          <p:nvPr>
            <p:custDataLst>
              <p:tags r:id="rId5"/>
            </p:custDataLst>
          </p:nvPr>
        </p:nvSpPr>
        <p:spPr>
          <a:xfrm>
            <a:off x="9948633" y="5925880"/>
            <a:ext cx="280369" cy="59337"/>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4" name="任意多边形 48"/>
          <p:cNvSpPr/>
          <p:nvPr>
            <p:custDataLst>
              <p:tags r:id="rId6"/>
            </p:custDataLst>
          </p:nvPr>
        </p:nvSpPr>
        <p:spPr>
          <a:xfrm>
            <a:off x="1815465" y="4380637"/>
            <a:ext cx="1059666" cy="327839"/>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 name="等腰三角形 4"/>
          <p:cNvSpPr/>
          <p:nvPr>
            <p:custDataLst>
              <p:tags r:id="rId7"/>
            </p:custDataLst>
          </p:nvPr>
        </p:nvSpPr>
        <p:spPr>
          <a:xfrm rot="10800000" flipH="1">
            <a:off x="1815465" y="4380637"/>
            <a:ext cx="207186" cy="129553"/>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8" name="直接连接符 7"/>
          <p:cNvCxnSpPr/>
          <p:nvPr>
            <p:custDataLst>
              <p:tags r:id="rId8"/>
            </p:custDataLst>
          </p:nvPr>
        </p:nvCxnSpPr>
        <p:spPr>
          <a:xfrm>
            <a:off x="1839694" y="4577439"/>
            <a:ext cx="0" cy="97412"/>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任意多边形: 形状 73"/>
          <p:cNvSpPr/>
          <p:nvPr>
            <p:custDataLst>
              <p:tags r:id="rId9"/>
            </p:custDataLst>
          </p:nvPr>
        </p:nvSpPr>
        <p:spPr>
          <a:xfrm>
            <a:off x="2259506" y="4347013"/>
            <a:ext cx="308554" cy="31647"/>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0" name="矩形: 剪去对角 148"/>
          <p:cNvSpPr/>
          <p:nvPr>
            <p:custDataLst>
              <p:tags r:id="rId10"/>
            </p:custDataLst>
          </p:nvPr>
        </p:nvSpPr>
        <p:spPr>
          <a:xfrm>
            <a:off x="1816948" y="2552059"/>
            <a:ext cx="8409086" cy="1597657"/>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14" name="任意多边形 13"/>
          <p:cNvSpPr/>
          <p:nvPr>
            <p:custDataLst>
              <p:tags r:id="rId11"/>
            </p:custDataLst>
          </p:nvPr>
        </p:nvSpPr>
        <p:spPr>
          <a:xfrm>
            <a:off x="9950116" y="4090873"/>
            <a:ext cx="280369" cy="59337"/>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17" name="任意多边形 48"/>
          <p:cNvSpPr/>
          <p:nvPr>
            <p:custDataLst>
              <p:tags r:id="rId12"/>
            </p:custDataLst>
          </p:nvPr>
        </p:nvSpPr>
        <p:spPr>
          <a:xfrm>
            <a:off x="1816948" y="2545631"/>
            <a:ext cx="1059666" cy="327839"/>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4" name="等腰三角形 23"/>
          <p:cNvSpPr/>
          <p:nvPr>
            <p:custDataLst>
              <p:tags r:id="rId13"/>
            </p:custDataLst>
          </p:nvPr>
        </p:nvSpPr>
        <p:spPr>
          <a:xfrm rot="10800000" flipH="1">
            <a:off x="1816948" y="2545631"/>
            <a:ext cx="207186" cy="129553"/>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25" name="直接连接符 24"/>
          <p:cNvCxnSpPr/>
          <p:nvPr>
            <p:custDataLst>
              <p:tags r:id="rId14"/>
            </p:custDataLst>
          </p:nvPr>
        </p:nvCxnSpPr>
        <p:spPr>
          <a:xfrm>
            <a:off x="1841178" y="2742433"/>
            <a:ext cx="0" cy="97412"/>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4" name="任意多边形: 形状 73"/>
          <p:cNvSpPr/>
          <p:nvPr>
            <p:custDataLst>
              <p:tags r:id="rId15"/>
            </p:custDataLst>
          </p:nvPr>
        </p:nvSpPr>
        <p:spPr>
          <a:xfrm>
            <a:off x="2260989" y="2512006"/>
            <a:ext cx="308554" cy="31647"/>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26" name="矩形 25"/>
          <p:cNvSpPr/>
          <p:nvPr>
            <p:custDataLst>
              <p:tags r:id="rId16"/>
            </p:custDataLst>
          </p:nvPr>
        </p:nvSpPr>
        <p:spPr>
          <a:xfrm>
            <a:off x="2047869" y="2551565"/>
            <a:ext cx="1782097" cy="1598647"/>
          </a:xfrm>
          <a:prstGeom prst="rect">
            <a:avLst/>
          </a:prstGeom>
          <a:noFill/>
        </p:spPr>
        <p:txBody>
          <a:bodyPr wrap="square" lIns="0" tIns="36195" rIns="0" bIns="0" rtlCol="0" anchor="ctr">
            <a:noAutofit/>
          </a:bodyPr>
          <a:lstStyle/>
          <a:p>
            <a:pPr indent="0" algn="ctr" fontAlgn="auto">
              <a:lnSpc>
                <a:spcPct val="120000"/>
              </a:lnSpc>
              <a:spcBef>
                <a:spcPct val="0"/>
              </a:spcBef>
              <a:spcAft>
                <a:spcPct val="0"/>
              </a:spcAft>
            </a:pPr>
            <a:r>
              <a:rPr lang="zh-CN" altLang="en-US" b="1" dirty="0">
                <a:solidFill>
                  <a:srgbClr val="DAAC75"/>
                </a:solidFill>
                <a:latin typeface="+mn-ea"/>
                <a:cs typeface="+mn-ea"/>
              </a:rPr>
              <a:t>1. 快速学习新知识的方法与技巧</a:t>
            </a:r>
            <a:endParaRPr lang="zh-CN" altLang="en-US" b="1" dirty="0">
              <a:solidFill>
                <a:srgbClr val="DAAC75"/>
              </a:solidFill>
              <a:latin typeface="+mn-ea"/>
              <a:cs typeface="+mn-ea"/>
            </a:endParaRPr>
          </a:p>
        </p:txBody>
      </p:sp>
      <p:sp>
        <p:nvSpPr>
          <p:cNvPr id="27" name="矩形 26"/>
          <p:cNvSpPr/>
          <p:nvPr>
            <p:custDataLst>
              <p:tags r:id="rId17"/>
            </p:custDataLst>
          </p:nvPr>
        </p:nvSpPr>
        <p:spPr>
          <a:xfrm>
            <a:off x="4419384" y="2551070"/>
            <a:ext cx="5555456" cy="1599141"/>
          </a:xfrm>
          <a:prstGeom prst="rect">
            <a:avLst/>
          </a:prstGeom>
          <a:noFill/>
        </p:spPr>
        <p:txBody>
          <a:bodyPr wrap="square" lIns="0" tIns="0" rIns="0" bIns="0" rtlCol="0" anchor="ctr" anchorCtr="0">
            <a:noAutofit/>
          </a:bodyPr>
          <a:lstStyle/>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当今时代飞速发展，创新型人才需高效学习策略。互联网从业者多利用自主与在线学习资源。</a:t>
            </a:r>
            <a:endParaRPr lang="zh-CN" altLang="en-US" dirty="0">
              <a:solidFill>
                <a:schemeClr val="tx1">
                  <a:lumMod val="85000"/>
                  <a:lumOff val="15000"/>
                </a:schemeClr>
              </a:solidFill>
              <a:latin typeface="+mn-ea"/>
              <a:cs typeface="+mn-ea"/>
            </a:endParaRPr>
          </a:p>
        </p:txBody>
      </p:sp>
      <p:cxnSp>
        <p:nvCxnSpPr>
          <p:cNvPr id="29" name="直接连接符 28"/>
          <p:cNvCxnSpPr/>
          <p:nvPr>
            <p:custDataLst>
              <p:tags r:id="rId18"/>
            </p:custDataLst>
          </p:nvPr>
        </p:nvCxnSpPr>
        <p:spPr>
          <a:xfrm>
            <a:off x="4087590" y="2918962"/>
            <a:ext cx="0" cy="863852"/>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19"/>
            </p:custDataLst>
          </p:nvPr>
        </p:nvSpPr>
        <p:spPr>
          <a:xfrm>
            <a:off x="4419384" y="4382615"/>
            <a:ext cx="5555455" cy="1599141"/>
          </a:xfrm>
          <a:prstGeom prst="rect">
            <a:avLst/>
          </a:prstGeom>
          <a:noFill/>
        </p:spPr>
        <p:txBody>
          <a:bodyPr wrap="square" lIns="0" tIns="0" rIns="0" bIns="0" rtlCol="0" anchor="ctr" anchorCtr="0">
            <a:noAutofit/>
          </a:bodyPr>
          <a:lstStyle/>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学术期刊与行业会议是了解前沿动态的关键。</a:t>
            </a:r>
            <a:endParaRPr lang="zh-CN" altLang="en-US" dirty="0">
              <a:solidFill>
                <a:schemeClr val="tx1">
                  <a:lumMod val="85000"/>
                  <a:lumOff val="15000"/>
                </a:schemeClr>
              </a:solidFill>
              <a:latin typeface="+mn-ea"/>
              <a:cs typeface="+mn-ea"/>
            </a:endParaRPr>
          </a:p>
        </p:txBody>
      </p:sp>
      <p:cxnSp>
        <p:nvCxnSpPr>
          <p:cNvPr id="31" name="直接连接符 30"/>
          <p:cNvCxnSpPr/>
          <p:nvPr>
            <p:custDataLst>
              <p:tags r:id="rId20"/>
            </p:custDataLst>
          </p:nvPr>
        </p:nvCxnSpPr>
        <p:spPr>
          <a:xfrm>
            <a:off x="4087590" y="4750507"/>
            <a:ext cx="0" cy="863852"/>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21"/>
            </p:custDataLst>
          </p:nvPr>
        </p:nvSpPr>
        <p:spPr>
          <a:xfrm>
            <a:off x="1993900" y="4383405"/>
            <a:ext cx="1943100" cy="1598930"/>
          </a:xfrm>
          <a:prstGeom prst="rect">
            <a:avLst/>
          </a:prstGeom>
          <a:noFill/>
        </p:spPr>
        <p:txBody>
          <a:bodyPr wrap="square" lIns="0" tIns="36195" rIns="0" bIns="0" rtlCol="0" anchor="ctr">
            <a:noAutofit/>
          </a:bodyPr>
          <a:lstStyle/>
          <a:p>
            <a:pPr indent="0" algn="ctr" fontAlgn="auto">
              <a:lnSpc>
                <a:spcPct val="120000"/>
              </a:lnSpc>
              <a:spcBef>
                <a:spcPct val="0"/>
              </a:spcBef>
              <a:spcAft>
                <a:spcPct val="0"/>
              </a:spcAft>
            </a:pPr>
            <a:r>
              <a:rPr lang="zh-CN" altLang="en-US" b="1" dirty="0">
                <a:solidFill>
                  <a:srgbClr val="DAAC75"/>
                </a:solidFill>
                <a:latin typeface="+mn-ea"/>
                <a:cs typeface="+mn-ea"/>
              </a:rPr>
              <a:t>2. 跟踪前沿知识动态的意识与习惯</a:t>
            </a:r>
            <a:endParaRPr lang="zh-CN" altLang="en-US" b="1" dirty="0">
              <a:solidFill>
                <a:srgbClr val="DAAC75"/>
              </a:solidFill>
              <a:latin typeface="+mn-ea"/>
              <a:cs typeface="+mn-ea"/>
            </a:endParaRPr>
          </a:p>
        </p:txBody>
      </p:sp>
      <p:sp>
        <p:nvSpPr>
          <p:cNvPr id="34" name="文本框 33"/>
          <p:cNvSpPr txBox="1"/>
          <p:nvPr/>
        </p:nvSpPr>
        <p:spPr>
          <a:xfrm>
            <a:off x="1678305" y="2004610"/>
            <a:ext cx="4064000" cy="39878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a:solidFill>
                  <a:srgbClr val="DBA537"/>
                </a:solidFill>
                <a:latin typeface="Arial" panose="020B0604020202020204" pitchFamily="34" charset="0"/>
                <a:ea typeface="微软雅黑" panose="020B0503020204020204" pitchFamily="34" charset="-122"/>
              </a:rPr>
              <a:t>（二）知识更新能力</a:t>
            </a:r>
            <a:endParaRPr lang="zh-CN" altLang="en-US" sz="2000" b="1">
              <a:solidFill>
                <a:srgbClr val="DBA537"/>
              </a:solidFill>
              <a:latin typeface="Arial" panose="020B0604020202020204" pitchFamily="34" charset="0"/>
              <a:ea typeface="微软雅黑" panose="020B0503020204020204" pitchFamily="34" charset="-122"/>
            </a:endParaRPr>
          </a:p>
        </p:txBody>
      </p:sp>
    </p:spTree>
    <p:custDataLst>
      <p:tags r:id="rId22"/>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3566160" y="891540"/>
            <a:ext cx="5059680" cy="630555"/>
            <a:chOff x="5616" y="1404"/>
            <a:chExt cx="7968" cy="993"/>
          </a:xfrm>
        </p:grpSpPr>
        <p:sp>
          <p:nvSpPr>
            <p:cNvPr id="12" name="文本框 11"/>
            <p:cNvSpPr txBox="1"/>
            <p:nvPr/>
          </p:nvSpPr>
          <p:spPr>
            <a:xfrm>
              <a:off x="5616" y="1404"/>
              <a:ext cx="7968" cy="919"/>
            </a:xfrm>
            <a:prstGeom prst="rect">
              <a:avLst/>
            </a:prstGeom>
            <a:noFill/>
          </p:spPr>
          <p:txBody>
            <a:bodyPr wrap="none" rtlCol="0">
              <a:spAutoFit/>
            </a:bodyPr>
            <a:p>
              <a:pPr algn="ctr"/>
              <a:r>
                <a:rPr lang="zh-CN" altLang="en-US" sz="3200" b="1" dirty="0">
                  <a:solidFill>
                    <a:srgbClr val="7E4938"/>
                  </a:solidFill>
                  <a:cs typeface="+mn-ea"/>
                  <a:sym typeface="+mn-lt"/>
                </a:rPr>
                <a:t>四、创新型人才的能力素养</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1678305" y="1916980"/>
            <a:ext cx="4064000" cy="39878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a:solidFill>
                  <a:srgbClr val="DBA537"/>
                </a:solidFill>
                <a:latin typeface="Arial" panose="020B0604020202020204" pitchFamily="34" charset="0"/>
                <a:ea typeface="微软雅黑" panose="020B0503020204020204" pitchFamily="34" charset="-122"/>
              </a:rPr>
              <a:t>（一）创新实践能力</a:t>
            </a:r>
            <a:endParaRPr lang="zh-CN" altLang="en-US" sz="2000" b="1">
              <a:solidFill>
                <a:srgbClr val="DBA537"/>
              </a:solidFill>
              <a:latin typeface="Arial" panose="020B0604020202020204" pitchFamily="34" charset="0"/>
              <a:ea typeface="微软雅黑" panose="020B0503020204020204" pitchFamily="34" charset="-122"/>
            </a:endParaRPr>
          </a:p>
        </p:txBody>
      </p:sp>
      <p:grpSp>
        <p:nvGrpSpPr>
          <p:cNvPr id="33" name="组合 32"/>
          <p:cNvGrpSpPr/>
          <p:nvPr>
            <p:custDataLst>
              <p:tags r:id="rId4"/>
            </p:custDataLst>
          </p:nvPr>
        </p:nvGrpSpPr>
        <p:grpSpPr>
          <a:xfrm>
            <a:off x="1737995" y="2463800"/>
            <a:ext cx="8204835" cy="3590290"/>
            <a:chOff x="2737" y="3880"/>
            <a:chExt cx="12921" cy="5654"/>
          </a:xfrm>
        </p:grpSpPr>
        <p:sp>
          <p:nvSpPr>
            <p:cNvPr id="20" name="圆角矩形 19"/>
            <p:cNvSpPr/>
            <p:nvPr>
              <p:custDataLst>
                <p:tags r:id="rId5"/>
              </p:custDataLst>
            </p:nvPr>
          </p:nvSpPr>
          <p:spPr>
            <a:xfrm>
              <a:off x="2737" y="3952"/>
              <a:ext cx="12921" cy="2489"/>
            </a:xfrm>
            <a:prstGeom prst="roundRect">
              <a:avLst>
                <a:gd name="adj" fmla="val 10446"/>
              </a:avLst>
            </a:prstGeom>
            <a:solidFill>
              <a:schemeClr val="accent4">
                <a:lumMod val="60000"/>
                <a:lumOff val="40000"/>
                <a:alpha val="12000"/>
              </a:schemeClr>
            </a:solidFill>
            <a:ln w="9525">
              <a:gradFill>
                <a:gsLst>
                  <a:gs pos="100000">
                    <a:schemeClr val="accent4">
                      <a:alpha val="15000"/>
                    </a:schemeClr>
                  </a:gs>
                  <a:gs pos="0">
                    <a:schemeClr val="accent4">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just" fontAlgn="auto">
                <a:lnSpc>
                  <a:spcPct val="130000"/>
                </a:lnSpc>
                <a:buClrTx/>
                <a:buSzTx/>
                <a:buFontTx/>
                <a:extLst>
                  <a:ext uri="{35155182-B16C-46BC-9424-99874614C6A1}">
                    <wpsdc:indentchars xmlns:wpsdc="http://www.wps.cn/officeDocument/2017/drawingmlCustomData" val="200" checksum="59296752"/>
                  </a:ext>
                </a:extLst>
              </a:pPr>
              <a:r>
                <a:rPr lang="zh-CN" altLang="en-US" kern="0" dirty="0">
                  <a:ln>
                    <a:noFill/>
                    <a:prstDash val="sysDot"/>
                  </a:ln>
                  <a:solidFill>
                    <a:schemeClr val="tx1">
                      <a:lumMod val="85000"/>
                      <a:lumOff val="15000"/>
                    </a:schemeClr>
                  </a:solidFill>
                  <a:uFillTx/>
                  <a:latin typeface="+mn-ea"/>
                  <a:sym typeface="+mn-ea"/>
                </a:rPr>
                <a:t>1. 实验与操作技能</a:t>
              </a:r>
              <a:endParaRPr lang="zh-CN" altLang="en-US" kern="0" dirty="0">
                <a:ln>
                  <a:noFill/>
                  <a:prstDash val="sysDot"/>
                </a:ln>
                <a:solidFill>
                  <a:schemeClr val="tx1">
                    <a:lumMod val="85000"/>
                    <a:lumOff val="15000"/>
                  </a:schemeClr>
                </a:solidFill>
                <a:uFillTx/>
                <a:latin typeface="+mn-ea"/>
                <a:sym typeface="+mn-ea"/>
              </a:endParaRPr>
            </a:p>
            <a:p>
              <a:pPr lvl="0" indent="457200" algn="just" fontAlgn="auto">
                <a:lnSpc>
                  <a:spcPct val="130000"/>
                </a:lnSpc>
                <a:buClrTx/>
                <a:buSzTx/>
                <a:buFontTx/>
                <a:extLst>
                  <a:ext uri="{35155182-B16C-46BC-9424-99874614C6A1}">
                    <wpsdc:indentchars xmlns:wpsdc="http://www.wps.cn/officeDocument/2017/drawingmlCustomData" val="200" checksum="59296752"/>
                  </a:ext>
                </a:extLst>
              </a:pPr>
              <a:r>
                <a:rPr lang="zh-CN" altLang="en-US" kern="0" dirty="0">
                  <a:ln>
                    <a:noFill/>
                    <a:prstDash val="sysDot"/>
                  </a:ln>
                  <a:solidFill>
                    <a:schemeClr val="tx1">
                      <a:lumMod val="85000"/>
                      <a:lumOff val="15000"/>
                    </a:schemeClr>
                  </a:solidFill>
                  <a:uFillTx/>
                  <a:latin typeface="+mn-ea"/>
                  <a:sym typeface="+mn-ea"/>
                </a:rPr>
                <a:t>科技创新中，实验与操作技能极为关键。如半导体芯片制造，科研人员在超净室进行光刻实验，精确操作光刻机刻蚀硅片电路图案，微米纳米级操作不容有误，光刻胶涂布厚度、曝光参数控制等环节需经大量实践掌握。</a:t>
              </a:r>
              <a:endParaRPr lang="zh-CN" altLang="en-US" kern="0" dirty="0">
                <a:ln>
                  <a:noFill/>
                  <a:prstDash val="sysDot"/>
                </a:ln>
                <a:solidFill>
                  <a:schemeClr val="tx1">
                    <a:lumMod val="85000"/>
                    <a:lumOff val="15000"/>
                  </a:schemeClr>
                </a:solidFill>
                <a:uFillTx/>
                <a:latin typeface="+mn-ea"/>
                <a:sym typeface="+mn-ea"/>
              </a:endParaRPr>
            </a:p>
          </p:txBody>
        </p:sp>
        <p:sp>
          <p:nvSpPr>
            <p:cNvPr id="21" name="圆角矩形 20"/>
            <p:cNvSpPr/>
            <p:nvPr>
              <p:custDataLst>
                <p:tags r:id="rId6"/>
              </p:custDataLst>
            </p:nvPr>
          </p:nvSpPr>
          <p:spPr>
            <a:xfrm>
              <a:off x="2737" y="7045"/>
              <a:ext cx="12921" cy="2489"/>
            </a:xfrm>
            <a:prstGeom prst="roundRect">
              <a:avLst>
                <a:gd name="adj" fmla="val 10446"/>
              </a:avLst>
            </a:prstGeom>
            <a:solidFill>
              <a:schemeClr val="accent4">
                <a:lumMod val="60000"/>
                <a:lumOff val="40000"/>
                <a:alpha val="12000"/>
              </a:schemeClr>
            </a:solidFill>
            <a:ln w="9525">
              <a:gradFill>
                <a:gsLst>
                  <a:gs pos="100000">
                    <a:schemeClr val="accent4">
                      <a:alpha val="15000"/>
                    </a:schemeClr>
                  </a:gs>
                  <a:gs pos="0">
                    <a:schemeClr val="accent4">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06400" algn="just" fontAlgn="auto">
                <a:lnSpc>
                  <a:spcPct val="130000"/>
                </a:lnSpc>
                <a:buClrTx/>
                <a:buSzTx/>
                <a:buFontTx/>
                <a:extLst>
                  <a:ext uri="{35155182-B16C-46BC-9424-99874614C6A1}">
                    <wpsdc:indentchars xmlns:wpsdc="http://www.wps.cn/officeDocument/2017/drawingmlCustomData" val="200" checksum="1740828767"/>
                  </a:ext>
                </a:extLst>
              </a:pPr>
              <a:r>
                <a:rPr lang="zh-CN" altLang="en-US" sz="1600" kern="0" dirty="0">
                  <a:ln>
                    <a:noFill/>
                    <a:prstDash val="sysDot"/>
                  </a:ln>
                  <a:solidFill>
                    <a:schemeClr val="tx1">
                      <a:lumMod val="85000"/>
                      <a:lumOff val="15000"/>
                    </a:schemeClr>
                  </a:solidFill>
                  <a:uFillTx/>
                  <a:latin typeface="+mn-ea"/>
                  <a:sym typeface="+mn-ea"/>
                </a:rPr>
                <a:t>2. 项目管理与执行能力</a:t>
              </a:r>
              <a:endParaRPr lang="zh-CN" altLang="en-US" sz="1600" kern="0" dirty="0">
                <a:ln>
                  <a:noFill/>
                  <a:prstDash val="sysDot"/>
                </a:ln>
                <a:solidFill>
                  <a:schemeClr val="tx1">
                    <a:lumMod val="85000"/>
                    <a:lumOff val="15000"/>
                  </a:schemeClr>
                </a:solidFill>
                <a:uFillTx/>
                <a:latin typeface="+mn-ea"/>
                <a:sym typeface="+mn-ea"/>
              </a:endParaRPr>
            </a:p>
            <a:p>
              <a:pPr lvl="0" indent="406400" algn="just" fontAlgn="auto">
                <a:lnSpc>
                  <a:spcPct val="130000"/>
                </a:lnSpc>
                <a:buClrTx/>
                <a:buSzTx/>
                <a:buFontTx/>
                <a:extLst>
                  <a:ext uri="{35155182-B16C-46BC-9424-99874614C6A1}">
                    <wpsdc:indentchars xmlns:wpsdc="http://www.wps.cn/officeDocument/2017/drawingmlCustomData" val="200" checksum="1740828767"/>
                  </a:ext>
                </a:extLst>
              </a:pPr>
              <a:r>
                <a:rPr lang="zh-CN" altLang="en-US" sz="1600" kern="0" dirty="0">
                  <a:ln>
                    <a:noFill/>
                    <a:prstDash val="sysDot"/>
                  </a:ln>
                  <a:solidFill>
                    <a:schemeClr val="tx1">
                      <a:lumMod val="85000"/>
                      <a:lumOff val="15000"/>
                    </a:schemeClr>
                  </a:solidFill>
                  <a:uFillTx/>
                  <a:latin typeface="+mn-ea"/>
                  <a:sym typeface="+mn-ea"/>
                </a:rPr>
                <a:t>创新项目需科学流程管理。华为5G 研发项目初期规划技术目标、里程碑与资源，执行时全球多研发中心协作，调配人力分模块研发基站、核心网、终端技术，以进度会、评审会控进度、解难题。</a:t>
              </a:r>
              <a:endParaRPr lang="zh-CN" altLang="en-US" sz="1600" kern="0" dirty="0">
                <a:ln>
                  <a:noFill/>
                  <a:prstDash val="sysDot"/>
                </a:ln>
                <a:solidFill>
                  <a:schemeClr val="tx1">
                    <a:lumMod val="85000"/>
                    <a:lumOff val="15000"/>
                  </a:schemeClr>
                </a:solidFill>
                <a:uFillTx/>
                <a:latin typeface="+mn-ea"/>
                <a:sym typeface="+mn-ea"/>
              </a:endParaRPr>
            </a:p>
          </p:txBody>
        </p:sp>
        <p:sp>
          <p:nvSpPr>
            <p:cNvPr id="23" name="圆角矩形 22"/>
            <p:cNvSpPr/>
            <p:nvPr>
              <p:custDataLst>
                <p:tags r:id="rId7"/>
              </p:custDataLst>
            </p:nvPr>
          </p:nvSpPr>
          <p:spPr>
            <a:xfrm>
              <a:off x="2997" y="3880"/>
              <a:ext cx="835" cy="103"/>
            </a:xfrm>
            <a:prstGeom prst="roundRect">
              <a:avLst>
                <a:gd name="adj" fmla="val 50000"/>
              </a:avLst>
            </a:prstGeom>
            <a:gradFill>
              <a:gsLst>
                <a:gs pos="100000">
                  <a:schemeClr val="accent4">
                    <a:lumMod val="60000"/>
                    <a:lumOff val="40000"/>
                    <a:alpha val="71000"/>
                  </a:schemeClr>
                </a:gs>
                <a:gs pos="0">
                  <a:schemeClr val="accent4">
                    <a:alpha val="100000"/>
                  </a:schemeClr>
                </a:gs>
              </a:gsLst>
              <a:lin ang="0"/>
            </a:gradFill>
            <a:ln>
              <a:noFill/>
            </a:ln>
            <a:effectLst>
              <a:outerShdw blurRad="508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8" name="圆角矩形 27"/>
            <p:cNvSpPr/>
            <p:nvPr>
              <p:custDataLst>
                <p:tags r:id="rId8"/>
              </p:custDataLst>
            </p:nvPr>
          </p:nvSpPr>
          <p:spPr>
            <a:xfrm>
              <a:off x="2997" y="6981"/>
              <a:ext cx="835" cy="103"/>
            </a:xfrm>
            <a:prstGeom prst="roundRect">
              <a:avLst>
                <a:gd name="adj" fmla="val 50000"/>
              </a:avLst>
            </a:prstGeom>
            <a:gradFill>
              <a:gsLst>
                <a:gs pos="100000">
                  <a:schemeClr val="accent4">
                    <a:lumMod val="60000"/>
                    <a:lumOff val="40000"/>
                    <a:alpha val="71000"/>
                  </a:schemeClr>
                </a:gs>
                <a:gs pos="0">
                  <a:schemeClr val="accent4">
                    <a:alpha val="100000"/>
                  </a:schemeClr>
                </a:gs>
              </a:gsLst>
              <a:lin ang="0"/>
            </a:gradFill>
            <a:ln>
              <a:noFill/>
            </a:ln>
            <a:effectLst>
              <a:outerShdw blurRad="508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grpSp>
    </p:spTree>
    <p:custDataLst>
      <p:tags r:id="rId9"/>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p:tgtEl>
                                          <p:spTgt spid="34"/>
                                        </p:tgtEl>
                                        <p:attrNameLst>
                                          <p:attrName>ppt_x</p:attrName>
                                        </p:attrNameLst>
                                      </p:cBhvr>
                                      <p:tavLst>
                                        <p:tav tm="0">
                                          <p:val>
                                            <p:strVal val="#ppt_x-#ppt_w*1.125000"/>
                                          </p:val>
                                        </p:tav>
                                        <p:tav tm="100000">
                                          <p:val>
                                            <p:strVal val="#ppt_x"/>
                                          </p:val>
                                        </p:tav>
                                      </p:tavLst>
                                    </p:anim>
                                    <p:animEffect transition="in" filter="wipe(right)">
                                      <p:cBhvr>
                                        <p:cTn id="13" dur="500"/>
                                        <p:tgtEl>
                                          <p:spTgt spid="34"/>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p:tgtEl>
                                          <p:spTgt spid="33"/>
                                        </p:tgtEl>
                                        <p:attrNameLst>
                                          <p:attrName>ppt_x</p:attrName>
                                        </p:attrNameLst>
                                      </p:cBhvr>
                                      <p:tavLst>
                                        <p:tav tm="0">
                                          <p:val>
                                            <p:strVal val="#ppt_x-#ppt_w*1.125000"/>
                                          </p:val>
                                        </p:tav>
                                        <p:tav tm="100000">
                                          <p:val>
                                            <p:strVal val="#ppt_x"/>
                                          </p:val>
                                        </p:tav>
                                      </p:tavLst>
                                    </p:anim>
                                    <p:animEffect transition="in" filter="wipe(right)">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3566160" y="891540"/>
            <a:ext cx="5059680" cy="630555"/>
            <a:chOff x="5616" y="1404"/>
            <a:chExt cx="7968" cy="993"/>
          </a:xfrm>
        </p:grpSpPr>
        <p:sp>
          <p:nvSpPr>
            <p:cNvPr id="12" name="文本框 11"/>
            <p:cNvSpPr txBox="1"/>
            <p:nvPr/>
          </p:nvSpPr>
          <p:spPr>
            <a:xfrm>
              <a:off x="5616" y="1404"/>
              <a:ext cx="7968" cy="919"/>
            </a:xfrm>
            <a:prstGeom prst="rect">
              <a:avLst/>
            </a:prstGeom>
            <a:noFill/>
          </p:spPr>
          <p:txBody>
            <a:bodyPr wrap="none" rtlCol="0">
              <a:spAutoFit/>
            </a:bodyPr>
            <a:p>
              <a:pPr algn="ctr"/>
              <a:r>
                <a:rPr lang="zh-CN" altLang="en-US" sz="3200" b="1" dirty="0">
                  <a:solidFill>
                    <a:srgbClr val="7E4938"/>
                  </a:solidFill>
                  <a:cs typeface="+mn-ea"/>
                  <a:sym typeface="+mn-lt"/>
                </a:rPr>
                <a:t>四、创新型人才的能力素养</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1678305" y="1916980"/>
            <a:ext cx="4064000" cy="39878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a:solidFill>
                  <a:srgbClr val="DBA537"/>
                </a:solidFill>
                <a:latin typeface="Arial" panose="020B0604020202020204" pitchFamily="34" charset="0"/>
                <a:ea typeface="微软雅黑" panose="020B0503020204020204" pitchFamily="34" charset="-122"/>
              </a:rPr>
              <a:t>（二）沟通与协作能力</a:t>
            </a:r>
            <a:endParaRPr lang="zh-CN" altLang="en-US" sz="2000" b="1">
              <a:solidFill>
                <a:srgbClr val="DBA537"/>
              </a:solidFill>
              <a:latin typeface="Arial" panose="020B0604020202020204" pitchFamily="34" charset="0"/>
              <a:ea typeface="微软雅黑" panose="020B0503020204020204" pitchFamily="34" charset="-122"/>
            </a:endParaRPr>
          </a:p>
        </p:txBody>
      </p:sp>
      <p:grpSp>
        <p:nvGrpSpPr>
          <p:cNvPr id="17" name="组合 16"/>
          <p:cNvGrpSpPr/>
          <p:nvPr>
            <p:custDataLst>
              <p:tags r:id="rId4"/>
            </p:custDataLst>
          </p:nvPr>
        </p:nvGrpSpPr>
        <p:grpSpPr>
          <a:xfrm>
            <a:off x="1949450" y="2518410"/>
            <a:ext cx="8386445" cy="3275330"/>
            <a:chOff x="3070" y="3966"/>
            <a:chExt cx="13207" cy="5158"/>
          </a:xfrm>
        </p:grpSpPr>
        <p:sp>
          <p:nvSpPr>
            <p:cNvPr id="2" name="圆角矩形 1"/>
            <p:cNvSpPr/>
            <p:nvPr>
              <p:custDataLst>
                <p:tags r:id="rId5"/>
              </p:custDataLst>
            </p:nvPr>
          </p:nvSpPr>
          <p:spPr>
            <a:xfrm>
              <a:off x="3807" y="3976"/>
              <a:ext cx="5515" cy="5148"/>
            </a:xfrm>
            <a:prstGeom prst="roundRect">
              <a:avLst>
                <a:gd name="adj" fmla="val 0"/>
              </a:avLst>
            </a:prstGeom>
            <a:solidFill>
              <a:schemeClr val="accent4">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矩形 2"/>
            <p:cNvSpPr/>
            <p:nvPr>
              <p:custDataLst>
                <p:tags r:id="rId6"/>
              </p:custDataLst>
            </p:nvPr>
          </p:nvSpPr>
          <p:spPr>
            <a:xfrm>
              <a:off x="4340" y="5224"/>
              <a:ext cx="4449" cy="3480"/>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ln>
                    <a:noFill/>
                    <a:prstDash val="sysDot"/>
                  </a:ln>
                  <a:solidFill>
                    <a:schemeClr val="tx1">
                      <a:lumMod val="85000"/>
                      <a:lumOff val="15000"/>
                    </a:schemeClr>
                  </a:solidFill>
                  <a:latin typeface="+mn-ea"/>
                  <a:cs typeface="+mn-ea"/>
                  <a:sym typeface="+mn-ea"/>
                </a:rPr>
                <a:t>创新理念传播与合作洽谈离不开有效沟通。小米推出智能生态链产品时，产品经理对内以口头与书面形式向研发传达功能需求与体验目标；对供应商用专业商务语言和数据提出质量、周期要求；对消费者借宣传与发布会展示创新特色。有效沟通贯穿全程，避免误解偏差，促产品成功上市与普及。</a:t>
              </a:r>
              <a:endParaRPr lang="zh-CN" altLang="en-US" sz="1400" dirty="0">
                <a:ln>
                  <a:noFill/>
                  <a:prstDash val="sysDot"/>
                </a:ln>
                <a:solidFill>
                  <a:schemeClr val="tx1">
                    <a:lumMod val="85000"/>
                    <a:lumOff val="15000"/>
                  </a:schemeClr>
                </a:solidFill>
                <a:latin typeface="+mn-ea"/>
                <a:cs typeface="+mn-ea"/>
                <a:sym typeface="+mn-ea"/>
              </a:endParaRPr>
            </a:p>
          </p:txBody>
        </p:sp>
        <p:sp>
          <p:nvSpPr>
            <p:cNvPr id="4" name="矩形 3"/>
            <p:cNvSpPr/>
            <p:nvPr>
              <p:custDataLst>
                <p:tags r:id="rId7"/>
              </p:custDataLst>
            </p:nvPr>
          </p:nvSpPr>
          <p:spPr>
            <a:xfrm>
              <a:off x="4342" y="4440"/>
              <a:ext cx="4447" cy="690"/>
            </a:xfrm>
            <a:prstGeom prst="rect">
              <a:avLst/>
            </a:prstGeom>
            <a:noFill/>
          </p:spPr>
          <p:txBody>
            <a:bodyPr wrap="square" lIns="90000" tIns="46800" rIns="90000" bIns="0" rtlCol="0" anchor="ctr">
              <a:noAutofit/>
            </a:bodyPr>
            <a:p>
              <a:pPr>
                <a:spcBef>
                  <a:spcPct val="0"/>
                </a:spcBef>
                <a:spcAft>
                  <a:spcPct val="0"/>
                </a:spcAft>
              </a:pPr>
              <a:r>
                <a:rPr lang="zh-CN" altLang="en-US" b="1">
                  <a:solidFill>
                    <a:schemeClr val="accent4"/>
                  </a:solidFill>
                  <a:latin typeface="+mn-ea"/>
                  <a:cs typeface="+mn-ea"/>
                  <a:sym typeface="+mn-ea"/>
                </a:rPr>
                <a:t>1. 有效沟通技巧</a:t>
              </a:r>
              <a:endParaRPr lang="zh-CN" altLang="en-US" b="1">
                <a:solidFill>
                  <a:schemeClr val="accent4"/>
                </a:solidFill>
                <a:latin typeface="+mn-ea"/>
                <a:cs typeface="+mn-ea"/>
                <a:sym typeface="+mn-ea"/>
              </a:endParaRPr>
            </a:p>
          </p:txBody>
        </p:sp>
        <p:sp>
          <p:nvSpPr>
            <p:cNvPr id="8" name="矩形 7"/>
            <p:cNvSpPr/>
            <p:nvPr>
              <p:custDataLst>
                <p:tags r:id="rId8"/>
              </p:custDataLst>
            </p:nvPr>
          </p:nvSpPr>
          <p:spPr>
            <a:xfrm>
              <a:off x="3070" y="3976"/>
              <a:ext cx="1127" cy="2071"/>
            </a:xfrm>
            <a:prstGeom prst="rect">
              <a:avLst/>
            </a:prstGeom>
            <a:noFill/>
          </p:spPr>
          <p:txBody>
            <a:bodyPr wrap="none" lIns="0" tIns="0" rIns="0" bIns="0" rtlCol="0" anchor="t" anchorCtr="0">
              <a:noAutofit/>
            </a:bodyPr>
            <a:p>
              <a:pPr algn="ctr">
                <a:spcBef>
                  <a:spcPct val="0"/>
                </a:spcBef>
                <a:spcAft>
                  <a:spcPct val="0"/>
                </a:spcAft>
              </a:pPr>
              <a:r>
                <a:rPr lang="en-US" altLang="zh-CN" sz="98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rPr>
                <a:t>1</a:t>
              </a:r>
              <a:endParaRPr lang="en-US" altLang="zh-CN" sz="98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endParaRPr>
            </a:p>
          </p:txBody>
        </p:sp>
        <p:sp>
          <p:nvSpPr>
            <p:cNvPr id="9" name="圆角矩形 1"/>
            <p:cNvSpPr/>
            <p:nvPr>
              <p:custDataLst>
                <p:tags r:id="rId9"/>
              </p:custDataLst>
            </p:nvPr>
          </p:nvSpPr>
          <p:spPr>
            <a:xfrm>
              <a:off x="10763" y="3976"/>
              <a:ext cx="5515" cy="5148"/>
            </a:xfrm>
            <a:prstGeom prst="roundRect">
              <a:avLst>
                <a:gd name="adj" fmla="val 0"/>
              </a:avLst>
            </a:prstGeom>
            <a:solidFill>
              <a:schemeClr val="accent4">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 name="矩形 9"/>
            <p:cNvSpPr/>
            <p:nvPr>
              <p:custDataLst>
                <p:tags r:id="rId10"/>
              </p:custDataLst>
            </p:nvPr>
          </p:nvSpPr>
          <p:spPr>
            <a:xfrm>
              <a:off x="11296" y="5224"/>
              <a:ext cx="4449" cy="3480"/>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ln>
                    <a:noFill/>
                    <a:prstDash val="sysDot"/>
                  </a:ln>
                  <a:solidFill>
                    <a:schemeClr val="tx1">
                      <a:lumMod val="85000"/>
                      <a:lumOff val="15000"/>
                    </a:schemeClr>
                  </a:solidFill>
                  <a:latin typeface="+mn-ea"/>
                  <a:cs typeface="+mn-ea"/>
                  <a:sym typeface="+mn-ea"/>
                </a:rPr>
                <a:t>多元背景成员优势互补可协同创新。字节跳动团队含多专业领域人才，抖音发展中，计算机人员建平台架构与优化算法，新闻传播人员管内容生态，市场营销人员推产品。各成员协作互补，使抖音从短视频平台发展成多功能综合互联网产品，剖析团队协作要素与模式。</a:t>
              </a:r>
              <a:endParaRPr lang="zh-CN" altLang="en-US" sz="1400" dirty="0">
                <a:ln>
                  <a:noFill/>
                  <a:prstDash val="sysDot"/>
                </a:ln>
                <a:solidFill>
                  <a:schemeClr val="tx1">
                    <a:lumMod val="85000"/>
                    <a:lumOff val="15000"/>
                  </a:schemeClr>
                </a:solidFill>
                <a:latin typeface="+mn-ea"/>
                <a:cs typeface="+mn-ea"/>
                <a:sym typeface="+mn-ea"/>
              </a:endParaRPr>
            </a:p>
          </p:txBody>
        </p:sp>
        <p:sp>
          <p:nvSpPr>
            <p:cNvPr id="5" name="矩形 4"/>
            <p:cNvSpPr/>
            <p:nvPr>
              <p:custDataLst>
                <p:tags r:id="rId11"/>
              </p:custDataLst>
            </p:nvPr>
          </p:nvSpPr>
          <p:spPr>
            <a:xfrm>
              <a:off x="11297" y="4440"/>
              <a:ext cx="4447" cy="690"/>
            </a:xfrm>
            <a:prstGeom prst="rect">
              <a:avLst/>
            </a:prstGeom>
            <a:noFill/>
          </p:spPr>
          <p:txBody>
            <a:bodyPr wrap="square" lIns="90000" tIns="46800" rIns="90000" bIns="0" rtlCol="0" anchor="ctr">
              <a:noAutofit/>
            </a:bodyPr>
            <a:p>
              <a:pPr>
                <a:spcBef>
                  <a:spcPct val="0"/>
                </a:spcBef>
                <a:spcAft>
                  <a:spcPct val="0"/>
                </a:spcAft>
              </a:pPr>
              <a:r>
                <a:rPr lang="zh-CN" altLang="en-US" b="1">
                  <a:solidFill>
                    <a:schemeClr val="accent4"/>
                  </a:solidFill>
                  <a:latin typeface="+mn-ea"/>
                  <a:cs typeface="+mn-ea"/>
                  <a:sym typeface="+mn-ea"/>
                </a:rPr>
                <a:t>2. 团队协作精神</a:t>
              </a:r>
              <a:endParaRPr lang="zh-CN" altLang="en-US" b="1">
                <a:solidFill>
                  <a:schemeClr val="accent4"/>
                </a:solidFill>
                <a:latin typeface="+mn-ea"/>
                <a:cs typeface="+mn-ea"/>
                <a:sym typeface="+mn-ea"/>
              </a:endParaRPr>
            </a:p>
          </p:txBody>
        </p:sp>
        <p:sp>
          <p:nvSpPr>
            <p:cNvPr id="14" name="矩形 13"/>
            <p:cNvSpPr/>
            <p:nvPr>
              <p:custDataLst>
                <p:tags r:id="rId12"/>
              </p:custDataLst>
            </p:nvPr>
          </p:nvSpPr>
          <p:spPr>
            <a:xfrm>
              <a:off x="10025" y="3966"/>
              <a:ext cx="1127" cy="2081"/>
            </a:xfrm>
            <a:prstGeom prst="rect">
              <a:avLst/>
            </a:prstGeom>
            <a:noFill/>
          </p:spPr>
          <p:txBody>
            <a:bodyPr wrap="none" lIns="0" tIns="0" rIns="0" bIns="0" rtlCol="0" anchor="t" anchorCtr="0">
              <a:noAutofit/>
            </a:bodyPr>
            <a:p>
              <a:pPr algn="ctr">
                <a:spcBef>
                  <a:spcPct val="0"/>
                </a:spcBef>
                <a:spcAft>
                  <a:spcPct val="0"/>
                </a:spcAft>
              </a:pPr>
              <a:r>
                <a:rPr lang="en-US" altLang="zh-CN" sz="98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rPr>
                <a:t>2</a:t>
              </a:r>
              <a:endParaRPr lang="en-US" altLang="zh-CN" sz="98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endParaRPr>
            </a:p>
          </p:txBody>
        </p:sp>
      </p:grpSp>
    </p:spTree>
    <p:custDataLst>
      <p:tags r:id="rId13"/>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p:tgtEl>
                                          <p:spTgt spid="34"/>
                                        </p:tgtEl>
                                        <p:attrNameLst>
                                          <p:attrName>ppt_x</p:attrName>
                                        </p:attrNameLst>
                                      </p:cBhvr>
                                      <p:tavLst>
                                        <p:tav tm="0">
                                          <p:val>
                                            <p:strVal val="#ppt_x-#ppt_w*1.125000"/>
                                          </p:val>
                                        </p:tav>
                                        <p:tav tm="100000">
                                          <p:val>
                                            <p:strVal val="#ppt_x"/>
                                          </p:val>
                                        </p:tav>
                                      </p:tavLst>
                                    </p:anim>
                                    <p:animEffect transition="in" filter="wipe(right)">
                                      <p:cBhvr>
                                        <p:cTn id="13" dur="500"/>
                                        <p:tgtEl>
                                          <p:spTgt spid="3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3566160" y="891540"/>
            <a:ext cx="5059680" cy="630555"/>
            <a:chOff x="5616" y="1404"/>
            <a:chExt cx="7968" cy="993"/>
          </a:xfrm>
        </p:grpSpPr>
        <p:sp>
          <p:nvSpPr>
            <p:cNvPr id="12" name="文本框 11"/>
            <p:cNvSpPr txBox="1"/>
            <p:nvPr/>
          </p:nvSpPr>
          <p:spPr>
            <a:xfrm>
              <a:off x="5616" y="1404"/>
              <a:ext cx="7968" cy="919"/>
            </a:xfrm>
            <a:prstGeom prst="rect">
              <a:avLst/>
            </a:prstGeom>
            <a:noFill/>
          </p:spPr>
          <p:txBody>
            <a:bodyPr wrap="none" rtlCol="0">
              <a:spAutoFit/>
            </a:bodyPr>
            <a:p>
              <a:pPr algn="ctr"/>
              <a:r>
                <a:rPr lang="zh-CN" altLang="en-US" sz="3200" b="1" dirty="0">
                  <a:solidFill>
                    <a:srgbClr val="7E4938"/>
                  </a:solidFill>
                  <a:cs typeface="+mn-ea"/>
                  <a:sym typeface="+mn-lt"/>
                </a:rPr>
                <a:t>四、创新型人才的能力素养</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1678305" y="1842685"/>
            <a:ext cx="4064000" cy="39878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a:solidFill>
                  <a:srgbClr val="DBA537"/>
                </a:solidFill>
                <a:latin typeface="Arial" panose="020B0604020202020204" pitchFamily="34" charset="0"/>
                <a:ea typeface="微软雅黑" panose="020B0503020204020204" pitchFamily="34" charset="-122"/>
              </a:rPr>
              <a:t>（三）问题解决与应变能力</a:t>
            </a:r>
            <a:endParaRPr lang="zh-CN" altLang="en-US" sz="2000" b="1">
              <a:solidFill>
                <a:srgbClr val="DBA537"/>
              </a:solidFill>
              <a:latin typeface="Arial" panose="020B0604020202020204" pitchFamily="34" charset="0"/>
              <a:ea typeface="微软雅黑" panose="020B0503020204020204" pitchFamily="34" charset="-122"/>
            </a:endParaRPr>
          </a:p>
        </p:txBody>
      </p:sp>
      <p:grpSp>
        <p:nvGrpSpPr>
          <p:cNvPr id="45" name="组合 44"/>
          <p:cNvGrpSpPr/>
          <p:nvPr>
            <p:custDataLst>
              <p:tags r:id="rId4"/>
            </p:custDataLst>
          </p:nvPr>
        </p:nvGrpSpPr>
        <p:grpSpPr>
          <a:xfrm>
            <a:off x="1946910" y="2467610"/>
            <a:ext cx="8077200" cy="3507105"/>
            <a:chOff x="3066" y="3886"/>
            <a:chExt cx="12720" cy="5523"/>
          </a:xfrm>
        </p:grpSpPr>
        <p:sp useBgFill="1">
          <p:nvSpPr>
            <p:cNvPr id="23" name="矩形: 圆角 25"/>
            <p:cNvSpPr/>
            <p:nvPr>
              <p:custDataLst>
                <p:tags r:id="rId5"/>
              </p:custDataLst>
            </p:nvPr>
          </p:nvSpPr>
          <p:spPr>
            <a:xfrm>
              <a:off x="3076" y="3908"/>
              <a:ext cx="6069" cy="5434"/>
            </a:xfrm>
            <a:prstGeom prst="roundRect">
              <a:avLst>
                <a:gd name="adj" fmla="val 8081"/>
              </a:avLst>
            </a:prstGeom>
            <a:ln w="3175" cap="flat" cmpd="sng" algn="ctr">
              <a:solidFill>
                <a:schemeClr val="accent4">
                  <a:alpha val="20000"/>
                </a:schemeClr>
              </a:solidFill>
              <a:prstDash val="solid"/>
              <a:round/>
              <a:headEnd type="none" w="med" len="med"/>
              <a:tailEnd type="none" w="med" len="med"/>
            </a:ln>
            <a:effectLst>
              <a:outerShdw blurRad="508000" dist="50800" dir="5400000" algn="ctr" rotWithShape="0">
                <a:schemeClr val="accent4">
                  <a:alpha val="20000"/>
                </a:schemeClr>
              </a:outerShdw>
            </a:effectLst>
          </p:spPr>
          <p:txBody>
            <a:bodyPr lIns="0" rIns="0" rtlCol="0" anchor="ctr">
              <a:noAutofit/>
            </a:bodyPr>
            <a:p>
              <a:pPr algn="ctr"/>
              <a:endParaRPr lang="zh-CN" altLang="en-US">
                <a:solidFill>
                  <a:schemeClr val="tx1"/>
                </a:solidFill>
              </a:endParaRPr>
            </a:p>
          </p:txBody>
        </p:sp>
        <p:sp useBgFill="1">
          <p:nvSpPr>
            <p:cNvPr id="20" name="矩形: 圆角 2"/>
            <p:cNvSpPr/>
            <p:nvPr>
              <p:custDataLst>
                <p:tags r:id="rId6"/>
              </p:custDataLst>
            </p:nvPr>
          </p:nvSpPr>
          <p:spPr>
            <a:xfrm>
              <a:off x="9692" y="3953"/>
              <a:ext cx="6069" cy="5434"/>
            </a:xfrm>
            <a:prstGeom prst="roundRect">
              <a:avLst>
                <a:gd name="adj" fmla="val 7930"/>
              </a:avLst>
            </a:prstGeom>
            <a:ln w="3175" cap="flat" cmpd="sng" algn="ctr">
              <a:solidFill>
                <a:schemeClr val="accent4">
                  <a:alpha val="20000"/>
                </a:schemeClr>
              </a:solidFill>
              <a:prstDash val="solid"/>
              <a:round/>
              <a:headEnd type="none" w="med" len="med"/>
              <a:tailEnd type="none" w="med" len="med"/>
            </a:ln>
            <a:effectLst>
              <a:outerShdw blurRad="508000" dist="50800" dir="5400000" algn="ctr" rotWithShape="0">
                <a:schemeClr val="accent4">
                  <a:alpha val="20000"/>
                </a:schemeClr>
              </a:outerShdw>
            </a:effectLst>
          </p:spPr>
          <p:txBody>
            <a:bodyPr lIns="0" rIns="0" rtlCol="0" anchor="ctr">
              <a:noAutofit/>
            </a:bodyPr>
            <a:p>
              <a:pPr algn="ctr"/>
              <a:endParaRPr lang="zh-CN" altLang="en-US">
                <a:solidFill>
                  <a:schemeClr val="tx1"/>
                </a:solidFill>
              </a:endParaRPr>
            </a:p>
          </p:txBody>
        </p:sp>
        <p:grpSp>
          <p:nvGrpSpPr>
            <p:cNvPr id="43" name="组合 42"/>
            <p:cNvGrpSpPr/>
            <p:nvPr>
              <p:custDataLst>
                <p:tags r:id="rId7"/>
              </p:custDataLst>
            </p:nvPr>
          </p:nvGrpSpPr>
          <p:grpSpPr>
            <a:xfrm rot="0">
              <a:off x="3066" y="3886"/>
              <a:ext cx="12720" cy="5523"/>
              <a:chOff x="3004" y="5653"/>
              <a:chExt cx="12720" cy="5523"/>
            </a:xfrm>
          </p:grpSpPr>
          <p:sp>
            <p:nvSpPr>
              <p:cNvPr id="21" name="矩形: 圆角 25"/>
              <p:cNvSpPr/>
              <p:nvPr>
                <p:custDataLst>
                  <p:tags r:id="rId8"/>
                </p:custDataLst>
              </p:nvPr>
            </p:nvSpPr>
            <p:spPr>
              <a:xfrm>
                <a:off x="9655" y="5742"/>
                <a:ext cx="6069" cy="5434"/>
              </a:xfrm>
              <a:prstGeom prst="roundRect">
                <a:avLst>
                  <a:gd name="adj" fmla="val 8081"/>
                </a:avLst>
              </a:prstGeom>
              <a:solidFill>
                <a:schemeClr val="lt1">
                  <a:lumMod val="100000"/>
                  <a:alpha val="20000"/>
                </a:schemeClr>
              </a:solidFill>
              <a:ln w="3175" cap="flat" cmpd="sng" algn="ctr">
                <a:solidFill>
                  <a:schemeClr val="accent4">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p:nvSpPr>
              <p:cNvPr id="24" name="椭圆 23"/>
              <p:cNvSpPr/>
              <p:nvPr>
                <p:custDataLst>
                  <p:tags r:id="rId9"/>
                </p:custDataLst>
              </p:nvPr>
            </p:nvSpPr>
            <p:spPr>
              <a:xfrm>
                <a:off x="10111" y="6230"/>
                <a:ext cx="673" cy="673"/>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fontScale="90000"/>
              </a:bodyPr>
              <a:p>
                <a:pPr algn="ctr">
                  <a:spcBef>
                    <a:spcPct val="0"/>
                  </a:spcBef>
                  <a:spcAft>
                    <a:spcPct val="0"/>
                  </a:spcAft>
                </a:pPr>
                <a:r>
                  <a:rPr lang="en-US" altLang="zh-CN" sz="2000" b="1">
                    <a:solidFill>
                      <a:schemeClr val="lt1">
                        <a:lumMod val="100000"/>
                      </a:schemeClr>
                    </a:solidFill>
                    <a:latin typeface="+mn-ea"/>
                    <a:cs typeface="+mn-ea"/>
                  </a:rPr>
                  <a:t>02</a:t>
                </a:r>
                <a:endParaRPr lang="en-US" altLang="zh-CN" sz="2000" b="1">
                  <a:solidFill>
                    <a:schemeClr val="lt1">
                      <a:lumMod val="100000"/>
                    </a:schemeClr>
                  </a:solidFill>
                  <a:latin typeface="+mn-ea"/>
                  <a:cs typeface="+mn-ea"/>
                </a:endParaRPr>
              </a:p>
            </p:txBody>
          </p:sp>
          <p:sp>
            <p:nvSpPr>
              <p:cNvPr id="25" name="矩形: 圆角 25"/>
              <p:cNvSpPr/>
              <p:nvPr>
                <p:custDataLst>
                  <p:tags r:id="rId10"/>
                </p:custDataLst>
              </p:nvPr>
            </p:nvSpPr>
            <p:spPr>
              <a:xfrm>
                <a:off x="3004" y="5653"/>
                <a:ext cx="6069" cy="5434"/>
              </a:xfrm>
              <a:prstGeom prst="roundRect">
                <a:avLst>
                  <a:gd name="adj" fmla="val 8081"/>
                </a:avLst>
              </a:prstGeom>
              <a:solidFill>
                <a:schemeClr val="lt1">
                  <a:lumMod val="100000"/>
                  <a:alpha val="20000"/>
                </a:schemeClr>
              </a:solidFill>
              <a:ln w="3175" cap="flat" cmpd="sng" algn="ctr">
                <a:solidFill>
                  <a:schemeClr val="accent4">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p:nvSpPr>
              <p:cNvPr id="26" name="椭圆 25"/>
              <p:cNvSpPr/>
              <p:nvPr>
                <p:custDataLst>
                  <p:tags r:id="rId11"/>
                </p:custDataLst>
              </p:nvPr>
            </p:nvSpPr>
            <p:spPr>
              <a:xfrm>
                <a:off x="3496" y="6013"/>
                <a:ext cx="673" cy="673"/>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fontScale="90000"/>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27" name="矩形 26"/>
              <p:cNvSpPr/>
              <p:nvPr>
                <p:custDataLst>
                  <p:tags r:id="rId12"/>
                </p:custDataLst>
              </p:nvPr>
            </p:nvSpPr>
            <p:spPr>
              <a:xfrm>
                <a:off x="10147" y="7084"/>
                <a:ext cx="5213" cy="2990"/>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ln>
                      <a:noFill/>
                      <a:prstDash val="sysDot"/>
                    </a:ln>
                    <a:solidFill>
                      <a:schemeClr val="tx1">
                        <a:lumMod val="85000"/>
                        <a:lumOff val="15000"/>
                      </a:schemeClr>
                    </a:solidFill>
                    <a:latin typeface="+mn-ea"/>
                    <a:cs typeface="+mn-ea"/>
                  </a:rPr>
                  <a:t>创新常遇不确定性与失败，需具备良好的应变力。腾讯早期社交业务面临国内外竞争，QQ 多有不足，团队需应变，研发用户需求和迭代功能，增设QQ 空间、QQ 游戏等模块，后又随移动互联网兴起推出微信，实现从PC 端到移动端社交平台转型，体现企业应变的价值。</a:t>
                </a:r>
                <a:endParaRPr lang="zh-CN" altLang="en-US" sz="1400" dirty="0">
                  <a:ln>
                    <a:noFill/>
                    <a:prstDash val="sysDot"/>
                  </a:ln>
                  <a:solidFill>
                    <a:schemeClr val="tx1">
                      <a:lumMod val="85000"/>
                      <a:lumOff val="15000"/>
                    </a:schemeClr>
                  </a:solidFill>
                  <a:latin typeface="+mn-ea"/>
                  <a:cs typeface="+mn-ea"/>
                </a:endParaRPr>
              </a:p>
            </p:txBody>
          </p:sp>
          <p:sp>
            <p:nvSpPr>
              <p:cNvPr id="28" name="矩形 27"/>
              <p:cNvSpPr/>
              <p:nvPr>
                <p:custDataLst>
                  <p:tags r:id="rId13"/>
                </p:custDataLst>
              </p:nvPr>
            </p:nvSpPr>
            <p:spPr>
              <a:xfrm>
                <a:off x="11119" y="6250"/>
                <a:ext cx="4240" cy="537"/>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tx1">
                        <a:lumMod val="85000"/>
                        <a:lumOff val="15000"/>
                      </a:schemeClr>
                    </a:solidFill>
                    <a:latin typeface="+mn-ea"/>
                    <a:cs typeface="+mn-ea"/>
                  </a:rPr>
                  <a:t>2. 灵活应变与应对挫折</a:t>
                </a:r>
                <a:endParaRPr lang="zh-CN" altLang="en-US" sz="2000" b="1" dirty="0">
                  <a:solidFill>
                    <a:schemeClr val="tx1">
                      <a:lumMod val="85000"/>
                      <a:lumOff val="15000"/>
                    </a:schemeClr>
                  </a:solidFill>
                  <a:latin typeface="+mn-ea"/>
                  <a:cs typeface="+mn-ea"/>
                </a:endParaRPr>
              </a:p>
            </p:txBody>
          </p:sp>
          <p:sp>
            <p:nvSpPr>
              <p:cNvPr id="29" name="矩形 28"/>
              <p:cNvSpPr/>
              <p:nvPr>
                <p:custDataLst>
                  <p:tags r:id="rId14"/>
                </p:custDataLst>
              </p:nvPr>
            </p:nvSpPr>
            <p:spPr>
              <a:xfrm>
                <a:off x="3495" y="6867"/>
                <a:ext cx="5248" cy="2990"/>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ln>
                      <a:noFill/>
                      <a:prstDash val="sysDot"/>
                    </a:ln>
                    <a:solidFill>
                      <a:schemeClr val="tx1">
                        <a:lumMod val="85000"/>
                        <a:lumOff val="15000"/>
                      </a:schemeClr>
                    </a:solidFill>
                    <a:latin typeface="+mn-ea"/>
                    <a:cs typeface="+mn-ea"/>
                  </a:rPr>
                  <a:t>逻辑思维与数据收集有助于剖析复杂问题。城市交通拥堵治理时，相关部门用逻辑建框架，找道路、车辆、管理等致堵因素，收集交通流量等数据，用鱼骨图细化问题，如道路设施分支的狭窄、路口不合理等；借SWOT 分析明确交通治理优劣势、机会威胁，为制定方案提供依据。</a:t>
                </a:r>
                <a:endParaRPr lang="zh-CN" altLang="en-US" sz="1400" dirty="0">
                  <a:ln>
                    <a:noFill/>
                    <a:prstDash val="sysDot"/>
                  </a:ln>
                  <a:solidFill>
                    <a:schemeClr val="tx1">
                      <a:lumMod val="85000"/>
                      <a:lumOff val="15000"/>
                    </a:schemeClr>
                  </a:solidFill>
                  <a:latin typeface="+mn-ea"/>
                  <a:cs typeface="+mn-ea"/>
                </a:endParaRPr>
              </a:p>
            </p:txBody>
          </p:sp>
          <p:sp>
            <p:nvSpPr>
              <p:cNvPr id="30" name="矩形 29"/>
              <p:cNvSpPr/>
              <p:nvPr>
                <p:custDataLst>
                  <p:tags r:id="rId15"/>
                </p:custDataLst>
              </p:nvPr>
            </p:nvSpPr>
            <p:spPr>
              <a:xfrm>
                <a:off x="4502" y="6033"/>
                <a:ext cx="4240" cy="537"/>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tx1">
                        <a:lumMod val="85000"/>
                        <a:lumOff val="15000"/>
                      </a:schemeClr>
                    </a:solidFill>
                    <a:latin typeface="+mn-ea"/>
                    <a:cs typeface="+mn-ea"/>
                  </a:rPr>
                  <a:t>1. 系统分析问题的方法</a:t>
                </a:r>
                <a:endParaRPr lang="zh-CN" altLang="en-US" sz="2000" b="1" dirty="0">
                  <a:solidFill>
                    <a:schemeClr val="tx1">
                      <a:lumMod val="85000"/>
                      <a:lumOff val="15000"/>
                    </a:schemeClr>
                  </a:solidFill>
                  <a:latin typeface="+mn-ea"/>
                  <a:cs typeface="+mn-ea"/>
                </a:endParaRPr>
              </a:p>
            </p:txBody>
          </p:sp>
        </p:grpSp>
      </p:grpSp>
    </p:spTree>
    <p:custDataLst>
      <p:tags r:id="rId16"/>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p:tgtEl>
                                          <p:spTgt spid="34"/>
                                        </p:tgtEl>
                                        <p:attrNameLst>
                                          <p:attrName>ppt_x</p:attrName>
                                        </p:attrNameLst>
                                      </p:cBhvr>
                                      <p:tavLst>
                                        <p:tav tm="0">
                                          <p:val>
                                            <p:strVal val="#ppt_x-#ppt_w*1.125000"/>
                                          </p:val>
                                        </p:tav>
                                        <p:tav tm="100000">
                                          <p:val>
                                            <p:strVal val="#ppt_x"/>
                                          </p:val>
                                        </p:tav>
                                      </p:tavLst>
                                    </p:anim>
                                    <p:animEffect transition="in" filter="wipe(right)">
                                      <p:cBhvr>
                                        <p:cTn id="13" dur="500"/>
                                        <p:tgtEl>
                                          <p:spTgt spid="34"/>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p:tgtEl>
                                          <p:spTgt spid="45"/>
                                        </p:tgtEl>
                                        <p:attrNameLst>
                                          <p:attrName>ppt_y</p:attrName>
                                        </p:attrNameLst>
                                      </p:cBhvr>
                                      <p:tavLst>
                                        <p:tav tm="0">
                                          <p:val>
                                            <p:strVal val="#ppt_y+#ppt_h*1.125000"/>
                                          </p:val>
                                        </p:tav>
                                        <p:tav tm="100000">
                                          <p:val>
                                            <p:strVal val="#ppt_y"/>
                                          </p:val>
                                        </p:tav>
                                      </p:tavLst>
                                    </p:anim>
                                    <p:animEffect transition="in" filter="wipe(up)">
                                      <p:cBhvr>
                                        <p:cTn id="1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3566160" y="891540"/>
            <a:ext cx="5059680" cy="630555"/>
            <a:chOff x="5616" y="1404"/>
            <a:chExt cx="7968" cy="993"/>
          </a:xfrm>
        </p:grpSpPr>
        <p:sp>
          <p:nvSpPr>
            <p:cNvPr id="12" name="文本框 11"/>
            <p:cNvSpPr txBox="1"/>
            <p:nvPr/>
          </p:nvSpPr>
          <p:spPr>
            <a:xfrm>
              <a:off x="5616" y="1404"/>
              <a:ext cx="7968" cy="919"/>
            </a:xfrm>
            <a:prstGeom prst="rect">
              <a:avLst/>
            </a:prstGeom>
            <a:noFill/>
          </p:spPr>
          <p:txBody>
            <a:bodyPr wrap="none" rtlCol="0">
              <a:spAutoFit/>
            </a:bodyPr>
            <a:p>
              <a:pPr algn="ctr"/>
              <a:r>
                <a:rPr lang="zh-CN" altLang="en-US" sz="3200" b="1" dirty="0">
                  <a:solidFill>
                    <a:srgbClr val="7E4938"/>
                  </a:solidFill>
                  <a:cs typeface="+mn-ea"/>
                  <a:sym typeface="+mn-lt"/>
                </a:rPr>
                <a:t>五、创新型人才的人格素养</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1485265" y="1957620"/>
            <a:ext cx="4064000" cy="39878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a:solidFill>
                  <a:srgbClr val="DBA537"/>
                </a:solidFill>
                <a:latin typeface="Arial" panose="020B0604020202020204" pitchFamily="34" charset="0"/>
                <a:ea typeface="微软雅黑" panose="020B0503020204020204" pitchFamily="34" charset="-122"/>
              </a:rPr>
              <a:t>（一）独立人格</a:t>
            </a:r>
            <a:endParaRPr lang="zh-CN" altLang="en-US" sz="2000" b="1">
              <a:solidFill>
                <a:srgbClr val="DBA537"/>
              </a:solidFill>
              <a:latin typeface="Arial" panose="020B0604020202020204" pitchFamily="34" charset="0"/>
              <a:ea typeface="微软雅黑" panose="020B0503020204020204" pitchFamily="34" charset="-122"/>
            </a:endParaRPr>
          </a:p>
        </p:txBody>
      </p:sp>
      <p:grpSp>
        <p:nvGrpSpPr>
          <p:cNvPr id="9" name="组合 8"/>
          <p:cNvGrpSpPr/>
          <p:nvPr>
            <p:custDataLst>
              <p:tags r:id="rId4"/>
            </p:custDataLst>
          </p:nvPr>
        </p:nvGrpSpPr>
        <p:grpSpPr>
          <a:xfrm>
            <a:off x="1485265" y="2473325"/>
            <a:ext cx="8919210" cy="1696085"/>
            <a:chOff x="2339" y="3895"/>
            <a:chExt cx="14046" cy="2671"/>
          </a:xfrm>
        </p:grpSpPr>
        <p:sp>
          <p:nvSpPr>
            <p:cNvPr id="2" name="矩形: 圆角 44"/>
            <p:cNvSpPr/>
            <p:nvPr>
              <p:custDataLst>
                <p:tags r:id="rId5"/>
              </p:custDataLst>
            </p:nvPr>
          </p:nvSpPr>
          <p:spPr>
            <a:xfrm>
              <a:off x="2339" y="3895"/>
              <a:ext cx="14047" cy="2671"/>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3" name="矩形 2"/>
            <p:cNvSpPr/>
            <p:nvPr>
              <p:custDataLst>
                <p:tags r:id="rId6"/>
              </p:custDataLst>
            </p:nvPr>
          </p:nvSpPr>
          <p:spPr>
            <a:xfrm>
              <a:off x="2726" y="3896"/>
              <a:ext cx="2976" cy="2670"/>
            </a:xfrm>
            <a:prstGeom prst="rect">
              <a:avLst/>
            </a:prstGeom>
            <a:noFill/>
          </p:spPr>
          <p:txBody>
            <a:bodyPr wrap="square" lIns="0" tIns="36195" rIns="0" bIns="0" rtlCol="0" anchor="ctr">
              <a:noAutofit/>
            </a:bodyPr>
            <a:p>
              <a:pPr indent="0" algn="ctr" fontAlgn="auto">
                <a:lnSpc>
                  <a:spcPct val="120000"/>
                </a:lnSpc>
                <a:spcBef>
                  <a:spcPct val="0"/>
                </a:spcBef>
                <a:spcAft>
                  <a:spcPct val="0"/>
                </a:spcAft>
              </a:pPr>
              <a:r>
                <a:rPr lang="zh-CN" altLang="en-US" b="1" dirty="0">
                  <a:solidFill>
                    <a:srgbClr val="AA6500"/>
                  </a:solidFill>
                  <a:latin typeface="+mn-ea"/>
                  <a:cs typeface="+mn-ea"/>
                </a:rPr>
                <a:t>1. 独立思考、自主决策能力</a:t>
              </a:r>
              <a:endParaRPr lang="zh-CN" altLang="en-US" b="1" dirty="0">
                <a:solidFill>
                  <a:srgbClr val="AA6500"/>
                </a:solidFill>
                <a:latin typeface="+mn-ea"/>
                <a:cs typeface="+mn-ea"/>
              </a:endParaRPr>
            </a:p>
          </p:txBody>
        </p:sp>
        <p:sp>
          <p:nvSpPr>
            <p:cNvPr id="4" name="矩形 3"/>
            <p:cNvSpPr/>
            <p:nvPr>
              <p:custDataLst>
                <p:tags r:id="rId7"/>
              </p:custDataLst>
            </p:nvPr>
          </p:nvSpPr>
          <p:spPr>
            <a:xfrm>
              <a:off x="6687" y="3895"/>
              <a:ext cx="9279" cy="2671"/>
            </a:xfrm>
            <a:prstGeom prst="rect">
              <a:avLst/>
            </a:prstGeom>
            <a:noFill/>
          </p:spPr>
          <p:txBody>
            <a:bodyPr wrap="square" lIns="0" tIns="0" rIns="0" bIns="0" rtlCol="0" anchor="ctr" anchorCtr="0">
              <a:noAutofit/>
            </a:bodyPr>
            <a:p>
              <a:pPr indent="457200" algn="just" fontAlgn="auto">
                <a:lnSpc>
                  <a:spcPct val="13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创新型人才需具备独立思考、自主决策能力。如阿里巴巴创始人，在中国电商起步艰难时，没随传统商业模式大流，凭对互联网趋势的独特判断，选择打造中小企业电商平台。</a:t>
              </a:r>
              <a:endParaRPr lang="zh-CN" altLang="en-US" dirty="0">
                <a:solidFill>
                  <a:schemeClr val="tx1">
                    <a:lumMod val="85000"/>
                    <a:lumOff val="15000"/>
                  </a:schemeClr>
                </a:solidFill>
                <a:latin typeface="+mn-ea"/>
                <a:cs typeface="+mn-ea"/>
              </a:endParaRPr>
            </a:p>
          </p:txBody>
        </p:sp>
        <p:cxnSp>
          <p:nvCxnSpPr>
            <p:cNvPr id="46" name="直接连接符 45"/>
            <p:cNvCxnSpPr/>
            <p:nvPr>
              <p:custDataLst>
                <p:tags r:id="rId8"/>
              </p:custDataLst>
            </p:nvPr>
          </p:nvCxnSpPr>
          <p:spPr>
            <a:xfrm>
              <a:off x="6133" y="4509"/>
              <a:ext cx="0" cy="144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custDataLst>
              <p:tags r:id="rId9"/>
            </p:custDataLst>
          </p:nvPr>
        </p:nvGrpSpPr>
        <p:grpSpPr>
          <a:xfrm>
            <a:off x="1485900" y="4415790"/>
            <a:ext cx="8919210" cy="1696085"/>
            <a:chOff x="2340" y="6954"/>
            <a:chExt cx="14046" cy="2671"/>
          </a:xfrm>
        </p:grpSpPr>
        <p:sp>
          <p:nvSpPr>
            <p:cNvPr id="49" name="矩形: 圆角 48"/>
            <p:cNvSpPr/>
            <p:nvPr>
              <p:custDataLst>
                <p:tags r:id="rId10"/>
              </p:custDataLst>
            </p:nvPr>
          </p:nvSpPr>
          <p:spPr>
            <a:xfrm>
              <a:off x="2340" y="6954"/>
              <a:ext cx="14046" cy="2671"/>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5" name="矩形 4"/>
            <p:cNvSpPr/>
            <p:nvPr>
              <p:custDataLst>
                <p:tags r:id="rId11"/>
              </p:custDataLst>
            </p:nvPr>
          </p:nvSpPr>
          <p:spPr>
            <a:xfrm>
              <a:off x="6687" y="6954"/>
              <a:ext cx="9279" cy="2671"/>
            </a:xfrm>
            <a:prstGeom prst="rect">
              <a:avLst/>
            </a:prstGeom>
            <a:noFill/>
          </p:spPr>
          <p:txBody>
            <a:bodyPr wrap="square" lIns="0" tIns="0" rIns="0" bIns="0" rtlCol="0" anchor="ctr" anchorCtr="0">
              <a:noAutofit/>
            </a:bodyPr>
            <a:p>
              <a:pPr indent="457200" algn="just" fontAlgn="auto">
                <a:lnSpc>
                  <a:spcPct val="13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面对外界质疑与困难，创新型人才要坚守创新理念。埃隆·马斯克在推动电动汽车和太空探索技术创新时，压力质疑不断。</a:t>
              </a:r>
              <a:endParaRPr lang="zh-CN" altLang="en-US" dirty="0">
                <a:solidFill>
                  <a:schemeClr val="tx1">
                    <a:lumMod val="85000"/>
                    <a:lumOff val="15000"/>
                  </a:schemeClr>
                </a:solidFill>
                <a:latin typeface="+mn-ea"/>
                <a:cs typeface="+mn-ea"/>
              </a:endParaRPr>
            </a:p>
          </p:txBody>
        </p:sp>
        <p:cxnSp>
          <p:nvCxnSpPr>
            <p:cNvPr id="8" name="直接连接符 7"/>
            <p:cNvCxnSpPr/>
            <p:nvPr>
              <p:custDataLst>
                <p:tags r:id="rId12"/>
              </p:custDataLst>
            </p:nvPr>
          </p:nvCxnSpPr>
          <p:spPr>
            <a:xfrm>
              <a:off x="6133" y="7569"/>
              <a:ext cx="0" cy="144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13"/>
              </p:custDataLst>
            </p:nvPr>
          </p:nvSpPr>
          <p:spPr>
            <a:xfrm>
              <a:off x="2636" y="6955"/>
              <a:ext cx="2976" cy="2670"/>
            </a:xfrm>
            <a:prstGeom prst="rect">
              <a:avLst/>
            </a:prstGeom>
            <a:noFill/>
          </p:spPr>
          <p:txBody>
            <a:bodyPr wrap="square" lIns="0" tIns="36195" rIns="0" bIns="0" rtlCol="0" anchor="ctr">
              <a:noAutofit/>
            </a:bodyPr>
            <a:p>
              <a:pPr indent="0" algn="ctr" fontAlgn="auto">
                <a:lnSpc>
                  <a:spcPct val="120000"/>
                </a:lnSpc>
                <a:spcBef>
                  <a:spcPct val="0"/>
                </a:spcBef>
                <a:spcAft>
                  <a:spcPct val="0"/>
                </a:spcAft>
              </a:pPr>
              <a:r>
                <a:rPr lang="zh-CN" altLang="en-US" b="1" dirty="0">
                  <a:solidFill>
                    <a:srgbClr val="AA6500"/>
                  </a:solidFill>
                  <a:latin typeface="+mn-ea"/>
                  <a:cs typeface="+mn-ea"/>
                </a:rPr>
                <a:t>2. 坚持主见与抗压能力</a:t>
              </a:r>
              <a:endParaRPr lang="zh-CN" altLang="en-US" b="1" dirty="0">
                <a:solidFill>
                  <a:srgbClr val="AA6500"/>
                </a:solidFill>
                <a:latin typeface="+mn-ea"/>
                <a:cs typeface="+mn-ea"/>
              </a:endParaRPr>
            </a:p>
          </p:txBody>
        </p:sp>
      </p:grpSp>
    </p:spTree>
    <p:custDataLst>
      <p:tags r:id="rId14"/>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p:tgtEl>
                                          <p:spTgt spid="34"/>
                                        </p:tgtEl>
                                        <p:attrNameLst>
                                          <p:attrName>ppt_x</p:attrName>
                                        </p:attrNameLst>
                                      </p:cBhvr>
                                      <p:tavLst>
                                        <p:tav tm="0">
                                          <p:val>
                                            <p:strVal val="#ppt_x-#ppt_w*1.125000"/>
                                          </p:val>
                                        </p:tav>
                                        <p:tav tm="100000">
                                          <p:val>
                                            <p:strVal val="#ppt_x"/>
                                          </p:val>
                                        </p:tav>
                                      </p:tavLst>
                                    </p:anim>
                                    <p:animEffect transition="in" filter="wipe(right)">
                                      <p:cBhvr>
                                        <p:cTn id="13" dur="500"/>
                                        <p:tgtEl>
                                          <p:spTgt spid="34"/>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ppt_x</p:attrName>
                                        </p:attrNameLst>
                                      </p:cBhvr>
                                      <p:tavLst>
                                        <p:tav tm="0">
                                          <p:val>
                                            <p:strVal val="#ppt_x-#ppt_w*1.125000"/>
                                          </p:val>
                                        </p:tav>
                                        <p:tav tm="100000">
                                          <p:val>
                                            <p:strVal val="#ppt_x"/>
                                          </p:val>
                                        </p:tav>
                                      </p:tavLst>
                                    </p:anim>
                                    <p:animEffect transition="in" filter="wipe(right)">
                                      <p:cBhvr>
                                        <p:cTn id="18" dur="500"/>
                                        <p:tgtEl>
                                          <p:spTgt spid="9"/>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3566160" y="891540"/>
            <a:ext cx="5059680" cy="630555"/>
            <a:chOff x="5616" y="1404"/>
            <a:chExt cx="7968" cy="993"/>
          </a:xfrm>
        </p:grpSpPr>
        <p:sp>
          <p:nvSpPr>
            <p:cNvPr id="12" name="文本框 11"/>
            <p:cNvSpPr txBox="1"/>
            <p:nvPr/>
          </p:nvSpPr>
          <p:spPr>
            <a:xfrm>
              <a:off x="5616" y="1404"/>
              <a:ext cx="7968" cy="919"/>
            </a:xfrm>
            <a:prstGeom prst="rect">
              <a:avLst/>
            </a:prstGeom>
            <a:noFill/>
          </p:spPr>
          <p:txBody>
            <a:bodyPr wrap="none" rtlCol="0">
              <a:spAutoFit/>
            </a:bodyPr>
            <a:p>
              <a:pPr algn="ctr"/>
              <a:r>
                <a:rPr lang="zh-CN" altLang="en-US" sz="3200" b="1" dirty="0">
                  <a:solidFill>
                    <a:srgbClr val="7E4938"/>
                  </a:solidFill>
                  <a:cs typeface="+mn-ea"/>
                  <a:sym typeface="+mn-lt"/>
                </a:rPr>
                <a:t>五、创新型人才的人格素养</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1485265" y="1957620"/>
            <a:ext cx="4064000" cy="39878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a:solidFill>
                  <a:srgbClr val="DBA537"/>
                </a:solidFill>
                <a:latin typeface="Arial" panose="020B0604020202020204" pitchFamily="34" charset="0"/>
                <a:ea typeface="微软雅黑" panose="020B0503020204020204" pitchFamily="34" charset="-122"/>
              </a:rPr>
              <a:t>（二）冒险精神</a:t>
            </a:r>
            <a:endParaRPr lang="zh-CN" altLang="en-US" sz="2000" b="1">
              <a:solidFill>
                <a:srgbClr val="DBA537"/>
              </a:solidFill>
              <a:latin typeface="Arial" panose="020B0604020202020204" pitchFamily="34" charset="0"/>
              <a:ea typeface="微软雅黑" panose="020B0503020204020204" pitchFamily="34" charset="-122"/>
            </a:endParaRPr>
          </a:p>
        </p:txBody>
      </p:sp>
      <p:grpSp>
        <p:nvGrpSpPr>
          <p:cNvPr id="52" name="组合 51"/>
          <p:cNvGrpSpPr/>
          <p:nvPr>
            <p:custDataLst>
              <p:tags r:id="rId4"/>
            </p:custDataLst>
          </p:nvPr>
        </p:nvGrpSpPr>
        <p:grpSpPr>
          <a:xfrm>
            <a:off x="1607820" y="2766060"/>
            <a:ext cx="9067800" cy="3108960"/>
            <a:chOff x="2532" y="4356"/>
            <a:chExt cx="14280" cy="4896"/>
          </a:xfrm>
        </p:grpSpPr>
        <p:pic>
          <p:nvPicPr>
            <p:cNvPr id="42" name="图片 41"/>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l="35186" t="17203" b="22192"/>
            <a:stretch>
              <a:fillRect/>
            </a:stretch>
          </p:blipFill>
          <p:spPr>
            <a:xfrm>
              <a:off x="2532" y="7078"/>
              <a:ext cx="4711" cy="2174"/>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43" name="图片 42"/>
            <p:cNvPicPr>
              <a:picLocks noChangeAspect="1"/>
            </p:cNvPicPr>
            <p:nvPr>
              <p:custDataLst>
                <p:tags r:id="rId7"/>
              </p:custDataLst>
            </p:nvPr>
          </p:nvPicPr>
          <p:blipFill rotWithShape="1">
            <a:blip r:embed="rId8">
              <a:extLst>
                <a:ext uri="{28A0092B-C50C-407E-A947-70E740481C1C}">
                  <a14:useLocalDpi xmlns:a14="http://schemas.microsoft.com/office/drawing/2010/main" val="0"/>
                </a:ext>
              </a:extLst>
            </a:blip>
            <a:srcRect t="14268" b="25764"/>
            <a:stretch>
              <a:fillRect/>
            </a:stretch>
          </p:blipFill>
          <p:spPr>
            <a:xfrm>
              <a:off x="2532" y="4356"/>
              <a:ext cx="4711" cy="2174"/>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44" name="矩形 43"/>
            <p:cNvSpPr/>
            <p:nvPr>
              <p:custDataLst>
                <p:tags r:id="rId9"/>
              </p:custDataLst>
            </p:nvPr>
          </p:nvSpPr>
          <p:spPr>
            <a:xfrm>
              <a:off x="8404" y="5020"/>
              <a:ext cx="8408" cy="1077"/>
            </a:xfrm>
            <a:prstGeom prst="rect">
              <a:avLst/>
            </a:prstGeom>
            <a:noFill/>
          </p:spPr>
          <p:txBody>
            <a:bodyPr wrap="square" lIns="0" tIns="0" rIns="0" bIns="0" rtlCol="0" anchor="t" anchorCtr="0">
              <a:noAutofit/>
            </a:bodyPr>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ln>
                    <a:noFill/>
                    <a:prstDash val="sysDot"/>
                  </a:ln>
                  <a:solidFill>
                    <a:schemeClr val="tx1">
                      <a:lumMod val="85000"/>
                      <a:lumOff val="15000"/>
                    </a:schemeClr>
                  </a:solidFill>
                  <a:latin typeface="+mn-ea"/>
                  <a:cs typeface="+mn-ea"/>
                </a:rPr>
                <a:t>新兴行业创新者常具突破舒适区的勇气。</a:t>
              </a:r>
              <a:endParaRPr lang="zh-CN" altLang="en-US" dirty="0">
                <a:ln>
                  <a:noFill/>
                  <a:prstDash val="sysDot"/>
                </a:ln>
                <a:solidFill>
                  <a:schemeClr val="tx1">
                    <a:lumMod val="85000"/>
                    <a:lumOff val="15000"/>
                  </a:schemeClr>
                </a:solidFill>
                <a:latin typeface="+mn-ea"/>
                <a:cs typeface="+mn-ea"/>
              </a:endParaRPr>
            </a:p>
          </p:txBody>
        </p:sp>
        <p:sp>
          <p:nvSpPr>
            <p:cNvPr id="45" name="矩形 44"/>
            <p:cNvSpPr/>
            <p:nvPr>
              <p:custDataLst>
                <p:tags r:id="rId10"/>
              </p:custDataLst>
            </p:nvPr>
          </p:nvSpPr>
          <p:spPr>
            <a:xfrm>
              <a:off x="8404" y="4527"/>
              <a:ext cx="6073" cy="40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1. 勇于尝试新事物</a:t>
              </a:r>
              <a:endParaRPr lang="zh-CN" altLang="en-US" sz="2000" b="1">
                <a:solidFill>
                  <a:schemeClr val="accent4"/>
                </a:solidFill>
                <a:latin typeface="+mn-ea"/>
                <a:cs typeface="+mn-ea"/>
              </a:endParaRPr>
            </a:p>
          </p:txBody>
        </p:sp>
        <p:sp>
          <p:nvSpPr>
            <p:cNvPr id="47" name="矩形 46"/>
            <p:cNvSpPr/>
            <p:nvPr>
              <p:custDataLst>
                <p:tags r:id="rId11"/>
              </p:custDataLst>
            </p:nvPr>
          </p:nvSpPr>
          <p:spPr>
            <a:xfrm>
              <a:off x="7817" y="4527"/>
              <a:ext cx="528" cy="409"/>
            </a:xfrm>
            <a:prstGeom prst="rect">
              <a:avLst/>
            </a:prstGeom>
            <a:noFill/>
          </p:spPr>
          <p:txBody>
            <a:bodyPr wrap="none" lIns="0" tIns="0" rIns="0" bIns="0" rtlCol="0" anchor="b">
              <a:normAutofit fontScale="6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sp>
          <p:nvSpPr>
            <p:cNvPr id="48" name="矩形 47"/>
            <p:cNvSpPr/>
            <p:nvPr>
              <p:custDataLst>
                <p:tags r:id="rId12"/>
              </p:custDataLst>
            </p:nvPr>
          </p:nvSpPr>
          <p:spPr>
            <a:xfrm>
              <a:off x="8404" y="7743"/>
              <a:ext cx="8408" cy="1077"/>
            </a:xfrm>
            <a:prstGeom prst="rect">
              <a:avLst/>
            </a:prstGeom>
            <a:noFill/>
          </p:spPr>
          <p:txBody>
            <a:bodyPr wrap="square" lIns="0" tIns="0" rIns="0" bIns="0" rtlCol="0" anchor="t" anchorCtr="0">
              <a:noAutofit/>
            </a:bodyPr>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a:ln>
                    <a:noFill/>
                    <a:prstDash val="sysDot"/>
                  </a:ln>
                  <a:solidFill>
                    <a:schemeClr val="tx1">
                      <a:lumMod val="85000"/>
                      <a:lumOff val="15000"/>
                    </a:schemeClr>
                  </a:solidFill>
                  <a:latin typeface="+mn-ea"/>
                  <a:cs typeface="+mn-ea"/>
                </a:rPr>
                <a:t>创新决策需平衡风险评估与管理。</a:t>
              </a:r>
              <a:endParaRPr lang="zh-CN" altLang="en-US">
                <a:ln>
                  <a:noFill/>
                  <a:prstDash val="sysDot"/>
                </a:ln>
                <a:solidFill>
                  <a:schemeClr val="tx1">
                    <a:lumMod val="85000"/>
                    <a:lumOff val="15000"/>
                  </a:schemeClr>
                </a:solidFill>
                <a:latin typeface="+mn-ea"/>
                <a:cs typeface="+mn-ea"/>
              </a:endParaRPr>
            </a:p>
          </p:txBody>
        </p:sp>
        <p:sp>
          <p:nvSpPr>
            <p:cNvPr id="50" name="矩形 49"/>
            <p:cNvSpPr/>
            <p:nvPr>
              <p:custDataLst>
                <p:tags r:id="rId13"/>
              </p:custDataLst>
            </p:nvPr>
          </p:nvSpPr>
          <p:spPr>
            <a:xfrm>
              <a:off x="8404" y="7250"/>
              <a:ext cx="6073" cy="40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dirty="0">
                  <a:solidFill>
                    <a:schemeClr val="accent4"/>
                  </a:solidFill>
                  <a:latin typeface="+mn-ea"/>
                  <a:cs typeface="+mn-ea"/>
                </a:rPr>
                <a:t>2. 合理承担风险</a:t>
              </a:r>
              <a:endParaRPr lang="zh-CN" altLang="en-US" sz="2000" b="1" dirty="0">
                <a:solidFill>
                  <a:schemeClr val="accent4"/>
                </a:solidFill>
                <a:latin typeface="+mn-ea"/>
                <a:cs typeface="+mn-ea"/>
              </a:endParaRPr>
            </a:p>
          </p:txBody>
        </p:sp>
        <p:sp>
          <p:nvSpPr>
            <p:cNvPr id="51" name="矩形 50"/>
            <p:cNvSpPr/>
            <p:nvPr>
              <p:custDataLst>
                <p:tags r:id="rId14"/>
              </p:custDataLst>
            </p:nvPr>
          </p:nvSpPr>
          <p:spPr>
            <a:xfrm>
              <a:off x="7817" y="7250"/>
              <a:ext cx="528" cy="409"/>
            </a:xfrm>
            <a:prstGeom prst="rect">
              <a:avLst/>
            </a:prstGeom>
            <a:noFill/>
          </p:spPr>
          <p:txBody>
            <a:bodyPr wrap="none" lIns="0" tIns="0" rIns="0" bIns="0" rtlCol="0" anchor="b">
              <a:normAutofit fontScale="6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grpSp>
    </p:spTree>
    <p:custDataLst>
      <p:tags r:id="rId15"/>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p:tgtEl>
                                          <p:spTgt spid="34"/>
                                        </p:tgtEl>
                                        <p:attrNameLst>
                                          <p:attrName>ppt_x</p:attrName>
                                        </p:attrNameLst>
                                      </p:cBhvr>
                                      <p:tavLst>
                                        <p:tav tm="0">
                                          <p:val>
                                            <p:strVal val="#ppt_x-#ppt_w*1.125000"/>
                                          </p:val>
                                        </p:tav>
                                        <p:tav tm="100000">
                                          <p:val>
                                            <p:strVal val="#ppt_x"/>
                                          </p:val>
                                        </p:tav>
                                      </p:tavLst>
                                    </p:anim>
                                    <p:animEffect transition="in" filter="wipe(right)">
                                      <p:cBhvr>
                                        <p:cTn id="13" dur="500"/>
                                        <p:tgtEl>
                                          <p:spTgt spid="34"/>
                                        </p:tgtEl>
                                      </p:cBhvr>
                                    </p:animEffect>
                                  </p:childTnLst>
                                </p:cTn>
                              </p:par>
                            </p:childTnLst>
                          </p:cTn>
                        </p:par>
                        <p:par>
                          <p:cTn id="14" fill="hold">
                            <p:stCondLst>
                              <p:cond delay="1000"/>
                            </p:stCondLst>
                            <p:childTnLst>
                              <p:par>
                                <p:cTn id="15" presetID="7" presetClass="entr" presetSubtype="4" fill="hold" nodeType="afterEffect">
                                  <p:stCondLst>
                                    <p:cond delay="0"/>
                                  </p:stCondLst>
                                  <p:childTnLst>
                                    <p:set>
                                      <p:cBhvr>
                                        <p:cTn id="16" dur="3000" fill="hold">
                                          <p:stCondLst>
                                            <p:cond delay="0"/>
                                          </p:stCondLst>
                                        </p:cTn>
                                        <p:tgtEl>
                                          <p:spTgt spid="52"/>
                                        </p:tgtEl>
                                        <p:attrNameLst>
                                          <p:attrName>style.visibility</p:attrName>
                                        </p:attrNameLst>
                                      </p:cBhvr>
                                      <p:to>
                                        <p:strVal val="visible"/>
                                      </p:to>
                                    </p:set>
                                    <p:anim calcmode="lin" valueType="num">
                                      <p:cBhvr additive="base">
                                        <p:cTn id="17" dur="3000" fill="hold"/>
                                        <p:tgtEl>
                                          <p:spTgt spid="52"/>
                                        </p:tgtEl>
                                        <p:attrNameLst>
                                          <p:attrName>ppt_x</p:attrName>
                                        </p:attrNameLst>
                                      </p:cBhvr>
                                      <p:tavLst>
                                        <p:tav tm="0">
                                          <p:val>
                                            <p:strVal val="#ppt_x"/>
                                          </p:val>
                                        </p:tav>
                                        <p:tav tm="100000">
                                          <p:val>
                                            <p:strVal val="#ppt_x"/>
                                          </p:val>
                                        </p:tav>
                                      </p:tavLst>
                                    </p:anim>
                                    <p:anim calcmode="lin" valueType="num">
                                      <p:cBhvr additive="base">
                                        <p:cTn id="18" dur="30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326048"/>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31440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353530"/>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35263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50619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48928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2"/>
            </p:custDataLst>
          </p:nvPr>
        </p:nvSpPr>
        <p:spPr>
          <a:xfrm>
            <a:off x="7299325" y="1324610"/>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项目十一　创业风险的防控</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3"/>
            </p:custDataLst>
          </p:nvPr>
        </p:nvSpPr>
        <p:spPr>
          <a:xfrm>
            <a:off x="7299325" y="2315845"/>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项目十二　新创企业的筹建</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4"/>
            </p:custDataLst>
          </p:nvPr>
        </p:nvSpPr>
        <p:spPr>
          <a:xfrm>
            <a:off x="7299325" y="3348355"/>
            <a:ext cx="3837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项目十三　新创企业的管理运营</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5"/>
            </p:custDataLst>
          </p:nvPr>
        </p:nvSpPr>
        <p:spPr>
          <a:xfrm>
            <a:off x="7299325" y="4488180"/>
            <a:ext cx="3710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项目十四　大学生创新创业实践平台的利用</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3566160" y="891540"/>
            <a:ext cx="5059680" cy="630555"/>
            <a:chOff x="5616" y="1404"/>
            <a:chExt cx="7968" cy="993"/>
          </a:xfrm>
        </p:grpSpPr>
        <p:sp>
          <p:nvSpPr>
            <p:cNvPr id="12" name="文本框 11"/>
            <p:cNvSpPr txBox="1"/>
            <p:nvPr/>
          </p:nvSpPr>
          <p:spPr>
            <a:xfrm>
              <a:off x="5616" y="1404"/>
              <a:ext cx="7968" cy="919"/>
            </a:xfrm>
            <a:prstGeom prst="rect">
              <a:avLst/>
            </a:prstGeom>
            <a:noFill/>
          </p:spPr>
          <p:txBody>
            <a:bodyPr wrap="none" rtlCol="0">
              <a:spAutoFit/>
            </a:bodyPr>
            <a:p>
              <a:pPr algn="ctr"/>
              <a:r>
                <a:rPr lang="zh-CN" altLang="en-US" sz="3200" b="1" dirty="0">
                  <a:solidFill>
                    <a:srgbClr val="7E4938"/>
                  </a:solidFill>
                  <a:cs typeface="+mn-ea"/>
                  <a:sym typeface="+mn-lt"/>
                </a:rPr>
                <a:t>五、创新型人才的人格素养</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1678305" y="1842685"/>
            <a:ext cx="4064000" cy="39878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a:solidFill>
                  <a:srgbClr val="DBA537"/>
                </a:solidFill>
                <a:latin typeface="Arial" panose="020B0604020202020204" pitchFamily="34" charset="0"/>
                <a:ea typeface="微软雅黑" panose="020B0503020204020204" pitchFamily="34" charset="-122"/>
              </a:rPr>
              <a:t>（三）社会责任感</a:t>
            </a:r>
            <a:endParaRPr lang="zh-CN" altLang="en-US" sz="2000" b="1">
              <a:solidFill>
                <a:srgbClr val="DBA537"/>
              </a:solidFill>
              <a:latin typeface="Arial" panose="020B0604020202020204" pitchFamily="34" charset="0"/>
              <a:ea typeface="微软雅黑" panose="020B0503020204020204" pitchFamily="34" charset="-122"/>
            </a:endParaRPr>
          </a:p>
        </p:txBody>
      </p:sp>
      <p:grpSp>
        <p:nvGrpSpPr>
          <p:cNvPr id="45" name="组合 44"/>
          <p:cNvGrpSpPr/>
          <p:nvPr>
            <p:custDataLst>
              <p:tags r:id="rId4"/>
            </p:custDataLst>
          </p:nvPr>
        </p:nvGrpSpPr>
        <p:grpSpPr>
          <a:xfrm>
            <a:off x="1946910" y="2467610"/>
            <a:ext cx="8077200" cy="3507105"/>
            <a:chOff x="3066" y="3886"/>
            <a:chExt cx="12720" cy="5523"/>
          </a:xfrm>
        </p:grpSpPr>
        <p:sp useBgFill="1">
          <p:nvSpPr>
            <p:cNvPr id="23" name="矩形: 圆角 25"/>
            <p:cNvSpPr/>
            <p:nvPr>
              <p:custDataLst>
                <p:tags r:id="rId5"/>
              </p:custDataLst>
            </p:nvPr>
          </p:nvSpPr>
          <p:spPr>
            <a:xfrm>
              <a:off x="3076" y="3908"/>
              <a:ext cx="6069" cy="5434"/>
            </a:xfrm>
            <a:prstGeom prst="roundRect">
              <a:avLst>
                <a:gd name="adj" fmla="val 8081"/>
              </a:avLst>
            </a:prstGeom>
            <a:ln w="3175" cap="flat" cmpd="sng" algn="ctr">
              <a:solidFill>
                <a:schemeClr val="accent4">
                  <a:alpha val="20000"/>
                </a:schemeClr>
              </a:solidFill>
              <a:prstDash val="solid"/>
              <a:round/>
              <a:headEnd type="none" w="med" len="med"/>
              <a:tailEnd type="none" w="med" len="med"/>
            </a:ln>
            <a:effectLst>
              <a:outerShdw blurRad="508000" dist="50800" dir="5400000" algn="ctr" rotWithShape="0">
                <a:schemeClr val="accent4">
                  <a:alpha val="20000"/>
                </a:schemeClr>
              </a:outerShdw>
            </a:effectLst>
          </p:spPr>
          <p:txBody>
            <a:bodyPr lIns="0" rIns="0" rtlCol="0" anchor="ctr">
              <a:noAutofit/>
            </a:bodyPr>
            <a:p>
              <a:pPr algn="ctr"/>
              <a:endParaRPr lang="zh-CN" altLang="en-US">
                <a:solidFill>
                  <a:schemeClr val="tx1"/>
                </a:solidFill>
              </a:endParaRPr>
            </a:p>
          </p:txBody>
        </p:sp>
        <p:sp useBgFill="1">
          <p:nvSpPr>
            <p:cNvPr id="20" name="矩形: 圆角 2"/>
            <p:cNvSpPr/>
            <p:nvPr>
              <p:custDataLst>
                <p:tags r:id="rId6"/>
              </p:custDataLst>
            </p:nvPr>
          </p:nvSpPr>
          <p:spPr>
            <a:xfrm>
              <a:off x="9692" y="3953"/>
              <a:ext cx="6069" cy="5434"/>
            </a:xfrm>
            <a:prstGeom prst="roundRect">
              <a:avLst>
                <a:gd name="adj" fmla="val 7930"/>
              </a:avLst>
            </a:prstGeom>
            <a:ln w="3175" cap="flat" cmpd="sng" algn="ctr">
              <a:solidFill>
                <a:schemeClr val="accent4">
                  <a:alpha val="20000"/>
                </a:schemeClr>
              </a:solidFill>
              <a:prstDash val="solid"/>
              <a:round/>
              <a:headEnd type="none" w="med" len="med"/>
              <a:tailEnd type="none" w="med" len="med"/>
            </a:ln>
            <a:effectLst>
              <a:outerShdw blurRad="508000" dist="50800" dir="5400000" algn="ctr" rotWithShape="0">
                <a:schemeClr val="accent4">
                  <a:alpha val="20000"/>
                </a:schemeClr>
              </a:outerShdw>
            </a:effectLst>
          </p:spPr>
          <p:txBody>
            <a:bodyPr lIns="0" rIns="0" rtlCol="0" anchor="ctr">
              <a:noAutofit/>
            </a:bodyPr>
            <a:p>
              <a:pPr algn="ctr"/>
              <a:endParaRPr lang="zh-CN" altLang="en-US">
                <a:solidFill>
                  <a:schemeClr val="tx1"/>
                </a:solidFill>
              </a:endParaRPr>
            </a:p>
          </p:txBody>
        </p:sp>
        <p:grpSp>
          <p:nvGrpSpPr>
            <p:cNvPr id="43" name="组合 42"/>
            <p:cNvGrpSpPr/>
            <p:nvPr>
              <p:custDataLst>
                <p:tags r:id="rId7"/>
              </p:custDataLst>
            </p:nvPr>
          </p:nvGrpSpPr>
          <p:grpSpPr>
            <a:xfrm rot="0">
              <a:off x="3066" y="3886"/>
              <a:ext cx="12720" cy="5523"/>
              <a:chOff x="3004" y="5653"/>
              <a:chExt cx="12720" cy="5523"/>
            </a:xfrm>
          </p:grpSpPr>
          <p:sp>
            <p:nvSpPr>
              <p:cNvPr id="21" name="矩形: 圆角 25"/>
              <p:cNvSpPr/>
              <p:nvPr>
                <p:custDataLst>
                  <p:tags r:id="rId8"/>
                </p:custDataLst>
              </p:nvPr>
            </p:nvSpPr>
            <p:spPr>
              <a:xfrm>
                <a:off x="9655" y="5742"/>
                <a:ext cx="6069" cy="5434"/>
              </a:xfrm>
              <a:prstGeom prst="roundRect">
                <a:avLst>
                  <a:gd name="adj" fmla="val 8081"/>
                </a:avLst>
              </a:prstGeom>
              <a:solidFill>
                <a:schemeClr val="lt1">
                  <a:lumMod val="100000"/>
                  <a:alpha val="20000"/>
                </a:schemeClr>
              </a:solidFill>
              <a:ln w="3175" cap="flat" cmpd="sng" algn="ctr">
                <a:solidFill>
                  <a:schemeClr val="accent4">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p:nvSpPr>
              <p:cNvPr id="24" name="椭圆 23"/>
              <p:cNvSpPr/>
              <p:nvPr>
                <p:custDataLst>
                  <p:tags r:id="rId9"/>
                </p:custDataLst>
              </p:nvPr>
            </p:nvSpPr>
            <p:spPr>
              <a:xfrm>
                <a:off x="10111" y="6230"/>
                <a:ext cx="673" cy="673"/>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fontScale="90000"/>
              </a:bodyPr>
              <a:p>
                <a:pPr algn="ctr">
                  <a:spcBef>
                    <a:spcPct val="0"/>
                  </a:spcBef>
                  <a:spcAft>
                    <a:spcPct val="0"/>
                  </a:spcAft>
                </a:pPr>
                <a:r>
                  <a:rPr lang="en-US" altLang="zh-CN" sz="2000" b="1">
                    <a:solidFill>
                      <a:schemeClr val="lt1">
                        <a:lumMod val="100000"/>
                      </a:schemeClr>
                    </a:solidFill>
                    <a:latin typeface="+mn-ea"/>
                    <a:cs typeface="+mn-ea"/>
                  </a:rPr>
                  <a:t>02</a:t>
                </a:r>
                <a:endParaRPr lang="en-US" altLang="zh-CN" sz="2000" b="1">
                  <a:solidFill>
                    <a:schemeClr val="lt1">
                      <a:lumMod val="100000"/>
                    </a:schemeClr>
                  </a:solidFill>
                  <a:latin typeface="+mn-ea"/>
                  <a:cs typeface="+mn-ea"/>
                </a:endParaRPr>
              </a:p>
            </p:txBody>
          </p:sp>
          <p:sp>
            <p:nvSpPr>
              <p:cNvPr id="25" name="矩形: 圆角 25"/>
              <p:cNvSpPr/>
              <p:nvPr>
                <p:custDataLst>
                  <p:tags r:id="rId10"/>
                </p:custDataLst>
              </p:nvPr>
            </p:nvSpPr>
            <p:spPr>
              <a:xfrm>
                <a:off x="3004" y="5653"/>
                <a:ext cx="6069" cy="5434"/>
              </a:xfrm>
              <a:prstGeom prst="roundRect">
                <a:avLst>
                  <a:gd name="adj" fmla="val 8081"/>
                </a:avLst>
              </a:prstGeom>
              <a:solidFill>
                <a:schemeClr val="lt1">
                  <a:lumMod val="100000"/>
                  <a:alpha val="20000"/>
                </a:schemeClr>
              </a:solidFill>
              <a:ln w="3175" cap="flat" cmpd="sng" algn="ctr">
                <a:solidFill>
                  <a:schemeClr val="accent4">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p:nvSpPr>
              <p:cNvPr id="26" name="椭圆 25"/>
              <p:cNvSpPr/>
              <p:nvPr>
                <p:custDataLst>
                  <p:tags r:id="rId11"/>
                </p:custDataLst>
              </p:nvPr>
            </p:nvSpPr>
            <p:spPr>
              <a:xfrm>
                <a:off x="3496" y="6364"/>
                <a:ext cx="673" cy="673"/>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fontScale="90000"/>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27" name="矩形 26"/>
              <p:cNvSpPr/>
              <p:nvPr>
                <p:custDataLst>
                  <p:tags r:id="rId12"/>
                </p:custDataLst>
              </p:nvPr>
            </p:nvSpPr>
            <p:spPr>
              <a:xfrm>
                <a:off x="10147" y="7458"/>
                <a:ext cx="5213" cy="2990"/>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rPr>
                  <a:t>创新要严守伦理道德与法规，如基因编辑有治病潜力却争议大，贺建奎私自做基因编辑婴儿实验，违背了伦理法规，受到了严惩，这凸显了守规遵德的必要性。</a:t>
                </a:r>
                <a:endParaRPr lang="zh-CN" altLang="en-US" sz="1600" dirty="0">
                  <a:ln>
                    <a:noFill/>
                    <a:prstDash val="sysDot"/>
                  </a:ln>
                  <a:solidFill>
                    <a:schemeClr val="tx1">
                      <a:lumMod val="85000"/>
                      <a:lumOff val="15000"/>
                    </a:schemeClr>
                  </a:solidFill>
                  <a:latin typeface="+mn-ea"/>
                  <a:cs typeface="+mn-ea"/>
                </a:endParaRPr>
              </a:p>
            </p:txBody>
          </p:sp>
          <p:sp>
            <p:nvSpPr>
              <p:cNvPr id="28" name="矩形 27"/>
              <p:cNvSpPr/>
              <p:nvPr>
                <p:custDataLst>
                  <p:tags r:id="rId13"/>
                </p:custDataLst>
              </p:nvPr>
            </p:nvSpPr>
            <p:spPr>
              <a:xfrm>
                <a:off x="11119" y="6250"/>
                <a:ext cx="4240" cy="537"/>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tx1">
                        <a:lumMod val="85000"/>
                        <a:lumOff val="15000"/>
                      </a:schemeClr>
                    </a:solidFill>
                    <a:latin typeface="+mn-ea"/>
                    <a:cs typeface="+mn-ea"/>
                  </a:rPr>
                  <a:t>2. 遵守伦理道德规范</a:t>
                </a:r>
                <a:endParaRPr lang="zh-CN" altLang="en-US" sz="2000" b="1" dirty="0">
                  <a:solidFill>
                    <a:schemeClr val="tx1">
                      <a:lumMod val="85000"/>
                      <a:lumOff val="15000"/>
                    </a:schemeClr>
                  </a:solidFill>
                  <a:latin typeface="+mn-ea"/>
                  <a:cs typeface="+mn-ea"/>
                </a:endParaRPr>
              </a:p>
            </p:txBody>
          </p:sp>
          <p:sp>
            <p:nvSpPr>
              <p:cNvPr id="29" name="矩形 28"/>
              <p:cNvSpPr/>
              <p:nvPr>
                <p:custDataLst>
                  <p:tags r:id="rId14"/>
                </p:custDataLst>
              </p:nvPr>
            </p:nvSpPr>
            <p:spPr>
              <a:xfrm>
                <a:off x="3495" y="7458"/>
                <a:ext cx="5248" cy="2990"/>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rPr>
                  <a:t>创新型人才需联结个人追求与社会需求。大疆专注无人机研发，创始人洞悉其在多民用领域潜力，着力打造优质亲民产品。</a:t>
                </a:r>
                <a:endParaRPr lang="zh-CN" altLang="en-US" sz="1600" dirty="0">
                  <a:ln>
                    <a:noFill/>
                    <a:prstDash val="sysDot"/>
                  </a:ln>
                  <a:solidFill>
                    <a:schemeClr val="tx1">
                      <a:lumMod val="85000"/>
                      <a:lumOff val="15000"/>
                    </a:schemeClr>
                  </a:solidFill>
                  <a:latin typeface="+mn-ea"/>
                  <a:cs typeface="+mn-ea"/>
                </a:endParaRPr>
              </a:p>
            </p:txBody>
          </p:sp>
          <p:sp>
            <p:nvSpPr>
              <p:cNvPr id="30" name="矩形 29"/>
              <p:cNvSpPr/>
              <p:nvPr>
                <p:custDataLst>
                  <p:tags r:id="rId15"/>
                </p:custDataLst>
              </p:nvPr>
            </p:nvSpPr>
            <p:spPr>
              <a:xfrm>
                <a:off x="4502" y="6714"/>
                <a:ext cx="4240" cy="537"/>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tx1">
                        <a:lumMod val="85000"/>
                        <a:lumOff val="15000"/>
                      </a:schemeClr>
                    </a:solidFill>
                    <a:latin typeface="+mn-ea"/>
                    <a:cs typeface="+mn-ea"/>
                  </a:rPr>
                  <a:t>1. 创新成果造福社会的意识</a:t>
                </a:r>
                <a:endParaRPr lang="zh-CN" altLang="en-US" sz="2000" b="1" dirty="0">
                  <a:solidFill>
                    <a:schemeClr val="tx1">
                      <a:lumMod val="85000"/>
                      <a:lumOff val="15000"/>
                    </a:schemeClr>
                  </a:solidFill>
                  <a:latin typeface="+mn-ea"/>
                  <a:cs typeface="+mn-ea"/>
                </a:endParaRPr>
              </a:p>
            </p:txBody>
          </p:sp>
        </p:grpSp>
      </p:grpSp>
    </p:spTree>
    <p:custDataLst>
      <p:tags r:id="rId16"/>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p:tgtEl>
                                          <p:spTgt spid="34"/>
                                        </p:tgtEl>
                                        <p:attrNameLst>
                                          <p:attrName>ppt_x</p:attrName>
                                        </p:attrNameLst>
                                      </p:cBhvr>
                                      <p:tavLst>
                                        <p:tav tm="0">
                                          <p:val>
                                            <p:strVal val="#ppt_x-#ppt_w*1.125000"/>
                                          </p:val>
                                        </p:tav>
                                        <p:tav tm="100000">
                                          <p:val>
                                            <p:strVal val="#ppt_x"/>
                                          </p:val>
                                        </p:tav>
                                      </p:tavLst>
                                    </p:anim>
                                    <p:animEffect transition="in" filter="wipe(right)">
                                      <p:cBhvr>
                                        <p:cTn id="13" dur="500"/>
                                        <p:tgtEl>
                                          <p:spTgt spid="34"/>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p:tgtEl>
                                          <p:spTgt spid="45"/>
                                        </p:tgtEl>
                                        <p:attrNameLst>
                                          <p:attrName>ppt_y</p:attrName>
                                        </p:attrNameLst>
                                      </p:cBhvr>
                                      <p:tavLst>
                                        <p:tav tm="0">
                                          <p:val>
                                            <p:strVal val="#ppt_y+#ppt_h*1.125000"/>
                                          </p:val>
                                        </p:tav>
                                        <p:tav tm="100000">
                                          <p:val>
                                            <p:strVal val="#ppt_y"/>
                                          </p:val>
                                        </p:tav>
                                      </p:tavLst>
                                    </p:anim>
                                    <p:animEffect transition="in" filter="wipe(up)">
                                      <p:cBhvr>
                                        <p:cTn id="1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5194300" y="891540"/>
            <a:ext cx="1808480" cy="630555"/>
            <a:chOff x="8180" y="1404"/>
            <a:chExt cx="2848" cy="993"/>
          </a:xfrm>
        </p:grpSpPr>
        <p:sp>
          <p:nvSpPr>
            <p:cNvPr id="12" name="文本框 11"/>
            <p:cNvSpPr txBox="1"/>
            <p:nvPr/>
          </p:nvSpPr>
          <p:spPr>
            <a:xfrm>
              <a:off x="8180" y="1404"/>
              <a:ext cx="2848" cy="919"/>
            </a:xfrm>
            <a:prstGeom prst="rect">
              <a:avLst/>
            </a:prstGeom>
            <a:noFill/>
          </p:spPr>
          <p:txBody>
            <a:bodyPr wrap="none" rtlCol="0">
              <a:spAutoFit/>
            </a:bodyPr>
            <a:p>
              <a:pPr algn="ctr"/>
              <a:r>
                <a:rPr lang="zh-CN" altLang="en-US" sz="3200" b="1" dirty="0">
                  <a:solidFill>
                    <a:srgbClr val="7E4938"/>
                  </a:solidFill>
                  <a:cs typeface="+mn-ea"/>
                  <a:sym typeface="+mn-lt"/>
                </a:rPr>
                <a:t>拓展知识</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2" name="矩形 1"/>
          <p:cNvSpPr/>
          <p:nvPr>
            <p:custDataLst>
              <p:tags r:id="rId4"/>
            </p:custDataLst>
          </p:nvPr>
        </p:nvSpPr>
        <p:spPr>
          <a:xfrm>
            <a:off x="1678305" y="1915160"/>
            <a:ext cx="9157970" cy="879475"/>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rPr>
              <a:t>大学生创业可以享受多种政策扶持，包括税收优惠、创业担保贷款、行政事业性收费减免、创业培训补贴、创业指导服务、创业补贴等。</a:t>
            </a:r>
            <a:endParaRPr lang="zh-CN" altLang="en-US" sz="1600" dirty="0">
              <a:ln>
                <a:noFill/>
                <a:prstDash val="sysDot"/>
              </a:ln>
              <a:solidFill>
                <a:schemeClr val="tx1">
                  <a:lumMod val="85000"/>
                  <a:lumOff val="15000"/>
                </a:schemeClr>
              </a:solidFill>
              <a:latin typeface="+mn-ea"/>
              <a:cs typeface="+mn-ea"/>
            </a:endParaRPr>
          </a:p>
        </p:txBody>
      </p:sp>
      <p:sp>
        <p:nvSpPr>
          <p:cNvPr id="14" name="矩形: 剪去对角 148"/>
          <p:cNvSpPr/>
          <p:nvPr>
            <p:custDataLst>
              <p:tags r:id="rId5"/>
            </p:custDataLst>
          </p:nvPr>
        </p:nvSpPr>
        <p:spPr>
          <a:xfrm>
            <a:off x="2023110" y="4634568"/>
            <a:ext cx="8177516" cy="1553661"/>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17" name="任意多边形 16"/>
          <p:cNvSpPr/>
          <p:nvPr>
            <p:custDataLst>
              <p:tags r:id="rId6"/>
            </p:custDataLst>
          </p:nvPr>
        </p:nvSpPr>
        <p:spPr>
          <a:xfrm>
            <a:off x="9932306" y="6131007"/>
            <a:ext cx="272648" cy="57703"/>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31" name="任意多边形 48"/>
          <p:cNvSpPr/>
          <p:nvPr>
            <p:custDataLst>
              <p:tags r:id="rId7"/>
            </p:custDataLst>
          </p:nvPr>
        </p:nvSpPr>
        <p:spPr>
          <a:xfrm>
            <a:off x="2023110" y="4628317"/>
            <a:ext cx="1030484" cy="318811"/>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32" name="等腰三角形 31"/>
          <p:cNvSpPr/>
          <p:nvPr>
            <p:custDataLst>
              <p:tags r:id="rId8"/>
            </p:custDataLst>
          </p:nvPr>
        </p:nvSpPr>
        <p:spPr>
          <a:xfrm rot="10800000" flipH="1">
            <a:off x="2023110" y="4628317"/>
            <a:ext cx="201481" cy="12598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33" name="直接连接符 32"/>
          <p:cNvCxnSpPr/>
          <p:nvPr>
            <p:custDataLst>
              <p:tags r:id="rId9"/>
            </p:custDataLst>
          </p:nvPr>
        </p:nvCxnSpPr>
        <p:spPr>
          <a:xfrm>
            <a:off x="2046672" y="4819700"/>
            <a:ext cx="0" cy="9473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任意多边形: 形状 73"/>
          <p:cNvSpPr/>
          <p:nvPr>
            <p:custDataLst>
              <p:tags r:id="rId10"/>
            </p:custDataLst>
          </p:nvPr>
        </p:nvSpPr>
        <p:spPr>
          <a:xfrm>
            <a:off x="2454923" y="4595619"/>
            <a:ext cx="300057" cy="3077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36" name="矩形: 剪去对角 148"/>
          <p:cNvSpPr/>
          <p:nvPr>
            <p:custDataLst>
              <p:tags r:id="rId11"/>
            </p:custDataLst>
          </p:nvPr>
        </p:nvSpPr>
        <p:spPr>
          <a:xfrm>
            <a:off x="2024553" y="2850095"/>
            <a:ext cx="8177516" cy="1553661"/>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37" name="任意多边形 36"/>
          <p:cNvSpPr/>
          <p:nvPr>
            <p:custDataLst>
              <p:tags r:id="rId12"/>
            </p:custDataLst>
          </p:nvPr>
        </p:nvSpPr>
        <p:spPr>
          <a:xfrm>
            <a:off x="9933748" y="4346533"/>
            <a:ext cx="272648" cy="57703"/>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50" name="任意多边形 48"/>
          <p:cNvSpPr/>
          <p:nvPr>
            <p:custDataLst>
              <p:tags r:id="rId13"/>
            </p:custDataLst>
          </p:nvPr>
        </p:nvSpPr>
        <p:spPr>
          <a:xfrm>
            <a:off x="2024553" y="2843843"/>
            <a:ext cx="1030484" cy="318811"/>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1" name="等腰三角形 50"/>
          <p:cNvSpPr/>
          <p:nvPr>
            <p:custDataLst>
              <p:tags r:id="rId14"/>
            </p:custDataLst>
          </p:nvPr>
        </p:nvSpPr>
        <p:spPr>
          <a:xfrm rot="10800000" flipH="1">
            <a:off x="2024553" y="2843843"/>
            <a:ext cx="201481" cy="12598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38" name="直接连接符 37"/>
          <p:cNvCxnSpPr/>
          <p:nvPr>
            <p:custDataLst>
              <p:tags r:id="rId15"/>
            </p:custDataLst>
          </p:nvPr>
        </p:nvCxnSpPr>
        <p:spPr>
          <a:xfrm>
            <a:off x="2048115" y="3035226"/>
            <a:ext cx="0" cy="9473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4" name="任意多边形: 形状 73"/>
          <p:cNvSpPr/>
          <p:nvPr>
            <p:custDataLst>
              <p:tags r:id="rId16"/>
            </p:custDataLst>
          </p:nvPr>
        </p:nvSpPr>
        <p:spPr>
          <a:xfrm>
            <a:off x="2456365" y="2811145"/>
            <a:ext cx="300057" cy="3077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40" name="矩形 39"/>
          <p:cNvSpPr/>
          <p:nvPr>
            <p:custDataLst>
              <p:tags r:id="rId17"/>
            </p:custDataLst>
          </p:nvPr>
        </p:nvSpPr>
        <p:spPr>
          <a:xfrm>
            <a:off x="2249114" y="2849614"/>
            <a:ext cx="1733022" cy="1554623"/>
          </a:xfrm>
          <a:prstGeom prst="rect">
            <a:avLst/>
          </a:prstGeom>
          <a:noFill/>
        </p:spPr>
        <p:txBody>
          <a:bodyPr wrap="square" lIns="0" tIns="36195" rIns="0" bIns="0" rtlCol="0" anchor="ctr">
            <a:noAutofit/>
          </a:bodyPr>
          <a:lstStyle/>
          <a:p>
            <a:pPr algn="ctr">
              <a:spcBef>
                <a:spcPct val="0"/>
              </a:spcBef>
              <a:spcAft>
                <a:spcPct val="0"/>
              </a:spcAft>
            </a:pPr>
            <a:r>
              <a:rPr lang="zh-CN" altLang="en-US" sz="2000" b="1" dirty="0">
                <a:solidFill>
                  <a:schemeClr val="accent4"/>
                </a:solidFill>
                <a:latin typeface="+mn-ea"/>
                <a:cs typeface="+mn-ea"/>
              </a:rPr>
              <a:t>税收优惠</a:t>
            </a:r>
            <a:endParaRPr lang="zh-CN" altLang="en-US" sz="2000" b="1" dirty="0">
              <a:solidFill>
                <a:schemeClr val="accent4"/>
              </a:solidFill>
              <a:latin typeface="+mn-ea"/>
              <a:cs typeface="+mn-ea"/>
            </a:endParaRPr>
          </a:p>
        </p:txBody>
      </p:sp>
      <p:sp>
        <p:nvSpPr>
          <p:cNvPr id="41" name="矩形 40"/>
          <p:cNvSpPr/>
          <p:nvPr>
            <p:custDataLst>
              <p:tags r:id="rId18"/>
            </p:custDataLst>
          </p:nvPr>
        </p:nvSpPr>
        <p:spPr>
          <a:xfrm>
            <a:off x="4555322" y="2849133"/>
            <a:ext cx="5402469" cy="1555103"/>
          </a:xfrm>
          <a:prstGeom prst="rect">
            <a:avLst/>
          </a:prstGeom>
          <a:noFill/>
        </p:spPr>
        <p:txBody>
          <a:bodyPr wrap="square" lIns="0" tIns="0" rIns="0" bIns="0" rtlCol="0" anchor="ctr" anchorCtr="0">
            <a:noAutofit/>
          </a:bodyPr>
          <a:lstStyle/>
          <a:p>
            <a:pPr indent="0" algn="just" fontAlgn="auto">
              <a:lnSpc>
                <a:spcPct val="120000"/>
              </a:lnSpc>
              <a:spcBef>
                <a:spcPts val="0"/>
              </a:spcBef>
              <a:spcAft>
                <a:spcPts val="0"/>
              </a:spcAft>
            </a:pPr>
            <a:r>
              <a:rPr lang="en-US" altLang="zh-CN" sz="1500" b="1" dirty="0">
                <a:solidFill>
                  <a:srgbClr val="AA6500"/>
                </a:solidFill>
                <a:latin typeface="+mn-ea"/>
                <a:cs typeface="+mn-ea"/>
              </a:rPr>
              <a:t>1. </a:t>
            </a:r>
            <a:r>
              <a:rPr lang="zh-CN" altLang="en-US" sz="1500" b="1" dirty="0">
                <a:solidFill>
                  <a:srgbClr val="AA6500"/>
                </a:solidFill>
                <a:latin typeface="+mn-ea"/>
                <a:cs typeface="+mn-ea"/>
              </a:rPr>
              <a:t>个体工商户或个人独资企业‌：</a:t>
            </a:r>
            <a:r>
              <a:rPr lang="zh-CN" altLang="en-US" sz="1500" dirty="0">
                <a:solidFill>
                  <a:schemeClr val="tx1">
                    <a:lumMod val="85000"/>
                    <a:lumOff val="15000"/>
                  </a:schemeClr>
                </a:solidFill>
                <a:latin typeface="+mn-ea"/>
                <a:cs typeface="+mn-ea"/>
              </a:rPr>
              <a:t>持有《就业创业证》的高校毕业生在毕业年度内创办个体工商户或个人独资企业，3年内按每户每年8000元为限额依次扣减其当年实际应缴纳的营业税、城市维护建设税、教育费附加和个人所得税‌。</a:t>
            </a:r>
            <a:endParaRPr lang="zh-CN" altLang="en-US" sz="1500" dirty="0">
              <a:solidFill>
                <a:schemeClr val="tx1">
                  <a:lumMod val="85000"/>
                  <a:lumOff val="15000"/>
                </a:schemeClr>
              </a:solidFill>
              <a:latin typeface="+mn-ea"/>
              <a:cs typeface="+mn-ea"/>
            </a:endParaRPr>
          </a:p>
        </p:txBody>
      </p:sp>
      <p:cxnSp>
        <p:nvCxnSpPr>
          <p:cNvPr id="42" name="直接连接符 41"/>
          <p:cNvCxnSpPr/>
          <p:nvPr>
            <p:custDataLst>
              <p:tags r:id="rId19"/>
            </p:custDataLst>
          </p:nvPr>
        </p:nvCxnSpPr>
        <p:spPr>
          <a:xfrm>
            <a:off x="4232665" y="3206893"/>
            <a:ext cx="0" cy="840064"/>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4" name="矩形 43"/>
          <p:cNvSpPr/>
          <p:nvPr>
            <p:custDataLst>
              <p:tags r:id="rId20"/>
            </p:custDataLst>
          </p:nvPr>
        </p:nvSpPr>
        <p:spPr>
          <a:xfrm>
            <a:off x="4555322" y="4630241"/>
            <a:ext cx="5402468" cy="1555103"/>
          </a:xfrm>
          <a:prstGeom prst="rect">
            <a:avLst/>
          </a:prstGeom>
          <a:noFill/>
        </p:spPr>
        <p:txBody>
          <a:bodyPr wrap="square" lIns="0" tIns="0" rIns="0" bIns="0" rtlCol="0" anchor="ctr" anchorCtr="0">
            <a:noAutofit/>
          </a:bodyPr>
          <a:lstStyle/>
          <a:p>
            <a:pPr indent="0" algn="just" fontAlgn="auto">
              <a:lnSpc>
                <a:spcPct val="120000"/>
              </a:lnSpc>
              <a:spcBef>
                <a:spcPct val="0"/>
              </a:spcBef>
              <a:spcAft>
                <a:spcPct val="0"/>
              </a:spcAft>
            </a:pPr>
            <a:r>
              <a:rPr lang="en-US" altLang="zh-CN" sz="1500" b="1" dirty="0">
                <a:solidFill>
                  <a:srgbClr val="AA6500"/>
                </a:solidFill>
                <a:latin typeface="+mn-ea"/>
                <a:cs typeface="+mn-ea"/>
              </a:rPr>
              <a:t>2.</a:t>
            </a:r>
            <a:r>
              <a:rPr lang="zh-CN" altLang="en-US" sz="1500" b="1" dirty="0">
                <a:solidFill>
                  <a:srgbClr val="AA6500"/>
                </a:solidFill>
                <a:latin typeface="+mn-ea"/>
                <a:cs typeface="+mn-ea"/>
              </a:rPr>
              <a:t>小型微利企业‌：</a:t>
            </a:r>
            <a:r>
              <a:rPr lang="zh-CN" altLang="en-US" sz="1500" dirty="0">
                <a:solidFill>
                  <a:schemeClr val="tx1">
                    <a:lumMod val="85000"/>
                    <a:lumOff val="15000"/>
                  </a:schemeClr>
                </a:solidFill>
                <a:latin typeface="+mn-ea"/>
                <a:cs typeface="+mn-ea"/>
              </a:rPr>
              <a:t>按国家规定享受相关税收支持政策‌</a:t>
            </a:r>
            <a:endParaRPr lang="zh-CN" altLang="en-US" sz="1500" dirty="0">
              <a:solidFill>
                <a:schemeClr val="tx1">
                  <a:lumMod val="85000"/>
                  <a:lumOff val="15000"/>
                </a:schemeClr>
              </a:solidFill>
              <a:latin typeface="+mn-ea"/>
              <a:cs typeface="+mn-ea"/>
            </a:endParaRPr>
          </a:p>
        </p:txBody>
      </p:sp>
      <p:cxnSp>
        <p:nvCxnSpPr>
          <p:cNvPr id="47" name="直接连接符 46"/>
          <p:cNvCxnSpPr/>
          <p:nvPr>
            <p:custDataLst>
              <p:tags r:id="rId21"/>
            </p:custDataLst>
          </p:nvPr>
        </p:nvCxnSpPr>
        <p:spPr>
          <a:xfrm>
            <a:off x="4232665" y="4988001"/>
            <a:ext cx="0" cy="840064"/>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8" name="矩形 47"/>
          <p:cNvSpPr/>
          <p:nvPr>
            <p:custDataLst>
              <p:tags r:id="rId22"/>
            </p:custDataLst>
          </p:nvPr>
        </p:nvSpPr>
        <p:spPr>
          <a:xfrm>
            <a:off x="2196701" y="4630722"/>
            <a:ext cx="1733022" cy="1554623"/>
          </a:xfrm>
          <a:prstGeom prst="rect">
            <a:avLst/>
          </a:prstGeom>
          <a:noFill/>
        </p:spPr>
        <p:txBody>
          <a:bodyPr wrap="square" lIns="0" tIns="36195" rIns="0" bIns="0" rtlCol="0" anchor="ctr">
            <a:noAutofit/>
          </a:bodyPr>
          <a:lstStyle/>
          <a:p>
            <a:pPr algn="ctr">
              <a:spcBef>
                <a:spcPct val="0"/>
              </a:spcBef>
              <a:spcAft>
                <a:spcPct val="0"/>
              </a:spcAft>
            </a:pPr>
            <a:r>
              <a:rPr lang="zh-CN" altLang="en-US" sz="2000" b="1" dirty="0">
                <a:solidFill>
                  <a:schemeClr val="accent4"/>
                </a:solidFill>
                <a:latin typeface="+mn-ea"/>
                <a:cs typeface="+mn-ea"/>
                <a:sym typeface="+mn-ea"/>
              </a:rPr>
              <a:t>税收优惠</a:t>
            </a:r>
            <a:endParaRPr lang="zh-CN" altLang="en-US" sz="2000" b="1" dirty="0">
              <a:solidFill>
                <a:schemeClr val="accent4"/>
              </a:solidFill>
              <a:latin typeface="+mn-ea"/>
              <a:cs typeface="+mn-ea"/>
            </a:endParaRPr>
          </a:p>
        </p:txBody>
      </p:sp>
    </p:spTree>
    <p:custDataLst>
      <p:tags r:id="rId23"/>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5194300" y="891540"/>
            <a:ext cx="1808480" cy="630555"/>
            <a:chOff x="8180" y="1404"/>
            <a:chExt cx="2848" cy="993"/>
          </a:xfrm>
        </p:grpSpPr>
        <p:sp>
          <p:nvSpPr>
            <p:cNvPr id="12" name="文本框 11"/>
            <p:cNvSpPr txBox="1"/>
            <p:nvPr/>
          </p:nvSpPr>
          <p:spPr>
            <a:xfrm>
              <a:off x="8180" y="1404"/>
              <a:ext cx="2848" cy="919"/>
            </a:xfrm>
            <a:prstGeom prst="rect">
              <a:avLst/>
            </a:prstGeom>
            <a:noFill/>
          </p:spPr>
          <p:txBody>
            <a:bodyPr wrap="none" rtlCol="0">
              <a:spAutoFit/>
            </a:bodyPr>
            <a:p>
              <a:pPr algn="ctr"/>
              <a:r>
                <a:rPr lang="zh-CN" altLang="en-US" sz="3200" b="1" dirty="0">
                  <a:solidFill>
                    <a:srgbClr val="7E4938"/>
                  </a:solidFill>
                  <a:cs typeface="+mn-ea"/>
                  <a:sym typeface="+mn-lt"/>
                </a:rPr>
                <a:t>拓展知识</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2" name="矩形 1"/>
          <p:cNvSpPr/>
          <p:nvPr>
            <p:custDataLst>
              <p:tags r:id="rId4"/>
            </p:custDataLst>
          </p:nvPr>
        </p:nvSpPr>
        <p:spPr>
          <a:xfrm>
            <a:off x="1678305" y="1915160"/>
            <a:ext cx="9157970" cy="879475"/>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rPr>
              <a:t>大学生创业可以享受多种政策扶持，包括税收优惠、创业担保贷款、行政事业性收费减免、创业培训补贴、创业指导服务、创业补贴等。</a:t>
            </a:r>
            <a:endParaRPr lang="zh-CN" altLang="en-US" sz="1600" dirty="0">
              <a:ln>
                <a:noFill/>
                <a:prstDash val="sysDot"/>
              </a:ln>
              <a:solidFill>
                <a:schemeClr val="tx1">
                  <a:lumMod val="85000"/>
                  <a:lumOff val="15000"/>
                </a:schemeClr>
              </a:solidFill>
              <a:latin typeface="+mn-ea"/>
              <a:cs typeface="+mn-ea"/>
            </a:endParaRPr>
          </a:p>
        </p:txBody>
      </p:sp>
      <p:sp>
        <p:nvSpPr>
          <p:cNvPr id="14" name="矩形: 剪去对角 148"/>
          <p:cNvSpPr/>
          <p:nvPr>
            <p:custDataLst>
              <p:tags r:id="rId5"/>
            </p:custDataLst>
          </p:nvPr>
        </p:nvSpPr>
        <p:spPr>
          <a:xfrm>
            <a:off x="2023110" y="4634568"/>
            <a:ext cx="8177516" cy="1553661"/>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17" name="任意多边形 16"/>
          <p:cNvSpPr/>
          <p:nvPr>
            <p:custDataLst>
              <p:tags r:id="rId6"/>
            </p:custDataLst>
          </p:nvPr>
        </p:nvSpPr>
        <p:spPr>
          <a:xfrm>
            <a:off x="9932306" y="6131007"/>
            <a:ext cx="272648" cy="57703"/>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31" name="任意多边形 48"/>
          <p:cNvSpPr/>
          <p:nvPr>
            <p:custDataLst>
              <p:tags r:id="rId7"/>
            </p:custDataLst>
          </p:nvPr>
        </p:nvSpPr>
        <p:spPr>
          <a:xfrm>
            <a:off x="2023110" y="4628317"/>
            <a:ext cx="1030484" cy="318811"/>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32" name="等腰三角形 31"/>
          <p:cNvSpPr/>
          <p:nvPr>
            <p:custDataLst>
              <p:tags r:id="rId8"/>
            </p:custDataLst>
          </p:nvPr>
        </p:nvSpPr>
        <p:spPr>
          <a:xfrm rot="10800000" flipH="1">
            <a:off x="2023110" y="4628317"/>
            <a:ext cx="201481" cy="12598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33" name="直接连接符 32"/>
          <p:cNvCxnSpPr/>
          <p:nvPr>
            <p:custDataLst>
              <p:tags r:id="rId9"/>
            </p:custDataLst>
          </p:nvPr>
        </p:nvCxnSpPr>
        <p:spPr>
          <a:xfrm>
            <a:off x="2046672" y="4819700"/>
            <a:ext cx="0" cy="9473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任意多边形: 形状 73"/>
          <p:cNvSpPr/>
          <p:nvPr>
            <p:custDataLst>
              <p:tags r:id="rId10"/>
            </p:custDataLst>
          </p:nvPr>
        </p:nvSpPr>
        <p:spPr>
          <a:xfrm>
            <a:off x="2454923" y="4595619"/>
            <a:ext cx="300057" cy="3077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36" name="矩形: 剪去对角 148"/>
          <p:cNvSpPr/>
          <p:nvPr>
            <p:custDataLst>
              <p:tags r:id="rId11"/>
            </p:custDataLst>
          </p:nvPr>
        </p:nvSpPr>
        <p:spPr>
          <a:xfrm>
            <a:off x="2024553" y="2850095"/>
            <a:ext cx="8177516" cy="1553661"/>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37" name="任意多边形 36"/>
          <p:cNvSpPr/>
          <p:nvPr>
            <p:custDataLst>
              <p:tags r:id="rId12"/>
            </p:custDataLst>
          </p:nvPr>
        </p:nvSpPr>
        <p:spPr>
          <a:xfrm>
            <a:off x="9933748" y="4346533"/>
            <a:ext cx="272648" cy="57703"/>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50" name="任意多边形 48"/>
          <p:cNvSpPr/>
          <p:nvPr>
            <p:custDataLst>
              <p:tags r:id="rId13"/>
            </p:custDataLst>
          </p:nvPr>
        </p:nvSpPr>
        <p:spPr>
          <a:xfrm>
            <a:off x="2024553" y="2843843"/>
            <a:ext cx="1030484" cy="318811"/>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1" name="等腰三角形 50"/>
          <p:cNvSpPr/>
          <p:nvPr>
            <p:custDataLst>
              <p:tags r:id="rId14"/>
            </p:custDataLst>
          </p:nvPr>
        </p:nvSpPr>
        <p:spPr>
          <a:xfrm rot="10800000" flipH="1">
            <a:off x="2024553" y="2843843"/>
            <a:ext cx="201481" cy="12598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38" name="直接连接符 37"/>
          <p:cNvCxnSpPr/>
          <p:nvPr>
            <p:custDataLst>
              <p:tags r:id="rId15"/>
            </p:custDataLst>
          </p:nvPr>
        </p:nvCxnSpPr>
        <p:spPr>
          <a:xfrm>
            <a:off x="2048115" y="3035226"/>
            <a:ext cx="0" cy="9473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4" name="任意多边形: 形状 73"/>
          <p:cNvSpPr/>
          <p:nvPr>
            <p:custDataLst>
              <p:tags r:id="rId16"/>
            </p:custDataLst>
          </p:nvPr>
        </p:nvSpPr>
        <p:spPr>
          <a:xfrm>
            <a:off x="2456365" y="2811145"/>
            <a:ext cx="300057" cy="3077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40" name="矩形 39"/>
          <p:cNvSpPr/>
          <p:nvPr>
            <p:custDataLst>
              <p:tags r:id="rId17"/>
            </p:custDataLst>
          </p:nvPr>
        </p:nvSpPr>
        <p:spPr>
          <a:xfrm>
            <a:off x="2249114" y="2849614"/>
            <a:ext cx="1733022" cy="1554623"/>
          </a:xfrm>
          <a:prstGeom prst="rect">
            <a:avLst/>
          </a:prstGeom>
          <a:noFill/>
        </p:spPr>
        <p:txBody>
          <a:bodyPr wrap="square" lIns="0" tIns="36195" rIns="0" bIns="0" rtlCol="0" anchor="ctr">
            <a:noAutofit/>
          </a:bodyPr>
          <a:lstStyle/>
          <a:p>
            <a:pPr algn="ctr">
              <a:spcBef>
                <a:spcPct val="0"/>
              </a:spcBef>
              <a:spcAft>
                <a:spcPct val="0"/>
              </a:spcAft>
            </a:pPr>
            <a:r>
              <a:rPr lang="zh-CN" altLang="en-US" sz="2000" b="1" dirty="0">
                <a:solidFill>
                  <a:schemeClr val="accent4"/>
                </a:solidFill>
                <a:latin typeface="+mn-ea"/>
                <a:cs typeface="+mn-ea"/>
              </a:rPr>
              <a:t>创业担保贷款和贴息</a:t>
            </a:r>
            <a:endParaRPr lang="zh-CN" altLang="en-US" sz="2000" b="1" dirty="0">
              <a:solidFill>
                <a:schemeClr val="accent4"/>
              </a:solidFill>
              <a:latin typeface="+mn-ea"/>
              <a:cs typeface="+mn-ea"/>
            </a:endParaRPr>
          </a:p>
        </p:txBody>
      </p:sp>
      <p:sp>
        <p:nvSpPr>
          <p:cNvPr id="41" name="矩形 40"/>
          <p:cNvSpPr/>
          <p:nvPr>
            <p:custDataLst>
              <p:tags r:id="rId18"/>
            </p:custDataLst>
          </p:nvPr>
        </p:nvSpPr>
        <p:spPr>
          <a:xfrm>
            <a:off x="4555322" y="2849133"/>
            <a:ext cx="5402469" cy="1555103"/>
          </a:xfrm>
          <a:prstGeom prst="rect">
            <a:avLst/>
          </a:prstGeom>
          <a:noFill/>
        </p:spPr>
        <p:txBody>
          <a:bodyPr wrap="square" lIns="0" tIns="0" rIns="0" bIns="0" rtlCol="0" anchor="ctr" anchorCtr="0">
            <a:noAutofit/>
          </a:bodyPr>
          <a:lstStyle/>
          <a:p>
            <a:pPr indent="0" algn="just" fontAlgn="auto">
              <a:lnSpc>
                <a:spcPct val="120000"/>
              </a:lnSpc>
              <a:spcBef>
                <a:spcPts val="0"/>
              </a:spcBef>
              <a:spcAft>
                <a:spcPts val="0"/>
              </a:spcAft>
            </a:pPr>
            <a:r>
              <a:rPr lang="en-US" altLang="zh-CN" sz="1500" b="1" dirty="0">
                <a:solidFill>
                  <a:srgbClr val="AA6500"/>
                </a:solidFill>
                <a:latin typeface="+mn-ea"/>
                <a:cs typeface="+mn-ea"/>
              </a:rPr>
              <a:t>1. </a:t>
            </a:r>
            <a:r>
              <a:rPr lang="zh-CN" altLang="en-US" sz="1500" b="1" dirty="0">
                <a:solidFill>
                  <a:srgbClr val="AA6500"/>
                </a:solidFill>
                <a:latin typeface="+mn-ea"/>
                <a:cs typeface="+mn-ea"/>
              </a:rPr>
              <a:t>创业担保贷款</a:t>
            </a:r>
            <a:r>
              <a:rPr lang="zh-CN" altLang="en-US" sz="1500" b="1" dirty="0">
                <a:solidFill>
                  <a:srgbClr val="AA6500"/>
                </a:solidFill>
                <a:latin typeface="+mn-ea"/>
                <a:cs typeface="+mn-ea"/>
              </a:rPr>
              <a:t>‌：</a:t>
            </a:r>
            <a:r>
              <a:rPr lang="zh-CN" altLang="en-US" sz="1500" dirty="0">
                <a:solidFill>
                  <a:schemeClr val="tx1">
                    <a:lumMod val="85000"/>
                    <a:lumOff val="15000"/>
                  </a:schemeClr>
                </a:solidFill>
                <a:latin typeface="+mn-ea"/>
                <a:cs typeface="+mn-ea"/>
              </a:rPr>
              <a:t>符合条件的大学生自主创业的，可在创业地按规定申请创业担保贷款，贷款额度为10万元。鼓励金融机构参照贷款基础利率，结合风险分担情况，合理确定贷款利率水平，对个人发放的创业担保贷款，在贷款基础利率基础上上浮3个百分点以内的，由财政给予贴息‌</a:t>
            </a:r>
            <a:r>
              <a:rPr lang="zh-CN" altLang="en-US" sz="1500" dirty="0">
                <a:solidFill>
                  <a:schemeClr val="tx1">
                    <a:lumMod val="85000"/>
                    <a:lumOff val="15000"/>
                  </a:schemeClr>
                </a:solidFill>
                <a:latin typeface="+mn-ea"/>
                <a:cs typeface="+mn-ea"/>
              </a:rPr>
              <a:t>‌。</a:t>
            </a:r>
            <a:endParaRPr lang="zh-CN" altLang="en-US" sz="1500" dirty="0">
              <a:solidFill>
                <a:schemeClr val="tx1">
                  <a:lumMod val="85000"/>
                  <a:lumOff val="15000"/>
                </a:schemeClr>
              </a:solidFill>
              <a:latin typeface="+mn-ea"/>
              <a:cs typeface="+mn-ea"/>
            </a:endParaRPr>
          </a:p>
        </p:txBody>
      </p:sp>
      <p:cxnSp>
        <p:nvCxnSpPr>
          <p:cNvPr id="42" name="直接连接符 41"/>
          <p:cNvCxnSpPr/>
          <p:nvPr>
            <p:custDataLst>
              <p:tags r:id="rId19"/>
            </p:custDataLst>
          </p:nvPr>
        </p:nvCxnSpPr>
        <p:spPr>
          <a:xfrm>
            <a:off x="4232665" y="3206893"/>
            <a:ext cx="0" cy="840064"/>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4" name="矩形 43"/>
          <p:cNvSpPr/>
          <p:nvPr>
            <p:custDataLst>
              <p:tags r:id="rId20"/>
            </p:custDataLst>
          </p:nvPr>
        </p:nvSpPr>
        <p:spPr>
          <a:xfrm>
            <a:off x="4555322" y="4630241"/>
            <a:ext cx="5402468" cy="1555103"/>
          </a:xfrm>
          <a:prstGeom prst="rect">
            <a:avLst/>
          </a:prstGeom>
          <a:noFill/>
        </p:spPr>
        <p:txBody>
          <a:bodyPr wrap="square" lIns="0" tIns="0" rIns="0" bIns="0" rtlCol="0" anchor="ctr" anchorCtr="0">
            <a:noAutofit/>
          </a:bodyPr>
          <a:lstStyle/>
          <a:p>
            <a:pPr indent="0" algn="just" fontAlgn="auto">
              <a:lnSpc>
                <a:spcPct val="120000"/>
              </a:lnSpc>
              <a:spcBef>
                <a:spcPct val="0"/>
              </a:spcBef>
              <a:spcAft>
                <a:spcPct val="0"/>
              </a:spcAft>
            </a:pPr>
            <a:r>
              <a:rPr lang="en-US" altLang="zh-CN" sz="1500" b="1" dirty="0">
                <a:solidFill>
                  <a:srgbClr val="AA6500"/>
                </a:solidFill>
                <a:latin typeface="+mn-ea"/>
                <a:cs typeface="+mn-ea"/>
              </a:rPr>
              <a:t>2.</a:t>
            </a:r>
            <a:r>
              <a:rPr lang="zh-CN" altLang="en-US" sz="1500" b="1" dirty="0">
                <a:solidFill>
                  <a:srgbClr val="AA6500"/>
                </a:solidFill>
                <a:latin typeface="+mn-ea"/>
                <a:cs typeface="+mn-ea"/>
              </a:rPr>
              <a:t>贴息政策</a:t>
            </a:r>
            <a:r>
              <a:rPr lang="zh-CN" altLang="en-US" sz="1500" b="1" dirty="0">
                <a:solidFill>
                  <a:srgbClr val="AA6500"/>
                </a:solidFill>
                <a:latin typeface="+mn-ea"/>
                <a:cs typeface="+mn-ea"/>
              </a:rPr>
              <a:t>‌：</a:t>
            </a:r>
            <a:r>
              <a:rPr lang="zh-CN" altLang="en-US" sz="1500" dirty="0">
                <a:solidFill>
                  <a:schemeClr val="tx1">
                    <a:lumMod val="85000"/>
                    <a:lumOff val="15000"/>
                  </a:schemeClr>
                </a:solidFill>
                <a:latin typeface="+mn-ea"/>
                <a:cs typeface="+mn-ea"/>
              </a:rPr>
              <a:t>高校毕业生创业担保贷款最高可达20万元，并由专项资金贴息‌。</a:t>
            </a:r>
            <a:r>
              <a:rPr lang="zh-CN" altLang="en-US" sz="1500" dirty="0">
                <a:solidFill>
                  <a:schemeClr val="tx1">
                    <a:lumMod val="85000"/>
                    <a:lumOff val="15000"/>
                  </a:schemeClr>
                </a:solidFill>
                <a:latin typeface="+mn-ea"/>
                <a:cs typeface="+mn-ea"/>
              </a:rPr>
              <a:t>‌</a:t>
            </a:r>
            <a:endParaRPr lang="zh-CN" altLang="en-US" sz="1500" dirty="0">
              <a:solidFill>
                <a:schemeClr val="tx1">
                  <a:lumMod val="85000"/>
                  <a:lumOff val="15000"/>
                </a:schemeClr>
              </a:solidFill>
              <a:latin typeface="+mn-ea"/>
              <a:cs typeface="+mn-ea"/>
            </a:endParaRPr>
          </a:p>
        </p:txBody>
      </p:sp>
      <p:cxnSp>
        <p:nvCxnSpPr>
          <p:cNvPr id="47" name="直接连接符 46"/>
          <p:cNvCxnSpPr/>
          <p:nvPr>
            <p:custDataLst>
              <p:tags r:id="rId21"/>
            </p:custDataLst>
          </p:nvPr>
        </p:nvCxnSpPr>
        <p:spPr>
          <a:xfrm>
            <a:off x="4232665" y="4988001"/>
            <a:ext cx="0" cy="840064"/>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8" name="矩形 47"/>
          <p:cNvSpPr/>
          <p:nvPr>
            <p:custDataLst>
              <p:tags r:id="rId22"/>
            </p:custDataLst>
          </p:nvPr>
        </p:nvSpPr>
        <p:spPr>
          <a:xfrm>
            <a:off x="2196701" y="4630722"/>
            <a:ext cx="1733022" cy="1554623"/>
          </a:xfrm>
          <a:prstGeom prst="rect">
            <a:avLst/>
          </a:prstGeom>
          <a:noFill/>
        </p:spPr>
        <p:txBody>
          <a:bodyPr wrap="square" lIns="0" tIns="36195" rIns="0" bIns="0" rtlCol="0" anchor="ctr">
            <a:noAutofit/>
          </a:bodyPr>
          <a:lstStyle/>
          <a:p>
            <a:pPr algn="ctr">
              <a:spcBef>
                <a:spcPct val="0"/>
              </a:spcBef>
              <a:spcAft>
                <a:spcPct val="0"/>
              </a:spcAft>
            </a:pPr>
            <a:r>
              <a:rPr lang="zh-CN" altLang="en-US" sz="2000" b="1" dirty="0">
                <a:solidFill>
                  <a:schemeClr val="accent4"/>
                </a:solidFill>
                <a:latin typeface="+mn-ea"/>
                <a:cs typeface="+mn-ea"/>
                <a:sym typeface="+mn-ea"/>
              </a:rPr>
              <a:t>创业担保贷款和贴息</a:t>
            </a:r>
            <a:endParaRPr lang="zh-CN" altLang="en-US" sz="2000" b="1" dirty="0">
              <a:solidFill>
                <a:schemeClr val="accent4"/>
              </a:solidFill>
              <a:latin typeface="+mn-ea"/>
              <a:cs typeface="+mn-ea"/>
              <a:sym typeface="+mn-ea"/>
            </a:endParaRPr>
          </a:p>
        </p:txBody>
      </p:sp>
    </p:spTree>
    <p:custDataLst>
      <p:tags r:id="rId23"/>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9" name="组合 38"/>
          <p:cNvGrpSpPr/>
          <p:nvPr/>
        </p:nvGrpSpPr>
        <p:grpSpPr>
          <a:xfrm>
            <a:off x="5194300" y="891540"/>
            <a:ext cx="1808480" cy="630555"/>
            <a:chOff x="8180" y="1404"/>
            <a:chExt cx="2848" cy="993"/>
          </a:xfrm>
        </p:grpSpPr>
        <p:sp>
          <p:nvSpPr>
            <p:cNvPr id="12" name="文本框 11"/>
            <p:cNvSpPr txBox="1"/>
            <p:nvPr/>
          </p:nvSpPr>
          <p:spPr>
            <a:xfrm>
              <a:off x="8180" y="1404"/>
              <a:ext cx="2848" cy="919"/>
            </a:xfrm>
            <a:prstGeom prst="rect">
              <a:avLst/>
            </a:prstGeom>
            <a:noFill/>
          </p:spPr>
          <p:txBody>
            <a:bodyPr wrap="none" rtlCol="0">
              <a:spAutoFit/>
            </a:bodyPr>
            <a:p>
              <a:pPr algn="ctr"/>
              <a:r>
                <a:rPr lang="zh-CN" altLang="en-US" sz="3200" b="1" dirty="0">
                  <a:solidFill>
                    <a:srgbClr val="7E4938"/>
                  </a:solidFill>
                  <a:cs typeface="+mn-ea"/>
                  <a:sym typeface="+mn-lt"/>
                </a:rPr>
                <a:t>拓展知识</a:t>
              </a:r>
              <a:endParaRPr lang="zh-CN" altLang="en-US" sz="3200" b="1" dirty="0">
                <a:solidFill>
                  <a:srgbClr val="7E4938"/>
                </a:solidFill>
                <a:cs typeface="+mn-ea"/>
                <a:sym typeface="+mn-lt"/>
              </a:endParaRPr>
            </a:p>
          </p:txBody>
        </p:sp>
        <p:cxnSp>
          <p:nvCxnSpPr>
            <p:cNvPr id="16" name="直接连接符 15"/>
            <p:cNvCxnSpPr/>
            <p:nvPr/>
          </p:nvCxnSpPr>
          <p:spPr>
            <a:xfrm>
              <a:off x="9260" y="2397"/>
              <a:ext cx="68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sp>
        <p:nvSpPr>
          <p:cNvPr id="3" name="圆角矩形 9"/>
          <p:cNvSpPr/>
          <p:nvPr>
            <p:custDataLst>
              <p:tags r:id="rId4"/>
            </p:custDataLst>
          </p:nvPr>
        </p:nvSpPr>
        <p:spPr>
          <a:xfrm>
            <a:off x="2168333" y="1964352"/>
            <a:ext cx="8382534" cy="1012729"/>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72" name="圆角矩形 71"/>
          <p:cNvSpPr/>
          <p:nvPr>
            <p:custDataLst>
              <p:tags r:id="rId5"/>
            </p:custDataLst>
          </p:nvPr>
        </p:nvSpPr>
        <p:spPr>
          <a:xfrm flipH="1">
            <a:off x="2374139" y="2113520"/>
            <a:ext cx="1735640" cy="714994"/>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dirty="0">
                <a:solidFill>
                  <a:schemeClr val="lt1"/>
                </a:solidFill>
                <a:latin typeface="+mn-ea"/>
                <a:cs typeface="+mn-ea"/>
                <a:sym typeface="+mn-ea"/>
              </a:rPr>
              <a:t>行政事业性收费减免</a:t>
            </a:r>
            <a:endParaRPr lang="zh-CN" altLang="en-US" b="1" dirty="0">
              <a:solidFill>
                <a:schemeClr val="lt1"/>
              </a:solidFill>
              <a:latin typeface="+mn-ea"/>
              <a:cs typeface="+mn-ea"/>
              <a:sym typeface="+mn-ea"/>
            </a:endParaRPr>
          </a:p>
        </p:txBody>
      </p:sp>
      <p:sp>
        <p:nvSpPr>
          <p:cNvPr id="4" name="矩形 3"/>
          <p:cNvSpPr/>
          <p:nvPr>
            <p:custDataLst>
              <p:tags r:id="rId6"/>
            </p:custDataLst>
          </p:nvPr>
        </p:nvSpPr>
        <p:spPr>
          <a:xfrm>
            <a:off x="4316119" y="2041740"/>
            <a:ext cx="5730726" cy="857993"/>
          </a:xfrm>
          <a:prstGeom prst="rect">
            <a:avLst/>
          </a:prstGeom>
          <a:noFill/>
        </p:spPr>
        <p:txBody>
          <a:bodyPr wrap="square" lIns="0" tIns="0" rIns="0" bIns="0" rtlCol="0" anchor="ctr" anchorCtr="0">
            <a:noAutofit/>
          </a:bodyPr>
          <a:p>
            <a:pPr algn="just">
              <a:lnSpc>
                <a:spcPct val="150000"/>
              </a:lnSpc>
              <a:spcBef>
                <a:spcPct val="0"/>
              </a:spcBef>
              <a:spcAft>
                <a:spcPct val="0"/>
              </a:spcAft>
            </a:pPr>
            <a:r>
              <a:rPr lang="zh-CN" altLang="en-US" sz="1400">
                <a:solidFill>
                  <a:schemeClr val="tx1">
                    <a:lumMod val="85000"/>
                    <a:lumOff val="15000"/>
                  </a:schemeClr>
                </a:solidFill>
                <a:latin typeface="+mn-ea"/>
                <a:cs typeface="+mn-ea"/>
              </a:rPr>
              <a:t>毕业2年以内的普通高校学生从事个体经营的，自其在工商部门首次注册登记之日起3年内，免收管理类、登记类和证照类等有关行政事业性收费‌。</a:t>
            </a:r>
            <a:endParaRPr lang="zh-CN" altLang="en-US" sz="1400">
              <a:solidFill>
                <a:schemeClr val="tx1">
                  <a:lumMod val="85000"/>
                  <a:lumOff val="15000"/>
                </a:schemeClr>
              </a:solidFill>
              <a:latin typeface="+mn-ea"/>
              <a:cs typeface="+mn-ea"/>
            </a:endParaRPr>
          </a:p>
        </p:txBody>
      </p:sp>
      <p:sp>
        <p:nvSpPr>
          <p:cNvPr id="5" name="圆角矩形 9"/>
          <p:cNvSpPr/>
          <p:nvPr>
            <p:custDataLst>
              <p:tags r:id="rId7"/>
            </p:custDataLst>
          </p:nvPr>
        </p:nvSpPr>
        <p:spPr>
          <a:xfrm>
            <a:off x="2168333" y="3506496"/>
            <a:ext cx="8382534" cy="1012729"/>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8" name="圆角矩形 7"/>
          <p:cNvSpPr/>
          <p:nvPr>
            <p:custDataLst>
              <p:tags r:id="rId8"/>
            </p:custDataLst>
          </p:nvPr>
        </p:nvSpPr>
        <p:spPr>
          <a:xfrm flipH="1">
            <a:off x="2374139" y="3655664"/>
            <a:ext cx="1735640" cy="714994"/>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创业培训补贴</a:t>
            </a:r>
            <a:endParaRPr lang="zh-CN" altLang="en-US" b="1">
              <a:solidFill>
                <a:schemeClr val="lt1"/>
              </a:solidFill>
              <a:latin typeface="+mn-ea"/>
              <a:cs typeface="+mn-ea"/>
              <a:sym typeface="+mn-ea"/>
            </a:endParaRPr>
          </a:p>
        </p:txBody>
      </p:sp>
      <p:sp>
        <p:nvSpPr>
          <p:cNvPr id="9" name="矩形 8"/>
          <p:cNvSpPr/>
          <p:nvPr>
            <p:custDataLst>
              <p:tags r:id="rId9"/>
            </p:custDataLst>
          </p:nvPr>
        </p:nvSpPr>
        <p:spPr>
          <a:xfrm>
            <a:off x="4316119" y="3583884"/>
            <a:ext cx="5730726" cy="857993"/>
          </a:xfrm>
          <a:prstGeom prst="rect">
            <a:avLst/>
          </a:prstGeom>
          <a:noFill/>
        </p:spPr>
        <p:txBody>
          <a:bodyPr wrap="square" lIns="0" tIns="0" rIns="0" bIns="0" rtlCol="0" anchor="ctr" anchorCtr="0">
            <a:noAutofit/>
          </a:bodyPr>
          <a:p>
            <a:pPr algn="just">
              <a:lnSpc>
                <a:spcPct val="100000"/>
              </a:lnSpc>
              <a:spcBef>
                <a:spcPct val="0"/>
              </a:spcBef>
              <a:spcAft>
                <a:spcPct val="0"/>
              </a:spcAft>
            </a:pPr>
            <a:r>
              <a:rPr lang="zh-CN" altLang="en-US" sz="1400">
                <a:solidFill>
                  <a:schemeClr val="tx1">
                    <a:lumMod val="85000"/>
                    <a:lumOff val="15000"/>
                  </a:schemeClr>
                </a:solidFill>
                <a:latin typeface="+mn-ea"/>
                <a:cs typeface="+mn-ea"/>
              </a:rPr>
              <a:t>对大学生创办的小微企业新招用毕业年度高校毕业生，签订1年以上劳动合同并交纳社会保险费的，给予1年社会保险补贴。对大学生在毕业学年（即从毕业前一年7月1日起的12个月）内参加创业培训的，根据其获得创业培训合格证书或就业、创业情况，按规定给予培训补贴‌</a:t>
            </a:r>
            <a:endParaRPr lang="zh-CN" altLang="en-US" sz="1400">
              <a:solidFill>
                <a:schemeClr val="tx1">
                  <a:lumMod val="85000"/>
                  <a:lumOff val="15000"/>
                </a:schemeClr>
              </a:solidFill>
              <a:latin typeface="+mn-ea"/>
              <a:cs typeface="+mn-ea"/>
            </a:endParaRPr>
          </a:p>
        </p:txBody>
      </p:sp>
      <p:sp>
        <p:nvSpPr>
          <p:cNvPr id="10" name="圆角矩形 9"/>
          <p:cNvSpPr/>
          <p:nvPr>
            <p:custDataLst>
              <p:tags r:id="rId10"/>
            </p:custDataLst>
          </p:nvPr>
        </p:nvSpPr>
        <p:spPr>
          <a:xfrm>
            <a:off x="2168333" y="5048640"/>
            <a:ext cx="8382534" cy="1012729"/>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20" name="圆角矩形 19"/>
          <p:cNvSpPr/>
          <p:nvPr>
            <p:custDataLst>
              <p:tags r:id="rId11"/>
            </p:custDataLst>
          </p:nvPr>
        </p:nvSpPr>
        <p:spPr>
          <a:xfrm flipH="1">
            <a:off x="2374139" y="5197808"/>
            <a:ext cx="1735640" cy="714994"/>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创业指导服务</a:t>
            </a:r>
            <a:endParaRPr lang="zh-CN" altLang="en-US" b="1">
              <a:solidFill>
                <a:schemeClr val="lt1"/>
              </a:solidFill>
              <a:latin typeface="+mn-ea"/>
              <a:cs typeface="+mn-ea"/>
              <a:sym typeface="+mn-ea"/>
            </a:endParaRPr>
          </a:p>
        </p:txBody>
      </p:sp>
      <p:sp>
        <p:nvSpPr>
          <p:cNvPr id="21" name="矩形 20"/>
          <p:cNvSpPr/>
          <p:nvPr>
            <p:custDataLst>
              <p:tags r:id="rId12"/>
            </p:custDataLst>
          </p:nvPr>
        </p:nvSpPr>
        <p:spPr>
          <a:xfrm>
            <a:off x="4316119" y="5126028"/>
            <a:ext cx="5730726" cy="857993"/>
          </a:xfrm>
          <a:prstGeom prst="rect">
            <a:avLst/>
          </a:prstGeom>
          <a:noFill/>
        </p:spPr>
        <p:txBody>
          <a:bodyPr wrap="square" lIns="0" tIns="0" rIns="0" bIns="0" rtlCol="0" anchor="ctr" anchorCtr="0">
            <a:noAutofit/>
          </a:bodyPr>
          <a:p>
            <a:pPr algn="just">
              <a:lnSpc>
                <a:spcPct val="150000"/>
              </a:lnSpc>
              <a:spcBef>
                <a:spcPct val="0"/>
              </a:spcBef>
              <a:spcAft>
                <a:spcPct val="0"/>
              </a:spcAft>
            </a:pPr>
            <a:r>
              <a:rPr lang="zh-CN" altLang="en-US" sz="1400">
                <a:solidFill>
                  <a:schemeClr val="tx1">
                    <a:lumMod val="85000"/>
                    <a:lumOff val="15000"/>
                  </a:schemeClr>
                </a:solidFill>
                <a:latin typeface="+mn-ea"/>
                <a:cs typeface="+mn-ea"/>
              </a:rPr>
              <a:t>有创业意愿的大学生可以免费获得公共就业和人才服务机构提供的创业指导服务，包括政策咨询、信息服务、项目开发、风险评估、开业指导、融资服务、跟踪扶持等“一条龙”创业服务‌</a:t>
            </a:r>
            <a:endParaRPr lang="zh-CN" altLang="en-US" sz="1400">
              <a:solidFill>
                <a:schemeClr val="tx1">
                  <a:lumMod val="85000"/>
                  <a:lumOff val="15000"/>
                </a:schemeClr>
              </a:solidFill>
              <a:latin typeface="+mn-ea"/>
              <a:cs typeface="+mn-ea"/>
            </a:endParaRPr>
          </a:p>
        </p:txBody>
      </p:sp>
      <p:cxnSp>
        <p:nvCxnSpPr>
          <p:cNvPr id="23" name="直接连接符 22"/>
          <p:cNvCxnSpPr/>
          <p:nvPr>
            <p:custDataLst>
              <p:tags r:id="rId13"/>
            </p:custDataLst>
          </p:nvPr>
        </p:nvCxnSpPr>
        <p:spPr>
          <a:xfrm>
            <a:off x="1802144" y="2707385"/>
            <a:ext cx="0" cy="1068440"/>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24" name="序号"/>
          <p:cNvSpPr/>
          <p:nvPr>
            <p:custDataLst>
              <p:tags r:id="rId14"/>
            </p:custDataLst>
          </p:nvPr>
        </p:nvSpPr>
        <p:spPr>
          <a:xfrm>
            <a:off x="1564934" y="2234087"/>
            <a:ext cx="473704" cy="473704"/>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25" name="序号"/>
          <p:cNvSpPr/>
          <p:nvPr>
            <p:custDataLst>
              <p:tags r:id="rId15"/>
            </p:custDataLst>
          </p:nvPr>
        </p:nvSpPr>
        <p:spPr>
          <a:xfrm>
            <a:off x="1564934" y="3776231"/>
            <a:ext cx="473704" cy="473704"/>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26" name="序号"/>
          <p:cNvSpPr/>
          <p:nvPr>
            <p:custDataLst>
              <p:tags r:id="rId16"/>
            </p:custDataLst>
          </p:nvPr>
        </p:nvSpPr>
        <p:spPr>
          <a:xfrm>
            <a:off x="1564934" y="5318375"/>
            <a:ext cx="473704" cy="473704"/>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algn="ctr">
              <a:spcBef>
                <a:spcPct val="0"/>
              </a:spcBef>
              <a:spcAft>
                <a:spcPct val="0"/>
              </a:spcAft>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cxnSp>
        <p:nvCxnSpPr>
          <p:cNvPr id="27" name="直接连接符 26"/>
          <p:cNvCxnSpPr/>
          <p:nvPr>
            <p:custDataLst>
              <p:tags r:id="rId17"/>
            </p:custDataLst>
          </p:nvPr>
        </p:nvCxnSpPr>
        <p:spPr>
          <a:xfrm>
            <a:off x="1802144" y="4249529"/>
            <a:ext cx="0" cy="1068440"/>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73723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3232150" y="1785620"/>
            <a:ext cx="5727700" cy="2553335"/>
          </a:xfrm>
          <a:prstGeom prst="rect">
            <a:avLst/>
          </a:prstGeom>
          <a:noFill/>
        </p:spPr>
        <p:txBody>
          <a:bodyPr wrap="square" rtlCol="0">
            <a:spAutoFit/>
          </a:bodyPr>
          <a:lstStyle>
            <a:defPPr>
              <a:defRPr lang="zh-CN"/>
            </a:defPPr>
            <a:lvl1pPr algn="ctr">
              <a:defRPr sz="8000" kern="0" spc="10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defRPr>
            </a:lvl1pPr>
          </a:lstStyle>
          <a:p>
            <a:r>
              <a:rPr lang="zh-CN" altLang="en-US" dirty="0">
                <a:sym typeface="微软雅黑" panose="020B0503020204020204" pitchFamily="34" charset="-122"/>
              </a:rPr>
              <a:t>感谢</a:t>
            </a:r>
            <a:endParaRPr lang="zh-CN" altLang="en-US" dirty="0">
              <a:sym typeface="微软雅黑" panose="020B0503020204020204" pitchFamily="34" charset="-122"/>
            </a:endParaRPr>
          </a:p>
          <a:p>
            <a:r>
              <a:rPr lang="zh-CN" altLang="en-US" dirty="0">
                <a:sym typeface="微软雅黑" panose="020B0503020204020204" pitchFamily="34" charset="-122"/>
              </a:rPr>
              <a:t>您的观看</a:t>
            </a:r>
            <a:endParaRPr lang="zh-CN" altLang="en-US" dirty="0">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542155"/>
            <a:ext cx="1836420" cy="748030"/>
          </a:xfrm>
          <a:prstGeom prst="rect">
            <a:avLst/>
          </a:prstGeom>
        </p:spPr>
      </p:pic>
      <p:sp>
        <p:nvSpPr>
          <p:cNvPr id="16" name="圆角矩形 15"/>
          <p:cNvSpPr/>
          <p:nvPr/>
        </p:nvSpPr>
        <p:spPr>
          <a:xfrm>
            <a:off x="4231640" y="4923155"/>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4953000"/>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bldLvl="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8" name="组合 7"/>
          <p:cNvGrpSpPr/>
          <p:nvPr>
            <p:custDataLst>
              <p:tags r:id="rId3"/>
            </p:custDataLst>
          </p:nvPr>
        </p:nvGrpSpPr>
        <p:grpSpPr>
          <a:xfrm>
            <a:off x="1461635" y="2840806"/>
            <a:ext cx="2943898" cy="3411183"/>
            <a:chOff x="3080" y="5970"/>
            <a:chExt cx="4473" cy="5183"/>
          </a:xfrm>
        </p:grpSpPr>
        <p:sp>
          <p:nvSpPr>
            <p:cNvPr id="2" name="文本框 1"/>
            <p:cNvSpPr txBox="1"/>
            <p:nvPr>
              <p:custDataLst>
                <p:tags r:id="rId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知识目标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5"/>
              </p:custDataLst>
            </p:nvPr>
          </p:nvSpPr>
          <p:spPr>
            <a:xfrm>
              <a:off x="3080" y="6805"/>
              <a:ext cx="4473" cy="4348"/>
            </a:xfrm>
            <a:prstGeom prst="rect">
              <a:avLst/>
            </a:prstGeom>
            <a:noFill/>
          </p:spPr>
          <p:txBody>
            <a:bodyPr wrap="square" rtlCol="0">
              <a:spAutoFit/>
            </a:bodyPr>
            <a:lstStyle/>
            <a:p>
              <a:pPr algn="just">
                <a:lnSpc>
                  <a:spcPct val="150000"/>
                </a:lnSpc>
                <a:buClrTx/>
                <a:buSzTx/>
                <a:buFontTx/>
              </a:pPr>
              <a:r>
                <a:rPr lang="zh-CN" altLang="zh-CN" sz="12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理解创新的内涵、特征、基本类型和要素，掌握创新在不同领域的体现与意义，以及创新面临的挑战和应对策略。</a:t>
              </a:r>
              <a:endParaRPr lang="zh-CN" altLang="zh-CN" sz="12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50000"/>
                </a:lnSpc>
                <a:buClrTx/>
                <a:buSzTx/>
                <a:buFontTx/>
              </a:pPr>
              <a:r>
                <a:rPr lang="zh-CN" altLang="zh-CN" sz="12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了解创新意识概念、构成要素、类型，熟悉创新创业训练计划项目流程与内容。</a:t>
              </a:r>
              <a:endParaRPr lang="zh-CN" altLang="zh-CN" sz="12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50000"/>
                </a:lnSpc>
                <a:buClrTx/>
                <a:buSzTx/>
                <a:buFontTx/>
              </a:pPr>
              <a:r>
                <a:rPr lang="zh-CN" altLang="zh-CN" sz="12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理解创新能力构成要素，掌握提升创新能力的途径与方法，熟悉创新能力评估指标体系与反馈机制。</a:t>
              </a:r>
              <a:endParaRPr lang="zh-CN" altLang="zh-CN" sz="12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50000"/>
                </a:lnSpc>
                <a:buClrTx/>
                <a:buSzTx/>
                <a:buFontTx/>
              </a:pPr>
              <a:r>
                <a:rPr lang="zh-CN" altLang="zh-CN" sz="12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理解创新型人才的内涵、特征和基本素养，掌握不同素养在创新过程中的作用。</a:t>
              </a:r>
              <a:endParaRPr lang="zh-CN" altLang="zh-CN" sz="12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5" name="直接连接符 4"/>
            <p:cNvCxnSpPr/>
            <p:nvPr>
              <p:custDataLst>
                <p:tags r:id="rId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7"/>
            </p:custDataLst>
          </p:nvPr>
        </p:nvSpPr>
        <p:spPr>
          <a:xfrm>
            <a:off x="2000659" y="715645"/>
            <a:ext cx="1762521" cy="1762521"/>
          </a:xfrm>
          <a:prstGeom prst="ellipse">
            <a:avLst/>
          </a:prstGeom>
          <a:blipFill rotWithShape="1">
            <a:blip r:embed="rId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9"/>
            </p:custDataLst>
          </p:nvPr>
        </p:nvGrpSpPr>
        <p:grpSpPr>
          <a:xfrm>
            <a:off x="4622064" y="2840806"/>
            <a:ext cx="2840568" cy="2579941"/>
            <a:chOff x="3080" y="5970"/>
            <a:chExt cx="4316" cy="3920"/>
          </a:xfrm>
        </p:grpSpPr>
        <p:sp>
          <p:nvSpPr>
            <p:cNvPr id="10" name="文本框 9"/>
            <p:cNvSpPr txBox="1"/>
            <p:nvPr>
              <p:custDataLst>
                <p:tags r:id="rId10"/>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能力目标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1"/>
              </p:custDataLst>
            </p:nvPr>
          </p:nvSpPr>
          <p:spPr>
            <a:xfrm>
              <a:off x="3080" y="6805"/>
              <a:ext cx="4316" cy="3085"/>
            </a:xfrm>
            <a:prstGeom prst="rect">
              <a:avLst/>
            </a:prstGeom>
            <a:noFill/>
          </p:spPr>
          <p:txBody>
            <a:bodyPr wrap="square" rtlCol="0">
              <a:spAutoFit/>
            </a:bodyPr>
            <a:lstStyle/>
            <a:p>
              <a:pPr algn="l">
                <a:lnSpc>
                  <a:spcPct val="150000"/>
                </a:lnSpc>
                <a:buClrTx/>
                <a:buSzTx/>
                <a:buFontTx/>
              </a:pPr>
              <a:r>
                <a:rPr lang="zh-CN" altLang="zh-CN" sz="12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通过案例分析、实践活动参与、团队协作等方式，培养分析与解决问题的能力，提升创新思维与实践操作技能，学会自我评估与反思调整，增强信息收集与整合能力。</a:t>
              </a:r>
              <a:endParaRPr lang="zh-CN" altLang="zh-CN" sz="12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l">
                <a:lnSpc>
                  <a:spcPct val="150000"/>
                </a:lnSpc>
                <a:buClrTx/>
                <a:buSzTx/>
                <a:buFontTx/>
              </a:pPr>
              <a:r>
                <a:rPr lang="zh-CN" altLang="zh-CN" sz="12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培养创新意识和创新精神；增强团队协作能力和交流互动能力。</a:t>
              </a:r>
              <a:endParaRPr lang="zh-CN" altLang="zh-CN" sz="12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2"/>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3"/>
            </p:custDataLst>
          </p:nvPr>
        </p:nvGrpSpPr>
        <p:grpSpPr>
          <a:xfrm>
            <a:off x="7782492" y="2840806"/>
            <a:ext cx="2840568" cy="2856364"/>
            <a:chOff x="3080" y="5970"/>
            <a:chExt cx="4316" cy="4340"/>
          </a:xfrm>
        </p:grpSpPr>
        <p:sp>
          <p:nvSpPr>
            <p:cNvPr id="20" name="文本框 19"/>
            <p:cNvSpPr txBox="1"/>
            <p:nvPr>
              <p:custDataLst>
                <p:tags r:id="rId1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素养目标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5"/>
              </p:custDataLst>
            </p:nvPr>
          </p:nvSpPr>
          <p:spPr>
            <a:xfrm>
              <a:off x="3080" y="6805"/>
              <a:ext cx="4316" cy="3505"/>
            </a:xfrm>
            <a:prstGeom prst="rect">
              <a:avLst/>
            </a:prstGeom>
            <a:noFill/>
          </p:spPr>
          <p:txBody>
            <a:bodyPr wrap="square" rtlCol="0">
              <a:spAutoFit/>
            </a:bodyPr>
            <a:lstStyle/>
            <a:p>
              <a:pPr algn="l">
                <a:lnSpc>
                  <a:spcPct val="150000"/>
                </a:lnSpc>
                <a:buClrTx/>
                <a:buSzTx/>
                <a:buFontTx/>
              </a:pPr>
              <a:r>
                <a:rPr lang="zh-CN" altLang="zh-CN" sz="12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激发学生对创新的兴趣与热情，培养勇于探索、质疑权威的精神，增强团队合作意识与责任感，树立为国家科技发展贡献力量的信念，提升在创新过程中的自信心与毅力。</a:t>
              </a:r>
              <a:endParaRPr lang="zh-CN" altLang="zh-CN" sz="12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l">
                <a:lnSpc>
                  <a:spcPct val="150000"/>
                </a:lnSpc>
                <a:buClrTx/>
                <a:buSzTx/>
                <a:buFontTx/>
              </a:pPr>
              <a:r>
                <a:rPr lang="zh-CN" altLang="zh-CN" sz="12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体会创新型人才的社会责任感，认识创新要遵守的伦理道德，培养对创新的积极情感。</a:t>
              </a:r>
              <a:endParaRPr lang="zh-CN" altLang="zh-CN" sz="12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7"/>
            </p:custDataLst>
          </p:nvPr>
        </p:nvSpPr>
        <p:spPr>
          <a:xfrm>
            <a:off x="5161087" y="715645"/>
            <a:ext cx="1762521" cy="1762521"/>
          </a:xfrm>
          <a:prstGeom prst="ellipse">
            <a:avLst/>
          </a:prstGeom>
          <a:blipFill rotWithShape="1">
            <a:blip r:embed="rId1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19"/>
            </p:custDataLst>
          </p:nvPr>
        </p:nvSpPr>
        <p:spPr>
          <a:xfrm>
            <a:off x="8321515" y="715645"/>
            <a:ext cx="1762521" cy="1762521"/>
          </a:xfrm>
          <a:prstGeom prst="ellipse">
            <a:avLst/>
          </a:prstGeom>
          <a:blipFill rotWithShape="1">
            <a:blip r:embed="rId20"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90"/>
                                          </p:val>
                                        </p:tav>
                                        <p:tav tm="100000">
                                          <p:val>
                                            <p:fltVal val="0"/>
                                          </p:val>
                                        </p:tav>
                                      </p:tavLst>
                                    </p:anim>
                                    <p:animEffect transition="in" filter="fade">
                                      <p:cBhvr>
                                        <p:cTn id="16" dur="500"/>
                                        <p:tgtEl>
                                          <p:spTgt spid="3"/>
                                        </p:tgtEl>
                                      </p:cBhvr>
                                    </p:animEffect>
                                  </p:childTnLst>
                                </p:cTn>
                              </p:par>
                              <p:par>
                                <p:cTn id="17" presetID="31" presetClass="entr" presetSubtype="0" fill="hold" grpId="0" nodeType="withEffect">
                                  <p:stCondLst>
                                    <p:cond delay="0"/>
                                  </p:stCondLst>
                                  <p:childTnLst>
                                    <p:set>
                                      <p:cBhvr>
                                        <p:cTn id="18" dur="500"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90"/>
                                          </p:val>
                                        </p:tav>
                                        <p:tav tm="100000">
                                          <p:val>
                                            <p:fltVal val="0"/>
                                          </p:val>
                                        </p:tav>
                                      </p:tavLst>
                                    </p:anim>
                                    <p:animEffect transition="in" filter="fade">
                                      <p:cBhvr>
                                        <p:cTn id="22" dur="500"/>
                                        <p:tgtEl>
                                          <p:spTgt spid="25"/>
                                        </p:tgtEl>
                                      </p:cBhvr>
                                    </p:animEffect>
                                  </p:childTnLst>
                                </p:cTn>
                              </p:par>
                              <p:par>
                                <p:cTn id="23" presetID="31" presetClass="entr" presetSubtype="0" fill="hold" grpId="0" nodeType="withEffect">
                                  <p:stCondLst>
                                    <p:cond delay="0"/>
                                  </p:stCondLst>
                                  <p:childTnLst>
                                    <p:set>
                                      <p:cBhvr>
                                        <p:cTn id="24" dur="500"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style.rotation</p:attrName>
                                        </p:attrNameLst>
                                      </p:cBhvr>
                                      <p:tavLst>
                                        <p:tav tm="0">
                                          <p:val>
                                            <p:fltVal val="90"/>
                                          </p:val>
                                        </p:tav>
                                        <p:tav tm="100000">
                                          <p:val>
                                            <p:fltVal val="0"/>
                                          </p:val>
                                        </p:tav>
                                      </p:tavLst>
                                    </p:anim>
                                    <p:animEffect transition="in" filter="fade">
                                      <p:cBhvr>
                                        <p:cTn id="28" dur="500"/>
                                        <p:tgtEl>
                                          <p:spTgt spid="26"/>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1485900" y="3177540"/>
            <a:ext cx="8510905" cy="119888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创新的概念与特征</a:t>
            </a:r>
            <a:endPar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bwMode="auto">
          <a:xfrm>
            <a:off x="3076394" y="193833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任务一</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99880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221740" y="2682875"/>
            <a:ext cx="3745865" cy="2609215"/>
          </a:xfrm>
          <a:prstGeom prst="rect">
            <a:avLst/>
          </a:prstGeom>
          <a:noFill/>
        </p:spPr>
        <p:txBody>
          <a:bodyPr wrap="square" rtlCol="0">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创新，乃是突破现有思维定式，以独出心裁的见解为导向，凭借现有的知识储备与物质条件，于特定环境下，基于理想需求或社会需求，对事物、方法、元素、路径、环境等进行改良或创造，且能收获一定有益成效的行为。</a:t>
            </a:r>
            <a:endParaRPr lang="zh-CN" altLang="en-US" dirty="0">
              <a:solidFill>
                <a:schemeClr val="bg1"/>
              </a:solidFill>
              <a:cs typeface="+mn-ea"/>
              <a:sym typeface="+mn-lt"/>
            </a:endParaRPr>
          </a:p>
        </p:txBody>
      </p:sp>
      <p:sp>
        <p:nvSpPr>
          <p:cNvPr id="8" name="文本框 7"/>
          <p:cNvSpPr txBox="1"/>
          <p:nvPr/>
        </p:nvSpPr>
        <p:spPr>
          <a:xfrm>
            <a:off x="4582152" y="891480"/>
            <a:ext cx="3027680" cy="583565"/>
          </a:xfrm>
          <a:prstGeom prst="rect">
            <a:avLst/>
          </a:prstGeom>
          <a:noFill/>
        </p:spPr>
        <p:txBody>
          <a:bodyPr wrap="none" rtlCol="0">
            <a:spAutoFit/>
          </a:bodyPr>
          <a:p>
            <a:pPr algn="ctr"/>
            <a:r>
              <a:rPr lang="zh-CN" altLang="en-US" sz="3200" b="1" dirty="0">
                <a:solidFill>
                  <a:srgbClr val="7E4938"/>
                </a:solidFill>
                <a:cs typeface="+mn-ea"/>
                <a:sym typeface="+mn-lt"/>
              </a:rPr>
              <a:t>一、创新的含义</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77562" y="853440"/>
            <a:ext cx="785325"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 name="Group 3"/>
          <p:cNvGrpSpPr/>
          <p:nvPr>
            <p:custDataLst>
              <p:tags r:id="rId4"/>
            </p:custDataLst>
          </p:nvPr>
        </p:nvGrpSpPr>
        <p:grpSpPr>
          <a:xfrm>
            <a:off x="1948925" y="2118347"/>
            <a:ext cx="714869" cy="714869"/>
            <a:chOff x="2794213" y="2262614"/>
            <a:chExt cx="1561674" cy="1561674"/>
          </a:xfrm>
        </p:grpSpPr>
        <p:sp>
          <p:nvSpPr>
            <p:cNvPr id="8" name="Oval 1"/>
            <p:cNvSpPr/>
            <p:nvPr>
              <p:custDataLst>
                <p:tags r:id="rId5"/>
              </p:custDataLst>
            </p:nvPr>
          </p:nvSpPr>
          <p:spPr>
            <a:xfrm>
              <a:off x="3224094" y="2693109"/>
              <a:ext cx="701912" cy="700682"/>
            </a:xfrm>
            <a:custGeom>
              <a:avLst/>
              <a:gdLst>
                <a:gd name="connsiteX0" fmla="*/ 164777 w 604110"/>
                <a:gd name="connsiteY0" fmla="*/ 264973 h 603052"/>
                <a:gd name="connsiteX1" fmla="*/ 457609 w 604110"/>
                <a:gd name="connsiteY1" fmla="*/ 264973 h 603052"/>
                <a:gd name="connsiteX2" fmla="*/ 485066 w 604110"/>
                <a:gd name="connsiteY2" fmla="*/ 292388 h 603052"/>
                <a:gd name="connsiteX3" fmla="*/ 457609 w 604110"/>
                <a:gd name="connsiteY3" fmla="*/ 319802 h 603052"/>
                <a:gd name="connsiteX4" fmla="*/ 164777 w 604110"/>
                <a:gd name="connsiteY4" fmla="*/ 319802 h 603052"/>
                <a:gd name="connsiteX5" fmla="*/ 137320 w 604110"/>
                <a:gd name="connsiteY5" fmla="*/ 292388 h 603052"/>
                <a:gd name="connsiteX6" fmla="*/ 164777 w 604110"/>
                <a:gd name="connsiteY6" fmla="*/ 264973 h 603052"/>
                <a:gd name="connsiteX7" fmla="*/ 164777 w 604110"/>
                <a:gd name="connsiteY7" fmla="*/ 137038 h 603052"/>
                <a:gd name="connsiteX8" fmla="*/ 457609 w 604110"/>
                <a:gd name="connsiteY8" fmla="*/ 137038 h 603052"/>
                <a:gd name="connsiteX9" fmla="*/ 485066 w 604110"/>
                <a:gd name="connsiteY9" fmla="*/ 164453 h 603052"/>
                <a:gd name="connsiteX10" fmla="*/ 457609 w 604110"/>
                <a:gd name="connsiteY10" fmla="*/ 191867 h 603052"/>
                <a:gd name="connsiteX11" fmla="*/ 164777 w 604110"/>
                <a:gd name="connsiteY11" fmla="*/ 191867 h 603052"/>
                <a:gd name="connsiteX12" fmla="*/ 137320 w 604110"/>
                <a:gd name="connsiteY12" fmla="*/ 164453 h 603052"/>
                <a:gd name="connsiteX13" fmla="*/ 164777 w 604110"/>
                <a:gd name="connsiteY13" fmla="*/ 137038 h 603052"/>
                <a:gd name="connsiteX14" fmla="*/ 54919 w 604110"/>
                <a:gd name="connsiteY14" fmla="*/ 54823 h 603052"/>
                <a:gd name="connsiteX15" fmla="*/ 54919 w 604110"/>
                <a:gd name="connsiteY15" fmla="*/ 420355 h 603052"/>
                <a:gd name="connsiteX16" fmla="*/ 137298 w 604110"/>
                <a:gd name="connsiteY16" fmla="*/ 420355 h 603052"/>
                <a:gd name="connsiteX17" fmla="*/ 164757 w 604110"/>
                <a:gd name="connsiteY17" fmla="*/ 447766 h 603052"/>
                <a:gd name="connsiteX18" fmla="*/ 164757 w 604110"/>
                <a:gd name="connsiteY18" fmla="*/ 523011 h 603052"/>
                <a:gd name="connsiteX19" fmla="*/ 304664 w 604110"/>
                <a:gd name="connsiteY19" fmla="*/ 425289 h 603052"/>
                <a:gd name="connsiteX20" fmla="*/ 320316 w 604110"/>
                <a:gd name="connsiteY20" fmla="*/ 420355 h 603052"/>
                <a:gd name="connsiteX21" fmla="*/ 549191 w 604110"/>
                <a:gd name="connsiteY21" fmla="*/ 420355 h 603052"/>
                <a:gd name="connsiteX22" fmla="*/ 549191 w 604110"/>
                <a:gd name="connsiteY22" fmla="*/ 54823 h 603052"/>
                <a:gd name="connsiteX23" fmla="*/ 27460 w 604110"/>
                <a:gd name="connsiteY23" fmla="*/ 0 h 603052"/>
                <a:gd name="connsiteX24" fmla="*/ 576650 w 604110"/>
                <a:gd name="connsiteY24" fmla="*/ 0 h 603052"/>
                <a:gd name="connsiteX25" fmla="*/ 604110 w 604110"/>
                <a:gd name="connsiteY25" fmla="*/ 27411 h 603052"/>
                <a:gd name="connsiteX26" fmla="*/ 604110 w 604110"/>
                <a:gd name="connsiteY26" fmla="*/ 447766 h 603052"/>
                <a:gd name="connsiteX27" fmla="*/ 576650 w 604110"/>
                <a:gd name="connsiteY27" fmla="*/ 475178 h 603052"/>
                <a:gd name="connsiteX28" fmla="*/ 328965 w 604110"/>
                <a:gd name="connsiteY28" fmla="*/ 475178 h 603052"/>
                <a:gd name="connsiteX29" fmla="*/ 153087 w 604110"/>
                <a:gd name="connsiteY29" fmla="*/ 598118 h 603052"/>
                <a:gd name="connsiteX30" fmla="*/ 137298 w 604110"/>
                <a:gd name="connsiteY30" fmla="*/ 603052 h 603052"/>
                <a:gd name="connsiteX31" fmla="*/ 124666 w 604110"/>
                <a:gd name="connsiteY31" fmla="*/ 599900 h 603052"/>
                <a:gd name="connsiteX32" fmla="*/ 109838 w 604110"/>
                <a:gd name="connsiteY32" fmla="*/ 575641 h 603052"/>
                <a:gd name="connsiteX33" fmla="*/ 109838 w 604110"/>
                <a:gd name="connsiteY33" fmla="*/ 475178 h 603052"/>
                <a:gd name="connsiteX34" fmla="*/ 27460 w 604110"/>
                <a:gd name="connsiteY34" fmla="*/ 475178 h 603052"/>
                <a:gd name="connsiteX35" fmla="*/ 0 w 604110"/>
                <a:gd name="connsiteY35" fmla="*/ 447766 h 603052"/>
                <a:gd name="connsiteX36" fmla="*/ 0 w 604110"/>
                <a:gd name="connsiteY36" fmla="*/ 27411 h 603052"/>
                <a:gd name="connsiteX37" fmla="*/ 27460 w 604110"/>
                <a:gd name="connsiteY37"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4110" h="603052">
                  <a:moveTo>
                    <a:pt x="164777" y="264973"/>
                  </a:moveTo>
                  <a:lnTo>
                    <a:pt x="457609" y="264973"/>
                  </a:lnTo>
                  <a:cubicBezTo>
                    <a:pt x="472848" y="264973"/>
                    <a:pt x="485066" y="277310"/>
                    <a:pt x="485066" y="292388"/>
                  </a:cubicBezTo>
                  <a:cubicBezTo>
                    <a:pt x="485066" y="307603"/>
                    <a:pt x="472848" y="319802"/>
                    <a:pt x="457609" y="319802"/>
                  </a:cubicBezTo>
                  <a:lnTo>
                    <a:pt x="164777" y="319802"/>
                  </a:lnTo>
                  <a:cubicBezTo>
                    <a:pt x="149676" y="319802"/>
                    <a:pt x="137320" y="307603"/>
                    <a:pt x="137320" y="292388"/>
                  </a:cubicBezTo>
                  <a:cubicBezTo>
                    <a:pt x="137320" y="277310"/>
                    <a:pt x="149676" y="264973"/>
                    <a:pt x="164777" y="264973"/>
                  </a:cubicBezTo>
                  <a:close/>
                  <a:moveTo>
                    <a:pt x="164777" y="137038"/>
                  </a:moveTo>
                  <a:lnTo>
                    <a:pt x="457609" y="137038"/>
                  </a:lnTo>
                  <a:cubicBezTo>
                    <a:pt x="472848" y="137038"/>
                    <a:pt x="485066" y="149375"/>
                    <a:pt x="485066" y="164453"/>
                  </a:cubicBezTo>
                  <a:cubicBezTo>
                    <a:pt x="485066" y="179531"/>
                    <a:pt x="472848" y="191867"/>
                    <a:pt x="457609" y="191867"/>
                  </a:cubicBezTo>
                  <a:lnTo>
                    <a:pt x="164777" y="191867"/>
                  </a:lnTo>
                  <a:cubicBezTo>
                    <a:pt x="149676" y="191867"/>
                    <a:pt x="137320" y="179531"/>
                    <a:pt x="137320" y="164453"/>
                  </a:cubicBezTo>
                  <a:cubicBezTo>
                    <a:pt x="137320" y="149375"/>
                    <a:pt x="149676" y="137038"/>
                    <a:pt x="164777" y="137038"/>
                  </a:cubicBezTo>
                  <a:close/>
                  <a:moveTo>
                    <a:pt x="54919" y="54823"/>
                  </a:moveTo>
                  <a:lnTo>
                    <a:pt x="54919" y="420355"/>
                  </a:lnTo>
                  <a:lnTo>
                    <a:pt x="137298" y="420355"/>
                  </a:lnTo>
                  <a:cubicBezTo>
                    <a:pt x="152401" y="420355"/>
                    <a:pt x="164757" y="432553"/>
                    <a:pt x="164757" y="447766"/>
                  </a:cubicBezTo>
                  <a:lnTo>
                    <a:pt x="164757" y="523011"/>
                  </a:lnTo>
                  <a:lnTo>
                    <a:pt x="304664" y="425289"/>
                  </a:lnTo>
                  <a:cubicBezTo>
                    <a:pt x="309194" y="422000"/>
                    <a:pt x="314686" y="420355"/>
                    <a:pt x="320316" y="420355"/>
                  </a:cubicBezTo>
                  <a:lnTo>
                    <a:pt x="549191" y="420355"/>
                  </a:lnTo>
                  <a:lnTo>
                    <a:pt x="549191" y="54823"/>
                  </a:lnTo>
                  <a:close/>
                  <a:moveTo>
                    <a:pt x="27460" y="0"/>
                  </a:moveTo>
                  <a:lnTo>
                    <a:pt x="576650" y="0"/>
                  </a:lnTo>
                  <a:cubicBezTo>
                    <a:pt x="591753" y="0"/>
                    <a:pt x="604110" y="12335"/>
                    <a:pt x="604110" y="27411"/>
                  </a:cubicBezTo>
                  <a:lnTo>
                    <a:pt x="604110" y="447766"/>
                  </a:lnTo>
                  <a:cubicBezTo>
                    <a:pt x="604110" y="462843"/>
                    <a:pt x="591753" y="475178"/>
                    <a:pt x="576650" y="475178"/>
                  </a:cubicBezTo>
                  <a:lnTo>
                    <a:pt x="328965" y="475178"/>
                  </a:lnTo>
                  <a:lnTo>
                    <a:pt x="153087" y="598118"/>
                  </a:lnTo>
                  <a:cubicBezTo>
                    <a:pt x="148282" y="601408"/>
                    <a:pt x="142790" y="603052"/>
                    <a:pt x="137298" y="603052"/>
                  </a:cubicBezTo>
                  <a:cubicBezTo>
                    <a:pt x="132904" y="603052"/>
                    <a:pt x="128648" y="602093"/>
                    <a:pt x="124666" y="599900"/>
                  </a:cubicBezTo>
                  <a:cubicBezTo>
                    <a:pt x="115467" y="595240"/>
                    <a:pt x="109838" y="585920"/>
                    <a:pt x="109838" y="575641"/>
                  </a:cubicBezTo>
                  <a:lnTo>
                    <a:pt x="109838" y="475178"/>
                  </a:lnTo>
                  <a:lnTo>
                    <a:pt x="27460" y="475178"/>
                  </a:lnTo>
                  <a:cubicBezTo>
                    <a:pt x="12357" y="475178"/>
                    <a:pt x="0" y="462843"/>
                    <a:pt x="0" y="447766"/>
                  </a:cubicBezTo>
                  <a:lnTo>
                    <a:pt x="0" y="27411"/>
                  </a:lnTo>
                  <a:cubicBezTo>
                    <a:pt x="0" y="12335"/>
                    <a:pt x="12357" y="0"/>
                    <a:pt x="27460" y="0"/>
                  </a:cubicBezTo>
                  <a:close/>
                </a:path>
              </a:pathLst>
            </a:custGeom>
            <a:solidFill>
              <a:srgbClr val="A37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 name="椭圆 8"/>
            <p:cNvSpPr/>
            <p:nvPr>
              <p:custDataLst>
                <p:tags r:id="rId6"/>
              </p:custDataLst>
            </p:nvPr>
          </p:nvSpPr>
          <p:spPr>
            <a:xfrm>
              <a:off x="2794213" y="2262614"/>
              <a:ext cx="1561674" cy="1561674"/>
            </a:xfrm>
            <a:prstGeom prst="ellipse">
              <a:avLst/>
            </a:prstGeom>
            <a:noFill/>
            <a:ln w="12700">
              <a:solidFill>
                <a:srgbClr val="A37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10" name="Group 4"/>
          <p:cNvGrpSpPr/>
          <p:nvPr>
            <p:custDataLst>
              <p:tags r:id="rId7"/>
            </p:custDataLst>
          </p:nvPr>
        </p:nvGrpSpPr>
        <p:grpSpPr>
          <a:xfrm>
            <a:off x="4445390" y="2118347"/>
            <a:ext cx="714869" cy="714869"/>
            <a:chOff x="2794213" y="2262614"/>
            <a:chExt cx="1561674" cy="1561674"/>
          </a:xfrm>
        </p:grpSpPr>
        <p:sp>
          <p:nvSpPr>
            <p:cNvPr id="14" name="Oval 5"/>
            <p:cNvSpPr/>
            <p:nvPr>
              <p:custDataLst>
                <p:tags r:id="rId8"/>
              </p:custDataLst>
            </p:nvPr>
          </p:nvSpPr>
          <p:spPr>
            <a:xfrm>
              <a:off x="3222843" y="2693028"/>
              <a:ext cx="701912" cy="700844"/>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88862 h 440259"/>
                <a:gd name="T27" fmla="*/ 88862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7" h="2757">
                  <a:moveTo>
                    <a:pt x="1063" y="2589"/>
                  </a:moveTo>
                  <a:lnTo>
                    <a:pt x="0" y="2757"/>
                  </a:lnTo>
                  <a:lnTo>
                    <a:pt x="168" y="1694"/>
                  </a:lnTo>
                  <a:lnTo>
                    <a:pt x="1226" y="883"/>
                  </a:lnTo>
                  <a:lnTo>
                    <a:pt x="1503" y="1160"/>
                  </a:lnTo>
                  <a:lnTo>
                    <a:pt x="984" y="1679"/>
                  </a:lnTo>
                  <a:cubicBezTo>
                    <a:pt x="914" y="1646"/>
                    <a:pt x="827" y="1659"/>
                    <a:pt x="769" y="1717"/>
                  </a:cubicBezTo>
                  <a:cubicBezTo>
                    <a:pt x="694" y="1792"/>
                    <a:pt x="694" y="1913"/>
                    <a:pt x="769" y="1988"/>
                  </a:cubicBezTo>
                  <a:cubicBezTo>
                    <a:pt x="844" y="2063"/>
                    <a:pt x="965" y="2063"/>
                    <a:pt x="1040" y="1988"/>
                  </a:cubicBezTo>
                  <a:cubicBezTo>
                    <a:pt x="1098" y="1930"/>
                    <a:pt x="1111" y="1844"/>
                    <a:pt x="1079" y="1773"/>
                  </a:cubicBezTo>
                  <a:lnTo>
                    <a:pt x="1597" y="1254"/>
                  </a:lnTo>
                  <a:lnTo>
                    <a:pt x="1875" y="1531"/>
                  </a:lnTo>
                  <a:lnTo>
                    <a:pt x="1063" y="2589"/>
                  </a:lnTo>
                  <a:close/>
                  <a:moveTo>
                    <a:pt x="1763" y="291"/>
                  </a:moveTo>
                  <a:lnTo>
                    <a:pt x="1695" y="223"/>
                  </a:lnTo>
                  <a:lnTo>
                    <a:pt x="1266" y="652"/>
                  </a:lnTo>
                  <a:lnTo>
                    <a:pt x="2105" y="1491"/>
                  </a:lnTo>
                  <a:lnTo>
                    <a:pt x="2534" y="1062"/>
                  </a:lnTo>
                  <a:lnTo>
                    <a:pt x="2466" y="994"/>
                  </a:lnTo>
                  <a:lnTo>
                    <a:pt x="2757" y="755"/>
                  </a:lnTo>
                  <a:lnTo>
                    <a:pt x="2002" y="0"/>
                  </a:lnTo>
                  <a:lnTo>
                    <a:pt x="1763" y="291"/>
                  </a:lnTo>
                  <a:close/>
                </a:path>
              </a:pathLst>
            </a:custGeom>
            <a:solidFill>
              <a:srgbClr val="A37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椭圆 19"/>
            <p:cNvSpPr/>
            <p:nvPr>
              <p:custDataLst>
                <p:tags r:id="rId9"/>
              </p:custDataLst>
            </p:nvPr>
          </p:nvSpPr>
          <p:spPr>
            <a:xfrm>
              <a:off x="2794213" y="2262614"/>
              <a:ext cx="1561674" cy="1561674"/>
            </a:xfrm>
            <a:prstGeom prst="ellipse">
              <a:avLst/>
            </a:prstGeom>
            <a:noFill/>
            <a:ln w="12700">
              <a:solidFill>
                <a:srgbClr val="A37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1" name="Group 7"/>
          <p:cNvGrpSpPr/>
          <p:nvPr>
            <p:custDataLst>
              <p:tags r:id="rId10"/>
            </p:custDataLst>
          </p:nvPr>
        </p:nvGrpSpPr>
        <p:grpSpPr>
          <a:xfrm>
            <a:off x="7037105" y="2118346"/>
            <a:ext cx="714869" cy="714870"/>
            <a:chOff x="2794213" y="2262614"/>
            <a:chExt cx="1561674" cy="1561674"/>
          </a:xfrm>
        </p:grpSpPr>
        <p:sp>
          <p:nvSpPr>
            <p:cNvPr id="51" name="Oval 8"/>
            <p:cNvSpPr/>
            <p:nvPr>
              <p:custDataLst>
                <p:tags r:id="rId11"/>
              </p:custDataLst>
            </p:nvPr>
          </p:nvSpPr>
          <p:spPr>
            <a:xfrm>
              <a:off x="3224094" y="2721473"/>
              <a:ext cx="701912" cy="643955"/>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rgbClr val="A37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椭圆 51"/>
            <p:cNvSpPr/>
            <p:nvPr>
              <p:custDataLst>
                <p:tags r:id="rId12"/>
              </p:custDataLst>
            </p:nvPr>
          </p:nvSpPr>
          <p:spPr>
            <a:xfrm>
              <a:off x="2794213" y="2262614"/>
              <a:ext cx="1561674" cy="1561674"/>
            </a:xfrm>
            <a:prstGeom prst="ellipse">
              <a:avLst/>
            </a:prstGeom>
            <a:noFill/>
            <a:ln w="12700">
              <a:solidFill>
                <a:srgbClr val="A37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3" name="Group 10"/>
          <p:cNvGrpSpPr/>
          <p:nvPr>
            <p:custDataLst>
              <p:tags r:id="rId13"/>
            </p:custDataLst>
          </p:nvPr>
        </p:nvGrpSpPr>
        <p:grpSpPr>
          <a:xfrm>
            <a:off x="1948925" y="4186631"/>
            <a:ext cx="714869" cy="714869"/>
            <a:chOff x="2794213" y="2262614"/>
            <a:chExt cx="1561674" cy="1561674"/>
          </a:xfrm>
        </p:grpSpPr>
        <p:sp>
          <p:nvSpPr>
            <p:cNvPr id="54" name="Oval 11"/>
            <p:cNvSpPr/>
            <p:nvPr>
              <p:custDataLst>
                <p:tags r:id="rId14"/>
              </p:custDataLst>
            </p:nvPr>
          </p:nvSpPr>
          <p:spPr>
            <a:xfrm>
              <a:off x="3228693" y="2692495"/>
              <a:ext cx="692713" cy="701912"/>
            </a:xfrm>
            <a:custGeom>
              <a:avLst/>
              <a:gdLst>
                <a:gd name="T0" fmla="*/ 3621 w 6468"/>
                <a:gd name="T1" fmla="*/ 3299 h 6564"/>
                <a:gd name="T2" fmla="*/ 4214 w 6468"/>
                <a:gd name="T3" fmla="*/ 4727 h 6564"/>
                <a:gd name="T4" fmla="*/ 6337 w 6468"/>
                <a:gd name="T5" fmla="*/ 4571 h 6564"/>
                <a:gd name="T6" fmla="*/ 5974 w 6468"/>
                <a:gd name="T7" fmla="*/ 3603 h 6564"/>
                <a:gd name="T8" fmla="*/ 6429 w 6468"/>
                <a:gd name="T9" fmla="*/ 3225 h 6564"/>
                <a:gd name="T10" fmla="*/ 6022 w 6468"/>
                <a:gd name="T11" fmla="*/ 2697 h 6564"/>
                <a:gd name="T12" fmla="*/ 5080 w 6468"/>
                <a:gd name="T13" fmla="*/ 2269 h 6564"/>
                <a:gd name="T14" fmla="*/ 5136 w 6468"/>
                <a:gd name="T15" fmla="*/ 1681 h 6564"/>
                <a:gd name="T16" fmla="*/ 4477 w 6468"/>
                <a:gd name="T17" fmla="*/ 1593 h 6564"/>
                <a:gd name="T18" fmla="*/ 3837 w 6468"/>
                <a:gd name="T19" fmla="*/ 1917 h 6564"/>
                <a:gd name="T20" fmla="*/ 3357 w 6468"/>
                <a:gd name="T21" fmla="*/ 2412 h 6564"/>
                <a:gd name="T22" fmla="*/ 3445 w 6468"/>
                <a:gd name="T23" fmla="*/ 2889 h 6564"/>
                <a:gd name="T24" fmla="*/ 5048 w 6468"/>
                <a:gd name="T25" fmla="*/ 3547 h 6564"/>
                <a:gd name="T26" fmla="*/ 2792 w 6468"/>
                <a:gd name="T27" fmla="*/ 4483 h 6564"/>
                <a:gd name="T28" fmla="*/ 2397 w 6468"/>
                <a:gd name="T29" fmla="*/ 3364 h 6564"/>
                <a:gd name="T30" fmla="*/ 1830 w 6468"/>
                <a:gd name="T31" fmla="*/ 3843 h 6564"/>
                <a:gd name="T32" fmla="*/ 1502 w 6468"/>
                <a:gd name="T33" fmla="*/ 4577 h 6564"/>
                <a:gd name="T34" fmla="*/ 1589 w 6468"/>
                <a:gd name="T35" fmla="*/ 5239 h 6564"/>
                <a:gd name="T36" fmla="*/ 2178 w 6468"/>
                <a:gd name="T37" fmla="*/ 5181 h 6564"/>
                <a:gd name="T38" fmla="*/ 2609 w 6468"/>
                <a:gd name="T39" fmla="*/ 6123 h 6564"/>
                <a:gd name="T40" fmla="*/ 3138 w 6468"/>
                <a:gd name="T41" fmla="*/ 6528 h 6564"/>
                <a:gd name="T42" fmla="*/ 3513 w 6468"/>
                <a:gd name="T43" fmla="*/ 6072 h 6564"/>
                <a:gd name="T44" fmla="*/ 4484 w 6468"/>
                <a:gd name="T45" fmla="*/ 6433 h 6564"/>
                <a:gd name="T46" fmla="*/ 5145 w 6468"/>
                <a:gd name="T47" fmla="*/ 6347 h 6564"/>
                <a:gd name="T48" fmla="*/ 5088 w 6468"/>
                <a:gd name="T49" fmla="*/ 5759 h 6564"/>
                <a:gd name="T50" fmla="*/ 6029 w 6468"/>
                <a:gd name="T51" fmla="*/ 5328 h 6564"/>
                <a:gd name="T52" fmla="*/ 6434 w 6468"/>
                <a:gd name="T53" fmla="*/ 4799 h 6564"/>
                <a:gd name="T54" fmla="*/ 370 w 6468"/>
                <a:gd name="T55" fmla="*/ 1975 h 6564"/>
                <a:gd name="T56" fmla="*/ 0 w 6468"/>
                <a:gd name="T57" fmla="*/ 1827 h 6564"/>
                <a:gd name="T58" fmla="*/ 148 w 6468"/>
                <a:gd name="T59" fmla="*/ 1436 h 6564"/>
                <a:gd name="T60" fmla="*/ 580 w 6468"/>
                <a:gd name="T61" fmla="*/ 947 h 6564"/>
                <a:gd name="T62" fmla="*/ 424 w 6468"/>
                <a:gd name="T63" fmla="*/ 583 h 6564"/>
                <a:gd name="T64" fmla="*/ 802 w 6468"/>
                <a:gd name="T65" fmla="*/ 412 h 6564"/>
                <a:gd name="T66" fmla="*/ 1454 w 6468"/>
                <a:gd name="T67" fmla="*/ 371 h 6564"/>
                <a:gd name="T68" fmla="*/ 1602 w 6468"/>
                <a:gd name="T69" fmla="*/ 0 h 6564"/>
                <a:gd name="T70" fmla="*/ 1993 w 6468"/>
                <a:gd name="T71" fmla="*/ 148 h 6564"/>
                <a:gd name="T72" fmla="*/ 2482 w 6468"/>
                <a:gd name="T73" fmla="*/ 580 h 6564"/>
                <a:gd name="T74" fmla="*/ 2848 w 6468"/>
                <a:gd name="T75" fmla="*/ 423 h 6564"/>
                <a:gd name="T76" fmla="*/ 3018 w 6468"/>
                <a:gd name="T77" fmla="*/ 801 h 6564"/>
                <a:gd name="T78" fmla="*/ 3060 w 6468"/>
                <a:gd name="T79" fmla="*/ 1453 h 6564"/>
                <a:gd name="T80" fmla="*/ 3430 w 6468"/>
                <a:gd name="T81" fmla="*/ 1601 h 6564"/>
                <a:gd name="T82" fmla="*/ 3282 w 6468"/>
                <a:gd name="T83" fmla="*/ 1992 h 6564"/>
                <a:gd name="T84" fmla="*/ 2850 w 6468"/>
                <a:gd name="T85" fmla="*/ 2481 h 6564"/>
                <a:gd name="T86" fmla="*/ 3008 w 6468"/>
                <a:gd name="T87" fmla="*/ 2847 h 6564"/>
                <a:gd name="T88" fmla="*/ 2629 w 6468"/>
                <a:gd name="T89" fmla="*/ 3017 h 6564"/>
                <a:gd name="T90" fmla="*/ 1977 w 6468"/>
                <a:gd name="T91" fmla="*/ 3059 h 6564"/>
                <a:gd name="T92" fmla="*/ 1829 w 6468"/>
                <a:gd name="T93" fmla="*/ 3429 h 6564"/>
                <a:gd name="T94" fmla="*/ 1438 w 6468"/>
                <a:gd name="T95" fmla="*/ 3281 h 6564"/>
                <a:gd name="T96" fmla="*/ 949 w 6468"/>
                <a:gd name="T97" fmla="*/ 2849 h 6564"/>
                <a:gd name="T98" fmla="*/ 584 w 6468"/>
                <a:gd name="T99" fmla="*/ 3007 h 6564"/>
                <a:gd name="T100" fmla="*/ 413 w 6468"/>
                <a:gd name="T101" fmla="*/ 2628 h 6564"/>
                <a:gd name="T102" fmla="*/ 370 w 6468"/>
                <a:gd name="T103" fmla="*/ 1975 h 6564"/>
                <a:gd name="T104" fmla="*/ 2173 w 6468"/>
                <a:gd name="T105" fmla="*/ 2177 h 6564"/>
                <a:gd name="T106" fmla="*/ 1257 w 6468"/>
                <a:gd name="T107" fmla="*/ 1251 h 6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68" h="6564">
                  <a:moveTo>
                    <a:pt x="3204" y="4309"/>
                  </a:moveTo>
                  <a:cubicBezTo>
                    <a:pt x="3040" y="3916"/>
                    <a:pt x="3228" y="3463"/>
                    <a:pt x="3621" y="3299"/>
                  </a:cubicBezTo>
                  <a:cubicBezTo>
                    <a:pt x="4014" y="3135"/>
                    <a:pt x="4468" y="3323"/>
                    <a:pt x="4632" y="3716"/>
                  </a:cubicBezTo>
                  <a:cubicBezTo>
                    <a:pt x="4796" y="4109"/>
                    <a:pt x="4608" y="4563"/>
                    <a:pt x="4214" y="4727"/>
                  </a:cubicBezTo>
                  <a:cubicBezTo>
                    <a:pt x="3821" y="4891"/>
                    <a:pt x="3368" y="4703"/>
                    <a:pt x="3204" y="4309"/>
                  </a:cubicBezTo>
                  <a:close/>
                  <a:moveTo>
                    <a:pt x="6337" y="4571"/>
                  </a:moveTo>
                  <a:lnTo>
                    <a:pt x="5974" y="4421"/>
                  </a:lnTo>
                  <a:cubicBezTo>
                    <a:pt x="6028" y="4156"/>
                    <a:pt x="6029" y="3877"/>
                    <a:pt x="5974" y="3603"/>
                  </a:cubicBezTo>
                  <a:lnTo>
                    <a:pt x="6336" y="3452"/>
                  </a:lnTo>
                  <a:cubicBezTo>
                    <a:pt x="6424" y="3416"/>
                    <a:pt x="6466" y="3315"/>
                    <a:pt x="6429" y="3225"/>
                  </a:cubicBezTo>
                  <a:lnTo>
                    <a:pt x="6249" y="2791"/>
                  </a:lnTo>
                  <a:cubicBezTo>
                    <a:pt x="6213" y="2703"/>
                    <a:pt x="6112" y="2660"/>
                    <a:pt x="6022" y="2697"/>
                  </a:cubicBezTo>
                  <a:lnTo>
                    <a:pt x="5660" y="2848"/>
                  </a:lnTo>
                  <a:cubicBezTo>
                    <a:pt x="5504" y="2615"/>
                    <a:pt x="5305" y="2419"/>
                    <a:pt x="5080" y="2269"/>
                  </a:cubicBezTo>
                  <a:lnTo>
                    <a:pt x="5229" y="1907"/>
                  </a:lnTo>
                  <a:cubicBezTo>
                    <a:pt x="5265" y="1819"/>
                    <a:pt x="5224" y="1717"/>
                    <a:pt x="5136" y="1681"/>
                  </a:cubicBezTo>
                  <a:lnTo>
                    <a:pt x="4702" y="1500"/>
                  </a:lnTo>
                  <a:cubicBezTo>
                    <a:pt x="4614" y="1464"/>
                    <a:pt x="4513" y="1505"/>
                    <a:pt x="4477" y="1593"/>
                  </a:cubicBezTo>
                  <a:lnTo>
                    <a:pt x="4328" y="1956"/>
                  </a:lnTo>
                  <a:cubicBezTo>
                    <a:pt x="4168" y="1924"/>
                    <a:pt x="4002" y="1911"/>
                    <a:pt x="3837" y="1917"/>
                  </a:cubicBezTo>
                  <a:cubicBezTo>
                    <a:pt x="3804" y="2165"/>
                    <a:pt x="3609" y="2361"/>
                    <a:pt x="3364" y="2397"/>
                  </a:cubicBezTo>
                  <a:cubicBezTo>
                    <a:pt x="3361" y="2403"/>
                    <a:pt x="3360" y="2407"/>
                    <a:pt x="3357" y="2412"/>
                  </a:cubicBezTo>
                  <a:cubicBezTo>
                    <a:pt x="3426" y="2507"/>
                    <a:pt x="3465" y="2621"/>
                    <a:pt x="3465" y="2743"/>
                  </a:cubicBezTo>
                  <a:cubicBezTo>
                    <a:pt x="3465" y="2793"/>
                    <a:pt x="3458" y="2841"/>
                    <a:pt x="3445" y="2889"/>
                  </a:cubicBezTo>
                  <a:cubicBezTo>
                    <a:pt x="3448" y="2888"/>
                    <a:pt x="3449" y="2887"/>
                    <a:pt x="3452" y="2887"/>
                  </a:cubicBezTo>
                  <a:cubicBezTo>
                    <a:pt x="4073" y="2628"/>
                    <a:pt x="4789" y="2924"/>
                    <a:pt x="5048" y="3547"/>
                  </a:cubicBezTo>
                  <a:cubicBezTo>
                    <a:pt x="5306" y="4168"/>
                    <a:pt x="5010" y="4884"/>
                    <a:pt x="4388" y="5143"/>
                  </a:cubicBezTo>
                  <a:cubicBezTo>
                    <a:pt x="3766" y="5401"/>
                    <a:pt x="3050" y="5105"/>
                    <a:pt x="2792" y="4483"/>
                  </a:cubicBezTo>
                  <a:cubicBezTo>
                    <a:pt x="2650" y="4140"/>
                    <a:pt x="2676" y="3771"/>
                    <a:pt x="2832" y="3464"/>
                  </a:cubicBezTo>
                  <a:cubicBezTo>
                    <a:pt x="2682" y="3491"/>
                    <a:pt x="2524" y="3459"/>
                    <a:pt x="2397" y="3364"/>
                  </a:cubicBezTo>
                  <a:cubicBezTo>
                    <a:pt x="2392" y="3367"/>
                    <a:pt x="2388" y="3368"/>
                    <a:pt x="2382" y="3369"/>
                  </a:cubicBezTo>
                  <a:cubicBezTo>
                    <a:pt x="2341" y="3637"/>
                    <a:pt x="2109" y="3843"/>
                    <a:pt x="1830" y="3843"/>
                  </a:cubicBezTo>
                  <a:cubicBezTo>
                    <a:pt x="1814" y="4035"/>
                    <a:pt x="1824" y="4231"/>
                    <a:pt x="1864" y="4427"/>
                  </a:cubicBezTo>
                  <a:lnTo>
                    <a:pt x="1502" y="4577"/>
                  </a:lnTo>
                  <a:cubicBezTo>
                    <a:pt x="1414" y="4613"/>
                    <a:pt x="1372" y="4715"/>
                    <a:pt x="1409" y="4804"/>
                  </a:cubicBezTo>
                  <a:lnTo>
                    <a:pt x="1589" y="5239"/>
                  </a:lnTo>
                  <a:cubicBezTo>
                    <a:pt x="1625" y="5327"/>
                    <a:pt x="1726" y="5369"/>
                    <a:pt x="1816" y="5332"/>
                  </a:cubicBezTo>
                  <a:lnTo>
                    <a:pt x="2178" y="5181"/>
                  </a:lnTo>
                  <a:cubicBezTo>
                    <a:pt x="2334" y="5415"/>
                    <a:pt x="2533" y="5611"/>
                    <a:pt x="2758" y="5760"/>
                  </a:cubicBezTo>
                  <a:lnTo>
                    <a:pt x="2609" y="6123"/>
                  </a:lnTo>
                  <a:cubicBezTo>
                    <a:pt x="2573" y="6211"/>
                    <a:pt x="2614" y="6312"/>
                    <a:pt x="2702" y="6348"/>
                  </a:cubicBezTo>
                  <a:lnTo>
                    <a:pt x="3138" y="6528"/>
                  </a:lnTo>
                  <a:cubicBezTo>
                    <a:pt x="3226" y="6564"/>
                    <a:pt x="3328" y="6523"/>
                    <a:pt x="3364" y="6435"/>
                  </a:cubicBezTo>
                  <a:lnTo>
                    <a:pt x="3513" y="6072"/>
                  </a:lnTo>
                  <a:cubicBezTo>
                    <a:pt x="3778" y="6125"/>
                    <a:pt x="4057" y="6127"/>
                    <a:pt x="4333" y="6072"/>
                  </a:cubicBezTo>
                  <a:lnTo>
                    <a:pt x="4484" y="6433"/>
                  </a:lnTo>
                  <a:cubicBezTo>
                    <a:pt x="4520" y="6521"/>
                    <a:pt x="4621" y="6564"/>
                    <a:pt x="4710" y="6527"/>
                  </a:cubicBezTo>
                  <a:lnTo>
                    <a:pt x="5145" y="6347"/>
                  </a:lnTo>
                  <a:cubicBezTo>
                    <a:pt x="5233" y="6311"/>
                    <a:pt x="5276" y="6209"/>
                    <a:pt x="5238" y="6120"/>
                  </a:cubicBezTo>
                  <a:lnTo>
                    <a:pt x="5088" y="5759"/>
                  </a:lnTo>
                  <a:cubicBezTo>
                    <a:pt x="5321" y="5603"/>
                    <a:pt x="5517" y="5404"/>
                    <a:pt x="5666" y="5179"/>
                  </a:cubicBezTo>
                  <a:lnTo>
                    <a:pt x="6029" y="5328"/>
                  </a:lnTo>
                  <a:cubicBezTo>
                    <a:pt x="6117" y="5364"/>
                    <a:pt x="6218" y="5323"/>
                    <a:pt x="6254" y="5235"/>
                  </a:cubicBezTo>
                  <a:lnTo>
                    <a:pt x="6434" y="4799"/>
                  </a:lnTo>
                  <a:cubicBezTo>
                    <a:pt x="6468" y="4708"/>
                    <a:pt x="6425" y="4608"/>
                    <a:pt x="6337" y="4571"/>
                  </a:cubicBezTo>
                  <a:close/>
                  <a:moveTo>
                    <a:pt x="370" y="1975"/>
                  </a:moveTo>
                  <a:lnTo>
                    <a:pt x="145" y="1973"/>
                  </a:lnTo>
                  <a:cubicBezTo>
                    <a:pt x="65" y="1973"/>
                    <a:pt x="0" y="1908"/>
                    <a:pt x="0" y="1827"/>
                  </a:cubicBezTo>
                  <a:lnTo>
                    <a:pt x="1" y="1581"/>
                  </a:lnTo>
                  <a:cubicBezTo>
                    <a:pt x="1" y="1501"/>
                    <a:pt x="66" y="1436"/>
                    <a:pt x="148" y="1436"/>
                  </a:cubicBezTo>
                  <a:lnTo>
                    <a:pt x="373" y="1437"/>
                  </a:lnTo>
                  <a:cubicBezTo>
                    <a:pt x="408" y="1264"/>
                    <a:pt x="477" y="1097"/>
                    <a:pt x="580" y="947"/>
                  </a:cubicBezTo>
                  <a:lnTo>
                    <a:pt x="422" y="788"/>
                  </a:lnTo>
                  <a:cubicBezTo>
                    <a:pt x="366" y="731"/>
                    <a:pt x="366" y="639"/>
                    <a:pt x="424" y="583"/>
                  </a:cubicBezTo>
                  <a:lnTo>
                    <a:pt x="597" y="411"/>
                  </a:lnTo>
                  <a:cubicBezTo>
                    <a:pt x="654" y="355"/>
                    <a:pt x="746" y="355"/>
                    <a:pt x="802" y="412"/>
                  </a:cubicBezTo>
                  <a:lnTo>
                    <a:pt x="961" y="572"/>
                  </a:lnTo>
                  <a:cubicBezTo>
                    <a:pt x="1113" y="471"/>
                    <a:pt x="1281" y="404"/>
                    <a:pt x="1454" y="371"/>
                  </a:cubicBezTo>
                  <a:lnTo>
                    <a:pt x="1456" y="145"/>
                  </a:lnTo>
                  <a:cubicBezTo>
                    <a:pt x="1456" y="65"/>
                    <a:pt x="1521" y="0"/>
                    <a:pt x="1602" y="0"/>
                  </a:cubicBezTo>
                  <a:lnTo>
                    <a:pt x="1848" y="1"/>
                  </a:lnTo>
                  <a:cubicBezTo>
                    <a:pt x="1928" y="1"/>
                    <a:pt x="1993" y="67"/>
                    <a:pt x="1993" y="148"/>
                  </a:cubicBezTo>
                  <a:lnTo>
                    <a:pt x="1992" y="373"/>
                  </a:lnTo>
                  <a:cubicBezTo>
                    <a:pt x="2165" y="408"/>
                    <a:pt x="2332" y="477"/>
                    <a:pt x="2482" y="580"/>
                  </a:cubicBezTo>
                  <a:lnTo>
                    <a:pt x="2642" y="421"/>
                  </a:lnTo>
                  <a:cubicBezTo>
                    <a:pt x="2700" y="365"/>
                    <a:pt x="2792" y="365"/>
                    <a:pt x="2848" y="423"/>
                  </a:cubicBezTo>
                  <a:lnTo>
                    <a:pt x="3020" y="596"/>
                  </a:lnTo>
                  <a:cubicBezTo>
                    <a:pt x="3076" y="653"/>
                    <a:pt x="3076" y="745"/>
                    <a:pt x="3018" y="801"/>
                  </a:cubicBezTo>
                  <a:lnTo>
                    <a:pt x="2858" y="960"/>
                  </a:lnTo>
                  <a:cubicBezTo>
                    <a:pt x="2960" y="1112"/>
                    <a:pt x="3026" y="1280"/>
                    <a:pt x="3060" y="1453"/>
                  </a:cubicBezTo>
                  <a:lnTo>
                    <a:pt x="3285" y="1455"/>
                  </a:lnTo>
                  <a:cubicBezTo>
                    <a:pt x="3365" y="1455"/>
                    <a:pt x="3430" y="1520"/>
                    <a:pt x="3430" y="1601"/>
                  </a:cubicBezTo>
                  <a:lnTo>
                    <a:pt x="3429" y="1847"/>
                  </a:lnTo>
                  <a:cubicBezTo>
                    <a:pt x="3429" y="1927"/>
                    <a:pt x="3364" y="1992"/>
                    <a:pt x="3282" y="1992"/>
                  </a:cubicBezTo>
                  <a:lnTo>
                    <a:pt x="3057" y="1991"/>
                  </a:lnTo>
                  <a:cubicBezTo>
                    <a:pt x="3022" y="2164"/>
                    <a:pt x="2953" y="2331"/>
                    <a:pt x="2850" y="2481"/>
                  </a:cubicBezTo>
                  <a:lnTo>
                    <a:pt x="3009" y="2641"/>
                  </a:lnTo>
                  <a:cubicBezTo>
                    <a:pt x="3065" y="2699"/>
                    <a:pt x="3065" y="2791"/>
                    <a:pt x="3008" y="2847"/>
                  </a:cubicBezTo>
                  <a:lnTo>
                    <a:pt x="2834" y="3019"/>
                  </a:lnTo>
                  <a:cubicBezTo>
                    <a:pt x="2777" y="3075"/>
                    <a:pt x="2685" y="3075"/>
                    <a:pt x="2629" y="3017"/>
                  </a:cubicBezTo>
                  <a:lnTo>
                    <a:pt x="2470" y="2857"/>
                  </a:lnTo>
                  <a:cubicBezTo>
                    <a:pt x="2318" y="2959"/>
                    <a:pt x="2150" y="3025"/>
                    <a:pt x="1977" y="3059"/>
                  </a:cubicBezTo>
                  <a:lnTo>
                    <a:pt x="1976" y="3284"/>
                  </a:lnTo>
                  <a:cubicBezTo>
                    <a:pt x="1976" y="3364"/>
                    <a:pt x="1910" y="3429"/>
                    <a:pt x="1829" y="3429"/>
                  </a:cubicBezTo>
                  <a:lnTo>
                    <a:pt x="1584" y="3428"/>
                  </a:lnTo>
                  <a:cubicBezTo>
                    <a:pt x="1504" y="3428"/>
                    <a:pt x="1438" y="3363"/>
                    <a:pt x="1438" y="3281"/>
                  </a:cubicBezTo>
                  <a:lnTo>
                    <a:pt x="1440" y="3056"/>
                  </a:lnTo>
                  <a:cubicBezTo>
                    <a:pt x="1266" y="3021"/>
                    <a:pt x="1100" y="2952"/>
                    <a:pt x="949" y="2849"/>
                  </a:cubicBezTo>
                  <a:lnTo>
                    <a:pt x="789" y="3008"/>
                  </a:lnTo>
                  <a:cubicBezTo>
                    <a:pt x="732" y="3064"/>
                    <a:pt x="640" y="3064"/>
                    <a:pt x="584" y="3007"/>
                  </a:cubicBezTo>
                  <a:lnTo>
                    <a:pt x="412" y="2833"/>
                  </a:lnTo>
                  <a:cubicBezTo>
                    <a:pt x="356" y="2776"/>
                    <a:pt x="356" y="2684"/>
                    <a:pt x="413" y="2628"/>
                  </a:cubicBezTo>
                  <a:lnTo>
                    <a:pt x="573" y="2469"/>
                  </a:lnTo>
                  <a:cubicBezTo>
                    <a:pt x="470" y="2316"/>
                    <a:pt x="404" y="2148"/>
                    <a:pt x="370" y="1975"/>
                  </a:cubicBezTo>
                  <a:close/>
                  <a:moveTo>
                    <a:pt x="1252" y="2172"/>
                  </a:moveTo>
                  <a:cubicBezTo>
                    <a:pt x="1505" y="2428"/>
                    <a:pt x="1917" y="2431"/>
                    <a:pt x="2173" y="2177"/>
                  </a:cubicBezTo>
                  <a:cubicBezTo>
                    <a:pt x="2429" y="1924"/>
                    <a:pt x="2432" y="1512"/>
                    <a:pt x="2178" y="1256"/>
                  </a:cubicBezTo>
                  <a:cubicBezTo>
                    <a:pt x="1925" y="1000"/>
                    <a:pt x="1513" y="997"/>
                    <a:pt x="1257" y="1251"/>
                  </a:cubicBezTo>
                  <a:cubicBezTo>
                    <a:pt x="1000" y="1504"/>
                    <a:pt x="998" y="1916"/>
                    <a:pt x="1252" y="2172"/>
                  </a:cubicBezTo>
                  <a:close/>
                </a:path>
              </a:pathLst>
            </a:custGeom>
            <a:solidFill>
              <a:srgbClr val="A37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椭圆 23"/>
            <p:cNvSpPr/>
            <p:nvPr>
              <p:custDataLst>
                <p:tags r:id="rId15"/>
              </p:custDataLst>
            </p:nvPr>
          </p:nvSpPr>
          <p:spPr>
            <a:xfrm>
              <a:off x="2794213" y="2262614"/>
              <a:ext cx="1561674" cy="1561674"/>
            </a:xfrm>
            <a:prstGeom prst="ellipse">
              <a:avLst/>
            </a:prstGeom>
            <a:noFill/>
            <a:ln w="12700">
              <a:solidFill>
                <a:srgbClr val="A37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5" name="Group 13"/>
          <p:cNvGrpSpPr/>
          <p:nvPr>
            <p:custDataLst>
              <p:tags r:id="rId16"/>
            </p:custDataLst>
          </p:nvPr>
        </p:nvGrpSpPr>
        <p:grpSpPr>
          <a:xfrm>
            <a:off x="4445390" y="4186630"/>
            <a:ext cx="714869" cy="714871"/>
            <a:chOff x="2794213" y="2262614"/>
            <a:chExt cx="1561674" cy="1561674"/>
          </a:xfrm>
        </p:grpSpPr>
        <p:sp>
          <p:nvSpPr>
            <p:cNvPr id="26" name="Oval 14"/>
            <p:cNvSpPr/>
            <p:nvPr>
              <p:custDataLst>
                <p:tags r:id="rId17"/>
              </p:custDataLst>
            </p:nvPr>
          </p:nvSpPr>
          <p:spPr>
            <a:xfrm>
              <a:off x="3224094" y="2693170"/>
              <a:ext cx="701912" cy="700560"/>
            </a:xfrm>
            <a:custGeom>
              <a:avLst/>
              <a:gdLst>
                <a:gd name="connsiteX0" fmla="*/ 579996 w 605912"/>
                <a:gd name="connsiteY0" fmla="*/ 331577 h 604745"/>
                <a:gd name="connsiteX1" fmla="*/ 599400 w 605912"/>
                <a:gd name="connsiteY1" fmla="*/ 361244 h 604745"/>
                <a:gd name="connsiteX2" fmla="*/ 590394 w 605912"/>
                <a:gd name="connsiteY2" fmla="*/ 401201 h 604745"/>
                <a:gd name="connsiteX3" fmla="*/ 335366 w 605912"/>
                <a:gd name="connsiteY3" fmla="*/ 603027 h 604745"/>
                <a:gd name="connsiteX4" fmla="*/ 58427 w 605912"/>
                <a:gd name="connsiteY4" fmla="*/ 480652 h 604745"/>
                <a:gd name="connsiteX5" fmla="*/ 50814 w 605912"/>
                <a:gd name="connsiteY5" fmla="*/ 515510 h 604745"/>
                <a:gd name="connsiteX6" fmla="*/ 19806 w 605912"/>
                <a:gd name="connsiteY6" fmla="*/ 536091 h 604745"/>
                <a:gd name="connsiteX7" fmla="*/ 495 w 605912"/>
                <a:gd name="connsiteY7" fmla="*/ 506517 h 604745"/>
                <a:gd name="connsiteX8" fmla="*/ 22405 w 605912"/>
                <a:gd name="connsiteY8" fmla="*/ 404909 h 604745"/>
                <a:gd name="connsiteX9" fmla="*/ 53413 w 605912"/>
                <a:gd name="connsiteY9" fmla="*/ 385626 h 604745"/>
                <a:gd name="connsiteX10" fmla="*/ 153772 w 605912"/>
                <a:gd name="connsiteY10" fmla="*/ 407505 h 604745"/>
                <a:gd name="connsiteX11" fmla="*/ 173083 w 605912"/>
                <a:gd name="connsiteY11" fmla="*/ 437079 h 604745"/>
                <a:gd name="connsiteX12" fmla="*/ 143467 w 605912"/>
                <a:gd name="connsiteY12" fmla="*/ 456362 h 604745"/>
                <a:gd name="connsiteX13" fmla="*/ 95841 w 605912"/>
                <a:gd name="connsiteY13" fmla="*/ 445794 h 604745"/>
                <a:gd name="connsiteX14" fmla="*/ 330167 w 605912"/>
                <a:gd name="connsiteY14" fmla="*/ 552779 h 604745"/>
                <a:gd name="connsiteX15" fmla="*/ 539704 w 605912"/>
                <a:gd name="connsiteY15" fmla="*/ 392208 h 604745"/>
                <a:gd name="connsiteX16" fmla="*/ 550381 w 605912"/>
                <a:gd name="connsiteY16" fmla="*/ 350861 h 604745"/>
                <a:gd name="connsiteX17" fmla="*/ 579996 w 605912"/>
                <a:gd name="connsiteY17" fmla="*/ 331577 h 604745"/>
                <a:gd name="connsiteX18" fmla="*/ 551796 w 605912"/>
                <a:gd name="connsiteY18" fmla="*/ 173561 h 604745"/>
                <a:gd name="connsiteX19" fmla="*/ 585238 w 605912"/>
                <a:gd name="connsiteY19" fmla="*/ 187651 h 604745"/>
                <a:gd name="connsiteX20" fmla="*/ 605767 w 605912"/>
                <a:gd name="connsiteY20" fmla="*/ 269970 h 604745"/>
                <a:gd name="connsiteX21" fmla="*/ 582637 w 605912"/>
                <a:gd name="connsiteY21" fmla="*/ 299542 h 604745"/>
                <a:gd name="connsiteX22" fmla="*/ 554211 w 605912"/>
                <a:gd name="connsiteY22" fmla="*/ 275069 h 604745"/>
                <a:gd name="connsiteX23" fmla="*/ 537490 w 605912"/>
                <a:gd name="connsiteY23" fmla="*/ 206933 h 604745"/>
                <a:gd name="connsiteX24" fmla="*/ 551796 w 605912"/>
                <a:gd name="connsiteY24" fmla="*/ 173561 h 604745"/>
                <a:gd name="connsiteX25" fmla="*/ 322443 w 605912"/>
                <a:gd name="connsiteY25" fmla="*/ 100626 h 604745"/>
                <a:gd name="connsiteX26" fmla="*/ 348253 w 605912"/>
                <a:gd name="connsiteY26" fmla="*/ 126390 h 604745"/>
                <a:gd name="connsiteX27" fmla="*/ 348253 w 605912"/>
                <a:gd name="connsiteY27" fmla="*/ 302105 h 604745"/>
                <a:gd name="connsiteX28" fmla="*/ 322443 w 605912"/>
                <a:gd name="connsiteY28" fmla="*/ 327776 h 604745"/>
                <a:gd name="connsiteX29" fmla="*/ 203790 w 605912"/>
                <a:gd name="connsiteY29" fmla="*/ 327776 h 604745"/>
                <a:gd name="connsiteX30" fmla="*/ 177979 w 605912"/>
                <a:gd name="connsiteY30" fmla="*/ 302105 h 604745"/>
                <a:gd name="connsiteX31" fmla="*/ 203790 w 605912"/>
                <a:gd name="connsiteY31" fmla="*/ 276341 h 604745"/>
                <a:gd name="connsiteX32" fmla="*/ 296725 w 605912"/>
                <a:gd name="connsiteY32" fmla="*/ 276341 h 604745"/>
                <a:gd name="connsiteX33" fmla="*/ 296725 w 605912"/>
                <a:gd name="connsiteY33" fmla="*/ 126390 h 604745"/>
                <a:gd name="connsiteX34" fmla="*/ 322443 w 605912"/>
                <a:gd name="connsiteY34" fmla="*/ 100626 h 604745"/>
                <a:gd name="connsiteX35" fmla="*/ 92559 w 605912"/>
                <a:gd name="connsiteY35" fmla="*/ 94430 h 604745"/>
                <a:gd name="connsiteX36" fmla="*/ 111053 w 605912"/>
                <a:gd name="connsiteY36" fmla="*/ 100399 h 604745"/>
                <a:gd name="connsiteX37" fmla="*/ 113652 w 605912"/>
                <a:gd name="connsiteY37" fmla="*/ 136379 h 604745"/>
                <a:gd name="connsiteX38" fmla="*/ 93139 w 605912"/>
                <a:gd name="connsiteY38" fmla="*/ 163271 h 604745"/>
                <a:gd name="connsiteX39" fmla="*/ 57125 w 605912"/>
                <a:gd name="connsiteY39" fmla="*/ 170967 h 604745"/>
                <a:gd name="connsiteX40" fmla="*/ 49328 w 605912"/>
                <a:gd name="connsiteY40" fmla="*/ 136379 h 604745"/>
                <a:gd name="connsiteX41" fmla="*/ 75039 w 605912"/>
                <a:gd name="connsiteY41" fmla="*/ 102996 h 604745"/>
                <a:gd name="connsiteX42" fmla="*/ 92559 w 605912"/>
                <a:gd name="connsiteY42" fmla="*/ 94430 h 604745"/>
                <a:gd name="connsiteX43" fmla="*/ 454317 w 605912"/>
                <a:gd name="connsiteY43" fmla="*/ 48612 h 604745"/>
                <a:gd name="connsiteX44" fmla="*/ 473157 w 605912"/>
                <a:gd name="connsiteY44" fmla="*/ 52646 h 604745"/>
                <a:gd name="connsiteX45" fmla="*/ 537512 w 605912"/>
                <a:gd name="connsiteY45" fmla="*/ 111896 h 604745"/>
                <a:gd name="connsiteX46" fmla="*/ 533704 w 605912"/>
                <a:gd name="connsiteY46" fmla="*/ 147872 h 604745"/>
                <a:gd name="connsiteX47" fmla="*/ 498880 w 605912"/>
                <a:gd name="connsiteY47" fmla="*/ 143977 h 604745"/>
                <a:gd name="connsiteX48" fmla="*/ 444833 w 605912"/>
                <a:gd name="connsiteY48" fmla="*/ 93814 h 604745"/>
                <a:gd name="connsiteX49" fmla="*/ 438333 w 605912"/>
                <a:gd name="connsiteY49" fmla="*/ 59043 h 604745"/>
                <a:gd name="connsiteX50" fmla="*/ 454317 w 605912"/>
                <a:gd name="connsiteY50" fmla="*/ 48612 h 604745"/>
                <a:gd name="connsiteX51" fmla="*/ 220720 w 605912"/>
                <a:gd name="connsiteY51" fmla="*/ 11442 h 604745"/>
                <a:gd name="connsiteX52" fmla="*/ 251724 w 605912"/>
                <a:gd name="connsiteY52" fmla="*/ 29418 h 604745"/>
                <a:gd name="connsiteX53" fmla="*/ 233623 w 605912"/>
                <a:gd name="connsiteY53" fmla="*/ 60368 h 604745"/>
                <a:gd name="connsiteX54" fmla="*/ 166693 w 605912"/>
                <a:gd name="connsiteY54" fmla="*/ 89834 h 604745"/>
                <a:gd name="connsiteX55" fmla="*/ 133275 w 605912"/>
                <a:gd name="connsiteY55" fmla="*/ 80846 h 604745"/>
                <a:gd name="connsiteX56" fmla="*/ 140887 w 605912"/>
                <a:gd name="connsiteY56" fmla="*/ 46097 h 604745"/>
                <a:gd name="connsiteX57" fmla="*/ 220720 w 605912"/>
                <a:gd name="connsiteY57" fmla="*/ 11442 h 604745"/>
                <a:gd name="connsiteX58" fmla="*/ 309640 w 605912"/>
                <a:gd name="connsiteY58" fmla="*/ 0 h 604745"/>
                <a:gd name="connsiteX59" fmla="*/ 395899 w 605912"/>
                <a:gd name="connsiteY59" fmla="*/ 14101 h 604745"/>
                <a:gd name="connsiteX60" fmla="*/ 412612 w 605912"/>
                <a:gd name="connsiteY60" fmla="*/ 46292 h 604745"/>
                <a:gd name="connsiteX61" fmla="*/ 380393 w 605912"/>
                <a:gd name="connsiteY61" fmla="*/ 61692 h 604745"/>
                <a:gd name="connsiteX62" fmla="*/ 308247 w 605912"/>
                <a:gd name="connsiteY62" fmla="*/ 50096 h 604745"/>
                <a:gd name="connsiteX63" fmla="*/ 283827 w 605912"/>
                <a:gd name="connsiteY63" fmla="*/ 24491 h 604745"/>
                <a:gd name="connsiteX64" fmla="*/ 309640 w 605912"/>
                <a:gd name="connsiteY64" fmla="*/ 0 h 60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912" h="604745">
                  <a:moveTo>
                    <a:pt x="579996" y="331577"/>
                  </a:moveTo>
                  <a:cubicBezTo>
                    <a:pt x="594201" y="334173"/>
                    <a:pt x="603206" y="347060"/>
                    <a:pt x="599400" y="361244"/>
                  </a:cubicBezTo>
                  <a:cubicBezTo>
                    <a:pt x="597450" y="371071"/>
                    <a:pt x="591601" y="397956"/>
                    <a:pt x="590394" y="401201"/>
                  </a:cubicBezTo>
                  <a:cubicBezTo>
                    <a:pt x="551773" y="511709"/>
                    <a:pt x="452436" y="590418"/>
                    <a:pt x="335366" y="603027"/>
                  </a:cubicBezTo>
                  <a:cubicBezTo>
                    <a:pt x="219224" y="615542"/>
                    <a:pt x="115801" y="558156"/>
                    <a:pt x="58427" y="480652"/>
                  </a:cubicBezTo>
                  <a:lnTo>
                    <a:pt x="50814" y="515510"/>
                  </a:lnTo>
                  <a:cubicBezTo>
                    <a:pt x="46822" y="528397"/>
                    <a:pt x="35588" y="537667"/>
                    <a:pt x="19806" y="536091"/>
                  </a:cubicBezTo>
                  <a:cubicBezTo>
                    <a:pt x="5694" y="533496"/>
                    <a:pt x="-2104" y="519404"/>
                    <a:pt x="495" y="506517"/>
                  </a:cubicBezTo>
                  <a:lnTo>
                    <a:pt x="22405" y="404909"/>
                  </a:lnTo>
                  <a:cubicBezTo>
                    <a:pt x="26862" y="385626"/>
                    <a:pt x="46915" y="384421"/>
                    <a:pt x="53413" y="385626"/>
                  </a:cubicBezTo>
                  <a:lnTo>
                    <a:pt x="153772" y="407505"/>
                  </a:lnTo>
                  <a:cubicBezTo>
                    <a:pt x="167884" y="410101"/>
                    <a:pt x="175682" y="424193"/>
                    <a:pt x="173083" y="437079"/>
                  </a:cubicBezTo>
                  <a:cubicBezTo>
                    <a:pt x="170483" y="451171"/>
                    <a:pt x="156372" y="458958"/>
                    <a:pt x="143467" y="456362"/>
                  </a:cubicBezTo>
                  <a:lnTo>
                    <a:pt x="95841" y="445794"/>
                  </a:lnTo>
                  <a:cubicBezTo>
                    <a:pt x="147924" y="520702"/>
                    <a:pt x="237792" y="562420"/>
                    <a:pt x="330167" y="552779"/>
                  </a:cubicBezTo>
                  <a:cubicBezTo>
                    <a:pt x="424027" y="542766"/>
                    <a:pt x="505725" y="480559"/>
                    <a:pt x="539704" y="392208"/>
                  </a:cubicBezTo>
                  <a:cubicBezTo>
                    <a:pt x="539890" y="389613"/>
                    <a:pt x="547781" y="362542"/>
                    <a:pt x="550381" y="350861"/>
                  </a:cubicBezTo>
                  <a:cubicBezTo>
                    <a:pt x="552980" y="336769"/>
                    <a:pt x="565885" y="327776"/>
                    <a:pt x="579996" y="331577"/>
                  </a:cubicBezTo>
                  <a:close/>
                  <a:moveTo>
                    <a:pt x="551796" y="173561"/>
                  </a:moveTo>
                  <a:cubicBezTo>
                    <a:pt x="564615" y="168369"/>
                    <a:pt x="578735" y="174766"/>
                    <a:pt x="585238" y="187651"/>
                  </a:cubicBezTo>
                  <a:cubicBezTo>
                    <a:pt x="595456" y="213329"/>
                    <a:pt x="603166" y="241696"/>
                    <a:pt x="605767" y="269970"/>
                  </a:cubicBezTo>
                  <a:cubicBezTo>
                    <a:pt x="605767" y="269970"/>
                    <a:pt x="609204" y="296019"/>
                    <a:pt x="582637" y="299542"/>
                  </a:cubicBezTo>
                  <a:cubicBezTo>
                    <a:pt x="555697" y="303713"/>
                    <a:pt x="554211" y="275069"/>
                    <a:pt x="554211" y="275069"/>
                  </a:cubicBezTo>
                  <a:cubicBezTo>
                    <a:pt x="551610" y="251893"/>
                    <a:pt x="546594" y="228811"/>
                    <a:pt x="537490" y="206933"/>
                  </a:cubicBezTo>
                  <a:cubicBezTo>
                    <a:pt x="532288" y="194048"/>
                    <a:pt x="538791" y="179957"/>
                    <a:pt x="551796" y="173561"/>
                  </a:cubicBezTo>
                  <a:close/>
                  <a:moveTo>
                    <a:pt x="322443" y="100626"/>
                  </a:moveTo>
                  <a:cubicBezTo>
                    <a:pt x="336555" y="100626"/>
                    <a:pt x="348253" y="112303"/>
                    <a:pt x="348253" y="126390"/>
                  </a:cubicBezTo>
                  <a:lnTo>
                    <a:pt x="348253" y="302105"/>
                  </a:lnTo>
                  <a:cubicBezTo>
                    <a:pt x="346953" y="316192"/>
                    <a:pt x="336555" y="327776"/>
                    <a:pt x="322443" y="327776"/>
                  </a:cubicBezTo>
                  <a:lnTo>
                    <a:pt x="203790" y="327776"/>
                  </a:lnTo>
                  <a:cubicBezTo>
                    <a:pt x="189492" y="327776"/>
                    <a:pt x="177979" y="316192"/>
                    <a:pt x="177979" y="302105"/>
                  </a:cubicBezTo>
                  <a:cubicBezTo>
                    <a:pt x="177979" y="288018"/>
                    <a:pt x="189677" y="276341"/>
                    <a:pt x="203790" y="276341"/>
                  </a:cubicBezTo>
                  <a:lnTo>
                    <a:pt x="296725" y="276341"/>
                  </a:lnTo>
                  <a:lnTo>
                    <a:pt x="296725" y="126390"/>
                  </a:lnTo>
                  <a:cubicBezTo>
                    <a:pt x="296725" y="112303"/>
                    <a:pt x="308331" y="100626"/>
                    <a:pt x="322443" y="100626"/>
                  </a:cubicBezTo>
                  <a:close/>
                  <a:moveTo>
                    <a:pt x="92559" y="94430"/>
                  </a:moveTo>
                  <a:cubicBezTo>
                    <a:pt x="99149" y="93931"/>
                    <a:pt x="105902" y="95856"/>
                    <a:pt x="111053" y="100399"/>
                  </a:cubicBezTo>
                  <a:cubicBezTo>
                    <a:pt x="121356" y="109395"/>
                    <a:pt x="122656" y="126086"/>
                    <a:pt x="113652" y="136379"/>
                  </a:cubicBezTo>
                  <a:cubicBezTo>
                    <a:pt x="105948" y="145281"/>
                    <a:pt x="99544" y="154276"/>
                    <a:pt x="93139" y="163271"/>
                  </a:cubicBezTo>
                  <a:cubicBezTo>
                    <a:pt x="76988" y="181353"/>
                    <a:pt x="62323" y="173564"/>
                    <a:pt x="57125" y="170967"/>
                  </a:cubicBezTo>
                  <a:cubicBezTo>
                    <a:pt x="45615" y="163178"/>
                    <a:pt x="41717" y="147878"/>
                    <a:pt x="49328" y="136379"/>
                  </a:cubicBezTo>
                  <a:cubicBezTo>
                    <a:pt x="56939" y="124881"/>
                    <a:pt x="66036" y="113197"/>
                    <a:pt x="75039" y="102996"/>
                  </a:cubicBezTo>
                  <a:cubicBezTo>
                    <a:pt x="79541" y="97849"/>
                    <a:pt x="85969" y="94928"/>
                    <a:pt x="92559" y="94430"/>
                  </a:cubicBezTo>
                  <a:close/>
                  <a:moveTo>
                    <a:pt x="454317" y="48612"/>
                  </a:moveTo>
                  <a:cubicBezTo>
                    <a:pt x="460597" y="47500"/>
                    <a:pt x="467353" y="48798"/>
                    <a:pt x="473157" y="52646"/>
                  </a:cubicBezTo>
                  <a:cubicBezTo>
                    <a:pt x="497580" y="69428"/>
                    <a:pt x="519496" y="90013"/>
                    <a:pt x="537512" y="111896"/>
                  </a:cubicBezTo>
                  <a:cubicBezTo>
                    <a:pt x="546612" y="122095"/>
                    <a:pt x="544012" y="138785"/>
                    <a:pt x="533704" y="147872"/>
                  </a:cubicBezTo>
                  <a:cubicBezTo>
                    <a:pt x="529897" y="152415"/>
                    <a:pt x="510395" y="158349"/>
                    <a:pt x="498880" y="143977"/>
                  </a:cubicBezTo>
                  <a:cubicBezTo>
                    <a:pt x="483465" y="124691"/>
                    <a:pt x="465356" y="107908"/>
                    <a:pt x="444833" y="93814"/>
                  </a:cubicBezTo>
                  <a:cubicBezTo>
                    <a:pt x="433132" y="86026"/>
                    <a:pt x="430532" y="70726"/>
                    <a:pt x="438333" y="59043"/>
                  </a:cubicBezTo>
                  <a:cubicBezTo>
                    <a:pt x="442233" y="53248"/>
                    <a:pt x="448037" y="49725"/>
                    <a:pt x="454317" y="48612"/>
                  </a:cubicBezTo>
                  <a:close/>
                  <a:moveTo>
                    <a:pt x="220720" y="11442"/>
                  </a:moveTo>
                  <a:cubicBezTo>
                    <a:pt x="233623" y="7550"/>
                    <a:pt x="247826" y="15333"/>
                    <a:pt x="251724" y="29418"/>
                  </a:cubicBezTo>
                  <a:cubicBezTo>
                    <a:pt x="255530" y="42298"/>
                    <a:pt x="247733" y="56476"/>
                    <a:pt x="233623" y="60368"/>
                  </a:cubicBezTo>
                  <a:cubicBezTo>
                    <a:pt x="210509" y="66761"/>
                    <a:pt x="187209" y="77047"/>
                    <a:pt x="166693" y="89834"/>
                  </a:cubicBezTo>
                  <a:cubicBezTo>
                    <a:pt x="149242" y="96321"/>
                    <a:pt x="138288" y="88630"/>
                    <a:pt x="133275" y="80846"/>
                  </a:cubicBezTo>
                  <a:cubicBezTo>
                    <a:pt x="125478" y="69263"/>
                    <a:pt x="129284" y="53789"/>
                    <a:pt x="140887" y="46097"/>
                  </a:cubicBezTo>
                  <a:cubicBezTo>
                    <a:pt x="165394" y="30715"/>
                    <a:pt x="192407" y="19040"/>
                    <a:pt x="220720" y="11442"/>
                  </a:cubicBezTo>
                  <a:close/>
                  <a:moveTo>
                    <a:pt x="309640" y="0"/>
                  </a:moveTo>
                  <a:cubicBezTo>
                    <a:pt x="339167" y="0"/>
                    <a:pt x="367579" y="5102"/>
                    <a:pt x="395899" y="14101"/>
                  </a:cubicBezTo>
                  <a:cubicBezTo>
                    <a:pt x="408805" y="17904"/>
                    <a:pt x="416419" y="32191"/>
                    <a:pt x="412612" y="46292"/>
                  </a:cubicBezTo>
                  <a:cubicBezTo>
                    <a:pt x="407413" y="56497"/>
                    <a:pt x="395992" y="66331"/>
                    <a:pt x="380393" y="61692"/>
                  </a:cubicBezTo>
                  <a:cubicBezTo>
                    <a:pt x="357180" y="53899"/>
                    <a:pt x="332760" y="50096"/>
                    <a:pt x="308247" y="50096"/>
                  </a:cubicBezTo>
                  <a:cubicBezTo>
                    <a:pt x="294134" y="50096"/>
                    <a:pt x="283827" y="38685"/>
                    <a:pt x="283827" y="24491"/>
                  </a:cubicBezTo>
                  <a:cubicBezTo>
                    <a:pt x="283827" y="10297"/>
                    <a:pt x="295527" y="0"/>
                    <a:pt x="309640" y="0"/>
                  </a:cubicBezTo>
                  <a:close/>
                </a:path>
              </a:pathLst>
            </a:custGeom>
            <a:solidFill>
              <a:srgbClr val="A37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椭圆 26"/>
            <p:cNvSpPr/>
            <p:nvPr>
              <p:custDataLst>
                <p:tags r:id="rId18"/>
              </p:custDataLst>
            </p:nvPr>
          </p:nvSpPr>
          <p:spPr>
            <a:xfrm>
              <a:off x="2794213" y="2262614"/>
              <a:ext cx="1561674" cy="1561674"/>
            </a:xfrm>
            <a:prstGeom prst="ellipse">
              <a:avLst/>
            </a:prstGeom>
            <a:noFill/>
            <a:ln w="12700">
              <a:solidFill>
                <a:srgbClr val="A37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8" name="Group 16"/>
          <p:cNvGrpSpPr/>
          <p:nvPr>
            <p:custDataLst>
              <p:tags r:id="rId19"/>
            </p:custDataLst>
          </p:nvPr>
        </p:nvGrpSpPr>
        <p:grpSpPr>
          <a:xfrm>
            <a:off x="7037105" y="4186631"/>
            <a:ext cx="714869" cy="714868"/>
            <a:chOff x="2794213" y="2262614"/>
            <a:chExt cx="1561674" cy="1561674"/>
          </a:xfrm>
        </p:grpSpPr>
        <p:sp>
          <p:nvSpPr>
            <p:cNvPr id="29" name="Oval 17"/>
            <p:cNvSpPr/>
            <p:nvPr>
              <p:custDataLst>
                <p:tags r:id="rId20"/>
              </p:custDataLst>
            </p:nvPr>
          </p:nvSpPr>
          <p:spPr>
            <a:xfrm>
              <a:off x="3224094" y="2763292"/>
              <a:ext cx="701912" cy="560317"/>
            </a:xfrm>
            <a:custGeom>
              <a:avLst/>
              <a:gdLst>
                <a:gd name="connsiteX0" fmla="*/ 208357 w 539466"/>
                <a:gd name="connsiteY0" fmla="*/ 395115 h 430641"/>
                <a:gd name="connsiteX1" fmla="*/ 203511 w 539466"/>
                <a:gd name="connsiteY1" fmla="*/ 422567 h 430641"/>
                <a:gd name="connsiteX2" fmla="*/ 331109 w 539466"/>
                <a:gd name="connsiteY2" fmla="*/ 422567 h 430641"/>
                <a:gd name="connsiteX3" fmla="*/ 318188 w 539466"/>
                <a:gd name="connsiteY3" fmla="*/ 395115 h 430641"/>
                <a:gd name="connsiteX4" fmla="*/ 30688 w 539466"/>
                <a:gd name="connsiteY4" fmla="*/ 354745 h 430641"/>
                <a:gd name="connsiteX5" fmla="*/ 22612 w 539466"/>
                <a:gd name="connsiteY5" fmla="*/ 385427 h 430641"/>
                <a:gd name="connsiteX6" fmla="*/ 518469 w 539466"/>
                <a:gd name="connsiteY6" fmla="*/ 385427 h 430641"/>
                <a:gd name="connsiteX7" fmla="*/ 508778 w 539466"/>
                <a:gd name="connsiteY7" fmla="*/ 354745 h 430641"/>
                <a:gd name="connsiteX8" fmla="*/ 22612 w 539466"/>
                <a:gd name="connsiteY8" fmla="*/ 340212 h 430641"/>
                <a:gd name="connsiteX9" fmla="*/ 515239 w 539466"/>
                <a:gd name="connsiteY9" fmla="*/ 340212 h 430641"/>
                <a:gd name="connsiteX10" fmla="*/ 528160 w 539466"/>
                <a:gd name="connsiteY10" fmla="*/ 349901 h 430641"/>
                <a:gd name="connsiteX11" fmla="*/ 537851 w 539466"/>
                <a:gd name="connsiteY11" fmla="*/ 388656 h 430641"/>
                <a:gd name="connsiteX12" fmla="*/ 539466 w 539466"/>
                <a:gd name="connsiteY12" fmla="*/ 393501 h 430641"/>
                <a:gd name="connsiteX13" fmla="*/ 539466 w 539466"/>
                <a:gd name="connsiteY13" fmla="*/ 417723 h 430641"/>
                <a:gd name="connsiteX14" fmla="*/ 526545 w 539466"/>
                <a:gd name="connsiteY14" fmla="*/ 430641 h 430641"/>
                <a:gd name="connsiteX15" fmla="*/ 12921 w 539466"/>
                <a:gd name="connsiteY15" fmla="*/ 430641 h 430641"/>
                <a:gd name="connsiteX16" fmla="*/ 0 w 539466"/>
                <a:gd name="connsiteY16" fmla="*/ 417723 h 430641"/>
                <a:gd name="connsiteX17" fmla="*/ 0 w 539466"/>
                <a:gd name="connsiteY17" fmla="*/ 393501 h 430641"/>
                <a:gd name="connsiteX18" fmla="*/ 1615 w 539466"/>
                <a:gd name="connsiteY18" fmla="*/ 388656 h 430641"/>
                <a:gd name="connsiteX19" fmla="*/ 9691 w 539466"/>
                <a:gd name="connsiteY19" fmla="*/ 349901 h 430641"/>
                <a:gd name="connsiteX20" fmla="*/ 22612 w 539466"/>
                <a:gd name="connsiteY20" fmla="*/ 340212 h 430641"/>
                <a:gd name="connsiteX21" fmla="*/ 339174 w 539466"/>
                <a:gd name="connsiteY21" fmla="*/ 171013 h 430641"/>
                <a:gd name="connsiteX22" fmla="*/ 340789 w 539466"/>
                <a:gd name="connsiteY22" fmla="*/ 171013 h 430641"/>
                <a:gd name="connsiteX23" fmla="*/ 416685 w 539466"/>
                <a:gd name="connsiteY23" fmla="*/ 191945 h 430641"/>
                <a:gd name="connsiteX24" fmla="*/ 418299 w 539466"/>
                <a:gd name="connsiteY24" fmla="*/ 191945 h 430641"/>
                <a:gd name="connsiteX25" fmla="*/ 418299 w 539466"/>
                <a:gd name="connsiteY25" fmla="*/ 193556 h 430641"/>
                <a:gd name="connsiteX26" fmla="*/ 418299 w 539466"/>
                <a:gd name="connsiteY26" fmla="*/ 195166 h 430641"/>
                <a:gd name="connsiteX27" fmla="*/ 389233 w 539466"/>
                <a:gd name="connsiteY27" fmla="*/ 204827 h 430641"/>
                <a:gd name="connsiteX28" fmla="*/ 429603 w 539466"/>
                <a:gd name="connsiteY28" fmla="*/ 245081 h 430641"/>
                <a:gd name="connsiteX29" fmla="*/ 429603 w 539466"/>
                <a:gd name="connsiteY29" fmla="*/ 246691 h 430641"/>
                <a:gd name="connsiteX30" fmla="*/ 416685 w 539466"/>
                <a:gd name="connsiteY30" fmla="*/ 261183 h 430641"/>
                <a:gd name="connsiteX31" fmla="*/ 413455 w 539466"/>
                <a:gd name="connsiteY31" fmla="*/ 261183 h 430641"/>
                <a:gd name="connsiteX32" fmla="*/ 373085 w 539466"/>
                <a:gd name="connsiteY32" fmla="*/ 220929 h 430641"/>
                <a:gd name="connsiteX33" fmla="*/ 368240 w 539466"/>
                <a:gd name="connsiteY33" fmla="*/ 254742 h 430641"/>
                <a:gd name="connsiteX34" fmla="*/ 366626 w 539466"/>
                <a:gd name="connsiteY34" fmla="*/ 254742 h 430641"/>
                <a:gd name="connsiteX35" fmla="*/ 365011 w 539466"/>
                <a:gd name="connsiteY35" fmla="*/ 253132 h 430641"/>
                <a:gd name="connsiteX36" fmla="*/ 339174 w 539466"/>
                <a:gd name="connsiteY36" fmla="*/ 172623 h 430641"/>
                <a:gd name="connsiteX37" fmla="*/ 339174 w 539466"/>
                <a:gd name="connsiteY37" fmla="*/ 171013 h 430641"/>
                <a:gd name="connsiteX38" fmla="*/ 50166 w 539466"/>
                <a:gd name="connsiteY38" fmla="*/ 40313 h 430641"/>
                <a:gd name="connsiteX39" fmla="*/ 50166 w 539466"/>
                <a:gd name="connsiteY39" fmla="*/ 293479 h 430641"/>
                <a:gd name="connsiteX40" fmla="*/ 491114 w 539466"/>
                <a:gd name="connsiteY40" fmla="*/ 293479 h 430641"/>
                <a:gd name="connsiteX41" fmla="*/ 491114 w 539466"/>
                <a:gd name="connsiteY41" fmla="*/ 40313 h 430641"/>
                <a:gd name="connsiteX42" fmla="*/ 30783 w 539466"/>
                <a:gd name="connsiteY42" fmla="*/ 0 h 430641"/>
                <a:gd name="connsiteX43" fmla="*/ 510497 w 539466"/>
                <a:gd name="connsiteY43" fmla="*/ 0 h 430641"/>
                <a:gd name="connsiteX44" fmla="*/ 529879 w 539466"/>
                <a:gd name="connsiteY44" fmla="*/ 20963 h 430641"/>
                <a:gd name="connsiteX45" fmla="*/ 529879 w 539466"/>
                <a:gd name="connsiteY45" fmla="*/ 312829 h 430641"/>
                <a:gd name="connsiteX46" fmla="*/ 510497 w 539466"/>
                <a:gd name="connsiteY46" fmla="*/ 332179 h 430641"/>
                <a:gd name="connsiteX47" fmla="*/ 30783 w 539466"/>
                <a:gd name="connsiteY47" fmla="*/ 332179 h 430641"/>
                <a:gd name="connsiteX48" fmla="*/ 11401 w 539466"/>
                <a:gd name="connsiteY48" fmla="*/ 312829 h 430641"/>
                <a:gd name="connsiteX49" fmla="*/ 11401 w 539466"/>
                <a:gd name="connsiteY49" fmla="*/ 20963 h 430641"/>
                <a:gd name="connsiteX50" fmla="*/ 30783 w 539466"/>
                <a:gd name="connsiteY50" fmla="*/ 0 h 43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9466" h="430641">
                  <a:moveTo>
                    <a:pt x="208357" y="395115"/>
                  </a:moveTo>
                  <a:lnTo>
                    <a:pt x="203511" y="422567"/>
                  </a:lnTo>
                  <a:lnTo>
                    <a:pt x="331109" y="422567"/>
                  </a:lnTo>
                  <a:lnTo>
                    <a:pt x="318188" y="395115"/>
                  </a:lnTo>
                  <a:close/>
                  <a:moveTo>
                    <a:pt x="30688" y="354745"/>
                  </a:moveTo>
                  <a:lnTo>
                    <a:pt x="22612" y="385427"/>
                  </a:lnTo>
                  <a:lnTo>
                    <a:pt x="518469" y="385427"/>
                  </a:lnTo>
                  <a:lnTo>
                    <a:pt x="508778" y="354745"/>
                  </a:lnTo>
                  <a:close/>
                  <a:moveTo>
                    <a:pt x="22612" y="340212"/>
                  </a:moveTo>
                  <a:lnTo>
                    <a:pt x="515239" y="340212"/>
                  </a:lnTo>
                  <a:cubicBezTo>
                    <a:pt x="521699" y="340212"/>
                    <a:pt x="526545" y="343442"/>
                    <a:pt x="528160" y="349901"/>
                  </a:cubicBezTo>
                  <a:lnTo>
                    <a:pt x="537851" y="388656"/>
                  </a:lnTo>
                  <a:cubicBezTo>
                    <a:pt x="539466" y="390271"/>
                    <a:pt x="539466" y="391886"/>
                    <a:pt x="539466" y="393501"/>
                  </a:cubicBezTo>
                  <a:lnTo>
                    <a:pt x="539466" y="417723"/>
                  </a:lnTo>
                  <a:cubicBezTo>
                    <a:pt x="539466" y="425797"/>
                    <a:pt x="533005" y="430641"/>
                    <a:pt x="526545" y="430641"/>
                  </a:cubicBezTo>
                  <a:lnTo>
                    <a:pt x="12921" y="430641"/>
                  </a:lnTo>
                  <a:cubicBezTo>
                    <a:pt x="6461" y="430641"/>
                    <a:pt x="0" y="425797"/>
                    <a:pt x="0" y="417723"/>
                  </a:cubicBezTo>
                  <a:lnTo>
                    <a:pt x="0" y="393501"/>
                  </a:lnTo>
                  <a:cubicBezTo>
                    <a:pt x="0" y="391886"/>
                    <a:pt x="0" y="390271"/>
                    <a:pt x="1615" y="388656"/>
                  </a:cubicBezTo>
                  <a:lnTo>
                    <a:pt x="9691" y="349901"/>
                  </a:lnTo>
                  <a:cubicBezTo>
                    <a:pt x="11306" y="343442"/>
                    <a:pt x="17767" y="340212"/>
                    <a:pt x="22612" y="340212"/>
                  </a:cubicBezTo>
                  <a:close/>
                  <a:moveTo>
                    <a:pt x="339174" y="171013"/>
                  </a:moveTo>
                  <a:cubicBezTo>
                    <a:pt x="340789" y="171013"/>
                    <a:pt x="340789" y="171013"/>
                    <a:pt x="340789" y="171013"/>
                  </a:cubicBezTo>
                  <a:lnTo>
                    <a:pt x="416685" y="191945"/>
                  </a:lnTo>
                  <a:cubicBezTo>
                    <a:pt x="416685" y="191945"/>
                    <a:pt x="418299" y="191945"/>
                    <a:pt x="418299" y="191945"/>
                  </a:cubicBezTo>
                  <a:cubicBezTo>
                    <a:pt x="418299" y="191945"/>
                    <a:pt x="418299" y="193556"/>
                    <a:pt x="418299" y="193556"/>
                  </a:cubicBezTo>
                  <a:cubicBezTo>
                    <a:pt x="418299" y="193556"/>
                    <a:pt x="418299" y="193556"/>
                    <a:pt x="418299" y="195166"/>
                  </a:cubicBezTo>
                  <a:lnTo>
                    <a:pt x="389233" y="204827"/>
                  </a:lnTo>
                  <a:lnTo>
                    <a:pt x="429603" y="245081"/>
                  </a:lnTo>
                  <a:cubicBezTo>
                    <a:pt x="429603" y="245081"/>
                    <a:pt x="429603" y="246691"/>
                    <a:pt x="429603" y="246691"/>
                  </a:cubicBezTo>
                  <a:lnTo>
                    <a:pt x="416685" y="261183"/>
                  </a:lnTo>
                  <a:cubicBezTo>
                    <a:pt x="415070" y="261183"/>
                    <a:pt x="413455" y="261183"/>
                    <a:pt x="413455" y="261183"/>
                  </a:cubicBezTo>
                  <a:lnTo>
                    <a:pt x="373085" y="220929"/>
                  </a:lnTo>
                  <a:lnTo>
                    <a:pt x="368240" y="254742"/>
                  </a:lnTo>
                  <a:cubicBezTo>
                    <a:pt x="366626" y="254742"/>
                    <a:pt x="366626" y="254742"/>
                    <a:pt x="366626" y="254742"/>
                  </a:cubicBezTo>
                  <a:cubicBezTo>
                    <a:pt x="365011" y="254742"/>
                    <a:pt x="365011" y="254742"/>
                    <a:pt x="365011" y="253132"/>
                  </a:cubicBezTo>
                  <a:lnTo>
                    <a:pt x="339174" y="172623"/>
                  </a:lnTo>
                  <a:cubicBezTo>
                    <a:pt x="339174" y="172623"/>
                    <a:pt x="339174" y="172623"/>
                    <a:pt x="339174" y="171013"/>
                  </a:cubicBezTo>
                  <a:close/>
                  <a:moveTo>
                    <a:pt x="50166" y="40313"/>
                  </a:moveTo>
                  <a:lnTo>
                    <a:pt x="50166" y="293479"/>
                  </a:lnTo>
                  <a:lnTo>
                    <a:pt x="491114" y="293479"/>
                  </a:lnTo>
                  <a:lnTo>
                    <a:pt x="491114" y="40313"/>
                  </a:lnTo>
                  <a:close/>
                  <a:moveTo>
                    <a:pt x="30783" y="0"/>
                  </a:moveTo>
                  <a:lnTo>
                    <a:pt x="510497" y="0"/>
                  </a:lnTo>
                  <a:cubicBezTo>
                    <a:pt x="521803" y="0"/>
                    <a:pt x="529879" y="9675"/>
                    <a:pt x="529879" y="20963"/>
                  </a:cubicBezTo>
                  <a:lnTo>
                    <a:pt x="529879" y="312829"/>
                  </a:lnTo>
                  <a:cubicBezTo>
                    <a:pt x="529879" y="324116"/>
                    <a:pt x="521803" y="332179"/>
                    <a:pt x="510497" y="332179"/>
                  </a:cubicBezTo>
                  <a:lnTo>
                    <a:pt x="30783" y="332179"/>
                  </a:lnTo>
                  <a:cubicBezTo>
                    <a:pt x="19477" y="332179"/>
                    <a:pt x="11401" y="324116"/>
                    <a:pt x="11401" y="312829"/>
                  </a:cubicBezTo>
                  <a:lnTo>
                    <a:pt x="11401" y="20963"/>
                  </a:lnTo>
                  <a:cubicBezTo>
                    <a:pt x="11401" y="9675"/>
                    <a:pt x="19477" y="0"/>
                    <a:pt x="30783" y="0"/>
                  </a:cubicBezTo>
                  <a:close/>
                </a:path>
              </a:pathLst>
            </a:custGeom>
            <a:solidFill>
              <a:srgbClr val="A37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椭圆 29"/>
            <p:cNvSpPr/>
            <p:nvPr>
              <p:custDataLst>
                <p:tags r:id="rId21"/>
              </p:custDataLst>
            </p:nvPr>
          </p:nvSpPr>
          <p:spPr>
            <a:xfrm>
              <a:off x="2794213" y="2262614"/>
              <a:ext cx="1561674" cy="1561674"/>
            </a:xfrm>
            <a:prstGeom prst="ellipse">
              <a:avLst/>
            </a:prstGeom>
            <a:noFill/>
            <a:ln w="12700">
              <a:solidFill>
                <a:srgbClr val="A37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31" name="文本框 30"/>
          <p:cNvSpPr txBox="1"/>
          <p:nvPr>
            <p:custDataLst>
              <p:tags r:id="rId22"/>
            </p:custDataLst>
          </p:nvPr>
        </p:nvSpPr>
        <p:spPr>
          <a:xfrm>
            <a:off x="1525905" y="2955925"/>
            <a:ext cx="1739900" cy="398780"/>
          </a:xfrm>
          <a:prstGeom prst="rect">
            <a:avLst/>
          </a:prstGeom>
          <a:noFill/>
        </p:spPr>
        <p:txBody>
          <a:bodyPr wrap="square" rtlCol="0">
            <a:spAutoFit/>
            <a:scene3d>
              <a:camera prst="orthographicFront"/>
              <a:lightRig rig="threePt" dir="t"/>
            </a:scene3d>
            <a:sp3d contourW="12700"/>
          </a:bodyPr>
          <a:lstStyle/>
          <a:p>
            <a:pPr algn="ctr">
              <a:buClrTx/>
              <a:buSzTx/>
              <a:buFontTx/>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目的性</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文本框 32"/>
          <p:cNvSpPr txBox="1"/>
          <p:nvPr>
            <p:custDataLst>
              <p:tags r:id="rId23"/>
            </p:custDataLst>
          </p:nvPr>
        </p:nvSpPr>
        <p:spPr>
          <a:xfrm>
            <a:off x="4022725" y="2955925"/>
            <a:ext cx="1739900" cy="398780"/>
          </a:xfrm>
          <a:prstGeom prst="rect">
            <a:avLst/>
          </a:prstGeom>
          <a:noFill/>
        </p:spPr>
        <p:txBody>
          <a:bodyPr wrap="square" rtlCol="0">
            <a:spAutoFit/>
            <a:scene3d>
              <a:camera prst="orthographicFront"/>
              <a:lightRig rig="threePt" dir="t"/>
            </a:scene3d>
            <a:sp3d contourW="12700"/>
          </a:bodyPr>
          <a:lstStyle/>
          <a:p>
            <a:pPr algn="ctr">
              <a:buClrTx/>
              <a:buSzTx/>
              <a:buFontTx/>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新颖性</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文本框 34"/>
          <p:cNvSpPr txBox="1"/>
          <p:nvPr>
            <p:custDataLst>
              <p:tags r:id="rId24"/>
            </p:custDataLst>
          </p:nvPr>
        </p:nvSpPr>
        <p:spPr>
          <a:xfrm>
            <a:off x="6613525" y="2955925"/>
            <a:ext cx="1739900" cy="398780"/>
          </a:xfrm>
          <a:prstGeom prst="rect">
            <a:avLst/>
          </a:prstGeom>
          <a:noFill/>
        </p:spPr>
        <p:txBody>
          <a:bodyPr wrap="square" rtlCol="0">
            <a:spAutoFit/>
            <a:scene3d>
              <a:camera prst="orthographicFront"/>
              <a:lightRig rig="threePt" dir="t"/>
            </a:scene3d>
            <a:sp3d contourW="12700"/>
          </a:bodyPr>
          <a:lstStyle/>
          <a:p>
            <a:pPr algn="ctr">
              <a:buClrTx/>
              <a:buSzTx/>
              <a:buFontTx/>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先进性</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7" name="文本框 66"/>
          <p:cNvSpPr txBox="1"/>
          <p:nvPr>
            <p:custDataLst>
              <p:tags r:id="rId25"/>
            </p:custDataLst>
          </p:nvPr>
        </p:nvSpPr>
        <p:spPr>
          <a:xfrm>
            <a:off x="1525905" y="5015230"/>
            <a:ext cx="1739900" cy="398780"/>
          </a:xfrm>
          <a:prstGeom prst="rect">
            <a:avLst/>
          </a:prstGeom>
          <a:noFill/>
        </p:spPr>
        <p:txBody>
          <a:bodyPr wrap="square" rtlCol="0">
            <a:spAutoFit/>
            <a:scene3d>
              <a:camera prst="orthographicFront"/>
              <a:lightRig rig="threePt" dir="t"/>
            </a:scene3d>
            <a:sp3d contourW="12700"/>
          </a:bodyPr>
          <a:lstStyle/>
          <a:p>
            <a:pPr algn="ct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价值性</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75" name="文本框 74"/>
          <p:cNvSpPr txBox="1"/>
          <p:nvPr>
            <p:custDataLst>
              <p:tags r:id="rId26"/>
            </p:custDataLst>
          </p:nvPr>
        </p:nvSpPr>
        <p:spPr>
          <a:xfrm>
            <a:off x="4022725" y="5015230"/>
            <a:ext cx="1739900" cy="398780"/>
          </a:xfrm>
          <a:prstGeom prst="rect">
            <a:avLst/>
          </a:prstGeom>
          <a:noFill/>
        </p:spPr>
        <p:txBody>
          <a:bodyPr wrap="square" rtlCol="0">
            <a:spAutoFit/>
            <a:scene3d>
              <a:camera prst="orthographicFront"/>
              <a:lightRig rig="threePt" dir="t"/>
            </a:scene3d>
            <a:sp3d contourW="12700"/>
          </a:bodyPr>
          <a:lstStyle/>
          <a:p>
            <a:pPr algn="ctr">
              <a:buClrTx/>
              <a:buSzTx/>
              <a:buFontTx/>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发展性</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78" name="文本框 77"/>
          <p:cNvSpPr txBox="1"/>
          <p:nvPr>
            <p:custDataLst>
              <p:tags r:id="rId27"/>
            </p:custDataLst>
          </p:nvPr>
        </p:nvSpPr>
        <p:spPr>
          <a:xfrm>
            <a:off x="6613525" y="5015230"/>
            <a:ext cx="1739900" cy="398780"/>
          </a:xfrm>
          <a:prstGeom prst="rect">
            <a:avLst/>
          </a:prstGeom>
          <a:noFill/>
        </p:spPr>
        <p:txBody>
          <a:bodyPr wrap="square" rtlCol="0">
            <a:spAutoFit/>
            <a:scene3d>
              <a:camera prst="orthographicFront"/>
              <a:lightRig rig="threePt" dir="t"/>
            </a:scene3d>
            <a:sp3d contourW="12700"/>
          </a:bodyPr>
          <a:lstStyle/>
          <a:p>
            <a:pPr algn="ctr">
              <a:buClrTx/>
              <a:buSzTx/>
              <a:buFontTx/>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层次性</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7" name="文本框 36"/>
          <p:cNvSpPr txBox="1"/>
          <p:nvPr>
            <p:custDataLst>
              <p:tags r:id="rId28"/>
            </p:custDataLst>
          </p:nvPr>
        </p:nvSpPr>
        <p:spPr>
          <a:xfrm>
            <a:off x="9187815" y="2955925"/>
            <a:ext cx="1739900" cy="398780"/>
          </a:xfrm>
          <a:prstGeom prst="rect">
            <a:avLst/>
          </a:prstGeom>
          <a:noFill/>
        </p:spPr>
        <p:txBody>
          <a:bodyPr wrap="square" rtlCol="0">
            <a:spAutoFit/>
            <a:scene3d>
              <a:camera prst="orthographicFront"/>
              <a:lightRig rig="threePt" dir="t"/>
            </a:scene3d>
            <a:sp3d contourW="12700"/>
          </a:bodyPr>
          <a:lstStyle/>
          <a:p>
            <a:pPr algn="ctr">
              <a:buClrTx/>
              <a:buSzTx/>
              <a:buFontTx/>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变革性</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2" name="文本框 41"/>
          <p:cNvSpPr txBox="1"/>
          <p:nvPr>
            <p:custDataLst>
              <p:tags r:id="rId29"/>
            </p:custDataLst>
          </p:nvPr>
        </p:nvSpPr>
        <p:spPr>
          <a:xfrm>
            <a:off x="9187815" y="5015230"/>
            <a:ext cx="1739900" cy="398780"/>
          </a:xfrm>
          <a:prstGeom prst="rect">
            <a:avLst/>
          </a:prstGeom>
          <a:noFill/>
        </p:spPr>
        <p:txBody>
          <a:bodyPr wrap="square" rtlCol="0">
            <a:spAutoFit/>
            <a:scene3d>
              <a:camera prst="orthographicFront"/>
              <a:lightRig rig="threePt" dir="t"/>
            </a:scene3d>
            <a:sp3d contourW="12700"/>
          </a:bodyPr>
          <a:lstStyle/>
          <a:p>
            <a:pPr algn="ctr">
              <a:buClrTx/>
              <a:buSzTx/>
              <a:buFontTx/>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再创造</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8" name="文本框 47"/>
          <p:cNvSpPr txBox="1"/>
          <p:nvPr/>
        </p:nvSpPr>
        <p:spPr>
          <a:xfrm>
            <a:off x="4582152" y="891480"/>
            <a:ext cx="3027680" cy="583565"/>
          </a:xfrm>
          <a:prstGeom prst="rect">
            <a:avLst/>
          </a:prstGeom>
          <a:noFill/>
        </p:spPr>
        <p:txBody>
          <a:bodyPr wrap="none" rtlCol="0">
            <a:spAutoFit/>
          </a:bodyPr>
          <a:p>
            <a:pPr algn="ctr"/>
            <a:r>
              <a:rPr lang="zh-CN" altLang="en-US" sz="3200" b="1" dirty="0">
                <a:solidFill>
                  <a:srgbClr val="7E4938"/>
                </a:solidFill>
                <a:cs typeface="+mn-ea"/>
                <a:sym typeface="+mn-lt"/>
              </a:rPr>
              <a:t>二、创新的特征</a:t>
            </a:r>
            <a:endParaRPr lang="zh-CN" altLang="en-US" sz="3200" b="1" dirty="0">
              <a:solidFill>
                <a:srgbClr val="7E4938"/>
              </a:solidFill>
              <a:cs typeface="+mn-ea"/>
              <a:sym typeface="+mn-lt"/>
            </a:endParaRPr>
          </a:p>
        </p:txBody>
      </p:sp>
      <p:cxnSp>
        <p:nvCxnSpPr>
          <p:cNvPr id="49" name="直接连接符 4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9611360" y="2118360"/>
            <a:ext cx="715010" cy="715010"/>
            <a:chOff x="15136" y="3336"/>
            <a:chExt cx="1126" cy="1126"/>
          </a:xfrm>
        </p:grpSpPr>
        <p:sp>
          <p:nvSpPr>
            <p:cNvPr id="4" name="椭圆 3"/>
            <p:cNvSpPr/>
            <p:nvPr>
              <p:custDataLst>
                <p:tags r:id="rId30"/>
              </p:custDataLst>
            </p:nvPr>
          </p:nvSpPr>
          <p:spPr>
            <a:xfrm>
              <a:off x="15136" y="3336"/>
              <a:ext cx="1126" cy="1126"/>
            </a:xfrm>
            <a:prstGeom prst="ellipse">
              <a:avLst/>
            </a:prstGeom>
            <a:noFill/>
            <a:ln w="12700">
              <a:solidFill>
                <a:srgbClr val="A37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53" name="图片 52" descr="文件夹"/>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15438" y="3667"/>
              <a:ext cx="488" cy="488"/>
            </a:xfrm>
            <a:prstGeom prst="rect">
              <a:avLst/>
            </a:prstGeom>
          </p:spPr>
        </p:pic>
      </p:grpSp>
      <p:grpSp>
        <p:nvGrpSpPr>
          <p:cNvPr id="58" name="组合 57"/>
          <p:cNvGrpSpPr/>
          <p:nvPr/>
        </p:nvGrpSpPr>
        <p:grpSpPr>
          <a:xfrm>
            <a:off x="9611360" y="4186555"/>
            <a:ext cx="715010" cy="715010"/>
            <a:chOff x="15136" y="6593"/>
            <a:chExt cx="1126" cy="1126"/>
          </a:xfrm>
        </p:grpSpPr>
        <p:sp>
          <p:nvSpPr>
            <p:cNvPr id="17" name="椭圆 16"/>
            <p:cNvSpPr/>
            <p:nvPr>
              <p:custDataLst>
                <p:tags r:id="rId33"/>
              </p:custDataLst>
            </p:nvPr>
          </p:nvSpPr>
          <p:spPr>
            <a:xfrm>
              <a:off x="15136" y="6593"/>
              <a:ext cx="1126" cy="1126"/>
            </a:xfrm>
            <a:prstGeom prst="ellipse">
              <a:avLst/>
            </a:prstGeom>
            <a:noFill/>
            <a:ln w="12700">
              <a:solidFill>
                <a:srgbClr val="A374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55" name="图片 54" descr="书本"/>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15410" y="6816"/>
              <a:ext cx="593" cy="593"/>
            </a:xfrm>
            <a:prstGeom prst="rect">
              <a:avLst/>
            </a:prstGeom>
          </p:spPr>
        </p:pic>
      </p:grpSp>
    </p:spTree>
    <p:custDataLst>
      <p:tags r:id="rId3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2000"/>
                                        <p:tgtEl>
                                          <p:spTgt spid="5"/>
                                        </p:tgtEl>
                                      </p:cBhvr>
                                    </p:animEffect>
                                  </p:childTnLst>
                                </p:cTn>
                              </p:par>
                            </p:childTnLst>
                          </p:cTn>
                        </p:par>
                        <p:par>
                          <p:cTn id="19" fill="hold">
                            <p:stCondLst>
                              <p:cond delay="3000"/>
                            </p:stCondLst>
                            <p:childTnLst>
                              <p:par>
                                <p:cTn id="20" presetID="21"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heel(1)">
                                      <p:cBhvr>
                                        <p:cTn id="22" dur="2000"/>
                                        <p:tgtEl>
                                          <p:spTgt spid="31"/>
                                        </p:tgtEl>
                                      </p:cBhvr>
                                    </p:animEffect>
                                  </p:childTnLst>
                                </p:cTn>
                              </p:par>
                            </p:childTnLst>
                          </p:cTn>
                        </p:par>
                        <p:par>
                          <p:cTn id="23" fill="hold">
                            <p:stCondLst>
                              <p:cond delay="5000"/>
                            </p:stCondLst>
                            <p:childTnLst>
                              <p:par>
                                <p:cTn id="24" presetID="21"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2000"/>
                                        <p:tgtEl>
                                          <p:spTgt spid="10"/>
                                        </p:tgtEl>
                                      </p:cBhvr>
                                    </p:animEffect>
                                  </p:childTnLst>
                                </p:cTn>
                              </p:par>
                            </p:childTnLst>
                          </p:cTn>
                        </p:par>
                        <p:par>
                          <p:cTn id="27" fill="hold">
                            <p:stCondLst>
                              <p:cond delay="7000"/>
                            </p:stCondLst>
                            <p:childTnLst>
                              <p:par>
                                <p:cTn id="28" presetID="21" presetClass="entr" presetSubtype="1"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heel(1)">
                                      <p:cBhvr>
                                        <p:cTn id="30" dur="2000"/>
                                        <p:tgtEl>
                                          <p:spTgt spid="33"/>
                                        </p:tgtEl>
                                      </p:cBhvr>
                                    </p:animEffect>
                                  </p:childTnLst>
                                </p:cTn>
                              </p:par>
                            </p:childTnLst>
                          </p:cTn>
                        </p:par>
                        <p:par>
                          <p:cTn id="31" fill="hold">
                            <p:stCondLst>
                              <p:cond delay="9000"/>
                            </p:stCondLst>
                            <p:childTnLst>
                              <p:par>
                                <p:cTn id="32" presetID="21" presetClass="entr" presetSubtype="1"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heel(1)">
                                      <p:cBhvr>
                                        <p:cTn id="34" dur="2000"/>
                                        <p:tgtEl>
                                          <p:spTgt spid="21"/>
                                        </p:tgtEl>
                                      </p:cBhvr>
                                    </p:animEffect>
                                  </p:childTnLst>
                                </p:cTn>
                              </p:par>
                            </p:childTnLst>
                          </p:cTn>
                        </p:par>
                        <p:par>
                          <p:cTn id="35" fill="hold">
                            <p:stCondLst>
                              <p:cond delay="11000"/>
                            </p:stCondLst>
                            <p:childTnLst>
                              <p:par>
                                <p:cTn id="36" presetID="21"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heel(1)">
                                      <p:cBhvr>
                                        <p:cTn id="38" dur="2000"/>
                                        <p:tgtEl>
                                          <p:spTgt spid="35"/>
                                        </p:tgtEl>
                                      </p:cBhvr>
                                    </p:animEffect>
                                  </p:childTnLst>
                                </p:cTn>
                              </p:par>
                            </p:childTnLst>
                          </p:cTn>
                        </p:par>
                        <p:par>
                          <p:cTn id="39" fill="hold">
                            <p:stCondLst>
                              <p:cond delay="13000"/>
                            </p:stCondLst>
                            <p:childTnLst>
                              <p:par>
                                <p:cTn id="40" presetID="21" presetClass="entr" presetSubtype="1" fill="hold"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heel(1)">
                                      <p:cBhvr>
                                        <p:cTn id="42" dur="2000"/>
                                        <p:tgtEl>
                                          <p:spTgt spid="57"/>
                                        </p:tgtEl>
                                      </p:cBhvr>
                                    </p:animEffect>
                                  </p:childTnLst>
                                </p:cTn>
                              </p:par>
                            </p:childTnLst>
                          </p:cTn>
                        </p:par>
                        <p:par>
                          <p:cTn id="43" fill="hold">
                            <p:stCondLst>
                              <p:cond delay="15000"/>
                            </p:stCondLst>
                            <p:childTnLst>
                              <p:par>
                                <p:cTn id="44" presetID="21" presetClass="entr" presetSubtype="1"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heel(1)">
                                      <p:cBhvr>
                                        <p:cTn id="46" dur="2000"/>
                                        <p:tgtEl>
                                          <p:spTgt spid="37"/>
                                        </p:tgtEl>
                                      </p:cBhvr>
                                    </p:animEffect>
                                  </p:childTnLst>
                                </p:cTn>
                              </p:par>
                            </p:childTnLst>
                          </p:cTn>
                        </p:par>
                        <p:par>
                          <p:cTn id="47" fill="hold">
                            <p:stCondLst>
                              <p:cond delay="17000"/>
                            </p:stCondLst>
                            <p:childTnLst>
                              <p:par>
                                <p:cTn id="48" presetID="21" presetClass="entr" presetSubtype="1"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heel(1)">
                                      <p:cBhvr>
                                        <p:cTn id="50" dur="2000"/>
                                        <p:tgtEl>
                                          <p:spTgt spid="23"/>
                                        </p:tgtEl>
                                      </p:cBhvr>
                                    </p:animEffect>
                                  </p:childTnLst>
                                </p:cTn>
                              </p:par>
                            </p:childTnLst>
                          </p:cTn>
                        </p:par>
                        <p:par>
                          <p:cTn id="51" fill="hold">
                            <p:stCondLst>
                              <p:cond delay="19000"/>
                            </p:stCondLst>
                            <p:childTnLst>
                              <p:par>
                                <p:cTn id="52" presetID="21" presetClass="entr" presetSubtype="1" fill="hold" grpId="0" nodeType="after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wheel(1)">
                                      <p:cBhvr>
                                        <p:cTn id="54" dur="2000"/>
                                        <p:tgtEl>
                                          <p:spTgt spid="67"/>
                                        </p:tgtEl>
                                      </p:cBhvr>
                                    </p:animEffect>
                                  </p:childTnLst>
                                </p:cTn>
                              </p:par>
                            </p:childTnLst>
                          </p:cTn>
                        </p:par>
                        <p:par>
                          <p:cTn id="55" fill="hold">
                            <p:stCondLst>
                              <p:cond delay="21000"/>
                            </p:stCondLst>
                            <p:childTnLst>
                              <p:par>
                                <p:cTn id="56" presetID="21" presetClass="entr" presetSubtype="1"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heel(1)">
                                      <p:cBhvr>
                                        <p:cTn id="58" dur="2000"/>
                                        <p:tgtEl>
                                          <p:spTgt spid="25"/>
                                        </p:tgtEl>
                                      </p:cBhvr>
                                    </p:animEffect>
                                  </p:childTnLst>
                                </p:cTn>
                              </p:par>
                            </p:childTnLst>
                          </p:cTn>
                        </p:par>
                        <p:par>
                          <p:cTn id="59" fill="hold">
                            <p:stCondLst>
                              <p:cond delay="23000"/>
                            </p:stCondLst>
                            <p:childTnLst>
                              <p:par>
                                <p:cTn id="60" presetID="21" presetClass="entr" presetSubtype="1" fill="hold" grpId="0" nodeType="after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wheel(1)">
                                      <p:cBhvr>
                                        <p:cTn id="62" dur="2000"/>
                                        <p:tgtEl>
                                          <p:spTgt spid="75"/>
                                        </p:tgtEl>
                                      </p:cBhvr>
                                    </p:animEffect>
                                  </p:childTnLst>
                                </p:cTn>
                              </p:par>
                            </p:childTnLst>
                          </p:cTn>
                        </p:par>
                        <p:par>
                          <p:cTn id="63" fill="hold">
                            <p:stCondLst>
                              <p:cond delay="25000"/>
                            </p:stCondLst>
                            <p:childTnLst>
                              <p:par>
                                <p:cTn id="64" presetID="21" presetClass="entr" presetSubtype="1"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heel(1)">
                                      <p:cBhvr>
                                        <p:cTn id="66" dur="2000"/>
                                        <p:tgtEl>
                                          <p:spTgt spid="28"/>
                                        </p:tgtEl>
                                      </p:cBhvr>
                                    </p:animEffect>
                                  </p:childTnLst>
                                </p:cTn>
                              </p:par>
                            </p:childTnLst>
                          </p:cTn>
                        </p:par>
                        <p:par>
                          <p:cTn id="67" fill="hold">
                            <p:stCondLst>
                              <p:cond delay="27000"/>
                            </p:stCondLst>
                            <p:childTnLst>
                              <p:par>
                                <p:cTn id="68" presetID="21" presetClass="entr" presetSubtype="1" fill="hold" grpId="0" nodeType="after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wheel(1)">
                                      <p:cBhvr>
                                        <p:cTn id="70" dur="2000"/>
                                        <p:tgtEl>
                                          <p:spTgt spid="78"/>
                                        </p:tgtEl>
                                      </p:cBhvr>
                                    </p:animEffect>
                                  </p:childTnLst>
                                </p:cTn>
                              </p:par>
                            </p:childTnLst>
                          </p:cTn>
                        </p:par>
                      </p:childTnLst>
                    </p:cTn>
                  </p:par>
                  <p:par>
                    <p:cTn id="71" fill="hold">
                      <p:stCondLst>
                        <p:cond delay="indefinite"/>
                      </p:stCondLst>
                      <p:childTnLst>
                        <p:par>
                          <p:cTn id="72" fill="hold">
                            <p:stCondLst>
                              <p:cond delay="0"/>
                            </p:stCondLst>
                            <p:childTnLst>
                              <p:par>
                                <p:cTn id="73" presetID="21" presetClass="entr" presetSubtype="1" fill="hold" nodeType="click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heel(1)">
                                      <p:cBhvr>
                                        <p:cTn id="75" dur="2000"/>
                                        <p:tgtEl>
                                          <p:spTgt spid="58"/>
                                        </p:tgtEl>
                                      </p:cBhvr>
                                    </p:animEffect>
                                  </p:childTnLst>
                                </p:cTn>
                              </p:par>
                            </p:childTnLst>
                          </p:cTn>
                        </p:par>
                        <p:par>
                          <p:cTn id="76" fill="hold">
                            <p:stCondLst>
                              <p:cond delay="2000"/>
                            </p:stCondLst>
                            <p:childTnLst>
                              <p:par>
                                <p:cTn id="77" presetID="21" presetClass="entr" presetSubtype="1"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heel(1)">
                                      <p:cBhvr>
                                        <p:cTn id="79"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5" grpId="0"/>
      <p:bldP spid="37" grpId="0"/>
      <p:bldP spid="67" grpId="0"/>
      <p:bldP spid="75" grpId="0"/>
      <p:bldP spid="78"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nvSpPr>
        <p:spPr>
          <a:xfrm>
            <a:off x="1795780" y="762000"/>
            <a:ext cx="9013825" cy="765810"/>
          </a:xfrm>
          <a:prstGeom prst="rect">
            <a:avLst/>
          </a:prstGeom>
          <a:ln w="15875">
            <a:noFill/>
          </a:ln>
        </p:spPr>
        <p:txBody>
          <a:bodyPr wrap="square" lIns="65314" tIns="32657" rIns="65314" bIns="32657">
            <a:spAutoFit/>
          </a:bodyPr>
          <a:lstStyle/>
          <a:p>
            <a:pPr algn="ctr" defTabSz="905510" hangingPunct="0">
              <a:lnSpc>
                <a:spcPct val="120000"/>
              </a:lnSpc>
            </a:pPr>
            <a:r>
              <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三、创新的基本类型</a:t>
            </a:r>
            <a:endParaRPr lang="zh-CN" altLang="en-US" sz="3800"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2" name="组合 91"/>
          <p:cNvGrpSpPr/>
          <p:nvPr>
            <p:custDataLst>
              <p:tags r:id="rId4"/>
            </p:custDataLst>
          </p:nvPr>
        </p:nvGrpSpPr>
        <p:grpSpPr>
          <a:xfrm>
            <a:off x="1527175" y="2400300"/>
            <a:ext cx="2244090" cy="3029585"/>
            <a:chOff x="2405" y="3780"/>
            <a:chExt cx="3534" cy="4771"/>
          </a:xfrm>
        </p:grpSpPr>
        <p:sp>
          <p:nvSpPr>
            <p:cNvPr id="67" name="任意多边形: 形状 30"/>
            <p:cNvSpPr/>
            <p:nvPr>
              <p:custDataLst>
                <p:tags r:id="rId5"/>
              </p:custDataLst>
            </p:nvPr>
          </p:nvSpPr>
          <p:spPr>
            <a:xfrm>
              <a:off x="2405" y="3780"/>
              <a:ext cx="3535" cy="3175"/>
            </a:xfrm>
            <a:custGeom>
              <a:avLst/>
              <a:gdLst>
                <a:gd name="connsiteX0" fmla="*/ 646744 w 2493990"/>
                <a:gd name="connsiteY0" fmla="*/ 0 h 2240387"/>
                <a:gd name="connsiteX1" fmla="*/ 1940233 w 2493990"/>
                <a:gd name="connsiteY1" fmla="*/ 0 h 2240387"/>
                <a:gd name="connsiteX2" fmla="*/ 2493990 w 2493990"/>
                <a:gd name="connsiteY2" fmla="*/ 959135 h 2240387"/>
                <a:gd name="connsiteX3" fmla="*/ 2493990 w 2493990"/>
                <a:gd name="connsiteY3" fmla="*/ 1287748 h 2240387"/>
                <a:gd name="connsiteX4" fmla="*/ 2483516 w 2493990"/>
                <a:gd name="connsiteY4" fmla="*/ 1305700 h 2240387"/>
                <a:gd name="connsiteX5" fmla="*/ 1940233 w 2493990"/>
                <a:gd name="connsiteY5" fmla="*/ 2240387 h 2240387"/>
                <a:gd name="connsiteX6" fmla="*/ 646744 w 2493990"/>
                <a:gd name="connsiteY6" fmla="*/ 2240387 h 2240387"/>
                <a:gd name="connsiteX7" fmla="*/ 0 w 2493990"/>
                <a:gd name="connsiteY7" fmla="*/ 1120194 h 2240387"/>
                <a:gd name="connsiteX0-1" fmla="*/ 646744 w 2493990"/>
                <a:gd name="connsiteY0-2" fmla="*/ 0 h 2240387"/>
                <a:gd name="connsiteX1-3" fmla="*/ 1940233 w 2493990"/>
                <a:gd name="connsiteY1-4" fmla="*/ 0 h 2240387"/>
                <a:gd name="connsiteX2-5" fmla="*/ 2493990 w 2493990"/>
                <a:gd name="connsiteY2-6" fmla="*/ 959135 h 2240387"/>
                <a:gd name="connsiteX3-7" fmla="*/ 2493384 w 2493990"/>
                <a:gd name="connsiteY3-8" fmla="*/ 1135566 h 2240387"/>
                <a:gd name="connsiteX4-9" fmla="*/ 2493990 w 2493990"/>
                <a:gd name="connsiteY4-10" fmla="*/ 1287748 h 2240387"/>
                <a:gd name="connsiteX5-11" fmla="*/ 2483516 w 2493990"/>
                <a:gd name="connsiteY5-12" fmla="*/ 1305700 h 2240387"/>
                <a:gd name="connsiteX6-13" fmla="*/ 1940233 w 2493990"/>
                <a:gd name="connsiteY6-14" fmla="*/ 2240387 h 2240387"/>
                <a:gd name="connsiteX7-15" fmla="*/ 646744 w 2493990"/>
                <a:gd name="connsiteY7-16" fmla="*/ 2240387 h 2240387"/>
                <a:gd name="connsiteX8" fmla="*/ 0 w 2493990"/>
                <a:gd name="connsiteY8" fmla="*/ 1120194 h 2240387"/>
                <a:gd name="connsiteX9" fmla="*/ 646744 w 2493990"/>
                <a:gd name="connsiteY9" fmla="*/ 0 h 2240387"/>
                <a:gd name="connsiteX0-17" fmla="*/ 646744 w 2493990"/>
                <a:gd name="connsiteY0-18" fmla="*/ 0 h 2240387"/>
                <a:gd name="connsiteX1-19" fmla="*/ 1940233 w 2493990"/>
                <a:gd name="connsiteY1-20" fmla="*/ 0 h 2240387"/>
                <a:gd name="connsiteX2-21" fmla="*/ 2493990 w 2493990"/>
                <a:gd name="connsiteY2-22" fmla="*/ 959135 h 2240387"/>
                <a:gd name="connsiteX3-23" fmla="*/ 2493384 w 2493990"/>
                <a:gd name="connsiteY3-24" fmla="*/ 1135566 h 2240387"/>
                <a:gd name="connsiteX4-25" fmla="*/ 2493990 w 2493990"/>
                <a:gd name="connsiteY4-26" fmla="*/ 1287748 h 2240387"/>
                <a:gd name="connsiteX5-27" fmla="*/ 2483516 w 2493990"/>
                <a:gd name="connsiteY5-28" fmla="*/ 1305700 h 2240387"/>
                <a:gd name="connsiteX6-29" fmla="*/ 1940233 w 2493990"/>
                <a:gd name="connsiteY6-30" fmla="*/ 2240387 h 2240387"/>
                <a:gd name="connsiteX7-31" fmla="*/ 646744 w 2493990"/>
                <a:gd name="connsiteY7-32" fmla="*/ 2240387 h 2240387"/>
                <a:gd name="connsiteX8-33" fmla="*/ 0 w 2493990"/>
                <a:gd name="connsiteY8-34" fmla="*/ 1120194 h 2240387"/>
                <a:gd name="connsiteX9-35" fmla="*/ 646744 w 2493990"/>
                <a:gd name="connsiteY9-36" fmla="*/ 0 h 2240387"/>
                <a:gd name="connsiteX0-37" fmla="*/ 2493384 w 2584824"/>
                <a:gd name="connsiteY0-38" fmla="*/ 1135566 h 2240387"/>
                <a:gd name="connsiteX1-39" fmla="*/ 2493990 w 2584824"/>
                <a:gd name="connsiteY1-40" fmla="*/ 1287748 h 2240387"/>
                <a:gd name="connsiteX2-41" fmla="*/ 2483516 w 2584824"/>
                <a:gd name="connsiteY2-42" fmla="*/ 1305700 h 2240387"/>
                <a:gd name="connsiteX3-43" fmla="*/ 1940233 w 2584824"/>
                <a:gd name="connsiteY3-44" fmla="*/ 2240387 h 2240387"/>
                <a:gd name="connsiteX4-45" fmla="*/ 646744 w 2584824"/>
                <a:gd name="connsiteY4-46" fmla="*/ 2240387 h 2240387"/>
                <a:gd name="connsiteX5-47" fmla="*/ 0 w 2584824"/>
                <a:gd name="connsiteY5-48" fmla="*/ 1120194 h 2240387"/>
                <a:gd name="connsiteX6-49" fmla="*/ 646744 w 2584824"/>
                <a:gd name="connsiteY6-50" fmla="*/ 0 h 2240387"/>
                <a:gd name="connsiteX7-51" fmla="*/ 1940233 w 2584824"/>
                <a:gd name="connsiteY7-52" fmla="*/ 0 h 2240387"/>
                <a:gd name="connsiteX8-53" fmla="*/ 2493990 w 2584824"/>
                <a:gd name="connsiteY8-54" fmla="*/ 959135 h 2240387"/>
                <a:gd name="connsiteX9-55" fmla="*/ 2584824 w 2584824"/>
                <a:gd name="connsiteY9-56" fmla="*/ 1227006 h 2240387"/>
                <a:gd name="connsiteX0-57" fmla="*/ 2493384 w 2493990"/>
                <a:gd name="connsiteY0-58" fmla="*/ 1135566 h 2240387"/>
                <a:gd name="connsiteX1-59" fmla="*/ 2493990 w 2493990"/>
                <a:gd name="connsiteY1-60" fmla="*/ 1287748 h 2240387"/>
                <a:gd name="connsiteX2-61" fmla="*/ 2483516 w 2493990"/>
                <a:gd name="connsiteY2-62" fmla="*/ 1305700 h 2240387"/>
                <a:gd name="connsiteX3-63" fmla="*/ 1940233 w 2493990"/>
                <a:gd name="connsiteY3-64" fmla="*/ 2240387 h 2240387"/>
                <a:gd name="connsiteX4-65" fmla="*/ 646744 w 2493990"/>
                <a:gd name="connsiteY4-66" fmla="*/ 2240387 h 2240387"/>
                <a:gd name="connsiteX5-67" fmla="*/ 0 w 2493990"/>
                <a:gd name="connsiteY5-68" fmla="*/ 1120194 h 2240387"/>
                <a:gd name="connsiteX6-69" fmla="*/ 646744 w 2493990"/>
                <a:gd name="connsiteY6-70" fmla="*/ 0 h 2240387"/>
                <a:gd name="connsiteX7-71" fmla="*/ 1940233 w 2493990"/>
                <a:gd name="connsiteY7-72" fmla="*/ 0 h 2240387"/>
                <a:gd name="connsiteX8-73" fmla="*/ 2493990 w 2493990"/>
                <a:gd name="connsiteY8-74" fmla="*/ 959135 h 2240387"/>
                <a:gd name="connsiteX0-75" fmla="*/ 2493990 w 2493990"/>
                <a:gd name="connsiteY0-76" fmla="*/ 1287748 h 2240387"/>
                <a:gd name="connsiteX1-77" fmla="*/ 2483516 w 2493990"/>
                <a:gd name="connsiteY1-78" fmla="*/ 1305700 h 2240387"/>
                <a:gd name="connsiteX2-79" fmla="*/ 1940233 w 2493990"/>
                <a:gd name="connsiteY2-80" fmla="*/ 2240387 h 2240387"/>
                <a:gd name="connsiteX3-81" fmla="*/ 646744 w 2493990"/>
                <a:gd name="connsiteY3-82" fmla="*/ 2240387 h 2240387"/>
                <a:gd name="connsiteX4-83" fmla="*/ 0 w 2493990"/>
                <a:gd name="connsiteY4-84" fmla="*/ 1120194 h 2240387"/>
                <a:gd name="connsiteX5-85" fmla="*/ 646744 w 2493990"/>
                <a:gd name="connsiteY5-86" fmla="*/ 0 h 2240387"/>
                <a:gd name="connsiteX6-87" fmla="*/ 1940233 w 2493990"/>
                <a:gd name="connsiteY6-88" fmla="*/ 0 h 2240387"/>
                <a:gd name="connsiteX7-89" fmla="*/ 2493990 w 2493990"/>
                <a:gd name="connsiteY7-90" fmla="*/ 959135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493990" h="2240387">
                  <a:moveTo>
                    <a:pt x="2493990" y="1287748"/>
                  </a:moveTo>
                  <a:lnTo>
                    <a:pt x="2483516" y="1305700"/>
                  </a:lnTo>
                  <a:lnTo>
                    <a:pt x="1940233" y="2240387"/>
                  </a:lnTo>
                  <a:lnTo>
                    <a:pt x="646744" y="2240387"/>
                  </a:lnTo>
                  <a:lnTo>
                    <a:pt x="0" y="1120194"/>
                  </a:lnTo>
                  <a:lnTo>
                    <a:pt x="646744" y="0"/>
                  </a:lnTo>
                  <a:lnTo>
                    <a:pt x="1940233" y="0"/>
                  </a:lnTo>
                  <a:lnTo>
                    <a:pt x="2493990" y="959135"/>
                  </a:lnTo>
                </a:path>
              </a:pathLst>
            </a:custGeom>
            <a:noFill/>
            <a:ln w="12700">
              <a:solidFill>
                <a:srgbClr val="CDA170">
                  <a:alpha val="20000"/>
                </a:srgbClr>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p>
          </p:txBody>
        </p:sp>
        <p:pic>
          <p:nvPicPr>
            <p:cNvPr id="80" name="图片 8" descr="343435383036303b343532343135313bbfaab7a2bbb7beb3"/>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3907" y="7915"/>
              <a:ext cx="637" cy="637"/>
            </a:xfrm>
            <a:prstGeom prst="rect">
              <a:avLst/>
            </a:prstGeom>
          </p:spPr>
        </p:pic>
        <p:cxnSp>
          <p:nvCxnSpPr>
            <p:cNvPr id="81" name="直接连接符 80"/>
            <p:cNvCxnSpPr/>
            <p:nvPr>
              <p:custDataLst>
                <p:tags r:id="rId9"/>
              </p:custDataLst>
            </p:nvPr>
          </p:nvCxnSpPr>
          <p:spPr>
            <a:xfrm flipH="1">
              <a:off x="4225" y="7051"/>
              <a:ext cx="10" cy="759"/>
            </a:xfrm>
            <a:prstGeom prst="line">
              <a:avLst/>
            </a:prstGeom>
            <a:ln w="31750" cap="rnd">
              <a:solidFill>
                <a:srgbClr val="CDA170"/>
              </a:solidFill>
              <a:prstDash val="sysDot"/>
              <a:round/>
            </a:ln>
          </p:spPr>
          <p:style>
            <a:lnRef idx="0">
              <a:srgbClr val="FFFFFF"/>
            </a:lnRef>
            <a:fillRef idx="0">
              <a:srgbClr val="FFFFFF"/>
            </a:fillRef>
            <a:effectRef idx="0">
              <a:srgbClr val="FFFFFF"/>
            </a:effectRef>
            <a:fontRef idx="minor">
              <a:schemeClr val="tx1"/>
            </a:fontRef>
          </p:style>
        </p:cxnSp>
        <p:sp useBgFill="1">
          <p:nvSpPr>
            <p:cNvPr id="86" name="六边形 85"/>
            <p:cNvSpPr/>
            <p:nvPr>
              <p:custDataLst>
                <p:tags r:id="rId10"/>
              </p:custDataLst>
            </p:nvPr>
          </p:nvSpPr>
          <p:spPr>
            <a:xfrm>
              <a:off x="2687" y="4020"/>
              <a:ext cx="3075" cy="2665"/>
            </a:xfrm>
            <a:prstGeom prst="hexagon">
              <a:avLst>
                <a:gd name="adj" fmla="val 28654"/>
                <a:gd name="vf" fmla="val 115470"/>
              </a:avLst>
            </a:prstGeom>
            <a:ln w="6350">
              <a:solidFill>
                <a:srgbClr val="CDA170"/>
              </a:solidFill>
            </a:ln>
            <a:effectLst>
              <a:outerShdw blurRad="317500" dist="190500" dir="2700000" algn="tl"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20000"/>
                </a:lnSpc>
                <a:buClrTx/>
                <a:buSzTx/>
                <a:buFontTx/>
              </a:pPr>
              <a:r>
                <a:rPr lang="zh-CN" altLang="en-US">
                  <a:solidFill>
                    <a:schemeClr val="tx1">
                      <a:lumMod val="65000"/>
                      <a:lumOff val="35000"/>
                    </a:schemeClr>
                  </a:solidFill>
                  <a:sym typeface="+mn-ea"/>
                </a:rPr>
                <a:t>引入一种新产品</a:t>
              </a:r>
              <a:endParaRPr lang="zh-CN" altLang="en-US">
                <a:solidFill>
                  <a:schemeClr val="tx1">
                    <a:lumMod val="65000"/>
                    <a:lumOff val="35000"/>
                  </a:schemeClr>
                </a:solidFill>
                <a:sym typeface="+mn-ea"/>
              </a:endParaRPr>
            </a:p>
          </p:txBody>
        </p:sp>
      </p:grpSp>
      <p:grpSp>
        <p:nvGrpSpPr>
          <p:cNvPr id="93" name="组合 92"/>
          <p:cNvGrpSpPr/>
          <p:nvPr>
            <p:custDataLst>
              <p:tags r:id="rId11"/>
            </p:custDataLst>
          </p:nvPr>
        </p:nvGrpSpPr>
        <p:grpSpPr>
          <a:xfrm>
            <a:off x="3273425" y="2412365"/>
            <a:ext cx="2327910" cy="3011805"/>
            <a:chOff x="5155" y="3799"/>
            <a:chExt cx="3666" cy="4743"/>
          </a:xfrm>
        </p:grpSpPr>
        <p:sp>
          <p:nvSpPr>
            <p:cNvPr id="71" name="任意多边形: 形状 53"/>
            <p:cNvSpPr/>
            <p:nvPr>
              <p:custDataLst>
                <p:tags r:id="rId12"/>
              </p:custDataLst>
            </p:nvPr>
          </p:nvSpPr>
          <p:spPr>
            <a:xfrm>
              <a:off x="6187" y="5367"/>
              <a:ext cx="2634" cy="1588"/>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728609 w 2586977"/>
                <a:gd name="connsiteY0-68" fmla="*/ 0 h 2240387"/>
                <a:gd name="connsiteX1-69" fmla="*/ 1940233 w 2586977"/>
                <a:gd name="connsiteY1-70" fmla="*/ 0 h 2240387"/>
                <a:gd name="connsiteX2-71" fmla="*/ 2586977 w 2586977"/>
                <a:gd name="connsiteY2-72" fmla="*/ 1120194 h 2240387"/>
                <a:gd name="connsiteX3-73" fmla="*/ 1940233 w 2586977"/>
                <a:gd name="connsiteY3-74" fmla="*/ 2240387 h 2240387"/>
                <a:gd name="connsiteX4-75" fmla="*/ 646744 w 2586977"/>
                <a:gd name="connsiteY4-76" fmla="*/ 2240387 h 2240387"/>
                <a:gd name="connsiteX5-77" fmla="*/ 0 w 2586977"/>
                <a:gd name="connsiteY5-78" fmla="*/ 1120194 h 2240387"/>
                <a:gd name="connsiteX0-79" fmla="*/ 81865 w 1940233"/>
                <a:gd name="connsiteY0-80" fmla="*/ 0 h 2240387"/>
                <a:gd name="connsiteX1-81" fmla="*/ 1293489 w 1940233"/>
                <a:gd name="connsiteY1-82" fmla="*/ 0 h 2240387"/>
                <a:gd name="connsiteX2-83" fmla="*/ 1940233 w 1940233"/>
                <a:gd name="connsiteY2-84" fmla="*/ 1120194 h 2240387"/>
                <a:gd name="connsiteX3-85" fmla="*/ 1293489 w 1940233"/>
                <a:gd name="connsiteY3-86" fmla="*/ 2240387 h 2240387"/>
                <a:gd name="connsiteX4-87" fmla="*/ 0 w 1940233"/>
                <a:gd name="connsiteY4-88" fmla="*/ 2240387 h 2240387"/>
                <a:gd name="connsiteX0-89" fmla="*/ 0 w 1858368"/>
                <a:gd name="connsiteY0-90" fmla="*/ 0 h 2240387"/>
                <a:gd name="connsiteX1-91" fmla="*/ 1211624 w 1858368"/>
                <a:gd name="connsiteY1-92" fmla="*/ 0 h 2240387"/>
                <a:gd name="connsiteX2-93" fmla="*/ 1858368 w 1858368"/>
                <a:gd name="connsiteY2-94" fmla="*/ 1120194 h 2240387"/>
                <a:gd name="connsiteX3-95" fmla="*/ 1211624 w 1858368"/>
                <a:gd name="connsiteY3-96" fmla="*/ 2240387 h 2240387"/>
                <a:gd name="connsiteX0-97" fmla="*/ 0 w 1858368"/>
                <a:gd name="connsiteY0-98" fmla="*/ 0 h 1120194"/>
                <a:gd name="connsiteX1-99" fmla="*/ 1211624 w 1858368"/>
                <a:gd name="connsiteY1-100" fmla="*/ 0 h 1120194"/>
                <a:gd name="connsiteX2-101" fmla="*/ 1858368 w 1858368"/>
                <a:gd name="connsiteY2-102" fmla="*/ 1120194 h 1120194"/>
              </a:gdLst>
              <a:ahLst/>
              <a:cxnLst>
                <a:cxn ang="0">
                  <a:pos x="connsiteX0-1" y="connsiteY0-2"/>
                </a:cxn>
                <a:cxn ang="0">
                  <a:pos x="connsiteX1-3" y="connsiteY1-4"/>
                </a:cxn>
                <a:cxn ang="0">
                  <a:pos x="connsiteX2-5" y="connsiteY2-6"/>
                </a:cxn>
              </a:cxnLst>
              <a:rect l="l" t="t" r="r" b="b"/>
              <a:pathLst>
                <a:path w="1858368" h="1120194">
                  <a:moveTo>
                    <a:pt x="0" y="0"/>
                  </a:moveTo>
                  <a:lnTo>
                    <a:pt x="1211624" y="0"/>
                  </a:lnTo>
                  <a:lnTo>
                    <a:pt x="1858368" y="1120194"/>
                  </a:lnTo>
                </a:path>
              </a:pathLst>
            </a:custGeom>
            <a:noFill/>
            <a:ln w="12700">
              <a:solidFill>
                <a:srgbClr val="CDB09A">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任意多边形: 形状 54"/>
            <p:cNvSpPr/>
            <p:nvPr>
              <p:custDataLst>
                <p:tags r:id="rId13"/>
              </p:custDataLst>
            </p:nvPr>
          </p:nvSpPr>
          <p:spPr>
            <a:xfrm>
              <a:off x="5155" y="5596"/>
              <a:ext cx="3518" cy="2946"/>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1940233 w 2586977"/>
                <a:gd name="connsiteY0-68" fmla="*/ 0 h 2240387"/>
                <a:gd name="connsiteX1-69" fmla="*/ 2586977 w 2586977"/>
                <a:gd name="connsiteY1-70" fmla="*/ 1120194 h 2240387"/>
                <a:gd name="connsiteX2-71" fmla="*/ 1940233 w 2586977"/>
                <a:gd name="connsiteY2-72" fmla="*/ 2240387 h 2240387"/>
                <a:gd name="connsiteX3-73" fmla="*/ 646744 w 2586977"/>
                <a:gd name="connsiteY3-74" fmla="*/ 2240387 h 2240387"/>
                <a:gd name="connsiteX4-75" fmla="*/ 0 w 2586977"/>
                <a:gd name="connsiteY4-76" fmla="*/ 1120194 h 2240387"/>
                <a:gd name="connsiteX5-77" fmla="*/ 553757 w 2586977"/>
                <a:gd name="connsiteY5-78" fmla="*/ 161059 h 2240387"/>
                <a:gd name="connsiteX0-79" fmla="*/ 2586977 w 2586977"/>
                <a:gd name="connsiteY0-80" fmla="*/ 959135 h 2079328"/>
                <a:gd name="connsiteX1-81" fmla="*/ 1940233 w 2586977"/>
                <a:gd name="connsiteY1-82" fmla="*/ 2079328 h 2079328"/>
                <a:gd name="connsiteX2-83" fmla="*/ 646744 w 2586977"/>
                <a:gd name="connsiteY2-84" fmla="*/ 2079328 h 2079328"/>
                <a:gd name="connsiteX3-85" fmla="*/ 0 w 2586977"/>
                <a:gd name="connsiteY3-86" fmla="*/ 959135 h 2079328"/>
                <a:gd name="connsiteX4-87" fmla="*/ 553757 w 2586977"/>
                <a:gd name="connsiteY4-88" fmla="*/ 0 h 2079328"/>
                <a:gd name="connsiteX0-89" fmla="*/ 2482474 w 2482474"/>
                <a:gd name="connsiteY0-90" fmla="*/ 1134551 h 2079328"/>
                <a:gd name="connsiteX1-91" fmla="*/ 1940233 w 2482474"/>
                <a:gd name="connsiteY1-92" fmla="*/ 2079328 h 2079328"/>
                <a:gd name="connsiteX2-93" fmla="*/ 646744 w 2482474"/>
                <a:gd name="connsiteY2-94" fmla="*/ 2079328 h 2079328"/>
                <a:gd name="connsiteX3-95" fmla="*/ 0 w 2482474"/>
                <a:gd name="connsiteY3-96" fmla="*/ 959135 h 2079328"/>
                <a:gd name="connsiteX4-97" fmla="*/ 553757 w 2482474"/>
                <a:gd name="connsiteY4-98" fmla="*/ 0 h 20793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82474" h="2079328">
                  <a:moveTo>
                    <a:pt x="2482474" y="1134551"/>
                  </a:moveTo>
                  <a:lnTo>
                    <a:pt x="1940233" y="2079328"/>
                  </a:lnTo>
                  <a:lnTo>
                    <a:pt x="646744" y="2079328"/>
                  </a:lnTo>
                  <a:lnTo>
                    <a:pt x="0" y="959135"/>
                  </a:lnTo>
                  <a:lnTo>
                    <a:pt x="553757" y="0"/>
                  </a:lnTo>
                </a:path>
              </a:pathLst>
            </a:custGeom>
            <a:noFill/>
            <a:ln w="12700">
              <a:solidFill>
                <a:srgbClr val="CDB09A">
                  <a:alpha val="20000"/>
                </a:srgbClr>
              </a:solidFill>
              <a:head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6" name="图片 4" descr="343435383036303b343532343134383bcdc5b6d3d0add7f7"/>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705" y="3799"/>
              <a:ext cx="619" cy="619"/>
            </a:xfrm>
            <a:prstGeom prst="rect">
              <a:avLst/>
            </a:prstGeom>
          </p:spPr>
        </p:pic>
        <p:cxnSp>
          <p:nvCxnSpPr>
            <p:cNvPr id="82" name="直接连接符 81"/>
            <p:cNvCxnSpPr/>
            <p:nvPr>
              <p:custDataLst>
                <p:tags r:id="rId17"/>
              </p:custDataLst>
            </p:nvPr>
          </p:nvCxnSpPr>
          <p:spPr>
            <a:xfrm flipH="1">
              <a:off x="6978" y="4660"/>
              <a:ext cx="10" cy="661"/>
            </a:xfrm>
            <a:prstGeom prst="line">
              <a:avLst/>
            </a:prstGeom>
            <a:ln w="31750" cap="rnd">
              <a:solidFill>
                <a:srgbClr val="CDA170"/>
              </a:solidFill>
              <a:prstDash val="sysDot"/>
              <a:round/>
            </a:ln>
          </p:spPr>
          <p:style>
            <a:lnRef idx="0">
              <a:srgbClr val="FFFFFF"/>
            </a:lnRef>
            <a:fillRef idx="0">
              <a:srgbClr val="FFFFFF"/>
            </a:fillRef>
            <a:effectRef idx="0">
              <a:srgbClr val="FFFFFF"/>
            </a:effectRef>
            <a:fontRef idx="minor">
              <a:schemeClr val="tx1"/>
            </a:fontRef>
          </p:style>
        </p:cxnSp>
        <p:sp useBgFill="1">
          <p:nvSpPr>
            <p:cNvPr id="87" name="六边形 86"/>
            <p:cNvSpPr/>
            <p:nvPr>
              <p:custDataLst>
                <p:tags r:id="rId18"/>
              </p:custDataLst>
            </p:nvPr>
          </p:nvSpPr>
          <p:spPr>
            <a:xfrm>
              <a:off x="5446" y="5613"/>
              <a:ext cx="3075" cy="2665"/>
            </a:xfrm>
            <a:prstGeom prst="hexagon">
              <a:avLst>
                <a:gd name="adj" fmla="val 28654"/>
                <a:gd name="vf" fmla="val 115470"/>
              </a:avLst>
            </a:prstGeom>
            <a:ln w="6350">
              <a:solidFill>
                <a:srgbClr val="CDA170"/>
              </a:solidFill>
            </a:ln>
            <a:effectLst>
              <a:outerShdw blurRad="317500" dist="190500" dir="2700000" algn="tl"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20000"/>
                </a:lnSpc>
                <a:buClrTx/>
                <a:buSzTx/>
                <a:buFontTx/>
              </a:pPr>
              <a:r>
                <a:rPr lang="zh-CN" altLang="en-US">
                  <a:solidFill>
                    <a:schemeClr val="tx1">
                      <a:lumMod val="65000"/>
                      <a:lumOff val="35000"/>
                    </a:schemeClr>
                  </a:solidFill>
                  <a:sym typeface="+mn-ea"/>
                </a:rPr>
                <a:t>采用一种新的生产方法</a:t>
              </a:r>
              <a:endParaRPr lang="zh-CN" altLang="en-US">
                <a:solidFill>
                  <a:schemeClr val="tx1">
                    <a:lumMod val="65000"/>
                    <a:lumOff val="35000"/>
                  </a:schemeClr>
                </a:solidFill>
                <a:sym typeface="+mn-ea"/>
              </a:endParaRPr>
            </a:p>
          </p:txBody>
        </p:sp>
      </p:grpSp>
      <p:grpSp>
        <p:nvGrpSpPr>
          <p:cNvPr id="94" name="组合 93"/>
          <p:cNvGrpSpPr/>
          <p:nvPr>
            <p:custDataLst>
              <p:tags r:id="rId19"/>
            </p:custDataLst>
          </p:nvPr>
        </p:nvGrpSpPr>
        <p:grpSpPr>
          <a:xfrm>
            <a:off x="5019040" y="2400300"/>
            <a:ext cx="2249170" cy="3017520"/>
            <a:chOff x="7904" y="3780"/>
            <a:chExt cx="3542" cy="4752"/>
          </a:xfrm>
        </p:grpSpPr>
        <p:sp>
          <p:nvSpPr>
            <p:cNvPr id="70" name="任意多边形: 形状 36"/>
            <p:cNvSpPr/>
            <p:nvPr>
              <p:custDataLst>
                <p:tags r:id="rId20"/>
              </p:custDataLst>
            </p:nvPr>
          </p:nvSpPr>
          <p:spPr>
            <a:xfrm>
              <a:off x="7904" y="3780"/>
              <a:ext cx="3542" cy="3175"/>
            </a:xfrm>
            <a:custGeom>
              <a:avLst/>
              <a:gdLst>
                <a:gd name="connsiteX0" fmla="*/ 646745 w 2498882"/>
                <a:gd name="connsiteY0" fmla="*/ 0 h 2240387"/>
                <a:gd name="connsiteX1" fmla="*/ 1940233 w 2498882"/>
                <a:gd name="connsiteY1" fmla="*/ 0 h 2240387"/>
                <a:gd name="connsiteX2" fmla="*/ 2498882 w 2498882"/>
                <a:gd name="connsiteY2" fmla="*/ 967609 h 2240387"/>
                <a:gd name="connsiteX3" fmla="*/ 2498882 w 2498882"/>
                <a:gd name="connsiteY3" fmla="*/ 1272779 h 2240387"/>
                <a:gd name="connsiteX4" fmla="*/ 1940233 w 2498882"/>
                <a:gd name="connsiteY4" fmla="*/ 2240387 h 2240387"/>
                <a:gd name="connsiteX5" fmla="*/ 646745 w 2498882"/>
                <a:gd name="connsiteY5" fmla="*/ 2240387 h 2240387"/>
                <a:gd name="connsiteX6" fmla="*/ 0 w 2498882"/>
                <a:gd name="connsiteY6" fmla="*/ 1120194 h 2240387"/>
                <a:gd name="connsiteX0-1" fmla="*/ 646745 w 2498882"/>
                <a:gd name="connsiteY0-2" fmla="*/ 0 h 2240387"/>
                <a:gd name="connsiteX1-3" fmla="*/ 1940233 w 2498882"/>
                <a:gd name="connsiteY1-4" fmla="*/ 0 h 2240387"/>
                <a:gd name="connsiteX2-5" fmla="*/ 2498882 w 2498882"/>
                <a:gd name="connsiteY2-6" fmla="*/ 967609 h 2240387"/>
                <a:gd name="connsiteX3-7" fmla="*/ 2493887 w 2498882"/>
                <a:gd name="connsiteY3-8" fmla="*/ 1110572 h 2240387"/>
                <a:gd name="connsiteX4-9" fmla="*/ 2498882 w 2498882"/>
                <a:gd name="connsiteY4-10" fmla="*/ 1272779 h 2240387"/>
                <a:gd name="connsiteX5-11" fmla="*/ 1940233 w 2498882"/>
                <a:gd name="connsiteY5-12" fmla="*/ 2240387 h 2240387"/>
                <a:gd name="connsiteX6-13" fmla="*/ 646745 w 2498882"/>
                <a:gd name="connsiteY6-14" fmla="*/ 2240387 h 2240387"/>
                <a:gd name="connsiteX7" fmla="*/ 0 w 2498882"/>
                <a:gd name="connsiteY7" fmla="*/ 1120194 h 2240387"/>
                <a:gd name="connsiteX8" fmla="*/ 646745 w 2498882"/>
                <a:gd name="connsiteY8" fmla="*/ 0 h 2240387"/>
                <a:gd name="connsiteX0-15" fmla="*/ 2493887 w 2585327"/>
                <a:gd name="connsiteY0-16" fmla="*/ 1110572 h 2240387"/>
                <a:gd name="connsiteX1-17" fmla="*/ 2498882 w 2585327"/>
                <a:gd name="connsiteY1-18" fmla="*/ 1272779 h 2240387"/>
                <a:gd name="connsiteX2-19" fmla="*/ 1940233 w 2585327"/>
                <a:gd name="connsiteY2-20" fmla="*/ 2240387 h 2240387"/>
                <a:gd name="connsiteX3-21" fmla="*/ 646745 w 2585327"/>
                <a:gd name="connsiteY3-22" fmla="*/ 2240387 h 2240387"/>
                <a:gd name="connsiteX4-23" fmla="*/ 0 w 2585327"/>
                <a:gd name="connsiteY4-24" fmla="*/ 1120194 h 2240387"/>
                <a:gd name="connsiteX5-25" fmla="*/ 646745 w 2585327"/>
                <a:gd name="connsiteY5-26" fmla="*/ 0 h 2240387"/>
                <a:gd name="connsiteX6-27" fmla="*/ 1940233 w 2585327"/>
                <a:gd name="connsiteY6-28" fmla="*/ 0 h 2240387"/>
                <a:gd name="connsiteX7-29" fmla="*/ 2498882 w 2585327"/>
                <a:gd name="connsiteY7-30" fmla="*/ 967609 h 2240387"/>
                <a:gd name="connsiteX8-31" fmla="*/ 2585327 w 2585327"/>
                <a:gd name="connsiteY8-32" fmla="*/ 1202012 h 2240387"/>
                <a:gd name="connsiteX0-33" fmla="*/ 2493887 w 2498882"/>
                <a:gd name="connsiteY0-34" fmla="*/ 1110572 h 2240387"/>
                <a:gd name="connsiteX1-35" fmla="*/ 2498882 w 2498882"/>
                <a:gd name="connsiteY1-36" fmla="*/ 1272779 h 2240387"/>
                <a:gd name="connsiteX2-37" fmla="*/ 1940233 w 2498882"/>
                <a:gd name="connsiteY2-38" fmla="*/ 2240387 h 2240387"/>
                <a:gd name="connsiteX3-39" fmla="*/ 646745 w 2498882"/>
                <a:gd name="connsiteY3-40" fmla="*/ 2240387 h 2240387"/>
                <a:gd name="connsiteX4-41" fmla="*/ 0 w 2498882"/>
                <a:gd name="connsiteY4-42" fmla="*/ 1120194 h 2240387"/>
                <a:gd name="connsiteX5-43" fmla="*/ 646745 w 2498882"/>
                <a:gd name="connsiteY5-44" fmla="*/ 0 h 2240387"/>
                <a:gd name="connsiteX6-45" fmla="*/ 1940233 w 2498882"/>
                <a:gd name="connsiteY6-46" fmla="*/ 0 h 2240387"/>
                <a:gd name="connsiteX7-47" fmla="*/ 2498882 w 2498882"/>
                <a:gd name="connsiteY7-48" fmla="*/ 967609 h 2240387"/>
                <a:gd name="connsiteX0-49" fmla="*/ 2498882 w 2498882"/>
                <a:gd name="connsiteY0-50" fmla="*/ 1272779 h 2240387"/>
                <a:gd name="connsiteX1-51" fmla="*/ 1940233 w 2498882"/>
                <a:gd name="connsiteY1-52" fmla="*/ 2240387 h 2240387"/>
                <a:gd name="connsiteX2-53" fmla="*/ 646745 w 2498882"/>
                <a:gd name="connsiteY2-54" fmla="*/ 2240387 h 2240387"/>
                <a:gd name="connsiteX3-55" fmla="*/ 0 w 2498882"/>
                <a:gd name="connsiteY3-56" fmla="*/ 1120194 h 2240387"/>
                <a:gd name="connsiteX4-57" fmla="*/ 646745 w 2498882"/>
                <a:gd name="connsiteY4-58" fmla="*/ 0 h 2240387"/>
                <a:gd name="connsiteX5-59" fmla="*/ 1940233 w 2498882"/>
                <a:gd name="connsiteY5-60" fmla="*/ 0 h 2240387"/>
                <a:gd name="connsiteX6-61" fmla="*/ 2498882 w 2498882"/>
                <a:gd name="connsiteY6-62" fmla="*/ 967609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98882" h="2240387">
                  <a:moveTo>
                    <a:pt x="2498882" y="1272779"/>
                  </a:moveTo>
                  <a:lnTo>
                    <a:pt x="1940233" y="2240387"/>
                  </a:lnTo>
                  <a:lnTo>
                    <a:pt x="646745" y="2240387"/>
                  </a:lnTo>
                  <a:lnTo>
                    <a:pt x="0" y="1120194"/>
                  </a:lnTo>
                  <a:lnTo>
                    <a:pt x="646745" y="0"/>
                  </a:lnTo>
                  <a:lnTo>
                    <a:pt x="1940233" y="0"/>
                  </a:lnTo>
                  <a:lnTo>
                    <a:pt x="2498882" y="967609"/>
                  </a:lnTo>
                </a:path>
              </a:pathLst>
            </a:custGeom>
            <a:noFill/>
            <a:ln w="12700">
              <a:solidFill>
                <a:srgbClr val="CDA170">
                  <a:alpha val="20000"/>
                </a:srgbClr>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79" name="图片 13" descr="343435383036303b343532343135373bcfeec4bfb7d6cef6"/>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9470" y="7948"/>
              <a:ext cx="585" cy="585"/>
            </a:xfrm>
            <a:prstGeom prst="rect">
              <a:avLst/>
            </a:prstGeom>
          </p:spPr>
        </p:pic>
        <p:cxnSp>
          <p:nvCxnSpPr>
            <p:cNvPr id="83" name="直接连接符 82"/>
            <p:cNvCxnSpPr/>
            <p:nvPr>
              <p:custDataLst>
                <p:tags r:id="rId24"/>
              </p:custDataLst>
            </p:nvPr>
          </p:nvCxnSpPr>
          <p:spPr>
            <a:xfrm flipH="1">
              <a:off x="9756" y="7113"/>
              <a:ext cx="10" cy="759"/>
            </a:xfrm>
            <a:prstGeom prst="line">
              <a:avLst/>
            </a:prstGeom>
            <a:ln w="31750" cap="rnd">
              <a:solidFill>
                <a:srgbClr val="CDA170"/>
              </a:solidFill>
              <a:prstDash val="sysDot"/>
              <a:round/>
            </a:ln>
          </p:spPr>
          <p:style>
            <a:lnRef idx="0">
              <a:srgbClr val="FFFFFF"/>
            </a:lnRef>
            <a:fillRef idx="0">
              <a:srgbClr val="FFFFFF"/>
            </a:fillRef>
            <a:effectRef idx="0">
              <a:srgbClr val="FFFFFF"/>
            </a:effectRef>
            <a:fontRef idx="minor">
              <a:schemeClr val="tx1"/>
            </a:fontRef>
          </p:style>
        </p:cxnSp>
        <p:sp useBgFill="1">
          <p:nvSpPr>
            <p:cNvPr id="88" name="六边形 87"/>
            <p:cNvSpPr/>
            <p:nvPr>
              <p:custDataLst>
                <p:tags r:id="rId25"/>
              </p:custDataLst>
            </p:nvPr>
          </p:nvSpPr>
          <p:spPr>
            <a:xfrm>
              <a:off x="8206" y="4020"/>
              <a:ext cx="3075" cy="2665"/>
            </a:xfrm>
            <a:prstGeom prst="hexagon">
              <a:avLst>
                <a:gd name="adj" fmla="val 28654"/>
                <a:gd name="vf" fmla="val 115470"/>
              </a:avLst>
            </a:prstGeom>
            <a:ln w="6350">
              <a:solidFill>
                <a:srgbClr val="CDA170"/>
              </a:solidFill>
            </a:ln>
            <a:effectLst>
              <a:outerShdw blurRad="317500" dist="190500" dir="2700000" algn="tl"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20000"/>
                </a:lnSpc>
                <a:buClrTx/>
                <a:buSzTx/>
                <a:buFontTx/>
              </a:pPr>
              <a:r>
                <a:rPr lang="zh-CN" altLang="en-US">
                  <a:solidFill>
                    <a:schemeClr val="tx1">
                      <a:lumMod val="65000"/>
                      <a:lumOff val="35000"/>
                    </a:schemeClr>
                  </a:solidFill>
                  <a:sym typeface="+mn-ea"/>
                </a:rPr>
                <a:t>开辟一个新的市场</a:t>
              </a:r>
              <a:endParaRPr lang="zh-CN" altLang="en-US">
                <a:solidFill>
                  <a:schemeClr val="tx1">
                    <a:lumMod val="65000"/>
                    <a:lumOff val="35000"/>
                  </a:schemeClr>
                </a:solidFill>
                <a:sym typeface="+mn-ea"/>
              </a:endParaRPr>
            </a:p>
          </p:txBody>
        </p:sp>
      </p:grpSp>
      <p:grpSp>
        <p:nvGrpSpPr>
          <p:cNvPr id="96" name="组合 95"/>
          <p:cNvGrpSpPr/>
          <p:nvPr>
            <p:custDataLst>
              <p:tags r:id="rId26"/>
            </p:custDataLst>
          </p:nvPr>
        </p:nvGrpSpPr>
        <p:grpSpPr>
          <a:xfrm>
            <a:off x="6765290" y="2395220"/>
            <a:ext cx="2327910" cy="3028315"/>
            <a:chOff x="10654" y="3772"/>
            <a:chExt cx="3666" cy="4769"/>
          </a:xfrm>
        </p:grpSpPr>
        <p:pic>
          <p:nvPicPr>
            <p:cNvPr id="78" name="图片 5" descr="343435383036303b343532343134393bcdb7c4d4b7e7b1a9"/>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2185" y="3772"/>
              <a:ext cx="660" cy="660"/>
            </a:xfrm>
            <a:prstGeom prst="rect">
              <a:avLst/>
            </a:prstGeom>
          </p:spPr>
        </p:pic>
        <p:cxnSp>
          <p:nvCxnSpPr>
            <p:cNvPr id="84" name="直接连接符 83"/>
            <p:cNvCxnSpPr/>
            <p:nvPr>
              <p:custDataLst>
                <p:tags r:id="rId30"/>
              </p:custDataLst>
            </p:nvPr>
          </p:nvCxnSpPr>
          <p:spPr>
            <a:xfrm flipH="1">
              <a:off x="12496" y="4672"/>
              <a:ext cx="10" cy="661"/>
            </a:xfrm>
            <a:prstGeom prst="line">
              <a:avLst/>
            </a:prstGeom>
            <a:ln w="31750" cap="rnd">
              <a:solidFill>
                <a:srgbClr val="CDA170"/>
              </a:solidFill>
              <a:prstDash val="sysDot"/>
              <a:round/>
            </a:ln>
          </p:spPr>
          <p:style>
            <a:lnRef idx="0">
              <a:srgbClr val="FFFFFF"/>
            </a:lnRef>
            <a:fillRef idx="0">
              <a:srgbClr val="FFFFFF"/>
            </a:fillRef>
            <a:effectRef idx="0">
              <a:srgbClr val="FFFFFF"/>
            </a:effectRef>
            <a:fontRef idx="minor">
              <a:schemeClr val="tx1"/>
            </a:fontRef>
          </p:style>
        </p:cxnSp>
        <p:grpSp>
          <p:nvGrpSpPr>
            <p:cNvPr id="95" name="组合 94"/>
            <p:cNvGrpSpPr/>
            <p:nvPr>
              <p:custDataLst>
                <p:tags r:id="rId31"/>
              </p:custDataLst>
            </p:nvPr>
          </p:nvGrpSpPr>
          <p:grpSpPr>
            <a:xfrm>
              <a:off x="10654" y="5367"/>
              <a:ext cx="3666" cy="3175"/>
              <a:chOff x="10654" y="5367"/>
              <a:chExt cx="3666" cy="3175"/>
            </a:xfrm>
          </p:grpSpPr>
          <p:sp>
            <p:nvSpPr>
              <p:cNvPr id="73" name="任意多边形: 形状 55"/>
              <p:cNvSpPr/>
              <p:nvPr>
                <p:custDataLst>
                  <p:tags r:id="rId32"/>
                </p:custDataLst>
              </p:nvPr>
            </p:nvSpPr>
            <p:spPr>
              <a:xfrm>
                <a:off x="10654" y="5596"/>
                <a:ext cx="3518" cy="2946"/>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1940233 w 2586977"/>
                  <a:gd name="connsiteY0-68" fmla="*/ 0 h 2240387"/>
                  <a:gd name="connsiteX1-69" fmla="*/ 2586977 w 2586977"/>
                  <a:gd name="connsiteY1-70" fmla="*/ 1120194 h 2240387"/>
                  <a:gd name="connsiteX2-71" fmla="*/ 1940233 w 2586977"/>
                  <a:gd name="connsiteY2-72" fmla="*/ 2240387 h 2240387"/>
                  <a:gd name="connsiteX3-73" fmla="*/ 646744 w 2586977"/>
                  <a:gd name="connsiteY3-74" fmla="*/ 2240387 h 2240387"/>
                  <a:gd name="connsiteX4-75" fmla="*/ 0 w 2586977"/>
                  <a:gd name="connsiteY4-76" fmla="*/ 1120194 h 2240387"/>
                  <a:gd name="connsiteX5-77" fmla="*/ 553757 w 2586977"/>
                  <a:gd name="connsiteY5-78" fmla="*/ 161059 h 2240387"/>
                  <a:gd name="connsiteX0-79" fmla="*/ 2586977 w 2586977"/>
                  <a:gd name="connsiteY0-80" fmla="*/ 959135 h 2079328"/>
                  <a:gd name="connsiteX1-81" fmla="*/ 1940233 w 2586977"/>
                  <a:gd name="connsiteY1-82" fmla="*/ 2079328 h 2079328"/>
                  <a:gd name="connsiteX2-83" fmla="*/ 646744 w 2586977"/>
                  <a:gd name="connsiteY2-84" fmla="*/ 2079328 h 2079328"/>
                  <a:gd name="connsiteX3-85" fmla="*/ 0 w 2586977"/>
                  <a:gd name="connsiteY3-86" fmla="*/ 959135 h 2079328"/>
                  <a:gd name="connsiteX4-87" fmla="*/ 553757 w 2586977"/>
                  <a:gd name="connsiteY4-88" fmla="*/ 0 h 2079328"/>
                  <a:gd name="connsiteX0-89" fmla="*/ 2482474 w 2482474"/>
                  <a:gd name="connsiteY0-90" fmla="*/ 1134551 h 2079328"/>
                  <a:gd name="connsiteX1-91" fmla="*/ 1940233 w 2482474"/>
                  <a:gd name="connsiteY1-92" fmla="*/ 2079328 h 2079328"/>
                  <a:gd name="connsiteX2-93" fmla="*/ 646744 w 2482474"/>
                  <a:gd name="connsiteY2-94" fmla="*/ 2079328 h 2079328"/>
                  <a:gd name="connsiteX3-95" fmla="*/ 0 w 2482474"/>
                  <a:gd name="connsiteY3-96" fmla="*/ 959135 h 2079328"/>
                  <a:gd name="connsiteX4-97" fmla="*/ 553757 w 2482474"/>
                  <a:gd name="connsiteY4-98" fmla="*/ 0 h 20793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82474" h="2079328">
                    <a:moveTo>
                      <a:pt x="2482474" y="1134551"/>
                    </a:moveTo>
                    <a:lnTo>
                      <a:pt x="1940233" y="2079328"/>
                    </a:lnTo>
                    <a:lnTo>
                      <a:pt x="646744" y="2079328"/>
                    </a:lnTo>
                    <a:lnTo>
                      <a:pt x="0" y="959135"/>
                    </a:lnTo>
                    <a:lnTo>
                      <a:pt x="553757" y="0"/>
                    </a:lnTo>
                  </a:path>
                </a:pathLst>
              </a:custGeom>
              <a:noFill/>
              <a:ln w="12700">
                <a:solidFill>
                  <a:srgbClr val="CDA170">
                    <a:alpha val="20000"/>
                  </a:srgbClr>
                </a:solidFill>
                <a:head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5" name="任意多边形: 形状 56"/>
              <p:cNvSpPr/>
              <p:nvPr>
                <p:custDataLst>
                  <p:tags r:id="rId33"/>
                </p:custDataLst>
              </p:nvPr>
            </p:nvSpPr>
            <p:spPr>
              <a:xfrm>
                <a:off x="11686" y="5367"/>
                <a:ext cx="2634" cy="1588"/>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728609 w 2586977"/>
                  <a:gd name="connsiteY0-68" fmla="*/ 0 h 2240387"/>
                  <a:gd name="connsiteX1-69" fmla="*/ 1940233 w 2586977"/>
                  <a:gd name="connsiteY1-70" fmla="*/ 0 h 2240387"/>
                  <a:gd name="connsiteX2-71" fmla="*/ 2586977 w 2586977"/>
                  <a:gd name="connsiteY2-72" fmla="*/ 1120194 h 2240387"/>
                  <a:gd name="connsiteX3-73" fmla="*/ 1940233 w 2586977"/>
                  <a:gd name="connsiteY3-74" fmla="*/ 2240387 h 2240387"/>
                  <a:gd name="connsiteX4-75" fmla="*/ 646744 w 2586977"/>
                  <a:gd name="connsiteY4-76" fmla="*/ 2240387 h 2240387"/>
                  <a:gd name="connsiteX5-77" fmla="*/ 0 w 2586977"/>
                  <a:gd name="connsiteY5-78" fmla="*/ 1120194 h 2240387"/>
                  <a:gd name="connsiteX0-79" fmla="*/ 81865 w 1940233"/>
                  <a:gd name="connsiteY0-80" fmla="*/ 0 h 2240387"/>
                  <a:gd name="connsiteX1-81" fmla="*/ 1293489 w 1940233"/>
                  <a:gd name="connsiteY1-82" fmla="*/ 0 h 2240387"/>
                  <a:gd name="connsiteX2-83" fmla="*/ 1940233 w 1940233"/>
                  <a:gd name="connsiteY2-84" fmla="*/ 1120194 h 2240387"/>
                  <a:gd name="connsiteX3-85" fmla="*/ 1293489 w 1940233"/>
                  <a:gd name="connsiteY3-86" fmla="*/ 2240387 h 2240387"/>
                  <a:gd name="connsiteX4-87" fmla="*/ 0 w 1940233"/>
                  <a:gd name="connsiteY4-88" fmla="*/ 2240387 h 2240387"/>
                  <a:gd name="connsiteX0-89" fmla="*/ 0 w 1858368"/>
                  <a:gd name="connsiteY0-90" fmla="*/ 0 h 2240387"/>
                  <a:gd name="connsiteX1-91" fmla="*/ 1211624 w 1858368"/>
                  <a:gd name="connsiteY1-92" fmla="*/ 0 h 2240387"/>
                  <a:gd name="connsiteX2-93" fmla="*/ 1858368 w 1858368"/>
                  <a:gd name="connsiteY2-94" fmla="*/ 1120194 h 2240387"/>
                  <a:gd name="connsiteX3-95" fmla="*/ 1211624 w 1858368"/>
                  <a:gd name="connsiteY3-96" fmla="*/ 2240387 h 2240387"/>
                  <a:gd name="connsiteX0-97" fmla="*/ 0 w 1858368"/>
                  <a:gd name="connsiteY0-98" fmla="*/ 0 h 1120194"/>
                  <a:gd name="connsiteX1-99" fmla="*/ 1211624 w 1858368"/>
                  <a:gd name="connsiteY1-100" fmla="*/ 0 h 1120194"/>
                  <a:gd name="connsiteX2-101" fmla="*/ 1858368 w 1858368"/>
                  <a:gd name="connsiteY2-102" fmla="*/ 1120194 h 1120194"/>
                </a:gdLst>
                <a:ahLst/>
                <a:cxnLst>
                  <a:cxn ang="0">
                    <a:pos x="connsiteX0-1" y="connsiteY0-2"/>
                  </a:cxn>
                  <a:cxn ang="0">
                    <a:pos x="connsiteX1-3" y="connsiteY1-4"/>
                  </a:cxn>
                  <a:cxn ang="0">
                    <a:pos x="connsiteX2-5" y="connsiteY2-6"/>
                  </a:cxn>
                </a:cxnLst>
                <a:rect l="l" t="t" r="r" b="b"/>
                <a:pathLst>
                  <a:path w="1858368" h="1120194">
                    <a:moveTo>
                      <a:pt x="0" y="0"/>
                    </a:moveTo>
                    <a:lnTo>
                      <a:pt x="1211624" y="0"/>
                    </a:lnTo>
                    <a:lnTo>
                      <a:pt x="1858368" y="1120194"/>
                    </a:lnTo>
                  </a:path>
                </a:pathLst>
              </a:custGeom>
              <a:noFill/>
              <a:ln w="12700">
                <a:solidFill>
                  <a:srgbClr val="CDB09A">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useBgFill="1">
            <p:nvSpPr>
              <p:cNvPr id="89" name="六边形 88"/>
              <p:cNvSpPr/>
              <p:nvPr>
                <p:custDataLst>
                  <p:tags r:id="rId34"/>
                </p:custDataLst>
              </p:nvPr>
            </p:nvSpPr>
            <p:spPr>
              <a:xfrm>
                <a:off x="10964" y="5613"/>
                <a:ext cx="3075" cy="2665"/>
              </a:xfrm>
              <a:prstGeom prst="hexagon">
                <a:avLst>
                  <a:gd name="adj" fmla="val 28654"/>
                  <a:gd name="vf" fmla="val 115470"/>
                </a:avLst>
              </a:prstGeom>
              <a:ln w="6350">
                <a:solidFill>
                  <a:srgbClr val="CDA170"/>
                </a:solidFill>
              </a:ln>
              <a:effectLst>
                <a:outerShdw blurRad="317500" dist="190500" dir="2700000" algn="tl"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20000"/>
                  </a:lnSpc>
                  <a:buClrTx/>
                  <a:buSzTx/>
                  <a:buFontTx/>
                </a:pPr>
                <a:r>
                  <a:rPr lang="zh-CN" altLang="en-US">
                    <a:solidFill>
                      <a:schemeClr val="tx1">
                        <a:lumMod val="65000"/>
                        <a:lumOff val="35000"/>
                      </a:schemeClr>
                    </a:solidFill>
                    <a:sym typeface="+mn-ea"/>
                  </a:rPr>
                  <a:t>获得一种原料或半成品的新的供给来源</a:t>
                </a:r>
                <a:endParaRPr lang="zh-CN" altLang="en-US">
                  <a:solidFill>
                    <a:schemeClr val="tx1">
                      <a:lumMod val="65000"/>
                      <a:lumOff val="35000"/>
                    </a:schemeClr>
                  </a:solidFill>
                  <a:sym typeface="+mn-ea"/>
                </a:endParaRPr>
              </a:p>
            </p:txBody>
          </p:sp>
        </p:grpSp>
      </p:grpSp>
      <p:grpSp>
        <p:nvGrpSpPr>
          <p:cNvPr id="97" name="组合 96"/>
          <p:cNvGrpSpPr/>
          <p:nvPr/>
        </p:nvGrpSpPr>
        <p:grpSpPr>
          <a:xfrm>
            <a:off x="8510905" y="2400300"/>
            <a:ext cx="2327910" cy="3006725"/>
            <a:chOff x="13403" y="3780"/>
            <a:chExt cx="3666" cy="4735"/>
          </a:xfrm>
        </p:grpSpPr>
        <p:sp>
          <p:nvSpPr>
            <p:cNvPr id="69" name="任意多边形: 形状 38"/>
            <p:cNvSpPr/>
            <p:nvPr>
              <p:custDataLst>
                <p:tags r:id="rId35"/>
              </p:custDataLst>
            </p:nvPr>
          </p:nvSpPr>
          <p:spPr>
            <a:xfrm>
              <a:off x="13403" y="3780"/>
              <a:ext cx="3666" cy="3175"/>
            </a:xfrm>
            <a:custGeom>
              <a:avLst/>
              <a:gdLst>
                <a:gd name="connsiteX0" fmla="*/ 646744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736693 w 2586977"/>
                <a:gd name="connsiteY4" fmla="*/ 2240387 h 2240387"/>
                <a:gd name="connsiteX5" fmla="*/ 736693 w 2586977"/>
                <a:gd name="connsiteY5" fmla="*/ 1726018 h 2240387"/>
                <a:gd name="connsiteX6" fmla="*/ 561841 w 2586977"/>
                <a:gd name="connsiteY6" fmla="*/ 1726018 h 2240387"/>
                <a:gd name="connsiteX7" fmla="*/ 561841 w 2586977"/>
                <a:gd name="connsiteY7" fmla="*/ 2093331 h 2240387"/>
                <a:gd name="connsiteX8" fmla="*/ 0 w 2586977"/>
                <a:gd name="connsiteY8" fmla="*/ 1120194 h 2240387"/>
                <a:gd name="connsiteX0-1" fmla="*/ 736693 w 2586977"/>
                <a:gd name="connsiteY0-2" fmla="*/ 1726018 h 2240387"/>
                <a:gd name="connsiteX1-3" fmla="*/ 561841 w 2586977"/>
                <a:gd name="connsiteY1-4" fmla="*/ 1726018 h 2240387"/>
                <a:gd name="connsiteX2-5" fmla="*/ 561841 w 2586977"/>
                <a:gd name="connsiteY2-6" fmla="*/ 2093331 h 2240387"/>
                <a:gd name="connsiteX3-7" fmla="*/ 0 w 2586977"/>
                <a:gd name="connsiteY3-8" fmla="*/ 1120194 h 2240387"/>
                <a:gd name="connsiteX4-9" fmla="*/ 646744 w 2586977"/>
                <a:gd name="connsiteY4-10" fmla="*/ 0 h 2240387"/>
                <a:gd name="connsiteX5-11" fmla="*/ 1940233 w 2586977"/>
                <a:gd name="connsiteY5-12" fmla="*/ 0 h 2240387"/>
                <a:gd name="connsiteX6-13" fmla="*/ 2586977 w 2586977"/>
                <a:gd name="connsiteY6-14" fmla="*/ 1120194 h 2240387"/>
                <a:gd name="connsiteX7-15" fmla="*/ 1940233 w 2586977"/>
                <a:gd name="connsiteY7-16" fmla="*/ 2240387 h 2240387"/>
                <a:gd name="connsiteX8-17" fmla="*/ 736693 w 2586977"/>
                <a:gd name="connsiteY8-18" fmla="*/ 2240387 h 2240387"/>
                <a:gd name="connsiteX9" fmla="*/ 828133 w 2586977"/>
                <a:gd name="connsiteY9" fmla="*/ 1817458 h 2240387"/>
                <a:gd name="connsiteX0-19" fmla="*/ 736693 w 2586977"/>
                <a:gd name="connsiteY0-20" fmla="*/ 1726018 h 2240387"/>
                <a:gd name="connsiteX1-21" fmla="*/ 561841 w 2586977"/>
                <a:gd name="connsiteY1-22" fmla="*/ 1726018 h 2240387"/>
                <a:gd name="connsiteX2-23" fmla="*/ 561841 w 2586977"/>
                <a:gd name="connsiteY2-24" fmla="*/ 2093331 h 2240387"/>
                <a:gd name="connsiteX3-25" fmla="*/ 0 w 2586977"/>
                <a:gd name="connsiteY3-26" fmla="*/ 1120194 h 2240387"/>
                <a:gd name="connsiteX4-27" fmla="*/ 646744 w 2586977"/>
                <a:gd name="connsiteY4-28" fmla="*/ 0 h 2240387"/>
                <a:gd name="connsiteX5-29" fmla="*/ 1940233 w 2586977"/>
                <a:gd name="connsiteY5-30" fmla="*/ 0 h 2240387"/>
                <a:gd name="connsiteX6-31" fmla="*/ 2586977 w 2586977"/>
                <a:gd name="connsiteY6-32" fmla="*/ 1120194 h 2240387"/>
                <a:gd name="connsiteX7-33" fmla="*/ 1940233 w 2586977"/>
                <a:gd name="connsiteY7-34" fmla="*/ 2240387 h 2240387"/>
                <a:gd name="connsiteX8-35" fmla="*/ 736693 w 2586977"/>
                <a:gd name="connsiteY8-36" fmla="*/ 2240387 h 2240387"/>
                <a:gd name="connsiteX0-37" fmla="*/ 561841 w 2586977"/>
                <a:gd name="connsiteY0-38" fmla="*/ 1726018 h 2240387"/>
                <a:gd name="connsiteX1-39" fmla="*/ 561841 w 2586977"/>
                <a:gd name="connsiteY1-40" fmla="*/ 2093331 h 2240387"/>
                <a:gd name="connsiteX2-41" fmla="*/ 0 w 2586977"/>
                <a:gd name="connsiteY2-42" fmla="*/ 1120194 h 2240387"/>
                <a:gd name="connsiteX3-43" fmla="*/ 646744 w 2586977"/>
                <a:gd name="connsiteY3-44" fmla="*/ 0 h 2240387"/>
                <a:gd name="connsiteX4-45" fmla="*/ 1940233 w 2586977"/>
                <a:gd name="connsiteY4-46" fmla="*/ 0 h 2240387"/>
                <a:gd name="connsiteX5-47" fmla="*/ 2586977 w 2586977"/>
                <a:gd name="connsiteY5-48" fmla="*/ 1120194 h 2240387"/>
                <a:gd name="connsiteX6-49" fmla="*/ 1940233 w 2586977"/>
                <a:gd name="connsiteY6-50" fmla="*/ 2240387 h 2240387"/>
                <a:gd name="connsiteX7-51" fmla="*/ 736693 w 2586977"/>
                <a:gd name="connsiteY7-52" fmla="*/ 2240387 h 2240387"/>
                <a:gd name="connsiteX0-53" fmla="*/ 561841 w 2586977"/>
                <a:gd name="connsiteY0-54" fmla="*/ 2093331 h 2240387"/>
                <a:gd name="connsiteX1-55" fmla="*/ 0 w 2586977"/>
                <a:gd name="connsiteY1-56" fmla="*/ 1120194 h 2240387"/>
                <a:gd name="connsiteX2-57" fmla="*/ 646744 w 2586977"/>
                <a:gd name="connsiteY2-58" fmla="*/ 0 h 2240387"/>
                <a:gd name="connsiteX3-59" fmla="*/ 1940233 w 2586977"/>
                <a:gd name="connsiteY3-60" fmla="*/ 0 h 2240387"/>
                <a:gd name="connsiteX4-61" fmla="*/ 2586977 w 2586977"/>
                <a:gd name="connsiteY4-62" fmla="*/ 1120194 h 2240387"/>
                <a:gd name="connsiteX5-63" fmla="*/ 1940233 w 2586977"/>
                <a:gd name="connsiteY5-64" fmla="*/ 2240387 h 2240387"/>
                <a:gd name="connsiteX6-65" fmla="*/ 736693 w 2586977"/>
                <a:gd name="connsiteY6-66" fmla="*/ 2240387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586977" h="2240387">
                  <a:moveTo>
                    <a:pt x="561841" y="2093331"/>
                  </a:moveTo>
                  <a:lnTo>
                    <a:pt x="0" y="1120194"/>
                  </a:lnTo>
                  <a:lnTo>
                    <a:pt x="646744" y="0"/>
                  </a:lnTo>
                  <a:lnTo>
                    <a:pt x="1940233" y="0"/>
                  </a:lnTo>
                  <a:lnTo>
                    <a:pt x="2586977" y="1120194"/>
                  </a:lnTo>
                  <a:lnTo>
                    <a:pt x="1940233" y="2240387"/>
                  </a:lnTo>
                  <a:lnTo>
                    <a:pt x="736693" y="2240387"/>
                  </a:lnTo>
                </a:path>
              </a:pathLst>
            </a:custGeom>
            <a:noFill/>
            <a:ln w="12700">
              <a:solidFill>
                <a:srgbClr val="CDB09A">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7" name="图片 21" descr="343435383036303b343532343136363bcfeec4bfbdf8b6c8"/>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15026" y="7963"/>
              <a:ext cx="553" cy="553"/>
            </a:xfrm>
            <a:prstGeom prst="rect">
              <a:avLst/>
            </a:prstGeom>
          </p:spPr>
        </p:pic>
        <p:cxnSp>
          <p:nvCxnSpPr>
            <p:cNvPr id="85" name="直接连接符 84"/>
            <p:cNvCxnSpPr/>
            <p:nvPr>
              <p:custDataLst>
                <p:tags r:id="rId39"/>
              </p:custDataLst>
            </p:nvPr>
          </p:nvCxnSpPr>
          <p:spPr>
            <a:xfrm flipH="1">
              <a:off x="15255" y="7099"/>
              <a:ext cx="10" cy="759"/>
            </a:xfrm>
            <a:prstGeom prst="line">
              <a:avLst/>
            </a:prstGeom>
            <a:ln w="31750" cap="rnd">
              <a:solidFill>
                <a:srgbClr val="CDA170"/>
              </a:solidFill>
              <a:prstDash val="sysDot"/>
              <a:round/>
            </a:ln>
          </p:spPr>
          <p:style>
            <a:lnRef idx="0">
              <a:srgbClr val="FFFFFF"/>
            </a:lnRef>
            <a:fillRef idx="0">
              <a:srgbClr val="FFFFFF"/>
            </a:fillRef>
            <a:effectRef idx="0">
              <a:srgbClr val="FFFFFF"/>
            </a:effectRef>
            <a:fontRef idx="minor">
              <a:schemeClr val="tx1"/>
            </a:fontRef>
          </p:style>
        </p:cxnSp>
        <p:sp useBgFill="1">
          <p:nvSpPr>
            <p:cNvPr id="90" name="六边形 89"/>
            <p:cNvSpPr/>
            <p:nvPr>
              <p:custDataLst>
                <p:tags r:id="rId40"/>
              </p:custDataLst>
            </p:nvPr>
          </p:nvSpPr>
          <p:spPr>
            <a:xfrm>
              <a:off x="13725" y="4020"/>
              <a:ext cx="3075" cy="2665"/>
            </a:xfrm>
            <a:prstGeom prst="hexagon">
              <a:avLst>
                <a:gd name="adj" fmla="val 28654"/>
                <a:gd name="vf" fmla="val 115470"/>
              </a:avLst>
            </a:prstGeom>
            <a:ln w="6350">
              <a:solidFill>
                <a:srgbClr val="CDA170"/>
              </a:solidFill>
            </a:ln>
            <a:effectLst>
              <a:outerShdw blurRad="317500" dist="190500" dir="2700000" algn="tl"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20000"/>
                </a:lnSpc>
                <a:buClrTx/>
                <a:buSzTx/>
                <a:buFontTx/>
              </a:pPr>
              <a:r>
                <a:rPr lang="zh-CN" altLang="en-US">
                  <a:solidFill>
                    <a:schemeClr val="tx1">
                      <a:lumMod val="65000"/>
                      <a:lumOff val="35000"/>
                    </a:schemeClr>
                  </a:solidFill>
                  <a:sym typeface="+mn-ea"/>
                </a:rPr>
                <a:t>实行一种新的企业组织形式</a:t>
              </a:r>
              <a:endParaRPr lang="zh-CN" altLang="en-US">
                <a:solidFill>
                  <a:schemeClr val="tx1">
                    <a:lumMod val="65000"/>
                    <a:lumOff val="35000"/>
                  </a:schemeClr>
                </a:solidFill>
                <a:sym typeface="+mn-ea"/>
              </a:endParaRPr>
            </a:p>
          </p:txBody>
        </p:sp>
      </p:grpSp>
      <p:cxnSp>
        <p:nvCxnSpPr>
          <p:cNvPr id="98" name="直接连接符 97"/>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4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7" presetClass="entr" presetSubtype="4" fill="hold" nodeType="afterEffect">
                                  <p:stCondLst>
                                    <p:cond delay="0"/>
                                  </p:stCondLst>
                                  <p:childTnLst>
                                    <p:set>
                                      <p:cBhvr>
                                        <p:cTn id="21" dur="2000" fill="hold">
                                          <p:stCondLst>
                                            <p:cond delay="0"/>
                                          </p:stCondLst>
                                        </p:cTn>
                                        <p:tgtEl>
                                          <p:spTgt spid="92"/>
                                        </p:tgtEl>
                                        <p:attrNameLst>
                                          <p:attrName>style.visibility</p:attrName>
                                        </p:attrNameLst>
                                      </p:cBhvr>
                                      <p:to>
                                        <p:strVal val="visible"/>
                                      </p:to>
                                    </p:set>
                                    <p:anim calcmode="lin" valueType="num">
                                      <p:cBhvr additive="base">
                                        <p:cTn id="22" dur="2000" fill="hold"/>
                                        <p:tgtEl>
                                          <p:spTgt spid="92"/>
                                        </p:tgtEl>
                                        <p:attrNameLst>
                                          <p:attrName>ppt_x</p:attrName>
                                        </p:attrNameLst>
                                      </p:cBhvr>
                                      <p:tavLst>
                                        <p:tav tm="0">
                                          <p:val>
                                            <p:strVal val="#ppt_x"/>
                                          </p:val>
                                        </p:tav>
                                        <p:tav tm="100000">
                                          <p:val>
                                            <p:strVal val="#ppt_x"/>
                                          </p:val>
                                        </p:tav>
                                      </p:tavLst>
                                    </p:anim>
                                    <p:anim calcmode="lin" valueType="num">
                                      <p:cBhvr additive="base">
                                        <p:cTn id="23" dur="2000" fill="hold"/>
                                        <p:tgtEl>
                                          <p:spTgt spid="92"/>
                                        </p:tgtEl>
                                        <p:attrNameLst>
                                          <p:attrName>ppt_y</p:attrName>
                                        </p:attrNameLst>
                                      </p:cBhvr>
                                      <p:tavLst>
                                        <p:tav tm="0">
                                          <p:val>
                                            <p:strVal val="1+#ppt_h/2"/>
                                          </p:val>
                                        </p:tav>
                                        <p:tav tm="100000">
                                          <p:val>
                                            <p:strVal val="#ppt_y"/>
                                          </p:val>
                                        </p:tav>
                                      </p:tavLst>
                                    </p:anim>
                                  </p:childTnLst>
                                </p:cTn>
                              </p:par>
                            </p:childTnLst>
                          </p:cTn>
                        </p:par>
                        <p:par>
                          <p:cTn id="24" fill="hold">
                            <p:stCondLst>
                              <p:cond delay="3500"/>
                            </p:stCondLst>
                            <p:childTnLst>
                              <p:par>
                                <p:cTn id="25" presetID="7" presetClass="entr" presetSubtype="4" fill="hold" nodeType="afterEffect">
                                  <p:stCondLst>
                                    <p:cond delay="0"/>
                                  </p:stCondLst>
                                  <p:childTnLst>
                                    <p:set>
                                      <p:cBhvr>
                                        <p:cTn id="26" dur="2000" fill="hold">
                                          <p:stCondLst>
                                            <p:cond delay="0"/>
                                          </p:stCondLst>
                                        </p:cTn>
                                        <p:tgtEl>
                                          <p:spTgt spid="93"/>
                                        </p:tgtEl>
                                        <p:attrNameLst>
                                          <p:attrName>style.visibility</p:attrName>
                                        </p:attrNameLst>
                                      </p:cBhvr>
                                      <p:to>
                                        <p:strVal val="visible"/>
                                      </p:to>
                                    </p:set>
                                    <p:anim calcmode="lin" valueType="num">
                                      <p:cBhvr additive="base">
                                        <p:cTn id="27" dur="2000" fill="hold"/>
                                        <p:tgtEl>
                                          <p:spTgt spid="93"/>
                                        </p:tgtEl>
                                        <p:attrNameLst>
                                          <p:attrName>ppt_x</p:attrName>
                                        </p:attrNameLst>
                                      </p:cBhvr>
                                      <p:tavLst>
                                        <p:tav tm="0">
                                          <p:val>
                                            <p:strVal val="#ppt_x"/>
                                          </p:val>
                                        </p:tav>
                                        <p:tav tm="100000">
                                          <p:val>
                                            <p:strVal val="#ppt_x"/>
                                          </p:val>
                                        </p:tav>
                                      </p:tavLst>
                                    </p:anim>
                                    <p:anim calcmode="lin" valueType="num">
                                      <p:cBhvr additive="base">
                                        <p:cTn id="28" dur="2000" fill="hold"/>
                                        <p:tgtEl>
                                          <p:spTgt spid="93"/>
                                        </p:tgtEl>
                                        <p:attrNameLst>
                                          <p:attrName>ppt_y</p:attrName>
                                        </p:attrNameLst>
                                      </p:cBhvr>
                                      <p:tavLst>
                                        <p:tav tm="0">
                                          <p:val>
                                            <p:strVal val="1+#ppt_h/2"/>
                                          </p:val>
                                        </p:tav>
                                        <p:tav tm="100000">
                                          <p:val>
                                            <p:strVal val="#ppt_y"/>
                                          </p:val>
                                        </p:tav>
                                      </p:tavLst>
                                    </p:anim>
                                  </p:childTnLst>
                                </p:cTn>
                              </p:par>
                            </p:childTnLst>
                          </p:cTn>
                        </p:par>
                        <p:par>
                          <p:cTn id="29" fill="hold">
                            <p:stCondLst>
                              <p:cond delay="5500"/>
                            </p:stCondLst>
                            <p:childTnLst>
                              <p:par>
                                <p:cTn id="30" presetID="7" presetClass="entr" presetSubtype="4" fill="hold" nodeType="afterEffect">
                                  <p:stCondLst>
                                    <p:cond delay="0"/>
                                  </p:stCondLst>
                                  <p:childTnLst>
                                    <p:set>
                                      <p:cBhvr>
                                        <p:cTn id="31" dur="2000" fill="hold">
                                          <p:stCondLst>
                                            <p:cond delay="0"/>
                                          </p:stCondLst>
                                        </p:cTn>
                                        <p:tgtEl>
                                          <p:spTgt spid="94"/>
                                        </p:tgtEl>
                                        <p:attrNameLst>
                                          <p:attrName>style.visibility</p:attrName>
                                        </p:attrNameLst>
                                      </p:cBhvr>
                                      <p:to>
                                        <p:strVal val="visible"/>
                                      </p:to>
                                    </p:set>
                                    <p:anim calcmode="lin" valueType="num">
                                      <p:cBhvr additive="base">
                                        <p:cTn id="32" dur="2000" fill="hold"/>
                                        <p:tgtEl>
                                          <p:spTgt spid="94"/>
                                        </p:tgtEl>
                                        <p:attrNameLst>
                                          <p:attrName>ppt_x</p:attrName>
                                        </p:attrNameLst>
                                      </p:cBhvr>
                                      <p:tavLst>
                                        <p:tav tm="0">
                                          <p:val>
                                            <p:strVal val="#ppt_x"/>
                                          </p:val>
                                        </p:tav>
                                        <p:tav tm="100000">
                                          <p:val>
                                            <p:strVal val="#ppt_x"/>
                                          </p:val>
                                        </p:tav>
                                      </p:tavLst>
                                    </p:anim>
                                    <p:anim calcmode="lin" valueType="num">
                                      <p:cBhvr additive="base">
                                        <p:cTn id="33" dur="2000" fill="hold"/>
                                        <p:tgtEl>
                                          <p:spTgt spid="94"/>
                                        </p:tgtEl>
                                        <p:attrNameLst>
                                          <p:attrName>ppt_y</p:attrName>
                                        </p:attrNameLst>
                                      </p:cBhvr>
                                      <p:tavLst>
                                        <p:tav tm="0">
                                          <p:val>
                                            <p:strVal val="1+#ppt_h/2"/>
                                          </p:val>
                                        </p:tav>
                                        <p:tav tm="100000">
                                          <p:val>
                                            <p:strVal val="#ppt_y"/>
                                          </p:val>
                                        </p:tav>
                                      </p:tavLst>
                                    </p:anim>
                                  </p:childTnLst>
                                </p:cTn>
                              </p:par>
                            </p:childTnLst>
                          </p:cTn>
                        </p:par>
                        <p:par>
                          <p:cTn id="34" fill="hold">
                            <p:stCondLst>
                              <p:cond delay="7500"/>
                            </p:stCondLst>
                            <p:childTnLst>
                              <p:par>
                                <p:cTn id="35" presetID="7" presetClass="entr" presetSubtype="4" fill="hold" nodeType="afterEffect">
                                  <p:stCondLst>
                                    <p:cond delay="0"/>
                                  </p:stCondLst>
                                  <p:childTnLst>
                                    <p:set>
                                      <p:cBhvr>
                                        <p:cTn id="36" dur="2000" fill="hold">
                                          <p:stCondLst>
                                            <p:cond delay="0"/>
                                          </p:stCondLst>
                                        </p:cTn>
                                        <p:tgtEl>
                                          <p:spTgt spid="96"/>
                                        </p:tgtEl>
                                        <p:attrNameLst>
                                          <p:attrName>style.visibility</p:attrName>
                                        </p:attrNameLst>
                                      </p:cBhvr>
                                      <p:to>
                                        <p:strVal val="visible"/>
                                      </p:to>
                                    </p:set>
                                    <p:anim calcmode="lin" valueType="num">
                                      <p:cBhvr additive="base">
                                        <p:cTn id="37" dur="2000" fill="hold"/>
                                        <p:tgtEl>
                                          <p:spTgt spid="96"/>
                                        </p:tgtEl>
                                        <p:attrNameLst>
                                          <p:attrName>ppt_x</p:attrName>
                                        </p:attrNameLst>
                                      </p:cBhvr>
                                      <p:tavLst>
                                        <p:tav tm="0">
                                          <p:val>
                                            <p:strVal val="#ppt_x"/>
                                          </p:val>
                                        </p:tav>
                                        <p:tav tm="100000">
                                          <p:val>
                                            <p:strVal val="#ppt_x"/>
                                          </p:val>
                                        </p:tav>
                                      </p:tavLst>
                                    </p:anim>
                                    <p:anim calcmode="lin" valueType="num">
                                      <p:cBhvr additive="base">
                                        <p:cTn id="38" dur="2000" fill="hold"/>
                                        <p:tgtEl>
                                          <p:spTgt spid="96"/>
                                        </p:tgtEl>
                                        <p:attrNameLst>
                                          <p:attrName>ppt_y</p:attrName>
                                        </p:attrNameLst>
                                      </p:cBhvr>
                                      <p:tavLst>
                                        <p:tav tm="0">
                                          <p:val>
                                            <p:strVal val="1+#ppt_h/2"/>
                                          </p:val>
                                        </p:tav>
                                        <p:tav tm="100000">
                                          <p:val>
                                            <p:strVal val="#ppt_y"/>
                                          </p:val>
                                        </p:tav>
                                      </p:tavLst>
                                    </p:anim>
                                  </p:childTnLst>
                                </p:cTn>
                              </p:par>
                            </p:childTnLst>
                          </p:cTn>
                        </p:par>
                        <p:par>
                          <p:cTn id="39" fill="hold">
                            <p:stCondLst>
                              <p:cond delay="9500"/>
                            </p:stCondLst>
                            <p:childTnLst>
                              <p:par>
                                <p:cTn id="40" presetID="7" presetClass="entr" presetSubtype="4" fill="hold" nodeType="afterEffect">
                                  <p:stCondLst>
                                    <p:cond delay="0"/>
                                  </p:stCondLst>
                                  <p:childTnLst>
                                    <p:set>
                                      <p:cBhvr>
                                        <p:cTn id="41" dur="2000" fill="hold">
                                          <p:stCondLst>
                                            <p:cond delay="0"/>
                                          </p:stCondLst>
                                        </p:cTn>
                                        <p:tgtEl>
                                          <p:spTgt spid="97"/>
                                        </p:tgtEl>
                                        <p:attrNameLst>
                                          <p:attrName>style.visibility</p:attrName>
                                        </p:attrNameLst>
                                      </p:cBhvr>
                                      <p:to>
                                        <p:strVal val="visible"/>
                                      </p:to>
                                    </p:set>
                                    <p:anim calcmode="lin" valueType="num">
                                      <p:cBhvr additive="base">
                                        <p:cTn id="42" dur="2000" fill="hold"/>
                                        <p:tgtEl>
                                          <p:spTgt spid="97"/>
                                        </p:tgtEl>
                                        <p:attrNameLst>
                                          <p:attrName>ppt_x</p:attrName>
                                        </p:attrNameLst>
                                      </p:cBhvr>
                                      <p:tavLst>
                                        <p:tav tm="0">
                                          <p:val>
                                            <p:strVal val="#ppt_x"/>
                                          </p:val>
                                        </p:tav>
                                        <p:tav tm="100000">
                                          <p:val>
                                            <p:strVal val="#ppt_x"/>
                                          </p:val>
                                        </p:tav>
                                      </p:tavLst>
                                    </p:anim>
                                    <p:anim calcmode="lin" valueType="num">
                                      <p:cBhvr additive="base">
                                        <p:cTn id="43" dur="2000" fill="hold"/>
                                        <p:tgtEl>
                                          <p:spTgt spid="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0.xml><?xml version="1.0" encoding="utf-8"?>
<p:tagLst xmlns:p="http://schemas.openxmlformats.org/presentationml/2006/main">
  <p:tag name="KSO_WM_DIAGRAM_VIRTUALLY_FRAME" val="{&quot;height&quot;:284.1048386721324,&quot;left&quot;:133.15,&quot;top&quot;:166.46425196850393,&quot;width&quot;:602.45}"/>
</p:tagLst>
</file>

<file path=ppt/tags/tag101.xml><?xml version="1.0" encoding="utf-8"?>
<p:tagLst xmlns:p="http://schemas.openxmlformats.org/presentationml/2006/main">
  <p:tag name="KSO_WM_DIAGRAM_VIRTUALLY_FRAME" val="{&quot;height&quot;:284.1048386721324,&quot;left&quot;:133.15,&quot;top&quot;:166.46425196850393,&quot;width&quot;:602.45}"/>
</p:tagLst>
</file>

<file path=ppt/tags/tag102.xml><?xml version="1.0" encoding="utf-8"?>
<p:tagLst xmlns:p="http://schemas.openxmlformats.org/presentationml/2006/main">
  <p:tag name="KSO_WM_DIAGRAM_VIRTUALLY_FRAME" val="{&quot;height&quot;:284.1048386721324,&quot;left&quot;:133.15,&quot;top&quot;:166.46425196850393,&quot;width&quot;:602.45}"/>
</p:tagLst>
</file>

<file path=ppt/tags/tag103.xml><?xml version="1.0" encoding="utf-8"?>
<p:tagLst xmlns:p="http://schemas.openxmlformats.org/presentationml/2006/main">
  <p:tag name="KSO_WM_DIAGRAM_VIRTUALLY_FRAME" val="{&quot;height&quot;:284.1048386721324,&quot;left&quot;:133.15,&quot;top&quot;:166.46425196850393,&quot;width&quot;:602.45}"/>
</p:tagLst>
</file>

<file path=ppt/tags/tag104.xml><?xml version="1.0" encoding="utf-8"?>
<p:tagLst xmlns:p="http://schemas.openxmlformats.org/presentationml/2006/main">
  <p:tag name="KSO_WM_DIAGRAM_VIRTUALLY_FRAME" val="{&quot;height&quot;:284.1048386721324,&quot;left&quot;:133.15,&quot;top&quot;:166.46425196850393,&quot;width&quot;:602.45}"/>
</p:tagLst>
</file>

<file path=ppt/tags/tag105.xml><?xml version="1.0" encoding="utf-8"?>
<p:tagLst xmlns:p="http://schemas.openxmlformats.org/presentationml/2006/main">
  <p:tag name="KSO_WM_DIAGRAM_VIRTUALLY_FRAME" val="{&quot;height&quot;:284.1048386721324,&quot;left&quot;:133.15,&quot;top&quot;:166.46425196850393,&quot;width&quot;:602.45}"/>
</p:tagLst>
</file>

<file path=ppt/tags/tag106.xml><?xml version="1.0" encoding="utf-8"?>
<p:tagLst xmlns:p="http://schemas.openxmlformats.org/presentationml/2006/main">
  <p:tag name="KSO_WM_DIAGRAM_VIRTUALLY_FRAME" val="{&quot;height&quot;:284.1048386721324,&quot;left&quot;:133.15,&quot;top&quot;:166.46425196850393,&quot;width&quot;:602.45}"/>
</p:tagLst>
</file>

<file path=ppt/tags/tag10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DIAGRAM_VIRTUALLY_FRAME" val="{&quot;height&quot;:283.5198486328125,&quot;left&quot;:120.22503937007873,&quot;top&quot;:170.44027253398744,&quot;width&quot;:733.25}"/>
</p:tagLst>
</file>

<file path=ppt/tags/tag1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515_1*l_h_i*1_1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DIAGRAM_VERSION" val="3"/>
  <p:tag name="KSO_WM_DIAGRAM_COLOR_TRICK" val="1"/>
  <p:tag name="KSO_WM_DIAGRAM_COLOR_TEXT_CAN_REMOVE" val="n"/>
  <p:tag name="KSO_WM_UNIT_VALUE" val="107*12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515_1*l_h_x*1_1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515_1*l_h_i*1_1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
</p:tagLst>
</file>

<file path=ppt/tags/tag1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515_1*l_h_f*1_1_1"/>
  <p:tag name="KSO_WM_TEMPLATE_CATEGORY" val="diagram"/>
  <p:tag name="KSO_WM_TEMPLATE_INDEX" val="20234515"/>
  <p:tag name="KSO_WM_UNIT_LAYERLEVEL" val="1_1_1"/>
  <p:tag name="KSO_WM_TAG_VERSION" val="3.0"/>
  <p:tag name="KSO_WM_BEAUTIFY_FLAG" val="#wm#"/>
  <p:tag name="KSO_WM_DIAGRAM_VIRTUALLY_FRAME" val="{&quot;height&quot;:283.5198486328125,&quot;left&quot;:120.22503937007873,&quot;top&quot;:170.44027253398744,&quot;width&quot;:733.25}"/>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5"/>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3.xml><?xml version="1.0" encoding="utf-8"?>
<p:tagLst xmlns:p="http://schemas.openxmlformats.org/presentationml/2006/main">
  <p:tag name="KSO_WM_DIAGRAM_VIRTUALLY_FRAME" val="{&quot;height&quot;:283.5198486328125,&quot;left&quot;:120.22503937007873,&quot;top&quot;:170.44027253398744,&quot;width&quot;:733.25}"/>
</p:tagLst>
</file>

<file path=ppt/tags/tag1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515_1*l_h_i*1_2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1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515_1*l_h_i*1_2_3"/>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116.xml><?xml version="1.0" encoding="utf-8"?>
<p:tagLst xmlns:p="http://schemas.openxmlformats.org/presentationml/2006/main">
  <p:tag name="KSO_WM_DIAGRAM_VERSION" val="3"/>
  <p:tag name="KSO_WM_DIAGRAM_COLOR_TRICK" val="1"/>
  <p:tag name="KSO_WM_DIAGRAM_COLOR_TEXT_CAN_REMOVE" val="n"/>
  <p:tag name="KSO_WM_UNIT_VALUE" val="125*1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515_1*l_h_x*1_2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515_1*l_h_i*1_2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
</p:tagLst>
</file>

<file path=ppt/tags/tag1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515_1*l_h_f*1_2_1"/>
  <p:tag name="KSO_WM_TEMPLATE_CATEGORY" val="diagram"/>
  <p:tag name="KSO_WM_TEMPLATE_INDEX" val="20234515"/>
  <p:tag name="KSO_WM_UNIT_LAYERLEVEL" val="1_1_1"/>
  <p:tag name="KSO_WM_TAG_VERSION" val="3.0"/>
  <p:tag name="KSO_WM_BEAUTIFY_FLAG" val="#wm#"/>
  <p:tag name="KSO_WM_DIAGRAM_VIRTUALLY_FRAME" val="{&quot;height&quot;:283.5198486328125,&quot;left&quot;:120.22503937007873,&quot;top&quot;:170.44027253398744,&quot;width&quot;:733.25}"/>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5"/>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9.xml><?xml version="1.0" encoding="utf-8"?>
<p:tagLst xmlns:p="http://schemas.openxmlformats.org/presentationml/2006/main">
  <p:tag name="KSO_WM_DIAGRAM_VIRTUALLY_FRAME" val="{&quot;height&quot;:283.5198486328125,&quot;left&quot;:120.22503937007873,&quot;top&quot;:170.44027253398744,&quot;width&quot;:733.2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515_1*l_h_i*1_3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121.xml><?xml version="1.0" encoding="utf-8"?>
<p:tagLst xmlns:p="http://schemas.openxmlformats.org/presentationml/2006/main">
  <p:tag name="KSO_WM_DIAGRAM_VERSION" val="3"/>
  <p:tag name="KSO_WM_DIAGRAM_COLOR_TRICK" val="1"/>
  <p:tag name="KSO_WM_DIAGRAM_COLOR_TEXT_CAN_REMOVE" val="n"/>
  <p:tag name="KSO_WM_UNIT_VALUE" val="125*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515_1*l_h_x*1_3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515_1*l_h_i*1_3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
</p:tagLst>
</file>

<file path=ppt/tags/tag1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515_1*l_h_f*1_3_1"/>
  <p:tag name="KSO_WM_TEMPLATE_CATEGORY" val="diagram"/>
  <p:tag name="KSO_WM_TEMPLATE_INDEX" val="20234515"/>
  <p:tag name="KSO_WM_UNIT_LAYERLEVEL" val="1_1_1"/>
  <p:tag name="KSO_WM_TAG_VERSION" val="3.0"/>
  <p:tag name="KSO_WM_BEAUTIFY_FLAG" val="#wm#"/>
  <p:tag name="KSO_WM_DIAGRAM_VIRTUALLY_FRAME" val="{&quot;height&quot;:283.5198486328125,&quot;left&quot;:120.22503937007873,&quot;top&quot;:170.44027253398744,&quot;width&quot;:733.25}"/>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5"/>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4.xml><?xml version="1.0" encoding="utf-8"?>
<p:tagLst xmlns:p="http://schemas.openxmlformats.org/presentationml/2006/main">
  <p:tag name="KSO_WM_DIAGRAM_VIRTUALLY_FRAME" val="{&quot;height&quot;:283.5198486328125,&quot;left&quot;:120.22503937007873,&quot;top&quot;:170.44027253398744,&quot;width&quot;:733.25}"/>
</p:tagLst>
</file>

<file path=ppt/tags/tag125.xml><?xml version="1.0" encoding="utf-8"?>
<p:tagLst xmlns:p="http://schemas.openxmlformats.org/presentationml/2006/main">
  <p:tag name="KSO_WM_DIAGRAM_VERSION" val="3"/>
  <p:tag name="KSO_WM_DIAGRAM_COLOR_TRICK" val="1"/>
  <p:tag name="KSO_WM_DIAGRAM_COLOR_TEXT_CAN_REMOVE" val="n"/>
  <p:tag name="KSO_WM_UNIT_VALUE" val="125*10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4515_1*l_h_x*1_4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4515_1*l_h_i*1_4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
</p:tagLst>
</file>

<file path=ppt/tags/tag127.xml><?xml version="1.0" encoding="utf-8"?>
<p:tagLst xmlns:p="http://schemas.openxmlformats.org/presentationml/2006/main">
  <p:tag name="KSO_WM_DIAGRAM_VIRTUALLY_FRAME" val="{&quot;height&quot;:283.5198486328125,&quot;left&quot;:120.22503937007873,&quot;top&quot;:170.44027253398744,&quot;width&quot;:733.25}"/>
</p:tagLst>
</file>

<file path=ppt/tags/tag1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515_1*l_h_i*1_4_3"/>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1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515_1*l_h_i*1_4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515_1*l_h_f*1_4_1"/>
  <p:tag name="KSO_WM_TEMPLATE_CATEGORY" val="diagram"/>
  <p:tag name="KSO_WM_TEMPLATE_INDEX" val="20234515"/>
  <p:tag name="KSO_WM_UNIT_LAYERLEVEL" val="1_1_1"/>
  <p:tag name="KSO_WM_TAG_VERSION" val="3.0"/>
  <p:tag name="KSO_WM_BEAUTIFY_FLAG" val="#wm#"/>
  <p:tag name="KSO_WM_DIAGRAM_VIRTUALLY_FRAME" val="{&quot;height&quot;:283.5198486328125,&quot;left&quot;:120.22503937007873,&quot;top&quot;:170.44027253398744,&quot;width&quot;:733.25}"/>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5"/>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4515_1*l_h_i*1_5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132.xml><?xml version="1.0" encoding="utf-8"?>
<p:tagLst xmlns:p="http://schemas.openxmlformats.org/presentationml/2006/main">
  <p:tag name="KSO_WM_DIAGRAM_VERSION" val="3"/>
  <p:tag name="KSO_WM_DIAGRAM_COLOR_TRICK" val="1"/>
  <p:tag name="KSO_WM_DIAGRAM_COLOR_TEXT_CAN_REMOVE" val="n"/>
  <p:tag name="KSO_WM_UNIT_VALUE" val="120*12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34515_1*l_h_x*1_5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4515_1*l_h_i*1_5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83.5198486328125,&quot;left&quot;:120.22503937007873,&quot;top&quot;:170.44027253398744,&quot;width&quot;:733.2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
</p:tagLst>
</file>

<file path=ppt/tags/tag1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4515_1*l_h_f*1_5_1"/>
  <p:tag name="KSO_WM_TEMPLATE_CATEGORY" val="diagram"/>
  <p:tag name="KSO_WM_TEMPLATE_INDEX" val="20234515"/>
  <p:tag name="KSO_WM_UNIT_LAYERLEVEL" val="1_1_1"/>
  <p:tag name="KSO_WM_TAG_VERSION" val="3.0"/>
  <p:tag name="KSO_WM_BEAUTIFY_FLAG" val="#wm#"/>
  <p:tag name="KSO_WM_DIAGRAM_VIRTUALLY_FRAME" val="{&quot;height&quot;:283.5198486328125,&quot;left&quot;:120.22503937007873,&quot;top&quot;:170.44027253398744,&quot;width&quot;:733.25}"/>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5"/>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6.xml><?xml version="1.0" encoding="utf-8"?>
<p:tagLst xmlns:p="http://schemas.openxmlformats.org/presentationml/2006/main">
  <p:tag name="KSO_WM_DIAGRAM_VIRTUALLY_FRAME" val="{&quot;height&quot;:297.6,&quot;left&quot;:138.85,&quot;top&quot;:142.05,&quot;width&quot;:696}"/>
</p:tagLst>
</file>

<file path=ppt/tags/tag137.xml><?xml version="1.0" encoding="utf-8"?>
<p:tagLst xmlns:p="http://schemas.openxmlformats.org/presentationml/2006/main">
  <p:tag name="KSO_WM_DIAGRAM_VIRTUALLY_FRAME" val="{&quot;height&quot;:297.6,&quot;left&quot;:138.85,&quot;top&quot;:142.05,&quot;width&quot;:696}"/>
</p:tagLst>
</file>

<file path=ppt/tags/tag138.xml><?xml version="1.0" encoding="utf-8"?>
<p:tagLst xmlns:p="http://schemas.openxmlformats.org/presentationml/2006/main">
  <p:tag name="KSO_WM_DIAGRAM_VIRTUALLY_FRAME" val="{&quot;height&quot;:297.6,&quot;left&quot;:138.85,&quot;top&quot;:142.05,&quot;width&quot;:696}"/>
</p:tagLst>
</file>

<file path=ppt/tags/tag139.xml><?xml version="1.0" encoding="utf-8"?>
<p:tagLst xmlns:p="http://schemas.openxmlformats.org/presentationml/2006/main">
  <p:tag name="KSO_WM_DIAGRAM_VIRTUALLY_FRAME" val="{&quot;height&quot;:297.6,&quot;left&quot;:138.85,&quot;top&quot;:142.05,&quot;width&quot;:696}"/>
</p:tagLst>
</file>

<file path=ppt/tags/tag1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0.xml><?xml version="1.0" encoding="utf-8"?>
<p:tagLst xmlns:p="http://schemas.openxmlformats.org/presentationml/2006/main">
  <p:tag name="KSO_WM_DIAGRAM_VIRTUALLY_FRAME" val="{&quot;height&quot;:297.6,&quot;left&quot;:138.85,&quot;top&quot;:142.05,&quot;width&quot;:696}"/>
</p:tagLst>
</file>

<file path=ppt/tags/tag141.xml><?xml version="1.0" encoding="utf-8"?>
<p:tagLst xmlns:p="http://schemas.openxmlformats.org/presentationml/2006/main">
  <p:tag name="KSO_WM_DIAGRAM_VIRTUALLY_FRAME" val="{&quot;height&quot;:297.6,&quot;left&quot;:138.85,&quot;top&quot;:142.05,&quot;width&quot;:696}"/>
</p:tagLst>
</file>

<file path=ppt/tags/tag142.xml><?xml version="1.0" encoding="utf-8"?>
<p:tagLst xmlns:p="http://schemas.openxmlformats.org/presentationml/2006/main">
  <p:tag name="KSO_WM_DIAGRAM_VIRTUALLY_FRAME" val="{&quot;height&quot;:297.6,&quot;left&quot;:138.85,&quot;top&quot;:142.05,&quot;width&quot;:696}"/>
</p:tagLst>
</file>

<file path=ppt/tags/tag143.xml><?xml version="1.0" encoding="utf-8"?>
<p:tagLst xmlns:p="http://schemas.openxmlformats.org/presentationml/2006/main">
  <p:tag name="KSO_WM_DIAGRAM_VIRTUALLY_FRAME" val="{&quot;height&quot;:297.6,&quot;left&quot;:138.85,&quot;top&quot;:142.05,&quot;width&quot;:696}"/>
</p:tagLst>
</file>

<file path=ppt/tags/tag144.xml><?xml version="1.0" encoding="utf-8"?>
<p:tagLst xmlns:p="http://schemas.openxmlformats.org/presentationml/2006/main">
  <p:tag name="KSO_WM_DIAGRAM_VIRTUALLY_FRAME" val="{&quot;height&quot;:297.6,&quot;left&quot;:138.85,&quot;top&quot;:142.05,&quot;width&quot;:696}"/>
</p:tagLst>
</file>

<file path=ppt/tags/tag145.xml><?xml version="1.0" encoding="utf-8"?>
<p:tagLst xmlns:p="http://schemas.openxmlformats.org/presentationml/2006/main">
  <p:tag name="KSO_WM_DIAGRAM_VIRTUALLY_FRAME" val="{&quot;height&quot;:297.6,&quot;left&quot;:138.85,&quot;top&quot;:142.05,&quot;width&quot;:696}"/>
</p:tagLst>
</file>

<file path=ppt/tags/tag146.xml><?xml version="1.0" encoding="utf-8"?>
<p:tagLst xmlns:p="http://schemas.openxmlformats.org/presentationml/2006/main">
  <p:tag name="KSO_WM_DIAGRAM_VIRTUALLY_FRAME" val="{&quot;height&quot;:297.6,&quot;left&quot;:138.85,&quot;top&quot;:142.05,&quot;width&quot;:696}"/>
</p:tagLst>
</file>

<file path=ppt/tags/tag147.xml><?xml version="1.0" encoding="utf-8"?>
<p:tagLst xmlns:p="http://schemas.openxmlformats.org/presentationml/2006/main">
  <p:tag name="KSO_WM_DIAGRAM_VIRTUALLY_FRAME" val="{&quot;height&quot;:297.6,&quot;left&quot;:138.85,&quot;top&quot;:142.05,&quot;width&quot;:696}"/>
</p:tagLst>
</file>

<file path=ppt/tags/tag148.xml><?xml version="1.0" encoding="utf-8"?>
<p:tagLst xmlns:p="http://schemas.openxmlformats.org/presentationml/2006/main">
  <p:tag name="KSO_WM_DIAGRAM_VIRTUALLY_FRAME" val="{&quot;height&quot;:297.6,&quot;left&quot;:138.85,&quot;top&quot;:142.05,&quot;width&quot;:696}"/>
</p:tagLst>
</file>

<file path=ppt/tags/tag149.xml><?xml version="1.0" encoding="utf-8"?>
<p:tagLst xmlns:p="http://schemas.openxmlformats.org/presentationml/2006/main">
  <p:tag name="KSO_WM_DIAGRAM_VIRTUALLY_FRAME" val="{&quot;height&quot;:297.6,&quot;left&quot;:138.85,&quot;top&quot;:142.05,&quot;width&quot;:696}"/>
</p:tagLst>
</file>

<file path=ppt/tags/tag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0.xml><?xml version="1.0" encoding="utf-8"?>
<p:tagLst xmlns:p="http://schemas.openxmlformats.org/presentationml/2006/main">
  <p:tag name="KSO_WM_DIAGRAM_VIRTUALLY_FRAME" val="{&quot;height&quot;:297.6,&quot;left&quot;:138.85,&quot;top&quot;:142.05,&quot;width&quot;:696}"/>
</p:tagLst>
</file>

<file path=ppt/tags/tag15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2.xml><?xml version="1.0" encoding="utf-8"?>
<p:tagLst xmlns:p="http://schemas.openxmlformats.org/presentationml/2006/main">
  <p:tag name="KSO_WM_DIAGRAM_VIRTUALLY_FRAME" val="{&quot;height&quot;:297.6,&quot;left&quot;:138.85,&quot;top&quot;:142.05,&quot;width&quot;:696}"/>
</p:tagLst>
</file>

<file path=ppt/tags/tag153.xml><?xml version="1.0" encoding="utf-8"?>
<p:tagLst xmlns:p="http://schemas.openxmlformats.org/presentationml/2006/main">
  <p:tag name="KSO_WM_DIAGRAM_VIRTUALLY_FRAME" val="{&quot;height&quot;:297.6,&quot;left&quot;:138.85,&quot;top&quot;:142.05,&quot;width&quot;:696}"/>
</p:tagLst>
</file>

<file path=ppt/tags/tag154.xml><?xml version="1.0" encoding="utf-8"?>
<p:tagLst xmlns:p="http://schemas.openxmlformats.org/presentationml/2006/main">
  <p:tag name="KSO_WM_DIAGRAM_VIRTUALLY_FRAME" val="{&quot;height&quot;:297.6,&quot;left&quot;:138.85,&quot;top&quot;:142.05,&quot;width&quot;:696}"/>
</p:tagLst>
</file>

<file path=ppt/tags/tag155.xml><?xml version="1.0" encoding="utf-8"?>
<p:tagLst xmlns:p="http://schemas.openxmlformats.org/presentationml/2006/main">
  <p:tag name="KSO_WM_DIAGRAM_VIRTUALLY_FRAME" val="{&quot;height&quot;:297.6,&quot;left&quot;:138.85,&quot;top&quot;:142.05,&quot;width&quot;:696}"/>
</p:tagLst>
</file>

<file path=ppt/tags/tag156.xml><?xml version="1.0" encoding="utf-8"?>
<p:tagLst xmlns:p="http://schemas.openxmlformats.org/presentationml/2006/main">
  <p:tag name="KSO_WM_DIAGRAM_VIRTUALLY_FRAME" val="{&quot;height&quot;:297.6,&quot;left&quot;:138.85,&quot;top&quot;:142.05,&quot;width&quot;:696}"/>
</p:tagLst>
</file>

<file path=ppt/tags/tag157.xml><?xml version="1.0" encoding="utf-8"?>
<p:tagLst xmlns:p="http://schemas.openxmlformats.org/presentationml/2006/main">
  <p:tag name="KSO_WM_DIAGRAM_VIRTUALLY_FRAME" val="{&quot;height&quot;:297.6,&quot;left&quot;:138.85,&quot;top&quot;:142.05,&quot;width&quot;:696}"/>
</p:tagLst>
</file>

<file path=ppt/tags/tag158.xml><?xml version="1.0" encoding="utf-8"?>
<p:tagLst xmlns:p="http://schemas.openxmlformats.org/presentationml/2006/main">
  <p:tag name="KSO_WM_DIAGRAM_VIRTUALLY_FRAME" val="{&quot;height&quot;:297.6,&quot;left&quot;:138.85,&quot;top&quot;:142.05,&quot;width&quot;:696}"/>
</p:tagLst>
</file>

<file path=ppt/tags/tag159.xml><?xml version="1.0" encoding="utf-8"?>
<p:tagLst xmlns:p="http://schemas.openxmlformats.org/presentationml/2006/main">
  <p:tag name="KSO_WM_DIAGRAM_VIRTUALLY_FRAME" val="{&quot;height&quot;:297.6,&quot;left&quot;:138.85,&quot;top&quot;:142.05,&quot;width&quot;:696}"/>
</p:tagLst>
</file>

<file path=ppt/tags/tag16.xml><?xml version="1.0" encoding="utf-8"?>
<p:tagLst xmlns:p="http://schemas.openxmlformats.org/presentationml/2006/main">
  <p:tag name="KSO_WM_DIAGRAM_VIRTUALLY_FRAME" val="{&quot;height&quot;:358.1566929133858,&quot;left&quot;:478.89409448818895,&quot;top&quot;:95.85,&quot;width&quot;:444.255905511811}"/>
</p:tagLst>
</file>

<file path=ppt/tags/tag160.xml><?xml version="1.0" encoding="utf-8"?>
<p:tagLst xmlns:p="http://schemas.openxmlformats.org/presentationml/2006/main">
  <p:tag name="KSO_WM_DIAGRAM_VIRTUALLY_FRAME" val="{&quot;height&quot;:297.6,&quot;left&quot;:138.85,&quot;top&quot;:142.05,&quot;width&quot;:696}"/>
</p:tagLst>
</file>

<file path=ppt/tags/tag161.xml><?xml version="1.0" encoding="utf-8"?>
<p:tagLst xmlns:p="http://schemas.openxmlformats.org/presentationml/2006/main">
  <p:tag name="KSO_WM_DIAGRAM_VIRTUALLY_FRAME" val="{&quot;height&quot;:297.6,&quot;left&quot;:138.85,&quot;top&quot;:142.05,&quot;width&quot;:696}"/>
</p:tagLst>
</file>

<file path=ppt/tags/tag162.xml><?xml version="1.0" encoding="utf-8"?>
<p:tagLst xmlns:p="http://schemas.openxmlformats.org/presentationml/2006/main">
  <p:tag name="KSO_WM_DIAGRAM_VIRTUALLY_FRAME" val="{&quot;height&quot;:297.6,&quot;left&quot;:138.85,&quot;top&quot;:142.05,&quot;width&quot;:696}"/>
</p:tagLst>
</file>

<file path=ppt/tags/tag163.xml><?xml version="1.0" encoding="utf-8"?>
<p:tagLst xmlns:p="http://schemas.openxmlformats.org/presentationml/2006/main">
  <p:tag name="KSO_WM_DIAGRAM_VIRTUALLY_FRAME" val="{&quot;height&quot;:297.6,&quot;left&quot;:138.85,&quot;top&quot;:142.05,&quot;width&quot;:696}"/>
</p:tagLst>
</file>

<file path=ppt/tags/tag164.xml><?xml version="1.0" encoding="utf-8"?>
<p:tagLst xmlns:p="http://schemas.openxmlformats.org/presentationml/2006/main">
  <p:tag name="KSO_WM_DIAGRAM_VIRTUALLY_FRAME" val="{&quot;height&quot;:297.6,&quot;left&quot;:138.85,&quot;top&quot;:142.05,&quot;width&quot;:696}"/>
</p:tagLst>
</file>

<file path=ppt/tags/tag165.xml><?xml version="1.0" encoding="utf-8"?>
<p:tagLst xmlns:p="http://schemas.openxmlformats.org/presentationml/2006/main">
  <p:tag name="KSO_WM_DIAGRAM_VIRTUALLY_FRAME" val="{&quot;height&quot;:297.6,&quot;left&quot;:138.85,&quot;top&quot;:142.05,&quot;width&quot;:696}"/>
</p:tagLst>
</file>

<file path=ppt/tags/tag166.xml><?xml version="1.0" encoding="utf-8"?>
<p:tagLst xmlns:p="http://schemas.openxmlformats.org/presentationml/2006/main">
  <p:tag name="KSO_WM_DIAGRAM_VIRTUALLY_FRAME" val="{&quot;height&quot;:297.6,&quot;left&quot;:138.85,&quot;top&quot;:142.05,&quot;width&quot;:696}"/>
</p:tagLst>
</file>

<file path=ppt/tags/tag1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8.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69.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7.xml><?xml version="1.0" encoding="utf-8"?>
<p:tagLst xmlns:p="http://schemas.openxmlformats.org/presentationml/2006/main">
  <p:tag name="KSO_WM_DIAGRAM_VIRTUALLY_FRAME" val="{&quot;height&quot;:358.1566929133858,&quot;left&quot;:478.89409448818895,&quot;top&quot;:95.85,&quot;width&quot;:444.255905511811}"/>
</p:tagLst>
</file>

<file path=ppt/tags/tag170.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71.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72.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73.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74.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75.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76.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77.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78.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79.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8.xml><?xml version="1.0" encoding="utf-8"?>
<p:tagLst xmlns:p="http://schemas.openxmlformats.org/presentationml/2006/main">
  <p:tag name="KSO_WM_DIAGRAM_VIRTUALLY_FRAME" val="{&quot;height&quot;:358.1566929133858,&quot;left&quot;:478.89409448818895,&quot;top&quot;:95.85,&quot;width&quot;:444.255905511811}"/>
</p:tagLst>
</file>

<file path=ppt/tags/tag180.xml><?xml version="1.0" encoding="utf-8"?>
<p:tagLst xmlns:p="http://schemas.openxmlformats.org/presentationml/2006/main">
  <p:tag name="KSO_WM_DIAGRAM_VIRTUALLY_FRAME" val="{&quot;height&quot;:308.7629921259843,&quot;left&quot;:154.87,&quot;top&quot;:146.86905511811023,&quot;width&quot;:679.7461417322837}"/>
</p:tagLst>
</file>

<file path=ppt/tags/tag181.xml><?xml version="1.0" encoding="utf-8"?>
<p:tagLst xmlns:p="http://schemas.openxmlformats.org/presentationml/2006/main">
  <p:tag name="KSO_WM_DIAGRAM_VIRTUALLY_FRAME" val="{&quot;height&quot;:308.7629921259843,&quot;left&quot;:154.87,&quot;top&quot;:146.86905511811023,&quot;width&quot;:679.7461417322837}"/>
</p:tagLst>
</file>

<file path=ppt/tags/tag182.xml><?xml version="1.0" encoding="utf-8"?>
<p:tagLst xmlns:p="http://schemas.openxmlformats.org/presentationml/2006/main">
  <p:tag name="KSO_WM_DIAGRAM_VIRTUALLY_FRAME" val="{&quot;height&quot;:308.7629921259843,&quot;left&quot;:154.87,&quot;top&quot;:146.86905511811023,&quot;width&quot;:679.7461417322837}"/>
</p:tagLst>
</file>

<file path=ppt/tags/tag183.xml><?xml version="1.0" encoding="utf-8"?>
<p:tagLst xmlns:p="http://schemas.openxmlformats.org/presentationml/2006/main">
  <p:tag name="KSO_WM_DIAGRAM_VIRTUALLY_FRAME" val="{&quot;height&quot;:308.7629921259843,&quot;left&quot;:154.87,&quot;top&quot;:146.86905511811023,&quot;width&quot;:679.7461417322837}"/>
</p:tagLst>
</file>

<file path=ppt/tags/tag184.xml><?xml version="1.0" encoding="utf-8"?>
<p:tagLst xmlns:p="http://schemas.openxmlformats.org/presentationml/2006/main">
  <p:tag name="KSO_WM_DIAGRAM_VIRTUALLY_FRAME" val="{&quot;height&quot;:308.7629921259843,&quot;left&quot;:154.87,&quot;top&quot;:146.86905511811023,&quot;width&quot;:679.7461417322837}"/>
</p:tagLst>
</file>

<file path=ppt/tags/tag185.xml><?xml version="1.0" encoding="utf-8"?>
<p:tagLst xmlns:p="http://schemas.openxmlformats.org/presentationml/2006/main">
  <p:tag name="KSO_WM_DIAGRAM_VIRTUALLY_FRAME" val="{&quot;height&quot;:308.7629921259843,&quot;left&quot;:154.87,&quot;top&quot;:146.86905511811023,&quot;width&quot;:679.7461417322837}"/>
</p:tagLst>
</file>

<file path=ppt/tags/tag186.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87.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88.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89.xml><?xml version="1.0" encoding="utf-8"?>
<p:tagLst xmlns:p="http://schemas.openxmlformats.org/presentationml/2006/main">
  <p:tag name="KSO_WM_DIAGRAM_VIRTUALLY_FRAME" val="{&quot;height&quot;:308.7629921259843,&quot;left&quot;:154.87,&quot;top&quot;:146.86905511811023,&quot;width&quot;:679.7461417322837}"/>
</p:tagLst>
</file>

<file path=ppt/tags/tag19.xml><?xml version="1.0" encoding="utf-8"?>
<p:tagLst xmlns:p="http://schemas.openxmlformats.org/presentationml/2006/main">
  <p:tag name="KSO_WM_DIAGRAM_VIRTUALLY_FRAME" val="{&quot;height&quot;:358.1566929133858,&quot;left&quot;:478.89409448818895,&quot;top&quot;:95.85,&quot;width&quot;:444.255905511811}"/>
</p:tagLst>
</file>

<file path=ppt/tags/tag190.xml><?xml version="1.0" encoding="utf-8"?>
<p:tagLst xmlns:p="http://schemas.openxmlformats.org/presentationml/2006/main">
  <p:tag name="KSO_WM_DIAGRAM_VIRTUALLY_FRAME" val="{&quot;height&quot;:308.7629921259843,&quot;left&quot;:154.87,&quot;top&quot;:146.86905511811023,&quot;width&quot;:679.7461417322837}"/>
</p:tagLst>
</file>

<file path=ppt/tags/tag191.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92.xml><?xml version="1.0" encoding="utf-8"?>
<p:tagLst xmlns:p="http://schemas.openxmlformats.org/presentationml/2006/main">
  <p:tag name="KSO_WM_DIAGRAM_VIRTUALLY_FRAME" val="{&quot;height&quot;:308.7629921259843,&quot;left&quot;:93.57000000000002,&quot;top&quot;:146.86905511811023,&quot;width&quot;:780.0806299212599}"/>
</p:tagLst>
</file>

<file path=ppt/tags/tag1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8.xml><?xml version="1.0" encoding="utf-8"?>
<p:tagLst xmlns:p="http://schemas.openxmlformats.org/presentationml/2006/main">
  <p:tag name="KSO_WM_DIAGRAM_VIRTUALLY_FRAME" val="{&quot;height&quot;:327.6987401574803,&quot;left&quot;:136.5937007874016,&quot;top&quot;:145.45,&quot;width&quot;:700.2451181102363}"/>
</p:tagLst>
</file>

<file path=ppt/tags/tag199.xml><?xml version="1.0" encoding="utf-8"?>
<p:tagLst xmlns:p="http://schemas.openxmlformats.org/presentationml/2006/main">
  <p:tag name="KSO_WM_DIAGRAM_VIRTUALLY_FRAME" val="{&quot;height&quot;:327.6987401574803,&quot;left&quot;:136.5937007874016,&quot;top&quot;:145.45,&quot;width&quot;:700.2451181102363}"/>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58.1566929133858,&quot;left&quot;:478.89409448818895,&quot;top&quot;:95.85,&quot;width&quot;:444.255905511811}"/>
</p:tagLst>
</file>

<file path=ppt/tags/tag200.xml><?xml version="1.0" encoding="utf-8"?>
<p:tagLst xmlns:p="http://schemas.openxmlformats.org/presentationml/2006/main">
  <p:tag name="KSO_WM_DIAGRAM_VIRTUALLY_FRAME" val="{&quot;height&quot;:327.6987401574803,&quot;left&quot;:136.5937007874016,&quot;top&quot;:145.45,&quot;width&quot;:700.2451181102363}"/>
</p:tagLst>
</file>

<file path=ppt/tags/tag201.xml><?xml version="1.0" encoding="utf-8"?>
<p:tagLst xmlns:p="http://schemas.openxmlformats.org/presentationml/2006/main">
  <p:tag name="KSO_WM_DIAGRAM_VIRTUALLY_FRAME" val="{&quot;height&quot;:327.6987401574803,&quot;left&quot;:136.5937007874016,&quot;top&quot;:145.45,&quot;width&quot;:700.2451181102363}"/>
</p:tagLst>
</file>

<file path=ppt/tags/tag202.xml><?xml version="1.0" encoding="utf-8"?>
<p:tagLst xmlns:p="http://schemas.openxmlformats.org/presentationml/2006/main">
  <p:tag name="KSO_WM_DIAGRAM_VIRTUALLY_FRAME" val="{&quot;height&quot;:327.6987401574803,&quot;left&quot;:136.5937007874016,&quot;top&quot;:145.45,&quot;width&quot;:700.2451181102363}"/>
</p:tagLst>
</file>

<file path=ppt/tags/tag203.xml><?xml version="1.0" encoding="utf-8"?>
<p:tagLst xmlns:p="http://schemas.openxmlformats.org/presentationml/2006/main">
  <p:tag name="KSO_WM_DIAGRAM_VIRTUALLY_FRAME" val="{&quot;height&quot;:327.6987401574803,&quot;left&quot;:136.5937007874016,&quot;top&quot;:145.45,&quot;width&quot;:700.2451181102363}"/>
</p:tagLst>
</file>

<file path=ppt/tags/tag204.xml><?xml version="1.0" encoding="utf-8"?>
<p:tagLst xmlns:p="http://schemas.openxmlformats.org/presentationml/2006/main">
  <p:tag name="KSO_WM_DIAGRAM_VIRTUALLY_FRAME" val="{&quot;height&quot;:327.6987401574803,&quot;left&quot;:136.5937007874016,&quot;top&quot;:145.45,&quot;width&quot;:700.2451181102363}"/>
</p:tagLst>
</file>

<file path=ppt/tags/tag205.xml><?xml version="1.0" encoding="utf-8"?>
<p:tagLst xmlns:p="http://schemas.openxmlformats.org/presentationml/2006/main">
  <p:tag name="KSO_WM_DIAGRAM_VIRTUALLY_FRAME" val="{&quot;height&quot;:327.6987401574803,&quot;left&quot;:136.5937007874016,&quot;top&quot;:145.45,&quot;width&quot;:700.2451181102363}"/>
</p:tagLst>
</file>

<file path=ppt/tags/tag206.xml><?xml version="1.0" encoding="utf-8"?>
<p:tagLst xmlns:p="http://schemas.openxmlformats.org/presentationml/2006/main">
  <p:tag name="KSO_WM_DIAGRAM_VIRTUALLY_FRAME" val="{&quot;height&quot;:327.6987401574803,&quot;left&quot;:136.5937007874016,&quot;top&quot;:145.45,&quot;width&quot;:700.2451181102363}"/>
</p:tagLst>
</file>

<file path=ppt/tags/tag207.xml><?xml version="1.0" encoding="utf-8"?>
<p:tagLst xmlns:p="http://schemas.openxmlformats.org/presentationml/2006/main">
  <p:tag name="KSO_WM_DIAGRAM_VIRTUALLY_FRAME" val="{&quot;height&quot;:327.6987401574803,&quot;left&quot;:136.5937007874016,&quot;top&quot;:145.45,&quot;width&quot;:700.2451181102363}"/>
</p:tagLst>
</file>

<file path=ppt/tags/tag208.xml><?xml version="1.0" encoding="utf-8"?>
<p:tagLst xmlns:p="http://schemas.openxmlformats.org/presentationml/2006/main">
  <p:tag name="KSO_WM_DIAGRAM_VIRTUALLY_FRAME" val="{&quot;height&quot;:327.6987401574803,&quot;left&quot;:136.5937007874016,&quot;top&quot;:145.45,&quot;width&quot;:700.2451181102363}"/>
</p:tagLst>
</file>

<file path=ppt/tags/tag209.xml><?xml version="1.0" encoding="utf-8"?>
<p:tagLst xmlns:p="http://schemas.openxmlformats.org/presentationml/2006/main">
  <p:tag name="KSO_WM_DIAGRAM_VIRTUALLY_FRAME" val="{&quot;height&quot;:327.6987401574803,&quot;left&quot;:136.5937007874016,&quot;top&quot;:145.45,&quot;width&quot;:700.2451181102363}"/>
</p:tagLst>
</file>

<file path=ppt/tags/tag21.xml><?xml version="1.0" encoding="utf-8"?>
<p:tagLst xmlns:p="http://schemas.openxmlformats.org/presentationml/2006/main">
  <p:tag name="KSO_WM_DIAGRAM_VIRTUALLY_FRAME" val="{&quot;height&quot;:358.1566929133858,&quot;left&quot;:478.89409448818895,&quot;top&quot;:95.85,&quot;width&quot;:444.255905511811}"/>
</p:tagLst>
</file>

<file path=ppt/tags/tag210.xml><?xml version="1.0" encoding="utf-8"?>
<p:tagLst xmlns:p="http://schemas.openxmlformats.org/presentationml/2006/main">
  <p:tag name="KSO_WM_DIAGRAM_VIRTUALLY_FRAME" val="{&quot;height&quot;:327.6987401574803,&quot;left&quot;:136.5937007874016,&quot;top&quot;:145.45,&quot;width&quot;:700.2451181102363}"/>
</p:tagLst>
</file>

<file path=ppt/tags/tag211.xml><?xml version="1.0" encoding="utf-8"?>
<p:tagLst xmlns:p="http://schemas.openxmlformats.org/presentationml/2006/main">
  <p:tag name="KSO_WM_DIAGRAM_VIRTUALLY_FRAME" val="{&quot;height&quot;:327.6987401574803,&quot;left&quot;:136.5937007874016,&quot;top&quot;:145.45,&quot;width&quot;:700.2451181102363}"/>
</p:tagLst>
</file>

<file path=ppt/tags/tag212.xml><?xml version="1.0" encoding="utf-8"?>
<p:tagLst xmlns:p="http://schemas.openxmlformats.org/presentationml/2006/main">
  <p:tag name="KSO_WM_DIAGRAM_VIRTUALLY_FRAME" val="{&quot;height&quot;:327.6987401574803,&quot;left&quot;:136.5937007874016,&quot;top&quot;:145.45,&quot;width&quot;:700.2451181102363}"/>
</p:tagLst>
</file>

<file path=ppt/tags/tag213.xml><?xml version="1.0" encoding="utf-8"?>
<p:tagLst xmlns:p="http://schemas.openxmlformats.org/presentationml/2006/main">
  <p:tag name="KSO_WM_DIAGRAM_VIRTUALLY_FRAME" val="{&quot;height&quot;:327.6987401574803,&quot;left&quot;:136.5937007874016,&quot;top&quot;:145.45,&quot;width&quot;:700.2451181102363}"/>
</p:tagLst>
</file>

<file path=ppt/tags/tag214.xml><?xml version="1.0" encoding="utf-8"?>
<p:tagLst xmlns:p="http://schemas.openxmlformats.org/presentationml/2006/main">
  <p:tag name="KSO_WM_DIAGRAM_VIRTUALLY_FRAME" val="{&quot;height&quot;:327.6987401574803,&quot;left&quot;:136.5937007874016,&quot;top&quot;:145.45,&quot;width&quot;:700.2451181102363}"/>
</p:tagLst>
</file>

<file path=ppt/tags/tag215.xml><?xml version="1.0" encoding="utf-8"?>
<p:tagLst xmlns:p="http://schemas.openxmlformats.org/presentationml/2006/main">
  <p:tag name="KSO_WM_DIAGRAM_VIRTUALLY_FRAME" val="{&quot;height&quot;:327.6987401574803,&quot;left&quot;:136.5937007874016,&quot;top&quot;:145.45,&quot;width&quot;:700.2451181102363}"/>
</p:tagLst>
</file>

<file path=ppt/tags/tag216.xml><?xml version="1.0" encoding="utf-8"?>
<p:tagLst xmlns:p="http://schemas.openxmlformats.org/presentationml/2006/main">
  <p:tag name="KSO_WM_DIAGRAM_VIRTUALLY_FRAME" val="{&quot;height&quot;:327.6987401574803,&quot;left&quot;:136.5937007874016,&quot;top&quot;:145.45,&quot;width&quot;:700.2451181102363}"/>
</p:tagLst>
</file>

<file path=ppt/tags/tag217.xml><?xml version="1.0" encoding="utf-8"?>
<p:tagLst xmlns:p="http://schemas.openxmlformats.org/presentationml/2006/main">
  <p:tag name="KSO_WM_DIAGRAM_VIRTUALLY_FRAME" val="{&quot;height&quot;:327.6987401574803,&quot;left&quot;:136.5937007874016,&quot;top&quot;:145.45,&quot;width&quot;:700.2451181102363}"/>
</p:tagLst>
</file>

<file path=ppt/tags/tag218.xml><?xml version="1.0" encoding="utf-8"?>
<p:tagLst xmlns:p="http://schemas.openxmlformats.org/presentationml/2006/main">
  <p:tag name="KSO_WM_DIAGRAM_VIRTUALLY_FRAME" val="{&quot;height&quot;:327.6987401574803,&quot;left&quot;:136.5937007874016,&quot;top&quot;:145.45,&quot;width&quot;:700.2451181102363}"/>
</p:tagLst>
</file>

<file path=ppt/tags/tag219.xml><?xml version="1.0" encoding="utf-8"?>
<p:tagLst xmlns:p="http://schemas.openxmlformats.org/presentationml/2006/main">
  <p:tag name="KSO_WM_DIAGRAM_VIRTUALLY_FRAME" val="{&quot;height&quot;:327.6987401574803,&quot;left&quot;:136.5937007874016,&quot;top&quot;:145.45,&quot;width&quot;:700.2451181102363}"/>
</p:tagLst>
</file>

<file path=ppt/tags/tag22.xml><?xml version="1.0" encoding="utf-8"?>
<p:tagLst xmlns:p="http://schemas.openxmlformats.org/presentationml/2006/main">
  <p:tag name="KSO_WM_DIAGRAM_VIRTUALLY_FRAME" val="{&quot;height&quot;:358.1566929133858,&quot;left&quot;:478.89409448818895,&quot;top&quot;:95.85,&quot;width&quot;:444.255905511811}"/>
</p:tagLst>
</file>

<file path=ppt/tags/tag220.xml><?xml version="1.0" encoding="utf-8"?>
<p:tagLst xmlns:p="http://schemas.openxmlformats.org/presentationml/2006/main">
  <p:tag name="KSO_WM_DIAGRAM_VIRTUALLY_FRAME" val="{&quot;height&quot;:327.6987401574803,&quot;left&quot;:136.5937007874016,&quot;top&quot;:145.45,&quot;width&quot;:700.2451181102363}"/>
</p:tagLst>
</file>

<file path=ppt/tags/tag221.xml><?xml version="1.0" encoding="utf-8"?>
<p:tagLst xmlns:p="http://schemas.openxmlformats.org/presentationml/2006/main">
  <p:tag name="KSO_WM_DIAGRAM_VIRTUALLY_FRAME" val="{&quot;height&quot;:327.6987401574803,&quot;left&quot;:136.5937007874016,&quot;top&quot;:145.45,&quot;width&quot;:700.2451181102363}"/>
</p:tagLst>
</file>

<file path=ppt/tags/tag22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3.xml><?xml version="1.0" encoding="utf-8"?>
<p:tagLst xmlns:p="http://schemas.openxmlformats.org/presentationml/2006/main">
  <p:tag name="KSO_WM_DIAGRAM_VIRTUALLY_FRAME" val="{&quot;height&quot;:313.56220472440947,&quot;left&quot;:489.1688976377953,&quot;top&quot;:153.05708661417322,&quot;width&quot;:396.86968503937004}"/>
</p:tagLst>
</file>

<file path=ppt/tags/tag224.xml><?xml version="1.0" encoding="utf-8"?>
<p:tagLst xmlns:p="http://schemas.openxmlformats.org/presentationml/2006/main">
  <p:tag name="KSO_WM_DIAGRAM_VIRTUALLY_FRAME" val="{&quot;height&quot;:313.56220472440947,&quot;left&quot;:489.1688976377953,&quot;top&quot;:153.05708661417322,&quot;width&quot;:396.86968503937004}"/>
</p:tagLst>
</file>

<file path=ppt/tags/tag225.xml><?xml version="1.0" encoding="utf-8"?>
<p:tagLst xmlns:p="http://schemas.openxmlformats.org/presentationml/2006/main">
  <p:tag name="KSO_WM_DIAGRAM_VIRTUALLY_FRAME" val="{&quot;height&quot;:313.56220472440947,&quot;left&quot;:489.1688976377953,&quot;top&quot;:153.05708661417322,&quot;width&quot;:396.86968503937004}"/>
</p:tagLst>
</file>

<file path=ppt/tags/tag226.xml><?xml version="1.0" encoding="utf-8"?>
<p:tagLst xmlns:p="http://schemas.openxmlformats.org/presentationml/2006/main">
  <p:tag name="KSO_WM_DIAGRAM_VIRTUALLY_FRAME" val="{&quot;height&quot;:313.56220472440947,&quot;left&quot;:489.1688976377953,&quot;top&quot;:153.05708661417322,&quot;width&quot;:396.86968503937004}"/>
</p:tagLst>
</file>

<file path=ppt/tags/tag227.xml><?xml version="1.0" encoding="utf-8"?>
<p:tagLst xmlns:p="http://schemas.openxmlformats.org/presentationml/2006/main">
  <p:tag name="KSO_WM_DIAGRAM_VIRTUALLY_FRAME" val="{&quot;height&quot;:313.56220472440947,&quot;left&quot;:489.1688976377953,&quot;top&quot;:153.05708661417322,&quot;width&quot;:396.86968503937004}"/>
</p:tagLst>
</file>

<file path=ppt/tags/tag228.xml><?xml version="1.0" encoding="utf-8"?>
<p:tagLst xmlns:p="http://schemas.openxmlformats.org/presentationml/2006/main">
  <p:tag name="KSO_WM_DIAGRAM_VIRTUALLY_FRAME" val="{&quot;height&quot;:313.56220472440947,&quot;left&quot;:489.1688976377953,&quot;top&quot;:153.05708661417322,&quot;width&quot;:396.86968503937004}"/>
</p:tagLst>
</file>

<file path=ppt/tags/tag229.xml><?xml version="1.0" encoding="utf-8"?>
<p:tagLst xmlns:p="http://schemas.openxmlformats.org/presentationml/2006/main">
  <p:tag name="KSO_WM_DIAGRAM_VIRTUALLY_FRAME" val="{&quot;height&quot;:313.56220472440947,&quot;left&quot;:489.1688976377953,&quot;top&quot;:153.05708661417322,&quot;width&quot;:396.86968503937004}"/>
</p:tagLst>
</file>

<file path=ppt/tags/tag23.xml><?xml version="1.0" encoding="utf-8"?>
<p:tagLst xmlns:p="http://schemas.openxmlformats.org/presentationml/2006/main">
  <p:tag name="KSO_WM_DIAGRAM_VIRTUALLY_FRAME" val="{&quot;height&quot;:358.1566929133858,&quot;left&quot;:478.89409448818895,&quot;top&quot;:95.85,&quot;width&quot;:444.255905511811}"/>
</p:tagLst>
</file>

<file path=ppt/tags/tag23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6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6_3"/>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gradient&quot;:[{&quot;brightness&quot;:0,&quot;colorType&quot;:1,&quot;foreColorIndex&quot;:10,&quot;pos&quot;:0.05000000074505806,&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6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6_4"/>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5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5_3"/>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gradient&quot;:[{&quot;brightness&quot;:0,&quot;colorType&quot;:1,&quot;foreColorIndex&quot;:9,&quot;pos&quot;:0.05000000074505806,&quot;transparency&quot;:0},{&quot;brightness&quot;:0.4000000059604645,&quot;colorType&quot;:1,&quot;foreColorIndex&quot;:9,&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5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5_4"/>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5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5_2"/>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DIAGRAM_USE_COLOR_VALUE" val="{&quot;color_scheme&quot;:1,&quot;color_type&quot;:1,&quot;theme_color_indexes&quot;:[]}"/>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5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5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4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3"/>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gradient&quot;:[{&quot;brightness&quot;:0,&quot;colorType&quot;:1,&quot;foreColorIndex&quot;:8,&quot;pos&quot;:0.05000000074505806,&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4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4"/>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4.xml><?xml version="1.0" encoding="utf-8"?>
<p:tagLst xmlns:p="http://schemas.openxmlformats.org/presentationml/2006/main">
  <p:tag name="KSO_WM_DIAGRAM_VIRTUALLY_FRAME" val="{&quot;height&quot;:358.1566929133858,&quot;left&quot;:478.89409448818895,&quot;top&quot;:95.85,&quot;width&quot;:444.25590551181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4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2"/>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4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3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3"/>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gradient&quot;:[{&quot;brightness&quot;:0,&quot;colorType&quot;:1,&quot;foreColorIndex&quot;:7,&quot;pos&quot;:0.05000000074505806,&quot;transparency&quot;:0},{&quot;brightness&quot;:0.4000000059604645,&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3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4"/>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3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2"/>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3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2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4"/>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gradient&quot;:[{&quot;brightness&quot;:0,&quot;colorType&quot;:1,&quot;foreColorIndex&quot;:6,&quot;pos&quot;:0.05000000074505806,&quot;transparency&quot;:0},{&quot;brightness&quot;:0.4000000059604645,&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2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3"/>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2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2"/>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2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5.xml><?xml version="1.0" encoding="utf-8"?>
<p:tagLst xmlns:p="http://schemas.openxmlformats.org/presentationml/2006/main">
  <p:tag name="KSO_WM_DIAGRAM_VIRTUALLY_FRAME" val="{&quot;height&quot;:358.1566929133858,&quot;left&quot;:478.89409448818895,&quot;top&quot;:95.85,&quot;width&quot;:444.25590551181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1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4"/>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gradient&quot;:[{&quot;brightness&quot;:0,&quot;colorType&quot;:1,&quot;foreColorIndex&quot;:5,&quot;pos&quot;:0.05000000074505806,&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1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2"/>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1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53.xml><?xml version="1.0" encoding="utf-8"?>
<p:tagLst xmlns:p="http://schemas.openxmlformats.org/presentationml/2006/main">
  <p:tag name="KSO_WM_DIAGRAM_VIRTUALLY_FRAME" val="{&quot;height&quot;:155.94998779296913,&quot;left&quot;:115.54999389648438,&quot;top&quot;:202.90000610351564,&quot;width&quot;:741.850012207031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1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5"/>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1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3"/>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72_5*l_h_a*1_1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
</p:tagLst>
</file>

<file path=ppt/tags/tag2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72_5*l_h_a*1_2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
</p:tagLst>
</file>

<file path=ppt/tags/tag2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72_5*l_h_a*1_3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x*1_6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87*109"/>
  <p:tag name="KSO_WM_UNIT_TYPE" val="l_h_x"/>
  <p:tag name="KSO_WM_UNIT_INDEX" val="1_6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6.xml><?xml version="1.0" encoding="utf-8"?>
<p:tagLst xmlns:p="http://schemas.openxmlformats.org/presentationml/2006/main">
  <p:tag name="KSO_WM_DIAGRAM_VIRTUALLY_FRAME" val="{&quot;height&quot;:358.1566929133858,&quot;left&quot;:478.89409448818895,&quot;top&quot;:95.85,&quot;width&quot;:444.255905511811}"/>
</p:tagLst>
</file>

<file path=ppt/tags/tag2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4872_5*l_h_a*1_4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
</p:tagLst>
</file>

<file path=ppt/tags/tag2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4872_5*l_h_a*1_5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
</p:tagLst>
</file>

<file path=ppt/tags/tag2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diagram20234872_5*l_h_a*1_6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6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6_2"/>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DIAGRAM_USE_COLOR_VALUE" val="{&quot;color_scheme&quot;:1,&quot;color_type&quot;:1,&quot;theme_color_indexes&quot;:[]}"/>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6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6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2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5"/>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3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5"/>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4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5"/>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quot;colorType&quot;:1,&quot;foreColorIndex&quot;:8,&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DIAGRAM_USE_COLOR_VALUE" val="{&quot;color_scheme&quot;:1,&quot;color_type&quot;:1,&quot;theme_color_indexes&quot;:[]}"/>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6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6_5"/>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quot;colorType&quot;:1,&quot;foreColorIndex&quot;:10,&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0"/>
  <p:tag name="KSO_WM_DIAGRAM_USE_COLOR_VALUE" val="{&quot;color_scheme&quot;:1,&quot;color_type&quot;:1,&quot;theme_color_indexes&quot;:[]}"/>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i*1_5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5_5"/>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type&quot;:0},&quot;glow&quot;:{&quot;colorType&quot;:0},&quot;line&quot;:{&quot;solidLine&quot;:{&quot;brightness&quot;:0,&quot;colorType&quot;:1,&quot;foreColorIndex&quot;:9,&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DIAGRAM_USE_COLOR_VALUE" val="{&quot;color_scheme&quot;:1,&quot;color_type&quot;:1,&quot;theme_color_indexes&quot;:[]}"/>
</p:tagLst>
</file>

<file path=ppt/tags/tag27.xml><?xml version="1.0" encoding="utf-8"?>
<p:tagLst xmlns:p="http://schemas.openxmlformats.org/presentationml/2006/main">
  <p:tag name="KSO_WM_DIAGRAM_VIRTUALLY_FRAME" val="{&quot;height&quot;:358.1566929133858,&quot;left&quot;:478.89409448818895,&quot;top&quot;:95.85,&quot;width&quot;:444.25590551181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x*1_1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69*81"/>
  <p:tag name="KSO_WM_UNIT_TYPE" val="l_h_x"/>
  <p:tag name="KSO_WM_UNIT_INDEX" val="1_1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x*1_2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85*81"/>
  <p:tag name="KSO_WM_UNIT_TYPE" val="l_h_x"/>
  <p:tag name="KSO_WM_UNIT_INDEX" val="1_2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x*1_3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79*68"/>
  <p:tag name="KSO_WM_UNIT_TYPE" val="l_h_x"/>
  <p:tag name="KSO_WM_UNIT_INDEX" val="1_3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x*1_4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83*66"/>
  <p:tag name="KSO_WM_UNIT_TYPE" val="l_h_x"/>
  <p:tag name="KSO_WM_UNIT_INDEX" val="1_4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5*l_h_x*1_5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85*81"/>
  <p:tag name="KSO_WM_UNIT_TYPE" val="l_h_x"/>
  <p:tag name="KSO_WM_UNIT_INDEX" val="1_5_1"/>
  <p:tag name="KSO_WM_DIAGRAM_MAX_ITEMCNT" val="6"/>
  <p:tag name="KSO_WM_DIAGRAM_MIN_ITEMCNT" val="2"/>
  <p:tag name="KSO_WM_DIAGRAM_VIRTUALLY_FRAME" val="{&quot;height&quot;:186.4999877929691,&quot;left&quot;:115.54999389648438,&quot;top&quot;:202.90000610351564,&quot;width&quot;:741.8500122070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7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76.xml><?xml version="1.0" encoding="utf-8"?>
<p:tagLst xmlns:p="http://schemas.openxmlformats.org/presentationml/2006/main">
  <p:tag name="KSO_WM_DIAGRAM_VIRTUALLY_FRAME" val="{&quot;height&quot;:321.19646606445315,&quot;left&quot;:106.77503937007873,&quot;top&quot;:152.17676696777343,&quot;width&quot;:751.05}"/>
  <p:tag name="KSO_WM_DECORATE_SHAPE_ID" val="234"/>
</p:tagLst>
</file>

<file path=ppt/tags/tag2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1.19646606445315,&quot;left&quot;:106.77503937007873,&quot;top&quot;:152.17676696777343,&quot;width&quot;:75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1.19646606445315,&quot;left&quot;:106.77503937007873,&quot;top&quot;:152.17676696777343,&quot;width&quot;:75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1.19646606445315,&quot;left&quot;:106.77503937007873,&quot;top&quot;:152.17676696777343,&quot;width&quot;:75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8.xml><?xml version="1.0" encoding="utf-8"?>
<p:tagLst xmlns:p="http://schemas.openxmlformats.org/presentationml/2006/main">
  <p:tag name="KSO_WM_DIAGRAM_VIRTUALLY_FRAME" val="{&quot;height&quot;:358.1566929133858,&quot;left&quot;:478.89409448818895,&quot;top&quot;:95.85,&quot;width&quot;:444.255905511811}"/>
</p:tagLst>
</file>

<file path=ppt/tags/tag2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1.19646606445315,&quot;left&quot;:106.77503937007873,&quot;top&quot;:152.17676696777343,&quot;width&quot;:75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1.19646606445315,&quot;left&quot;:106.77503937007873,&quot;top&quot;:152.17676696777343,&quot;width&quot;:75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1.19646606445315,&quot;left&quot;:106.77503937007873,&quot;top&quot;:152.17676696777343,&quot;width&quot;:75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8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21.19646606445315,&quot;left&quot;:106.77503937007873,&quot;top&quot;:152.17676696777343,&quot;width&quot;:751.05}"/>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21.19646606445315,&quot;left&quot;:106.77503937007873,&quot;top&quot;:152.17676696777343,&quot;width&quot;:751.05}"/>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28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21.19646606445315,&quot;left&quot;:106.77503937007873,&quot;top&quot;:152.17676696777343,&quot;width&quot;:751.0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8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21.19646606445315,&quot;left&quot;:106.77503937007873,&quot;top&quot;:152.17676696777343,&quot;width&quot;:751.05}"/>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287.xml><?xml version="1.0" encoding="utf-8"?>
<p:tagLst xmlns:p="http://schemas.openxmlformats.org/presentationml/2006/main">
  <p:tag name="KSO_WM_DIAGRAM_VIRTUALLY_FRAME" val="{&quot;height&quot;:321.19646606445315,&quot;left&quot;:106.77503937007873,&quot;top&quot;:152.17676696777343,&quot;width&quot;:751.05}"/>
</p:tagLst>
</file>

<file path=ppt/tags/tag28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21.19646606445315,&quot;left&quot;:106.77503937007873,&quot;top&quot;:152.17676696777343,&quot;width&quot;:751.0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8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xml><?xml version="1.0" encoding="utf-8"?>
<p:tagLst xmlns:p="http://schemas.openxmlformats.org/presentationml/2006/main">
  <p:tag name="KSO_WM_DIAGRAM_VIRTUALLY_FRAME" val="{&quot;height&quot;:358.1566929133858,&quot;left&quot;:478.89409448818895,&quot;top&quot;:95.85,&quot;width&quot;:444.255905511811}"/>
</p:tagLst>
</file>

<file path=ppt/tags/tag29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1.xml><?xml version="1.0" encoding="utf-8"?>
<p:tagLst xmlns:p="http://schemas.openxmlformats.org/presentationml/2006/main">
  <p:tag name="KSO_WM_UNIT_PLACING_PICTURE_USER_VIEWPORT" val="{&quot;height&quot;:10811,&quot;width&quot;:14547}"/>
</p:tagLst>
</file>

<file path=ppt/tags/tag29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3.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294.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295.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296.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297.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298.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299.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58.1566929133858,&quot;left&quot;:478.89409448818895,&quot;top&quot;:95.85,&quot;width&quot;:444.255905511811}"/>
</p:tagLst>
</file>

<file path=ppt/tags/tag300.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301.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302.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303.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304.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305.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306.xml><?xml version="1.0" encoding="utf-8"?>
<p:tagLst xmlns:p="http://schemas.openxmlformats.org/presentationml/2006/main">
  <p:tag name="KSO_WM_DIAGRAM_VIRTUALLY_FRAME" val="{&quot;height&quot;:285.9888976377953,&quot;left&quot;:101.58275590551182,&quot;top&quot;:180.278031496063,&quot;width&quot;:758.2567716535438}"/>
</p:tagLst>
</file>

<file path=ppt/tags/tag30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08.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09.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0.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11.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12.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13.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14.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15.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16.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17.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18.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19.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2.xml><?xml version="1.0" encoding="utf-8"?>
<p:tagLst xmlns:p="http://schemas.openxmlformats.org/presentationml/2006/main">
  <p:tag name="KSO_WM_DIAGRAM_VIRTUALLY_FRAME" val="{&quot;height&quot;:358.1566929133858,&quot;left&quot;:478.89409448818895,&quot;top&quot;:95.85,&quot;width&quot;:444.255905511811}"/>
</p:tagLst>
</file>

<file path=ppt/tags/tag320.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21.xml><?xml version="1.0" encoding="utf-8"?>
<p:tagLst xmlns:p="http://schemas.openxmlformats.org/presentationml/2006/main">
  <p:tag name="KSO_WM_DIAGRAM_VIRTUALLY_FRAME" val="{&quot;height&quot;:285.9888976377953,&quot;left&quot;:101.5827559055118,&quot;top&quot;:180.278031496063,&quot;width&quot;:758.2567716535438}"/>
</p:tagLst>
</file>

<file path=ppt/tags/tag32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3.xml><?xml version="1.0" encoding="utf-8"?>
<p:tagLst xmlns:p="http://schemas.openxmlformats.org/presentationml/2006/main">
  <p:tag name="KSO_WM_DIAGRAM_VIRTUALLY_FRAME" val="{&quot;height&quot;:290.2590551181102,&quot;left&quot;:485.95,&quot;top&quot;:158.5096062992126,&quot;width&quot;:368.3480314960631}"/>
</p:tagLst>
</file>

<file path=ppt/tags/tag324.xml><?xml version="1.0" encoding="utf-8"?>
<p:tagLst xmlns:p="http://schemas.openxmlformats.org/presentationml/2006/main">
  <p:tag name="KSO_WM_DIAGRAM_VIRTUALLY_FRAME" val="{&quot;height&quot;:290.2590551181102,&quot;left&quot;:485.95,&quot;top&quot;:158.5096062992126,&quot;width&quot;:368.3480314960631}"/>
</p:tagLst>
</file>

<file path=ppt/tags/tag325.xml><?xml version="1.0" encoding="utf-8"?>
<p:tagLst xmlns:p="http://schemas.openxmlformats.org/presentationml/2006/main">
  <p:tag name="KSO_WM_DIAGRAM_VIRTUALLY_FRAME" val="{&quot;height&quot;:290.2590551181102,&quot;left&quot;:485.95,&quot;top&quot;:158.5096062992126,&quot;width&quot;:368.3480314960631}"/>
</p:tagLst>
</file>

<file path=ppt/tags/tag326.xml><?xml version="1.0" encoding="utf-8"?>
<p:tagLst xmlns:p="http://schemas.openxmlformats.org/presentationml/2006/main">
  <p:tag name="KSO_WM_DIAGRAM_VIRTUALLY_FRAME" val="{&quot;height&quot;:290.2590551181102,&quot;left&quot;:485.95,&quot;top&quot;:158.5096062992126,&quot;width&quot;:368.3480314960631}"/>
</p:tagLst>
</file>

<file path=ppt/tags/tag327.xml><?xml version="1.0" encoding="utf-8"?>
<p:tagLst xmlns:p="http://schemas.openxmlformats.org/presentationml/2006/main">
  <p:tag name="KSO_WM_DIAGRAM_VIRTUALLY_FRAME" val="{&quot;height&quot;:290.2590551181102,&quot;left&quot;:485.95,&quot;top&quot;:158.5096062992126,&quot;width&quot;:368.3480314960631}"/>
</p:tagLst>
</file>

<file path=ppt/tags/tag328.xml><?xml version="1.0" encoding="utf-8"?>
<p:tagLst xmlns:p="http://schemas.openxmlformats.org/presentationml/2006/main">
  <p:tag name="KSO_WM_DIAGRAM_VIRTUALLY_FRAME" val="{&quot;height&quot;:290.2590551181102,&quot;left&quot;:485.95,&quot;top&quot;:158.5096062992126,&quot;width&quot;:368.3480314960631}"/>
</p:tagLst>
</file>

<file path=ppt/tags/tag329.xml><?xml version="1.0" encoding="utf-8"?>
<p:tagLst xmlns:p="http://schemas.openxmlformats.org/presentationml/2006/main">
  <p:tag name="KSO_WM_DIAGRAM_VIRTUALLY_FRAME" val="{&quot;height&quot;:290.2590551181102,&quot;left&quot;:485.95,&quot;top&quot;:158.5096062992126,&quot;width&quot;:368.3480314960631}"/>
</p:tagLst>
</file>

<file path=ppt/tags/tag33.xml><?xml version="1.0" encoding="utf-8"?>
<p:tagLst xmlns:p="http://schemas.openxmlformats.org/presentationml/2006/main">
  <p:tag name="KSO_WM_DIAGRAM_VIRTUALLY_FRAME" val="{&quot;height&quot;:358.1566929133858,&quot;left&quot;:478.89409448818895,&quot;top&quot;:95.85,&quot;width&quot;:444.255905511811}"/>
</p:tagLst>
</file>

<file path=ppt/tags/tag330.xml><?xml version="1.0" encoding="utf-8"?>
<p:tagLst xmlns:p="http://schemas.openxmlformats.org/presentationml/2006/main">
  <p:tag name="KSO_WM_DIAGRAM_VIRTUALLY_FRAME" val="{&quot;height&quot;:290.2590551181102,&quot;left&quot;:485.95,&quot;top&quot;:158.5096062992126,&quot;width&quot;:368.3480314960631}"/>
</p:tagLst>
</file>

<file path=ppt/tags/tag331.xml><?xml version="1.0" encoding="utf-8"?>
<p:tagLst xmlns:p="http://schemas.openxmlformats.org/presentationml/2006/main">
  <p:tag name="KSO_WM_DIAGRAM_VIRTUALLY_FRAME" val="{&quot;height&quot;:290.2590551181102,&quot;left&quot;:485.95,&quot;top&quot;:158.5096062992126,&quot;width&quot;:368.3480314960631}"/>
</p:tagLst>
</file>

<file path=ppt/tags/tag332.xml><?xml version="1.0" encoding="utf-8"?>
<p:tagLst xmlns:p="http://schemas.openxmlformats.org/presentationml/2006/main">
  <p:tag name="KSO_WM_DIAGRAM_VIRTUALLY_FRAME" val="{&quot;height&quot;:290.2590551181102,&quot;left&quot;:485.95,&quot;top&quot;:158.5096062992126,&quot;width&quot;:368.3480314960631}"/>
</p:tagLst>
</file>

<file path=ppt/tags/tag333.xml><?xml version="1.0" encoding="utf-8"?>
<p:tagLst xmlns:p="http://schemas.openxmlformats.org/presentationml/2006/main">
  <p:tag name="KSO_WM_DIAGRAM_VIRTUALLY_FRAME" val="{&quot;height&quot;:290.2590551181102,&quot;left&quot;:485.95,&quot;top&quot;:158.5096062992126,&quot;width&quot;:368.3480314960631}"/>
</p:tagLst>
</file>

<file path=ppt/tags/tag334.xml><?xml version="1.0" encoding="utf-8"?>
<p:tagLst xmlns:p="http://schemas.openxmlformats.org/presentationml/2006/main">
  <p:tag name="KSO_WM_DIAGRAM_VIRTUALLY_FRAME" val="{&quot;height&quot;:290.2590551181102,&quot;left&quot;:485.95,&quot;top&quot;:158.5096062992126,&quot;width&quot;:368.3480314960631}"/>
</p:tagLst>
</file>

<file path=ppt/tags/tag335.xml><?xml version="1.0" encoding="utf-8"?>
<p:tagLst xmlns:p="http://schemas.openxmlformats.org/presentationml/2006/main">
  <p:tag name="KSO_WM_DIAGRAM_VIRTUALLY_FRAME" val="{&quot;height&quot;:290.2590551181102,&quot;left&quot;:485.95,&quot;top&quot;:158.5096062992126,&quot;width&quot;:368.3480314960631}"/>
</p:tagLst>
</file>

<file path=ppt/tags/tag336.xml><?xml version="1.0" encoding="utf-8"?>
<p:tagLst xmlns:p="http://schemas.openxmlformats.org/presentationml/2006/main">
  <p:tag name="KSO_WM_DIAGRAM_VIRTUALLY_FRAME" val="{&quot;height&quot;:290.2590551181102,&quot;left&quot;:485.95,&quot;top&quot;:158.5096062992126,&quot;width&quot;:368.3480314960631}"/>
</p:tagLst>
</file>

<file path=ppt/tags/tag337.xml><?xml version="1.0" encoding="utf-8"?>
<p:tagLst xmlns:p="http://schemas.openxmlformats.org/presentationml/2006/main">
  <p:tag name="KSO_WM_DIAGRAM_VIRTUALLY_FRAME" val="{&quot;height&quot;:290.2590551181102,&quot;left&quot;:485.95,&quot;top&quot;:158.5096062992126,&quot;width&quot;:368.3480314960631}"/>
</p:tagLst>
</file>

<file path=ppt/tags/tag338.xml><?xml version="1.0" encoding="utf-8"?>
<p:tagLst xmlns:p="http://schemas.openxmlformats.org/presentationml/2006/main">
  <p:tag name="KSO_WM_DIAGRAM_VIRTUALLY_FRAME" val="{&quot;height&quot;:290.2590551181102,&quot;left&quot;:485.95,&quot;top&quot;:158.5096062992126,&quot;width&quot;:368.3480314960631}"/>
</p:tagLst>
</file>

<file path=ppt/tags/tag339.xml><?xml version="1.0" encoding="utf-8"?>
<p:tagLst xmlns:p="http://schemas.openxmlformats.org/presentationml/2006/main">
  <p:tag name="KSO_WM_DIAGRAM_VIRTUALLY_FRAME" val="{&quot;height&quot;:290.2590551181102,&quot;left&quot;:485.95,&quot;top&quot;:158.5096062992126,&quot;width&quot;:368.3480314960631}"/>
</p:tagLst>
</file>

<file path=ppt/tags/tag34.xml><?xml version="1.0" encoding="utf-8"?>
<p:tagLst xmlns:p="http://schemas.openxmlformats.org/presentationml/2006/main">
  <p:tag name="KSO_WM_DIAGRAM_VIRTUALLY_FRAME" val="{&quot;height&quot;:358.1566929133858,&quot;left&quot;:478.89409448818895,&quot;top&quot;:95.85,&quot;width&quot;:444.255905511811}"/>
</p:tagLst>
</file>

<file path=ppt/tags/tag340.xml><?xml version="1.0" encoding="utf-8"?>
<p:tagLst xmlns:p="http://schemas.openxmlformats.org/presentationml/2006/main">
  <p:tag name="KSO_WM_DIAGRAM_VIRTUALLY_FRAME" val="{&quot;height&quot;:290.2590551181102,&quot;left&quot;:485.95,&quot;top&quot;:158.5096062992126,&quot;width&quot;:368.3480314960631}"/>
</p:tagLst>
</file>

<file path=ppt/tags/tag34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4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ID" val="diagram20235146_1*l_h_f*1_2_1"/>
  <p:tag name="KSO_WM_TEMPLATE_CATEGORY" val="diagram"/>
  <p:tag name="KSO_WM_TEMPLATE_INDEX" val="20235146"/>
  <p:tag name="KSO_WM_UNIT_LAYERLEVEL" val="1_1_1"/>
  <p:tag name="KSO_WM_TAG_VERSION" val="3.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15.4665526252876,&quot;left&quot;:164.97503326656314,&quot;top&quot;:163.32500610351562,&quot;width&quot;:616.4500122070312}"/>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46_1*l_h_i*1_2_1"/>
  <p:tag name="KSO_WM_TEMPLATE_CATEGORY" val="diagram"/>
  <p:tag name="KSO_WM_TEMPLATE_INDEX" val="20235146"/>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15.4665526252876,&quot;left&quot;:164.97503326656314,&quot;top&quot;:163.32500610351562,&quot;width&quot;:616.4500122070312}"/>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4"/>
  <p:tag name="KSO_WM_TEMPLATE_CATEGORY" val="diagram"/>
  <p:tag name="KSO_WM_TEMPLATE_INDEX" val="20234872"/>
  <p:tag name="KSO_WM_UNIT_LAYERLEVEL" val="1_1_1"/>
  <p:tag name="KSO_WM_TAG_VERSION" val="3.0"/>
  <p:tag name="KSO_WM_BEAUTIFY_FLAG" val="#wm#"/>
  <p:tag name="KSO_WM_UNIT_TYPE" val="l_h_i"/>
  <p:tag name="KSO_WM_UNIT_INDEX" val="1_3_4"/>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7,8,7,8,7,8]}"/>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x*1_3_1"/>
  <p:tag name="KSO_WM_TEMPLATE_CATEGORY" val="diagram"/>
  <p:tag name="KSO_WM_TEMPLATE_INDEX" val="20234872"/>
  <p:tag name="KSO_WM_UNIT_LAYERLEVEL" val="1_1_1"/>
  <p:tag name="KSO_WM_TAG_VERSION" val="3.0"/>
  <p:tag name="KSO_WM_BEAUTIFY_FLAG" val="#wm#"/>
  <p:tag name="KSO_WM_UNIT_VALUE" val="102*88"/>
  <p:tag name="KSO_WM_UNIT_TYPE" val="l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8,7,8,7,8]}"/>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2"/>
  <p:tag name="KSO_WM_TEMPLATE_CATEGORY" val="diagram"/>
  <p:tag name="KSO_WM_TEMPLATE_INDEX" val="20234872"/>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7,8,7,8,7,8]}"/>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1"/>
  <p:tag name="KSO_WM_TEMPLATE_CATEGORY" val="diagram"/>
  <p:tag name="KSO_WM_TEMPLATE_INDEX" val="20234872"/>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7,8,7,8,7,8]}"/>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2"/>
  <p:tag name="KSO_WM_TEMPLATE_CATEGORY" val="diagram"/>
  <p:tag name="KSO_WM_TEMPLATE_INDEX" val="20234872"/>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7,8,7,8,7,8]}"/>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1"/>
  <p:tag name="KSO_WM_TEMPLATE_CATEGORY" val="diagram"/>
  <p:tag name="KSO_WM_TEMPLATE_INDEX" val="20234872"/>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7,8,7,8,7,8]}"/>
</p:tagLst>
</file>

<file path=ppt/tags/tag35.xml><?xml version="1.0" encoding="utf-8"?>
<p:tagLst xmlns:p="http://schemas.openxmlformats.org/presentationml/2006/main">
  <p:tag name="KSO_WM_DIAGRAM_VIRTUALLY_FRAME" val="{&quot;height&quot;:358.1566929133858,&quot;left&quot;:478.89409448818895,&quot;top&quot;:95.85,&quot;width&quot;:444.25590551181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2"/>
  <p:tag name="KSO_WM_TEMPLATE_CATEGORY" val="diagram"/>
  <p:tag name="KSO_WM_TEMPLATE_INDEX" val="20234872"/>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7,8,7,8,7,8]}"/>
</p:tagLst>
</file>

<file path=ppt/tags/tag351.xml><?xml version="1.0" encoding="utf-8"?>
<p:tagLst xmlns:p="http://schemas.openxmlformats.org/presentationml/2006/main">
  <p:tag name="KSO_WM_DIAGRAM_VIRTUALLY_FRAME" val="{&quot;height&quot;:188.59998779296876,&quot;left&quot;:86.29999389648438,&quot;top&quot;:300.8750061035156,&quot;width&quot;:798.3500122070312}"/>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4"/>
  <p:tag name="KSO_WM_TEMPLATE_CATEGORY" val="diagram"/>
  <p:tag name="KSO_WM_TEMPLATE_INDEX" val="20234872"/>
  <p:tag name="KSO_WM_UNIT_LAYERLEVEL" val="1_1_1"/>
  <p:tag name="KSO_WM_TAG_VERSION" val="3.0"/>
  <p:tag name="KSO_WM_BEAUTIFY_FLAG" val="#wm#"/>
  <p:tag name="KSO_WM_UNIT_TYPE" val="l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gradient&quot;:[{&quot;brightness&quot;:0,&quot;colorType&quot;:1,&quot;foreColorIndex&quot;:6,&quot;pos&quot;:0.05000000074505806,&quot;transparency&quot;:0},{&quot;brightness&quot;:0.4000000059604645,&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8,7,8,7,8]}"/>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3"/>
  <p:tag name="KSO_WM_TEMPLATE_CATEGORY" val="diagram"/>
  <p:tag name="KSO_WM_TEMPLATE_INDEX" val="20234872"/>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7,8,7,8,7,8]}"/>
</p:tagLst>
</file>

<file path=ppt/tags/tag3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72_2*l_h_a*1_2_1"/>
  <p:tag name="KSO_WM_TEMPLATE_CATEGORY" val="diagram"/>
  <p:tag name="KSO_WM_TEMPLATE_INDEX" val="20234872"/>
  <p:tag name="KSO_WM_UNIT_LAYERLEVEL" val="1_1_1"/>
  <p:tag name="KSO_WM_TAG_VERSION" val="3.0"/>
  <p:tag name="KSO_WM_DIAGRAM_GROUP_CODE" val="l1-1"/>
  <p:tag name="KSO_WM_UNIT_TEXT_FILL_TYPE" val="1"/>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TYPE" val="1"/>
  <p:tag name="KSO_WM_DIAGRAM_USE_COLOR_VALUE" val="{&quot;color_scheme&quot;:1,&quot;color_type&quot;:1,&quot;theme_color_indexes&quot;:[7,8,7,8,7,8]}"/>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5"/>
  <p:tag name="KSO_WM_TEMPLATE_CATEGORY" val="diagram"/>
  <p:tag name="KSO_WM_TEMPLATE_INDEX" val="20234872"/>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7,8,7,8,7,8]}"/>
</p:tagLst>
</file>

<file path=ppt/tags/tag356.xml><?xml version="1.0" encoding="utf-8"?>
<p:tagLst xmlns:p="http://schemas.openxmlformats.org/presentationml/2006/main">
  <p:tag name="KSO_WM_DIAGRAM_VIRTUALLY_FRAME" val="{&quot;height&quot;:188.59998779296876,&quot;left&quot;:86.29999389648438,&quot;top&quot;:300.8750061035156,&quot;width&quot;:798.3500122070312}"/>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3"/>
  <p:tag name="KSO_WM_TEMPLATE_CATEGORY" val="diagram"/>
  <p:tag name="KSO_WM_TEMPLATE_INDEX" val="20234872"/>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gradient&quot;:[{&quot;brightness&quot;:0,&quot;colorType&quot;:1,&quot;foreColorIndex&quot;:7,&quot;pos&quot;:0.05000000074505806,&quot;transparency&quot;:0},{&quot;brightness&quot;:0.4000000059604645,&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8,7,8,7,8]}"/>
</p:tagLst>
</file>

<file path=ppt/tags/tag3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72_2*l_h_a*1_3_1"/>
  <p:tag name="KSO_WM_TEMPLATE_CATEGORY" val="diagram"/>
  <p:tag name="KSO_WM_TEMPLATE_INDEX" val="20234872"/>
  <p:tag name="KSO_WM_UNIT_LAYERLEVEL" val="1_1_1"/>
  <p:tag name="KSO_WM_TAG_VERSION" val="3.0"/>
  <p:tag name="KSO_WM_DIAGRAM_GROUP_CODE" val="l1-1"/>
  <p:tag name="KSO_WM_UNIT_TEXT_FILL_TYPE" val="1"/>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TYPE" val="1"/>
  <p:tag name="KSO_WM_DIAGRAM_USE_COLOR_VALUE" val="{&quot;color_scheme&quot;:1,&quot;color_type&quot;:1,&quot;theme_color_indexes&quot;:[7,8,7,8,7,8]}"/>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5"/>
  <p:tag name="KSO_WM_TEMPLATE_CATEGORY" val="diagram"/>
  <p:tag name="KSO_WM_TEMPLATE_INDEX" val="20234872"/>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7,8,7,8,7,8]}"/>
</p:tagLst>
</file>

<file path=ppt/tags/tag36.xml><?xml version="1.0" encoding="utf-8"?>
<p:tagLst xmlns:p="http://schemas.openxmlformats.org/presentationml/2006/main">
  <p:tag name="KSO_WM_DIAGRAM_VIRTUALLY_FRAME" val="{&quot;height&quot;:358.1566929133858,&quot;left&quot;:478.89409448818895,&quot;top&quot;:95.85,&quot;width&quot;:444.255905511811}"/>
</p:tagLst>
</file>

<file path=ppt/tags/tag360.xml><?xml version="1.0" encoding="utf-8"?>
<p:tagLst xmlns:p="http://schemas.openxmlformats.org/presentationml/2006/main">
  <p:tag name="KSO_WM_DIAGRAM_VIRTUALLY_FRAME" val="{&quot;height&quot;:188.59998779296876,&quot;left&quot;:86.29999389648438,&quot;top&quot;:300.8750061035156,&quot;width&quot;:798.350012207031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1"/>
  <p:tag name="KSO_WM_TEMPLATE_CATEGORY" val="diagram"/>
  <p:tag name="KSO_WM_TEMPLATE_INDEX" val="20234872"/>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7,8,7,8,7,8]}"/>
</p:tagLst>
</file>

<file path=ppt/tags/tag362.xml><?xml version="1.0" encoding="utf-8"?>
<p:tagLst xmlns:p="http://schemas.openxmlformats.org/presentationml/2006/main">
  <p:tag name="KSO_WM_DIAGRAM_VIRTUALLY_FRAME" val="{&quot;height&quot;:188.59998779296876,&quot;left&quot;:86.29999389648438,&quot;top&quot;:300.8750061035156,&quot;width&quot;:798.350012207031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4"/>
  <p:tag name="KSO_WM_TEMPLATE_CATEGORY" val="diagram"/>
  <p:tag name="KSO_WM_TEMPLATE_INDEX" val="20234872"/>
  <p:tag name="KSO_WM_UNIT_LAYERLEVEL" val="1_1_1"/>
  <p:tag name="KSO_WM_TAG_VERSION" val="3.0"/>
  <p:tag name="KSO_WM_BEAUTIFY_FLAG" val="#wm#"/>
  <p:tag name="KSO_WM_UNIT_TYPE" val="l_h_i"/>
  <p:tag name="KSO_WM_UNIT_INDEX" val="1_1_4"/>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7,8,7,8,7,8]}"/>
</p:tagLst>
</file>

<file path=ppt/tags/tag364.xml><?xml version="1.0" encoding="utf-8"?>
<p:tagLst xmlns:p="http://schemas.openxmlformats.org/presentationml/2006/main">
  <p:tag name="KSO_WM_DIAGRAM_VIRTUALLY_FRAME" val="{&quot;height&quot;:188.59998779296876,&quot;left&quot;:86.29999389648438,&quot;top&quot;:300.8750061035156,&quot;width&quot;:798.3500122070312}"/>
</p:tagLst>
</file>

<file path=ppt/tags/tag365.xml><?xml version="1.0" encoding="utf-8"?>
<p:tagLst xmlns:p="http://schemas.openxmlformats.org/presentationml/2006/main">
  <p:tag name="KSO_WM_DIAGRAM_VIRTUALLY_FRAME" val="{&quot;height&quot;:188.59998779296876,&quot;left&quot;:86.29999389648438,&quot;top&quot;:300.8750061035156,&quot;width&quot;:798.350012207031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3"/>
  <p:tag name="KSO_WM_TEMPLATE_CATEGORY" val="diagram"/>
  <p:tag name="KSO_WM_TEMPLATE_INDEX" val="20234872"/>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gradient&quot;:[{&quot;brightness&quot;:0,&quot;colorType&quot;:1,&quot;foreColorIndex&quot;:5,&quot;pos&quot;:0.05000000074505806,&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8,7,8,7,8]}"/>
</p:tagLst>
</file>

<file path=ppt/tags/tag3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72_2*l_h_a*1_1_1"/>
  <p:tag name="KSO_WM_TEMPLATE_CATEGORY" val="diagram"/>
  <p:tag name="KSO_WM_TEMPLATE_INDEX" val="20234872"/>
  <p:tag name="KSO_WM_UNIT_LAYERLEVEL" val="1_1_1"/>
  <p:tag name="KSO_WM_TAG_VERSION" val="3.0"/>
  <p:tag name="KSO_WM_DIAGRAM_GROUP_CODE" val="l1-1"/>
  <p:tag name="KSO_WM_UNIT_TEXT_FILL_TYPE" val="1"/>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TYPE" val="1"/>
  <p:tag name="KSO_WM_DIAGRAM_USE_COLOR_VALUE" val="{&quot;color_scheme&quot;:1,&quot;color_type&quot;:1,&quot;theme_color_indexes&quot;:[7,8,7,8,7,8]}"/>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5"/>
  <p:tag name="KSO_WM_TEMPLATE_CATEGORY" val="diagram"/>
  <p:tag name="KSO_WM_TEMPLATE_INDEX" val="20234872"/>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7,8,7,8,7,8]}"/>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x*1_1_1"/>
  <p:tag name="KSO_WM_TEMPLATE_CATEGORY" val="diagram"/>
  <p:tag name="KSO_WM_TEMPLATE_INDEX" val="20234872"/>
  <p:tag name="KSO_WM_UNIT_LAYERLEVEL" val="1_1_1"/>
  <p:tag name="KSO_WM_TAG_VERSION" val="3.0"/>
  <p:tag name="KSO_WM_BEAUTIFY_FLAG" val="#wm#"/>
  <p:tag name="KSO_WM_UNIT_VALUE" val="89*104"/>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8,7,8,7,8]}"/>
</p:tagLst>
</file>

<file path=ppt/tags/tag37.xml><?xml version="1.0" encoding="utf-8"?>
<p:tagLst xmlns:p="http://schemas.openxmlformats.org/presentationml/2006/main">
  <p:tag name="KSO_WM_DIAGRAM_VIRTUALLY_FRAME" val="{&quot;height&quot;:358.1566929133858,&quot;left&quot;:478.89409448818895,&quot;top&quot;:95.85,&quot;width&quot;:444.25590551181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x*1_2_1"/>
  <p:tag name="KSO_WM_TEMPLATE_CATEGORY" val="diagram"/>
  <p:tag name="KSO_WM_TEMPLATE_INDEX" val="20234872"/>
  <p:tag name="KSO_WM_UNIT_LAYERLEVEL" val="1_1_1"/>
  <p:tag name="KSO_WM_TAG_VERSION" val="3.0"/>
  <p:tag name="KSO_WM_BEAUTIFY_FLAG" val="#wm#"/>
  <p:tag name="KSO_WM_UNIT_VALUE" val="110*105"/>
  <p:tag name="KSO_WM_UNIT_TYPE" val="l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188.59998779296876,&quot;left&quot;:86.29999389648438,&quot;top&quot;:300.8750061035156,&quot;width&quot;:798.3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8,7,8,7,8]}"/>
</p:tagLst>
</file>

<file path=ppt/tags/tag3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2.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636_2*n_h_i*1_1_2"/>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18.87489624023436,&quot;left&quot;:98.95149257389576,&quot;top&quot;:149.83759124996158,&quot;width&quot;:740.0556762695312}"/>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8,8,8,8,8,8]}"/>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18.87489624023436,&quot;left&quot;:98.95149257389576,&quot;top&quot;:149.83759124996158,&quot;width&quot;:740.0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18.87489624023436,&quot;left&quot;:98.95149257389576,&quot;top&quot;:149.83759124996158,&quot;width&quot;:740.0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18.87489624023436,&quot;left&quot;:98.95149257389576,&quot;top&quot;:149.83759124996158,&quot;width&quot;:740.0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18.87489624023436,&quot;left&quot;:98.95149257389576,&quot;top&quot;:149.83759124996158,&quot;width&quot;:740.0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18.87489624023436,&quot;left&quot;:98.95149257389576,&quot;top&quot;:149.83759124996158,&quot;width&quot;:740.0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18.87489624023436,&quot;left&quot;:98.95149257389576,&quot;top&quot;:149.83759124996158,&quot;width&quot;:740.0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18.87489624023436,&quot;left&quot;:98.95149257389576,&quot;top&quot;:149.83759124996158,&quot;width&quot;:740.05567626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TEXT_TYPE" val="1"/>
  <p:tag name="KSO_WM_UNIT_PRESET_TEXT" val="添加项标题"/>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38.xml><?xml version="1.0" encoding="utf-8"?>
<p:tagLst xmlns:p="http://schemas.openxmlformats.org/presentationml/2006/main">
  <p:tag name="KSO_WM_DIAGRAM_VIRTUALLY_FRAME" val="{&quot;height&quot;:358.1566929133858,&quot;left&quot;:478.89409448818895,&quot;top&quot;:95.85,&quot;width&quot;:444.255905511811}"/>
</p:tagLst>
</file>

<file path=ppt/tags/tag3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82.xml><?xml version="1.0" encoding="utf-8"?>
<p:tagLst xmlns:p="http://schemas.openxmlformats.org/presentationml/2006/main">
  <p:tag name="KSO_WM_UNIT_PLACING_PICTURE_USER_VIEWPORT" val="{&quot;height&quot;:10811,&quot;width&quot;:14547}"/>
</p:tagLst>
</file>

<file path=ppt/tags/tag38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84.xml><?xml version="1.0" encoding="utf-8"?>
<p:tagLst xmlns:p="http://schemas.openxmlformats.org/presentationml/2006/main">
  <p:tag name="KSO_WM_DIAGRAM_VIRTUALLY_FRAME" val="{&quot;height&quot;:330.3693700787403,&quot;left&quot;:118.27503937007873,&quot;top&quot;:155.95,&quot;width&quot;:713.5998425196851}"/>
</p:tagLst>
</file>

<file path=ppt/tags/tag3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1*n_h_h_a*1_2_2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0.3693700787403,&quot;left&quot;:118.27503937007873,&quot;top&quot;:155.95,&quot;width&quot;:713.59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3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1*n_h_h_a*1_2_1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0.3693700787403,&quot;left&quot;:118.27503937007873,&quot;top&quot;:155.95,&quot;width&quot;:713.59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3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1*n_h_h_f*1_2_1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0.3693700787403,&quot;left&quot;:118.27503937007873,&quot;top&quot;:155.95,&quot;width&quot;:713.59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3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1*n_h_h_f*1_2_2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30.3693700787403,&quot;left&quot;:118.27503937007873,&quot;top&quot;:155.95,&quot;width&quot;:713.59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38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1*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30.3693700787403,&quot;left&quot;:118.27503937007873,&quot;top&quot;:155.95,&quot;width&quot;:713.5998425196851}"/>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9.xml><?xml version="1.0" encoding="utf-8"?>
<p:tagLst xmlns:p="http://schemas.openxmlformats.org/presentationml/2006/main">
  <p:tag name="KSO_WM_DIAGRAM_VIRTUALLY_FRAME" val="{&quot;height&quot;:358.1566929133858,&quot;left&quot;:478.89409448818895,&quot;top&quot;:95.85,&quot;width&quot;:444.255905511811}"/>
</p:tagLst>
</file>

<file path=ppt/tags/tag39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30.3693700787403,&quot;left&quot;:118.27503937007873,&quot;top&quot;:155.95,&quot;width&quot;:713.5998425196851}"/>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9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30.3693700787403,&quot;left&quot;:118.27503937007873,&quot;top&quot;:155.95,&quot;width&quot;:713.5998425196851}"/>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39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30.3693700787403,&quot;left&quot;:118.27503937007873,&quot;top&quot;:155.95,&quot;width&quot;:713.5998425196851}"/>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092_1*n_h_i*1_1_1"/>
  <p:tag name="KSO_WM_TEMPLATE_CATEGORY" val="diagram"/>
  <p:tag name="KSO_WM_TEMPLATE_INDEX" val="2023109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type&quot;:0},&quot;glow&quot;:{&quot;colorType&quot;:0},&quot;line&quot;:{&quot;gradient&quot;:[{&quot;brightness&quot;:0,&quot;colorType&quot;:1,&quot;foreColorIndex&quot;:5,&quot;pos&quot;:1,&quot;transparency&quot;:0.94999998807907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95.xml><?xml version="1.0" encoding="utf-8"?>
<p:tagLst xmlns:p="http://schemas.openxmlformats.org/presentationml/2006/main">
  <p:tag name="KSO_WM_DIAGRAM_VIRTUALLY_FRAME" val="{&quot;height&quot;:335.1125196850394,&quot;left&quot;:109.89999389648438,&quot;top&quot;:121.5,&quot;width&quot;:745.7000122070312}"/>
</p:tagLst>
</file>

<file path=ppt/tags/tag3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92_1*n_h_h_f*1_2_1_1"/>
  <p:tag name="KSO_WM_TEMPLATE_CATEGORY" val="diagram"/>
  <p:tag name="KSO_WM_TEMPLATE_INDEX" val="20231092"/>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10;形项正文"/>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97.xml><?xml version="1.0" encoding="utf-8"?>
<p:tagLst xmlns:p="http://schemas.openxmlformats.org/presentationml/2006/main">
  <p:tag name="KSO_WM_DIAGRAM_VIRTUALLY_FRAME" val="{&quot;height&quot;:335.1125196850394,&quot;left&quot;:109.89999389648438,&quot;top&quot;:121.5,&quot;width&quot;:745.700012207031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92_1*n_h_a*1_1_1"/>
  <p:tag name="KSO_WM_TEMPLATE_CATEGORY" val="diagram"/>
  <p:tag name="KSO_WM_TEMPLATE_INDEX" val="20231092"/>
  <p:tag name="KSO_WM_UNIT_LAYERLEVEL" val="1_1_1"/>
  <p:tag name="KSO_WM_TAG_VERSION" val="3.0"/>
  <p:tag name="KSO_WM_BEAUTIFY_FLAG" val="#wm#"/>
  <p:tag name="KSO_WM_UNIT_ISCONTENTSTITLE" val="0"/>
  <p:tag name="KSO_WM_UNIT_ISNUMDGMTITLE" val="0"/>
  <p:tag name="KSO_WM_UNIT_NOCLEAR" val="0"/>
  <p:tag name="KSO_WM_UNIT_VALUE" val="4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1,&quot;rgb&quot;:&quot;#ffffff&quot;,&quot;transparency&quot;:1},{&quot;brightness&quot;:0,&quot;colorType&quot;:2,&quot;pos&quot;:0,&quot;rgb&quot;:&quot;#ffffff&quot;,&quot;transparency&quot;:0}],&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
  <p:tag name="KSO_WM_UNIT_FILL_TYPE" val="3"/>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092_1*n_h_i*1_1_2"/>
  <p:tag name="KSO_WM_TEMPLATE_CATEGORY" val="diagram"/>
  <p:tag name="KSO_WM_TEMPLATE_INDEX" val="2023109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type&quot;:0},&quot;glow&quot;:{&quot;colorType&quot;:0},&quot;line&quot;:{&quot;gradient&quot;:[{&quot;brightness&quot;:0,&quot;colorType&quot;:1,&quot;foreColorIndex&quot;:5,&quot;pos&quot;:1,&quot;transparency&quot;:0.94999998807907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358.1566929133858,&quot;left&quot;:478.89409448818895,&quot;top&quot;:95.85,&quot;width&quot;:444.255905511811}"/>
</p:tagLst>
</file>

<file path=ppt/tags/tag40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092_1*n_h_i*1_1_3"/>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type&quot;:0},&quot;glow&quot;:{&quot;colorType&quot;:0},&quot;line&quot;:{&quot;gradient&quot;:[{&quot;brightness&quot;:0,&quot;colorType&quot;:1,&quot;foreColorIndex&quot;:5,&quot;pos&quot;:0.9900000095367432,&quot;transparency&quot;:0.7900000214576721},{&quot;brightness&quot;:0,&quot;colorType&quot;:1,&quot;foreColorIndex&quot;:5,&quot;pos&quot;:0,&quot;transparency&quot;:0.8999999761581421}],&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092_1*n_h_i*1_1_4"/>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type&quot;:0},&quot;glow&quot;:{&quot;colorType&quot;:0},&quot;line&quot;:{&quot;gradient&quot;:[{&quot;brightness&quot;:0,&quot;colorType&quot;:1,&quot;foreColorIndex&quot;:5,&quot;pos&quot;:1,&quot;transparency&quot;:0.9599999785423279},{&quot;brightness&quot;:0,&quot;colorType&quot;:1,&quot;foreColorIndex&quot;:5,&quot;pos&quot;:0,&quot;transparency&quot;:0.9300000071525574}],&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2_2"/>
  <p:tag name="KSO_WM_UNIT_ID" val="diagram20231092_1*n_h_i*1_2_2"/>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type&quot;:0},&quot;glow&quot;:{&quot;colorType&quot;:0},&quot;line&quot;:{&quot;gradient&quot;:[{&quot;brightness&quot;:0.800000011920929,&quot;colorType&quot;:1,&quot;foreColorIndex&quot;:5,&quot;pos&quot;:1,&quot;transparency&quot;:1},{&quot;brightness&quot;:0.800000011920929,&quot;colorType&quot;:1,&quot;foreColorIndex&quot;:5,&quot;pos&quot;:0,&quot;transparency&quot;:1},{&quot;brightness&quot;:0.4000000059604645,&quot;colorType&quot;:1,&quot;foreColorIndex&quot;:5,&quot;pos&quot;:0.699999988079071,&quot;transparency&quot;:0},{&quot;brightness&quot;:0.4000000059604645,&quot;colorType&quot;:1,&quot;foreColorIndex&quot;:5,&quot;pos&quot;:0.3000000119209289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092_1*n_h_i*1_2_1"/>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type&quot;:0},&quot;glow&quot;:{&quot;colorType&quot;:0},&quot;line&quot;:{&quot;gradient&quot;:[{&quot;brightness&quot;:0.800000011920929,&quot;colorType&quot;:1,&quot;foreColorIndex&quot;:5,&quot;pos&quot;:1,&quot;transparency&quot;:1},{&quot;brightness&quot;:0.800000011920929,&quot;colorType&quot;:1,&quot;foreColorIndex&quot;:5,&quot;pos&quot;:0,&quot;transparency&quot;:1},{&quot;brightness&quot;:0.4000000059604645,&quot;colorType&quot;:1,&quot;foreColorIndex&quot;:5,&quot;pos&quot;:0.699999988079071,&quot;transparency&quot;:0},{&quot;brightness&quot;:0.4000000059604645,&quot;colorType&quot;:1,&quot;foreColorIndex&quot;:5,&quot;pos&quot;:0.3000000119209289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092_1*n_h_h_i*1_2_1_1"/>
  <p:tag name="KSO_WM_TEMPLATE_CATEGORY" val="diagram"/>
  <p:tag name="KSO_WM_TEMPLATE_INDEX" val="2023109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1,&quot;foreColorIndex&quot;:14,&quot;pos&quot;:1,&quot;transparency&quot;:1},{&quot;brightness&quot;:0,&quot;colorType&quot;:1,&quot;foreColorIndex&quot;:14,&quot;pos&quot;:0,&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92_1*n_h_h_a*1_2_1_1"/>
  <p:tag name="KSO_WM_TEMPLATE_CATEGORY" val="diagram"/>
  <p:tag name="KSO_WM_TEMPLATE_INDEX" val="20231092"/>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092_1*n_h_h_i*1_2_2_1"/>
  <p:tag name="KSO_WM_TEMPLATE_CATEGORY" val="diagram"/>
  <p:tag name="KSO_WM_TEMPLATE_INDEX" val="2023109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1,&quot;foreColorIndex&quot;:14,&quot;pos&quot;:1,&quot;transparency&quot;:1},{&quot;brightness&quot;:0,&quot;colorType&quot;:1,&quot;foreColorIndex&quot;:14,&quot;pos&quot;:0,&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92_1*n_h_h_a*1_2_2_1"/>
  <p:tag name="KSO_WM_TEMPLATE_CATEGORY" val="diagram"/>
  <p:tag name="KSO_WM_TEMPLATE_INDEX" val="20231092"/>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08.xml><?xml version="1.0" encoding="utf-8"?>
<p:tagLst xmlns:p="http://schemas.openxmlformats.org/presentationml/2006/main">
  <p:tag name="KSO_WM_DIAGRAM_VERSION" val="3"/>
  <p:tag name="KSO_WM_DIAGRAM_COLOR_TRICK" val="1"/>
  <p:tag name="KSO_WM_DIAGRAM_COLOR_TEXT_CAN_REMOVE" val="n"/>
  <p:tag name="KSO_WM_UNIT_VALUE" val="77*7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92_1*n_h_h_x*1_2_1_1"/>
  <p:tag name="KSO_WM_TEMPLATE_CATEGORY" val="diagram"/>
  <p:tag name="KSO_WM_TEMPLATE_INDEX" val="20231092"/>
  <p:tag name="KSO_WM_UNIT_LAYERLEVEL" val="1_1_1_1"/>
  <p:tag name="KSO_WM_TAG_VERSION" val="3.0"/>
  <p:tag name="KSO_WM_BEAUTIFY_FLAG" val="#wm#"/>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4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92_1*n_h_h_f*1_2_2_1"/>
  <p:tag name="KSO_WM_TEMPLATE_CATEGORY" val="diagram"/>
  <p:tag name="KSO_WM_TEMPLATE_INDEX" val="20231092"/>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10;形项正文"/>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1.xml><?xml version="1.0" encoding="utf-8"?>
<p:tagLst xmlns:p="http://schemas.openxmlformats.org/presentationml/2006/main">
  <p:tag name="KSO_WM_DIAGRAM_VIRTUALLY_FRAME" val="{&quot;height&quot;:358.1566929133858,&quot;left&quot;:478.89409448818895,&quot;top&quot;:95.85,&quot;width&quot;:444.255905511811}"/>
</p:tagLst>
</file>

<file path=ppt/tags/tag410.xml><?xml version="1.0" encoding="utf-8"?>
<p:tagLst xmlns:p="http://schemas.openxmlformats.org/presentationml/2006/main">
  <p:tag name="KSO_WM_DIAGRAM_VERSION" val="3"/>
  <p:tag name="KSO_WM_DIAGRAM_COLOR_TRICK" val="1"/>
  <p:tag name="KSO_WM_DIAGRAM_COLOR_TEXT_CAN_REMOVE" val="n"/>
  <p:tag name="KSO_WM_UNIT_VALUE" val="78*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92_1*n_h_h_x*1_2_2_1"/>
  <p:tag name="KSO_WM_TEMPLATE_CATEGORY" val="diagram"/>
  <p:tag name="KSO_WM_TEMPLATE_INDEX" val="20231092"/>
  <p:tag name="KSO_WM_UNIT_LAYERLEVEL" val="1_1_1_1"/>
  <p:tag name="KSO_WM_TAG_VERSION" val="3.0"/>
  <p:tag name="KSO_WM_BEAUTIFY_FLAG" val="#wm#"/>
  <p:tag name="KSO_WM_DIAGRAM_MAX_ITEMCNT" val="6"/>
  <p:tag name="KSO_WM_DIAGRAM_MIN_ITEMCNT" val="2"/>
  <p:tag name="KSO_WM_DIAGRAM_VIRTUALLY_FRAME" val="{&quot;height&quot;:335.1125196850394,&quot;left&quot;:109.89999389648438,&quot;top&quot;:121.5,&quot;width&quot;:745.7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41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7"/>
  <p:tag name="KSO_WM_UNIT_ID" val="diagram20231081_1*n_h_i*1_1_7"/>
  <p:tag name="KSO_WM_TEMPLATE_CATEGORY" val="diagram"/>
  <p:tag name="KSO_WM_TEMPLATE_INDEX" val="20231081"/>
  <p:tag name="KSO_WM_UNIT_LAYERLEVEL" val="1_1_1"/>
  <p:tag name="KSO_WM_TAG_VERSION" val="3.0"/>
  <p:tag name="KSO_WM_BEAUTIFY_FLAG" val="#wm#"/>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gradient&quot;:[{&quot;brightness&quot;:0.1899999976158142,&quot;colorType&quot;:1,&quot;foreColorIndex&quot;:5,&quot;pos&quot;:0.4099999964237213,&quot;transparency&quot;:0},{&quot;brightness&quot;:-0.4199999868869781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081_1*n_h_i*1_1_6"/>
  <p:tag name="KSO_WM_TEMPLATE_CATEGORY" val="diagram"/>
  <p:tag name="KSO_WM_TEMPLATE_INDEX" val="20231081"/>
  <p:tag name="KSO_WM_UNIT_LAYERLEVEL" val="1_1_1"/>
  <p:tag name="KSO_WM_TAG_VERSION" val="3.0"/>
  <p:tag name="KSO_WM_BEAUTIFY_FLAG" val="#wm#"/>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gradient&quot;:[{&quot;brightness&quot;:-0.20000000298023224,&quot;colorType&quot;:1,&quot;foreColorIndex&quot;:5,&quot;pos&quot;:0.019999999552965164,&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31081_1*n_h_i*1_1_5"/>
  <p:tag name="KSO_WM_TEMPLATE_CATEGORY" val="diagram"/>
  <p:tag name="KSO_WM_TEMPLATE_INDEX" val="20231081"/>
  <p:tag name="KSO_WM_UNIT_LAYERLEVEL" val="1_1_1"/>
  <p:tag name="KSO_WM_TAG_VERSION" val="3.0"/>
  <p:tag name="KSO_WM_BEAUTIFY_FLAG" val="#wm#"/>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gradient&quot;:[{&quot;brightness&quot;:-0.20000000298023224,&quot;colorType&quot;:1,&quot;foreColorIndex&quot;:5,&quot;pos&quot;:0.019999999552965164,&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2_4"/>
  <p:tag name="KSO_WM_UNIT_ID" val="diagram20231081_1*n_h_i*1_2_4"/>
  <p:tag name="KSO_WM_TEMPLATE_CATEGORY" val="diagram"/>
  <p:tag name="KSO_WM_TEMPLATE_INDEX" val="20231081"/>
  <p:tag name="KSO_WM_UNIT_LAYERLEVEL" val="1_1_1"/>
  <p:tag name="KSO_WM_TAG_VERSION" val="3.0"/>
  <p:tag name="KSO_WM_BEAUTIFY_FLAG" val="#wm#"/>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gradient&quot;:[{&quot;brightness&quot;:0.800000011920929,&quot;colorType&quot;:1,&quot;foreColorIndex&quot;:5,&quot;pos&quot;:1,&quot;transparency&quot;:0},{&quot;brightness&quot;:0.800000011920929,&quot;colorType&quot;:1,&quot;foreColorIndex&quot;:5,&quot;pos&quot;:0.41999998688697815,&quot;transparency&quot;:1}],&quot;type&quot;:3},&quot;glow&quot;:{&quot;colorType&quot;:0},&quot;line&quot;:{&quot;gradient&quot;:[{&quot;brightness&quot;:0.5,&quot;colorType&quot;:1,&quot;foreColorIndex&quot;:5,&quot;pos&quot;:0.6499999761581421,&quot;transparency&quot;:0},{&quot;brightness&quot;:0.5,&quot;colorType&quot;:1,&quot;foreColorIndex&quot;:5,&quot;pos&quot;:0.38999998569488525,&quot;transparency&quot;:0},{&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9"/>
  <p:tag name="KSO_WM_UNIT_ID" val="diagram20231081_1*n_h_i*1_1_9"/>
  <p:tag name="KSO_WM_TEMPLATE_CATEGORY" val="diagram"/>
  <p:tag name="KSO_WM_TEMPLATE_INDEX" val="20231081"/>
  <p:tag name="KSO_WM_UNIT_LAYERLEVEL" val="1_1_1"/>
  <p:tag name="KSO_WM_TAG_VERSION" val="3.0"/>
  <p:tag name="KSO_WM_BEAUTIFY_FLAG" val="#wm#"/>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gradient&quot;:[{&quot;brightness&quot;:-0.20000000298023224,&quot;colorType&quot;:1,&quot;foreColorIndex&quot;:5,&quot;pos&quot;:0.019999999552965164,&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8"/>
  <p:tag name="KSO_WM_UNIT_ID" val="diagram20231081_1*n_h_i*1_1_8"/>
  <p:tag name="KSO_WM_TEMPLATE_CATEGORY" val="diagram"/>
  <p:tag name="KSO_WM_TEMPLATE_INDEX" val="20231081"/>
  <p:tag name="KSO_WM_UNIT_LAYERLEVEL" val="1_1_1"/>
  <p:tag name="KSO_WM_TAG_VERSION" val="3.0"/>
  <p:tag name="KSO_WM_BEAUTIFY_FLAG" val="#wm#"/>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gradient&quot;:[{&quot;brightness&quot;:-0.20000000298023224,&quot;colorType&quot;:1,&quot;foreColorIndex&quot;:5,&quot;pos&quot;:0.019999999552965164,&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081_1*n_h_i*1_1_4"/>
  <p:tag name="KSO_WM_TEMPLATE_CATEGORY" val="diagram"/>
  <p:tag name="KSO_WM_TEMPLATE_INDEX" val="20231081"/>
  <p:tag name="KSO_WM_UNIT_LAYERLEVEL" val="1_1_1"/>
  <p:tag name="KSO_WM_TAG_VERSION" val="3.0"/>
  <p:tag name="KSO_WM_BEAUTIFY_FLAG" val="#wm#"/>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gradient&quot;:[{&quot;brightness&quot;:0,&quot;colorType&quot;:1,&quot;foreColorIndex&quot;:5,&quot;pos&quot;:0,&quot;transparency&quot;:0.8100000023841858},{&quot;brightness&quot;:0,&quot;colorType&quot;:2,&quot;pos&quot;:1,&quot;rgb&quot;:&quot;#f2f2f2&quot;,&quot;transparency&quot;:1},{&quot;brightness&quot;:0,&quot;colorType&quot;:1,&quot;foreColorIndex&quot;:5,&quot;pos&quot;:0.4699999988079071,&quot;transparency&quot;:0.759999990463256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1_1*n_h_a*1_1_1"/>
  <p:tag name="KSO_WM_TEMPLATE_CATEGORY" val="diagram"/>
  <p:tag name="KSO_WM_TEMPLATE_INDEX" val="20231081"/>
  <p:tag name="KSO_WM_UNIT_LAYERLEVEL" val="1_1_1"/>
  <p:tag name="KSO_WM_TAG_VERSION" val="3.0"/>
  <p:tag name="KSO_WM_BEAUTIFY_FLAG" val="#wm#"/>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10;加项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2.xml><?xml version="1.0" encoding="utf-8"?>
<p:tagLst xmlns:p="http://schemas.openxmlformats.org/presentationml/2006/main">
  <p:tag name="KSO_WM_DIAGRAM_VIRTUALLY_FRAME" val="{&quot;height&quot;:358.1566929133858,&quot;left&quot;:478.89409448818895,&quot;top&quot;:95.85,&quot;width&quot;:444.255905511811}"/>
</p:tagLst>
</file>

<file path=ppt/tags/tag42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081_1*n_h_h_i*1_2_2_2"/>
  <p:tag name="KSO_WM_TEMPLATE_CATEGORY" val="diagram"/>
  <p:tag name="KSO_WM_TEMPLATE_INDEX" val="20231081"/>
  <p:tag name="KSO_WM_UNIT_LAYERLEVEL" val="1_1_1_1"/>
  <p:tag name="KSO_WM_TAG_VERSION" val="3.0"/>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42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081_1*n_h_h_i*1_2_2_1"/>
  <p:tag name="KSO_WM_TEMPLATE_CATEGORY" val="diagram"/>
  <p:tag name="KSO_WM_TEMPLATE_INDEX" val="20231081"/>
  <p:tag name="KSO_WM_UNIT_LAYERLEVEL" val="1_1_1_1"/>
  <p:tag name="KSO_WM_TAG_VERSION" val="3.0"/>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22.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1081_1*n_h_h_i*1_2_2_3"/>
  <p:tag name="KSO_WM_TEMPLATE_CATEGORY" val="diagram"/>
  <p:tag name="KSO_WM_TEMPLATE_INDEX" val="20231081"/>
  <p:tag name="KSO_WM_UNIT_LAYERLEVEL" val="1_1_1_1"/>
  <p:tag name="KSO_WM_TAG_VERSION" val="3.0"/>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81_1*n_h_h_a*1_2_2_1"/>
  <p:tag name="KSO_WM_TEMPLATE_CATEGORY" val="diagram"/>
  <p:tag name="KSO_WM_TEMPLATE_INDEX" val="2023108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1_1*n_h_h_f*1_2_2_1"/>
  <p:tag name="KSO_WM_TEMPLATE_CATEGORY" val="diagram"/>
  <p:tag name="KSO_WM_TEMPLATE_INDEX" val="2023108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10;形项正文"/>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2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081_1*n_h_h_i*1_2_1_2"/>
  <p:tag name="KSO_WM_TEMPLATE_CATEGORY" val="diagram"/>
  <p:tag name="KSO_WM_TEMPLATE_INDEX" val="20231081"/>
  <p:tag name="KSO_WM_UNIT_LAYERLEVEL" val="1_1_1_1"/>
  <p:tag name="KSO_WM_TAG_VERSION" val="3.0"/>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42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081_1*n_h_h_i*1_2_1_1"/>
  <p:tag name="KSO_WM_TEMPLATE_CATEGORY" val="diagram"/>
  <p:tag name="KSO_WM_TEMPLATE_INDEX" val="20231081"/>
  <p:tag name="KSO_WM_UNIT_LAYERLEVEL" val="1_1_1_1"/>
  <p:tag name="KSO_WM_TAG_VERSION" val="3.0"/>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2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1081_1*n_h_h_i*1_2_1_3"/>
  <p:tag name="KSO_WM_TEMPLATE_CATEGORY" val="diagram"/>
  <p:tag name="KSO_WM_TEMPLATE_INDEX" val="20231081"/>
  <p:tag name="KSO_WM_UNIT_LAYERLEVEL" val="1_1_1_1"/>
  <p:tag name="KSO_WM_TAG_VERSION" val="3.0"/>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81_1*n_h_h_a*1_2_1_1"/>
  <p:tag name="KSO_WM_TEMPLATE_CATEGORY" val="diagram"/>
  <p:tag name="KSO_WM_TEMPLATE_INDEX" val="2023108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2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4"/>
  <p:tag name="KSO_WM_UNIT_ID" val="diagram20231081_1*n_h_h_x*1_2_1_4"/>
  <p:tag name="KSO_WM_TEMPLATE_CATEGORY" val="diagram"/>
  <p:tag name="KSO_WM_TEMPLATE_INDEX" val="20231081"/>
  <p:tag name="KSO_WM_UNIT_LAYERLEVEL" val="1_1_1_1"/>
  <p:tag name="KSO_WM_TAG_VERSION" val="3.0"/>
  <p:tag name="KSO_WM_UNIT_VALUE" val="60*60"/>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43.xml><?xml version="1.0" encoding="utf-8"?>
<p:tagLst xmlns:p="http://schemas.openxmlformats.org/presentationml/2006/main">
  <p:tag name="KSO_WM_DIAGRAM_VIRTUALLY_FRAME" val="{&quot;height&quot;:358.1566929133858,&quot;left&quot;:478.89409448818895,&quot;top&quot;:95.85,&quot;width&quot;:444.255905511811}"/>
</p:tagLst>
</file>

<file path=ppt/tags/tag4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1_1*n_h_h_f*1_2_1_1"/>
  <p:tag name="KSO_WM_TEMPLATE_CATEGORY" val="diagram"/>
  <p:tag name="KSO_WM_TEMPLATE_INDEX" val="2023108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10;形项正文"/>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3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4"/>
  <p:tag name="KSO_WM_UNIT_ID" val="diagram20231081_1*n_h_h_x*1_2_2_4"/>
  <p:tag name="KSO_WM_TEMPLATE_CATEGORY" val="diagram"/>
  <p:tag name="KSO_WM_TEMPLATE_INDEX" val="20231081"/>
  <p:tag name="KSO_WM_UNIT_LAYERLEVEL" val="1_1_1_1"/>
  <p:tag name="KSO_WM_TAG_VERSION" val="3.0"/>
  <p:tag name="KSO_WM_UNIT_VALUE" val="60*60"/>
  <p:tag name="KSO_WM_DIAGRAM_MAX_ITEMCNT" val="6"/>
  <p:tag name="KSO_WM_DIAGRAM_MIN_ITEMCNT" val="2"/>
  <p:tag name="KSO_WM_DIAGRAM_VIRTUALLY_FRAME" val="{&quot;height&quot;:252.1,&quot;left&quot;:94.85000610351562,&quot;top&quot;:165.1,&quot;width&quot;:764.599993896484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43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20_1*l_h_i*1_2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20_1*l_h_i*1_2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20_1*l_h_i*1_2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20_1*l_h_i*1_2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20_1*l_h_i*1_2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20_1*l_h_i*1_2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20_1*l_h_i*1_1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44.xml><?xml version="1.0" encoding="utf-8"?>
<p:tagLst xmlns:p="http://schemas.openxmlformats.org/presentationml/2006/main">
  <p:tag name="KSO_WM_DIAGRAM_VIRTUALLY_FRAME" val="{&quot;height&quot;:358.1566929133858,&quot;left&quot;:478.89409448818895,&quot;top&quot;:95.85,&quot;width&quot;:444.25590551181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20_1*l_h_i*1_1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20_1*l_h_i*1_1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20_1*l_h_i*1_1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20_1*l_h_i*1_1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20_1*l_h_i*1_1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20_1*l_h_a*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4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20_1*l_h_f*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20_1*l_h_i*1_1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4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20_1*l_h_f*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20_1*l_h_i*1_2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45.xml><?xml version="1.0" encoding="utf-8"?>
<p:tagLst xmlns:p="http://schemas.openxmlformats.org/presentationml/2006/main">
  <p:tag name="KSO_WM_DIAGRAM_VIRTUALLY_FRAME" val="{&quot;height&quot;:358.1566929133858,&quot;left&quot;:478.89409448818895,&quot;top&quot;:95.85,&quot;width&quot;:444.255905511811}"/>
</p:tagLst>
</file>

<file path=ppt/tags/tag4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20_1*l_h_a*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50000610351583,&quot;left&quot;:142.95,&quot;top&quot;:194.1999969482422,&quot;width&quot;:662.60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45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52.xml><?xml version="1.0" encoding="utf-8"?>
<p:tagLst xmlns:p="http://schemas.openxmlformats.org/presentationml/2006/main">
  <p:tag name="KSO_WM_DIAGRAM_VIRTUALLY_FRAME" val="{&quot;height&quot;:282.72499389648436,&quot;left&quot;:97.67503326656315,&quot;top&quot;:193.97500610351562,&quot;width&quot;:702.2000122070312}"/>
</p:tagLst>
</file>

<file path=ppt/tags/tag45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82.72499389648436,&quot;left&quot;:97.67503326656315,&quot;top&quot;:193.97500610351562,&quot;width&quot;:702.2000122070312}"/>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5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1*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82.72499389648436,&quot;left&quot;:97.67503326656315,&quot;top&quot;:193.97500610351562,&quot;width&quot;:702.2000122070312}"/>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82.72499389648436,&quot;left&quot;:97.67503326656315,&quot;top&quot;:193.97500610351562,&quot;width&quot;:702.2000122070312}"/>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1*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82.72499389648436,&quot;left&quot;:97.67503326656315,&quot;top&quot;:193.97500610351562,&quot;width&quot;:702.2000122070312}"/>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5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58.xml><?xml version="1.0" encoding="utf-8"?>
<p:tagLst xmlns:p="http://schemas.openxmlformats.org/presentationml/2006/main">
  <p:tag name="KSO_WM_DIAGRAM_VIRTUALLY_FRAME" val="{&quot;height&quot;:257.9,&quot;left&quot;:152.51788002314532,&quot;top&quot;:198.3,&quot;width&quot;:677.9468383789065}"/>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57.9,&quot;left&quot;:152.51788002314532,&quot;top&quot;:198.3,&quot;width&quot;:677.9468383789065}"/>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6.xml><?xml version="1.0" encoding="utf-8"?>
<p:tagLst xmlns:p="http://schemas.openxmlformats.org/presentationml/2006/main">
  <p:tag name="KSO_WM_DIAGRAM_VIRTUALLY_FRAME" val="{&quot;height&quot;:358.1566929133858,&quot;left&quot;:478.89409448818895,&quot;top&quot;:95.85,&quot;width&quot;:444.255905511811}"/>
</p:tagLst>
</file>

<file path=ppt/tags/tag4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57.9,&quot;left&quot;:152.51788002314532,&quot;top&quot;:198.3,&quot;width&quot;:677.9468383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57.9,&quot;left&quot;:152.51788002314532,&quot;top&quot;:198.3,&quot;width&quot;:677.9468383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257.9,&quot;left&quot;:152.51788002314532,&quot;top&quot;:198.3,&quot;width&quot;:677.9468383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8,8,8,8,8,8]}"/>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1*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57.9,&quot;left&quot;:152.51788002314532,&quot;top&quot;:198.3,&quot;width&quot;:677.9468383789065}"/>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1*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57.9,&quot;left&quot;:152.51788002314532,&quot;top&quot;:198.3,&quot;width&quot;:677.9468383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1*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57.9,&quot;left&quot;:152.51788002314532,&quot;top&quot;:198.3,&quot;width&quot;:677.9468383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4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868_1*l_h_i*1_2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257.9,&quot;left&quot;:152.51788002314532,&quot;top&quot;:198.3,&quot;width&quot;:677.9468383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8,8,8,8,8,8]}"/>
</p:tagLst>
</file>

<file path=ppt/tags/tag4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68.xml><?xml version="1.0" encoding="utf-8"?>
<p:tagLst xmlns:p="http://schemas.openxmlformats.org/presentationml/2006/main">
  <p:tag name="KSO_WM_DIAGRAM_VIRTUALLY_FRAME" val="{&quot;height&quot;:337.9,&quot;left&quot;:87.07796020507813,&quot;top&quot;:133.3,&quot;width&quot;:760.0940795898438}"/>
</p:tagLst>
</file>

<file path=ppt/tags/tag4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62_1*l_h_i*1_1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2462_1*l_h_i*1_2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471.xml><?xml version="1.0" encoding="utf-8"?>
<p:tagLst xmlns:p="http://schemas.openxmlformats.org/presentationml/2006/main">
  <p:tag name="KSO_WM_DIAGRAM_VIRTUALLY_FRAME" val="{&quot;height&quot;:333.8,&quot;left&quot;:87.07796020507813,&quot;top&quot;:133.3,&quot;width&quot;:760.0940795898438}"/>
</p:tagLst>
</file>

<file path=ppt/tags/tag4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62_1*l_h_i*1_2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8,8,8,8,8,8]}"/>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1*l_h_i*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8,8,8,8,8,8]}"/>
</p:tagLst>
</file>

<file path=ppt/tags/tag4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2462_1*l_h_i*1_1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8,8,8,8,8,8]}"/>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1*l_h_i*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8,8,8,8,8,8]}"/>
</p:tagLst>
</file>

<file path=ppt/tags/tag4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1*l_h_f*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8,8,8,8,8,8]}"/>
</p:tagLst>
</file>

<file path=ppt/tags/tag4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1*l_h_a*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8,8,8,8,8,8]}"/>
</p:tagLst>
</file>

<file path=ppt/tags/tag4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1*l_h_f*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8,8,8,8,8,8]}"/>
</p:tagLst>
</file>

<file path=ppt/tags/tag4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1*l_h_a*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8,8,8,8,8,8]}"/>
</p:tagLst>
</file>

<file path=ppt/tags/tag48.xml><?xml version="1.0" encoding="utf-8"?>
<p:tagLst xmlns:p="http://schemas.openxmlformats.org/presentationml/2006/main">
  <p:tag name="KSO_WM_DIAGRAM_VIRTUALLY_FRAME" val="{&quot;height&quot;:358.1566929133858,&quot;left&quot;:478.89409448818895,&quot;top&quot;:95.85,&quot;width&quot;:444.255905511811}"/>
</p:tagLst>
</file>

<file path=ppt/tags/tag4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81.xml><?xml version="1.0" encoding="utf-8"?>
<p:tagLst xmlns:p="http://schemas.openxmlformats.org/presentationml/2006/main">
  <p:tag name="KSO_WM_DIAGRAM_VIRTUALLY_FRAME" val="{&quot;height&quot;:286.50007599117254,&quot;left&quot;:101.44998779296876,&quot;top&quot;:194.75,&quot;width&quot;:768.7500244140625}"/>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86.50007599117254,&quot;left&quot;:101.44998779296876,&quot;top&quot;:194.75,&quot;width&quot;:768.75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4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86.50007599117254,&quot;left&quot;:101.44998779296876,&quot;top&quot;:194.75,&quot;width&quot;:768.7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4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86.50007599117254,&quot;left&quot;:101.44998779296876,&quot;top&quot;:194.75,&quot;width&quot;:768.7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86.50007599117254,&quot;left&quot;:101.44998779296876,&quot;top&quot;:194.75,&quot;width&quot;:768.75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486.xml><?xml version="1.0" encoding="utf-8"?>
<p:tagLst xmlns:p="http://schemas.openxmlformats.org/presentationml/2006/main">
  <p:tag name="KSO_WM_DIAGRAM_VIRTUALLY_FRAME" val="{&quot;height&quot;:286.50007599117254,&quot;left&quot;:101.44998779296876,&quot;top&quot;:194.75,&quot;width&quot;:768.7500244140625}"/>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86.50007599117254,&quot;left&quot;:101.44998779296876,&quot;top&quot;:194.75,&quot;width&quot;:768.75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4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86.50007599117254,&quot;left&quot;:101.44998779296876,&quot;top&quot;:194.75,&quot;width&quot;:768.7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86.50007599117254,&quot;left&quot;:101.44998779296876,&quot;top&quot;:194.75,&quot;width&quot;:768.75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49.xml><?xml version="1.0" encoding="utf-8"?>
<p:tagLst xmlns:p="http://schemas.openxmlformats.org/presentationml/2006/main">
  <p:tag name="KSO_WM_DIAGRAM_VIRTUALLY_FRAME" val="{&quot;height&quot;:358.1566929133858,&quot;left&quot;:478.89409448818895,&quot;top&quot;:95.85,&quot;width&quot;:444.255905511811}"/>
</p:tagLst>
</file>

<file path=ppt/tags/tag4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86.50007599117254,&quot;left&quot;:101.44998779296876,&quot;top&quot;:194.75,&quot;width&quot;:768.7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49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92.xml><?xml version="1.0" encoding="utf-8"?>
<p:tagLst xmlns:p="http://schemas.openxmlformats.org/presentationml/2006/main">
  <p:tag name="KSO_WM_DIAGRAM_VIRTUALLY_FRAME" val="{&quot;height&quot;:244.80685039370073,&quot;left&quot;:126.57503937007873,&quot;top&quot;:217.8,&quot;width&quot;:714.0249606299212}"/>
</p:tagLst>
</file>

<file path=ppt/tags/tag493.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44.80685039370073,&quot;left&quot;:126.57503937007873,&quot;top&quot;:217.8,&quot;width&quot;:714.0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494.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44.80685039370073,&quot;left&quot;:126.57503937007873,&quot;top&quot;:217.8,&quot;width&quot;:714.02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49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44.80685039370073,&quot;left&quot;:126.57503937007873,&quot;top&quot;:217.8,&quot;width&quot;:714.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4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44.80685039370073,&quot;left&quot;:126.57503937007873,&quot;top&quot;:217.8,&quot;width&quot;:714.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49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44.80685039370073,&quot;left&quot;:126.57503937007873,&quot;top&quot;:217.8,&quot;width&quot;:714.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49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44.80685039370073,&quot;left&quot;:126.57503937007873,&quot;top&quot;:217.8,&quot;width&quot;:714.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49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44.80685039370073,&quot;left&quot;:126.57503937007873,&quot;top&quot;:217.8,&quot;width&quot;:714.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DIAGRAM_VIRTUALLY_FRAME" val="{&quot;height&quot;:358.1566929133858,&quot;left&quot;:478.89409448818895,&quot;top&quot;:95.85,&quot;width&quot;:444.255905511811}"/>
</p:tagLst>
</file>

<file path=ppt/tags/tag5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44.80685039370073,&quot;left&quot;:126.57503937007873,&quot;top&quot;:217.8,&quot;width&quot;:714.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50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02.xml><?xml version="1.0" encoding="utf-8"?>
<p:tagLst xmlns:p="http://schemas.openxmlformats.org/presentationml/2006/main">
  <p:tag name="KSO_WM_DIAGRAM_VIRTUALLY_FRAME" val="{&quot;height&quot;:337.9,&quot;left&quot;:87.07796020507813,&quot;top&quot;:133.3,&quot;width&quot;:760.0940795898438}"/>
</p:tagLst>
</file>

<file path=ppt/tags/tag5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62_1*l_h_i*1_1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5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2462_1*l_h_i*1_2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505.xml><?xml version="1.0" encoding="utf-8"?>
<p:tagLst xmlns:p="http://schemas.openxmlformats.org/presentationml/2006/main">
  <p:tag name="KSO_WM_DIAGRAM_VIRTUALLY_FRAME" val="{&quot;height&quot;:333.8,&quot;left&quot;:87.07796020507813,&quot;top&quot;:133.3,&quot;width&quot;:760.0940795898438}"/>
</p:tagLst>
</file>

<file path=ppt/tags/tag5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62_1*l_h_i*1_2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8,8,8,8,8,8]}"/>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1*l_h_i*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8,8,8,8,8,8]}"/>
</p:tagLst>
</file>

<file path=ppt/tags/tag5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2462_1*l_h_i*1_1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8,8,8,8,8,8]}"/>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1*l_h_i*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8,8,8,8,8,8]}"/>
</p:tagLst>
</file>

<file path=ppt/tags/tag51.xml><?xml version="1.0" encoding="utf-8"?>
<p:tagLst xmlns:p="http://schemas.openxmlformats.org/presentationml/2006/main">
  <p:tag name="KSO_WM_DIAGRAM_VIRTUALLY_FRAME" val="{&quot;height&quot;:358.1566929133858,&quot;left&quot;:478.89409448818895,&quot;top&quot;:95.85,&quot;width&quot;:444.255905511811}"/>
</p:tagLst>
</file>

<file path=ppt/tags/tag5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1*l_h_f*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8,8,8,8,8,8]}"/>
</p:tagLst>
</file>

<file path=ppt/tags/tag5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1*l_h_a*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8,8,8,8,8,8]}"/>
</p:tagLst>
</file>

<file path=ppt/tags/tag5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1*l_h_f*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8,8,8,8,8,8]}"/>
</p:tagLst>
</file>

<file path=ppt/tags/tag5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1*l_h_a*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7.9,&quot;left&quot;:87.07796020507813,&quot;top&quot;:133.3,&quot;width&quot;:760.0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8,8,8,8,8,8]}"/>
</p:tagLst>
</file>

<file path=ppt/tags/tag51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1*l_h_f*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21.95,&quot;left&quot;:87.07796020507813,&quot;top&quot;:49.25,&quot;width&quot;:796.92203979492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8,8,8,8,8,8]}"/>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20_1*l_h_i*1_2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20_1*l_h_i*1_2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20_1*l_h_i*1_2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20_1*l_h_i*1_2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2.xml><?xml version="1.0" encoding="utf-8"?>
<p:tagLst xmlns:p="http://schemas.openxmlformats.org/presentationml/2006/main">
  <p:tag name="KSO_WM_DIAGRAM_VIRTUALLY_FRAME" val="{&quot;height&quot;:358.1566929133858,&quot;left&quot;:478.89409448818895,&quot;top&quot;:95.85,&quot;width&quot;:444.25590551181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20_1*l_h_i*1_2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20_1*l_h_i*1_2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20_1*l_h_i*1_1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20_1*l_h_i*1_1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20_1*l_h_i*1_1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20_1*l_h_i*1_1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20_1*l_h_i*1_1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20_1*l_h_i*1_1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20_1*l_h_a*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5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20_1*l_h_f*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53.xml><?xml version="1.0" encoding="utf-8"?>
<p:tagLst xmlns:p="http://schemas.openxmlformats.org/presentationml/2006/main">
  <p:tag name="KSO_WM_DIAGRAM_VIRTUALLY_FRAME" val="{&quot;height&quot;:358.1566929133858,&quot;left&quot;:478.89409448818895,&quot;top&quot;:95.85,&quot;width&quot;:444.25590551181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20_1*l_h_i*1_1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5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20_1*l_h_f*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20_1*l_h_i*1_2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5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20_1*l_h_a*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53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1*l_h_f*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21.95,&quot;left&quot;:87.07796020507813,&quot;top&quot;:49.25,&quot;width&quot;:796.92203979492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8,8,8,8,8,8]}"/>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20_1*l_h_i*1_2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20_1*l_h_i*1_2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20_1*l_h_i*1_2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20_1*l_h_i*1_2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4.xml><?xml version="1.0" encoding="utf-8"?>
<p:tagLst xmlns:p="http://schemas.openxmlformats.org/presentationml/2006/main">
  <p:tag name="KSO_WM_DIAGRAM_VIRTUALLY_FRAME" val="{&quot;height&quot;:358.1566929133858,&quot;left&quot;:478.89409448818895,&quot;top&quot;:95.85,&quot;width&quot;:444.25590551181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20_1*l_h_i*1_2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20_1*l_h_i*1_2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20_1*l_h_i*1_1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20_1*l_h_i*1_1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20_1*l_h_i*1_1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20_1*l_h_i*1_1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20_1*l_h_i*1_1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20_1*l_h_i*1_1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5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20_1*l_h_a*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5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20_1*l_h_f*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55.xml><?xml version="1.0" encoding="utf-8"?>
<p:tagLst xmlns:p="http://schemas.openxmlformats.org/presentationml/2006/main">
  <p:tag name="KSO_WM_DIAGRAM_VIRTUALLY_FRAME" val="{&quot;height&quot;:358.1566929133858,&quot;left&quot;:478.89409448818895,&quot;top&quot;:95.85,&quot;width&quot;:444.25590551181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20_1*l_h_i*1_1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5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20_1*l_h_f*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20_1*l_h_i*1_2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5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20_1*l_h_a*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65.9500061035158,&quot;left&quot;:159.3,&quot;top&quot;:221.3499969482422,&quot;width&quot;:65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55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5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1*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5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1*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5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5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56.xml><?xml version="1.0" encoding="utf-8"?>
<p:tagLst xmlns:p="http://schemas.openxmlformats.org/presentationml/2006/main">
  <p:tag name="KSO_WM_DIAGRAM_VIRTUALLY_FRAME" val="{&quot;height&quot;:358.1566929133858,&quot;left&quot;:478.89409448818895,&quot;top&quot;:95.85,&quot;width&quot;:444.255905511811}"/>
</p:tagLst>
</file>

<file path=ppt/tags/tag5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1*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5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5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1*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5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1*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5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1*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1*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1*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5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22.59977416992194,&quot;left&quot;:52.22503937007873,&quot;top&quot;:154.67342000165326,&quot;width&quot;:778.551881224314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5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7.xml><?xml version="1.0" encoding="utf-8"?>
<p:tagLst xmlns:p="http://schemas.openxmlformats.org/presentationml/2006/main">
  <p:tag name="KSO_WM_DIAGRAM_VIRTUALLY_FRAME" val="{&quot;height&quot;:358.1566929133858,&quot;left&quot;:478.89409448818895,&quot;top&quot;:95.85,&quot;width&quot;:444.255905511811}"/>
</p:tagLst>
</file>

<file path=ppt/tags/tag5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71.xml><?xml version="1.0" encoding="utf-8"?>
<p:tagLst xmlns:p="http://schemas.openxmlformats.org/presentationml/2006/main">
  <p:tag name="commondata" val="eyJoZGlkIjoiYTU1MDZiNWQ3Mzk2ODc1NGFiMjRiODI4MWFjZjNlMmMifQ=="/>
  <p:tag name="resource_record_key" val="{&quot;65&quot;:[20205081],&quot;70&quot;:[3322261,3325120,3328112,3321646,3312417,3326125,3328106,3318867,3324564,3322129,3314418,3312415,3321832,3314300,3401778,3322001,3321780,3318988,3322346,3326202,3319356]}"/>
</p:tagLst>
</file>

<file path=ppt/tags/tag58.xml><?xml version="1.0" encoding="utf-8"?>
<p:tagLst xmlns:p="http://schemas.openxmlformats.org/presentationml/2006/main">
  <p:tag name="KSO_WM_DIAGRAM_VIRTUALLY_FRAME" val="{&quot;height&quot;:358.1566929133858,&quot;left&quot;:478.89409448818895,&quot;top&quot;:95.85,&quot;width&quot;:444.255905511811}"/>
</p:tagLst>
</file>

<file path=ppt/tags/tag59.xml><?xml version="1.0" encoding="utf-8"?>
<p:tagLst xmlns:p="http://schemas.openxmlformats.org/presentationml/2006/main">
  <p:tag name="KSO_WM_DIAGRAM_VIRTUALLY_FRAME" val="{&quot;height&quot;:358.1566929133858,&quot;left&quot;:478.89409448818895,&quot;top&quot;:95.85,&quot;width&quot;:444.2559055118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p="http://schemas.openxmlformats.org/presentationml/2006/main">
  <p:tag name="KSO_WM_DIAGRAM_VIRTUALLY_FRAME" val="{&quot;height&quot;:529.4,&quot;left&quot;:87.15,&quot;top&quot;:56.35,&quot;width&quot;:773.55}"/>
</p:tagLst>
</file>

<file path=ppt/tags/tag62.xml><?xml version="1.0" encoding="utf-8"?>
<p:tagLst xmlns:p="http://schemas.openxmlformats.org/presentationml/2006/main">
  <p:tag name="KSO_WM_DIAGRAM_VIRTUALLY_FRAME" val="{&quot;height&quot;:529.4,&quot;left&quot;:87.15,&quot;top&quot;:56.35,&quot;width&quot;:773.55}"/>
</p:tagLst>
</file>

<file path=ppt/tags/tag63.xml><?xml version="1.0" encoding="utf-8"?>
<p:tagLst xmlns:p="http://schemas.openxmlformats.org/presentationml/2006/main">
  <p:tag name="KSO_WM_DIAGRAM_VIRTUALLY_FRAME" val="{&quot;height&quot;:529.4,&quot;left&quot;:87.15,&quot;top&quot;:56.35,&quot;width&quot;:773.55}"/>
</p:tagLst>
</file>

<file path=ppt/tags/tag64.xml><?xml version="1.0" encoding="utf-8"?>
<p:tagLst xmlns:p="http://schemas.openxmlformats.org/presentationml/2006/main">
  <p:tag name="KSO_WM_DIAGRAM_VIRTUALLY_FRAME" val="{&quot;height&quot;:529.4,&quot;left&quot;:87.15,&quot;top&quot;:56.35,&quot;width&quot;:773.55}"/>
</p:tagLst>
</file>

<file path=ppt/tags/tag65.xml><?xml version="1.0" encoding="utf-8"?>
<p:tagLst xmlns:p="http://schemas.openxmlformats.org/presentationml/2006/main">
  <p:tag name="KSO_WM_DIAGRAM_VIRTUALLY_FRAME" val="{&quot;height&quot;:529.4,&quot;left&quot;:87.15,&quot;top&quot;:56.35,&quot;width&quot;:773.55}"/>
</p:tagLst>
</file>

<file path=ppt/tags/tag66.xml><?xml version="1.0" encoding="utf-8"?>
<p:tagLst xmlns:p="http://schemas.openxmlformats.org/presentationml/2006/main">
  <p:tag name="KSO_WM_DIAGRAM_VIRTUALLY_FRAME" val="{&quot;height&quot;:529.4,&quot;left&quot;:87.15,&quot;top&quot;:56.35,&quot;width&quot;:773.55}"/>
</p:tagLst>
</file>

<file path=ppt/tags/tag67.xml><?xml version="1.0" encoding="utf-8"?>
<p:tagLst xmlns:p="http://schemas.openxmlformats.org/presentationml/2006/main">
  <p:tag name="KSO_WM_DIAGRAM_VIRTUALLY_FRAME" val="{&quot;height&quot;:529.4,&quot;left&quot;:87.15,&quot;top&quot;:56.35,&quot;width&quot;:773.55}"/>
</p:tagLst>
</file>

<file path=ppt/tags/tag68.xml><?xml version="1.0" encoding="utf-8"?>
<p:tagLst xmlns:p="http://schemas.openxmlformats.org/presentationml/2006/main">
  <p:tag name="KSO_WM_DIAGRAM_VIRTUALLY_FRAME" val="{&quot;height&quot;:529.4,&quot;left&quot;:87.15,&quot;top&quot;:56.35,&quot;width&quot;:773.55}"/>
</p:tagLst>
</file>

<file path=ppt/tags/tag69.xml><?xml version="1.0" encoding="utf-8"?>
<p:tagLst xmlns:p="http://schemas.openxmlformats.org/presentationml/2006/main">
  <p:tag name="KSO_WM_DIAGRAM_VIRTUALLY_FRAME" val="{&quot;height&quot;:529.4,&quot;left&quot;:87.15,&quot;top&quot;:56.35,&quot;width&quot;:773.5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29.4,&quot;left&quot;:87.15,&quot;top&quot;:56.35,&quot;width&quot;:773.55}"/>
</p:tagLst>
</file>

<file path=ppt/tags/tag71.xml><?xml version="1.0" encoding="utf-8"?>
<p:tagLst xmlns:p="http://schemas.openxmlformats.org/presentationml/2006/main">
  <p:tag name="KSO_WM_DIAGRAM_VIRTUALLY_FRAME" val="{&quot;height&quot;:529.4,&quot;left&quot;:87.15,&quot;top&quot;:56.35,&quot;width&quot;:773.55}"/>
</p:tagLst>
</file>

<file path=ppt/tags/tag72.xml><?xml version="1.0" encoding="utf-8"?>
<p:tagLst xmlns:p="http://schemas.openxmlformats.org/presentationml/2006/main">
  <p:tag name="KSO_WM_DIAGRAM_VIRTUALLY_FRAME" val="{&quot;height&quot;:529.4,&quot;left&quot;:87.15,&quot;top&quot;:56.35,&quot;width&quot;:773.55}"/>
</p:tagLst>
</file>

<file path=ppt/tags/tag73.xml><?xml version="1.0" encoding="utf-8"?>
<p:tagLst xmlns:p="http://schemas.openxmlformats.org/presentationml/2006/main">
  <p:tag name="KSO_WM_DIAGRAM_VIRTUALLY_FRAME" val="{&quot;height&quot;:529.4,&quot;left&quot;:87.15,&quot;top&quot;:56.35,&quot;width&quot;:773.55}"/>
</p:tagLst>
</file>

<file path=ppt/tags/tag74.xml><?xml version="1.0" encoding="utf-8"?>
<p:tagLst xmlns:p="http://schemas.openxmlformats.org/presentationml/2006/main">
  <p:tag name="KSO_WM_DIAGRAM_VIRTUALLY_FRAME" val="{&quot;height&quot;:529.4,&quot;left&quot;:87.15,&quot;top&quot;:56.35,&quot;width&quot;:773.55}"/>
</p:tagLst>
</file>

<file path=ppt/tags/tag75.xml><?xml version="1.0" encoding="utf-8"?>
<p:tagLst xmlns:p="http://schemas.openxmlformats.org/presentationml/2006/main">
  <p:tag name="KSO_WM_DIAGRAM_VIRTUALLY_FRAME" val="{&quot;height&quot;:529.4,&quot;left&quot;:87.15,&quot;top&quot;:56.35,&quot;width&quot;:773.5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DIAGRAM_VIRTUALLY_FRAME" val="{&quot;height&quot;:284.1048386721324,&quot;left&quot;:133.15,&quot;top&quot;:166.46425196850393,&quot;width&quot;:602.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284.1048386721324,&quot;left&quot;:133.15,&quot;top&quot;:166.46425196850393,&quot;width&quot;:602.45}"/>
</p:tagLst>
</file>

<file path=ppt/tags/tag81.xml><?xml version="1.0" encoding="utf-8"?>
<p:tagLst xmlns:p="http://schemas.openxmlformats.org/presentationml/2006/main">
  <p:tag name="KSO_WM_DIAGRAM_VIRTUALLY_FRAME" val="{&quot;height&quot;:284.1048386721324,&quot;left&quot;:133.15,&quot;top&quot;:166.46425196850393,&quot;width&quot;:602.45}"/>
</p:tagLst>
</file>

<file path=ppt/tags/tag82.xml><?xml version="1.0" encoding="utf-8"?>
<p:tagLst xmlns:p="http://schemas.openxmlformats.org/presentationml/2006/main">
  <p:tag name="KSO_WM_DIAGRAM_VIRTUALLY_FRAME" val="{&quot;height&quot;:284.1048386721324,&quot;left&quot;:133.15,&quot;top&quot;:166.46425196850393,&quot;width&quot;:602.45}"/>
</p:tagLst>
</file>

<file path=ppt/tags/tag83.xml><?xml version="1.0" encoding="utf-8"?>
<p:tagLst xmlns:p="http://schemas.openxmlformats.org/presentationml/2006/main">
  <p:tag name="KSO_WM_DIAGRAM_VIRTUALLY_FRAME" val="{&quot;height&quot;:284.1048386721324,&quot;left&quot;:133.15,&quot;top&quot;:166.46425196850393,&quot;width&quot;:602.45}"/>
</p:tagLst>
</file>

<file path=ppt/tags/tag84.xml><?xml version="1.0" encoding="utf-8"?>
<p:tagLst xmlns:p="http://schemas.openxmlformats.org/presentationml/2006/main">
  <p:tag name="KSO_WM_DIAGRAM_VIRTUALLY_FRAME" val="{&quot;height&quot;:284.1048386721324,&quot;left&quot;:133.15,&quot;top&quot;:166.46425196850393,&quot;width&quot;:602.45}"/>
</p:tagLst>
</file>

<file path=ppt/tags/tag85.xml><?xml version="1.0" encoding="utf-8"?>
<p:tagLst xmlns:p="http://schemas.openxmlformats.org/presentationml/2006/main">
  <p:tag name="KSO_WM_DIAGRAM_VIRTUALLY_FRAME" val="{&quot;height&quot;:284.1048386721324,&quot;left&quot;:133.15,&quot;top&quot;:166.46425196850393,&quot;width&quot;:602.45}"/>
</p:tagLst>
</file>

<file path=ppt/tags/tag86.xml><?xml version="1.0" encoding="utf-8"?>
<p:tagLst xmlns:p="http://schemas.openxmlformats.org/presentationml/2006/main">
  <p:tag name="KSO_WM_DIAGRAM_VIRTUALLY_FRAME" val="{&quot;height&quot;:284.1048386721324,&quot;left&quot;:133.15,&quot;top&quot;:166.46425196850393,&quot;width&quot;:602.45}"/>
</p:tagLst>
</file>

<file path=ppt/tags/tag87.xml><?xml version="1.0" encoding="utf-8"?>
<p:tagLst xmlns:p="http://schemas.openxmlformats.org/presentationml/2006/main">
  <p:tag name="KSO_WM_DIAGRAM_VIRTUALLY_FRAME" val="{&quot;height&quot;:284.1048386721324,&quot;left&quot;:133.15,&quot;top&quot;:166.46425196850393,&quot;width&quot;:602.45}"/>
</p:tagLst>
</file>

<file path=ppt/tags/tag88.xml><?xml version="1.0" encoding="utf-8"?>
<p:tagLst xmlns:p="http://schemas.openxmlformats.org/presentationml/2006/main">
  <p:tag name="KSO_WM_DIAGRAM_VIRTUALLY_FRAME" val="{&quot;height&quot;:284.1048386721324,&quot;left&quot;:133.15,&quot;top&quot;:166.46425196850393,&quot;width&quot;:602.45}"/>
</p:tagLst>
</file>

<file path=ppt/tags/tag89.xml><?xml version="1.0" encoding="utf-8"?>
<p:tagLst xmlns:p="http://schemas.openxmlformats.org/presentationml/2006/main">
  <p:tag name="KSO_WM_DIAGRAM_VIRTUALLY_FRAME" val="{&quot;height&quot;:284.1048386721324,&quot;left&quot;:133.15,&quot;top&quot;:166.46425196850393,&quot;width&quot;:602.4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0.xml><?xml version="1.0" encoding="utf-8"?>
<p:tagLst xmlns:p="http://schemas.openxmlformats.org/presentationml/2006/main">
  <p:tag name="KSO_WM_DIAGRAM_VIRTUALLY_FRAME" val="{&quot;height&quot;:284.1048386721324,&quot;left&quot;:133.15,&quot;top&quot;:166.46425196850393,&quot;width&quot;:602.45}"/>
</p:tagLst>
</file>

<file path=ppt/tags/tag91.xml><?xml version="1.0" encoding="utf-8"?>
<p:tagLst xmlns:p="http://schemas.openxmlformats.org/presentationml/2006/main">
  <p:tag name="KSO_WM_DIAGRAM_VIRTUALLY_FRAME" val="{&quot;height&quot;:284.1048386721324,&quot;left&quot;:133.15,&quot;top&quot;:166.46425196850393,&quot;width&quot;:602.45}"/>
</p:tagLst>
</file>

<file path=ppt/tags/tag92.xml><?xml version="1.0" encoding="utf-8"?>
<p:tagLst xmlns:p="http://schemas.openxmlformats.org/presentationml/2006/main">
  <p:tag name="KSO_WM_DIAGRAM_VIRTUALLY_FRAME" val="{&quot;height&quot;:284.1048386721324,&quot;left&quot;:133.15,&quot;top&quot;:166.46425196850393,&quot;width&quot;:602.45}"/>
</p:tagLst>
</file>

<file path=ppt/tags/tag93.xml><?xml version="1.0" encoding="utf-8"?>
<p:tagLst xmlns:p="http://schemas.openxmlformats.org/presentationml/2006/main">
  <p:tag name="KSO_WM_DIAGRAM_VIRTUALLY_FRAME" val="{&quot;height&quot;:284.1048386721324,&quot;left&quot;:133.15,&quot;top&quot;:166.46425196850393,&quot;width&quot;:602.45}"/>
</p:tagLst>
</file>

<file path=ppt/tags/tag94.xml><?xml version="1.0" encoding="utf-8"?>
<p:tagLst xmlns:p="http://schemas.openxmlformats.org/presentationml/2006/main">
  <p:tag name="KSO_WM_DIAGRAM_VIRTUALLY_FRAME" val="{&quot;height&quot;:284.1048386721324,&quot;left&quot;:133.15,&quot;top&quot;:166.46425196850393,&quot;width&quot;:602.45}"/>
</p:tagLst>
</file>

<file path=ppt/tags/tag95.xml><?xml version="1.0" encoding="utf-8"?>
<p:tagLst xmlns:p="http://schemas.openxmlformats.org/presentationml/2006/main">
  <p:tag name="KSO_WM_DIAGRAM_VIRTUALLY_FRAME" val="{&quot;height&quot;:284.1048386721324,&quot;left&quot;:133.15,&quot;top&quot;:166.46425196850393,&quot;width&quot;:602.45}"/>
</p:tagLst>
</file>

<file path=ppt/tags/tag96.xml><?xml version="1.0" encoding="utf-8"?>
<p:tagLst xmlns:p="http://schemas.openxmlformats.org/presentationml/2006/main">
  <p:tag name="KSO_WM_DIAGRAM_VIRTUALLY_FRAME" val="{&quot;height&quot;:284.1048386721324,&quot;left&quot;:133.15,&quot;top&quot;:166.46425196850393,&quot;width&quot;:602.45}"/>
</p:tagLst>
</file>

<file path=ppt/tags/tag97.xml><?xml version="1.0" encoding="utf-8"?>
<p:tagLst xmlns:p="http://schemas.openxmlformats.org/presentationml/2006/main">
  <p:tag name="KSO_WM_DIAGRAM_VIRTUALLY_FRAME" val="{&quot;height&quot;:284.1048386721324,&quot;left&quot;:133.15,&quot;top&quot;:166.46425196850393,&quot;width&quot;:602.45}"/>
</p:tagLst>
</file>

<file path=ppt/tags/tag98.xml><?xml version="1.0" encoding="utf-8"?>
<p:tagLst xmlns:p="http://schemas.openxmlformats.org/presentationml/2006/main">
  <p:tag name="KSO_WM_DIAGRAM_VIRTUALLY_FRAME" val="{&quot;height&quot;:284.1048386721324,&quot;left&quot;:133.15,&quot;top&quot;:166.46425196850393,&quot;width&quot;:602.45}"/>
</p:tagLst>
</file>

<file path=ppt/tags/tag99.xml><?xml version="1.0" encoding="utf-8"?>
<p:tagLst xmlns:p="http://schemas.openxmlformats.org/presentationml/2006/main">
  <p:tag name="KSO_WM_DIAGRAM_VIRTUALLY_FRAME" val="{&quot;height&quot;:284.1048386721324,&quot;left&quot;:133.15,&quot;top&quot;:166.46425196850393,&quot;width&quot;:602.45}"/>
</p:tagLst>
</file>

<file path=ppt/theme/theme1.xml><?xml version="1.0" encoding="utf-8"?>
<a:theme xmlns:a="http://schemas.openxmlformats.org/drawingml/2006/main" name="第一PPT，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A37441"/>
        </a:solidFill>
        <a:ln>
          <a:noFill/>
        </a:ln>
      </a:spPr>
      <a:bodyPr rtlCol="0" anchor="ctr"/>
      <a:lstStyle>
        <a:defPPr algn="ctr">
          <a:def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6101</Words>
  <Application>WPS 演示</Application>
  <PresentationFormat>宽屏</PresentationFormat>
  <Paragraphs>647</Paragraphs>
  <Slides>44</Slides>
  <Notes>20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44</vt:i4>
      </vt:variant>
    </vt:vector>
  </HeadingPairs>
  <TitlesOfParts>
    <vt:vector size="64" baseType="lpstr">
      <vt:lpstr>Arial</vt:lpstr>
      <vt:lpstr>宋体</vt:lpstr>
      <vt:lpstr>Wingdings</vt:lpstr>
      <vt:lpstr>微软雅黑</vt:lpstr>
      <vt:lpstr>OPPOSans R</vt:lpstr>
      <vt:lpstr>思源黑体 Normal</vt:lpstr>
      <vt:lpstr>Wingdings</vt:lpstr>
      <vt:lpstr>字魂35号-经典雅黑</vt:lpstr>
      <vt:lpstr>黑体</vt:lpstr>
      <vt:lpstr>OPPOSans B</vt:lpstr>
      <vt:lpstr>Helvetica</vt:lpstr>
      <vt:lpstr>Arial Unicode MS</vt:lpstr>
      <vt:lpstr>汉仪粗圆简</vt:lpstr>
      <vt:lpstr>等线</vt:lpstr>
      <vt:lpstr>Lato Black</vt:lpstr>
      <vt:lpstr>+中文标题</vt:lpstr>
      <vt:lpstr>汉仪文黑-55简</vt:lpstr>
      <vt:lpstr>AMGDT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dc:title>
  <dc:creator/>
  <cp:keywords>www.1ppt.com</cp:keywords>
  <dc:description>www.1ppt.com</dc:description>
  <cp:lastModifiedBy>云卷云舒</cp:lastModifiedBy>
  <cp:revision>177</cp:revision>
  <dcterms:created xsi:type="dcterms:W3CDTF">2019-06-19T02:08:00Z</dcterms:created>
  <dcterms:modified xsi:type="dcterms:W3CDTF">2025-03-17T00:35:24Z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1606F0784B4D4091A59F350D6C01277B_12</vt:lpwstr>
  </property>
  <property fmtid="{D5CDD505-2E9C-101B-9397-08002B2CF9AE}" pid="3" name="KSOProductBuildVer">
    <vt:lpwstr>2052-12.1.0.20305</vt:lpwstr>
  </property>
</Properties>
</file>