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89" r:id="rId3"/>
  </p:sldMasterIdLst>
  <p:notesMasterIdLst>
    <p:notesMasterId r:id="rId5"/>
  </p:notesMasterIdLst>
  <p:sldIdLst>
    <p:sldId id="409" r:id="rId4"/>
    <p:sldId id="410" r:id="rId6"/>
    <p:sldId id="578" r:id="rId7"/>
    <p:sldId id="579" r:id="rId8"/>
    <p:sldId id="437" r:id="rId9"/>
    <p:sldId id="414" r:id="rId10"/>
    <p:sldId id="484" r:id="rId11"/>
    <p:sldId id="541" r:id="rId12"/>
    <p:sldId id="439" r:id="rId13"/>
    <p:sldId id="487" r:id="rId14"/>
    <p:sldId id="544" r:id="rId15"/>
    <p:sldId id="491" r:id="rId16"/>
    <p:sldId id="494" r:id="rId17"/>
    <p:sldId id="547" r:id="rId18"/>
    <p:sldId id="549" r:id="rId19"/>
    <p:sldId id="552" r:id="rId20"/>
    <p:sldId id="413" r:id="rId21"/>
    <p:sldId id="555" r:id="rId22"/>
    <p:sldId id="415" r:id="rId23"/>
    <p:sldId id="559" r:id="rId24"/>
    <p:sldId id="412" r:id="rId25"/>
    <p:sldId id="561" r:id="rId26"/>
    <p:sldId id="501" r:id="rId27"/>
    <p:sldId id="508" r:id="rId28"/>
    <p:sldId id="564" r:id="rId29"/>
    <p:sldId id="473" r:id="rId30"/>
    <p:sldId id="511" r:id="rId31"/>
    <p:sldId id="515" r:id="rId32"/>
    <p:sldId id="517" r:id="rId33"/>
    <p:sldId id="519" r:id="rId34"/>
    <p:sldId id="522" r:id="rId35"/>
    <p:sldId id="523" r:id="rId36"/>
    <p:sldId id="533" r:id="rId37"/>
    <p:sldId id="569" r:id="rId38"/>
    <p:sldId id="567" r:id="rId39"/>
    <p:sldId id="432" r:id="rId40"/>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A55"/>
    <a:srgbClr val="DAAC75"/>
    <a:srgbClr val="7E4938"/>
    <a:srgbClr val="73502F"/>
    <a:srgbClr val="FFFFFF"/>
    <a:srgbClr val="A37441"/>
    <a:srgbClr val="825E34"/>
    <a:srgbClr val="D2A672"/>
    <a:srgbClr val="BD7D69"/>
    <a:srgbClr val="7040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4660"/>
  </p:normalViewPr>
  <p:slideViewPr>
    <p:cSldViewPr snapToGrid="0" showGuides="1">
      <p:cViewPr varScale="1">
        <p:scale>
          <a:sx n="109" d="100"/>
          <a:sy n="109" d="100"/>
        </p:scale>
        <p:origin x="990" y="96"/>
      </p:cViewPr>
      <p:guideLst>
        <p:guide orient="horz" pos="2217"/>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4" Type="http://schemas.openxmlformats.org/officeDocument/2006/relationships/tags" Target="tags/tag365.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1589AD23-FE09-4CFE-94C0-BA8EE5C7795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14711ECB-B0E6-4EAF-82EB-BFB1917B83C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第一PPT">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7" name="页脚占位符 16"/>
          <p:cNvSpPr>
            <a:spLocks noGrp="1"/>
          </p:cNvSpPr>
          <p:nvPr>
            <p:ph type="ftr" sz="quarter" idx="11"/>
            <p:custDataLst>
              <p:tags r:id="rId5"/>
            </p:custDataLst>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7" Type="http://schemas.openxmlformats.org/officeDocument/2006/relationships/theme" Target="../theme/theme1.xml"/><Relationship Id="rId46" Type="http://schemas.openxmlformats.org/officeDocument/2006/relationships/tags" Target="../tags/tag14.xml"/><Relationship Id="rId45" Type="http://schemas.openxmlformats.org/officeDocument/2006/relationships/tags" Target="../tags/tag13.xml"/><Relationship Id="rId44" Type="http://schemas.openxmlformats.org/officeDocument/2006/relationships/tags" Target="../tags/tag12.xml"/><Relationship Id="rId43" Type="http://schemas.openxmlformats.org/officeDocument/2006/relationships/tags" Target="../tags/tag11.xml"/><Relationship Id="rId42" Type="http://schemas.openxmlformats.org/officeDocument/2006/relationships/tags" Target="../tags/tag10.xml"/><Relationship Id="rId41" Type="http://schemas.openxmlformats.org/officeDocument/2006/relationships/tags" Target="../tags/tag9.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1"/>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2"/>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3"/>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页脚占位符 4"/>
          <p:cNvSpPr>
            <a:spLocks noGrp="1"/>
          </p:cNvSpPr>
          <p:nvPr>
            <p:ph type="ftr" sz="quarter" idx="3"/>
            <p:custDataLst>
              <p:tags r:id="rId44"/>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灯片编号占位符 5"/>
          <p:cNvSpPr>
            <a:spLocks noGrp="1"/>
          </p:cNvSpPr>
          <p:nvPr>
            <p:ph type="sldNum" sz="quarter" idx="4"/>
            <p:custDataLst>
              <p:tags r:id="rId45"/>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7" name="KSO_TEMPLATE" hidden="1"/>
          <p:cNvSpPr/>
          <p:nvPr>
            <p:custDataLst>
              <p:tags r:id="rId4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Lst>
  <p:hf sldNum="0"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5.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image" Target="../media/image21.jpeg"/><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image" Target="../media/image3.png"/><Relationship Id="rId27" Type="http://schemas.openxmlformats.org/officeDocument/2006/relationships/notesSlide" Target="../notesSlides/notesSlide10.xml"/><Relationship Id="rId26" Type="http://schemas.openxmlformats.org/officeDocument/2006/relationships/slideLayout" Target="../slideLayouts/slideLayout1.xml"/><Relationship Id="rId25" Type="http://schemas.openxmlformats.org/officeDocument/2006/relationships/tags" Target="../tags/tag143.xml"/><Relationship Id="rId24" Type="http://schemas.openxmlformats.org/officeDocument/2006/relationships/image" Target="../media/image24.png"/><Relationship Id="rId23" Type="http://schemas.openxmlformats.org/officeDocument/2006/relationships/tags" Target="../tags/tag142.xml"/><Relationship Id="rId22" Type="http://schemas.openxmlformats.org/officeDocument/2006/relationships/image" Target="../media/image23.png"/><Relationship Id="rId21" Type="http://schemas.openxmlformats.org/officeDocument/2006/relationships/tags" Target="../tags/tag141.xml"/><Relationship Id="rId20" Type="http://schemas.openxmlformats.org/officeDocument/2006/relationships/image" Target="../media/image22.png"/><Relationship Id="rId2" Type="http://schemas.openxmlformats.org/officeDocument/2006/relationships/image" Target="../media/image2.png"/><Relationship Id="rId19" Type="http://schemas.openxmlformats.org/officeDocument/2006/relationships/tags" Target="../tags/tag140.xml"/><Relationship Id="rId18" Type="http://schemas.openxmlformats.org/officeDocument/2006/relationships/tags" Target="../tags/tag139.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11.xml"/><Relationship Id="rId16" Type="http://schemas.openxmlformats.org/officeDocument/2006/relationships/slideLayout" Target="../slideLayouts/slideLayout1.xml"/><Relationship Id="rId15" Type="http://schemas.openxmlformats.org/officeDocument/2006/relationships/tags" Target="../tags/tag155.xml"/><Relationship Id="rId14" Type="http://schemas.openxmlformats.org/officeDocument/2006/relationships/tags" Target="../tags/tag154.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12.xml"/><Relationship Id="rId13" Type="http://schemas.openxmlformats.org/officeDocument/2006/relationships/slideLayout" Target="../slideLayouts/slideLayout1.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image" Target="../media/image3.png"/><Relationship Id="rId24" Type="http://schemas.openxmlformats.org/officeDocument/2006/relationships/notesSlide" Target="../notesSlides/notesSlide13.xml"/><Relationship Id="rId23" Type="http://schemas.openxmlformats.org/officeDocument/2006/relationships/slideLayout" Target="../slideLayouts/slideLayout1.xml"/><Relationship Id="rId22" Type="http://schemas.openxmlformats.org/officeDocument/2006/relationships/tags" Target="../tags/tag183.xml"/><Relationship Id="rId21" Type="http://schemas.openxmlformats.org/officeDocument/2006/relationships/tags" Target="../tags/tag182.xml"/><Relationship Id="rId20" Type="http://schemas.openxmlformats.org/officeDocument/2006/relationships/tags" Target="../tags/tag181.xml"/><Relationship Id="rId2" Type="http://schemas.openxmlformats.org/officeDocument/2006/relationships/image" Target="../media/image2.png"/><Relationship Id="rId19" Type="http://schemas.openxmlformats.org/officeDocument/2006/relationships/tags" Target="../tags/tag180.xml"/><Relationship Id="rId18" Type="http://schemas.openxmlformats.org/officeDocument/2006/relationships/tags" Target="../tags/tag179.xml"/><Relationship Id="rId17" Type="http://schemas.openxmlformats.org/officeDocument/2006/relationships/tags" Target="../tags/tag178.xml"/><Relationship Id="rId16" Type="http://schemas.openxmlformats.org/officeDocument/2006/relationships/tags" Target="../tags/tag177.xml"/><Relationship Id="rId15" Type="http://schemas.openxmlformats.org/officeDocument/2006/relationships/tags" Target="../tags/tag176.xml"/><Relationship Id="rId14" Type="http://schemas.openxmlformats.org/officeDocument/2006/relationships/tags" Target="../tags/tag175.xml"/><Relationship Id="rId13" Type="http://schemas.openxmlformats.org/officeDocument/2006/relationships/tags" Target="../tags/tag174.xml"/><Relationship Id="rId12" Type="http://schemas.openxmlformats.org/officeDocument/2006/relationships/tags" Target="../tags/tag173.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image" Target="../media/image3.png"/><Relationship Id="rId24" Type="http://schemas.openxmlformats.org/officeDocument/2006/relationships/notesSlide" Target="../notesSlides/notesSlide14.xml"/><Relationship Id="rId23" Type="http://schemas.openxmlformats.org/officeDocument/2006/relationships/slideLayout" Target="../slideLayouts/slideLayout1.xml"/><Relationship Id="rId22" Type="http://schemas.openxmlformats.org/officeDocument/2006/relationships/tags" Target="../tags/tag202.xml"/><Relationship Id="rId21" Type="http://schemas.openxmlformats.org/officeDocument/2006/relationships/tags" Target="../tags/tag201.xml"/><Relationship Id="rId20" Type="http://schemas.openxmlformats.org/officeDocument/2006/relationships/tags" Target="../tags/tag200.xml"/><Relationship Id="rId2" Type="http://schemas.openxmlformats.org/officeDocument/2006/relationships/image" Target="../media/image2.png"/><Relationship Id="rId19" Type="http://schemas.openxmlformats.org/officeDocument/2006/relationships/tags" Target="../tags/tag199.xml"/><Relationship Id="rId18" Type="http://schemas.openxmlformats.org/officeDocument/2006/relationships/tags" Target="../tags/tag198.xml"/><Relationship Id="rId17" Type="http://schemas.openxmlformats.org/officeDocument/2006/relationships/tags" Target="../tags/tag197.xml"/><Relationship Id="rId16" Type="http://schemas.openxmlformats.org/officeDocument/2006/relationships/tags" Target="../tags/tag196.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15.xml"/><Relationship Id="rId13" Type="http://schemas.openxmlformats.org/officeDocument/2006/relationships/slideLayout" Target="../slideLayouts/slideLayout1.xml"/><Relationship Id="rId12" Type="http://schemas.openxmlformats.org/officeDocument/2006/relationships/tags" Target="../tags/tag211.xml"/><Relationship Id="rId11" Type="http://schemas.openxmlformats.org/officeDocument/2006/relationships/tags" Target="../tags/tag210.xml"/><Relationship Id="rId10" Type="http://schemas.openxmlformats.org/officeDocument/2006/relationships/tags" Target="../tags/tag209.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image" Target="../media/image3.png"/><Relationship Id="rId25" Type="http://schemas.openxmlformats.org/officeDocument/2006/relationships/notesSlide" Target="../notesSlides/notesSlide16.xml"/><Relationship Id="rId24" Type="http://schemas.openxmlformats.org/officeDocument/2006/relationships/slideLayout" Target="../slideLayouts/slideLayout1.xml"/><Relationship Id="rId23" Type="http://schemas.openxmlformats.org/officeDocument/2006/relationships/tags" Target="../tags/tag231.xml"/><Relationship Id="rId22" Type="http://schemas.openxmlformats.org/officeDocument/2006/relationships/tags" Target="../tags/tag230.xml"/><Relationship Id="rId21" Type="http://schemas.openxmlformats.org/officeDocument/2006/relationships/tags" Target="../tags/tag229.xml"/><Relationship Id="rId20" Type="http://schemas.openxmlformats.org/officeDocument/2006/relationships/tags" Target="../tags/tag228.xml"/><Relationship Id="rId2" Type="http://schemas.openxmlformats.org/officeDocument/2006/relationships/image" Target="../media/image2.png"/><Relationship Id="rId19" Type="http://schemas.openxmlformats.org/officeDocument/2006/relationships/tags" Target="../tags/tag227.xml"/><Relationship Id="rId18" Type="http://schemas.openxmlformats.org/officeDocument/2006/relationships/tags" Target="../tags/tag226.xml"/><Relationship Id="rId17" Type="http://schemas.openxmlformats.org/officeDocument/2006/relationships/tags" Target="../tags/tag225.xml"/><Relationship Id="rId16" Type="http://schemas.openxmlformats.org/officeDocument/2006/relationships/tags" Target="../tags/tag224.xml"/><Relationship Id="rId15" Type="http://schemas.openxmlformats.org/officeDocument/2006/relationships/tags" Target="../tags/tag223.xml"/><Relationship Id="rId14" Type="http://schemas.openxmlformats.org/officeDocument/2006/relationships/tags" Target="../tags/tag222.xml"/><Relationship Id="rId13" Type="http://schemas.openxmlformats.org/officeDocument/2006/relationships/tags" Target="../tags/tag221.xml"/><Relationship Id="rId12" Type="http://schemas.openxmlformats.org/officeDocument/2006/relationships/tags" Target="../tags/tag220.xml"/><Relationship Id="rId11" Type="http://schemas.openxmlformats.org/officeDocument/2006/relationships/tags" Target="../tags/tag219.xml"/><Relationship Id="rId10" Type="http://schemas.openxmlformats.org/officeDocument/2006/relationships/tags" Target="../tags/tag218.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1.xml"/><Relationship Id="rId5" Type="http://schemas.openxmlformats.org/officeDocument/2006/relationships/tags" Target="../tags/tag232.xml"/><Relationship Id="rId4" Type="http://schemas.openxmlformats.org/officeDocument/2006/relationships/image" Target="../media/image25.jpe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9" Type="http://schemas.openxmlformats.org/officeDocument/2006/relationships/tags" Target="../tags/tag238.xml"/><Relationship Id="rId8" Type="http://schemas.openxmlformats.org/officeDocument/2006/relationships/tags" Target="../tags/tag237.xml"/><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tags" Target="../tags/tag234.xml"/><Relationship Id="rId4" Type="http://schemas.openxmlformats.org/officeDocument/2006/relationships/tags" Target="../tags/tag233.xml"/><Relationship Id="rId34" Type="http://schemas.openxmlformats.org/officeDocument/2006/relationships/notesSlide" Target="../notesSlides/notesSlide18.xml"/><Relationship Id="rId33" Type="http://schemas.openxmlformats.org/officeDocument/2006/relationships/slideLayout" Target="../slideLayouts/slideLayout1.xml"/><Relationship Id="rId32" Type="http://schemas.openxmlformats.org/officeDocument/2006/relationships/tags" Target="../tags/tag253.xml"/><Relationship Id="rId31" Type="http://schemas.openxmlformats.org/officeDocument/2006/relationships/image" Target="../media/image33.svg"/><Relationship Id="rId30" Type="http://schemas.openxmlformats.org/officeDocument/2006/relationships/image" Target="../media/image32.png"/><Relationship Id="rId3" Type="http://schemas.openxmlformats.org/officeDocument/2006/relationships/image" Target="../media/image3.png"/><Relationship Id="rId29" Type="http://schemas.openxmlformats.org/officeDocument/2006/relationships/tags" Target="../tags/tag252.xml"/><Relationship Id="rId28" Type="http://schemas.openxmlformats.org/officeDocument/2006/relationships/image" Target="../media/image31.svg"/><Relationship Id="rId27" Type="http://schemas.openxmlformats.org/officeDocument/2006/relationships/image" Target="../media/image30.png"/><Relationship Id="rId26" Type="http://schemas.openxmlformats.org/officeDocument/2006/relationships/tags" Target="../tags/tag251.xml"/><Relationship Id="rId25" Type="http://schemas.openxmlformats.org/officeDocument/2006/relationships/image" Target="../media/image29.svg"/><Relationship Id="rId24" Type="http://schemas.openxmlformats.org/officeDocument/2006/relationships/image" Target="../media/image28.png"/><Relationship Id="rId23" Type="http://schemas.openxmlformats.org/officeDocument/2006/relationships/tags" Target="../tags/tag250.xml"/><Relationship Id="rId22" Type="http://schemas.openxmlformats.org/officeDocument/2006/relationships/image" Target="../media/image27.svg"/><Relationship Id="rId21" Type="http://schemas.openxmlformats.org/officeDocument/2006/relationships/image" Target="../media/image26.png"/><Relationship Id="rId20" Type="http://schemas.openxmlformats.org/officeDocument/2006/relationships/tags" Target="../tags/tag249.xml"/><Relationship Id="rId2" Type="http://schemas.openxmlformats.org/officeDocument/2006/relationships/image" Target="../media/image2.png"/><Relationship Id="rId19" Type="http://schemas.openxmlformats.org/officeDocument/2006/relationships/tags" Target="../tags/tag248.xml"/><Relationship Id="rId18" Type="http://schemas.openxmlformats.org/officeDocument/2006/relationships/tags" Target="../tags/tag247.xml"/><Relationship Id="rId17" Type="http://schemas.openxmlformats.org/officeDocument/2006/relationships/tags" Target="../tags/tag246.xml"/><Relationship Id="rId16" Type="http://schemas.openxmlformats.org/officeDocument/2006/relationships/tags" Target="../tags/tag245.xml"/><Relationship Id="rId15" Type="http://schemas.openxmlformats.org/officeDocument/2006/relationships/tags" Target="../tags/tag244.xml"/><Relationship Id="rId14" Type="http://schemas.openxmlformats.org/officeDocument/2006/relationships/tags" Target="../tags/tag243.xml"/><Relationship Id="rId13" Type="http://schemas.openxmlformats.org/officeDocument/2006/relationships/tags" Target="../tags/tag242.xml"/><Relationship Id="rId12" Type="http://schemas.openxmlformats.org/officeDocument/2006/relationships/tags" Target="../tags/tag241.xml"/><Relationship Id="rId11" Type="http://schemas.openxmlformats.org/officeDocument/2006/relationships/tags" Target="../tags/tag240.xml"/><Relationship Id="rId10" Type="http://schemas.openxmlformats.org/officeDocument/2006/relationships/tags" Target="../tags/tag239.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xml"/><Relationship Id="rId4" Type="http://schemas.openxmlformats.org/officeDocument/2006/relationships/tags" Target="../tags/tag254.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png"/><Relationship Id="rId21" Type="http://schemas.openxmlformats.org/officeDocument/2006/relationships/notesSlide" Target="../notesSlides/notesSlide2.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1.xml"/><Relationship Id="rId5" Type="http://schemas.openxmlformats.org/officeDocument/2006/relationships/tags" Target="../tags/tag255.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21.xml"/><Relationship Id="rId13" Type="http://schemas.openxmlformats.org/officeDocument/2006/relationships/slideLayout" Target="../slideLayouts/slideLayout1.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9" Type="http://schemas.openxmlformats.org/officeDocument/2006/relationships/tags" Target="../tags/tag270.xml"/><Relationship Id="rId8" Type="http://schemas.openxmlformats.org/officeDocument/2006/relationships/tags" Target="../tags/tag269.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22.xml"/><Relationship Id="rId16" Type="http://schemas.openxmlformats.org/officeDocument/2006/relationships/slideLayout" Target="../slideLayouts/slideLayout1.xml"/><Relationship Id="rId15" Type="http://schemas.openxmlformats.org/officeDocument/2006/relationships/tags" Target="../tags/tag276.xml"/><Relationship Id="rId14" Type="http://schemas.openxmlformats.org/officeDocument/2006/relationships/tags" Target="../tags/tag275.xml"/><Relationship Id="rId13" Type="http://schemas.openxmlformats.org/officeDocument/2006/relationships/tags" Target="../tags/tag274.xml"/><Relationship Id="rId12" Type="http://schemas.openxmlformats.org/officeDocument/2006/relationships/tags" Target="../tags/tag273.xml"/><Relationship Id="rId11" Type="http://schemas.openxmlformats.org/officeDocument/2006/relationships/tags" Target="../tags/tag272.xml"/><Relationship Id="rId10" Type="http://schemas.openxmlformats.org/officeDocument/2006/relationships/tags" Target="../tags/tag271.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23.xml"/><Relationship Id="rId17" Type="http://schemas.openxmlformats.org/officeDocument/2006/relationships/slideLayout" Target="../slideLayouts/slideLayout1.xml"/><Relationship Id="rId16" Type="http://schemas.openxmlformats.org/officeDocument/2006/relationships/tags" Target="../tags/tag289.xml"/><Relationship Id="rId15" Type="http://schemas.openxmlformats.org/officeDocument/2006/relationships/tags" Target="../tags/tag288.xml"/><Relationship Id="rId14" Type="http://schemas.openxmlformats.org/officeDocument/2006/relationships/tags" Target="../tags/tag287.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24.xml"/><Relationship Id="rId13" Type="http://schemas.openxmlformats.org/officeDocument/2006/relationships/slideLayout" Target="../slideLayouts/slideLayout1.xml"/><Relationship Id="rId12" Type="http://schemas.openxmlformats.org/officeDocument/2006/relationships/tags" Target="../tags/tag298.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25.xml"/><Relationship Id="rId13" Type="http://schemas.openxmlformats.org/officeDocument/2006/relationships/slideLayout" Target="../slideLayouts/slideLayout1.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1.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1.xml"/><Relationship Id="rId5" Type="http://schemas.openxmlformats.org/officeDocument/2006/relationships/tags" Target="../tags/tag310.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1.xml"/><Relationship Id="rId5" Type="http://schemas.openxmlformats.org/officeDocument/2006/relationships/tags" Target="../tags/tag311.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1.xml"/><Relationship Id="rId4" Type="http://schemas.openxmlformats.org/officeDocument/2006/relationships/tags" Target="../tags/tag31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image" Target="../media/image3.png"/><Relationship Id="rId21" Type="http://schemas.openxmlformats.org/officeDocument/2006/relationships/notesSlide" Target="../notesSlides/notesSlide3.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1.xml"/><Relationship Id="rId5" Type="http://schemas.openxmlformats.org/officeDocument/2006/relationships/tags" Target="../tags/tag313.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9" Type="http://schemas.openxmlformats.org/officeDocument/2006/relationships/image" Target="../media/image34.png"/><Relationship Id="rId8" Type="http://schemas.openxmlformats.org/officeDocument/2006/relationships/tags" Target="../tags/tag318.xml"/><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3" Type="http://schemas.openxmlformats.org/officeDocument/2006/relationships/notesSlide" Target="../notesSlides/notesSlide31.xml"/><Relationship Id="rId32" Type="http://schemas.openxmlformats.org/officeDocument/2006/relationships/slideLayout" Target="../slideLayouts/slideLayout1.xml"/><Relationship Id="rId31" Type="http://schemas.openxmlformats.org/officeDocument/2006/relationships/tags" Target="../tags/tag335.xml"/><Relationship Id="rId30" Type="http://schemas.openxmlformats.org/officeDocument/2006/relationships/tags" Target="../tags/tag334.xml"/><Relationship Id="rId3" Type="http://schemas.openxmlformats.org/officeDocument/2006/relationships/image" Target="../media/image3.png"/><Relationship Id="rId29" Type="http://schemas.openxmlformats.org/officeDocument/2006/relationships/tags" Target="../tags/tag333.xml"/><Relationship Id="rId28" Type="http://schemas.openxmlformats.org/officeDocument/2006/relationships/image" Target="../media/image39.svg"/><Relationship Id="rId27" Type="http://schemas.openxmlformats.org/officeDocument/2006/relationships/image" Target="../media/image38.png"/><Relationship Id="rId26" Type="http://schemas.openxmlformats.org/officeDocument/2006/relationships/tags" Target="../tags/tag332.xml"/><Relationship Id="rId25" Type="http://schemas.openxmlformats.org/officeDocument/2006/relationships/tags" Target="../tags/tag331.xml"/><Relationship Id="rId24" Type="http://schemas.openxmlformats.org/officeDocument/2006/relationships/tags" Target="../tags/tag330.xml"/><Relationship Id="rId23" Type="http://schemas.openxmlformats.org/officeDocument/2006/relationships/tags" Target="../tags/tag329.xml"/><Relationship Id="rId22" Type="http://schemas.openxmlformats.org/officeDocument/2006/relationships/tags" Target="../tags/tag328.xml"/><Relationship Id="rId21" Type="http://schemas.openxmlformats.org/officeDocument/2006/relationships/image" Target="../media/image37.svg"/><Relationship Id="rId20" Type="http://schemas.openxmlformats.org/officeDocument/2006/relationships/image" Target="../media/image36.png"/><Relationship Id="rId2" Type="http://schemas.openxmlformats.org/officeDocument/2006/relationships/image" Target="../media/image2.png"/><Relationship Id="rId19" Type="http://schemas.openxmlformats.org/officeDocument/2006/relationships/tags" Target="../tags/tag327.xml"/><Relationship Id="rId18" Type="http://schemas.openxmlformats.org/officeDocument/2006/relationships/tags" Target="../tags/tag326.xml"/><Relationship Id="rId17" Type="http://schemas.openxmlformats.org/officeDocument/2006/relationships/tags" Target="../tags/tag325.xml"/><Relationship Id="rId16" Type="http://schemas.openxmlformats.org/officeDocument/2006/relationships/tags" Target="../tags/tag324.xml"/><Relationship Id="rId15" Type="http://schemas.openxmlformats.org/officeDocument/2006/relationships/tags" Target="../tags/tag323.xml"/><Relationship Id="rId14" Type="http://schemas.openxmlformats.org/officeDocument/2006/relationships/tags" Target="../tags/tag322.xml"/><Relationship Id="rId13" Type="http://schemas.openxmlformats.org/officeDocument/2006/relationships/tags" Target="../tags/tag321.xml"/><Relationship Id="rId12" Type="http://schemas.openxmlformats.org/officeDocument/2006/relationships/tags" Target="../tags/tag320.xml"/><Relationship Id="rId11" Type="http://schemas.openxmlformats.org/officeDocument/2006/relationships/tags" Target="../tags/tag319.xml"/><Relationship Id="rId10" Type="http://schemas.openxmlformats.org/officeDocument/2006/relationships/image" Target="../media/image35.svg"/><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1.xml"/><Relationship Id="rId5" Type="http://schemas.openxmlformats.org/officeDocument/2006/relationships/tags" Target="../tags/tag337.xml"/><Relationship Id="rId4" Type="http://schemas.openxmlformats.org/officeDocument/2006/relationships/tags" Target="../tags/tag336.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9" Type="http://schemas.openxmlformats.org/officeDocument/2006/relationships/tags" Target="../tags/tag343.xml"/><Relationship Id="rId8" Type="http://schemas.openxmlformats.org/officeDocument/2006/relationships/tags" Target="../tags/tag342.xml"/><Relationship Id="rId7" Type="http://schemas.openxmlformats.org/officeDocument/2006/relationships/tags" Target="../tags/tag341.xml"/><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33.xml"/><Relationship Id="rId13" Type="http://schemas.openxmlformats.org/officeDocument/2006/relationships/slideLayout" Target="../slideLayouts/slideLayout1.xml"/><Relationship Id="rId12" Type="http://schemas.openxmlformats.org/officeDocument/2006/relationships/tags" Target="../tags/tag346.xml"/><Relationship Id="rId11" Type="http://schemas.openxmlformats.org/officeDocument/2006/relationships/tags" Target="../tags/tag345.xml"/><Relationship Id="rId10" Type="http://schemas.openxmlformats.org/officeDocument/2006/relationships/tags" Target="../tags/tag344.xml"/><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9" Type="http://schemas.openxmlformats.org/officeDocument/2006/relationships/tags" Target="../tags/tag352.xml"/><Relationship Id="rId8" Type="http://schemas.openxmlformats.org/officeDocument/2006/relationships/tags" Target="../tags/tag351.xml"/><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34.xml"/><Relationship Id="rId11" Type="http://schemas.openxmlformats.org/officeDocument/2006/relationships/slideLayout" Target="../slideLayouts/slideLayout1.xml"/><Relationship Id="rId10" Type="http://schemas.openxmlformats.org/officeDocument/2006/relationships/tags" Target="../tags/tag353.xml"/><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9" Type="http://schemas.openxmlformats.org/officeDocument/2006/relationships/tags" Target="../tags/tag359.xml"/><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image" Target="../media/image3.png"/><Relationship Id="rId2" Type="http://schemas.openxmlformats.org/officeDocument/2006/relationships/image" Target="../media/image2.png"/><Relationship Id="rId15" Type="http://schemas.openxmlformats.org/officeDocument/2006/relationships/notesSlide" Target="../notesSlides/notesSlide35.xml"/><Relationship Id="rId14" Type="http://schemas.openxmlformats.org/officeDocument/2006/relationships/slideLayout" Target="../slideLayouts/slideLayout1.xml"/><Relationship Id="rId13" Type="http://schemas.openxmlformats.org/officeDocument/2006/relationships/tags" Target="../tags/tag363.xml"/><Relationship Id="rId12" Type="http://schemas.openxmlformats.org/officeDocument/2006/relationships/tags" Target="../tags/tag362.xml"/><Relationship Id="rId11" Type="http://schemas.openxmlformats.org/officeDocument/2006/relationships/tags" Target="../tags/tag361.xml"/><Relationship Id="rId10" Type="http://schemas.openxmlformats.org/officeDocument/2006/relationships/tags" Target="../tags/tag360.xml"/><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36.xml"/><Relationship Id="rId6" Type="http://schemas.openxmlformats.org/officeDocument/2006/relationships/slideLayout" Target="../slideLayouts/slideLayout1.xml"/><Relationship Id="rId5" Type="http://schemas.openxmlformats.org/officeDocument/2006/relationships/tags" Target="../tags/tag364.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4.xml"/><Relationship Id="rId17" Type="http://schemas.openxmlformats.org/officeDocument/2006/relationships/slideLayout" Target="../slideLayouts/slideLayout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image" Target="../media/image5.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3" Type="http://schemas.openxmlformats.org/officeDocument/2006/relationships/notesSlide" Target="../notesSlides/notesSlide5.xml"/><Relationship Id="rId22" Type="http://schemas.openxmlformats.org/officeDocument/2006/relationships/slideLayout" Target="../slideLayouts/slideLayout1.xml"/><Relationship Id="rId21" Type="http://schemas.openxmlformats.org/officeDocument/2006/relationships/tags" Target="../tags/tag76.xml"/><Relationship Id="rId20" Type="http://schemas.openxmlformats.org/officeDocument/2006/relationships/image" Target="../media/image7.jpeg"/><Relationship Id="rId2" Type="http://schemas.openxmlformats.org/officeDocument/2006/relationships/image" Target="../media/image2.png"/><Relationship Id="rId19" Type="http://schemas.openxmlformats.org/officeDocument/2006/relationships/tags" Target="../tags/tag75.xml"/><Relationship Id="rId18" Type="http://schemas.openxmlformats.org/officeDocument/2006/relationships/image" Target="../media/image6.jpeg"/><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78.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2" Type="http://schemas.openxmlformats.org/officeDocument/2006/relationships/notesSlide" Target="../notesSlides/notesSlide8.xml"/><Relationship Id="rId51" Type="http://schemas.openxmlformats.org/officeDocument/2006/relationships/slideLayout" Target="../slideLayouts/slideLayout1.xml"/><Relationship Id="rId50" Type="http://schemas.openxmlformats.org/officeDocument/2006/relationships/tags" Target="../tags/tag115.xml"/><Relationship Id="rId5" Type="http://schemas.openxmlformats.org/officeDocument/2006/relationships/tags" Target="../tags/tag80.xml"/><Relationship Id="rId49" Type="http://schemas.openxmlformats.org/officeDocument/2006/relationships/image" Target="../media/image18.svg"/><Relationship Id="rId48" Type="http://schemas.openxmlformats.org/officeDocument/2006/relationships/image" Target="../media/image17.png"/><Relationship Id="rId47" Type="http://schemas.openxmlformats.org/officeDocument/2006/relationships/tags" Target="../tags/tag114.xml"/><Relationship Id="rId46" Type="http://schemas.openxmlformats.org/officeDocument/2006/relationships/image" Target="../media/image16.svg"/><Relationship Id="rId45" Type="http://schemas.openxmlformats.org/officeDocument/2006/relationships/image" Target="../media/image15.png"/><Relationship Id="rId44" Type="http://schemas.openxmlformats.org/officeDocument/2006/relationships/tags" Target="../tags/tag113.xml"/><Relationship Id="rId43" Type="http://schemas.openxmlformats.org/officeDocument/2006/relationships/image" Target="../media/image14.svg"/><Relationship Id="rId42" Type="http://schemas.openxmlformats.org/officeDocument/2006/relationships/image" Target="../media/image13.png"/><Relationship Id="rId41" Type="http://schemas.openxmlformats.org/officeDocument/2006/relationships/tags" Target="../tags/tag112.xml"/><Relationship Id="rId40" Type="http://schemas.openxmlformats.org/officeDocument/2006/relationships/image" Target="../media/image12.svg"/><Relationship Id="rId4" Type="http://schemas.openxmlformats.org/officeDocument/2006/relationships/tags" Target="../tags/tag79.xml"/><Relationship Id="rId39" Type="http://schemas.openxmlformats.org/officeDocument/2006/relationships/image" Target="../media/image11.png"/><Relationship Id="rId38" Type="http://schemas.openxmlformats.org/officeDocument/2006/relationships/tags" Target="../tags/tag111.xml"/><Relationship Id="rId37" Type="http://schemas.openxmlformats.org/officeDocument/2006/relationships/image" Target="../media/image10.svg"/><Relationship Id="rId36" Type="http://schemas.openxmlformats.org/officeDocument/2006/relationships/image" Target="../media/image9.png"/><Relationship Id="rId35" Type="http://schemas.openxmlformats.org/officeDocument/2006/relationships/tags" Target="../tags/tag110.xml"/><Relationship Id="rId34" Type="http://schemas.openxmlformats.org/officeDocument/2006/relationships/tags" Target="../tags/tag109.xml"/><Relationship Id="rId33" Type="http://schemas.openxmlformats.org/officeDocument/2006/relationships/tags" Target="../tags/tag108.xml"/><Relationship Id="rId32" Type="http://schemas.openxmlformats.org/officeDocument/2006/relationships/tags" Target="../tags/tag107.xml"/><Relationship Id="rId31" Type="http://schemas.openxmlformats.org/officeDocument/2006/relationships/tags" Target="../tags/tag106.xml"/><Relationship Id="rId30" Type="http://schemas.openxmlformats.org/officeDocument/2006/relationships/tags" Target="../tags/tag105.xml"/><Relationship Id="rId3" Type="http://schemas.openxmlformats.org/officeDocument/2006/relationships/image" Target="../media/image3.png"/><Relationship Id="rId29" Type="http://schemas.openxmlformats.org/officeDocument/2006/relationships/tags" Target="../tags/tag104.xml"/><Relationship Id="rId28" Type="http://schemas.openxmlformats.org/officeDocument/2006/relationships/tags" Target="../tags/tag103.xml"/><Relationship Id="rId27" Type="http://schemas.openxmlformats.org/officeDocument/2006/relationships/tags" Target="../tags/tag102.xml"/><Relationship Id="rId26" Type="http://schemas.openxmlformats.org/officeDocument/2006/relationships/tags" Target="../tags/tag101.xml"/><Relationship Id="rId25" Type="http://schemas.openxmlformats.org/officeDocument/2006/relationships/tags" Target="../tags/tag100.xml"/><Relationship Id="rId24" Type="http://schemas.openxmlformats.org/officeDocument/2006/relationships/tags" Target="../tags/tag99.xml"/><Relationship Id="rId23" Type="http://schemas.openxmlformats.org/officeDocument/2006/relationships/tags" Target="../tags/tag98.xml"/><Relationship Id="rId22" Type="http://schemas.openxmlformats.org/officeDocument/2006/relationships/tags" Target="../tags/tag97.xml"/><Relationship Id="rId21" Type="http://schemas.openxmlformats.org/officeDocument/2006/relationships/tags" Target="../tags/tag96.xml"/><Relationship Id="rId20" Type="http://schemas.openxmlformats.org/officeDocument/2006/relationships/tags" Target="../tags/tag95.xml"/><Relationship Id="rId2" Type="http://schemas.openxmlformats.org/officeDocument/2006/relationships/image" Target="../media/image2.png"/><Relationship Id="rId19" Type="http://schemas.openxmlformats.org/officeDocument/2006/relationships/tags" Target="../tags/tag94.xml"/><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image" Target="../media/image20.jpeg"/><Relationship Id="rId7" Type="http://schemas.openxmlformats.org/officeDocument/2006/relationships/tags" Target="../tags/tag118.xml"/><Relationship Id="rId6" Type="http://schemas.openxmlformats.org/officeDocument/2006/relationships/image" Target="../media/image19.jpeg"/><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9.xml"/><Relationship Id="rId16" Type="http://schemas.openxmlformats.org/officeDocument/2006/relationships/slideLayout" Target="../slideLayouts/slideLayout1.xml"/><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81978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2900680" y="1518920"/>
            <a:ext cx="6663055" cy="2553335"/>
          </a:xfrm>
          <a:prstGeom prst="rect">
            <a:avLst/>
          </a:prstGeom>
          <a:noFill/>
        </p:spPr>
        <p:txBody>
          <a:bodyPr wrap="square" rtlCol="0">
            <a:spAutoFit/>
          </a:bodyPr>
          <a:lstStyle/>
          <a:p>
            <a:pPr algn="ctr"/>
            <a:r>
              <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rPr>
              <a:t>大学生创新创业教育教程</a:t>
            </a:r>
            <a:endPar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endParaRPr>
          </a:p>
        </p:txBody>
      </p:sp>
      <p:sp>
        <p:nvSpPr>
          <p:cNvPr id="8" name="文本框 7"/>
          <p:cNvSpPr txBox="1"/>
          <p:nvPr/>
        </p:nvSpPr>
        <p:spPr>
          <a:xfrm>
            <a:off x="2899999" y="4119146"/>
            <a:ext cx="6391366" cy="681355"/>
          </a:xfrm>
          <a:prstGeom prst="rect">
            <a:avLst/>
          </a:prstGeom>
          <a:noFill/>
        </p:spPr>
        <p:txBody>
          <a:bodyPr wrap="square" rtlCol="0">
            <a:spAutoFit/>
          </a:bodyPr>
          <a:lstStyle/>
          <a:p>
            <a:pPr algn="ctr">
              <a:lnSpc>
                <a:spcPct val="120000"/>
              </a:lnSpc>
              <a:spcBef>
                <a:spcPts val="0"/>
              </a:spcBef>
              <a:spcAft>
                <a:spcPts val="0"/>
              </a:spcAft>
            </a:pPr>
            <a:r>
              <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Tutorial on Innovation and Entrepreneurship Education for College Student</a:t>
            </a:r>
            <a:endPar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716145"/>
            <a:ext cx="1836420" cy="748030"/>
          </a:xfrm>
          <a:prstGeom prst="rect">
            <a:avLst/>
          </a:prstGeom>
        </p:spPr>
      </p:pic>
      <p:sp>
        <p:nvSpPr>
          <p:cNvPr id="16" name="圆角矩形 15"/>
          <p:cNvSpPr/>
          <p:nvPr/>
        </p:nvSpPr>
        <p:spPr>
          <a:xfrm>
            <a:off x="4231640" y="5062855"/>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5092700"/>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0-#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6" grpId="0" bldLvl="0"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二、创业机会的类型</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56" name="Shape 1021"/>
          <p:cNvSpPr/>
          <p:nvPr>
            <p:custDataLst>
              <p:tags r:id="rId4"/>
            </p:custDataLst>
          </p:nvPr>
        </p:nvSpPr>
        <p:spPr>
          <a:xfrm>
            <a:off x="1713864" y="1569346"/>
            <a:ext cx="4598035" cy="92773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（二）变化趋势型机会</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50000"/>
              </a:lnSpc>
            </a:pPr>
            <a:r>
              <a:rPr lang="zh-CN" altLang="en-US" sz="1800" spc="300" dirty="0">
                <a:solidFill>
                  <a:schemeClr val="tx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变化趋势探讨</a:t>
            </a:r>
            <a:endParaRPr lang="zh-CN" altLang="en-US" sz="1800" spc="300" dirty="0">
              <a:solidFill>
                <a:schemeClr val="tx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4" name="图片 3"/>
          <p:cNvPicPr>
            <a:picLocks noChangeAspect="1"/>
          </p:cNvPicPr>
          <p:nvPr>
            <p:custDataLst>
              <p:tags r:id="rId5"/>
            </p:custDataLst>
          </p:nvPr>
        </p:nvPicPr>
        <p:blipFill>
          <a:blip r:embed="rId6" cstate="print"/>
          <a:srcRect/>
          <a:stretch>
            <a:fillRect/>
          </a:stretch>
        </p:blipFill>
        <p:spPr>
          <a:xfrm>
            <a:off x="2056261" y="3323881"/>
            <a:ext cx="894287" cy="89428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lt1"/>
          </a:solidFill>
          <a:ln w="9525" cap="flat" cmpd="sng" algn="ctr">
            <a:solidFill>
              <a:schemeClr val="dk1">
                <a:lumMod val="40000"/>
                <a:lumOff val="60000"/>
                <a:alpha val="20000"/>
              </a:schemeClr>
            </a:solidFill>
            <a:prstDash val="solid"/>
            <a:round/>
            <a:headEnd type="none" w="med" len="med"/>
            <a:tailEnd type="none" w="med" len="med"/>
          </a:ln>
        </p:spPr>
      </p:pic>
      <p:sp>
        <p:nvSpPr>
          <p:cNvPr id="5" name="Rectangle 41747_#color-790&amp;1492"/>
          <p:cNvSpPr/>
          <p:nvPr>
            <p:custDataLst>
              <p:tags r:id="rId7"/>
            </p:custDataLst>
          </p:nvPr>
        </p:nvSpPr>
        <p:spPr>
          <a:xfrm>
            <a:off x="1403307" y="2613216"/>
            <a:ext cx="2199883" cy="451791"/>
          </a:xfrm>
          <a:custGeom>
            <a:avLst/>
            <a:gdLst/>
            <a:ahLst/>
            <a:cxnLst/>
            <a:rect l="l" t="t" r="r" b="b"/>
            <a:pathLst>
              <a:path w="2542032" h="521208">
                <a:moveTo>
                  <a:pt x="0" y="128016"/>
                </a:moveTo>
                <a:cubicBezTo>
                  <a:pt x="0" y="54864"/>
                  <a:pt x="54864" y="0"/>
                  <a:pt x="128016" y="0"/>
                </a:cubicBezTo>
                <a:lnTo>
                  <a:pt x="2542032" y="0"/>
                </a:lnTo>
                <a:lnTo>
                  <a:pt x="2542032" y="521208"/>
                </a:lnTo>
                <a:lnTo>
                  <a:pt x="128016" y="521208"/>
                </a:lnTo>
                <a:cubicBezTo>
                  <a:pt x="54864" y="521208"/>
                  <a:pt x="0" y="466344"/>
                  <a:pt x="0" y="393192"/>
                </a:cubicBezTo>
                <a:lnTo>
                  <a:pt x="0" y="128016"/>
                </a:lnTo>
              </a:path>
            </a:pathLst>
          </a:custGeom>
          <a:solidFill>
            <a:schemeClr val="accent4"/>
          </a:solidFill>
        </p:spPr>
        <p:txBody>
          <a:bodyPr wrap="none" lIns="0" tIns="0" rIns="0" bIns="0" anchor="ctr" anchorCtr="0">
            <a:normAutofit/>
          </a:bodyPr>
          <a:p>
            <a:pPr algn="ctr">
              <a:spcBef>
                <a:spcPct val="0"/>
              </a:spcBef>
              <a:spcAft>
                <a:spcPct val="0"/>
              </a:spcAft>
            </a:pPr>
            <a:r>
              <a:rPr lang="en-US" altLang="zh-CN" sz="2400" b="1">
                <a:solidFill>
                  <a:srgbClr val="FFFFFF"/>
                </a:solidFill>
                <a:latin typeface="+mn-ea"/>
                <a:cs typeface="+mn-ea"/>
                <a:sym typeface="+mn-ea"/>
              </a:rPr>
              <a:t>01</a:t>
            </a:r>
            <a:endParaRPr lang="en-US" altLang="zh-CN" sz="2400" b="1">
              <a:solidFill>
                <a:srgbClr val="FFFFFF"/>
              </a:solidFill>
              <a:latin typeface="+mn-ea"/>
              <a:cs typeface="+mn-ea"/>
              <a:sym typeface="+mn-ea"/>
            </a:endParaRPr>
          </a:p>
        </p:txBody>
      </p:sp>
      <p:sp>
        <p:nvSpPr>
          <p:cNvPr id="12" name="Rectangle 41747_#color-788&amp;11190"/>
          <p:cNvSpPr/>
          <p:nvPr>
            <p:custDataLst>
              <p:tags r:id="rId8"/>
            </p:custDataLst>
          </p:nvPr>
        </p:nvSpPr>
        <p:spPr>
          <a:xfrm>
            <a:off x="3597957" y="2613216"/>
            <a:ext cx="2199883" cy="451132"/>
          </a:xfrm>
          <a:prstGeom prst="rect">
            <a:avLst/>
          </a:prstGeom>
          <a:solidFill>
            <a:schemeClr val="accent4">
              <a:lumMod val="75000"/>
            </a:schemeClr>
          </a:solidFill>
        </p:spPr>
        <p:txBody>
          <a:bodyPr wrap="none" lIns="0" tIns="0" rIns="0" bIns="0" anchor="ctr" anchorCtr="0">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a:solidFill>
                <a:srgbClr val="FFFFFF"/>
              </a:solidFill>
              <a:latin typeface="+mn-ea"/>
              <a:cs typeface="+mn-ea"/>
              <a:sym typeface="+mn-ea"/>
            </a:endParaRPr>
          </a:p>
        </p:txBody>
      </p:sp>
      <p:sp>
        <p:nvSpPr>
          <p:cNvPr id="10" name="Rectangle 41747_#color-788&amp;11190"/>
          <p:cNvSpPr/>
          <p:nvPr>
            <p:custDataLst>
              <p:tags r:id="rId9"/>
            </p:custDataLst>
          </p:nvPr>
        </p:nvSpPr>
        <p:spPr>
          <a:xfrm>
            <a:off x="5792058" y="2613766"/>
            <a:ext cx="2199883" cy="451132"/>
          </a:xfrm>
          <a:prstGeom prst="rect">
            <a:avLst/>
          </a:prstGeom>
          <a:solidFill>
            <a:schemeClr val="accent4">
              <a:lumMod val="60000"/>
              <a:lumOff val="40000"/>
            </a:schemeClr>
          </a:solidFill>
        </p:spPr>
        <p:txBody>
          <a:bodyPr wrap="none" lIns="0" tIns="0" rIns="0" bIns="0" anchor="ctr" anchorCtr="0">
            <a:normAutofit/>
          </a:bodyPr>
          <a:p>
            <a:pPr algn="ctr">
              <a:spcBef>
                <a:spcPct val="0"/>
              </a:spcBef>
              <a:spcAft>
                <a:spcPct val="0"/>
              </a:spcAft>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sp>
        <p:nvSpPr>
          <p:cNvPr id="14" name="Rectangle 41747_#color-790&amp;1492"/>
          <p:cNvSpPr/>
          <p:nvPr>
            <p:custDataLst>
              <p:tags r:id="rId10"/>
            </p:custDataLst>
          </p:nvPr>
        </p:nvSpPr>
        <p:spPr>
          <a:xfrm flipH="1">
            <a:off x="7986708" y="2613216"/>
            <a:ext cx="2199883" cy="451791"/>
          </a:xfrm>
          <a:custGeom>
            <a:avLst/>
            <a:gdLst/>
            <a:ahLst/>
            <a:cxnLst/>
            <a:rect l="l" t="t" r="r" b="b"/>
            <a:pathLst>
              <a:path w="2542032" h="521208">
                <a:moveTo>
                  <a:pt x="0" y="128016"/>
                </a:moveTo>
                <a:cubicBezTo>
                  <a:pt x="0" y="54864"/>
                  <a:pt x="54864" y="0"/>
                  <a:pt x="128016" y="0"/>
                </a:cubicBezTo>
                <a:lnTo>
                  <a:pt x="2542032" y="0"/>
                </a:lnTo>
                <a:lnTo>
                  <a:pt x="2542032" y="521208"/>
                </a:lnTo>
                <a:lnTo>
                  <a:pt x="128016" y="521208"/>
                </a:lnTo>
                <a:cubicBezTo>
                  <a:pt x="54864" y="521208"/>
                  <a:pt x="0" y="466344"/>
                  <a:pt x="0" y="393192"/>
                </a:cubicBezTo>
                <a:lnTo>
                  <a:pt x="0" y="128016"/>
                </a:lnTo>
              </a:path>
            </a:pathLst>
          </a:custGeom>
          <a:solidFill>
            <a:schemeClr val="accent4">
              <a:lumMod val="40000"/>
              <a:lumOff val="60000"/>
            </a:schemeClr>
          </a:solidFill>
        </p:spPr>
        <p:txBody>
          <a:bodyPr wrap="none" lIns="0" tIns="0" rIns="0" bIns="0" anchor="ctr" anchorCtr="0">
            <a:normAutofit/>
          </a:bodyPr>
          <a:p>
            <a:pPr algn="ctr">
              <a:spcBef>
                <a:spcPct val="0"/>
              </a:spcBef>
              <a:spcAft>
                <a:spcPct val="0"/>
              </a:spcAft>
            </a:pPr>
            <a:r>
              <a:rPr lang="en-US" altLang="zh-CN" sz="2400" b="1">
                <a:solidFill>
                  <a:srgbClr val="FFFFFF"/>
                </a:solidFill>
                <a:latin typeface="+mn-ea"/>
                <a:cs typeface="+mn-ea"/>
                <a:sym typeface="+mn-ea"/>
              </a:rPr>
              <a:t>04</a:t>
            </a:r>
            <a:endParaRPr lang="en-US" altLang="zh-CN" sz="2400" b="1">
              <a:solidFill>
                <a:srgbClr val="FFFFFF"/>
              </a:solidFill>
              <a:latin typeface="+mn-ea"/>
              <a:cs typeface="+mn-ea"/>
              <a:sym typeface="+mn-ea"/>
            </a:endParaRPr>
          </a:p>
        </p:txBody>
      </p:sp>
      <p:sp>
        <p:nvSpPr>
          <p:cNvPr id="16" name="矩形 15"/>
          <p:cNvSpPr/>
          <p:nvPr>
            <p:custDataLst>
              <p:tags r:id="rId11"/>
            </p:custDataLst>
          </p:nvPr>
        </p:nvSpPr>
        <p:spPr>
          <a:xfrm>
            <a:off x="1604469" y="4830951"/>
            <a:ext cx="1838227" cy="1287646"/>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dirty="0">
                <a:solidFill>
                  <a:schemeClr val="tx1">
                    <a:lumMod val="85000"/>
                    <a:lumOff val="15000"/>
                  </a:schemeClr>
                </a:solidFill>
                <a:latin typeface="+mn-ea"/>
                <a:cs typeface="+mn-ea"/>
              </a:rPr>
              <a:t>随着人口老龄化加剧，养老服务需求持续增长，老年用品市场潜力巨大。</a:t>
            </a:r>
            <a:endParaRPr lang="zh-CN" altLang="en-US" sz="1600" dirty="0">
              <a:solidFill>
                <a:schemeClr val="tx1">
                  <a:lumMod val="85000"/>
                  <a:lumOff val="15000"/>
                </a:schemeClr>
              </a:solidFill>
              <a:latin typeface="+mn-ea"/>
              <a:cs typeface="+mn-ea"/>
            </a:endParaRPr>
          </a:p>
        </p:txBody>
      </p:sp>
      <p:sp>
        <p:nvSpPr>
          <p:cNvPr id="17" name="矩形 16"/>
          <p:cNvSpPr/>
          <p:nvPr>
            <p:custDataLst>
              <p:tags r:id="rId12"/>
            </p:custDataLst>
          </p:nvPr>
        </p:nvSpPr>
        <p:spPr>
          <a:xfrm>
            <a:off x="1700654" y="4431374"/>
            <a:ext cx="1605386" cy="318782"/>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4"/>
                </a:solidFill>
                <a:latin typeface="+mn-ea"/>
                <a:cs typeface="+mn-ea"/>
              </a:rPr>
              <a:t>社会层面</a:t>
            </a:r>
            <a:endParaRPr lang="zh-CN" altLang="en-US" sz="2000" b="1">
              <a:solidFill>
                <a:schemeClr val="accent4"/>
              </a:solidFill>
              <a:latin typeface="+mn-ea"/>
              <a:cs typeface="+mn-ea"/>
            </a:endParaRPr>
          </a:p>
        </p:txBody>
      </p:sp>
      <p:sp>
        <p:nvSpPr>
          <p:cNvPr id="20" name="矩形 19"/>
          <p:cNvSpPr/>
          <p:nvPr>
            <p:custDataLst>
              <p:tags r:id="rId13"/>
            </p:custDataLst>
          </p:nvPr>
        </p:nvSpPr>
        <p:spPr>
          <a:xfrm>
            <a:off x="3798570" y="4832050"/>
            <a:ext cx="1838227" cy="1287001"/>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消费升级趋势明显，消费者对高品质、个性化产品和服务的需求不断攀升。</a:t>
            </a:r>
            <a:endParaRPr lang="zh-CN" altLang="en-US" sz="1600">
              <a:solidFill>
                <a:schemeClr val="tx1">
                  <a:lumMod val="85000"/>
                  <a:lumOff val="15000"/>
                </a:schemeClr>
              </a:solidFill>
              <a:latin typeface="+mn-ea"/>
              <a:cs typeface="+mn-ea"/>
            </a:endParaRPr>
          </a:p>
        </p:txBody>
      </p:sp>
      <p:sp>
        <p:nvSpPr>
          <p:cNvPr id="21" name="矩形 20"/>
          <p:cNvSpPr/>
          <p:nvPr>
            <p:custDataLst>
              <p:tags r:id="rId14"/>
            </p:custDataLst>
          </p:nvPr>
        </p:nvSpPr>
        <p:spPr>
          <a:xfrm>
            <a:off x="3894754" y="4432473"/>
            <a:ext cx="1605386" cy="318782"/>
          </a:xfrm>
          <a:prstGeom prst="rect">
            <a:avLst/>
          </a:prstGeom>
          <a:noFill/>
        </p:spPr>
        <p:txBody>
          <a:bodyPr wrap="square" lIns="0" tIns="0" rIns="0" bIns="0" rtlCol="0" anchor="ctr" anchorCtr="0">
            <a:noAutofit/>
          </a:bodyPr>
          <a:p>
            <a:pPr algn="ctr">
              <a:spcBef>
                <a:spcPct val="0"/>
              </a:spcBef>
              <a:spcAft>
                <a:spcPct val="0"/>
              </a:spcAft>
            </a:pPr>
            <a:r>
              <a:rPr lang="zh-CN" altLang="en-US" sz="2000" b="1" dirty="0">
                <a:solidFill>
                  <a:schemeClr val="accent4"/>
                </a:solidFill>
                <a:latin typeface="+mn-ea"/>
                <a:cs typeface="+mn-ea"/>
              </a:rPr>
              <a:t>经济上</a:t>
            </a:r>
            <a:endParaRPr lang="zh-CN" altLang="en-US" sz="2000" b="1" dirty="0">
              <a:solidFill>
                <a:schemeClr val="accent4"/>
              </a:solidFill>
              <a:latin typeface="+mn-ea"/>
              <a:cs typeface="+mn-ea"/>
            </a:endParaRPr>
          </a:p>
        </p:txBody>
      </p:sp>
      <p:sp>
        <p:nvSpPr>
          <p:cNvPr id="23" name="矩形 22"/>
          <p:cNvSpPr/>
          <p:nvPr>
            <p:custDataLst>
              <p:tags r:id="rId15"/>
            </p:custDataLst>
          </p:nvPr>
        </p:nvSpPr>
        <p:spPr>
          <a:xfrm>
            <a:off x="5993220" y="4832050"/>
            <a:ext cx="1838227" cy="1287001"/>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人工智能、大数据、物联网等新兴技术快速发展，推动各行业智能化转型。</a:t>
            </a:r>
            <a:endParaRPr lang="zh-CN" altLang="en-US" sz="1600">
              <a:solidFill>
                <a:schemeClr val="tx1">
                  <a:lumMod val="85000"/>
                  <a:lumOff val="15000"/>
                </a:schemeClr>
              </a:solidFill>
              <a:latin typeface="+mn-ea"/>
              <a:cs typeface="+mn-ea"/>
            </a:endParaRPr>
          </a:p>
        </p:txBody>
      </p:sp>
      <p:sp>
        <p:nvSpPr>
          <p:cNvPr id="24" name="矩形 23"/>
          <p:cNvSpPr/>
          <p:nvPr>
            <p:custDataLst>
              <p:tags r:id="rId16"/>
            </p:custDataLst>
          </p:nvPr>
        </p:nvSpPr>
        <p:spPr>
          <a:xfrm>
            <a:off x="6089405" y="4432473"/>
            <a:ext cx="1605386" cy="318782"/>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4"/>
                </a:solidFill>
                <a:latin typeface="+mn-ea"/>
                <a:cs typeface="+mn-ea"/>
              </a:rPr>
              <a:t>技术领域</a:t>
            </a:r>
            <a:endParaRPr lang="zh-CN" altLang="en-US" sz="2000" b="1">
              <a:solidFill>
                <a:schemeClr val="accent4"/>
              </a:solidFill>
              <a:latin typeface="+mn-ea"/>
              <a:cs typeface="+mn-ea"/>
            </a:endParaRPr>
          </a:p>
        </p:txBody>
      </p:sp>
      <p:sp>
        <p:nvSpPr>
          <p:cNvPr id="25" name="矩形 24"/>
          <p:cNvSpPr/>
          <p:nvPr>
            <p:custDataLst>
              <p:tags r:id="rId17"/>
            </p:custDataLst>
          </p:nvPr>
        </p:nvSpPr>
        <p:spPr>
          <a:xfrm>
            <a:off x="8187871" y="4831501"/>
            <a:ext cx="1838227" cy="1287001"/>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国家对新能源产业的支持促使新能源汽车、太阳能发电等领域蓬勃发展。</a:t>
            </a:r>
            <a:endParaRPr lang="zh-CN" altLang="en-US" sz="1600">
              <a:solidFill>
                <a:schemeClr val="tx1">
                  <a:lumMod val="85000"/>
                  <a:lumOff val="15000"/>
                </a:schemeClr>
              </a:solidFill>
              <a:latin typeface="+mn-ea"/>
              <a:cs typeface="+mn-ea"/>
            </a:endParaRPr>
          </a:p>
        </p:txBody>
      </p:sp>
      <p:sp>
        <p:nvSpPr>
          <p:cNvPr id="26" name="矩形 25"/>
          <p:cNvSpPr/>
          <p:nvPr>
            <p:custDataLst>
              <p:tags r:id="rId18"/>
            </p:custDataLst>
          </p:nvPr>
        </p:nvSpPr>
        <p:spPr>
          <a:xfrm>
            <a:off x="8284055" y="4431924"/>
            <a:ext cx="1605386" cy="318782"/>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4"/>
                </a:solidFill>
                <a:latin typeface="+mn-ea"/>
                <a:cs typeface="+mn-ea"/>
              </a:rPr>
              <a:t>政策方面</a:t>
            </a:r>
            <a:endParaRPr lang="zh-CN" altLang="en-US" sz="2000" b="1">
              <a:solidFill>
                <a:schemeClr val="accent4"/>
              </a:solidFill>
              <a:latin typeface="+mn-ea"/>
              <a:cs typeface="+mn-ea"/>
            </a:endParaRPr>
          </a:p>
        </p:txBody>
      </p:sp>
      <p:pic>
        <p:nvPicPr>
          <p:cNvPr id="27" name="图片 26"/>
          <p:cNvPicPr>
            <a:picLocks noChangeAspect="1"/>
          </p:cNvPicPr>
          <p:nvPr>
            <p:custDataLst>
              <p:tags r:id="rId19"/>
            </p:custDataLst>
          </p:nvPr>
        </p:nvPicPr>
        <p:blipFill>
          <a:blip r:embed="rId20" cstate="print"/>
          <a:srcRect/>
          <a:stretch>
            <a:fillRect/>
          </a:stretch>
        </p:blipFill>
        <p:spPr>
          <a:xfrm>
            <a:off x="4250361" y="3324430"/>
            <a:ext cx="894287" cy="89428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lt1"/>
          </a:solidFill>
          <a:ln w="9525" cap="flat" cmpd="sng" algn="ctr">
            <a:solidFill>
              <a:schemeClr val="dk1">
                <a:lumMod val="40000"/>
                <a:lumOff val="60000"/>
                <a:alpha val="20000"/>
              </a:schemeClr>
            </a:solidFill>
            <a:prstDash val="solid"/>
            <a:round/>
            <a:headEnd type="none" w="med" len="med"/>
            <a:tailEnd type="none" w="med" len="med"/>
          </a:ln>
        </p:spPr>
      </p:pic>
      <p:pic>
        <p:nvPicPr>
          <p:cNvPr id="28" name="图片 27"/>
          <p:cNvPicPr>
            <a:picLocks noChangeAspect="1"/>
          </p:cNvPicPr>
          <p:nvPr>
            <p:custDataLst>
              <p:tags r:id="rId21"/>
            </p:custDataLst>
          </p:nvPr>
        </p:nvPicPr>
        <p:blipFill>
          <a:blip r:embed="rId22" cstate="print"/>
          <a:srcRect/>
          <a:stretch>
            <a:fillRect/>
          </a:stretch>
        </p:blipFill>
        <p:spPr>
          <a:xfrm>
            <a:off x="6445012" y="3324430"/>
            <a:ext cx="894287" cy="89428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lt1"/>
          </a:solidFill>
          <a:ln w="9525" cap="flat" cmpd="sng" algn="ctr">
            <a:solidFill>
              <a:schemeClr val="dk1">
                <a:lumMod val="40000"/>
                <a:lumOff val="60000"/>
                <a:alpha val="20000"/>
              </a:schemeClr>
            </a:solidFill>
            <a:prstDash val="solid"/>
            <a:round/>
            <a:headEnd type="none" w="med" len="med"/>
            <a:tailEnd type="none" w="med" len="med"/>
          </a:ln>
        </p:spPr>
      </p:pic>
      <p:pic>
        <p:nvPicPr>
          <p:cNvPr id="32" name="图片 31"/>
          <p:cNvPicPr>
            <a:picLocks noChangeAspect="1"/>
          </p:cNvPicPr>
          <p:nvPr>
            <p:custDataLst>
              <p:tags r:id="rId23"/>
            </p:custDataLst>
          </p:nvPr>
        </p:nvPicPr>
        <p:blipFill>
          <a:blip r:embed="rId24" cstate="print"/>
          <a:srcRect/>
          <a:stretch>
            <a:fillRect/>
          </a:stretch>
        </p:blipFill>
        <p:spPr>
          <a:xfrm>
            <a:off x="8639662" y="3324430"/>
            <a:ext cx="894287" cy="89428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lt1"/>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2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二、创业机会的类型</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56" name="Shape 1021"/>
          <p:cNvSpPr/>
          <p:nvPr>
            <p:custDataLst>
              <p:tags r:id="rId4"/>
            </p:custDataLst>
          </p:nvPr>
        </p:nvSpPr>
        <p:spPr>
          <a:xfrm>
            <a:off x="1713864" y="1776991"/>
            <a:ext cx="4598035" cy="512445"/>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just">
              <a:lnSpc>
                <a:spcPct val="150000"/>
              </a:lnSpc>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（二）变化趋势型机会</a:t>
            </a:r>
            <a:endParaRPr lang="zh-CN" altLang="en-US" sz="1800" spc="300" dirty="0">
              <a:solidFill>
                <a:schemeClr val="tx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 name="任意多边形: 形状 8"/>
          <p:cNvSpPr/>
          <p:nvPr>
            <p:custDataLst>
              <p:tags r:id="rId5"/>
            </p:custDataLst>
          </p:nvPr>
        </p:nvSpPr>
        <p:spPr>
          <a:xfrm>
            <a:off x="2855713" y="2577245"/>
            <a:ext cx="2785395" cy="1411120"/>
          </a:xfrm>
          <a:custGeom>
            <a:avLst/>
            <a:gdLst>
              <a:gd name="connsiteX0" fmla="*/ 2381250 w 3600450"/>
              <a:gd name="connsiteY0" fmla="*/ 0 h 1752600"/>
              <a:gd name="connsiteX1" fmla="*/ 3600450 w 3600450"/>
              <a:gd name="connsiteY1" fmla="*/ 1752600 h 1752600"/>
              <a:gd name="connsiteX2" fmla="*/ 0 w 3600450"/>
              <a:gd name="connsiteY2" fmla="*/ 1752600 h 1752600"/>
              <a:gd name="connsiteX3" fmla="*/ 2381250 w 3600450"/>
              <a:gd name="connsiteY3" fmla="*/ 0 h 1752600"/>
              <a:gd name="connsiteX0-1" fmla="*/ 2371725 w 3600450"/>
              <a:gd name="connsiteY0-2" fmla="*/ 0 h 1824038"/>
              <a:gd name="connsiteX1-3" fmla="*/ 3600450 w 3600450"/>
              <a:gd name="connsiteY1-4" fmla="*/ 1824038 h 1824038"/>
              <a:gd name="connsiteX2-5" fmla="*/ 0 w 3600450"/>
              <a:gd name="connsiteY2-6" fmla="*/ 1824038 h 1824038"/>
              <a:gd name="connsiteX3-7" fmla="*/ 2371725 w 3600450"/>
              <a:gd name="connsiteY3-8" fmla="*/ 0 h 1824038"/>
            </a:gdLst>
            <a:ahLst/>
            <a:cxnLst>
              <a:cxn ang="0">
                <a:pos x="connsiteX0-1" y="connsiteY0-2"/>
              </a:cxn>
              <a:cxn ang="0">
                <a:pos x="connsiteX1-3" y="connsiteY1-4"/>
              </a:cxn>
              <a:cxn ang="0">
                <a:pos x="connsiteX2-5" y="connsiteY2-6"/>
              </a:cxn>
              <a:cxn ang="0">
                <a:pos x="connsiteX3-7" y="connsiteY3-8"/>
              </a:cxn>
            </a:cxnLst>
            <a:rect l="l" t="t" r="r" b="b"/>
            <a:pathLst>
              <a:path w="3600450" h="1824038">
                <a:moveTo>
                  <a:pt x="2371725" y="0"/>
                </a:moveTo>
                <a:lnTo>
                  <a:pt x="3600450" y="1824038"/>
                </a:lnTo>
                <a:lnTo>
                  <a:pt x="0" y="1824038"/>
                </a:lnTo>
                <a:lnTo>
                  <a:pt x="2371725" y="0"/>
                </a:lnTo>
                <a:close/>
              </a:path>
            </a:pathLst>
          </a:custGeom>
          <a:gradFill>
            <a:gsLst>
              <a:gs pos="59000">
                <a:schemeClr val="accent4">
                  <a:lumMod val="60000"/>
                  <a:lumOff val="40000"/>
                  <a:alpha val="0"/>
                </a:schemeClr>
              </a:gs>
              <a:gs pos="3000">
                <a:schemeClr val="accent4">
                  <a:lumMod val="60000"/>
                  <a:lumOff val="40000"/>
                  <a:alpha val="40000"/>
                </a:schemeClr>
              </a:gs>
            </a:gsLst>
            <a:lin ang="13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 name="任意多边形: 形状 9"/>
          <p:cNvSpPr/>
          <p:nvPr>
            <p:custDataLst>
              <p:tags r:id="rId6"/>
            </p:custDataLst>
          </p:nvPr>
        </p:nvSpPr>
        <p:spPr>
          <a:xfrm flipH="1">
            <a:off x="6428093" y="2577245"/>
            <a:ext cx="2785395" cy="1411120"/>
          </a:xfrm>
          <a:custGeom>
            <a:avLst/>
            <a:gdLst>
              <a:gd name="connsiteX0" fmla="*/ 2381250 w 3600450"/>
              <a:gd name="connsiteY0" fmla="*/ 0 h 1752600"/>
              <a:gd name="connsiteX1" fmla="*/ 3600450 w 3600450"/>
              <a:gd name="connsiteY1" fmla="*/ 1752600 h 1752600"/>
              <a:gd name="connsiteX2" fmla="*/ 0 w 3600450"/>
              <a:gd name="connsiteY2" fmla="*/ 1752600 h 1752600"/>
              <a:gd name="connsiteX3" fmla="*/ 2381250 w 3600450"/>
              <a:gd name="connsiteY3" fmla="*/ 0 h 1752600"/>
              <a:gd name="connsiteX0-1" fmla="*/ 2371725 w 3600450"/>
              <a:gd name="connsiteY0-2" fmla="*/ 0 h 1824038"/>
              <a:gd name="connsiteX1-3" fmla="*/ 3600450 w 3600450"/>
              <a:gd name="connsiteY1-4" fmla="*/ 1824038 h 1824038"/>
              <a:gd name="connsiteX2-5" fmla="*/ 0 w 3600450"/>
              <a:gd name="connsiteY2-6" fmla="*/ 1824038 h 1824038"/>
              <a:gd name="connsiteX3-7" fmla="*/ 2371725 w 3600450"/>
              <a:gd name="connsiteY3-8" fmla="*/ 0 h 1824038"/>
            </a:gdLst>
            <a:ahLst/>
            <a:cxnLst>
              <a:cxn ang="0">
                <a:pos x="connsiteX0-1" y="connsiteY0-2"/>
              </a:cxn>
              <a:cxn ang="0">
                <a:pos x="connsiteX1-3" y="connsiteY1-4"/>
              </a:cxn>
              <a:cxn ang="0">
                <a:pos x="connsiteX2-5" y="connsiteY2-6"/>
              </a:cxn>
              <a:cxn ang="0">
                <a:pos x="connsiteX3-7" y="connsiteY3-8"/>
              </a:cxn>
            </a:cxnLst>
            <a:rect l="l" t="t" r="r" b="b"/>
            <a:pathLst>
              <a:path w="3600450" h="1824038">
                <a:moveTo>
                  <a:pt x="2371725" y="0"/>
                </a:moveTo>
                <a:lnTo>
                  <a:pt x="3600450" y="1824038"/>
                </a:lnTo>
                <a:lnTo>
                  <a:pt x="0" y="1824038"/>
                </a:lnTo>
                <a:lnTo>
                  <a:pt x="2371725" y="0"/>
                </a:lnTo>
                <a:close/>
              </a:path>
            </a:pathLst>
          </a:custGeom>
          <a:gradFill>
            <a:gsLst>
              <a:gs pos="59000">
                <a:schemeClr val="accent4">
                  <a:lumMod val="60000"/>
                  <a:lumOff val="40000"/>
                  <a:alpha val="0"/>
                </a:schemeClr>
              </a:gs>
              <a:gs pos="3000">
                <a:schemeClr val="accent4">
                  <a:lumMod val="60000"/>
                  <a:lumOff val="40000"/>
                  <a:alpha val="40000"/>
                </a:schemeClr>
              </a:gs>
            </a:gsLst>
            <a:lin ang="13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9" name="任意多边形: 形状 17"/>
          <p:cNvSpPr/>
          <p:nvPr>
            <p:custDataLst>
              <p:tags r:id="rId7"/>
            </p:custDataLst>
          </p:nvPr>
        </p:nvSpPr>
        <p:spPr>
          <a:xfrm flipV="1">
            <a:off x="2855713" y="4555023"/>
            <a:ext cx="2785395" cy="1411120"/>
          </a:xfrm>
          <a:custGeom>
            <a:avLst/>
            <a:gdLst>
              <a:gd name="connsiteX0" fmla="*/ 2381250 w 3600450"/>
              <a:gd name="connsiteY0" fmla="*/ 0 h 1752600"/>
              <a:gd name="connsiteX1" fmla="*/ 3600450 w 3600450"/>
              <a:gd name="connsiteY1" fmla="*/ 1752600 h 1752600"/>
              <a:gd name="connsiteX2" fmla="*/ 0 w 3600450"/>
              <a:gd name="connsiteY2" fmla="*/ 1752600 h 1752600"/>
              <a:gd name="connsiteX3" fmla="*/ 2381250 w 3600450"/>
              <a:gd name="connsiteY3" fmla="*/ 0 h 1752600"/>
              <a:gd name="connsiteX0-1" fmla="*/ 2371725 w 3600450"/>
              <a:gd name="connsiteY0-2" fmla="*/ 0 h 1824038"/>
              <a:gd name="connsiteX1-3" fmla="*/ 3600450 w 3600450"/>
              <a:gd name="connsiteY1-4" fmla="*/ 1824038 h 1824038"/>
              <a:gd name="connsiteX2-5" fmla="*/ 0 w 3600450"/>
              <a:gd name="connsiteY2-6" fmla="*/ 1824038 h 1824038"/>
              <a:gd name="connsiteX3-7" fmla="*/ 2371725 w 3600450"/>
              <a:gd name="connsiteY3-8" fmla="*/ 0 h 1824038"/>
            </a:gdLst>
            <a:ahLst/>
            <a:cxnLst>
              <a:cxn ang="0">
                <a:pos x="connsiteX0-1" y="connsiteY0-2"/>
              </a:cxn>
              <a:cxn ang="0">
                <a:pos x="connsiteX1-3" y="connsiteY1-4"/>
              </a:cxn>
              <a:cxn ang="0">
                <a:pos x="connsiteX2-5" y="connsiteY2-6"/>
              </a:cxn>
              <a:cxn ang="0">
                <a:pos x="connsiteX3-7" y="connsiteY3-8"/>
              </a:cxn>
            </a:cxnLst>
            <a:rect l="l" t="t" r="r" b="b"/>
            <a:pathLst>
              <a:path w="3600450" h="1824038">
                <a:moveTo>
                  <a:pt x="2371725" y="0"/>
                </a:moveTo>
                <a:lnTo>
                  <a:pt x="3600450" y="1824038"/>
                </a:lnTo>
                <a:lnTo>
                  <a:pt x="0" y="1824038"/>
                </a:lnTo>
                <a:lnTo>
                  <a:pt x="2371725" y="0"/>
                </a:lnTo>
                <a:close/>
              </a:path>
            </a:pathLst>
          </a:custGeom>
          <a:gradFill>
            <a:gsLst>
              <a:gs pos="59000">
                <a:schemeClr val="accent4">
                  <a:lumMod val="60000"/>
                  <a:lumOff val="40000"/>
                  <a:alpha val="0"/>
                </a:schemeClr>
              </a:gs>
              <a:gs pos="3000">
                <a:schemeClr val="accent4">
                  <a:lumMod val="60000"/>
                  <a:lumOff val="40000"/>
                  <a:alpha val="40000"/>
                </a:schemeClr>
              </a:gs>
            </a:gsLst>
            <a:lin ang="13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0" name="任意多边形: 形状 18"/>
          <p:cNvSpPr/>
          <p:nvPr>
            <p:custDataLst>
              <p:tags r:id="rId8"/>
            </p:custDataLst>
          </p:nvPr>
        </p:nvSpPr>
        <p:spPr>
          <a:xfrm flipH="1" flipV="1">
            <a:off x="6428093" y="4555023"/>
            <a:ext cx="2785395" cy="1411120"/>
          </a:xfrm>
          <a:custGeom>
            <a:avLst/>
            <a:gdLst>
              <a:gd name="connsiteX0" fmla="*/ 2381250 w 3600450"/>
              <a:gd name="connsiteY0" fmla="*/ 0 h 1752600"/>
              <a:gd name="connsiteX1" fmla="*/ 3600450 w 3600450"/>
              <a:gd name="connsiteY1" fmla="*/ 1752600 h 1752600"/>
              <a:gd name="connsiteX2" fmla="*/ 0 w 3600450"/>
              <a:gd name="connsiteY2" fmla="*/ 1752600 h 1752600"/>
              <a:gd name="connsiteX3" fmla="*/ 2381250 w 3600450"/>
              <a:gd name="connsiteY3" fmla="*/ 0 h 1752600"/>
              <a:gd name="connsiteX0-1" fmla="*/ 2371725 w 3600450"/>
              <a:gd name="connsiteY0-2" fmla="*/ 0 h 1824038"/>
              <a:gd name="connsiteX1-3" fmla="*/ 3600450 w 3600450"/>
              <a:gd name="connsiteY1-4" fmla="*/ 1824038 h 1824038"/>
              <a:gd name="connsiteX2-5" fmla="*/ 0 w 3600450"/>
              <a:gd name="connsiteY2-6" fmla="*/ 1824038 h 1824038"/>
              <a:gd name="connsiteX3-7" fmla="*/ 2371725 w 3600450"/>
              <a:gd name="connsiteY3-8" fmla="*/ 0 h 1824038"/>
            </a:gdLst>
            <a:ahLst/>
            <a:cxnLst>
              <a:cxn ang="0">
                <a:pos x="connsiteX0-1" y="connsiteY0-2"/>
              </a:cxn>
              <a:cxn ang="0">
                <a:pos x="connsiteX1-3" y="connsiteY1-4"/>
              </a:cxn>
              <a:cxn ang="0">
                <a:pos x="connsiteX2-5" y="connsiteY2-6"/>
              </a:cxn>
              <a:cxn ang="0">
                <a:pos x="connsiteX3-7" y="connsiteY3-8"/>
              </a:cxn>
            </a:cxnLst>
            <a:rect l="l" t="t" r="r" b="b"/>
            <a:pathLst>
              <a:path w="3600450" h="1824038">
                <a:moveTo>
                  <a:pt x="2371725" y="0"/>
                </a:moveTo>
                <a:lnTo>
                  <a:pt x="3600450" y="1824038"/>
                </a:lnTo>
                <a:lnTo>
                  <a:pt x="0" y="1824038"/>
                </a:lnTo>
                <a:lnTo>
                  <a:pt x="2371725" y="0"/>
                </a:lnTo>
                <a:close/>
              </a:path>
            </a:pathLst>
          </a:custGeom>
          <a:gradFill>
            <a:gsLst>
              <a:gs pos="59000">
                <a:schemeClr val="accent4">
                  <a:lumMod val="60000"/>
                  <a:lumOff val="40000"/>
                  <a:alpha val="0"/>
                </a:schemeClr>
              </a:gs>
              <a:gs pos="3000">
                <a:schemeClr val="accent4">
                  <a:lumMod val="60000"/>
                  <a:lumOff val="40000"/>
                  <a:alpha val="40000"/>
                </a:schemeClr>
              </a:gs>
            </a:gsLst>
            <a:lin ang="13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useBgFill="1">
        <p:nvSpPr>
          <p:cNvPr id="31" name="六边形 30"/>
          <p:cNvSpPr/>
          <p:nvPr>
            <p:custDataLst>
              <p:tags r:id="rId9"/>
            </p:custDataLst>
          </p:nvPr>
        </p:nvSpPr>
        <p:spPr>
          <a:xfrm>
            <a:off x="4943041" y="3334263"/>
            <a:ext cx="2218968" cy="1921683"/>
          </a:xfrm>
          <a:prstGeom prst="hexagon">
            <a:avLst>
              <a:gd name="adj" fmla="val 28868"/>
              <a:gd name="vf" fmla="val 115470"/>
            </a:avLst>
          </a:prstGeom>
          <a:ln>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3" name="六边形 32"/>
          <p:cNvSpPr/>
          <p:nvPr>
            <p:custDataLst>
              <p:tags r:id="rId10"/>
            </p:custDataLst>
          </p:nvPr>
        </p:nvSpPr>
        <p:spPr>
          <a:xfrm>
            <a:off x="5110557" y="3479183"/>
            <a:ext cx="1883808" cy="1631426"/>
          </a:xfrm>
          <a:prstGeom prst="hexagon">
            <a:avLst>
              <a:gd name="adj" fmla="val 28868"/>
              <a:gd name="vf" fmla="val 115470"/>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p>
            <a:pPr algn="ctr">
              <a:spcBef>
                <a:spcPct val="0"/>
              </a:spcBef>
              <a:spcAft>
                <a:spcPct val="0"/>
              </a:spcAft>
            </a:pPr>
            <a:r>
              <a:rPr lang="zh-CN" altLang="en-US" sz="2400" b="1" dirty="0">
                <a:solidFill>
                  <a:srgbClr val="FFFFFF"/>
                </a:solidFill>
                <a:latin typeface="+mn-ea"/>
                <a:cs typeface="+mn-ea"/>
                <a:sym typeface="+mn-ea"/>
              </a:rPr>
              <a:t>挖掘创业机会</a:t>
            </a:r>
            <a:endParaRPr lang="zh-CN" altLang="en-US" sz="2400" b="1" dirty="0">
              <a:solidFill>
                <a:srgbClr val="FFFFFF"/>
              </a:solidFill>
              <a:latin typeface="+mn-ea"/>
              <a:cs typeface="+mn-ea"/>
              <a:sym typeface="+mn-ea"/>
            </a:endParaRPr>
          </a:p>
        </p:txBody>
      </p:sp>
      <p:sp>
        <p:nvSpPr>
          <p:cNvPr id="34" name="矩形 33"/>
          <p:cNvSpPr/>
          <p:nvPr>
            <p:custDataLst>
              <p:tags r:id="rId11"/>
            </p:custDataLst>
          </p:nvPr>
        </p:nvSpPr>
        <p:spPr>
          <a:xfrm>
            <a:off x="1871246" y="2402359"/>
            <a:ext cx="2701496" cy="1445439"/>
          </a:xfrm>
          <a:prstGeom prst="rect">
            <a:avLst/>
          </a:prstGeom>
          <a:noFill/>
        </p:spPr>
        <p:txBody>
          <a:bodyPr wrap="square" lIns="0" tIns="0" rIns="0" bIns="0" rtlCol="0" anchor="b" anchorCtr="0">
            <a:noAutofit/>
          </a:bodyPr>
          <a:p>
            <a:pPr algn="r">
              <a:lnSpc>
                <a:spcPct val="140000"/>
              </a:lnSpc>
              <a:spcBef>
                <a:spcPct val="0"/>
              </a:spcBef>
              <a:spcAft>
                <a:spcPct val="0"/>
              </a:spcAft>
            </a:pPr>
            <a:r>
              <a:rPr lang="zh-CN" altLang="en-US" sz="1400" dirty="0">
                <a:solidFill>
                  <a:schemeClr val="tx1">
                    <a:lumMod val="85000"/>
                    <a:lumOff val="15000"/>
                  </a:schemeClr>
                </a:solidFill>
                <a:latin typeface="+mn-ea"/>
                <a:cs typeface="+mn-ea"/>
              </a:rPr>
              <a:t>顺应养老需求增长趋势，可投资建设高端养老社区，提供全方位养老服务；或研发老年智能健康监测设备，关注老年人健康管理。</a:t>
            </a:r>
            <a:endParaRPr lang="zh-CN" altLang="en-US" sz="1400" dirty="0">
              <a:solidFill>
                <a:schemeClr val="tx1">
                  <a:lumMod val="85000"/>
                  <a:lumOff val="15000"/>
                </a:schemeClr>
              </a:solidFill>
              <a:latin typeface="+mn-ea"/>
              <a:cs typeface="+mn-ea"/>
            </a:endParaRPr>
          </a:p>
        </p:txBody>
      </p:sp>
      <p:sp>
        <p:nvSpPr>
          <p:cNvPr id="35" name="矩形 34"/>
          <p:cNvSpPr/>
          <p:nvPr>
            <p:custDataLst>
              <p:tags r:id="rId12"/>
            </p:custDataLst>
          </p:nvPr>
        </p:nvSpPr>
        <p:spPr>
          <a:xfrm>
            <a:off x="1871246" y="4644922"/>
            <a:ext cx="2701496" cy="1445439"/>
          </a:xfrm>
          <a:prstGeom prst="rect">
            <a:avLst/>
          </a:prstGeom>
          <a:noFill/>
        </p:spPr>
        <p:txBody>
          <a:bodyPr wrap="square" lIns="0" tIns="0" rIns="0" bIns="0" rtlCol="0" anchor="t" anchorCtr="0">
            <a:noAutofit/>
          </a:bodyPr>
          <a:p>
            <a:pPr algn="r">
              <a:lnSpc>
                <a:spcPct val="140000"/>
              </a:lnSpc>
              <a:spcBef>
                <a:spcPct val="0"/>
              </a:spcBef>
              <a:spcAft>
                <a:spcPct val="0"/>
              </a:spcAft>
            </a:pPr>
            <a:r>
              <a:rPr lang="zh-CN" altLang="en-US" sz="1400">
                <a:solidFill>
                  <a:schemeClr val="tx1">
                    <a:lumMod val="85000"/>
                    <a:lumOff val="15000"/>
                  </a:schemeClr>
                </a:solidFill>
                <a:latin typeface="+mn-ea"/>
                <a:cs typeface="+mn-ea"/>
                <a:sym typeface="+mn-ea"/>
              </a:rPr>
              <a:t>依据新能源产业政策，投身新能源汽车研发制造、充电桩建设运营或太阳能光伏项目开发。</a:t>
            </a:r>
            <a:endParaRPr lang="zh-CN" altLang="en-US" sz="1400">
              <a:solidFill>
                <a:schemeClr val="tx1">
                  <a:lumMod val="85000"/>
                  <a:lumOff val="15000"/>
                </a:schemeClr>
              </a:solidFill>
              <a:latin typeface="+mn-ea"/>
              <a:cs typeface="+mn-ea"/>
              <a:sym typeface="+mn-ea"/>
            </a:endParaRPr>
          </a:p>
        </p:txBody>
      </p:sp>
      <p:sp>
        <p:nvSpPr>
          <p:cNvPr id="36" name="矩形 35"/>
          <p:cNvSpPr/>
          <p:nvPr>
            <p:custDataLst>
              <p:tags r:id="rId13"/>
            </p:custDataLst>
          </p:nvPr>
        </p:nvSpPr>
        <p:spPr>
          <a:xfrm>
            <a:off x="7531935" y="4643448"/>
            <a:ext cx="2701496" cy="1445101"/>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400">
                <a:solidFill>
                  <a:schemeClr val="tx1">
                    <a:lumMod val="85000"/>
                    <a:lumOff val="15000"/>
                  </a:schemeClr>
                </a:solidFill>
                <a:latin typeface="+mn-ea"/>
                <a:cs typeface="+mn-ea"/>
              </a:rPr>
              <a:t>借助新兴技术发展，开展智能工厂建设，提高生产效率和产品质量；或开发基于大数据的精准营销平台，提升企业营销效果。</a:t>
            </a:r>
            <a:endParaRPr lang="zh-CN" altLang="en-US" sz="1400">
              <a:solidFill>
                <a:schemeClr val="tx1">
                  <a:lumMod val="85000"/>
                  <a:lumOff val="15000"/>
                </a:schemeClr>
              </a:solidFill>
              <a:latin typeface="+mn-ea"/>
              <a:cs typeface="+mn-ea"/>
            </a:endParaRPr>
          </a:p>
        </p:txBody>
      </p:sp>
      <p:sp>
        <p:nvSpPr>
          <p:cNvPr id="37" name="矩形 36"/>
          <p:cNvSpPr/>
          <p:nvPr>
            <p:custDataLst>
              <p:tags r:id="rId14"/>
            </p:custDataLst>
          </p:nvPr>
        </p:nvSpPr>
        <p:spPr>
          <a:xfrm>
            <a:off x="7531935" y="2402359"/>
            <a:ext cx="2701496" cy="1445101"/>
          </a:xfrm>
          <a:prstGeom prst="rect">
            <a:avLst/>
          </a:prstGeom>
          <a:noFill/>
        </p:spPr>
        <p:txBody>
          <a:bodyPr wrap="square" lIns="0" tIns="0" rIns="0" bIns="0" rtlCol="0" anchor="b" anchorCtr="0">
            <a:noAutofit/>
          </a:bodyPr>
          <a:p>
            <a:pPr>
              <a:lnSpc>
                <a:spcPct val="140000"/>
              </a:lnSpc>
              <a:spcBef>
                <a:spcPct val="0"/>
              </a:spcBef>
              <a:spcAft>
                <a:spcPct val="0"/>
              </a:spcAft>
            </a:pPr>
            <a:r>
              <a:rPr lang="zh-CN" altLang="en-US" sz="1400">
                <a:solidFill>
                  <a:schemeClr val="tx1">
                    <a:lumMod val="85000"/>
                    <a:lumOff val="15000"/>
                  </a:schemeClr>
                </a:solidFill>
                <a:latin typeface="+mn-ea"/>
                <a:cs typeface="+mn-ea"/>
              </a:rPr>
              <a:t>抓住消费升级机遇，创业者可推出定制化旅游产品、高端美妆品牌或个性化家居设计服务。</a:t>
            </a:r>
            <a:endParaRPr lang="zh-CN" altLang="en-US" sz="1400">
              <a:solidFill>
                <a:schemeClr val="tx1">
                  <a:lumMod val="85000"/>
                  <a:lumOff val="15000"/>
                </a:schemeClr>
              </a:solidFill>
              <a:latin typeface="+mn-ea"/>
              <a:cs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二、创业机会的类型</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604645"/>
            <a:ext cx="371094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（三）创新创意型机会</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圆角矩形 3"/>
          <p:cNvSpPr/>
          <p:nvPr>
            <p:custDataLst>
              <p:tags r:id="rId4"/>
            </p:custDataLst>
          </p:nvPr>
        </p:nvSpPr>
        <p:spPr>
          <a:xfrm>
            <a:off x="1539430" y="2321315"/>
            <a:ext cx="3885108" cy="3626402"/>
          </a:xfrm>
          <a:prstGeom prst="roundRect">
            <a:avLst>
              <a:gd name="adj" fmla="val 0"/>
            </a:avLst>
          </a:prstGeom>
          <a:solidFill>
            <a:schemeClr val="accent4">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5"/>
            </p:custDataLst>
          </p:nvPr>
        </p:nvSpPr>
        <p:spPr>
          <a:xfrm>
            <a:off x="1914721" y="3200458"/>
            <a:ext cx="3134261" cy="2451277"/>
          </a:xfrm>
          <a:prstGeom prst="rect">
            <a:avLst/>
          </a:prstGeom>
          <a:noFill/>
        </p:spPr>
        <p:txBody>
          <a:bodyPr wrap="square" lIns="0" tIns="0" rIns="0" bIns="0" rtlCol="0" anchor="t" anchorCtr="0">
            <a:noAutofit/>
          </a:bodyPr>
          <a:p>
            <a:pPr indent="457200"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ln>
                  <a:noFill/>
                  <a:prstDash val="sysDot"/>
                </a:ln>
                <a:solidFill>
                  <a:schemeClr val="tx1">
                    <a:lumMod val="85000"/>
                    <a:lumOff val="15000"/>
                  </a:schemeClr>
                </a:solidFill>
                <a:latin typeface="+mn-ea"/>
                <a:cs typeface="+mn-ea"/>
                <a:sym typeface="+mn-ea"/>
              </a:rPr>
              <a:t>创新思维能够突破传统模式的束缚，为创业带来全新视角。</a:t>
            </a:r>
            <a:endParaRPr lang="zh-CN" altLang="en-US" dirty="0">
              <a:ln>
                <a:noFill/>
                <a:prstDash val="sysDot"/>
              </a:ln>
              <a:solidFill>
                <a:schemeClr val="tx1">
                  <a:lumMod val="85000"/>
                  <a:lumOff val="15000"/>
                </a:schemeClr>
              </a:solidFill>
              <a:latin typeface="+mn-ea"/>
              <a:cs typeface="+mn-ea"/>
              <a:sym typeface="+mn-ea"/>
            </a:endParaRPr>
          </a:p>
        </p:txBody>
      </p:sp>
      <p:sp>
        <p:nvSpPr>
          <p:cNvPr id="10" name="矩形 9"/>
          <p:cNvSpPr/>
          <p:nvPr>
            <p:custDataLst>
              <p:tags r:id="rId6"/>
            </p:custDataLst>
          </p:nvPr>
        </p:nvSpPr>
        <p:spPr>
          <a:xfrm>
            <a:off x="1915815" y="2648463"/>
            <a:ext cx="3132520" cy="486078"/>
          </a:xfrm>
          <a:prstGeom prst="rect">
            <a:avLst/>
          </a:prstGeom>
          <a:noFill/>
        </p:spPr>
        <p:txBody>
          <a:bodyPr wrap="square" lIns="90000" tIns="46800" rIns="90000" bIns="0" rtlCol="0" anchor="ctr">
            <a:noAutofit/>
          </a:bodyPr>
          <a:p>
            <a:pPr>
              <a:spcBef>
                <a:spcPct val="0"/>
              </a:spcBef>
              <a:spcAft>
                <a:spcPct val="0"/>
              </a:spcAft>
            </a:pPr>
            <a:r>
              <a:rPr lang="zh-CN" altLang="en-US" sz="2000" b="1">
                <a:solidFill>
                  <a:schemeClr val="accent4"/>
                </a:solidFill>
                <a:latin typeface="+mn-ea"/>
                <a:cs typeface="+mn-ea"/>
                <a:sym typeface="+mn-ea"/>
              </a:rPr>
              <a:t>1. 创新思维重要性</a:t>
            </a:r>
            <a:endParaRPr lang="zh-CN" altLang="en-US" sz="2000" b="1">
              <a:solidFill>
                <a:schemeClr val="accent4"/>
              </a:solidFill>
              <a:latin typeface="+mn-ea"/>
              <a:cs typeface="+mn-ea"/>
              <a:sym typeface="+mn-ea"/>
            </a:endParaRPr>
          </a:p>
        </p:txBody>
      </p:sp>
      <p:sp>
        <p:nvSpPr>
          <p:cNvPr id="12" name="矩形 11"/>
          <p:cNvSpPr/>
          <p:nvPr>
            <p:custDataLst>
              <p:tags r:id="rId7"/>
            </p:custDataLst>
          </p:nvPr>
        </p:nvSpPr>
        <p:spPr>
          <a:xfrm>
            <a:off x="1019712" y="2321315"/>
            <a:ext cx="794145" cy="1459026"/>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rPr>
              <a:t>1</a:t>
            </a:r>
            <a:endParaRPr lang="en-US" altLang="zh-CN" sz="115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endParaRPr>
          </a:p>
        </p:txBody>
      </p:sp>
      <p:sp>
        <p:nvSpPr>
          <p:cNvPr id="14" name="圆角矩形 1"/>
          <p:cNvSpPr/>
          <p:nvPr>
            <p:custDataLst>
              <p:tags r:id="rId8"/>
            </p:custDataLst>
          </p:nvPr>
        </p:nvSpPr>
        <p:spPr>
          <a:xfrm>
            <a:off x="6438998" y="2321315"/>
            <a:ext cx="3885108" cy="3626402"/>
          </a:xfrm>
          <a:prstGeom prst="roundRect">
            <a:avLst>
              <a:gd name="adj" fmla="val 0"/>
            </a:avLst>
          </a:prstGeom>
          <a:solidFill>
            <a:schemeClr val="accent4">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6" name="矩形 15"/>
          <p:cNvSpPr/>
          <p:nvPr>
            <p:custDataLst>
              <p:tags r:id="rId9"/>
            </p:custDataLst>
          </p:nvPr>
        </p:nvSpPr>
        <p:spPr>
          <a:xfrm>
            <a:off x="6814836" y="3200458"/>
            <a:ext cx="3134262" cy="2451277"/>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ln>
                  <a:noFill/>
                  <a:prstDash val="sysDot"/>
                </a:ln>
                <a:solidFill>
                  <a:schemeClr val="tx1">
                    <a:lumMod val="85000"/>
                    <a:lumOff val="15000"/>
                  </a:schemeClr>
                </a:solidFill>
                <a:latin typeface="+mn-ea"/>
                <a:cs typeface="+mn-ea"/>
                <a:sym typeface="+mn-ea"/>
              </a:rPr>
              <a:t>大学生可积极参加各类创意竞赛，如“挑战杯”“互联网 + ”创新创业大赛等，在竞赛中锻炼创新思维，获取灵感。</a:t>
            </a:r>
            <a:endParaRPr lang="zh-CN" altLang="en-US" dirty="0">
              <a:ln>
                <a:noFill/>
                <a:prstDash val="sysDot"/>
              </a:ln>
              <a:solidFill>
                <a:schemeClr val="tx1">
                  <a:lumMod val="85000"/>
                  <a:lumOff val="15000"/>
                </a:schemeClr>
              </a:solidFill>
              <a:latin typeface="+mn-ea"/>
              <a:cs typeface="+mn-ea"/>
              <a:sym typeface="+mn-ea"/>
            </a:endParaRPr>
          </a:p>
        </p:txBody>
      </p:sp>
      <p:sp>
        <p:nvSpPr>
          <p:cNvPr id="17" name="矩形 16"/>
          <p:cNvSpPr/>
          <p:nvPr>
            <p:custDataLst>
              <p:tags r:id="rId10"/>
            </p:custDataLst>
          </p:nvPr>
        </p:nvSpPr>
        <p:spPr>
          <a:xfrm>
            <a:off x="6815383" y="2648463"/>
            <a:ext cx="3132521" cy="486078"/>
          </a:xfrm>
          <a:prstGeom prst="rect">
            <a:avLst/>
          </a:prstGeom>
          <a:noFill/>
        </p:spPr>
        <p:txBody>
          <a:bodyPr wrap="square" lIns="90000" tIns="46800" rIns="90000" bIns="0" rtlCol="0" anchor="ctr">
            <a:noAutofit/>
          </a:bodyPr>
          <a:p>
            <a:pPr>
              <a:spcBef>
                <a:spcPct val="0"/>
              </a:spcBef>
              <a:spcAft>
                <a:spcPct val="0"/>
              </a:spcAft>
            </a:pPr>
            <a:r>
              <a:rPr lang="zh-CN" altLang="en-US" sz="2000" b="1">
                <a:solidFill>
                  <a:schemeClr val="accent4"/>
                </a:solidFill>
                <a:latin typeface="+mn-ea"/>
                <a:cs typeface="+mn-ea"/>
                <a:sym typeface="+mn-ea"/>
              </a:rPr>
              <a:t>2. 培养途径与转化</a:t>
            </a:r>
            <a:endParaRPr lang="zh-CN" altLang="en-US" sz="2000" b="1">
              <a:solidFill>
                <a:schemeClr val="accent4"/>
              </a:solidFill>
              <a:latin typeface="+mn-ea"/>
              <a:cs typeface="+mn-ea"/>
              <a:sym typeface="+mn-ea"/>
            </a:endParaRPr>
          </a:p>
        </p:txBody>
      </p:sp>
      <p:sp>
        <p:nvSpPr>
          <p:cNvPr id="20" name="矩形 19"/>
          <p:cNvSpPr/>
          <p:nvPr>
            <p:custDataLst>
              <p:tags r:id="rId11"/>
            </p:custDataLst>
          </p:nvPr>
        </p:nvSpPr>
        <p:spPr>
          <a:xfrm>
            <a:off x="5919281" y="2314750"/>
            <a:ext cx="794145" cy="1465759"/>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rPr>
              <a:t>2</a:t>
            </a:r>
            <a:endParaRPr lang="en-US" altLang="zh-CN" sz="115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timing>
    <p:tnLst>
      <p:par>
        <p:cTn id="1" dur="indefinite" restart="never" fill="hold"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三、有价值创业机会的特征</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矩形: 剪去对角 148"/>
          <p:cNvSpPr/>
          <p:nvPr>
            <p:custDataLst>
              <p:tags r:id="rId4"/>
            </p:custDataLst>
          </p:nvPr>
        </p:nvSpPr>
        <p:spPr>
          <a:xfrm>
            <a:off x="2062679" y="4476348"/>
            <a:ext cx="8248237" cy="1567097"/>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3" name="任意多边形 2"/>
          <p:cNvSpPr/>
          <p:nvPr>
            <p:custDataLst>
              <p:tags r:id="rId5"/>
            </p:custDataLst>
          </p:nvPr>
        </p:nvSpPr>
        <p:spPr>
          <a:xfrm>
            <a:off x="10040275" y="5864443"/>
            <a:ext cx="275006" cy="58202"/>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4" name="任意多边形 48"/>
          <p:cNvSpPr/>
          <p:nvPr>
            <p:custDataLst>
              <p:tags r:id="rId6"/>
            </p:custDataLst>
          </p:nvPr>
        </p:nvSpPr>
        <p:spPr>
          <a:xfrm>
            <a:off x="2062679" y="4348758"/>
            <a:ext cx="1039396" cy="321568"/>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5" name="等腰三角形 4"/>
          <p:cNvSpPr/>
          <p:nvPr>
            <p:custDataLst>
              <p:tags r:id="rId7"/>
            </p:custDataLst>
          </p:nvPr>
        </p:nvSpPr>
        <p:spPr>
          <a:xfrm rot="10800000" flipH="1">
            <a:off x="2062679" y="4348758"/>
            <a:ext cx="203223" cy="127075"/>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10" name="直接连接符 9"/>
          <p:cNvCxnSpPr/>
          <p:nvPr>
            <p:custDataLst>
              <p:tags r:id="rId8"/>
            </p:custDataLst>
          </p:nvPr>
        </p:nvCxnSpPr>
        <p:spPr>
          <a:xfrm>
            <a:off x="2086445" y="4541795"/>
            <a:ext cx="0" cy="95549"/>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2" name="任意多边形: 形状 73"/>
          <p:cNvSpPr/>
          <p:nvPr>
            <p:custDataLst>
              <p:tags r:id="rId9"/>
            </p:custDataLst>
          </p:nvPr>
        </p:nvSpPr>
        <p:spPr>
          <a:xfrm>
            <a:off x="2498226" y="4315776"/>
            <a:ext cx="302652" cy="31041"/>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14" name="矩形: 剪去对角 148"/>
          <p:cNvSpPr/>
          <p:nvPr>
            <p:custDataLst>
              <p:tags r:id="rId10"/>
            </p:custDataLst>
          </p:nvPr>
        </p:nvSpPr>
        <p:spPr>
          <a:xfrm>
            <a:off x="2087629" y="2574207"/>
            <a:ext cx="8248237" cy="1567097"/>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16" name="任意多边形 15"/>
          <p:cNvSpPr/>
          <p:nvPr>
            <p:custDataLst>
              <p:tags r:id="rId11"/>
            </p:custDataLst>
          </p:nvPr>
        </p:nvSpPr>
        <p:spPr>
          <a:xfrm>
            <a:off x="10041730" y="4064536"/>
            <a:ext cx="275006" cy="58202"/>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50" name="任意多边形 48"/>
          <p:cNvSpPr/>
          <p:nvPr>
            <p:custDataLst>
              <p:tags r:id="rId12"/>
            </p:custDataLst>
          </p:nvPr>
        </p:nvSpPr>
        <p:spPr>
          <a:xfrm>
            <a:off x="2064134" y="2548851"/>
            <a:ext cx="1039396" cy="321568"/>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51" name="等腰三角形 50"/>
          <p:cNvSpPr/>
          <p:nvPr>
            <p:custDataLst>
              <p:tags r:id="rId13"/>
            </p:custDataLst>
          </p:nvPr>
        </p:nvSpPr>
        <p:spPr>
          <a:xfrm rot="10800000" flipH="1">
            <a:off x="2064134" y="2548851"/>
            <a:ext cx="203223" cy="127075"/>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21" name="直接连接符 20"/>
          <p:cNvCxnSpPr/>
          <p:nvPr>
            <p:custDataLst>
              <p:tags r:id="rId14"/>
            </p:custDataLst>
          </p:nvPr>
        </p:nvCxnSpPr>
        <p:spPr>
          <a:xfrm>
            <a:off x="2087900" y="2741889"/>
            <a:ext cx="0" cy="95549"/>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4" name="任意多边形: 形状 73"/>
          <p:cNvSpPr/>
          <p:nvPr>
            <p:custDataLst>
              <p:tags r:id="rId15"/>
            </p:custDataLst>
          </p:nvPr>
        </p:nvSpPr>
        <p:spPr>
          <a:xfrm>
            <a:off x="2499681" y="2515870"/>
            <a:ext cx="302652" cy="31041"/>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17" name="矩形 16"/>
          <p:cNvSpPr/>
          <p:nvPr>
            <p:custDataLst>
              <p:tags r:id="rId16"/>
            </p:custDataLst>
          </p:nvPr>
        </p:nvSpPr>
        <p:spPr>
          <a:xfrm>
            <a:off x="2290638" y="2554671"/>
            <a:ext cx="1748009" cy="1568068"/>
          </a:xfrm>
          <a:prstGeom prst="rect">
            <a:avLst/>
          </a:prstGeom>
          <a:noFill/>
        </p:spPr>
        <p:txBody>
          <a:bodyPr wrap="square" lIns="0" tIns="36195" rIns="0" bIns="0" rtlCol="0" anchor="ctr">
            <a:noAutofit/>
          </a:bodyPr>
          <a:lstStyle/>
          <a:p>
            <a:pPr algn="ctr">
              <a:spcBef>
                <a:spcPct val="0"/>
              </a:spcBef>
              <a:spcAft>
                <a:spcPct val="0"/>
              </a:spcAft>
            </a:pPr>
            <a:r>
              <a:rPr lang="zh-CN" altLang="en-US" sz="2000" b="1" dirty="0">
                <a:solidFill>
                  <a:schemeClr val="accent4"/>
                </a:solidFill>
                <a:latin typeface="+mn-ea"/>
                <a:cs typeface="+mn-ea"/>
              </a:rPr>
              <a:t>1. 判断市场需求真实性</a:t>
            </a:r>
            <a:endParaRPr lang="zh-CN" altLang="en-US" sz="2000" b="1" dirty="0">
              <a:solidFill>
                <a:schemeClr val="accent4"/>
              </a:solidFill>
              <a:latin typeface="+mn-ea"/>
              <a:cs typeface="+mn-ea"/>
            </a:endParaRPr>
          </a:p>
        </p:txBody>
      </p:sp>
      <p:sp>
        <p:nvSpPr>
          <p:cNvPr id="23" name="矩形 22"/>
          <p:cNvSpPr/>
          <p:nvPr>
            <p:custDataLst>
              <p:tags r:id="rId17"/>
            </p:custDataLst>
          </p:nvPr>
        </p:nvSpPr>
        <p:spPr>
          <a:xfrm>
            <a:off x="4616790" y="2554186"/>
            <a:ext cx="5449191" cy="1568552"/>
          </a:xfrm>
          <a:prstGeom prst="rect">
            <a:avLst/>
          </a:prstGeom>
          <a:noFill/>
        </p:spPr>
        <p:txBody>
          <a:bodyPr wrap="square" lIns="0" tIns="0" rIns="0" bIns="0" rtlCol="0" anchor="ctr" anchorCtr="0">
            <a:noAutofit/>
          </a:bodyPr>
          <a:lstStyle/>
          <a:p>
            <a:pPr indent="457200"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大学生创业团队需全面评估自身资源，包括资金、技术、人脉、知识技能。</a:t>
            </a:r>
            <a:endParaRPr lang="zh-CN" altLang="en-US" dirty="0">
              <a:solidFill>
                <a:schemeClr val="tx1">
                  <a:lumMod val="85000"/>
                  <a:lumOff val="15000"/>
                </a:schemeClr>
              </a:solidFill>
              <a:latin typeface="+mn-ea"/>
              <a:cs typeface="+mn-ea"/>
            </a:endParaRPr>
          </a:p>
        </p:txBody>
      </p:sp>
      <p:cxnSp>
        <p:nvCxnSpPr>
          <p:cNvPr id="46" name="直接连接符 45"/>
          <p:cNvCxnSpPr/>
          <p:nvPr>
            <p:custDataLst>
              <p:tags r:id="rId18"/>
            </p:custDataLst>
          </p:nvPr>
        </p:nvCxnSpPr>
        <p:spPr>
          <a:xfrm>
            <a:off x="4291342" y="2915041"/>
            <a:ext cx="0" cy="847329"/>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4" name="矩形 23"/>
          <p:cNvSpPr/>
          <p:nvPr>
            <p:custDataLst>
              <p:tags r:id="rId19"/>
            </p:custDataLst>
          </p:nvPr>
        </p:nvSpPr>
        <p:spPr>
          <a:xfrm>
            <a:off x="4616790" y="4350698"/>
            <a:ext cx="5449190" cy="1568552"/>
          </a:xfrm>
          <a:prstGeom prst="rect">
            <a:avLst/>
          </a:prstGeom>
          <a:noFill/>
        </p:spPr>
        <p:txBody>
          <a:bodyPr wrap="square" lIns="0" tIns="0" rIns="0" bIns="0" rtlCol="0" anchor="ctr" anchorCtr="0">
            <a:noAutofit/>
          </a:bodyPr>
          <a:lstStyle/>
          <a:p>
            <a:pPr indent="457200"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根据自身资源与能力选择合适的创业机会。</a:t>
            </a:r>
            <a:endParaRPr lang="zh-CN" altLang="en-US" dirty="0">
              <a:solidFill>
                <a:schemeClr val="tx1">
                  <a:lumMod val="85000"/>
                  <a:lumOff val="15000"/>
                </a:schemeClr>
              </a:solidFill>
              <a:latin typeface="+mn-ea"/>
              <a:cs typeface="+mn-ea"/>
            </a:endParaRPr>
          </a:p>
        </p:txBody>
      </p:sp>
      <p:cxnSp>
        <p:nvCxnSpPr>
          <p:cNvPr id="25" name="直接连接符 24"/>
          <p:cNvCxnSpPr/>
          <p:nvPr>
            <p:custDataLst>
              <p:tags r:id="rId20"/>
            </p:custDataLst>
          </p:nvPr>
        </p:nvCxnSpPr>
        <p:spPr>
          <a:xfrm>
            <a:off x="4291342" y="4711552"/>
            <a:ext cx="0" cy="847329"/>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6" name="矩形 25"/>
          <p:cNvSpPr/>
          <p:nvPr>
            <p:custDataLst>
              <p:tags r:id="rId21"/>
            </p:custDataLst>
          </p:nvPr>
        </p:nvSpPr>
        <p:spPr>
          <a:xfrm>
            <a:off x="2237771" y="4351183"/>
            <a:ext cx="1748009" cy="1568068"/>
          </a:xfrm>
          <a:prstGeom prst="rect">
            <a:avLst/>
          </a:prstGeom>
          <a:noFill/>
        </p:spPr>
        <p:txBody>
          <a:bodyPr wrap="square" lIns="0" tIns="36195" rIns="0" bIns="0" rtlCol="0" anchor="ctr">
            <a:noAutofit/>
          </a:bodyPr>
          <a:lstStyle/>
          <a:p>
            <a:pPr algn="ctr">
              <a:spcBef>
                <a:spcPct val="0"/>
              </a:spcBef>
              <a:spcAft>
                <a:spcPct val="0"/>
              </a:spcAft>
            </a:pPr>
            <a:r>
              <a:rPr lang="zh-CN" altLang="en-US" sz="2000" b="1" dirty="0">
                <a:solidFill>
                  <a:schemeClr val="accent4"/>
                </a:solidFill>
                <a:latin typeface="+mn-ea"/>
                <a:cs typeface="+mn-ea"/>
              </a:rPr>
              <a:t>2. 选择匹配的创业机会</a:t>
            </a:r>
            <a:endParaRPr lang="zh-CN" altLang="en-US" sz="2000" b="1" dirty="0">
              <a:solidFill>
                <a:schemeClr val="accent4"/>
              </a:solidFill>
              <a:latin typeface="+mn-ea"/>
              <a:cs typeface="+mn-ea"/>
            </a:endParaRPr>
          </a:p>
        </p:txBody>
      </p:sp>
      <p:sp>
        <p:nvSpPr>
          <p:cNvPr id="36" name="矩形 35"/>
          <p:cNvSpPr/>
          <p:nvPr/>
        </p:nvSpPr>
        <p:spPr>
          <a:xfrm>
            <a:off x="1796415" y="1702435"/>
            <a:ext cx="7315835"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（一）市场需求的真实性与规模性</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三、有价值创业机会的特征</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矩形: 剪去对角 148"/>
          <p:cNvSpPr/>
          <p:nvPr>
            <p:custDataLst>
              <p:tags r:id="rId4"/>
            </p:custDataLst>
          </p:nvPr>
        </p:nvSpPr>
        <p:spPr>
          <a:xfrm>
            <a:off x="2062679" y="4476348"/>
            <a:ext cx="8248237" cy="1567097"/>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3" name="任意多边形 2"/>
          <p:cNvSpPr/>
          <p:nvPr>
            <p:custDataLst>
              <p:tags r:id="rId5"/>
            </p:custDataLst>
          </p:nvPr>
        </p:nvSpPr>
        <p:spPr>
          <a:xfrm>
            <a:off x="10040275" y="5864443"/>
            <a:ext cx="275006" cy="58202"/>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4" name="任意多边形 48"/>
          <p:cNvSpPr/>
          <p:nvPr>
            <p:custDataLst>
              <p:tags r:id="rId6"/>
            </p:custDataLst>
          </p:nvPr>
        </p:nvSpPr>
        <p:spPr>
          <a:xfrm>
            <a:off x="2062679" y="4348758"/>
            <a:ext cx="1039396" cy="321568"/>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5" name="等腰三角形 4"/>
          <p:cNvSpPr/>
          <p:nvPr>
            <p:custDataLst>
              <p:tags r:id="rId7"/>
            </p:custDataLst>
          </p:nvPr>
        </p:nvSpPr>
        <p:spPr>
          <a:xfrm rot="10800000" flipH="1">
            <a:off x="2062679" y="4348758"/>
            <a:ext cx="203223" cy="127075"/>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10" name="直接连接符 9"/>
          <p:cNvCxnSpPr/>
          <p:nvPr>
            <p:custDataLst>
              <p:tags r:id="rId8"/>
            </p:custDataLst>
          </p:nvPr>
        </p:nvCxnSpPr>
        <p:spPr>
          <a:xfrm>
            <a:off x="2086445" y="4541795"/>
            <a:ext cx="0" cy="95549"/>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2" name="任意多边形: 形状 73"/>
          <p:cNvSpPr/>
          <p:nvPr>
            <p:custDataLst>
              <p:tags r:id="rId9"/>
            </p:custDataLst>
          </p:nvPr>
        </p:nvSpPr>
        <p:spPr>
          <a:xfrm>
            <a:off x="2498226" y="4315776"/>
            <a:ext cx="302652" cy="31041"/>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14" name="矩形: 剪去对角 148"/>
          <p:cNvSpPr/>
          <p:nvPr>
            <p:custDataLst>
              <p:tags r:id="rId10"/>
            </p:custDataLst>
          </p:nvPr>
        </p:nvSpPr>
        <p:spPr>
          <a:xfrm>
            <a:off x="2087629" y="2574207"/>
            <a:ext cx="8248237" cy="1567097"/>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16" name="任意多边形 15"/>
          <p:cNvSpPr/>
          <p:nvPr>
            <p:custDataLst>
              <p:tags r:id="rId11"/>
            </p:custDataLst>
          </p:nvPr>
        </p:nvSpPr>
        <p:spPr>
          <a:xfrm>
            <a:off x="10041730" y="4064536"/>
            <a:ext cx="275006" cy="58202"/>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50" name="任意多边形 48"/>
          <p:cNvSpPr/>
          <p:nvPr>
            <p:custDataLst>
              <p:tags r:id="rId12"/>
            </p:custDataLst>
          </p:nvPr>
        </p:nvSpPr>
        <p:spPr>
          <a:xfrm>
            <a:off x="2064134" y="2548851"/>
            <a:ext cx="1039396" cy="321568"/>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51" name="等腰三角形 50"/>
          <p:cNvSpPr/>
          <p:nvPr>
            <p:custDataLst>
              <p:tags r:id="rId13"/>
            </p:custDataLst>
          </p:nvPr>
        </p:nvSpPr>
        <p:spPr>
          <a:xfrm rot="10800000" flipH="1">
            <a:off x="2064134" y="2548851"/>
            <a:ext cx="203223" cy="127075"/>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21" name="直接连接符 20"/>
          <p:cNvCxnSpPr/>
          <p:nvPr>
            <p:custDataLst>
              <p:tags r:id="rId14"/>
            </p:custDataLst>
          </p:nvPr>
        </p:nvCxnSpPr>
        <p:spPr>
          <a:xfrm>
            <a:off x="2087900" y="2741889"/>
            <a:ext cx="0" cy="95549"/>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4" name="任意多边形: 形状 73"/>
          <p:cNvSpPr/>
          <p:nvPr>
            <p:custDataLst>
              <p:tags r:id="rId15"/>
            </p:custDataLst>
          </p:nvPr>
        </p:nvSpPr>
        <p:spPr>
          <a:xfrm>
            <a:off x="2499681" y="2515870"/>
            <a:ext cx="302652" cy="31041"/>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17" name="矩形 16"/>
          <p:cNvSpPr/>
          <p:nvPr>
            <p:custDataLst>
              <p:tags r:id="rId16"/>
            </p:custDataLst>
          </p:nvPr>
        </p:nvSpPr>
        <p:spPr>
          <a:xfrm>
            <a:off x="2290638" y="2554671"/>
            <a:ext cx="1748009" cy="1568068"/>
          </a:xfrm>
          <a:prstGeom prst="rect">
            <a:avLst/>
          </a:prstGeom>
          <a:noFill/>
        </p:spPr>
        <p:txBody>
          <a:bodyPr wrap="square" lIns="0" tIns="36195" rIns="0" bIns="0" rtlCol="0" anchor="ctr">
            <a:noAutofit/>
          </a:bodyPr>
          <a:lstStyle/>
          <a:p>
            <a:pPr algn="ctr">
              <a:spcBef>
                <a:spcPct val="0"/>
              </a:spcBef>
              <a:spcAft>
                <a:spcPct val="0"/>
              </a:spcAft>
            </a:pPr>
            <a:r>
              <a:rPr lang="zh-CN" altLang="en-US" sz="2000" b="1" dirty="0">
                <a:solidFill>
                  <a:schemeClr val="accent4"/>
                </a:solidFill>
                <a:latin typeface="+mn-ea"/>
                <a:cs typeface="+mn-ea"/>
              </a:rPr>
              <a:t>1. 分析自身资源与能力</a:t>
            </a:r>
            <a:endParaRPr lang="zh-CN" altLang="en-US" sz="2000" b="1" dirty="0">
              <a:solidFill>
                <a:schemeClr val="accent4"/>
              </a:solidFill>
              <a:latin typeface="+mn-ea"/>
              <a:cs typeface="+mn-ea"/>
            </a:endParaRPr>
          </a:p>
        </p:txBody>
      </p:sp>
      <p:sp>
        <p:nvSpPr>
          <p:cNvPr id="23" name="矩形 22"/>
          <p:cNvSpPr/>
          <p:nvPr>
            <p:custDataLst>
              <p:tags r:id="rId17"/>
            </p:custDataLst>
          </p:nvPr>
        </p:nvSpPr>
        <p:spPr>
          <a:xfrm>
            <a:off x="4616790" y="2554186"/>
            <a:ext cx="5449191" cy="1568552"/>
          </a:xfrm>
          <a:prstGeom prst="rect">
            <a:avLst/>
          </a:prstGeom>
          <a:noFill/>
        </p:spPr>
        <p:txBody>
          <a:bodyPr wrap="square" lIns="0" tIns="0" rIns="0" bIns="0" rtlCol="0" anchor="ctr" anchorCtr="0">
            <a:noAutofit/>
          </a:bodyPr>
          <a:lstStyle/>
          <a:p>
            <a:pPr indent="457200"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准确的市场调研是关键。可综合运用问卷调查、深度访谈、焦点小组等方</a:t>
            </a:r>
            <a:r>
              <a:rPr lang="en-US" altLang="zh-CN" dirty="0">
                <a:solidFill>
                  <a:schemeClr val="tx1">
                    <a:lumMod val="85000"/>
                    <a:lumOff val="15000"/>
                  </a:schemeClr>
                </a:solidFill>
                <a:latin typeface="+mn-ea"/>
                <a:cs typeface="+mn-ea"/>
              </a:rPr>
              <a:t>																																																																															准确的市场调研是关键。可综合运用问卷调查、深度访谈、焦点小组等方法，确保调研数据的有效性与可靠性																																																																																				</a:t>
            </a:r>
            <a:r>
              <a:rPr lang="zh-CN" altLang="en-US" dirty="0">
                <a:solidFill>
                  <a:schemeClr val="tx1">
                    <a:lumMod val="85000"/>
                    <a:lumOff val="15000"/>
                  </a:schemeClr>
                </a:solidFill>
                <a:latin typeface="+mn-ea"/>
                <a:cs typeface="+mn-ea"/>
              </a:rPr>
              <a:t>法，确保调研数据的有效性与可靠性。</a:t>
            </a:r>
            <a:endParaRPr lang="zh-CN" altLang="en-US" dirty="0">
              <a:solidFill>
                <a:schemeClr val="tx1">
                  <a:lumMod val="85000"/>
                  <a:lumOff val="15000"/>
                </a:schemeClr>
              </a:solidFill>
              <a:latin typeface="+mn-ea"/>
              <a:cs typeface="+mn-ea"/>
            </a:endParaRPr>
          </a:p>
        </p:txBody>
      </p:sp>
      <p:cxnSp>
        <p:nvCxnSpPr>
          <p:cNvPr id="46" name="直接连接符 45"/>
          <p:cNvCxnSpPr/>
          <p:nvPr>
            <p:custDataLst>
              <p:tags r:id="rId18"/>
            </p:custDataLst>
          </p:nvPr>
        </p:nvCxnSpPr>
        <p:spPr>
          <a:xfrm>
            <a:off x="4291342" y="2915041"/>
            <a:ext cx="0" cy="847329"/>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4" name="矩形 23"/>
          <p:cNvSpPr/>
          <p:nvPr>
            <p:custDataLst>
              <p:tags r:id="rId19"/>
            </p:custDataLst>
          </p:nvPr>
        </p:nvSpPr>
        <p:spPr>
          <a:xfrm>
            <a:off x="4616790" y="4350698"/>
            <a:ext cx="5449190" cy="1568552"/>
          </a:xfrm>
          <a:prstGeom prst="rect">
            <a:avLst/>
          </a:prstGeom>
          <a:noFill/>
        </p:spPr>
        <p:txBody>
          <a:bodyPr wrap="square" lIns="0" tIns="0" rIns="0" bIns="0" rtlCol="0" anchor="ctr" anchorCtr="0">
            <a:noAutofit/>
          </a:bodyPr>
          <a:lstStyle/>
          <a:p>
            <a:pPr indent="457200"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运用市场分析模型，如波特五力模型分析行业竞争态势，预测市场容量变化。</a:t>
            </a:r>
            <a:endParaRPr lang="zh-CN" altLang="en-US" dirty="0">
              <a:solidFill>
                <a:schemeClr val="tx1">
                  <a:lumMod val="85000"/>
                  <a:lumOff val="15000"/>
                </a:schemeClr>
              </a:solidFill>
              <a:latin typeface="+mn-ea"/>
              <a:cs typeface="+mn-ea"/>
            </a:endParaRPr>
          </a:p>
        </p:txBody>
      </p:sp>
      <p:cxnSp>
        <p:nvCxnSpPr>
          <p:cNvPr id="25" name="直接连接符 24"/>
          <p:cNvCxnSpPr/>
          <p:nvPr>
            <p:custDataLst>
              <p:tags r:id="rId20"/>
            </p:custDataLst>
          </p:nvPr>
        </p:nvCxnSpPr>
        <p:spPr>
          <a:xfrm>
            <a:off x="4291342" y="4711552"/>
            <a:ext cx="0" cy="847329"/>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6" name="矩形 25"/>
          <p:cNvSpPr/>
          <p:nvPr>
            <p:custDataLst>
              <p:tags r:id="rId21"/>
            </p:custDataLst>
          </p:nvPr>
        </p:nvSpPr>
        <p:spPr>
          <a:xfrm>
            <a:off x="2237771" y="4351183"/>
            <a:ext cx="1748009" cy="1568068"/>
          </a:xfrm>
          <a:prstGeom prst="rect">
            <a:avLst/>
          </a:prstGeom>
          <a:noFill/>
        </p:spPr>
        <p:txBody>
          <a:bodyPr wrap="square" lIns="0" tIns="36195" rIns="0" bIns="0" rtlCol="0" anchor="ctr">
            <a:noAutofit/>
          </a:bodyPr>
          <a:lstStyle/>
          <a:p>
            <a:pPr algn="ctr">
              <a:spcBef>
                <a:spcPct val="0"/>
              </a:spcBef>
              <a:spcAft>
                <a:spcPct val="0"/>
              </a:spcAft>
            </a:pPr>
            <a:r>
              <a:rPr lang="zh-CN" altLang="en-US" sz="2000" b="1" dirty="0">
                <a:solidFill>
                  <a:schemeClr val="accent4"/>
                </a:solidFill>
                <a:latin typeface="+mn-ea"/>
                <a:cs typeface="+mn-ea"/>
              </a:rPr>
              <a:t>2. 评估市场规模及增长潜力</a:t>
            </a:r>
            <a:endParaRPr lang="zh-CN" altLang="en-US" sz="2000" b="1" dirty="0">
              <a:solidFill>
                <a:schemeClr val="accent4"/>
              </a:solidFill>
              <a:latin typeface="+mn-ea"/>
              <a:cs typeface="+mn-ea"/>
            </a:endParaRPr>
          </a:p>
        </p:txBody>
      </p:sp>
      <p:sp>
        <p:nvSpPr>
          <p:cNvPr id="36" name="矩形 35"/>
          <p:cNvSpPr/>
          <p:nvPr/>
        </p:nvSpPr>
        <p:spPr>
          <a:xfrm>
            <a:off x="1796415" y="1702435"/>
            <a:ext cx="7315835"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（二）资源与能力的匹配性</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三、有价值创业机会的特征</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702435"/>
            <a:ext cx="7315835"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（三）竞争优势的可持续性</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矩形: 圆角 23"/>
          <p:cNvSpPr/>
          <p:nvPr>
            <p:custDataLst>
              <p:tags r:id="rId4"/>
            </p:custDataLst>
          </p:nvPr>
        </p:nvSpPr>
        <p:spPr>
          <a:xfrm>
            <a:off x="1525983" y="2360501"/>
            <a:ext cx="7904851" cy="1621745"/>
          </a:xfrm>
          <a:prstGeom prst="roundRect">
            <a:avLst>
              <a:gd name="adj" fmla="val 6567"/>
            </a:avLst>
          </a:prstGeom>
          <a:gradFill>
            <a:gsLst>
              <a:gs pos="0">
                <a:schemeClr val="accent4">
                  <a:alpha val="0"/>
                </a:schemeClr>
              </a:gs>
              <a:gs pos="80000">
                <a:schemeClr val="accent4">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p>
            <a:pPr lvl="1" algn="l">
              <a:buClrTx/>
              <a:buSzTx/>
              <a:buFontTx/>
            </a:pPr>
            <a:endParaRPr lang="zh-CN" altLang="en-US" dirty="0">
              <a:solidFill>
                <a:schemeClr val="lt1"/>
              </a:solidFill>
              <a:sym typeface="+mn-ea"/>
            </a:endParaRPr>
          </a:p>
        </p:txBody>
      </p:sp>
      <p:sp>
        <p:nvSpPr>
          <p:cNvPr id="27" name="矩形 26"/>
          <p:cNvSpPr/>
          <p:nvPr>
            <p:custDataLst>
              <p:tags r:id="rId5"/>
            </p:custDataLst>
          </p:nvPr>
        </p:nvSpPr>
        <p:spPr>
          <a:xfrm>
            <a:off x="1788115" y="2609155"/>
            <a:ext cx="7380825" cy="309024"/>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000" b="1" dirty="0">
                <a:solidFill>
                  <a:schemeClr val="accent4"/>
                </a:solidFill>
                <a:latin typeface="+mn-ea"/>
                <a:cs typeface="+mn-ea"/>
                <a:sym typeface="+mn-ea"/>
              </a:rPr>
              <a:t>分析竞争对手</a:t>
            </a:r>
            <a:endParaRPr lang="zh-CN" altLang="en-US" sz="2000" b="1" dirty="0">
              <a:solidFill>
                <a:schemeClr val="accent4"/>
              </a:solidFill>
              <a:latin typeface="+mn-ea"/>
              <a:cs typeface="+mn-ea"/>
              <a:sym typeface="+mn-ea"/>
            </a:endParaRPr>
          </a:p>
        </p:txBody>
      </p:sp>
      <p:sp>
        <p:nvSpPr>
          <p:cNvPr id="28" name="矩形 27"/>
          <p:cNvSpPr/>
          <p:nvPr>
            <p:custDataLst>
              <p:tags r:id="rId6"/>
            </p:custDataLst>
          </p:nvPr>
        </p:nvSpPr>
        <p:spPr>
          <a:xfrm>
            <a:off x="1788160" y="2935605"/>
            <a:ext cx="8931275" cy="917575"/>
          </a:xfrm>
          <a:prstGeom prst="rect">
            <a:avLst/>
          </a:prstGeom>
          <a:noFill/>
        </p:spPr>
        <p:txBody>
          <a:bodyPr wrap="square" lIns="0" tIns="0" rIns="0" bIns="0" rtlCol="0" anchor="t" anchorCtr="0">
            <a:noAutofit/>
          </a:bodyPr>
          <a:p>
            <a:pPr indent="431800" algn="just" fontAlgn="auto">
              <a:lnSpc>
                <a:spcPct val="150000"/>
              </a:lnSpc>
              <a:spcBef>
                <a:spcPct val="0"/>
              </a:spcBef>
              <a:spcAft>
                <a:spcPct val="0"/>
              </a:spcAft>
              <a:extLst>
                <a:ext uri="{35155182-B16C-46BC-9424-99874614C6A1}">
                  <wpsdc:indentchars xmlns:wpsdc="http://www.wps.cn/officeDocument/2017/drawingmlCustomData" val="200" checksum="3588746719"/>
                </a:ext>
              </a:extLst>
            </a:pPr>
            <a:r>
              <a:rPr lang="zh-CN" altLang="en-US" sz="1700" dirty="0">
                <a:solidFill>
                  <a:schemeClr val="tx1">
                    <a:lumMod val="85000"/>
                    <a:lumOff val="15000"/>
                  </a:schemeClr>
                </a:solidFill>
                <a:latin typeface="+mn-ea"/>
                <a:cs typeface="+mn-ea"/>
                <a:sym typeface="+mn-ea"/>
              </a:rPr>
              <a:t>运用波特五力模型，从现有竞争者竞争程度、潜在进入者威胁、替代品威胁、供应商议价能力和购买者议价能力等方面分析行业竞争态势。同时，采用 SWOT 分析法，明确自身竞争优劣势、外部机会与威胁。</a:t>
            </a:r>
            <a:endParaRPr lang="zh-CN" altLang="en-US" sz="1700" dirty="0">
              <a:solidFill>
                <a:schemeClr val="tx1">
                  <a:lumMod val="85000"/>
                  <a:lumOff val="15000"/>
                </a:schemeClr>
              </a:solidFill>
              <a:latin typeface="+mn-ea"/>
              <a:cs typeface="+mn-ea"/>
              <a:sym typeface="+mn-ea"/>
            </a:endParaRPr>
          </a:p>
        </p:txBody>
      </p:sp>
      <p:sp>
        <p:nvSpPr>
          <p:cNvPr id="29" name="矩形: 圆角 17"/>
          <p:cNvSpPr/>
          <p:nvPr>
            <p:custDataLst>
              <p:tags r:id="rId7"/>
            </p:custDataLst>
          </p:nvPr>
        </p:nvSpPr>
        <p:spPr>
          <a:xfrm>
            <a:off x="1525983" y="4293490"/>
            <a:ext cx="7904851" cy="1621745"/>
          </a:xfrm>
          <a:prstGeom prst="roundRect">
            <a:avLst>
              <a:gd name="adj" fmla="val 6567"/>
            </a:avLst>
          </a:prstGeom>
          <a:gradFill>
            <a:gsLst>
              <a:gs pos="0">
                <a:schemeClr val="accent4">
                  <a:alpha val="0"/>
                </a:schemeClr>
              </a:gs>
              <a:gs pos="80000">
                <a:schemeClr val="accent4">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rIns="0" bIns="0" rtlCol="0" anchor="ctr">
            <a:noAutofit/>
          </a:bodyPr>
          <a:p>
            <a:pPr lvl="1"/>
            <a:endParaRPr lang="zh-CN" altLang="en-US" dirty="0">
              <a:solidFill>
                <a:schemeClr val="lt1"/>
              </a:solidFill>
            </a:endParaRPr>
          </a:p>
        </p:txBody>
      </p:sp>
      <p:sp>
        <p:nvSpPr>
          <p:cNvPr id="30" name="矩形 29"/>
          <p:cNvSpPr/>
          <p:nvPr>
            <p:custDataLst>
              <p:tags r:id="rId8"/>
            </p:custDataLst>
          </p:nvPr>
        </p:nvSpPr>
        <p:spPr>
          <a:xfrm>
            <a:off x="1788115" y="4541679"/>
            <a:ext cx="7380825" cy="309024"/>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000" b="1">
                <a:solidFill>
                  <a:schemeClr val="accent4"/>
                </a:solidFill>
                <a:latin typeface="+mn-ea"/>
                <a:cs typeface="+mn-ea"/>
                <a:sym typeface="+mn-ea"/>
              </a:rPr>
              <a:t>构建可持续竞争优势</a:t>
            </a:r>
            <a:endParaRPr lang="zh-CN" altLang="en-US" sz="2000" b="1">
              <a:solidFill>
                <a:schemeClr val="accent4"/>
              </a:solidFill>
              <a:latin typeface="+mn-ea"/>
              <a:cs typeface="+mn-ea"/>
              <a:sym typeface="+mn-ea"/>
            </a:endParaRPr>
          </a:p>
        </p:txBody>
      </p:sp>
      <p:sp>
        <p:nvSpPr>
          <p:cNvPr id="31" name="矩形 30"/>
          <p:cNvSpPr/>
          <p:nvPr>
            <p:custDataLst>
              <p:tags r:id="rId9"/>
            </p:custDataLst>
          </p:nvPr>
        </p:nvSpPr>
        <p:spPr>
          <a:xfrm>
            <a:off x="1788160" y="4867910"/>
            <a:ext cx="8931275" cy="917575"/>
          </a:xfrm>
          <a:prstGeom prst="rect">
            <a:avLst/>
          </a:prstGeom>
          <a:noFill/>
        </p:spPr>
        <p:txBody>
          <a:bodyPr wrap="square" lIns="0" tIns="0" rIns="0" bIns="0" rtlCol="0" anchor="t" anchorCtr="0">
            <a:noAutofit/>
          </a:bodyPr>
          <a:p>
            <a:pPr indent="431800" algn="just" fontAlgn="auto">
              <a:lnSpc>
                <a:spcPct val="150000"/>
              </a:lnSpc>
              <a:spcBef>
                <a:spcPct val="0"/>
              </a:spcBef>
              <a:spcAft>
                <a:spcPct val="0"/>
              </a:spcAft>
              <a:extLst>
                <a:ext uri="{35155182-B16C-46BC-9424-99874614C6A1}">
                  <wpsdc:indentchars xmlns:wpsdc="http://www.wps.cn/officeDocument/2017/drawingmlCustomData" val="200" checksum="3588746719"/>
                </a:ext>
              </a:extLst>
            </a:pPr>
            <a:r>
              <a:rPr lang="zh-CN" altLang="en-US" sz="1700">
                <a:solidFill>
                  <a:schemeClr val="tx1">
                    <a:lumMod val="85000"/>
                    <a:lumOff val="15000"/>
                  </a:schemeClr>
                </a:solidFill>
                <a:latin typeface="+mn-ea"/>
                <a:cs typeface="+mn-ea"/>
                <a:sym typeface="+mn-ea"/>
              </a:rPr>
              <a:t>通过技术创新保持领先，如科技企业持续投入研发，推出具有自主知识产权的新技术、新产品；打造独特品牌提升辨识度，如老字号品牌凭借悠久历史和独特工艺树立品牌形象；优化服务提高客户满意度，如海底捞以优质服务赢得客户口碑和忠诚度。</a:t>
            </a:r>
            <a:endParaRPr lang="zh-CN" altLang="en-US" sz="1700">
              <a:solidFill>
                <a:schemeClr val="tx1">
                  <a:lumMod val="85000"/>
                  <a:lumOff val="15000"/>
                </a:schemeClr>
              </a:solidFill>
              <a:latin typeface="+mn-ea"/>
              <a:cs typeface="+mn-ea"/>
              <a:sym typeface="+mn-ea"/>
            </a:endParaRPr>
          </a:p>
        </p:txBody>
      </p:sp>
      <p:sp>
        <p:nvSpPr>
          <p:cNvPr id="32" name="矩形 31"/>
          <p:cNvSpPr/>
          <p:nvPr>
            <p:custDataLst>
              <p:tags r:id="rId10"/>
            </p:custDataLst>
          </p:nvPr>
        </p:nvSpPr>
        <p:spPr>
          <a:xfrm>
            <a:off x="1788115" y="2291715"/>
            <a:ext cx="7380825" cy="309024"/>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50000"/>
          </a:bodyPr>
          <a:p>
            <a:pPr>
              <a:spcBef>
                <a:spcPct val="0"/>
              </a:spcBef>
              <a:spcAft>
                <a:spcPct val="0"/>
              </a:spcAft>
            </a:pPr>
            <a:r>
              <a:rPr lang="en-US" altLang="zh-CN" sz="3600" b="1" dirty="0">
                <a:ln w="15875">
                  <a:solidFill>
                    <a:schemeClr val="accent4"/>
                  </a:solidFill>
                </a:ln>
                <a:solidFill>
                  <a:schemeClr val="bg2"/>
                </a:solidFill>
                <a:latin typeface="+mn-ea"/>
                <a:cs typeface="+mn-ea"/>
                <a:sym typeface="+mn-ea"/>
              </a:rPr>
              <a:t>01</a:t>
            </a:r>
            <a:endParaRPr lang="en-US" altLang="zh-CN" sz="3600" b="1" dirty="0">
              <a:ln w="15875">
                <a:solidFill>
                  <a:schemeClr val="accent4"/>
                </a:solidFill>
              </a:ln>
              <a:solidFill>
                <a:schemeClr val="bg2"/>
              </a:solidFill>
              <a:latin typeface="+mn-ea"/>
              <a:cs typeface="+mn-ea"/>
              <a:sym typeface="+mn-ea"/>
            </a:endParaRPr>
          </a:p>
        </p:txBody>
      </p:sp>
      <p:sp>
        <p:nvSpPr>
          <p:cNvPr id="33" name="矩形 32"/>
          <p:cNvSpPr/>
          <p:nvPr>
            <p:custDataLst>
              <p:tags r:id="rId11"/>
            </p:custDataLst>
          </p:nvPr>
        </p:nvSpPr>
        <p:spPr>
          <a:xfrm>
            <a:off x="1788115" y="4232605"/>
            <a:ext cx="7380825" cy="309024"/>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50000"/>
          </a:bodyPr>
          <a:p>
            <a:pPr lvl="0" algn="l">
              <a:buClrTx/>
              <a:buSzTx/>
              <a:buFontTx/>
            </a:pPr>
            <a:r>
              <a:rPr lang="en-US" altLang="zh-CN" sz="3600" b="1" dirty="0">
                <a:ln w="15875">
                  <a:solidFill>
                    <a:schemeClr val="accent4"/>
                  </a:solidFill>
                </a:ln>
                <a:solidFill>
                  <a:schemeClr val="bg2"/>
                </a:solidFill>
                <a:latin typeface="+mn-ea"/>
                <a:cs typeface="+mn-ea"/>
                <a:sym typeface="+mn-ea"/>
              </a:rPr>
              <a:t>02</a:t>
            </a:r>
            <a:endParaRPr lang="en-US" altLang="zh-CN" sz="3600" b="1" dirty="0">
              <a:ln w="15875">
                <a:solidFill>
                  <a:schemeClr val="accent4"/>
                </a:solidFill>
              </a:ln>
              <a:solidFill>
                <a:schemeClr val="bg2"/>
              </a:solidFill>
              <a:latin typeface="+mn-ea"/>
              <a:cs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三、有价值创业机会的特征</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626870"/>
            <a:ext cx="7315835" cy="941705"/>
          </a:xfrm>
          <a:prstGeom prst="rect">
            <a:avLst/>
          </a:prstGeom>
          <a:ln w="15875">
            <a:noFill/>
          </a:ln>
        </p:spPr>
        <p:txBody>
          <a:bodyPr wrap="square" lIns="65314" tIns="32657" rIns="65314" bIns="32657">
            <a:spAutoFit/>
          </a:bodyPr>
          <a:p>
            <a:pPr algn="just" defTabSz="905510" hangingPunct="0">
              <a:lnSpc>
                <a:spcPct val="15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（四）盈利模式的可行性</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defTabSz="905510" hangingPunct="0">
              <a:lnSpc>
                <a:spcPct val="150000"/>
              </a:lnSpc>
            </a:pPr>
            <a:r>
              <a:rPr lang="zh-CN" altLang="en-US" kern="0" spc="170" dirty="0">
                <a:solidFill>
                  <a:schemeClr val="tx1"/>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常见盈利模式及适用场景</a:t>
            </a:r>
            <a:endParaRPr lang="zh-CN" altLang="en-US" kern="0" spc="170" dirty="0">
              <a:solidFill>
                <a:schemeClr val="tx1"/>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椭圆"/>
          <p:cNvSpPr/>
          <p:nvPr>
            <p:custDataLst>
              <p:tags r:id="rId4"/>
            </p:custDataLst>
          </p:nvPr>
        </p:nvSpPr>
        <p:spPr>
          <a:xfrm>
            <a:off x="2837428" y="3337300"/>
            <a:ext cx="956230" cy="956700"/>
          </a:xfrm>
          <a:prstGeom prst="ellipse">
            <a:avLst/>
          </a:prstGeom>
          <a:noFill/>
          <a:ln w="6350">
            <a:gradFill flip="none" rotWithShape="1">
              <a:gsLst>
                <a:gs pos="0">
                  <a:schemeClr val="accent4">
                    <a:alpha val="100000"/>
                  </a:schemeClr>
                </a:gs>
                <a:gs pos="88000">
                  <a:schemeClr val="accent4">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bg-BG" sz="2400" b="0" i="0" baseline="0" noProof="0" dirty="0">
              <a:ln>
                <a:noFill/>
              </a:ln>
              <a:solidFill>
                <a:prstClr val="white"/>
              </a:solidFill>
              <a:effectLst/>
              <a:uLnTx/>
              <a:uFillTx/>
              <a:latin typeface="+mn-ea"/>
              <a:cs typeface="OPPOSans M" panose="00020600040101010101" pitchFamily="18" charset="-122"/>
              <a:sym typeface="OPPOSans M" panose="00020600040101010101" pitchFamily="18" charset="-122"/>
            </a:endParaRPr>
          </a:p>
        </p:txBody>
      </p:sp>
      <p:sp>
        <p:nvSpPr>
          <p:cNvPr id="26" name="椭圆 25"/>
          <p:cNvSpPr/>
          <p:nvPr>
            <p:custDataLst>
              <p:tags r:id="rId5"/>
            </p:custDataLst>
          </p:nvPr>
        </p:nvSpPr>
        <p:spPr>
          <a:xfrm>
            <a:off x="2925866" y="3426232"/>
            <a:ext cx="779257" cy="779727"/>
          </a:xfrm>
          <a:prstGeom prst="ellipse">
            <a:avLst/>
          </a:prstGeom>
          <a:solidFill>
            <a:schemeClr val="accent4"/>
          </a:solidFill>
        </p:spPr>
        <p:txBody>
          <a:bodyPr wrap="none" lIns="0" tIns="0" rIns="0" bIns="0" rtlCol="0" anchor="ctr" anchorCtr="0">
            <a:noAutofit/>
          </a:bodyPr>
          <a:p>
            <a:pPr algn="ctr">
              <a:spcBef>
                <a:spcPct val="0"/>
              </a:spcBef>
              <a:spcAft>
                <a:spcPct val="0"/>
              </a:spcAft>
            </a:pPr>
            <a:r>
              <a:rPr lang="en-US" altLang="zh-CN" sz="2400" b="1">
                <a:solidFill>
                  <a:srgbClr val="FFFFFF"/>
                </a:solidFill>
                <a:latin typeface="+mn-ea"/>
                <a:cs typeface="+mn-ea"/>
                <a:sym typeface="+mn-ea"/>
              </a:rPr>
              <a:t>01</a:t>
            </a:r>
            <a:endParaRPr lang="en-US" altLang="zh-CN" sz="2400" b="1">
              <a:solidFill>
                <a:srgbClr val="FFFFFF"/>
              </a:solidFill>
              <a:latin typeface="+mn-ea"/>
              <a:cs typeface="+mn-ea"/>
              <a:sym typeface="+mn-ea"/>
            </a:endParaRPr>
          </a:p>
        </p:txBody>
      </p:sp>
      <p:sp>
        <p:nvSpPr>
          <p:cNvPr id="38" name="弧形 85"/>
          <p:cNvSpPr/>
          <p:nvPr>
            <p:custDataLst>
              <p:tags r:id="rId6"/>
            </p:custDataLst>
          </p:nvPr>
        </p:nvSpPr>
        <p:spPr>
          <a:xfrm rot="16200000">
            <a:off x="2766776" y="3300245"/>
            <a:ext cx="1027109" cy="1027115"/>
          </a:xfrm>
          <a:prstGeom prst="arc">
            <a:avLst>
              <a:gd name="adj1" fmla="val 2657162"/>
              <a:gd name="adj2" fmla="val 8176062"/>
            </a:avLst>
          </a:prstGeom>
          <a:noFill/>
          <a:ln w="38100"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sz="2400" dirty="0">
              <a:solidFill>
                <a:prstClr val="white"/>
              </a:solidFill>
              <a:latin typeface="+mn-ea"/>
              <a:sym typeface="OPPOSans M" panose="00020600040101010101" pitchFamily="18" charset="-122"/>
            </a:endParaRPr>
          </a:p>
        </p:txBody>
      </p:sp>
      <p:sp>
        <p:nvSpPr>
          <p:cNvPr id="43" name="椭圆"/>
          <p:cNvSpPr/>
          <p:nvPr>
            <p:custDataLst>
              <p:tags r:id="rId7"/>
            </p:custDataLst>
          </p:nvPr>
        </p:nvSpPr>
        <p:spPr>
          <a:xfrm>
            <a:off x="4674373" y="3337300"/>
            <a:ext cx="956230" cy="956700"/>
          </a:xfrm>
          <a:prstGeom prst="ellipse">
            <a:avLst/>
          </a:prstGeom>
          <a:noFill/>
          <a:ln w="6350">
            <a:gradFill flip="none" rotWithShape="1">
              <a:gsLst>
                <a:gs pos="0">
                  <a:schemeClr val="accent4">
                    <a:alpha val="100000"/>
                  </a:schemeClr>
                </a:gs>
                <a:gs pos="88000">
                  <a:schemeClr val="accent4">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bg-BG" sz="2400" b="0" i="0" baseline="0" noProof="0" dirty="0">
              <a:ln>
                <a:noFill/>
              </a:ln>
              <a:solidFill>
                <a:prstClr val="white"/>
              </a:solidFill>
              <a:effectLst/>
              <a:uLnTx/>
              <a:uFillTx/>
              <a:latin typeface="+mn-ea"/>
              <a:cs typeface="OPPOSans M" panose="00020600040101010101" pitchFamily="18" charset="-122"/>
              <a:sym typeface="OPPOSans M" panose="00020600040101010101" pitchFamily="18" charset="-122"/>
            </a:endParaRPr>
          </a:p>
        </p:txBody>
      </p:sp>
      <p:sp>
        <p:nvSpPr>
          <p:cNvPr id="37" name="椭圆 36"/>
          <p:cNvSpPr/>
          <p:nvPr>
            <p:custDataLst>
              <p:tags r:id="rId8"/>
            </p:custDataLst>
          </p:nvPr>
        </p:nvSpPr>
        <p:spPr>
          <a:xfrm>
            <a:off x="4762811" y="3426232"/>
            <a:ext cx="779257" cy="779727"/>
          </a:xfrm>
          <a:prstGeom prst="ellipse">
            <a:avLst/>
          </a:prstGeom>
          <a:solidFill>
            <a:schemeClr val="accent4"/>
          </a:solidFill>
        </p:spPr>
        <p:txBody>
          <a:bodyPr wrap="none" lIns="0" tIns="0" rIns="0" bIns="0" rtlCol="0" anchor="ctr" anchorCtr="0">
            <a:no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a:solidFill>
                <a:srgbClr val="FFFFFF"/>
              </a:solidFill>
              <a:latin typeface="+mn-ea"/>
              <a:cs typeface="+mn-ea"/>
              <a:sym typeface="+mn-ea"/>
            </a:endParaRPr>
          </a:p>
        </p:txBody>
      </p:sp>
      <p:sp>
        <p:nvSpPr>
          <p:cNvPr id="42" name="弧形 85"/>
          <p:cNvSpPr/>
          <p:nvPr>
            <p:custDataLst>
              <p:tags r:id="rId9"/>
            </p:custDataLst>
          </p:nvPr>
        </p:nvSpPr>
        <p:spPr>
          <a:xfrm rot="16200000">
            <a:off x="4603721" y="3300245"/>
            <a:ext cx="1027109" cy="1027115"/>
          </a:xfrm>
          <a:prstGeom prst="arc">
            <a:avLst>
              <a:gd name="adj1" fmla="val 2657162"/>
              <a:gd name="adj2" fmla="val 8176062"/>
            </a:avLst>
          </a:prstGeom>
          <a:noFill/>
          <a:ln w="38100"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2400" b="0" i="0" baseline="0" noProof="0" dirty="0">
              <a:ln>
                <a:noFill/>
              </a:ln>
              <a:solidFill>
                <a:prstClr val="white"/>
              </a:solidFill>
              <a:effectLst/>
              <a:uLnTx/>
              <a:uFillTx/>
              <a:latin typeface="+mn-ea"/>
              <a:cs typeface="OPPOSans M" panose="00020600040101010101" pitchFamily="18" charset="-122"/>
              <a:sym typeface="OPPOSans M" panose="00020600040101010101" pitchFamily="18" charset="-122"/>
            </a:endParaRPr>
          </a:p>
        </p:txBody>
      </p:sp>
      <p:sp>
        <p:nvSpPr>
          <p:cNvPr id="48" name="椭圆"/>
          <p:cNvSpPr/>
          <p:nvPr>
            <p:custDataLst>
              <p:tags r:id="rId10"/>
            </p:custDataLst>
          </p:nvPr>
        </p:nvSpPr>
        <p:spPr>
          <a:xfrm>
            <a:off x="6511318" y="3337300"/>
            <a:ext cx="956230" cy="956700"/>
          </a:xfrm>
          <a:prstGeom prst="ellipse">
            <a:avLst/>
          </a:prstGeom>
          <a:noFill/>
          <a:ln w="6350">
            <a:gradFill flip="none" rotWithShape="1">
              <a:gsLst>
                <a:gs pos="0">
                  <a:schemeClr val="accent4">
                    <a:alpha val="100000"/>
                  </a:schemeClr>
                </a:gs>
                <a:gs pos="88000">
                  <a:schemeClr val="accent4">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bg-BG" sz="2400" b="0" i="0" baseline="0" noProof="0" dirty="0">
              <a:ln>
                <a:noFill/>
              </a:ln>
              <a:solidFill>
                <a:prstClr val="white"/>
              </a:solidFill>
              <a:effectLst/>
              <a:uLnTx/>
              <a:uFillTx/>
              <a:latin typeface="+mn-ea"/>
              <a:cs typeface="OPPOSans M" panose="00020600040101010101" pitchFamily="18" charset="-122"/>
              <a:sym typeface="OPPOSans M" panose="00020600040101010101" pitchFamily="18" charset="-122"/>
            </a:endParaRPr>
          </a:p>
        </p:txBody>
      </p:sp>
      <p:sp>
        <p:nvSpPr>
          <p:cNvPr id="39" name="椭圆 38"/>
          <p:cNvSpPr/>
          <p:nvPr>
            <p:custDataLst>
              <p:tags r:id="rId11"/>
            </p:custDataLst>
          </p:nvPr>
        </p:nvSpPr>
        <p:spPr>
          <a:xfrm>
            <a:off x="6600251" y="3426232"/>
            <a:ext cx="779257" cy="779727"/>
          </a:xfrm>
          <a:prstGeom prst="ellipse">
            <a:avLst/>
          </a:prstGeom>
          <a:solidFill>
            <a:schemeClr val="accent4"/>
          </a:solidFill>
        </p:spPr>
        <p:txBody>
          <a:bodyPr wrap="none" lIns="0" tIns="0" rIns="0" bIns="0" rtlCol="0" anchor="ctr" anchorCtr="0">
            <a:noAutofit/>
          </a:bodyPr>
          <a:p>
            <a:pPr algn="ctr">
              <a:spcBef>
                <a:spcPct val="0"/>
              </a:spcBef>
              <a:spcAft>
                <a:spcPct val="0"/>
              </a:spcAft>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sp>
        <p:nvSpPr>
          <p:cNvPr id="47" name="弧形 85"/>
          <p:cNvSpPr/>
          <p:nvPr>
            <p:custDataLst>
              <p:tags r:id="rId12"/>
            </p:custDataLst>
          </p:nvPr>
        </p:nvSpPr>
        <p:spPr>
          <a:xfrm rot="16200000">
            <a:off x="6440667" y="3300245"/>
            <a:ext cx="1027109" cy="1027115"/>
          </a:xfrm>
          <a:prstGeom prst="arc">
            <a:avLst>
              <a:gd name="adj1" fmla="val 2657162"/>
              <a:gd name="adj2" fmla="val 8176062"/>
            </a:avLst>
          </a:prstGeom>
          <a:noFill/>
          <a:ln w="38100"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2400" b="0" i="0" baseline="0" noProof="0" dirty="0">
              <a:ln>
                <a:noFill/>
              </a:ln>
              <a:solidFill>
                <a:prstClr val="white"/>
              </a:solidFill>
              <a:effectLst/>
              <a:uLnTx/>
              <a:uFillTx/>
              <a:latin typeface="+mn-ea"/>
              <a:cs typeface="OPPOSans M" panose="00020600040101010101" pitchFamily="18" charset="-122"/>
              <a:sym typeface="OPPOSans M" panose="00020600040101010101" pitchFamily="18" charset="-122"/>
            </a:endParaRPr>
          </a:p>
        </p:txBody>
      </p:sp>
      <p:sp>
        <p:nvSpPr>
          <p:cNvPr id="53" name="椭圆"/>
          <p:cNvSpPr/>
          <p:nvPr>
            <p:custDataLst>
              <p:tags r:id="rId13"/>
            </p:custDataLst>
          </p:nvPr>
        </p:nvSpPr>
        <p:spPr>
          <a:xfrm>
            <a:off x="8347770" y="3337300"/>
            <a:ext cx="956230" cy="956700"/>
          </a:xfrm>
          <a:prstGeom prst="ellipse">
            <a:avLst/>
          </a:prstGeom>
          <a:noFill/>
          <a:ln w="6350">
            <a:gradFill flip="none" rotWithShape="1">
              <a:gsLst>
                <a:gs pos="0">
                  <a:schemeClr val="accent4">
                    <a:alpha val="100000"/>
                  </a:schemeClr>
                </a:gs>
                <a:gs pos="88000">
                  <a:schemeClr val="accent4">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noAutofit/>
          </a:bodyPr>
          <a:p>
            <a:pPr algn="ctr"/>
            <a:endParaRPr lang="bg-BG" sz="2400" dirty="0">
              <a:solidFill>
                <a:prstClr val="white"/>
              </a:solidFill>
              <a:latin typeface="+mn-ea"/>
              <a:cs typeface="OPPOSans M" panose="00020600040101010101" pitchFamily="18" charset="-122"/>
              <a:sym typeface="OPPOSans M" panose="00020600040101010101" pitchFamily="18" charset="-122"/>
            </a:endParaRPr>
          </a:p>
        </p:txBody>
      </p:sp>
      <p:sp>
        <p:nvSpPr>
          <p:cNvPr id="40" name="椭圆 39"/>
          <p:cNvSpPr/>
          <p:nvPr>
            <p:custDataLst>
              <p:tags r:id="rId14"/>
            </p:custDataLst>
          </p:nvPr>
        </p:nvSpPr>
        <p:spPr>
          <a:xfrm>
            <a:off x="8436702" y="3426232"/>
            <a:ext cx="779257" cy="779727"/>
          </a:xfrm>
          <a:prstGeom prst="ellipse">
            <a:avLst/>
          </a:prstGeom>
          <a:solidFill>
            <a:schemeClr val="accent4"/>
          </a:solidFill>
        </p:spPr>
        <p:txBody>
          <a:bodyPr wrap="none" lIns="0" tIns="0" rIns="0" bIns="0" rtlCol="0" anchor="ctr" anchorCtr="0">
            <a:noAutofit/>
          </a:bodyPr>
          <a:p>
            <a:pPr algn="ctr">
              <a:spcBef>
                <a:spcPct val="0"/>
              </a:spcBef>
              <a:spcAft>
                <a:spcPct val="0"/>
              </a:spcAft>
            </a:pPr>
            <a:r>
              <a:rPr lang="en-US" altLang="zh-CN" sz="2400" b="1">
                <a:solidFill>
                  <a:srgbClr val="FFFFFF"/>
                </a:solidFill>
                <a:latin typeface="+mn-ea"/>
                <a:cs typeface="+mn-ea"/>
                <a:sym typeface="+mn-ea"/>
              </a:rPr>
              <a:t>04</a:t>
            </a:r>
            <a:endParaRPr lang="en-US" altLang="zh-CN" sz="2400" b="1">
              <a:solidFill>
                <a:srgbClr val="FFFFFF"/>
              </a:solidFill>
              <a:latin typeface="+mn-ea"/>
              <a:cs typeface="+mn-ea"/>
              <a:sym typeface="+mn-ea"/>
            </a:endParaRPr>
          </a:p>
        </p:txBody>
      </p:sp>
      <p:sp>
        <p:nvSpPr>
          <p:cNvPr id="52" name="弧形 85"/>
          <p:cNvSpPr/>
          <p:nvPr>
            <p:custDataLst>
              <p:tags r:id="rId15"/>
            </p:custDataLst>
          </p:nvPr>
        </p:nvSpPr>
        <p:spPr>
          <a:xfrm rot="16200000">
            <a:off x="8277612" y="3300245"/>
            <a:ext cx="1027109" cy="1027115"/>
          </a:xfrm>
          <a:prstGeom prst="arc">
            <a:avLst>
              <a:gd name="adj1" fmla="val 2657162"/>
              <a:gd name="adj2" fmla="val 8176062"/>
            </a:avLst>
          </a:prstGeom>
          <a:noFill/>
          <a:ln w="38100"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2400" b="0" i="0" baseline="0" noProof="0" dirty="0">
              <a:ln>
                <a:noFill/>
              </a:ln>
              <a:solidFill>
                <a:prstClr val="white"/>
              </a:solidFill>
              <a:effectLst/>
              <a:uLnTx/>
              <a:uFillTx/>
              <a:latin typeface="+mn-ea"/>
              <a:cs typeface="OPPOSans M" panose="00020600040101010101" pitchFamily="18" charset="-122"/>
              <a:sym typeface="OPPOSans M" panose="00020600040101010101" pitchFamily="18" charset="-122"/>
            </a:endParaRPr>
          </a:p>
        </p:txBody>
      </p:sp>
      <p:cxnSp>
        <p:nvCxnSpPr>
          <p:cNvPr id="41" name="直接连接符 40"/>
          <p:cNvCxnSpPr/>
          <p:nvPr>
            <p:custDataLst>
              <p:tags r:id="rId16"/>
            </p:custDataLst>
          </p:nvPr>
        </p:nvCxnSpPr>
        <p:spPr>
          <a:xfrm>
            <a:off x="3811236" y="3813581"/>
            <a:ext cx="863069" cy="2379"/>
          </a:xfrm>
          <a:prstGeom prst="line">
            <a:avLst/>
          </a:prstGeom>
          <a:ln w="15875">
            <a:solidFill>
              <a:schemeClr val="accent4"/>
            </a:solidFill>
            <a:tail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17"/>
            </p:custDataLst>
          </p:nvPr>
        </p:nvCxnSpPr>
        <p:spPr>
          <a:xfrm>
            <a:off x="5648181" y="3813087"/>
            <a:ext cx="863069" cy="2379"/>
          </a:xfrm>
          <a:prstGeom prst="line">
            <a:avLst/>
          </a:prstGeom>
          <a:ln w="15875">
            <a:solidFill>
              <a:schemeClr val="accent4"/>
            </a:solidFill>
            <a:tail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custDataLst>
              <p:tags r:id="rId18"/>
            </p:custDataLst>
          </p:nvPr>
        </p:nvCxnSpPr>
        <p:spPr>
          <a:xfrm>
            <a:off x="7485127" y="3813087"/>
            <a:ext cx="863069" cy="2379"/>
          </a:xfrm>
          <a:prstGeom prst="line">
            <a:avLst/>
          </a:prstGeom>
          <a:ln w="15875">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45" name="矩形 44"/>
          <p:cNvSpPr/>
          <p:nvPr>
            <p:custDataLst>
              <p:tags r:id="rId19"/>
            </p:custDataLst>
          </p:nvPr>
        </p:nvSpPr>
        <p:spPr>
          <a:xfrm>
            <a:off x="2085950" y="2827421"/>
            <a:ext cx="2462108" cy="392142"/>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t" anchorCtr="0">
            <a:noAutofit/>
          </a:bodyPr>
          <a:p>
            <a:pPr algn="just">
              <a:spcBef>
                <a:spcPct val="0"/>
              </a:spcBef>
              <a:spcAft>
                <a:spcPct val="0"/>
              </a:spcAft>
            </a:pPr>
            <a:r>
              <a:rPr lang="zh-CN" altLang="en-US" sz="1600" b="1">
                <a:solidFill>
                  <a:schemeClr val="accent4"/>
                </a:solidFill>
                <a:latin typeface="+mn-ea"/>
                <a:cs typeface="+mn-ea"/>
                <a:sym typeface="+mn-ea"/>
              </a:rPr>
              <a:t>产品销售利润：适用于制造业、零售业等行业。</a:t>
            </a:r>
            <a:endParaRPr lang="zh-CN" altLang="en-US" sz="1600" b="1">
              <a:solidFill>
                <a:schemeClr val="accent4"/>
              </a:solidFill>
              <a:latin typeface="+mn-ea"/>
              <a:cs typeface="+mn-ea"/>
              <a:sym typeface="+mn-ea"/>
            </a:endParaRPr>
          </a:p>
        </p:txBody>
      </p:sp>
      <p:sp>
        <p:nvSpPr>
          <p:cNvPr id="46" name="矩形 45"/>
          <p:cNvSpPr/>
          <p:nvPr>
            <p:custDataLst>
              <p:tags r:id="rId20"/>
            </p:custDataLst>
          </p:nvPr>
        </p:nvSpPr>
        <p:spPr>
          <a:xfrm>
            <a:off x="5741035" y="2827655"/>
            <a:ext cx="2695575" cy="392430"/>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t" anchorCtr="0">
            <a:noAutofit/>
          </a:bodyPr>
          <a:p>
            <a:pPr algn="just">
              <a:spcBef>
                <a:spcPct val="0"/>
              </a:spcBef>
              <a:spcAft>
                <a:spcPct val="0"/>
              </a:spcAft>
            </a:pPr>
            <a:r>
              <a:rPr lang="zh-CN" altLang="en-US" sz="1600" b="1">
                <a:solidFill>
                  <a:schemeClr val="accent4"/>
                </a:solidFill>
                <a:latin typeface="+mn-ea"/>
                <a:cs typeface="+mn-ea"/>
                <a:sym typeface="+mn-ea"/>
              </a:rPr>
              <a:t>广告收入：互联网平台、媒体等常用盈利模式</a:t>
            </a:r>
            <a:endParaRPr lang="zh-CN" altLang="en-US" sz="1600" b="1">
              <a:solidFill>
                <a:schemeClr val="accent4"/>
              </a:solidFill>
              <a:latin typeface="+mn-ea"/>
              <a:cs typeface="+mn-ea"/>
              <a:sym typeface="+mn-ea"/>
            </a:endParaRPr>
          </a:p>
        </p:txBody>
      </p:sp>
      <p:sp>
        <p:nvSpPr>
          <p:cNvPr id="49" name="矩形 48"/>
          <p:cNvSpPr/>
          <p:nvPr>
            <p:custDataLst>
              <p:tags r:id="rId21"/>
            </p:custDataLst>
          </p:nvPr>
        </p:nvSpPr>
        <p:spPr>
          <a:xfrm>
            <a:off x="3910330" y="4360545"/>
            <a:ext cx="2689225" cy="392430"/>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b" anchorCtr="0">
            <a:noAutofit/>
          </a:bodyPr>
          <a:p>
            <a:pPr algn="just">
              <a:spcBef>
                <a:spcPct val="0"/>
              </a:spcBef>
              <a:spcAft>
                <a:spcPct val="0"/>
              </a:spcAft>
            </a:pPr>
            <a:r>
              <a:rPr lang="zh-CN" altLang="en-US" sz="1600" b="1">
                <a:solidFill>
                  <a:schemeClr val="accent4"/>
                </a:solidFill>
                <a:latin typeface="+mn-ea"/>
                <a:cs typeface="+mn-ea"/>
                <a:sym typeface="+mn-ea"/>
              </a:rPr>
              <a:t>服务收费：在服务业广泛应用</a:t>
            </a:r>
            <a:endParaRPr lang="zh-CN" altLang="en-US" sz="1600" b="1">
              <a:solidFill>
                <a:schemeClr val="accent4"/>
              </a:solidFill>
              <a:latin typeface="+mn-ea"/>
              <a:cs typeface="+mn-ea"/>
              <a:sym typeface="+mn-ea"/>
            </a:endParaRPr>
          </a:p>
        </p:txBody>
      </p:sp>
      <p:sp>
        <p:nvSpPr>
          <p:cNvPr id="51" name="矩形 50"/>
          <p:cNvSpPr/>
          <p:nvPr>
            <p:custDataLst>
              <p:tags r:id="rId22"/>
            </p:custDataLst>
          </p:nvPr>
        </p:nvSpPr>
        <p:spPr>
          <a:xfrm>
            <a:off x="7601585" y="4484370"/>
            <a:ext cx="2878455" cy="392430"/>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b" anchorCtr="0">
            <a:noAutofit/>
          </a:bodyPr>
          <a:p>
            <a:pPr algn="just">
              <a:spcBef>
                <a:spcPct val="0"/>
              </a:spcBef>
              <a:spcAft>
                <a:spcPct val="0"/>
              </a:spcAft>
            </a:pPr>
            <a:r>
              <a:rPr lang="zh-CN" altLang="en-US" sz="1600" b="1">
                <a:solidFill>
                  <a:schemeClr val="accent4"/>
                </a:solidFill>
                <a:latin typeface="+mn-ea"/>
                <a:cs typeface="+mn-ea"/>
                <a:sym typeface="+mn-ea"/>
              </a:rPr>
              <a:t>平台佣金：电商平台、共享经济平台等采用</a:t>
            </a:r>
            <a:endParaRPr lang="zh-CN" altLang="en-US" sz="1600" b="1">
              <a:solidFill>
                <a:schemeClr val="accent4"/>
              </a:solidFill>
              <a:latin typeface="+mn-ea"/>
              <a:cs typeface="+mn-ea"/>
              <a:sym typeface="+mn-ea"/>
            </a:endParaRPr>
          </a:p>
        </p:txBody>
      </p:sp>
      <p:sp>
        <p:nvSpPr>
          <p:cNvPr id="56" name="矩形 55"/>
          <p:cNvSpPr/>
          <p:nvPr/>
        </p:nvSpPr>
        <p:spPr>
          <a:xfrm>
            <a:off x="1678305" y="4937125"/>
            <a:ext cx="9185910" cy="895350"/>
          </a:xfrm>
          <a:prstGeom prst="rect">
            <a:avLst/>
          </a:prstGeom>
          <a:ln w="15875">
            <a:noFill/>
          </a:ln>
        </p:spPr>
        <p:txBody>
          <a:bodyPr wrap="square" lIns="65314" tIns="32657" rIns="65314" bIns="32657">
            <a:spAutoFit/>
          </a:bodyPr>
          <a:p>
            <a:pPr algn="just" defTabSz="905510" hangingPunct="0">
              <a:lnSpc>
                <a:spcPct val="150000"/>
              </a:lnSpc>
            </a:pPr>
            <a:r>
              <a:rPr lang="zh-CN" altLang="en-US" kern="0" spc="170" dirty="0">
                <a:solidFill>
                  <a:schemeClr val="tx1"/>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设计合理盈利模式</a:t>
            </a:r>
            <a:endParaRPr lang="zh-CN" altLang="en-US" kern="0" spc="170" dirty="0">
              <a:solidFill>
                <a:schemeClr val="tx1"/>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defTabSz="905510" hangingPunct="0">
              <a:lnSpc>
                <a:spcPct val="150000"/>
              </a:lnSpc>
            </a:pPr>
            <a:r>
              <a:rPr lang="zh-CN" altLang="en-US" kern="0" spc="170" dirty="0">
                <a:solidFill>
                  <a:schemeClr val="tx1"/>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设计盈利模式时，充分考虑成本控制、价格策略、市场接受度等因素。</a:t>
            </a:r>
            <a:endParaRPr lang="zh-CN" altLang="en-US" kern="0" spc="170" dirty="0">
              <a:solidFill>
                <a:schemeClr val="tx1"/>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timing>
    <p:tnLst>
      <p:par>
        <p:cTn id="1" dur="indefinite" restart="never" fill="hold"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532" name="Group 532"/>
          <p:cNvGrpSpPr/>
          <p:nvPr/>
        </p:nvGrpSpPr>
        <p:grpSpPr>
          <a:xfrm>
            <a:off x="1953867" y="3346405"/>
            <a:ext cx="5156203" cy="173791"/>
            <a:chOff x="78300" y="408773"/>
            <a:chExt cx="5238047" cy="173791"/>
          </a:xfrm>
        </p:grpSpPr>
        <p:sp>
          <p:nvSpPr>
            <p:cNvPr id="527" name="Shape 527"/>
            <p:cNvSpPr/>
            <p:nvPr/>
          </p:nvSpPr>
          <p:spPr>
            <a:xfrm>
              <a:off x="78301" y="484377"/>
              <a:ext cx="5238046" cy="1"/>
            </a:xfrm>
            <a:prstGeom prst="line">
              <a:avLst/>
            </a:prstGeom>
            <a:noFill/>
            <a:ln w="50800" cap="flat">
              <a:solidFill>
                <a:srgbClr val="7E4938"/>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8" name="Shape 528"/>
            <p:cNvSpPr/>
            <p:nvPr/>
          </p:nvSpPr>
          <p:spPr>
            <a:xfrm>
              <a:off x="78300" y="484377"/>
              <a:ext cx="3725335" cy="1"/>
            </a:xfrm>
            <a:prstGeom prst="line">
              <a:avLst/>
            </a:prstGeom>
            <a:noFill/>
            <a:ln w="50800" cap="flat">
              <a:solidFill>
                <a:srgbClr val="D2A672"/>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9" name="Shape 529"/>
            <p:cNvSpPr/>
            <p:nvPr/>
          </p:nvSpPr>
          <p:spPr>
            <a:xfrm>
              <a:off x="3716739" y="408773"/>
              <a:ext cx="173791" cy="173791"/>
            </a:xfrm>
            <a:prstGeom prst="ellipse">
              <a:avLst/>
            </a:prstGeom>
            <a:solidFill>
              <a:srgbClr val="D2A672"/>
            </a:solidFill>
            <a:ln w="12700" cap="flat">
              <a:noFill/>
              <a:miter lim="400000"/>
            </a:ln>
            <a:effectLst/>
          </p:spPr>
          <p:txBody>
            <a:bodyPr wrap="square" lIns="43542" tIns="43542" rIns="43542" bIns="43542" numCol="1" anchor="ctr">
              <a:noAutofit/>
            </a:bodyPr>
            <a:lstStyle/>
            <a:p>
              <a:pPr algn="ctr" defTabSz="905510" hangingPunct="0">
                <a:defRPr>
                  <a:solidFill>
                    <a:srgbClr val="2B2D3A"/>
                  </a:solidFill>
                </a:defRPr>
              </a:pPr>
              <a:endParaRPr sz="1810" kern="0" dirty="0">
                <a:solidFill>
                  <a:srgbClr val="2B2D3A"/>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2" name="TextBox 1"/>
          <p:cNvSpPr txBox="1"/>
          <p:nvPr/>
        </p:nvSpPr>
        <p:spPr>
          <a:xfrm>
            <a:off x="1796415" y="1879600"/>
            <a:ext cx="8742680" cy="13328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just" defTabSz="870585" hangingPunct="0">
              <a:lnSpc>
                <a:spcPct val="150000"/>
              </a:lnSpc>
            </a:pPr>
            <a:r>
              <a:rPr altLang="zh-CN"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（一）市场调研</a:t>
            </a:r>
            <a:endParaRPr altLang="zh-CN"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57200" algn="just" defTabSz="870585" fontAlgn="auto" hangingPunct="0">
              <a:lnSpc>
                <a:spcPct val="150000"/>
              </a:lnSpc>
              <a:extLst>
                <a:ext uri="{35155182-B16C-46BC-9424-99874614C6A1}">
                  <wpsdc:indentchars xmlns:wpsdc="http://www.wps.cn/officeDocument/2017/drawingmlCustomData" val="200" checksum="59296752"/>
                </a:ext>
              </a:extLst>
            </a:pPr>
            <a:r>
              <a:rPr altLang="zh-CN"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市场调研是发现创业机会的基础方法。通过系统收集、分析和解读市场信息，了解市场需求、竞争态势、行业趋势等，为机会识别提供依据。</a:t>
            </a:r>
            <a:endParaRPr altLang="zh-CN"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9" name="矩形 48"/>
          <p:cNvSpPr/>
          <p:nvPr/>
        </p:nvSpPr>
        <p:spPr>
          <a:xfrm>
            <a:off x="7816850" y="3346450"/>
            <a:ext cx="3041015" cy="2397760"/>
          </a:xfrm>
          <a:prstGeom prst="rect">
            <a:avLst/>
          </a:prstGeom>
          <a:blipFill rotWithShape="1">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四、发现机会的方法和工具</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 name="TextBox 1"/>
          <p:cNvSpPr txBox="1"/>
          <p:nvPr/>
        </p:nvSpPr>
        <p:spPr>
          <a:xfrm>
            <a:off x="1796415" y="3631565"/>
            <a:ext cx="5431790" cy="13328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p>
            <a:pPr algn="just" defTabSz="870585" hangingPunct="0">
              <a:lnSpc>
                <a:spcPct val="150000"/>
              </a:lnSpc>
            </a:pPr>
            <a:r>
              <a:rPr altLang="zh-CN"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（二）趋势分析</a:t>
            </a:r>
            <a:endParaRPr altLang="zh-CN"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57200" algn="just" defTabSz="870585" fontAlgn="auto" hangingPunct="0">
              <a:lnSpc>
                <a:spcPct val="150000"/>
              </a:lnSpc>
              <a:extLst>
                <a:ext uri="{35155182-B16C-46BC-9424-99874614C6A1}">
                  <wpsdc:indentchars xmlns:wpsdc="http://www.wps.cn/officeDocument/2017/drawingmlCustomData" val="200" checksum="59296752"/>
                </a:ext>
              </a:extLst>
            </a:pPr>
            <a:r>
              <a:rPr altLang="zh-CN"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趋势分析帮助创业者把握市场、社会、技术、政策等方面变化趋势，提前布局，发现潜在创业机会。</a:t>
            </a:r>
            <a:endParaRPr altLang="zh-CN"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32"/>
                                        </p:tgtEl>
                                        <p:attrNameLst>
                                          <p:attrName>style.visibility</p:attrName>
                                        </p:attrNameLst>
                                      </p:cBhvr>
                                      <p:to>
                                        <p:strVal val="visible"/>
                                      </p:to>
                                    </p:set>
                                    <p:animEffect transition="in" filter="wipe(left)">
                                      <p:cBhvr>
                                        <p:cTn id="22" dur="500"/>
                                        <p:tgtEl>
                                          <p:spTgt spid="532"/>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9" grpId="0" bldLvl="0" animBg="1"/>
      <p:bldP spid="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四、发现机会的方法和工具</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840230"/>
            <a:ext cx="7315835" cy="526415"/>
          </a:xfrm>
          <a:prstGeom prst="rect">
            <a:avLst/>
          </a:prstGeom>
          <a:ln w="15875">
            <a:noFill/>
          </a:ln>
        </p:spPr>
        <p:txBody>
          <a:bodyPr wrap="square" lIns="65314" tIns="32657" rIns="65314" bIns="32657">
            <a:spAutoFit/>
          </a:bodyPr>
          <a:p>
            <a:pPr algn="just" defTabSz="905510" hangingPunct="0">
              <a:lnSpc>
                <a:spcPct val="15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（三）创意激发技巧</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图形 19"/>
          <p:cNvSpPr/>
          <p:nvPr>
            <p:custDataLst>
              <p:tags r:id="rId4"/>
            </p:custDataLst>
          </p:nvPr>
        </p:nvSpPr>
        <p:spPr>
          <a:xfrm>
            <a:off x="3687445" y="2747010"/>
            <a:ext cx="2197735" cy="325310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 name="图形 19"/>
          <p:cNvSpPr/>
          <p:nvPr>
            <p:custDataLst>
              <p:tags r:id="rId5"/>
            </p:custDataLst>
          </p:nvPr>
        </p:nvSpPr>
        <p:spPr>
          <a:xfrm>
            <a:off x="6287770" y="2747010"/>
            <a:ext cx="2197735" cy="325310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 name="图形 19"/>
          <p:cNvSpPr/>
          <p:nvPr>
            <p:custDataLst>
              <p:tags r:id="rId6"/>
            </p:custDataLst>
          </p:nvPr>
        </p:nvSpPr>
        <p:spPr>
          <a:xfrm>
            <a:off x="1087120" y="2747010"/>
            <a:ext cx="2197735" cy="325310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solidFill>
            </a:endParaRPr>
          </a:p>
        </p:txBody>
      </p:sp>
      <p:sp>
        <p:nvSpPr>
          <p:cNvPr id="12" name="文本框 11"/>
          <p:cNvSpPr txBox="1"/>
          <p:nvPr>
            <p:custDataLst>
              <p:tags r:id="rId7"/>
            </p:custDataLst>
          </p:nvPr>
        </p:nvSpPr>
        <p:spPr>
          <a:xfrm>
            <a:off x="1400810" y="3553460"/>
            <a:ext cx="156972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4"/>
                </a:solidFill>
              </a:rPr>
              <a:t>打破常规思维</a:t>
            </a:r>
            <a:endParaRPr lang="zh-CN" altLang="en-US" sz="2000" b="1" dirty="0">
              <a:solidFill>
                <a:schemeClr val="accent4"/>
              </a:solidFill>
            </a:endParaRPr>
          </a:p>
        </p:txBody>
      </p:sp>
      <p:sp>
        <p:nvSpPr>
          <p:cNvPr id="14" name="文本框 13"/>
          <p:cNvSpPr txBox="1"/>
          <p:nvPr>
            <p:custDataLst>
              <p:tags r:id="rId8"/>
            </p:custDataLst>
          </p:nvPr>
        </p:nvSpPr>
        <p:spPr>
          <a:xfrm>
            <a:off x="1400810" y="4048125"/>
            <a:ext cx="1570355" cy="124396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敢于挑战传统观念和假设，从不同角度思考问题。</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44" name="图形 19"/>
          <p:cNvSpPr/>
          <p:nvPr>
            <p:custDataLst>
              <p:tags r:id="rId9"/>
            </p:custDataLst>
          </p:nvPr>
        </p:nvSpPr>
        <p:spPr>
          <a:xfrm>
            <a:off x="8888095" y="2747010"/>
            <a:ext cx="2197735" cy="325310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2" name="文本框 31"/>
          <p:cNvSpPr txBox="1"/>
          <p:nvPr>
            <p:custDataLst>
              <p:tags r:id="rId10"/>
            </p:custDataLst>
          </p:nvPr>
        </p:nvSpPr>
        <p:spPr>
          <a:xfrm>
            <a:off x="4001135" y="3553460"/>
            <a:ext cx="156972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4"/>
                </a:solidFill>
              </a:rPr>
              <a:t>跨界思维</a:t>
            </a:r>
            <a:endParaRPr lang="zh-CN" altLang="en-US" sz="2000" b="1" dirty="0">
              <a:solidFill>
                <a:schemeClr val="accent4"/>
              </a:solidFill>
            </a:endParaRPr>
          </a:p>
        </p:txBody>
      </p:sp>
      <p:sp>
        <p:nvSpPr>
          <p:cNvPr id="33" name="文本框 32"/>
          <p:cNvSpPr txBox="1"/>
          <p:nvPr>
            <p:custDataLst>
              <p:tags r:id="rId11"/>
            </p:custDataLst>
          </p:nvPr>
        </p:nvSpPr>
        <p:spPr>
          <a:xfrm>
            <a:off x="4001135" y="4048125"/>
            <a:ext cx="1570355" cy="124396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借鉴不同行业、领域的经验和模式，创造新的产品或服务。</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35" name="椭圆 34"/>
          <p:cNvSpPr/>
          <p:nvPr>
            <p:custDataLst>
              <p:tags r:id="rId12"/>
            </p:custDataLst>
          </p:nvPr>
        </p:nvSpPr>
        <p:spPr>
          <a:xfrm>
            <a:off x="4444365" y="2563495"/>
            <a:ext cx="684530" cy="684530"/>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4" name="文本框 3"/>
          <p:cNvSpPr txBox="1"/>
          <p:nvPr>
            <p:custDataLst>
              <p:tags r:id="rId13"/>
            </p:custDataLst>
          </p:nvPr>
        </p:nvSpPr>
        <p:spPr>
          <a:xfrm>
            <a:off x="6601460" y="3553460"/>
            <a:ext cx="156972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4"/>
                </a:solidFill>
              </a:rPr>
              <a:t>逆向思维</a:t>
            </a:r>
            <a:endParaRPr lang="zh-CN" altLang="en-US" sz="2000" b="1" dirty="0">
              <a:solidFill>
                <a:schemeClr val="accent4"/>
              </a:solidFill>
            </a:endParaRPr>
          </a:p>
        </p:txBody>
      </p:sp>
      <p:sp>
        <p:nvSpPr>
          <p:cNvPr id="5" name="文本框 4"/>
          <p:cNvSpPr txBox="1"/>
          <p:nvPr>
            <p:custDataLst>
              <p:tags r:id="rId14"/>
            </p:custDataLst>
          </p:nvPr>
        </p:nvSpPr>
        <p:spPr>
          <a:xfrm>
            <a:off x="6601460" y="4048125"/>
            <a:ext cx="1570355" cy="124396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从问题相反方向思考，寻找解决方案。</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10" name="椭圆 9"/>
          <p:cNvSpPr/>
          <p:nvPr>
            <p:custDataLst>
              <p:tags r:id="rId15"/>
            </p:custDataLst>
          </p:nvPr>
        </p:nvSpPr>
        <p:spPr>
          <a:xfrm>
            <a:off x="7044690" y="2563495"/>
            <a:ext cx="684530" cy="684530"/>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6" name="文本框 15"/>
          <p:cNvSpPr txBox="1"/>
          <p:nvPr>
            <p:custDataLst>
              <p:tags r:id="rId16"/>
            </p:custDataLst>
          </p:nvPr>
        </p:nvSpPr>
        <p:spPr>
          <a:xfrm>
            <a:off x="9201785" y="3553460"/>
            <a:ext cx="156972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4"/>
                </a:solidFill>
              </a:rPr>
              <a:t>类比思维</a:t>
            </a:r>
            <a:endParaRPr lang="zh-CN" altLang="en-US" sz="2000" b="1" dirty="0">
              <a:solidFill>
                <a:schemeClr val="accent4"/>
              </a:solidFill>
            </a:endParaRPr>
          </a:p>
        </p:txBody>
      </p:sp>
      <p:sp>
        <p:nvSpPr>
          <p:cNvPr id="17" name="文本框 16"/>
          <p:cNvSpPr txBox="1"/>
          <p:nvPr>
            <p:custDataLst>
              <p:tags r:id="rId17"/>
            </p:custDataLst>
          </p:nvPr>
        </p:nvSpPr>
        <p:spPr>
          <a:xfrm>
            <a:off x="9201785" y="4048125"/>
            <a:ext cx="1570355" cy="124396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通过寻找相似事物或情境，类比推理出创新解决方案。</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20" name="椭圆 19"/>
          <p:cNvSpPr/>
          <p:nvPr>
            <p:custDataLst>
              <p:tags r:id="rId18"/>
            </p:custDataLst>
          </p:nvPr>
        </p:nvSpPr>
        <p:spPr>
          <a:xfrm>
            <a:off x="9645015" y="2563495"/>
            <a:ext cx="684530" cy="684530"/>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1" name="椭圆 20"/>
          <p:cNvSpPr/>
          <p:nvPr>
            <p:custDataLst>
              <p:tags r:id="rId19"/>
            </p:custDataLst>
          </p:nvPr>
        </p:nvSpPr>
        <p:spPr>
          <a:xfrm>
            <a:off x="1844040" y="2563495"/>
            <a:ext cx="684530" cy="684530"/>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23" name="图片 15" descr="343439383331313b343532303033313bd3a6d3c3c9ccb3c7"/>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643120" y="2762885"/>
            <a:ext cx="286385" cy="286385"/>
          </a:xfrm>
          <a:prstGeom prst="rect">
            <a:avLst/>
          </a:prstGeom>
        </p:spPr>
      </p:pic>
      <p:pic>
        <p:nvPicPr>
          <p:cNvPr id="24" name="图片 11" descr="343439383331313b343532303032373bbfcdbba7b5b5b0b8"/>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2042160" y="2762250"/>
            <a:ext cx="288000" cy="288000"/>
          </a:xfrm>
          <a:prstGeom prst="rect">
            <a:avLst/>
          </a:prstGeom>
        </p:spPr>
      </p:pic>
      <p:pic>
        <p:nvPicPr>
          <p:cNvPr id="27" name="图片 16" descr="343439383331313b343532303033323bd3a6d3c3b9dcc0e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7244080" y="2762885"/>
            <a:ext cx="285750" cy="285750"/>
          </a:xfrm>
          <a:prstGeom prst="rect">
            <a:avLst/>
          </a:prstGeom>
        </p:spPr>
      </p:pic>
      <p:pic>
        <p:nvPicPr>
          <p:cNvPr id="28" name="图片 5" descr="343439383331313b343532303032323bb2fac6b7d5b9cabe"/>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9821545" y="2740025"/>
            <a:ext cx="331400" cy="331400"/>
          </a:xfrm>
          <a:prstGeom prst="rect">
            <a:avLst/>
          </a:prstGeom>
        </p:spPr>
      </p:pic>
    </p:spTree>
    <p:custDataLst>
      <p:tags r:id="rId32"/>
    </p:custDataLst>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timing>
    <p:tnLst>
      <p:par>
        <p:cTn id="1" dur="indefinite" restart="never" fill="hold"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176905" y="3013710"/>
            <a:ext cx="5570220" cy="230695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7200" b="1" i="0" kern="0" spc="170" baseline="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defRPr>
            </a:lvl1pPr>
            <a:lvl2pPr defTabSz="457200"/>
            <a:lvl3pPr defTabSz="457200"/>
            <a:lvl4pPr defTabSz="457200"/>
            <a:lvl5pPr defTabSz="457200"/>
            <a:lvl6pPr defTabSz="457200"/>
            <a:lvl7pPr defTabSz="457200"/>
            <a:lvl8pPr defTabSz="457200"/>
            <a:lvl9pPr defTabSz="457200"/>
          </a:lstStyle>
          <a:p>
            <a:r>
              <a:rPr lang="zh-CN" altLang="en-US" dirty="0">
                <a:sym typeface="微软雅黑" panose="020B0503020204020204" pitchFamily="34" charset="-122"/>
              </a:rPr>
              <a:t>创业机会的评价</a:t>
            </a:r>
            <a:endParaRPr lang="zh-CN" altLang="en-US" dirty="0">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任务二</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08026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62558"/>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6294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62351"/>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62556"/>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项目一　创新概说</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41947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1" name="文本框 50"/>
          <p:cNvSpPr txBox="1"/>
          <p:nvPr/>
        </p:nvSpPr>
        <p:spPr bwMode="auto">
          <a:xfrm>
            <a:off x="1296035" y="4002405"/>
            <a:ext cx="4273550" cy="860425"/>
          </a:xfrm>
          <a:prstGeom prst="rect">
            <a:avLst/>
          </a:prstGeom>
          <a:noFill/>
        </p:spPr>
        <p:txBody>
          <a:bodyPr wrap="square">
            <a:spAutoFit/>
            <a:scene3d>
              <a:camera prst="orthographicFront"/>
              <a:lightRig rig="threePt" dir="t"/>
            </a:scene3d>
            <a:sp3d contourW="12700"/>
          </a:bodyPr>
          <a:lstStyle/>
          <a:p>
            <a:pPr lvl="0" algn="ctr" defTabSz="457200">
              <a:lnSpc>
                <a:spcPts val="2000"/>
              </a:lnSpc>
              <a:defRPr/>
            </a:pPr>
            <a:r>
              <a:rPr lang="zh-CN" altLang="en-US" sz="120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请在此处添加具体内容，文字尽量言简意赅，简单描述即可，不必过于繁琐，注意版面美观</a:t>
            </a:r>
            <a:r>
              <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度。请在此处添加具体内容，文字尽量言简意赅，简单描述即可。</a:t>
            </a:r>
            <a:endPar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项目二　创新思维的塑造</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项目三　创新方法</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项目四　创新能力</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项目五　创业概述</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1" grpId="0"/>
      <p:bldP spid="52" grpId="0"/>
      <p:bldP spid="53" grpId="0"/>
      <p:bldP spid="54" grpId="0"/>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429577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101090" y="2200910"/>
            <a:ext cx="3935095" cy="3646170"/>
          </a:xfrm>
          <a:prstGeom prst="rect">
            <a:avLst/>
          </a:prstGeom>
          <a:noFill/>
        </p:spPr>
        <p:txBody>
          <a:bodyPr wrap="square" rtlCol="0">
            <a:spAutoFit/>
          </a:bodyPr>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b="1" dirty="0">
                <a:solidFill>
                  <a:schemeClr val="bg1"/>
                </a:solidFill>
                <a:cs typeface="+mn-ea"/>
                <a:sym typeface="+mn-lt"/>
              </a:rPr>
              <a:t>创业机会评价是创业者决策过程中的关键步骤。准确评估创业机会，有助于创业者避免盲目投入资源，确保将时间、精力和资金投入到最有价值的项目中。正如创业学家蒂蒙斯所指出的，一个值得全力以赴投入的创业机会应符合多项特征，包括对用户具有吸引力、能够在商业环境中实施、可在现存机会窗口中执行，且创业者具备把握机会的资源与能力。通过系统的评价，创业者可以更好地理解机会的本质，判断其是否符合这些关键特征，进而为后续的创业行动提供坚实的依据。</a:t>
            </a:r>
            <a:endParaRPr lang="zh-CN" altLang="en-US" sz="1400" b="1" dirty="0">
              <a:solidFill>
                <a:schemeClr val="bg1"/>
              </a:solidFill>
              <a:cs typeface="+mn-ea"/>
              <a:sym typeface="+mn-lt"/>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一、创业机会评价的重要性</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362952" y="729555"/>
            <a:ext cx="5466080" cy="583565"/>
          </a:xfrm>
          <a:prstGeom prst="rect">
            <a:avLst/>
          </a:prstGeom>
          <a:noFill/>
        </p:spPr>
        <p:txBody>
          <a:bodyPr wrap="none" rtlCol="0">
            <a:spAutoFit/>
          </a:bodyPr>
          <a:p>
            <a:pPr algn="ctr"/>
            <a:r>
              <a:rPr lang="zh-CN" altLang="en-US" sz="3200" b="1" dirty="0">
                <a:solidFill>
                  <a:srgbClr val="7E4938"/>
                </a:solidFill>
                <a:cs typeface="+mn-ea"/>
                <a:sym typeface="+mn-lt"/>
              </a:rPr>
              <a:t>二、创业机会评价的关键维度</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10" name="矩形 9"/>
          <p:cNvSpPr/>
          <p:nvPr>
            <p:custDataLst>
              <p:tags r:id="rId4"/>
            </p:custDataLst>
          </p:nvPr>
        </p:nvSpPr>
        <p:spPr>
          <a:xfrm>
            <a:off x="5404754" y="3793486"/>
            <a:ext cx="5158926" cy="681353"/>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技术创新</a:t>
            </a:r>
            <a:endParaRPr lang="zh-CN" altLang="en-US" b="1" dirty="0">
              <a:solidFill>
                <a:schemeClr val="accent4"/>
              </a:solidFill>
              <a:latin typeface="+mn-ea"/>
              <a:cs typeface="+mn-ea"/>
            </a:endParaRPr>
          </a:p>
        </p:txBody>
      </p:sp>
      <p:sp>
        <p:nvSpPr>
          <p:cNvPr id="14" name="矩形 13"/>
          <p:cNvSpPr/>
          <p:nvPr>
            <p:custDataLst>
              <p:tags r:id="rId5"/>
            </p:custDataLst>
          </p:nvPr>
        </p:nvSpPr>
        <p:spPr>
          <a:xfrm>
            <a:off x="5404754" y="1680210"/>
            <a:ext cx="5158926" cy="681353"/>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产品创新</a:t>
            </a:r>
            <a:endParaRPr lang="zh-CN" altLang="en-US" b="1" dirty="0">
              <a:solidFill>
                <a:schemeClr val="accent4"/>
              </a:solidFill>
              <a:latin typeface="+mn-ea"/>
              <a:cs typeface="+mn-ea"/>
            </a:endParaRPr>
          </a:p>
        </p:txBody>
      </p:sp>
      <p:sp>
        <p:nvSpPr>
          <p:cNvPr id="17" name="矩形 16"/>
          <p:cNvSpPr/>
          <p:nvPr>
            <p:custDataLst>
              <p:tags r:id="rId6"/>
            </p:custDataLst>
          </p:nvPr>
        </p:nvSpPr>
        <p:spPr>
          <a:xfrm>
            <a:off x="5404754" y="2377776"/>
            <a:ext cx="5158926" cy="1288221"/>
          </a:xfrm>
          <a:prstGeom prst="rect">
            <a:avLst/>
          </a:prstGeom>
          <a:noFill/>
        </p:spPr>
        <p:txBody>
          <a:bodyPr wrap="square" lIns="0" tIns="0" rIns="0" bIns="0" rtlCol="0" anchor="t" anchorCtr="0">
            <a:noAutofit/>
          </a:bodyPr>
          <a:p>
            <a:pPr indent="431800" algn="just" fontAlgn="auto">
              <a:lnSpc>
                <a:spcPct val="130000"/>
              </a:lnSpc>
              <a:spcBef>
                <a:spcPct val="0"/>
              </a:spcBef>
              <a:spcAft>
                <a:spcPct val="0"/>
              </a:spcAft>
              <a:extLst>
                <a:ext uri="{35155182-B16C-46BC-9424-99874614C6A1}">
                  <wpsdc:indentchars xmlns:wpsdc="http://www.wps.cn/officeDocument/2017/drawingmlCustomData" val="200" checksum="3588746719"/>
                </a:ext>
              </a:extLst>
            </a:pPr>
            <a:r>
              <a:rPr lang="zh-CN" altLang="en-US" sz="1700" dirty="0">
                <a:solidFill>
                  <a:schemeClr val="tx1">
                    <a:lumMod val="85000"/>
                    <a:lumOff val="15000"/>
                  </a:schemeClr>
                </a:solidFill>
                <a:latin typeface="+mn-ea"/>
                <a:cs typeface="+mn-ea"/>
              </a:rPr>
              <a:t>产品创新以用户为导向，按新颖程度和独特程度定义。新颖性指产品有全新特征，需客户花时间学习；独特性是依客户需求打造差异化。</a:t>
            </a:r>
            <a:endParaRPr lang="zh-CN" altLang="en-US" sz="1700" dirty="0">
              <a:solidFill>
                <a:schemeClr val="tx1">
                  <a:lumMod val="85000"/>
                  <a:lumOff val="15000"/>
                </a:schemeClr>
              </a:solidFill>
              <a:latin typeface="+mn-ea"/>
              <a:cs typeface="+mn-ea"/>
            </a:endParaRPr>
          </a:p>
        </p:txBody>
      </p:sp>
      <p:sp>
        <p:nvSpPr>
          <p:cNvPr id="20" name="矩形 19"/>
          <p:cNvSpPr/>
          <p:nvPr>
            <p:custDataLst>
              <p:tags r:id="rId7"/>
            </p:custDataLst>
          </p:nvPr>
        </p:nvSpPr>
        <p:spPr>
          <a:xfrm>
            <a:off x="5404754" y="4490525"/>
            <a:ext cx="5158926" cy="1288221"/>
          </a:xfrm>
          <a:prstGeom prst="rect">
            <a:avLst/>
          </a:prstGeom>
          <a:noFill/>
        </p:spPr>
        <p:txBody>
          <a:bodyPr wrap="square" lIns="0" tIns="0" rIns="0" bIns="0" rtlCol="0" anchor="t" anchorCtr="0">
            <a:noAutofit/>
          </a:bodyPr>
          <a:p>
            <a:pPr indent="431800" algn="just" fontAlgn="auto">
              <a:lnSpc>
                <a:spcPct val="130000"/>
              </a:lnSpc>
              <a:spcBef>
                <a:spcPct val="0"/>
              </a:spcBef>
              <a:spcAft>
                <a:spcPct val="0"/>
              </a:spcAft>
              <a:extLst>
                <a:ext uri="{35155182-B16C-46BC-9424-99874614C6A1}">
                  <wpsdc:indentchars xmlns:wpsdc="http://www.wps.cn/officeDocument/2017/drawingmlCustomData" val="200" checksum="3588746719"/>
                </a:ext>
              </a:extLst>
            </a:pPr>
            <a:r>
              <a:rPr lang="zh-CN" altLang="en-US" sz="1700" dirty="0">
                <a:solidFill>
                  <a:schemeClr val="tx1">
                    <a:lumMod val="85000"/>
                    <a:lumOff val="15000"/>
                  </a:schemeClr>
                </a:solidFill>
                <a:latin typeface="+mn-ea"/>
                <a:cs typeface="+mn-ea"/>
              </a:rPr>
              <a:t>技术创新与组织技术系统相关，结果体现为产品和工艺创新。其类型多样，颠覆性创新能颠覆原有体系，像互联网冲击传统行业；渐进性创新持续改进现有技术，累积效应长远。</a:t>
            </a:r>
            <a:endParaRPr lang="zh-CN" altLang="en-US" sz="1700" dirty="0">
              <a:solidFill>
                <a:schemeClr val="tx1">
                  <a:lumMod val="85000"/>
                  <a:lumOff val="15000"/>
                </a:schemeClr>
              </a:solidFill>
              <a:latin typeface="+mn-ea"/>
              <a:cs typeface="+mn-ea"/>
            </a:endParaRPr>
          </a:p>
        </p:txBody>
      </p:sp>
      <p:sp>
        <p:nvSpPr>
          <p:cNvPr id="21" name="任意多边形: 形状 18"/>
          <p:cNvSpPr/>
          <p:nvPr>
            <p:custDataLst>
              <p:tags r:id="rId8"/>
            </p:custDataLst>
          </p:nvPr>
        </p:nvSpPr>
        <p:spPr>
          <a:xfrm>
            <a:off x="2041980" y="1906576"/>
            <a:ext cx="2636286" cy="3470089"/>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3" name="椭圆 22"/>
          <p:cNvSpPr/>
          <p:nvPr>
            <p:custDataLst>
              <p:tags r:id="rId9"/>
            </p:custDataLst>
          </p:nvPr>
        </p:nvSpPr>
        <p:spPr>
          <a:xfrm>
            <a:off x="2041980" y="2735529"/>
            <a:ext cx="1802485" cy="1802485"/>
          </a:xfrm>
          <a:prstGeom prst="ellipse">
            <a:avLst/>
          </a:prstGeom>
          <a:solidFill>
            <a:schemeClr val="accent4"/>
          </a:solidFill>
          <a:ln>
            <a:gradFill>
              <a:gsLst>
                <a:gs pos="37000">
                  <a:srgbClr val="FFFFFF"/>
                </a:gs>
                <a:gs pos="0">
                  <a:schemeClr val="accent4">
                    <a:lumMod val="45000"/>
                    <a:lumOff val="55000"/>
                    <a:alpha val="100000"/>
                  </a:schemeClr>
                </a:gs>
                <a:gs pos="100000">
                  <a:srgbClr val="FFFFFF"/>
                </a:gs>
                <a:gs pos="71000">
                  <a:schemeClr val="accent4">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spc="150" dirty="0">
                <a:solidFill>
                  <a:srgbClr val="FFFFFF"/>
                </a:solidFill>
                <a:latin typeface="+mn-ea"/>
                <a:cs typeface="+mn-ea"/>
                <a:sym typeface="+mn-ea"/>
              </a:rPr>
              <a:t>创新性</a:t>
            </a:r>
            <a:endParaRPr lang="zh-CN" altLang="en-US" sz="2000" b="1" spc="150" dirty="0">
              <a:solidFill>
                <a:srgbClr val="FFFFFF"/>
              </a:solidFill>
              <a:latin typeface="+mn-ea"/>
              <a:cs typeface="+mn-ea"/>
              <a:sym typeface="+mn-ea"/>
            </a:endParaRPr>
          </a:p>
          <a:p>
            <a:pPr algn="ctr">
              <a:spcBef>
                <a:spcPct val="0"/>
              </a:spcBef>
              <a:spcAft>
                <a:spcPct val="0"/>
              </a:spcAft>
            </a:pPr>
            <a:r>
              <a:rPr lang="zh-CN" altLang="en-US" sz="2000" b="1" spc="150" dirty="0">
                <a:solidFill>
                  <a:srgbClr val="FFFFFF"/>
                </a:solidFill>
                <a:latin typeface="+mn-ea"/>
                <a:cs typeface="+mn-ea"/>
                <a:sym typeface="+mn-ea"/>
              </a:rPr>
              <a:t>评价</a:t>
            </a:r>
            <a:endParaRPr lang="zh-CN" altLang="en-US" sz="2000" b="1" spc="150" dirty="0">
              <a:solidFill>
                <a:srgbClr val="FFFFFF"/>
              </a:solidFill>
              <a:latin typeface="+mn-ea"/>
              <a:cs typeface="+mn-ea"/>
              <a:sym typeface="+mn-ea"/>
            </a:endParaRPr>
          </a:p>
        </p:txBody>
      </p:sp>
      <p:sp>
        <p:nvSpPr>
          <p:cNvPr id="24" name="椭圆 23"/>
          <p:cNvSpPr/>
          <p:nvPr>
            <p:custDataLst>
              <p:tags r:id="rId10"/>
            </p:custDataLst>
          </p:nvPr>
        </p:nvSpPr>
        <p:spPr>
          <a:xfrm>
            <a:off x="4125707" y="4425623"/>
            <a:ext cx="504970" cy="504970"/>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02</a:t>
            </a:r>
            <a:endParaRPr lang="en-US" altLang="zh-CN" sz="1400" b="1" dirty="0">
              <a:solidFill>
                <a:srgbClr val="FFFFFF"/>
              </a:solidFill>
              <a:latin typeface="+mn-ea"/>
              <a:cs typeface="+mn-ea"/>
              <a:sym typeface="+mn-ea"/>
            </a:endParaRPr>
          </a:p>
        </p:txBody>
      </p:sp>
      <p:sp>
        <p:nvSpPr>
          <p:cNvPr id="33" name="椭圆 32"/>
          <p:cNvSpPr/>
          <p:nvPr>
            <p:custDataLst>
              <p:tags r:id="rId11"/>
            </p:custDataLst>
          </p:nvPr>
        </p:nvSpPr>
        <p:spPr>
          <a:xfrm>
            <a:off x="4125707" y="2354559"/>
            <a:ext cx="504970" cy="504970"/>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fill="hold"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362952" y="729555"/>
            <a:ext cx="5466080" cy="583565"/>
          </a:xfrm>
          <a:prstGeom prst="rect">
            <a:avLst/>
          </a:prstGeom>
          <a:noFill/>
        </p:spPr>
        <p:txBody>
          <a:bodyPr wrap="none" rtlCol="0">
            <a:spAutoFit/>
          </a:bodyPr>
          <a:p>
            <a:pPr algn="ctr"/>
            <a:r>
              <a:rPr lang="zh-CN" altLang="en-US" sz="3200" b="1" dirty="0">
                <a:solidFill>
                  <a:srgbClr val="7E4938"/>
                </a:solidFill>
                <a:cs typeface="+mn-ea"/>
                <a:sym typeface="+mn-lt"/>
              </a:rPr>
              <a:t>二、创业机会评价的关键维度</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 name="矩形 2"/>
          <p:cNvSpPr/>
          <p:nvPr>
            <p:custDataLst>
              <p:tags r:id="rId4"/>
            </p:custDataLst>
          </p:nvPr>
        </p:nvSpPr>
        <p:spPr>
          <a:xfrm>
            <a:off x="5043952" y="5171148"/>
            <a:ext cx="5656751" cy="868445"/>
          </a:xfrm>
          <a:prstGeom prst="rect">
            <a:avLst/>
          </a:prstGeom>
          <a:noFill/>
        </p:spPr>
        <p:txBody>
          <a:bodyPr wrap="square" lIns="0" tIns="0" rIns="0" bIns="0" rtlCol="0" anchor="t" anchorCtr="0">
            <a:noAutofit/>
          </a:bodyPr>
          <a:p>
            <a:pPr indent="457200" fontAlgn="auto">
              <a:lnSpc>
                <a:spcPct val="13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（1）导入阶段；（2）成长阶段；（3）成熟阶段；（4）衰退阶段</a:t>
            </a:r>
            <a:endParaRPr lang="zh-CN" altLang="en-US" dirty="0">
              <a:solidFill>
                <a:schemeClr val="tx1">
                  <a:lumMod val="85000"/>
                  <a:lumOff val="15000"/>
                </a:schemeClr>
              </a:solidFill>
              <a:latin typeface="+mn-ea"/>
              <a:cs typeface="+mn-ea"/>
            </a:endParaRPr>
          </a:p>
        </p:txBody>
      </p:sp>
      <p:sp>
        <p:nvSpPr>
          <p:cNvPr id="2" name="矩形 1"/>
          <p:cNvSpPr/>
          <p:nvPr>
            <p:custDataLst>
              <p:tags r:id="rId5"/>
            </p:custDataLst>
          </p:nvPr>
        </p:nvSpPr>
        <p:spPr>
          <a:xfrm>
            <a:off x="5043952" y="4623235"/>
            <a:ext cx="5656749" cy="529222"/>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3. 成长阶段</a:t>
            </a:r>
            <a:endParaRPr lang="zh-CN" altLang="en-US" b="1" dirty="0">
              <a:solidFill>
                <a:schemeClr val="accent4"/>
              </a:solidFill>
              <a:latin typeface="+mn-ea"/>
              <a:cs typeface="+mn-ea"/>
            </a:endParaRPr>
          </a:p>
        </p:txBody>
      </p:sp>
      <p:sp>
        <p:nvSpPr>
          <p:cNvPr id="8" name="矩形 7"/>
          <p:cNvSpPr/>
          <p:nvPr>
            <p:custDataLst>
              <p:tags r:id="rId6"/>
            </p:custDataLst>
          </p:nvPr>
        </p:nvSpPr>
        <p:spPr>
          <a:xfrm>
            <a:off x="5043952" y="2277104"/>
            <a:ext cx="5656751" cy="868445"/>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市场潜力是指在特定时期和条件下，某一市场对某一产品购买量的客观估计。</a:t>
            </a:r>
            <a:endParaRPr lang="zh-CN" altLang="en-US" dirty="0">
              <a:solidFill>
                <a:schemeClr val="tx1">
                  <a:lumMod val="85000"/>
                  <a:lumOff val="15000"/>
                </a:schemeClr>
              </a:solidFill>
              <a:latin typeface="+mn-ea"/>
              <a:cs typeface="+mn-ea"/>
            </a:endParaRPr>
          </a:p>
        </p:txBody>
      </p:sp>
      <p:sp>
        <p:nvSpPr>
          <p:cNvPr id="4" name="矩形 3"/>
          <p:cNvSpPr/>
          <p:nvPr>
            <p:custDataLst>
              <p:tags r:id="rId7"/>
            </p:custDataLst>
          </p:nvPr>
        </p:nvSpPr>
        <p:spPr>
          <a:xfrm>
            <a:off x="5043952" y="1736134"/>
            <a:ext cx="5656749" cy="529222"/>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4"/>
                </a:solidFill>
                <a:latin typeface="+mn-ea"/>
                <a:cs typeface="+mn-ea"/>
              </a:rPr>
              <a:t>1. 市场潜力</a:t>
            </a:r>
            <a:endParaRPr lang="zh-CN" altLang="en-US" b="1" dirty="0">
              <a:solidFill>
                <a:schemeClr val="accent4"/>
              </a:solidFill>
              <a:latin typeface="+mn-ea"/>
              <a:cs typeface="+mn-ea"/>
            </a:endParaRPr>
          </a:p>
        </p:txBody>
      </p:sp>
      <p:sp>
        <p:nvSpPr>
          <p:cNvPr id="5" name="矩形 4"/>
          <p:cNvSpPr/>
          <p:nvPr>
            <p:custDataLst>
              <p:tags r:id="rId8"/>
            </p:custDataLst>
          </p:nvPr>
        </p:nvSpPr>
        <p:spPr>
          <a:xfrm>
            <a:off x="5043952" y="3724126"/>
            <a:ext cx="5656751" cy="868445"/>
          </a:xfrm>
          <a:prstGeom prst="rect">
            <a:avLst/>
          </a:prstGeom>
          <a:noFill/>
        </p:spPr>
        <p:txBody>
          <a:bodyPr wrap="square" lIns="0" tIns="0" rIns="0" bIns="0" rtlCol="0" anchor="t" anchorCtr="0">
            <a:noAutofit/>
          </a:bodyPr>
          <a:p>
            <a:pPr indent="457200" algn="just" fontAlgn="auto">
              <a:lnSpc>
                <a:spcPct val="13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进入壁垒是企业在市场竞争中构建的有效竞争门槛，用于维护自身优势地位。</a:t>
            </a:r>
            <a:endParaRPr lang="zh-CN" altLang="en-US" dirty="0">
              <a:solidFill>
                <a:schemeClr val="tx1">
                  <a:lumMod val="85000"/>
                  <a:lumOff val="15000"/>
                </a:schemeClr>
              </a:solidFill>
              <a:latin typeface="+mn-ea"/>
              <a:cs typeface="+mn-ea"/>
            </a:endParaRPr>
          </a:p>
        </p:txBody>
      </p:sp>
      <p:sp>
        <p:nvSpPr>
          <p:cNvPr id="9" name="矩形 8"/>
          <p:cNvSpPr/>
          <p:nvPr>
            <p:custDataLst>
              <p:tags r:id="rId9"/>
            </p:custDataLst>
          </p:nvPr>
        </p:nvSpPr>
        <p:spPr>
          <a:xfrm>
            <a:off x="5043952" y="3179684"/>
            <a:ext cx="5656749" cy="529222"/>
          </a:xfrm>
          <a:prstGeom prst="rect">
            <a:avLst/>
          </a:prstGeom>
          <a:noFill/>
        </p:spPr>
        <p:txBody>
          <a:bodyPr wrap="square" lIns="0" tIns="0" rIns="0" bIns="36000" rtlCol="0" anchor="b">
            <a:noAutofit/>
          </a:bodyPr>
          <a:p>
            <a:pPr lvl="0" algn="l">
              <a:buClrTx/>
              <a:buSzTx/>
              <a:buFontTx/>
            </a:pPr>
            <a:r>
              <a:rPr lang="zh-CN" altLang="en-US" b="1" dirty="0">
                <a:solidFill>
                  <a:schemeClr val="accent4"/>
                </a:solidFill>
                <a:latin typeface="+mn-ea"/>
                <a:cs typeface="+mn-ea"/>
                <a:sym typeface="+mn-ea"/>
              </a:rPr>
              <a:t>2. 进入壁垒</a:t>
            </a:r>
            <a:endParaRPr lang="zh-CN" altLang="en-US" b="1" dirty="0">
              <a:solidFill>
                <a:schemeClr val="accent4"/>
              </a:solidFill>
              <a:latin typeface="+mn-ea"/>
              <a:cs typeface="+mn-ea"/>
              <a:sym typeface="+mn-ea"/>
            </a:endParaRPr>
          </a:p>
        </p:txBody>
      </p:sp>
      <p:sp>
        <p:nvSpPr>
          <p:cNvPr id="27" name="任意多边形: 形状 26"/>
          <p:cNvSpPr/>
          <p:nvPr>
            <p:custDataLst>
              <p:tags r:id="rId10"/>
            </p:custDataLst>
          </p:nvPr>
        </p:nvSpPr>
        <p:spPr>
          <a:xfrm>
            <a:off x="1356678" y="1984343"/>
            <a:ext cx="2890681" cy="3804944"/>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5" name="椭圆 24"/>
          <p:cNvSpPr/>
          <p:nvPr>
            <p:custDataLst>
              <p:tags r:id="rId11"/>
            </p:custDataLst>
          </p:nvPr>
        </p:nvSpPr>
        <p:spPr>
          <a:xfrm>
            <a:off x="3951019" y="3607253"/>
            <a:ext cx="553699" cy="553699"/>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26" name="椭圆 25"/>
          <p:cNvSpPr/>
          <p:nvPr>
            <p:custDataLst>
              <p:tags r:id="rId12"/>
            </p:custDataLst>
          </p:nvPr>
        </p:nvSpPr>
        <p:spPr>
          <a:xfrm>
            <a:off x="3438978" y="2281732"/>
            <a:ext cx="553699" cy="553699"/>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28" name="椭圆 27"/>
          <p:cNvSpPr/>
          <p:nvPr>
            <p:custDataLst>
              <p:tags r:id="rId13"/>
            </p:custDataLst>
          </p:nvPr>
        </p:nvSpPr>
        <p:spPr>
          <a:xfrm>
            <a:off x="3438978" y="4932195"/>
            <a:ext cx="553699" cy="553699"/>
          </a:xfrm>
          <a:prstGeom prst="ellipse">
            <a:avLst/>
          </a:prstGeom>
          <a:solidFill>
            <a:schemeClr val="accent4"/>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03</a:t>
            </a:r>
            <a:endParaRPr lang="en-US" altLang="zh-CN" sz="1400" b="1" dirty="0">
              <a:solidFill>
                <a:srgbClr val="FFFFFF"/>
              </a:solidFill>
              <a:latin typeface="+mn-ea"/>
              <a:cs typeface="+mn-ea"/>
              <a:sym typeface="+mn-ea"/>
            </a:endParaRPr>
          </a:p>
        </p:txBody>
      </p:sp>
      <p:sp>
        <p:nvSpPr>
          <p:cNvPr id="29" name="椭圆 28"/>
          <p:cNvSpPr/>
          <p:nvPr>
            <p:custDataLst>
              <p:tags r:id="rId14"/>
            </p:custDataLst>
          </p:nvPr>
        </p:nvSpPr>
        <p:spPr>
          <a:xfrm>
            <a:off x="1356678" y="2893289"/>
            <a:ext cx="1976420" cy="1976420"/>
          </a:xfrm>
          <a:prstGeom prst="ellipse">
            <a:avLst/>
          </a:prstGeom>
          <a:solidFill>
            <a:schemeClr val="accent4"/>
          </a:solidFill>
          <a:ln>
            <a:gradFill>
              <a:gsLst>
                <a:gs pos="37000">
                  <a:srgbClr val="FFFFFF"/>
                </a:gs>
                <a:gs pos="0">
                  <a:schemeClr val="accent4">
                    <a:lumMod val="45000"/>
                    <a:lumOff val="55000"/>
                    <a:alpha val="100000"/>
                  </a:schemeClr>
                </a:gs>
                <a:gs pos="100000">
                  <a:srgbClr val="FFFFFF"/>
                </a:gs>
                <a:gs pos="71000">
                  <a:schemeClr val="accent4">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spc="150" dirty="0">
                <a:solidFill>
                  <a:srgbClr val="FFFFFF"/>
                </a:solidFill>
                <a:latin typeface="+mn-ea"/>
                <a:cs typeface="+mn-ea"/>
                <a:sym typeface="+mn-ea"/>
              </a:rPr>
              <a:t>成长性评价</a:t>
            </a:r>
            <a:endParaRPr lang="zh-CN" altLang="en-US" sz="2000" b="1" spc="150" dirty="0">
              <a:solidFill>
                <a:srgbClr val="FFFFFF"/>
              </a:solidFill>
              <a:latin typeface="+mn-ea"/>
              <a:cs typeface="+mn-ea"/>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timing>
    <p:tnLst>
      <p:par>
        <p:cTn id="1" dur="indefinite" restart="never" fill="hold"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362952" y="729555"/>
            <a:ext cx="5466080" cy="583565"/>
          </a:xfrm>
          <a:prstGeom prst="rect">
            <a:avLst/>
          </a:prstGeom>
          <a:noFill/>
        </p:spPr>
        <p:txBody>
          <a:bodyPr wrap="none" rtlCol="0">
            <a:spAutoFit/>
          </a:bodyPr>
          <a:p>
            <a:pPr algn="ctr"/>
            <a:r>
              <a:rPr lang="zh-CN" altLang="en-US" sz="3200" b="1" dirty="0">
                <a:solidFill>
                  <a:srgbClr val="7E4938"/>
                </a:solidFill>
                <a:cs typeface="+mn-ea"/>
                <a:sym typeface="+mn-lt"/>
              </a:rPr>
              <a:t>二、创业机会评价的关键维度</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52019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（三）可行性评价</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任意多边形: 形状 13"/>
          <p:cNvSpPr/>
          <p:nvPr>
            <p:custDataLst>
              <p:tags r:id="rId4"/>
            </p:custDataLst>
          </p:nvPr>
        </p:nvSpPr>
        <p:spPr>
          <a:xfrm rot="652946" flipH="1">
            <a:off x="2302663" y="5181554"/>
            <a:ext cx="165372" cy="150010"/>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31" name="任意多边形: 形状 263"/>
          <p:cNvSpPr/>
          <p:nvPr>
            <p:custDataLst>
              <p:tags r:id="rId5"/>
            </p:custDataLst>
          </p:nvPr>
        </p:nvSpPr>
        <p:spPr>
          <a:xfrm>
            <a:off x="1739918" y="5219070"/>
            <a:ext cx="668935" cy="648587"/>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03</a:t>
            </a:r>
            <a:endParaRPr lang="en-US" altLang="zh-CN" sz="2400">
              <a:solidFill>
                <a:srgbClr val="FFFFFF"/>
              </a:solidFill>
              <a:latin typeface="+mn-ea"/>
              <a:cs typeface="+mn-ea"/>
              <a:sym typeface="汉仪粗圆简" panose="02010600000101010101" charset="-122"/>
            </a:endParaRPr>
          </a:p>
        </p:txBody>
      </p:sp>
      <p:sp>
        <p:nvSpPr>
          <p:cNvPr id="32" name="任意多边形: 形状 264"/>
          <p:cNvSpPr/>
          <p:nvPr>
            <p:custDataLst>
              <p:tags r:id="rId6"/>
            </p:custDataLst>
          </p:nvPr>
        </p:nvSpPr>
        <p:spPr>
          <a:xfrm>
            <a:off x="1720842" y="5219070"/>
            <a:ext cx="647315" cy="627603"/>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35" name="任意多边形: 形状 13"/>
          <p:cNvSpPr/>
          <p:nvPr>
            <p:custDataLst>
              <p:tags r:id="rId7"/>
            </p:custDataLst>
          </p:nvPr>
        </p:nvSpPr>
        <p:spPr>
          <a:xfrm rot="652946" flipH="1">
            <a:off x="2302663" y="3703158"/>
            <a:ext cx="165372" cy="150010"/>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38" name="任意多边形: 形状 263"/>
          <p:cNvSpPr/>
          <p:nvPr>
            <p:custDataLst>
              <p:tags r:id="rId8"/>
            </p:custDataLst>
          </p:nvPr>
        </p:nvSpPr>
        <p:spPr>
          <a:xfrm>
            <a:off x="1739918" y="3740674"/>
            <a:ext cx="668935" cy="648587"/>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02</a:t>
            </a:r>
            <a:endParaRPr lang="en-US" altLang="zh-CN" sz="2400">
              <a:solidFill>
                <a:srgbClr val="FFFFFF"/>
              </a:solidFill>
              <a:latin typeface="+mn-ea"/>
              <a:cs typeface="+mn-ea"/>
              <a:sym typeface="汉仪粗圆简" panose="02010600000101010101" charset="-122"/>
            </a:endParaRPr>
          </a:p>
        </p:txBody>
      </p:sp>
      <p:sp>
        <p:nvSpPr>
          <p:cNvPr id="39" name="任意多边形: 形状 264"/>
          <p:cNvSpPr/>
          <p:nvPr>
            <p:custDataLst>
              <p:tags r:id="rId9"/>
            </p:custDataLst>
          </p:nvPr>
        </p:nvSpPr>
        <p:spPr>
          <a:xfrm>
            <a:off x="1720842" y="3740674"/>
            <a:ext cx="647315" cy="627603"/>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1" name="任意多边形: 形状 13"/>
          <p:cNvSpPr/>
          <p:nvPr>
            <p:custDataLst>
              <p:tags r:id="rId10"/>
            </p:custDataLst>
          </p:nvPr>
        </p:nvSpPr>
        <p:spPr>
          <a:xfrm rot="652946" flipH="1">
            <a:off x="2302663" y="2215223"/>
            <a:ext cx="165372" cy="150010"/>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4" name="任意多边形: 形状 263"/>
          <p:cNvSpPr/>
          <p:nvPr>
            <p:custDataLst>
              <p:tags r:id="rId11"/>
            </p:custDataLst>
          </p:nvPr>
        </p:nvSpPr>
        <p:spPr>
          <a:xfrm>
            <a:off x="1739918" y="2252740"/>
            <a:ext cx="668935" cy="648587"/>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01</a:t>
            </a:r>
            <a:endParaRPr lang="en-US" altLang="zh-CN" sz="2400">
              <a:solidFill>
                <a:srgbClr val="FFFFFF"/>
              </a:solidFill>
              <a:latin typeface="+mn-ea"/>
              <a:cs typeface="+mn-ea"/>
              <a:sym typeface="汉仪粗圆简" panose="02010600000101010101" charset="-122"/>
            </a:endParaRPr>
          </a:p>
        </p:txBody>
      </p:sp>
      <p:sp>
        <p:nvSpPr>
          <p:cNvPr id="45" name="任意多边形: 形状 264"/>
          <p:cNvSpPr/>
          <p:nvPr>
            <p:custDataLst>
              <p:tags r:id="rId12"/>
            </p:custDataLst>
          </p:nvPr>
        </p:nvSpPr>
        <p:spPr>
          <a:xfrm>
            <a:off x="1720842" y="2252740"/>
            <a:ext cx="647315" cy="627603"/>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2" name="矩形 41"/>
          <p:cNvSpPr/>
          <p:nvPr>
            <p:custDataLst>
              <p:tags r:id="rId13"/>
            </p:custDataLst>
          </p:nvPr>
        </p:nvSpPr>
        <p:spPr>
          <a:xfrm>
            <a:off x="2642870" y="2197100"/>
            <a:ext cx="7980680" cy="739775"/>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1600" b="1">
                <a:solidFill>
                  <a:srgbClr val="FFBA55"/>
                </a:solidFill>
                <a:latin typeface="+mn-ea"/>
                <a:cs typeface="+mn-ea"/>
              </a:rPr>
              <a:t>1. 团队匹配</a:t>
            </a:r>
            <a:endParaRPr lang="zh-CN" altLang="en-US" sz="1600" b="1">
              <a:solidFill>
                <a:srgbClr val="FFBA55"/>
              </a:solidFill>
              <a:latin typeface="+mn-ea"/>
              <a:cs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创业者在创业过程中起着核心作用，其能力和素质对把握创业机会至关重要。创业者需要具备敏锐的商机洞察力，能够准确分析和评估风险，并合理利用和配置资源。</a:t>
            </a:r>
            <a:endParaRPr lang="zh-CN" altLang="en-US" sz="1600">
              <a:solidFill>
                <a:schemeClr val="tx1">
                  <a:lumMod val="85000"/>
                  <a:lumOff val="15000"/>
                </a:schemeClr>
              </a:solidFill>
              <a:latin typeface="+mn-ea"/>
              <a:cs typeface="+mn-ea"/>
            </a:endParaRPr>
          </a:p>
        </p:txBody>
      </p:sp>
      <p:sp>
        <p:nvSpPr>
          <p:cNvPr id="43" name="矩形 42"/>
          <p:cNvSpPr/>
          <p:nvPr>
            <p:custDataLst>
              <p:tags r:id="rId14"/>
            </p:custDataLst>
          </p:nvPr>
        </p:nvSpPr>
        <p:spPr>
          <a:xfrm>
            <a:off x="2642870" y="3675380"/>
            <a:ext cx="7980680" cy="739775"/>
          </a:xfrm>
          <a:prstGeom prst="rect">
            <a:avLst/>
          </a:prstGeom>
          <a:noFill/>
        </p:spPr>
        <p:txBody>
          <a:bodyPr wrap="square" lIns="0" tIns="0" rIns="0" bIns="0" rtlCol="0" anchor="ctr">
            <a:noAutofit/>
          </a:bodyPr>
          <a:lstStyle/>
          <a:p>
            <a:pPr algn="just">
              <a:lnSpc>
                <a:spcPct val="150000"/>
              </a:lnSpc>
              <a:buClrTx/>
              <a:buSzTx/>
              <a:buFontTx/>
            </a:pPr>
            <a:r>
              <a:rPr lang="zh-CN" altLang="en-US" sz="1600" b="1">
                <a:solidFill>
                  <a:srgbClr val="FFBA55"/>
                </a:solidFill>
                <a:latin typeface="+mn-ea"/>
                <a:cs typeface="+mn-ea"/>
              </a:rPr>
              <a:t>2. 资源匹配</a:t>
            </a:r>
            <a:endParaRPr lang="zh-CN" altLang="en-US" sz="1600" b="1">
              <a:solidFill>
                <a:srgbClr val="FFBA55"/>
              </a:solidFill>
              <a:latin typeface="+mn-ea"/>
              <a:cs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资源是创业的物质基础，企业创建和成长依赖于对资源的有效整合。创业资源识别是创业者根据自身资源状况，确定创业企业所需资源的过程。</a:t>
            </a:r>
            <a:endParaRPr lang="zh-CN" altLang="en-US" sz="1600">
              <a:solidFill>
                <a:schemeClr val="tx1">
                  <a:lumMod val="85000"/>
                  <a:lumOff val="15000"/>
                </a:schemeClr>
              </a:solidFill>
              <a:latin typeface="+mn-ea"/>
              <a:cs typeface="+mn-ea"/>
            </a:endParaRPr>
          </a:p>
        </p:txBody>
      </p:sp>
      <p:sp>
        <p:nvSpPr>
          <p:cNvPr id="46" name="矩形 45"/>
          <p:cNvSpPr/>
          <p:nvPr>
            <p:custDataLst>
              <p:tags r:id="rId15"/>
            </p:custDataLst>
          </p:nvPr>
        </p:nvSpPr>
        <p:spPr>
          <a:xfrm>
            <a:off x="2642870" y="5172710"/>
            <a:ext cx="7980680" cy="739775"/>
          </a:xfrm>
          <a:prstGeom prst="rect">
            <a:avLst/>
          </a:prstGeom>
          <a:noFill/>
        </p:spPr>
        <p:txBody>
          <a:bodyPr wrap="square" lIns="0" tIns="0" rIns="0" bIns="0" rtlCol="0" anchor="ctr">
            <a:noAutofit/>
          </a:bodyPr>
          <a:lstStyle/>
          <a:p>
            <a:pPr algn="just">
              <a:lnSpc>
                <a:spcPct val="150000"/>
              </a:lnSpc>
              <a:buClrTx/>
              <a:buSzTx/>
              <a:buFontTx/>
            </a:pPr>
            <a:r>
              <a:rPr lang="zh-CN" altLang="en-US" sz="1600" b="1">
                <a:solidFill>
                  <a:srgbClr val="FFBA55"/>
                </a:solidFill>
                <a:latin typeface="+mn-ea"/>
                <a:cs typeface="+mn-ea"/>
              </a:rPr>
              <a:t>3. 迭代匹配</a:t>
            </a:r>
            <a:endParaRPr lang="zh-CN" altLang="en-US" sz="1600" b="1">
              <a:solidFill>
                <a:srgbClr val="FFBA55"/>
              </a:solidFill>
              <a:latin typeface="+mn-ea"/>
              <a:cs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精益创业理念为创业机会的评估和产品开发提供了新的思路。它倡导企业进行验证性学习，先推出极简原型产品，通过最小成本的试验和学习，验证产品是否符合用户需求。</a:t>
            </a:r>
            <a:endParaRPr lang="zh-CN" altLang="en-US" sz="1600">
              <a:solidFill>
                <a:schemeClr val="tx1">
                  <a:lumMod val="85000"/>
                  <a:lumOff val="15000"/>
                </a:schemeClr>
              </a:solidFill>
              <a:latin typeface="+mn-ea"/>
              <a:cs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三、创业机会评价的方法</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410970" y="184277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（一）定性评价方法</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5" name="矩形: 圆角 44"/>
          <p:cNvSpPr/>
          <p:nvPr>
            <p:custDataLst>
              <p:tags r:id="rId4"/>
            </p:custDataLst>
          </p:nvPr>
        </p:nvSpPr>
        <p:spPr>
          <a:xfrm>
            <a:off x="1567180" y="2501900"/>
            <a:ext cx="9006840" cy="1555750"/>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28" name="矩形 27"/>
          <p:cNvSpPr/>
          <p:nvPr>
            <p:custDataLst>
              <p:tags r:id="rId5"/>
            </p:custDataLst>
          </p:nvPr>
        </p:nvSpPr>
        <p:spPr>
          <a:xfrm>
            <a:off x="1792542" y="2502381"/>
            <a:ext cx="1734052" cy="1555548"/>
          </a:xfrm>
          <a:prstGeom prst="rect">
            <a:avLst/>
          </a:prstGeom>
          <a:noFill/>
        </p:spPr>
        <p:txBody>
          <a:bodyPr wrap="square" lIns="0" tIns="36195" rIns="0" bIns="0" rtlCol="0" anchor="ctr">
            <a:noAutofit/>
          </a:bodyPr>
          <a:p>
            <a:pPr algn="ctr">
              <a:spcBef>
                <a:spcPct val="0"/>
              </a:spcBef>
              <a:spcAft>
                <a:spcPct val="0"/>
              </a:spcAft>
            </a:pPr>
            <a:r>
              <a:rPr lang="zh-CN" altLang="en-US" sz="2000" b="1" dirty="0">
                <a:solidFill>
                  <a:schemeClr val="accent4"/>
                </a:solidFill>
                <a:latin typeface="+mn-ea"/>
                <a:cs typeface="+mn-ea"/>
              </a:rPr>
              <a:t>专家意见法</a:t>
            </a:r>
            <a:endParaRPr lang="zh-CN" altLang="en-US" sz="2000" b="1" dirty="0">
              <a:solidFill>
                <a:schemeClr val="accent4"/>
              </a:solidFill>
              <a:latin typeface="+mn-ea"/>
              <a:cs typeface="+mn-ea"/>
            </a:endParaRPr>
          </a:p>
        </p:txBody>
      </p:sp>
      <p:sp>
        <p:nvSpPr>
          <p:cNvPr id="29" name="矩形 28"/>
          <p:cNvSpPr/>
          <p:nvPr>
            <p:custDataLst>
              <p:tags r:id="rId6"/>
            </p:custDataLst>
          </p:nvPr>
        </p:nvSpPr>
        <p:spPr>
          <a:xfrm>
            <a:off x="4100195" y="2501900"/>
            <a:ext cx="6162040" cy="1555750"/>
          </a:xfrm>
          <a:prstGeom prst="rect">
            <a:avLst/>
          </a:prstGeom>
          <a:noFill/>
        </p:spPr>
        <p:txBody>
          <a:bodyPr wrap="square" lIns="0" tIns="0" rIns="0" bIns="0" rtlCol="0" anchor="ctr" anchorCtr="0">
            <a:noAutofit/>
          </a:bodyPr>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专家意见法是邀请行业内具有丰富经验和专业知识的专家对创业机会进行评估。创业者首先需确定相关领域的专家，向他们提供详细的创业机会信息，包括项目背景、市场分析、产品或服务特点等。专家根据自身经验和专业知识，对创业机会的创新性、成长性、可行性等方面进行分析和评价。</a:t>
            </a:r>
            <a:endParaRPr lang="zh-CN" altLang="en-US" sz="1600" dirty="0">
              <a:solidFill>
                <a:schemeClr val="tx1">
                  <a:lumMod val="85000"/>
                  <a:lumOff val="15000"/>
                </a:schemeClr>
              </a:solidFill>
              <a:latin typeface="+mn-ea"/>
              <a:cs typeface="+mn-ea"/>
            </a:endParaRPr>
          </a:p>
        </p:txBody>
      </p:sp>
      <p:sp>
        <p:nvSpPr>
          <p:cNvPr id="49" name="矩形: 圆角 48"/>
          <p:cNvSpPr/>
          <p:nvPr>
            <p:custDataLst>
              <p:tags r:id="rId7"/>
            </p:custDataLst>
          </p:nvPr>
        </p:nvSpPr>
        <p:spPr>
          <a:xfrm>
            <a:off x="1567815" y="4284345"/>
            <a:ext cx="9006205" cy="1555750"/>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cxnSp>
        <p:nvCxnSpPr>
          <p:cNvPr id="46" name="直接连接符 45"/>
          <p:cNvCxnSpPr/>
          <p:nvPr>
            <p:custDataLst>
              <p:tags r:id="rId8"/>
            </p:custDataLst>
          </p:nvPr>
        </p:nvCxnSpPr>
        <p:spPr>
          <a:xfrm>
            <a:off x="3777272" y="2859873"/>
            <a:ext cx="0" cy="840563"/>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0" name="矩形 29"/>
          <p:cNvSpPr/>
          <p:nvPr>
            <p:custDataLst>
              <p:tags r:id="rId9"/>
            </p:custDataLst>
          </p:nvPr>
        </p:nvSpPr>
        <p:spPr>
          <a:xfrm>
            <a:off x="4100195" y="4284345"/>
            <a:ext cx="6162040" cy="1555750"/>
          </a:xfrm>
          <a:prstGeom prst="rect">
            <a:avLst/>
          </a:prstGeom>
          <a:noFill/>
        </p:spPr>
        <p:txBody>
          <a:bodyPr wrap="square" lIns="0" tIns="0" rIns="0" bIns="0" rtlCol="0" anchor="ctr" anchorCtr="0">
            <a:noAutofit/>
          </a:bodyPr>
          <a:p>
            <a:pPr indent="406400" fontAlgn="auto">
              <a:lnSpc>
                <a:spcPct val="12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头脑风暴法是组织创业团队成员或相关领域人员共同探讨创业机会。在头脑风暴过程中，鼓励参与者自由发表意见，不受传统思维束缚，尽可能多地提出关于创业机会的想法和观点。</a:t>
            </a:r>
            <a:endParaRPr lang="zh-CN" altLang="en-US" sz="1600" dirty="0">
              <a:solidFill>
                <a:schemeClr val="tx1">
                  <a:lumMod val="85000"/>
                  <a:lumOff val="15000"/>
                </a:schemeClr>
              </a:solidFill>
              <a:latin typeface="+mn-ea"/>
              <a:cs typeface="+mn-ea"/>
            </a:endParaRPr>
          </a:p>
        </p:txBody>
      </p:sp>
      <p:cxnSp>
        <p:nvCxnSpPr>
          <p:cNvPr id="31" name="直接连接符 30"/>
          <p:cNvCxnSpPr/>
          <p:nvPr>
            <p:custDataLst>
              <p:tags r:id="rId10"/>
            </p:custDataLst>
          </p:nvPr>
        </p:nvCxnSpPr>
        <p:spPr>
          <a:xfrm>
            <a:off x="3777272" y="4642040"/>
            <a:ext cx="0" cy="840563"/>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2" name="矩形 31"/>
          <p:cNvSpPr/>
          <p:nvPr>
            <p:custDataLst>
              <p:tags r:id="rId11"/>
            </p:custDataLst>
          </p:nvPr>
        </p:nvSpPr>
        <p:spPr>
          <a:xfrm>
            <a:off x="1740097" y="4284548"/>
            <a:ext cx="1734052" cy="1555548"/>
          </a:xfrm>
          <a:prstGeom prst="rect">
            <a:avLst/>
          </a:prstGeom>
          <a:noFill/>
        </p:spPr>
        <p:txBody>
          <a:bodyPr wrap="square" lIns="0" tIns="36195" rIns="0" bIns="0" rtlCol="0" anchor="ctr">
            <a:noAutofit/>
          </a:bodyPr>
          <a:p>
            <a:pPr algn="ctr">
              <a:spcBef>
                <a:spcPct val="0"/>
              </a:spcBef>
              <a:spcAft>
                <a:spcPct val="0"/>
              </a:spcAft>
            </a:pPr>
            <a:r>
              <a:rPr lang="zh-CN" altLang="en-US" sz="2000" b="1" dirty="0">
                <a:solidFill>
                  <a:schemeClr val="accent4"/>
                </a:solidFill>
                <a:latin typeface="+mn-ea"/>
                <a:cs typeface="+mn-ea"/>
              </a:rPr>
              <a:t>头脑风暴法</a:t>
            </a:r>
            <a:endParaRPr lang="zh-CN" altLang="en-US" sz="2000" b="1" dirty="0">
              <a:solidFill>
                <a:schemeClr val="accent4"/>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三、创业机会评价的方法</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410970" y="184277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（二）定量评价方法</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5" name="矩形: 圆角 44"/>
          <p:cNvSpPr/>
          <p:nvPr>
            <p:custDataLst>
              <p:tags r:id="rId4"/>
            </p:custDataLst>
          </p:nvPr>
        </p:nvSpPr>
        <p:spPr>
          <a:xfrm>
            <a:off x="1567180" y="2501900"/>
            <a:ext cx="9006840" cy="1555750"/>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28" name="矩形 27"/>
          <p:cNvSpPr/>
          <p:nvPr>
            <p:custDataLst>
              <p:tags r:id="rId5"/>
            </p:custDataLst>
          </p:nvPr>
        </p:nvSpPr>
        <p:spPr>
          <a:xfrm>
            <a:off x="1792542" y="2502381"/>
            <a:ext cx="1734052" cy="1555548"/>
          </a:xfrm>
          <a:prstGeom prst="rect">
            <a:avLst/>
          </a:prstGeom>
          <a:noFill/>
        </p:spPr>
        <p:txBody>
          <a:bodyPr wrap="square" lIns="0" tIns="36195" rIns="0" bIns="0" rtlCol="0" anchor="ctr">
            <a:noAutofit/>
          </a:bodyPr>
          <a:p>
            <a:pPr algn="ctr">
              <a:spcBef>
                <a:spcPct val="0"/>
              </a:spcBef>
              <a:spcAft>
                <a:spcPct val="0"/>
              </a:spcAft>
            </a:pPr>
            <a:r>
              <a:rPr lang="zh-CN" altLang="en-US" sz="2000" b="1" dirty="0">
                <a:solidFill>
                  <a:schemeClr val="accent4"/>
                </a:solidFill>
                <a:latin typeface="+mn-ea"/>
                <a:cs typeface="+mn-ea"/>
              </a:rPr>
              <a:t>打分法</a:t>
            </a:r>
            <a:endParaRPr lang="zh-CN" altLang="en-US" sz="2000" b="1" dirty="0">
              <a:solidFill>
                <a:schemeClr val="accent4"/>
              </a:solidFill>
              <a:latin typeface="+mn-ea"/>
              <a:cs typeface="+mn-ea"/>
            </a:endParaRPr>
          </a:p>
        </p:txBody>
      </p:sp>
      <p:sp>
        <p:nvSpPr>
          <p:cNvPr id="29" name="矩形 28"/>
          <p:cNvSpPr/>
          <p:nvPr>
            <p:custDataLst>
              <p:tags r:id="rId6"/>
            </p:custDataLst>
          </p:nvPr>
        </p:nvSpPr>
        <p:spPr>
          <a:xfrm>
            <a:off x="4100195" y="2501900"/>
            <a:ext cx="6162040" cy="1555750"/>
          </a:xfrm>
          <a:prstGeom prst="rect">
            <a:avLst/>
          </a:prstGeom>
          <a:noFill/>
        </p:spPr>
        <p:txBody>
          <a:bodyPr wrap="square" lIns="0" tIns="0" rIns="0" bIns="0" rtlCol="0" anchor="ctr" anchorCtr="0">
            <a:no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打分法首先需要建立一套全面的评价指标体系，涵盖创新性、成长性、可行性等多个维度，并为每个指标设定相应的权重，以反映其在创业机会评价中的重要性。</a:t>
            </a:r>
            <a:endParaRPr lang="zh-CN" altLang="en-US" sz="1600" dirty="0">
              <a:solidFill>
                <a:schemeClr val="tx1">
                  <a:lumMod val="85000"/>
                  <a:lumOff val="15000"/>
                </a:schemeClr>
              </a:solidFill>
              <a:latin typeface="+mn-ea"/>
              <a:cs typeface="+mn-ea"/>
            </a:endParaRPr>
          </a:p>
        </p:txBody>
      </p:sp>
      <p:sp>
        <p:nvSpPr>
          <p:cNvPr id="49" name="矩形: 圆角 48"/>
          <p:cNvSpPr/>
          <p:nvPr>
            <p:custDataLst>
              <p:tags r:id="rId7"/>
            </p:custDataLst>
          </p:nvPr>
        </p:nvSpPr>
        <p:spPr>
          <a:xfrm>
            <a:off x="1567815" y="4284345"/>
            <a:ext cx="9006205" cy="1555750"/>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cxnSp>
        <p:nvCxnSpPr>
          <p:cNvPr id="46" name="直接连接符 45"/>
          <p:cNvCxnSpPr/>
          <p:nvPr>
            <p:custDataLst>
              <p:tags r:id="rId8"/>
            </p:custDataLst>
          </p:nvPr>
        </p:nvCxnSpPr>
        <p:spPr>
          <a:xfrm>
            <a:off x="3777272" y="2859873"/>
            <a:ext cx="0" cy="840563"/>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0" name="矩形 29"/>
          <p:cNvSpPr/>
          <p:nvPr>
            <p:custDataLst>
              <p:tags r:id="rId9"/>
            </p:custDataLst>
          </p:nvPr>
        </p:nvSpPr>
        <p:spPr>
          <a:xfrm>
            <a:off x="4100195" y="4284345"/>
            <a:ext cx="6162040" cy="1555750"/>
          </a:xfrm>
          <a:prstGeom prst="rect">
            <a:avLst/>
          </a:prstGeom>
          <a:noFill/>
        </p:spPr>
        <p:txBody>
          <a:bodyPr wrap="square" lIns="0" tIns="0" rIns="0" bIns="0" rtlCol="0" anchor="ctr"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财务指标分析法运用一系列财务指标来评估创业机会的盈利能力和可行性。</a:t>
            </a:r>
            <a:endParaRPr lang="zh-CN" altLang="en-US" sz="1600" dirty="0">
              <a:solidFill>
                <a:schemeClr val="tx1">
                  <a:lumMod val="85000"/>
                  <a:lumOff val="15000"/>
                </a:schemeClr>
              </a:solidFill>
              <a:latin typeface="+mn-ea"/>
              <a:cs typeface="+mn-ea"/>
            </a:endParaRPr>
          </a:p>
        </p:txBody>
      </p:sp>
      <p:cxnSp>
        <p:nvCxnSpPr>
          <p:cNvPr id="31" name="直接连接符 30"/>
          <p:cNvCxnSpPr/>
          <p:nvPr>
            <p:custDataLst>
              <p:tags r:id="rId10"/>
            </p:custDataLst>
          </p:nvPr>
        </p:nvCxnSpPr>
        <p:spPr>
          <a:xfrm>
            <a:off x="3777272" y="4642040"/>
            <a:ext cx="0" cy="840563"/>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2" name="矩形 31"/>
          <p:cNvSpPr/>
          <p:nvPr>
            <p:custDataLst>
              <p:tags r:id="rId11"/>
            </p:custDataLst>
          </p:nvPr>
        </p:nvSpPr>
        <p:spPr>
          <a:xfrm>
            <a:off x="1740097" y="4284548"/>
            <a:ext cx="1734052" cy="1555548"/>
          </a:xfrm>
          <a:prstGeom prst="rect">
            <a:avLst/>
          </a:prstGeom>
          <a:noFill/>
        </p:spPr>
        <p:txBody>
          <a:bodyPr wrap="square" lIns="0" tIns="36195" rIns="0" bIns="0" rtlCol="0" anchor="ctr">
            <a:noAutofit/>
          </a:bodyPr>
          <a:p>
            <a:pPr algn="ctr">
              <a:spcBef>
                <a:spcPct val="0"/>
              </a:spcBef>
              <a:spcAft>
                <a:spcPct val="0"/>
              </a:spcAft>
            </a:pPr>
            <a:r>
              <a:rPr lang="zh-CN" altLang="en-US" sz="2000" b="1" dirty="0">
                <a:solidFill>
                  <a:schemeClr val="accent4"/>
                </a:solidFill>
                <a:latin typeface="+mn-ea"/>
                <a:cs typeface="+mn-ea"/>
              </a:rPr>
              <a:t>财务指标分</a:t>
            </a:r>
            <a:endParaRPr lang="zh-CN" altLang="en-US" sz="2000" b="1" dirty="0">
              <a:solidFill>
                <a:schemeClr val="accent4"/>
              </a:solidFill>
              <a:latin typeface="+mn-ea"/>
              <a:cs typeface="+mn-ea"/>
            </a:endParaRPr>
          </a:p>
          <a:p>
            <a:pPr algn="ctr">
              <a:spcBef>
                <a:spcPct val="0"/>
              </a:spcBef>
              <a:spcAft>
                <a:spcPct val="0"/>
              </a:spcAft>
            </a:pPr>
            <a:r>
              <a:rPr lang="zh-CN" altLang="en-US" sz="2000" b="1" dirty="0">
                <a:solidFill>
                  <a:schemeClr val="accent4"/>
                </a:solidFill>
                <a:latin typeface="+mn-ea"/>
                <a:cs typeface="+mn-ea"/>
              </a:rPr>
              <a:t>析法</a:t>
            </a:r>
            <a:endParaRPr lang="zh-CN" altLang="en-US" sz="2000" b="1" dirty="0">
              <a:solidFill>
                <a:schemeClr val="accent4"/>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nvSpPr>
        <p:spPr>
          <a:xfrm>
            <a:off x="1678305" y="1917065"/>
            <a:ext cx="3710940" cy="433705"/>
          </a:xfrm>
          <a:prstGeom prst="rect">
            <a:avLst/>
          </a:prstGeom>
          <a:ln w="15875">
            <a:noFill/>
          </a:ln>
        </p:spPr>
        <p:txBody>
          <a:bodyPr wrap="square" lIns="65314" tIns="32657" rIns="65314" bIns="32657">
            <a:spAutoFit/>
          </a:bodyPr>
          <a:lstStyle/>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（二）资源优化配置</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6914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三、创新资源的整合方法</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953" name="Shape 953"/>
          <p:cNvSpPr/>
          <p:nvPr>
            <p:custDataLst>
              <p:tags r:id="rId4"/>
            </p:custDataLst>
          </p:nvPr>
        </p:nvSpPr>
        <p:spPr>
          <a:xfrm>
            <a:off x="1570355" y="2581275"/>
            <a:ext cx="9095740" cy="2579370"/>
          </a:xfrm>
          <a:prstGeom prst="rect">
            <a:avLst/>
          </a:prstGeom>
          <a:noFill/>
          <a:ln w="12700" cap="flat">
            <a:noFill/>
            <a:miter lim="400000"/>
          </a:ln>
          <a:effectLst/>
        </p:spPr>
        <p:txBody>
          <a:bodyPr wrap="square" lIns="43542" tIns="43542" rIns="43542" bIns="43542" numCol="1" anchor="t">
            <a:spAutoFit/>
          </a:bodyPr>
          <a:lstStyle>
            <a:lvl1pPr>
              <a:lnSpc>
                <a:spcPct val="120000"/>
              </a:lnSpc>
              <a:defRPr sz="1200">
                <a:latin typeface="+mn-lt"/>
                <a:ea typeface="+mn-ea"/>
                <a:cs typeface="+mn-cs"/>
                <a:sym typeface="Helvetica"/>
              </a:defRPr>
            </a:lvl1pPr>
          </a:lstStyle>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实现人力与物力资源的合理搭配是提高资源利用效率的关键。根据项目任务和人员技能特点，合理分配物力资源，确保每个环节的人力都能充分发挥作用，使物力资源得到高效利用。</a:t>
            </a:r>
            <a:endPar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资金是创新活动的重要保障，合理分配资金于不同创新环节对于项目成功至关重要。在项目启动初期，将资金重点用于市场调研、技术研发等前期工作，确保项目方向正确、技术可行。随着项目推进，逐渐增加生产投入、市场推广和运营管理等方面的资金比例。</a:t>
            </a:r>
            <a:endPar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953"/>
                                        </p:tgtEl>
                                        <p:attrNameLst>
                                          <p:attrName>style.visibility</p:attrName>
                                        </p:attrNameLst>
                                      </p:cBhvr>
                                      <p:to>
                                        <p:strVal val="visible"/>
                                      </p:to>
                                    </p:set>
                                    <p:animEffect transition="in" filter="randombar(horizontal)">
                                      <p:cBhvr>
                                        <p:cTn id="22" dur="500"/>
                                        <p:tgtEl>
                                          <p:spTgt spid="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95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5901690"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146175" y="2338070"/>
            <a:ext cx="5551805" cy="3207385"/>
          </a:xfrm>
          <a:prstGeom prst="rect">
            <a:avLst/>
          </a:prstGeom>
          <a:noFill/>
        </p:spPr>
        <p:txBody>
          <a:bodyPr wrap="square" rtlCol="0">
            <a:spAutoFit/>
          </a:bodyPr>
          <a:p>
            <a:pPr indent="381000" algn="just" fontAlgn="auto">
              <a:lnSpc>
                <a:spcPct val="150000"/>
              </a:lnSpc>
              <a:spcBef>
                <a:spcPts val="0"/>
              </a:spcBef>
              <a:spcAft>
                <a:spcPts val="0"/>
              </a:spcAft>
              <a:extLst>
                <a:ext uri="{35155182-B16C-46BC-9424-99874614C6A1}">
                  <wpsdc:indentchars xmlns:wpsdc="http://www.wps.cn/officeDocument/2017/drawingmlCustomData" val="200" checksum="2033819950"/>
                </a:ext>
              </a:extLst>
            </a:pPr>
            <a:r>
              <a:rPr lang="zh-CN" altLang="en-US" sz="1500" dirty="0">
                <a:solidFill>
                  <a:schemeClr val="bg1"/>
                </a:solidFill>
                <a:cs typeface="+mn-ea"/>
                <a:sym typeface="+mn-lt"/>
              </a:rPr>
              <a:t>创业机会评价的重要性体现在其为创业者提供了决策依据，帮助筛选出最具潜力和可行性的机会。通过对创新性、成长性和可行性等关键维度的评价，运用定性和定量相结合的方法，创业者能够全面、深入地了解创业机会的本质。在实际创业中，大学生创业者应注重培养敏锐的市场洞察力，不断提升自身能力和素质，积极整合资源，同时灵活运用各种评价方法，对创业机会进行科学分析。在实践过程中，要善于从成功和失败的案例中汲取经验教训，根据市场变化及时调整评价指标和策略，确保在复杂多变的创业环境中做出明智的决策，提高创业成功的概率。</a:t>
            </a:r>
            <a:endParaRPr lang="zh-CN" altLang="en-US" sz="1500" dirty="0">
              <a:solidFill>
                <a:schemeClr val="bg1"/>
              </a:solidFill>
              <a:cs typeface="+mn-ea"/>
              <a:sym typeface="+mn-lt"/>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四、创新资源的有效利用</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429577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101090" y="2538095"/>
            <a:ext cx="3935095" cy="2609215"/>
          </a:xfrm>
          <a:prstGeom prst="rect">
            <a:avLst/>
          </a:prstGeom>
          <a:noFill/>
        </p:spPr>
        <p:txBody>
          <a:bodyPr wrap="square" rtlCol="0">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创新资源的获取与利用是一个系统性、动态性的过程，对于大学生创新创业具有深远意义。在创新驱动发展的时代背景下，大学生作为创新创业的主力军，充分认识和掌握创新资源的获取与利用方法，是实现创新梦想、推动项目成功的关键所在。</a:t>
            </a:r>
            <a:endParaRPr lang="zh-CN" altLang="en-US" dirty="0">
              <a:solidFill>
                <a:schemeClr val="bg1"/>
              </a:solidFill>
              <a:cs typeface="+mn-ea"/>
              <a:sym typeface="+mn-lt"/>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五、要点回顾与展望</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176905" y="3013710"/>
            <a:ext cx="5570220" cy="230695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7200" b="1" i="0" kern="0" spc="170" baseline="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defRPr>
            </a:lvl1pPr>
            <a:lvl2pPr defTabSz="457200"/>
            <a:lvl3pPr defTabSz="457200"/>
            <a:lvl4pPr defTabSz="457200"/>
            <a:lvl5pPr defTabSz="457200"/>
            <a:lvl6pPr defTabSz="457200"/>
            <a:lvl7pPr defTabSz="457200"/>
            <a:lvl8pPr defTabSz="457200"/>
            <a:lvl9pPr defTabSz="457200"/>
          </a:lstStyle>
          <a:p>
            <a:r>
              <a:rPr lang="zh-CN" altLang="en-US" dirty="0">
                <a:sym typeface="微软雅黑" panose="020B0503020204020204" pitchFamily="34" charset="-122"/>
              </a:rPr>
              <a:t>匹配个人的创业机会</a:t>
            </a:r>
            <a:endParaRPr lang="zh-CN" altLang="en-US" dirty="0">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a:t>
            </a:r>
            <a:r>
              <a:rPr kumimoji="0" lang="zh-CN" altLang="en-US"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a:t>
            </a:r>
            <a:endParaRPr kumimoji="0" lang="zh-CN" altLang="en-US"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07</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08</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09</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10</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项目六　创业机会</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项目七　创业环境</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项目八　创业项目</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项目九　创业计划书</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　创业融资</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left)">
                                      <p:cBhvr>
                                        <p:cTn id="4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5962650"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134745" y="2164715"/>
            <a:ext cx="5577205" cy="3553460"/>
          </a:xfrm>
          <a:prstGeom prst="rect">
            <a:avLst/>
          </a:prstGeom>
          <a:noFill/>
        </p:spPr>
        <p:txBody>
          <a:bodyPr wrap="square" rtlCol="0">
            <a:spAutoFit/>
          </a:bodyPr>
          <a:p>
            <a:pPr indent="381000" algn="just" fontAlgn="auto">
              <a:lnSpc>
                <a:spcPct val="150000"/>
              </a:lnSpc>
              <a:spcBef>
                <a:spcPts val="0"/>
              </a:spcBef>
              <a:spcAft>
                <a:spcPts val="0"/>
              </a:spcAft>
              <a:extLst>
                <a:ext uri="{35155182-B16C-46BC-9424-99874614C6A1}">
                  <wpsdc:indentchars xmlns:wpsdc="http://www.wps.cn/officeDocument/2017/drawingmlCustomData" val="200" checksum="2033819950"/>
                </a:ext>
              </a:extLst>
            </a:pPr>
            <a:r>
              <a:rPr lang="zh-CN" altLang="en-US" sz="1500" dirty="0">
                <a:solidFill>
                  <a:schemeClr val="bg1"/>
                </a:solidFill>
                <a:cs typeface="+mn-ea"/>
                <a:sym typeface="+mn-lt"/>
              </a:rPr>
              <a:t>在大学生创新创业的征程中，精准匹配创业机会对个人发展具有深远意义。它犹如航海中的灯塔，为创业者指引方向，使创业活动更具针对性和方向性。从个人成长角度看，合适的创业机会能充分发挥个人优势，激发潜能，促进知识与技能的提升，进而实现自我价值。</a:t>
            </a:r>
            <a:endParaRPr lang="zh-CN" altLang="en-US" sz="1500" dirty="0">
              <a:solidFill>
                <a:schemeClr val="bg1"/>
              </a:solidFill>
              <a:cs typeface="+mn-ea"/>
              <a:sym typeface="+mn-lt"/>
            </a:endParaRPr>
          </a:p>
          <a:p>
            <a:pPr indent="381000" algn="just" fontAlgn="auto">
              <a:lnSpc>
                <a:spcPct val="150000"/>
              </a:lnSpc>
              <a:spcBef>
                <a:spcPts val="0"/>
              </a:spcBef>
              <a:spcAft>
                <a:spcPts val="0"/>
              </a:spcAft>
              <a:extLst>
                <a:ext uri="{35155182-B16C-46BC-9424-99874614C6A1}">
                  <wpsdc:indentchars xmlns:wpsdc="http://www.wps.cn/officeDocument/2017/drawingmlCustomData" val="200" checksum="2033819950"/>
                </a:ext>
              </a:extLst>
            </a:pPr>
            <a:r>
              <a:rPr lang="zh-CN" altLang="en-US" sz="1500" dirty="0">
                <a:solidFill>
                  <a:schemeClr val="bg1"/>
                </a:solidFill>
                <a:cs typeface="+mn-ea"/>
                <a:sym typeface="+mn-lt"/>
              </a:rPr>
              <a:t>同时，创业机会的精准匹配与创业成功概率紧密相关。当个人特质、资源与创业机会高度契合时，创业者在面对各种挑战时将更具应对能力，能有效降低风险，提高成功的可能性。反之，若机会与个人不匹配，可能导致资源浪费、精力分散，最终使创业项目陷入困境。</a:t>
            </a:r>
            <a:endParaRPr lang="zh-CN" altLang="en-US" sz="1500" dirty="0">
              <a:solidFill>
                <a:schemeClr val="bg1"/>
              </a:solidFill>
              <a:cs typeface="+mn-ea"/>
              <a:sym typeface="+mn-lt"/>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一、创业机会匹配的重要性</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159752" y="691455"/>
            <a:ext cx="5872480" cy="583565"/>
          </a:xfrm>
          <a:prstGeom prst="rect">
            <a:avLst/>
          </a:prstGeom>
          <a:noFill/>
        </p:spPr>
        <p:txBody>
          <a:bodyPr wrap="none" rtlCol="0">
            <a:spAutoFit/>
          </a:bodyPr>
          <a:p>
            <a:pPr algn="ctr"/>
            <a:r>
              <a:rPr lang="zh-CN" altLang="en-US" sz="3200" b="1" dirty="0">
                <a:solidFill>
                  <a:srgbClr val="7E4938"/>
                </a:solidFill>
                <a:cs typeface="+mn-ea"/>
                <a:sym typeface="+mn-lt"/>
              </a:rPr>
              <a:t>二、个人特质与创业机会的关联</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 name="任意多边形 2"/>
          <p:cNvSpPr/>
          <p:nvPr>
            <p:custDataLst>
              <p:tags r:id="rId4"/>
            </p:custDataLst>
          </p:nvPr>
        </p:nvSpPr>
        <p:spPr bwMode="auto">
          <a:xfrm>
            <a:off x="1737772" y="2653824"/>
            <a:ext cx="2108950" cy="2726900"/>
          </a:xfrm>
          <a:custGeom>
            <a:avLst/>
            <a:gdLst>
              <a:gd name="adj" fmla="val 5384"/>
              <a:gd name="a" fmla="pin 0 adj 50000"/>
              <a:gd name="x1" fmla="*/ ss a 100000"/>
              <a:gd name="x2" fmla="+- r 0 x1"/>
              <a:gd name="y2" fmla="+- b 0 x1"/>
              <a:gd name="il" fmla="*/ x1 29289 100000"/>
              <a:gd name="ir" fmla="+- r 0 il"/>
              <a:gd name="ib" fmla="+- b 0 il"/>
              <a:gd name="connsiteX0" fmla="*/ 538 w 10000"/>
              <a:gd name="connsiteY0" fmla="*/ 0 h 10000"/>
              <a:gd name="connsiteX1" fmla="*/ 7032 w 10000"/>
              <a:gd name="connsiteY1" fmla="*/ 0 h 10000"/>
              <a:gd name="connsiteX2" fmla="*/ 7195 w 10000"/>
              <a:gd name="connsiteY2" fmla="*/ 122 h 10000"/>
              <a:gd name="connsiteX3" fmla="*/ 7242 w 10000"/>
              <a:gd name="connsiteY3" fmla="*/ 2118 h 10000"/>
              <a:gd name="connsiteX4" fmla="*/ 9920 w 10000"/>
              <a:gd name="connsiteY4" fmla="*/ 2169 h 10000"/>
              <a:gd name="connsiteX5" fmla="*/ 10000 w 10000"/>
              <a:gd name="connsiteY5" fmla="*/ 2229 h 10000"/>
              <a:gd name="connsiteX6" fmla="*/ 10000 w 10000"/>
              <a:gd name="connsiteY6" fmla="*/ 9584 h 10000"/>
              <a:gd name="connsiteX7" fmla="*/ 9462 w 10000"/>
              <a:gd name="connsiteY7" fmla="*/ 10000 h 10000"/>
              <a:gd name="connsiteX8" fmla="*/ 538 w 10000"/>
              <a:gd name="connsiteY8" fmla="*/ 10000 h 10000"/>
              <a:gd name="connsiteX9" fmla="*/ 0 w 10000"/>
              <a:gd name="connsiteY9" fmla="*/ 9584 h 10000"/>
              <a:gd name="connsiteX10" fmla="*/ 0 w 10000"/>
              <a:gd name="connsiteY10" fmla="*/ 416 h 10000"/>
              <a:gd name="connsiteX11" fmla="*/ 538 w 10000"/>
              <a:gd name="connsiteY11"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0" h="10000">
                <a:moveTo>
                  <a:pt x="538" y="0"/>
                </a:moveTo>
                <a:lnTo>
                  <a:pt x="7032" y="0"/>
                </a:lnTo>
                <a:cubicBezTo>
                  <a:pt x="7086" y="41"/>
                  <a:pt x="7141" y="81"/>
                  <a:pt x="7195" y="122"/>
                </a:cubicBezTo>
                <a:cubicBezTo>
                  <a:pt x="7211" y="787"/>
                  <a:pt x="7226" y="1453"/>
                  <a:pt x="7242" y="2118"/>
                </a:cubicBezTo>
                <a:lnTo>
                  <a:pt x="9920" y="2169"/>
                </a:lnTo>
                <a:lnTo>
                  <a:pt x="10000" y="2229"/>
                </a:lnTo>
                <a:lnTo>
                  <a:pt x="10000" y="9584"/>
                </a:lnTo>
                <a:cubicBezTo>
                  <a:pt x="10000" y="9814"/>
                  <a:pt x="9760" y="10000"/>
                  <a:pt x="9462" y="10000"/>
                </a:cubicBezTo>
                <a:lnTo>
                  <a:pt x="538" y="10000"/>
                </a:lnTo>
                <a:cubicBezTo>
                  <a:pt x="240" y="10000"/>
                  <a:pt x="0" y="9814"/>
                  <a:pt x="0" y="9584"/>
                </a:cubicBezTo>
                <a:lnTo>
                  <a:pt x="0" y="416"/>
                </a:lnTo>
                <a:cubicBezTo>
                  <a:pt x="0" y="186"/>
                  <a:pt x="240" y="0"/>
                  <a:pt x="538" y="0"/>
                </a:cubicBezTo>
                <a:close/>
              </a:path>
            </a:pathLst>
          </a:custGeom>
          <a:gradFill>
            <a:gsLst>
              <a:gs pos="60000">
                <a:schemeClr val="accent4">
                  <a:lumMod val="9000"/>
                  <a:lumOff val="91000"/>
                  <a:alpha val="100000"/>
                </a:schemeClr>
              </a:gs>
              <a:gs pos="100000">
                <a:schemeClr val="accent4">
                  <a:lumMod val="30000"/>
                  <a:lumOff val="70000"/>
                  <a:alpha val="100000"/>
                </a:schemeClr>
              </a:gs>
            </a:gsLst>
            <a:lin ang="5400000" scaled="1"/>
          </a:gradFill>
          <a:ln>
            <a:noFill/>
          </a:ln>
        </p:spPr>
        <p:txBody>
          <a:bodyPr vert="horz" wrap="square" lIns="91440" tIns="45720" rIns="91440" bIns="45720" numCol="1" rtlCol="0" anchor="t" anchorCtr="0" compatLnSpc="1">
            <a:noAutofit/>
          </a:bodyPr>
          <a:p>
            <a:pPr lvl="0" algn="l">
              <a:spcBef>
                <a:spcPts val="0"/>
              </a:spcBef>
              <a:spcAft>
                <a:spcPts val="0"/>
              </a:spcAft>
              <a:buClrTx/>
              <a:buSzTx/>
              <a:buFontTx/>
            </a:pPr>
            <a:endParaRPr lang="en-US" noProof="0" dirty="0">
              <a:ln>
                <a:noFill/>
              </a:ln>
              <a:solidFill>
                <a:schemeClr val="tx1"/>
              </a:solidFill>
              <a:effectLst/>
              <a:uLnTx/>
              <a:uFillTx/>
              <a:sym typeface="+mn-ea"/>
            </a:endParaRPr>
          </a:p>
        </p:txBody>
      </p:sp>
      <p:sp>
        <p:nvSpPr>
          <p:cNvPr id="2" name="任意多边形 1"/>
          <p:cNvSpPr/>
          <p:nvPr>
            <p:custDataLst>
              <p:tags r:id="rId5"/>
            </p:custDataLst>
          </p:nvPr>
        </p:nvSpPr>
        <p:spPr bwMode="auto">
          <a:xfrm>
            <a:off x="3220850" y="2653824"/>
            <a:ext cx="626400" cy="606858"/>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1554" h="1493">
                <a:moveTo>
                  <a:pt x="0" y="0"/>
                </a:moveTo>
                <a:lnTo>
                  <a:pt x="1429" y="1372"/>
                </a:lnTo>
                <a:lnTo>
                  <a:pt x="1467" y="1410"/>
                </a:lnTo>
                <a:lnTo>
                  <a:pt x="1466" y="1410"/>
                </a:lnTo>
                <a:lnTo>
                  <a:pt x="1554" y="1493"/>
                </a:lnTo>
                <a:lnTo>
                  <a:pt x="1130" y="1493"/>
                </a:lnTo>
                <a:lnTo>
                  <a:pt x="234" y="1493"/>
                </a:lnTo>
                <a:lnTo>
                  <a:pt x="234" y="1492"/>
                </a:lnTo>
                <a:lnTo>
                  <a:pt x="226" y="1493"/>
                </a:lnTo>
                <a:cubicBezTo>
                  <a:pt x="222" y="1493"/>
                  <a:pt x="218" y="1493"/>
                  <a:pt x="214" y="1493"/>
                </a:cubicBezTo>
                <a:cubicBezTo>
                  <a:pt x="96" y="1493"/>
                  <a:pt x="0" y="1397"/>
                  <a:pt x="0" y="1280"/>
                </a:cubicBezTo>
                <a:lnTo>
                  <a:pt x="0" y="1271"/>
                </a:lnTo>
                <a:lnTo>
                  <a:pt x="0" y="1271"/>
                </a:lnTo>
                <a:lnTo>
                  <a:pt x="0" y="0"/>
                </a:lnTo>
                <a:close/>
              </a:path>
            </a:pathLst>
          </a:custGeom>
          <a:gradFill>
            <a:gsLst>
              <a:gs pos="60000">
                <a:schemeClr val="accent4">
                  <a:lumMod val="13000"/>
                  <a:lumOff val="87000"/>
                  <a:alpha val="100000"/>
                </a:schemeClr>
              </a:gs>
              <a:gs pos="100000">
                <a:schemeClr val="accent4">
                  <a:lumMod val="17000"/>
                  <a:lumOff val="83000"/>
                  <a:alpha val="100000"/>
                </a:schemeClr>
              </a:gs>
            </a:gsLst>
            <a:lin ang="5400000" scaled="1"/>
          </a:gradFill>
          <a:ln>
            <a:noFill/>
          </a:ln>
          <a:effectLst>
            <a:outerShdw blurRad="190500" dist="38100" dir="8100000" algn="tr" rotWithShape="0">
              <a:schemeClr val="accent4">
                <a:lumMod val="60000"/>
                <a:lumOff val="40000"/>
                <a:alpha val="35000"/>
              </a:schemeClr>
            </a:outerShdw>
          </a:effectLst>
        </p:spPr>
        <p:txBody>
          <a:bodyPr vert="horz" wrap="square" lIns="91440" tIns="45720" rIns="91440" bIns="45720" numCol="1" rtlCol="0" anchor="t" anchorCtr="0" compatLnSpc="1">
            <a:noAutofit/>
          </a:bodyPr>
          <a:p>
            <a:pPr lvl="0" algn="l">
              <a:spcBef>
                <a:spcPts val="0"/>
              </a:spcBef>
              <a:spcAft>
                <a:spcPts val="0"/>
              </a:spcAft>
              <a:buClrTx/>
              <a:buSzTx/>
              <a:buFontTx/>
            </a:pPr>
            <a:endParaRPr lang="en-US" noProof="0" dirty="0">
              <a:ln>
                <a:noFill/>
              </a:ln>
              <a:solidFill>
                <a:schemeClr val="tx1"/>
              </a:solidFill>
              <a:effectLst/>
              <a:uLnTx/>
              <a:uFillTx/>
              <a:sym typeface="+mn-ea"/>
            </a:endParaRPr>
          </a:p>
        </p:txBody>
      </p:sp>
      <p:sp>
        <p:nvSpPr>
          <p:cNvPr id="4" name="Right Triangle 11"/>
          <p:cNvSpPr/>
          <p:nvPr>
            <p:custDataLst>
              <p:tags r:id="rId6"/>
            </p:custDataLst>
          </p:nvPr>
        </p:nvSpPr>
        <p:spPr>
          <a:xfrm>
            <a:off x="3847250" y="4595347"/>
            <a:ext cx="116724" cy="161089"/>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9" name="Right Triangle 11"/>
          <p:cNvSpPr/>
          <p:nvPr>
            <p:custDataLst>
              <p:tags r:id="rId7"/>
            </p:custDataLst>
          </p:nvPr>
        </p:nvSpPr>
        <p:spPr>
          <a:xfrm flipH="1">
            <a:off x="1620520" y="4594819"/>
            <a:ext cx="116724" cy="161618"/>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8"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980726" y="2881462"/>
            <a:ext cx="381333" cy="381333"/>
          </a:xfrm>
          <a:prstGeom prst="rect">
            <a:avLst/>
          </a:prstGeom>
          <a:effectLst/>
        </p:spPr>
      </p:pic>
      <p:sp>
        <p:nvSpPr>
          <p:cNvPr id="5" name="圆角矩形 4"/>
          <p:cNvSpPr/>
          <p:nvPr>
            <p:custDataLst>
              <p:tags r:id="rId11"/>
            </p:custDataLst>
          </p:nvPr>
        </p:nvSpPr>
        <p:spPr>
          <a:xfrm>
            <a:off x="1620520" y="4685663"/>
            <a:ext cx="2343454" cy="463198"/>
          </a:xfrm>
          <a:prstGeom prst="roundRect">
            <a:avLst>
              <a:gd name="adj" fmla="val 17445"/>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p>
            <a:pPr algn="ctr"/>
            <a:r>
              <a:rPr lang="en-US" altLang="zh-CN" b="1">
                <a:solidFill>
                  <a:schemeClr val="lt1">
                    <a:lumMod val="100000"/>
                  </a:schemeClr>
                </a:solidFill>
              </a:rPr>
              <a:t>兴趣爱好方面</a:t>
            </a:r>
            <a:endParaRPr lang="en-US" altLang="zh-CN" b="1">
              <a:solidFill>
                <a:schemeClr val="lt1">
                  <a:lumMod val="100000"/>
                </a:schemeClr>
              </a:solidFill>
            </a:endParaRPr>
          </a:p>
        </p:txBody>
      </p:sp>
      <p:sp>
        <p:nvSpPr>
          <p:cNvPr id="33" name="矩形 32"/>
          <p:cNvSpPr/>
          <p:nvPr>
            <p:custDataLst>
              <p:tags r:id="rId12"/>
            </p:custDataLst>
          </p:nvPr>
        </p:nvSpPr>
        <p:spPr>
          <a:xfrm>
            <a:off x="1925269" y="3478813"/>
            <a:ext cx="1733955" cy="9797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50000"/>
              </a:lnSpc>
            </a:pPr>
            <a:r>
              <a:rPr lang="zh-CN" altLang="en-US" sz="1600" dirty="0">
                <a:solidFill>
                  <a:srgbClr val="000000"/>
                </a:solidFill>
                <a:uFillTx/>
                <a:latin typeface="+中文正文" charset="0"/>
                <a:sym typeface="+mn-ea"/>
              </a:rPr>
              <a:t>兴趣是创业的内在驱动力之一。</a:t>
            </a:r>
            <a:endParaRPr lang="zh-CN" altLang="en-US" sz="1600" dirty="0">
              <a:solidFill>
                <a:srgbClr val="000000"/>
              </a:solidFill>
              <a:uFillTx/>
              <a:latin typeface="+中文正文" charset="0"/>
              <a:sym typeface="+mn-ea"/>
            </a:endParaRPr>
          </a:p>
        </p:txBody>
      </p:sp>
      <p:sp>
        <p:nvSpPr>
          <p:cNvPr id="34" name="任意多边形 33"/>
          <p:cNvSpPr/>
          <p:nvPr>
            <p:custDataLst>
              <p:tags r:id="rId13"/>
            </p:custDataLst>
          </p:nvPr>
        </p:nvSpPr>
        <p:spPr bwMode="auto">
          <a:xfrm>
            <a:off x="8376238" y="2653824"/>
            <a:ext cx="2108950" cy="2726900"/>
          </a:xfrm>
          <a:custGeom>
            <a:avLst/>
            <a:gdLst>
              <a:gd name="adj" fmla="val 5384"/>
              <a:gd name="a" fmla="pin 0 adj 50000"/>
              <a:gd name="x1" fmla="*/ ss a 100000"/>
              <a:gd name="x2" fmla="+- r 0 x1"/>
              <a:gd name="y2" fmla="+- b 0 x1"/>
              <a:gd name="il" fmla="*/ x1 29289 100000"/>
              <a:gd name="ir" fmla="+- r 0 il"/>
              <a:gd name="ib" fmla="+- b 0 il"/>
              <a:gd name="connsiteX0" fmla="*/ 538 w 10000"/>
              <a:gd name="connsiteY0" fmla="*/ 0 h 10000"/>
              <a:gd name="connsiteX1" fmla="*/ 7032 w 10000"/>
              <a:gd name="connsiteY1" fmla="*/ 0 h 10000"/>
              <a:gd name="connsiteX2" fmla="*/ 7195 w 10000"/>
              <a:gd name="connsiteY2" fmla="*/ 122 h 10000"/>
              <a:gd name="connsiteX3" fmla="*/ 7214 w 10000"/>
              <a:gd name="connsiteY3" fmla="*/ 2125 h 10000"/>
              <a:gd name="connsiteX4" fmla="*/ 9920 w 10000"/>
              <a:gd name="connsiteY4" fmla="*/ 2169 h 10000"/>
              <a:gd name="connsiteX5" fmla="*/ 10000 w 10000"/>
              <a:gd name="connsiteY5" fmla="*/ 2229 h 10000"/>
              <a:gd name="connsiteX6" fmla="*/ 10000 w 10000"/>
              <a:gd name="connsiteY6" fmla="*/ 9584 h 10000"/>
              <a:gd name="connsiteX7" fmla="*/ 9462 w 10000"/>
              <a:gd name="connsiteY7" fmla="*/ 10000 h 10000"/>
              <a:gd name="connsiteX8" fmla="*/ 538 w 10000"/>
              <a:gd name="connsiteY8" fmla="*/ 10000 h 10000"/>
              <a:gd name="connsiteX9" fmla="*/ 0 w 10000"/>
              <a:gd name="connsiteY9" fmla="*/ 9584 h 10000"/>
              <a:gd name="connsiteX10" fmla="*/ 0 w 10000"/>
              <a:gd name="connsiteY10" fmla="*/ 416 h 10000"/>
              <a:gd name="connsiteX11" fmla="*/ 538 w 10000"/>
              <a:gd name="connsiteY11"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0" h="10000">
                <a:moveTo>
                  <a:pt x="538" y="0"/>
                </a:moveTo>
                <a:lnTo>
                  <a:pt x="7032" y="0"/>
                </a:lnTo>
                <a:cubicBezTo>
                  <a:pt x="7086" y="41"/>
                  <a:pt x="7141" y="81"/>
                  <a:pt x="7195" y="122"/>
                </a:cubicBezTo>
                <a:cubicBezTo>
                  <a:pt x="7201" y="790"/>
                  <a:pt x="7208" y="1457"/>
                  <a:pt x="7214" y="2125"/>
                </a:cubicBezTo>
                <a:lnTo>
                  <a:pt x="9920" y="2169"/>
                </a:lnTo>
                <a:lnTo>
                  <a:pt x="10000" y="2229"/>
                </a:lnTo>
                <a:lnTo>
                  <a:pt x="10000" y="9584"/>
                </a:lnTo>
                <a:cubicBezTo>
                  <a:pt x="10000" y="9814"/>
                  <a:pt x="9760" y="10000"/>
                  <a:pt x="9462" y="10000"/>
                </a:cubicBezTo>
                <a:lnTo>
                  <a:pt x="538" y="10000"/>
                </a:lnTo>
                <a:cubicBezTo>
                  <a:pt x="240" y="10000"/>
                  <a:pt x="0" y="9814"/>
                  <a:pt x="0" y="9584"/>
                </a:cubicBezTo>
                <a:lnTo>
                  <a:pt x="0" y="416"/>
                </a:lnTo>
                <a:cubicBezTo>
                  <a:pt x="0" y="186"/>
                  <a:pt x="240" y="0"/>
                  <a:pt x="538" y="0"/>
                </a:cubicBezTo>
                <a:close/>
              </a:path>
            </a:pathLst>
          </a:custGeom>
          <a:gradFill>
            <a:gsLst>
              <a:gs pos="60000">
                <a:schemeClr val="accent4">
                  <a:lumMod val="9000"/>
                  <a:lumOff val="91000"/>
                  <a:alpha val="100000"/>
                </a:schemeClr>
              </a:gs>
              <a:gs pos="100000">
                <a:schemeClr val="accent4">
                  <a:lumMod val="30000"/>
                  <a:lumOff val="70000"/>
                  <a:alpha val="100000"/>
                </a:schemeClr>
              </a:gs>
            </a:gsLst>
            <a:lin ang="5400000" scaled="1"/>
          </a:gradFill>
          <a:ln>
            <a:noFill/>
          </a:ln>
        </p:spPr>
        <p:txBody>
          <a:bodyPr vert="horz" wrap="square" lIns="91440" tIns="45720" rIns="91440" bIns="45720" numCol="1" rtlCol="0" anchor="t" anchorCtr="0" compatLnSpc="1">
            <a:noAutofit/>
          </a:bodyPr>
          <a:p>
            <a:pPr lvl="0" algn="l">
              <a:spcBef>
                <a:spcPts val="0"/>
              </a:spcBef>
              <a:spcAft>
                <a:spcPts val="0"/>
              </a:spcAft>
              <a:buClrTx/>
              <a:buSzTx/>
              <a:buFontTx/>
            </a:pPr>
            <a:endParaRPr lang="en-US" noProof="0" dirty="0">
              <a:ln>
                <a:noFill/>
              </a:ln>
              <a:solidFill>
                <a:schemeClr val="tx1"/>
              </a:solidFill>
              <a:effectLst/>
              <a:uLnTx/>
              <a:uFillTx/>
              <a:sym typeface="+mn-ea"/>
            </a:endParaRPr>
          </a:p>
        </p:txBody>
      </p:sp>
      <p:sp>
        <p:nvSpPr>
          <p:cNvPr id="35" name="任意多边形 34"/>
          <p:cNvSpPr/>
          <p:nvPr>
            <p:custDataLst>
              <p:tags r:id="rId14"/>
            </p:custDataLst>
          </p:nvPr>
        </p:nvSpPr>
        <p:spPr bwMode="auto">
          <a:xfrm>
            <a:off x="9859845" y="2653824"/>
            <a:ext cx="626400" cy="606858"/>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1554" h="1493">
                <a:moveTo>
                  <a:pt x="0" y="0"/>
                </a:moveTo>
                <a:lnTo>
                  <a:pt x="1429" y="1372"/>
                </a:lnTo>
                <a:lnTo>
                  <a:pt x="1467" y="1410"/>
                </a:lnTo>
                <a:lnTo>
                  <a:pt x="1466" y="1410"/>
                </a:lnTo>
                <a:lnTo>
                  <a:pt x="1554" y="1493"/>
                </a:lnTo>
                <a:lnTo>
                  <a:pt x="1130" y="1493"/>
                </a:lnTo>
                <a:lnTo>
                  <a:pt x="234" y="1493"/>
                </a:lnTo>
                <a:lnTo>
                  <a:pt x="234" y="1492"/>
                </a:lnTo>
                <a:lnTo>
                  <a:pt x="226" y="1493"/>
                </a:lnTo>
                <a:cubicBezTo>
                  <a:pt x="222" y="1493"/>
                  <a:pt x="218" y="1493"/>
                  <a:pt x="214" y="1493"/>
                </a:cubicBezTo>
                <a:cubicBezTo>
                  <a:pt x="96" y="1493"/>
                  <a:pt x="0" y="1397"/>
                  <a:pt x="0" y="1280"/>
                </a:cubicBezTo>
                <a:lnTo>
                  <a:pt x="0" y="1271"/>
                </a:lnTo>
                <a:lnTo>
                  <a:pt x="0" y="1271"/>
                </a:lnTo>
                <a:lnTo>
                  <a:pt x="0" y="0"/>
                </a:lnTo>
                <a:close/>
              </a:path>
            </a:pathLst>
          </a:custGeom>
          <a:gradFill>
            <a:gsLst>
              <a:gs pos="60000">
                <a:schemeClr val="accent4">
                  <a:lumMod val="13000"/>
                  <a:lumOff val="87000"/>
                  <a:alpha val="100000"/>
                </a:schemeClr>
              </a:gs>
              <a:gs pos="100000">
                <a:schemeClr val="accent4">
                  <a:lumMod val="17000"/>
                  <a:lumOff val="83000"/>
                  <a:alpha val="100000"/>
                </a:schemeClr>
              </a:gs>
            </a:gsLst>
            <a:lin ang="5400000" scaled="1"/>
          </a:gradFill>
          <a:ln>
            <a:noFill/>
          </a:ln>
          <a:effectLst>
            <a:outerShdw blurRad="190500" dist="38100" dir="8100000" algn="tr" rotWithShape="0">
              <a:schemeClr val="accent4">
                <a:lumMod val="60000"/>
                <a:lumOff val="40000"/>
                <a:alpha val="35000"/>
              </a:schemeClr>
            </a:outerShdw>
          </a:effectLst>
        </p:spPr>
        <p:txBody>
          <a:bodyPr vert="horz" wrap="square" lIns="91440" tIns="45720" rIns="91440" bIns="45720" numCol="1" rtlCol="0" anchor="t" anchorCtr="0" compatLnSpc="1">
            <a:noAutofit/>
          </a:bodyPr>
          <a:p>
            <a:pPr lvl="0" algn="l">
              <a:spcBef>
                <a:spcPts val="0"/>
              </a:spcBef>
              <a:spcAft>
                <a:spcPts val="0"/>
              </a:spcAft>
              <a:buClrTx/>
              <a:buSzTx/>
              <a:buFontTx/>
            </a:pPr>
            <a:endParaRPr lang="en-US" noProof="0" dirty="0">
              <a:ln>
                <a:noFill/>
              </a:ln>
              <a:solidFill>
                <a:schemeClr val="tx1"/>
              </a:solidFill>
              <a:effectLst/>
              <a:uLnTx/>
              <a:uFillTx/>
              <a:sym typeface="+mn-ea"/>
            </a:endParaRPr>
          </a:p>
        </p:txBody>
      </p:sp>
      <p:sp>
        <p:nvSpPr>
          <p:cNvPr id="10" name="Right Triangle 11"/>
          <p:cNvSpPr/>
          <p:nvPr>
            <p:custDataLst>
              <p:tags r:id="rId15"/>
            </p:custDataLst>
          </p:nvPr>
        </p:nvSpPr>
        <p:spPr>
          <a:xfrm>
            <a:off x="10485716" y="4595347"/>
            <a:ext cx="116724" cy="161089"/>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7" name="Right Triangle 11"/>
          <p:cNvSpPr/>
          <p:nvPr>
            <p:custDataLst>
              <p:tags r:id="rId16"/>
            </p:custDataLst>
          </p:nvPr>
        </p:nvSpPr>
        <p:spPr>
          <a:xfrm flipH="1">
            <a:off x="8258986" y="4594819"/>
            <a:ext cx="116724" cy="161618"/>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8" name="圆角矩形 47"/>
          <p:cNvSpPr/>
          <p:nvPr>
            <p:custDataLst>
              <p:tags r:id="rId17"/>
            </p:custDataLst>
          </p:nvPr>
        </p:nvSpPr>
        <p:spPr>
          <a:xfrm>
            <a:off x="8258986" y="4685663"/>
            <a:ext cx="2343454" cy="463198"/>
          </a:xfrm>
          <a:prstGeom prst="roundRect">
            <a:avLst>
              <a:gd name="adj" fmla="val 17445"/>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p>
            <a:pPr algn="ctr"/>
            <a:r>
              <a:rPr lang="en-US" altLang="zh-CN" b="1">
                <a:solidFill>
                  <a:schemeClr val="lt1">
                    <a:lumMod val="100000"/>
                  </a:schemeClr>
                </a:solidFill>
              </a:rPr>
              <a:t>个人资源状况</a:t>
            </a:r>
            <a:endParaRPr lang="en-US" altLang="zh-CN" b="1">
              <a:solidFill>
                <a:schemeClr val="lt1">
                  <a:lumMod val="100000"/>
                </a:schemeClr>
              </a:solidFill>
            </a:endParaRPr>
          </a:p>
        </p:txBody>
      </p:sp>
      <p:sp>
        <p:nvSpPr>
          <p:cNvPr id="59" name="矩形 58"/>
          <p:cNvSpPr/>
          <p:nvPr>
            <p:custDataLst>
              <p:tags r:id="rId18"/>
            </p:custDataLst>
          </p:nvPr>
        </p:nvSpPr>
        <p:spPr>
          <a:xfrm>
            <a:off x="8563736" y="3478813"/>
            <a:ext cx="1733955" cy="9797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50000"/>
              </a:lnSpc>
            </a:pPr>
            <a:r>
              <a:rPr lang="zh-CN" altLang="en-US" sz="1600" dirty="0">
                <a:solidFill>
                  <a:srgbClr val="000000"/>
                </a:solidFill>
                <a:uFillTx/>
                <a:latin typeface="+中文正文" charset="0"/>
                <a:sym typeface="+mn-ea"/>
              </a:rPr>
              <a:t>资金资源影响着创业机会选择。</a:t>
            </a:r>
            <a:endParaRPr lang="zh-CN" altLang="en-US" sz="1600" dirty="0">
              <a:solidFill>
                <a:srgbClr val="000000"/>
              </a:solidFill>
              <a:uFillTx/>
              <a:latin typeface="+中文正文" charset="0"/>
              <a:sym typeface="+mn-ea"/>
            </a:endParaRPr>
          </a:p>
        </p:txBody>
      </p:sp>
      <p:pic>
        <p:nvPicPr>
          <p:cNvPr id="14" name="图片 14" descr="343439383331313b343532303033303bd2d1b9bad3a6d3c3"/>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8611270" y="2881462"/>
            <a:ext cx="381333" cy="381333"/>
          </a:xfrm>
          <a:prstGeom prst="rect">
            <a:avLst/>
          </a:prstGeom>
          <a:effectLst/>
        </p:spPr>
      </p:pic>
      <p:sp>
        <p:nvSpPr>
          <p:cNvPr id="61" name="任意多边形 60"/>
          <p:cNvSpPr/>
          <p:nvPr>
            <p:custDataLst>
              <p:tags r:id="rId22"/>
            </p:custDataLst>
          </p:nvPr>
        </p:nvSpPr>
        <p:spPr bwMode="auto">
          <a:xfrm>
            <a:off x="4848117" y="2383405"/>
            <a:ext cx="2526726" cy="3267209"/>
          </a:xfrm>
          <a:custGeom>
            <a:avLst/>
            <a:gdLst>
              <a:gd name="adj" fmla="val 5384"/>
              <a:gd name="a" fmla="pin 0 adj 50000"/>
              <a:gd name="x1" fmla="*/ ss a 100000"/>
              <a:gd name="x2" fmla="+- r 0 x1"/>
              <a:gd name="y2" fmla="+- b 0 x1"/>
              <a:gd name="il" fmla="*/ x1 29289 100000"/>
              <a:gd name="ir" fmla="+- r 0 il"/>
              <a:gd name="ib" fmla="+- b 0 il"/>
              <a:gd name="connsiteX0" fmla="*/ 538 w 10000"/>
              <a:gd name="connsiteY0" fmla="*/ 0 h 10000"/>
              <a:gd name="connsiteX1" fmla="*/ 7032 w 10000"/>
              <a:gd name="connsiteY1" fmla="*/ 0 h 10000"/>
              <a:gd name="connsiteX2" fmla="*/ 7195 w 10000"/>
              <a:gd name="connsiteY2" fmla="*/ 122 h 10000"/>
              <a:gd name="connsiteX3" fmla="*/ 7250 w 10000"/>
              <a:gd name="connsiteY3" fmla="*/ 2133 h 10000"/>
              <a:gd name="connsiteX4" fmla="*/ 9920 w 10000"/>
              <a:gd name="connsiteY4" fmla="*/ 2169 h 10000"/>
              <a:gd name="connsiteX5" fmla="*/ 10000 w 10000"/>
              <a:gd name="connsiteY5" fmla="*/ 2229 h 10000"/>
              <a:gd name="connsiteX6" fmla="*/ 10000 w 10000"/>
              <a:gd name="connsiteY6" fmla="*/ 9584 h 10000"/>
              <a:gd name="connsiteX7" fmla="*/ 9462 w 10000"/>
              <a:gd name="connsiteY7" fmla="*/ 10000 h 10000"/>
              <a:gd name="connsiteX8" fmla="*/ 538 w 10000"/>
              <a:gd name="connsiteY8" fmla="*/ 10000 h 10000"/>
              <a:gd name="connsiteX9" fmla="*/ 0 w 10000"/>
              <a:gd name="connsiteY9" fmla="*/ 9584 h 10000"/>
              <a:gd name="connsiteX10" fmla="*/ 0 w 10000"/>
              <a:gd name="connsiteY10" fmla="*/ 416 h 10000"/>
              <a:gd name="connsiteX11" fmla="*/ 538 w 10000"/>
              <a:gd name="connsiteY11"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0" h="10000">
                <a:moveTo>
                  <a:pt x="538" y="0"/>
                </a:moveTo>
                <a:lnTo>
                  <a:pt x="7032" y="0"/>
                </a:lnTo>
                <a:cubicBezTo>
                  <a:pt x="7086" y="41"/>
                  <a:pt x="7141" y="81"/>
                  <a:pt x="7195" y="122"/>
                </a:cubicBezTo>
                <a:cubicBezTo>
                  <a:pt x="7213" y="792"/>
                  <a:pt x="7232" y="1463"/>
                  <a:pt x="7250" y="2133"/>
                </a:cubicBezTo>
                <a:lnTo>
                  <a:pt x="9920" y="2169"/>
                </a:lnTo>
                <a:lnTo>
                  <a:pt x="10000" y="2229"/>
                </a:lnTo>
                <a:lnTo>
                  <a:pt x="10000" y="9584"/>
                </a:lnTo>
                <a:cubicBezTo>
                  <a:pt x="10000" y="9814"/>
                  <a:pt x="9760" y="10000"/>
                  <a:pt x="9462" y="10000"/>
                </a:cubicBezTo>
                <a:lnTo>
                  <a:pt x="538" y="10000"/>
                </a:lnTo>
                <a:cubicBezTo>
                  <a:pt x="240" y="10000"/>
                  <a:pt x="0" y="9814"/>
                  <a:pt x="0" y="9584"/>
                </a:cubicBezTo>
                <a:lnTo>
                  <a:pt x="0" y="416"/>
                </a:lnTo>
                <a:cubicBezTo>
                  <a:pt x="0" y="186"/>
                  <a:pt x="240" y="0"/>
                  <a:pt x="538" y="0"/>
                </a:cubicBezTo>
                <a:close/>
              </a:path>
            </a:pathLst>
          </a:custGeom>
          <a:gradFill>
            <a:gsLst>
              <a:gs pos="60000">
                <a:schemeClr val="accent4">
                  <a:lumMod val="9000"/>
                  <a:lumOff val="91000"/>
                  <a:alpha val="100000"/>
                </a:schemeClr>
              </a:gs>
              <a:gs pos="100000">
                <a:schemeClr val="accent4">
                  <a:lumMod val="30000"/>
                  <a:lumOff val="70000"/>
                  <a:alpha val="100000"/>
                </a:schemeClr>
              </a:gs>
            </a:gsLst>
            <a:lin ang="5400000" scaled="1"/>
          </a:gradFill>
          <a:ln>
            <a:noFill/>
          </a:ln>
        </p:spPr>
        <p:txBody>
          <a:bodyPr vert="horz" wrap="square" lIns="91440" tIns="45720" rIns="91440" bIns="45720" numCol="1" rtlCol="0" anchor="t" anchorCtr="0" compatLnSpc="1">
            <a:noAutofit/>
          </a:bodyPr>
          <a:p>
            <a:pPr lvl="0" algn="l">
              <a:spcBef>
                <a:spcPts val="0"/>
              </a:spcBef>
              <a:spcAft>
                <a:spcPts val="0"/>
              </a:spcAft>
              <a:buClrTx/>
              <a:buSzTx/>
              <a:buFontTx/>
            </a:pPr>
            <a:endParaRPr lang="en-US" noProof="0" dirty="0">
              <a:ln>
                <a:noFill/>
              </a:ln>
              <a:solidFill>
                <a:schemeClr val="tx1"/>
              </a:solidFill>
              <a:effectLst/>
              <a:uLnTx/>
              <a:uFillTx/>
              <a:sym typeface="+mn-ea"/>
            </a:endParaRPr>
          </a:p>
        </p:txBody>
      </p:sp>
      <p:sp>
        <p:nvSpPr>
          <p:cNvPr id="64" name="任意多边形 63"/>
          <p:cNvSpPr/>
          <p:nvPr>
            <p:custDataLst>
              <p:tags r:id="rId23"/>
            </p:custDataLst>
          </p:nvPr>
        </p:nvSpPr>
        <p:spPr bwMode="auto">
          <a:xfrm>
            <a:off x="6624325" y="2383405"/>
            <a:ext cx="750518" cy="727279"/>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1554" h="1493">
                <a:moveTo>
                  <a:pt x="0" y="0"/>
                </a:moveTo>
                <a:lnTo>
                  <a:pt x="1429" y="1372"/>
                </a:lnTo>
                <a:lnTo>
                  <a:pt x="1467" y="1410"/>
                </a:lnTo>
                <a:lnTo>
                  <a:pt x="1466" y="1410"/>
                </a:lnTo>
                <a:lnTo>
                  <a:pt x="1554" y="1493"/>
                </a:lnTo>
                <a:lnTo>
                  <a:pt x="1130" y="1493"/>
                </a:lnTo>
                <a:lnTo>
                  <a:pt x="234" y="1493"/>
                </a:lnTo>
                <a:lnTo>
                  <a:pt x="234" y="1492"/>
                </a:lnTo>
                <a:lnTo>
                  <a:pt x="226" y="1493"/>
                </a:lnTo>
                <a:cubicBezTo>
                  <a:pt x="222" y="1493"/>
                  <a:pt x="218" y="1493"/>
                  <a:pt x="214" y="1493"/>
                </a:cubicBezTo>
                <a:cubicBezTo>
                  <a:pt x="96" y="1493"/>
                  <a:pt x="0" y="1397"/>
                  <a:pt x="0" y="1280"/>
                </a:cubicBezTo>
                <a:lnTo>
                  <a:pt x="0" y="1271"/>
                </a:lnTo>
                <a:lnTo>
                  <a:pt x="0" y="1271"/>
                </a:lnTo>
                <a:lnTo>
                  <a:pt x="0" y="0"/>
                </a:lnTo>
                <a:close/>
              </a:path>
            </a:pathLst>
          </a:custGeom>
          <a:gradFill>
            <a:gsLst>
              <a:gs pos="60000">
                <a:schemeClr val="accent4">
                  <a:lumMod val="13000"/>
                  <a:lumOff val="87000"/>
                  <a:alpha val="100000"/>
                </a:schemeClr>
              </a:gs>
              <a:gs pos="100000">
                <a:schemeClr val="accent4">
                  <a:lumMod val="17000"/>
                  <a:lumOff val="83000"/>
                  <a:alpha val="100000"/>
                </a:schemeClr>
              </a:gs>
            </a:gsLst>
            <a:lin ang="5400000" scaled="1"/>
          </a:gradFill>
          <a:ln>
            <a:noFill/>
          </a:ln>
          <a:effectLst>
            <a:outerShdw blurRad="190500" dist="38100" dir="8100000" algn="tr" rotWithShape="0">
              <a:schemeClr val="accent4">
                <a:lumMod val="60000"/>
                <a:lumOff val="40000"/>
                <a:alpha val="35000"/>
              </a:schemeClr>
            </a:outerShdw>
          </a:effectLst>
        </p:spPr>
        <p:txBody>
          <a:bodyPr vert="horz" wrap="square" lIns="91440" tIns="45720" rIns="91440" bIns="45720" numCol="1" rtlCol="0" anchor="t" anchorCtr="0" compatLnSpc="1">
            <a:noAutofit/>
          </a:bodyPr>
          <a:p>
            <a:pPr lvl="0" algn="l">
              <a:spcBef>
                <a:spcPts val="0"/>
              </a:spcBef>
              <a:spcAft>
                <a:spcPts val="0"/>
              </a:spcAft>
              <a:buClrTx/>
              <a:buSzTx/>
              <a:buFontTx/>
            </a:pPr>
            <a:endParaRPr lang="en-US" noProof="0" dirty="0">
              <a:ln>
                <a:noFill/>
              </a:ln>
              <a:solidFill>
                <a:schemeClr val="tx1"/>
              </a:solidFill>
              <a:effectLst/>
              <a:uLnTx/>
              <a:uFillTx/>
              <a:sym typeface="+mn-ea"/>
            </a:endParaRPr>
          </a:p>
        </p:txBody>
      </p:sp>
      <p:sp>
        <p:nvSpPr>
          <p:cNvPr id="65" name="Right Triangle 11"/>
          <p:cNvSpPr/>
          <p:nvPr>
            <p:custDataLst>
              <p:tags r:id="rId24"/>
            </p:custDataLst>
          </p:nvPr>
        </p:nvSpPr>
        <p:spPr>
          <a:xfrm>
            <a:off x="7374843" y="4709958"/>
            <a:ext cx="140491" cy="192779"/>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66" name="Right Triangle 11"/>
          <p:cNvSpPr/>
          <p:nvPr>
            <p:custDataLst>
              <p:tags r:id="rId25"/>
            </p:custDataLst>
          </p:nvPr>
        </p:nvSpPr>
        <p:spPr>
          <a:xfrm flipH="1">
            <a:off x="4707626" y="4708902"/>
            <a:ext cx="140491" cy="193835"/>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17" name="图片 3" descr="343439383331313b343532303031393bd2b5bca8b9dcc0e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5255330" y="2767907"/>
            <a:ext cx="494359" cy="494359"/>
          </a:xfrm>
          <a:prstGeom prst="rect">
            <a:avLst/>
          </a:prstGeom>
          <a:effectLst/>
        </p:spPr>
      </p:pic>
      <p:sp>
        <p:nvSpPr>
          <p:cNvPr id="67" name="圆角矩形 66"/>
          <p:cNvSpPr/>
          <p:nvPr>
            <p:custDataLst>
              <p:tags r:id="rId29"/>
            </p:custDataLst>
          </p:nvPr>
        </p:nvSpPr>
        <p:spPr>
          <a:xfrm>
            <a:off x="4707626" y="4817703"/>
            <a:ext cx="2807708" cy="555098"/>
          </a:xfrm>
          <a:prstGeom prst="roundRect">
            <a:avLst>
              <a:gd name="adj" fmla="val 17445"/>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p>
            <a:pPr algn="ctr"/>
            <a:r>
              <a:rPr lang="en-US" altLang="zh-CN" b="1" dirty="0">
                <a:solidFill>
                  <a:schemeClr val="lt1">
                    <a:lumMod val="100000"/>
                  </a:schemeClr>
                </a:solidFill>
              </a:rPr>
              <a:t>技能专长领域</a:t>
            </a:r>
            <a:endParaRPr lang="en-US" altLang="zh-CN" b="1" dirty="0">
              <a:solidFill>
                <a:schemeClr val="lt1">
                  <a:lumMod val="100000"/>
                </a:schemeClr>
              </a:solidFill>
            </a:endParaRPr>
          </a:p>
        </p:txBody>
      </p:sp>
      <p:sp>
        <p:nvSpPr>
          <p:cNvPr id="20" name="矩形 19"/>
          <p:cNvSpPr/>
          <p:nvPr>
            <p:custDataLst>
              <p:tags r:id="rId30"/>
            </p:custDataLst>
          </p:nvPr>
        </p:nvSpPr>
        <p:spPr>
          <a:xfrm>
            <a:off x="5244767" y="3478813"/>
            <a:ext cx="1733955" cy="9797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50000"/>
              </a:lnSpc>
            </a:pPr>
            <a:r>
              <a:rPr lang="zh-CN" altLang="en-US" sz="1600" dirty="0">
                <a:solidFill>
                  <a:srgbClr val="000000"/>
                </a:solidFill>
                <a:uFillTx/>
                <a:latin typeface="+中文正文" charset="0"/>
                <a:sym typeface="+mn-ea"/>
              </a:rPr>
              <a:t>在创业中，专业技能是坚实基础。</a:t>
            </a:r>
            <a:endParaRPr lang="zh-CN" altLang="en-US" sz="1600" dirty="0">
              <a:solidFill>
                <a:srgbClr val="000000"/>
              </a:solidFill>
              <a:uFillTx/>
              <a:latin typeface="+中文正文" charset="0"/>
              <a:sym typeface="+mn-ea"/>
            </a:endParaRPr>
          </a:p>
        </p:txBody>
      </p:sp>
    </p:spTree>
    <p:custDataLst>
      <p:tags r:id="rId31"/>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nvSpPr>
        <p:spPr>
          <a:xfrm>
            <a:off x="1606550" y="1830070"/>
            <a:ext cx="6103620" cy="433705"/>
          </a:xfrm>
          <a:prstGeom prst="rect">
            <a:avLst/>
          </a:prstGeom>
          <a:ln w="15875">
            <a:noFill/>
          </a:ln>
        </p:spPr>
        <p:txBody>
          <a:bodyPr wrap="square" lIns="65314" tIns="32657" rIns="65314" bIns="32657">
            <a:spAutoFit/>
          </a:bodyPr>
          <a:lstStyle/>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（一）宏观市场趋势洞察</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362952" y="691455"/>
            <a:ext cx="5466080" cy="583565"/>
          </a:xfrm>
          <a:prstGeom prst="rect">
            <a:avLst/>
          </a:prstGeom>
          <a:noFill/>
        </p:spPr>
        <p:txBody>
          <a:bodyPr wrap="none" rtlCol="0">
            <a:spAutoFit/>
          </a:bodyPr>
          <a:p>
            <a:pPr algn="ctr"/>
            <a:r>
              <a:rPr lang="zh-CN" altLang="en-US" sz="3200" b="1" dirty="0">
                <a:solidFill>
                  <a:srgbClr val="7E4938"/>
                </a:solidFill>
                <a:cs typeface="+mn-ea"/>
                <a:sym typeface="+mn-lt"/>
              </a:rPr>
              <a:t>三、分析市场环境以匹配机会</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953" name="Shape 953"/>
          <p:cNvSpPr/>
          <p:nvPr>
            <p:custDataLst>
              <p:tags r:id="rId4"/>
            </p:custDataLst>
          </p:nvPr>
        </p:nvSpPr>
        <p:spPr>
          <a:xfrm>
            <a:off x="1606550" y="2538095"/>
            <a:ext cx="8860155" cy="2994660"/>
          </a:xfrm>
          <a:prstGeom prst="rect">
            <a:avLst/>
          </a:prstGeom>
          <a:noFill/>
          <a:ln w="12700" cap="flat">
            <a:noFill/>
            <a:miter lim="400000"/>
          </a:ln>
          <a:effectLst/>
        </p:spPr>
        <p:txBody>
          <a:bodyPr wrap="square" lIns="43542" tIns="43542" rIns="43542" bIns="43542" numCol="1" anchor="t">
            <a:spAutoFit/>
          </a:bodyPr>
          <a:lstStyle>
            <a:lvl1pPr>
              <a:lnSpc>
                <a:spcPct val="120000"/>
              </a:lnSpc>
              <a:defRPr sz="1200">
                <a:latin typeface="+mn-lt"/>
                <a:ea typeface="+mn-ea"/>
                <a:cs typeface="+mn-cs"/>
                <a:sym typeface="Helvetica"/>
              </a:defRPr>
            </a:lvl1pPr>
          </a:lstStyle>
          <a:p>
            <a:pPr indent="457200" algn="just" fontAlgn="auto">
              <a:lnSpc>
                <a:spcPct val="150000"/>
              </a:lnSpc>
              <a:buClrTx/>
              <a:buSzTx/>
              <a:buFontTx/>
              <a:extLst>
                <a:ext uri="{35155182-B16C-46BC-9424-99874614C6A1}">
                  <wpsdc:indentchars xmlns:wpsdc="http://www.wps.cn/officeDocument/2017/drawingmlCustomData" val="200" checksum="59296752"/>
                </a:ext>
              </a:extLst>
            </a:pPr>
            <a:r>
              <a:rPr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政策导向对创业机会的呈现具有重要影响。政府出台的鼓励政策往往会催生相关领域的创业机会。近年来，随着环保意识的增强和可持续发展战略的推进，政府对新能源、环保产业给予大力支持，包括补贴政策、税收优惠等。这促使众多创业者投身新能源汽车研发、环保材料生产、资源回收利用等领域，利用政策红利开拓市场。</a:t>
            </a:r>
            <a:endParaRPr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经济形势的变化也左右着创业机会的走向。在经济增长较快时期，消费者购买力增强，市场对高端消费品、品质生活服务等需求上升，创业者可关注此类领域的机会；而在经济调整期，一些性价比高的产品和服务、新兴的低成本商业模式可能更具潜力。</a:t>
            </a:r>
            <a:endParaRPr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953"/>
                                        </p:tgtEl>
                                        <p:attrNameLst>
                                          <p:attrName>style.visibility</p:attrName>
                                        </p:attrNameLst>
                                      </p:cBhvr>
                                      <p:to>
                                        <p:strVal val="visible"/>
                                      </p:to>
                                    </p:set>
                                    <p:animEffect transition="in" filter="randombar(horizontal)">
                                      <p:cBhvr>
                                        <p:cTn id="22" dur="500"/>
                                        <p:tgtEl>
                                          <p:spTgt spid="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953"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362952" y="691455"/>
            <a:ext cx="5466080" cy="583565"/>
          </a:xfrm>
          <a:prstGeom prst="rect">
            <a:avLst/>
          </a:prstGeom>
          <a:noFill/>
        </p:spPr>
        <p:txBody>
          <a:bodyPr wrap="none" rtlCol="0">
            <a:spAutoFit/>
          </a:bodyPr>
          <a:p>
            <a:pPr algn="ctr"/>
            <a:r>
              <a:rPr lang="zh-CN" altLang="en-US" sz="3200" b="1" dirty="0">
                <a:solidFill>
                  <a:srgbClr val="7E4938"/>
                </a:solidFill>
                <a:cs typeface="+mn-ea"/>
                <a:sym typeface="+mn-lt"/>
              </a:rPr>
              <a:t>三、分析市场环境以匹配机会</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4" name="矩形: 圆角 23"/>
          <p:cNvSpPr/>
          <p:nvPr>
            <p:custDataLst>
              <p:tags r:id="rId4"/>
            </p:custDataLst>
          </p:nvPr>
        </p:nvSpPr>
        <p:spPr>
          <a:xfrm>
            <a:off x="1689735" y="2173060"/>
            <a:ext cx="8382002" cy="1719636"/>
          </a:xfrm>
          <a:prstGeom prst="roundRect">
            <a:avLst>
              <a:gd name="adj" fmla="val 6567"/>
            </a:avLst>
          </a:prstGeom>
          <a:gradFill>
            <a:gsLst>
              <a:gs pos="0">
                <a:schemeClr val="accent4">
                  <a:alpha val="0"/>
                </a:schemeClr>
              </a:gs>
              <a:gs pos="80000">
                <a:schemeClr val="accent4">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p>
            <a:pPr lvl="1" algn="l">
              <a:buClrTx/>
              <a:buSzTx/>
              <a:buFontTx/>
            </a:pPr>
            <a:endParaRPr lang="zh-CN" altLang="en-US" dirty="0">
              <a:solidFill>
                <a:schemeClr val="lt1"/>
              </a:solidFill>
              <a:sym typeface="+mn-ea"/>
            </a:endParaRPr>
          </a:p>
        </p:txBody>
      </p:sp>
      <p:sp>
        <p:nvSpPr>
          <p:cNvPr id="17" name="矩形 16"/>
          <p:cNvSpPr/>
          <p:nvPr>
            <p:custDataLst>
              <p:tags r:id="rId5"/>
            </p:custDataLst>
          </p:nvPr>
        </p:nvSpPr>
        <p:spPr>
          <a:xfrm>
            <a:off x="1967689" y="2436722"/>
            <a:ext cx="7826344" cy="327677"/>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000" b="1" dirty="0">
                <a:solidFill>
                  <a:schemeClr val="accent4"/>
                </a:solidFill>
                <a:latin typeface="+mn-ea"/>
                <a:cs typeface="+mn-ea"/>
                <a:sym typeface="+mn-ea"/>
              </a:rPr>
              <a:t>（二）行业发展阶段考量</a:t>
            </a:r>
            <a:endParaRPr lang="zh-CN" altLang="en-US" sz="2000" b="1" dirty="0">
              <a:solidFill>
                <a:schemeClr val="accent4"/>
              </a:solidFill>
              <a:latin typeface="+mn-ea"/>
              <a:cs typeface="+mn-ea"/>
              <a:sym typeface="+mn-ea"/>
            </a:endParaRPr>
          </a:p>
        </p:txBody>
      </p:sp>
      <p:sp>
        <p:nvSpPr>
          <p:cNvPr id="20" name="矩形 19"/>
          <p:cNvSpPr/>
          <p:nvPr>
            <p:custDataLst>
              <p:tags r:id="rId6"/>
            </p:custDataLst>
          </p:nvPr>
        </p:nvSpPr>
        <p:spPr>
          <a:xfrm>
            <a:off x="1967865" y="2893060"/>
            <a:ext cx="8880475" cy="367665"/>
          </a:xfrm>
          <a:prstGeom prst="rect">
            <a:avLst/>
          </a:prstGeom>
          <a:noFill/>
        </p:spPr>
        <p:txBody>
          <a:bodyPr wrap="square" lIns="0" tIns="0" rIns="0" bIns="0" rtlCol="0" anchor="t" anchorCtr="0">
            <a:noAutofit/>
          </a:bodyPr>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sym typeface="+mn-ea"/>
              </a:rPr>
              <a:t>新兴行业有着独特创业机会，市场待开发，竞争小，创新空间大。</a:t>
            </a:r>
            <a:endParaRPr lang="zh-CN" altLang="en-US" sz="1600" dirty="0">
              <a:solidFill>
                <a:schemeClr val="tx1">
                  <a:lumMod val="85000"/>
                  <a:lumOff val="15000"/>
                </a:schemeClr>
              </a:solidFill>
              <a:latin typeface="+mn-ea"/>
              <a:cs typeface="+mn-ea"/>
              <a:sym typeface="+mn-ea"/>
            </a:endParaRPr>
          </a:p>
        </p:txBody>
      </p:sp>
      <p:sp>
        <p:nvSpPr>
          <p:cNvPr id="23" name="矩形: 圆角 17"/>
          <p:cNvSpPr/>
          <p:nvPr>
            <p:custDataLst>
              <p:tags r:id="rId7"/>
            </p:custDataLst>
          </p:nvPr>
        </p:nvSpPr>
        <p:spPr>
          <a:xfrm>
            <a:off x="1689735" y="4222727"/>
            <a:ext cx="8382002" cy="1719636"/>
          </a:xfrm>
          <a:prstGeom prst="roundRect">
            <a:avLst>
              <a:gd name="adj" fmla="val 6567"/>
            </a:avLst>
          </a:prstGeom>
          <a:gradFill>
            <a:gsLst>
              <a:gs pos="0">
                <a:schemeClr val="accent4">
                  <a:alpha val="0"/>
                </a:schemeClr>
              </a:gs>
              <a:gs pos="80000">
                <a:schemeClr val="accent4">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rIns="0" bIns="0" rtlCol="0" anchor="ctr">
            <a:noAutofit/>
          </a:bodyPr>
          <a:p>
            <a:pPr lvl="1"/>
            <a:endParaRPr lang="zh-CN" altLang="en-US" dirty="0">
              <a:solidFill>
                <a:schemeClr val="lt1"/>
              </a:solidFill>
            </a:endParaRPr>
          </a:p>
        </p:txBody>
      </p:sp>
      <p:sp>
        <p:nvSpPr>
          <p:cNvPr id="26" name="矩形 25"/>
          <p:cNvSpPr/>
          <p:nvPr>
            <p:custDataLst>
              <p:tags r:id="rId8"/>
            </p:custDataLst>
          </p:nvPr>
        </p:nvSpPr>
        <p:spPr>
          <a:xfrm>
            <a:off x="1967689" y="4485897"/>
            <a:ext cx="7826344" cy="327677"/>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000" b="1">
                <a:solidFill>
                  <a:schemeClr val="accent4"/>
                </a:solidFill>
                <a:latin typeface="+mn-ea"/>
                <a:cs typeface="+mn-ea"/>
                <a:sym typeface="+mn-ea"/>
              </a:rPr>
              <a:t>（三）目标市场需求识别</a:t>
            </a:r>
            <a:endParaRPr lang="zh-CN" altLang="en-US" sz="2000" b="1">
              <a:solidFill>
                <a:schemeClr val="accent4"/>
              </a:solidFill>
              <a:latin typeface="+mn-ea"/>
              <a:cs typeface="+mn-ea"/>
              <a:sym typeface="+mn-ea"/>
            </a:endParaRPr>
          </a:p>
        </p:txBody>
      </p:sp>
      <p:sp>
        <p:nvSpPr>
          <p:cNvPr id="27" name="矩形 26"/>
          <p:cNvSpPr/>
          <p:nvPr>
            <p:custDataLst>
              <p:tags r:id="rId9"/>
            </p:custDataLst>
          </p:nvPr>
        </p:nvSpPr>
        <p:spPr>
          <a:xfrm>
            <a:off x="1967865" y="4831715"/>
            <a:ext cx="8880475" cy="972820"/>
          </a:xfrm>
          <a:prstGeom prst="rect">
            <a:avLst/>
          </a:prstGeom>
          <a:noFill/>
        </p:spPr>
        <p:txBody>
          <a:bodyPr wrap="square" lIns="0" tIns="0" rIns="0" bIns="0" rtlCol="0" anchor="t" anchorCtr="0">
            <a:noAutofit/>
          </a:bodyPr>
          <a:p>
            <a:pPr indent="406400" algn="just" fontAlgn="auto">
              <a:lnSpc>
                <a:spcPct val="150000"/>
              </a:lnSpc>
              <a:spcBef>
                <a:spcPts val="0"/>
              </a:spcBef>
              <a:spcAft>
                <a:spcPts val="0"/>
              </a:spcAft>
              <a:buClrTx/>
              <a:buSzTx/>
              <a:buNone/>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sym typeface="+mn-ea"/>
              </a:rPr>
              <a:t>需求调研是识别目标市场需求的关键方法。创业者可以采用问卷调查、用户访谈、焦点小组讨论等方式收集数据，深入了解消费者的需求痛点、消费习惯和偏好。</a:t>
            </a:r>
            <a:endParaRPr lang="zh-CN" altLang="en-US" sz="1600" dirty="0">
              <a:solidFill>
                <a:schemeClr val="tx1">
                  <a:lumMod val="85000"/>
                  <a:lumOff val="15000"/>
                </a:schemeClr>
              </a:solidFill>
              <a:latin typeface="+mn-ea"/>
              <a:cs typeface="+mn-ea"/>
              <a:sym typeface="+mn-ea"/>
            </a:endParaRPr>
          </a:p>
        </p:txBody>
      </p:sp>
      <p:sp>
        <p:nvSpPr>
          <p:cNvPr id="30" name="矩形 29"/>
          <p:cNvSpPr/>
          <p:nvPr>
            <p:custDataLst>
              <p:tags r:id="rId10"/>
            </p:custDataLst>
          </p:nvPr>
        </p:nvSpPr>
        <p:spPr>
          <a:xfrm>
            <a:off x="1967689" y="2100121"/>
            <a:ext cx="7826344" cy="327677"/>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50000"/>
          </a:bodyPr>
          <a:p>
            <a:pPr>
              <a:spcBef>
                <a:spcPct val="0"/>
              </a:spcBef>
              <a:spcAft>
                <a:spcPct val="0"/>
              </a:spcAft>
            </a:pPr>
            <a:r>
              <a:rPr lang="en-US" altLang="zh-CN" sz="3600" b="1" dirty="0">
                <a:ln w="15875">
                  <a:solidFill>
                    <a:schemeClr val="accent4"/>
                  </a:solidFill>
                </a:ln>
                <a:solidFill>
                  <a:schemeClr val="bg2"/>
                </a:solidFill>
                <a:latin typeface="+mn-ea"/>
                <a:cs typeface="+mn-ea"/>
                <a:sym typeface="+mn-ea"/>
              </a:rPr>
              <a:t>02</a:t>
            </a:r>
            <a:endParaRPr lang="en-US" altLang="zh-CN" sz="3600" b="1" dirty="0">
              <a:ln w="15875">
                <a:solidFill>
                  <a:schemeClr val="accent4"/>
                </a:solidFill>
              </a:ln>
              <a:solidFill>
                <a:schemeClr val="bg2"/>
              </a:solidFill>
              <a:latin typeface="+mn-ea"/>
              <a:cs typeface="+mn-ea"/>
              <a:sym typeface="+mn-ea"/>
            </a:endParaRPr>
          </a:p>
        </p:txBody>
      </p:sp>
      <p:sp>
        <p:nvSpPr>
          <p:cNvPr id="31" name="矩形 30"/>
          <p:cNvSpPr/>
          <p:nvPr>
            <p:custDataLst>
              <p:tags r:id="rId11"/>
            </p:custDataLst>
          </p:nvPr>
        </p:nvSpPr>
        <p:spPr>
          <a:xfrm>
            <a:off x="1967689" y="4158167"/>
            <a:ext cx="7826344" cy="327677"/>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50000"/>
          </a:bodyPr>
          <a:p>
            <a:pPr lvl="0" algn="l">
              <a:buClrTx/>
              <a:buSzTx/>
              <a:buFontTx/>
            </a:pPr>
            <a:r>
              <a:rPr lang="en-US" altLang="zh-CN" sz="3600" b="1" dirty="0">
                <a:ln w="15875">
                  <a:solidFill>
                    <a:schemeClr val="accent4"/>
                  </a:solidFill>
                </a:ln>
                <a:solidFill>
                  <a:schemeClr val="bg2"/>
                </a:solidFill>
                <a:latin typeface="+mn-ea"/>
                <a:cs typeface="+mn-ea"/>
                <a:sym typeface="+mn-ea"/>
              </a:rPr>
              <a:t>03</a:t>
            </a:r>
            <a:endParaRPr lang="en-US" altLang="zh-CN" sz="3600" b="1" dirty="0">
              <a:ln w="15875">
                <a:solidFill>
                  <a:schemeClr val="accent4"/>
                </a:solidFill>
              </a:ln>
              <a:solidFill>
                <a:schemeClr val="bg2"/>
              </a:solidFill>
              <a:latin typeface="+mn-ea"/>
              <a:cs typeface="+mn-ea"/>
              <a:sym typeface="+mn-ea"/>
            </a:endParaRPr>
          </a:p>
        </p:txBody>
      </p:sp>
    </p:spTree>
    <p:custDataLst>
      <p:tags r:id="rId12"/>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2978777" y="622240"/>
            <a:ext cx="7091680" cy="583565"/>
          </a:xfrm>
          <a:prstGeom prst="rect">
            <a:avLst/>
          </a:prstGeom>
          <a:noFill/>
        </p:spPr>
        <p:txBody>
          <a:bodyPr wrap="none" rtlCol="0">
            <a:spAutoFit/>
          </a:bodyPr>
          <a:p>
            <a:pPr algn="ctr"/>
            <a:r>
              <a:rPr lang="zh-CN" altLang="en-US" sz="3200" b="1" dirty="0">
                <a:solidFill>
                  <a:srgbClr val="7E4938"/>
                </a:solidFill>
                <a:cs typeface="+mn-ea"/>
                <a:sym typeface="+mn-lt"/>
              </a:rPr>
              <a:t>四、评估自身风险承受能力与创业机会</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 name="矩形 3"/>
          <p:cNvSpPr/>
          <p:nvPr>
            <p:custDataLst>
              <p:tags r:id="rId4"/>
            </p:custDataLst>
          </p:nvPr>
        </p:nvSpPr>
        <p:spPr>
          <a:xfrm>
            <a:off x="2133600" y="2491105"/>
            <a:ext cx="8748395" cy="1356360"/>
          </a:xfrm>
          <a:prstGeom prst="rect">
            <a:avLst/>
          </a:prstGeom>
          <a:noFill/>
        </p:spPr>
        <p:txBody>
          <a:bodyPr wrap="square" lIns="0" tIns="0" rIns="0" bIns="0" rtlCol="0" anchor="t"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mn-ea"/>
                <a:cs typeface="+mn-ea"/>
                <a:sym typeface="+mn-ea"/>
              </a:rPr>
              <a:t>（1）风险承受能力较高的创业者：愿意接纳较大不确定性与潜在损失，倾向追求高风险、高回报创业机会，像投资新兴高科技企业、参与高风险市场拓展项目等。敢于在创新领域大胆尝试，不惧失败。</a:t>
            </a:r>
            <a:endParaRPr lang="zh-CN" altLang="en-US" sz="1600">
              <a:ln>
                <a:noFill/>
                <a:prstDash val="sysDot"/>
              </a:ln>
              <a:solidFill>
                <a:schemeClr val="tx1">
                  <a:lumMod val="85000"/>
                  <a:lumOff val="15000"/>
                </a:schemeClr>
              </a:solidFill>
              <a:latin typeface="+mn-ea"/>
              <a:cs typeface="+mn-ea"/>
              <a:sym typeface="+mn-ea"/>
            </a:endParaRPr>
          </a:p>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mn-ea"/>
                <a:cs typeface="+mn-ea"/>
                <a:sym typeface="+mn-ea"/>
              </a:rPr>
              <a:t>（2）风险承受能力较低的创业者：偏好稳健型机会，重视投资安全性与稳定性。</a:t>
            </a:r>
            <a:endParaRPr lang="zh-CN" altLang="en-US" sz="1600">
              <a:ln>
                <a:noFill/>
                <a:prstDash val="sysDot"/>
              </a:ln>
              <a:solidFill>
                <a:schemeClr val="tx1">
                  <a:lumMod val="85000"/>
                  <a:lumOff val="15000"/>
                </a:schemeClr>
              </a:solidFill>
              <a:latin typeface="+mn-ea"/>
              <a:cs typeface="+mn-ea"/>
              <a:sym typeface="+mn-ea"/>
            </a:endParaRPr>
          </a:p>
        </p:txBody>
      </p:sp>
      <p:sp>
        <p:nvSpPr>
          <p:cNvPr id="5" name="矩形 4"/>
          <p:cNvSpPr/>
          <p:nvPr>
            <p:custDataLst>
              <p:tags r:id="rId5"/>
            </p:custDataLst>
          </p:nvPr>
        </p:nvSpPr>
        <p:spPr>
          <a:xfrm>
            <a:off x="2133836" y="2105731"/>
            <a:ext cx="7415622" cy="380456"/>
          </a:xfrm>
          <a:prstGeom prst="rect">
            <a:avLst/>
          </a:prstGeom>
          <a:noFill/>
        </p:spPr>
        <p:txBody>
          <a:bodyPr wrap="square" lIns="0" tIns="0" rIns="0" bIns="0" rtlCol="0" anchor="ctr" anchorCtr="0">
            <a:noAutofit/>
          </a:bodyPr>
          <a:p>
            <a:pPr algn="just">
              <a:spcBef>
                <a:spcPct val="0"/>
              </a:spcBef>
              <a:spcAft>
                <a:spcPct val="0"/>
              </a:spcAft>
            </a:pPr>
            <a:r>
              <a:rPr lang="zh-CN" altLang="en-US" b="1">
                <a:solidFill>
                  <a:schemeClr val="accent4"/>
                </a:solidFill>
                <a:latin typeface="+mn-ea"/>
                <a:cs typeface="+mn-ea"/>
                <a:sym typeface="+mn-ea"/>
              </a:rPr>
              <a:t>1. 不同风险承受能力的表现</a:t>
            </a:r>
            <a:endParaRPr lang="zh-CN" altLang="en-US" b="1">
              <a:solidFill>
                <a:schemeClr val="accent4"/>
              </a:solidFill>
              <a:latin typeface="+mn-ea"/>
              <a:cs typeface="+mn-ea"/>
              <a:sym typeface="+mn-ea"/>
            </a:endParaRPr>
          </a:p>
        </p:txBody>
      </p:sp>
      <p:sp>
        <p:nvSpPr>
          <p:cNvPr id="2" name="矩形 1"/>
          <p:cNvSpPr/>
          <p:nvPr>
            <p:custDataLst>
              <p:tags r:id="rId6"/>
            </p:custDataLst>
          </p:nvPr>
        </p:nvSpPr>
        <p:spPr>
          <a:xfrm>
            <a:off x="1392443" y="2160669"/>
            <a:ext cx="477566" cy="47756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26" name="矩形 25"/>
          <p:cNvSpPr/>
          <p:nvPr>
            <p:custDataLst>
              <p:tags r:id="rId7"/>
            </p:custDataLst>
          </p:nvPr>
        </p:nvSpPr>
        <p:spPr>
          <a:xfrm>
            <a:off x="2133600" y="4468495"/>
            <a:ext cx="8749030" cy="868045"/>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mn-ea"/>
                <a:cs typeface="+mn-ea"/>
                <a:sym typeface="+mn-ea"/>
              </a:rPr>
              <a:t>（1）高风险、高回报机会：适配具备较强风险承受能力、丰富行业经验、敏锐市场洞察力以及创新能力的创业者。他们能依靠自身能力和资源，在高风险环境里识别并抓住潜在高回报机会。</a:t>
            </a:r>
            <a:endParaRPr lang="zh-CN" altLang="en-US" sz="1600">
              <a:ln>
                <a:noFill/>
                <a:prstDash val="sysDot"/>
              </a:ln>
              <a:solidFill>
                <a:schemeClr val="tx1">
                  <a:lumMod val="85000"/>
                  <a:lumOff val="15000"/>
                </a:schemeClr>
              </a:solidFill>
              <a:latin typeface="+mn-ea"/>
              <a:cs typeface="+mn-ea"/>
              <a:sym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mn-ea"/>
                <a:cs typeface="+mn-ea"/>
                <a:sym typeface="+mn-ea"/>
              </a:rPr>
              <a:t>（2）稳健型机会：对风险偏好较低的创业者有吸引力。这类机会基于成熟商业模式、稳定市场需求和较低不确定性。</a:t>
            </a:r>
            <a:endParaRPr lang="zh-CN" altLang="en-US" sz="1600">
              <a:ln>
                <a:noFill/>
                <a:prstDash val="sysDot"/>
              </a:ln>
              <a:solidFill>
                <a:schemeClr val="tx1">
                  <a:lumMod val="85000"/>
                  <a:lumOff val="15000"/>
                </a:schemeClr>
              </a:solidFill>
              <a:latin typeface="+mn-ea"/>
              <a:cs typeface="+mn-ea"/>
              <a:sym typeface="+mn-ea"/>
            </a:endParaRPr>
          </a:p>
        </p:txBody>
      </p:sp>
      <p:sp>
        <p:nvSpPr>
          <p:cNvPr id="28" name="矩形 27"/>
          <p:cNvSpPr/>
          <p:nvPr>
            <p:custDataLst>
              <p:tags r:id="rId8"/>
            </p:custDataLst>
          </p:nvPr>
        </p:nvSpPr>
        <p:spPr>
          <a:xfrm>
            <a:off x="2133313" y="4082850"/>
            <a:ext cx="7415622" cy="380456"/>
          </a:xfrm>
          <a:prstGeom prst="rect">
            <a:avLst/>
          </a:prstGeom>
          <a:noFill/>
        </p:spPr>
        <p:txBody>
          <a:bodyPr wrap="square" lIns="0" tIns="0" rIns="0" bIns="0" rtlCol="0" anchor="ctr" anchorCtr="0">
            <a:noAutofit/>
          </a:bodyPr>
          <a:p>
            <a:pPr algn="just">
              <a:spcBef>
                <a:spcPct val="0"/>
              </a:spcBef>
              <a:spcAft>
                <a:spcPct val="0"/>
              </a:spcAft>
            </a:pPr>
            <a:r>
              <a:rPr lang="zh-CN" altLang="en-US" b="1">
                <a:solidFill>
                  <a:schemeClr val="accent4"/>
                </a:solidFill>
                <a:latin typeface="+mn-ea"/>
                <a:cs typeface="+mn-ea"/>
                <a:sym typeface="+mn-ea"/>
              </a:rPr>
              <a:t>2. 不同机会与适配创业者类型</a:t>
            </a:r>
            <a:endParaRPr lang="zh-CN" altLang="en-US" b="1">
              <a:solidFill>
                <a:schemeClr val="accent4"/>
              </a:solidFill>
              <a:latin typeface="+mn-ea"/>
              <a:cs typeface="+mn-ea"/>
              <a:sym typeface="+mn-ea"/>
            </a:endParaRPr>
          </a:p>
        </p:txBody>
      </p:sp>
      <p:sp>
        <p:nvSpPr>
          <p:cNvPr id="32" name="矩形 31"/>
          <p:cNvSpPr/>
          <p:nvPr>
            <p:custDataLst>
              <p:tags r:id="rId9"/>
            </p:custDataLst>
          </p:nvPr>
        </p:nvSpPr>
        <p:spPr>
          <a:xfrm>
            <a:off x="1391920" y="4137787"/>
            <a:ext cx="477566" cy="47756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566152" y="691455"/>
            <a:ext cx="5059680" cy="583565"/>
          </a:xfrm>
          <a:prstGeom prst="rect">
            <a:avLst/>
          </a:prstGeom>
          <a:noFill/>
        </p:spPr>
        <p:txBody>
          <a:bodyPr wrap="none" rtlCol="0">
            <a:spAutoFit/>
          </a:bodyPr>
          <a:p>
            <a:pPr algn="ctr"/>
            <a:r>
              <a:rPr lang="zh-CN" altLang="en-US" sz="3200" b="1" dirty="0">
                <a:solidFill>
                  <a:srgbClr val="7E4938"/>
                </a:solidFill>
                <a:cs typeface="+mn-ea"/>
                <a:sym typeface="+mn-lt"/>
              </a:rPr>
              <a:t>五、综合匹配的方法与流程</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 name="矩形 3"/>
          <p:cNvSpPr/>
          <p:nvPr>
            <p:custDataLst>
              <p:tags r:id="rId4"/>
            </p:custDataLst>
          </p:nvPr>
        </p:nvSpPr>
        <p:spPr>
          <a:xfrm>
            <a:off x="2556510" y="2377440"/>
            <a:ext cx="8229600" cy="911860"/>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mn-ea"/>
                <a:cs typeface="+mn-ea"/>
                <a:sym typeface="+mn-ea"/>
              </a:rPr>
              <a:t>建立科学合理的自我评估体系是实现创业机会精准匹配的首要步骤。在评估体系中，各项因素应根据其对创业的重要性赋予相应权重。</a:t>
            </a:r>
            <a:endParaRPr lang="zh-CN" altLang="en-US" sz="1600">
              <a:ln>
                <a:noFill/>
                <a:prstDash val="sysDot"/>
              </a:ln>
              <a:solidFill>
                <a:schemeClr val="tx1">
                  <a:lumMod val="85000"/>
                  <a:lumOff val="15000"/>
                </a:schemeClr>
              </a:solidFill>
              <a:latin typeface="+mn-ea"/>
              <a:cs typeface="+mn-ea"/>
              <a:sym typeface="+mn-ea"/>
            </a:endParaRPr>
          </a:p>
        </p:txBody>
      </p:sp>
      <p:sp>
        <p:nvSpPr>
          <p:cNvPr id="5" name="矩形 4"/>
          <p:cNvSpPr/>
          <p:nvPr>
            <p:custDataLst>
              <p:tags r:id="rId5"/>
            </p:custDataLst>
          </p:nvPr>
        </p:nvSpPr>
        <p:spPr>
          <a:xfrm>
            <a:off x="2556648" y="1972428"/>
            <a:ext cx="7789383" cy="399632"/>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建立自我评估体系</a:t>
            </a:r>
            <a:endParaRPr lang="zh-CN" altLang="en-US" sz="2000" b="1">
              <a:solidFill>
                <a:schemeClr val="accent4"/>
              </a:solidFill>
              <a:latin typeface="+mn-ea"/>
              <a:cs typeface="+mn-ea"/>
              <a:sym typeface="+mn-ea"/>
            </a:endParaRPr>
          </a:p>
        </p:txBody>
      </p:sp>
      <p:sp>
        <p:nvSpPr>
          <p:cNvPr id="8" name="矩形 7"/>
          <p:cNvSpPr/>
          <p:nvPr>
            <p:custDataLst>
              <p:tags r:id="rId6"/>
            </p:custDataLst>
          </p:nvPr>
        </p:nvSpPr>
        <p:spPr>
          <a:xfrm>
            <a:off x="1777887" y="2030135"/>
            <a:ext cx="501636" cy="50163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9" name="矩形 8"/>
          <p:cNvSpPr/>
          <p:nvPr>
            <p:custDataLst>
              <p:tags r:id="rId7"/>
            </p:custDataLst>
          </p:nvPr>
        </p:nvSpPr>
        <p:spPr>
          <a:xfrm>
            <a:off x="2563495" y="3762375"/>
            <a:ext cx="8229600" cy="911860"/>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mn-ea"/>
                <a:cs typeface="+mn-ea"/>
                <a:sym typeface="+mn-ea"/>
              </a:rPr>
              <a:t>基于自我评估结果，运用多维度筛选机制对创业机会进行筛选。从市场前景、竞争状况、盈利潜力、与个人能力和资源的匹配度等多个维度进行综合考量。</a:t>
            </a:r>
            <a:endParaRPr lang="zh-CN" altLang="en-US" sz="1600">
              <a:ln>
                <a:noFill/>
                <a:prstDash val="sysDot"/>
              </a:ln>
              <a:solidFill>
                <a:schemeClr val="tx1">
                  <a:lumMod val="85000"/>
                  <a:lumOff val="15000"/>
                </a:schemeClr>
              </a:solidFill>
              <a:latin typeface="+mn-ea"/>
              <a:cs typeface="+mn-ea"/>
              <a:sym typeface="+mn-ea"/>
            </a:endParaRPr>
          </a:p>
        </p:txBody>
      </p:sp>
      <p:sp>
        <p:nvSpPr>
          <p:cNvPr id="10" name="矩形 9"/>
          <p:cNvSpPr/>
          <p:nvPr>
            <p:custDataLst>
              <p:tags r:id="rId8"/>
            </p:custDataLst>
          </p:nvPr>
        </p:nvSpPr>
        <p:spPr>
          <a:xfrm>
            <a:off x="2563792" y="3357930"/>
            <a:ext cx="7789383" cy="399632"/>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机会筛选与排序</a:t>
            </a:r>
            <a:endParaRPr lang="zh-CN" altLang="en-US" sz="2000" b="1">
              <a:solidFill>
                <a:schemeClr val="accent4"/>
              </a:solidFill>
              <a:latin typeface="+mn-ea"/>
              <a:cs typeface="+mn-ea"/>
              <a:sym typeface="+mn-ea"/>
            </a:endParaRPr>
          </a:p>
        </p:txBody>
      </p:sp>
      <p:sp>
        <p:nvSpPr>
          <p:cNvPr id="2" name="矩形 1"/>
          <p:cNvSpPr/>
          <p:nvPr>
            <p:custDataLst>
              <p:tags r:id="rId9"/>
            </p:custDataLst>
          </p:nvPr>
        </p:nvSpPr>
        <p:spPr>
          <a:xfrm>
            <a:off x="1785581" y="3415637"/>
            <a:ext cx="501636" cy="50163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3" name="矩形 2"/>
          <p:cNvSpPr/>
          <p:nvPr>
            <p:custDataLst>
              <p:tags r:id="rId10"/>
            </p:custDataLst>
          </p:nvPr>
        </p:nvSpPr>
        <p:spPr>
          <a:xfrm>
            <a:off x="2555875" y="5147945"/>
            <a:ext cx="8229600" cy="911860"/>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mn-ea"/>
                <a:cs typeface="+mn-ea"/>
                <a:sym typeface="+mn-ea"/>
              </a:rPr>
              <a:t>创业者应随个人发展不断调整匹配策略。随着个人知识、技能和经验的积累，原本不适合的创业机会可能变得可行，创业者应及时重新评估并纳入考虑范围。</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13"/>
          <p:cNvSpPr/>
          <p:nvPr>
            <p:custDataLst>
              <p:tags r:id="rId11"/>
            </p:custDataLst>
          </p:nvPr>
        </p:nvSpPr>
        <p:spPr>
          <a:xfrm>
            <a:off x="2556098" y="4742883"/>
            <a:ext cx="7789383" cy="399632"/>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动态调整匹配策略</a:t>
            </a:r>
            <a:endParaRPr lang="zh-CN" altLang="en-US" sz="2000" b="1">
              <a:solidFill>
                <a:schemeClr val="accent4"/>
              </a:solidFill>
              <a:latin typeface="+mn-ea"/>
              <a:cs typeface="+mn-ea"/>
              <a:sym typeface="+mn-ea"/>
            </a:endParaRPr>
          </a:p>
        </p:txBody>
      </p:sp>
      <p:sp>
        <p:nvSpPr>
          <p:cNvPr id="21" name="矩形 20"/>
          <p:cNvSpPr/>
          <p:nvPr>
            <p:custDataLst>
              <p:tags r:id="rId12"/>
            </p:custDataLst>
          </p:nvPr>
        </p:nvSpPr>
        <p:spPr>
          <a:xfrm>
            <a:off x="1777337" y="4800589"/>
            <a:ext cx="501636" cy="50163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3"/>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73723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3232150" y="1607820"/>
            <a:ext cx="5727700" cy="2553335"/>
          </a:xfrm>
          <a:prstGeom prst="rect">
            <a:avLst/>
          </a:prstGeom>
          <a:noFill/>
        </p:spPr>
        <p:txBody>
          <a:bodyPr wrap="square" rtlCol="0">
            <a:spAutoFit/>
          </a:bodyPr>
          <a:lstStyle>
            <a:defPPr>
              <a:defRPr lang="zh-CN"/>
            </a:defPPr>
            <a:lvl1pPr algn="ctr">
              <a:defRPr sz="8000" kern="0" spc="10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defRPr>
            </a:lvl1pPr>
          </a:lstStyle>
          <a:p>
            <a:r>
              <a:rPr lang="zh-CN" altLang="en-US" dirty="0">
                <a:sym typeface="微软雅黑" panose="020B0503020204020204" pitchFamily="34" charset="-122"/>
              </a:rPr>
              <a:t>感谢</a:t>
            </a:r>
            <a:endParaRPr lang="zh-CN" altLang="en-US" dirty="0">
              <a:sym typeface="微软雅黑" panose="020B0503020204020204" pitchFamily="34" charset="-122"/>
            </a:endParaRPr>
          </a:p>
          <a:p>
            <a:r>
              <a:rPr lang="zh-CN" altLang="en-US" dirty="0">
                <a:sym typeface="微软雅黑" panose="020B0503020204020204" pitchFamily="34" charset="-122"/>
              </a:rPr>
              <a:t>您的观看</a:t>
            </a:r>
            <a:endParaRPr lang="zh-CN" altLang="en-US" dirty="0">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864735"/>
            <a:ext cx="1836420" cy="748030"/>
          </a:xfrm>
          <a:prstGeom prst="rect">
            <a:avLst/>
          </a:prstGeom>
        </p:spPr>
      </p:pic>
      <p:sp>
        <p:nvSpPr>
          <p:cNvPr id="16" name="圆角矩形 15"/>
          <p:cNvSpPr/>
          <p:nvPr/>
        </p:nvSpPr>
        <p:spPr>
          <a:xfrm>
            <a:off x="4231640" y="4448810"/>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4478655"/>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指导老师：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00"/>
                            </p:stCondLst>
                            <p:childTnLst>
                              <p:par>
                                <p:cTn id="32" presetID="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bldLvl="0" animBg="1"/>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326048"/>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31440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353530"/>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35263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50619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48928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2"/>
            </p:custDataLst>
          </p:nvPr>
        </p:nvSpPr>
        <p:spPr>
          <a:xfrm>
            <a:off x="7299325" y="1324610"/>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项目十一　创业风险的防控</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3"/>
            </p:custDataLst>
          </p:nvPr>
        </p:nvSpPr>
        <p:spPr>
          <a:xfrm>
            <a:off x="7299325" y="2315845"/>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项目十二　新创企业的筹建</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4"/>
            </p:custDataLst>
          </p:nvPr>
        </p:nvSpPr>
        <p:spPr>
          <a:xfrm>
            <a:off x="7299325" y="3348355"/>
            <a:ext cx="3837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项目十三　新创企业的管理运营</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5"/>
            </p:custDataLst>
          </p:nvPr>
        </p:nvSpPr>
        <p:spPr>
          <a:xfrm>
            <a:off x="7299325" y="4488180"/>
            <a:ext cx="3710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项目十四　大学生创新创业实践平台的利用</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8" name="组合 7"/>
          <p:cNvGrpSpPr/>
          <p:nvPr>
            <p:custDataLst>
              <p:tags r:id="rId3"/>
            </p:custDataLst>
          </p:nvPr>
        </p:nvGrpSpPr>
        <p:grpSpPr>
          <a:xfrm>
            <a:off x="1461635" y="2840806"/>
            <a:ext cx="2712230" cy="2198874"/>
            <a:chOff x="3080" y="5970"/>
            <a:chExt cx="4121" cy="3341"/>
          </a:xfrm>
        </p:grpSpPr>
        <p:sp>
          <p:nvSpPr>
            <p:cNvPr id="2" name="文本框 1"/>
            <p:cNvSpPr txBox="1"/>
            <p:nvPr>
              <p:custDataLst>
                <p:tags r:id="rId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知识目标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文本框 3"/>
            <p:cNvSpPr txBox="1"/>
            <p:nvPr>
              <p:custDataLst>
                <p:tags r:id="rId5"/>
              </p:custDataLst>
            </p:nvPr>
          </p:nvSpPr>
          <p:spPr>
            <a:xfrm>
              <a:off x="3080" y="6805"/>
              <a:ext cx="4121" cy="2506"/>
            </a:xfrm>
            <a:prstGeom prst="rect">
              <a:avLst/>
            </a:prstGeom>
            <a:noFill/>
          </p:spPr>
          <p:txBody>
            <a:bodyPr wrap="square" rtlCol="0">
              <a:spAutoFit/>
            </a:bodyPr>
            <a:lstStyle/>
            <a:p>
              <a:pPr algn="just">
                <a:lnSpc>
                  <a:spcPct val="13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了解创业机会的含义、特征等，掌握发现机会的方法工具。</a:t>
              </a:r>
              <a:endParaRPr lang="zh-CN" altLang="zh-CN" sz="13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3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掌握关键维度内涵，区分创新类型，构建知识框架。</a:t>
              </a:r>
              <a:endParaRPr lang="zh-CN" altLang="zh-CN" sz="13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3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全面知晓各因素对创业机会匹配的影响，掌握综合匹配方法流程。</a:t>
              </a:r>
              <a:endParaRPr lang="zh-CN" altLang="zh-CN" sz="13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cxnSp>
          <p:nvCxnSpPr>
            <p:cNvPr id="5" name="直接连接符 4"/>
            <p:cNvCxnSpPr/>
            <p:nvPr>
              <p:custDataLst>
                <p:tags r:id="rId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3" name="椭圆 2"/>
          <p:cNvSpPr/>
          <p:nvPr>
            <p:custDataLst>
              <p:tags r:id="rId7"/>
            </p:custDataLst>
          </p:nvPr>
        </p:nvSpPr>
        <p:spPr>
          <a:xfrm>
            <a:off x="2000659" y="715645"/>
            <a:ext cx="1762521" cy="1762521"/>
          </a:xfrm>
          <a:prstGeom prst="ellipse">
            <a:avLst/>
          </a:prstGeom>
          <a:blipFill rotWithShape="1">
            <a:blip r:embed="rId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 name="组合 8"/>
          <p:cNvGrpSpPr/>
          <p:nvPr>
            <p:custDataLst>
              <p:tags r:id="rId9"/>
            </p:custDataLst>
          </p:nvPr>
        </p:nvGrpSpPr>
        <p:grpSpPr>
          <a:xfrm>
            <a:off x="4622064" y="2840806"/>
            <a:ext cx="2840568" cy="2319314"/>
            <a:chOff x="3080" y="5970"/>
            <a:chExt cx="4316" cy="3524"/>
          </a:xfrm>
        </p:grpSpPr>
        <p:sp>
          <p:nvSpPr>
            <p:cNvPr id="10" name="文本框 9"/>
            <p:cNvSpPr txBox="1"/>
            <p:nvPr>
              <p:custDataLst>
                <p:tags r:id="rId10"/>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能力目标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custDataLst>
                <p:tags r:id="rId11"/>
              </p:custDataLst>
            </p:nvPr>
          </p:nvSpPr>
          <p:spPr>
            <a:xfrm>
              <a:off x="3080" y="6805"/>
              <a:ext cx="4316" cy="2689"/>
            </a:xfrm>
            <a:prstGeom prst="rect">
              <a:avLst/>
            </a:prstGeom>
            <a:noFill/>
          </p:spPr>
          <p:txBody>
            <a:bodyPr wrap="square" rtlCol="0">
              <a:spAutoFit/>
            </a:bodyPr>
            <a:lstStyle/>
            <a:p>
              <a:pPr algn="just">
                <a:lnSpc>
                  <a:spcPct val="12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培养市场洞察力，从多方面分析判断，养成主动寻找机会的思维习惯。</a:t>
              </a:r>
              <a:endPar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2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熟练运用定性评价法，全面客观评估创业机会，助力决策。</a:t>
              </a:r>
              <a:endPar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2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3. 学会自我评估，分析市场，筛选、排序创业机会并动态调整策略，提升实践能力。</a:t>
              </a:r>
              <a:endPar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14" name="直接连接符 13"/>
            <p:cNvCxnSpPr/>
            <p:nvPr>
              <p:custDataLst>
                <p:tags r:id="rId12"/>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custDataLst>
              <p:tags r:id="rId13"/>
            </p:custDataLst>
          </p:nvPr>
        </p:nvGrpSpPr>
        <p:grpSpPr>
          <a:xfrm>
            <a:off x="7782492" y="2840806"/>
            <a:ext cx="3115016" cy="3237433"/>
            <a:chOff x="3080" y="5970"/>
            <a:chExt cx="4733" cy="4919"/>
          </a:xfrm>
        </p:grpSpPr>
        <p:sp>
          <p:nvSpPr>
            <p:cNvPr id="20" name="文本框 19"/>
            <p:cNvSpPr txBox="1"/>
            <p:nvPr>
              <p:custDataLst>
                <p:tags r:id="rId1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素养目标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1" name="文本框 20"/>
            <p:cNvSpPr txBox="1"/>
            <p:nvPr>
              <p:custDataLst>
                <p:tags r:id="rId15"/>
              </p:custDataLst>
            </p:nvPr>
          </p:nvSpPr>
          <p:spPr>
            <a:xfrm>
              <a:off x="3080" y="6805"/>
              <a:ext cx="4733" cy="4084"/>
            </a:xfrm>
            <a:prstGeom prst="rect">
              <a:avLst/>
            </a:prstGeom>
            <a:noFill/>
          </p:spPr>
          <p:txBody>
            <a:bodyPr wrap="square" rtlCol="0">
              <a:spAutoFit/>
            </a:bodyPr>
            <a:lstStyle/>
            <a:p>
              <a:pPr algn="just">
                <a:lnSpc>
                  <a:spcPct val="13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学以致用，将知识、思维用于实际创业场景，评估自身资源能力，匹配机会并合理设计盈利模式，助力大学生更好地开展创业实践。</a:t>
              </a:r>
              <a:endPar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3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通过案例分析与实践，灵活应用知识评估机会，依结果制定策略，在复杂环境中做明智决策，提升创业成功概率。</a:t>
              </a:r>
              <a:endPar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3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3. 培养多种思维，激发热情，鼓励大学生在该领域积极探索创新，以应对变化的商业环境，助力其更好地投身创业。</a:t>
              </a:r>
              <a:endPar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23" name="直接连接符 22"/>
            <p:cNvCxnSpPr/>
            <p:nvPr>
              <p:custDataLst>
                <p:tags r:id="rId1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custDataLst>
              <p:tags r:id="rId17"/>
            </p:custDataLst>
          </p:nvPr>
        </p:nvSpPr>
        <p:spPr>
          <a:xfrm>
            <a:off x="5161087" y="715645"/>
            <a:ext cx="1762521" cy="1762521"/>
          </a:xfrm>
          <a:prstGeom prst="ellipse">
            <a:avLst/>
          </a:prstGeom>
          <a:blipFill rotWithShape="1">
            <a:blip r:embed="rId1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6" name="椭圆 25"/>
          <p:cNvSpPr/>
          <p:nvPr>
            <p:custDataLst>
              <p:tags r:id="rId19"/>
            </p:custDataLst>
          </p:nvPr>
        </p:nvSpPr>
        <p:spPr>
          <a:xfrm>
            <a:off x="8321515" y="715645"/>
            <a:ext cx="1762521" cy="1762521"/>
          </a:xfrm>
          <a:prstGeom prst="ellipse">
            <a:avLst/>
          </a:prstGeom>
          <a:blipFill rotWithShape="1">
            <a:blip r:embed="rId20"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21"/>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500"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90"/>
                                          </p:val>
                                        </p:tav>
                                        <p:tav tm="100000">
                                          <p:val>
                                            <p:fltVal val="0"/>
                                          </p:val>
                                        </p:tav>
                                      </p:tavLst>
                                    </p:anim>
                                    <p:animEffect transition="in" filter="fade">
                                      <p:cBhvr>
                                        <p:cTn id="16" dur="500"/>
                                        <p:tgtEl>
                                          <p:spTgt spid="3"/>
                                        </p:tgtEl>
                                      </p:cBhvr>
                                    </p:animEffect>
                                  </p:childTnLst>
                                </p:cTn>
                              </p:par>
                              <p:par>
                                <p:cTn id="17" presetID="31" presetClass="entr" presetSubtype="0" fill="hold" grpId="0" nodeType="withEffect">
                                  <p:stCondLst>
                                    <p:cond delay="0"/>
                                  </p:stCondLst>
                                  <p:childTnLst>
                                    <p:set>
                                      <p:cBhvr>
                                        <p:cTn id="18" dur="500"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 calcmode="lin" valueType="num">
                                      <p:cBhvr>
                                        <p:cTn id="21" dur="500" fill="hold"/>
                                        <p:tgtEl>
                                          <p:spTgt spid="25"/>
                                        </p:tgtEl>
                                        <p:attrNameLst>
                                          <p:attrName>style.rotation</p:attrName>
                                        </p:attrNameLst>
                                      </p:cBhvr>
                                      <p:tavLst>
                                        <p:tav tm="0">
                                          <p:val>
                                            <p:fltVal val="90"/>
                                          </p:val>
                                        </p:tav>
                                        <p:tav tm="100000">
                                          <p:val>
                                            <p:fltVal val="0"/>
                                          </p:val>
                                        </p:tav>
                                      </p:tavLst>
                                    </p:anim>
                                    <p:animEffect transition="in" filter="fade">
                                      <p:cBhvr>
                                        <p:cTn id="22" dur="500"/>
                                        <p:tgtEl>
                                          <p:spTgt spid="25"/>
                                        </p:tgtEl>
                                      </p:cBhvr>
                                    </p:animEffect>
                                  </p:childTnLst>
                                </p:cTn>
                              </p:par>
                              <p:par>
                                <p:cTn id="23" presetID="31" presetClass="entr" presetSubtype="0" fill="hold" grpId="0" nodeType="withEffect">
                                  <p:stCondLst>
                                    <p:cond delay="0"/>
                                  </p:stCondLst>
                                  <p:childTnLst>
                                    <p:set>
                                      <p:cBhvr>
                                        <p:cTn id="24" dur="500"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 calcmode="lin" valueType="num">
                                      <p:cBhvr>
                                        <p:cTn id="27" dur="500" fill="hold"/>
                                        <p:tgtEl>
                                          <p:spTgt spid="26"/>
                                        </p:tgtEl>
                                        <p:attrNameLst>
                                          <p:attrName>style.rotation</p:attrName>
                                        </p:attrNameLst>
                                      </p:cBhvr>
                                      <p:tavLst>
                                        <p:tav tm="0">
                                          <p:val>
                                            <p:fltVal val="90"/>
                                          </p:val>
                                        </p:tav>
                                        <p:tav tm="100000">
                                          <p:val>
                                            <p:fltVal val="0"/>
                                          </p:val>
                                        </p:tav>
                                      </p:tavLst>
                                    </p:anim>
                                    <p:animEffect transition="in" filter="fade">
                                      <p:cBhvr>
                                        <p:cTn id="28" dur="500"/>
                                        <p:tgtEl>
                                          <p:spTgt spid="26"/>
                                        </p:tgtEl>
                                      </p:cBhvr>
                                    </p:animEffect>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5" grpId="0" bldLvl="0" animBg="1"/>
      <p:bldP spid="2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584394" y="2995841"/>
            <a:ext cx="5021942" cy="2306955"/>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有价值创业机会的特征</a:t>
            </a:r>
            <a:endPar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任务一</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429577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101090" y="2200910"/>
            <a:ext cx="3935095" cy="3415030"/>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（一）含义</a:t>
            </a:r>
            <a:endParaRPr lang="zh-CN" altLang="en-US" dirty="0">
              <a:solidFill>
                <a:schemeClr val="bg1"/>
              </a:solidFill>
              <a:cs typeface="+mn-ea"/>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创业机会是指具有较强吸引力、较为持久且有利于创业的商业机会。创业者借此可为用户提供有价值的产品或服务，解决用户实际问题，进而获得商业利益。把握创业机会是创业者对有价值机会进行挖掘、开发和利用的过程。</a:t>
            </a:r>
            <a:endParaRPr lang="zh-CN" altLang="en-US" dirty="0">
              <a:solidFill>
                <a:schemeClr val="bg1"/>
              </a:solidFill>
              <a:cs typeface="+mn-ea"/>
              <a:sym typeface="+mn-lt"/>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一、创业机会的含义与特征</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566152" y="891480"/>
            <a:ext cx="5059680" cy="583565"/>
          </a:xfrm>
          <a:prstGeom prst="rect">
            <a:avLst/>
          </a:prstGeom>
          <a:noFill/>
        </p:spPr>
        <p:txBody>
          <a:bodyPr wrap="none" rtlCol="0">
            <a:spAutoFit/>
          </a:bodyPr>
          <a:p>
            <a:pPr algn="ctr"/>
            <a:r>
              <a:rPr lang="zh-CN" altLang="en-US" sz="3200" b="1" dirty="0">
                <a:solidFill>
                  <a:srgbClr val="7E4938"/>
                </a:solidFill>
                <a:cs typeface="+mn-ea"/>
                <a:sym typeface="+mn-lt"/>
              </a:rPr>
              <a:t>一、创业机会的含义与特征</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56" name="Shape 1021"/>
          <p:cNvSpPr/>
          <p:nvPr>
            <p:custDataLst>
              <p:tags r:id="rId4"/>
            </p:custDataLst>
          </p:nvPr>
        </p:nvSpPr>
        <p:spPr>
          <a:xfrm>
            <a:off x="1362074" y="2104334"/>
            <a:ext cx="4598035" cy="358140"/>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（二）特征</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79" name="任意多边形: 形状 56"/>
          <p:cNvSpPr/>
          <p:nvPr>
            <p:custDataLst>
              <p:tags r:id="rId5"/>
            </p:custDataLst>
          </p:nvPr>
        </p:nvSpPr>
        <p:spPr>
          <a:xfrm>
            <a:off x="1500784" y="3116321"/>
            <a:ext cx="1541512" cy="1490705"/>
          </a:xfrm>
          <a:custGeom>
            <a:avLst/>
            <a:gdLst>
              <a:gd name="connsiteX0" fmla="*/ 2178 w 2761"/>
              <a:gd name="connsiteY0" fmla="*/ 2491 h 2670"/>
              <a:gd name="connsiteX1" fmla="*/ 2761 w 2761"/>
              <a:gd name="connsiteY1" fmla="*/ 1430 h 2670"/>
              <a:gd name="connsiteX2" fmla="*/ 1759 w 2761"/>
              <a:gd name="connsiteY2" fmla="*/ 52 h 2670"/>
              <a:gd name="connsiteX3" fmla="*/ 422 w 2761"/>
              <a:gd name="connsiteY3" fmla="*/ 383 h 2670"/>
              <a:gd name="connsiteX4" fmla="*/ 507 w 2761"/>
              <a:gd name="connsiteY4" fmla="*/ 2391 h 2670"/>
              <a:gd name="connsiteX5" fmla="*/ 2178 w 2761"/>
              <a:gd name="connsiteY5" fmla="*/ 2492 h 2670"/>
              <a:gd name="connsiteX6" fmla="*/ 2178 w 2761"/>
              <a:gd name="connsiteY6" fmla="*/ 2491 h 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 h="2670">
                <a:moveTo>
                  <a:pt x="2178" y="2491"/>
                </a:moveTo>
                <a:cubicBezTo>
                  <a:pt x="2332" y="2397"/>
                  <a:pt x="2751" y="2174"/>
                  <a:pt x="2761" y="1430"/>
                </a:cubicBezTo>
                <a:cubicBezTo>
                  <a:pt x="2766" y="999"/>
                  <a:pt x="2398" y="214"/>
                  <a:pt x="1759" y="52"/>
                </a:cubicBezTo>
                <a:cubicBezTo>
                  <a:pt x="1296" y="-75"/>
                  <a:pt x="741" y="27"/>
                  <a:pt x="422" y="383"/>
                </a:cubicBezTo>
                <a:cubicBezTo>
                  <a:pt x="-142" y="1014"/>
                  <a:pt x="-168" y="1804"/>
                  <a:pt x="507" y="2391"/>
                </a:cubicBezTo>
                <a:cubicBezTo>
                  <a:pt x="952" y="2777"/>
                  <a:pt x="1814" y="2714"/>
                  <a:pt x="2178" y="2492"/>
                </a:cubicBezTo>
                <a:lnTo>
                  <a:pt x="2178" y="2491"/>
                </a:lnTo>
                <a:close/>
              </a:path>
            </a:pathLst>
          </a:custGeom>
          <a:gradFill>
            <a:gsLst>
              <a:gs pos="5000">
                <a:schemeClr val="accent4">
                  <a:alpha val="100000"/>
                </a:schemeClr>
              </a:gs>
              <a:gs pos="100000">
                <a:schemeClr val="accent4">
                  <a:lumMod val="60000"/>
                  <a:lumOff val="40000"/>
                  <a:alpha val="100000"/>
                </a:schemeClr>
              </a:gs>
            </a:gsLst>
            <a:lin ang="13500000" scaled="0"/>
          </a:gradFill>
          <a:ln w="9525" cap="flat">
            <a:noFill/>
            <a:prstDash val="solid"/>
            <a:miter/>
          </a:ln>
        </p:spPr>
        <p:txBody>
          <a:bodyPr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dirty="0">
              <a:solidFill>
                <a:schemeClr val="accent4">
                  <a:lumMod val="60000"/>
                  <a:lumOff val="40000"/>
                </a:schemeClr>
              </a:solidFill>
              <a:latin typeface="汉仪粗圆简" panose="02010600000101010101" charset="-122"/>
              <a:ea typeface="汉仪粗圆简" panose="02010600000101010101" charset="-122"/>
              <a:sym typeface="汉仪粗圆简" panose="02010600000101010101" charset="-122"/>
            </a:endParaRPr>
          </a:p>
        </p:txBody>
      </p:sp>
      <p:sp>
        <p:nvSpPr>
          <p:cNvPr id="80" name="任意多边形: 形状 56"/>
          <p:cNvSpPr/>
          <p:nvPr>
            <p:custDataLst>
              <p:tags r:id="rId6"/>
            </p:custDataLst>
          </p:nvPr>
        </p:nvSpPr>
        <p:spPr>
          <a:xfrm>
            <a:off x="1491851" y="3061047"/>
            <a:ext cx="1541512" cy="1490705"/>
          </a:xfrm>
          <a:custGeom>
            <a:avLst/>
            <a:gdLst>
              <a:gd name="connsiteX0" fmla="*/ 2178 w 2761"/>
              <a:gd name="connsiteY0" fmla="*/ 2491 h 2670"/>
              <a:gd name="connsiteX1" fmla="*/ 2761 w 2761"/>
              <a:gd name="connsiteY1" fmla="*/ 1430 h 2670"/>
              <a:gd name="connsiteX2" fmla="*/ 1759 w 2761"/>
              <a:gd name="connsiteY2" fmla="*/ 52 h 2670"/>
              <a:gd name="connsiteX3" fmla="*/ 422 w 2761"/>
              <a:gd name="connsiteY3" fmla="*/ 383 h 2670"/>
              <a:gd name="connsiteX4" fmla="*/ 507 w 2761"/>
              <a:gd name="connsiteY4" fmla="*/ 2391 h 2670"/>
              <a:gd name="connsiteX5" fmla="*/ 2178 w 2761"/>
              <a:gd name="connsiteY5" fmla="*/ 2492 h 2670"/>
              <a:gd name="connsiteX6" fmla="*/ 2178 w 2761"/>
              <a:gd name="connsiteY6" fmla="*/ 2491 h 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 h="2670">
                <a:moveTo>
                  <a:pt x="2178" y="2491"/>
                </a:moveTo>
                <a:cubicBezTo>
                  <a:pt x="2332" y="2397"/>
                  <a:pt x="2751" y="2174"/>
                  <a:pt x="2761" y="1430"/>
                </a:cubicBezTo>
                <a:cubicBezTo>
                  <a:pt x="2766" y="999"/>
                  <a:pt x="2398" y="214"/>
                  <a:pt x="1759" y="52"/>
                </a:cubicBezTo>
                <a:cubicBezTo>
                  <a:pt x="1296" y="-75"/>
                  <a:pt x="741" y="27"/>
                  <a:pt x="422" y="383"/>
                </a:cubicBezTo>
                <a:cubicBezTo>
                  <a:pt x="-142" y="1014"/>
                  <a:pt x="-168" y="1804"/>
                  <a:pt x="507" y="2391"/>
                </a:cubicBezTo>
                <a:cubicBezTo>
                  <a:pt x="952" y="2777"/>
                  <a:pt x="1814" y="2714"/>
                  <a:pt x="2178" y="2492"/>
                </a:cubicBezTo>
                <a:lnTo>
                  <a:pt x="2178" y="2491"/>
                </a:lnTo>
                <a:close/>
              </a:path>
            </a:pathLst>
          </a:custGeom>
          <a:noFill/>
          <a:ln w="22225"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accent4">
                  <a:lumMod val="60000"/>
                  <a:lumOff val="40000"/>
                </a:schemeClr>
              </a:solidFill>
              <a:latin typeface="汉仪粗圆简" panose="02010600000101010101" charset="-122"/>
              <a:ea typeface="汉仪粗圆简" panose="02010600000101010101" charset="-122"/>
              <a:sym typeface="汉仪粗圆简" panose="02010600000101010101" charset="-122"/>
            </a:endParaRPr>
          </a:p>
        </p:txBody>
      </p:sp>
      <p:sp>
        <p:nvSpPr>
          <p:cNvPr id="81" name="椭圆 80"/>
          <p:cNvSpPr/>
          <p:nvPr>
            <p:custDataLst>
              <p:tags r:id="rId7"/>
            </p:custDataLst>
          </p:nvPr>
        </p:nvSpPr>
        <p:spPr>
          <a:xfrm>
            <a:off x="1524233" y="3251992"/>
            <a:ext cx="226677" cy="226677"/>
          </a:xfrm>
          <a:prstGeom prst="ellipse">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82" name="椭圆 349"/>
          <p:cNvSpPr/>
          <p:nvPr>
            <p:custDataLst>
              <p:tags r:id="rId8"/>
            </p:custDataLst>
          </p:nvPr>
        </p:nvSpPr>
        <p:spPr>
          <a:xfrm>
            <a:off x="1543216" y="3273766"/>
            <a:ext cx="226118" cy="226118"/>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60" name="任意多边形: 形状 363"/>
          <p:cNvSpPr/>
          <p:nvPr>
            <p:custDataLst>
              <p:tags r:id="rId9"/>
            </p:custDataLst>
          </p:nvPr>
        </p:nvSpPr>
        <p:spPr>
          <a:xfrm>
            <a:off x="5350935" y="3093988"/>
            <a:ext cx="1518621" cy="1519738"/>
          </a:xfrm>
          <a:custGeom>
            <a:avLst/>
            <a:gdLst>
              <a:gd name="connsiteX0" fmla="*/ 825887 w 1726976"/>
              <a:gd name="connsiteY0" fmla="*/ 316 h 1728255"/>
              <a:gd name="connsiteX1" fmla="*/ 1371305 w 1726976"/>
              <a:gd name="connsiteY1" fmla="*/ 163774 h 1728255"/>
              <a:gd name="connsiteX2" fmla="*/ 1538476 w 1726976"/>
              <a:gd name="connsiteY2" fmla="*/ 322360 h 1728255"/>
              <a:gd name="connsiteX3" fmla="*/ 1688139 w 1726976"/>
              <a:gd name="connsiteY3" fmla="*/ 1198400 h 1728255"/>
              <a:gd name="connsiteX4" fmla="*/ 1118797 w 1726976"/>
              <a:gd name="connsiteY4" fmla="*/ 1714888 h 1728255"/>
              <a:gd name="connsiteX5" fmla="*/ 1118590 w 1726976"/>
              <a:gd name="connsiteY5" fmla="*/ 1715488 h 1728255"/>
              <a:gd name="connsiteX6" fmla="*/ 136136 w 1726976"/>
              <a:gd name="connsiteY6" fmla="*/ 1309259 h 1728255"/>
              <a:gd name="connsiteX7" fmla="*/ 500110 w 1726976"/>
              <a:gd name="connsiteY7" fmla="*/ 86007 h 1728255"/>
              <a:gd name="connsiteX8" fmla="*/ 825887 w 1726976"/>
              <a:gd name="connsiteY8" fmla="*/ 316 h 172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6976" h="1728255">
                <a:moveTo>
                  <a:pt x="825887" y="316"/>
                </a:moveTo>
                <a:cubicBezTo>
                  <a:pt x="1016546" y="-4960"/>
                  <a:pt x="1213958" y="56268"/>
                  <a:pt x="1371305" y="163774"/>
                </a:cubicBezTo>
                <a:cubicBezTo>
                  <a:pt x="1436966" y="206791"/>
                  <a:pt x="1492381" y="260989"/>
                  <a:pt x="1538476" y="322360"/>
                </a:cubicBezTo>
                <a:cubicBezTo>
                  <a:pt x="1738219" y="588307"/>
                  <a:pt x="1762954" y="988976"/>
                  <a:pt x="1688139" y="1198400"/>
                </a:cubicBezTo>
                <a:cubicBezTo>
                  <a:pt x="1528364" y="1643055"/>
                  <a:pt x="1230693" y="1690296"/>
                  <a:pt x="1118797" y="1714888"/>
                </a:cubicBezTo>
                <a:lnTo>
                  <a:pt x="1118590" y="1715488"/>
                </a:lnTo>
                <a:cubicBezTo>
                  <a:pt x="854149" y="1773504"/>
                  <a:pt x="323552" y="1633058"/>
                  <a:pt x="136136" y="1309259"/>
                </a:cubicBezTo>
                <a:cubicBezTo>
                  <a:pt x="-147838" y="817204"/>
                  <a:pt x="31049" y="348238"/>
                  <a:pt x="500110" y="86007"/>
                </a:cubicBezTo>
                <a:cubicBezTo>
                  <a:pt x="599529" y="30589"/>
                  <a:pt x="711492" y="3482"/>
                  <a:pt x="825887" y="316"/>
                </a:cubicBezTo>
                <a:close/>
              </a:path>
            </a:pathLst>
          </a:custGeom>
          <a:gradFill>
            <a:gsLst>
              <a:gs pos="5000">
                <a:schemeClr val="accent4">
                  <a:alpha val="100000"/>
                </a:schemeClr>
              </a:gs>
              <a:gs pos="100000">
                <a:schemeClr val="accent4">
                  <a:lumMod val="60000"/>
                  <a:lumOff val="40000"/>
                  <a:alpha val="10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66" name="任意多边形: 形状 366"/>
          <p:cNvSpPr/>
          <p:nvPr>
            <p:custDataLst>
              <p:tags r:id="rId10"/>
            </p:custDataLst>
          </p:nvPr>
        </p:nvSpPr>
        <p:spPr>
          <a:xfrm>
            <a:off x="5363776" y="3054348"/>
            <a:ext cx="1495172" cy="1547654"/>
          </a:xfrm>
          <a:custGeom>
            <a:avLst/>
            <a:gdLst>
              <a:gd name="connsiteX0" fmla="*/ 793576 w 1700558"/>
              <a:gd name="connsiteY0" fmla="*/ 95 h 1760015"/>
              <a:gd name="connsiteX1" fmla="*/ 1316933 w 1700558"/>
              <a:gd name="connsiteY1" fmla="*/ 147821 h 1760015"/>
              <a:gd name="connsiteX2" fmla="*/ 1409651 w 1700558"/>
              <a:gd name="connsiteY2" fmla="*/ 212532 h 1760015"/>
              <a:gd name="connsiteX3" fmla="*/ 1699022 w 1700558"/>
              <a:gd name="connsiteY3" fmla="*/ 934500 h 1760015"/>
              <a:gd name="connsiteX4" fmla="*/ 975466 w 1700558"/>
              <a:gd name="connsiteY4" fmla="*/ 1738717 h 1760015"/>
              <a:gd name="connsiteX5" fmla="*/ 239538 w 1700558"/>
              <a:gd name="connsiteY5" fmla="*/ 1516690 h 1760015"/>
              <a:gd name="connsiteX6" fmla="*/ 238917 w 1700558"/>
              <a:gd name="connsiteY6" fmla="*/ 1516822 h 1760015"/>
              <a:gd name="connsiteX7" fmla="*/ 81039 w 1700558"/>
              <a:gd name="connsiteY7" fmla="*/ 465679 h 1760015"/>
              <a:gd name="connsiteX8" fmla="*/ 793576 w 1700558"/>
              <a:gd name="connsiteY8" fmla="*/ 95 h 1760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558" h="1760015">
                <a:moveTo>
                  <a:pt x="793576" y="95"/>
                </a:moveTo>
                <a:cubicBezTo>
                  <a:pt x="963266" y="-2481"/>
                  <a:pt x="1142049" y="47700"/>
                  <a:pt x="1316933" y="147821"/>
                </a:cubicBezTo>
                <a:cubicBezTo>
                  <a:pt x="1349835" y="166713"/>
                  <a:pt x="1380759" y="188418"/>
                  <a:pt x="1409651" y="212532"/>
                </a:cubicBezTo>
                <a:cubicBezTo>
                  <a:pt x="1611894" y="381337"/>
                  <a:pt x="1714553" y="668220"/>
                  <a:pt x="1699022" y="934500"/>
                </a:cubicBezTo>
                <a:cubicBezTo>
                  <a:pt x="1682769" y="1352751"/>
                  <a:pt x="1243809" y="1684929"/>
                  <a:pt x="975466" y="1738717"/>
                </a:cubicBezTo>
                <a:cubicBezTo>
                  <a:pt x="512067" y="1830719"/>
                  <a:pt x="318251" y="1599926"/>
                  <a:pt x="239538" y="1516690"/>
                </a:cubicBezTo>
                <a:lnTo>
                  <a:pt x="238917" y="1516822"/>
                </a:lnTo>
                <a:cubicBezTo>
                  <a:pt x="52984" y="1320057"/>
                  <a:pt x="-99947" y="793009"/>
                  <a:pt x="81039" y="465679"/>
                </a:cubicBezTo>
                <a:cubicBezTo>
                  <a:pt x="253199" y="155235"/>
                  <a:pt x="510759" y="4390"/>
                  <a:pt x="793576" y="95"/>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68" name="椭圆 67"/>
          <p:cNvSpPr/>
          <p:nvPr>
            <p:custDataLst>
              <p:tags r:id="rId11"/>
            </p:custDataLst>
          </p:nvPr>
        </p:nvSpPr>
        <p:spPr>
          <a:xfrm>
            <a:off x="6606589" y="3277674"/>
            <a:ext cx="260176" cy="260734"/>
          </a:xfrm>
          <a:prstGeom prst="ellipse">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69" name="椭圆 349"/>
          <p:cNvSpPr/>
          <p:nvPr>
            <p:custDataLst>
              <p:tags r:id="rId12"/>
            </p:custDataLst>
          </p:nvPr>
        </p:nvSpPr>
        <p:spPr>
          <a:xfrm>
            <a:off x="6628364" y="3264275"/>
            <a:ext cx="259617" cy="260176"/>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61" name="任意多边形: 形状 353"/>
          <p:cNvSpPr/>
          <p:nvPr>
            <p:custDataLst>
              <p:tags r:id="rId13"/>
            </p:custDataLst>
          </p:nvPr>
        </p:nvSpPr>
        <p:spPr>
          <a:xfrm>
            <a:off x="3445401" y="3112413"/>
            <a:ext cx="1553237" cy="1510246"/>
          </a:xfrm>
          <a:custGeom>
            <a:avLst/>
            <a:gdLst>
              <a:gd name="connsiteX0" fmla="*/ 810429 w 1766291"/>
              <a:gd name="connsiteY0" fmla="*/ 95 h 1717769"/>
              <a:gd name="connsiteX1" fmla="*/ 1607004 w 1766291"/>
              <a:gd name="connsiteY1" fmla="*/ 393960 h 1717769"/>
              <a:gd name="connsiteX2" fmla="*/ 1690188 w 1766291"/>
              <a:gd name="connsiteY2" fmla="*/ 1158193 h 1717769"/>
              <a:gd name="connsiteX3" fmla="*/ 1690552 w 1766291"/>
              <a:gd name="connsiteY3" fmla="*/ 1158713 h 1717769"/>
              <a:gd name="connsiteX4" fmla="*/ 784576 w 1766291"/>
              <a:gd name="connsiteY4" fmla="*/ 1714790 h 1717769"/>
              <a:gd name="connsiteX5" fmla="*/ 9006 w 1766291"/>
              <a:gd name="connsiteY5" fmla="*/ 701264 h 1717769"/>
              <a:gd name="connsiteX6" fmla="*/ 583905 w 1766291"/>
              <a:gd name="connsiteY6" fmla="*/ 42127 h 1717769"/>
              <a:gd name="connsiteX7" fmla="*/ 810429 w 1766291"/>
              <a:gd name="connsiteY7" fmla="*/ 95 h 171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6291" h="1717769">
                <a:moveTo>
                  <a:pt x="810429" y="95"/>
                </a:moveTo>
                <a:cubicBezTo>
                  <a:pt x="1142938" y="-5181"/>
                  <a:pt x="1481571" y="210327"/>
                  <a:pt x="1607004" y="393960"/>
                </a:cubicBezTo>
                <a:cubicBezTo>
                  <a:pt x="1872782" y="784603"/>
                  <a:pt x="1736056" y="1053207"/>
                  <a:pt x="1690188" y="1158193"/>
                </a:cubicBezTo>
                <a:lnTo>
                  <a:pt x="1690552" y="1158713"/>
                </a:lnTo>
                <a:cubicBezTo>
                  <a:pt x="1582070" y="1406765"/>
                  <a:pt x="1156637" y="1753494"/>
                  <a:pt x="784576" y="1714790"/>
                </a:cubicBezTo>
                <a:cubicBezTo>
                  <a:pt x="219669" y="1655304"/>
                  <a:pt x="-54542" y="1234907"/>
                  <a:pt x="9006" y="701264"/>
                </a:cubicBezTo>
                <a:cubicBezTo>
                  <a:pt x="45275" y="399900"/>
                  <a:pt x="296814" y="144701"/>
                  <a:pt x="583905" y="42127"/>
                </a:cubicBezTo>
                <a:cubicBezTo>
                  <a:pt x="657290" y="14289"/>
                  <a:pt x="733697" y="1313"/>
                  <a:pt x="810429" y="95"/>
                </a:cubicBezTo>
                <a:close/>
              </a:path>
            </a:pathLst>
          </a:custGeom>
          <a:gradFill>
            <a:gsLst>
              <a:gs pos="5000">
                <a:schemeClr val="accent4">
                  <a:alpha val="100000"/>
                </a:schemeClr>
              </a:gs>
              <a:gs pos="100000">
                <a:schemeClr val="accent4">
                  <a:lumMod val="60000"/>
                  <a:lumOff val="40000"/>
                  <a:alpha val="10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62" name="任意多边形: 形状 356"/>
          <p:cNvSpPr/>
          <p:nvPr>
            <p:custDataLst>
              <p:tags r:id="rId14"/>
            </p:custDataLst>
          </p:nvPr>
        </p:nvSpPr>
        <p:spPr>
          <a:xfrm>
            <a:off x="3451542" y="3045973"/>
            <a:ext cx="1502988" cy="1552679"/>
          </a:xfrm>
          <a:custGeom>
            <a:avLst/>
            <a:gdLst>
              <a:gd name="connsiteX0" fmla="*/ 949661 w 1709538"/>
              <a:gd name="connsiteY0" fmla="*/ 2381 h 1766102"/>
              <a:gd name="connsiteX1" fmla="*/ 1600848 w 1709538"/>
              <a:gd name="connsiteY1" fmla="*/ 427847 h 1766102"/>
              <a:gd name="connsiteX2" fmla="*/ 1469417 w 1709538"/>
              <a:gd name="connsiteY2" fmla="*/ 1501739 h 1766102"/>
              <a:gd name="connsiteX3" fmla="*/ 739180 w 1709538"/>
              <a:gd name="connsiteY3" fmla="*/ 1741998 h 1766102"/>
              <a:gd name="connsiteX4" fmla="*/ 738747 w 1709538"/>
              <a:gd name="connsiteY4" fmla="*/ 1742463 h 1766102"/>
              <a:gd name="connsiteX5" fmla="*/ 6459 w 1709538"/>
              <a:gd name="connsiteY5" fmla="*/ 971899 h 1766102"/>
              <a:gd name="connsiteX6" fmla="*/ 836586 w 1709538"/>
              <a:gd name="connsiteY6" fmla="*/ 2554 h 1766102"/>
              <a:gd name="connsiteX7" fmla="*/ 949661 w 1709538"/>
              <a:gd name="connsiteY7" fmla="*/ 2381 h 1766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9538" h="1766102">
                <a:moveTo>
                  <a:pt x="949661" y="2381"/>
                </a:moveTo>
                <a:cubicBezTo>
                  <a:pt x="1212169" y="24658"/>
                  <a:pt x="1460829" y="200793"/>
                  <a:pt x="1600848" y="427847"/>
                </a:cubicBezTo>
                <a:cubicBezTo>
                  <a:pt x="1827449" y="779813"/>
                  <a:pt x="1658392" y="1303744"/>
                  <a:pt x="1469417" y="1501739"/>
                </a:cubicBezTo>
                <a:cubicBezTo>
                  <a:pt x="1142570" y="1842929"/>
                  <a:pt x="851408" y="1765036"/>
                  <a:pt x="739180" y="1741998"/>
                </a:cubicBezTo>
                <a:lnTo>
                  <a:pt x="738747" y="1742463"/>
                </a:lnTo>
                <a:cubicBezTo>
                  <a:pt x="473561" y="1687924"/>
                  <a:pt x="45956" y="1343877"/>
                  <a:pt x="6459" y="971899"/>
                </a:cubicBezTo>
                <a:cubicBezTo>
                  <a:pt x="-52806" y="406969"/>
                  <a:pt x="301393" y="51345"/>
                  <a:pt x="836586" y="2554"/>
                </a:cubicBezTo>
                <a:cubicBezTo>
                  <a:pt x="874376" y="-843"/>
                  <a:pt x="912160" y="-801"/>
                  <a:pt x="949661" y="2381"/>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64" name="椭圆 63"/>
          <p:cNvSpPr/>
          <p:nvPr>
            <p:custDataLst>
              <p:tags r:id="rId15"/>
            </p:custDataLst>
          </p:nvPr>
        </p:nvSpPr>
        <p:spPr>
          <a:xfrm>
            <a:off x="4675372" y="4235187"/>
            <a:ext cx="153537" cy="154095"/>
          </a:xfrm>
          <a:prstGeom prst="ellipse">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65" name="椭圆 349"/>
          <p:cNvSpPr/>
          <p:nvPr>
            <p:custDataLst>
              <p:tags r:id="rId16"/>
            </p:custDataLst>
          </p:nvPr>
        </p:nvSpPr>
        <p:spPr>
          <a:xfrm>
            <a:off x="4688213" y="4249704"/>
            <a:ext cx="153537" cy="153537"/>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58" name="任意多边形: 形状 386"/>
          <p:cNvSpPr/>
          <p:nvPr>
            <p:custDataLst>
              <p:tags r:id="rId17"/>
            </p:custDataLst>
          </p:nvPr>
        </p:nvSpPr>
        <p:spPr>
          <a:xfrm>
            <a:off x="9230119" y="3092872"/>
            <a:ext cx="1551562" cy="1505222"/>
          </a:xfrm>
          <a:custGeom>
            <a:avLst/>
            <a:gdLst>
              <a:gd name="connsiteX0" fmla="*/ 910068 w 1764767"/>
              <a:gd name="connsiteY0" fmla="*/ 1377 h 1712237"/>
              <a:gd name="connsiteX1" fmla="*/ 1023871 w 1764767"/>
              <a:gd name="connsiteY1" fmla="*/ 18389 h 1712237"/>
              <a:gd name="connsiteX2" fmla="*/ 1701666 w 1764767"/>
              <a:gd name="connsiteY2" fmla="*/ 593379 h 1712237"/>
              <a:gd name="connsiteX3" fmla="*/ 1597567 w 1764767"/>
              <a:gd name="connsiteY3" fmla="*/ 1355071 h 1712237"/>
              <a:gd name="connsiteX4" fmla="*/ 1597794 w 1764767"/>
              <a:gd name="connsiteY4" fmla="*/ 1355665 h 1712237"/>
              <a:gd name="connsiteX5" fmla="*/ 584092 w 1764767"/>
              <a:gd name="connsiteY5" fmla="*/ 1675951 h 1712237"/>
              <a:gd name="connsiteX6" fmla="*/ 76544 w 1764767"/>
              <a:gd name="connsiteY6" fmla="*/ 504771 h 1712237"/>
              <a:gd name="connsiteX7" fmla="*/ 271005 w 1764767"/>
              <a:gd name="connsiteY7" fmla="*/ 229705 h 1712237"/>
              <a:gd name="connsiteX8" fmla="*/ 514821 w 1764767"/>
              <a:gd name="connsiteY8" fmla="*/ 76591 h 1712237"/>
              <a:gd name="connsiteX9" fmla="*/ 793873 w 1764767"/>
              <a:gd name="connsiteY9" fmla="*/ 4345 h 1712237"/>
              <a:gd name="connsiteX10" fmla="*/ 910068 w 1764767"/>
              <a:gd name="connsiteY10" fmla="*/ 1377 h 171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4767" h="1712237">
                <a:moveTo>
                  <a:pt x="910068" y="1377"/>
                </a:moveTo>
                <a:cubicBezTo>
                  <a:pt x="948479" y="3871"/>
                  <a:pt x="986491" y="9694"/>
                  <a:pt x="1023871" y="18389"/>
                </a:cubicBezTo>
                <a:cubicBezTo>
                  <a:pt x="1347836" y="93753"/>
                  <a:pt x="1624348" y="384833"/>
                  <a:pt x="1701666" y="593379"/>
                </a:cubicBezTo>
                <a:cubicBezTo>
                  <a:pt x="1865118" y="1036764"/>
                  <a:pt x="1667470" y="1264303"/>
                  <a:pt x="1597567" y="1355071"/>
                </a:cubicBezTo>
                <a:lnTo>
                  <a:pt x="1597794" y="1355665"/>
                </a:lnTo>
                <a:cubicBezTo>
                  <a:pt x="1432526" y="1570099"/>
                  <a:pt x="935803" y="1803564"/>
                  <a:pt x="584092" y="1675951"/>
                </a:cubicBezTo>
                <a:cubicBezTo>
                  <a:pt x="50255" y="1481495"/>
                  <a:pt x="-114186" y="1007199"/>
                  <a:pt x="76544" y="504771"/>
                </a:cubicBezTo>
                <a:cubicBezTo>
                  <a:pt x="117074" y="398404"/>
                  <a:pt x="185412" y="305665"/>
                  <a:pt x="271005" y="229705"/>
                </a:cubicBezTo>
                <a:cubicBezTo>
                  <a:pt x="342332" y="166406"/>
                  <a:pt x="425639" y="114759"/>
                  <a:pt x="514821" y="76591"/>
                </a:cubicBezTo>
                <a:cubicBezTo>
                  <a:pt x="604001" y="38423"/>
                  <a:pt x="699055" y="13733"/>
                  <a:pt x="793873" y="4345"/>
                </a:cubicBezTo>
                <a:cubicBezTo>
                  <a:pt x="832848" y="-280"/>
                  <a:pt x="871657" y="-1116"/>
                  <a:pt x="910068" y="1377"/>
                </a:cubicBezTo>
                <a:close/>
              </a:path>
            </a:pathLst>
          </a:custGeom>
          <a:gradFill>
            <a:gsLst>
              <a:gs pos="5000">
                <a:schemeClr val="accent4">
                  <a:alpha val="100000"/>
                </a:schemeClr>
              </a:gs>
              <a:gs pos="100000">
                <a:schemeClr val="accent4">
                  <a:lumMod val="60000"/>
                  <a:lumOff val="40000"/>
                  <a:alpha val="10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83" name="任意多边形: 形状 389"/>
          <p:cNvSpPr/>
          <p:nvPr>
            <p:custDataLst>
              <p:tags r:id="rId18"/>
            </p:custDataLst>
          </p:nvPr>
        </p:nvSpPr>
        <p:spPr>
          <a:xfrm>
            <a:off x="9196620" y="3070539"/>
            <a:ext cx="1553237" cy="1509130"/>
          </a:xfrm>
          <a:custGeom>
            <a:avLst/>
            <a:gdLst>
              <a:gd name="connsiteX0" fmla="*/ 936200 w 1766661"/>
              <a:gd name="connsiteY0" fmla="*/ 718 h 1716385"/>
              <a:gd name="connsiteX1" fmla="*/ 1182017 w 1766661"/>
              <a:gd name="connsiteY1" fmla="*/ 41270 h 1716385"/>
              <a:gd name="connsiteX2" fmla="*/ 1667152 w 1766661"/>
              <a:gd name="connsiteY2" fmla="*/ 437074 h 1716385"/>
              <a:gd name="connsiteX3" fmla="*/ 1763787 w 1766661"/>
              <a:gd name="connsiteY3" fmla="*/ 972311 h 1716385"/>
              <a:gd name="connsiteX4" fmla="*/ 1746260 w 1766661"/>
              <a:gd name="connsiteY4" fmla="*/ 1084035 h 1716385"/>
              <a:gd name="connsiteX5" fmla="*/ 1224059 w 1766661"/>
              <a:gd name="connsiteY5" fmla="*/ 1660746 h 1716385"/>
              <a:gd name="connsiteX6" fmla="*/ 183837 w 1766661"/>
              <a:gd name="connsiteY6" fmla="*/ 1362978 h 1716385"/>
              <a:gd name="connsiteX7" fmla="*/ 60807 w 1766661"/>
              <a:gd name="connsiteY7" fmla="*/ 604073 h 1716385"/>
              <a:gd name="connsiteX8" fmla="*/ 60415 w 1766661"/>
              <a:gd name="connsiteY8" fmla="*/ 603573 h 1716385"/>
              <a:gd name="connsiteX9" fmla="*/ 936200 w 1766661"/>
              <a:gd name="connsiteY9" fmla="*/ 718 h 1716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6661" h="1716385">
                <a:moveTo>
                  <a:pt x="936200" y="718"/>
                </a:moveTo>
                <a:cubicBezTo>
                  <a:pt x="1024843" y="5375"/>
                  <a:pt x="1106858" y="19204"/>
                  <a:pt x="1182017" y="41270"/>
                </a:cubicBezTo>
                <a:cubicBezTo>
                  <a:pt x="1407494" y="107471"/>
                  <a:pt x="1571264" y="247813"/>
                  <a:pt x="1667152" y="437074"/>
                </a:cubicBezTo>
                <a:cubicBezTo>
                  <a:pt x="1743861" y="588483"/>
                  <a:pt x="1777127" y="771201"/>
                  <a:pt x="1763787" y="972311"/>
                </a:cubicBezTo>
                <a:cubicBezTo>
                  <a:pt x="1761228" y="1010173"/>
                  <a:pt x="1755273" y="1047489"/>
                  <a:pt x="1746260" y="1084035"/>
                </a:cubicBezTo>
                <a:cubicBezTo>
                  <a:pt x="1683166" y="1339858"/>
                  <a:pt x="1470259" y="1557941"/>
                  <a:pt x="1224059" y="1660746"/>
                </a:cubicBezTo>
                <a:cubicBezTo>
                  <a:pt x="840917" y="1829542"/>
                  <a:pt x="349838" y="1580612"/>
                  <a:pt x="183837" y="1362978"/>
                </a:cubicBezTo>
                <a:cubicBezTo>
                  <a:pt x="-102033" y="986761"/>
                  <a:pt x="20485" y="711330"/>
                  <a:pt x="60807" y="604073"/>
                </a:cubicBezTo>
                <a:lnTo>
                  <a:pt x="60415" y="603573"/>
                </a:lnTo>
                <a:cubicBezTo>
                  <a:pt x="155797" y="350150"/>
                  <a:pt x="562577" y="-18438"/>
                  <a:pt x="936200" y="718"/>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85" name="椭圆 84"/>
          <p:cNvSpPr/>
          <p:nvPr>
            <p:custDataLst>
              <p:tags r:id="rId19"/>
            </p:custDataLst>
          </p:nvPr>
        </p:nvSpPr>
        <p:spPr>
          <a:xfrm>
            <a:off x="9520444" y="3088963"/>
            <a:ext cx="206019" cy="206019"/>
          </a:xfrm>
          <a:prstGeom prst="ellipse">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86" name="椭圆 349"/>
          <p:cNvSpPr/>
          <p:nvPr>
            <p:custDataLst>
              <p:tags r:id="rId20"/>
            </p:custDataLst>
          </p:nvPr>
        </p:nvSpPr>
        <p:spPr>
          <a:xfrm>
            <a:off x="9537751" y="3108504"/>
            <a:ext cx="205461" cy="205461"/>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59" name="任意多边形: 形状 381"/>
          <p:cNvSpPr/>
          <p:nvPr>
            <p:custDataLst>
              <p:tags r:id="rId21"/>
            </p:custDataLst>
          </p:nvPr>
        </p:nvSpPr>
        <p:spPr>
          <a:xfrm>
            <a:off x="7303927" y="3102363"/>
            <a:ext cx="1538162" cy="1494614"/>
          </a:xfrm>
          <a:custGeom>
            <a:avLst/>
            <a:gdLst>
              <a:gd name="connsiteX0" fmla="*/ 906860 w 1749706"/>
              <a:gd name="connsiteY0" fmla="*/ 1167 h 1699873"/>
              <a:gd name="connsiteX1" fmla="*/ 1189387 w 1749706"/>
              <a:gd name="connsiteY1" fmla="*/ 58560 h 1699873"/>
              <a:gd name="connsiteX2" fmla="*/ 1389983 w 1749706"/>
              <a:gd name="connsiteY2" fmla="*/ 172006 h 1699873"/>
              <a:gd name="connsiteX3" fmla="*/ 1747179 w 1749706"/>
              <a:gd name="connsiteY3" fmla="*/ 985919 h 1699873"/>
              <a:gd name="connsiteX4" fmla="*/ 1319643 w 1749706"/>
              <a:gd name="connsiteY4" fmla="*/ 1624881 h 1699873"/>
              <a:gd name="connsiteX5" fmla="*/ 1319587 w 1749706"/>
              <a:gd name="connsiteY5" fmla="*/ 1625514 h 1699873"/>
              <a:gd name="connsiteX6" fmla="*/ 267905 w 1749706"/>
              <a:gd name="connsiteY6" fmla="*/ 1469010 h 1699873"/>
              <a:gd name="connsiteX7" fmla="*/ 325145 w 1749706"/>
              <a:gd name="connsiteY7" fmla="*/ 193882 h 1699873"/>
              <a:gd name="connsiteX8" fmla="*/ 620553 w 1749706"/>
              <a:gd name="connsiteY8" fmla="*/ 31903 h 1699873"/>
              <a:gd name="connsiteX9" fmla="*/ 906860 w 1749706"/>
              <a:gd name="connsiteY9" fmla="*/ 1167 h 1699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9706" h="1699873">
                <a:moveTo>
                  <a:pt x="906860" y="1167"/>
                </a:moveTo>
                <a:cubicBezTo>
                  <a:pt x="1003762" y="5956"/>
                  <a:pt x="1100035" y="25433"/>
                  <a:pt x="1189387" y="58560"/>
                </a:cubicBezTo>
                <a:cubicBezTo>
                  <a:pt x="1263514" y="84417"/>
                  <a:pt x="1330403" y="123604"/>
                  <a:pt x="1389983" y="172006"/>
                </a:cubicBezTo>
                <a:cubicBezTo>
                  <a:pt x="1648165" y="381757"/>
                  <a:pt x="1769111" y="764588"/>
                  <a:pt x="1747179" y="985919"/>
                </a:cubicBezTo>
                <a:cubicBezTo>
                  <a:pt x="1699715" y="1456077"/>
                  <a:pt x="1422279" y="1573943"/>
                  <a:pt x="1319643" y="1624881"/>
                </a:cubicBezTo>
                <a:lnTo>
                  <a:pt x="1319587" y="1625514"/>
                </a:lnTo>
                <a:cubicBezTo>
                  <a:pt x="1077005" y="1745796"/>
                  <a:pt x="528121" y="1737884"/>
                  <a:pt x="267905" y="1469010"/>
                </a:cubicBezTo>
                <a:cubicBezTo>
                  <a:pt x="-126724" y="1060220"/>
                  <a:pt x="-66595" y="561846"/>
                  <a:pt x="325145" y="193882"/>
                </a:cubicBezTo>
                <a:cubicBezTo>
                  <a:pt x="408214" y="116048"/>
                  <a:pt x="510307" y="62653"/>
                  <a:pt x="620553" y="31903"/>
                </a:cubicBezTo>
                <a:cubicBezTo>
                  <a:pt x="712425" y="6278"/>
                  <a:pt x="809957" y="-3622"/>
                  <a:pt x="906860" y="1167"/>
                </a:cubicBezTo>
                <a:close/>
              </a:path>
            </a:pathLst>
          </a:custGeom>
          <a:gradFill>
            <a:gsLst>
              <a:gs pos="5000">
                <a:schemeClr val="accent4">
                  <a:alpha val="100000"/>
                </a:schemeClr>
              </a:gs>
              <a:gs pos="100000">
                <a:schemeClr val="accent4">
                  <a:lumMod val="60000"/>
                  <a:lumOff val="40000"/>
                  <a:alpha val="10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1" name="任意多边形: 形状 371"/>
          <p:cNvSpPr/>
          <p:nvPr>
            <p:custDataLst>
              <p:tags r:id="rId22"/>
            </p:custDataLst>
          </p:nvPr>
        </p:nvSpPr>
        <p:spPr>
          <a:xfrm>
            <a:off x="7302252" y="3071655"/>
            <a:ext cx="1546537" cy="1502988"/>
          </a:xfrm>
          <a:custGeom>
            <a:avLst/>
            <a:gdLst>
              <a:gd name="connsiteX0" fmla="*/ 928548 w 1758729"/>
              <a:gd name="connsiteY0" fmla="*/ 19 h 1709125"/>
              <a:gd name="connsiteX1" fmla="*/ 1503916 w 1758729"/>
              <a:gd name="connsiteY1" fmla="*/ 246726 h 1709125"/>
              <a:gd name="connsiteX2" fmla="*/ 1744309 w 1758729"/>
              <a:gd name="connsiteY2" fmla="*/ 734509 h 1709125"/>
              <a:gd name="connsiteX3" fmla="*/ 1758254 w 1758729"/>
              <a:gd name="connsiteY3" fmla="*/ 846716 h 1709125"/>
              <a:gd name="connsiteX4" fmla="*/ 1415288 w 1758729"/>
              <a:gd name="connsiteY4" fmla="*/ 1544904 h 1709125"/>
              <a:gd name="connsiteX5" fmla="*/ 333423 w 1758729"/>
              <a:gd name="connsiteY5" fmla="*/ 1545395 h 1709125"/>
              <a:gd name="connsiteX6" fmla="*/ 6017 w 1758729"/>
              <a:gd name="connsiteY6" fmla="*/ 849921 h 1709125"/>
              <a:gd name="connsiteX7" fmla="*/ 5503 w 1758729"/>
              <a:gd name="connsiteY7" fmla="*/ 849548 h 1709125"/>
              <a:gd name="connsiteX8" fmla="*/ 681107 w 1758729"/>
              <a:gd name="connsiteY8" fmla="*/ 28789 h 1709125"/>
              <a:gd name="connsiteX9" fmla="*/ 928548 w 1758729"/>
              <a:gd name="connsiteY9" fmla="*/ 19 h 170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729" h="1709125">
                <a:moveTo>
                  <a:pt x="928548" y="19"/>
                </a:moveTo>
                <a:cubicBezTo>
                  <a:pt x="1163508" y="1505"/>
                  <a:pt x="1359593" y="91254"/>
                  <a:pt x="1503916" y="246726"/>
                </a:cubicBezTo>
                <a:cubicBezTo>
                  <a:pt x="1619373" y="371104"/>
                  <a:pt x="1701704" y="537546"/>
                  <a:pt x="1744309" y="734509"/>
                </a:cubicBezTo>
                <a:cubicBezTo>
                  <a:pt x="1752284" y="771603"/>
                  <a:pt x="1756844" y="809108"/>
                  <a:pt x="1758254" y="846716"/>
                </a:cubicBezTo>
                <a:cubicBezTo>
                  <a:pt x="1768117" y="1109975"/>
                  <a:pt x="1623588" y="1378249"/>
                  <a:pt x="1415288" y="1544904"/>
                </a:cubicBezTo>
                <a:cubicBezTo>
                  <a:pt x="1093556" y="1812723"/>
                  <a:pt x="552954" y="1708814"/>
                  <a:pt x="333423" y="1545395"/>
                </a:cubicBezTo>
                <a:cubicBezTo>
                  <a:pt x="-45025" y="1262597"/>
                  <a:pt x="-3178" y="964117"/>
                  <a:pt x="6017" y="849921"/>
                </a:cubicBezTo>
                <a:lnTo>
                  <a:pt x="5503" y="849548"/>
                </a:lnTo>
                <a:cubicBezTo>
                  <a:pt x="27334" y="579698"/>
                  <a:pt x="316723" y="113345"/>
                  <a:pt x="681107" y="28789"/>
                </a:cubicBezTo>
                <a:cubicBezTo>
                  <a:pt x="767589" y="8836"/>
                  <a:pt x="850228" y="-476"/>
                  <a:pt x="928548" y="19"/>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5" name="椭圆 74"/>
          <p:cNvSpPr/>
          <p:nvPr>
            <p:custDataLst>
              <p:tags r:id="rId23"/>
            </p:custDataLst>
          </p:nvPr>
        </p:nvSpPr>
        <p:spPr>
          <a:xfrm>
            <a:off x="8697485" y="3971662"/>
            <a:ext cx="202669" cy="202669"/>
          </a:xfrm>
          <a:prstGeom prst="ellipse">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76" name="椭圆 349"/>
          <p:cNvSpPr/>
          <p:nvPr>
            <p:custDataLst>
              <p:tags r:id="rId24"/>
            </p:custDataLst>
          </p:nvPr>
        </p:nvSpPr>
        <p:spPr>
          <a:xfrm>
            <a:off x="8714234" y="3991203"/>
            <a:ext cx="202111" cy="202111"/>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70" name="弧形 368"/>
          <p:cNvSpPr/>
          <p:nvPr>
            <p:custDataLst>
              <p:tags r:id="rId25"/>
            </p:custDataLst>
          </p:nvPr>
        </p:nvSpPr>
        <p:spPr>
          <a:xfrm flipV="1">
            <a:off x="1294765" y="2855029"/>
            <a:ext cx="1953550" cy="1953550"/>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4">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7" name="弧形 368"/>
          <p:cNvSpPr/>
          <p:nvPr>
            <p:custDataLst>
              <p:tags r:id="rId26"/>
            </p:custDataLst>
          </p:nvPr>
        </p:nvSpPr>
        <p:spPr>
          <a:xfrm>
            <a:off x="3226540" y="2855029"/>
            <a:ext cx="1953550" cy="1953550"/>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4">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87" name="弧形 368"/>
          <p:cNvSpPr/>
          <p:nvPr>
            <p:custDataLst>
              <p:tags r:id="rId27"/>
            </p:custDataLst>
          </p:nvPr>
        </p:nvSpPr>
        <p:spPr>
          <a:xfrm flipV="1">
            <a:off x="5157758" y="2855029"/>
            <a:ext cx="1953550" cy="1953550"/>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4">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88" name="弧形 368"/>
          <p:cNvSpPr/>
          <p:nvPr>
            <p:custDataLst>
              <p:tags r:id="rId28"/>
            </p:custDataLst>
          </p:nvPr>
        </p:nvSpPr>
        <p:spPr>
          <a:xfrm>
            <a:off x="7089533" y="2855029"/>
            <a:ext cx="1953550" cy="1953550"/>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4">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89" name="弧形 368"/>
          <p:cNvSpPr/>
          <p:nvPr>
            <p:custDataLst>
              <p:tags r:id="rId29"/>
            </p:custDataLst>
          </p:nvPr>
        </p:nvSpPr>
        <p:spPr>
          <a:xfrm flipV="1">
            <a:off x="9022425" y="2855029"/>
            <a:ext cx="1953550" cy="1953550"/>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4">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40" name="矩形 39"/>
          <p:cNvSpPr/>
          <p:nvPr>
            <p:custDataLst>
              <p:tags r:id="rId30"/>
            </p:custDataLst>
          </p:nvPr>
        </p:nvSpPr>
        <p:spPr>
          <a:xfrm>
            <a:off x="1666604" y="3791326"/>
            <a:ext cx="1210430" cy="453353"/>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dirty="0">
                <a:solidFill>
                  <a:srgbClr val="FFFFFF"/>
                </a:solidFill>
                <a:latin typeface="+mn-ea"/>
                <a:cs typeface="+mn-ea"/>
              </a:rPr>
              <a:t>为顾客创造较大价值</a:t>
            </a:r>
            <a:endParaRPr lang="zh-CN" altLang="en-US" sz="1600" b="1" dirty="0">
              <a:solidFill>
                <a:srgbClr val="FFFFFF"/>
              </a:solidFill>
              <a:latin typeface="+mn-ea"/>
              <a:cs typeface="+mn-ea"/>
            </a:endParaRPr>
          </a:p>
        </p:txBody>
      </p:sp>
      <p:sp>
        <p:nvSpPr>
          <p:cNvPr id="41" name="矩形 40"/>
          <p:cNvSpPr/>
          <p:nvPr>
            <p:custDataLst>
              <p:tags r:id="rId31"/>
            </p:custDataLst>
          </p:nvPr>
        </p:nvSpPr>
        <p:spPr>
          <a:xfrm>
            <a:off x="3598379" y="3791326"/>
            <a:ext cx="1210430" cy="453353"/>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a:solidFill>
                  <a:srgbClr val="FFFFFF"/>
                </a:solidFill>
                <a:latin typeface="+mn-ea"/>
                <a:cs typeface="+mn-ea"/>
              </a:rPr>
              <a:t>解决重大问题</a:t>
            </a:r>
            <a:endParaRPr lang="zh-CN" altLang="en-US" sz="1600" b="1">
              <a:solidFill>
                <a:srgbClr val="FFFFFF"/>
              </a:solidFill>
              <a:latin typeface="+mn-ea"/>
              <a:cs typeface="+mn-ea"/>
            </a:endParaRPr>
          </a:p>
        </p:txBody>
      </p:sp>
      <p:sp>
        <p:nvSpPr>
          <p:cNvPr id="42" name="矩形 41"/>
          <p:cNvSpPr/>
          <p:nvPr>
            <p:custDataLst>
              <p:tags r:id="rId32"/>
            </p:custDataLst>
          </p:nvPr>
        </p:nvSpPr>
        <p:spPr>
          <a:xfrm>
            <a:off x="5529596" y="3791326"/>
            <a:ext cx="1210430" cy="453353"/>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a:solidFill>
                  <a:srgbClr val="FFFFFF"/>
                </a:solidFill>
                <a:latin typeface="+mn-ea"/>
                <a:cs typeface="+mn-ea"/>
              </a:rPr>
              <a:t>需求旺盛的市场</a:t>
            </a:r>
            <a:endParaRPr lang="zh-CN" altLang="en-US" sz="1600" b="1">
              <a:solidFill>
                <a:srgbClr val="FFFFFF"/>
              </a:solidFill>
              <a:latin typeface="+mn-ea"/>
              <a:cs typeface="+mn-ea"/>
            </a:endParaRPr>
          </a:p>
        </p:txBody>
      </p:sp>
      <p:sp>
        <p:nvSpPr>
          <p:cNvPr id="43" name="矩形 42"/>
          <p:cNvSpPr/>
          <p:nvPr>
            <p:custDataLst>
              <p:tags r:id="rId33"/>
            </p:custDataLst>
          </p:nvPr>
        </p:nvSpPr>
        <p:spPr>
          <a:xfrm>
            <a:off x="7461372" y="3791326"/>
            <a:ext cx="1210430" cy="453353"/>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a:solidFill>
                  <a:srgbClr val="FFFFFF"/>
                </a:solidFill>
                <a:latin typeface="+mn-ea"/>
                <a:cs typeface="+mn-ea"/>
              </a:rPr>
              <a:t>与创始团队配合良好</a:t>
            </a:r>
            <a:endParaRPr lang="zh-CN" altLang="en-US" sz="1600" b="1">
              <a:solidFill>
                <a:srgbClr val="FFFFFF"/>
              </a:solidFill>
              <a:latin typeface="+mn-ea"/>
              <a:cs typeface="+mn-ea"/>
            </a:endParaRPr>
          </a:p>
        </p:txBody>
      </p:sp>
      <p:sp>
        <p:nvSpPr>
          <p:cNvPr id="44" name="矩形 43"/>
          <p:cNvSpPr/>
          <p:nvPr>
            <p:custDataLst>
              <p:tags r:id="rId34"/>
            </p:custDataLst>
          </p:nvPr>
        </p:nvSpPr>
        <p:spPr>
          <a:xfrm>
            <a:off x="9394264" y="3774816"/>
            <a:ext cx="1210430" cy="453353"/>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a:solidFill>
                  <a:srgbClr val="FFFFFF"/>
                </a:solidFill>
                <a:latin typeface="+mn-ea"/>
                <a:cs typeface="+mn-ea"/>
              </a:rPr>
              <a:t>适合市场状况和风险回报平衡</a:t>
            </a:r>
            <a:endParaRPr lang="zh-CN" altLang="en-US" sz="1600" b="1">
              <a:solidFill>
                <a:srgbClr val="FFFFFF"/>
              </a:solidFill>
              <a:latin typeface="+mn-ea"/>
              <a:cs typeface="+mn-ea"/>
            </a:endParaRPr>
          </a:p>
        </p:txBody>
      </p:sp>
      <p:pic>
        <p:nvPicPr>
          <p:cNvPr id="2" name="图形 2"/>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2107116" y="3402179"/>
            <a:ext cx="327639" cy="280833"/>
          </a:xfrm>
          <a:prstGeom prst="rect">
            <a:avLst/>
          </a:prstGeom>
        </p:spPr>
      </p:pic>
      <p:pic>
        <p:nvPicPr>
          <p:cNvPr id="4" name="图形 4"/>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4086906" y="3367563"/>
            <a:ext cx="330614" cy="349506"/>
          </a:xfrm>
          <a:prstGeom prst="rect">
            <a:avLst/>
          </a:prstGeom>
        </p:spPr>
      </p:pic>
      <p:pic>
        <p:nvPicPr>
          <p:cNvPr id="10" name="图形 6"/>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5995791" y="3380405"/>
            <a:ext cx="280292" cy="324382"/>
          </a:xfrm>
          <a:prstGeom prst="rect">
            <a:avLst/>
          </a:prstGeom>
        </p:spPr>
      </p:pic>
      <p:pic>
        <p:nvPicPr>
          <p:cNvPr id="12" name="图形 8"/>
          <p:cNvPicPr>
            <a:picLocks noChangeAspect="1"/>
          </p:cNvPicPr>
          <p:nvPr>
            <p:custDataLst>
              <p:tags r:id="rId44"/>
            </p:custDataLst>
          </p:nvPr>
        </p:nvPicPr>
        <p:blipFill>
          <a:blip r:embed="rId45">
            <a:extLst>
              <a:ext uri="{96DAC541-7B7A-43D3-8B79-37D633B846F1}">
                <asvg:svgBlip xmlns:asvg="http://schemas.microsoft.com/office/drawing/2016/SVG/main" r:embed="rId46"/>
              </a:ext>
            </a:extLst>
          </a:blip>
          <a:stretch>
            <a:fillRect/>
          </a:stretch>
        </p:blipFill>
        <p:spPr>
          <a:xfrm>
            <a:off x="7932033" y="3372588"/>
            <a:ext cx="267828" cy="339457"/>
          </a:xfrm>
          <a:prstGeom prst="rect">
            <a:avLst/>
          </a:prstGeom>
        </p:spPr>
      </p:pic>
      <p:pic>
        <p:nvPicPr>
          <p:cNvPr id="14" name="图形 10"/>
          <p:cNvPicPr>
            <a:picLocks noChangeAspect="1"/>
          </p:cNvPicPr>
          <p:nvPr>
            <p:custDataLst>
              <p:tags r:id="rId47"/>
            </p:custDataLst>
          </p:nvPr>
        </p:nvPicPr>
        <p:blipFill>
          <a:blip r:embed="rId48">
            <a:extLst>
              <a:ext uri="{96DAC541-7B7A-43D3-8B79-37D633B846F1}">
                <asvg:svgBlip xmlns:asvg="http://schemas.microsoft.com/office/drawing/2016/SVG/main" r:embed="rId49"/>
              </a:ext>
            </a:extLst>
          </a:blip>
          <a:stretch>
            <a:fillRect/>
          </a:stretch>
        </p:blipFill>
        <p:spPr>
          <a:xfrm>
            <a:off x="9833659" y="3368680"/>
            <a:ext cx="334644" cy="347273"/>
          </a:xfrm>
          <a:prstGeom prst="rect">
            <a:avLst/>
          </a:prstGeom>
        </p:spPr>
      </p:pic>
    </p:spTree>
    <p:custDataLst>
      <p:tags r:id="rId50"/>
    </p:custDataLst>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fill="hold"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166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二、创业机会的类型</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56" name="Shape 1021"/>
          <p:cNvSpPr/>
          <p:nvPr>
            <p:custDataLst>
              <p:tags r:id="rId4"/>
            </p:custDataLst>
          </p:nvPr>
        </p:nvSpPr>
        <p:spPr>
          <a:xfrm>
            <a:off x="1818004" y="1674439"/>
            <a:ext cx="4598035" cy="358140"/>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（一）问题导向型机会</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23" name="图片 22"/>
          <p:cNvPicPr>
            <a:picLocks noChangeAspect="1"/>
          </p:cNvPicPr>
          <p:nvPr>
            <p:custDataLst>
              <p:tags r:id="rId5"/>
            </p:custDataLst>
          </p:nvPr>
        </p:nvPicPr>
        <p:blipFill rotWithShape="1">
          <a:blip r:embed="rId6" cstate="print">
            <a:extLst>
              <a:ext uri="{28A0092B-C50C-407E-A947-70E740481C1C}">
                <a14:useLocalDpi xmlns:a14="http://schemas.microsoft.com/office/drawing/2010/main" val="0"/>
              </a:ext>
            </a:extLst>
          </a:blip>
          <a:srcRect l="35186" t="17203" b="22192"/>
          <a:stretch>
            <a:fillRect/>
          </a:stretch>
        </p:blipFill>
        <p:spPr>
          <a:xfrm>
            <a:off x="1363573" y="4350528"/>
            <a:ext cx="3661465" cy="1689679"/>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24"/>
          <p:cNvPicPr>
            <a:picLocks noChangeAspect="1"/>
          </p:cNvPicPr>
          <p:nvPr>
            <p:custDataLst>
              <p:tags r:id="rId7"/>
            </p:custDataLst>
          </p:nvPr>
        </p:nvPicPr>
        <p:blipFill rotWithShape="1">
          <a:blip r:embed="rId8">
            <a:extLst>
              <a:ext uri="{28A0092B-C50C-407E-A947-70E740481C1C}">
                <a14:useLocalDpi xmlns:a14="http://schemas.microsoft.com/office/drawing/2010/main" val="0"/>
              </a:ext>
            </a:extLst>
          </a:blip>
          <a:srcRect t="14268" b="25764"/>
          <a:stretch>
            <a:fillRect/>
          </a:stretch>
        </p:blipFill>
        <p:spPr>
          <a:xfrm>
            <a:off x="1363573" y="2234565"/>
            <a:ext cx="3661465" cy="1689679"/>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2" name="矩形 1"/>
          <p:cNvSpPr/>
          <p:nvPr>
            <p:custDataLst>
              <p:tags r:id="rId9"/>
            </p:custDataLst>
          </p:nvPr>
        </p:nvSpPr>
        <p:spPr>
          <a:xfrm>
            <a:off x="5927961" y="2751000"/>
            <a:ext cx="4720450" cy="836906"/>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rPr>
              <a:t>在日常生活中，大学生常面临学习资料分散、获取困难的问题；在社区养老方面，存在服务设施不足、服务内容单一等供需不匹配现象；城市交通中，部分区域存在公共交通覆盖不足、居民出行不便的情况。</a:t>
            </a:r>
            <a:endParaRPr lang="zh-CN" altLang="en-US" sz="1600" dirty="0">
              <a:ln>
                <a:noFill/>
                <a:prstDash val="sysDot"/>
              </a:ln>
              <a:solidFill>
                <a:schemeClr val="tx1">
                  <a:lumMod val="85000"/>
                  <a:lumOff val="15000"/>
                </a:schemeClr>
              </a:solidFill>
              <a:latin typeface="+mn-ea"/>
              <a:cs typeface="+mn-ea"/>
            </a:endParaRPr>
          </a:p>
        </p:txBody>
      </p:sp>
      <p:sp>
        <p:nvSpPr>
          <p:cNvPr id="3" name="矩形 2"/>
          <p:cNvSpPr/>
          <p:nvPr>
            <p:custDataLst>
              <p:tags r:id="rId10"/>
            </p:custDataLst>
          </p:nvPr>
        </p:nvSpPr>
        <p:spPr>
          <a:xfrm>
            <a:off x="5927961" y="2367768"/>
            <a:ext cx="4720451" cy="317517"/>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1. 发现问题</a:t>
            </a:r>
            <a:endParaRPr lang="zh-CN" altLang="en-US" sz="2000" b="1">
              <a:solidFill>
                <a:schemeClr val="accent4"/>
              </a:solidFill>
              <a:latin typeface="+mn-ea"/>
              <a:cs typeface="+mn-ea"/>
            </a:endParaRPr>
          </a:p>
        </p:txBody>
      </p:sp>
      <p:sp>
        <p:nvSpPr>
          <p:cNvPr id="4" name="矩形 3"/>
          <p:cNvSpPr/>
          <p:nvPr>
            <p:custDataLst>
              <p:tags r:id="rId11"/>
            </p:custDataLst>
          </p:nvPr>
        </p:nvSpPr>
        <p:spPr>
          <a:xfrm>
            <a:off x="5472123" y="2367768"/>
            <a:ext cx="410179" cy="317517"/>
          </a:xfrm>
          <a:prstGeom prst="rect">
            <a:avLst/>
          </a:prstGeom>
          <a:noFill/>
        </p:spPr>
        <p:txBody>
          <a:bodyPr wrap="none" lIns="0" tIns="0" rIns="0" bIns="0" rtlCol="0" anchor="b">
            <a:normAutofit fontScale="80000"/>
          </a:bodyPr>
          <a:p>
            <a:pPr>
              <a:spcBef>
                <a:spcPct val="0"/>
              </a:spcBef>
              <a:spcAft>
                <a:spcPct val="0"/>
              </a:spcAft>
              <a:buClr>
                <a:schemeClr val="accent1"/>
              </a:buClr>
              <a:buSzPct val="70000"/>
            </a:pPr>
            <a:r>
              <a:rPr lang="en-US" altLang="zh-CN" sz="2400" b="1">
                <a:solidFill>
                  <a:schemeClr val="accent4"/>
                </a:solidFill>
                <a:latin typeface="+mn-ea"/>
                <a:cs typeface="+mn-ea"/>
              </a:rPr>
              <a:t>01</a:t>
            </a:r>
            <a:endParaRPr lang="en-US" altLang="zh-CN" sz="2400" b="1">
              <a:solidFill>
                <a:schemeClr val="accent4"/>
              </a:solidFill>
              <a:latin typeface="+mn-ea"/>
              <a:cs typeface="+mn-ea"/>
            </a:endParaRPr>
          </a:p>
        </p:txBody>
      </p:sp>
      <p:sp>
        <p:nvSpPr>
          <p:cNvPr id="10" name="矩形 9"/>
          <p:cNvSpPr/>
          <p:nvPr>
            <p:custDataLst>
              <p:tags r:id="rId12"/>
            </p:custDataLst>
          </p:nvPr>
        </p:nvSpPr>
        <p:spPr>
          <a:xfrm>
            <a:off x="5927961" y="4866963"/>
            <a:ext cx="4720450" cy="836906"/>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mn-ea"/>
                <a:cs typeface="+mn-ea"/>
              </a:rPr>
              <a:t>针对学习资料问题，可整合各类学习资源，搭建线上学习平台，提供一站式学习资料获取服务。</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13"/>
            </p:custDataLst>
          </p:nvPr>
        </p:nvSpPr>
        <p:spPr>
          <a:xfrm>
            <a:off x="5927961" y="4483731"/>
            <a:ext cx="4720451" cy="317517"/>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sz="2000" b="1" dirty="0">
                <a:solidFill>
                  <a:schemeClr val="accent4"/>
                </a:solidFill>
                <a:latin typeface="+mn-ea"/>
                <a:cs typeface="+mn-ea"/>
              </a:rPr>
              <a:t>2. </a:t>
            </a:r>
            <a:r>
              <a:rPr lang="zh-CN" altLang="en-US" sz="2000" b="1" dirty="0">
                <a:solidFill>
                  <a:schemeClr val="accent4"/>
                </a:solidFill>
                <a:latin typeface="+mn-ea"/>
                <a:cs typeface="+mn-ea"/>
              </a:rPr>
              <a:t>转化为创业机会</a:t>
            </a:r>
            <a:endParaRPr lang="zh-CN" altLang="en-US" sz="2000" b="1" dirty="0">
              <a:solidFill>
                <a:schemeClr val="accent4"/>
              </a:solidFill>
              <a:latin typeface="+mn-ea"/>
              <a:cs typeface="+mn-ea"/>
            </a:endParaRPr>
          </a:p>
        </p:txBody>
      </p:sp>
      <p:sp>
        <p:nvSpPr>
          <p:cNvPr id="14" name="矩形 13"/>
          <p:cNvSpPr/>
          <p:nvPr>
            <p:custDataLst>
              <p:tags r:id="rId14"/>
            </p:custDataLst>
          </p:nvPr>
        </p:nvSpPr>
        <p:spPr>
          <a:xfrm>
            <a:off x="5472123" y="4483731"/>
            <a:ext cx="410179" cy="317517"/>
          </a:xfrm>
          <a:prstGeom prst="rect">
            <a:avLst/>
          </a:prstGeom>
          <a:noFill/>
        </p:spPr>
        <p:txBody>
          <a:bodyPr wrap="none" lIns="0" tIns="0" rIns="0" bIns="0" rtlCol="0" anchor="b">
            <a:normAutofit fontScale="80000"/>
          </a:bodyPr>
          <a:p>
            <a:pPr>
              <a:spcBef>
                <a:spcPct val="0"/>
              </a:spcBef>
              <a:spcAft>
                <a:spcPct val="0"/>
              </a:spcAft>
              <a:buClr>
                <a:schemeClr val="accent1"/>
              </a:buClr>
              <a:buSzPct val="70000"/>
            </a:pPr>
            <a:r>
              <a:rPr lang="en-US" altLang="zh-CN" sz="2400" b="1">
                <a:solidFill>
                  <a:schemeClr val="accent4"/>
                </a:solidFill>
                <a:latin typeface="+mn-ea"/>
                <a:cs typeface="+mn-ea"/>
              </a:rPr>
              <a:t>02</a:t>
            </a:r>
            <a:endParaRPr lang="en-US" altLang="zh-CN" sz="2400" b="1">
              <a:solidFill>
                <a:schemeClr val="accent4"/>
              </a:solidFill>
              <a:latin typeface="+mn-ea"/>
              <a:cs typeface="+mn-ea"/>
            </a:endParaRPr>
          </a:p>
        </p:txBody>
      </p:sp>
    </p:spTree>
    <p:custDataLst>
      <p:tags r:id="rId1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1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5"/>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2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5"/>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solidLine&quot;:{&quot;brightness&quot;:0,&quot;colorType&quot;:1,&quot;foreColorIndex&quot;:6,&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DIAGRAM_USE_COLOR_VALUE" val="{&quot;color_scheme&quot;:1,&quot;color_type&quot;:1,&quot;theme_color_indexes&quot;:[8,8,8,8,8,8]}"/>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3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5"/>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solidLine&quot;:{&quot;brightness&quot;:0,&quot;colorType&quot;:1,&quot;foreColorIndex&quot;:7,&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DIAGRAM_USE_COLOR_VALUE" val="{&quot;color_scheme&quot;:1,&quot;color_type&quot;:1,&quot;theme_color_indexes&quot;:[8,8,8,8,8,8]}"/>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4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5"/>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solidLine&quot;:{&quot;brightness&quot;:0,&quot;colorType&quot;:1,&quot;foreColorIndex&quot;:8,&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DIAGRAM_USE_COLOR_VALUE" val="{&quot;color_scheme&quot;:1,&quot;color_type&quot;:1,&quot;theme_color_indexes&quot;:[8,8,8,8,8,8]}"/>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5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5_5"/>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solidLine&quot;:{&quot;brightness&quot;:0,&quot;colorType&quot;:1,&quot;foreColorIndex&quot;:9,&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9"/>
  <p:tag name="KSO_WM_DIAGRAM_USE_COLOR_VALUE" val="{&quot;color_scheme&quot;:1,&quot;color_type&quot;:1,&quot;theme_color_indexes&quot;:[8,8,8,8,8,8]}"/>
</p:tagLst>
</file>

<file path=ppt/tags/tag1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72_4*l_h_a*1_1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DIAGRAM_USE_COLOR_VALUE" val="{&quot;color_scheme&quot;:1,&quot;color_type&quot;:1,&quot;theme_color_indexes&quot;:[8,8,8,8,8,8]}"/>
</p:tagLst>
</file>

<file path=ppt/tags/tag1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72_4*l_h_a*1_2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DIAGRAM_USE_COLOR_VALUE" val="{&quot;color_scheme&quot;:1,&quot;color_type&quot;:1,&quot;theme_color_indexes&quot;:[8,8,8,8,8,8]}"/>
</p:tagLst>
</file>

<file path=ppt/tags/tag1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872_4*l_h_a*1_3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DIAGRAM_USE_COLOR_VALUE" val="{&quot;color_scheme&quot;:1,&quot;color_type&quot;:1,&quot;theme_color_indexes&quot;:[8,8,8,8,8,8]}"/>
</p:tagLst>
</file>

<file path=ppt/tags/tag1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4872_4*l_h_a*1_4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DIAGRAM_USE_COLOR_VALUE" val="{&quot;color_scheme&quot;:1,&quot;color_type&quot;:1,&quot;theme_color_indexes&quot;:[8,8,8,8,8,8]}"/>
</p:tagLst>
</file>

<file path=ppt/tags/tag1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4872_4*l_h_a*1_5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DIAGRAM_USE_COLOR_VALUE" val="{&quot;color_scheme&quot;:1,&quot;color_type&quot;:1,&quot;theme_color_indexes&quot;:[8,8,8,8,8,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x*1_1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89*104"/>
  <p:tag name="KSO_WM_UNIT_TYPE" val="l_h_x"/>
  <p:tag name="KSO_WM_UNIT_INDEX" val="1_1_1"/>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x*1_2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110*105"/>
  <p:tag name="KSO_WM_UNIT_TYPE" val="l_h_x"/>
  <p:tag name="KSO_WM_UNIT_INDEX" val="1_2_1"/>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x*1_3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102*88"/>
  <p:tag name="KSO_WM_UNIT_TYPE" val="l_h_x"/>
  <p:tag name="KSO_WM_UNIT_INDEX" val="1_3_1"/>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x*1_4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107*85"/>
  <p:tag name="KSO_WM_UNIT_TYPE" val="l_h_x"/>
  <p:tag name="KSO_WM_UNIT_INDEX" val="1_4_1"/>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x*1_5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110*105"/>
  <p:tag name="KSO_WM_UNIT_TYPE" val="l_h_x"/>
  <p:tag name="KSO_WM_UNIT_INDEX" val="1_5_1"/>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1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6.xml><?xml version="1.0" encoding="utf-8"?>
<p:tagLst xmlns:p="http://schemas.openxmlformats.org/presentationml/2006/main">
  <p:tag name="KSO_WM_DIAGRAM_VIRTUALLY_FRAME" val="{&quot;height&quot;:296.5481794829473,&quot;left&quot;:127.45,&quot;top&quot;:158.9704819343755,&quot;width&quot;:716.3}"/>
</p:tagLst>
</file>

<file path=ppt/tags/tag117.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118.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11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12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12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12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12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12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6.xml><?xml version="1.0" encoding="utf-8"?>
<p:tagLst xmlns:p="http://schemas.openxmlformats.org/presentationml/2006/main">
  <p:tag name="KSO_WM_DIAGRAM_VIRTUALLY_FRAME" val="{&quot;height&quot;:296.5481794829473,&quot;left&quot;:127.45,&quot;top&quot;:158.9704819343755,&quot;width&quot;:716.3}"/>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73_3*l_h_d*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UNIT_VALUE" val="287*287"/>
  <p:tag name="KSO_WM_UNIT_TYPE" val="l_h_d"/>
  <p:tag name="KSO_WM_UNIT_INDEX" val="1_1_1"/>
  <p:tag name="KSO_WM_DIAGRAM_MAX_ITEMCNT" val="4"/>
  <p:tag name="KSO_WM_DIAGRAM_MIN_ITEMCNT" val="2"/>
  <p:tag name="KSO_WM_DIAGRAM_VIRTUALLY_FRAME" val="{&quot;height&quot;:276.05001220703133,&quot;left&quot;:110.49660418653112,&quot;top&quot;:205.7650726366419,&quot;width&quot;:731.0327758789065}"/>
  <p:tag name="KSO_WM_DIAGRAM_COLOR_MATCH_VALUE" val="{&quot;shape&quot;:{&quot;fill&quot;:{&quot;solid&quot;:{&quot;brightness&quot;:0,&quot;colorType&quot;:1,&quot;foreColorIndex&quot;:2,&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2"/>
  <p:tag name="KSO_WM_UNIT_FILL_FORE_SCHEMECOLOR_INDEX_BRIGHTNESS" val="0"/>
  <p:tag name="KSO_WM_UNIT_LINE_FORE_SCHEMECOLOR_INDEX" val="1"/>
  <p:tag name="KSO_WM_UNIT_PICTURE_SUBTYPE" val="b"/>
  <p:tag name="KSO_WM_DIAGRAM_USE_COLOR_VALUE" val="{&quot;color_scheme&quot;:1,&quot;color_type&quot;:1,&quot;theme_color_indexes&quot;:[8,8,8,8,8,8]}"/>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2473_3*l_h_i*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76.05001220703133,&quot;left&quot;:110.49660418653112,&quot;top&quot;:205.7650726366419,&quot;width&quot;:731.03277587890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2473_3*l_h_i*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76.05001220703133,&quot;left&quot;:110.49660418653112,&quot;top&quot;:205.7650726366419,&quot;width&quot;:731.032775878906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25"/>
  <p:tag name="KSO_WM_DIAGRAM_USE_COLOR_VALUE" val="{&quot;color_scheme&quot;:1,&quot;color_type&quot;:1,&quot;theme_color_indexes&quot;:[8,8,8,8,8,8]}"/>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2473_3*l_h_i*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76.05001220703133,&quot;left&quot;:110.49660418653112,&quot;top&quot;:205.7650726366419,&quot;width&quot;:731.032775878906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2473_3*l_h_i*1_4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76.05001220703133,&quot;left&quot;:110.49660418653112,&quot;top&quot;:205.7650726366419,&quot;width&quot;:731.0327758789065}"/>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13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3_3*l_h_f*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76.05001220703133,&quot;left&quot;:110.49660418653112,&quot;top&quot;:205.7650726366419,&quot;width&quot;:731.0327758789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输入项正文，文字是您思想的提炼，请言简意赅阐述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8,8,8,8,8,8]}"/>
</p:tagLst>
</file>

<file path=ppt/tags/tag1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3_3*l_h_a*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76.05001220703133,&quot;left&quot;:110.49660418653112,&quot;top&quot;:205.7650726366419,&quot;width&quot;:731.0327758789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3_3*l_h_f*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76.05001220703133,&quot;left&quot;:110.49660418653112,&quot;top&quot;:205.7650726366419,&quot;width&quot;:731.0327758789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输入项正文，文字是您思想的提炼，请言简意赅阐述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8,8,8,8,8,8]}"/>
</p:tagLst>
</file>

<file path=ppt/tags/tag1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3_3*l_h_a*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76.05001220703133,&quot;left&quot;:110.49660418653112,&quot;top&quot;:205.7650726366419,&quot;width&quot;:731.0327758789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3_3*l_h_f*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76.05001220703133,&quot;left&quot;:110.49660418653112,&quot;top&quot;:205.7650726366419,&quot;width&quot;:731.0327758789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输入项正文，文字是您思想的提炼，请言简意赅阐述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8,8,8,8,8,8]}"/>
</p:tagLst>
</file>

<file path=ppt/tags/tag1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3_3*l_h_a*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76.05001220703133,&quot;left&quot;:110.49660418653112,&quot;top&quot;:205.7650726366419,&quot;width&quot;:731.0327758789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2473_3*l_h_f*1_4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76.05001220703133,&quot;left&quot;:110.49660418653112,&quot;top&quot;:205.7650726366419,&quot;width&quot;:731.0327758789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输入项正文，文字是您思想的提炼，请言简意赅阐述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8,8,8,8,8,8]}"/>
</p:tagLst>
</file>

<file path=ppt/tags/tag1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2473_3*l_h_a*1_4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76.05001220703133,&quot;left&quot;:110.49660418653112,&quot;top&quot;:205.7650726366419,&quot;width&quot;:731.03277587890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73_3*l_h_d*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UNIT_VALUE" val="287*287"/>
  <p:tag name="KSO_WM_UNIT_TYPE" val="l_h_d"/>
  <p:tag name="KSO_WM_UNIT_INDEX" val="1_2_1"/>
  <p:tag name="KSO_WM_DIAGRAM_MAX_ITEMCNT" val="4"/>
  <p:tag name="KSO_WM_DIAGRAM_MIN_ITEMCNT" val="2"/>
  <p:tag name="KSO_WM_DIAGRAM_VIRTUALLY_FRAME" val="{&quot;height&quot;:276.05001220703133,&quot;left&quot;:110.49660418653112,&quot;top&quot;:205.7650726366419,&quot;width&quot;:731.0327758789065}"/>
  <p:tag name="KSO_WM_DIAGRAM_COLOR_MATCH_VALUE" val="{&quot;shape&quot;:{&quot;fill&quot;:{&quot;solid&quot;:{&quot;brightness&quot;:0,&quot;colorType&quot;:1,&quot;foreColorIndex&quot;:2,&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2"/>
  <p:tag name="KSO_WM_UNIT_FILL_FORE_SCHEMECOLOR_INDEX_BRIGHTNESS" val="0"/>
  <p:tag name="KSO_WM_UNIT_LINE_FORE_SCHEMECOLOR_INDEX" val="1"/>
  <p:tag name="KSO_WM_UNIT_PICTURE_SUBTYPE" val="b"/>
  <p:tag name="KSO_WM_DIAGRAM_USE_COLOR_VALUE" val="{&quot;color_scheme&quot;:1,&quot;color_type&quot;:1,&quot;theme_color_indexes&quot;:[8,8,8,8,8,8]}"/>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73_3*l_h_d*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UNIT_VALUE" val="287*287"/>
  <p:tag name="KSO_WM_UNIT_TYPE" val="l_h_d"/>
  <p:tag name="KSO_WM_UNIT_INDEX" val="1_3_1"/>
  <p:tag name="KSO_WM_DIAGRAM_MAX_ITEMCNT" val="4"/>
  <p:tag name="KSO_WM_DIAGRAM_MIN_ITEMCNT" val="2"/>
  <p:tag name="KSO_WM_DIAGRAM_VIRTUALLY_FRAME" val="{&quot;height&quot;:276.05001220703133,&quot;left&quot;:110.49660418653112,&quot;top&quot;:205.7650726366419,&quot;width&quot;:731.0327758789065}"/>
  <p:tag name="KSO_WM_DIAGRAM_COLOR_MATCH_VALUE" val="{&quot;shape&quot;:{&quot;fill&quot;:{&quot;solid&quot;:{&quot;brightness&quot;:0,&quot;colorType&quot;:1,&quot;foreColorIndex&quot;:2,&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2"/>
  <p:tag name="KSO_WM_UNIT_FILL_FORE_SCHEMECOLOR_INDEX_BRIGHTNESS" val="0"/>
  <p:tag name="KSO_WM_UNIT_LINE_FORE_SCHEMECOLOR_INDEX" val="1"/>
  <p:tag name="KSO_WM_UNIT_PICTURE_SUBTYPE" val="b"/>
  <p:tag name="KSO_WM_DIAGRAM_USE_COLOR_VALUE" val="{&quot;color_scheme&quot;:1,&quot;color_type&quot;:1,&quot;theme_color_indexes&quot;:[8,8,8,8,8,8]}"/>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73_3*l_h_d*1_4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UNIT_VALUE" val="287*287"/>
  <p:tag name="KSO_WM_UNIT_TYPE" val="l_h_d"/>
  <p:tag name="KSO_WM_UNIT_INDEX" val="1_4_1"/>
  <p:tag name="KSO_WM_DIAGRAM_MAX_ITEMCNT" val="4"/>
  <p:tag name="KSO_WM_DIAGRAM_MIN_ITEMCNT" val="2"/>
  <p:tag name="KSO_WM_DIAGRAM_VIRTUALLY_FRAME" val="{&quot;height&quot;:276.05001220703133,&quot;left&quot;:110.49660418653112,&quot;top&quot;:205.7650726366419,&quot;width&quot;:731.0327758789065}"/>
  <p:tag name="KSO_WM_DIAGRAM_COLOR_MATCH_VALUE" val="{&quot;shape&quot;:{&quot;fill&quot;:{&quot;solid&quot;:{&quot;brightness&quot;:0,&quot;colorType&quot;:1,&quot;foreColorIndex&quot;:2,&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2"/>
  <p:tag name="KSO_WM_UNIT_FILL_FORE_SCHEMECOLOR_INDEX_BRIGHTNESS" val="0"/>
  <p:tag name="KSO_WM_UNIT_LINE_FORE_SCHEMECOLOR_INDEX" val="1"/>
  <p:tag name="KSO_WM_UNIT_PICTURE_SUBTYPE" val="b"/>
  <p:tag name="KSO_WM_DIAGRAM_USE_COLOR_VALUE" val="{&quot;color_scheme&quot;:1,&quot;color_type&quot;:1,&quot;theme_color_indexes&quot;:[8,8,8,8,8,8]}"/>
</p:tagLst>
</file>

<file path=ppt/tags/tag14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4.xml><?xml version="1.0" encoding="utf-8"?>
<p:tagLst xmlns:p="http://schemas.openxmlformats.org/presentationml/2006/main">
  <p:tag name="KSO_WM_DIAGRAM_VIRTUALLY_FRAME" val="{&quot;height&quot;:296.5481794829473,&quot;left&quot;:127.45,&quot;top&quot;:158.9704819343755,&quot;width&quot;:716.3}"/>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TEMPLATE_CATEGORY" val="diagram"/>
  <p:tag name="KSO_WM_TEMPLATE_INDEX" val="20233263"/>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90.3938598632812,&quot;left&quot;:138.82503937007874,&quot;top&quot;:189.16216455654836,&quot;width&quot;:683.2106299212601}"/>
  <p:tag name="KSO_WM_DIAGRAM_COLOR_MATCH_VALUE" val="{&quot;shape&quot;:{&quot;fill&quot;:{&quot;gradient&quot;:[{&quot;brightness&quot;:0.4000000059604645,&quot;colorType&quot;:1,&quot;foreColorIndex&quot;:5,&quot;pos&quot;:0.5899999737739563,&quot;transparency&quot;:1},{&quot;brightness&quot;:0.4000000059604645,&quot;colorType&quot;:1,&quot;foreColorIndex&quot;:5,&quot;pos&quot;:0.029999999329447746,&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h_i*1_2_1_1"/>
  <p:tag name="KSO_WM_UNIT_INDEX" val="1_2_1_1"/>
  <p:tag name="KSO_WM_DIAGRAM_GROUP_CODE" val="n1-1"/>
  <p:tag name="KSO_WM_BEAUTIFY_FLAG" val="#wm#"/>
  <p:tag name="KSO_WM_UNIT_FILL_TYPE" val="3"/>
  <p:tag name="KSO_WM_DIAGRAM_USE_COLOR_VALUE" val="{&quot;color_scheme&quot;:1,&quot;color_type&quot;:1,&quot;theme_color_indexes&quot;:[8,8,8,8,8,8]}"/>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TEMPLATE_CATEGORY" val="diagram"/>
  <p:tag name="KSO_WM_TEMPLATE_INDEX" val="20233263"/>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90.3938598632812,&quot;left&quot;:138.82503937007874,&quot;top&quot;:189.16216455654836,&quot;width&quot;:683.2106299212601}"/>
  <p:tag name="KSO_WM_DIAGRAM_COLOR_MATCH_VALUE" val="{&quot;shape&quot;:{&quot;fill&quot;:{&quot;gradient&quot;:[{&quot;brightness&quot;:0.4000000059604645,&quot;colorType&quot;:1,&quot;foreColorIndex&quot;:5,&quot;pos&quot;:0.5899999737739563,&quot;transparency&quot;:1},{&quot;brightness&quot;:0.4000000059604645,&quot;colorType&quot;:1,&quot;foreColorIndex&quot;:5,&quot;pos&quot;:0.029999999329447746,&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h_i*1_2_2_1"/>
  <p:tag name="KSO_WM_UNIT_INDEX" val="1_2_2_1"/>
  <p:tag name="KSO_WM_DIAGRAM_GROUP_CODE" val="n1-1"/>
  <p:tag name="KSO_WM_BEAUTIFY_FLAG" val="#wm#"/>
  <p:tag name="KSO_WM_UNIT_FILL_TYPE" val="3"/>
  <p:tag name="KSO_WM_DIAGRAM_USE_COLOR_VALUE" val="{&quot;color_scheme&quot;:1,&quot;color_type&quot;:1,&quot;theme_color_indexes&quot;:[8,8,8,8,8,8]}"/>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TEMPLATE_CATEGORY" val="diagram"/>
  <p:tag name="KSO_WM_TEMPLATE_INDEX" val="20233263"/>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90.3938598632812,&quot;left&quot;:138.82503937007874,&quot;top&quot;:189.16216455654836,&quot;width&quot;:683.2106299212601}"/>
  <p:tag name="KSO_WM_DIAGRAM_COLOR_MATCH_VALUE" val="{&quot;shape&quot;:{&quot;fill&quot;:{&quot;gradient&quot;:[{&quot;brightness&quot;:0.4000000059604645,&quot;colorType&quot;:1,&quot;foreColorIndex&quot;:5,&quot;pos&quot;:0.5899999737739563,&quot;transparency&quot;:1},{&quot;brightness&quot;:0.4000000059604645,&quot;colorType&quot;:1,&quot;foreColorIndex&quot;:5,&quot;pos&quot;:0.029999999329447746,&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h_i*1_2_3_1"/>
  <p:tag name="KSO_WM_UNIT_INDEX" val="1_2_3_1"/>
  <p:tag name="KSO_WM_DIAGRAM_GROUP_CODE" val="n1-1"/>
  <p:tag name="KSO_WM_BEAUTIFY_FLAG" val="#wm#"/>
  <p:tag name="KSO_WM_UNIT_FILL_TYPE" val="3"/>
  <p:tag name="KSO_WM_DIAGRAM_USE_COLOR_VALUE" val="{&quot;color_scheme&quot;:1,&quot;color_type&quot;:1,&quot;theme_color_indexes&quot;:[8,8,8,8,8,8]}"/>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TEMPLATE_CATEGORY" val="diagram"/>
  <p:tag name="KSO_WM_TEMPLATE_INDEX" val="20233263"/>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90.3938598632812,&quot;left&quot;:138.82503937007874,&quot;top&quot;:189.16216455654836,&quot;width&quot;:683.2106299212601}"/>
  <p:tag name="KSO_WM_DIAGRAM_COLOR_MATCH_VALUE" val="{&quot;shape&quot;:{&quot;fill&quot;:{&quot;gradient&quot;:[{&quot;brightness&quot;:0.4000000059604645,&quot;colorType&quot;:1,&quot;foreColorIndex&quot;:5,&quot;pos&quot;:0.5899999737739563,&quot;transparency&quot;:1},{&quot;brightness&quot;:0.4000000059604645,&quot;colorType&quot;:1,&quot;foreColorIndex&quot;:5,&quot;pos&quot;:0.029999999329447746,&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h_i*1_2_4_1"/>
  <p:tag name="KSO_WM_UNIT_INDEX" val="1_2_4_1"/>
  <p:tag name="KSO_WM_DIAGRAM_GROUP_CODE" val="n1-1"/>
  <p:tag name="KSO_WM_BEAUTIFY_FLAG" val="#wm#"/>
  <p:tag name="KSO_WM_UNIT_FILL_TYPE" val="3"/>
  <p:tag name="KSO_WM_DIAGRAM_USE_COLOR_VALUE" val="{&quot;color_scheme&quot;:1,&quot;color_type&quot;:1,&quot;theme_color_indexes&quot;:[8,8,8,8,8,8]}"/>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3263"/>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4"/>
  <p:tag name="KSO_WM_DIAGRAM_MIN_ITEMCNT" val="4"/>
  <p:tag name="KSO_WM_DIAGRAM_VIRTUALLY_FRAME" val="{&quot;height&quot;:290.3938598632812,&quot;left&quot;:138.82503937007874,&quot;top&quot;:189.16216455654836,&quot;width&quot;:683.21062992126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i*1_1_2"/>
  <p:tag name="KSO_WM_UNIT_INDEX" val="1_1_2"/>
  <p:tag name="KSO_WM_DIAGRAM_GROUP_CODE" val="n1-1"/>
  <p:tag name="KSO_WM_BEAUTIFY_FLAG" val="#wm#"/>
  <p:tag name="KSO_WM_UNIT_LINE_FORE_SCHEMECOLOR_INDEX" val="5"/>
  <p:tag name="KSO_WM_DIAGRAM_USE_COLOR_VALUE" val="{&quot;color_scheme&quot;:1,&quot;color_type&quot;:1,&quot;theme_color_indexes&quot;:[8,8,8,8,8,8]}"/>
</p:tagLst>
</file>

<file path=ppt/tags/tag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a"/>
  <p:tag name="KSO_WM_TEMPLATE_CATEGORY" val="diagram"/>
  <p:tag name="KSO_WM_TEMPLATE_INDEX" val="2023326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UNIT_VALUE" val="45"/>
  <p:tag name="KSO_WM_DIAGRAM_MAX_ITEMCNT" val="4"/>
  <p:tag name="KSO_WM_DIAGRAM_MIN_ITEMCNT" val="4"/>
  <p:tag name="KSO_WM_DIAGRAM_VIRTUALLY_FRAME" val="{&quot;height&quot;:290.3938598632812,&quot;left&quot;:138.82503937007874,&quot;top&quot;:189.16216455654836,&quot;width&quot;:683.210629921260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ID" val="diagram20233263_1*n_h_a*1_1_2"/>
  <p:tag name="KSO_WM_UNIT_INDEX" val="1_1_2"/>
  <p:tag name="KSO_WM_DIAGRAM_GROUP_CODE" val="n1-1"/>
  <p:tag name="KSO_WM_UNIT_TEXT_TYPE" val="1"/>
  <p:tag name="KSO_WM_BEAUTIFY_FLAG" val="#wm#"/>
  <p:tag name="KSO_WM_UNIT_PRESET_TEXT" val="单击此处添加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3263"/>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4"/>
  <p:tag name="KSO_WM_DIAGRAM_VIRTUALLY_FRAME" val="{&quot;height&quot;:290.3938598632812,&quot;left&quot;:138.82503937007874,&quot;top&quot;:189.16216455654836,&quot;width&quot;:683.21062992126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h_f*1_2_1_1"/>
  <p:tag name="KSO_WM_UNIT_INDEX" val="1_2_1_1"/>
  <p:tag name="KSO_WM_DIAGRAM_GROUP_CODE" val="n1-1"/>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请尽量言简意赅阐述观点，文字是思想的提炼"/>
  <p:tag name="KSO_WM_UNIT_TEXT_FILL_FORE_SCHEMECOLOR_INDEX" val="1"/>
  <p:tag name="KSO_WM_UNIT_TEXT_FILL_TYPE" val="1"/>
  <p:tag name="KSO_WM_DIAGRAM_USE_COLOR_VALUE" val="{&quot;color_scheme&quot;:1,&quot;color_type&quot;:1,&quot;theme_color_indexes&quot;:[8,8,8,8,8,8]}"/>
</p:tagLst>
</file>

<file path=ppt/tags/tag1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3263"/>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4"/>
  <p:tag name="KSO_WM_DIAGRAM_VIRTUALLY_FRAME" val="{&quot;height&quot;:290.3938598632812,&quot;left&quot;:138.82503937007874,&quot;top&quot;:189.16216455654836,&quot;width&quot;:683.21062992126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h_f*1_2_3_1"/>
  <p:tag name="KSO_WM_UNIT_INDEX" val="1_2_3_1"/>
  <p:tag name="KSO_WM_DIAGRAM_GROUP_CODE" val="n1-1"/>
  <p:tag name="KSO_WM_UNIT_TEXT_TYPE" val="1"/>
  <p:tag name="KSO_WM_UNIT_TEXT_LAYER_COUNT" val="1"/>
  <p:tag name="KSO_WM_BEAUTIFY_FLAG" val="#wm#"/>
  <p:tag name="KSO_WM_UNIT_PRESET_TEXT" val="单击此处输入您的项正文，文字是思想的提炼，请尽量言简意赅的阐述内容观点。单击此处输入您的项正文，文字是思想的提炼，请尽量言简意赅的阐述内容观点。单击此处输入您的项正文，文字是思想的提炼，请尽量言简意赅阐述观点，文字是思想的提炼"/>
  <p:tag name="KSO_WM_UNIT_TEXT_FILL_FORE_SCHEMECOLOR_INDEX" val="1"/>
  <p:tag name="KSO_WM_UNIT_TEXT_FILL_TYPE" val="1"/>
  <p:tag name="KSO_WM_DIAGRAM_USE_COLOR_VALUE" val="{&quot;color_scheme&quot;:1,&quot;color_type&quot;:1,&quot;theme_color_indexes&quot;:[8,8,8,8,8,8]}"/>
</p:tagLst>
</file>

<file path=ppt/tags/tag1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3263"/>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4"/>
  <p:tag name="KSO_WM_DIAGRAM_VIRTUALLY_FRAME" val="{&quot;height&quot;:290.3938598632812,&quot;left&quot;:138.82503937007874,&quot;top&quot;:189.16216455654836,&quot;width&quot;:683.21062992126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h_f*1_2_4_1"/>
  <p:tag name="KSO_WM_UNIT_INDEX" val="1_2_4_1"/>
  <p:tag name="KSO_WM_DIAGRAM_GROUP_CODE" val="n1-1"/>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请尽量言简意赅阐述观点，文字是思想的提炼"/>
  <p:tag name="KSO_WM_UNIT_TEXT_FILL_FORE_SCHEMECOLOR_INDEX" val="1"/>
  <p:tag name="KSO_WM_UNIT_TEXT_FILL_TYPE" val="1"/>
  <p:tag name="KSO_WM_DIAGRAM_USE_COLOR_VALUE" val="{&quot;color_scheme&quot;:1,&quot;color_type&quot;:1,&quot;theme_color_indexes&quot;:[8,8,8,8,8,8]}"/>
</p:tagLst>
</file>

<file path=ppt/tags/tag1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3263"/>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4"/>
  <p:tag name="KSO_WM_DIAGRAM_VIRTUALLY_FRAME" val="{&quot;height&quot;:290.3938598632812,&quot;left&quot;:138.82503937007874,&quot;top&quot;:189.16216455654836,&quot;width&quot;:683.21062992126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3_1*n_h_h_f*1_2_2_1"/>
  <p:tag name="KSO_WM_UNIT_INDEX" val="1_2_2_1"/>
  <p:tag name="KSO_WM_DIAGRAM_GROUP_CODE" val="n1-1"/>
  <p:tag name="KSO_WM_UNIT_TEXT_TYPE" val="1"/>
  <p:tag name="KSO_WM_UNIT_TEXT_LAYER_COUNT" val="1"/>
  <p:tag name="KSO_WM_BEAUTIFY_FLAG" val="#wm#"/>
  <p:tag name="KSO_WM_UNIT_PRESET_TEXT" val="单击此处输入您的项正文，文字是思想的提炼，请尽量言简意赅的阐述内容观点。单击此处输入您的项正文，文字是思想的提炼，请尽量言简意赅的阐述内容观点。单击此处输入您的项正文，文字是思想的提炼，请尽量言简意赅阐述观点，文字是思想的提炼"/>
  <p:tag name="KSO_WM_UNIT_TEXT_FILL_FORE_SCHEMECOLOR_INDEX" val="1"/>
  <p:tag name="KSO_WM_UNIT_TEXT_FILL_TYPE" val="1"/>
  <p:tag name="KSO_WM_DIAGRAM_USE_COLOR_VALUE" val="{&quot;color_scheme&quot;:1,&quot;color_type&quot;:1,&quot;theme_color_indexes&quot;:[8,8,8,8,8,8]}"/>
</p:tagLst>
</file>

<file path=ppt/tags/tag15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1*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1*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1*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868_1*l_h_i*1_1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8,8,8,8,8,8]}"/>
</p:tagLst>
</file>

<file path=ppt/tags/tag16.xml><?xml version="1.0" encoding="utf-8"?>
<p:tagLst xmlns:p="http://schemas.openxmlformats.org/presentationml/2006/main">
  <p:tag name="KSO_WM_DIAGRAM_VIRTUALLY_FRAME" val="{&quot;height&quot;:358.1566929133858,&quot;left&quot;:478.89409448818895,&quot;top&quot;:95.85,&quot;width&quot;:444.25590551181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1*l_h_i*1_2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8_1*l_h_f*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68_1*l_h_a*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868_1*l_h_i*1_2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8,8,8,8,8,8]}"/>
</p:tagLst>
</file>

<file path=ppt/tags/tag1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820_1*l_h_i*1_2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8,8,8,8,8,8]}"/>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820_1*l_h_i*1_2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820_1*l_h_i*1_2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820_1*l_h_i*1_2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20_1*l_h_i*1_2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7.xml><?xml version="1.0" encoding="utf-8"?>
<p:tagLst xmlns:p="http://schemas.openxmlformats.org/presentationml/2006/main">
  <p:tag name="KSO_WM_DIAGRAM_VIRTUALLY_FRAME" val="{&quot;height&quot;:358.1566929133858,&quot;left&quot;:478.89409448818895,&quot;top&quot;:95.85,&quot;width&quot;:444.25590551181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820_1*l_h_i*1_2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820_1*l_h_i*1_1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8,8,8,8,8,8]}"/>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820_1*l_h_i*1_1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820_1*l_h_i*1_1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820_1*l_h_i*1_1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20_1*l_h_i*1_1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820_1*l_h_i*1_1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20_1*l_h_a*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1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20_1*l_h_f*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20_1*l_h_i*1_1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18.xml><?xml version="1.0" encoding="utf-8"?>
<p:tagLst xmlns:p="http://schemas.openxmlformats.org/presentationml/2006/main">
  <p:tag name="KSO_WM_DIAGRAM_VIRTUALLY_FRAME" val="{&quot;height&quot;:358.1566929133858,&quot;left&quot;:478.89409448818895,&quot;top&quot;:95.85,&quot;width&quot;:444.255905511811}"/>
</p:tagLst>
</file>

<file path=ppt/tags/tag1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20_1*l_h_f*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20_1*l_h_i*1_2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1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20_1*l_h_a*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18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820_1*l_h_i*1_2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8,8,8,8,8,8]}"/>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820_1*l_h_i*1_2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820_1*l_h_i*1_2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820_1*l_h_i*1_2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20_1*l_h_i*1_2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820_1*l_h_i*1_2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9.xml><?xml version="1.0" encoding="utf-8"?>
<p:tagLst xmlns:p="http://schemas.openxmlformats.org/presentationml/2006/main">
  <p:tag name="KSO_WM_DIAGRAM_VIRTUALLY_FRAME" val="{&quot;height&quot;:358.1566929133858,&quot;left&quot;:478.89409448818895,&quot;top&quot;:95.85,&quot;width&quot;:444.25590551181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820_1*l_h_i*1_1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8,8,8,8,8,8]}"/>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820_1*l_h_i*1_1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820_1*l_h_i*1_1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820_1*l_h_i*1_1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20_1*l_h_i*1_1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820_1*l_h_i*1_1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20_1*l_h_a*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1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20_1*l_h_f*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20_1*l_h_i*1_1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1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20_1*l_h_f*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58.1566929133858,&quot;left&quot;:478.89409448818895,&quot;top&quot;:95.85,&quot;width&quot;:444.25590551181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20_1*l_h_i*1_2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2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20_1*l_h_a*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277.7618156128976,&quot;left&quot;:142.3,&quot;top&quot;:198.0999969482422,&quot;width&quot;:671.54772208785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20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3.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76_1*l_h_i*1_1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85.31653543307095,&quot;left&quot;:119.74996612789127,&quot;top&quot;:180.45,&quot;width&quot;:724.3000338721088}"/>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04.xml><?xml version="1.0" encoding="utf-8"?>
<p:tagLst xmlns:p="http://schemas.openxmlformats.org/presentationml/2006/main">
  <p:tag name="KSO_WM_DIAGRAM_COLOR_TRICK" val="1"/>
  <p:tag name="KSO_WM_UNIT_ISCONTENTSTITLE" val="0"/>
  <p:tag name="KSO_WM_UNIT_ISNUMDGMTITLE" val="0"/>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676_1*l_h_a*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85.31653543307095,&quot;left&quot;:119.74996612789127,&quot;top&quot;:180.45,&quot;width&quot;:724.30003387210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205.xml><?xml version="1.0" encoding="utf-8"?>
<p:tagLst xmlns:p="http://schemas.openxmlformats.org/presentationml/2006/main">
  <p:tag name="KSO_WM_DIAGRAM_COLOR_TRICK" val="1"/>
  <p:tag name="KSO_WM_UNIT_SUBTYPE" val="a"/>
  <p:tag name="KSO_WM_UNIT_NOCLEAR" val="0"/>
  <p:tag name="KSO_WM_UNIT_VALUE" val="1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76_1*l_h_f*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85.31653543307095,&quot;left&quot;:119.74996612789127,&quot;top&quot;:180.45,&quot;width&quot;:724.30003387210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206.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76_1*l_h_i*1_2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85.31653543307095,&quot;left&quot;:119.74996612789127,&quot;top&quot;:180.45,&quot;width&quot;:724.3000338721088}"/>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07.xml><?xml version="1.0" encoding="utf-8"?>
<p:tagLst xmlns:p="http://schemas.openxmlformats.org/presentationml/2006/main">
  <p:tag name="KSO_WM_DIAGRAM_COLOR_TRICK" val="1"/>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676_1*l_h_a*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85.31653543307095,&quot;left&quot;:119.74996612789127,&quot;top&quot;:180.45,&quot;width&quot;:724.30003387210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208.xml><?xml version="1.0" encoding="utf-8"?>
<p:tagLst xmlns:p="http://schemas.openxmlformats.org/presentationml/2006/main">
  <p:tag name="KSO_WM_DIAGRAM_COLOR_TRICK" val="1"/>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76_1*l_h_f*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85.31653543307095,&quot;left&quot;:119.74996612789127,&quot;top&quot;:180.45,&quot;width&quot;:724.30003387210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209.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676_1*l_h_i*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85.31653543307095,&quot;left&quot;:119.74996612789127,&quot;top&quot;:180.45,&quot;width&quot;:724.30003387210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8,8,8,8,8,8]}"/>
</p:tagLst>
</file>

<file path=ppt/tags/tag21.xml><?xml version="1.0" encoding="utf-8"?>
<p:tagLst xmlns:p="http://schemas.openxmlformats.org/presentationml/2006/main">
  <p:tag name="KSO_WM_DIAGRAM_VIRTUALLY_FRAME" val="{&quot;height&quot;:358.1566929133858,&quot;left&quot;:478.89409448818895,&quot;top&quot;:95.85,&quot;width&quot;:444.255905511811}"/>
</p:tagLst>
</file>

<file path=ppt/tags/tag210.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676_1*l_h_i*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85.31653543307095,&quot;left&quot;:119.74996612789127,&quot;top&quot;:180.45,&quot;width&quot;:724.30003387210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DIAGRAM_USE_COLOR_VALUE" val="{&quot;color_scheme&quot;:1,&quot;color_type&quot;:1,&quot;theme_color_indexes&quot;:[8,8,8,8,8,8]}"/>
</p:tagLst>
</file>

<file path=ppt/tags/tag21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2*m_h_i*1_1_2"/>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1_2"/>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799999952316284,&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457_2*m_h_i*1_1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2*m_h_i*1_1_3"/>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1_3"/>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2*m_h_i*1_2_2"/>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2_2"/>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799999952316284,&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20231457_2*m_h_i*1_2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2*m_h_i*1_2_3"/>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2_3"/>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2*m_h_i*1_3_2"/>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3_2"/>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799999952316284,&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20231457_2*m_h_i*1_3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2.xml><?xml version="1.0" encoding="utf-8"?>
<p:tagLst xmlns:p="http://schemas.openxmlformats.org/presentationml/2006/main">
  <p:tag name="KSO_WM_DIAGRAM_VIRTUALLY_FRAME" val="{&quot;height&quot;:358.1566929133858,&quot;left&quot;:478.89409448818895,&quot;top&quot;:95.85,&quot;width&quot;:444.25590551181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2*m_h_i*1_3_3"/>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3_3"/>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2*m_h_i*1_4_2"/>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4_2"/>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799999952316284,&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4_1"/>
  <p:tag name="KSO_WM_UNIT_ID" val="diagram20231457_2*m_h_i*1_4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2*m_h_i*1_4_3"/>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4_3"/>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2*m_h_i*1_2_4"/>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2_4"/>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2*m_h_i*1_3_4"/>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3_4"/>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2*m_h_i*1_4_4"/>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4_4"/>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1457_2*m_h_a*1_1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1457_2*m_h_a*1_3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1457_2*m_h_a*1_2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3.xml><?xml version="1.0" encoding="utf-8"?>
<p:tagLst xmlns:p="http://schemas.openxmlformats.org/presentationml/2006/main">
  <p:tag name="KSO_WM_DIAGRAM_VIRTUALLY_FRAME" val="{&quot;height&quot;:358.1566929133858,&quot;left&quot;:478.89409448818895,&quot;top&quot;:95.85,&quot;width&quot;:444.255905511811}"/>
</p:tagLst>
</file>

<file path=ppt/tags/tag2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4_1"/>
  <p:tag name="KSO_WM_UNIT_ID" val="diagram20231457_2*m_h_a*1_4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166.27759644515874,&quot;left&quot;:111.6113745982253,&quot;top&quot;:217.72240355484126,&quot;width&quot;:724.31656425778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3.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3_3*l_h_i*1_2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234.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6953_3*l_h_i*1_3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235.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3_3*l_h_i*1_1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236.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3*l_h_a*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37.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3_3*l_h_f*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38.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6953_3*l_h_i*1_4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239.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3*l_h_a*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4.xml><?xml version="1.0" encoding="utf-8"?>
<p:tagLst xmlns:p="http://schemas.openxmlformats.org/presentationml/2006/main">
  <p:tag name="KSO_WM_DIAGRAM_VIRTUALLY_FRAME" val="{&quot;height&quot;:358.1566929133858,&quot;left&quot;:478.89409448818895,&quot;top&quot;:95.85,&quot;width&quot;:444.255905511811}"/>
</p:tagLst>
</file>

<file path=ppt/tags/tag240.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3_3*l_h_f*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41.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3*l_h_i*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242.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3_3*l_h_a*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43.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6953_3*l_h_f*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44.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3_3*l_h_i*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245.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6953_3*l_h_a*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46.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6953_3*l_h_f*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47.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6953_3*l_h_i*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248.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3*l_h_i*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249.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3*l_h_x*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5.xml><?xml version="1.0" encoding="utf-8"?>
<p:tagLst xmlns:p="http://schemas.openxmlformats.org/presentationml/2006/main">
  <p:tag name="KSO_WM_DIAGRAM_VIRTUALLY_FRAME" val="{&quot;height&quot;:358.1566929133858,&quot;left&quot;:478.89409448818895,&quot;top&quot;:95.85,&quot;width&quot;:444.255905511811}"/>
</p:tagLst>
</file>

<file path=ppt/tags/tag250.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3*l_h_x*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51.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3_3*l_h_x*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52.xml><?xml version="1.0" encoding="utf-8"?>
<p:tagLst xmlns:p="http://schemas.openxmlformats.org/presentationml/2006/main">
  <p:tag name="KSO_WM_DIAGRAM_VIRTUALLY_FRAME" val="{&quot;height&quot;:270.6000061035156,&quot;left&quot;:85.6,&quot;top&quot;:201.8499969482422,&quot;width&quot;:787.3}"/>
  <p:tag name="KSO_WM_DIAGRAM_VERSION" val="3"/>
  <p:tag name="KSO_WM_DIAGRAM_COLOR_TRICK" val="1"/>
  <p:tag name="KSO_WM_DIAGRAM_COLOR_TEXT_CAN_REMOVE" val="n"/>
  <p:tag name="KSO_WM_UNIT_VALUE" val="92*9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6953_3*l_h_x*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5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1*n_h_h_a*1_2_2_1"/>
  <p:tag name="KSO_WM_TEMPLATE_CATEGORY" val="diagram"/>
  <p:tag name="KSO_WM_TEMPLATE_INDEX" val="20230945"/>
  <p:tag name="KSO_WM_UNIT_LAYERLEVEL" val="1_1_1_1"/>
  <p:tag name="KSO_WM_TAG_VERSION" val="3.0"/>
  <p:tag name="KSO_WM_BEAUTIFY_FLAG" val="#wm#"/>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2.7193700787404,&quot;left&quot;:115.87503937007872,&quot;top&quot;:132.3,&quot;width&quot;:717.4998425196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1*n_h_h_a*1_2_1_1"/>
  <p:tag name="KSO_WM_TEMPLATE_CATEGORY" val="diagram"/>
  <p:tag name="KSO_WM_TEMPLATE_INDEX" val="20230945"/>
  <p:tag name="KSO_WM_UNIT_LAYERLEVEL" val="1_1_1_1"/>
  <p:tag name="KSO_WM_TAG_VERSION" val="3.0"/>
  <p:tag name="KSO_WM_BEAUTIFY_FLAG" val="#wm#"/>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2.7193700787404,&quot;left&quot;:115.87503937007872,&quot;top&quot;:132.3,&quot;width&quot;:717.4998425196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1*n_h_h_f*1_2_1_1"/>
  <p:tag name="KSO_WM_TEMPLATE_CATEGORY" val="diagram"/>
  <p:tag name="KSO_WM_TEMPLATE_INDEX" val="20230945"/>
  <p:tag name="KSO_WM_UNIT_LAYERLEVEL" val="1_1_1_1"/>
  <p:tag name="KSO_WM_TAG_VERSION" val="3.0"/>
  <p:tag name="KSO_WM_BEAUTIFY_FLAG" val="#wm#"/>
  <p:tag name="KSO_WM_UNIT_TEXT_FILL_FORE_SCHEMECOLOR_INDEX_BRIGHTNESS" val="0.15"/>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2.7193700787404,&quot;left&quot;:115.87503937007872,&quot;top&quot;:132.3,&quot;width&quot;:717.4998425196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2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1*n_h_h_f*1_2_2_1"/>
  <p:tag name="KSO_WM_TEMPLATE_CATEGORY" val="diagram"/>
  <p:tag name="KSO_WM_TEMPLATE_INDEX" val="20230945"/>
  <p:tag name="KSO_WM_UNIT_LAYERLEVEL" val="1_1_1_1"/>
  <p:tag name="KSO_WM_TAG_VERSION" val="3.0"/>
  <p:tag name="KSO_WM_BEAUTIFY_FLAG" val="#wm#"/>
  <p:tag name="KSO_WM_UNIT_TEXT_FILL_FORE_SCHEMECOLOR_INDEX_BRIGHTNESS" val="0.15"/>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22.7193700787404,&quot;left&quot;:115.87503937007872,&quot;top&quot;:132.3,&quot;width&quot;:717.4998425196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26.xml><?xml version="1.0" encoding="utf-8"?>
<p:tagLst xmlns:p="http://schemas.openxmlformats.org/presentationml/2006/main">
  <p:tag name="KSO_WM_DIAGRAM_VIRTUALLY_FRAME" val="{&quot;height&quot;:358.1566929133858,&quot;left&quot;:478.89409448818895,&quot;top&quot;:95.85,&quot;width&quot;:444.255905511811}"/>
</p:tagLst>
</file>

<file path=ppt/tags/tag260.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1*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22.7193700787404,&quot;left&quot;:115.87503937007872,&quot;top&quot;:132.3,&quot;width&quot;:717.4998425196849}"/>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1.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22.7193700787404,&quot;left&quot;:115.87503937007872,&quot;top&quot;:132.3,&quot;width&quot;:717.4998425196849}"/>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62.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22.7193700787404,&quot;left&quot;:115.87503937007872,&quot;top&quot;:132.3,&quot;width&quot;:717.4998425196849}"/>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26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22.7193700787404,&quot;left&quot;:115.87503937007872,&quot;top&quot;:132.3,&quot;width&quot;:717.4998425196849}"/>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56.9964660644531,&quot;left&quot;:106.82503937007873,&quot;top&quot;:126.32676696777344,&quot;width&quot;:73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2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56.9964660644531,&quot;left&quot;:106.82503937007873,&quot;top&quot;:126.32676696777344,&quot;width&quot;:73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56.9964660644531,&quot;left&quot;:106.82503937007873,&quot;top&quot;:126.32676696777344,&quot;width&quot;:73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2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56.9964660644531,&quot;left&quot;:106.82503937007873,&quot;top&quot;:126.32676696777344,&quot;width&quot;:73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56.9964660644531,&quot;left&quot;:106.82503937007873,&quot;top&quot;:126.32676696777344,&quot;width&quot;:73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8,8,8,8,8,8]}"/>
</p:tagLst>
</file>

<file path=ppt/tags/tag27.xml><?xml version="1.0" encoding="utf-8"?>
<p:tagLst xmlns:p="http://schemas.openxmlformats.org/presentationml/2006/main">
  <p:tag name="KSO_WM_DIAGRAM_VIRTUALLY_FRAME" val="{&quot;height&quot;:358.1566929133858,&quot;left&quot;:478.89409448818895,&quot;top&quot;:95.85,&quot;width&quot;:444.255905511811}"/>
</p:tagLst>
</file>

<file path=ppt/tags/tag2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56.9964660644531,&quot;left&quot;:106.82503937007873,&quot;top&quot;:126.32676696777344,&quot;width&quot;:73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8,8,8,8,8,8]}"/>
</p:tagLst>
</file>

<file path=ppt/tags/tag271.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56.9964660644531,&quot;left&quot;:106.82503937007873,&quot;top&quot;:126.32676696777344,&quot;width&quot;:735.75}"/>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72.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56.9964660644531,&quot;left&quot;:106.82503937007873,&quot;top&quot;:126.32676696777344,&quot;width&quot;:735.75}"/>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27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56.9964660644531,&quot;left&quot;:106.82503937007873,&quot;top&quot;:126.32676696777344,&quot;width&quot;:735.75}"/>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7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56.9964660644531,&quot;left&quot;:106.82503937007873,&quot;top&quot;:126.32676696777344,&quot;width&quot;:735.75}"/>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8,8,8,8,8,8]}"/>
</p:tagLst>
</file>

<file path=ppt/tags/tag27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56.9964660644531,&quot;left&quot;:106.82503937007873,&quot;top&quot;:126.32676696777344,&quot;width&quot;:735.75}"/>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2"/>
  <p:tag name="KSO_WM_TEMPLATE_CATEGORY" val="diagram"/>
  <p:tag name="KSO_WM_TEMPLATE_INDEX" val="20234877"/>
  <p:tag name="KSO_WM_UNIT_LAYERLEVEL" val="1_1_1_1"/>
  <p:tag name="KSO_WM_TAG_VERSION" val="3.0"/>
  <p:tag name="KSO_WM_BEAUTIFY_FLAG" val="#wm#"/>
  <p:tag name="KSO_WM_UNIT_TYPE" val="n_h_h_i"/>
  <p:tag name="KSO_WM_UNIT_INDEX" val="1_2_3_2"/>
  <p:tag name="KSO_WM_DIAGRAM_VERSION" val="3"/>
  <p:tag name="KSO_WM_DIAGRAM_COLOR_TRICK" val="1"/>
  <p:tag name="KSO_WM_DIAGRAM_COLOR_TEXT_CAN_REMOVE" val="n"/>
  <p:tag name="KSO_WM_DIAGRAM_VIRTUALLY_FRAME" val="{&quot;height&quot;:292.5749545264056,&quot;left&quot;:128.5179588594211,&quot;top&quot;:172.9750454735944,&quot;width&quot;:707.9820411405789}"/>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3_1"/>
  <p:tag name="KSO_WM_DIAGRAM_VERSION" val="3"/>
  <p:tag name="KSO_WM_DIAGRAM_COLOR_TRICK" val="1"/>
  <p:tag name="KSO_WM_DIAGRAM_COLOR_TEXT_CAN_REMOVE" val="n"/>
  <p:tag name="KSO_WM_UNIT_TEXT_FILL_TYPE" val="1"/>
  <p:tag name="KSO_WM_DIAGRAM_VIRTUALLY_FRAME" val="{&quot;height&quot;:292.5749545264056,&quot;left&quot;:128.5179588594211,&quot;top&quot;:172.9750454735944,&quot;width&quot;:707.9820411405789}"/>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3"/>
  <p:tag name="KSO_WM_TEMPLATE_CATEGORY" val="diagram"/>
  <p:tag name="KSO_WM_TEMPLATE_INDEX" val="20234877"/>
  <p:tag name="KSO_WM_UNIT_LAYERLEVEL" val="1_1_1_1"/>
  <p:tag name="KSO_WM_TAG_VERSION" val="3.0"/>
  <p:tag name="KSO_WM_BEAUTIFY_FLAG" val="#wm#"/>
  <p:tag name="KSO_WM_UNIT_TYPE" val="n_h_h_i"/>
  <p:tag name="KSO_WM_UNIT_INDEX" val="1_2_3_3"/>
  <p:tag name="KSO_WM_DIAGRAM_VERSION" val="3"/>
  <p:tag name="KSO_WM_DIAGRAM_COLOR_TRICK" val="1"/>
  <p:tag name="KSO_WM_DIAGRAM_COLOR_TEXT_CAN_REMOVE" val="n"/>
  <p:tag name="KSO_WM_DIAGRAM_VIRTUALLY_FRAME" val="{&quot;height&quot;:292.5749545264056,&quot;left&quot;:128.5179588594211,&quot;top&quot;:172.9750454735944,&quot;width&quot;:707.9820411405789}"/>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8.xml><?xml version="1.0" encoding="utf-8"?>
<p:tagLst xmlns:p="http://schemas.openxmlformats.org/presentationml/2006/main">
  <p:tag name="KSO_WM_DIAGRAM_VIRTUALLY_FRAME" val="{&quot;height&quot;:358.1566929133858,&quot;left&quot;:478.89409448818895,&quot;top&quot;:95.85,&quot;width&quot;:444.25590551181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2"/>
  <p:tag name="KSO_WM_TEMPLATE_CATEGORY" val="diagram"/>
  <p:tag name="KSO_WM_TEMPLATE_INDEX" val="20234877"/>
  <p:tag name="KSO_WM_UNIT_LAYERLEVEL" val="1_1_1_1"/>
  <p:tag name="KSO_WM_TAG_VERSION" val="3.0"/>
  <p:tag name="KSO_WM_BEAUTIFY_FLAG" val="#wm#"/>
  <p:tag name="KSO_WM_UNIT_TYPE" val="n_h_h_i"/>
  <p:tag name="KSO_WM_UNIT_INDEX" val="1_2_2_2"/>
  <p:tag name="KSO_WM_DIAGRAM_VERSION" val="3"/>
  <p:tag name="KSO_WM_DIAGRAM_COLOR_TRICK" val="1"/>
  <p:tag name="KSO_WM_DIAGRAM_COLOR_TEXT_CAN_REMOVE" val="n"/>
  <p:tag name="KSO_WM_DIAGRAM_VIRTUALLY_FRAME" val="{&quot;height&quot;:292.5749545264056,&quot;left&quot;:128.5179588594211,&quot;top&quot;:172.9750454735944,&quot;width&quot;:707.9820411405789}"/>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2_1"/>
  <p:tag name="KSO_WM_DIAGRAM_VERSION" val="3"/>
  <p:tag name="KSO_WM_DIAGRAM_COLOR_TRICK" val="1"/>
  <p:tag name="KSO_WM_DIAGRAM_COLOR_TEXT_CAN_REMOVE" val="n"/>
  <p:tag name="KSO_WM_UNIT_TEXT_FILL_TYPE" val="1"/>
  <p:tag name="KSO_WM_DIAGRAM_VIRTUALLY_FRAME" val="{&quot;height&quot;:292.5749545264056,&quot;left&quot;:128.5179588594211,&quot;top&quot;:172.9750454735944,&quot;width&quot;:707.9820411405789}"/>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3"/>
  <p:tag name="KSO_WM_TEMPLATE_CATEGORY" val="diagram"/>
  <p:tag name="KSO_WM_TEMPLATE_INDEX" val="20234877"/>
  <p:tag name="KSO_WM_UNIT_LAYERLEVEL" val="1_1_1_1"/>
  <p:tag name="KSO_WM_TAG_VERSION" val="3.0"/>
  <p:tag name="KSO_WM_BEAUTIFY_FLAG" val="#wm#"/>
  <p:tag name="KSO_WM_UNIT_TYPE" val="n_h_h_i"/>
  <p:tag name="KSO_WM_UNIT_INDEX" val="1_2_2_3"/>
  <p:tag name="KSO_WM_DIAGRAM_VERSION" val="3"/>
  <p:tag name="KSO_WM_DIAGRAM_COLOR_TRICK" val="1"/>
  <p:tag name="KSO_WM_DIAGRAM_COLOR_TEXT_CAN_REMOVE" val="n"/>
  <p:tag name="KSO_WM_DIAGRAM_VIRTUALLY_FRAME" val="{&quot;height&quot;:292.5749545264056,&quot;left&quot;:128.5179588594211,&quot;top&quot;:172.9750454735944,&quot;width&quot;:707.9820411405789}"/>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2"/>
  <p:tag name="KSO_WM_TEMPLATE_CATEGORY" val="diagram"/>
  <p:tag name="KSO_WM_TEMPLATE_INDEX" val="20234877"/>
  <p:tag name="KSO_WM_UNIT_LAYERLEVEL" val="1_1_1_1"/>
  <p:tag name="KSO_WM_TAG_VERSION" val="3.0"/>
  <p:tag name="KSO_WM_BEAUTIFY_FLAG" val="#wm#"/>
  <p:tag name="KSO_WM_UNIT_TYPE" val="n_h_h_i"/>
  <p:tag name="KSO_WM_UNIT_INDEX" val="1_2_1_2"/>
  <p:tag name="KSO_WM_DIAGRAM_VERSION" val="3"/>
  <p:tag name="KSO_WM_DIAGRAM_COLOR_TRICK" val="1"/>
  <p:tag name="KSO_WM_DIAGRAM_COLOR_TEXT_CAN_REMOVE" val="n"/>
  <p:tag name="KSO_WM_DIAGRAM_VIRTUALLY_FRAME" val="{&quot;height&quot;:292.5749545264056,&quot;left&quot;:128.5179588594211,&quot;top&quot;:172.9750454735944,&quot;width&quot;:707.9820411405789}"/>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1_1"/>
  <p:tag name="KSO_WM_DIAGRAM_VERSION" val="3"/>
  <p:tag name="KSO_WM_DIAGRAM_COLOR_TRICK" val="1"/>
  <p:tag name="KSO_WM_DIAGRAM_COLOR_TEXT_CAN_REMOVE" val="n"/>
  <p:tag name="KSO_WM_UNIT_TEXT_FILL_TYPE" val="1"/>
  <p:tag name="KSO_WM_DIAGRAM_VIRTUALLY_FRAME" val="{&quot;height&quot;:292.5749545264056,&quot;left&quot;:128.5179588594211,&quot;top&quot;:172.9750454735944,&quot;width&quot;:707.9820411405789}"/>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3"/>
  <p:tag name="KSO_WM_TEMPLATE_CATEGORY" val="diagram"/>
  <p:tag name="KSO_WM_TEMPLATE_INDEX" val="20234877"/>
  <p:tag name="KSO_WM_UNIT_LAYERLEVEL" val="1_1_1_1"/>
  <p:tag name="KSO_WM_TAG_VERSION" val="3.0"/>
  <p:tag name="KSO_WM_BEAUTIFY_FLAG" val="#wm#"/>
  <p:tag name="KSO_WM_UNIT_TYPE" val="n_h_h_i"/>
  <p:tag name="KSO_WM_UNIT_INDEX" val="1_2_1_3"/>
  <p:tag name="KSO_WM_DIAGRAM_VERSION" val="3"/>
  <p:tag name="KSO_WM_DIAGRAM_COLOR_TRICK" val="1"/>
  <p:tag name="KSO_WM_DIAGRAM_COLOR_TEXT_CAN_REMOVE" val="n"/>
  <p:tag name="KSO_WM_DIAGRAM_VIRTUALLY_FRAME" val="{&quot;height&quot;:292.5749545264056,&quot;left&quot;:128.5179588594211,&quot;top&quot;:172.9750454735944,&quot;width&quot;:707.9820411405789}"/>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1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1_1"/>
  <p:tag name="KSO_WM_DIAGRAM_MAX_ITEMCNT" val="6"/>
  <p:tag name="KSO_WM_DIAGRAM_MIN_ITEMCNT" val="2"/>
  <p:tag name="KSO_WM_DIAGRAM_VIRTUALLY_FRAME" val="{&quot;height&quot;:292.5749545264056,&quot;left&quot;:128.5179588594211,&quot;top&quot;:172.9750454735944,&quot;width&quot;:707.98204114057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2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2_1"/>
  <p:tag name="KSO_WM_DIAGRAM_MAX_ITEMCNT" val="6"/>
  <p:tag name="KSO_WM_DIAGRAM_MIN_ITEMCNT" val="2"/>
  <p:tag name="KSO_WM_DIAGRAM_VIRTUALLY_FRAME" val="{&quot;height&quot;:292.5749545264056,&quot;left&quot;:128.5179588594211,&quot;top&quot;:172.9750454735944,&quot;width&quot;:707.98204114057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3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3_1"/>
  <p:tag name="KSO_WM_DIAGRAM_MAX_ITEMCNT" val="6"/>
  <p:tag name="KSO_WM_DIAGRAM_MIN_ITEMCNT" val="2"/>
  <p:tag name="KSO_WM_DIAGRAM_VIRTUALLY_FRAME" val="{&quot;height&quot;:292.5749545264056,&quot;left&quot;:128.5179588594211,&quot;top&quot;:172.9750454735944,&quot;width&quot;:707.98204114057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8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xml><?xml version="1.0" encoding="utf-8"?>
<p:tagLst xmlns:p="http://schemas.openxmlformats.org/presentationml/2006/main">
  <p:tag name="KSO_WM_DIAGRAM_VIRTUALLY_FRAME" val="{&quot;height&quot;:358.1566929133858,&quot;left&quot;:478.89409448818895,&quot;top&quot;:95.85,&quot;width&quot;:444.25590551181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1*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2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1*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2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1*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1*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1*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2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1*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1*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2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1*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29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1*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58.1566929133858,&quot;left&quot;:478.89409448818895,&quot;top&quot;:95.85,&quot;width&quot;:444.255905511811}"/>
</p:tagLst>
</file>

<file path=ppt/tags/tag3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1*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3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1*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1*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1*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3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1*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1*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3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1*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30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08.xml><?xml version="1.0" encoding="utf-8"?>
<p:tagLst xmlns:p="http://schemas.openxmlformats.org/presentationml/2006/main">
  <p:tag name="KSO_WM_DIAGRAM_VIRTUALLY_FRAME" val="{&quot;height&quot;:293.3922047244095,&quot;left&quot;:135.8437007874016,&quot;top&quot;:197.35653543307086,&quot;width&quot;:700.2451181102363}"/>
</p:tagLst>
</file>

<file path=ppt/tags/tag30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404_1*l_h_i*1_1_5"/>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gradient&quot;:[{&quot;brightness&quot;:0.9100000262260437,&quot;colorType&quot;:1,&quot;foreColorIndex&quot;:5,&quot;pos&quot;:0.6000000238418579,&quot;transparency&quot;:0},{&quot;brightness&quot;:0.69999998807907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404_1*l_h_i*1_1_4"/>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gradient&quot;:[{&quot;brightness&quot;:0.8700000047683716,&quot;colorType&quot;:1,&quot;foreColorIndex&quot;:5,&quot;pos&quot;:0.6000000238418579,&quot;transparency&quot;:0},{&quot;brightness&quot;:0.8299999833106995,&quot;colorType&quot;:1,&quot;foreColorIndex&quot;:5,&quot;pos&quot;:1,&quot;transparency&quot;:0}],&quot;type&quot;:3},&quot;glow&quot;:{&quot;colorType&quot;:0},&quot;line&quot;:{&quot;type&quot;:0},&quot;shadow&quot;:{&quot;brightness&quot;:0.4000000059604645,&quot;colorType&quot;:1,&quot;foreColorIndex&quot;:5,&quot;transparency&quot;:0.649999976158142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3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404_1*l_h_i*1_1_2"/>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 name="KSO_WM_DIAGRAM_USE_COLOR_VALUE" val="{&quot;color_scheme&quot;:1,&quot;color_type&quot;:1,&quot;theme_color_indexes&quot;:[8,8,8,8,8,8]}"/>
</p:tagLst>
</file>

<file path=ppt/tags/tag3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404_1*l_h_i*1_1_3"/>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 name="KSO_WM_DIAGRAM_USE_COLOR_VALUE" val="{&quot;color_scheme&quot;:1,&quot;color_type&quot;:1,&quot;theme_color_indexes&quot;:[8,8,8,8,8,8]}"/>
</p:tagLst>
</file>

<file path=ppt/tags/tag318.xml><?xml version="1.0" encoding="utf-8"?>
<p:tagLst xmlns:p="http://schemas.openxmlformats.org/presentationml/2006/main">
  <p:tag name="KSO_WM_BEAUTIFY_FLAG" val="#wm#"/>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404_1*l_h_x*1_1_1"/>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319.xml><?xml version="1.0" encoding="utf-8"?>
<p:tagLst xmlns:p="http://schemas.openxmlformats.org/presentationml/2006/main">
  <p:tag name="KSO_WM_UNIT_SUBTYPE" val="d"/>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404_1*l_h_i*1_1_1"/>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2.xml><?xml version="1.0" encoding="utf-8"?>
<p:tagLst xmlns:p="http://schemas.openxmlformats.org/presentationml/2006/main">
  <p:tag name="KSO_WM_DIAGRAM_VIRTUALLY_FRAME" val="{&quot;height&quot;:358.1566929133858,&quot;left&quot;:478.89409448818895,&quot;top&quot;:95.85,&quot;width&quot;:444.255905511811}"/>
</p:tagLst>
</file>

<file path=ppt/tags/tag3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404_1*l_h_f*1_1_1"/>
  <p:tag name="KSO_WM_TEMPLATE_CATEGORY" val="diagram"/>
  <p:tag name="KSO_WM_TEMPLATE_INDEX" val="20234404"/>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TYPE" val="1"/>
  <p:tag name="KSO_WM_DIAGRAM_USE_COLOR_VALUE" val="{&quot;color_scheme&quot;:1,&quot;color_type&quot;:1,&quot;theme_color_indexes&quot;:[8,8,8,8,8,8]}"/>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4404_1*l_h_i*1_3_5"/>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gradient&quot;:[{&quot;brightness&quot;:0.9100000262260437,&quot;colorType&quot;:1,&quot;foreColorIndex&quot;:5,&quot;pos&quot;:0.6000000238418579,&quot;transparency&quot;:0},{&quot;brightness&quot;:0.69999998807907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4404_1*l_h_i*1_3_4"/>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gradient&quot;:[{&quot;brightness&quot;:0.8700000047683716,&quot;colorType&quot;:1,&quot;foreColorIndex&quot;:5,&quot;pos&quot;:0.6000000238418579,&quot;transparency&quot;:0},{&quot;brightness&quot;:0.8299999833106995,&quot;colorType&quot;:1,&quot;foreColorIndex&quot;:5,&quot;pos&quot;:1,&quot;transparency&quot;:0}],&quot;type&quot;:3},&quot;glow&quot;:{&quot;colorType&quot;:0},&quot;line&quot;:{&quot;type&quot;:0},&quot;shadow&quot;:{&quot;brightness&quot;:0.4000000059604645,&quot;colorType&quot;:1,&quot;foreColorIndex&quot;:5,&quot;transparency&quot;:0.649999976158142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3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404_1*l_h_i*1_3_2"/>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 name="KSO_WM_DIAGRAM_USE_COLOR_VALUE" val="{&quot;color_scheme&quot;:1,&quot;color_type&quot;:1,&quot;theme_color_indexes&quot;:[8,8,8,8,8,8]}"/>
</p:tagLst>
</file>

<file path=ppt/tags/tag3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404_1*l_h_i*1_3_3"/>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 name="KSO_WM_DIAGRAM_USE_COLOR_VALUE" val="{&quot;color_scheme&quot;:1,&quot;color_type&quot;:1,&quot;theme_color_indexes&quot;:[8,8,8,8,8,8]}"/>
</p:tagLst>
</file>

<file path=ppt/tags/tag325.xml><?xml version="1.0" encoding="utf-8"?>
<p:tagLst xmlns:p="http://schemas.openxmlformats.org/presentationml/2006/main">
  <p:tag name="KSO_WM_UNIT_SUBTYPE" val="d"/>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404_1*l_h_i*1_3_1"/>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404_1*l_h_f*1_3_1"/>
  <p:tag name="KSO_WM_TEMPLATE_CATEGORY" val="diagram"/>
  <p:tag name="KSO_WM_TEMPLATE_INDEX" val="20234404"/>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TYPE" val="1"/>
  <p:tag name="KSO_WM_DIAGRAM_USE_COLOR_VALUE" val="{&quot;color_scheme&quot;:1,&quot;color_type&quot;:1,&quot;theme_color_indexes&quot;:[8,8,8,8,8,8]}"/>
</p:tagLst>
</file>

<file path=ppt/tags/tag327.xml><?xml version="1.0" encoding="utf-8"?>
<p:tagLst xmlns:p="http://schemas.openxmlformats.org/presentationml/2006/main">
  <p:tag name="KSO_WM_BEAUTIFY_FLAG" val="#wm#"/>
  <p:tag name="KSO_WM_UNIT_VALUE" val="61*6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4404_1*l_h_x*1_3_1"/>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404_1*l_h_i*1_2_5"/>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gradient&quot;:[{&quot;brightness&quot;:0.9100000262260437,&quot;colorType&quot;:1,&quot;foreColorIndex&quot;:5,&quot;pos&quot;:0.6000000238418579,&quot;transparency&quot;:0},{&quot;brightness&quot;:0.69999998807907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404_1*l_h_i*1_2_4"/>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gradient&quot;:[{&quot;brightness&quot;:0.8700000047683716,&quot;colorType&quot;:1,&quot;foreColorIndex&quot;:5,&quot;pos&quot;:0.6000000238418579,&quot;transparency&quot;:0},{&quot;brightness&quot;:0.8299999833106995,&quot;colorType&quot;:1,&quot;foreColorIndex&quot;:5,&quot;pos&quot;:1,&quot;transparency&quot;:0}],&quot;type&quot;:3},&quot;glow&quot;:{&quot;colorType&quot;:0},&quot;line&quot;:{&quot;type&quot;:0},&quot;shadow&quot;:{&quot;brightness&quot;:0.4000000059604645,&quot;colorType&quot;:1,&quot;foreColorIndex&quot;:5,&quot;transparency&quot;:0.649999976158142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33.xml><?xml version="1.0" encoding="utf-8"?>
<p:tagLst xmlns:p="http://schemas.openxmlformats.org/presentationml/2006/main">
  <p:tag name="KSO_WM_DIAGRAM_VIRTUALLY_FRAME" val="{&quot;height&quot;:358.1566929133858,&quot;left&quot;:478.89409448818895,&quot;top&quot;:95.85,&quot;width&quot;:444.255905511811}"/>
</p:tagLst>
</file>

<file path=ppt/tags/tag3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404_1*l_h_i*1_2_2"/>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 name="KSO_WM_DIAGRAM_USE_COLOR_VALUE" val="{&quot;color_scheme&quot;:1,&quot;color_type&quot;:1,&quot;theme_color_indexes&quot;:[8,8,8,8,8,8]}"/>
</p:tagLst>
</file>

<file path=ppt/tags/tag3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404_1*l_h_i*1_2_3"/>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 name="KSO_WM_DIAGRAM_USE_COLOR_VALUE" val="{&quot;color_scheme&quot;:1,&quot;color_type&quot;:1,&quot;theme_color_indexes&quot;:[8,8,8,8,8,8]}"/>
</p:tagLst>
</file>

<file path=ppt/tags/tag332.xml><?xml version="1.0" encoding="utf-8"?>
<p:tagLst xmlns:p="http://schemas.openxmlformats.org/presentationml/2006/main">
  <p:tag name="KSO_WM_BEAUTIFY_FLAG" val="#wm#"/>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404_1*l_h_x*1_2_1"/>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333.xml><?xml version="1.0" encoding="utf-8"?>
<p:tagLst xmlns:p="http://schemas.openxmlformats.org/presentationml/2006/main">
  <p:tag name="KSO_WM_UNIT_SUBTYPE" val="d"/>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404_1*l_h_i*1_2_1"/>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404_1*l_h_f*1_2_1"/>
  <p:tag name="KSO_WM_TEMPLATE_CATEGORY" val="diagram"/>
  <p:tag name="KSO_WM_TEMPLATE_INDEX" val="20234404"/>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3"/>
  <p:tag name="KSO_WM_DIAGRAM_MIN_ITEMCNT" val="3"/>
  <p:tag name="KSO_WM_DIAGRAM_VIRTUALLY_FRAME" val="{&quot;height&quot;:257.6,&quot;left&quot;:127.6,&quot;top&quot;:187.5,&quot;width&quot;:707.23781118655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TYPE" val="1"/>
  <p:tag name="KSO_WM_DIAGRAM_USE_COLOR_VALUE" val="{&quot;color_scheme&quot;:1,&quot;color_type&quot;:1,&quot;theme_color_indexes&quot;:[8,8,8,8,8,8]}"/>
</p:tagLst>
</file>

<file path=ppt/tags/tag33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36.xml><?xml version="1.0" encoding="utf-8"?>
<p:tagLst xmlns:p="http://schemas.openxmlformats.org/presentationml/2006/main">
  <p:tag name="KSO_WM_DIAGRAM_VIRTUALLY_FRAME" val="{&quot;height&quot;:293.3922047244095,&quot;left&quot;:135.8437007874016,&quot;top&quot;:197.35653543307086,&quot;width&quot;:700.2451181102363}"/>
</p:tagLst>
</file>

<file path=ppt/tags/tag33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38.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76_1*l_h_i*1_1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3.4665354330713,&quot;left&quot;:133.04996612789128,&quot;top&quot;:164.9,&quot;width&quot;:721.1500338721087}"/>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339.xml><?xml version="1.0" encoding="utf-8"?>
<p:tagLst xmlns:p="http://schemas.openxmlformats.org/presentationml/2006/main">
  <p:tag name="KSO_WM_DIAGRAM_COLOR_TRICK" val="1"/>
  <p:tag name="KSO_WM_UNIT_ISCONTENTSTITLE" val="0"/>
  <p:tag name="KSO_WM_UNIT_ISNUMDGMTITLE" val="0"/>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676_1*l_h_a*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3.4665354330713,&quot;left&quot;:133.04996612789128,&quot;top&quot;:164.9,&quot;width&quot;:721.1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34.xml><?xml version="1.0" encoding="utf-8"?>
<p:tagLst xmlns:p="http://schemas.openxmlformats.org/presentationml/2006/main">
  <p:tag name="KSO_WM_DIAGRAM_VIRTUALLY_FRAME" val="{&quot;height&quot;:358.1566929133858,&quot;left&quot;:478.89409448818895,&quot;top&quot;:95.85,&quot;width&quot;:444.255905511811}"/>
</p:tagLst>
</file>

<file path=ppt/tags/tag340.xml><?xml version="1.0" encoding="utf-8"?>
<p:tagLst xmlns:p="http://schemas.openxmlformats.org/presentationml/2006/main">
  <p:tag name="KSO_WM_DIAGRAM_COLOR_TRICK" val="1"/>
  <p:tag name="KSO_WM_UNIT_SUBTYPE" val="a"/>
  <p:tag name="KSO_WM_UNIT_NOCLEAR" val="0"/>
  <p:tag name="KSO_WM_UNIT_VALUE" val="1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76_1*l_h_f*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3.4665354330713,&quot;left&quot;:133.04996612789128,&quot;top&quot;:164.9,&quot;width&quot;:721.1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341.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76_1*l_h_i*1_2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3.4665354330713,&quot;left&quot;:133.04996612789128,&quot;top&quot;:164.9,&quot;width&quot;:721.1500338721087}"/>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342.xml><?xml version="1.0" encoding="utf-8"?>
<p:tagLst xmlns:p="http://schemas.openxmlformats.org/presentationml/2006/main">
  <p:tag name="KSO_WM_DIAGRAM_COLOR_TRICK" val="1"/>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676_1*l_h_a*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3.4665354330713,&quot;left&quot;:133.04996612789128,&quot;top&quot;:164.9,&quot;width&quot;:721.1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343.xml><?xml version="1.0" encoding="utf-8"?>
<p:tagLst xmlns:p="http://schemas.openxmlformats.org/presentationml/2006/main">
  <p:tag name="KSO_WM_DIAGRAM_COLOR_TRICK" val="1"/>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76_1*l_h_f*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3.4665354330713,&quot;left&quot;:133.04996612789128,&quot;top&quot;:164.9,&quot;width&quot;:721.1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344.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676_1*l_h_i*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3.4665354330713,&quot;left&quot;:133.04996612789128,&quot;top&quot;:164.9,&quot;width&quot;:721.1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8,8,8,8,8,8]}"/>
</p:tagLst>
</file>

<file path=ppt/tags/tag345.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676_1*l_h_i*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3.4665354330713,&quot;left&quot;:133.04996612789128,&quot;top&quot;:164.9,&quot;width&quot;:721.1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DIAGRAM_USE_COLOR_VALUE" val="{&quot;color_scheme&quot;:1,&quot;color_type&quot;:1,&quot;theme_color_indexes&quot;:[8,8,8,8,8,8]}"/>
</p:tagLst>
</file>

<file path=ppt/tags/tag34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08.1813476562502,&quot;left&quot;:109.59999577079233,&quot;top&quot;:164.909326171875,&quot;width&quot;:747.30000422920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3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08.1813476562502,&quot;left&quot;:109.59999577079233,&quot;top&quot;:164.909326171875,&quot;width&quot;:747.30000422920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3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08.1813476562502,&quot;left&quot;:109.59999577079233,&quot;top&quot;:164.909326171875,&quot;width&quot;:747.30000422920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5.xml><?xml version="1.0" encoding="utf-8"?>
<p:tagLst xmlns:p="http://schemas.openxmlformats.org/presentationml/2006/main">
  <p:tag name="KSO_WM_DIAGRAM_VIRTUALLY_FRAME" val="{&quot;height&quot;:358.1566929133858,&quot;left&quot;:478.89409448818895,&quot;top&quot;:95.85,&quot;width&quot;:444.255905511811}"/>
</p:tagLst>
</file>

<file path=ppt/tags/tag35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08.1813476562502,&quot;left&quot;:109.59999577079233,&quot;top&quot;:164.909326171875,&quot;width&quot;:747.30000422920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3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08.1813476562502,&quot;left&quot;:109.59999577079233,&quot;top&quot;:164.909326171875,&quot;width&quot;:747.30000422920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3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08.1813476562502,&quot;left&quot;:109.59999577079233,&quot;top&quot;:164.909326171875,&quot;width&quot;:747.30000422920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5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5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21.840673828125,&quot;left&quot;:98.04999577079234,&quot;top&quot;:155.309326171875,&quot;width&quot;:751.80000422920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3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21.840673828125,&quot;left&quot;:98.04999577079234,&quot;top&quot;:155.309326171875,&quot;width&quot;:751.80000422920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3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21.840673828125,&quot;left&quot;:98.04999577079234,&quot;top&quot;:155.309326171875,&quot;width&quot;:751.80000422920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5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21.840673828125,&quot;left&quot;:98.04999577079234,&quot;top&quot;:155.309326171875,&quot;width&quot;:751.80000422920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35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21.840673828125,&quot;left&quot;:98.04999577079234,&quot;top&quot;:155.309326171875,&quot;width&quot;:751.80000422920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3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21.840673828125,&quot;left&quot;:98.04999577079234,&quot;top&quot;:155.309326171875,&quot;width&quot;:751.80000422920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6.xml><?xml version="1.0" encoding="utf-8"?>
<p:tagLst xmlns:p="http://schemas.openxmlformats.org/presentationml/2006/main">
  <p:tag name="KSO_WM_DIAGRAM_VIRTUALLY_FRAME" val="{&quot;height&quot;:358.1566929133858,&quot;left&quot;:478.89409448818895,&quot;top&quot;:95.85,&quot;width&quot;:444.255905511811}"/>
</p:tagLst>
</file>

<file path=ppt/tags/tag36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21.840673828125,&quot;left&quot;:98.04999577079234,&quot;top&quot;:155.309326171875,&quot;width&quot;:751.80000422920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36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21.840673828125,&quot;left&quot;:98.04999577079234,&quot;top&quot;:155.309326171875,&quot;width&quot;:751.80000422920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3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21.840673828125,&quot;left&quot;:98.04999577079234,&quot;top&quot;:155.309326171875,&quot;width&quot;:751.80000422920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65.xml><?xml version="1.0" encoding="utf-8"?>
<p:tagLst xmlns:p="http://schemas.openxmlformats.org/presentationml/2006/main">
  <p:tag name="commondata" val="eyJoZGlkIjoiYTU1MDZiNWQ3Mzk2ODc1NGFiMjRiODI4MWFjZjNlMmMifQ=="/>
  <p:tag name="resource_record_key" val="{&quot;65&quot;:[20205081],&quot;70&quot;:[3322235,3322346,3322001,3321442,3319356,3321432,3330166,3318988,3321416,3322421,3321782,3322069,3333620,3322233,3328110,3321868,3322479,3326202,3319204,3318477,3312415,3312417,3325359,3321434]}"/>
</p:tagLst>
</file>

<file path=ppt/tags/tag37.xml><?xml version="1.0" encoding="utf-8"?>
<p:tagLst xmlns:p="http://schemas.openxmlformats.org/presentationml/2006/main">
  <p:tag name="KSO_WM_DIAGRAM_VIRTUALLY_FRAME" val="{&quot;height&quot;:358.1566929133858,&quot;left&quot;:478.89409448818895,&quot;top&quot;:95.85,&quot;width&quot;:444.255905511811}"/>
</p:tagLst>
</file>

<file path=ppt/tags/tag38.xml><?xml version="1.0" encoding="utf-8"?>
<p:tagLst xmlns:p="http://schemas.openxmlformats.org/presentationml/2006/main">
  <p:tag name="KSO_WM_DIAGRAM_VIRTUALLY_FRAME" val="{&quot;height&quot;:358.1566929133858,&quot;left&quot;:478.89409448818895,&quot;top&quot;:95.85,&quot;width&quot;:444.255905511811}"/>
</p:tagLst>
</file>

<file path=ppt/tags/tag39.xml><?xml version="1.0" encoding="utf-8"?>
<p:tagLst xmlns:p="http://schemas.openxmlformats.org/presentationml/2006/main">
  <p:tag name="KSO_WM_DIAGRAM_VIRTUALLY_FRAME" val="{&quot;height&quot;:358.1566929133858,&quot;left&quot;:478.89409448818895,&quot;top&quot;:95.85,&quot;width&quot;:444.25590551181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DIAGRAM_VIRTUALLY_FRAME" val="{&quot;height&quot;:358.1566929133858,&quot;left&quot;:478.89409448818895,&quot;top&quot;:95.85,&quot;width&quot;:444.255905511811}"/>
</p:tagLst>
</file>

<file path=ppt/tags/tag41.xml><?xml version="1.0" encoding="utf-8"?>
<p:tagLst xmlns:p="http://schemas.openxmlformats.org/presentationml/2006/main">
  <p:tag name="KSO_WM_DIAGRAM_VIRTUALLY_FRAME" val="{&quot;height&quot;:358.1566929133858,&quot;left&quot;:478.89409448818895,&quot;top&quot;:95.85,&quot;width&quot;:444.255905511811}"/>
</p:tagLst>
</file>

<file path=ppt/tags/tag42.xml><?xml version="1.0" encoding="utf-8"?>
<p:tagLst xmlns:p="http://schemas.openxmlformats.org/presentationml/2006/main">
  <p:tag name="KSO_WM_DIAGRAM_VIRTUALLY_FRAME" val="{&quot;height&quot;:358.1566929133858,&quot;left&quot;:478.89409448818895,&quot;top&quot;:95.85,&quot;width&quot;:444.255905511811}"/>
</p:tagLst>
</file>

<file path=ppt/tags/tag43.xml><?xml version="1.0" encoding="utf-8"?>
<p:tagLst xmlns:p="http://schemas.openxmlformats.org/presentationml/2006/main">
  <p:tag name="KSO_WM_DIAGRAM_VIRTUALLY_FRAME" val="{&quot;height&quot;:358.1566929133858,&quot;left&quot;:478.89409448818895,&quot;top&quot;:95.85,&quot;width&quot;:444.255905511811}"/>
</p:tagLst>
</file>

<file path=ppt/tags/tag44.xml><?xml version="1.0" encoding="utf-8"?>
<p:tagLst xmlns:p="http://schemas.openxmlformats.org/presentationml/2006/main">
  <p:tag name="KSO_WM_DIAGRAM_VIRTUALLY_FRAME" val="{&quot;height&quot;:358.1566929133858,&quot;left&quot;:478.89409448818895,&quot;top&quot;:95.85,&quot;width&quot;:444.255905511811}"/>
</p:tagLst>
</file>

<file path=ppt/tags/tag45.xml><?xml version="1.0" encoding="utf-8"?>
<p:tagLst xmlns:p="http://schemas.openxmlformats.org/presentationml/2006/main">
  <p:tag name="KSO_WM_DIAGRAM_VIRTUALLY_FRAME" val="{&quot;height&quot;:358.1566929133858,&quot;left&quot;:478.89409448818895,&quot;top&quot;:95.85,&quot;width&quot;:444.255905511811}"/>
</p:tagLst>
</file>

<file path=ppt/tags/tag46.xml><?xml version="1.0" encoding="utf-8"?>
<p:tagLst xmlns:p="http://schemas.openxmlformats.org/presentationml/2006/main">
  <p:tag name="KSO_WM_DIAGRAM_VIRTUALLY_FRAME" val="{&quot;height&quot;:358.1566929133858,&quot;left&quot;:478.89409448818895,&quot;top&quot;:95.85,&quot;width&quot;:444.255905511811}"/>
</p:tagLst>
</file>

<file path=ppt/tags/tag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8.xml><?xml version="1.0" encoding="utf-8"?>
<p:tagLst xmlns:p="http://schemas.openxmlformats.org/presentationml/2006/main">
  <p:tag name="KSO_WM_DIAGRAM_VIRTUALLY_FRAME" val="{&quot;height&quot;:358.1566929133858,&quot;left&quot;:478.89409448818895,&quot;top&quot;:95.85,&quot;width&quot;:444.255905511811}"/>
</p:tagLst>
</file>

<file path=ppt/tags/tag49.xml><?xml version="1.0" encoding="utf-8"?>
<p:tagLst xmlns:p="http://schemas.openxmlformats.org/presentationml/2006/main">
  <p:tag name="KSO_WM_DIAGRAM_VIRTUALLY_FRAME" val="{&quot;height&quot;:358.1566929133858,&quot;left&quot;:478.89409448818895,&quot;top&quot;:95.85,&quot;width&quot;:444.25590551181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DIAGRAM_VIRTUALLY_FRAME" val="{&quot;height&quot;:358.1566929133858,&quot;left&quot;:478.89409448818895,&quot;top&quot;:95.85,&quot;width&quot;:444.255905511811}"/>
</p:tagLst>
</file>

<file path=ppt/tags/tag51.xml><?xml version="1.0" encoding="utf-8"?>
<p:tagLst xmlns:p="http://schemas.openxmlformats.org/presentationml/2006/main">
  <p:tag name="KSO_WM_DIAGRAM_VIRTUALLY_FRAME" val="{&quot;height&quot;:358.1566929133858,&quot;left&quot;:478.89409448818895,&quot;top&quot;:95.85,&quot;width&quot;:444.255905511811}"/>
</p:tagLst>
</file>

<file path=ppt/tags/tag52.xml><?xml version="1.0" encoding="utf-8"?>
<p:tagLst xmlns:p="http://schemas.openxmlformats.org/presentationml/2006/main">
  <p:tag name="KSO_WM_DIAGRAM_VIRTUALLY_FRAME" val="{&quot;height&quot;:358.1566929133858,&quot;left&quot;:478.89409448818895,&quot;top&quot;:95.85,&quot;width&quot;:444.255905511811}"/>
</p:tagLst>
</file>

<file path=ppt/tags/tag53.xml><?xml version="1.0" encoding="utf-8"?>
<p:tagLst xmlns:p="http://schemas.openxmlformats.org/presentationml/2006/main">
  <p:tag name="KSO_WM_DIAGRAM_VIRTUALLY_FRAME" val="{&quot;height&quot;:358.1566929133858,&quot;left&quot;:478.89409448818895,&quot;top&quot;:95.85,&quot;width&quot;:444.255905511811}"/>
</p:tagLst>
</file>

<file path=ppt/tags/tag54.xml><?xml version="1.0" encoding="utf-8"?>
<p:tagLst xmlns:p="http://schemas.openxmlformats.org/presentationml/2006/main">
  <p:tag name="KSO_WM_DIAGRAM_VIRTUALLY_FRAME" val="{&quot;height&quot;:358.1566929133858,&quot;left&quot;:478.89409448818895,&quot;top&quot;:95.85,&quot;width&quot;:444.255905511811}"/>
</p:tagLst>
</file>

<file path=ppt/tags/tag55.xml><?xml version="1.0" encoding="utf-8"?>
<p:tagLst xmlns:p="http://schemas.openxmlformats.org/presentationml/2006/main">
  <p:tag name="KSO_WM_DIAGRAM_VIRTUALLY_FRAME" val="{&quot;height&quot;:358.1566929133858,&quot;left&quot;:478.89409448818895,&quot;top&quot;:95.85,&quot;width&quot;:444.255905511811}"/>
</p:tagLst>
</file>

<file path=ppt/tags/tag56.xml><?xml version="1.0" encoding="utf-8"?>
<p:tagLst xmlns:p="http://schemas.openxmlformats.org/presentationml/2006/main">
  <p:tag name="KSO_WM_DIAGRAM_VIRTUALLY_FRAME" val="{&quot;height&quot;:358.1566929133858,&quot;left&quot;:478.89409448818895,&quot;top&quot;:95.85,&quot;width&quot;:444.255905511811}"/>
</p:tagLst>
</file>

<file path=ppt/tags/tag57.xml><?xml version="1.0" encoding="utf-8"?>
<p:tagLst xmlns:p="http://schemas.openxmlformats.org/presentationml/2006/main">
  <p:tag name="KSO_WM_DIAGRAM_VIRTUALLY_FRAME" val="{&quot;height&quot;:358.1566929133858,&quot;left&quot;:478.89409448818895,&quot;top&quot;:95.85,&quot;width&quot;:444.255905511811}"/>
</p:tagLst>
</file>

<file path=ppt/tags/tag58.xml><?xml version="1.0" encoding="utf-8"?>
<p:tagLst xmlns:p="http://schemas.openxmlformats.org/presentationml/2006/main">
  <p:tag name="KSO_WM_DIAGRAM_VIRTUALLY_FRAME" val="{&quot;height&quot;:358.1566929133858,&quot;left&quot;:478.89409448818895,&quot;top&quot;:95.85,&quot;width&quot;:444.255905511811}"/>
</p:tagLst>
</file>

<file path=ppt/tags/tag59.xml><?xml version="1.0" encoding="utf-8"?>
<p:tagLst xmlns:p="http://schemas.openxmlformats.org/presentationml/2006/main">
  <p:tag name="KSO_WM_DIAGRAM_VIRTUALLY_FRAME" val="{&quot;height&quot;:358.1566929133858,&quot;left&quot;:478.89409448818895,&quot;top&quot;:95.85,&quot;width&quot;:444.25590551181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1.xml><?xml version="1.0" encoding="utf-8"?>
<p:tagLst xmlns:p="http://schemas.openxmlformats.org/presentationml/2006/main">
  <p:tag name="KSO_WM_DIAGRAM_VIRTUALLY_FRAME" val="{&quot;height&quot;:529.4,&quot;left&quot;:87.15,&quot;top&quot;:56.35,&quot;width&quot;:773.55}"/>
</p:tagLst>
</file>

<file path=ppt/tags/tag62.xml><?xml version="1.0" encoding="utf-8"?>
<p:tagLst xmlns:p="http://schemas.openxmlformats.org/presentationml/2006/main">
  <p:tag name="KSO_WM_DIAGRAM_VIRTUALLY_FRAME" val="{&quot;height&quot;:529.4,&quot;left&quot;:87.15,&quot;top&quot;:56.35,&quot;width&quot;:773.55}"/>
</p:tagLst>
</file>

<file path=ppt/tags/tag63.xml><?xml version="1.0" encoding="utf-8"?>
<p:tagLst xmlns:p="http://schemas.openxmlformats.org/presentationml/2006/main">
  <p:tag name="KSO_WM_DIAGRAM_VIRTUALLY_FRAME" val="{&quot;height&quot;:529.4,&quot;left&quot;:87.15,&quot;top&quot;:56.35,&quot;width&quot;:773.55}"/>
</p:tagLst>
</file>

<file path=ppt/tags/tag64.xml><?xml version="1.0" encoding="utf-8"?>
<p:tagLst xmlns:p="http://schemas.openxmlformats.org/presentationml/2006/main">
  <p:tag name="KSO_WM_DIAGRAM_VIRTUALLY_FRAME" val="{&quot;height&quot;:529.4,&quot;left&quot;:87.15,&quot;top&quot;:56.35,&quot;width&quot;:773.55}"/>
</p:tagLst>
</file>

<file path=ppt/tags/tag65.xml><?xml version="1.0" encoding="utf-8"?>
<p:tagLst xmlns:p="http://schemas.openxmlformats.org/presentationml/2006/main">
  <p:tag name="KSO_WM_DIAGRAM_VIRTUALLY_FRAME" val="{&quot;height&quot;:529.4,&quot;left&quot;:87.15,&quot;top&quot;:56.35,&quot;width&quot;:773.55}"/>
</p:tagLst>
</file>

<file path=ppt/tags/tag66.xml><?xml version="1.0" encoding="utf-8"?>
<p:tagLst xmlns:p="http://schemas.openxmlformats.org/presentationml/2006/main">
  <p:tag name="KSO_WM_DIAGRAM_VIRTUALLY_FRAME" val="{&quot;height&quot;:529.4,&quot;left&quot;:87.15,&quot;top&quot;:56.35,&quot;width&quot;:773.55}"/>
</p:tagLst>
</file>

<file path=ppt/tags/tag67.xml><?xml version="1.0" encoding="utf-8"?>
<p:tagLst xmlns:p="http://schemas.openxmlformats.org/presentationml/2006/main">
  <p:tag name="KSO_WM_DIAGRAM_VIRTUALLY_FRAME" val="{&quot;height&quot;:529.4,&quot;left&quot;:87.15,&quot;top&quot;:56.35,&quot;width&quot;:773.55}"/>
</p:tagLst>
</file>

<file path=ppt/tags/tag68.xml><?xml version="1.0" encoding="utf-8"?>
<p:tagLst xmlns:p="http://schemas.openxmlformats.org/presentationml/2006/main">
  <p:tag name="KSO_WM_DIAGRAM_VIRTUALLY_FRAME" val="{&quot;height&quot;:529.4,&quot;left&quot;:87.15,&quot;top&quot;:56.35,&quot;width&quot;:773.55}"/>
</p:tagLst>
</file>

<file path=ppt/tags/tag69.xml><?xml version="1.0" encoding="utf-8"?>
<p:tagLst xmlns:p="http://schemas.openxmlformats.org/presentationml/2006/main">
  <p:tag name="KSO_WM_DIAGRAM_VIRTUALLY_FRAME" val="{&quot;height&quot;:529.4,&quot;left&quot;:87.15,&quot;top&quot;:56.35,&quot;width&quot;:773.5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529.4,&quot;left&quot;:87.15,&quot;top&quot;:56.35,&quot;width&quot;:773.55}"/>
</p:tagLst>
</file>

<file path=ppt/tags/tag71.xml><?xml version="1.0" encoding="utf-8"?>
<p:tagLst xmlns:p="http://schemas.openxmlformats.org/presentationml/2006/main">
  <p:tag name="KSO_WM_DIAGRAM_VIRTUALLY_FRAME" val="{&quot;height&quot;:529.4,&quot;left&quot;:87.15,&quot;top&quot;:56.35,&quot;width&quot;:773.55}"/>
</p:tagLst>
</file>

<file path=ppt/tags/tag72.xml><?xml version="1.0" encoding="utf-8"?>
<p:tagLst xmlns:p="http://schemas.openxmlformats.org/presentationml/2006/main">
  <p:tag name="KSO_WM_DIAGRAM_VIRTUALLY_FRAME" val="{&quot;height&quot;:529.4,&quot;left&quot;:87.15,&quot;top&quot;:56.35,&quot;width&quot;:773.55}"/>
</p:tagLst>
</file>

<file path=ppt/tags/tag73.xml><?xml version="1.0" encoding="utf-8"?>
<p:tagLst xmlns:p="http://schemas.openxmlformats.org/presentationml/2006/main">
  <p:tag name="KSO_WM_DIAGRAM_VIRTUALLY_FRAME" val="{&quot;height&quot;:529.4,&quot;left&quot;:87.15,&quot;top&quot;:56.35,&quot;width&quot;:773.55}"/>
</p:tagLst>
</file>

<file path=ppt/tags/tag74.xml><?xml version="1.0" encoding="utf-8"?>
<p:tagLst xmlns:p="http://schemas.openxmlformats.org/presentationml/2006/main">
  <p:tag name="KSO_WM_DIAGRAM_VIRTUALLY_FRAME" val="{&quot;height&quot;:529.4,&quot;left&quot;:87.15,&quot;top&quot;:56.35,&quot;width&quot;:773.55}"/>
</p:tagLst>
</file>

<file path=ppt/tags/tag75.xml><?xml version="1.0" encoding="utf-8"?>
<p:tagLst xmlns:p="http://schemas.openxmlformats.org/presentationml/2006/main">
  <p:tag name="KSO_WM_DIAGRAM_VIRTUALLY_FRAME" val="{&quot;height&quot;:529.4,&quot;left&quot;:87.15,&quot;top&quot;:56.35,&quot;width&quot;:773.55}"/>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DIAGRAM_VIRTUALLY_FRAME" val="{&quot;height&quot;:296.5481794829473,&quot;left&quot;:127.45,&quot;top&quot;:158.9704819343755,&quot;width&quot;:716.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1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3"/>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gradient&quot;:[{&quot;brightness&quot;:0,&quot;colorType&quot;:1,&quot;foreColorIndex&quot;:5,&quot;pos&quot;:0.05000000074505806,&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1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4"/>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8,8,8,8,8,8]}"/>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1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2"/>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1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1"/>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8,8,8,8,8,8]}"/>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3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3"/>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gradient&quot;:[{&quot;brightness&quot;:0,&quot;colorType&quot;:1,&quot;foreColorIndex&quot;:7,&quot;pos&quot;:0.05000000074505806,&quot;transparency&quot;:0},{&quot;brightness&quot;:0.4000000059604645,&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3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4"/>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8,8,8,8,8,8]}"/>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3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2"/>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8,8,8,8,8,8]}"/>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3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1"/>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8,8,8,8,8,8]}"/>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2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4"/>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gradient&quot;:[{&quot;brightness&quot;:0,&quot;colorType&quot;:1,&quot;foreColorIndex&quot;:6,&quot;pos&quot;:0.05000000074505806,&quot;transparency&quot;:0},{&quot;brightness&quot;:0.4000000059604645,&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2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3"/>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8,8,8,8,8,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2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2"/>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2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1"/>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8,8,8,8,8,8]}"/>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5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5_3"/>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gradient&quot;:[{&quot;brightness&quot;:0,&quot;colorType&quot;:1,&quot;foreColorIndex&quot;:9,&quot;pos&quot;:0.05000000074505806,&quot;transparency&quot;:0},{&quot;brightness&quot;:0.4000000059604645,&quot;colorType&quot;:1,&quot;foreColorIndex&quot;:9,&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5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5_4"/>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8,8,8,8,8,8]}"/>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5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5_2"/>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9"/>
  <p:tag name="KSO_WM_UNIT_FILL_FORE_SCHEMECOLOR_INDEX_BRIGHTNESS" val="0"/>
  <p:tag name="KSO_WM_DIAGRAM_USE_COLOR_VALUE" val="{&quot;color_scheme&quot;:1,&quot;color_type&quot;:1,&quot;theme_color_indexes&quot;:[8,8,8,8,8,8]}"/>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5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5_1"/>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8,8,8,8,8,8]}"/>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4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3"/>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gradient&quot;:[{&quot;brightness&quot;:0,&quot;colorType&quot;:1,&quot;foreColorIndex&quot;:8,&quot;pos&quot;:0.05000000074505806,&quot;transparency&quot;:0},{&quot;brightness&quot;:0.4000000059604645,&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4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4"/>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8,8,8,8,8,8]}"/>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4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2"/>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DIAGRAM_USE_COLOR_VALUE" val="{&quot;color_scheme&quot;:1,&quot;color_type&quot;:1,&quot;theme_color_indexes&quot;:[8,8,8,8,8,8]}"/>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4*l_h_i*1_4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1"/>
  <p:tag name="KSO_WM_DIAGRAM_MAX_ITEMCNT" val="6"/>
  <p:tag name="KSO_WM_DIAGRAM_MIN_ITEMCNT" val="2"/>
  <p:tag name="KSO_WM_DIAGRAM_VIRTUALLY_FRAME" val="{&quot;height&quot;:217.14998779296874,&quot;left&quot;:101.94999389648434,&quot;top&quot;:207.72500610351562,&quot;width&quot;:762.3000122070313}"/>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8,8,8,8,8,8]}"/>
</p:tagLst>
</file>

<file path=ppt/theme/theme1.xml><?xml version="1.0" encoding="utf-8"?>
<a:theme xmlns:a="http://schemas.openxmlformats.org/drawingml/2006/main" name="第一PPT，www.1ppt.com">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5973</Words>
  <Application>WPS 演示</Application>
  <PresentationFormat>宽屏</PresentationFormat>
  <Paragraphs>535</Paragraphs>
  <Slides>36</Slides>
  <Notes>20</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36</vt:i4>
      </vt:variant>
    </vt:vector>
  </HeadingPairs>
  <TitlesOfParts>
    <vt:vector size="58" baseType="lpstr">
      <vt:lpstr>Arial</vt:lpstr>
      <vt:lpstr>宋体</vt:lpstr>
      <vt:lpstr>Wingdings</vt:lpstr>
      <vt:lpstr>微软雅黑</vt:lpstr>
      <vt:lpstr>思源黑体 Normal</vt:lpstr>
      <vt:lpstr>Wingdings</vt:lpstr>
      <vt:lpstr>OPPOSans R</vt:lpstr>
      <vt:lpstr>字魂35号-经典雅黑</vt:lpstr>
      <vt:lpstr>黑体</vt:lpstr>
      <vt:lpstr>OPPOSans B</vt:lpstr>
      <vt:lpstr>Helvetica</vt:lpstr>
      <vt:lpstr>Lato Black</vt:lpstr>
      <vt:lpstr>汉仪粗圆简</vt:lpstr>
      <vt:lpstr>Arial Unicode MS</vt:lpstr>
      <vt:lpstr>汉仪文黑-55简</vt:lpstr>
      <vt:lpstr>OPPOSans M</vt:lpstr>
      <vt:lpstr>仓耳小丸子</vt:lpstr>
      <vt:lpstr>+中文正文</vt:lpstr>
      <vt:lpstr>Calibri</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dc:title>
  <dc:creator/>
  <cp:keywords>www.1ppt.com</cp:keywords>
  <dc:description>www.1ppt.com</dc:description>
  <cp:lastModifiedBy>伊</cp:lastModifiedBy>
  <cp:revision>185</cp:revision>
  <dcterms:created xsi:type="dcterms:W3CDTF">2019-06-19T02:08:00Z</dcterms:created>
  <dcterms:modified xsi:type="dcterms:W3CDTF">2025-03-14T09:45:21Z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1606F0784B4D4091A59F350D6C01277B_12</vt:lpwstr>
  </property>
  <property fmtid="{D5CDD505-2E9C-101B-9397-08002B2CF9AE}" pid="3" name="KSOProductBuildVer">
    <vt:lpwstr>2052-12.1.0.16729</vt:lpwstr>
  </property>
</Properties>
</file>