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9" r:id="rId3"/>
  </p:sldMasterIdLst>
  <p:notesMasterIdLst>
    <p:notesMasterId r:id="rId5"/>
  </p:notesMasterIdLst>
  <p:sldIdLst>
    <p:sldId id="409" r:id="rId4"/>
    <p:sldId id="410" r:id="rId6"/>
    <p:sldId id="663" r:id="rId7"/>
    <p:sldId id="664" r:id="rId8"/>
    <p:sldId id="437" r:id="rId9"/>
    <p:sldId id="414" r:id="rId10"/>
    <p:sldId id="484" r:id="rId11"/>
    <p:sldId id="641" r:id="rId12"/>
    <p:sldId id="541" r:id="rId13"/>
    <p:sldId id="643" r:id="rId14"/>
    <p:sldId id="598" r:id="rId15"/>
    <p:sldId id="415" r:id="rId16"/>
    <p:sldId id="501" r:id="rId17"/>
    <p:sldId id="508" r:id="rId18"/>
    <p:sldId id="647" r:id="rId19"/>
    <p:sldId id="648" r:id="rId20"/>
    <p:sldId id="559" r:id="rId21"/>
    <p:sldId id="621" r:id="rId22"/>
    <p:sldId id="651" r:id="rId23"/>
    <p:sldId id="624" r:id="rId24"/>
    <p:sldId id="629" r:id="rId25"/>
    <p:sldId id="564" r:id="rId26"/>
    <p:sldId id="588" r:id="rId27"/>
    <p:sldId id="656" r:id="rId28"/>
    <p:sldId id="473" r:id="rId29"/>
    <p:sldId id="634" r:id="rId30"/>
    <p:sldId id="432"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4938"/>
    <a:srgbClr val="FFBA55"/>
    <a:srgbClr val="DAAC75"/>
    <a:srgbClr val="73502F"/>
    <a:srgbClr val="FFFFFF"/>
    <a:srgbClr val="A37441"/>
    <a:srgbClr val="825E34"/>
    <a:srgbClr val="D2A672"/>
    <a:srgbClr val="BD7D69"/>
    <a:srgbClr val="704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15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283.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tags" Target="../tags/tag14.xml"/><Relationship Id="rId45" Type="http://schemas.openxmlformats.org/officeDocument/2006/relationships/tags" Target="../tags/tag13.xml"/><Relationship Id="rId44" Type="http://schemas.openxmlformats.org/officeDocument/2006/relationships/tags" Target="../tags/tag12.xml"/><Relationship Id="rId43" Type="http://schemas.openxmlformats.org/officeDocument/2006/relationships/tags" Target="../tags/tag11.xml"/><Relationship Id="rId42" Type="http://schemas.openxmlformats.org/officeDocument/2006/relationships/tags" Target="../tags/tag10.xml"/><Relationship Id="rId41" Type="http://schemas.openxmlformats.org/officeDocument/2006/relationships/tags" Target="../tags/tag9.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10.xml"/><Relationship Id="rId17" Type="http://schemas.openxmlformats.org/officeDocument/2006/relationships/slideLayout" Target="../slideLayouts/slideLayout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image" Target="../media/image10.jpeg"/><Relationship Id="rId7" Type="http://schemas.openxmlformats.org/officeDocument/2006/relationships/tags" Target="../tags/tag123.xml"/><Relationship Id="rId6" Type="http://schemas.openxmlformats.org/officeDocument/2006/relationships/image" Target="../media/image9.jpeg"/><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1.xml"/><Relationship Id="rId16" Type="http://schemas.openxmlformats.org/officeDocument/2006/relationships/slideLayout" Target="../slideLayouts/slideLayout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13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image" Target="../media/image3.png"/><Relationship Id="rId20" Type="http://schemas.openxmlformats.org/officeDocument/2006/relationships/notesSlide" Target="../notesSlides/notesSlide13.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4.xml"/><Relationship Id="rId16" Type="http://schemas.openxmlformats.org/officeDocument/2006/relationships/slideLayout" Target="../slideLayouts/slideLayout1.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5.xml"/><Relationship Id="rId16" Type="http://schemas.openxmlformats.org/officeDocument/2006/relationships/slideLayout" Target="../slideLayouts/slideLayout1.xml"/><Relationship Id="rId15" Type="http://schemas.openxmlformats.org/officeDocument/2006/relationships/tags" Target="../tags/tag170.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16.xml"/><Relationship Id="rId14" Type="http://schemas.openxmlformats.org/officeDocument/2006/relationships/slideLayout" Target="../slideLayouts/slideLayout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tags" Target="../tags/tag181.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image" Target="../media/image3.png"/><Relationship Id="rId22" Type="http://schemas.openxmlformats.org/officeDocument/2006/relationships/notesSlide" Target="../notesSlides/notesSlide18.xml"/><Relationship Id="rId21" Type="http://schemas.openxmlformats.org/officeDocument/2006/relationships/slideLayout" Target="../slideLayouts/slideLayout1.xml"/><Relationship Id="rId20" Type="http://schemas.openxmlformats.org/officeDocument/2006/relationships/tags" Target="../tags/tag198.xml"/><Relationship Id="rId2" Type="http://schemas.openxmlformats.org/officeDocument/2006/relationships/image" Target="../media/image2.png"/><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image" Target="../media/image3.png"/><Relationship Id="rId20" Type="http://schemas.openxmlformats.org/officeDocument/2006/relationships/notesSlide" Target="../notesSlides/notesSlide19.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image" Target="../media/image14.svg"/><Relationship Id="rId14" Type="http://schemas.openxmlformats.org/officeDocument/2006/relationships/image" Target="../media/image13.png"/><Relationship Id="rId13" Type="http://schemas.openxmlformats.org/officeDocument/2006/relationships/tags" Target="../tags/tag206.xml"/><Relationship Id="rId12" Type="http://schemas.openxmlformats.org/officeDocument/2006/relationships/image" Target="../media/image12.svg"/><Relationship Id="rId11" Type="http://schemas.openxmlformats.org/officeDocument/2006/relationships/image" Target="../media/image11.png"/><Relationship Id="rId10" Type="http://schemas.openxmlformats.org/officeDocument/2006/relationships/tags" Target="../tags/tag205.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20.xml"/><Relationship Id="rId17" Type="http://schemas.openxmlformats.org/officeDocument/2006/relationships/slideLayout" Target="../slideLayouts/slideLayout1.xml"/><Relationship Id="rId16" Type="http://schemas.openxmlformats.org/officeDocument/2006/relationships/tags" Target="../tags/tag222.xml"/><Relationship Id="rId15" Type="http://schemas.openxmlformats.org/officeDocument/2006/relationships/tags" Target="../tags/tag221.xml"/><Relationship Id="rId14" Type="http://schemas.openxmlformats.org/officeDocument/2006/relationships/tags" Target="../tags/tag220.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image" Target="../media/image3.png"/><Relationship Id="rId21" Type="http://schemas.openxmlformats.org/officeDocument/2006/relationships/notesSlide" Target="../notesSlides/notesSlide21.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image" Target="../media/image3.png"/><Relationship Id="rId27" Type="http://schemas.openxmlformats.org/officeDocument/2006/relationships/notesSlide" Target="../notesSlides/notesSlide22.xml"/><Relationship Id="rId26" Type="http://schemas.openxmlformats.org/officeDocument/2006/relationships/slideLayout" Target="../slideLayouts/slideLayout1.xml"/><Relationship Id="rId25" Type="http://schemas.openxmlformats.org/officeDocument/2006/relationships/tags" Target="../tags/tag254.xml"/><Relationship Id="rId24" Type="http://schemas.openxmlformats.org/officeDocument/2006/relationships/tags" Target="../tags/tag253.xml"/><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tags" Target="../tags/tag252.xml"/><Relationship Id="rId20" Type="http://schemas.openxmlformats.org/officeDocument/2006/relationships/tags" Target="../tags/tag251.xml"/><Relationship Id="rId2" Type="http://schemas.openxmlformats.org/officeDocument/2006/relationships/image" Target="../media/image2.png"/><Relationship Id="rId19" Type="http://schemas.openxmlformats.org/officeDocument/2006/relationships/tags" Target="../tags/tag250.xml"/><Relationship Id="rId18" Type="http://schemas.openxmlformats.org/officeDocument/2006/relationships/tags" Target="../tags/tag249.xml"/><Relationship Id="rId17" Type="http://schemas.openxmlformats.org/officeDocument/2006/relationships/image" Target="../media/image18.svg"/><Relationship Id="rId16" Type="http://schemas.openxmlformats.org/officeDocument/2006/relationships/image" Target="../media/image17.png"/><Relationship Id="rId15" Type="http://schemas.openxmlformats.org/officeDocument/2006/relationships/tags" Target="../tags/tag248.xml"/><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image" Target="../media/image16.svg"/><Relationship Id="rId11" Type="http://schemas.openxmlformats.org/officeDocument/2006/relationships/image" Target="../media/image15.png"/><Relationship Id="rId10" Type="http://schemas.openxmlformats.org/officeDocument/2006/relationships/tags" Target="../tags/tag245.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3.xml"/><Relationship Id="rId13" Type="http://schemas.openxmlformats.org/officeDocument/2006/relationships/slideLayout" Target="../slideLayouts/slideLayout1.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tags" Target="../tags/tag265.xml"/><Relationship Id="rId5" Type="http://schemas.openxmlformats.org/officeDocument/2006/relationships/image" Target="../media/image21.png"/><Relationship Id="rId4" Type="http://schemas.openxmlformats.org/officeDocument/2006/relationships/tags" Target="../tags/tag26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5.xml"/><Relationship Id="rId13" Type="http://schemas.openxmlformats.org/officeDocument/2006/relationships/slideLayout" Target="../slideLayouts/slideLayout1.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26.xml"/><Relationship Id="rId11" Type="http://schemas.openxmlformats.org/officeDocument/2006/relationships/slideLayout" Target="../slideLayouts/slideLayout1.xml"/><Relationship Id="rId10" Type="http://schemas.openxmlformats.org/officeDocument/2006/relationships/tags" Target="../tags/tag281.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xml"/><Relationship Id="rId5" Type="http://schemas.openxmlformats.org/officeDocument/2006/relationships/tags" Target="../tags/tag28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ags" Target="../tags/tag79.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3" Type="http://schemas.openxmlformats.org/officeDocument/2006/relationships/notesSlide" Target="../notesSlides/notesSlide9.xml"/><Relationship Id="rId32" Type="http://schemas.openxmlformats.org/officeDocument/2006/relationships/slideLayout" Target="../slideLayouts/slideLayout1.xml"/><Relationship Id="rId31" Type="http://schemas.openxmlformats.org/officeDocument/2006/relationships/tags" Target="../tags/tag107.xml"/><Relationship Id="rId30" Type="http://schemas.openxmlformats.org/officeDocument/2006/relationships/tags" Target="../tags/tag106.xml"/><Relationship Id="rId3" Type="http://schemas.openxmlformats.org/officeDocument/2006/relationships/image" Target="../media/image3.png"/><Relationship Id="rId29" Type="http://schemas.openxmlformats.org/officeDocument/2006/relationships/tags" Target="../tags/tag105.xml"/><Relationship Id="rId28" Type="http://schemas.openxmlformats.org/officeDocument/2006/relationships/tags" Target="../tags/tag104.xml"/><Relationship Id="rId27" Type="http://schemas.openxmlformats.org/officeDocument/2006/relationships/tags" Target="../tags/tag103.xml"/><Relationship Id="rId26" Type="http://schemas.openxmlformats.org/officeDocument/2006/relationships/tags" Target="../tags/tag102.xml"/><Relationship Id="rId25" Type="http://schemas.openxmlformats.org/officeDocument/2006/relationships/tags" Target="../tags/tag101.xml"/><Relationship Id="rId24" Type="http://schemas.openxmlformats.org/officeDocument/2006/relationships/tags" Target="../tags/tag100.xml"/><Relationship Id="rId23" Type="http://schemas.openxmlformats.org/officeDocument/2006/relationships/tags" Target="../tags/tag99.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image" Target="../media/image2.png"/><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三、创业计划书的撰写要求</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 name="燕尾形 3"/>
          <p:cNvSpPr/>
          <p:nvPr>
            <p:custDataLst>
              <p:tags r:id="rId4"/>
            </p:custDataLst>
          </p:nvPr>
        </p:nvSpPr>
        <p:spPr>
          <a:xfrm>
            <a:off x="1334136" y="3657459"/>
            <a:ext cx="1956983" cy="631563"/>
          </a:xfrm>
          <a:prstGeom prst="chevron">
            <a:avLst/>
          </a:prstGeom>
          <a:gradFill>
            <a:gsLst>
              <a:gs pos="0">
                <a:schemeClr val="accent4">
                  <a:lumMod val="20000"/>
                  <a:lumOff val="80000"/>
                  <a:alpha val="100000"/>
                </a:schemeClr>
              </a:gs>
              <a:gs pos="44000">
                <a:schemeClr val="accent4">
                  <a:alpha val="100000"/>
                </a:schemeClr>
              </a:gs>
            </a:gsLst>
            <a:path path="circle">
              <a:fillToRect r="100000" b="100000"/>
            </a:path>
            <a:tileRect l="-100000" t="-100000"/>
          </a:gradFill>
          <a:ln>
            <a:noFill/>
          </a:ln>
          <a:effectLst>
            <a:outerShdw blurRad="1778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solidFill>
                  <a:srgbClr val="FFFFFF"/>
                </a:solidFill>
                <a:effectLst/>
                <a:uFillTx/>
                <a:latin typeface="+mn-ea"/>
                <a:cs typeface="+mn-ea"/>
                <a:sym typeface="+mn-ea"/>
              </a:rPr>
              <a:t>结构完整性要求</a:t>
            </a:r>
            <a:endParaRPr lang="zh-CN" altLang="en-US" sz="1600" b="1">
              <a:solidFill>
                <a:srgbClr val="FFFFFF"/>
              </a:solidFill>
              <a:effectLst/>
              <a:uFillTx/>
              <a:latin typeface="+mn-ea"/>
              <a:cs typeface="+mn-ea"/>
              <a:sym typeface="+mn-ea"/>
            </a:endParaRPr>
          </a:p>
        </p:txBody>
      </p:sp>
      <p:sp>
        <p:nvSpPr>
          <p:cNvPr id="2" name="任意多边形 1"/>
          <p:cNvSpPr/>
          <p:nvPr>
            <p:custDataLst>
              <p:tags r:id="rId5"/>
            </p:custDataLst>
          </p:nvPr>
        </p:nvSpPr>
        <p:spPr>
          <a:xfrm>
            <a:off x="3246717" y="3518290"/>
            <a:ext cx="467211" cy="909901"/>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cxnSp>
        <p:nvCxnSpPr>
          <p:cNvPr id="10" name="直接连接符 9"/>
          <p:cNvCxnSpPr/>
          <p:nvPr>
            <p:custDataLst>
              <p:tags r:id="rId6"/>
            </p:custDataLst>
          </p:nvPr>
        </p:nvCxnSpPr>
        <p:spPr>
          <a:xfrm flipH="1">
            <a:off x="4778241" y="4435481"/>
            <a:ext cx="800554" cy="801217"/>
          </a:xfrm>
          <a:prstGeom prst="line">
            <a:avLst/>
          </a:prstGeom>
          <a:ln w="12700">
            <a:solidFill>
              <a:schemeClr val="accent4">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5" name="燕尾形 34"/>
          <p:cNvSpPr/>
          <p:nvPr>
            <p:custDataLst>
              <p:tags r:id="rId7"/>
            </p:custDataLst>
          </p:nvPr>
        </p:nvSpPr>
        <p:spPr>
          <a:xfrm>
            <a:off x="3669665" y="3657600"/>
            <a:ext cx="2209800" cy="631825"/>
          </a:xfrm>
          <a:prstGeom prst="chevron">
            <a:avLst/>
          </a:prstGeom>
          <a:gradFill>
            <a:gsLst>
              <a:gs pos="0">
                <a:schemeClr val="accent4">
                  <a:lumMod val="20000"/>
                  <a:lumOff val="80000"/>
                  <a:alpha val="100000"/>
                </a:schemeClr>
              </a:gs>
              <a:gs pos="44000">
                <a:schemeClr val="accent4">
                  <a:alpha val="100000"/>
                </a:schemeClr>
              </a:gs>
            </a:gsLst>
            <a:path path="circle">
              <a:fillToRect r="100000" b="100000"/>
            </a:path>
            <a:tileRect l="-100000" t="-100000"/>
          </a:gradFill>
          <a:ln>
            <a:noFill/>
          </a:ln>
          <a:effectLst>
            <a:outerShdw blurRad="1778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olidFill>
                  <a:srgbClr val="FFFFFF"/>
                </a:solidFill>
                <a:effectLst/>
                <a:uFillTx/>
                <a:latin typeface="+mn-ea"/>
                <a:cs typeface="+mn-ea"/>
                <a:sym typeface="+mn-ea"/>
              </a:rPr>
              <a:t>内容准确性与合理性要求</a:t>
            </a:r>
            <a:endParaRPr lang="zh-CN" altLang="en-US" sz="1600" b="1">
              <a:solidFill>
                <a:srgbClr val="FFFFFF"/>
              </a:solidFill>
              <a:effectLst/>
              <a:uFillTx/>
              <a:latin typeface="+mn-ea"/>
              <a:cs typeface="+mn-ea"/>
              <a:sym typeface="+mn-ea"/>
            </a:endParaRPr>
          </a:p>
        </p:txBody>
      </p:sp>
      <p:sp>
        <p:nvSpPr>
          <p:cNvPr id="36" name="任意多边形 35"/>
          <p:cNvSpPr/>
          <p:nvPr>
            <p:custDataLst>
              <p:tags r:id="rId8"/>
            </p:custDataLst>
          </p:nvPr>
        </p:nvSpPr>
        <p:spPr>
          <a:xfrm>
            <a:off x="5577469" y="3526905"/>
            <a:ext cx="467211" cy="909901"/>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cxnSp>
        <p:nvCxnSpPr>
          <p:cNvPr id="37" name="直接连接符 36"/>
          <p:cNvCxnSpPr/>
          <p:nvPr>
            <p:custDataLst>
              <p:tags r:id="rId9"/>
            </p:custDataLst>
          </p:nvPr>
        </p:nvCxnSpPr>
        <p:spPr>
          <a:xfrm flipH="1" flipV="1">
            <a:off x="2458755" y="2718398"/>
            <a:ext cx="799891" cy="799891"/>
          </a:xfrm>
          <a:prstGeom prst="line">
            <a:avLst/>
          </a:prstGeom>
          <a:ln w="12700">
            <a:solidFill>
              <a:schemeClr val="accent4">
                <a:alpha val="67000"/>
              </a:schemeClr>
            </a:solidFill>
            <a:prstDash val="solid"/>
          </a:ln>
        </p:spPr>
        <p:style>
          <a:lnRef idx="1">
            <a:schemeClr val="accent1"/>
          </a:lnRef>
          <a:fillRef idx="0">
            <a:schemeClr val="accent1"/>
          </a:fillRef>
          <a:effectRef idx="0">
            <a:schemeClr val="accent1"/>
          </a:effectRef>
          <a:fontRef idx="minor">
            <a:schemeClr val="tx1"/>
          </a:fontRef>
        </p:style>
      </p:cxnSp>
      <p:sp>
        <p:nvSpPr>
          <p:cNvPr id="40" name="燕尾形 39"/>
          <p:cNvSpPr/>
          <p:nvPr>
            <p:custDataLst>
              <p:tags r:id="rId10"/>
            </p:custDataLst>
          </p:nvPr>
        </p:nvSpPr>
        <p:spPr>
          <a:xfrm>
            <a:off x="5999616" y="3666074"/>
            <a:ext cx="1970238" cy="631563"/>
          </a:xfrm>
          <a:prstGeom prst="chevron">
            <a:avLst/>
          </a:prstGeom>
          <a:gradFill>
            <a:gsLst>
              <a:gs pos="0">
                <a:schemeClr val="accent4">
                  <a:lumMod val="20000"/>
                  <a:lumOff val="80000"/>
                  <a:alpha val="100000"/>
                </a:schemeClr>
              </a:gs>
              <a:gs pos="44000">
                <a:schemeClr val="accent4">
                  <a:alpha val="100000"/>
                </a:schemeClr>
              </a:gs>
            </a:gsLst>
            <a:path path="circle">
              <a:fillToRect r="100000" b="100000"/>
            </a:path>
            <a:tileRect l="-100000" t="-100000"/>
          </a:gradFill>
          <a:ln>
            <a:noFill/>
          </a:ln>
          <a:effectLst>
            <a:outerShdw blurRad="1778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solidFill>
                  <a:srgbClr val="FFFFFF"/>
                </a:solidFill>
                <a:effectLst/>
                <a:uFillTx/>
                <a:latin typeface="+mn-ea"/>
                <a:cs typeface="+mn-ea"/>
                <a:sym typeface="+mn-ea"/>
              </a:rPr>
              <a:t>语言表达清晰性要求</a:t>
            </a:r>
            <a:endParaRPr lang="zh-CN" altLang="en-US" sz="1600" b="1">
              <a:solidFill>
                <a:srgbClr val="FFFFFF"/>
              </a:solidFill>
              <a:effectLst/>
              <a:uFillTx/>
              <a:latin typeface="+mn-ea"/>
              <a:cs typeface="+mn-ea"/>
              <a:sym typeface="+mn-ea"/>
            </a:endParaRPr>
          </a:p>
        </p:txBody>
      </p:sp>
      <p:sp>
        <p:nvSpPr>
          <p:cNvPr id="41" name="任意多边形 40"/>
          <p:cNvSpPr/>
          <p:nvPr>
            <p:custDataLst>
              <p:tags r:id="rId11"/>
            </p:custDataLst>
          </p:nvPr>
        </p:nvSpPr>
        <p:spPr>
          <a:xfrm>
            <a:off x="7906896" y="3535520"/>
            <a:ext cx="467211" cy="909901"/>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cxnSp>
        <p:nvCxnSpPr>
          <p:cNvPr id="42" name="直接连接符 41"/>
          <p:cNvCxnSpPr/>
          <p:nvPr>
            <p:custDataLst>
              <p:tags r:id="rId12"/>
            </p:custDataLst>
          </p:nvPr>
        </p:nvCxnSpPr>
        <p:spPr>
          <a:xfrm flipH="1">
            <a:off x="9441733" y="4432830"/>
            <a:ext cx="800554" cy="801217"/>
          </a:xfrm>
          <a:prstGeom prst="line">
            <a:avLst/>
          </a:prstGeom>
          <a:ln w="12700">
            <a:solidFill>
              <a:schemeClr val="accent4">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24" name="燕尾形 123"/>
          <p:cNvSpPr/>
          <p:nvPr>
            <p:custDataLst>
              <p:tags r:id="rId13"/>
            </p:custDataLst>
          </p:nvPr>
        </p:nvSpPr>
        <p:spPr>
          <a:xfrm>
            <a:off x="8329930" y="3674745"/>
            <a:ext cx="2121535" cy="631825"/>
          </a:xfrm>
          <a:prstGeom prst="chevron">
            <a:avLst/>
          </a:prstGeom>
          <a:gradFill>
            <a:gsLst>
              <a:gs pos="0">
                <a:schemeClr val="accent4">
                  <a:lumMod val="20000"/>
                  <a:lumOff val="80000"/>
                  <a:alpha val="100000"/>
                </a:schemeClr>
              </a:gs>
              <a:gs pos="44000">
                <a:schemeClr val="accent4">
                  <a:alpha val="100000"/>
                </a:schemeClr>
              </a:gs>
            </a:gsLst>
            <a:path path="circle">
              <a:fillToRect r="100000" b="100000"/>
            </a:path>
            <a:tileRect l="-100000" t="-100000"/>
          </a:gradFill>
          <a:ln>
            <a:noFill/>
          </a:ln>
          <a:effectLst>
            <a:outerShdw blurRad="1778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olidFill>
                  <a:srgbClr val="FFFFFF"/>
                </a:solidFill>
                <a:effectLst/>
                <a:uFillTx/>
                <a:latin typeface="+mn-ea"/>
                <a:cs typeface="+mn-ea"/>
                <a:sym typeface="+mn-ea"/>
              </a:rPr>
              <a:t>格式规范与排版美观要求</a:t>
            </a:r>
            <a:endParaRPr lang="zh-CN" altLang="en-US" sz="1600" b="1">
              <a:solidFill>
                <a:srgbClr val="FFFFFF"/>
              </a:solidFill>
              <a:effectLst/>
              <a:uFillTx/>
              <a:latin typeface="+mn-ea"/>
              <a:cs typeface="+mn-ea"/>
              <a:sym typeface="+mn-ea"/>
            </a:endParaRPr>
          </a:p>
        </p:txBody>
      </p:sp>
      <p:sp>
        <p:nvSpPr>
          <p:cNvPr id="125" name="任意多边形 124"/>
          <p:cNvSpPr/>
          <p:nvPr>
            <p:custDataLst>
              <p:tags r:id="rId14"/>
            </p:custDataLst>
          </p:nvPr>
        </p:nvSpPr>
        <p:spPr>
          <a:xfrm>
            <a:off x="10236985" y="3524254"/>
            <a:ext cx="467211" cy="909901"/>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cxnSp>
        <p:nvCxnSpPr>
          <p:cNvPr id="126" name="直接连接符 125"/>
          <p:cNvCxnSpPr/>
          <p:nvPr>
            <p:custDataLst>
              <p:tags r:id="rId15"/>
            </p:custDataLst>
          </p:nvPr>
        </p:nvCxnSpPr>
        <p:spPr>
          <a:xfrm flipH="1" flipV="1">
            <a:off x="7117608" y="2735629"/>
            <a:ext cx="799891" cy="799891"/>
          </a:xfrm>
          <a:prstGeom prst="line">
            <a:avLst/>
          </a:prstGeom>
          <a:ln w="12700">
            <a:solidFill>
              <a:schemeClr val="accent4">
                <a:alpha val="50000"/>
              </a:schemeClr>
            </a:solidFill>
            <a:prstDash val="solid"/>
          </a:ln>
        </p:spPr>
        <p:style>
          <a:lnRef idx="1">
            <a:schemeClr val="accent1"/>
          </a:lnRef>
          <a:fillRef idx="0">
            <a:schemeClr val="accent1"/>
          </a:fillRef>
          <a:effectRef idx="0">
            <a:schemeClr val="accent1"/>
          </a:effectRef>
          <a:fontRef idx="minor">
            <a:schemeClr val="tx1"/>
          </a:fontRef>
        </p:style>
      </p:cxnSp>
    </p:spTree>
    <p:custDataLst>
      <p:tags r:id="rId1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fill="hold"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四、总结与实践指导</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796414" y="166078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（一）对创业成功的影响</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23" name="图片 22"/>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5186" t="17203" b="22192"/>
          <a:stretch>
            <a:fillRect/>
          </a:stretch>
        </p:blipFill>
        <p:spPr>
          <a:xfrm>
            <a:off x="1466074" y="4411650"/>
            <a:ext cx="3555161" cy="1640622"/>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7"/>
            </p:custDataLst>
          </p:nvPr>
        </p:nvPicPr>
        <p:blipFill rotWithShape="1">
          <a:blip r:embed="rId8">
            <a:extLst>
              <a:ext uri="{28A0092B-C50C-407E-A947-70E740481C1C}">
                <a14:useLocalDpi xmlns:a14="http://schemas.microsoft.com/office/drawing/2010/main" val="0"/>
              </a:ext>
            </a:extLst>
          </a:blip>
          <a:srcRect t="14268" b="25764"/>
          <a:stretch>
            <a:fillRect/>
          </a:stretch>
        </p:blipFill>
        <p:spPr>
          <a:xfrm>
            <a:off x="1466074" y="2357120"/>
            <a:ext cx="3555161" cy="1640622"/>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 name="矩形 2"/>
          <p:cNvSpPr/>
          <p:nvPr>
            <p:custDataLst>
              <p:tags r:id="rId9"/>
            </p:custDataLst>
          </p:nvPr>
        </p:nvSpPr>
        <p:spPr>
          <a:xfrm>
            <a:off x="5897880" y="2652395"/>
            <a:ext cx="5071110" cy="812800"/>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ln>
                  <a:noFill/>
                  <a:prstDash val="sysDot"/>
                </a:ln>
                <a:solidFill>
                  <a:schemeClr val="tx1">
                    <a:lumMod val="85000"/>
                    <a:lumOff val="15000"/>
                  </a:schemeClr>
                </a:solidFill>
                <a:latin typeface="+mn-ea"/>
                <a:cs typeface="+mn-ea"/>
              </a:rPr>
              <a:t>创业计划书的撰写是一个系统工程，关键要点包括明确项目核心价值，清晰阐述项目解决的问题和创造的价值；深入分析市场，精准定位目标客户和把握市场趋势；突出团队优势，展示团队成员的专业能力和协作精神；详细描述产品或服务，强调其独特性和竞争力；合理规划财务，确保资金需求和盈利预测的合理性；全面评估风险，制定有效的应对策略。</a:t>
            </a:r>
            <a:endParaRPr lang="zh-CN" altLang="en-US" sz="1400" dirty="0">
              <a:ln>
                <a:noFill/>
                <a:prstDash val="sysDot"/>
              </a:ln>
              <a:solidFill>
                <a:schemeClr val="tx1">
                  <a:lumMod val="85000"/>
                  <a:lumOff val="15000"/>
                </a:schemeClr>
              </a:solidFill>
              <a:latin typeface="+mn-ea"/>
              <a:cs typeface="+mn-ea"/>
            </a:endParaRPr>
          </a:p>
        </p:txBody>
      </p:sp>
      <p:sp>
        <p:nvSpPr>
          <p:cNvPr id="4" name="矩形 3"/>
          <p:cNvSpPr/>
          <p:nvPr>
            <p:custDataLst>
              <p:tags r:id="rId10"/>
            </p:custDataLst>
          </p:nvPr>
        </p:nvSpPr>
        <p:spPr>
          <a:xfrm>
            <a:off x="5897943" y="2280081"/>
            <a:ext cx="4583401" cy="30829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4"/>
                </a:solidFill>
                <a:latin typeface="+mn-ea"/>
                <a:cs typeface="+mn-ea"/>
              </a:rPr>
              <a:t>总结创业计划书撰写的关键要点</a:t>
            </a:r>
            <a:endParaRPr lang="en-US" altLang="zh-CN" b="1">
              <a:solidFill>
                <a:schemeClr val="accent4"/>
              </a:solidFill>
              <a:latin typeface="+mn-ea"/>
              <a:cs typeface="+mn-ea"/>
            </a:endParaRPr>
          </a:p>
        </p:txBody>
      </p:sp>
      <p:sp>
        <p:nvSpPr>
          <p:cNvPr id="10" name="矩形 9"/>
          <p:cNvSpPr/>
          <p:nvPr>
            <p:custDataLst>
              <p:tags r:id="rId11"/>
            </p:custDataLst>
          </p:nvPr>
        </p:nvSpPr>
        <p:spPr>
          <a:xfrm>
            <a:off x="5455339" y="2280081"/>
            <a:ext cx="398270" cy="308299"/>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sp>
        <p:nvSpPr>
          <p:cNvPr id="12" name="矩形 11"/>
          <p:cNvSpPr/>
          <p:nvPr>
            <p:custDataLst>
              <p:tags r:id="rId12"/>
            </p:custDataLst>
          </p:nvPr>
        </p:nvSpPr>
        <p:spPr>
          <a:xfrm>
            <a:off x="5897880" y="4912995"/>
            <a:ext cx="5071110" cy="812800"/>
          </a:xfrm>
          <a:prstGeom prst="rect">
            <a:avLst/>
          </a:prstGeom>
          <a:noFill/>
        </p:spPr>
        <p:txBody>
          <a:bodyPr wrap="square" lIns="0" tIns="0" rIns="0" bIns="0" rtlCol="0" anchor="t" anchorCtr="0">
            <a:noAutofit/>
          </a:bodyPr>
          <a:p>
            <a:pPr indent="355600" algn="just" fontAlgn="auto">
              <a:lnSpc>
                <a:spcPct val="150000"/>
              </a:lnSpc>
              <a:spcBef>
                <a:spcPct val="0"/>
              </a:spcBef>
              <a:spcAft>
                <a:spcPct val="0"/>
              </a:spcAft>
              <a:extLst>
                <a:ext uri="{35155182-B16C-46BC-9424-99874614C6A1}">
                  <wpsdc:indentchars xmlns:wpsdc="http://www.wps.cn/officeDocument/2017/drawingmlCustomData" val="200" checksum="3837665281"/>
                </a:ext>
              </a:extLst>
            </a:pPr>
            <a:r>
              <a:rPr lang="zh-CN" altLang="en-US" sz="1400">
                <a:ln>
                  <a:noFill/>
                  <a:prstDash val="sysDot"/>
                </a:ln>
                <a:solidFill>
                  <a:schemeClr val="tx1">
                    <a:lumMod val="85000"/>
                    <a:lumOff val="15000"/>
                  </a:schemeClr>
                </a:solidFill>
                <a:latin typeface="+mn-ea"/>
                <a:cs typeface="+mn-ea"/>
              </a:rPr>
              <a:t>对于大学生撰写创业计划书，首先要充分发挥创新思维，挖掘身边的商业机会，但同时要注重项目的可行性和市场需求。</a:t>
            </a:r>
            <a:endParaRPr lang="zh-CN" altLang="en-US" sz="1400">
              <a:ln>
                <a:noFill/>
                <a:prstDash val="sysDot"/>
              </a:ln>
              <a:solidFill>
                <a:schemeClr val="tx1">
                  <a:lumMod val="85000"/>
                  <a:lumOff val="15000"/>
                </a:schemeClr>
              </a:solidFill>
              <a:latin typeface="+mn-ea"/>
              <a:cs typeface="+mn-ea"/>
            </a:endParaRPr>
          </a:p>
        </p:txBody>
      </p:sp>
      <p:sp>
        <p:nvSpPr>
          <p:cNvPr id="14" name="矩形 13"/>
          <p:cNvSpPr/>
          <p:nvPr>
            <p:custDataLst>
              <p:tags r:id="rId13"/>
            </p:custDataLst>
          </p:nvPr>
        </p:nvSpPr>
        <p:spPr>
          <a:xfrm>
            <a:off x="5897880" y="4540885"/>
            <a:ext cx="5071110" cy="30861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dirty="0">
                <a:solidFill>
                  <a:schemeClr val="accent4"/>
                </a:solidFill>
                <a:latin typeface="+mn-ea"/>
                <a:cs typeface="+mn-ea"/>
              </a:rPr>
              <a:t>对大学生进行创业计划书撰写实践给出指导建议</a:t>
            </a:r>
            <a:endParaRPr lang="zh-CN" altLang="en-US" b="1" dirty="0">
              <a:solidFill>
                <a:schemeClr val="accent4"/>
              </a:solidFill>
              <a:latin typeface="+mn-ea"/>
              <a:cs typeface="+mn-ea"/>
            </a:endParaRPr>
          </a:p>
        </p:txBody>
      </p:sp>
      <p:sp>
        <p:nvSpPr>
          <p:cNvPr id="27" name="矩形 26"/>
          <p:cNvSpPr/>
          <p:nvPr>
            <p:custDataLst>
              <p:tags r:id="rId14"/>
            </p:custDataLst>
          </p:nvPr>
        </p:nvSpPr>
        <p:spPr>
          <a:xfrm>
            <a:off x="5455339" y="4540986"/>
            <a:ext cx="398270" cy="308299"/>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6575" y="3013710"/>
            <a:ext cx="627888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创业计划书的撰写技巧</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7295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一、创业项目可行性评估概述</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71295" y="183007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（一）核心价值清晰呈现</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1" name="圆角矩形 9"/>
          <p:cNvSpPr/>
          <p:nvPr>
            <p:custDataLst>
              <p:tags r:id="rId4"/>
            </p:custDataLst>
          </p:nvPr>
        </p:nvSpPr>
        <p:spPr>
          <a:xfrm>
            <a:off x="1864360" y="2484755"/>
            <a:ext cx="8827135" cy="916305"/>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72" name="圆角矩形 71"/>
          <p:cNvSpPr/>
          <p:nvPr>
            <p:custDataLst>
              <p:tags r:id="rId5"/>
            </p:custDataLst>
          </p:nvPr>
        </p:nvSpPr>
        <p:spPr>
          <a:xfrm flipH="1">
            <a:off x="2050325" y="2619468"/>
            <a:ext cx="1570107" cy="6468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1700" b="1" dirty="0">
                <a:solidFill>
                  <a:schemeClr val="lt1"/>
                </a:solidFill>
                <a:latin typeface="+mn-ea"/>
                <a:cs typeface="+mn-ea"/>
                <a:sym typeface="+mn-ea"/>
              </a:rPr>
              <a:t>挖掘创意独</a:t>
            </a:r>
            <a:endParaRPr lang="zh-CN" altLang="en-US" sz="1700" b="1" dirty="0">
              <a:solidFill>
                <a:schemeClr val="lt1"/>
              </a:solidFill>
              <a:latin typeface="+mn-ea"/>
              <a:cs typeface="+mn-ea"/>
              <a:sym typeface="+mn-ea"/>
            </a:endParaRPr>
          </a:p>
          <a:p>
            <a:pPr algn="ctr">
              <a:spcBef>
                <a:spcPct val="0"/>
              </a:spcBef>
              <a:spcAft>
                <a:spcPct val="0"/>
              </a:spcAft>
            </a:pPr>
            <a:r>
              <a:rPr lang="zh-CN" altLang="en-US" sz="1700" b="1" dirty="0">
                <a:solidFill>
                  <a:schemeClr val="lt1"/>
                </a:solidFill>
                <a:latin typeface="+mn-ea"/>
                <a:cs typeface="+mn-ea"/>
                <a:sym typeface="+mn-ea"/>
              </a:rPr>
              <a:t>特性</a:t>
            </a:r>
            <a:endParaRPr lang="zh-CN" altLang="en-US" sz="1700" b="1" dirty="0">
              <a:solidFill>
                <a:schemeClr val="lt1"/>
              </a:solidFill>
              <a:latin typeface="+mn-ea"/>
              <a:cs typeface="+mn-ea"/>
              <a:sym typeface="+mn-ea"/>
            </a:endParaRPr>
          </a:p>
        </p:txBody>
      </p:sp>
      <p:sp>
        <p:nvSpPr>
          <p:cNvPr id="21" name="矩形 20"/>
          <p:cNvSpPr/>
          <p:nvPr>
            <p:custDataLst>
              <p:tags r:id="rId6"/>
            </p:custDataLst>
          </p:nvPr>
        </p:nvSpPr>
        <p:spPr>
          <a:xfrm>
            <a:off x="3806825" y="2554605"/>
            <a:ext cx="6419215" cy="775970"/>
          </a:xfrm>
          <a:prstGeom prst="rect">
            <a:avLst/>
          </a:prstGeom>
          <a:noFill/>
        </p:spPr>
        <p:txBody>
          <a:bodyPr wrap="square" lIns="0" tIns="0" rIns="0" bIns="0" rtlCol="0" anchor="ctr" anchorCtr="0">
            <a:noAutofit/>
          </a:bodyPr>
          <a:p>
            <a:pPr indent="4064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大学生创业者应深入挖掘创业项目的创意独特之处，选定的某个创意需要在当前的市场中具有显著的差异化优势。</a:t>
            </a:r>
            <a:endParaRPr lang="zh-CN" altLang="en-US" sz="1600">
              <a:solidFill>
                <a:schemeClr val="tx1">
                  <a:lumMod val="85000"/>
                  <a:lumOff val="15000"/>
                </a:schemeClr>
              </a:solidFill>
              <a:latin typeface="+mn-ea"/>
              <a:cs typeface="+mn-ea"/>
            </a:endParaRPr>
          </a:p>
        </p:txBody>
      </p:sp>
      <p:sp>
        <p:nvSpPr>
          <p:cNvPr id="23" name="圆角矩形 9"/>
          <p:cNvSpPr/>
          <p:nvPr>
            <p:custDataLst>
              <p:tags r:id="rId7"/>
            </p:custDataLst>
          </p:nvPr>
        </p:nvSpPr>
        <p:spPr>
          <a:xfrm>
            <a:off x="1864360" y="3879850"/>
            <a:ext cx="8827135" cy="916305"/>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24" name="圆角矩形 23"/>
          <p:cNvSpPr/>
          <p:nvPr>
            <p:custDataLst>
              <p:tags r:id="rId8"/>
            </p:custDataLst>
          </p:nvPr>
        </p:nvSpPr>
        <p:spPr>
          <a:xfrm flipH="1">
            <a:off x="2050325" y="4014533"/>
            <a:ext cx="1570107" cy="6468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700" b="1">
                <a:solidFill>
                  <a:schemeClr val="lt1"/>
                </a:solidFill>
                <a:latin typeface="+mn-ea"/>
                <a:cs typeface="+mn-ea"/>
                <a:sym typeface="+mn-ea"/>
              </a:rPr>
              <a:t>突显产品或服务优势</a:t>
            </a:r>
            <a:endParaRPr lang="zh-CN" altLang="en-US" sz="1700" b="1">
              <a:solidFill>
                <a:schemeClr val="lt1"/>
              </a:solidFill>
              <a:latin typeface="+mn-ea"/>
              <a:cs typeface="+mn-ea"/>
              <a:sym typeface="+mn-ea"/>
            </a:endParaRPr>
          </a:p>
        </p:txBody>
      </p:sp>
      <p:sp>
        <p:nvSpPr>
          <p:cNvPr id="25" name="矩形 24"/>
          <p:cNvSpPr/>
          <p:nvPr>
            <p:custDataLst>
              <p:tags r:id="rId9"/>
            </p:custDataLst>
          </p:nvPr>
        </p:nvSpPr>
        <p:spPr>
          <a:xfrm>
            <a:off x="3806825" y="3949700"/>
            <a:ext cx="6419215" cy="775970"/>
          </a:xfrm>
          <a:prstGeom prst="rect">
            <a:avLst/>
          </a:prstGeom>
          <a:noFill/>
        </p:spPr>
        <p:txBody>
          <a:bodyPr wrap="square" lIns="0" tIns="0" rIns="0" bIns="0" rtlCol="0" anchor="ctr" anchorCtr="0">
            <a:noAutofit/>
          </a:bodyPr>
          <a:p>
            <a:pPr indent="4064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清晰地阐述产品或服务相较于竞争对手的优势，其优势使其能在市场中脱颖而出。</a:t>
            </a:r>
            <a:endParaRPr lang="zh-CN" altLang="en-US" sz="1600">
              <a:solidFill>
                <a:schemeClr val="tx1">
                  <a:lumMod val="85000"/>
                  <a:lumOff val="15000"/>
                </a:schemeClr>
              </a:solidFill>
              <a:latin typeface="+mn-ea"/>
              <a:cs typeface="+mn-ea"/>
            </a:endParaRPr>
          </a:p>
        </p:txBody>
      </p:sp>
      <p:sp>
        <p:nvSpPr>
          <p:cNvPr id="26" name="圆角矩形 25"/>
          <p:cNvSpPr/>
          <p:nvPr>
            <p:custDataLst>
              <p:tags r:id="rId10"/>
            </p:custDataLst>
          </p:nvPr>
        </p:nvSpPr>
        <p:spPr>
          <a:xfrm>
            <a:off x="1864360" y="5274945"/>
            <a:ext cx="8827135" cy="916305"/>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27" name="圆角矩形 26"/>
          <p:cNvSpPr/>
          <p:nvPr>
            <p:custDataLst>
              <p:tags r:id="rId11"/>
            </p:custDataLst>
          </p:nvPr>
        </p:nvSpPr>
        <p:spPr>
          <a:xfrm flipH="1">
            <a:off x="2050325" y="5409598"/>
            <a:ext cx="1570107" cy="6468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700" b="1">
                <a:solidFill>
                  <a:schemeClr val="lt1"/>
                </a:solidFill>
                <a:latin typeface="+mn-ea"/>
                <a:cs typeface="+mn-ea"/>
                <a:sym typeface="+mn-ea"/>
              </a:rPr>
              <a:t>精准阐述市场定位</a:t>
            </a:r>
            <a:endParaRPr lang="zh-CN" altLang="en-US" sz="1700" b="1">
              <a:solidFill>
                <a:schemeClr val="lt1"/>
              </a:solidFill>
              <a:latin typeface="+mn-ea"/>
              <a:cs typeface="+mn-ea"/>
              <a:sym typeface="+mn-ea"/>
            </a:endParaRPr>
          </a:p>
        </p:txBody>
      </p:sp>
      <p:sp>
        <p:nvSpPr>
          <p:cNvPr id="28" name="矩形 27"/>
          <p:cNvSpPr/>
          <p:nvPr>
            <p:custDataLst>
              <p:tags r:id="rId12"/>
            </p:custDataLst>
          </p:nvPr>
        </p:nvSpPr>
        <p:spPr>
          <a:xfrm>
            <a:off x="3806825" y="5344795"/>
            <a:ext cx="6419215" cy="775970"/>
          </a:xfrm>
          <a:prstGeom prst="rect">
            <a:avLst/>
          </a:prstGeom>
          <a:noFill/>
        </p:spPr>
        <p:txBody>
          <a:bodyPr wrap="square" lIns="0" tIns="0" rIns="0" bIns="0" rtlCol="0" anchor="ctr" anchorCtr="0">
            <a:noAutofit/>
          </a:bodyPr>
          <a:p>
            <a:pPr indent="4064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准确界定目标市场，明确产品或服务针对的特定客户群体及其需求，从而在竞争激烈的市场中找到了独特的定位。</a:t>
            </a:r>
            <a:endParaRPr lang="zh-CN" altLang="en-US" sz="1600">
              <a:solidFill>
                <a:schemeClr val="tx1">
                  <a:lumMod val="85000"/>
                  <a:lumOff val="15000"/>
                </a:schemeClr>
              </a:solidFill>
              <a:latin typeface="+mn-ea"/>
              <a:cs typeface="+mn-ea"/>
            </a:endParaRPr>
          </a:p>
        </p:txBody>
      </p:sp>
      <p:cxnSp>
        <p:nvCxnSpPr>
          <p:cNvPr id="29" name="直接连接符 28"/>
          <p:cNvCxnSpPr/>
          <p:nvPr>
            <p:custDataLst>
              <p:tags r:id="rId13"/>
            </p:custDataLst>
          </p:nvPr>
        </p:nvCxnSpPr>
        <p:spPr>
          <a:xfrm>
            <a:off x="1532883" y="3156695"/>
            <a:ext cx="0" cy="96653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40" name="序号"/>
          <p:cNvSpPr/>
          <p:nvPr>
            <p:custDataLst>
              <p:tags r:id="rId14"/>
            </p:custDataLst>
          </p:nvPr>
        </p:nvSpPr>
        <p:spPr>
          <a:xfrm>
            <a:off x="1318297" y="2728537"/>
            <a:ext cx="428526" cy="428526"/>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42" name="序号"/>
          <p:cNvSpPr/>
          <p:nvPr>
            <p:custDataLst>
              <p:tags r:id="rId15"/>
            </p:custDataLst>
          </p:nvPr>
        </p:nvSpPr>
        <p:spPr>
          <a:xfrm>
            <a:off x="1318297" y="4123602"/>
            <a:ext cx="428526" cy="428526"/>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43" name="序号"/>
          <p:cNvSpPr/>
          <p:nvPr>
            <p:custDataLst>
              <p:tags r:id="rId16"/>
            </p:custDataLst>
          </p:nvPr>
        </p:nvSpPr>
        <p:spPr>
          <a:xfrm>
            <a:off x="1318297" y="5518667"/>
            <a:ext cx="428526" cy="428526"/>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44" name="直接连接符 43"/>
          <p:cNvCxnSpPr/>
          <p:nvPr>
            <p:custDataLst>
              <p:tags r:id="rId17"/>
            </p:custDataLst>
          </p:nvPr>
        </p:nvCxnSpPr>
        <p:spPr>
          <a:xfrm>
            <a:off x="1532883" y="4551760"/>
            <a:ext cx="0" cy="96653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7295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一、创业项目可行性评估概述</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矩形 2"/>
          <p:cNvSpPr/>
          <p:nvPr>
            <p:custDataLst>
              <p:tags r:id="rId4"/>
            </p:custDataLst>
          </p:nvPr>
        </p:nvSpPr>
        <p:spPr>
          <a:xfrm>
            <a:off x="4962525" y="5137150"/>
            <a:ext cx="5732780" cy="815340"/>
          </a:xfrm>
          <a:prstGeom prst="rect">
            <a:avLst/>
          </a:prstGeom>
          <a:noFill/>
        </p:spPr>
        <p:txBody>
          <a:bodyPr wrap="square" lIns="0" tIns="0" rIns="0" bIns="0" rtlCol="0" anchor="t" anchorCtr="0">
            <a:noAutofit/>
          </a:bodyPr>
          <a:p>
            <a:pPr indent="406400"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若有运营数据或成功案例，务必充分展示。</a:t>
            </a:r>
            <a:endParaRPr lang="zh-CN" altLang="en-US" sz="1600" dirty="0">
              <a:solidFill>
                <a:schemeClr val="tx1">
                  <a:lumMod val="85000"/>
                  <a:lumOff val="15000"/>
                </a:schemeClr>
              </a:solidFill>
              <a:latin typeface="+mn-ea"/>
              <a:cs typeface="+mn-ea"/>
            </a:endParaRPr>
          </a:p>
        </p:txBody>
      </p:sp>
      <p:sp>
        <p:nvSpPr>
          <p:cNvPr id="2" name="矩形 1"/>
          <p:cNvSpPr/>
          <p:nvPr>
            <p:custDataLst>
              <p:tags r:id="rId5"/>
            </p:custDataLst>
          </p:nvPr>
        </p:nvSpPr>
        <p:spPr>
          <a:xfrm>
            <a:off x="4962554" y="4622777"/>
            <a:ext cx="5311881" cy="49695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3. 运营数据及案例支撑</a:t>
            </a:r>
            <a:endParaRPr lang="zh-CN" altLang="en-US" b="1" dirty="0">
              <a:solidFill>
                <a:schemeClr val="accent4"/>
              </a:solidFill>
              <a:latin typeface="+mn-ea"/>
              <a:cs typeface="+mn-ea"/>
            </a:endParaRPr>
          </a:p>
        </p:txBody>
      </p:sp>
      <p:sp>
        <p:nvSpPr>
          <p:cNvPr id="8" name="矩形 7"/>
          <p:cNvSpPr/>
          <p:nvPr>
            <p:custDataLst>
              <p:tags r:id="rId6"/>
            </p:custDataLst>
          </p:nvPr>
        </p:nvSpPr>
        <p:spPr>
          <a:xfrm>
            <a:off x="4962525" y="2254885"/>
            <a:ext cx="5732780" cy="815340"/>
          </a:xfrm>
          <a:prstGeom prst="rect">
            <a:avLst/>
          </a:prstGeom>
          <a:noFill/>
        </p:spPr>
        <p:txBody>
          <a:bodyPr wrap="square" lIns="0" tIns="0" rIns="0" bIns="0" rtlCol="0" anchor="t" anchorCtr="0">
            <a:noAutofit/>
          </a:bodyPr>
          <a:p>
            <a:pPr indent="406400"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在创业计划书中，市场调研数据引用不可或缺。应全面深入地开展市场调研，获取多方面精准数据。</a:t>
            </a:r>
            <a:endParaRPr lang="zh-CN" altLang="en-US" sz="1600" dirty="0">
              <a:solidFill>
                <a:schemeClr val="tx1">
                  <a:lumMod val="85000"/>
                  <a:lumOff val="15000"/>
                </a:schemeClr>
              </a:solidFill>
              <a:latin typeface="+mn-ea"/>
              <a:cs typeface="+mn-ea"/>
            </a:endParaRPr>
          </a:p>
        </p:txBody>
      </p:sp>
      <p:sp>
        <p:nvSpPr>
          <p:cNvPr id="4" name="矩形 3"/>
          <p:cNvSpPr/>
          <p:nvPr>
            <p:custDataLst>
              <p:tags r:id="rId7"/>
            </p:custDataLst>
          </p:nvPr>
        </p:nvSpPr>
        <p:spPr>
          <a:xfrm>
            <a:off x="4962554" y="1746590"/>
            <a:ext cx="5311881" cy="49695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1. 引用市场调研数据</a:t>
            </a:r>
            <a:endParaRPr lang="zh-CN" altLang="en-US" b="1" dirty="0">
              <a:solidFill>
                <a:schemeClr val="accent4"/>
              </a:solidFill>
              <a:latin typeface="+mn-ea"/>
              <a:cs typeface="+mn-ea"/>
            </a:endParaRPr>
          </a:p>
        </p:txBody>
      </p:sp>
      <p:sp>
        <p:nvSpPr>
          <p:cNvPr id="10" name="矩形 9"/>
          <p:cNvSpPr/>
          <p:nvPr>
            <p:custDataLst>
              <p:tags r:id="rId8"/>
            </p:custDataLst>
          </p:nvPr>
        </p:nvSpPr>
        <p:spPr>
          <a:xfrm>
            <a:off x="4962525" y="3613150"/>
            <a:ext cx="5732780" cy="815340"/>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需基于严谨合理的假设，综合考虑市场动态、成本结构、定价策略等诸多因素，运用科学财务分析方法进行推导，确保预测数据能真实反映企业未来财务状况，为投资决策提供关键参考。</a:t>
            </a:r>
            <a:endParaRPr lang="zh-CN" altLang="en-US" sz="1600" dirty="0">
              <a:solidFill>
                <a:schemeClr val="tx1">
                  <a:lumMod val="85000"/>
                  <a:lumOff val="15000"/>
                </a:schemeClr>
              </a:solidFill>
              <a:latin typeface="+mn-ea"/>
              <a:cs typeface="+mn-ea"/>
            </a:endParaRPr>
          </a:p>
        </p:txBody>
      </p:sp>
      <p:sp>
        <p:nvSpPr>
          <p:cNvPr id="5" name="矩形 4"/>
          <p:cNvSpPr/>
          <p:nvPr>
            <p:custDataLst>
              <p:tags r:id="rId9"/>
            </p:custDataLst>
          </p:nvPr>
        </p:nvSpPr>
        <p:spPr>
          <a:xfrm>
            <a:off x="4962554" y="3102133"/>
            <a:ext cx="5311881" cy="496958"/>
          </a:xfrm>
          <a:prstGeom prst="rect">
            <a:avLst/>
          </a:prstGeom>
          <a:noFill/>
        </p:spPr>
        <p:txBody>
          <a:bodyPr wrap="square" lIns="0" tIns="0" rIns="0" bIns="36000" rtlCol="0" anchor="b">
            <a:noAutofit/>
          </a:bodyPr>
          <a:p>
            <a:pPr lvl="0" algn="l">
              <a:buClrTx/>
              <a:buSzTx/>
              <a:buFontTx/>
            </a:pPr>
            <a:r>
              <a:rPr lang="zh-CN" altLang="en-US" b="1" dirty="0">
                <a:solidFill>
                  <a:schemeClr val="accent4"/>
                </a:solidFill>
                <a:latin typeface="+mn-ea"/>
                <a:cs typeface="+mn-ea"/>
                <a:sym typeface="+mn-ea"/>
              </a:rPr>
              <a:t>2. 财务预测合理依据</a:t>
            </a:r>
            <a:endParaRPr lang="zh-CN" altLang="en-US" b="1" dirty="0">
              <a:solidFill>
                <a:schemeClr val="accent4"/>
              </a:solidFill>
              <a:latin typeface="+mn-ea"/>
              <a:cs typeface="+mn-ea"/>
              <a:sym typeface="+mn-ea"/>
            </a:endParaRPr>
          </a:p>
        </p:txBody>
      </p:sp>
      <p:sp>
        <p:nvSpPr>
          <p:cNvPr id="27" name="任意多边形: 形状 26"/>
          <p:cNvSpPr/>
          <p:nvPr>
            <p:custDataLst>
              <p:tags r:id="rId10"/>
            </p:custDataLst>
          </p:nvPr>
        </p:nvSpPr>
        <p:spPr>
          <a:xfrm>
            <a:off x="1500078" y="1979667"/>
            <a:ext cx="2714449" cy="3572972"/>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9" name="椭圆 8"/>
          <p:cNvSpPr/>
          <p:nvPr>
            <p:custDataLst>
              <p:tags r:id="rId11"/>
            </p:custDataLst>
          </p:nvPr>
        </p:nvSpPr>
        <p:spPr>
          <a:xfrm>
            <a:off x="3936253" y="3503635"/>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12"/>
            </p:custDataLst>
          </p:nvPr>
        </p:nvSpPr>
        <p:spPr>
          <a:xfrm>
            <a:off x="3455429" y="2258926"/>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4" name="椭圆 23"/>
          <p:cNvSpPr/>
          <p:nvPr>
            <p:custDataLst>
              <p:tags r:id="rId13"/>
            </p:custDataLst>
          </p:nvPr>
        </p:nvSpPr>
        <p:spPr>
          <a:xfrm>
            <a:off x="3455429" y="4747801"/>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14" name="椭圆 13"/>
          <p:cNvSpPr/>
          <p:nvPr>
            <p:custDataLst>
              <p:tags r:id="rId14"/>
            </p:custDataLst>
          </p:nvPr>
        </p:nvSpPr>
        <p:spPr>
          <a:xfrm>
            <a:off x="1500078" y="2833198"/>
            <a:ext cx="1855926" cy="1855926"/>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（二）数据支撑与事实依据</a:t>
            </a:r>
            <a:endParaRPr lang="zh-CN" altLang="en-US" sz="2000" b="1" spc="150" dirty="0">
              <a:solidFill>
                <a:srgbClr val="FFFFFF"/>
              </a:solidFill>
              <a:latin typeface="+mn-ea"/>
              <a:cs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7295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一、创业项目可行性评估概述</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矩形 2"/>
          <p:cNvSpPr/>
          <p:nvPr>
            <p:custDataLst>
              <p:tags r:id="rId4"/>
            </p:custDataLst>
          </p:nvPr>
        </p:nvSpPr>
        <p:spPr>
          <a:xfrm>
            <a:off x="4962525" y="5137150"/>
            <a:ext cx="5732780" cy="815340"/>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识别风险时全面考量内外部因素，如市场波动、技术瓶颈、竞争加剧等；应对策略则根据风险类型，从资源调配、技术改进、市场拓展等方面提出针对性措施，确保风险与应对形成闭环逻辑，展现创业者的缜密思维。</a:t>
            </a:r>
            <a:endParaRPr lang="zh-CN" altLang="en-US" sz="1400" dirty="0">
              <a:solidFill>
                <a:schemeClr val="tx1">
                  <a:lumMod val="85000"/>
                  <a:lumOff val="15000"/>
                </a:schemeClr>
              </a:solidFill>
              <a:latin typeface="+mn-ea"/>
              <a:cs typeface="+mn-ea"/>
            </a:endParaRPr>
          </a:p>
        </p:txBody>
      </p:sp>
      <p:sp>
        <p:nvSpPr>
          <p:cNvPr id="2" name="矩形 1"/>
          <p:cNvSpPr/>
          <p:nvPr>
            <p:custDataLst>
              <p:tags r:id="rId5"/>
            </p:custDataLst>
          </p:nvPr>
        </p:nvSpPr>
        <p:spPr>
          <a:xfrm>
            <a:off x="4962554" y="4622777"/>
            <a:ext cx="5311881" cy="49695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3. 风险与应对策略要逻辑连贯</a:t>
            </a:r>
            <a:endParaRPr lang="zh-CN" altLang="en-US" b="1" dirty="0">
              <a:solidFill>
                <a:schemeClr val="accent4"/>
              </a:solidFill>
              <a:latin typeface="+mn-ea"/>
              <a:cs typeface="+mn-ea"/>
            </a:endParaRPr>
          </a:p>
        </p:txBody>
      </p:sp>
      <p:sp>
        <p:nvSpPr>
          <p:cNvPr id="8" name="矩形 7"/>
          <p:cNvSpPr/>
          <p:nvPr>
            <p:custDataLst>
              <p:tags r:id="rId6"/>
            </p:custDataLst>
          </p:nvPr>
        </p:nvSpPr>
        <p:spPr>
          <a:xfrm>
            <a:off x="4962525" y="2254885"/>
            <a:ext cx="5732780" cy="815340"/>
          </a:xfrm>
          <a:prstGeom prst="rect">
            <a:avLst/>
          </a:prstGeom>
          <a:noFill/>
        </p:spPr>
        <p:txBody>
          <a:bodyPr wrap="square" lIns="0" tIns="0" rIns="0" bIns="0" rtlCol="0" anchor="t" anchorCtr="0">
            <a:noAutofit/>
          </a:bodyPr>
          <a:p>
            <a:pPr indent="355600" algn="just" fontAlgn="auto">
              <a:lnSpc>
                <a:spcPct val="12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需构建清晰脉络，从创意产生的灵感源头，详细阐述其可行性与创新性；至产品研发阶段，说明技术路线、资源投入及时间规划；接着在市场推广环节，制定精准策略与渠道选择；最终呈现盈利增长模式与预期成果，形成完整发展链条。</a:t>
            </a:r>
            <a:endParaRPr lang="zh-CN" altLang="en-US" sz="1400" dirty="0">
              <a:solidFill>
                <a:schemeClr val="tx1">
                  <a:lumMod val="85000"/>
                  <a:lumOff val="15000"/>
                </a:schemeClr>
              </a:solidFill>
              <a:latin typeface="+mn-ea"/>
              <a:cs typeface="+mn-ea"/>
            </a:endParaRPr>
          </a:p>
        </p:txBody>
      </p:sp>
      <p:sp>
        <p:nvSpPr>
          <p:cNvPr id="4" name="矩形 3"/>
          <p:cNvSpPr/>
          <p:nvPr>
            <p:custDataLst>
              <p:tags r:id="rId7"/>
            </p:custDataLst>
          </p:nvPr>
        </p:nvSpPr>
        <p:spPr>
          <a:xfrm>
            <a:off x="4962554" y="1746590"/>
            <a:ext cx="5311881" cy="49695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1. 项目发展的逻辑梳理</a:t>
            </a:r>
            <a:endParaRPr lang="zh-CN" altLang="en-US" b="1" dirty="0">
              <a:solidFill>
                <a:schemeClr val="accent4"/>
              </a:solidFill>
              <a:latin typeface="+mn-ea"/>
              <a:cs typeface="+mn-ea"/>
            </a:endParaRPr>
          </a:p>
        </p:txBody>
      </p:sp>
      <p:sp>
        <p:nvSpPr>
          <p:cNvPr id="10" name="矩形 9"/>
          <p:cNvSpPr/>
          <p:nvPr>
            <p:custDataLst>
              <p:tags r:id="rId8"/>
            </p:custDataLst>
          </p:nvPr>
        </p:nvSpPr>
        <p:spPr>
          <a:xfrm>
            <a:off x="4962525" y="3786505"/>
            <a:ext cx="5732780" cy="815340"/>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要求在阐述市场分析时为营销策略提供导向，营销策略影响财务规划，组织管理为各环节提供人力保障等，使各板块相辅相成，共同服务于创业项目整体目标。</a:t>
            </a:r>
            <a:endParaRPr lang="zh-CN" altLang="en-US" sz="1400" dirty="0">
              <a:solidFill>
                <a:schemeClr val="tx1">
                  <a:lumMod val="85000"/>
                  <a:lumOff val="15000"/>
                </a:schemeClr>
              </a:solidFill>
              <a:latin typeface="+mn-ea"/>
              <a:cs typeface="+mn-ea"/>
            </a:endParaRPr>
          </a:p>
        </p:txBody>
      </p:sp>
      <p:sp>
        <p:nvSpPr>
          <p:cNvPr id="5" name="矩形 4"/>
          <p:cNvSpPr/>
          <p:nvPr>
            <p:custDataLst>
              <p:tags r:id="rId9"/>
            </p:custDataLst>
          </p:nvPr>
        </p:nvSpPr>
        <p:spPr>
          <a:xfrm>
            <a:off x="4962554" y="3275488"/>
            <a:ext cx="5311881" cy="496958"/>
          </a:xfrm>
          <a:prstGeom prst="rect">
            <a:avLst/>
          </a:prstGeom>
          <a:noFill/>
        </p:spPr>
        <p:txBody>
          <a:bodyPr wrap="square" lIns="0" tIns="0" rIns="0" bIns="36000" rtlCol="0" anchor="b">
            <a:noAutofit/>
          </a:bodyPr>
          <a:p>
            <a:pPr lvl="0" algn="l">
              <a:buClrTx/>
              <a:buSzTx/>
              <a:buFontTx/>
            </a:pPr>
            <a:r>
              <a:rPr lang="zh-CN" altLang="en-US" b="1" dirty="0">
                <a:solidFill>
                  <a:schemeClr val="accent4"/>
                </a:solidFill>
                <a:latin typeface="+mn-ea"/>
                <a:cs typeface="+mn-ea"/>
                <a:sym typeface="+mn-ea"/>
              </a:rPr>
              <a:t>2. 各部分关联的紧密性</a:t>
            </a:r>
            <a:endParaRPr lang="zh-CN" altLang="en-US" b="1" dirty="0">
              <a:solidFill>
                <a:schemeClr val="accent4"/>
              </a:solidFill>
              <a:latin typeface="+mn-ea"/>
              <a:cs typeface="+mn-ea"/>
              <a:sym typeface="+mn-ea"/>
            </a:endParaRPr>
          </a:p>
        </p:txBody>
      </p:sp>
      <p:sp>
        <p:nvSpPr>
          <p:cNvPr id="27" name="任意多边形: 形状 26"/>
          <p:cNvSpPr/>
          <p:nvPr>
            <p:custDataLst>
              <p:tags r:id="rId10"/>
            </p:custDataLst>
          </p:nvPr>
        </p:nvSpPr>
        <p:spPr>
          <a:xfrm>
            <a:off x="1500078" y="1979667"/>
            <a:ext cx="2714449" cy="3572972"/>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9" name="椭圆 8"/>
          <p:cNvSpPr/>
          <p:nvPr>
            <p:custDataLst>
              <p:tags r:id="rId11"/>
            </p:custDataLst>
          </p:nvPr>
        </p:nvSpPr>
        <p:spPr>
          <a:xfrm>
            <a:off x="3936253" y="3503635"/>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12"/>
            </p:custDataLst>
          </p:nvPr>
        </p:nvSpPr>
        <p:spPr>
          <a:xfrm>
            <a:off x="3455429" y="2258926"/>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4" name="椭圆 23"/>
          <p:cNvSpPr/>
          <p:nvPr>
            <p:custDataLst>
              <p:tags r:id="rId13"/>
            </p:custDataLst>
          </p:nvPr>
        </p:nvSpPr>
        <p:spPr>
          <a:xfrm>
            <a:off x="3455429" y="4747801"/>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14" name="椭圆 13"/>
          <p:cNvSpPr/>
          <p:nvPr>
            <p:custDataLst>
              <p:tags r:id="rId14"/>
            </p:custDataLst>
          </p:nvPr>
        </p:nvSpPr>
        <p:spPr>
          <a:xfrm>
            <a:off x="1500078" y="2833198"/>
            <a:ext cx="1855926" cy="1855926"/>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（三）逻辑架构的严谨性</a:t>
            </a:r>
            <a:endParaRPr lang="zh-CN" altLang="en-US" sz="2000" b="1" spc="150" dirty="0">
              <a:solidFill>
                <a:srgbClr val="FFFFFF"/>
              </a:solidFill>
              <a:latin typeface="+mn-ea"/>
              <a:cs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7295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二、语言表达艺术性</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17" name="矩形 16"/>
          <p:cNvSpPr/>
          <p:nvPr>
            <p:custDataLst>
              <p:tags r:id="rId4"/>
            </p:custDataLst>
          </p:nvPr>
        </p:nvSpPr>
        <p:spPr>
          <a:xfrm>
            <a:off x="2717307" y="2156715"/>
            <a:ext cx="7854732" cy="919409"/>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避免冗长复杂的表述，使用简洁的语言表达复杂的概念和信息。在描述项目背景时，应避免过多的修饰词和冗长的句子，直接点明项目所处行业的现状、市场痛点以及项目的切入点。</a:t>
            </a:r>
            <a:endParaRPr lang="zh-CN" altLang="en-US" sz="1600">
              <a:ln>
                <a:noFill/>
                <a:prstDash val="sysDot"/>
              </a:ln>
              <a:solidFill>
                <a:schemeClr val="tx1">
                  <a:lumMod val="85000"/>
                  <a:lumOff val="15000"/>
                </a:schemeClr>
              </a:solidFill>
              <a:latin typeface="+mn-ea"/>
              <a:cs typeface="+mn-ea"/>
              <a:sym typeface="+mn-ea"/>
            </a:endParaRPr>
          </a:p>
        </p:txBody>
      </p:sp>
      <p:sp>
        <p:nvSpPr>
          <p:cNvPr id="20" name="矩形 19"/>
          <p:cNvSpPr/>
          <p:nvPr>
            <p:custDataLst>
              <p:tags r:id="rId5"/>
            </p:custDataLst>
          </p:nvPr>
        </p:nvSpPr>
        <p:spPr>
          <a:xfrm>
            <a:off x="2717307" y="1748273"/>
            <a:ext cx="7854732" cy="402984"/>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简洁明了原则</a:t>
            </a:r>
            <a:endParaRPr lang="zh-CN" altLang="en-US" b="1">
              <a:solidFill>
                <a:schemeClr val="accent4"/>
              </a:solidFill>
              <a:latin typeface="+mn-ea"/>
              <a:cs typeface="+mn-ea"/>
              <a:sym typeface="+mn-ea"/>
            </a:endParaRPr>
          </a:p>
        </p:txBody>
      </p:sp>
      <p:sp>
        <p:nvSpPr>
          <p:cNvPr id="21" name="矩形 20"/>
          <p:cNvSpPr/>
          <p:nvPr>
            <p:custDataLst>
              <p:tags r:id="rId6"/>
            </p:custDataLst>
          </p:nvPr>
        </p:nvSpPr>
        <p:spPr>
          <a:xfrm>
            <a:off x="1932013" y="1806464"/>
            <a:ext cx="505845" cy="50584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23" name="矩形 22"/>
          <p:cNvSpPr/>
          <p:nvPr>
            <p:custDataLst>
              <p:tags r:id="rId7"/>
            </p:custDataLst>
          </p:nvPr>
        </p:nvSpPr>
        <p:spPr>
          <a:xfrm>
            <a:off x="2724511" y="3553287"/>
            <a:ext cx="7854732" cy="919409"/>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准确使用行业内的专业术语，展示创业者对行业的深入理解。对于专业术语，应提供通俗易懂的解释，确保非专业背景的读者也能理解。</a:t>
            </a:r>
            <a:endParaRPr lang="zh-CN" altLang="en-US" sz="1600">
              <a:ln>
                <a:noFill/>
                <a:prstDash val="sysDot"/>
              </a:ln>
              <a:solidFill>
                <a:schemeClr val="tx1">
                  <a:lumMod val="85000"/>
                  <a:lumOff val="15000"/>
                </a:schemeClr>
              </a:solidFill>
              <a:latin typeface="+mn-ea"/>
              <a:cs typeface="+mn-ea"/>
              <a:sym typeface="+mn-ea"/>
            </a:endParaRPr>
          </a:p>
        </p:txBody>
      </p:sp>
      <p:sp>
        <p:nvSpPr>
          <p:cNvPr id="25" name="矩形 24"/>
          <p:cNvSpPr/>
          <p:nvPr>
            <p:custDataLst>
              <p:tags r:id="rId8"/>
            </p:custDataLst>
          </p:nvPr>
        </p:nvSpPr>
        <p:spPr>
          <a:xfrm>
            <a:off x="2724511" y="3145399"/>
            <a:ext cx="7854732" cy="402984"/>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专业术语适度运用</a:t>
            </a:r>
            <a:endParaRPr lang="zh-CN" altLang="en-US" b="1">
              <a:solidFill>
                <a:schemeClr val="accent4"/>
              </a:solidFill>
              <a:latin typeface="+mn-ea"/>
              <a:cs typeface="+mn-ea"/>
              <a:sym typeface="+mn-ea"/>
            </a:endParaRPr>
          </a:p>
        </p:txBody>
      </p:sp>
      <p:sp>
        <p:nvSpPr>
          <p:cNvPr id="26" name="矩形 25"/>
          <p:cNvSpPr/>
          <p:nvPr>
            <p:custDataLst>
              <p:tags r:id="rId9"/>
            </p:custDataLst>
          </p:nvPr>
        </p:nvSpPr>
        <p:spPr>
          <a:xfrm>
            <a:off x="1939771" y="3203589"/>
            <a:ext cx="505845" cy="50584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28" name="矩形 27"/>
          <p:cNvSpPr/>
          <p:nvPr>
            <p:custDataLst>
              <p:tags r:id="rId10"/>
            </p:custDataLst>
          </p:nvPr>
        </p:nvSpPr>
        <p:spPr>
          <a:xfrm>
            <a:off x="2716753" y="4950412"/>
            <a:ext cx="7854732" cy="919409"/>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创业计划书应采用正式的文体风格，同时保持积极向上的态度。避免使用口语化、随意的表达方式，传递出创业者的专业素养和对项目的信心。</a:t>
            </a:r>
            <a:endParaRPr lang="zh-CN" altLang="en-US" sz="1600">
              <a:ln>
                <a:noFill/>
                <a:prstDash val="sysDot"/>
              </a:ln>
              <a:solidFill>
                <a:schemeClr val="tx1">
                  <a:lumMod val="85000"/>
                  <a:lumOff val="15000"/>
                </a:schemeClr>
              </a:solidFill>
              <a:latin typeface="+mn-ea"/>
              <a:cs typeface="+mn-ea"/>
              <a:sym typeface="+mn-ea"/>
            </a:endParaRPr>
          </a:p>
        </p:txBody>
      </p:sp>
      <p:sp>
        <p:nvSpPr>
          <p:cNvPr id="29" name="矩形 28"/>
          <p:cNvSpPr/>
          <p:nvPr>
            <p:custDataLst>
              <p:tags r:id="rId11"/>
            </p:custDataLst>
          </p:nvPr>
        </p:nvSpPr>
        <p:spPr>
          <a:xfrm>
            <a:off x="2716753" y="4541970"/>
            <a:ext cx="7854732" cy="402984"/>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风格与语气把控</a:t>
            </a:r>
            <a:endParaRPr lang="zh-CN" altLang="en-US" b="1">
              <a:solidFill>
                <a:schemeClr val="accent4"/>
              </a:solidFill>
              <a:latin typeface="+mn-ea"/>
              <a:cs typeface="+mn-ea"/>
              <a:sym typeface="+mn-ea"/>
            </a:endParaRPr>
          </a:p>
        </p:txBody>
      </p:sp>
      <p:sp>
        <p:nvSpPr>
          <p:cNvPr id="30" name="矩形 29"/>
          <p:cNvSpPr/>
          <p:nvPr>
            <p:custDataLst>
              <p:tags r:id="rId12"/>
            </p:custDataLst>
          </p:nvPr>
        </p:nvSpPr>
        <p:spPr>
          <a:xfrm>
            <a:off x="1931458" y="4600161"/>
            <a:ext cx="505845" cy="50584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636841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33170" y="2234565"/>
            <a:ext cx="5766435" cy="3534410"/>
          </a:xfrm>
          <a:prstGeom prst="rect">
            <a:avLst/>
          </a:prstGeom>
          <a:noFill/>
        </p:spPr>
        <p:txBody>
          <a:bodyPr wrap="square" rtlCol="0">
            <a:spAutoFit/>
          </a:bodyPr>
          <a:p>
            <a:pPr indent="406400" algn="just" fontAlgn="auto">
              <a:lnSpc>
                <a:spcPct val="14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（一）排版布局合理性</a:t>
            </a:r>
            <a:endParaRPr lang="zh-CN" altLang="en-US" sz="1600" dirty="0">
              <a:solidFill>
                <a:schemeClr val="bg1"/>
              </a:solidFill>
              <a:cs typeface="+mn-ea"/>
              <a:sym typeface="+mn-lt"/>
            </a:endParaRPr>
          </a:p>
          <a:p>
            <a:pPr indent="406400" algn="just" fontAlgn="auto">
              <a:lnSpc>
                <a:spcPct val="14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合理划分创业计划书的章节，如分为项目概述、市场分析、产品或服务、营销策略、财务规划、风险评估等主要章节，每个章节下再细分小节，使内容层次分明。</a:t>
            </a:r>
            <a:endParaRPr lang="zh-CN" altLang="en-US" sz="1600" dirty="0">
              <a:solidFill>
                <a:schemeClr val="bg1"/>
              </a:solidFill>
              <a:cs typeface="+mn-ea"/>
              <a:sym typeface="+mn-lt"/>
            </a:endParaRPr>
          </a:p>
          <a:p>
            <a:pPr indent="406400" algn="just" fontAlgn="auto">
              <a:lnSpc>
                <a:spcPct val="14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要善于运用图表辅助文字说明，如用市场份额图表展示行业竞争格局，用产品流程图解释生产或服务流程，使计划书更加直观易懂。</a:t>
            </a:r>
            <a:endParaRPr lang="zh-CN" altLang="en-US" sz="1600" dirty="0">
              <a:solidFill>
                <a:schemeClr val="bg1"/>
              </a:solidFill>
              <a:cs typeface="+mn-ea"/>
              <a:sym typeface="+mn-lt"/>
            </a:endParaRPr>
          </a:p>
          <a:p>
            <a:pPr indent="406400" algn="just" fontAlgn="auto">
              <a:lnSpc>
                <a:spcPct val="14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要选择简洁易读的字体，如宋体或微软雅黑，字号适中，各级标题和正文的字体字号保持一致，增强文档的规范性和专业性。</a:t>
            </a:r>
            <a:endParaRPr lang="zh-CN" altLang="en-US" sz="1600" dirty="0">
              <a:solidFill>
                <a:schemeClr val="bg1"/>
              </a:solidFill>
              <a:cs typeface="+mn-ea"/>
              <a:sym typeface="+mn-lt"/>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三、视觉呈现吸引力</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7295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三、视觉呈现吸引力</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027555" y="167640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（二）图表运用的有效性</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矩形 16"/>
          <p:cNvSpPr/>
          <p:nvPr>
            <p:custDataLst>
              <p:tags r:id="rId4"/>
            </p:custDataLst>
          </p:nvPr>
        </p:nvSpPr>
        <p:spPr>
          <a:xfrm flipV="1">
            <a:off x="4213053" y="4631893"/>
            <a:ext cx="3112319" cy="1626687"/>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sp>
        <p:nvSpPr>
          <p:cNvPr id="20" name="椭圆 19"/>
          <p:cNvSpPr/>
          <p:nvPr>
            <p:custDataLst>
              <p:tags r:id="rId5"/>
            </p:custDataLst>
          </p:nvPr>
        </p:nvSpPr>
        <p:spPr>
          <a:xfrm>
            <a:off x="3443011" y="4174876"/>
            <a:ext cx="205031" cy="205031"/>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21" name="椭圆 20"/>
          <p:cNvSpPr/>
          <p:nvPr>
            <p:custDataLst>
              <p:tags r:id="rId6"/>
            </p:custDataLst>
          </p:nvPr>
        </p:nvSpPr>
        <p:spPr>
          <a:xfrm>
            <a:off x="3493095" y="4224960"/>
            <a:ext cx="104342" cy="104342"/>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23" name="矩形 22"/>
          <p:cNvSpPr/>
          <p:nvPr>
            <p:custDataLst>
              <p:tags r:id="rId7"/>
            </p:custDataLst>
          </p:nvPr>
        </p:nvSpPr>
        <p:spPr>
          <a:xfrm>
            <a:off x="1985880" y="2306638"/>
            <a:ext cx="3112319" cy="1626687"/>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25" name="直接连接符 24"/>
          <p:cNvCxnSpPr/>
          <p:nvPr>
            <p:custDataLst>
              <p:tags r:id="rId8"/>
            </p:custDataLst>
          </p:nvPr>
        </p:nvCxnSpPr>
        <p:spPr>
          <a:xfrm flipH="1" flipV="1">
            <a:off x="3542658" y="3933325"/>
            <a:ext cx="1" cy="241206"/>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28" name="矩形 27"/>
          <p:cNvSpPr/>
          <p:nvPr>
            <p:custDataLst>
              <p:tags r:id="rId9"/>
            </p:custDataLst>
          </p:nvPr>
        </p:nvSpPr>
        <p:spPr>
          <a:xfrm>
            <a:off x="2310269" y="3268052"/>
            <a:ext cx="2469246" cy="520665"/>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4"/>
                </a:solidFill>
                <a:latin typeface="+mn-ea"/>
                <a:cs typeface="+mn-ea"/>
              </a:rPr>
              <a:t>1. 数据可视化呈现</a:t>
            </a:r>
            <a:endParaRPr lang="zh-CN" altLang="en-US" b="1">
              <a:solidFill>
                <a:schemeClr val="accent4"/>
              </a:solidFill>
              <a:latin typeface="+mn-ea"/>
              <a:cs typeface="+mn-ea"/>
            </a:endParaRPr>
          </a:p>
        </p:txBody>
      </p:sp>
      <p:cxnSp>
        <p:nvCxnSpPr>
          <p:cNvPr id="29" name="直接连接符 28"/>
          <p:cNvCxnSpPr/>
          <p:nvPr>
            <p:custDataLst>
              <p:tags r:id="rId10"/>
            </p:custDataLst>
          </p:nvPr>
        </p:nvCxnSpPr>
        <p:spPr>
          <a:xfrm>
            <a:off x="1340526" y="4277131"/>
            <a:ext cx="8873153" cy="0"/>
          </a:xfrm>
          <a:prstGeom prst="line">
            <a:avLst/>
          </a:prstGeom>
          <a:noFill/>
          <a:ln w="25400" cap="flat" cmpd="sng" algn="ctr">
            <a:gradFill>
              <a:gsLst>
                <a:gs pos="0">
                  <a:schemeClr val="accent4">
                    <a:alpha val="0"/>
                  </a:schemeClr>
                </a:gs>
                <a:gs pos="54000">
                  <a:schemeClr val="accent4">
                    <a:alpha val="100000"/>
                  </a:schemeClr>
                </a:gs>
                <a:gs pos="100000">
                  <a:schemeClr val="accent4">
                    <a:alpha val="0"/>
                  </a:schemeClr>
                </a:gs>
              </a:gsLst>
              <a:lin ang="0" scaled="0"/>
            </a:gradFill>
            <a:prstDash val="solid"/>
            <a:miter lim="800000"/>
          </a:ln>
          <a:effectLst/>
        </p:spPr>
      </p:cxnSp>
      <p:sp>
        <p:nvSpPr>
          <p:cNvPr id="30" name="椭圆 29"/>
          <p:cNvSpPr/>
          <p:nvPr>
            <p:custDataLst>
              <p:tags r:id="rId11"/>
            </p:custDataLst>
          </p:nvPr>
        </p:nvSpPr>
        <p:spPr>
          <a:xfrm>
            <a:off x="7905184" y="4174876"/>
            <a:ext cx="205031" cy="205031"/>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31" name="椭圆 30"/>
          <p:cNvSpPr/>
          <p:nvPr>
            <p:custDataLst>
              <p:tags r:id="rId12"/>
            </p:custDataLst>
          </p:nvPr>
        </p:nvSpPr>
        <p:spPr>
          <a:xfrm>
            <a:off x="7955268" y="4224960"/>
            <a:ext cx="104342" cy="104342"/>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32" name="矩形 31"/>
          <p:cNvSpPr/>
          <p:nvPr>
            <p:custDataLst>
              <p:tags r:id="rId13"/>
            </p:custDataLst>
          </p:nvPr>
        </p:nvSpPr>
        <p:spPr>
          <a:xfrm>
            <a:off x="6459008" y="2306638"/>
            <a:ext cx="3112319" cy="1626687"/>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34" name="直接连接符 33"/>
          <p:cNvCxnSpPr/>
          <p:nvPr>
            <p:custDataLst>
              <p:tags r:id="rId14"/>
            </p:custDataLst>
          </p:nvPr>
        </p:nvCxnSpPr>
        <p:spPr>
          <a:xfrm flipH="1" flipV="1">
            <a:off x="8008483" y="3933325"/>
            <a:ext cx="1" cy="241206"/>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37" name="矩形 36"/>
          <p:cNvSpPr/>
          <p:nvPr>
            <p:custDataLst>
              <p:tags r:id="rId15"/>
            </p:custDataLst>
          </p:nvPr>
        </p:nvSpPr>
        <p:spPr>
          <a:xfrm>
            <a:off x="6783398" y="3268052"/>
            <a:ext cx="2469247" cy="520665"/>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4"/>
                </a:solidFill>
                <a:latin typeface="+mn-ea"/>
                <a:cs typeface="+mn-ea"/>
              </a:rPr>
              <a:t>2. 图表设计简洁美观</a:t>
            </a:r>
            <a:endParaRPr lang="zh-CN" altLang="en-US" b="1">
              <a:solidFill>
                <a:schemeClr val="accent4"/>
              </a:solidFill>
              <a:latin typeface="+mn-ea"/>
              <a:cs typeface="+mn-ea"/>
            </a:endParaRPr>
          </a:p>
        </p:txBody>
      </p:sp>
      <p:sp>
        <p:nvSpPr>
          <p:cNvPr id="38" name="椭圆 37"/>
          <p:cNvSpPr/>
          <p:nvPr>
            <p:custDataLst>
              <p:tags r:id="rId16"/>
            </p:custDataLst>
          </p:nvPr>
        </p:nvSpPr>
        <p:spPr>
          <a:xfrm flipV="1">
            <a:off x="5669663" y="4174876"/>
            <a:ext cx="205031" cy="205031"/>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39" name="椭圆 38"/>
          <p:cNvSpPr/>
          <p:nvPr>
            <p:custDataLst>
              <p:tags r:id="rId17"/>
            </p:custDataLst>
          </p:nvPr>
        </p:nvSpPr>
        <p:spPr>
          <a:xfrm flipV="1">
            <a:off x="5720269" y="4224960"/>
            <a:ext cx="104342" cy="104342"/>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cxnSp>
        <p:nvCxnSpPr>
          <p:cNvPr id="40" name="直接连接符 39"/>
          <p:cNvCxnSpPr/>
          <p:nvPr>
            <p:custDataLst>
              <p:tags r:id="rId18"/>
            </p:custDataLst>
          </p:nvPr>
        </p:nvCxnSpPr>
        <p:spPr>
          <a:xfrm flipH="1">
            <a:off x="5769831" y="4408080"/>
            <a:ext cx="0" cy="241029"/>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42" name="矩形 41"/>
          <p:cNvSpPr/>
          <p:nvPr>
            <p:custDataLst>
              <p:tags r:id="rId19"/>
            </p:custDataLst>
          </p:nvPr>
        </p:nvSpPr>
        <p:spPr>
          <a:xfrm>
            <a:off x="4537710" y="4779645"/>
            <a:ext cx="2469515" cy="347980"/>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4"/>
                </a:solidFill>
                <a:latin typeface="+mn-ea"/>
                <a:cs typeface="+mn-ea"/>
              </a:rPr>
              <a:t>3. 图表与内容紧密关联</a:t>
            </a:r>
            <a:endParaRPr lang="zh-CN" altLang="en-US" b="1">
              <a:solidFill>
                <a:schemeClr val="accent4"/>
              </a:solidFill>
              <a:latin typeface="+mn-ea"/>
              <a:cs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7295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三、视觉呈现吸引力</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任意多边形: 形状 21"/>
          <p:cNvSpPr/>
          <p:nvPr>
            <p:custDataLst>
              <p:tags r:id="rId4"/>
            </p:custDataLst>
          </p:nvPr>
        </p:nvSpPr>
        <p:spPr>
          <a:xfrm>
            <a:off x="1667792" y="2296322"/>
            <a:ext cx="2682395" cy="2682395"/>
          </a:xfrm>
          <a:custGeom>
            <a:avLst/>
            <a:gdLst>
              <a:gd name="connsiteX0" fmla="*/ 1599318 w 3191256"/>
              <a:gd name="connsiteY0" fmla="*/ 502539 h 3191256"/>
              <a:gd name="connsiteX1" fmla="*/ 506718 w 3191256"/>
              <a:gd name="connsiteY1" fmla="*/ 1595139 h 3191256"/>
              <a:gd name="connsiteX2" fmla="*/ 1599318 w 3191256"/>
              <a:gd name="connsiteY2" fmla="*/ 2687739 h 3191256"/>
              <a:gd name="connsiteX3" fmla="*/ 2691918 w 3191256"/>
              <a:gd name="connsiteY3" fmla="*/ 1595139 h 3191256"/>
              <a:gd name="connsiteX4" fmla="*/ 1599318 w 3191256"/>
              <a:gd name="connsiteY4" fmla="*/ 502539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99318" y="502539"/>
                </a:moveTo>
                <a:cubicBezTo>
                  <a:pt x="995892" y="502539"/>
                  <a:pt x="506718" y="991713"/>
                  <a:pt x="506718" y="1595139"/>
                </a:cubicBezTo>
                <a:cubicBezTo>
                  <a:pt x="506718" y="2198565"/>
                  <a:pt x="995892" y="2687739"/>
                  <a:pt x="1599318" y="2687739"/>
                </a:cubicBezTo>
                <a:cubicBezTo>
                  <a:pt x="2202744" y="2687739"/>
                  <a:pt x="2691918" y="2198565"/>
                  <a:pt x="2691918" y="1595139"/>
                </a:cubicBezTo>
                <a:cubicBezTo>
                  <a:pt x="2691918" y="991713"/>
                  <a:pt x="2202744" y="502539"/>
                  <a:pt x="1599318" y="502539"/>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solidFill>
                <a:schemeClr val="tx1"/>
              </a:solidFill>
            </a:endParaRPr>
          </a:p>
        </p:txBody>
      </p:sp>
      <p:sp>
        <p:nvSpPr>
          <p:cNvPr id="26" name="任意多边形: 形状 25"/>
          <p:cNvSpPr/>
          <p:nvPr>
            <p:custDataLst>
              <p:tags r:id="rId5"/>
            </p:custDataLst>
          </p:nvPr>
        </p:nvSpPr>
        <p:spPr>
          <a:xfrm>
            <a:off x="3242343" y="3641363"/>
            <a:ext cx="1531718" cy="1698594"/>
          </a:xfrm>
          <a:custGeom>
            <a:avLst/>
            <a:gdLst>
              <a:gd name="connsiteX0" fmla="*/ 806787 w 1822291"/>
              <a:gd name="connsiteY0" fmla="*/ 0 h 2020824"/>
              <a:gd name="connsiteX1" fmla="*/ 1776571 w 1822291"/>
              <a:gd name="connsiteY1" fmla="*/ 0 h 2020824"/>
              <a:gd name="connsiteX2" fmla="*/ 1822291 w 1822291"/>
              <a:gd name="connsiteY2" fmla="*/ 54864 h 2020824"/>
              <a:gd name="connsiteX3" fmla="*/ 1392523 w 1822291"/>
              <a:gd name="connsiteY3" fmla="*/ 1280160 h 2020824"/>
              <a:gd name="connsiteX4" fmla="*/ 313531 w 1822291"/>
              <a:gd name="connsiteY4" fmla="*/ 2020824 h 2020824"/>
              <a:gd name="connsiteX5" fmla="*/ 249523 w 1822291"/>
              <a:gd name="connsiteY5" fmla="*/ 1984248 h 2020824"/>
              <a:gd name="connsiteX6" fmla="*/ 0 w 1822291"/>
              <a:gd name="connsiteY6" fmla="*/ 1048536 h 2020824"/>
              <a:gd name="connsiteX7" fmla="*/ 39348 w 1822291"/>
              <a:gd name="connsiteY7" fmla="*/ 1038418 h 2020824"/>
              <a:gd name="connsiteX8" fmla="*/ 801401 w 1822291"/>
              <a:gd name="connsiteY8" fmla="*/ 106651 h 202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2291" h="2020824">
                <a:moveTo>
                  <a:pt x="806787" y="0"/>
                </a:moveTo>
                <a:lnTo>
                  <a:pt x="1776571" y="0"/>
                </a:lnTo>
                <a:cubicBezTo>
                  <a:pt x="1804003" y="0"/>
                  <a:pt x="1822291" y="18288"/>
                  <a:pt x="1822291" y="54864"/>
                </a:cubicBezTo>
                <a:cubicBezTo>
                  <a:pt x="1813147" y="493776"/>
                  <a:pt x="1657699" y="923544"/>
                  <a:pt x="1392523" y="1280160"/>
                </a:cubicBezTo>
                <a:cubicBezTo>
                  <a:pt x="1118203" y="1636776"/>
                  <a:pt x="743299" y="1892808"/>
                  <a:pt x="313531" y="2020824"/>
                </a:cubicBezTo>
                <a:cubicBezTo>
                  <a:pt x="286099" y="2020824"/>
                  <a:pt x="258667" y="2011680"/>
                  <a:pt x="249523" y="1984248"/>
                </a:cubicBezTo>
                <a:lnTo>
                  <a:pt x="0" y="1048536"/>
                </a:lnTo>
                <a:lnTo>
                  <a:pt x="39348" y="1038418"/>
                </a:lnTo>
                <a:cubicBezTo>
                  <a:pt x="449898" y="910724"/>
                  <a:pt x="756639" y="547411"/>
                  <a:pt x="801401" y="106651"/>
                </a:cubicBezTo>
                <a:close/>
              </a:path>
            </a:pathLst>
          </a:custGeom>
          <a:solidFill>
            <a:schemeClr val="accent4">
              <a:lumMod val="60000"/>
              <a:lumOff val="4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solidFill>
                <a:schemeClr val="lt1"/>
              </a:solidFill>
            </a:endParaRPr>
          </a:p>
        </p:txBody>
      </p:sp>
      <p:sp>
        <p:nvSpPr>
          <p:cNvPr id="24" name="任意多边形: 形状 23"/>
          <p:cNvSpPr/>
          <p:nvPr>
            <p:custDataLst>
              <p:tags r:id="rId6"/>
            </p:custDataLst>
          </p:nvPr>
        </p:nvSpPr>
        <p:spPr>
          <a:xfrm>
            <a:off x="3245546" y="1771650"/>
            <a:ext cx="1697530" cy="1861997"/>
          </a:xfrm>
          <a:custGeom>
            <a:avLst/>
            <a:gdLst>
              <a:gd name="connsiteX0" fmla="*/ 344207 w 2019559"/>
              <a:gd name="connsiteY0" fmla="*/ 378 h 2215226"/>
              <a:gd name="connsiteX1" fmla="*/ 364495 w 2019559"/>
              <a:gd name="connsiteY1" fmla="*/ 2378 h 2215226"/>
              <a:gd name="connsiteX2" fmla="*/ 1544071 w 2019559"/>
              <a:gd name="connsiteY2" fmla="*/ 816194 h 2215226"/>
              <a:gd name="connsiteX3" fmla="*/ 2019559 w 2019559"/>
              <a:gd name="connsiteY3" fmla="*/ 2169506 h 2215226"/>
              <a:gd name="connsiteX4" fmla="*/ 1973839 w 2019559"/>
              <a:gd name="connsiteY4" fmla="*/ 2215226 h 2215226"/>
              <a:gd name="connsiteX5" fmla="*/ 814830 w 2019559"/>
              <a:gd name="connsiteY5" fmla="*/ 2215226 h 2215226"/>
              <a:gd name="connsiteX6" fmla="*/ 814886 w 2019559"/>
              <a:gd name="connsiteY6" fmla="*/ 2214123 h 2215226"/>
              <a:gd name="connsiteX7" fmla="*/ 47192 w 2019559"/>
              <a:gd name="connsiteY7" fmla="*/ 1170644 h 2215226"/>
              <a:gd name="connsiteX8" fmla="*/ 0 w 2019559"/>
              <a:gd name="connsiteY8" fmla="*/ 1158510 h 2215226"/>
              <a:gd name="connsiteX9" fmla="*/ 300487 w 2019559"/>
              <a:gd name="connsiteY9" fmla="*/ 38954 h 2215226"/>
              <a:gd name="connsiteX10" fmla="*/ 344207 w 2019559"/>
              <a:gd name="connsiteY10" fmla="*/ 378 h 221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9559" h="2215226">
                <a:moveTo>
                  <a:pt x="344207" y="378"/>
                </a:moveTo>
                <a:cubicBezTo>
                  <a:pt x="350779" y="-480"/>
                  <a:pt x="357637" y="92"/>
                  <a:pt x="364495" y="2378"/>
                </a:cubicBezTo>
                <a:cubicBezTo>
                  <a:pt x="830839" y="139538"/>
                  <a:pt x="1251463" y="423002"/>
                  <a:pt x="1544071" y="816194"/>
                </a:cubicBezTo>
                <a:cubicBezTo>
                  <a:pt x="1845823" y="1200242"/>
                  <a:pt x="2010415" y="1675730"/>
                  <a:pt x="2019559" y="2169506"/>
                </a:cubicBezTo>
                <a:cubicBezTo>
                  <a:pt x="2019559" y="2196938"/>
                  <a:pt x="2001271" y="2215226"/>
                  <a:pt x="1973839" y="2215226"/>
                </a:cubicBezTo>
                <a:lnTo>
                  <a:pt x="814830" y="2215226"/>
                </a:lnTo>
                <a:lnTo>
                  <a:pt x="814886" y="2214123"/>
                </a:lnTo>
                <a:cubicBezTo>
                  <a:pt x="814886" y="1723840"/>
                  <a:pt x="491955" y="1308980"/>
                  <a:pt x="47192" y="1170644"/>
                </a:cubicBezTo>
                <a:lnTo>
                  <a:pt x="0" y="1158510"/>
                </a:lnTo>
                <a:lnTo>
                  <a:pt x="300487" y="38954"/>
                </a:lnTo>
                <a:cubicBezTo>
                  <a:pt x="307345" y="18380"/>
                  <a:pt x="324490" y="2950"/>
                  <a:pt x="344207" y="378"/>
                </a:cubicBezTo>
                <a:close/>
              </a:path>
            </a:pathLst>
          </a:custGeom>
          <a:solidFill>
            <a:schemeClr val="accent4"/>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solidFill>
                <a:schemeClr val="lt1"/>
              </a:solidFill>
            </a:endParaRPr>
          </a:p>
        </p:txBody>
      </p:sp>
      <p:sp>
        <p:nvSpPr>
          <p:cNvPr id="3" name="对象7"/>
          <p:cNvSpPr/>
          <p:nvPr>
            <p:custDataLst>
              <p:tags r:id="rId7"/>
            </p:custDataLst>
          </p:nvPr>
        </p:nvSpPr>
        <p:spPr>
          <a:xfrm>
            <a:off x="2160974" y="2788436"/>
            <a:ext cx="1683222" cy="1683222"/>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4">
              <a:alpha val="38000"/>
            </a:schemeClr>
          </a:solidFill>
        </p:spPr>
        <p:txBody>
          <a:bodyPr anchor="ctr" anchorCtr="0"/>
          <a:p>
            <a:pPr algn="ctr"/>
            <a:r>
              <a:rPr lang="zh-CN" altLang="en-US" b="1">
                <a:solidFill>
                  <a:schemeClr val="accent4"/>
                </a:solidFill>
              </a:rPr>
              <a:t>（三）色彩搭配协调性</a:t>
            </a:r>
            <a:endParaRPr lang="zh-CN" altLang="en-US" b="1">
              <a:solidFill>
                <a:schemeClr val="accent4"/>
              </a:solidFill>
            </a:endParaRPr>
          </a:p>
        </p:txBody>
      </p:sp>
      <p:sp>
        <p:nvSpPr>
          <p:cNvPr id="4" name="矩形 3"/>
          <p:cNvSpPr/>
          <p:nvPr>
            <p:custDataLst>
              <p:tags r:id="rId8"/>
            </p:custDataLst>
          </p:nvPr>
        </p:nvSpPr>
        <p:spPr>
          <a:xfrm>
            <a:off x="5720527" y="2410544"/>
            <a:ext cx="4696966" cy="1337034"/>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1. 色彩选择符合主题</a:t>
            </a:r>
            <a:endParaRPr lang="zh-CN" altLang="en-US" sz="1600" dirty="0">
              <a:solidFill>
                <a:schemeClr val="tx1">
                  <a:lumMod val="85000"/>
                  <a:lumOff val="15000"/>
                </a:schemeClr>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根据创业项目的特点和目标受众选择合适的色彩主题。</a:t>
            </a:r>
            <a:endParaRPr lang="zh-CN" altLang="en-US" sz="1600" dirty="0">
              <a:solidFill>
                <a:schemeClr val="tx1">
                  <a:lumMod val="85000"/>
                  <a:lumOff val="15000"/>
                </a:schemeClr>
              </a:solidFill>
              <a:latin typeface="+mn-ea"/>
              <a:cs typeface="+mn-ea"/>
            </a:endParaRPr>
          </a:p>
        </p:txBody>
      </p:sp>
      <p:sp>
        <p:nvSpPr>
          <p:cNvPr id="5" name="矩形 4"/>
          <p:cNvSpPr/>
          <p:nvPr>
            <p:custDataLst>
              <p:tags r:id="rId9"/>
            </p:custDataLst>
          </p:nvPr>
        </p:nvSpPr>
        <p:spPr>
          <a:xfrm>
            <a:off x="5720527" y="4233821"/>
            <a:ext cx="4696966" cy="1337034"/>
          </a:xfrm>
          <a:prstGeom prst="rect">
            <a:avLst/>
          </a:prstGeom>
          <a:noFill/>
        </p:spPr>
        <p:txBody>
          <a:bodyPr wrap="square" lIns="0" tIns="0" rIns="0" bIns="0" rtlCol="0" anchor="t" anchorCtr="0">
            <a:noAutofit/>
          </a:bodyPr>
          <a:p>
            <a:pPr indent="406400" algn="l"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2. 整体视觉舒适和谐</a:t>
            </a:r>
            <a:endParaRPr lang="zh-CN" altLang="en-US" sz="1600" dirty="0">
              <a:solidFill>
                <a:schemeClr val="tx1">
                  <a:lumMod val="85000"/>
                  <a:lumOff val="15000"/>
                </a:schemeClr>
              </a:solidFill>
              <a:latin typeface="+mn-ea"/>
              <a:cs typeface="+mn-ea"/>
            </a:endParaRPr>
          </a:p>
          <a:p>
            <a:pPr indent="406400" algn="l"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注意整个创业计划书的色彩搭配协调，避免颜色过于刺眼或杂乱无章，给读者带来舒适的视觉体验。</a:t>
            </a:r>
            <a:endParaRPr lang="zh-CN" altLang="en-US" sz="1600" dirty="0">
              <a:solidFill>
                <a:schemeClr val="tx1">
                  <a:lumMod val="85000"/>
                  <a:lumOff val="15000"/>
                </a:schemeClr>
              </a:solidFill>
              <a:latin typeface="+mn-ea"/>
              <a:cs typeface="+mn-ea"/>
            </a:endParaRPr>
          </a:p>
        </p:txBody>
      </p:sp>
      <p:pic>
        <p:nvPicPr>
          <p:cNvPr id="10" name="图片 16" descr="343439383331313b343532303033323bd3a6d3c3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997594" y="2627779"/>
            <a:ext cx="321150" cy="321150"/>
          </a:xfrm>
          <a:prstGeom prst="rect">
            <a:avLst/>
          </a:prstGeom>
        </p:spPr>
      </p:pic>
      <p:pic>
        <p:nvPicPr>
          <p:cNvPr id="8" name="图片 15" descr="343439383331313b343532303033313bd3a6d3c3c9ccb3c7"/>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895115" y="4246097"/>
            <a:ext cx="320752" cy="320752"/>
          </a:xfrm>
          <a:prstGeom prst="rect">
            <a:avLst/>
          </a:prstGeom>
        </p:spPr>
      </p:pic>
      <p:sp>
        <p:nvSpPr>
          <p:cNvPr id="9" name="任意多边形: 形状 88"/>
          <p:cNvSpPr/>
          <p:nvPr>
            <p:custDataLst>
              <p:tags r:id="rId16"/>
            </p:custDataLst>
          </p:nvPr>
        </p:nvSpPr>
        <p:spPr>
          <a:xfrm>
            <a:off x="4827569" y="2748939"/>
            <a:ext cx="789411" cy="199087"/>
          </a:xfrm>
          <a:custGeom>
            <a:avLst/>
            <a:gdLst>
              <a:gd name="connsiteX0" fmla="*/ 0 w 1479"/>
              <a:gd name="connsiteY0" fmla="*/ 373 h 373"/>
              <a:gd name="connsiteX1" fmla="*/ 288 w 1479"/>
              <a:gd name="connsiteY1" fmla="*/ 0 h 373"/>
              <a:gd name="connsiteX2" fmla="*/ 1479 w 1479"/>
              <a:gd name="connsiteY2" fmla="*/ 4 h 373"/>
            </a:gdLst>
            <a:ahLst/>
            <a:cxnLst>
              <a:cxn ang="0">
                <a:pos x="connsiteX0" y="connsiteY0"/>
              </a:cxn>
              <a:cxn ang="0">
                <a:pos x="connsiteX1" y="connsiteY1"/>
              </a:cxn>
              <a:cxn ang="0">
                <a:pos x="connsiteX2" y="connsiteY2"/>
              </a:cxn>
            </a:cxnLst>
            <a:rect l="l" t="t" r="r" b="b"/>
            <a:pathLst>
              <a:path w="1479" h="373">
                <a:moveTo>
                  <a:pt x="0" y="373"/>
                </a:moveTo>
                <a:lnTo>
                  <a:pt x="288" y="0"/>
                </a:lnTo>
                <a:lnTo>
                  <a:pt x="1479" y="4"/>
                </a:lnTo>
              </a:path>
            </a:pathLst>
          </a:custGeom>
          <a:noFill/>
          <a:ln>
            <a:solidFill>
              <a:schemeClr val="accent4"/>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任意多边形: 形状 5"/>
          <p:cNvSpPr/>
          <p:nvPr>
            <p:custDataLst>
              <p:tags r:id="rId17"/>
            </p:custDataLst>
          </p:nvPr>
        </p:nvSpPr>
        <p:spPr>
          <a:xfrm flipV="1">
            <a:off x="4610869" y="4354981"/>
            <a:ext cx="1006111" cy="239652"/>
          </a:xfrm>
          <a:custGeom>
            <a:avLst/>
            <a:gdLst>
              <a:gd name="connsiteX0" fmla="*/ 0 w 1885"/>
              <a:gd name="connsiteY0" fmla="*/ 449 h 449"/>
              <a:gd name="connsiteX1" fmla="*/ 340 w 1885"/>
              <a:gd name="connsiteY1" fmla="*/ 0 h 449"/>
              <a:gd name="connsiteX2" fmla="*/ 1885 w 1885"/>
              <a:gd name="connsiteY2" fmla="*/ 0 h 449"/>
            </a:gdLst>
            <a:ahLst/>
            <a:cxnLst>
              <a:cxn ang="0">
                <a:pos x="connsiteX0" y="connsiteY0"/>
              </a:cxn>
              <a:cxn ang="0">
                <a:pos x="connsiteX1" y="connsiteY1"/>
              </a:cxn>
              <a:cxn ang="0">
                <a:pos x="connsiteX2" y="connsiteY2"/>
              </a:cxn>
            </a:cxnLst>
            <a:rect l="l" t="t" r="r" b="b"/>
            <a:pathLst>
              <a:path w="1885" h="449">
                <a:moveTo>
                  <a:pt x="0" y="449"/>
                </a:moveTo>
                <a:lnTo>
                  <a:pt x="340" y="0"/>
                </a:lnTo>
                <a:lnTo>
                  <a:pt x="1885" y="0"/>
                </a:lnTo>
              </a:path>
            </a:pathLst>
          </a:custGeom>
          <a:noFill/>
          <a:ln>
            <a:solidFill>
              <a:schemeClr val="accent4"/>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08026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41947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1" name="文本框 50"/>
          <p:cNvSpPr txBox="1"/>
          <p:nvPr/>
        </p:nvSpPr>
        <p:spPr bwMode="auto">
          <a:xfrm>
            <a:off x="1296035" y="4002405"/>
            <a:ext cx="4273550" cy="860425"/>
          </a:xfrm>
          <a:prstGeom prst="rect">
            <a:avLst/>
          </a:prstGeom>
          <a:noFill/>
        </p:spPr>
        <p:txBody>
          <a:bodyPr wrap="square">
            <a:spAutoFit/>
            <a:scene3d>
              <a:camera prst="orthographicFront"/>
              <a:lightRig rig="threePt" dir="t"/>
            </a:scene3d>
            <a:sp3d contourW="12700"/>
          </a:bodyPr>
          <a:lstStyle/>
          <a:p>
            <a:pPr lvl="0" algn="ctr" defTabSz="457200">
              <a:lnSpc>
                <a:spcPts val="2000"/>
              </a:lnSpc>
              <a:defRPr/>
            </a:pPr>
            <a:r>
              <a:rPr lang="zh-CN" altLang="en-US" sz="120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请在此处添加具体内容，文字尽量言简意赅，简单描述即可，不必过于繁琐，注意版面美观</a:t>
            </a:r>
            <a:r>
              <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度。请在此处添加具体内容，文字尽量言简意赅，简单描述即可。</a:t>
            </a:r>
            <a:endPar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972552" y="729555"/>
            <a:ext cx="4246880" cy="583565"/>
          </a:xfrm>
          <a:prstGeom prst="rect">
            <a:avLst/>
          </a:prstGeom>
          <a:noFill/>
        </p:spPr>
        <p:txBody>
          <a:bodyPr wrap="none" rtlCol="0">
            <a:spAutoFit/>
          </a:bodyPr>
          <a:p>
            <a:pPr algn="ctr"/>
            <a:r>
              <a:rPr lang="zh-CN" altLang="en-US" sz="3200" b="1" dirty="0">
                <a:solidFill>
                  <a:srgbClr val="7E4938"/>
                </a:solidFill>
                <a:cs typeface="+mn-ea"/>
                <a:sym typeface="+mn-lt"/>
              </a:rPr>
              <a:t>四、风险与应对凸显性</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027555" y="167640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（一）风险识别全面性</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任意多边形: 形状 13"/>
          <p:cNvSpPr/>
          <p:nvPr>
            <p:custDataLst>
              <p:tags r:id="rId4"/>
            </p:custDataLst>
          </p:nvPr>
        </p:nvSpPr>
        <p:spPr>
          <a:xfrm rot="652946" flipH="1">
            <a:off x="2693932" y="5142308"/>
            <a:ext cx="150017" cy="136081"/>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 name="任意多边形: 形状 263"/>
          <p:cNvSpPr/>
          <p:nvPr>
            <p:custDataLst>
              <p:tags r:id="rId5"/>
            </p:custDataLst>
          </p:nvPr>
        </p:nvSpPr>
        <p:spPr>
          <a:xfrm>
            <a:off x="2183440" y="5176341"/>
            <a:ext cx="606822" cy="588364"/>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24" name="任意多边形: 形状 264"/>
          <p:cNvSpPr/>
          <p:nvPr>
            <p:custDataLst>
              <p:tags r:id="rId6"/>
            </p:custDataLst>
          </p:nvPr>
        </p:nvSpPr>
        <p:spPr>
          <a:xfrm>
            <a:off x="2166135" y="5176341"/>
            <a:ext cx="587211" cy="569329"/>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0" name="任意多边形: 形状 13"/>
          <p:cNvSpPr/>
          <p:nvPr>
            <p:custDataLst>
              <p:tags r:id="rId7"/>
            </p:custDataLst>
          </p:nvPr>
        </p:nvSpPr>
        <p:spPr>
          <a:xfrm rot="652946" flipH="1">
            <a:off x="2693932" y="3801184"/>
            <a:ext cx="150017" cy="136081"/>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 name="任意多边形: 形状 263"/>
          <p:cNvSpPr/>
          <p:nvPr>
            <p:custDataLst>
              <p:tags r:id="rId8"/>
            </p:custDataLst>
          </p:nvPr>
        </p:nvSpPr>
        <p:spPr>
          <a:xfrm>
            <a:off x="2183440" y="3835216"/>
            <a:ext cx="606822" cy="588364"/>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5" name="任意多边形: 形状 264"/>
          <p:cNvSpPr/>
          <p:nvPr>
            <p:custDataLst>
              <p:tags r:id="rId9"/>
            </p:custDataLst>
          </p:nvPr>
        </p:nvSpPr>
        <p:spPr>
          <a:xfrm>
            <a:off x="2166135" y="3835216"/>
            <a:ext cx="587211" cy="569329"/>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8" name="任意多边形: 形状 13"/>
          <p:cNvSpPr/>
          <p:nvPr>
            <p:custDataLst>
              <p:tags r:id="rId10"/>
            </p:custDataLst>
          </p:nvPr>
        </p:nvSpPr>
        <p:spPr>
          <a:xfrm rot="652946" flipH="1">
            <a:off x="2693932" y="2451407"/>
            <a:ext cx="150017" cy="136081"/>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4" name="任意多边形: 形状 263"/>
          <p:cNvSpPr/>
          <p:nvPr>
            <p:custDataLst>
              <p:tags r:id="rId11"/>
            </p:custDataLst>
          </p:nvPr>
        </p:nvSpPr>
        <p:spPr>
          <a:xfrm>
            <a:off x="2183440" y="2485440"/>
            <a:ext cx="606822" cy="588364"/>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45" name="任意多边形: 形状 264"/>
          <p:cNvSpPr/>
          <p:nvPr>
            <p:custDataLst>
              <p:tags r:id="rId12"/>
            </p:custDataLst>
          </p:nvPr>
        </p:nvSpPr>
        <p:spPr>
          <a:xfrm>
            <a:off x="2166135" y="2485440"/>
            <a:ext cx="587211" cy="569329"/>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4" name="矩形 13"/>
          <p:cNvSpPr/>
          <p:nvPr>
            <p:custDataLst>
              <p:tags r:id="rId13"/>
            </p:custDataLst>
          </p:nvPr>
        </p:nvSpPr>
        <p:spPr>
          <a:xfrm>
            <a:off x="3002636" y="2434908"/>
            <a:ext cx="7163444" cy="670869"/>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1. 深度剖析市场风险</a:t>
            </a:r>
            <a:endParaRPr lang="zh-CN" altLang="en-US" sz="160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600">
                <a:solidFill>
                  <a:schemeClr val="tx1">
                    <a:lumMod val="85000"/>
                    <a:lumOff val="15000"/>
                  </a:schemeClr>
                </a:solidFill>
                <a:latin typeface="+mn-ea"/>
                <a:cs typeface="+mn-ea"/>
              </a:rPr>
              <a:t>深入分析市场风险，包括市场需求变化、市场竞争加剧、市场准入门槛提高等方面。</a:t>
            </a:r>
            <a:endParaRPr lang="zh-CN" altLang="en-US" sz="1600">
              <a:solidFill>
                <a:schemeClr val="tx1">
                  <a:lumMod val="85000"/>
                  <a:lumOff val="15000"/>
                </a:schemeClr>
              </a:solidFill>
              <a:latin typeface="+mn-ea"/>
              <a:cs typeface="+mn-ea"/>
            </a:endParaRPr>
          </a:p>
        </p:txBody>
      </p:sp>
      <p:sp>
        <p:nvSpPr>
          <p:cNvPr id="27" name="矩形 26"/>
          <p:cNvSpPr/>
          <p:nvPr>
            <p:custDataLst>
              <p:tags r:id="rId14"/>
            </p:custDataLst>
          </p:nvPr>
        </p:nvSpPr>
        <p:spPr>
          <a:xfrm>
            <a:off x="3002636" y="3776068"/>
            <a:ext cx="7163444" cy="670869"/>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2. 充分考量技术风险</a:t>
            </a:r>
            <a:endParaRPr lang="zh-CN" altLang="en-US" sz="160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600">
                <a:solidFill>
                  <a:schemeClr val="tx1">
                    <a:lumMod val="85000"/>
                    <a:lumOff val="15000"/>
                  </a:schemeClr>
                </a:solidFill>
                <a:latin typeface="+mn-ea"/>
                <a:cs typeface="+mn-ea"/>
              </a:rPr>
              <a:t>对于技术驱动型创业项目，充分考虑技术风险，如技术更新换代快、技术研发失败、技术人才流失等。</a:t>
            </a:r>
            <a:endParaRPr lang="zh-CN" altLang="en-US" sz="1600">
              <a:solidFill>
                <a:schemeClr val="tx1">
                  <a:lumMod val="85000"/>
                  <a:lumOff val="15000"/>
                </a:schemeClr>
              </a:solidFill>
              <a:latin typeface="+mn-ea"/>
              <a:cs typeface="+mn-ea"/>
            </a:endParaRPr>
          </a:p>
        </p:txBody>
      </p:sp>
      <p:sp>
        <p:nvSpPr>
          <p:cNvPr id="33" name="矩形 32"/>
          <p:cNvSpPr/>
          <p:nvPr>
            <p:custDataLst>
              <p:tags r:id="rId15"/>
            </p:custDataLst>
          </p:nvPr>
        </p:nvSpPr>
        <p:spPr>
          <a:xfrm>
            <a:off x="3002636" y="5133984"/>
            <a:ext cx="7163444" cy="670869"/>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3. 详细列举管理风险</a:t>
            </a:r>
            <a:endParaRPr lang="zh-CN" altLang="en-US" sz="160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600">
                <a:solidFill>
                  <a:schemeClr val="tx1">
                    <a:lumMod val="85000"/>
                    <a:lumOff val="15000"/>
                  </a:schemeClr>
                </a:solidFill>
                <a:latin typeface="+mn-ea"/>
                <a:cs typeface="+mn-ea"/>
              </a:rPr>
              <a:t>全面列举管理风险，如团队管理不善、决策失误、组织架构不合理等。</a:t>
            </a:r>
            <a:endParaRPr lang="zh-CN" altLang="en-US" sz="1600">
              <a:solidFill>
                <a:schemeClr val="tx1">
                  <a:lumMod val="85000"/>
                  <a:lumOff val="15000"/>
                </a:schemeClr>
              </a:solidFill>
              <a:latin typeface="+mn-ea"/>
              <a:cs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972552" y="729555"/>
            <a:ext cx="4246880" cy="583565"/>
          </a:xfrm>
          <a:prstGeom prst="rect">
            <a:avLst/>
          </a:prstGeom>
          <a:noFill/>
        </p:spPr>
        <p:txBody>
          <a:bodyPr wrap="none" rtlCol="0">
            <a:spAutoFit/>
          </a:bodyPr>
          <a:p>
            <a:pPr algn="ctr"/>
            <a:r>
              <a:rPr lang="zh-CN" altLang="en-US" sz="3200" b="1" dirty="0">
                <a:solidFill>
                  <a:srgbClr val="7E4938"/>
                </a:solidFill>
                <a:cs typeface="+mn-ea"/>
                <a:sym typeface="+mn-lt"/>
              </a:rPr>
              <a:t>四、风险与应对凸显性</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52019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（二）应对策略可行性</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矩形: 圆角 2"/>
          <p:cNvSpPr/>
          <p:nvPr>
            <p:custDataLst>
              <p:tags r:id="rId4"/>
            </p:custDataLst>
          </p:nvPr>
        </p:nvSpPr>
        <p:spPr>
          <a:xfrm>
            <a:off x="1363345" y="2740660"/>
            <a:ext cx="2849880" cy="32086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 name="矩形 2"/>
          <p:cNvSpPr/>
          <p:nvPr>
            <p:custDataLst>
              <p:tags r:id="rId5"/>
            </p:custDataLst>
          </p:nvPr>
        </p:nvSpPr>
        <p:spPr>
          <a:xfrm>
            <a:off x="1596621" y="3828600"/>
            <a:ext cx="2384107" cy="1416124"/>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针对识别出的风险，提出具体、切实可行的应对措施。</a:t>
            </a:r>
            <a:endParaRPr lang="zh-CN" altLang="en-US" sz="1600" dirty="0">
              <a:solidFill>
                <a:schemeClr val="tx1">
                  <a:lumMod val="85000"/>
                  <a:lumOff val="15000"/>
                </a:schemeClr>
              </a:solidFill>
              <a:latin typeface="+mn-ea"/>
              <a:cs typeface="+mn-ea"/>
            </a:endParaRPr>
          </a:p>
        </p:txBody>
      </p:sp>
      <p:sp>
        <p:nvSpPr>
          <p:cNvPr id="60" name="圆角矩形 59"/>
          <p:cNvSpPr/>
          <p:nvPr>
            <p:custDataLst>
              <p:tags r:id="rId6"/>
            </p:custDataLst>
          </p:nvPr>
        </p:nvSpPr>
        <p:spPr>
          <a:xfrm>
            <a:off x="1596621" y="2355338"/>
            <a:ext cx="612272" cy="599948"/>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4" name="矩形 3"/>
          <p:cNvSpPr/>
          <p:nvPr>
            <p:custDataLst>
              <p:tags r:id="rId7"/>
            </p:custDataLst>
          </p:nvPr>
        </p:nvSpPr>
        <p:spPr>
          <a:xfrm>
            <a:off x="1599422" y="3109895"/>
            <a:ext cx="2385227" cy="401646"/>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1. 具体措施切实可行</a:t>
            </a:r>
            <a:endParaRPr lang="zh-CN" altLang="en-US" b="1">
              <a:solidFill>
                <a:schemeClr val="accent4"/>
              </a:solidFill>
              <a:latin typeface="+mn-ea"/>
              <a:cs typeface="+mn-ea"/>
            </a:endParaRPr>
          </a:p>
        </p:txBody>
      </p:sp>
      <p:sp>
        <p:nvSpPr>
          <p:cNvPr id="33" name="矩形: 圆角 2"/>
          <p:cNvSpPr/>
          <p:nvPr>
            <p:custDataLst>
              <p:tags r:id="rId8"/>
            </p:custDataLst>
          </p:nvPr>
        </p:nvSpPr>
        <p:spPr>
          <a:xfrm>
            <a:off x="4701540" y="2740660"/>
            <a:ext cx="2849880" cy="32086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8" name="矩形 7"/>
          <p:cNvSpPr/>
          <p:nvPr>
            <p:custDataLst>
              <p:tags r:id="rId9"/>
            </p:custDataLst>
          </p:nvPr>
        </p:nvSpPr>
        <p:spPr>
          <a:xfrm>
            <a:off x="4935267" y="3833081"/>
            <a:ext cx="2384107" cy="1416124"/>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明确应对风险所需的资源调配，包括人力、物力和财力等方面。</a:t>
            </a:r>
            <a:endParaRPr lang="zh-CN" altLang="en-US" sz="1600" dirty="0">
              <a:solidFill>
                <a:schemeClr val="tx1">
                  <a:lumMod val="85000"/>
                  <a:lumOff val="15000"/>
                </a:schemeClr>
              </a:solidFill>
              <a:latin typeface="+mn-ea"/>
              <a:cs typeface="+mn-ea"/>
            </a:endParaRPr>
          </a:p>
        </p:txBody>
      </p:sp>
      <p:sp>
        <p:nvSpPr>
          <p:cNvPr id="40" name="圆角矩形 39"/>
          <p:cNvSpPr/>
          <p:nvPr>
            <p:custDataLst>
              <p:tags r:id="rId10"/>
            </p:custDataLst>
          </p:nvPr>
        </p:nvSpPr>
        <p:spPr>
          <a:xfrm>
            <a:off x="4935267" y="2355338"/>
            <a:ext cx="612272" cy="599948"/>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0" name="矩形 9"/>
          <p:cNvSpPr/>
          <p:nvPr>
            <p:custDataLst>
              <p:tags r:id="rId11"/>
            </p:custDataLst>
          </p:nvPr>
        </p:nvSpPr>
        <p:spPr>
          <a:xfrm>
            <a:off x="4940309" y="3120538"/>
            <a:ext cx="2385227" cy="391003"/>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2. 资源调配合理规划</a:t>
            </a:r>
            <a:endParaRPr lang="zh-CN" altLang="en-US" b="1">
              <a:solidFill>
                <a:schemeClr val="accent4"/>
              </a:solidFill>
              <a:latin typeface="+mn-ea"/>
              <a:cs typeface="+mn-ea"/>
            </a:endParaRPr>
          </a:p>
        </p:txBody>
      </p:sp>
      <p:sp>
        <p:nvSpPr>
          <p:cNvPr id="63" name="矩形: 圆角 2"/>
          <p:cNvSpPr/>
          <p:nvPr>
            <p:custDataLst>
              <p:tags r:id="rId12"/>
            </p:custDataLst>
          </p:nvPr>
        </p:nvSpPr>
        <p:spPr>
          <a:xfrm>
            <a:off x="8040370" y="2740660"/>
            <a:ext cx="2849880" cy="32086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13"/>
            </p:custDataLst>
          </p:nvPr>
        </p:nvSpPr>
        <p:spPr>
          <a:xfrm>
            <a:off x="8273913" y="3828600"/>
            <a:ext cx="2384107" cy="1416124"/>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制定周全的应急方案，以应对突发重大风险事件。</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4"/>
            </p:custDataLst>
          </p:nvPr>
        </p:nvSpPr>
        <p:spPr>
          <a:xfrm>
            <a:off x="8273913" y="2355338"/>
            <a:ext cx="612272" cy="599948"/>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80" name="直接连接符 79"/>
          <p:cNvCxnSpPr/>
          <p:nvPr>
            <p:custDataLst>
              <p:tags r:id="rId15"/>
            </p:custDataLst>
          </p:nvPr>
        </p:nvCxnSpPr>
        <p:spPr>
          <a:xfrm flipV="1">
            <a:off x="1526599" y="3656066"/>
            <a:ext cx="2509026"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6"/>
            </p:custDataLst>
          </p:nvPr>
        </p:nvCxnSpPr>
        <p:spPr>
          <a:xfrm>
            <a:off x="4865245" y="3656066"/>
            <a:ext cx="2509026"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7"/>
            </p:custDataLst>
          </p:nvPr>
        </p:nvCxnSpPr>
        <p:spPr>
          <a:xfrm flipV="1">
            <a:off x="8203891" y="3656066"/>
            <a:ext cx="2509026"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18"/>
            </p:custDataLst>
          </p:nvPr>
        </p:nvSpPr>
        <p:spPr>
          <a:xfrm>
            <a:off x="8273913" y="3125019"/>
            <a:ext cx="2385227" cy="391003"/>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4"/>
                </a:solidFill>
                <a:latin typeface="+mn-ea"/>
                <a:cs typeface="+mn-ea"/>
              </a:rPr>
              <a:t>3. 应急方案周全完备</a:t>
            </a:r>
            <a:endParaRPr lang="zh-CN" altLang="en-US" b="1" dirty="0">
              <a:solidFill>
                <a:schemeClr val="accent4"/>
              </a:solidFill>
              <a:latin typeface="+mn-ea"/>
              <a:cs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566152" y="729555"/>
            <a:ext cx="5059680" cy="583565"/>
          </a:xfrm>
          <a:prstGeom prst="rect">
            <a:avLst/>
          </a:prstGeom>
          <a:noFill/>
        </p:spPr>
        <p:txBody>
          <a:bodyPr wrap="none" rtlCol="0">
            <a:spAutoFit/>
          </a:bodyPr>
          <a:p>
            <a:pPr algn="ctr"/>
            <a:r>
              <a:rPr lang="zh-CN" altLang="en-US" sz="3200" b="1" dirty="0">
                <a:solidFill>
                  <a:srgbClr val="7E4938"/>
                </a:solidFill>
                <a:cs typeface="+mn-ea"/>
                <a:sym typeface="+mn-lt"/>
              </a:rPr>
              <a:t>五、团队与资源展示充分性</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52019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（一）团队实力彰显</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useBgFill="1">
        <p:nvSpPr>
          <p:cNvPr id="3" name="圆角矩形 2"/>
          <p:cNvSpPr/>
          <p:nvPr>
            <p:custDataLst>
              <p:tags r:id="rId4"/>
            </p:custDataLst>
          </p:nvPr>
        </p:nvSpPr>
        <p:spPr>
          <a:xfrm>
            <a:off x="7978213" y="2365693"/>
            <a:ext cx="2707990" cy="35439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useBgFill="1">
        <p:nvSpPr>
          <p:cNvPr id="4" name="圆角矩形 3"/>
          <p:cNvSpPr/>
          <p:nvPr>
            <p:custDataLst>
              <p:tags r:id="rId5"/>
            </p:custDataLst>
          </p:nvPr>
        </p:nvSpPr>
        <p:spPr>
          <a:xfrm>
            <a:off x="4743202" y="2365693"/>
            <a:ext cx="2709112" cy="35439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144145" tIns="539750" rIns="215900" rtlCol="0" anchor="ctr"/>
          <a:p>
            <a:pPr indent="0" algn="just" fontAlgn="auto">
              <a:lnSpc>
                <a:spcPct val="130000"/>
              </a:lnSpc>
            </a:pPr>
            <a:endParaRPr lang="zh-CN" altLang="en-US" sz="1600">
              <a:solidFill>
                <a:schemeClr val="tx1">
                  <a:lumMod val="85000"/>
                  <a:lumOff val="15000"/>
                </a:schemeClr>
              </a:solidFill>
              <a:latin typeface="+mn-ea"/>
              <a:cs typeface="+mn-ea"/>
              <a:sym typeface="+mn-ea"/>
            </a:endParaRPr>
          </a:p>
        </p:txBody>
      </p:sp>
      <p:sp useBgFill="1">
        <p:nvSpPr>
          <p:cNvPr id="5" name="圆角矩形 4"/>
          <p:cNvSpPr/>
          <p:nvPr>
            <p:custDataLst>
              <p:tags r:id="rId6"/>
            </p:custDataLst>
          </p:nvPr>
        </p:nvSpPr>
        <p:spPr>
          <a:xfrm>
            <a:off x="1509313" y="2365693"/>
            <a:ext cx="2707990" cy="35439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p:nvSpPr>
          <p:cNvPr id="25" name="圆角矩形 24"/>
          <p:cNvSpPr/>
          <p:nvPr>
            <p:custDataLst>
              <p:tags r:id="rId7"/>
            </p:custDataLst>
          </p:nvPr>
        </p:nvSpPr>
        <p:spPr>
          <a:xfrm>
            <a:off x="7978213" y="2365693"/>
            <a:ext cx="2707990" cy="354393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r>
              <a:rPr lang="zh-CN" altLang="en-US" sz="1600">
                <a:solidFill>
                  <a:schemeClr val="tx1">
                    <a:lumMod val="85000"/>
                    <a:lumOff val="15000"/>
                  </a:schemeClr>
                </a:solidFill>
                <a:latin typeface="+mn-ea"/>
                <a:cs typeface="+mn-ea"/>
                <a:sym typeface="+mn-ea"/>
              </a:rPr>
              <a:t>3. 顾问团队及合作伙伴</a:t>
            </a:r>
            <a:endParaRPr lang="zh-CN" altLang="en-US" sz="1600">
              <a:solidFill>
                <a:schemeClr val="tx1">
                  <a:lumMod val="85000"/>
                  <a:lumOff val="15000"/>
                </a:schemeClr>
              </a:solidFill>
              <a:latin typeface="+mn-ea"/>
              <a:cs typeface="+mn-ea"/>
              <a:sym typeface="+mn-ea"/>
            </a:endParaRPr>
          </a:p>
          <a:p>
            <a:pPr lvl="0" indent="406400" algn="just" fontAlgn="auto">
              <a:lnSpc>
                <a:spcPct val="13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若有顾问团队，介绍其专业、威望及智力支持；对合作伙伴，阐述合作性质、领域与资源支持。</a:t>
            </a:r>
            <a:endParaRPr lang="zh-CN" altLang="en-US" sz="1600">
              <a:solidFill>
                <a:schemeClr val="tx1">
                  <a:lumMod val="85000"/>
                  <a:lumOff val="15000"/>
                </a:schemeClr>
              </a:solidFill>
              <a:latin typeface="+mn-ea"/>
              <a:cs typeface="+mn-ea"/>
              <a:sym typeface="+mn-ea"/>
            </a:endParaRPr>
          </a:p>
        </p:txBody>
      </p:sp>
      <p:sp>
        <p:nvSpPr>
          <p:cNvPr id="2" name="椭圆 1"/>
          <p:cNvSpPr/>
          <p:nvPr>
            <p:custDataLst>
              <p:tags r:id="rId8"/>
            </p:custDataLst>
          </p:nvPr>
        </p:nvSpPr>
        <p:spPr>
          <a:xfrm>
            <a:off x="9062531" y="2644341"/>
            <a:ext cx="538795" cy="538795"/>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7" name="直接连接符 36"/>
          <p:cNvCxnSpPr/>
          <p:nvPr>
            <p:custDataLst>
              <p:tags r:id="rId9"/>
            </p:custDataLst>
          </p:nvPr>
        </p:nvCxnSpPr>
        <p:spPr>
          <a:xfrm>
            <a:off x="9163450" y="5563139"/>
            <a:ext cx="336957"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pic>
        <p:nvPicPr>
          <p:cNvPr id="8" name="图片 11" descr="343439383331313b343532303032373bbfcdbba7b5b5b0b8"/>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9220637" y="2810296"/>
            <a:ext cx="222498" cy="222498"/>
          </a:xfrm>
          <a:prstGeom prst="rect">
            <a:avLst/>
          </a:prstGeom>
        </p:spPr>
      </p:pic>
      <p:sp>
        <p:nvSpPr>
          <p:cNvPr id="21" name="圆角矩形 20"/>
          <p:cNvSpPr/>
          <p:nvPr>
            <p:custDataLst>
              <p:tags r:id="rId13"/>
            </p:custDataLst>
          </p:nvPr>
        </p:nvSpPr>
        <p:spPr>
          <a:xfrm>
            <a:off x="4743202" y="2365693"/>
            <a:ext cx="2709112" cy="354393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lIns="144145" tIns="539750" rIns="215900" rtlCol="0" anchor="ctr"/>
          <a:p>
            <a:pPr indent="0" algn="just" fontAlgn="auto">
              <a:lnSpc>
                <a:spcPct val="130000"/>
              </a:lnSpc>
            </a:pPr>
            <a:r>
              <a:rPr lang="zh-CN" altLang="en-US" sz="1600">
                <a:solidFill>
                  <a:schemeClr val="tx1">
                    <a:lumMod val="85000"/>
                    <a:lumOff val="15000"/>
                  </a:schemeClr>
                </a:solidFill>
                <a:latin typeface="+mn-ea"/>
                <a:cs typeface="+mn-ea"/>
                <a:sym typeface="+mn-ea"/>
              </a:rPr>
              <a:t>2. 团队协作能力体现</a:t>
            </a:r>
            <a:endParaRPr lang="zh-CN" altLang="en-US" sz="1600">
              <a:solidFill>
                <a:schemeClr val="tx1">
                  <a:lumMod val="85000"/>
                  <a:lumOff val="15000"/>
                </a:schemeClr>
              </a:solidFill>
              <a:latin typeface="+mn-ea"/>
              <a:cs typeface="+mn-ea"/>
              <a:sym typeface="+mn-ea"/>
            </a:endParaRPr>
          </a:p>
          <a:p>
            <a:pPr indent="406400" algn="just" fontAlgn="auto">
              <a:lnSpc>
                <a:spcPct val="130000"/>
              </a:lnSpc>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讲述合作经历，包括困难解决，体现默契团结；明确分工协作模式，展现高效协作机制。</a:t>
            </a:r>
            <a:endParaRPr lang="zh-CN" altLang="en-US" sz="1600">
              <a:solidFill>
                <a:schemeClr val="tx1">
                  <a:lumMod val="85000"/>
                  <a:lumOff val="15000"/>
                </a:schemeClr>
              </a:solidFill>
              <a:latin typeface="+mn-ea"/>
              <a:cs typeface="+mn-ea"/>
              <a:sym typeface="+mn-ea"/>
            </a:endParaRPr>
          </a:p>
        </p:txBody>
      </p:sp>
      <p:sp>
        <p:nvSpPr>
          <p:cNvPr id="33" name="椭圆 32"/>
          <p:cNvSpPr/>
          <p:nvPr>
            <p:custDataLst>
              <p:tags r:id="rId14"/>
            </p:custDataLst>
          </p:nvPr>
        </p:nvSpPr>
        <p:spPr>
          <a:xfrm>
            <a:off x="5828080" y="2644341"/>
            <a:ext cx="538795" cy="538795"/>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9" name="图片 3" descr="343439383331313b343532303031393bd2b5bca8b9dcc0ed"/>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986187" y="2810296"/>
            <a:ext cx="222498" cy="222498"/>
          </a:xfrm>
          <a:prstGeom prst="rect">
            <a:avLst/>
          </a:prstGeom>
        </p:spPr>
      </p:pic>
      <p:cxnSp>
        <p:nvCxnSpPr>
          <p:cNvPr id="34" name="直接连接符 33"/>
          <p:cNvCxnSpPr/>
          <p:nvPr>
            <p:custDataLst>
              <p:tags r:id="rId18"/>
            </p:custDataLst>
          </p:nvPr>
        </p:nvCxnSpPr>
        <p:spPr>
          <a:xfrm>
            <a:off x="5928999" y="5563139"/>
            <a:ext cx="336957"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sp>
        <p:nvSpPr>
          <p:cNvPr id="10" name="圆角矩形 9"/>
          <p:cNvSpPr/>
          <p:nvPr>
            <p:custDataLst>
              <p:tags r:id="rId19"/>
            </p:custDataLst>
          </p:nvPr>
        </p:nvSpPr>
        <p:spPr>
          <a:xfrm>
            <a:off x="1509313" y="2365693"/>
            <a:ext cx="2707990" cy="354393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r>
              <a:rPr lang="zh-CN" altLang="en-US" sz="1600">
                <a:solidFill>
                  <a:schemeClr val="tx1">
                    <a:lumMod val="85000"/>
                    <a:lumOff val="15000"/>
                  </a:schemeClr>
                </a:solidFill>
                <a:latin typeface="+mn-ea"/>
                <a:cs typeface="+mn-ea"/>
                <a:sym typeface="+mn-ea"/>
              </a:rPr>
              <a:t>1. 成员背景与经验介绍</a:t>
            </a:r>
            <a:endParaRPr lang="zh-CN" altLang="en-US" sz="1600">
              <a:solidFill>
                <a:schemeClr val="tx1">
                  <a:lumMod val="85000"/>
                  <a:lumOff val="15000"/>
                </a:schemeClr>
              </a:solidFill>
              <a:latin typeface="+mn-ea"/>
              <a:cs typeface="+mn-ea"/>
              <a:sym typeface="+mn-ea"/>
            </a:endParaRPr>
          </a:p>
          <a:p>
            <a:pPr lvl="0" indent="406400" algn="just" fontAlgn="auto">
              <a:lnSpc>
                <a:spcPct val="13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全面深入介绍成员教育背景、专业技能、工作经验与项目经历，展现知识储备、专业优势、实践能力及创新思维。</a:t>
            </a:r>
            <a:endParaRPr lang="zh-CN" altLang="en-US" sz="1600">
              <a:solidFill>
                <a:schemeClr val="tx1">
                  <a:lumMod val="85000"/>
                  <a:lumOff val="15000"/>
                </a:schemeClr>
              </a:solidFill>
              <a:latin typeface="+mn-ea"/>
              <a:cs typeface="+mn-ea"/>
              <a:sym typeface="+mn-ea"/>
            </a:endParaRPr>
          </a:p>
        </p:txBody>
      </p:sp>
      <p:sp>
        <p:nvSpPr>
          <p:cNvPr id="14" name="椭圆 13"/>
          <p:cNvSpPr/>
          <p:nvPr>
            <p:custDataLst>
              <p:tags r:id="rId20"/>
            </p:custDataLst>
          </p:nvPr>
        </p:nvSpPr>
        <p:spPr>
          <a:xfrm>
            <a:off x="2593630" y="2644341"/>
            <a:ext cx="538795" cy="538795"/>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7" name="图片 4" descr="343439383331313b343532303032303bb8f6c8cbd0c5cfa2"/>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2751736" y="2802447"/>
            <a:ext cx="222582" cy="222582"/>
          </a:xfrm>
          <a:prstGeom prst="rect">
            <a:avLst/>
          </a:prstGeom>
        </p:spPr>
      </p:pic>
      <p:cxnSp>
        <p:nvCxnSpPr>
          <p:cNvPr id="20" name="直接连接符 19"/>
          <p:cNvCxnSpPr/>
          <p:nvPr>
            <p:custDataLst>
              <p:tags r:id="rId24"/>
            </p:custDataLst>
          </p:nvPr>
        </p:nvCxnSpPr>
        <p:spPr>
          <a:xfrm>
            <a:off x="2694549" y="5563139"/>
            <a:ext cx="336957"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566152" y="729555"/>
            <a:ext cx="5059680" cy="583565"/>
          </a:xfrm>
          <a:prstGeom prst="rect">
            <a:avLst/>
          </a:prstGeom>
          <a:noFill/>
        </p:spPr>
        <p:txBody>
          <a:bodyPr wrap="none" rtlCol="0">
            <a:spAutoFit/>
          </a:bodyPr>
          <a:p>
            <a:pPr algn="ctr"/>
            <a:r>
              <a:rPr lang="zh-CN" altLang="en-US" sz="3200" b="1" dirty="0">
                <a:solidFill>
                  <a:srgbClr val="7E4938"/>
                </a:solidFill>
                <a:cs typeface="+mn-ea"/>
                <a:sym typeface="+mn-lt"/>
              </a:rPr>
              <a:t>五、团队与资源展示充分性</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8" name="对象6"/>
          <p:cNvSpPr/>
          <p:nvPr>
            <p:custDataLst>
              <p:tags r:id="rId4"/>
            </p:custDataLst>
          </p:nvPr>
        </p:nvSpPr>
        <p:spPr>
          <a:xfrm>
            <a:off x="1150004" y="1963040"/>
            <a:ext cx="3610726" cy="3577818"/>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4">
              <a:lumMod val="30000"/>
              <a:lumOff val="70000"/>
              <a:alpha val="15000"/>
            </a:schemeClr>
          </a:solidFill>
        </p:spPr>
        <p:txBody>
          <a:bodyPr lIns="0" tIns="0" rIns="0" bIns="0">
            <a:noAutofit/>
          </a:bodyPr>
          <a:p>
            <a:endParaRPr lang="zh-CN" altLang="en-US" dirty="0">
              <a:solidFill>
                <a:schemeClr val="tx1"/>
              </a:solidFill>
              <a:latin typeface="+mn-ea"/>
            </a:endParaRPr>
          </a:p>
        </p:txBody>
      </p:sp>
      <p:sp>
        <p:nvSpPr>
          <p:cNvPr id="14" name="对象1"/>
          <p:cNvSpPr/>
          <p:nvPr>
            <p:custDataLst>
              <p:tags r:id="rId5"/>
            </p:custDataLst>
          </p:nvPr>
        </p:nvSpPr>
        <p:spPr>
          <a:xfrm>
            <a:off x="5116651" y="3239617"/>
            <a:ext cx="5589540" cy="1010039"/>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indent="381000"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a:solidFill>
                  <a:schemeClr val="tx1">
                    <a:lumMod val="85000"/>
                    <a:lumOff val="15000"/>
                  </a:schemeClr>
                </a:solidFill>
                <a:latin typeface="+mn-ea"/>
                <a:cs typeface="+mn-ea"/>
                <a:sym typeface="+mn-ea"/>
              </a:rPr>
              <a:t>2. 拓展获取渠道</a:t>
            </a:r>
            <a:endParaRPr lang="zh-CN" altLang="en-US" sz="1500">
              <a:solidFill>
                <a:schemeClr val="tx1">
                  <a:lumMod val="85000"/>
                  <a:lumOff val="15000"/>
                </a:schemeClr>
              </a:solidFill>
              <a:latin typeface="+mn-ea"/>
              <a:cs typeface="+mn-ea"/>
              <a:sym typeface="+mn-ea"/>
            </a:endParaRPr>
          </a:p>
          <a:p>
            <a:pPr indent="381000"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a:solidFill>
                  <a:schemeClr val="tx1">
                    <a:lumMod val="85000"/>
                    <a:lumOff val="15000"/>
                  </a:schemeClr>
                </a:solidFill>
                <a:latin typeface="+mn-ea"/>
                <a:cs typeface="+mn-ea"/>
                <a:sym typeface="+mn-ea"/>
              </a:rPr>
              <a:t>分析融资、人才招聘、合作伙伴拓展渠道的可行性，制定如融资策略、多元化招聘、明确拓展方式等规划。</a:t>
            </a:r>
            <a:endParaRPr lang="zh-CN" altLang="en-US" sz="1500">
              <a:solidFill>
                <a:schemeClr val="tx1">
                  <a:lumMod val="85000"/>
                  <a:lumOff val="15000"/>
                </a:schemeClr>
              </a:solidFill>
              <a:latin typeface="+mn-ea"/>
              <a:cs typeface="+mn-ea"/>
              <a:sym typeface="+mn-ea"/>
            </a:endParaRPr>
          </a:p>
        </p:txBody>
      </p:sp>
      <p:sp>
        <p:nvSpPr>
          <p:cNvPr id="9" name="对象2"/>
          <p:cNvSpPr/>
          <p:nvPr>
            <p:custDataLst>
              <p:tags r:id="rId6"/>
            </p:custDataLst>
          </p:nvPr>
        </p:nvSpPr>
        <p:spPr>
          <a:xfrm>
            <a:off x="4073506" y="2106690"/>
            <a:ext cx="6616763" cy="1000500"/>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indent="381000" algn="just"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sym typeface="+mn-ea"/>
              </a:rPr>
              <a:t>1. 盘点现有资源</a:t>
            </a:r>
            <a:endParaRPr lang="zh-CN" altLang="en-US" sz="1500" dirty="0">
              <a:solidFill>
                <a:schemeClr val="tx1">
                  <a:lumMod val="85000"/>
                  <a:lumOff val="15000"/>
                </a:schemeClr>
              </a:solidFill>
              <a:latin typeface="+mn-ea"/>
              <a:cs typeface="+mn-ea"/>
              <a:sym typeface="+mn-ea"/>
            </a:endParaRPr>
          </a:p>
          <a:p>
            <a:pPr indent="381000" algn="just"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sym typeface="+mn-ea"/>
              </a:rPr>
              <a:t>细致梳理资金、设备、技术、知识产权等情况，分别评估其稳定性、支撑力、竞争力及无形资产价值。</a:t>
            </a:r>
            <a:endParaRPr lang="zh-CN" altLang="en-US" sz="1500" dirty="0">
              <a:solidFill>
                <a:schemeClr val="tx1">
                  <a:lumMod val="85000"/>
                  <a:lumOff val="15000"/>
                </a:schemeClr>
              </a:solidFill>
              <a:latin typeface="+mn-ea"/>
              <a:cs typeface="+mn-ea"/>
              <a:sym typeface="+mn-ea"/>
            </a:endParaRPr>
          </a:p>
        </p:txBody>
      </p:sp>
      <p:sp>
        <p:nvSpPr>
          <p:cNvPr id="10" name="对象3"/>
          <p:cNvSpPr/>
          <p:nvPr>
            <p:custDataLst>
              <p:tags r:id="rId7"/>
            </p:custDataLst>
          </p:nvPr>
        </p:nvSpPr>
        <p:spPr>
          <a:xfrm>
            <a:off x="4062095" y="4382135"/>
            <a:ext cx="6616700" cy="124333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indent="381000"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a:solidFill>
                  <a:schemeClr val="tx1">
                    <a:lumMod val="85000"/>
                    <a:lumOff val="15000"/>
                  </a:schemeClr>
                </a:solidFill>
                <a:latin typeface="+mn-ea"/>
                <a:cs typeface="+mn-ea"/>
                <a:sym typeface="+mn-ea"/>
              </a:rPr>
              <a:t>3. 资源利用效率提升策略</a:t>
            </a:r>
            <a:endParaRPr lang="zh-CN" altLang="en-US" sz="1500">
              <a:solidFill>
                <a:schemeClr val="tx1">
                  <a:lumMod val="85000"/>
                  <a:lumOff val="15000"/>
                </a:schemeClr>
              </a:solidFill>
              <a:latin typeface="+mn-ea"/>
              <a:cs typeface="+mn-ea"/>
              <a:sym typeface="+mn-ea"/>
            </a:endParaRPr>
          </a:p>
          <a:p>
            <a:pPr indent="381000"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a:solidFill>
                  <a:schemeClr val="tx1">
                    <a:lumMod val="85000"/>
                    <a:lumOff val="15000"/>
                  </a:schemeClr>
                </a:solidFill>
                <a:latin typeface="+mn-ea"/>
                <a:cs typeface="+mn-ea"/>
                <a:sym typeface="+mn-ea"/>
              </a:rPr>
              <a:t>通过精益生产优化流程、合理安排设备运转及维护、精准匹配人力资源并加强培训激励等策略，展示能实现生产效率、产品质量，实现人力价值最大化。</a:t>
            </a:r>
            <a:endParaRPr lang="zh-CN" altLang="en-US" sz="1500">
              <a:solidFill>
                <a:schemeClr val="tx1">
                  <a:lumMod val="85000"/>
                  <a:lumOff val="15000"/>
                </a:schemeClr>
              </a:solidFill>
              <a:latin typeface="+mn-ea"/>
              <a:cs typeface="+mn-ea"/>
              <a:sym typeface="+mn-ea"/>
            </a:endParaRPr>
          </a:p>
        </p:txBody>
      </p:sp>
      <p:sp>
        <p:nvSpPr>
          <p:cNvPr id="17" name="对象5"/>
          <p:cNvSpPr/>
          <p:nvPr>
            <p:custDataLst>
              <p:tags r:id="rId8"/>
            </p:custDataLst>
          </p:nvPr>
        </p:nvSpPr>
        <p:spPr>
          <a:xfrm>
            <a:off x="4053305" y="1806484"/>
            <a:ext cx="646425" cy="64642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01</a:t>
            </a:r>
            <a:endParaRPr lang="en-US" altLang="zh-CN" sz="2400" b="1">
              <a:solidFill>
                <a:srgbClr val="FFFFFF"/>
              </a:solidFill>
              <a:latin typeface="+mn-ea"/>
              <a:cs typeface="+mn-ea"/>
              <a:sym typeface="+mn-ea"/>
            </a:endParaRPr>
          </a:p>
        </p:txBody>
      </p:sp>
      <p:sp>
        <p:nvSpPr>
          <p:cNvPr id="23" name="对象6"/>
          <p:cNvSpPr/>
          <p:nvPr>
            <p:custDataLst>
              <p:tags r:id="rId9"/>
            </p:custDataLst>
          </p:nvPr>
        </p:nvSpPr>
        <p:spPr>
          <a:xfrm>
            <a:off x="4959534" y="3430963"/>
            <a:ext cx="646425" cy="64642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24" name="对象7"/>
          <p:cNvSpPr/>
          <p:nvPr>
            <p:custDataLst>
              <p:tags r:id="rId10"/>
            </p:custDataLst>
          </p:nvPr>
        </p:nvSpPr>
        <p:spPr>
          <a:xfrm>
            <a:off x="4053305" y="5050954"/>
            <a:ext cx="646425" cy="64642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25" name="对象12"/>
          <p:cNvSpPr>
            <a:spLocks noChangeAspect="1"/>
          </p:cNvSpPr>
          <p:nvPr>
            <p:custDataLst>
              <p:tags r:id="rId11"/>
            </p:custDataLst>
          </p:nvPr>
        </p:nvSpPr>
        <p:spPr>
          <a:xfrm>
            <a:off x="1546725" y="2367617"/>
            <a:ext cx="2817513" cy="2768214"/>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4"/>
            </a:solidFill>
          </a:ln>
        </p:spPr>
        <p:txBody>
          <a:bodyPr wrap="square" lIns="360000" tIns="0" rIns="360000" bIns="0" anchor="ctr" anchorCtr="0">
            <a:noAutofit/>
          </a:bodyPr>
          <a:p>
            <a:pPr algn="ctr">
              <a:spcBef>
                <a:spcPct val="0"/>
              </a:spcBef>
              <a:spcAft>
                <a:spcPct val="0"/>
              </a:spcAft>
            </a:pPr>
            <a:r>
              <a:rPr lang="zh-CN" altLang="en-US" sz="2000" b="1">
                <a:solidFill>
                  <a:schemeClr val="accent4"/>
                </a:solidFill>
                <a:latin typeface="+mn-ea"/>
                <a:cs typeface="+mn-ea"/>
                <a:sym typeface="+mn-ea"/>
              </a:rPr>
              <a:t>（二）资源整合能力呈现</a:t>
            </a:r>
            <a:endParaRPr lang="zh-CN" altLang="en-US" sz="2000" b="1">
              <a:solidFill>
                <a:schemeClr val="accent4"/>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972552" y="729555"/>
            <a:ext cx="4246880" cy="583565"/>
          </a:xfrm>
          <a:prstGeom prst="rect">
            <a:avLst/>
          </a:prstGeom>
          <a:noFill/>
        </p:spPr>
        <p:txBody>
          <a:bodyPr wrap="none" rtlCol="0">
            <a:spAutoFit/>
          </a:bodyPr>
          <a:p>
            <a:pPr algn="ctr"/>
            <a:r>
              <a:rPr lang="zh-CN" altLang="en-US" sz="3200" b="1" dirty="0">
                <a:solidFill>
                  <a:srgbClr val="7E4938"/>
                </a:solidFill>
                <a:cs typeface="+mn-ea"/>
                <a:sym typeface="+mn-lt"/>
              </a:rPr>
              <a:t>六、创业计划书的演示</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52019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（一）制作创业计划书的 PPT</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3" name="矩形 22"/>
          <p:cNvSpPr/>
          <p:nvPr>
            <p:custDataLst>
              <p:tags r:id="rId4"/>
            </p:custDataLst>
          </p:nvPr>
        </p:nvSpPr>
        <p:spPr>
          <a:xfrm>
            <a:off x="1463040" y="1950720"/>
            <a:ext cx="9241790" cy="1650365"/>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制作创业计划书的 PPT 实则是一个深入研究的过程，动手制作前务必透彻了解项目，且要确保制作出来的 PPT 简单明了、内容丰富、思路清晰且重点突出。一般而言，口头陈述用 10～15 张 PPT展示创业计划核心内容即可。若 PPT 页数过多，想在 30 分钟内陈述完，必然只能浅尝辄止，达不到理想的展示效果。（表 9-1）</a:t>
            </a:r>
            <a:endParaRPr lang="zh-CN" altLang="en-US" sz="1600">
              <a:solidFill>
                <a:schemeClr val="tx1">
                  <a:lumMod val="85000"/>
                  <a:lumOff val="15000"/>
                </a:schemeClr>
              </a:solidFill>
              <a:latin typeface="+mn-ea"/>
              <a:cs typeface="+mn-ea"/>
              <a:sym typeface="+mn-ea"/>
            </a:endParaRPr>
          </a:p>
        </p:txBody>
      </p:sp>
      <p:pic>
        <p:nvPicPr>
          <p:cNvPr id="24" name="图片 23"/>
          <p:cNvPicPr>
            <a:picLocks noChangeAspect="1"/>
          </p:cNvPicPr>
          <p:nvPr/>
        </p:nvPicPr>
        <p:blipFill>
          <a:blip r:embed="rId5"/>
          <a:srcRect t="2616"/>
          <a:stretch>
            <a:fillRect/>
          </a:stretch>
        </p:blipFill>
        <p:spPr>
          <a:xfrm>
            <a:off x="2480945" y="3333750"/>
            <a:ext cx="7237095" cy="28835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972552" y="691455"/>
            <a:ext cx="4246880" cy="583565"/>
          </a:xfrm>
          <a:prstGeom prst="rect">
            <a:avLst/>
          </a:prstGeom>
          <a:noFill/>
        </p:spPr>
        <p:txBody>
          <a:bodyPr wrap="none" rtlCol="0">
            <a:spAutoFit/>
          </a:bodyPr>
          <a:p>
            <a:pPr algn="ctr"/>
            <a:r>
              <a:rPr lang="zh-CN" altLang="en-US" sz="3200" b="1" dirty="0">
                <a:solidFill>
                  <a:srgbClr val="7E4938"/>
                </a:solidFill>
                <a:cs typeface="+mn-ea"/>
                <a:sym typeface="+mn-lt"/>
              </a:rPr>
              <a:t>六、创业计划书的演示</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4" name="矩形: 圆角 23"/>
          <p:cNvSpPr/>
          <p:nvPr>
            <p:custDataLst>
              <p:tags r:id="rId4"/>
            </p:custDataLst>
          </p:nvPr>
        </p:nvSpPr>
        <p:spPr>
          <a:xfrm>
            <a:off x="1747269" y="2220365"/>
            <a:ext cx="8539847" cy="1752019"/>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25" name="矩形 24"/>
          <p:cNvSpPr/>
          <p:nvPr>
            <p:custDataLst>
              <p:tags r:id="rId5"/>
            </p:custDataLst>
          </p:nvPr>
        </p:nvSpPr>
        <p:spPr>
          <a:xfrm>
            <a:off x="2030457" y="2488992"/>
            <a:ext cx="7973726" cy="333848"/>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b="1" dirty="0">
                <a:solidFill>
                  <a:schemeClr val="accent4"/>
                </a:solidFill>
                <a:latin typeface="+mn-ea"/>
                <a:cs typeface="+mn-ea"/>
                <a:sym typeface="+mn-ea"/>
              </a:rPr>
              <a:t>1. 进入演示阶段</a:t>
            </a:r>
            <a:endParaRPr lang="zh-CN" altLang="en-US" b="1" dirty="0">
              <a:solidFill>
                <a:schemeClr val="accent4"/>
              </a:solidFill>
              <a:latin typeface="+mn-ea"/>
              <a:cs typeface="+mn-ea"/>
              <a:sym typeface="+mn-ea"/>
            </a:endParaRPr>
          </a:p>
        </p:txBody>
      </p:sp>
      <p:sp>
        <p:nvSpPr>
          <p:cNvPr id="2" name="矩形 1"/>
          <p:cNvSpPr/>
          <p:nvPr>
            <p:custDataLst>
              <p:tags r:id="rId6"/>
            </p:custDataLst>
          </p:nvPr>
        </p:nvSpPr>
        <p:spPr>
          <a:xfrm>
            <a:off x="2030730" y="2841625"/>
            <a:ext cx="8414385" cy="991235"/>
          </a:xfrm>
          <a:prstGeom prst="rect">
            <a:avLst/>
          </a:prstGeom>
          <a:noFill/>
        </p:spPr>
        <p:txBody>
          <a:bodyPr wrap="square" lIns="0" tIns="0" rIns="0" bIns="0" rtlCol="0" anchor="t" anchorCtr="0">
            <a:noAutofit/>
          </a:bodyPr>
          <a:p>
            <a:pPr indent="406400" algn="just" fontAlgn="auto">
              <a:lnSpc>
                <a:spcPct val="20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sym typeface="+mn-ea"/>
              </a:rPr>
              <a:t>意味着你的创业计划书已获得专家评委或投资者一定程度的认可。</a:t>
            </a:r>
            <a:endParaRPr lang="zh-CN" altLang="en-US" sz="1600" dirty="0">
              <a:solidFill>
                <a:schemeClr val="tx1">
                  <a:lumMod val="85000"/>
                  <a:lumOff val="15000"/>
                </a:schemeClr>
              </a:solidFill>
              <a:latin typeface="+mn-ea"/>
              <a:cs typeface="+mn-ea"/>
              <a:sym typeface="+mn-ea"/>
            </a:endParaRPr>
          </a:p>
        </p:txBody>
      </p:sp>
      <p:sp>
        <p:nvSpPr>
          <p:cNvPr id="3" name="矩形: 圆角 17"/>
          <p:cNvSpPr/>
          <p:nvPr>
            <p:custDataLst>
              <p:tags r:id="rId7"/>
            </p:custDataLst>
          </p:nvPr>
        </p:nvSpPr>
        <p:spPr>
          <a:xfrm>
            <a:off x="1747269" y="4308631"/>
            <a:ext cx="8539847" cy="1752019"/>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solidFill>
                <a:schemeClr val="lt1"/>
              </a:solidFill>
            </a:endParaRPr>
          </a:p>
        </p:txBody>
      </p:sp>
      <p:sp>
        <p:nvSpPr>
          <p:cNvPr id="4" name="矩形 3"/>
          <p:cNvSpPr/>
          <p:nvPr>
            <p:custDataLst>
              <p:tags r:id="rId8"/>
            </p:custDataLst>
          </p:nvPr>
        </p:nvSpPr>
        <p:spPr>
          <a:xfrm>
            <a:off x="2030457" y="4576756"/>
            <a:ext cx="7973726" cy="333848"/>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b="1">
                <a:solidFill>
                  <a:schemeClr val="accent4"/>
                </a:solidFill>
                <a:latin typeface="+mn-ea"/>
                <a:cs typeface="+mn-ea"/>
                <a:sym typeface="+mn-ea"/>
              </a:rPr>
              <a:t>2. 演示进行前</a:t>
            </a:r>
            <a:endParaRPr lang="zh-CN" altLang="en-US" b="1">
              <a:solidFill>
                <a:schemeClr val="accent4"/>
              </a:solidFill>
              <a:latin typeface="+mn-ea"/>
              <a:cs typeface="+mn-ea"/>
              <a:sym typeface="+mn-ea"/>
            </a:endParaRPr>
          </a:p>
        </p:txBody>
      </p:sp>
      <p:sp>
        <p:nvSpPr>
          <p:cNvPr id="5" name="矩形 4"/>
          <p:cNvSpPr/>
          <p:nvPr>
            <p:custDataLst>
              <p:tags r:id="rId9"/>
            </p:custDataLst>
          </p:nvPr>
        </p:nvSpPr>
        <p:spPr>
          <a:xfrm>
            <a:off x="2030457" y="4929235"/>
            <a:ext cx="7973725" cy="991257"/>
          </a:xfrm>
          <a:prstGeom prst="rect">
            <a:avLst/>
          </a:prstGeom>
          <a:noFill/>
        </p:spPr>
        <p:txBody>
          <a:bodyPr wrap="square" lIns="0" tIns="0" rIns="0" bIns="0" rtlCol="0" anchor="t" anchorCtr="0">
            <a:no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要做到“知己知彼，百战不殆”，得清楚回答好这些问题：期望观众有何感受？想通过此次演示收获什么？观众可能会提哪些问题？又能给出怎样的回答？所以，必须准备好演示所需数据，整理好所有材料，了解专家评委或投资者的关注点。</a:t>
            </a:r>
            <a:endParaRPr lang="zh-CN" altLang="en-US" sz="1600">
              <a:solidFill>
                <a:schemeClr val="tx1">
                  <a:lumMod val="85000"/>
                  <a:lumOff val="15000"/>
                </a:schemeClr>
              </a:solidFill>
              <a:latin typeface="+mn-ea"/>
              <a:cs typeface="+mn-ea"/>
              <a:sym typeface="+mn-ea"/>
            </a:endParaRPr>
          </a:p>
        </p:txBody>
      </p:sp>
      <p:sp>
        <p:nvSpPr>
          <p:cNvPr id="8" name="矩形 7"/>
          <p:cNvSpPr/>
          <p:nvPr>
            <p:custDataLst>
              <p:tags r:id="rId10"/>
            </p:custDataLst>
          </p:nvPr>
        </p:nvSpPr>
        <p:spPr>
          <a:xfrm>
            <a:off x="2030457" y="2146053"/>
            <a:ext cx="7973726" cy="333848"/>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a:spcBef>
                <a:spcPct val="0"/>
              </a:spcBef>
              <a:spcAft>
                <a:spcPct val="0"/>
              </a:spcAft>
            </a:pPr>
            <a:r>
              <a:rPr lang="en-US" altLang="zh-CN" sz="3600" b="1" dirty="0">
                <a:ln w="15875">
                  <a:solidFill>
                    <a:schemeClr val="accent4"/>
                  </a:solidFill>
                </a:ln>
                <a:solidFill>
                  <a:schemeClr val="bg2"/>
                </a:solidFill>
                <a:latin typeface="+mn-ea"/>
                <a:cs typeface="+mn-ea"/>
                <a:sym typeface="+mn-ea"/>
              </a:rPr>
              <a:t>01</a:t>
            </a:r>
            <a:endParaRPr lang="en-US" altLang="zh-CN" sz="3600" b="1" dirty="0">
              <a:ln w="15875">
                <a:solidFill>
                  <a:schemeClr val="accent4"/>
                </a:solidFill>
              </a:ln>
              <a:solidFill>
                <a:schemeClr val="bg2"/>
              </a:solidFill>
              <a:latin typeface="+mn-ea"/>
              <a:cs typeface="+mn-ea"/>
              <a:sym typeface="+mn-ea"/>
            </a:endParaRPr>
          </a:p>
        </p:txBody>
      </p:sp>
      <p:sp>
        <p:nvSpPr>
          <p:cNvPr id="9" name="矩形 8"/>
          <p:cNvSpPr/>
          <p:nvPr>
            <p:custDataLst>
              <p:tags r:id="rId11"/>
            </p:custDataLst>
          </p:nvPr>
        </p:nvSpPr>
        <p:spPr>
          <a:xfrm>
            <a:off x="2030457" y="4242855"/>
            <a:ext cx="7973726" cy="333848"/>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lvl="0" algn="l">
              <a:buClrTx/>
              <a:buSzTx/>
              <a:buFontTx/>
            </a:pPr>
            <a:r>
              <a:rPr lang="en-US" altLang="zh-CN" sz="3600" b="1" dirty="0">
                <a:ln w="15875">
                  <a:solidFill>
                    <a:schemeClr val="accent4"/>
                  </a:solidFill>
                </a:ln>
                <a:solidFill>
                  <a:schemeClr val="bg2"/>
                </a:solidFill>
                <a:latin typeface="+mn-ea"/>
                <a:cs typeface="+mn-ea"/>
                <a:sym typeface="+mn-ea"/>
              </a:rPr>
              <a:t>02</a:t>
            </a:r>
            <a:endParaRPr lang="en-US" altLang="zh-CN" sz="3600" b="1" dirty="0">
              <a:ln w="15875">
                <a:solidFill>
                  <a:schemeClr val="accent4"/>
                </a:solidFill>
              </a:ln>
              <a:solidFill>
                <a:schemeClr val="bg2"/>
              </a:solidFill>
              <a:latin typeface="+mn-ea"/>
              <a:cs typeface="+mn-ea"/>
              <a:sym typeface="+mn-ea"/>
            </a:endParaRPr>
          </a:p>
        </p:txBody>
      </p:sp>
      <p:sp>
        <p:nvSpPr>
          <p:cNvPr id="36" name="矩形 35"/>
          <p:cNvSpPr/>
          <p:nvPr/>
        </p:nvSpPr>
        <p:spPr>
          <a:xfrm>
            <a:off x="1796415" y="146113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（二）创业计划书的演示技巧</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1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972552" y="691455"/>
            <a:ext cx="4246880" cy="583565"/>
          </a:xfrm>
          <a:prstGeom prst="rect">
            <a:avLst/>
          </a:prstGeom>
          <a:noFill/>
        </p:spPr>
        <p:txBody>
          <a:bodyPr wrap="none" rtlCol="0">
            <a:spAutoFit/>
          </a:bodyPr>
          <a:p>
            <a:pPr algn="ctr"/>
            <a:r>
              <a:rPr lang="zh-CN" altLang="en-US" sz="3200" b="1" dirty="0">
                <a:solidFill>
                  <a:srgbClr val="7E4938"/>
                </a:solidFill>
                <a:cs typeface="+mn-ea"/>
                <a:sym typeface="+mn-lt"/>
              </a:rPr>
              <a:t>六、创业计划书的演示</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4"/>
            </p:custDataLst>
          </p:nvPr>
        </p:nvSpPr>
        <p:spPr>
          <a:xfrm>
            <a:off x="2369820" y="2518410"/>
            <a:ext cx="8542020" cy="165036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latin typeface="+mn-ea"/>
                <a:cs typeface="+mn-ea"/>
                <a:sym typeface="+mn-ea"/>
              </a:rPr>
              <a:t>要尽力在最短时间内让专家评委或投资者了解并接受精心准备的创业计划书的核心价值。扎实的内容与演示技巧相辅相成，缺一不可。故而要留意演讲时的肢体语言、开场白以及与大家的互动，如此才能达成预期目标。</a:t>
            </a:r>
            <a:endParaRPr lang="zh-CN" altLang="en-US">
              <a:solidFill>
                <a:schemeClr val="tx1">
                  <a:lumMod val="85000"/>
                  <a:lumOff val="15000"/>
                </a:schemeClr>
              </a:solidFill>
              <a:latin typeface="+mn-ea"/>
              <a:cs typeface="+mn-ea"/>
              <a:sym typeface="+mn-ea"/>
            </a:endParaRPr>
          </a:p>
        </p:txBody>
      </p:sp>
      <p:sp>
        <p:nvSpPr>
          <p:cNvPr id="14" name="矩形 13"/>
          <p:cNvSpPr/>
          <p:nvPr>
            <p:custDataLst>
              <p:tags r:id="rId5"/>
            </p:custDataLst>
          </p:nvPr>
        </p:nvSpPr>
        <p:spPr>
          <a:xfrm>
            <a:off x="2369992" y="2085916"/>
            <a:ext cx="8300375" cy="425848"/>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3. 演示进行时</a:t>
            </a:r>
            <a:endParaRPr lang="zh-CN" altLang="en-US" b="1">
              <a:solidFill>
                <a:schemeClr val="accent4"/>
              </a:solidFill>
              <a:latin typeface="+mn-ea"/>
              <a:cs typeface="+mn-ea"/>
              <a:sym typeface="+mn-ea"/>
            </a:endParaRPr>
          </a:p>
        </p:txBody>
      </p:sp>
      <p:sp>
        <p:nvSpPr>
          <p:cNvPr id="17" name="矩形 16"/>
          <p:cNvSpPr/>
          <p:nvPr>
            <p:custDataLst>
              <p:tags r:id="rId6"/>
            </p:custDataLst>
          </p:nvPr>
        </p:nvSpPr>
        <p:spPr>
          <a:xfrm>
            <a:off x="1540144" y="2147408"/>
            <a:ext cx="534544" cy="53454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20" name="矩形 19"/>
          <p:cNvSpPr/>
          <p:nvPr>
            <p:custDataLst>
              <p:tags r:id="rId7"/>
            </p:custDataLst>
          </p:nvPr>
        </p:nvSpPr>
        <p:spPr>
          <a:xfrm>
            <a:off x="2369185" y="4794250"/>
            <a:ext cx="8543290" cy="127063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latin typeface="+mn-ea"/>
                <a:cs typeface="+mn-ea"/>
                <a:sym typeface="+mn-ea"/>
              </a:rPr>
              <a:t>专家评委或投资者听完演示后，通常不会马上给出肯定或否定的答复，而是会提出他们重点关注或存有疑问的问题。妥善应对这些问题是演示成功的关键。要着重关注他们的疑惑点，始终保持积极态度，切不可与之争辩。</a:t>
            </a:r>
            <a:endParaRPr lang="zh-CN" altLang="en-US">
              <a:solidFill>
                <a:schemeClr val="tx1">
                  <a:lumMod val="85000"/>
                  <a:lumOff val="15000"/>
                </a:schemeClr>
              </a:solidFill>
              <a:latin typeface="+mn-ea"/>
              <a:cs typeface="+mn-ea"/>
              <a:sym typeface="+mn-ea"/>
            </a:endParaRPr>
          </a:p>
        </p:txBody>
      </p:sp>
      <p:sp>
        <p:nvSpPr>
          <p:cNvPr id="21" name="矩形 20"/>
          <p:cNvSpPr/>
          <p:nvPr>
            <p:custDataLst>
              <p:tags r:id="rId8"/>
            </p:custDataLst>
          </p:nvPr>
        </p:nvSpPr>
        <p:spPr>
          <a:xfrm>
            <a:off x="2369406" y="4361703"/>
            <a:ext cx="8300375" cy="425848"/>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4. 演示进行后</a:t>
            </a:r>
            <a:endParaRPr lang="zh-CN" altLang="en-US" b="1">
              <a:solidFill>
                <a:schemeClr val="accent4"/>
              </a:solidFill>
              <a:latin typeface="+mn-ea"/>
              <a:cs typeface="+mn-ea"/>
              <a:sym typeface="+mn-ea"/>
            </a:endParaRPr>
          </a:p>
        </p:txBody>
      </p:sp>
      <p:sp>
        <p:nvSpPr>
          <p:cNvPr id="23" name="矩形 22"/>
          <p:cNvSpPr/>
          <p:nvPr>
            <p:custDataLst>
              <p:tags r:id="rId9"/>
            </p:custDataLst>
          </p:nvPr>
        </p:nvSpPr>
        <p:spPr>
          <a:xfrm>
            <a:off x="1539558" y="4423195"/>
            <a:ext cx="534544" cy="53454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6078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864735"/>
            <a:ext cx="1836420" cy="748030"/>
          </a:xfrm>
          <a:prstGeom prst="rect">
            <a:avLst/>
          </a:prstGeom>
        </p:spPr>
      </p:pic>
      <p:sp>
        <p:nvSpPr>
          <p:cNvPr id="16" name="圆角矩形 15"/>
          <p:cNvSpPr/>
          <p:nvPr/>
        </p:nvSpPr>
        <p:spPr>
          <a:xfrm>
            <a:off x="4231640" y="4448810"/>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478655"/>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指导老师：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712230" cy="2256133"/>
            <a:chOff x="3080" y="5970"/>
            <a:chExt cx="4121" cy="3428"/>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121" cy="2593"/>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全面知晓创业计划书的基础知识，明确各部分核心要点。</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掌握语言与视觉技巧，表述清晰专业，排版等方面适宜，增强易读性和专业性。</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840568" cy="2579941"/>
            <a:chOff x="3080" y="5970"/>
            <a:chExt cx="4316" cy="3920"/>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316" cy="3085"/>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能够结合案例，准确评估、制定、规划相关内容，编写出优质计划书。</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精准构建创业计划书的内容，明确价值、提供数据、保证逻辑，展现项目潜力。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964141" y="2840806"/>
            <a:ext cx="2934025" cy="2597712"/>
            <a:chOff x="3356" y="5970"/>
            <a:chExt cx="4458" cy="3947"/>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356" y="6805"/>
              <a:ext cx="4458" cy="3112"/>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应用所学于实践或模拟场景，分析风险并制定策略，为创业各环节提供指导，提高成功率，推动创业更好开展。</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展示团队及资源能力，应对风险，凭借演示技巧推销计划，获取认可，推动项目顺利开展。</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5940" y="2995930"/>
            <a:ext cx="5829935" cy="230695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创业计划书的内容及要求</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601535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099820" y="2296795"/>
            <a:ext cx="5636895" cy="3290570"/>
          </a:xfrm>
          <a:prstGeom prst="rect">
            <a:avLst/>
          </a:prstGeom>
          <a:noFill/>
        </p:spPr>
        <p:txBody>
          <a:bodyPr wrap="square" rtlCol="0">
            <a:spAutoFit/>
          </a:bodyPr>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（一）创业计划书的定义与重要性</a:t>
            </a:r>
            <a:endParaRPr lang="zh-CN" altLang="en-US" sz="1600" dirty="0">
              <a:solidFill>
                <a:schemeClr val="bg1"/>
              </a:solidFill>
              <a:cs typeface="+mn-ea"/>
              <a:sym typeface="+mn-lt"/>
            </a:endParaRPr>
          </a:p>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创业计划书，又被称为商业计划书，是创业者在经过前期对项目的深入调研、分析，在广泛搜集与整理有关资料的基础上，对创业活动进行具体筹划的全方位书面描述。它集成了市场营销、财务、制造、人力资源等各项职能计划，是创建新企业的行动导向和路线图。其重要性体现在多个方面，它不仅为创业者的行动提供了明确的指导和规划，确保创业活动有条不紊地开展，而且是创业者与外界沟通的基本依据，能够有效地向投资者、合作伙伴等利益相关者展示创业项目的潜力与价值，从而为获取融资、合作机会等奠定坚实基础。</a:t>
            </a:r>
            <a:endParaRPr lang="zh-CN" altLang="en-US" sz="1600" dirty="0">
              <a:solidFill>
                <a:schemeClr val="bg1"/>
              </a:solidFill>
              <a:cs typeface="+mn-ea"/>
              <a:sym typeface="+mn-lt"/>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一、创业计划书概述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601535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099820" y="2296795"/>
            <a:ext cx="5636895" cy="3290570"/>
          </a:xfrm>
          <a:prstGeom prst="rect">
            <a:avLst/>
          </a:prstGeom>
          <a:noFill/>
        </p:spPr>
        <p:txBody>
          <a:bodyPr wrap="square" rtlCol="0">
            <a:spAutoFit/>
          </a:bodyPr>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（二）创业计划书的作用</a:t>
            </a:r>
            <a:endParaRPr lang="zh-CN" altLang="en-US" sz="1600" dirty="0">
              <a:solidFill>
                <a:schemeClr val="bg1"/>
              </a:solidFill>
              <a:cs typeface="+mn-ea"/>
              <a:sym typeface="+mn-lt"/>
            </a:endParaRPr>
          </a:p>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创业计划书具有多方面重要作用。它是创意转化为行动的加速器，撰写过程能强化创意，使创业者清晰把握企业优劣势、机遇挑战，还可凝聚团队力量。它是创业过程的设计蓝图和行动指南，为企业内部明确战略目标与岗位任务，助力企业分析成长中的机遇挑战，提高经营成功率。它还是创业企业寻求融资与合作的基础文件，是展示自身的营销工具，能为投资者等利益相关者呈现远景和可能性，是争取政府政策资金支持的必备申请文件，有助于获得各方资源，推动新创企业健康发展。</a:t>
            </a:r>
            <a:endParaRPr lang="zh-CN" altLang="en-US" sz="1600" dirty="0">
              <a:solidFill>
                <a:schemeClr val="bg1"/>
              </a:solidFill>
              <a:cs typeface="+mn-ea"/>
              <a:sym typeface="+mn-lt"/>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一、创业计划书概述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二、创业计划书的主要内容板块</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任意多边形 2"/>
          <p:cNvSpPr/>
          <p:nvPr>
            <p:custDataLst>
              <p:tags r:id="rId4"/>
            </p:custDataLst>
          </p:nvPr>
        </p:nvSpPr>
        <p:spPr>
          <a:xfrm>
            <a:off x="1156970" y="3563774"/>
            <a:ext cx="9696450" cy="861570"/>
          </a:xfrm>
          <a:custGeom>
            <a:avLst/>
            <a:gdLst/>
            <a:ahLst/>
            <a:cxnLst>
              <a:cxn ang="3">
                <a:pos x="hc" y="t"/>
              </a:cxn>
              <a:cxn ang="cd2">
                <a:pos x="l" y="vc"/>
              </a:cxn>
              <a:cxn ang="cd4">
                <a:pos x="hc" y="b"/>
              </a:cxn>
              <a:cxn ang="0">
                <a:pos x="r" y="vc"/>
              </a:cxn>
            </a:cxnLst>
            <a:rect l="l" t="t" r="r" b="b"/>
            <a:pathLst>
              <a:path w="19200" h="1706">
                <a:moveTo>
                  <a:pt x="19200" y="0"/>
                </a:moveTo>
                <a:lnTo>
                  <a:pt x="19200" y="1706"/>
                </a:lnTo>
                <a:cubicBezTo>
                  <a:pt x="17340" y="1238"/>
                  <a:pt x="9556" y="882"/>
                  <a:pt x="69" y="855"/>
                </a:cubicBezTo>
                <a:lnTo>
                  <a:pt x="0" y="854"/>
                </a:lnTo>
                <a:lnTo>
                  <a:pt x="0" y="852"/>
                </a:lnTo>
                <a:lnTo>
                  <a:pt x="69" y="851"/>
                </a:lnTo>
                <a:cubicBezTo>
                  <a:pt x="9556" y="824"/>
                  <a:pt x="17340" y="468"/>
                  <a:pt x="19200" y="0"/>
                </a:cubicBezTo>
                <a:close/>
              </a:path>
            </a:pathLst>
          </a:custGeom>
          <a:gradFill>
            <a:gsLst>
              <a:gs pos="8000">
                <a:schemeClr val="accent4">
                  <a:alpha val="67000"/>
                </a:schemeClr>
              </a:gs>
              <a:gs pos="100000">
                <a:schemeClr val="accent4">
                  <a:alpha val="0"/>
                </a:schemeClr>
              </a:gs>
            </a:gsLst>
            <a:lin ang="178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u="sng">
              <a:solidFill>
                <a:schemeClr val="lt1"/>
              </a:solidFill>
              <a:sym typeface="+mn-ea"/>
            </a:endParaRPr>
          </a:p>
        </p:txBody>
      </p:sp>
      <p:sp>
        <p:nvSpPr>
          <p:cNvPr id="5" name="任意多边形: 形状 21"/>
          <p:cNvSpPr/>
          <p:nvPr>
            <p:custDataLst>
              <p:tags r:id="rId5"/>
            </p:custDataLst>
          </p:nvPr>
        </p:nvSpPr>
        <p:spPr>
          <a:xfrm>
            <a:off x="4092671" y="3636497"/>
            <a:ext cx="6760749" cy="715618"/>
          </a:xfrm>
          <a:custGeom>
            <a:avLst/>
            <a:gdLst>
              <a:gd name="connsiteX0" fmla="*/ 7575195 w 7575194"/>
              <a:gd name="connsiteY0" fmla="*/ 0 h 3782415"/>
              <a:gd name="connsiteX1" fmla="*/ 7001485 w 7575194"/>
              <a:gd name="connsiteY1" fmla="*/ 420167 h 3782415"/>
              <a:gd name="connsiteX2" fmla="*/ 4699712 w 7575194"/>
              <a:gd name="connsiteY2" fmla="*/ 1236193 h 3782415"/>
              <a:gd name="connsiteX3" fmla="*/ 0 w 7575194"/>
              <a:gd name="connsiteY3" fmla="*/ 1891208 h 3782415"/>
              <a:gd name="connsiteX4" fmla="*/ 4699712 w 7575194"/>
              <a:gd name="connsiteY4" fmla="*/ 2546223 h 3782415"/>
              <a:gd name="connsiteX5" fmla="*/ 7001485 w 7575194"/>
              <a:gd name="connsiteY5" fmla="*/ 3362249 h 3782415"/>
              <a:gd name="connsiteX6" fmla="*/ 7575195 w 7575194"/>
              <a:gd name="connsiteY6" fmla="*/ 3782416 h 3782415"/>
              <a:gd name="connsiteX7" fmla="*/ 7575195 w 7575194"/>
              <a:gd name="connsiteY7" fmla="*/ 0 h 378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75194" h="3782415">
                <a:moveTo>
                  <a:pt x="7575195" y="0"/>
                </a:moveTo>
                <a:cubicBezTo>
                  <a:pt x="7432853" y="144475"/>
                  <a:pt x="7241438" y="284683"/>
                  <a:pt x="7001485" y="420167"/>
                </a:cubicBezTo>
                <a:cubicBezTo>
                  <a:pt x="6458712" y="726567"/>
                  <a:pt x="5684291" y="1001116"/>
                  <a:pt x="4699712" y="1236193"/>
                </a:cubicBezTo>
                <a:cubicBezTo>
                  <a:pt x="3373374" y="1552880"/>
                  <a:pt x="1759991" y="1775841"/>
                  <a:pt x="0" y="1891208"/>
                </a:cubicBezTo>
                <a:cubicBezTo>
                  <a:pt x="1759991" y="2006575"/>
                  <a:pt x="3373374" y="2229612"/>
                  <a:pt x="4699712" y="2546223"/>
                </a:cubicBezTo>
                <a:cubicBezTo>
                  <a:pt x="5684215" y="2781300"/>
                  <a:pt x="6458712" y="3055849"/>
                  <a:pt x="7001485" y="3362249"/>
                </a:cubicBezTo>
                <a:cubicBezTo>
                  <a:pt x="7241438" y="3497656"/>
                  <a:pt x="7432853" y="3637941"/>
                  <a:pt x="7575195" y="3782416"/>
                </a:cubicBezTo>
                <a:lnTo>
                  <a:pt x="7575195" y="0"/>
                </a:lnTo>
                <a:close/>
              </a:path>
            </a:pathLst>
          </a:custGeom>
          <a:gradFill>
            <a:gsLst>
              <a:gs pos="8000">
                <a:schemeClr val="accent4">
                  <a:lumMod val="60000"/>
                  <a:lumOff val="40000"/>
                  <a:alpha val="55000"/>
                </a:schemeClr>
              </a:gs>
              <a:gs pos="100000">
                <a:schemeClr val="accent4">
                  <a:alpha val="0"/>
                </a:schemeClr>
              </a:gs>
            </a:gsLst>
            <a:lin ang="178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u="sng">
              <a:solidFill>
                <a:schemeClr val="lt1"/>
              </a:solidFill>
              <a:sym typeface="+mn-ea"/>
            </a:endParaRPr>
          </a:p>
        </p:txBody>
      </p:sp>
      <p:sp>
        <p:nvSpPr>
          <p:cNvPr id="94" name="任意多边形: 形状 21"/>
          <p:cNvSpPr/>
          <p:nvPr>
            <p:custDataLst>
              <p:tags r:id="rId6"/>
            </p:custDataLst>
          </p:nvPr>
        </p:nvSpPr>
        <p:spPr>
          <a:xfrm>
            <a:off x="6174378" y="3801640"/>
            <a:ext cx="4679042" cy="385838"/>
          </a:xfrm>
          <a:custGeom>
            <a:avLst/>
            <a:gdLst>
              <a:gd name="connsiteX0" fmla="*/ 7575195 w 7575194"/>
              <a:gd name="connsiteY0" fmla="*/ 0 h 3782415"/>
              <a:gd name="connsiteX1" fmla="*/ 7001485 w 7575194"/>
              <a:gd name="connsiteY1" fmla="*/ 420167 h 3782415"/>
              <a:gd name="connsiteX2" fmla="*/ 4699712 w 7575194"/>
              <a:gd name="connsiteY2" fmla="*/ 1236193 h 3782415"/>
              <a:gd name="connsiteX3" fmla="*/ 0 w 7575194"/>
              <a:gd name="connsiteY3" fmla="*/ 1891208 h 3782415"/>
              <a:gd name="connsiteX4" fmla="*/ 4699712 w 7575194"/>
              <a:gd name="connsiteY4" fmla="*/ 2546223 h 3782415"/>
              <a:gd name="connsiteX5" fmla="*/ 7001485 w 7575194"/>
              <a:gd name="connsiteY5" fmla="*/ 3362249 h 3782415"/>
              <a:gd name="connsiteX6" fmla="*/ 7575195 w 7575194"/>
              <a:gd name="connsiteY6" fmla="*/ 3782416 h 3782415"/>
              <a:gd name="connsiteX7" fmla="*/ 7575195 w 7575194"/>
              <a:gd name="connsiteY7" fmla="*/ 0 h 378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75194" h="3782415">
                <a:moveTo>
                  <a:pt x="7575195" y="0"/>
                </a:moveTo>
                <a:cubicBezTo>
                  <a:pt x="7432853" y="144475"/>
                  <a:pt x="7241438" y="284683"/>
                  <a:pt x="7001485" y="420167"/>
                </a:cubicBezTo>
                <a:cubicBezTo>
                  <a:pt x="6458712" y="726567"/>
                  <a:pt x="5684291" y="1001116"/>
                  <a:pt x="4699712" y="1236193"/>
                </a:cubicBezTo>
                <a:cubicBezTo>
                  <a:pt x="3373374" y="1552880"/>
                  <a:pt x="1759991" y="1775841"/>
                  <a:pt x="0" y="1891208"/>
                </a:cubicBezTo>
                <a:cubicBezTo>
                  <a:pt x="1759991" y="2006575"/>
                  <a:pt x="3373374" y="2229612"/>
                  <a:pt x="4699712" y="2546223"/>
                </a:cubicBezTo>
                <a:cubicBezTo>
                  <a:pt x="5684215" y="2781300"/>
                  <a:pt x="6458712" y="3055849"/>
                  <a:pt x="7001485" y="3362249"/>
                </a:cubicBezTo>
                <a:cubicBezTo>
                  <a:pt x="7241438" y="3497656"/>
                  <a:pt x="7432853" y="3637941"/>
                  <a:pt x="7575195" y="3782416"/>
                </a:cubicBezTo>
                <a:lnTo>
                  <a:pt x="7575195" y="0"/>
                </a:lnTo>
                <a:close/>
              </a:path>
            </a:pathLst>
          </a:custGeom>
          <a:gradFill>
            <a:gsLst>
              <a:gs pos="0">
                <a:schemeClr val="accent4">
                  <a:lumMod val="20000"/>
                  <a:lumOff val="80000"/>
                  <a:alpha val="5000"/>
                </a:schemeClr>
              </a:gs>
              <a:gs pos="100000">
                <a:schemeClr val="accent4">
                  <a:alpha val="10000"/>
                </a:schemeClr>
              </a:gs>
            </a:gsLst>
            <a:lin ang="178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u="sng">
              <a:solidFill>
                <a:schemeClr val="lt1"/>
              </a:solidFill>
              <a:sym typeface="+mn-ea"/>
            </a:endParaRPr>
          </a:p>
        </p:txBody>
      </p:sp>
      <p:cxnSp>
        <p:nvCxnSpPr>
          <p:cNvPr id="29" name="直接连接符 28"/>
          <p:cNvCxnSpPr/>
          <p:nvPr>
            <p:custDataLst>
              <p:tags r:id="rId7"/>
            </p:custDataLst>
          </p:nvPr>
        </p:nvCxnSpPr>
        <p:spPr>
          <a:xfrm flipV="1">
            <a:off x="7459662" y="4046576"/>
            <a:ext cx="0" cy="429270"/>
          </a:xfrm>
          <a:prstGeom prst="line">
            <a:avLst/>
          </a:prstGeom>
          <a:ln>
            <a:gradFill>
              <a:gsLst>
                <a:gs pos="0">
                  <a:schemeClr val="accent4">
                    <a:alpha val="0"/>
                  </a:schemeClr>
                </a:gs>
                <a:gs pos="100000">
                  <a:schemeClr val="accent4">
                    <a:alpha val="100000"/>
                  </a:schemeClr>
                </a:gs>
              </a:gsLst>
              <a:lin ang="16200000" scaled="0"/>
            </a:gradFill>
            <a:headEnd type="oval"/>
          </a:ln>
        </p:spPr>
        <p:style>
          <a:lnRef idx="2">
            <a:schemeClr val="accent1"/>
          </a:lnRef>
          <a:fillRef idx="0">
            <a:srgbClr val="FFFFFF"/>
          </a:fillRef>
          <a:effectRef idx="0">
            <a:srgbClr val="FFFFFF"/>
          </a:effectRef>
          <a:fontRef idx="minor">
            <a:schemeClr val="tx1"/>
          </a:fontRef>
        </p:style>
      </p:cxnSp>
      <p:cxnSp>
        <p:nvCxnSpPr>
          <p:cNvPr id="98" name="直接连接符 97"/>
          <p:cNvCxnSpPr/>
          <p:nvPr>
            <p:custDataLst>
              <p:tags r:id="rId8"/>
            </p:custDataLst>
          </p:nvPr>
        </p:nvCxnSpPr>
        <p:spPr>
          <a:xfrm>
            <a:off x="2540734" y="3563774"/>
            <a:ext cx="0" cy="429270"/>
          </a:xfrm>
          <a:prstGeom prst="line">
            <a:avLst/>
          </a:prstGeom>
          <a:ln>
            <a:gradFill>
              <a:gsLst>
                <a:gs pos="0">
                  <a:schemeClr val="accent4">
                    <a:alpha val="0"/>
                  </a:schemeClr>
                </a:gs>
                <a:gs pos="100000">
                  <a:schemeClr val="accent4">
                    <a:alpha val="100000"/>
                  </a:schemeClr>
                </a:gs>
              </a:gsLst>
              <a:lin ang="16200000" scaled="0"/>
            </a:gradFill>
            <a:headEnd type="oval"/>
          </a:ln>
        </p:spPr>
        <p:style>
          <a:lnRef idx="2">
            <a:schemeClr val="accent1"/>
          </a:lnRef>
          <a:fillRef idx="0">
            <a:srgbClr val="FFFFFF"/>
          </a:fillRef>
          <a:effectRef idx="0">
            <a:srgbClr val="FFFFFF"/>
          </a:effectRef>
          <a:fontRef idx="minor">
            <a:schemeClr val="tx1"/>
          </a:fontRef>
        </p:style>
      </p:cxnSp>
      <p:cxnSp>
        <p:nvCxnSpPr>
          <p:cNvPr id="99" name="直接连接符 98"/>
          <p:cNvCxnSpPr/>
          <p:nvPr>
            <p:custDataLst>
              <p:tags r:id="rId9"/>
            </p:custDataLst>
          </p:nvPr>
        </p:nvCxnSpPr>
        <p:spPr>
          <a:xfrm>
            <a:off x="4508306" y="3563774"/>
            <a:ext cx="0" cy="429270"/>
          </a:xfrm>
          <a:prstGeom prst="line">
            <a:avLst/>
          </a:prstGeom>
          <a:ln>
            <a:gradFill>
              <a:gsLst>
                <a:gs pos="0">
                  <a:schemeClr val="accent4">
                    <a:alpha val="0"/>
                  </a:schemeClr>
                </a:gs>
                <a:gs pos="100000">
                  <a:schemeClr val="accent4">
                    <a:alpha val="100000"/>
                  </a:schemeClr>
                </a:gs>
              </a:gsLst>
              <a:lin ang="16200000" scaled="0"/>
            </a:gradFill>
            <a:headEnd type="oval"/>
          </a:ln>
        </p:spPr>
        <p:style>
          <a:lnRef idx="2">
            <a:schemeClr val="accent1"/>
          </a:lnRef>
          <a:fillRef idx="0">
            <a:srgbClr val="FFFFFF"/>
          </a:fillRef>
          <a:effectRef idx="0">
            <a:srgbClr val="FFFFFF"/>
          </a:effectRef>
          <a:fontRef idx="minor">
            <a:schemeClr val="tx1"/>
          </a:fontRef>
        </p:style>
      </p:cxnSp>
      <p:cxnSp>
        <p:nvCxnSpPr>
          <p:cNvPr id="100" name="直接连接符 99"/>
          <p:cNvCxnSpPr/>
          <p:nvPr>
            <p:custDataLst>
              <p:tags r:id="rId10"/>
            </p:custDataLst>
          </p:nvPr>
        </p:nvCxnSpPr>
        <p:spPr>
          <a:xfrm>
            <a:off x="6475877" y="3563774"/>
            <a:ext cx="0" cy="429270"/>
          </a:xfrm>
          <a:prstGeom prst="line">
            <a:avLst/>
          </a:prstGeom>
          <a:ln>
            <a:gradFill>
              <a:gsLst>
                <a:gs pos="0">
                  <a:schemeClr val="accent4">
                    <a:alpha val="0"/>
                  </a:schemeClr>
                </a:gs>
                <a:gs pos="100000">
                  <a:schemeClr val="accent4">
                    <a:alpha val="100000"/>
                  </a:schemeClr>
                </a:gs>
              </a:gsLst>
              <a:lin ang="16200000" scaled="0"/>
            </a:gradFill>
            <a:headEnd type="oval"/>
          </a:ln>
        </p:spPr>
        <p:style>
          <a:lnRef idx="2">
            <a:schemeClr val="accent1"/>
          </a:lnRef>
          <a:fillRef idx="0">
            <a:srgbClr val="FFFFFF"/>
          </a:fillRef>
          <a:effectRef idx="0">
            <a:srgbClr val="FFFFFF"/>
          </a:effectRef>
          <a:fontRef idx="minor">
            <a:schemeClr val="tx1"/>
          </a:fontRef>
        </p:style>
      </p:cxnSp>
      <p:sp>
        <p:nvSpPr>
          <p:cNvPr id="103" name="文本框 102"/>
          <p:cNvSpPr txBox="1"/>
          <p:nvPr>
            <p:custDataLst>
              <p:tags r:id="rId11"/>
            </p:custDataLst>
          </p:nvPr>
        </p:nvSpPr>
        <p:spPr>
          <a:xfrm>
            <a:off x="2255396" y="3077941"/>
            <a:ext cx="571182" cy="386343"/>
          </a:xfrm>
          <a:prstGeom prst="rect">
            <a:avLst/>
          </a:prstGeom>
          <a:noFill/>
        </p:spPr>
        <p:txBody>
          <a:bodyPr wrap="none" lIns="0" tIns="0" rIns="0" bIns="71755" rtlCol="0" anchor="b" anchorCtr="0">
            <a:normAutofit fontScale="90000" lnSpcReduction="20000"/>
          </a:bodyPr>
          <a:lstStyle/>
          <a:p>
            <a:pPr indent="0" algn="ctr" fontAlgn="auto">
              <a:lnSpc>
                <a:spcPct val="130000"/>
              </a:lnSpc>
              <a:spcAft>
                <a:spcPts val="0"/>
              </a:spcAft>
            </a:pPr>
            <a:r>
              <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rPr>
              <a:t>01</a:t>
            </a:r>
            <a:endPar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endParaRPr>
          </a:p>
        </p:txBody>
      </p:sp>
      <p:sp>
        <p:nvSpPr>
          <p:cNvPr id="104" name="文本框 103"/>
          <p:cNvSpPr txBox="1"/>
          <p:nvPr>
            <p:custDataLst>
              <p:tags r:id="rId12"/>
            </p:custDataLst>
          </p:nvPr>
        </p:nvSpPr>
        <p:spPr>
          <a:xfrm>
            <a:off x="4222967" y="3077941"/>
            <a:ext cx="571182" cy="386343"/>
          </a:xfrm>
          <a:prstGeom prst="rect">
            <a:avLst/>
          </a:prstGeom>
          <a:noFill/>
        </p:spPr>
        <p:txBody>
          <a:bodyPr wrap="none" lIns="0" tIns="0" rIns="0" bIns="71755" rtlCol="0" anchor="b" anchorCtr="0">
            <a:normAutofit fontScale="90000" lnSpcReduction="20000"/>
          </a:bodyPr>
          <a:lstStyle/>
          <a:p>
            <a:pPr indent="0" algn="ctr" fontAlgn="auto">
              <a:lnSpc>
                <a:spcPct val="130000"/>
              </a:lnSpc>
              <a:spcAft>
                <a:spcPts val="0"/>
              </a:spcAft>
            </a:pPr>
            <a:r>
              <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rPr>
              <a:t>03</a:t>
            </a:r>
            <a:endPar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endParaRPr>
          </a:p>
        </p:txBody>
      </p:sp>
      <p:sp>
        <p:nvSpPr>
          <p:cNvPr id="105" name="文本框 104"/>
          <p:cNvSpPr txBox="1"/>
          <p:nvPr>
            <p:custDataLst>
              <p:tags r:id="rId13"/>
            </p:custDataLst>
          </p:nvPr>
        </p:nvSpPr>
        <p:spPr>
          <a:xfrm>
            <a:off x="6191044" y="3077941"/>
            <a:ext cx="571182" cy="386343"/>
          </a:xfrm>
          <a:prstGeom prst="rect">
            <a:avLst/>
          </a:prstGeom>
          <a:noFill/>
        </p:spPr>
        <p:txBody>
          <a:bodyPr wrap="none" lIns="0" tIns="0" rIns="0" bIns="71755" rtlCol="0" anchor="b" anchorCtr="0">
            <a:normAutofit fontScale="90000" lnSpcReduction="20000"/>
          </a:bodyPr>
          <a:lstStyle/>
          <a:p>
            <a:pPr indent="0" algn="ctr" fontAlgn="auto">
              <a:lnSpc>
                <a:spcPct val="130000"/>
              </a:lnSpc>
              <a:spcAft>
                <a:spcPts val="0"/>
              </a:spcAft>
            </a:pPr>
            <a:r>
              <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rPr>
              <a:t>05</a:t>
            </a:r>
            <a:endPar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endParaRPr>
          </a:p>
        </p:txBody>
      </p:sp>
      <p:sp>
        <p:nvSpPr>
          <p:cNvPr id="108" name="文本框 107"/>
          <p:cNvSpPr txBox="1"/>
          <p:nvPr>
            <p:custDataLst>
              <p:tags r:id="rId14"/>
            </p:custDataLst>
          </p:nvPr>
        </p:nvSpPr>
        <p:spPr>
          <a:xfrm>
            <a:off x="1710690" y="2098675"/>
            <a:ext cx="1946275" cy="979170"/>
          </a:xfrm>
          <a:prstGeom prst="rect">
            <a:avLst/>
          </a:prstGeom>
          <a:noFill/>
        </p:spPr>
        <p:txBody>
          <a:bodyPr wrap="square" lIns="0" tIns="0" rIns="0" bIns="0" rtlCol="0" anchor="b" anchorCtr="0">
            <a:noAutofit/>
          </a:bodyPr>
          <a:lstStyle/>
          <a:p>
            <a:pPr lvl="0" algn="just">
              <a:lnSpc>
                <a:spcPct val="130000"/>
              </a:lnSpc>
              <a:buClrTx/>
              <a:buSzTx/>
              <a:buFont typeface="Arial" panose="020B0604020202020204" pitchFamily="34" charset="0"/>
            </a:pPr>
            <a:r>
              <a:rPr lang="zh-CN" altLang="en-US" sz="1600" b="1">
                <a:solidFill>
                  <a:srgbClr val="7E4938"/>
                </a:solidFill>
                <a:sym typeface="+mn-ea"/>
              </a:rPr>
              <a:t>项目概述</a:t>
            </a:r>
            <a:endParaRPr lang="zh-CN" altLang="en-US" sz="1600" b="1">
              <a:solidFill>
                <a:srgbClr val="7E4938"/>
              </a:solidFill>
              <a:sym typeface="+mn-ea"/>
            </a:endParaRPr>
          </a:p>
        </p:txBody>
      </p:sp>
      <p:sp>
        <p:nvSpPr>
          <p:cNvPr id="109" name="文本框 108"/>
          <p:cNvSpPr txBox="1"/>
          <p:nvPr>
            <p:custDataLst>
              <p:tags r:id="rId15"/>
            </p:custDataLst>
          </p:nvPr>
        </p:nvSpPr>
        <p:spPr>
          <a:xfrm>
            <a:off x="3677920" y="2098675"/>
            <a:ext cx="1946275" cy="979170"/>
          </a:xfrm>
          <a:prstGeom prst="rect">
            <a:avLst/>
          </a:prstGeom>
          <a:noFill/>
        </p:spPr>
        <p:txBody>
          <a:bodyPr wrap="square" lIns="0" tIns="0" rIns="0" bIns="0" rtlCol="0" anchor="b" anchorCtr="0">
            <a:noAutofit/>
          </a:bodyPr>
          <a:lstStyle/>
          <a:p>
            <a:pPr lvl="0" algn="just">
              <a:lnSpc>
                <a:spcPct val="130000"/>
              </a:lnSpc>
              <a:buClrTx/>
              <a:buSzTx/>
              <a:buFont typeface="Arial" panose="020B0604020202020204" pitchFamily="34" charset="0"/>
            </a:pPr>
            <a:r>
              <a:rPr lang="zh-CN" altLang="en-US" sz="1600" b="1">
                <a:solidFill>
                  <a:srgbClr val="7E4938"/>
                </a:solidFill>
                <a:sym typeface="+mn-ea"/>
              </a:rPr>
              <a:t>产品或服务详情</a:t>
            </a:r>
            <a:endParaRPr lang="zh-CN" altLang="en-US" sz="1600" b="1">
              <a:solidFill>
                <a:srgbClr val="7E4938"/>
              </a:solidFill>
              <a:sym typeface="+mn-ea"/>
            </a:endParaRPr>
          </a:p>
        </p:txBody>
      </p:sp>
      <p:sp>
        <p:nvSpPr>
          <p:cNvPr id="110" name="文本框 109"/>
          <p:cNvSpPr txBox="1"/>
          <p:nvPr>
            <p:custDataLst>
              <p:tags r:id="rId16"/>
            </p:custDataLst>
          </p:nvPr>
        </p:nvSpPr>
        <p:spPr>
          <a:xfrm>
            <a:off x="5646420" y="2098675"/>
            <a:ext cx="1946275" cy="979170"/>
          </a:xfrm>
          <a:prstGeom prst="rect">
            <a:avLst/>
          </a:prstGeom>
          <a:noFill/>
        </p:spPr>
        <p:txBody>
          <a:bodyPr wrap="square" lIns="0" tIns="0" rIns="0" bIns="0" rtlCol="0" anchor="b" anchorCtr="0">
            <a:noAutofit/>
          </a:bodyPr>
          <a:lstStyle/>
          <a:p>
            <a:pPr lvl="0" algn="just">
              <a:lnSpc>
                <a:spcPct val="130000"/>
              </a:lnSpc>
              <a:buClrTx/>
              <a:buSzTx/>
              <a:buFont typeface="Arial" panose="020B0604020202020204" pitchFamily="34" charset="0"/>
            </a:pPr>
            <a:r>
              <a:rPr lang="zh-CN" altLang="en-US" sz="1600" b="1">
                <a:solidFill>
                  <a:srgbClr val="7E4938"/>
                </a:solidFill>
                <a:sym typeface="+mn-ea"/>
              </a:rPr>
              <a:t>营销策略</a:t>
            </a:r>
            <a:endParaRPr lang="zh-CN" altLang="en-US" sz="1600" b="1">
              <a:solidFill>
                <a:srgbClr val="7E4938"/>
              </a:solidFill>
              <a:sym typeface="+mn-ea"/>
            </a:endParaRPr>
          </a:p>
        </p:txBody>
      </p:sp>
      <p:sp>
        <p:nvSpPr>
          <p:cNvPr id="17" name="文本框 16"/>
          <p:cNvSpPr txBox="1"/>
          <p:nvPr>
            <p:custDataLst>
              <p:tags r:id="rId17"/>
            </p:custDataLst>
          </p:nvPr>
        </p:nvSpPr>
        <p:spPr>
          <a:xfrm>
            <a:off x="3175549" y="4574326"/>
            <a:ext cx="704508" cy="386343"/>
          </a:xfrm>
          <a:prstGeom prst="rect">
            <a:avLst/>
          </a:prstGeom>
          <a:noFill/>
        </p:spPr>
        <p:txBody>
          <a:bodyPr wrap="none" lIns="0" tIns="0" rIns="0" bIns="71755" rtlCol="0" anchor="b" anchorCtr="0">
            <a:normAutofit fontScale="90000" lnSpcReduction="20000"/>
          </a:bodyPr>
          <a:lstStyle/>
          <a:p>
            <a:pPr indent="0" algn="ctr" fontAlgn="auto">
              <a:lnSpc>
                <a:spcPct val="130000"/>
              </a:lnSpc>
              <a:spcAft>
                <a:spcPts val="0"/>
              </a:spcAft>
            </a:pPr>
            <a:r>
              <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rPr>
              <a:t>02</a:t>
            </a:r>
            <a:endPar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endParaRPr>
          </a:p>
        </p:txBody>
      </p:sp>
      <p:sp>
        <p:nvSpPr>
          <p:cNvPr id="16" name="文本框 15"/>
          <p:cNvSpPr txBox="1"/>
          <p:nvPr>
            <p:custDataLst>
              <p:tags r:id="rId18"/>
            </p:custDataLst>
          </p:nvPr>
        </p:nvSpPr>
        <p:spPr>
          <a:xfrm>
            <a:off x="5145140" y="4574326"/>
            <a:ext cx="704508" cy="386343"/>
          </a:xfrm>
          <a:prstGeom prst="rect">
            <a:avLst/>
          </a:prstGeom>
          <a:noFill/>
        </p:spPr>
        <p:txBody>
          <a:bodyPr wrap="none" lIns="0" tIns="0" rIns="0" bIns="71755" rtlCol="0" anchor="b" anchorCtr="0">
            <a:normAutofit fontScale="90000" lnSpcReduction="20000"/>
          </a:bodyPr>
          <a:lstStyle/>
          <a:p>
            <a:pPr indent="0" algn="ctr" fontAlgn="auto">
              <a:lnSpc>
                <a:spcPct val="130000"/>
              </a:lnSpc>
              <a:spcAft>
                <a:spcPts val="0"/>
              </a:spcAft>
            </a:pPr>
            <a:r>
              <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rPr>
              <a:t>04</a:t>
            </a:r>
            <a:endPar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endParaRPr>
          </a:p>
        </p:txBody>
      </p:sp>
      <p:sp>
        <p:nvSpPr>
          <p:cNvPr id="20" name="文本框 19"/>
          <p:cNvSpPr txBox="1"/>
          <p:nvPr>
            <p:custDataLst>
              <p:tags r:id="rId19"/>
            </p:custDataLst>
          </p:nvPr>
        </p:nvSpPr>
        <p:spPr>
          <a:xfrm>
            <a:off x="7121297" y="4574326"/>
            <a:ext cx="704508" cy="386343"/>
          </a:xfrm>
          <a:prstGeom prst="rect">
            <a:avLst/>
          </a:prstGeom>
          <a:noFill/>
        </p:spPr>
        <p:txBody>
          <a:bodyPr wrap="none" lIns="0" tIns="0" rIns="0" bIns="71755" rtlCol="0" anchor="b" anchorCtr="0">
            <a:normAutofit fontScale="90000" lnSpcReduction="20000"/>
          </a:bodyPr>
          <a:lstStyle/>
          <a:p>
            <a:pPr indent="0" algn="ctr" fontAlgn="auto">
              <a:lnSpc>
                <a:spcPct val="130000"/>
              </a:lnSpc>
              <a:spcAft>
                <a:spcPts val="0"/>
              </a:spcAft>
            </a:pPr>
            <a:r>
              <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rPr>
              <a:t>06</a:t>
            </a:r>
            <a:endPar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endParaRPr>
          </a:p>
        </p:txBody>
      </p:sp>
      <p:sp>
        <p:nvSpPr>
          <p:cNvPr id="21" name="文本框 20"/>
          <p:cNvSpPr txBox="1"/>
          <p:nvPr>
            <p:custDataLst>
              <p:tags r:id="rId20"/>
            </p:custDataLst>
          </p:nvPr>
        </p:nvSpPr>
        <p:spPr>
          <a:xfrm>
            <a:off x="2697480" y="4963795"/>
            <a:ext cx="1946275" cy="979170"/>
          </a:xfrm>
          <a:prstGeom prst="rect">
            <a:avLst/>
          </a:prstGeom>
          <a:noFill/>
        </p:spPr>
        <p:txBody>
          <a:bodyPr wrap="square" lIns="0" tIns="0" rIns="0" bIns="0" rtlCol="0" anchor="t" anchorCtr="0">
            <a:noAutofit/>
          </a:bodyPr>
          <a:lstStyle/>
          <a:p>
            <a:pPr lvl="0" algn="just">
              <a:lnSpc>
                <a:spcPct val="130000"/>
              </a:lnSpc>
              <a:buClrTx/>
              <a:buSzTx/>
              <a:buFont typeface="Arial" panose="020B0604020202020204" pitchFamily="34" charset="0"/>
            </a:pPr>
            <a:r>
              <a:rPr lang="zh-CN" altLang="en-US" sz="1600" b="1">
                <a:solidFill>
                  <a:srgbClr val="7E4938"/>
                </a:solidFill>
                <a:sym typeface="+mn-ea"/>
              </a:rPr>
              <a:t>团队介绍</a:t>
            </a:r>
            <a:endParaRPr lang="zh-CN" altLang="en-US" sz="1600" b="1">
              <a:solidFill>
                <a:srgbClr val="7E4938"/>
              </a:solidFill>
              <a:sym typeface="+mn-ea"/>
            </a:endParaRPr>
          </a:p>
        </p:txBody>
      </p:sp>
      <p:sp>
        <p:nvSpPr>
          <p:cNvPr id="23" name="文本框 22"/>
          <p:cNvSpPr txBox="1"/>
          <p:nvPr>
            <p:custDataLst>
              <p:tags r:id="rId21"/>
            </p:custDataLst>
          </p:nvPr>
        </p:nvSpPr>
        <p:spPr>
          <a:xfrm>
            <a:off x="4666615" y="4963795"/>
            <a:ext cx="1946275" cy="979170"/>
          </a:xfrm>
          <a:prstGeom prst="rect">
            <a:avLst/>
          </a:prstGeom>
          <a:noFill/>
        </p:spPr>
        <p:txBody>
          <a:bodyPr wrap="square" lIns="0" tIns="0" rIns="0" bIns="0" rtlCol="0" anchor="t" anchorCtr="0">
            <a:noAutofit/>
          </a:bodyPr>
          <a:lstStyle/>
          <a:p>
            <a:pPr lvl="0" algn="just">
              <a:lnSpc>
                <a:spcPct val="130000"/>
              </a:lnSpc>
              <a:buClrTx/>
              <a:buSzTx/>
              <a:buFont typeface="Arial" panose="020B0604020202020204" pitchFamily="34" charset="0"/>
            </a:pPr>
            <a:r>
              <a:rPr lang="zh-CN" altLang="en-US" sz="1600" b="1">
                <a:solidFill>
                  <a:srgbClr val="7E4938"/>
                </a:solidFill>
                <a:sym typeface="+mn-ea"/>
              </a:rPr>
              <a:t>市场分析</a:t>
            </a:r>
            <a:endParaRPr lang="zh-CN" altLang="en-US" sz="1600" b="1">
              <a:solidFill>
                <a:srgbClr val="7E4938"/>
              </a:solidFill>
              <a:sym typeface="+mn-ea"/>
            </a:endParaRPr>
          </a:p>
        </p:txBody>
      </p:sp>
      <p:sp>
        <p:nvSpPr>
          <p:cNvPr id="24" name="文本框 23"/>
          <p:cNvSpPr txBox="1"/>
          <p:nvPr>
            <p:custDataLst>
              <p:tags r:id="rId22"/>
            </p:custDataLst>
          </p:nvPr>
        </p:nvSpPr>
        <p:spPr>
          <a:xfrm>
            <a:off x="6642735" y="4963795"/>
            <a:ext cx="1946275" cy="979170"/>
          </a:xfrm>
          <a:prstGeom prst="rect">
            <a:avLst/>
          </a:prstGeom>
          <a:noFill/>
        </p:spPr>
        <p:txBody>
          <a:bodyPr wrap="square" lIns="0" tIns="0" rIns="0" bIns="0" rtlCol="0" anchor="t" anchorCtr="0">
            <a:noAutofit/>
          </a:bodyPr>
          <a:lstStyle/>
          <a:p>
            <a:pPr lvl="0" algn="just">
              <a:lnSpc>
                <a:spcPct val="130000"/>
              </a:lnSpc>
              <a:buClrTx/>
              <a:buSzTx/>
              <a:buFont typeface="Arial" panose="020B0604020202020204" pitchFamily="34" charset="0"/>
            </a:pPr>
            <a:r>
              <a:rPr lang="zh-CN" altLang="en-US" sz="1600" b="1">
                <a:solidFill>
                  <a:srgbClr val="7E4938"/>
                </a:solidFill>
                <a:sym typeface="+mn-ea"/>
              </a:rPr>
              <a:t>运营管理与生产计划</a:t>
            </a:r>
            <a:endParaRPr lang="zh-CN" altLang="en-US" sz="1600" b="1">
              <a:solidFill>
                <a:srgbClr val="7E4938"/>
              </a:solidFill>
              <a:sym typeface="+mn-ea"/>
            </a:endParaRPr>
          </a:p>
        </p:txBody>
      </p:sp>
      <p:cxnSp>
        <p:nvCxnSpPr>
          <p:cNvPr id="25" name="直接连接符 24"/>
          <p:cNvCxnSpPr/>
          <p:nvPr>
            <p:custDataLst>
              <p:tags r:id="rId23"/>
            </p:custDataLst>
          </p:nvPr>
        </p:nvCxnSpPr>
        <p:spPr>
          <a:xfrm flipV="1">
            <a:off x="5492091" y="4046576"/>
            <a:ext cx="0" cy="429270"/>
          </a:xfrm>
          <a:prstGeom prst="line">
            <a:avLst/>
          </a:prstGeom>
          <a:ln>
            <a:gradFill>
              <a:gsLst>
                <a:gs pos="0">
                  <a:schemeClr val="accent4">
                    <a:alpha val="0"/>
                  </a:schemeClr>
                </a:gs>
                <a:gs pos="100000">
                  <a:schemeClr val="accent4">
                    <a:alpha val="100000"/>
                  </a:schemeClr>
                </a:gs>
              </a:gsLst>
              <a:lin ang="16200000" scaled="0"/>
            </a:gradFill>
            <a:headEnd type="oval"/>
          </a:ln>
        </p:spPr>
        <p:style>
          <a:lnRef idx="2">
            <a:schemeClr val="accent1"/>
          </a:lnRef>
          <a:fillRef idx="0">
            <a:srgbClr val="FFFFFF"/>
          </a:fillRef>
          <a:effectRef idx="0">
            <a:srgbClr val="FFFFFF"/>
          </a:effectRef>
          <a:fontRef idx="minor">
            <a:schemeClr val="tx1"/>
          </a:fontRef>
        </p:style>
      </p:cxnSp>
      <p:cxnSp>
        <p:nvCxnSpPr>
          <p:cNvPr id="26" name="直接连接符 25"/>
          <p:cNvCxnSpPr/>
          <p:nvPr>
            <p:custDataLst>
              <p:tags r:id="rId24"/>
            </p:custDataLst>
          </p:nvPr>
        </p:nvCxnSpPr>
        <p:spPr>
          <a:xfrm flipV="1">
            <a:off x="3524520" y="3996074"/>
            <a:ext cx="0" cy="429270"/>
          </a:xfrm>
          <a:prstGeom prst="line">
            <a:avLst/>
          </a:prstGeom>
          <a:ln>
            <a:gradFill>
              <a:gsLst>
                <a:gs pos="0">
                  <a:schemeClr val="accent4">
                    <a:alpha val="0"/>
                  </a:schemeClr>
                </a:gs>
                <a:gs pos="100000">
                  <a:schemeClr val="accent4">
                    <a:alpha val="100000"/>
                  </a:schemeClr>
                </a:gs>
              </a:gsLst>
              <a:lin ang="16200000" scaled="0"/>
            </a:gradFill>
            <a:headEnd type="oval"/>
          </a:ln>
        </p:spPr>
        <p:style>
          <a:lnRef idx="2">
            <a:schemeClr val="accent1"/>
          </a:lnRef>
          <a:fillRef idx="0">
            <a:srgbClr val="FFFFFF"/>
          </a:fillRef>
          <a:effectRef idx="0">
            <a:srgbClr val="FFFFFF"/>
          </a:effectRef>
          <a:fontRef idx="minor">
            <a:schemeClr val="tx1"/>
          </a:fontRef>
        </p:style>
      </p:cxnSp>
      <p:sp>
        <p:nvSpPr>
          <p:cNvPr id="27" name="文本框 26"/>
          <p:cNvSpPr txBox="1"/>
          <p:nvPr>
            <p:custDataLst>
              <p:tags r:id="rId25"/>
            </p:custDataLst>
          </p:nvPr>
        </p:nvSpPr>
        <p:spPr>
          <a:xfrm>
            <a:off x="8159120" y="3077941"/>
            <a:ext cx="571182" cy="386343"/>
          </a:xfrm>
          <a:prstGeom prst="rect">
            <a:avLst/>
          </a:prstGeom>
          <a:noFill/>
        </p:spPr>
        <p:txBody>
          <a:bodyPr wrap="none" lIns="0" tIns="0" rIns="0" bIns="71755" rtlCol="0" anchor="b" anchorCtr="0">
            <a:normAutofit fontScale="90000" lnSpcReduction="20000"/>
          </a:bodyPr>
          <a:lstStyle/>
          <a:p>
            <a:pPr indent="0" algn="ctr" fontAlgn="auto">
              <a:lnSpc>
                <a:spcPct val="130000"/>
              </a:lnSpc>
              <a:spcAft>
                <a:spcPts val="0"/>
              </a:spcAft>
            </a:pPr>
            <a:r>
              <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rPr>
              <a:t>07</a:t>
            </a:r>
            <a:endPar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endParaRPr>
          </a:p>
        </p:txBody>
      </p:sp>
      <p:sp>
        <p:nvSpPr>
          <p:cNvPr id="28" name="文本框 27"/>
          <p:cNvSpPr txBox="1"/>
          <p:nvPr>
            <p:custDataLst>
              <p:tags r:id="rId26"/>
            </p:custDataLst>
          </p:nvPr>
        </p:nvSpPr>
        <p:spPr>
          <a:xfrm>
            <a:off x="7614285" y="2098675"/>
            <a:ext cx="1946275" cy="979170"/>
          </a:xfrm>
          <a:prstGeom prst="rect">
            <a:avLst/>
          </a:prstGeom>
          <a:noFill/>
        </p:spPr>
        <p:txBody>
          <a:bodyPr wrap="square" lIns="0" tIns="0" rIns="0" bIns="0" rtlCol="0" anchor="b" anchorCtr="0">
            <a:noAutofit/>
          </a:bodyPr>
          <a:lstStyle/>
          <a:p>
            <a:pPr lvl="0" algn="just">
              <a:lnSpc>
                <a:spcPct val="130000"/>
              </a:lnSpc>
              <a:buClrTx/>
              <a:buSzTx/>
              <a:buFont typeface="Arial" panose="020B0604020202020204" pitchFamily="34" charset="0"/>
            </a:pPr>
            <a:r>
              <a:rPr lang="zh-CN" altLang="en-US" sz="1600" b="1">
                <a:solidFill>
                  <a:srgbClr val="7E4938"/>
                </a:solidFill>
                <a:sym typeface="+mn-ea"/>
              </a:rPr>
              <a:t>财务规划</a:t>
            </a:r>
            <a:endParaRPr lang="zh-CN" altLang="en-US" sz="1600" b="1">
              <a:solidFill>
                <a:srgbClr val="7E4938"/>
              </a:solidFill>
              <a:sym typeface="+mn-ea"/>
            </a:endParaRPr>
          </a:p>
        </p:txBody>
      </p:sp>
      <p:cxnSp>
        <p:nvCxnSpPr>
          <p:cNvPr id="30" name="直接连接符 29"/>
          <p:cNvCxnSpPr/>
          <p:nvPr>
            <p:custDataLst>
              <p:tags r:id="rId27"/>
            </p:custDataLst>
          </p:nvPr>
        </p:nvCxnSpPr>
        <p:spPr>
          <a:xfrm>
            <a:off x="8443448" y="3563774"/>
            <a:ext cx="0" cy="429270"/>
          </a:xfrm>
          <a:prstGeom prst="line">
            <a:avLst/>
          </a:prstGeom>
          <a:ln>
            <a:gradFill>
              <a:gsLst>
                <a:gs pos="0">
                  <a:schemeClr val="accent4">
                    <a:alpha val="0"/>
                  </a:schemeClr>
                </a:gs>
                <a:gs pos="100000">
                  <a:schemeClr val="accent4">
                    <a:alpha val="100000"/>
                  </a:schemeClr>
                </a:gs>
              </a:gsLst>
              <a:lin ang="16200000" scaled="0"/>
            </a:gradFill>
            <a:headEnd type="oval"/>
          </a:ln>
        </p:spPr>
        <p:style>
          <a:lnRef idx="2">
            <a:schemeClr val="accent1"/>
          </a:lnRef>
          <a:fillRef idx="0">
            <a:srgbClr val="FFFFFF"/>
          </a:fillRef>
          <a:effectRef idx="0">
            <a:srgbClr val="FFFFFF"/>
          </a:effectRef>
          <a:fontRef idx="minor">
            <a:schemeClr val="tx1"/>
          </a:fontRef>
        </p:style>
      </p:cxnSp>
      <p:cxnSp>
        <p:nvCxnSpPr>
          <p:cNvPr id="31" name="直接连接符 30"/>
          <p:cNvCxnSpPr/>
          <p:nvPr>
            <p:custDataLst>
              <p:tags r:id="rId28"/>
            </p:custDataLst>
          </p:nvPr>
        </p:nvCxnSpPr>
        <p:spPr>
          <a:xfrm flipV="1">
            <a:off x="9427234" y="4046576"/>
            <a:ext cx="0" cy="429270"/>
          </a:xfrm>
          <a:prstGeom prst="line">
            <a:avLst/>
          </a:prstGeom>
          <a:ln>
            <a:gradFill>
              <a:gsLst>
                <a:gs pos="0">
                  <a:schemeClr val="accent4">
                    <a:alpha val="0"/>
                  </a:schemeClr>
                </a:gs>
                <a:gs pos="100000">
                  <a:schemeClr val="accent4">
                    <a:alpha val="100000"/>
                  </a:schemeClr>
                </a:gs>
              </a:gsLst>
              <a:lin ang="16200000" scaled="0"/>
            </a:gradFill>
            <a:headEnd type="oval"/>
          </a:ln>
        </p:spPr>
        <p:style>
          <a:lnRef idx="2">
            <a:schemeClr val="accent1"/>
          </a:lnRef>
          <a:fillRef idx="0">
            <a:srgbClr val="FFFFFF"/>
          </a:fillRef>
          <a:effectRef idx="0">
            <a:srgbClr val="FFFFFF"/>
          </a:effectRef>
          <a:fontRef idx="minor">
            <a:schemeClr val="tx1"/>
          </a:fontRef>
        </p:style>
      </p:cxnSp>
      <p:sp>
        <p:nvSpPr>
          <p:cNvPr id="32" name="文本框 31"/>
          <p:cNvSpPr txBox="1"/>
          <p:nvPr>
            <p:custDataLst>
              <p:tags r:id="rId29"/>
            </p:custDataLst>
          </p:nvPr>
        </p:nvSpPr>
        <p:spPr>
          <a:xfrm>
            <a:off x="9077253" y="4574326"/>
            <a:ext cx="704508" cy="386343"/>
          </a:xfrm>
          <a:prstGeom prst="rect">
            <a:avLst/>
          </a:prstGeom>
          <a:noFill/>
        </p:spPr>
        <p:txBody>
          <a:bodyPr wrap="none" lIns="0" tIns="0" rIns="0" bIns="71755" rtlCol="0" anchor="b" anchorCtr="0">
            <a:normAutofit fontScale="90000" lnSpcReduction="20000"/>
          </a:bodyPr>
          <a:lstStyle/>
          <a:p>
            <a:pPr indent="0" algn="ctr" fontAlgn="auto">
              <a:lnSpc>
                <a:spcPct val="130000"/>
              </a:lnSpc>
              <a:spcAft>
                <a:spcPts val="0"/>
              </a:spcAft>
            </a:pPr>
            <a:r>
              <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rPr>
              <a:t>08</a:t>
            </a:r>
            <a:endParaRPr lang="en-US" altLang="zh-CN" sz="2000" b="1" dirty="0">
              <a:gradFill>
                <a:gsLst>
                  <a:gs pos="0">
                    <a:schemeClr val="accent4">
                      <a:alpha val="100000"/>
                    </a:schemeClr>
                  </a:gs>
                  <a:gs pos="100000">
                    <a:schemeClr val="accent4">
                      <a:alpha val="46000"/>
                    </a:schemeClr>
                  </a:gs>
                </a:gsLst>
                <a:lin ang="5400000" scaled="0"/>
              </a:gradFill>
              <a:latin typeface="微软雅黑" panose="020B0503020204020204" pitchFamily="34" charset="-122"/>
              <a:ea typeface="微软雅黑" panose="020B0503020204020204" pitchFamily="34" charset="-122"/>
              <a:sym typeface="+mn-ea"/>
            </a:endParaRPr>
          </a:p>
        </p:txBody>
      </p:sp>
      <p:sp>
        <p:nvSpPr>
          <p:cNvPr id="33" name="文本框 32"/>
          <p:cNvSpPr txBox="1"/>
          <p:nvPr>
            <p:custDataLst>
              <p:tags r:id="rId30"/>
            </p:custDataLst>
          </p:nvPr>
        </p:nvSpPr>
        <p:spPr>
          <a:xfrm>
            <a:off x="8650605" y="4963795"/>
            <a:ext cx="1946275" cy="979170"/>
          </a:xfrm>
          <a:prstGeom prst="rect">
            <a:avLst/>
          </a:prstGeom>
          <a:noFill/>
        </p:spPr>
        <p:txBody>
          <a:bodyPr wrap="square" lIns="0" tIns="0" rIns="0" bIns="0" rtlCol="0" anchor="t" anchorCtr="0">
            <a:noAutofit/>
          </a:bodyPr>
          <a:lstStyle/>
          <a:p>
            <a:pPr lvl="0" algn="just">
              <a:lnSpc>
                <a:spcPct val="130000"/>
              </a:lnSpc>
              <a:buClrTx/>
              <a:buSzTx/>
              <a:buFont typeface="Arial" panose="020B0604020202020204" pitchFamily="34" charset="0"/>
            </a:pPr>
            <a:r>
              <a:rPr lang="zh-CN" altLang="en-US" sz="1600" b="1">
                <a:solidFill>
                  <a:srgbClr val="7E4938"/>
                </a:solidFill>
                <a:sym typeface="+mn-ea"/>
              </a:rPr>
              <a:t>风险评估与应对</a:t>
            </a:r>
            <a:endParaRPr lang="zh-CN" altLang="en-US" sz="1600" b="1">
              <a:solidFill>
                <a:srgbClr val="7E4938"/>
              </a:solidFill>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fill="hold"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2_2"/>
  <p:tag name="KSO_WM_TEMPLATE_CATEGORY" val="diagram"/>
  <p:tag name="KSO_WM_TEMPLATE_INDEX" val="20235224"/>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7_1"/>
  <p:tag name="KSO_WM_TEMPLATE_CATEGORY" val="diagram"/>
  <p:tag name="KSO_WM_TEMPLATE_INDEX" val="20235224"/>
  <p:tag name="KSO_WM_UNIT_LAYERLEVEL" val="1_1_1"/>
  <p:tag name="KSO_WM_TAG_VERSION" val="3.0"/>
  <p:tag name="KSO_WM_UNIT_SUBTYPE" val="d"/>
  <p:tag name="KSO_WM_UNIT_TEXT_LAYER_COUNT" val="1"/>
  <p:tag name="KSO_WM_UNIT_NOCLEAR" val="0"/>
  <p:tag name="KSO_WM_UNIT_TYPE" val="l_h_i"/>
  <p:tag name="KSO_WM_UNIT_INDEX" val="1_7_1"/>
  <p:tag name="KSO_WM_DIAGRAM_VERSION" val="3"/>
  <p:tag name="KSO_WM_DIAGRAM_COLOR_TRICK" val="1"/>
  <p:tag name="KSO_WM_DIAGRAM_COLOR_TEXT_CAN_REMOVE" val="n"/>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540000021457672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UNIT_TEXT_FILL_FORE_SCHEMECOLOR_INDEX" val="3"/>
  <p:tag name="KSO_WM_UNIT_TEXT_FILL_TYPE" val="3"/>
  <p:tag name="KSO_WM_DIAGRAM_USE_COLOR_VALUE" val="{&quot;color_scheme&quot;:1,&quot;color_type&quot;:1,&quot;theme_color_indexes&quot;:[8,8,8,8,8,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f*1_7_1"/>
  <p:tag name="KSO_WM_TEMPLATE_CATEGORY" val="diagram"/>
  <p:tag name="KSO_WM_TEMPLATE_INDEX" val="2023522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7_1"/>
  <p:tag name="KSO_WM_DIAGRAM_VERSION" val="3"/>
  <p:tag name="KSO_WM_DIAGRAM_COLOR_TRICK" val="1"/>
  <p:tag name="KSO_WM_DIAGRAM_COLOR_TEXT_CAN_REMOVE" val="n"/>
  <p:tag name="KSO_WM_DIAGRAM_GROUP_CODE" val="l1-1"/>
  <p:tag name="KSO_WM_UNIT_VALUE" val="44"/>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7_2"/>
  <p:tag name="KSO_WM_TEMPLATE_CATEGORY" val="diagram"/>
  <p:tag name="KSO_WM_TEMPLATE_INDEX" val="20235224"/>
  <p:tag name="KSO_WM_UNIT_LAYERLEVEL" val="1_1_1"/>
  <p:tag name="KSO_WM_TAG_VERSION" val="3.0"/>
  <p:tag name="KSO_WM_BEAUTIFY_FLAG" val="#wm#"/>
  <p:tag name="KSO_WM_UNIT_TYPE" val="l_h_i"/>
  <p:tag name="KSO_WM_UNIT_INDEX" val="1_7_2"/>
  <p:tag name="KSO_WM_DIAGRAM_VERSION" val="3"/>
  <p:tag name="KSO_WM_DIAGRAM_COLOR_TRICK" val="1"/>
  <p:tag name="KSO_WM_DIAGRAM_COLOR_TEXT_CAN_REMOVE" val="n"/>
  <p:tag name="KSO_WM_DIAGRAM_GROUP_CODE" val="l1-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8_2"/>
  <p:tag name="KSO_WM_TEMPLATE_CATEGORY" val="diagram"/>
  <p:tag name="KSO_WM_TEMPLATE_INDEX" val="20235224"/>
  <p:tag name="KSO_WM_UNIT_LAYERLEVEL" val="1_1_1"/>
  <p:tag name="KSO_WM_TAG_VERSION" val="3.0"/>
  <p:tag name="KSO_WM_BEAUTIFY_FLAG" val="#wm#"/>
  <p:tag name="KSO_WM_UNIT_TYPE" val="l_h_i"/>
  <p:tag name="KSO_WM_UNIT_INDEX" val="1_8_2"/>
  <p:tag name="KSO_WM_DIAGRAM_VERSION" val="3"/>
  <p:tag name="KSO_WM_DIAGRAM_COLOR_TRICK" val="1"/>
  <p:tag name="KSO_WM_DIAGRAM_COLOR_TEXT_CAN_REMOVE" val="n"/>
  <p:tag name="KSO_WM_DIAGRAM_GROUP_CODE" val="l1-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8_1"/>
  <p:tag name="KSO_WM_TEMPLATE_CATEGORY" val="diagram"/>
  <p:tag name="KSO_WM_TEMPLATE_INDEX" val="20235224"/>
  <p:tag name="KSO_WM_UNIT_LAYERLEVEL" val="1_1_1"/>
  <p:tag name="KSO_WM_TAG_VERSION" val="3.0"/>
  <p:tag name="KSO_WM_UNIT_SUBTYPE" val="d"/>
  <p:tag name="KSO_WM_UNIT_TEXT_LAYER_COUNT" val="1"/>
  <p:tag name="KSO_WM_UNIT_NOCLEAR" val="0"/>
  <p:tag name="KSO_WM_UNIT_TYPE" val="l_h_i"/>
  <p:tag name="KSO_WM_UNIT_INDEX" val="1_8_1"/>
  <p:tag name="KSO_WM_DIAGRAM_VERSION" val="3"/>
  <p:tag name="KSO_WM_DIAGRAM_COLOR_TRICK" val="1"/>
  <p:tag name="KSO_WM_DIAGRAM_COLOR_TEXT_CAN_REMOVE" val="n"/>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540000021457672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UNIT_TEXT_FILL_FORE_SCHEMECOLOR_INDEX" val="3"/>
  <p:tag name="KSO_WM_UNIT_TEXT_FILL_TYPE" val="3"/>
  <p:tag name="KSO_WM_DIAGRAM_USE_COLOR_VALUE" val="{&quot;color_scheme&quot;:1,&quot;color_type&quot;:1,&quot;theme_color_indexes&quot;:[8,8,8,8,8,8]}"/>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f*1_8_1"/>
  <p:tag name="KSO_WM_TEMPLATE_CATEGORY" val="diagram"/>
  <p:tag name="KSO_WM_TEMPLATE_INDEX" val="2023522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8_1"/>
  <p:tag name="KSO_WM_DIAGRAM_VERSION" val="3"/>
  <p:tag name="KSO_WM_DIAGRAM_COLOR_TRICK" val="1"/>
  <p:tag name="KSO_WM_DIAGRAM_COLOR_TEXT_CAN_REMOVE" val="n"/>
  <p:tag name="KSO_WM_DIAGRAM_GROUP_CODE" val="l1-1"/>
  <p:tag name="KSO_WM_UNIT_VALUE" val="44"/>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FORE_SCHEMECOLOR_INDEX_3_BRIGHTNESS" val="0"/>
  <p:tag name="KSO_WM_UNIT_FILL_FORE_SCHEMECOLOR_INDEX_3" val="5"/>
  <p:tag name="KSO_WM_UNIT_FILL_FORE_SCHEMECOLOR_INDEX_3_POS" val="0.66"/>
  <p:tag name="KSO_WM_UNIT_FILL_FORE_SCHEMECOLOR_INDEX_3_TRANS" val="0"/>
  <p:tag name="KSO_WM_UNIT_FILL_FORE_SCHEMECOLOR_INDEX_4_BRIGHTNESS" val="0"/>
  <p:tag name="KSO_WM_UNIT_FILL_FORE_SCHEMECOLOR_INDEX_4" val="5"/>
  <p:tag name="KSO_WM_UNIT_FILL_FORE_SCHEMECOLOR_INDEX_4_POS" val="1"/>
  <p:tag name="KSO_WM_UNIT_FILL_FORE_SCHEMECOLOR_INDEX_4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a*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TYPE" val="m_h_a"/>
  <p:tag name="KSO_WM_UNIT_INDEX" val="1_1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gradient&quot;:[{&quot;brightness&quot;:0.800000011920929,&quot;colorType&quot;:1,&quot;foreColorIndex&quot;:5,&quot;pos&quot;:0,&quot;transparency&quot;:0},{&quot;brightness&quot;:0,&quot;colorType&quot;:1,&quot;foreColorIndex&quot;:5,&quot;pos&quot;:0.4399999976158142,&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109.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i*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3*m_h_i*1_2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4"/>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color_type&quot;:1,&quot;theme_color_indexes&quot;:[8,8,8,8,8,8]}"/>
</p:tagLst>
</file>

<file path=ppt/tags/tag111.xml><?xml version="1.0" encoding="utf-8"?>
<p:tagLst xmlns:p="http://schemas.openxmlformats.org/presentationml/2006/main">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a*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TYPE" val="m_h_a"/>
  <p:tag name="KSO_WM_UNIT_INDEX" val="1_2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gradient&quot;:[{&quot;brightness&quot;:0.800000011920929,&quot;colorType&quot;:1,&quot;foreColorIndex&quot;:6,&quot;pos&quot;:0,&quot;transparency&quot;:0},{&quot;brightness&quot;:0,&quot;colorType&quot;:1,&quot;foreColorIndex&quot;:6,&quot;pos&quot;:0.4399999976158142,&quot;transparency&quot;:0}],&quot;type&quot;:3},&quot;glow&quot;:{&quot;colorType&quot;:0},&quot;line&quot;:{&quot;type&quot;:0},&quot;shadow&quot;:{&quot;brightness&quot;:0,&quot;colorType&quot;:1,&quot;foreColorIndex&quot;:6,&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112.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i*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8,8,8,8,8,8]}"/>
</p:tagLst>
</file>

<file path=ppt/tags/tag113.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3*m_h_i*1_1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4"/>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5,&quot;transparency&quot;:0.3300000131130218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14.xml><?xml version="1.0" encoding="utf-8"?>
<p:tagLst xmlns:p="http://schemas.openxmlformats.org/presentationml/2006/main">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FORE_SCHEMECOLOR_INDEX_3_BRIGHTNESS" val="0"/>
  <p:tag name="KSO_WM_UNIT_FILL_FORE_SCHEMECOLOR_INDEX_3" val="5"/>
  <p:tag name="KSO_WM_UNIT_FILL_FORE_SCHEMECOLOR_INDEX_3_POS" val="0.66"/>
  <p:tag name="KSO_WM_UNIT_FILL_FORE_SCHEMECOLOR_INDEX_3_TRANS" val="0"/>
  <p:tag name="KSO_WM_UNIT_FILL_FORE_SCHEMECOLOR_INDEX_4_BRIGHTNESS" val="0"/>
  <p:tag name="KSO_WM_UNIT_FILL_FORE_SCHEMECOLOR_INDEX_4" val="5"/>
  <p:tag name="KSO_WM_UNIT_FILL_FORE_SCHEMECOLOR_INDEX_4_POS" val="1"/>
  <p:tag name="KSO_WM_UNIT_FILL_FORE_SCHEMECOLOR_INDEX_4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a*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TYPE" val="m_h_a"/>
  <p:tag name="KSO_WM_UNIT_INDEX" val="1_3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gradient&quot;:[{&quot;brightness&quot;:0.800000011920929,&quot;colorType&quot;:1,&quot;foreColorIndex&quot;:5,&quot;pos&quot;:0,&quot;transparency&quot;:0},{&quot;brightness&quot;:0,&quot;colorType&quot;:1,&quot;foreColorIndex&quot;:5,&quot;pos&quot;:0.4399999976158142,&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115.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i*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16.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3*m_h_i*1_4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4_4"/>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color_type&quot;:1,&quot;theme_color_indexes&quot;:[8,8,8,8,8,8]}"/>
</p:tagLst>
</file>

<file path=ppt/tags/tag117.xml><?xml version="1.0" encoding="utf-8"?>
<p:tagLst xmlns:p="http://schemas.openxmlformats.org/presentationml/2006/main">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a*1_4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TYPE" val="m_h_a"/>
  <p:tag name="KSO_WM_UNIT_INDEX" val="1_4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gradient&quot;:[{&quot;brightness&quot;:0.800000011920929,&quot;colorType&quot;:1,&quot;foreColorIndex&quot;:6,&quot;pos&quot;:0,&quot;transparency&quot;:0},{&quot;brightness&quot;:0,&quot;colorType&quot;:1,&quot;foreColorIndex&quot;:6,&quot;pos&quot;:0.4399999976158142,&quot;transparency&quot;:0}],&quot;type&quot;:3},&quot;glow&quot;:{&quot;colorType&quot;:0},&quot;line&quot;:{&quot;type&quot;:0},&quot;shadow&quot;:{&quot;brightness&quot;:0,&quot;colorType&quot;:1,&quot;foreColorIndex&quot;:6,&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标题"/>
  <p:tag name="KSO_WM_UNIT_FILL_TYPE" val="3"/>
  <p:tag name="KSO_WM_DIAGRAM_USE_COLOR_VALUE" val="{&quot;color_scheme&quot;:1,&quot;color_type&quot;:1,&quot;theme_color_indexes&quot;:[8,8,8,8,8,8]}"/>
</p:tagLst>
</file>

<file path=ppt/tags/tag118.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3*m_h_i*1_4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4_1"/>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8,8,8,8,8,8]}"/>
</p:tagLst>
</file>

<file path=ppt/tags/tag119.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3*m_h_i*1_3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4"/>
  <p:tag name="KSO_WM_DIAGRAM_MAX_ITEMCNT" val="6"/>
  <p:tag name="KSO_WM_DIAGRAM_MIN_ITEMCNT" val="2"/>
  <p:tag name="KSO_WM_DIAGRAM_VIRTUALLY_FRAME" val="{&quot;height&quot;:365.0500122070313,&quot;left&quot;:33.10005157711002,&quot;top&quot;:133.79999389648438,&quot;width&quot;:874.8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1.xml><?xml version="1.0" encoding="utf-8"?>
<p:tagLst xmlns:p="http://schemas.openxmlformats.org/presentationml/2006/main">
  <p:tag name="KSO_WM_DIAGRAM_VIRTUALLY_FRAME" val="{&quot;height&quot;:296.5481794829473,&quot;left&quot;:127.45,&quot;top&quot;:158.9704819343755,&quot;width&quot;:716.3}"/>
</p:tagLst>
</file>

<file path=ppt/tags/tag122.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7.0229133858267,&quot;left&quot;:91.87503937007874,&quot;top&quot;:179.53393700787402,&quot;width&quot;:771.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23.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7.0229133858267,&quot;left&quot;:91.87503937007874,&quot;top&quot;:179.53393700787402,&quot;width&quot;:771.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2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7.0229133858267,&quot;left&quot;:91.87503937007874,&quot;top&quot;:179.5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7.0229133858267,&quot;left&quot;:91.87503937007874,&quot;top&quot;:179.5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7.0229133858267,&quot;left&quot;:91.87503937007874,&quot;top&quot;:179.5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7.0229133858267,&quot;left&quot;:91.87503937007874,&quot;top&quot;:179.5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7.0229133858267,&quot;left&quot;:91.87503937007874,&quot;top&quot;:179.5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2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7.0229133858267,&quot;left&quot;:91.87503937007874,&quot;top&quot;:179.53393700787402,&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291.94977416992197,&quot;left&quot;:102.52503937007873,&quot;top&quot;:195.57342000165326,&quot;width&quot;:739.3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4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5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5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5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5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8,8,8,8,8,8]}"/>
</p:tagLst>
</file>

<file path=ppt/tags/tag15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5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6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6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6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6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8,8,8,8,8,8]}"/>
</p:tagLst>
</file>

<file path=ppt/tags/tag16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31.17323303222656,&quot;left&quot;:105.57503937007873,&quot;top&quot;:137.52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24.53134765625,&quot;left&quot;:116.44999577079234,&quot;top&quot;:137.659326171875,&quot;width&quot;:716.9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17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24.53134765625,&quot;left&quot;:116.44999577079234,&quot;top&quot;:137.659326171875,&quot;width&quot;:716.9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24.53134765625,&quot;left&quot;:116.44999577079234,&quot;top&quot;:137.659326171875,&quot;width&quot;:716.9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7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24.53134765625,&quot;left&quot;:116.44999577079234,&quot;top&quot;:137.659326171875,&quot;width&quot;:716.9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17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24.53134765625,&quot;left&quot;:116.44999577079234,&quot;top&quot;:137.659326171875,&quot;width&quot;:716.9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24.53134765625,&quot;left&quot;:116.44999577079234,&quot;top&quot;:137.659326171875,&quot;width&quot;:716.9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7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24.53134765625,&quot;left&quot;:116.44999577079234,&quot;top&quot;:137.659326171875,&quot;width&quot;:716.9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1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24.53134765625,&quot;left&quot;:116.44999577079234,&quot;top&quot;:137.659326171875,&quot;width&quot;:716.9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24.53134765625,&quot;left&quot;:116.44999577079234,&quot;top&quot;:137.659326171875,&quot;width&quot;:716.9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31459_2*m_h_i*1_2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1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1459_2*m_h_i*1_1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1459_2*m_h_i*1_1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8,8,8,8,8]}"/>
</p:tagLst>
</file>

<file path=ppt/tags/tag1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31459_2*m_h_i*1_1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1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1459_2*m_h_i*1_1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59_2*m_h_a*1_1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9_2*m_i*1_1"/>
  <p:tag name="KSO_WM_TEMPLATE_CATEGORY" val="diagram"/>
  <p:tag name="KSO_WM_TEMPLATE_INDEX" val="20231459"/>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UNIT_TYPE" val="m_i"/>
  <p:tag name="KSO_WM_UNIT_INDEX" val="1_1"/>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400000214576721,&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1459_2*m_h_i*1_3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1459_2*m_h_i*1_3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8,8,8,8,8]}"/>
</p:tagLst>
</file>

<file path=ppt/tags/tag1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31459_2*m_h_i*1_3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1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31459_2*m_h_i*1_3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59_2*m_h_a*1_3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1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1459_2*m_h_i*1_2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1459_2*m_h_i*1_2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8,8,8,8,8]}"/>
</p:tagLst>
</file>

<file path=ppt/tags/tag1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1459_2*m_h_i*1_2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59_2*m_h_a*1_2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19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3167_1*n_h_i*1_1_3"/>
  <p:tag name="KSO_WM_TEMPLATE_CATEGORY" val="diagram"/>
  <p:tag name="KSO_WM_TEMPLATE_INDEX" val="2023316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167_1*n_h_h_i*1_2_2_2"/>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LINE_FORE_SCHEMECOLOR_INDEX" val="16"/>
  <p:tag name="KSO_WM_DIAGRAM_USE_COLOR_VALUE" val="{&quot;color_scheme&quot;:1,&quot;color_type&quot;:1,&quot;theme_color_indexes&quot;:[8,8,8,8,8,8]}"/>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167_1*n_h_h_i*1_2_1_2"/>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16"/>
  <p:tag name="KSO_WM_DIAGRAM_USE_COLOR_VALUE" val="{&quot;color_scheme&quot;:1,&quot;color_type&quot;:1,&quot;theme_color_indexes&quot;:[8,8,8,8,8,8]}"/>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3167_1*n_h_a*1_1_1"/>
  <p:tag name="KSO_WM_TEMPLATE_CATEGORY" val="diagram"/>
  <p:tag name="KSO_WM_TEMPLATE_INDEX" val="2023316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TEXT_TYPE" val="1"/>
  <p:tag name="KSO_WM_BEAUTIFY_FLAG" val="#wm#"/>
  <p:tag name="KSO_WM_UNIT_VALUE" val="2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2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1*n_h_h_f*1_2_1_1"/>
  <p:tag name="KSO_WM_TEMPLATE_CATEGORY" val="diagram"/>
  <p:tag name="KSO_WM_TEMPLATE_INDEX" val="20233167"/>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文本具体内容，简明扼要地阐述您的观点。根据需要可增减单击此处添加文本具体内容，简明扼要地阐述您的观点。根据需要可增减单击此处添加文本具体单击此处添加文本"/>
  <p:tag name="KSO_WM_UNIT_TEXT_FILL_FORE_SCHEMECOLOR_INDEX" val="1"/>
  <p:tag name="KSO_WM_UNIT_TEXT_FILL_TYPE" val="1"/>
  <p:tag name="KSO_WM_DIAGRAM_USE_COLOR_VALUE" val="{&quot;color_scheme&quot;:1,&quot;color_type&quot;:1,&quot;theme_color_indexes&quot;:[8,8,8,8,8,8]}"/>
</p:tagLst>
</file>

<file path=ppt/tags/tag2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1*n_h_h_f*1_2_2_1"/>
  <p:tag name="KSO_WM_TEMPLATE_CATEGORY" val="diagram"/>
  <p:tag name="KSO_WM_TEMPLATE_INDEX" val="20233167"/>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文本具体内容，简明扼要地阐述您的观点。根据需要可增减单击此处添加文本具体内容，简明扼要地阐述您的观点。根据需要可增减单击此处添加文本具体单击此处添加文本"/>
  <p:tag name="KSO_WM_UNIT_TEXT_FILL_FORE_SCHEMECOLOR_INDEX" val="1"/>
  <p:tag name="KSO_WM_UNIT_TEXT_FILL_TYPE" val="1"/>
  <p:tag name="KSO_WM_DIAGRAM_USE_COLOR_VALUE" val="{&quot;color_scheme&quot;:1,&quot;color_type&quot;:1,&quot;theme_color_indexes&quot;:[8,8,8,8,8,8]}"/>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VALUE" val="106*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167_1*n_h_h_x*1_2_1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06.xml><?xml version="1.0" encoding="utf-8"?>
<p:tagLst xmlns:p="http://schemas.openxmlformats.org/presentationml/2006/main">
  <p:tag name="KSO_WM_DIAGRAM_VERSION" val="3"/>
  <p:tag name="KSO_WM_DIAGRAM_COLOR_TRICK" val="1"/>
  <p:tag name="KSO_WM_DIAGRAM_COLOR_TEXT_CAN_REMOVE" val="n"/>
  <p:tag name="KSO_WM_UNIT_VALUE" val="115*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167_1*n_h_h_x*1_2_2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1_1"/>
  <p:tag name="KSO_WM_UNIT_ID" val="diagram20233167_1*n_h_h_i*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2_1"/>
  <p:tag name="KSO_WM_UNIT_ID" val="diagram20233167_1*n_h_h_i*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299.1499938964845,&quot;left&quot;:123.42498779296875,&quot;top&quot;:139.5000030517578,&quot;width&quot;:696.850024414062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0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2"/>
  <p:tag name="KSO_WM_TEMPLATE_CATEGORY" val="diagram"/>
  <p:tag name="KSO_WM_TEMPLATE_INDEX" val="20234877"/>
  <p:tag name="KSO_WM_UNIT_LAYERLEVEL" val="1_1_1_1"/>
  <p:tag name="KSO_WM_TAG_VERSION" val="3.0"/>
  <p:tag name="KSO_WM_BEAUTIFY_FLAG" val="#wm#"/>
  <p:tag name="KSO_WM_UNIT_TYPE" val="n_h_h_i"/>
  <p:tag name="KSO_WM_UNIT_INDEX" val="1_2_3_2"/>
  <p:tag name="KSO_WM_DIAGRAM_VERSION" val="3"/>
  <p:tag name="KSO_WM_DIAGRAM_COLOR_TRICK" val="1"/>
  <p:tag name="KSO_WM_DIAGRAM_COLOR_TEXT_CAN_REMOVE" val="n"/>
  <p:tag name="KSO_WM_DIAGRAM_VIRTUALLY_FRAME" val="{&quot;height&quot;:265.34998779296876,&quot;left&quot;:155.1179527559055,&quot;top&quot;:191.7250454735944,&quot;width&quot;:664.3320472440945}"/>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65.34998779296876,&quot;left&quot;:155.1179527559055,&quot;top&quot;:191.7250454735944,&quot;width&quot;:664.3320472440945}"/>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3"/>
  <p:tag name="KSO_WM_TEMPLATE_CATEGORY" val="diagram"/>
  <p:tag name="KSO_WM_TEMPLATE_INDEX" val="20234877"/>
  <p:tag name="KSO_WM_UNIT_LAYERLEVEL" val="1_1_1_1"/>
  <p:tag name="KSO_WM_TAG_VERSION" val="3.0"/>
  <p:tag name="KSO_WM_BEAUTIFY_FLAG" val="#wm#"/>
  <p:tag name="KSO_WM_UNIT_TYPE" val="n_h_h_i"/>
  <p:tag name="KSO_WM_UNIT_INDEX" val="1_2_3_3"/>
  <p:tag name="KSO_WM_DIAGRAM_VERSION" val="3"/>
  <p:tag name="KSO_WM_DIAGRAM_COLOR_TRICK" val="1"/>
  <p:tag name="KSO_WM_DIAGRAM_COLOR_TEXT_CAN_REMOVE" val="n"/>
  <p:tag name="KSO_WM_DIAGRAM_VIRTUALLY_FRAME" val="{&quot;height&quot;:265.34998779296876,&quot;left&quot;:155.1179527559055,&quot;top&quot;:191.7250454735944,&quot;width&quot;:664.3320472440945}"/>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2"/>
  <p:tag name="KSO_WM_TEMPLATE_CATEGORY" val="diagram"/>
  <p:tag name="KSO_WM_TEMPLATE_INDEX" val="20234877"/>
  <p:tag name="KSO_WM_UNIT_LAYERLEVEL" val="1_1_1_1"/>
  <p:tag name="KSO_WM_TAG_VERSION" val="3.0"/>
  <p:tag name="KSO_WM_BEAUTIFY_FLAG" val="#wm#"/>
  <p:tag name="KSO_WM_UNIT_TYPE" val="n_h_h_i"/>
  <p:tag name="KSO_WM_UNIT_INDEX" val="1_2_2_2"/>
  <p:tag name="KSO_WM_DIAGRAM_VERSION" val="3"/>
  <p:tag name="KSO_WM_DIAGRAM_COLOR_TRICK" val="1"/>
  <p:tag name="KSO_WM_DIAGRAM_COLOR_TEXT_CAN_REMOVE" val="n"/>
  <p:tag name="KSO_WM_DIAGRAM_VIRTUALLY_FRAME" val="{&quot;height&quot;:265.34998779296876,&quot;left&quot;:155.1179527559055,&quot;top&quot;:191.7250454735944,&quot;width&quot;:664.3320472440945}"/>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65.34998779296876,&quot;left&quot;:155.1179527559055,&quot;top&quot;:191.7250454735944,&quot;width&quot;:664.3320472440945}"/>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3"/>
  <p:tag name="KSO_WM_TEMPLATE_CATEGORY" val="diagram"/>
  <p:tag name="KSO_WM_TEMPLATE_INDEX" val="20234877"/>
  <p:tag name="KSO_WM_UNIT_LAYERLEVEL" val="1_1_1_1"/>
  <p:tag name="KSO_WM_TAG_VERSION" val="3.0"/>
  <p:tag name="KSO_WM_BEAUTIFY_FLAG" val="#wm#"/>
  <p:tag name="KSO_WM_UNIT_TYPE" val="n_h_h_i"/>
  <p:tag name="KSO_WM_UNIT_INDEX" val="1_2_2_3"/>
  <p:tag name="KSO_WM_DIAGRAM_VERSION" val="3"/>
  <p:tag name="KSO_WM_DIAGRAM_COLOR_TRICK" val="1"/>
  <p:tag name="KSO_WM_DIAGRAM_COLOR_TEXT_CAN_REMOVE" val="n"/>
  <p:tag name="KSO_WM_DIAGRAM_VIRTUALLY_FRAME" val="{&quot;height&quot;:265.34998779296876,&quot;left&quot;:155.1179527559055,&quot;top&quot;:191.7250454735944,&quot;width&quot;:664.3320472440945}"/>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2"/>
  <p:tag name="KSO_WM_TEMPLATE_CATEGORY" val="diagram"/>
  <p:tag name="KSO_WM_TEMPLATE_INDEX" val="20234877"/>
  <p:tag name="KSO_WM_UNIT_LAYERLEVEL" val="1_1_1_1"/>
  <p:tag name="KSO_WM_TAG_VERSION" val="3.0"/>
  <p:tag name="KSO_WM_BEAUTIFY_FLAG" val="#wm#"/>
  <p:tag name="KSO_WM_UNIT_TYPE" val="n_h_h_i"/>
  <p:tag name="KSO_WM_UNIT_INDEX" val="1_2_1_2"/>
  <p:tag name="KSO_WM_DIAGRAM_VERSION" val="3"/>
  <p:tag name="KSO_WM_DIAGRAM_COLOR_TRICK" val="1"/>
  <p:tag name="KSO_WM_DIAGRAM_COLOR_TEXT_CAN_REMOVE" val="n"/>
  <p:tag name="KSO_WM_DIAGRAM_VIRTUALLY_FRAME" val="{&quot;height&quot;:265.34998779296876,&quot;left&quot;:155.1179527559055,&quot;top&quot;:191.7250454735944,&quot;width&quot;:664.3320472440945}"/>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65.34998779296876,&quot;left&quot;:155.1179527559055,&quot;top&quot;:191.7250454735944,&quot;width&quot;:664.3320472440945}"/>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3"/>
  <p:tag name="KSO_WM_TEMPLATE_CATEGORY" val="diagram"/>
  <p:tag name="KSO_WM_TEMPLATE_INDEX" val="20234877"/>
  <p:tag name="KSO_WM_UNIT_LAYERLEVEL" val="1_1_1_1"/>
  <p:tag name="KSO_WM_TAG_VERSION" val="3.0"/>
  <p:tag name="KSO_WM_BEAUTIFY_FLAG" val="#wm#"/>
  <p:tag name="KSO_WM_UNIT_TYPE" val="n_h_h_i"/>
  <p:tag name="KSO_WM_UNIT_INDEX" val="1_2_1_3"/>
  <p:tag name="KSO_WM_DIAGRAM_VERSION" val="3"/>
  <p:tag name="KSO_WM_DIAGRAM_COLOR_TRICK" val="1"/>
  <p:tag name="KSO_WM_DIAGRAM_COLOR_TEXT_CAN_REMOVE" val="n"/>
  <p:tag name="KSO_WM_DIAGRAM_VIRTUALLY_FRAME" val="{&quot;height&quot;:265.34998779296876,&quot;left&quot;:155.1179527559055,&quot;top&quot;:191.7250454735944,&quot;width&quot;:664.3320472440945}"/>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1_1"/>
  <p:tag name="KSO_WM_DIAGRAM_MAX_ITEMCNT" val="6"/>
  <p:tag name="KSO_WM_DIAGRAM_MIN_ITEMCNT" val="2"/>
  <p:tag name="KSO_WM_DIAGRAM_VIRTUALLY_FRAME" val="{&quot;height&quot;:265.34998779296876,&quot;left&quot;:155.1179527559055,&quot;top&quot;:191.7250454735944,&quot;width&quot;:664.332047244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2_1"/>
  <p:tag name="KSO_WM_DIAGRAM_MAX_ITEMCNT" val="6"/>
  <p:tag name="KSO_WM_DIAGRAM_MIN_ITEMCNT" val="2"/>
  <p:tag name="KSO_WM_DIAGRAM_VIRTUALLY_FRAME" val="{&quot;height&quot;:265.34998779296876,&quot;left&quot;:155.1179527559055,&quot;top&quot;:191.7250454735944,&quot;width&quot;:664.332047244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3_1"/>
  <p:tag name="KSO_WM_DIAGRAM_MAX_ITEMCNT" val="6"/>
  <p:tag name="KSO_WM_DIAGRAM_MIN_ITEMCNT" val="2"/>
  <p:tag name="KSO_WM_DIAGRAM_VIRTUALLY_FRAME" val="{&quot;height&quot;:265.34998779296876,&quot;left&quot;:155.1179527559055,&quot;top&quot;:191.7250454735944,&quot;width&quot;:664.332047244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22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2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2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2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2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3_3"/>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2_3"/>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1_3"/>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3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UNIT_VALUE" val="143"/>
  <p:tag name="KSO_WM_BEAUTIFY_FLAG" val="#wm#"/>
  <p:tag name="KSO_WM_UNIT_PRESET_TEXT" val="单击此处添加正文内容，文字是您思想的提炼请言简意赅的阐述您的观点。单击此处添加文字是您思想的提炼。单击此处添加正文，文字是您思想的提炼请言简意赅的阐述您的观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2"/>
  <p:tag name="KSO_WM_TEMPLATE_CATEGORY" val="diagram"/>
  <p:tag name="KSO_WM_TEMPLATE_INDEX" val="20233247"/>
  <p:tag name="KSO_WM_UNIT_LAYERLEVEL" val="1_1_1"/>
  <p:tag name="KSO_WM_TAG_VERSION" val="3.0"/>
  <p:tag name="KSO_WM_UNIT_TYPE" val="l_h_i"/>
  <p:tag name="KSO_WM_UNIT_INDEX" val="1_3_2"/>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1"/>
  <p:tag name="KSO_WM_TEMPLATE_CATEGORY" val="diagram"/>
  <p:tag name="KSO_WM_TEMPLATE_INDEX" val="20233247"/>
  <p:tag name="KSO_WM_UNIT_LAYERLEVEL" val="1_1_1"/>
  <p:tag name="KSO_WM_TAG_VERSION" val="3.0"/>
  <p:tag name="KSO_WM_UNIT_TYPE" val="l_h_i"/>
  <p:tag name="KSO_WM_UNIT_INDEX" val="1_3_1"/>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3_1"/>
  <p:tag name="KSO_WM_TEMPLATE_CATEGORY" val="diagram"/>
  <p:tag name="KSO_WM_TEMPLATE_INDEX" val="20233247"/>
  <p:tag name="KSO_WM_UNIT_LAYERLEVEL" val="1_1_1"/>
  <p:tag name="KSO_WM_TAG_VERSION" val="3.0"/>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2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UNIT_VALUE" val="143"/>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2"/>
  <p:tag name="KSO_WM_TEMPLATE_CATEGORY" val="diagram"/>
  <p:tag name="KSO_WM_TEMPLATE_INDEX" val="20233247"/>
  <p:tag name="KSO_WM_UNIT_LAYERLEVEL" val="1_1_1"/>
  <p:tag name="KSO_WM_TAG_VERSION" val="3.0"/>
  <p:tag name="KSO_WM_UNIT_TYPE" val="l_h_i"/>
  <p:tag name="KSO_WM_UNIT_INDEX" val="1_2_2"/>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2_1"/>
  <p:tag name="KSO_WM_TEMPLATE_CATEGORY" val="diagram"/>
  <p:tag name="KSO_WM_TEMPLATE_INDEX" val="20233247"/>
  <p:tag name="KSO_WM_UNIT_LAYERLEVEL" val="1_1_1"/>
  <p:tag name="KSO_WM_TAG_VERSION" val="3.0"/>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1"/>
  <p:tag name="KSO_WM_TEMPLATE_CATEGORY" val="diagram"/>
  <p:tag name="KSO_WM_TEMPLATE_INDEX" val="20233247"/>
  <p:tag name="KSO_WM_UNIT_LAYERLEVEL" val="1_1_1"/>
  <p:tag name="KSO_WM_TAG_VERSION" val="3.0"/>
  <p:tag name="KSO_WM_UNIT_TYPE" val="l_h_i"/>
  <p:tag name="KSO_WM_UNIT_INDEX" val="1_2_1"/>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1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VALUE" val="143"/>
  <p:tag name="KSO_WM_UNIT_TYPE" val="l_h_f"/>
  <p:tag name="KSO_WM_UNIT_INDEX" val="1_1_1"/>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UNIT_PRESET_TEXT" val="单击此处添加正文内容，文字是您思想的提炼请言简意赅的阐述您的观点。单击此处添加文字是您思想的提炼。单击此处添加正文，文字是您思想的提炼请言简意赅的阐述您的观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2"/>
  <p:tag name="KSO_WM_TEMPLATE_CATEGORY" val="diagram"/>
  <p:tag name="KSO_WM_TEMPLATE_INDEX" val="20233247"/>
  <p:tag name="KSO_WM_UNIT_LAYERLEVEL" val="1_1_1"/>
  <p:tag name="KSO_WM_TAG_VERSION" val="3.0"/>
  <p:tag name="KSO_WM_UNIT_TYPE" val="l_h_i"/>
  <p:tag name="KSO_WM_UNIT_INDEX" val="1_1_2"/>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1_1"/>
  <p:tag name="KSO_WM_TEMPLATE_CATEGORY" val="diagram"/>
  <p:tag name="KSO_WM_TEMPLATE_INDEX" val="20233247"/>
  <p:tag name="KSO_WM_UNIT_LAYERLEVEL" val="1_1_1"/>
  <p:tag name="KSO_WM_TAG_VERSION" val="3.0"/>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1"/>
  <p:tag name="KSO_WM_TEMPLATE_CATEGORY" val="diagram"/>
  <p:tag name="KSO_WM_TEMPLATE_INDEX" val="20233247"/>
  <p:tag name="KSO_WM_UNIT_LAYERLEVEL" val="1_1_1"/>
  <p:tag name="KSO_WM_TAG_VERSION" val="3.0"/>
  <p:tag name="KSO_WM_UNIT_TYPE" val="l_h_i"/>
  <p:tag name="KSO_WM_UNIT_INDEX" val="1_1_1"/>
  <p:tag name="KSO_WM_DIAGRAM_GROUP_CODE" val="l1-1"/>
  <p:tag name="KSO_WM_DIAGRAM_VERSION" val="3"/>
  <p:tag name="KSO_WM_DIAGRAM_COLOR_TRICK" val="1"/>
  <p:tag name="KSO_WM_DIAGRAM_COLOR_TEXT_CAN_REMOVE" val="n"/>
  <p:tag name="KSO_WM_DIAGRAM_VIRTUALLY_FRAME" val="{&quot;height&quot;:279.05,&quot;left&quot;:116.75003937007878,&quot;top&quot;:186.275,&quot;width&quot;:756.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5.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14.9248962402344,&quot;left&quot;:90.55149257389567,&quot;top&quot;:133.6875912499616,&quot;width&quot;:752.4556762695318}"/>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8,8,8,8,8,8]}"/>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14.9248962402344,&quot;left&quot;:90.55149257389567,&quot;top&quot;:133.6875912499616,&quot;width&quot;:752.4556762695318}"/>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14.9248962402344,&quot;left&quot;:90.55149257389567,&quot;top&quot;:133.6875912499616,&quot;width&quot;:752.4556762695318}"/>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14.9248962402344,&quot;left&quot;:90.55149257389567,&quot;top&quot;:133.6875912499616,&quot;width&quot;:752.4556762695318}"/>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14.9248962402344,&quot;left&quot;:90.55149257389567,&quot;top&quot;:133.6875912499616,&quot;width&quot;:752.45567626953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14.9248962402344,&quot;left&quot;:90.55149257389567,&quot;top&quot;:133.6875912499616,&quot;width&quot;:752.45567626953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14.9248962402344,&quot;left&quot;:90.55149257389567,&quot;top&quot;:133.6875912499616,&quot;width&quot;:752.45567626953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14.9248962402344,&quot;left&quot;:90.55149257389567,&quot;top&quot;:133.6875912499616,&quot;width&quot;:752.455676269531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2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6.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67.xml><?xml version="1.0" encoding="utf-8"?>
<p:tagLst xmlns:p="http://schemas.openxmlformats.org/presentationml/2006/main">
  <p:tag name="KSO_WM_DIAGRAM_COLOR_TRICK" val="1"/>
  <p:tag name="KSO_WM_UNIT_ISCONTENTSTITLE" val="0"/>
  <p:tag name="KSO_WM_UNIT_ISNUMDGM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268.xml><?xml version="1.0" encoding="utf-8"?>
<p:tagLst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269.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70.xml><?xml version="1.0" encoding="utf-8"?>
<p:tagLst xmlns:p="http://schemas.openxmlformats.org/presentationml/2006/main">
  <p:tag name="KSO_WM_DIAGRAM_COLOR_TRICK" val="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271.xml><?xml version="1.0" encoding="utf-8"?>
<p:tagLst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272.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1*l_h_i*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8,8,8,8,8,8]}"/>
</p:tagLst>
</file>

<file path=ppt/tags/tag273.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1*l_h_i*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8,8,8,8,8,8]}"/>
</p:tagLst>
</file>

<file path=ppt/tags/tag2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27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2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27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2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3.xml><?xml version="1.0" encoding="utf-8"?>
<p:tagLst xmlns:p="http://schemas.openxmlformats.org/presentationml/2006/main">
  <p:tag name="commondata" val="eyJoZGlkIjoiYTU1MDZiNWQ3Mzk2ODc1NGFiMjRiODI4MWFjZjNlMmMifQ=="/>
  <p:tag name="resource_record_key" val="{&quot;65&quot;:[20205081],&quot;70&quot;:[3322235,3322001,3321442,3330166,3318988,3321416,3321782,3322069,3322233,3328110,3321868,3322479,3326202,3318477,3312415,3325359,3326196,3312347,3322027,3333620,3319204,3325288,3326204,3322346,3321512,3322211,3328125,3327304,3333652,3322139,3322423,3312417,3318495,3321480,3321432,3322067,3402300,3312294,3319356,3321434,3322137,3322421,3318867]}"/>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i*1_1"/>
  <p:tag name="KSO_WM_TEMPLATE_CATEGORY" val="diagram"/>
  <p:tag name="KSO_WM_TEMPLATE_INDEX" val="20235224"/>
  <p:tag name="KSO_WM_UNIT_LAYERLEVEL" val="1_1"/>
  <p:tag name="KSO_WM_TAG_VERSION" val="3.0"/>
  <p:tag name="KSO_WM_BEAUTIFY_FLAG" val="#wm#"/>
  <p:tag name="KSO_WM_UNIT_TYPE" val="l_i"/>
  <p:tag name="KSO_WM_UNIT_INDEX" val="1_1"/>
  <p:tag name="KSO_WM_DIAGRAM_VERSION" val="3"/>
  <p:tag name="KSO_WM_DIAGRAM_COLOR_TRICK" val="1"/>
  <p:tag name="KSO_WM_DIAGRAM_COLOR_TEXT_CAN_REMOVE" val="n"/>
  <p:tag name="KSO_WM_DIAGRAM_GROUP_CODE" val="l1-1"/>
  <p:tag name="KSO_WM_UNIT_FILL_TYPE" val="3"/>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gradient&quot;:[{&quot;brightness&quot;:0,&quot;colorType&quot;:1,&quot;foreColorIndex&quot;:5,&quot;pos&quot;:0.07999999821186066,&quot;transparency&quot;:0.33000001311302185},{&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i*1_2"/>
  <p:tag name="KSO_WM_TEMPLATE_CATEGORY" val="diagram"/>
  <p:tag name="KSO_WM_TEMPLATE_INDEX" val="20235224"/>
  <p:tag name="KSO_WM_UNIT_LAYERLEVEL" val="1_1"/>
  <p:tag name="KSO_WM_TAG_VERSION" val="3.0"/>
  <p:tag name="KSO_WM_BEAUTIFY_FLAG" val="#wm#"/>
  <p:tag name="KSO_WM_UNIT_TYPE" val="l_i"/>
  <p:tag name="KSO_WM_UNIT_INDEX" val="1_2"/>
  <p:tag name="KSO_WM_DIAGRAM_VERSION" val="3"/>
  <p:tag name="KSO_WM_DIAGRAM_COLOR_TRICK" val="1"/>
  <p:tag name="KSO_WM_DIAGRAM_COLOR_TEXT_CAN_REMOVE" val="n"/>
  <p:tag name="KSO_WM_DIAGRAM_GROUP_CODE" val="l1-1"/>
  <p:tag name="KSO_WM_UNIT_FILL_TYPE" val="3"/>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gradient&quot;:[{&quot;brightness&quot;:0.4000000059604645,&quot;colorType&quot;:1,&quot;foreColorIndex&quot;:5,&quot;pos&quot;:0.07999999821186066,&quot;transparency&quot;:0.44999998807907104},{&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i*1_3"/>
  <p:tag name="KSO_WM_TEMPLATE_CATEGORY" val="diagram"/>
  <p:tag name="KSO_WM_TEMPLATE_INDEX" val="20235224"/>
  <p:tag name="KSO_WM_UNIT_LAYERLEVEL" val="1_1"/>
  <p:tag name="KSO_WM_TAG_VERSION" val="3.0"/>
  <p:tag name="KSO_WM_BEAUTIFY_FLAG" val="#wm#"/>
  <p:tag name="KSO_WM_UNIT_TYPE" val="l_i"/>
  <p:tag name="KSO_WM_UNIT_INDEX" val="1_3"/>
  <p:tag name="KSO_WM_DIAGRAM_VERSION" val="3"/>
  <p:tag name="KSO_WM_DIAGRAM_COLOR_TRICK" val="1"/>
  <p:tag name="KSO_WM_DIAGRAM_COLOR_TEXT_CAN_REMOVE" val="n"/>
  <p:tag name="KSO_WM_DIAGRAM_GROUP_CODE" val="l1-1"/>
  <p:tag name="KSO_WM_UNIT_FILL_TYPE" val="3"/>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gradient&quot;:[{&quot;brightness&quot;:0.800000011920929,&quot;colorType&quot;:1,&quot;foreColorIndex&quot;:5,&quot;pos&quot;:0,&quot;transparency&quot;:0.94999998807907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6_2"/>
  <p:tag name="KSO_WM_TEMPLATE_CATEGORY" val="diagram"/>
  <p:tag name="KSO_WM_TEMPLATE_INDEX" val="20235224"/>
  <p:tag name="KSO_WM_UNIT_LAYERLEVEL" val="1_1_1"/>
  <p:tag name="KSO_WM_TAG_VERSION" val="3.0"/>
  <p:tag name="KSO_WM_BEAUTIFY_FLAG" val="#wm#"/>
  <p:tag name="KSO_WM_UNIT_TYPE" val="l_h_i"/>
  <p:tag name="KSO_WM_UNIT_INDEX" val="1_6_2"/>
  <p:tag name="KSO_WM_DIAGRAM_VERSION" val="3"/>
  <p:tag name="KSO_WM_DIAGRAM_COLOR_TRICK" val="1"/>
  <p:tag name="KSO_WM_DIAGRAM_COLOR_TEXT_CAN_REMOVE" val="n"/>
  <p:tag name="KSO_WM_DIAGRAM_GROUP_CODE" val="l1-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1_2"/>
  <p:tag name="KSO_WM_TEMPLATE_CATEGORY" val="diagram"/>
  <p:tag name="KSO_WM_TEMPLATE_INDEX" val="20235224"/>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3_2"/>
  <p:tag name="KSO_WM_TEMPLATE_CATEGORY" val="diagram"/>
  <p:tag name="KSO_WM_TEMPLATE_INDEX" val="20235224"/>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5_2"/>
  <p:tag name="KSO_WM_TEMPLATE_CATEGORY" val="diagram"/>
  <p:tag name="KSO_WM_TEMPLATE_INDEX" val="20235224"/>
  <p:tag name="KSO_WM_UNIT_LAYERLEVEL" val="1_1_1"/>
  <p:tag name="KSO_WM_TAG_VERSION" val="3.0"/>
  <p:tag name="KSO_WM_BEAUTIFY_FLAG" val="#wm#"/>
  <p:tag name="KSO_WM_UNIT_TYPE" val="l_h_i"/>
  <p:tag name="KSO_WM_UNIT_INDEX" val="1_5_2"/>
  <p:tag name="KSO_WM_DIAGRAM_VERSION" val="3"/>
  <p:tag name="KSO_WM_DIAGRAM_COLOR_TRICK" val="1"/>
  <p:tag name="KSO_WM_DIAGRAM_COLOR_TEXT_CAN_REMOVE" val="n"/>
  <p:tag name="KSO_WM_DIAGRAM_GROUP_CODE" val="l1-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1_1"/>
  <p:tag name="KSO_WM_TEMPLATE_CATEGORY" val="diagram"/>
  <p:tag name="KSO_WM_TEMPLATE_INDEX" val="20235224"/>
  <p:tag name="KSO_WM_UNIT_LAYERLEVEL" val="1_1_1"/>
  <p:tag name="KSO_WM_TAG_VERSION" val="3.0"/>
  <p:tag name="KSO_WM_UNIT_SUBTYPE" val="d"/>
  <p:tag name="KSO_WM_UNIT_TEXT_LAYER_COUNT" val="1"/>
  <p:tag name="KSO_WM_UNIT_NOCLEAR" val="0"/>
  <p:tag name="KSO_WM_UNIT_TYPE" val="l_h_i"/>
  <p:tag name="KSO_WM_UNIT_INDEX" val="1_1_1"/>
  <p:tag name="KSO_WM_DIAGRAM_VERSION" val="3"/>
  <p:tag name="KSO_WM_DIAGRAM_COLOR_TRICK" val="1"/>
  <p:tag name="KSO_WM_DIAGRAM_COLOR_TEXT_CAN_REMOVE" val="n"/>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540000021457672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UNIT_TEXT_FILL_FORE_SCHEMECOLOR_INDEX" val="3"/>
  <p:tag name="KSO_WM_UNIT_TEXT_FILL_TYPE" val="3"/>
  <p:tag name="KSO_WM_DIAGRAM_USE_COLOR_VALUE" val="{&quot;color_scheme&quot;:1,&quot;color_type&quot;:1,&quot;theme_color_indexes&quot;:[8,8,8,8,8,8]}"/>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3_1"/>
  <p:tag name="KSO_WM_TEMPLATE_CATEGORY" val="diagram"/>
  <p:tag name="KSO_WM_TEMPLATE_INDEX" val="20235224"/>
  <p:tag name="KSO_WM_UNIT_LAYERLEVEL" val="1_1_1"/>
  <p:tag name="KSO_WM_TAG_VERSION" val="3.0"/>
  <p:tag name="KSO_WM_UNIT_SUBTYPE" val="d"/>
  <p:tag name="KSO_WM_UNIT_TEXT_LAYER_COUNT" val="1"/>
  <p:tag name="KSO_WM_UNIT_NOCLEAR" val="0"/>
  <p:tag name="KSO_WM_UNIT_TYPE" val="l_h_i"/>
  <p:tag name="KSO_WM_UNIT_INDEX" val="1_3_1"/>
  <p:tag name="KSO_WM_DIAGRAM_VERSION" val="3"/>
  <p:tag name="KSO_WM_DIAGRAM_COLOR_TRICK" val="1"/>
  <p:tag name="KSO_WM_DIAGRAM_COLOR_TEXT_CAN_REMOVE" val="n"/>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540000021457672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UNIT_TEXT_FILL_FORE_SCHEMECOLOR_INDEX" val="3"/>
  <p:tag name="KSO_WM_UNIT_TEXT_FILL_TYPE" val="3"/>
  <p:tag name="KSO_WM_DIAGRAM_USE_COLOR_VALUE" val="{&quot;color_scheme&quot;:1,&quot;color_type&quot;:1,&quot;theme_color_indexes&quot;:[8,8,8,8,8,8]}"/>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5_1"/>
  <p:tag name="KSO_WM_TEMPLATE_CATEGORY" val="diagram"/>
  <p:tag name="KSO_WM_TEMPLATE_INDEX" val="20235224"/>
  <p:tag name="KSO_WM_UNIT_LAYERLEVEL" val="1_1_1"/>
  <p:tag name="KSO_WM_TAG_VERSION" val="3.0"/>
  <p:tag name="KSO_WM_UNIT_SUBTYPE" val="d"/>
  <p:tag name="KSO_WM_UNIT_TEXT_LAYER_COUNT" val="1"/>
  <p:tag name="KSO_WM_UNIT_NOCLEAR" val="0"/>
  <p:tag name="KSO_WM_UNIT_TYPE" val="l_h_i"/>
  <p:tag name="KSO_WM_UNIT_INDEX" val="1_5_1"/>
  <p:tag name="KSO_WM_DIAGRAM_VERSION" val="3"/>
  <p:tag name="KSO_WM_DIAGRAM_COLOR_TRICK" val="1"/>
  <p:tag name="KSO_WM_DIAGRAM_COLOR_TEXT_CAN_REMOVE" val="n"/>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540000021457672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UNIT_TEXT_FILL_FORE_SCHEMECOLOR_INDEX" val="3"/>
  <p:tag name="KSO_WM_UNIT_TEXT_FILL_TYPE" val="3"/>
  <p:tag name="KSO_WM_DIAGRAM_USE_COLOR_VALUE" val="{&quot;color_scheme&quot;:1,&quot;color_type&quot;:1,&quot;theme_color_indexes&quot;:[8,8,8,8,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f*1_1_1"/>
  <p:tag name="KSO_WM_TEMPLATE_CATEGORY" val="diagram"/>
  <p:tag name="KSO_WM_TEMPLATE_INDEX" val="2023522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f*1_3_1"/>
  <p:tag name="KSO_WM_TEMPLATE_CATEGORY" val="diagram"/>
  <p:tag name="KSO_WM_TEMPLATE_INDEX" val="2023522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f*1_5_1"/>
  <p:tag name="KSO_WM_TEMPLATE_CATEGORY" val="diagram"/>
  <p:tag name="KSO_WM_TEMPLATE_INDEX" val="2023522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VERSION" val="3"/>
  <p:tag name="KSO_WM_DIAGRAM_COLOR_TRICK" val="1"/>
  <p:tag name="KSO_WM_DIAGRAM_COLOR_TEXT_CAN_REMOVE" val="n"/>
  <p:tag name="KSO_WM_DIAGRAM_GROUP_CODE" val="l1-1"/>
  <p:tag name="KSO_WM_UNIT_VALUE" val="44"/>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2_1"/>
  <p:tag name="KSO_WM_TEMPLATE_CATEGORY" val="diagram"/>
  <p:tag name="KSO_WM_TEMPLATE_INDEX" val="20235224"/>
  <p:tag name="KSO_WM_UNIT_LAYERLEVEL" val="1_1_1"/>
  <p:tag name="KSO_WM_TAG_VERSION" val="3.0"/>
  <p:tag name="KSO_WM_UNIT_SUBTYPE" val="d"/>
  <p:tag name="KSO_WM_UNIT_TEXT_LAYER_COUNT" val="1"/>
  <p:tag name="KSO_WM_UNIT_NOCLEAR" val="0"/>
  <p:tag name="KSO_WM_UNIT_TYPE" val="l_h_i"/>
  <p:tag name="KSO_WM_UNIT_INDEX" val="1_2_1"/>
  <p:tag name="KSO_WM_DIAGRAM_VERSION" val="3"/>
  <p:tag name="KSO_WM_DIAGRAM_COLOR_TRICK" val="1"/>
  <p:tag name="KSO_WM_DIAGRAM_COLOR_TEXT_CAN_REMOVE" val="n"/>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540000021457672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UNIT_TEXT_FILL_FORE_SCHEMECOLOR_INDEX" val="3"/>
  <p:tag name="KSO_WM_UNIT_TEXT_FILL_TYPE" val="3"/>
  <p:tag name="KSO_WM_DIAGRAM_USE_COLOR_VALUE" val="{&quot;color_scheme&quot;:1,&quot;color_type&quot;:1,&quot;theme_color_indexes&quot;:[8,8,8,8,8,8]}"/>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4_1"/>
  <p:tag name="KSO_WM_TEMPLATE_CATEGORY" val="diagram"/>
  <p:tag name="KSO_WM_TEMPLATE_INDEX" val="20235224"/>
  <p:tag name="KSO_WM_UNIT_LAYERLEVEL" val="1_1_1"/>
  <p:tag name="KSO_WM_TAG_VERSION" val="3.0"/>
  <p:tag name="KSO_WM_UNIT_SUBTYPE" val="d"/>
  <p:tag name="KSO_WM_UNIT_TEXT_LAYER_COUNT" val="1"/>
  <p:tag name="KSO_WM_UNIT_NOCLEAR" val="0"/>
  <p:tag name="KSO_WM_UNIT_TYPE" val="l_h_i"/>
  <p:tag name="KSO_WM_UNIT_INDEX" val="1_4_1"/>
  <p:tag name="KSO_WM_DIAGRAM_VERSION" val="3"/>
  <p:tag name="KSO_WM_DIAGRAM_COLOR_TRICK" val="1"/>
  <p:tag name="KSO_WM_DIAGRAM_COLOR_TEXT_CAN_REMOVE" val="n"/>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540000021457672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UNIT_TEXT_FILL_FORE_SCHEMECOLOR_INDEX" val="3"/>
  <p:tag name="KSO_WM_UNIT_TEXT_FILL_TYPE" val="3"/>
  <p:tag name="KSO_WM_DIAGRAM_USE_COLOR_VALUE" val="{&quot;color_scheme&quot;:1,&quot;color_type&quot;:1,&quot;theme_color_indexes&quot;:[8,8,8,8,8,8]}"/>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6_1"/>
  <p:tag name="KSO_WM_TEMPLATE_CATEGORY" val="diagram"/>
  <p:tag name="KSO_WM_TEMPLATE_INDEX" val="20235224"/>
  <p:tag name="KSO_WM_UNIT_LAYERLEVEL" val="1_1_1"/>
  <p:tag name="KSO_WM_TAG_VERSION" val="3.0"/>
  <p:tag name="KSO_WM_UNIT_SUBTYPE" val="d"/>
  <p:tag name="KSO_WM_UNIT_TEXT_LAYER_COUNT" val="1"/>
  <p:tag name="KSO_WM_UNIT_NOCLEAR" val="0"/>
  <p:tag name="KSO_WM_UNIT_TYPE" val="l_h_i"/>
  <p:tag name="KSO_WM_UNIT_INDEX" val="1_6_1"/>
  <p:tag name="KSO_WM_DIAGRAM_VERSION" val="3"/>
  <p:tag name="KSO_WM_DIAGRAM_COLOR_TRICK" val="1"/>
  <p:tag name="KSO_WM_DIAGRAM_COLOR_TEXT_CAN_REMOVE" val="n"/>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540000021457672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UNIT_TEXT_FILL_FORE_SCHEMECOLOR_INDEX" val="3"/>
  <p:tag name="KSO_WM_UNIT_TEXT_FILL_TYPE" val="3"/>
  <p:tag name="KSO_WM_DIAGRAM_USE_COLOR_VALUE" val="{&quot;color_scheme&quot;:1,&quot;color_type&quot;:1,&quot;theme_color_indexes&quot;:[8,8,8,8,8,8]}"/>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f*1_2_1"/>
  <p:tag name="KSO_WM_TEMPLATE_CATEGORY" val="diagram"/>
  <p:tag name="KSO_WM_TEMPLATE_INDEX" val="2023522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f*1_4_1"/>
  <p:tag name="KSO_WM_TEMPLATE_CATEGORY" val="diagram"/>
  <p:tag name="KSO_WM_TEMPLATE_INDEX" val="2023522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VALUE" val="44"/>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f*1_6_1"/>
  <p:tag name="KSO_WM_TEMPLATE_CATEGORY" val="diagram"/>
  <p:tag name="KSO_WM_TEMPLATE_INDEX" val="2023522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6_1"/>
  <p:tag name="KSO_WM_DIAGRAM_VERSION" val="3"/>
  <p:tag name="KSO_WM_DIAGRAM_COLOR_TRICK" val="1"/>
  <p:tag name="KSO_WM_DIAGRAM_COLOR_TEXT_CAN_REMOVE" val="n"/>
  <p:tag name="KSO_WM_DIAGRAM_GROUP_CODE" val="l1-1"/>
  <p:tag name="KSO_WM_UNIT_VALUE" val="44"/>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24_3*l_h_i*1_4_2"/>
  <p:tag name="KSO_WM_TEMPLATE_CATEGORY" val="diagram"/>
  <p:tag name="KSO_WM_TEMPLATE_INDEX" val="20235224"/>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GROUP_CODE" val="l1-1"/>
  <p:tag name="KSO_WM_DIAGRAM_MAX_ITEMCNT" val="10"/>
  <p:tag name="KSO_WM_DIAGRAM_MIN_ITEMCNT" val="6"/>
  <p:tag name="KSO_WM_DIAGRAM_VIRTUALLY_FRAME" val="{&quot;height&quot;:333.7000061035157,&quot;left&quot;:91.1,&quot;top&quot;:150.4499969482422,&quot;width&quot;:763.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4317</Words>
  <Application>WPS 演示</Application>
  <PresentationFormat>宽屏</PresentationFormat>
  <Paragraphs>441</Paragraphs>
  <Slides>27</Slides>
  <Notes>20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27</vt:i4>
      </vt:variant>
    </vt:vector>
  </HeadingPairs>
  <TitlesOfParts>
    <vt:vector size="46" baseType="lpstr">
      <vt:lpstr>Arial</vt:lpstr>
      <vt:lpstr>宋体</vt:lpstr>
      <vt:lpstr>Wingdings</vt:lpstr>
      <vt:lpstr>微软雅黑</vt:lpstr>
      <vt:lpstr>思源黑体 Normal</vt:lpstr>
      <vt:lpstr>Wingdings</vt:lpstr>
      <vt:lpstr>OPPOSans R</vt:lpstr>
      <vt:lpstr>字魂35号-经典雅黑</vt:lpstr>
      <vt:lpstr>黑体</vt:lpstr>
      <vt:lpstr>OPPOSans B</vt:lpstr>
      <vt:lpstr>Helvetica</vt:lpstr>
      <vt:lpstr>Lato Black</vt:lpstr>
      <vt:lpstr>Arial Unicode MS</vt:lpstr>
      <vt:lpstr>仓耳小丸子</vt:lpstr>
      <vt:lpstr>汉仪粗圆简</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伊</cp:lastModifiedBy>
  <cp:revision>355</cp:revision>
  <dcterms:created xsi:type="dcterms:W3CDTF">2019-06-19T02:08:00Z</dcterms:created>
  <dcterms:modified xsi:type="dcterms:W3CDTF">2025-03-14T09:46:02Z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2052-12.1.0.16729</vt:lpwstr>
  </property>
</Properties>
</file>