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594" r:id="rId7"/>
    <p:sldId id="595" r:id="rId8"/>
    <p:sldId id="437" r:id="rId9"/>
    <p:sldId id="414" r:id="rId10"/>
    <p:sldId id="484" r:id="rId11"/>
    <p:sldId id="541" r:id="rId12"/>
    <p:sldId id="439" r:id="rId13"/>
    <p:sldId id="579" r:id="rId14"/>
    <p:sldId id="491" r:id="rId15"/>
    <p:sldId id="494" r:id="rId16"/>
    <p:sldId id="581" r:id="rId17"/>
    <p:sldId id="583" r:id="rId18"/>
    <p:sldId id="415" r:id="rId19"/>
    <p:sldId id="501" r:id="rId20"/>
    <p:sldId id="559" r:id="rId21"/>
    <p:sldId id="508" r:id="rId22"/>
    <p:sldId id="564" r:id="rId23"/>
    <p:sldId id="588" r:id="rId24"/>
    <p:sldId id="473" r:id="rId25"/>
    <p:sldId id="432"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7"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55"/>
    <a:srgbClr val="DAAC75"/>
    <a:srgbClr val="7E4938"/>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217"/>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23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notesSlide" Target="../notesSlides/notesSlide10.xml"/><Relationship Id="rId15" Type="http://schemas.openxmlformats.org/officeDocument/2006/relationships/slideLayout" Target="../slideLayouts/slideLayout1.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1.xml"/><Relationship Id="rId13" Type="http://schemas.openxmlformats.org/officeDocument/2006/relationships/slideLayout" Target="../slideLayouts/slideLayout1.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image" Target="../media/image3.png"/><Relationship Id="rId24" Type="http://schemas.openxmlformats.org/officeDocument/2006/relationships/notesSlide" Target="../notesSlides/notesSlide12.xml"/><Relationship Id="rId23" Type="http://schemas.openxmlformats.org/officeDocument/2006/relationships/slideLayout" Target="../slideLayouts/slideLayout1.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image" Target="../media/image2.png"/><Relationship Id="rId19" Type="http://schemas.openxmlformats.org/officeDocument/2006/relationships/tags" Target="../tags/tag160.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3.xml"/><Relationship Id="rId13" Type="http://schemas.openxmlformats.org/officeDocument/2006/relationships/slideLayout" Target="../slideLayouts/slideLayout1.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4.xml"/><Relationship Id="rId16" Type="http://schemas.openxmlformats.org/officeDocument/2006/relationships/slideLayout" Target="../slideLayouts/slideLayout1.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tags" Target="../tags/tag185.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6.xml"/><Relationship Id="rId13" Type="http://schemas.openxmlformats.org/officeDocument/2006/relationships/slideLayout" Target="../slideLayouts/slideLayout1.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tags" Target="../tags/tag195.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8.xml"/><Relationship Id="rId13" Type="http://schemas.openxmlformats.org/officeDocument/2006/relationships/slideLayout" Target="../slideLayouts/slideLayout1.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9.xml"/><Relationship Id="rId13" Type="http://schemas.openxmlformats.org/officeDocument/2006/relationships/slideLayout" Target="../slideLayouts/slideLayout1.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0.xml"/><Relationship Id="rId13" Type="http://schemas.openxmlformats.org/officeDocument/2006/relationships/slideLayout" Target="../slideLayouts/slideLayout1.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1.xml"/><Relationship Id="rId13" Type="http://schemas.openxmlformats.org/officeDocument/2006/relationships/slideLayout" Target="../slideLayouts/slideLayout1.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tags" Target="../tags/tag23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6" Type="http://schemas.openxmlformats.org/officeDocument/2006/relationships/notesSlide" Target="../notesSlides/notesSlide8.xml"/><Relationship Id="rId35" Type="http://schemas.openxmlformats.org/officeDocument/2006/relationships/slideLayout" Target="../slideLayouts/slideLayout1.xml"/><Relationship Id="rId34" Type="http://schemas.openxmlformats.org/officeDocument/2006/relationships/tags" Target="../tags/tag109.xml"/><Relationship Id="rId33" Type="http://schemas.openxmlformats.org/officeDocument/2006/relationships/tags" Target="../tags/tag108.xml"/><Relationship Id="rId32" Type="http://schemas.openxmlformats.org/officeDocument/2006/relationships/tags" Target="../tags/tag107.xml"/><Relationship Id="rId31" Type="http://schemas.openxmlformats.org/officeDocument/2006/relationships/tags" Target="../tags/tag106.xml"/><Relationship Id="rId30" Type="http://schemas.openxmlformats.org/officeDocument/2006/relationships/tags" Target="../tags/tag105.xml"/><Relationship Id="rId3" Type="http://schemas.openxmlformats.org/officeDocument/2006/relationships/image" Target="../media/image3.png"/><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image" Target="../media/image2.png"/><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3.png"/><Relationship Id="rId20" Type="http://schemas.openxmlformats.org/officeDocument/2006/relationships/notesSlide" Target="../notesSlides/notesSlide9.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三、不同类型创业环境特点</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任意多边形: 形状 8"/>
          <p:cNvSpPr/>
          <p:nvPr>
            <p:custDataLst>
              <p:tags r:id="rId4"/>
            </p:custDataLst>
          </p:nvPr>
        </p:nvSpPr>
        <p:spPr>
          <a:xfrm>
            <a:off x="2855713" y="2111155"/>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 name="任意多边形: 形状 9"/>
          <p:cNvSpPr/>
          <p:nvPr>
            <p:custDataLst>
              <p:tags r:id="rId5"/>
            </p:custDataLst>
          </p:nvPr>
        </p:nvSpPr>
        <p:spPr>
          <a:xfrm flipH="1">
            <a:off x="6428093" y="2111155"/>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任意多边形: 形状 17"/>
          <p:cNvSpPr/>
          <p:nvPr>
            <p:custDataLst>
              <p:tags r:id="rId6"/>
            </p:custDataLst>
          </p:nvPr>
        </p:nvSpPr>
        <p:spPr>
          <a:xfrm flipV="1">
            <a:off x="2855713" y="4088933"/>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0" name="任意多边形: 形状 18"/>
          <p:cNvSpPr/>
          <p:nvPr>
            <p:custDataLst>
              <p:tags r:id="rId7"/>
            </p:custDataLst>
          </p:nvPr>
        </p:nvSpPr>
        <p:spPr>
          <a:xfrm flipH="1" flipV="1">
            <a:off x="6428093" y="4088933"/>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31" name="六边形 30"/>
          <p:cNvSpPr/>
          <p:nvPr>
            <p:custDataLst>
              <p:tags r:id="rId8"/>
            </p:custDataLst>
          </p:nvPr>
        </p:nvSpPr>
        <p:spPr>
          <a:xfrm>
            <a:off x="4943041" y="2868173"/>
            <a:ext cx="2218968" cy="1921683"/>
          </a:xfrm>
          <a:prstGeom prst="hexagon">
            <a:avLst>
              <a:gd name="adj" fmla="val 28868"/>
              <a:gd name="vf" fmla="val 115470"/>
            </a:avLst>
          </a:prstGeom>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六边形 32"/>
          <p:cNvSpPr/>
          <p:nvPr>
            <p:custDataLst>
              <p:tags r:id="rId9"/>
            </p:custDataLst>
          </p:nvPr>
        </p:nvSpPr>
        <p:spPr>
          <a:xfrm>
            <a:off x="5110557" y="3013093"/>
            <a:ext cx="1883808" cy="1631426"/>
          </a:xfrm>
          <a:prstGeom prst="hexagon">
            <a:avLst>
              <a:gd name="adj" fmla="val 28868"/>
              <a:gd name="vf" fmla="val 115470"/>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p>
            <a:pPr algn="ctr">
              <a:spcBef>
                <a:spcPct val="0"/>
              </a:spcBef>
              <a:spcAft>
                <a:spcPct val="0"/>
              </a:spcAft>
            </a:pPr>
            <a:r>
              <a:rPr lang="zh-CN" altLang="en-US" sz="2400" b="1" dirty="0">
                <a:solidFill>
                  <a:srgbClr val="FFFFFF"/>
                </a:solidFill>
                <a:latin typeface="+mn-ea"/>
                <a:cs typeface="+mn-ea"/>
                <a:sym typeface="+mn-ea"/>
              </a:rPr>
              <a:t>宏观环境层面</a:t>
            </a:r>
            <a:endParaRPr lang="zh-CN" altLang="en-US" sz="2400" b="1" dirty="0">
              <a:solidFill>
                <a:srgbClr val="FFFFFF"/>
              </a:solidFill>
              <a:latin typeface="+mn-ea"/>
              <a:cs typeface="+mn-ea"/>
              <a:sym typeface="+mn-ea"/>
            </a:endParaRPr>
          </a:p>
        </p:txBody>
      </p:sp>
      <p:sp>
        <p:nvSpPr>
          <p:cNvPr id="34" name="矩形 33"/>
          <p:cNvSpPr/>
          <p:nvPr>
            <p:custDataLst>
              <p:tags r:id="rId10"/>
            </p:custDataLst>
          </p:nvPr>
        </p:nvSpPr>
        <p:spPr>
          <a:xfrm>
            <a:off x="1795780" y="2212340"/>
            <a:ext cx="2945765" cy="1445260"/>
          </a:xfrm>
          <a:prstGeom prst="rect">
            <a:avLst/>
          </a:prstGeom>
          <a:noFill/>
        </p:spPr>
        <p:txBody>
          <a:bodyPr wrap="square" lIns="0" tIns="0" rIns="0" bIns="0" rtlCol="0" anchor="b" anchorCtr="0">
            <a:noAutofit/>
          </a:bodyPr>
          <a:p>
            <a:pPr algn="r">
              <a:lnSpc>
                <a:spcPct val="140000"/>
              </a:lnSpc>
              <a:spcBef>
                <a:spcPct val="0"/>
              </a:spcBef>
              <a:spcAft>
                <a:spcPct val="0"/>
              </a:spcAft>
            </a:pPr>
            <a:r>
              <a:rPr lang="zh-CN" altLang="en-US" sz="1400" dirty="0">
                <a:solidFill>
                  <a:schemeClr val="tx1">
                    <a:lumMod val="85000"/>
                    <a:lumOff val="15000"/>
                  </a:schemeClr>
                </a:solidFill>
                <a:latin typeface="+mn-ea"/>
                <a:cs typeface="+mn-ea"/>
              </a:rPr>
              <a:t>1. 政策法规环境特点</a:t>
            </a:r>
            <a:endParaRPr lang="zh-CN" altLang="en-US" sz="1400" dirty="0">
              <a:solidFill>
                <a:schemeClr val="tx1">
                  <a:lumMod val="85000"/>
                  <a:lumOff val="15000"/>
                </a:schemeClr>
              </a:solidFill>
              <a:latin typeface="+mn-ea"/>
              <a:cs typeface="+mn-ea"/>
            </a:endParaRPr>
          </a:p>
          <a:p>
            <a:pPr algn="r">
              <a:lnSpc>
                <a:spcPct val="140000"/>
              </a:lnSpc>
              <a:spcBef>
                <a:spcPct val="0"/>
              </a:spcBef>
              <a:spcAft>
                <a:spcPct val="0"/>
              </a:spcAft>
            </a:pPr>
            <a:r>
              <a:rPr lang="zh-CN" altLang="en-US" sz="1400" dirty="0">
                <a:solidFill>
                  <a:schemeClr val="tx1">
                    <a:lumMod val="85000"/>
                    <a:lumOff val="15000"/>
                  </a:schemeClr>
                </a:solidFill>
                <a:latin typeface="+mn-ea"/>
                <a:cs typeface="+mn-ea"/>
              </a:rPr>
              <a:t>国家层面，近年来出台了一系列鼓励创业的政策，如“大众创业、万众创新”战略，通过设立创业基金、提供创业补贴等方式，激发创业活力。</a:t>
            </a:r>
            <a:endParaRPr lang="zh-CN" altLang="en-US" sz="1400" dirty="0">
              <a:solidFill>
                <a:schemeClr val="tx1">
                  <a:lumMod val="85000"/>
                  <a:lumOff val="15000"/>
                </a:schemeClr>
              </a:solidFill>
              <a:latin typeface="+mn-ea"/>
              <a:cs typeface="+mn-ea"/>
            </a:endParaRPr>
          </a:p>
        </p:txBody>
      </p:sp>
      <p:sp>
        <p:nvSpPr>
          <p:cNvPr id="35" name="矩形 34"/>
          <p:cNvSpPr/>
          <p:nvPr>
            <p:custDataLst>
              <p:tags r:id="rId11"/>
            </p:custDataLst>
          </p:nvPr>
        </p:nvSpPr>
        <p:spPr>
          <a:xfrm>
            <a:off x="1612900" y="4178935"/>
            <a:ext cx="2959735" cy="1445260"/>
          </a:xfrm>
          <a:prstGeom prst="rect">
            <a:avLst/>
          </a:prstGeom>
          <a:noFill/>
        </p:spPr>
        <p:txBody>
          <a:bodyPr wrap="square" lIns="0" tIns="0" rIns="0" bIns="0" rtlCol="0" anchor="t" anchorCtr="0">
            <a:noAutofit/>
          </a:bodyPr>
          <a:p>
            <a:pPr algn="r">
              <a:lnSpc>
                <a:spcPct val="140000"/>
              </a:lnSpc>
              <a:spcBef>
                <a:spcPct val="0"/>
              </a:spcBef>
              <a:spcAft>
                <a:spcPct val="0"/>
              </a:spcAft>
            </a:pPr>
            <a:r>
              <a:rPr lang="zh-CN" altLang="en-US" sz="1400">
                <a:solidFill>
                  <a:schemeClr val="tx1">
                    <a:lumMod val="85000"/>
                    <a:lumOff val="15000"/>
                  </a:schemeClr>
                </a:solidFill>
                <a:latin typeface="+mn-ea"/>
                <a:cs typeface="+mn-ea"/>
                <a:sym typeface="+mn-ea"/>
              </a:rPr>
              <a:t>3. 社会文化环境特点</a:t>
            </a:r>
            <a:endParaRPr lang="zh-CN" altLang="en-US" sz="1400">
              <a:solidFill>
                <a:schemeClr val="tx1">
                  <a:lumMod val="85000"/>
                  <a:lumOff val="15000"/>
                </a:schemeClr>
              </a:solidFill>
              <a:latin typeface="+mn-ea"/>
              <a:cs typeface="+mn-ea"/>
              <a:sym typeface="+mn-ea"/>
            </a:endParaRPr>
          </a:p>
          <a:p>
            <a:pPr algn="r">
              <a:lnSpc>
                <a:spcPct val="140000"/>
              </a:lnSpc>
              <a:spcBef>
                <a:spcPct val="0"/>
              </a:spcBef>
              <a:spcAft>
                <a:spcPct val="0"/>
              </a:spcAft>
            </a:pPr>
            <a:r>
              <a:rPr lang="zh-CN" altLang="en-US" sz="1400">
                <a:solidFill>
                  <a:schemeClr val="tx1">
                    <a:lumMod val="85000"/>
                    <a:lumOff val="15000"/>
                  </a:schemeClr>
                </a:solidFill>
                <a:latin typeface="+mn-ea"/>
                <a:cs typeface="+mn-ea"/>
                <a:sym typeface="+mn-ea"/>
              </a:rPr>
              <a:t>我国传统文化中注重家庭观念和人际关系网络，这在一定程度上影响创业活动。</a:t>
            </a:r>
            <a:endParaRPr lang="zh-CN" altLang="en-US" sz="1400">
              <a:solidFill>
                <a:schemeClr val="tx1">
                  <a:lumMod val="85000"/>
                  <a:lumOff val="15000"/>
                </a:schemeClr>
              </a:solidFill>
              <a:latin typeface="+mn-ea"/>
              <a:cs typeface="+mn-ea"/>
              <a:sym typeface="+mn-ea"/>
            </a:endParaRPr>
          </a:p>
        </p:txBody>
      </p:sp>
      <p:sp>
        <p:nvSpPr>
          <p:cNvPr id="36" name="矩形 35"/>
          <p:cNvSpPr/>
          <p:nvPr>
            <p:custDataLst>
              <p:tags r:id="rId12"/>
            </p:custDataLst>
          </p:nvPr>
        </p:nvSpPr>
        <p:spPr>
          <a:xfrm>
            <a:off x="7531735" y="4177665"/>
            <a:ext cx="3315335" cy="1445260"/>
          </a:xfrm>
          <a:prstGeom prst="rect">
            <a:avLst/>
          </a:prstGeom>
          <a:noFill/>
        </p:spPr>
        <p:txBody>
          <a:bodyPr wrap="square" lIns="0" tIns="0" rIns="0" bIns="0" rtlCol="0" anchor="t" anchorCtr="0">
            <a:noAutofit/>
          </a:bodyPr>
          <a:p>
            <a:pPr algn="just">
              <a:lnSpc>
                <a:spcPct val="140000"/>
              </a:lnSpc>
              <a:spcBef>
                <a:spcPct val="0"/>
              </a:spcBef>
              <a:spcAft>
                <a:spcPct val="0"/>
              </a:spcAft>
            </a:pPr>
            <a:r>
              <a:rPr lang="zh-CN" altLang="en-US" sz="1400">
                <a:solidFill>
                  <a:schemeClr val="tx1">
                    <a:lumMod val="85000"/>
                    <a:lumOff val="15000"/>
                  </a:schemeClr>
                </a:solidFill>
                <a:latin typeface="+mn-ea"/>
                <a:cs typeface="+mn-ea"/>
              </a:rPr>
              <a:t>4. 技术环境特点</a:t>
            </a:r>
            <a:endParaRPr lang="zh-CN" altLang="en-US" sz="1400">
              <a:solidFill>
                <a:schemeClr val="tx1">
                  <a:lumMod val="85000"/>
                  <a:lumOff val="15000"/>
                </a:schemeClr>
              </a:solidFill>
              <a:latin typeface="+mn-ea"/>
              <a:cs typeface="+mn-ea"/>
            </a:endParaRPr>
          </a:p>
          <a:p>
            <a:pPr algn="just">
              <a:lnSpc>
                <a:spcPct val="140000"/>
              </a:lnSpc>
              <a:spcBef>
                <a:spcPct val="0"/>
              </a:spcBef>
              <a:spcAft>
                <a:spcPct val="0"/>
              </a:spcAft>
            </a:pPr>
            <a:r>
              <a:rPr lang="zh-CN" altLang="en-US" sz="1400">
                <a:solidFill>
                  <a:schemeClr val="tx1">
                    <a:lumMod val="85000"/>
                    <a:lumOff val="15000"/>
                  </a:schemeClr>
                </a:solidFill>
                <a:latin typeface="+mn-ea"/>
                <a:cs typeface="+mn-ea"/>
              </a:rPr>
              <a:t>当前，我国在信息技术、新能源、新材料等领域取得了显著的技术进步。互联网技术的普及推动了电子商务、在线教育、共享经济等新兴商业模式的发展，为创业者提供了丰富的创新机会。</a:t>
            </a:r>
            <a:endParaRPr lang="zh-CN" altLang="en-US" sz="1400">
              <a:solidFill>
                <a:schemeClr val="tx1">
                  <a:lumMod val="85000"/>
                  <a:lumOff val="15000"/>
                </a:schemeClr>
              </a:solidFill>
              <a:latin typeface="+mn-ea"/>
              <a:cs typeface="+mn-ea"/>
            </a:endParaRPr>
          </a:p>
        </p:txBody>
      </p:sp>
      <p:sp>
        <p:nvSpPr>
          <p:cNvPr id="37" name="矩形 36"/>
          <p:cNvSpPr/>
          <p:nvPr>
            <p:custDataLst>
              <p:tags r:id="rId13"/>
            </p:custDataLst>
          </p:nvPr>
        </p:nvSpPr>
        <p:spPr>
          <a:xfrm>
            <a:off x="7532570" y="2264564"/>
            <a:ext cx="2701496" cy="1445101"/>
          </a:xfrm>
          <a:prstGeom prst="rect">
            <a:avLst/>
          </a:prstGeom>
          <a:noFill/>
        </p:spPr>
        <p:txBody>
          <a:bodyPr wrap="square" lIns="0" tIns="0" rIns="0" bIns="0" rtlCol="0" anchor="b" anchorCtr="0">
            <a:noAutofit/>
          </a:bodyPr>
          <a:p>
            <a:pPr algn="just">
              <a:lnSpc>
                <a:spcPct val="140000"/>
              </a:lnSpc>
              <a:spcBef>
                <a:spcPct val="0"/>
              </a:spcBef>
              <a:spcAft>
                <a:spcPct val="0"/>
              </a:spcAft>
            </a:pPr>
            <a:r>
              <a:rPr lang="zh-CN" altLang="en-US" sz="1400">
                <a:solidFill>
                  <a:schemeClr val="tx1">
                    <a:lumMod val="85000"/>
                    <a:lumOff val="15000"/>
                  </a:schemeClr>
                </a:solidFill>
                <a:latin typeface="+mn-ea"/>
                <a:cs typeface="+mn-ea"/>
              </a:rPr>
              <a:t>2. 经济环境特点</a:t>
            </a:r>
            <a:endParaRPr lang="zh-CN" altLang="en-US" sz="1400">
              <a:solidFill>
                <a:schemeClr val="tx1">
                  <a:lumMod val="85000"/>
                  <a:lumOff val="15000"/>
                </a:schemeClr>
              </a:solidFill>
              <a:latin typeface="+mn-ea"/>
              <a:cs typeface="+mn-ea"/>
            </a:endParaRPr>
          </a:p>
          <a:p>
            <a:pPr algn="just">
              <a:lnSpc>
                <a:spcPct val="140000"/>
              </a:lnSpc>
              <a:spcBef>
                <a:spcPct val="0"/>
              </a:spcBef>
              <a:spcAft>
                <a:spcPct val="0"/>
              </a:spcAft>
            </a:pPr>
            <a:r>
              <a:rPr lang="zh-CN" altLang="en-US" sz="1400">
                <a:solidFill>
                  <a:schemeClr val="tx1">
                    <a:lumMod val="85000"/>
                    <a:lumOff val="15000"/>
                  </a:schemeClr>
                </a:solidFill>
                <a:latin typeface="+mn-ea"/>
                <a:cs typeface="+mn-ea"/>
              </a:rPr>
              <a:t>我国经济保持着稳定增长的态势，为创业提供了广阔的市场空间。经济结构的不断调整，如服务业、高端制造业等新兴产业的崛起，为创业者带来了新的发展方向。</a:t>
            </a:r>
            <a:endParaRPr lang="zh-CN" altLang="en-US" sz="14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三、不同类型创业环境特点</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725295"/>
            <a:ext cx="371094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（二）微观环境层面</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圆角矩形 3"/>
          <p:cNvSpPr/>
          <p:nvPr>
            <p:custDataLst>
              <p:tags r:id="rId4"/>
            </p:custDataLst>
          </p:nvPr>
        </p:nvSpPr>
        <p:spPr>
          <a:xfrm>
            <a:off x="1539430" y="2321315"/>
            <a:ext cx="3885108" cy="3626402"/>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1914721" y="3200458"/>
            <a:ext cx="3134261" cy="2451277"/>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不同行业竞争程度大不一样。新兴行业像新能源汽车、人工智能，初期企业少、市场不成熟，竞争缓和但壁垒高，要求创业者有强技术与资金支持，后续竞争会加剧。</a:t>
            </a:r>
            <a:endParaRPr lang="zh-CN" altLang="en-US" sz="1600" dirty="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6"/>
            </p:custDataLst>
          </p:nvPr>
        </p:nvSpPr>
        <p:spPr>
          <a:xfrm>
            <a:off x="1915815" y="2648463"/>
            <a:ext cx="3132520" cy="486078"/>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1. 行业环境特点</a:t>
            </a:r>
            <a:endParaRPr lang="zh-CN" altLang="en-US" sz="2000" b="1">
              <a:solidFill>
                <a:schemeClr val="accent4"/>
              </a:solidFill>
              <a:latin typeface="+mn-ea"/>
              <a:cs typeface="+mn-ea"/>
              <a:sym typeface="+mn-ea"/>
            </a:endParaRPr>
          </a:p>
        </p:txBody>
      </p:sp>
      <p:sp>
        <p:nvSpPr>
          <p:cNvPr id="12" name="矩形 11"/>
          <p:cNvSpPr/>
          <p:nvPr>
            <p:custDataLst>
              <p:tags r:id="rId7"/>
            </p:custDataLst>
          </p:nvPr>
        </p:nvSpPr>
        <p:spPr>
          <a:xfrm>
            <a:off x="1019712" y="2321315"/>
            <a:ext cx="794145" cy="1459026"/>
          </a:xfrm>
          <a:prstGeom prst="rect">
            <a:avLst/>
          </a:prstGeom>
          <a:noFill/>
        </p:spPr>
        <p:txBody>
          <a:bodyPr wrap="none" lIns="0" tIns="0" rIns="0" bIns="0" rtlCol="0" anchor="t" anchorCtr="0">
            <a:noAutofit/>
          </a:bodyPr>
          <a:p>
            <a:pPr algn="ctr">
              <a:spcBef>
                <a:spcPct val="0"/>
              </a:spcBef>
              <a:spcAft>
                <a:spcPct val="0"/>
              </a:spcAft>
            </a:pPr>
            <a:r>
              <a:rPr lang="en-US" altLang="zh-CN" sz="10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1</a:t>
            </a:r>
            <a:endParaRPr lang="en-US" altLang="zh-CN" sz="10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
        <p:nvSpPr>
          <p:cNvPr id="14" name="圆角矩形 1"/>
          <p:cNvSpPr/>
          <p:nvPr>
            <p:custDataLst>
              <p:tags r:id="rId8"/>
            </p:custDataLst>
          </p:nvPr>
        </p:nvSpPr>
        <p:spPr>
          <a:xfrm>
            <a:off x="6438998" y="2321315"/>
            <a:ext cx="3885108" cy="3626402"/>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9"/>
            </p:custDataLst>
          </p:nvPr>
        </p:nvSpPr>
        <p:spPr>
          <a:xfrm>
            <a:off x="6814836" y="3200458"/>
            <a:ext cx="3134262" cy="2451277"/>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一线城市如北京、上海、广州等资源优势显著。</a:t>
            </a:r>
            <a:endParaRPr lang="zh-CN" altLang="en-US" sz="1600" dirty="0">
              <a:ln>
                <a:noFill/>
                <a:prstDash val="sysDot"/>
              </a:ln>
              <a:solidFill>
                <a:schemeClr val="tx1">
                  <a:lumMod val="85000"/>
                  <a:lumOff val="15000"/>
                </a:schemeClr>
              </a:solidFill>
              <a:latin typeface="+mn-ea"/>
              <a:cs typeface="+mn-ea"/>
              <a:sym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二线城市资源和市场有一定优势，且运营成本低，吸引众多创业企业。</a:t>
            </a:r>
            <a:endParaRPr lang="zh-CN" altLang="en-US" sz="1600"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0"/>
            </p:custDataLst>
          </p:nvPr>
        </p:nvSpPr>
        <p:spPr>
          <a:xfrm>
            <a:off x="6815383" y="2648463"/>
            <a:ext cx="3132521" cy="486078"/>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2. 地域环境特点</a:t>
            </a:r>
            <a:endParaRPr lang="zh-CN" altLang="en-US" sz="2000" b="1">
              <a:solidFill>
                <a:schemeClr val="accent4"/>
              </a:solidFill>
              <a:latin typeface="+mn-ea"/>
              <a:cs typeface="+mn-ea"/>
              <a:sym typeface="+mn-ea"/>
            </a:endParaRPr>
          </a:p>
        </p:txBody>
      </p:sp>
      <p:sp>
        <p:nvSpPr>
          <p:cNvPr id="20" name="矩形 19"/>
          <p:cNvSpPr/>
          <p:nvPr>
            <p:custDataLst>
              <p:tags r:id="rId11"/>
            </p:custDataLst>
          </p:nvPr>
        </p:nvSpPr>
        <p:spPr>
          <a:xfrm>
            <a:off x="5919281" y="2314750"/>
            <a:ext cx="794145" cy="1465759"/>
          </a:xfrm>
          <a:prstGeom prst="rect">
            <a:avLst/>
          </a:prstGeom>
          <a:noFill/>
        </p:spPr>
        <p:txBody>
          <a:bodyPr wrap="none" lIns="0" tIns="0" rIns="0" bIns="0" rtlCol="0" anchor="t" anchorCtr="0">
            <a:noAutofit/>
          </a:bodyPr>
          <a:p>
            <a:pPr algn="ctr">
              <a:spcBef>
                <a:spcPct val="0"/>
              </a:spcBef>
              <a:spcAft>
                <a:spcPct val="0"/>
              </a:spcAft>
            </a:pPr>
            <a:r>
              <a:rPr lang="en-US" altLang="zh-CN" sz="10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2</a:t>
            </a:r>
            <a:endParaRPr lang="en-US" altLang="zh-CN" sz="10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四、创业环境的分析方法</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剪去对角 148"/>
          <p:cNvSpPr/>
          <p:nvPr>
            <p:custDataLst>
              <p:tags r:id="rId4"/>
            </p:custDataLst>
          </p:nvPr>
        </p:nvSpPr>
        <p:spPr>
          <a:xfrm>
            <a:off x="2062679" y="4476348"/>
            <a:ext cx="8248237" cy="156709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 name="任意多边形 2"/>
          <p:cNvSpPr/>
          <p:nvPr>
            <p:custDataLst>
              <p:tags r:id="rId5"/>
            </p:custDataLst>
          </p:nvPr>
        </p:nvSpPr>
        <p:spPr>
          <a:xfrm>
            <a:off x="10040275" y="5864443"/>
            <a:ext cx="275006" cy="58202"/>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 name="任意多边形 48"/>
          <p:cNvSpPr/>
          <p:nvPr>
            <p:custDataLst>
              <p:tags r:id="rId6"/>
            </p:custDataLst>
          </p:nvPr>
        </p:nvSpPr>
        <p:spPr>
          <a:xfrm>
            <a:off x="2062679" y="4348758"/>
            <a:ext cx="1039396" cy="32156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 name="等腰三角形 4"/>
          <p:cNvSpPr/>
          <p:nvPr>
            <p:custDataLst>
              <p:tags r:id="rId7"/>
            </p:custDataLst>
          </p:nvPr>
        </p:nvSpPr>
        <p:spPr>
          <a:xfrm rot="10800000" flipH="1">
            <a:off x="2062679" y="4348758"/>
            <a:ext cx="203223" cy="12707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10" name="直接连接符 9"/>
          <p:cNvCxnSpPr/>
          <p:nvPr>
            <p:custDataLst>
              <p:tags r:id="rId8"/>
            </p:custDataLst>
          </p:nvPr>
        </p:nvCxnSpPr>
        <p:spPr>
          <a:xfrm>
            <a:off x="2086445" y="4541795"/>
            <a:ext cx="0" cy="95549"/>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任意多边形: 形状 73"/>
          <p:cNvSpPr/>
          <p:nvPr>
            <p:custDataLst>
              <p:tags r:id="rId9"/>
            </p:custDataLst>
          </p:nvPr>
        </p:nvSpPr>
        <p:spPr>
          <a:xfrm>
            <a:off x="2498226" y="4315776"/>
            <a:ext cx="302652" cy="310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4" name="矩形: 剪去对角 148"/>
          <p:cNvSpPr/>
          <p:nvPr>
            <p:custDataLst>
              <p:tags r:id="rId10"/>
            </p:custDataLst>
          </p:nvPr>
        </p:nvSpPr>
        <p:spPr>
          <a:xfrm>
            <a:off x="2087629" y="2574207"/>
            <a:ext cx="8248237" cy="156709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6" name="任意多边形 15"/>
          <p:cNvSpPr/>
          <p:nvPr>
            <p:custDataLst>
              <p:tags r:id="rId11"/>
            </p:custDataLst>
          </p:nvPr>
        </p:nvSpPr>
        <p:spPr>
          <a:xfrm>
            <a:off x="10041730" y="4064536"/>
            <a:ext cx="275006" cy="58202"/>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0" name="任意多边形 48"/>
          <p:cNvSpPr/>
          <p:nvPr>
            <p:custDataLst>
              <p:tags r:id="rId12"/>
            </p:custDataLst>
          </p:nvPr>
        </p:nvSpPr>
        <p:spPr>
          <a:xfrm>
            <a:off x="2064134" y="2548851"/>
            <a:ext cx="1039396" cy="32156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等腰三角形 50"/>
          <p:cNvSpPr/>
          <p:nvPr>
            <p:custDataLst>
              <p:tags r:id="rId13"/>
            </p:custDataLst>
          </p:nvPr>
        </p:nvSpPr>
        <p:spPr>
          <a:xfrm rot="10800000" flipH="1">
            <a:off x="2064134" y="2548851"/>
            <a:ext cx="203223" cy="12707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21" name="直接连接符 20"/>
          <p:cNvCxnSpPr/>
          <p:nvPr>
            <p:custDataLst>
              <p:tags r:id="rId14"/>
            </p:custDataLst>
          </p:nvPr>
        </p:nvCxnSpPr>
        <p:spPr>
          <a:xfrm>
            <a:off x="2087900" y="2741889"/>
            <a:ext cx="0" cy="95549"/>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5"/>
            </p:custDataLst>
          </p:nvPr>
        </p:nvSpPr>
        <p:spPr>
          <a:xfrm>
            <a:off x="2499681" y="2515870"/>
            <a:ext cx="302652" cy="310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7" name="矩形 16"/>
          <p:cNvSpPr/>
          <p:nvPr>
            <p:custDataLst>
              <p:tags r:id="rId16"/>
            </p:custDataLst>
          </p:nvPr>
        </p:nvSpPr>
        <p:spPr>
          <a:xfrm>
            <a:off x="2290638" y="2554671"/>
            <a:ext cx="1748009" cy="1568068"/>
          </a:xfrm>
          <a:prstGeom prst="rect">
            <a:avLst/>
          </a:prstGeom>
          <a:noFill/>
        </p:spPr>
        <p:txBody>
          <a:bodyPr wrap="square" lIns="0" tIns="36195" rIns="0" bIns="0" rtlCol="0" anchor="ctr">
            <a:noAutofit/>
          </a:bodyPr>
          <a:lstStyle/>
          <a:p>
            <a:pPr algn="ctr">
              <a:spcBef>
                <a:spcPct val="0"/>
              </a:spcBef>
              <a:spcAft>
                <a:spcPct val="0"/>
              </a:spcAft>
            </a:pPr>
            <a:r>
              <a:rPr lang="en-US" altLang="zh-CN" sz="2000" b="1" dirty="0">
                <a:solidFill>
                  <a:schemeClr val="accent4"/>
                </a:solidFill>
                <a:latin typeface="+mn-ea"/>
                <a:cs typeface="+mn-ea"/>
              </a:rPr>
              <a:t>1.</a:t>
            </a:r>
            <a:r>
              <a:rPr lang="zh-CN" altLang="en-US" sz="2000" b="1" dirty="0">
                <a:solidFill>
                  <a:schemeClr val="accent4"/>
                </a:solidFill>
                <a:latin typeface="+mn-ea"/>
                <a:cs typeface="+mn-ea"/>
              </a:rPr>
              <a:t>PEST 分析（政治、经济、社会、技术）</a:t>
            </a:r>
            <a:endParaRPr lang="zh-CN" altLang="en-US" sz="2000" b="1" dirty="0">
              <a:solidFill>
                <a:schemeClr val="accent4"/>
              </a:solidFill>
              <a:latin typeface="+mn-ea"/>
              <a:cs typeface="+mn-ea"/>
            </a:endParaRPr>
          </a:p>
        </p:txBody>
      </p:sp>
      <p:sp>
        <p:nvSpPr>
          <p:cNvPr id="23" name="矩形 22"/>
          <p:cNvSpPr/>
          <p:nvPr>
            <p:custDataLst>
              <p:tags r:id="rId17"/>
            </p:custDataLst>
          </p:nvPr>
        </p:nvSpPr>
        <p:spPr>
          <a:xfrm>
            <a:off x="4616790" y="2554186"/>
            <a:ext cx="5449191" cy="1568552"/>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PEST 分析借助研究政治、经济、社会和技术这四大宏观环境因素，助力创业者全面认识创业环境。</a:t>
            </a:r>
            <a:endParaRPr lang="zh-CN" altLang="en-US" dirty="0">
              <a:solidFill>
                <a:schemeClr val="tx1">
                  <a:lumMod val="85000"/>
                  <a:lumOff val="15000"/>
                </a:schemeClr>
              </a:solidFill>
              <a:latin typeface="+mn-ea"/>
              <a:cs typeface="+mn-ea"/>
            </a:endParaRPr>
          </a:p>
        </p:txBody>
      </p:sp>
      <p:cxnSp>
        <p:nvCxnSpPr>
          <p:cNvPr id="46" name="直接连接符 45"/>
          <p:cNvCxnSpPr/>
          <p:nvPr>
            <p:custDataLst>
              <p:tags r:id="rId18"/>
            </p:custDataLst>
          </p:nvPr>
        </p:nvCxnSpPr>
        <p:spPr>
          <a:xfrm>
            <a:off x="4291342" y="2915041"/>
            <a:ext cx="0" cy="847329"/>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9"/>
            </p:custDataLst>
          </p:nvPr>
        </p:nvSpPr>
        <p:spPr>
          <a:xfrm>
            <a:off x="4616790" y="4350698"/>
            <a:ext cx="5449190" cy="1568552"/>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波特五力模型用于分析行业竞争环境，明确五种竞争来源：供应商议价能力、购买者议价能力、潜在进入者、替代品威胁及现有竞争者竞争程度。</a:t>
            </a:r>
            <a:endParaRPr lang="zh-CN" altLang="en-US" dirty="0">
              <a:solidFill>
                <a:schemeClr val="tx1">
                  <a:lumMod val="85000"/>
                  <a:lumOff val="15000"/>
                </a:schemeClr>
              </a:solidFill>
              <a:latin typeface="+mn-ea"/>
              <a:cs typeface="+mn-ea"/>
            </a:endParaRPr>
          </a:p>
        </p:txBody>
      </p:sp>
      <p:cxnSp>
        <p:nvCxnSpPr>
          <p:cNvPr id="25" name="直接连接符 24"/>
          <p:cNvCxnSpPr/>
          <p:nvPr>
            <p:custDataLst>
              <p:tags r:id="rId20"/>
            </p:custDataLst>
          </p:nvPr>
        </p:nvCxnSpPr>
        <p:spPr>
          <a:xfrm>
            <a:off x="4291342" y="4711552"/>
            <a:ext cx="0" cy="847329"/>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21"/>
            </p:custDataLst>
          </p:nvPr>
        </p:nvSpPr>
        <p:spPr>
          <a:xfrm>
            <a:off x="2237771" y="4351183"/>
            <a:ext cx="1748009" cy="1568068"/>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2. 波特五力</a:t>
            </a:r>
            <a:endParaRPr lang="zh-CN" altLang="en-US" sz="2000" b="1" dirty="0">
              <a:solidFill>
                <a:schemeClr val="accent4"/>
              </a:solidFill>
              <a:latin typeface="+mn-ea"/>
              <a:cs typeface="+mn-ea"/>
            </a:endParaRPr>
          </a:p>
          <a:p>
            <a:pPr algn="ctr">
              <a:spcBef>
                <a:spcPct val="0"/>
              </a:spcBef>
              <a:spcAft>
                <a:spcPct val="0"/>
              </a:spcAft>
            </a:pPr>
            <a:r>
              <a:rPr lang="zh-CN" altLang="en-US" sz="2000" b="1" dirty="0">
                <a:solidFill>
                  <a:schemeClr val="accent4"/>
                </a:solidFill>
                <a:latin typeface="+mn-ea"/>
                <a:cs typeface="+mn-ea"/>
              </a:rPr>
              <a:t>模型</a:t>
            </a:r>
            <a:endParaRPr lang="zh-CN" altLang="en-US" sz="2000" b="1" dirty="0">
              <a:solidFill>
                <a:schemeClr val="accent4"/>
              </a:solidFill>
              <a:latin typeface="+mn-ea"/>
              <a:cs typeface="+mn-ea"/>
            </a:endParaRPr>
          </a:p>
        </p:txBody>
      </p:sp>
      <p:sp>
        <p:nvSpPr>
          <p:cNvPr id="36" name="矩形 35"/>
          <p:cNvSpPr/>
          <p:nvPr/>
        </p:nvSpPr>
        <p:spPr>
          <a:xfrm>
            <a:off x="1796415" y="1702435"/>
            <a:ext cx="7315835"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（一）常用分析模型介绍</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7295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五、适应与利用创业环境的策略</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4"/>
            </p:custDataLst>
          </p:nvPr>
        </p:nvSpPr>
        <p:spPr>
          <a:xfrm>
            <a:off x="5404754" y="3793486"/>
            <a:ext cx="5158926" cy="681353"/>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改变思维方式</a:t>
            </a:r>
            <a:endParaRPr lang="zh-CN" altLang="en-US" b="1" dirty="0">
              <a:solidFill>
                <a:schemeClr val="accent4"/>
              </a:solidFill>
              <a:latin typeface="+mn-ea"/>
              <a:cs typeface="+mn-ea"/>
            </a:endParaRPr>
          </a:p>
        </p:txBody>
      </p:sp>
      <p:sp>
        <p:nvSpPr>
          <p:cNvPr id="14" name="矩形 13"/>
          <p:cNvSpPr/>
          <p:nvPr>
            <p:custDataLst>
              <p:tags r:id="rId5"/>
            </p:custDataLst>
          </p:nvPr>
        </p:nvSpPr>
        <p:spPr>
          <a:xfrm>
            <a:off x="5404754" y="1680210"/>
            <a:ext cx="5158926" cy="681353"/>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提升自身素质</a:t>
            </a:r>
            <a:endParaRPr lang="zh-CN" altLang="en-US" b="1" dirty="0">
              <a:solidFill>
                <a:schemeClr val="accent4"/>
              </a:solidFill>
              <a:latin typeface="+mn-ea"/>
              <a:cs typeface="+mn-ea"/>
            </a:endParaRPr>
          </a:p>
        </p:txBody>
      </p:sp>
      <p:sp>
        <p:nvSpPr>
          <p:cNvPr id="17" name="矩形 16"/>
          <p:cNvSpPr/>
          <p:nvPr>
            <p:custDataLst>
              <p:tags r:id="rId6"/>
            </p:custDataLst>
          </p:nvPr>
        </p:nvSpPr>
        <p:spPr>
          <a:xfrm>
            <a:off x="5404754" y="2377776"/>
            <a:ext cx="5158926" cy="1288221"/>
          </a:xfrm>
          <a:prstGeom prst="rect">
            <a:avLst/>
          </a:prstGeom>
          <a:noFill/>
        </p:spPr>
        <p:txBody>
          <a:bodyPr wrap="square" lIns="0" tIns="0" rIns="0" bIns="0" rtlCol="0" anchor="t" anchorCtr="0">
            <a:noAutofit/>
          </a:bodyPr>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创业者应不断学习和积累知识，提高自身的专业技能和综合素质。在快速发展的技术环境下，积极参加各类培训课程、学术讲座，关注行业前沿动态，掌握先进的技术和管理知识。同时，注重培养创新思维能力，敢于突破传统观念，勇于尝试新的商业模式和产品服务。</a:t>
            </a:r>
            <a:endParaRPr lang="zh-CN" altLang="en-US" sz="1500" dirty="0">
              <a:solidFill>
                <a:schemeClr val="tx1">
                  <a:lumMod val="85000"/>
                  <a:lumOff val="15000"/>
                </a:schemeClr>
              </a:solidFill>
              <a:latin typeface="+mn-ea"/>
              <a:cs typeface="+mn-ea"/>
            </a:endParaRPr>
          </a:p>
        </p:txBody>
      </p:sp>
      <p:sp>
        <p:nvSpPr>
          <p:cNvPr id="20" name="矩形 19"/>
          <p:cNvSpPr/>
          <p:nvPr>
            <p:custDataLst>
              <p:tags r:id="rId7"/>
            </p:custDataLst>
          </p:nvPr>
        </p:nvSpPr>
        <p:spPr>
          <a:xfrm>
            <a:off x="5404754" y="4490525"/>
            <a:ext cx="5158926" cy="1288221"/>
          </a:xfrm>
          <a:prstGeom prst="rect">
            <a:avLst/>
          </a:prstGeom>
          <a:noFill/>
        </p:spPr>
        <p:txBody>
          <a:bodyPr wrap="square" lIns="0" tIns="0" rIns="0" bIns="0" rtlCol="0" anchor="t" anchorCtr="0">
            <a:noAutofit/>
          </a:bodyPr>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培养敏锐的市场洞察力，学会从宏观环境变化中发现潜在的商业机会。在面对政策法规调整时，及时调整创业思路，顺应政策导向。</a:t>
            </a:r>
            <a:endParaRPr lang="zh-CN" altLang="en-US" sz="1500" dirty="0">
              <a:solidFill>
                <a:schemeClr val="tx1">
                  <a:lumMod val="85000"/>
                  <a:lumOff val="15000"/>
                </a:schemeClr>
              </a:solidFill>
              <a:latin typeface="+mn-ea"/>
              <a:cs typeface="+mn-ea"/>
            </a:endParaRPr>
          </a:p>
        </p:txBody>
      </p:sp>
      <p:sp>
        <p:nvSpPr>
          <p:cNvPr id="21" name="任意多边形: 形状 18"/>
          <p:cNvSpPr/>
          <p:nvPr>
            <p:custDataLst>
              <p:tags r:id="rId8"/>
            </p:custDataLst>
          </p:nvPr>
        </p:nvSpPr>
        <p:spPr>
          <a:xfrm>
            <a:off x="2041980" y="1906576"/>
            <a:ext cx="2636286" cy="3470089"/>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3" name="椭圆 22"/>
          <p:cNvSpPr/>
          <p:nvPr>
            <p:custDataLst>
              <p:tags r:id="rId9"/>
            </p:custDataLst>
          </p:nvPr>
        </p:nvSpPr>
        <p:spPr>
          <a:xfrm>
            <a:off x="2041980" y="2735529"/>
            <a:ext cx="1802485" cy="1802485"/>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创业者自身调整策略</a:t>
            </a:r>
            <a:endParaRPr lang="zh-CN" altLang="en-US" sz="2000" b="1" spc="150" dirty="0">
              <a:solidFill>
                <a:srgbClr val="FFFFFF"/>
              </a:solidFill>
              <a:latin typeface="+mn-ea"/>
              <a:cs typeface="+mn-ea"/>
              <a:sym typeface="+mn-ea"/>
            </a:endParaRPr>
          </a:p>
        </p:txBody>
      </p:sp>
      <p:sp>
        <p:nvSpPr>
          <p:cNvPr id="24" name="椭圆 23"/>
          <p:cNvSpPr/>
          <p:nvPr>
            <p:custDataLst>
              <p:tags r:id="rId10"/>
            </p:custDataLst>
          </p:nvPr>
        </p:nvSpPr>
        <p:spPr>
          <a:xfrm>
            <a:off x="4125707" y="4425623"/>
            <a:ext cx="504970" cy="504970"/>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02</a:t>
            </a:r>
            <a:endParaRPr lang="en-US" altLang="zh-CN" sz="1400" b="1" dirty="0">
              <a:solidFill>
                <a:srgbClr val="FFFFFF"/>
              </a:solidFill>
              <a:latin typeface="+mn-ea"/>
              <a:cs typeface="+mn-ea"/>
              <a:sym typeface="+mn-ea"/>
            </a:endParaRPr>
          </a:p>
        </p:txBody>
      </p:sp>
      <p:sp>
        <p:nvSpPr>
          <p:cNvPr id="33" name="椭圆 32"/>
          <p:cNvSpPr/>
          <p:nvPr>
            <p:custDataLst>
              <p:tags r:id="rId11"/>
            </p:custDataLst>
          </p:nvPr>
        </p:nvSpPr>
        <p:spPr>
          <a:xfrm>
            <a:off x="4125707" y="2354559"/>
            <a:ext cx="504970" cy="504970"/>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7295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五、适应与利用创业环境的策略</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4"/>
            </p:custDataLst>
          </p:nvPr>
        </p:nvSpPr>
        <p:spPr>
          <a:xfrm>
            <a:off x="5624084" y="5082026"/>
            <a:ext cx="5415384" cy="831389"/>
          </a:xfrm>
          <a:prstGeom prst="rect">
            <a:avLst/>
          </a:prstGeom>
          <a:noFill/>
        </p:spPr>
        <p:txBody>
          <a:bodyPr wrap="square" lIns="0" tIns="0" rIns="0" bIns="0" rtlCol="0" anchor="t" anchorCtr="0">
            <a:noAutofit/>
          </a:bodyPr>
          <a:p>
            <a:pPr indent="381000"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根据创业项目需求，与高校、科研机构开展技术合作。</a:t>
            </a:r>
            <a:endParaRPr lang="zh-CN" altLang="en-US" sz="1500"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5624084" y="4557492"/>
            <a:ext cx="5415382" cy="506641"/>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技术合作开展</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5624084" y="2311467"/>
            <a:ext cx="5415384" cy="831389"/>
          </a:xfrm>
          <a:prstGeom prst="rect">
            <a:avLst/>
          </a:prstGeom>
          <a:noFill/>
        </p:spPr>
        <p:txBody>
          <a:bodyPr wrap="square" lIns="0" tIns="0" rIns="0" bIns="0" rtlCol="0" anchor="t" anchorCtr="0">
            <a:noAutofit/>
          </a:bodyPr>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创业者应深入研究国家和地方政府出台的创业扶持政策，积极申请各类补贴、优惠贷款、税收减免等政策支持。</a:t>
            </a:r>
            <a:endParaRPr lang="zh-CN" altLang="en-US" sz="1500"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5624084" y="1793580"/>
            <a:ext cx="5415382" cy="506641"/>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0">
            <a:srgbClr val="FFFFFF"/>
          </a:lnRef>
          <a:fillRef idx="2">
            <a:schemeClr val="accent1"/>
          </a:fillRef>
          <a:effectRef idx="1">
            <a:schemeClr val="accent1"/>
          </a:effectRef>
          <a:fontRef idx="minor">
            <a:schemeClr val="lt1"/>
          </a:fontRef>
        </p:style>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政策优惠利用</a:t>
            </a:r>
            <a:endParaRPr lang="zh-CN" altLang="en-US" b="1" dirty="0">
              <a:solidFill>
                <a:schemeClr val="accent4"/>
              </a:solidFill>
              <a:latin typeface="+mn-ea"/>
              <a:cs typeface="+mn-ea"/>
            </a:endParaRPr>
          </a:p>
        </p:txBody>
      </p:sp>
      <p:sp>
        <p:nvSpPr>
          <p:cNvPr id="5" name="矩形 4"/>
          <p:cNvSpPr/>
          <p:nvPr>
            <p:custDataLst>
              <p:tags r:id="rId8"/>
            </p:custDataLst>
          </p:nvPr>
        </p:nvSpPr>
        <p:spPr>
          <a:xfrm>
            <a:off x="5624084" y="3696747"/>
            <a:ext cx="5415384" cy="831389"/>
          </a:xfrm>
          <a:prstGeom prst="rect">
            <a:avLst/>
          </a:prstGeom>
          <a:noFill/>
        </p:spPr>
        <p:txBody>
          <a:bodyPr wrap="square" lIns="0" tIns="0" rIns="0" bIns="0" rtlCol="0" anchor="t" anchorCtr="0">
            <a:noAutofit/>
          </a:bodyPr>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积极拓展人脉资源，参加行业协会、创业论坛、商业活动等，结识投资者、行业专家、企业家等各界人士，建立广泛的社会关系网络。</a:t>
            </a:r>
            <a:endParaRPr lang="zh-CN" altLang="en-US" sz="1500" dirty="0">
              <a:solidFill>
                <a:schemeClr val="tx1">
                  <a:lumMod val="85000"/>
                  <a:lumOff val="15000"/>
                </a:schemeClr>
              </a:solidFill>
              <a:latin typeface="+mn-ea"/>
              <a:cs typeface="+mn-ea"/>
            </a:endParaRPr>
          </a:p>
        </p:txBody>
      </p:sp>
      <p:sp>
        <p:nvSpPr>
          <p:cNvPr id="9" name="矩形 8"/>
          <p:cNvSpPr/>
          <p:nvPr>
            <p:custDataLst>
              <p:tags r:id="rId9"/>
            </p:custDataLst>
          </p:nvPr>
        </p:nvSpPr>
        <p:spPr>
          <a:xfrm>
            <a:off x="5624084" y="3175536"/>
            <a:ext cx="5415382" cy="506641"/>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社会资本整合</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2094142" y="2031199"/>
            <a:ext cx="2767339" cy="3642591"/>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5" name="椭圆 24"/>
          <p:cNvSpPr/>
          <p:nvPr>
            <p:custDataLst>
              <p:tags r:id="rId11"/>
            </p:custDataLst>
          </p:nvPr>
        </p:nvSpPr>
        <p:spPr>
          <a:xfrm>
            <a:off x="4577786" y="3584861"/>
            <a:ext cx="530073" cy="530073"/>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26" name="椭圆 25"/>
          <p:cNvSpPr/>
          <p:nvPr>
            <p:custDataLst>
              <p:tags r:id="rId12"/>
            </p:custDataLst>
          </p:nvPr>
        </p:nvSpPr>
        <p:spPr>
          <a:xfrm>
            <a:off x="4087593" y="2315898"/>
            <a:ext cx="530073" cy="530073"/>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8" name="椭圆 27"/>
          <p:cNvSpPr/>
          <p:nvPr>
            <p:custDataLst>
              <p:tags r:id="rId13"/>
            </p:custDataLst>
          </p:nvPr>
        </p:nvSpPr>
        <p:spPr>
          <a:xfrm>
            <a:off x="4087593" y="4853269"/>
            <a:ext cx="530073" cy="530073"/>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29" name="椭圆 28"/>
          <p:cNvSpPr/>
          <p:nvPr>
            <p:custDataLst>
              <p:tags r:id="rId14"/>
            </p:custDataLst>
          </p:nvPr>
        </p:nvSpPr>
        <p:spPr>
          <a:xfrm>
            <a:off x="2094142" y="2901360"/>
            <a:ext cx="1892089" cy="1892089"/>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借助外部资源策略</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大学生的创业环境</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956552" y="729555"/>
            <a:ext cx="6278880" cy="583565"/>
          </a:xfrm>
          <a:prstGeom prst="rect">
            <a:avLst/>
          </a:prstGeom>
          <a:noFill/>
        </p:spPr>
        <p:txBody>
          <a:bodyPr wrap="none" rtlCol="0">
            <a:spAutoFit/>
          </a:bodyPr>
          <a:p>
            <a:pPr algn="ctr"/>
            <a:r>
              <a:rPr lang="zh-CN" altLang="en-US" sz="3200" b="1" dirty="0">
                <a:solidFill>
                  <a:srgbClr val="7E4938"/>
                </a:solidFill>
                <a:cs typeface="+mn-ea"/>
                <a:sym typeface="+mn-lt"/>
              </a:rPr>
              <a:t>一、近几年创业支持政策总体概况</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4"/>
            </p:custDataLst>
          </p:nvPr>
        </p:nvSpPr>
        <p:spPr>
          <a:xfrm>
            <a:off x="1856207" y="1852294"/>
            <a:ext cx="3873377" cy="994224"/>
          </a:xfrm>
          <a:prstGeom prst="rect">
            <a:avLst/>
          </a:prstGeom>
          <a:noFill/>
        </p:spPr>
        <p:txBody>
          <a:bodyPr wrap="none" lIns="0" tIns="0" rIns="0" bIns="0" rtlCol="0" anchor="b" anchorCtr="0">
            <a:normAutofit fontScale="80000"/>
          </a:bodyPr>
          <a:p>
            <a:pPr>
              <a:spcBef>
                <a:spcPct val="0"/>
              </a:spcBef>
              <a:spcAft>
                <a:spcPct val="0"/>
              </a:spcAft>
            </a:pPr>
            <a:r>
              <a:rPr lang="en-US" altLang="zh-CN" sz="7200" b="1" dirty="0">
                <a:solidFill>
                  <a:schemeClr val="accent4">
                    <a:lumMod val="40000"/>
                    <a:lumOff val="60000"/>
                  </a:schemeClr>
                </a:solidFill>
                <a:latin typeface="+mn-ea"/>
                <a:cs typeface="+mn-ea"/>
              </a:rPr>
              <a:t>01</a:t>
            </a:r>
            <a:endParaRPr lang="en-US" altLang="zh-CN" sz="7200" b="1" dirty="0">
              <a:solidFill>
                <a:schemeClr val="accent4">
                  <a:lumMod val="40000"/>
                  <a:lumOff val="60000"/>
                </a:schemeClr>
              </a:solidFill>
              <a:latin typeface="+mn-ea"/>
              <a:cs typeface="+mn-ea"/>
            </a:endParaRPr>
          </a:p>
        </p:txBody>
      </p:sp>
      <p:cxnSp>
        <p:nvCxnSpPr>
          <p:cNvPr id="23" name="直接连接符 22"/>
          <p:cNvCxnSpPr/>
          <p:nvPr>
            <p:custDataLst>
              <p:tags r:id="rId5"/>
            </p:custDataLst>
          </p:nvPr>
        </p:nvCxnSpPr>
        <p:spPr>
          <a:xfrm>
            <a:off x="1856207" y="2971030"/>
            <a:ext cx="3869192" cy="0"/>
          </a:xfrm>
          <a:prstGeom prst="line">
            <a:avLst/>
          </a:prstGeom>
          <a:ln w="12700">
            <a:solidFill>
              <a:schemeClr val="accent4">
                <a:alpha val="60000"/>
              </a:schemeClr>
            </a:solidFill>
          </a:ln>
        </p:spPr>
        <p:style>
          <a:lnRef idx="2">
            <a:schemeClr val="accent1"/>
          </a:lnRef>
          <a:fillRef idx="0">
            <a:srgbClr val="FFFFFF"/>
          </a:fillRef>
          <a:effectRef idx="0">
            <a:srgbClr val="FFFFFF"/>
          </a:effectRef>
          <a:fontRef idx="minor">
            <a:schemeClr val="tx1"/>
          </a:fontRef>
        </p:style>
      </p:cxnSp>
      <p:sp>
        <p:nvSpPr>
          <p:cNvPr id="24" name="矩形 23"/>
          <p:cNvSpPr/>
          <p:nvPr>
            <p:custDataLst>
              <p:tags r:id="rId6"/>
            </p:custDataLst>
          </p:nvPr>
        </p:nvSpPr>
        <p:spPr>
          <a:xfrm>
            <a:off x="1856207" y="3172831"/>
            <a:ext cx="3874633" cy="554051"/>
          </a:xfrm>
          <a:prstGeom prst="rect">
            <a:avLst/>
          </a:prstGeom>
          <a:noFill/>
        </p:spPr>
        <p:txBody>
          <a:bodyPr wrap="square" lIns="0" tIns="0" rIns="0" bIns="0" rtlCol="0" anchor="ctr">
            <a:noAutofit/>
          </a:bodyPr>
          <a:p>
            <a:pPr>
              <a:spcBef>
                <a:spcPct val="0"/>
              </a:spcBef>
              <a:spcAft>
                <a:spcPct val="0"/>
              </a:spcAft>
            </a:pPr>
            <a:r>
              <a:rPr lang="zh-CN" altLang="en-US" sz="2000" b="1" dirty="0">
                <a:solidFill>
                  <a:schemeClr val="accent4"/>
                </a:solidFill>
                <a:latin typeface="+mn-ea"/>
                <a:cs typeface="+mn-ea"/>
              </a:rPr>
              <a:t>政策出台背景</a:t>
            </a:r>
            <a:endParaRPr lang="zh-CN" altLang="en-US" sz="2000" b="1" dirty="0">
              <a:solidFill>
                <a:schemeClr val="accent4"/>
              </a:solidFill>
              <a:latin typeface="+mn-ea"/>
              <a:cs typeface="+mn-ea"/>
            </a:endParaRPr>
          </a:p>
        </p:txBody>
      </p:sp>
      <p:sp>
        <p:nvSpPr>
          <p:cNvPr id="25" name="矩形 24"/>
          <p:cNvSpPr/>
          <p:nvPr>
            <p:custDataLst>
              <p:tags r:id="rId7"/>
            </p:custDataLst>
          </p:nvPr>
        </p:nvSpPr>
        <p:spPr>
          <a:xfrm>
            <a:off x="1856207" y="3784121"/>
            <a:ext cx="3874359" cy="2052798"/>
          </a:xfrm>
          <a:prstGeom prst="rect">
            <a:avLst/>
          </a:prstGeom>
          <a:ln>
            <a:noFill/>
            <a:prstDash val="sysDash"/>
          </a:ln>
        </p:spPr>
        <p:txBody>
          <a:bodyPr vert="horz" wrap="square" lIns="0" tIns="0" rIns="0" bIns="0" rtlCol="0">
            <a:noAutofit/>
          </a:bodyPr>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75000"/>
                    <a:lumOff val="25000"/>
                  </a:schemeClr>
                </a:solidFill>
                <a:latin typeface="+mn-ea"/>
                <a:cs typeface="+mn-ea"/>
              </a:rPr>
              <a:t>随着我国经济逐渐从传统模式向创新驱动的高质量发展阶段转型，迫切需要激发各类创新主体的活力。大学生作为富有创新思维和知识储备的群体，其创业潜力备受关注。同时，就业市场面临着较大的压力，鼓励大学生创业不仅能实现自身价值，还能创造更多就业岗位。在此背景下，一系列扶持大学生创业的政策应运而生，为大学生打造更为有利的创业环境。</a:t>
            </a:r>
            <a:endParaRPr lang="zh-CN" altLang="en-US" sz="1400" dirty="0">
              <a:ln>
                <a:noFill/>
                <a:prstDash val="sysDot"/>
              </a:ln>
              <a:solidFill>
                <a:schemeClr val="tx1">
                  <a:lumMod val="75000"/>
                  <a:lumOff val="25000"/>
                </a:schemeClr>
              </a:solidFill>
              <a:latin typeface="+mn-ea"/>
              <a:cs typeface="+mn-ea"/>
            </a:endParaRPr>
          </a:p>
        </p:txBody>
      </p:sp>
      <p:sp>
        <p:nvSpPr>
          <p:cNvPr id="26" name="矩形 25"/>
          <p:cNvSpPr/>
          <p:nvPr>
            <p:custDataLst>
              <p:tags r:id="rId8"/>
            </p:custDataLst>
          </p:nvPr>
        </p:nvSpPr>
        <p:spPr>
          <a:xfrm>
            <a:off x="6747063" y="1852294"/>
            <a:ext cx="3873378" cy="994224"/>
          </a:xfrm>
          <a:prstGeom prst="rect">
            <a:avLst/>
          </a:prstGeom>
          <a:noFill/>
        </p:spPr>
        <p:txBody>
          <a:bodyPr wrap="none" lIns="0" tIns="0" rIns="0" bIns="0" rtlCol="0" anchor="b" anchorCtr="0">
            <a:normAutofit fontScale="80000"/>
          </a:bodyPr>
          <a:p>
            <a:pPr>
              <a:spcBef>
                <a:spcPct val="0"/>
              </a:spcBef>
              <a:spcAft>
                <a:spcPct val="0"/>
              </a:spcAft>
            </a:pPr>
            <a:r>
              <a:rPr lang="en-US" altLang="zh-CN" sz="7200" b="1" dirty="0">
                <a:solidFill>
                  <a:schemeClr val="accent4">
                    <a:lumMod val="40000"/>
                    <a:lumOff val="60000"/>
                  </a:schemeClr>
                </a:solidFill>
                <a:latin typeface="+mn-ea"/>
                <a:cs typeface="+mn-ea"/>
              </a:rPr>
              <a:t>02</a:t>
            </a:r>
            <a:endParaRPr lang="en-US" altLang="zh-CN" sz="7200" b="1" dirty="0">
              <a:solidFill>
                <a:schemeClr val="accent4">
                  <a:lumMod val="40000"/>
                  <a:lumOff val="60000"/>
                </a:schemeClr>
              </a:solidFill>
              <a:latin typeface="+mn-ea"/>
              <a:cs typeface="+mn-ea"/>
            </a:endParaRPr>
          </a:p>
        </p:txBody>
      </p:sp>
      <p:cxnSp>
        <p:nvCxnSpPr>
          <p:cNvPr id="27" name="直接连接符 26"/>
          <p:cNvCxnSpPr/>
          <p:nvPr>
            <p:custDataLst>
              <p:tags r:id="rId9"/>
            </p:custDataLst>
          </p:nvPr>
        </p:nvCxnSpPr>
        <p:spPr>
          <a:xfrm>
            <a:off x="6747063" y="2971030"/>
            <a:ext cx="3869192" cy="0"/>
          </a:xfrm>
          <a:prstGeom prst="line">
            <a:avLst/>
          </a:prstGeom>
          <a:ln w="12700">
            <a:solidFill>
              <a:schemeClr val="accent4">
                <a:alpha val="60000"/>
              </a:schemeClr>
            </a:solidFill>
          </a:ln>
        </p:spPr>
        <p:style>
          <a:lnRef idx="2">
            <a:schemeClr val="accent1"/>
          </a:lnRef>
          <a:fillRef idx="0">
            <a:srgbClr val="FFFFFF"/>
          </a:fillRef>
          <a:effectRef idx="0">
            <a:srgbClr val="FFFFFF"/>
          </a:effectRef>
          <a:fontRef idx="minor">
            <a:schemeClr val="tx1"/>
          </a:fontRef>
        </p:style>
      </p:cxnSp>
      <p:sp>
        <p:nvSpPr>
          <p:cNvPr id="28" name="矩形 27"/>
          <p:cNvSpPr/>
          <p:nvPr>
            <p:custDataLst>
              <p:tags r:id="rId10"/>
            </p:custDataLst>
          </p:nvPr>
        </p:nvSpPr>
        <p:spPr>
          <a:xfrm>
            <a:off x="6747063" y="3172831"/>
            <a:ext cx="3874633" cy="554051"/>
          </a:xfrm>
          <a:prstGeom prst="rect">
            <a:avLst/>
          </a:prstGeom>
          <a:noFill/>
        </p:spPr>
        <p:txBody>
          <a:bodyPr wrap="square" lIns="0" tIns="0" rIns="0" bIns="0" rtlCol="0" anchor="ctr">
            <a:noAutofit/>
          </a:bodyPr>
          <a:p>
            <a:pPr>
              <a:spcBef>
                <a:spcPct val="0"/>
              </a:spcBef>
              <a:spcAft>
                <a:spcPct val="0"/>
              </a:spcAft>
            </a:pPr>
            <a:r>
              <a:rPr lang="zh-CN" altLang="en-US" sz="2000" b="1" dirty="0">
                <a:solidFill>
                  <a:schemeClr val="accent4"/>
                </a:solidFill>
                <a:latin typeface="+mn-ea"/>
                <a:cs typeface="+mn-ea"/>
              </a:rPr>
              <a:t>政策制定的目标导向</a:t>
            </a:r>
            <a:endParaRPr lang="zh-CN" altLang="en-US" sz="2000" b="1" dirty="0">
              <a:solidFill>
                <a:schemeClr val="accent4"/>
              </a:solidFill>
              <a:latin typeface="+mn-ea"/>
              <a:cs typeface="+mn-ea"/>
            </a:endParaRPr>
          </a:p>
        </p:txBody>
      </p:sp>
      <p:sp>
        <p:nvSpPr>
          <p:cNvPr id="29" name="矩形 28"/>
          <p:cNvSpPr/>
          <p:nvPr>
            <p:custDataLst>
              <p:tags r:id="rId11"/>
            </p:custDataLst>
          </p:nvPr>
        </p:nvSpPr>
        <p:spPr>
          <a:xfrm>
            <a:off x="6747063" y="3784121"/>
            <a:ext cx="3874359" cy="2052798"/>
          </a:xfrm>
          <a:prstGeom prst="rect">
            <a:avLst/>
          </a:prstGeom>
          <a:ln>
            <a:noFill/>
            <a:prstDash val="sysDash"/>
          </a:ln>
        </p:spPr>
        <p:txBody>
          <a:bodyPr vert="horz" wrap="square" lIns="0" tIns="0" rIns="0" bIns="0" rtlCol="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ln>
                  <a:noFill/>
                  <a:prstDash val="sysDot"/>
                </a:ln>
                <a:solidFill>
                  <a:schemeClr val="tx1">
                    <a:lumMod val="75000"/>
                    <a:lumOff val="25000"/>
                  </a:schemeClr>
                </a:solidFill>
                <a:latin typeface="+mn-ea"/>
                <a:cs typeface="+mn-ea"/>
              </a:rPr>
              <a:t>一方面，期望通过政策支持提升大学生创业的活跃度，让更多有创业想法的大学生敢于迈出第一步，打破创业初期面临的资金、资源等方面的壁垒。另一方面，重点助力高质量创业项目的孵化，引导大学生将创新成果转化为实际生产力，推动新技术、新业态、新模式在市场中落地生根，从而为经济发展注入新动力。</a:t>
            </a:r>
            <a:endParaRPr lang="zh-CN" altLang="en-US" sz="1400" dirty="0">
              <a:ln>
                <a:noFill/>
                <a:prstDash val="sysDot"/>
              </a:ln>
              <a:solidFill>
                <a:schemeClr val="tx1">
                  <a:lumMod val="75000"/>
                  <a:lumOff val="2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234565"/>
            <a:ext cx="3935095" cy="3415030"/>
          </a:xfrm>
          <a:prstGeom prst="rect">
            <a:avLst/>
          </a:prstGeom>
          <a:noFill/>
        </p:spPr>
        <p:txBody>
          <a:bodyPr wrap="square" rtlCol="0">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（一）项目补贴方面</a:t>
            </a:r>
            <a:endParaRPr lang="zh-CN" altLang="en-US" sz="1600" dirty="0">
              <a:solidFill>
                <a:schemeClr val="bg1"/>
              </a:solidFill>
              <a:cs typeface="+mn-ea"/>
              <a:sym typeface="+mn-lt"/>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对于创业项目补贴方面，依据项目类型进行了差异化规定。在高新技术领域创业的大学生项目，如果通过相关部门认定属于重点扶持的高新技术范畴，可获得额外的专项补贴，金额根据项目的创新性、市场前景等因素评估后确定，最高可达 10 万元，用于支持项目的技术研发、设备购置等关键环节，加速项目的成长和发展。</a:t>
            </a:r>
            <a:endParaRPr lang="zh-CN" altLang="en-US" sz="1600" dirty="0">
              <a:solidFill>
                <a:schemeClr val="bg1"/>
              </a:solidFill>
              <a:cs typeface="+mn-ea"/>
              <a:sym typeface="+mn-lt"/>
            </a:endParaRPr>
          </a:p>
        </p:txBody>
      </p:sp>
      <p:sp>
        <p:nvSpPr>
          <p:cNvPr id="8" name="文本框 7"/>
          <p:cNvSpPr txBox="1"/>
          <p:nvPr/>
        </p:nvSpPr>
        <p:spPr>
          <a:xfrm>
            <a:off x="2956552" y="891480"/>
            <a:ext cx="6278880" cy="583565"/>
          </a:xfrm>
          <a:prstGeom prst="rect">
            <a:avLst/>
          </a:prstGeom>
          <a:noFill/>
        </p:spPr>
        <p:txBody>
          <a:bodyPr wrap="none" rtlCol="0">
            <a:spAutoFit/>
          </a:bodyPr>
          <a:p>
            <a:pPr algn="ctr"/>
            <a:r>
              <a:rPr lang="zh-CN" altLang="en-US" sz="3200" b="1" dirty="0">
                <a:solidFill>
                  <a:srgbClr val="7E4938"/>
                </a:solidFill>
                <a:cs typeface="+mn-ea"/>
                <a:sym typeface="+mn-lt"/>
              </a:rPr>
              <a:t>二、近几年具体创业支持政策内容</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956552" y="729555"/>
            <a:ext cx="6278880" cy="583565"/>
          </a:xfrm>
          <a:prstGeom prst="rect">
            <a:avLst/>
          </a:prstGeom>
          <a:noFill/>
        </p:spPr>
        <p:txBody>
          <a:bodyPr wrap="none" rtlCol="0">
            <a:spAutoFit/>
          </a:bodyPr>
          <a:p>
            <a:pPr algn="ctr"/>
            <a:r>
              <a:rPr lang="zh-CN" altLang="en-US" sz="3200" b="1" dirty="0">
                <a:solidFill>
                  <a:srgbClr val="7E4938"/>
                </a:solidFill>
                <a:cs typeface="+mn-ea"/>
                <a:sym typeface="+mn-lt"/>
              </a:rPr>
              <a:t>二、近几年具体创业支持政策内容</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18427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（二）场地支持方面</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矩形: 圆角 44"/>
          <p:cNvSpPr/>
          <p:nvPr>
            <p:custDataLst>
              <p:tags r:id="rId4"/>
            </p:custDataLst>
          </p:nvPr>
        </p:nvSpPr>
        <p:spPr>
          <a:xfrm>
            <a:off x="1567180" y="2501900"/>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92542" y="2502381"/>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众创空间优惠政策</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100195" y="2501900"/>
            <a:ext cx="6230620" cy="1555750"/>
          </a:xfrm>
          <a:prstGeom prst="rect">
            <a:avLst/>
          </a:prstGeom>
          <a:noFill/>
        </p:spPr>
        <p:txBody>
          <a:bodyPr wrap="square" lIns="0" tIns="0" rIns="0" bIns="0" rtlCol="0" anchor="ctr" anchorCtr="0">
            <a:noAutofit/>
          </a:bodyPr>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众创空间为吸引大学生创业团队入驻，推出不少优惠政策。以北京部分众创空间为例，为大学生创业团队免第一年租金，第二年减半，免费开放会议室等设施，节省场地及办公资源投入资金。同时，在政策推动下强化配套服务，组织辅导讲座，邀请专家、企业家分享答疑，搭建资源对接平台促进合作。</a:t>
            </a:r>
            <a:endParaRPr lang="zh-CN" altLang="en-US" sz="1500"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67815" y="4284345"/>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77272" y="2859873"/>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100195" y="4284345"/>
            <a:ext cx="6162040" cy="1555750"/>
          </a:xfrm>
          <a:prstGeom prst="rect">
            <a:avLst/>
          </a:prstGeom>
          <a:noFill/>
        </p:spPr>
        <p:txBody>
          <a:bodyPr wrap="square" lIns="0" tIns="0" rIns="0" bIns="0" rtlCol="0" anchor="ctr" anchorCtr="0">
            <a:noAutofit/>
          </a:bodyPr>
          <a:p>
            <a:pPr indent="381000"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各地创业园区为大学生创业企业给予诸多支持。成都的部分创业园区，大学生创业企业入驻可享 3 年 50% 的租金优惠，园区还会按比例返还企业上缴税收的地方留存部分，用于企业再发展投入。且每周至少举办一次项目路演等创业交流活动，助力企业获得融资机会实现跨越发展。</a:t>
            </a:r>
            <a:endParaRPr lang="zh-CN" altLang="en-US" sz="1500"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77272" y="4642040"/>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40097" y="4284548"/>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创业园区相关政策</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956552" y="729555"/>
            <a:ext cx="6278880" cy="583565"/>
          </a:xfrm>
          <a:prstGeom prst="rect">
            <a:avLst/>
          </a:prstGeom>
          <a:noFill/>
        </p:spPr>
        <p:txBody>
          <a:bodyPr wrap="none" rtlCol="0">
            <a:spAutoFit/>
          </a:bodyPr>
          <a:p>
            <a:pPr algn="ctr"/>
            <a:r>
              <a:rPr lang="zh-CN" altLang="en-US" sz="3200" b="1" dirty="0">
                <a:solidFill>
                  <a:srgbClr val="7E4938"/>
                </a:solidFill>
                <a:cs typeface="+mn-ea"/>
                <a:sym typeface="+mn-lt"/>
              </a:rPr>
              <a:t>二、近几年具体创业支持政策内容</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18427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（三）税收减免方面</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矩形: 圆角 44"/>
          <p:cNvSpPr/>
          <p:nvPr>
            <p:custDataLst>
              <p:tags r:id="rId4"/>
            </p:custDataLst>
          </p:nvPr>
        </p:nvSpPr>
        <p:spPr>
          <a:xfrm>
            <a:off x="1567180" y="2501900"/>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92542" y="2502381"/>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企业所得税减免政策</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100195" y="2501900"/>
            <a:ext cx="6162040" cy="1555750"/>
          </a:xfrm>
          <a:prstGeom prst="rect">
            <a:avLst/>
          </a:prstGeom>
          <a:noFill/>
        </p:spPr>
        <p:txBody>
          <a:bodyPr wrap="square" lIns="0" tIns="0" rIns="0" bIns="0" rtlCol="0" anchor="ctr" anchorCtr="0">
            <a:noAutofit/>
          </a:bodyPr>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近三年来，我国对符合条件的大学生初创企业所得税减免有明确规定。对于符合相关条件的小型微利企业（大学生创业企业常符合），年应纳税所得额不超 100 万元部分，减按 12.5% 计入应纳税所得额，按 20% 税率缴税；超 100 万元但不超 300 万元部分，减按 25% 计入应纳税所得额，按 20% 税率缴税。</a:t>
            </a:r>
            <a:endParaRPr lang="zh-CN" altLang="en-US" sz="1500"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67815" y="4284345"/>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77272" y="2859873"/>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100195" y="4284345"/>
            <a:ext cx="6162040" cy="1555750"/>
          </a:xfrm>
          <a:prstGeom prst="rect">
            <a:avLst/>
          </a:prstGeom>
          <a:noFill/>
        </p:spPr>
        <p:txBody>
          <a:bodyPr wrap="square" lIns="0" tIns="0" rIns="0" bIns="0" rtlCol="0" anchor="ctr" anchorCtr="0">
            <a:noAutofit/>
          </a:bodyPr>
          <a:p>
            <a:pPr indent="381000" algn="just" fontAlgn="auto">
              <a:lnSpc>
                <a:spcPct val="130000"/>
              </a:lnSpc>
              <a:spcBef>
                <a:spcPct val="0"/>
              </a:spcBef>
              <a:spcAft>
                <a:spcPct val="0"/>
              </a:spcAft>
              <a:extLst>
                <a:ext uri="{35155182-B16C-46BC-9424-99874614C6A1}">
                  <wpsdc:indentchars xmlns:wpsdc="http://www.wps.cn/officeDocument/2017/drawingmlCustomData" val="200" checksum="2033819950"/>
                </a:ext>
              </a:extLst>
            </a:pPr>
            <a:r>
              <a:rPr lang="zh-CN" altLang="en-US" sz="1500" dirty="0">
                <a:solidFill>
                  <a:schemeClr val="tx1">
                    <a:lumMod val="85000"/>
                    <a:lumOff val="15000"/>
                  </a:schemeClr>
                </a:solidFill>
                <a:latin typeface="+mn-ea"/>
                <a:cs typeface="+mn-ea"/>
              </a:rPr>
              <a:t>小规模纳税人大学生创业企业享受到不断优化的税费减免政策。自疫情起，国家将其增值税征收率阶段性下调至 1%，减轻了税收负担，助力企业在市场不稳定时维持运营、稳定发展。</a:t>
            </a:r>
            <a:endParaRPr lang="zh-CN" altLang="en-US" sz="1500"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77272" y="4642040"/>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40097" y="4284548"/>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增值税及其他税费减免政策</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956552" y="729555"/>
            <a:ext cx="6278880" cy="583565"/>
          </a:xfrm>
          <a:prstGeom prst="rect">
            <a:avLst/>
          </a:prstGeom>
          <a:noFill/>
        </p:spPr>
        <p:txBody>
          <a:bodyPr wrap="none" rtlCol="0">
            <a:spAutoFit/>
          </a:bodyPr>
          <a:p>
            <a:pPr algn="ctr"/>
            <a:r>
              <a:rPr lang="zh-CN" altLang="en-US" sz="3200" b="1" dirty="0">
                <a:solidFill>
                  <a:srgbClr val="7E4938"/>
                </a:solidFill>
                <a:cs typeface="+mn-ea"/>
                <a:sym typeface="+mn-lt"/>
              </a:rPr>
              <a:t>二、近几年具体创业支持政策内容</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008505" y="1824355"/>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（四）培训与指导服务方面</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任意多边形 1"/>
          <p:cNvSpPr/>
          <p:nvPr>
            <p:custDataLst>
              <p:tags r:id="rId4"/>
            </p:custDataLst>
          </p:nvPr>
        </p:nvSpPr>
        <p:spPr>
          <a:xfrm rot="5400000" flipH="1">
            <a:off x="6037669" y="2329219"/>
            <a:ext cx="3388882" cy="4025302"/>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3" name="任意多边形 2"/>
          <p:cNvSpPr/>
          <p:nvPr>
            <p:custDataLst>
              <p:tags r:id="rId5"/>
            </p:custDataLst>
          </p:nvPr>
        </p:nvSpPr>
        <p:spPr>
          <a:xfrm>
            <a:off x="5719688" y="2647199"/>
            <a:ext cx="364391" cy="338889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4">
                  <a:lumMod val="50000"/>
                  <a:alpha val="32000"/>
                </a:schemeClr>
              </a:gs>
              <a:gs pos="83000">
                <a:schemeClr val="accent4">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0" name="直角三角形 19"/>
          <p:cNvSpPr/>
          <p:nvPr>
            <p:custDataLst>
              <p:tags r:id="rId6"/>
            </p:custDataLst>
          </p:nvPr>
        </p:nvSpPr>
        <p:spPr>
          <a:xfrm flipV="1">
            <a:off x="5721526" y="5825625"/>
            <a:ext cx="233890" cy="210455"/>
          </a:xfrm>
          <a:prstGeom prst="rtTriangle">
            <a:avLst/>
          </a:prstGeom>
          <a:solidFill>
            <a:schemeClr val="accent4">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任意多边形 3"/>
          <p:cNvSpPr/>
          <p:nvPr>
            <p:custDataLst>
              <p:tags r:id="rId7"/>
            </p:custDataLst>
          </p:nvPr>
        </p:nvSpPr>
        <p:spPr>
          <a:xfrm rot="16200000">
            <a:off x="2258204" y="2132548"/>
            <a:ext cx="3364068" cy="4025302"/>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5" name="文本框 4"/>
          <p:cNvSpPr txBox="1"/>
          <p:nvPr>
            <p:custDataLst>
              <p:tags r:id="rId8"/>
            </p:custDataLst>
          </p:nvPr>
        </p:nvSpPr>
        <p:spPr>
          <a:xfrm>
            <a:off x="2757231" y="2876954"/>
            <a:ext cx="2887097" cy="2461132"/>
          </a:xfrm>
          <a:prstGeom prst="rect">
            <a:avLst/>
          </a:prstGeom>
          <a:noFill/>
        </p:spPr>
        <p:txBody>
          <a:bodyPr wrap="square" lIns="0" tIns="0" rIns="0" bIns="0" rtlCol="0" anchor="ctr" anchorCtr="0">
            <a:noAutofit/>
          </a:bodyPr>
          <a:p>
            <a:pPr indent="0" algn="just" fontAlgn="ctr">
              <a:lnSpc>
                <a:spcPct val="150000"/>
              </a:lnSpc>
              <a:spcAft>
                <a:spcPts val="0"/>
              </a:spcAft>
            </a:pPr>
            <a:r>
              <a:rPr lang="zh-CN" altLang="en-US" kern="1300" dirty="0">
                <a:solidFill>
                  <a:schemeClr val="tx1">
                    <a:lumMod val="85000"/>
                    <a:lumOff val="15000"/>
                  </a:schemeClr>
                </a:solidFill>
                <a:uFillTx/>
                <a:sym typeface="+mn-ea"/>
              </a:rPr>
              <a:t>1. 创业培训课程补贴政策</a:t>
            </a:r>
            <a:endParaRPr lang="zh-CN" altLang="en-US" kern="1300" dirty="0">
              <a:solidFill>
                <a:schemeClr val="tx1">
                  <a:lumMod val="85000"/>
                  <a:lumOff val="15000"/>
                </a:schemeClr>
              </a:solidFill>
              <a:uFillTx/>
              <a:sym typeface="+mn-ea"/>
            </a:endParaRPr>
          </a:p>
          <a:p>
            <a:pPr indent="0" algn="just" fontAlgn="ctr">
              <a:lnSpc>
                <a:spcPct val="150000"/>
              </a:lnSpc>
              <a:spcAft>
                <a:spcPts val="0"/>
              </a:spcAft>
            </a:pPr>
            <a:r>
              <a:rPr lang="zh-CN" altLang="en-US" kern="1300" dirty="0">
                <a:solidFill>
                  <a:schemeClr val="tx1">
                    <a:lumMod val="85000"/>
                    <a:lumOff val="15000"/>
                  </a:schemeClr>
                </a:solidFill>
                <a:uFillTx/>
                <a:sym typeface="+mn-ea"/>
              </a:rPr>
              <a:t>政府高度重视提升大学生的创业能力，通过补贴政策鼓励大学生参加正规的创业培训课程。</a:t>
            </a:r>
            <a:endParaRPr lang="zh-CN" altLang="en-US" kern="1300" dirty="0">
              <a:solidFill>
                <a:schemeClr val="tx1">
                  <a:lumMod val="85000"/>
                  <a:lumOff val="15000"/>
                </a:schemeClr>
              </a:solidFill>
              <a:uFillTx/>
              <a:sym typeface="+mn-ea"/>
            </a:endParaRPr>
          </a:p>
        </p:txBody>
      </p:sp>
      <p:sp>
        <p:nvSpPr>
          <p:cNvPr id="21" name="文本框 20"/>
          <p:cNvSpPr txBox="1"/>
          <p:nvPr>
            <p:custDataLst>
              <p:tags r:id="rId9"/>
            </p:custDataLst>
          </p:nvPr>
        </p:nvSpPr>
        <p:spPr>
          <a:xfrm>
            <a:off x="2108404" y="3876387"/>
            <a:ext cx="573468" cy="537626"/>
          </a:xfrm>
          <a:prstGeom prst="rect">
            <a:avLst/>
          </a:prstGeom>
          <a:noFill/>
        </p:spPr>
        <p:txBody>
          <a:bodyPr wrap="none" lIns="0" tIns="36195" rIns="0" bIns="0" rtlCol="0" anchor="ctr" anchorCtr="0">
            <a:noAutofit/>
          </a:bodyPr>
          <a:p>
            <a:pPr algn="ctr" fontAlgn="ct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01</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sp>
        <p:nvSpPr>
          <p:cNvPr id="38" name="文本框 37"/>
          <p:cNvSpPr txBox="1"/>
          <p:nvPr>
            <p:custDataLst>
              <p:tags r:id="rId10"/>
            </p:custDataLst>
          </p:nvPr>
        </p:nvSpPr>
        <p:spPr>
          <a:xfrm>
            <a:off x="6617110" y="3096140"/>
            <a:ext cx="2887097" cy="2461132"/>
          </a:xfrm>
          <a:prstGeom prst="rect">
            <a:avLst/>
          </a:prstGeom>
          <a:noFill/>
        </p:spPr>
        <p:txBody>
          <a:bodyPr wrap="square" lIns="0" tIns="0" rIns="0" bIns="0" rtlCol="0" anchor="ctr" anchorCtr="0">
            <a:noAutofit/>
          </a:bodyPr>
          <a:p>
            <a:pPr lvl="0" indent="0" algn="l" fontAlgn="ctr">
              <a:lnSpc>
                <a:spcPct val="150000"/>
              </a:lnSpc>
              <a:buClrTx/>
              <a:buSzTx/>
              <a:buFontTx/>
            </a:pPr>
            <a:r>
              <a:rPr lang="zh-CN" altLang="en-US" kern="1300" dirty="0">
                <a:solidFill>
                  <a:schemeClr val="tx1">
                    <a:lumMod val="85000"/>
                    <a:lumOff val="15000"/>
                  </a:schemeClr>
                </a:solidFill>
                <a:uFillTx/>
                <a:sym typeface="+mn-ea"/>
              </a:rPr>
              <a:t>2. 创业导师帮扶政策</a:t>
            </a:r>
            <a:endParaRPr lang="zh-CN" altLang="en-US" kern="1300" dirty="0">
              <a:solidFill>
                <a:schemeClr val="tx1">
                  <a:lumMod val="85000"/>
                  <a:lumOff val="15000"/>
                </a:schemeClr>
              </a:solidFill>
              <a:uFillTx/>
              <a:sym typeface="+mn-ea"/>
            </a:endParaRPr>
          </a:p>
          <a:p>
            <a:pPr lvl="0" indent="0" algn="l" fontAlgn="ctr">
              <a:lnSpc>
                <a:spcPct val="150000"/>
              </a:lnSpc>
              <a:buClrTx/>
              <a:buSzTx/>
              <a:buFontTx/>
            </a:pPr>
            <a:r>
              <a:rPr lang="zh-CN" altLang="en-US" kern="1300" dirty="0">
                <a:solidFill>
                  <a:schemeClr val="tx1">
                    <a:lumMod val="85000"/>
                    <a:lumOff val="15000"/>
                  </a:schemeClr>
                </a:solidFill>
                <a:uFillTx/>
                <a:sym typeface="+mn-ea"/>
              </a:rPr>
              <a:t>近几年，创业导师的招募、匹配机制日益完善。</a:t>
            </a:r>
            <a:endParaRPr lang="zh-CN" altLang="en-US" kern="1300" dirty="0">
              <a:solidFill>
                <a:schemeClr val="tx1">
                  <a:lumMod val="85000"/>
                  <a:lumOff val="15000"/>
                </a:schemeClr>
              </a:solidFill>
              <a:uFillTx/>
              <a:sym typeface="+mn-ea"/>
            </a:endParaRPr>
          </a:p>
        </p:txBody>
      </p:sp>
      <p:sp>
        <p:nvSpPr>
          <p:cNvPr id="39" name="文本框 38"/>
          <p:cNvSpPr txBox="1"/>
          <p:nvPr>
            <p:custDataLst>
              <p:tags r:id="rId11"/>
            </p:custDataLst>
          </p:nvPr>
        </p:nvSpPr>
        <p:spPr>
          <a:xfrm>
            <a:off x="5975635" y="4096951"/>
            <a:ext cx="573468" cy="537626"/>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02</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550152" y="691455"/>
            <a:ext cx="7091680" cy="583565"/>
          </a:xfrm>
          <a:prstGeom prst="rect">
            <a:avLst/>
          </a:prstGeom>
          <a:noFill/>
        </p:spPr>
        <p:txBody>
          <a:bodyPr wrap="none" rtlCol="0">
            <a:spAutoFit/>
          </a:bodyPr>
          <a:p>
            <a:pPr algn="ctr"/>
            <a:r>
              <a:rPr lang="zh-CN" altLang="en-US" sz="3200" b="1" dirty="0">
                <a:solidFill>
                  <a:srgbClr val="7E4938"/>
                </a:solidFill>
                <a:cs typeface="+mn-ea"/>
                <a:sym typeface="+mn-lt"/>
              </a:rPr>
              <a:t>三、对大学生利用创业支持政策的建议</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4" name="矩形: 圆角 23"/>
          <p:cNvSpPr/>
          <p:nvPr>
            <p:custDataLst>
              <p:tags r:id="rId4"/>
            </p:custDataLst>
          </p:nvPr>
        </p:nvSpPr>
        <p:spPr>
          <a:xfrm>
            <a:off x="1426522" y="1771761"/>
            <a:ext cx="9499305" cy="1948860"/>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5"/>
            </p:custDataLst>
          </p:nvPr>
        </p:nvSpPr>
        <p:spPr>
          <a:xfrm>
            <a:off x="1741527" y="2070569"/>
            <a:ext cx="8869580" cy="371356"/>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dirty="0">
                <a:solidFill>
                  <a:schemeClr val="accent4"/>
                </a:solidFill>
                <a:latin typeface="+mn-ea"/>
                <a:cs typeface="+mn-ea"/>
                <a:sym typeface="+mn-ea"/>
              </a:rPr>
              <a:t>主动学习了解政策的途径与方法</a:t>
            </a:r>
            <a:endParaRPr lang="zh-CN" altLang="en-US" sz="2000" b="1" dirty="0">
              <a:solidFill>
                <a:schemeClr val="accent4"/>
              </a:solidFill>
              <a:latin typeface="+mn-ea"/>
              <a:cs typeface="+mn-ea"/>
              <a:sym typeface="+mn-ea"/>
            </a:endParaRPr>
          </a:p>
        </p:txBody>
      </p:sp>
      <p:sp>
        <p:nvSpPr>
          <p:cNvPr id="2" name="矩形 1"/>
          <p:cNvSpPr/>
          <p:nvPr>
            <p:custDataLst>
              <p:tags r:id="rId6"/>
            </p:custDataLst>
          </p:nvPr>
        </p:nvSpPr>
        <p:spPr>
          <a:xfrm>
            <a:off x="1741527" y="2462650"/>
            <a:ext cx="8869579" cy="1102626"/>
          </a:xfrm>
          <a:prstGeom prst="rect">
            <a:avLst/>
          </a:prstGeom>
          <a:noFill/>
        </p:spPr>
        <p:txBody>
          <a:bodyPr wrap="square" lIns="0" tIns="0" rIns="0" bIns="0" rtlCol="0" anchor="t" anchorCtr="0">
            <a:noAutofit/>
          </a:bodyPr>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sym typeface="+mn-ea"/>
              </a:rPr>
              <a:t>大学生首先要充分利用官方渠道来学习了解创业支持政策，比如国家及各地的政务服务网，在其专门的创业服务板块会详细发布各类政策文件及解读内容。同时，各地人社部门、科技部门等官方公众号也会实时推送最新的政策资讯，方便大学生及时掌握。此外，学校的就业创业部门更是大学生获取政策解读与咨询服务的重要依托，会定期组织政策宣讲会、答疑会等活动，帮助大学生梳理政策要点，指导其结合自身情况合理运用政策。</a:t>
            </a:r>
            <a:endParaRPr lang="zh-CN" altLang="en-US" sz="1400" dirty="0">
              <a:solidFill>
                <a:schemeClr val="tx1">
                  <a:lumMod val="85000"/>
                  <a:lumOff val="15000"/>
                </a:schemeClr>
              </a:solidFill>
              <a:latin typeface="+mn-ea"/>
              <a:cs typeface="+mn-ea"/>
              <a:sym typeface="+mn-ea"/>
            </a:endParaRPr>
          </a:p>
        </p:txBody>
      </p:sp>
      <p:sp>
        <p:nvSpPr>
          <p:cNvPr id="3" name="矩形: 圆角 17"/>
          <p:cNvSpPr/>
          <p:nvPr>
            <p:custDataLst>
              <p:tags r:id="rId7"/>
            </p:custDataLst>
          </p:nvPr>
        </p:nvSpPr>
        <p:spPr>
          <a:xfrm>
            <a:off x="1426522" y="4094645"/>
            <a:ext cx="9499305" cy="1948860"/>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4" name="矩形 3"/>
          <p:cNvSpPr/>
          <p:nvPr>
            <p:custDataLst>
              <p:tags r:id="rId8"/>
            </p:custDataLst>
          </p:nvPr>
        </p:nvSpPr>
        <p:spPr>
          <a:xfrm>
            <a:off x="1741527" y="4392894"/>
            <a:ext cx="8869580" cy="371356"/>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a:solidFill>
                  <a:schemeClr val="accent4"/>
                </a:solidFill>
                <a:latin typeface="+mn-ea"/>
                <a:cs typeface="+mn-ea"/>
                <a:sym typeface="+mn-ea"/>
              </a:rPr>
              <a:t>结合自身创业项目合理运用政策</a:t>
            </a:r>
            <a:endParaRPr lang="zh-CN" altLang="en-US" sz="2000" b="1">
              <a:solidFill>
                <a:schemeClr val="accent4"/>
              </a:solidFill>
              <a:latin typeface="+mn-ea"/>
              <a:cs typeface="+mn-ea"/>
              <a:sym typeface="+mn-ea"/>
            </a:endParaRPr>
          </a:p>
        </p:txBody>
      </p:sp>
      <p:sp>
        <p:nvSpPr>
          <p:cNvPr id="5" name="矩形 4"/>
          <p:cNvSpPr/>
          <p:nvPr>
            <p:custDataLst>
              <p:tags r:id="rId9"/>
            </p:custDataLst>
          </p:nvPr>
        </p:nvSpPr>
        <p:spPr>
          <a:xfrm>
            <a:off x="1741527" y="4784975"/>
            <a:ext cx="8869579" cy="1102626"/>
          </a:xfrm>
          <a:prstGeom prst="rect">
            <a:avLst/>
          </a:prstGeom>
          <a:noFill/>
        </p:spPr>
        <p:txBody>
          <a:bodyPr wrap="square" lIns="0" tIns="0" rIns="0" bIns="0" rtlCol="0" anchor="t" anchorCtr="0">
            <a:noAutofit/>
          </a:bodyPr>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sym typeface="+mn-ea"/>
              </a:rPr>
              <a:t>仔细研读政策条款，避免因对政策细节不熟悉而出现遗漏关键申报时间、不符合申报条件等情况，错失政策支持的机会，确保能最大限度地借助政策优势推动创业项目顺利发展。</a:t>
            </a:r>
            <a:endParaRPr lang="zh-CN" altLang="en-US" sz="1400">
              <a:solidFill>
                <a:schemeClr val="tx1">
                  <a:lumMod val="85000"/>
                  <a:lumOff val="15000"/>
                </a:schemeClr>
              </a:solidFill>
              <a:latin typeface="+mn-ea"/>
              <a:cs typeface="+mn-ea"/>
              <a:sym typeface="+mn-ea"/>
            </a:endParaRPr>
          </a:p>
        </p:txBody>
      </p:sp>
      <p:sp>
        <p:nvSpPr>
          <p:cNvPr id="8" name="矩形 7"/>
          <p:cNvSpPr/>
          <p:nvPr>
            <p:custDataLst>
              <p:tags r:id="rId10"/>
            </p:custDataLst>
          </p:nvPr>
        </p:nvSpPr>
        <p:spPr>
          <a:xfrm>
            <a:off x="1741527" y="1689100"/>
            <a:ext cx="8869580" cy="371356"/>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60000"/>
          </a:bodyPr>
          <a:p>
            <a:pPr>
              <a:spcBef>
                <a:spcPct val="0"/>
              </a:spcBef>
              <a:spcAft>
                <a:spcPct val="0"/>
              </a:spcAft>
            </a:pPr>
            <a:r>
              <a:rPr lang="en-US" altLang="zh-CN" sz="3600" b="1" dirty="0">
                <a:ln w="15875">
                  <a:solidFill>
                    <a:schemeClr val="accent4"/>
                  </a:solidFill>
                </a:ln>
                <a:solidFill>
                  <a:schemeClr val="bg2"/>
                </a:solidFill>
                <a:latin typeface="+mn-ea"/>
                <a:cs typeface="+mn-ea"/>
                <a:sym typeface="+mn-ea"/>
              </a:rPr>
              <a:t>01</a:t>
            </a:r>
            <a:endParaRPr lang="en-US" altLang="zh-CN" sz="3600" b="1" dirty="0">
              <a:ln w="15875">
                <a:solidFill>
                  <a:schemeClr val="accent4"/>
                </a:solidFill>
              </a:ln>
              <a:solidFill>
                <a:schemeClr val="bg2"/>
              </a:solidFill>
              <a:latin typeface="+mn-ea"/>
              <a:cs typeface="+mn-ea"/>
              <a:sym typeface="+mn-ea"/>
            </a:endParaRPr>
          </a:p>
        </p:txBody>
      </p:sp>
      <p:sp>
        <p:nvSpPr>
          <p:cNvPr id="9" name="矩形 8"/>
          <p:cNvSpPr/>
          <p:nvPr>
            <p:custDataLst>
              <p:tags r:id="rId11"/>
            </p:custDataLst>
          </p:nvPr>
        </p:nvSpPr>
        <p:spPr>
          <a:xfrm>
            <a:off x="1741527" y="4021479"/>
            <a:ext cx="8869580" cy="371356"/>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60000"/>
          </a:bodyPr>
          <a:p>
            <a:pPr lvl="0" algn="l">
              <a:buClrTx/>
              <a:buSzTx/>
              <a:buFontTx/>
            </a:pPr>
            <a:r>
              <a:rPr lang="en-US" altLang="zh-CN" sz="3600" b="1" dirty="0">
                <a:ln w="15875">
                  <a:solidFill>
                    <a:schemeClr val="accent4"/>
                  </a:solidFill>
                </a:ln>
                <a:solidFill>
                  <a:schemeClr val="bg2"/>
                </a:solidFill>
                <a:latin typeface="+mn-ea"/>
                <a:cs typeface="+mn-ea"/>
                <a:sym typeface="+mn-ea"/>
              </a:rPr>
              <a:t>02</a:t>
            </a:r>
            <a:endParaRPr lang="en-US" altLang="zh-CN" sz="3600" b="1" dirty="0">
              <a:ln w="15875">
                <a:solidFill>
                  <a:schemeClr val="accent4"/>
                </a:solidFill>
              </a:ln>
              <a:solidFill>
                <a:schemeClr val="bg2"/>
              </a:solidFill>
              <a:latin typeface="+mn-ea"/>
              <a:cs typeface="+mn-ea"/>
              <a:sym typeface="+mn-ea"/>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712230" cy="3226244"/>
            <a:chOff x="3080" y="5970"/>
            <a:chExt cx="4121" cy="4902"/>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121" cy="4067"/>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深入理解创业环境的广义与狭义定义及构成要素，明确其对创业机会、创业者和创业成功概率的重要影响。</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掌握宏观和微观层面不同类型创业环境的特点，学会运用 PEST 分析和波特五力模型等方法进行分析。</a:t>
              </a:r>
              <a:endParaRPr lang="zh-CN" altLang="zh-CN" sz="14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903091"/>
            <a:chOff x="3080" y="5970"/>
            <a:chExt cx="4316" cy="4411"/>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3576"/>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能够从创业者自身和借助外部资源两方面制定适应与利用创业环境的策略，提升创业能力与成功率。</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依据创业项目特点与阶段，精准选用政策，提升解决实际问题能力。</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964141" y="2840806"/>
            <a:ext cx="2934025" cy="1932982"/>
            <a:chOff x="3356" y="5970"/>
            <a:chExt cx="4458" cy="2937"/>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356" y="6805"/>
              <a:ext cx="4458" cy="2102"/>
            </a:xfrm>
            <a:prstGeom prst="rect">
              <a:avLst/>
            </a:prstGeom>
            <a:noFill/>
          </p:spPr>
          <p:txBody>
            <a:bodyPr wrap="square" rtlCol="0">
              <a:spAutoFit/>
            </a:bodyPr>
            <a:lstStyle/>
            <a:p>
              <a:pPr algn="just">
                <a:lnSpc>
                  <a:spcPct val="150000"/>
                </a:lnSpc>
                <a:spcBef>
                  <a:spcPts val="0"/>
                </a:spcBef>
                <a:spcAft>
                  <a:spcPts val="0"/>
                </a:spcAft>
                <a:buClrTx/>
                <a:buSzTx/>
                <a:buFontTx/>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培养主动关注政策动态意识，通过官方渠道获取信息，增强利用政策推动项目发展的信心，把握机遇实现创业梦，更好适应创业环境变化。</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584575" y="2995930"/>
            <a:ext cx="4824095"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创业环境概说</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601535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099820" y="2234565"/>
            <a:ext cx="5636895" cy="3415030"/>
          </a:xfrm>
          <a:prstGeom prst="rect">
            <a:avLst/>
          </a:prstGeom>
          <a:noFill/>
        </p:spPr>
        <p:txBody>
          <a:bodyPr wrap="square" rtlCol="0">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（一）定义阐述</a:t>
            </a:r>
            <a:endParaRPr lang="zh-CN" altLang="en-US" sz="1600" dirty="0">
              <a:solidFill>
                <a:schemeClr val="bg1"/>
              </a:solidFill>
              <a:cs typeface="+mn-ea"/>
              <a:sym typeface="+mn-lt"/>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bg1"/>
                </a:solidFill>
                <a:cs typeface="+mn-ea"/>
                <a:sym typeface="+mn-lt"/>
              </a:rPr>
              <a:t>创业环境，广义而言，是指围绕创业企业成长而变化，并能够影响创业企业成长的一切外部因素的总和。这涵盖了政治、经济、法律、科技、社会、自然等诸多方面，是一个复杂且相互关联的庞大体系。从狭义上看，创业环境则特指直接影响创业活动的具体外部条件和因素，如特定地区的创业扶持政策、当地的产业集群优势等。无论是广义还是狭义的理解，创业环境均为创业企业生存与发展的外部土壤，对创业活动的全过程起着至关重要的作用。</a:t>
            </a:r>
            <a:endParaRPr lang="zh-CN" altLang="en-US" sz="1600" dirty="0">
              <a:solidFill>
                <a:schemeClr val="bg1"/>
              </a:solidFill>
              <a:cs typeface="+mn-ea"/>
              <a:sym typeface="+mn-lt"/>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一、创业环境的概念与内涵</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一、创业机会的含义与特征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362074" y="2104334"/>
            <a:ext cx="4598035" cy="35814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（二）构成要素</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图形 39"/>
          <p:cNvSpPr/>
          <p:nvPr>
            <p:custDataLst>
              <p:tags r:id="rId5"/>
            </p:custDataLst>
          </p:nvPr>
        </p:nvSpPr>
        <p:spPr>
          <a:xfrm>
            <a:off x="2819668" y="3414436"/>
            <a:ext cx="6524400" cy="870273"/>
          </a:xfrm>
          <a:custGeom>
            <a:avLst/>
            <a:gdLst>
              <a:gd name="connsiteX0" fmla="*/ 0 w 5934764"/>
              <a:gd name="connsiteY0" fmla="*/ 468412 h 903808"/>
              <a:gd name="connsiteX1" fmla="*/ 489019 w 5934764"/>
              <a:gd name="connsiteY1" fmla="*/ 157369 h 903808"/>
              <a:gd name="connsiteX2" fmla="*/ 1591808 w 5934764"/>
              <a:gd name="connsiteY2" fmla="*/ 177329 h 903808"/>
              <a:gd name="connsiteX3" fmla="*/ 2388543 w 5934764"/>
              <a:gd name="connsiteY3" fmla="*/ 726228 h 903808"/>
              <a:gd name="connsiteX4" fmla="*/ 3542895 w 5934764"/>
              <a:gd name="connsiteY4" fmla="*/ 719575 h 903808"/>
              <a:gd name="connsiteX5" fmla="*/ 4299710 w 5934764"/>
              <a:gd name="connsiteY5" fmla="*/ 185646 h 903808"/>
              <a:gd name="connsiteX6" fmla="*/ 5409152 w 5934764"/>
              <a:gd name="connsiteY6" fmla="*/ 147389 h 903808"/>
              <a:gd name="connsiteX7" fmla="*/ 5934765 w 5934764"/>
              <a:gd name="connsiteY7" fmla="*/ 466749 h 90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4764" h="903808">
                <a:moveTo>
                  <a:pt x="0" y="468412"/>
                </a:moveTo>
                <a:lnTo>
                  <a:pt x="489019" y="157369"/>
                </a:lnTo>
                <a:cubicBezTo>
                  <a:pt x="828339" y="-57201"/>
                  <a:pt x="1260805" y="-48884"/>
                  <a:pt x="1591808" y="177329"/>
                </a:cubicBezTo>
                <a:lnTo>
                  <a:pt x="2388543" y="726228"/>
                </a:lnTo>
                <a:cubicBezTo>
                  <a:pt x="2736179" y="965748"/>
                  <a:pt x="3196922" y="962421"/>
                  <a:pt x="3542895" y="719575"/>
                </a:cubicBezTo>
                <a:lnTo>
                  <a:pt x="4299710" y="185646"/>
                </a:lnTo>
                <a:cubicBezTo>
                  <a:pt x="4629050" y="-47221"/>
                  <a:pt x="5064842" y="-62191"/>
                  <a:pt x="5409152" y="147389"/>
                </a:cubicBezTo>
                <a:lnTo>
                  <a:pt x="5934765" y="466749"/>
                </a:lnTo>
              </a:path>
            </a:pathLst>
          </a:custGeom>
          <a:noFill/>
          <a:ln w="101600" cap="flat">
            <a:solidFill>
              <a:srgbClr val="000000">
                <a:lumMod val="30000"/>
                <a:lumOff val="70000"/>
                <a:alpha val="30000"/>
              </a:srgbClr>
            </a:solidFill>
            <a:prstDash val="solid"/>
            <a:miter/>
          </a:ln>
        </p:spPr>
        <p:txBody>
          <a:bodyPr rtlCol="0" anchor="ctr"/>
          <a:lstStyle/>
          <a:p>
            <a:endParaRPr lang="zh-CN" altLang="en-US">
              <a:solidFill>
                <a:schemeClr val="tx1"/>
              </a:solidFill>
            </a:endParaRPr>
          </a:p>
        </p:txBody>
      </p:sp>
      <p:sp>
        <p:nvSpPr>
          <p:cNvPr id="5" name="任意多边形: 形状 79"/>
          <p:cNvSpPr/>
          <p:nvPr>
            <p:custDataLst>
              <p:tags r:id="rId6"/>
            </p:custDataLst>
          </p:nvPr>
        </p:nvSpPr>
        <p:spPr>
          <a:xfrm>
            <a:off x="1693562" y="3021221"/>
            <a:ext cx="1787869" cy="1371777"/>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16" name="任意多边形: 形状 11"/>
          <p:cNvSpPr/>
          <p:nvPr>
            <p:custDataLst>
              <p:tags r:id="rId7"/>
            </p:custDataLst>
          </p:nvPr>
        </p:nvSpPr>
        <p:spPr>
          <a:xfrm>
            <a:off x="1693562" y="3463811"/>
            <a:ext cx="767490" cy="488134"/>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7" name="任意多边形: 形状 15"/>
          <p:cNvSpPr/>
          <p:nvPr>
            <p:custDataLst>
              <p:tags r:id="rId8"/>
            </p:custDataLst>
          </p:nvPr>
        </p:nvSpPr>
        <p:spPr>
          <a:xfrm>
            <a:off x="2714375" y="3608961"/>
            <a:ext cx="767490" cy="783663"/>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20" name="任意多边形: 形状 16"/>
          <p:cNvSpPr/>
          <p:nvPr>
            <p:custDataLst>
              <p:tags r:id="rId9"/>
            </p:custDataLst>
          </p:nvPr>
        </p:nvSpPr>
        <p:spPr>
          <a:xfrm>
            <a:off x="2460956" y="3594684"/>
            <a:ext cx="252889" cy="798365"/>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1" name="任意多边形: 形状 17"/>
          <p:cNvSpPr/>
          <p:nvPr>
            <p:custDataLst>
              <p:tags r:id="rId10"/>
            </p:custDataLst>
          </p:nvPr>
        </p:nvSpPr>
        <p:spPr>
          <a:xfrm>
            <a:off x="1693562" y="3021221"/>
            <a:ext cx="1787869" cy="1014498"/>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19" name="矩形 118"/>
          <p:cNvSpPr/>
          <p:nvPr>
            <p:custDataLst>
              <p:tags r:id="rId11"/>
            </p:custDataLst>
          </p:nvPr>
        </p:nvSpPr>
        <p:spPr>
          <a:xfrm>
            <a:off x="1808968" y="4757673"/>
            <a:ext cx="1557345" cy="873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 政策法规环境</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3" name="任意多边形: 形状 86"/>
          <p:cNvSpPr/>
          <p:nvPr>
            <p:custDataLst>
              <p:tags r:id="rId12"/>
            </p:custDataLst>
          </p:nvPr>
        </p:nvSpPr>
        <p:spPr>
          <a:xfrm>
            <a:off x="4058802" y="3040257"/>
            <a:ext cx="1687890" cy="1335020"/>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635000" dir="5400000" sx="70000" sy="70000" algn="t"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4" name="任意多边形: 形状 12"/>
          <p:cNvSpPr/>
          <p:nvPr>
            <p:custDataLst>
              <p:tags r:id="rId13"/>
            </p:custDataLst>
          </p:nvPr>
        </p:nvSpPr>
        <p:spPr>
          <a:xfrm>
            <a:off x="5509712" y="3503668"/>
            <a:ext cx="236716" cy="739553"/>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4">
                  <a:lumMod val="60000"/>
                  <a:lumOff val="40000"/>
                  <a:alpha val="100000"/>
                </a:schemeClr>
              </a:gs>
              <a:gs pos="75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5" name="任意多边形: 形状 13"/>
          <p:cNvSpPr/>
          <p:nvPr>
            <p:custDataLst>
              <p:tags r:id="rId14"/>
            </p:custDataLst>
          </p:nvPr>
        </p:nvSpPr>
        <p:spPr>
          <a:xfrm>
            <a:off x="4820247" y="3885580"/>
            <a:ext cx="689564" cy="489604"/>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6" name="任意多边形: 形状 14"/>
          <p:cNvSpPr/>
          <p:nvPr>
            <p:custDataLst>
              <p:tags r:id="rId15"/>
            </p:custDataLst>
          </p:nvPr>
        </p:nvSpPr>
        <p:spPr>
          <a:xfrm>
            <a:off x="4058802" y="3576838"/>
            <a:ext cx="761608" cy="798364"/>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7" name="任意多边形: 形状 18"/>
          <p:cNvSpPr/>
          <p:nvPr>
            <p:custDataLst>
              <p:tags r:id="rId16"/>
            </p:custDataLst>
          </p:nvPr>
        </p:nvSpPr>
        <p:spPr>
          <a:xfrm>
            <a:off x="4058802" y="3040257"/>
            <a:ext cx="1687889" cy="977740"/>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4">
                  <a:lumMod val="60000"/>
                  <a:lumOff val="40000"/>
                  <a:alpha val="100000"/>
                </a:schemeClr>
              </a:gs>
              <a:gs pos="0">
                <a:schemeClr val="accent4">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20" name="矩形 119"/>
          <p:cNvSpPr/>
          <p:nvPr>
            <p:custDataLst>
              <p:tags r:id="rId17"/>
            </p:custDataLst>
          </p:nvPr>
        </p:nvSpPr>
        <p:spPr>
          <a:xfrm>
            <a:off x="4123643" y="4757673"/>
            <a:ext cx="1557345" cy="873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经济环境</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8" name="任意多边形: 形状 85"/>
          <p:cNvSpPr/>
          <p:nvPr>
            <p:custDataLst>
              <p:tags r:id="rId18"/>
            </p:custDataLst>
          </p:nvPr>
        </p:nvSpPr>
        <p:spPr>
          <a:xfrm>
            <a:off x="6323507" y="2997426"/>
            <a:ext cx="1787869" cy="1371777"/>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29" name="任意多边形: 形状 61"/>
          <p:cNvSpPr/>
          <p:nvPr>
            <p:custDataLst>
              <p:tags r:id="rId19"/>
            </p:custDataLst>
          </p:nvPr>
        </p:nvSpPr>
        <p:spPr>
          <a:xfrm>
            <a:off x="6323507" y="3440016"/>
            <a:ext cx="767490" cy="488134"/>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30" name="任意多边形: 形状 68"/>
          <p:cNvSpPr/>
          <p:nvPr>
            <p:custDataLst>
              <p:tags r:id="rId20"/>
            </p:custDataLst>
          </p:nvPr>
        </p:nvSpPr>
        <p:spPr>
          <a:xfrm>
            <a:off x="7343725" y="3585761"/>
            <a:ext cx="767490" cy="783663"/>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31" name="任意多边形: 形状 69"/>
          <p:cNvSpPr/>
          <p:nvPr>
            <p:custDataLst>
              <p:tags r:id="rId21"/>
            </p:custDataLst>
          </p:nvPr>
        </p:nvSpPr>
        <p:spPr>
          <a:xfrm>
            <a:off x="7090901" y="3570889"/>
            <a:ext cx="252889" cy="798365"/>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32" name="任意多边形: 形状 70"/>
          <p:cNvSpPr/>
          <p:nvPr>
            <p:custDataLst>
              <p:tags r:id="rId22"/>
            </p:custDataLst>
          </p:nvPr>
        </p:nvSpPr>
        <p:spPr>
          <a:xfrm>
            <a:off x="6323507" y="2997426"/>
            <a:ext cx="1787869" cy="1014498"/>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21" name="矩形 120"/>
          <p:cNvSpPr/>
          <p:nvPr>
            <p:custDataLst>
              <p:tags r:id="rId23"/>
            </p:custDataLst>
          </p:nvPr>
        </p:nvSpPr>
        <p:spPr>
          <a:xfrm>
            <a:off x="6438913" y="4757673"/>
            <a:ext cx="1557345" cy="873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社会文化环境</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33" name="任意多边形: 形状 84"/>
          <p:cNvSpPr/>
          <p:nvPr>
            <p:custDataLst>
              <p:tags r:id="rId24"/>
            </p:custDataLst>
          </p:nvPr>
        </p:nvSpPr>
        <p:spPr>
          <a:xfrm>
            <a:off x="8688152" y="3016462"/>
            <a:ext cx="1687890" cy="1335020"/>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635000" dir="5400000" sx="70000" sy="70000" algn="t"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63" name="任意多边形: 形状 62"/>
          <p:cNvSpPr/>
          <p:nvPr>
            <p:custDataLst>
              <p:tags r:id="rId25"/>
            </p:custDataLst>
          </p:nvPr>
        </p:nvSpPr>
        <p:spPr>
          <a:xfrm>
            <a:off x="10139657" y="3479873"/>
            <a:ext cx="236716" cy="739554"/>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4">
                  <a:lumMod val="60000"/>
                  <a:lumOff val="40000"/>
                  <a:alpha val="100000"/>
                </a:schemeClr>
              </a:gs>
              <a:gs pos="75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34" name="任意多边形: 形状 63"/>
          <p:cNvSpPr/>
          <p:nvPr>
            <p:custDataLst>
              <p:tags r:id="rId26"/>
            </p:custDataLst>
          </p:nvPr>
        </p:nvSpPr>
        <p:spPr>
          <a:xfrm>
            <a:off x="9450192" y="3862380"/>
            <a:ext cx="689564" cy="489604"/>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35" name="任意多边形: 形状 64"/>
          <p:cNvSpPr/>
          <p:nvPr>
            <p:custDataLst>
              <p:tags r:id="rId27"/>
            </p:custDataLst>
          </p:nvPr>
        </p:nvSpPr>
        <p:spPr>
          <a:xfrm>
            <a:off x="8688152" y="3553638"/>
            <a:ext cx="761608" cy="798365"/>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2" name="任意多边形: 形状 71"/>
          <p:cNvSpPr/>
          <p:nvPr>
            <p:custDataLst>
              <p:tags r:id="rId28"/>
            </p:custDataLst>
          </p:nvPr>
        </p:nvSpPr>
        <p:spPr>
          <a:xfrm>
            <a:off x="8688152" y="3016462"/>
            <a:ext cx="1687889" cy="977741"/>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4">
                  <a:lumMod val="60000"/>
                  <a:lumOff val="40000"/>
                  <a:alpha val="100000"/>
                </a:schemeClr>
              </a:gs>
              <a:gs pos="0">
                <a:schemeClr val="accent4">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22" name="矩形 121"/>
          <p:cNvSpPr/>
          <p:nvPr>
            <p:custDataLst>
              <p:tags r:id="rId29"/>
            </p:custDataLst>
          </p:nvPr>
        </p:nvSpPr>
        <p:spPr>
          <a:xfrm>
            <a:off x="8753589" y="4757673"/>
            <a:ext cx="1557345" cy="873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kern="0" spc="0" dirty="0">
                <a:ln>
                  <a:noFill/>
                  <a:prstDash val="sysDot"/>
                </a:ln>
                <a:solidFill>
                  <a:schemeClr val="tx1">
                    <a:lumMod val="85000"/>
                    <a:lumOff val="15000"/>
                  </a:schemeClr>
                </a:solidFill>
                <a:latin typeface="+mn-ea"/>
                <a:ea typeface="+mn-ea"/>
                <a:sym typeface="+mn-ea"/>
              </a:rPr>
              <a:t>技术环境</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36" name="矩形 35"/>
          <p:cNvSpPr/>
          <p:nvPr>
            <p:custDataLst>
              <p:tags r:id="rId30"/>
            </p:custDataLst>
          </p:nvPr>
        </p:nvSpPr>
        <p:spPr>
          <a:xfrm>
            <a:off x="4724471" y="3255603"/>
            <a:ext cx="628396" cy="606964"/>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02</a:t>
            </a:r>
            <a:endParaRPr lang="en-US" altLang="zh-CN" sz="4000" b="1" kern="0" dirty="0">
              <a:solidFill>
                <a:srgbClr val="FFFFFF"/>
              </a:solidFill>
              <a:cs typeface="+mn-lt"/>
            </a:endParaRPr>
          </a:p>
        </p:txBody>
      </p:sp>
      <p:sp>
        <p:nvSpPr>
          <p:cNvPr id="37" name="矩形 36"/>
          <p:cNvSpPr/>
          <p:nvPr>
            <p:custDataLst>
              <p:tags r:id="rId31"/>
            </p:custDataLst>
          </p:nvPr>
        </p:nvSpPr>
        <p:spPr>
          <a:xfrm>
            <a:off x="9343114" y="3255603"/>
            <a:ext cx="628396" cy="606964"/>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04</a:t>
            </a:r>
            <a:endParaRPr lang="en-US" altLang="zh-CN" sz="4000" b="1" kern="0" dirty="0">
              <a:solidFill>
                <a:srgbClr val="FFFFFF"/>
              </a:solidFill>
              <a:cs typeface="+mn-lt"/>
            </a:endParaRPr>
          </a:p>
        </p:txBody>
      </p:sp>
      <p:sp>
        <p:nvSpPr>
          <p:cNvPr id="38" name="矩形 37"/>
          <p:cNvSpPr/>
          <p:nvPr>
            <p:custDataLst>
              <p:tags r:id="rId32"/>
            </p:custDataLst>
          </p:nvPr>
        </p:nvSpPr>
        <p:spPr>
          <a:xfrm>
            <a:off x="7096255" y="3079519"/>
            <a:ext cx="628396" cy="606964"/>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03</a:t>
            </a:r>
            <a:endParaRPr lang="en-US" altLang="zh-CN" sz="4000" b="1" kern="0" dirty="0">
              <a:solidFill>
                <a:srgbClr val="FFFFFF"/>
              </a:solidFill>
              <a:cs typeface="+mn-lt"/>
            </a:endParaRPr>
          </a:p>
        </p:txBody>
      </p:sp>
      <p:sp>
        <p:nvSpPr>
          <p:cNvPr id="39" name="矩形 38"/>
          <p:cNvSpPr/>
          <p:nvPr>
            <p:custDataLst>
              <p:tags r:id="rId33"/>
            </p:custDataLst>
          </p:nvPr>
        </p:nvSpPr>
        <p:spPr>
          <a:xfrm>
            <a:off x="2456197" y="3079519"/>
            <a:ext cx="628396" cy="606964"/>
          </a:xfrm>
          <a:prstGeom prst="rect">
            <a:avLst/>
          </a:prstGeom>
          <a:noFill/>
          <a:ln>
            <a:noFill/>
          </a:ln>
          <a:effectLst>
            <a:innerShdw blurRad="63500" dist="1054100" dir="189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01</a:t>
            </a:r>
            <a:endParaRPr lang="en-US" altLang="zh-CN" sz="4000" b="1" kern="0" dirty="0">
              <a:solidFill>
                <a:srgbClr val="FFFFFF"/>
              </a:solidFill>
              <a:cs typeface="+mn-lt"/>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972552" y="891480"/>
            <a:ext cx="4246880" cy="583565"/>
          </a:xfrm>
          <a:prstGeom prst="rect">
            <a:avLst/>
          </a:prstGeom>
          <a:noFill/>
        </p:spPr>
        <p:txBody>
          <a:bodyPr wrap="none" rtlCol="0">
            <a:spAutoFit/>
          </a:bodyPr>
          <a:p>
            <a:pPr algn="ctr"/>
            <a:r>
              <a:rPr lang="zh-CN" altLang="en-US" sz="3200" b="1" dirty="0">
                <a:solidFill>
                  <a:srgbClr val="7E4938"/>
                </a:solidFill>
                <a:cs typeface="+mn-ea"/>
                <a:sym typeface="+mn-lt"/>
              </a:rPr>
              <a:t>二、创业环境的重要性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1" name="圆角矩形 9"/>
          <p:cNvSpPr/>
          <p:nvPr>
            <p:custDataLst>
              <p:tags r:id="rId4"/>
            </p:custDataLst>
          </p:nvPr>
        </p:nvSpPr>
        <p:spPr>
          <a:xfrm>
            <a:off x="2332502" y="1912282"/>
            <a:ext cx="8329266" cy="1006294"/>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537000" y="2060502"/>
            <a:ext cx="1724611" cy="71045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en-US" altLang="zh-CN" b="1" dirty="0">
                <a:solidFill>
                  <a:schemeClr val="lt1"/>
                </a:solidFill>
                <a:latin typeface="+mn-ea"/>
                <a:cs typeface="+mn-ea"/>
                <a:sym typeface="+mn-ea"/>
              </a:rPr>
              <a:t>对创业机会的影响</a:t>
            </a:r>
            <a:endParaRPr lang="en-US" altLang="zh-CN" b="1" dirty="0">
              <a:solidFill>
                <a:schemeClr val="lt1"/>
              </a:solidFill>
              <a:latin typeface="+mn-ea"/>
              <a:cs typeface="+mn-ea"/>
              <a:sym typeface="+mn-ea"/>
            </a:endParaRPr>
          </a:p>
        </p:txBody>
      </p:sp>
      <p:sp>
        <p:nvSpPr>
          <p:cNvPr id="5" name="矩形 4"/>
          <p:cNvSpPr/>
          <p:nvPr>
            <p:custDataLst>
              <p:tags r:id="rId6"/>
            </p:custDataLst>
          </p:nvPr>
        </p:nvSpPr>
        <p:spPr>
          <a:xfrm>
            <a:off x="4466639" y="1989178"/>
            <a:ext cx="5694310" cy="852541"/>
          </a:xfrm>
          <a:prstGeom prst="rect">
            <a:avLst/>
          </a:prstGeom>
          <a:noFill/>
        </p:spPr>
        <p:txBody>
          <a:bodyPr wrap="square" lIns="0" tIns="0" rIns="0" bIns="0" rtlCol="0" anchor="ctr"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良好的创业环境是创业机会的滋生土壤。在国家大力倡导科技创新和产业升级的政策环境下。</a:t>
            </a:r>
            <a:endParaRPr lang="en-US" altLang="zh-CN" sz="1600">
              <a:solidFill>
                <a:schemeClr val="tx1">
                  <a:lumMod val="85000"/>
                  <a:lumOff val="15000"/>
                </a:schemeClr>
              </a:solidFill>
              <a:latin typeface="+mn-ea"/>
              <a:cs typeface="+mn-ea"/>
            </a:endParaRPr>
          </a:p>
        </p:txBody>
      </p:sp>
      <p:sp>
        <p:nvSpPr>
          <p:cNvPr id="16" name="圆角矩形 9"/>
          <p:cNvSpPr/>
          <p:nvPr>
            <p:custDataLst>
              <p:tags r:id="rId7"/>
            </p:custDataLst>
          </p:nvPr>
        </p:nvSpPr>
        <p:spPr>
          <a:xfrm>
            <a:off x="2332502" y="3444627"/>
            <a:ext cx="8329266" cy="1006294"/>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17" name="圆角矩形 16"/>
          <p:cNvSpPr/>
          <p:nvPr>
            <p:custDataLst>
              <p:tags r:id="rId8"/>
            </p:custDataLst>
          </p:nvPr>
        </p:nvSpPr>
        <p:spPr>
          <a:xfrm flipH="1">
            <a:off x="2537000" y="3592846"/>
            <a:ext cx="1724611" cy="71045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对创业者的</a:t>
            </a:r>
            <a:endParaRPr lang="zh-CN" altLang="en-US" b="1">
              <a:solidFill>
                <a:schemeClr val="lt1"/>
              </a:solidFill>
              <a:latin typeface="+mn-ea"/>
              <a:cs typeface="+mn-ea"/>
              <a:sym typeface="+mn-ea"/>
            </a:endParaRPr>
          </a:p>
          <a:p>
            <a:pPr lvl="0" algn="ctr">
              <a:spcBef>
                <a:spcPct val="0"/>
              </a:spcBef>
              <a:spcAft>
                <a:spcPct val="0"/>
              </a:spcAft>
              <a:buClrTx/>
              <a:buSzTx/>
              <a:buFontTx/>
            </a:pPr>
            <a:r>
              <a:rPr lang="zh-CN" altLang="en-US" b="1">
                <a:solidFill>
                  <a:schemeClr val="lt1"/>
                </a:solidFill>
                <a:latin typeface="+mn-ea"/>
                <a:cs typeface="+mn-ea"/>
                <a:sym typeface="+mn-ea"/>
              </a:rPr>
              <a:t>作用</a:t>
            </a:r>
            <a:endParaRPr lang="zh-CN" altLang="en-US" b="1">
              <a:solidFill>
                <a:schemeClr val="lt1"/>
              </a:solidFill>
              <a:latin typeface="+mn-ea"/>
              <a:cs typeface="+mn-ea"/>
              <a:sym typeface="+mn-ea"/>
            </a:endParaRPr>
          </a:p>
        </p:txBody>
      </p:sp>
      <p:sp>
        <p:nvSpPr>
          <p:cNvPr id="20" name="矩形 19"/>
          <p:cNvSpPr/>
          <p:nvPr>
            <p:custDataLst>
              <p:tags r:id="rId9"/>
            </p:custDataLst>
          </p:nvPr>
        </p:nvSpPr>
        <p:spPr>
          <a:xfrm>
            <a:off x="4466639" y="3521522"/>
            <a:ext cx="5694310" cy="852541"/>
          </a:xfrm>
          <a:prstGeom prst="rect">
            <a:avLst/>
          </a:prstGeom>
          <a:noFill/>
        </p:spPr>
        <p:txBody>
          <a:bodyPr wrap="square" lIns="0" tIns="0" rIns="0" bIns="0" rtlCol="0" anchor="ctr"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创业环境深刻影响着创业者的心态、决策和能力发挥。在鼓励创新、宽容失败的社会文化环境中，创业者更具勇气和信心去尝试新的商业理念和模式，敢于承担风险。</a:t>
            </a:r>
            <a:endParaRPr lang="zh-CN" altLang="en-US" sz="1600">
              <a:solidFill>
                <a:schemeClr val="tx1">
                  <a:lumMod val="85000"/>
                  <a:lumOff val="15000"/>
                </a:schemeClr>
              </a:solidFill>
              <a:latin typeface="+mn-ea"/>
              <a:cs typeface="+mn-ea"/>
            </a:endParaRPr>
          </a:p>
        </p:txBody>
      </p:sp>
      <p:sp>
        <p:nvSpPr>
          <p:cNvPr id="21" name="圆角矩形 20"/>
          <p:cNvSpPr/>
          <p:nvPr>
            <p:custDataLst>
              <p:tags r:id="rId10"/>
            </p:custDataLst>
          </p:nvPr>
        </p:nvSpPr>
        <p:spPr>
          <a:xfrm>
            <a:off x="2332502" y="4976971"/>
            <a:ext cx="8329266" cy="1006294"/>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4" name="圆角矩形 23"/>
          <p:cNvSpPr/>
          <p:nvPr>
            <p:custDataLst>
              <p:tags r:id="rId11"/>
            </p:custDataLst>
          </p:nvPr>
        </p:nvSpPr>
        <p:spPr>
          <a:xfrm flipH="1">
            <a:off x="2537000" y="5125190"/>
            <a:ext cx="1724611" cy="71045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与创业成功概率的关联</a:t>
            </a:r>
            <a:endParaRPr lang="zh-CN" altLang="en-US" b="1">
              <a:solidFill>
                <a:schemeClr val="lt1"/>
              </a:solidFill>
              <a:latin typeface="+mn-ea"/>
              <a:cs typeface="+mn-ea"/>
              <a:sym typeface="+mn-ea"/>
            </a:endParaRPr>
          </a:p>
        </p:txBody>
      </p:sp>
      <p:sp>
        <p:nvSpPr>
          <p:cNvPr id="26" name="矩形 25"/>
          <p:cNvSpPr/>
          <p:nvPr>
            <p:custDataLst>
              <p:tags r:id="rId12"/>
            </p:custDataLst>
          </p:nvPr>
        </p:nvSpPr>
        <p:spPr>
          <a:xfrm>
            <a:off x="4466639" y="5053867"/>
            <a:ext cx="5694310" cy="852541"/>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适宜的创业环境能显著提升创业成功的可能性。</a:t>
            </a:r>
            <a:endParaRPr lang="zh-CN" altLang="en-US" sz="1600">
              <a:solidFill>
                <a:schemeClr val="tx1">
                  <a:lumMod val="85000"/>
                  <a:lumOff val="15000"/>
                </a:schemeClr>
              </a:solidFill>
              <a:latin typeface="+mn-ea"/>
              <a:cs typeface="+mn-ea"/>
            </a:endParaRPr>
          </a:p>
        </p:txBody>
      </p:sp>
      <p:cxnSp>
        <p:nvCxnSpPr>
          <p:cNvPr id="27" name="直接连接符 26"/>
          <p:cNvCxnSpPr/>
          <p:nvPr>
            <p:custDataLst>
              <p:tags r:id="rId13"/>
            </p:custDataLst>
          </p:nvPr>
        </p:nvCxnSpPr>
        <p:spPr>
          <a:xfrm>
            <a:off x="1968640" y="2650594"/>
            <a:ext cx="0" cy="106165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28" name="序号"/>
          <p:cNvSpPr/>
          <p:nvPr>
            <p:custDataLst>
              <p:tags r:id="rId14"/>
            </p:custDataLst>
          </p:nvPr>
        </p:nvSpPr>
        <p:spPr>
          <a:xfrm>
            <a:off x="1732937" y="2180303"/>
            <a:ext cx="470694" cy="47069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29" name="序号"/>
          <p:cNvSpPr/>
          <p:nvPr>
            <p:custDataLst>
              <p:tags r:id="rId15"/>
            </p:custDataLst>
          </p:nvPr>
        </p:nvSpPr>
        <p:spPr>
          <a:xfrm>
            <a:off x="1732937" y="3712648"/>
            <a:ext cx="470694" cy="47069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30" name="序号"/>
          <p:cNvSpPr/>
          <p:nvPr>
            <p:custDataLst>
              <p:tags r:id="rId16"/>
            </p:custDataLst>
          </p:nvPr>
        </p:nvSpPr>
        <p:spPr>
          <a:xfrm>
            <a:off x="1732937" y="5244992"/>
            <a:ext cx="470694" cy="47069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31" name="直接连接符 30"/>
          <p:cNvCxnSpPr/>
          <p:nvPr>
            <p:custDataLst>
              <p:tags r:id="rId17"/>
            </p:custDataLst>
          </p:nvPr>
        </p:nvCxnSpPr>
        <p:spPr>
          <a:xfrm>
            <a:off x="1968640" y="4182938"/>
            <a:ext cx="0" cy="106165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4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2"/>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4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3"/>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4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4"/>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4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5"/>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f*1_4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UNIT_VALUE" val="12"/>
  <p:tag name="KSO_WM_DIAGRAM_GROUP_CODE" val="m1-1"/>
  <p:tag name="KSO_WM_UNIT_TYPE" val="m_h_f"/>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2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4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4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3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1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brightness&quot;:0,&quot;colorType&quot;:2,&quot;rgb&quot;:&quot;#000000&quot;,&quot;transparency&quot;:0.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8,8,8,8,8,8]}"/>
</p:tagLst>
</file>

<file path=ppt/tags/tag1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20.54977416992205,&quot;left&quot;:69.17503937007874,&quot;top&quot;:150.57342000165326,&quot;width&quot;:770.334230910665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1_1"/>
  <p:tag name="KSO_WM_UNIT_INDEX" val="1_2_1_1"/>
  <p:tag name="KSO_WM_DIAGRAM_GROUP_CODE" val="n1-1"/>
  <p:tag name="KSO_WM_BEAUTIFY_FLAG" val="#wm#"/>
  <p:tag name="KSO_WM_UNIT_FILL_TYPE" val="3"/>
  <p:tag name="KSO_WM_DIAGRAM_USE_COLOR_VALUE" val="{&quot;color_scheme&quot;:1,&quot;color_type&quot;:1,&quot;theme_color_indexes&quot;:[8,8,8,8,8,8]}"/>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2_1"/>
  <p:tag name="KSO_WM_UNIT_INDEX" val="1_2_2_1"/>
  <p:tag name="KSO_WM_DIAGRAM_GROUP_CODE" val="n1-1"/>
  <p:tag name="KSO_WM_BEAUTIFY_FLAG" val="#wm#"/>
  <p:tag name="KSO_WM_UNIT_FILL_TYPE" val="3"/>
  <p:tag name="KSO_WM_DIAGRAM_USE_COLOR_VALUE" val="{&quot;color_scheme&quot;:1,&quot;color_type&quot;:1,&quot;theme_color_indexes&quot;:[8,8,8,8,8,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3_1"/>
  <p:tag name="KSO_WM_UNIT_INDEX" val="1_2_3_1"/>
  <p:tag name="KSO_WM_DIAGRAM_GROUP_CODE" val="n1-1"/>
  <p:tag name="KSO_WM_BEAUTIFY_FLAG" val="#wm#"/>
  <p:tag name="KSO_WM_UNIT_FILL_TYPE" val="3"/>
  <p:tag name="KSO_WM_DIAGRAM_USE_COLOR_VALUE" val="{&quot;color_scheme&quot;:1,&quot;color_type&quot;:1,&quot;theme_color_indexes&quot;:[8,8,8,8,8,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4_1"/>
  <p:tag name="KSO_WM_UNIT_INDEX" val="1_2_4_1"/>
  <p:tag name="KSO_WM_DIAGRAM_GROUP_CODE" val="n1-1"/>
  <p:tag name="KSO_WM_BEAUTIFY_FLAG" val="#wm#"/>
  <p:tag name="KSO_WM_UNIT_FILL_TYPE" val="3"/>
  <p:tag name="KSO_WM_DIAGRAM_USE_COLOR_VALUE" val="{&quot;color_scheme&quot;:1,&quot;color_type&quot;:1,&quot;theme_color_indexes&quot;:[8,8,8,8,8,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3263"/>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4"/>
  <p:tag name="KSO_WM_DIAGRAM_MIN_ITEMCNT" val="4"/>
  <p:tag name="KSO_WM_DIAGRAM_VIRTUALLY_FRAME" val="{&quot;height&quot;:290.4060244198296,&quot;left&quot;:127,&quot;top&quot;:152.45,&quot;width&quot;:727.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i*1_1_2"/>
  <p:tag name="KSO_WM_UNIT_INDEX" val="1_1_2"/>
  <p:tag name="KSO_WM_DIAGRAM_GROUP_CODE" val="n1-1"/>
  <p:tag name="KSO_WM_BEAUTIFY_FLAG" val="#wm#"/>
  <p:tag name="KSO_WM_UNIT_LINE_FORE_SCHEMECOLOR_INDEX" val="5"/>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326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45"/>
  <p:tag name="KSO_WM_DIAGRAM_MAX_ITEMCNT" val="4"/>
  <p:tag name="KSO_WM_DIAGRAM_MIN_ITEMCNT" val="4"/>
  <p:tag name="KSO_WM_DIAGRAM_VIRTUALLY_FRAME" val="{&quot;height&quot;:290.4060244198296,&quot;left&quot;:127,&quot;top&quot;:152.45,&quot;width&quot;:727.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ID" val="diagram20233263_1*n_h_a*1_1_2"/>
  <p:tag name="KSO_WM_UNIT_INDEX" val="1_1_2"/>
  <p:tag name="KSO_WM_DIAGRAM_GROUP_CODE" val="n1-1"/>
  <p:tag name="KSO_WM_UNIT_TEXT_TYPE" val="1"/>
  <p:tag name="KSO_WM_BEAUTIFY_FLAG" val="#wm#"/>
  <p:tag name="KSO_WM_UNIT_PRESET_TEXT" val="单击此处添加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1_1"/>
  <p:tag name="KSO_WM_UNIT_INDEX" val="1_2_1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3_1"/>
  <p:tag name="KSO_WM_UNIT_INDEX" val="1_2_3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内容观点。单击此处输入您的项正文，文字是思想的提炼，请尽量言简意赅的阐述内容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4_1"/>
  <p:tag name="KSO_WM_UNIT_INDEX" val="1_2_4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4060244198296,&quot;left&quot;:127,&quot;top&quot;:152.45,&quot;width&quot;:72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2_1"/>
  <p:tag name="KSO_WM_UNIT_INDEX" val="1_2_2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内容观点。单击此处输入您的项正文，文字是思想的提炼，请尽量言简意赅的阐述内容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3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14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1*n_h_h_a*1_2_1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1*n_h_h_f*1_2_1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6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6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7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17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8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1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24.39646606445314,&quot;left&quot;:79.62503937007872,&quot;top&quot;:141.22676696777344,&quot;width&quot;:789.6244353320783}"/>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1*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187.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1*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31_1*l_h_a*1_1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1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1*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文字是您思想的提炼，请尽量言简意赅的阐述观点。单击输入(您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1*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8,8,8,8,8,8]}"/>
</p:tagLst>
</file>

<file path=ppt/tags/tag19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1*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31_1*l_h_a*1_2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8,8,8,8,8,8]}"/>
</p:tagLst>
</file>

<file path=ppt/tags/tag1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1*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3.75000610351617,&quot;left&quot;:131.78282701387178,&quot;top&quot;:145.84991820808472,&quot;width&quot;:711.4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文字是您思想的提炼，请尽量言简意赅的阐述观点。单击输入智能图形项正文，文字是您思想的提炼请尽量言简意赅"/>
  <p:tag name="KSO_WM_UNIT_TEXT_FILL_FORE_SCHEMECOLOR_INDEX" val="1"/>
  <p:tag name="KSO_WM_UNIT_TEXT_FILL_TYPE" val="1"/>
  <p:tag name="KSO_WM_DIAGRAM_USE_COLOR_VALUE" val="{&quot;color_scheme&quot;:1,&quot;color_type&quot;:1,&quot;theme_color_indexes&quot;:[8,8,8,8,8,8]}"/>
</p:tagLst>
</file>

<file path=ppt/tags/tag1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1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0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4.xml><?xml version="1.0" encoding="utf-8"?>
<p:tagLst xmlns:p="http://schemas.openxmlformats.org/presentationml/2006/main">
  <p:tag name="KSO_WM_DIAGRAM_VIRTUALLY_FRAME" val="{&quot;height&quot;:281.3500000000001,&quot;left&quot;:122.6749999999998,&quot;top&quot;:193.95003937007877,&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15.xml><?xml version="1.0" encoding="utf-8"?>
<p:tagLst xmlns:p="http://schemas.openxmlformats.org/presentationml/2006/main">
  <p:tag name="KSO_WM_DIAGRAM_VIRTUALLY_FRAME" val="{&quot;height&quot;:281.3500000000001,&quot;left&quot;:122.6749999999998,&quot;top&quot;:193.95003937007877,&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216.xml><?xml version="1.0" encoding="utf-8"?>
<p:tagLst xmlns:p="http://schemas.openxmlformats.org/presentationml/2006/main">
  <p:tag name="KSO_WM_DIAGRAM_VIRTUALLY_FRAME" val="{&quot;height&quot;:281.3500000000001,&quot;left&quot;:122.6749999999998,&quot;top&quot;:193.95003937007877,&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17.xml><?xml version="1.0" encoding="utf-8"?>
<p:tagLst xmlns:p="http://schemas.openxmlformats.org/presentationml/2006/main">
  <p:tag name="KSO_WM_DIAGRAM_VIRTUALLY_FRAME" val="{&quot;height&quot;:281.3500000000001,&quot;left&quot;:122.6749999999998,&quot;top&quot;:193.95003937007877,&quot;width&quot;:673.1500000000002}"/>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8,8,8,8,8,8]}"/>
</p:tagLst>
</file>

<file path=ppt/tags/tag218.xml><?xml version="1.0" encoding="utf-8"?>
<p:tagLst xmlns:p="http://schemas.openxmlformats.org/presentationml/2006/main">
  <p:tag name="KSO_WM_DIAGRAM_VIRTUALLY_FRAME" val="{&quot;height&quot;:281.3500000000001,&quot;left&quot;:122.6749999999998,&quot;top&quot;:193.95003937007877,&quot;width&quot;:673.1500000000002}"/>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19.xml><?xml version="1.0" encoding="utf-8"?>
<p:tagLst xmlns:p="http://schemas.openxmlformats.org/presentationml/2006/main">
  <p:tag name="KSO_WM_DIAGRAM_VIRTUALLY_FRAME" val="{&quot;height&quot;:281.3500000000001,&quot;left&quot;:122.6749999999998,&quot;top&quot;:193.95003937007877,&quot;width&quot;:673.150000000000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DIAGRAM_VIRTUALLY_FRAME" val="{&quot;height&quot;:281.3500000000001,&quot;left&quot;:122.6749999999998,&quot;top&quot;:193.95003937007877,&quot;width&quot;:673.1500000000002}"/>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21.xml><?xml version="1.0" encoding="utf-8"?>
<p:tagLst xmlns:p="http://schemas.openxmlformats.org/presentationml/2006/main">
  <p:tag name="KSO_WM_DIAGRAM_VIRTUALLY_FRAME" val="{&quot;height&quot;:281.3500000000001,&quot;left&quot;:122.6749999999998,&quot;top&quot;:193.95003937007877,&quot;width&quot;:673.150000000000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2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24.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25.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2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27.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28.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2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42.8665354330709,&quot;left&quot;:106.49996612789127,&quot;top&quot;:133,&quot;width&quot;:754.55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8,8,8,8,8,8]}"/>
</p:tagLst>
</file>

<file path=ppt/tags/tag2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3.xml><?xml version="1.0" encoding="utf-8"?>
<p:tagLst xmlns:p="http://schemas.openxmlformats.org/presentationml/2006/main">
  <p:tag name="commondata" val="eyJoZGlkIjoiYTU1MDZiNWQ3Mzk2ODc1NGFiMjRiODI4MWFjZjNlMmMifQ=="/>
  <p:tag name="resource_record_key" val="{&quot;65&quot;:[20205081],&quot;70&quot;:[3322235,3322346,3322001,3321442,3321432,3330166,3318988,3321416,3322421,3321782,3322069,3322233,3328110,3321868,3322479,3326202,3318477,3312415,3325359,3321434,3326196,3319356,3312417,3312347,3322027,3333620,3319204]}"/>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DIAGRAM_VIRTUALLY_FRAME" val="{&quot;height&quot;:296.5481794829473,&quot;left&quot;:127.45,&quot;top&quot;:158.9704819343755,&quot;width&quot;:716.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i*1_1"/>
  <p:tag name="KSO_WM_TEMPLATE_CATEGORY" val="diagram"/>
  <p:tag name="KSO_WM_TEMPLATE_INDEX" val="20234408"/>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solidLine&quot;:{&quot;brightness&quot;:0.699999988079071,&quot;colorType&quot;:2,&quot;rgb&quot;:&quot;#b3b3b3&quot;,&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1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6"/>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1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1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4"/>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1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1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f*1_1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UNIT_VALUE" val="12"/>
  <p:tag name="KSO_WM_DIAGRAM_GROUP_CODE" val="m1-1"/>
  <p:tag name="KSO_WM_UNIT_TYPE" val="m_h_f"/>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2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6"/>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2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2"/>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2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3"/>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2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4"/>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2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5"/>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f*1_2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UNIT_VALUE" val="12"/>
  <p:tag name="KSO_WM_DIAGRAM_GROUP_CODE" val="m1-1"/>
  <p:tag name="KSO_WM_UNIT_TYPE" val="m_h_f"/>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3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6"/>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3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3"/>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3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4"/>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3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2"/>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3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5"/>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f*1_3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UNIT_VALUE" val="12"/>
  <p:tag name="KSO_WM_DIAGRAM_GROUP_CODE" val="m1-1"/>
  <p:tag name="KSO_WM_UNIT_TYPE" val="m_h_f"/>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2*m_h_i*1_4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6"/>
  <p:tag name="KSO_WM_DIAGRAM_VERSION" val="3"/>
  <p:tag name="KSO_WM_DIAGRAM_COLOR_TRICK" val="1"/>
  <p:tag name="KSO_WM_DIAGRAM_COLOR_TEXT_CAN_REMOVE" val="n"/>
  <p:tag name="KSO_WM_DIAGRAM_MAX_ITEMCNT" val="5"/>
  <p:tag name="KSO_WM_DIAGRAM_MIN_ITEMCNT" val="3"/>
  <p:tag name="KSO_WM_DIAGRAM_VIRTUALLY_FRAME" val="{&quot;height&quot;:207.3650390625001,&quot;left&quot;:92.83245196965736,&quot;top&quot;:236.01775605930115,&quot;width&quot;:724.2048061060751}"/>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3779</Words>
  <Application>WPS 演示</Application>
  <PresentationFormat>宽屏</PresentationFormat>
  <Paragraphs>340</Paragraphs>
  <Slides>22</Slides>
  <Notes>20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22</vt:i4>
      </vt:variant>
    </vt:vector>
  </HeadingPairs>
  <TitlesOfParts>
    <vt:vector size="40"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汉仪文黑-55简</vt:lpstr>
      <vt:lpstr>Arial Unicode MS</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221</cp:revision>
  <dcterms:created xsi:type="dcterms:W3CDTF">2019-06-19T02:08:00Z</dcterms:created>
  <dcterms:modified xsi:type="dcterms:W3CDTF">2025-03-14T09:45:31Z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