
<file path=[Content_Types].xml><?xml version="1.0" encoding="utf-8"?>
<Types xmlns="http://schemas.openxmlformats.org/package/2006/content-types">
  <Default Extension="jpeg" ContentType="image/jpeg"/>
  <Default Extension="JPG" ContentType="image/.jp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97" r:id="rId5"/>
    <p:sldId id="420" r:id="rId7"/>
    <p:sldId id="291" r:id="rId8"/>
    <p:sldId id="259" r:id="rId9"/>
    <p:sldId id="263" r:id="rId10"/>
    <p:sldId id="432" r:id="rId11"/>
    <p:sldId id="264" r:id="rId12"/>
    <p:sldId id="305" r:id="rId13"/>
    <p:sldId id="405" r:id="rId14"/>
    <p:sldId id="406" r:id="rId15"/>
    <p:sldId id="422" r:id="rId16"/>
    <p:sldId id="423" r:id="rId17"/>
    <p:sldId id="424" r:id="rId18"/>
    <p:sldId id="437" r:id="rId19"/>
    <p:sldId id="438" r:id="rId20"/>
    <p:sldId id="425" r:id="rId21"/>
    <p:sldId id="411" r:id="rId22"/>
    <p:sldId id="433" r:id="rId23"/>
    <p:sldId id="434" r:id="rId24"/>
    <p:sldId id="404" r:id="rId25"/>
    <p:sldId id="412" r:id="rId26"/>
    <p:sldId id="413" r:id="rId27"/>
    <p:sldId id="435" r:id="rId28"/>
    <p:sldId id="414" r:id="rId29"/>
    <p:sldId id="418" r:id="rId30"/>
    <p:sldId id="439" r:id="rId31"/>
    <p:sldId id="440" r:id="rId32"/>
    <p:sldId id="427" r:id="rId33"/>
    <p:sldId id="429" r:id="rId34"/>
    <p:sldId id="431" r:id="rId35"/>
    <p:sldId id="441" r:id="rId36"/>
    <p:sldId id="415" r:id="rId37"/>
    <p:sldId id="436" r:id="rId38"/>
    <p:sldId id="285" r:id="rId39"/>
  </p:sldIdLst>
  <p:sldSz cx="9144000" cy="5715000" type="screen16x1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54"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FF"/>
    <a:srgbClr val="004A82"/>
    <a:srgbClr val="E6A400"/>
    <a:srgbClr val="CC6600"/>
    <a:srgbClr val="CEAC1A"/>
    <a:srgbClr val="BC8F00"/>
    <a:srgbClr val="DAA600"/>
    <a:srgbClr val="33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35" autoAdjust="0"/>
    <p:restoredTop sz="95118" autoAdjust="0"/>
  </p:normalViewPr>
  <p:slideViewPr>
    <p:cSldViewPr showGuides="1">
      <p:cViewPr varScale="1">
        <p:scale>
          <a:sx n="84" d="100"/>
          <a:sy n="84" d="100"/>
        </p:scale>
        <p:origin x="90" y="228"/>
      </p:cViewPr>
      <p:guideLst>
        <p:guide orient="horz" pos="1754"/>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3" Type="http://schemas.openxmlformats.org/officeDocument/2006/relationships/tags" Target="tags/tag35.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2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microsoft.com/office/2007/relationships/hdphoto" Target="../media/image26.wdp"/><Relationship Id="rId1" Type="http://schemas.openxmlformats.org/officeDocument/2006/relationships/image" Target="../media/image2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0" Type="http://schemas.openxmlformats.org/officeDocument/2006/relationships/notesSlide" Target="../notesSlides/notesSlide5.xml"/><Relationship Id="rId2" Type="http://schemas.openxmlformats.org/officeDocument/2006/relationships/tags" Target="../tags/tag6.xml"/><Relationship Id="rId19" Type="http://schemas.openxmlformats.org/officeDocument/2006/relationships/slideLayout" Target="../slideLayouts/slideLayout7.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4" Type="http://schemas.openxmlformats.org/officeDocument/2006/relationships/notesSlide" Target="../notesSlides/notesSlide6.xml"/><Relationship Id="rId13" Type="http://schemas.openxmlformats.org/officeDocument/2006/relationships/slideLayout" Target="../slideLayouts/slideLayout7.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1218287" y="1777380"/>
            <a:ext cx="6278880" cy="706755"/>
          </a:xfrm>
          <a:prstGeom prst="rect">
            <a:avLst/>
          </a:prstGeom>
          <a:noFill/>
        </p:spPr>
        <p:txBody>
          <a:bodyPr wrap="none" rtlCol="0">
            <a:spAutoFit/>
          </a:bodyPr>
          <a:lstStyle/>
          <a:p>
            <a:pPr algn="ct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汽车转向系统的养护与拆解</a:t>
            </a:r>
            <a:endPar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475590" y="2849344"/>
            <a:ext cx="39801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学习单元八</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1460" y="805815"/>
            <a:ext cx="9486265" cy="4993640"/>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三、电动助力转向系统</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 </a:t>
            </a:r>
            <a:r>
              <a:rPr lang="zh-CN" altLang="en-US" b="1" dirty="0">
                <a:solidFill>
                  <a:srgbClr val="0070C0"/>
                </a:solidFill>
                <a:latin typeface="微软雅黑" panose="020B0503020204020204" pitchFamily="34" charset="-122"/>
                <a:ea typeface="微软雅黑" panose="020B0503020204020204" pitchFamily="34" charset="-122"/>
              </a:rPr>
              <a:t>电动助力转向系统的优点</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）电动助力转向系统能改善汽车的转向助力特性，提高汽车的轻便性和安</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全性。</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）电动助力转向系统的电动机只在转向时才提供助力，能减少能量消耗。</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）电动助力转向系统零件比液压助力转向系统少，质量更轻，结构更紧凑，</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在安装位置选择方面也更容易，并且能降低噪声。</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）电动助力转向系统没有液压回路，比液压助力转向系统更易调整和检测，</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装配自动化程度更高，能缩短生产和开发周期。</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）电动助力转向系统不存在渗油问题，可大大降低维修成本，减小对环境的污染。</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6</a:t>
            </a:r>
            <a:r>
              <a:rPr lang="zh-CN" altLang="en-US" b="1" dirty="0">
                <a:solidFill>
                  <a:srgbClr val="0070C0"/>
                </a:solidFill>
                <a:latin typeface="微软雅黑" panose="020B0503020204020204" pitchFamily="34" charset="-122"/>
                <a:ea typeface="微软雅黑" panose="020B0503020204020204" pitchFamily="34" charset="-122"/>
              </a:rPr>
              <a:t>）电动助力转向系统比液压助力转向系统具有更好的低温工作性能。</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7848872" cy="3745865"/>
          </a:xfrm>
          <a:prstGeom prst="rect">
            <a:avLst/>
          </a:prstGeom>
        </p:spPr>
        <p:txBody>
          <a:bodyPr wrap="square">
            <a:spAutoFit/>
          </a:bodyPr>
          <a:lstStyle/>
          <a:p>
            <a:pPr indent="306070" algn="just">
              <a:lnSpc>
                <a:spcPct val="150000"/>
              </a:lnSpc>
            </a:pPr>
            <a:r>
              <a:rPr lang="en-US"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电动助力转向系统的分类</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根据电动机布置位置不同，</a:t>
            </a:r>
            <a:r>
              <a:rPr lang="en-US" altLang="zh-CN" b="1" dirty="0">
                <a:solidFill>
                  <a:srgbClr val="0070C0"/>
                </a:solidFill>
                <a:latin typeface="微软雅黑" panose="020B0503020204020204" pitchFamily="34" charset="-122"/>
                <a:ea typeface="微软雅黑" panose="020B0503020204020204" pitchFamily="34" charset="-122"/>
              </a:rPr>
              <a:t>EPS</a:t>
            </a:r>
            <a:r>
              <a:rPr lang="zh-CN" altLang="en-US" b="1" dirty="0">
                <a:solidFill>
                  <a:srgbClr val="0070C0"/>
                </a:solidFill>
                <a:latin typeface="微软雅黑" panose="020B0503020204020204" pitchFamily="34" charset="-122"/>
                <a:ea typeface="微软雅黑" panose="020B0503020204020204" pitchFamily="34" charset="-122"/>
              </a:rPr>
              <a:t>可分为转向轴助力式、齿轮助力式和齿条助力方式三种。</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043305" y="2352675"/>
            <a:ext cx="6615430" cy="3102610"/>
          </a:xfrm>
          <a:prstGeom prst="rect">
            <a:avLst/>
          </a:prstGeom>
        </p:spPr>
      </p:pic>
    </p:spTree>
  </p:cSld>
  <p:clrMapOvr>
    <a:masterClrMapping/>
  </p:clrMapOvr>
  <p:transition advClick="0" advTm="6000">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95605" y="855345"/>
            <a:ext cx="8341995" cy="3745865"/>
          </a:xfrm>
          <a:prstGeom prst="rect">
            <a:avLst/>
          </a:prstGeom>
        </p:spPr>
        <p:txBody>
          <a:bodyPr wrap="square">
            <a:spAutoFit/>
          </a:bodyPr>
          <a:lstStyle/>
          <a:p>
            <a:pPr indent="30607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电动助力转向系统的组成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如图</a:t>
            </a:r>
            <a:r>
              <a:rPr lang="en-US" altLang="zh-CN" b="1" dirty="0">
                <a:solidFill>
                  <a:srgbClr val="0070C0"/>
                </a:solidFill>
                <a:latin typeface="微软雅黑" panose="020B0503020204020204" pitchFamily="34" charset="-122"/>
                <a:ea typeface="微软雅黑" panose="020B0503020204020204" pitchFamily="34" charset="-122"/>
              </a:rPr>
              <a:t>8- 6</a:t>
            </a:r>
            <a:r>
              <a:rPr lang="zh-CN" altLang="en-US" b="1" dirty="0">
                <a:solidFill>
                  <a:srgbClr val="0070C0"/>
                </a:solidFill>
                <a:latin typeface="微软雅黑" panose="020B0503020204020204" pitchFamily="34" charset="-122"/>
                <a:ea typeface="微软雅黑" panose="020B0503020204020204" pitchFamily="34" charset="-122"/>
              </a:rPr>
              <a:t>所示</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电动助力转向系统主要由转矩传感器、电子控制单元（</a:t>
            </a:r>
            <a:r>
              <a:rPr lang="en-US" altLang="zh-CN" b="1" dirty="0">
                <a:solidFill>
                  <a:srgbClr val="0070C0"/>
                </a:solidFill>
                <a:latin typeface="微软雅黑" panose="020B0503020204020204" pitchFamily="34" charset="-122"/>
                <a:ea typeface="微软雅黑" panose="020B0503020204020204" pitchFamily="34" charset="-122"/>
              </a:rPr>
              <a:t>ECU</a:t>
            </a:r>
            <a:r>
              <a:rPr lang="zh-CN" altLang="en-US" b="1" dirty="0">
                <a:solidFill>
                  <a:srgbClr val="0070C0"/>
                </a:solidFill>
                <a:latin typeface="微软雅黑" panose="020B0503020204020204" pitchFamily="34" charset="-122"/>
                <a:ea typeface="微软雅黑" panose="020B0503020204020204" pitchFamily="34" charset="-122"/>
              </a:rPr>
              <a:t>）和助力电机等组成。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54710" y="2277110"/>
            <a:ext cx="7058025" cy="2571750"/>
          </a:xfrm>
          <a:prstGeom prst="rect">
            <a:avLst/>
          </a:prstGeom>
        </p:spPr>
      </p:pic>
    </p:spTree>
  </p:cSld>
  <p:clrMapOvr>
    <a:masterClrMapping/>
  </p:clrMapOvr>
  <p:transition advClick="0" advTm="6000">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95605" y="855345"/>
            <a:ext cx="8246110" cy="2832735"/>
          </a:xfrm>
          <a:prstGeom prst="rect">
            <a:avLst/>
          </a:prstGeom>
        </p:spPr>
        <p:txBody>
          <a:bodyPr wrap="square">
            <a:spAutoFit/>
          </a:bodyPr>
          <a:lstStyle/>
          <a:p>
            <a:pPr indent="306070" algn="just">
              <a:lnSpc>
                <a:spcPct val="150000"/>
              </a:lnSpc>
            </a:pPr>
            <a:r>
              <a:rPr lang="en-US"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电动助力转向系统的工作原理</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buClrTx/>
              <a:buSzTx/>
              <a:buFontTx/>
            </a:pPr>
            <a:r>
              <a:rPr lang="zh-CN" altLang="en-US" b="1" dirty="0">
                <a:solidFill>
                  <a:srgbClr val="0070C0"/>
                </a:solidFill>
                <a:latin typeface="微软雅黑" panose="020B0503020204020204" pitchFamily="34" charset="-122"/>
                <a:ea typeface="微软雅黑" panose="020B0503020204020204" pitchFamily="34" charset="-122"/>
              </a:rPr>
              <a:t>当整车处于停车断电状态，EPS 不工作。如图 8-7 所示，为电动汽车助力转向系统工作原理，点火开关置于 ON 档时，控制器开始对 EPS 系统进行自检，自检通过后，闭合继电器和离合器，EPS 系统便开始工作，此时车速为零，驾驶人转动转向盘时，助力电机以最大助力输出。</a:t>
            </a:r>
            <a:endParaRPr lang="zh-CN" altLang="en-US"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524635" y="3001010"/>
            <a:ext cx="6066155" cy="2444115"/>
          </a:xfrm>
          <a:prstGeom prst="rect">
            <a:avLst/>
          </a:prstGeom>
        </p:spPr>
      </p:pic>
    </p:spTree>
  </p:cSld>
  <p:clrMapOvr>
    <a:masterClrMapping/>
  </p:clrMapOvr>
  <p:transition advClick="0" advTm="6000">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95605" y="1070610"/>
            <a:ext cx="8521065" cy="4163060"/>
          </a:xfrm>
          <a:prstGeom prst="rect">
            <a:avLst/>
          </a:prstGeom>
        </p:spPr>
        <p:txBody>
          <a:bodyPr wrap="square">
            <a:spAutoFit/>
          </a:bodyPr>
          <a:lstStyle/>
          <a:p>
            <a:pPr indent="306070" algn="just">
              <a:lnSpc>
                <a:spcPct val="150000"/>
              </a:lnSpc>
            </a:pPr>
            <a:r>
              <a:rPr lang="en-US"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电动助力转向系统的工作原理</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buClrTx/>
              <a:buSzTx/>
              <a:buFontTx/>
            </a:pPr>
            <a:r>
              <a:rPr lang="zh-CN" altLang="en-US" sz="1800" b="1" dirty="0">
                <a:solidFill>
                  <a:srgbClr val="0070C0"/>
                </a:solidFill>
                <a:latin typeface="微软雅黑" panose="020B0503020204020204" pitchFamily="34" charset="-122"/>
                <a:ea typeface="微软雅黑" panose="020B0503020204020204" pitchFamily="34" charset="-122"/>
              </a:rPr>
              <a:t>当转向盘转动时，位于转向轴上的转角传感器和扭矩传感器把测得转向盘上的角位移和作用于其上的力矩等信号转化为电信号送至电子控制单元ECU，ECU 再根据转矩信号、车速信号、轴重信号等进行计算，得出助力电机的转向和助力电流的大小，完成转向助力控制，实现在全速范围内的最佳控制。在低速行驶时，减轻转向力，保证汽车转向灵活、轻便；在高速行驶时，适当增加阻尼控制，保证转向盘操作稳重、可靠。随着车速的提升，EPS 控制器根据自身标定的输出助力曲线，实时调整助力电机的输出力，保证驾驶人在任何车速下均能获得最佳的转向助力，即低速时能使转向轻便，高速时转向稳重。</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97890" y="1357630"/>
            <a:ext cx="7524750" cy="2500630"/>
          </a:xfrm>
          <a:prstGeom prst="rect">
            <a:avLst/>
          </a:prstGeom>
        </p:spPr>
        <p:txBody>
          <a:bodyPr wrap="square">
            <a:spAutoFit/>
          </a:bodyPr>
          <a:lstStyle/>
          <a:p>
            <a:pPr indent="306070" algn="just">
              <a:lnSpc>
                <a:spcPct val="150000"/>
              </a:lnSpc>
            </a:pPr>
            <a:r>
              <a:rPr lang="en-US"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电动助力转向系统的工作原理</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buClrTx/>
              <a:buSzTx/>
              <a:buFontTx/>
            </a:pPr>
            <a:r>
              <a:rPr lang="zh-CN" altLang="en-US" sz="1800" b="1" dirty="0">
                <a:solidFill>
                  <a:srgbClr val="0070C0"/>
                </a:solidFill>
                <a:latin typeface="微软雅黑" panose="020B0503020204020204" pitchFamily="34" charset="-122"/>
                <a:ea typeface="微软雅黑" panose="020B0503020204020204" pitchFamily="34" charset="-122"/>
              </a:rPr>
              <a:t>当 EPS 检测到故障时，通过 CAN 总线向整车控制器发送故障信息，并采取相应的处理措施。如果车辆在行驶过程中由于故障而导致转向助力失效，驾驶人仍然可以通过手力来操作转向盘，不会出现转向机构卡死现象。</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95536" y="855482"/>
            <a:ext cx="8424936" cy="4910455"/>
          </a:xfrm>
          <a:prstGeom prst="rect">
            <a:avLst/>
          </a:prstGeom>
        </p:spPr>
        <p:txBody>
          <a:bodyPr wrap="square">
            <a:spAutoFit/>
          </a:bodyPr>
          <a:lstStyle/>
          <a:p>
            <a:pPr indent="30607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四、汽车转向原理</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汽车转向时，要求所有车轮都以同一个中心转向，此点被称为转向中心</a:t>
            </a:r>
            <a:r>
              <a:rPr lang="en-US" altLang="zh-CN" b="1" i="1" dirty="0">
                <a:solidFill>
                  <a:srgbClr val="0070C0"/>
                </a:solidFill>
                <a:latin typeface="微软雅黑" panose="020B0503020204020204" pitchFamily="34" charset="-122"/>
                <a:ea typeface="微软雅黑" panose="020B0503020204020204" pitchFamily="34" charset="-122"/>
              </a:rPr>
              <a:t>O</a:t>
            </a:r>
            <a:r>
              <a:rPr lang="zh-CN" altLang="en-US" b="1" dirty="0">
                <a:solidFill>
                  <a:srgbClr val="0070C0"/>
                </a:solidFill>
                <a:latin typeface="微软雅黑" panose="020B0503020204020204" pitchFamily="34" charset="-122"/>
                <a:ea typeface="微软雅黑" panose="020B0503020204020204" pitchFamily="34" charset="-122"/>
              </a:rPr>
              <a:t>，如图</a:t>
            </a:r>
            <a:r>
              <a:rPr lang="en-US" altLang="zh-CN" b="1" dirty="0">
                <a:solidFill>
                  <a:srgbClr val="0070C0"/>
                </a:solidFill>
                <a:latin typeface="微软雅黑" panose="020B0503020204020204" pitchFamily="34" charset="-122"/>
                <a:ea typeface="微软雅黑" panose="020B0503020204020204" pitchFamily="34" charset="-122"/>
              </a:rPr>
              <a:t>8-11</a:t>
            </a:r>
            <a:r>
              <a:rPr lang="zh-CN" altLang="en-US" b="1" dirty="0">
                <a:solidFill>
                  <a:srgbClr val="0070C0"/>
                </a:solidFill>
                <a:latin typeface="微软雅黑" panose="020B0503020204020204" pitchFamily="34" charset="-122"/>
                <a:ea typeface="微软雅黑" panose="020B0503020204020204" pitchFamily="34" charset="-122"/>
              </a:rPr>
              <a:t>所示。为了保证各车轮在转向过程中都是纯滚动，转向内轮的转角</a:t>
            </a:r>
            <a:r>
              <a:rPr lang="en-US" altLang="zh-CN" b="1" i="1" dirty="0">
                <a:solidFill>
                  <a:srgbClr val="0070C0"/>
                </a:solidFill>
                <a:latin typeface="微软雅黑" panose="020B0503020204020204" pitchFamily="34" charset="-122"/>
                <a:ea typeface="微软雅黑" panose="020B0503020204020204" pitchFamily="34" charset="-122"/>
              </a:rPr>
              <a:t>β</a:t>
            </a:r>
            <a:r>
              <a:rPr lang="zh-CN" altLang="en-US" b="1" dirty="0">
                <a:solidFill>
                  <a:srgbClr val="0070C0"/>
                </a:solidFill>
                <a:latin typeface="微软雅黑" panose="020B0503020204020204" pitchFamily="34" charset="-122"/>
                <a:ea typeface="微软雅黑" panose="020B0503020204020204" pitchFamily="34" charset="-122"/>
              </a:rPr>
              <a:t>必须大于转向外轮的转角</a:t>
            </a:r>
            <a:r>
              <a:rPr lang="en-US" altLang="zh-CN" b="1" i="1" dirty="0">
                <a:solidFill>
                  <a:srgbClr val="0070C0"/>
                </a:solidFill>
                <a:latin typeface="微软雅黑" panose="020B0503020204020204" pitchFamily="34" charset="-122"/>
                <a:ea typeface="微软雅黑" panose="020B0503020204020204" pitchFamily="34" charset="-122"/>
              </a:rPr>
              <a:t>α</a:t>
            </a:r>
            <a:r>
              <a:rPr lang="zh-CN" altLang="en-US" b="1" dirty="0">
                <a:solidFill>
                  <a:srgbClr val="0070C0"/>
                </a:solidFill>
                <a:latin typeface="微软雅黑" panose="020B0503020204020204" pitchFamily="34" charset="-122"/>
                <a:ea typeface="微软雅黑" panose="020B0503020204020204" pitchFamily="34" charset="-122"/>
              </a:rPr>
              <a:t>，两者的关系为：</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cot</a:t>
            </a:r>
            <a:r>
              <a:rPr lang="en-US" altLang="zh-CN" b="1" i="1" dirty="0">
                <a:solidFill>
                  <a:srgbClr val="0070C0"/>
                </a:solidFill>
                <a:latin typeface="微软雅黑" panose="020B0503020204020204" pitchFamily="34" charset="-122"/>
                <a:ea typeface="微软雅黑" panose="020B0503020204020204" pitchFamily="34" charset="-122"/>
              </a:rPr>
              <a:t>α</a:t>
            </a:r>
            <a:r>
              <a:rPr lang="en-US" altLang="zh-CN" b="1" dirty="0">
                <a:solidFill>
                  <a:srgbClr val="0070C0"/>
                </a:solidFill>
                <a:latin typeface="微软雅黑" panose="020B0503020204020204" pitchFamily="34" charset="-122"/>
                <a:ea typeface="微软雅黑" panose="020B0503020204020204" pitchFamily="34" charset="-122"/>
              </a:rPr>
              <a:t> = cot</a:t>
            </a:r>
            <a:r>
              <a:rPr lang="en-US" altLang="zh-CN" b="1" i="1" dirty="0">
                <a:solidFill>
                  <a:srgbClr val="0070C0"/>
                </a:solidFill>
                <a:latin typeface="微软雅黑" panose="020B0503020204020204" pitchFamily="34" charset="-122"/>
                <a:ea typeface="微软雅黑" panose="020B0503020204020204" pitchFamily="34" charset="-122"/>
              </a:rPr>
              <a:t>β</a:t>
            </a:r>
            <a:r>
              <a:rPr lang="en-US" altLang="zh-CN" b="1" dirty="0">
                <a:solidFill>
                  <a:srgbClr val="0070C0"/>
                </a:solidFill>
                <a:latin typeface="微软雅黑" panose="020B0503020204020204" pitchFamily="34" charset="-122"/>
                <a:ea typeface="微软雅黑" panose="020B0503020204020204" pitchFamily="34" charset="-122"/>
              </a:rPr>
              <a:t>+</a:t>
            </a:r>
            <a:r>
              <a:rPr lang="en-US" altLang="zh-CN" b="1" i="1" dirty="0">
                <a:solidFill>
                  <a:srgbClr val="0070C0"/>
                </a:solidFill>
                <a:latin typeface="微软雅黑" panose="020B0503020204020204" pitchFamily="34" charset="-122"/>
                <a:ea typeface="微软雅黑" panose="020B0503020204020204" pitchFamily="34" charset="-122"/>
              </a:rPr>
              <a:t>B</a:t>
            </a:r>
            <a:r>
              <a:rPr lang="en-US" altLang="zh-CN" b="1" dirty="0">
                <a:solidFill>
                  <a:srgbClr val="0070C0"/>
                </a:solidFill>
                <a:latin typeface="微软雅黑" panose="020B0503020204020204" pitchFamily="34" charset="-122"/>
                <a:ea typeface="微软雅黑" panose="020B0503020204020204" pitchFamily="34" charset="-122"/>
              </a:rPr>
              <a:t>/</a:t>
            </a:r>
            <a:r>
              <a:rPr lang="en-US" altLang="zh-CN" b="1" i="1" dirty="0">
                <a:solidFill>
                  <a:srgbClr val="0070C0"/>
                </a:solidFill>
                <a:latin typeface="微软雅黑" panose="020B0503020204020204" pitchFamily="34" charset="-122"/>
                <a:ea typeface="微软雅黑" panose="020B0503020204020204" pitchFamily="34" charset="-122"/>
              </a:rPr>
              <a:t>L</a:t>
            </a: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其中，</a:t>
            </a:r>
            <a:r>
              <a:rPr lang="en-US" altLang="zh-CN" b="1" i="1" dirty="0">
                <a:solidFill>
                  <a:srgbClr val="0070C0"/>
                </a:solidFill>
                <a:latin typeface="微软雅黑" panose="020B0503020204020204" pitchFamily="34" charset="-122"/>
                <a:ea typeface="微软雅黑" panose="020B0503020204020204" pitchFamily="34" charset="-122"/>
              </a:rPr>
              <a:t>B</a:t>
            </a:r>
            <a:r>
              <a:rPr lang="zh-CN" altLang="en-US" b="1" dirty="0">
                <a:solidFill>
                  <a:srgbClr val="0070C0"/>
                </a:solidFill>
                <a:latin typeface="微软雅黑" panose="020B0503020204020204" pitchFamily="34" charset="-122"/>
                <a:ea typeface="微软雅黑" panose="020B0503020204020204" pitchFamily="34" charset="-122"/>
              </a:rPr>
              <a:t>为左、右转向轴主销轴线间的距离；</a:t>
            </a: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r>
              <a:rPr lang="en-US" altLang="zh-CN" b="1" i="1" dirty="0">
                <a:solidFill>
                  <a:srgbClr val="0070C0"/>
                </a:solidFill>
                <a:latin typeface="微软雅黑" panose="020B0503020204020204" pitchFamily="34" charset="-122"/>
                <a:ea typeface="微软雅黑" panose="020B0503020204020204" pitchFamily="34" charset="-122"/>
              </a:rPr>
              <a:t>L</a:t>
            </a:r>
            <a:r>
              <a:rPr lang="zh-CN" altLang="en-US" b="1" dirty="0">
                <a:solidFill>
                  <a:srgbClr val="0070C0"/>
                </a:solidFill>
                <a:latin typeface="微软雅黑" panose="020B0503020204020204" pitchFamily="34" charset="-122"/>
                <a:ea typeface="微软雅黑" panose="020B0503020204020204" pitchFamily="34" charset="-122"/>
              </a:rPr>
              <a:t>为汽车轴距。最小转向半径</a:t>
            </a:r>
            <a:r>
              <a:rPr lang="en-US" altLang="zh-CN" b="1" i="1" dirty="0" err="1">
                <a:solidFill>
                  <a:srgbClr val="0070C0"/>
                </a:solidFill>
                <a:latin typeface="微软雅黑" panose="020B0503020204020204" pitchFamily="34" charset="-122"/>
                <a:ea typeface="微软雅黑" panose="020B0503020204020204" pitchFamily="34" charset="-122"/>
              </a:rPr>
              <a:t>R</a:t>
            </a:r>
            <a:r>
              <a:rPr lang="en-US" altLang="zh-CN" b="1" baseline="-25000" dirty="0" err="1">
                <a:solidFill>
                  <a:srgbClr val="0070C0"/>
                </a:solidFill>
                <a:latin typeface="微软雅黑" panose="020B0503020204020204" pitchFamily="34" charset="-122"/>
                <a:ea typeface="微软雅黑" panose="020B0503020204020204" pitchFamily="34" charset="-122"/>
              </a:rPr>
              <a:t>min</a:t>
            </a:r>
            <a:r>
              <a:rPr lang="zh-CN" altLang="en-US" b="1" dirty="0">
                <a:solidFill>
                  <a:srgbClr val="0070C0"/>
                </a:solidFill>
                <a:latin typeface="微软雅黑" panose="020B0503020204020204" pitchFamily="34" charset="-122"/>
                <a:ea typeface="微软雅黑" panose="020B0503020204020204" pitchFamily="34" charset="-122"/>
              </a:rPr>
              <a:t>与</a:t>
            </a:r>
            <a:r>
              <a:rPr lang="el-GR" altLang="zh-CN" b="1" i="1" dirty="0">
                <a:solidFill>
                  <a:srgbClr val="0070C0"/>
                </a:solidFill>
                <a:latin typeface="微软雅黑" panose="020B0503020204020204" pitchFamily="34" charset="-122"/>
                <a:ea typeface="微软雅黑" panose="020B0503020204020204" pitchFamily="34" charset="-122"/>
              </a:rPr>
              <a:t>α</a:t>
            </a:r>
            <a:r>
              <a:rPr lang="en-US" altLang="zh-CN" b="1" baseline="-25000" dirty="0">
                <a:solidFill>
                  <a:srgbClr val="0070C0"/>
                </a:solidFill>
                <a:latin typeface="微软雅黑" panose="020B0503020204020204" pitchFamily="34" charset="-122"/>
                <a:ea typeface="微软雅黑" panose="020B0503020204020204" pitchFamily="34" charset="-122"/>
              </a:rPr>
              <a:t>max</a:t>
            </a:r>
            <a:r>
              <a:rPr lang="zh-CN" altLang="en-US" b="1" dirty="0">
                <a:solidFill>
                  <a:srgbClr val="0070C0"/>
                </a:solidFill>
                <a:latin typeface="微软雅黑" panose="020B0503020204020204" pitchFamily="34" charset="-122"/>
                <a:ea typeface="微软雅黑" panose="020B0503020204020204" pitchFamily="34" charset="-122"/>
              </a:rPr>
              <a:t>的关系为：</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i="1" dirty="0" err="1">
                <a:solidFill>
                  <a:srgbClr val="0070C0"/>
                </a:solidFill>
                <a:latin typeface="微软雅黑" panose="020B0503020204020204" pitchFamily="34" charset="-122"/>
                <a:ea typeface="微软雅黑" panose="020B0503020204020204" pitchFamily="34" charset="-122"/>
              </a:rPr>
              <a:t>R</a:t>
            </a:r>
            <a:r>
              <a:rPr lang="en-US" altLang="zh-CN" b="1" baseline="-25000" dirty="0" err="1">
                <a:solidFill>
                  <a:srgbClr val="0070C0"/>
                </a:solidFill>
                <a:latin typeface="微软雅黑" panose="020B0503020204020204" pitchFamily="34" charset="-122"/>
                <a:ea typeface="微软雅黑" panose="020B0503020204020204" pitchFamily="34" charset="-122"/>
              </a:rPr>
              <a:t>min</a:t>
            </a:r>
            <a:r>
              <a:rPr lang="en-US" altLang="zh-CN" b="1" dirty="0">
                <a:solidFill>
                  <a:srgbClr val="0070C0"/>
                </a:solidFill>
                <a:latin typeface="微软雅黑" panose="020B0503020204020204" pitchFamily="34" charset="-122"/>
                <a:ea typeface="微软雅黑" panose="020B0503020204020204" pitchFamily="34" charset="-122"/>
              </a:rPr>
              <a:t>=</a:t>
            </a:r>
            <a:r>
              <a:rPr lang="en-US" altLang="zh-CN" b="1" i="1" dirty="0">
                <a:solidFill>
                  <a:srgbClr val="0070C0"/>
                </a:solidFill>
                <a:latin typeface="微软雅黑" panose="020B0503020204020204" pitchFamily="34" charset="-122"/>
                <a:ea typeface="微软雅黑" panose="020B0503020204020204" pitchFamily="34" charset="-122"/>
              </a:rPr>
              <a:t>L</a:t>
            </a:r>
            <a:r>
              <a:rPr lang="en-US" altLang="zh-CN" b="1" dirty="0">
                <a:solidFill>
                  <a:srgbClr val="0070C0"/>
                </a:solidFill>
                <a:latin typeface="微软雅黑" panose="020B0503020204020204" pitchFamily="34" charset="-122"/>
                <a:ea typeface="微软雅黑" panose="020B0503020204020204" pitchFamily="34" charset="-122"/>
              </a:rPr>
              <a:t>/sin</a:t>
            </a:r>
            <a:r>
              <a:rPr lang="el-GR" altLang="zh-CN" b="1" i="1" dirty="0">
                <a:solidFill>
                  <a:srgbClr val="0070C0"/>
                </a:solidFill>
                <a:latin typeface="微软雅黑" panose="020B0503020204020204" pitchFamily="34" charset="-122"/>
                <a:ea typeface="微软雅黑" panose="020B0503020204020204" pitchFamily="34" charset="-122"/>
              </a:rPr>
              <a:t>α</a:t>
            </a:r>
            <a:r>
              <a:rPr lang="en-US" altLang="zh-CN" b="1" baseline="-25000" dirty="0">
                <a:solidFill>
                  <a:srgbClr val="0070C0"/>
                </a:solidFill>
                <a:latin typeface="微软雅黑" panose="020B0503020204020204" pitchFamily="34" charset="-122"/>
                <a:ea typeface="微软雅黑" panose="020B0503020204020204" pitchFamily="34" charset="-122"/>
              </a:rPr>
              <a:t>max</a:t>
            </a: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884545" y="2256155"/>
            <a:ext cx="3079750" cy="3185160"/>
          </a:xfrm>
          <a:prstGeom prst="rect">
            <a:avLst/>
          </a:prstGeom>
        </p:spPr>
      </p:pic>
    </p:spTree>
  </p:cSld>
  <p:clrMapOvr>
    <a:masterClrMapping/>
  </p:clrMapOvr>
  <p:transition advClick="0" advTm="6000">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2251075"/>
          </a:xfrm>
          <a:prstGeom prst="rect">
            <a:avLst/>
          </a:prstGeom>
        </p:spPr>
        <p:txBody>
          <a:bodyPr wrap="square">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填写下图所示的电动助力转向系统</a:t>
            </a:r>
            <a:r>
              <a:rPr lang="zh-CN" altLang="en-US" b="1" dirty="0">
                <a:solidFill>
                  <a:srgbClr val="0070C0"/>
                </a:solidFill>
                <a:latin typeface="微软雅黑" panose="020B0503020204020204" pitchFamily="34" charset="-122"/>
                <a:ea typeface="微软雅黑" panose="020B0503020204020204" pitchFamily="34" charset="-122"/>
              </a:rPr>
              <a:t>原理图和电动助力转向系统的组成框架图</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10" name="图片 2"/>
          <p:cNvPicPr>
            <a:picLocks noChangeAspect="1"/>
          </p:cNvPicPr>
          <p:nvPr/>
        </p:nvPicPr>
        <p:blipFill>
          <a:blip r:embed="rId1"/>
          <a:stretch>
            <a:fillRect/>
          </a:stretch>
        </p:blipFill>
        <p:spPr>
          <a:xfrm>
            <a:off x="1979295" y="1745615"/>
            <a:ext cx="6660515" cy="3500755"/>
          </a:xfrm>
          <a:prstGeom prst="rect">
            <a:avLst/>
          </a:prstGeom>
          <a:noFill/>
          <a:ln>
            <a:noFill/>
          </a:ln>
        </p:spPr>
      </p:pic>
    </p:spTree>
  </p:cSld>
  <p:clrMapOvr>
    <a:masterClrMapping/>
  </p:clrMapOvr>
  <p:transition advClick="0" advTm="6000">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2251075"/>
          </a:xfrm>
          <a:prstGeom prst="rect">
            <a:avLst/>
          </a:prstGeom>
        </p:spPr>
        <p:txBody>
          <a:bodyPr wrap="square">
            <a:spAutoFit/>
          </a:bodyPr>
          <a:lstStyle/>
          <a:p>
            <a:pPr indent="304800" algn="just">
              <a:lnSpc>
                <a:spcPct val="150000"/>
              </a:lnSpc>
            </a:pPr>
            <a:r>
              <a:rPr lang="en-US" altLang="zh-CN" sz="1800" b="1" dirty="0">
                <a:solidFill>
                  <a:srgbClr val="0070C0"/>
                </a:solidFill>
                <a:latin typeface="微软雅黑" panose="020B0503020204020204" pitchFamily="34" charset="-122"/>
                <a:ea typeface="微软雅黑" panose="020B0503020204020204" pitchFamily="34" charset="-122"/>
              </a:rPr>
              <a:t>2.</a:t>
            </a:r>
            <a:r>
              <a:rPr lang="zh-CN" altLang="en-US" sz="1800" b="1" dirty="0">
                <a:solidFill>
                  <a:srgbClr val="0070C0"/>
                </a:solidFill>
                <a:latin typeface="微软雅黑" panose="020B0503020204020204" pitchFamily="34" charset="-122"/>
                <a:ea typeface="微软雅黑" panose="020B0503020204020204" pitchFamily="34" charset="-122"/>
              </a:rPr>
              <a:t>填写下图所示的电动助力转向系统原理图和电动助力转向系统的组成框架图</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043940" y="2065020"/>
            <a:ext cx="6619875" cy="2495550"/>
          </a:xfrm>
          <a:prstGeom prst="rect">
            <a:avLst/>
          </a:prstGeom>
        </p:spPr>
      </p:pic>
    </p:spTree>
  </p:cSld>
  <p:clrMapOvr>
    <a:masterClrMapping/>
  </p:clrMapOvr>
  <p:transition advClick="0" advTm="6000">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69240" y="842010"/>
            <a:ext cx="8533130" cy="5156835"/>
          </a:xfrm>
          <a:prstGeom prst="rect">
            <a:avLst/>
          </a:prstGeom>
        </p:spPr>
        <p:txBody>
          <a:bodyPr wrap="square">
            <a:spAutoFit/>
          </a:bodyPr>
          <a:lstStyle/>
          <a:p>
            <a:pPr indent="304800" algn="just">
              <a:lnSpc>
                <a:spcPct val="120000"/>
              </a:lnSpc>
              <a:spcBef>
                <a:spcPts val="0"/>
              </a:spcBef>
              <a:spcAft>
                <a:spcPts val="0"/>
              </a:spcAft>
            </a:pPr>
            <a:r>
              <a:rPr lang="en-US" b="1" dirty="0">
                <a:solidFill>
                  <a:srgbClr val="0070C0"/>
                </a:solidFill>
                <a:latin typeface="微软雅黑" panose="020B0503020204020204" pitchFamily="34" charset="-122"/>
                <a:ea typeface="微软雅黑" panose="020B0503020204020204" pitchFamily="34" charset="-122"/>
              </a:rPr>
              <a:t> 3.</a:t>
            </a:r>
            <a:r>
              <a:rPr lang="zh-CN" altLang="en-US" b="1" dirty="0">
                <a:solidFill>
                  <a:srgbClr val="0070C0"/>
                </a:solidFill>
                <a:latin typeface="微软雅黑" panose="020B0503020204020204" pitchFamily="34" charset="-122"/>
                <a:ea typeface="微软雅黑" panose="020B0503020204020204" pitchFamily="34" charset="-122"/>
              </a:rPr>
              <a:t>判断题</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l">
              <a:lnSpc>
                <a:spcPct val="12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）汽车转向系统是根据车辆行驶需要，按照驾驶员的意图改变汽车的行驶方向。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）汽车转向半径越小，汽车的机动性能越差。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）汽车转向传动比越大，扳动转向盘越省力，但转向的灵敏性越差。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 </a:t>
            </a:r>
            <a:r>
              <a:rPr lang="en-US"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单选题</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）为了保证各车轮在转向过程中都是纯滚动，转向内轮的转角必须（   ）转向外轮的转角。</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a:t>
            </a:r>
            <a:r>
              <a:rPr lang="zh-CN" altLang="en-US" b="1" dirty="0">
                <a:solidFill>
                  <a:srgbClr val="0070C0"/>
                </a:solidFill>
                <a:latin typeface="微软雅黑" panose="020B0503020204020204" pitchFamily="34" charset="-122"/>
                <a:ea typeface="微软雅黑" panose="020B0503020204020204" pitchFamily="34" charset="-122"/>
              </a:rPr>
              <a:t>大于    </a:t>
            </a:r>
            <a:r>
              <a:rPr lang="en-US" altLang="zh-CN" b="1" dirty="0">
                <a:solidFill>
                  <a:srgbClr val="0070C0"/>
                </a:solidFill>
                <a:latin typeface="微软雅黑" panose="020B0503020204020204" pitchFamily="34" charset="-122"/>
                <a:ea typeface="微软雅黑" panose="020B0503020204020204" pitchFamily="34" charset="-122"/>
              </a:rPr>
              <a:t>B.</a:t>
            </a:r>
            <a:r>
              <a:rPr lang="zh-CN" altLang="en-US" b="1" dirty="0">
                <a:solidFill>
                  <a:srgbClr val="0070C0"/>
                </a:solidFill>
                <a:latin typeface="微软雅黑" panose="020B0503020204020204" pitchFamily="34" charset="-122"/>
                <a:ea typeface="微软雅黑" panose="020B0503020204020204" pitchFamily="34" charset="-122"/>
              </a:rPr>
              <a:t>等于  </a:t>
            </a:r>
            <a:r>
              <a:rPr lang="en-US" altLang="zh-CN" b="1" dirty="0">
                <a:solidFill>
                  <a:srgbClr val="0070C0"/>
                </a:solidFill>
                <a:latin typeface="微软雅黑" panose="020B0503020204020204" pitchFamily="34" charset="-122"/>
                <a:ea typeface="微软雅黑" panose="020B0503020204020204" pitchFamily="34" charset="-122"/>
              </a:rPr>
              <a:t>C. </a:t>
            </a:r>
            <a:r>
              <a:rPr lang="zh-CN" altLang="en-US" b="1" dirty="0">
                <a:solidFill>
                  <a:srgbClr val="0070C0"/>
                </a:solidFill>
                <a:latin typeface="微软雅黑" panose="020B0503020204020204" pitchFamily="34" charset="-122"/>
                <a:ea typeface="微软雅黑" panose="020B0503020204020204" pitchFamily="34" charset="-122"/>
              </a:rPr>
              <a:t>大于或等于   </a:t>
            </a:r>
            <a:r>
              <a:rPr lang="en-US" altLang="zh-CN" b="1" dirty="0">
                <a:solidFill>
                  <a:srgbClr val="0070C0"/>
                </a:solidFill>
                <a:latin typeface="微软雅黑" panose="020B0503020204020204" pitchFamily="34" charset="-122"/>
                <a:ea typeface="微软雅黑" panose="020B0503020204020204" pitchFamily="34" charset="-122"/>
              </a:rPr>
              <a:t>D.</a:t>
            </a:r>
            <a:r>
              <a:rPr lang="zh-CN" altLang="en-US" b="1" dirty="0">
                <a:solidFill>
                  <a:srgbClr val="0070C0"/>
                </a:solidFill>
                <a:latin typeface="微软雅黑" panose="020B0503020204020204" pitchFamily="34" charset="-122"/>
                <a:ea typeface="微软雅黑" panose="020B0503020204020204" pitchFamily="34" charset="-122"/>
              </a:rPr>
              <a:t>小于</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）转向传动比越大，扳动转向盘越省力，转向的灵敏性（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a:t>
            </a:r>
            <a:r>
              <a:rPr lang="zh-CN" altLang="en-US" b="1" dirty="0">
                <a:solidFill>
                  <a:srgbClr val="0070C0"/>
                </a:solidFill>
                <a:latin typeface="微软雅黑" panose="020B0503020204020204" pitchFamily="34" charset="-122"/>
                <a:ea typeface="微软雅黑" panose="020B0503020204020204" pitchFamily="34" charset="-122"/>
              </a:rPr>
              <a:t>越好        </a:t>
            </a:r>
            <a:r>
              <a:rPr lang="en-US" altLang="zh-CN" b="1" dirty="0">
                <a:solidFill>
                  <a:srgbClr val="0070C0"/>
                </a:solidFill>
                <a:latin typeface="微软雅黑" panose="020B0503020204020204" pitchFamily="34" charset="-122"/>
                <a:ea typeface="微软雅黑" panose="020B0503020204020204" pitchFamily="34" charset="-122"/>
              </a:rPr>
              <a:t>B.</a:t>
            </a:r>
            <a:r>
              <a:rPr lang="zh-CN" altLang="en-US" b="1" dirty="0">
                <a:solidFill>
                  <a:srgbClr val="0070C0"/>
                </a:solidFill>
                <a:latin typeface="微软雅黑" panose="020B0503020204020204" pitchFamily="34" charset="-122"/>
                <a:ea typeface="微软雅黑" panose="020B0503020204020204" pitchFamily="34" charset="-122"/>
              </a:rPr>
              <a:t>不变       </a:t>
            </a:r>
            <a:r>
              <a:rPr lang="en-US" altLang="zh-CN" b="1" dirty="0">
                <a:solidFill>
                  <a:srgbClr val="0070C0"/>
                </a:solidFill>
                <a:latin typeface="微软雅黑" panose="020B0503020204020204" pitchFamily="34" charset="-122"/>
                <a:ea typeface="微软雅黑" panose="020B0503020204020204" pitchFamily="34" charset="-122"/>
              </a:rPr>
              <a:t>C.</a:t>
            </a:r>
            <a:r>
              <a:rPr lang="zh-CN" altLang="en-US" b="1" dirty="0">
                <a:solidFill>
                  <a:srgbClr val="0070C0"/>
                </a:solidFill>
                <a:latin typeface="微软雅黑" panose="020B0503020204020204" pitchFamily="34" charset="-122"/>
                <a:ea typeface="微软雅黑" panose="020B0503020204020204" pitchFamily="34" charset="-122"/>
              </a:rPr>
              <a:t>越差      </a:t>
            </a:r>
            <a:r>
              <a:rPr lang="en-US" altLang="zh-CN" b="1" dirty="0">
                <a:solidFill>
                  <a:srgbClr val="0070C0"/>
                </a:solidFill>
                <a:latin typeface="微软雅黑" panose="020B0503020204020204" pitchFamily="34" charset="-122"/>
                <a:ea typeface="微软雅黑" panose="020B0503020204020204" pitchFamily="34" charset="-122"/>
              </a:rPr>
              <a:t>D. </a:t>
            </a:r>
            <a:r>
              <a:rPr lang="zh-CN" altLang="en-US" b="1" dirty="0">
                <a:solidFill>
                  <a:srgbClr val="0070C0"/>
                </a:solidFill>
                <a:latin typeface="微软雅黑" panose="020B0503020204020204" pitchFamily="34" charset="-122"/>
                <a:ea typeface="微软雅黑" panose="020B0503020204020204" pitchFamily="34" charset="-122"/>
              </a:rPr>
              <a:t>两者没关系</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）以下不是电动助力转向系统组成的是（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a:t>
            </a:r>
            <a:r>
              <a:rPr lang="zh-CN" altLang="en-US" b="1" dirty="0">
                <a:solidFill>
                  <a:srgbClr val="0070C0"/>
                </a:solidFill>
                <a:latin typeface="微软雅黑" panose="020B0503020204020204" pitchFamily="34" charset="-122"/>
                <a:ea typeface="微软雅黑" panose="020B0503020204020204" pitchFamily="34" charset="-122"/>
              </a:rPr>
              <a:t>转矩传感器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 B.</a:t>
            </a:r>
            <a:r>
              <a:rPr lang="zh-CN" altLang="en-US" b="1" dirty="0">
                <a:solidFill>
                  <a:srgbClr val="0070C0"/>
                </a:solidFill>
                <a:latin typeface="微软雅黑" panose="020B0503020204020204" pitchFamily="34" charset="-122"/>
                <a:ea typeface="微软雅黑" panose="020B0503020204020204" pitchFamily="34" charset="-122"/>
              </a:rPr>
              <a:t>动力转向控制器（</a:t>
            </a:r>
            <a:r>
              <a:rPr lang="en-US" altLang="zh-CN" b="1" dirty="0">
                <a:solidFill>
                  <a:srgbClr val="0070C0"/>
                </a:solidFill>
                <a:latin typeface="微软雅黑" panose="020B0503020204020204" pitchFamily="34" charset="-122"/>
                <a:ea typeface="微软雅黑" panose="020B0503020204020204" pitchFamily="34" charset="-122"/>
              </a:rPr>
              <a:t>ECU) </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C.</a:t>
            </a:r>
            <a:r>
              <a:rPr lang="zh-CN" altLang="en-US" b="1" dirty="0">
                <a:solidFill>
                  <a:srgbClr val="0070C0"/>
                </a:solidFill>
                <a:latin typeface="微软雅黑" panose="020B0503020204020204" pitchFamily="34" charset="-122"/>
                <a:ea typeface="微软雅黑" panose="020B0503020204020204" pitchFamily="34" charset="-122"/>
              </a:rPr>
              <a:t>动力转向电动机与电磁离合器</a:t>
            </a:r>
            <a:r>
              <a:rPr lang="en-US" altLang="zh-CN" b="1" dirty="0">
                <a:solidFill>
                  <a:srgbClr val="0070C0"/>
                </a:solidFill>
                <a:latin typeface="微软雅黑" panose="020B0503020204020204" pitchFamily="34" charset="-122"/>
                <a:ea typeface="微软雅黑" panose="020B0503020204020204" pitchFamily="34" charset="-122"/>
              </a:rPr>
              <a:t>       D.</a:t>
            </a:r>
            <a:r>
              <a:rPr lang="zh-CN" altLang="en-US" b="1" dirty="0">
                <a:solidFill>
                  <a:srgbClr val="0070C0"/>
                </a:solidFill>
                <a:latin typeface="微软雅黑" panose="020B0503020204020204" pitchFamily="34" charset="-122"/>
                <a:ea typeface="微软雅黑" panose="020B0503020204020204" pitchFamily="34" charset="-122"/>
              </a:rPr>
              <a:t>循环球式转向器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custDataLst>
              <p:tags r:id="rId1"/>
            </p:custDataLst>
          </p:nvPr>
        </p:nvSpPr>
        <p:spPr>
          <a:xfrm>
            <a:off x="1682734" y="1169266"/>
            <a:ext cx="5265530"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nvSpPr>
        <p:spPr>
          <a:xfrm>
            <a:off x="1840789" y="1849388"/>
            <a:ext cx="5107475"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4" name="矩形 83"/>
          <p:cNvSpPr/>
          <p:nvPr/>
        </p:nvSpPr>
        <p:spPr>
          <a:xfrm>
            <a:off x="1837398" y="3233047"/>
            <a:ext cx="5106196"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5" name="矩形 84"/>
          <p:cNvSpPr/>
          <p:nvPr/>
        </p:nvSpPr>
        <p:spPr>
          <a:xfrm>
            <a:off x="1679244" y="3928330"/>
            <a:ext cx="5264349"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custDataLst>
              <p:tags r:id="rId2"/>
            </p:custDataLst>
          </p:nvPr>
        </p:nvSpPr>
        <p:spPr>
          <a:xfrm>
            <a:off x="1837398" y="1204184"/>
            <a:ext cx="5110866"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电动</a:t>
            </a:r>
            <a:r>
              <a:rPr lang="zh-CN" altLang="en-US" sz="2800" b="1" dirty="0">
                <a:solidFill>
                  <a:prstClr val="white"/>
                </a:solidFill>
                <a:latin typeface="微软雅黑" panose="020B0503020204020204" pitchFamily="34" charset="-122"/>
                <a:ea typeface="微软雅黑" panose="020B0503020204020204" pitchFamily="34" charset="-122"/>
              </a:rPr>
              <a:t>汽车转向系统的</a:t>
            </a:r>
            <a:r>
              <a:rPr lang="zh-CN" altLang="en-US" sz="2800" b="1" dirty="0">
                <a:solidFill>
                  <a:prstClr val="white"/>
                </a:solidFill>
                <a:latin typeface="微软雅黑" panose="020B0503020204020204" pitchFamily="34" charset="-122"/>
                <a:ea typeface="微软雅黑" panose="020B0503020204020204" pitchFamily="34" charset="-122"/>
              </a:rPr>
              <a:t>拆解</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3" name="矩形 84"/>
          <p:cNvSpPr/>
          <p:nvPr/>
        </p:nvSpPr>
        <p:spPr>
          <a:xfrm>
            <a:off x="1506961" y="4608450"/>
            <a:ext cx="5436632"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5" name="矩形 3"/>
          <p:cNvSpPr/>
          <p:nvPr>
            <p:custDataLst>
              <p:tags r:id="rId3"/>
            </p:custDataLst>
          </p:nvPr>
        </p:nvSpPr>
        <p:spPr>
          <a:xfrm>
            <a:off x="1502706" y="487285"/>
            <a:ext cx="5445558"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nvSpPr>
        <p:spPr>
          <a:xfrm>
            <a:off x="1998614" y="2525899"/>
            <a:ext cx="4944980"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nvSpPr>
        <p:spPr>
          <a:xfrm>
            <a:off x="2003284" y="2548748"/>
            <a:ext cx="4944980"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8" name="TextBox 20"/>
          <p:cNvSpPr txBox="1"/>
          <p:nvPr>
            <p:custDataLst>
              <p:tags r:id="rId4"/>
            </p:custDataLst>
          </p:nvPr>
        </p:nvSpPr>
        <p:spPr>
          <a:xfrm>
            <a:off x="1837690" y="503555"/>
            <a:ext cx="5110480"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电动</a:t>
            </a:r>
            <a:r>
              <a:rPr lang="zh-CN" altLang="zh-CN" sz="2800" b="1" dirty="0">
                <a:solidFill>
                  <a:prstClr val="white"/>
                </a:solidFill>
                <a:latin typeface="微软雅黑" panose="020B0503020204020204" pitchFamily="34" charset="-122"/>
                <a:ea typeface="微软雅黑" panose="020B0503020204020204" pitchFamily="34" charset="-122"/>
              </a:rPr>
              <a:t>汽车</a:t>
            </a:r>
            <a:r>
              <a:rPr lang="zh-CN" altLang="en-US" sz="2800" b="1" dirty="0">
                <a:solidFill>
                  <a:prstClr val="white"/>
                </a:solidFill>
                <a:latin typeface="微软雅黑" panose="020B0503020204020204" pitchFamily="34" charset="-122"/>
                <a:ea typeface="微软雅黑" panose="020B0503020204020204" pitchFamily="34" charset="-122"/>
              </a:rPr>
              <a:t>转向系统的</a:t>
            </a:r>
            <a:r>
              <a:rPr lang="zh-CN" altLang="en-US" sz="2800" b="1" dirty="0">
                <a:solidFill>
                  <a:prstClr val="white"/>
                </a:solidFill>
                <a:latin typeface="微软雅黑" panose="020B0503020204020204" pitchFamily="34" charset="-122"/>
                <a:ea typeface="微软雅黑" panose="020B0503020204020204" pitchFamily="34" charset="-122"/>
              </a:rPr>
              <a:t>养护</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advClick="0" advTm="400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2</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2029" y="2602567"/>
            <a:ext cx="6284335" cy="52197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t>电动汽车转向系统部件的拆解</a:t>
            </a:r>
            <a:endParaRPr lang="zh-CN" altLang="en-US" sz="4800" dirty="0"/>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31580" y="1612571"/>
            <a:ext cx="7848872" cy="1294585"/>
          </a:xfrm>
          <a:prstGeom prst="rect">
            <a:avLst/>
          </a:prstGeom>
          <a:noFill/>
        </p:spPr>
        <p:txBody>
          <a:bodyPr wrap="square" rtlCol="0">
            <a:spAutoFit/>
          </a:bodyPr>
          <a:lstStyle/>
          <a:p>
            <a:pPr indent="30607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一辆纯电动汽车转向时有异响。经检查问题是转向器在支架上的安装出现松动，转向器内部磨损及齿轮、齿条调整不当，让学生通过查阅资料，掌握其结构原理，并对其进行检修。</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5000">
    <p:cov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53"/>
          <p:cNvSpPr txBox="1">
            <a:spLocks noChangeArrowheads="1"/>
          </p:cNvSpPr>
          <p:nvPr/>
        </p:nvSpPr>
        <p:spPr bwMode="auto">
          <a:xfrm>
            <a:off x="1777535" y="1500507"/>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能简要概括电机总成和转矩传感器的工作过程。</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766135" y="2530426"/>
            <a:ext cx="6599236" cy="1754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能简要描述蜗轮蜗杆减速机构的特点。</a:t>
            </a:r>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r>
              <a:rPr lang="zh-CN" altLang="en-US" b="1" dirty="0">
                <a:solidFill>
                  <a:srgbClr val="0070C0"/>
                </a:solidFill>
                <a:latin typeface="微软雅黑" panose="020B0503020204020204" pitchFamily="34" charset="-122"/>
                <a:ea typeface="微软雅黑" panose="020B0503020204020204" pitchFamily="34" charset="-122"/>
              </a:rPr>
              <a:t>能说出转向盘的自由行程的定义及对汽车转向的影响，能实车校正转向盘自由行程。</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5196" y="1416235"/>
            <a:ext cx="539746" cy="539750"/>
          </a:xfrm>
          <a:prstGeom prst="rect">
            <a:avLst/>
          </a:prstGeom>
          <a:solidFill>
            <a:srgbClr val="FFFFFF"/>
          </a:solidFill>
          <a:ln w="19050">
            <a:solidFill>
              <a:srgbClr val="E46C0A"/>
            </a:solidFill>
            <a:prstDash val="sysDash"/>
            <a:miter lim="800000"/>
            <a:headEnd/>
            <a:tailEnd/>
          </a:ln>
        </p:spPr>
      </p:pic>
      <p:pic>
        <p:nvPicPr>
          <p:cNvPr id="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196" y="2473437"/>
            <a:ext cx="539747" cy="524424"/>
          </a:xfrm>
          <a:prstGeom prst="rect">
            <a:avLst/>
          </a:prstGeom>
          <a:solidFill>
            <a:srgbClr val="FFFFFF"/>
          </a:solidFill>
          <a:ln w="19050">
            <a:solidFill>
              <a:srgbClr val="E46C0A"/>
            </a:solidFill>
            <a:prstDash val="sysDash"/>
            <a:miter lim="800000"/>
            <a:headEnd/>
            <a:tailEnd/>
          </a:ln>
        </p:spPr>
      </p:pic>
      <p:pic>
        <p:nvPicPr>
          <p:cNvPr id="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038" y="3613894"/>
            <a:ext cx="562062" cy="539750"/>
          </a:xfrm>
          <a:prstGeom prst="rect">
            <a:avLst/>
          </a:prstGeom>
          <a:solidFill>
            <a:srgbClr val="FFFFFF"/>
          </a:solidFill>
          <a:ln w="19050">
            <a:solidFill>
              <a:srgbClr val="E46C0A"/>
            </a:solidFill>
            <a:prstDash val="sysDash"/>
            <a:miter lim="800000"/>
            <a:headEnd/>
            <a:tailEnd/>
          </a:ln>
        </p:spPr>
      </p:pic>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53"/>
          <p:cNvSpPr txBox="1">
            <a:spLocks noChangeArrowheads="1"/>
          </p:cNvSpPr>
          <p:nvPr/>
        </p:nvSpPr>
        <p:spPr bwMode="auto">
          <a:xfrm>
            <a:off x="1777535" y="130400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用自己的语言简述齿轮齿条式转向器的结构和工作原理。</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766135" y="2503069"/>
            <a:ext cx="6599236" cy="1754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根据工艺标准对转向器进行拆卸和安装。</a:t>
            </a:r>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r>
              <a:rPr lang="zh-CN" altLang="en-US" b="1" dirty="0">
                <a:solidFill>
                  <a:srgbClr val="0070C0"/>
                </a:solidFill>
                <a:latin typeface="微软雅黑" panose="020B0503020204020204" pitchFamily="34" charset="-122"/>
                <a:ea typeface="微软雅黑" panose="020B0503020204020204" pitchFamily="34" charset="-122"/>
              </a:rPr>
              <a:t>培养学生认真学习、不断探索的精神，提高学生实践动手能力。</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5196" y="1219732"/>
            <a:ext cx="539746" cy="539750"/>
          </a:xfrm>
          <a:prstGeom prst="rect">
            <a:avLst/>
          </a:prstGeom>
          <a:solidFill>
            <a:srgbClr val="FFFFFF"/>
          </a:solidFill>
          <a:ln w="19050">
            <a:solidFill>
              <a:srgbClr val="E46C0A"/>
            </a:solidFill>
            <a:prstDash val="sysDash"/>
            <a:miter lim="800000"/>
            <a:headEnd/>
            <a:tailEnd/>
          </a:ln>
        </p:spPr>
      </p:pic>
      <p:pic>
        <p:nvPicPr>
          <p:cNvPr id="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196" y="2477092"/>
            <a:ext cx="539747" cy="524424"/>
          </a:xfrm>
          <a:prstGeom prst="rect">
            <a:avLst/>
          </a:prstGeom>
          <a:solidFill>
            <a:srgbClr val="FFFFFF"/>
          </a:solidFill>
          <a:ln w="19050">
            <a:solidFill>
              <a:srgbClr val="E46C0A"/>
            </a:solidFill>
            <a:prstDash val="sysDash"/>
            <a:miter lim="800000"/>
            <a:headEnd/>
            <a:tailEnd/>
          </a:ln>
        </p:spPr>
      </p:pic>
      <p:pic>
        <p:nvPicPr>
          <p:cNvPr id="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038" y="3829918"/>
            <a:ext cx="562062" cy="539750"/>
          </a:xfrm>
          <a:prstGeom prst="rect">
            <a:avLst/>
          </a:prstGeom>
          <a:solidFill>
            <a:srgbClr val="FFFFFF"/>
          </a:solidFill>
          <a:ln w="19050">
            <a:solidFill>
              <a:srgbClr val="E46C0A"/>
            </a:solidFill>
            <a:prstDash val="sysDash"/>
            <a:miter lim="800000"/>
            <a:headEnd/>
            <a:tailEnd/>
          </a:ln>
        </p:spPr>
      </p:pic>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301615" y="984885"/>
            <a:ext cx="3753485" cy="2190115"/>
          </a:xfrm>
          <a:prstGeom prst="rect">
            <a:avLst/>
          </a:prstGeom>
        </p:spPr>
      </p:pic>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5432425" cy="424624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一、转向操纵机构</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、转向盘</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转向盘由轮缘、轮辐、轮毂组成。</a:t>
            </a:r>
            <a:endParaRPr lang="zh-CN" altLang="en-US" b="1" dirty="0">
              <a:solidFill>
                <a:srgbClr val="0070C0"/>
              </a:solidFill>
              <a:highlight>
                <a:srgbClr val="FFFF00"/>
              </a:highlight>
              <a:latin typeface="微软雅黑" panose="020B0503020204020204" pitchFamily="34" charset="-122"/>
              <a:ea typeface="微软雅黑" panose="020B0503020204020204" pitchFamily="34" charset="-122"/>
            </a:endParaRPr>
          </a:p>
          <a:p>
            <a:pPr indent="306070" algn="l">
              <a:lnSpc>
                <a:spcPct val="150000"/>
              </a:lnSpc>
              <a:buClrTx/>
              <a:buSzTx/>
              <a:buNone/>
            </a:pPr>
            <a:r>
              <a:rPr lang="zh-CN" altLang="en-US" b="1" dirty="0">
                <a:solidFill>
                  <a:srgbClr val="0070C0"/>
                </a:solidFill>
                <a:latin typeface="微软雅黑" panose="020B0503020204020204" pitchFamily="34" charset="-122"/>
                <a:ea typeface="微软雅黑" panose="020B0503020204020204" pitchFamily="34" charset="-122"/>
              </a:rPr>
              <a:t>2、电机总成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None/>
            </a:pPr>
            <a:r>
              <a:rPr lang="zh-CN" altLang="en-US" b="1" dirty="0">
                <a:solidFill>
                  <a:srgbClr val="0070C0"/>
                </a:solidFill>
                <a:latin typeface="微软雅黑" panose="020B0503020204020204" pitchFamily="34" charset="-122"/>
                <a:ea typeface="微软雅黑" panose="020B0503020204020204" pitchFamily="34" charset="-122"/>
              </a:rPr>
              <a:t>电动助力转向系统使用的电机分为两种：有刷电机和无刷电机。安装在转向器上的电机总成由一个蜗杆、一个蜗轮和一个直流电机组成。当蜗杆与安装在转向器输出轴上的蜗轮啮合时，它降低电机速度并把电机输出力矩传递到输出轴。图6-33所示为电动助力转向系统直流电机的结构组成。</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458335" y="1989455"/>
            <a:ext cx="4417060" cy="2216150"/>
          </a:xfrm>
          <a:prstGeom prst="rect">
            <a:avLst/>
          </a:prstGeom>
        </p:spPr>
      </p:pic>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37845" y="-206375"/>
            <a:ext cx="3703955" cy="5492750"/>
          </a:xfrm>
          <a:prstGeom prst="rect">
            <a:avLst/>
          </a:prstGeom>
          <a:noFill/>
        </p:spPr>
        <p:txBody>
          <a:bodyPr wrap="square" rtlCol="0">
            <a:spAutoFit/>
          </a:bodyPr>
          <a:lstStyle/>
          <a:p>
            <a:pPr indent="306070">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3. 转矩传感器</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常见的转矩传感器一般由扭力元件（扭力弹簧）和电测元件组成，分为无触点电磁感应式扭力传感器和有触点滑动电阻式转矩传感器。由两个带孔圆环、线圈、线圈盒及电路板组成。它获得转向盘上操作力大小和方向信号，并把它们转换为电信号，传递到电动助力转向系统控制器。</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50825" y="-206375"/>
            <a:ext cx="8569325" cy="5492750"/>
          </a:xfrm>
          <a:prstGeom prst="rect">
            <a:avLst/>
          </a:prstGeom>
          <a:noFill/>
        </p:spPr>
        <p:txBody>
          <a:bodyPr wrap="square" rtlCol="0">
            <a:spAutoFit/>
          </a:bodyPr>
          <a:lstStyle/>
          <a:p>
            <a:pPr indent="306070">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 </a:t>
            </a:r>
            <a:r>
              <a:rPr lang="zh-CN" altLang="en-US" b="1" dirty="0">
                <a:solidFill>
                  <a:srgbClr val="0070C0"/>
                </a:solidFill>
                <a:latin typeface="微软雅黑" panose="020B0503020204020204" pitchFamily="34" charset="-122"/>
                <a:ea typeface="微软雅黑" panose="020B0503020204020204" pitchFamily="34" charset="-122"/>
              </a:rPr>
              <a:t>蜗轮蜗杆减速机构</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蜗杆传动由蜗杆和蜗轮组成，用于传递空间两交错轴之间的运动和动力，通常两轴交错角为</a:t>
            </a:r>
            <a:r>
              <a:rPr lang="en-US" altLang="zh-CN" b="1" dirty="0">
                <a:solidFill>
                  <a:srgbClr val="0070C0"/>
                </a:solidFill>
                <a:latin typeface="微软雅黑" panose="020B0503020204020204" pitchFamily="34" charset="-122"/>
                <a:ea typeface="微软雅黑" panose="020B0503020204020204" pitchFamily="34" charset="-122"/>
              </a:rPr>
              <a:t> 90</a:t>
            </a:r>
            <a:r>
              <a:rPr lang="en-US" altLang="en-US"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。一般用作减速传动，广泛应用于各种机械设备和仪表中。按蜗杆的形状不同，蜗杆传动可分为圆柱蜗杆传动、圆弧面蜗杆传动和锥面蜗杆传动。蜗轮蜗杆减速机构起到传递转矩和减速的作用。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蜗轮蜗杆减速机构的特点如下：</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）传动比大</a:t>
            </a:r>
            <a:r>
              <a:rPr lang="en-US" altLang="zh-CN" b="1" dirty="0">
                <a:solidFill>
                  <a:srgbClr val="0070C0"/>
                </a:solidFill>
                <a:latin typeface="微软雅黑" panose="020B0503020204020204" pitchFamily="34" charset="-122"/>
                <a:ea typeface="微软雅黑" panose="020B0503020204020204" pitchFamily="34" charset="-122"/>
              </a:rPr>
              <a:t> , </a:t>
            </a:r>
            <a:r>
              <a:rPr lang="zh-CN" altLang="en-US" b="1" dirty="0">
                <a:solidFill>
                  <a:srgbClr val="0070C0"/>
                </a:solidFill>
                <a:latin typeface="微软雅黑" panose="020B0503020204020204" pitchFamily="34" charset="-122"/>
                <a:ea typeface="微软雅黑" panose="020B0503020204020204" pitchFamily="34" charset="-122"/>
              </a:rPr>
              <a:t>结构紧凑。单级蜗杆比</a:t>
            </a:r>
            <a:r>
              <a:rPr lang="en-US" altLang="zh-CN" b="1" dirty="0">
                <a:solidFill>
                  <a:srgbClr val="0070C0"/>
                </a:solidFill>
                <a:latin typeface="微软雅黑" panose="020B0503020204020204" pitchFamily="34" charset="-122"/>
                <a:ea typeface="微软雅黑" panose="020B0503020204020204" pitchFamily="34" charset="-122"/>
              </a:rPr>
              <a:t> i=5</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80</a:t>
            </a:r>
            <a:r>
              <a:rPr lang="zh-CN" altLang="en-US" b="1" dirty="0">
                <a:solidFill>
                  <a:srgbClr val="0070C0"/>
                </a:solidFill>
                <a:latin typeface="微软雅黑" panose="020B0503020204020204" pitchFamily="34" charset="-122"/>
                <a:ea typeface="微软雅黑" panose="020B0503020204020204" pitchFamily="34" charset="-122"/>
              </a:rPr>
              <a:t>，若只传递运动，其传动比可达</a:t>
            </a:r>
            <a:r>
              <a:rPr lang="en-US" altLang="zh-CN" b="1" dirty="0">
                <a:solidFill>
                  <a:srgbClr val="0070C0"/>
                </a:solidFill>
                <a:latin typeface="微软雅黑" panose="020B0503020204020204" pitchFamily="34" charset="-122"/>
                <a:ea typeface="微软雅黑" panose="020B0503020204020204" pitchFamily="34" charset="-122"/>
              </a:rPr>
              <a:t>1000</a:t>
            </a:r>
            <a:r>
              <a:rPr lang="zh-CN" altLang="en-US" b="1" dirty="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）传动平稳，噪声小。由于蜗杆齿呈连续的螺旋状，它与蜗轮齿的啮合是连续不断地进行的，同时啮合的齿数较多，故传动平稳，噪声小。</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50825" y="-206375"/>
            <a:ext cx="8569325" cy="3830955"/>
          </a:xfrm>
          <a:prstGeom prst="rect">
            <a:avLst/>
          </a:prstGeom>
          <a:noFill/>
        </p:spPr>
        <p:txBody>
          <a:bodyPr wrap="square" rtlCol="0">
            <a:spAutoFit/>
          </a:bodyPr>
          <a:lstStyle/>
          <a:p>
            <a:pPr indent="306070">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）可制成具有自锁性的蜗杆。当蜗杆的螺旋线升角小于啮合面的当量摩擦角</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时，蜗杆传动便具有自锁性。</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）传动效率低。因蜗杆传动齿面间存在较大的相对滑动，摩擦损耗大，效率较低。一般为</a:t>
            </a:r>
            <a:r>
              <a:rPr lang="en-US" altLang="zh-CN" b="1" dirty="0">
                <a:solidFill>
                  <a:srgbClr val="0070C0"/>
                </a:solidFill>
                <a:latin typeface="微软雅黑" panose="020B0503020204020204" pitchFamily="34" charset="-122"/>
                <a:ea typeface="微软雅黑" panose="020B0503020204020204" pitchFamily="34" charset="-122"/>
              </a:rPr>
              <a:t> 0.7~0.8</a:t>
            </a:r>
            <a:r>
              <a:rPr lang="zh-CN" altLang="en-US" b="1" dirty="0">
                <a:solidFill>
                  <a:srgbClr val="0070C0"/>
                </a:solidFill>
                <a:latin typeface="微软雅黑" panose="020B0503020204020204" pitchFamily="34" charset="-122"/>
                <a:ea typeface="微软雅黑" panose="020B0503020204020204" pitchFamily="34" charset="-122"/>
              </a:rPr>
              <a:t>，具有自锁性的蜗杆传动，效率小于</a:t>
            </a:r>
            <a:r>
              <a:rPr lang="en-US" altLang="zh-CN" b="1" dirty="0">
                <a:solidFill>
                  <a:srgbClr val="0070C0"/>
                </a:solidFill>
                <a:latin typeface="微软雅黑" panose="020B0503020204020204" pitchFamily="34" charset="-122"/>
                <a:ea typeface="微软雅黑" panose="020B0503020204020204" pitchFamily="34" charset="-122"/>
              </a:rPr>
              <a:t> 0.5</a:t>
            </a:r>
            <a:r>
              <a:rPr lang="zh-CN" altLang="en-US" b="1" dirty="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）蜗轮的造价较高。为减轻齿面的磨损及防止胶合，蜗轮一般要采用价格较贵的有色金属制造，因此造价较高。</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971550" y="3505200"/>
            <a:ext cx="7515225" cy="2016760"/>
          </a:xfrm>
          <a:prstGeom prst="rect">
            <a:avLst/>
          </a:prstGeom>
        </p:spPr>
      </p:pic>
    </p:spTree>
  </p:cSld>
  <p:clrMapOvr>
    <a:masterClrMapping/>
  </p:clrMapOvr>
  <p:transition advClick="0" advTm="6000">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1990" y="1272540"/>
            <a:ext cx="7833995" cy="383095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二、转向器</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en-US" altLang="zh-CN" b="1" dirty="0">
                <a:solidFill>
                  <a:srgbClr val="0070C0"/>
                </a:solidFill>
                <a:latin typeface="微软雅黑" panose="020B0503020204020204" pitchFamily="34" charset="-122"/>
                <a:ea typeface="微软雅黑" panose="020B0503020204020204" pitchFamily="34" charset="-122"/>
                <a:sym typeface="+mn-ea"/>
              </a:rPr>
              <a:t>1.</a:t>
            </a:r>
            <a:r>
              <a:rPr lang="zh-CN" altLang="en-US" b="1" dirty="0">
                <a:solidFill>
                  <a:srgbClr val="0070C0"/>
                </a:solidFill>
                <a:latin typeface="微软雅黑" panose="020B0503020204020204" pitchFamily="34" charset="-122"/>
                <a:ea typeface="微软雅黑" panose="020B0503020204020204" pitchFamily="34" charset="-122"/>
                <a:sym typeface="+mn-ea"/>
              </a:rPr>
              <a:t>转向盘的自由行程及对汽车转向的影响</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转向盘的自由行程是指转向盘在空转阶段的角行程，这主要是由于转向系统各传动件之间的装配间隙和弹性变形所引起的。转向盘为消除间隙、克服弹性变形所转过的角度称为转向盘的自由行程。</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转向盘的自由行程对于缓和路面冲击及避免驾驶员过于紧张是有利的，但过大的自由行程会影响转向灵敏性，因此汽车维护中应定期检查转向盘的自由行程。</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endParaRPr lang="zh-CN" altLang="en-US" dirty="0"/>
          </a:p>
        </p:txBody>
      </p:sp>
    </p:spTree>
  </p:cSld>
  <p:clrMapOvr>
    <a:masterClrMapping/>
  </p:clrMapOvr>
  <p:transition advClick="0" advTm="6000">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523740" y="3721100"/>
            <a:ext cx="4206875" cy="1504950"/>
          </a:xfrm>
          <a:prstGeom prst="rect">
            <a:avLst/>
          </a:prstGeom>
        </p:spPr>
      </p:pic>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528" y="1057300"/>
            <a:ext cx="8280920" cy="3415030"/>
          </a:xfrm>
          <a:prstGeom prst="rect">
            <a:avLst/>
          </a:prstGeom>
          <a:noFill/>
        </p:spPr>
        <p:txBody>
          <a:bodyPr wrap="square" rtlCol="0">
            <a:spAutoFit/>
          </a:bodyPr>
          <a:lstStyle/>
          <a:p>
            <a:pPr indent="306070">
              <a:lnSpc>
                <a:spcPct val="150000"/>
              </a:lnSpc>
            </a:pPr>
            <a:r>
              <a:rPr lang="en-US" b="1" dirty="0">
                <a:solidFill>
                  <a:srgbClr val="0070C0"/>
                </a:solidFill>
                <a:latin typeface="微软雅黑" panose="020B0503020204020204" pitchFamily="34" charset="-122"/>
                <a:ea typeface="微软雅黑" panose="020B0503020204020204" pitchFamily="34" charset="-122"/>
              </a:rPr>
              <a:t>2</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齿轮齿条式转向器</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转向器是转向系统中的降速增矩传动装置，其功用是增</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大由转向盘传到转向节的力，并改变力的传动方向。齿轮齿条式转向器分为端部输出式和中部输岀式两种，如图所示。</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当转动转向盘时，转向齿轮轴转动，</a:t>
            </a:r>
            <a:endParaRPr lang="zh-CN" altLang="en-US" b="1" dirty="0">
              <a:solidFill>
                <a:srgbClr val="0070C0"/>
              </a:solidFill>
              <a:latin typeface="微软雅黑" panose="020B0503020204020204" pitchFamily="34" charset="-122"/>
              <a:ea typeface="微软雅黑" panose="020B0503020204020204" pitchFamily="34" charset="-122"/>
            </a:endParaRPr>
          </a:p>
          <a:p>
            <a:pPr indent="139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使与之相啮合的转向齿条沿轴向移动，</a:t>
            </a:r>
            <a:endParaRPr lang="zh-CN" altLang="en-US" b="1" dirty="0">
              <a:solidFill>
                <a:srgbClr val="0070C0"/>
              </a:solidFill>
              <a:latin typeface="微软雅黑" panose="020B0503020204020204" pitchFamily="34" charset="-122"/>
              <a:ea typeface="微软雅黑" panose="020B0503020204020204" pitchFamily="34" charset="-122"/>
            </a:endParaRPr>
          </a:p>
          <a:p>
            <a:pPr indent="139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从而使左、右转向横拉杆带动转向节</a:t>
            </a:r>
            <a:endParaRPr lang="zh-CN" altLang="en-US" b="1" dirty="0">
              <a:solidFill>
                <a:srgbClr val="0070C0"/>
              </a:solidFill>
              <a:latin typeface="微软雅黑" panose="020B0503020204020204" pitchFamily="34" charset="-122"/>
              <a:ea typeface="微软雅黑" panose="020B0503020204020204" pitchFamily="34" charset="-122"/>
            </a:endParaRPr>
          </a:p>
          <a:p>
            <a:pPr indent="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转动，使转向轮偏转，实现汽车转向。</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1026" name="图片 8" descr="IMG_25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1875" y="2425065"/>
            <a:ext cx="4099560" cy="109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文本框 6"/>
          <p:cNvSpPr txBox="1"/>
          <p:nvPr/>
        </p:nvSpPr>
        <p:spPr>
          <a:xfrm>
            <a:off x="6858000" y="5174862"/>
            <a:ext cx="4572000" cy="369332"/>
          </a:xfrm>
          <a:prstGeom prst="rect">
            <a:avLst/>
          </a:prstGeom>
          <a:noFill/>
        </p:spPr>
        <p:txBody>
          <a:bodyPr wrap="square">
            <a:spAutoFit/>
          </a:bodyPr>
          <a:lstStyle/>
          <a:p>
            <a:r>
              <a:rPr lang="zh-CN" altLang="en-US" dirty="0"/>
              <a:t>（</a:t>
            </a:r>
            <a:r>
              <a:rPr lang="en-US" altLang="zh-CN" dirty="0"/>
              <a:t>b)</a:t>
            </a:r>
            <a:r>
              <a:rPr lang="zh-CN" altLang="en-US" dirty="0"/>
              <a:t>中部输出式</a:t>
            </a:r>
            <a:endParaRPr lang="zh-CN" altLang="en-US" dirty="0"/>
          </a:p>
        </p:txBody>
      </p:sp>
      <p:sp>
        <p:nvSpPr>
          <p:cNvPr id="9" name="文本框 8"/>
          <p:cNvSpPr txBox="1"/>
          <p:nvPr/>
        </p:nvSpPr>
        <p:spPr>
          <a:xfrm>
            <a:off x="5868140" y="3576879"/>
            <a:ext cx="4572000" cy="369332"/>
          </a:xfrm>
          <a:prstGeom prst="rect">
            <a:avLst/>
          </a:prstGeom>
          <a:noFill/>
        </p:spPr>
        <p:txBody>
          <a:bodyPr wrap="square">
            <a:spAutoFit/>
          </a:bodyPr>
          <a:lstStyle/>
          <a:p>
            <a:r>
              <a:rPr lang="zh-CN" altLang="en-US" dirty="0"/>
              <a:t>（</a:t>
            </a:r>
            <a:r>
              <a:rPr lang="en-US" altLang="zh-CN" dirty="0"/>
              <a:t>a</a:t>
            </a:r>
            <a:r>
              <a:rPr lang="zh-CN" altLang="en-US" dirty="0"/>
              <a:t>）端部输出式</a:t>
            </a:r>
            <a:endParaRPr lang="zh-CN" altLang="en-US" dirty="0"/>
          </a:p>
        </p:txBody>
      </p:sp>
    </p:spTree>
  </p:cSld>
  <p:clrMapOvr>
    <a:masterClrMapping/>
  </p:clrMapOvr>
  <p:transition advClick="0" advTm="6000">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169035" y="2602865"/>
            <a:ext cx="7169785" cy="156845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800" dirty="0">
                <a:ln w="12700" cmpd="sng">
                  <a:noFill/>
                  <a:prstDash val="solid"/>
                  <a:miter lim="800000"/>
                </a:ln>
                <a:gradFill>
                  <a:gsLst>
                    <a:gs pos="0">
                      <a:srgbClr val="002060"/>
                    </a:gs>
                    <a:gs pos="100000">
                      <a:srgbClr val="0070C0"/>
                    </a:gs>
                  </a:gsLst>
                  <a:lin ang="5400000" scaled="0"/>
                </a:gradFill>
              </a:rPr>
              <a:t>电动汽车转向系统的养护</a:t>
            </a:r>
            <a:endParaRPr lang="zh-CN" altLang="en-US" sz="4800" dirty="0">
              <a:ln w="12700" cmpd="sng">
                <a:noFill/>
                <a:prstDash val="solid"/>
                <a:miter lim="800000"/>
              </a:ln>
              <a:gradFill>
                <a:gsLst>
                  <a:gs pos="0">
                    <a:srgbClr val="002060"/>
                  </a:gs>
                  <a:gs pos="100000">
                    <a:srgbClr val="0070C0"/>
                  </a:gs>
                </a:gsLst>
                <a:lin ang="5400000" scaled="0"/>
              </a:gradFill>
            </a:endParaRPr>
          </a:p>
          <a:p>
            <a:endParaRPr lang="zh-CN" altLang="en-US" sz="48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528" y="1344320"/>
            <a:ext cx="8280920" cy="2999740"/>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三、转向传动机构</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转向传动机构的功能是将转向器输出的力和运动传给转向轮，使两侧转向轮偏</a:t>
            </a:r>
            <a:endParaRPr lang="zh-CN" altLang="en-US" b="1" dirty="0">
              <a:solidFill>
                <a:srgbClr val="0070C0"/>
              </a:solidFill>
              <a:latin typeface="微软雅黑" panose="020B0503020204020204" pitchFamily="34" charset="-122"/>
              <a:ea typeface="微软雅黑" panose="020B0503020204020204" pitchFamily="34" charset="-122"/>
            </a:endParaRPr>
          </a:p>
          <a:p>
            <a:pPr indent="139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转，并保证左右转向轮的偏转角按一定关系变化，保证汽车转向时车轮与地面的相对滑动尽可能小。</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与非独立悬架配用的转向传动机构</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与非独立悬架配用的转向传动机构所示。它一般由转向摇臂、转向直拉杆、转向节臂、两个梯形臂和转向横拉杆等组成。</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528" y="842035"/>
            <a:ext cx="8280920" cy="2584450"/>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三、转向传动机构</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与独立悬架配用的转向传动机构</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当转向轮采用独立悬架时，转向桥必须是断开式的。转向传动机构中的转向梯形也必须分成两段或三段。两种与独立悬架配用的转向传动机构示意图如图</a:t>
            </a:r>
            <a:r>
              <a:rPr lang="en-US" altLang="zh-CN" b="1" dirty="0">
                <a:solidFill>
                  <a:srgbClr val="0070C0"/>
                </a:solidFill>
                <a:latin typeface="微软雅黑" panose="020B0503020204020204" pitchFamily="34" charset="-122"/>
                <a:ea typeface="微软雅黑" panose="020B0503020204020204" pitchFamily="34" charset="-122"/>
              </a:rPr>
              <a:t>8-20</a:t>
            </a:r>
            <a:r>
              <a:rPr lang="zh-CN" altLang="en-US" b="1" dirty="0">
                <a:solidFill>
                  <a:srgbClr val="0070C0"/>
                </a:solidFill>
                <a:latin typeface="微软雅黑" panose="020B0503020204020204" pitchFamily="34" charset="-122"/>
                <a:ea typeface="微软雅黑" panose="020B0503020204020204" pitchFamily="34" charset="-122"/>
              </a:rPr>
              <a:t>所示，其与齿轮齿条式转向器配用。图（</a:t>
            </a:r>
            <a:r>
              <a:rPr lang="en-US" altLang="zh-CN" b="1" dirty="0">
                <a:solidFill>
                  <a:srgbClr val="0070C0"/>
                </a:solidFill>
                <a:latin typeface="微软雅黑" panose="020B0503020204020204" pitchFamily="34" charset="-122"/>
                <a:ea typeface="微软雅黑" panose="020B0503020204020204" pitchFamily="34" charset="-122"/>
              </a:rPr>
              <a:t>a</a:t>
            </a:r>
            <a:r>
              <a:rPr lang="zh-CN" altLang="en-US" b="1" dirty="0">
                <a:solidFill>
                  <a:srgbClr val="0070C0"/>
                </a:solidFill>
                <a:latin typeface="微软雅黑" panose="020B0503020204020204" pitchFamily="34" charset="-122"/>
                <a:ea typeface="微软雅黑" panose="020B0503020204020204" pitchFamily="34" charset="-122"/>
              </a:rPr>
              <a:t>）所示机构与两端输出齿轮齿条式转向器配用，图（</a:t>
            </a:r>
            <a:r>
              <a:rPr lang="en-US" altLang="zh-CN" b="1" dirty="0">
                <a:solidFill>
                  <a:srgbClr val="0070C0"/>
                </a:solidFill>
                <a:latin typeface="微软雅黑" panose="020B0503020204020204" pitchFamily="34" charset="-122"/>
                <a:ea typeface="微软雅黑" panose="020B0503020204020204" pitchFamily="34" charset="-122"/>
              </a:rPr>
              <a:t>b</a:t>
            </a:r>
            <a:r>
              <a:rPr lang="zh-CN" altLang="en-US" b="1" dirty="0">
                <a:solidFill>
                  <a:srgbClr val="0070C0"/>
                </a:solidFill>
                <a:latin typeface="微软雅黑" panose="020B0503020204020204" pitchFamily="34" charset="-122"/>
                <a:ea typeface="微软雅黑" panose="020B0503020204020204" pitchFamily="34" charset="-122"/>
              </a:rPr>
              <a:t>）所示机构与中间输出齿轮齿条式转向器配用。</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51460" y="3519805"/>
            <a:ext cx="4333875" cy="1868805"/>
          </a:xfrm>
          <a:prstGeom prst="rect">
            <a:avLst/>
          </a:prstGeom>
        </p:spPr>
      </p:pic>
      <p:pic>
        <p:nvPicPr>
          <p:cNvPr id="5" name="图片 4"/>
          <p:cNvPicPr>
            <a:picLocks noChangeAspect="1"/>
          </p:cNvPicPr>
          <p:nvPr/>
        </p:nvPicPr>
        <p:blipFill>
          <a:blip r:embed="rId2"/>
          <a:stretch>
            <a:fillRect/>
          </a:stretch>
        </p:blipFill>
        <p:spPr>
          <a:xfrm>
            <a:off x="4716145" y="3425825"/>
            <a:ext cx="4260850" cy="2011045"/>
          </a:xfrm>
          <a:prstGeom prst="rect">
            <a:avLst/>
          </a:prstGeom>
        </p:spPr>
      </p:pic>
    </p:spTree>
  </p:cSld>
  <p:clrMapOvr>
    <a:masterClrMapping/>
  </p:clrMapOvr>
  <p:transition advClick="0" advTm="6000">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10801" y="1200304"/>
            <a:ext cx="7848872" cy="4328160"/>
          </a:xfrm>
          <a:prstGeom prst="rect">
            <a:avLst/>
          </a:prstGeom>
        </p:spPr>
        <p:txBody>
          <a:bodyPr wrap="square">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1.</a:t>
            </a:r>
            <a:r>
              <a:rPr lang="zh-CN" altLang="en-US" b="1" dirty="0">
                <a:solidFill>
                  <a:srgbClr val="0070C0"/>
                </a:solidFill>
                <a:latin typeface="微软雅黑" panose="020B0503020204020204" pitchFamily="34" charset="-122"/>
                <a:ea typeface="微软雅黑" panose="020B0503020204020204" pitchFamily="34" charset="-122"/>
              </a:rPr>
              <a:t>判断题</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）可逆式转向器有利于转向轮和转向盘自动回正，但汽车在坏路面上行驶时易发生转向盘“打手”现象。（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）当转向轮为独立悬架时，转向桥、横拉杆必须是整体式。（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）汽车在转弯时，内转向轮和外转向轮滚过的距离是不相等的。（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）转向盘自由行程对于缓和路面冲击，使操纵柔和以及避免使驾驶员过度紧张是有利的。（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95536" y="913284"/>
            <a:ext cx="8424936" cy="5906770"/>
          </a:xfrm>
          <a:prstGeom prst="rect">
            <a:avLst/>
          </a:prstGeom>
        </p:spPr>
        <p:txBody>
          <a:bodyPr wrap="square">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2.</a:t>
            </a:r>
            <a:r>
              <a:rPr lang="zh-CN" altLang="en-US" b="1" dirty="0">
                <a:solidFill>
                  <a:srgbClr val="0070C0"/>
                </a:solidFill>
                <a:latin typeface="微软雅黑" panose="020B0503020204020204" pitchFamily="34" charset="-122"/>
                <a:ea typeface="微软雅黑" panose="020B0503020204020204" pitchFamily="34" charset="-122"/>
              </a:rPr>
              <a:t>选择题</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）转向轴一般由一根（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）制造。</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a:t>
            </a:r>
            <a:r>
              <a:rPr lang="zh-CN" altLang="en-US" b="1" dirty="0">
                <a:solidFill>
                  <a:srgbClr val="0070C0"/>
                </a:solidFill>
                <a:latin typeface="微软雅黑" panose="020B0503020204020204" pitchFamily="34" charset="-122"/>
                <a:ea typeface="微软雅黑" panose="020B0503020204020204" pitchFamily="34" charset="-122"/>
              </a:rPr>
              <a:t>空心轴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B.</a:t>
            </a:r>
            <a:r>
              <a:rPr lang="zh-CN" altLang="en-US" b="1" dirty="0">
                <a:solidFill>
                  <a:srgbClr val="0070C0"/>
                </a:solidFill>
                <a:latin typeface="微软雅黑" panose="020B0503020204020204" pitchFamily="34" charset="-122"/>
                <a:ea typeface="微软雅黑" panose="020B0503020204020204" pitchFamily="34" charset="-122"/>
              </a:rPr>
              <a:t>实心轴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          C.</a:t>
            </a:r>
            <a:r>
              <a:rPr lang="zh-CN" altLang="en-US" b="1" dirty="0">
                <a:solidFill>
                  <a:srgbClr val="0070C0"/>
                </a:solidFill>
                <a:latin typeface="微软雅黑" panose="020B0503020204020204" pitchFamily="34" charset="-122"/>
                <a:ea typeface="微软雅黑" panose="020B0503020204020204" pitchFamily="34" charset="-122"/>
              </a:rPr>
              <a:t>无缝钢管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        D.</a:t>
            </a:r>
            <a:r>
              <a:rPr lang="zh-CN" altLang="en-US" b="1" dirty="0">
                <a:solidFill>
                  <a:srgbClr val="0070C0"/>
                </a:solidFill>
                <a:latin typeface="微软雅黑" panose="020B0503020204020204" pitchFamily="34" charset="-122"/>
                <a:ea typeface="微软雅黑" panose="020B0503020204020204" pitchFamily="34" charset="-122"/>
              </a:rPr>
              <a:t>无缝铁管</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）为了适应总布置的要求，有些汽车在转向盘和转向器之间由（</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）连接。</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a:t>
            </a:r>
            <a:r>
              <a:rPr lang="zh-CN" altLang="en-US" b="1" dirty="0">
                <a:solidFill>
                  <a:srgbClr val="0070C0"/>
                </a:solidFill>
                <a:latin typeface="微软雅黑" panose="020B0503020204020204" pitchFamily="34" charset="-122"/>
                <a:ea typeface="微软雅黑" panose="020B0503020204020204" pitchFamily="34" charset="-122"/>
              </a:rPr>
              <a:t>刚性轴 </a:t>
            </a:r>
            <a:r>
              <a:rPr lang="en-US" altLang="zh-CN" b="1" dirty="0">
                <a:solidFill>
                  <a:srgbClr val="0070C0"/>
                </a:solidFill>
                <a:latin typeface="微软雅黑" panose="020B0503020204020204" pitchFamily="34" charset="-122"/>
                <a:ea typeface="微软雅黑" panose="020B0503020204020204" pitchFamily="34" charset="-122"/>
              </a:rPr>
              <a:t>           B.</a:t>
            </a:r>
            <a:r>
              <a:rPr lang="zh-CN" altLang="en-US" b="1" dirty="0">
                <a:solidFill>
                  <a:srgbClr val="0070C0"/>
                </a:solidFill>
                <a:latin typeface="微软雅黑" panose="020B0503020204020204" pitchFamily="34" charset="-122"/>
                <a:ea typeface="微软雅黑" panose="020B0503020204020204" pitchFamily="34" charset="-122"/>
              </a:rPr>
              <a:t>万向传动轴    </a:t>
            </a:r>
            <a:r>
              <a:rPr lang="en-US" altLang="zh-CN" b="1" dirty="0">
                <a:solidFill>
                  <a:srgbClr val="0070C0"/>
                </a:solidFill>
                <a:latin typeface="微软雅黑" panose="020B0503020204020204" pitchFamily="34" charset="-122"/>
                <a:ea typeface="微软雅黑" panose="020B0503020204020204" pitchFamily="34" charset="-122"/>
              </a:rPr>
              <a:t>     C. </a:t>
            </a:r>
            <a:r>
              <a:rPr lang="zh-CN" altLang="en-US" b="1" dirty="0">
                <a:solidFill>
                  <a:srgbClr val="0070C0"/>
                </a:solidFill>
                <a:latin typeface="微软雅黑" panose="020B0503020204020204" pitchFamily="34" charset="-122"/>
                <a:ea typeface="微软雅黑" panose="020B0503020204020204" pitchFamily="34" charset="-122"/>
              </a:rPr>
              <a:t>柔性轴   </a:t>
            </a:r>
            <a:r>
              <a:rPr lang="en-US" altLang="zh-CN" b="1" dirty="0">
                <a:solidFill>
                  <a:srgbClr val="0070C0"/>
                </a:solidFill>
                <a:latin typeface="微软雅黑" panose="020B0503020204020204" pitchFamily="34" charset="-122"/>
                <a:ea typeface="微软雅黑" panose="020B0503020204020204" pitchFamily="34" charset="-122"/>
              </a:rPr>
              <a:t>           D.</a:t>
            </a:r>
            <a:r>
              <a:rPr lang="zh-CN" altLang="en-US" b="1" dirty="0">
                <a:solidFill>
                  <a:srgbClr val="0070C0"/>
                </a:solidFill>
                <a:latin typeface="微软雅黑" panose="020B0503020204020204" pitchFamily="34" charset="-122"/>
                <a:ea typeface="微软雅黑" panose="020B0503020204020204" pitchFamily="34" charset="-122"/>
              </a:rPr>
              <a:t>空心轴</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）转向盘自由行程一般不超过（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A.10°~ 15°        B.15°~20°            C.20°~ 25°           D.25°~ 30°</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）转向盘自由行程过大的原因是（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a:t>
            </a:r>
            <a:r>
              <a:rPr lang="zh-CN" altLang="en-US" b="1" dirty="0">
                <a:solidFill>
                  <a:srgbClr val="0070C0"/>
                </a:solidFill>
                <a:latin typeface="微软雅黑" panose="020B0503020204020204" pitchFamily="34" charset="-122"/>
                <a:ea typeface="微软雅黑" panose="020B0503020204020204" pitchFamily="34" charset="-122"/>
              </a:rPr>
              <a:t>转向器传动副的啮合间隙过大    </a:t>
            </a:r>
            <a:r>
              <a:rPr lang="en-US" altLang="zh-CN" b="1" dirty="0">
                <a:solidFill>
                  <a:srgbClr val="0070C0"/>
                </a:solidFill>
                <a:latin typeface="微软雅黑" panose="020B0503020204020204" pitchFamily="34" charset="-122"/>
                <a:ea typeface="微软雅黑" panose="020B0503020204020204" pitchFamily="34" charset="-122"/>
              </a:rPr>
              <a:t>    B.</a:t>
            </a:r>
            <a:r>
              <a:rPr lang="zh-CN" altLang="en-US" b="1" dirty="0">
                <a:solidFill>
                  <a:srgbClr val="0070C0"/>
                </a:solidFill>
                <a:latin typeface="微软雅黑" panose="020B0503020204020204" pitchFamily="34" charset="-122"/>
                <a:ea typeface="微软雅黑" panose="020B0503020204020204" pitchFamily="34" charset="-122"/>
              </a:rPr>
              <a:t>转向传动机构各连接处松旷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C.</a:t>
            </a:r>
            <a:r>
              <a:rPr lang="zh-CN" altLang="en-US" b="1" dirty="0">
                <a:solidFill>
                  <a:srgbClr val="0070C0"/>
                </a:solidFill>
                <a:latin typeface="微软雅黑" panose="020B0503020204020204" pitchFamily="34" charset="-122"/>
                <a:ea typeface="微软雅黑" panose="020B0503020204020204" pitchFamily="34" charset="-122"/>
              </a:rPr>
              <a:t>转向节主销与衬套配合间隙过大  </a:t>
            </a:r>
            <a:r>
              <a:rPr lang="en-US" altLang="zh-CN" b="1" dirty="0">
                <a:solidFill>
                  <a:srgbClr val="0070C0"/>
                </a:solidFill>
                <a:latin typeface="微软雅黑" panose="020B0503020204020204" pitchFamily="34" charset="-122"/>
                <a:ea typeface="微软雅黑" panose="020B0503020204020204" pitchFamily="34" charset="-122"/>
              </a:rPr>
              <a:t>   D.</a:t>
            </a:r>
            <a:r>
              <a:rPr lang="zh-CN" altLang="en-US" b="1" dirty="0">
                <a:solidFill>
                  <a:srgbClr val="0070C0"/>
                </a:solidFill>
                <a:latin typeface="微软雅黑" panose="020B0503020204020204" pitchFamily="34" charset="-122"/>
                <a:ea typeface="微软雅黑" panose="020B0503020204020204" pitchFamily="34" charset="-122"/>
              </a:rPr>
              <a:t>转向节主销与衬套配合间隙过小</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bwMode="auto">
          <a:xfrm>
            <a:off x="1077"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677166" y="2121117"/>
            <a:ext cx="5976664" cy="1200329"/>
          </a:xfrm>
          <a:prstGeom prst="rect">
            <a:avLst/>
          </a:prstGeom>
        </p:spPr>
        <p:txBody>
          <a:bodyPr wrap="square">
            <a:spAutoFit/>
          </a:bodyPr>
          <a:lstStyle/>
          <a:p>
            <a:pPr algn="ct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 </a:t>
            </a:r>
            <a:r>
              <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谢谢大家 </a:t>
            </a: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a:t>
            </a:r>
            <a:endPar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endParaRPr>
          </a:p>
        </p:txBody>
      </p:sp>
      <p:sp>
        <p:nvSpPr>
          <p:cNvPr id="13" name="TextBox 12"/>
          <p:cNvSpPr txBox="1"/>
          <p:nvPr/>
        </p:nvSpPr>
        <p:spPr>
          <a:xfrm>
            <a:off x="3665612" y="3361928"/>
            <a:ext cx="1736373" cy="646331"/>
          </a:xfrm>
          <a:prstGeom prst="rect">
            <a:avLst/>
          </a:prstGeom>
          <a:noFill/>
        </p:spPr>
        <p:txBody>
          <a:bodyPr wrap="none" rtlCol="0">
            <a:spAutoFit/>
          </a:bodyPr>
          <a:lstStyle/>
          <a:p>
            <a:r>
              <a:rPr lang="en-US" altLang="zh-CN" sz="3600" i="1" dirty="0">
                <a:solidFill>
                  <a:schemeClr val="bg1">
                    <a:lumMod val="65000"/>
                  </a:schemeClr>
                </a:solidFill>
                <a:latin typeface="微软雅黑" panose="020B0503020204020204" pitchFamily="34" charset="-122"/>
                <a:ea typeface="微软雅黑" panose="020B0503020204020204" pitchFamily="34" charset="-122"/>
              </a:rPr>
              <a:t>Thanks</a:t>
            </a:r>
            <a:endParaRPr lang="zh-CN" altLang="en-US" sz="3600" i="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五边形 9"/>
          <p:cNvSpPr/>
          <p:nvPr/>
        </p:nvSpPr>
        <p:spPr>
          <a:xfrm rot="5400000">
            <a:off x="3664484" y="-751358"/>
            <a:ext cx="1815028" cy="3317744"/>
          </a:xfrm>
          <a:prstGeom prst="homePlate">
            <a:avLst>
              <a:gd name="adj" fmla="val 2892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ffectLst>
            <a:outerShdw dist="88900" dir="42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1000"/>
                                        <p:tgtEl>
                                          <p:spTgt spid="12"/>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36154" y="1849388"/>
            <a:ext cx="7848872" cy="1753235"/>
          </a:xfrm>
          <a:prstGeom prst="rect">
            <a:avLst/>
          </a:prstGeom>
          <a:noFill/>
        </p:spPr>
        <p:txBody>
          <a:bodyPr wrap="square" rtlCol="0">
            <a:spAutoFit/>
          </a:bodyPr>
          <a:lstStyle/>
          <a:p>
            <a:pPr>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     一辆纯电动汽车开进维修厂</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故障报修是转向无助力</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根据客户描述和技师的检查，判断为控制器、转向电动机或传感器损坏</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请你查阅资料，掌握其结构原理，并对其进行检修。</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5000">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684841" y="1345332"/>
            <a:ext cx="970428" cy="863591"/>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660392" y="2641979"/>
            <a:ext cx="970429" cy="863591"/>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654186" y="3866115"/>
            <a:ext cx="970428" cy="863593"/>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1777535" y="1581262"/>
            <a:ext cx="6245759"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能准确讲述汽车转向系统的作用、结构组成和安装关系，并能在实车上识别出转向系统的各组成部分及安装位置。</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27" name="TextBox 53"/>
          <p:cNvSpPr txBox="1">
            <a:spLocks noChangeArrowheads="1"/>
          </p:cNvSpPr>
          <p:nvPr>
            <p:custDataLst>
              <p:tags r:id="rId17"/>
            </p:custDataLst>
          </p:nvPr>
        </p:nvSpPr>
        <p:spPr bwMode="auto">
          <a:xfrm>
            <a:off x="1777535" y="2843265"/>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简要概述电动助力转向系统的优点、组成和工作原理。</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1835696" y="3991905"/>
            <a:ext cx="6469067" cy="36830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简要概述不同类型的电动助力转向系统的结构特点和工作过程。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84841" y="1345332"/>
            <a:ext cx="970428" cy="863591"/>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660392" y="2641979"/>
            <a:ext cx="970429" cy="863591"/>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05</a:t>
              </a:r>
              <a:endParaRPr lang="zh-CN" altLang="en-US" sz="2000" b="1" dirty="0">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654186" y="3866115"/>
            <a:ext cx="970428" cy="863593"/>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06</a:t>
              </a:r>
              <a:endParaRPr lang="zh-CN" altLang="en-US" sz="2000" b="1" dirty="0">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nvSpPr>
        <p:spPr bwMode="auto">
          <a:xfrm>
            <a:off x="1777535" y="1581262"/>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能讲述汽车转向原理。</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27" name="TextBox 53"/>
          <p:cNvSpPr txBox="1">
            <a:spLocks noChangeArrowheads="1"/>
          </p:cNvSpPr>
          <p:nvPr/>
        </p:nvSpPr>
        <p:spPr bwMode="auto">
          <a:xfrm>
            <a:off x="1777535" y="2843265"/>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根据工艺标准对转向系统主要总成和零部件进行拆卸和安装。</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835696" y="3991905"/>
            <a:ext cx="6469067" cy="369332"/>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提高学生人文素养，培养学生认真学习、不断探索的精神。</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7416824" cy="2363724"/>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一、转向系统的作用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汽车上用来改变行驶方向的机构称为转向系统，如图</a:t>
            </a:r>
            <a:r>
              <a:rPr lang="en-US" altLang="zh-CN" b="1" dirty="0">
                <a:solidFill>
                  <a:srgbClr val="0070C0"/>
                </a:solidFill>
                <a:latin typeface="微软雅黑" panose="020B0503020204020204" pitchFamily="34" charset="-122"/>
                <a:ea typeface="微软雅黑" panose="020B0503020204020204" pitchFamily="34" charset="-122"/>
              </a:rPr>
              <a:t>8- 1 </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汽车转向系统的作用是根据车辆行驶需要，按照驾驶员的意图适时改变汽车的行驶方向。</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pic>
        <p:nvPicPr>
          <p:cNvPr id="4" name="图片 3"/>
          <p:cNvPicPr>
            <a:picLocks noChangeAspect="1"/>
          </p:cNvPicPr>
          <p:nvPr/>
        </p:nvPicPr>
        <p:blipFill>
          <a:blip r:embed="rId1"/>
          <a:stretch>
            <a:fillRect/>
          </a:stretch>
        </p:blipFill>
        <p:spPr>
          <a:xfrm>
            <a:off x="2915816" y="2482098"/>
            <a:ext cx="5115851" cy="2967690"/>
          </a:xfrm>
          <a:prstGeom prst="rect">
            <a:avLst/>
          </a:prstGeom>
        </p:spPr>
      </p:pic>
    </p:spTree>
  </p:cSld>
  <p:clrMapOvr>
    <a:masterClrMapping/>
  </p:clrMapOvr>
  <p:transition advClick="0" advTm="6000">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81990" y="1415415"/>
            <a:ext cx="7968615" cy="3415030"/>
          </a:xfrm>
          <a:prstGeom prst="rect">
            <a:avLst/>
          </a:prstGeom>
        </p:spPr>
        <p:txBody>
          <a:bodyPr wrap="square">
            <a:spAutoFit/>
          </a:bodyPr>
          <a:lstStyle/>
          <a:p>
            <a:pPr indent="304800" algn="just">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汽车转向系是保证汽车安全行驶的重要装置</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对其有如下要求</a:t>
            </a:r>
            <a:r>
              <a:rPr lang="en-US" altLang="zh-CN" b="1" dirty="0">
                <a:solidFill>
                  <a:srgbClr val="0070C0"/>
                </a:solidFill>
                <a:latin typeface="微软雅黑" panose="020B0503020204020204" pitchFamily="34" charset="-122"/>
                <a:ea typeface="微软雅黑" panose="020B0503020204020204" pitchFamily="34" charset="-122"/>
              </a:rPr>
              <a:t>:</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操纵舒适轻巧</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转向灵敏可靠。</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转向时</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两转向轮应沿一对同心圆的圆周行驶</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以保证转向的稳定与适度。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行车时</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转向轮有自动回正作用</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以保证车辆能稳定直行。</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驾驶员通过转向盘了解路面状况</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保持“路感”</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同时又不会因路面凹凸不平造成转向盘打手。</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67162" y="1344702"/>
            <a:ext cx="2808312" cy="4142031"/>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二、转向系统的组成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汽车转向系一般都是由转向操纵机构、转向器和转向传动机构三个基本部分组成</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如图</a:t>
            </a:r>
            <a:r>
              <a:rPr lang="en-US" altLang="zh-CN" b="1" dirty="0">
                <a:solidFill>
                  <a:srgbClr val="0070C0"/>
                </a:solidFill>
                <a:latin typeface="微软雅黑" panose="020B0503020204020204" pitchFamily="34" charset="-122"/>
                <a:ea typeface="微软雅黑" panose="020B0503020204020204" pitchFamily="34" charset="-122"/>
              </a:rPr>
              <a:t>8- 2</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518535" y="1273175"/>
            <a:ext cx="5038090" cy="4141470"/>
          </a:xfrm>
          <a:prstGeom prst="rect">
            <a:avLst/>
          </a:prstGeom>
        </p:spPr>
      </p:pic>
    </p:spTree>
  </p:cSld>
  <p:clrMapOvr>
    <a:masterClrMapping/>
  </p:clrMapOvr>
  <p:transition advClick="0" advTm="6000">
    <p:push dir="r"/>
  </p:transition>
</p:sld>
</file>

<file path=ppt/tags/tag1.xml><?xml version="1.0" encoding="utf-8"?>
<p:tagLst xmlns:p="http://schemas.openxmlformats.org/presentationml/2006/main">
  <p:tag name="KSO_WM_DIAGRAM_VIRTUALLY_FRAME" val="{&quot;height&quot;:131.4987401574803,&quot;left&quot;:118.32330708661418,&quot;top&quot;:38.36889763779528,&quot;width&quot;:553.5840944881891}"/>
</p:tagLst>
</file>

<file path=ppt/tags/tag10.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11.xml><?xml version="1.0" encoding="utf-8"?>
<p:tagLst xmlns:p="http://schemas.openxmlformats.org/presentationml/2006/main">
  <p:tag name="MH" val="20151123103241"/>
  <p:tag name="MH_LIBRARY" val="GRAPHIC"/>
  <p:tag name="MH_TYPE" val="Other"/>
  <p:tag name="MH_ORDER" val="5"/>
  <p:tag name="KSO_WM_DIAGRAM_VIRTUALLY_FRAME" val="{&quot;height&quot;:266.48629921259845,&quot;left&quot;:51.510708661417326,&quot;top&quot;:105.93165354330708,&quot;width&quot;:608.0775590551181}"/>
</p:tagLst>
</file>

<file path=ppt/tags/tag12.xml><?xml version="1.0" encoding="utf-8"?>
<p:tagLst xmlns:p="http://schemas.openxmlformats.org/presentationml/2006/main">
  <p:tag name="MH" val="20151123103241"/>
  <p:tag name="MH_LIBRARY" val="GRAPHIC"/>
  <p:tag name="MH_TYPE" val="Other"/>
  <p:tag name="MH_ORDER" val="6"/>
  <p:tag name="KSO_WM_DIAGRAM_VIRTUALLY_FRAME" val="{&quot;height&quot;:266.48629921259845,&quot;left&quot;:51.510708661417326,&quot;top&quot;:105.93165354330708,&quot;width&quot;:608.0775590551181}"/>
</p:tagLst>
</file>

<file path=ppt/tags/tag13.xml><?xml version="1.0" encoding="utf-8"?>
<p:tagLst xmlns:p="http://schemas.openxmlformats.org/presentationml/2006/main">
  <p:tag name="MH" val="20151123103241"/>
  <p:tag name="MH_LIBRARY" val="GRAPHIC"/>
  <p:tag name="MH_TYPE" val="Other"/>
  <p:tag name="MH_ORDER" val="7"/>
  <p:tag name="KSO_WM_DIAGRAM_VIRTUALLY_FRAME" val="{&quot;height&quot;:266.48629921259845,&quot;left&quot;:51.510708661417326,&quot;top&quot;:105.93165354330708,&quot;width&quot;:608.0775590551181}"/>
</p:tagLst>
</file>

<file path=ppt/tags/tag14.xml><?xml version="1.0" encoding="utf-8"?>
<p:tagLst xmlns:p="http://schemas.openxmlformats.org/presentationml/2006/main">
  <p:tag name="MH" val="20151123103241"/>
  <p:tag name="MH_LIBRARY" val="GRAPHIC"/>
  <p:tag name="MH_TYPE" val="Other"/>
  <p:tag name="MH_ORDER" val="8"/>
  <p:tag name="KSO_WM_DIAGRAM_VIRTUALLY_FRAME" val="{&quot;height&quot;:266.48629921259845,&quot;left&quot;:51.510708661417326,&quot;top&quot;:105.93165354330708,&quot;width&quot;:608.0775590551181}"/>
</p:tagLst>
</file>

<file path=ppt/tags/tag15.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16.xml><?xml version="1.0" encoding="utf-8"?>
<p:tagLst xmlns:p="http://schemas.openxmlformats.org/presentationml/2006/main">
  <p:tag name="MH" val="20151123103241"/>
  <p:tag name="MH_LIBRARY" val="GRAPHIC"/>
  <p:tag name="MH_TYPE" val="Other"/>
  <p:tag name="MH_ORDER" val="9"/>
  <p:tag name="KSO_WM_DIAGRAM_VIRTUALLY_FRAME" val="{&quot;height&quot;:266.48629921259845,&quot;left&quot;:51.510708661417326,&quot;top&quot;:105.93165354330708,&quot;width&quot;:608.0775590551181}"/>
</p:tagLst>
</file>

<file path=ppt/tags/tag17.xml><?xml version="1.0" encoding="utf-8"?>
<p:tagLst xmlns:p="http://schemas.openxmlformats.org/presentationml/2006/main">
  <p:tag name="MH" val="20151123103241"/>
  <p:tag name="MH_LIBRARY" val="GRAPHIC"/>
  <p:tag name="MH_TYPE" val="Other"/>
  <p:tag name="MH_ORDER" val="10"/>
  <p:tag name="KSO_WM_DIAGRAM_VIRTUALLY_FRAME" val="{&quot;height&quot;:266.48629921259845,&quot;left&quot;:51.510708661417326,&quot;top&quot;:105.93165354330708,&quot;width&quot;:608.0775590551181}"/>
</p:tagLst>
</file>

<file path=ppt/tags/tag18.xml><?xml version="1.0" encoding="utf-8"?>
<p:tagLst xmlns:p="http://schemas.openxmlformats.org/presentationml/2006/main">
  <p:tag name="MH" val="20151123103241"/>
  <p:tag name="MH_LIBRARY" val="GRAPHIC"/>
  <p:tag name="MH_TYPE" val="Other"/>
  <p:tag name="MH_ORDER" val="11"/>
  <p:tag name="KSO_WM_DIAGRAM_VIRTUALLY_FRAME" val="{&quot;height&quot;:266.48629921259845,&quot;left&quot;:51.510708661417326,&quot;top&quot;:105.93165354330708,&quot;width&quot;:608.0775590551181}"/>
</p:tagLst>
</file>

<file path=ppt/tags/tag19.xml><?xml version="1.0" encoding="utf-8"?>
<p:tagLst xmlns:p="http://schemas.openxmlformats.org/presentationml/2006/main">
  <p:tag name="MH" val="20151123103241"/>
  <p:tag name="MH_LIBRARY" val="GRAPHIC"/>
  <p:tag name="MH_TYPE" val="Other"/>
  <p:tag name="MH_ORDER" val="12"/>
  <p:tag name="KSO_WM_DIAGRAM_VIRTUALLY_FRAME" val="{&quot;height&quot;:266.48629921259845,&quot;left&quot;:51.510708661417326,&quot;top&quot;:105.93165354330708,&quot;width&quot;:608.0775590551181}"/>
</p:tagLst>
</file>

<file path=ppt/tags/tag2.xml><?xml version="1.0" encoding="utf-8"?>
<p:tagLst xmlns:p="http://schemas.openxmlformats.org/presentationml/2006/main">
  <p:tag name="KSO_WM_DIAGRAM_VIRTUALLY_FRAME" val="{&quot;height&quot;:131.4987401574803,&quot;left&quot;:118.32330708661418,&quot;top&quot;:38.36889763779528,&quot;width&quot;:553.5840944881891}"/>
</p:tagLst>
</file>

<file path=ppt/tags/tag20.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21.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22.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23.xml><?xml version="1.0" encoding="utf-8"?>
<p:tagLst xmlns:p="http://schemas.openxmlformats.org/presentationml/2006/main">
  <p:tag name="MH" val="20151123103241"/>
  <p:tag name="MH_LIBRARY" val="GRAPHIC"/>
  <p:tag name="MH_TYPE" val="Other"/>
  <p:tag name="MH_ORDER" val="1"/>
</p:tagLst>
</file>

<file path=ppt/tags/tag24.xml><?xml version="1.0" encoding="utf-8"?>
<p:tagLst xmlns:p="http://schemas.openxmlformats.org/presentationml/2006/main">
  <p:tag name="MH" val="20151123103241"/>
  <p:tag name="MH_LIBRARY" val="GRAPHIC"/>
  <p:tag name="MH_TYPE" val="Other"/>
  <p:tag name="MH_ORDER" val="2"/>
</p:tagLst>
</file>

<file path=ppt/tags/tag25.xml><?xml version="1.0" encoding="utf-8"?>
<p:tagLst xmlns:p="http://schemas.openxmlformats.org/presentationml/2006/main">
  <p:tag name="MH" val="20151123103241"/>
  <p:tag name="MH_LIBRARY" val="GRAPHIC"/>
  <p:tag name="MH_TYPE" val="Other"/>
  <p:tag name="MH_ORDER" val="3"/>
</p:tagLst>
</file>

<file path=ppt/tags/tag26.xml><?xml version="1.0" encoding="utf-8"?>
<p:tagLst xmlns:p="http://schemas.openxmlformats.org/presentationml/2006/main">
  <p:tag name="MH" val="20151123103241"/>
  <p:tag name="MH_LIBRARY" val="GRAPHIC"/>
  <p:tag name="MH_TYPE" val="Other"/>
  <p:tag name="MH_ORDER" val="4"/>
</p:tagLst>
</file>

<file path=ppt/tags/tag27.xml><?xml version="1.0" encoding="utf-8"?>
<p:tagLst xmlns:p="http://schemas.openxmlformats.org/presentationml/2006/main">
  <p:tag name="MH" val="20151123103241"/>
  <p:tag name="MH_LIBRARY" val="GRAPHIC"/>
  <p:tag name="MH_TYPE" val="Other"/>
  <p:tag name="MH_ORDER" val="5"/>
</p:tagLst>
</file>

<file path=ppt/tags/tag28.xml><?xml version="1.0" encoding="utf-8"?>
<p:tagLst xmlns:p="http://schemas.openxmlformats.org/presentationml/2006/main">
  <p:tag name="MH" val="20151123103241"/>
  <p:tag name="MH_LIBRARY" val="GRAPHIC"/>
  <p:tag name="MH_TYPE" val="Other"/>
  <p:tag name="MH_ORDER" val="6"/>
</p:tagLst>
</file>

<file path=ppt/tags/tag29.xml><?xml version="1.0" encoding="utf-8"?>
<p:tagLst xmlns:p="http://schemas.openxmlformats.org/presentationml/2006/main">
  <p:tag name="MH" val="20151123103241"/>
  <p:tag name="MH_LIBRARY" val="GRAPHIC"/>
  <p:tag name="MH_TYPE" val="Other"/>
  <p:tag name="MH_ORDER" val="7"/>
</p:tagLst>
</file>

<file path=ppt/tags/tag3.xml><?xml version="1.0" encoding="utf-8"?>
<p:tagLst xmlns:p="http://schemas.openxmlformats.org/presentationml/2006/main">
  <p:tag name="KSO_WM_DIAGRAM_VIRTUALLY_FRAME" val="{&quot;height&quot;:131.4987401574803,&quot;left&quot;:118.32330708661418,&quot;top&quot;:38.36889763779528,&quot;width&quot;:553.5840944881891}"/>
</p:tagLst>
</file>

<file path=ppt/tags/tag30.xml><?xml version="1.0" encoding="utf-8"?>
<p:tagLst xmlns:p="http://schemas.openxmlformats.org/presentationml/2006/main">
  <p:tag name="MH" val="20151123103241"/>
  <p:tag name="MH_LIBRARY" val="GRAPHIC"/>
  <p:tag name="MH_TYPE" val="Other"/>
  <p:tag name="MH_ORDER" val="8"/>
</p:tagLst>
</file>

<file path=ppt/tags/tag31.xml><?xml version="1.0" encoding="utf-8"?>
<p:tagLst xmlns:p="http://schemas.openxmlformats.org/presentationml/2006/main">
  <p:tag name="MH" val="20151123103241"/>
  <p:tag name="MH_LIBRARY" val="GRAPHIC"/>
  <p:tag name="MH_TYPE" val="Other"/>
  <p:tag name="MH_ORDER" val="9"/>
</p:tagLst>
</file>

<file path=ppt/tags/tag32.xml><?xml version="1.0" encoding="utf-8"?>
<p:tagLst xmlns:p="http://schemas.openxmlformats.org/presentationml/2006/main">
  <p:tag name="MH" val="20151123103241"/>
  <p:tag name="MH_LIBRARY" val="GRAPHIC"/>
  <p:tag name="MH_TYPE" val="Other"/>
  <p:tag name="MH_ORDER" val="10"/>
</p:tagLst>
</file>

<file path=ppt/tags/tag33.xml><?xml version="1.0" encoding="utf-8"?>
<p:tagLst xmlns:p="http://schemas.openxmlformats.org/presentationml/2006/main">
  <p:tag name="MH" val="20151123103241"/>
  <p:tag name="MH_LIBRARY" val="GRAPHIC"/>
  <p:tag name="MH_TYPE" val="Other"/>
  <p:tag name="MH_ORDER" val="11"/>
</p:tagLst>
</file>

<file path=ppt/tags/tag34.xml><?xml version="1.0" encoding="utf-8"?>
<p:tagLst xmlns:p="http://schemas.openxmlformats.org/presentationml/2006/main">
  <p:tag name="MH" val="20151123103241"/>
  <p:tag name="MH_LIBRARY" val="GRAPHIC"/>
  <p:tag name="MH_TYPE" val="Other"/>
  <p:tag name="MH_ORDER" val="12"/>
</p:tagLst>
</file>

<file path=ppt/tags/tag35.xml><?xml version="1.0" encoding="utf-8"?>
<p:tagLst xmlns:p="http://schemas.openxmlformats.org/presentationml/2006/main">
  <p:tag name="commondata" val="eyJoZGlkIjoiZjE3MGMyZDMzOGIyMGUyMDk5Mjg3MWUzODcxN2RkNTQifQ=="/>
</p:tagLst>
</file>

<file path=ppt/tags/tag4.xml><?xml version="1.0" encoding="utf-8"?>
<p:tagLst xmlns:p="http://schemas.openxmlformats.org/presentationml/2006/main">
  <p:tag name="KSO_WM_DIAGRAM_VIRTUALLY_FRAME" val="{&quot;height&quot;:131.4987401574803,&quot;left&quot;:118.32330708661418,&quot;top&quot;:38.36889763779528,&quot;width&quot;:553.5840944881891}"/>
</p:tagLst>
</file>

<file path=ppt/tags/tag5.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6.xml><?xml version="1.0" encoding="utf-8"?>
<p:tagLst xmlns:p="http://schemas.openxmlformats.org/presentationml/2006/main">
  <p:tag name="MH" val="20151123103241"/>
  <p:tag name="MH_LIBRARY" val="GRAPHIC"/>
  <p:tag name="MH_TYPE" val="Other"/>
  <p:tag name="MH_ORDER" val="1"/>
  <p:tag name="KSO_WM_DIAGRAM_VIRTUALLY_FRAME" val="{&quot;height&quot;:266.48629921259845,&quot;left&quot;:51.510708661417326,&quot;top&quot;:105.93165354330708,&quot;width&quot;:608.0775590551181}"/>
</p:tagLst>
</file>

<file path=ppt/tags/tag7.xml><?xml version="1.0" encoding="utf-8"?>
<p:tagLst xmlns:p="http://schemas.openxmlformats.org/presentationml/2006/main">
  <p:tag name="MH" val="20151123103241"/>
  <p:tag name="MH_LIBRARY" val="GRAPHIC"/>
  <p:tag name="MH_TYPE" val="Other"/>
  <p:tag name="MH_ORDER" val="2"/>
  <p:tag name="KSO_WM_DIAGRAM_VIRTUALLY_FRAME" val="{&quot;height&quot;:266.48629921259845,&quot;left&quot;:51.510708661417326,&quot;top&quot;:105.93165354330708,&quot;width&quot;:608.0775590551181}"/>
</p:tagLst>
</file>

<file path=ppt/tags/tag8.xml><?xml version="1.0" encoding="utf-8"?>
<p:tagLst xmlns:p="http://schemas.openxmlformats.org/presentationml/2006/main">
  <p:tag name="MH" val="20151123103241"/>
  <p:tag name="MH_LIBRARY" val="GRAPHIC"/>
  <p:tag name="MH_TYPE" val="Other"/>
  <p:tag name="MH_ORDER" val="3"/>
  <p:tag name="KSO_WM_DIAGRAM_VIRTUALLY_FRAME" val="{&quot;height&quot;:266.48629921259845,&quot;left&quot;:51.510708661417326,&quot;top&quot;:105.93165354330708,&quot;width&quot;:608.0775590551181}"/>
</p:tagLst>
</file>

<file path=ppt/tags/tag9.xml><?xml version="1.0" encoding="utf-8"?>
<p:tagLst xmlns:p="http://schemas.openxmlformats.org/presentationml/2006/main">
  <p:tag name="MH" val="20151123103241"/>
  <p:tag name="MH_LIBRARY" val="GRAPHIC"/>
  <p:tag name="MH_TYPE" val="Other"/>
  <p:tag name="MH_ORDER" val="4"/>
  <p:tag name="KSO_WM_DIAGRAM_VIRTUALLY_FRAME" val="{&quot;height&quot;:266.48629921259845,&quot;left&quot;:51.510708661417326,&quot;top&quot;:105.93165354330708,&quot;width&quot;:608.077559055118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4701</Words>
  <Application>WPS 演示</Application>
  <PresentationFormat>全屏显示(16:10)</PresentationFormat>
  <Paragraphs>312</Paragraphs>
  <Slides>34</Slides>
  <Notes>37</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34</vt:i4>
      </vt:variant>
    </vt:vector>
  </HeadingPairs>
  <TitlesOfParts>
    <vt:vector size="46" baseType="lpstr">
      <vt:lpstr>Arial</vt:lpstr>
      <vt:lpstr>宋体</vt:lpstr>
      <vt:lpstr>Wingdings</vt:lpstr>
      <vt:lpstr>微软雅黑</vt:lpstr>
      <vt:lpstr>Calibri</vt:lpstr>
      <vt:lpstr>方正准圆简体</vt:lpstr>
      <vt:lpstr>Calibri</vt:lpstr>
      <vt:lpstr>Times New Roman</vt:lpstr>
      <vt:lpstr>Arial Unicode MS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227</cp:revision>
  <dcterms:created xsi:type="dcterms:W3CDTF">2020-11-19T00:21:00Z</dcterms:created>
  <dcterms:modified xsi:type="dcterms:W3CDTF">2025-08-04T08:48:11Z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01DA4320DC0F4EF2A96F7F3FFD7F5395_12</vt:lpwstr>
  </property>
  <property fmtid="{D5CDD505-2E9C-101B-9397-08002B2CF9AE}" pid="3" name="KSOProductBuildVer">
    <vt:lpwstr>2052-12.1.0.17140</vt:lpwstr>
  </property>
</Properties>
</file>