
<file path=[Content_Types].xml><?xml version="1.0" encoding="utf-8"?>
<Types xmlns="http://schemas.openxmlformats.org/package/2006/content-types">
  <Default Extension="jpeg" ContentType="image/jpeg"/>
  <Default Extension="JPG" ContentType="image/.jp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297" r:id="rId5"/>
    <p:sldId id="257" r:id="rId7"/>
    <p:sldId id="291" r:id="rId8"/>
    <p:sldId id="259" r:id="rId9"/>
    <p:sldId id="263" r:id="rId10"/>
    <p:sldId id="264" r:id="rId11"/>
    <p:sldId id="406" r:id="rId12"/>
    <p:sldId id="407" r:id="rId13"/>
    <p:sldId id="408" r:id="rId14"/>
    <p:sldId id="446" r:id="rId15"/>
    <p:sldId id="409" r:id="rId16"/>
    <p:sldId id="410" r:id="rId17"/>
    <p:sldId id="411" r:id="rId18"/>
    <p:sldId id="422" r:id="rId19"/>
    <p:sldId id="423" r:id="rId20"/>
    <p:sldId id="425" r:id="rId21"/>
    <p:sldId id="436" r:id="rId22"/>
    <p:sldId id="420" r:id="rId23"/>
    <p:sldId id="404" r:id="rId24"/>
    <p:sldId id="412" r:id="rId25"/>
    <p:sldId id="413" r:id="rId26"/>
    <p:sldId id="447" r:id="rId27"/>
    <p:sldId id="414" r:id="rId28"/>
    <p:sldId id="441" r:id="rId29"/>
    <p:sldId id="442" r:id="rId30"/>
    <p:sldId id="443" r:id="rId31"/>
    <p:sldId id="448" r:id="rId32"/>
    <p:sldId id="449" r:id="rId33"/>
    <p:sldId id="450" r:id="rId34"/>
    <p:sldId id="444" r:id="rId35"/>
    <p:sldId id="445" r:id="rId36"/>
    <p:sldId id="451" r:id="rId37"/>
    <p:sldId id="452" r:id="rId38"/>
    <p:sldId id="415" r:id="rId39"/>
    <p:sldId id="285" r:id="rId40"/>
  </p:sldIdLst>
  <p:sldSz cx="9144000" cy="5715000" type="screen16x1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45"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0000FF"/>
    <a:srgbClr val="004A82"/>
    <a:srgbClr val="E6A400"/>
    <a:srgbClr val="CC6600"/>
    <a:srgbClr val="CEAC1A"/>
    <a:srgbClr val="BC8F00"/>
    <a:srgbClr val="DAA600"/>
    <a:srgbClr val="339933"/>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35" autoAdjust="0"/>
    <p:restoredTop sz="95118" autoAdjust="0"/>
  </p:normalViewPr>
  <p:slideViewPr>
    <p:cSldViewPr showGuides="1">
      <p:cViewPr varScale="1">
        <p:scale>
          <a:sx n="84" d="100"/>
          <a:sy n="84" d="100"/>
        </p:scale>
        <p:origin x="90" y="228"/>
      </p:cViewPr>
      <p:guideLst>
        <p:guide orient="horz" pos="1845"/>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4" Type="http://schemas.openxmlformats.org/officeDocument/2006/relationships/tags" Target="tags/tag2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7B5631FC-C3EB-40D7-89A8-71EAA718C75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9288EACC-3148-4639-B8F8-DA7D85113A1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包括以下</a:t>
            </a:r>
            <a:r>
              <a:rPr lang="en-US" altLang="zh-CN" dirty="0"/>
              <a:t>4</a:t>
            </a:r>
            <a:r>
              <a:rPr lang="zh-CN" altLang="en-US" dirty="0"/>
              <a:t>个方面</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575050" y="227542"/>
            <a:ext cx="5111750" cy="4877594"/>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228865"/>
            <a:ext cx="6019800" cy="4876271"/>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剪去对角的矩形 3"/>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321864"/>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srgbClr val="002060"/>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15" name="泪滴形 14"/>
          <p:cNvSpPr/>
          <p:nvPr userDrawn="1"/>
        </p:nvSpPr>
        <p:spPr bwMode="auto">
          <a:xfrm rot="8071176">
            <a:off x="1194038"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7"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4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工作完成情况</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2837737"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4458790"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6102481"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srgbClr val="002060"/>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7721132"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microsoft.com/office/2007/relationships/hdphoto" Target="../media/image2.wdp"/><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576523" y="644924"/>
            <a:ext cx="849242" cy="248436"/>
          </a:xfrm>
          <a:prstGeom prst="rect">
            <a:avLst/>
          </a:prstGeom>
          <a:noFill/>
        </p:spPr>
        <p:txBody>
          <a:bodyPr wrap="none" rtlCol="0">
            <a:prstTxWarp prst="textPlain">
              <a:avLst/>
            </a:prstTxWarp>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LOGO</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userDrawn="1"/>
        </p:nvGrpSpPr>
        <p:grpSpPr>
          <a:xfrm>
            <a:off x="0" y="600691"/>
            <a:ext cx="9144000" cy="296458"/>
            <a:chOff x="2107316" y="675853"/>
            <a:chExt cx="7036684" cy="257965"/>
          </a:xfrm>
        </p:grpSpPr>
        <p:sp>
          <p:nvSpPr>
            <p:cNvPr id="2" name="矩形 1"/>
            <p:cNvSpPr/>
            <p:nvPr userDrawn="1"/>
          </p:nvSpPr>
          <p:spPr>
            <a:xfrm>
              <a:off x="2107316" y="724521"/>
              <a:ext cx="7036684"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sp>
          <p:nvSpPr>
            <p:cNvPr id="9" name="矩形 8"/>
            <p:cNvSpPr/>
            <p:nvPr userDrawn="1"/>
          </p:nvSpPr>
          <p:spPr>
            <a:xfrm>
              <a:off x="2107316" y="675853"/>
              <a:ext cx="7036684" cy="25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sp>
        <p:nvSpPr>
          <p:cNvPr id="13" name="矩形 12"/>
          <p:cNvSpPr/>
          <p:nvPr userDrawn="1"/>
        </p:nvSpPr>
        <p:spPr>
          <a:xfrm>
            <a:off x="0" y="5505703"/>
            <a:ext cx="9144000"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nvGrpSpPr>
          <p:cNvPr id="21" name="Group 7"/>
          <p:cNvGrpSpPr/>
          <p:nvPr userDrawn="1"/>
        </p:nvGrpSpPr>
        <p:grpSpPr bwMode="auto">
          <a:xfrm>
            <a:off x="323528" y="292895"/>
            <a:ext cx="390372" cy="205979"/>
            <a:chOff x="0" y="0"/>
            <a:chExt cx="1041399" cy="549275"/>
          </a:xfrm>
        </p:grpSpPr>
        <p:sp>
          <p:nvSpPr>
            <p:cNvPr id="22"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1078"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A6BFB6C1-5EAC-406A-A227-3BA4ECB4D25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77103E9-D988-4B8E-85E2-0626189DC02B}" type="slidenum">
              <a:rPr lang="zh-CN" altLang="en-US" smtClean="0">
                <a:solidFill>
                  <a:prstClr val="black">
                    <a:tint val="75000"/>
                  </a:prstClr>
                </a:solidFill>
              </a:rPr>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20.jpeg"/><Relationship Id="rId1" Type="http://schemas.openxmlformats.org/officeDocument/2006/relationships/image" Target="../media/image19.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microsoft.com/office/2007/relationships/hdphoto" Target="../media/image32.wdp"/><Relationship Id="rId1" Type="http://schemas.openxmlformats.org/officeDocument/2006/relationships/image" Target="../media/image3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8" Type="http://schemas.openxmlformats.org/officeDocument/2006/relationships/notesSlide" Target="../notesSlides/notesSlide5.xml"/><Relationship Id="rId17" Type="http://schemas.openxmlformats.org/officeDocument/2006/relationships/slideLayout" Target="../slideLayouts/slideLayout7.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52" name="TextBox 51"/>
          <p:cNvSpPr txBox="1"/>
          <p:nvPr/>
        </p:nvSpPr>
        <p:spPr>
          <a:xfrm>
            <a:off x="1300479" y="1777380"/>
            <a:ext cx="6330315" cy="706755"/>
          </a:xfrm>
          <a:prstGeom prst="rect">
            <a:avLst/>
          </a:prstGeom>
          <a:noFill/>
        </p:spPr>
        <p:txBody>
          <a:bodyPr wrap="none" rtlCol="0">
            <a:spAutoFit/>
          </a:bodyPr>
          <a:lstStyle/>
          <a:p>
            <a:pPr algn="ctr"/>
            <a:r>
              <a:rPr lang="zh-CN" altLang="zh-CN" b="1" dirty="0"/>
              <a:t> </a:t>
            </a:r>
            <a:r>
              <a:rPr lang="zh-CN" altLang="zh-CN"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汽车制动系统的养护与</a:t>
            </a:r>
            <a:r>
              <a:rPr lang="zh-CN" altLang="zh-CN"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拆检</a:t>
            </a:r>
            <a:endParaRPr lang="zh-CN" altLang="zh-CN"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06363" y="3073524"/>
            <a:ext cx="9144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373989" y="2849344"/>
            <a:ext cx="4183342" cy="476847"/>
          </a:xfrm>
          <a:prstGeom prst="roundRect">
            <a:avLst>
              <a:gd name="adj" fmla="val 50000"/>
            </a:avLst>
          </a:prstGeom>
          <a:solidFill>
            <a:schemeClr val="bg1"/>
          </a:solidFill>
          <a:ln w="6350">
            <a:solidFill>
              <a:srgbClr val="0070C0"/>
            </a:solidFill>
          </a:ln>
          <a:effectLst/>
          <a:scene3d>
            <a:camera prst="orthographicFront"/>
            <a:lightRig rig="soft" dir="t"/>
          </a:scene3d>
          <a:sp3d extrusionH="12700"/>
        </p:spPr>
        <p:txBody>
          <a:bodyPr wrap="none" rtlCol="0" anchor="ctr" anchorCtr="1">
            <a:spAutoFit/>
          </a:bodyPr>
          <a:lstStyle/>
          <a:p>
            <a:pPr algn="ct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新能源汽车构造（第二版）</a:t>
            </a: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学习单元九</a:t>
            </a:r>
            <a:endParaRPr lang="zh-CN" altLang="en-US" sz="1600" b="1" dirty="0">
              <a:ln w="12700">
                <a:noFill/>
              </a:l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blinds dir="vert"/>
      </p:transition>
    </mc:Choice>
    <mc:Fallback>
      <p:transition spd="slow" advClick="0" advTm="7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71550" y="1056640"/>
            <a:ext cx="7115175" cy="4333875"/>
          </a:xfrm>
          <a:prstGeom prst="rect">
            <a:avLst/>
          </a:prstGeom>
        </p:spPr>
      </p:pic>
    </p:spTree>
  </p:cSld>
  <p:clrMapOvr>
    <a:masterClrMapping/>
  </p:clrMapOvr>
  <p:transition advClick="0" advTm="6000">
    <p:push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5737860"/>
          </a:xfrm>
          <a:prstGeom prst="rect">
            <a:avLst/>
          </a:prstGeom>
        </p:spPr>
        <p:txBody>
          <a:bodyPr wrap="square">
            <a:spAutoFit/>
          </a:bodyPr>
          <a:lstStyle/>
          <a:p>
            <a:pPr indent="306070" algn="just">
              <a:lnSpc>
                <a:spcPct val="120000"/>
              </a:lnSpc>
            </a:pPr>
            <a:r>
              <a:rPr lang="zh-CN" altLang="en-US" b="1" dirty="0">
                <a:solidFill>
                  <a:srgbClr val="0070C0"/>
                </a:solidFill>
                <a:latin typeface="微软雅黑" panose="020B0503020204020204" pitchFamily="34" charset="-122"/>
                <a:ea typeface="微软雅黑" panose="020B0503020204020204" pitchFamily="34" charset="-122"/>
              </a:rPr>
              <a:t>四、对制动系的要求</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20000"/>
              </a:lnSpc>
            </a:pPr>
            <a:r>
              <a:rPr lang="zh-CN" altLang="en-US" b="1" dirty="0">
                <a:solidFill>
                  <a:srgbClr val="0070C0"/>
                </a:solidFill>
                <a:latin typeface="微软雅黑" panose="020B0503020204020204" pitchFamily="34" charset="-122"/>
                <a:ea typeface="微软雅黑" panose="020B0503020204020204" pitchFamily="34" charset="-122"/>
              </a:rPr>
              <a:t>为了保证汽车能在安全条件下发挥出高速行驶的能力</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制动系必须满足下列要求：</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2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具有良好的制动性能，评价指标有制动距离、制动减速度、制动力和制动时间。</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2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操纵轻便，操纵制动系统所需的力不应过大。</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2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制动稳定性好，制动时</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前后车轮制动力分配合理。</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20000"/>
              </a:lnSpc>
            </a:pP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制动平顺性好，制动力矩能迅速而平稳地增加</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亦能迅速而彻底地解除。</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20000"/>
              </a:lnSpc>
            </a:pP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散热性好，摩擦片的散热能力要高</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水湿后恢复能力快。</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20000"/>
              </a:lnSpc>
            </a:pPr>
            <a:r>
              <a:rPr lang="en-US" altLang="zh-CN" b="1" dirty="0">
                <a:solidFill>
                  <a:srgbClr val="0070C0"/>
                </a:solidFill>
                <a:latin typeface="微软雅黑" panose="020B0503020204020204" pitchFamily="34" charset="-122"/>
                <a:ea typeface="微软雅黑" panose="020B0503020204020204" pitchFamily="34" charset="-122"/>
              </a:rPr>
              <a:t>(6)</a:t>
            </a:r>
            <a:r>
              <a:rPr lang="zh-CN" altLang="en-US" b="1" dirty="0">
                <a:solidFill>
                  <a:srgbClr val="0070C0"/>
                </a:solidFill>
                <a:latin typeface="微软雅黑" panose="020B0503020204020204" pitchFamily="34" charset="-122"/>
                <a:ea typeface="微软雅黑" panose="020B0503020204020204" pitchFamily="34" charset="-122"/>
              </a:rPr>
              <a:t>挂车的制动系，要求挂车的制动作用应略早于主车；挂车自行脱挂时能自动进行应急制动。</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11054" y="1056794"/>
            <a:ext cx="7848872" cy="5159375"/>
          </a:xfrm>
          <a:prstGeom prst="rect">
            <a:avLst/>
          </a:prstGeom>
        </p:spPr>
        <p:txBody>
          <a:bodyPr wrap="square">
            <a:spAutoFit/>
          </a:bodyPr>
          <a:lstStyle/>
          <a:p>
            <a:pPr indent="30607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五、制动器组成和作用</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buClrTx/>
              <a:buSzTx/>
              <a:buFontTx/>
            </a:pPr>
            <a:r>
              <a:rPr lang="zh-CN" altLang="en-US" b="1" dirty="0">
                <a:solidFill>
                  <a:srgbClr val="0070C0"/>
                </a:solidFill>
                <a:latin typeface="微软雅黑" panose="020B0503020204020204" pitchFamily="34" charset="-122"/>
                <a:ea typeface="微软雅黑" panose="020B0503020204020204" pitchFamily="34" charset="-122"/>
              </a:rPr>
              <a:t>制动器是产生阻碍车辆的运动或运动趋势的力（制动力）的部件。目前汽车所用的摩擦制动器可分为鼓式制动器和盘式制动器两大类。鼓式制动器的摩擦副中的旋转元件为制动鼓，工作面为圆柱面；盘式制动器的旋转元件为圆盘状的制动盘，工作面为圆盘端面，如图 9-3 所示。电动汽车所用的制动器主要有前盘后鼓和前后均为盘式制动器两种形式。盘式制动器效率比鼓式制动器高，但价格比较贵，现在使用盘式制动器，主要为浮动钳盘式制动器，如图</a:t>
            </a:r>
            <a:r>
              <a:rPr lang="en-US" altLang="zh-CN" b="1" dirty="0">
                <a:solidFill>
                  <a:srgbClr val="0070C0"/>
                </a:solidFill>
                <a:latin typeface="微软雅黑" panose="020B0503020204020204" pitchFamily="34" charset="-122"/>
                <a:ea typeface="微软雅黑" panose="020B0503020204020204" pitchFamily="34" charset="-122"/>
              </a:rPr>
              <a:t> 9-4 </a:t>
            </a:r>
            <a:r>
              <a:rPr lang="zh-CN" altLang="en-US" b="1" dirty="0">
                <a:solidFill>
                  <a:srgbClr val="0070C0"/>
                </a:solidFill>
                <a:latin typeface="微软雅黑" panose="020B0503020204020204" pitchFamily="34" charset="-122"/>
                <a:ea typeface="微软雅黑" panose="020B0503020204020204" pitchFamily="34" charset="-122"/>
              </a:rPr>
              <a:t>所示。鼓式制动器用在后轮上的比较多，兼驻车制动的功能，如图</a:t>
            </a:r>
            <a:r>
              <a:rPr lang="en-US" altLang="zh-CN" b="1" dirty="0">
                <a:solidFill>
                  <a:srgbClr val="0070C0"/>
                </a:solidFill>
                <a:latin typeface="微软雅黑" panose="020B0503020204020204" pitchFamily="34" charset="-122"/>
                <a:ea typeface="微软雅黑" panose="020B0503020204020204" pitchFamily="34" charset="-122"/>
              </a:rPr>
              <a:t> 9-5 </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23215" y="984885"/>
            <a:ext cx="4429760" cy="2211705"/>
          </a:xfrm>
          <a:prstGeom prst="rect">
            <a:avLst/>
          </a:prstGeom>
        </p:spPr>
      </p:pic>
      <p:pic>
        <p:nvPicPr>
          <p:cNvPr id="3" name="图片 2"/>
          <p:cNvPicPr>
            <a:picLocks noChangeAspect="1"/>
          </p:cNvPicPr>
          <p:nvPr/>
        </p:nvPicPr>
        <p:blipFill>
          <a:blip r:embed="rId2"/>
          <a:stretch>
            <a:fillRect/>
          </a:stretch>
        </p:blipFill>
        <p:spPr>
          <a:xfrm>
            <a:off x="4984115" y="1417320"/>
            <a:ext cx="4080510" cy="3669665"/>
          </a:xfrm>
          <a:prstGeom prst="rect">
            <a:avLst/>
          </a:prstGeom>
        </p:spPr>
      </p:pic>
      <p:pic>
        <p:nvPicPr>
          <p:cNvPr id="4" name="图片 3"/>
          <p:cNvPicPr>
            <a:picLocks noChangeAspect="1"/>
          </p:cNvPicPr>
          <p:nvPr/>
        </p:nvPicPr>
        <p:blipFill>
          <a:blip r:embed="rId3"/>
          <a:stretch>
            <a:fillRect/>
          </a:stretch>
        </p:blipFill>
        <p:spPr>
          <a:xfrm>
            <a:off x="1907540" y="3196590"/>
            <a:ext cx="2936240" cy="2305050"/>
          </a:xfrm>
          <a:prstGeom prst="rect">
            <a:avLst/>
          </a:prstGeom>
        </p:spPr>
      </p:pic>
      <p:pic>
        <p:nvPicPr>
          <p:cNvPr id="6" name="图片 5"/>
          <p:cNvPicPr>
            <a:picLocks noChangeAspect="1"/>
          </p:cNvPicPr>
          <p:nvPr/>
        </p:nvPicPr>
        <p:blipFill>
          <a:blip r:embed="rId4"/>
          <a:stretch>
            <a:fillRect/>
          </a:stretch>
        </p:blipFill>
        <p:spPr>
          <a:xfrm>
            <a:off x="251460" y="3361055"/>
            <a:ext cx="1447800" cy="1828800"/>
          </a:xfrm>
          <a:prstGeom prst="rect">
            <a:avLst/>
          </a:prstGeom>
        </p:spPr>
      </p:pic>
    </p:spTree>
  </p:cSld>
  <p:clrMapOvr>
    <a:masterClrMapping/>
  </p:clrMapOvr>
  <p:transition advClick="0" advTm="6000">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79512" y="913284"/>
            <a:ext cx="8640960" cy="1753235"/>
          </a:xfrm>
          <a:prstGeom prst="rect">
            <a:avLst/>
          </a:prstGeom>
          <a:noFill/>
        </p:spPr>
        <p:txBody>
          <a:bodyPr wrap="square" rtlCol="0">
            <a:spAutoFit/>
          </a:bodyPr>
          <a:lstStyle/>
          <a:p>
            <a:pPr marL="0" marR="0" lvl="0" indent="306070" algn="just" defTabSz="914400" rtl="0" eaLnBrk="1" fontAlgn="auto" latinLnBrk="0" hangingPunct="1">
              <a:lnSpc>
                <a:spcPct val="15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1. </a:t>
            </a: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浮动钳盘式制动器工作原理</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30607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浮动钳盘式制动器的制动钳一般设计得可以相对制动盘轴向滑动或摆动。它只在制动盘的内侧设置液压缸，外侧的制动块附装在钳体上，滑动钳盘式制动器结构如图</a:t>
            </a:r>
            <a:r>
              <a:rPr kumimoji="0" lang="en-US" altLang="zh-CN"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 9-6 </a:t>
            </a: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所示。</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505075" y="2287905"/>
            <a:ext cx="6137275" cy="311721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79705" y="1056640"/>
            <a:ext cx="4445635" cy="4246245"/>
          </a:xfrm>
          <a:prstGeom prst="rect">
            <a:avLst/>
          </a:prstGeom>
          <a:noFill/>
        </p:spPr>
        <p:txBody>
          <a:bodyPr wrap="square" rtlCol="0">
            <a:spAutoFit/>
          </a:bodyPr>
          <a:lstStyle/>
          <a:p>
            <a:pPr marL="0" marR="0" lvl="0" indent="30607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滑动钳盘式制动器实施制动时，液压力使活塞伸出，推动制动摩擦片，制动摩</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30607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擦片压向制动盘的内侧表面。制动盘反作用于活塞上的压力使制动钳沿着导轨向内侧移动。制动钳的移动对外侧的制动摩擦片施加了压力，使得制动摩擦片压向制动盘外侧表面上。于是两侧的制动摩擦片都压向制动盘的表面，逐渐增大的制动摩擦力使车轮停止转动。滑动钳盘式制动器的工作原理如图</a:t>
            </a:r>
            <a:r>
              <a:rPr kumimoji="0" lang="en-US" altLang="zh-CN"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  </a:t>
            </a: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所示。</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descr="图片9-12(a)"/>
          <p:cNvPicPr>
            <a:picLocks noChangeAspect="1"/>
          </p:cNvPicPr>
          <p:nvPr/>
        </p:nvPicPr>
        <p:blipFill>
          <a:blip r:embed="rId1"/>
          <a:stretch>
            <a:fillRect/>
          </a:stretch>
        </p:blipFill>
        <p:spPr>
          <a:xfrm>
            <a:off x="4625340" y="1335405"/>
            <a:ext cx="4424045" cy="385191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9705" y="913130"/>
            <a:ext cx="9653905" cy="1753235"/>
          </a:xfrm>
          <a:prstGeom prst="rect">
            <a:avLst/>
          </a:prstGeom>
          <a:noFill/>
        </p:spPr>
        <p:txBody>
          <a:bodyPr wrap="square" rtlCol="0">
            <a:spAutoFit/>
          </a:bodyPr>
          <a:lstStyle/>
          <a:p>
            <a:pPr marL="0" marR="0" lvl="0" indent="306070" algn="just" defTabSz="914400" rtl="0" eaLnBrk="1" fontAlgn="auto" latinLnBrk="0" hangingPunct="1">
              <a:lnSpc>
                <a:spcPct val="15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2. </a:t>
            </a: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鼓式制动器制动器工作原理</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30607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鼓式制动器的旋转元件是制动鼓，固定元件是制动蹄，制动时制动蹄在促动装置作用</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30607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下向外旋转，外表面的摩擦片压靠到制动鼓的内圆柱面上，对鼓产生制动摩擦力矩。</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30607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解除制动时，撤除液压，两蹄便在回位弹簧的作用下回位。如图</a:t>
            </a:r>
            <a:r>
              <a:rPr kumimoji="0" lang="en-US" altLang="zh-CN"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9-8 </a:t>
            </a: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所示。</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1691640" y="3001010"/>
            <a:ext cx="1814195" cy="1555115"/>
          </a:xfrm>
          <a:prstGeom prst="rect">
            <a:avLst/>
          </a:prstGeom>
        </p:spPr>
      </p:pic>
      <p:pic>
        <p:nvPicPr>
          <p:cNvPr id="5" name="图片 4" descr="图片9-4"/>
          <p:cNvPicPr>
            <a:picLocks noChangeAspect="1"/>
          </p:cNvPicPr>
          <p:nvPr/>
        </p:nvPicPr>
        <p:blipFill>
          <a:blip r:embed="rId2"/>
          <a:stretch>
            <a:fillRect/>
          </a:stretch>
        </p:blipFill>
        <p:spPr>
          <a:xfrm>
            <a:off x="3780155" y="2641600"/>
            <a:ext cx="5081270" cy="285623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215" y="1200150"/>
            <a:ext cx="8422640" cy="3830955"/>
          </a:xfrm>
          <a:prstGeom prst="rect">
            <a:avLst/>
          </a:prstGeom>
          <a:noFill/>
        </p:spPr>
        <p:txBody>
          <a:bodyPr wrap="square" rtlCol="0">
            <a:spAutoFit/>
          </a:bodyPr>
          <a:lstStyle/>
          <a:p>
            <a:pPr marL="0" marR="0" lvl="0" indent="306070" algn="just" defTabSz="914400" rtl="0" eaLnBrk="1" fontAlgn="auto" latinLnBrk="0" hangingPunct="1">
              <a:lnSpc>
                <a:spcPct val="15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 3.</a:t>
            </a: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盘式制动器与鼓式制动器相比具有的优点</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30607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1</a:t>
            </a: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）盘式制动器无摩擦助势作用，制动力矩受摩檫系数的影响较小，即热稳定性好。</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30607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2</a:t>
            </a: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）盘式制动器浸水后效能降低较少，而且只须经一两次制动即可恢复正常，即基本不存在水衰退问题。</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30607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3</a:t>
            </a: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）在输出相同制动力矩的情况下，盘式制动器尺寸和质量一般较小。</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30607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4</a:t>
            </a: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）制动盘沿厚度方向的热膨胀量极小，不会像制动鼓的热膨胀那样使制动器间隙明显增加而导致制动踏板行程过大。</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30607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5</a:t>
            </a:r>
            <a:r>
              <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）较容易实现间隙自动调整，其他维修作业也较简便。</a:t>
            </a:r>
            <a:endParaRPr kumimoji="0" lang="zh-CN" altLang="en-US" sz="1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13284"/>
            <a:ext cx="7848872" cy="1482842"/>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在下图驾驶室内，找出制动踏板、驻车制动杆，观察其所在的位置。</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79512" y="1416376"/>
            <a:ext cx="8062614" cy="2377228"/>
          </a:xfrm>
          <a:prstGeom prst="rect">
            <a:avLst/>
          </a:prstGeom>
        </p:spPr>
      </p:pic>
      <p:pic>
        <p:nvPicPr>
          <p:cNvPr id="3" name="图片 2"/>
          <p:cNvPicPr>
            <a:picLocks noChangeAspect="1"/>
          </p:cNvPicPr>
          <p:nvPr/>
        </p:nvPicPr>
        <p:blipFill>
          <a:blip r:embed="rId2"/>
          <a:stretch>
            <a:fillRect/>
          </a:stretch>
        </p:blipFill>
        <p:spPr>
          <a:xfrm>
            <a:off x="-154240" y="3205512"/>
            <a:ext cx="8350646" cy="2182368"/>
          </a:xfrm>
          <a:prstGeom prst="rect">
            <a:avLst/>
          </a:prstGeom>
        </p:spPr>
      </p:pic>
    </p:spTree>
  </p:cSld>
  <p:clrMapOvr>
    <a:masterClrMapping/>
  </p:clrMapOvr>
  <p:transition advClick="0" advTm="6000">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2</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72029" y="2602567"/>
            <a:ext cx="6284335" cy="52197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t>电动汽车制动系统部件的拆检</a:t>
            </a:r>
            <a:endParaRPr lang="zh-CN" altLang="en-US" dirty="0"/>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a:off x="12603" y="409228"/>
            <a:ext cx="1463053" cy="4824536"/>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4" name="矩形 3"/>
          <p:cNvSpPr/>
          <p:nvPr>
            <p:custDataLst>
              <p:tags r:id="rId1"/>
            </p:custDataLst>
          </p:nvPr>
        </p:nvSpPr>
        <p:spPr>
          <a:xfrm>
            <a:off x="1682750" y="1169035"/>
            <a:ext cx="5461635" cy="614045"/>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3" name="矩形 82"/>
          <p:cNvSpPr/>
          <p:nvPr/>
        </p:nvSpPr>
        <p:spPr>
          <a:xfrm>
            <a:off x="1840865" y="1849120"/>
            <a:ext cx="5303520" cy="614045"/>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4" name="矩形 83"/>
          <p:cNvSpPr/>
          <p:nvPr/>
        </p:nvSpPr>
        <p:spPr>
          <a:xfrm>
            <a:off x="1837690" y="3232785"/>
            <a:ext cx="5306060" cy="614045"/>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5" name="矩形 84"/>
          <p:cNvSpPr/>
          <p:nvPr/>
        </p:nvSpPr>
        <p:spPr>
          <a:xfrm>
            <a:off x="1678940" y="3928110"/>
            <a:ext cx="5460365" cy="614045"/>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90" name="标题 1"/>
          <p:cNvSpPr txBox="1"/>
          <p:nvPr/>
        </p:nvSpPr>
        <p:spPr>
          <a:xfrm rot="5400000">
            <a:off x="-743168" y="2599023"/>
            <a:ext cx="2481192" cy="584775"/>
          </a:xfrm>
          <a:prstGeom prst="rect">
            <a:avLst/>
          </a:prstGeom>
          <a:noFill/>
          <a:effectLst/>
        </p:spPr>
        <p:txBody>
          <a:bodyPr wrap="none">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bwMode="auto">
          <a:xfrm rot="5400000">
            <a:off x="160575" y="2537467"/>
            <a:ext cx="1435682" cy="707886"/>
          </a:xfrm>
          <a:prstGeom prst="rect">
            <a:avLst/>
          </a:prstGeom>
          <a:noFill/>
        </p:spPr>
        <p:txBody>
          <a:bodyPr vert="eaVert" wrap="none">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rPr>
              <a:t>目 录</a:t>
            </a:r>
            <a:endPar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TextBox 20"/>
          <p:cNvSpPr txBox="1"/>
          <p:nvPr>
            <p:custDataLst>
              <p:tags r:id="rId2"/>
            </p:custDataLst>
          </p:nvPr>
        </p:nvSpPr>
        <p:spPr>
          <a:xfrm>
            <a:off x="1837690" y="1203960"/>
            <a:ext cx="5716270"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电动</a:t>
            </a:r>
            <a:r>
              <a:rPr lang="zh-CN" altLang="en-US" sz="2800" b="1" dirty="0">
                <a:solidFill>
                  <a:prstClr val="white"/>
                </a:solidFill>
                <a:latin typeface="微软雅黑" panose="020B0503020204020204" pitchFamily="34" charset="-122"/>
                <a:ea typeface="微软雅黑" panose="020B0503020204020204" pitchFamily="34" charset="-122"/>
              </a:rPr>
              <a:t>汽车制动系统部件的</a:t>
            </a:r>
            <a:r>
              <a:rPr lang="zh-CN" altLang="en-US" sz="2800" b="1" dirty="0">
                <a:solidFill>
                  <a:prstClr val="white"/>
                </a:solidFill>
                <a:latin typeface="微软雅黑" panose="020B0503020204020204" pitchFamily="34" charset="-122"/>
                <a:ea typeface="微软雅黑" panose="020B0503020204020204" pitchFamily="34" charset="-122"/>
              </a:rPr>
              <a:t>拆检</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3" name="矩形 84"/>
          <p:cNvSpPr/>
          <p:nvPr/>
        </p:nvSpPr>
        <p:spPr>
          <a:xfrm>
            <a:off x="1506855" y="4608195"/>
            <a:ext cx="5632450" cy="614045"/>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5" name="矩形 3"/>
          <p:cNvSpPr/>
          <p:nvPr>
            <p:custDataLst>
              <p:tags r:id="rId3"/>
            </p:custDataLst>
          </p:nvPr>
        </p:nvSpPr>
        <p:spPr>
          <a:xfrm>
            <a:off x="1502410" y="487045"/>
            <a:ext cx="5641975" cy="614045"/>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6" name="矩形 82"/>
          <p:cNvSpPr/>
          <p:nvPr/>
        </p:nvSpPr>
        <p:spPr>
          <a:xfrm>
            <a:off x="1998345" y="2526030"/>
            <a:ext cx="5140960" cy="614045"/>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7" name="矩形 83"/>
          <p:cNvSpPr/>
          <p:nvPr/>
        </p:nvSpPr>
        <p:spPr>
          <a:xfrm>
            <a:off x="1998345" y="2513965"/>
            <a:ext cx="5140960" cy="614045"/>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8" name="TextBox 20"/>
          <p:cNvSpPr txBox="1"/>
          <p:nvPr>
            <p:custDataLst>
              <p:tags r:id="rId4"/>
            </p:custDataLst>
          </p:nvPr>
        </p:nvSpPr>
        <p:spPr>
          <a:xfrm>
            <a:off x="1837690" y="503555"/>
            <a:ext cx="4941570"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电动</a:t>
            </a:r>
            <a:r>
              <a:rPr lang="zh-CN" altLang="zh-CN" sz="2800" b="1" dirty="0">
                <a:solidFill>
                  <a:prstClr val="white"/>
                </a:solidFill>
                <a:latin typeface="微软雅黑" panose="020B0503020204020204" pitchFamily="34" charset="-122"/>
                <a:ea typeface="微软雅黑" panose="020B0503020204020204" pitchFamily="34" charset="-122"/>
              </a:rPr>
              <a:t>汽车</a:t>
            </a:r>
            <a:r>
              <a:rPr lang="zh-CN" altLang="en-US" sz="2800" b="1" dirty="0">
                <a:solidFill>
                  <a:prstClr val="white"/>
                </a:solidFill>
                <a:latin typeface="微软雅黑" panose="020B0503020204020204" pitchFamily="34" charset="-122"/>
                <a:ea typeface="微软雅黑" panose="020B0503020204020204" pitchFamily="34" charset="-122"/>
              </a:rPr>
              <a:t>制动系统的养护</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advClick="0" advTm="4000">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47564" y="1561356"/>
            <a:ext cx="7848872" cy="2229456"/>
          </a:xfrm>
          <a:prstGeom prst="rect">
            <a:avLst/>
          </a:prstGeom>
          <a:noFill/>
        </p:spPr>
        <p:txBody>
          <a:bodyPr wrap="square" rtlCol="0">
            <a:spAutoFit/>
          </a:bodyPr>
          <a:lstStyle/>
          <a:p>
            <a:pPr>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     一款纯电动汽车，制动时必须将制动踏板踩到底</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才能进行制动。经检查问题就出在左前制动轮缸上。拆下轮缸后</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发现固定轮缸用的滑道已与轮缸锈蚀在一起</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导致轮缸不再可以自由移动。将锈蚀的部位彻底清除后</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换油、放气、试车</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制动系的故障被彻底排除了。</a:t>
            </a:r>
            <a:endParaRPr lang="zh-CN" altLang="en-US" dirty="0"/>
          </a:p>
        </p:txBody>
      </p:sp>
    </p:spTree>
  </p:cSld>
  <p:clrMapOvr>
    <a:masterClrMapping/>
  </p:clrMapOvr>
  <p:transition advClick="0" advTm="5000">
    <p:cove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53"/>
          <p:cNvSpPr txBox="1">
            <a:spLocks noChangeArrowheads="1"/>
          </p:cNvSpPr>
          <p:nvPr/>
        </p:nvSpPr>
        <p:spPr bwMode="auto">
          <a:xfrm>
            <a:off x="1777535" y="1715394"/>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能说出制动压力调节装置的组成及工作过程。</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nvSpPr>
        <p:spPr bwMode="auto">
          <a:xfrm>
            <a:off x="1777535" y="2641476"/>
            <a:ext cx="6599236" cy="203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能简要概括液压制动总泵和分泵的结构和工作原理。</a:t>
            </a:r>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r>
              <a:rPr lang="zh-CN" altLang="en-US" b="1" dirty="0">
                <a:solidFill>
                  <a:srgbClr val="0070C0"/>
                </a:solidFill>
                <a:latin typeface="微软雅黑" panose="020B0503020204020204" pitchFamily="34" charset="-122"/>
                <a:ea typeface="微软雅黑" panose="020B0503020204020204" pitchFamily="34" charset="-122"/>
              </a:rPr>
              <a:t>能概述制动能量回收系统的作用、工作原理及原则。</a:t>
            </a:r>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r>
              <a:rPr lang="zh-CN" altLang="en-US" b="1" dirty="0">
                <a:solidFill>
                  <a:srgbClr val="0070C0"/>
                </a:solidFill>
                <a:latin typeface="微软雅黑" panose="020B0503020204020204" pitchFamily="34" charset="-122"/>
                <a:ea typeface="微软雅黑" panose="020B0503020204020204" pitchFamily="34" charset="-122"/>
              </a:rPr>
              <a:t>能简要概括电动真空助力器的结构和工作原理。</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2881" y="1652082"/>
            <a:ext cx="539746" cy="539750"/>
          </a:xfrm>
          <a:prstGeom prst="rect">
            <a:avLst/>
          </a:prstGeom>
          <a:solidFill>
            <a:srgbClr val="FFFFFF"/>
          </a:solidFill>
          <a:ln w="19050">
            <a:solidFill>
              <a:srgbClr val="E46C0A"/>
            </a:solidFill>
            <a:prstDash val="sysDash"/>
            <a:miter lim="800000"/>
            <a:headEnd/>
            <a:tailEnd/>
          </a:ln>
        </p:spPr>
      </p:pic>
      <p:pic>
        <p:nvPicPr>
          <p:cNvPr id="2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880" y="2545853"/>
            <a:ext cx="539747" cy="524424"/>
          </a:xfrm>
          <a:prstGeom prst="rect">
            <a:avLst/>
          </a:prstGeom>
          <a:solidFill>
            <a:srgbClr val="FFFFFF"/>
          </a:solidFill>
          <a:ln w="19050">
            <a:solidFill>
              <a:srgbClr val="E46C0A"/>
            </a:solidFill>
            <a:prstDash val="sysDash"/>
            <a:miter lim="800000"/>
            <a:headEnd/>
            <a:tailEnd/>
          </a:ln>
        </p:spPr>
      </p:pic>
      <p:pic>
        <p:nvPicPr>
          <p:cNvPr id="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880" y="3424298"/>
            <a:ext cx="562062" cy="539750"/>
          </a:xfrm>
          <a:prstGeom prst="rect">
            <a:avLst/>
          </a:prstGeom>
          <a:solidFill>
            <a:srgbClr val="FFFFFF"/>
          </a:solidFill>
          <a:ln w="19050">
            <a:solidFill>
              <a:srgbClr val="E46C0A"/>
            </a:solidFill>
            <a:prstDash val="sysDash"/>
            <a:miter lim="800000"/>
            <a:headEnd/>
            <a:tailEnd/>
          </a:ln>
        </p:spPr>
      </p:pic>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6949" y="4347966"/>
            <a:ext cx="539747" cy="524424"/>
          </a:xfrm>
          <a:prstGeom prst="rect">
            <a:avLst/>
          </a:prstGeom>
          <a:solidFill>
            <a:srgbClr val="FFFFFF"/>
          </a:solidFill>
          <a:ln w="19050">
            <a:solidFill>
              <a:srgbClr val="E46C0A"/>
            </a:solidFill>
            <a:prstDash val="sysDash"/>
            <a:miter lim="800000"/>
            <a:headEnd/>
            <a:tailEnd/>
          </a:ln>
        </p:spPr>
      </p:pic>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53"/>
          <p:cNvSpPr txBox="1">
            <a:spLocks noChangeArrowheads="1"/>
          </p:cNvSpPr>
          <p:nvPr/>
        </p:nvSpPr>
        <p:spPr bwMode="auto">
          <a:xfrm>
            <a:off x="1777535" y="1715394"/>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能按照技术要求对汽车制动器进行拆装检测。</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nvSpPr>
        <p:spPr bwMode="auto">
          <a:xfrm>
            <a:off x="1777535" y="2641476"/>
            <a:ext cx="6599236" cy="163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培养学生认真学习、不断探索的精神，提高学生的实践动手能力。</a:t>
            </a:r>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2881" y="1652082"/>
            <a:ext cx="539746" cy="539750"/>
          </a:xfrm>
          <a:prstGeom prst="rect">
            <a:avLst/>
          </a:prstGeom>
          <a:solidFill>
            <a:srgbClr val="FFFFFF"/>
          </a:solidFill>
          <a:ln w="19050">
            <a:solidFill>
              <a:srgbClr val="E46C0A"/>
            </a:solidFill>
            <a:prstDash val="sysDash"/>
            <a:miter lim="800000"/>
            <a:headEnd/>
            <a:tailEnd/>
          </a:ln>
        </p:spPr>
      </p:pic>
      <p:pic>
        <p:nvPicPr>
          <p:cNvPr id="2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880" y="2545853"/>
            <a:ext cx="539747" cy="524424"/>
          </a:xfrm>
          <a:prstGeom prst="rect">
            <a:avLst/>
          </a:prstGeom>
          <a:solidFill>
            <a:srgbClr val="FFFFFF"/>
          </a:solidFill>
          <a:ln w="19050">
            <a:solidFill>
              <a:srgbClr val="E46C0A"/>
            </a:solidFill>
            <a:prstDash val="sysDash"/>
            <a:miter lim="800000"/>
            <a:headEnd/>
            <a:tailEnd/>
          </a:ln>
        </p:spPr>
      </p:pic>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4640580" cy="452310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一、制动压力调节装置</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现代汽车所用的制动压力调节装置主要是</a:t>
            </a:r>
            <a:r>
              <a:rPr lang="en-US" altLang="zh-CN" b="1" dirty="0">
                <a:solidFill>
                  <a:srgbClr val="0070C0"/>
                </a:solidFill>
                <a:latin typeface="微软雅黑" panose="020B0503020204020204" pitchFamily="34" charset="-122"/>
                <a:ea typeface="微软雅黑" panose="020B0503020204020204" pitchFamily="34" charset="-122"/>
              </a:rPr>
              <a:t> ABS</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ABS</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Antilock Brake System</a:t>
            </a:r>
            <a:r>
              <a:rPr lang="zh-CN" altLang="en-US" b="1" dirty="0">
                <a:solidFill>
                  <a:srgbClr val="0070C0"/>
                </a:solidFill>
                <a:latin typeface="微软雅黑" panose="020B0503020204020204" pitchFamily="34" charset="-122"/>
                <a:ea typeface="微软雅黑" panose="020B0503020204020204" pitchFamily="34" charset="-122"/>
              </a:rPr>
              <a:t>）是制动防抱死系统的简称，它就是在汽车制动时，自动控制制动器制动力的大小，使车轮不被抱死，处于边滚边滑（滑移率在</a:t>
            </a:r>
            <a:r>
              <a:rPr lang="en-US" altLang="zh-CN" b="1" dirty="0">
                <a:solidFill>
                  <a:srgbClr val="0070C0"/>
                </a:solidFill>
                <a:latin typeface="微软雅黑" panose="020B0503020204020204" pitchFamily="34" charset="-122"/>
                <a:ea typeface="微软雅黑" panose="020B0503020204020204" pitchFamily="34" charset="-122"/>
              </a:rPr>
              <a:t> 20% </a:t>
            </a:r>
            <a:r>
              <a:rPr lang="zh-CN" altLang="en-US" b="1" dirty="0">
                <a:solidFill>
                  <a:srgbClr val="0070C0"/>
                </a:solidFill>
                <a:latin typeface="微软雅黑" panose="020B0503020204020204" pitchFamily="34" charset="-122"/>
                <a:ea typeface="微软雅黑" panose="020B0503020204020204" pitchFamily="34" charset="-122"/>
              </a:rPr>
              <a:t>左右）的状态，以保证车轮与地面的附着力在最大值。</a:t>
            </a:r>
            <a:r>
              <a:rPr lang="en-US" altLang="zh-CN" b="1" dirty="0">
                <a:solidFill>
                  <a:srgbClr val="0070C0"/>
                </a:solidFill>
                <a:latin typeface="微软雅黑" panose="020B0503020204020204" pitchFamily="34" charset="-122"/>
                <a:ea typeface="微软雅黑" panose="020B0503020204020204" pitchFamily="34" charset="-122"/>
              </a:rPr>
              <a:t>ABS </a:t>
            </a:r>
            <a:r>
              <a:rPr lang="zh-CN" altLang="en-US" b="1" dirty="0">
                <a:solidFill>
                  <a:srgbClr val="0070C0"/>
                </a:solidFill>
                <a:latin typeface="微软雅黑" panose="020B0503020204020204" pitchFamily="34" charset="-122"/>
                <a:ea typeface="微软雅黑" panose="020B0503020204020204" pitchFamily="34" charset="-122"/>
              </a:rPr>
              <a:t>通常由电动泵、储能泵、主控制阀、电磁控制阀和一些控制开关等组成。如图</a:t>
            </a:r>
            <a:r>
              <a:rPr lang="en-US" altLang="zh-CN" b="1" dirty="0">
                <a:solidFill>
                  <a:srgbClr val="0070C0"/>
                </a:solidFill>
                <a:latin typeface="微软雅黑" panose="020B0503020204020204" pitchFamily="34" charset="-122"/>
                <a:ea typeface="微软雅黑" panose="020B0503020204020204" pitchFamily="34" charset="-122"/>
              </a:rPr>
              <a:t> 9-9 </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pic>
        <p:nvPicPr>
          <p:cNvPr id="4" name="图片 3"/>
          <p:cNvPicPr>
            <a:picLocks noChangeAspect="1"/>
          </p:cNvPicPr>
          <p:nvPr/>
        </p:nvPicPr>
        <p:blipFill>
          <a:blip r:embed="rId1"/>
          <a:stretch>
            <a:fillRect/>
          </a:stretch>
        </p:blipFill>
        <p:spPr>
          <a:xfrm>
            <a:off x="5321935" y="985520"/>
            <a:ext cx="3662680" cy="3185160"/>
          </a:xfrm>
          <a:prstGeom prst="rect">
            <a:avLst/>
          </a:prstGeom>
        </p:spPr>
      </p:pic>
      <p:pic>
        <p:nvPicPr>
          <p:cNvPr id="5" name="图片 4"/>
          <p:cNvPicPr>
            <a:picLocks noChangeAspect="1"/>
          </p:cNvPicPr>
          <p:nvPr/>
        </p:nvPicPr>
        <p:blipFill>
          <a:blip r:embed="rId2"/>
          <a:stretch>
            <a:fillRect/>
          </a:stretch>
        </p:blipFill>
        <p:spPr>
          <a:xfrm>
            <a:off x="7436485" y="4170680"/>
            <a:ext cx="1106805" cy="1303655"/>
          </a:xfrm>
          <a:prstGeom prst="rect">
            <a:avLst/>
          </a:prstGeom>
        </p:spPr>
      </p:pic>
    </p:spTree>
  </p:cSld>
  <p:clrMapOvr>
    <a:masterClrMapping/>
  </p:clrMapOvr>
  <p:transition advClick="0" advTm="6000">
    <p:push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8388350" cy="2999740"/>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二、液压制动总泵</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将驾驶员踩制动踏板的制动力转变成液体压力，并将具有一定压力的制动液经管路送到各车轮的制动分泵。如图 9-10 所示。</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现代轿车上广泛采用双腔串联推杆联动式，其结构如图 9-11 所示。制动时，通过活塞推杆推动后活塞，再经推杆带动前活塞，压缩回位弹簧，使前、后活塞一起前移，使前、后腔容积缩小，在活塞封闭回油孔后，油压升高，制动液在总分泵之间压力差作用后，从前、后腔的出油孔流向前、后桥分泵实现制动。</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4432300" y="3985260"/>
            <a:ext cx="4666615" cy="1504315"/>
          </a:xfrm>
          <a:prstGeom prst="rect">
            <a:avLst/>
          </a:prstGeom>
        </p:spPr>
      </p:pic>
    </p:spTree>
  </p:cSld>
  <p:clrMapOvr>
    <a:masterClrMapping/>
  </p:clrMapOvr>
  <p:transition advClick="0" advTm="6000">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7968615" cy="3415030"/>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放松制动时，活塞推杆后退，活塞在回位弹簧作用下后退，前、后腔容积增大，分泵制动液压强高于总泵制动液压强，部分制动液分别流回总泵前、后腔，制动器的制动作用被解除。</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在完全放松制动踏板后，回油孔打开，多余的部分制动液可从回油孔流回储液缸，以避免制动拖滞的产生。</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三、液压制动分泵</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液压制动分泵是将总泵提供的液体压力转变为推动制动片（或制动蹄）的机械推力。如图</a:t>
            </a:r>
            <a:r>
              <a:rPr lang="en-US" altLang="zh-CN" b="1" dirty="0">
                <a:solidFill>
                  <a:srgbClr val="0070C0"/>
                </a:solidFill>
                <a:latin typeface="微软雅黑" panose="020B0503020204020204" pitchFamily="34" charset="-122"/>
                <a:ea typeface="微软雅黑" panose="020B0503020204020204" pitchFamily="34" charset="-122"/>
              </a:rPr>
              <a:t> 9-12 </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4067810" y="3865245"/>
            <a:ext cx="4467225" cy="1685925"/>
          </a:xfrm>
          <a:prstGeom prst="rect">
            <a:avLst/>
          </a:prstGeom>
        </p:spPr>
      </p:pic>
    </p:spTree>
  </p:cSld>
  <p:clrMapOvr>
    <a:masterClrMapping/>
  </p:clrMapOvr>
  <p:transition advClick="0" advTm="6000">
    <p:push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8092440" cy="244538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液压制动分泵的结构如图</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制动时，总泵输出的压力制动液进入分泵后，对活塞作用一个推力，使活塞向外移动，将制动蹄推压在制动鼓上，从而产生制动作用。放松制动后，轮缸中制动液倒流回总泵，轮缸油压下降，制动蹄拉簧克服分泵内油压，将蹄片拉离制动鼓，使制动解除。</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pic>
        <p:nvPicPr>
          <p:cNvPr id="4" name="图片 3"/>
          <p:cNvPicPr>
            <a:picLocks noChangeAspect="1"/>
          </p:cNvPicPr>
          <p:nvPr/>
        </p:nvPicPr>
        <p:blipFill>
          <a:blip r:embed="rId1"/>
          <a:stretch>
            <a:fillRect/>
          </a:stretch>
        </p:blipFill>
        <p:spPr>
          <a:xfrm>
            <a:off x="3526155" y="3361055"/>
            <a:ext cx="5387975" cy="2139315"/>
          </a:xfrm>
          <a:prstGeom prst="rect">
            <a:avLst/>
          </a:prstGeom>
        </p:spPr>
      </p:pic>
    </p:spTree>
  </p:cSld>
  <p:clrMapOvr>
    <a:masterClrMapping/>
  </p:clrMapOvr>
  <p:transition advClick="0" advTm="6000">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8092440" cy="452310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四、制动能量回收</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制动能量回收系统及其作用</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电动汽车相比传统的燃油汽车，在制动系统上也有前边介绍的传统制动系统这一套组件。在这个基础上，电动汽车的制动多了一套电机反转发电来辅助制动的功能，如图</a:t>
            </a:r>
            <a:r>
              <a:rPr lang="en-US" altLang="zh-CN" b="1" dirty="0">
                <a:solidFill>
                  <a:srgbClr val="0070C0"/>
                </a:solidFill>
                <a:latin typeface="微软雅黑" panose="020B0503020204020204" pitchFamily="34" charset="-122"/>
                <a:ea typeface="微软雅黑" panose="020B0503020204020204" pitchFamily="34" charset="-122"/>
              </a:rPr>
              <a:t>9-14</a:t>
            </a:r>
            <a:r>
              <a:rPr lang="zh-CN" altLang="en-US" b="1" dirty="0">
                <a:solidFill>
                  <a:srgbClr val="0070C0"/>
                </a:solidFill>
                <a:latin typeface="微软雅黑" panose="020B0503020204020204" pitchFamily="34" charset="-122"/>
                <a:ea typeface="微软雅黑" panose="020B0503020204020204" pitchFamily="34" charset="-122"/>
              </a:rPr>
              <a:t>所示，俗称制动能量回收。</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制动能量回收系统，就是在车辆的制动过程中，控制电机使其处于发电机模式，将汽车行驶的部分动能转化为电能，并且储存在动力电池中进一步利用，实现制动能量的回收，改善车辆的能量利用效率；发电机工作的同时也会产生反向的制动力矩，通过传动系传给车轮，从而使车辆减速或停车，减少了刹车片的磨损，又增加了续驶里程，一举两得。</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6000">
    <p:push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71145" y="985520"/>
            <a:ext cx="8660130" cy="424624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四、制动能量回收</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l">
              <a:lnSpc>
                <a:spcPct val="150000"/>
              </a:lnSpc>
              <a:buClrTx/>
              <a:buSzTx/>
              <a:buNone/>
            </a:pPr>
            <a:r>
              <a:rPr lang="zh-CN" altLang="en-US" b="1" dirty="0">
                <a:solidFill>
                  <a:srgbClr val="0070C0"/>
                </a:solidFill>
                <a:latin typeface="微软雅黑" panose="020B0503020204020204" pitchFamily="34" charset="-122"/>
                <a:ea typeface="微软雅黑" panose="020B0503020204020204" pitchFamily="34" charset="-122"/>
              </a:rPr>
              <a:t>2</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制动能量回收工作原理</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l">
              <a:lnSpc>
                <a:spcPct val="150000"/>
              </a:lnSpc>
              <a:buClrTx/>
              <a:buSzTx/>
              <a:buNone/>
            </a:pPr>
            <a:r>
              <a:rPr lang="zh-CN" altLang="en-US" b="1" dirty="0">
                <a:solidFill>
                  <a:srgbClr val="0070C0"/>
                </a:solidFill>
                <a:latin typeface="微软雅黑" panose="020B0503020204020204" pitchFamily="34" charset="-122"/>
                <a:ea typeface="微软雅黑" panose="020B0503020204020204" pitchFamily="34" charset="-122"/>
              </a:rPr>
              <a:t>制动踏板集成有位置传感器，整车控制器VCU根据加速踏板和制动踏板的开度，车辆行驶状态信息以及动力电池的状态信息来判断某一时刻能否进行能量回收，在满足安全性能、制动性能以及驾驶员舒适性的前提下形成电机制动转矩，利用电机发电对动力电池充电，回收制动过程中部分能量。根据加速踏板和制动踏板信号制动能量回收分为两个阶段，第一阶段是在车辆行驶过程中驾驶员松开加速踏板但没有踩下制动踏板，此时汽车依靠制动能量回收进行制动。第二阶段是在驾驶员踩下了制动踏板后，传统的制动系统和制动能量回收系统协同工作，快速把汽车减速甚至停下。有些电动汽车专门设置制动能量回收挡位E（比如北汽EV160）通过E+，E-控制回收深度，</a:t>
            </a:r>
            <a:endParaRPr lang="zh-CN" altLang="en-US" dirty="0"/>
          </a:p>
        </p:txBody>
      </p:sp>
    </p:spTree>
  </p:cSld>
  <p:clrMapOvr>
    <a:masterClrMapping/>
  </p:clrMapOvr>
  <p:transition advClick="0" advTm="6000">
    <p:push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8092440" cy="2999740"/>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四、制动能量回收</a:t>
            </a:r>
            <a:endParaRPr lang="zh-CN" altLang="en-US" b="1" dirty="0">
              <a:solidFill>
                <a:srgbClr val="0070C0"/>
              </a:solidFill>
              <a:latin typeface="微软雅黑" panose="020B0503020204020204" pitchFamily="34" charset="-122"/>
              <a:ea typeface="微软雅黑" panose="020B0503020204020204" pitchFamily="34" charset="-122"/>
            </a:endParaRPr>
          </a:p>
          <a:p>
            <a:r>
              <a:rPr lang="zh-CN" altLang="en-US" b="1" dirty="0">
                <a:solidFill>
                  <a:srgbClr val="0070C0"/>
                </a:solidFill>
                <a:latin typeface="微软雅黑" panose="020B0503020204020204" pitchFamily="34" charset="-122"/>
                <a:ea typeface="微软雅黑" panose="020B0503020204020204" pitchFamily="34" charset="-122"/>
                <a:sym typeface="+mn-ea"/>
              </a:rPr>
              <a:t>这个过程是制动能量回收开关配合整车控制器VCU实现的。在某些电动汽车屏幕上也能看到动能回收的过程，如图9-15所示。</a:t>
            </a:r>
            <a:endParaRPr lang="zh-CN" altLang="en-US" b="1" dirty="0">
              <a:solidFill>
                <a:srgbClr val="0070C0"/>
              </a:solidFill>
              <a:latin typeface="微软雅黑" panose="020B0503020204020204" pitchFamily="34" charset="-122"/>
              <a:ea typeface="微软雅黑" panose="020B0503020204020204" pitchFamily="34" charset="-122"/>
              <a:sym typeface="+mn-ea"/>
            </a:endParaRPr>
          </a:p>
          <a:p>
            <a:r>
              <a:rPr lang="en-US" altLang="zh-CN" b="1" dirty="0">
                <a:solidFill>
                  <a:srgbClr val="0070C0"/>
                </a:solidFill>
                <a:latin typeface="微软雅黑" panose="020B0503020204020204" pitchFamily="34" charset="-122"/>
                <a:ea typeface="微软雅黑" panose="020B0503020204020204" pitchFamily="34" charset="-122"/>
                <a:sym typeface="+mn-ea"/>
              </a:rPr>
              <a:t>    3.</a:t>
            </a:r>
            <a:r>
              <a:rPr lang="zh-CN" altLang="en-US" b="1" dirty="0">
                <a:solidFill>
                  <a:srgbClr val="0070C0"/>
                </a:solidFill>
                <a:latin typeface="微软雅黑" panose="020B0503020204020204" pitchFamily="34" charset="-122"/>
                <a:ea typeface="微软雅黑" panose="020B0503020204020204" pitchFamily="34" charset="-122"/>
                <a:sym typeface="+mn-ea"/>
              </a:rPr>
              <a:t>制动能量回收的原则</a:t>
            </a:r>
            <a:endParaRPr lang="zh-CN" altLang="en-US" b="1" dirty="0">
              <a:solidFill>
                <a:srgbClr val="0070C0"/>
              </a:solidFill>
              <a:latin typeface="微软雅黑" panose="020B0503020204020204" pitchFamily="34" charset="-122"/>
              <a:ea typeface="微软雅黑" panose="020B0503020204020204" pitchFamily="34" charset="-122"/>
              <a:sym typeface="+mn-ea"/>
            </a:endParaRPr>
          </a:p>
          <a:p>
            <a:r>
              <a:rPr lang="en-US" altLang="zh-CN" b="1" dirty="0">
                <a:solidFill>
                  <a:srgbClr val="0070C0"/>
                </a:solidFill>
                <a:latin typeface="微软雅黑" panose="020B0503020204020204" pitchFamily="34" charset="-122"/>
                <a:ea typeface="微软雅黑" panose="020B0503020204020204" pitchFamily="34" charset="-122"/>
                <a:sym typeface="+mn-ea"/>
              </a:rPr>
              <a:t> </a:t>
            </a:r>
            <a:r>
              <a:rPr lang="zh-CN" altLang="en-US" b="1" dirty="0">
                <a:solidFill>
                  <a:srgbClr val="0070C0"/>
                </a:solidFill>
                <a:latin typeface="微软雅黑" panose="020B0503020204020204" pitchFamily="34" charset="-122"/>
                <a:ea typeface="微软雅黑" panose="020B0503020204020204" pitchFamily="34" charset="-122"/>
                <a:sym typeface="+mn-ea"/>
              </a:rPr>
              <a:t>（</a:t>
            </a:r>
            <a:r>
              <a:rPr lang="en-US" altLang="zh-CN" b="1" dirty="0">
                <a:solidFill>
                  <a:srgbClr val="0070C0"/>
                </a:solidFill>
                <a:latin typeface="微软雅黑" panose="020B0503020204020204" pitchFamily="34" charset="-122"/>
                <a:ea typeface="微软雅黑" panose="020B0503020204020204" pitchFamily="34" charset="-122"/>
                <a:sym typeface="+mn-ea"/>
              </a:rPr>
              <a:t>1</a:t>
            </a:r>
            <a:r>
              <a:rPr lang="zh-CN" altLang="en-US" b="1" dirty="0">
                <a:solidFill>
                  <a:srgbClr val="0070C0"/>
                </a:solidFill>
                <a:latin typeface="微软雅黑" panose="020B0503020204020204" pitchFamily="34" charset="-122"/>
                <a:ea typeface="微软雅黑" panose="020B0503020204020204" pitchFamily="34" charset="-122"/>
                <a:sym typeface="+mn-ea"/>
              </a:rPr>
              <a:t>）能量回收制动不应该干预制动防抱死系统</a:t>
            </a:r>
            <a:r>
              <a:rPr lang="en-US" altLang="zh-CN" b="1" dirty="0">
                <a:solidFill>
                  <a:srgbClr val="0070C0"/>
                </a:solidFill>
                <a:latin typeface="微软雅黑" panose="020B0503020204020204" pitchFamily="34" charset="-122"/>
                <a:ea typeface="微软雅黑" panose="020B0503020204020204" pitchFamily="34" charset="-122"/>
                <a:sym typeface="+mn-ea"/>
              </a:rPr>
              <a:t>ABS</a:t>
            </a:r>
            <a:r>
              <a:rPr lang="zh-CN" altLang="en-US" b="1" dirty="0">
                <a:solidFill>
                  <a:srgbClr val="0070C0"/>
                </a:solidFill>
                <a:latin typeface="微软雅黑" panose="020B0503020204020204" pitchFamily="34" charset="-122"/>
                <a:ea typeface="微软雅黑" panose="020B0503020204020204" pitchFamily="34" charset="-122"/>
                <a:sym typeface="+mn-ea"/>
              </a:rPr>
              <a:t>的工作。</a:t>
            </a:r>
            <a:endParaRPr lang="zh-CN" altLang="en-US" b="1" dirty="0">
              <a:solidFill>
                <a:srgbClr val="0070C0"/>
              </a:solidFill>
              <a:latin typeface="微软雅黑" panose="020B0503020204020204" pitchFamily="34" charset="-122"/>
              <a:ea typeface="微软雅黑" panose="020B0503020204020204" pitchFamily="34" charset="-122"/>
              <a:sym typeface="+mn-ea"/>
            </a:endParaRPr>
          </a:p>
          <a:p>
            <a:r>
              <a:rPr lang="en-US" altLang="zh-CN" b="1" dirty="0">
                <a:solidFill>
                  <a:srgbClr val="0070C0"/>
                </a:solidFill>
                <a:latin typeface="微软雅黑" panose="020B0503020204020204" pitchFamily="34" charset="-122"/>
                <a:ea typeface="微软雅黑" panose="020B0503020204020204" pitchFamily="34" charset="-122"/>
                <a:sym typeface="+mn-ea"/>
              </a:rPr>
              <a:t> </a:t>
            </a:r>
            <a:r>
              <a:rPr lang="zh-CN" altLang="en-US" b="1" dirty="0">
                <a:solidFill>
                  <a:srgbClr val="0070C0"/>
                </a:solidFill>
                <a:latin typeface="微软雅黑" panose="020B0503020204020204" pitchFamily="34" charset="-122"/>
                <a:ea typeface="微软雅黑" panose="020B0503020204020204" pitchFamily="34" charset="-122"/>
                <a:sym typeface="+mn-ea"/>
              </a:rPr>
              <a:t>（</a:t>
            </a:r>
            <a:r>
              <a:rPr lang="en-US" altLang="zh-CN" b="1" dirty="0">
                <a:solidFill>
                  <a:srgbClr val="0070C0"/>
                </a:solidFill>
                <a:latin typeface="微软雅黑" panose="020B0503020204020204" pitchFamily="34" charset="-122"/>
                <a:ea typeface="微软雅黑" panose="020B0503020204020204" pitchFamily="34" charset="-122"/>
                <a:sym typeface="+mn-ea"/>
              </a:rPr>
              <a:t>2</a:t>
            </a:r>
            <a:r>
              <a:rPr lang="zh-CN" altLang="en-US" b="1" dirty="0">
                <a:solidFill>
                  <a:srgbClr val="0070C0"/>
                </a:solidFill>
                <a:latin typeface="微软雅黑" panose="020B0503020204020204" pitchFamily="34" charset="-122"/>
                <a:ea typeface="微软雅黑" panose="020B0503020204020204" pitchFamily="34" charset="-122"/>
                <a:sym typeface="+mn-ea"/>
              </a:rPr>
              <a:t>）当</a:t>
            </a:r>
            <a:r>
              <a:rPr lang="en-US" altLang="zh-CN" b="1" dirty="0">
                <a:solidFill>
                  <a:srgbClr val="0070C0"/>
                </a:solidFill>
                <a:latin typeface="微软雅黑" panose="020B0503020204020204" pitchFamily="34" charset="-122"/>
                <a:ea typeface="微软雅黑" panose="020B0503020204020204" pitchFamily="34" charset="-122"/>
                <a:sym typeface="+mn-ea"/>
              </a:rPr>
              <a:t>ABS</a:t>
            </a:r>
            <a:r>
              <a:rPr lang="zh-CN" altLang="en-US" b="1" dirty="0">
                <a:solidFill>
                  <a:srgbClr val="0070C0"/>
                </a:solidFill>
                <a:latin typeface="微软雅黑" panose="020B0503020204020204" pitchFamily="34" charset="-122"/>
                <a:ea typeface="微软雅黑" panose="020B0503020204020204" pitchFamily="34" charset="-122"/>
                <a:sym typeface="+mn-ea"/>
              </a:rPr>
              <a:t>进行制动调节时，制动能量回收不应该工作。</a:t>
            </a:r>
            <a:endParaRPr lang="zh-CN" altLang="en-US" b="1" dirty="0">
              <a:solidFill>
                <a:srgbClr val="0070C0"/>
              </a:solidFill>
              <a:latin typeface="微软雅黑" panose="020B0503020204020204" pitchFamily="34" charset="-122"/>
              <a:ea typeface="微软雅黑" panose="020B0503020204020204" pitchFamily="34" charset="-122"/>
              <a:sym typeface="+mn-ea"/>
            </a:endParaRPr>
          </a:p>
          <a:p>
            <a:r>
              <a:rPr lang="en-US" altLang="zh-CN" b="1" dirty="0">
                <a:solidFill>
                  <a:srgbClr val="0070C0"/>
                </a:solidFill>
                <a:latin typeface="微软雅黑" panose="020B0503020204020204" pitchFamily="34" charset="-122"/>
                <a:ea typeface="微软雅黑" panose="020B0503020204020204" pitchFamily="34" charset="-122"/>
                <a:sym typeface="+mn-ea"/>
              </a:rPr>
              <a:t> </a:t>
            </a:r>
            <a:r>
              <a:rPr lang="zh-CN" altLang="en-US" b="1" dirty="0">
                <a:solidFill>
                  <a:srgbClr val="0070C0"/>
                </a:solidFill>
                <a:latin typeface="微软雅黑" panose="020B0503020204020204" pitchFamily="34" charset="-122"/>
                <a:ea typeface="微软雅黑" panose="020B0503020204020204" pitchFamily="34" charset="-122"/>
                <a:sym typeface="+mn-ea"/>
              </a:rPr>
              <a:t>（</a:t>
            </a:r>
            <a:r>
              <a:rPr lang="en-US" altLang="zh-CN" b="1" dirty="0">
                <a:solidFill>
                  <a:srgbClr val="0070C0"/>
                </a:solidFill>
                <a:latin typeface="微软雅黑" panose="020B0503020204020204" pitchFamily="34" charset="-122"/>
                <a:ea typeface="微软雅黑" panose="020B0503020204020204" pitchFamily="34" charset="-122"/>
                <a:sym typeface="+mn-ea"/>
              </a:rPr>
              <a:t>3</a:t>
            </a:r>
            <a:r>
              <a:rPr lang="zh-CN" altLang="en-US" b="1" dirty="0">
                <a:solidFill>
                  <a:srgbClr val="0070C0"/>
                </a:solidFill>
                <a:latin typeface="微软雅黑" panose="020B0503020204020204" pitchFamily="34" charset="-122"/>
                <a:ea typeface="微软雅黑" panose="020B0503020204020204" pitchFamily="34" charset="-122"/>
                <a:sym typeface="+mn-ea"/>
              </a:rPr>
              <a:t>）当</a:t>
            </a:r>
            <a:r>
              <a:rPr lang="en-US" altLang="zh-CN" b="1" dirty="0">
                <a:solidFill>
                  <a:srgbClr val="0070C0"/>
                </a:solidFill>
                <a:latin typeface="微软雅黑" panose="020B0503020204020204" pitchFamily="34" charset="-122"/>
                <a:ea typeface="微软雅黑" panose="020B0503020204020204" pitchFamily="34" charset="-122"/>
                <a:sym typeface="+mn-ea"/>
              </a:rPr>
              <a:t>ABS</a:t>
            </a:r>
            <a:r>
              <a:rPr lang="zh-CN" altLang="en-US" b="1" dirty="0">
                <a:solidFill>
                  <a:srgbClr val="0070C0"/>
                </a:solidFill>
                <a:latin typeface="微软雅黑" panose="020B0503020204020204" pitchFamily="34" charset="-122"/>
                <a:ea typeface="微软雅黑" panose="020B0503020204020204" pitchFamily="34" charset="-122"/>
                <a:sym typeface="+mn-ea"/>
              </a:rPr>
              <a:t>报警时，制动能量回收不应该工作。</a:t>
            </a:r>
            <a:endParaRPr lang="zh-CN" altLang="en-US" b="1" dirty="0">
              <a:solidFill>
                <a:srgbClr val="0070C0"/>
              </a:solidFill>
              <a:latin typeface="微软雅黑" panose="020B0503020204020204" pitchFamily="34" charset="-122"/>
              <a:ea typeface="微软雅黑" panose="020B0503020204020204" pitchFamily="34" charset="-122"/>
              <a:sym typeface="+mn-ea"/>
            </a:endParaRPr>
          </a:p>
          <a:p>
            <a:r>
              <a:rPr lang="en-US" altLang="zh-CN" b="1" dirty="0">
                <a:solidFill>
                  <a:srgbClr val="0070C0"/>
                </a:solidFill>
                <a:latin typeface="微软雅黑" panose="020B0503020204020204" pitchFamily="34" charset="-122"/>
                <a:ea typeface="微软雅黑" panose="020B0503020204020204" pitchFamily="34" charset="-122"/>
                <a:sym typeface="+mn-ea"/>
              </a:rPr>
              <a:t> </a:t>
            </a:r>
            <a:r>
              <a:rPr lang="zh-CN" altLang="en-US" b="1" dirty="0">
                <a:solidFill>
                  <a:srgbClr val="0070C0"/>
                </a:solidFill>
                <a:latin typeface="微软雅黑" panose="020B0503020204020204" pitchFamily="34" charset="-122"/>
                <a:ea typeface="微软雅黑" panose="020B0503020204020204" pitchFamily="34" charset="-122"/>
                <a:sym typeface="+mn-ea"/>
              </a:rPr>
              <a:t>（</a:t>
            </a:r>
            <a:r>
              <a:rPr lang="en-US" altLang="zh-CN" b="1" dirty="0">
                <a:solidFill>
                  <a:srgbClr val="0070C0"/>
                </a:solidFill>
                <a:latin typeface="微软雅黑" panose="020B0503020204020204" pitchFamily="34" charset="-122"/>
                <a:ea typeface="微软雅黑" panose="020B0503020204020204" pitchFamily="34" charset="-122"/>
                <a:sym typeface="+mn-ea"/>
              </a:rPr>
              <a:t>4</a:t>
            </a:r>
            <a:r>
              <a:rPr lang="zh-CN" altLang="en-US" b="1" dirty="0">
                <a:solidFill>
                  <a:srgbClr val="0070C0"/>
                </a:solidFill>
                <a:latin typeface="微软雅黑" panose="020B0503020204020204" pitchFamily="34" charset="-122"/>
                <a:ea typeface="微软雅黑" panose="020B0503020204020204" pitchFamily="34" charset="-122"/>
                <a:sym typeface="+mn-ea"/>
              </a:rPr>
              <a:t>）当电驱系统具有故障时，制动能量回收不应该工作。</a:t>
            </a:r>
            <a:endParaRPr lang="zh-CN" altLang="en-US" b="1" dirty="0">
              <a:solidFill>
                <a:srgbClr val="0070C0"/>
              </a:solidFill>
              <a:latin typeface="微软雅黑" panose="020B0503020204020204" pitchFamily="34" charset="-122"/>
              <a:ea typeface="微软雅黑" panose="020B0503020204020204" pitchFamily="34" charset="-122"/>
              <a:sym typeface="+mn-ea"/>
            </a:endParaRPr>
          </a:p>
          <a:p>
            <a:endParaRPr lang="zh-CN" altLang="en-US" dirty="0"/>
          </a:p>
          <a:p>
            <a:endParaRPr lang="zh-CN" altLang="en-US" dirty="0"/>
          </a:p>
        </p:txBody>
      </p:sp>
      <p:pic>
        <p:nvPicPr>
          <p:cNvPr id="4" name="图片 3"/>
          <p:cNvPicPr>
            <a:picLocks noChangeAspect="1"/>
          </p:cNvPicPr>
          <p:nvPr/>
        </p:nvPicPr>
        <p:blipFill>
          <a:blip r:embed="rId1"/>
          <a:stretch>
            <a:fillRect/>
          </a:stretch>
        </p:blipFill>
        <p:spPr>
          <a:xfrm>
            <a:off x="1187450" y="3504565"/>
            <a:ext cx="6428740" cy="1966595"/>
          </a:xfrm>
          <a:prstGeom prst="rect">
            <a:avLst/>
          </a:prstGeom>
        </p:spPr>
      </p:pic>
    </p:spTree>
  </p:cSld>
  <p:clrMapOvr>
    <a:masterClrMapping/>
  </p:clrMapOvr>
  <p:transition advClick="0" advTm="6000">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1</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527810" y="2602865"/>
            <a:ext cx="6988175" cy="829945"/>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4800" dirty="0">
                <a:ln w="12700" cmpd="sng">
                  <a:noFill/>
                  <a:prstDash val="solid"/>
                  <a:miter lim="800000"/>
                </a:ln>
                <a:gradFill>
                  <a:gsLst>
                    <a:gs pos="0">
                      <a:srgbClr val="002060"/>
                    </a:gs>
                    <a:gs pos="100000">
                      <a:srgbClr val="0070C0"/>
                    </a:gs>
                  </a:gsLst>
                  <a:lin ang="5400000" scaled="0"/>
                </a:gradFill>
              </a:rPr>
              <a:t>电动汽车制动系统的养护</a:t>
            </a:r>
            <a:endParaRPr lang="zh-CN" altLang="en-US" sz="4800" dirty="0">
              <a:ln w="12700" cmpd="sng">
                <a:noFill/>
                <a:prstDash val="solid"/>
                <a:miter lim="800000"/>
              </a:ln>
              <a:gradFill>
                <a:gsLst>
                  <a:gs pos="0">
                    <a:srgbClr val="002060"/>
                  </a:gs>
                  <a:gs pos="100000">
                    <a:srgbClr val="0070C0"/>
                  </a:gs>
                </a:gsLst>
                <a:lin ang="5400000" scaled="0"/>
              </a:gra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86604" y="1170819"/>
            <a:ext cx="4292651" cy="2584450"/>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五、电动真空助力系统</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轿车上广泛装用真空助力器作为制动助力器，利用发动机进气歧管处的真空度来帮助驾驶人操纵制动踏板。纯电动汽车的真空由一套专用的真空装置提供，主要由电动真空泵和真空储存罐组成。</a:t>
            </a:r>
            <a:endParaRPr lang="zh-CN" altLang="en-US" dirty="0"/>
          </a:p>
        </p:txBody>
      </p:sp>
      <p:pic>
        <p:nvPicPr>
          <p:cNvPr id="5" name="图片 4"/>
          <p:cNvPicPr>
            <a:picLocks noChangeAspect="1"/>
          </p:cNvPicPr>
          <p:nvPr/>
        </p:nvPicPr>
        <p:blipFill>
          <a:blip r:embed="rId1"/>
          <a:stretch>
            <a:fillRect/>
          </a:stretch>
        </p:blipFill>
        <p:spPr>
          <a:xfrm>
            <a:off x="4572000" y="2941320"/>
            <a:ext cx="4391025" cy="2438400"/>
          </a:xfrm>
          <a:prstGeom prst="rect">
            <a:avLst/>
          </a:prstGeom>
        </p:spPr>
      </p:pic>
    </p:spTree>
  </p:cSld>
  <p:clrMapOvr>
    <a:masterClrMapping/>
  </p:clrMapOvr>
  <p:transition advClick="0" advTm="6000">
    <p:push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86604" y="1170819"/>
            <a:ext cx="8001820" cy="2999740"/>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1. 电动真空助力系统的工作过程</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以某车型为例，当驾驶人起动汽车时，12V 电源接通，电子控制装置系统模块开始自检，如果真空罐内的真空度小于设定值（50kPa）后，真空压力传感器输出相应电压值至控制器，此时控制器控制电动真空泵开始工作，当真空度达到设定值后，真空压力传感器输出相应电压值至控制器，此时控制器控制真空泵停止工作，当真空罐内的真空度因制动消耗，真空度小于设定值（50kPa）时，电动时，电动真空泵再次开始工作，如此循环。图 9-16 所示。</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86715" y="1027430"/>
            <a:ext cx="8632190" cy="4407535"/>
          </a:xfrm>
          <a:prstGeom prst="rect">
            <a:avLst/>
          </a:prstGeom>
          <a:noFill/>
        </p:spPr>
        <p:txBody>
          <a:bodyPr wrap="square" rtlCol="0">
            <a:spAutoFit/>
          </a:bodyPr>
          <a:lstStyle/>
          <a:p>
            <a:pPr indent="306070">
              <a:lnSpc>
                <a:spcPct val="13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2. </a:t>
            </a:r>
            <a:r>
              <a:rPr lang="zh-CN" altLang="en-US" b="1" dirty="0">
                <a:solidFill>
                  <a:srgbClr val="0070C0"/>
                </a:solidFill>
                <a:latin typeface="微软雅黑" panose="020B0503020204020204" pitchFamily="34" charset="-122"/>
                <a:ea typeface="微软雅黑" panose="020B0503020204020204" pitchFamily="34" charset="-122"/>
              </a:rPr>
              <a:t>电动真空泵的工作原理</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3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电动真空泵根据真空传感器反馈给整车控制器真空度信号，整车控制器确定真空泵的起动和停止时间。当真空度低于</a:t>
            </a:r>
            <a:r>
              <a:rPr lang="en-US" altLang="zh-CN" b="1" dirty="0">
                <a:solidFill>
                  <a:srgbClr val="0070C0"/>
                </a:solidFill>
                <a:latin typeface="微软雅黑" panose="020B0503020204020204" pitchFamily="34" charset="-122"/>
                <a:ea typeface="微软雅黑" panose="020B0503020204020204" pitchFamily="34" charset="-122"/>
              </a:rPr>
              <a:t> 50kPa </a:t>
            </a:r>
            <a:r>
              <a:rPr lang="zh-CN" altLang="en-US" b="1" dirty="0">
                <a:solidFill>
                  <a:srgbClr val="0070C0"/>
                </a:solidFill>
                <a:latin typeface="微软雅黑" panose="020B0503020204020204" pitchFamily="34" charset="-122"/>
                <a:ea typeface="微软雅黑" panose="020B0503020204020204" pitchFamily="34" charset="-122"/>
              </a:rPr>
              <a:t>时，整车控制器使真空泵起动；当真空度高于</a:t>
            </a:r>
            <a:r>
              <a:rPr lang="en-US" altLang="zh-CN" b="1" dirty="0">
                <a:solidFill>
                  <a:srgbClr val="0070C0"/>
                </a:solidFill>
                <a:latin typeface="微软雅黑" panose="020B0503020204020204" pitchFamily="34" charset="-122"/>
                <a:ea typeface="微软雅黑" panose="020B0503020204020204" pitchFamily="34" charset="-122"/>
              </a:rPr>
              <a:t> 75kPa </a:t>
            </a:r>
            <a:r>
              <a:rPr lang="zh-CN" altLang="en-US" b="1" dirty="0">
                <a:solidFill>
                  <a:srgbClr val="0070C0"/>
                </a:solidFill>
                <a:latin typeface="微软雅黑" panose="020B0503020204020204" pitchFamily="34" charset="-122"/>
                <a:ea typeface="微软雅黑" panose="020B0503020204020204" pitchFamily="34" charset="-122"/>
              </a:rPr>
              <a:t>时，整车控制器使真空泵停止；当真空度低于</a:t>
            </a:r>
            <a:r>
              <a:rPr lang="en-US" altLang="zh-CN" b="1" dirty="0">
                <a:solidFill>
                  <a:srgbClr val="0070C0"/>
                </a:solidFill>
                <a:latin typeface="微软雅黑" panose="020B0503020204020204" pitchFamily="34" charset="-122"/>
                <a:ea typeface="微软雅黑" panose="020B0503020204020204" pitchFamily="34" charset="-122"/>
              </a:rPr>
              <a:t> 34kPa </a:t>
            </a:r>
            <a:r>
              <a:rPr lang="zh-CN" altLang="en-US" b="1" dirty="0">
                <a:solidFill>
                  <a:srgbClr val="0070C0"/>
                </a:solidFill>
                <a:latin typeface="微软雅黑" panose="020B0503020204020204" pitchFamily="34" charset="-122"/>
                <a:ea typeface="微软雅黑" panose="020B0503020204020204" pitchFamily="34" charset="-122"/>
              </a:rPr>
              <a:t>时，整车控制器报警。</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3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电动真空泵的供电电压（</a:t>
            </a:r>
            <a:r>
              <a:rPr lang="en-US" altLang="zh-CN" b="1" dirty="0">
                <a:solidFill>
                  <a:srgbClr val="0070C0"/>
                </a:solidFill>
                <a:latin typeface="微软雅黑" panose="020B0503020204020204" pitchFamily="34" charset="-122"/>
                <a:ea typeface="微软雅黑" panose="020B0503020204020204" pitchFamily="34" charset="-122"/>
              </a:rPr>
              <a:t>12V</a:t>
            </a:r>
            <a:r>
              <a:rPr lang="zh-CN" altLang="en-US" b="1" dirty="0">
                <a:solidFill>
                  <a:srgbClr val="0070C0"/>
                </a:solidFill>
                <a:latin typeface="微软雅黑" panose="020B0503020204020204" pitchFamily="34" charset="-122"/>
                <a:ea typeface="微软雅黑" panose="020B0503020204020204" pitchFamily="34" charset="-122"/>
              </a:rPr>
              <a:t>）由蓄电池经过</a:t>
            </a:r>
            <a:r>
              <a:rPr lang="en-US" altLang="zh-CN" b="1" dirty="0">
                <a:solidFill>
                  <a:srgbClr val="0070C0"/>
                </a:solidFill>
                <a:latin typeface="微软雅黑" panose="020B0503020204020204" pitchFamily="34" charset="-122"/>
                <a:ea typeface="微软雅黑" panose="020B0503020204020204" pitchFamily="34" charset="-122"/>
              </a:rPr>
              <a:t> 30A </a:t>
            </a:r>
            <a:r>
              <a:rPr lang="zh-CN" altLang="en-US" b="1" dirty="0">
                <a:solidFill>
                  <a:srgbClr val="0070C0"/>
                </a:solidFill>
                <a:latin typeface="微软雅黑" panose="020B0503020204020204" pitchFamily="34" charset="-122"/>
                <a:ea typeface="微软雅黑" panose="020B0503020204020204" pitchFamily="34" charset="-122"/>
              </a:rPr>
              <a:t>低压熔丝（</a:t>
            </a:r>
            <a:r>
              <a:rPr lang="en-US" altLang="zh-CN" b="1" dirty="0">
                <a:solidFill>
                  <a:srgbClr val="0070C0"/>
                </a:solidFill>
                <a:latin typeface="微软雅黑" panose="020B0503020204020204" pitchFamily="34" charset="-122"/>
                <a:ea typeface="微软雅黑" panose="020B0503020204020204" pitchFamily="34" charset="-122"/>
              </a:rPr>
              <a:t>SB6</a:t>
            </a:r>
            <a:r>
              <a:rPr lang="zh-CN" altLang="en-US" b="1" dirty="0">
                <a:solidFill>
                  <a:srgbClr val="0070C0"/>
                </a:solidFill>
                <a:latin typeface="微软雅黑" panose="020B0503020204020204" pitchFamily="34" charset="-122"/>
                <a:ea typeface="微软雅黑" panose="020B0503020204020204" pitchFamily="34" charset="-122"/>
              </a:rPr>
              <a:t>）之后到整车控制器第</a:t>
            </a:r>
            <a:r>
              <a:rPr lang="en-US" altLang="zh-CN" b="1" dirty="0">
                <a:solidFill>
                  <a:srgbClr val="0070C0"/>
                </a:solidFill>
                <a:latin typeface="微软雅黑" panose="020B0503020204020204" pitchFamily="34" charset="-122"/>
                <a:ea typeface="微软雅黑" panose="020B0503020204020204" pitchFamily="34" charset="-122"/>
              </a:rPr>
              <a:t> 4 </a:t>
            </a:r>
            <a:r>
              <a:rPr lang="zh-CN" altLang="en-US" b="1" dirty="0">
                <a:solidFill>
                  <a:srgbClr val="0070C0"/>
                </a:solidFill>
                <a:latin typeface="微软雅黑" panose="020B0503020204020204" pitchFamily="34" charset="-122"/>
                <a:ea typeface="微软雅黑" panose="020B0503020204020204" pitchFamily="34" charset="-122"/>
              </a:rPr>
              <a:t>脚，经过其内部控制电路后到真空泵正极，真空泵负极直接与蓄电池负极相接。真空泵是否起动受整车控制器控制，其控制依据是根据真空压力传感器送入的信号电压的大小来决定是否起动真空泵。当满足真空泵起动条件后，整车控制器第</a:t>
            </a:r>
            <a:r>
              <a:rPr lang="en-US" altLang="zh-CN" b="1" dirty="0">
                <a:solidFill>
                  <a:srgbClr val="0070C0"/>
                </a:solidFill>
                <a:latin typeface="微软雅黑" panose="020B0503020204020204" pitchFamily="34" charset="-122"/>
                <a:ea typeface="微软雅黑" panose="020B0503020204020204" pitchFamily="34" charset="-122"/>
              </a:rPr>
              <a:t> 3 </a:t>
            </a:r>
            <a:r>
              <a:rPr lang="zh-CN" altLang="en-US" b="1" dirty="0">
                <a:solidFill>
                  <a:srgbClr val="0070C0"/>
                </a:solidFill>
                <a:latin typeface="微软雅黑" panose="020B0503020204020204" pitchFamily="34" charset="-122"/>
                <a:ea typeface="微软雅黑" panose="020B0503020204020204" pitchFamily="34" charset="-122"/>
              </a:rPr>
              <a:t>脚输出</a:t>
            </a:r>
            <a:r>
              <a:rPr lang="en-US" altLang="zh-CN" b="1" dirty="0">
                <a:solidFill>
                  <a:srgbClr val="0070C0"/>
                </a:solidFill>
                <a:latin typeface="微软雅黑" panose="020B0503020204020204" pitchFamily="34" charset="-122"/>
                <a:ea typeface="微软雅黑" panose="020B0503020204020204" pitchFamily="34" charset="-122"/>
              </a:rPr>
              <a:t> 12V </a:t>
            </a:r>
            <a:r>
              <a:rPr lang="zh-CN" altLang="en-US" b="1" dirty="0">
                <a:solidFill>
                  <a:srgbClr val="0070C0"/>
                </a:solidFill>
                <a:latin typeface="微软雅黑" panose="020B0503020204020204" pitchFamily="34" charset="-122"/>
                <a:ea typeface="微软雅黑" panose="020B0503020204020204" pitchFamily="34" charset="-122"/>
              </a:rPr>
              <a:t>电压，给真空泵供电，真空泵即开始工作。真空压力传感器与整车控制器的连接关系是：传感器的供电和搭铁由整车控制器完成，分别接入整车控制器的第</a:t>
            </a:r>
            <a:r>
              <a:rPr lang="en-US" altLang="zh-CN" b="1" dirty="0">
                <a:solidFill>
                  <a:srgbClr val="0070C0"/>
                </a:solidFill>
                <a:latin typeface="微软雅黑" panose="020B0503020204020204" pitchFamily="34" charset="-122"/>
                <a:ea typeface="微软雅黑" panose="020B0503020204020204" pitchFamily="34" charset="-122"/>
              </a:rPr>
              <a:t> 92 </a:t>
            </a:r>
            <a:r>
              <a:rPr lang="zh-CN" altLang="en-US" b="1" dirty="0">
                <a:solidFill>
                  <a:srgbClr val="0070C0"/>
                </a:solidFill>
                <a:latin typeface="微软雅黑" panose="020B0503020204020204" pitchFamily="34" charset="-122"/>
                <a:ea typeface="微软雅黑" panose="020B0503020204020204" pitchFamily="34" charset="-122"/>
              </a:rPr>
              <a:t>脚和</a:t>
            </a:r>
            <a:r>
              <a:rPr lang="en-US" altLang="zh-CN" b="1" dirty="0">
                <a:solidFill>
                  <a:srgbClr val="0070C0"/>
                </a:solidFill>
                <a:latin typeface="微软雅黑" panose="020B0503020204020204" pitchFamily="34" charset="-122"/>
                <a:ea typeface="微软雅黑" panose="020B0503020204020204" pitchFamily="34" charset="-122"/>
              </a:rPr>
              <a:t> 50 </a:t>
            </a:r>
            <a:r>
              <a:rPr lang="zh-CN" altLang="en-US" b="1" dirty="0">
                <a:solidFill>
                  <a:srgbClr val="0070C0"/>
                </a:solidFill>
                <a:latin typeface="微软雅黑" panose="020B0503020204020204" pitchFamily="34" charset="-122"/>
                <a:ea typeface="微软雅黑" panose="020B0503020204020204" pitchFamily="34" charset="-122"/>
              </a:rPr>
              <a:t>脚，信号电压由传感器送入整车控制器（第</a:t>
            </a:r>
            <a:r>
              <a:rPr lang="en-US" altLang="zh-CN" b="1" dirty="0">
                <a:solidFill>
                  <a:srgbClr val="0070C0"/>
                </a:solidFill>
                <a:latin typeface="微软雅黑" panose="020B0503020204020204" pitchFamily="34" charset="-122"/>
                <a:ea typeface="微软雅黑" panose="020B0503020204020204" pitchFamily="34" charset="-122"/>
              </a:rPr>
              <a:t> 27 </a:t>
            </a:r>
            <a:r>
              <a:rPr lang="zh-CN" altLang="en-US" b="1" dirty="0">
                <a:solidFill>
                  <a:srgbClr val="0070C0"/>
                </a:solidFill>
                <a:latin typeface="微软雅黑" panose="020B0503020204020204" pitchFamily="34" charset="-122"/>
                <a:ea typeface="微软雅黑" panose="020B0503020204020204" pitchFamily="34" charset="-122"/>
              </a:rPr>
              <a:t>脚）。</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619885" y="1078230"/>
            <a:ext cx="5652770" cy="3559175"/>
          </a:xfrm>
          <a:prstGeom prst="rect">
            <a:avLst/>
          </a:prstGeom>
        </p:spPr>
      </p:pic>
    </p:spTree>
  </p:cSld>
  <p:clrMapOvr>
    <a:masterClrMapping/>
  </p:clrMapOvr>
  <p:transition advClick="0" advTm="6000">
    <p:push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1815241"/>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观察下图，实车查找制动主缸的位置。</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83568" y="1633364"/>
            <a:ext cx="6624736" cy="2773680"/>
          </a:xfrm>
          <a:prstGeom prst="rect">
            <a:avLst/>
          </a:prstGeom>
        </p:spPr>
      </p:pic>
    </p:spTree>
  </p:cSld>
  <p:clrMapOvr>
    <a:masterClrMapping/>
  </p:clrMapOvr>
  <p:transition advClick="0" advTm="6000">
    <p:push dir="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bwMode="auto">
          <a:xfrm>
            <a:off x="1077"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677166" y="2121117"/>
            <a:ext cx="5976664" cy="1200329"/>
          </a:xfrm>
          <a:prstGeom prst="rect">
            <a:avLst/>
          </a:prstGeom>
        </p:spPr>
        <p:txBody>
          <a:bodyPr wrap="square">
            <a:spAutoFit/>
          </a:bodyPr>
          <a:lstStyle/>
          <a:p>
            <a:pPr algn="ct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 </a:t>
            </a:r>
            <a:r>
              <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谢谢大家 </a:t>
            </a: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a:t>
            </a:r>
            <a:endPar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endParaRPr>
          </a:p>
        </p:txBody>
      </p:sp>
      <p:sp>
        <p:nvSpPr>
          <p:cNvPr id="13" name="TextBox 12"/>
          <p:cNvSpPr txBox="1"/>
          <p:nvPr/>
        </p:nvSpPr>
        <p:spPr>
          <a:xfrm>
            <a:off x="3665612" y="3361928"/>
            <a:ext cx="1736373" cy="646331"/>
          </a:xfrm>
          <a:prstGeom prst="rect">
            <a:avLst/>
          </a:prstGeom>
          <a:noFill/>
        </p:spPr>
        <p:txBody>
          <a:bodyPr wrap="none" rtlCol="0">
            <a:spAutoFit/>
          </a:bodyPr>
          <a:lstStyle/>
          <a:p>
            <a:r>
              <a:rPr lang="en-US" altLang="zh-CN" sz="3600" i="1" dirty="0">
                <a:solidFill>
                  <a:schemeClr val="bg1">
                    <a:lumMod val="65000"/>
                  </a:schemeClr>
                </a:solidFill>
                <a:latin typeface="微软雅黑" panose="020B0503020204020204" pitchFamily="34" charset="-122"/>
                <a:ea typeface="微软雅黑" panose="020B0503020204020204" pitchFamily="34" charset="-122"/>
              </a:rPr>
              <a:t>Thanks</a:t>
            </a:r>
            <a:endParaRPr lang="zh-CN" altLang="en-US" sz="3600" i="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五边形 9"/>
          <p:cNvSpPr/>
          <p:nvPr/>
        </p:nvSpPr>
        <p:spPr>
          <a:xfrm rot="5400000">
            <a:off x="3664484" y="-751358"/>
            <a:ext cx="1815028" cy="3317744"/>
          </a:xfrm>
          <a:prstGeom prst="homePlate">
            <a:avLst>
              <a:gd name="adj" fmla="val 28927"/>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ffectLst>
            <a:outerShdw dist="88900" dir="42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1000"/>
                                        <p:tgtEl>
                                          <p:spTgt spid="12"/>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29308" y="1704360"/>
            <a:ext cx="7848872" cy="2585323"/>
          </a:xfrm>
          <a:prstGeom prst="rect">
            <a:avLst/>
          </a:prstGeom>
          <a:noFill/>
        </p:spPr>
        <p:txBody>
          <a:bodyPr wrap="square" rtlCol="0">
            <a:spAutoFit/>
          </a:bodyPr>
          <a:lstStyle/>
          <a:p>
            <a:pPr>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一辆纯电动汽车开进维修厂</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故障报修是制动效能下降</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制动时有时会出现吱吱的高频金属摩擦声</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初步判定为制动蹄摩擦片磨损</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需更换制动蹄并进行四轮保养，让学生通过查阅资料，掌握其结构原理，并对其进行检修。</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200000"/>
              </a:lnSpc>
            </a:pP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5000">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84841" y="1129308"/>
            <a:ext cx="970428" cy="863591"/>
            <a:chOff x="1710900" y="3027136"/>
            <a:chExt cx="734429" cy="653574"/>
          </a:xfrm>
        </p:grpSpPr>
        <p:sp>
          <p:nvSpPr>
            <p:cNvPr id="6" name="MH_Other_1"/>
            <p:cNvSpPr>
              <a:spLocks noChangeArrowheads="1"/>
            </p:cNvSpPr>
            <p:nvPr>
              <p:custDataLst>
                <p:tags r:id="rId1"/>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2"/>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3"/>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4"/>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nvGrpSpPr>
        <p:grpSpPr>
          <a:xfrm>
            <a:off x="660392" y="2209428"/>
            <a:ext cx="970429" cy="863591"/>
            <a:chOff x="4379101" y="3027136"/>
            <a:chExt cx="734430" cy="653574"/>
          </a:xfrm>
        </p:grpSpPr>
        <p:sp>
          <p:nvSpPr>
            <p:cNvPr id="11" name="MH_Other_5"/>
            <p:cNvSpPr>
              <a:spLocks noChangeArrowheads="1"/>
            </p:cNvSpPr>
            <p:nvPr>
              <p:custDataLst>
                <p:tags r:id="rId5"/>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6"/>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7"/>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8"/>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nvGrpSpPr>
        <p:grpSpPr>
          <a:xfrm>
            <a:off x="654186" y="3289548"/>
            <a:ext cx="970428" cy="863593"/>
            <a:chOff x="1710900" y="4311825"/>
            <a:chExt cx="734429" cy="653575"/>
          </a:xfrm>
        </p:grpSpPr>
        <p:sp>
          <p:nvSpPr>
            <p:cNvPr id="16" name="MH_Other_9"/>
            <p:cNvSpPr>
              <a:spLocks noChangeArrowheads="1"/>
            </p:cNvSpPr>
            <p:nvPr>
              <p:custDataLst>
                <p:tags r:id="rId9"/>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17" name="MH_Other_10"/>
            <p:cNvSpPr>
              <a:spLocks noChangeArrowheads="1"/>
            </p:cNvSpPr>
            <p:nvPr>
              <p:custDataLst>
                <p:tags r:id="rId10"/>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1"/>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2"/>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nvSpPr>
        <p:spPr bwMode="auto">
          <a:xfrm>
            <a:off x="1777535" y="1365238"/>
            <a:ext cx="6245759"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能准确讲述汽车制动系统的作用和应具备的基本性能，并能指出在车辆上的不同制动装置。</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defTabSz="932815"/>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nvSpPr>
        <p:spPr bwMode="auto">
          <a:xfrm>
            <a:off x="1777535" y="2410714"/>
            <a:ext cx="6599236"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sz="1800" b="1" dirty="0">
                <a:solidFill>
                  <a:srgbClr val="0070C0"/>
                </a:solidFill>
                <a:latin typeface="微软雅黑" panose="020B0503020204020204" pitchFamily="34" charset="-122"/>
                <a:ea typeface="微软雅黑" panose="020B0503020204020204" pitchFamily="34" charset="-122"/>
              </a:rPr>
              <a:t>简要概述每种类型的制动器组成结构和工作原理，并能实车指认不同类型的制动器。</a:t>
            </a:r>
            <a:endParaRPr lang="zh-CN" altLang="en-US" sz="18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907704" y="3582258"/>
            <a:ext cx="6469067" cy="368300"/>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能按照技术要求对制动系统进行保养与维护。</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45850" y="4442179"/>
            <a:ext cx="970428" cy="863593"/>
            <a:chOff x="1710900" y="4311825"/>
            <a:chExt cx="734429" cy="653575"/>
          </a:xfrm>
        </p:grpSpPr>
        <p:sp>
          <p:nvSpPr>
            <p:cNvPr id="22" name="MH_Other_9"/>
            <p:cNvSpPr>
              <a:spLocks noChangeArrowheads="1"/>
            </p:cNvSpPr>
            <p:nvPr>
              <p:custDataLst>
                <p:tags r:id="rId13"/>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24" name="MH_Other_10"/>
            <p:cNvSpPr>
              <a:spLocks noChangeArrowheads="1"/>
            </p:cNvSpPr>
            <p:nvPr>
              <p:custDataLst>
                <p:tags r:id="rId14"/>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6" name="MH_Other_11"/>
            <p:cNvSpPr>
              <a:spLocks noChangeArrowheads="1"/>
            </p:cNvSpPr>
            <p:nvPr>
              <p:custDataLst>
                <p:tags r:id="rId15"/>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8" name="MH_Other_12"/>
            <p:cNvSpPr>
              <a:spLocks noChangeArrowheads="1"/>
            </p:cNvSpPr>
            <p:nvPr>
              <p:custDataLst>
                <p:tags r:id="rId16"/>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9" name="文本框 28"/>
          <p:cNvSpPr txBox="1"/>
          <p:nvPr/>
        </p:nvSpPr>
        <p:spPr>
          <a:xfrm>
            <a:off x="1907704" y="4576400"/>
            <a:ext cx="6469067" cy="369332"/>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提高学生人文素养，培养学生认真学习、不断探索的精神。</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0" y="841529"/>
            <a:ext cx="9144000" cy="5271135"/>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一、制动系统的作用</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为了保证高速行驶汽车的安全性</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在汽车上设有制动机构</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使行驶中的汽车能顺利减速、停车</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并使已经停下来的汽车保持不动。</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制动系统应具备以下基本性能</a:t>
            </a:r>
            <a:r>
              <a:rPr lang="en-US" altLang="zh-CN" b="1" dirty="0">
                <a:solidFill>
                  <a:srgbClr val="0070C0"/>
                </a:solidFill>
                <a:latin typeface="微软雅黑" panose="020B0503020204020204" pitchFamily="34" charset="-122"/>
                <a:ea typeface="微软雅黑" panose="020B0503020204020204" pitchFamily="34" charset="-122"/>
              </a:rPr>
              <a:t>:</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制动效能。即指汽车迅速降低车速直至停车的能力。汽车制动效能的评价指标是制动距离和制动减速度。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恒定性。即在连续制动时</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即使工作条件恶劣</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如涉水或下长坡</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其制动效能不下降。</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可靠性。当制动系统中某一部分出现问题</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必须使剩余部分仍有最小限度的制动效能。例如</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制动系的双管路系统</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当一个系统出现问题时</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另一个系统仍能维持一定的制动力。</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制动方向的稳定性。在制动过程中</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汽车无跑偏、侧滑或不能按照驾驶员给定方向行驶的现象。</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cSld>
  <p:clrMapOvr>
    <a:masterClrMapping/>
  </p:clrMapOvr>
  <p:transition advClick="0" advTm="6000">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79512" y="985039"/>
            <a:ext cx="8784976" cy="4495165"/>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二、制动系统的组成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电动汽车的制动系统是在燃油汽车制动系统的基础上改进而来，如图所示</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主要由以下四个基本组成部分。</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800" b="1" dirty="0">
                <a:solidFill>
                  <a:srgbClr val="0070C0"/>
                </a:solidFill>
                <a:latin typeface="微软雅黑" panose="020B0503020204020204" pitchFamily="34" charset="-122"/>
                <a:ea typeface="微软雅黑" panose="020B0503020204020204" pitchFamily="34" charset="-122"/>
              </a:rPr>
              <a:t>（1）真空助力装置，利用真空压力辅助刹车，减轻制动踏板所需制动力，（如真</a:t>
            </a:r>
            <a:endParaRPr lang="zh-CN" altLang="en-US" sz="18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800" b="1" dirty="0">
                <a:solidFill>
                  <a:srgbClr val="0070C0"/>
                </a:solidFill>
                <a:latin typeface="微软雅黑" panose="020B0503020204020204" pitchFamily="34" charset="-122"/>
                <a:ea typeface="微软雅黑" panose="020B0503020204020204" pitchFamily="34" charset="-122"/>
              </a:rPr>
              <a:t>空泵、真空罐等）。</a:t>
            </a:r>
            <a:endParaRPr lang="zh-CN" altLang="en-US" sz="18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800" b="1" dirty="0">
                <a:solidFill>
                  <a:srgbClr val="0070C0"/>
                </a:solidFill>
                <a:latin typeface="微软雅黑" panose="020B0503020204020204" pitchFamily="34" charset="-122"/>
                <a:ea typeface="微软雅黑" panose="020B0503020204020204" pitchFamily="34" charset="-122"/>
              </a:rPr>
              <a:t>（2）控制装置，产生制动动作和控制制动效能的各种部件（如制动踏板）。</a:t>
            </a:r>
            <a:endParaRPr lang="zh-CN" altLang="en-US" sz="18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800" b="1" dirty="0">
                <a:solidFill>
                  <a:srgbClr val="0070C0"/>
                </a:solidFill>
                <a:latin typeface="微软雅黑" panose="020B0503020204020204" pitchFamily="34" charset="-122"/>
                <a:ea typeface="微软雅黑" panose="020B0503020204020204" pitchFamily="34" charset="-122"/>
              </a:rPr>
              <a:t>（3）传动装置，包括将制动能量传输到制动器的各个部件（如制动主缸和制动</a:t>
            </a:r>
            <a:endParaRPr lang="zh-CN" altLang="en-US" sz="18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800" b="1" dirty="0">
                <a:solidFill>
                  <a:srgbClr val="0070C0"/>
                </a:solidFill>
                <a:latin typeface="微软雅黑" panose="020B0503020204020204" pitchFamily="34" charset="-122"/>
                <a:ea typeface="微软雅黑" panose="020B0503020204020204" pitchFamily="34" charset="-122"/>
              </a:rPr>
              <a:t>轮缸）。</a:t>
            </a:r>
            <a:endParaRPr lang="zh-CN" altLang="en-US" sz="18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800" b="1" dirty="0">
                <a:solidFill>
                  <a:srgbClr val="0070C0"/>
                </a:solidFill>
                <a:latin typeface="微软雅黑" panose="020B0503020204020204" pitchFamily="34" charset="-122"/>
                <a:ea typeface="微软雅黑" panose="020B0503020204020204" pitchFamily="34" charset="-122"/>
              </a:rPr>
              <a:t>（4）制动器装置，实现摩擦制动的部件（如盘式制动器、鼓式制动器）。</a:t>
            </a:r>
            <a:endParaRPr lang="zh-CN" altLang="en-US" sz="1800"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152525" y="1124585"/>
            <a:ext cx="6838950" cy="4152265"/>
          </a:xfrm>
          <a:prstGeom prst="rect">
            <a:avLst/>
          </a:prstGeom>
        </p:spPr>
      </p:pic>
    </p:spTree>
  </p:cSld>
  <p:clrMapOvr>
    <a:masterClrMapping/>
  </p:clrMapOvr>
  <p:transition advClick="0" advTm="6000">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38480" y="1272540"/>
            <a:ext cx="8060055" cy="3415030"/>
          </a:xfrm>
          <a:prstGeom prst="rect">
            <a:avLst/>
          </a:prstGeom>
          <a:noFill/>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三、制动系统的基本结构与工作原理</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电动汽车所用的制动系统主要有前盘后鼓和前后均为盘式制动器两种形式。当驾驶员踩下制动踏板时，制动系统的制动总泵会根据制动踏板踩下的位移和力度将高压的制动油通过液压管路分配到四个车轮的制动分泵上，如图</a:t>
            </a:r>
            <a:r>
              <a:rPr lang="en-US" altLang="zh-CN" b="1" dirty="0">
                <a:solidFill>
                  <a:srgbClr val="0070C0"/>
                </a:solidFill>
                <a:latin typeface="微软雅黑" panose="020B0503020204020204" pitchFamily="34" charset="-122"/>
                <a:ea typeface="微软雅黑" panose="020B0503020204020204" pitchFamily="34" charset="-122"/>
              </a:rPr>
              <a:t> 9-2 </a:t>
            </a:r>
            <a:r>
              <a:rPr lang="zh-CN" altLang="en-US" b="1" dirty="0">
                <a:solidFill>
                  <a:srgbClr val="0070C0"/>
                </a:solidFill>
                <a:latin typeface="微软雅黑" panose="020B0503020204020204" pitchFamily="34" charset="-122"/>
                <a:ea typeface="微软雅黑" panose="020B0503020204020204" pitchFamily="34" charset="-122"/>
              </a:rPr>
              <a:t>所示，从而推动制动分泵的活塞移动，活塞移动使得摩擦块和制动盘进行接触摩擦，将汽车运动的动能转化为热能，从而起到减速的作用。</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当脚离开制动踏板时，制动总泵的回油管打开，制动分泵上的高压油会自动回到制动总泵，活塞在弹力的作用下自动复位，从而使得摩擦块和制动盘分离。</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tags/tag1.xml><?xml version="1.0" encoding="utf-8"?>
<p:tagLst xmlns:p="http://schemas.openxmlformats.org/presentationml/2006/main">
  <p:tag name="KSO_WM_DIAGRAM_VIRTUALLY_FRAME" val="{&quot;height&quot;:131.5176377952756,&quot;left&quot;:118.3,&quot;top&quot;:38.35,&quot;width&quot;:476.5}"/>
</p:tagLst>
</file>

<file path=ppt/tags/tag10.xml><?xml version="1.0" encoding="utf-8"?>
<p:tagLst xmlns:p="http://schemas.openxmlformats.org/presentationml/2006/main">
  <p:tag name="MH" val="20151123103241"/>
  <p:tag name="MH_LIBRARY" val="GRAPHIC"/>
  <p:tag name="MH_TYPE" val="Other"/>
  <p:tag name="MH_ORDER" val="6"/>
</p:tagLst>
</file>

<file path=ppt/tags/tag11.xml><?xml version="1.0" encoding="utf-8"?>
<p:tagLst xmlns:p="http://schemas.openxmlformats.org/presentationml/2006/main">
  <p:tag name="MH" val="20151123103241"/>
  <p:tag name="MH_LIBRARY" val="GRAPHIC"/>
  <p:tag name="MH_TYPE" val="Other"/>
  <p:tag name="MH_ORDER" val="7"/>
</p:tagLst>
</file>

<file path=ppt/tags/tag12.xml><?xml version="1.0" encoding="utf-8"?>
<p:tagLst xmlns:p="http://schemas.openxmlformats.org/presentationml/2006/main">
  <p:tag name="MH" val="20151123103241"/>
  <p:tag name="MH_LIBRARY" val="GRAPHIC"/>
  <p:tag name="MH_TYPE" val="Other"/>
  <p:tag name="MH_ORDER" val="8"/>
</p:tagLst>
</file>

<file path=ppt/tags/tag13.xml><?xml version="1.0" encoding="utf-8"?>
<p:tagLst xmlns:p="http://schemas.openxmlformats.org/presentationml/2006/main">
  <p:tag name="MH" val="20151123103241"/>
  <p:tag name="MH_LIBRARY" val="GRAPHIC"/>
  <p:tag name="MH_TYPE" val="Other"/>
  <p:tag name="MH_ORDER" val="9"/>
</p:tagLst>
</file>

<file path=ppt/tags/tag14.xml><?xml version="1.0" encoding="utf-8"?>
<p:tagLst xmlns:p="http://schemas.openxmlformats.org/presentationml/2006/main">
  <p:tag name="MH" val="20151123103241"/>
  <p:tag name="MH_LIBRARY" val="GRAPHIC"/>
  <p:tag name="MH_TYPE" val="Other"/>
  <p:tag name="MH_ORDER" val="10"/>
</p:tagLst>
</file>

<file path=ppt/tags/tag15.xml><?xml version="1.0" encoding="utf-8"?>
<p:tagLst xmlns:p="http://schemas.openxmlformats.org/presentationml/2006/main">
  <p:tag name="MH" val="20151123103241"/>
  <p:tag name="MH_LIBRARY" val="GRAPHIC"/>
  <p:tag name="MH_TYPE" val="Other"/>
  <p:tag name="MH_ORDER" val="11"/>
</p:tagLst>
</file>

<file path=ppt/tags/tag16.xml><?xml version="1.0" encoding="utf-8"?>
<p:tagLst xmlns:p="http://schemas.openxmlformats.org/presentationml/2006/main">
  <p:tag name="MH" val="20151123103241"/>
  <p:tag name="MH_LIBRARY" val="GRAPHIC"/>
  <p:tag name="MH_TYPE" val="Other"/>
  <p:tag name="MH_ORDER" val="12"/>
</p:tagLst>
</file>

<file path=ppt/tags/tag17.xml><?xml version="1.0" encoding="utf-8"?>
<p:tagLst xmlns:p="http://schemas.openxmlformats.org/presentationml/2006/main">
  <p:tag name="MH" val="20151123103241"/>
  <p:tag name="MH_LIBRARY" val="GRAPHIC"/>
  <p:tag name="MH_TYPE" val="Other"/>
  <p:tag name="MH_ORDER" val="9"/>
</p:tagLst>
</file>

<file path=ppt/tags/tag18.xml><?xml version="1.0" encoding="utf-8"?>
<p:tagLst xmlns:p="http://schemas.openxmlformats.org/presentationml/2006/main">
  <p:tag name="MH" val="20151123103241"/>
  <p:tag name="MH_LIBRARY" val="GRAPHIC"/>
  <p:tag name="MH_TYPE" val="Other"/>
  <p:tag name="MH_ORDER" val="10"/>
</p:tagLst>
</file>

<file path=ppt/tags/tag19.xml><?xml version="1.0" encoding="utf-8"?>
<p:tagLst xmlns:p="http://schemas.openxmlformats.org/presentationml/2006/main">
  <p:tag name="MH" val="20151123103241"/>
  <p:tag name="MH_LIBRARY" val="GRAPHIC"/>
  <p:tag name="MH_TYPE" val="Other"/>
  <p:tag name="MH_ORDER" val="11"/>
</p:tagLst>
</file>

<file path=ppt/tags/tag2.xml><?xml version="1.0" encoding="utf-8"?>
<p:tagLst xmlns:p="http://schemas.openxmlformats.org/presentationml/2006/main">
  <p:tag name="KSO_WM_DIAGRAM_VIRTUALLY_FRAME" val="{&quot;height&quot;:131.5176377952756,&quot;left&quot;:118.3,&quot;top&quot;:38.35,&quot;width&quot;:476.5}"/>
</p:tagLst>
</file>

<file path=ppt/tags/tag20.xml><?xml version="1.0" encoding="utf-8"?>
<p:tagLst xmlns:p="http://schemas.openxmlformats.org/presentationml/2006/main">
  <p:tag name="MH" val="20151123103241"/>
  <p:tag name="MH_LIBRARY" val="GRAPHIC"/>
  <p:tag name="MH_TYPE" val="Other"/>
  <p:tag name="MH_ORDER" val="12"/>
</p:tagLst>
</file>

<file path=ppt/tags/tag21.xml><?xml version="1.0" encoding="utf-8"?>
<p:tagLst xmlns:p="http://schemas.openxmlformats.org/presentationml/2006/main">
  <p:tag name="commondata" val="eyJoZGlkIjoiZjE3MGMyZDMzOGIyMGUyMDk5Mjg3MWUzODcxN2RkNTQifQ=="/>
</p:tagLst>
</file>

<file path=ppt/tags/tag3.xml><?xml version="1.0" encoding="utf-8"?>
<p:tagLst xmlns:p="http://schemas.openxmlformats.org/presentationml/2006/main">
  <p:tag name="KSO_WM_DIAGRAM_VIRTUALLY_FRAME" val="{&quot;height&quot;:131.5176377952756,&quot;left&quot;:118.3,&quot;top&quot;:38.35,&quot;width&quot;:476.5}"/>
</p:tagLst>
</file>

<file path=ppt/tags/tag4.xml><?xml version="1.0" encoding="utf-8"?>
<p:tagLst xmlns:p="http://schemas.openxmlformats.org/presentationml/2006/main">
  <p:tag name="KSO_WM_DIAGRAM_VIRTUALLY_FRAME" val="{&quot;height&quot;:131.5176377952756,&quot;left&quot;:118.3,&quot;top&quot;:38.35,&quot;width&quot;:476.5}"/>
</p:tagLst>
</file>

<file path=ppt/tags/tag5.xml><?xml version="1.0" encoding="utf-8"?>
<p:tagLst xmlns:p="http://schemas.openxmlformats.org/presentationml/2006/main">
  <p:tag name="MH" val="20151123103241"/>
  <p:tag name="MH_LIBRARY" val="GRAPHIC"/>
  <p:tag name="MH_TYPE" val="Other"/>
  <p:tag name="MH_ORDER" val="1"/>
</p:tagLst>
</file>

<file path=ppt/tags/tag6.xml><?xml version="1.0" encoding="utf-8"?>
<p:tagLst xmlns:p="http://schemas.openxmlformats.org/presentationml/2006/main">
  <p:tag name="MH" val="20151123103241"/>
  <p:tag name="MH_LIBRARY" val="GRAPHIC"/>
  <p:tag name="MH_TYPE" val="Other"/>
  <p:tag name="MH_ORDER" val="2"/>
</p:tagLst>
</file>

<file path=ppt/tags/tag7.xml><?xml version="1.0" encoding="utf-8"?>
<p:tagLst xmlns:p="http://schemas.openxmlformats.org/presentationml/2006/main">
  <p:tag name="MH" val="20151123103241"/>
  <p:tag name="MH_LIBRARY" val="GRAPHIC"/>
  <p:tag name="MH_TYPE" val="Other"/>
  <p:tag name="MH_ORDER" val="3"/>
</p:tagLst>
</file>

<file path=ppt/tags/tag8.xml><?xml version="1.0" encoding="utf-8"?>
<p:tagLst xmlns:p="http://schemas.openxmlformats.org/presentationml/2006/main">
  <p:tag name="MH" val="20151123103241"/>
  <p:tag name="MH_LIBRARY" val="GRAPHIC"/>
  <p:tag name="MH_TYPE" val="Other"/>
  <p:tag name="MH_ORDER" val="4"/>
</p:tagLst>
</file>

<file path=ppt/tags/tag9.xml><?xml version="1.0" encoding="utf-8"?>
<p:tagLst xmlns:p="http://schemas.openxmlformats.org/presentationml/2006/main">
  <p:tag name="MH" val="20151123103241"/>
  <p:tag name="MH_LIBRARY" val="GRAPHIC"/>
  <p:tag name="MH_TYPE" val="Other"/>
  <p:tag name="MH_ORDER" val="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4830</Words>
  <Application>WPS 演示</Application>
  <PresentationFormat>全屏显示(16:10)</PresentationFormat>
  <Paragraphs>248</Paragraphs>
  <Slides>35</Slides>
  <Notes>45</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35</vt:i4>
      </vt:variant>
    </vt:vector>
  </HeadingPairs>
  <TitlesOfParts>
    <vt:vector size="47" baseType="lpstr">
      <vt:lpstr>Arial</vt:lpstr>
      <vt:lpstr>宋体</vt:lpstr>
      <vt:lpstr>Wingdings</vt:lpstr>
      <vt:lpstr>微软雅黑</vt:lpstr>
      <vt:lpstr>Calibri</vt:lpstr>
      <vt:lpstr>方正准圆简体</vt:lpstr>
      <vt:lpstr>Calibri</vt:lpstr>
      <vt:lpstr>Times New Roman</vt:lpstr>
      <vt:lpstr>Arial Unicode MS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xzc</dc:creator>
  <cp:lastModifiedBy>微信用户</cp:lastModifiedBy>
  <cp:revision>229</cp:revision>
  <dcterms:created xsi:type="dcterms:W3CDTF">2020-11-19T00:21:00Z</dcterms:created>
  <dcterms:modified xsi:type="dcterms:W3CDTF">2025-08-04T08:48:48Z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81D4B54C10A844A29808BA1CA46F84DE_12</vt:lpwstr>
  </property>
  <property fmtid="{D5CDD505-2E9C-101B-9397-08002B2CF9AE}" pid="3" name="KSOProductBuildVer">
    <vt:lpwstr>2052-12.1.0.17140</vt:lpwstr>
  </property>
</Properties>
</file>