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6"/>
  </p:notesMasterIdLst>
  <p:sldIdLst>
    <p:sldId id="297" r:id="rId5"/>
    <p:sldId id="257" r:id="rId7"/>
    <p:sldId id="291" r:id="rId8"/>
    <p:sldId id="259" r:id="rId9"/>
    <p:sldId id="263" r:id="rId10"/>
    <p:sldId id="420" r:id="rId11"/>
    <p:sldId id="264" r:id="rId12"/>
    <p:sldId id="471" r:id="rId13"/>
    <p:sldId id="472" r:id="rId14"/>
    <p:sldId id="473" r:id="rId15"/>
    <p:sldId id="474" r:id="rId16"/>
    <p:sldId id="475" r:id="rId17"/>
    <p:sldId id="411" r:id="rId18"/>
    <p:sldId id="404" r:id="rId19"/>
    <p:sldId id="412" r:id="rId20"/>
    <p:sldId id="426" r:id="rId21"/>
    <p:sldId id="414" r:id="rId22"/>
    <p:sldId id="447" r:id="rId23"/>
    <p:sldId id="448" r:id="rId24"/>
    <p:sldId id="449" r:id="rId25"/>
    <p:sldId id="451" r:id="rId26"/>
    <p:sldId id="450" r:id="rId27"/>
    <p:sldId id="476" r:id="rId28"/>
    <p:sldId id="477" r:id="rId29"/>
    <p:sldId id="478" r:id="rId30"/>
    <p:sldId id="479" r:id="rId31"/>
    <p:sldId id="480" r:id="rId32"/>
    <p:sldId id="415" r:id="rId33"/>
    <p:sldId id="428" r:id="rId34"/>
    <p:sldId id="429" r:id="rId35"/>
    <p:sldId id="452" r:id="rId36"/>
    <p:sldId id="432" r:id="rId37"/>
    <p:sldId id="433" r:id="rId38"/>
    <p:sldId id="453" r:id="rId39"/>
    <p:sldId id="454" r:id="rId40"/>
    <p:sldId id="455" r:id="rId41"/>
    <p:sldId id="456" r:id="rId42"/>
    <p:sldId id="457" r:id="rId43"/>
    <p:sldId id="481" r:id="rId44"/>
    <p:sldId id="482" r:id="rId45"/>
    <p:sldId id="483" r:id="rId46"/>
    <p:sldId id="434" r:id="rId47"/>
    <p:sldId id="285" r:id="rId48"/>
  </p:sldIdLst>
  <p:sldSz cx="9144000" cy="5715000" type="screen16x1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2880" userDrawn="1">
          <p15:clr>
            <a:srgbClr val="A4A3A4"/>
          </p15:clr>
        </p15:guide>
        <p15:guide id="3" orient="horz" pos="18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0000FF"/>
    <a:srgbClr val="004A82"/>
    <a:srgbClr val="E6A400"/>
    <a:srgbClr val="CC6600"/>
    <a:srgbClr val="CEAC1A"/>
    <a:srgbClr val="BC8F00"/>
    <a:srgbClr val="DAA600"/>
    <a:srgbClr val="33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35" autoAdjust="0"/>
    <p:restoredTop sz="95118" autoAdjust="0"/>
  </p:normalViewPr>
  <p:slideViewPr>
    <p:cSldViewPr showGuides="1">
      <p:cViewPr varScale="1">
        <p:scale>
          <a:sx n="78" d="100"/>
          <a:sy n="78" d="100"/>
        </p:scale>
        <p:origin x="-912" y="-60"/>
      </p:cViewPr>
      <p:guideLst>
        <p:guide orient="horz" pos="1800"/>
        <p:guide pos="2880"/>
        <p:guide orient="horz" pos="1845"/>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2" Type="http://schemas.openxmlformats.org/officeDocument/2006/relationships/tags" Target="tags/tag80.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1.xml"/><Relationship Id="rId49" Type="http://schemas.openxmlformats.org/officeDocument/2006/relationships/presProps" Target="presProps.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B5631FC-C3EB-40D7-89A8-71EAA718C75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288EACC-3148-4639-B8F8-DA7D85113A1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包括以下</a:t>
            </a:r>
            <a:r>
              <a:rPr lang="en-US" altLang="zh-CN" dirty="0"/>
              <a:t>4</a:t>
            </a:r>
            <a:r>
              <a:rPr lang="zh-CN" altLang="en-US" dirty="0"/>
              <a:t>个方面</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333500"/>
            <a:ext cx="8229600" cy="3771636"/>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575050" y="227542"/>
            <a:ext cx="5111750" cy="4877594"/>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a:prstGeom prst="rect">
            <a:avLst/>
          </a:prstGeom>
        </p:spPr>
        <p:txBody>
          <a:bodyPr vert="eaVert"/>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剪去对角的矩形 3"/>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321864"/>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srgbClr val="002060"/>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15" name="泪滴形 14"/>
          <p:cNvSpPr/>
          <p:nvPr userDrawn="1"/>
        </p:nvSpPr>
        <p:spPr bwMode="auto">
          <a:xfrm rot="8071176">
            <a:off x="1194038"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7"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4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工作完成情况</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2837737"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4458790"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6102481"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0" name="剪去对角的矩形 9"/>
          <p:cNvSpPr/>
          <p:nvPr userDrawn="1"/>
        </p:nvSpPr>
        <p:spPr>
          <a:xfrm flipH="1" flipV="1">
            <a:off x="0" y="5233764"/>
            <a:ext cx="9144000" cy="481236"/>
          </a:xfrm>
          <a:prstGeom prst="snip2DiagRect">
            <a:avLst>
              <a:gd name="adj1" fmla="val 0"/>
              <a:gd name="adj2" fmla="val 0"/>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Text Box 7"/>
          <p:cNvSpPr txBox="1">
            <a:spLocks noChangeArrowheads="1"/>
          </p:cNvSpPr>
          <p:nvPr userDrawn="1"/>
        </p:nvSpPr>
        <p:spPr bwMode="auto">
          <a:xfrm>
            <a:off x="0" y="283808"/>
            <a:ext cx="9144000" cy="596317"/>
          </a:xfrm>
          <a:prstGeom prst="rect">
            <a:avLst/>
          </a:prstGeom>
          <a:noFill/>
          <a:ln>
            <a:noFill/>
          </a:ln>
        </p:spPr>
        <p:txBody>
          <a:bodyPr wrap="square" lIns="102870" tIns="51435" rIns="102870" bIns="51435">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0" hangingPunct="0">
              <a:defRPr/>
            </a:pP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年度工作概述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b="1" kern="1000" spc="-20" dirty="0">
                <a:solidFill>
                  <a:srgbClr val="002060"/>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工作完成情况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成功项目展示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rPr>
              <a:t>工作存在不足    </a:t>
            </a:r>
            <a:r>
              <a:rPr lang="en-US" altLang="zh-CN"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a:t>
            </a:r>
            <a:r>
              <a:rPr lang="zh-CN" altLang="en-US" sz="1600" kern="1000" spc="-20" dirty="0">
                <a:solidFill>
                  <a:prstClr val="white">
                    <a:lumMod val="65000"/>
                  </a:prstClr>
                </a:solidFill>
                <a:latin typeface="方正准圆简体" panose="02010601030101010101" pitchFamily="2" charset="-122"/>
                <a:ea typeface="方正准圆简体" panose="02010601030101010101" pitchFamily="2" charset="-122"/>
                <a:cs typeface="Calibri" panose="020F0502020204030204"/>
              </a:rPr>
              <a:t>    </a:t>
            </a:r>
            <a:r>
              <a:rPr lang="zh-CN" altLang="en-US" sz="1600" kern="1000" spc="-20" dirty="0">
                <a:solidFill>
                  <a:srgbClr val="002060"/>
                </a:solidFill>
                <a:latin typeface="方正准圆简体" panose="02010601030101010101" pitchFamily="2" charset="-122"/>
                <a:ea typeface="方正准圆简体" panose="02010601030101010101" pitchFamily="2" charset="-122"/>
              </a:rPr>
              <a:t>明年工作计划</a:t>
            </a:r>
            <a:endParaRPr lang="en-US" altLang="zh-CN" sz="1600" kern="1000" spc="-20" dirty="0">
              <a:solidFill>
                <a:srgbClr val="002060"/>
              </a:solidFill>
              <a:latin typeface="方正准圆简体" panose="02010601030101010101" pitchFamily="2" charset="-122"/>
              <a:ea typeface="方正准圆简体" panose="02010601030101010101" pitchFamily="2" charset="-122"/>
            </a:endParaRPr>
          </a:p>
          <a:p>
            <a:pPr marL="0" indent="0" algn="ctr" eaLnBrk="0" hangingPunct="0"/>
            <a:endParaRPr lang="en-US" altLang="zh-CN" sz="1600" b="1" kern="1000" spc="-20" dirty="0">
              <a:solidFill>
                <a:srgbClr val="002060"/>
              </a:solidFill>
              <a:latin typeface="方正准圆简体" panose="02010601030101010101" pitchFamily="2" charset="-122"/>
              <a:ea typeface="方正准圆简体" panose="02010601030101010101" pitchFamily="2" charset="-122"/>
            </a:endParaRPr>
          </a:p>
        </p:txBody>
      </p:sp>
      <p:cxnSp>
        <p:nvCxnSpPr>
          <p:cNvPr id="3" name="直接连接符 2"/>
          <p:cNvCxnSpPr/>
          <p:nvPr userDrawn="1"/>
        </p:nvCxnSpPr>
        <p:spPr>
          <a:xfrm>
            <a:off x="0" y="625252"/>
            <a:ext cx="91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Picture 2" descr="C:\Users\PC\Desktop\zqq\8_0007_map.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624" y="1201316"/>
            <a:ext cx="6833067" cy="3247561"/>
          </a:xfrm>
          <a:prstGeom prst="rect">
            <a:avLst/>
          </a:prstGeom>
          <a:noFill/>
          <a:extLst>
            <a:ext uri="{909E8E84-426E-40DD-AFC4-6F175D3DCCD1}">
              <a14:hiddenFill xmlns:a14="http://schemas.microsoft.com/office/drawing/2010/main">
                <a:solidFill>
                  <a:srgbClr val="FFFFFF"/>
                </a:solidFill>
              </a14:hiddenFill>
            </a:ext>
          </a:extLst>
        </p:spPr>
      </p:pic>
      <p:sp>
        <p:nvSpPr>
          <p:cNvPr id="8" name="泪滴形 14"/>
          <p:cNvSpPr/>
          <p:nvPr userDrawn="1"/>
        </p:nvSpPr>
        <p:spPr bwMode="auto">
          <a:xfrm rot="8071176">
            <a:off x="7721132" y="47811"/>
            <a:ext cx="226419" cy="226419"/>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rgbClr val="0070C0"/>
          </a:solidFill>
          <a:ln w="12700" cap="flat" cmpd="sng" algn="ctr">
            <a:solidFill>
              <a:schemeClr val="bg1"/>
            </a:solidFill>
            <a:prstDash val="solid"/>
          </a:ln>
          <a:effectLst>
            <a:outerShdw blurRad="88900" dir="18900000" sy="23000" kx="-1200000" algn="bl" rotWithShape="0">
              <a:prstClr val="black">
                <a:alpha val="95000"/>
              </a:prstClr>
            </a:outerShdw>
          </a:effectLst>
        </p:spPr>
        <p:txBody>
          <a:bodyPr anchor="ctr"/>
          <a:lstStyle/>
          <a:p>
            <a:pPr algn="ctr"/>
            <a:endParaRPr lang="zh-CN" altLang="en-US" kern="0" dirty="0">
              <a:solidFill>
                <a:prstClr val="white"/>
              </a:solidFill>
              <a:ea typeface="微软雅黑" panose="020B0503020204020204" pitchFamily="34" charset="-122"/>
            </a:endParaRPr>
          </a:p>
        </p:txBody>
      </p:sp>
      <p:pic>
        <p:nvPicPr>
          <p:cNvPr id="9" name="Picture 2" descr="C:\Users\PC\Desktop\zqq\rene_0001_-----1.png"/>
          <p:cNvPicPr>
            <a:picLocks noChangeAspect="1" noChangeArrowheads="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7504" y="5294362"/>
            <a:ext cx="936619" cy="360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ea typeface="微软雅黑"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5026" y="1279261"/>
            <a:ext cx="4041775" cy="533135"/>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45026" y="1812396"/>
            <a:ext cx="4041775" cy="3292740"/>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8" name="页脚占位符 7"/>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4" name="页脚占位符 3"/>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grpSp>
        <p:nvGrpSpPr>
          <p:cNvPr id="5" name="Group 7"/>
          <p:cNvGrpSpPr/>
          <p:nvPr userDrawn="1"/>
        </p:nvGrpSpPr>
        <p:grpSpPr bwMode="auto">
          <a:xfrm>
            <a:off x="323528" y="292895"/>
            <a:ext cx="390372" cy="205979"/>
            <a:chOff x="0" y="0"/>
            <a:chExt cx="1041399" cy="549275"/>
          </a:xfrm>
        </p:grpSpPr>
        <p:sp>
          <p:nvSpPr>
            <p:cNvPr id="6"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9" name="五边形 8"/>
          <p:cNvSpPr/>
          <p:nvPr userDrawn="1"/>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矩形 3"/>
          <p:cNvSpPr/>
          <p:nvPr userDrawn="1"/>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457201" y="1195917"/>
            <a:ext cx="3008313" cy="3909219"/>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457200" y="5296959"/>
            <a:ext cx="2133600" cy="304271"/>
          </a:xfrm>
          <a:prstGeom prst="rect">
            <a:avLst/>
          </a:prstGeom>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6" name="页脚占位符 5"/>
          <p:cNvSpPr>
            <a:spLocks noGrp="1"/>
          </p:cNvSpPr>
          <p:nvPr>
            <p:ph type="ftr" sz="quarter" idx="11"/>
          </p:nvPr>
        </p:nvSpPr>
        <p:spPr>
          <a:xfrm>
            <a:off x="3124200" y="5296959"/>
            <a:ext cx="2895600" cy="304271"/>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a:xfrm>
            <a:off x="6553200" y="5296959"/>
            <a:ext cx="2133600" cy="304271"/>
          </a:xfrm>
          <a:prstGeom prst="rect">
            <a:avLst/>
          </a:prstGeom>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microsoft.com/office/2007/relationships/hdphoto" Target="../media/image2.wdp"/><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576523" y="644924"/>
            <a:ext cx="849242" cy="248436"/>
          </a:xfrm>
          <a:prstGeom prst="rect">
            <a:avLst/>
          </a:prstGeom>
          <a:noFill/>
        </p:spPr>
        <p:txBody>
          <a:bodyPr wrap="none" rtlCol="0">
            <a:prstTxWarp prst="textPlain">
              <a:avLst/>
            </a:prstTxWarp>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LOGO</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userDrawn="1"/>
        </p:nvGrpSpPr>
        <p:grpSpPr>
          <a:xfrm>
            <a:off x="0" y="600691"/>
            <a:ext cx="9144000" cy="296458"/>
            <a:chOff x="2107316" y="675853"/>
            <a:chExt cx="7036684" cy="257965"/>
          </a:xfrm>
        </p:grpSpPr>
        <p:sp>
          <p:nvSpPr>
            <p:cNvPr id="2" name="矩形 1"/>
            <p:cNvSpPr/>
            <p:nvPr userDrawn="1"/>
          </p:nvSpPr>
          <p:spPr>
            <a:xfrm>
              <a:off x="2107316" y="724521"/>
              <a:ext cx="7036684"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sp>
          <p:nvSpPr>
            <p:cNvPr id="9" name="矩形 8"/>
            <p:cNvSpPr/>
            <p:nvPr userDrawn="1"/>
          </p:nvSpPr>
          <p:spPr>
            <a:xfrm>
              <a:off x="2107316" y="675853"/>
              <a:ext cx="7036684" cy="25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sp>
        <p:nvSpPr>
          <p:cNvPr id="13" name="矩形 12"/>
          <p:cNvSpPr/>
          <p:nvPr userDrawn="1"/>
        </p:nvSpPr>
        <p:spPr>
          <a:xfrm>
            <a:off x="0" y="5505703"/>
            <a:ext cx="9144000" cy="20929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ea typeface="微软雅黑" panose="020B0503020204020204" pitchFamily="34" charset="-122"/>
            </a:endParaRPr>
          </a:p>
        </p:txBody>
      </p:sp>
      <p:grpSp>
        <p:nvGrpSpPr>
          <p:cNvPr id="21" name="Group 7"/>
          <p:cNvGrpSpPr/>
          <p:nvPr userDrawn="1"/>
        </p:nvGrpSpPr>
        <p:grpSpPr bwMode="auto">
          <a:xfrm>
            <a:off x="323528" y="292895"/>
            <a:ext cx="390372" cy="205979"/>
            <a:chOff x="0" y="0"/>
            <a:chExt cx="1041399" cy="549275"/>
          </a:xfrm>
        </p:grpSpPr>
        <p:sp>
          <p:nvSpPr>
            <p:cNvPr id="22"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078"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A6BFB6C1-5EAC-406A-A227-3BA4ECB4D25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77103E9-D988-4B8E-85E2-0626189DC02B}" type="slidenum">
              <a:rPr lang="zh-CN" altLang="en-US" smtClean="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6" Type="http://schemas.openxmlformats.org/officeDocument/2006/relationships/notesSlide" Target="../notesSlides/notesSlide10.xml"/><Relationship Id="rId25" Type="http://schemas.openxmlformats.org/officeDocument/2006/relationships/slideLayout" Target="../slideLayouts/slideLayout7.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11.jpeg"/><Relationship Id="rId3" Type="http://schemas.openxmlformats.org/officeDocument/2006/relationships/tags" Target="../tags/tag57.xml"/><Relationship Id="rId2" Type="http://schemas.openxmlformats.org/officeDocument/2006/relationships/image" Target="../media/image10.jpeg"/><Relationship Id="rId1" Type="http://schemas.openxmlformats.org/officeDocument/2006/relationships/tags" Target="../tags/tag56.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3.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2" Type="http://schemas.openxmlformats.org/officeDocument/2006/relationships/notesSlide" Target="../notesSlides/notesSlide13.xml"/><Relationship Id="rId21" Type="http://schemas.openxmlformats.org/officeDocument/2006/relationships/slideLayout" Target="../slideLayouts/slideLayout7.xml"/><Relationship Id="rId20" Type="http://schemas.openxmlformats.org/officeDocument/2006/relationships/tags" Target="../tags/tag79.xml"/><Relationship Id="rId2" Type="http://schemas.openxmlformats.org/officeDocument/2006/relationships/tags" Target="../tags/tag61.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20.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microsoft.com/office/2007/relationships/hdphoto" Target="../media/image29.wdp"/><Relationship Id="rId1" Type="http://schemas.openxmlformats.org/officeDocument/2006/relationships/image" Target="../media/image28.jpeg"/></Relationships>
</file>

<file path=ppt/slides/_rels/slide5.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6" Type="http://schemas.openxmlformats.org/officeDocument/2006/relationships/notesSlide" Target="../notesSlides/notesSlide5.xml"/><Relationship Id="rId25" Type="http://schemas.openxmlformats.org/officeDocument/2006/relationships/slideLayout" Target="../slideLayouts/slideLayout7.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package" Target="../embeddings/Document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52" name="TextBox 51"/>
          <p:cNvSpPr txBox="1"/>
          <p:nvPr/>
        </p:nvSpPr>
        <p:spPr>
          <a:xfrm>
            <a:off x="1957064" y="1777380"/>
            <a:ext cx="4801314" cy="707886"/>
          </a:xfrm>
          <a:prstGeom prst="rect">
            <a:avLst/>
          </a:prstGeom>
          <a:noFill/>
        </p:spPr>
        <p:txBody>
          <a:bodyPr wrap="none" rtlCol="0">
            <a:spAutoFit/>
          </a:bodyPr>
          <a:lstStyle/>
          <a:p>
            <a:pPr algn="ctr"/>
            <a:r>
              <a:rPr lang="zh-CN" altLang="en-US"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rPr>
              <a:t>燃料电池汽车的认识</a:t>
            </a:r>
            <a:endParaRPr lang="zh-CN" altLang="zh-CN" sz="4000" b="1" dirty="0">
              <a:ln w="12700" cmpd="sng">
                <a:noFill/>
                <a:prstDash val="solid"/>
                <a:miter lim="800000"/>
              </a:ln>
              <a:gradFill>
                <a:gsLst>
                  <a:gs pos="0">
                    <a:srgbClr val="002060"/>
                  </a:gs>
                  <a:gs pos="100000">
                    <a:srgbClr val="0070C0"/>
                  </a:gs>
                </a:gsLst>
                <a:lin ang="5400000" scaled="0"/>
              </a:gra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06363" y="3073524"/>
            <a:ext cx="9144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73989" y="2849344"/>
            <a:ext cx="4183342" cy="476847"/>
          </a:xfrm>
          <a:prstGeom prst="roundRect">
            <a:avLst>
              <a:gd name="adj" fmla="val 50000"/>
            </a:avLst>
          </a:prstGeom>
          <a:solidFill>
            <a:schemeClr val="bg1"/>
          </a:solidFill>
          <a:ln w="6350">
            <a:solidFill>
              <a:srgbClr val="0070C0"/>
            </a:solidFill>
          </a:ln>
          <a:effectLst/>
          <a:scene3d>
            <a:camera prst="orthographicFront"/>
            <a:lightRig rig="soft" dir="t"/>
          </a:scene3d>
          <a:sp3d extrusionH="12700"/>
        </p:spPr>
        <p:txBody>
          <a:bodyPr wrap="none" rtlCol="0" anchor="ctr" anchorCtr="1">
            <a:spAutoFit/>
          </a:bodyPr>
          <a:lstStyle/>
          <a:p>
            <a:pPr algn="ct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新能源汽车构造（第二版）</a:t>
            </a:r>
            <a:r>
              <a:rPr lang="en-US" altLang="zh-CN" sz="1600" b="1" dirty="0">
                <a:ln w="12700">
                  <a:noFill/>
                </a:ln>
                <a:solidFill>
                  <a:srgbClr val="002060"/>
                </a:solidFill>
                <a:latin typeface="微软雅黑" panose="020B0503020204020204" pitchFamily="34" charset="-122"/>
                <a:ea typeface="微软雅黑" panose="020B0503020204020204" pitchFamily="34" charset="-122"/>
              </a:rPr>
              <a:t>》</a:t>
            </a:r>
            <a:r>
              <a:rPr lang="zh-CN" altLang="en-US" sz="1600" b="1" dirty="0">
                <a:ln w="12700">
                  <a:noFill/>
                </a:ln>
                <a:solidFill>
                  <a:srgbClr val="002060"/>
                </a:solidFill>
                <a:latin typeface="微软雅黑" panose="020B0503020204020204" pitchFamily="34" charset="-122"/>
                <a:ea typeface="微软雅黑" panose="020B0503020204020204" pitchFamily="34" charset="-122"/>
              </a:rPr>
              <a:t>学习</a:t>
            </a:r>
            <a:r>
              <a:rPr lang="zh-CN" altLang="en-US" sz="1600" b="1" dirty="0" smtClean="0">
                <a:ln w="12700">
                  <a:noFill/>
                </a:ln>
                <a:solidFill>
                  <a:srgbClr val="002060"/>
                </a:solidFill>
                <a:latin typeface="微软雅黑" panose="020B0503020204020204" pitchFamily="34" charset="-122"/>
                <a:ea typeface="微软雅黑" panose="020B0503020204020204" pitchFamily="34" charset="-122"/>
              </a:rPr>
              <a:t>单元四</a:t>
            </a:r>
            <a:endParaRPr lang="zh-CN" altLang="en-US" sz="1600" b="1" dirty="0">
              <a:ln w="12700">
                <a:noFill/>
              </a:l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blinds dir="vert"/>
      </p:transition>
    </mc:Choice>
    <mc:Fallback>
      <p:transition spd="slow" advClick="0"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13284"/>
            <a:ext cx="8640960" cy="1830070"/>
          </a:xfrm>
          <a:prstGeom prst="rect">
            <a:avLst/>
          </a:prstGeom>
        </p:spPr>
        <p:txBody>
          <a:bodyPr wrap="square">
            <a:spAutoFit/>
          </a:bodyPr>
          <a:lstStyle/>
          <a:p>
            <a:pPr>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二、燃料电池的结构与工作原理</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zh-CN" sz="1400" b="1" dirty="0">
                <a:solidFill>
                  <a:srgbClr val="0070C0"/>
                </a:solidFill>
                <a:latin typeface="微软雅黑" panose="020B0503020204020204" pitchFamily="34" charset="-122"/>
                <a:ea typeface="微软雅黑" panose="020B0503020204020204" pitchFamily="34" charset="-122"/>
              </a:rPr>
              <a:t>燃料电池电堆</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燃料电池电堆是发生电化学反应的场所，也是燃料电池动力系统核心部分，由多个单体电池以串联方式层叠组合构成。将双极板与膜电极交替叠合，各单体之间嵌入密封件，经前、后端板压紧后用螺杆紧固拴牢，即构成燃料电池电堆。如图</a:t>
            </a:r>
            <a:r>
              <a:rPr lang="en-US" altLang="zh-CN" sz="1400" b="1" dirty="0">
                <a:solidFill>
                  <a:srgbClr val="0070C0"/>
                </a:solidFill>
                <a:latin typeface="微软雅黑" panose="020B0503020204020204" pitchFamily="34" charset="-122"/>
                <a:ea typeface="微软雅黑" panose="020B0503020204020204" pitchFamily="34" charset="-122"/>
              </a:rPr>
              <a:t>4-2</a:t>
            </a:r>
            <a:r>
              <a:rPr lang="zh-CN" altLang="zh-CN" sz="1400" b="1" dirty="0">
                <a:solidFill>
                  <a:srgbClr val="0070C0"/>
                </a:solidFill>
                <a:latin typeface="微软雅黑" panose="020B0503020204020204" pitchFamily="34" charset="-122"/>
                <a:ea typeface="微软雅黑" panose="020B0503020204020204" pitchFamily="34" charset="-122"/>
              </a:rPr>
              <a:t>所示。</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电堆工作时，氢气和氧气分别由进口引入，经电堆气体主通道分配至各单电池的双极板，经双极板导流均匀分配至电极，通过电极支撑体与催化剂接触进行电化学反应</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pic>
        <p:nvPicPr>
          <p:cNvPr id="27650" name="图片 496" descr="C:\Users\28150\Desktop\未标题-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12000" y="2713484"/>
            <a:ext cx="4320000" cy="245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27484" y="5197691"/>
            <a:ext cx="21856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4-2  </a:t>
            </a:r>
            <a:r>
              <a:rPr lang="zh-CN" altLang="zh-CN" sz="1400" b="1" dirty="0">
                <a:solidFill>
                  <a:srgbClr val="0070C0"/>
                </a:solidFill>
                <a:latin typeface="微软雅黑" panose="020B0503020204020204" pitchFamily="34" charset="-122"/>
                <a:ea typeface="微软雅黑" panose="020B0503020204020204" pitchFamily="34" charset="-122"/>
              </a:rPr>
              <a:t>燃料电池电堆结构</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888792"/>
            <a:ext cx="8640960" cy="4707890"/>
          </a:xfrm>
          <a:prstGeom prst="rect">
            <a:avLst/>
          </a:prstGeom>
        </p:spPr>
        <p:txBody>
          <a:bodyPr wrap="square">
            <a:spAutoFit/>
          </a:bodyPr>
          <a:lstStyle/>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zh-CN" sz="1400" b="1" dirty="0">
                <a:solidFill>
                  <a:srgbClr val="0070C0"/>
                </a:solidFill>
                <a:latin typeface="微软雅黑" panose="020B0503020204020204" pitchFamily="34" charset="-122"/>
                <a:ea typeface="微软雅黑" panose="020B0503020204020204" pitchFamily="34" charset="-122"/>
              </a:rPr>
              <a:t>燃料电池的工作原理</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燃料电池是一种不燃烧燃料而直接以电化学反应方式将燃料的化学能转变为电能的高效发电装置。为满足汽车的使用要求，车用燃料电池必须具有高比能量、低工作温度、起动 快、无泄漏等特性。在众多类型的燃料电池中，质子交换膜燃料电池（</a:t>
            </a:r>
            <a:r>
              <a:rPr lang="en-US" altLang="zh-CN" sz="1400" b="1" dirty="0">
                <a:solidFill>
                  <a:srgbClr val="0070C0"/>
                </a:solidFill>
                <a:latin typeface="微软雅黑" panose="020B0503020204020204" pitchFamily="34" charset="-122"/>
                <a:ea typeface="微软雅黑" panose="020B0503020204020204" pitchFamily="34" charset="-122"/>
              </a:rPr>
              <a:t>Proton Exchange Membrane Fuel Cell</a:t>
            </a:r>
            <a:r>
              <a:rPr lang="zh-CN" altLang="zh-CN" sz="1400" b="1" dirty="0">
                <a:solidFill>
                  <a:srgbClr val="0070C0"/>
                </a:solidFill>
                <a:latin typeface="微软雅黑" panose="020B0503020204020204" pitchFamily="34" charset="-122"/>
                <a:ea typeface="微软雅黑" panose="020B0503020204020204" pitchFamily="34" charset="-122"/>
              </a:rPr>
              <a:t>，简称</a:t>
            </a:r>
            <a:r>
              <a:rPr lang="en-US" altLang="zh-CN" sz="1400" b="1" dirty="0">
                <a:solidFill>
                  <a:srgbClr val="0070C0"/>
                </a:solidFill>
                <a:latin typeface="微软雅黑" panose="020B0503020204020204" pitchFamily="34" charset="-122"/>
                <a:ea typeface="微软雅黑" panose="020B0503020204020204" pitchFamily="34" charset="-122"/>
              </a:rPr>
              <a:t>PEMFC</a:t>
            </a:r>
            <a:r>
              <a:rPr lang="zh-CN" altLang="zh-CN" sz="1400" b="1" dirty="0">
                <a:solidFill>
                  <a:srgbClr val="0070C0"/>
                </a:solidFill>
                <a:latin typeface="微软雅黑" panose="020B0503020204020204" pitchFamily="34" charset="-122"/>
                <a:ea typeface="微软雅黑" panose="020B0503020204020204" pitchFamily="34" charset="-122"/>
              </a:rPr>
              <a:t>）完全具备这些特性，所以燃料电池汽车普遍使用聚合物电解质膜（</a:t>
            </a:r>
            <a:r>
              <a:rPr lang="en-US" altLang="zh-CN" sz="1400" b="1" dirty="0">
                <a:solidFill>
                  <a:srgbClr val="0070C0"/>
                </a:solidFill>
                <a:latin typeface="微软雅黑" panose="020B0503020204020204" pitchFamily="34" charset="-122"/>
                <a:ea typeface="微软雅黑" panose="020B0503020204020204" pitchFamily="34" charset="-122"/>
              </a:rPr>
              <a:t>PEM</a:t>
            </a:r>
            <a:r>
              <a:rPr lang="zh-CN" altLang="zh-CN" sz="1400" b="1" dirty="0">
                <a:solidFill>
                  <a:srgbClr val="0070C0"/>
                </a:solidFill>
                <a:latin typeface="微软雅黑" panose="020B0503020204020204" pitchFamily="34" charset="-122"/>
                <a:ea typeface="微软雅黑" panose="020B0503020204020204" pitchFamily="34" charset="-122"/>
              </a:rPr>
              <a:t>）燃料电池，也被称作质子交换膜电池或固体聚合物电解质燃料电池，使用氢气和空气中的氧气产生发电。</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PEMFC</a:t>
            </a:r>
            <a:r>
              <a:rPr lang="zh-CN" altLang="zh-CN" sz="1400" b="1" dirty="0">
                <a:solidFill>
                  <a:srgbClr val="0070C0"/>
                </a:solidFill>
                <a:latin typeface="微软雅黑" panose="020B0503020204020204" pitchFamily="34" charset="-122"/>
                <a:ea typeface="微软雅黑" panose="020B0503020204020204" pitchFamily="34" charset="-122"/>
              </a:rPr>
              <a:t>在原理上相当于水电解的“逆”装置。其单电池由阳极、阴极和质子交换膜组成，阳极为氢燃料发生氧化的场所，阴极为氧化剂还原的场所，两极都含有加速电极电化学 反应的催化剂，一般采用铂</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碳或钌</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碳为电催化剂，质子交换膜为电解质，氢或净化重整气 为燃料，空气或纯氧为氧化剂，带有气体流动通道的石墨或表面改性的金属板为双极板。燃 料电池工作原理如图</a:t>
            </a:r>
            <a:r>
              <a:rPr lang="en-US" altLang="zh-CN" sz="1400" b="1" dirty="0">
                <a:solidFill>
                  <a:srgbClr val="0070C0"/>
                </a:solidFill>
                <a:latin typeface="微软雅黑" panose="020B0503020204020204" pitchFamily="34" charset="-122"/>
                <a:ea typeface="微软雅黑" panose="020B0503020204020204" pitchFamily="34" charset="-122"/>
              </a:rPr>
              <a:t>4-3</a:t>
            </a:r>
            <a:r>
              <a:rPr lang="zh-CN" altLang="zh-CN" sz="1400" b="1" dirty="0">
                <a:solidFill>
                  <a:srgbClr val="0070C0"/>
                </a:solidFill>
                <a:latin typeface="微软雅黑" panose="020B0503020204020204" pitchFamily="34" charset="-122"/>
                <a:ea typeface="微软雅黑" panose="020B0503020204020204" pitchFamily="34" charset="-122"/>
              </a:rPr>
              <a:t>所示 </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发电的基本过程是：电池的阳极（燃料极）输入氢气（燃料），氢分子（</a:t>
            </a:r>
            <a:r>
              <a:rPr lang="en-US" altLang="zh-CN" sz="1400" b="1" dirty="0">
                <a:solidFill>
                  <a:srgbClr val="0070C0"/>
                </a:solidFill>
                <a:latin typeface="微软雅黑" panose="020B0503020204020204" pitchFamily="34" charset="-122"/>
                <a:ea typeface="微软雅黑" panose="020B0503020204020204" pitchFamily="34" charset="-122"/>
              </a:rPr>
              <a:t>H2</a:t>
            </a:r>
            <a:r>
              <a:rPr lang="zh-CN" altLang="en-US" sz="1400" b="1" dirty="0">
                <a:solidFill>
                  <a:srgbClr val="0070C0"/>
                </a:solidFill>
                <a:latin typeface="微软雅黑" panose="020B0503020204020204" pitchFamily="34" charset="-122"/>
                <a:ea typeface="微软雅黑" panose="020B0503020204020204" pitchFamily="34" charset="-122"/>
              </a:rPr>
              <a:t>）在阳极催化剂作用下被离解成为氢离子（</a:t>
            </a:r>
            <a:r>
              <a:rPr lang="en-US" altLang="zh-CN" sz="1400" b="1" dirty="0">
                <a:solidFill>
                  <a:srgbClr val="0070C0"/>
                </a:solidFill>
                <a:latin typeface="微软雅黑" panose="020B0503020204020204" pitchFamily="34" charset="-122"/>
                <a:ea typeface="微软雅黑" panose="020B0503020204020204" pitchFamily="34" charset="-122"/>
              </a:rPr>
              <a:t>H+</a:t>
            </a:r>
            <a:r>
              <a:rPr lang="zh-CN" altLang="en-US" sz="1400" b="1" dirty="0">
                <a:solidFill>
                  <a:srgbClr val="0070C0"/>
                </a:solidFill>
                <a:latin typeface="微软雅黑" panose="020B0503020204020204" pitchFamily="34" charset="-122"/>
                <a:ea typeface="微软雅黑" panose="020B0503020204020204" pitchFamily="34" charset="-122"/>
              </a:rPr>
              <a:t>）和电子（</a:t>
            </a:r>
            <a:r>
              <a:rPr lang="en-US" altLang="zh-CN" sz="1400" b="1" dirty="0">
                <a:solidFill>
                  <a:srgbClr val="0070C0"/>
                </a:solidFill>
                <a:latin typeface="微软雅黑" panose="020B0503020204020204" pitchFamily="34" charset="-122"/>
                <a:ea typeface="微软雅黑" panose="020B0503020204020204" pitchFamily="34" charset="-122"/>
              </a:rPr>
              <a:t>e-</a:t>
            </a:r>
            <a:r>
              <a:rPr lang="zh-CN" altLang="en-US"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H+</a:t>
            </a:r>
            <a:r>
              <a:rPr lang="zh-CN" altLang="en-US" sz="1400" b="1" dirty="0">
                <a:solidFill>
                  <a:srgbClr val="0070C0"/>
                </a:solidFill>
                <a:latin typeface="微软雅黑" panose="020B0503020204020204" pitchFamily="34" charset="-122"/>
                <a:ea typeface="微软雅黑" panose="020B0503020204020204" pitchFamily="34" charset="-122"/>
              </a:rPr>
              <a:t>穿过燃料电池的电解质层向阴极（氧化极）方向运动，</a:t>
            </a:r>
            <a:r>
              <a:rPr lang="en-US" altLang="zh-CN" sz="1400" b="1" dirty="0">
                <a:solidFill>
                  <a:srgbClr val="0070C0"/>
                </a:solidFill>
                <a:latin typeface="微软雅黑" panose="020B0503020204020204" pitchFamily="34" charset="-122"/>
                <a:ea typeface="微软雅黑" panose="020B0503020204020204" pitchFamily="34" charset="-122"/>
              </a:rPr>
              <a:t>e-</a:t>
            </a:r>
            <a:r>
              <a:rPr lang="zh-CN" altLang="en-US" sz="1400" b="1" dirty="0">
                <a:solidFill>
                  <a:srgbClr val="0070C0"/>
                </a:solidFill>
                <a:latin typeface="微软雅黑" panose="020B0503020204020204" pitchFamily="34" charset="-122"/>
                <a:ea typeface="微软雅黑" panose="020B0503020204020204" pitchFamily="34" charset="-122"/>
              </a:rPr>
              <a:t>因通不过电解质层而由一个外部电路流向阴极；在电池阴极输入氧气（</a:t>
            </a:r>
            <a:r>
              <a:rPr lang="en-US" altLang="zh-CN" sz="1400" b="1" dirty="0">
                <a:solidFill>
                  <a:srgbClr val="0070C0"/>
                </a:solidFill>
                <a:latin typeface="微软雅黑" panose="020B0503020204020204" pitchFamily="34" charset="-122"/>
                <a:ea typeface="微软雅黑" panose="020B0503020204020204" pitchFamily="34" charset="-122"/>
              </a:rPr>
              <a:t>O2</a:t>
            </a:r>
            <a:r>
              <a:rPr lang="zh-CN" altLang="en-US" sz="1400" b="1" dirty="0">
                <a:solidFill>
                  <a:srgbClr val="0070C0"/>
                </a:solidFill>
                <a:latin typeface="微软雅黑" panose="020B0503020204020204" pitchFamily="34" charset="-122"/>
                <a:ea typeface="微软雅黑" panose="020B0503020204020204" pitchFamily="34" charset="-122"/>
              </a:rPr>
              <a:t>），氧气在阴极催化剂作用下离解成为氧原子（</a:t>
            </a:r>
            <a:r>
              <a:rPr lang="en-US" altLang="zh-CN" sz="1400" b="1" dirty="0">
                <a:solidFill>
                  <a:srgbClr val="0070C0"/>
                </a:solidFill>
                <a:latin typeface="微软雅黑" panose="020B0503020204020204" pitchFamily="34" charset="-122"/>
                <a:ea typeface="微软雅黑" panose="020B0503020204020204" pitchFamily="34" charset="-122"/>
              </a:rPr>
              <a:t>O</a:t>
            </a:r>
            <a:r>
              <a:rPr lang="zh-CN" altLang="en-US" sz="1400" b="1" dirty="0">
                <a:solidFill>
                  <a:srgbClr val="0070C0"/>
                </a:solidFill>
                <a:latin typeface="微软雅黑" panose="020B0503020204020204" pitchFamily="34" charset="-122"/>
                <a:ea typeface="微软雅黑" panose="020B0503020204020204" pitchFamily="34" charset="-122"/>
              </a:rPr>
              <a:t>），与通过外部电路流向阴极</a:t>
            </a:r>
            <a:r>
              <a:rPr lang="en-US" altLang="zh-CN" sz="1400" b="1" dirty="0">
                <a:solidFill>
                  <a:srgbClr val="0070C0"/>
                </a:solidFill>
                <a:latin typeface="微软雅黑" panose="020B0503020204020204" pitchFamily="34" charset="-122"/>
                <a:ea typeface="微软雅黑" panose="020B0503020204020204" pitchFamily="34" charset="-122"/>
              </a:rPr>
              <a:t>e-</a:t>
            </a:r>
            <a:r>
              <a:rPr lang="zh-CN" altLang="en-US" sz="1400" b="1" dirty="0">
                <a:solidFill>
                  <a:srgbClr val="0070C0"/>
                </a:solidFill>
                <a:latin typeface="微软雅黑" panose="020B0503020204020204" pitchFamily="34" charset="-122"/>
                <a:ea typeface="微软雅黑" panose="020B0503020204020204" pitchFamily="34" charset="-122"/>
              </a:rPr>
              <a:t>和燃料穿过电解质的</a:t>
            </a:r>
            <a:r>
              <a:rPr lang="en-US" altLang="zh-CN" sz="1400" b="1" dirty="0">
                <a:solidFill>
                  <a:srgbClr val="0070C0"/>
                </a:solidFill>
                <a:latin typeface="微软雅黑" panose="020B0503020204020204" pitchFamily="34" charset="-122"/>
                <a:ea typeface="微软雅黑" panose="020B0503020204020204" pitchFamily="34" charset="-122"/>
              </a:rPr>
              <a:t>H+</a:t>
            </a:r>
            <a:r>
              <a:rPr lang="zh-CN" altLang="en-US" sz="1400" b="1" dirty="0">
                <a:solidFill>
                  <a:srgbClr val="0070C0"/>
                </a:solidFill>
                <a:latin typeface="微软雅黑" panose="020B0503020204020204" pitchFamily="34" charset="-122"/>
                <a:ea typeface="微软雅黑" panose="020B0503020204020204" pitchFamily="34" charset="-122"/>
              </a:rPr>
              <a:t>结合生成稳定结构的水（</a:t>
            </a:r>
            <a:r>
              <a:rPr lang="en-US" altLang="zh-CN" sz="1400" b="1" dirty="0">
                <a:solidFill>
                  <a:srgbClr val="0070C0"/>
                </a:solidFill>
                <a:latin typeface="微软雅黑" panose="020B0503020204020204" pitchFamily="34" charset="-122"/>
                <a:ea typeface="微软雅黑" panose="020B0503020204020204" pitchFamily="34" charset="-122"/>
              </a:rPr>
              <a:t>H2 O</a:t>
            </a:r>
            <a:r>
              <a:rPr lang="zh-CN" altLang="en-US" sz="1400" b="1" dirty="0">
                <a:solidFill>
                  <a:srgbClr val="0070C0"/>
                </a:solidFill>
                <a:latin typeface="微软雅黑" panose="020B0503020204020204" pitchFamily="34" charset="-122"/>
                <a:ea typeface="微软雅黑" panose="020B0503020204020204" pitchFamily="34" charset="-122"/>
              </a:rPr>
              <a:t>），完成电化学反应放出热量。</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这种电化学反应与氢气在氧气中发生的剧烈燃烧反应是完全不同的，只要阳极不断输入 氢气，阴极不断输入氧气，电化学反应就会连续不断地进行下去，</a:t>
            </a:r>
            <a:r>
              <a:rPr lang="en-US" altLang="zh-CN" sz="1400" b="1" dirty="0">
                <a:solidFill>
                  <a:srgbClr val="0070C0"/>
                </a:solidFill>
                <a:latin typeface="微软雅黑" panose="020B0503020204020204" pitchFamily="34" charset="-122"/>
                <a:ea typeface="微软雅黑" panose="020B0503020204020204" pitchFamily="34" charset="-122"/>
              </a:rPr>
              <a:t>e- </a:t>
            </a:r>
            <a:r>
              <a:rPr lang="zh-CN" altLang="en-US" sz="1400" b="1" dirty="0">
                <a:solidFill>
                  <a:srgbClr val="0070C0"/>
                </a:solidFill>
                <a:latin typeface="微软雅黑" panose="020B0503020204020204" pitchFamily="34" charset="-122"/>
                <a:ea typeface="微软雅黑" panose="020B0503020204020204" pitchFamily="34" charset="-122"/>
              </a:rPr>
              <a:t>就会不断通过外部电路流动形成电流，从而连续不断地向汽车提供电力。与传统的导电体切割磁力线的回转机械 发电原理完全不同，这种电化学反应属于一种没有物体运动就获得电力的静态发电方式。因 而，燃料电池具有效率高、噪声低、无污染物排出等优点，这确保了</a:t>
            </a:r>
            <a:r>
              <a:rPr lang="en-US" altLang="zh-CN" sz="1400" b="1" dirty="0">
                <a:solidFill>
                  <a:srgbClr val="0070C0"/>
                </a:solidFill>
                <a:latin typeface="微软雅黑" panose="020B0503020204020204" pitchFamily="34" charset="-122"/>
                <a:ea typeface="微软雅黑" panose="020B0503020204020204" pitchFamily="34" charset="-122"/>
              </a:rPr>
              <a:t>FCV</a:t>
            </a:r>
            <a:r>
              <a:rPr lang="zh-CN" altLang="en-US" sz="1400" b="1" dirty="0">
                <a:solidFill>
                  <a:srgbClr val="0070C0"/>
                </a:solidFill>
                <a:latin typeface="微软雅黑" panose="020B0503020204020204" pitchFamily="34" charset="-122"/>
                <a:ea typeface="微软雅黑" panose="020B0503020204020204" pitchFamily="34" charset="-122"/>
              </a:rPr>
              <a:t>成为真正意义上的高效、清洁汽车</a:t>
            </a:r>
            <a:r>
              <a:rPr lang="zh-CN" altLang="en-US" sz="1400" b="1" dirty="0" smtClean="0">
                <a:solidFill>
                  <a:srgbClr val="0070C0"/>
                </a:solidFill>
                <a:latin typeface="微软雅黑" panose="020B0503020204020204" pitchFamily="34" charset="-122"/>
                <a:ea typeface="微软雅黑" panose="020B0503020204020204" pitchFamily="34" charset="-122"/>
              </a:rPr>
              <a:t>。</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8674"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11501"/>
          <a:stretch>
            <a:fillRect/>
          </a:stretch>
        </p:blipFill>
        <p:spPr bwMode="auto">
          <a:xfrm>
            <a:off x="1512000" y="913287"/>
            <a:ext cx="6120000" cy="437657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491880" y="5214019"/>
            <a:ext cx="21856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4-3  </a:t>
            </a:r>
            <a:r>
              <a:rPr lang="zh-CN" altLang="zh-CN" sz="1400" b="1" dirty="0">
                <a:solidFill>
                  <a:srgbClr val="0070C0"/>
                </a:solidFill>
                <a:latin typeface="微软雅黑" panose="020B0503020204020204" pitchFamily="34" charset="-122"/>
                <a:ea typeface="微软雅黑" panose="020B0503020204020204" pitchFamily="34" charset="-122"/>
              </a:rPr>
              <a:t>燃料电池工作原理</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1520" y="1061864"/>
            <a:ext cx="8640960" cy="3430905"/>
          </a:xfrm>
          <a:prstGeom prst="rect">
            <a:avLst/>
          </a:prstGeom>
        </p:spPr>
        <p:txBody>
          <a:bodyPr wrap="square">
            <a:spAutoFit/>
          </a:bodyPr>
          <a:lstStyle/>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燃料电池种类繁多，到目前为止，人们已经开发出多种类型的燃料电池。通常燃料电池可按其</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等进行分类。</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低温燃料电池：工作温度范围一般是</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℃；中温燃料电池：工作温度范围</a:t>
            </a:r>
            <a:r>
              <a:rPr lang="zh-CN" altLang="zh-CN" sz="1600" b="1" dirty="0" smtClean="0">
                <a:solidFill>
                  <a:srgbClr val="0070C0"/>
                </a:solidFill>
                <a:latin typeface="微软雅黑" panose="020B0503020204020204" pitchFamily="34" charset="-122"/>
                <a:ea typeface="微软雅黑" panose="020B0503020204020204" pitchFamily="34" charset="-122"/>
              </a:rPr>
              <a:t>一般</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a:lnSpc>
                <a:spcPct val="150000"/>
              </a:lnSpc>
              <a:spcBef>
                <a:spcPts val="600"/>
              </a:spcBef>
            </a:pPr>
            <a:r>
              <a:rPr lang="zh-CN" altLang="zh-CN" sz="1600" b="1" dirty="0" smtClean="0">
                <a:solidFill>
                  <a:srgbClr val="0070C0"/>
                </a:solidFill>
                <a:latin typeface="微软雅黑" panose="020B0503020204020204" pitchFamily="34" charset="-122"/>
                <a:ea typeface="微软雅黑" panose="020B0503020204020204" pitchFamily="34" charset="-122"/>
              </a:rPr>
              <a:t>是</a:t>
            </a:r>
            <a:r>
              <a:rPr lang="en-US" altLang="zh-CN" sz="1600" b="1" u="sng" dirty="0" smtClean="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℃；高温燃料电池：工作温度范围一般是</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燃料电池中使用的电解质有</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zh-CN" altLang="zh-CN" sz="1600" b="1" u="sng" dirty="0">
                <a:solidFill>
                  <a:srgbClr val="0070C0"/>
                </a:solidFill>
                <a:latin typeface="微软雅黑" panose="020B0503020204020204" pitchFamily="34" charset="-122"/>
                <a:ea typeface="微软雅黑" panose="020B0503020204020204" pitchFamily="34" charset="-122"/>
              </a:rPr>
              <a:t> </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smtClean="0">
                <a:solidFill>
                  <a:srgbClr val="0070C0"/>
                </a:solidFill>
                <a:latin typeface="微软雅黑" panose="020B0503020204020204" pitchFamily="34" charset="-122"/>
                <a:ea typeface="微软雅黑" panose="020B0503020204020204" pitchFamily="34" charset="-122"/>
              </a:rPr>
              <a:t>，</a:t>
            </a:r>
            <a:r>
              <a:rPr lang="en-US" altLang="zh-CN" sz="1600" b="1" u="sng" dirty="0" smtClean="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 </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燃料电池的燃料状态不同，可分为</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型燃料电池和</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型燃料电池。</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zh-CN" sz="1600" b="1" dirty="0">
                <a:solidFill>
                  <a:srgbClr val="0070C0"/>
                </a:solidFill>
                <a:latin typeface="微软雅黑" panose="020B0503020204020204" pitchFamily="34" charset="-122"/>
                <a:ea typeface="微软雅黑" panose="020B0503020204020204" pitchFamily="34" charset="-122"/>
              </a:rPr>
              <a:t>燃料电池是一种</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燃料而直接以</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方式将燃料的化学能转变为电能的高效发电装置。</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
        <p:nvSpPr>
          <p:cNvPr id="8" name="矩形 7"/>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2</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1429833" y="2602567"/>
            <a:ext cx="6284335" cy="52322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燃料电池在新能源汽车上的应用</a:t>
            </a:r>
            <a:endParaRPr lang="zh-CN" altLang="en-US" sz="4800" dirty="0"/>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1520" y="1561356"/>
            <a:ext cx="8640960" cy="1121461"/>
          </a:xfrm>
          <a:prstGeom prst="rect">
            <a:avLst/>
          </a:prstGeom>
          <a:noFill/>
        </p:spPr>
        <p:txBody>
          <a:bodyPr wrap="square" rtlCol="0">
            <a:spAutoFit/>
          </a:bodyPr>
          <a:lstStyle/>
          <a:p>
            <a:pPr indent="44958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同学小李在</a:t>
            </a:r>
            <a:r>
              <a:rPr lang="en-US" altLang="zh-CN" b="1" dirty="0">
                <a:solidFill>
                  <a:srgbClr val="0070C0"/>
                </a:solidFill>
                <a:latin typeface="微软雅黑" panose="020B0503020204020204" pitchFamily="34" charset="-122"/>
                <a:ea typeface="微软雅黑" panose="020B0503020204020204" pitchFamily="34" charset="-122"/>
              </a:rPr>
              <a:t>4S</a:t>
            </a:r>
            <a:r>
              <a:rPr lang="zh-CN" altLang="en-US" b="1" dirty="0">
                <a:solidFill>
                  <a:srgbClr val="0070C0"/>
                </a:solidFill>
                <a:latin typeface="微软雅黑" panose="020B0503020204020204" pitchFamily="34" charset="-122"/>
                <a:ea typeface="微软雅黑" panose="020B0503020204020204" pitchFamily="34" charset="-122"/>
              </a:rPr>
              <a:t>店的销售顾问工作岗位实习，客户张先生想了解下燃料电池在电动汽车上应用情况。假如你是小李，你怎样介绍燃料电池汽车呢？</a:t>
            </a:r>
            <a:endParaRPr lang="zh-CN" altLang="en-US" dirty="0"/>
          </a:p>
        </p:txBody>
      </p:sp>
    </p:spTree>
  </p:cSld>
  <p:clrMapOvr>
    <a:masterClrMapping/>
  </p:clrMapOvr>
  <p:transition advClick="0" advTm="5000">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78635"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78635" y="2377446"/>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78635" y="3409560"/>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能叙述燃料电池汽车的定义。</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能叙述燃料电池汽车的类型。</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777535" y="365762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能叙述燃料电池汽车的结构及工作原理。</a:t>
            </a:r>
            <a:endParaRPr lang="zh-CN" altLang="en-US" dirty="0"/>
          </a:p>
        </p:txBody>
      </p:sp>
      <p:grpSp>
        <p:nvGrpSpPr>
          <p:cNvPr id="21" name="组合 20"/>
          <p:cNvGrpSpPr/>
          <p:nvPr>
            <p:custDataLst>
              <p:tags r:id="rId19"/>
            </p:custDataLst>
          </p:nvPr>
        </p:nvGrpSpPr>
        <p:grpSpPr>
          <a:xfrm>
            <a:off x="678635" y="4441676"/>
            <a:ext cx="970428" cy="863593"/>
            <a:chOff x="1710900" y="4311825"/>
            <a:chExt cx="734429" cy="653575"/>
          </a:xfrm>
        </p:grpSpPr>
        <p:sp>
          <p:nvSpPr>
            <p:cNvPr id="22" name="MH_Other_9"/>
            <p:cNvSpPr>
              <a:spLocks noChangeArrowheads="1"/>
            </p:cNvSpPr>
            <p:nvPr>
              <p:custDataLst>
                <p:tags r:id="rId20"/>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21"/>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22"/>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23"/>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4"/>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1521" y="810017"/>
            <a:ext cx="8640960" cy="4677410"/>
          </a:xfrm>
          <a:prstGeom prst="rect">
            <a:avLst/>
          </a:prstGeom>
          <a:noFill/>
        </p:spPr>
        <p:txBody>
          <a:bodyPr wrap="square" rtlCol="0">
            <a:spAutoFit/>
          </a:bodyPr>
          <a:lstStyle/>
          <a:p>
            <a:pPr>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一、燃料电池电动汽车的定义</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燃料电池电动汽车实质上是电动汽车的一种，在车身、动力传动系统、控制系统等方面，燃料电池电动汽车与普通电动汽车基本相同，主要区别在于动力电池的工作原理不同。燃料电池的反应机理是将燃料中的化学能不经过燃烧直接转化为电能，即通过电化学反应将化学能转化为电能，实际上就是电解水的逆过程，通过氢氧的化学反应生成水并释放电能。电化学反应所需的还原剂一般采用氢气，氧化剂则采用氧气，因此最早开发的燃料电池电动汽车多是直接采用氢燃料，氢气的储存可采用液化氢、压缩氢气或金属氢化物储氢等形式。</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rPr>
              <a:t>燃料电池电动汽车（</a:t>
            </a:r>
            <a:r>
              <a:rPr lang="en-US" altLang="zh-CN" sz="1600" b="1" dirty="0">
                <a:solidFill>
                  <a:srgbClr val="0070C0"/>
                </a:solidFill>
                <a:latin typeface="微软雅黑" panose="020B0503020204020204" pitchFamily="34" charset="-122"/>
                <a:ea typeface="微软雅黑" panose="020B0503020204020204" pitchFamily="34" charset="-122"/>
              </a:rPr>
              <a:t>Fuel Cell Electric Vehicle</a:t>
            </a:r>
            <a:r>
              <a:rPr lang="zh-CN" altLang="en-US" sz="1600" b="1" dirty="0">
                <a:solidFill>
                  <a:srgbClr val="0070C0"/>
                </a:solidFill>
                <a:latin typeface="微软雅黑" panose="020B0503020204020204" pitchFamily="34" charset="-122"/>
                <a:ea typeface="微软雅黑" panose="020B0503020204020204" pitchFamily="34" charset="-122"/>
              </a:rPr>
              <a:t>，简称 </a:t>
            </a:r>
            <a:r>
              <a:rPr lang="en-US" altLang="zh-CN" sz="1600" b="1" dirty="0">
                <a:solidFill>
                  <a:srgbClr val="0070C0"/>
                </a:solidFill>
                <a:latin typeface="微软雅黑" panose="020B0503020204020204" pitchFamily="34" charset="-122"/>
                <a:ea typeface="微软雅黑" panose="020B0503020204020204" pitchFamily="34" charset="-122"/>
              </a:rPr>
              <a:t>FCEV</a:t>
            </a:r>
            <a:r>
              <a:rPr lang="zh-CN" altLang="en-US" sz="1600" b="1" dirty="0">
                <a:solidFill>
                  <a:srgbClr val="0070C0"/>
                </a:solidFill>
                <a:latin typeface="微软雅黑" panose="020B0503020204020204" pitchFamily="34" charset="-122"/>
                <a:ea typeface="微软雅黑" panose="020B0503020204020204" pitchFamily="34" charset="-122"/>
              </a:rPr>
              <a:t>）是一种用车载燃料电池装置产生的电力作为动力的汽车。车载燃料电池装置所使用的燃料为高纯度氢气或含氢燃料经重整所得到的高含氢重整气。与通常的电动汽车比较，其动力方面的不同在于燃料电池汽车用的电力来自车载燃料电池装置，电动汽车所用的电力来自由电网充电的蓄电池。因此，燃料电池汽车的关键是燃料电池。</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004049"/>
            <a:ext cx="8640960" cy="4092575"/>
          </a:xfrm>
          <a:prstGeom prst="rect">
            <a:avLst/>
          </a:prstGeom>
        </p:spPr>
        <p:txBody>
          <a:bodyPr wrap="square">
            <a:spAutoFit/>
          </a:bodyPr>
          <a:lstStyle/>
          <a:p>
            <a:pPr>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二、燃料电池电动汽车的分类</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燃料电池电动汽车的结构形式按照不同的分类方法有多种。</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按照燃料电池系统氢燃料的来源不同，燃料电池电动汽车可分为两种：以纯氢气为燃料的燃料电池电动汽车；经过重整产生氢作为燃料的燃料电池电动汽车。</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按照驱动形式，燃料电池电动汽车又可分为两种：纯燃料电池驱动（</a:t>
            </a:r>
            <a:r>
              <a:rPr lang="en-US" altLang="zh-CN" sz="1600" b="1" dirty="0">
                <a:solidFill>
                  <a:srgbClr val="0070C0"/>
                </a:solidFill>
                <a:latin typeface="微软雅黑" panose="020B0503020204020204" pitchFamily="34" charset="-122"/>
                <a:ea typeface="微软雅黑" panose="020B0503020204020204" pitchFamily="34" charset="-122"/>
              </a:rPr>
              <a:t>PFC</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）的燃料电池电动汽车；混合驱动的燃料电池电动汽车。</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混合驱动的燃料电池电动汽车按辅助动力源又分为以下三种：燃料电池与辅助蓄电池混合驱动（</a:t>
            </a:r>
            <a:r>
              <a:rPr lang="en-US" altLang="zh-CN" sz="1600" b="1" dirty="0">
                <a:solidFill>
                  <a:srgbClr val="0070C0"/>
                </a:solidFill>
                <a:latin typeface="微软雅黑" panose="020B0503020204020204" pitchFamily="34" charset="-122"/>
                <a:ea typeface="微软雅黑" panose="020B0503020204020204" pitchFamily="34" charset="-122"/>
              </a:rPr>
              <a:t>FC + B</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）的燃料电池电动汽车，如图</a:t>
            </a:r>
            <a:r>
              <a:rPr lang="en-US" altLang="zh-CN" sz="1600" b="1" dirty="0">
                <a:solidFill>
                  <a:srgbClr val="0070C0"/>
                </a:solidFill>
                <a:latin typeface="微软雅黑" panose="020B0503020204020204" pitchFamily="34" charset="-122"/>
                <a:ea typeface="微软雅黑" panose="020B0503020204020204" pitchFamily="34" charset="-122"/>
              </a:rPr>
              <a:t>4-4</a:t>
            </a:r>
            <a:r>
              <a:rPr lang="zh-CN" altLang="zh-CN" sz="1600" b="1" dirty="0">
                <a:solidFill>
                  <a:srgbClr val="0070C0"/>
                </a:solidFill>
                <a:latin typeface="微软雅黑" panose="020B0503020204020204" pitchFamily="34" charset="-122"/>
                <a:ea typeface="微软雅黑" panose="020B0503020204020204" pitchFamily="34" charset="-122"/>
              </a:rPr>
              <a:t>所示；燃料电池与超级电容混合驱动（</a:t>
            </a:r>
            <a:r>
              <a:rPr lang="en-US" altLang="zh-CN" sz="1600" b="1" dirty="0">
                <a:solidFill>
                  <a:srgbClr val="0070C0"/>
                </a:solidFill>
                <a:latin typeface="微软雅黑" panose="020B0503020204020204" pitchFamily="34" charset="-122"/>
                <a:ea typeface="微软雅黑" panose="020B0503020204020204" pitchFamily="34" charset="-122"/>
              </a:rPr>
              <a:t>FC + C</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）的燃料电池电动汽车，如图</a:t>
            </a:r>
            <a:r>
              <a:rPr lang="en-US" altLang="zh-CN" sz="1600" b="1" dirty="0">
                <a:solidFill>
                  <a:srgbClr val="0070C0"/>
                </a:solidFill>
                <a:latin typeface="微软雅黑" panose="020B0503020204020204" pitchFamily="34" charset="-122"/>
                <a:ea typeface="微软雅黑" panose="020B0503020204020204" pitchFamily="34" charset="-122"/>
              </a:rPr>
              <a:t>4-5</a:t>
            </a:r>
            <a:r>
              <a:rPr lang="zh-CN" altLang="zh-CN" sz="1600" b="1" dirty="0">
                <a:solidFill>
                  <a:srgbClr val="0070C0"/>
                </a:solidFill>
                <a:latin typeface="微软雅黑" panose="020B0503020204020204" pitchFamily="34" charset="-122"/>
                <a:ea typeface="微软雅黑" panose="020B0503020204020204" pitchFamily="34" charset="-122"/>
              </a:rPr>
              <a:t>所示；燃料电池与辅助蓄电池和超级电容混合驱动（</a:t>
            </a:r>
            <a:r>
              <a:rPr lang="en-US" altLang="zh-CN" sz="1600" b="1" dirty="0">
                <a:solidFill>
                  <a:srgbClr val="0070C0"/>
                </a:solidFill>
                <a:latin typeface="微软雅黑" panose="020B0503020204020204" pitchFamily="34" charset="-122"/>
                <a:ea typeface="微软雅黑" panose="020B0503020204020204" pitchFamily="34" charset="-122"/>
              </a:rPr>
              <a:t>FC + B + C</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29698"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107504" y="1262328"/>
            <a:ext cx="4392488" cy="2891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图片 4" descr="C:\Users\28150\Desktop\FC+C.jpg"/>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4572000" y="1220137"/>
            <a:ext cx="4464496" cy="297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custDataLst>
              <p:tags r:id="rId5"/>
            </p:custDataLst>
          </p:nvPr>
        </p:nvSpPr>
        <p:spPr>
          <a:xfrm>
            <a:off x="530431" y="4872168"/>
            <a:ext cx="32524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4-4  </a:t>
            </a:r>
            <a:r>
              <a:rPr lang="zh-CN" altLang="zh-CN" sz="1400" b="1" dirty="0">
                <a:solidFill>
                  <a:srgbClr val="0070C0"/>
                </a:solidFill>
                <a:latin typeface="微软雅黑" panose="020B0503020204020204" pitchFamily="34" charset="-122"/>
                <a:ea typeface="微软雅黑" panose="020B0503020204020204" pitchFamily="34" charset="-122"/>
              </a:rPr>
              <a:t>燃料电池与辅助蓄电池混合驱动</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5318479" y="4872168"/>
            <a:ext cx="30746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4-5  </a:t>
            </a:r>
            <a:r>
              <a:rPr lang="zh-CN" altLang="zh-CN" sz="1400" b="1" dirty="0">
                <a:solidFill>
                  <a:srgbClr val="0070C0"/>
                </a:solidFill>
                <a:latin typeface="微软雅黑" panose="020B0503020204020204" pitchFamily="34" charset="-122"/>
                <a:ea typeface="微软雅黑" panose="020B0503020204020204" pitchFamily="34" charset="-122"/>
              </a:rPr>
              <a:t>燃料电池与超级电容混合驱动</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12603" y="409228"/>
            <a:ext cx="1463053" cy="4824536"/>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4" name="矩形 3"/>
          <p:cNvSpPr/>
          <p:nvPr>
            <p:custDataLst>
              <p:tags r:id="rId1"/>
            </p:custDataLst>
          </p:nvPr>
        </p:nvSpPr>
        <p:spPr>
          <a:xfrm>
            <a:off x="1682734" y="1169266"/>
            <a:ext cx="6489666"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3" name="矩形 82"/>
          <p:cNvSpPr/>
          <p:nvPr>
            <p:custDataLst>
              <p:tags r:id="rId2"/>
            </p:custDataLst>
          </p:nvPr>
        </p:nvSpPr>
        <p:spPr>
          <a:xfrm>
            <a:off x="1840789" y="1849388"/>
            <a:ext cx="6331611"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4" name="矩形 83"/>
          <p:cNvSpPr/>
          <p:nvPr>
            <p:custDataLst>
              <p:tags r:id="rId3"/>
            </p:custDataLst>
          </p:nvPr>
        </p:nvSpPr>
        <p:spPr>
          <a:xfrm>
            <a:off x="1837398" y="3233047"/>
            <a:ext cx="6335002"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85" name="矩形 84"/>
          <p:cNvSpPr/>
          <p:nvPr>
            <p:custDataLst>
              <p:tags r:id="rId4"/>
            </p:custDataLst>
          </p:nvPr>
        </p:nvSpPr>
        <p:spPr>
          <a:xfrm>
            <a:off x="1679244" y="3928330"/>
            <a:ext cx="6493155" cy="614163"/>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90" name="标题 1"/>
          <p:cNvSpPr txBox="1"/>
          <p:nvPr/>
        </p:nvSpPr>
        <p:spPr>
          <a:xfrm rot="5400000">
            <a:off x="-743168" y="2599023"/>
            <a:ext cx="2481192" cy="584775"/>
          </a:xfrm>
          <a:prstGeom prst="rect">
            <a:avLst/>
          </a:prstGeom>
          <a:noFill/>
          <a:effectLst/>
        </p:spPr>
        <p:txBody>
          <a:bodyPr wrap="none">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1" i="0" u="none" strike="noStrike" kern="1200" cap="none" spc="0" normalizeH="0" baseline="0" noProof="0" dirty="0">
              <a:ln>
                <a:noFill/>
              </a:ln>
              <a:solidFill>
                <a:srgbClr val="00B0F0">
                  <a:alpha val="37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bwMode="auto">
          <a:xfrm rot="5400000">
            <a:off x="160575" y="2537467"/>
            <a:ext cx="1435682" cy="707886"/>
          </a:xfrm>
          <a:prstGeom prst="rect">
            <a:avLst/>
          </a:prstGeom>
          <a:noFill/>
        </p:spPr>
        <p:txBody>
          <a:bodyPr vert="eaVert" wrap="none">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rPr>
              <a:t>目 录</a:t>
            </a:r>
            <a:endParaRPr kumimoji="0" lang="zh-CN" altLang="en-US" sz="4000" b="1" i="0" u="none" strike="noStrike" kern="0" cap="none" spc="-150" normalizeH="0" baseline="0" noProof="0" dirty="0">
              <a:ln w="1905">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1837398" y="1204184"/>
            <a:ext cx="6335002"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3" name="矩形 84"/>
          <p:cNvSpPr/>
          <p:nvPr>
            <p:custDataLst>
              <p:tags r:id="rId5"/>
            </p:custDataLst>
          </p:nvPr>
        </p:nvSpPr>
        <p:spPr>
          <a:xfrm>
            <a:off x="1506855" y="4608195"/>
            <a:ext cx="6701790" cy="614045"/>
          </a:xfrm>
          <a:custGeom>
            <a:avLst/>
            <a:gdLst/>
            <a:ahLst/>
            <a:cxnLst/>
            <a:rect l="l" t="t" r="r" b="b"/>
            <a:pathLst>
              <a:path w="6460765" h="614163">
                <a:moveTo>
                  <a:pt x="204643" y="0"/>
                </a:moveTo>
                <a:lnTo>
                  <a:pt x="6460765" y="0"/>
                </a:lnTo>
                <a:lnTo>
                  <a:pt x="6460765"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smtClean="0">
                <a:solidFill>
                  <a:prstClr val="white"/>
                </a:solidFill>
                <a:latin typeface="微软雅黑" panose="020B0503020204020204" pitchFamily="34" charset="-122"/>
                <a:ea typeface="微软雅黑" panose="020B0503020204020204" pitchFamily="34" charset="-122"/>
              </a:rPr>
              <a:t>3</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丰田</a:t>
            </a:r>
            <a:r>
              <a:rPr lang="en-US" altLang="zh-CN" sz="2800" b="1" dirty="0" err="1">
                <a:solidFill>
                  <a:prstClr val="white"/>
                </a:solidFill>
                <a:latin typeface="微软雅黑" panose="020B0503020204020204" pitchFamily="34" charset="-122"/>
                <a:ea typeface="微软雅黑" panose="020B0503020204020204" pitchFamily="34" charset="-122"/>
              </a:rPr>
              <a:t>Mirai</a:t>
            </a:r>
            <a:r>
              <a:rPr lang="zh-CN" altLang="en-US" sz="2800" b="1" dirty="0">
                <a:solidFill>
                  <a:prstClr val="white"/>
                </a:solidFill>
                <a:latin typeface="微软雅黑" panose="020B0503020204020204" pitchFamily="34" charset="-122"/>
                <a:ea typeface="微软雅黑" panose="020B0503020204020204" pitchFamily="34" charset="-122"/>
              </a:rPr>
              <a:t>氢燃料电池汽车结构的</a:t>
            </a:r>
            <a:r>
              <a:rPr lang="zh-CN" altLang="en-US" sz="2800" b="1" dirty="0">
                <a:solidFill>
                  <a:prstClr val="white"/>
                </a:solidFill>
                <a:latin typeface="微软雅黑" panose="020B0503020204020204" pitchFamily="34" charset="-122"/>
                <a:ea typeface="微软雅黑" panose="020B0503020204020204" pitchFamily="34" charset="-122"/>
              </a:rPr>
              <a:t>认识</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5" name="矩形 3"/>
          <p:cNvSpPr/>
          <p:nvPr/>
        </p:nvSpPr>
        <p:spPr>
          <a:xfrm>
            <a:off x="1502706" y="487285"/>
            <a:ext cx="6669694" cy="614163"/>
          </a:xfrm>
          <a:custGeom>
            <a:avLst/>
            <a:gdLst/>
            <a:ahLst/>
            <a:cxnLst/>
            <a:rect l="l" t="t" r="r" b="b"/>
            <a:pathLst>
              <a:path w="6460765" h="614163">
                <a:moveTo>
                  <a:pt x="0" y="0"/>
                </a:moveTo>
                <a:lnTo>
                  <a:pt x="6460765" y="0"/>
                </a:lnTo>
                <a:lnTo>
                  <a:pt x="6460765"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矩形 82"/>
          <p:cNvSpPr/>
          <p:nvPr>
            <p:custDataLst>
              <p:tags r:id="rId6"/>
            </p:custDataLst>
          </p:nvPr>
        </p:nvSpPr>
        <p:spPr>
          <a:xfrm>
            <a:off x="1998614" y="2548748"/>
            <a:ext cx="4283292" cy="614163"/>
          </a:xfrm>
          <a:custGeom>
            <a:avLst/>
            <a:gdLst/>
            <a:ahLst/>
            <a:cxnLst/>
            <a:rect l="l" t="t" r="r" b="b"/>
            <a:pathLst>
              <a:path w="6177074" h="614163">
                <a:moveTo>
                  <a:pt x="0" y="0"/>
                </a:moveTo>
                <a:lnTo>
                  <a:pt x="6177074" y="0"/>
                </a:lnTo>
                <a:lnTo>
                  <a:pt x="6177074" y="614163"/>
                </a:lnTo>
                <a:lnTo>
                  <a:pt x="204643"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83"/>
          <p:cNvSpPr/>
          <p:nvPr>
            <p:custDataLst>
              <p:tags r:id="rId7"/>
            </p:custDataLst>
          </p:nvPr>
        </p:nvSpPr>
        <p:spPr>
          <a:xfrm>
            <a:off x="2003284" y="2548748"/>
            <a:ext cx="6169116" cy="614163"/>
          </a:xfrm>
          <a:custGeom>
            <a:avLst/>
            <a:gdLst/>
            <a:ahLst/>
            <a:cxnLst/>
            <a:rect l="l" t="t" r="r" b="b"/>
            <a:pathLst>
              <a:path w="6177074" h="614163">
                <a:moveTo>
                  <a:pt x="204643" y="0"/>
                </a:moveTo>
                <a:lnTo>
                  <a:pt x="6177074" y="0"/>
                </a:lnTo>
                <a:lnTo>
                  <a:pt x="6177074" y="614163"/>
                </a:lnTo>
                <a:lnTo>
                  <a:pt x="0" y="614163"/>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a:solidFill>
                  <a:prstClr val="white"/>
                </a:solidFill>
                <a:latin typeface="微软雅黑" panose="020B0503020204020204" pitchFamily="34" charset="-122"/>
                <a:ea typeface="微软雅黑" panose="020B0503020204020204" pitchFamily="34" charset="-122"/>
              </a:rPr>
              <a:t>2.</a:t>
            </a:r>
            <a:r>
              <a:rPr lang="zh-CN" altLang="en-US" sz="2800" b="1" dirty="0">
                <a:solidFill>
                  <a:prstClr val="white"/>
                </a:solidFill>
                <a:latin typeface="微软雅黑" panose="020B0503020204020204" pitchFamily="34" charset="-122"/>
                <a:ea typeface="微软雅黑" panose="020B0503020204020204" pitchFamily="34" charset="-122"/>
              </a:rPr>
              <a:t>燃料电池在新能源汽车上的应用</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8" name="TextBox 20"/>
          <p:cNvSpPr txBox="1"/>
          <p:nvPr/>
        </p:nvSpPr>
        <p:spPr>
          <a:xfrm>
            <a:off x="1837397" y="503538"/>
            <a:ext cx="6335001"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lvl="0">
              <a:defRPr/>
            </a:pPr>
            <a:r>
              <a:rPr lang="en-US" altLang="zh-CN" sz="2800" b="1" dirty="0" smtClean="0">
                <a:solidFill>
                  <a:prstClr val="white"/>
                </a:solidFill>
                <a:latin typeface="微软雅黑" panose="020B0503020204020204" pitchFamily="34" charset="-122"/>
                <a:ea typeface="微软雅黑" panose="020B0503020204020204" pitchFamily="34" charset="-122"/>
              </a:rPr>
              <a:t> 1</a:t>
            </a:r>
            <a:r>
              <a:rPr lang="en-US" altLang="zh-CN" sz="2800" b="1" dirty="0">
                <a:solidFill>
                  <a:prstClr val="white"/>
                </a:solidFill>
                <a:latin typeface="微软雅黑" panose="020B0503020204020204" pitchFamily="34" charset="-122"/>
                <a:ea typeface="微软雅黑" panose="020B0503020204020204" pitchFamily="34" charset="-122"/>
              </a:rPr>
              <a:t>.</a:t>
            </a:r>
            <a:r>
              <a:rPr lang="zh-CN" altLang="en-US" sz="2800" b="1" dirty="0">
                <a:solidFill>
                  <a:prstClr val="white"/>
                </a:solidFill>
                <a:latin typeface="微软雅黑" panose="020B0503020204020204" pitchFamily="34" charset="-122"/>
                <a:ea typeface="微软雅黑" panose="020B0503020204020204" pitchFamily="34" charset="-122"/>
              </a:rPr>
              <a:t>燃料电池的</a:t>
            </a:r>
            <a:r>
              <a:rPr lang="zh-CN" altLang="en-US" sz="2800" b="1" dirty="0">
                <a:solidFill>
                  <a:prstClr val="white"/>
                </a:solidFill>
                <a:latin typeface="微软雅黑" panose="020B0503020204020204" pitchFamily="34" charset="-122"/>
                <a:ea typeface="微软雅黑" panose="020B0503020204020204" pitchFamily="34" charset="-122"/>
              </a:rPr>
              <a:t>认识</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advClick="0" advTm="400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251520" y="843047"/>
            <a:ext cx="8640960" cy="4754245"/>
          </a:xfrm>
          <a:prstGeom prst="rect">
            <a:avLst/>
          </a:prstGeom>
        </p:spPr>
        <p:txBody>
          <a:bodyPr wrap="square">
            <a:spAutoFit/>
          </a:bodyPr>
          <a:lstStyle/>
          <a:p>
            <a:pPr>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三、燃料电池电动汽车组成结构与工作原理</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下面以纯燃料电池驱动的燃料电池电动汽车，说明燃料电池电动汽车的组成结构和工作原理。纯燃料电池汽车只有燃料电池一个动力源，汽车的所有功率负荷都由燃料电池承担。燃料电池系统将氢气与氧气反应产生的电能通过总线传给驱动电机，驱动电机将电能转化为机械能再传给传动系统，从而驱动汽车前进，如图</a:t>
            </a:r>
            <a:r>
              <a:rPr lang="en-US" altLang="zh-CN" sz="1600" b="1" dirty="0">
                <a:solidFill>
                  <a:srgbClr val="0070C0"/>
                </a:solidFill>
                <a:latin typeface="微软雅黑" panose="020B0503020204020204" pitchFamily="34" charset="-122"/>
                <a:ea typeface="微软雅黑" panose="020B0503020204020204" pitchFamily="34" charset="-122"/>
              </a:rPr>
              <a:t>4-6</a:t>
            </a:r>
            <a:r>
              <a:rPr lang="zh-CN" altLang="zh-CN" sz="1600" b="1" dirty="0">
                <a:solidFill>
                  <a:srgbClr val="0070C0"/>
                </a:solidFill>
                <a:latin typeface="微软雅黑" panose="020B0503020204020204" pitchFamily="34" charset="-122"/>
                <a:ea typeface="微软雅黑" panose="020B0503020204020204" pitchFamily="34" charset="-122"/>
              </a:rPr>
              <a:t>所示</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燃料电池汽车的氢燃料可以通过以下几种途径得到：有些车辆直接携带着纯氢燃料，另 外一些车辆有可能装有燃料重整器，能将烃类燃料转化为富氢气体。单个的燃料电池必须结 合成燃料电池组，以便获得必需的动力，满足车辆使用的要求。</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spcBef>
                <a:spcPts val="600"/>
              </a:spcBef>
            </a:pPr>
            <a:r>
              <a:rPr lang="zh-CN" altLang="zh-CN" sz="1600" b="1" dirty="0">
                <a:solidFill>
                  <a:srgbClr val="0070C0"/>
                </a:solidFill>
                <a:latin typeface="微软雅黑" panose="020B0503020204020204" pitchFamily="34" charset="-122"/>
                <a:ea typeface="微软雅黑" panose="020B0503020204020204" pitchFamily="34" charset="-122"/>
              </a:rPr>
              <a:t>与传统汽车相比，燃料电池汽车与传统的内燃机驱动汽车在构造及动力传输等方面存在 很大不同，传统内燃机汽车的发动机与变速器动力总成在燃料电池汽车中不复存在，取而代 之的是燃料电池反应堆、蓄电池、氢气罐、电机、</a:t>
            </a:r>
            <a:r>
              <a:rPr lang="en-US" altLang="zh-CN" sz="1600" b="1" dirty="0">
                <a:solidFill>
                  <a:srgbClr val="0070C0"/>
                </a:solidFill>
                <a:latin typeface="微软雅黑" panose="020B0503020204020204" pitchFamily="34" charset="-122"/>
                <a:ea typeface="微软雅黑" panose="020B0503020204020204" pitchFamily="34" charset="-122"/>
              </a:rPr>
              <a:t>DC/DC</a:t>
            </a:r>
            <a:r>
              <a:rPr lang="zh-CN" altLang="zh-CN" sz="1600" b="1" dirty="0">
                <a:solidFill>
                  <a:srgbClr val="0070C0"/>
                </a:solidFill>
                <a:latin typeface="微软雅黑" panose="020B0503020204020204" pitchFamily="34" charset="-122"/>
                <a:ea typeface="微软雅黑" panose="020B0503020204020204" pitchFamily="34" charset="-122"/>
              </a:rPr>
              <a:t>转化器等设备。图</a:t>
            </a:r>
            <a:r>
              <a:rPr lang="en-US" altLang="zh-CN" sz="1600" b="1" dirty="0">
                <a:solidFill>
                  <a:srgbClr val="0070C0"/>
                </a:solidFill>
                <a:latin typeface="微软雅黑" panose="020B0503020204020204" pitchFamily="34" charset="-122"/>
                <a:ea typeface="微软雅黑" panose="020B0503020204020204" pitchFamily="34" charset="-122"/>
              </a:rPr>
              <a:t>4-7</a:t>
            </a:r>
            <a:r>
              <a:rPr lang="zh-CN" altLang="zh-CN" sz="1600" b="1" dirty="0">
                <a:solidFill>
                  <a:srgbClr val="0070C0"/>
                </a:solidFill>
                <a:latin typeface="微软雅黑" panose="020B0503020204020204" pitchFamily="34" charset="-122"/>
                <a:ea typeface="微软雅黑" panose="020B0503020204020204" pitchFamily="34" charset="-122"/>
              </a:rPr>
              <a:t>为实际燃料电池汽车的燃料电池系统的结构组成</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7" descr="C:\Users\28150\Desktop\燃料电池汽车结构简图.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497" y="1672704"/>
            <a:ext cx="3891716"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2" descr="D:\0教学0\DAIMLETR STAR EDUCATION\lhf\DSE 新能源驱动技术\图片\燃料电池\燃料电池汽车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333289"/>
            <a:ext cx="5040000" cy="312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96504" y="4842947"/>
            <a:ext cx="27190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4-7  </a:t>
            </a:r>
            <a:r>
              <a:rPr lang="zh-CN" altLang="zh-CN" sz="1400" b="1" dirty="0">
                <a:solidFill>
                  <a:srgbClr val="0070C0"/>
                </a:solidFill>
                <a:latin typeface="微软雅黑" panose="020B0503020204020204" pitchFamily="34" charset="-122"/>
                <a:ea typeface="微软雅黑" panose="020B0503020204020204" pitchFamily="34" charset="-122"/>
              </a:rPr>
              <a:t>燃料电池系统的结构组成</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751691" y="4842947"/>
            <a:ext cx="254127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4-6  </a:t>
            </a:r>
            <a:r>
              <a:rPr lang="zh-CN" altLang="zh-CN" sz="1400" b="1" dirty="0">
                <a:solidFill>
                  <a:srgbClr val="0070C0"/>
                </a:solidFill>
                <a:latin typeface="微软雅黑" panose="020B0503020204020204" pitchFamily="34" charset="-122"/>
                <a:ea typeface="微软雅黑" panose="020B0503020204020204" pitchFamily="34" charset="-122"/>
              </a:rPr>
              <a:t>燃料电池汽车结构简图</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8" name="矩形 7"/>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906308"/>
            <a:ext cx="8640960" cy="4384675"/>
          </a:xfrm>
          <a:prstGeom prst="rect">
            <a:avLst/>
          </a:prstGeom>
        </p:spPr>
        <p:txBody>
          <a:bodyPr wrap="square">
            <a:spAutoFit/>
          </a:bodyPr>
          <a:lstStyle/>
          <a:p>
            <a:pPr>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四、燃料电池电动汽车的结构形式特点</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（一）纯燃料电池驱动（</a:t>
            </a:r>
            <a:r>
              <a:rPr lang="en-US" altLang="zh-CN" sz="1400" b="1" dirty="0">
                <a:solidFill>
                  <a:srgbClr val="0070C0"/>
                </a:solidFill>
                <a:latin typeface="微软雅黑" panose="020B0503020204020204" pitchFamily="34" charset="-122"/>
                <a:ea typeface="微软雅黑" panose="020B0503020204020204" pitchFamily="34" charset="-122"/>
              </a:rPr>
              <a:t>PFC</a:t>
            </a:r>
            <a:r>
              <a:rPr lang="zh-CN" altLang="zh-CN" sz="1400" b="1" dirty="0">
                <a:solidFill>
                  <a:srgbClr val="0070C0"/>
                </a:solidFill>
                <a:latin typeface="微软雅黑" panose="020B0503020204020204" pitchFamily="34" charset="-122"/>
                <a:ea typeface="微软雅黑" panose="020B0503020204020204" pitchFamily="34" charset="-122"/>
              </a:rPr>
              <a:t>）的燃料电池电动汽车</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其主要优点如下：</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系统结构简单，便于实现系统控制和整体布置。</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系统部件少，有利于整车的轻量化。</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较少的部件使得整体的能量传递效率高，从而提高整车的燃料经济性。</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其主要缺点如下：</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燃料电池功率大，成本昂贵。</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对燃料电池系统的动态性能和可靠性要求很高。</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不能进行制动能量回收。</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基于纯燃料电池汽车上述这些不利因素，现在已较多地采用了混合驱动这种结构形式。既以燃料电池系统作为主动力源，又增加了蓄电池组或超级电容或蓄电池组加超级电容作为辅助动力源，和燃料电池联合工作，组成混合驱动系统共同驱动汽车。</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从本质上来讲，这种结构的燃料电池电动汽车采用的是类似混合动力结构。它与传统意义上的混合动力结构的不同仅在于动力源是燃料电池而不是内燃机。在燃料电池混合驱动结构汽车中，燃料电池和辅助能量存储装置共同向电动机提供电能，通过变速机构来驱动汽车行驶</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41276"/>
            <a:ext cx="8640960" cy="1754326"/>
          </a:xfrm>
          <a:prstGeom prst="rect">
            <a:avLst/>
          </a:prstGeom>
        </p:spPr>
        <p:txBody>
          <a:bodyPr wrap="square">
            <a:spAutoFit/>
          </a:bodyPr>
          <a:lstStyle/>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（二）“燃料电池＋辅助蓄电池”混合驱动的燃料电池电动汽车</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燃料电池与辅助蓄电池混合驱动的燃料电池电动汽车的动力系统如图</a:t>
            </a:r>
            <a:r>
              <a:rPr lang="en-US" altLang="zh-CN" sz="1400" b="1" dirty="0">
                <a:solidFill>
                  <a:srgbClr val="0070C0"/>
                </a:solidFill>
                <a:latin typeface="微软雅黑" panose="020B0503020204020204" pitchFamily="34" charset="-122"/>
                <a:ea typeface="微软雅黑" panose="020B0503020204020204" pitchFamily="34" charset="-122"/>
              </a:rPr>
              <a:t>4-8</a:t>
            </a:r>
            <a:r>
              <a:rPr lang="zh-CN" altLang="zh-CN" sz="1400" b="1" dirty="0">
                <a:solidFill>
                  <a:srgbClr val="0070C0"/>
                </a:solidFill>
                <a:latin typeface="微软雅黑" panose="020B0503020204020204" pitchFamily="34" charset="-122"/>
                <a:ea typeface="微软雅黑" panose="020B0503020204020204" pitchFamily="34" charset="-122"/>
              </a:rPr>
              <a:t>所示。在该动力系统结构中，有燃料电池和蓄电池两个动力源。汽车的功率负荷由燃料电池和蓄电池共同承担。即燃料电池和蓄电池一起为驱动电动机提供能量，驱动电机将电能转化成机械能传给传动系统，从而驱动汽车前进。</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在燃料电池和蓄电池联合供能时，燃料电池的能量输出变化较为平缓，随时间变化波动较小，而能量需求变化的高频部分由蓄电池分担。在燃料电池系统起动时，蓄电池提供电能用于空压机或鼓风机的工作、电堆的加热、氢气和空气的加湿等。在汽车制动时，驱动电机变成发电机，蓄电池将储存回馈的能量</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endParaRPr>
          </a:p>
        </p:txBody>
      </p:sp>
      <p:pic>
        <p:nvPicPr>
          <p:cNvPr id="31746" name="图片 9" descr="C:\Users\28150\Desktop\“燃料电池＋辅助蓄电池” 混合驱动的 FCEV.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16000" y="2569468"/>
            <a:ext cx="5112000" cy="263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339752" y="5214019"/>
            <a:ext cx="4572000" cy="307777"/>
          </a:xfrm>
          <a:prstGeom prst="rect">
            <a:avLst/>
          </a:prstGeom>
        </p:spPr>
        <p:txBody>
          <a:bodyPr>
            <a:spAutoFit/>
          </a:bodyPr>
          <a:lstStyle/>
          <a:p>
            <a:pPr algn="ctr"/>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4-8 </a:t>
            </a:r>
            <a:r>
              <a:rPr lang="zh-CN" altLang="zh-CN" sz="1400" b="1" dirty="0">
                <a:solidFill>
                  <a:srgbClr val="0070C0"/>
                </a:solidFill>
                <a:latin typeface="微软雅黑" panose="020B0503020204020204" pitchFamily="34" charset="-122"/>
                <a:ea typeface="微软雅黑" panose="020B0503020204020204" pitchFamily="34" charset="-122"/>
              </a:rPr>
              <a:t>“燃料电池＋辅助蓄电池”混合驱动形式</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6" name="矩形 5"/>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1025937"/>
            <a:ext cx="8640960" cy="3969385"/>
          </a:xfrm>
          <a:prstGeom prst="rect">
            <a:avLst/>
          </a:prstGeom>
        </p:spPr>
        <p:txBody>
          <a:bodyPr wrap="square">
            <a:spAutoFit/>
          </a:bodyPr>
          <a:lstStyle/>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这种“燃料电池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辅助蓄电池”混合驱动的燃料电池电动汽车具有如下优点：</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en-US" sz="1400" b="1" dirty="0">
                <a:solidFill>
                  <a:srgbClr val="0070C0"/>
                </a:solidFill>
                <a:latin typeface="微软雅黑" panose="020B0503020204020204" pitchFamily="34" charset="-122"/>
                <a:ea typeface="微软雅黑" panose="020B0503020204020204" pitchFamily="34" charset="-122"/>
              </a:rPr>
              <a:t>）由于增加了辅助蓄电池联合驱动，且辅助蓄电池的比功率价格相对低廉得多，系统对燃料电池的功率要求较纯燃料电池结构形式有很大的降低，从而较大幅度地降低了整车成本。</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2</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降低了对燃料电池动态特性的要求。</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3</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能够回收再生制动能量，增加整车的能量效率。</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4</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汽车的冷起动性能较好。</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5</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在车辆起步的时候和功率需求量不大的时候，蓄电池可以单独输出能量。</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6</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燃料电池单独或与动力电池共同提供持续功率，在车辆起动、爬坡和加速等峰值功率需求时，动力电池提供峰值功率。</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7</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由于蓄电池分担了能量需求变化的高频部分，燃料电池可以在比较好的设定的工作 条件下工作，工作时燃料电池的效率进一步提高。</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8</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en-US" sz="1400" b="1" dirty="0">
                <a:solidFill>
                  <a:srgbClr val="0070C0"/>
                </a:solidFill>
                <a:latin typeface="微软雅黑" panose="020B0503020204020204" pitchFamily="34" charset="-122"/>
                <a:ea typeface="微软雅黑" panose="020B0503020204020204" pitchFamily="34" charset="-122"/>
              </a:rPr>
              <a:t>蓄电池技术比较成熟，可以在一定程度上弥补燃料电池技术上的不足。</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endParaRPr lang="en-US" altLang="zh-CN" sz="1400" b="1" dirty="0" smtClean="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smtClean="0">
                <a:solidFill>
                  <a:srgbClr val="0070C0"/>
                </a:solidFill>
                <a:latin typeface="微软雅黑" panose="020B0503020204020204" pitchFamily="34" charset="-122"/>
                <a:ea typeface="微软雅黑" panose="020B0503020204020204" pitchFamily="34" charset="-122"/>
              </a:rPr>
              <a:t>该</a:t>
            </a:r>
            <a:r>
              <a:rPr lang="zh-CN" altLang="zh-CN" sz="1400" b="1" dirty="0">
                <a:solidFill>
                  <a:srgbClr val="0070C0"/>
                </a:solidFill>
                <a:latin typeface="微软雅黑" panose="020B0503020204020204" pitchFamily="34" charset="-122"/>
                <a:ea typeface="微软雅黑" panose="020B0503020204020204" pitchFamily="34" charset="-122"/>
              </a:rPr>
              <a:t>动力系统结构的主要缺点如下 ：</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1</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zh-CN" sz="1400" b="1" dirty="0">
                <a:solidFill>
                  <a:srgbClr val="0070C0"/>
                </a:solidFill>
                <a:latin typeface="微软雅黑" panose="020B0503020204020204" pitchFamily="34" charset="-122"/>
                <a:ea typeface="微软雅黑" panose="020B0503020204020204" pitchFamily="34" charset="-122"/>
              </a:rPr>
              <a:t>蓄电池的使用增加了驱动系统的重量、体积和复杂性，使整车的动力性和经济性受到影响。</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2</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zh-CN" sz="1400" b="1" dirty="0">
                <a:solidFill>
                  <a:srgbClr val="0070C0"/>
                </a:solidFill>
                <a:latin typeface="微软雅黑" panose="020B0503020204020204" pitchFamily="34" charset="-122"/>
                <a:ea typeface="微软雅黑" panose="020B0503020204020204" pitchFamily="34" charset="-122"/>
              </a:rPr>
              <a:t>蓄电池充放电过程会有能量损耗，影响了能量转换效率 。</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3</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zh-CN" sz="1400" b="1" dirty="0">
                <a:solidFill>
                  <a:srgbClr val="0070C0"/>
                </a:solidFill>
                <a:latin typeface="微软雅黑" panose="020B0503020204020204" pitchFamily="34" charset="-122"/>
                <a:ea typeface="微软雅黑" panose="020B0503020204020204" pitchFamily="34" charset="-122"/>
              </a:rPr>
              <a:t>增加了蓄电池的维护和更换费用。</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sz="1400" b="1" dirty="0">
                <a:solidFill>
                  <a:srgbClr val="0070C0"/>
                </a:solidFill>
                <a:latin typeface="微软雅黑" panose="020B0503020204020204" pitchFamily="34" charset="-122"/>
                <a:ea typeface="微软雅黑" panose="020B0503020204020204" pitchFamily="34" charset="-122"/>
                <a:sym typeface="+mn-ea"/>
              </a:rPr>
              <a:t>（</a:t>
            </a:r>
            <a:r>
              <a:rPr lang="en-US" altLang="zh-CN" sz="1400" b="1" dirty="0">
                <a:solidFill>
                  <a:srgbClr val="0070C0"/>
                </a:solidFill>
                <a:latin typeface="微软雅黑" panose="020B0503020204020204" pitchFamily="34" charset="-122"/>
                <a:ea typeface="微软雅黑" panose="020B0503020204020204" pitchFamily="34" charset="-122"/>
                <a:sym typeface="+mn-ea"/>
              </a:rPr>
              <a:t>4</a:t>
            </a:r>
            <a:r>
              <a:rPr lang="zh-CN" altLang="en-US" sz="1400" b="1" dirty="0">
                <a:solidFill>
                  <a:srgbClr val="0070C0"/>
                </a:solidFill>
                <a:latin typeface="微软雅黑" panose="020B0503020204020204" pitchFamily="34" charset="-122"/>
                <a:ea typeface="微软雅黑" panose="020B0503020204020204" pitchFamily="34" charset="-122"/>
                <a:sym typeface="+mn-ea"/>
              </a:rPr>
              <a:t>）</a:t>
            </a:r>
            <a:r>
              <a:rPr lang="zh-CN" altLang="zh-CN" sz="1400" b="1" dirty="0">
                <a:solidFill>
                  <a:srgbClr val="0070C0"/>
                </a:solidFill>
                <a:latin typeface="微软雅黑" panose="020B0503020204020204" pitchFamily="34" charset="-122"/>
                <a:ea typeface="微软雅黑" panose="020B0503020204020204" pitchFamily="34" charset="-122"/>
              </a:rPr>
              <a:t>系统的复杂化，增加了系统控制和整体布置的难度</a:t>
            </a:r>
            <a:r>
              <a:rPr lang="zh-CN" altLang="zh-CN" sz="1400" b="1" dirty="0" smtClean="0">
                <a:solidFill>
                  <a:srgbClr val="0070C0"/>
                </a:solidFill>
                <a:latin typeface="微软雅黑" panose="020B0503020204020204" pitchFamily="34" charset="-122"/>
                <a:ea typeface="微软雅黑" panose="020B0503020204020204" pitchFamily="34"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1021581"/>
            <a:ext cx="8640960" cy="3924151"/>
          </a:xfrm>
          <a:prstGeom prst="rect">
            <a:avLst/>
          </a:prstGeom>
        </p:spPr>
        <p:txBody>
          <a:bodyPr wrap="square">
            <a:spAutoFit/>
          </a:bodyPr>
          <a:lstStyle/>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（三）“燃料电池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超级电容”混合驱动的燃料电池电动汽车</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燃料电池与超级电容混合驱动的与燃料电池与辅助蓄电池混合驱动的燃料电池电动汽车结构类似，只是把辅助蓄电池换成了超级电容。在该动力系统结构中，有燃料电池和超级 电容两个动力源。汽车的功率负荷由燃料电池和超级电容共同承担，即燃料电池和超级电容一起为驱动电机提供能量，驱动电机将电能转化成机械能传给传动系统，从而驱动汽车前进。</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蓄电池寿命短，成本高，使用要求复杂；而超级电容充放电效率高，能量损失小，比蓄 电池功率密度大，在回收制动能量方面比蓄电池有优势，循环寿命长，使用成本低，但是超 级电容的能量密度较小。随着超级电容技术的不断进步，这种结构将成为重要的研究课题及 发展方向，有利于燃料电池电动汽车的商业化推广和应用</a:t>
            </a:r>
            <a:r>
              <a:rPr lang="zh-CN" altLang="en-US" sz="1400" b="1" dirty="0" smtClean="0">
                <a:solidFill>
                  <a:srgbClr val="0070C0"/>
                </a:solidFill>
                <a:latin typeface="微软雅黑" panose="020B0503020204020204" pitchFamily="34" charset="-122"/>
                <a:ea typeface="微软雅黑" panose="020B0503020204020204" pitchFamily="34"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（四）“燃料电池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辅助蓄电池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超级电容”混合驱动的燃料电池电动汽车</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燃料电池与蓄电池和超级电容混合驱动的电动汽车的动力系统如图</a:t>
            </a:r>
            <a:r>
              <a:rPr lang="en-US" altLang="zh-CN" sz="1400" b="1" dirty="0">
                <a:solidFill>
                  <a:srgbClr val="0070C0"/>
                </a:solidFill>
                <a:latin typeface="微软雅黑" panose="020B0503020204020204" pitchFamily="34" charset="-122"/>
                <a:ea typeface="微软雅黑" panose="020B0503020204020204" pitchFamily="34" charset="-122"/>
              </a:rPr>
              <a:t>4-9</a:t>
            </a:r>
            <a:r>
              <a:rPr lang="zh-CN" altLang="en-US" sz="1400" b="1" dirty="0">
                <a:solidFill>
                  <a:srgbClr val="0070C0"/>
                </a:solidFill>
                <a:latin typeface="微软雅黑" panose="020B0503020204020204" pitchFamily="34" charset="-122"/>
                <a:ea typeface="微软雅黑" panose="020B0503020204020204" pitchFamily="34" charset="-122"/>
              </a:rPr>
              <a:t>所示。它是在燃料电池与辅助蓄电池混合驱动的燃料电池电动汽车的电压总线上再并联一组超级电容，用于提供加速或吸收紧急制动的尖峰电流，减轻蓄电池负担，延长其使用寿命。</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这种动力系统结构，燃料电池、蓄电池和超级电容一起为驱动电机提供能量，驱动电机 将电能转化成机械能传给传动系统，从而驱动汽车前进；在汽车制动时，驱动电机变成发电 机，蓄电池和超级电容将储存回馈的能量</a:t>
            </a:r>
            <a:r>
              <a:rPr lang="zh-CN" altLang="en-US" sz="1400" b="1" dirty="0" smtClean="0">
                <a:solidFill>
                  <a:srgbClr val="0070C0"/>
                </a:solidFill>
                <a:latin typeface="微软雅黑" panose="020B0503020204020204" pitchFamily="34" charset="-122"/>
                <a:ea typeface="微软雅黑" panose="020B0503020204020204" pitchFamily="34" charset="-122"/>
              </a:rPr>
              <a:t>。</a:t>
            </a:r>
            <a:endParaRPr lang="en-US" altLang="zh-CN" sz="1400" b="1" dirty="0" smtClean="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10" descr="C:\Users\28150\Desktop\燃料电池+辅助蓄电池+超级电容.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3321" y="1057300"/>
            <a:ext cx="7077358"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159732" y="4958904"/>
            <a:ext cx="4824536" cy="307777"/>
          </a:xfrm>
          <a:prstGeom prst="rect">
            <a:avLst/>
          </a:prstGeom>
        </p:spPr>
        <p:txBody>
          <a:bodyPr wrap="square">
            <a:spAutoFit/>
          </a:bodyPr>
          <a:lstStyle/>
          <a:p>
            <a:pPr algn="ctr"/>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4-9 </a:t>
            </a:r>
            <a:r>
              <a:rPr lang="zh-CN" altLang="zh-CN" sz="1400" b="1" dirty="0">
                <a:solidFill>
                  <a:srgbClr val="0070C0"/>
                </a:solidFill>
                <a:latin typeface="微软雅黑" panose="020B0503020204020204" pitchFamily="34" charset="-122"/>
                <a:ea typeface="微软雅黑" panose="020B0503020204020204" pitchFamily="34" charset="-122"/>
              </a:rPr>
              <a:t>“燃料电池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辅助蓄电池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超级电容”混合驱动形式</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a:t>
            </a:r>
            <a:r>
              <a:rPr lang="zh-CN" altLang="en-US" sz="2400" b="1" dirty="0" smtClean="0">
                <a:solidFill>
                  <a:srgbClr val="0070C0"/>
                </a:solidFill>
                <a:latin typeface="微软雅黑" panose="020B0503020204020204" pitchFamily="34" charset="-122"/>
                <a:ea typeface="微软雅黑" panose="020B0503020204020204" pitchFamily="34" charset="-122"/>
              </a:rPr>
              <a:t>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87375"/>
            <a:ext cx="8640960" cy="2769989"/>
          </a:xfrm>
          <a:prstGeom prst="rect">
            <a:avLst/>
          </a:prstGeom>
        </p:spPr>
        <p:txBody>
          <a:bodyPr wrap="square">
            <a:spAutoFit/>
          </a:bodyPr>
          <a:lstStyle/>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与“燃料电池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蓄电池”昆合驱动的燃料电池电动汽车比较，其优势更加明显，尤其是在部件效率、动态特性、制动能量回馈等方面更有优势。在采用燃料电池、蓄电池和超级电容联合供能时，燃料电池的能量输出更为平缓，随时间变化波动较小，而能量需求变化的低频部分由蓄电池承担，能量需求变化的高频部分由超级电容承担。</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各动力源的分工更加明细，使得它们的优势也得到了更好的发挥。而其缺点也一样更加明显。</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zh-CN" sz="1400" b="1" dirty="0">
                <a:solidFill>
                  <a:srgbClr val="0070C0"/>
                </a:solidFill>
                <a:latin typeface="微软雅黑" panose="020B0503020204020204" pitchFamily="34" charset="-122"/>
                <a:ea typeface="微软雅黑" panose="020B0503020204020204" pitchFamily="34" charset="-122"/>
              </a:rPr>
              <a:t>、增加了超级电容，整个系统的质量增加。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zh-CN" sz="1400" b="1" dirty="0">
                <a:solidFill>
                  <a:srgbClr val="0070C0"/>
                </a:solidFill>
                <a:latin typeface="微软雅黑" panose="020B0503020204020204" pitchFamily="34" charset="-122"/>
                <a:ea typeface="微软雅黑" panose="020B0503020204020204" pitchFamily="34" charset="-122"/>
              </a:rPr>
              <a:t>、增加了超级电容，系统更加复杂化，系统控制和整体布置的难度也随之增大。</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spcBef>
                <a:spcPts val="600"/>
              </a:spcBef>
            </a:pPr>
            <a:r>
              <a:rPr lang="zh-CN" altLang="zh-CN" sz="1400" b="1" dirty="0">
                <a:solidFill>
                  <a:srgbClr val="0070C0"/>
                </a:solidFill>
                <a:latin typeface="微软雅黑" panose="020B0503020204020204" pitchFamily="34" charset="-122"/>
                <a:ea typeface="微软雅黑" panose="020B0503020204020204" pitchFamily="34" charset="-122"/>
              </a:rPr>
              <a:t>综上所述，“燃料电池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辅助蓄电池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超级电容”组合被认为能够最大限度地满足整车的起动、加速、制动的动力和效率需求，若能够对系统进行很好的匹配和优化，这种结构在给汽车带来良好的性能方面具有更大的吸引力，但其成本最高，结构和控制也最为复杂。目前，燃料电池电动汽车动力系统的一般结构仍是“燃料电池</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zh-CN" sz="1400" b="1" dirty="0">
                <a:solidFill>
                  <a:srgbClr val="0070C0"/>
                </a:solidFill>
                <a:latin typeface="微软雅黑" panose="020B0503020204020204" pitchFamily="34" charset="-122"/>
                <a:ea typeface="微软雅黑" panose="020B0503020204020204" pitchFamily="34" charset="-122"/>
              </a:rPr>
              <a:t>蓄电池”组合。</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9512" y="1061864"/>
            <a:ext cx="8784976" cy="3692525"/>
          </a:xfrm>
          <a:prstGeom prst="rect">
            <a:avLst/>
          </a:prstGeom>
        </p:spPr>
        <p:txBody>
          <a:bodyPr wrap="square">
            <a:spAutoFit/>
          </a:bodyPr>
          <a:lstStyle/>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燃料电池电动汽车按照燃料电池系统氢燃料的来源不同，燃料电池电动汽车可分为两种：以</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的燃料电池电动汽车；经过</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燃料电池电动汽车按照驱动形式，燃料电池电动汽车又可分为两种：</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驱动（</a:t>
            </a:r>
            <a:r>
              <a:rPr lang="en-US" altLang="zh-CN" sz="1600" b="1" dirty="0">
                <a:solidFill>
                  <a:srgbClr val="0070C0"/>
                </a:solidFill>
                <a:latin typeface="微软雅黑" panose="020B0503020204020204" pitchFamily="34" charset="-122"/>
                <a:ea typeface="微软雅黑" panose="020B0503020204020204" pitchFamily="34" charset="-122"/>
              </a:rPr>
              <a:t>PFC</a:t>
            </a:r>
            <a:r>
              <a:rPr lang="zh-CN" altLang="zh-CN" sz="1600" b="1" dirty="0">
                <a:solidFill>
                  <a:srgbClr val="0070C0"/>
                </a:solidFill>
                <a:latin typeface="微软雅黑" panose="020B0503020204020204" pitchFamily="34" charset="-122"/>
                <a:ea typeface="微软雅黑" panose="020B0503020204020204" pitchFamily="34" charset="-122"/>
              </a:rPr>
              <a:t>）的燃料电池电动汽车；混合驱动的燃料电池电动汽车。</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lnSpc>
                <a:spcPct val="200000"/>
              </a:lnSpc>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混合驱动的燃料电池电动汽车按辅助动力源又分为以下三种：</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混合驱动的燃料电池电动汽车；</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混合驱动的燃料电池电动汽车；燃料电池与</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和</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混合驱动的燃料电池电动汽车</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
        <p:nvSpPr>
          <p:cNvPr id="14" name="矩形 13"/>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smtClean="0">
                <a:ln w="1905">
                  <a:noFill/>
                </a:ln>
                <a:solidFill>
                  <a:schemeClr val="bg1"/>
                </a:solidFill>
                <a:latin typeface="微软雅黑" panose="020B0503020204020204" pitchFamily="34" charset="-122"/>
                <a:ea typeface="微软雅黑" panose="020B0503020204020204" pitchFamily="34" charset="-122"/>
              </a:rPr>
              <a:t>3</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429833" y="2602567"/>
            <a:ext cx="6284335" cy="52197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t>丰田</a:t>
            </a:r>
            <a:r>
              <a:rPr lang="en-US" altLang="zh-CN" dirty="0" err="1"/>
              <a:t>Mirai</a:t>
            </a:r>
            <a:r>
              <a:rPr lang="zh-CN" altLang="en-US" dirty="0"/>
              <a:t>氢燃料电池汽车结构的</a:t>
            </a:r>
            <a:r>
              <a:rPr lang="zh-CN" altLang="en-US" dirty="0"/>
              <a:t>认识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5400000">
            <a:off x="3604367" y="-616544"/>
            <a:ext cx="1935266" cy="3168354"/>
          </a:xfrm>
          <a:prstGeom prst="homePlate">
            <a:avLst>
              <a:gd name="adj" fmla="val 28927"/>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TextBox 27"/>
          <p:cNvSpPr txBox="1"/>
          <p:nvPr/>
        </p:nvSpPr>
        <p:spPr bwMode="auto">
          <a:xfrm>
            <a:off x="4168475" y="265212"/>
            <a:ext cx="891445" cy="1254065"/>
          </a:xfrm>
          <a:prstGeom prst="rect">
            <a:avLst/>
          </a:prstGeom>
          <a:noFill/>
        </p:spPr>
        <p:txBody>
          <a:bodyPr vert="eaVert" wrap="none">
            <a:prstTxWarp prst="textPlain">
              <a:avLst/>
            </a:prstTxWarp>
            <a:spAutoFit/>
          </a:bodyPr>
          <a:lstStyle/>
          <a:p>
            <a:pPr algn="ctr" fontAlgn="auto">
              <a:spcBef>
                <a:spcPts val="0"/>
              </a:spcBef>
              <a:spcAft>
                <a:spcPts val="0"/>
              </a:spcAft>
              <a:defRPr/>
            </a:pPr>
            <a:r>
              <a:rPr lang="en-US" altLang="zh-CN" sz="4000" b="1" kern="0" spc="-150" dirty="0">
                <a:ln w="1905">
                  <a:noFill/>
                </a:ln>
                <a:solidFill>
                  <a:schemeClr val="bg1"/>
                </a:solidFill>
                <a:latin typeface="微软雅黑" panose="020B0503020204020204" pitchFamily="34" charset="-122"/>
                <a:ea typeface="微软雅黑" panose="020B0503020204020204" pitchFamily="34" charset="-122"/>
              </a:rPr>
              <a:t>1</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5400000">
            <a:off x="2470876" y="2024910"/>
            <a:ext cx="4211826" cy="3168355"/>
          </a:xfrm>
          <a:custGeom>
            <a:avLst/>
            <a:gdLst/>
            <a:ahLst/>
            <a:cxnLst/>
            <a:rect l="l" t="t" r="r" b="b"/>
            <a:pathLst>
              <a:path w="4211826" h="3168355">
                <a:moveTo>
                  <a:pt x="283690" y="851398"/>
                </a:moveTo>
                <a:lnTo>
                  <a:pt x="4211826" y="851398"/>
                </a:lnTo>
                <a:lnTo>
                  <a:pt x="4211826" y="1465561"/>
                </a:lnTo>
                <a:lnTo>
                  <a:pt x="500721" y="1465561"/>
                </a:lnTo>
                <a:close/>
                <a:moveTo>
                  <a:pt x="283690" y="2316958"/>
                </a:moveTo>
                <a:lnTo>
                  <a:pt x="500721" y="1702795"/>
                </a:lnTo>
                <a:lnTo>
                  <a:pt x="4211826" y="1702795"/>
                </a:lnTo>
                <a:lnTo>
                  <a:pt x="4211826" y="2316958"/>
                </a:lnTo>
                <a:close/>
                <a:moveTo>
                  <a:pt x="0" y="0"/>
                </a:moveTo>
                <a:lnTo>
                  <a:pt x="4211826" y="0"/>
                </a:lnTo>
                <a:lnTo>
                  <a:pt x="4211826" y="614163"/>
                </a:lnTo>
                <a:lnTo>
                  <a:pt x="217032" y="614163"/>
                </a:lnTo>
                <a:close/>
                <a:moveTo>
                  <a:pt x="0" y="3168355"/>
                </a:moveTo>
                <a:lnTo>
                  <a:pt x="217032" y="2554192"/>
                </a:lnTo>
                <a:lnTo>
                  <a:pt x="4211826" y="2554192"/>
                </a:lnTo>
                <a:lnTo>
                  <a:pt x="4211826" y="316835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TextBox 20"/>
          <p:cNvSpPr txBox="1"/>
          <p:nvPr/>
        </p:nvSpPr>
        <p:spPr>
          <a:xfrm>
            <a:off x="0" y="2602567"/>
            <a:ext cx="9144000" cy="768350"/>
          </a:xfrm>
          <a:prstGeom prst="rect">
            <a:avLst/>
          </a:prstGeom>
        </p:spPr>
        <p:txBody>
          <a:bodyPr wrap="square">
            <a:spAutoFit/>
          </a:bodyPr>
          <a:lstStyle>
            <a:defPPr>
              <a:defRPr lang="zh-CN"/>
            </a:defPPr>
            <a:lvl1pPr algn="ctr">
              <a:defRPr sz="2800" b="1">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4400" dirty="0">
                <a:ln w="12700" cmpd="sng">
                  <a:noFill/>
                  <a:prstDash val="solid"/>
                  <a:miter lim="800000"/>
                </a:ln>
                <a:gradFill>
                  <a:gsLst>
                    <a:gs pos="0">
                      <a:srgbClr val="002060"/>
                    </a:gs>
                    <a:gs pos="100000">
                      <a:srgbClr val="0070C0"/>
                    </a:gs>
                  </a:gsLst>
                  <a:lin ang="5400000" scaled="0"/>
                </a:gradFill>
              </a:rPr>
              <a:t>燃料电池的</a:t>
            </a:r>
            <a:r>
              <a:rPr lang="zh-CN" altLang="en-US" sz="4400" dirty="0">
                <a:ln w="12700" cmpd="sng">
                  <a:noFill/>
                  <a:prstDash val="solid"/>
                  <a:miter lim="800000"/>
                </a:ln>
                <a:gradFill>
                  <a:gsLst>
                    <a:gs pos="0">
                      <a:srgbClr val="002060"/>
                    </a:gs>
                    <a:gs pos="100000">
                      <a:srgbClr val="0070C0"/>
                    </a:gs>
                  </a:gsLst>
                  <a:lin ang="5400000" scaled="0"/>
                </a:gradFill>
              </a:rPr>
              <a:t>认识</a:t>
            </a:r>
            <a:endParaRPr lang="zh-CN" altLang="en-US" sz="4400" dirty="0">
              <a:ln w="12700" cmpd="sng">
                <a:noFill/>
                <a:prstDash val="solid"/>
                <a:miter lim="800000"/>
              </a:ln>
              <a:gradFill>
                <a:gsLst>
                  <a:gs pos="0">
                    <a:srgbClr val="002060"/>
                  </a:gs>
                  <a:gs pos="100000">
                    <a:srgbClr val="0070C0"/>
                  </a:gs>
                </a:gsLst>
                <a:lin ang="5400000" scaled="0"/>
              </a:gradFill>
            </a:endParaRPr>
          </a:p>
        </p:txBody>
      </p:sp>
    </p:spTree>
  </p:cSld>
  <p:clrMapOvr>
    <a:masterClrMapping/>
  </p:clrMapOvr>
  <p:transition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250"/>
                                        <p:tgtEl>
                                          <p:spTgt spid="28"/>
                                        </p:tgtEl>
                                      </p:cBhvr>
                                    </p:animEffect>
                                    <p:anim calcmode="lin" valueType="num">
                                      <p:cBhvr>
                                        <p:cTn id="16" dur="250" fill="hold"/>
                                        <p:tgtEl>
                                          <p:spTgt spid="28"/>
                                        </p:tgtEl>
                                        <p:attrNameLst>
                                          <p:attrName>ppt_x</p:attrName>
                                        </p:attrNameLst>
                                      </p:cBhvr>
                                      <p:tavLst>
                                        <p:tav tm="0">
                                          <p:val>
                                            <p:strVal val="#ppt_x"/>
                                          </p:val>
                                        </p:tav>
                                        <p:tav tm="100000">
                                          <p:val>
                                            <p:strVal val="#ppt_x"/>
                                          </p:val>
                                        </p:tav>
                                      </p:tavLst>
                                    </p:anim>
                                    <p:anim calcmode="lin" valueType="num">
                                      <p:cBhvr>
                                        <p:cTn id="17" dur="25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4"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980337"/>
            <a:ext cx="8640960" cy="874407"/>
          </a:xfrm>
          <a:prstGeom prst="rect">
            <a:avLst/>
          </a:prstGeom>
        </p:spPr>
        <p:txBody>
          <a:bodyPr wrap="square">
            <a:spAutoFit/>
          </a:bodyPr>
          <a:lstStyle/>
          <a:p>
            <a:pPr indent="449580">
              <a:lnSpc>
                <a:spcPct val="150000"/>
              </a:lnSpc>
            </a:pP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同学小李在</a:t>
            </a:r>
            <a:r>
              <a:rPr lang="en-US"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4S</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店的销售顾问工作岗位实习，客户张先生想了解下丰田</a:t>
            </a:r>
            <a:r>
              <a:rPr lang="en-US" altLang="zh-CN"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燃料电池汽车。假如你是小李，你怎样介绍这款燃料电池汽车呢？</a:t>
            </a:r>
            <a:endParaRPr lang="zh-CN" altLang="zh-CN"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8635" y="1345332"/>
            <a:ext cx="970428" cy="863591"/>
            <a:chOff x="1710900" y="3027136"/>
            <a:chExt cx="734429" cy="653574"/>
          </a:xfrm>
        </p:grpSpPr>
        <p:sp>
          <p:nvSpPr>
            <p:cNvPr id="6" name="MH_Other_1"/>
            <p:cNvSpPr>
              <a:spLocks noChangeArrowheads="1"/>
            </p:cNvSpPr>
            <p:nvPr>
              <p:custDataLst>
                <p:tags r:id="rId1"/>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2"/>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3"/>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4"/>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nvGrpSpPr>
        <p:grpSpPr>
          <a:xfrm>
            <a:off x="678635" y="2377446"/>
            <a:ext cx="970429" cy="863591"/>
            <a:chOff x="4379101" y="3027136"/>
            <a:chExt cx="734430" cy="653574"/>
          </a:xfrm>
        </p:grpSpPr>
        <p:sp>
          <p:nvSpPr>
            <p:cNvPr id="11" name="MH_Other_5"/>
            <p:cNvSpPr>
              <a:spLocks noChangeArrowheads="1"/>
            </p:cNvSpPr>
            <p:nvPr>
              <p:custDataLst>
                <p:tags r:id="rId5"/>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6"/>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7"/>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8"/>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nvGrpSpPr>
        <p:grpSpPr>
          <a:xfrm>
            <a:off x="678635" y="3409560"/>
            <a:ext cx="970428" cy="863593"/>
            <a:chOff x="1710900" y="4311825"/>
            <a:chExt cx="734429" cy="653575"/>
          </a:xfrm>
        </p:grpSpPr>
        <p:sp>
          <p:nvSpPr>
            <p:cNvPr id="16" name="MH_Other_9"/>
            <p:cNvSpPr>
              <a:spLocks noChangeArrowheads="1"/>
            </p:cNvSpPr>
            <p:nvPr>
              <p:custDataLst>
                <p:tags r:id="rId9"/>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0"/>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1"/>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2"/>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3"/>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能叙述丰田</a:t>
            </a:r>
            <a:r>
              <a:rPr lang="en-US" altLang="zh-CN"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氢燃料电池汽车主要部件组成。</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4"/>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能叙述丰田</a:t>
            </a:r>
            <a:r>
              <a:rPr lang="en-US" altLang="zh-CN"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氢燃料电池汽车的结构。</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5"/>
            </p:custDataLst>
          </p:nvPr>
        </p:nvSpPr>
        <p:spPr>
          <a:xfrm>
            <a:off x="1777535" y="365762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能叙述丰田</a:t>
            </a:r>
            <a:r>
              <a:rPr lang="en-US" altLang="zh-CN" b="1" dirty="0" err="1">
                <a:solidFill>
                  <a:srgbClr val="0070C0"/>
                </a:solidFill>
                <a:latin typeface="微软雅黑" panose="020B0503020204020204" pitchFamily="34" charset="-122"/>
                <a:ea typeface="微软雅黑" panose="020B0503020204020204" pitchFamily="34" charset="-122"/>
              </a:rPr>
              <a:t>Mirai</a:t>
            </a:r>
            <a:r>
              <a:rPr lang="zh-CN" altLang="en-US" b="1" dirty="0">
                <a:solidFill>
                  <a:srgbClr val="0070C0"/>
                </a:solidFill>
                <a:latin typeface="微软雅黑" panose="020B0503020204020204" pitchFamily="34" charset="-122"/>
                <a:ea typeface="微软雅黑" panose="020B0503020204020204" pitchFamily="34" charset="-122"/>
              </a:rPr>
              <a:t>氢燃料电池汽车的工作原理。</a:t>
            </a:r>
            <a:endParaRPr lang="zh-CN" altLang="en-US" dirty="0"/>
          </a:p>
        </p:txBody>
      </p:sp>
      <p:grpSp>
        <p:nvGrpSpPr>
          <p:cNvPr id="21" name="组合 20"/>
          <p:cNvGrpSpPr/>
          <p:nvPr/>
        </p:nvGrpSpPr>
        <p:grpSpPr>
          <a:xfrm>
            <a:off x="678635" y="4441676"/>
            <a:ext cx="970428" cy="863593"/>
            <a:chOff x="1710900" y="4311825"/>
            <a:chExt cx="734429" cy="653575"/>
          </a:xfrm>
        </p:grpSpPr>
        <p:sp>
          <p:nvSpPr>
            <p:cNvPr id="22" name="MH_Other_9"/>
            <p:cNvSpPr>
              <a:spLocks noChangeArrowheads="1"/>
            </p:cNvSpPr>
            <p:nvPr>
              <p:custDataLst>
                <p:tags r:id="rId16"/>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17"/>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18"/>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19"/>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0"/>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175469"/>
            <a:ext cx="8640960" cy="4015105"/>
          </a:xfrm>
          <a:prstGeom prst="rect">
            <a:avLst/>
          </a:prstGeom>
        </p:spPr>
        <p:txBody>
          <a:bodyPr wrap="square">
            <a:spAutoFit/>
          </a:bodyPr>
          <a:lstStyle/>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氢燃料电池车（</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FCV</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）听起来离我们还太遥远，但丰田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已经量产且运行了长达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年（至</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2019</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年）之久，多年间它运转良好并一直保持着持续不断的测试、研发和升级中。</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传动系统仍是</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2019</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款丰田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最关键的部分，氢燃料电池驱动电机为丰田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提供全部动力，拥有</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500km</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续航，最高车速可达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200km/h</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，当然</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并没有追求性能，它提供了非常保守的动力，拥有</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155Ps</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马力和百公里</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9</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秒的加速，氢气可在</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分钟内补充完毕，这几乎解决了电动汽车所有“痛点”，但目前只在美国和日本有售。</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就安全性而言，</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2019</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款丰田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的储氢罐是由碳纤维和凯夫拉材料制成，即使受到激烈碰撞也能保持密闭状态，同时，多年来一直有</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试验车在美国死亡谷高达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60℃</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的环境和加拿大耶洛奈夫低至</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-40℃</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的环境里进行测试，以确保在高温或寒冷天气下的稳定性与安全性。</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lnSpc>
                <a:spcPct val="150000"/>
              </a:lnSpc>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下面以丰田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氢燃料电池汽车为例，说明燃料电池汽车主要结构部件。</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97481"/>
            <a:ext cx="8640960" cy="907941"/>
          </a:xfrm>
          <a:prstGeom prst="rect">
            <a:avLst/>
          </a:prstGeom>
        </p:spPr>
        <p:txBody>
          <a:bodyPr wrap="square">
            <a:spAutoFit/>
          </a:bodyPr>
          <a:lstStyle/>
          <a:p>
            <a:pPr indent="358775">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一、丰田 </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氢燃料电池汽车主要组件</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氢燃料电池汽车主要组件，如图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4-10</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底盘上安装有高压储氢罐、储能电池、燃料电池堆和由动力控制装置、电机组成的动力系统。</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33794" name="图片 11" descr="C:\Users\28150\Desktop\主要组件.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24440" y="1923728"/>
            <a:ext cx="5295120" cy="30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82888" y="5205855"/>
            <a:ext cx="36512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4-10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氢燃料电池汽车主要组件</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05120"/>
            <a:ext cx="8640960" cy="1891665"/>
          </a:xfrm>
          <a:prstGeom prst="rect">
            <a:avLst/>
          </a:prstGeom>
        </p:spPr>
        <p:txBody>
          <a:bodyPr wrap="square">
            <a:spAutoFit/>
          </a:bodyPr>
          <a:lstStyle/>
          <a:p>
            <a:pPr indent="358775">
              <a:spcBef>
                <a:spcPts val="600"/>
              </a:spcBef>
            </a:pP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储氢罐</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358775">
              <a:spcBef>
                <a:spcPts val="600"/>
              </a:spcBef>
            </a:pP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氢燃料电池汽车储氢罐位于车身后部，如图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4-11</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所示。两个储气罐容积分别为</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60L</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62.4L</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，最大可存储</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5kg</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氢燃料，储气压力可达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70MPa</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。储氢罐外观如图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4-12</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所示，结构如图</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4-13</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内层采用高分子聚合物材料，与氢气接触不反应，并防止气体扩散；中间层是高压气罐最重要的一层，采用“热塑性炭纤维增强塑料”；外层采用玻璃纤维增加聚合物材料。氢罐上装有止逆阀式的易熔塞泄压阀，在车辆着火的情况下，易熔塞会受热熔化并强制性地排出氢气。当车速</a:t>
            </a:r>
            <a:r>
              <a:rPr lang="en-US" altLang="zh-CN"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80km/h</a:t>
            </a:r>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以下发生追尾是不会对氢罐造成任何损伤。</a:t>
            </a:r>
            <a:endPar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34818" name="图片 12" descr="C:\Users\28150\Desktop\燃料电池和储氢罐位置.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5025" y="2812246"/>
            <a:ext cx="4246975"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图片 13" descr="C:\Users\28150\Desktop\氢罐外观.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8568" y="2812246"/>
            <a:ext cx="3667888"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5025" y="5233764"/>
            <a:ext cx="4030952" cy="460375"/>
          </a:xfrm>
          <a:prstGeom prst="rect">
            <a:avLst/>
          </a:prstGeom>
        </p:spPr>
        <p:txBody>
          <a:bodyPr wrap="square">
            <a:spAutoFit/>
          </a:bodyPr>
          <a:lstStyle/>
          <a:p>
            <a:r>
              <a:rPr lang="zh-CN" altLang="zh-CN" sz="1200" b="1" dirty="0">
                <a:solidFill>
                  <a:srgbClr val="0070C0"/>
                </a:solidFill>
                <a:latin typeface="微软雅黑" panose="020B0503020204020204" pitchFamily="34" charset="-122"/>
                <a:ea typeface="微软雅黑" panose="020B0503020204020204" pitchFamily="34" charset="-122"/>
              </a:rPr>
              <a:t>图</a:t>
            </a:r>
            <a:r>
              <a:rPr lang="en-US" altLang="zh-CN" sz="1200" b="1" dirty="0">
                <a:solidFill>
                  <a:srgbClr val="0070C0"/>
                </a:solidFill>
                <a:latin typeface="微软雅黑" panose="020B0503020204020204" pitchFamily="34" charset="-122"/>
                <a:ea typeface="微软雅黑" panose="020B0503020204020204" pitchFamily="34" charset="-122"/>
              </a:rPr>
              <a:t>4-11  </a:t>
            </a:r>
            <a:r>
              <a:rPr lang="zh-CN" altLang="zh-CN" sz="1200" b="1" dirty="0">
                <a:solidFill>
                  <a:srgbClr val="0070C0"/>
                </a:solidFill>
                <a:latin typeface="微软雅黑" panose="020B0503020204020204" pitchFamily="34" charset="-122"/>
                <a:ea typeface="微软雅黑" panose="020B0503020204020204" pitchFamily="34" charset="-122"/>
              </a:rPr>
              <a:t>丰田</a:t>
            </a:r>
            <a:r>
              <a:rPr lang="en-US" altLang="zh-CN" sz="1200" b="1" dirty="0" err="1">
                <a:solidFill>
                  <a:srgbClr val="0070C0"/>
                </a:solidFill>
                <a:latin typeface="微软雅黑" panose="020B0503020204020204" pitchFamily="34" charset="-122"/>
                <a:ea typeface="微软雅黑" panose="020B0503020204020204" pitchFamily="34" charset="-122"/>
              </a:rPr>
              <a:t>Mirai</a:t>
            </a:r>
            <a:r>
              <a:rPr lang="zh-CN" altLang="zh-CN" sz="1200" b="1" dirty="0">
                <a:solidFill>
                  <a:srgbClr val="0070C0"/>
                </a:solidFill>
                <a:latin typeface="微软雅黑" panose="020B0503020204020204" pitchFamily="34" charset="-122"/>
                <a:ea typeface="微软雅黑" panose="020B0503020204020204" pitchFamily="34" charset="-122"/>
              </a:rPr>
              <a:t>氢燃料电池汽车储氢罐及燃料电池位置</a:t>
            </a:r>
            <a:endParaRPr lang="zh-CN" altLang="en-US" sz="12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5377791" y="5233764"/>
            <a:ext cx="3002915" cy="275590"/>
          </a:xfrm>
          <a:prstGeom prst="rect">
            <a:avLst/>
          </a:prstGeom>
        </p:spPr>
        <p:txBody>
          <a:bodyPr wrap="none">
            <a:spAutoFit/>
          </a:bodyPr>
          <a:lstStyle/>
          <a:p>
            <a:r>
              <a:rPr lang="zh-CN" altLang="zh-CN" sz="1200" b="1" dirty="0">
                <a:solidFill>
                  <a:srgbClr val="0070C0"/>
                </a:solidFill>
                <a:latin typeface="微软雅黑" panose="020B0503020204020204" pitchFamily="34" charset="-122"/>
                <a:ea typeface="微软雅黑" panose="020B0503020204020204" pitchFamily="34" charset="-122"/>
              </a:rPr>
              <a:t>图</a:t>
            </a:r>
            <a:r>
              <a:rPr lang="en-US" altLang="zh-CN" sz="1200" b="1" dirty="0">
                <a:solidFill>
                  <a:srgbClr val="0070C0"/>
                </a:solidFill>
                <a:latin typeface="微软雅黑" panose="020B0503020204020204" pitchFamily="34" charset="-122"/>
                <a:ea typeface="微软雅黑" panose="020B0503020204020204" pitchFamily="34" charset="-122"/>
              </a:rPr>
              <a:t>4-12  </a:t>
            </a:r>
            <a:r>
              <a:rPr lang="zh-CN" altLang="zh-CN" sz="1200" b="1" dirty="0">
                <a:solidFill>
                  <a:srgbClr val="0070C0"/>
                </a:solidFill>
                <a:latin typeface="微软雅黑" panose="020B0503020204020204" pitchFamily="34" charset="-122"/>
                <a:ea typeface="微软雅黑" panose="020B0503020204020204" pitchFamily="34" charset="-122"/>
              </a:rPr>
              <a:t>丰田</a:t>
            </a:r>
            <a:r>
              <a:rPr lang="en-US" altLang="zh-CN" sz="1200" b="1" dirty="0" err="1">
                <a:solidFill>
                  <a:srgbClr val="0070C0"/>
                </a:solidFill>
                <a:latin typeface="微软雅黑" panose="020B0503020204020204" pitchFamily="34" charset="-122"/>
                <a:ea typeface="微软雅黑" panose="020B0503020204020204" pitchFamily="34" charset="-122"/>
              </a:rPr>
              <a:t>Mirai</a:t>
            </a:r>
            <a:r>
              <a:rPr lang="zh-CN" altLang="zh-CN" sz="1200" b="1" dirty="0">
                <a:solidFill>
                  <a:srgbClr val="0070C0"/>
                </a:solidFill>
                <a:latin typeface="微软雅黑" panose="020B0503020204020204" pitchFamily="34" charset="-122"/>
                <a:ea typeface="微软雅黑" panose="020B0503020204020204" pitchFamily="34" charset="-122"/>
              </a:rPr>
              <a:t>氢燃料电池汽车储氢罐</a:t>
            </a:r>
            <a:endParaRPr lang="zh-CN" altLang="zh-CN" sz="12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5842" name="图片 14" descr="C:\Users\28150\Desktop\氢罐结构.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2603" y="985292"/>
            <a:ext cx="7777829" cy="340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3120" y="4873724"/>
            <a:ext cx="38290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4-13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氢燃料电池汽车储氢罐结构</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13284"/>
            <a:ext cx="8640960" cy="1830070"/>
          </a:xfrm>
          <a:prstGeom prst="rect">
            <a:avLst/>
          </a:prstGeom>
        </p:spPr>
        <p:txBody>
          <a:bodyPr wrap="square">
            <a:spAutoFit/>
          </a:bodyPr>
          <a:lstStyle/>
          <a:p>
            <a:pPr indent="449580">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燃料电池（燃料电池堆）</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cs typeface="宋体" panose="02010600030101010101" pitchFamily="2" charset="-122"/>
              </a:rPr>
              <a:t>Mirai</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的燃料电池位于前排座椅下方，外观如图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4-14</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所示。燃料电池是整车的电力来源，在这里氢气与氧气发生反应产生电能。其能量密度达到了</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3.1kW/L</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，发电总功率可达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114kW</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3.</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储能电池（可充电电池）</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indent="449580">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储能电池位于后排座椅后方，如图</a:t>
            </a:r>
            <a:r>
              <a:rPr lang="en-US" altLang="zh-CN"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4-15</a:t>
            </a:r>
            <a:r>
              <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所示。储能电池虽然占据了一定的行李箱空间，但其发挥的作用很大。燃料电池组输出剩余的电能和车辆行驶过程中回收的电能都被它储存起来，供急加速和车载用电器使用。</a:t>
            </a:r>
            <a:endParaRPr lang="zh-CN" altLang="en-US" sz="14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36866" name="图片 16" descr="C:\Users\28150\Desktop\丰田Mirai燃料电池外观.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5004" y="2744555"/>
            <a:ext cx="28829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17" descr="C:\Users\28150\Desktop\储能电池.jpeg"/>
          <p:cNvPicPr>
            <a:picLocks noChangeAspect="1" noChangeArrowheads="1"/>
          </p:cNvPicPr>
          <p:nvPr/>
        </p:nvPicPr>
        <p:blipFill rotWithShape="1">
          <a:blip r:embed="rId2">
            <a:extLst>
              <a:ext uri="{28A0092B-C50C-407E-A947-70E740481C1C}">
                <a14:useLocalDpi xmlns:a14="http://schemas.microsoft.com/office/drawing/2010/main" val="0"/>
              </a:ext>
            </a:extLst>
          </a:blip>
          <a:srcRect r="48171"/>
          <a:stretch>
            <a:fillRect/>
          </a:stretch>
        </p:blipFill>
        <p:spPr bwMode="auto">
          <a:xfrm>
            <a:off x="5220072" y="2579464"/>
            <a:ext cx="270532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17" descr="C:\Users\28150\Desktop\储能电池.jpeg"/>
          <p:cNvPicPr>
            <a:picLocks noChangeAspect="1" noChangeArrowheads="1"/>
          </p:cNvPicPr>
          <p:nvPr/>
        </p:nvPicPr>
        <p:blipFill rotWithShape="1">
          <a:blip r:embed="rId2">
            <a:extLst>
              <a:ext uri="{28A0092B-C50C-407E-A947-70E740481C1C}">
                <a14:useLocalDpi xmlns:a14="http://schemas.microsoft.com/office/drawing/2010/main" val="0"/>
              </a:ext>
            </a:extLst>
          </a:blip>
          <a:srcRect l="62374"/>
          <a:stretch>
            <a:fillRect/>
          </a:stretch>
        </p:blipFill>
        <p:spPr bwMode="auto">
          <a:xfrm>
            <a:off x="5739491" y="3906614"/>
            <a:ext cx="196397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55576" y="5214019"/>
            <a:ext cx="27622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4-14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燃料电池外观</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4917729" y="5214019"/>
            <a:ext cx="34734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4-15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储能电池的位置及外观</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0" y="7493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79512" y="977900"/>
            <a:ext cx="8640960" cy="1076325"/>
          </a:xfrm>
          <a:prstGeom prst="rect">
            <a:avLst/>
          </a:prstGeom>
        </p:spPr>
        <p:txBody>
          <a:bodyPr wrap="square">
            <a:spAutoFit/>
          </a:bodyPr>
          <a:lstStyle/>
          <a:p>
            <a:pPr indent="358775"/>
            <a:r>
              <a:rPr lang="en-US" altLang="zh-CN" sz="1600" b="1" dirty="0">
                <a:solidFill>
                  <a:srgbClr val="0070C0"/>
                </a:solidFill>
                <a:latin typeface="微软雅黑" panose="020B0503020204020204" pitchFamily="34" charset="-122"/>
                <a:ea typeface="微软雅黑" panose="020B0503020204020204" pitchFamily="34" charset="-122"/>
              </a:rPr>
              <a:t>4.</a:t>
            </a:r>
            <a:r>
              <a:rPr lang="zh-CN" altLang="zh-CN" sz="1600" b="1" dirty="0">
                <a:solidFill>
                  <a:srgbClr val="0070C0"/>
                </a:solidFill>
                <a:latin typeface="微软雅黑" panose="020B0503020204020204" pitchFamily="34" charset="-122"/>
                <a:ea typeface="微软雅黑" panose="020B0503020204020204" pitchFamily="34" charset="-122"/>
              </a:rPr>
              <a:t>升压变压器</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zh-CN" altLang="zh-CN" sz="1600" b="1" dirty="0">
                <a:solidFill>
                  <a:srgbClr val="0070C0"/>
                </a:solidFill>
                <a:latin typeface="微软雅黑" panose="020B0503020204020204" pitchFamily="34" charset="-122"/>
                <a:ea typeface="微软雅黑" panose="020B0503020204020204" pitchFamily="34" charset="-122"/>
              </a:rPr>
              <a:t>在新一代燃料电池系统中，发出的电能还需要经过升压变频器的升压才能供给电动机使用，最终输出电压由</a:t>
            </a:r>
            <a:r>
              <a:rPr lang="en-US" altLang="zh-CN" sz="1600" b="1" dirty="0">
                <a:solidFill>
                  <a:srgbClr val="0070C0"/>
                </a:solidFill>
                <a:latin typeface="微软雅黑" panose="020B0503020204020204" pitchFamily="34" charset="-122"/>
                <a:ea typeface="微软雅黑" panose="020B0503020204020204" pitchFamily="34" charset="-122"/>
              </a:rPr>
              <a:t>2008</a:t>
            </a:r>
            <a:r>
              <a:rPr lang="zh-CN" altLang="zh-CN" sz="1600" b="1" dirty="0">
                <a:solidFill>
                  <a:srgbClr val="0070C0"/>
                </a:solidFill>
                <a:latin typeface="微软雅黑" panose="020B0503020204020204" pitchFamily="34" charset="-122"/>
                <a:ea typeface="微软雅黑" panose="020B0503020204020204" pitchFamily="34" charset="-122"/>
              </a:rPr>
              <a:t>年款燃料电池的</a:t>
            </a:r>
            <a:r>
              <a:rPr lang="en-US" altLang="zh-CN" sz="1600" b="1" dirty="0">
                <a:solidFill>
                  <a:srgbClr val="0070C0"/>
                </a:solidFill>
                <a:latin typeface="微软雅黑" panose="020B0503020204020204" pitchFamily="34" charset="-122"/>
                <a:ea typeface="微软雅黑" panose="020B0503020204020204" pitchFamily="34" charset="-122"/>
              </a:rPr>
              <a:t>250V</a:t>
            </a:r>
            <a:r>
              <a:rPr lang="zh-CN" altLang="zh-CN" sz="1600" b="1" dirty="0">
                <a:solidFill>
                  <a:srgbClr val="0070C0"/>
                </a:solidFill>
                <a:latin typeface="微软雅黑" panose="020B0503020204020204" pitchFamily="34" charset="-122"/>
                <a:ea typeface="微软雅黑" panose="020B0503020204020204" pitchFamily="34" charset="-122"/>
              </a:rPr>
              <a:t>上升到了</a:t>
            </a:r>
            <a:r>
              <a:rPr lang="en-US" altLang="zh-CN" sz="1600" b="1" dirty="0">
                <a:solidFill>
                  <a:srgbClr val="0070C0"/>
                </a:solidFill>
                <a:latin typeface="微软雅黑" panose="020B0503020204020204" pitchFamily="34" charset="-122"/>
                <a:ea typeface="微软雅黑" panose="020B0503020204020204" pitchFamily="34" charset="-122"/>
              </a:rPr>
              <a:t>650V</a:t>
            </a:r>
            <a:r>
              <a:rPr lang="zh-CN" altLang="zh-CN" sz="1600" b="1" dirty="0">
                <a:solidFill>
                  <a:srgbClr val="0070C0"/>
                </a:solidFill>
                <a:latin typeface="微软雅黑" panose="020B0503020204020204" pitchFamily="34" charset="-122"/>
                <a:ea typeface="微软雅黑" panose="020B0503020204020204" pitchFamily="34" charset="-122"/>
              </a:rPr>
              <a:t>，如图</a:t>
            </a:r>
            <a:r>
              <a:rPr lang="en-US" altLang="zh-CN" sz="1600" b="1" dirty="0">
                <a:solidFill>
                  <a:srgbClr val="0070C0"/>
                </a:solidFill>
                <a:latin typeface="微软雅黑" panose="020B0503020204020204" pitchFamily="34" charset="-122"/>
                <a:ea typeface="微软雅黑" panose="020B0503020204020204" pitchFamily="34" charset="-122"/>
              </a:rPr>
              <a:t>4-16</a:t>
            </a:r>
            <a:r>
              <a:rPr lang="zh-CN" altLang="zh-CN" sz="1600" b="1" dirty="0">
                <a:solidFill>
                  <a:srgbClr val="0070C0"/>
                </a:solidFill>
                <a:latin typeface="微软雅黑" panose="020B0503020204020204" pitchFamily="34" charset="-122"/>
                <a:ea typeface="微软雅黑" panose="020B0503020204020204" pitchFamily="34" charset="-122"/>
              </a:rPr>
              <a:t>所示。从其发电功率来看，正好可以满足电机的最大输出需求。</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25642" name="图片 19" descr="C:\Users\28150\Desktop\丰田Mirai升压变压器.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19636" y="2055117"/>
            <a:ext cx="5704728" cy="296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321497" y="5161756"/>
            <a:ext cx="25844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4-16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升压变压器</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a:t>
            </a:r>
            <a:r>
              <a:rPr lang="zh-CN" altLang="en-US" sz="2400" b="1" dirty="0" smtClean="0">
                <a:solidFill>
                  <a:srgbClr val="0070C0"/>
                </a:solidFill>
                <a:latin typeface="微软雅黑" panose="020B0503020204020204" pitchFamily="34" charset="-122"/>
                <a:ea typeface="微软雅黑" panose="020B0503020204020204" pitchFamily="34" charset="-122"/>
              </a:rPr>
              <a:t>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251520" y="913284"/>
            <a:ext cx="8640960" cy="1814830"/>
          </a:xfrm>
          <a:prstGeom prst="rect">
            <a:avLst/>
          </a:prstGeom>
        </p:spPr>
        <p:txBody>
          <a:bodyPr wrap="square">
            <a:spAutoFit/>
          </a:bodyPr>
          <a:lstStyle/>
          <a:p>
            <a:pPr indent="358775"/>
            <a:r>
              <a:rPr lang="en-US" altLang="zh-CN" sz="1600" b="1" dirty="0">
                <a:solidFill>
                  <a:srgbClr val="0070C0"/>
                </a:solidFill>
                <a:latin typeface="微软雅黑" panose="020B0503020204020204" pitchFamily="34" charset="-122"/>
                <a:ea typeface="微软雅黑" panose="020B0503020204020204" pitchFamily="34" charset="-122"/>
              </a:rPr>
              <a:t>5.</a:t>
            </a:r>
            <a:r>
              <a:rPr lang="zh-CN" altLang="zh-CN" sz="1600" b="1" dirty="0">
                <a:solidFill>
                  <a:srgbClr val="0070C0"/>
                </a:solidFill>
                <a:latin typeface="微软雅黑" panose="020B0503020204020204" pitchFamily="34" charset="-122"/>
                <a:ea typeface="微软雅黑" panose="020B0503020204020204" pitchFamily="34" charset="-122"/>
              </a:rPr>
              <a:t>驱动电机</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zh-CN" altLang="zh-CN" sz="1600" b="1" dirty="0">
                <a:solidFill>
                  <a:srgbClr val="0070C0"/>
                </a:solidFill>
                <a:latin typeface="微软雅黑" panose="020B0503020204020204" pitchFamily="34" charset="-122"/>
                <a:ea typeface="微软雅黑" panose="020B0503020204020204" pitchFamily="34"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的驱动电机位于车头，外观如图</a:t>
            </a:r>
            <a:r>
              <a:rPr lang="en-US" altLang="zh-CN" sz="1600" b="1" dirty="0">
                <a:solidFill>
                  <a:srgbClr val="0070C0"/>
                </a:solidFill>
                <a:latin typeface="微软雅黑" panose="020B0503020204020204" pitchFamily="34" charset="-122"/>
                <a:ea typeface="微软雅黑" panose="020B0503020204020204" pitchFamily="34" charset="-122"/>
              </a:rPr>
              <a:t>4-17</a:t>
            </a:r>
            <a:r>
              <a:rPr lang="zh-CN" altLang="zh-CN" sz="1600" b="1" dirty="0">
                <a:solidFill>
                  <a:srgbClr val="0070C0"/>
                </a:solidFill>
                <a:latin typeface="微软雅黑" panose="020B0503020204020204" pitchFamily="34" charset="-122"/>
                <a:ea typeface="微软雅黑" panose="020B0503020204020204" pitchFamily="34" charset="-122"/>
              </a:rPr>
              <a:t>所示。驱动电机最大输出功率</a:t>
            </a:r>
            <a:r>
              <a:rPr lang="en-US" altLang="zh-CN" sz="1600" b="1" dirty="0">
                <a:solidFill>
                  <a:srgbClr val="0070C0"/>
                </a:solidFill>
                <a:latin typeface="微软雅黑" panose="020B0503020204020204" pitchFamily="34" charset="-122"/>
                <a:ea typeface="微软雅黑" panose="020B0503020204020204" pitchFamily="34" charset="-122"/>
              </a:rPr>
              <a:t>113kW</a:t>
            </a:r>
            <a:r>
              <a:rPr lang="zh-CN" altLang="zh-CN" sz="1600" b="1" dirty="0">
                <a:solidFill>
                  <a:srgbClr val="0070C0"/>
                </a:solidFill>
                <a:latin typeface="微软雅黑" panose="020B0503020204020204" pitchFamily="34" charset="-122"/>
                <a:ea typeface="微软雅黑" panose="020B0503020204020204" pitchFamily="34" charset="-122"/>
              </a:rPr>
              <a:t>，峰值转矩达到了</a:t>
            </a:r>
            <a:r>
              <a:rPr lang="en-US" altLang="zh-CN" sz="1600" b="1" dirty="0">
                <a:solidFill>
                  <a:srgbClr val="0070C0"/>
                </a:solidFill>
                <a:latin typeface="微软雅黑" panose="020B0503020204020204" pitchFamily="34" charset="-122"/>
                <a:ea typeface="微软雅黑" panose="020B0503020204020204" pitchFamily="34" charset="-122"/>
              </a:rPr>
              <a:t>335N</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m</a:t>
            </a:r>
            <a:r>
              <a:rPr lang="zh-CN" altLang="zh-CN" sz="1600" b="1" dirty="0">
                <a:solidFill>
                  <a:srgbClr val="0070C0"/>
                </a:solidFill>
                <a:latin typeface="微软雅黑" panose="020B0503020204020204" pitchFamily="34" charset="-122"/>
                <a:ea typeface="微软雅黑" panose="020B0503020204020204" pitchFamily="34" charset="-122"/>
              </a:rPr>
              <a:t>，虽然</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的车重超过</a:t>
            </a:r>
            <a:r>
              <a:rPr lang="en-US" altLang="zh-CN" sz="1600" b="1" dirty="0">
                <a:solidFill>
                  <a:srgbClr val="0070C0"/>
                </a:solidFill>
                <a:latin typeface="微软雅黑" panose="020B0503020204020204" pitchFamily="34" charset="-122"/>
                <a:ea typeface="微软雅黑" panose="020B0503020204020204" pitchFamily="34" charset="-122"/>
              </a:rPr>
              <a:t>1.8</a:t>
            </a:r>
            <a:r>
              <a:rPr lang="zh-CN" altLang="zh-CN" sz="1600" b="1" dirty="0">
                <a:solidFill>
                  <a:srgbClr val="0070C0"/>
                </a:solidFill>
                <a:latin typeface="微软雅黑" panose="020B0503020204020204" pitchFamily="34" charset="-122"/>
                <a:ea typeface="微软雅黑" panose="020B0503020204020204" pitchFamily="34" charset="-122"/>
              </a:rPr>
              <a:t>吨，如此扭矩输出依然保证了良好的中低速响应。</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en-US" altLang="zh-CN" sz="1600" b="1" dirty="0">
                <a:solidFill>
                  <a:srgbClr val="0070C0"/>
                </a:solidFill>
                <a:latin typeface="微软雅黑" panose="020B0503020204020204" pitchFamily="34" charset="-122"/>
                <a:ea typeface="微软雅黑" panose="020B0503020204020204" pitchFamily="34" charset="-122"/>
              </a:rPr>
              <a:t>6.</a:t>
            </a:r>
            <a:r>
              <a:rPr lang="zh-CN" altLang="zh-CN" sz="1600" b="1" dirty="0">
                <a:solidFill>
                  <a:srgbClr val="0070C0"/>
                </a:solidFill>
                <a:latin typeface="微软雅黑" panose="020B0503020204020204" pitchFamily="34" charset="-122"/>
                <a:ea typeface="微软雅黑" panose="020B0503020204020204" pitchFamily="34" charset="-122"/>
              </a:rPr>
              <a:t>驱动电机控制单元</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zh-CN" altLang="zh-CN" sz="1600" b="1" dirty="0">
                <a:solidFill>
                  <a:srgbClr val="0070C0"/>
                </a:solidFill>
                <a:latin typeface="微软雅黑" panose="020B0503020204020204" pitchFamily="34" charset="-122"/>
                <a:ea typeface="微软雅黑" panose="020B0503020204020204" pitchFamily="34"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的驱动电机控制单元就像汽车的大脑，所有的动力均由控制单元计算后分配到驱动轮上。其外观如图</a:t>
            </a:r>
            <a:r>
              <a:rPr lang="en-US" altLang="zh-CN" sz="1600" b="1" dirty="0">
                <a:solidFill>
                  <a:srgbClr val="0070C0"/>
                </a:solidFill>
                <a:latin typeface="微软雅黑" panose="020B0503020204020204" pitchFamily="34" charset="-122"/>
                <a:ea typeface="微软雅黑" panose="020B0503020204020204" pitchFamily="34" charset="-122"/>
              </a:rPr>
              <a:t>4-18</a:t>
            </a:r>
            <a:r>
              <a:rPr lang="zh-CN" altLang="zh-CN" sz="1600" b="1" dirty="0">
                <a:solidFill>
                  <a:srgbClr val="0070C0"/>
                </a:solidFill>
                <a:latin typeface="微软雅黑" panose="020B0503020204020204" pitchFamily="34" charset="-122"/>
                <a:ea typeface="微软雅黑" panose="020B0503020204020204" pitchFamily="34" charset="-122"/>
              </a:rPr>
              <a:t>所示。</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37890" name="图片 20" descr="C:\Users\28150\Desktop\丰田Mirai 电机外观.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2729166"/>
            <a:ext cx="2592288" cy="2454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21" descr="C:\Users\28150\Desktop\丰田Mirai 驱动电机控制单元外观.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2729166"/>
            <a:ext cx="2664296" cy="237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01557" y="5183340"/>
            <a:ext cx="2406650" cy="306705"/>
          </a:xfrm>
          <a:prstGeom prst="rect">
            <a:avLst/>
          </a:prstGeom>
        </p:spPr>
        <p:txBody>
          <a:bodyPr wrap="none">
            <a:spAutoFit/>
          </a:bodyPr>
          <a:lstStyle/>
          <a:p>
            <a:r>
              <a:rPr lang="zh-CN" altLang="zh-CN" sz="1400" b="1" dirty="0" smtClean="0">
                <a:solidFill>
                  <a:srgbClr val="0070C0"/>
                </a:solidFill>
                <a:latin typeface="微软雅黑" panose="020B0503020204020204" pitchFamily="34" charset="-122"/>
                <a:ea typeface="微软雅黑" panose="020B0503020204020204" pitchFamily="34" charset="-122"/>
              </a:rPr>
              <a:t>图</a:t>
            </a:r>
            <a:r>
              <a:rPr lang="en-US" altLang="zh-CN" sz="1400" b="1" dirty="0" smtClean="0">
                <a:solidFill>
                  <a:srgbClr val="0070C0"/>
                </a:solidFill>
                <a:latin typeface="微软雅黑" panose="020B0503020204020204" pitchFamily="34" charset="-122"/>
                <a:ea typeface="微软雅黑" panose="020B0503020204020204" pitchFamily="34" charset="-122"/>
              </a:rPr>
              <a:t>4-17  </a:t>
            </a:r>
            <a:r>
              <a:rPr lang="zh-CN" altLang="zh-CN" sz="1400" b="1" dirty="0" smtClean="0">
                <a:solidFill>
                  <a:srgbClr val="0070C0"/>
                </a:solidFill>
                <a:latin typeface="微软雅黑" panose="020B0503020204020204" pitchFamily="34" charset="-122"/>
                <a:ea typeface="微软雅黑" panose="020B0503020204020204" pitchFamily="34" charset="-122"/>
              </a:rPr>
              <a:t>丰田</a:t>
            </a:r>
            <a:r>
              <a:rPr lang="en-US" altLang="zh-CN" sz="1400" b="1" dirty="0" err="1" smtClean="0">
                <a:solidFill>
                  <a:srgbClr val="0070C0"/>
                </a:solidFill>
                <a:latin typeface="微软雅黑" panose="020B0503020204020204" pitchFamily="34" charset="-122"/>
                <a:ea typeface="微软雅黑" panose="020B0503020204020204" pitchFamily="34" charset="-122"/>
              </a:rPr>
              <a:t>Mirai</a:t>
            </a:r>
            <a:r>
              <a:rPr lang="zh-CN" altLang="zh-CN" sz="1400" b="1" dirty="0" smtClean="0">
                <a:solidFill>
                  <a:srgbClr val="0070C0"/>
                </a:solidFill>
                <a:latin typeface="微软雅黑" panose="020B0503020204020204" pitchFamily="34" charset="-122"/>
                <a:ea typeface="微软雅黑" panose="020B0503020204020204" pitchFamily="34" charset="-122"/>
              </a:rPr>
              <a:t>驱动电机</a:t>
            </a:r>
            <a:endParaRPr lang="zh-CN" altLang="zh-CN" sz="1400" b="1" dirty="0">
              <a:solidFill>
                <a:srgbClr val="0070C0"/>
              </a:solidFill>
              <a:latin typeface="微软雅黑" panose="020B0503020204020204" pitchFamily="34" charset="-122"/>
              <a:ea typeface="微软雅黑" panose="020B0503020204020204" pitchFamily="34" charset="-122"/>
            </a:endParaRPr>
          </a:p>
        </p:txBody>
      </p:sp>
      <p:sp>
        <p:nvSpPr>
          <p:cNvPr id="6" name="矩形 5"/>
          <p:cNvSpPr/>
          <p:nvPr/>
        </p:nvSpPr>
        <p:spPr>
          <a:xfrm>
            <a:off x="5132785" y="5214019"/>
            <a:ext cx="31178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4-18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驱动电机控制单元</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a:t>
            </a:r>
            <a:r>
              <a:rPr lang="zh-CN" altLang="en-US" sz="2400" b="1" dirty="0" smtClean="0">
                <a:solidFill>
                  <a:srgbClr val="0070C0"/>
                </a:solidFill>
                <a:latin typeface="微软雅黑" panose="020B0503020204020204" pitchFamily="34" charset="-122"/>
                <a:ea typeface="微软雅黑" panose="020B0503020204020204" pitchFamily="34" charset="-122"/>
              </a:rPr>
              <a:t>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13284"/>
            <a:ext cx="8640960" cy="829945"/>
          </a:xfrm>
          <a:prstGeom prst="rect">
            <a:avLst/>
          </a:prstGeom>
        </p:spPr>
        <p:txBody>
          <a:bodyPr wrap="square">
            <a:spAutoFit/>
          </a:bodyPr>
          <a:lstStyle/>
          <a:p>
            <a:pPr indent="358775"/>
            <a:r>
              <a:rPr lang="en-US" altLang="zh-CN" sz="1600" b="1" dirty="0">
                <a:solidFill>
                  <a:srgbClr val="0070C0"/>
                </a:solidFill>
                <a:latin typeface="微软雅黑" panose="020B0503020204020204" pitchFamily="34" charset="-122"/>
                <a:ea typeface="微软雅黑" panose="020B0503020204020204" pitchFamily="34" charset="-122"/>
              </a:rPr>
              <a:t>7.</a:t>
            </a:r>
            <a:r>
              <a:rPr lang="zh-CN" altLang="zh-CN" sz="1600" b="1" dirty="0">
                <a:solidFill>
                  <a:srgbClr val="0070C0"/>
                </a:solidFill>
                <a:latin typeface="微软雅黑" panose="020B0503020204020204" pitchFamily="34" charset="-122"/>
                <a:ea typeface="微软雅黑" panose="020B0503020204020204" pitchFamily="34" charset="-122"/>
              </a:rPr>
              <a:t>加氢口</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zh-CN" altLang="zh-CN" sz="1600" b="1" dirty="0">
                <a:solidFill>
                  <a:srgbClr val="0070C0"/>
                </a:solidFill>
                <a:latin typeface="微软雅黑" panose="020B0503020204020204" pitchFamily="34" charset="-122"/>
                <a:ea typeface="微软雅黑" panose="020B0503020204020204" pitchFamily="34" charset="-122"/>
              </a:rPr>
              <a:t>加氢口如图</a:t>
            </a:r>
            <a:r>
              <a:rPr lang="en-US" altLang="zh-CN" sz="1600" b="1" dirty="0">
                <a:solidFill>
                  <a:srgbClr val="0070C0"/>
                </a:solidFill>
                <a:latin typeface="微软雅黑" panose="020B0503020204020204" pitchFamily="34" charset="-122"/>
                <a:ea typeface="微软雅黑" panose="020B0503020204020204" pitchFamily="34" charset="-122"/>
              </a:rPr>
              <a:t>4-19</a:t>
            </a:r>
            <a:r>
              <a:rPr lang="zh-CN" altLang="zh-CN" sz="1600" b="1" dirty="0">
                <a:solidFill>
                  <a:srgbClr val="0070C0"/>
                </a:solidFill>
                <a:latin typeface="微软雅黑" panose="020B0503020204020204" pitchFamily="34" charset="-122"/>
                <a:ea typeface="微软雅黑" panose="020B0503020204020204" pitchFamily="34" charset="-122"/>
              </a:rPr>
              <a:t>所示。加满两个储氢罐的时间为</a:t>
            </a: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5min</a:t>
            </a:r>
            <a:r>
              <a:rPr lang="zh-CN" altLang="zh-CN" sz="1600" b="1" dirty="0">
                <a:solidFill>
                  <a:srgbClr val="0070C0"/>
                </a:solidFill>
                <a:latin typeface="微软雅黑" panose="020B0503020204020204" pitchFamily="34" charset="-122"/>
                <a:ea typeface="微软雅黑" panose="020B0503020204020204" pitchFamily="34" charset="-122"/>
              </a:rPr>
              <a:t>。加注燃料所需的时间与普通汽油车加油差不多，比起电动车充电快很多。</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38914" name="图片 23" descr="C:\Users\28150\Desktop\丰田Mirai加氢口.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3708" y="1990707"/>
            <a:ext cx="5256584" cy="28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01034" y="5089748"/>
            <a:ext cx="22288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4-19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加氢口</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5576" y="121196"/>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任务描述</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1520" y="1849388"/>
            <a:ext cx="8640960" cy="1121461"/>
          </a:xfrm>
          <a:prstGeom prst="rect">
            <a:avLst/>
          </a:prstGeom>
          <a:noFill/>
        </p:spPr>
        <p:txBody>
          <a:bodyPr wrap="square" rtlCol="0">
            <a:spAutoFit/>
          </a:bodyPr>
          <a:lstStyle/>
          <a:p>
            <a:pPr indent="449580">
              <a:lnSpc>
                <a:spcPct val="200000"/>
              </a:lnSpc>
            </a:pPr>
            <a:r>
              <a:rPr lang="zh-CN" altLang="en-US" b="1" dirty="0">
                <a:solidFill>
                  <a:srgbClr val="0070C0"/>
                </a:solidFill>
                <a:latin typeface="微软雅黑" panose="020B0503020204020204" pitchFamily="34" charset="-122"/>
                <a:ea typeface="微软雅黑" panose="020B0503020204020204" pitchFamily="34" charset="-122"/>
              </a:rPr>
              <a:t>同学小李在</a:t>
            </a:r>
            <a:r>
              <a:rPr lang="en-US" altLang="zh-CN" b="1" dirty="0">
                <a:solidFill>
                  <a:srgbClr val="0070C0"/>
                </a:solidFill>
                <a:latin typeface="微软雅黑" panose="020B0503020204020204" pitchFamily="34" charset="-122"/>
                <a:ea typeface="微软雅黑" panose="020B0503020204020204" pitchFamily="34" charset="-122"/>
              </a:rPr>
              <a:t>4S</a:t>
            </a:r>
            <a:r>
              <a:rPr lang="zh-CN" altLang="en-US" b="1" dirty="0">
                <a:solidFill>
                  <a:srgbClr val="0070C0"/>
                </a:solidFill>
                <a:latin typeface="微软雅黑" panose="020B0503020204020204" pitchFamily="34" charset="-122"/>
                <a:ea typeface="微软雅黑" panose="020B0503020204020204" pitchFamily="34" charset="-122"/>
              </a:rPr>
              <a:t>店的销售顾问工作岗位实习，客户想了解下燃料电池与动力储能电池的区别。假如你是小李，你怎样介绍燃料电池呢？</a:t>
            </a:r>
            <a:endParaRPr lang="zh-CN" altLang="en-US" dirty="0"/>
          </a:p>
        </p:txBody>
      </p:sp>
    </p:spTree>
  </p:cSld>
  <p:clrMapOvr>
    <a:masterClrMapping/>
  </p:clrMapOvr>
  <p:transition advClick="0" advTm="5000">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a:t>
            </a:r>
            <a:r>
              <a:rPr lang="zh-CN" altLang="en-US" sz="2400" b="1" dirty="0" smtClean="0">
                <a:solidFill>
                  <a:srgbClr val="0070C0"/>
                </a:solidFill>
                <a:latin typeface="微软雅黑" panose="020B0503020204020204" pitchFamily="34" charset="-122"/>
                <a:ea typeface="微软雅黑" panose="020B0503020204020204" pitchFamily="34" charset="-122"/>
              </a:rPr>
              <a:t>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13284"/>
            <a:ext cx="8640960" cy="1076325"/>
          </a:xfrm>
          <a:prstGeom prst="rect">
            <a:avLst/>
          </a:prstGeom>
        </p:spPr>
        <p:txBody>
          <a:bodyPr wrap="square">
            <a:spAutoFit/>
          </a:bodyPr>
          <a:lstStyle/>
          <a:p>
            <a:pPr indent="358775"/>
            <a:r>
              <a:rPr lang="en-US" altLang="zh-CN" sz="1600" b="1" dirty="0">
                <a:solidFill>
                  <a:srgbClr val="0070C0"/>
                </a:solidFill>
                <a:latin typeface="微软雅黑" panose="020B0503020204020204" pitchFamily="34" charset="-122"/>
                <a:ea typeface="微软雅黑" panose="020B0503020204020204" pitchFamily="34" charset="-122"/>
              </a:rPr>
              <a:t>8.</a:t>
            </a:r>
            <a:r>
              <a:rPr lang="zh-CN" altLang="zh-CN" sz="1600" b="1" dirty="0">
                <a:solidFill>
                  <a:srgbClr val="0070C0"/>
                </a:solidFill>
                <a:latin typeface="微软雅黑" panose="020B0503020204020204" pitchFamily="34" charset="-122"/>
                <a:ea typeface="微软雅黑" panose="020B0503020204020204" pitchFamily="34" charset="-122"/>
              </a:rPr>
              <a:t>电源插口</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358775"/>
            <a:r>
              <a:rPr lang="zh-CN" altLang="zh-CN" sz="1600" b="1" dirty="0">
                <a:solidFill>
                  <a:srgbClr val="0070C0"/>
                </a:solidFill>
                <a:latin typeface="微软雅黑" panose="020B0503020204020204" pitchFamily="34" charset="-122"/>
                <a:ea typeface="微软雅黑" panose="020B0503020204020204" pitchFamily="34"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有交流和直流两个电源插口，如图</a:t>
            </a:r>
            <a:r>
              <a:rPr lang="en-US" altLang="zh-CN" sz="1600" b="1" dirty="0">
                <a:solidFill>
                  <a:srgbClr val="0070C0"/>
                </a:solidFill>
                <a:latin typeface="微软雅黑" panose="020B0503020204020204" pitchFamily="34" charset="-122"/>
                <a:ea typeface="微软雅黑" panose="020B0503020204020204" pitchFamily="34" charset="-122"/>
              </a:rPr>
              <a:t>4-20</a:t>
            </a:r>
            <a:r>
              <a:rPr lang="zh-CN" altLang="zh-CN" sz="1600" b="1" dirty="0">
                <a:solidFill>
                  <a:srgbClr val="0070C0"/>
                </a:solidFill>
                <a:latin typeface="微软雅黑" panose="020B0503020204020204" pitchFamily="34" charset="-122"/>
                <a:ea typeface="微软雅黑" panose="020B0503020204020204" pitchFamily="34" charset="-122"/>
              </a:rPr>
              <a:t>所示。当住宅停电时，借助车上的电源插口，丰田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燃料电池车可以对外供电。通过车上自带的接口，可提供功率为</a:t>
            </a:r>
            <a:r>
              <a:rPr lang="en-US" altLang="zh-CN" sz="1600" b="1" dirty="0">
                <a:solidFill>
                  <a:srgbClr val="0070C0"/>
                </a:solidFill>
                <a:latin typeface="微软雅黑" panose="020B0503020204020204" pitchFamily="34" charset="-122"/>
                <a:ea typeface="微软雅黑" panose="020B0503020204020204" pitchFamily="34" charset="-122"/>
              </a:rPr>
              <a:t>9kW</a:t>
            </a:r>
            <a:r>
              <a:rPr lang="zh-CN" altLang="zh-CN" sz="1600" b="1" dirty="0">
                <a:solidFill>
                  <a:srgbClr val="0070C0"/>
                </a:solidFill>
                <a:latin typeface="微软雅黑" panose="020B0503020204020204" pitchFamily="34" charset="-122"/>
                <a:ea typeface="微软雅黑" panose="020B0503020204020204" pitchFamily="34" charset="-122"/>
              </a:rPr>
              <a:t>、共计</a:t>
            </a:r>
            <a:r>
              <a:rPr lang="en-US" altLang="zh-CN" sz="1600" b="1" dirty="0">
                <a:solidFill>
                  <a:srgbClr val="0070C0"/>
                </a:solidFill>
                <a:latin typeface="微软雅黑" panose="020B0503020204020204" pitchFamily="34" charset="-122"/>
                <a:ea typeface="微软雅黑" panose="020B0503020204020204" pitchFamily="34" charset="-122"/>
              </a:rPr>
              <a:t>60kW</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dirty="0">
                <a:solidFill>
                  <a:srgbClr val="0070C0"/>
                </a:solidFill>
                <a:latin typeface="微软雅黑" panose="020B0503020204020204" pitchFamily="34" charset="-122"/>
                <a:ea typeface="微软雅黑" panose="020B0503020204020204" pitchFamily="34" charset="-122"/>
              </a:rPr>
              <a:t>h</a:t>
            </a:r>
            <a:r>
              <a:rPr lang="zh-CN" altLang="zh-CN" sz="1600" b="1" dirty="0">
                <a:solidFill>
                  <a:srgbClr val="0070C0"/>
                </a:solidFill>
                <a:latin typeface="微软雅黑" panose="020B0503020204020204" pitchFamily="34" charset="-122"/>
                <a:ea typeface="微软雅黑" panose="020B0503020204020204" pitchFamily="34" charset="-122"/>
              </a:rPr>
              <a:t>的电能；交流充电口可以给笔记本电脑等设备提供电力。</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39938" name="图片 22" descr="C:\Users\28150\Desktop\丰田Mirai电源插口.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9653" y="2137419"/>
            <a:ext cx="6264695" cy="304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411708" y="5142011"/>
            <a:ext cx="2406650" cy="306705"/>
          </a:xfrm>
          <a:prstGeom prst="rect">
            <a:avLst/>
          </a:prstGeom>
        </p:spPr>
        <p:txBody>
          <a:bodyPr wrap="none">
            <a:spAutoFit/>
          </a:bodyPr>
          <a:lstStyle/>
          <a:p>
            <a:r>
              <a:rPr lang="zh-CN" altLang="zh-CN" sz="1400" b="1" dirty="0">
                <a:solidFill>
                  <a:srgbClr val="0070C0"/>
                </a:solidFill>
                <a:latin typeface="微软雅黑" panose="020B0503020204020204" pitchFamily="34" charset="-122"/>
                <a:ea typeface="微软雅黑" panose="020B0503020204020204" pitchFamily="34" charset="-122"/>
              </a:rPr>
              <a:t>图</a:t>
            </a:r>
            <a:r>
              <a:rPr lang="en-US" altLang="zh-CN" sz="1400" b="1" dirty="0">
                <a:solidFill>
                  <a:srgbClr val="0070C0"/>
                </a:solidFill>
                <a:latin typeface="微软雅黑" panose="020B0503020204020204" pitchFamily="34" charset="-122"/>
                <a:ea typeface="微软雅黑" panose="020B0503020204020204" pitchFamily="34" charset="-122"/>
              </a:rPr>
              <a:t>4-20  </a:t>
            </a:r>
            <a:r>
              <a:rPr lang="zh-CN" altLang="zh-CN" sz="1400" b="1" dirty="0">
                <a:solidFill>
                  <a:srgbClr val="0070C0"/>
                </a:solidFill>
                <a:latin typeface="微软雅黑" panose="020B0503020204020204" pitchFamily="34" charset="-122"/>
                <a:ea typeface="微软雅黑" panose="020B0503020204020204" pitchFamily="34" charset="-122"/>
              </a:rPr>
              <a:t>丰田</a:t>
            </a:r>
            <a:r>
              <a:rPr lang="en-US" altLang="zh-CN" sz="1400" b="1" dirty="0" err="1">
                <a:solidFill>
                  <a:srgbClr val="0070C0"/>
                </a:solidFill>
                <a:latin typeface="微软雅黑" panose="020B0503020204020204" pitchFamily="34" charset="-122"/>
                <a:ea typeface="微软雅黑" panose="020B0503020204020204" pitchFamily="34" charset="-122"/>
              </a:rPr>
              <a:t>Mirai</a:t>
            </a:r>
            <a:r>
              <a:rPr lang="zh-CN" altLang="zh-CN" sz="1400" b="1" dirty="0">
                <a:solidFill>
                  <a:srgbClr val="0070C0"/>
                </a:solidFill>
                <a:latin typeface="微软雅黑" panose="020B0503020204020204" pitchFamily="34" charset="-122"/>
                <a:ea typeface="微软雅黑" panose="020B0503020204020204" pitchFamily="34" charset="-122"/>
              </a:rPr>
              <a:t>电源插口</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9" y="121196"/>
            <a:ext cx="1415772"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a:t>
            </a:r>
            <a:r>
              <a:rPr lang="zh-CN" altLang="en-US" sz="2400" b="1" dirty="0" smtClean="0">
                <a:solidFill>
                  <a:srgbClr val="0070C0"/>
                </a:solidFill>
                <a:latin typeface="微软雅黑" panose="020B0503020204020204" pitchFamily="34" charset="-122"/>
                <a:ea typeface="微软雅黑" panose="020B0503020204020204" pitchFamily="34" charset="-122"/>
              </a:rPr>
              <a:t>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10700" y="913284"/>
            <a:ext cx="4145276" cy="2676525"/>
          </a:xfrm>
          <a:prstGeom prst="rect">
            <a:avLst/>
          </a:prstGeom>
        </p:spPr>
        <p:txBody>
          <a:bodyPr wrap="square">
            <a:spAutoFit/>
          </a:bodyPr>
          <a:lstStyle/>
          <a:p>
            <a:pPr>
              <a:lnSpc>
                <a:spcPct val="150000"/>
              </a:lnSpc>
            </a:pPr>
            <a:r>
              <a:rPr lang="zh-CN" altLang="zh-CN" sz="1600" b="1" dirty="0">
                <a:solidFill>
                  <a:srgbClr val="0070C0"/>
                </a:solidFill>
                <a:latin typeface="微软雅黑" panose="020B0503020204020204" pitchFamily="34" charset="-122"/>
                <a:ea typeface="微软雅黑" panose="020B0503020204020204" pitchFamily="34" charset="-122"/>
              </a:rPr>
              <a:t>二、丰田</a:t>
            </a:r>
            <a:r>
              <a:rPr lang="en-US" altLang="zh-CN" sz="1600" b="1" dirty="0">
                <a:solidFill>
                  <a:srgbClr val="0070C0"/>
                </a:solidFill>
                <a:latin typeface="微软雅黑" panose="020B0503020204020204" pitchFamily="34" charset="-122"/>
                <a:ea typeface="微软雅黑" panose="020B0503020204020204" pitchFamily="34" charset="-122"/>
              </a:rPr>
              <a:t> </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氢燃料电池汽车工作原理</a:t>
            </a:r>
            <a:endParaRPr lang="zh-CN" altLang="zh-CN" sz="1600" b="1" dirty="0">
              <a:solidFill>
                <a:srgbClr val="0070C0"/>
              </a:solidFill>
              <a:latin typeface="微软雅黑" panose="020B0503020204020204" pitchFamily="34" charset="-122"/>
              <a:ea typeface="微软雅黑" panose="020B0503020204020204" pitchFamily="34" charset="-122"/>
            </a:endParaRPr>
          </a:p>
          <a:p>
            <a:pPr indent="449580">
              <a:lnSpc>
                <a:spcPct val="150000"/>
              </a:lnSpc>
            </a:pPr>
            <a:endParaRPr lang="en-US" altLang="zh-CN" sz="1600" b="1" dirty="0" smtClean="0">
              <a:solidFill>
                <a:srgbClr val="0070C0"/>
              </a:solidFill>
              <a:latin typeface="微软雅黑" panose="020B0503020204020204" pitchFamily="34" charset="-122"/>
              <a:ea typeface="微软雅黑" panose="020B0503020204020204" pitchFamily="34" charset="-122"/>
            </a:endParaRPr>
          </a:p>
          <a:p>
            <a:pPr indent="449580">
              <a:lnSpc>
                <a:spcPct val="150000"/>
              </a:lnSpc>
            </a:pPr>
            <a:r>
              <a:rPr lang="zh-CN" altLang="zh-CN" sz="1600" b="1" dirty="0" smtClean="0">
                <a:solidFill>
                  <a:srgbClr val="0070C0"/>
                </a:solidFill>
                <a:latin typeface="微软雅黑" panose="020B0503020204020204" pitchFamily="34" charset="-122"/>
                <a:ea typeface="微软雅黑" panose="020B0503020204020204" pitchFamily="34"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氢燃料电池汽车工作原理为：储氢罐中的氢气与车头吸人的氧气在燃料电池内发生反应，产生的电能驱动电机，从而带动车辆；反应产生的剩余电能存入储能电池，如图</a:t>
            </a:r>
            <a:r>
              <a:rPr lang="en-US" altLang="zh-CN" sz="1600" b="1" dirty="0">
                <a:solidFill>
                  <a:srgbClr val="0070C0"/>
                </a:solidFill>
                <a:latin typeface="微软雅黑" panose="020B0503020204020204" pitchFamily="34" charset="-122"/>
                <a:ea typeface="微软雅黑" panose="020B0503020204020204" pitchFamily="34" charset="-122"/>
              </a:rPr>
              <a:t>4-21</a:t>
            </a:r>
            <a:r>
              <a:rPr lang="zh-CN" altLang="zh-CN" sz="1600" b="1" dirty="0">
                <a:solidFill>
                  <a:srgbClr val="0070C0"/>
                </a:solidFill>
                <a:latin typeface="微软雅黑" panose="020B0503020204020204" pitchFamily="34" charset="-122"/>
                <a:ea typeface="微软雅黑" panose="020B0503020204020204" pitchFamily="34" charset="-122"/>
              </a:rPr>
              <a:t>所示。</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pic>
        <p:nvPicPr>
          <p:cNvPr id="40962" name="图片 25" descr="C:\Users\28150\Desktop\丰田Mirai氢燃料电池汽车工作原理.jpe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16016" y="894826"/>
            <a:ext cx="396240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70240" y="5457952"/>
            <a:ext cx="3155315" cy="275590"/>
          </a:xfrm>
          <a:prstGeom prst="rect">
            <a:avLst/>
          </a:prstGeom>
        </p:spPr>
        <p:txBody>
          <a:bodyPr wrap="none">
            <a:spAutoFit/>
          </a:bodyPr>
          <a:lstStyle/>
          <a:p>
            <a:r>
              <a:rPr lang="zh-CN" altLang="zh-CN" sz="1200" b="1" dirty="0">
                <a:solidFill>
                  <a:schemeClr val="bg1"/>
                </a:solidFill>
                <a:latin typeface="微软雅黑" panose="020B0503020204020204" pitchFamily="34" charset="-122"/>
                <a:ea typeface="微软雅黑" panose="020B0503020204020204" pitchFamily="34" charset="-122"/>
              </a:rPr>
              <a:t>图</a:t>
            </a:r>
            <a:r>
              <a:rPr lang="en-US" altLang="zh-CN" sz="1200" b="1" dirty="0">
                <a:solidFill>
                  <a:schemeClr val="bg1"/>
                </a:solidFill>
                <a:latin typeface="微软雅黑" panose="020B0503020204020204" pitchFamily="34" charset="-122"/>
                <a:ea typeface="微软雅黑" panose="020B0503020204020204" pitchFamily="34" charset="-122"/>
              </a:rPr>
              <a:t>4-21  </a:t>
            </a:r>
            <a:r>
              <a:rPr lang="zh-CN" altLang="zh-CN" sz="1200" b="1" dirty="0">
                <a:solidFill>
                  <a:schemeClr val="bg1"/>
                </a:solidFill>
                <a:latin typeface="微软雅黑" panose="020B0503020204020204" pitchFamily="34" charset="-122"/>
                <a:ea typeface="微软雅黑" panose="020B0503020204020204" pitchFamily="34" charset="-122"/>
              </a:rPr>
              <a:t>丰田</a:t>
            </a:r>
            <a:r>
              <a:rPr lang="en-US" altLang="zh-CN" sz="1200" b="1" dirty="0" err="1">
                <a:solidFill>
                  <a:schemeClr val="bg1"/>
                </a:solidFill>
                <a:latin typeface="微软雅黑" panose="020B0503020204020204" pitchFamily="34" charset="-122"/>
                <a:ea typeface="微软雅黑" panose="020B0503020204020204" pitchFamily="34" charset="-122"/>
              </a:rPr>
              <a:t>Mirai</a:t>
            </a:r>
            <a:r>
              <a:rPr lang="zh-CN" altLang="zh-CN" sz="1200" b="1" dirty="0">
                <a:solidFill>
                  <a:schemeClr val="bg1"/>
                </a:solidFill>
                <a:latin typeface="微软雅黑" panose="020B0503020204020204" pitchFamily="34" charset="-122"/>
                <a:ea typeface="微软雅黑" panose="020B0503020204020204" pitchFamily="34" charset="-122"/>
              </a:rPr>
              <a:t>氢燃料电池汽车工作原理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2031325"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学习效果评价</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1403980"/>
            <a:ext cx="8640960" cy="2553335"/>
          </a:xfrm>
          <a:prstGeom prst="rect">
            <a:avLst/>
          </a:prstGeom>
        </p:spPr>
        <p:txBody>
          <a:bodyPr wrap="square">
            <a:spAutoFit/>
          </a:bodyPr>
          <a:lstStyle/>
          <a:p>
            <a:pPr>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1.</a:t>
            </a:r>
            <a:r>
              <a:rPr lang="zh-CN" altLang="zh-CN" sz="1600" b="1" dirty="0">
                <a:solidFill>
                  <a:srgbClr val="0070C0"/>
                </a:solidFill>
                <a:latin typeface="微软雅黑" panose="020B0503020204020204" pitchFamily="34" charset="-122"/>
                <a:ea typeface="微软雅黑" panose="020B0503020204020204" pitchFamily="34" charset="-122"/>
              </a:rPr>
              <a:t>丰田</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zh-CN" altLang="zh-CN" sz="1600" b="1" dirty="0">
                <a:solidFill>
                  <a:srgbClr val="0070C0"/>
                </a:solidFill>
                <a:latin typeface="微软雅黑" panose="020B0503020204020204" pitchFamily="34" charset="-122"/>
                <a:ea typeface="微软雅黑" panose="020B0503020204020204" pitchFamily="34" charset="-122"/>
              </a:rPr>
              <a:t>氢燃料电池汽车主要组件，底盘上安装有</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和</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组成的动力系统。</a:t>
            </a:r>
            <a:endParaRPr lang="zh-CN" altLang="zh-CN" sz="1600" b="1" dirty="0">
              <a:solidFill>
                <a:srgbClr val="0070C0"/>
              </a:solidFill>
              <a:latin typeface="微软雅黑" panose="020B0503020204020204" pitchFamily="34" charset="-122"/>
              <a:ea typeface="微软雅黑" panose="020B0503020204020204" pitchFamily="34" charset="-122"/>
            </a:endParaRPr>
          </a:p>
          <a:p>
            <a:pPr>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2.</a:t>
            </a:r>
            <a:r>
              <a:rPr lang="zh-CN" altLang="zh-CN" sz="1600" b="1" dirty="0">
                <a:solidFill>
                  <a:srgbClr val="0070C0"/>
                </a:solidFill>
                <a:latin typeface="微软雅黑" panose="020B0503020204020204" pitchFamily="34" charset="-122"/>
                <a:ea typeface="微软雅黑" panose="020B0503020204020204" pitchFamily="34" charset="-122"/>
              </a:rPr>
              <a:t>储氢罐，内层采用</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材料，与氢气接触不反应，并防止气体扩散；中间层是高压气罐最重要的一层，采用“</a:t>
            </a:r>
            <a:r>
              <a:rPr lang="en-US" altLang="zh-CN" sz="1600" b="1" u="sng"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”；外层采用玻璃纤维增加聚合物材料。</a:t>
            </a:r>
            <a:endParaRPr lang="zh-CN" altLang="zh-CN" sz="1600" b="1" dirty="0">
              <a:solidFill>
                <a:srgbClr val="0070C0"/>
              </a:solidFill>
              <a:latin typeface="微软雅黑" panose="020B0503020204020204" pitchFamily="34" charset="-122"/>
              <a:ea typeface="微软雅黑" panose="020B0503020204020204" pitchFamily="34" charset="-122"/>
            </a:endParaRPr>
          </a:p>
          <a:p>
            <a:pPr>
              <a:lnSpc>
                <a:spcPct val="200000"/>
              </a:lnSpc>
            </a:pPr>
            <a:r>
              <a:rPr lang="en-US" altLang="zh-CN" sz="1600" b="1" dirty="0">
                <a:solidFill>
                  <a:srgbClr val="0070C0"/>
                </a:solidFill>
                <a:latin typeface="微软雅黑" panose="020B0503020204020204" pitchFamily="34" charset="-122"/>
                <a:ea typeface="微软雅黑" panose="020B0503020204020204" pitchFamily="34" charset="-122"/>
              </a:rPr>
              <a:t>3.</a:t>
            </a:r>
            <a:r>
              <a:rPr lang="zh-CN" altLang="zh-CN" sz="1600" b="1" dirty="0">
                <a:solidFill>
                  <a:srgbClr val="0070C0"/>
                </a:solidFill>
                <a:latin typeface="微软雅黑" panose="020B0503020204020204" pitchFamily="34" charset="-122"/>
                <a:ea typeface="微软雅黑" panose="020B0503020204020204" pitchFamily="34" charset="-122"/>
              </a:rPr>
              <a:t>简述丰田</a:t>
            </a:r>
            <a:r>
              <a:rPr lang="en-US" altLang="zh-CN" sz="1600" b="1" dirty="0">
                <a:solidFill>
                  <a:srgbClr val="0070C0"/>
                </a:solidFill>
                <a:latin typeface="微软雅黑" panose="020B0503020204020204" pitchFamily="34" charset="-122"/>
                <a:ea typeface="微软雅黑" panose="020B0503020204020204" pitchFamily="34" charset="-122"/>
              </a:rPr>
              <a:t> </a:t>
            </a:r>
            <a:r>
              <a:rPr lang="en-US" altLang="zh-CN" sz="1600" b="1" dirty="0" err="1">
                <a:solidFill>
                  <a:srgbClr val="0070C0"/>
                </a:solidFill>
                <a:latin typeface="微软雅黑" panose="020B0503020204020204" pitchFamily="34" charset="-122"/>
                <a:ea typeface="微软雅黑" panose="020B0503020204020204" pitchFamily="34" charset="-122"/>
              </a:rPr>
              <a:t>Mirai</a:t>
            </a:r>
            <a:r>
              <a:rPr lang="en-US" altLang="zh-CN" sz="1600" b="1" dirty="0">
                <a:solidFill>
                  <a:srgbClr val="0070C0"/>
                </a:solidFill>
                <a:latin typeface="微软雅黑" panose="020B0503020204020204" pitchFamily="34" charset="-122"/>
                <a:ea typeface="微软雅黑" panose="020B0503020204020204" pitchFamily="34" charset="-122"/>
              </a:rPr>
              <a:t> </a:t>
            </a:r>
            <a:r>
              <a:rPr lang="zh-CN" altLang="zh-CN" sz="1600" b="1" dirty="0">
                <a:solidFill>
                  <a:srgbClr val="0070C0"/>
                </a:solidFill>
                <a:latin typeface="微软雅黑" panose="020B0503020204020204" pitchFamily="34" charset="-122"/>
                <a:ea typeface="微软雅黑" panose="020B0503020204020204" pitchFamily="34" charset="-122"/>
              </a:rPr>
              <a:t>氢燃料电池汽车工作原理</a:t>
            </a:r>
            <a:r>
              <a:rPr lang="zh-CN" altLang="zh-CN" sz="1600" b="1" dirty="0" smtClean="0">
                <a:solidFill>
                  <a:srgbClr val="0070C0"/>
                </a:solidFill>
                <a:latin typeface="微软雅黑" panose="020B0503020204020204" pitchFamily="34" charset="-122"/>
                <a:ea typeface="微软雅黑" panose="020B0503020204020204" pitchFamily="34" charset="-122"/>
              </a:rPr>
              <a:t>。</a:t>
            </a:r>
            <a:endParaRPr lang="zh-CN"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lumMod val="99000"/>
              </a:schemeClr>
            </a:gs>
            <a:gs pos="99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bwMode="auto">
          <a:xfrm>
            <a:off x="1077" y="2197"/>
            <a:ext cx="9141842" cy="571060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77166" y="2121117"/>
            <a:ext cx="5976664" cy="1200329"/>
          </a:xfrm>
          <a:prstGeom prst="rect">
            <a:avLst/>
          </a:prstGeom>
        </p:spPr>
        <p:txBody>
          <a:bodyPr wrap="square">
            <a:spAutoFit/>
          </a:bodyPr>
          <a:lstStyle/>
          <a:p>
            <a:pPr algn="ct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 </a:t>
            </a:r>
            <a:r>
              <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谢谢大家 </a:t>
            </a:r>
            <a:r>
              <a:rPr lang="en-US" altLang="zh-CN"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rPr>
              <a:t>]</a:t>
            </a:r>
            <a:endParaRPr lang="zh-CN" altLang="en-US" sz="7200" b="1" dirty="0">
              <a:gradFill flip="none" rotWithShape="1">
                <a:gsLst>
                  <a:gs pos="0">
                    <a:srgbClr val="0070C0"/>
                  </a:gs>
                  <a:gs pos="37000">
                    <a:srgbClr val="002060"/>
                  </a:gs>
                  <a:gs pos="97000">
                    <a:srgbClr val="0070C0"/>
                  </a:gs>
                </a:gsLst>
                <a:lin ang="8100000" scaled="1"/>
                <a:tileRect/>
              </a:gradFill>
              <a:latin typeface="微软雅黑" panose="020B0503020204020204" pitchFamily="34" charset="-122"/>
              <a:ea typeface="微软雅黑" panose="020B0503020204020204" pitchFamily="34" charset="-122"/>
            </a:endParaRPr>
          </a:p>
        </p:txBody>
      </p:sp>
      <p:sp>
        <p:nvSpPr>
          <p:cNvPr id="13" name="TextBox 12"/>
          <p:cNvSpPr txBox="1"/>
          <p:nvPr/>
        </p:nvSpPr>
        <p:spPr>
          <a:xfrm>
            <a:off x="3665612" y="3361928"/>
            <a:ext cx="1736373" cy="646331"/>
          </a:xfrm>
          <a:prstGeom prst="rect">
            <a:avLst/>
          </a:prstGeom>
          <a:noFill/>
        </p:spPr>
        <p:txBody>
          <a:bodyPr wrap="none" rtlCol="0">
            <a:spAutoFit/>
          </a:bodyPr>
          <a:lstStyle/>
          <a:p>
            <a:r>
              <a:rPr lang="en-US" altLang="zh-CN" sz="3600" i="1" dirty="0">
                <a:solidFill>
                  <a:schemeClr val="bg1">
                    <a:lumMod val="65000"/>
                  </a:schemeClr>
                </a:solidFill>
                <a:latin typeface="微软雅黑" panose="020B0503020204020204" pitchFamily="34" charset="-122"/>
                <a:ea typeface="微软雅黑" panose="020B0503020204020204" pitchFamily="34" charset="-122"/>
              </a:rPr>
              <a:t>Thanks</a:t>
            </a:r>
            <a:endParaRPr lang="zh-CN" altLang="en-US" sz="3600"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rot="5400000">
            <a:off x="3664484" y="-751358"/>
            <a:ext cx="1815028" cy="3317744"/>
          </a:xfrm>
          <a:prstGeom prst="homePlate">
            <a:avLst>
              <a:gd name="adj" fmla="val 2892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ffectLst>
            <a:outerShdw dist="88900" dir="42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678635" y="1345332"/>
            <a:ext cx="970428" cy="863591"/>
            <a:chOff x="1710900" y="3027136"/>
            <a:chExt cx="734429" cy="653574"/>
          </a:xfrm>
        </p:grpSpPr>
        <p:sp>
          <p:nvSpPr>
            <p:cNvPr id="6" name="MH_Other_1"/>
            <p:cNvSpPr>
              <a:spLocks noChangeArrowheads="1"/>
            </p:cNvSpPr>
            <p:nvPr>
              <p:custDataLst>
                <p:tags r:id="rId2"/>
              </p:custDataLst>
            </p:nvPr>
          </p:nvSpPr>
          <p:spPr bwMode="auto">
            <a:xfrm>
              <a:off x="1710900" y="3027136"/>
              <a:ext cx="357108" cy="357108"/>
            </a:xfrm>
            <a:prstGeom prst="rect">
              <a:avLst/>
            </a:prstGeom>
            <a:solidFill>
              <a:srgbClr val="25B4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01</a:t>
              </a:r>
              <a:endParaRPr lang="zh-CN" altLang="en-US" sz="2000" b="1" dirty="0">
                <a:solidFill>
                  <a:srgbClr val="FFFFFF"/>
                </a:solidFill>
                <a:ea typeface="微软雅黑" panose="020B0503020204020204" pitchFamily="34" charset="-122"/>
              </a:endParaRPr>
            </a:p>
          </p:txBody>
        </p:sp>
        <p:sp>
          <p:nvSpPr>
            <p:cNvPr id="7" name="MH_Other_2"/>
            <p:cNvSpPr>
              <a:spLocks noChangeArrowheads="1"/>
            </p:cNvSpPr>
            <p:nvPr>
              <p:custDataLst>
                <p:tags r:id="rId3"/>
              </p:custDataLst>
            </p:nvPr>
          </p:nvSpPr>
          <p:spPr bwMode="auto">
            <a:xfrm>
              <a:off x="2088221" y="3101252"/>
              <a:ext cx="282991" cy="282991"/>
            </a:xfrm>
            <a:prstGeom prst="rect">
              <a:avLst/>
            </a:prstGeom>
            <a:solidFill>
              <a:srgbClr val="ACE3F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8" name="MH_Other_3"/>
            <p:cNvSpPr>
              <a:spLocks noChangeArrowheads="1"/>
            </p:cNvSpPr>
            <p:nvPr>
              <p:custDataLst>
                <p:tags r:id="rId4"/>
              </p:custDataLst>
            </p:nvPr>
          </p:nvSpPr>
          <p:spPr bwMode="auto">
            <a:xfrm>
              <a:off x="1791755" y="3404457"/>
              <a:ext cx="276253" cy="276253"/>
            </a:xfrm>
            <a:prstGeom prst="rect">
              <a:avLst/>
            </a:prstGeom>
            <a:solidFill>
              <a:srgbClr val="67CBE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9" name="MH_Other_4"/>
            <p:cNvSpPr>
              <a:spLocks noChangeArrowheads="1"/>
            </p:cNvSpPr>
            <p:nvPr>
              <p:custDataLst>
                <p:tags r:id="rId5"/>
              </p:custDataLst>
            </p:nvPr>
          </p:nvSpPr>
          <p:spPr bwMode="auto">
            <a:xfrm>
              <a:off x="2088221" y="3404457"/>
              <a:ext cx="357108" cy="235826"/>
            </a:xfrm>
            <a:prstGeom prst="rect">
              <a:avLst/>
            </a:prstGeom>
            <a:solidFill>
              <a:srgbClr val="D9F2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0" name="组合 9"/>
          <p:cNvGrpSpPr/>
          <p:nvPr>
            <p:custDataLst>
              <p:tags r:id="rId6"/>
            </p:custDataLst>
          </p:nvPr>
        </p:nvGrpSpPr>
        <p:grpSpPr>
          <a:xfrm>
            <a:off x="678635" y="2377446"/>
            <a:ext cx="970429" cy="863591"/>
            <a:chOff x="4379101" y="3027136"/>
            <a:chExt cx="734430" cy="653574"/>
          </a:xfrm>
        </p:grpSpPr>
        <p:sp>
          <p:nvSpPr>
            <p:cNvPr id="11" name="MH_Other_5"/>
            <p:cNvSpPr>
              <a:spLocks noChangeArrowheads="1"/>
            </p:cNvSpPr>
            <p:nvPr>
              <p:custDataLst>
                <p:tags r:id="rId7"/>
              </p:custDataLst>
            </p:nvPr>
          </p:nvSpPr>
          <p:spPr bwMode="auto">
            <a:xfrm>
              <a:off x="4379101" y="3027136"/>
              <a:ext cx="357108" cy="357108"/>
            </a:xfrm>
            <a:prstGeom prst="rect">
              <a:avLst/>
            </a:prstGeom>
            <a:solidFill>
              <a:srgbClr val="02AFB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a:solidFill>
                    <a:srgbClr val="FFFFFF"/>
                  </a:solidFill>
                  <a:ea typeface="微软雅黑" panose="020B0503020204020204" pitchFamily="34" charset="-122"/>
                </a:rPr>
                <a:t>02</a:t>
              </a:r>
              <a:endParaRPr lang="zh-CN" altLang="en-US" sz="2000" b="1">
                <a:solidFill>
                  <a:srgbClr val="FFFFFF"/>
                </a:solidFill>
                <a:ea typeface="微软雅黑" panose="020B0503020204020204" pitchFamily="34" charset="-122"/>
              </a:endParaRPr>
            </a:p>
          </p:txBody>
        </p:sp>
        <p:sp>
          <p:nvSpPr>
            <p:cNvPr id="12" name="MH_Other_6"/>
            <p:cNvSpPr>
              <a:spLocks noChangeArrowheads="1"/>
            </p:cNvSpPr>
            <p:nvPr>
              <p:custDataLst>
                <p:tags r:id="rId8"/>
              </p:custDataLst>
            </p:nvPr>
          </p:nvSpPr>
          <p:spPr bwMode="auto">
            <a:xfrm>
              <a:off x="4756423" y="3101252"/>
              <a:ext cx="282991" cy="282991"/>
            </a:xfrm>
            <a:prstGeom prst="rect">
              <a:avLst/>
            </a:prstGeom>
            <a:solidFill>
              <a:srgbClr val="98F7F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3" name="MH_Other_7"/>
            <p:cNvSpPr>
              <a:spLocks noChangeArrowheads="1"/>
            </p:cNvSpPr>
            <p:nvPr>
              <p:custDataLst>
                <p:tags r:id="rId9"/>
              </p:custDataLst>
            </p:nvPr>
          </p:nvSpPr>
          <p:spPr bwMode="auto">
            <a:xfrm>
              <a:off x="4459956" y="3404457"/>
              <a:ext cx="276253" cy="276253"/>
            </a:xfrm>
            <a:prstGeom prst="rect">
              <a:avLst/>
            </a:prstGeom>
            <a:solidFill>
              <a:srgbClr val="17EDF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4" name="MH_Other_8"/>
            <p:cNvSpPr>
              <a:spLocks noChangeArrowheads="1"/>
            </p:cNvSpPr>
            <p:nvPr>
              <p:custDataLst>
                <p:tags r:id="rId10"/>
              </p:custDataLst>
            </p:nvPr>
          </p:nvSpPr>
          <p:spPr bwMode="auto">
            <a:xfrm>
              <a:off x="4756423" y="3404457"/>
              <a:ext cx="357108" cy="235826"/>
            </a:xfrm>
            <a:prstGeom prst="rect">
              <a:avLst/>
            </a:prstGeom>
            <a:solidFill>
              <a:srgbClr val="CDFB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grpSp>
        <p:nvGrpSpPr>
          <p:cNvPr id="15" name="组合 14"/>
          <p:cNvGrpSpPr/>
          <p:nvPr>
            <p:custDataLst>
              <p:tags r:id="rId11"/>
            </p:custDataLst>
          </p:nvPr>
        </p:nvGrpSpPr>
        <p:grpSpPr>
          <a:xfrm>
            <a:off x="678635" y="3409560"/>
            <a:ext cx="970428" cy="863593"/>
            <a:chOff x="1710900" y="4311825"/>
            <a:chExt cx="734429" cy="653575"/>
          </a:xfrm>
        </p:grpSpPr>
        <p:sp>
          <p:nvSpPr>
            <p:cNvPr id="16" name="MH_Other_9"/>
            <p:cNvSpPr>
              <a:spLocks noChangeArrowheads="1"/>
            </p:cNvSpPr>
            <p:nvPr>
              <p:custDataLst>
                <p:tags r:id="rId12"/>
              </p:custDataLst>
            </p:nvPr>
          </p:nvSpPr>
          <p:spPr bwMode="auto">
            <a:xfrm>
              <a:off x="1710900" y="4311825"/>
              <a:ext cx="357108" cy="357108"/>
            </a:xfrm>
            <a:prstGeom prst="rect">
              <a:avLst/>
            </a:prstGeom>
            <a:solidFill>
              <a:srgbClr val="4FB4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a:solidFill>
                    <a:srgbClr val="FFFFFF"/>
                  </a:solidFill>
                  <a:ea typeface="微软雅黑" panose="020B0503020204020204" pitchFamily="34" charset="-122"/>
                </a:rPr>
                <a:t>03</a:t>
              </a:r>
              <a:endParaRPr lang="zh-CN" altLang="en-US" sz="2000" b="1" dirty="0">
                <a:solidFill>
                  <a:srgbClr val="FFFFFF"/>
                </a:solidFill>
                <a:ea typeface="微软雅黑" panose="020B0503020204020204" pitchFamily="34" charset="-122"/>
              </a:endParaRPr>
            </a:p>
          </p:txBody>
        </p:sp>
        <p:sp>
          <p:nvSpPr>
            <p:cNvPr id="17" name="MH_Other_10"/>
            <p:cNvSpPr>
              <a:spLocks noChangeArrowheads="1"/>
            </p:cNvSpPr>
            <p:nvPr>
              <p:custDataLst>
                <p:tags r:id="rId13"/>
              </p:custDataLst>
            </p:nvPr>
          </p:nvSpPr>
          <p:spPr bwMode="auto">
            <a:xfrm>
              <a:off x="2088221" y="4385942"/>
              <a:ext cx="282991" cy="282991"/>
            </a:xfrm>
            <a:prstGeom prst="rect">
              <a:avLst/>
            </a:prstGeom>
            <a:solidFill>
              <a:srgbClr val="B6E0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8" name="MH_Other_11"/>
            <p:cNvSpPr>
              <a:spLocks noChangeArrowheads="1"/>
            </p:cNvSpPr>
            <p:nvPr>
              <p:custDataLst>
                <p:tags r:id="rId14"/>
              </p:custDataLst>
            </p:nvPr>
          </p:nvSpPr>
          <p:spPr bwMode="auto">
            <a:xfrm>
              <a:off x="1791755" y="4689147"/>
              <a:ext cx="276253" cy="276253"/>
            </a:xfrm>
            <a:prstGeom prst="rect">
              <a:avLst/>
            </a:prstGeom>
            <a:solidFill>
              <a:srgbClr val="8DCF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19" name="MH_Other_12"/>
            <p:cNvSpPr>
              <a:spLocks noChangeArrowheads="1"/>
            </p:cNvSpPr>
            <p:nvPr>
              <p:custDataLst>
                <p:tags r:id="rId15"/>
              </p:custDataLst>
            </p:nvPr>
          </p:nvSpPr>
          <p:spPr bwMode="auto">
            <a:xfrm>
              <a:off x="2088221" y="4689147"/>
              <a:ext cx="357108" cy="235826"/>
            </a:xfrm>
            <a:prstGeom prst="rect">
              <a:avLst/>
            </a:prstGeom>
            <a:solidFill>
              <a:srgbClr val="E1F3E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5" name="TextBox 53"/>
          <p:cNvSpPr txBox="1">
            <a:spLocks noChangeArrowheads="1"/>
          </p:cNvSpPr>
          <p:nvPr>
            <p:custDataLst>
              <p:tags r:id="rId16"/>
            </p:custDataLst>
          </p:nvPr>
        </p:nvSpPr>
        <p:spPr bwMode="auto">
          <a:xfrm>
            <a:off x="1777535" y="1591524"/>
            <a:ext cx="6245759"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能叙述燃料电池与动力储能电池的区别。</a:t>
            </a:r>
            <a:endPar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3"/>
          <p:cNvSpPr txBox="1">
            <a:spLocks noChangeArrowheads="1"/>
          </p:cNvSpPr>
          <p:nvPr>
            <p:custDataLst>
              <p:tags r:id="rId17"/>
            </p:custDataLst>
          </p:nvPr>
        </p:nvSpPr>
        <p:spPr bwMode="auto">
          <a:xfrm>
            <a:off x="1777535" y="2624576"/>
            <a:ext cx="6599236"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defTabSz="932815"/>
            <a:r>
              <a:rPr lang="zh-CN" altLang="en-US"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能叙述燃料电池的类型。</a:t>
            </a:r>
            <a:endParaRPr lang="zh-CN" altLang="en-US" sz="28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61023" y="148160"/>
            <a:ext cx="1415772" cy="461665"/>
          </a:xfrm>
          <a:prstGeom prst="rect">
            <a:avLst/>
          </a:prstGeom>
          <a:noFill/>
        </p:spPr>
        <p:txBody>
          <a:bodyPr wrap="none" rtlCol="0">
            <a:spAutoFit/>
          </a:bodyPr>
          <a:lstStyle/>
          <a:p>
            <a:pPr algn="ctr"/>
            <a:r>
              <a:rPr lang="zh-CN" altLang="zh-CN" sz="2400" b="1" dirty="0">
                <a:solidFill>
                  <a:srgbClr val="0070C0"/>
                </a:solidFill>
                <a:latin typeface="微软雅黑" panose="020B0503020204020204" pitchFamily="34" charset="-122"/>
                <a:ea typeface="微软雅黑" panose="020B0503020204020204" pitchFamily="34" charset="-122"/>
              </a:rPr>
              <a:t>学习目标</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1777535" y="3657628"/>
            <a:ext cx="6469067" cy="368300"/>
          </a:xfrm>
          <a:prstGeom prst="rect">
            <a:avLst/>
          </a:prstGeom>
          <a:noFill/>
        </p:spPr>
        <p:txBody>
          <a:bodyPr wrap="square">
            <a:spAutoFit/>
          </a:bodyPr>
          <a:lstStyle/>
          <a:p>
            <a:r>
              <a:rPr lang="zh-CN" altLang="en-US" b="1" dirty="0">
                <a:solidFill>
                  <a:srgbClr val="0070C0"/>
                </a:solidFill>
                <a:latin typeface="微软雅黑" panose="020B0503020204020204" pitchFamily="34" charset="-122"/>
                <a:ea typeface="微软雅黑" panose="020B0503020204020204" pitchFamily="34" charset="-122"/>
              </a:rPr>
              <a:t>能叙述燃料电池的工作原理。</a:t>
            </a:r>
            <a:endParaRPr lang="zh-CN" altLang="en-US" dirty="0"/>
          </a:p>
        </p:txBody>
      </p:sp>
      <p:grpSp>
        <p:nvGrpSpPr>
          <p:cNvPr id="21" name="组合 20"/>
          <p:cNvGrpSpPr/>
          <p:nvPr>
            <p:custDataLst>
              <p:tags r:id="rId19"/>
            </p:custDataLst>
          </p:nvPr>
        </p:nvGrpSpPr>
        <p:grpSpPr>
          <a:xfrm>
            <a:off x="678635" y="4441676"/>
            <a:ext cx="970428" cy="863593"/>
            <a:chOff x="1710900" y="4311825"/>
            <a:chExt cx="734429" cy="653575"/>
          </a:xfrm>
        </p:grpSpPr>
        <p:sp>
          <p:nvSpPr>
            <p:cNvPr id="22" name="MH_Other_9"/>
            <p:cNvSpPr>
              <a:spLocks noChangeArrowheads="1"/>
            </p:cNvSpPr>
            <p:nvPr>
              <p:custDataLst>
                <p:tags r:id="rId20"/>
              </p:custDataLst>
            </p:nvPr>
          </p:nvSpPr>
          <p:spPr bwMode="auto">
            <a:xfrm>
              <a:off x="1710900" y="4311825"/>
              <a:ext cx="357108" cy="35710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en-US" altLang="zh-CN" sz="2000" b="1" dirty="0" smtClean="0">
                  <a:solidFill>
                    <a:srgbClr val="FFFFFF"/>
                  </a:solidFill>
                  <a:ea typeface="微软雅黑" panose="020B0503020204020204" pitchFamily="34" charset="-122"/>
                </a:rPr>
                <a:t>04</a:t>
              </a:r>
              <a:endParaRPr lang="zh-CN" altLang="en-US" sz="2000" b="1" dirty="0">
                <a:solidFill>
                  <a:srgbClr val="FFFFFF"/>
                </a:solidFill>
                <a:ea typeface="微软雅黑" panose="020B0503020204020204" pitchFamily="34" charset="-122"/>
              </a:endParaRPr>
            </a:p>
          </p:txBody>
        </p:sp>
        <p:sp>
          <p:nvSpPr>
            <p:cNvPr id="24" name="MH_Other_10"/>
            <p:cNvSpPr>
              <a:spLocks noChangeArrowheads="1"/>
            </p:cNvSpPr>
            <p:nvPr>
              <p:custDataLst>
                <p:tags r:id="rId21"/>
              </p:custDataLst>
            </p:nvPr>
          </p:nvSpPr>
          <p:spPr bwMode="auto">
            <a:xfrm>
              <a:off x="2088221" y="4385942"/>
              <a:ext cx="282991" cy="282991"/>
            </a:xfrm>
            <a:prstGeom prst="rect">
              <a:avLst/>
            </a:prstGeom>
            <a:solidFill>
              <a:schemeClr val="accent5">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6" name="MH_Other_11"/>
            <p:cNvSpPr>
              <a:spLocks noChangeArrowheads="1"/>
            </p:cNvSpPr>
            <p:nvPr>
              <p:custDataLst>
                <p:tags r:id="rId22"/>
              </p:custDataLst>
            </p:nvPr>
          </p:nvSpPr>
          <p:spPr bwMode="auto">
            <a:xfrm>
              <a:off x="1791755" y="4689147"/>
              <a:ext cx="276253" cy="27625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sp>
          <p:nvSpPr>
            <p:cNvPr id="28" name="MH_Other_12"/>
            <p:cNvSpPr>
              <a:spLocks noChangeArrowheads="1"/>
            </p:cNvSpPr>
            <p:nvPr>
              <p:custDataLst>
                <p:tags r:id="rId23"/>
              </p:custDataLst>
            </p:nvPr>
          </p:nvSpPr>
          <p:spPr bwMode="auto">
            <a:xfrm>
              <a:off x="2088221" y="4689147"/>
              <a:ext cx="357108" cy="235826"/>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hangingPunct="1">
                <a:lnSpc>
                  <a:spcPct val="130000"/>
                </a:lnSpc>
              </a:pPr>
              <a:endParaRPr lang="zh-CN" altLang="en-US">
                <a:solidFill>
                  <a:srgbClr val="FFFFFF"/>
                </a:solidFill>
                <a:ea typeface="微软雅黑" panose="020B0503020204020204" pitchFamily="34" charset="-122"/>
              </a:endParaRPr>
            </a:p>
          </p:txBody>
        </p:sp>
      </p:grpSp>
      <p:sp>
        <p:nvSpPr>
          <p:cNvPr id="29" name="文本框 22"/>
          <p:cNvSpPr txBox="1"/>
          <p:nvPr>
            <p:custDataLst>
              <p:tags r:id="rId24"/>
            </p:custDataLst>
          </p:nvPr>
        </p:nvSpPr>
        <p:spPr>
          <a:xfrm>
            <a:off x="1777535" y="4688806"/>
            <a:ext cx="6469067" cy="369332"/>
          </a:xfrm>
          <a:prstGeom prst="rect">
            <a:avLst/>
          </a:prstGeom>
          <a:noFill/>
        </p:spPr>
        <p:txBody>
          <a:bodyPr wrap="square">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培养</a:t>
            </a:r>
            <a:r>
              <a:rPr lang="zh-CN" altLang="en-US" b="1" dirty="0">
                <a:solidFill>
                  <a:srgbClr val="0070C0"/>
                </a:solidFill>
                <a:latin typeface="微软雅黑" panose="020B0503020204020204" pitchFamily="34" charset="-122"/>
                <a:ea typeface="微软雅黑" panose="020B0503020204020204" pitchFamily="34" charset="-122"/>
              </a:rPr>
              <a:t>学生的总结能力与语言表达能力。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advClick="0" advTm="6000">
        <p14:gallery dir="l"/>
      </p:transition>
    </mc:Choice>
    <mc:Fallback>
      <p:transition advClick="0" advTm="6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986051"/>
            <a:ext cx="8640960" cy="4404360"/>
          </a:xfrm>
          <a:prstGeom prst="rect">
            <a:avLst/>
          </a:prstGeom>
        </p:spPr>
        <p:txBody>
          <a:bodyPr wrap="square">
            <a:spAutoFit/>
          </a:bodyPr>
          <a:lstStyle/>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燃料电池是一种将燃料与氧化剂的化学能通过电化学反应直接转换成电能的发电装置，又称电化学发电器。它是继水力发电、热能发电和原子能发电之后的第四种发电技术。由于燃料电池是通过电化学反应把燃料的化学能中的吉布斯自由能部分转换成电能，不受卡诺循环效应的限制，因此效率高；另外，燃料电池用燃料和氧气作为原料；同时没有机械传动部件，故没有噪声污染，排放出的有害气体极少。由此可见，从节约能源和保护生态环境的角度来看，燃料电池是最有发展前途的发电技术。</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燃料电池是一种能够持续的通过发生在阳极和阴极的氧化还原反应将化学能转化为电能的能量转换装置。燃料电池与动力储能电池的区别在于，它工作时需要连续不断地向电池内输入燃料和氧化剂，只要持续供应，燃料电池就会不断提供电能。</a:t>
            </a:r>
            <a:endParaRPr lang="zh-CN" altLang="en-US" sz="1600" b="1" dirty="0">
              <a:solidFill>
                <a:srgbClr val="0070C0"/>
              </a:solidFill>
              <a:latin typeface="微软雅黑" panose="020B0503020204020204" pitchFamily="34" charset="-122"/>
              <a:ea typeface="微软雅黑" panose="020B0503020204020204" pitchFamily="34" charset="-122"/>
            </a:endParaRPr>
          </a:p>
          <a:p>
            <a:pPr indent="449580">
              <a:lnSpc>
                <a:spcPct val="130000"/>
              </a:lnSpc>
              <a:spcBef>
                <a:spcPts val="600"/>
              </a:spcBef>
              <a:spcAft>
                <a:spcPts val="0"/>
              </a:spcAft>
            </a:pPr>
            <a:r>
              <a:rPr lang="zh-CN" altLang="en-US" sz="1600" b="1" dirty="0">
                <a:solidFill>
                  <a:srgbClr val="0070C0"/>
                </a:solidFill>
                <a:latin typeface="微软雅黑" panose="020B0503020204020204" pitchFamily="34" charset="-122"/>
                <a:ea typeface="微软雅黑" panose="020B0503020204020204" pitchFamily="34" charset="-122"/>
              </a:rPr>
              <a:t>氢燃料电池是一种将氢和氧的化学能通过电极反应直接转化成电能的装置。与传统能源相比，燃料电池最大的特点就是在反应过程中不涉及燃烧，因而能量转换效率不受卡诺循环的限制，其能量转换率高达</a:t>
            </a:r>
            <a:r>
              <a:rPr lang="en-US" altLang="zh-CN" sz="1600" b="1" dirty="0">
                <a:solidFill>
                  <a:srgbClr val="0070C0"/>
                </a:solidFill>
                <a:latin typeface="微软雅黑" panose="020B0503020204020204" pitchFamily="34" charset="-122"/>
                <a:ea typeface="微软雅黑" panose="020B0503020204020204" pitchFamily="34" charset="-122"/>
              </a:rPr>
              <a:t>60%～80%</a:t>
            </a:r>
            <a:r>
              <a:rPr lang="zh-CN" altLang="en-US" sz="1600" b="1" dirty="0">
                <a:solidFill>
                  <a:srgbClr val="0070C0"/>
                </a:solidFill>
                <a:latin typeface="微软雅黑" panose="020B0503020204020204" pitchFamily="34" charset="-122"/>
                <a:ea typeface="微软雅黑" panose="020B0503020204020204" pitchFamily="34" charset="-122"/>
              </a:rPr>
              <a:t>，具有高效，清洁的显著特点，被认为是</a:t>
            </a:r>
            <a:r>
              <a:rPr lang="en-US" altLang="zh-CN" sz="1600" b="1" dirty="0">
                <a:solidFill>
                  <a:srgbClr val="0070C0"/>
                </a:solidFill>
                <a:latin typeface="微软雅黑" panose="020B0503020204020204" pitchFamily="34" charset="-122"/>
                <a:ea typeface="微软雅黑" panose="020B0503020204020204" pitchFamily="34" charset="-122"/>
              </a:rPr>
              <a:t>21</a:t>
            </a:r>
            <a:r>
              <a:rPr lang="zh-CN" altLang="en-US" sz="1600" b="1" dirty="0">
                <a:solidFill>
                  <a:srgbClr val="0070C0"/>
                </a:solidFill>
                <a:latin typeface="微软雅黑" panose="020B0503020204020204" pitchFamily="34" charset="-122"/>
                <a:ea typeface="微软雅黑" panose="020B0503020204020204" pitchFamily="34" charset="-122"/>
              </a:rPr>
              <a:t>世纪首选的清洁高效发电技术。</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15516" y="1006772"/>
            <a:ext cx="8712968" cy="4154170"/>
          </a:xfrm>
          <a:prstGeom prst="rect">
            <a:avLst/>
          </a:prstGeom>
          <a:noFill/>
        </p:spPr>
        <p:txBody>
          <a:bodyPr wrap="square" rtlCol="0">
            <a:spAutoFit/>
          </a:bodyPr>
          <a:lstStyle/>
          <a:p>
            <a:pPr indent="304800" algn="just">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一、燃料电池的类型</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燃料电池种类繁多，到目前为止，人们已经开发出多种类型的燃料电池。通常燃料电池可按其电解质类型、工作温度、燃料的来源、燃料的状态等进行分类。</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（一）按电解质分类</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zh-CN" altLang="en-US" sz="1400" b="1" dirty="0">
                <a:solidFill>
                  <a:srgbClr val="0070C0"/>
                </a:solidFill>
                <a:latin typeface="微软雅黑" panose="020B0503020204020204" pitchFamily="34" charset="-122"/>
                <a:ea typeface="微软雅黑" panose="020B0503020204020204" pitchFamily="34" charset="-122"/>
              </a:rPr>
              <a:t>目前，最常用的分类方法是按燃料电池所采用的电解质的类型分类。根据燃料电池中使用电解质种类的不同，通常可分为以下五类。</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1.</a:t>
            </a:r>
            <a:r>
              <a:rPr lang="zh-CN" altLang="en-US" sz="1400" b="1" dirty="0">
                <a:solidFill>
                  <a:srgbClr val="0070C0"/>
                </a:solidFill>
                <a:latin typeface="微软雅黑" panose="020B0503020204020204" pitchFamily="34" charset="-122"/>
                <a:ea typeface="微软雅黑" panose="020B0503020204020204" pitchFamily="34" charset="-122"/>
              </a:rPr>
              <a:t>质子交换膜燃料电池（</a:t>
            </a:r>
            <a:r>
              <a:rPr lang="en-US" altLang="zh-CN" sz="1400" b="1" dirty="0">
                <a:solidFill>
                  <a:srgbClr val="0070C0"/>
                </a:solidFill>
                <a:latin typeface="微软雅黑" panose="020B0503020204020204" pitchFamily="34" charset="-122"/>
                <a:ea typeface="微软雅黑" panose="020B0503020204020204" pitchFamily="34" charset="-122"/>
              </a:rPr>
              <a:t>PEMFC</a:t>
            </a:r>
            <a:r>
              <a:rPr lang="zh-CN" altLang="en-US" sz="1400" b="1" dirty="0">
                <a:solidFill>
                  <a:srgbClr val="0070C0"/>
                </a:solidFill>
                <a:latin typeface="微软雅黑" panose="020B0503020204020204" pitchFamily="34" charset="-122"/>
                <a:ea typeface="微软雅黑" panose="020B0503020204020204" pitchFamily="34" charset="-122"/>
              </a:rPr>
              <a:t>），如图</a:t>
            </a:r>
            <a:r>
              <a:rPr lang="en-US" altLang="zh-CN" sz="1400" b="1" dirty="0">
                <a:solidFill>
                  <a:srgbClr val="0070C0"/>
                </a:solidFill>
                <a:latin typeface="微软雅黑" panose="020B0503020204020204" pitchFamily="34" charset="-122"/>
                <a:ea typeface="微软雅黑" panose="020B0503020204020204" pitchFamily="34" charset="-122"/>
              </a:rPr>
              <a:t>4-1a </a:t>
            </a:r>
            <a:r>
              <a:rPr lang="zh-CN" altLang="en-US" sz="1400" b="1" dirty="0">
                <a:solidFill>
                  <a:srgbClr val="0070C0"/>
                </a:solidFill>
                <a:latin typeface="微软雅黑" panose="020B0503020204020204" pitchFamily="34" charset="-122"/>
                <a:ea typeface="微软雅黑" panose="020B0503020204020204" pitchFamily="34" charset="-122"/>
              </a:rPr>
              <a:t>所示：通常以全氟或部分氟化的磺酸型质子交换膜为电解质。这种电解质具有高“功率</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重量比”和低工作温度，是适用于固定和移动装置的理想材料。</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2.</a:t>
            </a:r>
            <a:r>
              <a:rPr lang="zh-CN" altLang="en-US" sz="1400" b="1" dirty="0">
                <a:solidFill>
                  <a:srgbClr val="0070C0"/>
                </a:solidFill>
                <a:latin typeface="微软雅黑" panose="020B0503020204020204" pitchFamily="34" charset="-122"/>
                <a:ea typeface="微软雅黑" panose="020B0503020204020204" pitchFamily="34" charset="-122"/>
              </a:rPr>
              <a:t>碱性燃料电池（</a:t>
            </a:r>
            <a:r>
              <a:rPr lang="en-US" altLang="zh-CN" sz="1400" b="1" dirty="0">
                <a:solidFill>
                  <a:srgbClr val="0070C0"/>
                </a:solidFill>
                <a:latin typeface="微软雅黑" panose="020B0503020204020204" pitchFamily="34" charset="-122"/>
                <a:ea typeface="微软雅黑" panose="020B0503020204020204" pitchFamily="34" charset="-122"/>
              </a:rPr>
              <a:t>AFC</a:t>
            </a:r>
            <a:r>
              <a:rPr lang="zh-CN" altLang="en-US" sz="1400" b="1" dirty="0">
                <a:solidFill>
                  <a:srgbClr val="0070C0"/>
                </a:solidFill>
                <a:latin typeface="微软雅黑" panose="020B0503020204020204" pitchFamily="34" charset="-122"/>
                <a:ea typeface="微软雅黑" panose="020B0503020204020204" pitchFamily="34" charset="-122"/>
              </a:rPr>
              <a:t>），如图</a:t>
            </a:r>
            <a:r>
              <a:rPr lang="en-US" altLang="zh-CN" sz="1400" b="1" dirty="0">
                <a:solidFill>
                  <a:srgbClr val="0070C0"/>
                </a:solidFill>
                <a:latin typeface="微软雅黑" panose="020B0503020204020204" pitchFamily="34" charset="-122"/>
                <a:ea typeface="微软雅黑" panose="020B0503020204020204" pitchFamily="34" charset="-122"/>
              </a:rPr>
              <a:t>4-1b </a:t>
            </a:r>
            <a:r>
              <a:rPr lang="zh-CN" altLang="en-US" sz="1400" b="1" dirty="0">
                <a:solidFill>
                  <a:srgbClr val="0070C0"/>
                </a:solidFill>
                <a:latin typeface="微软雅黑" panose="020B0503020204020204" pitchFamily="34" charset="-122"/>
                <a:ea typeface="微软雅黑" panose="020B0503020204020204" pitchFamily="34" charset="-122"/>
              </a:rPr>
              <a:t>所示：采用氢氧化钾溶液作为电解液。这种电解液效率很高（可达</a:t>
            </a:r>
            <a:r>
              <a:rPr lang="en-US" altLang="zh-CN" sz="1400" b="1" dirty="0">
                <a:solidFill>
                  <a:srgbClr val="0070C0"/>
                </a:solidFill>
                <a:latin typeface="微软雅黑" panose="020B0503020204020204" pitchFamily="34" charset="-122"/>
                <a:ea typeface="微软雅黑" panose="020B0503020204020204" pitchFamily="34" charset="-122"/>
              </a:rPr>
              <a:t>60%～90%</a:t>
            </a:r>
            <a:r>
              <a:rPr lang="zh-CN" altLang="en-US" sz="1400" b="1" dirty="0">
                <a:solidFill>
                  <a:srgbClr val="0070C0"/>
                </a:solidFill>
                <a:latin typeface="微软雅黑" panose="020B0503020204020204" pitchFamily="34" charset="-122"/>
                <a:ea typeface="微软雅黑" panose="020B0503020204020204" pitchFamily="34" charset="-122"/>
              </a:rPr>
              <a:t>），但对影响纯度的杂质，如二氧化碳很敏感。因而运行中需采用纯态氢气和氧气。</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3.</a:t>
            </a:r>
            <a:r>
              <a:rPr lang="zh-CN" altLang="en-US" sz="1400" b="1" dirty="0">
                <a:solidFill>
                  <a:srgbClr val="0070C0"/>
                </a:solidFill>
                <a:latin typeface="微软雅黑" panose="020B0503020204020204" pitchFamily="34" charset="-122"/>
                <a:ea typeface="微软雅黑" panose="020B0503020204020204" pitchFamily="34" charset="-122"/>
              </a:rPr>
              <a:t>磷酸燃料电池（</a:t>
            </a:r>
            <a:r>
              <a:rPr lang="en-US" altLang="zh-CN" sz="1400" b="1" dirty="0">
                <a:solidFill>
                  <a:srgbClr val="0070C0"/>
                </a:solidFill>
                <a:latin typeface="微软雅黑" panose="020B0503020204020204" pitchFamily="34" charset="-122"/>
                <a:ea typeface="微软雅黑" panose="020B0503020204020204" pitchFamily="34" charset="-122"/>
              </a:rPr>
              <a:t>PAFC</a:t>
            </a:r>
            <a:r>
              <a:rPr lang="zh-CN" altLang="en-US" sz="1400" b="1" dirty="0">
                <a:solidFill>
                  <a:srgbClr val="0070C0"/>
                </a:solidFill>
                <a:latin typeface="微软雅黑" panose="020B0503020204020204" pitchFamily="34" charset="-122"/>
                <a:ea typeface="微软雅黑" panose="020B0503020204020204" pitchFamily="34" charset="-122"/>
              </a:rPr>
              <a:t>），如图</a:t>
            </a:r>
            <a:r>
              <a:rPr lang="en-US" altLang="zh-CN" sz="1400" b="1" dirty="0">
                <a:solidFill>
                  <a:srgbClr val="0070C0"/>
                </a:solidFill>
                <a:latin typeface="微软雅黑" panose="020B0503020204020204" pitchFamily="34" charset="-122"/>
                <a:ea typeface="微软雅黑" panose="020B0503020204020204" pitchFamily="34" charset="-122"/>
              </a:rPr>
              <a:t>4-1c </a:t>
            </a:r>
            <a:r>
              <a:rPr lang="zh-CN" altLang="en-US" sz="1400" b="1" dirty="0">
                <a:solidFill>
                  <a:srgbClr val="0070C0"/>
                </a:solidFill>
                <a:latin typeface="微软雅黑" panose="020B0503020204020204" pitchFamily="34" charset="-122"/>
                <a:ea typeface="微软雅黑" panose="020B0503020204020204" pitchFamily="34" charset="-122"/>
              </a:rPr>
              <a:t>所示：采用</a:t>
            </a:r>
            <a:r>
              <a:rPr lang="en-US" altLang="zh-CN" sz="1400" b="1" dirty="0">
                <a:solidFill>
                  <a:srgbClr val="0070C0"/>
                </a:solidFill>
                <a:latin typeface="微软雅黑" panose="020B0503020204020204" pitchFamily="34" charset="-122"/>
                <a:ea typeface="微软雅黑" panose="020B0503020204020204" pitchFamily="34" charset="-122"/>
              </a:rPr>
              <a:t>200℃</a:t>
            </a:r>
            <a:r>
              <a:rPr lang="zh-CN" altLang="en-US" sz="1400" b="1" dirty="0">
                <a:solidFill>
                  <a:srgbClr val="0070C0"/>
                </a:solidFill>
                <a:latin typeface="微软雅黑" panose="020B0503020204020204" pitchFamily="34" charset="-122"/>
                <a:ea typeface="微软雅黑" panose="020B0503020204020204" pitchFamily="34" charset="-122"/>
              </a:rPr>
              <a:t>高温下的磷酸作为其电解质，很适合用于分散式的热电联产系统。</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4.</a:t>
            </a:r>
            <a:r>
              <a:rPr lang="zh-CN" altLang="en-US" sz="1400" b="1" dirty="0">
                <a:solidFill>
                  <a:srgbClr val="0070C0"/>
                </a:solidFill>
                <a:latin typeface="微软雅黑" panose="020B0503020204020204" pitchFamily="34" charset="-122"/>
                <a:ea typeface="微软雅黑" panose="020B0503020204020204" pitchFamily="34" charset="-122"/>
              </a:rPr>
              <a:t>熔融碳酸盐燃料电池（</a:t>
            </a:r>
            <a:r>
              <a:rPr lang="en-US" altLang="zh-CN" sz="1400" b="1" dirty="0">
                <a:solidFill>
                  <a:srgbClr val="0070C0"/>
                </a:solidFill>
                <a:latin typeface="微软雅黑" panose="020B0503020204020204" pitchFamily="34" charset="-122"/>
                <a:ea typeface="微软雅黑" panose="020B0503020204020204" pitchFamily="34" charset="-122"/>
              </a:rPr>
              <a:t>MCFC</a:t>
            </a:r>
            <a:r>
              <a:rPr lang="zh-CN" altLang="en-US" sz="1400" b="1" dirty="0">
                <a:solidFill>
                  <a:srgbClr val="0070C0"/>
                </a:solidFill>
                <a:latin typeface="微软雅黑" panose="020B0503020204020204" pitchFamily="34" charset="-122"/>
                <a:ea typeface="微软雅黑" panose="020B0503020204020204" pitchFamily="34" charset="-122"/>
              </a:rPr>
              <a:t>），如图</a:t>
            </a:r>
            <a:r>
              <a:rPr lang="en-US" altLang="zh-CN" sz="1400" b="1" dirty="0">
                <a:solidFill>
                  <a:srgbClr val="0070C0"/>
                </a:solidFill>
                <a:latin typeface="微软雅黑" panose="020B0503020204020204" pitchFamily="34" charset="-122"/>
                <a:ea typeface="微软雅黑" panose="020B0503020204020204" pitchFamily="34" charset="-122"/>
              </a:rPr>
              <a:t>4-1d </a:t>
            </a:r>
            <a:r>
              <a:rPr lang="zh-CN" altLang="en-US" sz="1400" b="1" dirty="0">
                <a:solidFill>
                  <a:srgbClr val="0070C0"/>
                </a:solidFill>
                <a:latin typeface="微软雅黑" panose="020B0503020204020204" pitchFamily="34" charset="-122"/>
                <a:ea typeface="微软雅黑" panose="020B0503020204020204" pitchFamily="34" charset="-122"/>
              </a:rPr>
              <a:t>所示：以熔融的锂</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钾或锂</a:t>
            </a:r>
            <a:r>
              <a:rPr lang="en-US" altLang="zh-CN" sz="1400" b="1" dirty="0">
                <a:solidFill>
                  <a:srgbClr val="0070C0"/>
                </a:solidFill>
                <a:latin typeface="微软雅黑" panose="020B0503020204020204" pitchFamily="34" charset="-122"/>
                <a:ea typeface="微软雅黑" panose="020B0503020204020204" pitchFamily="34" charset="-122"/>
              </a:rPr>
              <a:t>—</a:t>
            </a:r>
            <a:r>
              <a:rPr lang="zh-CN" altLang="en-US" sz="1400" b="1" dirty="0">
                <a:solidFill>
                  <a:srgbClr val="0070C0"/>
                </a:solidFill>
                <a:latin typeface="微软雅黑" panose="020B0503020204020204" pitchFamily="34" charset="-122"/>
                <a:ea typeface="微软雅黑" panose="020B0503020204020204" pitchFamily="34" charset="-122"/>
              </a:rPr>
              <a:t>钠碳酸盐为电解质，工作温度可达</a:t>
            </a:r>
            <a:r>
              <a:rPr lang="en-US" altLang="zh-CN" sz="1400" b="1" dirty="0">
                <a:solidFill>
                  <a:srgbClr val="0070C0"/>
                </a:solidFill>
                <a:latin typeface="微软雅黑" panose="020B0503020204020204" pitchFamily="34" charset="-122"/>
                <a:ea typeface="微软雅黑" panose="020B0503020204020204" pitchFamily="34" charset="-122"/>
              </a:rPr>
              <a:t>650℃</a:t>
            </a:r>
            <a:r>
              <a:rPr lang="zh-CN" altLang="en-US" sz="1400" b="1" dirty="0">
                <a:solidFill>
                  <a:srgbClr val="0070C0"/>
                </a:solidFill>
                <a:latin typeface="微软雅黑" panose="020B0503020204020204" pitchFamily="34" charset="-122"/>
                <a:ea typeface="微软雅黑" panose="020B0503020204020204" pitchFamily="34" charset="-122"/>
              </a:rPr>
              <a:t>。这种电池的效率很高，但材料需求的要求也高。</a:t>
            </a:r>
            <a:endParaRPr lang="zh-CN" altLang="en-US" sz="1400" b="1" dirty="0">
              <a:solidFill>
                <a:srgbClr val="0070C0"/>
              </a:solidFill>
              <a:latin typeface="微软雅黑" panose="020B0503020204020204" pitchFamily="34" charset="-122"/>
              <a:ea typeface="微软雅黑" panose="020B0503020204020204" pitchFamily="34" charset="-122"/>
            </a:endParaRPr>
          </a:p>
          <a:p>
            <a:pPr indent="304800" algn="just">
              <a:spcBef>
                <a:spcPts val="600"/>
              </a:spcBef>
            </a:pPr>
            <a:r>
              <a:rPr lang="en-US" altLang="zh-CN" sz="1400" b="1" dirty="0">
                <a:solidFill>
                  <a:srgbClr val="0070C0"/>
                </a:solidFill>
                <a:latin typeface="微软雅黑" panose="020B0503020204020204" pitchFamily="34" charset="-122"/>
                <a:ea typeface="微软雅黑" panose="020B0503020204020204" pitchFamily="34" charset="-122"/>
              </a:rPr>
              <a:t>5.</a:t>
            </a:r>
            <a:r>
              <a:rPr lang="zh-CN" altLang="en-US" sz="1400" b="1" dirty="0">
                <a:solidFill>
                  <a:srgbClr val="0070C0"/>
                </a:solidFill>
                <a:latin typeface="微软雅黑" panose="020B0503020204020204" pitchFamily="34" charset="-122"/>
                <a:ea typeface="微软雅黑" panose="020B0503020204020204" pitchFamily="34" charset="-122"/>
              </a:rPr>
              <a:t>固体氧化物燃料电池（</a:t>
            </a:r>
            <a:r>
              <a:rPr lang="en-US" altLang="zh-CN" sz="1400" b="1" dirty="0">
                <a:solidFill>
                  <a:srgbClr val="0070C0"/>
                </a:solidFill>
                <a:latin typeface="微软雅黑" panose="020B0503020204020204" pitchFamily="34" charset="-122"/>
                <a:ea typeface="微软雅黑" panose="020B0503020204020204" pitchFamily="34" charset="-122"/>
              </a:rPr>
              <a:t>SOFC</a:t>
            </a:r>
            <a:r>
              <a:rPr lang="zh-CN" altLang="en-US" sz="1400" b="1" dirty="0">
                <a:solidFill>
                  <a:srgbClr val="0070C0"/>
                </a:solidFill>
                <a:latin typeface="微软雅黑" panose="020B0503020204020204" pitchFamily="34" charset="-122"/>
                <a:ea typeface="微软雅黑" panose="020B0503020204020204" pitchFamily="34" charset="-122"/>
              </a:rPr>
              <a:t>），如图</a:t>
            </a:r>
            <a:r>
              <a:rPr lang="en-US" altLang="zh-CN" sz="1400" b="1" dirty="0">
                <a:solidFill>
                  <a:srgbClr val="0070C0"/>
                </a:solidFill>
                <a:latin typeface="微软雅黑" panose="020B0503020204020204" pitchFamily="34" charset="-122"/>
                <a:ea typeface="微软雅黑" panose="020B0503020204020204" pitchFamily="34" charset="-122"/>
              </a:rPr>
              <a:t>4-1e </a:t>
            </a:r>
            <a:r>
              <a:rPr lang="zh-CN" altLang="en-US" sz="1400" b="1" dirty="0">
                <a:solidFill>
                  <a:srgbClr val="0070C0"/>
                </a:solidFill>
                <a:latin typeface="微软雅黑" panose="020B0503020204020204" pitchFamily="34" charset="-122"/>
                <a:ea typeface="微软雅黑" panose="020B0503020204020204" pitchFamily="34" charset="-122"/>
              </a:rPr>
              <a:t>所示：采用的是固态电解质（钻石氧化物），性能很好。并需要采用相应的材料和过程处理技术，因为电池的工作温度约为</a:t>
            </a:r>
            <a:r>
              <a:rPr lang="en-US" altLang="zh-CN" sz="1400" b="1" dirty="0">
                <a:solidFill>
                  <a:srgbClr val="0070C0"/>
                </a:solidFill>
                <a:latin typeface="微软雅黑" panose="020B0503020204020204" pitchFamily="34" charset="-122"/>
                <a:ea typeface="微软雅黑" panose="020B0503020204020204" pitchFamily="34" charset="-122"/>
              </a:rPr>
              <a:t>1000℃</a:t>
            </a:r>
            <a:r>
              <a:rPr lang="zh-CN" altLang="en-US" sz="1400" b="1" dirty="0">
                <a:solidFill>
                  <a:srgbClr val="0070C0"/>
                </a:solidFill>
                <a:latin typeface="微软雅黑" panose="020B0503020204020204" pitchFamily="34" charset="-122"/>
                <a:ea typeface="微软雅黑" panose="020B0503020204020204" pitchFamily="34" charset="-122"/>
              </a:rPr>
              <a:t>。</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nvGraphicFramePr>
        <p:xfrm>
          <a:off x="1079612" y="858420"/>
          <a:ext cx="6984776" cy="4807392"/>
        </p:xfrm>
        <a:graphic>
          <a:graphicData uri="http://schemas.openxmlformats.org/presentationml/2006/ole">
            <mc:AlternateContent xmlns:mc="http://schemas.openxmlformats.org/markup-compatibility/2006">
              <mc:Choice xmlns:v="urn:schemas-microsoft-com:vml" Requires="v">
                <p:oleObj spid="_x0000_s26653" name="文档" r:id="rId1" imgW="5398135" imgH="3569970" progId="Word.Document.12">
                  <p:embed/>
                </p:oleObj>
              </mc:Choice>
              <mc:Fallback>
                <p:oleObj name="文档" r:id="rId1" imgW="5398135" imgH="3569970" progId="Word.Document.12">
                  <p:embed/>
                  <p:pic>
                    <p:nvPicPr>
                      <p:cNvPr id="0" name="图片 26652"/>
                      <p:cNvPicPr/>
                      <p:nvPr/>
                    </p:nvPicPr>
                    <p:blipFill>
                      <a:blip r:embed="rId2"/>
                      <a:stretch>
                        <a:fillRect/>
                      </a:stretch>
                    </p:blipFill>
                    <p:spPr>
                      <a:xfrm>
                        <a:off x="1079612" y="858420"/>
                        <a:ext cx="6984776" cy="4807392"/>
                      </a:xfrm>
                      <a:prstGeom prst="rect">
                        <a:avLst/>
                      </a:prstGeom>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21196"/>
            <a:ext cx="1415773" cy="461665"/>
          </a:xfrm>
          <a:prstGeom prst="rect">
            <a:avLst/>
          </a:prstGeom>
          <a:noFill/>
        </p:spPr>
        <p:txBody>
          <a:bodyPr wrap="none" rtlCol="0">
            <a:spAutoFit/>
          </a:bodyPr>
          <a:lstStyle/>
          <a:p>
            <a:pPr algn="ctr"/>
            <a:r>
              <a:rPr lang="zh-CN" altLang="en-US" sz="2400" b="1" dirty="0">
                <a:solidFill>
                  <a:srgbClr val="0070C0"/>
                </a:solidFill>
                <a:latin typeface="微软雅黑" panose="020B0503020204020204" pitchFamily="34" charset="-122"/>
                <a:ea typeface="微软雅黑" panose="020B0503020204020204" pitchFamily="34" charset="-122"/>
              </a:rPr>
              <a:t>相关知识</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3" name="矩形 2"/>
          <p:cNvSpPr/>
          <p:nvPr/>
        </p:nvSpPr>
        <p:spPr>
          <a:xfrm>
            <a:off x="251520" y="976575"/>
            <a:ext cx="8640960" cy="4399915"/>
          </a:xfrm>
          <a:prstGeom prst="rect">
            <a:avLst/>
          </a:prstGeom>
        </p:spPr>
        <p:txBody>
          <a:bodyPr wrap="square">
            <a:spAutoFit/>
          </a:bodyPr>
          <a:lstStyle/>
          <a:p>
            <a:pPr indent="358775"/>
            <a:r>
              <a:rPr lang="zh-CN" altLang="zh-CN" sz="1400" b="1" dirty="0">
                <a:solidFill>
                  <a:srgbClr val="0070C0"/>
                </a:solidFill>
                <a:latin typeface="微软雅黑" panose="020B0503020204020204" pitchFamily="34" charset="-122"/>
                <a:ea typeface="微软雅黑" panose="020B0503020204020204" pitchFamily="34" charset="-122"/>
              </a:rPr>
              <a:t>（二）按工作温度分类</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根据工作温度的不同，燃料电池可分为以下四类。</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低温燃料电池：工作温度范围一般是</a:t>
            </a:r>
            <a:r>
              <a:rPr lang="en-US" altLang="zh-CN" sz="1400" b="1" dirty="0">
                <a:solidFill>
                  <a:srgbClr val="0070C0"/>
                </a:solidFill>
                <a:latin typeface="微软雅黑" panose="020B0503020204020204" pitchFamily="34" charset="-122"/>
                <a:ea typeface="微软雅黑" panose="020B0503020204020204" pitchFamily="34" charset="-122"/>
              </a:rPr>
              <a:t>25</a:t>
            </a: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100</a:t>
            </a:r>
            <a:r>
              <a:rPr lang="zh-CN" altLang="zh-CN" sz="1400" b="1" dirty="0">
                <a:solidFill>
                  <a:srgbClr val="0070C0"/>
                </a:solidFill>
                <a:latin typeface="微软雅黑" panose="020B0503020204020204" pitchFamily="34" charset="-122"/>
                <a:ea typeface="微软雅黑" panose="020B0503020204020204" pitchFamily="34" charset="-122"/>
              </a:rPr>
              <a:t>℃，如固体聚合物电解质燃料电池。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中温燃料电池：工作温度范围一般是</a:t>
            </a:r>
            <a:r>
              <a:rPr lang="en-US" altLang="zh-CN" sz="1400" b="1" dirty="0">
                <a:solidFill>
                  <a:srgbClr val="0070C0"/>
                </a:solidFill>
                <a:latin typeface="微软雅黑" panose="020B0503020204020204" pitchFamily="34" charset="-122"/>
                <a:ea typeface="微软雅黑" panose="020B0503020204020204" pitchFamily="34" charset="-122"/>
              </a:rPr>
              <a:t>100</a:t>
            </a: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500</a:t>
            </a:r>
            <a:r>
              <a:rPr lang="zh-CN" altLang="zh-CN" sz="1400" b="1" dirty="0">
                <a:solidFill>
                  <a:srgbClr val="0070C0"/>
                </a:solidFill>
                <a:latin typeface="微软雅黑" panose="020B0503020204020204" pitchFamily="34" charset="-122"/>
                <a:ea typeface="微软雅黑" panose="020B0503020204020204" pitchFamily="34" charset="-122"/>
              </a:rPr>
              <a:t>℃，如磷酸型燃料电池。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高温燃料电池：工作温度范围一般是</a:t>
            </a:r>
            <a:r>
              <a:rPr lang="en-US" altLang="zh-CN" sz="1400" b="1" dirty="0">
                <a:solidFill>
                  <a:srgbClr val="0070C0"/>
                </a:solidFill>
                <a:latin typeface="微软雅黑" panose="020B0503020204020204" pitchFamily="34" charset="-122"/>
                <a:ea typeface="微软雅黑" panose="020B0503020204020204" pitchFamily="34" charset="-122"/>
              </a:rPr>
              <a:t>500</a:t>
            </a:r>
            <a:r>
              <a:rPr lang="zh-CN" altLang="zh-CN" sz="1400" b="1" dirty="0">
                <a:solidFill>
                  <a:srgbClr val="0070C0"/>
                </a:solidFill>
                <a:latin typeface="微软雅黑" panose="020B0503020204020204" pitchFamily="34" charset="-122"/>
                <a:ea typeface="微软雅黑" panose="020B0503020204020204" pitchFamily="34" charset="-122"/>
              </a:rPr>
              <a:t>～</a:t>
            </a:r>
            <a:r>
              <a:rPr lang="en-US" altLang="zh-CN" sz="1400" b="1" dirty="0">
                <a:solidFill>
                  <a:srgbClr val="0070C0"/>
                </a:solidFill>
                <a:latin typeface="微软雅黑" panose="020B0503020204020204" pitchFamily="34" charset="-122"/>
                <a:ea typeface="微软雅黑" panose="020B0503020204020204" pitchFamily="34" charset="-122"/>
              </a:rPr>
              <a:t>1000</a:t>
            </a:r>
            <a:r>
              <a:rPr lang="zh-CN" altLang="zh-CN" sz="1400" b="1" dirty="0">
                <a:solidFill>
                  <a:srgbClr val="0070C0"/>
                </a:solidFill>
                <a:latin typeface="微软雅黑" panose="020B0503020204020204" pitchFamily="34" charset="-122"/>
                <a:ea typeface="微软雅黑" panose="020B0503020204020204" pitchFamily="34" charset="-122"/>
              </a:rPr>
              <a:t>℃，这种类型的电池包括熔融碳酸盐燃料电池和固体氧化物燃料电池。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超高温燃料电池：工作温度范围一般是高于</a:t>
            </a:r>
            <a:r>
              <a:rPr lang="en-US" altLang="zh-CN" sz="1400" b="1" dirty="0">
                <a:solidFill>
                  <a:srgbClr val="0070C0"/>
                </a:solidFill>
                <a:latin typeface="微软雅黑" panose="020B0503020204020204" pitchFamily="34" charset="-122"/>
                <a:ea typeface="微软雅黑" panose="020B0503020204020204" pitchFamily="34" charset="-122"/>
              </a:rPr>
              <a:t>1000</a:t>
            </a:r>
            <a:r>
              <a:rPr lang="zh-CN" altLang="zh-CN" sz="1400" b="1" dirty="0">
                <a:solidFill>
                  <a:srgbClr val="0070C0"/>
                </a:solidFill>
                <a:latin typeface="微软雅黑" panose="020B0503020204020204" pitchFamily="34" charset="-122"/>
                <a:ea typeface="微软雅黑" panose="020B0503020204020204" pitchFamily="34" charset="-122"/>
              </a:rPr>
              <a:t>℃。</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（三）按燃料的来源分类</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根据燃料电池使用燃料的来源不同，可分为以下三类。</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直接型燃料电池：是指燃料不经过转化步骤直接参加燃料电池的电极反应，比如氢氧燃料电池，燃料直接使用氢气。</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间接型燃料电池：是指燃料不直接参加电化学反应，而是要通过重整等方法将燃料转化后再供给燃料电池发电，比如将甲醇重整后富氢的混合气作为燃料电池的燃料，即其燃 料不是直接使用氢气，而是通过某种方法把甲烷、甲醇或其他烃类化合物转变成氢或含富氢 的混合气后再供给燃料电池。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en-US" altLang="zh-CN" sz="1400" b="1" dirty="0">
                <a:solidFill>
                  <a:srgbClr val="0070C0"/>
                </a:solidFill>
                <a:latin typeface="微软雅黑" panose="020B0503020204020204" pitchFamily="34" charset="-122"/>
                <a:ea typeface="微软雅黑" panose="020B0503020204020204" pitchFamily="34" charset="-122"/>
              </a:rPr>
              <a:t>▶ </a:t>
            </a:r>
            <a:r>
              <a:rPr lang="zh-CN" altLang="zh-CN" sz="1400" b="1" dirty="0">
                <a:solidFill>
                  <a:srgbClr val="0070C0"/>
                </a:solidFill>
                <a:latin typeface="微软雅黑" panose="020B0503020204020204" pitchFamily="34" charset="-122"/>
                <a:ea typeface="微软雅黑" panose="020B0503020204020204" pitchFamily="34" charset="-122"/>
              </a:rPr>
              <a:t>再生型燃料电池：是指将燃料电池反应生成的水经过某种方式（如热和光等）分解成氢和氧，再将氢和氧重新输送给燃料电池进行发电。</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（四）按燃料状态分类</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根据燃料电池的燃料状态不同，可分为液体型燃料电池和气体型燃料电池。</a:t>
            </a:r>
            <a:endParaRPr lang="zh-CN" altLang="zh-CN" sz="1400" b="1" dirty="0">
              <a:solidFill>
                <a:srgbClr val="0070C0"/>
              </a:solidFill>
              <a:latin typeface="微软雅黑" panose="020B0503020204020204" pitchFamily="34" charset="-122"/>
              <a:ea typeface="微软雅黑" panose="020B0503020204020204" pitchFamily="34" charset="-122"/>
            </a:endParaRPr>
          </a:p>
          <a:p>
            <a:pPr indent="358775"/>
            <a:r>
              <a:rPr lang="zh-CN" altLang="zh-CN" sz="1400" b="1" dirty="0">
                <a:solidFill>
                  <a:srgbClr val="0070C0"/>
                </a:solidFill>
                <a:latin typeface="微软雅黑" panose="020B0503020204020204" pitchFamily="34" charset="-122"/>
                <a:ea typeface="微软雅黑" panose="020B0503020204020204" pitchFamily="34" charset="-122"/>
              </a:rPr>
              <a:t>此外，根据燃料电池使用燃料的种类，可分为氢燃料电池、甲醇燃料电池、乙醇燃料电 池等；根据燃料电池运行机理的不同，可分为酸性燃料电池和碱性燃料电池。</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DIAGRAM_VIRTUALLY_FRAME" val="{&quot;height&quot;:319.1611811023622,&quot;left&quot;:118.65,&quot;top&quot;:92.06818897637795,&quot;width&quot;:594.496062992126}"/>
</p:tagLst>
</file>

<file path=ppt/tags/tag10.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11.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12.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13.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14.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15.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16.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17.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18.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19.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2.xml><?xml version="1.0" encoding="utf-8"?>
<p:tagLst xmlns:p="http://schemas.openxmlformats.org/presentationml/2006/main">
  <p:tag name="KSO_WM_DIAGRAM_VIRTUALLY_FRAME" val="{&quot;height&quot;:319.1611811023622,&quot;left&quot;:118.65,&quot;top&quot;:92.06818897637795,&quot;width&quot;:594.496062992126}"/>
</p:tagLst>
</file>

<file path=ppt/tags/tag20.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21.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22.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23.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4.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5.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6.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27.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28.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29.xml><?xml version="1.0" encoding="utf-8"?>
<p:tagLst xmlns:p="http://schemas.openxmlformats.org/presentationml/2006/main">
  <p:tag name="MH" val="20151123103241"/>
  <p:tag name="MH_LIBRARY" val="GRAPHIC"/>
  <p:tag name="MH_TYPE" val="Other"/>
  <p:tag name="MH_ORDER" val="11"/>
</p:tagLst>
</file>

<file path=ppt/tags/tag3.xml><?xml version="1.0" encoding="utf-8"?>
<p:tagLst xmlns:p="http://schemas.openxmlformats.org/presentationml/2006/main">
  <p:tag name="KSO_WM_DIAGRAM_VIRTUALLY_FRAME" val="{&quot;height&quot;:319.1611811023622,&quot;left&quot;:118.65,&quot;top&quot;:92.06818897637795,&quot;width&quot;:594.496062992126}"/>
</p:tagLst>
</file>

<file path=ppt/tags/tag30.xml><?xml version="1.0" encoding="utf-8"?>
<p:tagLst xmlns:p="http://schemas.openxmlformats.org/presentationml/2006/main">
  <p:tag name="MH" val="20151123103241"/>
  <p:tag name="MH_LIBRARY" val="GRAPHIC"/>
  <p:tag name="MH_TYPE" val="Other"/>
  <p:tag name="MH_ORDER" val="12"/>
</p:tagLst>
</file>

<file path=ppt/tags/tag31.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3.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ags/tag34.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35.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36.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37.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38.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39.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4.xml><?xml version="1.0" encoding="utf-8"?>
<p:tagLst xmlns:p="http://schemas.openxmlformats.org/presentationml/2006/main">
  <p:tag name="KSO_WM_DIAGRAM_VIRTUALLY_FRAME" val="{&quot;height&quot;:319.1611811023622,&quot;left&quot;:118.65,&quot;top&quot;:92.06818897637795,&quot;width&quot;:594.496062992126}"/>
</p:tagLst>
</file>

<file path=ppt/tags/tag40.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41.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4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3.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44.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45.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46.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47.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8.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49.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xml><?xml version="1.0" encoding="utf-8"?>
<p:tagLst xmlns:p="http://schemas.openxmlformats.org/presentationml/2006/main">
  <p:tag name="KSO_WM_DIAGRAM_VIRTUALLY_FRAME" val="{&quot;height&quot;:319.1611811023622,&quot;left&quot;:118.65,&quot;top&quot;:92.06818897637795,&quot;width&quot;:594.496062992126}"/>
</p:tagLst>
</file>

<file path=ppt/tags/tag50.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1.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52.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53.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54.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55.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56.xml><?xml version="1.0" encoding="utf-8"?>
<p:tagLst xmlns:p="http://schemas.openxmlformats.org/presentationml/2006/main">
  <p:tag name="KSO_WM_DIAGRAM_VIRTUALLY_FRAME" val="{&quot;height&quot;:311.79590551181104,&quot;left&quot;:8.46488188976378,&quot;top&quot;:96.07377952755905,&quot;width&quot;:703.0702362204723}"/>
</p:tagLst>
</file>

<file path=ppt/tags/tag57.xml><?xml version="1.0" encoding="utf-8"?>
<p:tagLst xmlns:p="http://schemas.openxmlformats.org/presentationml/2006/main">
  <p:tag name="KSO_WM_DIAGRAM_VIRTUALLY_FRAME" val="{&quot;height&quot;:311.79590551181104,&quot;left&quot;:8.46488188976378,&quot;top&quot;:96.07377952755905,&quot;width&quot;:703.0702362204723}"/>
</p:tagLst>
</file>

<file path=ppt/tags/tag58.xml><?xml version="1.0" encoding="utf-8"?>
<p:tagLst xmlns:p="http://schemas.openxmlformats.org/presentationml/2006/main">
  <p:tag name="KSO_WM_DIAGRAM_VIRTUALLY_FRAME" val="{&quot;height&quot;:311.79590551181104,&quot;left&quot;:8.46488188976378,&quot;top&quot;:96.07377952755905,&quot;width&quot;:703.0702362204723}"/>
</p:tagLst>
</file>

<file path=ppt/tags/tag59.xml><?xml version="1.0" encoding="utf-8"?>
<p:tagLst xmlns:p="http://schemas.openxmlformats.org/presentationml/2006/main">
  <p:tag name="KSO_WM_DIAGRAM_VIRTUALLY_FRAME" val="{&quot;height&quot;:311.79590551181104,&quot;left&quot;:8.46488188976378,&quot;top&quot;:96.07377952755905,&quot;width&quot;:703.0702362204723}"/>
</p:tagLst>
</file>

<file path=ppt/tags/tag6.xml><?xml version="1.0" encoding="utf-8"?>
<p:tagLst xmlns:p="http://schemas.openxmlformats.org/presentationml/2006/main">
  <p:tag name="KSO_WM_DIAGRAM_VIRTUALLY_FRAME" val="{&quot;height&quot;:319.1611811023622,&quot;left&quot;:118.65,&quot;top&quot;:92.06818897637795,&quot;width&quot;:594.496062992126}"/>
</p:tagLst>
</file>

<file path=ppt/tags/tag60.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ags/tag61.xml><?xml version="1.0" encoding="utf-8"?>
<p:tagLst xmlns:p="http://schemas.openxmlformats.org/presentationml/2006/main">
  <p:tag name="MH" val="20151123103241"/>
  <p:tag name="MH_LIBRARY" val="GRAPHIC"/>
  <p:tag name="MH_TYPE" val="Other"/>
  <p:tag name="MH_ORDER" val="2"/>
  <p:tag name="KSO_WM_DIAGRAM_VIRTUALLY_FRAME" val="{&quot;height&quot;:311.806062992126,&quot;left&quot;:53.435826771653545,&quot;top&quot;:105.93165354330708,&quot;width&quot;:606.1524409448818}"/>
</p:tagLst>
</file>

<file path=ppt/tags/tag62.xml><?xml version="1.0" encoding="utf-8"?>
<p:tagLst xmlns:p="http://schemas.openxmlformats.org/presentationml/2006/main">
  <p:tag name="MH" val="20151123103241"/>
  <p:tag name="MH_LIBRARY" val="GRAPHIC"/>
  <p:tag name="MH_TYPE" val="Other"/>
  <p:tag name="MH_ORDER" val="3"/>
  <p:tag name="KSO_WM_DIAGRAM_VIRTUALLY_FRAME" val="{&quot;height&quot;:311.806062992126,&quot;left&quot;:53.435826771653545,&quot;top&quot;:105.93165354330708,&quot;width&quot;:606.1524409448818}"/>
</p:tagLst>
</file>

<file path=ppt/tags/tag63.xml><?xml version="1.0" encoding="utf-8"?>
<p:tagLst xmlns:p="http://schemas.openxmlformats.org/presentationml/2006/main">
  <p:tag name="MH" val="20151123103241"/>
  <p:tag name="MH_LIBRARY" val="GRAPHIC"/>
  <p:tag name="MH_TYPE" val="Other"/>
  <p:tag name="MH_ORDER" val="4"/>
  <p:tag name="KSO_WM_DIAGRAM_VIRTUALLY_FRAME" val="{&quot;height&quot;:311.806062992126,&quot;left&quot;:53.435826771653545,&quot;top&quot;:105.93165354330708,&quot;width&quot;:606.1524409448818}"/>
</p:tagLst>
</file>

<file path=ppt/tags/tag64.xml><?xml version="1.0" encoding="utf-8"?>
<p:tagLst xmlns:p="http://schemas.openxmlformats.org/presentationml/2006/main">
  <p:tag name="MH" val="20151123103241"/>
  <p:tag name="MH_LIBRARY" val="GRAPHIC"/>
  <p:tag name="MH_TYPE" val="Other"/>
  <p:tag name="MH_ORDER" val="5"/>
  <p:tag name="KSO_WM_DIAGRAM_VIRTUALLY_FRAME" val="{&quot;height&quot;:311.806062992126,&quot;left&quot;:53.435826771653545,&quot;top&quot;:105.93165354330708,&quot;width&quot;:606.1524409448818}"/>
</p:tagLst>
</file>

<file path=ppt/tags/tag65.xml><?xml version="1.0" encoding="utf-8"?>
<p:tagLst xmlns:p="http://schemas.openxmlformats.org/presentationml/2006/main">
  <p:tag name="MH" val="20151123103241"/>
  <p:tag name="MH_LIBRARY" val="GRAPHIC"/>
  <p:tag name="MH_TYPE" val="Other"/>
  <p:tag name="MH_ORDER" val="6"/>
  <p:tag name="KSO_WM_DIAGRAM_VIRTUALLY_FRAME" val="{&quot;height&quot;:311.806062992126,&quot;left&quot;:53.435826771653545,&quot;top&quot;:105.93165354330708,&quot;width&quot;:606.1524409448818}"/>
</p:tagLst>
</file>

<file path=ppt/tags/tag66.xml><?xml version="1.0" encoding="utf-8"?>
<p:tagLst xmlns:p="http://schemas.openxmlformats.org/presentationml/2006/main">
  <p:tag name="MH" val="20151123103241"/>
  <p:tag name="MH_LIBRARY" val="GRAPHIC"/>
  <p:tag name="MH_TYPE" val="Other"/>
  <p:tag name="MH_ORDER" val="7"/>
  <p:tag name="KSO_WM_DIAGRAM_VIRTUALLY_FRAME" val="{&quot;height&quot;:311.806062992126,&quot;left&quot;:53.435826771653545,&quot;top&quot;:105.93165354330708,&quot;width&quot;:606.1524409448818}"/>
</p:tagLst>
</file>

<file path=ppt/tags/tag67.xml><?xml version="1.0" encoding="utf-8"?>
<p:tagLst xmlns:p="http://schemas.openxmlformats.org/presentationml/2006/main">
  <p:tag name="MH" val="20151123103241"/>
  <p:tag name="MH_LIBRARY" val="GRAPHIC"/>
  <p:tag name="MH_TYPE" val="Other"/>
  <p:tag name="MH_ORDER" val="8"/>
  <p:tag name="KSO_WM_DIAGRAM_VIRTUALLY_FRAME" val="{&quot;height&quot;:311.806062992126,&quot;left&quot;:53.435826771653545,&quot;top&quot;:105.93165354330708,&quot;width&quot;:606.1524409448818}"/>
</p:tagLst>
</file>

<file path=ppt/tags/tag68.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69.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7.xml><?xml version="1.0" encoding="utf-8"?>
<p:tagLst xmlns:p="http://schemas.openxmlformats.org/presentationml/2006/main">
  <p:tag name="KSO_WM_DIAGRAM_VIRTUALLY_FRAME" val="{&quot;height&quot;:319.1611811023622,&quot;left&quot;:118.65,&quot;top&quot;:92.06818897637795,&quot;width&quot;:594.496062992126}"/>
</p:tagLst>
</file>

<file path=ppt/tags/tag70.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71.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72.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73.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74.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75.xml><?xml version="1.0" encoding="utf-8"?>
<p:tagLst xmlns:p="http://schemas.openxmlformats.org/presentationml/2006/main">
  <p:tag name="MH" val="20151123103241"/>
  <p:tag name="MH_LIBRARY" val="GRAPHIC"/>
  <p:tag name="MH_TYPE" val="Other"/>
  <p:tag name="MH_ORDER" val="9"/>
  <p:tag name="KSO_WM_DIAGRAM_VIRTUALLY_FRAME" val="{&quot;height&quot;:311.806062992126,&quot;left&quot;:53.435826771653545,&quot;top&quot;:105.93165354330708,&quot;width&quot;:606.1524409448818}"/>
</p:tagLst>
</file>

<file path=ppt/tags/tag76.xml><?xml version="1.0" encoding="utf-8"?>
<p:tagLst xmlns:p="http://schemas.openxmlformats.org/presentationml/2006/main">
  <p:tag name="MH" val="20151123103241"/>
  <p:tag name="MH_LIBRARY" val="GRAPHIC"/>
  <p:tag name="MH_TYPE" val="Other"/>
  <p:tag name="MH_ORDER" val="10"/>
  <p:tag name="KSO_WM_DIAGRAM_VIRTUALLY_FRAME" val="{&quot;height&quot;:311.806062992126,&quot;left&quot;:53.435826771653545,&quot;top&quot;:105.93165354330708,&quot;width&quot;:606.1524409448818}"/>
</p:tagLst>
</file>

<file path=ppt/tags/tag77.xml><?xml version="1.0" encoding="utf-8"?>
<p:tagLst xmlns:p="http://schemas.openxmlformats.org/presentationml/2006/main">
  <p:tag name="MH" val="20151123103241"/>
  <p:tag name="MH_LIBRARY" val="GRAPHIC"/>
  <p:tag name="MH_TYPE" val="Other"/>
  <p:tag name="MH_ORDER" val="11"/>
  <p:tag name="KSO_WM_DIAGRAM_VIRTUALLY_FRAME" val="{&quot;height&quot;:311.806062992126,&quot;left&quot;:53.435826771653545,&quot;top&quot;:105.93165354330708,&quot;width&quot;:606.1524409448818}"/>
</p:tagLst>
</file>

<file path=ppt/tags/tag78.xml><?xml version="1.0" encoding="utf-8"?>
<p:tagLst xmlns:p="http://schemas.openxmlformats.org/presentationml/2006/main">
  <p:tag name="MH" val="20151123103241"/>
  <p:tag name="MH_LIBRARY" val="GRAPHIC"/>
  <p:tag name="MH_TYPE" val="Other"/>
  <p:tag name="MH_ORDER" val="12"/>
  <p:tag name="KSO_WM_DIAGRAM_VIRTUALLY_FRAME" val="{&quot;height&quot;:311.806062992126,&quot;left&quot;:53.435826771653545,&quot;top&quot;:105.93165354330708,&quot;width&quot;:606.1524409448818}"/>
</p:tagLst>
</file>

<file path=ppt/tags/tag79.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xml><?xml version="1.0" encoding="utf-8"?>
<p:tagLst xmlns:p="http://schemas.openxmlformats.org/presentationml/2006/main">
  <p:tag name="KSO_WM_DIAGRAM_VIRTUALLY_FRAME" val="{&quot;height&quot;:311.806062992126,&quot;left&quot;:53.435826771653545,&quot;top&quot;:105.93165354330708,&quot;width&quot;:606.1524409448818}"/>
</p:tagLst>
</file>

<file path=ppt/tags/tag80.xml><?xml version="1.0" encoding="utf-8"?>
<p:tagLst xmlns:p="http://schemas.openxmlformats.org/presentationml/2006/main">
  <p:tag name="commondata" val="eyJoZGlkIjoiZjE3MGMyZDMzOGIyMGUyMDk5Mjg3MWUzODcxN2RkNTQifQ=="/>
</p:tagLst>
</file>

<file path=ppt/tags/tag9.xml><?xml version="1.0" encoding="utf-8"?>
<p:tagLst xmlns:p="http://schemas.openxmlformats.org/presentationml/2006/main">
  <p:tag name="MH" val="20151123103241"/>
  <p:tag name="MH_LIBRARY" val="GRAPHIC"/>
  <p:tag name="MH_TYPE" val="Other"/>
  <p:tag name="MH_ORDER" val="1"/>
  <p:tag name="KSO_WM_DIAGRAM_VIRTUALLY_FRAME" val="{&quot;height&quot;:311.806062992126,&quot;left&quot;:53.435826771653545,&quot;top&quot;:105.93165354330708,&quot;width&quot;:606.15244094488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9565</Words>
  <Application>WPS 演示</Application>
  <PresentationFormat>全屏显示(16:10)</PresentationFormat>
  <Paragraphs>356</Paragraphs>
  <Slides>43</Slides>
  <Notes>14</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43</vt:i4>
      </vt:variant>
    </vt:vector>
  </HeadingPairs>
  <TitlesOfParts>
    <vt:vector size="55" baseType="lpstr">
      <vt:lpstr>Arial</vt:lpstr>
      <vt:lpstr>宋体</vt:lpstr>
      <vt:lpstr>Wingdings</vt:lpstr>
      <vt:lpstr>微软雅黑</vt:lpstr>
      <vt:lpstr>Calibri</vt:lpstr>
      <vt:lpstr>方正准圆简体</vt:lpstr>
      <vt:lpstr>Calibri</vt:lpstr>
      <vt:lpstr>Arial Unicode MS</vt:lpstr>
      <vt:lpstr>Office 主题</vt:lpstr>
      <vt:lpstr>1_Office 主题</vt:lpstr>
      <vt:lpstr>Office 主题​​</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xzc</dc:creator>
  <cp:lastModifiedBy>微信用户</cp:lastModifiedBy>
  <cp:revision>248</cp:revision>
  <dcterms:created xsi:type="dcterms:W3CDTF">2020-11-19T00:21:00Z</dcterms:created>
  <dcterms:modified xsi:type="dcterms:W3CDTF">2025-08-04T08:46:32Z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385176728AB942F0B1F9710C888E4D7A_12</vt:lpwstr>
  </property>
  <property fmtid="{D5CDD505-2E9C-101B-9397-08002B2CF9AE}" pid="3" name="KSOProductBuildVer">
    <vt:lpwstr>2052-12.1.0.17140</vt:lpwstr>
  </property>
</Properties>
</file>