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Lst>
  <p:notesMasterIdLst>
    <p:notesMasterId r:id="rId6"/>
  </p:notesMasterIdLst>
  <p:sldIdLst>
    <p:sldId id="297" r:id="rId5"/>
    <p:sldId id="469" r:id="rId7"/>
    <p:sldId id="291" r:id="rId8"/>
    <p:sldId id="259" r:id="rId9"/>
    <p:sldId id="263" r:id="rId10"/>
    <p:sldId id="264" r:id="rId11"/>
    <p:sldId id="305" r:id="rId12"/>
    <p:sldId id="405" r:id="rId13"/>
    <p:sldId id="414" r:id="rId14"/>
    <p:sldId id="416" r:id="rId15"/>
    <p:sldId id="420" r:id="rId16"/>
    <p:sldId id="418" r:id="rId17"/>
    <p:sldId id="421" r:id="rId18"/>
    <p:sldId id="419" r:id="rId19"/>
    <p:sldId id="417" r:id="rId20"/>
    <p:sldId id="436" r:id="rId21"/>
    <p:sldId id="411" r:id="rId22"/>
    <p:sldId id="412" r:id="rId23"/>
    <p:sldId id="423" r:id="rId24"/>
    <p:sldId id="424" r:id="rId25"/>
    <p:sldId id="425" r:id="rId26"/>
    <p:sldId id="426" r:id="rId27"/>
    <p:sldId id="437" r:id="rId28"/>
    <p:sldId id="438" r:id="rId29"/>
    <p:sldId id="439" r:id="rId30"/>
    <p:sldId id="440" r:id="rId31"/>
    <p:sldId id="434" r:id="rId32"/>
    <p:sldId id="442" r:id="rId33"/>
    <p:sldId id="443" r:id="rId34"/>
    <p:sldId id="444" r:id="rId35"/>
    <p:sldId id="445" r:id="rId36"/>
    <p:sldId id="446" r:id="rId37"/>
    <p:sldId id="441" r:id="rId38"/>
    <p:sldId id="435" r:id="rId39"/>
    <p:sldId id="413" r:id="rId40"/>
    <p:sldId id="447" r:id="rId41"/>
    <p:sldId id="448" r:id="rId42"/>
    <p:sldId id="449" r:id="rId43"/>
    <p:sldId id="450" r:id="rId44"/>
    <p:sldId id="461" r:id="rId45"/>
    <p:sldId id="464" r:id="rId46"/>
    <p:sldId id="465" r:id="rId47"/>
    <p:sldId id="468" r:id="rId48"/>
    <p:sldId id="467" r:id="rId49"/>
    <p:sldId id="466" r:id="rId50"/>
    <p:sldId id="462" r:id="rId51"/>
    <p:sldId id="463" r:id="rId52"/>
    <p:sldId id="460" r:id="rId53"/>
    <p:sldId id="293" r:id="rId54"/>
  </p:sldIdLst>
  <p:sldSz cx="9144000" cy="5715000" type="screen16x10"/>
  <p:notesSz cx="6858000" cy="9144000"/>
  <p:custDataLst>
    <p:tags r:id="rId5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798"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9FF"/>
    <a:srgbClr val="0000FF"/>
    <a:srgbClr val="004A82"/>
    <a:srgbClr val="E6A400"/>
    <a:srgbClr val="CC6600"/>
    <a:srgbClr val="CEAC1A"/>
    <a:srgbClr val="BC8F00"/>
    <a:srgbClr val="DAA600"/>
    <a:srgbClr val="339933"/>
    <a:srgbClr val="33CC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435" autoAdjust="0"/>
    <p:restoredTop sz="93826" autoAdjust="0"/>
  </p:normalViewPr>
  <p:slideViewPr>
    <p:cSldViewPr showGuides="1">
      <p:cViewPr varScale="1">
        <p:scale>
          <a:sx n="80" d="100"/>
          <a:sy n="80" d="100"/>
        </p:scale>
        <p:origin x="924" y="52"/>
      </p:cViewPr>
      <p:guideLst>
        <p:guide orient="horz" pos="1798"/>
        <p:guide pos="288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notesMaster" Target="notesMasters/notesMaster1.xml"/><Relationship Id="rId58" Type="http://schemas.openxmlformats.org/officeDocument/2006/relationships/tags" Target="tags/tag71.xml"/><Relationship Id="rId57" Type="http://schemas.openxmlformats.org/officeDocument/2006/relationships/tableStyles" Target="tableStyles.xml"/><Relationship Id="rId56" Type="http://schemas.openxmlformats.org/officeDocument/2006/relationships/viewProps" Target="viewProps.xml"/><Relationship Id="rId55" Type="http://schemas.openxmlformats.org/officeDocument/2006/relationships/presProps" Target="presProps.xml"/><Relationship Id="rId54" Type="http://schemas.openxmlformats.org/officeDocument/2006/relationships/slide" Target="slides/slide49.xml"/><Relationship Id="rId53" Type="http://schemas.openxmlformats.org/officeDocument/2006/relationships/slide" Target="slides/slide48.xml"/><Relationship Id="rId52" Type="http://schemas.openxmlformats.org/officeDocument/2006/relationships/slide" Target="slides/slide47.xml"/><Relationship Id="rId51" Type="http://schemas.openxmlformats.org/officeDocument/2006/relationships/slide" Target="slides/slide46.xml"/><Relationship Id="rId50" Type="http://schemas.openxmlformats.org/officeDocument/2006/relationships/slide" Target="slides/slide45.xml"/><Relationship Id="rId5" Type="http://schemas.openxmlformats.org/officeDocument/2006/relationships/slide" Target="slides/slide1.xml"/><Relationship Id="rId49" Type="http://schemas.openxmlformats.org/officeDocument/2006/relationships/slide" Target="slides/slide44.xml"/><Relationship Id="rId48" Type="http://schemas.openxmlformats.org/officeDocument/2006/relationships/slide" Target="slides/slide43.xml"/><Relationship Id="rId47" Type="http://schemas.openxmlformats.org/officeDocument/2006/relationships/slide" Target="slides/slide42.xml"/><Relationship Id="rId46" Type="http://schemas.openxmlformats.org/officeDocument/2006/relationships/slide" Target="slides/slide41.xml"/><Relationship Id="rId45" Type="http://schemas.openxmlformats.org/officeDocument/2006/relationships/slide" Target="slides/slide40.xml"/><Relationship Id="rId44" Type="http://schemas.openxmlformats.org/officeDocument/2006/relationships/slide" Target="slides/slide39.xml"/><Relationship Id="rId43" Type="http://schemas.openxmlformats.org/officeDocument/2006/relationships/slide" Target="slides/slide38.xml"/><Relationship Id="rId42" Type="http://schemas.openxmlformats.org/officeDocument/2006/relationships/slide" Target="slides/slide37.xml"/><Relationship Id="rId41" Type="http://schemas.openxmlformats.org/officeDocument/2006/relationships/slide" Target="slides/slide36.xml"/><Relationship Id="rId40" Type="http://schemas.openxmlformats.org/officeDocument/2006/relationships/slide" Target="slides/slide35.xml"/><Relationship Id="rId4" Type="http://schemas.openxmlformats.org/officeDocument/2006/relationships/slideMaster" Target="slideMasters/slideMaster3.xml"/><Relationship Id="rId39" Type="http://schemas.openxmlformats.org/officeDocument/2006/relationships/slide" Target="slides/slide34.xml"/><Relationship Id="rId38" Type="http://schemas.openxmlformats.org/officeDocument/2006/relationships/slide" Target="slides/slide33.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微软雅黑" panose="020B0503020204020204" pitchFamily="34" charset="-122"/>
              </a:defRPr>
            </a:lvl1pPr>
          </a:lstStyle>
          <a:p>
            <a:endParaRPr lang="zh-CN" altLang="en-US" dirty="0"/>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ea typeface="微软雅黑" panose="020B0503020204020204" pitchFamily="34" charset="-122"/>
              </a:defRPr>
            </a:lvl1pPr>
          </a:lstStyle>
          <a:p>
            <a:fld id="{7B5631FC-C3EB-40D7-89A8-71EAA718C751}"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685800"/>
            <a:ext cx="5486400" cy="34290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ea typeface="微软雅黑" panose="020B0503020204020204" pitchFamily="34" charset="-122"/>
              </a:defRPr>
            </a:lvl1pPr>
          </a:lstStyle>
          <a:p>
            <a:fld id="{9288EACC-3148-4639-B8F8-DA7D85113A1E}"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微软雅黑" panose="020B0503020204020204" pitchFamily="34" charset="-122"/>
        <a:cs typeface="+mn-cs"/>
      </a:defRPr>
    </a:lvl1pPr>
    <a:lvl2pPr marL="457200" algn="l" defTabSz="914400" rtl="0" eaLnBrk="1" latinLnBrk="0" hangingPunct="1">
      <a:defRPr sz="1200" kern="1200">
        <a:solidFill>
          <a:schemeClr val="tx1"/>
        </a:solidFill>
        <a:latin typeface="+mn-lt"/>
        <a:ea typeface="微软雅黑" panose="020B0503020204020204" pitchFamily="34" charset="-122"/>
        <a:cs typeface="+mn-cs"/>
      </a:defRPr>
    </a:lvl2pPr>
    <a:lvl3pPr marL="914400" algn="l" defTabSz="914400" rtl="0" eaLnBrk="1" latinLnBrk="0" hangingPunct="1">
      <a:defRPr sz="1200" kern="1200">
        <a:solidFill>
          <a:schemeClr val="tx1"/>
        </a:solidFill>
        <a:latin typeface="+mn-lt"/>
        <a:ea typeface="微软雅黑" panose="020B0503020204020204" pitchFamily="34" charset="-122"/>
        <a:cs typeface="+mn-cs"/>
      </a:defRPr>
    </a:lvl3pPr>
    <a:lvl4pPr marL="1371600" algn="l" defTabSz="914400" rtl="0" eaLnBrk="1" latinLnBrk="0" hangingPunct="1">
      <a:defRPr sz="1200" kern="1200">
        <a:solidFill>
          <a:schemeClr val="tx1"/>
        </a:solidFill>
        <a:latin typeface="+mn-lt"/>
        <a:ea typeface="微软雅黑" panose="020B0503020204020204" pitchFamily="34" charset="-122"/>
        <a:cs typeface="+mn-cs"/>
      </a:defRPr>
    </a:lvl4pPr>
    <a:lvl5pPr marL="1828800" algn="l" defTabSz="914400" rtl="0" eaLnBrk="1" latinLnBrk="0" hangingPunct="1">
      <a:defRPr sz="1200" kern="1200">
        <a:solidFill>
          <a:schemeClr val="tx1"/>
        </a:solidFill>
        <a:latin typeface="+mn-lt"/>
        <a:ea typeface="微软雅黑"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9AF9A2E-B306-4A69-AD53-95F7B5B74615}"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288EACC-3148-4639-B8F8-DA7D85113A1E}"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微软雅黑" panose="020B0503020204020204" pitchFamily="34" charset="-122"/>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288EACC-3148-4639-B8F8-DA7D85113A1E}"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微软雅黑" panose="020B0503020204020204" pitchFamily="34" charset="-122"/>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288EACC-3148-4639-B8F8-DA7D85113A1E}"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微软雅黑" panose="020B0503020204020204" pitchFamily="34" charset="-122"/>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288EACC-3148-4639-B8F8-DA7D85113A1E}"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微软雅黑" panose="020B0503020204020204" pitchFamily="34" charset="-122"/>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288EACC-3148-4639-B8F8-DA7D85113A1E}"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微软雅黑" panose="020B0503020204020204" pitchFamily="34" charset="-122"/>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288EACC-3148-4639-B8F8-DA7D85113A1E}"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微软雅黑" panose="020B0503020204020204" pitchFamily="34" charset="-122"/>
              <a:cs typeface="+mn-c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288EACC-3148-4639-B8F8-DA7D85113A1E}"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微软雅黑" panose="020B0503020204020204" pitchFamily="34" charset="-122"/>
              <a:cs typeface="+mn-c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288EACC-3148-4639-B8F8-DA7D85113A1E}"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微软雅黑" panose="020B0503020204020204" pitchFamily="34" charset="-122"/>
              <a:cs typeface="+mn-cs"/>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dirty="0"/>
              <a:t>包括以下</a:t>
            </a:r>
            <a:r>
              <a:rPr lang="en-US" altLang="zh-CN" dirty="0"/>
              <a:t>4</a:t>
            </a:r>
            <a:r>
              <a:rPr lang="zh-CN" altLang="en-US" dirty="0"/>
              <a:t>个方面</a:t>
            </a:r>
            <a:endParaRPr lang="zh-CN" altLang="en-US" dirty="0"/>
          </a:p>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288EACC-3148-4639-B8F8-DA7D85113A1E}"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微软雅黑" panose="020B0503020204020204" pitchFamily="34" charset="-122"/>
              <a:cs typeface="+mn-cs"/>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288EACC-3148-4639-B8F8-DA7D85113A1E}"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微软雅黑" panose="020B0503020204020204" pitchFamily="34" charset="-122"/>
              <a:cs typeface="+mn-cs"/>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288EACC-3148-4639-B8F8-DA7D85113A1E}"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微软雅黑" panose="020B0503020204020204" pitchFamily="34" charset="-122"/>
              <a:cs typeface="+mn-cs"/>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288EACC-3148-4639-B8F8-DA7D85113A1E}"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微软雅黑" panose="020B0503020204020204" pitchFamily="34" charset="-122"/>
              <a:cs typeface="+mn-cs"/>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288EACC-3148-4639-B8F8-DA7D85113A1E}"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微软雅黑" panose="020B0503020204020204" pitchFamily="34" charset="-122"/>
              <a:cs typeface="+mn-cs"/>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288EACC-3148-4639-B8F8-DA7D85113A1E}"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微软雅黑" panose="020B0503020204020204" pitchFamily="34" charset="-122"/>
              <a:cs typeface="+mn-cs"/>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288EACC-3148-4639-B8F8-DA7D85113A1E}"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微软雅黑" panose="020B0503020204020204" pitchFamily="34" charset="-122"/>
              <a:cs typeface="+mn-cs"/>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288EACC-3148-4639-B8F8-DA7D85113A1E}"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微软雅黑" panose="020B0503020204020204" pitchFamily="34" charset="-122"/>
              <a:cs typeface="+mn-cs"/>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288EACC-3148-4639-B8F8-DA7D85113A1E}"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微软雅黑" panose="020B0503020204020204" pitchFamily="34"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288EACC-3148-4639-B8F8-DA7D85113A1E}"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微软雅黑" panose="020B0503020204020204" pitchFamily="34" charset="-122"/>
              <a:cs typeface="+mn-cs"/>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288EACC-3148-4639-B8F8-DA7D85113A1E}"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微软雅黑" panose="020B0503020204020204" pitchFamily="34" charset="-122"/>
              <a:cs typeface="+mn-cs"/>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288EACC-3148-4639-B8F8-DA7D85113A1E}"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微软雅黑" panose="020B0503020204020204" pitchFamily="34" charset="-122"/>
              <a:cs typeface="+mn-cs"/>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288EACC-3148-4639-B8F8-DA7D85113A1E}"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微软雅黑" panose="020B0503020204020204" pitchFamily="34" charset="-122"/>
              <a:cs typeface="+mn-cs"/>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288EACC-3148-4639-B8F8-DA7D85113A1E}"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微软雅黑" panose="020B0503020204020204" pitchFamily="34" charset="-122"/>
              <a:cs typeface="+mn-cs"/>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电池管理控制器主要实现充</a:t>
            </a:r>
            <a:r>
              <a:rPr lang="en-US" altLang="zh-CN" dirty="0"/>
              <a:t>/</a:t>
            </a:r>
            <a:r>
              <a:rPr lang="zh-CN" altLang="en-US" dirty="0"/>
              <a:t>放电管理、接触器控制、功率控制、电池异常状态报警和保护、</a:t>
            </a:r>
            <a:r>
              <a:rPr lang="en-US" altLang="zh-CN" dirty="0"/>
              <a:t>SOC/SOH</a:t>
            </a:r>
            <a:r>
              <a:rPr lang="zh-CN" altLang="en-US" dirty="0"/>
              <a:t>计算、自检以及通讯等功能；电池信息采集器的主要功能有电池电压采样、温度采样、电池均衡、采样线异常检测等；动力电池采样线的主要功能是连接电池管理控制器和电池信息采集器，实现二者之间的通讯及信息交换。</a:t>
            </a:r>
            <a:endParaRPr lang="zh-CN" altLang="en-US" dirty="0"/>
          </a:p>
          <a:p>
            <a:r>
              <a:rPr lang="zh-CN" altLang="en-US" dirty="0"/>
              <a:t>更换电池包或者电池管理器时，需要重新标定电池容量和</a:t>
            </a:r>
            <a:r>
              <a:rPr lang="en-US" altLang="zh-CN" dirty="0"/>
              <a:t>SOC</a:t>
            </a:r>
            <a:r>
              <a:rPr lang="zh-CN" altLang="en-US" dirty="0"/>
              <a:t>。</a:t>
            </a:r>
            <a:endParaRPr lang="zh-CN" altLang="en-US" dirty="0"/>
          </a:p>
          <a:p>
            <a:r>
              <a:rPr lang="zh-CN" altLang="en-US" dirty="0"/>
              <a:t>电池的热管理是空调系统在原有基础上增加一路冷却回路；电池冷却回路与车内空调冷却回路为并联关系；在原有系统上增加了板换、膨胀阀、水泵、副水箱。电池包产生的热量经冷却管路、板换换热进入空调回路，空调系统再经散热器将热量散失到大气中。</a:t>
            </a:r>
            <a:endParaRPr lang="zh-CN" altLang="en-US" dirty="0"/>
          </a:p>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288EACC-3148-4639-B8F8-DA7D85113A1E}"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微软雅黑" panose="020B0503020204020204" pitchFamily="34"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288EACC-3148-4639-B8F8-DA7D85113A1E}"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微软雅黑" panose="020B0503020204020204" pitchFamily="34" charset="-122"/>
              <a:cs typeface="+mn-cs"/>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288EACC-3148-4639-B8F8-DA7D85113A1E}"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微软雅黑" panose="020B0503020204020204" pitchFamily="34" charset="-122"/>
              <a:cs typeface="+mn-cs"/>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288EACC-3148-4639-B8F8-DA7D85113A1E}"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微软雅黑" panose="020B0503020204020204" pitchFamily="34" charset="-122"/>
              <a:cs typeface="+mn-cs"/>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288EACC-3148-4639-B8F8-DA7D85113A1E}"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微软雅黑" panose="020B0503020204020204" pitchFamily="34" charset="-122"/>
              <a:cs typeface="+mn-cs"/>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288EACC-3148-4639-B8F8-DA7D85113A1E}"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微软雅黑" panose="020B0503020204020204" pitchFamily="34" charset="-122"/>
              <a:cs typeface="+mn-cs"/>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288EACC-3148-4639-B8F8-DA7D85113A1E}"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微软雅黑" panose="020B0503020204020204" pitchFamily="34" charset="-122"/>
              <a:cs typeface="+mn-cs"/>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288EACC-3148-4639-B8F8-DA7D85113A1E}"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微软雅黑" panose="020B0503020204020204" pitchFamily="34" charset="-122"/>
              <a:cs typeface="+mn-cs"/>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比亚迪</a:t>
            </a:r>
            <a:r>
              <a:rPr lang="en-US" altLang="zh-CN" dirty="0"/>
              <a:t>E5</a:t>
            </a:r>
            <a:r>
              <a:rPr lang="zh-CN" altLang="en-US" dirty="0"/>
              <a:t>采用电动压缩机，额定功率</a:t>
            </a:r>
            <a:r>
              <a:rPr lang="en-US" altLang="zh-CN" dirty="0"/>
              <a:t>2KW</a:t>
            </a:r>
            <a:r>
              <a:rPr lang="zh-CN" altLang="en-US" dirty="0"/>
              <a:t>，系统工作时，高压压力可达</a:t>
            </a:r>
            <a:r>
              <a:rPr lang="en-US" altLang="zh-CN" dirty="0"/>
              <a:t>2.0˜3.0Mpa</a:t>
            </a:r>
            <a:r>
              <a:rPr lang="zh-CN" altLang="en-US" dirty="0"/>
              <a:t>；低压压力为</a:t>
            </a:r>
            <a:r>
              <a:rPr lang="en-US" altLang="zh-CN" dirty="0"/>
              <a:t>0.5 ˜ 1Mpa</a:t>
            </a:r>
            <a:r>
              <a:rPr lang="zh-CN" altLang="en-US" dirty="0"/>
              <a:t>。</a:t>
            </a:r>
            <a:endParaRPr lang="zh-CN" altLang="en-US" dirty="0"/>
          </a:p>
          <a:p>
            <a:r>
              <a:rPr lang="zh-CN" altLang="en-US" dirty="0"/>
              <a:t>供暖系统采用</a:t>
            </a:r>
            <a:r>
              <a:rPr lang="en-US" altLang="zh-CN" dirty="0"/>
              <a:t>PTC</a:t>
            </a:r>
            <a:r>
              <a:rPr lang="zh-CN" altLang="en-US" dirty="0"/>
              <a:t>水加热模块额定功率</a:t>
            </a:r>
            <a:r>
              <a:rPr lang="en-US" altLang="zh-CN" dirty="0"/>
              <a:t>6KW</a:t>
            </a:r>
            <a:r>
              <a:rPr lang="zh-CN" altLang="en-US" dirty="0"/>
              <a:t>，</a:t>
            </a:r>
            <a:r>
              <a:rPr lang="en-US" altLang="zh-CN" dirty="0"/>
              <a:t>PTC</a:t>
            </a:r>
            <a:r>
              <a:rPr lang="zh-CN" altLang="en-US" dirty="0"/>
              <a:t>加热冷却液，通过水泵将热的冷却液供给暖风散热器，空调电子水泵安装在电动压缩机上端。</a:t>
            </a:r>
            <a:endParaRPr lang="zh-CN" altLang="en-US" dirty="0"/>
          </a:p>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288EACC-3148-4639-B8F8-DA7D85113A1E}"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微软雅黑" panose="020B0503020204020204" pitchFamily="34" charset="-122"/>
              <a:cs typeface="+mn-cs"/>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288EACC-3148-4639-B8F8-DA7D85113A1E}"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微软雅黑" panose="020B0503020204020204" pitchFamily="34" charset="-122"/>
              <a:cs typeface="+mn-cs"/>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288EACC-3148-4639-B8F8-DA7D85113A1E}"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微软雅黑" panose="020B0503020204020204" pitchFamily="34" charset="-122"/>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288EACC-3148-4639-B8F8-DA7D85113A1E}"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微软雅黑" panose="020B0503020204020204" pitchFamily="34"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288EACC-3148-4639-B8F8-DA7D85113A1E}"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微软雅黑" panose="020B0503020204020204" pitchFamily="34"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4" Type="http://schemas.microsoft.com/office/2007/relationships/hdphoto" Target="../media/image5.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4" Type="http://schemas.microsoft.com/office/2007/relationships/hdphoto" Target="../media/image5.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4" Type="http://schemas.microsoft.com/office/2007/relationships/hdphoto" Target="../media/image5.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4" Type="http://schemas.microsoft.com/office/2007/relationships/hdphoto" Target="../media/image5.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4" Type="http://schemas.microsoft.com/office/2007/relationships/hdphoto" Target="../media/image5.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775355"/>
            <a:ext cx="7772400" cy="1225021"/>
          </a:xfrm>
          <a:prstGeom prst="rect">
            <a:avLst/>
          </a:prstGeom>
        </p:spPr>
        <p:txBody>
          <a:bodyPr/>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3" name="副标题 2"/>
          <p:cNvSpPr>
            <a:spLocks noGrp="1"/>
          </p:cNvSpPr>
          <p:nvPr>
            <p:ph type="subTitle" idx="1"/>
          </p:nvPr>
        </p:nvSpPr>
        <p:spPr>
          <a:xfrm>
            <a:off x="1371600" y="3238500"/>
            <a:ext cx="6400800" cy="1460500"/>
          </a:xfrm>
          <a:prstGeom prst="rect">
            <a:avLst/>
          </a:prstGeom>
        </p:spPr>
        <p:txBody>
          <a:bodyPr/>
          <a:lstStyle>
            <a:lvl1pPr marL="0" indent="0" algn="ctr">
              <a:buNone/>
              <a:defRPr>
                <a:solidFill>
                  <a:schemeClr val="tx1">
                    <a:tint val="75000"/>
                  </a:schemeClr>
                </a:solidFill>
                <a:ea typeface="微软雅黑" panose="020B0503020204020204" pitchFamily="34"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a:t>单击此处编辑母版副标题样式</a:t>
            </a:r>
            <a:endParaRPr lang="zh-CN" altLang="en-US" dirty="0"/>
          </a:p>
        </p:txBody>
      </p:sp>
      <p:sp>
        <p:nvSpPr>
          <p:cNvPr id="4" name="日期占位符 3"/>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5" name="页脚占位符 4"/>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3" name="竖排文字占位符 2"/>
          <p:cNvSpPr>
            <a:spLocks noGrp="1"/>
          </p:cNvSpPr>
          <p:nvPr>
            <p:ph type="body" orient="vert" idx="1"/>
          </p:nvPr>
        </p:nvSpPr>
        <p:spPr>
          <a:xfrm>
            <a:off x="457200" y="1333500"/>
            <a:ext cx="8229600" cy="3771636"/>
          </a:xfrm>
          <a:prstGeom prst="rect">
            <a:avLst/>
          </a:prstGeom>
        </p:spPr>
        <p:txBody>
          <a:bodyPr vert="eaVert"/>
          <a:lstStyle>
            <a:lvl1pPr>
              <a:defRPr>
                <a:ea typeface="微软雅黑" panose="020B0503020204020204" pitchFamily="34" charset="-122"/>
              </a:defRPr>
            </a:lvl1pPr>
            <a:lvl2pPr>
              <a:defRPr>
                <a:ea typeface="微软雅黑" panose="020B0503020204020204" pitchFamily="34" charset="-122"/>
              </a:defRPr>
            </a:lvl2pPr>
            <a:lvl3pPr>
              <a:defRPr>
                <a:ea typeface="微软雅黑" panose="020B0503020204020204" pitchFamily="34" charset="-122"/>
              </a:defRPr>
            </a:lvl3pPr>
            <a:lvl4pPr>
              <a:defRPr>
                <a:ea typeface="微软雅黑" panose="020B0503020204020204" pitchFamily="34" charset="-122"/>
              </a:defRPr>
            </a:lvl4pPr>
            <a:lvl5pPr>
              <a:defRPr>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5" name="页脚占位符 4"/>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28865"/>
            <a:ext cx="2057400" cy="4876271"/>
          </a:xfrm>
          <a:prstGeom prst="rect">
            <a:avLst/>
          </a:prstGeom>
        </p:spPr>
        <p:txBody>
          <a:bodyPr vert="eaVert"/>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4" name="日期占位符 3"/>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5" name="页脚占位符 4"/>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775355"/>
            <a:ext cx="7772400" cy="1225021"/>
          </a:xfrm>
          <a:prstGeom prst="rect">
            <a:avLst/>
          </a:prstGeom>
        </p:spPr>
        <p:txBody>
          <a:bodyPr/>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3" name="副标题 2"/>
          <p:cNvSpPr>
            <a:spLocks noGrp="1"/>
          </p:cNvSpPr>
          <p:nvPr>
            <p:ph type="subTitle" idx="1"/>
          </p:nvPr>
        </p:nvSpPr>
        <p:spPr>
          <a:xfrm>
            <a:off x="1371600" y="3238500"/>
            <a:ext cx="6400800" cy="1460500"/>
          </a:xfrm>
          <a:prstGeom prst="rect">
            <a:avLst/>
          </a:prstGeom>
        </p:spPr>
        <p:txBody>
          <a:bodyPr/>
          <a:lstStyle>
            <a:lvl1pPr marL="0" indent="0" algn="ctr">
              <a:buNone/>
              <a:defRPr>
                <a:solidFill>
                  <a:schemeClr val="tx1">
                    <a:tint val="75000"/>
                  </a:schemeClr>
                </a:solidFill>
                <a:ea typeface="微软雅黑" panose="020B0503020204020204" pitchFamily="34"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a:t>单击此处编辑母版副标题样式</a:t>
            </a:r>
            <a:endParaRPr lang="zh-CN" altLang="en-US" dirty="0"/>
          </a:p>
        </p:txBody>
      </p:sp>
      <p:sp>
        <p:nvSpPr>
          <p:cNvPr id="4" name="日期占位符 3"/>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5" name="页脚占位符 4"/>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865"/>
            <a:ext cx="8229600" cy="952500"/>
          </a:xfrm>
          <a:prstGeom prst="rect">
            <a:avLst/>
          </a:prstGeom>
        </p:spPr>
        <p:txBody>
          <a:bodyPr/>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457200" y="1333500"/>
            <a:ext cx="8229600" cy="3771636"/>
          </a:xfrm>
          <a:prstGeom prst="rect">
            <a:avLst/>
          </a:prstGeom>
        </p:spPr>
        <p:txBody>
          <a:bodyPr/>
          <a:lstStyle>
            <a:lvl1pPr>
              <a:defRPr>
                <a:ea typeface="微软雅黑" panose="020B0503020204020204" pitchFamily="34" charset="-122"/>
              </a:defRPr>
            </a:lvl1pPr>
            <a:lvl2pPr>
              <a:defRPr>
                <a:ea typeface="微软雅黑" panose="020B0503020204020204" pitchFamily="34" charset="-122"/>
              </a:defRPr>
            </a:lvl2pPr>
            <a:lvl3pPr>
              <a:defRPr>
                <a:ea typeface="微软雅黑" panose="020B0503020204020204" pitchFamily="34" charset="-122"/>
              </a:defRPr>
            </a:lvl3pPr>
            <a:lvl4pPr>
              <a:defRPr>
                <a:ea typeface="微软雅黑" panose="020B0503020204020204" pitchFamily="34" charset="-122"/>
              </a:defRPr>
            </a:lvl4pPr>
            <a:lvl5pPr>
              <a:defRPr>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5" name="页脚占位符 4"/>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672417"/>
            <a:ext cx="7772400" cy="1135063"/>
          </a:xfrm>
          <a:prstGeom prst="rect">
            <a:avLst/>
          </a:prstGeom>
        </p:spPr>
        <p:txBody>
          <a:bodyPr anchor="t"/>
          <a:lstStyle>
            <a:lvl1pPr algn="l">
              <a:defRPr sz="4000" b="1" cap="all">
                <a:ea typeface="微软雅黑" panose="020B0503020204020204" pitchFamily="34" charset="-122"/>
              </a:defRPr>
            </a:lvl1p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722313" y="2422261"/>
            <a:ext cx="7772400" cy="1250156"/>
          </a:xfrm>
          <a:prstGeom prst="rect">
            <a:avLst/>
          </a:prstGeom>
        </p:spPr>
        <p:txBody>
          <a:bodyPr anchor="b"/>
          <a:lstStyle>
            <a:lvl1pPr marL="0" indent="0">
              <a:buNone/>
              <a:defRPr sz="2000">
                <a:solidFill>
                  <a:schemeClr val="tx1">
                    <a:tint val="75000"/>
                  </a:schemeClr>
                </a:solidFill>
                <a:ea typeface="微软雅黑" panose="020B0503020204020204" pitchFamily="34" charset="-12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5" name="页脚占位符 4"/>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865"/>
            <a:ext cx="8229600" cy="952500"/>
          </a:xfrm>
          <a:prstGeom prst="rect">
            <a:avLst/>
          </a:prstGeom>
        </p:spPr>
        <p:txBody>
          <a:bodyPr/>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457200" y="1333500"/>
            <a:ext cx="4038600" cy="3771636"/>
          </a:xfrm>
          <a:prstGeom prst="rect">
            <a:avLst/>
          </a:prstGeom>
        </p:spPr>
        <p:txBody>
          <a:bodyPr/>
          <a:lstStyle>
            <a:lvl1pPr>
              <a:defRPr sz="2800">
                <a:ea typeface="微软雅黑" panose="020B0503020204020204" pitchFamily="34" charset="-122"/>
              </a:defRPr>
            </a:lvl1pPr>
            <a:lvl2pPr>
              <a:defRPr sz="2400">
                <a:ea typeface="微软雅黑" panose="020B0503020204020204" pitchFamily="34" charset="-122"/>
              </a:defRPr>
            </a:lvl2pPr>
            <a:lvl3pPr>
              <a:defRPr sz="2000">
                <a:ea typeface="微软雅黑" panose="020B0503020204020204" pitchFamily="34" charset="-122"/>
              </a:defRPr>
            </a:lvl3pPr>
            <a:lvl4pPr>
              <a:defRPr sz="1800">
                <a:ea typeface="微软雅黑" panose="020B0503020204020204" pitchFamily="34" charset="-122"/>
              </a:defRPr>
            </a:lvl4pPr>
            <a:lvl5pPr>
              <a:defRPr sz="1800">
                <a:ea typeface="微软雅黑" panose="020B0503020204020204" pitchFamily="34" charset="-122"/>
              </a:defRPr>
            </a:lvl5pPr>
            <a:lvl6pPr>
              <a:defRPr sz="1800"/>
            </a:lvl6pPr>
            <a:lvl7pPr>
              <a:defRPr sz="1800"/>
            </a:lvl7pPr>
            <a:lvl8pPr>
              <a:defRPr sz="1800"/>
            </a:lvl8pPr>
            <a:lvl9pPr>
              <a:defRPr sz="18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4648200" y="1333500"/>
            <a:ext cx="4038600" cy="3771636"/>
          </a:xfrm>
          <a:prstGeom prst="rect">
            <a:avLst/>
          </a:prstGeom>
        </p:spPr>
        <p:txBody>
          <a:bodyPr/>
          <a:lstStyle>
            <a:lvl1pPr>
              <a:defRPr sz="2800">
                <a:ea typeface="微软雅黑" panose="020B0503020204020204" pitchFamily="34" charset="-122"/>
              </a:defRPr>
            </a:lvl1pPr>
            <a:lvl2pPr>
              <a:defRPr sz="2400">
                <a:ea typeface="微软雅黑" panose="020B0503020204020204" pitchFamily="34" charset="-122"/>
              </a:defRPr>
            </a:lvl2pPr>
            <a:lvl3pPr>
              <a:defRPr sz="2000">
                <a:ea typeface="微软雅黑" panose="020B0503020204020204" pitchFamily="34" charset="-122"/>
              </a:defRPr>
            </a:lvl3pPr>
            <a:lvl4pPr>
              <a:defRPr sz="1800">
                <a:ea typeface="微软雅黑" panose="020B0503020204020204" pitchFamily="34" charset="-122"/>
              </a:defRPr>
            </a:lvl4pPr>
            <a:lvl5pPr>
              <a:defRPr sz="1800">
                <a:ea typeface="微软雅黑" panose="020B0503020204020204" pitchFamily="34" charset="-122"/>
              </a:defRPr>
            </a:lvl5pPr>
            <a:lvl6pPr>
              <a:defRPr sz="1800"/>
            </a:lvl6pPr>
            <a:lvl7pPr>
              <a:defRPr sz="1800"/>
            </a:lvl7pPr>
            <a:lvl8pPr>
              <a:defRPr sz="1800"/>
            </a:lvl8pPr>
            <a:lvl9pPr>
              <a:defRPr sz="18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6" name="页脚占位符 5"/>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7" name="灯片编号占位符 6"/>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865"/>
            <a:ext cx="8229600" cy="952500"/>
          </a:xfrm>
          <a:prstGeom prst="rect">
            <a:avLst/>
          </a:prstGeom>
        </p:spPr>
        <p:txBody>
          <a:bodyPr/>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457200" y="1279261"/>
            <a:ext cx="4040188" cy="533135"/>
          </a:xfrm>
          <a:prstGeom prst="rect">
            <a:avLst/>
          </a:prstGeom>
        </p:spPr>
        <p:txBody>
          <a:bodyPr anchor="b"/>
          <a:lstStyle>
            <a:lvl1pPr marL="0" indent="0">
              <a:buNone/>
              <a:defRPr sz="2400" b="1">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457200" y="1812396"/>
            <a:ext cx="4040188" cy="3292740"/>
          </a:xfrm>
          <a:prstGeom prst="rect">
            <a:avLst/>
          </a:prstGeom>
        </p:spPr>
        <p:txBody>
          <a:bodyPr/>
          <a:lstStyle>
            <a:lvl1pPr>
              <a:defRPr sz="2400">
                <a:ea typeface="微软雅黑" panose="020B0503020204020204" pitchFamily="34" charset="-122"/>
              </a:defRPr>
            </a:lvl1pPr>
            <a:lvl2pPr>
              <a:defRPr sz="2000">
                <a:ea typeface="微软雅黑" panose="020B0503020204020204" pitchFamily="34" charset="-122"/>
              </a:defRPr>
            </a:lvl2pPr>
            <a:lvl3pPr>
              <a:defRPr sz="1800">
                <a:ea typeface="微软雅黑" panose="020B0503020204020204" pitchFamily="34" charset="-122"/>
              </a:defRPr>
            </a:lvl3pPr>
            <a:lvl4pPr>
              <a:defRPr sz="1600">
                <a:ea typeface="微软雅黑" panose="020B0503020204020204" pitchFamily="34" charset="-122"/>
              </a:defRPr>
            </a:lvl4pPr>
            <a:lvl5pPr>
              <a:defRPr sz="1600">
                <a:ea typeface="微软雅黑" panose="020B0503020204020204" pitchFamily="34" charset="-122"/>
              </a:defRPr>
            </a:lvl5pPr>
            <a:lvl6pPr>
              <a:defRPr sz="1600"/>
            </a:lvl6pPr>
            <a:lvl7pPr>
              <a:defRPr sz="1600"/>
            </a:lvl7pPr>
            <a:lvl8pPr>
              <a:defRPr sz="1600"/>
            </a:lvl8pPr>
            <a:lvl9pPr>
              <a:defRPr sz="16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4645026" y="1279261"/>
            <a:ext cx="4041775" cy="533135"/>
          </a:xfrm>
          <a:prstGeom prst="rect">
            <a:avLst/>
          </a:prstGeom>
        </p:spPr>
        <p:txBody>
          <a:bodyPr anchor="b"/>
          <a:lstStyle>
            <a:lvl1pPr marL="0" indent="0">
              <a:buNone/>
              <a:defRPr sz="2400" b="1">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4645026" y="1812396"/>
            <a:ext cx="4041775" cy="3292740"/>
          </a:xfrm>
          <a:prstGeom prst="rect">
            <a:avLst/>
          </a:prstGeom>
        </p:spPr>
        <p:txBody>
          <a:bodyPr/>
          <a:lstStyle>
            <a:lvl1pPr>
              <a:defRPr sz="2400">
                <a:ea typeface="微软雅黑" panose="020B0503020204020204" pitchFamily="34" charset="-122"/>
              </a:defRPr>
            </a:lvl1pPr>
            <a:lvl2pPr>
              <a:defRPr sz="2000">
                <a:ea typeface="微软雅黑" panose="020B0503020204020204" pitchFamily="34" charset="-122"/>
              </a:defRPr>
            </a:lvl2pPr>
            <a:lvl3pPr>
              <a:defRPr sz="1800">
                <a:ea typeface="微软雅黑" panose="020B0503020204020204" pitchFamily="34" charset="-122"/>
              </a:defRPr>
            </a:lvl3pPr>
            <a:lvl4pPr>
              <a:defRPr sz="1600">
                <a:ea typeface="微软雅黑" panose="020B0503020204020204" pitchFamily="34" charset="-122"/>
              </a:defRPr>
            </a:lvl4pPr>
            <a:lvl5pPr>
              <a:defRPr sz="1600">
                <a:ea typeface="微软雅黑" panose="020B0503020204020204" pitchFamily="34" charset="-122"/>
              </a:defRPr>
            </a:lvl5pPr>
            <a:lvl6pPr>
              <a:defRPr sz="1600"/>
            </a:lvl6pPr>
            <a:lvl7pPr>
              <a:defRPr sz="1600"/>
            </a:lvl7pPr>
            <a:lvl8pPr>
              <a:defRPr sz="1600"/>
            </a:lvl8pPr>
            <a:lvl9pPr>
              <a:defRPr sz="16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8" name="页脚占位符 7"/>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9" name="灯片编号占位符 8"/>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865"/>
            <a:ext cx="8229600" cy="952500"/>
          </a:xfrm>
          <a:prstGeom prst="rect">
            <a:avLst/>
          </a:prstGeom>
        </p:spPr>
        <p:txBody>
          <a:bodyPr/>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4" name="页脚占位符 3"/>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3" name="页脚占位符 2"/>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4" name="灯片编号占位符 3"/>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27542"/>
            <a:ext cx="3008313" cy="968375"/>
          </a:xfrm>
          <a:prstGeom prst="rect">
            <a:avLst/>
          </a:prstGeom>
        </p:spPr>
        <p:txBody>
          <a:bodyPr anchor="b"/>
          <a:lstStyle>
            <a:lvl1pPr algn="l">
              <a:defRPr sz="2000" b="1">
                <a:ea typeface="微软雅黑" panose="020B0503020204020204" pitchFamily="34" charset="-122"/>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3575050" y="227542"/>
            <a:ext cx="5111750" cy="4877594"/>
          </a:xfrm>
          <a:prstGeom prst="rect">
            <a:avLst/>
          </a:prstGeom>
        </p:spPr>
        <p:txBody>
          <a:bodyPr/>
          <a:lstStyle>
            <a:lvl1pPr>
              <a:defRPr sz="3200">
                <a:ea typeface="微软雅黑" panose="020B0503020204020204" pitchFamily="34" charset="-122"/>
              </a:defRPr>
            </a:lvl1pPr>
            <a:lvl2pPr>
              <a:defRPr sz="2800">
                <a:ea typeface="微软雅黑" panose="020B0503020204020204" pitchFamily="34" charset="-122"/>
              </a:defRPr>
            </a:lvl2pPr>
            <a:lvl3pPr>
              <a:defRPr sz="2400">
                <a:ea typeface="微软雅黑" panose="020B0503020204020204" pitchFamily="34" charset="-122"/>
              </a:defRPr>
            </a:lvl3pPr>
            <a:lvl4pPr>
              <a:defRPr sz="2000">
                <a:ea typeface="微软雅黑" panose="020B0503020204020204" pitchFamily="34" charset="-122"/>
              </a:defRPr>
            </a:lvl4pPr>
            <a:lvl5pPr>
              <a:defRPr sz="2000">
                <a:ea typeface="微软雅黑" panose="020B0503020204020204" pitchFamily="34" charset="-122"/>
              </a:defRPr>
            </a:lvl5pPr>
            <a:lvl6pPr>
              <a:defRPr sz="2000"/>
            </a:lvl6pPr>
            <a:lvl7pPr>
              <a:defRPr sz="2000"/>
            </a:lvl7pPr>
            <a:lvl8pPr>
              <a:defRPr sz="2000"/>
            </a:lvl8pPr>
            <a:lvl9pPr>
              <a:defRPr sz="20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文本占位符 3"/>
          <p:cNvSpPr>
            <a:spLocks noGrp="1"/>
          </p:cNvSpPr>
          <p:nvPr>
            <p:ph type="body" sz="half" idx="2"/>
          </p:nvPr>
        </p:nvSpPr>
        <p:spPr>
          <a:xfrm>
            <a:off x="457201" y="1195917"/>
            <a:ext cx="3008313" cy="3909219"/>
          </a:xfrm>
          <a:prstGeom prst="rect">
            <a:avLst/>
          </a:prstGeom>
        </p:spPr>
        <p:txBody>
          <a:bodyPr/>
          <a:lstStyle>
            <a:lvl1pPr marL="0" indent="0">
              <a:buNone/>
              <a:defRPr sz="1400">
                <a:ea typeface="微软雅黑" panose="020B0503020204020204" pitchFamily="34"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6" name="页脚占位符 5"/>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7" name="灯片编号占位符 6"/>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865"/>
            <a:ext cx="8229600" cy="952500"/>
          </a:xfrm>
          <a:prstGeom prst="rect">
            <a:avLst/>
          </a:prstGeom>
        </p:spPr>
        <p:txBody>
          <a:bodyPr/>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457200" y="1333500"/>
            <a:ext cx="8229600" cy="3771636"/>
          </a:xfrm>
          <a:prstGeom prst="rect">
            <a:avLst/>
          </a:prstGeom>
        </p:spPr>
        <p:txBody>
          <a:bodyPr/>
          <a:lstStyle>
            <a:lvl1pPr>
              <a:defRPr>
                <a:ea typeface="微软雅黑" panose="020B0503020204020204" pitchFamily="34" charset="-122"/>
              </a:defRPr>
            </a:lvl1pPr>
            <a:lvl2pPr>
              <a:defRPr>
                <a:ea typeface="微软雅黑" panose="020B0503020204020204" pitchFamily="34" charset="-122"/>
              </a:defRPr>
            </a:lvl2pPr>
            <a:lvl3pPr>
              <a:defRPr>
                <a:ea typeface="微软雅黑" panose="020B0503020204020204" pitchFamily="34" charset="-122"/>
              </a:defRPr>
            </a:lvl3pPr>
            <a:lvl4pPr>
              <a:defRPr>
                <a:ea typeface="微软雅黑" panose="020B0503020204020204" pitchFamily="34" charset="-122"/>
              </a:defRPr>
            </a:lvl4pPr>
            <a:lvl5pPr>
              <a:defRPr>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5" name="页脚占位符 4"/>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000500"/>
            <a:ext cx="5486400" cy="472282"/>
          </a:xfrm>
          <a:prstGeom prst="rect">
            <a:avLst/>
          </a:prstGeom>
        </p:spPr>
        <p:txBody>
          <a:bodyPr anchor="b"/>
          <a:lstStyle>
            <a:lvl1pPr algn="l">
              <a:defRPr sz="2000" b="1">
                <a:ea typeface="微软雅黑" panose="020B0503020204020204" pitchFamily="34" charset="-122"/>
              </a:defRPr>
            </a:lvl1pPr>
          </a:lstStyle>
          <a:p>
            <a:r>
              <a:rPr lang="zh-CN" altLang="en-US" dirty="0"/>
              <a:t>单击此处编辑母版标题样式</a:t>
            </a:r>
            <a:endParaRPr lang="zh-CN" altLang="en-US" dirty="0"/>
          </a:p>
        </p:txBody>
      </p:sp>
      <p:sp>
        <p:nvSpPr>
          <p:cNvPr id="3" name="图片占位符 2"/>
          <p:cNvSpPr>
            <a:spLocks noGrp="1"/>
          </p:cNvSpPr>
          <p:nvPr>
            <p:ph type="pic" idx="1"/>
          </p:nvPr>
        </p:nvSpPr>
        <p:spPr>
          <a:xfrm>
            <a:off x="1792288" y="510646"/>
            <a:ext cx="5486400" cy="3429000"/>
          </a:xfrm>
          <a:prstGeom prst="rect">
            <a:avLst/>
          </a:prstGeom>
        </p:spPr>
        <p:txBody>
          <a:bodyPr/>
          <a:lstStyle>
            <a:lvl1pPr marL="0" indent="0">
              <a:buNone/>
              <a:defRPr sz="3200">
                <a:ea typeface="微软雅黑" panose="020B0503020204020204" pitchFamily="34" charset="-122"/>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1792288" y="4472782"/>
            <a:ext cx="5486400" cy="670718"/>
          </a:xfrm>
          <a:prstGeom prst="rect">
            <a:avLst/>
          </a:prstGeom>
        </p:spPr>
        <p:txBody>
          <a:bodyPr/>
          <a:lstStyle>
            <a:lvl1pPr marL="0" indent="0">
              <a:buNone/>
              <a:defRPr sz="1400">
                <a:ea typeface="微软雅黑" panose="020B0503020204020204" pitchFamily="34"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6" name="页脚占位符 5"/>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7" name="灯片编号占位符 6"/>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865"/>
            <a:ext cx="8229600" cy="952500"/>
          </a:xfrm>
          <a:prstGeom prst="rect">
            <a:avLst/>
          </a:prstGeom>
        </p:spPr>
        <p:txBody>
          <a:bodyPr/>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3" name="竖排文字占位符 2"/>
          <p:cNvSpPr>
            <a:spLocks noGrp="1"/>
          </p:cNvSpPr>
          <p:nvPr>
            <p:ph type="body" orient="vert" idx="1"/>
          </p:nvPr>
        </p:nvSpPr>
        <p:spPr>
          <a:xfrm>
            <a:off x="457200" y="1333500"/>
            <a:ext cx="8229600" cy="3771636"/>
          </a:xfrm>
          <a:prstGeom prst="rect">
            <a:avLst/>
          </a:prstGeom>
        </p:spPr>
        <p:txBody>
          <a:bodyPr vert="eaVert"/>
          <a:lstStyle>
            <a:lvl1pPr>
              <a:defRPr>
                <a:ea typeface="微软雅黑" panose="020B0503020204020204" pitchFamily="34" charset="-122"/>
              </a:defRPr>
            </a:lvl1pPr>
            <a:lvl2pPr>
              <a:defRPr>
                <a:ea typeface="微软雅黑" panose="020B0503020204020204" pitchFamily="34" charset="-122"/>
              </a:defRPr>
            </a:lvl2pPr>
            <a:lvl3pPr>
              <a:defRPr>
                <a:ea typeface="微软雅黑" panose="020B0503020204020204" pitchFamily="34" charset="-122"/>
              </a:defRPr>
            </a:lvl3pPr>
            <a:lvl4pPr>
              <a:defRPr>
                <a:ea typeface="微软雅黑" panose="020B0503020204020204" pitchFamily="34" charset="-122"/>
              </a:defRPr>
            </a:lvl4pPr>
            <a:lvl5pPr>
              <a:defRPr>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5" name="页脚占位符 4"/>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28865"/>
            <a:ext cx="2057400" cy="4876271"/>
          </a:xfrm>
          <a:prstGeom prst="rect">
            <a:avLst/>
          </a:prstGeom>
        </p:spPr>
        <p:txBody>
          <a:bodyPr vert="eaVert"/>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3" name="竖排文字占位符 2"/>
          <p:cNvSpPr>
            <a:spLocks noGrp="1"/>
          </p:cNvSpPr>
          <p:nvPr>
            <p:ph type="body" orient="vert" idx="1"/>
          </p:nvPr>
        </p:nvSpPr>
        <p:spPr>
          <a:xfrm>
            <a:off x="457200" y="228865"/>
            <a:ext cx="6019800" cy="4876271"/>
          </a:xfrm>
          <a:prstGeom prst="rect">
            <a:avLst/>
          </a:prstGeom>
        </p:spPr>
        <p:txBody>
          <a:bodyPr vert="eaVert"/>
          <a:lstStyle>
            <a:lvl1pPr>
              <a:defRPr>
                <a:ea typeface="微软雅黑" panose="020B0503020204020204" pitchFamily="34" charset="-122"/>
              </a:defRPr>
            </a:lvl1pPr>
            <a:lvl2pPr>
              <a:defRPr>
                <a:ea typeface="微软雅黑" panose="020B0503020204020204" pitchFamily="34" charset="-122"/>
              </a:defRPr>
            </a:lvl2pPr>
            <a:lvl3pPr>
              <a:defRPr>
                <a:ea typeface="微软雅黑" panose="020B0503020204020204" pitchFamily="34" charset="-122"/>
              </a:defRPr>
            </a:lvl3pPr>
            <a:lvl4pPr>
              <a:defRPr>
                <a:ea typeface="微软雅黑" panose="020B0503020204020204" pitchFamily="34" charset="-122"/>
              </a:defRPr>
            </a:lvl4pPr>
            <a:lvl5pPr>
              <a:defRPr>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5" name="页脚占位符 4"/>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4" name="剪去对角的矩形 3"/>
          <p:cNvSpPr/>
          <p:nvPr userDrawn="1"/>
        </p:nvSpPr>
        <p:spPr>
          <a:xfrm flipH="1" flipV="1">
            <a:off x="0" y="5233764"/>
            <a:ext cx="9144000" cy="481236"/>
          </a:xfrm>
          <a:prstGeom prst="snip2DiagRect">
            <a:avLst>
              <a:gd name="adj1" fmla="val 0"/>
              <a:gd name="adj2" fmla="val 0"/>
            </a:avLst>
          </a:prstGeom>
          <a:solidFill>
            <a:srgbClr val="0070C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sp>
        <p:nvSpPr>
          <p:cNvPr id="6" name="Text Box 7"/>
          <p:cNvSpPr txBox="1">
            <a:spLocks noChangeArrowheads="1"/>
          </p:cNvSpPr>
          <p:nvPr userDrawn="1"/>
        </p:nvSpPr>
        <p:spPr bwMode="auto">
          <a:xfrm>
            <a:off x="0" y="283808"/>
            <a:ext cx="9144000" cy="321864"/>
          </a:xfrm>
          <a:prstGeom prst="rect">
            <a:avLst/>
          </a:prstGeom>
          <a:noFill/>
          <a:ln>
            <a:noFill/>
          </a:ln>
        </p:spPr>
        <p:txBody>
          <a:bodyPr wrap="square" lIns="102870" tIns="51435" rIns="102870" bIns="51435">
            <a:spAutoFit/>
          </a:bodyPr>
          <a:lstStyle>
            <a:lvl1pPr marL="457200" indent="-457200">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indent="0" algn="ctr" eaLnBrk="0" hangingPunct="0">
              <a:defRPr/>
            </a:pPr>
            <a:r>
              <a:rPr lang="zh-CN" altLang="en-US" sz="1600" kern="1000" spc="-20" dirty="0">
                <a:solidFill>
                  <a:srgbClr val="002060"/>
                </a:solidFill>
                <a:latin typeface="方正准圆简体" panose="02010601030101010101" pitchFamily="2" charset="-122"/>
                <a:ea typeface="方正准圆简体" panose="02010601030101010101" pitchFamily="2" charset="-122"/>
              </a:rPr>
              <a:t>年度工作概述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b="1" kern="1000" spc="-20" dirty="0">
                <a:solidFill>
                  <a:srgbClr val="002060"/>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工作完成情况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成功项目展示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工作存在不足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明年工作计划</a:t>
            </a:r>
            <a:endPar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endParaRPr>
          </a:p>
          <a:p>
            <a:pPr marL="0" indent="0" algn="ctr" eaLnBrk="0" hangingPunct="0"/>
            <a:endParaRPr lang="en-US" altLang="zh-CN" sz="1600" b="1" kern="1000" spc="-20" dirty="0">
              <a:solidFill>
                <a:srgbClr val="002060"/>
              </a:solidFill>
              <a:latin typeface="方正准圆简体" panose="02010601030101010101" pitchFamily="2" charset="-122"/>
              <a:ea typeface="方正准圆简体" panose="02010601030101010101" pitchFamily="2" charset="-122"/>
            </a:endParaRPr>
          </a:p>
        </p:txBody>
      </p:sp>
      <p:cxnSp>
        <p:nvCxnSpPr>
          <p:cNvPr id="3" name="直接连接符 2"/>
          <p:cNvCxnSpPr/>
          <p:nvPr userDrawn="1"/>
        </p:nvCxnSpPr>
        <p:spPr>
          <a:xfrm>
            <a:off x="0" y="625252"/>
            <a:ext cx="91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14" name="Picture 2" descr="C:\Users\PC\Desktop\zqq\8_0007_map.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87624" y="1201316"/>
            <a:ext cx="6833067" cy="3247561"/>
          </a:xfrm>
          <a:prstGeom prst="rect">
            <a:avLst/>
          </a:prstGeom>
          <a:noFill/>
          <a:extLst>
            <a:ext uri="{909E8E84-426E-40DD-AFC4-6F175D3DCCD1}">
              <a14:hiddenFill xmlns:a14="http://schemas.microsoft.com/office/drawing/2010/main">
                <a:solidFill>
                  <a:srgbClr val="FFFFFF"/>
                </a:solidFill>
              </a14:hiddenFill>
            </a:ext>
          </a:extLst>
        </p:spPr>
      </p:pic>
      <p:sp>
        <p:nvSpPr>
          <p:cNvPr id="15" name="泪滴形 14"/>
          <p:cNvSpPr/>
          <p:nvPr userDrawn="1"/>
        </p:nvSpPr>
        <p:spPr bwMode="auto">
          <a:xfrm rot="8071176">
            <a:off x="1194038" y="47811"/>
            <a:ext cx="226419" cy="226419"/>
          </a:xfrm>
          <a:custGeom>
            <a:avLst/>
            <a:gdLst/>
            <a:ahLst/>
            <a:cxnLst/>
            <a:rect l="l" t="t" r="r" b="b"/>
            <a:pathLst>
              <a:path w="314326" h="314326">
                <a:moveTo>
                  <a:pt x="87314" y="153194"/>
                </a:moveTo>
                <a:cubicBezTo>
                  <a:pt x="87314" y="112425"/>
                  <a:pt x="120364" y="79375"/>
                  <a:pt x="161133" y="79375"/>
                </a:cubicBezTo>
                <a:cubicBezTo>
                  <a:pt x="201902" y="79375"/>
                  <a:pt x="234952" y="112425"/>
                  <a:pt x="234952" y="153194"/>
                </a:cubicBezTo>
                <a:cubicBezTo>
                  <a:pt x="234952" y="193963"/>
                  <a:pt x="201902" y="227013"/>
                  <a:pt x="161133" y="227013"/>
                </a:cubicBezTo>
                <a:cubicBezTo>
                  <a:pt x="120364" y="227013"/>
                  <a:pt x="87314" y="193963"/>
                  <a:pt x="87314" y="153194"/>
                </a:cubicBezTo>
                <a:close/>
                <a:moveTo>
                  <a:pt x="0" y="157163"/>
                </a:moveTo>
                <a:cubicBezTo>
                  <a:pt x="0" y="243962"/>
                  <a:pt x="70364" y="314326"/>
                  <a:pt x="157163" y="314326"/>
                </a:cubicBezTo>
                <a:cubicBezTo>
                  <a:pt x="243962" y="314326"/>
                  <a:pt x="314326" y="243962"/>
                  <a:pt x="314326" y="157163"/>
                </a:cubicBezTo>
                <a:lnTo>
                  <a:pt x="314326" y="0"/>
                </a:lnTo>
                <a:lnTo>
                  <a:pt x="157164" y="0"/>
                </a:lnTo>
                <a:cubicBezTo>
                  <a:pt x="70365" y="0"/>
                  <a:pt x="1" y="70364"/>
                  <a:pt x="1" y="157163"/>
                </a:cubicBezTo>
                <a:close/>
              </a:path>
            </a:pathLst>
          </a:custGeom>
          <a:solidFill>
            <a:srgbClr val="0070C0"/>
          </a:solidFill>
          <a:ln w="12700" cap="flat" cmpd="sng" algn="ctr">
            <a:solidFill>
              <a:schemeClr val="bg1"/>
            </a:solidFill>
            <a:prstDash val="solid"/>
          </a:ln>
          <a:effectLst>
            <a:outerShdw blurRad="88900" dir="18900000" sy="23000" kx="-1200000" algn="bl" rotWithShape="0">
              <a:prstClr val="black">
                <a:alpha val="95000"/>
              </a:prstClr>
            </a:outerShdw>
          </a:effectLst>
        </p:spPr>
        <p:txBody>
          <a:bodyPr anchor="ctr"/>
          <a:lstStyle/>
          <a:p>
            <a:pPr algn="ctr"/>
            <a:endParaRPr lang="zh-CN" altLang="en-US" kern="0" dirty="0">
              <a:solidFill>
                <a:prstClr val="white"/>
              </a:solidFill>
              <a:ea typeface="微软雅黑" panose="020B0503020204020204" pitchFamily="34" charset="-122"/>
            </a:endParaRPr>
          </a:p>
        </p:txBody>
      </p:sp>
      <p:pic>
        <p:nvPicPr>
          <p:cNvPr id="7" name="Picture 2" descr="C:\Users\PC\Desktop\zqq\rene_0001_-----1.png"/>
          <p:cNvPicPr>
            <a:picLocks noChangeAspect="1" noChangeArrowheads="1"/>
          </p:cNvPicPr>
          <p:nvPr userDrawn="1"/>
        </p:nvPicPr>
        <p:blipFill>
          <a:blip r:embed="rId3" cstate="print">
            <a:duotone>
              <a:schemeClr val="accent5">
                <a:shade val="45000"/>
                <a:satMod val="135000"/>
              </a:schemeClr>
              <a:prstClr val="white"/>
            </a:duotone>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107504" y="5294362"/>
            <a:ext cx="936619" cy="3600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64000">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14:bounceEnd="64000">
                                          <p:cBhvr additive="base">
                                            <p:cTn id="7" dur="500" fill="hold"/>
                                            <p:tgtEl>
                                              <p:spTgt spid="15"/>
                                            </p:tgtEl>
                                            <p:attrNameLst>
                                              <p:attrName>ppt_x</p:attrName>
                                            </p:attrNameLst>
                                          </p:cBhvr>
                                          <p:tavLst>
                                            <p:tav tm="0">
                                              <p:val>
                                                <p:strVal val="#ppt_x"/>
                                              </p:val>
                                            </p:tav>
                                            <p:tav tm="100000">
                                              <p:val>
                                                <p:strVal val="#ppt_x"/>
                                              </p:val>
                                            </p:tav>
                                          </p:tavLst>
                                        </p:anim>
                                        <p:anim calcmode="lin" valueType="num" p14:bounceEnd="64000">
                                          <p:cBhvr additive="base">
                                            <p:cTn id="8" dur="500" fill="hold"/>
                                            <p:tgtEl>
                                              <p:spTgt spid="1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10" name="剪去对角的矩形 9"/>
          <p:cNvSpPr/>
          <p:nvPr userDrawn="1"/>
        </p:nvSpPr>
        <p:spPr>
          <a:xfrm flipH="1" flipV="1">
            <a:off x="0" y="5233764"/>
            <a:ext cx="9144000" cy="481236"/>
          </a:xfrm>
          <a:prstGeom prst="snip2DiagRect">
            <a:avLst>
              <a:gd name="adj1" fmla="val 0"/>
              <a:gd name="adj2" fmla="val 0"/>
            </a:avLst>
          </a:prstGeom>
          <a:solidFill>
            <a:srgbClr val="0070C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sp>
        <p:nvSpPr>
          <p:cNvPr id="6" name="Text Box 7"/>
          <p:cNvSpPr txBox="1">
            <a:spLocks noChangeArrowheads="1"/>
          </p:cNvSpPr>
          <p:nvPr userDrawn="1"/>
        </p:nvSpPr>
        <p:spPr bwMode="auto">
          <a:xfrm>
            <a:off x="0" y="283808"/>
            <a:ext cx="9144000" cy="596317"/>
          </a:xfrm>
          <a:prstGeom prst="rect">
            <a:avLst/>
          </a:prstGeom>
          <a:noFill/>
          <a:ln>
            <a:noFill/>
          </a:ln>
        </p:spPr>
        <p:txBody>
          <a:bodyPr wrap="square" lIns="102870" tIns="51435" rIns="102870" bIns="51435">
            <a:spAutoFit/>
          </a:bodyPr>
          <a:lstStyle>
            <a:lvl1pPr marL="457200" indent="-457200">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indent="0" algn="ctr" eaLnBrk="0" hangingPunct="0">
              <a:defRPr/>
            </a:pP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年度工作概述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b="1" kern="1000" spc="-20" dirty="0">
                <a:solidFill>
                  <a:srgbClr val="002060"/>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srgbClr val="002060"/>
                </a:solidFill>
                <a:latin typeface="方正准圆简体" panose="02010601030101010101" pitchFamily="2" charset="-122"/>
                <a:ea typeface="方正准圆简体" panose="02010601030101010101" pitchFamily="2" charset="-122"/>
              </a:rPr>
              <a:t>工作完成情况</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成功项目展示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工作存在不足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明年工作计划</a:t>
            </a:r>
            <a:endPar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endParaRPr>
          </a:p>
          <a:p>
            <a:pPr marL="0" indent="0" algn="ctr" eaLnBrk="0" hangingPunct="0"/>
            <a:endParaRPr lang="en-US" altLang="zh-CN" sz="1600" b="1" kern="1000" spc="-20" dirty="0">
              <a:solidFill>
                <a:srgbClr val="002060"/>
              </a:solidFill>
              <a:latin typeface="方正准圆简体" panose="02010601030101010101" pitchFamily="2" charset="-122"/>
              <a:ea typeface="方正准圆简体" panose="02010601030101010101" pitchFamily="2" charset="-122"/>
            </a:endParaRPr>
          </a:p>
        </p:txBody>
      </p:sp>
      <p:cxnSp>
        <p:nvCxnSpPr>
          <p:cNvPr id="3" name="直接连接符 2"/>
          <p:cNvCxnSpPr/>
          <p:nvPr userDrawn="1"/>
        </p:nvCxnSpPr>
        <p:spPr>
          <a:xfrm>
            <a:off x="0" y="625252"/>
            <a:ext cx="91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7" name="Picture 2" descr="C:\Users\PC\Desktop\zqq\8_0007_map.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87624" y="1201316"/>
            <a:ext cx="6833067" cy="3247561"/>
          </a:xfrm>
          <a:prstGeom prst="rect">
            <a:avLst/>
          </a:prstGeom>
          <a:noFill/>
          <a:extLst>
            <a:ext uri="{909E8E84-426E-40DD-AFC4-6F175D3DCCD1}">
              <a14:hiddenFill xmlns:a14="http://schemas.microsoft.com/office/drawing/2010/main">
                <a:solidFill>
                  <a:srgbClr val="FFFFFF"/>
                </a:solidFill>
              </a14:hiddenFill>
            </a:ext>
          </a:extLst>
        </p:spPr>
      </p:pic>
      <p:sp>
        <p:nvSpPr>
          <p:cNvPr id="8" name="泪滴形 14"/>
          <p:cNvSpPr/>
          <p:nvPr userDrawn="1"/>
        </p:nvSpPr>
        <p:spPr bwMode="auto">
          <a:xfrm rot="8071176">
            <a:off x="2837737" y="47811"/>
            <a:ext cx="226419" cy="226419"/>
          </a:xfrm>
          <a:custGeom>
            <a:avLst/>
            <a:gdLst/>
            <a:ahLst/>
            <a:cxnLst/>
            <a:rect l="l" t="t" r="r" b="b"/>
            <a:pathLst>
              <a:path w="314326" h="314326">
                <a:moveTo>
                  <a:pt x="87314" y="153194"/>
                </a:moveTo>
                <a:cubicBezTo>
                  <a:pt x="87314" y="112425"/>
                  <a:pt x="120364" y="79375"/>
                  <a:pt x="161133" y="79375"/>
                </a:cubicBezTo>
                <a:cubicBezTo>
                  <a:pt x="201902" y="79375"/>
                  <a:pt x="234952" y="112425"/>
                  <a:pt x="234952" y="153194"/>
                </a:cubicBezTo>
                <a:cubicBezTo>
                  <a:pt x="234952" y="193963"/>
                  <a:pt x="201902" y="227013"/>
                  <a:pt x="161133" y="227013"/>
                </a:cubicBezTo>
                <a:cubicBezTo>
                  <a:pt x="120364" y="227013"/>
                  <a:pt x="87314" y="193963"/>
                  <a:pt x="87314" y="153194"/>
                </a:cubicBezTo>
                <a:close/>
                <a:moveTo>
                  <a:pt x="0" y="157163"/>
                </a:moveTo>
                <a:cubicBezTo>
                  <a:pt x="0" y="243962"/>
                  <a:pt x="70364" y="314326"/>
                  <a:pt x="157163" y="314326"/>
                </a:cubicBezTo>
                <a:cubicBezTo>
                  <a:pt x="243962" y="314326"/>
                  <a:pt x="314326" y="243962"/>
                  <a:pt x="314326" y="157163"/>
                </a:cubicBezTo>
                <a:lnTo>
                  <a:pt x="314326" y="0"/>
                </a:lnTo>
                <a:lnTo>
                  <a:pt x="157164" y="0"/>
                </a:lnTo>
                <a:cubicBezTo>
                  <a:pt x="70365" y="0"/>
                  <a:pt x="1" y="70364"/>
                  <a:pt x="1" y="157163"/>
                </a:cubicBezTo>
                <a:close/>
              </a:path>
            </a:pathLst>
          </a:custGeom>
          <a:solidFill>
            <a:srgbClr val="0070C0"/>
          </a:solidFill>
          <a:ln w="12700" cap="flat" cmpd="sng" algn="ctr">
            <a:solidFill>
              <a:schemeClr val="bg1"/>
            </a:solidFill>
            <a:prstDash val="solid"/>
          </a:ln>
          <a:effectLst>
            <a:outerShdw blurRad="88900" dir="18900000" sy="23000" kx="-1200000" algn="bl" rotWithShape="0">
              <a:prstClr val="black">
                <a:alpha val="95000"/>
              </a:prstClr>
            </a:outerShdw>
          </a:effectLst>
        </p:spPr>
        <p:txBody>
          <a:bodyPr anchor="ctr"/>
          <a:lstStyle/>
          <a:p>
            <a:pPr algn="ctr"/>
            <a:endParaRPr lang="zh-CN" altLang="en-US" kern="0" dirty="0">
              <a:solidFill>
                <a:prstClr val="white"/>
              </a:solidFill>
              <a:ea typeface="微软雅黑" panose="020B0503020204020204" pitchFamily="34" charset="-122"/>
            </a:endParaRPr>
          </a:p>
        </p:txBody>
      </p:sp>
      <p:pic>
        <p:nvPicPr>
          <p:cNvPr id="9" name="Picture 2" descr="C:\Users\PC\Desktop\zqq\rene_0001_-----1.png"/>
          <p:cNvPicPr>
            <a:picLocks noChangeAspect="1" noChangeArrowheads="1"/>
          </p:cNvPicPr>
          <p:nvPr userDrawn="1"/>
        </p:nvPicPr>
        <p:blipFill>
          <a:blip r:embed="rId3" cstate="print">
            <a:duotone>
              <a:schemeClr val="accent5">
                <a:shade val="45000"/>
                <a:satMod val="135000"/>
              </a:schemeClr>
              <a:prstClr val="white"/>
            </a:duotone>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107504" y="5294362"/>
            <a:ext cx="936619" cy="3600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64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64000">
                                          <p:cBhvr additive="base">
                                            <p:cTn id="7" dur="500" fill="hold"/>
                                            <p:tgtEl>
                                              <p:spTgt spid="8"/>
                                            </p:tgtEl>
                                            <p:attrNameLst>
                                              <p:attrName>ppt_x</p:attrName>
                                            </p:attrNameLst>
                                          </p:cBhvr>
                                          <p:tavLst>
                                            <p:tav tm="0">
                                              <p:val>
                                                <p:strVal val="#ppt_x"/>
                                              </p:val>
                                            </p:tav>
                                            <p:tav tm="100000">
                                              <p:val>
                                                <p:strVal val="#ppt_x"/>
                                              </p:val>
                                            </p:tav>
                                          </p:tavLst>
                                        </p:anim>
                                        <p:anim calcmode="lin" valueType="num" p14:bounceEnd="64000">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10" name="剪去对角的矩形 9"/>
          <p:cNvSpPr/>
          <p:nvPr userDrawn="1"/>
        </p:nvSpPr>
        <p:spPr>
          <a:xfrm flipH="1" flipV="1">
            <a:off x="0" y="5233764"/>
            <a:ext cx="9144000" cy="481236"/>
          </a:xfrm>
          <a:prstGeom prst="snip2DiagRect">
            <a:avLst>
              <a:gd name="adj1" fmla="val 0"/>
              <a:gd name="adj2" fmla="val 0"/>
            </a:avLst>
          </a:prstGeom>
          <a:solidFill>
            <a:srgbClr val="0070C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sp>
        <p:nvSpPr>
          <p:cNvPr id="6" name="Text Box 7"/>
          <p:cNvSpPr txBox="1">
            <a:spLocks noChangeArrowheads="1"/>
          </p:cNvSpPr>
          <p:nvPr userDrawn="1"/>
        </p:nvSpPr>
        <p:spPr bwMode="auto">
          <a:xfrm>
            <a:off x="0" y="283808"/>
            <a:ext cx="9144000" cy="596317"/>
          </a:xfrm>
          <a:prstGeom prst="rect">
            <a:avLst/>
          </a:prstGeom>
          <a:noFill/>
          <a:ln>
            <a:noFill/>
          </a:ln>
        </p:spPr>
        <p:txBody>
          <a:bodyPr wrap="square" lIns="102870" tIns="51435" rIns="102870" bIns="51435">
            <a:spAutoFit/>
          </a:bodyPr>
          <a:lstStyle>
            <a:lvl1pPr marL="457200" indent="-457200">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indent="0" algn="ctr" eaLnBrk="0" hangingPunct="0">
              <a:defRPr/>
            </a:pP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年度工作概述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b="1" kern="1000" spc="-20" dirty="0">
                <a:solidFill>
                  <a:srgbClr val="002060"/>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工作完成情况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srgbClr val="002060"/>
                </a:solidFill>
                <a:latin typeface="方正准圆简体" panose="02010601030101010101" pitchFamily="2" charset="-122"/>
                <a:ea typeface="方正准圆简体" panose="02010601030101010101" pitchFamily="2" charset="-122"/>
              </a:rPr>
              <a:t>成功项目展示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工作存在不足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明年工作计划</a:t>
            </a:r>
            <a:endPar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endParaRPr>
          </a:p>
          <a:p>
            <a:pPr marL="0" indent="0" algn="ctr" eaLnBrk="0" hangingPunct="0"/>
            <a:endParaRPr lang="en-US" altLang="zh-CN" sz="1600" b="1" kern="1000" spc="-20" dirty="0">
              <a:solidFill>
                <a:srgbClr val="002060"/>
              </a:solidFill>
              <a:latin typeface="方正准圆简体" panose="02010601030101010101" pitchFamily="2" charset="-122"/>
              <a:ea typeface="方正准圆简体" panose="02010601030101010101" pitchFamily="2" charset="-122"/>
            </a:endParaRPr>
          </a:p>
        </p:txBody>
      </p:sp>
      <p:cxnSp>
        <p:nvCxnSpPr>
          <p:cNvPr id="3" name="直接连接符 2"/>
          <p:cNvCxnSpPr/>
          <p:nvPr userDrawn="1"/>
        </p:nvCxnSpPr>
        <p:spPr>
          <a:xfrm>
            <a:off x="0" y="625252"/>
            <a:ext cx="91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7" name="Picture 2" descr="C:\Users\PC\Desktop\zqq\8_0007_map.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87624" y="1201316"/>
            <a:ext cx="6833067" cy="3247561"/>
          </a:xfrm>
          <a:prstGeom prst="rect">
            <a:avLst/>
          </a:prstGeom>
          <a:noFill/>
          <a:extLst>
            <a:ext uri="{909E8E84-426E-40DD-AFC4-6F175D3DCCD1}">
              <a14:hiddenFill xmlns:a14="http://schemas.microsoft.com/office/drawing/2010/main">
                <a:solidFill>
                  <a:srgbClr val="FFFFFF"/>
                </a:solidFill>
              </a14:hiddenFill>
            </a:ext>
          </a:extLst>
        </p:spPr>
      </p:pic>
      <p:sp>
        <p:nvSpPr>
          <p:cNvPr id="8" name="泪滴形 14"/>
          <p:cNvSpPr/>
          <p:nvPr userDrawn="1"/>
        </p:nvSpPr>
        <p:spPr bwMode="auto">
          <a:xfrm rot="8071176">
            <a:off x="4458790" y="47811"/>
            <a:ext cx="226419" cy="226419"/>
          </a:xfrm>
          <a:custGeom>
            <a:avLst/>
            <a:gdLst/>
            <a:ahLst/>
            <a:cxnLst/>
            <a:rect l="l" t="t" r="r" b="b"/>
            <a:pathLst>
              <a:path w="314326" h="314326">
                <a:moveTo>
                  <a:pt x="87314" y="153194"/>
                </a:moveTo>
                <a:cubicBezTo>
                  <a:pt x="87314" y="112425"/>
                  <a:pt x="120364" y="79375"/>
                  <a:pt x="161133" y="79375"/>
                </a:cubicBezTo>
                <a:cubicBezTo>
                  <a:pt x="201902" y="79375"/>
                  <a:pt x="234952" y="112425"/>
                  <a:pt x="234952" y="153194"/>
                </a:cubicBezTo>
                <a:cubicBezTo>
                  <a:pt x="234952" y="193963"/>
                  <a:pt x="201902" y="227013"/>
                  <a:pt x="161133" y="227013"/>
                </a:cubicBezTo>
                <a:cubicBezTo>
                  <a:pt x="120364" y="227013"/>
                  <a:pt x="87314" y="193963"/>
                  <a:pt x="87314" y="153194"/>
                </a:cubicBezTo>
                <a:close/>
                <a:moveTo>
                  <a:pt x="0" y="157163"/>
                </a:moveTo>
                <a:cubicBezTo>
                  <a:pt x="0" y="243962"/>
                  <a:pt x="70364" y="314326"/>
                  <a:pt x="157163" y="314326"/>
                </a:cubicBezTo>
                <a:cubicBezTo>
                  <a:pt x="243962" y="314326"/>
                  <a:pt x="314326" y="243962"/>
                  <a:pt x="314326" y="157163"/>
                </a:cubicBezTo>
                <a:lnTo>
                  <a:pt x="314326" y="0"/>
                </a:lnTo>
                <a:lnTo>
                  <a:pt x="157164" y="0"/>
                </a:lnTo>
                <a:cubicBezTo>
                  <a:pt x="70365" y="0"/>
                  <a:pt x="1" y="70364"/>
                  <a:pt x="1" y="157163"/>
                </a:cubicBezTo>
                <a:close/>
              </a:path>
            </a:pathLst>
          </a:custGeom>
          <a:solidFill>
            <a:srgbClr val="0070C0"/>
          </a:solidFill>
          <a:ln w="12700" cap="flat" cmpd="sng" algn="ctr">
            <a:solidFill>
              <a:schemeClr val="bg1"/>
            </a:solidFill>
            <a:prstDash val="solid"/>
          </a:ln>
          <a:effectLst>
            <a:outerShdw blurRad="88900" dir="18900000" sy="23000" kx="-1200000" algn="bl" rotWithShape="0">
              <a:prstClr val="black">
                <a:alpha val="95000"/>
              </a:prstClr>
            </a:outerShdw>
          </a:effectLst>
        </p:spPr>
        <p:txBody>
          <a:bodyPr anchor="ctr"/>
          <a:lstStyle/>
          <a:p>
            <a:pPr algn="ctr"/>
            <a:endParaRPr lang="zh-CN" altLang="en-US" kern="0" dirty="0">
              <a:solidFill>
                <a:prstClr val="white"/>
              </a:solidFill>
              <a:ea typeface="微软雅黑" panose="020B0503020204020204" pitchFamily="34" charset="-122"/>
            </a:endParaRPr>
          </a:p>
        </p:txBody>
      </p:sp>
      <p:pic>
        <p:nvPicPr>
          <p:cNvPr id="9" name="Picture 2" descr="C:\Users\PC\Desktop\zqq\rene_0001_-----1.png"/>
          <p:cNvPicPr>
            <a:picLocks noChangeAspect="1" noChangeArrowheads="1"/>
          </p:cNvPicPr>
          <p:nvPr userDrawn="1"/>
        </p:nvPicPr>
        <p:blipFill>
          <a:blip r:embed="rId3" cstate="print">
            <a:duotone>
              <a:schemeClr val="accent5">
                <a:shade val="45000"/>
                <a:satMod val="135000"/>
              </a:schemeClr>
              <a:prstClr val="white"/>
            </a:duotone>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107504" y="5294362"/>
            <a:ext cx="936619" cy="3600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64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64000">
                                          <p:cBhvr additive="base">
                                            <p:cTn id="7" dur="500" fill="hold"/>
                                            <p:tgtEl>
                                              <p:spTgt spid="8"/>
                                            </p:tgtEl>
                                            <p:attrNameLst>
                                              <p:attrName>ppt_x</p:attrName>
                                            </p:attrNameLst>
                                          </p:cBhvr>
                                          <p:tavLst>
                                            <p:tav tm="0">
                                              <p:val>
                                                <p:strVal val="#ppt_x"/>
                                              </p:val>
                                            </p:tav>
                                            <p:tav tm="100000">
                                              <p:val>
                                                <p:strVal val="#ppt_x"/>
                                              </p:val>
                                            </p:tav>
                                          </p:tavLst>
                                        </p:anim>
                                        <p:anim calcmode="lin" valueType="num" p14:bounceEnd="64000">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
        <p:nvSpPr>
          <p:cNvPr id="10" name="剪去对角的矩形 9"/>
          <p:cNvSpPr/>
          <p:nvPr userDrawn="1"/>
        </p:nvSpPr>
        <p:spPr>
          <a:xfrm flipH="1" flipV="1">
            <a:off x="0" y="5233764"/>
            <a:ext cx="9144000" cy="481236"/>
          </a:xfrm>
          <a:prstGeom prst="snip2DiagRect">
            <a:avLst>
              <a:gd name="adj1" fmla="val 0"/>
              <a:gd name="adj2" fmla="val 0"/>
            </a:avLst>
          </a:prstGeom>
          <a:solidFill>
            <a:srgbClr val="0070C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sp>
        <p:nvSpPr>
          <p:cNvPr id="6" name="Text Box 7"/>
          <p:cNvSpPr txBox="1">
            <a:spLocks noChangeArrowheads="1"/>
          </p:cNvSpPr>
          <p:nvPr userDrawn="1"/>
        </p:nvSpPr>
        <p:spPr bwMode="auto">
          <a:xfrm>
            <a:off x="0" y="283808"/>
            <a:ext cx="9144000" cy="596317"/>
          </a:xfrm>
          <a:prstGeom prst="rect">
            <a:avLst/>
          </a:prstGeom>
          <a:noFill/>
          <a:ln>
            <a:noFill/>
          </a:ln>
        </p:spPr>
        <p:txBody>
          <a:bodyPr wrap="square" lIns="102870" tIns="51435" rIns="102870" bIns="51435">
            <a:spAutoFit/>
          </a:bodyPr>
          <a:lstStyle>
            <a:lvl1pPr marL="457200" indent="-457200">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indent="0" algn="ctr" eaLnBrk="0" hangingPunct="0">
              <a:defRPr/>
            </a:pP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年度工作概述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b="1" kern="1000" spc="-20" dirty="0">
                <a:solidFill>
                  <a:srgbClr val="002060"/>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工作完成情况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成功项目展示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srgbClr val="002060"/>
                </a:solidFill>
                <a:latin typeface="方正准圆简体" panose="02010601030101010101" pitchFamily="2" charset="-122"/>
                <a:ea typeface="方正准圆简体" panose="02010601030101010101" pitchFamily="2" charset="-122"/>
              </a:rPr>
              <a:t>工作存在不足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明年工作计划</a:t>
            </a:r>
            <a:endPar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endParaRPr>
          </a:p>
          <a:p>
            <a:pPr marL="0" indent="0" algn="ctr" eaLnBrk="0" hangingPunct="0"/>
            <a:endParaRPr lang="en-US" altLang="zh-CN" sz="1600" b="1" kern="1000" spc="-20" dirty="0">
              <a:solidFill>
                <a:srgbClr val="002060"/>
              </a:solidFill>
              <a:latin typeface="方正准圆简体" panose="02010601030101010101" pitchFamily="2" charset="-122"/>
              <a:ea typeface="方正准圆简体" panose="02010601030101010101" pitchFamily="2" charset="-122"/>
            </a:endParaRPr>
          </a:p>
        </p:txBody>
      </p:sp>
      <p:cxnSp>
        <p:nvCxnSpPr>
          <p:cNvPr id="3" name="直接连接符 2"/>
          <p:cNvCxnSpPr/>
          <p:nvPr userDrawn="1"/>
        </p:nvCxnSpPr>
        <p:spPr>
          <a:xfrm>
            <a:off x="0" y="625252"/>
            <a:ext cx="91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7" name="Picture 2" descr="C:\Users\PC\Desktop\zqq\8_0007_map.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87624" y="1201316"/>
            <a:ext cx="6833067" cy="3247561"/>
          </a:xfrm>
          <a:prstGeom prst="rect">
            <a:avLst/>
          </a:prstGeom>
          <a:noFill/>
          <a:extLst>
            <a:ext uri="{909E8E84-426E-40DD-AFC4-6F175D3DCCD1}">
              <a14:hiddenFill xmlns:a14="http://schemas.microsoft.com/office/drawing/2010/main">
                <a:solidFill>
                  <a:srgbClr val="FFFFFF"/>
                </a:solidFill>
              </a14:hiddenFill>
            </a:ext>
          </a:extLst>
        </p:spPr>
      </p:pic>
      <p:sp>
        <p:nvSpPr>
          <p:cNvPr id="8" name="泪滴形 14"/>
          <p:cNvSpPr/>
          <p:nvPr userDrawn="1"/>
        </p:nvSpPr>
        <p:spPr bwMode="auto">
          <a:xfrm rot="8071176">
            <a:off x="6102481" y="47811"/>
            <a:ext cx="226419" cy="226419"/>
          </a:xfrm>
          <a:custGeom>
            <a:avLst/>
            <a:gdLst/>
            <a:ahLst/>
            <a:cxnLst/>
            <a:rect l="l" t="t" r="r" b="b"/>
            <a:pathLst>
              <a:path w="314326" h="314326">
                <a:moveTo>
                  <a:pt x="87314" y="153194"/>
                </a:moveTo>
                <a:cubicBezTo>
                  <a:pt x="87314" y="112425"/>
                  <a:pt x="120364" y="79375"/>
                  <a:pt x="161133" y="79375"/>
                </a:cubicBezTo>
                <a:cubicBezTo>
                  <a:pt x="201902" y="79375"/>
                  <a:pt x="234952" y="112425"/>
                  <a:pt x="234952" y="153194"/>
                </a:cubicBezTo>
                <a:cubicBezTo>
                  <a:pt x="234952" y="193963"/>
                  <a:pt x="201902" y="227013"/>
                  <a:pt x="161133" y="227013"/>
                </a:cubicBezTo>
                <a:cubicBezTo>
                  <a:pt x="120364" y="227013"/>
                  <a:pt x="87314" y="193963"/>
                  <a:pt x="87314" y="153194"/>
                </a:cubicBezTo>
                <a:close/>
                <a:moveTo>
                  <a:pt x="0" y="157163"/>
                </a:moveTo>
                <a:cubicBezTo>
                  <a:pt x="0" y="243962"/>
                  <a:pt x="70364" y="314326"/>
                  <a:pt x="157163" y="314326"/>
                </a:cubicBezTo>
                <a:cubicBezTo>
                  <a:pt x="243962" y="314326"/>
                  <a:pt x="314326" y="243962"/>
                  <a:pt x="314326" y="157163"/>
                </a:cubicBezTo>
                <a:lnTo>
                  <a:pt x="314326" y="0"/>
                </a:lnTo>
                <a:lnTo>
                  <a:pt x="157164" y="0"/>
                </a:lnTo>
                <a:cubicBezTo>
                  <a:pt x="70365" y="0"/>
                  <a:pt x="1" y="70364"/>
                  <a:pt x="1" y="157163"/>
                </a:cubicBezTo>
                <a:close/>
              </a:path>
            </a:pathLst>
          </a:custGeom>
          <a:solidFill>
            <a:srgbClr val="0070C0"/>
          </a:solidFill>
          <a:ln w="12700" cap="flat" cmpd="sng" algn="ctr">
            <a:solidFill>
              <a:schemeClr val="bg1"/>
            </a:solidFill>
            <a:prstDash val="solid"/>
          </a:ln>
          <a:effectLst>
            <a:outerShdw blurRad="88900" dir="18900000" sy="23000" kx="-1200000" algn="bl" rotWithShape="0">
              <a:prstClr val="black">
                <a:alpha val="95000"/>
              </a:prstClr>
            </a:outerShdw>
          </a:effectLst>
        </p:spPr>
        <p:txBody>
          <a:bodyPr anchor="ctr"/>
          <a:lstStyle/>
          <a:p>
            <a:pPr algn="ctr"/>
            <a:endParaRPr lang="zh-CN" altLang="en-US" kern="0" dirty="0">
              <a:solidFill>
                <a:prstClr val="white"/>
              </a:solidFill>
              <a:ea typeface="微软雅黑" panose="020B0503020204020204" pitchFamily="34" charset="-122"/>
            </a:endParaRPr>
          </a:p>
        </p:txBody>
      </p:sp>
      <p:pic>
        <p:nvPicPr>
          <p:cNvPr id="9" name="Picture 2" descr="C:\Users\PC\Desktop\zqq\rene_0001_-----1.png"/>
          <p:cNvPicPr>
            <a:picLocks noChangeAspect="1" noChangeArrowheads="1"/>
          </p:cNvPicPr>
          <p:nvPr userDrawn="1"/>
        </p:nvPicPr>
        <p:blipFill>
          <a:blip r:embed="rId3" cstate="print">
            <a:duotone>
              <a:schemeClr val="accent5">
                <a:shade val="45000"/>
                <a:satMod val="135000"/>
              </a:schemeClr>
              <a:prstClr val="white"/>
            </a:duotone>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107504" y="5294362"/>
            <a:ext cx="936619" cy="3600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64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64000">
                                          <p:cBhvr additive="base">
                                            <p:cTn id="7" dur="500" fill="hold"/>
                                            <p:tgtEl>
                                              <p:spTgt spid="8"/>
                                            </p:tgtEl>
                                            <p:attrNameLst>
                                              <p:attrName>ppt_x</p:attrName>
                                            </p:attrNameLst>
                                          </p:cBhvr>
                                          <p:tavLst>
                                            <p:tav tm="0">
                                              <p:val>
                                                <p:strVal val="#ppt_x"/>
                                              </p:val>
                                            </p:tav>
                                            <p:tav tm="100000">
                                              <p:val>
                                                <p:strVal val="#ppt_x"/>
                                              </p:val>
                                            </p:tav>
                                          </p:tavLst>
                                        </p:anim>
                                        <p:anim calcmode="lin" valueType="num" p14:bounceEnd="64000">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sp>
        <p:nvSpPr>
          <p:cNvPr id="10" name="剪去对角的矩形 9"/>
          <p:cNvSpPr/>
          <p:nvPr userDrawn="1"/>
        </p:nvSpPr>
        <p:spPr>
          <a:xfrm flipH="1" flipV="1">
            <a:off x="0" y="5233764"/>
            <a:ext cx="9144000" cy="481236"/>
          </a:xfrm>
          <a:prstGeom prst="snip2DiagRect">
            <a:avLst>
              <a:gd name="adj1" fmla="val 0"/>
              <a:gd name="adj2" fmla="val 0"/>
            </a:avLst>
          </a:prstGeom>
          <a:solidFill>
            <a:srgbClr val="0070C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sp>
        <p:nvSpPr>
          <p:cNvPr id="6" name="Text Box 7"/>
          <p:cNvSpPr txBox="1">
            <a:spLocks noChangeArrowheads="1"/>
          </p:cNvSpPr>
          <p:nvPr userDrawn="1"/>
        </p:nvSpPr>
        <p:spPr bwMode="auto">
          <a:xfrm>
            <a:off x="0" y="283808"/>
            <a:ext cx="9144000" cy="596317"/>
          </a:xfrm>
          <a:prstGeom prst="rect">
            <a:avLst/>
          </a:prstGeom>
          <a:noFill/>
          <a:ln>
            <a:noFill/>
          </a:ln>
        </p:spPr>
        <p:txBody>
          <a:bodyPr wrap="square" lIns="102870" tIns="51435" rIns="102870" bIns="51435">
            <a:spAutoFit/>
          </a:bodyPr>
          <a:lstStyle>
            <a:lvl1pPr marL="457200" indent="-457200">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indent="0" algn="ctr" eaLnBrk="0" hangingPunct="0">
              <a:defRPr/>
            </a:pP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年度工作概述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b="1" kern="1000" spc="-20" dirty="0">
                <a:solidFill>
                  <a:srgbClr val="002060"/>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工作完成情况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成功项目展示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工作存在不足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srgbClr val="002060"/>
                </a:solidFill>
                <a:latin typeface="方正准圆简体" panose="02010601030101010101" pitchFamily="2" charset="-122"/>
                <a:ea typeface="方正准圆简体" panose="02010601030101010101" pitchFamily="2" charset="-122"/>
              </a:rPr>
              <a:t>明年工作计划</a:t>
            </a:r>
            <a:endParaRPr lang="en-US" altLang="zh-CN" sz="1600" kern="1000" spc="-20" dirty="0">
              <a:solidFill>
                <a:srgbClr val="002060"/>
              </a:solidFill>
              <a:latin typeface="方正准圆简体" panose="02010601030101010101" pitchFamily="2" charset="-122"/>
              <a:ea typeface="方正准圆简体" panose="02010601030101010101" pitchFamily="2" charset="-122"/>
            </a:endParaRPr>
          </a:p>
          <a:p>
            <a:pPr marL="0" indent="0" algn="ctr" eaLnBrk="0" hangingPunct="0"/>
            <a:endParaRPr lang="en-US" altLang="zh-CN" sz="1600" b="1" kern="1000" spc="-20" dirty="0">
              <a:solidFill>
                <a:srgbClr val="002060"/>
              </a:solidFill>
              <a:latin typeface="方正准圆简体" panose="02010601030101010101" pitchFamily="2" charset="-122"/>
              <a:ea typeface="方正准圆简体" panose="02010601030101010101" pitchFamily="2" charset="-122"/>
            </a:endParaRPr>
          </a:p>
        </p:txBody>
      </p:sp>
      <p:cxnSp>
        <p:nvCxnSpPr>
          <p:cNvPr id="3" name="直接连接符 2"/>
          <p:cNvCxnSpPr/>
          <p:nvPr userDrawn="1"/>
        </p:nvCxnSpPr>
        <p:spPr>
          <a:xfrm>
            <a:off x="0" y="625252"/>
            <a:ext cx="91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7" name="Picture 2" descr="C:\Users\PC\Desktop\zqq\8_0007_map.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87624" y="1201316"/>
            <a:ext cx="6833067" cy="3247561"/>
          </a:xfrm>
          <a:prstGeom prst="rect">
            <a:avLst/>
          </a:prstGeom>
          <a:noFill/>
          <a:extLst>
            <a:ext uri="{909E8E84-426E-40DD-AFC4-6F175D3DCCD1}">
              <a14:hiddenFill xmlns:a14="http://schemas.microsoft.com/office/drawing/2010/main">
                <a:solidFill>
                  <a:srgbClr val="FFFFFF"/>
                </a:solidFill>
              </a14:hiddenFill>
            </a:ext>
          </a:extLst>
        </p:spPr>
      </p:pic>
      <p:sp>
        <p:nvSpPr>
          <p:cNvPr id="8" name="泪滴形 14"/>
          <p:cNvSpPr/>
          <p:nvPr userDrawn="1"/>
        </p:nvSpPr>
        <p:spPr bwMode="auto">
          <a:xfrm rot="8071176">
            <a:off x="7721132" y="47811"/>
            <a:ext cx="226419" cy="226419"/>
          </a:xfrm>
          <a:custGeom>
            <a:avLst/>
            <a:gdLst/>
            <a:ahLst/>
            <a:cxnLst/>
            <a:rect l="l" t="t" r="r" b="b"/>
            <a:pathLst>
              <a:path w="314326" h="314326">
                <a:moveTo>
                  <a:pt x="87314" y="153194"/>
                </a:moveTo>
                <a:cubicBezTo>
                  <a:pt x="87314" y="112425"/>
                  <a:pt x="120364" y="79375"/>
                  <a:pt x="161133" y="79375"/>
                </a:cubicBezTo>
                <a:cubicBezTo>
                  <a:pt x="201902" y="79375"/>
                  <a:pt x="234952" y="112425"/>
                  <a:pt x="234952" y="153194"/>
                </a:cubicBezTo>
                <a:cubicBezTo>
                  <a:pt x="234952" y="193963"/>
                  <a:pt x="201902" y="227013"/>
                  <a:pt x="161133" y="227013"/>
                </a:cubicBezTo>
                <a:cubicBezTo>
                  <a:pt x="120364" y="227013"/>
                  <a:pt x="87314" y="193963"/>
                  <a:pt x="87314" y="153194"/>
                </a:cubicBezTo>
                <a:close/>
                <a:moveTo>
                  <a:pt x="0" y="157163"/>
                </a:moveTo>
                <a:cubicBezTo>
                  <a:pt x="0" y="243962"/>
                  <a:pt x="70364" y="314326"/>
                  <a:pt x="157163" y="314326"/>
                </a:cubicBezTo>
                <a:cubicBezTo>
                  <a:pt x="243962" y="314326"/>
                  <a:pt x="314326" y="243962"/>
                  <a:pt x="314326" y="157163"/>
                </a:cubicBezTo>
                <a:lnTo>
                  <a:pt x="314326" y="0"/>
                </a:lnTo>
                <a:lnTo>
                  <a:pt x="157164" y="0"/>
                </a:lnTo>
                <a:cubicBezTo>
                  <a:pt x="70365" y="0"/>
                  <a:pt x="1" y="70364"/>
                  <a:pt x="1" y="157163"/>
                </a:cubicBezTo>
                <a:close/>
              </a:path>
            </a:pathLst>
          </a:custGeom>
          <a:solidFill>
            <a:srgbClr val="0070C0"/>
          </a:solidFill>
          <a:ln w="12700" cap="flat" cmpd="sng" algn="ctr">
            <a:solidFill>
              <a:schemeClr val="bg1"/>
            </a:solidFill>
            <a:prstDash val="solid"/>
          </a:ln>
          <a:effectLst>
            <a:outerShdw blurRad="88900" dir="18900000" sy="23000" kx="-1200000" algn="bl" rotWithShape="0">
              <a:prstClr val="black">
                <a:alpha val="95000"/>
              </a:prstClr>
            </a:outerShdw>
          </a:effectLst>
        </p:spPr>
        <p:txBody>
          <a:bodyPr anchor="ctr"/>
          <a:lstStyle/>
          <a:p>
            <a:pPr algn="ctr"/>
            <a:endParaRPr lang="zh-CN" altLang="en-US" kern="0" dirty="0">
              <a:solidFill>
                <a:prstClr val="white"/>
              </a:solidFill>
              <a:ea typeface="微软雅黑" panose="020B0503020204020204" pitchFamily="34" charset="-122"/>
            </a:endParaRPr>
          </a:p>
        </p:txBody>
      </p:sp>
      <p:pic>
        <p:nvPicPr>
          <p:cNvPr id="9" name="Picture 2" descr="C:\Users\PC\Desktop\zqq\rene_0001_-----1.png"/>
          <p:cNvPicPr>
            <a:picLocks noChangeAspect="1" noChangeArrowheads="1"/>
          </p:cNvPicPr>
          <p:nvPr userDrawn="1"/>
        </p:nvPicPr>
        <p:blipFill>
          <a:blip r:embed="rId3" cstate="print">
            <a:duotone>
              <a:schemeClr val="accent5">
                <a:shade val="45000"/>
                <a:satMod val="135000"/>
              </a:schemeClr>
              <a:prstClr val="white"/>
            </a:duotone>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107504" y="5294362"/>
            <a:ext cx="936619" cy="3600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64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64000">
                                          <p:cBhvr additive="base">
                                            <p:cTn id="7" dur="500" fill="hold"/>
                                            <p:tgtEl>
                                              <p:spTgt spid="8"/>
                                            </p:tgtEl>
                                            <p:attrNameLst>
                                              <p:attrName>ppt_x</p:attrName>
                                            </p:attrNameLst>
                                          </p:cBhvr>
                                          <p:tavLst>
                                            <p:tav tm="0">
                                              <p:val>
                                                <p:strVal val="#ppt_x"/>
                                              </p:val>
                                            </p:tav>
                                            <p:tav tm="100000">
                                              <p:val>
                                                <p:strVal val="#ppt_x"/>
                                              </p:val>
                                            </p:tav>
                                          </p:tavLst>
                                        </p:anim>
                                        <p:anim calcmode="lin" valueType="num" p14:bounceEnd="64000">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775355"/>
            <a:ext cx="7772400" cy="1225021"/>
          </a:xfrm>
          <a:prstGeom prst="rect">
            <a:avLst/>
          </a:prstGeom>
        </p:spPr>
        <p:txBody>
          <a:bodyPr/>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3" name="副标题 2"/>
          <p:cNvSpPr>
            <a:spLocks noGrp="1"/>
          </p:cNvSpPr>
          <p:nvPr>
            <p:ph type="subTitle" idx="1"/>
          </p:nvPr>
        </p:nvSpPr>
        <p:spPr>
          <a:xfrm>
            <a:off x="1371600" y="3238500"/>
            <a:ext cx="6400800" cy="1460500"/>
          </a:xfrm>
          <a:prstGeom prst="rect">
            <a:avLst/>
          </a:prstGeom>
        </p:spPr>
        <p:txBody>
          <a:bodyPr/>
          <a:lstStyle>
            <a:lvl1pPr marL="0" indent="0" algn="ctr">
              <a:buNone/>
              <a:defRPr>
                <a:solidFill>
                  <a:schemeClr val="tx1">
                    <a:tint val="75000"/>
                  </a:schemeClr>
                </a:solidFill>
                <a:ea typeface="微软雅黑" panose="020B0503020204020204" pitchFamily="34"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a:t>单击此处编辑母版副标题样式</a:t>
            </a:r>
            <a:endParaRPr lang="zh-CN" altLang="en-US" dirty="0"/>
          </a:p>
        </p:txBody>
      </p:sp>
      <p:sp>
        <p:nvSpPr>
          <p:cNvPr id="4" name="日期占位符 3"/>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5" name="页脚占位符 4"/>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672417"/>
            <a:ext cx="7772400" cy="1135063"/>
          </a:xfrm>
          <a:prstGeom prst="rect">
            <a:avLst/>
          </a:prstGeom>
        </p:spPr>
        <p:txBody>
          <a:bodyPr anchor="t"/>
          <a:lstStyle>
            <a:lvl1pPr algn="l">
              <a:defRPr sz="4000" b="1" cap="all">
                <a:ea typeface="微软雅黑" panose="020B0503020204020204" pitchFamily="34" charset="-122"/>
              </a:defRPr>
            </a:lvl1p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722313" y="2422261"/>
            <a:ext cx="7772400" cy="1250156"/>
          </a:xfrm>
          <a:prstGeom prst="rect">
            <a:avLst/>
          </a:prstGeom>
        </p:spPr>
        <p:txBody>
          <a:bodyPr anchor="b"/>
          <a:lstStyle>
            <a:lvl1pPr marL="0" indent="0">
              <a:buNone/>
              <a:defRPr sz="2000">
                <a:solidFill>
                  <a:schemeClr val="tx1">
                    <a:tint val="75000"/>
                  </a:schemeClr>
                </a:solidFill>
                <a:ea typeface="微软雅黑" panose="020B0503020204020204" pitchFamily="34" charset="-12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5" name="页脚占位符 4"/>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865"/>
            <a:ext cx="8229600" cy="952500"/>
          </a:xfrm>
          <a:prstGeom prst="rect">
            <a:avLst/>
          </a:prstGeom>
        </p:spPr>
        <p:txBody>
          <a:bodyPr/>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457200" y="1333500"/>
            <a:ext cx="4038600" cy="3771636"/>
          </a:xfrm>
          <a:prstGeom prst="rect">
            <a:avLst/>
          </a:prstGeom>
        </p:spPr>
        <p:txBody>
          <a:bodyPr/>
          <a:lstStyle>
            <a:lvl1pPr>
              <a:defRPr sz="2800">
                <a:ea typeface="微软雅黑" panose="020B0503020204020204" pitchFamily="34" charset="-122"/>
              </a:defRPr>
            </a:lvl1pPr>
            <a:lvl2pPr>
              <a:defRPr sz="2400">
                <a:ea typeface="微软雅黑" panose="020B0503020204020204" pitchFamily="34" charset="-122"/>
              </a:defRPr>
            </a:lvl2pPr>
            <a:lvl3pPr>
              <a:defRPr sz="2000">
                <a:ea typeface="微软雅黑" panose="020B0503020204020204" pitchFamily="34" charset="-122"/>
              </a:defRPr>
            </a:lvl3pPr>
            <a:lvl4pPr>
              <a:defRPr sz="1800">
                <a:ea typeface="微软雅黑" panose="020B0503020204020204" pitchFamily="34" charset="-122"/>
              </a:defRPr>
            </a:lvl4pPr>
            <a:lvl5pPr>
              <a:defRPr sz="1800">
                <a:ea typeface="微软雅黑" panose="020B0503020204020204" pitchFamily="34" charset="-122"/>
              </a:defRPr>
            </a:lvl5pPr>
            <a:lvl6pPr>
              <a:defRPr sz="1800"/>
            </a:lvl6pPr>
            <a:lvl7pPr>
              <a:defRPr sz="1800"/>
            </a:lvl7pPr>
            <a:lvl8pPr>
              <a:defRPr sz="1800"/>
            </a:lvl8pPr>
            <a:lvl9pPr>
              <a:defRPr sz="18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4648200" y="1333500"/>
            <a:ext cx="4038600" cy="3771636"/>
          </a:xfrm>
          <a:prstGeom prst="rect">
            <a:avLst/>
          </a:prstGeom>
        </p:spPr>
        <p:txBody>
          <a:bodyPr/>
          <a:lstStyle>
            <a:lvl1pPr>
              <a:defRPr sz="2800">
                <a:ea typeface="微软雅黑" panose="020B0503020204020204" pitchFamily="34" charset="-122"/>
              </a:defRPr>
            </a:lvl1pPr>
            <a:lvl2pPr>
              <a:defRPr sz="2400">
                <a:ea typeface="微软雅黑" panose="020B0503020204020204" pitchFamily="34" charset="-122"/>
              </a:defRPr>
            </a:lvl2pPr>
            <a:lvl3pPr>
              <a:defRPr sz="2000">
                <a:ea typeface="微软雅黑" panose="020B0503020204020204" pitchFamily="34" charset="-122"/>
              </a:defRPr>
            </a:lvl3pPr>
            <a:lvl4pPr>
              <a:defRPr sz="1800">
                <a:ea typeface="微软雅黑" panose="020B0503020204020204" pitchFamily="34" charset="-122"/>
              </a:defRPr>
            </a:lvl4pPr>
            <a:lvl5pPr>
              <a:defRPr sz="1800">
                <a:ea typeface="微软雅黑" panose="020B0503020204020204" pitchFamily="34" charset="-122"/>
              </a:defRPr>
            </a:lvl5pPr>
            <a:lvl6pPr>
              <a:defRPr sz="1800"/>
            </a:lvl6pPr>
            <a:lvl7pPr>
              <a:defRPr sz="1800"/>
            </a:lvl7pPr>
            <a:lvl8pPr>
              <a:defRPr sz="1800"/>
            </a:lvl8pPr>
            <a:lvl9pPr>
              <a:defRPr sz="18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6" name="页脚占位符 5"/>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7" name="灯片编号占位符 6"/>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865"/>
            <a:ext cx="8229600" cy="952500"/>
          </a:xfrm>
          <a:prstGeom prst="rect">
            <a:avLst/>
          </a:prstGeom>
        </p:spPr>
        <p:txBody>
          <a:bodyPr/>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457200" y="1279261"/>
            <a:ext cx="4040188" cy="533135"/>
          </a:xfrm>
          <a:prstGeom prst="rect">
            <a:avLst/>
          </a:prstGeom>
        </p:spPr>
        <p:txBody>
          <a:bodyPr anchor="b"/>
          <a:lstStyle>
            <a:lvl1pPr marL="0" indent="0">
              <a:buNone/>
              <a:defRPr sz="2400" b="1">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457200" y="1812396"/>
            <a:ext cx="4040188" cy="3292740"/>
          </a:xfrm>
          <a:prstGeom prst="rect">
            <a:avLst/>
          </a:prstGeom>
        </p:spPr>
        <p:txBody>
          <a:bodyPr/>
          <a:lstStyle>
            <a:lvl1pPr>
              <a:defRPr sz="2400">
                <a:ea typeface="微软雅黑" panose="020B0503020204020204" pitchFamily="34" charset="-122"/>
              </a:defRPr>
            </a:lvl1pPr>
            <a:lvl2pPr>
              <a:defRPr sz="2000">
                <a:ea typeface="微软雅黑" panose="020B0503020204020204" pitchFamily="34" charset="-122"/>
              </a:defRPr>
            </a:lvl2pPr>
            <a:lvl3pPr>
              <a:defRPr sz="1800">
                <a:ea typeface="微软雅黑" panose="020B0503020204020204" pitchFamily="34" charset="-122"/>
              </a:defRPr>
            </a:lvl3pPr>
            <a:lvl4pPr>
              <a:defRPr sz="1600">
                <a:ea typeface="微软雅黑" panose="020B0503020204020204" pitchFamily="34" charset="-122"/>
              </a:defRPr>
            </a:lvl4pPr>
            <a:lvl5pPr>
              <a:defRPr sz="1600">
                <a:ea typeface="微软雅黑" panose="020B0503020204020204" pitchFamily="34" charset="-122"/>
              </a:defRPr>
            </a:lvl5pPr>
            <a:lvl6pPr>
              <a:defRPr sz="1600"/>
            </a:lvl6pPr>
            <a:lvl7pPr>
              <a:defRPr sz="1600"/>
            </a:lvl7pPr>
            <a:lvl8pPr>
              <a:defRPr sz="1600"/>
            </a:lvl8pPr>
            <a:lvl9pPr>
              <a:defRPr sz="16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4645026" y="1279261"/>
            <a:ext cx="4041775" cy="533135"/>
          </a:xfrm>
          <a:prstGeom prst="rect">
            <a:avLst/>
          </a:prstGeom>
        </p:spPr>
        <p:txBody>
          <a:bodyPr anchor="b"/>
          <a:lstStyle>
            <a:lvl1pPr marL="0" indent="0">
              <a:buNone/>
              <a:defRPr sz="2400" b="1">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4645026" y="1812396"/>
            <a:ext cx="4041775" cy="3292740"/>
          </a:xfrm>
          <a:prstGeom prst="rect">
            <a:avLst/>
          </a:prstGeom>
        </p:spPr>
        <p:txBody>
          <a:bodyPr/>
          <a:lstStyle>
            <a:lvl1pPr>
              <a:defRPr sz="2400">
                <a:ea typeface="微软雅黑" panose="020B0503020204020204" pitchFamily="34" charset="-122"/>
              </a:defRPr>
            </a:lvl1pPr>
            <a:lvl2pPr>
              <a:defRPr sz="2000">
                <a:ea typeface="微软雅黑" panose="020B0503020204020204" pitchFamily="34" charset="-122"/>
              </a:defRPr>
            </a:lvl2pPr>
            <a:lvl3pPr>
              <a:defRPr sz="1800">
                <a:ea typeface="微软雅黑" panose="020B0503020204020204" pitchFamily="34" charset="-122"/>
              </a:defRPr>
            </a:lvl3pPr>
            <a:lvl4pPr>
              <a:defRPr sz="1600">
                <a:ea typeface="微软雅黑" panose="020B0503020204020204" pitchFamily="34" charset="-122"/>
              </a:defRPr>
            </a:lvl4pPr>
            <a:lvl5pPr>
              <a:defRPr sz="1600">
                <a:ea typeface="微软雅黑" panose="020B0503020204020204" pitchFamily="34" charset="-122"/>
              </a:defRPr>
            </a:lvl5pPr>
            <a:lvl6pPr>
              <a:defRPr sz="1600"/>
            </a:lvl6pPr>
            <a:lvl7pPr>
              <a:defRPr sz="1600"/>
            </a:lvl7pPr>
            <a:lvl8pPr>
              <a:defRPr sz="1600"/>
            </a:lvl8pPr>
            <a:lvl9pPr>
              <a:defRPr sz="16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8" name="页脚占位符 7"/>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9" name="灯片编号占位符 8"/>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865"/>
            <a:ext cx="8229600" cy="952500"/>
          </a:xfrm>
          <a:prstGeom prst="rect">
            <a:avLst/>
          </a:prstGeom>
        </p:spPr>
        <p:txBody>
          <a:bodyPr/>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4" name="页脚占位符 3"/>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3" name="页脚占位符 2"/>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4" name="灯片编号占位符 3"/>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grpSp>
        <p:nvGrpSpPr>
          <p:cNvPr id="5" name="Group 7"/>
          <p:cNvGrpSpPr/>
          <p:nvPr userDrawn="1"/>
        </p:nvGrpSpPr>
        <p:grpSpPr bwMode="auto">
          <a:xfrm>
            <a:off x="323528" y="292895"/>
            <a:ext cx="390372" cy="205979"/>
            <a:chOff x="0" y="0"/>
            <a:chExt cx="1041399" cy="549275"/>
          </a:xfrm>
        </p:grpSpPr>
        <p:sp>
          <p:nvSpPr>
            <p:cNvPr id="6"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8"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4" name="文本占位符 3"/>
          <p:cNvSpPr>
            <a:spLocks noGrp="1"/>
          </p:cNvSpPr>
          <p:nvPr>
            <p:ph type="body" sz="half" idx="2"/>
          </p:nvPr>
        </p:nvSpPr>
        <p:spPr>
          <a:xfrm>
            <a:off x="457201" y="1195917"/>
            <a:ext cx="3008313" cy="3909219"/>
          </a:xfrm>
          <a:prstGeom prst="rect">
            <a:avLst/>
          </a:prstGeom>
        </p:spPr>
        <p:txBody>
          <a:bodyPr/>
          <a:lstStyle>
            <a:lvl1pPr marL="0" indent="0">
              <a:buNone/>
              <a:defRPr sz="1400">
                <a:ea typeface="微软雅黑" panose="020B0503020204020204" pitchFamily="34"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6" name="页脚占位符 5"/>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7" name="灯片编号占位符 6"/>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000500"/>
            <a:ext cx="5486400" cy="472282"/>
          </a:xfrm>
          <a:prstGeom prst="rect">
            <a:avLst/>
          </a:prstGeom>
        </p:spPr>
        <p:txBody>
          <a:bodyPr anchor="b"/>
          <a:lstStyle>
            <a:lvl1pPr algn="l">
              <a:defRPr sz="2000" b="1">
                <a:ea typeface="微软雅黑" panose="020B0503020204020204" pitchFamily="34" charset="-122"/>
              </a:defRPr>
            </a:lvl1pPr>
          </a:lstStyle>
          <a:p>
            <a:r>
              <a:rPr lang="zh-CN" altLang="en-US" dirty="0"/>
              <a:t>单击此处编辑母版标题样式</a:t>
            </a:r>
            <a:endParaRPr lang="zh-CN" altLang="en-US" dirty="0"/>
          </a:p>
        </p:txBody>
      </p:sp>
      <p:sp>
        <p:nvSpPr>
          <p:cNvPr id="3" name="图片占位符 2"/>
          <p:cNvSpPr>
            <a:spLocks noGrp="1"/>
          </p:cNvSpPr>
          <p:nvPr>
            <p:ph type="pic" idx="1"/>
          </p:nvPr>
        </p:nvSpPr>
        <p:spPr>
          <a:xfrm>
            <a:off x="1792288" y="510646"/>
            <a:ext cx="5486400" cy="3429000"/>
          </a:xfrm>
          <a:prstGeom prst="rect">
            <a:avLst/>
          </a:prstGeom>
        </p:spPr>
        <p:txBody>
          <a:bodyPr/>
          <a:lstStyle>
            <a:lvl1pPr marL="0" indent="0">
              <a:buNone/>
              <a:defRPr sz="3200">
                <a:ea typeface="微软雅黑" panose="020B0503020204020204" pitchFamily="34" charset="-122"/>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1792288" y="4472782"/>
            <a:ext cx="5486400" cy="670718"/>
          </a:xfrm>
          <a:prstGeom prst="rect">
            <a:avLst/>
          </a:prstGeom>
        </p:spPr>
        <p:txBody>
          <a:bodyPr/>
          <a:lstStyle>
            <a:lvl1pPr marL="0" indent="0">
              <a:buNone/>
              <a:defRPr sz="1400">
                <a:ea typeface="微软雅黑" panose="020B0503020204020204" pitchFamily="34"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6" name="页脚占位符 5"/>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7" name="灯片编号占位符 6"/>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4" Type="http://schemas.openxmlformats.org/officeDocument/2006/relationships/theme" Target="../theme/theme2.xml"/><Relationship Id="rId13" Type="http://schemas.microsoft.com/office/2007/relationships/hdphoto" Target="../media/image2.wdp"/><Relationship Id="rId12" Type="http://schemas.openxmlformats.org/officeDocument/2006/relationships/image" Target="../media/image1.jpe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7" Type="http://schemas.openxmlformats.org/officeDocument/2006/relationships/theme" Target="../theme/theme3.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TextBox 6"/>
          <p:cNvSpPr txBox="1"/>
          <p:nvPr userDrawn="1"/>
        </p:nvSpPr>
        <p:spPr>
          <a:xfrm>
            <a:off x="576523" y="644924"/>
            <a:ext cx="849242" cy="248436"/>
          </a:xfrm>
          <a:prstGeom prst="rect">
            <a:avLst/>
          </a:prstGeom>
          <a:noFill/>
        </p:spPr>
        <p:txBody>
          <a:bodyPr wrap="none" rtlCol="0">
            <a:prstTxWarp prst="textPlain">
              <a:avLst/>
            </a:prstTxWarp>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rPr>
              <a:t>LOGO</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nvGrpSpPr>
          <p:cNvPr id="4" name="组合 3"/>
          <p:cNvGrpSpPr/>
          <p:nvPr userDrawn="1"/>
        </p:nvGrpSpPr>
        <p:grpSpPr>
          <a:xfrm>
            <a:off x="0" y="600691"/>
            <a:ext cx="9144000" cy="296458"/>
            <a:chOff x="2107316" y="675853"/>
            <a:chExt cx="7036684" cy="257965"/>
          </a:xfrm>
        </p:grpSpPr>
        <p:sp>
          <p:nvSpPr>
            <p:cNvPr id="2" name="矩形 1"/>
            <p:cNvSpPr/>
            <p:nvPr userDrawn="1"/>
          </p:nvSpPr>
          <p:spPr>
            <a:xfrm>
              <a:off x="2107316" y="724521"/>
              <a:ext cx="7036684" cy="20929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dirty="0">
                <a:ea typeface="微软雅黑" panose="020B0503020204020204" pitchFamily="34" charset="-122"/>
              </a:endParaRPr>
            </a:p>
          </p:txBody>
        </p:sp>
        <p:sp>
          <p:nvSpPr>
            <p:cNvPr id="9" name="矩形 8"/>
            <p:cNvSpPr/>
            <p:nvPr userDrawn="1"/>
          </p:nvSpPr>
          <p:spPr>
            <a:xfrm>
              <a:off x="2107316" y="675853"/>
              <a:ext cx="7036684" cy="2571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dirty="0">
                <a:ea typeface="微软雅黑" panose="020B0503020204020204" pitchFamily="34" charset="-122"/>
              </a:endParaRPr>
            </a:p>
          </p:txBody>
        </p:sp>
      </p:grpSp>
      <p:sp>
        <p:nvSpPr>
          <p:cNvPr id="13" name="矩形 12"/>
          <p:cNvSpPr/>
          <p:nvPr userDrawn="1"/>
        </p:nvSpPr>
        <p:spPr>
          <a:xfrm>
            <a:off x="0" y="5505703"/>
            <a:ext cx="9144000" cy="20929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dirty="0">
              <a:ea typeface="微软雅黑" panose="020B0503020204020204" pitchFamily="34" charset="-122"/>
            </a:endParaRPr>
          </a:p>
        </p:txBody>
      </p:sp>
      <p:grpSp>
        <p:nvGrpSpPr>
          <p:cNvPr id="21" name="Group 7"/>
          <p:cNvGrpSpPr/>
          <p:nvPr userDrawn="1"/>
        </p:nvGrpSpPr>
        <p:grpSpPr bwMode="auto">
          <a:xfrm>
            <a:off x="323528" y="292895"/>
            <a:ext cx="390372" cy="205979"/>
            <a:chOff x="0" y="0"/>
            <a:chExt cx="1041399" cy="549275"/>
          </a:xfrm>
        </p:grpSpPr>
        <p:sp>
          <p:nvSpPr>
            <p:cNvPr id="22"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3"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4"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gradFill>
          <a:gsLst>
            <a:gs pos="0">
              <a:schemeClr val="bg1">
                <a:lumMod val="99000"/>
              </a:schemeClr>
            </a:gs>
            <a:gs pos="99000">
              <a:schemeClr val="bg1">
                <a:lumMod val="85000"/>
              </a:schemeClr>
            </a:gs>
          </a:gsLst>
          <a:path path="circle">
            <a:fillToRect l="50000" t="50000" r="50000" b="50000"/>
          </a:path>
        </a:gradFill>
        <a:effectLst/>
      </p:bgPr>
    </p:bg>
    <p:spTree>
      <p:nvGrpSpPr>
        <p:cNvPr id="1" name=""/>
        <p:cNvGrpSpPr/>
        <p:nvPr/>
      </p:nvGrpSpPr>
      <p:grpSpPr>
        <a:xfrm>
          <a:off x="0" y="0"/>
          <a:ext cx="0" cy="0"/>
          <a:chOff x="0" y="0"/>
          <a:chExt cx="0" cy="0"/>
        </a:xfrm>
      </p:grpSpPr>
      <p:pic>
        <p:nvPicPr>
          <p:cNvPr id="8" name="Picture 2"/>
          <p:cNvPicPr>
            <a:picLocks noChangeAspect="1" noChangeArrowheads="1"/>
          </p:cNvPicPr>
          <p:nvPr userDrawn="1"/>
        </p:nvPicPr>
        <p:blipFill>
          <a:blip r:embed="rId12" cstate="print">
            <a:extLst>
              <a:ext uri="{BEBA8EAE-BF5A-486C-A8C5-ECC9F3942E4B}">
                <a14:imgProps xmlns:a14="http://schemas.microsoft.com/office/drawing/2010/main">
                  <a14:imgLayer r:embed="rId13">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bwMode="auto">
          <a:xfrm>
            <a:off x="1078" y="2197"/>
            <a:ext cx="9141842" cy="5710603"/>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28865"/>
            <a:ext cx="8229600" cy="952500"/>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457200" y="1333500"/>
            <a:ext cx="8229600" cy="3771636"/>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457200" y="5296960"/>
            <a:ext cx="2133600" cy="304271"/>
          </a:xfrm>
          <a:prstGeom prst="rect">
            <a:avLst/>
          </a:prstGeom>
        </p:spPr>
        <p:txBody>
          <a:bodyPr vert="horz" lIns="91440" tIns="45720" rIns="91440" bIns="45720" rtlCol="0" anchor="ctr"/>
          <a:lstStyle>
            <a:lvl1pPr algn="l">
              <a:defRPr sz="1200">
                <a:solidFill>
                  <a:schemeClr val="tx1">
                    <a:tint val="75000"/>
                  </a:schemeClr>
                </a:solidFill>
                <a:ea typeface="微软雅黑" panose="020B0503020204020204" pitchFamily="34" charset="-122"/>
              </a:defRPr>
            </a:lvl1pPr>
          </a:lstStyle>
          <a:p>
            <a:fld id="{A6BFB6C1-5EAC-406A-A227-3BA4ECB4D253}"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5" name="页脚占位符 4"/>
          <p:cNvSpPr>
            <a:spLocks noGrp="1"/>
          </p:cNvSpPr>
          <p:nvPr>
            <p:ph type="ftr" sz="quarter" idx="3"/>
          </p:nvPr>
        </p:nvSpPr>
        <p:spPr>
          <a:xfrm>
            <a:off x="3124200" y="5296960"/>
            <a:ext cx="2895600" cy="304271"/>
          </a:xfrm>
          <a:prstGeom prst="rect">
            <a:avLst/>
          </a:prstGeom>
        </p:spPr>
        <p:txBody>
          <a:bodyPr vert="horz" lIns="91440" tIns="45720" rIns="91440" bIns="45720" rtlCol="0" anchor="ctr"/>
          <a:lstStyle>
            <a:lvl1pPr algn="ctr">
              <a:defRPr sz="1200">
                <a:solidFill>
                  <a:schemeClr val="tx1">
                    <a:tint val="75000"/>
                  </a:schemeClr>
                </a:solidFill>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4"/>
          </p:nvPr>
        </p:nvSpPr>
        <p:spPr>
          <a:xfrm>
            <a:off x="6553200" y="5296960"/>
            <a:ext cx="2133600" cy="304271"/>
          </a:xfrm>
          <a:prstGeom prst="rect">
            <a:avLst/>
          </a:prstGeom>
        </p:spPr>
        <p:txBody>
          <a:bodyPr vert="horz" lIns="91440" tIns="45720" rIns="91440" bIns="45720" rtlCol="0" anchor="ctr"/>
          <a:lstStyle>
            <a:lvl1pPr algn="r">
              <a:defRPr sz="1200">
                <a:solidFill>
                  <a:schemeClr val="tx1">
                    <a:tint val="75000"/>
                  </a:schemeClr>
                </a:solidFill>
                <a:ea typeface="微软雅黑" panose="020B0503020204020204" pitchFamily="34" charset="-122"/>
              </a:defRPr>
            </a:lvl1pPr>
          </a:lstStyle>
          <a:p>
            <a:fld id="{077103E9-D988-4B8E-85E2-0626189DC02B}" type="slidenum">
              <a:rPr lang="zh-CN" altLang="en-US" smtClean="0">
                <a:solidFill>
                  <a:prstClr val="black">
                    <a:tint val="75000"/>
                  </a:prstClr>
                </a:solidFill>
              </a:rPr>
            </a:fld>
            <a:endParaRPr lang="zh-CN" altLang="en-US" dirty="0">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Lst>
  <p:txStyles>
    <p:titleStyle>
      <a:lvl1pPr algn="ctr" defTabSz="914400" rtl="0" eaLnBrk="1" latinLnBrk="0" hangingPunct="1">
        <a:spcBef>
          <a:spcPct val="0"/>
        </a:spcBef>
        <a:buNone/>
        <a:defRPr sz="4400" kern="1200">
          <a:solidFill>
            <a:schemeClr val="tx1"/>
          </a:solidFill>
          <a:latin typeface="+mj-lt"/>
          <a:ea typeface="微软雅黑" panose="020B0503020204020204" pitchFamily="34"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3.xml"/><Relationship Id="rId1" Type="http://schemas.openxmlformats.org/officeDocument/2006/relationships/image" Target="../media/image6.jpe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7.xml"/><Relationship Id="rId2" Type="http://schemas.openxmlformats.org/officeDocument/2006/relationships/image" Target="../media/image11.png"/><Relationship Id="rId1" Type="http://schemas.openxmlformats.org/officeDocument/2006/relationships/image" Target="../media/image10.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image" Target="../media/image12.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7.xml"/><Relationship Id="rId1" Type="http://schemas.openxmlformats.org/officeDocument/2006/relationships/image" Target="../media/image13.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9" Type="http://schemas.openxmlformats.org/officeDocument/2006/relationships/slideLayout" Target="../slideLayouts/slideLayout28.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0" Type="http://schemas.openxmlformats.org/officeDocument/2006/relationships/notesSlide" Target="../notesSlides/notesSlide2.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9" Type="http://schemas.openxmlformats.org/officeDocument/2006/relationships/tags" Target="../tags/tag47.xml"/><Relationship Id="rId8" Type="http://schemas.openxmlformats.org/officeDocument/2006/relationships/tags" Target="../tags/tag46.xml"/><Relationship Id="rId7" Type="http://schemas.openxmlformats.org/officeDocument/2006/relationships/tags" Target="../tags/tag45.xml"/><Relationship Id="rId6" Type="http://schemas.openxmlformats.org/officeDocument/2006/relationships/tags" Target="../tags/tag44.xml"/><Relationship Id="rId5" Type="http://schemas.openxmlformats.org/officeDocument/2006/relationships/tags" Target="../tags/tag43.xml"/><Relationship Id="rId4" Type="http://schemas.openxmlformats.org/officeDocument/2006/relationships/tags" Target="../tags/tag42.xml"/><Relationship Id="rId3" Type="http://schemas.openxmlformats.org/officeDocument/2006/relationships/tags" Target="../tags/tag41.xml"/><Relationship Id="rId2" Type="http://schemas.openxmlformats.org/officeDocument/2006/relationships/tags" Target="../tags/tag40.xml"/><Relationship Id="rId18" Type="http://schemas.openxmlformats.org/officeDocument/2006/relationships/notesSlide" Target="../notesSlides/notesSlide20.xml"/><Relationship Id="rId17" Type="http://schemas.openxmlformats.org/officeDocument/2006/relationships/slideLayout" Target="../slideLayouts/slideLayout7.xml"/><Relationship Id="rId16" Type="http://schemas.openxmlformats.org/officeDocument/2006/relationships/tags" Target="../tags/tag54.xml"/><Relationship Id="rId15" Type="http://schemas.openxmlformats.org/officeDocument/2006/relationships/tags" Target="../tags/tag53.xml"/><Relationship Id="rId14" Type="http://schemas.openxmlformats.org/officeDocument/2006/relationships/tags" Target="../tags/tag52.xml"/><Relationship Id="rId13" Type="http://schemas.openxmlformats.org/officeDocument/2006/relationships/tags" Target="../tags/tag51.xml"/><Relationship Id="rId12" Type="http://schemas.openxmlformats.org/officeDocument/2006/relationships/tags" Target="../tags/tag50.xml"/><Relationship Id="rId11" Type="http://schemas.openxmlformats.org/officeDocument/2006/relationships/tags" Target="../tags/tag49.xml"/><Relationship Id="rId10" Type="http://schemas.openxmlformats.org/officeDocument/2006/relationships/tags" Target="../tags/tag48.xml"/><Relationship Id="rId1" Type="http://schemas.openxmlformats.org/officeDocument/2006/relationships/tags" Target="../tags/tag39.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7.xml"/><Relationship Id="rId1" Type="http://schemas.openxmlformats.org/officeDocument/2006/relationships/image" Target="../media/image14.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7.xml"/><Relationship Id="rId1" Type="http://schemas.openxmlformats.org/officeDocument/2006/relationships/image" Target="../media/image15.jpe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7.xml"/><Relationship Id="rId2" Type="http://schemas.openxmlformats.org/officeDocument/2006/relationships/image" Target="../media/image17.jpeg"/><Relationship Id="rId1" Type="http://schemas.openxmlformats.org/officeDocument/2006/relationships/image" Target="../media/image16.jpe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7.xml"/><Relationship Id="rId1" Type="http://schemas.openxmlformats.org/officeDocument/2006/relationships/image" Target="../media/image18.jpe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7.xml"/><Relationship Id="rId1" Type="http://schemas.openxmlformats.org/officeDocument/2006/relationships/image" Target="../media/image19.jpe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7.xml"/><Relationship Id="rId1" Type="http://schemas.openxmlformats.org/officeDocument/2006/relationships/image" Target="../media/image20.jpe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7.xml"/><Relationship Id="rId1" Type="http://schemas.openxmlformats.org/officeDocument/2006/relationships/image" Target="../media/image21.jpe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7.xml"/><Relationship Id="rId1" Type="http://schemas.openxmlformats.org/officeDocument/2006/relationships/image" Target="../media/image22.jpeg"/></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29.xml"/><Relationship Id="rId3" Type="http://schemas.openxmlformats.org/officeDocument/2006/relationships/slideLayout" Target="../slideLayouts/slideLayout7.xml"/><Relationship Id="rId2" Type="http://schemas.microsoft.com/office/2007/relationships/hdphoto" Target="../media/image24.wdp"/><Relationship Id="rId1" Type="http://schemas.openxmlformats.org/officeDocument/2006/relationships/image" Target="../media/image23.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4" Type="http://schemas.openxmlformats.org/officeDocument/2006/relationships/notesSlide" Target="../notesSlides/notesSlide30.xml"/><Relationship Id="rId3" Type="http://schemas.openxmlformats.org/officeDocument/2006/relationships/slideLayout" Target="../slideLayouts/slideLayout7.xml"/><Relationship Id="rId2" Type="http://schemas.microsoft.com/office/2007/relationships/hdphoto" Target="../media/image26.wdp"/><Relationship Id="rId1" Type="http://schemas.openxmlformats.org/officeDocument/2006/relationships/image" Target="../media/image25.jpe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9" Type="http://schemas.openxmlformats.org/officeDocument/2006/relationships/tags" Target="../tags/tag63.xml"/><Relationship Id="rId8" Type="http://schemas.openxmlformats.org/officeDocument/2006/relationships/tags" Target="../tags/tag62.xml"/><Relationship Id="rId7" Type="http://schemas.openxmlformats.org/officeDocument/2006/relationships/tags" Target="../tags/tag61.xml"/><Relationship Id="rId6" Type="http://schemas.openxmlformats.org/officeDocument/2006/relationships/tags" Target="../tags/tag60.xml"/><Relationship Id="rId5" Type="http://schemas.openxmlformats.org/officeDocument/2006/relationships/tags" Target="../tags/tag59.xml"/><Relationship Id="rId4" Type="http://schemas.openxmlformats.org/officeDocument/2006/relationships/tags" Target="../tags/tag58.xml"/><Relationship Id="rId3" Type="http://schemas.openxmlformats.org/officeDocument/2006/relationships/tags" Target="../tags/tag57.xml"/><Relationship Id="rId2" Type="http://schemas.openxmlformats.org/officeDocument/2006/relationships/tags" Target="../tags/tag56.xml"/><Relationship Id="rId18" Type="http://schemas.openxmlformats.org/officeDocument/2006/relationships/notesSlide" Target="../notesSlides/notesSlide37.xml"/><Relationship Id="rId17" Type="http://schemas.openxmlformats.org/officeDocument/2006/relationships/slideLayout" Target="../slideLayouts/slideLayout7.xml"/><Relationship Id="rId16" Type="http://schemas.openxmlformats.org/officeDocument/2006/relationships/tags" Target="../tags/tag70.xml"/><Relationship Id="rId15" Type="http://schemas.openxmlformats.org/officeDocument/2006/relationships/tags" Target="../tags/tag69.xml"/><Relationship Id="rId14" Type="http://schemas.openxmlformats.org/officeDocument/2006/relationships/tags" Target="../tags/tag68.xml"/><Relationship Id="rId13" Type="http://schemas.openxmlformats.org/officeDocument/2006/relationships/tags" Target="../tags/tag67.xml"/><Relationship Id="rId12" Type="http://schemas.openxmlformats.org/officeDocument/2006/relationships/tags" Target="../tags/tag66.xml"/><Relationship Id="rId11" Type="http://schemas.openxmlformats.org/officeDocument/2006/relationships/tags" Target="../tags/tag65.xml"/><Relationship Id="rId10" Type="http://schemas.openxmlformats.org/officeDocument/2006/relationships/tags" Target="../tags/tag64.xml"/><Relationship Id="rId1" Type="http://schemas.openxmlformats.org/officeDocument/2006/relationships/tags" Target="../tags/tag55.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7.xml"/><Relationship Id="rId1" Type="http://schemas.openxmlformats.org/officeDocument/2006/relationships/image" Target="../media/image27.jpe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7.xml"/><Relationship Id="rId1" Type="http://schemas.openxmlformats.org/officeDocument/2006/relationships/image" Target="../media/image28.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7.xml"/><Relationship Id="rId1" Type="http://schemas.openxmlformats.org/officeDocument/2006/relationships/image" Target="../media/image29.jpe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7.xml"/><Relationship Id="rId1" Type="http://schemas.openxmlformats.org/officeDocument/2006/relationships/image" Target="../media/image30.jpeg"/></Relationships>
</file>

<file path=ppt/slides/_rels/slide42.xml.rels><?xml version="1.0" encoding="UTF-8" standalone="yes"?>
<Relationships xmlns="http://schemas.openxmlformats.org/package/2006/relationships"><Relationship Id="rId4" Type="http://schemas.openxmlformats.org/officeDocument/2006/relationships/notesSlide" Target="../notesSlides/notesSlide42.xml"/><Relationship Id="rId3" Type="http://schemas.openxmlformats.org/officeDocument/2006/relationships/slideLayout" Target="../slideLayouts/slideLayout7.xml"/><Relationship Id="rId2" Type="http://schemas.openxmlformats.org/officeDocument/2006/relationships/image" Target="../media/image32.jpeg"/><Relationship Id="rId1" Type="http://schemas.openxmlformats.org/officeDocument/2006/relationships/image" Target="../media/image31.jpe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7.xml"/><Relationship Id="rId1" Type="http://schemas.openxmlformats.org/officeDocument/2006/relationships/image" Target="../media/image33.jpe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7.xml"/><Relationship Id="rId1" Type="http://schemas.openxmlformats.org/officeDocument/2006/relationships/image" Target="../media/image34.jpeg"/></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7.xml"/><Relationship Id="rId1" Type="http://schemas.openxmlformats.org/officeDocument/2006/relationships/image" Target="../media/image35.jpeg"/></Relationships>
</file>

<file path=ppt/slides/_rels/slide46.xml.rels><?xml version="1.0" encoding="UTF-8" standalone="yes"?>
<Relationships xmlns="http://schemas.openxmlformats.org/package/2006/relationships"><Relationship Id="rId4" Type="http://schemas.openxmlformats.org/officeDocument/2006/relationships/notesSlide" Target="../notesSlides/notesSlide46.xml"/><Relationship Id="rId3" Type="http://schemas.openxmlformats.org/officeDocument/2006/relationships/slideLayout" Target="../slideLayouts/slideLayout7.xml"/><Relationship Id="rId2" Type="http://schemas.openxmlformats.org/officeDocument/2006/relationships/image" Target="../media/image37.jpeg"/><Relationship Id="rId1" Type="http://schemas.openxmlformats.org/officeDocument/2006/relationships/image" Target="../media/image36.jpeg"/></Relationships>
</file>

<file path=ppt/slides/_rels/slide47.xml.rels><?xml version="1.0" encoding="UTF-8" standalone="yes"?>
<Relationships xmlns="http://schemas.openxmlformats.org/package/2006/relationships"><Relationship Id="rId4" Type="http://schemas.openxmlformats.org/officeDocument/2006/relationships/notesSlide" Target="../notesSlides/notesSlide47.xml"/><Relationship Id="rId3" Type="http://schemas.openxmlformats.org/officeDocument/2006/relationships/slideLayout" Target="../slideLayouts/slideLayout7.xml"/><Relationship Id="rId2" Type="http://schemas.openxmlformats.org/officeDocument/2006/relationships/image" Target="../media/image39.jpeg"/><Relationship Id="rId1" Type="http://schemas.openxmlformats.org/officeDocument/2006/relationships/image" Target="../media/image38.jpeg"/></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9" Type="http://schemas.openxmlformats.org/officeDocument/2006/relationships/tags" Target="../tags/tag17.xml"/><Relationship Id="rId8" Type="http://schemas.openxmlformats.org/officeDocument/2006/relationships/tags" Target="../tags/tag16.xml"/><Relationship Id="rId7" Type="http://schemas.openxmlformats.org/officeDocument/2006/relationships/tags" Target="../tags/tag15.xml"/><Relationship Id="rId6" Type="http://schemas.openxmlformats.org/officeDocument/2006/relationships/tags" Target="../tags/tag14.xml"/><Relationship Id="rId5" Type="http://schemas.openxmlformats.org/officeDocument/2006/relationships/tags" Target="../tags/tag13.xml"/><Relationship Id="rId4" Type="http://schemas.openxmlformats.org/officeDocument/2006/relationships/tags" Target="../tags/tag12.xml"/><Relationship Id="rId32" Type="http://schemas.openxmlformats.org/officeDocument/2006/relationships/notesSlide" Target="../notesSlides/notesSlide5.xml"/><Relationship Id="rId31" Type="http://schemas.openxmlformats.org/officeDocument/2006/relationships/slideLayout" Target="../slideLayouts/slideLayout7.xml"/><Relationship Id="rId30" Type="http://schemas.openxmlformats.org/officeDocument/2006/relationships/tags" Target="../tags/tag38.xml"/><Relationship Id="rId3" Type="http://schemas.openxmlformats.org/officeDocument/2006/relationships/tags" Target="../tags/tag11.xml"/><Relationship Id="rId29" Type="http://schemas.openxmlformats.org/officeDocument/2006/relationships/tags" Target="../tags/tag37.xml"/><Relationship Id="rId28" Type="http://schemas.openxmlformats.org/officeDocument/2006/relationships/tags" Target="../tags/tag36.xml"/><Relationship Id="rId27" Type="http://schemas.openxmlformats.org/officeDocument/2006/relationships/tags" Target="../tags/tag35.xml"/><Relationship Id="rId26" Type="http://schemas.openxmlformats.org/officeDocument/2006/relationships/tags" Target="../tags/tag34.xml"/><Relationship Id="rId25" Type="http://schemas.openxmlformats.org/officeDocument/2006/relationships/tags" Target="../tags/tag33.xml"/><Relationship Id="rId24" Type="http://schemas.openxmlformats.org/officeDocument/2006/relationships/tags" Target="../tags/tag32.xml"/><Relationship Id="rId23" Type="http://schemas.openxmlformats.org/officeDocument/2006/relationships/tags" Target="../tags/tag31.xml"/><Relationship Id="rId22" Type="http://schemas.openxmlformats.org/officeDocument/2006/relationships/tags" Target="../tags/tag30.xml"/><Relationship Id="rId21" Type="http://schemas.openxmlformats.org/officeDocument/2006/relationships/tags" Target="../tags/tag29.xml"/><Relationship Id="rId20" Type="http://schemas.openxmlformats.org/officeDocument/2006/relationships/tags" Target="../tags/tag28.xml"/><Relationship Id="rId2" Type="http://schemas.openxmlformats.org/officeDocument/2006/relationships/tags" Target="../tags/tag10.xml"/><Relationship Id="rId19" Type="http://schemas.openxmlformats.org/officeDocument/2006/relationships/tags" Target="../tags/tag27.xml"/><Relationship Id="rId18" Type="http://schemas.openxmlformats.org/officeDocument/2006/relationships/tags" Target="../tags/tag26.xml"/><Relationship Id="rId17" Type="http://schemas.openxmlformats.org/officeDocument/2006/relationships/tags" Target="../tags/tag25.xml"/><Relationship Id="rId16" Type="http://schemas.openxmlformats.org/officeDocument/2006/relationships/tags" Target="../tags/tag24.xml"/><Relationship Id="rId15" Type="http://schemas.openxmlformats.org/officeDocument/2006/relationships/tags" Target="../tags/tag23.xml"/><Relationship Id="rId14" Type="http://schemas.openxmlformats.org/officeDocument/2006/relationships/tags" Target="../tags/tag22.xml"/><Relationship Id="rId13" Type="http://schemas.openxmlformats.org/officeDocument/2006/relationships/tags" Target="../tags/tag21.xml"/><Relationship Id="rId12" Type="http://schemas.openxmlformats.org/officeDocument/2006/relationships/tags" Target="../tags/tag20.xml"/><Relationship Id="rId11" Type="http://schemas.openxmlformats.org/officeDocument/2006/relationships/tags" Target="../tags/tag19.xml"/><Relationship Id="rId10" Type="http://schemas.openxmlformats.org/officeDocument/2006/relationships/tags" Target="../tags/tag18.xml"/><Relationship Id="rId1" Type="http://schemas.openxmlformats.org/officeDocument/2006/relationships/tags" Target="../tags/tag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lum/>
          </a:blip>
          <a:srcRect/>
          <a:stretch>
            <a:fillRect t="11000" b="-11000"/>
          </a:stretch>
        </a:blipFill>
        <a:effectLst/>
      </p:bgPr>
    </p:bg>
    <p:spTree>
      <p:nvGrpSpPr>
        <p:cNvPr id="1" name=""/>
        <p:cNvGrpSpPr/>
        <p:nvPr/>
      </p:nvGrpSpPr>
      <p:grpSpPr>
        <a:xfrm>
          <a:off x="0" y="0"/>
          <a:ext cx="0" cy="0"/>
          <a:chOff x="0" y="0"/>
          <a:chExt cx="0" cy="0"/>
        </a:xfrm>
      </p:grpSpPr>
      <p:sp>
        <p:nvSpPr>
          <p:cNvPr id="52" name="TextBox 51"/>
          <p:cNvSpPr txBox="1"/>
          <p:nvPr/>
        </p:nvSpPr>
        <p:spPr>
          <a:xfrm>
            <a:off x="2234286" y="1777380"/>
            <a:ext cx="4246880" cy="706755"/>
          </a:xfrm>
          <a:prstGeom prst="rect">
            <a:avLst/>
          </a:prstGeom>
          <a:noFill/>
        </p:spPr>
        <p:txBody>
          <a:bodyPr wrap="none" rtlCol="0">
            <a:spAutoFit/>
          </a:bodyPr>
          <a:lstStyle/>
          <a:p>
            <a:pPr algn="ctr"/>
            <a:r>
              <a:rPr lang="zh-CN" altLang="en-US" sz="4000" b="1" dirty="0">
                <a:ln w="12700" cmpd="sng">
                  <a:noFill/>
                  <a:prstDash val="solid"/>
                  <a:miter lim="800000"/>
                </a:ln>
                <a:gradFill>
                  <a:gsLst>
                    <a:gs pos="0">
                      <a:srgbClr val="002060"/>
                    </a:gs>
                    <a:gs pos="100000">
                      <a:srgbClr val="0070C0"/>
                    </a:gs>
                  </a:gsLst>
                  <a:lin ang="5400000" scaled="0"/>
                </a:gradFill>
                <a:latin typeface="微软雅黑" panose="020B0503020204020204" pitchFamily="34" charset="-122"/>
                <a:ea typeface="微软雅黑" panose="020B0503020204020204" pitchFamily="34" charset="-122"/>
              </a:rPr>
              <a:t>纯电动汽车的</a:t>
            </a:r>
            <a:r>
              <a:rPr lang="zh-CN" altLang="en-US" sz="4000" b="1" dirty="0">
                <a:ln w="12700" cmpd="sng">
                  <a:noFill/>
                  <a:prstDash val="solid"/>
                  <a:miter lim="800000"/>
                </a:ln>
                <a:gradFill>
                  <a:gsLst>
                    <a:gs pos="0">
                      <a:srgbClr val="002060"/>
                    </a:gs>
                    <a:gs pos="100000">
                      <a:srgbClr val="0070C0"/>
                    </a:gs>
                  </a:gsLst>
                  <a:lin ang="5400000" scaled="0"/>
                </a:gradFill>
                <a:latin typeface="微软雅黑" panose="020B0503020204020204" pitchFamily="34" charset="-122"/>
                <a:ea typeface="微软雅黑" panose="020B0503020204020204" pitchFamily="34" charset="-122"/>
              </a:rPr>
              <a:t>认知</a:t>
            </a:r>
            <a:endParaRPr lang="zh-CN" altLang="en-US" sz="4000" b="1" dirty="0">
              <a:ln w="12700" cmpd="sng">
                <a:noFill/>
                <a:prstDash val="solid"/>
                <a:miter lim="800000"/>
              </a:ln>
              <a:gradFill>
                <a:gsLst>
                  <a:gs pos="0">
                    <a:srgbClr val="002060"/>
                  </a:gs>
                  <a:gs pos="100000">
                    <a:srgbClr val="0070C0"/>
                  </a:gs>
                </a:gsLst>
                <a:lin ang="5400000" scaled="0"/>
              </a:gra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106363" y="3073524"/>
            <a:ext cx="9144000"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2373989" y="2849344"/>
            <a:ext cx="4183342" cy="476847"/>
          </a:xfrm>
          <a:prstGeom prst="roundRect">
            <a:avLst>
              <a:gd name="adj" fmla="val 50000"/>
            </a:avLst>
          </a:prstGeom>
          <a:solidFill>
            <a:schemeClr val="bg1"/>
          </a:solidFill>
          <a:ln w="6350">
            <a:solidFill>
              <a:srgbClr val="0070C0"/>
            </a:solidFill>
          </a:ln>
          <a:effectLst/>
          <a:scene3d>
            <a:camera prst="orthographicFront"/>
            <a:lightRig rig="soft" dir="t"/>
          </a:scene3d>
          <a:sp3d extrusionH="12700"/>
        </p:spPr>
        <p:txBody>
          <a:bodyPr wrap="none" rtlCol="0" anchor="ctr" anchorCtr="1">
            <a:spAutoFit/>
          </a:bodyPr>
          <a:lstStyle/>
          <a:p>
            <a:pPr algn="ctr"/>
            <a:r>
              <a:rPr lang="en-US" altLang="zh-CN" sz="1600" b="1" dirty="0">
                <a:ln w="12700">
                  <a:noFill/>
                </a:ln>
                <a:solidFill>
                  <a:srgbClr val="002060"/>
                </a:solidFill>
                <a:latin typeface="微软雅黑" panose="020B0503020204020204" pitchFamily="34" charset="-122"/>
                <a:ea typeface="微软雅黑" panose="020B0503020204020204" pitchFamily="34" charset="-122"/>
              </a:rPr>
              <a:t>《</a:t>
            </a:r>
            <a:r>
              <a:rPr lang="zh-CN" altLang="en-US" sz="1600" b="1" dirty="0">
                <a:ln w="12700">
                  <a:noFill/>
                </a:ln>
                <a:solidFill>
                  <a:srgbClr val="002060"/>
                </a:solidFill>
                <a:latin typeface="微软雅黑" panose="020B0503020204020204" pitchFamily="34" charset="-122"/>
                <a:ea typeface="微软雅黑" panose="020B0503020204020204" pitchFamily="34" charset="-122"/>
              </a:rPr>
              <a:t>新能源汽车构造（第二版）</a:t>
            </a:r>
            <a:r>
              <a:rPr lang="en-US" altLang="zh-CN" sz="1600" b="1" dirty="0">
                <a:ln w="12700">
                  <a:noFill/>
                </a:ln>
                <a:solidFill>
                  <a:srgbClr val="002060"/>
                </a:solidFill>
                <a:latin typeface="微软雅黑" panose="020B0503020204020204" pitchFamily="34" charset="-122"/>
                <a:ea typeface="微软雅黑" panose="020B0503020204020204" pitchFamily="34" charset="-122"/>
              </a:rPr>
              <a:t>》</a:t>
            </a:r>
            <a:r>
              <a:rPr lang="zh-CN" altLang="en-US" sz="1600" b="1" dirty="0">
                <a:ln w="12700">
                  <a:noFill/>
                </a:ln>
                <a:solidFill>
                  <a:srgbClr val="002060"/>
                </a:solidFill>
                <a:latin typeface="微软雅黑" panose="020B0503020204020204" pitchFamily="34" charset="-122"/>
                <a:ea typeface="微软雅黑" panose="020B0503020204020204" pitchFamily="34" charset="-122"/>
              </a:rPr>
              <a:t>学习单元三</a:t>
            </a:r>
            <a:endParaRPr lang="zh-CN" altLang="en-US" sz="1600" b="1" dirty="0">
              <a:ln w="12700">
                <a:noFill/>
              </a:ln>
              <a:solidFill>
                <a:srgbClr val="00206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7000">
        <p:blinds dir="vert"/>
      </p:transition>
    </mc:Choice>
    <mc:Fallback>
      <p:transition spd="slow" advClick="0" advTm="7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250"/>
                                  </p:stCondLst>
                                  <p:iterate type="lt">
                                    <p:tmPct val="10000"/>
                                  </p:iterate>
                                  <p:childTnLst>
                                    <p:set>
                                      <p:cBhvr>
                                        <p:cTn id="6" dur="1" fill="hold">
                                          <p:stCondLst>
                                            <p:cond delay="0"/>
                                          </p:stCondLst>
                                        </p:cTn>
                                        <p:tgtEl>
                                          <p:spTgt spid="52"/>
                                        </p:tgtEl>
                                        <p:attrNameLst>
                                          <p:attrName>style.visibility</p:attrName>
                                        </p:attrNameLst>
                                      </p:cBhvr>
                                      <p:to>
                                        <p:strVal val="visible"/>
                                      </p:to>
                                    </p:set>
                                    <p:anim calcmode="lin" valueType="num">
                                      <p:cBhvr>
                                        <p:cTn id="7" dur="500" fill="hold"/>
                                        <p:tgtEl>
                                          <p:spTgt spid="52"/>
                                        </p:tgtEl>
                                        <p:attrNameLst>
                                          <p:attrName>ppt_w</p:attrName>
                                        </p:attrNameLst>
                                      </p:cBhvr>
                                      <p:tavLst>
                                        <p:tav tm="0">
                                          <p:val>
                                            <p:fltVal val="0"/>
                                          </p:val>
                                        </p:tav>
                                        <p:tav tm="100000">
                                          <p:val>
                                            <p:strVal val="#ppt_w"/>
                                          </p:val>
                                        </p:tav>
                                      </p:tavLst>
                                    </p:anim>
                                    <p:anim calcmode="lin" valueType="num">
                                      <p:cBhvr>
                                        <p:cTn id="8" dur="500" fill="hold"/>
                                        <p:tgtEl>
                                          <p:spTgt spid="52"/>
                                        </p:tgtEl>
                                        <p:attrNameLst>
                                          <p:attrName>ppt_h</p:attrName>
                                        </p:attrNameLst>
                                      </p:cBhvr>
                                      <p:tavLst>
                                        <p:tav tm="0">
                                          <p:val>
                                            <p:fltVal val="0"/>
                                          </p:val>
                                        </p:tav>
                                        <p:tav tm="100000">
                                          <p:val>
                                            <p:strVal val="#ppt_h"/>
                                          </p:val>
                                        </p:tav>
                                      </p:tavLst>
                                    </p:anim>
                                    <p:animEffect transition="in" filter="fade">
                                      <p:cBhvr>
                                        <p:cTn id="9" dur="500"/>
                                        <p:tgtEl>
                                          <p:spTgt spid="52"/>
                                        </p:tgtEl>
                                      </p:cBhvr>
                                    </p:animEffect>
                                  </p:childTnLst>
                                </p:cTn>
                              </p:par>
                            </p:childTnLst>
                          </p:cTn>
                        </p:par>
                        <p:par>
                          <p:cTn id="10" fill="hold">
                            <p:stCondLst>
                              <p:cond delay="0"/>
                            </p:stCondLst>
                            <p:childTnLst>
                              <p:par>
                                <p:cTn id="11" presetID="53" presetClass="entr" presetSubtype="16"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childTnLst>
                          </p:cTn>
                        </p:par>
                        <p:par>
                          <p:cTn id="16" fill="hold">
                            <p:stCondLst>
                              <p:cond delay="500"/>
                            </p:stCondLst>
                            <p:childTnLst>
                              <p:par>
                                <p:cTn id="17" presetID="16" presetClass="entr" presetSubtype="37"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barn(outVertical)">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4"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539552" y="770027"/>
            <a:ext cx="7920880" cy="2168525"/>
          </a:xfrm>
          <a:prstGeom prst="rect">
            <a:avLst/>
          </a:prstGeom>
        </p:spPr>
        <p:txBody>
          <a:bodyPr wrap="square">
            <a:spAutoFit/>
          </a:bodyPr>
          <a:lstStyle/>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二、纯电动汽车的电池参数水平</a:t>
            </a:r>
            <a:endParaRPr lang="en-US" altLang="zh-CN"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en-US" altLang="zh-CN" b="1" dirty="0">
                <a:solidFill>
                  <a:srgbClr val="0070C0"/>
                </a:solidFill>
                <a:latin typeface="微软雅黑" panose="020B0503020204020204" pitchFamily="34" charset="-122"/>
                <a:ea typeface="微软雅黑" panose="020B0503020204020204" pitchFamily="34" charset="-122"/>
              </a:rPr>
              <a:t>1.</a:t>
            </a:r>
            <a:r>
              <a:rPr lang="zh-CN" altLang="en-US" b="1" dirty="0">
                <a:solidFill>
                  <a:srgbClr val="0070C0"/>
                </a:solidFill>
                <a:latin typeface="微软雅黑" panose="020B0503020204020204" pitchFamily="34" charset="-122"/>
                <a:ea typeface="微软雅黑" panose="020B0503020204020204" pitchFamily="34" charset="-122"/>
              </a:rPr>
              <a:t>电压</a:t>
            </a:r>
            <a:endParaRPr lang="en-US" altLang="zh-CN"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电压的国际单位制为伏特（</a:t>
            </a:r>
            <a:r>
              <a:rPr lang="en-US" altLang="zh-CN" b="1" dirty="0">
                <a:solidFill>
                  <a:srgbClr val="0070C0"/>
                </a:solidFill>
                <a:latin typeface="微软雅黑" panose="020B0503020204020204" pitchFamily="34" charset="-122"/>
                <a:ea typeface="微软雅黑" panose="020B0503020204020204" pitchFamily="34" charset="-122"/>
              </a:rPr>
              <a:t>V</a:t>
            </a:r>
            <a:r>
              <a:rPr lang="zh-CN" altLang="en-US" b="1" dirty="0">
                <a:solidFill>
                  <a:srgbClr val="0070C0"/>
                </a:solidFill>
                <a:latin typeface="微软雅黑" panose="020B0503020204020204" pitchFamily="34" charset="-122"/>
                <a:ea typeface="微软雅黑" panose="020B0503020204020204" pitchFamily="34" charset="-122"/>
              </a:rPr>
              <a:t>，简称伏）。电动汽车一般采用较高的母线电压</a:t>
            </a:r>
            <a:r>
              <a:rPr lang="en-US" altLang="zh-CN" b="1" dirty="0">
                <a:solidFill>
                  <a:srgbClr val="0070C0"/>
                </a:solidFill>
                <a:latin typeface="微软雅黑" panose="020B0503020204020204" pitchFamily="34" charset="-122"/>
                <a:ea typeface="微软雅黑" panose="020B0503020204020204" pitchFamily="34" charset="-122"/>
              </a:rPr>
              <a:t>300V</a:t>
            </a:r>
            <a:r>
              <a:rPr lang="zh-CN" altLang="en-US" b="1" dirty="0">
                <a:solidFill>
                  <a:srgbClr val="0070C0"/>
                </a:solidFill>
                <a:latin typeface="微软雅黑" panose="020B0503020204020204" pitchFamily="34" charset="-122"/>
                <a:ea typeface="微软雅黑" panose="020B0503020204020204" pitchFamily="34" charset="-122"/>
              </a:rPr>
              <a:t>～</a:t>
            </a:r>
            <a:r>
              <a:rPr lang="en-US" altLang="zh-CN" b="1" dirty="0">
                <a:solidFill>
                  <a:srgbClr val="0070C0"/>
                </a:solidFill>
                <a:latin typeface="微软雅黑" panose="020B0503020204020204" pitchFamily="34" charset="-122"/>
                <a:ea typeface="微软雅黑" panose="020B0503020204020204" pitchFamily="34" charset="-122"/>
              </a:rPr>
              <a:t>600V</a:t>
            </a:r>
            <a:r>
              <a:rPr lang="zh-CN" altLang="en-US" b="1" dirty="0">
                <a:solidFill>
                  <a:srgbClr val="0070C0"/>
                </a:solidFill>
                <a:latin typeface="微软雅黑" panose="020B0503020204020204" pitchFamily="34" charset="-122"/>
                <a:ea typeface="微软雅黑" panose="020B0503020204020204" pitchFamily="34" charset="-122"/>
              </a:rPr>
              <a:t>，母线电压越高，电机恒功率的转速区越宽。线路耗损也越少，整体效率也相应较高。</a:t>
            </a:r>
            <a:endParaRPr lang="zh-CN" altLang="zh-CN" b="1" dirty="0">
              <a:solidFill>
                <a:srgbClr val="0070C0"/>
              </a:solidFill>
              <a:latin typeface="微软雅黑" panose="020B0503020204020204" pitchFamily="34" charset="-122"/>
              <a:ea typeface="微软雅黑" panose="020B0503020204020204" pitchFamily="34" charset="-122"/>
            </a:endParaRPr>
          </a:p>
        </p:txBody>
      </p:sp>
      <p:sp>
        <p:nvSpPr>
          <p:cNvPr id="14" name="矩形 13"/>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653548" y="3073018"/>
            <a:ext cx="2676190" cy="1695238"/>
          </a:xfrm>
          <a:prstGeom prst="rect">
            <a:avLst/>
          </a:prstGeom>
        </p:spPr>
      </p:pic>
      <p:pic>
        <p:nvPicPr>
          <p:cNvPr id="3" name="图片 2"/>
          <p:cNvPicPr>
            <a:picLocks noChangeAspect="1"/>
          </p:cNvPicPr>
          <p:nvPr/>
        </p:nvPicPr>
        <p:blipFill>
          <a:blip r:embed="rId2"/>
          <a:stretch>
            <a:fillRect/>
          </a:stretch>
        </p:blipFill>
        <p:spPr>
          <a:xfrm>
            <a:off x="3635896" y="2658079"/>
            <a:ext cx="4990476" cy="2238095"/>
          </a:xfrm>
          <a:prstGeom prst="rect">
            <a:avLst/>
          </a:prstGeom>
        </p:spPr>
      </p:pic>
    </p:spTree>
  </p:cSld>
  <p:clrMapOvr>
    <a:masterClrMapping/>
  </p:clrMapOvr>
  <p:transition advClick="0" advTm="6000">
    <p:push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539750" y="770255"/>
            <a:ext cx="8112760" cy="5321300"/>
          </a:xfrm>
          <a:prstGeom prst="rect">
            <a:avLst/>
          </a:prstGeom>
        </p:spPr>
        <p:txBody>
          <a:bodyPr wrap="square">
            <a:spAutoFit/>
          </a:bodyPr>
          <a:lstStyle/>
          <a:p>
            <a:pPr indent="304800" algn="just">
              <a:lnSpc>
                <a:spcPct val="130000"/>
              </a:lnSpc>
              <a:spcBef>
                <a:spcPts val="0"/>
              </a:spcBef>
              <a:spcAft>
                <a:spcPts val="0"/>
              </a:spcAft>
            </a:pPr>
            <a:r>
              <a:rPr lang="zh-CN" altLang="en-US" b="1" dirty="0">
                <a:solidFill>
                  <a:srgbClr val="0070C0"/>
                </a:solidFill>
                <a:latin typeface="微软雅黑" panose="020B0503020204020204" pitchFamily="34" charset="-122"/>
                <a:ea typeface="微软雅黑" panose="020B0503020204020204" pitchFamily="34" charset="-122"/>
              </a:rPr>
              <a:t>二、纯电动汽车的电池参数水平</a:t>
            </a:r>
            <a:endParaRPr lang="en-US" altLang="zh-CN" b="1" dirty="0">
              <a:solidFill>
                <a:srgbClr val="0070C0"/>
              </a:solidFill>
              <a:latin typeface="微软雅黑" panose="020B0503020204020204" pitchFamily="34" charset="-122"/>
              <a:ea typeface="微软雅黑" panose="020B0503020204020204" pitchFamily="34" charset="-122"/>
            </a:endParaRPr>
          </a:p>
          <a:p>
            <a:pPr indent="304800" algn="just">
              <a:lnSpc>
                <a:spcPct val="130000"/>
              </a:lnSpc>
              <a:spcBef>
                <a:spcPts val="0"/>
              </a:spcBef>
              <a:spcAft>
                <a:spcPts val="0"/>
              </a:spcAft>
            </a:pPr>
            <a:r>
              <a:rPr lang="en-US" altLang="zh-CN" b="1" dirty="0">
                <a:solidFill>
                  <a:srgbClr val="0070C0"/>
                </a:solidFill>
                <a:latin typeface="微软雅黑" panose="020B0503020204020204" pitchFamily="34" charset="-122"/>
                <a:ea typeface="微软雅黑" panose="020B0503020204020204" pitchFamily="34" charset="-122"/>
              </a:rPr>
              <a:t>1.</a:t>
            </a:r>
            <a:r>
              <a:rPr lang="zh-CN" altLang="en-US" b="1" dirty="0">
                <a:solidFill>
                  <a:srgbClr val="0070C0"/>
                </a:solidFill>
                <a:latin typeface="微软雅黑" panose="020B0503020204020204" pitchFamily="34" charset="-122"/>
                <a:ea typeface="微软雅黑" panose="020B0503020204020204" pitchFamily="34" charset="-122"/>
              </a:rPr>
              <a:t>电压</a:t>
            </a:r>
            <a:endParaRPr lang="en-US" altLang="zh-CN" b="1" dirty="0">
              <a:solidFill>
                <a:srgbClr val="0070C0"/>
              </a:solidFill>
              <a:latin typeface="微软雅黑" panose="020B0503020204020204" pitchFamily="34" charset="-122"/>
              <a:ea typeface="微软雅黑" panose="020B0503020204020204" pitchFamily="34" charset="-122"/>
            </a:endParaRPr>
          </a:p>
          <a:p>
            <a:pPr indent="304800" algn="just">
              <a:lnSpc>
                <a:spcPct val="130000"/>
              </a:lnSpc>
              <a:spcBef>
                <a:spcPts val="0"/>
              </a:spcBef>
              <a:spcAft>
                <a:spcPts val="0"/>
              </a:spcAft>
            </a:pPr>
            <a:r>
              <a:rPr lang="zh-CN" altLang="en-US" b="1" dirty="0">
                <a:solidFill>
                  <a:srgbClr val="0070C0"/>
                </a:solidFill>
                <a:latin typeface="微软雅黑" panose="020B0503020204020204" pitchFamily="34" charset="-122"/>
                <a:ea typeface="微软雅黑" panose="020B0503020204020204" pitchFamily="34" charset="-122"/>
              </a:rPr>
              <a:t> 目前车辆常用电压已经远远超出了人体安全电压。因此，电动汽车（</a:t>
            </a:r>
            <a:r>
              <a:rPr lang="en-US" altLang="zh-CN" b="1" dirty="0">
                <a:solidFill>
                  <a:srgbClr val="0070C0"/>
                </a:solidFill>
                <a:latin typeface="微软雅黑" panose="020B0503020204020204" pitchFamily="34" charset="-122"/>
                <a:ea typeface="微软雅黑" panose="020B0503020204020204" pitchFamily="34" charset="-122"/>
              </a:rPr>
              <a:t>EV</a:t>
            </a:r>
            <a:r>
              <a:rPr lang="zh-CN" altLang="en-US" b="1" dirty="0">
                <a:solidFill>
                  <a:srgbClr val="0070C0"/>
                </a:solidFill>
                <a:latin typeface="微软雅黑" panose="020B0503020204020204" pitchFamily="34" charset="-122"/>
                <a:ea typeface="微软雅黑" panose="020B0503020204020204" pitchFamily="34" charset="-122"/>
              </a:rPr>
              <a:t>）或混合动力汽车（</a:t>
            </a:r>
            <a:r>
              <a:rPr lang="en-US" altLang="zh-CN" b="1" dirty="0">
                <a:solidFill>
                  <a:srgbClr val="0070C0"/>
                </a:solidFill>
                <a:latin typeface="微软雅黑" panose="020B0503020204020204" pitchFamily="34" charset="-122"/>
                <a:ea typeface="微软雅黑" panose="020B0503020204020204" pitchFamily="34" charset="-122"/>
              </a:rPr>
              <a:t>HEV</a:t>
            </a:r>
            <a:r>
              <a:rPr lang="zh-CN" altLang="en-US" b="1" dirty="0">
                <a:solidFill>
                  <a:srgbClr val="0070C0"/>
                </a:solidFill>
                <a:latin typeface="微软雅黑" panose="020B0503020204020204" pitchFamily="34" charset="-122"/>
                <a:ea typeface="微软雅黑" panose="020B0503020204020204" pitchFamily="34" charset="-122"/>
              </a:rPr>
              <a:t>）在发生损坏、火灾或洪水的情况下，应充分考虑以下各项和采取适当步骤，以降低触电方面的风险：</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30000"/>
              </a:lnSpc>
              <a:spcBef>
                <a:spcPts val="0"/>
              </a:spcBef>
              <a:spcAft>
                <a:spcPts val="0"/>
              </a:spcAft>
            </a:pPr>
            <a:r>
              <a:rPr lang="zh-CN" altLang="en-US" b="1" dirty="0">
                <a:solidFill>
                  <a:srgbClr val="0070C0"/>
                </a:solidFill>
                <a:latin typeface="微软雅黑" panose="020B0503020204020204" pitchFamily="34" charset="-122"/>
                <a:ea typeface="微软雅黑" panose="020B0503020204020204" pitchFamily="34" charset="-122"/>
              </a:rPr>
              <a:t>（</a:t>
            </a:r>
            <a:r>
              <a:rPr lang="en-US" altLang="zh-CN" b="1" dirty="0">
                <a:solidFill>
                  <a:srgbClr val="0070C0"/>
                </a:solidFill>
                <a:latin typeface="微软雅黑" panose="020B0503020204020204" pitchFamily="34" charset="-122"/>
                <a:ea typeface="微软雅黑" panose="020B0503020204020204" pitchFamily="34" charset="-122"/>
              </a:rPr>
              <a:t>1</a:t>
            </a:r>
            <a:r>
              <a:rPr lang="zh-CN" altLang="en-US" b="1" dirty="0">
                <a:solidFill>
                  <a:srgbClr val="0070C0"/>
                </a:solidFill>
                <a:latin typeface="微软雅黑" panose="020B0503020204020204" pitchFamily="34" charset="-122"/>
                <a:ea typeface="微软雅黑" panose="020B0503020204020204" pitchFamily="34" charset="-122"/>
              </a:rPr>
              <a:t>）始终认为高压电池和相关部件通电和充满电。</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30000"/>
              </a:lnSpc>
              <a:spcBef>
                <a:spcPts val="0"/>
              </a:spcBef>
              <a:spcAft>
                <a:spcPts val="0"/>
              </a:spcAft>
            </a:pPr>
            <a:r>
              <a:rPr lang="zh-CN" altLang="en-US" b="1" dirty="0">
                <a:solidFill>
                  <a:srgbClr val="0070C0"/>
                </a:solidFill>
                <a:latin typeface="微软雅黑" panose="020B0503020204020204" pitchFamily="34" charset="-122"/>
                <a:ea typeface="微软雅黑" panose="020B0503020204020204" pitchFamily="34" charset="-122"/>
                <a:sym typeface="+mn-ea"/>
              </a:rPr>
              <a:t>（</a:t>
            </a:r>
            <a:r>
              <a:rPr lang="en-US" altLang="zh-CN" b="1" dirty="0">
                <a:solidFill>
                  <a:srgbClr val="0070C0"/>
                </a:solidFill>
                <a:latin typeface="微软雅黑" panose="020B0503020204020204" pitchFamily="34" charset="-122"/>
                <a:ea typeface="微软雅黑" panose="020B0503020204020204" pitchFamily="34" charset="-122"/>
              </a:rPr>
              <a:t>2</a:t>
            </a:r>
            <a:r>
              <a:rPr lang="zh-CN" altLang="en-US" b="1" dirty="0">
                <a:solidFill>
                  <a:srgbClr val="0070C0"/>
                </a:solidFill>
                <a:latin typeface="微软雅黑" panose="020B0503020204020204" pitchFamily="34" charset="-122"/>
                <a:ea typeface="微软雅黑" panose="020B0503020204020204" pitchFamily="34" charset="-122"/>
              </a:rPr>
              <a:t>）高电压有致命危险。非正常状态下电气部件、电缆和高压电池有潜在的触电危险。</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30000"/>
              </a:lnSpc>
              <a:spcBef>
                <a:spcPts val="0"/>
              </a:spcBef>
              <a:spcAft>
                <a:spcPts val="0"/>
              </a:spcAft>
            </a:pPr>
            <a:r>
              <a:rPr lang="zh-CN" altLang="en-US" b="1" dirty="0">
                <a:solidFill>
                  <a:srgbClr val="0070C0"/>
                </a:solidFill>
                <a:latin typeface="微软雅黑" panose="020B0503020204020204" pitchFamily="34" charset="-122"/>
                <a:ea typeface="微软雅黑" panose="020B0503020204020204" pitchFamily="34" charset="-122"/>
                <a:sym typeface="+mn-ea"/>
              </a:rPr>
              <a:t>（</a:t>
            </a:r>
            <a:r>
              <a:rPr lang="en-US" altLang="zh-CN" b="1" dirty="0">
                <a:solidFill>
                  <a:srgbClr val="0070C0"/>
                </a:solidFill>
                <a:latin typeface="微软雅黑" panose="020B0503020204020204" pitchFamily="34" charset="-122"/>
                <a:ea typeface="微软雅黑" panose="020B0503020204020204" pitchFamily="34" charset="-122"/>
              </a:rPr>
              <a:t>3</a:t>
            </a:r>
            <a:r>
              <a:rPr lang="zh-CN" altLang="en-US" b="1" dirty="0">
                <a:solidFill>
                  <a:srgbClr val="0070C0"/>
                </a:solidFill>
                <a:latin typeface="微软雅黑" panose="020B0503020204020204" pitchFamily="34" charset="-122"/>
                <a:ea typeface="微软雅黑" panose="020B0503020204020204" pitchFamily="34" charset="-122"/>
              </a:rPr>
              <a:t>）某些部件可保留高电压（如电容，可在切断电源后一段时间内仍具危险性）。</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30000"/>
              </a:lnSpc>
              <a:spcBef>
                <a:spcPts val="0"/>
              </a:spcBef>
              <a:spcAft>
                <a:spcPts val="0"/>
              </a:spcAft>
            </a:pPr>
            <a:r>
              <a:rPr lang="zh-CN" altLang="en-US" b="1" dirty="0">
                <a:solidFill>
                  <a:srgbClr val="0070C0"/>
                </a:solidFill>
                <a:latin typeface="微软雅黑" panose="020B0503020204020204" pitchFamily="34" charset="-122"/>
                <a:ea typeface="微软雅黑" panose="020B0503020204020204" pitchFamily="34" charset="-122"/>
                <a:sym typeface="+mn-ea"/>
              </a:rPr>
              <a:t>（</a:t>
            </a:r>
            <a:r>
              <a:rPr lang="en-US" altLang="zh-CN" b="1" dirty="0">
                <a:solidFill>
                  <a:srgbClr val="0070C0"/>
                </a:solidFill>
                <a:latin typeface="微软雅黑" panose="020B0503020204020204" pitchFamily="34" charset="-122"/>
                <a:ea typeface="微软雅黑" panose="020B0503020204020204" pitchFamily="34" charset="-122"/>
              </a:rPr>
              <a:t>4</a:t>
            </a:r>
            <a:r>
              <a:rPr lang="zh-CN" altLang="en-US" b="1" dirty="0">
                <a:solidFill>
                  <a:srgbClr val="0070C0"/>
                </a:solidFill>
                <a:latin typeface="微软雅黑" panose="020B0503020204020204" pitchFamily="34" charset="-122"/>
                <a:ea typeface="微软雅黑" panose="020B0503020204020204" pitchFamily="34" charset="-122"/>
              </a:rPr>
              <a:t>）高电压可能影响人员的医疗器材，例如：心脏起搏器和胰岛素控制器。</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30000"/>
              </a:lnSpc>
              <a:spcBef>
                <a:spcPts val="0"/>
              </a:spcBef>
              <a:spcAft>
                <a:spcPts val="0"/>
              </a:spcAft>
            </a:pPr>
            <a:r>
              <a:rPr lang="zh-CN" altLang="en-US" b="1" dirty="0">
                <a:solidFill>
                  <a:srgbClr val="0070C0"/>
                </a:solidFill>
                <a:latin typeface="微软雅黑" panose="020B0503020204020204" pitchFamily="34" charset="-122"/>
                <a:ea typeface="微软雅黑" panose="020B0503020204020204" pitchFamily="34" charset="-122"/>
                <a:sym typeface="+mn-ea"/>
              </a:rPr>
              <a:t>（</a:t>
            </a:r>
            <a:r>
              <a:rPr lang="en-US" altLang="zh-CN" b="1" dirty="0">
                <a:solidFill>
                  <a:srgbClr val="0070C0"/>
                </a:solidFill>
                <a:latin typeface="微软雅黑" panose="020B0503020204020204" pitchFamily="34" charset="-122"/>
                <a:ea typeface="微软雅黑" panose="020B0503020204020204" pitchFamily="34" charset="-122"/>
              </a:rPr>
              <a:t>5</a:t>
            </a:r>
            <a:r>
              <a:rPr lang="zh-CN" altLang="en-US" b="1" dirty="0">
                <a:solidFill>
                  <a:srgbClr val="0070C0"/>
                </a:solidFill>
                <a:latin typeface="微软雅黑" panose="020B0503020204020204" pitchFamily="34" charset="-122"/>
                <a:ea typeface="微软雅黑" panose="020B0503020204020204" pitchFamily="34" charset="-122"/>
              </a:rPr>
              <a:t>）高压电池的物理性损坏可导致立即或延时火灾，即使无明火和烟雾，仍需保持安全距离。</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endParaRPr lang="en-US" altLang="zh-CN" b="1" dirty="0">
              <a:solidFill>
                <a:srgbClr val="0070C0"/>
              </a:solidFill>
              <a:latin typeface="微软雅黑" panose="020B0503020204020204" pitchFamily="34" charset="-122"/>
              <a:ea typeface="微软雅黑" panose="020B0503020204020204" pitchFamily="34" charset="-122"/>
            </a:endParaRPr>
          </a:p>
          <a:p>
            <a:pPr indent="304800" algn="just"/>
            <a:endParaRPr lang="zh-CN" altLang="zh-CN" b="1" dirty="0">
              <a:solidFill>
                <a:srgbClr val="0070C0"/>
              </a:solidFill>
              <a:latin typeface="微软雅黑" panose="020B0503020204020204" pitchFamily="34" charset="-122"/>
              <a:ea typeface="微软雅黑" panose="020B0503020204020204" pitchFamily="34" charset="-122"/>
            </a:endParaRPr>
          </a:p>
        </p:txBody>
      </p:sp>
      <p:sp>
        <p:nvSpPr>
          <p:cNvPr id="14" name="矩形 13"/>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ransition advClick="0" advTm="6000">
    <p:push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539552" y="841782"/>
            <a:ext cx="7920880" cy="4615815"/>
          </a:xfrm>
          <a:prstGeom prst="rect">
            <a:avLst/>
          </a:prstGeom>
        </p:spPr>
        <p:txBody>
          <a:bodyPr wrap="square">
            <a:spAutoFit/>
          </a:bodyPr>
          <a:lstStyle/>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二、纯电动汽车的电池参数水平</a:t>
            </a:r>
            <a:endParaRPr lang="en-US" altLang="zh-CN"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en-US" altLang="zh-CN" b="1" dirty="0">
                <a:solidFill>
                  <a:srgbClr val="0070C0"/>
                </a:solidFill>
                <a:latin typeface="微软雅黑" panose="020B0503020204020204" pitchFamily="34" charset="-122"/>
                <a:ea typeface="微软雅黑" panose="020B0503020204020204" pitchFamily="34" charset="-122"/>
              </a:rPr>
              <a:t>2.</a:t>
            </a:r>
            <a:r>
              <a:rPr lang="zh-CN" altLang="en-US" b="1" dirty="0">
                <a:solidFill>
                  <a:srgbClr val="0070C0"/>
                </a:solidFill>
                <a:latin typeface="微软雅黑" panose="020B0503020204020204" pitchFamily="34" charset="-122"/>
                <a:ea typeface="微软雅黑" panose="020B0503020204020204" pitchFamily="34" charset="-122"/>
              </a:rPr>
              <a:t>容量、比功率</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zh-CN" altLang="en-US" sz="1600" b="1" dirty="0">
                <a:solidFill>
                  <a:srgbClr val="0070C0"/>
                </a:solidFill>
                <a:latin typeface="微软雅黑" panose="020B0503020204020204" pitchFamily="34" charset="-122"/>
                <a:ea typeface="微软雅黑" panose="020B0503020204020204" pitchFamily="34" charset="-122"/>
              </a:rPr>
              <a:t>（</a:t>
            </a:r>
            <a:r>
              <a:rPr lang="en-US" altLang="zh-CN" sz="1600" b="1" dirty="0">
                <a:solidFill>
                  <a:srgbClr val="0070C0"/>
                </a:solidFill>
                <a:latin typeface="微软雅黑" panose="020B0503020204020204" pitchFamily="34" charset="-122"/>
                <a:ea typeface="微软雅黑" panose="020B0503020204020204" pitchFamily="34" charset="-122"/>
              </a:rPr>
              <a:t>1</a:t>
            </a:r>
            <a:r>
              <a:rPr lang="zh-CN" altLang="en-US" sz="1600" b="1" dirty="0">
                <a:solidFill>
                  <a:srgbClr val="0070C0"/>
                </a:solidFill>
                <a:latin typeface="微软雅黑" panose="020B0503020204020204" pitchFamily="34" charset="-122"/>
                <a:ea typeface="微软雅黑" panose="020B0503020204020204" pitchFamily="34" charset="-122"/>
              </a:rPr>
              <a:t>）容量</a:t>
            </a:r>
            <a:endParaRPr lang="zh-CN" altLang="en-US" sz="1600"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zh-CN" altLang="en-US" sz="1600" b="1" dirty="0">
                <a:solidFill>
                  <a:srgbClr val="0070C0"/>
                </a:solidFill>
                <a:latin typeface="微软雅黑" panose="020B0503020204020204" pitchFamily="34" charset="-122"/>
                <a:ea typeface="微软雅黑" panose="020B0503020204020204" pitchFamily="34" charset="-122"/>
              </a:rPr>
              <a:t>电池的容量单位为库仑</a:t>
            </a:r>
            <a:r>
              <a:rPr lang="en-US" altLang="zh-CN" sz="1600" b="1" dirty="0">
                <a:solidFill>
                  <a:srgbClr val="0070C0"/>
                </a:solidFill>
                <a:latin typeface="微软雅黑" panose="020B0503020204020204" pitchFamily="34" charset="-122"/>
                <a:ea typeface="微软雅黑" panose="020B0503020204020204" pitchFamily="34" charset="-122"/>
              </a:rPr>
              <a:t>(C)</a:t>
            </a:r>
            <a:r>
              <a:rPr lang="zh-CN" altLang="en-US" sz="1600" b="1" dirty="0">
                <a:solidFill>
                  <a:srgbClr val="0070C0"/>
                </a:solidFill>
                <a:latin typeface="微软雅黑" panose="020B0503020204020204" pitchFamily="34" charset="-122"/>
                <a:ea typeface="微软雅黑" panose="020B0503020204020204" pitchFamily="34" charset="-122"/>
              </a:rPr>
              <a:t>或安时</a:t>
            </a:r>
            <a:r>
              <a:rPr lang="en-US" altLang="zh-CN" sz="1600" b="1" dirty="0">
                <a:solidFill>
                  <a:srgbClr val="0070C0"/>
                </a:solidFill>
                <a:latin typeface="微软雅黑" panose="020B0503020204020204" pitchFamily="34" charset="-122"/>
                <a:ea typeface="微软雅黑" panose="020B0503020204020204" pitchFamily="34" charset="-122"/>
              </a:rPr>
              <a:t>(Ah)</a:t>
            </a:r>
            <a:r>
              <a:rPr lang="zh-CN" altLang="en-US" sz="1600" b="1" dirty="0">
                <a:solidFill>
                  <a:srgbClr val="0070C0"/>
                </a:solidFill>
                <a:latin typeface="微软雅黑" panose="020B0503020204020204" pitchFamily="34" charset="-122"/>
                <a:ea typeface="微软雅黑" panose="020B0503020204020204" pitchFamily="34" charset="-122"/>
              </a:rPr>
              <a:t>。表征电池容量特性的专用术语有三个：</a:t>
            </a:r>
            <a:endParaRPr lang="zh-CN" altLang="en-US" sz="1600"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zh-CN" altLang="en-US" sz="1600" b="1" dirty="0">
                <a:solidFill>
                  <a:srgbClr val="0070C0"/>
                </a:solidFill>
                <a:latin typeface="微软雅黑" panose="020B0503020204020204" pitchFamily="34" charset="-122"/>
                <a:ea typeface="微软雅黑" panose="020B0503020204020204" pitchFamily="34" charset="-122"/>
                <a:sym typeface="+mn-ea"/>
              </a:rPr>
              <a:t>（</a:t>
            </a:r>
            <a:r>
              <a:rPr lang="en-US" altLang="zh-CN" sz="1600" b="1" dirty="0">
                <a:solidFill>
                  <a:srgbClr val="0070C0"/>
                </a:solidFill>
                <a:latin typeface="微软雅黑" panose="020B0503020204020204" pitchFamily="34" charset="-122"/>
                <a:ea typeface="微软雅黑" panose="020B0503020204020204" pitchFamily="34" charset="-122"/>
              </a:rPr>
              <a:t>1</a:t>
            </a:r>
            <a:r>
              <a:rPr lang="zh-CN" altLang="en-US" sz="1600" b="1" dirty="0">
                <a:solidFill>
                  <a:srgbClr val="0070C0"/>
                </a:solidFill>
                <a:latin typeface="微软雅黑" panose="020B0503020204020204" pitchFamily="34" charset="-122"/>
                <a:ea typeface="微软雅黑" panose="020B0503020204020204" pitchFamily="34" charset="-122"/>
              </a:rPr>
              <a:t>）理论容量。指根据参加电化学反应的活性物质电化学当量数计算得到的电量。通常，理论上</a:t>
            </a:r>
            <a:r>
              <a:rPr lang="en-US" altLang="zh-CN" sz="1600" b="1" dirty="0">
                <a:solidFill>
                  <a:srgbClr val="0070C0"/>
                </a:solidFill>
                <a:latin typeface="微软雅黑" panose="020B0503020204020204" pitchFamily="34" charset="-122"/>
                <a:ea typeface="微软雅黑" panose="020B0503020204020204" pitchFamily="34" charset="-122"/>
              </a:rPr>
              <a:t>1</a:t>
            </a:r>
            <a:r>
              <a:rPr lang="zh-CN" altLang="en-US" sz="1600" b="1" dirty="0">
                <a:solidFill>
                  <a:srgbClr val="0070C0"/>
                </a:solidFill>
                <a:latin typeface="微软雅黑" panose="020B0503020204020204" pitchFamily="34" charset="-122"/>
                <a:ea typeface="微软雅黑" panose="020B0503020204020204" pitchFamily="34" charset="-122"/>
              </a:rPr>
              <a:t>电化当量物质将放出</a:t>
            </a:r>
            <a:r>
              <a:rPr lang="en-US" altLang="zh-CN" sz="1600" b="1" dirty="0">
                <a:solidFill>
                  <a:srgbClr val="0070C0"/>
                </a:solidFill>
                <a:latin typeface="微软雅黑" panose="020B0503020204020204" pitchFamily="34" charset="-122"/>
                <a:ea typeface="微软雅黑" panose="020B0503020204020204" pitchFamily="34" charset="-122"/>
              </a:rPr>
              <a:t>1</a:t>
            </a:r>
            <a:r>
              <a:rPr lang="zh-CN" altLang="en-US" sz="1600" b="1" dirty="0">
                <a:solidFill>
                  <a:srgbClr val="0070C0"/>
                </a:solidFill>
                <a:latin typeface="微软雅黑" panose="020B0503020204020204" pitchFamily="34" charset="-122"/>
                <a:ea typeface="微软雅黑" panose="020B0503020204020204" pitchFamily="34" charset="-122"/>
              </a:rPr>
              <a:t>法拉第电量，即</a:t>
            </a:r>
            <a:r>
              <a:rPr lang="en-US" altLang="zh-CN" sz="1600" b="1" dirty="0">
                <a:solidFill>
                  <a:srgbClr val="0070C0"/>
                </a:solidFill>
                <a:latin typeface="微软雅黑" panose="020B0503020204020204" pitchFamily="34" charset="-122"/>
                <a:ea typeface="微软雅黑" panose="020B0503020204020204" pitchFamily="34" charset="-122"/>
              </a:rPr>
              <a:t>96500C</a:t>
            </a:r>
            <a:r>
              <a:rPr lang="zh-CN" altLang="en-US" sz="1600" b="1" dirty="0">
                <a:solidFill>
                  <a:srgbClr val="0070C0"/>
                </a:solidFill>
                <a:latin typeface="微软雅黑" panose="020B0503020204020204" pitchFamily="34" charset="-122"/>
                <a:ea typeface="微软雅黑" panose="020B0503020204020204" pitchFamily="34" charset="-122"/>
              </a:rPr>
              <a:t>或</a:t>
            </a:r>
            <a:r>
              <a:rPr lang="en-US" altLang="zh-CN" sz="1600" b="1" dirty="0">
                <a:solidFill>
                  <a:srgbClr val="0070C0"/>
                </a:solidFill>
                <a:latin typeface="微软雅黑" panose="020B0503020204020204" pitchFamily="34" charset="-122"/>
                <a:ea typeface="微软雅黑" panose="020B0503020204020204" pitchFamily="34" charset="-122"/>
              </a:rPr>
              <a:t>26.8Ah(1</a:t>
            </a:r>
            <a:r>
              <a:rPr lang="zh-CN" altLang="en-US" sz="1600" b="1" dirty="0">
                <a:solidFill>
                  <a:srgbClr val="0070C0"/>
                </a:solidFill>
                <a:latin typeface="微软雅黑" panose="020B0503020204020204" pitchFamily="34" charset="-122"/>
                <a:ea typeface="微软雅黑" panose="020B0503020204020204" pitchFamily="34" charset="-122"/>
              </a:rPr>
              <a:t>电化当量物质的量，等于活性物质的原子量或分子量除以反应的电子数</a:t>
            </a:r>
            <a:r>
              <a:rPr lang="en-US" altLang="zh-CN" sz="1600" b="1" dirty="0">
                <a:solidFill>
                  <a:srgbClr val="0070C0"/>
                </a:solidFill>
                <a:latin typeface="微软雅黑" panose="020B0503020204020204" pitchFamily="34" charset="-122"/>
                <a:ea typeface="微软雅黑" panose="020B0503020204020204" pitchFamily="34" charset="-122"/>
              </a:rPr>
              <a:t>)</a:t>
            </a:r>
            <a:r>
              <a:rPr lang="zh-CN" altLang="en-US" sz="1600" b="1" dirty="0">
                <a:solidFill>
                  <a:srgbClr val="0070C0"/>
                </a:solidFill>
                <a:latin typeface="微软雅黑" panose="020B0503020204020204" pitchFamily="34" charset="-122"/>
                <a:ea typeface="微软雅黑" panose="020B0503020204020204" pitchFamily="34" charset="-122"/>
              </a:rPr>
              <a:t>。</a:t>
            </a:r>
            <a:endParaRPr lang="zh-CN" altLang="en-US" sz="1600"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zh-CN" altLang="en-US" sz="1600" b="1" dirty="0">
                <a:solidFill>
                  <a:srgbClr val="0070C0"/>
                </a:solidFill>
                <a:latin typeface="微软雅黑" panose="020B0503020204020204" pitchFamily="34" charset="-122"/>
                <a:ea typeface="微软雅黑" panose="020B0503020204020204" pitchFamily="34" charset="-122"/>
                <a:sym typeface="+mn-ea"/>
              </a:rPr>
              <a:t>（</a:t>
            </a:r>
            <a:r>
              <a:rPr lang="en-US" altLang="zh-CN" sz="1600" b="1" dirty="0">
                <a:solidFill>
                  <a:srgbClr val="0070C0"/>
                </a:solidFill>
                <a:latin typeface="微软雅黑" panose="020B0503020204020204" pitchFamily="34" charset="-122"/>
                <a:ea typeface="微软雅黑" panose="020B0503020204020204" pitchFamily="34" charset="-122"/>
              </a:rPr>
              <a:t>2</a:t>
            </a:r>
            <a:r>
              <a:rPr lang="zh-CN" altLang="en-US" sz="1600" b="1" dirty="0">
                <a:solidFill>
                  <a:srgbClr val="0070C0"/>
                </a:solidFill>
                <a:latin typeface="微软雅黑" panose="020B0503020204020204" pitchFamily="34" charset="-122"/>
                <a:ea typeface="微软雅黑" panose="020B0503020204020204" pitchFamily="34" charset="-122"/>
              </a:rPr>
              <a:t>）额定容量。指在设计和生产电池时，规定或保证在指定放电条件下电池应该放出的最低限度的电量。</a:t>
            </a:r>
            <a:endParaRPr lang="zh-CN" altLang="en-US" sz="1600"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zh-CN" altLang="en-US" sz="1600" b="1" dirty="0">
                <a:solidFill>
                  <a:srgbClr val="0070C0"/>
                </a:solidFill>
                <a:latin typeface="微软雅黑" panose="020B0503020204020204" pitchFamily="34" charset="-122"/>
                <a:ea typeface="微软雅黑" panose="020B0503020204020204" pitchFamily="34" charset="-122"/>
                <a:sym typeface="+mn-ea"/>
              </a:rPr>
              <a:t>（</a:t>
            </a:r>
            <a:r>
              <a:rPr lang="en-US" altLang="zh-CN" sz="1600" b="1" dirty="0">
                <a:solidFill>
                  <a:srgbClr val="0070C0"/>
                </a:solidFill>
                <a:latin typeface="微软雅黑" panose="020B0503020204020204" pitchFamily="34" charset="-122"/>
                <a:ea typeface="微软雅黑" panose="020B0503020204020204" pitchFamily="34" charset="-122"/>
              </a:rPr>
              <a:t>3</a:t>
            </a:r>
            <a:r>
              <a:rPr lang="zh-CN" altLang="en-US" sz="1600" b="1" dirty="0">
                <a:solidFill>
                  <a:srgbClr val="0070C0"/>
                </a:solidFill>
                <a:latin typeface="微软雅黑" panose="020B0503020204020204" pitchFamily="34" charset="-122"/>
                <a:ea typeface="微软雅黑" panose="020B0503020204020204" pitchFamily="34" charset="-122"/>
              </a:rPr>
              <a:t>）实际容量。指在一定的放电条件下，即在一定的放电电流和温度下，电池在终止电压前所能放出的电量。</a:t>
            </a:r>
            <a:endParaRPr lang="zh-CN" altLang="en-US" sz="1600"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zh-CN" altLang="en-US" sz="1600" b="1" dirty="0">
                <a:solidFill>
                  <a:srgbClr val="0070C0"/>
                </a:solidFill>
                <a:latin typeface="微软雅黑" panose="020B0503020204020204" pitchFamily="34" charset="-122"/>
                <a:ea typeface="微软雅黑" panose="020B0503020204020204" pitchFamily="34" charset="-122"/>
              </a:rPr>
              <a:t>电池的实际容量通常比额定容量大</a:t>
            </a:r>
            <a:r>
              <a:rPr lang="en-US" altLang="zh-CN" sz="1600" b="1" dirty="0">
                <a:solidFill>
                  <a:srgbClr val="0070C0"/>
                </a:solidFill>
                <a:latin typeface="微软雅黑" panose="020B0503020204020204" pitchFamily="34" charset="-122"/>
                <a:ea typeface="微软雅黑" panose="020B0503020204020204" pitchFamily="34" charset="-122"/>
              </a:rPr>
              <a:t>10%</a:t>
            </a:r>
            <a:r>
              <a:rPr lang="zh-CN" altLang="en-US" sz="1600" b="1" dirty="0">
                <a:solidFill>
                  <a:srgbClr val="0070C0"/>
                </a:solidFill>
                <a:latin typeface="微软雅黑" panose="020B0503020204020204" pitchFamily="34" charset="-122"/>
                <a:ea typeface="微软雅黑" panose="020B0503020204020204" pitchFamily="34" charset="-122"/>
              </a:rPr>
              <a:t>～</a:t>
            </a:r>
            <a:r>
              <a:rPr lang="en-US" altLang="zh-CN" sz="1600" b="1" dirty="0">
                <a:solidFill>
                  <a:srgbClr val="0070C0"/>
                </a:solidFill>
                <a:latin typeface="微软雅黑" panose="020B0503020204020204" pitchFamily="34" charset="-122"/>
                <a:ea typeface="微软雅黑" panose="020B0503020204020204" pitchFamily="34" charset="-122"/>
              </a:rPr>
              <a:t>20%</a:t>
            </a:r>
            <a:r>
              <a:rPr lang="zh-CN" altLang="en-US" sz="1600" b="1" dirty="0">
                <a:solidFill>
                  <a:srgbClr val="0070C0"/>
                </a:solidFill>
                <a:latin typeface="微软雅黑" panose="020B0503020204020204" pitchFamily="34" charset="-122"/>
                <a:ea typeface="微软雅黑" panose="020B0503020204020204" pitchFamily="34" charset="-122"/>
              </a:rPr>
              <a:t>。</a:t>
            </a:r>
            <a:endParaRPr lang="zh-CN" altLang="en-US" sz="1600" b="1" dirty="0">
              <a:solidFill>
                <a:srgbClr val="0070C0"/>
              </a:solidFill>
              <a:latin typeface="微软雅黑" panose="020B0503020204020204" pitchFamily="34" charset="-122"/>
              <a:ea typeface="微软雅黑" panose="020B0503020204020204" pitchFamily="34" charset="-122"/>
            </a:endParaRPr>
          </a:p>
        </p:txBody>
      </p:sp>
      <p:sp>
        <p:nvSpPr>
          <p:cNvPr id="14" name="矩形 13"/>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ransition advClick="0" advTm="6000">
    <p:push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539552" y="913537"/>
            <a:ext cx="7920880" cy="5330190"/>
          </a:xfrm>
          <a:prstGeom prst="rect">
            <a:avLst/>
          </a:prstGeom>
        </p:spPr>
        <p:txBody>
          <a:bodyPr wrap="square">
            <a:spAutoFit/>
          </a:bodyPr>
          <a:lstStyle/>
          <a:p>
            <a:pPr indent="304800" algn="just">
              <a:lnSpc>
                <a:spcPct val="130000"/>
              </a:lnSpc>
              <a:spcBef>
                <a:spcPts val="0"/>
              </a:spcBef>
              <a:spcAft>
                <a:spcPts val="0"/>
              </a:spcAft>
            </a:pPr>
            <a:r>
              <a:rPr lang="zh-CN" altLang="en-US" b="1" dirty="0">
                <a:solidFill>
                  <a:srgbClr val="0070C0"/>
                </a:solidFill>
                <a:latin typeface="微软雅黑" panose="020B0503020204020204" pitchFamily="34" charset="-122"/>
                <a:ea typeface="微软雅黑" panose="020B0503020204020204" pitchFamily="34" charset="-122"/>
              </a:rPr>
              <a:t>二、纯电动汽车的电池参数水平</a:t>
            </a:r>
            <a:endParaRPr lang="en-US" altLang="zh-CN" b="1" dirty="0">
              <a:solidFill>
                <a:srgbClr val="0070C0"/>
              </a:solidFill>
              <a:latin typeface="微软雅黑" panose="020B0503020204020204" pitchFamily="34" charset="-122"/>
              <a:ea typeface="微软雅黑" panose="020B0503020204020204" pitchFamily="34" charset="-122"/>
            </a:endParaRPr>
          </a:p>
          <a:p>
            <a:pPr indent="304800" algn="just">
              <a:lnSpc>
                <a:spcPct val="130000"/>
              </a:lnSpc>
              <a:spcBef>
                <a:spcPts val="0"/>
              </a:spcBef>
              <a:spcAft>
                <a:spcPts val="0"/>
              </a:spcAft>
            </a:pPr>
            <a:r>
              <a:rPr lang="en-US" altLang="zh-CN" b="1" dirty="0">
                <a:solidFill>
                  <a:srgbClr val="0070C0"/>
                </a:solidFill>
                <a:latin typeface="微软雅黑" panose="020B0503020204020204" pitchFamily="34" charset="-122"/>
                <a:ea typeface="微软雅黑" panose="020B0503020204020204" pitchFamily="34" charset="-122"/>
              </a:rPr>
              <a:t>2.</a:t>
            </a:r>
            <a:r>
              <a:rPr lang="zh-CN" altLang="en-US" b="1" dirty="0">
                <a:solidFill>
                  <a:srgbClr val="0070C0"/>
                </a:solidFill>
                <a:latin typeface="微软雅黑" panose="020B0503020204020204" pitchFamily="34" charset="-122"/>
                <a:ea typeface="微软雅黑" panose="020B0503020204020204" pitchFamily="34" charset="-122"/>
              </a:rPr>
              <a:t>容量、比功率</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30000"/>
              </a:lnSpc>
              <a:spcBef>
                <a:spcPts val="0"/>
              </a:spcBef>
              <a:spcAft>
                <a:spcPts val="0"/>
              </a:spcAft>
            </a:pPr>
            <a:r>
              <a:rPr lang="zh-CN" altLang="en-US" sz="1600" b="1" dirty="0">
                <a:solidFill>
                  <a:srgbClr val="0070C0"/>
                </a:solidFill>
                <a:latin typeface="微软雅黑" panose="020B0503020204020204" pitchFamily="34" charset="-122"/>
                <a:ea typeface="微软雅黑" panose="020B0503020204020204" pitchFamily="34" charset="-122"/>
              </a:rPr>
              <a:t>（</a:t>
            </a:r>
            <a:r>
              <a:rPr lang="en-US" altLang="zh-CN" sz="1600" b="1" dirty="0">
                <a:solidFill>
                  <a:srgbClr val="0070C0"/>
                </a:solidFill>
                <a:latin typeface="微软雅黑" panose="020B0503020204020204" pitchFamily="34" charset="-122"/>
                <a:ea typeface="微软雅黑" panose="020B0503020204020204" pitchFamily="34" charset="-122"/>
              </a:rPr>
              <a:t>2</a:t>
            </a:r>
            <a:r>
              <a:rPr lang="zh-CN" altLang="en-US" sz="1600" b="1" dirty="0">
                <a:solidFill>
                  <a:srgbClr val="0070C0"/>
                </a:solidFill>
                <a:latin typeface="微软雅黑" panose="020B0503020204020204" pitchFamily="34" charset="-122"/>
                <a:ea typeface="微软雅黑" panose="020B0503020204020204" pitchFamily="34" charset="-122"/>
              </a:rPr>
              <a:t>）比能量</a:t>
            </a:r>
            <a:endParaRPr lang="zh-CN" altLang="en-US" sz="1600" b="1" dirty="0">
              <a:solidFill>
                <a:srgbClr val="0070C0"/>
              </a:solidFill>
              <a:latin typeface="微软雅黑" panose="020B0503020204020204" pitchFamily="34" charset="-122"/>
              <a:ea typeface="微软雅黑" panose="020B0503020204020204" pitchFamily="34" charset="-122"/>
            </a:endParaRPr>
          </a:p>
          <a:p>
            <a:pPr indent="304800" algn="just">
              <a:lnSpc>
                <a:spcPct val="130000"/>
              </a:lnSpc>
              <a:spcBef>
                <a:spcPts val="0"/>
              </a:spcBef>
              <a:spcAft>
                <a:spcPts val="0"/>
              </a:spcAft>
            </a:pPr>
            <a:r>
              <a:rPr lang="zh-CN" altLang="en-US" sz="1600" b="1" dirty="0">
                <a:solidFill>
                  <a:srgbClr val="0070C0"/>
                </a:solidFill>
                <a:latin typeface="微软雅黑" panose="020B0503020204020204" pitchFamily="34" charset="-122"/>
                <a:ea typeface="微软雅黑" panose="020B0503020204020204" pitchFamily="34" charset="-122"/>
              </a:rPr>
              <a:t>电池的输出能量是指在一定的放电条件下，电池所能作出的电功，它等于电池的放电容量和电池平均工作电压的乘积，其单位常用瓦时</a:t>
            </a:r>
            <a:r>
              <a:rPr lang="en-US" altLang="zh-CN" sz="1600" b="1" dirty="0">
                <a:solidFill>
                  <a:srgbClr val="0070C0"/>
                </a:solidFill>
                <a:latin typeface="微软雅黑" panose="020B0503020204020204" pitchFamily="34" charset="-122"/>
                <a:ea typeface="微软雅黑" panose="020B0503020204020204" pitchFamily="34" charset="-122"/>
              </a:rPr>
              <a:t>(</a:t>
            </a:r>
            <a:r>
              <a:rPr lang="en-US" altLang="zh-CN" sz="1600" b="1" dirty="0" err="1">
                <a:solidFill>
                  <a:srgbClr val="0070C0"/>
                </a:solidFill>
                <a:latin typeface="微软雅黑" panose="020B0503020204020204" pitchFamily="34" charset="-122"/>
                <a:ea typeface="微软雅黑" panose="020B0503020204020204" pitchFamily="34" charset="-122"/>
              </a:rPr>
              <a:t>Wh</a:t>
            </a:r>
            <a:r>
              <a:rPr lang="en-US" altLang="zh-CN" sz="1600" b="1" dirty="0">
                <a:solidFill>
                  <a:srgbClr val="0070C0"/>
                </a:solidFill>
                <a:latin typeface="微软雅黑" panose="020B0503020204020204" pitchFamily="34" charset="-122"/>
                <a:ea typeface="微软雅黑" panose="020B0503020204020204" pitchFamily="34" charset="-122"/>
              </a:rPr>
              <a:t>)</a:t>
            </a:r>
            <a:r>
              <a:rPr lang="zh-CN" altLang="en-US" sz="1600" b="1" dirty="0">
                <a:solidFill>
                  <a:srgbClr val="0070C0"/>
                </a:solidFill>
                <a:latin typeface="微软雅黑" panose="020B0503020204020204" pitchFamily="34" charset="-122"/>
                <a:ea typeface="微软雅黑" panose="020B0503020204020204" pitchFamily="34" charset="-122"/>
              </a:rPr>
              <a:t>表示。</a:t>
            </a:r>
            <a:endParaRPr lang="zh-CN" altLang="en-US" sz="1600" b="1" dirty="0">
              <a:solidFill>
                <a:srgbClr val="0070C0"/>
              </a:solidFill>
              <a:latin typeface="微软雅黑" panose="020B0503020204020204" pitchFamily="34" charset="-122"/>
              <a:ea typeface="微软雅黑" panose="020B0503020204020204" pitchFamily="34" charset="-122"/>
            </a:endParaRPr>
          </a:p>
          <a:p>
            <a:pPr indent="304800" algn="just">
              <a:lnSpc>
                <a:spcPct val="130000"/>
              </a:lnSpc>
              <a:spcBef>
                <a:spcPts val="0"/>
              </a:spcBef>
              <a:spcAft>
                <a:spcPts val="0"/>
              </a:spcAft>
            </a:pPr>
            <a:r>
              <a:rPr lang="zh-CN" altLang="en-US" sz="1600" b="1" dirty="0">
                <a:solidFill>
                  <a:srgbClr val="0070C0"/>
                </a:solidFill>
                <a:latin typeface="微软雅黑" panose="020B0503020204020204" pitchFamily="34" charset="-122"/>
                <a:ea typeface="微软雅黑" panose="020B0503020204020204" pitchFamily="34" charset="-122"/>
              </a:rPr>
              <a:t>电池的比能量有两种。一种叫重量比能量，用瓦时</a:t>
            </a:r>
            <a:r>
              <a:rPr lang="en-US" altLang="zh-CN" sz="1600" b="1" dirty="0">
                <a:solidFill>
                  <a:srgbClr val="0070C0"/>
                </a:solidFill>
                <a:latin typeface="微软雅黑" panose="020B0503020204020204" pitchFamily="34" charset="-122"/>
                <a:ea typeface="微软雅黑" panose="020B0503020204020204" pitchFamily="34" charset="-122"/>
              </a:rPr>
              <a:t>/</a:t>
            </a:r>
            <a:r>
              <a:rPr lang="zh-CN" altLang="en-US" sz="1600" b="1" dirty="0">
                <a:solidFill>
                  <a:srgbClr val="0070C0"/>
                </a:solidFill>
                <a:latin typeface="微软雅黑" panose="020B0503020204020204" pitchFamily="34" charset="-122"/>
                <a:ea typeface="微软雅黑" panose="020B0503020204020204" pitchFamily="34" charset="-122"/>
              </a:rPr>
              <a:t>千克</a:t>
            </a:r>
            <a:r>
              <a:rPr lang="en-US" altLang="zh-CN" sz="1600" b="1" dirty="0">
                <a:solidFill>
                  <a:srgbClr val="0070C0"/>
                </a:solidFill>
                <a:latin typeface="微软雅黑" panose="020B0503020204020204" pitchFamily="34" charset="-122"/>
                <a:ea typeface="微软雅黑" panose="020B0503020204020204" pitchFamily="34" charset="-122"/>
              </a:rPr>
              <a:t>(</a:t>
            </a:r>
            <a:r>
              <a:rPr lang="en-US" altLang="zh-CN" sz="1600" b="1" dirty="0" err="1">
                <a:solidFill>
                  <a:srgbClr val="0070C0"/>
                </a:solidFill>
                <a:latin typeface="微软雅黑" panose="020B0503020204020204" pitchFamily="34" charset="-122"/>
                <a:ea typeface="微软雅黑" panose="020B0503020204020204" pitchFamily="34" charset="-122"/>
              </a:rPr>
              <a:t>Wh</a:t>
            </a:r>
            <a:r>
              <a:rPr lang="en-US" altLang="zh-CN" sz="1600" b="1" dirty="0">
                <a:solidFill>
                  <a:srgbClr val="0070C0"/>
                </a:solidFill>
                <a:latin typeface="微软雅黑" panose="020B0503020204020204" pitchFamily="34" charset="-122"/>
                <a:ea typeface="微软雅黑" panose="020B0503020204020204" pitchFamily="34" charset="-122"/>
              </a:rPr>
              <a:t>/kg)</a:t>
            </a:r>
            <a:r>
              <a:rPr lang="zh-CN" altLang="en-US" sz="1600" b="1" dirty="0">
                <a:solidFill>
                  <a:srgbClr val="0070C0"/>
                </a:solidFill>
                <a:latin typeface="微软雅黑" panose="020B0503020204020204" pitchFamily="34" charset="-122"/>
                <a:ea typeface="微软雅黑" panose="020B0503020204020204" pitchFamily="34" charset="-122"/>
              </a:rPr>
              <a:t>表示；另一种叫体积比能量，用瓦时</a:t>
            </a:r>
            <a:r>
              <a:rPr lang="en-US" altLang="zh-CN" sz="1600" b="1" dirty="0">
                <a:solidFill>
                  <a:srgbClr val="0070C0"/>
                </a:solidFill>
                <a:latin typeface="微软雅黑" panose="020B0503020204020204" pitchFamily="34" charset="-122"/>
                <a:ea typeface="微软雅黑" panose="020B0503020204020204" pitchFamily="34" charset="-122"/>
              </a:rPr>
              <a:t>/</a:t>
            </a:r>
            <a:r>
              <a:rPr lang="zh-CN" altLang="en-US" sz="1600" b="1" dirty="0">
                <a:solidFill>
                  <a:srgbClr val="0070C0"/>
                </a:solidFill>
                <a:latin typeface="微软雅黑" panose="020B0503020204020204" pitchFamily="34" charset="-122"/>
                <a:ea typeface="微软雅黑" panose="020B0503020204020204" pitchFamily="34" charset="-122"/>
              </a:rPr>
              <a:t>升</a:t>
            </a:r>
            <a:r>
              <a:rPr lang="en-US" altLang="zh-CN" sz="1600" b="1" dirty="0">
                <a:solidFill>
                  <a:srgbClr val="0070C0"/>
                </a:solidFill>
                <a:latin typeface="微软雅黑" panose="020B0503020204020204" pitchFamily="34" charset="-122"/>
                <a:ea typeface="微软雅黑" panose="020B0503020204020204" pitchFamily="34" charset="-122"/>
              </a:rPr>
              <a:t>(</a:t>
            </a:r>
            <a:r>
              <a:rPr lang="en-US" altLang="zh-CN" sz="1600" b="1" dirty="0" err="1">
                <a:solidFill>
                  <a:srgbClr val="0070C0"/>
                </a:solidFill>
                <a:latin typeface="微软雅黑" panose="020B0503020204020204" pitchFamily="34" charset="-122"/>
                <a:ea typeface="微软雅黑" panose="020B0503020204020204" pitchFamily="34" charset="-122"/>
              </a:rPr>
              <a:t>Wh</a:t>
            </a:r>
            <a:r>
              <a:rPr lang="en-US" altLang="zh-CN" sz="1600" b="1" dirty="0">
                <a:solidFill>
                  <a:srgbClr val="0070C0"/>
                </a:solidFill>
                <a:latin typeface="微软雅黑" panose="020B0503020204020204" pitchFamily="34" charset="-122"/>
                <a:ea typeface="微软雅黑" panose="020B0503020204020204" pitchFamily="34" charset="-122"/>
              </a:rPr>
              <a:t>/L)</a:t>
            </a:r>
            <a:r>
              <a:rPr lang="zh-CN" altLang="en-US" sz="1600" b="1" dirty="0">
                <a:solidFill>
                  <a:srgbClr val="0070C0"/>
                </a:solidFill>
                <a:latin typeface="微软雅黑" panose="020B0503020204020204" pitchFamily="34" charset="-122"/>
                <a:ea typeface="微软雅黑" panose="020B0503020204020204" pitchFamily="34" charset="-122"/>
              </a:rPr>
              <a:t>表示。比能量的物理意义是电池为单位重量或单位体积时所具有的有效电能量。它是比较电池性能优劣的重要指标。</a:t>
            </a:r>
            <a:endParaRPr lang="zh-CN" altLang="en-US" sz="1600" b="1" dirty="0">
              <a:solidFill>
                <a:srgbClr val="0070C0"/>
              </a:solidFill>
              <a:latin typeface="微软雅黑" panose="020B0503020204020204" pitchFamily="34" charset="-122"/>
              <a:ea typeface="微软雅黑" panose="020B0503020204020204" pitchFamily="34" charset="-122"/>
            </a:endParaRPr>
          </a:p>
          <a:p>
            <a:pPr indent="304800" algn="just">
              <a:lnSpc>
                <a:spcPct val="130000"/>
              </a:lnSpc>
              <a:spcBef>
                <a:spcPts val="0"/>
              </a:spcBef>
              <a:spcAft>
                <a:spcPts val="0"/>
              </a:spcAft>
            </a:pPr>
            <a:r>
              <a:rPr lang="zh-CN" altLang="en-US" sz="1600" b="1" dirty="0">
                <a:solidFill>
                  <a:srgbClr val="0070C0"/>
                </a:solidFill>
                <a:latin typeface="微软雅黑" panose="020B0503020204020204" pitchFamily="34" charset="-122"/>
                <a:ea typeface="微软雅黑" panose="020B0503020204020204" pitchFamily="34" charset="-122"/>
              </a:rPr>
              <a:t>（</a:t>
            </a:r>
            <a:r>
              <a:rPr lang="en-US" altLang="zh-CN" sz="1600" b="1" dirty="0">
                <a:solidFill>
                  <a:srgbClr val="0070C0"/>
                </a:solidFill>
                <a:latin typeface="微软雅黑" panose="020B0503020204020204" pitchFamily="34" charset="-122"/>
                <a:ea typeface="微软雅黑" panose="020B0503020204020204" pitchFamily="34" charset="-122"/>
              </a:rPr>
              <a:t>3</a:t>
            </a:r>
            <a:r>
              <a:rPr lang="zh-CN" altLang="en-US" sz="1600" b="1" dirty="0">
                <a:solidFill>
                  <a:srgbClr val="0070C0"/>
                </a:solidFill>
                <a:latin typeface="微软雅黑" panose="020B0503020204020204" pitchFamily="34" charset="-122"/>
                <a:ea typeface="微软雅黑" panose="020B0503020204020204" pitchFamily="34" charset="-122"/>
              </a:rPr>
              <a:t>）比功率</a:t>
            </a:r>
            <a:endParaRPr lang="zh-CN" altLang="en-US" sz="1600" b="1" dirty="0">
              <a:solidFill>
                <a:srgbClr val="0070C0"/>
              </a:solidFill>
              <a:latin typeface="微软雅黑" panose="020B0503020204020204" pitchFamily="34" charset="-122"/>
              <a:ea typeface="微软雅黑" panose="020B0503020204020204" pitchFamily="34" charset="-122"/>
            </a:endParaRPr>
          </a:p>
          <a:p>
            <a:pPr indent="304800" algn="just">
              <a:lnSpc>
                <a:spcPct val="130000"/>
              </a:lnSpc>
              <a:spcBef>
                <a:spcPts val="0"/>
              </a:spcBef>
              <a:spcAft>
                <a:spcPts val="0"/>
              </a:spcAft>
            </a:pPr>
            <a:r>
              <a:rPr lang="zh-CN" altLang="en-US" sz="1600" b="1" dirty="0">
                <a:solidFill>
                  <a:srgbClr val="0070C0"/>
                </a:solidFill>
                <a:latin typeface="微软雅黑" panose="020B0503020204020204" pitchFamily="34" charset="-122"/>
                <a:ea typeface="微软雅黑" panose="020B0503020204020204" pitchFamily="34" charset="-122"/>
              </a:rPr>
              <a:t>电池的功率是指在一定的放电条件下，电池在单位时间内所能输出的能量。单位是瓦</a:t>
            </a:r>
            <a:r>
              <a:rPr lang="en-US" altLang="zh-CN" sz="1600" b="1" dirty="0">
                <a:solidFill>
                  <a:srgbClr val="0070C0"/>
                </a:solidFill>
                <a:latin typeface="微软雅黑" panose="020B0503020204020204" pitchFamily="34" charset="-122"/>
                <a:ea typeface="微软雅黑" panose="020B0503020204020204" pitchFamily="34" charset="-122"/>
              </a:rPr>
              <a:t>(W)</a:t>
            </a:r>
            <a:r>
              <a:rPr lang="zh-CN" altLang="en-US" sz="1600" b="1" dirty="0">
                <a:solidFill>
                  <a:srgbClr val="0070C0"/>
                </a:solidFill>
                <a:latin typeface="微软雅黑" panose="020B0503020204020204" pitchFamily="34" charset="-122"/>
                <a:ea typeface="微软雅黑" panose="020B0503020204020204" pitchFamily="34" charset="-122"/>
              </a:rPr>
              <a:t>，或千瓦</a:t>
            </a:r>
            <a:r>
              <a:rPr lang="en-US" altLang="zh-CN" sz="1600" b="1" dirty="0">
                <a:solidFill>
                  <a:srgbClr val="0070C0"/>
                </a:solidFill>
                <a:latin typeface="微软雅黑" panose="020B0503020204020204" pitchFamily="34" charset="-122"/>
                <a:ea typeface="微软雅黑" panose="020B0503020204020204" pitchFamily="34" charset="-122"/>
              </a:rPr>
              <a:t>(kW)</a:t>
            </a:r>
            <a:r>
              <a:rPr lang="zh-CN" altLang="en-US" sz="1600" b="1" dirty="0">
                <a:solidFill>
                  <a:srgbClr val="0070C0"/>
                </a:solidFill>
                <a:latin typeface="微软雅黑" panose="020B0503020204020204" pitchFamily="34" charset="-122"/>
                <a:ea typeface="微软雅黑" panose="020B0503020204020204" pitchFamily="34" charset="-122"/>
              </a:rPr>
              <a:t>。电池的单位重量或单位体积的功率称为电池的比功率，它的单位是瓦</a:t>
            </a:r>
            <a:r>
              <a:rPr lang="en-US" altLang="zh-CN" sz="1600" b="1" dirty="0">
                <a:solidFill>
                  <a:srgbClr val="0070C0"/>
                </a:solidFill>
                <a:latin typeface="微软雅黑" panose="020B0503020204020204" pitchFamily="34" charset="-122"/>
                <a:ea typeface="微软雅黑" panose="020B0503020204020204" pitchFamily="34" charset="-122"/>
              </a:rPr>
              <a:t>/</a:t>
            </a:r>
            <a:r>
              <a:rPr lang="zh-CN" altLang="en-US" sz="1600" b="1" dirty="0">
                <a:solidFill>
                  <a:srgbClr val="0070C0"/>
                </a:solidFill>
                <a:latin typeface="微软雅黑" panose="020B0503020204020204" pitchFamily="34" charset="-122"/>
                <a:ea typeface="微软雅黑" panose="020B0503020204020204" pitchFamily="34" charset="-122"/>
              </a:rPr>
              <a:t>千克</a:t>
            </a:r>
            <a:r>
              <a:rPr lang="en-US" altLang="zh-CN" sz="1600" b="1" dirty="0">
                <a:solidFill>
                  <a:srgbClr val="0070C0"/>
                </a:solidFill>
                <a:latin typeface="微软雅黑" panose="020B0503020204020204" pitchFamily="34" charset="-122"/>
                <a:ea typeface="微软雅黑" panose="020B0503020204020204" pitchFamily="34" charset="-122"/>
              </a:rPr>
              <a:t>(W/kg)</a:t>
            </a:r>
            <a:r>
              <a:rPr lang="zh-CN" altLang="en-US" sz="1600" b="1" dirty="0">
                <a:solidFill>
                  <a:srgbClr val="0070C0"/>
                </a:solidFill>
                <a:latin typeface="微软雅黑" panose="020B0503020204020204" pitchFamily="34" charset="-122"/>
                <a:ea typeface="微软雅黑" panose="020B0503020204020204" pitchFamily="34" charset="-122"/>
              </a:rPr>
              <a:t>或瓦</a:t>
            </a:r>
            <a:r>
              <a:rPr lang="en-US" altLang="zh-CN" sz="1600" b="1" dirty="0">
                <a:solidFill>
                  <a:srgbClr val="0070C0"/>
                </a:solidFill>
                <a:latin typeface="微软雅黑" panose="020B0503020204020204" pitchFamily="34" charset="-122"/>
                <a:ea typeface="微软雅黑" panose="020B0503020204020204" pitchFamily="34" charset="-122"/>
              </a:rPr>
              <a:t>/</a:t>
            </a:r>
            <a:r>
              <a:rPr lang="zh-CN" altLang="en-US" sz="1600" b="1" dirty="0">
                <a:solidFill>
                  <a:srgbClr val="0070C0"/>
                </a:solidFill>
                <a:latin typeface="微软雅黑" panose="020B0503020204020204" pitchFamily="34" charset="-122"/>
                <a:ea typeface="微软雅黑" panose="020B0503020204020204" pitchFamily="34" charset="-122"/>
              </a:rPr>
              <a:t>升</a:t>
            </a:r>
            <a:r>
              <a:rPr lang="en-US" altLang="zh-CN" sz="1600" b="1" dirty="0">
                <a:solidFill>
                  <a:srgbClr val="0070C0"/>
                </a:solidFill>
                <a:latin typeface="微软雅黑" panose="020B0503020204020204" pitchFamily="34" charset="-122"/>
                <a:ea typeface="微软雅黑" panose="020B0503020204020204" pitchFamily="34" charset="-122"/>
              </a:rPr>
              <a:t>(W/L)</a:t>
            </a:r>
            <a:r>
              <a:rPr lang="zh-CN" altLang="en-US" sz="1600" b="1" dirty="0">
                <a:solidFill>
                  <a:srgbClr val="0070C0"/>
                </a:solidFill>
                <a:latin typeface="微软雅黑" panose="020B0503020204020204" pitchFamily="34" charset="-122"/>
                <a:ea typeface="微软雅黑" panose="020B0503020204020204" pitchFamily="34" charset="-122"/>
              </a:rPr>
              <a:t>。如果一个电池的比功率较大，则表明在单位时间内，单位重量或单位体积中给出的能量较多，即表示此电池能用较大的电流放电。因此，电池的比功率也是评价电池性能优劣的重要指标之一。</a:t>
            </a:r>
            <a:endParaRPr lang="zh-CN" altLang="en-US" sz="1600" b="1" dirty="0">
              <a:solidFill>
                <a:srgbClr val="0070C0"/>
              </a:solidFill>
              <a:latin typeface="微软雅黑" panose="020B0503020204020204" pitchFamily="34" charset="-122"/>
              <a:ea typeface="微软雅黑" panose="020B0503020204020204" pitchFamily="34" charset="-122"/>
            </a:endParaRPr>
          </a:p>
          <a:p>
            <a:pPr indent="304800" algn="just">
              <a:lnSpc>
                <a:spcPct val="130000"/>
              </a:lnSpc>
              <a:spcBef>
                <a:spcPts val="0"/>
              </a:spcBef>
              <a:spcAft>
                <a:spcPts val="0"/>
              </a:spcAft>
            </a:pPr>
            <a:endParaRPr lang="zh-CN" altLang="zh-CN" sz="1600" b="1" dirty="0">
              <a:solidFill>
                <a:srgbClr val="0070C0"/>
              </a:solidFill>
              <a:latin typeface="微软雅黑" panose="020B0503020204020204" pitchFamily="34" charset="-122"/>
              <a:ea typeface="微软雅黑" panose="020B0503020204020204" pitchFamily="34" charset="-122"/>
            </a:endParaRPr>
          </a:p>
          <a:p>
            <a:pPr indent="304800" algn="just">
              <a:lnSpc>
                <a:spcPct val="130000"/>
              </a:lnSpc>
              <a:spcBef>
                <a:spcPts val="0"/>
              </a:spcBef>
              <a:spcAft>
                <a:spcPts val="0"/>
              </a:spcAft>
            </a:pPr>
            <a:endParaRPr lang="zh-CN" altLang="zh-CN" b="1" dirty="0">
              <a:solidFill>
                <a:srgbClr val="0070C0"/>
              </a:solidFill>
              <a:latin typeface="微软雅黑" panose="020B0503020204020204" pitchFamily="34" charset="-122"/>
              <a:ea typeface="微软雅黑" panose="020B0503020204020204" pitchFamily="34" charset="-122"/>
            </a:endParaRPr>
          </a:p>
        </p:txBody>
      </p:sp>
      <p:sp>
        <p:nvSpPr>
          <p:cNvPr id="14" name="矩形 13"/>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ransition advClick="0" advTm="6000">
    <p:push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539552" y="985292"/>
            <a:ext cx="8208912" cy="1200329"/>
          </a:xfrm>
          <a:prstGeom prst="rect">
            <a:avLst/>
          </a:prstGeom>
        </p:spPr>
        <p:txBody>
          <a:bodyPr wrap="square">
            <a:spAutoFit/>
          </a:bodyPr>
          <a:lstStyle/>
          <a:p>
            <a:pPr indent="304800" algn="just"/>
            <a:r>
              <a:rPr lang="zh-CN" altLang="en-US" b="1" dirty="0">
                <a:solidFill>
                  <a:srgbClr val="0070C0"/>
                </a:solidFill>
                <a:latin typeface="微软雅黑" panose="020B0503020204020204" pitchFamily="34" charset="-122"/>
                <a:ea typeface="微软雅黑" panose="020B0503020204020204" pitchFamily="34" charset="-122"/>
              </a:rPr>
              <a:t>二、纯电动汽车的电池参数水平</a:t>
            </a:r>
            <a:endParaRPr lang="en-US" altLang="zh-CN" b="1" dirty="0">
              <a:solidFill>
                <a:srgbClr val="0070C0"/>
              </a:solidFill>
              <a:latin typeface="微软雅黑" panose="020B0503020204020204" pitchFamily="34" charset="-122"/>
              <a:ea typeface="微软雅黑" panose="020B0503020204020204" pitchFamily="34" charset="-122"/>
            </a:endParaRPr>
          </a:p>
          <a:p>
            <a:pPr indent="304800" algn="just"/>
            <a:r>
              <a:rPr lang="en-US" altLang="zh-CN" b="1" dirty="0">
                <a:solidFill>
                  <a:srgbClr val="0070C0"/>
                </a:solidFill>
                <a:latin typeface="微软雅黑" panose="020B0503020204020204" pitchFamily="34" charset="-122"/>
                <a:ea typeface="微软雅黑" panose="020B0503020204020204" pitchFamily="34" charset="-122"/>
              </a:rPr>
              <a:t>3.</a:t>
            </a:r>
            <a:r>
              <a:rPr lang="zh-CN" altLang="en-US" b="1" dirty="0">
                <a:solidFill>
                  <a:srgbClr val="0070C0"/>
                </a:solidFill>
                <a:latin typeface="微软雅黑" panose="020B0503020204020204" pitchFamily="34" charset="-122"/>
                <a:ea typeface="微软雅黑" panose="020B0503020204020204" pitchFamily="34" charset="-122"/>
              </a:rPr>
              <a:t>危险</a:t>
            </a:r>
            <a:endParaRPr lang="en-US" altLang="zh-CN" b="1" dirty="0">
              <a:solidFill>
                <a:srgbClr val="0070C0"/>
              </a:solidFill>
              <a:latin typeface="微软雅黑" panose="020B0503020204020204" pitchFamily="34" charset="-122"/>
              <a:ea typeface="微软雅黑" panose="020B0503020204020204" pitchFamily="34" charset="-122"/>
            </a:endParaRPr>
          </a:p>
          <a:p>
            <a:pPr indent="304800" algn="just"/>
            <a:r>
              <a:rPr lang="zh-CN" altLang="en-US" b="1" dirty="0">
                <a:solidFill>
                  <a:srgbClr val="0070C0"/>
                </a:solidFill>
                <a:latin typeface="微软雅黑" panose="020B0503020204020204" pitchFamily="34" charset="-122"/>
                <a:ea typeface="微软雅黑" panose="020B0503020204020204" pitchFamily="34" charset="-122"/>
              </a:rPr>
              <a:t>电池在纯电动汽车中只能通过再生制动或外部充电器进行充电，驱动汽车的所有能量必须由电池提供。因为纯电动汽车的行驶里程需要尽可能长，所以通常</a:t>
            </a:r>
            <a:endParaRPr lang="zh-CN" altLang="zh-CN" b="1" dirty="0">
              <a:solidFill>
                <a:srgbClr val="0070C0"/>
              </a:solidFill>
              <a:latin typeface="微软雅黑" panose="020B0503020204020204" pitchFamily="34" charset="-122"/>
              <a:ea typeface="微软雅黑" panose="020B0503020204020204" pitchFamily="34" charset="-122"/>
            </a:endParaRPr>
          </a:p>
        </p:txBody>
      </p:sp>
      <p:sp>
        <p:nvSpPr>
          <p:cNvPr id="14" name="矩形 13"/>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5220072" y="2713484"/>
            <a:ext cx="3699752" cy="2321861"/>
          </a:xfrm>
          <a:prstGeom prst="rect">
            <a:avLst/>
          </a:prstGeom>
        </p:spPr>
      </p:pic>
      <p:sp>
        <p:nvSpPr>
          <p:cNvPr id="6" name="文本框 5"/>
          <p:cNvSpPr txBox="1"/>
          <p:nvPr/>
        </p:nvSpPr>
        <p:spPr>
          <a:xfrm>
            <a:off x="539552" y="2166254"/>
            <a:ext cx="4635855" cy="3416320"/>
          </a:xfrm>
          <a:prstGeom prst="rect">
            <a:avLst/>
          </a:prstGeom>
          <a:noFill/>
        </p:spPr>
        <p:txBody>
          <a:bodyPr wrap="square">
            <a:spAutoFit/>
          </a:bodyPr>
          <a:lstStyle/>
          <a:p>
            <a:pPr indent="304800"/>
            <a:r>
              <a:rPr lang="zh-CN" altLang="en-US" b="1" dirty="0">
                <a:solidFill>
                  <a:srgbClr val="0070C0"/>
                </a:solidFill>
                <a:latin typeface="微软雅黑" panose="020B0503020204020204" pitchFamily="34" charset="-122"/>
                <a:ea typeface="微软雅黑" panose="020B0503020204020204" pitchFamily="34" charset="-122"/>
              </a:rPr>
              <a:t>电池的能量密度尽可能大，比混合动力汽车中的电池大很多。目前，比亚迪</a:t>
            </a:r>
            <a:r>
              <a:rPr lang="en-US" altLang="zh-CN" b="1" dirty="0">
                <a:solidFill>
                  <a:srgbClr val="0070C0"/>
                </a:solidFill>
                <a:latin typeface="微软雅黑" panose="020B0503020204020204" pitchFamily="34" charset="-122"/>
                <a:ea typeface="微软雅黑" panose="020B0503020204020204" pitchFamily="34" charset="-122"/>
              </a:rPr>
              <a:t>·</a:t>
            </a:r>
            <a:r>
              <a:rPr lang="zh-CN" altLang="en-US" b="1" dirty="0">
                <a:solidFill>
                  <a:srgbClr val="0070C0"/>
                </a:solidFill>
                <a:latin typeface="微软雅黑" panose="020B0503020204020204" pitchFamily="34" charset="-122"/>
                <a:ea typeface="微软雅黑" panose="020B0503020204020204" pitchFamily="34" charset="-122"/>
              </a:rPr>
              <a:t>汉、特斯拉</a:t>
            </a:r>
            <a:r>
              <a:rPr lang="en-US" altLang="zh-CN" b="1" dirty="0">
                <a:solidFill>
                  <a:srgbClr val="0070C0"/>
                </a:solidFill>
                <a:latin typeface="微软雅黑" panose="020B0503020204020204" pitchFamily="34" charset="-122"/>
                <a:ea typeface="微软雅黑" panose="020B0503020204020204" pitchFamily="34" charset="-122"/>
              </a:rPr>
              <a:t>Model3</a:t>
            </a:r>
            <a:r>
              <a:rPr lang="zh-CN" altLang="en-US" b="1" dirty="0">
                <a:solidFill>
                  <a:srgbClr val="0070C0"/>
                </a:solidFill>
                <a:latin typeface="微软雅黑" panose="020B0503020204020204" pitchFamily="34" charset="-122"/>
                <a:ea typeface="微软雅黑" panose="020B0503020204020204" pitchFamily="34" charset="-122"/>
              </a:rPr>
              <a:t>、小鹏汽车</a:t>
            </a:r>
            <a:r>
              <a:rPr lang="en-US" altLang="zh-CN" b="1" dirty="0">
                <a:solidFill>
                  <a:srgbClr val="0070C0"/>
                </a:solidFill>
                <a:latin typeface="微软雅黑" panose="020B0503020204020204" pitchFamily="34" charset="-122"/>
                <a:ea typeface="微软雅黑" panose="020B0503020204020204" pitchFamily="34" charset="-122"/>
              </a:rPr>
              <a:t>P7</a:t>
            </a:r>
            <a:r>
              <a:rPr lang="zh-CN" altLang="en-US" b="1" dirty="0">
                <a:solidFill>
                  <a:srgbClr val="0070C0"/>
                </a:solidFill>
                <a:latin typeface="微软雅黑" panose="020B0503020204020204" pitchFamily="34" charset="-122"/>
                <a:ea typeface="微软雅黑" panose="020B0503020204020204" pitchFamily="34" charset="-122"/>
              </a:rPr>
              <a:t>均在官宣称续航超过</a:t>
            </a:r>
            <a:r>
              <a:rPr lang="en-US" altLang="zh-CN" b="1" dirty="0">
                <a:solidFill>
                  <a:srgbClr val="0070C0"/>
                </a:solidFill>
                <a:latin typeface="微软雅黑" panose="020B0503020204020204" pitchFamily="34" charset="-122"/>
                <a:ea typeface="微软雅黑" panose="020B0503020204020204" pitchFamily="34" charset="-122"/>
              </a:rPr>
              <a:t>600</a:t>
            </a:r>
            <a:r>
              <a:rPr lang="zh-CN" altLang="en-US" b="1" dirty="0">
                <a:solidFill>
                  <a:srgbClr val="0070C0"/>
                </a:solidFill>
                <a:latin typeface="微软雅黑" panose="020B0503020204020204" pitchFamily="34" charset="-122"/>
                <a:ea typeface="微软雅黑" panose="020B0503020204020204" pitchFamily="34" charset="-122"/>
              </a:rPr>
              <a:t>公里。</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r>
              <a:rPr lang="zh-CN" altLang="en-US" b="1" dirty="0">
                <a:solidFill>
                  <a:srgbClr val="0070C0"/>
                </a:solidFill>
                <a:latin typeface="微软雅黑" panose="020B0503020204020204" pitchFamily="34" charset="-122"/>
                <a:ea typeface="微软雅黑" panose="020B0503020204020204" pitchFamily="34" charset="-122"/>
              </a:rPr>
              <a:t>纯电动汽车中使用的高电压电池，为满足长续航和短时大功率输出能力需求，具有很高的容量和比能量、比功率，在正常条件下具有极高能量密度，行驶时相对缓慢释放能量。但是，任何损坏，包括机械损坏（事故导致短路或物理破裂），冷却系统故障或充电过度导致的过热，都可导致一些电池着火或爆炸。</a:t>
            </a:r>
            <a:endParaRPr lang="zh-CN" altLang="en-US"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ransition advClick="0" advTm="6000">
    <p:push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539552" y="985292"/>
            <a:ext cx="7920880" cy="2308324"/>
          </a:xfrm>
          <a:prstGeom prst="rect">
            <a:avLst/>
          </a:prstGeom>
        </p:spPr>
        <p:txBody>
          <a:bodyPr wrap="square">
            <a:spAutoFit/>
          </a:bodyPr>
          <a:lstStyle/>
          <a:p>
            <a:pPr indent="304800" algn="just"/>
            <a:r>
              <a:rPr lang="zh-CN" altLang="en-US" b="1" dirty="0">
                <a:solidFill>
                  <a:srgbClr val="0070C0"/>
                </a:solidFill>
                <a:latin typeface="微软雅黑" panose="020B0503020204020204" pitchFamily="34" charset="-122"/>
                <a:ea typeface="微软雅黑" panose="020B0503020204020204" pitchFamily="34" charset="-122"/>
              </a:rPr>
              <a:t>三、纯电动汽车的电池管理系统</a:t>
            </a:r>
            <a:endParaRPr lang="en-US" altLang="zh-CN" b="1" dirty="0">
              <a:solidFill>
                <a:srgbClr val="0070C0"/>
              </a:solidFill>
              <a:latin typeface="微软雅黑" panose="020B0503020204020204" pitchFamily="34" charset="-122"/>
              <a:ea typeface="微软雅黑" panose="020B0503020204020204" pitchFamily="34" charset="-122"/>
            </a:endParaRPr>
          </a:p>
          <a:p>
            <a:pPr indent="304800" algn="just"/>
            <a:r>
              <a:rPr lang="zh-CN" altLang="en-US" b="1" dirty="0">
                <a:solidFill>
                  <a:srgbClr val="0070C0"/>
                </a:solidFill>
                <a:latin typeface="微软雅黑" panose="020B0503020204020204" pitchFamily="34" charset="-122"/>
                <a:ea typeface="微软雅黑" panose="020B0503020204020204" pitchFamily="34" charset="-122"/>
              </a:rPr>
              <a:t>蓄电池管理系统</a:t>
            </a:r>
            <a:r>
              <a:rPr lang="en-US" altLang="zh-CN" b="1" dirty="0">
                <a:solidFill>
                  <a:srgbClr val="0070C0"/>
                </a:solidFill>
                <a:latin typeface="微软雅黑" panose="020B0503020204020204" pitchFamily="34" charset="-122"/>
                <a:ea typeface="微软雅黑" panose="020B0503020204020204" pitchFamily="34" charset="-122"/>
              </a:rPr>
              <a:t>(Battery Management </a:t>
            </a:r>
            <a:r>
              <a:rPr lang="en-US" altLang="zh-CN" b="1" dirty="0" err="1">
                <a:solidFill>
                  <a:srgbClr val="0070C0"/>
                </a:solidFill>
                <a:latin typeface="微软雅黑" panose="020B0503020204020204" pitchFamily="34" charset="-122"/>
                <a:ea typeface="微软雅黑" panose="020B0503020204020204" pitchFamily="34" charset="-122"/>
              </a:rPr>
              <a:t>System,BMS</a:t>
            </a:r>
            <a:r>
              <a:rPr lang="en-US" altLang="zh-CN" b="1" dirty="0">
                <a:solidFill>
                  <a:srgbClr val="0070C0"/>
                </a:solidFill>
                <a:latin typeface="微软雅黑" panose="020B0503020204020204" pitchFamily="34" charset="-122"/>
                <a:ea typeface="微软雅黑" panose="020B0503020204020204" pitchFamily="34" charset="-122"/>
              </a:rPr>
              <a:t>)</a:t>
            </a:r>
            <a:r>
              <a:rPr lang="zh-CN" altLang="en-US" b="1" dirty="0">
                <a:solidFill>
                  <a:srgbClr val="0070C0"/>
                </a:solidFill>
                <a:latin typeface="微软雅黑" panose="020B0503020204020204" pitchFamily="34" charset="-122"/>
                <a:ea typeface="微软雅黑" panose="020B0503020204020204" pitchFamily="34" charset="-122"/>
              </a:rPr>
              <a:t>是动力蓄电池系统的重要组成部分，通过对蓄电池外特性的在线测量和估算，实时掌握蓄电池的工作状态，在合理使用的情况下，实现蓄电池能量的充分高效利用，提高运行效率。</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r>
              <a:rPr lang="en-US" altLang="zh-CN" b="1" dirty="0">
                <a:solidFill>
                  <a:srgbClr val="0070C0"/>
                </a:solidFill>
                <a:latin typeface="微软雅黑" panose="020B0503020204020204" pitchFamily="34" charset="-122"/>
                <a:ea typeface="微软雅黑" panose="020B0503020204020204" pitchFamily="34" charset="-122"/>
              </a:rPr>
              <a:t>BMS</a:t>
            </a:r>
            <a:r>
              <a:rPr lang="zh-CN" altLang="en-US" b="1" dirty="0">
                <a:solidFill>
                  <a:srgbClr val="0070C0"/>
                </a:solidFill>
                <a:latin typeface="微软雅黑" panose="020B0503020204020204" pitchFamily="34" charset="-122"/>
                <a:ea typeface="微软雅黑" panose="020B0503020204020204" pitchFamily="34" charset="-122"/>
              </a:rPr>
              <a:t>是电动汽车动力蓄电池系统的参数测试及控制装置，它直接监控及管理蓄电池运行的全过程，具有安全示警、剩余电量估算、充电均衡、信息采集与通信等主要功能。</a:t>
            </a:r>
            <a:endParaRPr lang="zh-CN" altLang="en-US" b="1" dirty="0">
              <a:solidFill>
                <a:srgbClr val="0070C0"/>
              </a:solidFill>
              <a:latin typeface="微软雅黑" panose="020B0503020204020204" pitchFamily="34" charset="-122"/>
              <a:ea typeface="微软雅黑" panose="020B0503020204020204" pitchFamily="34" charset="-122"/>
            </a:endParaRPr>
          </a:p>
        </p:txBody>
      </p:sp>
      <p:sp>
        <p:nvSpPr>
          <p:cNvPr id="14" name="矩形 13"/>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2699792" y="3001516"/>
            <a:ext cx="6224420" cy="2411262"/>
          </a:xfrm>
          <a:prstGeom prst="rect">
            <a:avLst/>
          </a:prstGeom>
        </p:spPr>
      </p:pic>
    </p:spTree>
  </p:cSld>
  <p:clrMapOvr>
    <a:masterClrMapping/>
  </p:clrMapOvr>
  <p:transition advClick="0" advTm="6000">
    <p:push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539552" y="985292"/>
            <a:ext cx="7920880" cy="4615815"/>
          </a:xfrm>
          <a:prstGeom prst="rect">
            <a:avLst/>
          </a:prstGeom>
        </p:spPr>
        <p:txBody>
          <a:bodyPr wrap="square">
            <a:spAutoFit/>
          </a:bodyPr>
          <a:lstStyle/>
          <a:p>
            <a:pPr indent="304800" algn="just"/>
            <a:r>
              <a:rPr lang="zh-CN" altLang="en-US" b="1" dirty="0">
                <a:solidFill>
                  <a:srgbClr val="0070C0"/>
                </a:solidFill>
                <a:latin typeface="微软雅黑" panose="020B0503020204020204" pitchFamily="34" charset="-122"/>
                <a:ea typeface="微软雅黑" panose="020B0503020204020204" pitchFamily="34" charset="-122"/>
              </a:rPr>
              <a:t>三、纯电动汽车的电池管理系统</a:t>
            </a:r>
            <a:endParaRPr lang="en-US" altLang="zh-CN" b="1" dirty="0">
              <a:solidFill>
                <a:srgbClr val="0070C0"/>
              </a:solidFill>
              <a:latin typeface="微软雅黑" panose="020B0503020204020204" pitchFamily="34" charset="-122"/>
              <a:ea typeface="微软雅黑" panose="020B0503020204020204" pitchFamily="34" charset="-122"/>
            </a:endParaRPr>
          </a:p>
          <a:p>
            <a:pPr indent="304800" algn="just"/>
            <a:r>
              <a:rPr lang="en-US" altLang="zh-CN" b="1" dirty="0">
                <a:solidFill>
                  <a:srgbClr val="0070C0"/>
                </a:solidFill>
                <a:latin typeface="微软雅黑" panose="020B0503020204020204" pitchFamily="34" charset="-122"/>
                <a:ea typeface="微软雅黑" panose="020B0503020204020204" pitchFamily="34" charset="-122"/>
              </a:rPr>
              <a:t>BMS</a:t>
            </a:r>
            <a:r>
              <a:rPr lang="zh-CN" altLang="en-US" b="1" dirty="0">
                <a:solidFill>
                  <a:srgbClr val="0070C0"/>
                </a:solidFill>
                <a:latin typeface="微软雅黑" panose="020B0503020204020204" pitchFamily="34" charset="-122"/>
                <a:ea typeface="微软雅黑" panose="020B0503020204020204" pitchFamily="34" charset="-122"/>
              </a:rPr>
              <a:t>的主要功能包括：</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r>
              <a:rPr lang="zh-CN" altLang="en-US" sz="1600" b="1" dirty="0">
                <a:solidFill>
                  <a:srgbClr val="0070C0"/>
                </a:solidFill>
                <a:latin typeface="微软雅黑" panose="020B0503020204020204" pitchFamily="34" charset="-122"/>
                <a:ea typeface="微软雅黑" panose="020B0503020204020204" pitchFamily="34" charset="-122"/>
                <a:sym typeface="+mn-ea"/>
              </a:rPr>
              <a:t>（</a:t>
            </a:r>
            <a:r>
              <a:rPr lang="en-US" altLang="zh-CN" sz="1600" b="1" dirty="0">
                <a:solidFill>
                  <a:srgbClr val="0070C0"/>
                </a:solidFill>
                <a:latin typeface="微软雅黑" panose="020B0503020204020204" pitchFamily="34" charset="-122"/>
                <a:ea typeface="微软雅黑" panose="020B0503020204020204" pitchFamily="34" charset="-122"/>
              </a:rPr>
              <a:t>1</a:t>
            </a:r>
            <a:r>
              <a:rPr lang="zh-CN" altLang="en-US" sz="1600" b="1" dirty="0">
                <a:solidFill>
                  <a:srgbClr val="0070C0"/>
                </a:solidFill>
                <a:latin typeface="微软雅黑" panose="020B0503020204020204" pitchFamily="34" charset="-122"/>
                <a:ea typeface="微软雅黑" panose="020B0503020204020204" pitchFamily="34" charset="-122"/>
              </a:rPr>
              <a:t>）充电均衡。在充电过程中，保证系统内所有单体蓄电池的端电压在各个时刻都有良好的一致性；能通过声光及通信方式将异常的蓄电池编号报告到主控机并通过主控机报告到整车管理系统。</a:t>
            </a:r>
            <a:endParaRPr lang="zh-CN" altLang="en-US" sz="1600" b="1" dirty="0">
              <a:solidFill>
                <a:srgbClr val="0070C0"/>
              </a:solidFill>
              <a:latin typeface="微软雅黑" panose="020B0503020204020204" pitchFamily="34" charset="-122"/>
              <a:ea typeface="微软雅黑" panose="020B0503020204020204" pitchFamily="34" charset="-122"/>
            </a:endParaRPr>
          </a:p>
          <a:p>
            <a:pPr indent="304800" algn="just"/>
            <a:r>
              <a:rPr lang="zh-CN" altLang="en-US" sz="1600" b="1" dirty="0">
                <a:solidFill>
                  <a:srgbClr val="0070C0"/>
                </a:solidFill>
                <a:latin typeface="微软雅黑" panose="020B0503020204020204" pitchFamily="34" charset="-122"/>
                <a:ea typeface="微软雅黑" panose="020B0503020204020204" pitchFamily="34" charset="-122"/>
                <a:sym typeface="+mn-ea"/>
              </a:rPr>
              <a:t>（</a:t>
            </a:r>
            <a:r>
              <a:rPr lang="en-US" altLang="zh-CN" sz="1600" b="1" dirty="0">
                <a:solidFill>
                  <a:srgbClr val="0070C0"/>
                </a:solidFill>
                <a:latin typeface="微软雅黑" panose="020B0503020204020204" pitchFamily="34" charset="-122"/>
                <a:ea typeface="微软雅黑" panose="020B0503020204020204" pitchFamily="34" charset="-122"/>
              </a:rPr>
              <a:t>2</a:t>
            </a:r>
            <a:r>
              <a:rPr lang="zh-CN" altLang="en-US" sz="1600" b="1" dirty="0">
                <a:solidFill>
                  <a:srgbClr val="0070C0"/>
                </a:solidFill>
                <a:latin typeface="微软雅黑" panose="020B0503020204020204" pitchFamily="34" charset="-122"/>
                <a:ea typeface="微软雅黑" panose="020B0503020204020204" pitchFamily="34" charset="-122"/>
              </a:rPr>
              <a:t>）过电流过电压示警。当出现蓄电池的电流或电压超过保护标准时示警指示；在过电流或过电压消失后示警指示取消。</a:t>
            </a:r>
            <a:endParaRPr lang="zh-CN" altLang="en-US" sz="1600" b="1" dirty="0">
              <a:solidFill>
                <a:srgbClr val="0070C0"/>
              </a:solidFill>
              <a:latin typeface="微软雅黑" panose="020B0503020204020204" pitchFamily="34" charset="-122"/>
              <a:ea typeface="微软雅黑" panose="020B0503020204020204" pitchFamily="34" charset="-122"/>
            </a:endParaRPr>
          </a:p>
          <a:p>
            <a:pPr indent="304800" algn="just"/>
            <a:r>
              <a:rPr lang="zh-CN" altLang="en-US" sz="1600" b="1" dirty="0">
                <a:solidFill>
                  <a:srgbClr val="0070C0"/>
                </a:solidFill>
                <a:latin typeface="微软雅黑" panose="020B0503020204020204" pitchFamily="34" charset="-122"/>
                <a:ea typeface="微软雅黑" panose="020B0503020204020204" pitchFamily="34" charset="-122"/>
                <a:sym typeface="+mn-ea"/>
              </a:rPr>
              <a:t>（</a:t>
            </a:r>
            <a:r>
              <a:rPr lang="en-US" altLang="zh-CN" sz="1600" b="1" dirty="0">
                <a:solidFill>
                  <a:srgbClr val="0070C0"/>
                </a:solidFill>
                <a:latin typeface="微软雅黑" panose="020B0503020204020204" pitchFamily="34" charset="-122"/>
                <a:ea typeface="微软雅黑" panose="020B0503020204020204" pitchFamily="34" charset="-122"/>
              </a:rPr>
              <a:t>3</a:t>
            </a:r>
            <a:r>
              <a:rPr lang="zh-CN" altLang="en-US" sz="1600" b="1" dirty="0">
                <a:solidFill>
                  <a:srgbClr val="0070C0"/>
                </a:solidFill>
                <a:latin typeface="微软雅黑" panose="020B0503020204020204" pitchFamily="34" charset="-122"/>
                <a:ea typeface="微软雅黑" panose="020B0503020204020204" pitchFamily="34" charset="-122"/>
              </a:rPr>
              <a:t>）电压采样。</a:t>
            </a:r>
            <a:r>
              <a:rPr lang="en-US" altLang="zh-CN" sz="1600" b="1" dirty="0">
                <a:solidFill>
                  <a:srgbClr val="0070C0"/>
                </a:solidFill>
                <a:latin typeface="微软雅黑" panose="020B0503020204020204" pitchFamily="34" charset="-122"/>
                <a:ea typeface="微软雅黑" panose="020B0503020204020204" pitchFamily="34" charset="-122"/>
              </a:rPr>
              <a:t>BMS</a:t>
            </a:r>
            <a:r>
              <a:rPr lang="zh-CN" altLang="en-US" sz="1600" b="1" dirty="0">
                <a:solidFill>
                  <a:srgbClr val="0070C0"/>
                </a:solidFill>
                <a:latin typeface="微软雅黑" panose="020B0503020204020204" pitchFamily="34" charset="-122"/>
                <a:ea typeface="微软雅黑" panose="020B0503020204020204" pitchFamily="34" charset="-122"/>
              </a:rPr>
              <a:t>能够对电压采样，并记录下来，供其自身分析。</a:t>
            </a:r>
            <a:endParaRPr lang="zh-CN" altLang="en-US" sz="1600" b="1" dirty="0">
              <a:solidFill>
                <a:srgbClr val="0070C0"/>
              </a:solidFill>
              <a:latin typeface="微软雅黑" panose="020B0503020204020204" pitchFamily="34" charset="-122"/>
              <a:ea typeface="微软雅黑" panose="020B0503020204020204" pitchFamily="34" charset="-122"/>
            </a:endParaRPr>
          </a:p>
          <a:p>
            <a:pPr indent="304800" algn="just"/>
            <a:r>
              <a:rPr lang="zh-CN" altLang="en-US" sz="1600" b="1" dirty="0">
                <a:solidFill>
                  <a:srgbClr val="0070C0"/>
                </a:solidFill>
                <a:latin typeface="微软雅黑" panose="020B0503020204020204" pitchFamily="34" charset="-122"/>
                <a:ea typeface="微软雅黑" panose="020B0503020204020204" pitchFamily="34" charset="-122"/>
                <a:sym typeface="+mn-ea"/>
              </a:rPr>
              <a:t>（</a:t>
            </a:r>
            <a:r>
              <a:rPr lang="en-US" altLang="zh-CN" sz="1600" b="1" dirty="0">
                <a:solidFill>
                  <a:srgbClr val="0070C0"/>
                </a:solidFill>
                <a:latin typeface="微软雅黑" panose="020B0503020204020204" pitchFamily="34" charset="-122"/>
                <a:ea typeface="微软雅黑" panose="020B0503020204020204" pitchFamily="34" charset="-122"/>
              </a:rPr>
              <a:t>4</a:t>
            </a:r>
            <a:r>
              <a:rPr lang="zh-CN" altLang="en-US" sz="1600" b="1" dirty="0">
                <a:solidFill>
                  <a:srgbClr val="0070C0"/>
                </a:solidFill>
                <a:latin typeface="微软雅黑" panose="020B0503020204020204" pitchFamily="34" charset="-122"/>
                <a:ea typeface="微软雅黑" panose="020B0503020204020204" pitchFamily="34" charset="-122"/>
              </a:rPr>
              <a:t>）充放电电流采样。</a:t>
            </a:r>
            <a:r>
              <a:rPr lang="en-US" altLang="zh-CN" sz="1600" b="1" dirty="0">
                <a:solidFill>
                  <a:srgbClr val="0070C0"/>
                </a:solidFill>
                <a:latin typeface="微软雅黑" panose="020B0503020204020204" pitchFamily="34" charset="-122"/>
                <a:ea typeface="微软雅黑" panose="020B0503020204020204" pitchFamily="34" charset="-122"/>
              </a:rPr>
              <a:t>BMS</a:t>
            </a:r>
            <a:r>
              <a:rPr lang="zh-CN" altLang="en-US" sz="1600" b="1" dirty="0">
                <a:solidFill>
                  <a:srgbClr val="0070C0"/>
                </a:solidFill>
                <a:latin typeface="微软雅黑" panose="020B0503020204020204" pitchFamily="34" charset="-122"/>
                <a:ea typeface="微软雅黑" panose="020B0503020204020204" pitchFamily="34" charset="-122"/>
              </a:rPr>
              <a:t>能够对电流采样，并记录下来，供其自身分析。</a:t>
            </a:r>
            <a:endParaRPr lang="zh-CN" altLang="en-US" sz="1600" b="1" dirty="0">
              <a:solidFill>
                <a:srgbClr val="0070C0"/>
              </a:solidFill>
              <a:latin typeface="微软雅黑" panose="020B0503020204020204" pitchFamily="34" charset="-122"/>
              <a:ea typeface="微软雅黑" panose="020B0503020204020204" pitchFamily="34" charset="-122"/>
            </a:endParaRPr>
          </a:p>
          <a:p>
            <a:pPr indent="304800" algn="just"/>
            <a:r>
              <a:rPr lang="zh-CN" altLang="en-US" sz="1600" b="1" dirty="0">
                <a:solidFill>
                  <a:srgbClr val="0070C0"/>
                </a:solidFill>
                <a:latin typeface="微软雅黑" panose="020B0503020204020204" pitchFamily="34" charset="-122"/>
                <a:ea typeface="微软雅黑" panose="020B0503020204020204" pitchFamily="34" charset="-122"/>
                <a:sym typeface="+mn-ea"/>
              </a:rPr>
              <a:t>（</a:t>
            </a:r>
            <a:r>
              <a:rPr lang="en-US" altLang="zh-CN" sz="1600" b="1" dirty="0">
                <a:solidFill>
                  <a:srgbClr val="0070C0"/>
                </a:solidFill>
                <a:latin typeface="微软雅黑" panose="020B0503020204020204" pitchFamily="34" charset="-122"/>
                <a:ea typeface="微软雅黑" panose="020B0503020204020204" pitchFamily="34" charset="-122"/>
              </a:rPr>
              <a:t>5</a:t>
            </a:r>
            <a:r>
              <a:rPr lang="zh-CN" altLang="en-US" sz="1600" b="1" dirty="0">
                <a:solidFill>
                  <a:srgbClr val="0070C0"/>
                </a:solidFill>
                <a:latin typeface="微软雅黑" panose="020B0503020204020204" pitchFamily="34" charset="-122"/>
                <a:ea typeface="微软雅黑" panose="020B0503020204020204" pitchFamily="34" charset="-122"/>
              </a:rPr>
              <a:t>）自检功能。通过电压、电流、温度等数据，能分析蓄电池是否正常工作，并能自动测试其他的功能是否正常，每隔一定的时间进行自检。</a:t>
            </a:r>
            <a:endParaRPr lang="zh-CN" altLang="en-US" sz="1600" b="1" dirty="0">
              <a:solidFill>
                <a:srgbClr val="0070C0"/>
              </a:solidFill>
              <a:latin typeface="微软雅黑" panose="020B0503020204020204" pitchFamily="34" charset="-122"/>
              <a:ea typeface="微软雅黑" panose="020B0503020204020204" pitchFamily="34" charset="-122"/>
            </a:endParaRPr>
          </a:p>
          <a:p>
            <a:pPr indent="304800" algn="just"/>
            <a:r>
              <a:rPr lang="zh-CN" altLang="en-US" sz="1600" b="1" dirty="0">
                <a:solidFill>
                  <a:srgbClr val="0070C0"/>
                </a:solidFill>
                <a:latin typeface="微软雅黑" panose="020B0503020204020204" pitchFamily="34" charset="-122"/>
                <a:ea typeface="微软雅黑" panose="020B0503020204020204" pitchFamily="34" charset="-122"/>
                <a:sym typeface="+mn-ea"/>
              </a:rPr>
              <a:t>（</a:t>
            </a:r>
            <a:r>
              <a:rPr lang="en-US" altLang="zh-CN" sz="1600" b="1" dirty="0">
                <a:solidFill>
                  <a:srgbClr val="0070C0"/>
                </a:solidFill>
                <a:latin typeface="微软雅黑" panose="020B0503020204020204" pitchFamily="34" charset="-122"/>
                <a:ea typeface="微软雅黑" panose="020B0503020204020204" pitchFamily="34" charset="-122"/>
              </a:rPr>
              <a:t>6</a:t>
            </a:r>
            <a:r>
              <a:rPr lang="zh-CN" altLang="en-US" sz="1600" b="1" dirty="0">
                <a:solidFill>
                  <a:srgbClr val="0070C0"/>
                </a:solidFill>
                <a:latin typeface="微软雅黑" panose="020B0503020204020204" pitchFamily="34" charset="-122"/>
                <a:ea typeface="微软雅黑" panose="020B0503020204020204" pitchFamily="34" charset="-122"/>
              </a:rPr>
              <a:t>）外电路故障保护。当外部电路出现严重故障或失效时，</a:t>
            </a:r>
            <a:r>
              <a:rPr lang="en-US" altLang="zh-CN" sz="1600" b="1" dirty="0">
                <a:solidFill>
                  <a:srgbClr val="0070C0"/>
                </a:solidFill>
                <a:latin typeface="微软雅黑" panose="020B0503020204020204" pitchFamily="34" charset="-122"/>
                <a:ea typeface="微软雅黑" panose="020B0503020204020204" pitchFamily="34" charset="-122"/>
              </a:rPr>
              <a:t>BMS</a:t>
            </a:r>
            <a:r>
              <a:rPr lang="zh-CN" altLang="en-US" sz="1600" b="1" dirty="0">
                <a:solidFill>
                  <a:srgbClr val="0070C0"/>
                </a:solidFill>
                <a:latin typeface="微软雅黑" panose="020B0503020204020204" pitchFamily="34" charset="-122"/>
                <a:ea typeface="微软雅黑" panose="020B0503020204020204" pitchFamily="34" charset="-122"/>
              </a:rPr>
              <a:t>能进行安全保护，使蓄电池不致过放电、过充电、短路等。</a:t>
            </a:r>
            <a:endParaRPr lang="zh-CN" altLang="en-US" sz="1600" b="1" dirty="0">
              <a:solidFill>
                <a:srgbClr val="0070C0"/>
              </a:solidFill>
              <a:latin typeface="微软雅黑" panose="020B0503020204020204" pitchFamily="34" charset="-122"/>
              <a:ea typeface="微软雅黑" panose="020B0503020204020204" pitchFamily="34" charset="-122"/>
            </a:endParaRPr>
          </a:p>
          <a:p>
            <a:pPr indent="304800" algn="just"/>
            <a:r>
              <a:rPr lang="zh-CN" altLang="en-US" sz="1600" b="1" dirty="0">
                <a:solidFill>
                  <a:srgbClr val="0070C0"/>
                </a:solidFill>
                <a:latin typeface="微软雅黑" panose="020B0503020204020204" pitchFamily="34" charset="-122"/>
                <a:ea typeface="微软雅黑" panose="020B0503020204020204" pitchFamily="34" charset="-122"/>
                <a:sym typeface="+mn-ea"/>
              </a:rPr>
              <a:t>（</a:t>
            </a:r>
            <a:r>
              <a:rPr lang="en-US" altLang="zh-CN" sz="1600" b="1" dirty="0">
                <a:solidFill>
                  <a:srgbClr val="0070C0"/>
                </a:solidFill>
                <a:latin typeface="微软雅黑" panose="020B0503020204020204" pitchFamily="34" charset="-122"/>
                <a:ea typeface="微软雅黑" panose="020B0503020204020204" pitchFamily="34" charset="-122"/>
              </a:rPr>
              <a:t>7</a:t>
            </a:r>
            <a:r>
              <a:rPr lang="zh-CN" altLang="en-US" sz="1600" b="1" dirty="0">
                <a:solidFill>
                  <a:srgbClr val="0070C0"/>
                </a:solidFill>
                <a:latin typeface="微软雅黑" panose="020B0503020204020204" pitchFamily="34" charset="-122"/>
                <a:ea typeface="微软雅黑" panose="020B0503020204020204" pitchFamily="34" charset="-122"/>
              </a:rPr>
              <a:t>）温度检测与保护。</a:t>
            </a:r>
            <a:r>
              <a:rPr lang="en-US" altLang="zh-CN" sz="1600" b="1" dirty="0">
                <a:solidFill>
                  <a:srgbClr val="0070C0"/>
                </a:solidFill>
                <a:latin typeface="微软雅黑" panose="020B0503020204020204" pitchFamily="34" charset="-122"/>
                <a:ea typeface="微软雅黑" panose="020B0503020204020204" pitchFamily="34" charset="-122"/>
              </a:rPr>
              <a:t>BMS</a:t>
            </a:r>
            <a:r>
              <a:rPr lang="zh-CN" altLang="en-US" sz="1600" b="1" dirty="0">
                <a:solidFill>
                  <a:srgbClr val="0070C0"/>
                </a:solidFill>
                <a:latin typeface="微软雅黑" panose="020B0503020204020204" pitchFamily="34" charset="-122"/>
                <a:ea typeface="微软雅黑" panose="020B0503020204020204" pitchFamily="34" charset="-122"/>
              </a:rPr>
              <a:t>能对蓄电池的温度进行测量与记录，在温度超过规定上限时，切断蓄电池充放电回路并进行声光报警。</a:t>
            </a:r>
            <a:endParaRPr lang="zh-CN" altLang="en-US" sz="1600" b="1" dirty="0">
              <a:solidFill>
                <a:srgbClr val="0070C0"/>
              </a:solidFill>
              <a:latin typeface="微软雅黑" panose="020B0503020204020204" pitchFamily="34" charset="-122"/>
              <a:ea typeface="微软雅黑" panose="020B0503020204020204" pitchFamily="34" charset="-122"/>
            </a:endParaRPr>
          </a:p>
          <a:p>
            <a:pPr indent="304800" algn="just"/>
            <a:r>
              <a:rPr lang="zh-CN" altLang="en-US" sz="1600" b="1" dirty="0">
                <a:solidFill>
                  <a:srgbClr val="0070C0"/>
                </a:solidFill>
                <a:latin typeface="微软雅黑" panose="020B0503020204020204" pitchFamily="34" charset="-122"/>
                <a:ea typeface="微软雅黑" panose="020B0503020204020204" pitchFamily="34" charset="-122"/>
                <a:sym typeface="+mn-ea"/>
              </a:rPr>
              <a:t>（</a:t>
            </a:r>
            <a:r>
              <a:rPr lang="en-US" altLang="zh-CN" sz="1600" b="1" dirty="0">
                <a:solidFill>
                  <a:srgbClr val="0070C0"/>
                </a:solidFill>
                <a:latin typeface="微软雅黑" panose="020B0503020204020204" pitchFamily="34" charset="-122"/>
                <a:ea typeface="微软雅黑" panose="020B0503020204020204" pitchFamily="34" charset="-122"/>
              </a:rPr>
              <a:t>8</a:t>
            </a:r>
            <a:r>
              <a:rPr lang="zh-CN" altLang="en-US" sz="1600" b="1" dirty="0">
                <a:solidFill>
                  <a:srgbClr val="0070C0"/>
                </a:solidFill>
                <a:latin typeface="微软雅黑" panose="020B0503020204020204" pitchFamily="34" charset="-122"/>
                <a:ea typeface="微软雅黑" panose="020B0503020204020204" pitchFamily="34" charset="-122"/>
              </a:rPr>
              <a:t>）通信功能。通信模块与系统主控部分通过总线进行通信</a:t>
            </a:r>
            <a:r>
              <a:rPr lang="en-US" altLang="zh-CN" sz="1600" b="1" dirty="0">
                <a:solidFill>
                  <a:srgbClr val="0070C0"/>
                </a:solidFill>
                <a:latin typeface="微软雅黑" panose="020B0503020204020204" pitchFamily="34" charset="-122"/>
                <a:ea typeface="微软雅黑" panose="020B0503020204020204" pitchFamily="34" charset="-122"/>
              </a:rPr>
              <a:t>,</a:t>
            </a:r>
            <a:r>
              <a:rPr lang="zh-CN" altLang="en-US" sz="1600" b="1" dirty="0">
                <a:solidFill>
                  <a:srgbClr val="0070C0"/>
                </a:solidFill>
                <a:latin typeface="微软雅黑" panose="020B0503020204020204" pitchFamily="34" charset="-122"/>
                <a:ea typeface="微软雅黑" panose="020B0503020204020204" pitchFamily="34" charset="-122"/>
              </a:rPr>
              <a:t>所有单体蓄电池的分析数据均能实时传到主控单元。</a:t>
            </a:r>
            <a:endParaRPr lang="zh-CN" altLang="en-US" sz="1600" b="1" dirty="0">
              <a:solidFill>
                <a:srgbClr val="0070C0"/>
              </a:solidFill>
              <a:latin typeface="微软雅黑" panose="020B0503020204020204" pitchFamily="34" charset="-122"/>
              <a:ea typeface="微软雅黑" panose="020B0503020204020204" pitchFamily="34" charset="-122"/>
            </a:endParaRPr>
          </a:p>
          <a:p>
            <a:pPr indent="304800" algn="just"/>
            <a:endParaRPr lang="zh-CN" altLang="zh-CN" b="1" dirty="0">
              <a:solidFill>
                <a:srgbClr val="0070C0"/>
              </a:solidFill>
              <a:latin typeface="微软雅黑" panose="020B0503020204020204" pitchFamily="34" charset="-122"/>
              <a:ea typeface="微软雅黑" panose="020B0503020204020204" pitchFamily="34" charset="-122"/>
            </a:endParaRPr>
          </a:p>
        </p:txBody>
      </p:sp>
      <p:sp>
        <p:nvSpPr>
          <p:cNvPr id="14" name="矩形 13"/>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ransition advClick="0" advTm="6000">
    <p:push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539552" y="1061864"/>
            <a:ext cx="7848872" cy="2639060"/>
          </a:xfrm>
          <a:prstGeom prst="rect">
            <a:avLst/>
          </a:prstGeom>
        </p:spPr>
        <p:txBody>
          <a:bodyPr wrap="square">
            <a:spAutoFit/>
          </a:bodyPr>
          <a:lstStyle/>
          <a:p>
            <a:pPr indent="304800" algn="just">
              <a:lnSpc>
                <a:spcPct val="200000"/>
              </a:lnSpc>
            </a:pPr>
            <a:r>
              <a:rPr lang="en-US" b="1" dirty="0">
                <a:solidFill>
                  <a:srgbClr val="0070C0"/>
                </a:solidFill>
                <a:latin typeface="微软雅黑" panose="020B0503020204020204" pitchFamily="34" charset="-122"/>
                <a:ea typeface="微软雅黑" panose="020B0503020204020204" pitchFamily="34" charset="-122"/>
              </a:rPr>
              <a:t>1.</a:t>
            </a:r>
            <a:r>
              <a:rPr lang="zh-CN" altLang="en-US" b="1" dirty="0">
                <a:solidFill>
                  <a:srgbClr val="0070C0"/>
                </a:solidFill>
                <a:latin typeface="微软雅黑" panose="020B0503020204020204" pitchFamily="34" charset="-122"/>
                <a:ea typeface="微软雅黑" panose="020B0503020204020204" pitchFamily="34" charset="-122"/>
              </a:rPr>
              <a:t>电池组的高压如何实现？</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200000"/>
              </a:lnSpc>
            </a:pPr>
            <a:r>
              <a:rPr lang="en-US" b="1" dirty="0">
                <a:solidFill>
                  <a:srgbClr val="0070C0"/>
                </a:solidFill>
                <a:latin typeface="微软雅黑" panose="020B0503020204020204" pitchFamily="34" charset="-122"/>
                <a:ea typeface="微软雅黑" panose="020B0503020204020204" pitchFamily="34" charset="-122"/>
              </a:rPr>
              <a:t>2.</a:t>
            </a:r>
            <a:r>
              <a:rPr lang="zh-CN" altLang="en-US" b="1" dirty="0">
                <a:solidFill>
                  <a:srgbClr val="0070C0"/>
                </a:solidFill>
                <a:latin typeface="微软雅黑" panose="020B0503020204020204" pitchFamily="34" charset="-122"/>
                <a:ea typeface="微软雅黑" panose="020B0503020204020204" pitchFamily="34" charset="-122"/>
              </a:rPr>
              <a:t>为什么要采用超过安全电压的电压等级？</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200000"/>
              </a:lnSpc>
            </a:pPr>
            <a:r>
              <a:rPr lang="en-US" b="1" dirty="0">
                <a:solidFill>
                  <a:srgbClr val="0070C0"/>
                </a:solidFill>
                <a:latin typeface="微软雅黑" panose="020B0503020204020204" pitchFamily="34" charset="-122"/>
                <a:ea typeface="微软雅黑" panose="020B0503020204020204" pitchFamily="34" charset="-122"/>
              </a:rPr>
              <a:t>3.</a:t>
            </a:r>
            <a:r>
              <a:rPr lang="zh-CN" altLang="en-US" b="1" dirty="0">
                <a:solidFill>
                  <a:srgbClr val="0070C0"/>
                </a:solidFill>
                <a:latin typeface="微软雅黑" panose="020B0503020204020204" pitchFamily="34" charset="-122"/>
                <a:ea typeface="微软雅黑" panose="020B0503020204020204" pitchFamily="34" charset="-122"/>
              </a:rPr>
              <a:t>应对纯电动汽车的高压，如何降低触电风险？</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200000"/>
              </a:lnSpc>
            </a:pPr>
            <a:r>
              <a:rPr lang="en-US" b="1" dirty="0">
                <a:solidFill>
                  <a:srgbClr val="0070C0"/>
                </a:solidFill>
                <a:latin typeface="微软雅黑" panose="020B0503020204020204" pitchFamily="34" charset="-122"/>
                <a:ea typeface="微软雅黑" panose="020B0503020204020204" pitchFamily="34" charset="-122"/>
              </a:rPr>
              <a:t>4.</a:t>
            </a:r>
            <a:r>
              <a:rPr lang="en-US" altLang="zh-CN" b="1" dirty="0">
                <a:solidFill>
                  <a:srgbClr val="0070C0"/>
                </a:solidFill>
                <a:latin typeface="微软雅黑" panose="020B0503020204020204" pitchFamily="34" charset="-122"/>
                <a:ea typeface="微软雅黑" panose="020B0503020204020204" pitchFamily="34" charset="-122"/>
              </a:rPr>
              <a:t>BMS</a:t>
            </a:r>
            <a:r>
              <a:rPr lang="zh-CN" altLang="en-US" b="1" dirty="0">
                <a:solidFill>
                  <a:srgbClr val="0070C0"/>
                </a:solidFill>
                <a:latin typeface="微软雅黑" panose="020B0503020204020204" pitchFamily="34" charset="-122"/>
                <a:ea typeface="微软雅黑" panose="020B0503020204020204" pitchFamily="34" charset="-122"/>
              </a:rPr>
              <a:t>主要功能？</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20000"/>
              </a:lnSpc>
            </a:pP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8" name="矩形 7"/>
          <p:cNvSpPr/>
          <p:nvPr/>
        </p:nvSpPr>
        <p:spPr>
          <a:xfrm>
            <a:off x="683568" y="121196"/>
            <a:ext cx="2031325"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学习效果评价</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ransition advClick="0" advTm="6000">
    <p:push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五边形 26"/>
          <p:cNvSpPr/>
          <p:nvPr/>
        </p:nvSpPr>
        <p:spPr>
          <a:xfrm rot="5400000">
            <a:off x="3604367" y="-616544"/>
            <a:ext cx="1935266" cy="3168354"/>
          </a:xfrm>
          <a:prstGeom prst="homePlate">
            <a:avLst>
              <a:gd name="adj" fmla="val 28927"/>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28" name="TextBox 27"/>
          <p:cNvSpPr txBox="1"/>
          <p:nvPr/>
        </p:nvSpPr>
        <p:spPr bwMode="auto">
          <a:xfrm>
            <a:off x="4168475" y="265212"/>
            <a:ext cx="891445" cy="1254065"/>
          </a:xfrm>
          <a:prstGeom prst="rect">
            <a:avLst/>
          </a:prstGeom>
          <a:noFill/>
        </p:spPr>
        <p:txBody>
          <a:bodyPr vert="eaVert" wrap="none">
            <a:prstTxWarp prst="textPlain">
              <a:avLst/>
            </a:prstTxWarp>
            <a:spAutoFit/>
          </a:bodyPr>
          <a:lstStyle/>
          <a:p>
            <a:pPr algn="ctr" fontAlgn="auto">
              <a:spcBef>
                <a:spcPts val="0"/>
              </a:spcBef>
              <a:spcAft>
                <a:spcPts val="0"/>
              </a:spcAft>
              <a:defRPr/>
            </a:pPr>
            <a:r>
              <a:rPr lang="en-US" altLang="zh-CN" sz="4000" b="1" kern="0" spc="-150" dirty="0">
                <a:ln w="1905">
                  <a:noFill/>
                </a:ln>
                <a:solidFill>
                  <a:schemeClr val="bg1"/>
                </a:solidFill>
                <a:latin typeface="微软雅黑" panose="020B0503020204020204" pitchFamily="34" charset="-122"/>
                <a:ea typeface="微软雅黑" panose="020B0503020204020204" pitchFamily="34" charset="-122"/>
              </a:rPr>
              <a:t>2</a:t>
            </a:r>
            <a:endParaRPr lang="zh-CN" altLang="en-US" sz="4000" b="1" kern="0" spc="-150" dirty="0">
              <a:ln w="1905">
                <a:noFill/>
              </a:ln>
              <a:solidFill>
                <a:schemeClr val="bg1"/>
              </a:solidFill>
              <a:latin typeface="微软雅黑" panose="020B0503020204020204" pitchFamily="34" charset="-122"/>
              <a:ea typeface="微软雅黑" panose="020B0503020204020204" pitchFamily="34" charset="-122"/>
            </a:endParaRPr>
          </a:p>
        </p:txBody>
      </p:sp>
      <p:sp>
        <p:nvSpPr>
          <p:cNvPr id="4" name="矩形 3"/>
          <p:cNvSpPr/>
          <p:nvPr/>
        </p:nvSpPr>
        <p:spPr>
          <a:xfrm rot="5400000">
            <a:off x="2470876" y="2024910"/>
            <a:ext cx="4211826" cy="3168355"/>
          </a:xfrm>
          <a:custGeom>
            <a:avLst/>
            <a:gdLst/>
            <a:ahLst/>
            <a:cxnLst/>
            <a:rect l="l" t="t" r="r" b="b"/>
            <a:pathLst>
              <a:path w="4211826" h="3168355">
                <a:moveTo>
                  <a:pt x="283690" y="851398"/>
                </a:moveTo>
                <a:lnTo>
                  <a:pt x="4211826" y="851398"/>
                </a:lnTo>
                <a:lnTo>
                  <a:pt x="4211826" y="1465561"/>
                </a:lnTo>
                <a:lnTo>
                  <a:pt x="500721" y="1465561"/>
                </a:lnTo>
                <a:close/>
                <a:moveTo>
                  <a:pt x="283690" y="2316958"/>
                </a:moveTo>
                <a:lnTo>
                  <a:pt x="500721" y="1702795"/>
                </a:lnTo>
                <a:lnTo>
                  <a:pt x="4211826" y="1702795"/>
                </a:lnTo>
                <a:lnTo>
                  <a:pt x="4211826" y="2316958"/>
                </a:lnTo>
                <a:close/>
                <a:moveTo>
                  <a:pt x="0" y="0"/>
                </a:moveTo>
                <a:lnTo>
                  <a:pt x="4211826" y="0"/>
                </a:lnTo>
                <a:lnTo>
                  <a:pt x="4211826" y="614163"/>
                </a:lnTo>
                <a:lnTo>
                  <a:pt x="217032" y="614163"/>
                </a:lnTo>
                <a:close/>
                <a:moveTo>
                  <a:pt x="0" y="3168355"/>
                </a:moveTo>
                <a:lnTo>
                  <a:pt x="217032" y="2554192"/>
                </a:lnTo>
                <a:lnTo>
                  <a:pt x="4211826" y="2554192"/>
                </a:lnTo>
                <a:lnTo>
                  <a:pt x="4211826" y="3168355"/>
                </a:lnTo>
                <a:close/>
              </a:path>
            </a:pathLst>
          </a:cu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21" name="TextBox 20"/>
          <p:cNvSpPr txBox="1"/>
          <p:nvPr/>
        </p:nvSpPr>
        <p:spPr>
          <a:xfrm>
            <a:off x="1528025" y="2602567"/>
            <a:ext cx="6284335" cy="829945"/>
          </a:xfrm>
          <a:prstGeom prst="rect">
            <a:avLst/>
          </a:prstGeom>
        </p:spPr>
        <p:txBody>
          <a:bodyPr wrap="square">
            <a:spAutoFit/>
          </a:bodyPr>
          <a:lstStyle>
            <a:defPPr>
              <a:defRPr lang="zh-CN"/>
            </a:defPPr>
            <a:lvl1pPr algn="ctr">
              <a:defRPr sz="2800" b="1">
                <a:gradFill flip="none" rotWithShape="1">
                  <a:gsLst>
                    <a:gs pos="0">
                      <a:srgbClr val="0070C0"/>
                    </a:gs>
                    <a:gs pos="37000">
                      <a:srgbClr val="002060"/>
                    </a:gs>
                    <a:gs pos="97000">
                      <a:srgbClr val="0070C0"/>
                    </a:gs>
                  </a:gsLst>
                  <a:lin ang="8100000" scaled="1"/>
                  <a:tileRect/>
                </a:gradFill>
                <a:latin typeface="微软雅黑" panose="020B0503020204020204" pitchFamily="34" charset="-122"/>
                <a:ea typeface="微软雅黑" panose="020B0503020204020204" pitchFamily="34" charset="-122"/>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zh-CN" altLang="en-US" sz="4800" dirty="0">
                <a:ln w="12700" cmpd="sng">
                  <a:noFill/>
                  <a:prstDash val="solid"/>
                  <a:miter lim="800000"/>
                </a:ln>
                <a:gradFill>
                  <a:gsLst>
                    <a:gs pos="0">
                      <a:srgbClr val="002060"/>
                    </a:gs>
                    <a:gs pos="100000">
                      <a:srgbClr val="0070C0"/>
                    </a:gs>
                  </a:gsLst>
                  <a:lin ang="5400000" scaled="0"/>
                </a:gradFill>
              </a:rPr>
              <a:t>纯电动汽车电机的</a:t>
            </a:r>
            <a:r>
              <a:rPr lang="zh-CN" altLang="en-US" sz="4800" dirty="0">
                <a:ln w="12700" cmpd="sng">
                  <a:noFill/>
                  <a:prstDash val="solid"/>
                  <a:miter lim="800000"/>
                </a:ln>
                <a:gradFill>
                  <a:gsLst>
                    <a:gs pos="0">
                      <a:srgbClr val="002060"/>
                    </a:gs>
                    <a:gs pos="100000">
                      <a:srgbClr val="0070C0"/>
                    </a:gs>
                  </a:gsLst>
                  <a:lin ang="5400000" scaled="0"/>
                </a:gradFill>
              </a:rPr>
              <a:t>认知</a:t>
            </a:r>
            <a:endParaRPr lang="zh-CN" altLang="en-US" sz="4800" dirty="0">
              <a:ln w="12700" cmpd="sng">
                <a:noFill/>
                <a:prstDash val="solid"/>
                <a:miter lim="800000"/>
              </a:ln>
              <a:gradFill>
                <a:gsLst>
                  <a:gs pos="0">
                    <a:srgbClr val="002060"/>
                  </a:gs>
                  <a:gs pos="100000">
                    <a:srgbClr val="0070C0"/>
                  </a:gs>
                </a:gsLst>
                <a:lin ang="5400000" scaled="0"/>
              </a:gradFill>
            </a:endParaRPr>
          </a:p>
        </p:txBody>
      </p:sp>
    </p:spTree>
  </p:cSld>
  <p:clrMapOvr>
    <a:masterClrMapping/>
  </p:clrMapOvr>
  <p:transition advClick="0" advTm="300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up)">
                                      <p:cBhvr>
                                        <p:cTn id="7" dur="500"/>
                                        <p:tgtEl>
                                          <p:spTgt spid="27"/>
                                        </p:tgtEl>
                                      </p:cBhvr>
                                    </p:animEffect>
                                  </p:childTnLst>
                                </p:cTn>
                              </p:par>
                            </p:childTnLst>
                          </p:cTn>
                        </p:par>
                        <p:par>
                          <p:cTn id="8" fill="hold">
                            <p:stCondLst>
                              <p:cond delay="500"/>
                            </p:stCondLst>
                            <p:childTnLst>
                              <p:par>
                                <p:cTn id="9" presetID="16" presetClass="entr" presetSubtype="37"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arn(outVertical)">
                                      <p:cBhvr>
                                        <p:cTn id="11" dur="500"/>
                                        <p:tgtEl>
                                          <p:spTgt spid="4"/>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fade">
                                      <p:cBhvr>
                                        <p:cTn id="15" dur="250"/>
                                        <p:tgtEl>
                                          <p:spTgt spid="28"/>
                                        </p:tgtEl>
                                      </p:cBhvr>
                                    </p:animEffect>
                                    <p:anim calcmode="lin" valueType="num">
                                      <p:cBhvr>
                                        <p:cTn id="16" dur="250" fill="hold"/>
                                        <p:tgtEl>
                                          <p:spTgt spid="28"/>
                                        </p:tgtEl>
                                        <p:attrNameLst>
                                          <p:attrName>ppt_x</p:attrName>
                                        </p:attrNameLst>
                                      </p:cBhvr>
                                      <p:tavLst>
                                        <p:tav tm="0">
                                          <p:val>
                                            <p:strVal val="#ppt_x"/>
                                          </p:val>
                                        </p:tav>
                                        <p:tav tm="100000">
                                          <p:val>
                                            <p:strVal val="#ppt_x"/>
                                          </p:val>
                                        </p:tav>
                                      </p:tavLst>
                                    </p:anim>
                                    <p:anim calcmode="lin" valueType="num">
                                      <p:cBhvr>
                                        <p:cTn id="17" dur="250" fill="hold"/>
                                        <p:tgtEl>
                                          <p:spTgt spid="28"/>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16" presetClass="entr" presetSubtype="21" fill="hold" grpId="0" nodeType="after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barn(inVertical)">
                                      <p:cBhvr>
                                        <p:cTn id="2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p:bldP spid="4" grpId="0" animBg="1"/>
      <p:bldP spid="2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55576" y="121196"/>
            <a:ext cx="1415772" cy="461665"/>
          </a:xfrm>
          <a:prstGeom prst="rect">
            <a:avLst/>
          </a:prstGeom>
          <a:noFill/>
        </p:spPr>
        <p:txBody>
          <a:bodyPr wrap="none" rtlCol="0">
            <a:spAutoFit/>
          </a:bodyPr>
          <a:lstStyle/>
          <a:p>
            <a:pPr algn="ctr"/>
            <a:r>
              <a:rPr lang="zh-CN" altLang="zh-CN" sz="2400" b="1" dirty="0">
                <a:solidFill>
                  <a:srgbClr val="0070C0"/>
                </a:solidFill>
                <a:latin typeface="微软雅黑" panose="020B0503020204020204" pitchFamily="34" charset="-122"/>
                <a:ea typeface="微软雅黑" panose="020B0503020204020204" pitchFamily="34" charset="-122"/>
              </a:rPr>
              <a:t>任务描述</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755576" y="1287839"/>
            <a:ext cx="7848872" cy="3139321"/>
          </a:xfrm>
          <a:prstGeom prst="rect">
            <a:avLst/>
          </a:prstGeom>
          <a:noFill/>
        </p:spPr>
        <p:txBody>
          <a:bodyPr wrap="square" rtlCol="0">
            <a:spAutoFit/>
          </a:bodyPr>
          <a:lstStyle/>
          <a:p>
            <a:pPr>
              <a:lnSpc>
                <a:spcPct val="200000"/>
              </a:lnSpc>
            </a:pPr>
            <a:r>
              <a:rPr lang="en-US" altLang="zh-CN" sz="180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      </a:t>
            </a:r>
            <a:r>
              <a:rPr lang="zh-CN" altLang="en-US" b="1" dirty="0">
                <a:solidFill>
                  <a:srgbClr val="0070C0"/>
                </a:solidFill>
                <a:latin typeface="微软雅黑" panose="020B0503020204020204" pitchFamily="34" charset="-122"/>
                <a:ea typeface="微软雅黑" panose="020B0503020204020204" pitchFamily="34" charset="-122"/>
              </a:rPr>
              <a:t>全国大学生机械创新设计大赛又开始报名了，今年老师指定了你作为参赛队的队长带领小组参赛。参赛作品为设计一辆全新的纯电动汽车。作为队长，你需要收集资料，同组员了解目前市场上的纯电动汽车概况，并与大家头脑风暴设计出具有创新点的参赛作品。你如何给组员介绍纯电动汽车呢？请先完成第一部分，纯电动汽车的电机。</a:t>
            </a:r>
            <a:endParaRPr lang="zh-CN" altLang="zh-CN" b="1" dirty="0">
              <a:solidFill>
                <a:srgbClr val="0070C0"/>
              </a:solidFill>
              <a:latin typeface="微软雅黑" panose="020B0503020204020204" pitchFamily="34" charset="-122"/>
              <a:ea typeface="微软雅黑" panose="020B0503020204020204" pitchFamily="34" charset="-122"/>
            </a:endParaRPr>
          </a:p>
          <a:p>
            <a:endParaRPr lang="zh-CN" altLang="en-US" dirty="0"/>
          </a:p>
        </p:txBody>
      </p:sp>
    </p:spTree>
  </p:cSld>
  <p:clrMapOvr>
    <a:masterClrMapping/>
  </p:clrMapOvr>
  <p:transition advClick="0" advTm="5000">
    <p:cove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五边形 26"/>
          <p:cNvSpPr/>
          <p:nvPr/>
        </p:nvSpPr>
        <p:spPr>
          <a:xfrm>
            <a:off x="12603" y="409228"/>
            <a:ext cx="1463053" cy="4824536"/>
          </a:xfrm>
          <a:prstGeom prst="homePlate">
            <a:avLst>
              <a:gd name="adj" fmla="val 28927"/>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微软雅黑" panose="020B0503020204020204" pitchFamily="34" charset="-122"/>
              <a:cs typeface="+mn-cs"/>
            </a:endParaRPr>
          </a:p>
        </p:txBody>
      </p:sp>
      <p:sp>
        <p:nvSpPr>
          <p:cNvPr id="4" name="矩形 3"/>
          <p:cNvSpPr/>
          <p:nvPr>
            <p:custDataLst>
              <p:tags r:id="rId1"/>
            </p:custDataLst>
          </p:nvPr>
        </p:nvSpPr>
        <p:spPr>
          <a:xfrm>
            <a:off x="1682734" y="1169266"/>
            <a:ext cx="6489666" cy="614163"/>
          </a:xfrm>
          <a:custGeom>
            <a:avLst/>
            <a:gdLst/>
            <a:ahLst/>
            <a:cxnLst/>
            <a:rect l="l" t="t" r="r" b="b"/>
            <a:pathLst>
              <a:path w="6460765" h="614163">
                <a:moveTo>
                  <a:pt x="0" y="0"/>
                </a:moveTo>
                <a:lnTo>
                  <a:pt x="6460765" y="0"/>
                </a:lnTo>
                <a:lnTo>
                  <a:pt x="6460765" y="614163"/>
                </a:lnTo>
                <a:lnTo>
                  <a:pt x="204643" y="614163"/>
                </a:lnTo>
                <a:close/>
              </a:path>
            </a:pathLst>
          </a:cu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微软雅黑" panose="020B0503020204020204" pitchFamily="34" charset="-122"/>
              <a:cs typeface="+mn-cs"/>
            </a:endParaRPr>
          </a:p>
        </p:txBody>
      </p:sp>
      <p:sp>
        <p:nvSpPr>
          <p:cNvPr id="83" name="矩形 82"/>
          <p:cNvSpPr/>
          <p:nvPr>
            <p:custDataLst>
              <p:tags r:id="rId2"/>
            </p:custDataLst>
          </p:nvPr>
        </p:nvSpPr>
        <p:spPr>
          <a:xfrm>
            <a:off x="1840789" y="1849388"/>
            <a:ext cx="6331611" cy="614163"/>
          </a:xfrm>
          <a:custGeom>
            <a:avLst/>
            <a:gdLst/>
            <a:ahLst/>
            <a:cxnLst/>
            <a:rect l="l" t="t" r="r" b="b"/>
            <a:pathLst>
              <a:path w="6177074" h="614163">
                <a:moveTo>
                  <a:pt x="0" y="0"/>
                </a:moveTo>
                <a:lnTo>
                  <a:pt x="6177074" y="0"/>
                </a:lnTo>
                <a:lnTo>
                  <a:pt x="6177074" y="614163"/>
                </a:lnTo>
                <a:lnTo>
                  <a:pt x="204643" y="614163"/>
                </a:lnTo>
                <a:close/>
              </a:path>
            </a:pathLst>
          </a:cu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en-US" altLang="zh-CN" sz="2800" b="1" dirty="0" smtClean="0">
                <a:solidFill>
                  <a:prstClr val="white"/>
                </a:solidFill>
                <a:latin typeface="微软雅黑" panose="020B0503020204020204" pitchFamily="34" charset="-122"/>
                <a:ea typeface="微软雅黑" panose="020B0503020204020204" pitchFamily="34" charset="-122"/>
              </a:rPr>
              <a:t>  2</a:t>
            </a:r>
            <a:r>
              <a:rPr lang="en-US" altLang="zh-CN" sz="2800" b="1" dirty="0">
                <a:solidFill>
                  <a:prstClr val="white"/>
                </a:solidFill>
                <a:latin typeface="微软雅黑" panose="020B0503020204020204" pitchFamily="34" charset="-122"/>
                <a:ea typeface="微软雅黑" panose="020B0503020204020204" pitchFamily="34" charset="-122"/>
              </a:rPr>
              <a:t>.</a:t>
            </a:r>
            <a:r>
              <a:rPr lang="zh-CN" altLang="en-US" sz="2800" b="1" dirty="0">
                <a:solidFill>
                  <a:prstClr val="white"/>
                </a:solidFill>
                <a:latin typeface="微软雅黑" panose="020B0503020204020204" pitchFamily="34" charset="-122"/>
                <a:ea typeface="微软雅黑" panose="020B0503020204020204" pitchFamily="34" charset="-122"/>
              </a:rPr>
              <a:t>纯电动汽车</a:t>
            </a:r>
            <a:r>
              <a:rPr lang="zh-CN" altLang="en-US" sz="2800" b="1" dirty="0">
                <a:solidFill>
                  <a:prstClr val="white"/>
                </a:solidFill>
                <a:latin typeface="微软雅黑" panose="020B0503020204020204" pitchFamily="34" charset="-122"/>
                <a:ea typeface="微软雅黑" panose="020B0503020204020204" pitchFamily="34" charset="-122"/>
              </a:rPr>
              <a:t>电机的</a:t>
            </a:r>
            <a:r>
              <a:rPr lang="zh-CN" altLang="en-US" sz="2800" b="1" dirty="0">
                <a:solidFill>
                  <a:prstClr val="white"/>
                </a:solidFill>
                <a:latin typeface="微软雅黑" panose="020B0503020204020204" pitchFamily="34" charset="-122"/>
                <a:ea typeface="微软雅黑" panose="020B0503020204020204" pitchFamily="34" charset="-122"/>
              </a:rPr>
              <a:t>认知</a:t>
            </a:r>
            <a:endParaRPr lang="zh-CN" altLang="en-US" sz="2800" b="1" dirty="0">
              <a:solidFill>
                <a:prstClr val="white"/>
              </a:solidFill>
              <a:latin typeface="微软雅黑" panose="020B0503020204020204" pitchFamily="34" charset="-122"/>
              <a:ea typeface="微软雅黑" panose="020B0503020204020204" pitchFamily="34" charset="-122"/>
            </a:endParaRPr>
          </a:p>
        </p:txBody>
      </p:sp>
      <p:sp>
        <p:nvSpPr>
          <p:cNvPr id="84" name="矩形 83"/>
          <p:cNvSpPr/>
          <p:nvPr>
            <p:custDataLst>
              <p:tags r:id="rId3"/>
            </p:custDataLst>
          </p:nvPr>
        </p:nvSpPr>
        <p:spPr>
          <a:xfrm>
            <a:off x="1837398" y="3233047"/>
            <a:ext cx="6335002" cy="614163"/>
          </a:xfrm>
          <a:custGeom>
            <a:avLst/>
            <a:gdLst/>
            <a:ahLst/>
            <a:cxnLst/>
            <a:rect l="l" t="t" r="r" b="b"/>
            <a:pathLst>
              <a:path w="6177074" h="614163">
                <a:moveTo>
                  <a:pt x="204643" y="0"/>
                </a:moveTo>
                <a:lnTo>
                  <a:pt x="6177074" y="0"/>
                </a:lnTo>
                <a:lnTo>
                  <a:pt x="6177074" y="614163"/>
                </a:lnTo>
                <a:lnTo>
                  <a:pt x="0" y="614163"/>
                </a:lnTo>
                <a:close/>
              </a:path>
            </a:pathLst>
          </a:cu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just">
              <a:defRPr/>
            </a:pPr>
            <a:r>
              <a:rPr lang="en-US" altLang="zh-CN" sz="2800" b="1" dirty="0" smtClean="0">
                <a:solidFill>
                  <a:prstClr val="white"/>
                </a:solidFill>
                <a:latin typeface="微软雅黑" panose="020B0503020204020204" pitchFamily="34" charset="-122"/>
                <a:ea typeface="微软雅黑" panose="020B0503020204020204" pitchFamily="34" charset="-122"/>
              </a:rPr>
              <a:t>  3</a:t>
            </a:r>
            <a:r>
              <a:rPr lang="en-US" altLang="zh-CN" sz="2800" b="1" dirty="0">
                <a:solidFill>
                  <a:prstClr val="white"/>
                </a:solidFill>
                <a:latin typeface="微软雅黑" panose="020B0503020204020204" pitchFamily="34" charset="-122"/>
                <a:ea typeface="微软雅黑" panose="020B0503020204020204" pitchFamily="34" charset="-122"/>
              </a:rPr>
              <a:t>.</a:t>
            </a:r>
            <a:r>
              <a:rPr lang="zh-CN" altLang="en-US" sz="2800" b="1" dirty="0">
                <a:solidFill>
                  <a:prstClr val="white"/>
                </a:solidFill>
                <a:latin typeface="微软雅黑" panose="020B0503020204020204" pitchFamily="34" charset="-122"/>
                <a:ea typeface="微软雅黑" panose="020B0503020204020204" pitchFamily="34" charset="-122"/>
              </a:rPr>
              <a:t>纯电动汽车高压控制系统</a:t>
            </a:r>
            <a:r>
              <a:rPr lang="zh-CN" altLang="en-US" sz="2800" b="1" dirty="0">
                <a:solidFill>
                  <a:prstClr val="white"/>
                </a:solidFill>
                <a:latin typeface="微软雅黑" panose="020B0503020204020204" pitchFamily="34" charset="-122"/>
                <a:ea typeface="微软雅黑" panose="020B0503020204020204" pitchFamily="34" charset="-122"/>
              </a:rPr>
              <a:t>的认知</a:t>
            </a:r>
            <a:endParaRPr lang="zh-CN" altLang="en-US" sz="2800" b="1" dirty="0">
              <a:solidFill>
                <a:prstClr val="white"/>
              </a:solidFill>
              <a:latin typeface="微软雅黑" panose="020B0503020204020204" pitchFamily="34" charset="-122"/>
              <a:ea typeface="微软雅黑" panose="020B0503020204020204" pitchFamily="34" charset="-122"/>
            </a:endParaRPr>
          </a:p>
        </p:txBody>
      </p:sp>
      <p:sp>
        <p:nvSpPr>
          <p:cNvPr id="85" name="矩形 84"/>
          <p:cNvSpPr/>
          <p:nvPr>
            <p:custDataLst>
              <p:tags r:id="rId4"/>
            </p:custDataLst>
          </p:nvPr>
        </p:nvSpPr>
        <p:spPr>
          <a:xfrm>
            <a:off x="1679244" y="3928330"/>
            <a:ext cx="6493155" cy="614163"/>
          </a:xfrm>
          <a:custGeom>
            <a:avLst/>
            <a:gdLst/>
            <a:ahLst/>
            <a:cxnLst/>
            <a:rect l="l" t="t" r="r" b="b"/>
            <a:pathLst>
              <a:path w="6460765" h="614163">
                <a:moveTo>
                  <a:pt x="204643" y="0"/>
                </a:moveTo>
                <a:lnTo>
                  <a:pt x="6460765" y="0"/>
                </a:lnTo>
                <a:lnTo>
                  <a:pt x="6460765" y="614163"/>
                </a:lnTo>
                <a:lnTo>
                  <a:pt x="0" y="614163"/>
                </a:lnTo>
                <a:close/>
              </a:path>
            </a:pathLst>
          </a:cu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just">
              <a:defRPr/>
            </a:pPr>
            <a:r>
              <a:rPr lang="en-US" altLang="zh-CN" sz="2800" b="1" dirty="0" smtClean="0">
                <a:solidFill>
                  <a:prstClr val="white"/>
                </a:solidFill>
                <a:latin typeface="微软雅黑" panose="020B0503020204020204" pitchFamily="34" charset="-122"/>
                <a:ea typeface="微软雅黑" panose="020B0503020204020204" pitchFamily="34" charset="-122"/>
              </a:rPr>
              <a:t>   </a:t>
            </a:r>
            <a:endParaRPr lang="zh-CN" altLang="en-US" sz="2800" b="1" dirty="0">
              <a:solidFill>
                <a:prstClr val="white"/>
              </a:solidFill>
              <a:latin typeface="微软雅黑" panose="020B0503020204020204" pitchFamily="34" charset="-122"/>
              <a:ea typeface="微软雅黑" panose="020B0503020204020204" pitchFamily="34" charset="-122"/>
            </a:endParaRPr>
          </a:p>
        </p:txBody>
      </p:sp>
      <p:sp>
        <p:nvSpPr>
          <p:cNvPr id="90" name="标题 1"/>
          <p:cNvSpPr txBox="1"/>
          <p:nvPr/>
        </p:nvSpPr>
        <p:spPr>
          <a:xfrm rot="5400000">
            <a:off x="-743168" y="2599023"/>
            <a:ext cx="2481192" cy="584775"/>
          </a:xfrm>
          <a:prstGeom prst="rect">
            <a:avLst/>
          </a:prstGeom>
          <a:noFill/>
          <a:effectLst/>
        </p:spPr>
        <p:txBody>
          <a:bodyPr wrap="none">
            <a:spAutoFit/>
          </a:bodyPr>
          <a:lstStyle>
            <a:defPPr>
              <a:defRPr lang="zh-CN"/>
            </a:defPPr>
            <a:lvl1pPr>
              <a:defRPr b="1">
                <a:solidFill>
                  <a:schemeClr val="bg1"/>
                </a:solidFill>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0" dirty="0">
                <a:ln>
                  <a:noFill/>
                </a:ln>
                <a:solidFill>
                  <a:srgbClr val="00B0F0">
                    <a:alpha val="37000"/>
                  </a:srgbClr>
                </a:solidFill>
                <a:effectLst/>
                <a:uLnTx/>
                <a:uFillTx/>
                <a:latin typeface="微软雅黑" panose="020B0503020204020204" pitchFamily="34" charset="-122"/>
                <a:ea typeface="微软雅黑" panose="020B0503020204020204" pitchFamily="34" charset="-122"/>
                <a:cs typeface="+mn-cs"/>
              </a:rPr>
              <a:t>CONTENTS</a:t>
            </a:r>
            <a:endParaRPr kumimoji="0" lang="zh-CN" altLang="en-US" sz="3200" b="1" i="0" u="none" strike="noStrike" kern="1200" cap="none" spc="0" normalizeH="0" baseline="0" noProof="0" dirty="0">
              <a:ln>
                <a:noFill/>
              </a:ln>
              <a:solidFill>
                <a:srgbClr val="00B0F0">
                  <a:alpha val="37000"/>
                </a:srgbClr>
              </a:solidFill>
              <a:effectLst/>
              <a:uLnTx/>
              <a:uFillTx/>
              <a:latin typeface="微软雅黑" panose="020B0503020204020204" pitchFamily="34" charset="-122"/>
              <a:ea typeface="微软雅黑" panose="020B0503020204020204" pitchFamily="34" charset="-122"/>
              <a:cs typeface="+mn-cs"/>
            </a:endParaRPr>
          </a:p>
        </p:txBody>
      </p:sp>
      <p:sp>
        <p:nvSpPr>
          <p:cNvPr id="28" name="TextBox 27"/>
          <p:cNvSpPr txBox="1"/>
          <p:nvPr/>
        </p:nvSpPr>
        <p:spPr bwMode="auto">
          <a:xfrm rot="5400000">
            <a:off x="160575" y="2537467"/>
            <a:ext cx="1435682" cy="707886"/>
          </a:xfrm>
          <a:prstGeom prst="rect">
            <a:avLst/>
          </a:prstGeom>
          <a:noFill/>
        </p:spPr>
        <p:txBody>
          <a:bodyPr vert="eaVert" wrap="none">
            <a:prstTxWarp prst="textPlain">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000" b="1" i="0" u="none" strike="noStrike" kern="0" cap="none" spc="-150" normalizeH="0" baseline="0" noProof="0" dirty="0">
                <a:ln w="1905">
                  <a:noFill/>
                </a:ln>
                <a:solidFill>
                  <a:prstClr val="white"/>
                </a:solidFill>
                <a:effectLst/>
                <a:uLnTx/>
                <a:uFillTx/>
                <a:latin typeface="微软雅黑" panose="020B0503020204020204" pitchFamily="34" charset="-122"/>
                <a:ea typeface="微软雅黑" panose="020B0503020204020204" pitchFamily="34" charset="-122"/>
                <a:cs typeface="+mn-cs"/>
              </a:rPr>
              <a:t>目 录</a:t>
            </a:r>
            <a:endParaRPr kumimoji="0" lang="zh-CN" altLang="en-US" sz="4000" b="1" i="0" u="none" strike="noStrike" kern="0" cap="none" spc="-150" normalizeH="0" baseline="0" noProof="0" dirty="0">
              <a:ln w="1905">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1" name="TextBox 20"/>
          <p:cNvSpPr txBox="1"/>
          <p:nvPr/>
        </p:nvSpPr>
        <p:spPr>
          <a:xfrm>
            <a:off x="1837398" y="1204184"/>
            <a:ext cx="6335002" cy="523220"/>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rtlCol="0" anchor="t" anchorCtr="0">
            <a:spAutoFit/>
          </a:bodyPr>
          <a:lstStyle/>
          <a:p>
            <a:pPr lvl="0">
              <a:defRPr/>
            </a:pPr>
            <a:r>
              <a:rPr lang="en-US" altLang="zh-CN" sz="2800" b="1" dirty="0" smtClean="0">
                <a:solidFill>
                  <a:prstClr val="white"/>
                </a:solidFill>
                <a:latin typeface="微软雅黑" panose="020B0503020204020204" pitchFamily="34" charset="-122"/>
                <a:ea typeface="微软雅黑" panose="020B0503020204020204" pitchFamily="34" charset="-122"/>
              </a:rPr>
              <a:t>  </a:t>
            </a:r>
            <a:endParaRPr lang="zh-CN" altLang="en-US" sz="2800" b="1" dirty="0">
              <a:solidFill>
                <a:prstClr val="white"/>
              </a:solidFill>
              <a:latin typeface="微软雅黑" panose="020B0503020204020204" pitchFamily="34" charset="-122"/>
              <a:ea typeface="微软雅黑" panose="020B0503020204020204" pitchFamily="34" charset="-122"/>
            </a:endParaRPr>
          </a:p>
        </p:txBody>
      </p:sp>
      <p:sp>
        <p:nvSpPr>
          <p:cNvPr id="13" name="矩形 84"/>
          <p:cNvSpPr/>
          <p:nvPr/>
        </p:nvSpPr>
        <p:spPr>
          <a:xfrm>
            <a:off x="1506961" y="4608450"/>
            <a:ext cx="6665439" cy="614163"/>
          </a:xfrm>
          <a:custGeom>
            <a:avLst/>
            <a:gdLst/>
            <a:ahLst/>
            <a:cxnLst/>
            <a:rect l="l" t="t" r="r" b="b"/>
            <a:pathLst>
              <a:path w="6460765" h="614163">
                <a:moveTo>
                  <a:pt x="204643" y="0"/>
                </a:moveTo>
                <a:lnTo>
                  <a:pt x="6460765" y="0"/>
                </a:lnTo>
                <a:lnTo>
                  <a:pt x="6460765" y="614163"/>
                </a:lnTo>
                <a:lnTo>
                  <a:pt x="0" y="614163"/>
                </a:lnTo>
                <a:close/>
              </a:path>
            </a:pathLst>
          </a:cu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just">
              <a:defRPr/>
            </a:pPr>
            <a:r>
              <a:rPr lang="en-US" altLang="zh-CN" sz="2800" b="1" dirty="0" smtClean="0">
                <a:solidFill>
                  <a:prstClr val="white"/>
                </a:solidFill>
                <a:latin typeface="微软雅黑" panose="020B0503020204020204" pitchFamily="34" charset="-122"/>
                <a:ea typeface="微软雅黑" panose="020B0503020204020204" pitchFamily="34" charset="-122"/>
              </a:rPr>
              <a:t>     </a:t>
            </a:r>
            <a:endParaRPr lang="zh-CN" altLang="en-US" sz="2800" b="1" dirty="0">
              <a:solidFill>
                <a:prstClr val="white"/>
              </a:solidFill>
              <a:latin typeface="微软雅黑" panose="020B0503020204020204" pitchFamily="34" charset="-122"/>
              <a:ea typeface="微软雅黑" panose="020B0503020204020204" pitchFamily="34" charset="-122"/>
            </a:endParaRPr>
          </a:p>
        </p:txBody>
      </p:sp>
      <p:sp>
        <p:nvSpPr>
          <p:cNvPr id="15" name="矩形 3"/>
          <p:cNvSpPr/>
          <p:nvPr>
            <p:custDataLst>
              <p:tags r:id="rId5"/>
            </p:custDataLst>
          </p:nvPr>
        </p:nvSpPr>
        <p:spPr>
          <a:xfrm>
            <a:off x="1502706" y="487285"/>
            <a:ext cx="6669694" cy="614163"/>
          </a:xfrm>
          <a:custGeom>
            <a:avLst/>
            <a:gdLst/>
            <a:ahLst/>
            <a:cxnLst/>
            <a:rect l="l" t="t" r="r" b="b"/>
            <a:pathLst>
              <a:path w="6460765" h="614163">
                <a:moveTo>
                  <a:pt x="0" y="0"/>
                </a:moveTo>
                <a:lnTo>
                  <a:pt x="6460765" y="0"/>
                </a:lnTo>
                <a:lnTo>
                  <a:pt x="6460765" y="614163"/>
                </a:lnTo>
                <a:lnTo>
                  <a:pt x="204643" y="614163"/>
                </a:lnTo>
                <a:close/>
              </a:path>
            </a:pathLst>
          </a:cu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微软雅黑" panose="020B0503020204020204" pitchFamily="34" charset="-122"/>
              <a:cs typeface="+mn-cs"/>
            </a:endParaRPr>
          </a:p>
        </p:txBody>
      </p:sp>
      <p:sp>
        <p:nvSpPr>
          <p:cNvPr id="16" name="矩形 82"/>
          <p:cNvSpPr/>
          <p:nvPr>
            <p:custDataLst>
              <p:tags r:id="rId6"/>
            </p:custDataLst>
          </p:nvPr>
        </p:nvSpPr>
        <p:spPr>
          <a:xfrm>
            <a:off x="1998614" y="2548748"/>
            <a:ext cx="4283292" cy="614163"/>
          </a:xfrm>
          <a:custGeom>
            <a:avLst/>
            <a:gdLst/>
            <a:ahLst/>
            <a:cxnLst/>
            <a:rect l="l" t="t" r="r" b="b"/>
            <a:pathLst>
              <a:path w="6177074" h="614163">
                <a:moveTo>
                  <a:pt x="0" y="0"/>
                </a:moveTo>
                <a:lnTo>
                  <a:pt x="6177074" y="0"/>
                </a:lnTo>
                <a:lnTo>
                  <a:pt x="6177074" y="614163"/>
                </a:lnTo>
                <a:lnTo>
                  <a:pt x="204643" y="614163"/>
                </a:lnTo>
                <a:close/>
              </a:path>
            </a:pathLst>
          </a:cu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微软雅黑" panose="020B0503020204020204" pitchFamily="34" charset="-122"/>
              <a:cs typeface="+mn-cs"/>
            </a:endParaRPr>
          </a:p>
        </p:txBody>
      </p:sp>
      <p:sp>
        <p:nvSpPr>
          <p:cNvPr id="17" name="矩形 83"/>
          <p:cNvSpPr/>
          <p:nvPr>
            <p:custDataLst>
              <p:tags r:id="rId7"/>
            </p:custDataLst>
          </p:nvPr>
        </p:nvSpPr>
        <p:spPr>
          <a:xfrm>
            <a:off x="2003284" y="2548748"/>
            <a:ext cx="6169116" cy="614163"/>
          </a:xfrm>
          <a:custGeom>
            <a:avLst/>
            <a:gdLst/>
            <a:ahLst/>
            <a:cxnLst/>
            <a:rect l="l" t="t" r="r" b="b"/>
            <a:pathLst>
              <a:path w="6177074" h="614163">
                <a:moveTo>
                  <a:pt x="204643" y="0"/>
                </a:moveTo>
                <a:lnTo>
                  <a:pt x="6177074" y="0"/>
                </a:lnTo>
                <a:lnTo>
                  <a:pt x="6177074" y="614163"/>
                </a:lnTo>
                <a:lnTo>
                  <a:pt x="0" y="614163"/>
                </a:lnTo>
                <a:close/>
              </a:path>
            </a:pathLst>
          </a:cu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defRPr/>
            </a:pPr>
            <a:endParaRPr lang="zh-CN" altLang="en-US" sz="2800" b="1" dirty="0">
              <a:solidFill>
                <a:prstClr val="white"/>
              </a:solidFill>
              <a:latin typeface="微软雅黑" panose="020B0503020204020204" pitchFamily="34" charset="-122"/>
              <a:ea typeface="微软雅黑" panose="020B0503020204020204" pitchFamily="34" charset="-122"/>
            </a:endParaRPr>
          </a:p>
        </p:txBody>
      </p:sp>
      <p:sp>
        <p:nvSpPr>
          <p:cNvPr id="18" name="TextBox 20"/>
          <p:cNvSpPr txBox="1"/>
          <p:nvPr>
            <p:custDataLst>
              <p:tags r:id="rId8"/>
            </p:custDataLst>
          </p:nvPr>
        </p:nvSpPr>
        <p:spPr>
          <a:xfrm>
            <a:off x="1837397" y="503538"/>
            <a:ext cx="6335001" cy="521970"/>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rtlCol="0" anchor="t" anchorCtr="0">
            <a:spAutoFit/>
          </a:bodyPr>
          <a:lstStyle/>
          <a:p>
            <a:pPr lvl="0">
              <a:defRPr/>
            </a:pPr>
            <a:r>
              <a:rPr lang="en-US" altLang="zh-CN" sz="2800" b="1" dirty="0" smtClean="0">
                <a:solidFill>
                  <a:prstClr val="white"/>
                </a:solidFill>
                <a:latin typeface="微软雅黑" panose="020B0503020204020204" pitchFamily="34" charset="-122"/>
                <a:ea typeface="微软雅黑" panose="020B0503020204020204" pitchFamily="34" charset="-122"/>
              </a:rPr>
              <a:t> 1</a:t>
            </a:r>
            <a:r>
              <a:rPr lang="en-US" altLang="zh-CN" sz="2800" b="1" dirty="0">
                <a:solidFill>
                  <a:prstClr val="white"/>
                </a:solidFill>
                <a:latin typeface="微软雅黑" panose="020B0503020204020204" pitchFamily="34" charset="-122"/>
                <a:ea typeface="微软雅黑" panose="020B0503020204020204" pitchFamily="34" charset="-122"/>
              </a:rPr>
              <a:t>.</a:t>
            </a:r>
            <a:r>
              <a:rPr lang="zh-CN" altLang="en-US" sz="2800" b="1" dirty="0">
                <a:solidFill>
                  <a:prstClr val="white"/>
                </a:solidFill>
                <a:latin typeface="微软雅黑" panose="020B0503020204020204" pitchFamily="34" charset="-122"/>
                <a:ea typeface="微软雅黑" panose="020B0503020204020204" pitchFamily="34" charset="-122"/>
              </a:rPr>
              <a:t>纯电动汽车电池</a:t>
            </a:r>
            <a:r>
              <a:rPr lang="zh-CN" altLang="en-US" sz="2800" b="1" dirty="0">
                <a:solidFill>
                  <a:prstClr val="white"/>
                </a:solidFill>
                <a:latin typeface="微软雅黑" panose="020B0503020204020204" pitchFamily="34" charset="-122"/>
                <a:ea typeface="微软雅黑" panose="020B0503020204020204" pitchFamily="34" charset="-122"/>
              </a:rPr>
              <a:t>的认知</a:t>
            </a:r>
            <a:endParaRPr lang="zh-CN" altLang="en-US" sz="2800" b="1"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p:transition advClick="0" advTm="4000">
    <p:push/>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420536" y="1497239"/>
            <a:ext cx="529927" cy="461665"/>
            <a:chOff x="1710900" y="3027136"/>
            <a:chExt cx="734429" cy="653574"/>
          </a:xfrm>
        </p:grpSpPr>
        <p:sp>
          <p:nvSpPr>
            <p:cNvPr id="6" name="MH_Other_1"/>
            <p:cNvSpPr>
              <a:spLocks noChangeArrowheads="1"/>
            </p:cNvSpPr>
            <p:nvPr>
              <p:custDataLst>
                <p:tags r:id="rId1"/>
              </p:custDataLst>
            </p:nvPr>
          </p:nvSpPr>
          <p:spPr bwMode="auto">
            <a:xfrm>
              <a:off x="1710900" y="3027136"/>
              <a:ext cx="357108" cy="357108"/>
            </a:xfrm>
            <a:prstGeom prst="rect">
              <a:avLst/>
            </a:prstGeom>
            <a:solidFill>
              <a:srgbClr val="25B4E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eaLnBrk="1" hangingPunct="1"/>
              <a:r>
                <a:rPr lang="en-US" altLang="zh-CN" sz="2000" b="1" dirty="0">
                  <a:solidFill>
                    <a:srgbClr val="FFFFFF"/>
                  </a:solidFill>
                  <a:ea typeface="微软雅黑" panose="020B0503020204020204" pitchFamily="34" charset="-122"/>
                </a:rPr>
                <a:t>01</a:t>
              </a:r>
              <a:endParaRPr lang="zh-CN" altLang="en-US" sz="2000" b="1" dirty="0">
                <a:solidFill>
                  <a:srgbClr val="FFFFFF"/>
                </a:solidFill>
                <a:ea typeface="微软雅黑" panose="020B0503020204020204" pitchFamily="34" charset="-122"/>
              </a:endParaRPr>
            </a:p>
          </p:txBody>
        </p:sp>
        <p:sp>
          <p:nvSpPr>
            <p:cNvPr id="7" name="MH_Other_2"/>
            <p:cNvSpPr>
              <a:spLocks noChangeArrowheads="1"/>
            </p:cNvSpPr>
            <p:nvPr>
              <p:custDataLst>
                <p:tags r:id="rId2"/>
              </p:custDataLst>
            </p:nvPr>
          </p:nvSpPr>
          <p:spPr bwMode="auto">
            <a:xfrm>
              <a:off x="2088221" y="3101252"/>
              <a:ext cx="282991" cy="282991"/>
            </a:xfrm>
            <a:prstGeom prst="rect">
              <a:avLst/>
            </a:prstGeom>
            <a:solidFill>
              <a:srgbClr val="ACE3F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8" name="MH_Other_3"/>
            <p:cNvSpPr>
              <a:spLocks noChangeArrowheads="1"/>
            </p:cNvSpPr>
            <p:nvPr>
              <p:custDataLst>
                <p:tags r:id="rId3"/>
              </p:custDataLst>
            </p:nvPr>
          </p:nvSpPr>
          <p:spPr bwMode="auto">
            <a:xfrm>
              <a:off x="1791755" y="3404457"/>
              <a:ext cx="276253" cy="276253"/>
            </a:xfrm>
            <a:prstGeom prst="rect">
              <a:avLst/>
            </a:prstGeom>
            <a:solidFill>
              <a:srgbClr val="67CBE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9" name="MH_Other_4"/>
            <p:cNvSpPr>
              <a:spLocks noChangeArrowheads="1"/>
            </p:cNvSpPr>
            <p:nvPr>
              <p:custDataLst>
                <p:tags r:id="rId4"/>
              </p:custDataLst>
            </p:nvPr>
          </p:nvSpPr>
          <p:spPr bwMode="auto">
            <a:xfrm>
              <a:off x="2088221" y="3404457"/>
              <a:ext cx="357108" cy="235826"/>
            </a:xfrm>
            <a:prstGeom prst="rect">
              <a:avLst/>
            </a:prstGeom>
            <a:solidFill>
              <a:srgbClr val="D9F2FB"/>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grpSp>
      <p:grpSp>
        <p:nvGrpSpPr>
          <p:cNvPr id="10" name="组合 9"/>
          <p:cNvGrpSpPr/>
          <p:nvPr/>
        </p:nvGrpSpPr>
        <p:grpSpPr>
          <a:xfrm>
            <a:off x="1408409" y="2171243"/>
            <a:ext cx="529928" cy="461665"/>
            <a:chOff x="4379101" y="3027136"/>
            <a:chExt cx="734430" cy="653574"/>
          </a:xfrm>
        </p:grpSpPr>
        <p:sp>
          <p:nvSpPr>
            <p:cNvPr id="11" name="MH_Other_5"/>
            <p:cNvSpPr>
              <a:spLocks noChangeArrowheads="1"/>
            </p:cNvSpPr>
            <p:nvPr>
              <p:custDataLst>
                <p:tags r:id="rId5"/>
              </p:custDataLst>
            </p:nvPr>
          </p:nvSpPr>
          <p:spPr bwMode="auto">
            <a:xfrm>
              <a:off x="4379101" y="3027136"/>
              <a:ext cx="357108" cy="357108"/>
            </a:xfrm>
            <a:prstGeom prst="rect">
              <a:avLst/>
            </a:prstGeom>
            <a:solidFill>
              <a:srgbClr val="02AFBA"/>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eaLnBrk="1" hangingPunct="1"/>
              <a:r>
                <a:rPr lang="en-US" altLang="zh-CN" sz="2000" b="1" dirty="0">
                  <a:solidFill>
                    <a:srgbClr val="FFFFFF"/>
                  </a:solidFill>
                  <a:ea typeface="微软雅黑" panose="020B0503020204020204" pitchFamily="34" charset="-122"/>
                </a:rPr>
                <a:t>02</a:t>
              </a:r>
              <a:endParaRPr lang="zh-CN" altLang="en-US" sz="2000" b="1" dirty="0">
                <a:solidFill>
                  <a:srgbClr val="FFFFFF"/>
                </a:solidFill>
                <a:ea typeface="微软雅黑" panose="020B0503020204020204" pitchFamily="34" charset="-122"/>
              </a:endParaRPr>
            </a:p>
          </p:txBody>
        </p:sp>
        <p:sp>
          <p:nvSpPr>
            <p:cNvPr id="12" name="MH_Other_6"/>
            <p:cNvSpPr>
              <a:spLocks noChangeArrowheads="1"/>
            </p:cNvSpPr>
            <p:nvPr>
              <p:custDataLst>
                <p:tags r:id="rId6"/>
              </p:custDataLst>
            </p:nvPr>
          </p:nvSpPr>
          <p:spPr bwMode="auto">
            <a:xfrm>
              <a:off x="4756423" y="3101252"/>
              <a:ext cx="282991" cy="282991"/>
            </a:xfrm>
            <a:prstGeom prst="rect">
              <a:avLst/>
            </a:prstGeom>
            <a:solidFill>
              <a:srgbClr val="98F7F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13" name="MH_Other_7"/>
            <p:cNvSpPr>
              <a:spLocks noChangeArrowheads="1"/>
            </p:cNvSpPr>
            <p:nvPr>
              <p:custDataLst>
                <p:tags r:id="rId7"/>
              </p:custDataLst>
            </p:nvPr>
          </p:nvSpPr>
          <p:spPr bwMode="auto">
            <a:xfrm>
              <a:off x="4459956" y="3404457"/>
              <a:ext cx="276253" cy="276253"/>
            </a:xfrm>
            <a:prstGeom prst="rect">
              <a:avLst/>
            </a:prstGeom>
            <a:solidFill>
              <a:srgbClr val="17EDFD"/>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14" name="MH_Other_8"/>
            <p:cNvSpPr>
              <a:spLocks noChangeArrowheads="1"/>
            </p:cNvSpPr>
            <p:nvPr>
              <p:custDataLst>
                <p:tags r:id="rId8"/>
              </p:custDataLst>
            </p:nvPr>
          </p:nvSpPr>
          <p:spPr bwMode="auto">
            <a:xfrm>
              <a:off x="4756423" y="3404457"/>
              <a:ext cx="357108" cy="235826"/>
            </a:xfrm>
            <a:prstGeom prst="rect">
              <a:avLst/>
            </a:prstGeom>
            <a:solidFill>
              <a:srgbClr val="CDFB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grpSp>
      <p:grpSp>
        <p:nvGrpSpPr>
          <p:cNvPr id="15" name="组合 14"/>
          <p:cNvGrpSpPr/>
          <p:nvPr/>
        </p:nvGrpSpPr>
        <p:grpSpPr>
          <a:xfrm>
            <a:off x="1408410" y="2807091"/>
            <a:ext cx="529927" cy="461666"/>
            <a:chOff x="1710900" y="4311825"/>
            <a:chExt cx="734429" cy="653575"/>
          </a:xfrm>
        </p:grpSpPr>
        <p:sp>
          <p:nvSpPr>
            <p:cNvPr id="16" name="MH_Other_9"/>
            <p:cNvSpPr>
              <a:spLocks noChangeArrowheads="1"/>
            </p:cNvSpPr>
            <p:nvPr>
              <p:custDataLst>
                <p:tags r:id="rId9"/>
              </p:custDataLst>
            </p:nvPr>
          </p:nvSpPr>
          <p:spPr bwMode="auto">
            <a:xfrm>
              <a:off x="1710900" y="4311825"/>
              <a:ext cx="357108" cy="357108"/>
            </a:xfrm>
            <a:prstGeom prst="rect">
              <a:avLst/>
            </a:prstGeom>
            <a:solidFill>
              <a:srgbClr val="4FB46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eaLnBrk="1" hangingPunct="1"/>
              <a:r>
                <a:rPr lang="en-US" altLang="zh-CN" sz="2000" b="1">
                  <a:solidFill>
                    <a:srgbClr val="FFFFFF"/>
                  </a:solidFill>
                  <a:ea typeface="微软雅黑" panose="020B0503020204020204" pitchFamily="34" charset="-122"/>
                </a:rPr>
                <a:t>03</a:t>
              </a:r>
              <a:endParaRPr lang="zh-CN" altLang="en-US" sz="2000" b="1">
                <a:solidFill>
                  <a:srgbClr val="FFFFFF"/>
                </a:solidFill>
                <a:ea typeface="微软雅黑" panose="020B0503020204020204" pitchFamily="34" charset="-122"/>
              </a:endParaRPr>
            </a:p>
          </p:txBody>
        </p:sp>
        <p:sp>
          <p:nvSpPr>
            <p:cNvPr id="17" name="MH_Other_10"/>
            <p:cNvSpPr>
              <a:spLocks noChangeArrowheads="1"/>
            </p:cNvSpPr>
            <p:nvPr>
              <p:custDataLst>
                <p:tags r:id="rId10"/>
              </p:custDataLst>
            </p:nvPr>
          </p:nvSpPr>
          <p:spPr bwMode="auto">
            <a:xfrm>
              <a:off x="2088221" y="4385942"/>
              <a:ext cx="282991" cy="282991"/>
            </a:xfrm>
            <a:prstGeom prst="rect">
              <a:avLst/>
            </a:prstGeom>
            <a:solidFill>
              <a:srgbClr val="B6E0C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18" name="MH_Other_11"/>
            <p:cNvSpPr>
              <a:spLocks noChangeArrowheads="1"/>
            </p:cNvSpPr>
            <p:nvPr>
              <p:custDataLst>
                <p:tags r:id="rId11"/>
              </p:custDataLst>
            </p:nvPr>
          </p:nvSpPr>
          <p:spPr bwMode="auto">
            <a:xfrm>
              <a:off x="1791755" y="4689147"/>
              <a:ext cx="276253" cy="276253"/>
            </a:xfrm>
            <a:prstGeom prst="rect">
              <a:avLst/>
            </a:prstGeom>
            <a:solidFill>
              <a:srgbClr val="8DCF9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19" name="MH_Other_12"/>
            <p:cNvSpPr>
              <a:spLocks noChangeArrowheads="1"/>
            </p:cNvSpPr>
            <p:nvPr>
              <p:custDataLst>
                <p:tags r:id="rId12"/>
              </p:custDataLst>
            </p:nvPr>
          </p:nvSpPr>
          <p:spPr bwMode="auto">
            <a:xfrm>
              <a:off x="2088221" y="4689147"/>
              <a:ext cx="357108" cy="235826"/>
            </a:xfrm>
            <a:prstGeom prst="rect">
              <a:avLst/>
            </a:prstGeom>
            <a:solidFill>
              <a:srgbClr val="E1F3E5"/>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grpSp>
      <p:sp>
        <p:nvSpPr>
          <p:cNvPr id="25" name="TextBox 53"/>
          <p:cNvSpPr txBox="1">
            <a:spLocks noChangeArrowheads="1"/>
          </p:cNvSpPr>
          <p:nvPr/>
        </p:nvSpPr>
        <p:spPr bwMode="auto">
          <a:xfrm>
            <a:off x="2256839" y="1582730"/>
            <a:ext cx="4385565" cy="369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ctr" anchorCtr="0" compatLnSpc="1">
            <a:spAutoFit/>
          </a:bodyPr>
          <a:lstStyle/>
          <a:p>
            <a:pPr defTabSz="932815"/>
            <a:r>
              <a:rPr lang="zh-CN" altLang="en-US" b="1" dirty="0">
                <a:solidFill>
                  <a:srgbClr val="0070C0"/>
                </a:solidFill>
                <a:latin typeface="微软雅黑" panose="020B0503020204020204" pitchFamily="34" charset="-122"/>
                <a:ea typeface="微软雅黑" panose="020B0503020204020204" pitchFamily="34" charset="-122"/>
              </a:rPr>
              <a:t>能叙述纯电动汽车的电机功用及性能要求</a:t>
            </a:r>
            <a:r>
              <a:rPr lang="zh-CN" altLang="en-US"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en-US"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27" name="TextBox 53"/>
          <p:cNvSpPr txBox="1">
            <a:spLocks noChangeArrowheads="1"/>
          </p:cNvSpPr>
          <p:nvPr/>
        </p:nvSpPr>
        <p:spPr bwMode="auto">
          <a:xfrm>
            <a:off x="2256839" y="2220524"/>
            <a:ext cx="3658561" cy="369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ctr" anchorCtr="0" compatLnSpc="1">
            <a:spAutoFit/>
          </a:bodyPr>
          <a:lstStyle/>
          <a:p>
            <a:pPr defTabSz="932815"/>
            <a:r>
              <a:rPr lang="zh-CN" altLang="en-US"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能叙述不同类型电机的优缺点。</a:t>
            </a:r>
            <a:endParaRPr lang="zh-CN" altLang="en-US" sz="2800" dirty="0">
              <a:solidFill>
                <a:srgbClr val="0070C0"/>
              </a:solidFill>
              <a:latin typeface="Arial" panose="020B0604020202020204" pitchFamily="34" charset="0"/>
              <a:ea typeface="微软雅黑" panose="020B0503020204020204" pitchFamily="34" charset="-122"/>
              <a:cs typeface="宋体" panose="02010600030101010101" pitchFamily="2" charset="-122"/>
            </a:endParaRPr>
          </a:p>
        </p:txBody>
      </p:sp>
      <p:sp>
        <p:nvSpPr>
          <p:cNvPr id="3" name="矩形 2"/>
          <p:cNvSpPr/>
          <p:nvPr/>
        </p:nvSpPr>
        <p:spPr>
          <a:xfrm>
            <a:off x="761023" y="148160"/>
            <a:ext cx="1415772" cy="461665"/>
          </a:xfrm>
          <a:prstGeom prst="rect">
            <a:avLst/>
          </a:prstGeom>
          <a:noFill/>
        </p:spPr>
        <p:txBody>
          <a:bodyPr wrap="none" rtlCol="0">
            <a:spAutoFit/>
          </a:bodyPr>
          <a:lstStyle/>
          <a:p>
            <a:pPr algn="ctr"/>
            <a:r>
              <a:rPr lang="zh-CN" altLang="zh-CN" sz="2400" b="1" dirty="0">
                <a:solidFill>
                  <a:srgbClr val="0070C0"/>
                </a:solidFill>
                <a:latin typeface="微软雅黑" panose="020B0503020204020204" pitchFamily="34" charset="-122"/>
                <a:ea typeface="微软雅黑" panose="020B0503020204020204" pitchFamily="34" charset="-122"/>
              </a:rPr>
              <a:t>学习目标</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2267744" y="2858953"/>
            <a:ext cx="6552728" cy="368300"/>
          </a:xfrm>
          <a:prstGeom prst="rect">
            <a:avLst/>
          </a:prstGeom>
          <a:noFill/>
        </p:spPr>
        <p:txBody>
          <a:bodyPr wrap="square" anchor="ctr">
            <a:spAutoFit/>
          </a:bodyPr>
          <a:lstStyle/>
          <a:p>
            <a:r>
              <a:rPr lang="zh-CN" altLang="en-US" b="1" dirty="0">
                <a:solidFill>
                  <a:srgbClr val="0070C0"/>
                </a:solidFill>
                <a:latin typeface="微软雅黑" panose="020B0503020204020204" pitchFamily="34" charset="-122"/>
                <a:ea typeface="微软雅黑" panose="020B0503020204020204" pitchFamily="34" charset="-122"/>
              </a:rPr>
              <a:t>能判断纯电动汽车的电机布置形式并叙述该布置形式的优缺点。</a:t>
            </a:r>
            <a:endParaRPr lang="zh-CN" altLang="en-US" dirty="0"/>
          </a:p>
        </p:txBody>
      </p:sp>
      <p:sp>
        <p:nvSpPr>
          <p:cNvPr id="29" name="文本框 28"/>
          <p:cNvSpPr txBox="1"/>
          <p:nvPr/>
        </p:nvSpPr>
        <p:spPr>
          <a:xfrm>
            <a:off x="2267744" y="3491487"/>
            <a:ext cx="5249662" cy="369332"/>
          </a:xfrm>
          <a:prstGeom prst="rect">
            <a:avLst/>
          </a:prstGeom>
          <a:noFill/>
        </p:spPr>
        <p:txBody>
          <a:bodyPr wrap="square" anchor="ctr">
            <a:spAutoFit/>
          </a:bodyPr>
          <a:lstStyle/>
          <a:p>
            <a:r>
              <a:rPr lang="zh-CN" altLang="en-US" b="1" dirty="0">
                <a:solidFill>
                  <a:srgbClr val="0070C0"/>
                </a:solidFill>
                <a:latin typeface="微软雅黑" panose="020B0503020204020204" pitchFamily="34" charset="-122"/>
                <a:ea typeface="微软雅黑" panose="020B0503020204020204" pitchFamily="34" charset="-122"/>
              </a:rPr>
              <a:t>培养学生的总结能力与语言表达能力。</a:t>
            </a:r>
            <a:endParaRPr lang="zh-CN" altLang="en-US" dirty="0"/>
          </a:p>
        </p:txBody>
      </p:sp>
      <p:grpSp>
        <p:nvGrpSpPr>
          <p:cNvPr id="31" name="组合 30"/>
          <p:cNvGrpSpPr/>
          <p:nvPr/>
        </p:nvGrpSpPr>
        <p:grpSpPr>
          <a:xfrm>
            <a:off x="1401116" y="3449914"/>
            <a:ext cx="529927" cy="461666"/>
            <a:chOff x="1710900" y="4311825"/>
            <a:chExt cx="734429" cy="653575"/>
          </a:xfrm>
        </p:grpSpPr>
        <p:sp>
          <p:nvSpPr>
            <p:cNvPr id="32" name="MH_Other_9"/>
            <p:cNvSpPr>
              <a:spLocks noChangeArrowheads="1"/>
            </p:cNvSpPr>
            <p:nvPr>
              <p:custDataLst>
                <p:tags r:id="rId13"/>
              </p:custDataLst>
            </p:nvPr>
          </p:nvSpPr>
          <p:spPr bwMode="auto">
            <a:xfrm>
              <a:off x="1710900" y="4311825"/>
              <a:ext cx="357108" cy="357108"/>
            </a:xfrm>
            <a:prstGeom prst="rect">
              <a:avLst/>
            </a:prstGeom>
            <a:solidFill>
              <a:schemeClr val="accent6">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eaLnBrk="1" hangingPunct="1"/>
              <a:r>
                <a:rPr lang="en-US" altLang="zh-CN" sz="2000" b="1" dirty="0">
                  <a:solidFill>
                    <a:srgbClr val="FFFFFF"/>
                  </a:solidFill>
                  <a:ea typeface="微软雅黑" panose="020B0503020204020204" pitchFamily="34" charset="-122"/>
                </a:rPr>
                <a:t>04</a:t>
              </a:r>
              <a:endParaRPr lang="zh-CN" altLang="en-US" sz="2000" b="1" dirty="0">
                <a:solidFill>
                  <a:srgbClr val="FFFFFF"/>
                </a:solidFill>
                <a:ea typeface="微软雅黑" panose="020B0503020204020204" pitchFamily="34" charset="-122"/>
              </a:endParaRPr>
            </a:p>
          </p:txBody>
        </p:sp>
        <p:sp>
          <p:nvSpPr>
            <p:cNvPr id="33" name="MH_Other_10"/>
            <p:cNvSpPr>
              <a:spLocks noChangeArrowheads="1"/>
            </p:cNvSpPr>
            <p:nvPr>
              <p:custDataLst>
                <p:tags r:id="rId14"/>
              </p:custDataLst>
            </p:nvPr>
          </p:nvSpPr>
          <p:spPr bwMode="auto">
            <a:xfrm>
              <a:off x="2088221" y="4385942"/>
              <a:ext cx="282991" cy="282991"/>
            </a:xfrm>
            <a:prstGeom prst="rect">
              <a:avLst/>
            </a:prstGeom>
            <a:solidFill>
              <a:schemeClr val="accent6">
                <a:lumMod val="40000"/>
                <a:lumOff val="6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34" name="MH_Other_11"/>
            <p:cNvSpPr>
              <a:spLocks noChangeArrowheads="1"/>
            </p:cNvSpPr>
            <p:nvPr>
              <p:custDataLst>
                <p:tags r:id="rId15"/>
              </p:custDataLst>
            </p:nvPr>
          </p:nvSpPr>
          <p:spPr bwMode="auto">
            <a:xfrm>
              <a:off x="1791755" y="4689147"/>
              <a:ext cx="276253" cy="276253"/>
            </a:xfrm>
            <a:prstGeom prst="rect">
              <a:avLst/>
            </a:prstGeom>
            <a:solidFill>
              <a:schemeClr val="accent6">
                <a:lumMod val="60000"/>
                <a:lumOff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35" name="MH_Other_12"/>
            <p:cNvSpPr>
              <a:spLocks noChangeArrowheads="1"/>
            </p:cNvSpPr>
            <p:nvPr>
              <p:custDataLst>
                <p:tags r:id="rId16"/>
              </p:custDataLst>
            </p:nvPr>
          </p:nvSpPr>
          <p:spPr bwMode="auto">
            <a:xfrm>
              <a:off x="2088221" y="4689147"/>
              <a:ext cx="357108" cy="235826"/>
            </a:xfrm>
            <a:prstGeom prst="rect">
              <a:avLst/>
            </a:prstGeom>
            <a:solidFill>
              <a:schemeClr val="accent6">
                <a:lumMod val="20000"/>
                <a:lumOff val="8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advClick="0" advTm="6000">
        <p14:gallery dir="l"/>
      </p:transition>
    </mc:Choice>
    <mc:Fallback>
      <p:transition advClick="0" advTm="6000">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711399" y="985292"/>
            <a:ext cx="7416824" cy="1940916"/>
          </a:xfrm>
          <a:prstGeom prst="rect">
            <a:avLst/>
          </a:prstGeom>
          <a:noFill/>
        </p:spPr>
        <p:txBody>
          <a:bodyPr wrap="square" rtlCol="0">
            <a:spAutoFit/>
          </a:bodyPr>
          <a:lstStyle/>
          <a:p>
            <a:pPr indent="304800" algn="ctr">
              <a:lnSpc>
                <a:spcPct val="150000"/>
              </a:lnSpc>
            </a:pPr>
            <a:r>
              <a:rPr lang="zh-CN" altLang="en-US" sz="2800" b="1" dirty="0">
                <a:solidFill>
                  <a:srgbClr val="0070C0"/>
                </a:solidFill>
                <a:latin typeface="微软雅黑" panose="020B0503020204020204" pitchFamily="34" charset="-122"/>
                <a:ea typeface="微软雅黑" panose="020B0503020204020204" pitchFamily="34" charset="-122"/>
              </a:rPr>
              <a:t>纯电动汽车的电机的认识</a:t>
            </a:r>
            <a:endParaRPr lang="zh-CN" altLang="en-US" sz="2800"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电动汽车结构布置灵活多变。目前纯电动汽车驱动电动机分为传统驱动布置形式、电动机与驱动桥组合驱动布置形式、电动机与驱动桥集成驱动布置形式、轮边电动机驱动布置形式、轮毂电动机驱动布置形式等。</a:t>
            </a:r>
            <a:endParaRPr lang="zh-CN" altLang="en-US" dirty="0"/>
          </a:p>
        </p:txBody>
      </p:sp>
      <p:pic>
        <p:nvPicPr>
          <p:cNvPr id="4" name="图片 3"/>
          <p:cNvPicPr>
            <a:picLocks noChangeAspect="1"/>
          </p:cNvPicPr>
          <p:nvPr/>
        </p:nvPicPr>
        <p:blipFill rotWithShape="1">
          <a:blip r:embed="rId1"/>
          <a:srcRect l="2137" t="12813" r="1864" b="10307"/>
          <a:stretch>
            <a:fillRect/>
          </a:stretch>
        </p:blipFill>
        <p:spPr>
          <a:xfrm flipH="1">
            <a:off x="1539491" y="2926208"/>
            <a:ext cx="5760640" cy="2592288"/>
          </a:xfrm>
          <a:prstGeom prst="rect">
            <a:avLst/>
          </a:prstGeom>
        </p:spPr>
      </p:pic>
    </p:spTree>
  </p:cSld>
  <p:clrMapOvr>
    <a:masterClrMapping/>
  </p:clrMapOvr>
  <p:transition advClick="0" advTm="6000">
    <p:push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323528" y="841276"/>
            <a:ext cx="8712968" cy="1753235"/>
          </a:xfrm>
          <a:prstGeom prst="rect">
            <a:avLst/>
          </a:prstGeom>
        </p:spPr>
        <p:txBody>
          <a:bodyPr wrap="square">
            <a:spAutoFit/>
          </a:bodyPr>
          <a:lstStyle/>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一、纯电动汽车的电机布置形式</a:t>
            </a:r>
            <a:endParaRPr lang="zh-CN" altLang="zh-CN"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en-US" altLang="zh-CN" b="1" dirty="0">
                <a:solidFill>
                  <a:srgbClr val="0070C0"/>
                </a:solidFill>
                <a:latin typeface="微软雅黑" panose="020B0503020204020204" pitchFamily="34" charset="-122"/>
                <a:ea typeface="微软雅黑" panose="020B0503020204020204" pitchFamily="34" charset="-122"/>
              </a:rPr>
              <a:t>1.</a:t>
            </a:r>
            <a:r>
              <a:rPr lang="zh-CN" altLang="en-US" b="1" dirty="0">
                <a:solidFill>
                  <a:srgbClr val="0070C0"/>
                </a:solidFill>
                <a:latin typeface="微软雅黑" panose="020B0503020204020204" pitchFamily="34" charset="-122"/>
                <a:ea typeface="微软雅黑" panose="020B0503020204020204" pitchFamily="34" charset="-122"/>
              </a:rPr>
              <a:t>传统驱动布置形式该布置形式与传统汽车的布置形式基本相同，把电动机放在原燃油发动机的位置，这种布置方式可以提高纯电动汽车的起动转矩，增加低速时纯电动汽车的后备功率。</a:t>
            </a:r>
            <a:endParaRPr lang="zh-CN" altLang="zh-CN" b="1" dirty="0">
              <a:solidFill>
                <a:srgbClr val="0070C0"/>
              </a:solidFill>
              <a:latin typeface="微软雅黑" panose="020B0503020204020204" pitchFamily="34" charset="-122"/>
              <a:ea typeface="微软雅黑" panose="020B0503020204020204" pitchFamily="34" charset="-122"/>
            </a:endParaRPr>
          </a:p>
        </p:txBody>
      </p:sp>
      <p:sp>
        <p:nvSpPr>
          <p:cNvPr id="14" name="矩形 13"/>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2195736" y="2518699"/>
            <a:ext cx="5112568" cy="2388108"/>
          </a:xfrm>
          <a:prstGeom prst="rect">
            <a:avLst/>
          </a:prstGeom>
        </p:spPr>
      </p:pic>
    </p:spTree>
  </p:cSld>
  <p:clrMapOvr>
    <a:masterClrMapping/>
  </p:clrMapOvr>
  <p:transition advClick="0" advTm="6000">
    <p:push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323528" y="841276"/>
            <a:ext cx="8712968" cy="2168525"/>
          </a:xfrm>
          <a:prstGeom prst="rect">
            <a:avLst/>
          </a:prstGeom>
        </p:spPr>
        <p:txBody>
          <a:bodyPr wrap="square">
            <a:spAutoFit/>
          </a:bodyPr>
          <a:lstStyle/>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一、纯电动汽车的电机布置形式</a:t>
            </a:r>
            <a:endParaRPr lang="zh-CN" altLang="zh-CN"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en-US" altLang="zh-CN" b="1" dirty="0">
                <a:solidFill>
                  <a:srgbClr val="0070C0"/>
                </a:solidFill>
                <a:latin typeface="微软雅黑" panose="020B0503020204020204" pitchFamily="34" charset="-122"/>
                <a:ea typeface="微软雅黑" panose="020B0503020204020204" pitchFamily="34" charset="-122"/>
              </a:rPr>
              <a:t>2.</a:t>
            </a:r>
            <a:r>
              <a:rPr lang="zh-CN" altLang="en-US" b="1" dirty="0">
                <a:solidFill>
                  <a:srgbClr val="0070C0"/>
                </a:solidFill>
                <a:latin typeface="微软雅黑" panose="020B0503020204020204" pitchFamily="34" charset="-122"/>
                <a:ea typeface="微软雅黑" panose="020B0503020204020204" pitchFamily="34" charset="-122"/>
              </a:rPr>
              <a:t>电动机与驱动桥组合驱动布置形式</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这种驱动系统布置形式就是在驱动电动机端盖的输出轴处加装减速齿轮和差速器等，电动机、固定传动比减速器、差速器的轴互相平行一起组合成一个驱动整体。这种布置形式的机械传动机构紧凑，传动效率较高，便于安装。</a:t>
            </a:r>
            <a:endParaRPr lang="zh-CN" altLang="en-US" b="1" dirty="0">
              <a:solidFill>
                <a:srgbClr val="0070C0"/>
              </a:solidFill>
              <a:latin typeface="微软雅黑" panose="020B0503020204020204" pitchFamily="34" charset="-122"/>
              <a:ea typeface="微软雅黑" panose="020B0503020204020204" pitchFamily="34" charset="-122"/>
            </a:endParaRPr>
          </a:p>
        </p:txBody>
      </p:sp>
      <p:sp>
        <p:nvSpPr>
          <p:cNvPr id="14" name="矩形 13"/>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179512" y="3184982"/>
            <a:ext cx="4113728" cy="1917887"/>
          </a:xfrm>
          <a:prstGeom prst="rect">
            <a:avLst/>
          </a:prstGeom>
        </p:spPr>
      </p:pic>
      <p:pic>
        <p:nvPicPr>
          <p:cNvPr id="4" name="图片 3"/>
          <p:cNvPicPr>
            <a:picLocks noChangeAspect="1"/>
          </p:cNvPicPr>
          <p:nvPr/>
        </p:nvPicPr>
        <p:blipFill>
          <a:blip r:embed="rId2"/>
          <a:stretch>
            <a:fillRect/>
          </a:stretch>
        </p:blipFill>
        <p:spPr>
          <a:xfrm>
            <a:off x="4572000" y="3213554"/>
            <a:ext cx="4113728" cy="1876193"/>
          </a:xfrm>
          <a:prstGeom prst="rect">
            <a:avLst/>
          </a:prstGeom>
        </p:spPr>
      </p:pic>
    </p:spTree>
  </p:cSld>
  <p:clrMapOvr>
    <a:masterClrMapping/>
  </p:clrMapOvr>
  <p:transition advClick="0" advTm="6000">
    <p:push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323528" y="841276"/>
            <a:ext cx="8712968" cy="1753235"/>
          </a:xfrm>
          <a:prstGeom prst="rect">
            <a:avLst/>
          </a:prstGeom>
        </p:spPr>
        <p:txBody>
          <a:bodyPr wrap="square">
            <a:spAutoFit/>
          </a:bodyPr>
          <a:lstStyle/>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一、纯电动汽车的电机布置形式</a:t>
            </a:r>
            <a:endParaRPr lang="zh-CN" altLang="zh-CN"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en-US" altLang="zh-CN" b="1" dirty="0">
                <a:solidFill>
                  <a:srgbClr val="0070C0"/>
                </a:solidFill>
                <a:latin typeface="微软雅黑" panose="020B0503020204020204" pitchFamily="34" charset="-122"/>
                <a:ea typeface="微软雅黑" panose="020B0503020204020204" pitchFamily="34" charset="-122"/>
              </a:rPr>
              <a:t>3.</a:t>
            </a:r>
            <a:r>
              <a:rPr lang="zh-CN" altLang="en-US" b="1" dirty="0">
                <a:solidFill>
                  <a:srgbClr val="0070C0"/>
                </a:solidFill>
                <a:latin typeface="微软雅黑" panose="020B0503020204020204" pitchFamily="34" charset="-122"/>
                <a:ea typeface="微软雅黑" panose="020B0503020204020204" pitchFamily="34" charset="-122"/>
              </a:rPr>
              <a:t>电动机与驱动桥集成驱动布置形式</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把电动机、固定传动比减速器和差速器集成为一个整体，并与驱动轴同轴，通过两根半轴驱动车轮称为电动机与驱动桥集成式驱动系统。</a:t>
            </a:r>
            <a:endParaRPr lang="zh-CN" altLang="en-US" b="1" dirty="0">
              <a:solidFill>
                <a:srgbClr val="0070C0"/>
              </a:solidFill>
              <a:latin typeface="微软雅黑" panose="020B0503020204020204" pitchFamily="34" charset="-122"/>
              <a:ea typeface="微软雅黑" panose="020B0503020204020204" pitchFamily="34" charset="-122"/>
            </a:endParaRPr>
          </a:p>
        </p:txBody>
      </p:sp>
      <p:sp>
        <p:nvSpPr>
          <p:cNvPr id="14" name="矩形 13"/>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4932039" y="2884863"/>
            <a:ext cx="4005715" cy="1705403"/>
          </a:xfrm>
          <a:prstGeom prst="rect">
            <a:avLst/>
          </a:prstGeom>
        </p:spPr>
      </p:pic>
      <p:sp>
        <p:nvSpPr>
          <p:cNvPr id="8" name="文本框 7"/>
          <p:cNvSpPr txBox="1"/>
          <p:nvPr/>
        </p:nvSpPr>
        <p:spPr>
          <a:xfrm>
            <a:off x="323528" y="2546679"/>
            <a:ext cx="4572000" cy="2536400"/>
          </a:xfrm>
          <a:prstGeom prst="rect">
            <a:avLst/>
          </a:prstGeom>
          <a:noFill/>
        </p:spPr>
        <p:txBody>
          <a:bodyPr wrap="square">
            <a:spAutoFit/>
          </a:bodyPr>
          <a:lstStyle/>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双联式驱动系统也称为双电动机驱动系统，由左右两台永磁电动机直接通过固定传动比减速器分别驱动车轮，左右两台电动机由中间的电控差速器控制，每个驱动电动机的转速可以独立地调节实现电子差速，不必选用机械差速器。</a:t>
            </a:r>
            <a:endParaRPr lang="zh-CN" altLang="en-US"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ransition advClick="0" advTm="6000">
    <p:push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323528" y="841276"/>
            <a:ext cx="8712968" cy="2168525"/>
          </a:xfrm>
          <a:prstGeom prst="rect">
            <a:avLst/>
          </a:prstGeom>
        </p:spPr>
        <p:txBody>
          <a:bodyPr wrap="square">
            <a:spAutoFit/>
          </a:bodyPr>
          <a:lstStyle/>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一、纯电动汽车的电机布置形式</a:t>
            </a:r>
            <a:endParaRPr lang="en-US" altLang="zh-CN"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en-US" altLang="zh-CN" b="1" dirty="0">
                <a:solidFill>
                  <a:srgbClr val="0070C0"/>
                </a:solidFill>
                <a:latin typeface="微软雅黑" panose="020B0503020204020204" pitchFamily="34" charset="-122"/>
                <a:ea typeface="微软雅黑" panose="020B0503020204020204" pitchFamily="34" charset="-122"/>
              </a:rPr>
              <a:t>4.</a:t>
            </a:r>
            <a:r>
              <a:rPr lang="zh-CN" altLang="en-US" b="1" dirty="0">
                <a:solidFill>
                  <a:srgbClr val="0070C0"/>
                </a:solidFill>
                <a:latin typeface="微软雅黑" panose="020B0503020204020204" pitchFamily="34" charset="-122"/>
                <a:ea typeface="微软雅黑" panose="020B0503020204020204" pitchFamily="34" charset="-122"/>
              </a:rPr>
              <a:t>轮边电动机驱动布置形式</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这是一种双电动机驱动形式，由左右两个电动机直接通过固定传动比减速器分别驱动两个车轮，电动机直接连接轮毂，两个车轮转动没有直接连接，这种电动机称为轮边电动机。</a:t>
            </a:r>
            <a:endParaRPr lang="zh-CN" altLang="zh-CN" b="1" dirty="0">
              <a:solidFill>
                <a:srgbClr val="0070C0"/>
              </a:solidFill>
              <a:latin typeface="微软雅黑" panose="020B0503020204020204" pitchFamily="34" charset="-122"/>
              <a:ea typeface="微软雅黑" panose="020B0503020204020204" pitchFamily="34" charset="-122"/>
            </a:endParaRPr>
          </a:p>
        </p:txBody>
      </p:sp>
      <p:sp>
        <p:nvSpPr>
          <p:cNvPr id="14" name="矩形 13"/>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4992791" y="2855796"/>
            <a:ext cx="3950622" cy="2448272"/>
          </a:xfrm>
          <a:prstGeom prst="rect">
            <a:avLst/>
          </a:prstGeom>
        </p:spPr>
      </p:pic>
      <p:sp>
        <p:nvSpPr>
          <p:cNvPr id="7" name="文本框 6"/>
          <p:cNvSpPr txBox="1"/>
          <p:nvPr/>
        </p:nvSpPr>
        <p:spPr>
          <a:xfrm>
            <a:off x="327708" y="2829771"/>
            <a:ext cx="4572000" cy="2536400"/>
          </a:xfrm>
          <a:prstGeom prst="rect">
            <a:avLst/>
          </a:prstGeom>
          <a:noFill/>
        </p:spPr>
        <p:txBody>
          <a:bodyPr wrap="square">
            <a:spAutoFit/>
          </a:bodyPr>
          <a:lstStyle/>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每个电动机的转速可以独立地调节控制，通过电子差速器来解决左右半轴的差速问题，使得电动汽车更加灵活，在复杂的路况上可以获得更好的整车动力性能。由于采用电子差速器，传动系统体积进一步减小，节省了空间，质量也进一步减小，提高了传动效率。</a:t>
            </a:r>
            <a:endParaRPr lang="zh-CN" altLang="en-US"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ransition advClick="0" advTm="6000">
    <p:push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323528" y="841276"/>
            <a:ext cx="3888432" cy="3830955"/>
          </a:xfrm>
          <a:prstGeom prst="rect">
            <a:avLst/>
          </a:prstGeom>
        </p:spPr>
        <p:txBody>
          <a:bodyPr wrap="square">
            <a:spAutoFit/>
          </a:bodyPr>
          <a:lstStyle/>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一、纯电动汽车的电机布置形式</a:t>
            </a:r>
            <a:endParaRPr lang="en-US" altLang="zh-CN"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en-US" altLang="zh-CN" b="1" dirty="0">
                <a:solidFill>
                  <a:srgbClr val="0070C0"/>
                </a:solidFill>
                <a:latin typeface="微软雅黑" panose="020B0503020204020204" pitchFamily="34" charset="-122"/>
                <a:ea typeface="微软雅黑" panose="020B0503020204020204" pitchFamily="34" charset="-122"/>
              </a:rPr>
              <a:t>5.</a:t>
            </a:r>
            <a:r>
              <a:rPr lang="zh-CN" altLang="en-US" b="1" dirty="0">
                <a:solidFill>
                  <a:srgbClr val="0070C0"/>
                </a:solidFill>
                <a:latin typeface="微软雅黑" panose="020B0503020204020204" pitchFamily="34" charset="-122"/>
                <a:ea typeface="微软雅黑" panose="020B0503020204020204" pitchFamily="34" charset="-122"/>
              </a:rPr>
              <a:t>轮毂电动机驱动布置形式</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把电动机设计成饼状，直接安装在车轮的轮毂中，称这种电动机为轮毂电动机，电动机一端直接与车轮轮毂固定，另一端直接安装在悬架上。此种布置形式进一步缩短了电动机和车轮之间的机械传动距离，节省了空间。</a:t>
            </a:r>
            <a:endParaRPr lang="zh-CN" altLang="en-US" b="1" dirty="0">
              <a:solidFill>
                <a:srgbClr val="0070C0"/>
              </a:solidFill>
              <a:latin typeface="微软雅黑" panose="020B0503020204020204" pitchFamily="34" charset="-122"/>
              <a:ea typeface="微软雅黑" panose="020B0503020204020204" pitchFamily="34" charset="-122"/>
            </a:endParaRPr>
          </a:p>
        </p:txBody>
      </p:sp>
      <p:sp>
        <p:nvSpPr>
          <p:cNvPr id="14" name="矩形 13"/>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4445263" y="1921396"/>
            <a:ext cx="4375209" cy="2702775"/>
          </a:xfrm>
          <a:prstGeom prst="rect">
            <a:avLst/>
          </a:prstGeom>
        </p:spPr>
      </p:pic>
    </p:spTree>
  </p:cSld>
  <p:clrMapOvr>
    <a:masterClrMapping/>
  </p:clrMapOvr>
  <p:transition advClick="0" advTm="6000">
    <p:push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539552" y="985292"/>
            <a:ext cx="3816424" cy="4799965"/>
          </a:xfrm>
          <a:prstGeom prst="rect">
            <a:avLst/>
          </a:prstGeom>
        </p:spPr>
        <p:txBody>
          <a:bodyPr wrap="square">
            <a:spAutoFit/>
          </a:bodyPr>
          <a:lstStyle/>
          <a:p>
            <a:pPr indent="304800" algn="just"/>
            <a:r>
              <a:rPr lang="zh-CN" altLang="en-US" b="1" dirty="0">
                <a:solidFill>
                  <a:srgbClr val="0070C0"/>
                </a:solidFill>
                <a:latin typeface="微软雅黑" panose="020B0503020204020204" pitchFamily="34" charset="-122"/>
                <a:ea typeface="微软雅黑" panose="020B0503020204020204" pitchFamily="34" charset="-122"/>
              </a:rPr>
              <a:t>二、纯电动汽车常见的电机类型</a:t>
            </a:r>
            <a:endParaRPr lang="en-US" altLang="zh-CN" b="1" dirty="0">
              <a:solidFill>
                <a:srgbClr val="0070C0"/>
              </a:solidFill>
              <a:latin typeface="微软雅黑" panose="020B0503020204020204" pitchFamily="34" charset="-122"/>
              <a:ea typeface="微软雅黑" panose="020B0503020204020204" pitchFamily="34" charset="-122"/>
            </a:endParaRPr>
          </a:p>
          <a:p>
            <a:pPr indent="304800" algn="just"/>
            <a:r>
              <a:rPr lang="en-US" altLang="zh-CN" b="1" dirty="0">
                <a:solidFill>
                  <a:srgbClr val="0070C0"/>
                </a:solidFill>
                <a:latin typeface="微软雅黑" panose="020B0503020204020204" pitchFamily="34" charset="-122"/>
                <a:ea typeface="微软雅黑" panose="020B0503020204020204" pitchFamily="34" charset="-122"/>
              </a:rPr>
              <a:t>1.</a:t>
            </a:r>
            <a:r>
              <a:rPr lang="zh-CN" altLang="en-US" b="1" dirty="0">
                <a:solidFill>
                  <a:srgbClr val="0070C0"/>
                </a:solidFill>
                <a:latin typeface="微软雅黑" panose="020B0503020204020204" pitchFamily="34" charset="-122"/>
                <a:ea typeface="微软雅黑" panose="020B0503020204020204" pitchFamily="34" charset="-122"/>
              </a:rPr>
              <a:t>永磁同步电动机</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r>
              <a:rPr lang="zh-CN" altLang="en-US" b="1" dirty="0">
                <a:solidFill>
                  <a:srgbClr val="0070C0"/>
                </a:solidFill>
                <a:latin typeface="微软雅黑" panose="020B0503020204020204" pitchFamily="34" charset="-122"/>
                <a:ea typeface="微软雅黑" panose="020B0503020204020204" pitchFamily="34" charset="-122"/>
              </a:rPr>
              <a:t>永磁同步电机主要由定子、转子和端盖等部件构成，永磁同步电动机结构简单、体积小、重量轻、损耗小、效率高，和直流电机相比，它没有直流电机的换向器和电刷等缺点。和异步电动机相比，它由于不需要无功励磁电流，因而效率高，功率因数高，力矩惯量比大，定子电流和定子电阻损耗减小，且转子参数可测、控制性能好；但它与异步电机相比，也有成本高、起动困难等缺点。和普通同步电动机相比，它省去了励磁装置，简化了结构，提高了效率。</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endParaRPr lang="zh-CN" altLang="zh-CN" b="1" dirty="0">
              <a:solidFill>
                <a:srgbClr val="0070C0"/>
              </a:solidFill>
              <a:latin typeface="微软雅黑" panose="020B0503020204020204" pitchFamily="34" charset="-122"/>
              <a:ea typeface="微软雅黑" panose="020B0503020204020204" pitchFamily="34" charset="-122"/>
            </a:endParaRPr>
          </a:p>
        </p:txBody>
      </p:sp>
      <p:sp>
        <p:nvSpPr>
          <p:cNvPr id="14" name="矩形 13"/>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4427984" y="1633364"/>
            <a:ext cx="4392910" cy="3294683"/>
          </a:xfrm>
          <a:prstGeom prst="rect">
            <a:avLst/>
          </a:prstGeom>
        </p:spPr>
      </p:pic>
    </p:spTree>
  </p:cSld>
  <p:clrMapOvr>
    <a:masterClrMapping/>
  </p:clrMapOvr>
  <p:transition advClick="0" advTm="6000">
    <p:push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539552" y="985292"/>
            <a:ext cx="3744416" cy="4799965"/>
          </a:xfrm>
          <a:prstGeom prst="rect">
            <a:avLst/>
          </a:prstGeom>
        </p:spPr>
        <p:txBody>
          <a:bodyPr wrap="square">
            <a:spAutoFit/>
          </a:bodyPr>
          <a:lstStyle/>
          <a:p>
            <a:pPr indent="304800" algn="just"/>
            <a:r>
              <a:rPr lang="zh-CN" altLang="en-US" b="1" dirty="0">
                <a:solidFill>
                  <a:srgbClr val="0070C0"/>
                </a:solidFill>
                <a:latin typeface="微软雅黑" panose="020B0503020204020204" pitchFamily="34" charset="-122"/>
                <a:ea typeface="微软雅黑" panose="020B0503020204020204" pitchFamily="34" charset="-122"/>
              </a:rPr>
              <a:t>二、纯电动汽车常见的电机类型</a:t>
            </a:r>
            <a:endParaRPr lang="en-US" altLang="zh-CN" b="1" dirty="0">
              <a:solidFill>
                <a:srgbClr val="0070C0"/>
              </a:solidFill>
              <a:latin typeface="微软雅黑" panose="020B0503020204020204" pitchFamily="34" charset="-122"/>
              <a:ea typeface="微软雅黑" panose="020B0503020204020204" pitchFamily="34" charset="-122"/>
            </a:endParaRPr>
          </a:p>
          <a:p>
            <a:pPr indent="304800" algn="just"/>
            <a:r>
              <a:rPr lang="en-US" altLang="zh-CN" b="1" dirty="0">
                <a:solidFill>
                  <a:srgbClr val="0070C0"/>
                </a:solidFill>
                <a:latin typeface="微软雅黑" panose="020B0503020204020204" pitchFamily="34" charset="-122"/>
                <a:ea typeface="微软雅黑" panose="020B0503020204020204" pitchFamily="34" charset="-122"/>
              </a:rPr>
              <a:t>2.</a:t>
            </a:r>
            <a:r>
              <a:rPr lang="zh-CN" altLang="en-US" b="1" dirty="0">
                <a:solidFill>
                  <a:srgbClr val="0070C0"/>
                </a:solidFill>
                <a:latin typeface="微软雅黑" panose="020B0503020204020204" pitchFamily="34" charset="-122"/>
                <a:ea typeface="微软雅黑" panose="020B0503020204020204" pitchFamily="34" charset="-122"/>
              </a:rPr>
              <a:t>三相异步电动机</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r>
              <a:rPr lang="zh-CN" altLang="en-US" b="1" dirty="0">
                <a:solidFill>
                  <a:srgbClr val="0070C0"/>
                </a:solidFill>
                <a:latin typeface="微软雅黑" panose="020B0503020204020204" pitchFamily="34" charset="-122"/>
                <a:ea typeface="微软雅黑" panose="020B0503020204020204" pitchFamily="34" charset="-122"/>
              </a:rPr>
              <a:t>三相异步电机（</a:t>
            </a:r>
            <a:r>
              <a:rPr lang="en-US" altLang="zh-CN" b="1" dirty="0">
                <a:solidFill>
                  <a:srgbClr val="0070C0"/>
                </a:solidFill>
                <a:latin typeface="微软雅黑" panose="020B0503020204020204" pitchFamily="34" charset="-122"/>
                <a:ea typeface="微软雅黑" panose="020B0503020204020204" pitchFamily="34" charset="-122"/>
              </a:rPr>
              <a:t>Triple-phase asynchronous motor</a:t>
            </a:r>
            <a:r>
              <a:rPr lang="zh-CN" altLang="en-US" b="1" dirty="0">
                <a:solidFill>
                  <a:srgbClr val="0070C0"/>
                </a:solidFill>
                <a:latin typeface="微软雅黑" panose="020B0503020204020204" pitchFamily="34" charset="-122"/>
                <a:ea typeface="微软雅黑" panose="020B0503020204020204" pitchFamily="34" charset="-122"/>
              </a:rPr>
              <a:t>）是感应电动机的一种。</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r>
              <a:rPr lang="zh-CN" altLang="en-US" b="1" dirty="0">
                <a:solidFill>
                  <a:srgbClr val="0070C0"/>
                </a:solidFill>
                <a:latin typeface="微软雅黑" panose="020B0503020204020204" pitchFamily="34" charset="-122"/>
                <a:ea typeface="微软雅黑" panose="020B0503020204020204" pitchFamily="34" charset="-122"/>
              </a:rPr>
              <a:t>与单相异步电动机相比，三相异步电动机运行性能好，并可节省各种材料。笼式转子的异步电动机结构简单、运行可靠、重量轻、价格便宜，得到了广泛的应用，其主要缺点是调速困难。绕线式三相异步电动机的转子和定子一样也设置了三相绕组并通过滑环、电刷与外部变阻器连接。调节变阻器电阻可以改善电动机的起动性能和调节电动机的转速。</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endParaRPr lang="zh-CN" altLang="zh-CN" b="1" dirty="0">
              <a:solidFill>
                <a:srgbClr val="0070C0"/>
              </a:solidFill>
              <a:latin typeface="微软雅黑" panose="020B0503020204020204" pitchFamily="34" charset="-122"/>
              <a:ea typeface="微软雅黑" panose="020B0503020204020204" pitchFamily="34" charset="-122"/>
            </a:endParaRPr>
          </a:p>
        </p:txBody>
      </p:sp>
      <p:sp>
        <p:nvSpPr>
          <p:cNvPr id="14" name="矩形 13"/>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rotWithShape="1">
          <a:blip r:embed="rId1"/>
          <a:srcRect l="20863" t="23378" r="20203" b="1345"/>
          <a:stretch>
            <a:fillRect/>
          </a:stretch>
        </p:blipFill>
        <p:spPr>
          <a:xfrm>
            <a:off x="4206808" y="1561356"/>
            <a:ext cx="4914921" cy="3528392"/>
          </a:xfrm>
          <a:prstGeom prst="rect">
            <a:avLst/>
          </a:prstGeom>
        </p:spPr>
      </p:pic>
    </p:spTree>
  </p:cSld>
  <p:clrMapOvr>
    <a:masterClrMapping/>
  </p:clrMapOvr>
  <p:transition advClick="0" advTm="6000">
    <p:push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539552" y="985292"/>
            <a:ext cx="7920880" cy="1753235"/>
          </a:xfrm>
          <a:prstGeom prst="rect">
            <a:avLst/>
          </a:prstGeom>
        </p:spPr>
        <p:txBody>
          <a:bodyPr wrap="square">
            <a:spAutoFit/>
          </a:bodyPr>
          <a:lstStyle/>
          <a:p>
            <a:pPr indent="304800" algn="just"/>
            <a:r>
              <a:rPr lang="zh-CN" altLang="en-US" b="1" dirty="0">
                <a:solidFill>
                  <a:srgbClr val="0070C0"/>
                </a:solidFill>
                <a:latin typeface="微软雅黑" panose="020B0503020204020204" pitchFamily="34" charset="-122"/>
                <a:ea typeface="微软雅黑" panose="020B0503020204020204" pitchFamily="34" charset="-122"/>
              </a:rPr>
              <a:t>二、纯电动汽车常见的电机类型</a:t>
            </a:r>
            <a:endParaRPr lang="en-US" altLang="zh-CN" b="1" dirty="0">
              <a:solidFill>
                <a:srgbClr val="0070C0"/>
              </a:solidFill>
              <a:latin typeface="微软雅黑" panose="020B0503020204020204" pitchFamily="34" charset="-122"/>
              <a:ea typeface="微软雅黑" panose="020B0503020204020204" pitchFamily="34" charset="-122"/>
            </a:endParaRPr>
          </a:p>
          <a:p>
            <a:pPr indent="304800" algn="just"/>
            <a:r>
              <a:rPr lang="en-US" altLang="zh-CN" b="1" dirty="0">
                <a:solidFill>
                  <a:srgbClr val="0070C0"/>
                </a:solidFill>
                <a:latin typeface="微软雅黑" panose="020B0503020204020204" pitchFamily="34" charset="-122"/>
                <a:ea typeface="微软雅黑" panose="020B0503020204020204" pitchFamily="34" charset="-122"/>
              </a:rPr>
              <a:t>3.</a:t>
            </a:r>
            <a:r>
              <a:rPr lang="zh-CN" altLang="en-US" b="1" dirty="0">
                <a:solidFill>
                  <a:srgbClr val="0070C0"/>
                </a:solidFill>
                <a:latin typeface="微软雅黑" panose="020B0503020204020204" pitchFamily="34" charset="-122"/>
                <a:ea typeface="微软雅黑" panose="020B0503020204020204" pitchFamily="34" charset="-122"/>
              </a:rPr>
              <a:t>直流电动机</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r>
              <a:rPr lang="zh-CN" altLang="en-US" b="1" dirty="0">
                <a:solidFill>
                  <a:srgbClr val="0070C0"/>
                </a:solidFill>
                <a:latin typeface="微软雅黑" panose="020B0503020204020204" pitchFamily="34" charset="-122"/>
                <a:ea typeface="微软雅黑" panose="020B0503020204020204" pitchFamily="34" charset="-122"/>
              </a:rPr>
              <a:t>直流电动机是将直流电能转换为机械能的电动机。</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r>
              <a:rPr lang="zh-CN" altLang="en-US" b="1" dirty="0">
                <a:solidFill>
                  <a:srgbClr val="0070C0"/>
                </a:solidFill>
                <a:latin typeface="微软雅黑" panose="020B0503020204020204" pitchFamily="34" charset="-122"/>
                <a:ea typeface="微软雅黑" panose="020B0503020204020204" pitchFamily="34" charset="-122"/>
              </a:rPr>
              <a:t>由定子和转子组成，定子由基座、主磁极、换向极和电刷装置等组成；转子（电枢）由电枢铁心、电枢绕组、换向器、转轴和风扇等组成。</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endParaRPr lang="zh-CN" altLang="zh-CN" b="1" dirty="0">
              <a:solidFill>
                <a:srgbClr val="0070C0"/>
              </a:solidFill>
              <a:latin typeface="微软雅黑" panose="020B0503020204020204" pitchFamily="34" charset="-122"/>
              <a:ea typeface="微软雅黑" panose="020B0503020204020204" pitchFamily="34" charset="-122"/>
            </a:endParaRPr>
          </a:p>
        </p:txBody>
      </p:sp>
      <p:sp>
        <p:nvSpPr>
          <p:cNvPr id="14" name="矩形 13"/>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rotWithShape="1">
          <a:blip r:embed="rId1">
            <a:extLst>
              <a:ext uri="{BEBA8EAE-BF5A-486C-A8C5-ECC9F3942E4B}">
                <a14:imgProps xmlns:a14="http://schemas.microsoft.com/office/drawing/2010/main">
                  <a14:imgLayer r:embed="rId2">
                    <a14:imgEffect>
                      <a14:brightnessContrast bright="34000"/>
                    </a14:imgEffect>
                    <a14:imgEffect>
                      <a14:colorTemperature colorTemp="6000"/>
                    </a14:imgEffect>
                    <a14:imgEffect>
                      <a14:saturation sat="130000"/>
                    </a14:imgEffect>
                    <a14:imgEffect>
                      <a14:sharpenSoften amount="50000"/>
                    </a14:imgEffect>
                  </a14:imgLayer>
                </a14:imgProps>
              </a:ext>
            </a:extLst>
          </a:blip>
          <a:srcRect l="21794" t="4543" r="4107" b="3549"/>
          <a:stretch>
            <a:fillRect/>
          </a:stretch>
        </p:blipFill>
        <p:spPr>
          <a:xfrm>
            <a:off x="5696744" y="2418083"/>
            <a:ext cx="2907704" cy="3040456"/>
          </a:xfrm>
          <a:prstGeom prst="rect">
            <a:avLst/>
          </a:prstGeom>
        </p:spPr>
      </p:pic>
      <p:sp>
        <p:nvSpPr>
          <p:cNvPr id="6" name="文本框 5"/>
          <p:cNvSpPr txBox="1"/>
          <p:nvPr/>
        </p:nvSpPr>
        <p:spPr>
          <a:xfrm>
            <a:off x="539552" y="2427047"/>
            <a:ext cx="4572000" cy="2306955"/>
          </a:xfrm>
          <a:prstGeom prst="rect">
            <a:avLst/>
          </a:prstGeom>
          <a:noFill/>
        </p:spPr>
        <p:txBody>
          <a:bodyPr wrap="square">
            <a:spAutoFit/>
          </a:bodyPr>
          <a:lstStyle/>
          <a:p>
            <a:pPr indent="304800" algn="just"/>
            <a:r>
              <a:rPr lang="zh-CN" altLang="en-US" b="1" dirty="0">
                <a:solidFill>
                  <a:srgbClr val="0070C0"/>
                </a:solidFill>
                <a:latin typeface="微软雅黑" panose="020B0503020204020204" pitchFamily="34" charset="-122"/>
                <a:ea typeface="微软雅黑" panose="020B0503020204020204" pitchFamily="34" charset="-122"/>
              </a:rPr>
              <a:t>直流电动机的特点主要有：</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r>
              <a:rPr b="1" dirty="0">
                <a:solidFill>
                  <a:srgbClr val="0070C0"/>
                </a:solidFill>
                <a:latin typeface="微软雅黑" panose="020B0503020204020204" pitchFamily="34" charset="-122"/>
                <a:ea typeface="微软雅黑" panose="020B0503020204020204" pitchFamily="34" charset="-122"/>
              </a:rPr>
              <a:t>●</a:t>
            </a:r>
            <a:r>
              <a:rPr lang="zh-CN" altLang="en-US" b="1" dirty="0">
                <a:solidFill>
                  <a:srgbClr val="0070C0"/>
                </a:solidFill>
                <a:latin typeface="微软雅黑" panose="020B0503020204020204" pitchFamily="34" charset="-122"/>
                <a:ea typeface="微软雅黑" panose="020B0503020204020204" pitchFamily="34" charset="-122"/>
              </a:rPr>
              <a:t>调速性能好。所谓“调速性能”，是指电动机在一定负载的条件下，根据需要，人为地改变电动机的转速。直流电动机可以在重负载条件下，实现均匀、平滑的无级调速，而且调速范围较宽。</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r>
              <a:rPr b="1" dirty="0">
                <a:solidFill>
                  <a:srgbClr val="0070C0"/>
                </a:solidFill>
                <a:latin typeface="微软雅黑" panose="020B0503020204020204" pitchFamily="34" charset="-122"/>
                <a:ea typeface="微软雅黑" panose="020B0503020204020204" pitchFamily="34" charset="-122"/>
              </a:rPr>
              <a:t>●</a:t>
            </a:r>
            <a:r>
              <a:rPr lang="zh-CN" altLang="en-US" b="1" dirty="0">
                <a:solidFill>
                  <a:srgbClr val="0070C0"/>
                </a:solidFill>
                <a:latin typeface="微软雅黑" panose="020B0503020204020204" pitchFamily="34" charset="-122"/>
                <a:ea typeface="微软雅黑" panose="020B0503020204020204" pitchFamily="34" charset="-122"/>
              </a:rPr>
              <a:t>起动力矩大。可以均匀而经济地实现转速调节。因此，电动汽车可选用直流电机。</a:t>
            </a:r>
            <a:endParaRPr lang="zh-CN" altLang="en-US"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ransition advClick="0" advTm="6000">
    <p:push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五边形 26"/>
          <p:cNvSpPr/>
          <p:nvPr/>
        </p:nvSpPr>
        <p:spPr>
          <a:xfrm rot="5400000">
            <a:off x="3604367" y="-616544"/>
            <a:ext cx="1935266" cy="3168354"/>
          </a:xfrm>
          <a:prstGeom prst="homePlate">
            <a:avLst>
              <a:gd name="adj" fmla="val 28927"/>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28" name="TextBox 27"/>
          <p:cNvSpPr txBox="1"/>
          <p:nvPr/>
        </p:nvSpPr>
        <p:spPr bwMode="auto">
          <a:xfrm>
            <a:off x="4168475" y="265212"/>
            <a:ext cx="891445" cy="1254065"/>
          </a:xfrm>
          <a:prstGeom prst="rect">
            <a:avLst/>
          </a:prstGeom>
          <a:noFill/>
        </p:spPr>
        <p:txBody>
          <a:bodyPr vert="eaVert" wrap="none">
            <a:prstTxWarp prst="textPlain">
              <a:avLst/>
            </a:prstTxWarp>
            <a:spAutoFit/>
          </a:bodyPr>
          <a:lstStyle/>
          <a:p>
            <a:pPr algn="ctr" fontAlgn="auto">
              <a:spcBef>
                <a:spcPts val="0"/>
              </a:spcBef>
              <a:spcAft>
                <a:spcPts val="0"/>
              </a:spcAft>
              <a:defRPr/>
            </a:pPr>
            <a:r>
              <a:rPr lang="en-US" altLang="zh-CN" sz="4000" b="1" kern="0" spc="-150" dirty="0">
                <a:ln w="1905">
                  <a:noFill/>
                </a:ln>
                <a:solidFill>
                  <a:schemeClr val="bg1"/>
                </a:solidFill>
                <a:latin typeface="微软雅黑" panose="020B0503020204020204" pitchFamily="34" charset="-122"/>
                <a:ea typeface="微软雅黑" panose="020B0503020204020204" pitchFamily="34" charset="-122"/>
              </a:rPr>
              <a:t>1</a:t>
            </a:r>
            <a:endParaRPr lang="zh-CN" altLang="en-US" sz="4000" b="1" kern="0" spc="-150" dirty="0">
              <a:ln w="1905">
                <a:noFill/>
              </a:ln>
              <a:solidFill>
                <a:schemeClr val="bg1"/>
              </a:solidFill>
              <a:latin typeface="微软雅黑" panose="020B0503020204020204" pitchFamily="34" charset="-122"/>
              <a:ea typeface="微软雅黑" panose="020B0503020204020204" pitchFamily="34" charset="-122"/>
            </a:endParaRPr>
          </a:p>
        </p:txBody>
      </p:sp>
      <p:sp>
        <p:nvSpPr>
          <p:cNvPr id="4" name="矩形 3"/>
          <p:cNvSpPr/>
          <p:nvPr/>
        </p:nvSpPr>
        <p:spPr>
          <a:xfrm rot="5400000">
            <a:off x="2470876" y="2024910"/>
            <a:ext cx="4211826" cy="3168355"/>
          </a:xfrm>
          <a:custGeom>
            <a:avLst/>
            <a:gdLst/>
            <a:ahLst/>
            <a:cxnLst/>
            <a:rect l="l" t="t" r="r" b="b"/>
            <a:pathLst>
              <a:path w="4211826" h="3168355">
                <a:moveTo>
                  <a:pt x="283690" y="851398"/>
                </a:moveTo>
                <a:lnTo>
                  <a:pt x="4211826" y="851398"/>
                </a:lnTo>
                <a:lnTo>
                  <a:pt x="4211826" y="1465561"/>
                </a:lnTo>
                <a:lnTo>
                  <a:pt x="500721" y="1465561"/>
                </a:lnTo>
                <a:close/>
                <a:moveTo>
                  <a:pt x="283690" y="2316958"/>
                </a:moveTo>
                <a:lnTo>
                  <a:pt x="500721" y="1702795"/>
                </a:lnTo>
                <a:lnTo>
                  <a:pt x="4211826" y="1702795"/>
                </a:lnTo>
                <a:lnTo>
                  <a:pt x="4211826" y="2316958"/>
                </a:lnTo>
                <a:close/>
                <a:moveTo>
                  <a:pt x="0" y="0"/>
                </a:moveTo>
                <a:lnTo>
                  <a:pt x="4211826" y="0"/>
                </a:lnTo>
                <a:lnTo>
                  <a:pt x="4211826" y="614163"/>
                </a:lnTo>
                <a:lnTo>
                  <a:pt x="217032" y="614163"/>
                </a:lnTo>
                <a:close/>
                <a:moveTo>
                  <a:pt x="0" y="3168355"/>
                </a:moveTo>
                <a:lnTo>
                  <a:pt x="217032" y="2554192"/>
                </a:lnTo>
                <a:lnTo>
                  <a:pt x="4211826" y="2554192"/>
                </a:lnTo>
                <a:lnTo>
                  <a:pt x="4211826" y="3168355"/>
                </a:lnTo>
                <a:close/>
              </a:path>
            </a:pathLst>
          </a:cu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21" name="TextBox 20"/>
          <p:cNvSpPr txBox="1"/>
          <p:nvPr/>
        </p:nvSpPr>
        <p:spPr>
          <a:xfrm>
            <a:off x="1528025" y="2602567"/>
            <a:ext cx="6284335" cy="829945"/>
          </a:xfrm>
          <a:prstGeom prst="rect">
            <a:avLst/>
          </a:prstGeom>
        </p:spPr>
        <p:txBody>
          <a:bodyPr wrap="square">
            <a:spAutoFit/>
          </a:bodyPr>
          <a:lstStyle>
            <a:defPPr>
              <a:defRPr lang="zh-CN"/>
            </a:defPPr>
            <a:lvl1pPr algn="ctr">
              <a:defRPr sz="2800" b="1">
                <a:gradFill flip="none" rotWithShape="1">
                  <a:gsLst>
                    <a:gs pos="0">
                      <a:srgbClr val="0070C0"/>
                    </a:gs>
                    <a:gs pos="37000">
                      <a:srgbClr val="002060"/>
                    </a:gs>
                    <a:gs pos="97000">
                      <a:srgbClr val="0070C0"/>
                    </a:gs>
                  </a:gsLst>
                  <a:lin ang="8100000" scaled="1"/>
                  <a:tileRect/>
                </a:gradFill>
                <a:latin typeface="微软雅黑" panose="020B0503020204020204" pitchFamily="34" charset="-122"/>
                <a:ea typeface="微软雅黑" panose="020B0503020204020204" pitchFamily="34" charset="-122"/>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zh-CN" altLang="en-US" sz="4800" dirty="0">
                <a:ln w="12700" cmpd="sng">
                  <a:noFill/>
                  <a:prstDash val="solid"/>
                  <a:miter lim="800000"/>
                </a:ln>
                <a:gradFill>
                  <a:gsLst>
                    <a:gs pos="0">
                      <a:srgbClr val="002060"/>
                    </a:gs>
                    <a:gs pos="100000">
                      <a:srgbClr val="0070C0"/>
                    </a:gs>
                  </a:gsLst>
                  <a:lin ang="5400000" scaled="0"/>
                </a:gradFill>
              </a:rPr>
              <a:t>纯电动汽车电池的</a:t>
            </a:r>
            <a:r>
              <a:rPr lang="zh-CN" altLang="en-US" sz="4800" dirty="0">
                <a:ln w="12700" cmpd="sng">
                  <a:noFill/>
                  <a:prstDash val="solid"/>
                  <a:miter lim="800000"/>
                </a:ln>
                <a:gradFill>
                  <a:gsLst>
                    <a:gs pos="0">
                      <a:srgbClr val="002060"/>
                    </a:gs>
                    <a:gs pos="100000">
                      <a:srgbClr val="0070C0"/>
                    </a:gs>
                  </a:gsLst>
                  <a:lin ang="5400000" scaled="0"/>
                </a:gradFill>
              </a:rPr>
              <a:t>认知</a:t>
            </a:r>
            <a:endParaRPr lang="zh-CN" altLang="en-US" sz="4800" dirty="0">
              <a:ln w="12700" cmpd="sng">
                <a:noFill/>
                <a:prstDash val="solid"/>
                <a:miter lim="800000"/>
              </a:ln>
              <a:gradFill>
                <a:gsLst>
                  <a:gs pos="0">
                    <a:srgbClr val="002060"/>
                  </a:gs>
                  <a:gs pos="100000">
                    <a:srgbClr val="0070C0"/>
                  </a:gs>
                </a:gsLst>
                <a:lin ang="5400000" scaled="0"/>
              </a:gradFill>
            </a:endParaRPr>
          </a:p>
        </p:txBody>
      </p:sp>
    </p:spTree>
  </p:cSld>
  <p:clrMapOvr>
    <a:masterClrMapping/>
  </p:clrMapOvr>
  <p:transition advClick="0" advTm="300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up)">
                                      <p:cBhvr>
                                        <p:cTn id="7" dur="500"/>
                                        <p:tgtEl>
                                          <p:spTgt spid="27"/>
                                        </p:tgtEl>
                                      </p:cBhvr>
                                    </p:animEffect>
                                  </p:childTnLst>
                                </p:cTn>
                              </p:par>
                            </p:childTnLst>
                          </p:cTn>
                        </p:par>
                        <p:par>
                          <p:cTn id="8" fill="hold">
                            <p:stCondLst>
                              <p:cond delay="500"/>
                            </p:stCondLst>
                            <p:childTnLst>
                              <p:par>
                                <p:cTn id="9" presetID="16" presetClass="entr" presetSubtype="37"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arn(outVertical)">
                                      <p:cBhvr>
                                        <p:cTn id="11" dur="500"/>
                                        <p:tgtEl>
                                          <p:spTgt spid="4"/>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fade">
                                      <p:cBhvr>
                                        <p:cTn id="15" dur="250"/>
                                        <p:tgtEl>
                                          <p:spTgt spid="28"/>
                                        </p:tgtEl>
                                      </p:cBhvr>
                                    </p:animEffect>
                                    <p:anim calcmode="lin" valueType="num">
                                      <p:cBhvr>
                                        <p:cTn id="16" dur="250" fill="hold"/>
                                        <p:tgtEl>
                                          <p:spTgt spid="28"/>
                                        </p:tgtEl>
                                        <p:attrNameLst>
                                          <p:attrName>ppt_x</p:attrName>
                                        </p:attrNameLst>
                                      </p:cBhvr>
                                      <p:tavLst>
                                        <p:tav tm="0">
                                          <p:val>
                                            <p:strVal val="#ppt_x"/>
                                          </p:val>
                                        </p:tav>
                                        <p:tav tm="100000">
                                          <p:val>
                                            <p:strVal val="#ppt_x"/>
                                          </p:val>
                                        </p:tav>
                                      </p:tavLst>
                                    </p:anim>
                                    <p:anim calcmode="lin" valueType="num">
                                      <p:cBhvr>
                                        <p:cTn id="17" dur="250" fill="hold"/>
                                        <p:tgtEl>
                                          <p:spTgt spid="28"/>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16" presetClass="entr" presetSubtype="21" fill="hold" grpId="0" nodeType="after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barn(inVertical)">
                                      <p:cBhvr>
                                        <p:cTn id="2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p:bldP spid="4" grpId="0" animBg="1"/>
      <p:bldP spid="21"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539552" y="985292"/>
            <a:ext cx="5328592" cy="4799965"/>
          </a:xfrm>
          <a:prstGeom prst="rect">
            <a:avLst/>
          </a:prstGeom>
        </p:spPr>
        <p:txBody>
          <a:bodyPr wrap="square">
            <a:spAutoFit/>
          </a:bodyPr>
          <a:lstStyle/>
          <a:p>
            <a:pPr indent="304800" algn="just"/>
            <a:r>
              <a:rPr lang="zh-CN" altLang="en-US" b="1" dirty="0">
                <a:solidFill>
                  <a:srgbClr val="0070C0"/>
                </a:solidFill>
                <a:latin typeface="微软雅黑" panose="020B0503020204020204" pitchFamily="34" charset="-122"/>
                <a:ea typeface="微软雅黑" panose="020B0503020204020204" pitchFamily="34" charset="-122"/>
              </a:rPr>
              <a:t>二、纯电动汽车常见的电机类型</a:t>
            </a:r>
            <a:endParaRPr lang="en-US" altLang="zh-CN" b="1" dirty="0">
              <a:solidFill>
                <a:srgbClr val="0070C0"/>
              </a:solidFill>
              <a:latin typeface="微软雅黑" panose="020B0503020204020204" pitchFamily="34" charset="-122"/>
              <a:ea typeface="微软雅黑" panose="020B0503020204020204" pitchFamily="34" charset="-122"/>
            </a:endParaRPr>
          </a:p>
          <a:p>
            <a:pPr indent="304800" algn="just"/>
            <a:r>
              <a:rPr lang="en-US" altLang="zh-CN" b="1" dirty="0">
                <a:solidFill>
                  <a:srgbClr val="0070C0"/>
                </a:solidFill>
                <a:latin typeface="微软雅黑" panose="020B0503020204020204" pitchFamily="34" charset="-122"/>
                <a:ea typeface="微软雅黑" panose="020B0503020204020204" pitchFamily="34" charset="-122"/>
              </a:rPr>
              <a:t>3.</a:t>
            </a:r>
            <a:r>
              <a:rPr lang="zh-CN" altLang="en-US" b="1" dirty="0">
                <a:solidFill>
                  <a:srgbClr val="0070C0"/>
                </a:solidFill>
                <a:latin typeface="微软雅黑" panose="020B0503020204020204" pitchFamily="34" charset="-122"/>
                <a:ea typeface="微软雅黑" panose="020B0503020204020204" pitchFamily="34" charset="-122"/>
              </a:rPr>
              <a:t>直流电动机</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r>
              <a:rPr lang="en-US" altLang="zh-CN" b="1" dirty="0">
                <a:solidFill>
                  <a:srgbClr val="0070C0"/>
                </a:solidFill>
                <a:latin typeface="微软雅黑" panose="020B0503020204020204" pitchFamily="34" charset="-122"/>
                <a:ea typeface="微软雅黑" panose="020B0503020204020204" pitchFamily="34" charset="-122"/>
              </a:rPr>
              <a:t>(1)</a:t>
            </a:r>
            <a:r>
              <a:rPr lang="zh-CN" altLang="en-US" b="1" dirty="0">
                <a:solidFill>
                  <a:srgbClr val="0070C0"/>
                </a:solidFill>
                <a:latin typeface="微软雅黑" panose="020B0503020204020204" pitchFamily="34" charset="-122"/>
                <a:ea typeface="微软雅黑" panose="020B0503020204020204" pitchFamily="34" charset="-122"/>
              </a:rPr>
              <a:t>开关磁阻电机</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r>
              <a:rPr lang="zh-CN" altLang="en-US" b="1" dirty="0">
                <a:solidFill>
                  <a:srgbClr val="0070C0"/>
                </a:solidFill>
                <a:latin typeface="微软雅黑" panose="020B0503020204020204" pitchFamily="34" charset="-122"/>
                <a:ea typeface="微软雅黑" panose="020B0503020204020204" pitchFamily="34" charset="-122"/>
              </a:rPr>
              <a:t>开关磁阻电机是一种新型调速电机，是继变频调速系统、无刷直流电动机调速系统的最新一代调速系统。它的结构简单坚固，调速范围宽，系统可靠性高。完整系统主要有电机实体、功率变换器、控制器与位置检测器等部分组成。控制器内包含功率变换器和控制电路，而转子位置检测器则安装在电机的一端。</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r>
              <a:rPr lang="zh-CN" altLang="en-US" b="1" dirty="0">
                <a:solidFill>
                  <a:srgbClr val="0070C0"/>
                </a:solidFill>
                <a:latin typeface="微软雅黑" panose="020B0503020204020204" pitchFamily="34" charset="-122"/>
                <a:ea typeface="微软雅黑" panose="020B0503020204020204" pitchFamily="34" charset="-122"/>
              </a:rPr>
              <a:t>开关磁阻电机已成功地应用于电动车驱动、通用工业、家用电器和纺织机械等各个领域，功率范围广，最大速度高达</a:t>
            </a:r>
            <a:r>
              <a:rPr lang="en-US" altLang="zh-CN" b="1" dirty="0">
                <a:solidFill>
                  <a:srgbClr val="0070C0"/>
                </a:solidFill>
                <a:latin typeface="微软雅黑" panose="020B0503020204020204" pitchFamily="34" charset="-122"/>
                <a:ea typeface="微软雅黑" panose="020B0503020204020204" pitchFamily="34" charset="-122"/>
              </a:rPr>
              <a:t>100,000 r/min</a:t>
            </a:r>
            <a:r>
              <a:rPr lang="zh-CN" altLang="en-US" b="1" dirty="0">
                <a:solidFill>
                  <a:srgbClr val="0070C0"/>
                </a:solidFill>
                <a:latin typeface="微软雅黑" panose="020B0503020204020204" pitchFamily="34" charset="-122"/>
                <a:ea typeface="微软雅黑" panose="020B0503020204020204" pitchFamily="34" charset="-122"/>
              </a:rPr>
              <a:t>。</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r>
              <a:rPr lang="zh-CN" altLang="en-US" b="1" dirty="0">
                <a:solidFill>
                  <a:srgbClr val="0070C0"/>
                </a:solidFill>
                <a:latin typeface="微软雅黑" panose="020B0503020204020204" pitchFamily="34" charset="-122"/>
                <a:ea typeface="微软雅黑" panose="020B0503020204020204" pitchFamily="34" charset="-122"/>
              </a:rPr>
              <a:t>开关磁阻电动机调速系统主要由开关磁阻电动机、功率变换器、控制器、转子位置检测器四大部分组成</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endParaRPr lang="zh-CN" altLang="zh-CN" b="1" dirty="0">
              <a:solidFill>
                <a:srgbClr val="0070C0"/>
              </a:solidFill>
              <a:latin typeface="微软雅黑" panose="020B0503020204020204" pitchFamily="34" charset="-122"/>
              <a:ea typeface="微软雅黑" panose="020B0503020204020204" pitchFamily="34" charset="-122"/>
            </a:endParaRPr>
          </a:p>
        </p:txBody>
      </p:sp>
      <p:sp>
        <p:nvSpPr>
          <p:cNvPr id="14" name="矩形 13"/>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extLst>
              <a:ext uri="{BEBA8EAE-BF5A-486C-A8C5-ECC9F3942E4B}">
                <a14:imgProps xmlns:a14="http://schemas.microsoft.com/office/drawing/2010/main">
                  <a14:imgLayer r:embed="rId2">
                    <a14:imgEffect>
                      <a14:sharpenSoften amount="50000"/>
                    </a14:imgEffect>
                  </a14:imgLayer>
                </a14:imgProps>
              </a:ext>
            </a:extLst>
          </a:blip>
          <a:stretch>
            <a:fillRect/>
          </a:stretch>
        </p:blipFill>
        <p:spPr>
          <a:xfrm>
            <a:off x="6228184" y="1345332"/>
            <a:ext cx="2597283" cy="3632387"/>
          </a:xfrm>
          <a:prstGeom prst="rect">
            <a:avLst/>
          </a:prstGeom>
        </p:spPr>
      </p:pic>
    </p:spTree>
  </p:cSld>
  <p:clrMapOvr>
    <a:masterClrMapping/>
  </p:clrMapOvr>
  <p:transition advClick="0" advTm="6000">
    <p:push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539552" y="985292"/>
            <a:ext cx="7920880" cy="4677410"/>
          </a:xfrm>
          <a:prstGeom prst="rect">
            <a:avLst/>
          </a:prstGeom>
        </p:spPr>
        <p:txBody>
          <a:bodyPr wrap="square">
            <a:spAutoFit/>
          </a:bodyPr>
          <a:lstStyle/>
          <a:p>
            <a:pPr indent="304800" algn="just"/>
            <a:r>
              <a:rPr lang="zh-CN" altLang="en-US" b="1" dirty="0">
                <a:solidFill>
                  <a:srgbClr val="0070C0"/>
                </a:solidFill>
                <a:latin typeface="微软雅黑" panose="020B0503020204020204" pitchFamily="34" charset="-122"/>
                <a:ea typeface="微软雅黑" panose="020B0503020204020204" pitchFamily="34" charset="-122"/>
              </a:rPr>
              <a:t>二、纯电动汽车常见的电机类型</a:t>
            </a:r>
            <a:endParaRPr lang="en-US" altLang="zh-CN" b="1" dirty="0">
              <a:solidFill>
                <a:srgbClr val="0070C0"/>
              </a:solidFill>
              <a:latin typeface="微软雅黑" panose="020B0503020204020204" pitchFamily="34" charset="-122"/>
              <a:ea typeface="微软雅黑" panose="020B0503020204020204" pitchFamily="34" charset="-122"/>
            </a:endParaRPr>
          </a:p>
          <a:p>
            <a:pPr indent="304800" algn="just"/>
            <a:r>
              <a:rPr lang="en-US" altLang="zh-CN" b="1" dirty="0">
                <a:solidFill>
                  <a:srgbClr val="0070C0"/>
                </a:solidFill>
                <a:latin typeface="微软雅黑" panose="020B0503020204020204" pitchFamily="34" charset="-122"/>
                <a:ea typeface="微软雅黑" panose="020B0503020204020204" pitchFamily="34" charset="-122"/>
              </a:rPr>
              <a:t>3</a:t>
            </a:r>
            <a:r>
              <a:rPr lang="zh-CN" altLang="en-US" b="1" dirty="0">
                <a:solidFill>
                  <a:srgbClr val="0070C0"/>
                </a:solidFill>
                <a:latin typeface="微软雅黑" panose="020B0503020204020204" pitchFamily="34" charset="-122"/>
                <a:ea typeface="微软雅黑" panose="020B0503020204020204" pitchFamily="34" charset="-122"/>
              </a:rPr>
              <a:t>、直流电动机</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r>
              <a:rPr lang="en-US" altLang="zh-CN" b="1" dirty="0">
                <a:solidFill>
                  <a:srgbClr val="0070C0"/>
                </a:solidFill>
                <a:latin typeface="微软雅黑" panose="020B0503020204020204" pitchFamily="34" charset="-122"/>
                <a:ea typeface="微软雅黑" panose="020B0503020204020204" pitchFamily="34" charset="-122"/>
              </a:rPr>
              <a:t>(1)</a:t>
            </a:r>
            <a:r>
              <a:rPr lang="zh-CN" altLang="en-US" b="1" dirty="0">
                <a:solidFill>
                  <a:srgbClr val="0070C0"/>
                </a:solidFill>
                <a:latin typeface="微软雅黑" panose="020B0503020204020204" pitchFamily="34" charset="-122"/>
                <a:ea typeface="微软雅黑" panose="020B0503020204020204" pitchFamily="34" charset="-122"/>
              </a:rPr>
              <a:t>开关磁阻电机</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r>
              <a:rPr lang="zh-CN" altLang="en-US" b="1" dirty="0">
                <a:solidFill>
                  <a:srgbClr val="0070C0"/>
                </a:solidFill>
                <a:latin typeface="微软雅黑" panose="020B0503020204020204" pitchFamily="34" charset="-122"/>
                <a:ea typeface="微软雅黑" panose="020B0503020204020204" pitchFamily="34" charset="-122"/>
              </a:rPr>
              <a:t>开关磁阻电动机传动系统主要优点是：</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r>
              <a:rPr lang="zh-CN" altLang="en-US" sz="1600" b="1" dirty="0">
                <a:solidFill>
                  <a:srgbClr val="0070C0"/>
                </a:solidFill>
                <a:latin typeface="微软雅黑" panose="020B0503020204020204" pitchFamily="34" charset="-122"/>
                <a:ea typeface="微软雅黑" panose="020B0503020204020204" pitchFamily="34" charset="-122"/>
              </a:rPr>
              <a:t>①电动机的结构简单，转子上没有任何形式的绕组；定子上只有简单的集中绕组，端部较短，没有相间跨接线。因此，具有制造工序少、成本低、工作可靠、维修量小等特点。</a:t>
            </a:r>
            <a:endParaRPr lang="zh-CN" altLang="en-US" sz="1600" b="1" dirty="0">
              <a:solidFill>
                <a:srgbClr val="0070C0"/>
              </a:solidFill>
              <a:latin typeface="微软雅黑" panose="020B0503020204020204" pitchFamily="34" charset="-122"/>
              <a:ea typeface="微软雅黑" panose="020B0503020204020204" pitchFamily="34" charset="-122"/>
            </a:endParaRPr>
          </a:p>
          <a:p>
            <a:pPr indent="304800" algn="just"/>
            <a:r>
              <a:rPr lang="zh-CN" altLang="en-US" sz="1600" b="1" dirty="0">
                <a:solidFill>
                  <a:srgbClr val="0070C0"/>
                </a:solidFill>
                <a:latin typeface="微软雅黑" panose="020B0503020204020204" pitchFamily="34" charset="-122"/>
                <a:ea typeface="微软雅黑" panose="020B0503020204020204" pitchFamily="34" charset="-122"/>
              </a:rPr>
              <a:t>②开关磁阻电动机的转矩与电流极性无关，只需要单向的电流激励，理论上公率变换电路中每相可以只用一个开关元件，且与电动机绕组串联，不会像</a:t>
            </a:r>
            <a:r>
              <a:rPr lang="en-US" altLang="zh-CN" sz="1600" b="1" dirty="0">
                <a:solidFill>
                  <a:srgbClr val="0070C0"/>
                </a:solidFill>
                <a:latin typeface="微软雅黑" panose="020B0503020204020204" pitchFamily="34" charset="-122"/>
                <a:ea typeface="微软雅黑" panose="020B0503020204020204" pitchFamily="34" charset="-122"/>
              </a:rPr>
              <a:t>PWM</a:t>
            </a:r>
            <a:r>
              <a:rPr lang="zh-CN" altLang="en-US" sz="1600" b="1" dirty="0">
                <a:solidFill>
                  <a:srgbClr val="0070C0"/>
                </a:solidFill>
                <a:latin typeface="微软雅黑" panose="020B0503020204020204" pitchFamily="34" charset="-122"/>
                <a:ea typeface="微软雅黑" panose="020B0503020204020204" pitchFamily="34" charset="-122"/>
              </a:rPr>
              <a:t>逆变器电源那样，存在两个开关元件直通的危险。所以，开关磁阻电动机驱动系统线路简单，可靠性高，成本低于交流调速系统。</a:t>
            </a:r>
            <a:endParaRPr lang="zh-CN" altLang="en-US" sz="1600" b="1" dirty="0">
              <a:solidFill>
                <a:srgbClr val="0070C0"/>
              </a:solidFill>
              <a:latin typeface="微软雅黑" panose="020B0503020204020204" pitchFamily="34" charset="-122"/>
              <a:ea typeface="微软雅黑" panose="020B0503020204020204" pitchFamily="34" charset="-122"/>
            </a:endParaRPr>
          </a:p>
          <a:p>
            <a:pPr indent="304800" algn="just"/>
            <a:r>
              <a:rPr lang="zh-CN" altLang="en-US" sz="1600" b="1" dirty="0">
                <a:solidFill>
                  <a:srgbClr val="0070C0"/>
                </a:solidFill>
                <a:latin typeface="微软雅黑" panose="020B0503020204020204" pitchFamily="34" charset="-122"/>
                <a:ea typeface="微软雅黑" panose="020B0503020204020204" pitchFamily="34" charset="-122"/>
              </a:rPr>
              <a:t>③开关磁阻电动机转子的结构形式对转速限制小，可制成高转速电动机，而且转子的转动惯量小，在电流每次换相时又可以改变相匝转矩的大小和方向，因而系统有良好的动态响应。</a:t>
            </a:r>
            <a:endParaRPr lang="zh-CN" altLang="en-US" sz="1600" b="1" dirty="0">
              <a:solidFill>
                <a:srgbClr val="0070C0"/>
              </a:solidFill>
              <a:latin typeface="微软雅黑" panose="020B0503020204020204" pitchFamily="34" charset="-122"/>
              <a:ea typeface="微软雅黑" panose="020B0503020204020204" pitchFamily="34" charset="-122"/>
            </a:endParaRPr>
          </a:p>
          <a:p>
            <a:pPr indent="304800" algn="just"/>
            <a:r>
              <a:rPr lang="zh-CN" altLang="en-US" sz="1600" b="1" dirty="0">
                <a:solidFill>
                  <a:srgbClr val="0070C0"/>
                </a:solidFill>
                <a:latin typeface="微软雅黑" panose="020B0503020204020204" pitchFamily="34" charset="-122"/>
                <a:ea typeface="微软雅黑" panose="020B0503020204020204" pitchFamily="34" charset="-122"/>
              </a:rPr>
              <a:t>④由于开关磁阻电动机采用了独特的结构和控制方法，与感应电动机相比有些方面具有优势。开关磁阻电动机系统的效率和功率密度在宽广的速度和负载范围内都可以维持在较高水平。</a:t>
            </a:r>
            <a:endParaRPr lang="zh-CN" altLang="en-US" sz="1600" b="1" dirty="0">
              <a:solidFill>
                <a:srgbClr val="0070C0"/>
              </a:solidFill>
              <a:latin typeface="微软雅黑" panose="020B0503020204020204" pitchFamily="34" charset="-122"/>
              <a:ea typeface="微软雅黑" panose="020B0503020204020204" pitchFamily="34" charset="-122"/>
            </a:endParaRPr>
          </a:p>
          <a:p>
            <a:pPr indent="304800" algn="just"/>
            <a:endParaRPr lang="zh-CN" altLang="zh-CN" b="1" dirty="0">
              <a:solidFill>
                <a:srgbClr val="0070C0"/>
              </a:solidFill>
              <a:latin typeface="微软雅黑" panose="020B0503020204020204" pitchFamily="34" charset="-122"/>
              <a:ea typeface="微软雅黑" panose="020B0503020204020204" pitchFamily="34" charset="-122"/>
            </a:endParaRPr>
          </a:p>
        </p:txBody>
      </p:sp>
      <p:sp>
        <p:nvSpPr>
          <p:cNvPr id="14" name="矩形 13"/>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ransition advClick="0" advTm="6000">
    <p:push dir="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539552" y="985292"/>
            <a:ext cx="7920880" cy="4523105"/>
          </a:xfrm>
          <a:prstGeom prst="rect">
            <a:avLst/>
          </a:prstGeom>
        </p:spPr>
        <p:txBody>
          <a:bodyPr wrap="square">
            <a:spAutoFit/>
          </a:bodyPr>
          <a:lstStyle/>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二、纯电动汽车常见的电机类型</a:t>
            </a:r>
            <a:endParaRPr lang="en-US" altLang="zh-CN"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en-US" altLang="zh-CN" b="1" dirty="0">
                <a:solidFill>
                  <a:srgbClr val="0070C0"/>
                </a:solidFill>
                <a:latin typeface="微软雅黑" panose="020B0503020204020204" pitchFamily="34" charset="-122"/>
                <a:ea typeface="微软雅黑" panose="020B0503020204020204" pitchFamily="34" charset="-122"/>
              </a:rPr>
              <a:t>3</a:t>
            </a:r>
            <a:r>
              <a:rPr lang="zh-CN" altLang="en-US" b="1" dirty="0">
                <a:solidFill>
                  <a:srgbClr val="0070C0"/>
                </a:solidFill>
                <a:latin typeface="微软雅黑" panose="020B0503020204020204" pitchFamily="34" charset="-122"/>
                <a:ea typeface="微软雅黑" panose="020B0503020204020204" pitchFamily="34" charset="-122"/>
              </a:rPr>
              <a:t>、直流电动机</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en-US" altLang="zh-CN" b="1" dirty="0">
                <a:solidFill>
                  <a:srgbClr val="0070C0"/>
                </a:solidFill>
                <a:latin typeface="微软雅黑" panose="020B0503020204020204" pitchFamily="34" charset="-122"/>
                <a:ea typeface="微软雅黑" panose="020B0503020204020204" pitchFamily="34" charset="-122"/>
              </a:rPr>
              <a:t>(1)</a:t>
            </a:r>
            <a:r>
              <a:rPr lang="zh-CN" altLang="en-US" b="1" dirty="0">
                <a:solidFill>
                  <a:srgbClr val="0070C0"/>
                </a:solidFill>
                <a:latin typeface="微软雅黑" panose="020B0503020204020204" pitchFamily="34" charset="-122"/>
                <a:ea typeface="微软雅黑" panose="020B0503020204020204" pitchFamily="34" charset="-122"/>
              </a:rPr>
              <a:t>开关磁阻电机</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开关磁阻电动机的主要缺点是：</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①开关磁阻电动机转子上产生的转矩是由一些列脉冲转矩叠加而成的，由于双凸极结构和磁路饱和非线性的影响，合成转矩不是一个恒定转矩，而有一定的谐波分量，这影响了开关磁阻电动机工作平顺性能。</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②电动机传动系统的噪声与震动比一般电动机大。</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③电动机的导线较多，如三相电动机至少有四根出线，四相电动机至少有五根出线，而且还有位置检测器出线端。</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endParaRPr lang="zh-CN" altLang="zh-CN" b="1" dirty="0">
              <a:solidFill>
                <a:srgbClr val="0070C0"/>
              </a:solidFill>
              <a:latin typeface="微软雅黑" panose="020B0503020204020204" pitchFamily="34" charset="-122"/>
              <a:ea typeface="微软雅黑" panose="020B0503020204020204" pitchFamily="34" charset="-122"/>
            </a:endParaRPr>
          </a:p>
        </p:txBody>
      </p:sp>
      <p:sp>
        <p:nvSpPr>
          <p:cNvPr id="14" name="矩形 13"/>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ransition advClick="0" advTm="6000">
    <p:push dir="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539552" y="985292"/>
            <a:ext cx="7920880" cy="4892675"/>
          </a:xfrm>
          <a:prstGeom prst="rect">
            <a:avLst/>
          </a:prstGeom>
        </p:spPr>
        <p:txBody>
          <a:bodyPr wrap="square">
            <a:spAutoFit/>
          </a:bodyPr>
          <a:lstStyle/>
          <a:p>
            <a:pPr indent="304800" algn="just"/>
            <a:r>
              <a:rPr lang="zh-CN" altLang="en-US" b="1" dirty="0">
                <a:solidFill>
                  <a:srgbClr val="0070C0"/>
                </a:solidFill>
                <a:latin typeface="微软雅黑" panose="020B0503020204020204" pitchFamily="34" charset="-122"/>
                <a:ea typeface="微软雅黑" panose="020B0503020204020204" pitchFamily="34" charset="-122"/>
              </a:rPr>
              <a:t>三、纯电动汽车的电机性能要求</a:t>
            </a:r>
            <a:endParaRPr lang="en-US" altLang="zh-CN" b="1" dirty="0">
              <a:solidFill>
                <a:srgbClr val="0070C0"/>
              </a:solidFill>
              <a:latin typeface="微软雅黑" panose="020B0503020204020204" pitchFamily="34" charset="-122"/>
              <a:ea typeface="微软雅黑" panose="020B0503020204020204" pitchFamily="34" charset="-122"/>
            </a:endParaRPr>
          </a:p>
          <a:p>
            <a:pPr indent="304800" algn="just"/>
            <a:r>
              <a:rPr lang="zh-CN" altLang="en-US" b="1" dirty="0">
                <a:solidFill>
                  <a:srgbClr val="0070C0"/>
                </a:solidFill>
                <a:latin typeface="微软雅黑" panose="020B0503020204020204" pitchFamily="34" charset="-122"/>
                <a:ea typeface="微软雅黑" panose="020B0503020204020204" pitchFamily="34" charset="-122"/>
              </a:rPr>
              <a:t>电动汽车在行驶过程中，经常频繁地起动</a:t>
            </a:r>
            <a:r>
              <a:rPr lang="en-US" altLang="zh-CN" b="1" dirty="0">
                <a:solidFill>
                  <a:srgbClr val="0070C0"/>
                </a:solidFill>
                <a:latin typeface="微软雅黑" panose="020B0503020204020204" pitchFamily="34" charset="-122"/>
                <a:ea typeface="微软雅黑" panose="020B0503020204020204" pitchFamily="34" charset="-122"/>
              </a:rPr>
              <a:t>/</a:t>
            </a:r>
            <a:r>
              <a:rPr lang="zh-CN" altLang="en-US" b="1" dirty="0">
                <a:solidFill>
                  <a:srgbClr val="0070C0"/>
                </a:solidFill>
                <a:latin typeface="微软雅黑" panose="020B0503020204020204" pitchFamily="34" charset="-122"/>
                <a:ea typeface="微软雅黑" panose="020B0503020204020204" pitchFamily="34" charset="-122"/>
              </a:rPr>
              <a:t>停车、加速</a:t>
            </a:r>
            <a:r>
              <a:rPr lang="en-US" altLang="zh-CN" b="1" dirty="0">
                <a:solidFill>
                  <a:srgbClr val="0070C0"/>
                </a:solidFill>
                <a:latin typeface="微软雅黑" panose="020B0503020204020204" pitchFamily="34" charset="-122"/>
                <a:ea typeface="微软雅黑" panose="020B0503020204020204" pitchFamily="34" charset="-122"/>
              </a:rPr>
              <a:t>/</a:t>
            </a:r>
            <a:r>
              <a:rPr lang="zh-CN" altLang="en-US" b="1" dirty="0">
                <a:solidFill>
                  <a:srgbClr val="0070C0"/>
                </a:solidFill>
                <a:latin typeface="微软雅黑" panose="020B0503020204020204" pitchFamily="34" charset="-122"/>
                <a:ea typeface="微软雅黑" panose="020B0503020204020204" pitchFamily="34" charset="-122"/>
              </a:rPr>
              <a:t>减速等，这就要求电动汽车中的电动机比一般工业用的电动机性能更高，基本要求如下：</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r>
              <a:rPr lang="zh-CN" altLang="en-US" sz="1600" b="1" dirty="0">
                <a:solidFill>
                  <a:srgbClr val="0070C0"/>
                </a:solidFill>
                <a:latin typeface="微软雅黑" panose="020B0503020204020204" pitchFamily="34" charset="-122"/>
                <a:ea typeface="微软雅黑" panose="020B0503020204020204" pitchFamily="34" charset="-122"/>
              </a:rPr>
              <a:t>（</a:t>
            </a:r>
            <a:r>
              <a:rPr lang="en-US" altLang="zh-CN" sz="1600" b="1" dirty="0">
                <a:solidFill>
                  <a:srgbClr val="0070C0"/>
                </a:solidFill>
                <a:latin typeface="微软雅黑" panose="020B0503020204020204" pitchFamily="34" charset="-122"/>
                <a:ea typeface="微软雅黑" panose="020B0503020204020204" pitchFamily="34" charset="-122"/>
              </a:rPr>
              <a:t>1</a:t>
            </a:r>
            <a:r>
              <a:rPr lang="zh-CN" altLang="en-US" sz="1600" b="1" dirty="0">
                <a:solidFill>
                  <a:srgbClr val="0070C0"/>
                </a:solidFill>
                <a:latin typeface="微软雅黑" panose="020B0503020204020204" pitchFamily="34" charset="-122"/>
                <a:ea typeface="微软雅黑" panose="020B0503020204020204" pitchFamily="34" charset="-122"/>
              </a:rPr>
              <a:t>）电动汽车用电动机的运行特性要满足电动汽车的要求，在恒转矩区，要求低速运行时具有大转矩，以满足电动汽车起动和爬坡的要求；在恒功率区，要求低转矩时具有高速度，以满足电动汽车在平坦的路面能够高速行驶的要求。</a:t>
            </a:r>
            <a:endParaRPr lang="zh-CN" altLang="en-US" sz="1600" b="1" dirty="0">
              <a:solidFill>
                <a:srgbClr val="0070C0"/>
              </a:solidFill>
              <a:latin typeface="微软雅黑" panose="020B0503020204020204" pitchFamily="34" charset="-122"/>
              <a:ea typeface="微软雅黑" panose="020B0503020204020204" pitchFamily="34" charset="-122"/>
            </a:endParaRPr>
          </a:p>
          <a:p>
            <a:pPr indent="304800" algn="just"/>
            <a:r>
              <a:rPr lang="zh-CN" altLang="en-US" sz="1600" b="1" dirty="0">
                <a:solidFill>
                  <a:srgbClr val="0070C0"/>
                </a:solidFill>
                <a:latin typeface="微软雅黑" panose="020B0503020204020204" pitchFamily="34" charset="-122"/>
                <a:ea typeface="微软雅黑" panose="020B0503020204020204" pitchFamily="34" charset="-122"/>
                <a:sym typeface="+mn-ea"/>
              </a:rPr>
              <a:t>（</a:t>
            </a:r>
            <a:r>
              <a:rPr lang="en-US" altLang="zh-CN" sz="1600" b="1" dirty="0">
                <a:solidFill>
                  <a:srgbClr val="0070C0"/>
                </a:solidFill>
                <a:latin typeface="微软雅黑" panose="020B0503020204020204" pitchFamily="34" charset="-122"/>
                <a:ea typeface="微软雅黑" panose="020B0503020204020204" pitchFamily="34" charset="-122"/>
              </a:rPr>
              <a:t>2</a:t>
            </a:r>
            <a:r>
              <a:rPr lang="zh-CN" altLang="en-US" sz="1600" b="1" dirty="0">
                <a:solidFill>
                  <a:srgbClr val="0070C0"/>
                </a:solidFill>
                <a:latin typeface="微软雅黑" panose="020B0503020204020204" pitchFamily="34" charset="-122"/>
                <a:ea typeface="微软雅黑" panose="020B0503020204020204" pitchFamily="34" charset="-122"/>
              </a:rPr>
              <a:t>）电动汽车用电动机应具有瞬时功率大、带负载起动性能好、过载能力强、加速性能好，使用寿命长的特点。</a:t>
            </a:r>
            <a:endParaRPr lang="zh-CN" altLang="en-US" sz="1600" b="1" dirty="0">
              <a:solidFill>
                <a:srgbClr val="0070C0"/>
              </a:solidFill>
              <a:latin typeface="微软雅黑" panose="020B0503020204020204" pitchFamily="34" charset="-122"/>
              <a:ea typeface="微软雅黑" panose="020B0503020204020204" pitchFamily="34" charset="-122"/>
            </a:endParaRPr>
          </a:p>
          <a:p>
            <a:pPr indent="304800" algn="just"/>
            <a:r>
              <a:rPr lang="zh-CN" altLang="en-US" sz="1600" b="1" dirty="0">
                <a:solidFill>
                  <a:srgbClr val="0070C0"/>
                </a:solidFill>
                <a:latin typeface="微软雅黑" panose="020B0503020204020204" pitchFamily="34" charset="-122"/>
                <a:ea typeface="微软雅黑" panose="020B0503020204020204" pitchFamily="34" charset="-122"/>
                <a:sym typeface="+mn-ea"/>
              </a:rPr>
              <a:t>（</a:t>
            </a:r>
            <a:r>
              <a:rPr lang="en-US" altLang="zh-CN" sz="1600" b="1" dirty="0">
                <a:solidFill>
                  <a:srgbClr val="0070C0"/>
                </a:solidFill>
                <a:latin typeface="微软雅黑" panose="020B0503020204020204" pitchFamily="34" charset="-122"/>
                <a:ea typeface="微软雅黑" panose="020B0503020204020204" pitchFamily="34" charset="-122"/>
              </a:rPr>
              <a:t>3</a:t>
            </a:r>
            <a:r>
              <a:rPr lang="zh-CN" altLang="en-US" sz="1600" b="1" dirty="0">
                <a:solidFill>
                  <a:srgbClr val="0070C0"/>
                </a:solidFill>
                <a:latin typeface="微软雅黑" panose="020B0503020204020204" pitchFamily="34" charset="-122"/>
                <a:ea typeface="微软雅黑" panose="020B0503020204020204" pitchFamily="34" charset="-122"/>
              </a:rPr>
              <a:t>）电动汽车用电动机应在整个运行范围内，具有很高的效率，以提高一次充电的续驶里程。</a:t>
            </a:r>
            <a:endParaRPr lang="zh-CN" altLang="en-US" sz="1600" b="1" dirty="0">
              <a:solidFill>
                <a:srgbClr val="0070C0"/>
              </a:solidFill>
              <a:latin typeface="微软雅黑" panose="020B0503020204020204" pitchFamily="34" charset="-122"/>
              <a:ea typeface="微软雅黑" panose="020B0503020204020204" pitchFamily="34" charset="-122"/>
            </a:endParaRPr>
          </a:p>
          <a:p>
            <a:pPr indent="304800" algn="just"/>
            <a:r>
              <a:rPr lang="zh-CN" altLang="en-US" sz="1600" b="1" dirty="0">
                <a:solidFill>
                  <a:srgbClr val="0070C0"/>
                </a:solidFill>
                <a:latin typeface="微软雅黑" panose="020B0503020204020204" pitchFamily="34" charset="-122"/>
                <a:ea typeface="微软雅黑" panose="020B0503020204020204" pitchFamily="34" charset="-122"/>
                <a:sym typeface="+mn-ea"/>
              </a:rPr>
              <a:t>（</a:t>
            </a:r>
            <a:r>
              <a:rPr lang="en-US" altLang="zh-CN" sz="1600" b="1" dirty="0">
                <a:solidFill>
                  <a:srgbClr val="0070C0"/>
                </a:solidFill>
                <a:latin typeface="微软雅黑" panose="020B0503020204020204" pitchFamily="34" charset="-122"/>
                <a:ea typeface="微软雅黑" panose="020B0503020204020204" pitchFamily="34" charset="-122"/>
              </a:rPr>
              <a:t>4</a:t>
            </a:r>
            <a:r>
              <a:rPr lang="zh-CN" altLang="en-US" sz="1600" b="1" dirty="0">
                <a:solidFill>
                  <a:srgbClr val="0070C0"/>
                </a:solidFill>
                <a:latin typeface="微软雅黑" panose="020B0503020204020204" pitchFamily="34" charset="-122"/>
                <a:ea typeface="微软雅黑" panose="020B0503020204020204" pitchFamily="34" charset="-122"/>
              </a:rPr>
              <a:t>）电动汽车用电动机应能够在汽车减速时实现再生制动，将能量回收并反馈给蓄电池，使得电动汽车具有最佳的能量利用率。</a:t>
            </a:r>
            <a:endParaRPr lang="zh-CN" altLang="en-US" sz="1600" b="1" dirty="0">
              <a:solidFill>
                <a:srgbClr val="0070C0"/>
              </a:solidFill>
              <a:latin typeface="微软雅黑" panose="020B0503020204020204" pitchFamily="34" charset="-122"/>
              <a:ea typeface="微软雅黑" panose="020B0503020204020204" pitchFamily="34" charset="-122"/>
            </a:endParaRPr>
          </a:p>
          <a:p>
            <a:pPr indent="304800" algn="just"/>
            <a:r>
              <a:rPr lang="zh-CN" altLang="en-US" sz="1600" b="1" dirty="0">
                <a:solidFill>
                  <a:srgbClr val="0070C0"/>
                </a:solidFill>
                <a:latin typeface="微软雅黑" panose="020B0503020204020204" pitchFamily="34" charset="-122"/>
                <a:ea typeface="微软雅黑" panose="020B0503020204020204" pitchFamily="34" charset="-122"/>
                <a:sym typeface="+mn-ea"/>
              </a:rPr>
              <a:t>（</a:t>
            </a:r>
            <a:r>
              <a:rPr lang="en-US" altLang="zh-CN" sz="1600" b="1" dirty="0">
                <a:solidFill>
                  <a:srgbClr val="0070C0"/>
                </a:solidFill>
                <a:latin typeface="微软雅黑" panose="020B0503020204020204" pitchFamily="34" charset="-122"/>
                <a:ea typeface="微软雅黑" panose="020B0503020204020204" pitchFamily="34" charset="-122"/>
              </a:rPr>
              <a:t>5</a:t>
            </a:r>
            <a:r>
              <a:rPr lang="zh-CN" altLang="en-US" sz="1600" b="1" dirty="0">
                <a:solidFill>
                  <a:srgbClr val="0070C0"/>
                </a:solidFill>
                <a:latin typeface="微软雅黑" panose="020B0503020204020204" pitchFamily="34" charset="-122"/>
                <a:ea typeface="微软雅黑" panose="020B0503020204020204" pitchFamily="34" charset="-122"/>
              </a:rPr>
              <a:t>）电动汽车用电动机应可靠性好，能够在较恶劣的环境下长期工作。</a:t>
            </a:r>
            <a:endParaRPr lang="zh-CN" altLang="en-US" sz="1600" b="1" dirty="0">
              <a:solidFill>
                <a:srgbClr val="0070C0"/>
              </a:solidFill>
              <a:latin typeface="微软雅黑" panose="020B0503020204020204" pitchFamily="34" charset="-122"/>
              <a:ea typeface="微软雅黑" panose="020B0503020204020204" pitchFamily="34" charset="-122"/>
            </a:endParaRPr>
          </a:p>
          <a:p>
            <a:pPr indent="304800" algn="just"/>
            <a:r>
              <a:rPr lang="zh-CN" altLang="en-US" sz="1600" b="1" dirty="0">
                <a:solidFill>
                  <a:srgbClr val="0070C0"/>
                </a:solidFill>
                <a:latin typeface="微软雅黑" panose="020B0503020204020204" pitchFamily="34" charset="-122"/>
                <a:ea typeface="微软雅黑" panose="020B0503020204020204" pitchFamily="34" charset="-122"/>
                <a:sym typeface="+mn-ea"/>
              </a:rPr>
              <a:t>（</a:t>
            </a:r>
            <a:r>
              <a:rPr lang="en-US" altLang="zh-CN" sz="1600" b="1" dirty="0">
                <a:solidFill>
                  <a:srgbClr val="0070C0"/>
                </a:solidFill>
                <a:latin typeface="微软雅黑" panose="020B0503020204020204" pitchFamily="34" charset="-122"/>
                <a:ea typeface="微软雅黑" panose="020B0503020204020204" pitchFamily="34" charset="-122"/>
              </a:rPr>
              <a:t>6</a:t>
            </a:r>
            <a:r>
              <a:rPr lang="zh-CN" altLang="en-US" sz="1600" b="1" dirty="0">
                <a:solidFill>
                  <a:srgbClr val="0070C0"/>
                </a:solidFill>
                <a:latin typeface="微软雅黑" panose="020B0503020204020204" pitchFamily="34" charset="-122"/>
                <a:ea typeface="微软雅黑" panose="020B0503020204020204" pitchFamily="34" charset="-122"/>
              </a:rPr>
              <a:t>）电动汽车用电动机应体积小、质量轻，一般为工业用电动机的</a:t>
            </a:r>
            <a:r>
              <a:rPr lang="en-US" altLang="zh-CN" sz="1600" b="1" dirty="0">
                <a:solidFill>
                  <a:srgbClr val="0070C0"/>
                </a:solidFill>
                <a:latin typeface="微软雅黑" panose="020B0503020204020204" pitchFamily="34" charset="-122"/>
                <a:ea typeface="微软雅黑" panose="020B0503020204020204" pitchFamily="34" charset="-122"/>
              </a:rPr>
              <a:t>1/3-1/2</a:t>
            </a:r>
            <a:r>
              <a:rPr lang="zh-CN" altLang="en-US" sz="1600" b="1" dirty="0">
                <a:solidFill>
                  <a:srgbClr val="0070C0"/>
                </a:solidFill>
                <a:latin typeface="微软雅黑" panose="020B0503020204020204" pitchFamily="34" charset="-122"/>
                <a:ea typeface="微软雅黑" panose="020B0503020204020204" pitchFamily="34" charset="-122"/>
              </a:rPr>
              <a:t>。</a:t>
            </a:r>
            <a:endParaRPr lang="zh-CN" altLang="en-US" sz="1600" b="1" dirty="0">
              <a:solidFill>
                <a:srgbClr val="0070C0"/>
              </a:solidFill>
              <a:latin typeface="微软雅黑" panose="020B0503020204020204" pitchFamily="34" charset="-122"/>
              <a:ea typeface="微软雅黑" panose="020B0503020204020204" pitchFamily="34" charset="-122"/>
            </a:endParaRPr>
          </a:p>
          <a:p>
            <a:pPr indent="304800" algn="just"/>
            <a:r>
              <a:rPr lang="zh-CN" altLang="en-US" sz="1600" b="1" dirty="0">
                <a:solidFill>
                  <a:srgbClr val="0070C0"/>
                </a:solidFill>
                <a:latin typeface="微软雅黑" panose="020B0503020204020204" pitchFamily="34" charset="-122"/>
                <a:ea typeface="微软雅黑" panose="020B0503020204020204" pitchFamily="34" charset="-122"/>
                <a:sym typeface="+mn-ea"/>
              </a:rPr>
              <a:t>（</a:t>
            </a:r>
            <a:r>
              <a:rPr lang="en-US" altLang="zh-CN" sz="1600" b="1" dirty="0">
                <a:solidFill>
                  <a:srgbClr val="0070C0"/>
                </a:solidFill>
                <a:latin typeface="微软雅黑" panose="020B0503020204020204" pitchFamily="34" charset="-122"/>
                <a:ea typeface="微软雅黑" panose="020B0503020204020204" pitchFamily="34" charset="-122"/>
              </a:rPr>
              <a:t>7</a:t>
            </a:r>
            <a:r>
              <a:rPr lang="zh-CN" altLang="en-US" sz="1600" b="1" dirty="0">
                <a:solidFill>
                  <a:srgbClr val="0070C0"/>
                </a:solidFill>
                <a:latin typeface="微软雅黑" panose="020B0503020204020204" pitchFamily="34" charset="-122"/>
                <a:ea typeface="微软雅黑" panose="020B0503020204020204" pitchFamily="34" charset="-122"/>
              </a:rPr>
              <a:t>）电动汽车用电动机的结构要简单坚固，适合批量生产，便于使用和维护。</a:t>
            </a:r>
            <a:endParaRPr lang="zh-CN" altLang="en-US" sz="1600" b="1" dirty="0">
              <a:solidFill>
                <a:srgbClr val="0070C0"/>
              </a:solidFill>
              <a:latin typeface="微软雅黑" panose="020B0503020204020204" pitchFamily="34" charset="-122"/>
              <a:ea typeface="微软雅黑" panose="020B0503020204020204" pitchFamily="34" charset="-122"/>
            </a:endParaRPr>
          </a:p>
          <a:p>
            <a:pPr indent="304800" algn="just"/>
            <a:r>
              <a:rPr lang="zh-CN" altLang="en-US" sz="1600" b="1" dirty="0">
                <a:solidFill>
                  <a:srgbClr val="0070C0"/>
                </a:solidFill>
                <a:latin typeface="微软雅黑" panose="020B0503020204020204" pitchFamily="34" charset="-122"/>
                <a:ea typeface="微软雅黑" panose="020B0503020204020204" pitchFamily="34" charset="-122"/>
                <a:sym typeface="+mn-ea"/>
              </a:rPr>
              <a:t>（</a:t>
            </a:r>
            <a:r>
              <a:rPr lang="en-US" altLang="zh-CN" sz="1600" b="1" dirty="0">
                <a:solidFill>
                  <a:srgbClr val="0070C0"/>
                </a:solidFill>
                <a:latin typeface="微软雅黑" panose="020B0503020204020204" pitchFamily="34" charset="-122"/>
                <a:ea typeface="微软雅黑" panose="020B0503020204020204" pitchFamily="34" charset="-122"/>
              </a:rPr>
              <a:t>8</a:t>
            </a:r>
            <a:r>
              <a:rPr lang="zh-CN" altLang="en-US" sz="1600" b="1" dirty="0">
                <a:solidFill>
                  <a:srgbClr val="0070C0"/>
                </a:solidFill>
                <a:latin typeface="微软雅黑" panose="020B0503020204020204" pitchFamily="34" charset="-122"/>
                <a:ea typeface="微软雅黑" panose="020B0503020204020204" pitchFamily="34" charset="-122"/>
              </a:rPr>
              <a:t>）电动汽车用电动机应价格便宜，从而能够降低电动汽车的整体价格，提高性价比。</a:t>
            </a:r>
            <a:endParaRPr lang="zh-CN" altLang="en-US" sz="1600" b="1" dirty="0">
              <a:solidFill>
                <a:srgbClr val="0070C0"/>
              </a:solidFill>
              <a:latin typeface="微软雅黑" panose="020B0503020204020204" pitchFamily="34" charset="-122"/>
              <a:ea typeface="微软雅黑" panose="020B0503020204020204" pitchFamily="34" charset="-122"/>
            </a:endParaRPr>
          </a:p>
          <a:p>
            <a:pPr indent="304800" algn="just"/>
            <a:r>
              <a:rPr lang="zh-CN" altLang="en-US" sz="1600" b="1" dirty="0">
                <a:solidFill>
                  <a:srgbClr val="0070C0"/>
                </a:solidFill>
                <a:latin typeface="微软雅黑" panose="020B0503020204020204" pitchFamily="34" charset="-122"/>
                <a:ea typeface="微软雅黑" panose="020B0503020204020204" pitchFamily="34" charset="-122"/>
                <a:sym typeface="+mn-ea"/>
              </a:rPr>
              <a:t>（</a:t>
            </a:r>
            <a:r>
              <a:rPr lang="en-US" altLang="zh-CN" sz="1600" b="1" dirty="0">
                <a:solidFill>
                  <a:srgbClr val="0070C0"/>
                </a:solidFill>
                <a:latin typeface="微软雅黑" panose="020B0503020204020204" pitchFamily="34" charset="-122"/>
                <a:ea typeface="微软雅黑" panose="020B0503020204020204" pitchFamily="34" charset="-122"/>
              </a:rPr>
              <a:t>9</a:t>
            </a:r>
            <a:r>
              <a:rPr lang="zh-CN" altLang="en-US" sz="1600" b="1" dirty="0">
                <a:solidFill>
                  <a:srgbClr val="0070C0"/>
                </a:solidFill>
                <a:latin typeface="微软雅黑" panose="020B0503020204020204" pitchFamily="34" charset="-122"/>
                <a:ea typeface="微软雅黑" panose="020B0503020204020204" pitchFamily="34" charset="-122"/>
              </a:rPr>
              <a:t>）电动汽车用电动机要在运行时噪声低，减少污染。</a:t>
            </a:r>
            <a:endParaRPr lang="zh-CN" altLang="en-US" sz="1600" b="1" dirty="0">
              <a:solidFill>
                <a:srgbClr val="0070C0"/>
              </a:solidFill>
              <a:latin typeface="微软雅黑" panose="020B0503020204020204" pitchFamily="34" charset="-122"/>
              <a:ea typeface="微软雅黑" panose="020B0503020204020204" pitchFamily="34" charset="-122"/>
            </a:endParaRPr>
          </a:p>
          <a:p>
            <a:pPr indent="304800" algn="just"/>
            <a:endParaRPr lang="zh-CN" altLang="zh-CN" b="1" dirty="0">
              <a:solidFill>
                <a:srgbClr val="0070C0"/>
              </a:solidFill>
              <a:latin typeface="微软雅黑" panose="020B0503020204020204" pitchFamily="34" charset="-122"/>
              <a:ea typeface="微软雅黑" panose="020B0503020204020204" pitchFamily="34" charset="-122"/>
            </a:endParaRPr>
          </a:p>
        </p:txBody>
      </p:sp>
      <p:sp>
        <p:nvSpPr>
          <p:cNvPr id="14" name="矩形 13"/>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ransition advClick="0" advTm="6000">
    <p:push dir="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539552" y="1061864"/>
            <a:ext cx="7848872" cy="2085340"/>
          </a:xfrm>
          <a:prstGeom prst="rect">
            <a:avLst/>
          </a:prstGeom>
        </p:spPr>
        <p:txBody>
          <a:bodyPr wrap="square">
            <a:spAutoFit/>
          </a:bodyPr>
          <a:lstStyle/>
          <a:p>
            <a:pPr indent="304800" algn="just">
              <a:lnSpc>
                <a:spcPct val="200000"/>
              </a:lnSpc>
            </a:pPr>
            <a:r>
              <a:rPr lang="en-US" b="1" dirty="0">
                <a:solidFill>
                  <a:srgbClr val="0070C0"/>
                </a:solidFill>
                <a:latin typeface="微软雅黑" panose="020B0503020204020204" pitchFamily="34" charset="-122"/>
                <a:ea typeface="微软雅黑" panose="020B0503020204020204" pitchFamily="34" charset="-122"/>
              </a:rPr>
              <a:t>1.</a:t>
            </a:r>
            <a:r>
              <a:rPr lang="zh-CN" altLang="en-US" b="1" dirty="0">
                <a:solidFill>
                  <a:srgbClr val="0070C0"/>
                </a:solidFill>
                <a:latin typeface="微软雅黑" panose="020B0503020204020204" pitchFamily="34" charset="-122"/>
                <a:ea typeface="微软雅黑" panose="020B0503020204020204" pitchFamily="34" charset="-122"/>
              </a:rPr>
              <a:t>对比三相异步电动机永磁同步电动机的优缺点有哪些？</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200000"/>
              </a:lnSpc>
            </a:pPr>
            <a:r>
              <a:rPr lang="en-US" b="1" dirty="0">
                <a:solidFill>
                  <a:srgbClr val="0070C0"/>
                </a:solidFill>
                <a:latin typeface="微软雅黑" panose="020B0503020204020204" pitchFamily="34" charset="-122"/>
                <a:ea typeface="微软雅黑" panose="020B0503020204020204" pitchFamily="34" charset="-122"/>
              </a:rPr>
              <a:t>2.</a:t>
            </a:r>
            <a:r>
              <a:rPr lang="zh-CN" altLang="en-US" b="1" dirty="0">
                <a:solidFill>
                  <a:srgbClr val="0070C0"/>
                </a:solidFill>
                <a:latin typeface="微软雅黑" panose="020B0503020204020204" pitchFamily="34" charset="-122"/>
                <a:ea typeface="微软雅黑" panose="020B0503020204020204" pitchFamily="34" charset="-122"/>
              </a:rPr>
              <a:t>制约轮毂电机的发展因素有哪些？</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200000"/>
              </a:lnSpc>
            </a:pPr>
            <a:r>
              <a:rPr lang="en-US" b="1" dirty="0">
                <a:solidFill>
                  <a:srgbClr val="0070C0"/>
                </a:solidFill>
                <a:latin typeface="微软雅黑" panose="020B0503020204020204" pitchFamily="34" charset="-122"/>
                <a:ea typeface="微软雅黑" panose="020B0503020204020204" pitchFamily="34" charset="-122"/>
              </a:rPr>
              <a:t>3.</a:t>
            </a:r>
            <a:r>
              <a:rPr lang="zh-CN" altLang="en-US" b="1" dirty="0">
                <a:solidFill>
                  <a:srgbClr val="0070C0"/>
                </a:solidFill>
                <a:latin typeface="微软雅黑" panose="020B0503020204020204" pitchFamily="34" charset="-122"/>
                <a:ea typeface="微软雅黑" panose="020B0503020204020204" pitchFamily="34" charset="-122"/>
              </a:rPr>
              <a:t>电动汽车用电动机比一般工业用电动机性能要求高，主要体现在哪方面？</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20000"/>
              </a:lnSpc>
            </a:pP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8" name="矩形 7"/>
          <p:cNvSpPr/>
          <p:nvPr/>
        </p:nvSpPr>
        <p:spPr>
          <a:xfrm>
            <a:off x="683568" y="121196"/>
            <a:ext cx="2031325"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学习效果评价</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ransition advClick="0" advTm="6000">
    <p:push dir="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五边形 26"/>
          <p:cNvSpPr/>
          <p:nvPr/>
        </p:nvSpPr>
        <p:spPr>
          <a:xfrm rot="5400000">
            <a:off x="3604367" y="-616544"/>
            <a:ext cx="1935266" cy="3168354"/>
          </a:xfrm>
          <a:prstGeom prst="homePlate">
            <a:avLst>
              <a:gd name="adj" fmla="val 28927"/>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28" name="TextBox 27"/>
          <p:cNvSpPr txBox="1"/>
          <p:nvPr/>
        </p:nvSpPr>
        <p:spPr bwMode="auto">
          <a:xfrm>
            <a:off x="4168475" y="265212"/>
            <a:ext cx="891445" cy="1254065"/>
          </a:xfrm>
          <a:prstGeom prst="rect">
            <a:avLst/>
          </a:prstGeom>
          <a:noFill/>
        </p:spPr>
        <p:txBody>
          <a:bodyPr vert="eaVert" wrap="none">
            <a:prstTxWarp prst="textPlain">
              <a:avLst/>
            </a:prstTxWarp>
            <a:spAutoFit/>
          </a:bodyPr>
          <a:lstStyle/>
          <a:p>
            <a:pPr algn="ctr" fontAlgn="auto">
              <a:spcBef>
                <a:spcPts val="0"/>
              </a:spcBef>
              <a:spcAft>
                <a:spcPts val="0"/>
              </a:spcAft>
              <a:defRPr/>
            </a:pPr>
            <a:r>
              <a:rPr lang="en-US" altLang="zh-CN" sz="4000" b="1" kern="0" spc="-150" dirty="0">
                <a:ln w="1905">
                  <a:noFill/>
                </a:ln>
                <a:solidFill>
                  <a:schemeClr val="bg1"/>
                </a:solidFill>
                <a:latin typeface="微软雅黑" panose="020B0503020204020204" pitchFamily="34" charset="-122"/>
                <a:ea typeface="微软雅黑" panose="020B0503020204020204" pitchFamily="34" charset="-122"/>
              </a:rPr>
              <a:t>3</a:t>
            </a:r>
            <a:endParaRPr lang="zh-CN" altLang="en-US" sz="4000" b="1" kern="0" spc="-150" dirty="0">
              <a:ln w="1905">
                <a:noFill/>
              </a:ln>
              <a:solidFill>
                <a:schemeClr val="bg1"/>
              </a:solidFill>
              <a:latin typeface="微软雅黑" panose="020B0503020204020204" pitchFamily="34" charset="-122"/>
              <a:ea typeface="微软雅黑" panose="020B0503020204020204" pitchFamily="34" charset="-122"/>
            </a:endParaRPr>
          </a:p>
        </p:txBody>
      </p:sp>
      <p:sp>
        <p:nvSpPr>
          <p:cNvPr id="4" name="矩形 3"/>
          <p:cNvSpPr/>
          <p:nvPr/>
        </p:nvSpPr>
        <p:spPr>
          <a:xfrm rot="5400000">
            <a:off x="2470876" y="2024910"/>
            <a:ext cx="4211826" cy="3168355"/>
          </a:xfrm>
          <a:custGeom>
            <a:avLst/>
            <a:gdLst/>
            <a:ahLst/>
            <a:cxnLst/>
            <a:rect l="l" t="t" r="r" b="b"/>
            <a:pathLst>
              <a:path w="4211826" h="3168355">
                <a:moveTo>
                  <a:pt x="283690" y="851398"/>
                </a:moveTo>
                <a:lnTo>
                  <a:pt x="4211826" y="851398"/>
                </a:lnTo>
                <a:lnTo>
                  <a:pt x="4211826" y="1465561"/>
                </a:lnTo>
                <a:lnTo>
                  <a:pt x="500721" y="1465561"/>
                </a:lnTo>
                <a:close/>
                <a:moveTo>
                  <a:pt x="283690" y="2316958"/>
                </a:moveTo>
                <a:lnTo>
                  <a:pt x="500721" y="1702795"/>
                </a:lnTo>
                <a:lnTo>
                  <a:pt x="4211826" y="1702795"/>
                </a:lnTo>
                <a:lnTo>
                  <a:pt x="4211826" y="2316958"/>
                </a:lnTo>
                <a:close/>
                <a:moveTo>
                  <a:pt x="0" y="0"/>
                </a:moveTo>
                <a:lnTo>
                  <a:pt x="4211826" y="0"/>
                </a:lnTo>
                <a:lnTo>
                  <a:pt x="4211826" y="614163"/>
                </a:lnTo>
                <a:lnTo>
                  <a:pt x="217032" y="614163"/>
                </a:lnTo>
                <a:close/>
                <a:moveTo>
                  <a:pt x="0" y="3168355"/>
                </a:moveTo>
                <a:lnTo>
                  <a:pt x="217032" y="2554192"/>
                </a:lnTo>
                <a:lnTo>
                  <a:pt x="4211826" y="2554192"/>
                </a:lnTo>
                <a:lnTo>
                  <a:pt x="4211826" y="3168355"/>
                </a:lnTo>
                <a:close/>
              </a:path>
            </a:pathLst>
          </a:cu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21" name="TextBox 20"/>
          <p:cNvSpPr txBox="1"/>
          <p:nvPr/>
        </p:nvSpPr>
        <p:spPr>
          <a:xfrm>
            <a:off x="1357824" y="2497460"/>
            <a:ext cx="6428351" cy="1568450"/>
          </a:xfrm>
          <a:prstGeom prst="rect">
            <a:avLst/>
          </a:prstGeom>
        </p:spPr>
        <p:txBody>
          <a:bodyPr wrap="square">
            <a:spAutoFit/>
          </a:bodyPr>
          <a:lstStyle>
            <a:defPPr>
              <a:defRPr lang="zh-CN"/>
            </a:defPPr>
            <a:lvl1pPr algn="ctr">
              <a:defRPr sz="2800" b="1">
                <a:gradFill flip="none" rotWithShape="1">
                  <a:gsLst>
                    <a:gs pos="0">
                      <a:srgbClr val="0070C0"/>
                    </a:gs>
                    <a:gs pos="37000">
                      <a:srgbClr val="002060"/>
                    </a:gs>
                    <a:gs pos="97000">
                      <a:srgbClr val="0070C0"/>
                    </a:gs>
                  </a:gsLst>
                  <a:lin ang="8100000" scaled="1"/>
                  <a:tileRect/>
                </a:gradFill>
                <a:latin typeface="微软雅黑" panose="020B0503020204020204" pitchFamily="34" charset="-122"/>
                <a:ea typeface="微软雅黑" panose="020B0503020204020204" pitchFamily="34" charset="-122"/>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zh-CN" altLang="en-US" sz="4800" dirty="0">
                <a:ln w="12700" cmpd="sng">
                  <a:noFill/>
                  <a:prstDash val="solid"/>
                  <a:miter lim="800000"/>
                </a:ln>
                <a:gradFill>
                  <a:gsLst>
                    <a:gs pos="0">
                      <a:srgbClr val="002060"/>
                    </a:gs>
                    <a:gs pos="100000">
                      <a:srgbClr val="0070C0"/>
                    </a:gs>
                  </a:gsLst>
                  <a:lin ang="5400000" scaled="0"/>
                </a:gradFill>
              </a:rPr>
              <a:t>纯电动汽车</a:t>
            </a:r>
            <a:endParaRPr lang="en-US" altLang="zh-CN" sz="4800" dirty="0">
              <a:ln w="12700" cmpd="sng">
                <a:noFill/>
                <a:prstDash val="solid"/>
                <a:miter lim="800000"/>
              </a:ln>
              <a:gradFill>
                <a:gsLst>
                  <a:gs pos="0">
                    <a:srgbClr val="002060"/>
                  </a:gs>
                  <a:gs pos="100000">
                    <a:srgbClr val="0070C0"/>
                  </a:gs>
                </a:gsLst>
                <a:lin ang="5400000" scaled="0"/>
              </a:gradFill>
            </a:endParaRPr>
          </a:p>
          <a:p>
            <a:r>
              <a:rPr lang="zh-CN" altLang="en-US" sz="4800" dirty="0">
                <a:ln w="12700" cmpd="sng">
                  <a:noFill/>
                  <a:prstDash val="solid"/>
                  <a:miter lim="800000"/>
                </a:ln>
                <a:gradFill>
                  <a:gsLst>
                    <a:gs pos="0">
                      <a:srgbClr val="002060"/>
                    </a:gs>
                    <a:gs pos="100000">
                      <a:srgbClr val="0070C0"/>
                    </a:gs>
                  </a:gsLst>
                  <a:lin ang="5400000" scaled="0"/>
                </a:gradFill>
              </a:rPr>
              <a:t>高压控制系统的</a:t>
            </a:r>
            <a:r>
              <a:rPr lang="zh-CN" altLang="en-US" sz="4800" dirty="0">
                <a:ln w="12700" cmpd="sng">
                  <a:noFill/>
                  <a:prstDash val="solid"/>
                  <a:miter lim="800000"/>
                </a:ln>
                <a:gradFill>
                  <a:gsLst>
                    <a:gs pos="0">
                      <a:srgbClr val="002060"/>
                    </a:gs>
                    <a:gs pos="100000">
                      <a:srgbClr val="0070C0"/>
                    </a:gs>
                  </a:gsLst>
                  <a:lin ang="5400000" scaled="0"/>
                </a:gradFill>
              </a:rPr>
              <a:t>认知</a:t>
            </a:r>
            <a:endParaRPr lang="zh-CN" altLang="en-US" sz="4800" dirty="0">
              <a:ln w="12700" cmpd="sng">
                <a:noFill/>
                <a:prstDash val="solid"/>
                <a:miter lim="800000"/>
              </a:ln>
              <a:gradFill>
                <a:gsLst>
                  <a:gs pos="0">
                    <a:srgbClr val="002060"/>
                  </a:gs>
                  <a:gs pos="100000">
                    <a:srgbClr val="0070C0"/>
                  </a:gs>
                </a:gsLst>
                <a:lin ang="5400000" scaled="0"/>
              </a:gradFill>
            </a:endParaRPr>
          </a:p>
        </p:txBody>
      </p:sp>
    </p:spTree>
  </p:cSld>
  <p:clrMapOvr>
    <a:masterClrMapping/>
  </p:clrMapOvr>
  <p:transition advClick="0" advTm="300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up)">
                                      <p:cBhvr>
                                        <p:cTn id="7" dur="500"/>
                                        <p:tgtEl>
                                          <p:spTgt spid="27"/>
                                        </p:tgtEl>
                                      </p:cBhvr>
                                    </p:animEffect>
                                  </p:childTnLst>
                                </p:cTn>
                              </p:par>
                            </p:childTnLst>
                          </p:cTn>
                        </p:par>
                        <p:par>
                          <p:cTn id="8" fill="hold">
                            <p:stCondLst>
                              <p:cond delay="500"/>
                            </p:stCondLst>
                            <p:childTnLst>
                              <p:par>
                                <p:cTn id="9" presetID="16" presetClass="entr" presetSubtype="37"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arn(outVertical)">
                                      <p:cBhvr>
                                        <p:cTn id="11" dur="500"/>
                                        <p:tgtEl>
                                          <p:spTgt spid="4"/>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fade">
                                      <p:cBhvr>
                                        <p:cTn id="15" dur="250"/>
                                        <p:tgtEl>
                                          <p:spTgt spid="28"/>
                                        </p:tgtEl>
                                      </p:cBhvr>
                                    </p:animEffect>
                                    <p:anim calcmode="lin" valueType="num">
                                      <p:cBhvr>
                                        <p:cTn id="16" dur="250" fill="hold"/>
                                        <p:tgtEl>
                                          <p:spTgt spid="28"/>
                                        </p:tgtEl>
                                        <p:attrNameLst>
                                          <p:attrName>ppt_x</p:attrName>
                                        </p:attrNameLst>
                                      </p:cBhvr>
                                      <p:tavLst>
                                        <p:tav tm="0">
                                          <p:val>
                                            <p:strVal val="#ppt_x"/>
                                          </p:val>
                                        </p:tav>
                                        <p:tav tm="100000">
                                          <p:val>
                                            <p:strVal val="#ppt_x"/>
                                          </p:val>
                                        </p:tav>
                                      </p:tavLst>
                                    </p:anim>
                                    <p:anim calcmode="lin" valueType="num">
                                      <p:cBhvr>
                                        <p:cTn id="17" dur="250" fill="hold"/>
                                        <p:tgtEl>
                                          <p:spTgt spid="28"/>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16" presetClass="entr" presetSubtype="21" fill="hold" grpId="0" nodeType="after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barn(inVertical)">
                                      <p:cBhvr>
                                        <p:cTn id="2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p:bldP spid="4" grpId="0" animBg="1"/>
      <p:bldP spid="21"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55576" y="121196"/>
            <a:ext cx="1415772" cy="461665"/>
          </a:xfrm>
          <a:prstGeom prst="rect">
            <a:avLst/>
          </a:prstGeom>
          <a:noFill/>
        </p:spPr>
        <p:txBody>
          <a:bodyPr wrap="none" rtlCol="0">
            <a:spAutoFit/>
          </a:bodyPr>
          <a:lstStyle/>
          <a:p>
            <a:pPr algn="ctr"/>
            <a:r>
              <a:rPr lang="zh-CN" altLang="zh-CN" sz="2400" b="1" dirty="0">
                <a:solidFill>
                  <a:srgbClr val="0070C0"/>
                </a:solidFill>
                <a:latin typeface="微软雅黑" panose="020B0503020204020204" pitchFamily="34" charset="-122"/>
                <a:ea typeface="微软雅黑" panose="020B0503020204020204" pitchFamily="34" charset="-122"/>
              </a:rPr>
              <a:t>任务描述</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755576" y="1287839"/>
            <a:ext cx="7848872" cy="3693319"/>
          </a:xfrm>
          <a:prstGeom prst="rect">
            <a:avLst/>
          </a:prstGeom>
          <a:noFill/>
        </p:spPr>
        <p:txBody>
          <a:bodyPr wrap="square" rtlCol="0">
            <a:spAutoFit/>
          </a:bodyPr>
          <a:lstStyle/>
          <a:p>
            <a:pPr>
              <a:lnSpc>
                <a:spcPct val="200000"/>
              </a:lnSpc>
            </a:pPr>
            <a:r>
              <a:rPr lang="zh-CN" altLang="en-US" b="1" dirty="0">
                <a:solidFill>
                  <a:srgbClr val="0070C0"/>
                </a:solidFill>
                <a:latin typeface="微软雅黑" panose="020B0503020204020204" pitchFamily="34" charset="-122"/>
                <a:ea typeface="微软雅黑" panose="020B0503020204020204" pitchFamily="34" charset="-122"/>
              </a:rPr>
              <a:t>      全国大学生机械创新设计大赛又开始报名了，今年老师指定了你作为参赛队的队长带领小组参赛。参赛作品为设计一辆全新的纯电动汽车。作为队长，你需要收集资料，同组员了解目前市场上的纯电动汽车概况，并与大家头脑风暴设计出具有创新点的参赛作品。你已经给同学们讲解了“三电”中的“两电”</a:t>
            </a:r>
            <a:r>
              <a:rPr lang="en-US" altLang="zh-CN" b="1" dirty="0">
                <a:solidFill>
                  <a:srgbClr val="0070C0"/>
                </a:solidFill>
                <a:latin typeface="微软雅黑" panose="020B0503020204020204" pitchFamily="34" charset="-122"/>
                <a:ea typeface="微软雅黑" panose="020B0503020204020204" pitchFamily="34" charset="-122"/>
              </a:rPr>
              <a:t>——</a:t>
            </a:r>
            <a:r>
              <a:rPr lang="zh-CN" altLang="en-US" b="1" dirty="0">
                <a:solidFill>
                  <a:srgbClr val="0070C0"/>
                </a:solidFill>
                <a:latin typeface="微软雅黑" panose="020B0503020204020204" pitchFamily="34" charset="-122"/>
                <a:ea typeface="微软雅黑" panose="020B0503020204020204" pitchFamily="34" charset="-122"/>
              </a:rPr>
              <a:t>电池与电机，接下来，给大家介绍一下高压控制系统是如何工作的吧。</a:t>
            </a:r>
            <a:endParaRPr lang="zh-CN" altLang="zh-CN" b="1" dirty="0">
              <a:solidFill>
                <a:srgbClr val="0070C0"/>
              </a:solidFill>
              <a:latin typeface="微软雅黑" panose="020B0503020204020204" pitchFamily="34" charset="-122"/>
              <a:ea typeface="微软雅黑" panose="020B0503020204020204" pitchFamily="34" charset="-122"/>
            </a:endParaRPr>
          </a:p>
          <a:p>
            <a:endParaRPr lang="zh-CN" altLang="en-US" dirty="0"/>
          </a:p>
        </p:txBody>
      </p:sp>
    </p:spTree>
  </p:cSld>
  <p:clrMapOvr>
    <a:masterClrMapping/>
  </p:clrMapOvr>
  <p:transition advClick="0" advTm="5000">
    <p:cove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58972" y="1497239"/>
            <a:ext cx="559452" cy="461665"/>
            <a:chOff x="1710900" y="3027136"/>
            <a:chExt cx="734429" cy="653574"/>
          </a:xfrm>
        </p:grpSpPr>
        <p:sp>
          <p:nvSpPr>
            <p:cNvPr id="6" name="MH_Other_1"/>
            <p:cNvSpPr>
              <a:spLocks noChangeArrowheads="1"/>
            </p:cNvSpPr>
            <p:nvPr>
              <p:custDataLst>
                <p:tags r:id="rId1"/>
              </p:custDataLst>
            </p:nvPr>
          </p:nvSpPr>
          <p:spPr bwMode="auto">
            <a:xfrm>
              <a:off x="1710900" y="3027136"/>
              <a:ext cx="357108" cy="357108"/>
            </a:xfrm>
            <a:prstGeom prst="rect">
              <a:avLst/>
            </a:prstGeom>
            <a:solidFill>
              <a:srgbClr val="25B4E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eaLnBrk="1" hangingPunct="1"/>
              <a:r>
                <a:rPr lang="en-US" altLang="zh-CN" sz="2000" b="1" dirty="0">
                  <a:solidFill>
                    <a:srgbClr val="FFFFFF"/>
                  </a:solidFill>
                  <a:ea typeface="微软雅黑" panose="020B0503020204020204" pitchFamily="34" charset="-122"/>
                </a:rPr>
                <a:t>01</a:t>
              </a:r>
              <a:endParaRPr lang="zh-CN" altLang="en-US" sz="2000" b="1" dirty="0">
                <a:solidFill>
                  <a:srgbClr val="FFFFFF"/>
                </a:solidFill>
                <a:ea typeface="微软雅黑" panose="020B0503020204020204" pitchFamily="34" charset="-122"/>
              </a:endParaRPr>
            </a:p>
          </p:txBody>
        </p:sp>
        <p:sp>
          <p:nvSpPr>
            <p:cNvPr id="7" name="MH_Other_2"/>
            <p:cNvSpPr>
              <a:spLocks noChangeArrowheads="1"/>
            </p:cNvSpPr>
            <p:nvPr>
              <p:custDataLst>
                <p:tags r:id="rId2"/>
              </p:custDataLst>
            </p:nvPr>
          </p:nvSpPr>
          <p:spPr bwMode="auto">
            <a:xfrm>
              <a:off x="2088221" y="3101252"/>
              <a:ext cx="282991" cy="282991"/>
            </a:xfrm>
            <a:prstGeom prst="rect">
              <a:avLst/>
            </a:prstGeom>
            <a:solidFill>
              <a:srgbClr val="ACE3F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8" name="MH_Other_3"/>
            <p:cNvSpPr>
              <a:spLocks noChangeArrowheads="1"/>
            </p:cNvSpPr>
            <p:nvPr>
              <p:custDataLst>
                <p:tags r:id="rId3"/>
              </p:custDataLst>
            </p:nvPr>
          </p:nvSpPr>
          <p:spPr bwMode="auto">
            <a:xfrm>
              <a:off x="1791755" y="3404457"/>
              <a:ext cx="276253" cy="276253"/>
            </a:xfrm>
            <a:prstGeom prst="rect">
              <a:avLst/>
            </a:prstGeom>
            <a:solidFill>
              <a:srgbClr val="67CBE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9" name="MH_Other_4"/>
            <p:cNvSpPr>
              <a:spLocks noChangeArrowheads="1"/>
            </p:cNvSpPr>
            <p:nvPr>
              <p:custDataLst>
                <p:tags r:id="rId4"/>
              </p:custDataLst>
            </p:nvPr>
          </p:nvSpPr>
          <p:spPr bwMode="auto">
            <a:xfrm>
              <a:off x="2088221" y="3404457"/>
              <a:ext cx="357108" cy="235826"/>
            </a:xfrm>
            <a:prstGeom prst="rect">
              <a:avLst/>
            </a:prstGeom>
            <a:solidFill>
              <a:srgbClr val="D9F2FB"/>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grpSp>
      <p:grpSp>
        <p:nvGrpSpPr>
          <p:cNvPr id="10" name="组合 9"/>
          <p:cNvGrpSpPr/>
          <p:nvPr/>
        </p:nvGrpSpPr>
        <p:grpSpPr>
          <a:xfrm>
            <a:off x="546844" y="2171243"/>
            <a:ext cx="559453" cy="461665"/>
            <a:chOff x="4379101" y="3027136"/>
            <a:chExt cx="734430" cy="653574"/>
          </a:xfrm>
        </p:grpSpPr>
        <p:sp>
          <p:nvSpPr>
            <p:cNvPr id="11" name="MH_Other_5"/>
            <p:cNvSpPr>
              <a:spLocks noChangeArrowheads="1"/>
            </p:cNvSpPr>
            <p:nvPr>
              <p:custDataLst>
                <p:tags r:id="rId5"/>
              </p:custDataLst>
            </p:nvPr>
          </p:nvSpPr>
          <p:spPr bwMode="auto">
            <a:xfrm>
              <a:off x="4379101" y="3027136"/>
              <a:ext cx="357108" cy="357108"/>
            </a:xfrm>
            <a:prstGeom prst="rect">
              <a:avLst/>
            </a:prstGeom>
            <a:solidFill>
              <a:srgbClr val="02AFBA"/>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eaLnBrk="1" hangingPunct="1"/>
              <a:r>
                <a:rPr lang="en-US" altLang="zh-CN" sz="2000" b="1" dirty="0">
                  <a:solidFill>
                    <a:srgbClr val="FFFFFF"/>
                  </a:solidFill>
                  <a:ea typeface="微软雅黑" panose="020B0503020204020204" pitchFamily="34" charset="-122"/>
                </a:rPr>
                <a:t>02</a:t>
              </a:r>
              <a:endParaRPr lang="zh-CN" altLang="en-US" sz="2000" b="1" dirty="0">
                <a:solidFill>
                  <a:srgbClr val="FFFFFF"/>
                </a:solidFill>
                <a:ea typeface="微软雅黑" panose="020B0503020204020204" pitchFamily="34" charset="-122"/>
              </a:endParaRPr>
            </a:p>
          </p:txBody>
        </p:sp>
        <p:sp>
          <p:nvSpPr>
            <p:cNvPr id="12" name="MH_Other_6"/>
            <p:cNvSpPr>
              <a:spLocks noChangeArrowheads="1"/>
            </p:cNvSpPr>
            <p:nvPr>
              <p:custDataLst>
                <p:tags r:id="rId6"/>
              </p:custDataLst>
            </p:nvPr>
          </p:nvSpPr>
          <p:spPr bwMode="auto">
            <a:xfrm>
              <a:off x="4756423" y="3101252"/>
              <a:ext cx="282991" cy="282991"/>
            </a:xfrm>
            <a:prstGeom prst="rect">
              <a:avLst/>
            </a:prstGeom>
            <a:solidFill>
              <a:srgbClr val="98F7F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13" name="MH_Other_7"/>
            <p:cNvSpPr>
              <a:spLocks noChangeArrowheads="1"/>
            </p:cNvSpPr>
            <p:nvPr>
              <p:custDataLst>
                <p:tags r:id="rId7"/>
              </p:custDataLst>
            </p:nvPr>
          </p:nvSpPr>
          <p:spPr bwMode="auto">
            <a:xfrm>
              <a:off x="4459956" y="3404457"/>
              <a:ext cx="276253" cy="276253"/>
            </a:xfrm>
            <a:prstGeom prst="rect">
              <a:avLst/>
            </a:prstGeom>
            <a:solidFill>
              <a:srgbClr val="17EDFD"/>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14" name="MH_Other_8"/>
            <p:cNvSpPr>
              <a:spLocks noChangeArrowheads="1"/>
            </p:cNvSpPr>
            <p:nvPr>
              <p:custDataLst>
                <p:tags r:id="rId8"/>
              </p:custDataLst>
            </p:nvPr>
          </p:nvSpPr>
          <p:spPr bwMode="auto">
            <a:xfrm>
              <a:off x="4756423" y="3404457"/>
              <a:ext cx="357108" cy="235826"/>
            </a:xfrm>
            <a:prstGeom prst="rect">
              <a:avLst/>
            </a:prstGeom>
            <a:solidFill>
              <a:srgbClr val="CDFB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grpSp>
      <p:grpSp>
        <p:nvGrpSpPr>
          <p:cNvPr id="15" name="组合 14"/>
          <p:cNvGrpSpPr/>
          <p:nvPr/>
        </p:nvGrpSpPr>
        <p:grpSpPr>
          <a:xfrm>
            <a:off x="546846" y="2807091"/>
            <a:ext cx="559452" cy="461666"/>
            <a:chOff x="1710900" y="4311825"/>
            <a:chExt cx="734429" cy="653575"/>
          </a:xfrm>
        </p:grpSpPr>
        <p:sp>
          <p:nvSpPr>
            <p:cNvPr id="16" name="MH_Other_9"/>
            <p:cNvSpPr>
              <a:spLocks noChangeArrowheads="1"/>
            </p:cNvSpPr>
            <p:nvPr>
              <p:custDataLst>
                <p:tags r:id="rId9"/>
              </p:custDataLst>
            </p:nvPr>
          </p:nvSpPr>
          <p:spPr bwMode="auto">
            <a:xfrm>
              <a:off x="1710900" y="4311825"/>
              <a:ext cx="357108" cy="357108"/>
            </a:xfrm>
            <a:prstGeom prst="rect">
              <a:avLst/>
            </a:prstGeom>
            <a:solidFill>
              <a:srgbClr val="4FB46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eaLnBrk="1" hangingPunct="1"/>
              <a:r>
                <a:rPr lang="en-US" altLang="zh-CN" sz="2000" b="1">
                  <a:solidFill>
                    <a:srgbClr val="FFFFFF"/>
                  </a:solidFill>
                  <a:ea typeface="微软雅黑" panose="020B0503020204020204" pitchFamily="34" charset="-122"/>
                </a:rPr>
                <a:t>03</a:t>
              </a:r>
              <a:endParaRPr lang="zh-CN" altLang="en-US" sz="2000" b="1">
                <a:solidFill>
                  <a:srgbClr val="FFFFFF"/>
                </a:solidFill>
                <a:ea typeface="微软雅黑" panose="020B0503020204020204" pitchFamily="34" charset="-122"/>
              </a:endParaRPr>
            </a:p>
          </p:txBody>
        </p:sp>
        <p:sp>
          <p:nvSpPr>
            <p:cNvPr id="17" name="MH_Other_10"/>
            <p:cNvSpPr>
              <a:spLocks noChangeArrowheads="1"/>
            </p:cNvSpPr>
            <p:nvPr>
              <p:custDataLst>
                <p:tags r:id="rId10"/>
              </p:custDataLst>
            </p:nvPr>
          </p:nvSpPr>
          <p:spPr bwMode="auto">
            <a:xfrm>
              <a:off x="2088221" y="4385942"/>
              <a:ext cx="282991" cy="282991"/>
            </a:xfrm>
            <a:prstGeom prst="rect">
              <a:avLst/>
            </a:prstGeom>
            <a:solidFill>
              <a:srgbClr val="B6E0C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18" name="MH_Other_11"/>
            <p:cNvSpPr>
              <a:spLocks noChangeArrowheads="1"/>
            </p:cNvSpPr>
            <p:nvPr>
              <p:custDataLst>
                <p:tags r:id="rId11"/>
              </p:custDataLst>
            </p:nvPr>
          </p:nvSpPr>
          <p:spPr bwMode="auto">
            <a:xfrm>
              <a:off x="1791755" y="4689147"/>
              <a:ext cx="276253" cy="276253"/>
            </a:xfrm>
            <a:prstGeom prst="rect">
              <a:avLst/>
            </a:prstGeom>
            <a:solidFill>
              <a:srgbClr val="8DCF9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19" name="MH_Other_12"/>
            <p:cNvSpPr>
              <a:spLocks noChangeArrowheads="1"/>
            </p:cNvSpPr>
            <p:nvPr>
              <p:custDataLst>
                <p:tags r:id="rId12"/>
              </p:custDataLst>
            </p:nvPr>
          </p:nvSpPr>
          <p:spPr bwMode="auto">
            <a:xfrm>
              <a:off x="2088221" y="4689147"/>
              <a:ext cx="357108" cy="235826"/>
            </a:xfrm>
            <a:prstGeom prst="rect">
              <a:avLst/>
            </a:prstGeom>
            <a:solidFill>
              <a:srgbClr val="E1F3E5"/>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grpSp>
      <p:sp>
        <p:nvSpPr>
          <p:cNvPr id="25" name="TextBox 53"/>
          <p:cNvSpPr txBox="1">
            <a:spLocks noChangeArrowheads="1"/>
          </p:cNvSpPr>
          <p:nvPr/>
        </p:nvSpPr>
        <p:spPr bwMode="auto">
          <a:xfrm>
            <a:off x="1190156" y="1582730"/>
            <a:ext cx="7461470" cy="369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ctr" anchorCtr="0" compatLnSpc="1">
            <a:spAutoFit/>
          </a:bodyPr>
          <a:lstStyle/>
          <a:p>
            <a:pPr defTabSz="932815"/>
            <a:r>
              <a:rPr lang="zh-CN" altLang="en-US" b="1" dirty="0">
                <a:solidFill>
                  <a:srgbClr val="0070C0"/>
                </a:solidFill>
                <a:latin typeface="微软雅黑" panose="020B0503020204020204" pitchFamily="34" charset="-122"/>
                <a:ea typeface="微软雅黑" panose="020B0503020204020204" pitchFamily="34" charset="-122"/>
              </a:rPr>
              <a:t>能叙述组成高压控制系统的各个子系统（功能模块）标准名称及功用</a:t>
            </a:r>
            <a:r>
              <a:rPr lang="zh-CN" altLang="en-US"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en-US"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27" name="TextBox 53"/>
          <p:cNvSpPr txBox="1">
            <a:spLocks noChangeArrowheads="1"/>
          </p:cNvSpPr>
          <p:nvPr/>
        </p:nvSpPr>
        <p:spPr bwMode="auto">
          <a:xfrm>
            <a:off x="1190156" y="2220524"/>
            <a:ext cx="6397190" cy="369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ctr" anchorCtr="0" compatLnSpc="1">
            <a:spAutoFit/>
          </a:bodyPr>
          <a:lstStyle/>
          <a:p>
            <a:pPr defTabSz="932815"/>
            <a:r>
              <a:rPr lang="zh-CN" altLang="en-US"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能叙述纯电动汽车的</a:t>
            </a:r>
            <a:r>
              <a:rPr lang="en-US" altLang="zh-CN"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BMS</a:t>
            </a:r>
            <a:r>
              <a:rPr lang="zh-CN" altLang="en-US"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性能要求。</a:t>
            </a:r>
            <a:endParaRPr lang="zh-CN" altLang="en-US" sz="2800" dirty="0">
              <a:solidFill>
                <a:srgbClr val="0070C0"/>
              </a:solidFill>
              <a:latin typeface="Arial" panose="020B0604020202020204" pitchFamily="34" charset="0"/>
              <a:ea typeface="微软雅黑" panose="020B0503020204020204" pitchFamily="34" charset="-122"/>
              <a:cs typeface="宋体" panose="02010600030101010101" pitchFamily="2" charset="-122"/>
            </a:endParaRPr>
          </a:p>
        </p:txBody>
      </p:sp>
      <p:sp>
        <p:nvSpPr>
          <p:cNvPr id="3" name="矩形 2"/>
          <p:cNvSpPr/>
          <p:nvPr/>
        </p:nvSpPr>
        <p:spPr>
          <a:xfrm>
            <a:off x="761023" y="148160"/>
            <a:ext cx="1415772" cy="461665"/>
          </a:xfrm>
          <a:prstGeom prst="rect">
            <a:avLst/>
          </a:prstGeom>
          <a:noFill/>
        </p:spPr>
        <p:txBody>
          <a:bodyPr wrap="none" rtlCol="0">
            <a:spAutoFit/>
          </a:bodyPr>
          <a:lstStyle/>
          <a:p>
            <a:pPr algn="ctr"/>
            <a:r>
              <a:rPr lang="zh-CN" altLang="zh-CN" sz="2400" b="1" dirty="0">
                <a:solidFill>
                  <a:srgbClr val="0070C0"/>
                </a:solidFill>
                <a:latin typeface="微软雅黑" panose="020B0503020204020204" pitchFamily="34" charset="-122"/>
                <a:ea typeface="微软雅黑" panose="020B0503020204020204" pitchFamily="34" charset="-122"/>
              </a:rPr>
              <a:t>学习目标</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1201060" y="2720523"/>
            <a:ext cx="7259371" cy="645160"/>
          </a:xfrm>
          <a:prstGeom prst="rect">
            <a:avLst/>
          </a:prstGeom>
          <a:noFill/>
        </p:spPr>
        <p:txBody>
          <a:bodyPr wrap="square" anchor="ctr">
            <a:spAutoFit/>
          </a:bodyPr>
          <a:lstStyle/>
          <a:p>
            <a:r>
              <a:rPr lang="zh-CN" altLang="en-US" b="1" dirty="0">
                <a:solidFill>
                  <a:srgbClr val="0070C0"/>
                </a:solidFill>
                <a:latin typeface="微软雅黑" panose="020B0503020204020204" pitchFamily="34" charset="-122"/>
                <a:ea typeface="微软雅黑" panose="020B0503020204020204" pitchFamily="34" charset="-122"/>
              </a:rPr>
              <a:t>能判断纯电动汽车的高压部件布置形式（分立部件还是集成总成）并叙述该布置形式的优缺点。</a:t>
            </a:r>
            <a:endParaRPr lang="zh-CN" altLang="en-US" dirty="0"/>
          </a:p>
        </p:txBody>
      </p:sp>
      <p:sp>
        <p:nvSpPr>
          <p:cNvPr id="29" name="文本框 28"/>
          <p:cNvSpPr txBox="1"/>
          <p:nvPr/>
        </p:nvSpPr>
        <p:spPr>
          <a:xfrm>
            <a:off x="1201061" y="3491487"/>
            <a:ext cx="5542150" cy="369332"/>
          </a:xfrm>
          <a:prstGeom prst="rect">
            <a:avLst/>
          </a:prstGeom>
          <a:noFill/>
        </p:spPr>
        <p:txBody>
          <a:bodyPr wrap="square" anchor="ctr">
            <a:spAutoFit/>
          </a:bodyPr>
          <a:lstStyle/>
          <a:p>
            <a:r>
              <a:rPr lang="zh-CN" altLang="en-US" b="1" dirty="0">
                <a:solidFill>
                  <a:srgbClr val="0070C0"/>
                </a:solidFill>
                <a:latin typeface="微软雅黑" panose="020B0503020204020204" pitchFamily="34" charset="-122"/>
                <a:ea typeface="微软雅黑" panose="020B0503020204020204" pitchFamily="34" charset="-122"/>
              </a:rPr>
              <a:t>培养学生的总结能力与语言表达能力。</a:t>
            </a:r>
            <a:endParaRPr lang="zh-CN" altLang="en-US" dirty="0"/>
          </a:p>
        </p:txBody>
      </p:sp>
      <p:grpSp>
        <p:nvGrpSpPr>
          <p:cNvPr id="31" name="组合 30"/>
          <p:cNvGrpSpPr/>
          <p:nvPr/>
        </p:nvGrpSpPr>
        <p:grpSpPr>
          <a:xfrm>
            <a:off x="539552" y="3449914"/>
            <a:ext cx="559452" cy="461666"/>
            <a:chOff x="1710900" y="4311825"/>
            <a:chExt cx="734429" cy="653575"/>
          </a:xfrm>
        </p:grpSpPr>
        <p:sp>
          <p:nvSpPr>
            <p:cNvPr id="32" name="MH_Other_9"/>
            <p:cNvSpPr>
              <a:spLocks noChangeArrowheads="1"/>
            </p:cNvSpPr>
            <p:nvPr>
              <p:custDataLst>
                <p:tags r:id="rId13"/>
              </p:custDataLst>
            </p:nvPr>
          </p:nvSpPr>
          <p:spPr bwMode="auto">
            <a:xfrm>
              <a:off x="1710900" y="4311825"/>
              <a:ext cx="357108" cy="357108"/>
            </a:xfrm>
            <a:prstGeom prst="rect">
              <a:avLst/>
            </a:prstGeom>
            <a:solidFill>
              <a:schemeClr val="accent6">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eaLnBrk="1" hangingPunct="1"/>
              <a:r>
                <a:rPr lang="en-US" altLang="zh-CN" sz="2000" b="1" dirty="0">
                  <a:solidFill>
                    <a:srgbClr val="FFFFFF"/>
                  </a:solidFill>
                  <a:ea typeface="微软雅黑" panose="020B0503020204020204" pitchFamily="34" charset="-122"/>
                </a:rPr>
                <a:t>04</a:t>
              </a:r>
              <a:endParaRPr lang="zh-CN" altLang="en-US" sz="2000" b="1" dirty="0">
                <a:solidFill>
                  <a:srgbClr val="FFFFFF"/>
                </a:solidFill>
                <a:ea typeface="微软雅黑" panose="020B0503020204020204" pitchFamily="34" charset="-122"/>
              </a:endParaRPr>
            </a:p>
          </p:txBody>
        </p:sp>
        <p:sp>
          <p:nvSpPr>
            <p:cNvPr id="33" name="MH_Other_10"/>
            <p:cNvSpPr>
              <a:spLocks noChangeArrowheads="1"/>
            </p:cNvSpPr>
            <p:nvPr>
              <p:custDataLst>
                <p:tags r:id="rId14"/>
              </p:custDataLst>
            </p:nvPr>
          </p:nvSpPr>
          <p:spPr bwMode="auto">
            <a:xfrm>
              <a:off x="2088221" y="4385942"/>
              <a:ext cx="282991" cy="282991"/>
            </a:xfrm>
            <a:prstGeom prst="rect">
              <a:avLst/>
            </a:prstGeom>
            <a:solidFill>
              <a:schemeClr val="accent6">
                <a:lumMod val="40000"/>
                <a:lumOff val="6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34" name="MH_Other_11"/>
            <p:cNvSpPr>
              <a:spLocks noChangeArrowheads="1"/>
            </p:cNvSpPr>
            <p:nvPr>
              <p:custDataLst>
                <p:tags r:id="rId15"/>
              </p:custDataLst>
            </p:nvPr>
          </p:nvSpPr>
          <p:spPr bwMode="auto">
            <a:xfrm>
              <a:off x="1791755" y="4689147"/>
              <a:ext cx="276253" cy="276253"/>
            </a:xfrm>
            <a:prstGeom prst="rect">
              <a:avLst/>
            </a:prstGeom>
            <a:solidFill>
              <a:schemeClr val="accent6">
                <a:lumMod val="60000"/>
                <a:lumOff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35" name="MH_Other_12"/>
            <p:cNvSpPr>
              <a:spLocks noChangeArrowheads="1"/>
            </p:cNvSpPr>
            <p:nvPr>
              <p:custDataLst>
                <p:tags r:id="rId16"/>
              </p:custDataLst>
            </p:nvPr>
          </p:nvSpPr>
          <p:spPr bwMode="auto">
            <a:xfrm>
              <a:off x="2088221" y="4689147"/>
              <a:ext cx="357108" cy="235826"/>
            </a:xfrm>
            <a:prstGeom prst="rect">
              <a:avLst/>
            </a:prstGeom>
            <a:solidFill>
              <a:schemeClr val="accent6">
                <a:lumMod val="20000"/>
                <a:lumOff val="8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advClick="0" advTm="6000">
        <p14:gallery dir="l"/>
      </p:transition>
    </mc:Choice>
    <mc:Fallback>
      <p:transition advClick="0" advTm="6000">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711398" y="985292"/>
            <a:ext cx="7634147" cy="1015663"/>
          </a:xfrm>
          <a:prstGeom prst="rect">
            <a:avLst/>
          </a:prstGeom>
          <a:noFill/>
        </p:spPr>
        <p:txBody>
          <a:bodyPr wrap="square" rtlCol="0">
            <a:spAutoFit/>
          </a:bodyPr>
          <a:lstStyle/>
          <a:p>
            <a:pPr indent="304800" algn="ctr">
              <a:lnSpc>
                <a:spcPct val="150000"/>
              </a:lnSpc>
            </a:pPr>
            <a:r>
              <a:rPr lang="zh-CN" altLang="en-US" sz="2800" b="1" dirty="0">
                <a:solidFill>
                  <a:srgbClr val="0070C0"/>
                </a:solidFill>
                <a:latin typeface="微软雅黑" panose="020B0503020204020204" pitchFamily="34" charset="-122"/>
                <a:ea typeface="微软雅黑" panose="020B0503020204020204" pitchFamily="34" charset="-122"/>
              </a:rPr>
              <a:t>纯电动汽车的电池系统的认识</a:t>
            </a:r>
            <a:endParaRPr lang="zh-CN" altLang="en-US" sz="2800" b="1" dirty="0">
              <a:solidFill>
                <a:srgbClr val="0070C0"/>
              </a:solidFill>
              <a:latin typeface="微软雅黑" panose="020B0503020204020204" pitchFamily="34" charset="-122"/>
              <a:ea typeface="微软雅黑" panose="020B0503020204020204" pitchFamily="34" charset="-122"/>
            </a:endParaRPr>
          </a:p>
          <a:p>
            <a:endParaRPr lang="zh-CN" altLang="en-US" dirty="0"/>
          </a:p>
        </p:txBody>
      </p:sp>
      <p:pic>
        <p:nvPicPr>
          <p:cNvPr id="4" name="图片 3"/>
          <p:cNvPicPr>
            <a:picLocks noChangeAspect="1"/>
          </p:cNvPicPr>
          <p:nvPr/>
        </p:nvPicPr>
        <p:blipFill>
          <a:blip r:embed="rId1"/>
          <a:stretch>
            <a:fillRect/>
          </a:stretch>
        </p:blipFill>
        <p:spPr>
          <a:xfrm>
            <a:off x="3208952" y="1921396"/>
            <a:ext cx="5637319" cy="3270661"/>
          </a:xfrm>
          <a:prstGeom prst="rect">
            <a:avLst/>
          </a:prstGeom>
        </p:spPr>
      </p:pic>
      <p:sp>
        <p:nvSpPr>
          <p:cNvPr id="6" name="文本框 5"/>
          <p:cNvSpPr txBox="1"/>
          <p:nvPr/>
        </p:nvSpPr>
        <p:spPr>
          <a:xfrm>
            <a:off x="32605" y="1633364"/>
            <a:ext cx="2959345" cy="3787575"/>
          </a:xfrm>
          <a:prstGeom prst="rect">
            <a:avLst/>
          </a:prstGeom>
          <a:noFill/>
        </p:spPr>
        <p:txBody>
          <a:bodyPr wrap="square">
            <a:spAutoFit/>
          </a:bodyPr>
          <a:lstStyle/>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在电动汽车上，整车带有高压电的零部件有动力电池，驱动电机，高压配电箱（</a:t>
            </a:r>
            <a:r>
              <a:rPr lang="en-US" altLang="zh-CN" b="1" dirty="0">
                <a:solidFill>
                  <a:srgbClr val="0070C0"/>
                </a:solidFill>
                <a:latin typeface="微软雅黑" panose="020B0503020204020204" pitchFamily="34" charset="-122"/>
                <a:ea typeface="微软雅黑" panose="020B0503020204020204" pitchFamily="34" charset="-122"/>
              </a:rPr>
              <a:t>PDU</a:t>
            </a:r>
            <a:r>
              <a:rPr lang="zh-CN" altLang="en-US" b="1" dirty="0">
                <a:solidFill>
                  <a:srgbClr val="0070C0"/>
                </a:solidFill>
                <a:latin typeface="微软雅黑" panose="020B0503020204020204" pitchFamily="34" charset="-122"/>
                <a:ea typeface="微软雅黑" panose="020B0503020204020204" pitchFamily="34" charset="-122"/>
              </a:rPr>
              <a:t>）、电动压缩机、</a:t>
            </a:r>
            <a:r>
              <a:rPr lang="en-US" altLang="zh-CN" b="1" dirty="0">
                <a:solidFill>
                  <a:srgbClr val="0070C0"/>
                </a:solidFill>
                <a:latin typeface="微软雅黑" panose="020B0503020204020204" pitchFamily="34" charset="-122"/>
                <a:ea typeface="微软雅黑" panose="020B0503020204020204" pitchFamily="34" charset="-122"/>
              </a:rPr>
              <a:t>DC-DC</a:t>
            </a:r>
            <a:r>
              <a:rPr lang="zh-CN" altLang="en-US" b="1" dirty="0">
                <a:solidFill>
                  <a:srgbClr val="0070C0"/>
                </a:solidFill>
                <a:latin typeface="微软雅黑" panose="020B0503020204020204" pitchFamily="34" charset="-122"/>
                <a:ea typeface="微软雅黑" panose="020B0503020204020204" pitchFamily="34" charset="-122"/>
              </a:rPr>
              <a:t>、</a:t>
            </a:r>
            <a:r>
              <a:rPr lang="en-US" altLang="zh-CN" b="1" dirty="0">
                <a:solidFill>
                  <a:srgbClr val="0070C0"/>
                </a:solidFill>
                <a:latin typeface="微软雅黑" panose="020B0503020204020204" pitchFamily="34" charset="-122"/>
                <a:ea typeface="微软雅黑" panose="020B0503020204020204" pitchFamily="34" charset="-122"/>
              </a:rPr>
              <a:t>OBC</a:t>
            </a:r>
            <a:r>
              <a:rPr lang="zh-CN" altLang="en-US" b="1" dirty="0">
                <a:solidFill>
                  <a:srgbClr val="0070C0"/>
                </a:solidFill>
                <a:latin typeface="微软雅黑" panose="020B0503020204020204" pitchFamily="34" charset="-122"/>
                <a:ea typeface="微软雅黑" panose="020B0503020204020204" pitchFamily="34" charset="-122"/>
              </a:rPr>
              <a:t>、</a:t>
            </a:r>
            <a:r>
              <a:rPr lang="en-US" altLang="zh-CN" b="1" dirty="0">
                <a:solidFill>
                  <a:srgbClr val="0070C0"/>
                </a:solidFill>
                <a:latin typeface="微软雅黑" panose="020B0503020204020204" pitchFamily="34" charset="-122"/>
                <a:ea typeface="微软雅黑" panose="020B0503020204020204" pitchFamily="34" charset="-122"/>
              </a:rPr>
              <a:t>PTC</a:t>
            </a:r>
            <a:r>
              <a:rPr lang="zh-CN" altLang="en-US" b="1" dirty="0">
                <a:solidFill>
                  <a:srgbClr val="0070C0"/>
                </a:solidFill>
                <a:latin typeface="微软雅黑" panose="020B0503020204020204" pitchFamily="34" charset="-122"/>
                <a:ea typeface="微软雅黑" panose="020B0503020204020204" pitchFamily="34" charset="-122"/>
              </a:rPr>
              <a:t>和高压线束等，这些部件或包含若干部件功能的组合部件（如比亚迪</a:t>
            </a:r>
            <a:r>
              <a:rPr lang="en-US" altLang="zh-CN" b="1" dirty="0">
                <a:solidFill>
                  <a:srgbClr val="0070C0"/>
                </a:solidFill>
                <a:latin typeface="微软雅黑" panose="020B0503020204020204" pitchFamily="34" charset="-122"/>
                <a:ea typeface="微软雅黑" panose="020B0503020204020204" pitchFamily="34" charset="-122"/>
              </a:rPr>
              <a:t>E5</a:t>
            </a:r>
            <a:r>
              <a:rPr lang="zh-CN" altLang="en-US" b="1" dirty="0">
                <a:solidFill>
                  <a:srgbClr val="0070C0"/>
                </a:solidFill>
                <a:latin typeface="微软雅黑" panose="020B0503020204020204" pitchFamily="34" charset="-122"/>
                <a:ea typeface="微软雅黑" panose="020B0503020204020204" pitchFamily="34" charset="-122"/>
              </a:rPr>
              <a:t>的</a:t>
            </a:r>
            <a:r>
              <a:rPr lang="en-US" altLang="zh-CN" b="1" dirty="0">
                <a:solidFill>
                  <a:srgbClr val="0070C0"/>
                </a:solidFill>
                <a:latin typeface="微软雅黑" panose="020B0503020204020204" pitchFamily="34" charset="-122"/>
                <a:ea typeface="微软雅黑" panose="020B0503020204020204" pitchFamily="34" charset="-122"/>
              </a:rPr>
              <a:t>VTOG</a:t>
            </a:r>
            <a:r>
              <a:rPr lang="zh-CN" altLang="en-US" b="1" dirty="0">
                <a:solidFill>
                  <a:srgbClr val="0070C0"/>
                </a:solidFill>
                <a:latin typeface="微软雅黑" panose="020B0503020204020204" pitchFamily="34" charset="-122"/>
                <a:ea typeface="微软雅黑" panose="020B0503020204020204" pitchFamily="34" charset="-122"/>
              </a:rPr>
              <a:t>）组成了整车的高压系统。</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Sld>
  <p:clrMapOvr>
    <a:masterClrMapping/>
  </p:clrMapOvr>
  <p:transition advClick="0" advTm="6000">
    <p:push dir="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323528" y="841276"/>
            <a:ext cx="3024336" cy="3367397"/>
          </a:xfrm>
          <a:prstGeom prst="rect">
            <a:avLst/>
          </a:prstGeom>
        </p:spPr>
        <p:txBody>
          <a:bodyPr wrap="square">
            <a:spAutoFit/>
          </a:bodyPr>
          <a:lstStyle/>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一、分布式电池管理系统</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endParaRPr lang="en-US" altLang="zh-CN"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在比亚迪</a:t>
            </a:r>
            <a:r>
              <a:rPr lang="en-US" altLang="zh-CN" b="1" dirty="0">
                <a:solidFill>
                  <a:srgbClr val="0070C0"/>
                </a:solidFill>
                <a:latin typeface="微软雅黑" panose="020B0503020204020204" pitchFamily="34" charset="-122"/>
                <a:ea typeface="微软雅黑" panose="020B0503020204020204" pitchFamily="34" charset="-122"/>
              </a:rPr>
              <a:t>E5</a:t>
            </a:r>
            <a:r>
              <a:rPr lang="zh-CN" altLang="en-US" b="1" dirty="0">
                <a:solidFill>
                  <a:srgbClr val="0070C0"/>
                </a:solidFill>
                <a:latin typeface="微软雅黑" panose="020B0503020204020204" pitchFamily="34" charset="-122"/>
                <a:ea typeface="微软雅黑" panose="020B0503020204020204" pitchFamily="34" charset="-122"/>
              </a:rPr>
              <a:t>中，电池管理系统由</a:t>
            </a:r>
            <a:r>
              <a:rPr lang="en-US" altLang="zh-CN" b="1" dirty="0">
                <a:solidFill>
                  <a:srgbClr val="0070C0"/>
                </a:solidFill>
                <a:latin typeface="微软雅黑" panose="020B0503020204020204" pitchFamily="34" charset="-122"/>
                <a:ea typeface="微软雅黑" panose="020B0503020204020204" pitchFamily="34" charset="-122"/>
              </a:rPr>
              <a:t>1</a:t>
            </a:r>
            <a:r>
              <a:rPr lang="zh-CN" altLang="en-US" b="1" dirty="0">
                <a:solidFill>
                  <a:srgbClr val="0070C0"/>
                </a:solidFill>
                <a:latin typeface="微软雅黑" panose="020B0503020204020204" pitchFamily="34" charset="-122"/>
                <a:ea typeface="微软雅黑" panose="020B0503020204020204" pitchFamily="34" charset="-122"/>
              </a:rPr>
              <a:t>个电池管理控制器（</a:t>
            </a:r>
            <a:r>
              <a:rPr lang="en-US" altLang="zh-CN" b="1" dirty="0">
                <a:solidFill>
                  <a:srgbClr val="0070C0"/>
                </a:solidFill>
                <a:latin typeface="微软雅黑" panose="020B0503020204020204" pitchFamily="34" charset="-122"/>
                <a:ea typeface="微软雅黑" panose="020B0503020204020204" pitchFamily="34" charset="-122"/>
              </a:rPr>
              <a:t>BMC</a:t>
            </a:r>
            <a:r>
              <a:rPr lang="zh-CN" altLang="en-US" b="1" dirty="0">
                <a:solidFill>
                  <a:srgbClr val="0070C0"/>
                </a:solidFill>
                <a:latin typeface="微软雅黑" panose="020B0503020204020204" pitchFamily="34" charset="-122"/>
                <a:ea typeface="微软雅黑" panose="020B0503020204020204" pitchFamily="34" charset="-122"/>
              </a:rPr>
              <a:t>）和</a:t>
            </a:r>
            <a:r>
              <a:rPr lang="en-US" altLang="zh-CN" b="1" dirty="0">
                <a:solidFill>
                  <a:srgbClr val="0070C0"/>
                </a:solidFill>
                <a:latin typeface="微软雅黑" panose="020B0503020204020204" pitchFamily="34" charset="-122"/>
                <a:ea typeface="微软雅黑" panose="020B0503020204020204" pitchFamily="34" charset="-122"/>
              </a:rPr>
              <a:t>13</a:t>
            </a:r>
            <a:r>
              <a:rPr lang="zh-CN" altLang="en-US" b="1" dirty="0">
                <a:solidFill>
                  <a:srgbClr val="0070C0"/>
                </a:solidFill>
                <a:latin typeface="微软雅黑" panose="020B0503020204020204" pitchFamily="34" charset="-122"/>
                <a:ea typeface="微软雅黑" panose="020B0503020204020204" pitchFamily="34" charset="-122"/>
              </a:rPr>
              <a:t>个电池信息采集器（</a:t>
            </a:r>
            <a:r>
              <a:rPr lang="en-US" altLang="zh-CN" b="1" dirty="0">
                <a:solidFill>
                  <a:srgbClr val="0070C0"/>
                </a:solidFill>
                <a:latin typeface="微软雅黑" panose="020B0503020204020204" pitchFamily="34" charset="-122"/>
                <a:ea typeface="微软雅黑" panose="020B0503020204020204" pitchFamily="34" charset="-122"/>
              </a:rPr>
              <a:t>BIC</a:t>
            </a:r>
            <a:r>
              <a:rPr lang="zh-CN" altLang="en-US" b="1" dirty="0">
                <a:solidFill>
                  <a:srgbClr val="0070C0"/>
                </a:solidFill>
                <a:latin typeface="微软雅黑" panose="020B0503020204020204" pitchFamily="34" charset="-122"/>
                <a:ea typeface="微软雅黑" panose="020B0503020204020204" pitchFamily="34" charset="-122"/>
              </a:rPr>
              <a:t>）及</a:t>
            </a:r>
            <a:r>
              <a:rPr lang="en-US" altLang="zh-CN" b="1" dirty="0">
                <a:solidFill>
                  <a:srgbClr val="0070C0"/>
                </a:solidFill>
                <a:latin typeface="微软雅黑" panose="020B0503020204020204" pitchFamily="34" charset="-122"/>
                <a:ea typeface="微软雅黑" panose="020B0503020204020204" pitchFamily="34" charset="-122"/>
              </a:rPr>
              <a:t>1</a:t>
            </a:r>
            <a:r>
              <a:rPr lang="zh-CN" altLang="en-US" b="1" dirty="0">
                <a:solidFill>
                  <a:srgbClr val="0070C0"/>
                </a:solidFill>
                <a:latin typeface="微软雅黑" panose="020B0503020204020204" pitchFamily="34" charset="-122"/>
                <a:ea typeface="微软雅黑" panose="020B0503020204020204" pitchFamily="34" charset="-122"/>
              </a:rPr>
              <a:t>套动力电池采样线组成。</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endParaRPr lang="zh-CN" altLang="en-US" b="1" dirty="0">
              <a:solidFill>
                <a:srgbClr val="0070C0"/>
              </a:solidFill>
              <a:latin typeface="微软雅黑" panose="020B0503020204020204" pitchFamily="34" charset="-122"/>
              <a:ea typeface="微软雅黑" panose="020B0503020204020204" pitchFamily="34" charset="-122"/>
            </a:endParaRPr>
          </a:p>
        </p:txBody>
      </p:sp>
      <p:sp>
        <p:nvSpPr>
          <p:cNvPr id="14" name="矩形 13"/>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3438145" y="1633364"/>
            <a:ext cx="5689852" cy="3024336"/>
          </a:xfrm>
          <a:prstGeom prst="rect">
            <a:avLst/>
          </a:prstGeom>
        </p:spPr>
      </p:pic>
    </p:spTree>
  </p:cSld>
  <p:clrMapOvr>
    <a:masterClrMapping/>
  </p:clrMapOvr>
  <p:transition advClick="0" advTm="6000">
    <p:push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55576" y="121196"/>
            <a:ext cx="1415772" cy="461665"/>
          </a:xfrm>
          <a:prstGeom prst="rect">
            <a:avLst/>
          </a:prstGeom>
          <a:noFill/>
        </p:spPr>
        <p:txBody>
          <a:bodyPr wrap="none" rtlCol="0">
            <a:spAutoFit/>
          </a:bodyPr>
          <a:lstStyle/>
          <a:p>
            <a:pPr algn="ctr"/>
            <a:r>
              <a:rPr lang="zh-CN" altLang="zh-CN" sz="2400" b="1" dirty="0">
                <a:solidFill>
                  <a:srgbClr val="0070C0"/>
                </a:solidFill>
                <a:latin typeface="微软雅黑" panose="020B0503020204020204" pitchFamily="34" charset="-122"/>
                <a:ea typeface="微软雅黑" panose="020B0503020204020204" pitchFamily="34" charset="-122"/>
              </a:rPr>
              <a:t>任务描述</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755576" y="1287839"/>
            <a:ext cx="7848872" cy="3139321"/>
          </a:xfrm>
          <a:prstGeom prst="rect">
            <a:avLst/>
          </a:prstGeom>
          <a:noFill/>
        </p:spPr>
        <p:txBody>
          <a:bodyPr wrap="square" rtlCol="0">
            <a:spAutoFit/>
          </a:bodyPr>
          <a:lstStyle/>
          <a:p>
            <a:pPr>
              <a:lnSpc>
                <a:spcPct val="200000"/>
              </a:lnSpc>
            </a:pPr>
            <a:r>
              <a:rPr lang="en-US" altLang="zh-CN" sz="180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      </a:t>
            </a:r>
            <a:r>
              <a:rPr lang="zh-CN" altLang="en-US" b="1" dirty="0">
                <a:solidFill>
                  <a:srgbClr val="0070C0"/>
                </a:solidFill>
                <a:latin typeface="微软雅黑" panose="020B0503020204020204" pitchFamily="34" charset="-122"/>
                <a:ea typeface="微软雅黑" panose="020B0503020204020204" pitchFamily="34" charset="-122"/>
              </a:rPr>
              <a:t>全国大学生机械创新设计大赛又开始报名了，今年老师指定了你作为参赛队的队长带领小组参赛。参赛作品为设计一辆全新的纯电动汽车。作为队长，你需要收集资料，同组员了解目前市场上的纯电动汽车概况，并与大家头脑风暴设计出具有创新点的参赛作品。你如何给组员介绍纯电动汽车呢？请先完成第一部分，纯电动汽车的电池。</a:t>
            </a:r>
            <a:endParaRPr lang="zh-CN" altLang="zh-CN" b="1" dirty="0">
              <a:solidFill>
                <a:srgbClr val="0070C0"/>
              </a:solidFill>
              <a:latin typeface="微软雅黑" panose="020B0503020204020204" pitchFamily="34" charset="-122"/>
              <a:ea typeface="微软雅黑" panose="020B0503020204020204" pitchFamily="34" charset="-122"/>
            </a:endParaRPr>
          </a:p>
          <a:p>
            <a:endParaRPr lang="zh-CN" altLang="en-US" dirty="0"/>
          </a:p>
        </p:txBody>
      </p:sp>
    </p:spTree>
  </p:cSld>
  <p:clrMapOvr>
    <a:masterClrMapping/>
  </p:clrMapOvr>
  <p:transition advClick="0" advTm="5000">
    <p:cove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323528" y="841276"/>
            <a:ext cx="8712968" cy="874407"/>
          </a:xfrm>
          <a:prstGeom prst="rect">
            <a:avLst/>
          </a:prstGeom>
        </p:spPr>
        <p:txBody>
          <a:bodyPr wrap="square">
            <a:spAutoFit/>
          </a:bodyPr>
          <a:lstStyle/>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二、纯电动汽车的高压电控总成</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endParaRPr lang="zh-CN" altLang="en-US" b="1" dirty="0">
              <a:solidFill>
                <a:srgbClr val="0070C0"/>
              </a:solidFill>
              <a:latin typeface="微软雅黑" panose="020B0503020204020204" pitchFamily="34" charset="-122"/>
              <a:ea typeface="微软雅黑" panose="020B0503020204020204" pitchFamily="34" charset="-122"/>
            </a:endParaRPr>
          </a:p>
        </p:txBody>
      </p:sp>
      <p:sp>
        <p:nvSpPr>
          <p:cNvPr id="14" name="矩形 13"/>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323528" y="1489348"/>
            <a:ext cx="3528392" cy="3970318"/>
          </a:xfrm>
          <a:prstGeom prst="rect">
            <a:avLst/>
          </a:prstGeom>
          <a:noFill/>
        </p:spPr>
        <p:txBody>
          <a:bodyPr wrap="square">
            <a:spAutoFit/>
          </a:bodyPr>
          <a:lstStyle/>
          <a:p>
            <a:r>
              <a:rPr lang="zh-CN" altLang="en-US" b="1" dirty="0">
                <a:solidFill>
                  <a:srgbClr val="0070C0"/>
                </a:solidFill>
                <a:latin typeface="微软雅黑" panose="020B0503020204020204" pitchFamily="34" charset="-122"/>
                <a:ea typeface="微软雅黑" panose="020B0503020204020204" pitchFamily="34" charset="-122"/>
              </a:rPr>
              <a:t>以比亚迪</a:t>
            </a:r>
            <a:r>
              <a:rPr lang="en-US" altLang="zh-CN" b="1" dirty="0">
                <a:solidFill>
                  <a:srgbClr val="0070C0"/>
                </a:solidFill>
                <a:latin typeface="微软雅黑" panose="020B0503020204020204" pitchFamily="34" charset="-122"/>
                <a:ea typeface="微软雅黑" panose="020B0503020204020204" pitchFamily="34" charset="-122"/>
              </a:rPr>
              <a:t>E5</a:t>
            </a:r>
            <a:r>
              <a:rPr lang="zh-CN" altLang="en-US" b="1" dirty="0">
                <a:solidFill>
                  <a:srgbClr val="0070C0"/>
                </a:solidFill>
                <a:latin typeface="微软雅黑" panose="020B0503020204020204" pitchFamily="34" charset="-122"/>
                <a:ea typeface="微软雅黑" panose="020B0503020204020204" pitchFamily="34" charset="-122"/>
              </a:rPr>
              <a:t>为例，高压电控总成主要功能：</a:t>
            </a:r>
            <a:endParaRPr lang="zh-CN" altLang="en-US" b="1" dirty="0">
              <a:solidFill>
                <a:srgbClr val="0070C0"/>
              </a:solidFill>
              <a:latin typeface="微软雅黑" panose="020B0503020204020204" pitchFamily="34" charset="-122"/>
              <a:ea typeface="微软雅黑" panose="020B0503020204020204" pitchFamily="34" charset="-122"/>
            </a:endParaRPr>
          </a:p>
          <a:p>
            <a:r>
              <a:rPr lang="zh-CN" altLang="en-US" b="1" dirty="0">
                <a:solidFill>
                  <a:srgbClr val="0070C0"/>
                </a:solidFill>
                <a:latin typeface="微软雅黑" panose="020B0503020204020204" pitchFamily="34" charset="-122"/>
                <a:ea typeface="微软雅黑" panose="020B0503020204020204" pitchFamily="34" charset="-122"/>
              </a:rPr>
              <a:t>（</a:t>
            </a:r>
            <a:r>
              <a:rPr lang="en-US" altLang="zh-CN" b="1" dirty="0">
                <a:solidFill>
                  <a:srgbClr val="0070C0"/>
                </a:solidFill>
                <a:latin typeface="微软雅黑" panose="020B0503020204020204" pitchFamily="34" charset="-122"/>
                <a:ea typeface="微软雅黑" panose="020B0503020204020204" pitchFamily="34" charset="-122"/>
              </a:rPr>
              <a:t>1</a:t>
            </a:r>
            <a:r>
              <a:rPr lang="zh-CN" altLang="en-US" b="1" dirty="0">
                <a:solidFill>
                  <a:srgbClr val="0070C0"/>
                </a:solidFill>
                <a:latin typeface="微软雅黑" panose="020B0503020204020204" pitchFamily="34" charset="-122"/>
                <a:ea typeface="微软雅黑" panose="020B0503020204020204" pitchFamily="34" charset="-122"/>
              </a:rPr>
              <a:t>）控制高压交</a:t>
            </a:r>
            <a:r>
              <a:rPr lang="en-US" altLang="zh-CN" b="1" dirty="0">
                <a:solidFill>
                  <a:srgbClr val="0070C0"/>
                </a:solidFill>
                <a:latin typeface="微软雅黑" panose="020B0503020204020204" pitchFamily="34" charset="-122"/>
                <a:ea typeface="微软雅黑" panose="020B0503020204020204" pitchFamily="34" charset="-122"/>
              </a:rPr>
              <a:t>/</a:t>
            </a:r>
            <a:r>
              <a:rPr lang="zh-CN" altLang="en-US" b="1" dirty="0">
                <a:solidFill>
                  <a:srgbClr val="0070C0"/>
                </a:solidFill>
                <a:latin typeface="微软雅黑" panose="020B0503020204020204" pitchFamily="34" charset="-122"/>
                <a:ea typeface="微软雅黑" panose="020B0503020204020204" pitchFamily="34" charset="-122"/>
              </a:rPr>
              <a:t>直流电双向逆变，驱动电机运转，实现充</a:t>
            </a:r>
            <a:r>
              <a:rPr lang="en-US" altLang="zh-CN" b="1" dirty="0">
                <a:solidFill>
                  <a:srgbClr val="0070C0"/>
                </a:solidFill>
                <a:latin typeface="微软雅黑" panose="020B0503020204020204" pitchFamily="34" charset="-122"/>
                <a:ea typeface="微软雅黑" panose="020B0503020204020204" pitchFamily="34" charset="-122"/>
              </a:rPr>
              <a:t>/</a:t>
            </a:r>
            <a:r>
              <a:rPr lang="zh-CN" altLang="en-US" b="1" dirty="0">
                <a:solidFill>
                  <a:srgbClr val="0070C0"/>
                </a:solidFill>
                <a:latin typeface="微软雅黑" panose="020B0503020204020204" pitchFamily="34" charset="-122"/>
                <a:ea typeface="微软雅黑" panose="020B0503020204020204" pitchFamily="34" charset="-122"/>
              </a:rPr>
              <a:t>放电功能；</a:t>
            </a:r>
            <a:endParaRPr lang="zh-CN" altLang="en-US" b="1" dirty="0">
              <a:solidFill>
                <a:srgbClr val="0070C0"/>
              </a:solidFill>
              <a:latin typeface="微软雅黑" panose="020B0503020204020204" pitchFamily="34" charset="-122"/>
              <a:ea typeface="微软雅黑" panose="020B0503020204020204" pitchFamily="34" charset="-122"/>
            </a:endParaRPr>
          </a:p>
          <a:p>
            <a:r>
              <a:rPr lang="zh-CN" altLang="en-US" b="1" dirty="0">
                <a:solidFill>
                  <a:srgbClr val="0070C0"/>
                </a:solidFill>
                <a:latin typeface="微软雅黑" panose="020B0503020204020204" pitchFamily="34" charset="-122"/>
                <a:ea typeface="微软雅黑" panose="020B0503020204020204" pitchFamily="34" charset="-122"/>
              </a:rPr>
              <a:t>（</a:t>
            </a:r>
            <a:r>
              <a:rPr lang="en-US" altLang="zh-CN" b="1" dirty="0">
                <a:solidFill>
                  <a:srgbClr val="0070C0"/>
                </a:solidFill>
                <a:latin typeface="微软雅黑" panose="020B0503020204020204" pitchFamily="34" charset="-122"/>
                <a:ea typeface="微软雅黑" panose="020B0503020204020204" pitchFamily="34" charset="-122"/>
              </a:rPr>
              <a:t>2</a:t>
            </a:r>
            <a:r>
              <a:rPr lang="zh-CN" altLang="en-US" b="1" dirty="0">
                <a:solidFill>
                  <a:srgbClr val="0070C0"/>
                </a:solidFill>
                <a:latin typeface="微软雅黑" panose="020B0503020204020204" pitchFamily="34" charset="-122"/>
                <a:ea typeface="微软雅黑" panose="020B0503020204020204" pitchFamily="34" charset="-122"/>
              </a:rPr>
              <a:t>）实现高压直流电转化低压直流电（</a:t>
            </a:r>
            <a:r>
              <a:rPr lang="en-US" altLang="zh-CN" b="1" dirty="0">
                <a:solidFill>
                  <a:srgbClr val="0070C0"/>
                </a:solidFill>
                <a:latin typeface="微软雅黑" panose="020B0503020204020204" pitchFamily="34" charset="-122"/>
                <a:ea typeface="微软雅黑" panose="020B0503020204020204" pitchFamily="34" charset="-122"/>
              </a:rPr>
              <a:t>12V</a:t>
            </a:r>
            <a:r>
              <a:rPr lang="zh-CN" altLang="en-US" b="1" dirty="0">
                <a:solidFill>
                  <a:srgbClr val="0070C0"/>
                </a:solidFill>
                <a:latin typeface="微软雅黑" panose="020B0503020204020204" pitchFamily="34" charset="-122"/>
                <a:ea typeface="微软雅黑" panose="020B0503020204020204" pitchFamily="34" charset="-122"/>
              </a:rPr>
              <a:t>）为整车低压电器系统供电</a:t>
            </a:r>
            <a:r>
              <a:rPr lang="en-US" altLang="zh-CN" b="1" dirty="0">
                <a:solidFill>
                  <a:srgbClr val="0070C0"/>
                </a:solidFill>
                <a:latin typeface="微软雅黑" panose="020B0503020204020204" pitchFamily="34" charset="-122"/>
                <a:ea typeface="微软雅黑" panose="020B0503020204020204" pitchFamily="34" charset="-122"/>
              </a:rPr>
              <a:t>(DC-DC)</a:t>
            </a:r>
            <a:r>
              <a:rPr lang="zh-CN" altLang="en-US" b="1" dirty="0">
                <a:solidFill>
                  <a:srgbClr val="0070C0"/>
                </a:solidFill>
                <a:latin typeface="微软雅黑" panose="020B0503020204020204" pitchFamily="34" charset="-122"/>
                <a:ea typeface="微软雅黑" panose="020B0503020204020204" pitchFamily="34" charset="-122"/>
              </a:rPr>
              <a:t>；</a:t>
            </a:r>
            <a:endParaRPr lang="zh-CN" altLang="en-US" b="1" dirty="0">
              <a:solidFill>
                <a:srgbClr val="0070C0"/>
              </a:solidFill>
              <a:latin typeface="微软雅黑" panose="020B0503020204020204" pitchFamily="34" charset="-122"/>
              <a:ea typeface="微软雅黑" panose="020B0503020204020204" pitchFamily="34" charset="-122"/>
            </a:endParaRPr>
          </a:p>
          <a:p>
            <a:r>
              <a:rPr lang="zh-CN" altLang="en-US" b="1" dirty="0">
                <a:solidFill>
                  <a:srgbClr val="0070C0"/>
                </a:solidFill>
                <a:latin typeface="微软雅黑" panose="020B0503020204020204" pitchFamily="34" charset="-122"/>
                <a:ea typeface="微软雅黑" panose="020B0503020204020204" pitchFamily="34" charset="-122"/>
              </a:rPr>
              <a:t>（</a:t>
            </a:r>
            <a:r>
              <a:rPr lang="en-US" altLang="zh-CN" b="1" dirty="0">
                <a:solidFill>
                  <a:srgbClr val="0070C0"/>
                </a:solidFill>
                <a:latin typeface="微软雅黑" panose="020B0503020204020204" pitchFamily="34" charset="-122"/>
                <a:ea typeface="微软雅黑" panose="020B0503020204020204" pitchFamily="34" charset="-122"/>
              </a:rPr>
              <a:t>3</a:t>
            </a:r>
            <a:r>
              <a:rPr lang="zh-CN" altLang="en-US" b="1" dirty="0">
                <a:solidFill>
                  <a:srgbClr val="0070C0"/>
                </a:solidFill>
                <a:latin typeface="微软雅黑" panose="020B0503020204020204" pitchFamily="34" charset="-122"/>
                <a:ea typeface="微软雅黑" panose="020B0503020204020204" pitchFamily="34" charset="-122"/>
              </a:rPr>
              <a:t>）实现整车高压回路配电功能以及高压漏电检测功能（高压配电箱、漏电传感器模块）；</a:t>
            </a:r>
            <a:endParaRPr lang="zh-CN" altLang="en-US" b="1" dirty="0">
              <a:solidFill>
                <a:srgbClr val="0070C0"/>
              </a:solidFill>
              <a:latin typeface="微软雅黑" panose="020B0503020204020204" pitchFamily="34" charset="-122"/>
              <a:ea typeface="微软雅黑" panose="020B0503020204020204" pitchFamily="34" charset="-122"/>
            </a:endParaRPr>
          </a:p>
          <a:p>
            <a:r>
              <a:rPr lang="zh-CN" altLang="en-US" b="1" dirty="0">
                <a:solidFill>
                  <a:srgbClr val="0070C0"/>
                </a:solidFill>
                <a:latin typeface="微软雅黑" panose="020B0503020204020204" pitchFamily="34" charset="-122"/>
                <a:ea typeface="微软雅黑" panose="020B0503020204020204" pitchFamily="34" charset="-122"/>
              </a:rPr>
              <a:t>（</a:t>
            </a:r>
            <a:r>
              <a:rPr lang="en-US" altLang="zh-CN" b="1" dirty="0">
                <a:solidFill>
                  <a:srgbClr val="0070C0"/>
                </a:solidFill>
                <a:latin typeface="微软雅黑" panose="020B0503020204020204" pitchFamily="34" charset="-122"/>
                <a:ea typeface="微软雅黑" panose="020B0503020204020204" pitchFamily="34" charset="-122"/>
              </a:rPr>
              <a:t>4</a:t>
            </a:r>
            <a:r>
              <a:rPr lang="zh-CN" altLang="en-US" b="1" dirty="0">
                <a:solidFill>
                  <a:srgbClr val="0070C0"/>
                </a:solidFill>
                <a:latin typeface="微软雅黑" panose="020B0503020204020204" pitchFamily="34" charset="-122"/>
                <a:ea typeface="微软雅黑" panose="020B0503020204020204" pitchFamily="34" charset="-122"/>
              </a:rPr>
              <a:t>）直流充电升压功能；</a:t>
            </a:r>
            <a:endParaRPr lang="zh-CN" altLang="en-US" b="1" dirty="0">
              <a:solidFill>
                <a:srgbClr val="0070C0"/>
              </a:solidFill>
              <a:latin typeface="微软雅黑" panose="020B0503020204020204" pitchFamily="34" charset="-122"/>
              <a:ea typeface="微软雅黑" panose="020B0503020204020204" pitchFamily="34" charset="-122"/>
            </a:endParaRPr>
          </a:p>
          <a:p>
            <a:r>
              <a:rPr lang="zh-CN" altLang="en-US" b="1" dirty="0">
                <a:solidFill>
                  <a:srgbClr val="0070C0"/>
                </a:solidFill>
                <a:latin typeface="微软雅黑" panose="020B0503020204020204" pitchFamily="34" charset="-122"/>
                <a:ea typeface="微软雅黑" panose="020B0503020204020204" pitchFamily="34" charset="-122"/>
              </a:rPr>
              <a:t>（</a:t>
            </a:r>
            <a:r>
              <a:rPr lang="en-US" altLang="zh-CN" b="1" dirty="0">
                <a:solidFill>
                  <a:srgbClr val="0070C0"/>
                </a:solidFill>
                <a:latin typeface="微软雅黑" panose="020B0503020204020204" pitchFamily="34" charset="-122"/>
                <a:ea typeface="微软雅黑" panose="020B0503020204020204" pitchFamily="34" charset="-122"/>
              </a:rPr>
              <a:t>5</a:t>
            </a:r>
            <a:r>
              <a:rPr lang="zh-CN" altLang="en-US" b="1" dirty="0">
                <a:solidFill>
                  <a:srgbClr val="0070C0"/>
                </a:solidFill>
                <a:latin typeface="微软雅黑" panose="020B0503020204020204" pitchFamily="34" charset="-122"/>
                <a:ea typeface="微软雅黑" panose="020B0503020204020204" pitchFamily="34" charset="-122"/>
              </a:rPr>
              <a:t>）</a:t>
            </a:r>
            <a:r>
              <a:rPr lang="en-US" altLang="zh-CN" b="1" dirty="0">
                <a:solidFill>
                  <a:srgbClr val="0070C0"/>
                </a:solidFill>
                <a:latin typeface="微软雅黑" panose="020B0503020204020204" pitchFamily="34" charset="-122"/>
                <a:ea typeface="微软雅黑" panose="020B0503020204020204" pitchFamily="34" charset="-122"/>
              </a:rPr>
              <a:t>CAN</a:t>
            </a:r>
            <a:r>
              <a:rPr lang="zh-CN" altLang="en-US" b="1" dirty="0">
                <a:solidFill>
                  <a:srgbClr val="0070C0"/>
                </a:solidFill>
                <a:latin typeface="微软雅黑" panose="020B0503020204020204" pitchFamily="34" charset="-122"/>
                <a:ea typeface="微软雅黑" panose="020B0503020204020204" pitchFamily="34" charset="-122"/>
              </a:rPr>
              <a:t>通讯、故障处理记录、在线</a:t>
            </a:r>
            <a:r>
              <a:rPr lang="en-US" altLang="zh-CN" b="1" dirty="0">
                <a:solidFill>
                  <a:srgbClr val="0070C0"/>
                </a:solidFill>
                <a:latin typeface="微软雅黑" panose="020B0503020204020204" pitchFamily="34" charset="-122"/>
                <a:ea typeface="微软雅黑" panose="020B0503020204020204" pitchFamily="34" charset="-122"/>
              </a:rPr>
              <a:t>CAN</a:t>
            </a:r>
            <a:r>
              <a:rPr lang="zh-CN" altLang="en-US" b="1" dirty="0">
                <a:solidFill>
                  <a:srgbClr val="0070C0"/>
                </a:solidFill>
                <a:latin typeface="微软雅黑" panose="020B0503020204020204" pitchFamily="34" charset="-122"/>
                <a:ea typeface="微软雅黑" panose="020B0503020204020204" pitchFamily="34" charset="-122"/>
              </a:rPr>
              <a:t>烧写以及自检等功能。</a:t>
            </a:r>
            <a:endParaRPr lang="zh-CN" altLang="en-US" b="1" dirty="0">
              <a:solidFill>
                <a:srgbClr val="0070C0"/>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1"/>
          <a:stretch>
            <a:fillRect/>
          </a:stretch>
        </p:blipFill>
        <p:spPr>
          <a:xfrm>
            <a:off x="3877320" y="1941822"/>
            <a:ext cx="5285714" cy="2685714"/>
          </a:xfrm>
          <a:prstGeom prst="rect">
            <a:avLst/>
          </a:prstGeom>
        </p:spPr>
      </p:pic>
    </p:spTree>
  </p:cSld>
  <p:clrMapOvr>
    <a:masterClrMapping/>
  </p:clrMapOvr>
  <p:transition advClick="0" advTm="6000">
    <p:push dir="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323528" y="841276"/>
            <a:ext cx="8712968" cy="874407"/>
          </a:xfrm>
          <a:prstGeom prst="rect">
            <a:avLst/>
          </a:prstGeom>
        </p:spPr>
        <p:txBody>
          <a:bodyPr wrap="square">
            <a:spAutoFit/>
          </a:bodyPr>
          <a:lstStyle/>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二、纯电动汽车的高压电控总成</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endParaRPr lang="zh-CN" altLang="en-US" b="1" dirty="0">
              <a:solidFill>
                <a:srgbClr val="0070C0"/>
              </a:solidFill>
              <a:latin typeface="微软雅黑" panose="020B0503020204020204" pitchFamily="34" charset="-122"/>
              <a:ea typeface="微软雅黑" panose="020B0503020204020204" pitchFamily="34" charset="-122"/>
            </a:endParaRPr>
          </a:p>
        </p:txBody>
      </p:sp>
      <p:sp>
        <p:nvSpPr>
          <p:cNvPr id="14" name="矩形 13"/>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647765" y="1278479"/>
            <a:ext cx="3528392" cy="4247317"/>
          </a:xfrm>
          <a:prstGeom prst="rect">
            <a:avLst/>
          </a:prstGeom>
          <a:noFill/>
        </p:spPr>
        <p:txBody>
          <a:bodyPr wrap="square">
            <a:spAutoFit/>
          </a:bodyPr>
          <a:lstStyle/>
          <a:p>
            <a:r>
              <a:rPr lang="zh-CN" altLang="en-US" b="1" dirty="0">
                <a:solidFill>
                  <a:srgbClr val="0070C0"/>
                </a:solidFill>
                <a:latin typeface="微软雅黑" panose="020B0503020204020204" pitchFamily="34" charset="-122"/>
                <a:ea typeface="微软雅黑" panose="020B0503020204020204" pitchFamily="34" charset="-122"/>
              </a:rPr>
              <a:t>       比亚迪</a:t>
            </a:r>
            <a:r>
              <a:rPr lang="en-US" altLang="zh-CN" b="1" dirty="0">
                <a:solidFill>
                  <a:srgbClr val="0070C0"/>
                </a:solidFill>
                <a:latin typeface="微软雅黑" panose="020B0503020204020204" pitchFamily="34" charset="-122"/>
                <a:ea typeface="微软雅黑" panose="020B0503020204020204" pitchFamily="34" charset="-122"/>
              </a:rPr>
              <a:t>E5</a:t>
            </a:r>
            <a:r>
              <a:rPr lang="zh-CN" altLang="en-US" b="1" dirty="0">
                <a:solidFill>
                  <a:srgbClr val="0070C0"/>
                </a:solidFill>
                <a:latin typeface="微软雅黑" panose="020B0503020204020204" pitchFamily="34" charset="-122"/>
                <a:ea typeface="微软雅黑" panose="020B0503020204020204" pitchFamily="34" charset="-122"/>
              </a:rPr>
              <a:t>中，高压电控总成内部集成了双向交流逆变式电机控制器（</a:t>
            </a:r>
            <a:r>
              <a:rPr lang="en-US" altLang="zh-CN" b="1" dirty="0">
                <a:solidFill>
                  <a:srgbClr val="0070C0"/>
                </a:solidFill>
                <a:latin typeface="微软雅黑" panose="020B0503020204020204" pitchFamily="34" charset="-122"/>
                <a:ea typeface="微软雅黑" panose="020B0503020204020204" pitchFamily="34" charset="-122"/>
              </a:rPr>
              <a:t>VTOG</a:t>
            </a:r>
            <a:r>
              <a:rPr lang="zh-CN" altLang="en-US" b="1" dirty="0">
                <a:solidFill>
                  <a:srgbClr val="0070C0"/>
                </a:solidFill>
                <a:latin typeface="微软雅黑" panose="020B0503020204020204" pitchFamily="34" charset="-122"/>
                <a:ea typeface="微软雅黑" panose="020B0503020204020204" pitchFamily="34" charset="-122"/>
              </a:rPr>
              <a:t>）；高压配电和漏电传感器；双向车载充电器；</a:t>
            </a:r>
            <a:r>
              <a:rPr lang="en-US" altLang="zh-CN" b="1" dirty="0">
                <a:solidFill>
                  <a:srgbClr val="0070C0"/>
                </a:solidFill>
                <a:latin typeface="微软雅黑" panose="020B0503020204020204" pitchFamily="34" charset="-122"/>
                <a:ea typeface="微软雅黑" panose="020B0503020204020204" pitchFamily="34" charset="-122"/>
              </a:rPr>
              <a:t>DC-DC</a:t>
            </a:r>
            <a:r>
              <a:rPr lang="zh-CN" altLang="en-US" b="1" dirty="0">
                <a:solidFill>
                  <a:srgbClr val="0070C0"/>
                </a:solidFill>
                <a:latin typeface="微软雅黑" panose="020B0503020204020204" pitchFamily="34" charset="-122"/>
                <a:ea typeface="微软雅黑" panose="020B0503020204020204" pitchFamily="34" charset="-122"/>
              </a:rPr>
              <a:t>变换器。启动车辆时，为缓解对高压系统的冲击，电池管理器先吸合预充接触器，电池包的高压电经过预充接触器串联的限流电阻后加载到</a:t>
            </a:r>
            <a:r>
              <a:rPr lang="en-US" altLang="zh-CN" b="1" dirty="0">
                <a:solidFill>
                  <a:srgbClr val="0070C0"/>
                </a:solidFill>
                <a:latin typeface="微软雅黑" panose="020B0503020204020204" pitchFamily="34" charset="-122"/>
                <a:ea typeface="微软雅黑" panose="020B0503020204020204" pitchFamily="34" charset="-122"/>
              </a:rPr>
              <a:t>VTOG</a:t>
            </a:r>
            <a:r>
              <a:rPr lang="zh-CN" altLang="en-US" b="1" dirty="0">
                <a:solidFill>
                  <a:srgbClr val="0070C0"/>
                </a:solidFill>
                <a:latin typeface="微软雅黑" panose="020B0503020204020204" pitchFamily="34" charset="-122"/>
                <a:ea typeface="微软雅黑" panose="020B0503020204020204" pitchFamily="34" charset="-122"/>
              </a:rPr>
              <a:t>母线上，</a:t>
            </a:r>
            <a:r>
              <a:rPr lang="en-US" altLang="zh-CN" b="1" dirty="0">
                <a:solidFill>
                  <a:srgbClr val="0070C0"/>
                </a:solidFill>
                <a:latin typeface="微软雅黑" panose="020B0503020204020204" pitchFamily="34" charset="-122"/>
                <a:ea typeface="微软雅黑" panose="020B0503020204020204" pitchFamily="34" charset="-122"/>
              </a:rPr>
              <a:t>VTOG</a:t>
            </a:r>
            <a:r>
              <a:rPr lang="zh-CN" altLang="en-US" b="1" dirty="0">
                <a:solidFill>
                  <a:srgbClr val="0070C0"/>
                </a:solidFill>
                <a:latin typeface="微软雅黑" panose="020B0503020204020204" pitchFamily="34" charset="-122"/>
                <a:ea typeface="微软雅黑" panose="020B0503020204020204" pitchFamily="34" charset="-122"/>
              </a:rPr>
              <a:t>检测到母线上的电压与电池包电压相差在</a:t>
            </a:r>
            <a:r>
              <a:rPr lang="en-US" altLang="zh-CN" b="1" dirty="0">
                <a:solidFill>
                  <a:srgbClr val="0070C0"/>
                </a:solidFill>
                <a:latin typeface="微软雅黑" panose="020B0503020204020204" pitchFamily="34" charset="-122"/>
                <a:ea typeface="微软雅黑" panose="020B0503020204020204" pitchFamily="34" charset="-122"/>
              </a:rPr>
              <a:t>50V</a:t>
            </a:r>
            <a:r>
              <a:rPr lang="zh-CN" altLang="en-US" b="1" dirty="0">
                <a:solidFill>
                  <a:srgbClr val="0070C0"/>
                </a:solidFill>
                <a:latin typeface="微软雅黑" panose="020B0503020204020204" pitchFamily="34" charset="-122"/>
                <a:ea typeface="微软雅黑" panose="020B0503020204020204" pitchFamily="34" charset="-122"/>
              </a:rPr>
              <a:t>以内时，通过</a:t>
            </a:r>
            <a:r>
              <a:rPr lang="en-US" altLang="zh-CN" b="1" dirty="0">
                <a:solidFill>
                  <a:srgbClr val="0070C0"/>
                </a:solidFill>
                <a:latin typeface="微软雅黑" panose="020B0503020204020204" pitchFamily="34" charset="-122"/>
                <a:ea typeface="微软雅黑" panose="020B0503020204020204" pitchFamily="34" charset="-122"/>
              </a:rPr>
              <a:t>CAN</a:t>
            </a:r>
            <a:r>
              <a:rPr lang="zh-CN" altLang="en-US" b="1" dirty="0">
                <a:solidFill>
                  <a:srgbClr val="0070C0"/>
                </a:solidFill>
                <a:latin typeface="微软雅黑" panose="020B0503020204020204" pitchFamily="34" charset="-122"/>
                <a:ea typeface="微软雅黑" panose="020B0503020204020204" pitchFamily="34" charset="-122"/>
              </a:rPr>
              <a:t>通道向电池管理器反馈一个预充满信号，电池管理器收到预充满信号后，控制主接触器吸合，断开预充接触器</a:t>
            </a:r>
            <a:endParaRPr lang="zh-CN" altLang="en-US" b="1" dirty="0">
              <a:solidFill>
                <a:srgbClr val="0070C0"/>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4067944" y="1689610"/>
            <a:ext cx="5014962" cy="2673953"/>
          </a:xfrm>
          <a:prstGeom prst="rect">
            <a:avLst/>
          </a:prstGeom>
        </p:spPr>
      </p:pic>
    </p:spTree>
  </p:cSld>
  <p:clrMapOvr>
    <a:masterClrMapping/>
  </p:clrMapOvr>
  <p:transition advClick="0" advTm="6000">
    <p:push dir="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323528" y="841276"/>
            <a:ext cx="8712968" cy="874407"/>
          </a:xfrm>
          <a:prstGeom prst="rect">
            <a:avLst/>
          </a:prstGeom>
        </p:spPr>
        <p:txBody>
          <a:bodyPr wrap="square">
            <a:spAutoFit/>
          </a:bodyPr>
          <a:lstStyle/>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二、纯电动汽车的高压电控总成</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endParaRPr lang="zh-CN" altLang="en-US" b="1" dirty="0">
              <a:solidFill>
                <a:srgbClr val="0070C0"/>
              </a:solidFill>
              <a:latin typeface="微软雅黑" panose="020B0503020204020204" pitchFamily="34" charset="-122"/>
              <a:ea typeface="微软雅黑" panose="020B0503020204020204" pitchFamily="34" charset="-122"/>
            </a:endParaRPr>
          </a:p>
        </p:txBody>
      </p:sp>
      <p:sp>
        <p:nvSpPr>
          <p:cNvPr id="14" name="矩形 13"/>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1088838" y="1363091"/>
            <a:ext cx="7731634" cy="1477328"/>
          </a:xfrm>
          <a:prstGeom prst="rect">
            <a:avLst/>
          </a:prstGeom>
          <a:noFill/>
        </p:spPr>
        <p:txBody>
          <a:bodyPr wrap="square">
            <a:spAutoFit/>
          </a:bodyPr>
          <a:lstStyle/>
          <a:p>
            <a:r>
              <a:rPr lang="zh-CN" altLang="en-US" b="1" dirty="0">
                <a:solidFill>
                  <a:srgbClr val="0070C0"/>
                </a:solidFill>
                <a:latin typeface="微软雅黑" panose="020B0503020204020204" pitchFamily="34" charset="-122"/>
                <a:ea typeface="微软雅黑" panose="020B0503020204020204" pitchFamily="34" charset="-122"/>
              </a:rPr>
              <a:t>       在很多纯电动汽车的高压系统中，采用了分立部件，以</a:t>
            </a:r>
            <a:r>
              <a:rPr lang="en-US" altLang="zh-CN" b="1" dirty="0">
                <a:solidFill>
                  <a:srgbClr val="0070C0"/>
                </a:solidFill>
                <a:latin typeface="微软雅黑" panose="020B0503020204020204" pitchFamily="34" charset="-122"/>
                <a:ea typeface="微软雅黑" panose="020B0503020204020204" pitchFamily="34" charset="-122"/>
              </a:rPr>
              <a:t>VCU</a:t>
            </a:r>
            <a:r>
              <a:rPr lang="zh-CN" altLang="en-US" b="1" dirty="0">
                <a:solidFill>
                  <a:srgbClr val="0070C0"/>
                </a:solidFill>
                <a:latin typeface="微软雅黑" panose="020B0503020204020204" pitchFamily="34" charset="-122"/>
                <a:ea typeface="微软雅黑" panose="020B0503020204020204" pitchFamily="34" charset="-122"/>
              </a:rPr>
              <a:t>为核心控制部分，部件间采用高压线束和低压控制线束连接的形式来实现各功能的实现。独立的电机控制器（</a:t>
            </a:r>
            <a:r>
              <a:rPr lang="en-US" altLang="zh-CN" b="1" dirty="0">
                <a:solidFill>
                  <a:srgbClr val="0070C0"/>
                </a:solidFill>
                <a:latin typeface="微软雅黑" panose="020B0503020204020204" pitchFamily="34" charset="-122"/>
                <a:ea typeface="微软雅黑" panose="020B0503020204020204" pitchFamily="34" charset="-122"/>
              </a:rPr>
              <a:t>MCU</a:t>
            </a:r>
            <a:r>
              <a:rPr lang="zh-CN" altLang="en-US" b="1" dirty="0">
                <a:solidFill>
                  <a:srgbClr val="0070C0"/>
                </a:solidFill>
                <a:latin typeface="微软雅黑" panose="020B0503020204020204" pitchFamily="34" charset="-122"/>
                <a:ea typeface="微软雅黑" panose="020B0503020204020204" pitchFamily="34" charset="-122"/>
              </a:rPr>
              <a:t>），实现对电动机的电压、电流、功率、转向等工作方式的控制，并对电机工况进行检测，通过</a:t>
            </a:r>
            <a:r>
              <a:rPr lang="en-US" altLang="zh-CN" b="1" dirty="0">
                <a:solidFill>
                  <a:srgbClr val="0070C0"/>
                </a:solidFill>
                <a:latin typeface="微软雅黑" panose="020B0503020204020204" pitchFamily="34" charset="-122"/>
                <a:ea typeface="微软雅黑" panose="020B0503020204020204" pitchFamily="34" charset="-122"/>
              </a:rPr>
              <a:t>CAN</a:t>
            </a:r>
            <a:r>
              <a:rPr lang="zh-CN" altLang="en-US" b="1" dirty="0">
                <a:solidFill>
                  <a:srgbClr val="0070C0"/>
                </a:solidFill>
                <a:latin typeface="微软雅黑" panose="020B0503020204020204" pitchFamily="34" charset="-122"/>
                <a:ea typeface="微软雅黑" panose="020B0503020204020204" pitchFamily="34" charset="-122"/>
              </a:rPr>
              <a:t>总线与</a:t>
            </a:r>
            <a:r>
              <a:rPr lang="en-US" altLang="zh-CN" b="1" dirty="0">
                <a:solidFill>
                  <a:srgbClr val="0070C0"/>
                </a:solidFill>
                <a:latin typeface="微软雅黑" panose="020B0503020204020204" pitchFamily="34" charset="-122"/>
                <a:ea typeface="微软雅黑" panose="020B0503020204020204" pitchFamily="34" charset="-122"/>
              </a:rPr>
              <a:t>VCU</a:t>
            </a:r>
            <a:r>
              <a:rPr lang="zh-CN" altLang="en-US" b="1" dirty="0">
                <a:solidFill>
                  <a:srgbClr val="0070C0"/>
                </a:solidFill>
                <a:latin typeface="微软雅黑" panose="020B0503020204020204" pitchFamily="34" charset="-122"/>
                <a:ea typeface="微软雅黑" panose="020B0503020204020204" pitchFamily="34" charset="-122"/>
              </a:rPr>
              <a:t>及车辆其他控制单元进行通讯。</a:t>
            </a:r>
            <a:endParaRPr lang="en-US" altLang="zh-CN" b="1" dirty="0">
              <a:solidFill>
                <a:srgbClr val="0070C0"/>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5292080" y="2683291"/>
            <a:ext cx="2232248" cy="2632054"/>
          </a:xfrm>
          <a:prstGeom prst="rect">
            <a:avLst/>
          </a:prstGeom>
        </p:spPr>
      </p:pic>
      <p:pic>
        <p:nvPicPr>
          <p:cNvPr id="4" name="图片 3"/>
          <p:cNvPicPr>
            <a:picLocks noChangeAspect="1"/>
          </p:cNvPicPr>
          <p:nvPr/>
        </p:nvPicPr>
        <p:blipFill>
          <a:blip r:embed="rId2"/>
          <a:stretch>
            <a:fillRect/>
          </a:stretch>
        </p:blipFill>
        <p:spPr>
          <a:xfrm>
            <a:off x="1619672" y="2901499"/>
            <a:ext cx="2448272" cy="2196124"/>
          </a:xfrm>
          <a:prstGeom prst="rect">
            <a:avLst/>
          </a:prstGeom>
        </p:spPr>
      </p:pic>
    </p:spTree>
  </p:cSld>
  <p:clrMapOvr>
    <a:masterClrMapping/>
  </p:clrMapOvr>
  <p:transition advClick="0" advTm="6000">
    <p:push dir="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323528" y="841276"/>
            <a:ext cx="8712968" cy="874407"/>
          </a:xfrm>
          <a:prstGeom prst="rect">
            <a:avLst/>
          </a:prstGeom>
        </p:spPr>
        <p:txBody>
          <a:bodyPr wrap="square">
            <a:spAutoFit/>
          </a:bodyPr>
          <a:lstStyle/>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二、纯电动汽车的高压电控总成</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endParaRPr lang="zh-CN" altLang="en-US" b="1" dirty="0">
              <a:solidFill>
                <a:srgbClr val="0070C0"/>
              </a:solidFill>
              <a:latin typeface="微软雅黑" panose="020B0503020204020204" pitchFamily="34" charset="-122"/>
              <a:ea typeface="微软雅黑" panose="020B0503020204020204" pitchFamily="34" charset="-122"/>
            </a:endParaRPr>
          </a:p>
        </p:txBody>
      </p:sp>
      <p:sp>
        <p:nvSpPr>
          <p:cNvPr id="14" name="矩形 13"/>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971600" y="1871134"/>
            <a:ext cx="3312368" cy="2862322"/>
          </a:xfrm>
          <a:prstGeom prst="rect">
            <a:avLst/>
          </a:prstGeom>
          <a:noFill/>
        </p:spPr>
        <p:txBody>
          <a:bodyPr wrap="square">
            <a:spAutoFit/>
          </a:bodyPr>
          <a:lstStyle/>
          <a:p>
            <a:r>
              <a:rPr lang="zh-CN" altLang="en-US" b="1" dirty="0">
                <a:solidFill>
                  <a:srgbClr val="0070C0"/>
                </a:solidFill>
                <a:latin typeface="微软雅黑" panose="020B0503020204020204" pitchFamily="34" charset="-122"/>
                <a:ea typeface="微软雅黑" panose="020B0503020204020204" pitchFamily="34" charset="-122"/>
              </a:rPr>
              <a:t>      高压控制盒</a:t>
            </a:r>
            <a:r>
              <a:rPr lang="en-US" altLang="zh-CN" b="1" dirty="0">
                <a:solidFill>
                  <a:srgbClr val="0070C0"/>
                </a:solidFill>
                <a:latin typeface="微软雅黑" panose="020B0503020204020204" pitchFamily="34" charset="-122"/>
                <a:ea typeface="微软雅黑" panose="020B0503020204020204" pitchFamily="34" charset="-122"/>
              </a:rPr>
              <a:t>PDU</a:t>
            </a:r>
            <a:r>
              <a:rPr lang="zh-CN" altLang="en-US" b="1" dirty="0">
                <a:solidFill>
                  <a:srgbClr val="0070C0"/>
                </a:solidFill>
                <a:latin typeface="微软雅黑" panose="020B0503020204020204" pitchFamily="34" charset="-122"/>
                <a:ea typeface="微软雅黑" panose="020B0503020204020204" pitchFamily="34" charset="-122"/>
              </a:rPr>
              <a:t>（</a:t>
            </a:r>
            <a:r>
              <a:rPr lang="en-US" altLang="zh-CN" b="1" dirty="0">
                <a:solidFill>
                  <a:srgbClr val="0070C0"/>
                </a:solidFill>
                <a:latin typeface="微软雅黑" panose="020B0503020204020204" pitchFamily="34" charset="-122"/>
                <a:ea typeface="微软雅黑" panose="020B0503020204020204" pitchFamily="34" charset="-122"/>
              </a:rPr>
              <a:t>Power Distribution Unit</a:t>
            </a:r>
            <a:r>
              <a:rPr lang="zh-CN" altLang="en-US" b="1" dirty="0">
                <a:solidFill>
                  <a:srgbClr val="0070C0"/>
                </a:solidFill>
                <a:latin typeface="微软雅黑" panose="020B0503020204020204" pitchFamily="34" charset="-122"/>
                <a:ea typeface="微软雅黑" panose="020B0503020204020204" pitchFamily="34" charset="-122"/>
              </a:rPr>
              <a:t>）是由很多高压继电器，高压保险丝组成，是整车高压电的一个电源分配的装置，类似于低压电路系统中的电器保险盒。它内部还有相关的芯片，以便同相关模块实现信号通信，确保整车高压用电安全。</a:t>
            </a:r>
            <a:endParaRPr lang="zh-CN" altLang="en-US" b="1" dirty="0">
              <a:solidFill>
                <a:srgbClr val="0070C0"/>
              </a:solidFill>
              <a:latin typeface="微软雅黑" panose="020B0503020204020204" pitchFamily="34" charset="-122"/>
              <a:ea typeface="微软雅黑" panose="020B0503020204020204" pitchFamily="34" charset="-122"/>
            </a:endParaRPr>
          </a:p>
          <a:p>
            <a:r>
              <a:rPr lang="zh-CN" altLang="en-US" b="1" dirty="0">
                <a:solidFill>
                  <a:srgbClr val="0070C0"/>
                </a:solidFill>
                <a:latin typeface="微软雅黑" panose="020B0503020204020204" pitchFamily="34" charset="-122"/>
                <a:ea typeface="微软雅黑" panose="020B0503020204020204" pitchFamily="34" charset="-122"/>
              </a:rPr>
              <a:t> </a:t>
            </a:r>
            <a:endParaRPr lang="zh-CN" altLang="en-US" b="1" dirty="0">
              <a:solidFill>
                <a:srgbClr val="0070C0"/>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1"/>
          <a:stretch>
            <a:fillRect/>
          </a:stretch>
        </p:blipFill>
        <p:spPr>
          <a:xfrm>
            <a:off x="5148064" y="1621451"/>
            <a:ext cx="2885714" cy="3142857"/>
          </a:xfrm>
          <a:prstGeom prst="rect">
            <a:avLst/>
          </a:prstGeom>
        </p:spPr>
      </p:pic>
    </p:spTree>
  </p:cSld>
  <p:clrMapOvr>
    <a:masterClrMapping/>
  </p:clrMapOvr>
  <p:transition advClick="0" advTm="6000">
    <p:push dir="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323528" y="841276"/>
            <a:ext cx="8712968" cy="874407"/>
          </a:xfrm>
          <a:prstGeom prst="rect">
            <a:avLst/>
          </a:prstGeom>
        </p:spPr>
        <p:txBody>
          <a:bodyPr wrap="square">
            <a:spAutoFit/>
          </a:bodyPr>
          <a:lstStyle/>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二、纯电动汽车的高压电控总成</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endParaRPr lang="zh-CN" altLang="en-US" b="1" dirty="0">
              <a:solidFill>
                <a:srgbClr val="0070C0"/>
              </a:solidFill>
              <a:latin typeface="微软雅黑" panose="020B0503020204020204" pitchFamily="34" charset="-122"/>
              <a:ea typeface="微软雅黑" panose="020B0503020204020204" pitchFamily="34" charset="-122"/>
            </a:endParaRPr>
          </a:p>
        </p:txBody>
      </p:sp>
      <p:sp>
        <p:nvSpPr>
          <p:cNvPr id="14" name="矩形 13"/>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683568" y="1457404"/>
            <a:ext cx="2592288" cy="3416320"/>
          </a:xfrm>
          <a:prstGeom prst="rect">
            <a:avLst/>
          </a:prstGeom>
          <a:noFill/>
        </p:spPr>
        <p:txBody>
          <a:bodyPr wrap="square">
            <a:spAutoFit/>
          </a:bodyPr>
          <a:lstStyle/>
          <a:p>
            <a:r>
              <a:rPr lang="zh-CN" altLang="en-US" b="1" dirty="0">
                <a:solidFill>
                  <a:srgbClr val="0070C0"/>
                </a:solidFill>
                <a:latin typeface="微软雅黑" panose="020B0503020204020204" pitchFamily="34" charset="-122"/>
                <a:ea typeface="微软雅黑" panose="020B0503020204020204" pitchFamily="34" charset="-122"/>
              </a:rPr>
              <a:t>      车载充电机</a:t>
            </a:r>
            <a:r>
              <a:rPr lang="en-US" altLang="zh-CN" b="1" dirty="0">
                <a:solidFill>
                  <a:srgbClr val="0070C0"/>
                </a:solidFill>
                <a:latin typeface="微软雅黑" panose="020B0503020204020204" pitchFamily="34" charset="-122"/>
                <a:ea typeface="微软雅黑" panose="020B0503020204020204" pitchFamily="34" charset="-122"/>
              </a:rPr>
              <a:t>OBC</a:t>
            </a:r>
            <a:r>
              <a:rPr lang="zh-CN" altLang="en-US" b="1" dirty="0">
                <a:solidFill>
                  <a:srgbClr val="0070C0"/>
                </a:solidFill>
                <a:latin typeface="微软雅黑" panose="020B0503020204020204" pitchFamily="34" charset="-122"/>
                <a:ea typeface="微软雅黑" panose="020B0503020204020204" pitchFamily="34" charset="-122"/>
              </a:rPr>
              <a:t>（</a:t>
            </a:r>
            <a:r>
              <a:rPr lang="en-US" altLang="zh-CN" b="1" dirty="0">
                <a:solidFill>
                  <a:srgbClr val="0070C0"/>
                </a:solidFill>
                <a:latin typeface="微软雅黑" panose="020B0503020204020204" pitchFamily="34" charset="-122"/>
                <a:ea typeface="微软雅黑" panose="020B0503020204020204" pitchFamily="34" charset="-122"/>
              </a:rPr>
              <a:t>On Board Charge</a:t>
            </a:r>
            <a:r>
              <a:rPr lang="zh-CN" altLang="en-US" b="1" dirty="0">
                <a:solidFill>
                  <a:srgbClr val="0070C0"/>
                </a:solidFill>
                <a:latin typeface="微软雅黑" panose="020B0503020204020204" pitchFamily="34" charset="-122"/>
                <a:ea typeface="微软雅黑" panose="020B0503020204020204" pitchFamily="34" charset="-122"/>
              </a:rPr>
              <a:t>）是一个将交流电转为直流电的装置。因为电池包是一个高压直流电源，当使用交流电进行充电的时候，交流电不能直接被电池包进行电量储存，因此需要</a:t>
            </a:r>
            <a:r>
              <a:rPr lang="en-US" altLang="zh-CN" b="1" dirty="0">
                <a:solidFill>
                  <a:srgbClr val="0070C0"/>
                </a:solidFill>
                <a:latin typeface="微软雅黑" panose="020B0503020204020204" pitchFamily="34" charset="-122"/>
                <a:ea typeface="微软雅黑" panose="020B0503020204020204" pitchFamily="34" charset="-122"/>
              </a:rPr>
              <a:t>OBC</a:t>
            </a:r>
            <a:r>
              <a:rPr lang="zh-CN" altLang="en-US" b="1" dirty="0">
                <a:solidFill>
                  <a:srgbClr val="0070C0"/>
                </a:solidFill>
                <a:latin typeface="微软雅黑" panose="020B0503020204020204" pitchFamily="34" charset="-122"/>
                <a:ea typeface="微软雅黑" panose="020B0503020204020204" pitchFamily="34" charset="-122"/>
              </a:rPr>
              <a:t>装置，将高压交流电转为高压直流电，从而给动力电池进行充电。</a:t>
            </a:r>
            <a:endParaRPr lang="zh-CN" altLang="en-US" b="1" dirty="0">
              <a:solidFill>
                <a:srgbClr val="0070C0"/>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1"/>
          <a:stretch>
            <a:fillRect/>
          </a:stretch>
        </p:blipFill>
        <p:spPr>
          <a:xfrm>
            <a:off x="5076056" y="1266451"/>
            <a:ext cx="3024336" cy="4004348"/>
          </a:xfrm>
          <a:prstGeom prst="rect">
            <a:avLst/>
          </a:prstGeom>
        </p:spPr>
      </p:pic>
    </p:spTree>
  </p:cSld>
  <p:clrMapOvr>
    <a:masterClrMapping/>
  </p:clrMapOvr>
  <p:transition advClick="0" advTm="6000">
    <p:push dir="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323528" y="841276"/>
            <a:ext cx="8712968" cy="874407"/>
          </a:xfrm>
          <a:prstGeom prst="rect">
            <a:avLst/>
          </a:prstGeom>
        </p:spPr>
        <p:txBody>
          <a:bodyPr wrap="square">
            <a:spAutoFit/>
          </a:bodyPr>
          <a:lstStyle/>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二、纯电动汽车的高压电控总成</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endParaRPr lang="zh-CN" altLang="en-US" b="1" dirty="0">
              <a:solidFill>
                <a:srgbClr val="0070C0"/>
              </a:solidFill>
              <a:latin typeface="微软雅黑" panose="020B0503020204020204" pitchFamily="34" charset="-122"/>
              <a:ea typeface="微软雅黑" panose="020B0503020204020204" pitchFamily="34" charset="-122"/>
            </a:endParaRPr>
          </a:p>
        </p:txBody>
      </p:sp>
      <p:sp>
        <p:nvSpPr>
          <p:cNvPr id="14" name="矩形 13"/>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611560" y="1345332"/>
            <a:ext cx="3600400" cy="3416320"/>
          </a:xfrm>
          <a:prstGeom prst="rect">
            <a:avLst/>
          </a:prstGeom>
          <a:noFill/>
        </p:spPr>
        <p:txBody>
          <a:bodyPr wrap="square">
            <a:spAutoFit/>
          </a:bodyPr>
          <a:lstStyle/>
          <a:p>
            <a:r>
              <a:rPr lang="zh-CN" altLang="en-US" b="1" dirty="0">
                <a:solidFill>
                  <a:srgbClr val="0070C0"/>
                </a:solidFill>
                <a:latin typeface="微软雅黑" panose="020B0503020204020204" pitchFamily="34" charset="-122"/>
                <a:ea typeface="微软雅黑" panose="020B0503020204020204" pitchFamily="34" charset="-122"/>
              </a:rPr>
              <a:t> </a:t>
            </a:r>
            <a:endParaRPr lang="zh-CN" altLang="en-US" b="1" dirty="0">
              <a:solidFill>
                <a:srgbClr val="0070C0"/>
              </a:solidFill>
              <a:latin typeface="微软雅黑" panose="020B0503020204020204" pitchFamily="34" charset="-122"/>
              <a:ea typeface="微软雅黑" panose="020B0503020204020204" pitchFamily="34" charset="-122"/>
            </a:endParaRPr>
          </a:p>
          <a:p>
            <a:r>
              <a:rPr lang="zh-CN" altLang="en-US" b="1" dirty="0">
                <a:solidFill>
                  <a:srgbClr val="0070C0"/>
                </a:solidFill>
                <a:latin typeface="微软雅黑" panose="020B0503020204020204" pitchFamily="34" charset="-122"/>
                <a:ea typeface="微软雅黑" panose="020B0503020204020204" pitchFamily="34" charset="-122"/>
              </a:rPr>
              <a:t>       在纯电动汽车上，</a:t>
            </a:r>
            <a:r>
              <a:rPr lang="en-US" altLang="zh-CN" b="1" dirty="0">
                <a:solidFill>
                  <a:srgbClr val="0070C0"/>
                </a:solidFill>
                <a:latin typeface="微软雅黑" panose="020B0503020204020204" pitchFamily="34" charset="-122"/>
                <a:ea typeface="微软雅黑" panose="020B0503020204020204" pitchFamily="34" charset="-122"/>
              </a:rPr>
              <a:t>DC-DC</a:t>
            </a:r>
            <a:r>
              <a:rPr lang="zh-CN" altLang="en-US" b="1" dirty="0">
                <a:solidFill>
                  <a:srgbClr val="0070C0"/>
                </a:solidFill>
                <a:latin typeface="微软雅黑" panose="020B0503020204020204" pitchFamily="34" charset="-122"/>
                <a:ea typeface="微软雅黑" panose="020B0503020204020204" pitchFamily="34" charset="-122"/>
              </a:rPr>
              <a:t>是一个将高压直流电转为低压直流电的装置。纯电动汽车上没有发动机，整车用电的来源也不再是发电机和蓄电池，而是动力电池和蓄电池。由于整车用电器的额定电压是低压，因此需要</a:t>
            </a:r>
            <a:r>
              <a:rPr lang="en-US" altLang="zh-CN" b="1" dirty="0">
                <a:solidFill>
                  <a:srgbClr val="0070C0"/>
                </a:solidFill>
                <a:latin typeface="微软雅黑" panose="020B0503020204020204" pitchFamily="34" charset="-122"/>
                <a:ea typeface="微软雅黑" panose="020B0503020204020204" pitchFamily="34" charset="-122"/>
              </a:rPr>
              <a:t>DC-DC</a:t>
            </a:r>
            <a:r>
              <a:rPr lang="zh-CN" altLang="en-US" b="1" dirty="0">
                <a:solidFill>
                  <a:srgbClr val="0070C0"/>
                </a:solidFill>
                <a:latin typeface="微软雅黑" panose="020B0503020204020204" pitchFamily="34" charset="-122"/>
                <a:ea typeface="微软雅黑" panose="020B0503020204020204" pitchFamily="34" charset="-122"/>
              </a:rPr>
              <a:t>装置来将高压直流电转为低压直流电，这样才能够保持整车用电平衡。</a:t>
            </a:r>
            <a:endParaRPr lang="zh-CN" altLang="en-US" b="1" dirty="0">
              <a:solidFill>
                <a:srgbClr val="0070C0"/>
              </a:solidFill>
              <a:latin typeface="微软雅黑" panose="020B0503020204020204" pitchFamily="34" charset="-122"/>
              <a:ea typeface="微软雅黑" panose="020B0503020204020204" pitchFamily="34" charset="-122"/>
            </a:endParaRPr>
          </a:p>
          <a:p>
            <a:endParaRPr lang="zh-CN" altLang="en-US" b="1" dirty="0">
              <a:solidFill>
                <a:srgbClr val="0070C0"/>
              </a:solidFill>
              <a:latin typeface="微软雅黑" panose="020B0503020204020204" pitchFamily="34" charset="-122"/>
              <a:ea typeface="微软雅黑" panose="020B0503020204020204" pitchFamily="34" charset="-122"/>
            </a:endParaRPr>
          </a:p>
        </p:txBody>
      </p:sp>
      <p:pic>
        <p:nvPicPr>
          <p:cNvPr id="8" name="图片 7"/>
          <p:cNvPicPr>
            <a:picLocks noChangeAspect="1"/>
          </p:cNvPicPr>
          <p:nvPr/>
        </p:nvPicPr>
        <p:blipFill>
          <a:blip r:embed="rId1"/>
          <a:stretch>
            <a:fillRect/>
          </a:stretch>
        </p:blipFill>
        <p:spPr>
          <a:xfrm>
            <a:off x="5292080" y="1417340"/>
            <a:ext cx="3168352" cy="3692349"/>
          </a:xfrm>
          <a:prstGeom prst="rect">
            <a:avLst/>
          </a:prstGeom>
        </p:spPr>
      </p:pic>
    </p:spTree>
  </p:cSld>
  <p:clrMapOvr>
    <a:masterClrMapping/>
  </p:clrMapOvr>
  <p:transition advClick="0" advTm="6000">
    <p:push dir="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323528" y="841276"/>
            <a:ext cx="8712968" cy="458908"/>
          </a:xfrm>
          <a:prstGeom prst="rect">
            <a:avLst/>
          </a:prstGeom>
        </p:spPr>
        <p:txBody>
          <a:bodyPr wrap="square">
            <a:spAutoFit/>
          </a:bodyPr>
          <a:lstStyle/>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三、纯电动汽车的充电系统</a:t>
            </a:r>
            <a:endParaRPr lang="zh-CN" altLang="en-US" b="1" dirty="0">
              <a:solidFill>
                <a:srgbClr val="0070C0"/>
              </a:solidFill>
              <a:latin typeface="微软雅黑" panose="020B0503020204020204" pitchFamily="34" charset="-122"/>
              <a:ea typeface="微软雅黑" panose="020B0503020204020204" pitchFamily="34" charset="-122"/>
            </a:endParaRPr>
          </a:p>
        </p:txBody>
      </p:sp>
      <p:sp>
        <p:nvSpPr>
          <p:cNvPr id="14" name="矩形 13"/>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251520" y="1315886"/>
            <a:ext cx="4176464" cy="3970318"/>
          </a:xfrm>
          <a:prstGeom prst="rect">
            <a:avLst/>
          </a:prstGeom>
          <a:noFill/>
        </p:spPr>
        <p:txBody>
          <a:bodyPr wrap="square">
            <a:spAutoFit/>
          </a:bodyPr>
          <a:lstStyle/>
          <a:p>
            <a:r>
              <a:rPr lang="zh-CN" altLang="en-US" b="1" dirty="0">
                <a:solidFill>
                  <a:srgbClr val="0070C0"/>
                </a:solidFill>
                <a:latin typeface="微软雅黑" panose="020B0503020204020204" pitchFamily="34" charset="-122"/>
                <a:ea typeface="微软雅黑" panose="020B0503020204020204" pitchFamily="34" charset="-122"/>
              </a:rPr>
              <a:t>      比亚迪</a:t>
            </a:r>
            <a:r>
              <a:rPr lang="en-US" altLang="zh-CN" b="1" dirty="0">
                <a:solidFill>
                  <a:srgbClr val="0070C0"/>
                </a:solidFill>
                <a:latin typeface="微软雅黑" panose="020B0503020204020204" pitchFamily="34" charset="-122"/>
                <a:ea typeface="微软雅黑" panose="020B0503020204020204" pitchFamily="34" charset="-122"/>
              </a:rPr>
              <a:t>E5</a:t>
            </a:r>
            <a:r>
              <a:rPr lang="zh-CN" altLang="en-US" b="1" dirty="0">
                <a:solidFill>
                  <a:srgbClr val="0070C0"/>
                </a:solidFill>
                <a:latin typeface="微软雅黑" panose="020B0503020204020204" pitchFamily="34" charset="-122"/>
                <a:ea typeface="微软雅黑" panose="020B0503020204020204" pitchFamily="34" charset="-122"/>
              </a:rPr>
              <a:t>的充电口隐藏在中央进气格栅后方，充电口有照明灯。打开中央进气格栅，即可看到并列的直流充电口与交流充电口。 </a:t>
            </a:r>
            <a:endParaRPr lang="zh-CN" altLang="en-US" b="1" dirty="0">
              <a:solidFill>
                <a:srgbClr val="0070C0"/>
              </a:solidFill>
              <a:latin typeface="微软雅黑" panose="020B0503020204020204" pitchFamily="34" charset="-122"/>
              <a:ea typeface="微软雅黑" panose="020B0503020204020204" pitchFamily="34" charset="-122"/>
            </a:endParaRPr>
          </a:p>
          <a:p>
            <a:r>
              <a:rPr lang="zh-CN" altLang="en-US" b="1" dirty="0">
                <a:solidFill>
                  <a:srgbClr val="0070C0"/>
                </a:solidFill>
                <a:latin typeface="微软雅黑" panose="020B0503020204020204" pitchFamily="34" charset="-122"/>
                <a:ea typeface="微软雅黑" panose="020B0503020204020204" pitchFamily="34" charset="-122"/>
              </a:rPr>
              <a:t>      交流充电主要是通过交流充电桩、壁挂式充电盒以及家用供电插座接入交流充电口，通过高压电控总成将交流电转为直流高压电给动力电池充电；直流充电主要是通过充电站的充电柜将直流高压电直接通过直流充电口给动力电池充电。在连接充电枪后，</a:t>
            </a:r>
            <a:r>
              <a:rPr lang="en-US" altLang="zh-CN" b="1" dirty="0">
                <a:solidFill>
                  <a:srgbClr val="0070C0"/>
                </a:solidFill>
                <a:latin typeface="微软雅黑" panose="020B0503020204020204" pitchFamily="34" charset="-122"/>
                <a:ea typeface="微软雅黑" panose="020B0503020204020204" pitchFamily="34" charset="-122"/>
              </a:rPr>
              <a:t>VTOG</a:t>
            </a:r>
            <a:r>
              <a:rPr lang="zh-CN" altLang="en-US" b="1" dirty="0">
                <a:solidFill>
                  <a:srgbClr val="0070C0"/>
                </a:solidFill>
                <a:latin typeface="微软雅黑" panose="020B0503020204020204" pitchFamily="34" charset="-122"/>
                <a:ea typeface="微软雅黑" panose="020B0503020204020204" pitchFamily="34" charset="-122"/>
              </a:rPr>
              <a:t>自动识别单相、三相相序并根据充电电流控制充电方式，根据充电设备识别充电功率，控制充电方式。</a:t>
            </a:r>
            <a:endParaRPr lang="zh-CN" altLang="en-US" b="1" dirty="0">
              <a:solidFill>
                <a:srgbClr val="0070C0"/>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5076056" y="1076900"/>
            <a:ext cx="3390476" cy="2552381"/>
          </a:xfrm>
          <a:prstGeom prst="rect">
            <a:avLst/>
          </a:prstGeom>
        </p:spPr>
      </p:pic>
      <p:pic>
        <p:nvPicPr>
          <p:cNvPr id="4" name="图片 3"/>
          <p:cNvPicPr>
            <a:picLocks noChangeAspect="1"/>
          </p:cNvPicPr>
          <p:nvPr/>
        </p:nvPicPr>
        <p:blipFill>
          <a:blip r:embed="rId2"/>
          <a:stretch>
            <a:fillRect/>
          </a:stretch>
        </p:blipFill>
        <p:spPr>
          <a:xfrm>
            <a:off x="4427984" y="3610073"/>
            <a:ext cx="4428571" cy="1904762"/>
          </a:xfrm>
          <a:prstGeom prst="rect">
            <a:avLst/>
          </a:prstGeom>
        </p:spPr>
      </p:pic>
    </p:spTree>
  </p:cSld>
  <p:clrMapOvr>
    <a:masterClrMapping/>
  </p:clrMapOvr>
  <p:transition advClick="0" advTm="6000">
    <p:push dir="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323528" y="841276"/>
            <a:ext cx="8712968" cy="458908"/>
          </a:xfrm>
          <a:prstGeom prst="rect">
            <a:avLst/>
          </a:prstGeom>
        </p:spPr>
        <p:txBody>
          <a:bodyPr wrap="square">
            <a:spAutoFit/>
          </a:bodyPr>
          <a:lstStyle/>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四、纯电动汽车的电动空调系统</a:t>
            </a:r>
            <a:endParaRPr lang="zh-CN" altLang="en-US" b="1" dirty="0">
              <a:solidFill>
                <a:srgbClr val="0070C0"/>
              </a:solidFill>
              <a:latin typeface="微软雅黑" panose="020B0503020204020204" pitchFamily="34" charset="-122"/>
              <a:ea typeface="微软雅黑" panose="020B0503020204020204" pitchFamily="34" charset="-122"/>
            </a:endParaRPr>
          </a:p>
        </p:txBody>
      </p:sp>
      <p:sp>
        <p:nvSpPr>
          <p:cNvPr id="14" name="矩形 13"/>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611560" y="1409385"/>
            <a:ext cx="2309033" cy="3970318"/>
          </a:xfrm>
          <a:prstGeom prst="rect">
            <a:avLst/>
          </a:prstGeom>
          <a:noFill/>
        </p:spPr>
        <p:txBody>
          <a:bodyPr wrap="square">
            <a:spAutoFit/>
          </a:bodyPr>
          <a:lstStyle/>
          <a:p>
            <a:r>
              <a:rPr lang="zh-CN" altLang="en-US" b="1" dirty="0">
                <a:solidFill>
                  <a:srgbClr val="0070C0"/>
                </a:solidFill>
                <a:latin typeface="微软雅黑" panose="020B0503020204020204" pitchFamily="34" charset="-122"/>
                <a:ea typeface="微软雅黑" panose="020B0503020204020204" pitchFamily="34" charset="-122"/>
              </a:rPr>
              <a:t>       电动空调系统一般由电动压缩机、冷凝器、制冷管路、</a:t>
            </a:r>
            <a:r>
              <a:rPr lang="en-US" altLang="zh-CN" b="1" dirty="0">
                <a:solidFill>
                  <a:srgbClr val="0070C0"/>
                </a:solidFill>
                <a:latin typeface="微软雅黑" panose="020B0503020204020204" pitchFamily="34" charset="-122"/>
                <a:ea typeface="微软雅黑" panose="020B0503020204020204" pitchFamily="34" charset="-122"/>
              </a:rPr>
              <a:t>PTC</a:t>
            </a:r>
            <a:r>
              <a:rPr lang="zh-CN" altLang="en-US" b="1" dirty="0">
                <a:solidFill>
                  <a:srgbClr val="0070C0"/>
                </a:solidFill>
                <a:latin typeface="微软雅黑" panose="020B0503020204020204" pitchFamily="34" charset="-122"/>
                <a:ea typeface="微软雅黑" panose="020B0503020204020204" pitchFamily="34" charset="-122"/>
              </a:rPr>
              <a:t>水加热器总成、空调电子水泵、暖风水管、风道、电子膨胀阀、温度压力传感器、压力传感器和空调控制器等零部件组成；同传统车辆的空调系统功能相同，具有制冷、采暖、除霜除雾、通风换气四种功能。</a:t>
            </a:r>
            <a:endParaRPr lang="zh-CN" altLang="en-US" b="1" dirty="0">
              <a:solidFill>
                <a:srgbClr val="0070C0"/>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1"/>
          <a:stretch>
            <a:fillRect/>
          </a:stretch>
        </p:blipFill>
        <p:spPr>
          <a:xfrm>
            <a:off x="3275856" y="3073524"/>
            <a:ext cx="3059832" cy="2306179"/>
          </a:xfrm>
          <a:prstGeom prst="rect">
            <a:avLst/>
          </a:prstGeom>
        </p:spPr>
      </p:pic>
      <p:pic>
        <p:nvPicPr>
          <p:cNvPr id="3" name="图片 2"/>
          <p:cNvPicPr>
            <a:picLocks noChangeAspect="1"/>
          </p:cNvPicPr>
          <p:nvPr/>
        </p:nvPicPr>
        <p:blipFill>
          <a:blip r:embed="rId2"/>
          <a:stretch>
            <a:fillRect/>
          </a:stretch>
        </p:blipFill>
        <p:spPr>
          <a:xfrm>
            <a:off x="5755565" y="1300184"/>
            <a:ext cx="3059832" cy="2307654"/>
          </a:xfrm>
          <a:prstGeom prst="rect">
            <a:avLst/>
          </a:prstGeom>
        </p:spPr>
      </p:pic>
    </p:spTree>
  </p:cSld>
  <p:clrMapOvr>
    <a:masterClrMapping/>
  </p:clrMapOvr>
  <p:transition advClick="0" advTm="6000">
    <p:push dir="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539552" y="1061864"/>
            <a:ext cx="7848872" cy="3787575"/>
          </a:xfrm>
          <a:prstGeom prst="rect">
            <a:avLst/>
          </a:prstGeom>
        </p:spPr>
        <p:txBody>
          <a:bodyPr wrap="square">
            <a:spAutoFit/>
          </a:bodyPr>
          <a:lstStyle/>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名词解释：</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a:t>
            </a:r>
            <a:r>
              <a:rPr lang="en-US" altLang="zh-CN" b="1" dirty="0">
                <a:solidFill>
                  <a:srgbClr val="0070C0"/>
                </a:solidFill>
                <a:latin typeface="微软雅黑" panose="020B0503020204020204" pitchFamily="34" charset="-122"/>
                <a:ea typeface="微软雅黑" panose="020B0503020204020204" pitchFamily="34" charset="-122"/>
              </a:rPr>
              <a:t>1</a:t>
            </a:r>
            <a:r>
              <a:rPr lang="zh-CN" altLang="en-US" b="1" dirty="0">
                <a:solidFill>
                  <a:srgbClr val="0070C0"/>
                </a:solidFill>
                <a:latin typeface="微软雅黑" panose="020B0503020204020204" pitchFamily="34" charset="-122"/>
                <a:ea typeface="微软雅黑" panose="020B0503020204020204" pitchFamily="34" charset="-122"/>
              </a:rPr>
              <a:t>）</a:t>
            </a:r>
            <a:r>
              <a:rPr lang="en-US" altLang="zh-CN" b="1" dirty="0">
                <a:solidFill>
                  <a:srgbClr val="0070C0"/>
                </a:solidFill>
                <a:latin typeface="微软雅黑" panose="020B0503020204020204" pitchFamily="34" charset="-122"/>
                <a:ea typeface="微软雅黑" panose="020B0503020204020204" pitchFamily="34" charset="-122"/>
              </a:rPr>
              <a:t>PDU</a:t>
            </a:r>
            <a:endParaRPr lang="en-US" altLang="zh-CN"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a:t>
            </a:r>
            <a:r>
              <a:rPr lang="en-US" altLang="zh-CN" b="1" dirty="0">
                <a:solidFill>
                  <a:srgbClr val="0070C0"/>
                </a:solidFill>
                <a:latin typeface="微软雅黑" panose="020B0503020204020204" pitchFamily="34" charset="-122"/>
                <a:ea typeface="微软雅黑" panose="020B0503020204020204" pitchFamily="34" charset="-122"/>
              </a:rPr>
              <a:t>2</a:t>
            </a:r>
            <a:r>
              <a:rPr lang="zh-CN" altLang="en-US" b="1" dirty="0">
                <a:solidFill>
                  <a:srgbClr val="0070C0"/>
                </a:solidFill>
                <a:latin typeface="微软雅黑" panose="020B0503020204020204" pitchFamily="34" charset="-122"/>
                <a:ea typeface="微软雅黑" panose="020B0503020204020204" pitchFamily="34" charset="-122"/>
              </a:rPr>
              <a:t>）</a:t>
            </a:r>
            <a:r>
              <a:rPr lang="en-US" altLang="zh-CN" b="1" dirty="0">
                <a:solidFill>
                  <a:srgbClr val="0070C0"/>
                </a:solidFill>
                <a:latin typeface="微软雅黑" panose="020B0503020204020204" pitchFamily="34" charset="-122"/>
                <a:ea typeface="微软雅黑" panose="020B0503020204020204" pitchFamily="34" charset="-122"/>
              </a:rPr>
              <a:t>DC-DC</a:t>
            </a:r>
            <a:endParaRPr lang="en-US" altLang="zh-CN"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a:t>
            </a:r>
            <a:r>
              <a:rPr lang="en-US" altLang="zh-CN" b="1" dirty="0">
                <a:solidFill>
                  <a:srgbClr val="0070C0"/>
                </a:solidFill>
                <a:latin typeface="微软雅黑" panose="020B0503020204020204" pitchFamily="34" charset="-122"/>
                <a:ea typeface="微软雅黑" panose="020B0503020204020204" pitchFamily="34" charset="-122"/>
              </a:rPr>
              <a:t>3</a:t>
            </a:r>
            <a:r>
              <a:rPr lang="zh-CN" altLang="en-US" b="1" dirty="0">
                <a:solidFill>
                  <a:srgbClr val="0070C0"/>
                </a:solidFill>
                <a:latin typeface="微软雅黑" panose="020B0503020204020204" pitchFamily="34" charset="-122"/>
                <a:ea typeface="微软雅黑" panose="020B0503020204020204" pitchFamily="34" charset="-122"/>
              </a:rPr>
              <a:t>）</a:t>
            </a:r>
            <a:r>
              <a:rPr lang="en-US" altLang="zh-CN" b="1" dirty="0">
                <a:solidFill>
                  <a:srgbClr val="0070C0"/>
                </a:solidFill>
                <a:latin typeface="微软雅黑" panose="020B0503020204020204" pitchFamily="34" charset="-122"/>
                <a:ea typeface="微软雅黑" panose="020B0503020204020204" pitchFamily="34" charset="-122"/>
              </a:rPr>
              <a:t>OBC</a:t>
            </a:r>
            <a:endParaRPr lang="en-US" altLang="zh-CN"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a:t>
            </a:r>
            <a:r>
              <a:rPr lang="en-US" altLang="zh-CN" b="1" dirty="0">
                <a:solidFill>
                  <a:srgbClr val="0070C0"/>
                </a:solidFill>
                <a:latin typeface="微软雅黑" panose="020B0503020204020204" pitchFamily="34" charset="-122"/>
                <a:ea typeface="微软雅黑" panose="020B0503020204020204" pitchFamily="34" charset="-122"/>
              </a:rPr>
              <a:t>4</a:t>
            </a:r>
            <a:r>
              <a:rPr lang="zh-CN" altLang="en-US" b="1" dirty="0">
                <a:solidFill>
                  <a:srgbClr val="0070C0"/>
                </a:solidFill>
                <a:latin typeface="微软雅黑" panose="020B0503020204020204" pitchFamily="34" charset="-122"/>
                <a:ea typeface="微软雅黑" panose="020B0503020204020204" pitchFamily="34" charset="-122"/>
              </a:rPr>
              <a:t>）</a:t>
            </a:r>
            <a:r>
              <a:rPr lang="en-US" altLang="zh-CN" b="1" dirty="0">
                <a:solidFill>
                  <a:srgbClr val="0070C0"/>
                </a:solidFill>
                <a:latin typeface="微软雅黑" panose="020B0503020204020204" pitchFamily="34" charset="-122"/>
                <a:ea typeface="微软雅黑" panose="020B0503020204020204" pitchFamily="34" charset="-122"/>
              </a:rPr>
              <a:t>PTC</a:t>
            </a:r>
            <a:endParaRPr lang="en-US" altLang="zh-CN"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a:t>
            </a:r>
            <a:r>
              <a:rPr lang="en-US" altLang="zh-CN" b="1" dirty="0">
                <a:solidFill>
                  <a:srgbClr val="0070C0"/>
                </a:solidFill>
                <a:latin typeface="微软雅黑" panose="020B0503020204020204" pitchFamily="34" charset="-122"/>
                <a:ea typeface="微软雅黑" panose="020B0503020204020204" pitchFamily="34" charset="-122"/>
              </a:rPr>
              <a:t>5</a:t>
            </a:r>
            <a:r>
              <a:rPr lang="zh-CN" altLang="en-US" b="1" dirty="0">
                <a:solidFill>
                  <a:srgbClr val="0070C0"/>
                </a:solidFill>
                <a:latin typeface="微软雅黑" panose="020B0503020204020204" pitchFamily="34" charset="-122"/>
                <a:ea typeface="微软雅黑" panose="020B0503020204020204" pitchFamily="34" charset="-122"/>
              </a:rPr>
              <a:t>）</a:t>
            </a:r>
            <a:r>
              <a:rPr lang="en-US" altLang="zh-CN" b="1" dirty="0">
                <a:solidFill>
                  <a:srgbClr val="0070C0"/>
                </a:solidFill>
                <a:latin typeface="微软雅黑" panose="020B0503020204020204" pitchFamily="34" charset="-122"/>
                <a:ea typeface="微软雅黑" panose="020B0503020204020204" pitchFamily="34" charset="-122"/>
              </a:rPr>
              <a:t>VCU</a:t>
            </a:r>
            <a:endParaRPr lang="en-US" altLang="zh-CN"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a:t>
            </a:r>
            <a:r>
              <a:rPr lang="en-US" altLang="zh-CN" b="1" dirty="0">
                <a:solidFill>
                  <a:srgbClr val="0070C0"/>
                </a:solidFill>
                <a:latin typeface="微软雅黑" panose="020B0503020204020204" pitchFamily="34" charset="-122"/>
                <a:ea typeface="微软雅黑" panose="020B0503020204020204" pitchFamily="34" charset="-122"/>
              </a:rPr>
              <a:t>6</a:t>
            </a:r>
            <a:r>
              <a:rPr lang="zh-CN" altLang="en-US" b="1" dirty="0">
                <a:solidFill>
                  <a:srgbClr val="0070C0"/>
                </a:solidFill>
                <a:latin typeface="微软雅黑" panose="020B0503020204020204" pitchFamily="34" charset="-122"/>
                <a:ea typeface="微软雅黑" panose="020B0503020204020204" pitchFamily="34" charset="-122"/>
              </a:rPr>
              <a:t>）</a:t>
            </a:r>
            <a:r>
              <a:rPr lang="en-US" altLang="zh-CN" b="1" dirty="0">
                <a:solidFill>
                  <a:srgbClr val="0070C0"/>
                </a:solidFill>
                <a:latin typeface="微软雅黑" panose="020B0503020204020204" pitchFamily="34" charset="-122"/>
                <a:ea typeface="微软雅黑" panose="020B0503020204020204" pitchFamily="34" charset="-122"/>
              </a:rPr>
              <a:t>MCU</a:t>
            </a:r>
            <a:endParaRPr lang="en-US" altLang="zh-CN"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a:t>
            </a:r>
            <a:r>
              <a:rPr lang="en-US" altLang="zh-CN" b="1" dirty="0">
                <a:solidFill>
                  <a:srgbClr val="0070C0"/>
                </a:solidFill>
                <a:latin typeface="微软雅黑" panose="020B0503020204020204" pitchFamily="34" charset="-122"/>
                <a:ea typeface="微软雅黑" panose="020B0503020204020204" pitchFamily="34" charset="-122"/>
              </a:rPr>
              <a:t>7</a:t>
            </a:r>
            <a:r>
              <a:rPr lang="zh-CN" altLang="en-US" b="1" dirty="0">
                <a:solidFill>
                  <a:srgbClr val="0070C0"/>
                </a:solidFill>
                <a:latin typeface="微软雅黑" panose="020B0503020204020204" pitchFamily="34" charset="-122"/>
                <a:ea typeface="微软雅黑" panose="020B0503020204020204" pitchFamily="34" charset="-122"/>
              </a:rPr>
              <a:t>）</a:t>
            </a:r>
            <a:r>
              <a:rPr lang="en-US" altLang="zh-CN" b="1" dirty="0">
                <a:solidFill>
                  <a:srgbClr val="0070C0"/>
                </a:solidFill>
                <a:latin typeface="微软雅黑" panose="020B0503020204020204" pitchFamily="34" charset="-122"/>
                <a:ea typeface="微软雅黑" panose="020B0503020204020204" pitchFamily="34" charset="-122"/>
              </a:rPr>
              <a:t>BMS</a:t>
            </a:r>
            <a:endParaRPr lang="en-US" altLang="zh-CN"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a:t>
            </a:r>
            <a:r>
              <a:rPr lang="en-US" altLang="zh-CN" b="1" dirty="0">
                <a:solidFill>
                  <a:srgbClr val="0070C0"/>
                </a:solidFill>
                <a:latin typeface="微软雅黑" panose="020B0503020204020204" pitchFamily="34" charset="-122"/>
                <a:ea typeface="微软雅黑" panose="020B0503020204020204" pitchFamily="34" charset="-122"/>
              </a:rPr>
              <a:t>8</a:t>
            </a:r>
            <a:r>
              <a:rPr lang="zh-CN" altLang="en-US" b="1" dirty="0">
                <a:solidFill>
                  <a:srgbClr val="0070C0"/>
                </a:solidFill>
                <a:latin typeface="微软雅黑" panose="020B0503020204020204" pitchFamily="34" charset="-122"/>
                <a:ea typeface="微软雅黑" panose="020B0503020204020204" pitchFamily="34" charset="-122"/>
              </a:rPr>
              <a:t>）</a:t>
            </a:r>
            <a:r>
              <a:rPr lang="en-US" altLang="zh-CN" b="1" dirty="0">
                <a:solidFill>
                  <a:srgbClr val="0070C0"/>
                </a:solidFill>
                <a:latin typeface="微软雅黑" panose="020B0503020204020204" pitchFamily="34" charset="-122"/>
                <a:ea typeface="微软雅黑" panose="020B0503020204020204" pitchFamily="34" charset="-122"/>
              </a:rPr>
              <a:t>VTOG</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8" name="矩形 7"/>
          <p:cNvSpPr/>
          <p:nvPr/>
        </p:nvSpPr>
        <p:spPr>
          <a:xfrm>
            <a:off x="683568" y="121196"/>
            <a:ext cx="2031325"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学习效果评价</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ransition advClick="0" advTm="6000">
    <p:push dir="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五边形 26"/>
          <p:cNvSpPr/>
          <p:nvPr/>
        </p:nvSpPr>
        <p:spPr>
          <a:xfrm rot="5400000">
            <a:off x="3604367" y="-616544"/>
            <a:ext cx="1935266" cy="3168354"/>
          </a:xfrm>
          <a:prstGeom prst="homePlate">
            <a:avLst>
              <a:gd name="adj" fmla="val 28927"/>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 name="矩形 3"/>
          <p:cNvSpPr/>
          <p:nvPr/>
        </p:nvSpPr>
        <p:spPr>
          <a:xfrm rot="5400000">
            <a:off x="2470876" y="2024910"/>
            <a:ext cx="4211826" cy="3168355"/>
          </a:xfrm>
          <a:custGeom>
            <a:avLst/>
            <a:gdLst/>
            <a:ahLst/>
            <a:cxnLst/>
            <a:rect l="l" t="t" r="r" b="b"/>
            <a:pathLst>
              <a:path w="4211826" h="3168355">
                <a:moveTo>
                  <a:pt x="283690" y="851398"/>
                </a:moveTo>
                <a:lnTo>
                  <a:pt x="4211826" y="851398"/>
                </a:lnTo>
                <a:lnTo>
                  <a:pt x="4211826" y="1465561"/>
                </a:lnTo>
                <a:lnTo>
                  <a:pt x="500721" y="1465561"/>
                </a:lnTo>
                <a:close/>
                <a:moveTo>
                  <a:pt x="283690" y="2316958"/>
                </a:moveTo>
                <a:lnTo>
                  <a:pt x="500721" y="1702795"/>
                </a:lnTo>
                <a:lnTo>
                  <a:pt x="4211826" y="1702795"/>
                </a:lnTo>
                <a:lnTo>
                  <a:pt x="4211826" y="2316958"/>
                </a:lnTo>
                <a:close/>
                <a:moveTo>
                  <a:pt x="0" y="0"/>
                </a:moveTo>
                <a:lnTo>
                  <a:pt x="4211826" y="0"/>
                </a:lnTo>
                <a:lnTo>
                  <a:pt x="4211826" y="614163"/>
                </a:lnTo>
                <a:lnTo>
                  <a:pt x="217032" y="614163"/>
                </a:lnTo>
                <a:close/>
                <a:moveTo>
                  <a:pt x="0" y="3168355"/>
                </a:moveTo>
                <a:lnTo>
                  <a:pt x="217032" y="2554192"/>
                </a:lnTo>
                <a:lnTo>
                  <a:pt x="4211826" y="2554192"/>
                </a:lnTo>
                <a:lnTo>
                  <a:pt x="4211826" y="3168355"/>
                </a:lnTo>
                <a:close/>
              </a:path>
            </a:pathLst>
          </a:cu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21" name="TextBox 20"/>
          <p:cNvSpPr txBox="1"/>
          <p:nvPr/>
        </p:nvSpPr>
        <p:spPr>
          <a:xfrm>
            <a:off x="1472029" y="2602567"/>
            <a:ext cx="6284335" cy="830997"/>
          </a:xfrm>
          <a:prstGeom prst="rect">
            <a:avLst/>
          </a:prstGeom>
        </p:spPr>
        <p:txBody>
          <a:bodyPr wrap="square">
            <a:spAutoFit/>
          </a:bodyPr>
          <a:lstStyle>
            <a:defPPr>
              <a:defRPr lang="zh-CN"/>
            </a:defPPr>
            <a:lvl1pPr algn="ctr">
              <a:defRPr sz="2800" b="1">
                <a:gradFill flip="none" rotWithShape="1">
                  <a:gsLst>
                    <a:gs pos="0">
                      <a:srgbClr val="0070C0"/>
                    </a:gs>
                    <a:gs pos="37000">
                      <a:srgbClr val="002060"/>
                    </a:gs>
                    <a:gs pos="97000">
                      <a:srgbClr val="0070C0"/>
                    </a:gs>
                  </a:gsLst>
                  <a:lin ang="8100000" scaled="1"/>
                  <a:tileRect/>
                </a:gradFill>
                <a:latin typeface="微软雅黑" panose="020B0503020204020204" pitchFamily="34" charset="-122"/>
                <a:ea typeface="微软雅黑" panose="020B0503020204020204" pitchFamily="34" charset="-122"/>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en-US" altLang="zh-CN" sz="4800" dirty="0"/>
              <a:t>Thanks </a:t>
            </a:r>
            <a:endParaRPr lang="zh-CN" altLang="en-US" sz="4800" dirty="0"/>
          </a:p>
        </p:txBody>
      </p:sp>
    </p:spTree>
  </p:cSld>
  <p:clrMapOvr>
    <a:masterClrMapping/>
  </p:clrMapOvr>
  <mc:AlternateContent xmlns:mc="http://schemas.openxmlformats.org/markup-compatibility/2006">
    <mc:Choice xmlns:p14="http://schemas.microsoft.com/office/powerpoint/2010/main" Requires="p14">
      <p:transition spd="med" advClick="0" advTm="3000">
        <p14:gallery dir="l"/>
      </p:transition>
    </mc:Choice>
    <mc:Fallback>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up)">
                                      <p:cBhvr>
                                        <p:cTn id="7" dur="500"/>
                                        <p:tgtEl>
                                          <p:spTgt spid="27"/>
                                        </p:tgtEl>
                                      </p:cBhvr>
                                    </p:animEffect>
                                  </p:childTnLst>
                                </p:cTn>
                              </p:par>
                            </p:childTnLst>
                          </p:cTn>
                        </p:par>
                        <p:par>
                          <p:cTn id="8" fill="hold">
                            <p:stCondLst>
                              <p:cond delay="500"/>
                            </p:stCondLst>
                            <p:childTnLst>
                              <p:par>
                                <p:cTn id="9" presetID="16" presetClass="entr" presetSubtype="37"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arn(outVertical)">
                                      <p:cBhvr>
                                        <p:cTn id="11" dur="500"/>
                                        <p:tgtEl>
                                          <p:spTgt spid="4"/>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barn(inVertical)">
                                      <p:cBhvr>
                                        <p:cTn id="1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4" grpId="0" animBg="1"/>
      <p:bldP spid="2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custDataLst>
              <p:tags r:id="rId1"/>
            </p:custDataLst>
          </p:nvPr>
        </p:nvGrpSpPr>
        <p:grpSpPr>
          <a:xfrm>
            <a:off x="1420536" y="1497239"/>
            <a:ext cx="529927" cy="461665"/>
            <a:chOff x="1710900" y="3027136"/>
            <a:chExt cx="734429" cy="653574"/>
          </a:xfrm>
        </p:grpSpPr>
        <p:sp>
          <p:nvSpPr>
            <p:cNvPr id="6" name="MH_Other_1"/>
            <p:cNvSpPr>
              <a:spLocks noChangeArrowheads="1"/>
            </p:cNvSpPr>
            <p:nvPr>
              <p:custDataLst>
                <p:tags r:id="rId2"/>
              </p:custDataLst>
            </p:nvPr>
          </p:nvSpPr>
          <p:spPr bwMode="auto">
            <a:xfrm>
              <a:off x="1710900" y="3027136"/>
              <a:ext cx="357108" cy="357108"/>
            </a:xfrm>
            <a:prstGeom prst="rect">
              <a:avLst/>
            </a:prstGeom>
            <a:solidFill>
              <a:srgbClr val="25B4E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eaLnBrk="1" hangingPunct="1"/>
              <a:r>
                <a:rPr lang="en-US" altLang="zh-CN" sz="2000" b="1" dirty="0">
                  <a:solidFill>
                    <a:srgbClr val="FFFFFF"/>
                  </a:solidFill>
                  <a:ea typeface="微软雅黑" panose="020B0503020204020204" pitchFamily="34" charset="-122"/>
                </a:rPr>
                <a:t>01</a:t>
              </a:r>
              <a:endParaRPr lang="zh-CN" altLang="en-US" sz="2000" b="1" dirty="0">
                <a:solidFill>
                  <a:srgbClr val="FFFFFF"/>
                </a:solidFill>
                <a:ea typeface="微软雅黑" panose="020B0503020204020204" pitchFamily="34" charset="-122"/>
              </a:endParaRPr>
            </a:p>
          </p:txBody>
        </p:sp>
        <p:sp>
          <p:nvSpPr>
            <p:cNvPr id="7" name="MH_Other_2"/>
            <p:cNvSpPr>
              <a:spLocks noChangeArrowheads="1"/>
            </p:cNvSpPr>
            <p:nvPr>
              <p:custDataLst>
                <p:tags r:id="rId3"/>
              </p:custDataLst>
            </p:nvPr>
          </p:nvSpPr>
          <p:spPr bwMode="auto">
            <a:xfrm>
              <a:off x="2088221" y="3101252"/>
              <a:ext cx="282991" cy="282991"/>
            </a:xfrm>
            <a:prstGeom prst="rect">
              <a:avLst/>
            </a:prstGeom>
            <a:solidFill>
              <a:srgbClr val="ACE3F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8" name="MH_Other_3"/>
            <p:cNvSpPr>
              <a:spLocks noChangeArrowheads="1"/>
            </p:cNvSpPr>
            <p:nvPr>
              <p:custDataLst>
                <p:tags r:id="rId4"/>
              </p:custDataLst>
            </p:nvPr>
          </p:nvSpPr>
          <p:spPr bwMode="auto">
            <a:xfrm>
              <a:off x="1791755" y="3404457"/>
              <a:ext cx="276253" cy="276253"/>
            </a:xfrm>
            <a:prstGeom prst="rect">
              <a:avLst/>
            </a:prstGeom>
            <a:solidFill>
              <a:srgbClr val="67CBE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9" name="MH_Other_4"/>
            <p:cNvSpPr>
              <a:spLocks noChangeArrowheads="1"/>
            </p:cNvSpPr>
            <p:nvPr>
              <p:custDataLst>
                <p:tags r:id="rId5"/>
              </p:custDataLst>
            </p:nvPr>
          </p:nvSpPr>
          <p:spPr bwMode="auto">
            <a:xfrm>
              <a:off x="2088221" y="3404457"/>
              <a:ext cx="357108" cy="235826"/>
            </a:xfrm>
            <a:prstGeom prst="rect">
              <a:avLst/>
            </a:prstGeom>
            <a:solidFill>
              <a:srgbClr val="D9F2FB"/>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grpSp>
      <p:grpSp>
        <p:nvGrpSpPr>
          <p:cNvPr id="10" name="组合 9"/>
          <p:cNvGrpSpPr/>
          <p:nvPr>
            <p:custDataLst>
              <p:tags r:id="rId6"/>
            </p:custDataLst>
          </p:nvPr>
        </p:nvGrpSpPr>
        <p:grpSpPr>
          <a:xfrm>
            <a:off x="1408409" y="2171243"/>
            <a:ext cx="529928" cy="461665"/>
            <a:chOff x="4379101" y="3027136"/>
            <a:chExt cx="734430" cy="653574"/>
          </a:xfrm>
        </p:grpSpPr>
        <p:sp>
          <p:nvSpPr>
            <p:cNvPr id="11" name="MH_Other_5"/>
            <p:cNvSpPr>
              <a:spLocks noChangeArrowheads="1"/>
            </p:cNvSpPr>
            <p:nvPr>
              <p:custDataLst>
                <p:tags r:id="rId7"/>
              </p:custDataLst>
            </p:nvPr>
          </p:nvSpPr>
          <p:spPr bwMode="auto">
            <a:xfrm>
              <a:off x="4379101" y="3027136"/>
              <a:ext cx="357108" cy="357108"/>
            </a:xfrm>
            <a:prstGeom prst="rect">
              <a:avLst/>
            </a:prstGeom>
            <a:solidFill>
              <a:srgbClr val="02AFBA"/>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eaLnBrk="1" hangingPunct="1"/>
              <a:r>
                <a:rPr lang="en-US" altLang="zh-CN" sz="2000" b="1" dirty="0">
                  <a:solidFill>
                    <a:srgbClr val="FFFFFF"/>
                  </a:solidFill>
                  <a:ea typeface="微软雅黑" panose="020B0503020204020204" pitchFamily="34" charset="-122"/>
                </a:rPr>
                <a:t>02</a:t>
              </a:r>
              <a:endParaRPr lang="zh-CN" altLang="en-US" sz="2000" b="1" dirty="0">
                <a:solidFill>
                  <a:srgbClr val="FFFFFF"/>
                </a:solidFill>
                <a:ea typeface="微软雅黑" panose="020B0503020204020204" pitchFamily="34" charset="-122"/>
              </a:endParaRPr>
            </a:p>
          </p:txBody>
        </p:sp>
        <p:sp>
          <p:nvSpPr>
            <p:cNvPr id="12" name="MH_Other_6"/>
            <p:cNvSpPr>
              <a:spLocks noChangeArrowheads="1"/>
            </p:cNvSpPr>
            <p:nvPr>
              <p:custDataLst>
                <p:tags r:id="rId8"/>
              </p:custDataLst>
            </p:nvPr>
          </p:nvSpPr>
          <p:spPr bwMode="auto">
            <a:xfrm>
              <a:off x="4756423" y="3101252"/>
              <a:ext cx="282991" cy="282991"/>
            </a:xfrm>
            <a:prstGeom prst="rect">
              <a:avLst/>
            </a:prstGeom>
            <a:solidFill>
              <a:srgbClr val="98F7F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13" name="MH_Other_7"/>
            <p:cNvSpPr>
              <a:spLocks noChangeArrowheads="1"/>
            </p:cNvSpPr>
            <p:nvPr>
              <p:custDataLst>
                <p:tags r:id="rId9"/>
              </p:custDataLst>
            </p:nvPr>
          </p:nvSpPr>
          <p:spPr bwMode="auto">
            <a:xfrm>
              <a:off x="4459956" y="3404457"/>
              <a:ext cx="276253" cy="276253"/>
            </a:xfrm>
            <a:prstGeom prst="rect">
              <a:avLst/>
            </a:prstGeom>
            <a:solidFill>
              <a:srgbClr val="17EDFD"/>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14" name="MH_Other_8"/>
            <p:cNvSpPr>
              <a:spLocks noChangeArrowheads="1"/>
            </p:cNvSpPr>
            <p:nvPr>
              <p:custDataLst>
                <p:tags r:id="rId10"/>
              </p:custDataLst>
            </p:nvPr>
          </p:nvSpPr>
          <p:spPr bwMode="auto">
            <a:xfrm>
              <a:off x="4756423" y="3404457"/>
              <a:ext cx="357108" cy="235826"/>
            </a:xfrm>
            <a:prstGeom prst="rect">
              <a:avLst/>
            </a:prstGeom>
            <a:solidFill>
              <a:srgbClr val="CDFB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grpSp>
      <p:grpSp>
        <p:nvGrpSpPr>
          <p:cNvPr id="15" name="组合 14"/>
          <p:cNvGrpSpPr/>
          <p:nvPr>
            <p:custDataLst>
              <p:tags r:id="rId11"/>
            </p:custDataLst>
          </p:nvPr>
        </p:nvGrpSpPr>
        <p:grpSpPr>
          <a:xfrm>
            <a:off x="1408410" y="2807091"/>
            <a:ext cx="529927" cy="461666"/>
            <a:chOff x="1710900" y="4311825"/>
            <a:chExt cx="734429" cy="653575"/>
          </a:xfrm>
        </p:grpSpPr>
        <p:sp>
          <p:nvSpPr>
            <p:cNvPr id="16" name="MH_Other_9"/>
            <p:cNvSpPr>
              <a:spLocks noChangeArrowheads="1"/>
            </p:cNvSpPr>
            <p:nvPr>
              <p:custDataLst>
                <p:tags r:id="rId12"/>
              </p:custDataLst>
            </p:nvPr>
          </p:nvSpPr>
          <p:spPr bwMode="auto">
            <a:xfrm>
              <a:off x="1710900" y="4311825"/>
              <a:ext cx="357108" cy="357108"/>
            </a:xfrm>
            <a:prstGeom prst="rect">
              <a:avLst/>
            </a:prstGeom>
            <a:solidFill>
              <a:srgbClr val="4FB46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eaLnBrk="1" hangingPunct="1"/>
              <a:r>
                <a:rPr lang="en-US" altLang="zh-CN" sz="2000" b="1">
                  <a:solidFill>
                    <a:srgbClr val="FFFFFF"/>
                  </a:solidFill>
                  <a:ea typeface="微软雅黑" panose="020B0503020204020204" pitchFamily="34" charset="-122"/>
                </a:rPr>
                <a:t>03</a:t>
              </a:r>
              <a:endParaRPr lang="zh-CN" altLang="en-US" sz="2000" b="1">
                <a:solidFill>
                  <a:srgbClr val="FFFFFF"/>
                </a:solidFill>
                <a:ea typeface="微软雅黑" panose="020B0503020204020204" pitchFamily="34" charset="-122"/>
              </a:endParaRPr>
            </a:p>
          </p:txBody>
        </p:sp>
        <p:sp>
          <p:nvSpPr>
            <p:cNvPr id="17" name="MH_Other_10"/>
            <p:cNvSpPr>
              <a:spLocks noChangeArrowheads="1"/>
            </p:cNvSpPr>
            <p:nvPr>
              <p:custDataLst>
                <p:tags r:id="rId13"/>
              </p:custDataLst>
            </p:nvPr>
          </p:nvSpPr>
          <p:spPr bwMode="auto">
            <a:xfrm>
              <a:off x="2088221" y="4385942"/>
              <a:ext cx="282991" cy="282991"/>
            </a:xfrm>
            <a:prstGeom prst="rect">
              <a:avLst/>
            </a:prstGeom>
            <a:solidFill>
              <a:srgbClr val="B6E0C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18" name="MH_Other_11"/>
            <p:cNvSpPr>
              <a:spLocks noChangeArrowheads="1"/>
            </p:cNvSpPr>
            <p:nvPr>
              <p:custDataLst>
                <p:tags r:id="rId14"/>
              </p:custDataLst>
            </p:nvPr>
          </p:nvSpPr>
          <p:spPr bwMode="auto">
            <a:xfrm>
              <a:off x="1791755" y="4689147"/>
              <a:ext cx="276253" cy="276253"/>
            </a:xfrm>
            <a:prstGeom prst="rect">
              <a:avLst/>
            </a:prstGeom>
            <a:solidFill>
              <a:srgbClr val="8DCF9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19" name="MH_Other_12"/>
            <p:cNvSpPr>
              <a:spLocks noChangeArrowheads="1"/>
            </p:cNvSpPr>
            <p:nvPr>
              <p:custDataLst>
                <p:tags r:id="rId15"/>
              </p:custDataLst>
            </p:nvPr>
          </p:nvSpPr>
          <p:spPr bwMode="auto">
            <a:xfrm>
              <a:off x="2088221" y="4689147"/>
              <a:ext cx="357108" cy="235826"/>
            </a:xfrm>
            <a:prstGeom prst="rect">
              <a:avLst/>
            </a:prstGeom>
            <a:solidFill>
              <a:srgbClr val="E1F3E5"/>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grpSp>
      <p:sp>
        <p:nvSpPr>
          <p:cNvPr id="25" name="TextBox 53"/>
          <p:cNvSpPr txBox="1">
            <a:spLocks noChangeArrowheads="1"/>
          </p:cNvSpPr>
          <p:nvPr>
            <p:custDataLst>
              <p:tags r:id="rId16"/>
            </p:custDataLst>
          </p:nvPr>
        </p:nvSpPr>
        <p:spPr bwMode="auto">
          <a:xfrm>
            <a:off x="2256839" y="1582730"/>
            <a:ext cx="4385565" cy="369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ctr" anchorCtr="0" compatLnSpc="1">
            <a:spAutoFit/>
          </a:bodyPr>
          <a:lstStyle/>
          <a:p>
            <a:pPr defTabSz="932815"/>
            <a:r>
              <a:rPr lang="zh-CN" altLang="zh-CN" b="1" dirty="0">
                <a:solidFill>
                  <a:srgbClr val="0070C0"/>
                </a:solidFill>
                <a:latin typeface="微软雅黑" panose="020B0503020204020204" pitchFamily="34" charset="-122"/>
                <a:ea typeface="微软雅黑" panose="020B0503020204020204" pitchFamily="34" charset="-122"/>
              </a:rPr>
              <a:t>能叙述纯电动汽车的电池功用及必要性</a:t>
            </a:r>
            <a:r>
              <a:rPr lang="zh-CN" altLang="en-US"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en-US"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27" name="TextBox 53"/>
          <p:cNvSpPr txBox="1">
            <a:spLocks noChangeArrowheads="1"/>
          </p:cNvSpPr>
          <p:nvPr>
            <p:custDataLst>
              <p:tags r:id="rId17"/>
            </p:custDataLst>
          </p:nvPr>
        </p:nvSpPr>
        <p:spPr bwMode="auto">
          <a:xfrm>
            <a:off x="2256839" y="2220524"/>
            <a:ext cx="3658561" cy="369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ctr" anchorCtr="0" compatLnSpc="1">
            <a:spAutoFit/>
          </a:bodyPr>
          <a:lstStyle/>
          <a:p>
            <a:pPr defTabSz="932815"/>
            <a:r>
              <a:rPr lang="zh-CN" altLang="en-US"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能叙述不同类型电池的特点。</a:t>
            </a:r>
            <a:endParaRPr lang="zh-CN" altLang="en-US" sz="2800" dirty="0">
              <a:solidFill>
                <a:srgbClr val="0070C0"/>
              </a:solidFill>
              <a:latin typeface="Arial" panose="020B0604020202020204" pitchFamily="34" charset="0"/>
              <a:ea typeface="微软雅黑" panose="020B0503020204020204" pitchFamily="34" charset="-122"/>
              <a:cs typeface="宋体" panose="02010600030101010101" pitchFamily="2" charset="-122"/>
            </a:endParaRPr>
          </a:p>
        </p:txBody>
      </p:sp>
      <p:sp>
        <p:nvSpPr>
          <p:cNvPr id="3" name="矩形 2"/>
          <p:cNvSpPr/>
          <p:nvPr/>
        </p:nvSpPr>
        <p:spPr>
          <a:xfrm>
            <a:off x="761023" y="148160"/>
            <a:ext cx="1415772" cy="461665"/>
          </a:xfrm>
          <a:prstGeom prst="rect">
            <a:avLst/>
          </a:prstGeom>
          <a:noFill/>
        </p:spPr>
        <p:txBody>
          <a:bodyPr wrap="none" rtlCol="0">
            <a:spAutoFit/>
          </a:bodyPr>
          <a:lstStyle/>
          <a:p>
            <a:pPr algn="ctr"/>
            <a:r>
              <a:rPr lang="zh-CN" altLang="zh-CN" sz="2400" b="1" dirty="0">
                <a:solidFill>
                  <a:srgbClr val="0070C0"/>
                </a:solidFill>
                <a:latin typeface="微软雅黑" panose="020B0503020204020204" pitchFamily="34" charset="-122"/>
                <a:ea typeface="微软雅黑" panose="020B0503020204020204" pitchFamily="34" charset="-122"/>
              </a:rPr>
              <a:t>学习目标</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23" name="文本框 22"/>
          <p:cNvSpPr txBox="1"/>
          <p:nvPr>
            <p:custDataLst>
              <p:tags r:id="rId18"/>
            </p:custDataLst>
          </p:nvPr>
        </p:nvSpPr>
        <p:spPr>
          <a:xfrm>
            <a:off x="2267744" y="2858953"/>
            <a:ext cx="4385565" cy="368300"/>
          </a:xfrm>
          <a:prstGeom prst="rect">
            <a:avLst/>
          </a:prstGeom>
          <a:noFill/>
        </p:spPr>
        <p:txBody>
          <a:bodyPr wrap="square" anchor="ctr">
            <a:spAutoFit/>
          </a:bodyPr>
          <a:lstStyle/>
          <a:p>
            <a:r>
              <a:rPr lang="zh-CN" altLang="en-US" b="1" dirty="0">
                <a:solidFill>
                  <a:srgbClr val="0070C0"/>
                </a:solidFill>
                <a:latin typeface="微软雅黑" panose="020B0503020204020204" pitchFamily="34" charset="-122"/>
                <a:ea typeface="微软雅黑" panose="020B0503020204020204" pitchFamily="34" charset="-122"/>
              </a:rPr>
              <a:t>能认知纯电动汽车的电池位置及附件。</a:t>
            </a:r>
            <a:endParaRPr lang="zh-CN" altLang="en-US" dirty="0"/>
          </a:p>
        </p:txBody>
      </p:sp>
      <p:sp>
        <p:nvSpPr>
          <p:cNvPr id="29" name="文本框 28"/>
          <p:cNvSpPr txBox="1"/>
          <p:nvPr>
            <p:custDataLst>
              <p:tags r:id="rId19"/>
            </p:custDataLst>
          </p:nvPr>
        </p:nvSpPr>
        <p:spPr>
          <a:xfrm>
            <a:off x="2267744" y="3492003"/>
            <a:ext cx="5249662" cy="368300"/>
          </a:xfrm>
          <a:prstGeom prst="rect">
            <a:avLst/>
          </a:prstGeom>
          <a:noFill/>
        </p:spPr>
        <p:txBody>
          <a:bodyPr wrap="square" anchor="ctr">
            <a:spAutoFit/>
          </a:bodyPr>
          <a:lstStyle/>
          <a:p>
            <a:r>
              <a:rPr lang="zh-CN" altLang="en-US" b="1" dirty="0">
                <a:solidFill>
                  <a:srgbClr val="0070C0"/>
                </a:solidFill>
                <a:latin typeface="微软雅黑" panose="020B0503020204020204" pitchFamily="34" charset="-122"/>
                <a:ea typeface="微软雅黑" panose="020B0503020204020204" pitchFamily="34" charset="-122"/>
              </a:rPr>
              <a:t>能认知并理解纯电动汽车的电池的重要参数意义。</a:t>
            </a:r>
            <a:endParaRPr lang="zh-CN" altLang="en-US" dirty="0"/>
          </a:p>
        </p:txBody>
      </p:sp>
      <p:sp>
        <p:nvSpPr>
          <p:cNvPr id="30" name="文本框 29"/>
          <p:cNvSpPr txBox="1"/>
          <p:nvPr>
            <p:custDataLst>
              <p:tags r:id="rId20"/>
            </p:custDataLst>
          </p:nvPr>
        </p:nvSpPr>
        <p:spPr>
          <a:xfrm>
            <a:off x="2267744" y="4123600"/>
            <a:ext cx="4092165" cy="371206"/>
          </a:xfrm>
          <a:prstGeom prst="rect">
            <a:avLst/>
          </a:prstGeom>
          <a:noFill/>
        </p:spPr>
        <p:txBody>
          <a:bodyPr wrap="square" anchor="ctr">
            <a:spAutoFit/>
          </a:bodyPr>
          <a:lstStyle/>
          <a:p>
            <a:r>
              <a:rPr lang="zh-CN" altLang="en-US" b="1" dirty="0">
                <a:solidFill>
                  <a:srgbClr val="0070C0"/>
                </a:solidFill>
                <a:latin typeface="微软雅黑" panose="020B0503020204020204" pitchFamily="34" charset="-122"/>
                <a:ea typeface="微软雅黑" panose="020B0503020204020204" pitchFamily="34" charset="-122"/>
              </a:rPr>
              <a:t>培养学生的总结能力与语言表达能力。</a:t>
            </a:r>
            <a:endParaRPr lang="zh-CN" altLang="en-US" dirty="0"/>
          </a:p>
        </p:txBody>
      </p:sp>
      <p:grpSp>
        <p:nvGrpSpPr>
          <p:cNvPr id="31" name="组合 30"/>
          <p:cNvGrpSpPr/>
          <p:nvPr>
            <p:custDataLst>
              <p:tags r:id="rId21"/>
            </p:custDataLst>
          </p:nvPr>
        </p:nvGrpSpPr>
        <p:grpSpPr>
          <a:xfrm>
            <a:off x="1401116" y="3449914"/>
            <a:ext cx="529927" cy="461666"/>
            <a:chOff x="1710900" y="4311825"/>
            <a:chExt cx="734429" cy="653575"/>
          </a:xfrm>
        </p:grpSpPr>
        <p:sp>
          <p:nvSpPr>
            <p:cNvPr id="32" name="MH_Other_9"/>
            <p:cNvSpPr>
              <a:spLocks noChangeArrowheads="1"/>
            </p:cNvSpPr>
            <p:nvPr>
              <p:custDataLst>
                <p:tags r:id="rId22"/>
              </p:custDataLst>
            </p:nvPr>
          </p:nvSpPr>
          <p:spPr bwMode="auto">
            <a:xfrm>
              <a:off x="1710900" y="4311825"/>
              <a:ext cx="357108" cy="357108"/>
            </a:xfrm>
            <a:prstGeom prst="rect">
              <a:avLst/>
            </a:prstGeom>
            <a:solidFill>
              <a:schemeClr val="accent6">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eaLnBrk="1" hangingPunct="1"/>
              <a:r>
                <a:rPr lang="en-US" altLang="zh-CN" sz="2000" b="1" dirty="0">
                  <a:solidFill>
                    <a:srgbClr val="FFFFFF"/>
                  </a:solidFill>
                  <a:ea typeface="微软雅黑" panose="020B0503020204020204" pitchFamily="34" charset="-122"/>
                </a:rPr>
                <a:t>04</a:t>
              </a:r>
              <a:endParaRPr lang="zh-CN" altLang="en-US" sz="2000" b="1" dirty="0">
                <a:solidFill>
                  <a:srgbClr val="FFFFFF"/>
                </a:solidFill>
                <a:ea typeface="微软雅黑" panose="020B0503020204020204" pitchFamily="34" charset="-122"/>
              </a:endParaRPr>
            </a:p>
          </p:txBody>
        </p:sp>
        <p:sp>
          <p:nvSpPr>
            <p:cNvPr id="33" name="MH_Other_10"/>
            <p:cNvSpPr>
              <a:spLocks noChangeArrowheads="1"/>
            </p:cNvSpPr>
            <p:nvPr>
              <p:custDataLst>
                <p:tags r:id="rId23"/>
              </p:custDataLst>
            </p:nvPr>
          </p:nvSpPr>
          <p:spPr bwMode="auto">
            <a:xfrm>
              <a:off x="2088221" y="4385942"/>
              <a:ext cx="282991" cy="282991"/>
            </a:xfrm>
            <a:prstGeom prst="rect">
              <a:avLst/>
            </a:prstGeom>
            <a:solidFill>
              <a:schemeClr val="accent6">
                <a:lumMod val="40000"/>
                <a:lumOff val="6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34" name="MH_Other_11"/>
            <p:cNvSpPr>
              <a:spLocks noChangeArrowheads="1"/>
            </p:cNvSpPr>
            <p:nvPr>
              <p:custDataLst>
                <p:tags r:id="rId24"/>
              </p:custDataLst>
            </p:nvPr>
          </p:nvSpPr>
          <p:spPr bwMode="auto">
            <a:xfrm>
              <a:off x="1791755" y="4689147"/>
              <a:ext cx="276253" cy="276253"/>
            </a:xfrm>
            <a:prstGeom prst="rect">
              <a:avLst/>
            </a:prstGeom>
            <a:solidFill>
              <a:schemeClr val="accent6">
                <a:lumMod val="60000"/>
                <a:lumOff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35" name="MH_Other_12"/>
            <p:cNvSpPr>
              <a:spLocks noChangeArrowheads="1"/>
            </p:cNvSpPr>
            <p:nvPr>
              <p:custDataLst>
                <p:tags r:id="rId25"/>
              </p:custDataLst>
            </p:nvPr>
          </p:nvSpPr>
          <p:spPr bwMode="auto">
            <a:xfrm>
              <a:off x="2088221" y="4689147"/>
              <a:ext cx="357108" cy="235826"/>
            </a:xfrm>
            <a:prstGeom prst="rect">
              <a:avLst/>
            </a:prstGeom>
            <a:solidFill>
              <a:schemeClr val="accent6">
                <a:lumMod val="20000"/>
                <a:lumOff val="8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grpSp>
      <p:grpSp>
        <p:nvGrpSpPr>
          <p:cNvPr id="36" name="组合 35"/>
          <p:cNvGrpSpPr/>
          <p:nvPr>
            <p:custDataLst>
              <p:tags r:id="rId26"/>
            </p:custDataLst>
          </p:nvPr>
        </p:nvGrpSpPr>
        <p:grpSpPr>
          <a:xfrm>
            <a:off x="1408410" y="4074730"/>
            <a:ext cx="529927" cy="461666"/>
            <a:chOff x="1710900" y="4311825"/>
            <a:chExt cx="734429" cy="653575"/>
          </a:xfrm>
        </p:grpSpPr>
        <p:sp>
          <p:nvSpPr>
            <p:cNvPr id="37" name="MH_Other_9"/>
            <p:cNvSpPr>
              <a:spLocks noChangeArrowheads="1"/>
            </p:cNvSpPr>
            <p:nvPr>
              <p:custDataLst>
                <p:tags r:id="rId27"/>
              </p:custDataLst>
            </p:nvPr>
          </p:nvSpPr>
          <p:spPr bwMode="auto">
            <a:xfrm>
              <a:off x="1710900" y="4311825"/>
              <a:ext cx="357108" cy="357108"/>
            </a:xfrm>
            <a:prstGeom prst="rect">
              <a:avLst/>
            </a:prstGeom>
            <a:solidFill>
              <a:schemeClr val="accent4">
                <a:lumMod val="75000"/>
              </a:schemeClr>
            </a:solidFill>
            <a:ln w="9525">
              <a:solidFill>
                <a:schemeClr val="accent4">
                  <a:lumMod val="75000"/>
                </a:schemeClr>
              </a:solidFill>
              <a:miter lim="800000"/>
            </a:ln>
          </p:spPr>
          <p:txBody>
            <a:bodyPr lIns="0" tIns="0" rIns="0" bIns="0" anchor="ctr"/>
            <a:lstStyle/>
            <a:p>
              <a:pPr algn="ctr" eaLnBrk="1" hangingPunct="1"/>
              <a:r>
                <a:rPr lang="en-US" altLang="zh-CN" sz="2000" b="1" dirty="0">
                  <a:solidFill>
                    <a:srgbClr val="FFFFFF"/>
                  </a:solidFill>
                  <a:ea typeface="微软雅黑" panose="020B0503020204020204" pitchFamily="34" charset="-122"/>
                </a:rPr>
                <a:t>05</a:t>
              </a:r>
              <a:endParaRPr lang="zh-CN" altLang="en-US" sz="2000" b="1" dirty="0">
                <a:solidFill>
                  <a:srgbClr val="FFFFFF"/>
                </a:solidFill>
                <a:ea typeface="微软雅黑" panose="020B0503020204020204" pitchFamily="34" charset="-122"/>
              </a:endParaRPr>
            </a:p>
          </p:txBody>
        </p:sp>
        <p:sp>
          <p:nvSpPr>
            <p:cNvPr id="38" name="MH_Other_10"/>
            <p:cNvSpPr>
              <a:spLocks noChangeArrowheads="1"/>
            </p:cNvSpPr>
            <p:nvPr>
              <p:custDataLst>
                <p:tags r:id="rId28"/>
              </p:custDataLst>
            </p:nvPr>
          </p:nvSpPr>
          <p:spPr bwMode="auto">
            <a:xfrm>
              <a:off x="2088221" y="4385942"/>
              <a:ext cx="282991" cy="282991"/>
            </a:xfrm>
            <a:prstGeom prst="rect">
              <a:avLst/>
            </a:prstGeom>
            <a:solidFill>
              <a:schemeClr val="accent4">
                <a:lumMod val="40000"/>
                <a:lumOff val="6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39" name="MH_Other_11"/>
            <p:cNvSpPr>
              <a:spLocks noChangeArrowheads="1"/>
            </p:cNvSpPr>
            <p:nvPr>
              <p:custDataLst>
                <p:tags r:id="rId29"/>
              </p:custDataLst>
            </p:nvPr>
          </p:nvSpPr>
          <p:spPr bwMode="auto">
            <a:xfrm>
              <a:off x="1791755" y="4689147"/>
              <a:ext cx="276253" cy="276253"/>
            </a:xfrm>
            <a:prstGeom prst="rect">
              <a:avLst/>
            </a:prstGeom>
            <a:solidFill>
              <a:schemeClr val="accent4">
                <a:lumMod val="60000"/>
                <a:lumOff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40" name="MH_Other_12"/>
            <p:cNvSpPr>
              <a:spLocks noChangeArrowheads="1"/>
            </p:cNvSpPr>
            <p:nvPr>
              <p:custDataLst>
                <p:tags r:id="rId30"/>
              </p:custDataLst>
            </p:nvPr>
          </p:nvSpPr>
          <p:spPr bwMode="auto">
            <a:xfrm>
              <a:off x="2088221" y="4689147"/>
              <a:ext cx="357108" cy="235826"/>
            </a:xfrm>
            <a:prstGeom prst="rect">
              <a:avLst/>
            </a:prstGeom>
            <a:solidFill>
              <a:schemeClr val="accent4">
                <a:lumMod val="20000"/>
                <a:lumOff val="8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advClick="0" advTm="6000">
        <p14:gallery dir="l"/>
      </p:transition>
    </mc:Choice>
    <mc:Fallback>
      <p:transition advClick="0" advTm="6000">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711399" y="985292"/>
            <a:ext cx="7416824" cy="4672048"/>
          </a:xfrm>
          <a:prstGeom prst="rect">
            <a:avLst/>
          </a:prstGeom>
          <a:noFill/>
        </p:spPr>
        <p:txBody>
          <a:bodyPr wrap="square" rtlCol="0">
            <a:spAutoFit/>
          </a:bodyPr>
          <a:lstStyle/>
          <a:p>
            <a:pPr indent="304800" algn="ctr">
              <a:lnSpc>
                <a:spcPct val="150000"/>
              </a:lnSpc>
            </a:pPr>
            <a:r>
              <a:rPr lang="zh-CN" altLang="en-US" sz="2800" b="1" dirty="0">
                <a:solidFill>
                  <a:srgbClr val="0070C0"/>
                </a:solidFill>
                <a:latin typeface="微软雅黑" panose="020B0503020204020204" pitchFamily="34" charset="-122"/>
                <a:ea typeface="微软雅黑" panose="020B0503020204020204" pitchFamily="34" charset="-122"/>
              </a:rPr>
              <a:t>纯电动汽车的电池系统的认识</a:t>
            </a:r>
            <a:endParaRPr lang="zh-CN" altLang="en-US" sz="2800"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纯电动汽车是指以车载电源为动力，用电机驱动车轮行驶，符合道路交通、安全法规各项要求的车辆。由于对环境影响相对传统汽车较小，其前景被广泛看好，但当前技术尚不成熟。</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电动汽车的组成包括：电力驱动及控制系统、驱动力传动等机械系统、完成既定任务的工作装置等。电力驱动及控制系统是电动汽车的核心，也是区别于内燃机汽车的最大不同点。电力驱动及控制系统由驱动电动机、电源</a:t>
            </a:r>
            <a:r>
              <a:rPr lang="en-US" altLang="zh-CN" b="1" dirty="0">
                <a:solidFill>
                  <a:srgbClr val="0070C0"/>
                </a:solidFill>
                <a:latin typeface="微软雅黑" panose="020B0503020204020204" pitchFamily="34" charset="-122"/>
                <a:ea typeface="微软雅黑" panose="020B0503020204020204" pitchFamily="34" charset="-122"/>
              </a:rPr>
              <a:t>(</a:t>
            </a:r>
            <a:r>
              <a:rPr lang="zh-CN" altLang="en-US" b="1" dirty="0">
                <a:solidFill>
                  <a:srgbClr val="0070C0"/>
                </a:solidFill>
                <a:latin typeface="微软雅黑" panose="020B0503020204020204" pitchFamily="34" charset="-122"/>
                <a:ea typeface="微软雅黑" panose="020B0503020204020204" pitchFamily="34" charset="-122"/>
              </a:rPr>
              <a:t>高压电池系统</a:t>
            </a:r>
            <a:r>
              <a:rPr lang="en-US" altLang="zh-CN" b="1" dirty="0">
                <a:solidFill>
                  <a:srgbClr val="0070C0"/>
                </a:solidFill>
                <a:latin typeface="微软雅黑" panose="020B0503020204020204" pitchFamily="34" charset="-122"/>
                <a:ea typeface="微软雅黑" panose="020B0503020204020204" pitchFamily="34" charset="-122"/>
              </a:rPr>
              <a:t>)</a:t>
            </a:r>
            <a:r>
              <a:rPr lang="zh-CN" altLang="en-US" b="1" dirty="0">
                <a:solidFill>
                  <a:srgbClr val="0070C0"/>
                </a:solidFill>
                <a:latin typeface="微软雅黑" panose="020B0503020204020204" pitchFamily="34" charset="-122"/>
                <a:ea typeface="微软雅黑" panose="020B0503020204020204" pitchFamily="34" charset="-122"/>
              </a:rPr>
              <a:t>和电动机的调速控制装置等组成。电动汽车的其他装置基本与内燃机汽车相同。</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20000"/>
              </a:lnSpc>
            </a:pP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endParaRPr lang="zh-CN" altLang="en-US" dirty="0"/>
          </a:p>
        </p:txBody>
      </p:sp>
    </p:spTree>
  </p:cSld>
  <p:clrMapOvr>
    <a:masterClrMapping/>
  </p:clrMapOvr>
  <p:transition advClick="0" advTm="6000">
    <p:push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323528" y="841276"/>
            <a:ext cx="8712968" cy="2536400"/>
          </a:xfrm>
          <a:prstGeom prst="rect">
            <a:avLst/>
          </a:prstGeom>
        </p:spPr>
        <p:txBody>
          <a:bodyPr wrap="square">
            <a:spAutoFit/>
          </a:bodyPr>
          <a:lstStyle/>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一、纯电动汽车的电池分类</a:t>
            </a:r>
            <a:endParaRPr lang="zh-CN" altLang="zh-CN"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动力电池对于纯电动汽车相当于内燃机汽车中的油箱。动力电池为电动汽车的驱动电动机提供电能，电动机将电源的电能转化为机械能。早期应用最广泛的电池是铅酸蓄电池，但随着电动汽车技术的发展，逐渐被其他蓄电池所取代。正在发展的电动汽车动力电池主要有镍镉电池、锂电池、燃料电池等，这些新型电源的应用，为电动汽车的发展开辟了广阔的前景。</a:t>
            </a:r>
            <a:endParaRPr lang="zh-CN" altLang="zh-CN" b="1" dirty="0">
              <a:solidFill>
                <a:srgbClr val="0070C0"/>
              </a:solidFill>
              <a:latin typeface="微软雅黑" panose="020B0503020204020204" pitchFamily="34" charset="-122"/>
              <a:ea typeface="微软雅黑" panose="020B0503020204020204" pitchFamily="34" charset="-122"/>
            </a:endParaRPr>
          </a:p>
        </p:txBody>
      </p:sp>
      <p:sp>
        <p:nvSpPr>
          <p:cNvPr id="14" name="矩形 13"/>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680281" y="3377676"/>
            <a:ext cx="4572000" cy="369332"/>
          </a:xfrm>
          <a:prstGeom prst="rect">
            <a:avLst/>
          </a:prstGeom>
          <a:noFill/>
        </p:spPr>
        <p:txBody>
          <a:bodyPr wrap="square">
            <a:spAutoFit/>
          </a:bodyPr>
          <a:lstStyle/>
          <a:p>
            <a:r>
              <a:rPr lang="en-US" altLang="zh-CN" b="1" dirty="0">
                <a:solidFill>
                  <a:srgbClr val="0070C0"/>
                </a:solidFill>
                <a:latin typeface="微软雅黑" panose="020B0503020204020204" pitchFamily="34" charset="-122"/>
                <a:ea typeface="微软雅黑" panose="020B0503020204020204" pitchFamily="34" charset="-122"/>
              </a:rPr>
              <a:t>1.</a:t>
            </a:r>
            <a:r>
              <a:rPr lang="zh-CN" altLang="zh-CN" b="1" dirty="0">
                <a:solidFill>
                  <a:srgbClr val="0070C0"/>
                </a:solidFill>
                <a:latin typeface="微软雅黑" panose="020B0503020204020204" pitchFamily="34" charset="-122"/>
                <a:ea typeface="微软雅黑" panose="020B0503020204020204" pitchFamily="34" charset="-122"/>
              </a:rPr>
              <a:t>铅酸蓄电池</a:t>
            </a:r>
            <a:endParaRPr lang="zh-CN" altLang="en-US" b="1" dirty="0">
              <a:solidFill>
                <a:srgbClr val="0070C0"/>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3707904" y="3001516"/>
            <a:ext cx="2561905" cy="2409524"/>
          </a:xfrm>
          <a:prstGeom prst="rect">
            <a:avLst/>
          </a:prstGeom>
        </p:spPr>
      </p:pic>
    </p:spTree>
  </p:cSld>
  <p:clrMapOvr>
    <a:masterClrMapping/>
  </p:clrMapOvr>
  <p:transition advClick="0" advTm="6000">
    <p:push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539552" y="985292"/>
            <a:ext cx="3168352" cy="4246245"/>
          </a:xfrm>
          <a:prstGeom prst="rect">
            <a:avLst/>
          </a:prstGeom>
        </p:spPr>
        <p:txBody>
          <a:bodyPr wrap="square">
            <a:spAutoFit/>
          </a:bodyPr>
          <a:lstStyle/>
          <a:p>
            <a:pPr indent="304800" algn="just">
              <a:lnSpc>
                <a:spcPct val="150000"/>
              </a:lnSpc>
            </a:pPr>
            <a:r>
              <a:rPr lang="en-US" altLang="zh-CN" b="1" dirty="0">
                <a:solidFill>
                  <a:srgbClr val="0070C0"/>
                </a:solidFill>
                <a:latin typeface="微软雅黑" panose="020B0503020204020204" pitchFamily="34" charset="-122"/>
                <a:ea typeface="微软雅黑" panose="020B0503020204020204" pitchFamily="34" charset="-122"/>
              </a:rPr>
              <a:t>2.</a:t>
            </a:r>
            <a:r>
              <a:rPr lang="zh-CN" altLang="zh-CN" b="1" dirty="0">
                <a:solidFill>
                  <a:srgbClr val="0070C0"/>
                </a:solidFill>
                <a:latin typeface="微软雅黑" panose="020B0503020204020204" pitchFamily="34" charset="-122"/>
                <a:ea typeface="微软雅黑" panose="020B0503020204020204" pitchFamily="34" charset="-122"/>
              </a:rPr>
              <a:t> </a:t>
            </a:r>
            <a:r>
              <a:rPr lang="zh-CN" altLang="en-US" b="1" dirty="0">
                <a:solidFill>
                  <a:srgbClr val="0070C0"/>
                </a:solidFill>
                <a:latin typeface="微软雅黑" panose="020B0503020204020204" pitchFamily="34" charset="-122"/>
                <a:ea typeface="微软雅黑" panose="020B0503020204020204" pitchFamily="34" charset="-122"/>
              </a:rPr>
              <a:t>锂电池</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锂离子电池的正极是金属氧化物，负极由碳构成，电解液是一种溶解在有机溶液中的锂盐。锂离子电池每个单体电池的电压为</a:t>
            </a:r>
            <a:r>
              <a:rPr lang="en-US" altLang="zh-CN" b="1" dirty="0">
                <a:solidFill>
                  <a:srgbClr val="0070C0"/>
                </a:solidFill>
                <a:latin typeface="微软雅黑" panose="020B0503020204020204" pitchFamily="34" charset="-122"/>
                <a:ea typeface="微软雅黑" panose="020B0503020204020204" pitchFamily="34" charset="-122"/>
              </a:rPr>
              <a:t>3.6～4.2V</a:t>
            </a:r>
            <a:r>
              <a:rPr lang="zh-CN" altLang="en-US" b="1" dirty="0">
                <a:solidFill>
                  <a:srgbClr val="0070C0"/>
                </a:solidFill>
                <a:latin typeface="微软雅黑" panose="020B0503020204020204" pitchFamily="34" charset="-122"/>
                <a:ea typeface="微软雅黑" panose="020B0503020204020204" pitchFamily="34" charset="-122"/>
              </a:rPr>
              <a:t>（取决于所采用的确切的化学配方）。锂离子电池由于能量密度高，是纯电动汽车和插电式混合动力汽车的最佳选择。</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4" name="矩形 13"/>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4499992" y="2065412"/>
            <a:ext cx="3719588" cy="2567626"/>
          </a:xfrm>
          <a:prstGeom prst="rect">
            <a:avLst/>
          </a:prstGeom>
        </p:spPr>
      </p:pic>
    </p:spTree>
  </p:cSld>
  <p:clrMapOvr>
    <a:masterClrMapping/>
  </p:clrMapOvr>
  <p:transition advClick="0" advTm="6000">
    <p:push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539552" y="770027"/>
            <a:ext cx="7920880" cy="1753235"/>
          </a:xfrm>
          <a:prstGeom prst="rect">
            <a:avLst/>
          </a:prstGeom>
        </p:spPr>
        <p:txBody>
          <a:bodyPr wrap="square">
            <a:spAutoFit/>
          </a:bodyPr>
          <a:lstStyle/>
          <a:p>
            <a:pPr indent="304800" algn="just">
              <a:lnSpc>
                <a:spcPct val="150000"/>
              </a:lnSpc>
            </a:pPr>
            <a:r>
              <a:rPr lang="en-US" altLang="zh-CN" b="1" dirty="0">
                <a:solidFill>
                  <a:srgbClr val="0070C0"/>
                </a:solidFill>
                <a:latin typeface="微软雅黑" panose="020B0503020204020204" pitchFamily="34" charset="-122"/>
                <a:ea typeface="微软雅黑" panose="020B0503020204020204" pitchFamily="34" charset="-122"/>
              </a:rPr>
              <a:t>3.</a:t>
            </a:r>
            <a:r>
              <a:rPr lang="zh-CN" altLang="zh-CN" b="1" dirty="0">
                <a:solidFill>
                  <a:srgbClr val="0070C0"/>
                </a:solidFill>
                <a:latin typeface="微软雅黑" panose="020B0503020204020204" pitchFamily="34" charset="-122"/>
                <a:ea typeface="微软雅黑" panose="020B0503020204020204" pitchFamily="34" charset="-122"/>
              </a:rPr>
              <a:t>燃料电池</a:t>
            </a:r>
            <a:endParaRPr lang="en-US" altLang="zh-CN"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zh-CN" altLang="zh-CN" b="1" dirty="0">
                <a:solidFill>
                  <a:srgbClr val="0070C0"/>
                </a:solidFill>
                <a:latin typeface="微软雅黑" panose="020B0503020204020204" pitchFamily="34" charset="-122"/>
                <a:ea typeface="微软雅黑" panose="020B0503020204020204" pitchFamily="34" charset="-122"/>
              </a:rPr>
              <a:t>在燃料电池阳极</a:t>
            </a:r>
            <a:r>
              <a:rPr lang="en-US" altLang="zh-CN" b="1" dirty="0">
                <a:solidFill>
                  <a:srgbClr val="0070C0"/>
                </a:solidFill>
                <a:latin typeface="微软雅黑" panose="020B0503020204020204" pitchFamily="34" charset="-122"/>
                <a:ea typeface="微软雅黑" panose="020B0503020204020204" pitchFamily="34" charset="-122"/>
              </a:rPr>
              <a:t>(</a:t>
            </a:r>
            <a:r>
              <a:rPr lang="zh-CN" altLang="zh-CN" b="1" dirty="0">
                <a:solidFill>
                  <a:srgbClr val="0070C0"/>
                </a:solidFill>
                <a:latin typeface="微软雅黑" panose="020B0503020204020204" pitchFamily="34" charset="-122"/>
                <a:ea typeface="微软雅黑" panose="020B0503020204020204" pitchFamily="34" charset="-122"/>
              </a:rPr>
              <a:t>即外电路的负极，也可称燃料极</a:t>
            </a:r>
            <a:r>
              <a:rPr lang="en-US" altLang="zh-CN" b="1" dirty="0">
                <a:solidFill>
                  <a:srgbClr val="0070C0"/>
                </a:solidFill>
                <a:latin typeface="微软雅黑" panose="020B0503020204020204" pitchFamily="34" charset="-122"/>
                <a:ea typeface="微软雅黑" panose="020B0503020204020204" pitchFamily="34" charset="-122"/>
              </a:rPr>
              <a:t>)</a:t>
            </a:r>
            <a:r>
              <a:rPr lang="zh-CN" altLang="zh-CN" b="1" dirty="0">
                <a:solidFill>
                  <a:srgbClr val="0070C0"/>
                </a:solidFill>
                <a:latin typeface="微软雅黑" panose="020B0503020204020204" pitchFamily="34" charset="-122"/>
                <a:ea typeface="微软雅黑" panose="020B0503020204020204" pitchFamily="34" charset="-122"/>
              </a:rPr>
              <a:t>上连续供给气态燃料</a:t>
            </a:r>
            <a:r>
              <a:rPr lang="en-US" altLang="zh-CN" b="1" dirty="0">
                <a:solidFill>
                  <a:srgbClr val="0070C0"/>
                </a:solidFill>
                <a:latin typeface="微软雅黑" panose="020B0503020204020204" pitchFamily="34" charset="-122"/>
                <a:ea typeface="微软雅黑" panose="020B0503020204020204" pitchFamily="34" charset="-122"/>
              </a:rPr>
              <a:t>(</a:t>
            </a:r>
            <a:r>
              <a:rPr lang="zh-CN" altLang="zh-CN" b="1" dirty="0">
                <a:solidFill>
                  <a:srgbClr val="0070C0"/>
                </a:solidFill>
                <a:latin typeface="微软雅黑" panose="020B0503020204020204" pitchFamily="34" charset="-122"/>
                <a:ea typeface="微软雅黑" panose="020B0503020204020204" pitchFamily="34" charset="-122"/>
              </a:rPr>
              <a:t>氢气</a:t>
            </a:r>
            <a:r>
              <a:rPr lang="en-US" altLang="zh-CN" b="1" dirty="0">
                <a:solidFill>
                  <a:srgbClr val="0070C0"/>
                </a:solidFill>
                <a:latin typeface="微软雅黑" panose="020B0503020204020204" pitchFamily="34" charset="-122"/>
                <a:ea typeface="微软雅黑" panose="020B0503020204020204" pitchFamily="34" charset="-122"/>
              </a:rPr>
              <a:t>)</a:t>
            </a:r>
            <a:r>
              <a:rPr lang="zh-CN" altLang="zh-CN" b="1" dirty="0">
                <a:solidFill>
                  <a:srgbClr val="0070C0"/>
                </a:solidFill>
                <a:latin typeface="微软雅黑" panose="020B0503020204020204" pitchFamily="34" charset="-122"/>
                <a:ea typeface="微软雅黑" panose="020B0503020204020204" pitchFamily="34" charset="-122"/>
              </a:rPr>
              <a:t>，而在阴极</a:t>
            </a:r>
            <a:r>
              <a:rPr lang="en-US" altLang="zh-CN" b="1" dirty="0">
                <a:solidFill>
                  <a:srgbClr val="0070C0"/>
                </a:solidFill>
                <a:latin typeface="微软雅黑" panose="020B0503020204020204" pitchFamily="34" charset="-122"/>
                <a:ea typeface="微软雅黑" panose="020B0503020204020204" pitchFamily="34" charset="-122"/>
              </a:rPr>
              <a:t>(</a:t>
            </a:r>
            <a:r>
              <a:rPr lang="zh-CN" altLang="zh-CN" b="1" dirty="0">
                <a:solidFill>
                  <a:srgbClr val="0070C0"/>
                </a:solidFill>
                <a:latin typeface="微软雅黑" panose="020B0503020204020204" pitchFamily="34" charset="-122"/>
                <a:ea typeface="微软雅黑" panose="020B0503020204020204" pitchFamily="34" charset="-122"/>
              </a:rPr>
              <a:t>即外电路的正极，也可称空气极</a:t>
            </a:r>
            <a:r>
              <a:rPr lang="en-US" altLang="zh-CN" b="1" dirty="0">
                <a:solidFill>
                  <a:srgbClr val="0070C0"/>
                </a:solidFill>
                <a:latin typeface="微软雅黑" panose="020B0503020204020204" pitchFamily="34" charset="-122"/>
                <a:ea typeface="微软雅黑" panose="020B0503020204020204" pitchFamily="34" charset="-122"/>
              </a:rPr>
              <a:t>)</a:t>
            </a:r>
            <a:r>
              <a:rPr lang="zh-CN" altLang="zh-CN" b="1" dirty="0">
                <a:solidFill>
                  <a:srgbClr val="0070C0"/>
                </a:solidFill>
                <a:latin typeface="微软雅黑" panose="020B0503020204020204" pitchFamily="34" charset="-122"/>
                <a:ea typeface="微软雅黑" panose="020B0503020204020204" pitchFamily="34" charset="-122"/>
              </a:rPr>
              <a:t>上连续供给氧气</a:t>
            </a:r>
            <a:r>
              <a:rPr lang="en-US" altLang="zh-CN" b="1" dirty="0">
                <a:solidFill>
                  <a:srgbClr val="0070C0"/>
                </a:solidFill>
                <a:latin typeface="微软雅黑" panose="020B0503020204020204" pitchFamily="34" charset="-122"/>
                <a:ea typeface="微软雅黑" panose="020B0503020204020204" pitchFamily="34" charset="-122"/>
              </a:rPr>
              <a:t>(</a:t>
            </a:r>
            <a:r>
              <a:rPr lang="zh-CN" altLang="zh-CN" b="1" dirty="0">
                <a:solidFill>
                  <a:srgbClr val="0070C0"/>
                </a:solidFill>
                <a:latin typeface="微软雅黑" panose="020B0503020204020204" pitchFamily="34" charset="-122"/>
                <a:ea typeface="微软雅黑" panose="020B0503020204020204" pitchFamily="34" charset="-122"/>
              </a:rPr>
              <a:t>或空气</a:t>
            </a:r>
            <a:r>
              <a:rPr lang="en-US" altLang="zh-CN" b="1" dirty="0">
                <a:solidFill>
                  <a:srgbClr val="0070C0"/>
                </a:solidFill>
                <a:latin typeface="微软雅黑" panose="020B0503020204020204" pitchFamily="34" charset="-122"/>
                <a:ea typeface="微软雅黑" panose="020B0503020204020204" pitchFamily="34" charset="-122"/>
              </a:rPr>
              <a:t>)</a:t>
            </a:r>
            <a:r>
              <a:rPr lang="zh-CN" altLang="zh-CN" b="1" dirty="0">
                <a:solidFill>
                  <a:srgbClr val="0070C0"/>
                </a:solidFill>
                <a:latin typeface="微软雅黑" panose="020B0503020204020204" pitchFamily="34" charset="-122"/>
                <a:ea typeface="微软雅黑" panose="020B0503020204020204" pitchFamily="34" charset="-122"/>
              </a:rPr>
              <a:t>，就可以在电极上连续发生电化学反应，并产生电流。</a:t>
            </a:r>
            <a:endParaRPr lang="zh-CN" altLang="zh-CN" b="1" dirty="0">
              <a:solidFill>
                <a:srgbClr val="0070C0"/>
              </a:solidFill>
              <a:latin typeface="微软雅黑" panose="020B0503020204020204" pitchFamily="34" charset="-122"/>
              <a:ea typeface="微软雅黑" panose="020B0503020204020204" pitchFamily="34" charset="-122"/>
            </a:endParaRPr>
          </a:p>
        </p:txBody>
      </p:sp>
      <p:sp>
        <p:nvSpPr>
          <p:cNvPr id="14" name="矩形 13"/>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5076132" y="2570055"/>
            <a:ext cx="3647619" cy="2571429"/>
          </a:xfrm>
          <a:prstGeom prst="rect">
            <a:avLst/>
          </a:prstGeom>
        </p:spPr>
      </p:pic>
      <p:sp>
        <p:nvSpPr>
          <p:cNvPr id="6" name="文本框 5"/>
          <p:cNvSpPr txBox="1"/>
          <p:nvPr/>
        </p:nvSpPr>
        <p:spPr>
          <a:xfrm>
            <a:off x="539750" y="2472690"/>
            <a:ext cx="4119245" cy="2168525"/>
          </a:xfrm>
          <a:prstGeom prst="rect">
            <a:avLst/>
          </a:prstGeom>
          <a:noFill/>
        </p:spPr>
        <p:txBody>
          <a:bodyPr wrap="square">
            <a:spAutoFit/>
          </a:bodyPr>
          <a:lstStyle/>
          <a:p>
            <a:pPr>
              <a:lnSpc>
                <a:spcPct val="150000"/>
              </a:lnSpc>
            </a:pPr>
            <a:r>
              <a:rPr lang="zh-CN" altLang="zh-CN" b="1" dirty="0">
                <a:solidFill>
                  <a:srgbClr val="0070C0"/>
                </a:solidFill>
                <a:latin typeface="微软雅黑" panose="020B0503020204020204" pitchFamily="34" charset="-122"/>
                <a:ea typeface="微软雅黑" panose="020B0503020204020204" pitchFamily="34" charset="-122"/>
              </a:rPr>
              <a:t>燃料电池最常用的燃料为纯氢、各种富含氢的气体</a:t>
            </a:r>
            <a:r>
              <a:rPr lang="en-US" altLang="zh-CN" b="1" dirty="0">
                <a:solidFill>
                  <a:srgbClr val="0070C0"/>
                </a:solidFill>
                <a:latin typeface="微软雅黑" panose="020B0503020204020204" pitchFamily="34" charset="-122"/>
                <a:ea typeface="微软雅黑" panose="020B0503020204020204" pitchFamily="34" charset="-122"/>
              </a:rPr>
              <a:t>(</a:t>
            </a:r>
            <a:r>
              <a:rPr lang="zh-CN" altLang="zh-CN" b="1" dirty="0">
                <a:solidFill>
                  <a:srgbClr val="0070C0"/>
                </a:solidFill>
                <a:latin typeface="微软雅黑" panose="020B0503020204020204" pitchFamily="34" charset="-122"/>
                <a:ea typeface="微软雅黑" panose="020B0503020204020204" pitchFamily="34" charset="-122"/>
              </a:rPr>
              <a:t>如重整气</a:t>
            </a:r>
            <a:r>
              <a:rPr lang="en-US" altLang="zh-CN" b="1" dirty="0">
                <a:solidFill>
                  <a:srgbClr val="0070C0"/>
                </a:solidFill>
                <a:latin typeface="微软雅黑" panose="020B0503020204020204" pitchFamily="34" charset="-122"/>
                <a:ea typeface="微软雅黑" panose="020B0503020204020204" pitchFamily="34" charset="-122"/>
              </a:rPr>
              <a:t>)</a:t>
            </a:r>
            <a:r>
              <a:rPr lang="zh-CN" altLang="zh-CN" b="1" dirty="0">
                <a:solidFill>
                  <a:srgbClr val="0070C0"/>
                </a:solidFill>
                <a:latin typeface="微软雅黑" panose="020B0503020204020204" pitchFamily="34" charset="-122"/>
                <a:ea typeface="微软雅黑" panose="020B0503020204020204" pitchFamily="34" charset="-122"/>
              </a:rPr>
              <a:t>和某些液体</a:t>
            </a:r>
            <a:r>
              <a:rPr lang="en-US" altLang="zh-CN" b="1" dirty="0">
                <a:solidFill>
                  <a:srgbClr val="0070C0"/>
                </a:solidFill>
                <a:latin typeface="微软雅黑" panose="020B0503020204020204" pitchFamily="34" charset="-122"/>
                <a:ea typeface="微软雅黑" panose="020B0503020204020204" pitchFamily="34" charset="-122"/>
              </a:rPr>
              <a:t>(</a:t>
            </a:r>
            <a:r>
              <a:rPr lang="zh-CN" altLang="zh-CN" b="1" dirty="0">
                <a:solidFill>
                  <a:srgbClr val="0070C0"/>
                </a:solidFill>
                <a:latin typeface="微软雅黑" panose="020B0503020204020204" pitchFamily="34" charset="-122"/>
                <a:ea typeface="微软雅黑" panose="020B0503020204020204" pitchFamily="34" charset="-122"/>
              </a:rPr>
              <a:t>如甲醇水溶液</a:t>
            </a:r>
            <a:r>
              <a:rPr lang="en-US" altLang="zh-CN" b="1" dirty="0">
                <a:solidFill>
                  <a:srgbClr val="0070C0"/>
                </a:solidFill>
                <a:latin typeface="微软雅黑" panose="020B0503020204020204" pitchFamily="34" charset="-122"/>
                <a:ea typeface="微软雅黑" panose="020B0503020204020204" pitchFamily="34" charset="-122"/>
              </a:rPr>
              <a:t>)</a:t>
            </a:r>
            <a:r>
              <a:rPr lang="zh-CN" altLang="zh-CN" b="1" dirty="0">
                <a:solidFill>
                  <a:srgbClr val="0070C0"/>
                </a:solidFill>
                <a:latin typeface="微软雅黑" panose="020B0503020204020204" pitchFamily="34" charset="-122"/>
                <a:ea typeface="微软雅黑" panose="020B0503020204020204" pitchFamily="34" charset="-122"/>
              </a:rPr>
              <a:t>，常用的氧化剂为纯氧、净化空气等气体和某些液体</a:t>
            </a:r>
            <a:r>
              <a:rPr lang="en-US" altLang="zh-CN" b="1" dirty="0">
                <a:solidFill>
                  <a:srgbClr val="0070C0"/>
                </a:solidFill>
                <a:latin typeface="微软雅黑" panose="020B0503020204020204" pitchFamily="34" charset="-122"/>
                <a:ea typeface="微软雅黑" panose="020B0503020204020204" pitchFamily="34" charset="-122"/>
              </a:rPr>
              <a:t>(</a:t>
            </a:r>
            <a:r>
              <a:rPr lang="zh-CN" altLang="zh-CN" b="1" dirty="0">
                <a:solidFill>
                  <a:srgbClr val="0070C0"/>
                </a:solidFill>
                <a:latin typeface="微软雅黑" panose="020B0503020204020204" pitchFamily="34" charset="-122"/>
                <a:ea typeface="微软雅黑" panose="020B0503020204020204" pitchFamily="34" charset="-122"/>
              </a:rPr>
              <a:t>如过氧化氢和硝酸的水溶液等</a:t>
            </a:r>
            <a:r>
              <a:rPr lang="en-US" altLang="zh-CN" b="1" dirty="0">
                <a:solidFill>
                  <a:srgbClr val="0070C0"/>
                </a:solidFill>
                <a:latin typeface="微软雅黑" panose="020B0503020204020204" pitchFamily="34" charset="-122"/>
                <a:ea typeface="微软雅黑" panose="020B0503020204020204" pitchFamily="34" charset="-122"/>
              </a:rPr>
              <a:t>)</a:t>
            </a:r>
            <a:r>
              <a:rPr lang="zh-CN" altLang="zh-CN" b="1" dirty="0">
                <a:solidFill>
                  <a:srgbClr val="0070C0"/>
                </a:solidFill>
                <a:latin typeface="微软雅黑" panose="020B0503020204020204" pitchFamily="34" charset="-122"/>
                <a:ea typeface="微软雅黑" panose="020B0503020204020204" pitchFamily="34" charset="-122"/>
              </a:rPr>
              <a:t>。</a:t>
            </a:r>
            <a:endParaRPr lang="zh-CN" altLang="en-US" dirty="0"/>
          </a:p>
        </p:txBody>
      </p:sp>
    </p:spTree>
  </p:cSld>
  <p:clrMapOvr>
    <a:masterClrMapping/>
  </p:clrMapOvr>
  <p:transition advClick="0" advTm="6000">
    <p:push dir="r"/>
  </p:transition>
</p:sld>
</file>

<file path=ppt/tags/tag1.xml><?xml version="1.0" encoding="utf-8"?>
<p:tagLst xmlns:p="http://schemas.openxmlformats.org/presentationml/2006/main">
  <p:tag name="KSO_WM_DIAGRAM_VIRTUALLY_FRAME" val="{&quot;height&quot;:319.3077165354331,&quot;left&quot;:118.32330708661418,&quot;top&quot;:38.36889763779528,&quot;width&quot;:525.1727559055118}"/>
</p:tagLst>
</file>

<file path=ppt/tags/tag10.xml><?xml version="1.0" encoding="utf-8"?>
<p:tagLst xmlns:p="http://schemas.openxmlformats.org/presentationml/2006/main">
  <p:tag name="MH" val="20151123103241"/>
  <p:tag name="MH_LIBRARY" val="GRAPHIC"/>
  <p:tag name="MH_TYPE" val="Other"/>
  <p:tag name="MH_ORDER" val="1"/>
  <p:tag name="KSO_WM_DIAGRAM_VIRTUALLY_FRAME" val="{&quot;height&quot;:239.30370078740157,&quot;left&quot;:110.32409448818899,&quot;top&quot;:117.8928346456693,&quot;width&quot;:481.59763779527555}"/>
</p:tagLst>
</file>

<file path=ppt/tags/tag11.xml><?xml version="1.0" encoding="utf-8"?>
<p:tagLst xmlns:p="http://schemas.openxmlformats.org/presentationml/2006/main">
  <p:tag name="MH" val="20151123103241"/>
  <p:tag name="MH_LIBRARY" val="GRAPHIC"/>
  <p:tag name="MH_TYPE" val="Other"/>
  <p:tag name="MH_ORDER" val="2"/>
  <p:tag name="KSO_WM_DIAGRAM_VIRTUALLY_FRAME" val="{&quot;height&quot;:239.30370078740157,&quot;left&quot;:110.32409448818899,&quot;top&quot;:117.8928346456693,&quot;width&quot;:481.59763779527555}"/>
</p:tagLst>
</file>

<file path=ppt/tags/tag12.xml><?xml version="1.0" encoding="utf-8"?>
<p:tagLst xmlns:p="http://schemas.openxmlformats.org/presentationml/2006/main">
  <p:tag name="MH" val="20151123103241"/>
  <p:tag name="MH_LIBRARY" val="GRAPHIC"/>
  <p:tag name="MH_TYPE" val="Other"/>
  <p:tag name="MH_ORDER" val="3"/>
  <p:tag name="KSO_WM_DIAGRAM_VIRTUALLY_FRAME" val="{&quot;height&quot;:239.30370078740157,&quot;left&quot;:110.32409448818899,&quot;top&quot;:117.8928346456693,&quot;width&quot;:481.59763779527555}"/>
</p:tagLst>
</file>

<file path=ppt/tags/tag13.xml><?xml version="1.0" encoding="utf-8"?>
<p:tagLst xmlns:p="http://schemas.openxmlformats.org/presentationml/2006/main">
  <p:tag name="MH" val="20151123103241"/>
  <p:tag name="MH_LIBRARY" val="GRAPHIC"/>
  <p:tag name="MH_TYPE" val="Other"/>
  <p:tag name="MH_ORDER" val="4"/>
  <p:tag name="KSO_WM_DIAGRAM_VIRTUALLY_FRAME" val="{&quot;height&quot;:239.30370078740157,&quot;left&quot;:110.32409448818899,&quot;top&quot;:117.8928346456693,&quot;width&quot;:481.59763779527555}"/>
</p:tagLst>
</file>

<file path=ppt/tags/tag14.xml><?xml version="1.0" encoding="utf-8"?>
<p:tagLst xmlns:p="http://schemas.openxmlformats.org/presentationml/2006/main">
  <p:tag name="KSO_WM_DIAGRAM_VIRTUALLY_FRAME" val="{&quot;height&quot;:239.30370078740157,&quot;left&quot;:110.32409448818899,&quot;top&quot;:117.8928346456693,&quot;width&quot;:481.59763779527555}"/>
</p:tagLst>
</file>

<file path=ppt/tags/tag15.xml><?xml version="1.0" encoding="utf-8"?>
<p:tagLst xmlns:p="http://schemas.openxmlformats.org/presentationml/2006/main">
  <p:tag name="MH" val="20151123103241"/>
  <p:tag name="MH_LIBRARY" val="GRAPHIC"/>
  <p:tag name="MH_TYPE" val="Other"/>
  <p:tag name="MH_ORDER" val="5"/>
  <p:tag name="KSO_WM_DIAGRAM_VIRTUALLY_FRAME" val="{&quot;height&quot;:239.30370078740157,&quot;left&quot;:110.32409448818899,&quot;top&quot;:117.8928346456693,&quot;width&quot;:481.59763779527555}"/>
</p:tagLst>
</file>

<file path=ppt/tags/tag16.xml><?xml version="1.0" encoding="utf-8"?>
<p:tagLst xmlns:p="http://schemas.openxmlformats.org/presentationml/2006/main">
  <p:tag name="MH" val="20151123103241"/>
  <p:tag name="MH_LIBRARY" val="GRAPHIC"/>
  <p:tag name="MH_TYPE" val="Other"/>
  <p:tag name="MH_ORDER" val="6"/>
  <p:tag name="KSO_WM_DIAGRAM_VIRTUALLY_FRAME" val="{&quot;height&quot;:239.30370078740157,&quot;left&quot;:110.32409448818899,&quot;top&quot;:117.8928346456693,&quot;width&quot;:481.59763779527555}"/>
</p:tagLst>
</file>

<file path=ppt/tags/tag17.xml><?xml version="1.0" encoding="utf-8"?>
<p:tagLst xmlns:p="http://schemas.openxmlformats.org/presentationml/2006/main">
  <p:tag name="MH" val="20151123103241"/>
  <p:tag name="MH_LIBRARY" val="GRAPHIC"/>
  <p:tag name="MH_TYPE" val="Other"/>
  <p:tag name="MH_ORDER" val="7"/>
  <p:tag name="KSO_WM_DIAGRAM_VIRTUALLY_FRAME" val="{&quot;height&quot;:239.30370078740157,&quot;left&quot;:110.32409448818899,&quot;top&quot;:117.8928346456693,&quot;width&quot;:481.59763779527555}"/>
</p:tagLst>
</file>

<file path=ppt/tags/tag18.xml><?xml version="1.0" encoding="utf-8"?>
<p:tagLst xmlns:p="http://schemas.openxmlformats.org/presentationml/2006/main">
  <p:tag name="MH" val="20151123103241"/>
  <p:tag name="MH_LIBRARY" val="GRAPHIC"/>
  <p:tag name="MH_TYPE" val="Other"/>
  <p:tag name="MH_ORDER" val="8"/>
  <p:tag name="KSO_WM_DIAGRAM_VIRTUALLY_FRAME" val="{&quot;height&quot;:239.30370078740157,&quot;left&quot;:110.32409448818899,&quot;top&quot;:117.8928346456693,&quot;width&quot;:481.59763779527555}"/>
</p:tagLst>
</file>

<file path=ppt/tags/tag19.xml><?xml version="1.0" encoding="utf-8"?>
<p:tagLst xmlns:p="http://schemas.openxmlformats.org/presentationml/2006/main">
  <p:tag name="KSO_WM_DIAGRAM_VIRTUALLY_FRAME" val="{&quot;height&quot;:239.30370078740157,&quot;left&quot;:110.32409448818899,&quot;top&quot;:117.8928346456693,&quot;width&quot;:481.59763779527555}"/>
</p:tagLst>
</file>

<file path=ppt/tags/tag2.xml><?xml version="1.0" encoding="utf-8"?>
<p:tagLst xmlns:p="http://schemas.openxmlformats.org/presentationml/2006/main">
  <p:tag name="KSO_WM_DIAGRAM_VIRTUALLY_FRAME" val="{&quot;height&quot;:319.3077165354331,&quot;left&quot;:118.32330708661418,&quot;top&quot;:38.36889763779528,&quot;width&quot;:525.1727559055118}"/>
</p:tagLst>
</file>

<file path=ppt/tags/tag20.xml><?xml version="1.0" encoding="utf-8"?>
<p:tagLst xmlns:p="http://schemas.openxmlformats.org/presentationml/2006/main">
  <p:tag name="MH" val="20151123103241"/>
  <p:tag name="MH_LIBRARY" val="GRAPHIC"/>
  <p:tag name="MH_TYPE" val="Other"/>
  <p:tag name="MH_ORDER" val="9"/>
  <p:tag name="KSO_WM_DIAGRAM_VIRTUALLY_FRAME" val="{&quot;height&quot;:239.30370078740157,&quot;left&quot;:110.32409448818899,&quot;top&quot;:117.8928346456693,&quot;width&quot;:481.59763779527555}"/>
</p:tagLst>
</file>

<file path=ppt/tags/tag21.xml><?xml version="1.0" encoding="utf-8"?>
<p:tagLst xmlns:p="http://schemas.openxmlformats.org/presentationml/2006/main">
  <p:tag name="MH" val="20151123103241"/>
  <p:tag name="MH_LIBRARY" val="GRAPHIC"/>
  <p:tag name="MH_TYPE" val="Other"/>
  <p:tag name="MH_ORDER" val="10"/>
  <p:tag name="KSO_WM_DIAGRAM_VIRTUALLY_FRAME" val="{&quot;height&quot;:239.30370078740157,&quot;left&quot;:110.32409448818899,&quot;top&quot;:117.8928346456693,&quot;width&quot;:481.59763779527555}"/>
</p:tagLst>
</file>

<file path=ppt/tags/tag22.xml><?xml version="1.0" encoding="utf-8"?>
<p:tagLst xmlns:p="http://schemas.openxmlformats.org/presentationml/2006/main">
  <p:tag name="MH" val="20151123103241"/>
  <p:tag name="MH_LIBRARY" val="GRAPHIC"/>
  <p:tag name="MH_TYPE" val="Other"/>
  <p:tag name="MH_ORDER" val="11"/>
  <p:tag name="KSO_WM_DIAGRAM_VIRTUALLY_FRAME" val="{&quot;height&quot;:239.30370078740157,&quot;left&quot;:110.32409448818899,&quot;top&quot;:117.8928346456693,&quot;width&quot;:481.59763779527555}"/>
</p:tagLst>
</file>

<file path=ppt/tags/tag23.xml><?xml version="1.0" encoding="utf-8"?>
<p:tagLst xmlns:p="http://schemas.openxmlformats.org/presentationml/2006/main">
  <p:tag name="MH" val="20151123103241"/>
  <p:tag name="MH_LIBRARY" val="GRAPHIC"/>
  <p:tag name="MH_TYPE" val="Other"/>
  <p:tag name="MH_ORDER" val="12"/>
  <p:tag name="KSO_WM_DIAGRAM_VIRTUALLY_FRAME" val="{&quot;height&quot;:239.30370078740157,&quot;left&quot;:110.32409448818899,&quot;top&quot;:117.8928346456693,&quot;width&quot;:481.59763779527555}"/>
</p:tagLst>
</file>

<file path=ppt/tags/tag24.xml><?xml version="1.0" encoding="utf-8"?>
<p:tagLst xmlns:p="http://schemas.openxmlformats.org/presentationml/2006/main">
  <p:tag name="KSO_WM_DIAGRAM_VIRTUALLY_FRAME" val="{&quot;height&quot;:239.30370078740157,&quot;left&quot;:110.32409448818899,&quot;top&quot;:117.8928346456693,&quot;width&quot;:481.59763779527555}"/>
</p:tagLst>
</file>

<file path=ppt/tags/tag25.xml><?xml version="1.0" encoding="utf-8"?>
<p:tagLst xmlns:p="http://schemas.openxmlformats.org/presentationml/2006/main">
  <p:tag name="KSO_WM_DIAGRAM_VIRTUALLY_FRAME" val="{&quot;height&quot;:239.30370078740157,&quot;left&quot;:110.32409448818899,&quot;top&quot;:117.8928346456693,&quot;width&quot;:481.59763779527555}"/>
</p:tagLst>
</file>

<file path=ppt/tags/tag26.xml><?xml version="1.0" encoding="utf-8"?>
<p:tagLst xmlns:p="http://schemas.openxmlformats.org/presentationml/2006/main">
  <p:tag name="KSO_WM_DIAGRAM_VIRTUALLY_FRAME" val="{&quot;height&quot;:239.30370078740157,&quot;left&quot;:110.32409448818899,&quot;top&quot;:117.8928346456693,&quot;width&quot;:481.59763779527555}"/>
</p:tagLst>
</file>

<file path=ppt/tags/tag27.xml><?xml version="1.0" encoding="utf-8"?>
<p:tagLst xmlns:p="http://schemas.openxmlformats.org/presentationml/2006/main">
  <p:tag name="KSO_WM_DIAGRAM_VIRTUALLY_FRAME" val="{&quot;height&quot;:239.30370078740157,&quot;left&quot;:110.32409448818899,&quot;top&quot;:117.8928346456693,&quot;width&quot;:481.59763779527555}"/>
</p:tagLst>
</file>

<file path=ppt/tags/tag28.xml><?xml version="1.0" encoding="utf-8"?>
<p:tagLst xmlns:p="http://schemas.openxmlformats.org/presentationml/2006/main">
  <p:tag name="KSO_WM_DIAGRAM_VIRTUALLY_FRAME" val="{&quot;height&quot;:239.30370078740157,&quot;left&quot;:110.32409448818899,&quot;top&quot;:117.8928346456693,&quot;width&quot;:481.59763779527555}"/>
</p:tagLst>
</file>

<file path=ppt/tags/tag29.xml><?xml version="1.0" encoding="utf-8"?>
<p:tagLst xmlns:p="http://schemas.openxmlformats.org/presentationml/2006/main">
  <p:tag name="KSO_WM_DIAGRAM_VIRTUALLY_FRAME" val="{&quot;height&quot;:239.30370078740157,&quot;left&quot;:110.32409448818899,&quot;top&quot;:117.8928346456693,&quot;width&quot;:481.59763779527555}"/>
</p:tagLst>
</file>

<file path=ppt/tags/tag3.xml><?xml version="1.0" encoding="utf-8"?>
<p:tagLst xmlns:p="http://schemas.openxmlformats.org/presentationml/2006/main">
  <p:tag name="KSO_WM_DIAGRAM_VIRTUALLY_FRAME" val="{&quot;height&quot;:319.3077165354331,&quot;left&quot;:118.32330708661418,&quot;top&quot;:38.36889763779528,&quot;width&quot;:525.1727559055118}"/>
</p:tagLst>
</file>

<file path=ppt/tags/tag30.xml><?xml version="1.0" encoding="utf-8"?>
<p:tagLst xmlns:p="http://schemas.openxmlformats.org/presentationml/2006/main">
  <p:tag name="MH" val="20151123103241"/>
  <p:tag name="MH_LIBRARY" val="GRAPHIC"/>
  <p:tag name="MH_TYPE" val="Other"/>
  <p:tag name="MH_ORDER" val="9"/>
  <p:tag name="KSO_WM_DIAGRAM_VIRTUALLY_FRAME" val="{&quot;height&quot;:239.30370078740157,&quot;left&quot;:110.32409448818899,&quot;top&quot;:117.8928346456693,&quot;width&quot;:481.59763779527555}"/>
</p:tagLst>
</file>

<file path=ppt/tags/tag31.xml><?xml version="1.0" encoding="utf-8"?>
<p:tagLst xmlns:p="http://schemas.openxmlformats.org/presentationml/2006/main">
  <p:tag name="MH" val="20151123103241"/>
  <p:tag name="MH_LIBRARY" val="GRAPHIC"/>
  <p:tag name="MH_TYPE" val="Other"/>
  <p:tag name="MH_ORDER" val="10"/>
  <p:tag name="KSO_WM_DIAGRAM_VIRTUALLY_FRAME" val="{&quot;height&quot;:239.30370078740157,&quot;left&quot;:110.32409448818899,&quot;top&quot;:117.8928346456693,&quot;width&quot;:481.59763779527555}"/>
</p:tagLst>
</file>

<file path=ppt/tags/tag32.xml><?xml version="1.0" encoding="utf-8"?>
<p:tagLst xmlns:p="http://schemas.openxmlformats.org/presentationml/2006/main">
  <p:tag name="MH" val="20151123103241"/>
  <p:tag name="MH_LIBRARY" val="GRAPHIC"/>
  <p:tag name="MH_TYPE" val="Other"/>
  <p:tag name="MH_ORDER" val="11"/>
  <p:tag name="KSO_WM_DIAGRAM_VIRTUALLY_FRAME" val="{&quot;height&quot;:239.30370078740157,&quot;left&quot;:110.32409448818899,&quot;top&quot;:117.8928346456693,&quot;width&quot;:481.59763779527555}"/>
</p:tagLst>
</file>

<file path=ppt/tags/tag33.xml><?xml version="1.0" encoding="utf-8"?>
<p:tagLst xmlns:p="http://schemas.openxmlformats.org/presentationml/2006/main">
  <p:tag name="MH" val="20151123103241"/>
  <p:tag name="MH_LIBRARY" val="GRAPHIC"/>
  <p:tag name="MH_TYPE" val="Other"/>
  <p:tag name="MH_ORDER" val="12"/>
  <p:tag name="KSO_WM_DIAGRAM_VIRTUALLY_FRAME" val="{&quot;height&quot;:239.30370078740157,&quot;left&quot;:110.32409448818899,&quot;top&quot;:117.8928346456693,&quot;width&quot;:481.59763779527555}"/>
</p:tagLst>
</file>

<file path=ppt/tags/tag34.xml><?xml version="1.0" encoding="utf-8"?>
<p:tagLst xmlns:p="http://schemas.openxmlformats.org/presentationml/2006/main">
  <p:tag name="KSO_WM_DIAGRAM_VIRTUALLY_FRAME" val="{&quot;height&quot;:239.30370078740157,&quot;left&quot;:110.32409448818899,&quot;top&quot;:117.8928346456693,&quot;width&quot;:481.59763779527555}"/>
</p:tagLst>
</file>

<file path=ppt/tags/tag35.xml><?xml version="1.0" encoding="utf-8"?>
<p:tagLst xmlns:p="http://schemas.openxmlformats.org/presentationml/2006/main">
  <p:tag name="MH" val="20151123103241"/>
  <p:tag name="MH_LIBRARY" val="GRAPHIC"/>
  <p:tag name="MH_TYPE" val="Other"/>
  <p:tag name="MH_ORDER" val="9"/>
  <p:tag name="KSO_WM_DIAGRAM_VIRTUALLY_FRAME" val="{&quot;height&quot;:239.30370078740157,&quot;left&quot;:110.32409448818899,&quot;top&quot;:117.8928346456693,&quot;width&quot;:481.59763779527555}"/>
</p:tagLst>
</file>

<file path=ppt/tags/tag36.xml><?xml version="1.0" encoding="utf-8"?>
<p:tagLst xmlns:p="http://schemas.openxmlformats.org/presentationml/2006/main">
  <p:tag name="MH" val="20151123103241"/>
  <p:tag name="MH_LIBRARY" val="GRAPHIC"/>
  <p:tag name="MH_TYPE" val="Other"/>
  <p:tag name="MH_ORDER" val="10"/>
  <p:tag name="KSO_WM_DIAGRAM_VIRTUALLY_FRAME" val="{&quot;height&quot;:239.30370078740157,&quot;left&quot;:110.32409448818899,&quot;top&quot;:117.8928346456693,&quot;width&quot;:481.59763779527555}"/>
</p:tagLst>
</file>

<file path=ppt/tags/tag37.xml><?xml version="1.0" encoding="utf-8"?>
<p:tagLst xmlns:p="http://schemas.openxmlformats.org/presentationml/2006/main">
  <p:tag name="MH" val="20151123103241"/>
  <p:tag name="MH_LIBRARY" val="GRAPHIC"/>
  <p:tag name="MH_TYPE" val="Other"/>
  <p:tag name="MH_ORDER" val="11"/>
  <p:tag name="KSO_WM_DIAGRAM_VIRTUALLY_FRAME" val="{&quot;height&quot;:239.30370078740157,&quot;left&quot;:110.32409448818899,&quot;top&quot;:117.8928346456693,&quot;width&quot;:481.59763779527555}"/>
</p:tagLst>
</file>

<file path=ppt/tags/tag38.xml><?xml version="1.0" encoding="utf-8"?>
<p:tagLst xmlns:p="http://schemas.openxmlformats.org/presentationml/2006/main">
  <p:tag name="MH" val="20151123103241"/>
  <p:tag name="MH_LIBRARY" val="GRAPHIC"/>
  <p:tag name="MH_TYPE" val="Other"/>
  <p:tag name="MH_ORDER" val="12"/>
  <p:tag name="KSO_WM_DIAGRAM_VIRTUALLY_FRAME" val="{&quot;height&quot;:239.30370078740157,&quot;left&quot;:110.32409448818899,&quot;top&quot;:117.8928346456693,&quot;width&quot;:481.59763779527555}"/>
</p:tagLst>
</file>

<file path=ppt/tags/tag39.xml><?xml version="1.0" encoding="utf-8"?>
<p:tagLst xmlns:p="http://schemas.openxmlformats.org/presentationml/2006/main">
  <p:tag name="MH" val="20151123103241"/>
  <p:tag name="MH_LIBRARY" val="GRAPHIC"/>
  <p:tag name="MH_TYPE" val="Other"/>
  <p:tag name="MH_ORDER" val="1"/>
</p:tagLst>
</file>

<file path=ppt/tags/tag4.xml><?xml version="1.0" encoding="utf-8"?>
<p:tagLst xmlns:p="http://schemas.openxmlformats.org/presentationml/2006/main">
  <p:tag name="KSO_WM_DIAGRAM_VIRTUALLY_FRAME" val="{&quot;height&quot;:319.3077165354331,&quot;left&quot;:118.32330708661418,&quot;top&quot;:38.36889763779528,&quot;width&quot;:525.1727559055118}"/>
</p:tagLst>
</file>

<file path=ppt/tags/tag40.xml><?xml version="1.0" encoding="utf-8"?>
<p:tagLst xmlns:p="http://schemas.openxmlformats.org/presentationml/2006/main">
  <p:tag name="MH" val="20151123103241"/>
  <p:tag name="MH_LIBRARY" val="GRAPHIC"/>
  <p:tag name="MH_TYPE" val="Other"/>
  <p:tag name="MH_ORDER" val="2"/>
</p:tagLst>
</file>

<file path=ppt/tags/tag41.xml><?xml version="1.0" encoding="utf-8"?>
<p:tagLst xmlns:p="http://schemas.openxmlformats.org/presentationml/2006/main">
  <p:tag name="MH" val="20151123103241"/>
  <p:tag name="MH_LIBRARY" val="GRAPHIC"/>
  <p:tag name="MH_TYPE" val="Other"/>
  <p:tag name="MH_ORDER" val="3"/>
</p:tagLst>
</file>

<file path=ppt/tags/tag42.xml><?xml version="1.0" encoding="utf-8"?>
<p:tagLst xmlns:p="http://schemas.openxmlformats.org/presentationml/2006/main">
  <p:tag name="MH" val="20151123103241"/>
  <p:tag name="MH_LIBRARY" val="GRAPHIC"/>
  <p:tag name="MH_TYPE" val="Other"/>
  <p:tag name="MH_ORDER" val="4"/>
</p:tagLst>
</file>

<file path=ppt/tags/tag43.xml><?xml version="1.0" encoding="utf-8"?>
<p:tagLst xmlns:p="http://schemas.openxmlformats.org/presentationml/2006/main">
  <p:tag name="MH" val="20151123103241"/>
  <p:tag name="MH_LIBRARY" val="GRAPHIC"/>
  <p:tag name="MH_TYPE" val="Other"/>
  <p:tag name="MH_ORDER" val="5"/>
</p:tagLst>
</file>

<file path=ppt/tags/tag44.xml><?xml version="1.0" encoding="utf-8"?>
<p:tagLst xmlns:p="http://schemas.openxmlformats.org/presentationml/2006/main">
  <p:tag name="MH" val="20151123103241"/>
  <p:tag name="MH_LIBRARY" val="GRAPHIC"/>
  <p:tag name="MH_TYPE" val="Other"/>
  <p:tag name="MH_ORDER" val="6"/>
</p:tagLst>
</file>

<file path=ppt/tags/tag45.xml><?xml version="1.0" encoding="utf-8"?>
<p:tagLst xmlns:p="http://schemas.openxmlformats.org/presentationml/2006/main">
  <p:tag name="MH" val="20151123103241"/>
  <p:tag name="MH_LIBRARY" val="GRAPHIC"/>
  <p:tag name="MH_TYPE" val="Other"/>
  <p:tag name="MH_ORDER" val="7"/>
</p:tagLst>
</file>

<file path=ppt/tags/tag46.xml><?xml version="1.0" encoding="utf-8"?>
<p:tagLst xmlns:p="http://schemas.openxmlformats.org/presentationml/2006/main">
  <p:tag name="MH" val="20151123103241"/>
  <p:tag name="MH_LIBRARY" val="GRAPHIC"/>
  <p:tag name="MH_TYPE" val="Other"/>
  <p:tag name="MH_ORDER" val="8"/>
</p:tagLst>
</file>

<file path=ppt/tags/tag47.xml><?xml version="1.0" encoding="utf-8"?>
<p:tagLst xmlns:p="http://schemas.openxmlformats.org/presentationml/2006/main">
  <p:tag name="MH" val="20151123103241"/>
  <p:tag name="MH_LIBRARY" val="GRAPHIC"/>
  <p:tag name="MH_TYPE" val="Other"/>
  <p:tag name="MH_ORDER" val="9"/>
</p:tagLst>
</file>

<file path=ppt/tags/tag48.xml><?xml version="1.0" encoding="utf-8"?>
<p:tagLst xmlns:p="http://schemas.openxmlformats.org/presentationml/2006/main">
  <p:tag name="MH" val="20151123103241"/>
  <p:tag name="MH_LIBRARY" val="GRAPHIC"/>
  <p:tag name="MH_TYPE" val="Other"/>
  <p:tag name="MH_ORDER" val="10"/>
</p:tagLst>
</file>

<file path=ppt/tags/tag49.xml><?xml version="1.0" encoding="utf-8"?>
<p:tagLst xmlns:p="http://schemas.openxmlformats.org/presentationml/2006/main">
  <p:tag name="MH" val="20151123103241"/>
  <p:tag name="MH_LIBRARY" val="GRAPHIC"/>
  <p:tag name="MH_TYPE" val="Other"/>
  <p:tag name="MH_ORDER" val="11"/>
</p:tagLst>
</file>

<file path=ppt/tags/tag5.xml><?xml version="1.0" encoding="utf-8"?>
<p:tagLst xmlns:p="http://schemas.openxmlformats.org/presentationml/2006/main">
  <p:tag name="KSO_WM_DIAGRAM_VIRTUALLY_FRAME" val="{&quot;height&quot;:319.3077165354331,&quot;left&quot;:118.32330708661418,&quot;top&quot;:38.36889763779528,&quot;width&quot;:525.1727559055118}"/>
</p:tagLst>
</file>

<file path=ppt/tags/tag50.xml><?xml version="1.0" encoding="utf-8"?>
<p:tagLst xmlns:p="http://schemas.openxmlformats.org/presentationml/2006/main">
  <p:tag name="MH" val="20151123103241"/>
  <p:tag name="MH_LIBRARY" val="GRAPHIC"/>
  <p:tag name="MH_TYPE" val="Other"/>
  <p:tag name="MH_ORDER" val="12"/>
</p:tagLst>
</file>

<file path=ppt/tags/tag51.xml><?xml version="1.0" encoding="utf-8"?>
<p:tagLst xmlns:p="http://schemas.openxmlformats.org/presentationml/2006/main">
  <p:tag name="MH" val="20151123103241"/>
  <p:tag name="MH_LIBRARY" val="GRAPHIC"/>
  <p:tag name="MH_TYPE" val="Other"/>
  <p:tag name="MH_ORDER" val="9"/>
</p:tagLst>
</file>

<file path=ppt/tags/tag52.xml><?xml version="1.0" encoding="utf-8"?>
<p:tagLst xmlns:p="http://schemas.openxmlformats.org/presentationml/2006/main">
  <p:tag name="MH" val="20151123103241"/>
  <p:tag name="MH_LIBRARY" val="GRAPHIC"/>
  <p:tag name="MH_TYPE" val="Other"/>
  <p:tag name="MH_ORDER" val="10"/>
</p:tagLst>
</file>

<file path=ppt/tags/tag53.xml><?xml version="1.0" encoding="utf-8"?>
<p:tagLst xmlns:p="http://schemas.openxmlformats.org/presentationml/2006/main">
  <p:tag name="MH" val="20151123103241"/>
  <p:tag name="MH_LIBRARY" val="GRAPHIC"/>
  <p:tag name="MH_TYPE" val="Other"/>
  <p:tag name="MH_ORDER" val="11"/>
</p:tagLst>
</file>

<file path=ppt/tags/tag54.xml><?xml version="1.0" encoding="utf-8"?>
<p:tagLst xmlns:p="http://schemas.openxmlformats.org/presentationml/2006/main">
  <p:tag name="MH" val="20151123103241"/>
  <p:tag name="MH_LIBRARY" val="GRAPHIC"/>
  <p:tag name="MH_TYPE" val="Other"/>
  <p:tag name="MH_ORDER" val="12"/>
</p:tagLst>
</file>

<file path=ppt/tags/tag55.xml><?xml version="1.0" encoding="utf-8"?>
<p:tagLst xmlns:p="http://schemas.openxmlformats.org/presentationml/2006/main">
  <p:tag name="MH" val="20151123103241"/>
  <p:tag name="MH_LIBRARY" val="GRAPHIC"/>
  <p:tag name="MH_TYPE" val="Other"/>
  <p:tag name="MH_ORDER" val="1"/>
</p:tagLst>
</file>

<file path=ppt/tags/tag56.xml><?xml version="1.0" encoding="utf-8"?>
<p:tagLst xmlns:p="http://schemas.openxmlformats.org/presentationml/2006/main">
  <p:tag name="MH" val="20151123103241"/>
  <p:tag name="MH_LIBRARY" val="GRAPHIC"/>
  <p:tag name="MH_TYPE" val="Other"/>
  <p:tag name="MH_ORDER" val="2"/>
</p:tagLst>
</file>

<file path=ppt/tags/tag57.xml><?xml version="1.0" encoding="utf-8"?>
<p:tagLst xmlns:p="http://schemas.openxmlformats.org/presentationml/2006/main">
  <p:tag name="MH" val="20151123103241"/>
  <p:tag name="MH_LIBRARY" val="GRAPHIC"/>
  <p:tag name="MH_TYPE" val="Other"/>
  <p:tag name="MH_ORDER" val="3"/>
</p:tagLst>
</file>

<file path=ppt/tags/tag58.xml><?xml version="1.0" encoding="utf-8"?>
<p:tagLst xmlns:p="http://schemas.openxmlformats.org/presentationml/2006/main">
  <p:tag name="MH" val="20151123103241"/>
  <p:tag name="MH_LIBRARY" val="GRAPHIC"/>
  <p:tag name="MH_TYPE" val="Other"/>
  <p:tag name="MH_ORDER" val="4"/>
</p:tagLst>
</file>

<file path=ppt/tags/tag59.xml><?xml version="1.0" encoding="utf-8"?>
<p:tagLst xmlns:p="http://schemas.openxmlformats.org/presentationml/2006/main">
  <p:tag name="MH" val="20151123103241"/>
  <p:tag name="MH_LIBRARY" val="GRAPHIC"/>
  <p:tag name="MH_TYPE" val="Other"/>
  <p:tag name="MH_ORDER" val="5"/>
</p:tagLst>
</file>

<file path=ppt/tags/tag6.xml><?xml version="1.0" encoding="utf-8"?>
<p:tagLst xmlns:p="http://schemas.openxmlformats.org/presentationml/2006/main">
  <p:tag name="KSO_WM_DIAGRAM_VIRTUALLY_FRAME" val="{&quot;height&quot;:319.3077165354331,&quot;left&quot;:118.32330708661418,&quot;top&quot;:38.36889763779528,&quot;width&quot;:525.1727559055118}"/>
</p:tagLst>
</file>

<file path=ppt/tags/tag60.xml><?xml version="1.0" encoding="utf-8"?>
<p:tagLst xmlns:p="http://schemas.openxmlformats.org/presentationml/2006/main">
  <p:tag name="MH" val="20151123103241"/>
  <p:tag name="MH_LIBRARY" val="GRAPHIC"/>
  <p:tag name="MH_TYPE" val="Other"/>
  <p:tag name="MH_ORDER" val="6"/>
</p:tagLst>
</file>

<file path=ppt/tags/tag61.xml><?xml version="1.0" encoding="utf-8"?>
<p:tagLst xmlns:p="http://schemas.openxmlformats.org/presentationml/2006/main">
  <p:tag name="MH" val="20151123103241"/>
  <p:tag name="MH_LIBRARY" val="GRAPHIC"/>
  <p:tag name="MH_TYPE" val="Other"/>
  <p:tag name="MH_ORDER" val="7"/>
</p:tagLst>
</file>

<file path=ppt/tags/tag62.xml><?xml version="1.0" encoding="utf-8"?>
<p:tagLst xmlns:p="http://schemas.openxmlformats.org/presentationml/2006/main">
  <p:tag name="MH" val="20151123103241"/>
  <p:tag name="MH_LIBRARY" val="GRAPHIC"/>
  <p:tag name="MH_TYPE" val="Other"/>
  <p:tag name="MH_ORDER" val="8"/>
</p:tagLst>
</file>

<file path=ppt/tags/tag63.xml><?xml version="1.0" encoding="utf-8"?>
<p:tagLst xmlns:p="http://schemas.openxmlformats.org/presentationml/2006/main">
  <p:tag name="MH" val="20151123103241"/>
  <p:tag name="MH_LIBRARY" val="GRAPHIC"/>
  <p:tag name="MH_TYPE" val="Other"/>
  <p:tag name="MH_ORDER" val="9"/>
</p:tagLst>
</file>

<file path=ppt/tags/tag64.xml><?xml version="1.0" encoding="utf-8"?>
<p:tagLst xmlns:p="http://schemas.openxmlformats.org/presentationml/2006/main">
  <p:tag name="MH" val="20151123103241"/>
  <p:tag name="MH_LIBRARY" val="GRAPHIC"/>
  <p:tag name="MH_TYPE" val="Other"/>
  <p:tag name="MH_ORDER" val="10"/>
</p:tagLst>
</file>

<file path=ppt/tags/tag65.xml><?xml version="1.0" encoding="utf-8"?>
<p:tagLst xmlns:p="http://schemas.openxmlformats.org/presentationml/2006/main">
  <p:tag name="MH" val="20151123103241"/>
  <p:tag name="MH_LIBRARY" val="GRAPHIC"/>
  <p:tag name="MH_TYPE" val="Other"/>
  <p:tag name="MH_ORDER" val="11"/>
</p:tagLst>
</file>

<file path=ppt/tags/tag66.xml><?xml version="1.0" encoding="utf-8"?>
<p:tagLst xmlns:p="http://schemas.openxmlformats.org/presentationml/2006/main">
  <p:tag name="MH" val="20151123103241"/>
  <p:tag name="MH_LIBRARY" val="GRAPHIC"/>
  <p:tag name="MH_TYPE" val="Other"/>
  <p:tag name="MH_ORDER" val="12"/>
</p:tagLst>
</file>

<file path=ppt/tags/tag67.xml><?xml version="1.0" encoding="utf-8"?>
<p:tagLst xmlns:p="http://schemas.openxmlformats.org/presentationml/2006/main">
  <p:tag name="MH" val="20151123103241"/>
  <p:tag name="MH_LIBRARY" val="GRAPHIC"/>
  <p:tag name="MH_TYPE" val="Other"/>
  <p:tag name="MH_ORDER" val="9"/>
</p:tagLst>
</file>

<file path=ppt/tags/tag68.xml><?xml version="1.0" encoding="utf-8"?>
<p:tagLst xmlns:p="http://schemas.openxmlformats.org/presentationml/2006/main">
  <p:tag name="MH" val="20151123103241"/>
  <p:tag name="MH_LIBRARY" val="GRAPHIC"/>
  <p:tag name="MH_TYPE" val="Other"/>
  <p:tag name="MH_ORDER" val="10"/>
</p:tagLst>
</file>

<file path=ppt/tags/tag69.xml><?xml version="1.0" encoding="utf-8"?>
<p:tagLst xmlns:p="http://schemas.openxmlformats.org/presentationml/2006/main">
  <p:tag name="MH" val="20151123103241"/>
  <p:tag name="MH_LIBRARY" val="GRAPHIC"/>
  <p:tag name="MH_TYPE" val="Other"/>
  <p:tag name="MH_ORDER" val="11"/>
</p:tagLst>
</file>

<file path=ppt/tags/tag7.xml><?xml version="1.0" encoding="utf-8"?>
<p:tagLst xmlns:p="http://schemas.openxmlformats.org/presentationml/2006/main">
  <p:tag name="KSO_WM_DIAGRAM_VIRTUALLY_FRAME" val="{&quot;height&quot;:319.3077165354331,&quot;left&quot;:118.32330708661418,&quot;top&quot;:38.36889763779528,&quot;width&quot;:525.1727559055118}"/>
</p:tagLst>
</file>

<file path=ppt/tags/tag70.xml><?xml version="1.0" encoding="utf-8"?>
<p:tagLst xmlns:p="http://schemas.openxmlformats.org/presentationml/2006/main">
  <p:tag name="MH" val="20151123103241"/>
  <p:tag name="MH_LIBRARY" val="GRAPHIC"/>
  <p:tag name="MH_TYPE" val="Other"/>
  <p:tag name="MH_ORDER" val="12"/>
</p:tagLst>
</file>

<file path=ppt/tags/tag71.xml><?xml version="1.0" encoding="utf-8"?>
<p:tagLst xmlns:p="http://schemas.openxmlformats.org/presentationml/2006/main">
  <p:tag name="commondata" val="eyJoZGlkIjoiZjE3MGMyZDMzOGIyMGUyMDk5Mjg3MWUzODcxN2RkNTQifQ=="/>
</p:tagLst>
</file>

<file path=ppt/tags/tag8.xml><?xml version="1.0" encoding="utf-8"?>
<p:tagLst xmlns:p="http://schemas.openxmlformats.org/presentationml/2006/main">
  <p:tag name="KSO_WM_DIAGRAM_VIRTUALLY_FRAME" val="{&quot;height&quot;:319.3077165354331,&quot;left&quot;:118.32330708661418,&quot;top&quot;:38.36889763779528,&quot;width&quot;:525.1727559055118}"/>
</p:tagLst>
</file>

<file path=ppt/tags/tag9.xml><?xml version="1.0" encoding="utf-8"?>
<p:tagLst xmlns:p="http://schemas.openxmlformats.org/presentationml/2006/main">
  <p:tag name="KSO_WM_DIAGRAM_VIRTUALLY_FRAME" val="{&quot;height&quot;:239.30370078740157,&quot;left&quot;:110.32409448818899,&quot;top&quot;:117.8928346456693,&quot;width&quot;:481.59763779527555}"/>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8573</Words>
  <Application>WPS 演示</Application>
  <PresentationFormat>全屏显示(16:10)</PresentationFormat>
  <Paragraphs>423</Paragraphs>
  <Slides>49</Slides>
  <Notes>49</Notes>
  <HiddenSlides>0</HiddenSlides>
  <MMClips>0</MMClips>
  <ScaleCrop>false</ScaleCrop>
  <HeadingPairs>
    <vt:vector size="6" baseType="variant">
      <vt:variant>
        <vt:lpstr>已用的字体</vt:lpstr>
      </vt:variant>
      <vt:variant>
        <vt:i4>9</vt:i4>
      </vt:variant>
      <vt:variant>
        <vt:lpstr>主题</vt:lpstr>
      </vt:variant>
      <vt:variant>
        <vt:i4>3</vt:i4>
      </vt:variant>
      <vt:variant>
        <vt:lpstr>幻灯片标题</vt:lpstr>
      </vt:variant>
      <vt:variant>
        <vt:i4>49</vt:i4>
      </vt:variant>
    </vt:vector>
  </HeadingPairs>
  <TitlesOfParts>
    <vt:vector size="61" baseType="lpstr">
      <vt:lpstr>Arial</vt:lpstr>
      <vt:lpstr>宋体</vt:lpstr>
      <vt:lpstr>Wingdings</vt:lpstr>
      <vt:lpstr>微软雅黑</vt:lpstr>
      <vt:lpstr>Calibri</vt:lpstr>
      <vt:lpstr>方正准圆简体</vt:lpstr>
      <vt:lpstr>Calibri</vt:lpstr>
      <vt:lpstr>Times New Roman</vt:lpstr>
      <vt:lpstr>Arial Unicode MS</vt:lpstr>
      <vt:lpstr>Office 主题</vt:lpstr>
      <vt:lpstr>1_Office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xzc</dc:creator>
  <cp:lastModifiedBy>微信用户</cp:lastModifiedBy>
  <cp:revision>195</cp:revision>
  <dcterms:created xsi:type="dcterms:W3CDTF">2020-11-19T00:21:00Z</dcterms:created>
  <dcterms:modified xsi:type="dcterms:W3CDTF">2025-08-04T08:46:00Z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45FE93E377CE492596C7AC4EF55D592F_12</vt:lpwstr>
  </property>
  <property fmtid="{D5CDD505-2E9C-101B-9397-08002B2CF9AE}" pid="3" name="KSOProductBuildVer">
    <vt:lpwstr>2052-12.1.0.17140</vt:lpwstr>
  </property>
</Properties>
</file>