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9">
  <p:sldMasterIdLst>
    <p:sldMasterId id="2147483648" r:id="rId1"/>
    <p:sldMasterId id="2147483660" r:id="rId3"/>
    <p:sldMasterId id="2147483672" r:id="rId4"/>
  </p:sldMasterIdLst>
  <p:notesMasterIdLst>
    <p:notesMasterId r:id="rId6"/>
  </p:notesMasterIdLst>
  <p:sldIdLst>
    <p:sldId id="297" r:id="rId5"/>
    <p:sldId id="257" r:id="rId7"/>
    <p:sldId id="291" r:id="rId8"/>
    <p:sldId id="259" r:id="rId9"/>
    <p:sldId id="420" r:id="rId10"/>
    <p:sldId id="264" r:id="rId11"/>
    <p:sldId id="470" r:id="rId12"/>
    <p:sldId id="471" r:id="rId13"/>
    <p:sldId id="472" r:id="rId14"/>
    <p:sldId id="473" r:id="rId15"/>
    <p:sldId id="474" r:id="rId16"/>
    <p:sldId id="475" r:id="rId17"/>
    <p:sldId id="477" r:id="rId18"/>
    <p:sldId id="483" r:id="rId19"/>
    <p:sldId id="484" r:id="rId20"/>
    <p:sldId id="478" r:id="rId21"/>
    <p:sldId id="479" r:id="rId22"/>
    <p:sldId id="480" r:id="rId23"/>
    <p:sldId id="411" r:id="rId24"/>
    <p:sldId id="469" r:id="rId25"/>
  </p:sldIdLst>
  <p:sldSz cx="9144000" cy="5715000" type="screen16x1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98" userDrawn="1">
          <p15:clr>
            <a:srgbClr val="A4A3A4"/>
          </p15:clr>
        </p15:guide>
        <p15:guide id="2" pos="291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0000FF"/>
    <a:srgbClr val="004A82"/>
    <a:srgbClr val="E6A400"/>
    <a:srgbClr val="CC6600"/>
    <a:srgbClr val="CEAC1A"/>
    <a:srgbClr val="BC8F00"/>
    <a:srgbClr val="DAA600"/>
    <a:srgbClr val="339933"/>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91" autoAdjust="0"/>
    <p:restoredTop sz="92483" autoAdjust="0"/>
  </p:normalViewPr>
  <p:slideViewPr>
    <p:cSldViewPr showGuides="1">
      <p:cViewPr varScale="1">
        <p:scale>
          <a:sx n="74" d="100"/>
          <a:sy n="74" d="100"/>
        </p:scale>
        <p:origin x="888" y="52"/>
      </p:cViewPr>
      <p:guideLst>
        <p:guide orient="horz" pos="1798"/>
        <p:guide pos="2914"/>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tags" Target="tags/tag25.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7B5631FC-C3EB-40D7-89A8-71EAA718C75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9288EACC-3148-4639-B8F8-DA7D85113A1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包括以下</a:t>
            </a:r>
            <a:r>
              <a:rPr lang="en-US" altLang="zh-CN" dirty="0"/>
              <a:t>4</a:t>
            </a:r>
            <a:r>
              <a:rPr lang="zh-CN" altLang="en-US" dirty="0"/>
              <a:t>个方面</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575050" y="227542"/>
            <a:ext cx="5111750" cy="4877594"/>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228865"/>
            <a:ext cx="6019800" cy="4876271"/>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剪去对角的矩形 3"/>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321864"/>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srgbClr val="002060"/>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15" name="泪滴形 14"/>
          <p:cNvSpPr/>
          <p:nvPr userDrawn="1"/>
        </p:nvSpPr>
        <p:spPr bwMode="auto">
          <a:xfrm rot="8071176">
            <a:off x="1194038"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7"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4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工作完成情况</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2837737"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4458790"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6102481"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srgbClr val="002060"/>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7721132"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microsoft.com/office/2007/relationships/hdphoto" Target="../media/image2.wdp"/><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576523" y="644924"/>
            <a:ext cx="849242" cy="248436"/>
          </a:xfrm>
          <a:prstGeom prst="rect">
            <a:avLst/>
          </a:prstGeom>
          <a:noFill/>
        </p:spPr>
        <p:txBody>
          <a:bodyPr wrap="none" rtlCol="0">
            <a:prstTxWarp prst="textPlain">
              <a:avLst/>
            </a:prstTxWarp>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LOGO</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userDrawn="1"/>
        </p:nvGrpSpPr>
        <p:grpSpPr>
          <a:xfrm>
            <a:off x="0" y="600691"/>
            <a:ext cx="9144000" cy="296458"/>
            <a:chOff x="2107316" y="675853"/>
            <a:chExt cx="7036684" cy="257965"/>
          </a:xfrm>
        </p:grpSpPr>
        <p:sp>
          <p:nvSpPr>
            <p:cNvPr id="2" name="矩形 1"/>
            <p:cNvSpPr/>
            <p:nvPr userDrawn="1"/>
          </p:nvSpPr>
          <p:spPr>
            <a:xfrm>
              <a:off x="2107316" y="724521"/>
              <a:ext cx="7036684"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sp>
          <p:nvSpPr>
            <p:cNvPr id="9" name="矩形 8"/>
            <p:cNvSpPr/>
            <p:nvPr userDrawn="1"/>
          </p:nvSpPr>
          <p:spPr>
            <a:xfrm>
              <a:off x="2107316" y="675853"/>
              <a:ext cx="7036684" cy="25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sp>
        <p:nvSpPr>
          <p:cNvPr id="13" name="矩形 12"/>
          <p:cNvSpPr/>
          <p:nvPr userDrawn="1"/>
        </p:nvSpPr>
        <p:spPr>
          <a:xfrm>
            <a:off x="0" y="5505703"/>
            <a:ext cx="9144000"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nvGrpSpPr>
          <p:cNvPr id="21" name="Group 7"/>
          <p:cNvGrpSpPr/>
          <p:nvPr userDrawn="1"/>
        </p:nvGrpSpPr>
        <p:grpSpPr bwMode="auto">
          <a:xfrm>
            <a:off x="323528" y="292895"/>
            <a:ext cx="390372" cy="205979"/>
            <a:chOff x="0" y="0"/>
            <a:chExt cx="1041399" cy="549275"/>
          </a:xfrm>
        </p:grpSpPr>
        <p:sp>
          <p:nvSpPr>
            <p:cNvPr id="22"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1078"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A6BFB6C1-5EAC-406A-A227-3BA4ECB4D25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77103E9-D988-4B8E-85E2-0626189DC02B}" type="slidenum">
              <a:rPr lang="zh-CN" altLang="en-US" smtClean="0">
                <a:solidFill>
                  <a:prstClr val="black">
                    <a:tint val="75000"/>
                  </a:prstClr>
                </a:solidFill>
              </a:rPr>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6" Type="http://schemas.openxmlformats.org/officeDocument/2006/relationships/notesSlide" Target="../notesSlides/notesSlide5.xml"/><Relationship Id="rId25" Type="http://schemas.openxmlformats.org/officeDocument/2006/relationships/slideLayout" Target="../slideLayouts/slideLayout7.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52" name="TextBox 51"/>
          <p:cNvSpPr txBox="1"/>
          <p:nvPr/>
        </p:nvSpPr>
        <p:spPr>
          <a:xfrm>
            <a:off x="1700582" y="1777380"/>
            <a:ext cx="5314275" cy="707886"/>
          </a:xfrm>
          <a:prstGeom prst="rect">
            <a:avLst/>
          </a:prstGeom>
          <a:noFill/>
        </p:spPr>
        <p:txBody>
          <a:bodyPr wrap="none" rtlCol="0">
            <a:spAutoFit/>
          </a:bodyPr>
          <a:lstStyle/>
          <a:p>
            <a:pPr algn="ctr"/>
            <a:r>
              <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其他新能源汽车的认识</a:t>
            </a:r>
            <a:endParaRPr lang="zh-CN" altLang="zh-CN"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06363" y="3073524"/>
            <a:ext cx="9144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475589" y="2849344"/>
            <a:ext cx="3980142" cy="476847"/>
          </a:xfrm>
          <a:prstGeom prst="roundRect">
            <a:avLst>
              <a:gd name="adj" fmla="val 50000"/>
            </a:avLst>
          </a:prstGeom>
          <a:solidFill>
            <a:schemeClr val="bg1"/>
          </a:solidFill>
          <a:ln w="6350">
            <a:solidFill>
              <a:srgbClr val="0070C0"/>
            </a:solidFill>
          </a:ln>
          <a:effectLst/>
          <a:scene3d>
            <a:camera prst="orthographicFront"/>
            <a:lightRig rig="soft" dir="t"/>
          </a:scene3d>
          <a:sp3d extrusionH="12700"/>
        </p:spPr>
        <p:txBody>
          <a:bodyPr wrap="none" rtlCol="0" anchor="ctr" anchorCtr="1">
            <a:spAutoFit/>
          </a:bodyPr>
          <a:lstStyle/>
          <a:p>
            <a:pPr algn="ct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新能源汽车构造（第二版</a:t>
            </a: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学习单元五</a:t>
            </a:r>
            <a:endParaRPr lang="zh-CN" altLang="en-US" sz="1600" b="1" dirty="0">
              <a:ln w="12700">
                <a:noFill/>
              </a:l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blinds dir="vert"/>
      </p:transition>
    </mc:Choice>
    <mc:Fallback>
      <p:transition spd="slow" advClick="0" advTm="7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335" y="913284"/>
            <a:ext cx="9008665" cy="2120902"/>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一、超级电容汽车</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2019</a:t>
            </a:r>
            <a:r>
              <a:rPr lang="zh-CN" altLang="en-US" b="1" dirty="0">
                <a:solidFill>
                  <a:srgbClr val="0070C0"/>
                </a:solidFill>
                <a:latin typeface="微软雅黑" panose="020B0503020204020204" pitchFamily="34" charset="-122"/>
                <a:ea typeface="微软雅黑" panose="020B0503020204020204" pitchFamily="34" charset="-122"/>
              </a:rPr>
              <a:t>年</a:t>
            </a:r>
            <a:r>
              <a:rPr lang="en-US" altLang="zh-CN" b="1" dirty="0">
                <a:solidFill>
                  <a:srgbClr val="0070C0"/>
                </a:solidFill>
                <a:latin typeface="微软雅黑" panose="020B0503020204020204" pitchFamily="34" charset="-122"/>
                <a:ea typeface="微软雅黑" panose="020B0503020204020204" pitchFamily="34" charset="-122"/>
              </a:rPr>
              <a:t>9</a:t>
            </a:r>
            <a:r>
              <a:rPr lang="zh-CN" altLang="en-US" b="1" dirty="0">
                <a:solidFill>
                  <a:srgbClr val="0070C0"/>
                </a:solidFill>
                <a:latin typeface="微软雅黑" panose="020B0503020204020204" pitchFamily="34" charset="-122"/>
                <a:ea typeface="微软雅黑" panose="020B0503020204020204" pitchFamily="34" charset="-122"/>
              </a:rPr>
              <a:t>月</a:t>
            </a:r>
            <a:r>
              <a:rPr lang="en-US" altLang="zh-CN" b="1" dirty="0">
                <a:solidFill>
                  <a:srgbClr val="0070C0"/>
                </a:solidFill>
                <a:latin typeface="微软雅黑" panose="020B0503020204020204" pitchFamily="34" charset="-122"/>
                <a:ea typeface="微软雅黑" panose="020B0503020204020204" pitchFamily="34" charset="-122"/>
              </a:rPr>
              <a:t>27</a:t>
            </a:r>
            <a:r>
              <a:rPr lang="zh-CN" altLang="en-US" b="1" dirty="0">
                <a:solidFill>
                  <a:srgbClr val="0070C0"/>
                </a:solidFill>
                <a:latin typeface="微软雅黑" panose="020B0503020204020204" pitchFamily="34" charset="-122"/>
                <a:ea typeface="微软雅黑" panose="020B0503020204020204" pitchFamily="34" charset="-122"/>
              </a:rPr>
              <a:t>日，首批</a:t>
            </a:r>
            <a:r>
              <a:rPr lang="en-US" altLang="zh-CN" b="1" dirty="0">
                <a:solidFill>
                  <a:srgbClr val="0070C0"/>
                </a:solidFill>
                <a:latin typeface="微软雅黑" panose="020B0503020204020204" pitchFamily="34" charset="-122"/>
                <a:ea typeface="微软雅黑" panose="020B0503020204020204" pitchFamily="34" charset="-122"/>
              </a:rPr>
              <a:t>10</a:t>
            </a:r>
            <a:r>
              <a:rPr lang="zh-CN" altLang="en-US" b="1" dirty="0">
                <a:solidFill>
                  <a:srgbClr val="0070C0"/>
                </a:solidFill>
                <a:latin typeface="微软雅黑" panose="020B0503020204020204" pitchFamily="34" charset="-122"/>
                <a:ea typeface="微软雅黑" panose="020B0503020204020204" pitchFamily="34" charset="-122"/>
              </a:rPr>
              <a:t>辆快充高能量智能超级电容车在上海</a:t>
            </a:r>
            <a:r>
              <a:rPr lang="en-US" altLang="zh-CN" b="1" dirty="0">
                <a:solidFill>
                  <a:srgbClr val="0070C0"/>
                </a:solidFill>
                <a:latin typeface="微软雅黑" panose="020B0503020204020204" pitchFamily="34" charset="-122"/>
                <a:ea typeface="微软雅黑" panose="020B0503020204020204" pitchFamily="34" charset="-122"/>
              </a:rPr>
              <a:t>26</a:t>
            </a:r>
            <a:r>
              <a:rPr lang="zh-CN" altLang="en-US" b="1" dirty="0">
                <a:solidFill>
                  <a:srgbClr val="0070C0"/>
                </a:solidFill>
                <a:latin typeface="微软雅黑" panose="020B0503020204020204" pitchFamily="34" charset="-122"/>
                <a:ea typeface="微软雅黑" panose="020B0503020204020204" pitchFamily="34" charset="-122"/>
              </a:rPr>
              <a:t>路新开河路终点站投入运营，仅在公交起始站充电数分钟，就可以完成</a:t>
            </a:r>
            <a:r>
              <a:rPr lang="en-US" altLang="zh-CN" b="1" dirty="0">
                <a:solidFill>
                  <a:srgbClr val="0070C0"/>
                </a:solidFill>
                <a:latin typeface="微软雅黑" panose="020B0503020204020204" pitchFamily="34" charset="-122"/>
                <a:ea typeface="微软雅黑" panose="020B0503020204020204" pitchFamily="34" charset="-122"/>
              </a:rPr>
              <a:t>20</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30</a:t>
            </a:r>
            <a:r>
              <a:rPr lang="zh-CN" altLang="en-US" b="1" dirty="0">
                <a:solidFill>
                  <a:srgbClr val="0070C0"/>
                </a:solidFill>
                <a:latin typeface="微软雅黑" panose="020B0503020204020204" pitchFamily="34" charset="-122"/>
                <a:ea typeface="微软雅黑" panose="020B0503020204020204" pitchFamily="34" charset="-122"/>
              </a:rPr>
              <a:t>公里的线路运营</a:t>
            </a:r>
            <a:r>
              <a:rPr lang="en-US" altLang="zh-CN" b="1" dirty="0">
                <a:solidFill>
                  <a:srgbClr val="0070C0"/>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利用乘客上下站的一分钟时间，实现安全快速充电续航</a:t>
            </a:r>
            <a:r>
              <a:rPr lang="en-US" altLang="zh-CN" b="1" dirty="0">
                <a:solidFill>
                  <a:srgbClr val="0070C0"/>
                </a:solidFill>
                <a:latin typeface="微软雅黑" panose="020B0503020204020204" pitchFamily="34" charset="-122"/>
                <a:ea typeface="微软雅黑" panose="020B0503020204020204" pitchFamily="34" charset="-122"/>
              </a:rPr>
              <a:t>10</a:t>
            </a:r>
            <a:r>
              <a:rPr lang="zh-CN" altLang="en-US" b="1" dirty="0">
                <a:solidFill>
                  <a:srgbClr val="0070C0"/>
                </a:solidFill>
                <a:latin typeface="微软雅黑" panose="020B0503020204020204" pitchFamily="34" charset="-122"/>
                <a:ea typeface="微软雅黑" panose="020B0503020204020204" pitchFamily="34" charset="-122"/>
              </a:rPr>
              <a:t>公里。新车型更趋安全化、智能化、人性化。</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187624" y="3282999"/>
            <a:ext cx="2736304" cy="1938915"/>
          </a:xfrm>
          <a:prstGeom prst="rect">
            <a:avLst/>
          </a:prstGeom>
        </p:spPr>
      </p:pic>
      <p:pic>
        <p:nvPicPr>
          <p:cNvPr id="5" name="图片 4"/>
          <p:cNvPicPr>
            <a:picLocks noChangeAspect="1"/>
          </p:cNvPicPr>
          <p:nvPr/>
        </p:nvPicPr>
        <p:blipFill>
          <a:blip r:embed="rId2"/>
          <a:stretch>
            <a:fillRect/>
          </a:stretch>
        </p:blipFill>
        <p:spPr>
          <a:xfrm>
            <a:off x="5364088" y="3282999"/>
            <a:ext cx="2880320" cy="1932366"/>
          </a:xfrm>
          <a:prstGeom prst="rect">
            <a:avLst/>
          </a:prstGeom>
        </p:spPr>
      </p:pic>
    </p:spTree>
  </p:cSld>
  <p:clrMapOvr>
    <a:masterClrMapping/>
  </p:clrMapOvr>
  <p:transition advClick="0" advTm="6000">
    <p:push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335" y="913284"/>
            <a:ext cx="9075572" cy="2120902"/>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二、飞轮储能汽车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飞轮储能系统是一种机电能量转换的储能装置，突破了化学电池的局限，用物理方法实现储能。通过电动／发电互逆式双向电机，实现电能与高速运转飞轮的机械动能之间的相互转换与储存，并通过调频、整流、恒压与不同类型的负载接口对接。在储能时，电能通过电力转换器变换后驱动电机运行，电机带动飞轮加速转动，飞轮以动能的形式</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697345" y="3577580"/>
            <a:ext cx="2446655" cy="1641197"/>
          </a:xfrm>
          <a:prstGeom prst="rect">
            <a:avLst/>
          </a:prstGeom>
        </p:spPr>
      </p:pic>
      <p:sp>
        <p:nvSpPr>
          <p:cNvPr id="6" name="文本框 5"/>
          <p:cNvSpPr txBox="1"/>
          <p:nvPr/>
        </p:nvSpPr>
        <p:spPr>
          <a:xfrm>
            <a:off x="135335" y="2908708"/>
            <a:ext cx="6562010" cy="2541080"/>
          </a:xfrm>
          <a:prstGeom prst="rect">
            <a:avLst/>
          </a:prstGeom>
          <a:noFill/>
        </p:spPr>
        <p:txBody>
          <a:bodyPr wrap="square">
            <a:spAutoFit/>
          </a:bodyPr>
          <a:lstStyle/>
          <a:p>
            <a:pPr>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把能量储存起来，完成储能过程，能量储存在高速旋转的飞轮体中；之后，电机在飞轮惯性作用下维持一个恒定的转速，直到接收到一个能量释放的控制信号；释能时，高速旋转的飞轮拖动电机发电，经电力转换器输出适用于负载的电流与电压，完成机械能到电能转换的释放能量过程。整个飞轮储能系统实现了电能的输入、储存和输出过程。</a:t>
            </a:r>
            <a:endParaRPr lang="zh-CN" altLang="en-US" dirty="0"/>
          </a:p>
        </p:txBody>
      </p:sp>
    </p:spTree>
  </p:cSld>
  <p:clrMapOvr>
    <a:masterClrMapping/>
  </p:clrMapOvr>
  <p:transition advClick="0" advTm="6000">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335" y="913284"/>
            <a:ext cx="3788593" cy="4198393"/>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二、飞轮储能汽车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在混合动力汽车上作为辅助，利用飞轮的惯性储能，储存非满负载时发动机的余能以及车辆长大下坡、减速行驶时的能量，反馈到一个发电机上发电，再而驱动或加速飞轮旋转。优点是可提高能源使用效率、重量轻储能高、能量进出反应快、维护少寿命长，缺点是成本高、机动车转向会受飞轮陀螺效应的影响。</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4353076" y="1705372"/>
            <a:ext cx="4250763" cy="2664296"/>
          </a:xfrm>
          <a:prstGeom prst="rect">
            <a:avLst/>
          </a:prstGeom>
        </p:spPr>
      </p:pic>
    </p:spTree>
  </p:cSld>
  <p:clrMapOvr>
    <a:masterClrMapping/>
  </p:clrMapOvr>
  <p:transition advClick="0" advTm="6000">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255" y="841375"/>
            <a:ext cx="8676640" cy="2306955"/>
          </a:xfrm>
          <a:prstGeom prst="rect">
            <a:avLst/>
          </a:prstGeom>
          <a:noFill/>
        </p:spPr>
        <p:txBody>
          <a:bodyPr wrap="square" rtlCol="0">
            <a:spAutoFit/>
          </a:bodyPr>
          <a:lstStyle/>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rPr>
              <a:t>二、飞轮储能汽车</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rPr>
              <a:t>在</a:t>
            </a:r>
            <a:r>
              <a:rPr lang="en-US" altLang="zh-CN" sz="1600" b="1" dirty="0">
                <a:solidFill>
                  <a:srgbClr val="0070C0"/>
                </a:solidFill>
                <a:latin typeface="微软雅黑" panose="020B0503020204020204" pitchFamily="34" charset="-122"/>
                <a:ea typeface="微软雅黑" panose="020B0503020204020204" pitchFamily="34" charset="-122"/>
              </a:rPr>
              <a:t>2007</a:t>
            </a:r>
            <a:r>
              <a:rPr lang="zh-CN" altLang="en-US" sz="1600" b="1" dirty="0">
                <a:solidFill>
                  <a:srgbClr val="0070C0"/>
                </a:solidFill>
                <a:latin typeface="微软雅黑" panose="020B0503020204020204" pitchFamily="34" charset="-122"/>
                <a:ea typeface="微软雅黑" panose="020B0503020204020204" pitchFamily="34" charset="-122"/>
              </a:rPr>
              <a:t>年保时捷也曾研究过飞轮电池，并在</a:t>
            </a:r>
            <a:r>
              <a:rPr lang="en-US" altLang="zh-CN" sz="1600" b="1" dirty="0">
                <a:solidFill>
                  <a:srgbClr val="0070C0"/>
                </a:solidFill>
                <a:latin typeface="微软雅黑" panose="020B0503020204020204" pitchFamily="34" charset="-122"/>
                <a:ea typeface="微软雅黑" panose="020B0503020204020204" pitchFamily="34" charset="-122"/>
              </a:rPr>
              <a:t>2009</a:t>
            </a:r>
            <a:r>
              <a:rPr lang="zh-CN" altLang="en-US" sz="1600" b="1" dirty="0">
                <a:solidFill>
                  <a:srgbClr val="0070C0"/>
                </a:solidFill>
                <a:latin typeface="微软雅黑" panose="020B0503020204020204" pitchFamily="34" charset="-122"/>
                <a:ea typeface="微软雅黑" panose="020B0503020204020204" pitchFamily="34" charset="-122"/>
              </a:rPr>
              <a:t>年将这一技术用在了勒芒</a:t>
            </a:r>
            <a:r>
              <a:rPr lang="en-US" altLang="zh-CN" sz="1600" b="1" dirty="0">
                <a:solidFill>
                  <a:srgbClr val="0070C0"/>
                </a:solidFill>
                <a:latin typeface="微软雅黑" panose="020B0503020204020204" pitchFamily="34" charset="-122"/>
                <a:ea typeface="微软雅黑" panose="020B0503020204020204" pitchFamily="34" charset="-122"/>
              </a:rPr>
              <a:t>911 GT3 </a:t>
            </a:r>
            <a:r>
              <a:rPr lang="en-US" altLang="zh-CN" sz="1600" b="1" dirty="0" err="1">
                <a:solidFill>
                  <a:srgbClr val="0070C0"/>
                </a:solidFill>
                <a:latin typeface="微软雅黑" panose="020B0503020204020204" pitchFamily="34" charset="-122"/>
                <a:ea typeface="微软雅黑" panose="020B0503020204020204" pitchFamily="34" charset="-122"/>
              </a:rPr>
              <a:t>RHybrid</a:t>
            </a:r>
            <a:r>
              <a:rPr lang="zh-CN" altLang="en-US" sz="1600" b="1" dirty="0">
                <a:solidFill>
                  <a:srgbClr val="0070C0"/>
                </a:solidFill>
                <a:latin typeface="微软雅黑" panose="020B0503020204020204" pitchFamily="34" charset="-122"/>
                <a:ea typeface="微软雅黑" panose="020B0503020204020204" pitchFamily="34" charset="-122"/>
              </a:rPr>
              <a:t>赛车上（图</a:t>
            </a:r>
            <a:r>
              <a:rPr lang="en-US" altLang="zh-CN" sz="1600" b="1" dirty="0">
                <a:solidFill>
                  <a:srgbClr val="0070C0"/>
                </a:solidFill>
                <a:latin typeface="微软雅黑" panose="020B0503020204020204" pitchFamily="34" charset="-122"/>
                <a:ea typeface="微软雅黑" panose="020B0503020204020204" pitchFamily="34" charset="-122"/>
              </a:rPr>
              <a:t>5-14</a:t>
            </a:r>
            <a:r>
              <a:rPr lang="zh-CN" altLang="en-US" sz="1600" b="1" dirty="0">
                <a:solidFill>
                  <a:srgbClr val="0070C0"/>
                </a:solidFill>
                <a:latin typeface="微软雅黑" panose="020B0503020204020204" pitchFamily="34" charset="-122"/>
                <a:ea typeface="微软雅黑" panose="020B0503020204020204" pitchFamily="34" charset="-122"/>
              </a:rPr>
              <a:t>），当时副驾驶座椅下面安装了一套飞轮储能系统，它的重量才</a:t>
            </a:r>
            <a:r>
              <a:rPr lang="en-US" altLang="zh-CN" sz="1600" b="1" dirty="0">
                <a:solidFill>
                  <a:srgbClr val="0070C0"/>
                </a:solidFill>
                <a:latin typeface="微软雅黑" panose="020B0503020204020204" pitchFamily="34" charset="-122"/>
                <a:ea typeface="微软雅黑" panose="020B0503020204020204" pitchFamily="34" charset="-122"/>
              </a:rPr>
              <a:t>103</a:t>
            </a:r>
            <a:r>
              <a:rPr lang="zh-CN" altLang="en-US" sz="1600" b="1" dirty="0">
                <a:solidFill>
                  <a:srgbClr val="0070C0"/>
                </a:solidFill>
                <a:latin typeface="微软雅黑" panose="020B0503020204020204" pitchFamily="34" charset="-122"/>
                <a:ea typeface="微软雅黑" panose="020B0503020204020204" pitchFamily="34" charset="-122"/>
              </a:rPr>
              <a:t>磅（约</a:t>
            </a:r>
            <a:r>
              <a:rPr lang="en-US" altLang="zh-CN" sz="1600" b="1" dirty="0">
                <a:solidFill>
                  <a:srgbClr val="0070C0"/>
                </a:solidFill>
                <a:latin typeface="微软雅黑" panose="020B0503020204020204" pitchFamily="34" charset="-122"/>
                <a:ea typeface="微软雅黑" panose="020B0503020204020204" pitchFamily="34" charset="-122"/>
              </a:rPr>
              <a:t>46.7kg</a:t>
            </a:r>
            <a:r>
              <a:rPr lang="zh-CN" altLang="en-US" sz="1600" b="1" dirty="0">
                <a:solidFill>
                  <a:srgbClr val="0070C0"/>
                </a:solidFill>
                <a:latin typeface="微软雅黑" panose="020B0503020204020204" pitchFamily="34" charset="-122"/>
                <a:ea typeface="微软雅黑" panose="020B0503020204020204" pitchFamily="34" charset="-122"/>
              </a:rPr>
              <a:t>）。</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rPr>
              <a:t>在全速下，飞轮的转速可以接近</a:t>
            </a:r>
            <a:r>
              <a:rPr lang="en-US" altLang="zh-CN" sz="1600" b="1" dirty="0">
                <a:solidFill>
                  <a:srgbClr val="0070C0"/>
                </a:solidFill>
                <a:latin typeface="微软雅黑" panose="020B0503020204020204" pitchFamily="34" charset="-122"/>
                <a:ea typeface="微软雅黑" panose="020B0503020204020204" pitchFamily="34" charset="-122"/>
              </a:rPr>
              <a:t>4,0000rpm </a:t>
            </a:r>
            <a:r>
              <a:rPr lang="zh-CN" altLang="en-US"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16</a:t>
            </a:r>
            <a:r>
              <a:rPr lang="zh-CN" altLang="en-US" sz="1600" b="1" dirty="0">
                <a:solidFill>
                  <a:srgbClr val="0070C0"/>
                </a:solidFill>
                <a:latin typeface="微软雅黑" panose="020B0503020204020204" pitchFamily="34" charset="-122"/>
                <a:ea typeface="微软雅黑" panose="020B0503020204020204" pitchFamily="34" charset="-122"/>
              </a:rPr>
              <a:t>英寸直径的飞轮可以提供</a:t>
            </a:r>
            <a:r>
              <a:rPr lang="en-US" altLang="zh-CN" sz="1600" b="1" dirty="0">
                <a:solidFill>
                  <a:srgbClr val="0070C0"/>
                </a:solidFill>
                <a:latin typeface="微软雅黑" panose="020B0503020204020204" pitchFamily="34" charset="-122"/>
                <a:ea typeface="微软雅黑" panose="020B0503020204020204" pitchFamily="34" charset="-122"/>
              </a:rPr>
              <a:t>0.2kWh</a:t>
            </a:r>
            <a:r>
              <a:rPr lang="zh-CN" altLang="en-US" sz="1600" b="1" dirty="0">
                <a:solidFill>
                  <a:srgbClr val="0070C0"/>
                </a:solidFill>
                <a:latin typeface="微软雅黑" panose="020B0503020204020204" pitchFamily="34" charset="-122"/>
                <a:ea typeface="微软雅黑" panose="020B0503020204020204" pitchFamily="34" charset="-122"/>
              </a:rPr>
              <a:t>的能量。不要看它容量很小，但功率很大，它可以提供</a:t>
            </a:r>
            <a:r>
              <a:rPr lang="en-US" altLang="zh-CN" sz="1600" b="1" dirty="0">
                <a:solidFill>
                  <a:srgbClr val="0070C0"/>
                </a:solidFill>
                <a:latin typeface="微软雅黑" panose="020B0503020204020204" pitchFamily="34" charset="-122"/>
                <a:ea typeface="微软雅黑" panose="020B0503020204020204" pitchFamily="34" charset="-122"/>
              </a:rPr>
              <a:t>163</a:t>
            </a:r>
            <a:r>
              <a:rPr lang="zh-CN" altLang="en-US" sz="1600" b="1" dirty="0">
                <a:solidFill>
                  <a:srgbClr val="0070C0"/>
                </a:solidFill>
                <a:latin typeface="微软雅黑" panose="020B0503020204020204" pitchFamily="34" charset="-122"/>
                <a:ea typeface="微软雅黑" panose="020B0503020204020204" pitchFamily="34" charset="-122"/>
              </a:rPr>
              <a:t>马力（约</a:t>
            </a:r>
            <a:r>
              <a:rPr lang="en-US" altLang="zh-CN" sz="1600" b="1" dirty="0">
                <a:solidFill>
                  <a:srgbClr val="0070C0"/>
                </a:solidFill>
                <a:latin typeface="微软雅黑" panose="020B0503020204020204" pitchFamily="34" charset="-122"/>
                <a:ea typeface="微软雅黑" panose="020B0503020204020204" pitchFamily="34" charset="-122"/>
              </a:rPr>
              <a:t>120kW</a:t>
            </a:r>
            <a:r>
              <a:rPr lang="zh-CN" altLang="en-US" sz="1600" b="1" dirty="0">
                <a:solidFill>
                  <a:srgbClr val="0070C0"/>
                </a:solidFill>
                <a:latin typeface="微软雅黑" panose="020B0503020204020204" pitchFamily="34" charset="-122"/>
                <a:ea typeface="微软雅黑" panose="020B0503020204020204" pitchFamily="34" charset="-122"/>
              </a:rPr>
              <a:t>）长达</a:t>
            </a:r>
            <a:r>
              <a:rPr lang="en-US" altLang="zh-CN" sz="1600" b="1" dirty="0">
                <a:solidFill>
                  <a:srgbClr val="0070C0"/>
                </a:solidFill>
                <a:latin typeface="微软雅黑" panose="020B0503020204020204" pitchFamily="34" charset="-122"/>
                <a:ea typeface="微软雅黑" panose="020B0503020204020204" pitchFamily="34" charset="-122"/>
              </a:rPr>
              <a:t>6</a:t>
            </a:r>
            <a:r>
              <a:rPr lang="zh-CN" altLang="en-US" sz="1600" b="1" dirty="0">
                <a:solidFill>
                  <a:srgbClr val="0070C0"/>
                </a:solidFill>
                <a:latin typeface="微软雅黑" panose="020B0503020204020204" pitchFamily="34" charset="-122"/>
                <a:ea typeface="微软雅黑" panose="020B0503020204020204" pitchFamily="34" charset="-122"/>
              </a:rPr>
              <a:t>秒的功率输出，而</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4298950" y="3217545"/>
            <a:ext cx="4845050" cy="2098675"/>
          </a:xfrm>
          <a:prstGeom prst="rect">
            <a:avLst/>
          </a:prstGeom>
        </p:spPr>
      </p:pic>
      <p:sp>
        <p:nvSpPr>
          <p:cNvPr id="5" name="文本框 4"/>
          <p:cNvSpPr txBox="1"/>
          <p:nvPr/>
        </p:nvSpPr>
        <p:spPr>
          <a:xfrm>
            <a:off x="107950" y="3073400"/>
            <a:ext cx="4246245" cy="2999105"/>
          </a:xfrm>
          <a:prstGeom prst="rect">
            <a:avLst/>
          </a:prstGeom>
          <a:noFill/>
        </p:spPr>
        <p:txBody>
          <a:bodyPr wrap="square" rtlCol="0">
            <a:noAutofit/>
          </a:bodyPr>
          <a:p>
            <a:pPr indent="0" algn="l">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sym typeface="+mn-ea"/>
              </a:rPr>
              <a:t>且可以频繁的快速充放电，这为当时的</a:t>
            </a:r>
            <a:r>
              <a:rPr lang="en-US" altLang="zh-CN" sz="1600" b="1" dirty="0">
                <a:solidFill>
                  <a:srgbClr val="0070C0"/>
                </a:solidFill>
                <a:latin typeface="微软雅黑" panose="020B0503020204020204" pitchFamily="34" charset="-122"/>
                <a:ea typeface="微软雅黑" panose="020B0503020204020204" pitchFamily="34" charset="-122"/>
                <a:sym typeface="+mn-ea"/>
              </a:rPr>
              <a:t>911</a:t>
            </a:r>
            <a:r>
              <a:rPr lang="zh-CN" altLang="en-US" sz="1600" b="1" dirty="0">
                <a:solidFill>
                  <a:srgbClr val="0070C0"/>
                </a:solidFill>
                <a:latin typeface="微软雅黑" panose="020B0503020204020204" pitchFamily="34" charset="-122"/>
                <a:ea typeface="微软雅黑" panose="020B0503020204020204" pitchFamily="34" charset="-122"/>
                <a:sym typeface="+mn-ea"/>
              </a:rPr>
              <a:t>赢得了不少比赛时间。因为正常情况下，赛车在激烈驾驶中急加速或急减速都会有极大的功率输入或输出，而大功率对化学电池寿命都有极大的损伤，据说在一场</a:t>
            </a:r>
            <a:r>
              <a:rPr lang="en-US" altLang="zh-CN" sz="1600" b="1" dirty="0">
                <a:solidFill>
                  <a:srgbClr val="0070C0"/>
                </a:solidFill>
                <a:latin typeface="微软雅黑" panose="020B0503020204020204" pitchFamily="34" charset="-122"/>
                <a:ea typeface="微软雅黑" panose="020B0503020204020204" pitchFamily="34" charset="-122"/>
                <a:sym typeface="+mn-ea"/>
              </a:rPr>
              <a:t>24</a:t>
            </a:r>
            <a:r>
              <a:rPr lang="zh-CN" altLang="en-US" sz="1600" b="1" dirty="0">
                <a:solidFill>
                  <a:srgbClr val="0070C0"/>
                </a:solidFill>
                <a:latin typeface="微软雅黑" panose="020B0503020204020204" pitchFamily="34" charset="-122"/>
                <a:ea typeface="微软雅黑" panose="020B0503020204020204" pitchFamily="34" charset="-122"/>
                <a:sym typeface="+mn-ea"/>
              </a:rPr>
              <a:t>小时的纽伯格林比赛中，电池就要更换三次。</a:t>
            </a:r>
            <a:endParaRPr lang="zh-CN" altLang="en-US" sz="1600"/>
          </a:p>
        </p:txBody>
      </p:sp>
      <p:sp>
        <p:nvSpPr>
          <p:cNvPr id="6" name="文本框 5"/>
          <p:cNvSpPr txBox="1"/>
          <p:nvPr/>
        </p:nvSpPr>
        <p:spPr>
          <a:xfrm>
            <a:off x="5191125" y="5296535"/>
            <a:ext cx="3952875" cy="275590"/>
          </a:xfrm>
          <a:prstGeom prst="rect">
            <a:avLst/>
          </a:prstGeom>
          <a:noFill/>
        </p:spPr>
        <p:txBody>
          <a:bodyPr wrap="square" rtlCol="0">
            <a:spAutoFit/>
          </a:bodyPr>
          <a:p>
            <a:pPr indent="304800" algn="l">
              <a:lnSpc>
                <a:spcPct val="100000"/>
              </a:lnSpc>
            </a:pPr>
            <a:r>
              <a:rPr lang="zh-CN" altLang="en-US" sz="1200" b="1" dirty="0">
                <a:solidFill>
                  <a:srgbClr val="0070C0"/>
                </a:solidFill>
                <a:latin typeface="微软雅黑" panose="020B0503020204020204" pitchFamily="34" charset="-122"/>
                <a:ea typeface="微软雅黑" panose="020B0503020204020204" pitchFamily="34" charset="-122"/>
                <a:sym typeface="+mn-ea"/>
              </a:rPr>
              <a:t>图</a:t>
            </a:r>
            <a:r>
              <a:rPr lang="en-US" altLang="zh-CN" sz="1200" b="1" dirty="0">
                <a:solidFill>
                  <a:srgbClr val="0070C0"/>
                </a:solidFill>
                <a:latin typeface="微软雅黑" panose="020B0503020204020204" pitchFamily="34" charset="-122"/>
                <a:ea typeface="微软雅黑" panose="020B0503020204020204" pitchFamily="34" charset="-122"/>
                <a:sym typeface="+mn-ea"/>
              </a:rPr>
              <a:t>5-14  911 GT3 </a:t>
            </a:r>
            <a:r>
              <a:rPr lang="en-US" altLang="zh-CN" sz="1200" b="1" dirty="0" err="1">
                <a:solidFill>
                  <a:srgbClr val="0070C0"/>
                </a:solidFill>
                <a:latin typeface="微软雅黑" panose="020B0503020204020204" pitchFamily="34" charset="-122"/>
                <a:ea typeface="微软雅黑" panose="020B0503020204020204" pitchFamily="34" charset="-122"/>
                <a:sym typeface="+mn-ea"/>
              </a:rPr>
              <a:t>RHybrid</a:t>
            </a:r>
            <a:r>
              <a:rPr lang="zh-CN" altLang="en-US" sz="1200" b="1" dirty="0">
                <a:solidFill>
                  <a:srgbClr val="0070C0"/>
                </a:solidFill>
                <a:latin typeface="微软雅黑" panose="020B0503020204020204" pitchFamily="34" charset="-122"/>
                <a:ea typeface="微软雅黑" panose="020B0503020204020204" pitchFamily="34" charset="-122"/>
                <a:sym typeface="+mn-ea"/>
              </a:rPr>
              <a:t>赛车上的飞轮电池系统</a:t>
            </a:r>
            <a:endParaRPr lang="zh-CN" altLang="en-US" sz="1200"/>
          </a:p>
        </p:txBody>
      </p:sp>
    </p:spTree>
  </p:cSld>
  <p:clrMapOvr>
    <a:masterClrMapping/>
  </p:clrMapOvr>
  <p:transition advClick="0" advTm="6000">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35635" y="1375410"/>
            <a:ext cx="7883525" cy="3415030"/>
          </a:xfrm>
          <a:prstGeom prst="rect">
            <a:avLst/>
          </a:prstGeom>
          <a:noFill/>
        </p:spPr>
        <p:txBody>
          <a:bodyPr wrap="square" rtlCol="0" anchor="t">
            <a:spAutoFit/>
          </a:bodyPr>
          <a:p>
            <a:pPr indent="304800" algn="just">
              <a:lnSpc>
                <a:spcPct val="150000"/>
              </a:lnSpc>
              <a:spcBef>
                <a:spcPts val="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sym typeface="+mn-ea"/>
              </a:rPr>
              <a:t>而采用飞轮电池则无需换电池，在无需维护的情况下能够使用</a:t>
            </a:r>
            <a:r>
              <a:rPr lang="en-US" altLang="zh-CN" sz="1600" b="1" dirty="0">
                <a:solidFill>
                  <a:srgbClr val="0070C0"/>
                </a:solidFill>
                <a:latin typeface="微软雅黑" panose="020B0503020204020204" pitchFamily="34" charset="-122"/>
                <a:ea typeface="微软雅黑" panose="020B0503020204020204" pitchFamily="34" charset="-122"/>
                <a:sym typeface="+mn-ea"/>
              </a:rPr>
              <a:t>25</a:t>
            </a:r>
            <a:r>
              <a:rPr lang="zh-CN" altLang="en-US" sz="1600" b="1" dirty="0">
                <a:solidFill>
                  <a:srgbClr val="0070C0"/>
                </a:solidFill>
                <a:latin typeface="微软雅黑" panose="020B0503020204020204" pitchFamily="34" charset="-122"/>
                <a:ea typeface="微软雅黑" panose="020B0503020204020204" pitchFamily="34" charset="-122"/>
                <a:sym typeface="+mn-ea"/>
              </a:rPr>
              <a:t>年，反复充放电</a:t>
            </a:r>
            <a:r>
              <a:rPr lang="en-US" altLang="zh-CN" sz="1600" b="1" dirty="0">
                <a:solidFill>
                  <a:srgbClr val="0070C0"/>
                </a:solidFill>
                <a:latin typeface="微软雅黑" panose="020B0503020204020204" pitchFamily="34" charset="-122"/>
                <a:ea typeface="微软雅黑" panose="020B0503020204020204" pitchFamily="34" charset="-122"/>
                <a:sym typeface="+mn-ea"/>
              </a:rPr>
              <a:t>100</a:t>
            </a:r>
            <a:r>
              <a:rPr lang="zh-CN" altLang="en-US" sz="1600" b="1" dirty="0">
                <a:solidFill>
                  <a:srgbClr val="0070C0"/>
                </a:solidFill>
                <a:latin typeface="微软雅黑" panose="020B0503020204020204" pitchFamily="34" charset="-122"/>
                <a:ea typeface="微软雅黑" panose="020B0503020204020204" pitchFamily="34" charset="-122"/>
                <a:sym typeface="+mn-ea"/>
              </a:rPr>
              <a:t>万次也不会出现损耗。而且可以说它几乎没有功率限制，类似超级电容，可以快速充放电。</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spcBef>
                <a:spcPts val="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sym typeface="+mn-ea"/>
              </a:rPr>
              <a:t>另外飞轮电池吸收刹车动能的效果也优于化学电池，比如一般车辆减速度只有</a:t>
            </a:r>
            <a:r>
              <a:rPr lang="en-US" altLang="zh-CN" sz="1600" b="1" dirty="0">
                <a:solidFill>
                  <a:srgbClr val="0070C0"/>
                </a:solidFill>
                <a:latin typeface="微软雅黑" panose="020B0503020204020204" pitchFamily="34" charset="-122"/>
                <a:ea typeface="微软雅黑" panose="020B0503020204020204" pitchFamily="34" charset="-122"/>
                <a:sym typeface="+mn-ea"/>
              </a:rPr>
              <a:t>0.3g</a:t>
            </a:r>
            <a:r>
              <a:rPr lang="zh-CN" altLang="en-US" sz="1600" b="1" dirty="0">
                <a:solidFill>
                  <a:srgbClr val="0070C0"/>
                </a:solidFill>
                <a:latin typeface="微软雅黑" panose="020B0503020204020204" pitchFamily="34" charset="-122"/>
                <a:ea typeface="微软雅黑" panose="020B0503020204020204" pitchFamily="34" charset="-122"/>
                <a:sym typeface="+mn-ea"/>
              </a:rPr>
              <a:t>，而飞轮电池能让赛车减速度达到</a:t>
            </a:r>
            <a:r>
              <a:rPr lang="en-US" altLang="zh-CN" sz="1600" b="1" dirty="0">
                <a:solidFill>
                  <a:srgbClr val="0070C0"/>
                </a:solidFill>
                <a:latin typeface="微软雅黑" panose="020B0503020204020204" pitchFamily="34" charset="-122"/>
                <a:ea typeface="微软雅黑" panose="020B0503020204020204" pitchFamily="34" charset="-122"/>
                <a:sym typeface="+mn-ea"/>
              </a:rPr>
              <a:t>1g</a:t>
            </a:r>
            <a:r>
              <a:rPr lang="zh-CN" altLang="en-US" sz="1600" b="1" dirty="0">
                <a:solidFill>
                  <a:srgbClr val="0070C0"/>
                </a:solidFill>
                <a:latin typeface="微软雅黑" panose="020B0503020204020204" pitchFamily="34" charset="-122"/>
                <a:ea typeface="微软雅黑" panose="020B0503020204020204" pitchFamily="34" charset="-122"/>
                <a:sym typeface="+mn-ea"/>
              </a:rPr>
              <a:t>，从而减少制动片磨损，同时还能提升</a:t>
            </a:r>
            <a:r>
              <a:rPr lang="en-US" altLang="zh-CN" sz="1600" b="1" dirty="0">
                <a:solidFill>
                  <a:srgbClr val="0070C0"/>
                </a:solidFill>
                <a:latin typeface="微软雅黑" panose="020B0503020204020204" pitchFamily="34" charset="-122"/>
                <a:ea typeface="微软雅黑" panose="020B0503020204020204" pitchFamily="34" charset="-122"/>
                <a:sym typeface="+mn-ea"/>
              </a:rPr>
              <a:t>25%</a:t>
            </a:r>
            <a:r>
              <a:rPr lang="zh-CN" altLang="en-US" sz="1600" b="1" dirty="0">
                <a:solidFill>
                  <a:srgbClr val="0070C0"/>
                </a:solidFill>
                <a:latin typeface="微软雅黑" panose="020B0503020204020204" pitchFamily="34" charset="-122"/>
                <a:ea typeface="微软雅黑" panose="020B0503020204020204" pitchFamily="34" charset="-122"/>
                <a:sym typeface="+mn-ea"/>
              </a:rPr>
              <a:t>的燃油效率。一般一场拉力赛普通车型要换</a:t>
            </a:r>
            <a:r>
              <a:rPr lang="en-US" altLang="zh-CN" sz="1600" b="1" dirty="0">
                <a:solidFill>
                  <a:srgbClr val="0070C0"/>
                </a:solidFill>
                <a:latin typeface="微软雅黑" panose="020B0503020204020204" pitchFamily="34" charset="-122"/>
                <a:ea typeface="微软雅黑" panose="020B0503020204020204" pitchFamily="34" charset="-122"/>
                <a:sym typeface="+mn-ea"/>
              </a:rPr>
              <a:t>2-3</a:t>
            </a:r>
            <a:r>
              <a:rPr lang="zh-CN" altLang="en-US" sz="1600" b="1" dirty="0">
                <a:solidFill>
                  <a:srgbClr val="0070C0"/>
                </a:solidFill>
                <a:latin typeface="微软雅黑" panose="020B0503020204020204" pitchFamily="34" charset="-122"/>
                <a:ea typeface="微软雅黑" panose="020B0503020204020204" pitchFamily="34" charset="-122"/>
                <a:sym typeface="+mn-ea"/>
              </a:rPr>
              <a:t>次刹车片，而飞轮电池车型只需更换一次。这些减少的更换次数都可以为比赛赢得大量时间。后来在保时捷</a:t>
            </a:r>
            <a:r>
              <a:rPr lang="en-US" altLang="zh-CN" sz="1600" b="1" dirty="0">
                <a:solidFill>
                  <a:srgbClr val="0070C0"/>
                </a:solidFill>
                <a:latin typeface="微软雅黑" panose="020B0503020204020204" pitchFamily="34" charset="-122"/>
                <a:ea typeface="微软雅黑" panose="020B0503020204020204" pitchFamily="34" charset="-122"/>
                <a:sym typeface="+mn-ea"/>
              </a:rPr>
              <a:t>918</a:t>
            </a:r>
            <a:r>
              <a:rPr lang="zh-CN" altLang="en-US" sz="1600" b="1" dirty="0">
                <a:solidFill>
                  <a:srgbClr val="0070C0"/>
                </a:solidFill>
                <a:latin typeface="微软雅黑" panose="020B0503020204020204" pitchFamily="34" charset="-122"/>
                <a:ea typeface="微软雅黑" panose="020B0503020204020204" pitchFamily="34" charset="-122"/>
                <a:sym typeface="+mn-ea"/>
              </a:rPr>
              <a:t>概念车上，也出现过飞轮储能系统，可以为前桥两个电机提供</a:t>
            </a:r>
            <a:r>
              <a:rPr lang="en-US" altLang="zh-CN" sz="1600" b="1" dirty="0">
                <a:solidFill>
                  <a:srgbClr val="0070C0"/>
                </a:solidFill>
                <a:latin typeface="微软雅黑" panose="020B0503020204020204" pitchFamily="34" charset="-122"/>
                <a:ea typeface="微软雅黑" panose="020B0503020204020204" pitchFamily="34" charset="-122"/>
                <a:sym typeface="+mn-ea"/>
              </a:rPr>
              <a:t>275kW</a:t>
            </a:r>
            <a:r>
              <a:rPr lang="zh-CN" altLang="en-US" sz="1600" b="1" dirty="0">
                <a:solidFill>
                  <a:srgbClr val="0070C0"/>
                </a:solidFill>
                <a:latin typeface="微软雅黑" panose="020B0503020204020204" pitchFamily="34" charset="-122"/>
                <a:ea typeface="微软雅黑" panose="020B0503020204020204" pitchFamily="34" charset="-122"/>
                <a:sym typeface="+mn-ea"/>
              </a:rPr>
              <a:t>的额外动力。</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spcBef>
                <a:spcPts val="0"/>
              </a:spcBef>
              <a:spcAft>
                <a:spcPts val="0"/>
              </a:spcAft>
            </a:pPr>
            <a:endParaRPr lang="zh-CN" altLang="en-US" sz="1600" b="1" dirty="0">
              <a:solidFill>
                <a:srgbClr val="0070C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6930" y="1189990"/>
            <a:ext cx="7378065" cy="3784600"/>
          </a:xfrm>
          <a:prstGeom prst="rect">
            <a:avLst/>
          </a:prstGeom>
          <a:noFill/>
        </p:spPr>
        <p:txBody>
          <a:bodyPr wrap="square" rtlCol="0" anchor="t">
            <a:spAutoFit/>
          </a:bodyPr>
          <a:p>
            <a:pPr indent="304800" algn="just">
              <a:lnSpc>
                <a:spcPct val="150000"/>
              </a:lnSpc>
              <a:spcBef>
                <a:spcPts val="0"/>
              </a:spcBef>
              <a:spcAft>
                <a:spcPts val="0"/>
              </a:spcAft>
            </a:pPr>
            <a:r>
              <a:rPr lang="en-US" altLang="zh-CN" sz="1600" b="1" dirty="0">
                <a:solidFill>
                  <a:srgbClr val="0070C0"/>
                </a:solidFill>
                <a:latin typeface="微软雅黑" panose="020B0503020204020204" pitchFamily="34" charset="-122"/>
                <a:ea typeface="微软雅黑" panose="020B0503020204020204" pitchFamily="34" charset="-122"/>
                <a:sym typeface="+mn-ea"/>
              </a:rPr>
              <a:t>1992</a:t>
            </a:r>
            <a:r>
              <a:rPr lang="zh-CN" altLang="en-US" sz="1600" b="1" dirty="0">
                <a:solidFill>
                  <a:srgbClr val="0070C0"/>
                </a:solidFill>
                <a:latin typeface="微软雅黑" panose="020B0503020204020204" pitchFamily="34" charset="-122"/>
                <a:ea typeface="微软雅黑" panose="020B0503020204020204" pitchFamily="34" charset="-122"/>
                <a:sym typeface="+mn-ea"/>
              </a:rPr>
              <a:t>年美国飞轮系统公司（</a:t>
            </a:r>
            <a:r>
              <a:rPr lang="en-US" altLang="zh-CN" sz="1600" b="1" dirty="0">
                <a:solidFill>
                  <a:srgbClr val="0070C0"/>
                </a:solidFill>
                <a:latin typeface="微软雅黑" panose="020B0503020204020204" pitchFamily="34" charset="-122"/>
                <a:ea typeface="微软雅黑" panose="020B0503020204020204" pitchFamily="34" charset="-122"/>
                <a:sym typeface="+mn-ea"/>
              </a:rPr>
              <a:t>AFS</a:t>
            </a:r>
            <a:r>
              <a:rPr lang="zh-CN" altLang="en-US" sz="1600" b="1" dirty="0">
                <a:solidFill>
                  <a:srgbClr val="0070C0"/>
                </a:solidFill>
                <a:latin typeface="微软雅黑" panose="020B0503020204020204" pitchFamily="34" charset="-122"/>
                <a:ea typeface="微软雅黑" panose="020B0503020204020204" pitchFamily="34" charset="-122"/>
                <a:sym typeface="+mn-ea"/>
              </a:rPr>
              <a:t>）开发了一种用于汽车上的机</a:t>
            </a:r>
            <a:r>
              <a:rPr lang="en-US" altLang="zh-CN" sz="1600" b="1" dirty="0">
                <a:solidFill>
                  <a:srgbClr val="0070C0"/>
                </a:solidFill>
                <a:latin typeface="微软雅黑" panose="020B0503020204020204" pitchFamily="34" charset="-122"/>
                <a:ea typeface="微软雅黑" panose="020B0503020204020204" pitchFamily="34" charset="-122"/>
                <a:sym typeface="+mn-ea"/>
              </a:rPr>
              <a:t>-</a:t>
            </a:r>
            <a:r>
              <a:rPr lang="zh-CN" altLang="en-US" sz="1600" b="1" dirty="0">
                <a:solidFill>
                  <a:srgbClr val="0070C0"/>
                </a:solidFill>
                <a:latin typeface="微软雅黑" panose="020B0503020204020204" pitchFamily="34" charset="-122"/>
                <a:ea typeface="微软雅黑" panose="020B0503020204020204" pitchFamily="34" charset="-122"/>
                <a:sym typeface="+mn-ea"/>
              </a:rPr>
              <a:t>电电池（</a:t>
            </a:r>
            <a:r>
              <a:rPr lang="en-US" altLang="zh-CN" sz="1600" b="1" dirty="0">
                <a:solidFill>
                  <a:srgbClr val="0070C0"/>
                </a:solidFill>
                <a:latin typeface="微软雅黑" panose="020B0503020204020204" pitchFamily="34" charset="-122"/>
                <a:ea typeface="微软雅黑" panose="020B0503020204020204" pitchFamily="34" charset="-122"/>
                <a:sym typeface="+mn-ea"/>
              </a:rPr>
              <a:t>EMB</a:t>
            </a:r>
            <a:r>
              <a:rPr lang="zh-CN" altLang="en-US" sz="1600" b="1" dirty="0">
                <a:solidFill>
                  <a:srgbClr val="0070C0"/>
                </a:solidFill>
                <a:latin typeface="微软雅黑" panose="020B0503020204020204" pitchFamily="34" charset="-122"/>
                <a:ea typeface="微软雅黑" panose="020B0503020204020204" pitchFamily="34" charset="-122"/>
                <a:sym typeface="+mn-ea"/>
              </a:rPr>
              <a:t>），每个“电池”长</a:t>
            </a:r>
            <a:r>
              <a:rPr lang="en-US" altLang="zh-CN" sz="1600" b="1" dirty="0">
                <a:solidFill>
                  <a:srgbClr val="0070C0"/>
                </a:solidFill>
                <a:latin typeface="微软雅黑" panose="020B0503020204020204" pitchFamily="34" charset="-122"/>
                <a:ea typeface="微软雅黑" panose="020B0503020204020204" pitchFamily="34" charset="-122"/>
                <a:sym typeface="+mn-ea"/>
              </a:rPr>
              <a:t>18</a:t>
            </a:r>
            <a:r>
              <a:rPr lang="zh-CN" altLang="en-US" sz="1600" b="1" dirty="0">
                <a:solidFill>
                  <a:srgbClr val="0070C0"/>
                </a:solidFill>
                <a:latin typeface="微软雅黑" panose="020B0503020204020204" pitchFamily="34" charset="-122"/>
                <a:ea typeface="微软雅黑" panose="020B0503020204020204" pitchFamily="34" charset="-122"/>
                <a:sym typeface="+mn-ea"/>
              </a:rPr>
              <a:t>厘米，直径</a:t>
            </a:r>
            <a:r>
              <a:rPr lang="en-US" altLang="zh-CN" sz="1600" b="1" dirty="0">
                <a:solidFill>
                  <a:srgbClr val="0070C0"/>
                </a:solidFill>
                <a:latin typeface="微软雅黑" panose="020B0503020204020204" pitchFamily="34" charset="-122"/>
                <a:ea typeface="微软雅黑" panose="020B0503020204020204" pitchFamily="34" charset="-122"/>
                <a:sym typeface="+mn-ea"/>
              </a:rPr>
              <a:t>23</a:t>
            </a:r>
            <a:r>
              <a:rPr lang="zh-CN" altLang="en-US" sz="1600" b="1" dirty="0">
                <a:solidFill>
                  <a:srgbClr val="0070C0"/>
                </a:solidFill>
                <a:latin typeface="微软雅黑" panose="020B0503020204020204" pitchFamily="34" charset="-122"/>
                <a:ea typeface="微软雅黑" panose="020B0503020204020204" pitchFamily="34" charset="-122"/>
                <a:sym typeface="+mn-ea"/>
              </a:rPr>
              <a:t>厘米，质量为</a:t>
            </a:r>
            <a:r>
              <a:rPr lang="en-US" altLang="zh-CN" sz="1600" b="1" dirty="0">
                <a:solidFill>
                  <a:srgbClr val="0070C0"/>
                </a:solidFill>
                <a:latin typeface="微软雅黑" panose="020B0503020204020204" pitchFamily="34" charset="-122"/>
                <a:ea typeface="微软雅黑" panose="020B0503020204020204" pitchFamily="34" charset="-122"/>
                <a:sym typeface="+mn-ea"/>
              </a:rPr>
              <a:t>23</a:t>
            </a:r>
            <a:r>
              <a:rPr lang="zh-CN" altLang="en-US" sz="1600" b="1" dirty="0">
                <a:solidFill>
                  <a:srgbClr val="0070C0"/>
                </a:solidFill>
                <a:latin typeface="微软雅黑" panose="020B0503020204020204" pitchFamily="34" charset="-122"/>
                <a:ea typeface="微软雅黑" panose="020B0503020204020204" pitchFamily="34" charset="-122"/>
                <a:sym typeface="+mn-ea"/>
              </a:rPr>
              <a:t>千克。电池的核心是一个以</a:t>
            </a:r>
            <a:r>
              <a:rPr lang="en-US" altLang="zh-CN" sz="1600" b="1" dirty="0">
                <a:solidFill>
                  <a:srgbClr val="0070C0"/>
                </a:solidFill>
                <a:latin typeface="微软雅黑" panose="020B0503020204020204" pitchFamily="34" charset="-122"/>
                <a:ea typeface="微软雅黑" panose="020B0503020204020204" pitchFamily="34" charset="-122"/>
                <a:sym typeface="+mn-ea"/>
              </a:rPr>
              <a:t>20</a:t>
            </a:r>
            <a:r>
              <a:rPr lang="zh-CN" altLang="en-US" sz="1600" b="1" dirty="0">
                <a:solidFill>
                  <a:srgbClr val="0070C0"/>
                </a:solidFill>
                <a:latin typeface="微软雅黑" panose="020B0503020204020204" pitchFamily="34" charset="-122"/>
                <a:ea typeface="微软雅黑" panose="020B0503020204020204" pitchFamily="34" charset="-122"/>
                <a:sym typeface="+mn-ea"/>
              </a:rPr>
              <a:t>万转／分旋转的碳纤飞轮，每个电池储能为</a:t>
            </a:r>
            <a:r>
              <a:rPr lang="en-US" altLang="zh-CN" sz="1600" b="1" dirty="0">
                <a:solidFill>
                  <a:srgbClr val="0070C0"/>
                </a:solidFill>
                <a:latin typeface="微软雅黑" panose="020B0503020204020204" pitchFamily="34" charset="-122"/>
                <a:ea typeface="微软雅黑" panose="020B0503020204020204" pitchFamily="34" charset="-122"/>
                <a:sym typeface="+mn-ea"/>
              </a:rPr>
              <a:t>1</a:t>
            </a:r>
            <a:r>
              <a:rPr lang="zh-CN" altLang="en-US" sz="1600" b="1" dirty="0">
                <a:solidFill>
                  <a:srgbClr val="0070C0"/>
                </a:solidFill>
                <a:latin typeface="微软雅黑" panose="020B0503020204020204" pitchFamily="34" charset="-122"/>
                <a:ea typeface="微软雅黑" panose="020B0503020204020204" pitchFamily="34" charset="-122"/>
                <a:sym typeface="+mn-ea"/>
              </a:rPr>
              <a:t>千瓦小时，它们将</a:t>
            </a:r>
            <a:r>
              <a:rPr lang="en-US" altLang="zh-CN" sz="1600" b="1" dirty="0">
                <a:solidFill>
                  <a:srgbClr val="0070C0"/>
                </a:solidFill>
                <a:latin typeface="微软雅黑" panose="020B0503020204020204" pitchFamily="34" charset="-122"/>
                <a:ea typeface="微软雅黑" panose="020B0503020204020204" pitchFamily="34" charset="-122"/>
                <a:sym typeface="+mn-ea"/>
              </a:rPr>
              <a:t>12</a:t>
            </a:r>
            <a:r>
              <a:rPr lang="zh-CN" altLang="en-US" sz="1600" b="1" dirty="0">
                <a:solidFill>
                  <a:srgbClr val="0070C0"/>
                </a:solidFill>
                <a:latin typeface="微软雅黑" panose="020B0503020204020204" pitchFamily="34" charset="-122"/>
                <a:ea typeface="微软雅黑" panose="020B0503020204020204" pitchFamily="34" charset="-122"/>
                <a:sym typeface="+mn-ea"/>
              </a:rPr>
              <a:t>个“电池”放在</a:t>
            </a:r>
            <a:r>
              <a:rPr lang="en-US" altLang="zh-CN" sz="1600" b="1" dirty="0">
                <a:solidFill>
                  <a:srgbClr val="0070C0"/>
                </a:solidFill>
                <a:latin typeface="微软雅黑" panose="020B0503020204020204" pitchFamily="34" charset="-122"/>
                <a:ea typeface="微软雅黑" panose="020B0503020204020204" pitchFamily="34" charset="-122"/>
                <a:sym typeface="+mn-ea"/>
              </a:rPr>
              <a:t>IMPACT</a:t>
            </a:r>
            <a:r>
              <a:rPr lang="zh-CN" altLang="en-US" sz="1600" b="1" dirty="0">
                <a:solidFill>
                  <a:srgbClr val="0070C0"/>
                </a:solidFill>
                <a:latin typeface="微软雅黑" panose="020B0503020204020204" pitchFamily="34" charset="-122"/>
                <a:ea typeface="微软雅黑" panose="020B0503020204020204" pitchFamily="34" charset="-122"/>
                <a:sym typeface="+mn-ea"/>
              </a:rPr>
              <a:t>轿车上，能使该车以</a:t>
            </a:r>
            <a:r>
              <a:rPr lang="en-US" altLang="zh-CN" sz="1600" b="1" dirty="0">
                <a:solidFill>
                  <a:srgbClr val="0070C0"/>
                </a:solidFill>
                <a:latin typeface="微软雅黑" panose="020B0503020204020204" pitchFamily="34" charset="-122"/>
                <a:ea typeface="微软雅黑" panose="020B0503020204020204" pitchFamily="34" charset="-122"/>
                <a:sym typeface="+mn-ea"/>
              </a:rPr>
              <a:t>100</a:t>
            </a:r>
            <a:r>
              <a:rPr lang="zh-CN" altLang="en-US" sz="1600" b="1" dirty="0">
                <a:solidFill>
                  <a:srgbClr val="0070C0"/>
                </a:solidFill>
                <a:latin typeface="微软雅黑" panose="020B0503020204020204" pitchFamily="34" charset="-122"/>
                <a:ea typeface="微软雅黑" panose="020B0503020204020204" pitchFamily="34" charset="-122"/>
                <a:sym typeface="+mn-ea"/>
              </a:rPr>
              <a:t>千米／小时的速度行驶</a:t>
            </a:r>
            <a:r>
              <a:rPr lang="en-US" altLang="zh-CN" sz="1600" b="1" dirty="0">
                <a:solidFill>
                  <a:srgbClr val="0070C0"/>
                </a:solidFill>
                <a:latin typeface="微软雅黑" panose="020B0503020204020204" pitchFamily="34" charset="-122"/>
                <a:ea typeface="微软雅黑" panose="020B0503020204020204" pitchFamily="34" charset="-122"/>
                <a:sym typeface="+mn-ea"/>
              </a:rPr>
              <a:t>480</a:t>
            </a:r>
            <a:r>
              <a:rPr lang="zh-CN" altLang="en-US" sz="1600" b="1" dirty="0">
                <a:solidFill>
                  <a:srgbClr val="0070C0"/>
                </a:solidFill>
                <a:latin typeface="微软雅黑" panose="020B0503020204020204" pitchFamily="34" charset="-122"/>
                <a:ea typeface="微软雅黑" panose="020B0503020204020204" pitchFamily="34" charset="-122"/>
                <a:sym typeface="+mn-ea"/>
              </a:rPr>
              <a:t>千米。机</a:t>
            </a:r>
            <a:r>
              <a:rPr lang="en-US" altLang="zh-CN" sz="1600" b="1" dirty="0">
                <a:solidFill>
                  <a:srgbClr val="0070C0"/>
                </a:solidFill>
                <a:latin typeface="微软雅黑" panose="020B0503020204020204" pitchFamily="34" charset="-122"/>
                <a:ea typeface="微软雅黑" panose="020B0503020204020204" pitchFamily="34" charset="-122"/>
                <a:sym typeface="+mn-ea"/>
              </a:rPr>
              <a:t>-</a:t>
            </a:r>
            <a:r>
              <a:rPr lang="zh-CN" altLang="en-US" sz="1600" b="1" dirty="0">
                <a:solidFill>
                  <a:srgbClr val="0070C0"/>
                </a:solidFill>
                <a:latin typeface="微软雅黑" panose="020B0503020204020204" pitchFamily="34" charset="-122"/>
                <a:ea typeface="微软雅黑" panose="020B0503020204020204" pitchFamily="34" charset="-122"/>
                <a:sym typeface="+mn-ea"/>
              </a:rPr>
              <a:t>电电池共重</a:t>
            </a:r>
            <a:r>
              <a:rPr lang="en-US" altLang="zh-CN" sz="1600" b="1" dirty="0">
                <a:solidFill>
                  <a:srgbClr val="0070C0"/>
                </a:solidFill>
                <a:latin typeface="微软雅黑" panose="020B0503020204020204" pitchFamily="34" charset="-122"/>
                <a:ea typeface="微软雅黑" panose="020B0503020204020204" pitchFamily="34" charset="-122"/>
                <a:sym typeface="+mn-ea"/>
              </a:rPr>
              <a:t>273</a:t>
            </a:r>
            <a:r>
              <a:rPr lang="zh-CN" altLang="en-US" sz="1600" b="1" dirty="0">
                <a:solidFill>
                  <a:srgbClr val="0070C0"/>
                </a:solidFill>
                <a:latin typeface="微软雅黑" panose="020B0503020204020204" pitchFamily="34" charset="-122"/>
                <a:ea typeface="微软雅黑" panose="020B0503020204020204" pitchFamily="34" charset="-122"/>
                <a:sym typeface="+mn-ea"/>
              </a:rPr>
              <a:t>千克，若采用铅酸电池，则共重</a:t>
            </a:r>
            <a:r>
              <a:rPr lang="en-US" altLang="zh-CN" sz="1600" b="1" dirty="0">
                <a:solidFill>
                  <a:srgbClr val="0070C0"/>
                </a:solidFill>
                <a:latin typeface="微软雅黑" panose="020B0503020204020204" pitchFamily="34" charset="-122"/>
                <a:ea typeface="微软雅黑" panose="020B0503020204020204" pitchFamily="34" charset="-122"/>
                <a:sym typeface="+mn-ea"/>
              </a:rPr>
              <a:t>396</a:t>
            </a:r>
            <a:r>
              <a:rPr lang="zh-CN" altLang="en-US" sz="1600" b="1" dirty="0">
                <a:solidFill>
                  <a:srgbClr val="0070C0"/>
                </a:solidFill>
                <a:latin typeface="微软雅黑" panose="020B0503020204020204" pitchFamily="34" charset="-122"/>
                <a:ea typeface="微软雅黑" panose="020B0503020204020204" pitchFamily="34" charset="-122"/>
                <a:sym typeface="+mn-ea"/>
              </a:rPr>
              <a:t>千克。机</a:t>
            </a:r>
            <a:r>
              <a:rPr lang="en-US" altLang="zh-CN" sz="1600" b="1" dirty="0">
                <a:solidFill>
                  <a:srgbClr val="0070C0"/>
                </a:solidFill>
                <a:latin typeface="微软雅黑" panose="020B0503020204020204" pitchFamily="34" charset="-122"/>
                <a:ea typeface="微软雅黑" panose="020B0503020204020204" pitchFamily="34" charset="-122"/>
                <a:sym typeface="+mn-ea"/>
              </a:rPr>
              <a:t>-</a:t>
            </a:r>
            <a:r>
              <a:rPr lang="zh-CN" altLang="en-US" sz="1600" b="1" dirty="0">
                <a:solidFill>
                  <a:srgbClr val="0070C0"/>
                </a:solidFill>
                <a:latin typeface="微软雅黑" panose="020B0503020204020204" pitchFamily="34" charset="-122"/>
                <a:ea typeface="微软雅黑" panose="020B0503020204020204" pitchFamily="34" charset="-122"/>
                <a:sym typeface="+mn-ea"/>
              </a:rPr>
              <a:t>电电池所储的能量为铅酸电池的</a:t>
            </a:r>
            <a:r>
              <a:rPr lang="en-US" altLang="zh-CN" sz="1600" b="1" dirty="0">
                <a:solidFill>
                  <a:srgbClr val="0070C0"/>
                </a:solidFill>
                <a:latin typeface="微软雅黑" panose="020B0503020204020204" pitchFamily="34" charset="-122"/>
                <a:ea typeface="微软雅黑" panose="020B0503020204020204" pitchFamily="34" charset="-122"/>
                <a:sym typeface="+mn-ea"/>
              </a:rPr>
              <a:t>2.5</a:t>
            </a:r>
            <a:r>
              <a:rPr lang="zh-CN" altLang="en-US" sz="1600" b="1" dirty="0">
                <a:solidFill>
                  <a:srgbClr val="0070C0"/>
                </a:solidFill>
                <a:latin typeface="微软雅黑" panose="020B0503020204020204" pitchFamily="34" charset="-122"/>
                <a:ea typeface="微软雅黑" panose="020B0503020204020204" pitchFamily="34" charset="-122"/>
                <a:sym typeface="+mn-ea"/>
              </a:rPr>
              <a:t>倍，使用寿命是铅酸电池的</a:t>
            </a:r>
            <a:r>
              <a:rPr lang="en-US" altLang="zh-CN" sz="1600" b="1" dirty="0">
                <a:solidFill>
                  <a:srgbClr val="0070C0"/>
                </a:solidFill>
                <a:latin typeface="微软雅黑" panose="020B0503020204020204" pitchFamily="34" charset="-122"/>
                <a:ea typeface="微软雅黑" panose="020B0503020204020204" pitchFamily="34" charset="-122"/>
                <a:sym typeface="+mn-ea"/>
              </a:rPr>
              <a:t>8 </a:t>
            </a:r>
            <a:r>
              <a:rPr lang="zh-CN" altLang="en-US" sz="1600" b="1" dirty="0">
                <a:solidFill>
                  <a:srgbClr val="0070C0"/>
                </a:solidFill>
                <a:latin typeface="微软雅黑" panose="020B0503020204020204" pitchFamily="34" charset="-122"/>
                <a:ea typeface="微软雅黑" panose="020B0503020204020204" pitchFamily="34" charset="-122"/>
                <a:sym typeface="+mn-ea"/>
              </a:rPr>
              <a:t>倍，且它的“比功率”（即爆发力）极高，是铅酸电池的</a:t>
            </a:r>
            <a:r>
              <a:rPr lang="en-US" altLang="zh-CN" sz="1600" b="1" dirty="0">
                <a:solidFill>
                  <a:srgbClr val="0070C0"/>
                </a:solidFill>
                <a:latin typeface="微软雅黑" panose="020B0503020204020204" pitchFamily="34" charset="-122"/>
                <a:ea typeface="微软雅黑" panose="020B0503020204020204" pitchFamily="34" charset="-122"/>
                <a:sym typeface="+mn-ea"/>
              </a:rPr>
              <a:t>25</a:t>
            </a:r>
            <a:r>
              <a:rPr lang="zh-CN" altLang="en-US" sz="1600" b="1" dirty="0">
                <a:solidFill>
                  <a:srgbClr val="0070C0"/>
                </a:solidFill>
                <a:latin typeface="微软雅黑" panose="020B0503020204020204" pitchFamily="34" charset="-122"/>
                <a:ea typeface="微软雅黑" panose="020B0503020204020204" pitchFamily="34" charset="-122"/>
                <a:sym typeface="+mn-ea"/>
              </a:rPr>
              <a:t>倍，是汽油发动机的</a:t>
            </a:r>
            <a:r>
              <a:rPr lang="en-US" altLang="zh-CN" sz="1600" b="1" dirty="0">
                <a:solidFill>
                  <a:srgbClr val="0070C0"/>
                </a:solidFill>
                <a:latin typeface="微软雅黑" panose="020B0503020204020204" pitchFamily="34" charset="-122"/>
                <a:ea typeface="微软雅黑" panose="020B0503020204020204" pitchFamily="34" charset="-122"/>
                <a:sym typeface="+mn-ea"/>
              </a:rPr>
              <a:t>10</a:t>
            </a:r>
            <a:r>
              <a:rPr lang="zh-CN" altLang="en-US" sz="1600" b="1" dirty="0">
                <a:solidFill>
                  <a:srgbClr val="0070C0"/>
                </a:solidFill>
                <a:latin typeface="微软雅黑" panose="020B0503020204020204" pitchFamily="34" charset="-122"/>
                <a:ea typeface="微软雅黑" panose="020B0503020204020204" pitchFamily="34" charset="-122"/>
                <a:sym typeface="+mn-ea"/>
              </a:rPr>
              <a:t>倍，它可将该车在</a:t>
            </a:r>
            <a:r>
              <a:rPr lang="en-US" altLang="zh-CN" sz="1600" b="1" dirty="0">
                <a:solidFill>
                  <a:srgbClr val="0070C0"/>
                </a:solidFill>
                <a:latin typeface="微软雅黑" panose="020B0503020204020204" pitchFamily="34" charset="-122"/>
                <a:ea typeface="微软雅黑" panose="020B0503020204020204" pitchFamily="34" charset="-122"/>
                <a:sym typeface="+mn-ea"/>
              </a:rPr>
              <a:t>8</a:t>
            </a:r>
            <a:r>
              <a:rPr lang="zh-CN" altLang="en-US" sz="1600" b="1" dirty="0">
                <a:solidFill>
                  <a:srgbClr val="0070C0"/>
                </a:solidFill>
                <a:latin typeface="微软雅黑" panose="020B0503020204020204" pitchFamily="34" charset="-122"/>
                <a:ea typeface="微软雅黑" panose="020B0503020204020204" pitchFamily="34" charset="-122"/>
                <a:sym typeface="+mn-ea"/>
              </a:rPr>
              <a:t>秒钟内由静止加速至</a:t>
            </a:r>
            <a:r>
              <a:rPr lang="en-US" altLang="zh-CN" sz="1600" b="1" dirty="0">
                <a:solidFill>
                  <a:srgbClr val="0070C0"/>
                </a:solidFill>
                <a:latin typeface="微软雅黑" panose="020B0503020204020204" pitchFamily="34" charset="-122"/>
                <a:ea typeface="微软雅黑" panose="020B0503020204020204" pitchFamily="34" charset="-122"/>
                <a:sym typeface="+mn-ea"/>
              </a:rPr>
              <a:t>100</a:t>
            </a:r>
            <a:r>
              <a:rPr lang="zh-CN" altLang="en-US" sz="1600" b="1" dirty="0">
                <a:solidFill>
                  <a:srgbClr val="0070C0"/>
                </a:solidFill>
                <a:latin typeface="微软雅黑" panose="020B0503020204020204" pitchFamily="34" charset="-122"/>
                <a:ea typeface="微软雅黑" panose="020B0503020204020204" pitchFamily="34" charset="-122"/>
                <a:sym typeface="+mn-ea"/>
              </a:rPr>
              <a:t>千米／小时。</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spcBef>
                <a:spcPts val="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sym typeface="+mn-ea"/>
              </a:rPr>
              <a:t>随着复合材料、磁支撑、动发一体机和多学科优化设计技术的不断进步，飞轮储能容量或许能进一步提升，应用于汽车行业前景非常广阔。</a:t>
            </a:r>
            <a:endParaRPr lang="zh-CN" altLang="en-US" sz="1600" b="1" dirty="0">
              <a:solidFill>
                <a:srgbClr val="0070C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335" y="913284"/>
            <a:ext cx="9008665" cy="1289905"/>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三、空气动力汽车</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zh-CN" b="1" dirty="0">
                <a:solidFill>
                  <a:srgbClr val="0070C0"/>
                </a:solidFill>
                <a:latin typeface="微软雅黑" panose="020B0503020204020204" pitchFamily="34" charset="-122"/>
                <a:ea typeface="微软雅黑" panose="020B0503020204020204" pitchFamily="34" charset="-122"/>
              </a:rPr>
              <a:t>目前的空气动力汽车概念主要集中于使用压缩空气（或其它气体），通过将高压气体所具有的压力能转换为机械来推动车辆前进。</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4129658" y="2322512"/>
            <a:ext cx="4504783" cy="2736304"/>
          </a:xfrm>
          <a:prstGeom prst="rect">
            <a:avLst/>
          </a:prstGeom>
        </p:spPr>
      </p:pic>
      <p:sp>
        <p:nvSpPr>
          <p:cNvPr id="7" name="文本框 6"/>
          <p:cNvSpPr txBox="1"/>
          <p:nvPr/>
        </p:nvSpPr>
        <p:spPr>
          <a:xfrm>
            <a:off x="144016" y="2065412"/>
            <a:ext cx="3419872" cy="2951898"/>
          </a:xfrm>
          <a:prstGeom prst="rect">
            <a:avLst/>
          </a:prstGeom>
          <a:noFill/>
        </p:spPr>
        <p:txBody>
          <a:bodyPr wrap="square">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不再需要复杂的冷却系统，所以结构简单、尺寸小、重量轻，造价低。利用压缩空气为能源，的确是一种经济性、安全性、环保性能极强的清洁能源，是一种具有应用前景十分广阔的绿色能源汽车。</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335" y="913284"/>
            <a:ext cx="8757145" cy="5077460"/>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三、空气动力汽车</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与传统车辆比较，优势明显：</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）无需电启动，因为在轴的</a:t>
            </a:r>
            <a:r>
              <a:rPr lang="en-US" altLang="zh-CN" b="1" dirty="0">
                <a:solidFill>
                  <a:srgbClr val="0070C0"/>
                </a:solidFill>
                <a:latin typeface="微软雅黑" panose="020B0503020204020204" pitchFamily="34" charset="-122"/>
                <a:ea typeface="微软雅黑" panose="020B0503020204020204" pitchFamily="34" charset="-122"/>
              </a:rPr>
              <a:t>360</a:t>
            </a:r>
            <a:r>
              <a:rPr lang="zh-CN" altLang="en-US" b="1" dirty="0">
                <a:solidFill>
                  <a:srgbClr val="0070C0"/>
                </a:solidFill>
                <a:latin typeface="微软雅黑" panose="020B0503020204020204" pitchFamily="34" charset="-122"/>
                <a:ea typeface="微软雅黑" panose="020B0503020204020204" pitchFamily="34" charset="-122"/>
              </a:rPr>
              <a:t>度上的任意一点，</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均可以进气，启动。</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）直接切向做功，减少了繁杂的摩擦损失。</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）如果在下坡过程中，不是空挡的情况下，可以实现反充气，储存能量。</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）无需冷却发动机。</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）车顶可装置太阳能加热器，提高空气利用率。</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6</a:t>
            </a:r>
            <a:r>
              <a:rPr lang="zh-CN" altLang="en-US" b="1" dirty="0">
                <a:solidFill>
                  <a:srgbClr val="0070C0"/>
                </a:solidFill>
                <a:latin typeface="微软雅黑" panose="020B0503020204020204" pitchFamily="34" charset="-122"/>
                <a:ea typeface="微软雅黑" panose="020B0503020204020204" pitchFamily="34" charset="-122"/>
              </a:rPr>
              <a:t>）专用压缩空气发动机，结构简单，成本低廉，维护简单等优点。</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缺点是：需要电源、空气压力（能量输出）随着行驶里程加长而衰减、高压气体的安全性。工作件的寿命短。</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755598" y="935173"/>
            <a:ext cx="3253067" cy="2160240"/>
          </a:xfrm>
          <a:prstGeom prst="rect">
            <a:avLst/>
          </a:prstGeom>
        </p:spPr>
      </p:pic>
    </p:spTree>
  </p:cSld>
  <p:clrMapOvr>
    <a:masterClrMapping/>
  </p:clrMapOvr>
  <p:transition advClick="0" advTm="6000">
    <p:push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335" y="913284"/>
            <a:ext cx="4292649" cy="5029390"/>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从马车到蒸汽机车，从蒸汽机车到汽车，从化油器到缸内直喷</a:t>
            </a:r>
            <a:r>
              <a:rPr lang="en-US" altLang="zh-CN" b="1" dirty="0">
                <a:solidFill>
                  <a:srgbClr val="0070C0"/>
                </a:solidFill>
                <a:latin typeface="微软雅黑" panose="020B0503020204020204" pitchFamily="34" charset="-122"/>
                <a:ea typeface="微软雅黑" panose="020B0503020204020204" pitchFamily="34" charset="-122"/>
              </a:rPr>
              <a:t>……</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今天，人类再次来到了交通能源动力系统变革的十字路口，未来将是以电力和动力电池（包括燃料电池）替代石油和内燃机，将人类带入清洁能源时代。目前的所有新能源方案都展示出了极大的发展潜力和美好前景，但也各自有其一定的局限性，可以相信在新能源应用技术不断突破的前提下，各种新能源汽车将为人类提供真正的“零排放”出行。</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en-US" altLang="zh-CN" b="1" dirty="0">
              <a:solidFill>
                <a:srgbClr val="0070C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1"/>
          <a:srcRect l="4726" b="10328"/>
          <a:stretch>
            <a:fillRect/>
          </a:stretch>
        </p:blipFill>
        <p:spPr>
          <a:xfrm>
            <a:off x="7092280" y="2137420"/>
            <a:ext cx="1620688" cy="1084940"/>
          </a:xfrm>
          <a:prstGeom prst="rect">
            <a:avLst/>
          </a:prstGeom>
        </p:spPr>
      </p:pic>
      <p:pic>
        <p:nvPicPr>
          <p:cNvPr id="6" name="图片 5"/>
          <p:cNvPicPr>
            <a:picLocks noChangeAspect="1"/>
          </p:cNvPicPr>
          <p:nvPr/>
        </p:nvPicPr>
        <p:blipFill>
          <a:blip r:embed="rId2"/>
          <a:stretch>
            <a:fillRect/>
          </a:stretch>
        </p:blipFill>
        <p:spPr>
          <a:xfrm>
            <a:off x="4889129" y="1201316"/>
            <a:ext cx="1800198" cy="1267901"/>
          </a:xfrm>
          <a:prstGeom prst="rect">
            <a:avLst/>
          </a:prstGeom>
        </p:spPr>
      </p:pic>
      <p:pic>
        <p:nvPicPr>
          <p:cNvPr id="8" name="图片 7"/>
          <p:cNvPicPr>
            <a:picLocks noChangeAspect="1"/>
          </p:cNvPicPr>
          <p:nvPr/>
        </p:nvPicPr>
        <p:blipFill>
          <a:blip r:embed="rId3"/>
          <a:stretch>
            <a:fillRect/>
          </a:stretch>
        </p:blipFill>
        <p:spPr>
          <a:xfrm>
            <a:off x="6876255" y="4186628"/>
            <a:ext cx="2238523" cy="1257304"/>
          </a:xfrm>
          <a:prstGeom prst="rect">
            <a:avLst/>
          </a:prstGeom>
        </p:spPr>
      </p:pic>
      <p:pic>
        <p:nvPicPr>
          <p:cNvPr id="9" name="图片 8"/>
          <p:cNvPicPr>
            <a:picLocks noChangeAspect="1"/>
          </p:cNvPicPr>
          <p:nvPr/>
        </p:nvPicPr>
        <p:blipFill rotWithShape="1">
          <a:blip r:embed="rId4"/>
          <a:srcRect l="5976" t="21020" r="5976" b="10940"/>
          <a:stretch>
            <a:fillRect/>
          </a:stretch>
        </p:blipFill>
        <p:spPr>
          <a:xfrm>
            <a:off x="4726897" y="3098720"/>
            <a:ext cx="2333351" cy="1211548"/>
          </a:xfrm>
          <a:prstGeom prst="rect">
            <a:avLst/>
          </a:prstGeom>
        </p:spPr>
      </p:pic>
    </p:spTree>
  </p:cSld>
  <p:clrMapOvr>
    <a:masterClrMapping/>
  </p:clrMapOvr>
  <p:transition advClick="0" advTm="6000">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420639"/>
            <a:ext cx="7848872" cy="1198880"/>
          </a:xfrm>
          <a:prstGeom prst="rect">
            <a:avLst/>
          </a:prstGeom>
        </p:spPr>
        <p:txBody>
          <a:bodyPr wrap="square">
            <a:spAutoFit/>
          </a:bodyPr>
          <a:lstStyle/>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为什么叫超级电容？ </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200000"/>
              </a:lnSpc>
            </a:pPr>
            <a:r>
              <a:rPr lang="en-US"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超级电容与电池比较，有哪些特性？</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a:off x="12603" y="409228"/>
            <a:ext cx="1463053" cy="4824536"/>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4" name="矩形 3"/>
          <p:cNvSpPr/>
          <p:nvPr/>
        </p:nvSpPr>
        <p:spPr>
          <a:xfrm>
            <a:off x="1682750" y="1169035"/>
            <a:ext cx="5104765" cy="614045"/>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3" name="矩形 82"/>
          <p:cNvSpPr/>
          <p:nvPr/>
        </p:nvSpPr>
        <p:spPr>
          <a:xfrm>
            <a:off x="1840865" y="1849120"/>
            <a:ext cx="4944745" cy="614045"/>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4" name="矩形 83"/>
          <p:cNvSpPr/>
          <p:nvPr/>
        </p:nvSpPr>
        <p:spPr>
          <a:xfrm>
            <a:off x="1837690" y="3232785"/>
            <a:ext cx="4947920" cy="614045"/>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5" name="矩形 84"/>
          <p:cNvSpPr/>
          <p:nvPr/>
        </p:nvSpPr>
        <p:spPr>
          <a:xfrm>
            <a:off x="1678940" y="3928110"/>
            <a:ext cx="5085080" cy="614045"/>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90" name="标题 1"/>
          <p:cNvSpPr txBox="1"/>
          <p:nvPr/>
        </p:nvSpPr>
        <p:spPr>
          <a:xfrm rot="5400000">
            <a:off x="-743168" y="2599023"/>
            <a:ext cx="2481192" cy="584775"/>
          </a:xfrm>
          <a:prstGeom prst="rect">
            <a:avLst/>
          </a:prstGeom>
          <a:noFill/>
          <a:effectLst/>
        </p:spPr>
        <p:txBody>
          <a:bodyPr wrap="none">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bwMode="auto">
          <a:xfrm rot="5400000">
            <a:off x="160575" y="2537467"/>
            <a:ext cx="1435682" cy="707886"/>
          </a:xfrm>
          <a:prstGeom prst="rect">
            <a:avLst/>
          </a:prstGeom>
          <a:noFill/>
        </p:spPr>
        <p:txBody>
          <a:bodyPr vert="eaVert" wrap="none">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rPr>
              <a:t>目 录</a:t>
            </a:r>
            <a:endPar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矩形 84"/>
          <p:cNvSpPr/>
          <p:nvPr/>
        </p:nvSpPr>
        <p:spPr>
          <a:xfrm>
            <a:off x="1506855" y="4608195"/>
            <a:ext cx="5257800" cy="614045"/>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5" name="矩形 3"/>
          <p:cNvSpPr/>
          <p:nvPr/>
        </p:nvSpPr>
        <p:spPr>
          <a:xfrm>
            <a:off x="1502410" y="487045"/>
            <a:ext cx="5285105" cy="614045"/>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6" name="矩形 82"/>
          <p:cNvSpPr/>
          <p:nvPr/>
        </p:nvSpPr>
        <p:spPr>
          <a:xfrm>
            <a:off x="1998614" y="2525899"/>
            <a:ext cx="4283292"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7" name="矩形 83"/>
          <p:cNvSpPr/>
          <p:nvPr/>
        </p:nvSpPr>
        <p:spPr>
          <a:xfrm>
            <a:off x="2003425" y="2524760"/>
            <a:ext cx="4782185" cy="614045"/>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8" name="TextBox 20"/>
          <p:cNvSpPr txBox="1"/>
          <p:nvPr/>
        </p:nvSpPr>
        <p:spPr>
          <a:xfrm>
            <a:off x="1837690" y="503555"/>
            <a:ext cx="5579745"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prstClr val="white"/>
                </a:solidFill>
                <a:latin typeface="微软雅黑" panose="020B0503020204020204" pitchFamily="34" charset="-122"/>
                <a:ea typeface="微软雅黑" panose="020B0503020204020204" pitchFamily="34" charset="-122"/>
              </a:rPr>
              <a:t>非化学</a:t>
            </a:r>
            <a:r>
              <a:rPr lang="zh-CN" altLang="en-US" sz="2800" b="1" dirty="0">
                <a:solidFill>
                  <a:prstClr val="white"/>
                </a:solidFill>
                <a:latin typeface="微软雅黑" panose="020B0503020204020204" pitchFamily="34" charset="-122"/>
                <a:ea typeface="微软雅黑" panose="020B0503020204020204" pitchFamily="34" charset="-122"/>
              </a:rPr>
              <a:t>电池能源汽车的认识</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advClick="0" advTm="4000">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72029" y="2602567"/>
            <a:ext cx="6284335" cy="830997"/>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4800" dirty="0"/>
              <a:t>Thanks </a:t>
            </a:r>
            <a:endParaRPr lang="zh-CN" altLang="en-US" sz="4800" dirty="0"/>
          </a:p>
        </p:txBody>
      </p:sp>
    </p:spTree>
  </p:cSld>
  <p:clrMapOvr>
    <a:masterClrMapping/>
  </p:clrMapOvr>
  <mc:AlternateContent xmlns:mc="http://schemas.openxmlformats.org/markup-compatibility/2006">
    <mc:Choice xmlns:p14="http://schemas.microsoft.com/office/powerpoint/2010/main" Requires="p14">
      <p:transition spd="med" advClick="0" advTm="3000">
        <p14:gallery dir="l"/>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1</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830580" y="2602865"/>
            <a:ext cx="7526020" cy="829945"/>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4800" dirty="0">
                <a:ln w="12700" cmpd="sng">
                  <a:noFill/>
                  <a:prstDash val="solid"/>
                  <a:miter lim="800000"/>
                </a:ln>
                <a:gradFill>
                  <a:gsLst>
                    <a:gs pos="0">
                      <a:srgbClr val="002060"/>
                    </a:gs>
                    <a:gs pos="100000">
                      <a:srgbClr val="0070C0"/>
                    </a:gs>
                  </a:gsLst>
                  <a:lin ang="5400000" scaled="0"/>
                </a:gradFill>
              </a:rPr>
              <a:t>非化学电池能源汽车的认识</a:t>
            </a:r>
            <a:endParaRPr lang="zh-CN" altLang="en-US" sz="4800" dirty="0">
              <a:ln w="12700" cmpd="sng">
                <a:noFill/>
                <a:prstDash val="solid"/>
                <a:miter lim="800000"/>
              </a:ln>
              <a:gradFill>
                <a:gsLst>
                  <a:gs pos="0">
                    <a:srgbClr val="002060"/>
                  </a:gs>
                  <a:gs pos="100000">
                    <a:srgbClr val="0070C0"/>
                  </a:gs>
                </a:gsLst>
                <a:lin ang="5400000" scaled="0"/>
              </a:gra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36154" y="1849388"/>
            <a:ext cx="7848872" cy="2031325"/>
          </a:xfrm>
          <a:prstGeom prst="rect">
            <a:avLst/>
          </a:prstGeom>
          <a:noFill/>
        </p:spPr>
        <p:txBody>
          <a:bodyPr wrap="square" rtlCol="0">
            <a:spAutoFit/>
          </a:bodyPr>
          <a:lstStyle/>
          <a:p>
            <a:pPr>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       最近，友商即将上市一款超级电容电池汽车，作为销售顾问，领导安排你收集资料，与团队伙伴们分享，然后探讨应对的销售策略。首先，请先完成第一部分，一款超级电容电池汽车的了解与介绍。。</a:t>
            </a:r>
            <a:endParaRPr lang="zh-CN" altLang="zh-CN" b="1" dirty="0">
              <a:solidFill>
                <a:srgbClr val="0070C0"/>
              </a:solidFill>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advClick="0" advTm="5000">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1420536" y="1497239"/>
            <a:ext cx="529927" cy="461665"/>
            <a:chOff x="1710900" y="3027136"/>
            <a:chExt cx="734429" cy="653574"/>
          </a:xfrm>
        </p:grpSpPr>
        <p:sp>
          <p:nvSpPr>
            <p:cNvPr id="6" name="MH_Other_1"/>
            <p:cNvSpPr>
              <a:spLocks noChangeArrowheads="1"/>
            </p:cNvSpPr>
            <p:nvPr>
              <p:custDataLst>
                <p:tags r:id="rId2"/>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3"/>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4"/>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5"/>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custDataLst>
              <p:tags r:id="rId6"/>
            </p:custDataLst>
          </p:nvPr>
        </p:nvGrpSpPr>
        <p:grpSpPr>
          <a:xfrm>
            <a:off x="1408409" y="2171243"/>
            <a:ext cx="529928" cy="461665"/>
            <a:chOff x="4379101" y="3027136"/>
            <a:chExt cx="734430" cy="653574"/>
          </a:xfrm>
        </p:grpSpPr>
        <p:sp>
          <p:nvSpPr>
            <p:cNvPr id="11" name="MH_Other_5"/>
            <p:cNvSpPr>
              <a:spLocks noChangeArrowheads="1"/>
            </p:cNvSpPr>
            <p:nvPr>
              <p:custDataLst>
                <p:tags r:id="rId7"/>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02</a:t>
              </a:r>
              <a:endParaRPr lang="zh-CN" altLang="en-US" sz="2000" b="1" dirty="0">
                <a:solidFill>
                  <a:srgbClr val="FFFFFF"/>
                </a:solidFill>
                <a:ea typeface="微软雅黑" panose="020B0503020204020204" pitchFamily="34" charset="-122"/>
              </a:endParaRPr>
            </a:p>
          </p:txBody>
        </p:sp>
        <p:sp>
          <p:nvSpPr>
            <p:cNvPr id="12" name="MH_Other_6"/>
            <p:cNvSpPr>
              <a:spLocks noChangeArrowheads="1"/>
            </p:cNvSpPr>
            <p:nvPr>
              <p:custDataLst>
                <p:tags r:id="rId8"/>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9"/>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10"/>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custDataLst>
              <p:tags r:id="rId11"/>
            </p:custDataLst>
          </p:nvPr>
        </p:nvGrpSpPr>
        <p:grpSpPr>
          <a:xfrm>
            <a:off x="1408410" y="2807091"/>
            <a:ext cx="529927" cy="461666"/>
            <a:chOff x="1710900" y="4311825"/>
            <a:chExt cx="734429" cy="653575"/>
          </a:xfrm>
        </p:grpSpPr>
        <p:sp>
          <p:nvSpPr>
            <p:cNvPr id="16" name="MH_Other_9"/>
            <p:cNvSpPr>
              <a:spLocks noChangeArrowheads="1"/>
            </p:cNvSpPr>
            <p:nvPr>
              <p:custDataLst>
                <p:tags r:id="rId12"/>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03</a:t>
              </a:r>
              <a:endParaRPr lang="zh-CN" altLang="en-US" sz="2000" b="1">
                <a:solidFill>
                  <a:srgbClr val="FFFFFF"/>
                </a:solidFill>
                <a:ea typeface="微软雅黑" panose="020B0503020204020204" pitchFamily="34" charset="-122"/>
              </a:endParaRPr>
            </a:p>
          </p:txBody>
        </p:sp>
        <p:sp>
          <p:nvSpPr>
            <p:cNvPr id="17" name="MH_Other_10"/>
            <p:cNvSpPr>
              <a:spLocks noChangeArrowheads="1"/>
            </p:cNvSpPr>
            <p:nvPr>
              <p:custDataLst>
                <p:tags r:id="rId13"/>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4"/>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5"/>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custDataLst>
              <p:tags r:id="rId16"/>
            </p:custDataLst>
          </p:nvPr>
        </p:nvSpPr>
        <p:spPr bwMode="auto">
          <a:xfrm>
            <a:off x="2256839" y="1582730"/>
            <a:ext cx="4385565"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spAutoFit/>
          </a:bodyPr>
          <a:lstStyle/>
          <a:p>
            <a:pPr defTabSz="932815"/>
            <a:r>
              <a:rPr lang="zh-CN" altLang="zh-CN" b="1" dirty="0">
                <a:solidFill>
                  <a:srgbClr val="0070C0"/>
                </a:solidFill>
                <a:latin typeface="微软雅黑" panose="020B0503020204020204" pitchFamily="34" charset="-122"/>
                <a:ea typeface="微软雅黑" panose="020B0503020204020204" pitchFamily="34" charset="-122"/>
              </a:rPr>
              <a:t>能叙述</a:t>
            </a:r>
            <a:r>
              <a:rPr lang="zh-CN" altLang="en-US" b="1" dirty="0">
                <a:solidFill>
                  <a:srgbClr val="0070C0"/>
                </a:solidFill>
                <a:latin typeface="微软雅黑" panose="020B0503020204020204" pitchFamily="34" charset="-122"/>
                <a:ea typeface="微软雅黑" panose="020B0503020204020204" pitchFamily="34" charset="-122"/>
              </a:rPr>
              <a:t>超级电容的定义、特点。</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custDataLst>
              <p:tags r:id="rId17"/>
            </p:custDataLst>
          </p:nvPr>
        </p:nvSpPr>
        <p:spPr bwMode="auto">
          <a:xfrm>
            <a:off x="2256839" y="2220524"/>
            <a:ext cx="5915561"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能总结超级电容与化学电池比较的优、缺点。</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8"/>
            </p:custDataLst>
          </p:nvPr>
        </p:nvSpPr>
        <p:spPr>
          <a:xfrm>
            <a:off x="2267744" y="2720524"/>
            <a:ext cx="5467846" cy="645160"/>
          </a:xfrm>
          <a:prstGeom prst="rect">
            <a:avLst/>
          </a:prstGeom>
          <a:noFill/>
        </p:spPr>
        <p:txBody>
          <a:bodyPr wrap="square" anchor="ctr">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能总结配备超级电容的车辆在应用中的独特优势及对交通系统的影响。</a:t>
            </a:r>
            <a:endParaRPr lang="zh-CN" altLang="en-US" dirty="0"/>
          </a:p>
        </p:txBody>
      </p:sp>
      <p:sp>
        <p:nvSpPr>
          <p:cNvPr id="29" name="文本框 28"/>
          <p:cNvSpPr txBox="1"/>
          <p:nvPr>
            <p:custDataLst>
              <p:tags r:id="rId19"/>
            </p:custDataLst>
          </p:nvPr>
        </p:nvSpPr>
        <p:spPr>
          <a:xfrm>
            <a:off x="2267744" y="3491487"/>
            <a:ext cx="5688632" cy="369332"/>
          </a:xfrm>
          <a:prstGeom prst="rect">
            <a:avLst/>
          </a:prstGeom>
          <a:noFill/>
        </p:spPr>
        <p:txBody>
          <a:bodyPr wrap="square" anchor="ctr">
            <a:spAutoFit/>
          </a:bodyPr>
          <a:lstStyle/>
          <a:p>
            <a:r>
              <a:rPr lang="zh-CN" altLang="en-US" b="1" dirty="0">
                <a:solidFill>
                  <a:srgbClr val="0070C0"/>
                </a:solidFill>
                <a:latin typeface="微软雅黑" panose="020B0503020204020204" pitchFamily="34" charset="-122"/>
                <a:ea typeface="微软雅黑" panose="020B0503020204020204" pitchFamily="34" charset="-122"/>
              </a:rPr>
              <a:t>培养学生的总结能力与语言表达能力。</a:t>
            </a:r>
            <a:endParaRPr lang="zh-CN" altLang="en-US" dirty="0"/>
          </a:p>
        </p:txBody>
      </p:sp>
      <p:grpSp>
        <p:nvGrpSpPr>
          <p:cNvPr id="31" name="组合 30"/>
          <p:cNvGrpSpPr/>
          <p:nvPr>
            <p:custDataLst>
              <p:tags r:id="rId20"/>
            </p:custDataLst>
          </p:nvPr>
        </p:nvGrpSpPr>
        <p:grpSpPr>
          <a:xfrm>
            <a:off x="1401116" y="3449914"/>
            <a:ext cx="529927" cy="461666"/>
            <a:chOff x="1710900" y="4311825"/>
            <a:chExt cx="734429" cy="653575"/>
          </a:xfrm>
        </p:grpSpPr>
        <p:sp>
          <p:nvSpPr>
            <p:cNvPr id="32" name="MH_Other_9"/>
            <p:cNvSpPr>
              <a:spLocks noChangeArrowheads="1"/>
            </p:cNvSpPr>
            <p:nvPr>
              <p:custDataLst>
                <p:tags r:id="rId21"/>
              </p:custDataLst>
            </p:nvPr>
          </p:nvSpPr>
          <p:spPr bwMode="auto">
            <a:xfrm>
              <a:off x="1710900" y="4311825"/>
              <a:ext cx="357108" cy="357108"/>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33" name="MH_Other_10"/>
            <p:cNvSpPr>
              <a:spLocks noChangeArrowheads="1"/>
            </p:cNvSpPr>
            <p:nvPr>
              <p:custDataLst>
                <p:tags r:id="rId22"/>
              </p:custDataLst>
            </p:nvPr>
          </p:nvSpPr>
          <p:spPr bwMode="auto">
            <a:xfrm>
              <a:off x="2088221" y="4385942"/>
              <a:ext cx="282991" cy="282991"/>
            </a:xfrm>
            <a:prstGeom prst="rect">
              <a:avLst/>
            </a:prstGeom>
            <a:solidFill>
              <a:schemeClr val="accent6">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4" name="MH_Other_11"/>
            <p:cNvSpPr>
              <a:spLocks noChangeArrowheads="1"/>
            </p:cNvSpPr>
            <p:nvPr>
              <p:custDataLst>
                <p:tags r:id="rId23"/>
              </p:custDataLst>
            </p:nvPr>
          </p:nvSpPr>
          <p:spPr bwMode="auto">
            <a:xfrm>
              <a:off x="1791755" y="4689147"/>
              <a:ext cx="276253" cy="276253"/>
            </a:xfrm>
            <a:prstGeom prst="rect">
              <a:avLst/>
            </a:prstGeom>
            <a:solidFill>
              <a:schemeClr val="accent6">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35" name="MH_Other_12"/>
            <p:cNvSpPr>
              <a:spLocks noChangeArrowheads="1"/>
            </p:cNvSpPr>
            <p:nvPr>
              <p:custDataLst>
                <p:tags r:id="rId24"/>
              </p:custDataLst>
            </p:nvPr>
          </p:nvSpPr>
          <p:spPr bwMode="auto">
            <a:xfrm>
              <a:off x="2088221" y="4689147"/>
              <a:ext cx="357108" cy="235826"/>
            </a:xfrm>
            <a:prstGeom prst="rect">
              <a:avLst/>
            </a:prstGeom>
            <a:solidFill>
              <a:schemeClr val="accent6">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335" y="913284"/>
            <a:ext cx="9008665" cy="1705403"/>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一、超级电容汽车</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超级电容器是利用双电层原理的电容器。在超级电容器的两极板上电荷产生的电场作用下，在电解液与电极间的界面上形成相反的电荷，以平衡电解液的内电场，这种正电荷与负电荷在两个不同相之间的接触面上，以正负电荷之间极短间隙排列在相反的位置</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4139952" y="2627289"/>
            <a:ext cx="3809524" cy="2495238"/>
          </a:xfrm>
          <a:prstGeom prst="rect">
            <a:avLst/>
          </a:prstGeom>
        </p:spPr>
      </p:pic>
      <p:sp>
        <p:nvSpPr>
          <p:cNvPr id="7" name="文本框 6"/>
          <p:cNvSpPr txBox="1"/>
          <p:nvPr/>
        </p:nvSpPr>
        <p:spPr>
          <a:xfrm>
            <a:off x="135335" y="2625100"/>
            <a:ext cx="3428553" cy="2584450"/>
          </a:xfrm>
          <a:prstGeom prst="rect">
            <a:avLst/>
          </a:prstGeom>
          <a:noFill/>
        </p:spPr>
        <p:txBody>
          <a:bodyPr wrap="square">
            <a:spAutoFit/>
          </a:bodyPr>
          <a:lstStyle/>
          <a:p>
            <a:pPr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上，这个电荷分布层叫做双电层，因此电容量非常大。相对铅酸电池、镍镉电池、锂离子电池，超级电容具有节能、超长使用寿命、安全、环保、宽温度范围、充电快速、无需人工维护等优点。</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335" y="913284"/>
            <a:ext cx="9008665" cy="2120902"/>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一、超级电容汽车</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之所以叫超级电容，是因为超级电容的容值都是法拉级的，且可以很快提供一个充放电过程，这是传统的电容或者电池做不到的。超级电容的电流密度和能量密度都非常高。超级电容是用物理的方法储能，电池是用化学反应的方法来储能，所以电池的反应时间会很长，超级电容可以快速的充放电。</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454491" y="3145532"/>
            <a:ext cx="3746136" cy="2052338"/>
          </a:xfrm>
          <a:prstGeom prst="rect">
            <a:avLst/>
          </a:prstGeom>
        </p:spPr>
      </p:pic>
      <p:pic>
        <p:nvPicPr>
          <p:cNvPr id="6" name="图片 5"/>
          <p:cNvPicPr>
            <a:picLocks noChangeAspect="1"/>
          </p:cNvPicPr>
          <p:nvPr/>
        </p:nvPicPr>
        <p:blipFill>
          <a:blip r:embed="rId2"/>
          <a:stretch>
            <a:fillRect/>
          </a:stretch>
        </p:blipFill>
        <p:spPr>
          <a:xfrm>
            <a:off x="4943374" y="3034186"/>
            <a:ext cx="3034370" cy="2052338"/>
          </a:xfrm>
          <a:prstGeom prst="rect">
            <a:avLst/>
          </a:prstGeom>
        </p:spPr>
      </p:pic>
    </p:spTree>
  </p:cSld>
  <p:clrMapOvr>
    <a:masterClrMapping/>
  </p:clrMapOvr>
  <p:transition advClick="0" advTm="6000">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335" y="913284"/>
            <a:ext cx="9008665" cy="1289905"/>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一、超级电容汽车</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   目前，超级电容的应用主要是用作备用电源和提供峰值功率。超级电容用作备用电源时，具有高可靠性、免维护、长寿命和宽工作温度范围的特点。由于超级电容能够</a:t>
            </a:r>
            <a:endParaRPr lang="zh-CN" altLang="en-US"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831337" y="2209428"/>
            <a:ext cx="5177328" cy="3223304"/>
          </a:xfrm>
          <a:prstGeom prst="rect">
            <a:avLst/>
          </a:prstGeom>
        </p:spPr>
      </p:pic>
      <p:sp>
        <p:nvSpPr>
          <p:cNvPr id="6" name="文本框 5"/>
          <p:cNvSpPr txBox="1"/>
          <p:nvPr/>
        </p:nvSpPr>
        <p:spPr>
          <a:xfrm>
            <a:off x="111645" y="2250974"/>
            <a:ext cx="3452243" cy="2125582"/>
          </a:xfrm>
          <a:prstGeom prst="rect">
            <a:avLst/>
          </a:prstGeom>
          <a:noFill/>
        </p:spPr>
        <p:txBody>
          <a:bodyPr wrap="square">
            <a:spAutoFit/>
          </a:bodyPr>
          <a:lstStyle/>
          <a:p>
            <a:pPr>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进行高功率的充放电，所以可以将车辆的刹车能量储存起来，加速时提供峰值功率，或者可以在驱动电动机启动时提供堵转电流和峰值功率。</a:t>
            </a:r>
            <a:endParaRPr lang="zh-CN" altLang="en-US" dirty="0"/>
          </a:p>
        </p:txBody>
      </p:sp>
    </p:spTree>
  </p:cSld>
  <p:clrMapOvr>
    <a:masterClrMapping/>
  </p:clrMapOvr>
  <p:transition advClick="0" advTm="6000">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5335" y="1056794"/>
            <a:ext cx="9008665" cy="4246245"/>
          </a:xfrm>
          <a:prstGeom prst="rect">
            <a:avLst/>
          </a:prstGeom>
          <a:noFill/>
        </p:spPr>
        <p:txBody>
          <a:bodyPr wrap="square" rtlCol="0">
            <a:spAutoFit/>
          </a:bodyPr>
          <a:lstStyle/>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一、超级电容汽车</a:t>
            </a:r>
            <a:endParaRPr lang="en-US" altLang="zh-CN"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zh-CN" altLang="en-US" b="1" dirty="0">
                <a:solidFill>
                  <a:srgbClr val="0070C0"/>
                </a:solidFill>
                <a:latin typeface="微软雅黑" panose="020B0503020204020204" pitchFamily="34" charset="-122"/>
                <a:ea typeface="微软雅黑" panose="020B0503020204020204" pitchFamily="34" charset="-122"/>
              </a:rPr>
              <a:t>超级电容与电池比较，有如下特性：</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1.</a:t>
            </a:r>
            <a:r>
              <a:rPr lang="zh-CN" altLang="en-US" b="1" dirty="0">
                <a:solidFill>
                  <a:srgbClr val="0070C0"/>
                </a:solidFill>
                <a:latin typeface="微软雅黑" panose="020B0503020204020204" pitchFamily="34" charset="-122"/>
                <a:ea typeface="微软雅黑" panose="020B0503020204020204" pitchFamily="34" charset="-122"/>
              </a:rPr>
              <a:t>超低串联等效电阻（</a:t>
            </a:r>
            <a:r>
              <a:rPr lang="en-US" altLang="zh-CN" b="1" dirty="0">
                <a:solidFill>
                  <a:srgbClr val="0070C0"/>
                </a:solidFill>
                <a:latin typeface="微软雅黑" panose="020B0503020204020204" pitchFamily="34" charset="-122"/>
                <a:ea typeface="微软雅黑" panose="020B0503020204020204" pitchFamily="34" charset="-122"/>
              </a:rPr>
              <a:t>LOW ESR</a:t>
            </a:r>
            <a:r>
              <a:rPr lang="zh-CN" altLang="en-US" b="1" dirty="0">
                <a:solidFill>
                  <a:srgbClr val="0070C0"/>
                </a:solidFill>
                <a:latin typeface="微软雅黑" panose="020B0503020204020204" pitchFamily="34" charset="-122"/>
                <a:ea typeface="微软雅黑" panose="020B0503020204020204" pitchFamily="34" charset="-122"/>
              </a:rPr>
              <a:t>），功率密度</a:t>
            </a:r>
            <a:r>
              <a:rPr lang="en-US" altLang="zh-CN" b="1" dirty="0">
                <a:solidFill>
                  <a:srgbClr val="0070C0"/>
                </a:solidFill>
                <a:latin typeface="微软雅黑" panose="020B0503020204020204" pitchFamily="34" charset="-122"/>
                <a:ea typeface="微软雅黑" panose="020B0503020204020204" pitchFamily="34" charset="-122"/>
              </a:rPr>
              <a:t>(Power Density)</a:t>
            </a:r>
            <a:r>
              <a:rPr lang="zh-CN" altLang="en-US" b="1" dirty="0">
                <a:solidFill>
                  <a:srgbClr val="0070C0"/>
                </a:solidFill>
                <a:latin typeface="微软雅黑" panose="020B0503020204020204" pitchFamily="34" charset="-122"/>
                <a:ea typeface="微软雅黑" panose="020B0503020204020204" pitchFamily="34" charset="-122"/>
              </a:rPr>
              <a:t>是锂离子电池的数十倍以上，适合大电流放电，（一枚</a:t>
            </a:r>
            <a:r>
              <a:rPr lang="en-US" altLang="zh-CN" b="1" dirty="0">
                <a:solidFill>
                  <a:srgbClr val="0070C0"/>
                </a:solidFill>
                <a:latin typeface="微软雅黑" panose="020B0503020204020204" pitchFamily="34" charset="-122"/>
                <a:ea typeface="微软雅黑" panose="020B0503020204020204" pitchFamily="34" charset="-122"/>
              </a:rPr>
              <a:t>4.7F</a:t>
            </a:r>
            <a:r>
              <a:rPr lang="zh-CN" altLang="en-US" b="1" dirty="0">
                <a:solidFill>
                  <a:srgbClr val="0070C0"/>
                </a:solidFill>
                <a:latin typeface="微软雅黑" panose="020B0503020204020204" pitchFamily="34" charset="-122"/>
                <a:ea typeface="微软雅黑" panose="020B0503020204020204" pitchFamily="34" charset="-122"/>
              </a:rPr>
              <a:t>电容能释放瞬间电流</a:t>
            </a:r>
            <a:r>
              <a:rPr lang="en-US" altLang="zh-CN" b="1" dirty="0">
                <a:solidFill>
                  <a:srgbClr val="0070C0"/>
                </a:solidFill>
                <a:latin typeface="微软雅黑" panose="020B0503020204020204" pitchFamily="34" charset="-122"/>
                <a:ea typeface="微软雅黑" panose="020B0503020204020204" pitchFamily="34" charset="-122"/>
              </a:rPr>
              <a:t>18A</a:t>
            </a:r>
            <a:r>
              <a:rPr lang="zh-CN" altLang="en-US" b="1" dirty="0">
                <a:solidFill>
                  <a:srgbClr val="0070C0"/>
                </a:solidFill>
                <a:latin typeface="微软雅黑" panose="020B0503020204020204" pitchFamily="34" charset="-122"/>
                <a:ea typeface="微软雅黑" panose="020B0503020204020204" pitchFamily="34" charset="-122"/>
              </a:rPr>
              <a:t>以上）。</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2.</a:t>
            </a:r>
            <a:r>
              <a:rPr lang="zh-CN" altLang="en-US" b="1" dirty="0">
                <a:solidFill>
                  <a:srgbClr val="0070C0"/>
                </a:solidFill>
                <a:latin typeface="微软雅黑" panose="020B0503020204020204" pitchFamily="34" charset="-122"/>
                <a:ea typeface="微软雅黑" panose="020B0503020204020204" pitchFamily="34" charset="-122"/>
              </a:rPr>
              <a:t>超长寿命，充放电大于</a:t>
            </a:r>
            <a:r>
              <a:rPr lang="en-US" altLang="zh-CN" b="1" dirty="0">
                <a:solidFill>
                  <a:srgbClr val="0070C0"/>
                </a:solidFill>
                <a:latin typeface="微软雅黑" panose="020B0503020204020204" pitchFamily="34" charset="-122"/>
                <a:ea typeface="微软雅黑" panose="020B0503020204020204" pitchFamily="34" charset="-122"/>
              </a:rPr>
              <a:t>50</a:t>
            </a:r>
            <a:r>
              <a:rPr lang="zh-CN" altLang="en-US" b="1" dirty="0">
                <a:solidFill>
                  <a:srgbClr val="0070C0"/>
                </a:solidFill>
                <a:latin typeface="微软雅黑" panose="020B0503020204020204" pitchFamily="34" charset="-122"/>
                <a:ea typeface="微软雅黑" panose="020B0503020204020204" pitchFamily="34" charset="-122"/>
              </a:rPr>
              <a:t>万次，是</a:t>
            </a:r>
            <a:r>
              <a:rPr lang="en-US" altLang="zh-CN" b="1" dirty="0">
                <a:solidFill>
                  <a:srgbClr val="0070C0"/>
                </a:solidFill>
                <a:latin typeface="微软雅黑" panose="020B0503020204020204" pitchFamily="34" charset="-122"/>
                <a:ea typeface="微软雅黑" panose="020B0503020204020204" pitchFamily="34" charset="-122"/>
              </a:rPr>
              <a:t>Li-Ion</a:t>
            </a:r>
            <a:r>
              <a:rPr lang="zh-CN" altLang="en-US" b="1" dirty="0">
                <a:solidFill>
                  <a:srgbClr val="0070C0"/>
                </a:solidFill>
                <a:latin typeface="微软雅黑" panose="020B0503020204020204" pitchFamily="34" charset="-122"/>
                <a:ea typeface="微软雅黑" panose="020B0503020204020204" pitchFamily="34" charset="-122"/>
              </a:rPr>
              <a:t>电池的</a:t>
            </a:r>
            <a:r>
              <a:rPr lang="en-US" altLang="zh-CN" b="1" dirty="0">
                <a:solidFill>
                  <a:srgbClr val="0070C0"/>
                </a:solidFill>
                <a:latin typeface="微软雅黑" panose="020B0503020204020204" pitchFamily="34" charset="-122"/>
                <a:ea typeface="微软雅黑" panose="020B0503020204020204" pitchFamily="34" charset="-122"/>
              </a:rPr>
              <a:t>500</a:t>
            </a:r>
            <a:r>
              <a:rPr lang="zh-CN" altLang="en-US" b="1" dirty="0">
                <a:solidFill>
                  <a:srgbClr val="0070C0"/>
                </a:solidFill>
                <a:latin typeface="微软雅黑" panose="020B0503020204020204" pitchFamily="34" charset="-122"/>
                <a:ea typeface="微软雅黑" panose="020B0503020204020204" pitchFamily="34" charset="-122"/>
              </a:rPr>
              <a:t>倍，是</a:t>
            </a:r>
            <a:r>
              <a:rPr lang="en-US" altLang="zh-CN" b="1" dirty="0">
                <a:solidFill>
                  <a:srgbClr val="0070C0"/>
                </a:solidFill>
                <a:latin typeface="微软雅黑" panose="020B0503020204020204" pitchFamily="34" charset="-122"/>
                <a:ea typeface="微软雅黑" panose="020B0503020204020204" pitchFamily="34" charset="-122"/>
              </a:rPr>
              <a:t>Ni-MH</a:t>
            </a:r>
            <a:r>
              <a:rPr lang="zh-CN" altLang="en-US" b="1" dirty="0">
                <a:solidFill>
                  <a:srgbClr val="0070C0"/>
                </a:solidFill>
                <a:latin typeface="微软雅黑" panose="020B0503020204020204" pitchFamily="34" charset="-122"/>
                <a:ea typeface="微软雅黑" panose="020B0503020204020204" pitchFamily="34" charset="-122"/>
              </a:rPr>
              <a:t>和</a:t>
            </a:r>
            <a:r>
              <a:rPr lang="en-US" altLang="zh-CN" b="1" dirty="0">
                <a:solidFill>
                  <a:srgbClr val="0070C0"/>
                </a:solidFill>
                <a:latin typeface="微软雅黑" panose="020B0503020204020204" pitchFamily="34" charset="-122"/>
                <a:ea typeface="微软雅黑" panose="020B0503020204020204" pitchFamily="34" charset="-122"/>
              </a:rPr>
              <a:t>Ni-Cd</a:t>
            </a:r>
            <a:r>
              <a:rPr lang="zh-CN" altLang="en-US" b="1" dirty="0">
                <a:solidFill>
                  <a:srgbClr val="0070C0"/>
                </a:solidFill>
                <a:latin typeface="微软雅黑" panose="020B0503020204020204" pitchFamily="34" charset="-122"/>
                <a:ea typeface="微软雅黑" panose="020B0503020204020204" pitchFamily="34" charset="-122"/>
              </a:rPr>
              <a:t>电池的</a:t>
            </a:r>
            <a:r>
              <a:rPr lang="en-US" altLang="zh-CN" b="1" dirty="0">
                <a:solidFill>
                  <a:srgbClr val="0070C0"/>
                </a:solidFill>
                <a:latin typeface="微软雅黑" panose="020B0503020204020204" pitchFamily="34" charset="-122"/>
                <a:ea typeface="微软雅黑" panose="020B0503020204020204" pitchFamily="34" charset="-122"/>
              </a:rPr>
              <a:t>1000</a:t>
            </a:r>
            <a:r>
              <a:rPr lang="zh-CN" altLang="en-US" b="1" dirty="0">
                <a:solidFill>
                  <a:srgbClr val="0070C0"/>
                </a:solidFill>
                <a:latin typeface="微软雅黑" panose="020B0503020204020204" pitchFamily="34" charset="-122"/>
                <a:ea typeface="微软雅黑" panose="020B0503020204020204" pitchFamily="34" charset="-122"/>
              </a:rPr>
              <a:t>倍，如果对超级电容每天充放电</a:t>
            </a:r>
            <a:r>
              <a:rPr lang="en-US" altLang="zh-CN" b="1" dirty="0">
                <a:solidFill>
                  <a:srgbClr val="0070C0"/>
                </a:solidFill>
                <a:latin typeface="微软雅黑" panose="020B0503020204020204" pitchFamily="34" charset="-122"/>
                <a:ea typeface="微软雅黑" panose="020B0503020204020204" pitchFamily="34" charset="-122"/>
              </a:rPr>
              <a:t>20</a:t>
            </a:r>
            <a:r>
              <a:rPr lang="zh-CN" altLang="en-US" b="1" dirty="0">
                <a:solidFill>
                  <a:srgbClr val="0070C0"/>
                </a:solidFill>
                <a:latin typeface="微软雅黑" panose="020B0503020204020204" pitchFamily="34" charset="-122"/>
                <a:ea typeface="微软雅黑" panose="020B0503020204020204" pitchFamily="34" charset="-122"/>
              </a:rPr>
              <a:t>次，连续使用可达</a:t>
            </a:r>
            <a:r>
              <a:rPr lang="en-US" altLang="zh-CN" b="1" dirty="0">
                <a:solidFill>
                  <a:srgbClr val="0070C0"/>
                </a:solidFill>
                <a:latin typeface="微软雅黑" panose="020B0503020204020204" pitchFamily="34" charset="-122"/>
                <a:ea typeface="微软雅黑" panose="020B0503020204020204" pitchFamily="34" charset="-122"/>
              </a:rPr>
              <a:t>68</a:t>
            </a:r>
            <a:r>
              <a:rPr lang="zh-CN" altLang="en-US" b="1" dirty="0">
                <a:solidFill>
                  <a:srgbClr val="0070C0"/>
                </a:solidFill>
                <a:latin typeface="微软雅黑" panose="020B0503020204020204" pitchFamily="34" charset="-122"/>
                <a:ea typeface="微软雅黑" panose="020B0503020204020204" pitchFamily="34" charset="-122"/>
              </a:rPr>
              <a:t>年。</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3.</a:t>
            </a:r>
            <a:r>
              <a:rPr lang="zh-CN" altLang="en-US" b="1" dirty="0">
                <a:solidFill>
                  <a:srgbClr val="0070C0"/>
                </a:solidFill>
                <a:latin typeface="微软雅黑" panose="020B0503020204020204" pitchFamily="34" charset="-122"/>
                <a:ea typeface="微软雅黑" panose="020B0503020204020204" pitchFamily="34" charset="-122"/>
              </a:rPr>
              <a:t>可以大电流充电，充放电时间短，对充电电路要求简单，无记忆效应。</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4.</a:t>
            </a:r>
            <a:r>
              <a:rPr lang="zh-CN" altLang="en-US" b="1" dirty="0">
                <a:solidFill>
                  <a:srgbClr val="0070C0"/>
                </a:solidFill>
                <a:latin typeface="微软雅黑" panose="020B0503020204020204" pitchFamily="34" charset="-122"/>
                <a:ea typeface="微软雅黑" panose="020B0503020204020204" pitchFamily="34" charset="-122"/>
              </a:rPr>
              <a:t>免维护，可密封。</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r>
              <a:rPr lang="en-US" altLang="zh-CN" b="1" dirty="0">
                <a:solidFill>
                  <a:srgbClr val="0070C0"/>
                </a:solidFill>
                <a:latin typeface="微软雅黑" panose="020B0503020204020204" pitchFamily="34" charset="-122"/>
                <a:ea typeface="微软雅黑" panose="020B0503020204020204" pitchFamily="34" charset="-122"/>
              </a:rPr>
              <a:t>5.</a:t>
            </a:r>
            <a:r>
              <a:rPr lang="zh-CN" altLang="en-US" b="1" dirty="0">
                <a:solidFill>
                  <a:srgbClr val="0070C0"/>
                </a:solidFill>
                <a:latin typeface="微软雅黑" panose="020B0503020204020204" pitchFamily="34" charset="-122"/>
                <a:ea typeface="微软雅黑" panose="020B0503020204020204" pitchFamily="34" charset="-122"/>
              </a:rPr>
              <a:t>温度范围宽</a:t>
            </a:r>
            <a:r>
              <a:rPr lang="en-US" altLang="zh-CN" b="1" dirty="0">
                <a:solidFill>
                  <a:srgbClr val="0070C0"/>
                </a:solidFill>
                <a:latin typeface="微软雅黑" panose="020B0503020204020204" pitchFamily="34" charset="-122"/>
                <a:ea typeface="微软雅黑" panose="020B0503020204020204" pitchFamily="34" charset="-122"/>
              </a:rPr>
              <a:t>-40℃</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+70℃</a:t>
            </a:r>
            <a:r>
              <a:rPr lang="zh-CN" altLang="en-US" b="1" dirty="0">
                <a:solidFill>
                  <a:srgbClr val="0070C0"/>
                </a:solidFill>
                <a:latin typeface="微软雅黑" panose="020B0503020204020204" pitchFamily="34" charset="-122"/>
                <a:ea typeface="微软雅黑" panose="020B0503020204020204" pitchFamily="34" charset="-122"/>
              </a:rPr>
              <a:t>，一般电池是</a:t>
            </a:r>
            <a:r>
              <a:rPr lang="en-US" altLang="zh-CN" b="1" dirty="0">
                <a:solidFill>
                  <a:srgbClr val="0070C0"/>
                </a:solidFill>
                <a:latin typeface="微软雅黑" panose="020B0503020204020204" pitchFamily="34" charset="-122"/>
                <a:ea typeface="微软雅黑" panose="020B0503020204020204" pitchFamily="34" charset="-122"/>
              </a:rPr>
              <a:t>-20℃</a:t>
            </a:r>
            <a:r>
              <a:rPr lang="zh-CN" altLang="en-US" b="1" dirty="0">
                <a:solidFill>
                  <a:srgbClr val="0070C0"/>
                </a:solidFill>
                <a:latin typeface="微软雅黑" panose="020B0503020204020204" pitchFamily="34" charset="-122"/>
                <a:ea typeface="微软雅黑" panose="020B0503020204020204" pitchFamily="34" charset="-122"/>
              </a:rPr>
              <a:t>～</a:t>
            </a:r>
            <a:r>
              <a:rPr lang="en-US" altLang="zh-CN" b="1" dirty="0">
                <a:solidFill>
                  <a:srgbClr val="0070C0"/>
                </a:solidFill>
                <a:latin typeface="微软雅黑" panose="020B0503020204020204" pitchFamily="34" charset="-122"/>
                <a:ea typeface="微软雅黑" panose="020B0503020204020204" pitchFamily="34" charset="-122"/>
              </a:rPr>
              <a:t>60℃</a:t>
            </a:r>
            <a:r>
              <a:rPr lang="zh-CN" altLang="en-US" b="1" dirty="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a:p>
            <a:pPr indent="304800" algn="just">
              <a:lnSpc>
                <a:spcPct val="150000"/>
              </a:lnSpc>
            </a:pP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tags/tag1.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10.xml><?xml version="1.0" encoding="utf-8"?>
<p:tagLst xmlns:p="http://schemas.openxmlformats.org/presentationml/2006/main">
  <p:tag name="MH" val="20151123103241"/>
  <p:tag name="MH_LIBRARY" val="GRAPHIC"/>
  <p:tag name="MH_TYPE" val="Other"/>
  <p:tag name="MH_ORDER" val="8"/>
  <p:tag name="KSO_WM_DIAGRAM_VIRTUALLY_FRAME" val="{&quot;height&quot;:190.10559055118105,&quot;left&quot;:110.32409448818899,&quot;top&quot;:117.8928346456693,&quot;width&quot;:533.171968503937}"/>
</p:tagLst>
</file>

<file path=ppt/tags/tag11.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12.xml><?xml version="1.0" encoding="utf-8"?>
<p:tagLst xmlns:p="http://schemas.openxmlformats.org/presentationml/2006/main">
  <p:tag name="MH" val="20151123103241"/>
  <p:tag name="MH_LIBRARY" val="GRAPHIC"/>
  <p:tag name="MH_TYPE" val="Other"/>
  <p:tag name="MH_ORDER" val="9"/>
  <p:tag name="KSO_WM_DIAGRAM_VIRTUALLY_FRAME" val="{&quot;height&quot;:190.10559055118105,&quot;left&quot;:110.32409448818899,&quot;top&quot;:117.8928346456693,&quot;width&quot;:533.171968503937}"/>
</p:tagLst>
</file>

<file path=ppt/tags/tag13.xml><?xml version="1.0" encoding="utf-8"?>
<p:tagLst xmlns:p="http://schemas.openxmlformats.org/presentationml/2006/main">
  <p:tag name="MH" val="20151123103241"/>
  <p:tag name="MH_LIBRARY" val="GRAPHIC"/>
  <p:tag name="MH_TYPE" val="Other"/>
  <p:tag name="MH_ORDER" val="10"/>
  <p:tag name="KSO_WM_DIAGRAM_VIRTUALLY_FRAME" val="{&quot;height&quot;:190.10559055118105,&quot;left&quot;:110.32409448818899,&quot;top&quot;:117.8928346456693,&quot;width&quot;:533.171968503937}"/>
</p:tagLst>
</file>

<file path=ppt/tags/tag14.xml><?xml version="1.0" encoding="utf-8"?>
<p:tagLst xmlns:p="http://schemas.openxmlformats.org/presentationml/2006/main">
  <p:tag name="MH" val="20151123103241"/>
  <p:tag name="MH_LIBRARY" val="GRAPHIC"/>
  <p:tag name="MH_TYPE" val="Other"/>
  <p:tag name="MH_ORDER" val="11"/>
  <p:tag name="KSO_WM_DIAGRAM_VIRTUALLY_FRAME" val="{&quot;height&quot;:190.10559055118105,&quot;left&quot;:110.32409448818899,&quot;top&quot;:117.8928346456693,&quot;width&quot;:533.171968503937}"/>
</p:tagLst>
</file>

<file path=ppt/tags/tag15.xml><?xml version="1.0" encoding="utf-8"?>
<p:tagLst xmlns:p="http://schemas.openxmlformats.org/presentationml/2006/main">
  <p:tag name="MH" val="20151123103241"/>
  <p:tag name="MH_LIBRARY" val="GRAPHIC"/>
  <p:tag name="MH_TYPE" val="Other"/>
  <p:tag name="MH_ORDER" val="12"/>
  <p:tag name="KSO_WM_DIAGRAM_VIRTUALLY_FRAME" val="{&quot;height&quot;:190.10559055118105,&quot;left&quot;:110.32409448818899,&quot;top&quot;:117.8928346456693,&quot;width&quot;:533.171968503937}"/>
</p:tagLst>
</file>

<file path=ppt/tags/tag16.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17.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18.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19.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2.xml><?xml version="1.0" encoding="utf-8"?>
<p:tagLst xmlns:p="http://schemas.openxmlformats.org/presentationml/2006/main">
  <p:tag name="MH" val="20151123103241"/>
  <p:tag name="MH_LIBRARY" val="GRAPHIC"/>
  <p:tag name="MH_TYPE" val="Other"/>
  <p:tag name="MH_ORDER" val="1"/>
  <p:tag name="KSO_WM_DIAGRAM_VIRTUALLY_FRAME" val="{&quot;height&quot;:190.10559055118105,&quot;left&quot;:110.32409448818899,&quot;top&quot;:117.8928346456693,&quot;width&quot;:533.171968503937}"/>
</p:tagLst>
</file>

<file path=ppt/tags/tag20.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21.xml><?xml version="1.0" encoding="utf-8"?>
<p:tagLst xmlns:p="http://schemas.openxmlformats.org/presentationml/2006/main">
  <p:tag name="MH" val="20151123103241"/>
  <p:tag name="MH_LIBRARY" val="GRAPHIC"/>
  <p:tag name="MH_TYPE" val="Other"/>
  <p:tag name="MH_ORDER" val="9"/>
  <p:tag name="KSO_WM_DIAGRAM_VIRTUALLY_FRAME" val="{&quot;height&quot;:190.10559055118105,&quot;left&quot;:110.32409448818899,&quot;top&quot;:117.8928346456693,&quot;width&quot;:533.171968503937}"/>
</p:tagLst>
</file>

<file path=ppt/tags/tag22.xml><?xml version="1.0" encoding="utf-8"?>
<p:tagLst xmlns:p="http://schemas.openxmlformats.org/presentationml/2006/main">
  <p:tag name="MH" val="20151123103241"/>
  <p:tag name="MH_LIBRARY" val="GRAPHIC"/>
  <p:tag name="MH_TYPE" val="Other"/>
  <p:tag name="MH_ORDER" val="10"/>
  <p:tag name="KSO_WM_DIAGRAM_VIRTUALLY_FRAME" val="{&quot;height&quot;:190.10559055118105,&quot;left&quot;:110.32409448818899,&quot;top&quot;:117.8928346456693,&quot;width&quot;:533.171968503937}"/>
</p:tagLst>
</file>

<file path=ppt/tags/tag23.xml><?xml version="1.0" encoding="utf-8"?>
<p:tagLst xmlns:p="http://schemas.openxmlformats.org/presentationml/2006/main">
  <p:tag name="MH" val="20151123103241"/>
  <p:tag name="MH_LIBRARY" val="GRAPHIC"/>
  <p:tag name="MH_TYPE" val="Other"/>
  <p:tag name="MH_ORDER" val="11"/>
  <p:tag name="KSO_WM_DIAGRAM_VIRTUALLY_FRAME" val="{&quot;height&quot;:190.10559055118105,&quot;left&quot;:110.32409448818899,&quot;top&quot;:117.8928346456693,&quot;width&quot;:533.171968503937}"/>
</p:tagLst>
</file>

<file path=ppt/tags/tag24.xml><?xml version="1.0" encoding="utf-8"?>
<p:tagLst xmlns:p="http://schemas.openxmlformats.org/presentationml/2006/main">
  <p:tag name="MH" val="20151123103241"/>
  <p:tag name="MH_LIBRARY" val="GRAPHIC"/>
  <p:tag name="MH_TYPE" val="Other"/>
  <p:tag name="MH_ORDER" val="12"/>
  <p:tag name="KSO_WM_DIAGRAM_VIRTUALLY_FRAME" val="{&quot;height&quot;:190.10559055118105,&quot;left&quot;:110.32409448818899,&quot;top&quot;:117.8928346456693,&quot;width&quot;:533.171968503937}"/>
</p:tagLst>
</file>

<file path=ppt/tags/tag25.xml><?xml version="1.0" encoding="utf-8"?>
<p:tagLst xmlns:p="http://schemas.openxmlformats.org/presentationml/2006/main">
  <p:tag name="commondata" val="eyJoZGlkIjoiZjE3MGMyZDMzOGIyMGUyMDk5Mjg3MWUzODcxN2RkNTQifQ=="/>
</p:tagLst>
</file>

<file path=ppt/tags/tag3.xml><?xml version="1.0" encoding="utf-8"?>
<p:tagLst xmlns:p="http://schemas.openxmlformats.org/presentationml/2006/main">
  <p:tag name="MH" val="20151123103241"/>
  <p:tag name="MH_LIBRARY" val="GRAPHIC"/>
  <p:tag name="MH_TYPE" val="Other"/>
  <p:tag name="MH_ORDER" val="2"/>
  <p:tag name="KSO_WM_DIAGRAM_VIRTUALLY_FRAME" val="{&quot;height&quot;:190.10559055118105,&quot;left&quot;:110.32409448818899,&quot;top&quot;:117.8928346456693,&quot;width&quot;:533.171968503937}"/>
</p:tagLst>
</file>

<file path=ppt/tags/tag4.xml><?xml version="1.0" encoding="utf-8"?>
<p:tagLst xmlns:p="http://schemas.openxmlformats.org/presentationml/2006/main">
  <p:tag name="MH" val="20151123103241"/>
  <p:tag name="MH_LIBRARY" val="GRAPHIC"/>
  <p:tag name="MH_TYPE" val="Other"/>
  <p:tag name="MH_ORDER" val="3"/>
  <p:tag name="KSO_WM_DIAGRAM_VIRTUALLY_FRAME" val="{&quot;height&quot;:190.10559055118105,&quot;left&quot;:110.32409448818899,&quot;top&quot;:117.8928346456693,&quot;width&quot;:533.171968503937}"/>
</p:tagLst>
</file>

<file path=ppt/tags/tag5.xml><?xml version="1.0" encoding="utf-8"?>
<p:tagLst xmlns:p="http://schemas.openxmlformats.org/presentationml/2006/main">
  <p:tag name="MH" val="20151123103241"/>
  <p:tag name="MH_LIBRARY" val="GRAPHIC"/>
  <p:tag name="MH_TYPE" val="Other"/>
  <p:tag name="MH_ORDER" val="4"/>
  <p:tag name="KSO_WM_DIAGRAM_VIRTUALLY_FRAME" val="{&quot;height&quot;:190.10559055118105,&quot;left&quot;:110.32409448818899,&quot;top&quot;:117.8928346456693,&quot;width&quot;:533.171968503937}"/>
</p:tagLst>
</file>

<file path=ppt/tags/tag6.xml><?xml version="1.0" encoding="utf-8"?>
<p:tagLst xmlns:p="http://schemas.openxmlformats.org/presentationml/2006/main">
  <p:tag name="KSO_WM_DIAGRAM_VIRTUALLY_FRAME" val="{&quot;height&quot;:190.10559055118105,&quot;left&quot;:110.32409448818899,&quot;top&quot;:117.8928346456693,&quot;width&quot;:533.171968503937}"/>
</p:tagLst>
</file>

<file path=ppt/tags/tag7.xml><?xml version="1.0" encoding="utf-8"?>
<p:tagLst xmlns:p="http://schemas.openxmlformats.org/presentationml/2006/main">
  <p:tag name="MH" val="20151123103241"/>
  <p:tag name="MH_LIBRARY" val="GRAPHIC"/>
  <p:tag name="MH_TYPE" val="Other"/>
  <p:tag name="MH_ORDER" val="5"/>
  <p:tag name="KSO_WM_DIAGRAM_VIRTUALLY_FRAME" val="{&quot;height&quot;:190.10559055118105,&quot;left&quot;:110.32409448818899,&quot;top&quot;:117.8928346456693,&quot;width&quot;:533.171968503937}"/>
</p:tagLst>
</file>

<file path=ppt/tags/tag8.xml><?xml version="1.0" encoding="utf-8"?>
<p:tagLst xmlns:p="http://schemas.openxmlformats.org/presentationml/2006/main">
  <p:tag name="MH" val="20151123103241"/>
  <p:tag name="MH_LIBRARY" val="GRAPHIC"/>
  <p:tag name="MH_TYPE" val="Other"/>
  <p:tag name="MH_ORDER" val="6"/>
  <p:tag name="KSO_WM_DIAGRAM_VIRTUALLY_FRAME" val="{&quot;height&quot;:190.10559055118105,&quot;left&quot;:110.32409448818899,&quot;top&quot;:117.8928346456693,&quot;width&quot;:533.171968503937}"/>
</p:tagLst>
</file>

<file path=ppt/tags/tag9.xml><?xml version="1.0" encoding="utf-8"?>
<p:tagLst xmlns:p="http://schemas.openxmlformats.org/presentationml/2006/main">
  <p:tag name="MH" val="20151123103241"/>
  <p:tag name="MH_LIBRARY" val="GRAPHIC"/>
  <p:tag name="MH_TYPE" val="Other"/>
  <p:tag name="MH_ORDER" val="7"/>
  <p:tag name="KSO_WM_DIAGRAM_VIRTUALLY_FRAME" val="{&quot;height&quot;:190.10559055118105,&quot;left&quot;:110.32409448818899,&quot;top&quot;:117.8928346456693,&quot;width&quot;:533.17196850393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3191</Words>
  <Application>WPS 演示</Application>
  <PresentationFormat>全屏显示(16:10)</PresentationFormat>
  <Paragraphs>135</Paragraphs>
  <Slides>20</Slides>
  <Notes>18</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20</vt:i4>
      </vt:variant>
    </vt:vector>
  </HeadingPairs>
  <TitlesOfParts>
    <vt:vector size="31" baseType="lpstr">
      <vt:lpstr>Arial</vt:lpstr>
      <vt:lpstr>宋体</vt:lpstr>
      <vt:lpstr>Wingdings</vt:lpstr>
      <vt:lpstr>微软雅黑</vt:lpstr>
      <vt:lpstr>Calibri</vt:lpstr>
      <vt:lpstr>方正准圆简体</vt:lpstr>
      <vt:lpstr>Calibri</vt:lpstr>
      <vt:lpstr>Arial Unicode MS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xzc</dc:creator>
  <cp:lastModifiedBy>微信用户</cp:lastModifiedBy>
  <cp:revision>183</cp:revision>
  <dcterms:created xsi:type="dcterms:W3CDTF">2020-11-19T00:21:00Z</dcterms:created>
  <dcterms:modified xsi:type="dcterms:W3CDTF">2025-08-04T08:46:59Z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BD88AFC310A1406C9E34A8186AB7C484_12</vt:lpwstr>
  </property>
  <property fmtid="{D5CDD505-2E9C-101B-9397-08002B2CF9AE}" pid="3" name="KSOProductBuildVer">
    <vt:lpwstr>2052-12.1.0.17140</vt:lpwstr>
  </property>
</Properties>
</file>