
<file path=[Content_Types].xml><?xml version="1.0" encoding="utf-8"?>
<Types xmlns="http://schemas.openxmlformats.org/package/2006/content-types">
  <Default Extension="jpeg" ContentType="image/jpeg"/>
  <Default Extension="JPG" ContentType="image/.jp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3">
  <p:sldMasterIdLst>
    <p:sldMasterId id="2147483648" r:id="rId1"/>
    <p:sldMasterId id="2147483660" r:id="rId3"/>
    <p:sldMasterId id="2147483672" r:id="rId4"/>
  </p:sldMasterIdLst>
  <p:notesMasterIdLst>
    <p:notesMasterId r:id="rId6"/>
  </p:notesMasterIdLst>
  <p:sldIdLst>
    <p:sldId id="297" r:id="rId5"/>
    <p:sldId id="257" r:id="rId7"/>
    <p:sldId id="291" r:id="rId8"/>
    <p:sldId id="259" r:id="rId9"/>
    <p:sldId id="263" r:id="rId10"/>
    <p:sldId id="264" r:id="rId11"/>
    <p:sldId id="305" r:id="rId12"/>
    <p:sldId id="420" r:id="rId13"/>
    <p:sldId id="421" r:id="rId14"/>
    <p:sldId id="422" r:id="rId15"/>
    <p:sldId id="423" r:id="rId16"/>
    <p:sldId id="424" r:id="rId17"/>
    <p:sldId id="425" r:id="rId18"/>
    <p:sldId id="426" r:id="rId19"/>
    <p:sldId id="427" r:id="rId20"/>
    <p:sldId id="428" r:id="rId21"/>
    <p:sldId id="429" r:id="rId22"/>
    <p:sldId id="430" r:id="rId23"/>
    <p:sldId id="431" r:id="rId24"/>
    <p:sldId id="432" r:id="rId25"/>
    <p:sldId id="433" r:id="rId26"/>
    <p:sldId id="434" r:id="rId27"/>
    <p:sldId id="435" r:id="rId28"/>
    <p:sldId id="436" r:id="rId29"/>
    <p:sldId id="437" r:id="rId30"/>
    <p:sldId id="438" r:id="rId31"/>
    <p:sldId id="439" r:id="rId32"/>
    <p:sldId id="440" r:id="rId33"/>
    <p:sldId id="441" r:id="rId34"/>
    <p:sldId id="442" r:id="rId35"/>
    <p:sldId id="443" r:id="rId36"/>
    <p:sldId id="444" r:id="rId37"/>
    <p:sldId id="445" r:id="rId38"/>
    <p:sldId id="446" r:id="rId39"/>
    <p:sldId id="404" r:id="rId40"/>
    <p:sldId id="412" r:id="rId41"/>
    <p:sldId id="413" r:id="rId42"/>
    <p:sldId id="414" r:id="rId43"/>
    <p:sldId id="447" r:id="rId44"/>
    <p:sldId id="448" r:id="rId45"/>
    <p:sldId id="449" r:id="rId46"/>
    <p:sldId id="450" r:id="rId47"/>
    <p:sldId id="451" r:id="rId48"/>
    <p:sldId id="452" r:id="rId49"/>
    <p:sldId id="453" r:id="rId50"/>
    <p:sldId id="454" r:id="rId51"/>
    <p:sldId id="455" r:id="rId52"/>
    <p:sldId id="456" r:id="rId53"/>
    <p:sldId id="457" r:id="rId54"/>
    <p:sldId id="285" r:id="rId55"/>
  </p:sldIdLst>
  <p:sldSz cx="9144000" cy="5715000" type="screen16x10"/>
  <p:notesSz cx="6858000" cy="9144000"/>
  <p:custDataLst>
    <p:tags r:id="rId5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45" userDrawn="1">
          <p15:clr>
            <a:srgbClr val="A4A3A4"/>
          </p15:clr>
        </p15:guide>
        <p15:guide id="2" pos="285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0C0"/>
    <a:srgbClr val="0000FF"/>
    <a:srgbClr val="0099FF"/>
    <a:srgbClr val="004A82"/>
    <a:srgbClr val="E6A400"/>
    <a:srgbClr val="CC6600"/>
    <a:srgbClr val="CEAC1A"/>
    <a:srgbClr val="BC8F00"/>
    <a:srgbClr val="DAA600"/>
    <a:srgbClr val="3399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435" autoAdjust="0"/>
    <p:restoredTop sz="94118" autoAdjust="0"/>
  </p:normalViewPr>
  <p:slideViewPr>
    <p:cSldViewPr showGuides="1">
      <p:cViewPr varScale="1">
        <p:scale>
          <a:sx n="87" d="100"/>
          <a:sy n="87" d="100"/>
        </p:scale>
        <p:origin x="954" y="78"/>
      </p:cViewPr>
      <p:guideLst>
        <p:guide orient="horz" pos="1845"/>
        <p:guide pos="2857"/>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9" Type="http://schemas.openxmlformats.org/officeDocument/2006/relationships/tags" Target="tags/tag33.xml"/><Relationship Id="rId58" Type="http://schemas.openxmlformats.org/officeDocument/2006/relationships/tableStyles" Target="tableStyles.xml"/><Relationship Id="rId57" Type="http://schemas.openxmlformats.org/officeDocument/2006/relationships/viewProps" Target="viewProps.xml"/><Relationship Id="rId56" Type="http://schemas.openxmlformats.org/officeDocument/2006/relationships/presProps" Target="presProps.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anose="020B0503020204020204" pitchFamily="34" charset="-122"/>
              </a:defRPr>
            </a:lvl1pPr>
          </a:lstStyle>
          <a:p>
            <a:fld id="{7B5631FC-C3EB-40D7-89A8-71EAA718C751}"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9288EACC-3148-4639-B8F8-DA7D85113A1E}"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anose="020B0503020204020204" pitchFamily="34" charset="-122"/>
        <a:cs typeface="+mn-cs"/>
      </a:defRPr>
    </a:lvl1pPr>
    <a:lvl2pPr marL="457200" algn="l" defTabSz="914400" rtl="0" eaLnBrk="1" latinLnBrk="0" hangingPunct="1">
      <a:defRPr sz="1200" kern="1200">
        <a:solidFill>
          <a:schemeClr val="tx1"/>
        </a:solidFill>
        <a:latin typeface="+mn-lt"/>
        <a:ea typeface="微软雅黑" panose="020B0503020204020204" pitchFamily="34" charset="-122"/>
        <a:cs typeface="+mn-cs"/>
      </a:defRPr>
    </a:lvl2pPr>
    <a:lvl3pPr marL="914400" algn="l" defTabSz="914400" rtl="0" eaLnBrk="1" latinLnBrk="0" hangingPunct="1">
      <a:defRPr sz="1200" kern="1200">
        <a:solidFill>
          <a:schemeClr val="tx1"/>
        </a:solidFill>
        <a:latin typeface="+mn-lt"/>
        <a:ea typeface="微软雅黑" panose="020B0503020204020204" pitchFamily="34" charset="-122"/>
        <a:cs typeface="+mn-cs"/>
      </a:defRPr>
    </a:lvl3pPr>
    <a:lvl4pPr marL="1371600" algn="l" defTabSz="914400" rtl="0" eaLnBrk="1" latinLnBrk="0" hangingPunct="1">
      <a:defRPr sz="1200" kern="1200">
        <a:solidFill>
          <a:schemeClr val="tx1"/>
        </a:solidFill>
        <a:latin typeface="+mn-lt"/>
        <a:ea typeface="微软雅黑" panose="020B0503020204020204" pitchFamily="34" charset="-122"/>
        <a:cs typeface="+mn-cs"/>
      </a:defRPr>
    </a:lvl4pPr>
    <a:lvl5pPr marL="1828800" algn="l" defTabSz="914400" rtl="0" eaLnBrk="1" latinLnBrk="0" hangingPunct="1">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9AF9A2E-B306-4A69-AD53-95F7B5B74615}"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包括以下</a:t>
            </a:r>
            <a:r>
              <a:rPr lang="en-US" altLang="zh-CN" dirty="0"/>
              <a:t>4</a:t>
            </a:r>
            <a:r>
              <a:rPr lang="zh-CN" altLang="en-US" dirty="0"/>
              <a:t>个方面</a:t>
            </a:r>
            <a:endParaRPr lang="zh-CN" altLang="en-US" dirty="0"/>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5"/>
            <a:ext cx="7772400" cy="1225021"/>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371600" y="3238500"/>
            <a:ext cx="6400800" cy="1460500"/>
          </a:xfrm>
          <a:prstGeom prst="rect">
            <a:avLst/>
          </a:prstGeom>
        </p:spPr>
        <p:txBody>
          <a:bodyPr/>
          <a:lstStyle>
            <a:lvl1pPr marL="0" indent="0" algn="ctr">
              <a:buNone/>
              <a:defRPr>
                <a:solidFill>
                  <a:schemeClr val="tx1">
                    <a:tint val="75000"/>
                  </a:schemeClr>
                </a:solidFill>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3" name="竖排文字占位符 2"/>
          <p:cNvSpPr>
            <a:spLocks noGrp="1"/>
          </p:cNvSpPr>
          <p:nvPr>
            <p:ph type="body" orient="vert" idx="1"/>
          </p:nvPr>
        </p:nvSpPr>
        <p:spPr>
          <a:xfrm>
            <a:off x="457200" y="1333500"/>
            <a:ext cx="8229600" cy="3771636"/>
          </a:xfrm>
          <a:prstGeom prst="rect">
            <a:avLst/>
          </a:prstGeom>
        </p:spPr>
        <p:txBody>
          <a:bodyPr vert="eaVert"/>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865"/>
            <a:ext cx="2057400" cy="4876271"/>
          </a:xfrm>
          <a:prstGeom prst="rect">
            <a:avLst/>
          </a:prstGeom>
        </p:spPr>
        <p:txBody>
          <a:bodyPr vert="eaVert"/>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5"/>
            <a:ext cx="7772400" cy="1225021"/>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371600" y="3238500"/>
            <a:ext cx="6400800" cy="1460500"/>
          </a:xfrm>
          <a:prstGeom prst="rect">
            <a:avLst/>
          </a:prstGeom>
        </p:spPr>
        <p:txBody>
          <a:bodyPr/>
          <a:lstStyle>
            <a:lvl1pPr marL="0" indent="0" algn="ctr">
              <a:buNone/>
              <a:defRPr>
                <a:solidFill>
                  <a:schemeClr val="tx1">
                    <a:tint val="75000"/>
                  </a:schemeClr>
                </a:solidFill>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457200" y="1333500"/>
            <a:ext cx="8229600" cy="3771636"/>
          </a:xfrm>
          <a:prstGeom prst="rect">
            <a:avLst/>
          </a:prstGeom>
        </p:spPr>
        <p:txBody>
          <a:bodyPr/>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a:prstGeom prst="rect">
            <a:avLst/>
          </a:prstGeom>
        </p:spPr>
        <p:txBody>
          <a:bodyPr anchor="t"/>
          <a:lstStyle>
            <a:lvl1pPr algn="l">
              <a:defRPr sz="4000" b="1" cap="all">
                <a:ea typeface="微软雅黑" panose="020B0503020204020204" pitchFamily="3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722313" y="2422261"/>
            <a:ext cx="7772400" cy="1250156"/>
          </a:xfrm>
          <a:prstGeom prst="rect">
            <a:avLst/>
          </a:prstGeom>
        </p:spPr>
        <p:txBody>
          <a:bodyPr anchor="b"/>
          <a:lstStyle>
            <a:lvl1pPr marL="0" indent="0">
              <a:buNone/>
              <a:defRPr sz="2000">
                <a:solidFill>
                  <a:schemeClr val="tx1">
                    <a:tint val="75000"/>
                  </a:schemeClr>
                </a:solidFill>
                <a:ea typeface="微软雅黑" panose="020B0503020204020204" pitchFamily="34"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457200" y="1333500"/>
            <a:ext cx="4038600" cy="3771636"/>
          </a:xfrm>
          <a:prstGeom prst="rect">
            <a:avLst/>
          </a:prstGeom>
        </p:spPr>
        <p:txBody>
          <a:bodyPr/>
          <a:lstStyle>
            <a:lvl1pPr>
              <a:defRPr sz="2800">
                <a:ea typeface="微软雅黑" panose="020B0503020204020204" pitchFamily="34" charset="-122"/>
              </a:defRPr>
            </a:lvl1pPr>
            <a:lvl2pPr>
              <a:defRPr sz="2400">
                <a:ea typeface="微软雅黑" panose="020B0503020204020204" pitchFamily="34" charset="-122"/>
              </a:defRPr>
            </a:lvl2pPr>
            <a:lvl3pPr>
              <a:defRPr sz="2000">
                <a:ea typeface="微软雅黑" panose="020B0503020204020204" pitchFamily="34" charset="-122"/>
              </a:defRPr>
            </a:lvl3pPr>
            <a:lvl4pPr>
              <a:defRPr sz="1800">
                <a:ea typeface="微软雅黑" panose="020B0503020204020204" pitchFamily="34" charset="-122"/>
              </a:defRPr>
            </a:lvl4pPr>
            <a:lvl5pPr>
              <a:defRPr sz="1800">
                <a:ea typeface="微软雅黑" panose="020B0503020204020204" pitchFamily="34" charset="-122"/>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4648200" y="1333500"/>
            <a:ext cx="4038600" cy="3771636"/>
          </a:xfrm>
          <a:prstGeom prst="rect">
            <a:avLst/>
          </a:prstGeom>
        </p:spPr>
        <p:txBody>
          <a:bodyPr/>
          <a:lstStyle>
            <a:lvl1pPr>
              <a:defRPr sz="2800">
                <a:ea typeface="微软雅黑" panose="020B0503020204020204" pitchFamily="34" charset="-122"/>
              </a:defRPr>
            </a:lvl1pPr>
            <a:lvl2pPr>
              <a:defRPr sz="2400">
                <a:ea typeface="微软雅黑" panose="020B0503020204020204" pitchFamily="34" charset="-122"/>
              </a:defRPr>
            </a:lvl2pPr>
            <a:lvl3pPr>
              <a:defRPr sz="2000">
                <a:ea typeface="微软雅黑" panose="020B0503020204020204" pitchFamily="34" charset="-122"/>
              </a:defRPr>
            </a:lvl3pPr>
            <a:lvl4pPr>
              <a:defRPr sz="1800">
                <a:ea typeface="微软雅黑" panose="020B0503020204020204" pitchFamily="34" charset="-122"/>
              </a:defRPr>
            </a:lvl4pPr>
            <a:lvl5pPr>
              <a:defRPr sz="1800">
                <a:ea typeface="微软雅黑" panose="020B0503020204020204" pitchFamily="34" charset="-122"/>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457200" y="1279261"/>
            <a:ext cx="4040188" cy="533135"/>
          </a:xfrm>
          <a:prstGeom prst="rect">
            <a:avLst/>
          </a:prstGeom>
        </p:spPr>
        <p:txBody>
          <a:bodyPr anchor="b"/>
          <a:lstStyle>
            <a:lvl1pPr marL="0" indent="0">
              <a:buNone/>
              <a:defRPr sz="2400" b="1">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457200" y="1812396"/>
            <a:ext cx="4040188" cy="3292740"/>
          </a:xfrm>
          <a:prstGeom prst="rect">
            <a:avLst/>
          </a:prstGeom>
        </p:spPr>
        <p:txBody>
          <a:bodyPr/>
          <a:lstStyle>
            <a:lvl1pPr>
              <a:defRPr sz="2400">
                <a:ea typeface="微软雅黑" panose="020B0503020204020204" pitchFamily="34" charset="-122"/>
              </a:defRPr>
            </a:lvl1pPr>
            <a:lvl2pPr>
              <a:defRPr sz="2000">
                <a:ea typeface="微软雅黑" panose="020B0503020204020204" pitchFamily="34" charset="-122"/>
              </a:defRPr>
            </a:lvl2pPr>
            <a:lvl3pPr>
              <a:defRPr sz="1800">
                <a:ea typeface="微软雅黑" panose="020B0503020204020204" pitchFamily="34" charset="-122"/>
              </a:defRPr>
            </a:lvl3pPr>
            <a:lvl4pPr>
              <a:defRPr sz="1600">
                <a:ea typeface="微软雅黑" panose="020B0503020204020204" pitchFamily="34" charset="-122"/>
              </a:defRPr>
            </a:lvl4pPr>
            <a:lvl5pPr>
              <a:defRPr sz="1600">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4645026" y="1279261"/>
            <a:ext cx="4041775" cy="533135"/>
          </a:xfrm>
          <a:prstGeom prst="rect">
            <a:avLst/>
          </a:prstGeom>
        </p:spPr>
        <p:txBody>
          <a:bodyPr anchor="b"/>
          <a:lstStyle>
            <a:lvl1pPr marL="0" indent="0">
              <a:buNone/>
              <a:defRPr sz="2400" b="1">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4645026" y="1812396"/>
            <a:ext cx="4041775" cy="3292740"/>
          </a:xfrm>
          <a:prstGeom prst="rect">
            <a:avLst/>
          </a:prstGeom>
        </p:spPr>
        <p:txBody>
          <a:bodyPr/>
          <a:lstStyle>
            <a:lvl1pPr>
              <a:defRPr sz="2400">
                <a:ea typeface="微软雅黑" panose="020B0503020204020204" pitchFamily="34" charset="-122"/>
              </a:defRPr>
            </a:lvl1pPr>
            <a:lvl2pPr>
              <a:defRPr sz="2000">
                <a:ea typeface="微软雅黑" panose="020B0503020204020204" pitchFamily="34" charset="-122"/>
              </a:defRPr>
            </a:lvl2pPr>
            <a:lvl3pPr>
              <a:defRPr sz="1800">
                <a:ea typeface="微软雅黑" panose="020B0503020204020204" pitchFamily="34" charset="-122"/>
              </a:defRPr>
            </a:lvl3pPr>
            <a:lvl4pPr>
              <a:defRPr sz="1600">
                <a:ea typeface="微软雅黑" panose="020B0503020204020204" pitchFamily="34" charset="-122"/>
              </a:defRPr>
            </a:lvl4pPr>
            <a:lvl5pPr>
              <a:defRPr sz="1600">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8" name="页脚占位符 7"/>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9" name="灯片编号占位符 8"/>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4" name="页脚占位符 3"/>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3" name="页脚占位符 2"/>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4" name="灯片编号占位符 3"/>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27542"/>
            <a:ext cx="3008313" cy="968375"/>
          </a:xfrm>
          <a:prstGeom prst="rect">
            <a:avLst/>
          </a:prstGeom>
        </p:spPr>
        <p:txBody>
          <a:bodyPr anchor="b"/>
          <a:lstStyle>
            <a:lvl1pPr algn="l">
              <a:defRPr sz="2000" b="1">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3575050" y="227542"/>
            <a:ext cx="5111750" cy="4877594"/>
          </a:xfrm>
          <a:prstGeom prst="rect">
            <a:avLst/>
          </a:prstGeom>
        </p:spPr>
        <p:txBody>
          <a:bodyPr/>
          <a:lstStyle>
            <a:lvl1pPr>
              <a:defRPr sz="3200">
                <a:ea typeface="微软雅黑" panose="020B0503020204020204" pitchFamily="34" charset="-122"/>
              </a:defRPr>
            </a:lvl1pPr>
            <a:lvl2pPr>
              <a:defRPr sz="2800">
                <a:ea typeface="微软雅黑" panose="020B0503020204020204" pitchFamily="34" charset="-122"/>
              </a:defRPr>
            </a:lvl2pPr>
            <a:lvl3pPr>
              <a:defRPr sz="2400">
                <a:ea typeface="微软雅黑" panose="020B0503020204020204" pitchFamily="34" charset="-122"/>
              </a:defRPr>
            </a:lvl3pPr>
            <a:lvl4pPr>
              <a:defRPr sz="2000">
                <a:ea typeface="微软雅黑" panose="020B0503020204020204" pitchFamily="34" charset="-122"/>
              </a:defRPr>
            </a:lvl4pPr>
            <a:lvl5pPr>
              <a:defRPr sz="2000">
                <a:ea typeface="微软雅黑" panose="020B0503020204020204" pitchFamily="34" charset="-122"/>
              </a:defRPr>
            </a:lvl5pPr>
            <a:lvl6pPr>
              <a:defRPr sz="2000"/>
            </a:lvl6pPr>
            <a:lvl7pPr>
              <a:defRPr sz="2000"/>
            </a:lvl7pPr>
            <a:lvl8pPr>
              <a:defRPr sz="2000"/>
            </a:lvl8pPr>
            <a:lvl9pPr>
              <a:defRPr sz="20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文本占位符 3"/>
          <p:cNvSpPr>
            <a:spLocks noGrp="1"/>
          </p:cNvSpPr>
          <p:nvPr>
            <p:ph type="body" sz="half" idx="2"/>
          </p:nvPr>
        </p:nvSpPr>
        <p:spPr>
          <a:xfrm>
            <a:off x="457201" y="1195917"/>
            <a:ext cx="3008313" cy="3909219"/>
          </a:xfrm>
          <a:prstGeom prst="rect">
            <a:avLst/>
          </a:prstGeom>
        </p:spPr>
        <p:txBody>
          <a:bodyPr/>
          <a:lstStyle>
            <a:lvl1pPr marL="0" indent="0">
              <a:buNone/>
              <a:defRPr sz="1400">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457200" y="1333500"/>
            <a:ext cx="8229600" cy="3771636"/>
          </a:xfrm>
          <a:prstGeom prst="rect">
            <a:avLst/>
          </a:prstGeom>
        </p:spPr>
        <p:txBody>
          <a:bodyPr/>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a:prstGeom prst="rect">
            <a:avLst/>
          </a:prstGeom>
        </p:spPr>
        <p:txBody>
          <a:bodyPr anchor="b"/>
          <a:lstStyle>
            <a:lvl1pPr algn="l">
              <a:defRPr sz="2000" b="1">
                <a:ea typeface="微软雅黑" panose="020B0503020204020204" pitchFamily="34" charset="-122"/>
              </a:defRPr>
            </a:lvl1pPr>
          </a:lstStyle>
          <a:p>
            <a:r>
              <a:rPr lang="zh-CN" altLang="en-US" dirty="0"/>
              <a:t>单击此处编辑母版标题样式</a:t>
            </a:r>
            <a:endParaRPr lang="zh-CN" altLang="en-US" dirty="0"/>
          </a:p>
        </p:txBody>
      </p:sp>
      <p:sp>
        <p:nvSpPr>
          <p:cNvPr id="3" name="图片占位符 2"/>
          <p:cNvSpPr>
            <a:spLocks noGrp="1"/>
          </p:cNvSpPr>
          <p:nvPr>
            <p:ph type="pic" idx="1"/>
          </p:nvPr>
        </p:nvSpPr>
        <p:spPr>
          <a:xfrm>
            <a:off x="1792288" y="510646"/>
            <a:ext cx="5486400" cy="3429000"/>
          </a:xfrm>
          <a:prstGeom prst="rect">
            <a:avLst/>
          </a:prstGeom>
        </p:spPr>
        <p:txBody>
          <a:bodyPr/>
          <a:lstStyle>
            <a:lvl1pPr marL="0" indent="0">
              <a:buNone/>
              <a:defRPr sz="3200">
                <a:ea typeface="微软雅黑"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1792288" y="4472782"/>
            <a:ext cx="5486400" cy="670718"/>
          </a:xfrm>
          <a:prstGeom prst="rect">
            <a:avLst/>
          </a:prstGeom>
        </p:spPr>
        <p:txBody>
          <a:bodyPr/>
          <a:lstStyle>
            <a:lvl1pPr marL="0" indent="0">
              <a:buNone/>
              <a:defRPr sz="1400">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457200" y="1333500"/>
            <a:ext cx="8229600" cy="3771636"/>
          </a:xfrm>
          <a:prstGeom prst="rect">
            <a:avLst/>
          </a:prstGeom>
        </p:spPr>
        <p:txBody>
          <a:bodyPr vert="eaVert"/>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865"/>
            <a:ext cx="2057400" cy="4876271"/>
          </a:xfrm>
          <a:prstGeom prst="rect">
            <a:avLst/>
          </a:prstGeom>
        </p:spPr>
        <p:txBody>
          <a:bodyPr vert="eaVert"/>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457200" y="228865"/>
            <a:ext cx="6019800" cy="4876271"/>
          </a:xfrm>
          <a:prstGeom prst="rect">
            <a:avLst/>
          </a:prstGeom>
        </p:spPr>
        <p:txBody>
          <a:bodyPr vert="eaVert"/>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4" name="剪去对角的矩形 3"/>
          <p:cNvSpPr/>
          <p:nvPr userDrawn="1"/>
        </p:nvSpPr>
        <p:spPr>
          <a:xfrm flipH="1" flipV="1">
            <a:off x="0" y="5233764"/>
            <a:ext cx="9144000" cy="481236"/>
          </a:xfrm>
          <a:prstGeom prst="snip2DiagRect">
            <a:avLst>
              <a:gd name="adj1" fmla="val 0"/>
              <a:gd name="adj2" fmla="val 0"/>
            </a:avLst>
          </a:prstGeom>
          <a:solidFill>
            <a:srgbClr val="0070C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Text Box 7"/>
          <p:cNvSpPr txBox="1">
            <a:spLocks noChangeArrowheads="1"/>
          </p:cNvSpPr>
          <p:nvPr userDrawn="1"/>
        </p:nvSpPr>
        <p:spPr bwMode="auto">
          <a:xfrm>
            <a:off x="0" y="283808"/>
            <a:ext cx="9144000" cy="321864"/>
          </a:xfrm>
          <a:prstGeom prst="rect">
            <a:avLst/>
          </a:prstGeom>
          <a:noFill/>
          <a:ln>
            <a:noFill/>
          </a:ln>
        </p:spPr>
        <p:txBody>
          <a:bodyPr wrap="square" lIns="102870" tIns="51435" rIns="102870" bIns="51435">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0" hangingPunct="0">
              <a:defRPr/>
            </a:pPr>
            <a:r>
              <a:rPr lang="zh-CN" altLang="en-US" sz="1600" kern="1000" spc="-20" dirty="0">
                <a:solidFill>
                  <a:srgbClr val="002060"/>
                </a:solidFill>
                <a:latin typeface="方正准圆简体" panose="02010601030101010101" pitchFamily="2" charset="-122"/>
                <a:ea typeface="方正准圆简体" panose="02010601030101010101" pitchFamily="2" charset="-122"/>
              </a:rPr>
              <a:t>年度工作概述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b="1" kern="1000" spc="-20" dirty="0">
                <a:solidFill>
                  <a:srgbClr val="002060"/>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工作完成情况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成功项目展示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工作存在不足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明年工作计划</a:t>
            </a:r>
            <a:endPar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endParaRPr>
          </a:p>
          <a:p>
            <a:pPr marL="0" indent="0" algn="ctr" eaLnBrk="0" hangingPunct="0"/>
            <a:endParaRPr lang="en-US" altLang="zh-CN" sz="1600" b="1" kern="1000" spc="-20" dirty="0">
              <a:solidFill>
                <a:srgbClr val="002060"/>
              </a:solidFill>
              <a:latin typeface="方正准圆简体" panose="02010601030101010101" pitchFamily="2" charset="-122"/>
              <a:ea typeface="方正准圆简体" panose="02010601030101010101" pitchFamily="2" charset="-122"/>
            </a:endParaRPr>
          </a:p>
        </p:txBody>
      </p:sp>
      <p:cxnSp>
        <p:nvCxnSpPr>
          <p:cNvPr id="3" name="直接连接符 2"/>
          <p:cNvCxnSpPr/>
          <p:nvPr userDrawn="1"/>
        </p:nvCxnSpPr>
        <p:spPr>
          <a:xfrm>
            <a:off x="0" y="625252"/>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4" name="Picture 2" descr="C:\Users\PC\Desktop\zqq\8_0007_map.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7624" y="1201316"/>
            <a:ext cx="6833067" cy="3247561"/>
          </a:xfrm>
          <a:prstGeom prst="rect">
            <a:avLst/>
          </a:prstGeom>
          <a:noFill/>
          <a:extLst>
            <a:ext uri="{909E8E84-426E-40DD-AFC4-6F175D3DCCD1}">
              <a14:hiddenFill xmlns:a14="http://schemas.microsoft.com/office/drawing/2010/main">
                <a:solidFill>
                  <a:srgbClr val="FFFFFF"/>
                </a:solidFill>
              </a14:hiddenFill>
            </a:ext>
          </a:extLst>
        </p:spPr>
      </p:pic>
      <p:sp>
        <p:nvSpPr>
          <p:cNvPr id="15" name="泪滴形 14"/>
          <p:cNvSpPr/>
          <p:nvPr userDrawn="1"/>
        </p:nvSpPr>
        <p:spPr bwMode="auto">
          <a:xfrm rot="8071176">
            <a:off x="1194038" y="47811"/>
            <a:ext cx="226419" cy="226419"/>
          </a:xfrm>
          <a:custGeom>
            <a:avLst/>
            <a:gdLst/>
            <a:ahLst/>
            <a:cxnLst/>
            <a:rect l="l" t="t" r="r" b="b"/>
            <a:pathLst>
              <a:path w="314326" h="314326">
                <a:moveTo>
                  <a:pt x="87314" y="153194"/>
                </a:moveTo>
                <a:cubicBezTo>
                  <a:pt x="87314" y="112425"/>
                  <a:pt x="120364" y="79375"/>
                  <a:pt x="161133" y="79375"/>
                </a:cubicBezTo>
                <a:cubicBezTo>
                  <a:pt x="201902" y="79375"/>
                  <a:pt x="234952" y="112425"/>
                  <a:pt x="234952" y="153194"/>
                </a:cubicBezTo>
                <a:cubicBezTo>
                  <a:pt x="234952" y="193963"/>
                  <a:pt x="201902" y="227013"/>
                  <a:pt x="161133" y="227013"/>
                </a:cubicBezTo>
                <a:cubicBezTo>
                  <a:pt x="120364" y="227013"/>
                  <a:pt x="87314" y="193963"/>
                  <a:pt x="87314" y="153194"/>
                </a:cubicBezTo>
                <a:close/>
                <a:moveTo>
                  <a:pt x="0" y="157163"/>
                </a:moveTo>
                <a:cubicBezTo>
                  <a:pt x="0" y="243962"/>
                  <a:pt x="70364" y="314326"/>
                  <a:pt x="157163" y="314326"/>
                </a:cubicBezTo>
                <a:cubicBezTo>
                  <a:pt x="243962" y="314326"/>
                  <a:pt x="314326" y="243962"/>
                  <a:pt x="314326" y="157163"/>
                </a:cubicBezTo>
                <a:lnTo>
                  <a:pt x="314326" y="0"/>
                </a:lnTo>
                <a:lnTo>
                  <a:pt x="157164" y="0"/>
                </a:lnTo>
                <a:cubicBezTo>
                  <a:pt x="70365" y="0"/>
                  <a:pt x="1" y="70364"/>
                  <a:pt x="1" y="157163"/>
                </a:cubicBezTo>
                <a:close/>
              </a:path>
            </a:pathLst>
          </a:custGeom>
          <a:solidFill>
            <a:srgbClr val="0070C0"/>
          </a:solidFill>
          <a:ln w="12700" cap="flat" cmpd="sng" algn="ctr">
            <a:solidFill>
              <a:schemeClr val="bg1"/>
            </a:solidFill>
            <a:prstDash val="solid"/>
          </a:ln>
          <a:effectLst>
            <a:outerShdw blurRad="88900" dir="18900000" sy="23000" kx="-1200000" algn="bl" rotWithShape="0">
              <a:prstClr val="black">
                <a:alpha val="95000"/>
              </a:prstClr>
            </a:outerShdw>
          </a:effectLst>
        </p:spPr>
        <p:txBody>
          <a:bodyPr anchor="ctr"/>
          <a:lstStyle/>
          <a:p>
            <a:pPr algn="ctr"/>
            <a:endParaRPr lang="zh-CN" altLang="en-US" kern="0" dirty="0">
              <a:solidFill>
                <a:prstClr val="white"/>
              </a:solidFill>
              <a:ea typeface="微软雅黑" panose="020B0503020204020204" pitchFamily="34" charset="-122"/>
            </a:endParaRPr>
          </a:p>
        </p:txBody>
      </p:sp>
      <p:pic>
        <p:nvPicPr>
          <p:cNvPr id="7" name="Picture 2" descr="C:\Users\PC\Desktop\zqq\rene_0001_-----1.png"/>
          <p:cNvPicPr>
            <a:picLocks noChangeAspect="1" noChangeArrowheads="1"/>
          </p:cNvPicPr>
          <p:nvPr userDrawn="1"/>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07504" y="5294362"/>
            <a:ext cx="936619" cy="3600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64000">
                                          <p:cBhvr additive="base">
                                            <p:cTn id="7" dur="500" fill="hold"/>
                                            <p:tgtEl>
                                              <p:spTgt spid="15"/>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10" name="剪去对角的矩形 9"/>
          <p:cNvSpPr/>
          <p:nvPr userDrawn="1"/>
        </p:nvSpPr>
        <p:spPr>
          <a:xfrm flipH="1" flipV="1">
            <a:off x="0" y="5233764"/>
            <a:ext cx="9144000" cy="481236"/>
          </a:xfrm>
          <a:prstGeom prst="snip2DiagRect">
            <a:avLst>
              <a:gd name="adj1" fmla="val 0"/>
              <a:gd name="adj2" fmla="val 0"/>
            </a:avLst>
          </a:prstGeom>
          <a:solidFill>
            <a:srgbClr val="0070C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Text Box 7"/>
          <p:cNvSpPr txBox="1">
            <a:spLocks noChangeArrowheads="1"/>
          </p:cNvSpPr>
          <p:nvPr userDrawn="1"/>
        </p:nvSpPr>
        <p:spPr bwMode="auto">
          <a:xfrm>
            <a:off x="0" y="283808"/>
            <a:ext cx="9144000" cy="596317"/>
          </a:xfrm>
          <a:prstGeom prst="rect">
            <a:avLst/>
          </a:prstGeom>
          <a:noFill/>
          <a:ln>
            <a:noFill/>
          </a:ln>
        </p:spPr>
        <p:txBody>
          <a:bodyPr wrap="square" lIns="102870" tIns="51435" rIns="102870" bIns="51435">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0" hangingPunct="0">
              <a:defRPr/>
            </a:pP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年度工作概述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b="1" kern="1000" spc="-20" dirty="0">
                <a:solidFill>
                  <a:srgbClr val="002060"/>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srgbClr val="002060"/>
                </a:solidFill>
                <a:latin typeface="方正准圆简体" panose="02010601030101010101" pitchFamily="2" charset="-122"/>
                <a:ea typeface="方正准圆简体" panose="02010601030101010101" pitchFamily="2" charset="-122"/>
              </a:rPr>
              <a:t>工作完成情况</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成功项目展示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工作存在不足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明年工作计划</a:t>
            </a:r>
            <a:endPar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endParaRPr>
          </a:p>
          <a:p>
            <a:pPr marL="0" indent="0" algn="ctr" eaLnBrk="0" hangingPunct="0"/>
            <a:endParaRPr lang="en-US" altLang="zh-CN" sz="1600" b="1" kern="1000" spc="-20" dirty="0">
              <a:solidFill>
                <a:srgbClr val="002060"/>
              </a:solidFill>
              <a:latin typeface="方正准圆简体" panose="02010601030101010101" pitchFamily="2" charset="-122"/>
              <a:ea typeface="方正准圆简体" panose="02010601030101010101" pitchFamily="2" charset="-122"/>
            </a:endParaRPr>
          </a:p>
        </p:txBody>
      </p:sp>
      <p:cxnSp>
        <p:nvCxnSpPr>
          <p:cNvPr id="3" name="直接连接符 2"/>
          <p:cNvCxnSpPr/>
          <p:nvPr userDrawn="1"/>
        </p:nvCxnSpPr>
        <p:spPr>
          <a:xfrm>
            <a:off x="0" y="625252"/>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Picture 2" descr="C:\Users\PC\Desktop\zqq\8_0007_map.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7624" y="1201316"/>
            <a:ext cx="6833067" cy="3247561"/>
          </a:xfrm>
          <a:prstGeom prst="rect">
            <a:avLst/>
          </a:prstGeom>
          <a:noFill/>
          <a:extLst>
            <a:ext uri="{909E8E84-426E-40DD-AFC4-6F175D3DCCD1}">
              <a14:hiddenFill xmlns:a14="http://schemas.microsoft.com/office/drawing/2010/main">
                <a:solidFill>
                  <a:srgbClr val="FFFFFF"/>
                </a:solidFill>
              </a14:hiddenFill>
            </a:ext>
          </a:extLst>
        </p:spPr>
      </p:pic>
      <p:sp>
        <p:nvSpPr>
          <p:cNvPr id="8" name="泪滴形 14"/>
          <p:cNvSpPr/>
          <p:nvPr userDrawn="1"/>
        </p:nvSpPr>
        <p:spPr bwMode="auto">
          <a:xfrm rot="8071176">
            <a:off x="2837737" y="47811"/>
            <a:ext cx="226419" cy="226419"/>
          </a:xfrm>
          <a:custGeom>
            <a:avLst/>
            <a:gdLst/>
            <a:ahLst/>
            <a:cxnLst/>
            <a:rect l="l" t="t" r="r" b="b"/>
            <a:pathLst>
              <a:path w="314326" h="314326">
                <a:moveTo>
                  <a:pt x="87314" y="153194"/>
                </a:moveTo>
                <a:cubicBezTo>
                  <a:pt x="87314" y="112425"/>
                  <a:pt x="120364" y="79375"/>
                  <a:pt x="161133" y="79375"/>
                </a:cubicBezTo>
                <a:cubicBezTo>
                  <a:pt x="201902" y="79375"/>
                  <a:pt x="234952" y="112425"/>
                  <a:pt x="234952" y="153194"/>
                </a:cubicBezTo>
                <a:cubicBezTo>
                  <a:pt x="234952" y="193963"/>
                  <a:pt x="201902" y="227013"/>
                  <a:pt x="161133" y="227013"/>
                </a:cubicBezTo>
                <a:cubicBezTo>
                  <a:pt x="120364" y="227013"/>
                  <a:pt x="87314" y="193963"/>
                  <a:pt x="87314" y="153194"/>
                </a:cubicBezTo>
                <a:close/>
                <a:moveTo>
                  <a:pt x="0" y="157163"/>
                </a:moveTo>
                <a:cubicBezTo>
                  <a:pt x="0" y="243962"/>
                  <a:pt x="70364" y="314326"/>
                  <a:pt x="157163" y="314326"/>
                </a:cubicBezTo>
                <a:cubicBezTo>
                  <a:pt x="243962" y="314326"/>
                  <a:pt x="314326" y="243962"/>
                  <a:pt x="314326" y="157163"/>
                </a:cubicBezTo>
                <a:lnTo>
                  <a:pt x="314326" y="0"/>
                </a:lnTo>
                <a:lnTo>
                  <a:pt x="157164" y="0"/>
                </a:lnTo>
                <a:cubicBezTo>
                  <a:pt x="70365" y="0"/>
                  <a:pt x="1" y="70364"/>
                  <a:pt x="1" y="157163"/>
                </a:cubicBezTo>
                <a:close/>
              </a:path>
            </a:pathLst>
          </a:custGeom>
          <a:solidFill>
            <a:srgbClr val="0070C0"/>
          </a:solidFill>
          <a:ln w="12700" cap="flat" cmpd="sng" algn="ctr">
            <a:solidFill>
              <a:schemeClr val="bg1"/>
            </a:solidFill>
            <a:prstDash val="solid"/>
          </a:ln>
          <a:effectLst>
            <a:outerShdw blurRad="88900" dir="18900000" sy="23000" kx="-1200000" algn="bl" rotWithShape="0">
              <a:prstClr val="black">
                <a:alpha val="95000"/>
              </a:prstClr>
            </a:outerShdw>
          </a:effectLst>
        </p:spPr>
        <p:txBody>
          <a:bodyPr anchor="ctr"/>
          <a:lstStyle/>
          <a:p>
            <a:pPr algn="ctr"/>
            <a:endParaRPr lang="zh-CN" altLang="en-US" kern="0" dirty="0">
              <a:solidFill>
                <a:prstClr val="white"/>
              </a:solidFill>
              <a:ea typeface="微软雅黑" panose="020B0503020204020204" pitchFamily="34" charset="-122"/>
            </a:endParaRPr>
          </a:p>
        </p:txBody>
      </p:sp>
      <p:pic>
        <p:nvPicPr>
          <p:cNvPr id="9" name="Picture 2" descr="C:\Users\PC\Desktop\zqq\rene_0001_-----1.png"/>
          <p:cNvPicPr>
            <a:picLocks noChangeAspect="1" noChangeArrowheads="1"/>
          </p:cNvPicPr>
          <p:nvPr userDrawn="1"/>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07504" y="5294362"/>
            <a:ext cx="936619" cy="3600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4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10" name="剪去对角的矩形 9"/>
          <p:cNvSpPr/>
          <p:nvPr userDrawn="1"/>
        </p:nvSpPr>
        <p:spPr>
          <a:xfrm flipH="1" flipV="1">
            <a:off x="0" y="5233764"/>
            <a:ext cx="9144000" cy="481236"/>
          </a:xfrm>
          <a:prstGeom prst="snip2DiagRect">
            <a:avLst>
              <a:gd name="adj1" fmla="val 0"/>
              <a:gd name="adj2" fmla="val 0"/>
            </a:avLst>
          </a:prstGeom>
          <a:solidFill>
            <a:srgbClr val="0070C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Text Box 7"/>
          <p:cNvSpPr txBox="1">
            <a:spLocks noChangeArrowheads="1"/>
          </p:cNvSpPr>
          <p:nvPr userDrawn="1"/>
        </p:nvSpPr>
        <p:spPr bwMode="auto">
          <a:xfrm>
            <a:off x="0" y="283808"/>
            <a:ext cx="9144000" cy="596317"/>
          </a:xfrm>
          <a:prstGeom prst="rect">
            <a:avLst/>
          </a:prstGeom>
          <a:noFill/>
          <a:ln>
            <a:noFill/>
          </a:ln>
        </p:spPr>
        <p:txBody>
          <a:bodyPr wrap="square" lIns="102870" tIns="51435" rIns="102870" bIns="51435">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0" hangingPunct="0">
              <a:defRPr/>
            </a:pP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年度工作概述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b="1" kern="1000" spc="-20" dirty="0">
                <a:solidFill>
                  <a:srgbClr val="002060"/>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工作完成情况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srgbClr val="002060"/>
                </a:solidFill>
                <a:latin typeface="方正准圆简体" panose="02010601030101010101" pitchFamily="2" charset="-122"/>
                <a:ea typeface="方正准圆简体" panose="02010601030101010101" pitchFamily="2" charset="-122"/>
              </a:rPr>
              <a:t>成功项目展示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工作存在不足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明年工作计划</a:t>
            </a:r>
            <a:endPar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endParaRPr>
          </a:p>
          <a:p>
            <a:pPr marL="0" indent="0" algn="ctr" eaLnBrk="0" hangingPunct="0"/>
            <a:endParaRPr lang="en-US" altLang="zh-CN" sz="1600" b="1" kern="1000" spc="-20" dirty="0">
              <a:solidFill>
                <a:srgbClr val="002060"/>
              </a:solidFill>
              <a:latin typeface="方正准圆简体" panose="02010601030101010101" pitchFamily="2" charset="-122"/>
              <a:ea typeface="方正准圆简体" panose="02010601030101010101" pitchFamily="2" charset="-122"/>
            </a:endParaRPr>
          </a:p>
        </p:txBody>
      </p:sp>
      <p:cxnSp>
        <p:nvCxnSpPr>
          <p:cNvPr id="3" name="直接连接符 2"/>
          <p:cNvCxnSpPr/>
          <p:nvPr userDrawn="1"/>
        </p:nvCxnSpPr>
        <p:spPr>
          <a:xfrm>
            <a:off x="0" y="625252"/>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Picture 2" descr="C:\Users\PC\Desktop\zqq\8_0007_map.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7624" y="1201316"/>
            <a:ext cx="6833067" cy="3247561"/>
          </a:xfrm>
          <a:prstGeom prst="rect">
            <a:avLst/>
          </a:prstGeom>
          <a:noFill/>
          <a:extLst>
            <a:ext uri="{909E8E84-426E-40DD-AFC4-6F175D3DCCD1}">
              <a14:hiddenFill xmlns:a14="http://schemas.microsoft.com/office/drawing/2010/main">
                <a:solidFill>
                  <a:srgbClr val="FFFFFF"/>
                </a:solidFill>
              </a14:hiddenFill>
            </a:ext>
          </a:extLst>
        </p:spPr>
      </p:pic>
      <p:sp>
        <p:nvSpPr>
          <p:cNvPr id="8" name="泪滴形 14"/>
          <p:cNvSpPr/>
          <p:nvPr userDrawn="1"/>
        </p:nvSpPr>
        <p:spPr bwMode="auto">
          <a:xfrm rot="8071176">
            <a:off x="4458790" y="47811"/>
            <a:ext cx="226419" cy="226419"/>
          </a:xfrm>
          <a:custGeom>
            <a:avLst/>
            <a:gdLst/>
            <a:ahLst/>
            <a:cxnLst/>
            <a:rect l="l" t="t" r="r" b="b"/>
            <a:pathLst>
              <a:path w="314326" h="314326">
                <a:moveTo>
                  <a:pt x="87314" y="153194"/>
                </a:moveTo>
                <a:cubicBezTo>
                  <a:pt x="87314" y="112425"/>
                  <a:pt x="120364" y="79375"/>
                  <a:pt x="161133" y="79375"/>
                </a:cubicBezTo>
                <a:cubicBezTo>
                  <a:pt x="201902" y="79375"/>
                  <a:pt x="234952" y="112425"/>
                  <a:pt x="234952" y="153194"/>
                </a:cubicBezTo>
                <a:cubicBezTo>
                  <a:pt x="234952" y="193963"/>
                  <a:pt x="201902" y="227013"/>
                  <a:pt x="161133" y="227013"/>
                </a:cubicBezTo>
                <a:cubicBezTo>
                  <a:pt x="120364" y="227013"/>
                  <a:pt x="87314" y="193963"/>
                  <a:pt x="87314" y="153194"/>
                </a:cubicBezTo>
                <a:close/>
                <a:moveTo>
                  <a:pt x="0" y="157163"/>
                </a:moveTo>
                <a:cubicBezTo>
                  <a:pt x="0" y="243962"/>
                  <a:pt x="70364" y="314326"/>
                  <a:pt x="157163" y="314326"/>
                </a:cubicBezTo>
                <a:cubicBezTo>
                  <a:pt x="243962" y="314326"/>
                  <a:pt x="314326" y="243962"/>
                  <a:pt x="314326" y="157163"/>
                </a:cubicBezTo>
                <a:lnTo>
                  <a:pt x="314326" y="0"/>
                </a:lnTo>
                <a:lnTo>
                  <a:pt x="157164" y="0"/>
                </a:lnTo>
                <a:cubicBezTo>
                  <a:pt x="70365" y="0"/>
                  <a:pt x="1" y="70364"/>
                  <a:pt x="1" y="157163"/>
                </a:cubicBezTo>
                <a:close/>
              </a:path>
            </a:pathLst>
          </a:custGeom>
          <a:solidFill>
            <a:srgbClr val="0070C0"/>
          </a:solidFill>
          <a:ln w="12700" cap="flat" cmpd="sng" algn="ctr">
            <a:solidFill>
              <a:schemeClr val="bg1"/>
            </a:solidFill>
            <a:prstDash val="solid"/>
          </a:ln>
          <a:effectLst>
            <a:outerShdw blurRad="88900" dir="18900000" sy="23000" kx="-1200000" algn="bl" rotWithShape="0">
              <a:prstClr val="black">
                <a:alpha val="95000"/>
              </a:prstClr>
            </a:outerShdw>
          </a:effectLst>
        </p:spPr>
        <p:txBody>
          <a:bodyPr anchor="ctr"/>
          <a:lstStyle/>
          <a:p>
            <a:pPr algn="ctr"/>
            <a:endParaRPr lang="zh-CN" altLang="en-US" kern="0" dirty="0">
              <a:solidFill>
                <a:prstClr val="white"/>
              </a:solidFill>
              <a:ea typeface="微软雅黑" panose="020B0503020204020204" pitchFamily="34" charset="-122"/>
            </a:endParaRPr>
          </a:p>
        </p:txBody>
      </p:sp>
      <p:pic>
        <p:nvPicPr>
          <p:cNvPr id="9" name="Picture 2" descr="C:\Users\PC\Desktop\zqq\rene_0001_-----1.png"/>
          <p:cNvPicPr>
            <a:picLocks noChangeAspect="1" noChangeArrowheads="1"/>
          </p:cNvPicPr>
          <p:nvPr userDrawn="1"/>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07504" y="5294362"/>
            <a:ext cx="936619" cy="3600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4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10" name="剪去对角的矩形 9"/>
          <p:cNvSpPr/>
          <p:nvPr userDrawn="1"/>
        </p:nvSpPr>
        <p:spPr>
          <a:xfrm flipH="1" flipV="1">
            <a:off x="0" y="5233764"/>
            <a:ext cx="9144000" cy="481236"/>
          </a:xfrm>
          <a:prstGeom prst="snip2DiagRect">
            <a:avLst>
              <a:gd name="adj1" fmla="val 0"/>
              <a:gd name="adj2" fmla="val 0"/>
            </a:avLst>
          </a:prstGeom>
          <a:solidFill>
            <a:srgbClr val="0070C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Text Box 7"/>
          <p:cNvSpPr txBox="1">
            <a:spLocks noChangeArrowheads="1"/>
          </p:cNvSpPr>
          <p:nvPr userDrawn="1"/>
        </p:nvSpPr>
        <p:spPr bwMode="auto">
          <a:xfrm>
            <a:off x="0" y="283808"/>
            <a:ext cx="9144000" cy="596317"/>
          </a:xfrm>
          <a:prstGeom prst="rect">
            <a:avLst/>
          </a:prstGeom>
          <a:noFill/>
          <a:ln>
            <a:noFill/>
          </a:ln>
        </p:spPr>
        <p:txBody>
          <a:bodyPr wrap="square" lIns="102870" tIns="51435" rIns="102870" bIns="51435">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0" hangingPunct="0">
              <a:defRPr/>
            </a:pP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年度工作概述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b="1" kern="1000" spc="-20" dirty="0">
                <a:solidFill>
                  <a:srgbClr val="002060"/>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工作完成情况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成功项目展示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srgbClr val="002060"/>
                </a:solidFill>
                <a:latin typeface="方正准圆简体" panose="02010601030101010101" pitchFamily="2" charset="-122"/>
                <a:ea typeface="方正准圆简体" panose="02010601030101010101" pitchFamily="2" charset="-122"/>
              </a:rPr>
              <a:t>工作存在不足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明年工作计划</a:t>
            </a:r>
            <a:endPar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endParaRPr>
          </a:p>
          <a:p>
            <a:pPr marL="0" indent="0" algn="ctr" eaLnBrk="0" hangingPunct="0"/>
            <a:endParaRPr lang="en-US" altLang="zh-CN" sz="1600" b="1" kern="1000" spc="-20" dirty="0">
              <a:solidFill>
                <a:srgbClr val="002060"/>
              </a:solidFill>
              <a:latin typeface="方正准圆简体" panose="02010601030101010101" pitchFamily="2" charset="-122"/>
              <a:ea typeface="方正准圆简体" panose="02010601030101010101" pitchFamily="2" charset="-122"/>
            </a:endParaRPr>
          </a:p>
        </p:txBody>
      </p:sp>
      <p:cxnSp>
        <p:nvCxnSpPr>
          <p:cNvPr id="3" name="直接连接符 2"/>
          <p:cNvCxnSpPr/>
          <p:nvPr userDrawn="1"/>
        </p:nvCxnSpPr>
        <p:spPr>
          <a:xfrm>
            <a:off x="0" y="625252"/>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Picture 2" descr="C:\Users\PC\Desktop\zqq\8_0007_map.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7624" y="1201316"/>
            <a:ext cx="6833067" cy="3247561"/>
          </a:xfrm>
          <a:prstGeom prst="rect">
            <a:avLst/>
          </a:prstGeom>
          <a:noFill/>
          <a:extLst>
            <a:ext uri="{909E8E84-426E-40DD-AFC4-6F175D3DCCD1}">
              <a14:hiddenFill xmlns:a14="http://schemas.microsoft.com/office/drawing/2010/main">
                <a:solidFill>
                  <a:srgbClr val="FFFFFF"/>
                </a:solidFill>
              </a14:hiddenFill>
            </a:ext>
          </a:extLst>
        </p:spPr>
      </p:pic>
      <p:sp>
        <p:nvSpPr>
          <p:cNvPr id="8" name="泪滴形 14"/>
          <p:cNvSpPr/>
          <p:nvPr userDrawn="1"/>
        </p:nvSpPr>
        <p:spPr bwMode="auto">
          <a:xfrm rot="8071176">
            <a:off x="6102481" y="47811"/>
            <a:ext cx="226419" cy="226419"/>
          </a:xfrm>
          <a:custGeom>
            <a:avLst/>
            <a:gdLst/>
            <a:ahLst/>
            <a:cxnLst/>
            <a:rect l="l" t="t" r="r" b="b"/>
            <a:pathLst>
              <a:path w="314326" h="314326">
                <a:moveTo>
                  <a:pt x="87314" y="153194"/>
                </a:moveTo>
                <a:cubicBezTo>
                  <a:pt x="87314" y="112425"/>
                  <a:pt x="120364" y="79375"/>
                  <a:pt x="161133" y="79375"/>
                </a:cubicBezTo>
                <a:cubicBezTo>
                  <a:pt x="201902" y="79375"/>
                  <a:pt x="234952" y="112425"/>
                  <a:pt x="234952" y="153194"/>
                </a:cubicBezTo>
                <a:cubicBezTo>
                  <a:pt x="234952" y="193963"/>
                  <a:pt x="201902" y="227013"/>
                  <a:pt x="161133" y="227013"/>
                </a:cubicBezTo>
                <a:cubicBezTo>
                  <a:pt x="120364" y="227013"/>
                  <a:pt x="87314" y="193963"/>
                  <a:pt x="87314" y="153194"/>
                </a:cubicBezTo>
                <a:close/>
                <a:moveTo>
                  <a:pt x="0" y="157163"/>
                </a:moveTo>
                <a:cubicBezTo>
                  <a:pt x="0" y="243962"/>
                  <a:pt x="70364" y="314326"/>
                  <a:pt x="157163" y="314326"/>
                </a:cubicBezTo>
                <a:cubicBezTo>
                  <a:pt x="243962" y="314326"/>
                  <a:pt x="314326" y="243962"/>
                  <a:pt x="314326" y="157163"/>
                </a:cubicBezTo>
                <a:lnTo>
                  <a:pt x="314326" y="0"/>
                </a:lnTo>
                <a:lnTo>
                  <a:pt x="157164" y="0"/>
                </a:lnTo>
                <a:cubicBezTo>
                  <a:pt x="70365" y="0"/>
                  <a:pt x="1" y="70364"/>
                  <a:pt x="1" y="157163"/>
                </a:cubicBezTo>
                <a:close/>
              </a:path>
            </a:pathLst>
          </a:custGeom>
          <a:solidFill>
            <a:srgbClr val="0070C0"/>
          </a:solidFill>
          <a:ln w="12700" cap="flat" cmpd="sng" algn="ctr">
            <a:solidFill>
              <a:schemeClr val="bg1"/>
            </a:solidFill>
            <a:prstDash val="solid"/>
          </a:ln>
          <a:effectLst>
            <a:outerShdw blurRad="88900" dir="18900000" sy="23000" kx="-1200000" algn="bl" rotWithShape="0">
              <a:prstClr val="black">
                <a:alpha val="95000"/>
              </a:prstClr>
            </a:outerShdw>
          </a:effectLst>
        </p:spPr>
        <p:txBody>
          <a:bodyPr anchor="ctr"/>
          <a:lstStyle/>
          <a:p>
            <a:pPr algn="ctr"/>
            <a:endParaRPr lang="zh-CN" altLang="en-US" kern="0" dirty="0">
              <a:solidFill>
                <a:prstClr val="white"/>
              </a:solidFill>
              <a:ea typeface="微软雅黑" panose="020B0503020204020204" pitchFamily="34" charset="-122"/>
            </a:endParaRPr>
          </a:p>
        </p:txBody>
      </p:sp>
      <p:pic>
        <p:nvPicPr>
          <p:cNvPr id="9" name="Picture 2" descr="C:\Users\PC\Desktop\zqq\rene_0001_-----1.png"/>
          <p:cNvPicPr>
            <a:picLocks noChangeAspect="1" noChangeArrowheads="1"/>
          </p:cNvPicPr>
          <p:nvPr userDrawn="1"/>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07504" y="5294362"/>
            <a:ext cx="936619" cy="3600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4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10" name="剪去对角的矩形 9"/>
          <p:cNvSpPr/>
          <p:nvPr userDrawn="1"/>
        </p:nvSpPr>
        <p:spPr>
          <a:xfrm flipH="1" flipV="1">
            <a:off x="0" y="5233764"/>
            <a:ext cx="9144000" cy="481236"/>
          </a:xfrm>
          <a:prstGeom prst="snip2DiagRect">
            <a:avLst>
              <a:gd name="adj1" fmla="val 0"/>
              <a:gd name="adj2" fmla="val 0"/>
            </a:avLst>
          </a:prstGeom>
          <a:solidFill>
            <a:srgbClr val="0070C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Text Box 7"/>
          <p:cNvSpPr txBox="1">
            <a:spLocks noChangeArrowheads="1"/>
          </p:cNvSpPr>
          <p:nvPr userDrawn="1"/>
        </p:nvSpPr>
        <p:spPr bwMode="auto">
          <a:xfrm>
            <a:off x="0" y="283808"/>
            <a:ext cx="9144000" cy="596317"/>
          </a:xfrm>
          <a:prstGeom prst="rect">
            <a:avLst/>
          </a:prstGeom>
          <a:noFill/>
          <a:ln>
            <a:noFill/>
          </a:ln>
        </p:spPr>
        <p:txBody>
          <a:bodyPr wrap="square" lIns="102870" tIns="51435" rIns="102870" bIns="51435">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0" hangingPunct="0">
              <a:defRPr/>
            </a:pP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年度工作概述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b="1" kern="1000" spc="-20" dirty="0">
                <a:solidFill>
                  <a:srgbClr val="002060"/>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工作完成情况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成功项目展示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工作存在不足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srgbClr val="002060"/>
                </a:solidFill>
                <a:latin typeface="方正准圆简体" panose="02010601030101010101" pitchFamily="2" charset="-122"/>
                <a:ea typeface="方正准圆简体" panose="02010601030101010101" pitchFamily="2" charset="-122"/>
              </a:rPr>
              <a:t>明年工作计划</a:t>
            </a:r>
            <a:endParaRPr lang="en-US" altLang="zh-CN" sz="1600" kern="1000" spc="-20" dirty="0">
              <a:solidFill>
                <a:srgbClr val="002060"/>
              </a:solidFill>
              <a:latin typeface="方正准圆简体" panose="02010601030101010101" pitchFamily="2" charset="-122"/>
              <a:ea typeface="方正准圆简体" panose="02010601030101010101" pitchFamily="2" charset="-122"/>
            </a:endParaRPr>
          </a:p>
          <a:p>
            <a:pPr marL="0" indent="0" algn="ctr" eaLnBrk="0" hangingPunct="0"/>
            <a:endParaRPr lang="en-US" altLang="zh-CN" sz="1600" b="1" kern="1000" spc="-20" dirty="0">
              <a:solidFill>
                <a:srgbClr val="002060"/>
              </a:solidFill>
              <a:latin typeface="方正准圆简体" panose="02010601030101010101" pitchFamily="2" charset="-122"/>
              <a:ea typeface="方正准圆简体" panose="02010601030101010101" pitchFamily="2" charset="-122"/>
            </a:endParaRPr>
          </a:p>
        </p:txBody>
      </p:sp>
      <p:cxnSp>
        <p:nvCxnSpPr>
          <p:cNvPr id="3" name="直接连接符 2"/>
          <p:cNvCxnSpPr/>
          <p:nvPr userDrawn="1"/>
        </p:nvCxnSpPr>
        <p:spPr>
          <a:xfrm>
            <a:off x="0" y="625252"/>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Picture 2" descr="C:\Users\PC\Desktop\zqq\8_0007_map.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7624" y="1201316"/>
            <a:ext cx="6833067" cy="3247561"/>
          </a:xfrm>
          <a:prstGeom prst="rect">
            <a:avLst/>
          </a:prstGeom>
          <a:noFill/>
          <a:extLst>
            <a:ext uri="{909E8E84-426E-40DD-AFC4-6F175D3DCCD1}">
              <a14:hiddenFill xmlns:a14="http://schemas.microsoft.com/office/drawing/2010/main">
                <a:solidFill>
                  <a:srgbClr val="FFFFFF"/>
                </a:solidFill>
              </a14:hiddenFill>
            </a:ext>
          </a:extLst>
        </p:spPr>
      </p:pic>
      <p:sp>
        <p:nvSpPr>
          <p:cNvPr id="8" name="泪滴形 14"/>
          <p:cNvSpPr/>
          <p:nvPr userDrawn="1"/>
        </p:nvSpPr>
        <p:spPr bwMode="auto">
          <a:xfrm rot="8071176">
            <a:off x="7721132" y="47811"/>
            <a:ext cx="226419" cy="226419"/>
          </a:xfrm>
          <a:custGeom>
            <a:avLst/>
            <a:gdLst/>
            <a:ahLst/>
            <a:cxnLst/>
            <a:rect l="l" t="t" r="r" b="b"/>
            <a:pathLst>
              <a:path w="314326" h="314326">
                <a:moveTo>
                  <a:pt x="87314" y="153194"/>
                </a:moveTo>
                <a:cubicBezTo>
                  <a:pt x="87314" y="112425"/>
                  <a:pt x="120364" y="79375"/>
                  <a:pt x="161133" y="79375"/>
                </a:cubicBezTo>
                <a:cubicBezTo>
                  <a:pt x="201902" y="79375"/>
                  <a:pt x="234952" y="112425"/>
                  <a:pt x="234952" y="153194"/>
                </a:cubicBezTo>
                <a:cubicBezTo>
                  <a:pt x="234952" y="193963"/>
                  <a:pt x="201902" y="227013"/>
                  <a:pt x="161133" y="227013"/>
                </a:cubicBezTo>
                <a:cubicBezTo>
                  <a:pt x="120364" y="227013"/>
                  <a:pt x="87314" y="193963"/>
                  <a:pt x="87314" y="153194"/>
                </a:cubicBezTo>
                <a:close/>
                <a:moveTo>
                  <a:pt x="0" y="157163"/>
                </a:moveTo>
                <a:cubicBezTo>
                  <a:pt x="0" y="243962"/>
                  <a:pt x="70364" y="314326"/>
                  <a:pt x="157163" y="314326"/>
                </a:cubicBezTo>
                <a:cubicBezTo>
                  <a:pt x="243962" y="314326"/>
                  <a:pt x="314326" y="243962"/>
                  <a:pt x="314326" y="157163"/>
                </a:cubicBezTo>
                <a:lnTo>
                  <a:pt x="314326" y="0"/>
                </a:lnTo>
                <a:lnTo>
                  <a:pt x="157164" y="0"/>
                </a:lnTo>
                <a:cubicBezTo>
                  <a:pt x="70365" y="0"/>
                  <a:pt x="1" y="70364"/>
                  <a:pt x="1" y="157163"/>
                </a:cubicBezTo>
                <a:close/>
              </a:path>
            </a:pathLst>
          </a:custGeom>
          <a:solidFill>
            <a:srgbClr val="0070C0"/>
          </a:solidFill>
          <a:ln w="12700" cap="flat" cmpd="sng" algn="ctr">
            <a:solidFill>
              <a:schemeClr val="bg1"/>
            </a:solidFill>
            <a:prstDash val="solid"/>
          </a:ln>
          <a:effectLst>
            <a:outerShdw blurRad="88900" dir="18900000" sy="23000" kx="-1200000" algn="bl" rotWithShape="0">
              <a:prstClr val="black">
                <a:alpha val="95000"/>
              </a:prstClr>
            </a:outerShdw>
          </a:effectLst>
        </p:spPr>
        <p:txBody>
          <a:bodyPr anchor="ctr"/>
          <a:lstStyle/>
          <a:p>
            <a:pPr algn="ctr"/>
            <a:endParaRPr lang="zh-CN" altLang="en-US" kern="0" dirty="0">
              <a:solidFill>
                <a:prstClr val="white"/>
              </a:solidFill>
              <a:ea typeface="微软雅黑" panose="020B0503020204020204" pitchFamily="34" charset="-122"/>
            </a:endParaRPr>
          </a:p>
        </p:txBody>
      </p:sp>
      <p:pic>
        <p:nvPicPr>
          <p:cNvPr id="9" name="Picture 2" descr="C:\Users\PC\Desktop\zqq\rene_0001_-----1.png"/>
          <p:cNvPicPr>
            <a:picLocks noChangeAspect="1" noChangeArrowheads="1"/>
          </p:cNvPicPr>
          <p:nvPr userDrawn="1"/>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07504" y="5294362"/>
            <a:ext cx="936619" cy="3600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4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a:prstGeom prst="rect">
            <a:avLst/>
          </a:prstGeom>
        </p:spPr>
        <p:txBody>
          <a:bodyPr anchor="t"/>
          <a:lstStyle>
            <a:lvl1pPr algn="l">
              <a:defRPr sz="4000" b="1" cap="all">
                <a:ea typeface="微软雅黑" panose="020B0503020204020204" pitchFamily="3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722313" y="2422261"/>
            <a:ext cx="7772400" cy="1250156"/>
          </a:xfrm>
          <a:prstGeom prst="rect">
            <a:avLst/>
          </a:prstGeom>
        </p:spPr>
        <p:txBody>
          <a:bodyPr anchor="b"/>
          <a:lstStyle>
            <a:lvl1pPr marL="0" indent="0">
              <a:buNone/>
              <a:defRPr sz="2000">
                <a:solidFill>
                  <a:schemeClr val="tx1">
                    <a:tint val="75000"/>
                  </a:schemeClr>
                </a:solidFill>
                <a:ea typeface="微软雅黑" panose="020B0503020204020204" pitchFamily="34"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457200" y="1333500"/>
            <a:ext cx="4038600" cy="3771636"/>
          </a:xfrm>
          <a:prstGeom prst="rect">
            <a:avLst/>
          </a:prstGeom>
        </p:spPr>
        <p:txBody>
          <a:bodyPr/>
          <a:lstStyle>
            <a:lvl1pPr>
              <a:defRPr sz="2800">
                <a:ea typeface="微软雅黑" panose="020B0503020204020204" pitchFamily="34" charset="-122"/>
              </a:defRPr>
            </a:lvl1pPr>
            <a:lvl2pPr>
              <a:defRPr sz="2400">
                <a:ea typeface="微软雅黑" panose="020B0503020204020204" pitchFamily="34" charset="-122"/>
              </a:defRPr>
            </a:lvl2pPr>
            <a:lvl3pPr>
              <a:defRPr sz="2000">
                <a:ea typeface="微软雅黑" panose="020B0503020204020204" pitchFamily="34" charset="-122"/>
              </a:defRPr>
            </a:lvl3pPr>
            <a:lvl4pPr>
              <a:defRPr sz="1800">
                <a:ea typeface="微软雅黑" panose="020B0503020204020204" pitchFamily="34" charset="-122"/>
              </a:defRPr>
            </a:lvl4pPr>
            <a:lvl5pPr>
              <a:defRPr sz="1800">
                <a:ea typeface="微软雅黑" panose="020B0503020204020204" pitchFamily="34" charset="-122"/>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4648200" y="1333500"/>
            <a:ext cx="4038600" cy="3771636"/>
          </a:xfrm>
          <a:prstGeom prst="rect">
            <a:avLst/>
          </a:prstGeom>
        </p:spPr>
        <p:txBody>
          <a:bodyPr/>
          <a:lstStyle>
            <a:lvl1pPr>
              <a:defRPr sz="2800">
                <a:ea typeface="微软雅黑" panose="020B0503020204020204" pitchFamily="34" charset="-122"/>
              </a:defRPr>
            </a:lvl1pPr>
            <a:lvl2pPr>
              <a:defRPr sz="2400">
                <a:ea typeface="微软雅黑" panose="020B0503020204020204" pitchFamily="34" charset="-122"/>
              </a:defRPr>
            </a:lvl2pPr>
            <a:lvl3pPr>
              <a:defRPr sz="2000">
                <a:ea typeface="微软雅黑" panose="020B0503020204020204" pitchFamily="34" charset="-122"/>
              </a:defRPr>
            </a:lvl3pPr>
            <a:lvl4pPr>
              <a:defRPr sz="1800">
                <a:ea typeface="微软雅黑" panose="020B0503020204020204" pitchFamily="34" charset="-122"/>
              </a:defRPr>
            </a:lvl4pPr>
            <a:lvl5pPr>
              <a:defRPr sz="1800">
                <a:ea typeface="微软雅黑" panose="020B0503020204020204" pitchFamily="34" charset="-122"/>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457200" y="1279261"/>
            <a:ext cx="4040188" cy="533135"/>
          </a:xfrm>
          <a:prstGeom prst="rect">
            <a:avLst/>
          </a:prstGeom>
        </p:spPr>
        <p:txBody>
          <a:bodyPr anchor="b"/>
          <a:lstStyle>
            <a:lvl1pPr marL="0" indent="0">
              <a:buNone/>
              <a:defRPr sz="2400" b="1">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457200" y="1812396"/>
            <a:ext cx="4040188" cy="3292740"/>
          </a:xfrm>
          <a:prstGeom prst="rect">
            <a:avLst/>
          </a:prstGeom>
        </p:spPr>
        <p:txBody>
          <a:bodyPr/>
          <a:lstStyle>
            <a:lvl1pPr>
              <a:defRPr sz="2400">
                <a:ea typeface="微软雅黑" panose="020B0503020204020204" pitchFamily="34" charset="-122"/>
              </a:defRPr>
            </a:lvl1pPr>
            <a:lvl2pPr>
              <a:defRPr sz="2000">
                <a:ea typeface="微软雅黑" panose="020B0503020204020204" pitchFamily="34" charset="-122"/>
              </a:defRPr>
            </a:lvl2pPr>
            <a:lvl3pPr>
              <a:defRPr sz="1800">
                <a:ea typeface="微软雅黑" panose="020B0503020204020204" pitchFamily="34" charset="-122"/>
              </a:defRPr>
            </a:lvl3pPr>
            <a:lvl4pPr>
              <a:defRPr sz="1600">
                <a:ea typeface="微软雅黑" panose="020B0503020204020204" pitchFamily="34" charset="-122"/>
              </a:defRPr>
            </a:lvl4pPr>
            <a:lvl5pPr>
              <a:defRPr sz="1600">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4645026" y="1279261"/>
            <a:ext cx="4041775" cy="533135"/>
          </a:xfrm>
          <a:prstGeom prst="rect">
            <a:avLst/>
          </a:prstGeom>
        </p:spPr>
        <p:txBody>
          <a:bodyPr anchor="b"/>
          <a:lstStyle>
            <a:lvl1pPr marL="0" indent="0">
              <a:buNone/>
              <a:defRPr sz="2400" b="1">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4645026" y="1812396"/>
            <a:ext cx="4041775" cy="3292740"/>
          </a:xfrm>
          <a:prstGeom prst="rect">
            <a:avLst/>
          </a:prstGeom>
        </p:spPr>
        <p:txBody>
          <a:bodyPr/>
          <a:lstStyle>
            <a:lvl1pPr>
              <a:defRPr sz="2400">
                <a:ea typeface="微软雅黑" panose="020B0503020204020204" pitchFamily="34" charset="-122"/>
              </a:defRPr>
            </a:lvl1pPr>
            <a:lvl2pPr>
              <a:defRPr sz="2000">
                <a:ea typeface="微软雅黑" panose="020B0503020204020204" pitchFamily="34" charset="-122"/>
              </a:defRPr>
            </a:lvl2pPr>
            <a:lvl3pPr>
              <a:defRPr sz="1800">
                <a:ea typeface="微软雅黑" panose="020B0503020204020204" pitchFamily="34" charset="-122"/>
              </a:defRPr>
            </a:lvl3pPr>
            <a:lvl4pPr>
              <a:defRPr sz="1600">
                <a:ea typeface="微软雅黑" panose="020B0503020204020204" pitchFamily="34" charset="-122"/>
              </a:defRPr>
            </a:lvl4pPr>
            <a:lvl5pPr>
              <a:defRPr sz="1600">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8" name="页脚占位符 7"/>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9" name="灯片编号占位符 8"/>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4" name="页脚占位符 3"/>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3" name="页脚占位符 2"/>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4" name="灯片编号占位符 3"/>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grpSp>
        <p:nvGrpSpPr>
          <p:cNvPr id="5" name="Group 7"/>
          <p:cNvGrpSpPr/>
          <p:nvPr userDrawn="1"/>
        </p:nvGrpSpPr>
        <p:grpSpPr bwMode="auto">
          <a:xfrm>
            <a:off x="323528" y="292895"/>
            <a:ext cx="390372" cy="205979"/>
            <a:chOff x="0" y="0"/>
            <a:chExt cx="1041399" cy="549275"/>
          </a:xfrm>
        </p:grpSpPr>
        <p:sp>
          <p:nvSpPr>
            <p:cNvPr id="6"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457201" y="1195917"/>
            <a:ext cx="3008313" cy="3909219"/>
          </a:xfrm>
          <a:prstGeom prst="rect">
            <a:avLst/>
          </a:prstGeom>
        </p:spPr>
        <p:txBody>
          <a:bodyPr/>
          <a:lstStyle>
            <a:lvl1pPr marL="0" indent="0">
              <a:buNone/>
              <a:defRPr sz="1400">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a:prstGeom prst="rect">
            <a:avLst/>
          </a:prstGeom>
        </p:spPr>
        <p:txBody>
          <a:bodyPr anchor="b"/>
          <a:lstStyle>
            <a:lvl1pPr algn="l">
              <a:defRPr sz="2000" b="1">
                <a:ea typeface="微软雅黑" panose="020B0503020204020204" pitchFamily="34" charset="-122"/>
              </a:defRPr>
            </a:lvl1pPr>
          </a:lstStyle>
          <a:p>
            <a:r>
              <a:rPr lang="zh-CN" altLang="en-US" dirty="0"/>
              <a:t>单击此处编辑母版标题样式</a:t>
            </a:r>
            <a:endParaRPr lang="zh-CN" altLang="en-US" dirty="0"/>
          </a:p>
        </p:txBody>
      </p:sp>
      <p:sp>
        <p:nvSpPr>
          <p:cNvPr id="3" name="图片占位符 2"/>
          <p:cNvSpPr>
            <a:spLocks noGrp="1"/>
          </p:cNvSpPr>
          <p:nvPr>
            <p:ph type="pic" idx="1"/>
          </p:nvPr>
        </p:nvSpPr>
        <p:spPr>
          <a:xfrm>
            <a:off x="1792288" y="510646"/>
            <a:ext cx="5486400" cy="3429000"/>
          </a:xfrm>
          <a:prstGeom prst="rect">
            <a:avLst/>
          </a:prstGeom>
        </p:spPr>
        <p:txBody>
          <a:bodyPr/>
          <a:lstStyle>
            <a:lvl1pPr marL="0" indent="0">
              <a:buNone/>
              <a:defRPr sz="3200">
                <a:ea typeface="微软雅黑"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1792288" y="4472782"/>
            <a:ext cx="5486400" cy="670718"/>
          </a:xfrm>
          <a:prstGeom prst="rect">
            <a:avLst/>
          </a:prstGeom>
        </p:spPr>
        <p:txBody>
          <a:bodyPr/>
          <a:lstStyle>
            <a:lvl1pPr marL="0" indent="0">
              <a:buNone/>
              <a:defRPr sz="1400">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microsoft.com/office/2007/relationships/hdphoto" Target="../media/image2.wdp"/><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extBox 6"/>
          <p:cNvSpPr txBox="1"/>
          <p:nvPr userDrawn="1"/>
        </p:nvSpPr>
        <p:spPr>
          <a:xfrm>
            <a:off x="576523" y="644924"/>
            <a:ext cx="849242" cy="248436"/>
          </a:xfrm>
          <a:prstGeom prst="rect">
            <a:avLst/>
          </a:prstGeom>
          <a:noFill/>
        </p:spPr>
        <p:txBody>
          <a:bodyPr wrap="none" rtlCol="0">
            <a:prstTxWarp prst="textPlain">
              <a:avLst/>
            </a:prstTxWarp>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rPr>
              <a:t>LOGO</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userDrawn="1"/>
        </p:nvGrpSpPr>
        <p:grpSpPr>
          <a:xfrm>
            <a:off x="0" y="600691"/>
            <a:ext cx="9144000" cy="296458"/>
            <a:chOff x="2107316" y="675853"/>
            <a:chExt cx="7036684" cy="257965"/>
          </a:xfrm>
        </p:grpSpPr>
        <p:sp>
          <p:nvSpPr>
            <p:cNvPr id="2" name="矩形 1"/>
            <p:cNvSpPr/>
            <p:nvPr userDrawn="1"/>
          </p:nvSpPr>
          <p:spPr>
            <a:xfrm>
              <a:off x="2107316" y="724521"/>
              <a:ext cx="7036684" cy="20929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ea typeface="微软雅黑" panose="020B0503020204020204" pitchFamily="34" charset="-122"/>
              </a:endParaRPr>
            </a:p>
          </p:txBody>
        </p:sp>
        <p:sp>
          <p:nvSpPr>
            <p:cNvPr id="9" name="矩形 8"/>
            <p:cNvSpPr/>
            <p:nvPr userDrawn="1"/>
          </p:nvSpPr>
          <p:spPr>
            <a:xfrm>
              <a:off x="2107316" y="675853"/>
              <a:ext cx="7036684" cy="257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ea typeface="微软雅黑" panose="020B0503020204020204" pitchFamily="34" charset="-122"/>
              </a:endParaRPr>
            </a:p>
          </p:txBody>
        </p:sp>
      </p:grpSp>
      <p:sp>
        <p:nvSpPr>
          <p:cNvPr id="13" name="矩形 12"/>
          <p:cNvSpPr/>
          <p:nvPr userDrawn="1"/>
        </p:nvSpPr>
        <p:spPr>
          <a:xfrm>
            <a:off x="0" y="5505703"/>
            <a:ext cx="9144000" cy="20929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ea typeface="微软雅黑" panose="020B0503020204020204" pitchFamily="34" charset="-122"/>
            </a:endParaRPr>
          </a:p>
        </p:txBody>
      </p:sp>
      <p:grpSp>
        <p:nvGrpSpPr>
          <p:cNvPr id="21" name="Group 7"/>
          <p:cNvGrpSpPr/>
          <p:nvPr userDrawn="1"/>
        </p:nvGrpSpPr>
        <p:grpSpPr bwMode="auto">
          <a:xfrm>
            <a:off x="323528" y="292895"/>
            <a:ext cx="390372" cy="205979"/>
            <a:chOff x="0" y="0"/>
            <a:chExt cx="1041399" cy="549275"/>
          </a:xfrm>
        </p:grpSpPr>
        <p:sp>
          <p:nvSpPr>
            <p:cNvPr id="22"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4"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bg1">
                <a:lumMod val="99000"/>
              </a:schemeClr>
            </a:gs>
            <a:gs pos="99000">
              <a:schemeClr val="bg1">
                <a:lumMod val="85000"/>
              </a:schemeClr>
            </a:gs>
          </a:gsLst>
          <a:path path="circle">
            <a:fillToRect l="50000" t="50000" r="50000" b="50000"/>
          </a:path>
        </a:gradFill>
        <a:effectLst/>
      </p:bgPr>
    </p:bg>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a:blip r:embed="rId12" cstate="print">
            <a:extLst>
              <a:ext uri="{BEBA8EAE-BF5A-486C-A8C5-ECC9F3942E4B}">
                <a14:imgProps xmlns:a14="http://schemas.microsoft.com/office/drawing/2010/main">
                  <a14:imgLayer r:embed="rId13">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bwMode="auto">
          <a:xfrm>
            <a:off x="1078" y="2197"/>
            <a:ext cx="9141842" cy="5710603"/>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457200" y="5296960"/>
            <a:ext cx="2133600" cy="304271"/>
          </a:xfrm>
          <a:prstGeom prst="rect">
            <a:avLst/>
          </a:prstGeom>
        </p:spPr>
        <p:txBody>
          <a:bodyPr vert="horz" lIns="91440" tIns="45720" rIns="91440" bIns="45720" rtlCol="0" anchor="ctr"/>
          <a:lstStyle>
            <a:lvl1pPr algn="l">
              <a:defRPr sz="1200">
                <a:solidFill>
                  <a:schemeClr val="tx1">
                    <a:tint val="75000"/>
                  </a:schemeClr>
                </a:solidFill>
                <a:ea typeface="微软雅黑" panose="020B0503020204020204" pitchFamily="34" charset="-122"/>
              </a:defRPr>
            </a:lvl1pPr>
          </a:lstStyle>
          <a:p>
            <a:fld id="{A6BFB6C1-5EAC-406A-A227-3BA4ECB4D253}"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3"/>
          </p:nvPr>
        </p:nvSpPr>
        <p:spPr>
          <a:xfrm>
            <a:off x="3124200" y="5296960"/>
            <a:ext cx="2895600" cy="304271"/>
          </a:xfrm>
          <a:prstGeom prst="rect">
            <a:avLst/>
          </a:prstGeom>
        </p:spPr>
        <p:txBody>
          <a:bodyPr vert="horz" lIns="91440" tIns="45720" rIns="91440" bIns="45720" rtlCol="0" anchor="ctr"/>
          <a:lstStyle>
            <a:lvl1pPr algn="ctr">
              <a:defRPr sz="1200">
                <a:solidFill>
                  <a:schemeClr val="tx1">
                    <a:tint val="75000"/>
                  </a:schemeClr>
                </a:solidFill>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nvPr>
        </p:nvSpPr>
        <p:spPr>
          <a:xfrm>
            <a:off x="6553200" y="5296960"/>
            <a:ext cx="2133600" cy="304271"/>
          </a:xfrm>
          <a:prstGeom prst="rect">
            <a:avLst/>
          </a:prstGeom>
        </p:spPr>
        <p:txBody>
          <a:bodyPr vert="horz" lIns="91440" tIns="45720" rIns="91440" bIns="45720" rtlCol="0" anchor="ctr"/>
          <a:lstStyle>
            <a:lvl1pPr algn="r">
              <a:defRPr sz="1200">
                <a:solidFill>
                  <a:schemeClr val="tx1">
                    <a:tint val="75000"/>
                  </a:schemeClr>
                </a:solidFill>
                <a:ea typeface="微软雅黑" panose="020B0503020204020204" pitchFamily="34" charset="-122"/>
              </a:defRPr>
            </a:lvl1pPr>
          </a:lstStyle>
          <a:p>
            <a:fld id="{077103E9-D988-4B8E-85E2-0626189DC02B}" type="slidenum">
              <a:rPr lang="zh-CN" altLang="en-US" smtClean="0">
                <a:solidFill>
                  <a:prstClr val="black">
                    <a:tint val="75000"/>
                  </a:prstClr>
                </a:solidFill>
              </a:rPr>
            </a:fld>
            <a:endParaRPr lang="zh-CN" altLang="en-US" dirty="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Lst>
  <p:txStyles>
    <p:titleStyle>
      <a:lvl1pPr algn="ctr" defTabSz="914400" rtl="0" eaLnBrk="1" latinLnBrk="0" hangingPunct="1">
        <a:spcBef>
          <a:spcPct val="0"/>
        </a:spcBef>
        <a:buNone/>
        <a:defRPr sz="4400" kern="1200">
          <a:solidFill>
            <a:schemeClr val="tx1"/>
          </a:solidFill>
          <a:latin typeface="+mj-lt"/>
          <a:ea typeface="微软雅黑" panose="020B0503020204020204" pitchFamily="34"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3.xml"/><Relationship Id="rId1" Type="http://schemas.openxmlformats.org/officeDocument/2006/relationships/image" Target="../media/image6.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2.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5.xml"/><Relationship Id="rId1" Type="http://schemas.openxmlformats.org/officeDocument/2006/relationships/image" Target="../media/image23.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7.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6.xml"/><Relationship Id="rId1" Type="http://schemas.openxmlformats.org/officeDocument/2006/relationships/image" Target="../media/image28.jpe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7.xml"/><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image" Target="../media/image29.jpe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image" Target="../media/image32.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3.jpe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D:\&#38472;&#20581;\Documents\Tencent%20Files\2802851345\Image\C2C\09328096B0FC079FC9975C17ADF1C3E3.png" TargetMode="External"/><Relationship Id="rId1" Type="http://schemas.openxmlformats.org/officeDocument/2006/relationships/image" Target="../media/image34.jpe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D:\&#38472;&#20581;\Documents\Tencent%20Files\2802851345\Image\C2C\F15BA75A7425D8C1755F8C08E1400FDD.png" TargetMode="External"/><Relationship Id="rId1" Type="http://schemas.openxmlformats.org/officeDocument/2006/relationships/image" Target="../media/image35.jpe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6.jpeg"/></Relationships>
</file>

<file path=ppt/slides/_rels/slide44.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tags" Target="../tags/tag30.xml"/><Relationship Id="rId7" Type="http://schemas.openxmlformats.org/officeDocument/2006/relationships/tags" Target="../tags/tag29.xml"/><Relationship Id="rId6" Type="http://schemas.openxmlformats.org/officeDocument/2006/relationships/image" Target="../media/image40.jpeg"/><Relationship Id="rId5" Type="http://schemas.openxmlformats.org/officeDocument/2006/relationships/tags" Target="../tags/tag28.xml"/><Relationship Id="rId4" Type="http://schemas.openxmlformats.org/officeDocument/2006/relationships/image" Target="../media/image39.jpeg"/><Relationship Id="rId3" Type="http://schemas.openxmlformats.org/officeDocument/2006/relationships/tags" Target="../tags/tag27.xml"/><Relationship Id="rId2" Type="http://schemas.openxmlformats.org/officeDocument/2006/relationships/image" Target="../media/image38.jpeg"/><Relationship Id="rId11" Type="http://schemas.openxmlformats.org/officeDocument/2006/relationships/slideLayout" Target="../slideLayouts/slideLayout7.xml"/><Relationship Id="rId10" Type="http://schemas.openxmlformats.org/officeDocument/2006/relationships/tags" Target="../tags/tag32.xml"/><Relationship Id="rId1" Type="http://schemas.openxmlformats.org/officeDocument/2006/relationships/image" Target="../media/image37.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1.jpe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2.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2" Type="http://schemas.openxmlformats.org/officeDocument/2006/relationships/notesSlide" Target="../notesSlides/notesSlide5.xml"/><Relationship Id="rId21" Type="http://schemas.openxmlformats.org/officeDocument/2006/relationships/slideLayout" Target="../slideLayouts/slideLayout7.xml"/><Relationship Id="rId20" Type="http://schemas.openxmlformats.org/officeDocument/2006/relationships/tags" Target="../tags/tag24.xml"/><Relationship Id="rId2" Type="http://schemas.openxmlformats.org/officeDocument/2006/relationships/tags" Target="../tags/tag6.xml"/><Relationship Id="rId19" Type="http://schemas.openxmlformats.org/officeDocument/2006/relationships/tags" Target="../tags/tag23.xml"/><Relationship Id="rId18" Type="http://schemas.openxmlformats.org/officeDocument/2006/relationships/tags" Target="../tags/tag22.xml"/><Relationship Id="rId17" Type="http://schemas.openxmlformats.org/officeDocument/2006/relationships/tags" Target="../tags/tag21.xml"/><Relationship Id="rId16" Type="http://schemas.openxmlformats.org/officeDocument/2006/relationships/tags" Target="../tags/tag20.xml"/><Relationship Id="rId15" Type="http://schemas.openxmlformats.org/officeDocument/2006/relationships/tags" Target="../tags/tag19.xml"/><Relationship Id="rId14" Type="http://schemas.openxmlformats.org/officeDocument/2006/relationships/tags" Target="../tags/tag18.xml"/><Relationship Id="rId13" Type="http://schemas.openxmlformats.org/officeDocument/2006/relationships/tags" Target="../tags/tag17.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tags" Target="../tags/tag5.xml"/></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7.xml"/><Relationship Id="rId2" Type="http://schemas.microsoft.com/office/2007/relationships/hdphoto" Target="../media/image44.wdp"/><Relationship Id="rId1" Type="http://schemas.openxmlformats.org/officeDocument/2006/relationships/image" Target="../media/image43.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t="11000" b="-11000"/>
          </a:stretch>
        </a:blipFill>
        <a:effectLst/>
      </p:bgPr>
    </p:bg>
    <p:spTree>
      <p:nvGrpSpPr>
        <p:cNvPr id="1" name=""/>
        <p:cNvGrpSpPr/>
        <p:nvPr/>
      </p:nvGrpSpPr>
      <p:grpSpPr>
        <a:xfrm>
          <a:off x="0" y="0"/>
          <a:ext cx="0" cy="0"/>
          <a:chOff x="0" y="0"/>
          <a:chExt cx="0" cy="0"/>
        </a:xfrm>
      </p:grpSpPr>
      <p:sp>
        <p:nvSpPr>
          <p:cNvPr id="52" name="TextBox 51"/>
          <p:cNvSpPr txBox="1"/>
          <p:nvPr/>
        </p:nvSpPr>
        <p:spPr>
          <a:xfrm>
            <a:off x="1691680" y="1489348"/>
            <a:ext cx="5513070" cy="521970"/>
          </a:xfrm>
          <a:prstGeom prst="rect">
            <a:avLst/>
          </a:prstGeom>
          <a:noFill/>
        </p:spPr>
        <p:txBody>
          <a:bodyPr wrap="none" rtlCol="0">
            <a:spAutoFit/>
          </a:bodyPr>
          <a:lstStyle/>
          <a:p>
            <a:r>
              <a:rPr lang="zh-CN" altLang="zh-CN" sz="2800" b="1" dirty="0">
                <a:solidFill>
                  <a:srgbClr val="002060"/>
                </a:solidFill>
                <a:latin typeface="华文中宋" panose="02010600040101010101" pitchFamily="2" charset="-122"/>
                <a:ea typeface="华文中宋" panose="02010600040101010101" pitchFamily="2" charset="-122"/>
              </a:rPr>
              <a:t>学习单元六</a:t>
            </a:r>
            <a:r>
              <a:rPr lang="en-US" altLang="zh-CN" sz="2800" b="1" dirty="0">
                <a:solidFill>
                  <a:srgbClr val="002060"/>
                </a:solidFill>
                <a:latin typeface="华文中宋" panose="02010600040101010101" pitchFamily="2" charset="-122"/>
                <a:ea typeface="华文中宋" panose="02010600040101010101" pitchFamily="2" charset="-122"/>
              </a:rPr>
              <a:t>   </a:t>
            </a:r>
            <a:r>
              <a:rPr lang="zh-CN" altLang="zh-CN" sz="2800" b="1" dirty="0">
                <a:solidFill>
                  <a:srgbClr val="002060"/>
                </a:solidFill>
                <a:latin typeface="华文中宋" panose="02010600040101010101" pitchFamily="2" charset="-122"/>
                <a:ea typeface="华文中宋" panose="02010600040101010101" pitchFamily="2" charset="-122"/>
              </a:rPr>
              <a:t>汽车传动系统</a:t>
            </a:r>
            <a:r>
              <a:rPr lang="zh-CN" altLang="zh-CN" sz="2800" b="1" dirty="0" smtClean="0">
                <a:solidFill>
                  <a:srgbClr val="002060"/>
                </a:solidFill>
                <a:latin typeface="华文中宋" panose="02010600040101010101" pitchFamily="2" charset="-122"/>
                <a:ea typeface="华文中宋" panose="02010600040101010101" pitchFamily="2" charset="-122"/>
              </a:rPr>
              <a:t>的</a:t>
            </a:r>
            <a:r>
              <a:rPr lang="zh-CN" altLang="en-US" sz="2800" b="1" dirty="0" smtClean="0">
                <a:solidFill>
                  <a:srgbClr val="002060"/>
                </a:solidFill>
                <a:latin typeface="华文中宋" panose="02010600040101010101" pitchFamily="2" charset="-122"/>
                <a:ea typeface="华文中宋" panose="02010600040101010101" pitchFamily="2" charset="-122"/>
              </a:rPr>
              <a:t>拆解</a:t>
            </a:r>
            <a:endParaRPr lang="zh-CN" altLang="en-US" sz="2800" b="1" dirty="0" smtClean="0">
              <a:solidFill>
                <a:srgbClr val="002060"/>
              </a:solidFill>
              <a:latin typeface="华文中宋" panose="02010600040101010101" pitchFamily="2" charset="-122"/>
              <a:ea typeface="华文中宋" panose="02010600040101010101" pitchFamily="2" charset="-122"/>
            </a:endParaRPr>
          </a:p>
        </p:txBody>
      </p:sp>
      <p:cxnSp>
        <p:nvCxnSpPr>
          <p:cNvPr id="5" name="直接连接符 4"/>
          <p:cNvCxnSpPr/>
          <p:nvPr/>
        </p:nvCxnSpPr>
        <p:spPr>
          <a:xfrm>
            <a:off x="-106363" y="3073524"/>
            <a:ext cx="9144000"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2373989" y="2849344"/>
            <a:ext cx="4183342" cy="476847"/>
          </a:xfrm>
          <a:prstGeom prst="roundRect">
            <a:avLst>
              <a:gd name="adj" fmla="val 50000"/>
            </a:avLst>
          </a:prstGeom>
          <a:solidFill>
            <a:schemeClr val="bg1"/>
          </a:solidFill>
          <a:ln w="6350">
            <a:solidFill>
              <a:srgbClr val="0070C0"/>
            </a:solidFill>
          </a:ln>
          <a:effectLst/>
          <a:scene3d>
            <a:camera prst="orthographicFront"/>
            <a:lightRig rig="soft" dir="t"/>
          </a:scene3d>
          <a:sp3d extrusionH="12700"/>
        </p:spPr>
        <p:txBody>
          <a:bodyPr wrap="none" rtlCol="0" anchor="ctr" anchorCtr="1">
            <a:spAutoFit/>
          </a:bodyPr>
          <a:lstStyle/>
          <a:p>
            <a:pPr algn="ctr"/>
            <a:r>
              <a:rPr lang="en-US" altLang="zh-CN" sz="1600" b="1" dirty="0">
                <a:ln w="12700">
                  <a:noFill/>
                </a:ln>
                <a:solidFill>
                  <a:srgbClr val="002060"/>
                </a:solidFill>
                <a:latin typeface="微软雅黑" panose="020B0503020204020204" pitchFamily="34" charset="-122"/>
                <a:ea typeface="微软雅黑" panose="020B0503020204020204" pitchFamily="34" charset="-122"/>
              </a:rPr>
              <a:t>《</a:t>
            </a:r>
            <a:r>
              <a:rPr lang="zh-CN" altLang="en-US" sz="1600" b="1" dirty="0">
                <a:ln w="12700">
                  <a:noFill/>
                </a:ln>
                <a:solidFill>
                  <a:srgbClr val="002060"/>
                </a:solidFill>
                <a:latin typeface="微软雅黑" panose="020B0503020204020204" pitchFamily="34" charset="-122"/>
                <a:ea typeface="微软雅黑" panose="020B0503020204020204" pitchFamily="34" charset="-122"/>
              </a:rPr>
              <a:t>新能源汽车构造（第二版）</a:t>
            </a:r>
            <a:r>
              <a:rPr lang="en-US" altLang="zh-CN" sz="1600" b="1" dirty="0">
                <a:ln w="12700">
                  <a:noFill/>
                </a:ln>
                <a:solidFill>
                  <a:srgbClr val="002060"/>
                </a:solidFill>
                <a:latin typeface="微软雅黑" panose="020B0503020204020204" pitchFamily="34" charset="-122"/>
                <a:ea typeface="微软雅黑" panose="020B0503020204020204" pitchFamily="34" charset="-122"/>
              </a:rPr>
              <a:t>》</a:t>
            </a:r>
            <a:r>
              <a:rPr lang="zh-CN" altLang="en-US" sz="1600" b="1" dirty="0">
                <a:ln w="12700">
                  <a:noFill/>
                </a:ln>
                <a:solidFill>
                  <a:srgbClr val="002060"/>
                </a:solidFill>
                <a:latin typeface="微软雅黑" panose="020B0503020204020204" pitchFamily="34" charset="-122"/>
                <a:ea typeface="微软雅黑" panose="020B0503020204020204" pitchFamily="34" charset="-122"/>
              </a:rPr>
              <a:t>学习</a:t>
            </a:r>
            <a:r>
              <a:rPr lang="zh-CN" altLang="en-US" sz="1600" b="1" dirty="0" smtClean="0">
                <a:ln w="12700">
                  <a:noFill/>
                </a:ln>
                <a:solidFill>
                  <a:srgbClr val="002060"/>
                </a:solidFill>
                <a:latin typeface="微软雅黑" panose="020B0503020204020204" pitchFamily="34" charset="-122"/>
                <a:ea typeface="微软雅黑" panose="020B0503020204020204" pitchFamily="34" charset="-122"/>
              </a:rPr>
              <a:t>单元六</a:t>
            </a:r>
            <a:endParaRPr lang="zh-CN" altLang="en-US" sz="1600" b="1" dirty="0">
              <a:ln w="12700">
                <a:noFill/>
              </a:ln>
              <a:solidFill>
                <a:srgbClr val="00206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000">
        <p:blinds dir="vert"/>
      </p:transition>
    </mc:Choice>
    <mc:Fallback>
      <p:transition spd="slow" advClick="0" advTm="7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iterate type="lt">
                                    <p:tmPct val="10000"/>
                                  </p:iterate>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childTnLst>
                          </p:cTn>
                        </p:par>
                        <p:par>
                          <p:cTn id="10" fill="hold">
                            <p:stCondLst>
                              <p:cond delay="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500"/>
                            </p:stCondLst>
                            <p:childTnLst>
                              <p:par>
                                <p:cTn id="17" presetID="16" presetClass="entr" presetSubtype="37"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outVertic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4"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315" y="913130"/>
            <a:ext cx="8641080" cy="1492885"/>
          </a:xfrm>
          <a:prstGeom prst="rect">
            <a:avLst/>
          </a:prstGeom>
        </p:spPr>
        <p:txBody>
          <a:bodyPr wrap="square">
            <a:noAutofit/>
          </a:bodyPr>
          <a:lstStyle/>
          <a:p>
            <a:pPr indent="266700" algn="just">
              <a:lnSpc>
                <a:spcPct val="150000"/>
              </a:lnSpc>
            </a:pPr>
            <a:r>
              <a:rPr lang="zh-CN" altLang="zh-CN"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2</a:t>
            </a:r>
            <a:r>
              <a:rPr lang="zh-CN" altLang="zh-CN"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CVT</a:t>
            </a:r>
            <a:r>
              <a:rPr lang="zh-CN" altLang="zh-CN" b="1" dirty="0">
                <a:solidFill>
                  <a:srgbClr val="0070C0"/>
                </a:solidFill>
                <a:latin typeface="微软雅黑" panose="020B0503020204020204" pitchFamily="34" charset="-122"/>
                <a:ea typeface="微软雅黑" panose="020B0503020204020204" pitchFamily="34" charset="-122"/>
              </a:rPr>
              <a:t>无级自动变速器</a:t>
            </a:r>
            <a:endParaRPr lang="zh-CN" altLang="zh-CN" b="1" dirty="0">
              <a:solidFill>
                <a:srgbClr val="0070C0"/>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   </a:t>
            </a:r>
            <a:r>
              <a:rPr lang="zh-CN" altLang="zh-CN" b="1" dirty="0">
                <a:solidFill>
                  <a:srgbClr val="0070C0"/>
                </a:solidFill>
                <a:latin typeface="微软雅黑" panose="020B0503020204020204" pitchFamily="34" charset="-122"/>
                <a:ea typeface="微软雅黑" panose="020B0503020204020204" pitchFamily="34" charset="-122"/>
              </a:rPr>
              <a:t>分类：摩擦式无级变速器、电传动式无级变速器、静液传动式无级变速器、液力传动式无级变速器、滑动离合器无级变速器。</a:t>
            </a:r>
            <a:endParaRPr lang="zh-CN" altLang="zh-CN" b="1" dirty="0">
              <a:solidFill>
                <a:srgbClr val="0070C0"/>
              </a:solidFill>
              <a:latin typeface="微软雅黑" panose="020B0503020204020204" pitchFamily="34" charset="-122"/>
              <a:ea typeface="微软雅黑" panose="020B0503020204020204" pitchFamily="34" charset="-122"/>
            </a:endParaRPr>
          </a:p>
          <a:p>
            <a:pPr indent="266700" algn="just">
              <a:lnSpc>
                <a:spcPct val="150000"/>
              </a:lnSpc>
            </a:pPr>
            <a:endParaRPr lang="zh-CN" altLang="zh-CN" b="1" dirty="0">
              <a:solidFill>
                <a:srgbClr val="0070C0"/>
              </a:solidFill>
              <a:latin typeface="微软雅黑" panose="020B0503020204020204" pitchFamily="34" charset="-122"/>
              <a:ea typeface="微软雅黑" panose="020B0503020204020204" pitchFamily="34" charset="-122"/>
            </a:endParaRPr>
          </a:p>
        </p:txBody>
      </p:sp>
      <p:pic>
        <p:nvPicPr>
          <p:cNvPr id="3" name="图片 2" descr="22361D71CA99DB"/>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273579" y="2425452"/>
            <a:ext cx="5346204" cy="2493624"/>
          </a:xfrm>
          <a:prstGeom prst="rect">
            <a:avLst/>
          </a:prstGeom>
          <a:noFill/>
          <a:ln>
            <a:noFill/>
          </a:ln>
          <a:effectLst/>
        </p:spPr>
      </p:pic>
      <p:graphicFrame>
        <p:nvGraphicFramePr>
          <p:cNvPr id="4" name="表格 3"/>
          <p:cNvGraphicFramePr>
            <a:graphicFrameLocks noGrp="1"/>
          </p:cNvGraphicFramePr>
          <p:nvPr/>
        </p:nvGraphicFramePr>
        <p:xfrm>
          <a:off x="4441034" y="5089748"/>
          <a:ext cx="3151262" cy="152400"/>
        </p:xfrm>
        <a:graphic>
          <a:graphicData uri="http://schemas.openxmlformats.org/drawingml/2006/table">
            <a:tbl>
              <a:tblPr>
                <a:tableStyleId>{5C22544A-7EE6-4342-B048-85BDC9FD1C3A}</a:tableStyleId>
              </a:tblPr>
              <a:tblGrid>
                <a:gridCol w="3151262"/>
              </a:tblGrid>
              <a:tr h="0">
                <a:tc>
                  <a:txBody>
                    <a:bodyPr/>
                    <a:lstStyle/>
                    <a:p>
                      <a:pPr algn="ctr">
                        <a:spcAft>
                          <a:spcPts val="0"/>
                        </a:spcAft>
                      </a:pPr>
                      <a:r>
                        <a:rPr lang="zh-CN" sz="1000" kern="100" dirty="0">
                          <a:effectLst/>
                        </a:rPr>
                        <a:t>图</a:t>
                      </a:r>
                      <a:r>
                        <a:rPr lang="en-US" sz="1000" kern="100" dirty="0">
                          <a:effectLst/>
                        </a:rPr>
                        <a:t> 6- 4    CVT</a:t>
                      </a:r>
                      <a:r>
                        <a:rPr lang="zh-CN" sz="1000" kern="100" dirty="0">
                          <a:effectLst/>
                        </a:rPr>
                        <a:t>自动变速箱结构</a:t>
                      </a:r>
                      <a:endParaRPr lang="zh-CN" sz="1000" kern="100" dirty="0">
                        <a:effectLst/>
                        <a:latin typeface="等线 Light" panose="02010600030101010101" pitchFamily="2" charset="-122"/>
                        <a:ea typeface="等线 Light" panose="02010600030101010101" pitchFamily="2" charset="-122"/>
                        <a:cs typeface="Times New Roman" panose="02020603050405020304" pitchFamily="18" charset="0"/>
                      </a:endParaRPr>
                    </a:p>
                  </a:txBody>
                  <a:tcPr marL="114300" marR="114300" marT="0" marB="0">
                    <a:noFill/>
                  </a:tcPr>
                </a:tc>
              </a:tr>
            </a:tbl>
          </a:graphicData>
        </a:graphic>
      </p:graphicFrame>
      <p:sp>
        <p:nvSpPr>
          <p:cNvPr id="5" name="文本框 4"/>
          <p:cNvSpPr txBox="1"/>
          <p:nvPr/>
        </p:nvSpPr>
        <p:spPr>
          <a:xfrm>
            <a:off x="153670" y="2209165"/>
            <a:ext cx="3562985" cy="2861310"/>
          </a:xfrm>
          <a:prstGeom prst="rect">
            <a:avLst/>
          </a:prstGeom>
          <a:noFill/>
        </p:spPr>
        <p:txBody>
          <a:bodyPr wrap="square" rtlCol="0">
            <a:spAutoFit/>
          </a:bodyPr>
          <a:p>
            <a:pPr>
              <a:lnSpc>
                <a:spcPct val="150000"/>
              </a:lnSpc>
            </a:pPr>
            <a:r>
              <a:rPr lang="en-US" altLang="zh-CN" b="1" dirty="0">
                <a:solidFill>
                  <a:srgbClr val="0070C0"/>
                </a:solidFill>
                <a:latin typeface="微软雅黑" panose="020B0503020204020204" pitchFamily="34" charset="-122"/>
                <a:ea typeface="微软雅黑" panose="020B0503020204020204" pitchFamily="34" charset="-122"/>
                <a:sym typeface="+mn-ea"/>
              </a:rPr>
              <a:t>      </a:t>
            </a:r>
            <a:r>
              <a:rPr lang="zh-CN" altLang="zh-CN" b="1" dirty="0">
                <a:solidFill>
                  <a:srgbClr val="0070C0"/>
                </a:solidFill>
                <a:latin typeface="微软雅黑" panose="020B0503020204020204" pitchFamily="34" charset="-122"/>
                <a:ea typeface="微软雅黑" panose="020B0503020204020204" pitchFamily="34" charset="-122"/>
                <a:sym typeface="+mn-ea"/>
              </a:rPr>
              <a:t>功用：无级变速技术采用传动带和工作直径可变的主、从动轮相配合来传递动力，可以实现传动比的连续改变，从而得到传动系与发动机工况的最佳匹配。如图</a:t>
            </a:r>
            <a:r>
              <a:rPr lang="en-US" altLang="zh-CN" b="1" dirty="0">
                <a:solidFill>
                  <a:srgbClr val="0070C0"/>
                </a:solidFill>
                <a:latin typeface="微软雅黑" panose="020B0503020204020204" pitchFamily="34" charset="-122"/>
                <a:ea typeface="微软雅黑" panose="020B0503020204020204" pitchFamily="34" charset="-122"/>
                <a:sym typeface="+mn-ea"/>
              </a:rPr>
              <a:t> 6-4 CVT</a:t>
            </a:r>
            <a:r>
              <a:rPr lang="zh-CN" altLang="zh-CN" b="1" dirty="0">
                <a:solidFill>
                  <a:srgbClr val="0070C0"/>
                </a:solidFill>
                <a:latin typeface="微软雅黑" panose="020B0503020204020204" pitchFamily="34" charset="-122"/>
                <a:ea typeface="微软雅黑" panose="020B0503020204020204" pitchFamily="34" charset="-122"/>
                <a:sym typeface="+mn-ea"/>
              </a:rPr>
              <a:t>自动变速箱结构。</a:t>
            </a:r>
            <a:endParaRPr lang="zh-CN" altLang="zh-CN" b="1" dirty="0">
              <a:solidFill>
                <a:srgbClr val="0070C0"/>
              </a:solidFill>
              <a:latin typeface="微软雅黑" panose="020B0503020204020204" pitchFamily="34" charset="-122"/>
              <a:ea typeface="微软雅黑" panose="020B0503020204020204" pitchFamily="34" charset="-122"/>
            </a:endParaRPr>
          </a:p>
          <a:p>
            <a:endParaRPr lang="zh-CN" alt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900351" y="4942330"/>
          <a:ext cx="2952328" cy="472440"/>
        </p:xfrm>
        <a:graphic>
          <a:graphicData uri="http://schemas.openxmlformats.org/drawingml/2006/table">
            <a:tbl>
              <a:tblPr>
                <a:tableStyleId>{5C22544A-7EE6-4342-B048-85BDC9FD1C3A}</a:tableStyleId>
              </a:tblPr>
              <a:tblGrid>
                <a:gridCol w="2952328"/>
              </a:tblGrid>
              <a:tr h="429995">
                <a:tc>
                  <a:txBody>
                    <a:bodyPr/>
                    <a:lstStyle/>
                    <a:p>
                      <a:pPr algn="ctr">
                        <a:spcAft>
                          <a:spcPts val="0"/>
                        </a:spcAft>
                      </a:pPr>
                      <a:endParaRPr lang="en-US" sz="1050" kern="100" dirty="0">
                        <a:effectLst/>
                      </a:endParaRPr>
                    </a:p>
                    <a:p>
                      <a:pPr algn="ctr">
                        <a:spcAft>
                          <a:spcPts val="0"/>
                        </a:spcAft>
                      </a:pPr>
                      <a:r>
                        <a:rPr lang="zh-CN" sz="1000" kern="100" dirty="0">
                          <a:effectLst/>
                        </a:rPr>
                        <a:t>图</a:t>
                      </a:r>
                      <a:r>
                        <a:rPr lang="en-US" sz="1000" kern="100" dirty="0">
                          <a:effectLst/>
                        </a:rPr>
                        <a:t> 6- 5   DCT</a:t>
                      </a:r>
                      <a:r>
                        <a:rPr lang="zh-CN" sz="1000" kern="100" dirty="0">
                          <a:effectLst/>
                        </a:rPr>
                        <a:t>双离合变速器结构</a:t>
                      </a:r>
                      <a:endParaRPr lang="zh-CN" sz="1000" kern="100" dirty="0">
                        <a:effectLst/>
                      </a:endParaRPr>
                    </a:p>
                    <a:p>
                      <a:pPr algn="ctr">
                        <a:spcAft>
                          <a:spcPts val="0"/>
                        </a:spcAft>
                      </a:pPr>
                      <a:r>
                        <a:rPr lang="en-US" sz="105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oFill/>
                  </a:tcPr>
                </a:tc>
              </a:tr>
            </a:tbl>
          </a:graphicData>
        </a:graphic>
      </p:graphicFrame>
      <p:sp>
        <p:nvSpPr>
          <p:cNvPr id="3" name="Rectangle 2"/>
          <p:cNvSpPr>
            <a:spLocks noChangeArrowheads="1"/>
          </p:cNvSpPr>
          <p:nvPr/>
        </p:nvSpPr>
        <p:spPr bwMode="auto">
          <a:xfrm>
            <a:off x="107504" y="965070"/>
            <a:ext cx="8411650" cy="9220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R="0" lvl="0" algn="just" eaLnBrk="1" fontAlgn="base" hangingPunct="1">
              <a:lnSpc>
                <a:spcPct val="100000"/>
              </a:lnSpc>
              <a:spcBef>
                <a:spcPct val="0"/>
              </a:spcBef>
              <a:spcAft>
                <a:spcPct val="0"/>
              </a:spcAft>
              <a:buClrTx/>
              <a:buSzTx/>
              <a:buFontTx/>
              <a:buNone/>
            </a:pPr>
            <a:r>
              <a:rPr lang="zh-CN" altLang="zh-CN"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3</a:t>
            </a: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DCT</a:t>
            </a:r>
            <a:r>
              <a:rPr lang="zh-CN" altLang="en-US" b="1" dirty="0">
                <a:solidFill>
                  <a:srgbClr val="0070C0"/>
                </a:solidFill>
                <a:latin typeface="微软雅黑" panose="020B0503020204020204" pitchFamily="34" charset="-122"/>
                <a:ea typeface="微软雅黑" panose="020B0503020204020204" pitchFamily="34" charset="-122"/>
              </a:rPr>
              <a:t>双离合变速器</a:t>
            </a:r>
            <a:endParaRPr lang="zh-CN" altLang="en-US" b="1" dirty="0">
              <a:solidFill>
                <a:srgbClr val="0070C0"/>
              </a:solidFill>
              <a:latin typeface="微软雅黑" panose="020B0503020204020204" pitchFamily="34" charset="-122"/>
              <a:ea typeface="微软雅黑" panose="020B0503020204020204" pitchFamily="34" charset="-122"/>
            </a:endParaRPr>
          </a:p>
          <a:p>
            <a:pPr marR="0" lvl="0" algn="just" eaLnBrk="1" fontAlgn="base" hangingPunct="1">
              <a:lnSpc>
                <a:spcPct val="100000"/>
              </a:lnSpc>
              <a:spcBef>
                <a:spcPct val="0"/>
              </a:spcBef>
              <a:spcAft>
                <a:spcPct val="0"/>
              </a:spcAft>
              <a:buClrTx/>
              <a:buSzTx/>
              <a:buFontTx/>
              <a:buNone/>
            </a:pPr>
            <a:r>
              <a:rPr lang="zh-CN" altLang="en-US" b="1" dirty="0">
                <a:solidFill>
                  <a:srgbClr val="0070C0"/>
                </a:solidFill>
                <a:latin typeface="微软雅黑" panose="020B0503020204020204" pitchFamily="34" charset="-122"/>
                <a:ea typeface="微软雅黑" panose="020B0503020204020204" pitchFamily="34" charset="-122"/>
              </a:rPr>
              <a:t>组成：</a:t>
            </a:r>
            <a:r>
              <a:rPr lang="en-US" altLang="zh-CN" b="1" dirty="0">
                <a:solidFill>
                  <a:srgbClr val="0070C0"/>
                </a:solidFill>
                <a:latin typeface="微软雅黑" panose="020B0503020204020204" pitchFamily="34" charset="-122"/>
                <a:ea typeface="微软雅黑" panose="020B0503020204020204" pitchFamily="34" charset="-122"/>
              </a:rPr>
              <a:t>DCT</a:t>
            </a:r>
            <a:r>
              <a:rPr lang="zh-CN" altLang="en-US" b="1" dirty="0">
                <a:solidFill>
                  <a:srgbClr val="0070C0"/>
                </a:solidFill>
                <a:latin typeface="微软雅黑" panose="020B0503020204020204" pitchFamily="34" charset="-122"/>
                <a:ea typeface="微软雅黑" panose="020B0503020204020204" pitchFamily="34" charset="-122"/>
              </a:rPr>
              <a:t>变速器与一般的变速系统不同，它是基于传统手动变速箱</a:t>
            </a:r>
            <a:r>
              <a:rPr lang="en-US" altLang="zh-CN" b="1" dirty="0">
                <a:solidFill>
                  <a:srgbClr val="0070C0"/>
                </a:solidFill>
                <a:latin typeface="微软雅黑" panose="020B0503020204020204" pitchFamily="34" charset="-122"/>
                <a:ea typeface="微软雅黑" panose="020B0503020204020204" pitchFamily="34" charset="-122"/>
              </a:rPr>
              <a:t>(MT),</a:t>
            </a:r>
            <a:r>
              <a:rPr lang="zh-CN" altLang="en-US" b="1" dirty="0">
                <a:solidFill>
                  <a:srgbClr val="0070C0"/>
                </a:solidFill>
                <a:latin typeface="微软雅黑" panose="020B0503020204020204" pitchFamily="34" charset="-122"/>
                <a:ea typeface="微软雅黑" panose="020B0503020204020204" pitchFamily="34" charset="-122"/>
              </a:rPr>
              <a:t>变速器、自动换挡机构和电控液压系统组成。如图 </a:t>
            </a:r>
            <a:r>
              <a:rPr lang="en-US" altLang="zh-CN" b="1" dirty="0">
                <a:solidFill>
                  <a:srgbClr val="0070C0"/>
                </a:solidFill>
                <a:latin typeface="微软雅黑" panose="020B0503020204020204" pitchFamily="34" charset="-122"/>
                <a:ea typeface="微软雅黑" panose="020B0503020204020204" pitchFamily="34" charset="-122"/>
              </a:rPr>
              <a:t>6- 5</a:t>
            </a:r>
            <a:r>
              <a:rPr lang="zh-CN" altLang="en-US" b="1" dirty="0">
                <a:solidFill>
                  <a:srgbClr val="0070C0"/>
                </a:solidFill>
                <a:latin typeface="微软雅黑" panose="020B0503020204020204" pitchFamily="34" charset="-122"/>
                <a:ea typeface="微软雅黑" panose="020B0503020204020204" pitchFamily="34" charset="-122"/>
              </a:rPr>
              <a:t>所示。</a:t>
            </a:r>
            <a:endParaRPr lang="zh-CN" altLang="en-US" b="1" dirty="0">
              <a:solidFill>
                <a:srgbClr val="0070C0"/>
              </a:solidFill>
              <a:latin typeface="微软雅黑" panose="020B0503020204020204" pitchFamily="34" charset="-122"/>
              <a:ea typeface="微软雅黑" panose="020B0503020204020204" pitchFamily="34" charset="-122"/>
            </a:endParaRPr>
          </a:p>
        </p:txBody>
      </p:sp>
      <p:pic>
        <p:nvPicPr>
          <p:cNvPr id="3073" name="图片 3" descr="4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68303" y="2013915"/>
            <a:ext cx="4152900" cy="2809875"/>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4716016" y="1887745"/>
            <a:ext cx="3803138" cy="3693319"/>
          </a:xfrm>
          <a:prstGeom prst="rect">
            <a:avLst/>
          </a:prstGeom>
        </p:spPr>
        <p:txBody>
          <a:bodyPr wrap="square">
            <a:spAutoFit/>
          </a:bodyPr>
          <a:lstStyle/>
          <a:p>
            <a:pPr indent="266700" algn="just">
              <a:spcAft>
                <a:spcPts val="0"/>
              </a:spcAft>
            </a:pPr>
            <a:r>
              <a:rPr lang="zh-CN" altLang="zh-CN" b="1" dirty="0">
                <a:solidFill>
                  <a:srgbClr val="0070C0"/>
                </a:solidFill>
                <a:latin typeface="微软雅黑" panose="020B0503020204020204" pitchFamily="34" charset="-122"/>
                <a:ea typeface="微软雅黑" panose="020B0503020204020204" pitchFamily="34" charset="-122"/>
              </a:rPr>
              <a:t>特点：</a:t>
            </a:r>
            <a:r>
              <a:rPr lang="en-US" altLang="zh-CN" b="1" dirty="0">
                <a:solidFill>
                  <a:srgbClr val="0070C0"/>
                </a:solidFill>
                <a:latin typeface="微软雅黑" panose="020B0503020204020204" pitchFamily="34" charset="-122"/>
                <a:ea typeface="微软雅黑" panose="020B0503020204020204" pitchFamily="34" charset="-122"/>
              </a:rPr>
              <a:t>DCT</a:t>
            </a:r>
            <a:r>
              <a:rPr lang="zh-CN" altLang="zh-CN" b="1" dirty="0">
                <a:solidFill>
                  <a:srgbClr val="0070C0"/>
                </a:solidFill>
                <a:latin typeface="微软雅黑" panose="020B0503020204020204" pitchFamily="34" charset="-122"/>
                <a:ea typeface="微软雅黑" panose="020B0503020204020204" pitchFamily="34" charset="-122"/>
              </a:rPr>
              <a:t>作为一种很先进的变速器具有以下显著优点</a:t>
            </a:r>
            <a:r>
              <a:rPr lang="en-US" altLang="zh-CN" b="1" dirty="0">
                <a:solidFill>
                  <a:srgbClr val="0070C0"/>
                </a:solidFill>
                <a:latin typeface="微软雅黑" panose="020B0503020204020204" pitchFamily="34" charset="-122"/>
                <a:ea typeface="微软雅黑" panose="020B0503020204020204" pitchFamily="34" charset="-122"/>
              </a:rPr>
              <a:t>:</a:t>
            </a:r>
            <a:endParaRPr lang="zh-CN" altLang="zh-CN" b="1" dirty="0">
              <a:solidFill>
                <a:srgbClr val="0070C0"/>
              </a:solidFill>
              <a:latin typeface="微软雅黑" panose="020B0503020204020204" pitchFamily="34" charset="-122"/>
              <a:ea typeface="微软雅黑" panose="020B0503020204020204" pitchFamily="34" charset="-122"/>
            </a:endParaRPr>
          </a:p>
          <a:p>
            <a:pPr indent="266700" algn="just">
              <a:spcAft>
                <a:spcPts val="0"/>
              </a:spcAft>
            </a:pPr>
            <a:r>
              <a:rPr lang="zh-CN" altLang="zh-CN" b="1" dirty="0">
                <a:solidFill>
                  <a:srgbClr val="0070C0"/>
                </a:solidFill>
                <a:latin typeface="微软雅黑" panose="020B0503020204020204" pitchFamily="34" charset="-122"/>
                <a:ea typeface="微软雅黑" panose="020B0503020204020204" pitchFamily="34" charset="-122"/>
              </a:rPr>
              <a:t>①</a:t>
            </a:r>
            <a:r>
              <a:rPr lang="en-US" altLang="zh-CN" b="1" dirty="0">
                <a:solidFill>
                  <a:srgbClr val="0070C0"/>
                </a:solidFill>
                <a:latin typeface="微软雅黑" panose="020B0503020204020204" pitchFamily="34" charset="-122"/>
                <a:ea typeface="微软雅黑" panose="020B0503020204020204" pitchFamily="34" charset="-122"/>
              </a:rPr>
              <a:t>DCT</a:t>
            </a:r>
            <a:r>
              <a:rPr lang="zh-CN" altLang="zh-CN" b="1" dirty="0">
                <a:solidFill>
                  <a:srgbClr val="0070C0"/>
                </a:solidFill>
                <a:latin typeface="微软雅黑" panose="020B0503020204020204" pitchFamily="34" charset="-122"/>
                <a:ea typeface="微软雅黑" panose="020B0503020204020204" pitchFamily="34" charset="-122"/>
              </a:rPr>
              <a:t>没有液力变矩器，变速部分和传统</a:t>
            </a:r>
            <a:r>
              <a:rPr lang="en-US" altLang="zh-CN" b="1" dirty="0">
                <a:solidFill>
                  <a:srgbClr val="0070C0"/>
                </a:solidFill>
                <a:latin typeface="微软雅黑" panose="020B0503020204020204" pitchFamily="34" charset="-122"/>
                <a:ea typeface="微软雅黑" panose="020B0503020204020204" pitchFamily="34" charset="-122"/>
              </a:rPr>
              <a:t>MT</a:t>
            </a:r>
            <a:r>
              <a:rPr lang="zh-CN" altLang="zh-CN" b="1" dirty="0">
                <a:solidFill>
                  <a:srgbClr val="0070C0"/>
                </a:solidFill>
                <a:latin typeface="微软雅黑" panose="020B0503020204020204" pitchFamily="34" charset="-122"/>
                <a:ea typeface="微软雅黑" panose="020B0503020204020204" pitchFamily="34" charset="-122"/>
              </a:rPr>
              <a:t>相同，效率很高</a:t>
            </a:r>
            <a:r>
              <a:rPr lang="en-US" altLang="zh-CN" b="1" dirty="0">
                <a:solidFill>
                  <a:srgbClr val="0070C0"/>
                </a:solidFill>
                <a:latin typeface="微软雅黑" panose="020B0503020204020204" pitchFamily="34" charset="-122"/>
                <a:ea typeface="微软雅黑" panose="020B0503020204020204" pitchFamily="34" charset="-122"/>
              </a:rPr>
              <a:t>;</a:t>
            </a:r>
            <a:endParaRPr lang="zh-CN" altLang="zh-CN" b="1" dirty="0">
              <a:solidFill>
                <a:srgbClr val="0070C0"/>
              </a:solidFill>
              <a:latin typeface="微软雅黑" panose="020B0503020204020204" pitchFamily="34" charset="-122"/>
              <a:ea typeface="微软雅黑" panose="020B0503020204020204" pitchFamily="34" charset="-122"/>
            </a:endParaRPr>
          </a:p>
          <a:p>
            <a:pPr indent="266700" algn="just">
              <a:spcAft>
                <a:spcPts val="0"/>
              </a:spcAft>
            </a:pPr>
            <a:r>
              <a:rPr lang="zh-CN" altLang="zh-CN" b="1" dirty="0">
                <a:solidFill>
                  <a:srgbClr val="0070C0"/>
                </a:solidFill>
                <a:latin typeface="微软雅黑" panose="020B0503020204020204" pitchFamily="34" charset="-122"/>
                <a:ea typeface="微软雅黑" panose="020B0503020204020204" pitchFamily="34" charset="-122"/>
              </a:rPr>
              <a:t>②</a:t>
            </a:r>
            <a:r>
              <a:rPr lang="en-US" altLang="zh-CN" b="1" dirty="0">
                <a:solidFill>
                  <a:srgbClr val="0070C0"/>
                </a:solidFill>
                <a:latin typeface="微软雅黑" panose="020B0503020204020204" pitchFamily="34" charset="-122"/>
                <a:ea typeface="微软雅黑" panose="020B0503020204020204" pitchFamily="34" charset="-122"/>
              </a:rPr>
              <a:t>DCT</a:t>
            </a:r>
            <a:r>
              <a:rPr lang="zh-CN" altLang="zh-CN" b="1" dirty="0">
                <a:solidFill>
                  <a:srgbClr val="0070C0"/>
                </a:solidFill>
                <a:latin typeface="微软雅黑" panose="020B0503020204020204" pitchFamily="34" charset="-122"/>
                <a:ea typeface="微软雅黑" panose="020B0503020204020204" pitchFamily="34" charset="-122"/>
              </a:rPr>
              <a:t>在动力传动过程中能耗非常有限，大大提高了车辆的燃油经济性</a:t>
            </a:r>
            <a:r>
              <a:rPr lang="en-US" altLang="zh-CN" b="1" dirty="0">
                <a:solidFill>
                  <a:srgbClr val="0070C0"/>
                </a:solidFill>
                <a:latin typeface="微软雅黑" panose="020B0503020204020204" pitchFamily="34" charset="-122"/>
                <a:ea typeface="微软雅黑" panose="020B0503020204020204" pitchFamily="34" charset="-122"/>
              </a:rPr>
              <a:t>;</a:t>
            </a:r>
            <a:endParaRPr lang="zh-CN" altLang="zh-CN" b="1" dirty="0">
              <a:solidFill>
                <a:srgbClr val="0070C0"/>
              </a:solidFill>
              <a:latin typeface="微软雅黑" panose="020B0503020204020204" pitchFamily="34" charset="-122"/>
              <a:ea typeface="微软雅黑" panose="020B0503020204020204" pitchFamily="34" charset="-122"/>
            </a:endParaRPr>
          </a:p>
          <a:p>
            <a:pPr indent="266700" algn="just">
              <a:spcAft>
                <a:spcPts val="0"/>
              </a:spcAft>
            </a:pPr>
            <a:r>
              <a:rPr lang="zh-CN" altLang="zh-CN" b="1" dirty="0">
                <a:solidFill>
                  <a:srgbClr val="0070C0"/>
                </a:solidFill>
                <a:latin typeface="微软雅黑" panose="020B0503020204020204" pitchFamily="34" charset="-122"/>
                <a:ea typeface="微软雅黑" panose="020B0503020204020204" pitchFamily="34" charset="-122"/>
              </a:rPr>
              <a:t>③车辆在加速过程中不会有动力中断的感觉，使车辆的加速更加强劲、平顺</a:t>
            </a:r>
            <a:r>
              <a:rPr lang="en-US" altLang="zh-CN" b="1" dirty="0">
                <a:solidFill>
                  <a:srgbClr val="0070C0"/>
                </a:solidFill>
                <a:latin typeface="微软雅黑" panose="020B0503020204020204" pitchFamily="34" charset="-122"/>
                <a:ea typeface="微软雅黑" panose="020B0503020204020204" pitchFamily="34" charset="-122"/>
              </a:rPr>
              <a:t>;</a:t>
            </a:r>
            <a:endParaRPr lang="zh-CN" altLang="zh-CN" b="1" dirty="0">
              <a:solidFill>
                <a:srgbClr val="0070C0"/>
              </a:solidFill>
              <a:latin typeface="微软雅黑" panose="020B0503020204020204" pitchFamily="34" charset="-122"/>
              <a:ea typeface="微软雅黑" panose="020B0503020204020204" pitchFamily="34" charset="-122"/>
            </a:endParaRPr>
          </a:p>
          <a:p>
            <a:pPr indent="400050" algn="just">
              <a:spcAft>
                <a:spcPts val="0"/>
              </a:spcAft>
            </a:pPr>
            <a:r>
              <a:rPr lang="zh-CN" altLang="zh-CN" b="1" dirty="0">
                <a:solidFill>
                  <a:srgbClr val="0070C0"/>
                </a:solidFill>
                <a:latin typeface="微软雅黑" panose="020B0503020204020204" pitchFamily="34" charset="-122"/>
                <a:ea typeface="微软雅黑" panose="020B0503020204020204" pitchFamily="34" charset="-122"/>
              </a:rPr>
              <a:t>当然要使</a:t>
            </a:r>
            <a:r>
              <a:rPr lang="en-US" altLang="zh-CN" b="1" dirty="0">
                <a:solidFill>
                  <a:srgbClr val="0070C0"/>
                </a:solidFill>
                <a:latin typeface="微软雅黑" panose="020B0503020204020204" pitchFamily="34" charset="-122"/>
                <a:ea typeface="微软雅黑" panose="020B0503020204020204" pitchFamily="34" charset="-122"/>
              </a:rPr>
              <a:t>DCT</a:t>
            </a:r>
            <a:r>
              <a:rPr lang="zh-CN" altLang="zh-CN" b="1" dirty="0">
                <a:solidFill>
                  <a:srgbClr val="0070C0"/>
                </a:solidFill>
                <a:latin typeface="微软雅黑" panose="020B0503020204020204" pitchFamily="34" charset="-122"/>
                <a:ea typeface="微软雅黑" panose="020B0503020204020204" pitchFamily="34" charset="-122"/>
              </a:rPr>
              <a:t>具有优越的换挡品质，其难点也就在于双离合器及其控制。</a:t>
            </a:r>
            <a:endParaRPr lang="zh-CN" altLang="zh-CN"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4065667" y="4878846"/>
          <a:ext cx="5274310" cy="472440"/>
        </p:xfrm>
        <a:graphic>
          <a:graphicData uri="http://schemas.openxmlformats.org/drawingml/2006/table">
            <a:tbl>
              <a:tblPr>
                <a:tableStyleId>{5C22544A-7EE6-4342-B048-85BDC9FD1C3A}</a:tableStyleId>
              </a:tblPr>
              <a:tblGrid>
                <a:gridCol w="5274310"/>
              </a:tblGrid>
              <a:tr h="0">
                <a:tc>
                  <a:txBody>
                    <a:bodyPr/>
                    <a:lstStyle/>
                    <a:p>
                      <a:pPr algn="ctr">
                        <a:spcAft>
                          <a:spcPts val="0"/>
                        </a:spcAft>
                      </a:pPr>
                      <a:endParaRPr lang="en-US" sz="1050" kern="100" dirty="0">
                        <a:effectLst/>
                      </a:endParaRPr>
                    </a:p>
                    <a:p>
                      <a:pPr algn="ctr">
                        <a:spcAft>
                          <a:spcPts val="0"/>
                        </a:spcAft>
                      </a:pPr>
                      <a:r>
                        <a:rPr lang="zh-CN" sz="1000" kern="100" dirty="0">
                          <a:effectLst/>
                        </a:rPr>
                        <a:t>图</a:t>
                      </a:r>
                      <a:r>
                        <a:rPr lang="en-US" sz="1000" kern="100" dirty="0">
                          <a:effectLst/>
                        </a:rPr>
                        <a:t> 6- 6 AMT</a:t>
                      </a:r>
                      <a:r>
                        <a:rPr lang="zh-CN" sz="1000" kern="100" dirty="0">
                          <a:effectLst/>
                        </a:rPr>
                        <a:t>手自一体式自动变速器</a:t>
                      </a:r>
                      <a:endParaRPr lang="zh-CN" sz="1000" kern="100" dirty="0">
                        <a:effectLst/>
                      </a:endParaRPr>
                    </a:p>
                    <a:p>
                      <a:pPr indent="1600200" algn="just">
                        <a:spcAft>
                          <a:spcPts val="0"/>
                        </a:spcAft>
                      </a:pPr>
                      <a:r>
                        <a:rPr lang="en-US" sz="105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oFill/>
                  </a:tcPr>
                </a:tc>
              </a:tr>
            </a:tbl>
          </a:graphicData>
        </a:graphic>
      </p:graphicFrame>
      <p:sp>
        <p:nvSpPr>
          <p:cNvPr id="3" name="Rectangle 2"/>
          <p:cNvSpPr>
            <a:spLocks noChangeArrowheads="1"/>
          </p:cNvSpPr>
          <p:nvPr/>
        </p:nvSpPr>
        <p:spPr bwMode="auto">
          <a:xfrm>
            <a:off x="287655" y="1003300"/>
            <a:ext cx="4139565" cy="3830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133350" algn="l" defTabSz="914400" rtl="0" eaLnBrk="0" fontAlgn="base" latinLnBrk="0" hangingPunct="0">
              <a:lnSpc>
                <a:spcPct val="150000"/>
              </a:lnSpc>
              <a:spcBef>
                <a:spcPct val="0"/>
              </a:spcBef>
              <a:spcAft>
                <a:spcPct val="0"/>
              </a:spcAft>
              <a:buClrTx/>
              <a:buSzTx/>
              <a:buFontTx/>
              <a:buNone/>
            </a:pPr>
            <a:r>
              <a:rPr lang="zh-CN" altLang="zh-CN"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4</a:t>
            </a: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AMT</a:t>
            </a:r>
            <a:r>
              <a:rPr lang="zh-CN" altLang="en-US" b="1" dirty="0">
                <a:solidFill>
                  <a:srgbClr val="0070C0"/>
                </a:solidFill>
                <a:latin typeface="微软雅黑" panose="020B0503020204020204" pitchFamily="34" charset="-122"/>
                <a:ea typeface="微软雅黑" panose="020B0503020204020204" pitchFamily="34" charset="-122"/>
              </a:rPr>
              <a:t>手自一体式自动变速器</a:t>
            </a:r>
            <a:endParaRPr lang="zh-CN" altLang="en-US" b="1" dirty="0">
              <a:solidFill>
                <a:srgbClr val="0070C0"/>
              </a:solidFill>
              <a:latin typeface="微软雅黑" panose="020B0503020204020204" pitchFamily="34" charset="-122"/>
              <a:ea typeface="微软雅黑" panose="020B0503020204020204" pitchFamily="34" charset="-122"/>
            </a:endParaRPr>
          </a:p>
          <a:p>
            <a:pPr marL="0" marR="0" lvl="0" indent="266700" algn="l" defTabSz="914400" rtl="0" eaLnBrk="0" fontAlgn="base" latinLnBrk="0" hangingPunct="0">
              <a:lnSpc>
                <a:spcPct val="150000"/>
              </a:lnSpc>
              <a:spcBef>
                <a:spcPct val="0"/>
              </a:spcBef>
              <a:spcAft>
                <a:spcPct val="0"/>
              </a:spcAft>
              <a:buClrTx/>
              <a:buSzTx/>
              <a:buFontTx/>
              <a:buNone/>
            </a:pPr>
            <a:r>
              <a:rPr lang="zh-CN" altLang="en-US" b="1" dirty="0">
                <a:solidFill>
                  <a:srgbClr val="0070C0"/>
                </a:solidFill>
                <a:latin typeface="微软雅黑" panose="020B0503020204020204" pitchFamily="34" charset="-122"/>
                <a:ea typeface="微软雅黑" panose="020B0503020204020204" pitchFamily="34" charset="-122"/>
              </a:rPr>
              <a:t>在原有的机械变速器结构不变的情况下，通过加装控制器</a:t>
            </a:r>
            <a:r>
              <a:rPr lang="en-US" altLang="zh-CN" b="1" dirty="0">
                <a:solidFill>
                  <a:srgbClr val="0070C0"/>
                </a:solidFill>
                <a:latin typeface="微软雅黑" panose="020B0503020204020204" pitchFamily="34" charset="-122"/>
                <a:ea typeface="微软雅黑" panose="020B0503020204020204" pitchFamily="34" charset="-122"/>
              </a:rPr>
              <a:t>( TCU)</a:t>
            </a:r>
            <a:r>
              <a:rPr lang="zh-CN" altLang="en-US" b="1" dirty="0">
                <a:solidFill>
                  <a:srgbClr val="0070C0"/>
                </a:solidFill>
                <a:latin typeface="微软雅黑" panose="020B0503020204020204" pitchFamily="34" charset="-122"/>
                <a:ea typeface="微软雅黑" panose="020B0503020204020204" pitchFamily="34" charset="-122"/>
              </a:rPr>
              <a:t>的自动操纵机构，模拟优秀驾驶人进行的离合器分离、接合、摘档、挂档以及动力能源设备转速同步调整等操作，实现起步和换档过程的自动化。如图 </a:t>
            </a:r>
            <a:r>
              <a:rPr lang="en-US" altLang="zh-CN" b="1" dirty="0">
                <a:solidFill>
                  <a:srgbClr val="0070C0"/>
                </a:solidFill>
                <a:latin typeface="微软雅黑" panose="020B0503020204020204" pitchFamily="34" charset="-122"/>
                <a:ea typeface="微软雅黑" panose="020B0503020204020204" pitchFamily="34" charset="-122"/>
              </a:rPr>
              <a:t>6-6</a:t>
            </a:r>
            <a:r>
              <a:rPr lang="zh-CN" altLang="en-US" b="1" dirty="0">
                <a:solidFill>
                  <a:srgbClr val="0070C0"/>
                </a:solidFill>
                <a:latin typeface="微软雅黑" panose="020B0503020204020204" pitchFamily="34" charset="-122"/>
                <a:ea typeface="微软雅黑" panose="020B0503020204020204" pitchFamily="34" charset="-122"/>
              </a:rPr>
              <a:t>所示。</a:t>
            </a:r>
            <a:endParaRPr lang="zh-CN" altLang="en-US" b="1" dirty="0">
              <a:solidFill>
                <a:srgbClr val="0070C0"/>
              </a:solidFill>
              <a:latin typeface="微软雅黑" panose="020B0503020204020204" pitchFamily="34" charset="-122"/>
              <a:ea typeface="微软雅黑" panose="020B0503020204020204" pitchFamily="34" charset="-122"/>
            </a:endParaRPr>
          </a:p>
          <a:p>
            <a:pPr marL="0" marR="0" lvl="0" indent="266700" algn="l" defTabSz="914400" rtl="0" eaLnBrk="0" fontAlgn="base" latinLnBrk="0" hangingPunct="0">
              <a:lnSpc>
                <a:spcPct val="150000"/>
              </a:lnSpc>
              <a:spcBef>
                <a:spcPct val="0"/>
              </a:spcBef>
              <a:spcAft>
                <a:spcPct val="0"/>
              </a:spcAft>
              <a:buClrTx/>
              <a:buSzTx/>
              <a:buFontTx/>
              <a:buNone/>
            </a:pPr>
            <a:r>
              <a:rPr lang="zh-CN" altLang="en-US" b="1" dirty="0">
                <a:solidFill>
                  <a:srgbClr val="0070C0"/>
                </a:solidFill>
                <a:latin typeface="微软雅黑" panose="020B0503020204020204" pitchFamily="34" charset="-122"/>
                <a:ea typeface="微软雅黑" panose="020B0503020204020204" pitchFamily="34" charset="-122"/>
              </a:rPr>
              <a:t>分类：根据执行机构的动力源不同，可分为</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液压式、电动式、气压式。</a:t>
            </a:r>
            <a:endParaRPr lang="zh-CN" altLang="en-US" b="1" dirty="0">
              <a:solidFill>
                <a:srgbClr val="0070C0"/>
              </a:solidFill>
              <a:latin typeface="微软雅黑" panose="020B0503020204020204" pitchFamily="34" charset="-122"/>
              <a:ea typeface="微软雅黑" panose="020B0503020204020204" pitchFamily="34" charset="-122"/>
            </a:endParaRPr>
          </a:p>
        </p:txBody>
      </p:sp>
      <p:pic>
        <p:nvPicPr>
          <p:cNvPr id="4097" name="图片 2" descr="156454_NAF(%N}}R6EYEFP@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498727" y="985292"/>
            <a:ext cx="4257675" cy="38766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899592" y="4801716"/>
          <a:ext cx="5971540" cy="632460"/>
        </p:xfrm>
        <a:graphic>
          <a:graphicData uri="http://schemas.openxmlformats.org/drawingml/2006/table">
            <a:tbl>
              <a:tblPr>
                <a:tableStyleId>{5C22544A-7EE6-4342-B048-85BDC9FD1C3A}</a:tableStyleId>
              </a:tblPr>
              <a:tblGrid>
                <a:gridCol w="5971540"/>
              </a:tblGrid>
              <a:tr h="406668">
                <a:tc>
                  <a:txBody>
                    <a:bodyPr/>
                    <a:lstStyle/>
                    <a:p>
                      <a:pPr algn="ctr">
                        <a:spcAft>
                          <a:spcPts val="0"/>
                        </a:spcAft>
                      </a:pPr>
                      <a:r>
                        <a:rPr lang="en-US" sz="1050" kern="0" dirty="0">
                          <a:effectLst/>
                        </a:rPr>
                        <a:t> </a:t>
                      </a:r>
                      <a:endParaRPr lang="zh-CN" sz="1050" kern="100" dirty="0">
                        <a:effectLst/>
                      </a:endParaRPr>
                    </a:p>
                    <a:p>
                      <a:pPr algn="ctr">
                        <a:spcAft>
                          <a:spcPts val="0"/>
                        </a:spcAft>
                      </a:pPr>
                      <a:r>
                        <a:rPr lang="en-US" sz="1050" kern="0" dirty="0">
                          <a:effectLst/>
                        </a:rPr>
                        <a:t> </a:t>
                      </a:r>
                      <a:endParaRPr lang="zh-CN" sz="1050" kern="100" dirty="0">
                        <a:effectLst/>
                      </a:endParaRPr>
                    </a:p>
                    <a:p>
                      <a:pPr algn="ctr">
                        <a:spcAft>
                          <a:spcPts val="0"/>
                        </a:spcAft>
                      </a:pPr>
                      <a:r>
                        <a:rPr lang="zh-CN" sz="1000" kern="100" dirty="0">
                          <a:effectLst/>
                        </a:rPr>
                        <a:t>图</a:t>
                      </a:r>
                      <a:r>
                        <a:rPr lang="en-US" sz="1000" kern="100" dirty="0">
                          <a:effectLst/>
                        </a:rPr>
                        <a:t> 6- 7 </a:t>
                      </a:r>
                      <a:r>
                        <a:rPr lang="zh-CN" sz="1000" kern="100" dirty="0">
                          <a:effectLst/>
                        </a:rPr>
                        <a:t>安装位置</a:t>
                      </a:r>
                      <a:endParaRPr lang="zh-CN" sz="1000" kern="100" dirty="0">
                        <a:effectLst/>
                      </a:endParaRPr>
                    </a:p>
                    <a:p>
                      <a:pPr algn="ctr">
                        <a:spcAft>
                          <a:spcPts val="0"/>
                        </a:spcAft>
                      </a:pPr>
                      <a:r>
                        <a:rPr lang="en-US" sz="1050" kern="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oFill/>
                  </a:tcPr>
                </a:tc>
              </a:tr>
            </a:tbl>
          </a:graphicData>
        </a:graphic>
      </p:graphicFrame>
      <p:sp>
        <p:nvSpPr>
          <p:cNvPr id="5" name="Rectangle 4"/>
          <p:cNvSpPr>
            <a:spLocks noChangeArrowheads="1"/>
          </p:cNvSpPr>
          <p:nvPr/>
        </p:nvSpPr>
        <p:spPr bwMode="auto">
          <a:xfrm>
            <a:off x="394970" y="773430"/>
            <a:ext cx="8063865" cy="2168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nSpc>
                <a:spcPct val="150000"/>
              </a:lnSpc>
            </a:pPr>
            <a:r>
              <a:rPr lang="zh-CN" altLang="zh-CN" b="1" dirty="0">
                <a:solidFill>
                  <a:srgbClr val="0070C0"/>
                </a:solidFill>
                <a:latin typeface="微软雅黑" panose="020B0503020204020204" pitchFamily="34" charset="-122"/>
                <a:ea typeface="微软雅黑" panose="020B0503020204020204" pitchFamily="34" charset="-122"/>
              </a:rPr>
              <a:t>二、万向传动系统装置结构认知</a:t>
            </a:r>
            <a:endParaRPr lang="zh-CN" altLang="zh-CN" b="1" dirty="0">
              <a:solidFill>
                <a:srgbClr val="0070C0"/>
              </a:solidFill>
              <a:latin typeface="微软雅黑" panose="020B0503020204020204" pitchFamily="34" charset="-122"/>
              <a:ea typeface="微软雅黑" panose="020B0503020204020204" pitchFamily="34" charset="-122"/>
            </a:endParaRPr>
          </a:p>
          <a:p>
            <a:pPr>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1.</a:t>
            </a:r>
            <a:r>
              <a:rPr lang="zh-CN" altLang="en-US" b="1" dirty="0">
                <a:solidFill>
                  <a:srgbClr val="0070C0"/>
                </a:solidFill>
                <a:latin typeface="微软雅黑" panose="020B0503020204020204" pitchFamily="34" charset="-122"/>
                <a:ea typeface="微软雅黑" panose="020B0503020204020204" pitchFamily="34" charset="-122"/>
              </a:rPr>
              <a:t>万向传动装置的作用</a:t>
            </a:r>
            <a:endParaRPr lang="zh-CN" altLang="en-US" b="1" dirty="0">
              <a:solidFill>
                <a:srgbClr val="0070C0"/>
              </a:solidFill>
              <a:latin typeface="微软雅黑" panose="020B0503020204020204" pitchFamily="34" charset="-122"/>
              <a:ea typeface="微软雅黑" panose="020B0503020204020204" pitchFamily="34" charset="-122"/>
            </a:endParaRPr>
          </a:p>
          <a:p>
            <a:pPr marL="0" marR="0" lvl="0" indent="266700" algn="l" defTabSz="914400" rtl="0" eaLnBrk="0" fontAlgn="base" latinLnBrk="0" hangingPunct="0">
              <a:lnSpc>
                <a:spcPct val="150000"/>
              </a:lnSpc>
              <a:spcBef>
                <a:spcPct val="0"/>
              </a:spcBef>
              <a:spcAft>
                <a:spcPct val="0"/>
              </a:spcAft>
              <a:buClrTx/>
              <a:buSzTx/>
              <a:buFontTx/>
              <a:buNone/>
            </a:pPr>
            <a:r>
              <a:rPr lang="zh-CN" altLang="en-US" b="1" dirty="0">
                <a:solidFill>
                  <a:srgbClr val="0070C0"/>
                </a:solidFill>
                <a:latin typeface="微软雅黑" panose="020B0503020204020204" pitchFamily="34" charset="-122"/>
                <a:ea typeface="微软雅黑" panose="020B0503020204020204" pitchFamily="34" charset="-122"/>
              </a:rPr>
              <a:t>用于汽车上任何一对轴线相交且相对位置经常变化的转轴之间的动力传递。</a:t>
            </a:r>
            <a:endParaRPr lang="zh-CN" altLang="en-US" b="1" dirty="0">
              <a:solidFill>
                <a:srgbClr val="0070C0"/>
              </a:solidFill>
              <a:latin typeface="微软雅黑" panose="020B0503020204020204" pitchFamily="34" charset="-122"/>
              <a:ea typeface="微软雅黑" panose="020B0503020204020204" pitchFamily="34" charset="-122"/>
            </a:endParaRPr>
          </a:p>
          <a:p>
            <a:pPr marL="0" marR="0" lvl="0" indent="266700" algn="l" defTabSz="914400" rtl="0" eaLnBrk="0" fontAlgn="base" latinLnBrk="0" hangingPunct="0">
              <a:lnSpc>
                <a:spcPct val="150000"/>
              </a:lnSpc>
              <a:spcBef>
                <a:spcPct val="0"/>
              </a:spcBef>
              <a:spcAft>
                <a:spcPct val="0"/>
              </a:spcAft>
              <a:buClrTx/>
              <a:buSzTx/>
              <a:buFontTx/>
              <a:buNone/>
            </a:pPr>
            <a:r>
              <a:rPr lang="en-US" altLang="zh-CN" b="1" dirty="0">
                <a:solidFill>
                  <a:srgbClr val="0070C0"/>
                </a:solidFill>
                <a:latin typeface="微软雅黑" panose="020B0503020204020204" pitchFamily="34" charset="-122"/>
                <a:ea typeface="微软雅黑" panose="020B0503020204020204" pitchFamily="34" charset="-122"/>
              </a:rPr>
              <a:t>2.</a:t>
            </a:r>
            <a:r>
              <a:rPr lang="zh-CN" altLang="en-US" b="1" dirty="0">
                <a:solidFill>
                  <a:srgbClr val="0070C0"/>
                </a:solidFill>
                <a:latin typeface="微软雅黑" panose="020B0503020204020204" pitchFamily="34" charset="-122"/>
                <a:ea typeface="微软雅黑" panose="020B0503020204020204" pitchFamily="34" charset="-122"/>
              </a:rPr>
              <a:t>安装位置</a:t>
            </a:r>
            <a:endParaRPr lang="zh-CN" altLang="en-US" b="1" dirty="0">
              <a:solidFill>
                <a:srgbClr val="0070C0"/>
              </a:solidFill>
              <a:latin typeface="微软雅黑" panose="020B0503020204020204" pitchFamily="34" charset="-122"/>
              <a:ea typeface="微软雅黑" panose="020B0503020204020204" pitchFamily="34" charset="-122"/>
            </a:endParaRPr>
          </a:p>
          <a:p>
            <a:pPr marL="0" marR="0" lvl="0" indent="266700" algn="l" defTabSz="914400" rtl="0" eaLnBrk="0" fontAlgn="base" latinLnBrk="0" hangingPunct="0">
              <a:lnSpc>
                <a:spcPct val="150000"/>
              </a:lnSpc>
              <a:spcBef>
                <a:spcPct val="0"/>
              </a:spcBef>
              <a:spcAft>
                <a:spcPct val="0"/>
              </a:spcAft>
              <a:buClrTx/>
              <a:buSzTx/>
              <a:buFontTx/>
              <a:buNone/>
            </a:pPr>
            <a:r>
              <a:rPr lang="zh-CN" altLang="en-US" b="1" dirty="0">
                <a:solidFill>
                  <a:srgbClr val="0070C0"/>
                </a:solidFill>
                <a:latin typeface="微软雅黑" panose="020B0503020204020204" pitchFamily="34" charset="-122"/>
                <a:ea typeface="微软雅黑" panose="020B0503020204020204" pitchFamily="34" charset="-122"/>
              </a:rPr>
              <a:t>安装于变速器与驱动桥之间，如图 </a:t>
            </a:r>
            <a:r>
              <a:rPr lang="en-US" altLang="zh-CN" b="1" dirty="0">
                <a:solidFill>
                  <a:srgbClr val="0070C0"/>
                </a:solidFill>
                <a:latin typeface="微软雅黑" panose="020B0503020204020204" pitchFamily="34" charset="-122"/>
                <a:ea typeface="微软雅黑" panose="020B0503020204020204" pitchFamily="34" charset="-122"/>
              </a:rPr>
              <a:t>6-7</a:t>
            </a:r>
            <a:r>
              <a:rPr lang="zh-CN" altLang="en-US" b="1" dirty="0">
                <a:solidFill>
                  <a:srgbClr val="0070C0"/>
                </a:solidFill>
                <a:latin typeface="微软雅黑" panose="020B0503020204020204" pitchFamily="34" charset="-122"/>
                <a:ea typeface="微软雅黑" panose="020B0503020204020204" pitchFamily="34" charset="-122"/>
              </a:rPr>
              <a:t>所示。</a:t>
            </a:r>
            <a:endParaRPr lang="zh-CN" altLang="en-US" b="1" dirty="0">
              <a:solidFill>
                <a:srgbClr val="0070C0"/>
              </a:solidFill>
              <a:latin typeface="微软雅黑" panose="020B0503020204020204" pitchFamily="34" charset="-122"/>
              <a:ea typeface="微软雅黑" panose="020B0503020204020204" pitchFamily="34" charset="-122"/>
            </a:endParaRPr>
          </a:p>
        </p:txBody>
      </p:sp>
      <p:pic>
        <p:nvPicPr>
          <p:cNvPr id="5123" name="图片 1" descr="图6－2  万向传动装置的组成"/>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87624" y="2934362"/>
            <a:ext cx="5829300" cy="21240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7020" y="842010"/>
            <a:ext cx="8510905" cy="4460875"/>
          </a:xfrm>
          <a:prstGeom prst="rect">
            <a:avLst/>
          </a:prstGeom>
        </p:spPr>
        <p:txBody>
          <a:bodyPr wrap="square">
            <a:spAutoFit/>
          </a:bodyPr>
          <a:lstStyle/>
          <a:p>
            <a:pPr algn="just">
              <a:lnSpc>
                <a:spcPct val="150000"/>
              </a:lnSpc>
              <a:spcAft>
                <a:spcPts val="0"/>
              </a:spcAft>
            </a:pPr>
            <a:r>
              <a:rPr lang="en-US" altLang="zh-CN" b="1" dirty="0">
                <a:solidFill>
                  <a:srgbClr val="0070C0"/>
                </a:solidFill>
                <a:latin typeface="微软雅黑" panose="020B0503020204020204" pitchFamily="34" charset="-122"/>
                <a:ea typeface="微软雅黑" panose="020B0503020204020204" pitchFamily="34" charset="-122"/>
              </a:rPr>
              <a:t>    3.</a:t>
            </a:r>
            <a:r>
              <a:rPr lang="zh-CN" altLang="zh-CN" b="1" dirty="0">
                <a:solidFill>
                  <a:srgbClr val="0070C0"/>
                </a:solidFill>
                <a:latin typeface="微软雅黑" panose="020B0503020204020204" pitchFamily="34" charset="-122"/>
                <a:ea typeface="微软雅黑" panose="020B0503020204020204" pitchFamily="34" charset="-122"/>
              </a:rPr>
              <a:t>结构</a:t>
            </a:r>
            <a:endParaRPr lang="zh-CN" altLang="zh-CN" b="1" dirty="0">
              <a:solidFill>
                <a:srgbClr val="0070C0"/>
              </a:solidFill>
              <a:latin typeface="微软雅黑" panose="020B0503020204020204" pitchFamily="34" charset="-122"/>
              <a:ea typeface="微软雅黑" panose="020B0503020204020204" pitchFamily="34" charset="-122"/>
            </a:endParaRPr>
          </a:p>
          <a:p>
            <a:pPr indent="266700" algn="just">
              <a:lnSpc>
                <a:spcPct val="150000"/>
              </a:lnSpc>
              <a:spcAft>
                <a:spcPts val="0"/>
              </a:spcAft>
            </a:pPr>
            <a:r>
              <a:rPr lang="en-US" altLang="zh-CN" b="1" dirty="0">
                <a:solidFill>
                  <a:srgbClr val="0070C0"/>
                </a:solidFill>
                <a:latin typeface="微软雅黑" panose="020B0503020204020204" pitchFamily="34" charset="-122"/>
                <a:ea typeface="微软雅黑" panose="020B0503020204020204" pitchFamily="34" charset="-122"/>
              </a:rPr>
              <a:t>       </a:t>
            </a:r>
            <a:r>
              <a:rPr lang="zh-CN" altLang="zh-CN" b="1" dirty="0">
                <a:solidFill>
                  <a:srgbClr val="0070C0"/>
                </a:solidFill>
                <a:latin typeface="微软雅黑" panose="020B0503020204020204" pitchFamily="34" charset="-122"/>
                <a:ea typeface="微软雅黑" panose="020B0503020204020204" pitchFamily="34" charset="-122"/>
              </a:rPr>
              <a:t>万向传动装置一般由万向节、传动轴与中间支承组成。</a:t>
            </a:r>
            <a:endParaRPr lang="zh-CN" altLang="zh-CN" b="1" dirty="0">
              <a:solidFill>
                <a:srgbClr val="0070C0"/>
              </a:solidFill>
              <a:latin typeface="微软雅黑" panose="020B0503020204020204" pitchFamily="34" charset="-122"/>
              <a:ea typeface="微软雅黑" panose="020B0503020204020204" pitchFamily="34" charset="-122"/>
            </a:endParaRPr>
          </a:p>
          <a:p>
            <a:pPr indent="266700" algn="just">
              <a:lnSpc>
                <a:spcPct val="150000"/>
              </a:lnSpc>
              <a:spcAft>
                <a:spcPts val="0"/>
              </a:spcAft>
            </a:pPr>
            <a:r>
              <a:rPr lang="en-US" altLang="zh-CN" b="1" dirty="0">
                <a:solidFill>
                  <a:srgbClr val="0070C0"/>
                </a:solidFill>
                <a:latin typeface="微软雅黑" panose="020B0503020204020204" pitchFamily="34" charset="-122"/>
                <a:ea typeface="微软雅黑" panose="020B0503020204020204" pitchFamily="34" charset="-122"/>
              </a:rPr>
              <a:t>     </a:t>
            </a:r>
            <a:r>
              <a:rPr lang="zh-CN" altLang="zh-CN"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1</a:t>
            </a:r>
            <a:r>
              <a:rPr lang="zh-CN" altLang="zh-CN" b="1" dirty="0">
                <a:solidFill>
                  <a:srgbClr val="0070C0"/>
                </a:solidFill>
                <a:latin typeface="微软雅黑" panose="020B0503020204020204" pitchFamily="34" charset="-122"/>
                <a:ea typeface="微软雅黑" panose="020B0503020204020204" pitchFamily="34" charset="-122"/>
              </a:rPr>
              <a:t>）万向节：</a:t>
            </a:r>
            <a:endParaRPr lang="zh-CN" altLang="zh-CN" b="1" dirty="0">
              <a:solidFill>
                <a:srgbClr val="0070C0"/>
              </a:solidFill>
              <a:latin typeface="微软雅黑" panose="020B0503020204020204" pitchFamily="34" charset="-122"/>
              <a:ea typeface="微软雅黑" panose="020B0503020204020204" pitchFamily="34" charset="-122"/>
            </a:endParaRPr>
          </a:p>
          <a:p>
            <a:pPr marL="285750" indent="304800" algn="just">
              <a:lnSpc>
                <a:spcPct val="150000"/>
              </a:lnSpc>
              <a:spcAft>
                <a:spcPts val="0"/>
              </a:spcAft>
            </a:pPr>
            <a:r>
              <a:rPr lang="en-US" altLang="zh-CN" b="1" dirty="0">
                <a:solidFill>
                  <a:srgbClr val="0070C0"/>
                </a:solidFill>
                <a:latin typeface="微软雅黑" panose="020B0503020204020204" pitchFamily="34" charset="-122"/>
                <a:ea typeface="微软雅黑" panose="020B0503020204020204" pitchFamily="34" charset="-122"/>
              </a:rPr>
              <a:t> </a:t>
            </a: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1</a:t>
            </a:r>
            <a:r>
              <a:rPr lang="zh-CN" altLang="zh-CN" b="1" dirty="0">
                <a:solidFill>
                  <a:srgbClr val="0070C0"/>
                </a:solidFill>
                <a:latin typeface="微软雅黑" panose="020B0503020204020204" pitchFamily="34" charset="-122"/>
                <a:ea typeface="微软雅黑" panose="020B0503020204020204" pitchFamily="34" charset="-122"/>
              </a:rPr>
              <a:t>）类型：万向节是万向传动装置中实现变角度传动的主要部件。万向节的结构类型很多，按其传动的效果可分为两类：不等速万向节和等速万向节；若按其传递动力的介质分，又可分为两类：刚性万向节和柔性万向节。等速万向节一般都是刚性的，不等速万向节可以是刚性也可以是柔性。不等速万向节中以刚性的十字轴万向节最为典型，它的结构简单，工作可靠，在汽车上得到了广泛的应用。</a:t>
            </a:r>
            <a:endParaRPr lang="zh-CN" altLang="zh-CN" b="1" dirty="0">
              <a:solidFill>
                <a:srgbClr val="0070C0"/>
              </a:solidFill>
              <a:latin typeface="微软雅黑" panose="020B0503020204020204" pitchFamily="34" charset="-122"/>
              <a:ea typeface="微软雅黑" panose="020B0503020204020204" pitchFamily="34" charset="-122"/>
            </a:endParaRPr>
          </a:p>
          <a:p>
            <a:pPr indent="533400" algn="just">
              <a:lnSpc>
                <a:spcPct val="172000"/>
              </a:lnSpc>
              <a:spcBef>
                <a:spcPts val="1200"/>
              </a:spcBef>
              <a:spcAft>
                <a:spcPts val="1300"/>
              </a:spcAft>
            </a:pPr>
            <a:r>
              <a:rPr lang="en-US" altLang="zh-CN" b="1" dirty="0">
                <a:solidFill>
                  <a:srgbClr val="0070C0"/>
                </a:solidFill>
                <a:latin typeface="微软雅黑" panose="020B0503020204020204" pitchFamily="34" charset="-122"/>
                <a:ea typeface="微软雅黑" panose="020B0503020204020204" pitchFamily="34" charset="-122"/>
              </a:rPr>
              <a:t> </a:t>
            </a:r>
            <a:endParaRPr lang="zh-CN" altLang="zh-CN"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287679" y="803741"/>
            <a:ext cx="8712968" cy="46615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8605" algn="l" defTabSz="914400" rtl="0" eaLnBrk="0" fontAlgn="base" latinLnBrk="0" hangingPunct="0">
              <a:lnSpc>
                <a:spcPct val="150000"/>
              </a:lnSpc>
              <a:spcBef>
                <a:spcPct val="0"/>
              </a:spcBef>
              <a:spcAft>
                <a:spcPct val="0"/>
              </a:spcAft>
              <a:buClrTx/>
              <a:buSzTx/>
              <a:buFontTx/>
              <a:buNone/>
            </a:pPr>
            <a:r>
              <a:rPr lang="zh-CN" altLang="en-US" b="1" dirty="0">
                <a:solidFill>
                  <a:srgbClr val="0070C0"/>
                </a:solidFill>
                <a:latin typeface="微软雅黑" panose="020B0503020204020204" pitchFamily="34" charset="-122"/>
                <a:ea typeface="微软雅黑" panose="020B0503020204020204" pitchFamily="34" charset="-122"/>
                <a:sym typeface="+mn-ea"/>
              </a:rPr>
              <a:t>（</a:t>
            </a:r>
            <a:r>
              <a:rPr lang="en-US" altLang="zh-CN" b="1" dirty="0">
                <a:solidFill>
                  <a:srgbClr val="0070C0"/>
                </a:solidFill>
                <a:latin typeface="微软雅黑" panose="020B0503020204020204" pitchFamily="34" charset="-122"/>
                <a:ea typeface="微软雅黑" panose="020B0503020204020204" pitchFamily="34" charset="-122"/>
                <a:sym typeface="+mn-ea"/>
              </a:rPr>
              <a:t>2</a:t>
            </a:r>
            <a:r>
              <a:rPr lang="zh-CN" altLang="zh-CN" b="1" dirty="0">
                <a:solidFill>
                  <a:srgbClr val="0070C0"/>
                </a:solidFill>
                <a:latin typeface="微软雅黑" panose="020B0503020204020204" pitchFamily="34" charset="-122"/>
                <a:ea typeface="微软雅黑" panose="020B0503020204020204" pitchFamily="34" charset="-122"/>
                <a:sym typeface="+mn-ea"/>
              </a:rPr>
              <a:t>）结构：</a:t>
            </a:r>
            <a:endParaRPr lang="zh-CN" altLang="zh-CN" b="1" dirty="0">
              <a:solidFill>
                <a:srgbClr val="0070C0"/>
              </a:solidFill>
              <a:latin typeface="微软雅黑" panose="020B0503020204020204" pitchFamily="34" charset="-122"/>
              <a:ea typeface="微软雅黑" panose="020B0503020204020204" pitchFamily="34" charset="-122"/>
            </a:endParaRPr>
          </a:p>
          <a:p>
            <a:pPr marL="0" marR="0" lvl="0" indent="268605" algn="l" defTabSz="914400" rtl="0" eaLnBrk="0" fontAlgn="base" latinLnBrk="0" hangingPunct="0">
              <a:lnSpc>
                <a:spcPct val="150000"/>
              </a:lnSpc>
              <a:spcBef>
                <a:spcPct val="0"/>
              </a:spcBef>
              <a:spcAft>
                <a:spcPct val="0"/>
              </a:spcAft>
              <a:buClrTx/>
              <a:buSzTx/>
              <a:buFontTx/>
              <a:buNone/>
            </a:pPr>
            <a:r>
              <a:rPr lang="en-US" altLang="zh-CN" b="1" dirty="0">
                <a:solidFill>
                  <a:srgbClr val="0070C0"/>
                </a:solidFill>
                <a:latin typeface="微软雅黑" panose="020B0503020204020204" pitchFamily="34" charset="-122"/>
                <a:ea typeface="微软雅黑" panose="020B0503020204020204" pitchFamily="34" charset="-122"/>
              </a:rPr>
              <a:t>  a.</a:t>
            </a:r>
            <a:r>
              <a:rPr lang="zh-CN" altLang="en-US" b="1" dirty="0">
                <a:solidFill>
                  <a:srgbClr val="0070C0"/>
                </a:solidFill>
                <a:latin typeface="微软雅黑" panose="020B0503020204020204" pitchFamily="34" charset="-122"/>
                <a:ea typeface="微软雅黑" panose="020B0503020204020204" pitchFamily="34" charset="-122"/>
              </a:rPr>
              <a:t>十字轴式刚性万向节如图（图 </a:t>
            </a:r>
            <a:r>
              <a:rPr lang="en-US" altLang="zh-CN" b="1" dirty="0">
                <a:solidFill>
                  <a:srgbClr val="0070C0"/>
                </a:solidFill>
                <a:latin typeface="微软雅黑" panose="020B0503020204020204" pitchFamily="34" charset="-122"/>
                <a:ea typeface="微软雅黑" panose="020B0503020204020204" pitchFamily="34" charset="-122"/>
              </a:rPr>
              <a:t>6-8</a:t>
            </a:r>
            <a:r>
              <a:rPr lang="zh-CN" altLang="en-US" b="1" dirty="0">
                <a:solidFill>
                  <a:srgbClr val="0070C0"/>
                </a:solidFill>
                <a:latin typeface="微软雅黑" panose="020B0503020204020204" pitchFamily="34" charset="-122"/>
                <a:ea typeface="微软雅黑" panose="020B0503020204020204" pitchFamily="34" charset="-122"/>
              </a:rPr>
              <a:t>）</a:t>
            </a:r>
            <a:endParaRPr lang="zh-CN" altLang="en-US" b="1" dirty="0">
              <a:solidFill>
                <a:srgbClr val="0070C0"/>
              </a:solidFill>
              <a:latin typeface="微软雅黑" panose="020B0503020204020204" pitchFamily="34" charset="-122"/>
              <a:ea typeface="微软雅黑" panose="020B0503020204020204" pitchFamily="34" charset="-122"/>
            </a:endParaRPr>
          </a:p>
          <a:p>
            <a:pPr marL="0" marR="0" lvl="0" indent="266700" algn="l" defTabSz="914400" rtl="0" eaLnBrk="0" fontAlgn="base" latinLnBrk="0" hangingPunct="0">
              <a:lnSpc>
                <a:spcPct val="150000"/>
              </a:lnSpc>
              <a:spcBef>
                <a:spcPct val="0"/>
              </a:spcBef>
              <a:spcAft>
                <a:spcPct val="0"/>
              </a:spcAft>
              <a:buClrTx/>
              <a:buSzTx/>
              <a:buFontTx/>
              <a:buNone/>
            </a:pPr>
            <a:r>
              <a:rPr lang="en-US" altLang="zh-CN" b="1" dirty="0">
                <a:solidFill>
                  <a:srgbClr val="0070C0"/>
                </a:solidFill>
                <a:latin typeface="微软雅黑" panose="020B0503020204020204" pitchFamily="34" charset="-122"/>
                <a:ea typeface="微软雅黑" panose="020B0503020204020204" pitchFamily="34" charset="-122"/>
              </a:rPr>
              <a:t>  </a:t>
            </a:r>
            <a:r>
              <a:rPr lang="zh-CN" altLang="en-US" b="1" dirty="0">
                <a:solidFill>
                  <a:srgbClr val="0070C0"/>
                </a:solidFill>
                <a:latin typeface="微软雅黑" panose="020B0503020204020204" pitchFamily="34" charset="-122"/>
                <a:ea typeface="微软雅黑" panose="020B0503020204020204" pitchFamily="34" charset="-122"/>
              </a:rPr>
              <a:t>两万向节叉</a:t>
            </a:r>
            <a:r>
              <a:rPr lang="en-US" altLang="zh-CN" b="1" dirty="0">
                <a:solidFill>
                  <a:srgbClr val="0070C0"/>
                </a:solidFill>
                <a:latin typeface="微软雅黑" panose="020B0503020204020204" pitchFamily="34" charset="-122"/>
                <a:ea typeface="微软雅黑" panose="020B0503020204020204" pitchFamily="34" charset="-122"/>
              </a:rPr>
              <a:t>2</a:t>
            </a:r>
            <a:r>
              <a:rPr lang="zh-CN" altLang="en-US" b="1" dirty="0">
                <a:solidFill>
                  <a:srgbClr val="0070C0"/>
                </a:solidFill>
                <a:latin typeface="微软雅黑" panose="020B0503020204020204" pitchFamily="34" charset="-122"/>
                <a:ea typeface="微软雅黑" panose="020B0503020204020204" pitchFamily="34" charset="-122"/>
              </a:rPr>
              <a:t>和</a:t>
            </a:r>
            <a:r>
              <a:rPr lang="en-US" altLang="zh-CN" b="1" dirty="0">
                <a:solidFill>
                  <a:srgbClr val="0070C0"/>
                </a:solidFill>
                <a:latin typeface="微软雅黑" panose="020B0503020204020204" pitchFamily="34" charset="-122"/>
                <a:ea typeface="微软雅黑" panose="020B0503020204020204" pitchFamily="34" charset="-122"/>
              </a:rPr>
              <a:t>6</a:t>
            </a:r>
            <a:r>
              <a:rPr lang="zh-CN" altLang="en-US" b="1" dirty="0">
                <a:solidFill>
                  <a:srgbClr val="0070C0"/>
                </a:solidFill>
                <a:latin typeface="微软雅黑" panose="020B0503020204020204" pitchFamily="34" charset="-122"/>
                <a:ea typeface="微软雅黑" panose="020B0503020204020204" pitchFamily="34" charset="-122"/>
              </a:rPr>
              <a:t>上的孔分别活套在十字轴</a:t>
            </a:r>
            <a:r>
              <a:rPr lang="en-US" altLang="zh-CN" b="1" dirty="0">
                <a:solidFill>
                  <a:srgbClr val="0070C0"/>
                </a:solidFill>
                <a:latin typeface="微软雅黑" panose="020B0503020204020204" pitchFamily="34" charset="-122"/>
                <a:ea typeface="微软雅黑" panose="020B0503020204020204" pitchFamily="34" charset="-122"/>
              </a:rPr>
              <a:t>4</a:t>
            </a:r>
            <a:r>
              <a:rPr lang="zh-CN" altLang="en-US" b="1" dirty="0">
                <a:solidFill>
                  <a:srgbClr val="0070C0"/>
                </a:solidFill>
                <a:latin typeface="微软雅黑" panose="020B0503020204020204" pitchFamily="34" charset="-122"/>
                <a:ea typeface="微软雅黑" panose="020B0503020204020204" pitchFamily="34" charset="-122"/>
              </a:rPr>
              <a:t>的两对轴颈上。这样，当主动轴转动时从动轴既可随之转动又可绕十字轴中心在任意方向摆动。为了减少摩擦损失，提高传动效率，在十字轴轴颈和万向节叉孔间装有由滚针</a:t>
            </a:r>
            <a:r>
              <a:rPr lang="en-US" altLang="zh-CN" b="1" dirty="0">
                <a:solidFill>
                  <a:srgbClr val="0070C0"/>
                </a:solidFill>
                <a:latin typeface="微软雅黑" panose="020B0503020204020204" pitchFamily="34" charset="-122"/>
                <a:ea typeface="微软雅黑" panose="020B0503020204020204" pitchFamily="34" charset="-122"/>
              </a:rPr>
              <a:t>8</a:t>
            </a:r>
            <a:r>
              <a:rPr lang="zh-CN" altLang="en-US" b="1" dirty="0">
                <a:solidFill>
                  <a:srgbClr val="0070C0"/>
                </a:solidFill>
                <a:latin typeface="微软雅黑" panose="020B0503020204020204" pitchFamily="34" charset="-122"/>
                <a:ea typeface="微软雅黑" panose="020B0503020204020204" pitchFamily="34" charset="-122"/>
              </a:rPr>
              <a:t>和套筒</a:t>
            </a:r>
            <a:r>
              <a:rPr lang="en-US" altLang="zh-CN" b="1" dirty="0">
                <a:solidFill>
                  <a:srgbClr val="0070C0"/>
                </a:solidFill>
                <a:latin typeface="微软雅黑" panose="020B0503020204020204" pitchFamily="34" charset="-122"/>
                <a:ea typeface="微软雅黑" panose="020B0503020204020204" pitchFamily="34" charset="-122"/>
              </a:rPr>
              <a:t>9</a:t>
            </a:r>
            <a:r>
              <a:rPr lang="zh-CN" altLang="en-US" b="1" dirty="0">
                <a:solidFill>
                  <a:srgbClr val="0070C0"/>
                </a:solidFill>
                <a:latin typeface="微软雅黑" panose="020B0503020204020204" pitchFamily="34" charset="-122"/>
                <a:ea typeface="微软雅黑" panose="020B0503020204020204" pitchFamily="34" charset="-122"/>
              </a:rPr>
              <a:t>组成的滚针轴承，然后用螺钉和盖</a:t>
            </a:r>
            <a:r>
              <a:rPr lang="en-US" altLang="zh-CN" b="1" dirty="0">
                <a:solidFill>
                  <a:srgbClr val="0070C0"/>
                </a:solidFill>
                <a:latin typeface="微软雅黑" panose="020B0503020204020204" pitchFamily="34" charset="-122"/>
                <a:ea typeface="微软雅黑" panose="020B0503020204020204" pitchFamily="34" charset="-122"/>
              </a:rPr>
              <a:t>1</a:t>
            </a:r>
            <a:r>
              <a:rPr lang="zh-CN" altLang="en-US" b="1" dirty="0">
                <a:solidFill>
                  <a:srgbClr val="0070C0"/>
                </a:solidFill>
                <a:latin typeface="微软雅黑" panose="020B0503020204020204" pitchFamily="34" charset="-122"/>
                <a:ea typeface="微软雅黑" panose="020B0503020204020204" pitchFamily="34" charset="-122"/>
              </a:rPr>
              <a:t>将套筒</a:t>
            </a:r>
            <a:r>
              <a:rPr lang="en-US" altLang="zh-CN" b="1" dirty="0">
                <a:solidFill>
                  <a:srgbClr val="0070C0"/>
                </a:solidFill>
                <a:latin typeface="微软雅黑" panose="020B0503020204020204" pitchFamily="34" charset="-122"/>
                <a:ea typeface="微软雅黑" panose="020B0503020204020204" pitchFamily="34" charset="-122"/>
              </a:rPr>
              <a:t>9</a:t>
            </a:r>
            <a:r>
              <a:rPr lang="zh-CN" altLang="en-US" b="1" dirty="0">
                <a:solidFill>
                  <a:srgbClr val="0070C0"/>
                </a:solidFill>
                <a:latin typeface="微软雅黑" panose="020B0503020204020204" pitchFamily="34" charset="-122"/>
                <a:ea typeface="微软雅黑" panose="020B0503020204020204" pitchFamily="34" charset="-122"/>
              </a:rPr>
              <a:t>固定在万向节叉上，并用锁片将螺钉锁紧，以防止轴承在离心力作用下从万向节叉内脱出。为了润滑轴承，十字轴做成中空的，并有油路通向轴颈。润滑油从注油嘴</a:t>
            </a:r>
            <a:r>
              <a:rPr lang="en-US" altLang="zh-CN" b="1" dirty="0">
                <a:solidFill>
                  <a:srgbClr val="0070C0"/>
                </a:solidFill>
                <a:latin typeface="微软雅黑" panose="020B0503020204020204" pitchFamily="34" charset="-122"/>
                <a:ea typeface="微软雅黑" panose="020B0503020204020204" pitchFamily="34" charset="-122"/>
              </a:rPr>
              <a:t>3</a:t>
            </a:r>
            <a:r>
              <a:rPr lang="zh-CN" altLang="en-US" b="1" dirty="0">
                <a:solidFill>
                  <a:srgbClr val="0070C0"/>
                </a:solidFill>
                <a:latin typeface="微软雅黑" panose="020B0503020204020204" pitchFamily="34" charset="-122"/>
                <a:ea typeface="微软雅黑" panose="020B0503020204020204" pitchFamily="34" charset="-122"/>
              </a:rPr>
              <a:t>注入十字轴内腔。为避免润滑油流出及尘垢进入轴承，在十字轴的轴颈上套着装在金属座圈内的毛毡油封</a:t>
            </a:r>
            <a:r>
              <a:rPr lang="en-US" altLang="zh-CN" b="1" dirty="0">
                <a:solidFill>
                  <a:srgbClr val="0070C0"/>
                </a:solidFill>
                <a:latin typeface="微软雅黑" panose="020B0503020204020204" pitchFamily="34" charset="-122"/>
                <a:ea typeface="微软雅黑" panose="020B0503020204020204" pitchFamily="34" charset="-122"/>
              </a:rPr>
              <a:t>7</a:t>
            </a:r>
            <a:r>
              <a:rPr lang="zh-CN" altLang="en-US" b="1" dirty="0">
                <a:solidFill>
                  <a:srgbClr val="0070C0"/>
                </a:solidFill>
                <a:latin typeface="微软雅黑" panose="020B0503020204020204" pitchFamily="34" charset="-122"/>
                <a:ea typeface="微软雅黑" panose="020B0503020204020204" pitchFamily="34" charset="-122"/>
              </a:rPr>
              <a:t>。在十字轴的中部还装有带弹簧的安全阀</a:t>
            </a:r>
            <a:r>
              <a:rPr lang="en-US" altLang="zh-CN" b="1" dirty="0">
                <a:solidFill>
                  <a:srgbClr val="0070C0"/>
                </a:solidFill>
                <a:latin typeface="微软雅黑" panose="020B0503020204020204" pitchFamily="34" charset="-122"/>
                <a:ea typeface="微软雅黑" panose="020B0503020204020204" pitchFamily="34" charset="-122"/>
              </a:rPr>
              <a:t>5</a:t>
            </a:r>
            <a:r>
              <a:rPr lang="zh-CN" altLang="en-US" b="1" dirty="0">
                <a:solidFill>
                  <a:srgbClr val="0070C0"/>
                </a:solidFill>
                <a:latin typeface="微软雅黑" panose="020B0503020204020204" pitchFamily="34" charset="-122"/>
                <a:ea typeface="微软雅黑" panose="020B0503020204020204" pitchFamily="34" charset="-122"/>
              </a:rPr>
              <a:t>。若十字轴内腔的润滑油压力大于允许值，</a:t>
            </a:r>
            <a:endParaRPr lang="zh-CN" altLang="en-US" b="1" dirty="0">
              <a:solidFill>
                <a:srgbClr val="0070C0"/>
              </a:solidFill>
              <a:latin typeface="微软雅黑" panose="020B0503020204020204" pitchFamily="34" charset="-122"/>
              <a:ea typeface="微软雅黑" panose="020B0503020204020204" pitchFamily="34" charset="-122"/>
            </a:endParaRPr>
          </a:p>
          <a:p>
            <a:pPr marL="0" marR="0" lvl="0" indent="266700" algn="l" defTabSz="914400" rtl="0" eaLnBrk="0" fontAlgn="base" latinLnBrk="0" hangingPunct="0">
              <a:lnSpc>
                <a:spcPct val="150000"/>
              </a:lnSpc>
              <a:spcBef>
                <a:spcPct val="0"/>
              </a:spcBef>
              <a:spcAft>
                <a:spcPct val="0"/>
              </a:spcAft>
              <a:buClrTx/>
              <a:buSzTx/>
              <a:buFontTx/>
              <a:buNone/>
            </a:pPr>
            <a:r>
              <a:rPr lang="zh-CN" altLang="en-US" b="1" dirty="0">
                <a:solidFill>
                  <a:srgbClr val="0070C0"/>
                </a:solidFill>
                <a:latin typeface="微软雅黑" panose="020B0503020204020204" pitchFamily="34" charset="-122"/>
                <a:ea typeface="微软雅黑" panose="020B0503020204020204" pitchFamily="34" charset="-122"/>
              </a:rPr>
              <a:t>安全阀即被顶开而润滑油外溢，使油封不致因油压过高而损坏。</a:t>
            </a:r>
            <a:endParaRPr lang="zh-CN" altLang="en-US"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1">
            <a:extLst>
              <a:ext uri="{28A0092B-C50C-407E-A947-70E740481C1C}">
                <a14:useLocalDpi xmlns:a14="http://schemas.microsoft.com/office/drawing/2010/main" val="0"/>
              </a:ext>
            </a:extLst>
          </a:blip>
          <a:srcRect/>
          <a:stretch>
            <a:fillRect/>
          </a:stretch>
        </p:blipFill>
        <p:spPr bwMode="auto">
          <a:xfrm>
            <a:off x="899592" y="1201316"/>
            <a:ext cx="3960440" cy="2664296"/>
          </a:xfrm>
          <a:prstGeom prst="rect">
            <a:avLst/>
          </a:prstGeom>
          <a:noFill/>
        </p:spPr>
      </p:pic>
      <p:sp>
        <p:nvSpPr>
          <p:cNvPr id="3" name="矩形 2"/>
          <p:cNvSpPr/>
          <p:nvPr/>
        </p:nvSpPr>
        <p:spPr>
          <a:xfrm>
            <a:off x="322676" y="3888590"/>
            <a:ext cx="4572000" cy="1537970"/>
          </a:xfrm>
          <a:prstGeom prst="rect">
            <a:avLst/>
          </a:prstGeom>
        </p:spPr>
        <p:txBody>
          <a:bodyPr>
            <a:spAutoFit/>
          </a:bodyPr>
          <a:lstStyle/>
          <a:p>
            <a:pPr indent="266700" algn="ctr">
              <a:lnSpc>
                <a:spcPct val="150000"/>
              </a:lnSpc>
              <a:spcBef>
                <a:spcPts val="600"/>
              </a:spcBef>
              <a:spcAft>
                <a:spcPts val="0"/>
              </a:spcAft>
            </a:pPr>
            <a:r>
              <a:rPr lang="en-US" altLang="zh-CN" sz="1400" kern="100" dirty="0">
                <a:latin typeface="宋体" panose="02010600030101010101" pitchFamily="2" charset="-122"/>
              </a:rPr>
              <a:t>1-</a:t>
            </a:r>
            <a:r>
              <a:rPr lang="zh-CN" altLang="zh-CN" sz="1400" kern="100" dirty="0">
                <a:latin typeface="Times New Roman" panose="02020603050405020304" pitchFamily="18" charset="0"/>
              </a:rPr>
              <a:t>轴承盖；</a:t>
            </a:r>
            <a:r>
              <a:rPr lang="en-US" altLang="zh-CN" sz="1400" kern="100" dirty="0">
                <a:latin typeface="Times New Roman" panose="02020603050405020304" pitchFamily="18" charset="0"/>
              </a:rPr>
              <a:t>2</a:t>
            </a:r>
            <a:r>
              <a:rPr lang="zh-CN" altLang="zh-CN" sz="1400" kern="100" dirty="0">
                <a:latin typeface="Times New Roman" panose="02020603050405020304" pitchFamily="18" charset="0"/>
              </a:rPr>
              <a:t>、</a:t>
            </a:r>
            <a:r>
              <a:rPr lang="en-US" altLang="zh-CN" sz="1400" kern="100" dirty="0">
                <a:latin typeface="Times New Roman" panose="02020603050405020304" pitchFamily="18" charset="0"/>
              </a:rPr>
              <a:t>6-</a:t>
            </a:r>
            <a:r>
              <a:rPr lang="zh-CN" altLang="zh-CN" sz="1400" kern="100" dirty="0">
                <a:latin typeface="Times New Roman" panose="02020603050405020304" pitchFamily="18" charset="0"/>
              </a:rPr>
              <a:t>万向节叉；</a:t>
            </a:r>
            <a:r>
              <a:rPr lang="en-US" altLang="zh-CN" sz="1400" kern="100" dirty="0">
                <a:latin typeface="Times New Roman" panose="02020603050405020304" pitchFamily="18" charset="0"/>
              </a:rPr>
              <a:t>3-</a:t>
            </a:r>
            <a:r>
              <a:rPr lang="zh-CN" altLang="zh-CN" sz="1400" kern="100" dirty="0">
                <a:latin typeface="Times New Roman" panose="02020603050405020304" pitchFamily="18" charset="0"/>
              </a:rPr>
              <a:t>油嘴；</a:t>
            </a:r>
            <a:r>
              <a:rPr lang="en-US" altLang="zh-CN" sz="1400" kern="100" dirty="0">
                <a:latin typeface="Times New Roman" panose="02020603050405020304" pitchFamily="18" charset="0"/>
              </a:rPr>
              <a:t>4-</a:t>
            </a:r>
            <a:r>
              <a:rPr lang="zh-CN" altLang="zh-CN" sz="1400" kern="100" dirty="0">
                <a:latin typeface="Times New Roman" panose="02020603050405020304" pitchFamily="18" charset="0"/>
              </a:rPr>
              <a:t>十字轴；</a:t>
            </a:r>
            <a:r>
              <a:rPr lang="en-US" altLang="zh-CN" sz="1400" kern="100" dirty="0">
                <a:latin typeface="Times New Roman" panose="02020603050405020304" pitchFamily="18" charset="0"/>
              </a:rPr>
              <a:t>5-</a:t>
            </a:r>
            <a:r>
              <a:rPr lang="zh-CN" altLang="zh-CN" sz="1400" kern="100" dirty="0">
                <a:latin typeface="Times New Roman" panose="02020603050405020304" pitchFamily="18" charset="0"/>
              </a:rPr>
              <a:t>安全阀；</a:t>
            </a:r>
            <a:r>
              <a:rPr lang="en-US" altLang="zh-CN" sz="1400" kern="100" dirty="0">
                <a:latin typeface="Times New Roman" panose="02020603050405020304" pitchFamily="18" charset="0"/>
              </a:rPr>
              <a:t>7-</a:t>
            </a:r>
            <a:r>
              <a:rPr lang="zh-CN" altLang="zh-CN" sz="1400" kern="100" dirty="0">
                <a:latin typeface="Times New Roman" panose="02020603050405020304" pitchFamily="18" charset="0"/>
              </a:rPr>
              <a:t>油封；</a:t>
            </a:r>
            <a:r>
              <a:rPr lang="en-US" altLang="zh-CN" sz="1400" kern="100" dirty="0">
                <a:latin typeface="Times New Roman" panose="02020603050405020304" pitchFamily="18" charset="0"/>
              </a:rPr>
              <a:t>8-</a:t>
            </a:r>
            <a:r>
              <a:rPr lang="zh-CN" altLang="zh-CN" sz="1400" kern="100" dirty="0">
                <a:latin typeface="Times New Roman" panose="02020603050405020304" pitchFamily="18" charset="0"/>
              </a:rPr>
              <a:t>滚针；</a:t>
            </a:r>
            <a:r>
              <a:rPr lang="en-US" altLang="zh-CN" sz="1400" kern="100" dirty="0">
                <a:latin typeface="Times New Roman" panose="02020603050405020304" pitchFamily="18" charset="0"/>
              </a:rPr>
              <a:t>9-</a:t>
            </a:r>
            <a:r>
              <a:rPr lang="zh-CN" altLang="zh-CN" sz="1400" kern="100" dirty="0">
                <a:latin typeface="Times New Roman" panose="02020603050405020304" pitchFamily="18" charset="0"/>
              </a:rPr>
              <a:t>套筒</a:t>
            </a:r>
            <a:endParaRPr lang="zh-CN" altLang="zh-CN" sz="1400" kern="100" dirty="0">
              <a:latin typeface="Times New Roman" panose="02020603050405020304" pitchFamily="18" charset="0"/>
            </a:endParaRPr>
          </a:p>
          <a:p>
            <a:pPr indent="266700" algn="ctr">
              <a:lnSpc>
                <a:spcPct val="150000"/>
              </a:lnSpc>
              <a:spcBef>
                <a:spcPts val="600"/>
              </a:spcBef>
              <a:spcAft>
                <a:spcPts val="0"/>
              </a:spcAft>
            </a:pPr>
            <a:r>
              <a:rPr lang="zh-CN" altLang="zh-CN" sz="1400" b="1" kern="100" dirty="0">
                <a:solidFill>
                  <a:srgbClr val="0070C0"/>
                </a:solidFill>
                <a:latin typeface="等线 Light" panose="02010600030101010101" pitchFamily="2" charset="-122"/>
                <a:ea typeface="黑体" panose="02010609060101010101" pitchFamily="49" charset="-122"/>
                <a:cs typeface="Times New Roman" panose="02020603050405020304" pitchFamily="18" charset="0"/>
                <a:sym typeface="+mn-ea"/>
              </a:rPr>
              <a:t>图</a:t>
            </a:r>
            <a:r>
              <a:rPr lang="en-US" altLang="zh-CN" sz="1400" b="1" kern="100" dirty="0">
                <a:solidFill>
                  <a:srgbClr val="0070C0"/>
                </a:solidFill>
                <a:latin typeface="等线 Light" panose="02010600030101010101" pitchFamily="2" charset="-122"/>
                <a:ea typeface="等线 Light" panose="02010600030101010101" pitchFamily="2" charset="-122"/>
                <a:cs typeface="Times New Roman" panose="02020603050405020304" pitchFamily="18" charset="0"/>
                <a:sym typeface="+mn-ea"/>
              </a:rPr>
              <a:t> 6-8   </a:t>
            </a:r>
            <a:r>
              <a:rPr lang="zh-CN" altLang="zh-CN" sz="1400" b="1" kern="100" dirty="0">
                <a:solidFill>
                  <a:srgbClr val="0070C0"/>
                </a:solidFill>
                <a:latin typeface="等线 Light" panose="02010600030101010101" pitchFamily="2" charset="-122"/>
                <a:ea typeface="黑体" panose="02010609060101010101" pitchFamily="49" charset="-122"/>
                <a:cs typeface="Times New Roman" panose="02020603050405020304" pitchFamily="18" charset="0"/>
                <a:sym typeface="+mn-ea"/>
              </a:rPr>
              <a:t>十字轴式刚性万向节</a:t>
            </a:r>
            <a:endParaRPr lang="zh-CN" altLang="zh-CN" sz="1400" b="1" kern="100" dirty="0">
              <a:solidFill>
                <a:srgbClr val="0070C0"/>
              </a:solidFill>
              <a:latin typeface="等线 Light" panose="02010600030101010101" pitchFamily="2" charset="-122"/>
              <a:ea typeface="等线 Light" panose="02010600030101010101" pitchFamily="2" charset="-122"/>
              <a:cs typeface="Times New Roman" panose="02020603050405020304" pitchFamily="18" charset="0"/>
            </a:endParaRPr>
          </a:p>
          <a:p>
            <a:pPr indent="266700" algn="ctr">
              <a:lnSpc>
                <a:spcPct val="150000"/>
              </a:lnSpc>
              <a:spcBef>
                <a:spcPts val="600"/>
              </a:spcBef>
              <a:spcAft>
                <a:spcPts val="0"/>
              </a:spcAft>
            </a:pPr>
            <a:endParaRPr lang="zh-CN" altLang="zh-CN" sz="1400" b="1" kern="100" dirty="0">
              <a:solidFill>
                <a:srgbClr val="0070C0"/>
              </a:solidFill>
              <a:latin typeface="等线 Light" panose="02010600030101010101" pitchFamily="2" charset="-122"/>
              <a:ea typeface="等线 Light" panose="02010600030101010101" pitchFamily="2" charset="-122"/>
              <a:cs typeface="Times New Roman" panose="02020603050405020304" pitchFamily="18" charset="0"/>
            </a:endParaRPr>
          </a:p>
        </p:txBody>
      </p:sp>
      <p:sp>
        <p:nvSpPr>
          <p:cNvPr id="4" name="矩形 3"/>
          <p:cNvSpPr/>
          <p:nvPr/>
        </p:nvSpPr>
        <p:spPr>
          <a:xfrm>
            <a:off x="5076056" y="1418352"/>
            <a:ext cx="3954863" cy="3830955"/>
          </a:xfrm>
          <a:prstGeom prst="rect">
            <a:avLst/>
          </a:prstGeom>
        </p:spPr>
        <p:txBody>
          <a:bodyPr wrap="square">
            <a:spAutoFit/>
          </a:bodyPr>
          <a:lstStyle/>
          <a:p>
            <a:pPr indent="266700" algn="just">
              <a:lnSpc>
                <a:spcPct val="150000"/>
              </a:lnSpc>
              <a:spcAft>
                <a:spcPts val="0"/>
              </a:spcAft>
            </a:pPr>
            <a:r>
              <a:rPr lang="en-US" altLang="zh-CN" b="1" dirty="0">
                <a:solidFill>
                  <a:srgbClr val="0070C0"/>
                </a:solidFill>
                <a:latin typeface="微软雅黑" panose="020B0503020204020204" pitchFamily="34" charset="-122"/>
                <a:ea typeface="微软雅黑" panose="020B0503020204020204" pitchFamily="34" charset="-122"/>
              </a:rPr>
              <a:t>  </a:t>
            </a:r>
            <a:r>
              <a:rPr lang="zh-CN" altLang="zh-CN" b="1" dirty="0">
                <a:solidFill>
                  <a:srgbClr val="0070C0"/>
                </a:solidFill>
                <a:latin typeface="微软雅黑" panose="020B0503020204020204" pitchFamily="34" charset="-122"/>
                <a:ea typeface="微软雅黑" panose="020B0503020204020204" pitchFamily="34" charset="-122"/>
              </a:rPr>
              <a:t>上述滚针轴承的轴向定位方式为盖板式，此外还有瓦盖式和挡圈固定式。</a:t>
            </a:r>
            <a:endParaRPr lang="zh-CN" altLang="zh-CN" b="1" dirty="0">
              <a:solidFill>
                <a:srgbClr val="0070C0"/>
              </a:solidFill>
              <a:latin typeface="微软雅黑" panose="020B0503020204020204" pitchFamily="34" charset="-122"/>
              <a:ea typeface="微软雅黑" panose="020B0503020204020204" pitchFamily="34" charset="-122"/>
            </a:endParaRPr>
          </a:p>
          <a:p>
            <a:pPr algn="just">
              <a:lnSpc>
                <a:spcPct val="150000"/>
              </a:lnSpc>
              <a:spcAft>
                <a:spcPts val="0"/>
              </a:spcAft>
            </a:pPr>
            <a:r>
              <a:rPr lang="zh-CN" altLang="zh-CN" b="1" dirty="0">
                <a:solidFill>
                  <a:srgbClr val="0070C0"/>
                </a:solidFill>
                <a:latin typeface="微软雅黑" panose="020B0503020204020204" pitchFamily="34" charset="-122"/>
                <a:ea typeface="微软雅黑" panose="020B0503020204020204" pitchFamily="34" charset="-122"/>
              </a:rPr>
              <a:t>由于刚性万向节结构简单，传动效率较高，因此应用较广泛，其不足之处是对于单个万向节在输入轴和输出轴之间有夹角的情况下，其两轴的角速度不相等，这就是单个万向节的不等速性。</a:t>
            </a:r>
            <a:endParaRPr lang="zh-CN" altLang="zh-CN"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267335" y="1075055"/>
            <a:ext cx="8338820" cy="3830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indent="3048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R="0" lvl="0" indent="268605" algn="just" eaLnBrk="1" fontAlgn="base" hangingPunct="1">
              <a:lnSpc>
                <a:spcPct val="150000"/>
              </a:lnSpc>
              <a:spcBef>
                <a:spcPct val="0"/>
              </a:spcBef>
              <a:spcAft>
                <a:spcPts val="0"/>
              </a:spcAft>
              <a:buClrTx/>
              <a:buSzTx/>
              <a:buFontTx/>
              <a:buNone/>
            </a:pPr>
            <a:r>
              <a:rPr lang="en-US" altLang="zh-CN" b="1" dirty="0">
                <a:solidFill>
                  <a:srgbClr val="0070C0"/>
                </a:solidFill>
                <a:latin typeface="微软雅黑" panose="020B0503020204020204" pitchFamily="34" charset="-122"/>
                <a:ea typeface="微软雅黑" panose="020B0503020204020204" pitchFamily="34" charset="-122"/>
              </a:rPr>
              <a:t>b.</a:t>
            </a:r>
            <a:r>
              <a:rPr lang="zh-CN" altLang="en-US" b="1" dirty="0">
                <a:solidFill>
                  <a:srgbClr val="0070C0"/>
                </a:solidFill>
                <a:latin typeface="微软雅黑" panose="020B0503020204020204" pitchFamily="34" charset="-122"/>
                <a:ea typeface="微软雅黑" panose="020B0503020204020204" pitchFamily="34" charset="-122"/>
              </a:rPr>
              <a:t>准等速万向节</a:t>
            </a:r>
            <a:endParaRPr lang="zh-CN" altLang="en-US" b="1" dirty="0">
              <a:solidFill>
                <a:srgbClr val="0070C0"/>
              </a:solidFill>
              <a:latin typeface="微软雅黑" panose="020B0503020204020204" pitchFamily="34" charset="-122"/>
              <a:ea typeface="微软雅黑" panose="020B0503020204020204" pitchFamily="34" charset="-122"/>
            </a:endParaRPr>
          </a:p>
          <a:p>
            <a:pPr marR="0" lvl="0" indent="304800" algn="just" eaLnBrk="1" fontAlgn="base" hangingPunct="1">
              <a:lnSpc>
                <a:spcPct val="150000"/>
              </a:lnSpc>
              <a:spcBef>
                <a:spcPct val="0"/>
              </a:spcBef>
              <a:spcAft>
                <a:spcPts val="0"/>
              </a:spcAft>
              <a:buClrTx/>
              <a:buSzTx/>
              <a:buFontTx/>
              <a:buNone/>
            </a:pPr>
            <a:r>
              <a:rPr lang="zh-CN" altLang="en-US" b="1" dirty="0">
                <a:solidFill>
                  <a:srgbClr val="0070C0"/>
                </a:solidFill>
                <a:latin typeface="微软雅黑" panose="020B0503020204020204" pitchFamily="34" charset="-122"/>
                <a:ea typeface="微软雅黑" panose="020B0503020204020204" pitchFamily="34" charset="-122"/>
              </a:rPr>
              <a:t>准等速万向节是根据上述双万向节实现等速传动的原理，在结构上使中间轴缩短，从而实现或基本实现等角速度传动。准等速万向节结构形式很多，常见的有双联式、凸块式和三销轴式。</a:t>
            </a:r>
            <a:endParaRPr lang="zh-CN" altLang="en-US" b="1" dirty="0">
              <a:solidFill>
                <a:srgbClr val="0070C0"/>
              </a:solidFill>
              <a:latin typeface="微软雅黑" panose="020B0503020204020204" pitchFamily="34" charset="-122"/>
              <a:ea typeface="微软雅黑" panose="020B0503020204020204" pitchFamily="34" charset="-122"/>
            </a:endParaRPr>
          </a:p>
          <a:p>
            <a:pPr marR="0" lvl="0" indent="304800" algn="just" eaLnBrk="1" fontAlgn="base" hangingPunct="1">
              <a:lnSpc>
                <a:spcPct val="150000"/>
              </a:lnSpc>
              <a:spcBef>
                <a:spcPct val="0"/>
              </a:spcBef>
              <a:spcAft>
                <a:spcPts val="0"/>
              </a:spcAft>
              <a:buClrTx/>
              <a:buSzTx/>
              <a:buFontTx/>
              <a:buNone/>
            </a:pP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1</a:t>
            </a:r>
            <a:r>
              <a:rPr lang="zh-CN" altLang="en-US" b="1" dirty="0">
                <a:solidFill>
                  <a:srgbClr val="0070C0"/>
                </a:solidFill>
                <a:latin typeface="微软雅黑" panose="020B0503020204020204" pitchFamily="34" charset="-122"/>
                <a:ea typeface="微软雅黑" panose="020B0503020204020204" pitchFamily="34" charset="-122"/>
              </a:rPr>
              <a:t>）双联式万向节</a:t>
            </a:r>
            <a:endParaRPr lang="zh-CN" altLang="en-US" b="1" dirty="0">
              <a:solidFill>
                <a:srgbClr val="0070C0"/>
              </a:solidFill>
              <a:latin typeface="微软雅黑" panose="020B0503020204020204" pitchFamily="34" charset="-122"/>
              <a:ea typeface="微软雅黑" panose="020B0503020204020204" pitchFamily="34" charset="-122"/>
            </a:endParaRPr>
          </a:p>
          <a:p>
            <a:pPr marR="0" lvl="0" indent="304800" algn="just" eaLnBrk="1" fontAlgn="base" hangingPunct="1">
              <a:lnSpc>
                <a:spcPct val="150000"/>
              </a:lnSpc>
              <a:spcBef>
                <a:spcPct val="0"/>
              </a:spcBef>
              <a:spcAft>
                <a:spcPts val="0"/>
              </a:spcAft>
              <a:buClrTx/>
              <a:buSzTx/>
              <a:buFontTx/>
              <a:buNone/>
            </a:pPr>
            <a:r>
              <a:rPr lang="zh-CN" altLang="en-US" b="1" dirty="0">
                <a:solidFill>
                  <a:srgbClr val="0070C0"/>
                </a:solidFill>
                <a:latin typeface="微软雅黑" panose="020B0503020204020204" pitchFamily="34" charset="-122"/>
                <a:ea typeface="微软雅黑" panose="020B0503020204020204" pitchFamily="34" charset="-122"/>
              </a:rPr>
              <a:t>双联式万向节实际上是一套传动轴长度缩至最小的双万向节等速传动装置。图 </a:t>
            </a:r>
            <a:r>
              <a:rPr lang="en-US" altLang="zh-CN" b="1" dirty="0">
                <a:solidFill>
                  <a:srgbClr val="0070C0"/>
                </a:solidFill>
                <a:latin typeface="微软雅黑" panose="020B0503020204020204" pitchFamily="34" charset="-122"/>
                <a:ea typeface="微软雅黑" panose="020B0503020204020204" pitchFamily="34" charset="-122"/>
              </a:rPr>
              <a:t>6-9</a:t>
            </a:r>
            <a:r>
              <a:rPr lang="zh-CN" altLang="en-US" b="1" dirty="0">
                <a:solidFill>
                  <a:srgbClr val="0070C0"/>
                </a:solidFill>
                <a:latin typeface="微软雅黑" panose="020B0503020204020204" pitchFamily="34" charset="-122"/>
                <a:ea typeface="微软雅黑" panose="020B0503020204020204" pitchFamily="34" charset="-122"/>
              </a:rPr>
              <a:t>中的双联叉</a:t>
            </a:r>
            <a:r>
              <a:rPr lang="en-US" altLang="zh-CN" b="1" dirty="0">
                <a:solidFill>
                  <a:srgbClr val="0070C0"/>
                </a:solidFill>
                <a:latin typeface="微软雅黑" panose="020B0503020204020204" pitchFamily="34" charset="-122"/>
                <a:ea typeface="微软雅黑" panose="020B0503020204020204" pitchFamily="34" charset="-122"/>
              </a:rPr>
              <a:t>3</a:t>
            </a:r>
            <a:r>
              <a:rPr lang="zh-CN" altLang="en-US" b="1" dirty="0">
                <a:solidFill>
                  <a:srgbClr val="0070C0"/>
                </a:solidFill>
                <a:latin typeface="微软雅黑" panose="020B0503020204020204" pitchFamily="34" charset="-122"/>
                <a:ea typeface="微软雅黑" panose="020B0503020204020204" pitchFamily="34" charset="-122"/>
              </a:rPr>
              <a:t>相当于两个在同一平面上的万向节叉。欲使轴</a:t>
            </a:r>
            <a:r>
              <a:rPr lang="en-US" altLang="zh-CN" b="1" dirty="0">
                <a:solidFill>
                  <a:srgbClr val="0070C0"/>
                </a:solidFill>
                <a:latin typeface="微软雅黑" panose="020B0503020204020204" pitchFamily="34" charset="-122"/>
                <a:ea typeface="微软雅黑" panose="020B0503020204020204" pitchFamily="34" charset="-122"/>
              </a:rPr>
              <a:t>1</a:t>
            </a:r>
            <a:r>
              <a:rPr lang="zh-CN" altLang="en-US" b="1" dirty="0">
                <a:solidFill>
                  <a:srgbClr val="0070C0"/>
                </a:solidFill>
                <a:latin typeface="微软雅黑" panose="020B0503020204020204" pitchFamily="34" charset="-122"/>
                <a:ea typeface="微软雅黑" panose="020B0503020204020204" pitchFamily="34" charset="-122"/>
              </a:rPr>
              <a:t>和轴</a:t>
            </a:r>
            <a:r>
              <a:rPr lang="en-US" altLang="zh-CN" b="1" dirty="0">
                <a:solidFill>
                  <a:srgbClr val="0070C0"/>
                </a:solidFill>
                <a:latin typeface="微软雅黑" panose="020B0503020204020204" pitchFamily="34" charset="-122"/>
                <a:ea typeface="微软雅黑" panose="020B0503020204020204" pitchFamily="34" charset="-122"/>
              </a:rPr>
              <a:t>2</a:t>
            </a:r>
            <a:r>
              <a:rPr lang="zh-CN" altLang="en-US" b="1" dirty="0">
                <a:solidFill>
                  <a:srgbClr val="0070C0"/>
                </a:solidFill>
                <a:latin typeface="微软雅黑" panose="020B0503020204020204" pitchFamily="34" charset="-122"/>
                <a:ea typeface="微软雅黑" panose="020B0503020204020204" pitchFamily="34" charset="-122"/>
              </a:rPr>
              <a:t>的角速度相等，应保持</a:t>
            </a:r>
            <a:r>
              <a:rPr lang="en-US" altLang="zh-CN" b="1" dirty="0">
                <a:solidFill>
                  <a:srgbClr val="0070C0"/>
                </a:solidFill>
                <a:latin typeface="微软雅黑" panose="020B0503020204020204" pitchFamily="34" charset="-122"/>
                <a:ea typeface="微软雅黑" panose="020B0503020204020204" pitchFamily="34" charset="-122"/>
              </a:rPr>
              <a:t>1=2</a:t>
            </a:r>
            <a:r>
              <a:rPr lang="zh-CN" altLang="en-US" b="1" dirty="0">
                <a:solidFill>
                  <a:srgbClr val="0070C0"/>
                </a:solidFill>
                <a:latin typeface="微软雅黑" panose="020B0503020204020204" pitchFamily="34" charset="-122"/>
                <a:ea typeface="微软雅黑" panose="020B0503020204020204" pitchFamily="34" charset="-122"/>
              </a:rPr>
              <a:t>，为此在双联式万向节的结构中，装有分度机构，以期双联叉的对称线平分所连两轴夹角。</a:t>
            </a:r>
            <a:endParaRPr lang="zh-CN" altLang="en-US"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2t7"/>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017520" y="1457325"/>
            <a:ext cx="3108960" cy="2800350"/>
          </a:xfrm>
          <a:prstGeom prst="rect">
            <a:avLst/>
          </a:prstGeom>
          <a:noFill/>
          <a:ln>
            <a:noFill/>
          </a:ln>
        </p:spPr>
      </p:pic>
      <p:sp>
        <p:nvSpPr>
          <p:cNvPr id="3" name="矩形 2"/>
          <p:cNvSpPr/>
          <p:nvPr/>
        </p:nvSpPr>
        <p:spPr>
          <a:xfrm>
            <a:off x="3562985" y="4293235"/>
            <a:ext cx="2455545" cy="953135"/>
          </a:xfrm>
          <a:prstGeom prst="rect">
            <a:avLst/>
          </a:prstGeom>
        </p:spPr>
        <p:txBody>
          <a:bodyPr wrap="square">
            <a:spAutoFit/>
          </a:bodyPr>
          <a:lstStyle/>
          <a:p>
            <a:r>
              <a:rPr lang="en-US" altLang="zh-CN" sz="1400" dirty="0"/>
              <a:t>     1</a:t>
            </a:r>
            <a:r>
              <a:rPr lang="zh-CN" altLang="en-US" sz="1400" dirty="0"/>
              <a:t>、</a:t>
            </a:r>
            <a:r>
              <a:rPr lang="en-US" altLang="zh-CN" sz="1400" dirty="0"/>
              <a:t>2-</a:t>
            </a:r>
            <a:r>
              <a:rPr lang="zh-CN" altLang="en-US" sz="1400" dirty="0"/>
              <a:t>轴；</a:t>
            </a:r>
            <a:r>
              <a:rPr lang="en-US" altLang="zh-CN" sz="1400" dirty="0"/>
              <a:t>3-</a:t>
            </a:r>
            <a:r>
              <a:rPr lang="zh-CN" altLang="en-US" sz="1400" dirty="0"/>
              <a:t>双联叉</a:t>
            </a:r>
            <a:endParaRPr lang="zh-CN" altLang="en-US" sz="1400" dirty="0"/>
          </a:p>
          <a:p>
            <a:endParaRPr lang="zh-CN" altLang="en-US" sz="1400" b="1" dirty="0">
              <a:solidFill>
                <a:srgbClr val="0070C0"/>
              </a:solidFill>
              <a:sym typeface="+mn-ea"/>
            </a:endParaRPr>
          </a:p>
          <a:p>
            <a:r>
              <a:rPr lang="zh-CN" altLang="en-US" sz="1400" b="1" dirty="0">
                <a:solidFill>
                  <a:srgbClr val="0070C0"/>
                </a:solidFill>
                <a:sym typeface="+mn-ea"/>
              </a:rPr>
              <a:t> </a:t>
            </a:r>
            <a:r>
              <a:rPr lang="en-US" altLang="zh-CN" sz="1400" b="1" dirty="0">
                <a:solidFill>
                  <a:srgbClr val="0070C0"/>
                </a:solidFill>
                <a:sym typeface="+mn-ea"/>
              </a:rPr>
              <a:t> </a:t>
            </a:r>
            <a:r>
              <a:rPr lang="zh-CN" altLang="en-US" sz="1400" b="1" dirty="0">
                <a:solidFill>
                  <a:srgbClr val="0070C0"/>
                </a:solidFill>
                <a:sym typeface="+mn-ea"/>
              </a:rPr>
              <a:t>图 </a:t>
            </a:r>
            <a:r>
              <a:rPr lang="en-US" altLang="zh-CN" sz="1400" b="1" dirty="0">
                <a:solidFill>
                  <a:srgbClr val="0070C0"/>
                </a:solidFill>
                <a:sym typeface="+mn-ea"/>
              </a:rPr>
              <a:t>6- 9   </a:t>
            </a:r>
            <a:r>
              <a:rPr lang="zh-CN" altLang="en-US" sz="1400" b="1" dirty="0">
                <a:solidFill>
                  <a:srgbClr val="0070C0"/>
                </a:solidFill>
                <a:sym typeface="+mn-ea"/>
              </a:rPr>
              <a:t>双联式万向节</a:t>
            </a:r>
            <a:endParaRPr lang="zh-CN" altLang="en-US" sz="1400" b="1" dirty="0">
              <a:solidFill>
                <a:srgbClr val="0070C0"/>
              </a:solidFill>
            </a:endParaRPr>
          </a:p>
          <a:p>
            <a:endParaRPr lang="zh-CN" altLang="en-US" sz="1400" b="1" dirty="0">
              <a:solidFill>
                <a:srgbClr val="0070C0"/>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164465" y="995045"/>
            <a:ext cx="3772535" cy="438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noAutofit/>
          </a:bodyPr>
          <a:lstStyle/>
          <a:p>
            <a:pPr marL="0" marR="0" lvl="0" indent="0" algn="l" defTabSz="914400" rtl="0" eaLnBrk="0" fontAlgn="base" latinLnBrk="0" hangingPunct="0">
              <a:lnSpc>
                <a:spcPct val="100000"/>
              </a:lnSpc>
              <a:spcBef>
                <a:spcPct val="0"/>
              </a:spcBef>
              <a:spcAft>
                <a:spcPct val="0"/>
              </a:spcAft>
              <a:buClrTx/>
              <a:buSzTx/>
              <a:buFontTx/>
              <a:buNone/>
            </a:pPr>
            <a:r>
              <a:rPr lang="zh-CN" altLang="en-US" b="1" dirty="0" smtClean="0">
                <a:solidFill>
                  <a:srgbClr val="0070C0"/>
                </a:solidFill>
                <a:latin typeface="微软雅黑" panose="020B0503020204020204" pitchFamily="34" charset="-122"/>
                <a:ea typeface="微软雅黑" panose="020B0503020204020204" pitchFamily="34" charset="-122"/>
              </a:rPr>
              <a:t>       图 </a:t>
            </a:r>
            <a:r>
              <a:rPr lang="en-US" altLang="zh-CN" b="1" dirty="0">
                <a:solidFill>
                  <a:srgbClr val="0070C0"/>
                </a:solidFill>
                <a:latin typeface="微软雅黑" panose="020B0503020204020204" pitchFamily="34" charset="-122"/>
                <a:ea typeface="微软雅黑" panose="020B0503020204020204" pitchFamily="34" charset="-122"/>
              </a:rPr>
              <a:t>6-10</a:t>
            </a:r>
            <a:r>
              <a:rPr lang="zh-CN" altLang="en-US" b="1" dirty="0">
                <a:solidFill>
                  <a:srgbClr val="0070C0"/>
                </a:solidFill>
                <a:latin typeface="微软雅黑" panose="020B0503020204020204" pitchFamily="34" charset="-122"/>
                <a:ea typeface="微软雅黑" panose="020B0503020204020204" pitchFamily="34" charset="-122"/>
              </a:rPr>
              <a:t>为双联式十字轴等速万向节的结构实例，中间带有分度机构。分度机构的主要作用是保证万向节叉</a:t>
            </a:r>
            <a:r>
              <a:rPr lang="en-US" altLang="zh-CN" b="1" dirty="0">
                <a:solidFill>
                  <a:srgbClr val="0070C0"/>
                </a:solidFill>
                <a:latin typeface="微软雅黑" panose="020B0503020204020204" pitchFamily="34" charset="-122"/>
                <a:ea typeface="微软雅黑" panose="020B0503020204020204" pitchFamily="34" charset="-122"/>
              </a:rPr>
              <a:t>1</a:t>
            </a:r>
            <a:r>
              <a:rPr lang="zh-CN" altLang="en-US" b="1" dirty="0">
                <a:solidFill>
                  <a:srgbClr val="0070C0"/>
                </a:solidFill>
                <a:latin typeface="微软雅黑" panose="020B0503020204020204" pitchFamily="34" charset="-122"/>
                <a:ea typeface="微软雅黑" panose="020B0503020204020204" pitchFamily="34" charset="-122"/>
              </a:rPr>
              <a:t>的轴线与双联叉轴线间的夹角</a:t>
            </a:r>
            <a:r>
              <a:rPr lang="en-US" altLang="zh-CN" b="1" dirty="0">
                <a:solidFill>
                  <a:srgbClr val="0070C0"/>
                </a:solidFill>
                <a:latin typeface="微软雅黑" panose="020B0503020204020204" pitchFamily="34" charset="-122"/>
                <a:ea typeface="微软雅黑" panose="020B0503020204020204" pitchFamily="34" charset="-122"/>
              </a:rPr>
              <a:t>1</a:t>
            </a:r>
            <a:r>
              <a:rPr lang="zh-CN" altLang="en-US" b="1" dirty="0">
                <a:solidFill>
                  <a:srgbClr val="0070C0"/>
                </a:solidFill>
                <a:latin typeface="微软雅黑" panose="020B0503020204020204" pitchFamily="34" charset="-122"/>
                <a:ea typeface="微软雅黑" panose="020B0503020204020204" pitchFamily="34" charset="-122"/>
              </a:rPr>
              <a:t>等于万向节叉</a:t>
            </a:r>
            <a:r>
              <a:rPr lang="en-US" altLang="zh-CN" b="1" dirty="0">
                <a:solidFill>
                  <a:srgbClr val="0070C0"/>
                </a:solidFill>
                <a:latin typeface="微软雅黑" panose="020B0503020204020204" pitchFamily="34" charset="-122"/>
                <a:ea typeface="微软雅黑" panose="020B0503020204020204" pitchFamily="34" charset="-122"/>
              </a:rPr>
              <a:t>10</a:t>
            </a:r>
            <a:r>
              <a:rPr lang="zh-CN" altLang="en-US" b="1" dirty="0">
                <a:solidFill>
                  <a:srgbClr val="0070C0"/>
                </a:solidFill>
                <a:latin typeface="微软雅黑" panose="020B0503020204020204" pitchFamily="34" charset="-122"/>
                <a:ea typeface="微软雅黑" panose="020B0503020204020204" pitchFamily="34" charset="-122"/>
              </a:rPr>
              <a:t>与双联叉轴线间的夹角</a:t>
            </a:r>
            <a:r>
              <a:rPr lang="en-US" altLang="zh-CN" b="1" dirty="0">
                <a:solidFill>
                  <a:srgbClr val="0070C0"/>
                </a:solidFill>
                <a:latin typeface="微软雅黑" panose="020B0503020204020204" pitchFamily="34" charset="-122"/>
                <a:ea typeface="微软雅黑" panose="020B0503020204020204" pitchFamily="34" charset="-122"/>
              </a:rPr>
              <a:t>2</a:t>
            </a:r>
            <a:r>
              <a:rPr lang="zh-CN" altLang="en-US" b="1" dirty="0">
                <a:solidFill>
                  <a:srgbClr val="0070C0"/>
                </a:solidFill>
                <a:latin typeface="微软雅黑" panose="020B0503020204020204" pitchFamily="34" charset="-122"/>
                <a:ea typeface="微软雅黑" panose="020B0503020204020204" pitchFamily="34" charset="-122"/>
              </a:rPr>
              <a:t>。球碗</a:t>
            </a:r>
            <a:r>
              <a:rPr lang="en-US" altLang="zh-CN" b="1" dirty="0">
                <a:solidFill>
                  <a:srgbClr val="0070C0"/>
                </a:solidFill>
                <a:latin typeface="微软雅黑" panose="020B0503020204020204" pitchFamily="34" charset="-122"/>
                <a:ea typeface="微软雅黑" panose="020B0503020204020204" pitchFamily="34" charset="-122"/>
              </a:rPr>
              <a:t>12</a:t>
            </a:r>
            <a:r>
              <a:rPr lang="zh-CN" altLang="en-US" b="1" dirty="0">
                <a:solidFill>
                  <a:srgbClr val="0070C0"/>
                </a:solidFill>
                <a:latin typeface="微软雅黑" panose="020B0503020204020204" pitchFamily="34" charset="-122"/>
                <a:ea typeface="微软雅黑" panose="020B0503020204020204" pitchFamily="34" charset="-122"/>
              </a:rPr>
              <a:t>与球头</a:t>
            </a:r>
            <a:r>
              <a:rPr lang="en-US" altLang="zh-CN" b="1" dirty="0">
                <a:solidFill>
                  <a:srgbClr val="0070C0"/>
                </a:solidFill>
                <a:latin typeface="微软雅黑" panose="020B0503020204020204" pitchFamily="34" charset="-122"/>
                <a:ea typeface="微软雅黑" panose="020B0503020204020204" pitchFamily="34" charset="-122"/>
              </a:rPr>
              <a:t>13</a:t>
            </a:r>
            <a:r>
              <a:rPr lang="zh-CN" altLang="en-US" b="1" dirty="0">
                <a:solidFill>
                  <a:srgbClr val="0070C0"/>
                </a:solidFill>
                <a:latin typeface="微软雅黑" panose="020B0503020204020204" pitchFamily="34" charset="-122"/>
                <a:ea typeface="微软雅黑" panose="020B0503020204020204" pitchFamily="34" charset="-122"/>
              </a:rPr>
              <a:t>的中心与十字轴</a:t>
            </a:r>
            <a:r>
              <a:rPr lang="en-US" altLang="zh-CN" b="1" dirty="0">
                <a:solidFill>
                  <a:srgbClr val="0070C0"/>
                </a:solidFill>
                <a:latin typeface="微软雅黑" panose="020B0503020204020204" pitchFamily="34" charset="-122"/>
                <a:ea typeface="微软雅黑" panose="020B0503020204020204" pitchFamily="34" charset="-122"/>
              </a:rPr>
              <a:t>5</a:t>
            </a: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8</a:t>
            </a:r>
            <a:r>
              <a:rPr lang="zh-CN" altLang="en-US" b="1" dirty="0">
                <a:solidFill>
                  <a:srgbClr val="0070C0"/>
                </a:solidFill>
                <a:latin typeface="微软雅黑" panose="020B0503020204020204" pitchFamily="34" charset="-122"/>
                <a:ea typeface="微软雅黑" panose="020B0503020204020204" pitchFamily="34" charset="-122"/>
              </a:rPr>
              <a:t>中心的连线中点重合。当万向节叉</a:t>
            </a:r>
            <a:r>
              <a:rPr lang="en-US" altLang="zh-CN" b="1" dirty="0">
                <a:solidFill>
                  <a:srgbClr val="0070C0"/>
                </a:solidFill>
                <a:latin typeface="微软雅黑" panose="020B0503020204020204" pitchFamily="34" charset="-122"/>
                <a:ea typeface="微软雅黑" panose="020B0503020204020204" pitchFamily="34" charset="-122"/>
              </a:rPr>
              <a:t>10</a:t>
            </a:r>
            <a:r>
              <a:rPr lang="zh-CN" altLang="en-US" b="1" dirty="0">
                <a:solidFill>
                  <a:srgbClr val="0070C0"/>
                </a:solidFill>
                <a:latin typeface="微软雅黑" panose="020B0503020204020204" pitchFamily="34" charset="-122"/>
                <a:ea typeface="微软雅黑" panose="020B0503020204020204" pitchFamily="34" charset="-122"/>
              </a:rPr>
              <a:t>相对万向节叉</a:t>
            </a:r>
            <a:r>
              <a:rPr lang="en-US" altLang="zh-CN" b="1" dirty="0">
                <a:solidFill>
                  <a:srgbClr val="0070C0"/>
                </a:solidFill>
                <a:latin typeface="微软雅黑" panose="020B0503020204020204" pitchFamily="34" charset="-122"/>
                <a:ea typeface="微软雅黑" panose="020B0503020204020204" pitchFamily="34" charset="-122"/>
              </a:rPr>
              <a:t>1</a:t>
            </a:r>
            <a:r>
              <a:rPr lang="zh-CN" altLang="en-US" b="1" dirty="0">
                <a:solidFill>
                  <a:srgbClr val="0070C0"/>
                </a:solidFill>
                <a:latin typeface="微软雅黑" panose="020B0503020204020204" pitchFamily="34" charset="-122"/>
                <a:ea typeface="微软雅黑" panose="020B0503020204020204" pitchFamily="34" charset="-122"/>
              </a:rPr>
              <a:t>在一定角度范围内摆动时，双联叉</a:t>
            </a:r>
            <a:r>
              <a:rPr lang="en-US" altLang="zh-CN" b="1" dirty="0">
                <a:solidFill>
                  <a:srgbClr val="0070C0"/>
                </a:solidFill>
                <a:latin typeface="微软雅黑" panose="020B0503020204020204" pitchFamily="34" charset="-122"/>
                <a:ea typeface="微软雅黑" panose="020B0503020204020204" pitchFamily="34" charset="-122"/>
              </a:rPr>
              <a:t>11</a:t>
            </a:r>
            <a:r>
              <a:rPr lang="zh-CN" altLang="en-US" b="1" dirty="0">
                <a:solidFill>
                  <a:srgbClr val="0070C0"/>
                </a:solidFill>
                <a:latin typeface="微软雅黑" panose="020B0503020204020204" pitchFamily="34" charset="-122"/>
                <a:ea typeface="微软雅黑" panose="020B0503020204020204" pitchFamily="34" charset="-122"/>
              </a:rPr>
              <a:t>也被带动偏转相应角度，使两十字轴</a:t>
            </a:r>
            <a:r>
              <a:rPr lang="en-US" altLang="zh-CN" b="1" dirty="0">
                <a:solidFill>
                  <a:srgbClr val="0070C0"/>
                </a:solidFill>
                <a:latin typeface="微软雅黑" panose="020B0503020204020204" pitchFamily="34" charset="-122"/>
                <a:ea typeface="微软雅黑" panose="020B0503020204020204" pitchFamily="34" charset="-122"/>
              </a:rPr>
              <a:t>5</a:t>
            </a: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8</a:t>
            </a:r>
            <a:r>
              <a:rPr lang="zh-CN" altLang="en-US" b="1" dirty="0">
                <a:solidFill>
                  <a:srgbClr val="0070C0"/>
                </a:solidFill>
                <a:latin typeface="微软雅黑" panose="020B0503020204020204" pitchFamily="34" charset="-122"/>
                <a:ea typeface="微软雅黑" panose="020B0503020204020204" pitchFamily="34" charset="-122"/>
              </a:rPr>
              <a:t>中心连线与两万向节叉</a:t>
            </a:r>
            <a:r>
              <a:rPr lang="en-US" altLang="zh-CN" b="1" dirty="0">
                <a:solidFill>
                  <a:srgbClr val="0070C0"/>
                </a:solidFill>
                <a:latin typeface="微软雅黑" panose="020B0503020204020204" pitchFamily="34" charset="-122"/>
                <a:ea typeface="微软雅黑" panose="020B0503020204020204" pitchFamily="34" charset="-122"/>
              </a:rPr>
              <a:t>1</a:t>
            </a:r>
            <a:r>
              <a:rPr lang="zh-CN" altLang="en-US" b="1" dirty="0">
                <a:solidFill>
                  <a:srgbClr val="0070C0"/>
                </a:solidFill>
                <a:latin typeface="微软雅黑" panose="020B0503020204020204" pitchFamily="34" charset="-122"/>
                <a:ea typeface="微软雅黑" panose="020B0503020204020204" pitchFamily="34" charset="-122"/>
              </a:rPr>
              <a:t>和</a:t>
            </a:r>
            <a:r>
              <a:rPr lang="en-US" altLang="zh-CN" b="1" dirty="0">
                <a:solidFill>
                  <a:srgbClr val="0070C0"/>
                </a:solidFill>
                <a:latin typeface="微软雅黑" panose="020B0503020204020204" pitchFamily="34" charset="-122"/>
                <a:ea typeface="微软雅黑" panose="020B0503020204020204" pitchFamily="34" charset="-122"/>
              </a:rPr>
              <a:t>10</a:t>
            </a:r>
            <a:r>
              <a:rPr lang="zh-CN" altLang="en-US" b="1" dirty="0">
                <a:solidFill>
                  <a:srgbClr val="0070C0"/>
                </a:solidFill>
                <a:latin typeface="微软雅黑" panose="020B0503020204020204" pitchFamily="34" charset="-122"/>
                <a:ea typeface="微软雅黑" panose="020B0503020204020204" pitchFamily="34" charset="-122"/>
              </a:rPr>
              <a:t>的轴线的交角差值很小，从而保证两轴角速度接近相等，其差值在容许范围内，故双联式万向节具有准等速性。 </a:t>
            </a:r>
            <a:endParaRPr lang="zh-CN" altLang="en-US" b="1" dirty="0">
              <a:solidFill>
                <a:srgbClr val="0070C0"/>
              </a:solidFill>
              <a:latin typeface="微软雅黑" panose="020B0503020204020204" pitchFamily="34" charset="-122"/>
              <a:ea typeface="微软雅黑" panose="020B0503020204020204" pitchFamily="34" charset="-122"/>
            </a:endParaRPr>
          </a:p>
        </p:txBody>
      </p:sp>
      <p:pic>
        <p:nvPicPr>
          <p:cNvPr id="4" name="图片 3" descr="12t8"/>
          <p:cNvPicPr/>
          <p:nvPr/>
        </p:nvPicPr>
        <p:blipFill>
          <a:blip r:embed="rId1" cstate="print">
            <a:extLst>
              <a:ext uri="{28A0092B-C50C-407E-A947-70E740481C1C}">
                <a14:useLocalDpi xmlns:a14="http://schemas.microsoft.com/office/drawing/2010/main" val="0"/>
              </a:ext>
            </a:extLst>
          </a:blip>
          <a:srcRect t="4480" b="2051"/>
          <a:stretch>
            <a:fillRect/>
          </a:stretch>
        </p:blipFill>
        <p:spPr bwMode="auto">
          <a:xfrm>
            <a:off x="3842497" y="1129308"/>
            <a:ext cx="5027957" cy="2867025"/>
          </a:xfrm>
          <a:prstGeom prst="rect">
            <a:avLst/>
          </a:prstGeom>
          <a:noFill/>
          <a:ln>
            <a:noFill/>
          </a:ln>
        </p:spPr>
      </p:pic>
      <p:sp>
        <p:nvSpPr>
          <p:cNvPr id="5" name="矩形 4"/>
          <p:cNvSpPr/>
          <p:nvPr/>
        </p:nvSpPr>
        <p:spPr>
          <a:xfrm>
            <a:off x="4277821" y="4159579"/>
            <a:ext cx="4572000" cy="1168400"/>
          </a:xfrm>
          <a:prstGeom prst="rect">
            <a:avLst/>
          </a:prstGeom>
        </p:spPr>
        <p:txBody>
          <a:bodyPr>
            <a:spAutoFit/>
          </a:bodyPr>
          <a:lstStyle/>
          <a:p>
            <a:pPr algn="ctr">
              <a:spcAft>
                <a:spcPts val="0"/>
              </a:spcAft>
            </a:pPr>
            <a:r>
              <a:rPr lang="en-US" altLang="zh-CN" sz="1400" kern="100" dirty="0">
                <a:latin typeface="宋体" panose="02010600030101010101" pitchFamily="2" charset="-122"/>
              </a:rPr>
              <a:t>1</a:t>
            </a:r>
            <a:r>
              <a:rPr lang="zh-CN" altLang="zh-CN" sz="1400" kern="100" dirty="0">
                <a:latin typeface="Times New Roman" panose="02020603050405020304" pitchFamily="18" charset="0"/>
              </a:rPr>
              <a:t>、</a:t>
            </a:r>
            <a:r>
              <a:rPr lang="en-US" altLang="zh-CN" sz="1400" kern="100" dirty="0">
                <a:latin typeface="Times New Roman" panose="02020603050405020304" pitchFamily="18" charset="0"/>
              </a:rPr>
              <a:t>10-</a:t>
            </a:r>
            <a:r>
              <a:rPr lang="zh-CN" altLang="zh-CN" sz="1400" kern="100" dirty="0">
                <a:latin typeface="Times New Roman" panose="02020603050405020304" pitchFamily="18" charset="0"/>
              </a:rPr>
              <a:t>万向节叉；</a:t>
            </a:r>
            <a:r>
              <a:rPr lang="en-US" altLang="zh-CN" sz="1400" kern="100" dirty="0">
                <a:latin typeface="Times New Roman" panose="02020603050405020304" pitchFamily="18" charset="0"/>
              </a:rPr>
              <a:t>2-</a:t>
            </a:r>
            <a:r>
              <a:rPr lang="zh-CN" altLang="zh-CN" sz="1400" kern="100" dirty="0">
                <a:latin typeface="Times New Roman" panose="02020603050405020304" pitchFamily="18" charset="0"/>
              </a:rPr>
              <a:t>滚针轴承；</a:t>
            </a:r>
            <a:r>
              <a:rPr lang="en-US" altLang="zh-CN" sz="1400" kern="100" dirty="0">
                <a:latin typeface="Times New Roman" panose="02020603050405020304" pitchFamily="18" charset="0"/>
              </a:rPr>
              <a:t>3-</a:t>
            </a:r>
            <a:r>
              <a:rPr lang="zh-CN" altLang="zh-CN" sz="1400" kern="100" dirty="0">
                <a:latin typeface="Times New Roman" panose="02020603050405020304" pitchFamily="18" charset="0"/>
              </a:rPr>
              <a:t>卡圈；</a:t>
            </a:r>
            <a:r>
              <a:rPr lang="en-US" altLang="zh-CN" sz="1400" kern="100" dirty="0">
                <a:latin typeface="Times New Roman" panose="02020603050405020304" pitchFamily="18" charset="0"/>
              </a:rPr>
              <a:t>4-</a:t>
            </a:r>
            <a:r>
              <a:rPr lang="zh-CN" altLang="zh-CN" sz="1400" kern="100" dirty="0">
                <a:latin typeface="Times New Roman" panose="02020603050405020304" pitchFamily="18" charset="0"/>
              </a:rPr>
              <a:t>轴承座套；</a:t>
            </a:r>
            <a:endParaRPr lang="zh-CN" altLang="zh-CN" sz="1400" kern="100" dirty="0">
              <a:latin typeface="Times New Roman" panose="02020603050405020304" pitchFamily="18" charset="0"/>
            </a:endParaRPr>
          </a:p>
          <a:p>
            <a:pPr algn="ctr">
              <a:spcAft>
                <a:spcPts val="0"/>
              </a:spcAft>
            </a:pPr>
            <a:r>
              <a:rPr lang="en-US" altLang="zh-CN" sz="1400" kern="100" dirty="0">
                <a:latin typeface="Times New Roman" panose="02020603050405020304" pitchFamily="18" charset="0"/>
              </a:rPr>
              <a:t>5</a:t>
            </a:r>
            <a:r>
              <a:rPr lang="zh-CN" altLang="zh-CN" sz="1400" kern="100" dirty="0">
                <a:latin typeface="Times New Roman" panose="02020603050405020304" pitchFamily="18" charset="0"/>
              </a:rPr>
              <a:t>、</a:t>
            </a:r>
            <a:r>
              <a:rPr lang="en-US" altLang="zh-CN" sz="1400" kern="100" dirty="0">
                <a:latin typeface="Times New Roman" panose="02020603050405020304" pitchFamily="18" charset="0"/>
              </a:rPr>
              <a:t>8-</a:t>
            </a:r>
            <a:r>
              <a:rPr lang="zh-CN" altLang="zh-CN" sz="1400" kern="100" dirty="0">
                <a:latin typeface="Times New Roman" panose="02020603050405020304" pitchFamily="18" charset="0"/>
              </a:rPr>
              <a:t>十字轴；</a:t>
            </a:r>
            <a:r>
              <a:rPr lang="en-US" altLang="zh-CN" sz="1400" kern="100" dirty="0">
                <a:latin typeface="宋体" panose="02010600030101010101" pitchFamily="2" charset="-122"/>
              </a:rPr>
              <a:t>6-</a:t>
            </a:r>
            <a:r>
              <a:rPr lang="zh-CN" altLang="zh-CN" sz="1400" kern="100" dirty="0">
                <a:latin typeface="Times New Roman" panose="02020603050405020304" pitchFamily="18" charset="0"/>
              </a:rPr>
              <a:t>储油室；</a:t>
            </a:r>
            <a:r>
              <a:rPr lang="en-US" altLang="zh-CN" sz="1400" kern="100" dirty="0">
                <a:latin typeface="Times New Roman" panose="02020603050405020304" pitchFamily="18" charset="0"/>
              </a:rPr>
              <a:t>7-</a:t>
            </a:r>
            <a:r>
              <a:rPr lang="zh-CN" altLang="zh-CN" sz="1400" kern="100" dirty="0">
                <a:latin typeface="Times New Roman" panose="02020603050405020304" pitchFamily="18" charset="0"/>
              </a:rPr>
              <a:t>球形密封座；</a:t>
            </a:r>
            <a:r>
              <a:rPr lang="en-US" altLang="zh-CN" sz="1400" kern="100" dirty="0">
                <a:latin typeface="Times New Roman" panose="02020603050405020304" pitchFamily="18" charset="0"/>
              </a:rPr>
              <a:t>9-</a:t>
            </a:r>
            <a:r>
              <a:rPr lang="zh-CN" altLang="zh-CN" sz="1400" kern="100" dirty="0">
                <a:latin typeface="Times New Roman" panose="02020603050405020304" pitchFamily="18" charset="0"/>
              </a:rPr>
              <a:t>预紧弹簧；</a:t>
            </a:r>
            <a:r>
              <a:rPr lang="en-US" altLang="zh-CN" sz="1400" kern="100" dirty="0">
                <a:latin typeface="Times New Roman" panose="02020603050405020304" pitchFamily="18" charset="0"/>
              </a:rPr>
              <a:t>11-</a:t>
            </a:r>
            <a:r>
              <a:rPr lang="zh-CN" altLang="zh-CN" sz="1400" kern="100" dirty="0">
                <a:latin typeface="Times New Roman" panose="02020603050405020304" pitchFamily="18" charset="0"/>
              </a:rPr>
              <a:t>双联叉；</a:t>
            </a:r>
            <a:r>
              <a:rPr lang="en-US" altLang="zh-CN" sz="1400" kern="100" dirty="0">
                <a:latin typeface="Times New Roman" panose="02020603050405020304" pitchFamily="18" charset="0"/>
              </a:rPr>
              <a:t>12-</a:t>
            </a:r>
            <a:r>
              <a:rPr lang="zh-CN" altLang="zh-CN" sz="1400" kern="100" dirty="0">
                <a:latin typeface="Times New Roman" panose="02020603050405020304" pitchFamily="18" charset="0"/>
              </a:rPr>
              <a:t>球碗；</a:t>
            </a:r>
            <a:r>
              <a:rPr lang="en-US" altLang="zh-CN" sz="1400" kern="100" dirty="0">
                <a:latin typeface="Times New Roman" panose="02020603050405020304" pitchFamily="18" charset="0"/>
              </a:rPr>
              <a:t>13-</a:t>
            </a:r>
            <a:r>
              <a:rPr lang="zh-CN" altLang="zh-CN" sz="1400" kern="100" dirty="0">
                <a:latin typeface="Times New Roman" panose="02020603050405020304" pitchFamily="18" charset="0"/>
              </a:rPr>
              <a:t>球头；</a:t>
            </a:r>
            <a:r>
              <a:rPr lang="en-US" altLang="zh-CN" sz="1400" kern="100" dirty="0">
                <a:latin typeface="Times New Roman" panose="02020603050405020304" pitchFamily="18" charset="0"/>
              </a:rPr>
              <a:t>14-</a:t>
            </a:r>
            <a:r>
              <a:rPr lang="zh-CN" altLang="zh-CN" sz="1400" kern="100" dirty="0">
                <a:latin typeface="Times New Roman" panose="02020603050405020304" pitchFamily="18" charset="0"/>
              </a:rPr>
              <a:t>油道；</a:t>
            </a:r>
            <a:r>
              <a:rPr lang="en-US" altLang="zh-CN" sz="1400" kern="100" dirty="0">
                <a:latin typeface="Times New Roman" panose="02020603050405020304" pitchFamily="18" charset="0"/>
              </a:rPr>
              <a:t>15-</a:t>
            </a:r>
            <a:r>
              <a:rPr lang="zh-CN" altLang="zh-CN" sz="1400" kern="100" dirty="0">
                <a:latin typeface="Times New Roman" panose="02020603050405020304" pitchFamily="18" charset="0"/>
              </a:rPr>
              <a:t>注油孔</a:t>
            </a:r>
            <a:endParaRPr lang="zh-CN" altLang="zh-CN" sz="1400" kern="100" dirty="0">
              <a:latin typeface="Times New Roman" panose="02020603050405020304" pitchFamily="18" charset="0"/>
            </a:endParaRPr>
          </a:p>
          <a:p>
            <a:pPr algn="ctr">
              <a:spcAft>
                <a:spcPts val="0"/>
              </a:spcAft>
            </a:pPr>
            <a:endParaRPr lang="zh-CN" altLang="zh-CN" sz="1400" b="1" kern="100" dirty="0">
              <a:solidFill>
                <a:srgbClr val="0070C0"/>
              </a:solidFill>
              <a:latin typeface="Times New Roman" panose="02020603050405020304" pitchFamily="18" charset="0"/>
              <a:ea typeface="黑体" panose="02010609060101010101" pitchFamily="49" charset="-122"/>
              <a:cs typeface="Times New Roman" panose="02020603050405020304" pitchFamily="18" charset="0"/>
              <a:sym typeface="+mn-ea"/>
            </a:endParaRPr>
          </a:p>
          <a:p>
            <a:pPr algn="ctr">
              <a:spcAft>
                <a:spcPts val="0"/>
              </a:spcAft>
            </a:pPr>
            <a:r>
              <a:rPr lang="zh-CN" altLang="zh-CN" sz="1400" b="1" kern="100" dirty="0">
                <a:solidFill>
                  <a:srgbClr val="0070C0"/>
                </a:solidFill>
                <a:latin typeface="等线 Light" panose="02010600030101010101" pitchFamily="2" charset="-122"/>
                <a:ea typeface="黑体" panose="02010609060101010101" pitchFamily="49" charset="-122"/>
                <a:cs typeface="Times New Roman" panose="02020603050405020304" pitchFamily="18" charset="0"/>
                <a:sym typeface="+mn-ea"/>
              </a:rPr>
              <a:t>图</a:t>
            </a:r>
            <a:r>
              <a:rPr lang="en-US" altLang="zh-CN" sz="1400" b="1" kern="100" dirty="0">
                <a:solidFill>
                  <a:srgbClr val="0070C0"/>
                </a:solidFill>
                <a:latin typeface="等线 Light" panose="02010600030101010101" pitchFamily="2" charset="-122"/>
                <a:ea typeface="等线 Light" panose="02010600030101010101" pitchFamily="2" charset="-122"/>
                <a:cs typeface="Times New Roman" panose="02020603050405020304" pitchFamily="18" charset="0"/>
                <a:sym typeface="+mn-ea"/>
              </a:rPr>
              <a:t> 6-</a:t>
            </a:r>
            <a:r>
              <a:rPr lang="en-US" altLang="zh-CN" sz="1400" b="1" kern="100" dirty="0">
                <a:solidFill>
                  <a:srgbClr val="0070C0"/>
                </a:solidFill>
                <a:latin typeface="宋体" panose="02010600030101010101" pitchFamily="2" charset="-122"/>
                <a:ea typeface="黑体" panose="02010609060101010101" pitchFamily="49" charset="-122"/>
                <a:cs typeface="Times New Roman" panose="02020603050405020304" pitchFamily="18" charset="0"/>
                <a:sym typeface="+mn-ea"/>
              </a:rPr>
              <a:t>10  </a:t>
            </a:r>
            <a:r>
              <a:rPr lang="zh-CN" altLang="zh-CN" sz="1400" b="1" kern="100" dirty="0">
                <a:solidFill>
                  <a:srgbClr val="0070C0"/>
                </a:solidFill>
                <a:latin typeface="等线 Light" panose="02010600030101010101" pitchFamily="2" charset="-122"/>
                <a:cs typeface="Times New Roman" panose="02020603050405020304" pitchFamily="18" charset="0"/>
                <a:sym typeface="+mn-ea"/>
              </a:rPr>
              <a:t>中间有分度机构的双联式十字轴等速万向节</a:t>
            </a:r>
            <a:endParaRPr lang="zh-CN" altLang="zh-CN" sz="1400" b="1" kern="100" dirty="0">
              <a:solidFill>
                <a:srgbClr val="0070C0"/>
              </a:solidFill>
              <a:latin typeface="等线 Light" panose="02010600030101010101" pitchFamily="2" charset="-122"/>
              <a:ea typeface="等线 Light"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五边形 26"/>
          <p:cNvSpPr/>
          <p:nvPr/>
        </p:nvSpPr>
        <p:spPr>
          <a:xfrm>
            <a:off x="12603" y="409228"/>
            <a:ext cx="1463053" cy="4824536"/>
          </a:xfrm>
          <a:prstGeom prst="homePlate">
            <a:avLst>
              <a:gd name="adj" fmla="val 28927"/>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4" name="矩形 3"/>
          <p:cNvSpPr/>
          <p:nvPr>
            <p:custDataLst>
              <p:tags r:id="rId1"/>
            </p:custDataLst>
          </p:nvPr>
        </p:nvSpPr>
        <p:spPr>
          <a:xfrm>
            <a:off x="1682734" y="1169266"/>
            <a:ext cx="4603843" cy="614163"/>
          </a:xfrm>
          <a:custGeom>
            <a:avLst/>
            <a:gdLst/>
            <a:ahLst/>
            <a:cxnLst/>
            <a:rect l="l" t="t" r="r" b="b"/>
            <a:pathLst>
              <a:path w="6460765" h="614163">
                <a:moveTo>
                  <a:pt x="0" y="0"/>
                </a:moveTo>
                <a:lnTo>
                  <a:pt x="6460765" y="0"/>
                </a:lnTo>
                <a:lnTo>
                  <a:pt x="6460765" y="614163"/>
                </a:lnTo>
                <a:lnTo>
                  <a:pt x="204643"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83" name="矩形 82"/>
          <p:cNvSpPr/>
          <p:nvPr/>
        </p:nvSpPr>
        <p:spPr>
          <a:xfrm>
            <a:off x="1856656" y="1818751"/>
            <a:ext cx="4445787" cy="614163"/>
          </a:xfrm>
          <a:custGeom>
            <a:avLst/>
            <a:gdLst/>
            <a:ahLst/>
            <a:cxnLst/>
            <a:rect l="l" t="t" r="r" b="b"/>
            <a:pathLst>
              <a:path w="6177074" h="614163">
                <a:moveTo>
                  <a:pt x="0" y="0"/>
                </a:moveTo>
                <a:lnTo>
                  <a:pt x="6177074" y="0"/>
                </a:lnTo>
                <a:lnTo>
                  <a:pt x="6177074" y="614163"/>
                </a:lnTo>
                <a:lnTo>
                  <a:pt x="204643"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endParaRPr lang="zh-CN" altLang="en-US" sz="2400" b="1" dirty="0">
              <a:solidFill>
                <a:prstClr val="white"/>
              </a:solidFill>
              <a:latin typeface="微软雅黑" panose="020B0503020204020204" pitchFamily="34" charset="-122"/>
              <a:ea typeface="微软雅黑" panose="020B0503020204020204" pitchFamily="34" charset="-122"/>
            </a:endParaRPr>
          </a:p>
        </p:txBody>
      </p:sp>
      <p:sp>
        <p:nvSpPr>
          <p:cNvPr id="84" name="矩形 83"/>
          <p:cNvSpPr/>
          <p:nvPr/>
        </p:nvSpPr>
        <p:spPr>
          <a:xfrm>
            <a:off x="1837398" y="3233047"/>
            <a:ext cx="4444508" cy="614163"/>
          </a:xfrm>
          <a:custGeom>
            <a:avLst/>
            <a:gdLst/>
            <a:ahLst/>
            <a:cxnLst/>
            <a:rect l="l" t="t" r="r" b="b"/>
            <a:pathLst>
              <a:path w="6177074" h="614163">
                <a:moveTo>
                  <a:pt x="204643" y="0"/>
                </a:moveTo>
                <a:lnTo>
                  <a:pt x="6177074" y="0"/>
                </a:lnTo>
                <a:lnTo>
                  <a:pt x="6177074" y="614163"/>
                </a:lnTo>
                <a:lnTo>
                  <a:pt x="0"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85" name="矩形 84"/>
          <p:cNvSpPr/>
          <p:nvPr/>
        </p:nvSpPr>
        <p:spPr>
          <a:xfrm>
            <a:off x="1679245" y="3928330"/>
            <a:ext cx="4620946" cy="614163"/>
          </a:xfrm>
          <a:custGeom>
            <a:avLst/>
            <a:gdLst/>
            <a:ahLst/>
            <a:cxnLst/>
            <a:rect l="l" t="t" r="r" b="b"/>
            <a:pathLst>
              <a:path w="6460765" h="614163">
                <a:moveTo>
                  <a:pt x="204643" y="0"/>
                </a:moveTo>
                <a:lnTo>
                  <a:pt x="6460765" y="0"/>
                </a:lnTo>
                <a:lnTo>
                  <a:pt x="6460765" y="614163"/>
                </a:lnTo>
                <a:lnTo>
                  <a:pt x="0"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90" name="标题 1"/>
          <p:cNvSpPr txBox="1"/>
          <p:nvPr/>
        </p:nvSpPr>
        <p:spPr>
          <a:xfrm rot="5400000">
            <a:off x="-743168" y="2599023"/>
            <a:ext cx="2481192" cy="584775"/>
          </a:xfrm>
          <a:prstGeom prst="rect">
            <a:avLst/>
          </a:prstGeom>
          <a:noFill/>
          <a:effectLst/>
        </p:spPr>
        <p:txBody>
          <a:bodyPr wrap="none">
            <a:spAutoFit/>
          </a:bodyPr>
          <a:lstStyle>
            <a:defPPr>
              <a:defRPr lang="zh-CN"/>
            </a:defPPr>
            <a:lvl1pPr>
              <a:defRPr b="1">
                <a:solidFill>
                  <a:schemeClr val="bg1"/>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rgbClr val="00B0F0">
                    <a:alpha val="37000"/>
                  </a:srgbClr>
                </a:solidFill>
                <a:effectLst/>
                <a:uLnTx/>
                <a:uFillTx/>
                <a:latin typeface="微软雅黑" panose="020B0503020204020204" pitchFamily="34" charset="-122"/>
                <a:ea typeface="微软雅黑" panose="020B0503020204020204" pitchFamily="34" charset="-122"/>
                <a:cs typeface="+mn-cs"/>
              </a:rPr>
              <a:t>CONTENTS</a:t>
            </a:r>
            <a:endParaRPr kumimoji="0" lang="zh-CN" altLang="en-US" sz="3200" b="1" i="0" u="none" strike="noStrike" kern="1200" cap="none" spc="0" normalizeH="0" baseline="0" noProof="0" dirty="0">
              <a:ln>
                <a:noFill/>
              </a:ln>
              <a:solidFill>
                <a:srgbClr val="00B0F0">
                  <a:alpha val="37000"/>
                </a:srgbClr>
              </a:solidFill>
              <a:effectLst/>
              <a:uLnTx/>
              <a:uFillTx/>
              <a:latin typeface="微软雅黑" panose="020B0503020204020204" pitchFamily="34" charset="-122"/>
              <a:ea typeface="微软雅黑" panose="020B0503020204020204" pitchFamily="34" charset="-122"/>
              <a:cs typeface="+mn-cs"/>
            </a:endParaRPr>
          </a:p>
        </p:txBody>
      </p:sp>
      <p:sp>
        <p:nvSpPr>
          <p:cNvPr id="28" name="TextBox 27"/>
          <p:cNvSpPr txBox="1"/>
          <p:nvPr/>
        </p:nvSpPr>
        <p:spPr bwMode="auto">
          <a:xfrm rot="5400000">
            <a:off x="160575" y="2537467"/>
            <a:ext cx="1435682" cy="707886"/>
          </a:xfrm>
          <a:prstGeom prst="rect">
            <a:avLst/>
          </a:prstGeom>
          <a:noFill/>
        </p:spPr>
        <p:txBody>
          <a:bodyPr vert="eaVert" wrap="none">
            <a:prstTxWarp prst="textPlain">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i="0" u="none" strike="noStrike" kern="0" cap="none" spc="-150" normalizeH="0" baseline="0" noProof="0" dirty="0">
                <a:ln w="1905">
                  <a:noFill/>
                </a:ln>
                <a:solidFill>
                  <a:prstClr val="white"/>
                </a:solidFill>
                <a:effectLst/>
                <a:uLnTx/>
                <a:uFillTx/>
                <a:latin typeface="微软雅黑" panose="020B0503020204020204" pitchFamily="34" charset="-122"/>
                <a:ea typeface="微软雅黑" panose="020B0503020204020204" pitchFamily="34" charset="-122"/>
                <a:cs typeface="+mn-cs"/>
              </a:rPr>
              <a:t>目 录</a:t>
            </a:r>
            <a:endParaRPr kumimoji="0" lang="zh-CN" altLang="en-US" sz="4000" b="1" i="0" u="none" strike="noStrike" kern="0" cap="none" spc="-150" normalizeH="0" baseline="0" noProof="0" dirty="0">
              <a:ln w="1905">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1" name="TextBox 20"/>
          <p:cNvSpPr txBox="1"/>
          <p:nvPr>
            <p:custDataLst>
              <p:tags r:id="rId2"/>
            </p:custDataLst>
          </p:nvPr>
        </p:nvSpPr>
        <p:spPr>
          <a:xfrm>
            <a:off x="1837397" y="1258005"/>
            <a:ext cx="5862734" cy="39878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nchor="t" anchorCtr="0">
            <a:spAutoFit/>
          </a:bodyPr>
          <a:lstStyle/>
          <a:p>
            <a:r>
              <a:rPr kumimoji="0" lang="en-US" altLang="zh-CN"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2</a:t>
            </a:r>
            <a:r>
              <a:rPr kumimoji="0" lang="en-US" altLang="zh-CN"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a:t>
            </a:r>
            <a:r>
              <a:rPr lang="zh-CN" altLang="en-US" sz="2000" b="1" noProof="0" dirty="0">
                <a:solidFill>
                  <a:schemeClr val="bg1"/>
                </a:solidFill>
                <a:latin typeface="华文中宋" panose="02010600040101010101" pitchFamily="2" charset="-122"/>
                <a:ea typeface="华文中宋" panose="02010600040101010101" pitchFamily="2" charset="-122"/>
              </a:rPr>
              <a:t>纯电动</a:t>
            </a:r>
            <a:r>
              <a:rPr lang="zh-CN" altLang="zh-CN" sz="2000" b="1" dirty="0" smtClean="0">
                <a:solidFill>
                  <a:schemeClr val="bg1"/>
                </a:solidFill>
                <a:latin typeface="华文中宋" panose="02010600040101010101" pitchFamily="2" charset="-122"/>
                <a:ea typeface="华文中宋" panose="02010600040101010101" pitchFamily="2" charset="-122"/>
              </a:rPr>
              <a:t>汽车</a:t>
            </a:r>
            <a:r>
              <a:rPr lang="zh-CN" altLang="zh-CN" sz="2000" b="1" dirty="0">
                <a:solidFill>
                  <a:schemeClr val="bg1"/>
                </a:solidFill>
                <a:latin typeface="华文中宋" panose="02010600040101010101" pitchFamily="2" charset="-122"/>
                <a:ea typeface="华文中宋" panose="02010600040101010101" pitchFamily="2" charset="-122"/>
              </a:rPr>
              <a:t>传动系统的</a:t>
            </a:r>
            <a:r>
              <a:rPr lang="zh-CN" altLang="zh-CN" sz="2000" b="1" dirty="0">
                <a:solidFill>
                  <a:schemeClr val="bg1"/>
                </a:solidFill>
                <a:latin typeface="华文中宋" panose="02010600040101010101" pitchFamily="2" charset="-122"/>
                <a:ea typeface="华文中宋" panose="02010600040101010101" pitchFamily="2" charset="-122"/>
              </a:rPr>
              <a:t>拆解</a:t>
            </a:r>
            <a:endParaRPr lang="zh-CN" altLang="zh-CN" sz="2000" b="1" dirty="0">
              <a:solidFill>
                <a:schemeClr val="bg1"/>
              </a:solidFill>
              <a:latin typeface="华文中宋" panose="02010600040101010101" pitchFamily="2" charset="-122"/>
              <a:ea typeface="华文中宋" panose="02010600040101010101" pitchFamily="2" charset="-122"/>
            </a:endParaRPr>
          </a:p>
        </p:txBody>
      </p:sp>
      <p:sp>
        <p:nvSpPr>
          <p:cNvPr id="13" name="矩形 84"/>
          <p:cNvSpPr/>
          <p:nvPr/>
        </p:nvSpPr>
        <p:spPr>
          <a:xfrm>
            <a:off x="1506961" y="4608450"/>
            <a:ext cx="4793229" cy="614163"/>
          </a:xfrm>
          <a:custGeom>
            <a:avLst/>
            <a:gdLst/>
            <a:ahLst/>
            <a:cxnLst/>
            <a:rect l="l" t="t" r="r" b="b"/>
            <a:pathLst>
              <a:path w="6460765" h="614163">
                <a:moveTo>
                  <a:pt x="204643" y="0"/>
                </a:moveTo>
                <a:lnTo>
                  <a:pt x="6460765" y="0"/>
                </a:lnTo>
                <a:lnTo>
                  <a:pt x="6460765" y="614163"/>
                </a:lnTo>
                <a:lnTo>
                  <a:pt x="0"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15" name="矩形 3"/>
          <p:cNvSpPr/>
          <p:nvPr>
            <p:custDataLst>
              <p:tags r:id="rId3"/>
            </p:custDataLst>
          </p:nvPr>
        </p:nvSpPr>
        <p:spPr>
          <a:xfrm>
            <a:off x="1502706" y="487285"/>
            <a:ext cx="4797485" cy="614163"/>
          </a:xfrm>
          <a:custGeom>
            <a:avLst/>
            <a:gdLst/>
            <a:ahLst/>
            <a:cxnLst/>
            <a:rect l="l" t="t" r="r" b="b"/>
            <a:pathLst>
              <a:path w="6460765" h="614163">
                <a:moveTo>
                  <a:pt x="0" y="0"/>
                </a:moveTo>
                <a:lnTo>
                  <a:pt x="6460765" y="0"/>
                </a:lnTo>
                <a:lnTo>
                  <a:pt x="6460765" y="614163"/>
                </a:lnTo>
                <a:lnTo>
                  <a:pt x="204643"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16" name="矩形 82"/>
          <p:cNvSpPr/>
          <p:nvPr/>
        </p:nvSpPr>
        <p:spPr>
          <a:xfrm>
            <a:off x="1998614" y="2525899"/>
            <a:ext cx="4283292" cy="614163"/>
          </a:xfrm>
          <a:custGeom>
            <a:avLst/>
            <a:gdLst/>
            <a:ahLst/>
            <a:cxnLst/>
            <a:rect l="l" t="t" r="r" b="b"/>
            <a:pathLst>
              <a:path w="6177074" h="614163">
                <a:moveTo>
                  <a:pt x="0" y="0"/>
                </a:moveTo>
                <a:lnTo>
                  <a:pt x="6177074" y="0"/>
                </a:lnTo>
                <a:lnTo>
                  <a:pt x="6177074" y="614163"/>
                </a:lnTo>
                <a:lnTo>
                  <a:pt x="204643"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17" name="矩形 83"/>
          <p:cNvSpPr/>
          <p:nvPr/>
        </p:nvSpPr>
        <p:spPr>
          <a:xfrm>
            <a:off x="2003284" y="2548748"/>
            <a:ext cx="4283292" cy="614163"/>
          </a:xfrm>
          <a:custGeom>
            <a:avLst/>
            <a:gdLst/>
            <a:ahLst/>
            <a:cxnLst/>
            <a:rect l="l" t="t" r="r" b="b"/>
            <a:pathLst>
              <a:path w="6177074" h="614163">
                <a:moveTo>
                  <a:pt x="204643" y="0"/>
                </a:moveTo>
                <a:lnTo>
                  <a:pt x="6177074" y="0"/>
                </a:lnTo>
                <a:lnTo>
                  <a:pt x="6177074" y="614163"/>
                </a:lnTo>
                <a:lnTo>
                  <a:pt x="0"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18" name="TextBox 20"/>
          <p:cNvSpPr txBox="1"/>
          <p:nvPr>
            <p:custDataLst>
              <p:tags r:id="rId4"/>
            </p:custDataLst>
          </p:nvPr>
        </p:nvSpPr>
        <p:spPr>
          <a:xfrm>
            <a:off x="1837397" y="503538"/>
            <a:ext cx="4489843" cy="39878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nchor="t" anchorCtr="0">
            <a:spAutoFit/>
          </a:bodyPr>
          <a:lstStyle/>
          <a:p>
            <a:r>
              <a:rPr kumimoji="0" lang="en-US" altLang="zh-CN"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1</a:t>
            </a:r>
            <a:r>
              <a:rPr kumimoji="0" lang="en-US" altLang="zh-CN"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a:t>
            </a:r>
            <a:r>
              <a:rPr lang="zh-CN" altLang="zh-CN" sz="2000" b="1" dirty="0">
                <a:solidFill>
                  <a:schemeClr val="bg1"/>
                </a:solidFill>
                <a:latin typeface="华文中宋" panose="02010600040101010101" pitchFamily="2" charset="-122"/>
                <a:ea typeface="华文中宋" panose="02010600040101010101" pitchFamily="2" charset="-122"/>
              </a:rPr>
              <a:t>混合动力汽车传动系统的拆</a:t>
            </a:r>
            <a:r>
              <a:rPr lang="zh-CN" altLang="zh-CN" sz="2000" b="1" dirty="0">
                <a:solidFill>
                  <a:schemeClr val="bg1"/>
                </a:solidFill>
                <a:latin typeface="华文中宋" panose="02010600040101010101" pitchFamily="2" charset="-122"/>
                <a:ea typeface="华文中宋" panose="02010600040101010101" pitchFamily="2" charset="-122"/>
              </a:rPr>
              <a:t>解</a:t>
            </a:r>
            <a:endParaRPr lang="zh-CN" altLang="zh-CN" sz="2000" b="1" dirty="0">
              <a:solidFill>
                <a:schemeClr val="bg1"/>
              </a:solidFill>
              <a:latin typeface="华文中宋" panose="02010600040101010101" pitchFamily="2" charset="-122"/>
              <a:ea typeface="华文中宋" panose="02010600040101010101" pitchFamily="2" charset="-122"/>
            </a:endParaRPr>
          </a:p>
        </p:txBody>
      </p:sp>
    </p:spTree>
  </p:cSld>
  <p:clrMapOvr>
    <a:masterClrMapping/>
  </p:clrMapOvr>
  <p:transition advClick="0" advTm="4000">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322769" y="866393"/>
            <a:ext cx="8186289" cy="1849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304800" algn="l" defTabSz="914400" rtl="0" eaLnBrk="0" fontAlgn="base" latinLnBrk="0" hangingPunct="0">
              <a:lnSpc>
                <a:spcPct val="120000"/>
              </a:lnSpc>
              <a:spcBef>
                <a:spcPts val="0"/>
              </a:spcBef>
              <a:spcAft>
                <a:spcPts val="0"/>
              </a:spcAft>
              <a:buClrTx/>
              <a:buSzTx/>
              <a:buFontTx/>
              <a:buNone/>
            </a:pPr>
            <a:r>
              <a:rPr lang="en-US" altLang="zh-CN" b="1" dirty="0">
                <a:solidFill>
                  <a:srgbClr val="0070C0"/>
                </a:solidFill>
                <a:latin typeface="微软雅黑" panose="020B0503020204020204" pitchFamily="34" charset="-122"/>
                <a:ea typeface="微软雅黑" panose="020B0503020204020204" pitchFamily="34" charset="-122"/>
              </a:rPr>
              <a:t>  </a:t>
            </a:r>
            <a:r>
              <a:rPr lang="zh-CN" altLang="zh-CN" sz="1600" b="1" dirty="0">
                <a:solidFill>
                  <a:srgbClr val="0070C0"/>
                </a:solidFill>
                <a:latin typeface="微软雅黑" panose="020B0503020204020204" pitchFamily="34" charset="-122"/>
                <a:ea typeface="微软雅黑" panose="020B0503020204020204" pitchFamily="34" charset="-122"/>
              </a:rPr>
              <a:t>双联式万向节用于转向驱动桥时，可以没有分度机构，但必须在结构上保证双联式万向节中心位于主销轴线与半轴轴线的交点，以保证准等速传动。</a:t>
            </a:r>
            <a:endParaRPr lang="zh-CN" altLang="zh-CN" sz="1600" b="1" dirty="0">
              <a:solidFill>
                <a:srgbClr val="0070C0"/>
              </a:solidFill>
              <a:latin typeface="微软雅黑" panose="020B0503020204020204" pitchFamily="34" charset="-122"/>
              <a:ea typeface="微软雅黑" panose="020B0503020204020204" pitchFamily="34" charset="-122"/>
            </a:endParaRPr>
          </a:p>
          <a:p>
            <a:pPr marL="0" marR="0" lvl="0" indent="266700" algn="l" defTabSz="914400" rtl="0" eaLnBrk="0" fontAlgn="base" latinLnBrk="0" hangingPunct="0">
              <a:lnSpc>
                <a:spcPct val="120000"/>
              </a:lnSpc>
              <a:spcBef>
                <a:spcPts val="0"/>
              </a:spcBef>
              <a:spcAft>
                <a:spcPts val="0"/>
              </a:spcAft>
              <a:buClrTx/>
              <a:buSzTx/>
              <a:buFontTx/>
              <a:buNone/>
            </a:pPr>
            <a:r>
              <a:rPr lang="en-US" altLang="zh-CN" sz="1600" b="1" dirty="0">
                <a:solidFill>
                  <a:srgbClr val="0070C0"/>
                </a:solidFill>
                <a:latin typeface="微软雅黑" panose="020B0503020204020204" pitchFamily="34" charset="-122"/>
                <a:ea typeface="微软雅黑" panose="020B0503020204020204" pitchFamily="34" charset="-122"/>
              </a:rPr>
              <a:t>  </a:t>
            </a:r>
            <a:r>
              <a:rPr lang="zh-CN" altLang="zh-CN" sz="1600" b="1" dirty="0">
                <a:solidFill>
                  <a:srgbClr val="0070C0"/>
                </a:solidFill>
                <a:latin typeface="微软雅黑" panose="020B0503020204020204" pitchFamily="34" charset="-122"/>
                <a:ea typeface="微软雅黑" panose="020B0503020204020204" pitchFamily="34" charset="-122"/>
              </a:rPr>
              <a:t>双联式等速万向节的结构简单，允许两轴有较大夹角，工作可靠，效率高，所以在转向驱动桥中的应用较多。</a:t>
            </a:r>
            <a:endParaRPr lang="zh-CN" altLang="zh-CN" sz="1600" b="1" dirty="0">
              <a:solidFill>
                <a:srgbClr val="0070C0"/>
              </a:solidFill>
              <a:latin typeface="微软雅黑" panose="020B0503020204020204" pitchFamily="34" charset="-122"/>
              <a:ea typeface="微软雅黑" panose="020B0503020204020204" pitchFamily="34" charset="-122"/>
            </a:endParaRPr>
          </a:p>
          <a:p>
            <a:pPr marL="0" marR="0" lvl="0" indent="266700" algn="l" defTabSz="914400" rtl="0" eaLnBrk="0" fontAlgn="base" latinLnBrk="0" hangingPunct="0">
              <a:lnSpc>
                <a:spcPct val="120000"/>
              </a:lnSpc>
              <a:spcBef>
                <a:spcPts val="0"/>
              </a:spcBef>
              <a:spcAft>
                <a:spcPts val="0"/>
              </a:spcAft>
              <a:buClrTx/>
              <a:buSzTx/>
              <a:buFontTx/>
              <a:buNone/>
            </a:pPr>
            <a:r>
              <a:rPr lang="zh-CN" altLang="zh-CN" sz="1600" b="1" dirty="0">
                <a:solidFill>
                  <a:srgbClr val="0070C0"/>
                </a:solidFill>
                <a:latin typeface="微软雅黑" panose="020B0503020204020204" pitchFamily="34" charset="-122"/>
                <a:ea typeface="微软雅黑" panose="020B0503020204020204" pitchFamily="34" charset="-122"/>
              </a:rPr>
              <a:t>（</a:t>
            </a:r>
            <a:r>
              <a:rPr lang="en-US" altLang="zh-CN" sz="1600" b="1" dirty="0">
                <a:solidFill>
                  <a:srgbClr val="0070C0"/>
                </a:solidFill>
                <a:latin typeface="微软雅黑" panose="020B0503020204020204" pitchFamily="34" charset="-122"/>
                <a:ea typeface="微软雅黑" panose="020B0503020204020204" pitchFamily="34" charset="-122"/>
              </a:rPr>
              <a:t>2</a:t>
            </a:r>
            <a:r>
              <a:rPr lang="zh-CN" altLang="en-US" sz="1600" b="1" dirty="0">
                <a:solidFill>
                  <a:srgbClr val="0070C0"/>
                </a:solidFill>
                <a:latin typeface="微软雅黑" panose="020B0503020204020204" pitchFamily="34" charset="-122"/>
                <a:ea typeface="微软雅黑" panose="020B0503020204020204" pitchFamily="34" charset="-122"/>
              </a:rPr>
              <a:t>）凸块式万向节</a:t>
            </a:r>
            <a:endParaRPr lang="zh-CN" altLang="en-US" sz="1600" b="1" dirty="0">
              <a:solidFill>
                <a:srgbClr val="0070C0"/>
              </a:solidFill>
              <a:latin typeface="微软雅黑" panose="020B0503020204020204" pitchFamily="34" charset="-122"/>
              <a:ea typeface="微软雅黑" panose="020B0503020204020204" pitchFamily="34" charset="-122"/>
            </a:endParaRPr>
          </a:p>
          <a:p>
            <a:pPr marL="0" marR="0" lvl="0" indent="266700" algn="l" defTabSz="914400" rtl="0" eaLnBrk="0" fontAlgn="base" latinLnBrk="0" hangingPunct="0">
              <a:lnSpc>
                <a:spcPct val="100000"/>
              </a:lnSpc>
              <a:spcBef>
                <a:spcPct val="0"/>
              </a:spcBef>
              <a:spcAft>
                <a:spcPct val="0"/>
              </a:spcAft>
              <a:buClrTx/>
              <a:buSzTx/>
              <a:buFontTx/>
              <a:buNone/>
            </a:pPr>
            <a:endParaRPr kumimoji="0" lang="zh-CN" altLang="en-US" sz="1600" b="0" i="0" u="none" strike="noStrike" cap="none" normalizeH="0" baseline="0" dirty="0" smtClean="0">
              <a:ln>
                <a:noFill/>
              </a:ln>
              <a:solidFill>
                <a:schemeClr val="tx1"/>
              </a:solidFill>
              <a:effectLst/>
              <a:latin typeface="Arial" panose="020B0604020202020204" pitchFamily="34" charset="0"/>
            </a:endParaRPr>
          </a:p>
        </p:txBody>
      </p:sp>
      <p:pic>
        <p:nvPicPr>
          <p:cNvPr id="9217" name="图片 19" descr="12t9"/>
          <p:cNvPicPr>
            <a:picLocks noChangeAspect="1" noChangeArrowheads="1"/>
          </p:cNvPicPr>
          <p:nvPr/>
        </p:nvPicPr>
        <p:blipFill>
          <a:blip r:embed="rId1" cstate="print">
            <a:extLst>
              <a:ext uri="{28A0092B-C50C-407E-A947-70E740481C1C}">
                <a14:useLocalDpi xmlns:a14="http://schemas.microsoft.com/office/drawing/2010/main" val="0"/>
              </a:ext>
            </a:extLst>
          </a:blip>
          <a:srcRect t="2728" b="2762"/>
          <a:stretch>
            <a:fillRect/>
          </a:stretch>
        </p:blipFill>
        <p:spPr bwMode="auto">
          <a:xfrm>
            <a:off x="5794871" y="1921902"/>
            <a:ext cx="2454796" cy="2730616"/>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p:cNvSpPr>
            <a:spLocks noChangeArrowheads="1"/>
          </p:cNvSpPr>
          <p:nvPr/>
        </p:nvSpPr>
        <p:spPr bwMode="auto">
          <a:xfrm>
            <a:off x="5377464" y="4817919"/>
            <a:ext cx="3562124" cy="953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6700" algn="ctr" defTabSz="914400" rtl="0" eaLnBrk="0" fontAlgn="base" latinLnBrk="0" hangingPunct="0">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a:t>
            </a:r>
            <a:r>
              <a:rPr kumimoji="0" lang="zh-CN" altLang="en-US"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6-</a:t>
            </a:r>
            <a:r>
              <a:rPr kumimoji="0" lang="zh-CN" altLang="en-US"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万向节叉；</a:t>
            </a:r>
            <a:r>
              <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2</a:t>
            </a:r>
            <a:r>
              <a:rPr kumimoji="0" lang="zh-CN" altLang="en-US"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4-</a:t>
            </a:r>
            <a:r>
              <a:rPr kumimoji="0" lang="zh-CN" altLang="en-US"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凸块；</a:t>
            </a:r>
            <a:endParaRPr kumimoji="0" lang="zh-CN" altLang="en-US"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266700" algn="ctr" defTabSz="914400" rtl="0" eaLnBrk="0" fontAlgn="base" latinLnBrk="0" hangingPunct="0">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3-</a:t>
            </a:r>
            <a:r>
              <a:rPr kumimoji="0" lang="zh-CN" altLang="en-US"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凸块</a:t>
            </a:r>
            <a:r>
              <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2</a:t>
            </a:r>
            <a:r>
              <a:rPr kumimoji="0" lang="zh-CN" altLang="en-US"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上的榫舌；</a:t>
            </a:r>
            <a:r>
              <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5-</a:t>
            </a:r>
            <a:r>
              <a:rPr kumimoji="0" lang="zh-CN" altLang="en-US"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凸块</a:t>
            </a:r>
            <a:r>
              <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4</a:t>
            </a:r>
            <a:r>
              <a:rPr kumimoji="0" lang="zh-CN" altLang="en-US"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上的榫舌</a:t>
            </a:r>
            <a:endParaRPr kumimoji="0" lang="zh-CN" altLang="en-US"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266700" algn="ctr" defTabSz="914400" rtl="0" eaLnBrk="0" fontAlgn="base" latinLnBrk="0" hangingPunct="0">
              <a:lnSpc>
                <a:spcPct val="100000"/>
              </a:lnSpc>
              <a:spcBef>
                <a:spcPct val="0"/>
              </a:spcBef>
              <a:spcAft>
                <a:spcPct val="0"/>
              </a:spcAft>
              <a:buClrTx/>
              <a:buSzTx/>
              <a:buFontTx/>
              <a:buNone/>
            </a:pPr>
            <a:r>
              <a:rPr lang="zh-CN" altLang="zh-CN" sz="1400" b="1" dirty="0" smtClean="0">
                <a:ln>
                  <a:noFill/>
                </a:ln>
                <a:solidFill>
                  <a:srgbClr val="0070C0"/>
                </a:solidFill>
                <a:effectLst/>
                <a:latin typeface="等线 Light" panose="02010600030101010101" pitchFamily="2" charset="-122"/>
                <a:ea typeface="黑体" panose="02010609060101010101" pitchFamily="49" charset="-122"/>
                <a:cs typeface="Times New Roman" panose="02020603050405020304" pitchFamily="18" charset="0"/>
                <a:sym typeface="+mn-ea"/>
              </a:rPr>
              <a:t>图</a:t>
            </a:r>
            <a:r>
              <a:rPr lang="zh-CN" altLang="en-US" sz="1400" b="1" dirty="0" smtClean="0">
                <a:ln>
                  <a:noFill/>
                </a:ln>
                <a:solidFill>
                  <a:srgbClr val="0070C0"/>
                </a:solidFill>
                <a:effectLst/>
                <a:latin typeface="等线 Light" panose="02010600030101010101" pitchFamily="2" charset="-122"/>
                <a:ea typeface="黑体" panose="02010609060101010101" pitchFamily="49" charset="-122"/>
                <a:cs typeface="Times New Roman" panose="02020603050405020304" pitchFamily="18" charset="0"/>
                <a:sym typeface="+mn-ea"/>
              </a:rPr>
              <a:t> </a:t>
            </a:r>
            <a:r>
              <a:rPr lang="en-US" altLang="zh-CN" sz="1400" b="1" dirty="0" smtClean="0">
                <a:ln>
                  <a:noFill/>
                </a:ln>
                <a:solidFill>
                  <a:srgbClr val="0070C0"/>
                </a:solidFill>
                <a:effectLst/>
                <a:latin typeface="等线 Light" panose="02010600030101010101" pitchFamily="2" charset="-122"/>
                <a:ea typeface="黑体" panose="02010609060101010101" pitchFamily="49" charset="-122"/>
                <a:cs typeface="Times New Roman" panose="02020603050405020304" pitchFamily="18" charset="0"/>
                <a:sym typeface="+mn-ea"/>
              </a:rPr>
              <a:t>6- 11   </a:t>
            </a:r>
            <a:r>
              <a:rPr lang="zh-CN" altLang="en-US" sz="1400" b="1" dirty="0" smtClean="0">
                <a:ln>
                  <a:noFill/>
                </a:ln>
                <a:solidFill>
                  <a:srgbClr val="0070C0"/>
                </a:solidFill>
                <a:effectLst/>
                <a:latin typeface="等线 Light" panose="02010600030101010101" pitchFamily="2" charset="-122"/>
                <a:ea typeface="黑体" panose="02010609060101010101" pitchFamily="49" charset="-122"/>
                <a:cs typeface="Times New Roman" panose="02020603050405020304" pitchFamily="18" charset="0"/>
                <a:sym typeface="+mn-ea"/>
              </a:rPr>
              <a:t>凸块式等速万向节</a:t>
            </a:r>
            <a:endParaRPr kumimoji="0" lang="zh-CN" altLang="en-US" sz="1400" b="1" i="0" u="none" strike="noStrike" cap="none" normalizeH="0" baseline="0" dirty="0" smtClean="0">
              <a:ln>
                <a:noFill/>
              </a:ln>
              <a:solidFill>
                <a:srgbClr val="0070C0"/>
              </a:solidFill>
              <a:effectLst/>
            </a:endParaRPr>
          </a:p>
          <a:p>
            <a:pPr marL="0" marR="0" lvl="0" indent="266700" algn="ctr" defTabSz="914400" rtl="0" eaLnBrk="0" fontAlgn="base" latinLnBrk="0" hangingPunct="0">
              <a:lnSpc>
                <a:spcPct val="100000"/>
              </a:lnSpc>
              <a:spcBef>
                <a:spcPct val="0"/>
              </a:spcBef>
              <a:spcAft>
                <a:spcPct val="0"/>
              </a:spcAft>
              <a:buClrTx/>
              <a:buSzTx/>
              <a:buFontTx/>
              <a:buNone/>
            </a:pPr>
            <a:endParaRPr kumimoji="0" lang="zh-CN" altLang="en-US" sz="1400" b="1" i="0" u="none" strike="noStrike" cap="none" normalizeH="0" baseline="0" dirty="0" smtClean="0">
              <a:ln>
                <a:noFill/>
              </a:ln>
              <a:solidFill>
                <a:srgbClr val="0070C0"/>
              </a:solidFill>
              <a:effectLst/>
            </a:endParaRPr>
          </a:p>
        </p:txBody>
      </p:sp>
      <p:sp>
        <p:nvSpPr>
          <p:cNvPr id="4" name="Rectangle 4"/>
          <p:cNvSpPr>
            <a:spLocks noChangeArrowheads="1"/>
          </p:cNvSpPr>
          <p:nvPr/>
        </p:nvSpPr>
        <p:spPr bwMode="auto">
          <a:xfrm>
            <a:off x="226060" y="2482850"/>
            <a:ext cx="5599430" cy="2920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noAutofit/>
          </a:bodyPr>
          <a:lstStyle>
            <a:lvl1pPr indent="3048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indent="0">
              <a:lnSpc>
                <a:spcPct val="120000"/>
              </a:lnSpc>
              <a:spcBef>
                <a:spcPts val="0"/>
              </a:spcBef>
              <a:spcAft>
                <a:spcPts val="0"/>
              </a:spcAft>
            </a:pPr>
            <a:r>
              <a:rPr lang="en-US" altLang="zh-CN" sz="1600" b="1" dirty="0">
                <a:solidFill>
                  <a:srgbClr val="0070C0"/>
                </a:solidFill>
                <a:latin typeface="微软雅黑" panose="020B0503020204020204" pitchFamily="34" charset="-122"/>
                <a:ea typeface="微软雅黑" panose="020B0503020204020204" pitchFamily="34" charset="-122"/>
              </a:rPr>
              <a:t>       </a:t>
            </a:r>
            <a:r>
              <a:rPr lang="zh-CN" altLang="zh-CN" sz="1600" b="1" dirty="0">
                <a:solidFill>
                  <a:srgbClr val="0070C0"/>
                </a:solidFill>
                <a:latin typeface="微软雅黑" panose="020B0503020204020204" pitchFamily="34" charset="-122"/>
                <a:ea typeface="微软雅黑" panose="020B0503020204020204" pitchFamily="34" charset="-122"/>
              </a:rPr>
              <a:t>图</a:t>
            </a:r>
            <a:r>
              <a:rPr lang="zh-CN" altLang="en-US" sz="1600" b="1" dirty="0">
                <a:solidFill>
                  <a:srgbClr val="0070C0"/>
                </a:solidFill>
                <a:latin typeface="微软雅黑" panose="020B0503020204020204" pitchFamily="34" charset="-122"/>
                <a:ea typeface="微软雅黑" panose="020B0503020204020204" pitchFamily="34" charset="-122"/>
              </a:rPr>
              <a:t> </a:t>
            </a:r>
            <a:r>
              <a:rPr lang="en-US" altLang="zh-CN" sz="1600" b="1" dirty="0">
                <a:solidFill>
                  <a:srgbClr val="0070C0"/>
                </a:solidFill>
                <a:latin typeface="微软雅黑" panose="020B0503020204020204" pitchFamily="34" charset="-122"/>
                <a:ea typeface="微软雅黑" panose="020B0503020204020204" pitchFamily="34" charset="-122"/>
              </a:rPr>
              <a:t>6- 11</a:t>
            </a:r>
            <a:r>
              <a:rPr lang="zh-CN" altLang="en-US" sz="1600" b="1" dirty="0">
                <a:solidFill>
                  <a:srgbClr val="0070C0"/>
                </a:solidFill>
                <a:latin typeface="微软雅黑" panose="020B0503020204020204" pitchFamily="34" charset="-122"/>
                <a:ea typeface="微软雅黑" panose="020B0503020204020204" pitchFamily="34" charset="-122"/>
              </a:rPr>
              <a:t>为凸块式等速万向节，它也是按双万向节等速原理构成的。万向节叉</a:t>
            </a:r>
            <a:r>
              <a:rPr lang="en-US" altLang="zh-CN" sz="1600" b="1" dirty="0">
                <a:solidFill>
                  <a:srgbClr val="0070C0"/>
                </a:solidFill>
                <a:latin typeface="微软雅黑" panose="020B0503020204020204" pitchFamily="34" charset="-122"/>
                <a:ea typeface="微软雅黑" panose="020B0503020204020204" pitchFamily="34" charset="-122"/>
              </a:rPr>
              <a:t>1</a:t>
            </a:r>
            <a:r>
              <a:rPr lang="zh-CN" altLang="en-US" sz="1600" b="1" dirty="0">
                <a:solidFill>
                  <a:srgbClr val="0070C0"/>
                </a:solidFill>
                <a:latin typeface="微软雅黑" panose="020B0503020204020204" pitchFamily="34" charset="-122"/>
                <a:ea typeface="微软雅黑" panose="020B0503020204020204" pitchFamily="34" charset="-122"/>
              </a:rPr>
              <a:t>、</a:t>
            </a:r>
            <a:r>
              <a:rPr lang="en-US" altLang="zh-CN" sz="1600" b="1" dirty="0">
                <a:solidFill>
                  <a:srgbClr val="0070C0"/>
                </a:solidFill>
                <a:latin typeface="微软雅黑" panose="020B0503020204020204" pitchFamily="34" charset="-122"/>
                <a:ea typeface="微软雅黑" panose="020B0503020204020204" pitchFamily="34" charset="-122"/>
              </a:rPr>
              <a:t>6</a:t>
            </a:r>
            <a:r>
              <a:rPr lang="zh-CN" altLang="en-US" sz="1600" b="1" dirty="0">
                <a:solidFill>
                  <a:srgbClr val="0070C0"/>
                </a:solidFill>
                <a:latin typeface="微软雅黑" panose="020B0503020204020204" pitchFamily="34" charset="-122"/>
                <a:ea typeface="微软雅黑" panose="020B0503020204020204" pitchFamily="34" charset="-122"/>
              </a:rPr>
              <a:t>放在两个形状特殊的两个凸块</a:t>
            </a:r>
            <a:r>
              <a:rPr lang="en-US" altLang="zh-CN" sz="1600" b="1" dirty="0">
                <a:solidFill>
                  <a:srgbClr val="0070C0"/>
                </a:solidFill>
                <a:latin typeface="微软雅黑" panose="020B0503020204020204" pitchFamily="34" charset="-122"/>
                <a:ea typeface="微软雅黑" panose="020B0503020204020204" pitchFamily="34" charset="-122"/>
              </a:rPr>
              <a:t>2</a:t>
            </a:r>
            <a:r>
              <a:rPr lang="zh-CN" altLang="en-US" sz="1600" b="1" dirty="0">
                <a:solidFill>
                  <a:srgbClr val="0070C0"/>
                </a:solidFill>
                <a:latin typeface="微软雅黑" panose="020B0503020204020204" pitchFamily="34" charset="-122"/>
                <a:ea typeface="微软雅黑" panose="020B0503020204020204" pitchFamily="34" charset="-122"/>
              </a:rPr>
              <a:t>、</a:t>
            </a:r>
            <a:r>
              <a:rPr lang="en-US" altLang="zh-CN" sz="1600" b="1" dirty="0">
                <a:solidFill>
                  <a:srgbClr val="0070C0"/>
                </a:solidFill>
                <a:latin typeface="微软雅黑" panose="020B0503020204020204" pitchFamily="34" charset="-122"/>
                <a:ea typeface="微软雅黑" panose="020B0503020204020204" pitchFamily="34" charset="-122"/>
              </a:rPr>
              <a:t>4</a:t>
            </a:r>
            <a:r>
              <a:rPr lang="zh-CN" altLang="en-US" sz="1600" b="1" dirty="0">
                <a:solidFill>
                  <a:srgbClr val="0070C0"/>
                </a:solidFill>
                <a:latin typeface="微软雅黑" panose="020B0503020204020204" pitchFamily="34" charset="-122"/>
                <a:ea typeface="微软雅黑" panose="020B0503020204020204" pitchFamily="34" charset="-122"/>
              </a:rPr>
              <a:t>的槽内，万向节叉</a:t>
            </a:r>
            <a:r>
              <a:rPr lang="en-US" altLang="zh-CN" sz="1600" b="1" dirty="0">
                <a:solidFill>
                  <a:srgbClr val="0070C0"/>
                </a:solidFill>
                <a:latin typeface="微软雅黑" panose="020B0503020204020204" pitchFamily="34" charset="-122"/>
                <a:ea typeface="微软雅黑" panose="020B0503020204020204" pitchFamily="34" charset="-122"/>
              </a:rPr>
              <a:t>1</a:t>
            </a:r>
            <a:r>
              <a:rPr lang="zh-CN" altLang="en-US" sz="1600" b="1" dirty="0">
                <a:solidFill>
                  <a:srgbClr val="0070C0"/>
                </a:solidFill>
                <a:latin typeface="微软雅黑" panose="020B0503020204020204" pitchFamily="34" charset="-122"/>
                <a:ea typeface="微软雅黑" panose="020B0503020204020204" pitchFamily="34" charset="-122"/>
              </a:rPr>
              <a:t>和</a:t>
            </a:r>
            <a:r>
              <a:rPr lang="en-US" altLang="zh-CN" sz="1600" b="1" dirty="0">
                <a:solidFill>
                  <a:srgbClr val="0070C0"/>
                </a:solidFill>
                <a:latin typeface="微软雅黑" panose="020B0503020204020204" pitchFamily="34" charset="-122"/>
                <a:ea typeface="微软雅黑" panose="020B0503020204020204" pitchFamily="34" charset="-122"/>
              </a:rPr>
              <a:t>6</a:t>
            </a:r>
            <a:r>
              <a:rPr lang="zh-CN" altLang="en-US" sz="1600" b="1" dirty="0">
                <a:solidFill>
                  <a:srgbClr val="0070C0"/>
                </a:solidFill>
                <a:latin typeface="微软雅黑" panose="020B0503020204020204" pitchFamily="34" charset="-122"/>
                <a:ea typeface="微软雅黑" panose="020B0503020204020204" pitchFamily="34" charset="-122"/>
              </a:rPr>
              <a:t>分别与两轴制成一体，两叉位于同一平面内，可绕凸块转动一定角度。</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0">
              <a:lnSpc>
                <a:spcPct val="120000"/>
              </a:lnSpc>
              <a:spcBef>
                <a:spcPts val="0"/>
              </a:spcBef>
              <a:spcAft>
                <a:spcPts val="0"/>
              </a:spcAft>
            </a:pPr>
            <a:r>
              <a:rPr lang="zh-CN" altLang="en-US" sz="1600" b="1" dirty="0">
                <a:solidFill>
                  <a:srgbClr val="0070C0"/>
                </a:solidFill>
                <a:latin typeface="微软雅黑" panose="020B0503020204020204" pitchFamily="34" charset="-122"/>
                <a:ea typeface="微软雅黑" panose="020B0503020204020204" pitchFamily="34" charset="-122"/>
              </a:rPr>
              <a:t>凸块</a:t>
            </a:r>
            <a:r>
              <a:rPr lang="en-US" altLang="zh-CN" sz="1600" b="1" dirty="0">
                <a:solidFill>
                  <a:srgbClr val="0070C0"/>
                </a:solidFill>
                <a:latin typeface="微软雅黑" panose="020B0503020204020204" pitchFamily="34" charset="-122"/>
                <a:ea typeface="微软雅黑" panose="020B0503020204020204" pitchFamily="34" charset="-122"/>
              </a:rPr>
              <a:t>2</a:t>
            </a:r>
            <a:r>
              <a:rPr lang="zh-CN" altLang="en-US" sz="1600" b="1" dirty="0">
                <a:solidFill>
                  <a:srgbClr val="0070C0"/>
                </a:solidFill>
                <a:latin typeface="微软雅黑" panose="020B0503020204020204" pitchFamily="34" charset="-122"/>
                <a:ea typeface="微软雅黑" panose="020B0503020204020204" pitchFamily="34" charset="-122"/>
              </a:rPr>
              <a:t>、</a:t>
            </a:r>
            <a:r>
              <a:rPr lang="en-US" altLang="zh-CN" sz="1600" b="1" dirty="0">
                <a:solidFill>
                  <a:srgbClr val="0070C0"/>
                </a:solidFill>
                <a:latin typeface="微软雅黑" panose="020B0503020204020204" pitchFamily="34" charset="-122"/>
                <a:ea typeface="微软雅黑" panose="020B0503020204020204" pitchFamily="34" charset="-122"/>
              </a:rPr>
              <a:t>4</a:t>
            </a:r>
            <a:r>
              <a:rPr lang="zh-CN" altLang="en-US" sz="1600" b="1" dirty="0">
                <a:solidFill>
                  <a:srgbClr val="0070C0"/>
                </a:solidFill>
                <a:latin typeface="微软雅黑" panose="020B0503020204020204" pitchFamily="34" charset="-122"/>
                <a:ea typeface="微软雅黑" panose="020B0503020204020204" pitchFamily="34" charset="-122"/>
              </a:rPr>
              <a:t>用榫舌</a:t>
            </a:r>
            <a:r>
              <a:rPr lang="en-US" altLang="zh-CN" sz="1600" b="1" dirty="0">
                <a:solidFill>
                  <a:srgbClr val="0070C0"/>
                </a:solidFill>
                <a:latin typeface="微软雅黑" panose="020B0503020204020204" pitchFamily="34" charset="-122"/>
                <a:ea typeface="微软雅黑" panose="020B0503020204020204" pitchFamily="34" charset="-122"/>
              </a:rPr>
              <a:t>3</a:t>
            </a:r>
            <a:r>
              <a:rPr lang="zh-CN" altLang="en-US" sz="1600" b="1" dirty="0">
                <a:solidFill>
                  <a:srgbClr val="0070C0"/>
                </a:solidFill>
                <a:latin typeface="微软雅黑" panose="020B0503020204020204" pitchFamily="34" charset="-122"/>
                <a:ea typeface="微软雅黑" panose="020B0503020204020204" pitchFamily="34" charset="-122"/>
              </a:rPr>
              <a:t>和榫槽</a:t>
            </a:r>
            <a:r>
              <a:rPr lang="en-US" altLang="zh-CN" sz="1600" b="1" dirty="0">
                <a:solidFill>
                  <a:srgbClr val="0070C0"/>
                </a:solidFill>
                <a:latin typeface="微软雅黑" panose="020B0503020204020204" pitchFamily="34" charset="-122"/>
                <a:ea typeface="微软雅黑" panose="020B0503020204020204" pitchFamily="34" charset="-122"/>
              </a:rPr>
              <a:t>5</a:t>
            </a:r>
            <a:r>
              <a:rPr lang="zh-CN" altLang="en-US" sz="1600" b="1" dirty="0">
                <a:solidFill>
                  <a:srgbClr val="0070C0"/>
                </a:solidFill>
                <a:latin typeface="微软雅黑" panose="020B0503020204020204" pitchFamily="34" charset="-122"/>
                <a:ea typeface="微软雅黑" panose="020B0503020204020204" pitchFamily="34" charset="-122"/>
              </a:rPr>
              <a:t>互相连接起来。榫舌和榫槽所在平面与两万向节叉</a:t>
            </a:r>
            <a:r>
              <a:rPr lang="en-US" altLang="zh-CN" sz="1600" b="1" dirty="0">
                <a:solidFill>
                  <a:srgbClr val="0070C0"/>
                </a:solidFill>
                <a:latin typeface="微软雅黑" panose="020B0503020204020204" pitchFamily="34" charset="-122"/>
                <a:ea typeface="微软雅黑" panose="020B0503020204020204" pitchFamily="34" charset="-122"/>
              </a:rPr>
              <a:t>1</a:t>
            </a:r>
            <a:r>
              <a:rPr lang="zh-CN" altLang="en-US" sz="1600" b="1" dirty="0">
                <a:solidFill>
                  <a:srgbClr val="0070C0"/>
                </a:solidFill>
                <a:latin typeface="微软雅黑" panose="020B0503020204020204" pitchFamily="34" charset="-122"/>
                <a:ea typeface="微软雅黑" panose="020B0503020204020204" pitchFamily="34" charset="-122"/>
              </a:rPr>
              <a:t>、</a:t>
            </a:r>
            <a:r>
              <a:rPr lang="en-US" altLang="zh-CN" sz="1600" b="1" dirty="0">
                <a:solidFill>
                  <a:srgbClr val="0070C0"/>
                </a:solidFill>
                <a:latin typeface="微软雅黑" panose="020B0503020204020204" pitchFamily="34" charset="-122"/>
                <a:ea typeface="微软雅黑" panose="020B0503020204020204" pitchFamily="34" charset="-122"/>
              </a:rPr>
              <a:t>6</a:t>
            </a:r>
            <a:r>
              <a:rPr lang="zh-CN" altLang="en-US" sz="1600" b="1" dirty="0">
                <a:solidFill>
                  <a:srgbClr val="0070C0"/>
                </a:solidFill>
                <a:latin typeface="微软雅黑" panose="020B0503020204020204" pitchFamily="34" charset="-122"/>
                <a:ea typeface="微软雅黑" panose="020B0503020204020204" pitchFamily="34" charset="-122"/>
              </a:rPr>
              <a:t>互相垂直，故凸块</a:t>
            </a:r>
            <a:r>
              <a:rPr lang="en-US" altLang="zh-CN" sz="1600" b="1" dirty="0">
                <a:solidFill>
                  <a:srgbClr val="0070C0"/>
                </a:solidFill>
                <a:latin typeface="微软雅黑" panose="020B0503020204020204" pitchFamily="34" charset="-122"/>
                <a:ea typeface="微软雅黑" panose="020B0503020204020204" pitchFamily="34" charset="-122"/>
              </a:rPr>
              <a:t>2</a:t>
            </a:r>
            <a:r>
              <a:rPr lang="zh-CN" altLang="en-US" sz="1600" b="1" dirty="0">
                <a:solidFill>
                  <a:srgbClr val="0070C0"/>
                </a:solidFill>
                <a:latin typeface="微软雅黑" panose="020B0503020204020204" pitchFamily="34" charset="-122"/>
                <a:ea typeface="微软雅黑" panose="020B0503020204020204" pitchFamily="34" charset="-122"/>
              </a:rPr>
              <a:t>和</a:t>
            </a:r>
            <a:r>
              <a:rPr lang="en-US" altLang="zh-CN" sz="1600" b="1" dirty="0">
                <a:solidFill>
                  <a:srgbClr val="0070C0"/>
                </a:solidFill>
                <a:latin typeface="微软雅黑" panose="020B0503020204020204" pitchFamily="34" charset="-122"/>
                <a:ea typeface="微软雅黑" panose="020B0503020204020204" pitchFamily="34" charset="-122"/>
              </a:rPr>
              <a:t>4</a:t>
            </a:r>
            <a:r>
              <a:rPr lang="zh-CN" altLang="en-US" sz="1600" b="1" dirty="0">
                <a:solidFill>
                  <a:srgbClr val="0070C0"/>
                </a:solidFill>
                <a:latin typeface="微软雅黑" panose="020B0503020204020204" pitchFamily="34" charset="-122"/>
                <a:ea typeface="微软雅黑" panose="020B0503020204020204" pitchFamily="34" charset="-122"/>
              </a:rPr>
              <a:t>就相当于双万向节传动装置中位于同一平面上的两万向节叉的中间轴，因此可以保证万向节叉</a:t>
            </a:r>
            <a:r>
              <a:rPr lang="en-US" altLang="zh-CN" sz="1600" b="1" dirty="0">
                <a:solidFill>
                  <a:srgbClr val="0070C0"/>
                </a:solidFill>
                <a:latin typeface="微软雅黑" panose="020B0503020204020204" pitchFamily="34" charset="-122"/>
                <a:ea typeface="微软雅黑" panose="020B0503020204020204" pitchFamily="34" charset="-122"/>
              </a:rPr>
              <a:t>1</a:t>
            </a:r>
            <a:r>
              <a:rPr lang="zh-CN" altLang="en-US" sz="1600" b="1" dirty="0">
                <a:solidFill>
                  <a:srgbClr val="0070C0"/>
                </a:solidFill>
                <a:latin typeface="微软雅黑" panose="020B0503020204020204" pitchFamily="34" charset="-122"/>
                <a:ea typeface="微软雅黑" panose="020B0503020204020204" pitchFamily="34" charset="-122"/>
              </a:rPr>
              <a:t>和</a:t>
            </a:r>
            <a:r>
              <a:rPr lang="en-US" altLang="zh-CN" sz="1600" b="1" dirty="0">
                <a:solidFill>
                  <a:srgbClr val="0070C0"/>
                </a:solidFill>
                <a:latin typeface="微软雅黑" panose="020B0503020204020204" pitchFamily="34" charset="-122"/>
                <a:ea typeface="微软雅黑" panose="020B0503020204020204" pitchFamily="34" charset="-122"/>
              </a:rPr>
              <a:t>6</a:t>
            </a:r>
            <a:r>
              <a:rPr lang="zh-CN" altLang="en-US" sz="1600" b="1" dirty="0">
                <a:solidFill>
                  <a:srgbClr val="0070C0"/>
                </a:solidFill>
                <a:latin typeface="微软雅黑" panose="020B0503020204020204" pitchFamily="34" charset="-122"/>
                <a:ea typeface="微软雅黑" panose="020B0503020204020204" pitchFamily="34" charset="-122"/>
              </a:rPr>
              <a:t>在两轴交角变化的情况以相同角速度转动。这种结构简单，加工容易，允许夹角可达</a:t>
            </a:r>
            <a:r>
              <a:rPr lang="en-US" altLang="zh-CN" sz="1600" b="1" dirty="0">
                <a:solidFill>
                  <a:srgbClr val="0070C0"/>
                </a:solidFill>
                <a:latin typeface="微软雅黑" panose="020B0503020204020204" pitchFamily="34" charset="-122"/>
                <a:ea typeface="微软雅黑" panose="020B0503020204020204" pitchFamily="34" charset="-122"/>
              </a:rPr>
              <a:t>50°</a:t>
            </a:r>
            <a:r>
              <a:rPr lang="zh-CN" altLang="en-US" sz="1600" b="1" dirty="0">
                <a:solidFill>
                  <a:srgbClr val="0070C0"/>
                </a:solidFill>
                <a:latin typeface="微软雅黑" panose="020B0503020204020204" pitchFamily="34" charset="-122"/>
                <a:ea typeface="微软雅黑" panose="020B0503020204020204" pitchFamily="34" charset="-122"/>
              </a:rPr>
              <a:t>，但因其工作表面为滑动摩擦，磨损严重，故汽车上很少采用。</a:t>
            </a:r>
            <a:endParaRPr lang="zh-CN" altLang="en-US" sz="16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180340" y="980758"/>
            <a:ext cx="4872355" cy="44088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indent="3048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indent="0">
              <a:lnSpc>
                <a:spcPct val="120000"/>
              </a:lnSpc>
              <a:spcBef>
                <a:spcPts val="0"/>
              </a:spcBef>
              <a:spcAft>
                <a:spcPts val="0"/>
              </a:spcAft>
            </a:pPr>
            <a:r>
              <a:rPr lang="en-US" altLang="zh-CN" b="1" dirty="0">
                <a:solidFill>
                  <a:srgbClr val="0070C0"/>
                </a:solidFill>
                <a:latin typeface="微软雅黑" panose="020B0503020204020204" pitchFamily="34" charset="-122"/>
                <a:ea typeface="微软雅黑" panose="020B0503020204020204" pitchFamily="34" charset="-122"/>
              </a:rPr>
              <a:t>     </a:t>
            </a:r>
            <a:r>
              <a:rPr lang="zh-CN" altLang="zh-CN"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3</a:t>
            </a:r>
            <a:r>
              <a:rPr lang="zh-CN" altLang="en-US" b="1" dirty="0">
                <a:solidFill>
                  <a:srgbClr val="0070C0"/>
                </a:solidFill>
                <a:latin typeface="微软雅黑" panose="020B0503020204020204" pitchFamily="34" charset="-122"/>
                <a:ea typeface="微软雅黑" panose="020B0503020204020204" pitchFamily="34" charset="-122"/>
              </a:rPr>
              <a:t>）三销轴式万向节</a:t>
            </a:r>
            <a:endParaRPr lang="zh-CN" altLang="en-US" b="1" dirty="0">
              <a:solidFill>
                <a:srgbClr val="0070C0"/>
              </a:solidFill>
              <a:latin typeface="微软雅黑" panose="020B0503020204020204" pitchFamily="34" charset="-122"/>
              <a:ea typeface="微软雅黑" panose="020B0503020204020204" pitchFamily="34" charset="-122"/>
            </a:endParaRPr>
          </a:p>
          <a:p>
            <a:pPr indent="0">
              <a:lnSpc>
                <a:spcPct val="120000"/>
              </a:lnSpc>
              <a:spcBef>
                <a:spcPts val="0"/>
              </a:spcBef>
              <a:spcAft>
                <a:spcPts val="0"/>
              </a:spcAft>
            </a:pPr>
            <a:r>
              <a:rPr lang="en-US" altLang="zh-CN" b="1" dirty="0">
                <a:solidFill>
                  <a:srgbClr val="0070C0"/>
                </a:solidFill>
                <a:latin typeface="微软雅黑" panose="020B0503020204020204" pitchFamily="34" charset="-122"/>
                <a:ea typeface="微软雅黑" panose="020B0503020204020204" pitchFamily="34" charset="-122"/>
              </a:rPr>
              <a:t>       </a:t>
            </a:r>
            <a:r>
              <a:rPr lang="zh-CN" altLang="en-US" b="1" dirty="0">
                <a:solidFill>
                  <a:srgbClr val="0070C0"/>
                </a:solidFill>
                <a:latin typeface="微软雅黑" panose="020B0503020204020204" pitchFamily="34" charset="-122"/>
                <a:ea typeface="微软雅黑" panose="020B0503020204020204" pitchFamily="34" charset="-122"/>
              </a:rPr>
              <a:t>三销轴式万向节是由双联式万向节演变而来的准等速万向节，其结构见图 </a:t>
            </a:r>
            <a:r>
              <a:rPr lang="en-US" altLang="zh-CN" b="1" dirty="0">
                <a:solidFill>
                  <a:srgbClr val="0070C0"/>
                </a:solidFill>
                <a:latin typeface="微软雅黑" panose="020B0503020204020204" pitchFamily="34" charset="-122"/>
                <a:ea typeface="微软雅黑" panose="020B0503020204020204" pitchFamily="34" charset="-122"/>
              </a:rPr>
              <a:t>6- 12</a:t>
            </a:r>
            <a:r>
              <a:rPr lang="zh-CN" altLang="en-US" b="1" dirty="0">
                <a:solidFill>
                  <a:srgbClr val="0070C0"/>
                </a:solidFill>
                <a:latin typeface="微软雅黑" panose="020B0503020204020204" pitchFamily="34" charset="-122"/>
                <a:ea typeface="微软雅黑" panose="020B0503020204020204" pitchFamily="34" charset="-122"/>
              </a:rPr>
              <a:t>。其结构特征是，两节叉</a:t>
            </a:r>
            <a:r>
              <a:rPr lang="en-US" altLang="zh-CN" b="1" dirty="0">
                <a:solidFill>
                  <a:srgbClr val="0070C0"/>
                </a:solidFill>
                <a:latin typeface="微软雅黑" panose="020B0503020204020204" pitchFamily="34" charset="-122"/>
                <a:ea typeface="微软雅黑" panose="020B0503020204020204" pitchFamily="34" charset="-122"/>
              </a:rPr>
              <a:t>1</a:t>
            </a: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3</a:t>
            </a:r>
            <a:r>
              <a:rPr lang="zh-CN" altLang="en-US" b="1" dirty="0">
                <a:solidFill>
                  <a:srgbClr val="0070C0"/>
                </a:solidFill>
                <a:latin typeface="微软雅黑" panose="020B0503020204020204" pitchFamily="34" charset="-122"/>
                <a:ea typeface="微软雅黑" panose="020B0503020204020204" pitchFamily="34" charset="-122"/>
              </a:rPr>
              <a:t>的平面相对于传动轴线有一定的偏移量。有两个三销轴</a:t>
            </a:r>
            <a:r>
              <a:rPr lang="en-US" altLang="zh-CN" b="1" dirty="0">
                <a:solidFill>
                  <a:srgbClr val="0070C0"/>
                </a:solidFill>
                <a:latin typeface="微软雅黑" panose="020B0503020204020204" pitchFamily="34" charset="-122"/>
                <a:ea typeface="微软雅黑" panose="020B0503020204020204" pitchFamily="34" charset="-122"/>
              </a:rPr>
              <a:t>2</a:t>
            </a: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4</a:t>
            </a:r>
            <a:r>
              <a:rPr lang="zh-CN" altLang="en-US" b="1" dirty="0">
                <a:solidFill>
                  <a:srgbClr val="0070C0"/>
                </a:solidFill>
                <a:latin typeface="微软雅黑" panose="020B0503020204020204" pitchFamily="34" charset="-122"/>
                <a:ea typeface="微软雅黑" panose="020B0503020204020204" pitchFamily="34" charset="-122"/>
              </a:rPr>
              <a:t>，其中两个轴通过轴承插入万向节叉</a:t>
            </a:r>
            <a:r>
              <a:rPr lang="en-US" altLang="zh-CN" b="1" dirty="0">
                <a:solidFill>
                  <a:srgbClr val="0070C0"/>
                </a:solidFill>
                <a:latin typeface="微软雅黑" panose="020B0503020204020204" pitchFamily="34" charset="-122"/>
                <a:ea typeface="微软雅黑" panose="020B0503020204020204" pitchFamily="34" charset="-122"/>
              </a:rPr>
              <a:t>1</a:t>
            </a: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3</a:t>
            </a:r>
            <a:r>
              <a:rPr lang="zh-CN" altLang="en-US" b="1" dirty="0">
                <a:solidFill>
                  <a:srgbClr val="0070C0"/>
                </a:solidFill>
                <a:latin typeface="微软雅黑" panose="020B0503020204020204" pitchFamily="34" charset="-122"/>
                <a:ea typeface="微软雅黑" panose="020B0503020204020204" pitchFamily="34" charset="-122"/>
              </a:rPr>
              <a:t>上的销孔中，而另一轴则插入另一三销轴的相应轴孔中，这样便形成</a:t>
            </a:r>
            <a:r>
              <a:rPr lang="en-US" altLang="zh-CN" b="1" dirty="0">
                <a:solidFill>
                  <a:srgbClr val="0070C0"/>
                </a:solidFill>
                <a:latin typeface="微软雅黑" panose="020B0503020204020204" pitchFamily="34" charset="-122"/>
                <a:ea typeface="微软雅黑" panose="020B0503020204020204" pitchFamily="34" charset="-122"/>
              </a:rPr>
              <a:t>Q1-Q1′</a:t>
            </a: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Q2-Q2′</a:t>
            </a: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R-R′</a:t>
            </a:r>
            <a:r>
              <a:rPr lang="zh-CN" altLang="en-US" b="1" dirty="0">
                <a:solidFill>
                  <a:srgbClr val="0070C0"/>
                </a:solidFill>
                <a:latin typeface="微软雅黑" panose="020B0503020204020204" pitchFamily="34" charset="-122"/>
                <a:ea typeface="微软雅黑" panose="020B0503020204020204" pitchFamily="34" charset="-122"/>
              </a:rPr>
              <a:t>三根轴线。</a:t>
            </a:r>
            <a:endParaRPr lang="zh-CN" altLang="en-US" b="1" dirty="0">
              <a:solidFill>
                <a:srgbClr val="0070C0"/>
              </a:solidFill>
              <a:latin typeface="微软雅黑" panose="020B0503020204020204" pitchFamily="34" charset="-122"/>
              <a:ea typeface="微软雅黑" panose="020B0503020204020204" pitchFamily="34" charset="-122"/>
            </a:endParaRPr>
          </a:p>
          <a:p>
            <a:pPr indent="0">
              <a:lnSpc>
                <a:spcPct val="120000"/>
              </a:lnSpc>
              <a:spcBef>
                <a:spcPts val="0"/>
              </a:spcBef>
              <a:spcAft>
                <a:spcPts val="0"/>
              </a:spcAft>
            </a:pPr>
            <a:r>
              <a:rPr lang="en-US" altLang="zh-CN" b="1" dirty="0">
                <a:solidFill>
                  <a:srgbClr val="0070C0"/>
                </a:solidFill>
                <a:latin typeface="微软雅黑" panose="020B0503020204020204" pitchFamily="34" charset="-122"/>
                <a:ea typeface="微软雅黑" panose="020B0503020204020204" pitchFamily="34" charset="-122"/>
              </a:rPr>
              <a:t>       </a:t>
            </a:r>
            <a:r>
              <a:rPr lang="zh-CN" altLang="en-US" b="1" dirty="0">
                <a:solidFill>
                  <a:srgbClr val="0070C0"/>
                </a:solidFill>
                <a:latin typeface="微软雅黑" panose="020B0503020204020204" pitchFamily="34" charset="-122"/>
                <a:ea typeface="微软雅黑" panose="020B0503020204020204" pitchFamily="34" charset="-122"/>
              </a:rPr>
              <a:t>由于结构上的原因，无法保证传力点永远处在两轴轴线夹角的平分线上，故它也只能算是准等速万向节。三销轴式万向节允许连接的两轴最大夹角较大，可达</a:t>
            </a:r>
            <a:r>
              <a:rPr lang="en-US" altLang="zh-CN" b="1" dirty="0">
                <a:solidFill>
                  <a:srgbClr val="0070C0"/>
                </a:solidFill>
                <a:latin typeface="微软雅黑" panose="020B0503020204020204" pitchFamily="34" charset="-122"/>
                <a:ea typeface="微软雅黑" panose="020B0503020204020204" pitchFamily="34" charset="-122"/>
              </a:rPr>
              <a:t>45°</a:t>
            </a:r>
            <a:r>
              <a:rPr lang="zh-CN" altLang="en-US" b="1" dirty="0">
                <a:solidFill>
                  <a:srgbClr val="0070C0"/>
                </a:solidFill>
                <a:latin typeface="微软雅黑" panose="020B0503020204020204" pitchFamily="34" charset="-122"/>
                <a:ea typeface="微软雅黑" panose="020B0503020204020204" pitchFamily="34" charset="-122"/>
              </a:rPr>
              <a:t>，这种结构主要用于总质量较大的越野车转向驱动桥。</a:t>
            </a:r>
            <a:endParaRPr lang="zh-CN" altLang="en-US" b="1" dirty="0">
              <a:solidFill>
                <a:srgbClr val="0070C0"/>
              </a:solidFill>
              <a:latin typeface="微软雅黑" panose="020B0503020204020204" pitchFamily="34" charset="-122"/>
              <a:ea typeface="微软雅黑" panose="020B0503020204020204" pitchFamily="34" charset="-122"/>
            </a:endParaRPr>
          </a:p>
        </p:txBody>
      </p:sp>
      <p:pic>
        <p:nvPicPr>
          <p:cNvPr id="3" name="图片 2" descr="12t10"/>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932040" y="1057300"/>
            <a:ext cx="4211960" cy="3168352"/>
          </a:xfrm>
          <a:prstGeom prst="rect">
            <a:avLst/>
          </a:prstGeom>
          <a:noFill/>
          <a:ln>
            <a:noFill/>
          </a:ln>
        </p:spPr>
      </p:pic>
      <p:sp>
        <p:nvSpPr>
          <p:cNvPr id="4" name="矩形 3"/>
          <p:cNvSpPr/>
          <p:nvPr/>
        </p:nvSpPr>
        <p:spPr>
          <a:xfrm>
            <a:off x="4932045" y="4268470"/>
            <a:ext cx="4140200" cy="1537970"/>
          </a:xfrm>
          <a:prstGeom prst="rect">
            <a:avLst/>
          </a:prstGeom>
        </p:spPr>
        <p:txBody>
          <a:bodyPr wrap="square">
            <a:spAutoFit/>
          </a:bodyPr>
          <a:lstStyle/>
          <a:p>
            <a:pPr indent="266700" algn="ctr">
              <a:lnSpc>
                <a:spcPct val="150000"/>
              </a:lnSpc>
              <a:spcBef>
                <a:spcPts val="600"/>
              </a:spcBef>
              <a:spcAft>
                <a:spcPts val="0"/>
              </a:spcAft>
            </a:pPr>
            <a:r>
              <a:rPr lang="en-US" altLang="zh-CN" sz="1400" kern="100" dirty="0">
                <a:latin typeface="宋体" panose="02010600030101010101" pitchFamily="2" charset="-122"/>
              </a:rPr>
              <a:t>1</a:t>
            </a:r>
            <a:r>
              <a:rPr lang="zh-CN" altLang="zh-CN" sz="1400" kern="100" dirty="0">
                <a:latin typeface="Times New Roman" panose="02020603050405020304" pitchFamily="18" charset="0"/>
              </a:rPr>
              <a:t>、</a:t>
            </a:r>
            <a:r>
              <a:rPr lang="en-US" altLang="zh-CN" sz="1400" kern="100" dirty="0">
                <a:latin typeface="Times New Roman" panose="02020603050405020304" pitchFamily="18" charset="0"/>
              </a:rPr>
              <a:t>3-</a:t>
            </a:r>
            <a:r>
              <a:rPr lang="zh-CN" altLang="zh-CN" sz="1400" kern="100" dirty="0">
                <a:latin typeface="Times New Roman" panose="02020603050405020304" pitchFamily="18" charset="0"/>
              </a:rPr>
              <a:t>偏心轴叉；</a:t>
            </a:r>
            <a:r>
              <a:rPr lang="en-US" altLang="zh-CN" sz="1400" kern="100" dirty="0">
                <a:latin typeface="Times New Roman" panose="02020603050405020304" pitchFamily="18" charset="0"/>
              </a:rPr>
              <a:t>2</a:t>
            </a:r>
            <a:r>
              <a:rPr lang="zh-CN" altLang="zh-CN" sz="1400" kern="100" dirty="0">
                <a:latin typeface="Times New Roman" panose="02020603050405020304" pitchFamily="18" charset="0"/>
              </a:rPr>
              <a:t>、</a:t>
            </a:r>
            <a:r>
              <a:rPr lang="en-US" altLang="zh-CN" sz="1400" kern="100" dirty="0">
                <a:latin typeface="Times New Roman" panose="02020603050405020304" pitchFamily="18" charset="0"/>
              </a:rPr>
              <a:t>4-</a:t>
            </a:r>
            <a:r>
              <a:rPr lang="zh-CN" altLang="zh-CN" sz="1400" kern="100" dirty="0">
                <a:latin typeface="Times New Roman" panose="02020603050405020304" pitchFamily="18" charset="0"/>
              </a:rPr>
              <a:t>三销轴；</a:t>
            </a:r>
            <a:r>
              <a:rPr lang="en-US" altLang="zh-CN" sz="1400" kern="100" dirty="0">
                <a:latin typeface="Times New Roman" panose="02020603050405020304" pitchFamily="18" charset="0"/>
              </a:rPr>
              <a:t>5-</a:t>
            </a:r>
            <a:r>
              <a:rPr lang="zh-CN" altLang="zh-CN" sz="1400" kern="100" dirty="0">
                <a:latin typeface="Times New Roman" panose="02020603050405020304" pitchFamily="18" charset="0"/>
              </a:rPr>
              <a:t>卡环；</a:t>
            </a:r>
            <a:r>
              <a:rPr lang="en-US" altLang="zh-CN" sz="1400" kern="100" dirty="0">
                <a:latin typeface="Times New Roman" panose="02020603050405020304" pitchFamily="18" charset="0"/>
              </a:rPr>
              <a:t>6-</a:t>
            </a:r>
            <a:r>
              <a:rPr lang="zh-CN" altLang="zh-CN" sz="1400" kern="100" dirty="0">
                <a:latin typeface="Times New Roman" panose="02020603050405020304" pitchFamily="18" charset="0"/>
              </a:rPr>
              <a:t>轴承座；</a:t>
            </a:r>
            <a:r>
              <a:rPr lang="en-US" altLang="zh-CN" sz="1400" kern="100" dirty="0">
                <a:latin typeface="Times New Roman" panose="02020603050405020304" pitchFamily="18" charset="0"/>
              </a:rPr>
              <a:t>7-</a:t>
            </a:r>
            <a:r>
              <a:rPr lang="zh-CN" altLang="zh-CN" sz="1400" kern="100" dirty="0">
                <a:latin typeface="Times New Roman" panose="02020603050405020304" pitchFamily="18" charset="0"/>
              </a:rPr>
              <a:t>衬套；</a:t>
            </a:r>
            <a:r>
              <a:rPr lang="en-US" altLang="zh-CN" sz="1400" kern="100" dirty="0">
                <a:latin typeface="Times New Roman" panose="02020603050405020304" pitchFamily="18" charset="0"/>
              </a:rPr>
              <a:t>8-</a:t>
            </a:r>
            <a:r>
              <a:rPr lang="zh-CN" altLang="zh-CN" sz="1400" kern="100" dirty="0">
                <a:latin typeface="Times New Roman" panose="02020603050405020304" pitchFamily="18" charset="0"/>
              </a:rPr>
              <a:t>毛毡圈；</a:t>
            </a:r>
            <a:r>
              <a:rPr lang="en-US" altLang="zh-CN" sz="1400" kern="100" dirty="0">
                <a:latin typeface="Times New Roman" panose="02020603050405020304" pitchFamily="18" charset="0"/>
              </a:rPr>
              <a:t>9-</a:t>
            </a:r>
            <a:r>
              <a:rPr lang="zh-CN" altLang="zh-CN" sz="1400" kern="100" dirty="0">
                <a:latin typeface="Times New Roman" panose="02020603050405020304" pitchFamily="18" charset="0"/>
              </a:rPr>
              <a:t>毛毡圈罩；</a:t>
            </a:r>
            <a:r>
              <a:rPr lang="en-US" altLang="zh-CN" sz="1400" kern="100" dirty="0">
                <a:latin typeface="Times New Roman" panose="02020603050405020304" pitchFamily="18" charset="0"/>
              </a:rPr>
              <a:t>10-</a:t>
            </a:r>
            <a:r>
              <a:rPr lang="zh-CN" altLang="zh-CN" sz="1400" kern="100" dirty="0">
                <a:latin typeface="Times New Roman" panose="02020603050405020304" pitchFamily="18" charset="0"/>
              </a:rPr>
              <a:t>止推垫片</a:t>
            </a:r>
            <a:endParaRPr lang="zh-CN" altLang="zh-CN" sz="1400" kern="100" dirty="0">
              <a:latin typeface="Times New Roman" panose="02020603050405020304" pitchFamily="18" charset="0"/>
            </a:endParaRPr>
          </a:p>
          <a:p>
            <a:pPr indent="266700" algn="ctr">
              <a:lnSpc>
                <a:spcPct val="150000"/>
              </a:lnSpc>
              <a:spcBef>
                <a:spcPts val="600"/>
              </a:spcBef>
              <a:spcAft>
                <a:spcPts val="0"/>
              </a:spcAft>
            </a:pPr>
            <a:r>
              <a:rPr lang="zh-CN" altLang="zh-CN" sz="1400" b="1" kern="100" dirty="0">
                <a:solidFill>
                  <a:srgbClr val="0070C0"/>
                </a:solidFill>
                <a:latin typeface="等线 Light" panose="02010600030101010101" pitchFamily="2" charset="-122"/>
                <a:ea typeface="黑体" panose="02010609060101010101" pitchFamily="49" charset="-122"/>
                <a:cs typeface="Times New Roman" panose="02020603050405020304" pitchFamily="18" charset="0"/>
                <a:sym typeface="+mn-ea"/>
              </a:rPr>
              <a:t>图</a:t>
            </a:r>
            <a:r>
              <a:rPr lang="en-US" altLang="zh-CN" sz="1400" b="1" kern="100" dirty="0">
                <a:solidFill>
                  <a:srgbClr val="0070C0"/>
                </a:solidFill>
                <a:latin typeface="等线 Light" panose="02010600030101010101" pitchFamily="2" charset="-122"/>
                <a:ea typeface="等线 Light" panose="02010600030101010101" pitchFamily="2" charset="-122"/>
                <a:cs typeface="Times New Roman" panose="02020603050405020304" pitchFamily="18" charset="0"/>
                <a:sym typeface="+mn-ea"/>
              </a:rPr>
              <a:t> 6- 12  </a:t>
            </a:r>
            <a:r>
              <a:rPr lang="zh-CN" altLang="zh-CN" sz="1400" b="1" kern="100" dirty="0">
                <a:solidFill>
                  <a:srgbClr val="0070C0"/>
                </a:solidFill>
                <a:latin typeface="等线 Light" panose="02010600030101010101" pitchFamily="2" charset="-122"/>
                <a:ea typeface="黑体" panose="02010609060101010101" pitchFamily="49" charset="-122"/>
                <a:cs typeface="Times New Roman" panose="02020603050405020304" pitchFamily="18" charset="0"/>
                <a:sym typeface="+mn-ea"/>
              </a:rPr>
              <a:t>三销轴式万向节</a:t>
            </a:r>
            <a:endParaRPr lang="zh-CN" altLang="zh-CN" sz="1400" b="1" kern="100" dirty="0">
              <a:solidFill>
                <a:srgbClr val="0070C0"/>
              </a:solidFill>
              <a:latin typeface="等线 Light" panose="02010600030101010101" pitchFamily="2" charset="-122"/>
              <a:ea typeface="等线 Light" panose="02010600030101010101" pitchFamily="2" charset="-122"/>
              <a:cs typeface="Times New Roman" panose="02020603050405020304" pitchFamily="18" charset="0"/>
            </a:endParaRPr>
          </a:p>
          <a:p>
            <a:pPr indent="266700" algn="ctr">
              <a:lnSpc>
                <a:spcPct val="150000"/>
              </a:lnSpc>
              <a:spcBef>
                <a:spcPts val="600"/>
              </a:spcBef>
              <a:spcAft>
                <a:spcPts val="0"/>
              </a:spcAft>
            </a:pPr>
            <a:endParaRPr lang="zh-CN" altLang="zh-CN" sz="1400" b="1" kern="100" dirty="0">
              <a:solidFill>
                <a:srgbClr val="0070C0"/>
              </a:solidFill>
              <a:latin typeface="等线 Light" panose="02010600030101010101" pitchFamily="2" charset="-122"/>
              <a:ea typeface="等线 Light"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209550" y="807085"/>
            <a:ext cx="4660900" cy="47218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0" numCol="1" anchor="ctr" anchorCtr="0" compatLnSpc="1">
            <a:spAutoFit/>
          </a:bodyPr>
          <a:lstStyle>
            <a:lvl1pPr indent="3048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535305" algn="l" defTabSz="914400" rtl="0" eaLnBrk="0" fontAlgn="base" latinLnBrk="0" hangingPunct="0">
              <a:lnSpc>
                <a:spcPct val="130000"/>
              </a:lnSpc>
              <a:spcBef>
                <a:spcPts val="0"/>
              </a:spcBef>
              <a:spcAft>
                <a:spcPts val="0"/>
              </a:spcAft>
              <a:buClrTx/>
              <a:buSzTx/>
              <a:buFontTx/>
              <a:buNone/>
            </a:pP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3</a:t>
            </a:r>
            <a:r>
              <a:rPr lang="zh-CN" altLang="en-US" b="1" dirty="0">
                <a:solidFill>
                  <a:srgbClr val="0070C0"/>
                </a:solidFill>
                <a:latin typeface="微软雅黑" panose="020B0503020204020204" pitchFamily="34" charset="-122"/>
                <a:ea typeface="微软雅黑" panose="020B0503020204020204" pitchFamily="34" charset="-122"/>
              </a:rPr>
              <a:t>）等速万向节</a:t>
            </a:r>
            <a:endParaRPr lang="zh-CN" altLang="en-US" b="1" dirty="0">
              <a:solidFill>
                <a:srgbClr val="0070C0"/>
              </a:solidFill>
              <a:latin typeface="微软雅黑" panose="020B0503020204020204" pitchFamily="34" charset="-122"/>
              <a:ea typeface="微软雅黑" panose="020B0503020204020204" pitchFamily="34" charset="-122"/>
            </a:endParaRPr>
          </a:p>
          <a:p>
            <a:pPr marL="0" marR="0" lvl="0" indent="304800" algn="l" defTabSz="914400" rtl="0" eaLnBrk="0" fontAlgn="base" latinLnBrk="0" hangingPunct="0">
              <a:lnSpc>
                <a:spcPct val="130000"/>
              </a:lnSpc>
              <a:spcBef>
                <a:spcPts val="0"/>
              </a:spcBef>
              <a:spcAft>
                <a:spcPts val="0"/>
              </a:spcAft>
              <a:buClrTx/>
              <a:buSzTx/>
              <a:buFontTx/>
              <a:buNone/>
            </a:pPr>
            <a:r>
              <a:rPr lang="zh-CN" altLang="en-US" b="1" dirty="0">
                <a:solidFill>
                  <a:srgbClr val="0070C0"/>
                </a:solidFill>
                <a:latin typeface="微软雅黑" panose="020B0503020204020204" pitchFamily="34" charset="-122"/>
                <a:ea typeface="微软雅黑" panose="020B0503020204020204" pitchFamily="34" charset="-122"/>
              </a:rPr>
              <a:t>等速万向节的基本原理是从结构上保证万向节在工作过程中，其传力点永远位于两轴交点的平分面上。它的等速传动原理相当于一对大小相等的锥齿轮传动。图 </a:t>
            </a:r>
            <a:r>
              <a:rPr lang="en-US" altLang="zh-CN" b="1" dirty="0">
                <a:solidFill>
                  <a:srgbClr val="0070C0"/>
                </a:solidFill>
                <a:latin typeface="微软雅黑" panose="020B0503020204020204" pitchFamily="34" charset="-122"/>
                <a:ea typeface="微软雅黑" panose="020B0503020204020204" pitchFamily="34" charset="-122"/>
              </a:rPr>
              <a:t>6- 13</a:t>
            </a:r>
            <a:r>
              <a:rPr lang="zh-CN" altLang="en-US" b="1" dirty="0">
                <a:solidFill>
                  <a:srgbClr val="0070C0"/>
                </a:solidFill>
                <a:latin typeface="微软雅黑" panose="020B0503020204020204" pitchFamily="34" charset="-122"/>
                <a:ea typeface="微软雅黑" panose="020B0503020204020204" pitchFamily="34" charset="-122"/>
              </a:rPr>
              <a:t>所示为一对大小相等的锥齿轮传动示意图，两齿轮的接触点点</a:t>
            </a:r>
            <a:r>
              <a:rPr lang="en-US" altLang="zh-CN" b="1" dirty="0">
                <a:solidFill>
                  <a:srgbClr val="0070C0"/>
                </a:solidFill>
                <a:latin typeface="微软雅黑" panose="020B0503020204020204" pitchFamily="34" charset="-122"/>
                <a:ea typeface="微软雅黑" panose="020B0503020204020204" pitchFamily="34" charset="-122"/>
              </a:rPr>
              <a:t>P</a:t>
            </a:r>
            <a:r>
              <a:rPr lang="zh-CN" altLang="en-US" b="1" dirty="0">
                <a:solidFill>
                  <a:srgbClr val="0070C0"/>
                </a:solidFill>
                <a:latin typeface="微软雅黑" panose="020B0503020204020204" pitchFamily="34" charset="-122"/>
                <a:ea typeface="微软雅黑" panose="020B0503020204020204" pitchFamily="34" charset="-122"/>
              </a:rPr>
              <a:t>位于两齿轮轴线交角的平分面上，由</a:t>
            </a:r>
            <a:r>
              <a:rPr lang="en-US" altLang="zh-CN" b="1" dirty="0">
                <a:solidFill>
                  <a:srgbClr val="0070C0"/>
                </a:solidFill>
                <a:latin typeface="微软雅黑" panose="020B0503020204020204" pitchFamily="34" charset="-122"/>
                <a:ea typeface="微软雅黑" panose="020B0503020204020204" pitchFamily="34" charset="-122"/>
              </a:rPr>
              <a:t>P</a:t>
            </a:r>
            <a:r>
              <a:rPr lang="zh-CN" altLang="en-US" b="1" dirty="0">
                <a:solidFill>
                  <a:srgbClr val="0070C0"/>
                </a:solidFill>
                <a:latin typeface="微软雅黑" panose="020B0503020204020204" pitchFamily="34" charset="-122"/>
                <a:ea typeface="微软雅黑" panose="020B0503020204020204" pitchFamily="34" charset="-122"/>
              </a:rPr>
              <a:t>点到两轴的垂直距离都为</a:t>
            </a:r>
            <a:r>
              <a:rPr lang="en-US" altLang="zh-CN" b="1" dirty="0">
                <a:solidFill>
                  <a:srgbClr val="0070C0"/>
                </a:solidFill>
                <a:latin typeface="微软雅黑" panose="020B0503020204020204" pitchFamily="34" charset="-122"/>
                <a:ea typeface="微软雅黑" panose="020B0503020204020204" pitchFamily="34" charset="-122"/>
              </a:rPr>
              <a:t>r</a:t>
            </a:r>
            <a:r>
              <a:rPr lang="zh-CN" altLang="en-US" b="1" dirty="0">
                <a:solidFill>
                  <a:srgbClr val="0070C0"/>
                </a:solidFill>
                <a:latin typeface="微软雅黑" panose="020B0503020204020204" pitchFamily="34" charset="-122"/>
                <a:ea typeface="微软雅黑" panose="020B0503020204020204" pitchFamily="34" charset="-122"/>
              </a:rPr>
              <a:t>；在</a:t>
            </a:r>
            <a:r>
              <a:rPr lang="en-US" altLang="zh-CN" b="1" dirty="0">
                <a:solidFill>
                  <a:srgbClr val="0070C0"/>
                </a:solidFill>
                <a:latin typeface="微软雅黑" panose="020B0503020204020204" pitchFamily="34" charset="-122"/>
                <a:ea typeface="微软雅黑" panose="020B0503020204020204" pitchFamily="34" charset="-122"/>
              </a:rPr>
              <a:t>P</a:t>
            </a:r>
            <a:r>
              <a:rPr lang="zh-CN" altLang="en-US" b="1" dirty="0">
                <a:solidFill>
                  <a:srgbClr val="0070C0"/>
                </a:solidFill>
                <a:latin typeface="微软雅黑" panose="020B0503020204020204" pitchFamily="34" charset="-122"/>
                <a:ea typeface="微软雅黑" panose="020B0503020204020204" pitchFamily="34" charset="-122"/>
              </a:rPr>
              <a:t>点处两齿轮的圆周速度是相等的，因而两个齿轮旋转的角速度也相等。与此相似，若万向节的传力点在其交角变化时，始终位于角平分而内，则可使两万向节叉保持等角速的关系。</a:t>
            </a:r>
            <a:endParaRPr lang="zh-CN" altLang="en-US" b="1" dirty="0">
              <a:solidFill>
                <a:srgbClr val="0070C0"/>
              </a:solidFill>
              <a:latin typeface="微软雅黑" panose="020B0503020204020204" pitchFamily="34" charset="-122"/>
              <a:ea typeface="微软雅黑" panose="020B0503020204020204" pitchFamily="34" charset="-122"/>
            </a:endParaRPr>
          </a:p>
        </p:txBody>
      </p:sp>
      <p:pic>
        <p:nvPicPr>
          <p:cNvPr id="3" name="图片 2" descr="12t1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644008" y="1345332"/>
            <a:ext cx="3825875" cy="2457450"/>
          </a:xfrm>
          <a:prstGeom prst="rect">
            <a:avLst/>
          </a:prstGeom>
          <a:noFill/>
          <a:ln>
            <a:noFill/>
          </a:ln>
        </p:spPr>
      </p:pic>
      <p:sp>
        <p:nvSpPr>
          <p:cNvPr id="4" name="矩形 3"/>
          <p:cNvSpPr/>
          <p:nvPr/>
        </p:nvSpPr>
        <p:spPr>
          <a:xfrm>
            <a:off x="5024314" y="4081636"/>
            <a:ext cx="2766060" cy="306705"/>
          </a:xfrm>
          <a:prstGeom prst="rect">
            <a:avLst/>
          </a:prstGeom>
        </p:spPr>
        <p:txBody>
          <a:bodyPr wrap="none">
            <a:spAutoFit/>
          </a:bodyPr>
          <a:lstStyle/>
          <a:p>
            <a:pPr algn="ctr">
              <a:spcAft>
                <a:spcPts val="0"/>
              </a:spcAft>
            </a:pPr>
            <a:r>
              <a:rPr lang="zh-CN" altLang="zh-CN" sz="1400" b="1" kern="100" dirty="0">
                <a:solidFill>
                  <a:srgbClr val="0070C0"/>
                </a:solidFill>
                <a:latin typeface="等线 Light" panose="02010600030101010101" pitchFamily="2" charset="-122"/>
                <a:ea typeface="黑体" panose="02010609060101010101" pitchFamily="49" charset="-122"/>
                <a:cs typeface="Times New Roman" panose="02020603050405020304" pitchFamily="18" charset="0"/>
              </a:rPr>
              <a:t>图</a:t>
            </a:r>
            <a:r>
              <a:rPr lang="en-US" altLang="zh-CN" sz="1400" b="1" kern="100" dirty="0">
                <a:solidFill>
                  <a:srgbClr val="0070C0"/>
                </a:solidFill>
                <a:latin typeface="等线 Light" panose="02010600030101010101" pitchFamily="2" charset="-122"/>
                <a:ea typeface="等线 Light" panose="02010600030101010101" pitchFamily="2" charset="-122"/>
                <a:cs typeface="Times New Roman" panose="02020603050405020304" pitchFamily="18" charset="0"/>
              </a:rPr>
              <a:t> 6- 13   </a:t>
            </a:r>
            <a:r>
              <a:rPr lang="zh-CN" altLang="zh-CN" sz="1400" b="1" kern="100" dirty="0">
                <a:solidFill>
                  <a:srgbClr val="0070C0"/>
                </a:solidFill>
                <a:latin typeface="等线 Light" panose="02010600030101010101" pitchFamily="2" charset="-122"/>
                <a:ea typeface="黑体" panose="02010609060101010101" pitchFamily="49" charset="-122"/>
                <a:cs typeface="Times New Roman" panose="02020603050405020304" pitchFamily="18" charset="0"/>
              </a:rPr>
              <a:t>等速万向节的工作原理</a:t>
            </a:r>
            <a:endParaRPr lang="zh-CN" altLang="zh-CN" sz="1400" b="1" kern="100" dirty="0">
              <a:solidFill>
                <a:srgbClr val="0070C0"/>
              </a:solidFill>
              <a:latin typeface="等线 Light" panose="02010600030101010101" pitchFamily="2" charset="-122"/>
              <a:ea typeface="黑体" panose="02010609060101010101" pitchFamily="49"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14325" y="793115"/>
            <a:ext cx="8351520" cy="2416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indent="3048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304800" algn="l" defTabSz="914400" rtl="0" eaLnBrk="0" fontAlgn="base" latinLnBrk="0" hangingPunct="0">
              <a:lnSpc>
                <a:spcPct val="120000"/>
              </a:lnSpc>
              <a:spcBef>
                <a:spcPts val="0"/>
              </a:spcBef>
              <a:spcAft>
                <a:spcPts val="0"/>
              </a:spcAft>
              <a:buClrTx/>
              <a:buSzTx/>
              <a:buFontTx/>
              <a:buNone/>
            </a:pPr>
            <a:r>
              <a:rPr lang="en-US" altLang="zh-CN" b="1" dirty="0">
                <a:solidFill>
                  <a:srgbClr val="0070C0"/>
                </a:solidFill>
                <a:latin typeface="微软雅黑" panose="020B0503020204020204" pitchFamily="34" charset="-122"/>
                <a:ea typeface="微软雅黑" panose="020B0503020204020204" pitchFamily="34" charset="-122"/>
              </a:rPr>
              <a:t> </a:t>
            </a:r>
            <a:r>
              <a:rPr lang="zh-CN" altLang="zh-CN" b="1" dirty="0">
                <a:solidFill>
                  <a:srgbClr val="0070C0"/>
                </a:solidFill>
                <a:latin typeface="微软雅黑" panose="020B0503020204020204" pitchFamily="34" charset="-122"/>
                <a:ea typeface="微软雅黑" panose="020B0503020204020204" pitchFamily="34" charset="-122"/>
              </a:rPr>
              <a:t>根据这一原理设计制成的等速万向节，目前较广泛采用的有球叉式万向节和球笼式万向节。</a:t>
            </a:r>
            <a:endParaRPr lang="zh-CN" altLang="zh-CN" b="1" dirty="0">
              <a:solidFill>
                <a:srgbClr val="0070C0"/>
              </a:solidFill>
              <a:latin typeface="微软雅黑" panose="020B0503020204020204" pitchFamily="34" charset="-122"/>
              <a:ea typeface="微软雅黑" panose="020B0503020204020204" pitchFamily="34" charset="-122"/>
            </a:endParaRPr>
          </a:p>
          <a:p>
            <a:pPr marL="0" marR="0" lvl="0" indent="304800" algn="l" defTabSz="914400" rtl="0" eaLnBrk="0" fontAlgn="base" latinLnBrk="0" hangingPunct="0">
              <a:lnSpc>
                <a:spcPct val="120000"/>
              </a:lnSpc>
              <a:spcBef>
                <a:spcPts val="0"/>
              </a:spcBef>
              <a:spcAft>
                <a:spcPts val="0"/>
              </a:spcAft>
              <a:buClrTx/>
              <a:buSzTx/>
              <a:buFontTx/>
              <a:buNone/>
            </a:pPr>
            <a:r>
              <a:rPr lang="en-US" altLang="zh-CN" b="1" dirty="0">
                <a:solidFill>
                  <a:srgbClr val="0070C0"/>
                </a:solidFill>
                <a:latin typeface="微软雅黑" panose="020B0503020204020204" pitchFamily="34" charset="-122"/>
                <a:ea typeface="微软雅黑" panose="020B0503020204020204" pitchFamily="34" charset="-122"/>
              </a:rPr>
              <a:t> </a:t>
            </a:r>
            <a:r>
              <a:rPr lang="zh-CN" altLang="zh-CN" b="1" dirty="0">
                <a:solidFill>
                  <a:srgbClr val="0070C0"/>
                </a:solidFill>
                <a:latin typeface="微软雅黑" panose="020B0503020204020204" pitchFamily="34" charset="-122"/>
                <a:ea typeface="微软雅黑" panose="020B0503020204020204" pitchFamily="34" charset="-122"/>
              </a:rPr>
              <a:t>球叉式万向节的结构见图</a:t>
            </a:r>
            <a:r>
              <a:rPr lang="zh-CN" altLang="en-US" b="1" dirty="0">
                <a:solidFill>
                  <a:srgbClr val="0070C0"/>
                </a:solidFill>
                <a:latin typeface="微软雅黑" panose="020B0503020204020204" pitchFamily="34" charset="-122"/>
                <a:ea typeface="微软雅黑" panose="020B0503020204020204" pitchFamily="34" charset="-122"/>
              </a:rPr>
              <a:t> </a:t>
            </a:r>
            <a:r>
              <a:rPr lang="en-US" altLang="zh-CN" b="1" dirty="0">
                <a:solidFill>
                  <a:srgbClr val="0070C0"/>
                </a:solidFill>
                <a:latin typeface="微软雅黑" panose="020B0503020204020204" pitchFamily="34" charset="-122"/>
                <a:ea typeface="微软雅黑" panose="020B0503020204020204" pitchFamily="34" charset="-122"/>
              </a:rPr>
              <a:t>6-14</a:t>
            </a:r>
            <a:r>
              <a:rPr lang="zh-CN" altLang="en-US" b="1" dirty="0">
                <a:solidFill>
                  <a:srgbClr val="0070C0"/>
                </a:solidFill>
                <a:latin typeface="微软雅黑" panose="020B0503020204020204" pitchFamily="34" charset="-122"/>
                <a:ea typeface="微软雅黑" panose="020B0503020204020204" pitchFamily="34" charset="-122"/>
              </a:rPr>
              <a:t>。主动叉和从动叉上各有四个曲面凹槽，装合后形成两个相交的环形槽，作为钢球的滚道，四个传动钢球放在凹槽中，中心钢球放在两叉中心的凹槽内，用以定心，并用锁止销和定位销保证中心钢球的正确位置。这种万向节在工作时，只有两个钢球传力，另两个钢球在反转时受力，所以这种万向节钢球及滚道易磨损，影响使用寿命，多用于转向驱动桥中。</a:t>
            </a:r>
            <a:endParaRPr lang="zh-CN" altLang="en-US" b="1" dirty="0">
              <a:solidFill>
                <a:srgbClr val="0070C0"/>
              </a:solidFill>
              <a:latin typeface="微软雅黑" panose="020B0503020204020204" pitchFamily="34" charset="-122"/>
              <a:ea typeface="微软雅黑" panose="020B0503020204020204" pitchFamily="34" charset="-122"/>
            </a:endParaRPr>
          </a:p>
        </p:txBody>
      </p:sp>
      <p:pic>
        <p:nvPicPr>
          <p:cNvPr id="3" name="图片 2" descr="12t12"/>
          <p:cNvPicPr/>
          <p:nvPr/>
        </p:nvPicPr>
        <p:blipFill>
          <a:blip r:embed="rId1" cstate="print">
            <a:extLst>
              <a:ext uri="{28A0092B-C50C-407E-A947-70E740481C1C}">
                <a14:useLocalDpi xmlns:a14="http://schemas.microsoft.com/office/drawing/2010/main" val="0"/>
              </a:ext>
            </a:extLst>
          </a:blip>
          <a:srcRect t="2737" b="4733"/>
          <a:stretch>
            <a:fillRect/>
          </a:stretch>
        </p:blipFill>
        <p:spPr bwMode="auto">
          <a:xfrm>
            <a:off x="4931534" y="3144267"/>
            <a:ext cx="3591560" cy="2438400"/>
          </a:xfrm>
          <a:prstGeom prst="rect">
            <a:avLst/>
          </a:prstGeom>
          <a:noFill/>
          <a:ln>
            <a:noFill/>
          </a:ln>
        </p:spPr>
      </p:pic>
      <p:sp>
        <p:nvSpPr>
          <p:cNvPr id="4" name="矩形 3"/>
          <p:cNvSpPr/>
          <p:nvPr/>
        </p:nvSpPr>
        <p:spPr>
          <a:xfrm>
            <a:off x="216208" y="3577470"/>
            <a:ext cx="4572000" cy="1614805"/>
          </a:xfrm>
          <a:prstGeom prst="rect">
            <a:avLst/>
          </a:prstGeom>
        </p:spPr>
        <p:txBody>
          <a:bodyPr>
            <a:spAutoFit/>
          </a:bodyPr>
          <a:lstStyle/>
          <a:p>
            <a:pPr indent="266700" algn="ctr">
              <a:lnSpc>
                <a:spcPct val="150000"/>
              </a:lnSpc>
              <a:spcBef>
                <a:spcPts val="600"/>
              </a:spcBef>
              <a:spcAft>
                <a:spcPts val="0"/>
              </a:spcAft>
            </a:pPr>
            <a:r>
              <a:rPr lang="en-US" altLang="zh-CN" sz="1400" kern="100" dirty="0">
                <a:latin typeface="宋体" panose="02010600030101010101" pitchFamily="2" charset="-122"/>
              </a:rPr>
              <a:t>1-</a:t>
            </a:r>
            <a:r>
              <a:rPr lang="zh-CN" altLang="zh-CN" sz="1400" kern="100" dirty="0">
                <a:latin typeface="Times New Roman" panose="02020603050405020304" pitchFamily="18" charset="0"/>
              </a:rPr>
              <a:t>从动叉；</a:t>
            </a:r>
            <a:r>
              <a:rPr lang="en-US" altLang="zh-CN" sz="1400" kern="100" dirty="0">
                <a:latin typeface="Times New Roman" panose="02020603050405020304" pitchFamily="18" charset="0"/>
              </a:rPr>
              <a:t>2-</a:t>
            </a:r>
            <a:r>
              <a:rPr lang="zh-CN" altLang="zh-CN" sz="1400" kern="100" dirty="0">
                <a:latin typeface="Times New Roman" panose="02020603050405020304" pitchFamily="18" charset="0"/>
              </a:rPr>
              <a:t>锁止销；</a:t>
            </a:r>
            <a:r>
              <a:rPr lang="en-US" altLang="zh-CN" sz="1400" kern="100" dirty="0">
                <a:latin typeface="Times New Roman" panose="02020603050405020304" pitchFamily="18" charset="0"/>
              </a:rPr>
              <a:t>3-</a:t>
            </a:r>
            <a:r>
              <a:rPr lang="zh-CN" altLang="zh-CN" sz="1400" kern="100" dirty="0">
                <a:latin typeface="Times New Roman" panose="02020603050405020304" pitchFamily="18" charset="0"/>
              </a:rPr>
              <a:t>定位销；</a:t>
            </a:r>
            <a:r>
              <a:rPr lang="en-US" altLang="zh-CN" sz="1400" kern="100" dirty="0">
                <a:latin typeface="Times New Roman" panose="02020603050405020304" pitchFamily="18" charset="0"/>
              </a:rPr>
              <a:t>4-</a:t>
            </a:r>
            <a:r>
              <a:rPr lang="zh-CN" altLang="zh-CN" sz="1400" kern="100" dirty="0">
                <a:latin typeface="Times New Roman" panose="02020603050405020304" pitchFamily="18" charset="0"/>
              </a:rPr>
              <a:t>传动钢球；</a:t>
            </a:r>
            <a:endParaRPr lang="zh-CN" altLang="zh-CN" sz="1400" kern="100" dirty="0">
              <a:latin typeface="Times New Roman" panose="02020603050405020304" pitchFamily="18" charset="0"/>
            </a:endParaRPr>
          </a:p>
          <a:p>
            <a:pPr indent="266700" algn="ctr">
              <a:lnSpc>
                <a:spcPct val="150000"/>
              </a:lnSpc>
              <a:spcBef>
                <a:spcPts val="600"/>
              </a:spcBef>
              <a:spcAft>
                <a:spcPts val="0"/>
              </a:spcAft>
            </a:pPr>
            <a:r>
              <a:rPr lang="en-US" altLang="zh-CN" sz="1400" kern="100" dirty="0">
                <a:latin typeface="Times New Roman" panose="02020603050405020304" pitchFamily="18" charset="0"/>
              </a:rPr>
              <a:t>5-</a:t>
            </a:r>
            <a:r>
              <a:rPr lang="zh-CN" altLang="zh-CN" sz="1400" kern="100" dirty="0">
                <a:latin typeface="Times New Roman" panose="02020603050405020304" pitchFamily="18" charset="0"/>
              </a:rPr>
              <a:t>主动叉；</a:t>
            </a:r>
            <a:r>
              <a:rPr lang="en-US" altLang="zh-CN" sz="1400" kern="100" dirty="0">
                <a:latin typeface="Times New Roman" panose="02020603050405020304" pitchFamily="18" charset="0"/>
              </a:rPr>
              <a:t>6-</a:t>
            </a:r>
            <a:r>
              <a:rPr lang="zh-CN" altLang="zh-CN" sz="1400" kern="100" dirty="0">
                <a:latin typeface="Times New Roman" panose="02020603050405020304" pitchFamily="18" charset="0"/>
              </a:rPr>
              <a:t>中心钢球</a:t>
            </a:r>
            <a:endParaRPr lang="zh-CN" altLang="zh-CN" sz="1400" kern="100" dirty="0">
              <a:latin typeface="Times New Roman" panose="02020603050405020304" pitchFamily="18" charset="0"/>
            </a:endParaRPr>
          </a:p>
          <a:p>
            <a:pPr indent="266700" algn="ctr">
              <a:lnSpc>
                <a:spcPct val="150000"/>
              </a:lnSpc>
              <a:spcBef>
                <a:spcPts val="600"/>
              </a:spcBef>
              <a:spcAft>
                <a:spcPts val="0"/>
              </a:spcAft>
            </a:pPr>
            <a:r>
              <a:rPr lang="zh-CN" altLang="zh-CN" sz="1400" b="1" kern="100" dirty="0">
                <a:solidFill>
                  <a:srgbClr val="0070C0"/>
                </a:solidFill>
                <a:latin typeface="等线 Light" panose="02010600030101010101" pitchFamily="2" charset="-122"/>
                <a:ea typeface="黑体" panose="02010609060101010101" pitchFamily="49" charset="-122"/>
                <a:cs typeface="Times New Roman" panose="02020603050405020304" pitchFamily="18" charset="0"/>
                <a:sym typeface="+mn-ea"/>
              </a:rPr>
              <a:t>图</a:t>
            </a:r>
            <a:r>
              <a:rPr lang="en-US" altLang="zh-CN" sz="1400" b="1" kern="100" dirty="0">
                <a:solidFill>
                  <a:srgbClr val="0070C0"/>
                </a:solidFill>
                <a:latin typeface="等线 Light" panose="02010600030101010101" pitchFamily="2" charset="-122"/>
                <a:ea typeface="等线 Light" panose="02010600030101010101" pitchFamily="2" charset="-122"/>
                <a:cs typeface="Times New Roman" panose="02020603050405020304" pitchFamily="18" charset="0"/>
                <a:sym typeface="+mn-ea"/>
              </a:rPr>
              <a:t> 6- </a:t>
            </a:r>
            <a:r>
              <a:rPr lang="en-US" altLang="zh-CN" sz="1400" b="1" kern="100" dirty="0">
                <a:solidFill>
                  <a:srgbClr val="0070C0"/>
                </a:solidFill>
                <a:latin typeface="宋体" panose="02010600030101010101" pitchFamily="2" charset="-122"/>
                <a:ea typeface="黑体" panose="02010609060101010101" pitchFamily="49" charset="-122"/>
                <a:cs typeface="Times New Roman" panose="02020603050405020304" pitchFamily="18" charset="0"/>
                <a:sym typeface="+mn-ea"/>
              </a:rPr>
              <a:t>14</a:t>
            </a:r>
            <a:r>
              <a:rPr lang="en-US" altLang="zh-CN" sz="1400" b="1" kern="100" dirty="0">
                <a:solidFill>
                  <a:srgbClr val="0070C0"/>
                </a:solidFill>
                <a:latin typeface="宋体" panose="02010600030101010101" pitchFamily="2" charset="-122"/>
                <a:ea typeface="等线 Light" panose="02010600030101010101" pitchFamily="2" charset="-122"/>
                <a:cs typeface="Times New Roman" panose="02020603050405020304" pitchFamily="18" charset="0"/>
                <a:sym typeface="+mn-ea"/>
              </a:rPr>
              <a:t> </a:t>
            </a:r>
            <a:r>
              <a:rPr lang="zh-CN" altLang="zh-CN" sz="1400" b="1" kern="100" dirty="0">
                <a:solidFill>
                  <a:srgbClr val="0070C0"/>
                </a:solidFill>
                <a:latin typeface="等线 Light" panose="02010600030101010101" pitchFamily="2" charset="-122"/>
                <a:cs typeface="Times New Roman" panose="02020603050405020304" pitchFamily="18" charset="0"/>
                <a:sym typeface="+mn-ea"/>
              </a:rPr>
              <a:t>球叉式万向节</a:t>
            </a:r>
            <a:endParaRPr lang="zh-CN" altLang="zh-CN" sz="1400" b="1" kern="100" dirty="0">
              <a:solidFill>
                <a:srgbClr val="0070C0"/>
              </a:solidFill>
              <a:latin typeface="等线 Light" panose="02010600030101010101" pitchFamily="2" charset="-122"/>
              <a:ea typeface="等线 Light" panose="02010600030101010101" pitchFamily="2" charset="-122"/>
              <a:cs typeface="Times New Roman" panose="02020603050405020304" pitchFamily="18" charset="0"/>
            </a:endParaRPr>
          </a:p>
          <a:p>
            <a:pPr indent="266700" algn="ctr">
              <a:lnSpc>
                <a:spcPct val="150000"/>
              </a:lnSpc>
              <a:spcBef>
                <a:spcPts val="600"/>
              </a:spcBef>
              <a:spcAft>
                <a:spcPts val="0"/>
              </a:spcAft>
            </a:pPr>
            <a:endParaRPr lang="zh-CN" altLang="zh-CN" sz="1400" b="1" kern="100" dirty="0">
              <a:solidFill>
                <a:srgbClr val="0070C0"/>
              </a:solidFill>
              <a:latin typeface="等线 Light" panose="02010600030101010101" pitchFamily="2" charset="-122"/>
              <a:ea typeface="等线 Light"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398145" y="986155"/>
            <a:ext cx="8368030" cy="1476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304800" algn="l" defTabSz="914400" rtl="0" eaLnBrk="0" fontAlgn="base" latinLnBrk="0" hangingPunct="0">
              <a:lnSpc>
                <a:spcPct val="100000"/>
              </a:lnSpc>
              <a:spcBef>
                <a:spcPct val="0"/>
              </a:spcBef>
              <a:spcAft>
                <a:spcPct val="0"/>
              </a:spcAft>
              <a:buClrTx/>
              <a:buSzTx/>
              <a:buFontTx/>
              <a:buNone/>
            </a:pPr>
            <a:r>
              <a:rPr lang="zh-CN" altLang="zh-CN" b="1" dirty="0">
                <a:solidFill>
                  <a:srgbClr val="0070C0"/>
                </a:solidFill>
                <a:latin typeface="微软雅黑" panose="020B0503020204020204" pitchFamily="34" charset="-122"/>
                <a:ea typeface="微软雅黑" panose="020B0503020204020204" pitchFamily="34" charset="-122"/>
              </a:rPr>
              <a:t>球笼式万向节见图</a:t>
            </a:r>
            <a:r>
              <a:rPr lang="zh-CN" altLang="en-US" b="1" dirty="0">
                <a:solidFill>
                  <a:srgbClr val="0070C0"/>
                </a:solidFill>
                <a:latin typeface="微软雅黑" panose="020B0503020204020204" pitchFamily="34" charset="-122"/>
                <a:ea typeface="微软雅黑" panose="020B0503020204020204" pitchFamily="34" charset="-122"/>
              </a:rPr>
              <a:t> </a:t>
            </a:r>
            <a:r>
              <a:rPr lang="en-US" altLang="zh-CN" b="1" dirty="0">
                <a:solidFill>
                  <a:srgbClr val="0070C0"/>
                </a:solidFill>
                <a:latin typeface="微软雅黑" panose="020B0503020204020204" pitchFamily="34" charset="-122"/>
                <a:ea typeface="微软雅黑" panose="020B0503020204020204" pitchFamily="34" charset="-122"/>
              </a:rPr>
              <a:t>6- 15</a:t>
            </a:r>
            <a:r>
              <a:rPr lang="zh-CN" altLang="en-US" b="1" dirty="0">
                <a:solidFill>
                  <a:srgbClr val="0070C0"/>
                </a:solidFill>
                <a:latin typeface="微软雅黑" panose="020B0503020204020204" pitchFamily="34" charset="-122"/>
                <a:ea typeface="微软雅黑" panose="020B0503020204020204" pitchFamily="34" charset="-122"/>
              </a:rPr>
              <a:t>。星形套与主动轴用花键连接。星形套外表面有六条凹槽，形成内滚道，球形壳的内表面有相应的六条凹槽形成外滚道。六个钢球分别装在各条凹槽中，并由保持架（球笼）使之在一个平面内。动力由主动轴经钢球、球形壳输出。</a:t>
            </a:r>
            <a:endParaRPr lang="zh-CN" altLang="en-US" b="1" dirty="0">
              <a:solidFill>
                <a:srgbClr val="0070C0"/>
              </a:solidFill>
              <a:latin typeface="微软雅黑" panose="020B0503020204020204" pitchFamily="34" charset="-122"/>
              <a:ea typeface="微软雅黑" panose="020B0503020204020204" pitchFamily="34" charset="-122"/>
            </a:endParaRPr>
          </a:p>
          <a:p>
            <a:pPr marL="0" marR="0" lvl="0" indent="30480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dirty="0" smtClean="0">
              <a:ln>
                <a:noFill/>
              </a:ln>
              <a:solidFill>
                <a:schemeClr val="tx1"/>
              </a:solidFill>
              <a:effectLst/>
              <a:latin typeface="Arial" panose="020B0604020202020204" pitchFamily="34" charset="0"/>
            </a:endParaRPr>
          </a:p>
        </p:txBody>
      </p:sp>
      <p:pic>
        <p:nvPicPr>
          <p:cNvPr id="13313" name="图片 15" descr="12t13"/>
          <p:cNvPicPr>
            <a:picLocks noChangeAspect="1" noChangeArrowheads="1"/>
          </p:cNvPicPr>
          <p:nvPr/>
        </p:nvPicPr>
        <p:blipFill>
          <a:blip r:embed="rId1" cstate="print">
            <a:extLst>
              <a:ext uri="{28A0092B-C50C-407E-A947-70E740481C1C}">
                <a14:useLocalDpi xmlns:a14="http://schemas.microsoft.com/office/drawing/2010/main" val="0"/>
              </a:ext>
            </a:extLst>
          </a:blip>
          <a:srcRect t="1854"/>
          <a:stretch>
            <a:fillRect/>
          </a:stretch>
        </p:blipFill>
        <p:spPr bwMode="auto">
          <a:xfrm>
            <a:off x="3559334" y="2064653"/>
            <a:ext cx="4675426" cy="311467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p:cNvSpPr>
            <a:spLocks noChangeArrowheads="1"/>
          </p:cNvSpPr>
          <p:nvPr/>
        </p:nvSpPr>
        <p:spPr bwMode="auto">
          <a:xfrm>
            <a:off x="190897" y="3987889"/>
            <a:ext cx="4211414" cy="1645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algn="ctr">
              <a:lnSpc>
                <a:spcPct val="150000"/>
              </a:lnSpc>
            </a:pPr>
            <a:r>
              <a:rPr lang="en-US" altLang="zh-CN" sz="1400" dirty="0"/>
              <a:t>1-</a:t>
            </a:r>
            <a:r>
              <a:rPr lang="zh-CN" altLang="zh-CN" sz="1400" dirty="0"/>
              <a:t>主动轴；</a:t>
            </a:r>
            <a:r>
              <a:rPr lang="en-US" altLang="zh-CN" sz="1400" dirty="0"/>
              <a:t>2</a:t>
            </a:r>
            <a:r>
              <a:rPr lang="zh-CN" altLang="zh-CN" sz="1400" dirty="0"/>
              <a:t>、</a:t>
            </a:r>
            <a:r>
              <a:rPr lang="en-US" altLang="zh-CN" sz="1400" dirty="0"/>
              <a:t>5-</a:t>
            </a:r>
            <a:r>
              <a:rPr lang="zh-CN" altLang="zh-CN" sz="1400" dirty="0"/>
              <a:t>钢带箍；</a:t>
            </a:r>
            <a:r>
              <a:rPr lang="en-US" altLang="zh-CN" sz="1400" dirty="0"/>
              <a:t>3-</a:t>
            </a:r>
            <a:r>
              <a:rPr lang="zh-CN" altLang="zh-CN" sz="1400" dirty="0"/>
              <a:t>外罩；</a:t>
            </a:r>
            <a:r>
              <a:rPr lang="en-US" altLang="zh-CN" sz="1400" dirty="0"/>
              <a:t>4-</a:t>
            </a:r>
            <a:r>
              <a:rPr lang="zh-CN" altLang="zh-CN" sz="1400" dirty="0"/>
              <a:t>保持架（球笼）；</a:t>
            </a:r>
            <a:r>
              <a:rPr lang="en-US" altLang="zh-CN" sz="1400" dirty="0"/>
              <a:t>6-</a:t>
            </a:r>
            <a:r>
              <a:rPr lang="zh-CN" altLang="zh-CN" sz="1400" dirty="0"/>
              <a:t>钢球；</a:t>
            </a:r>
            <a:r>
              <a:rPr lang="en-US" altLang="zh-CN" sz="1400" dirty="0"/>
              <a:t>7-</a:t>
            </a:r>
            <a:r>
              <a:rPr lang="zh-CN" altLang="zh-CN" sz="1400" dirty="0"/>
              <a:t>星形套（内滚道）；</a:t>
            </a:r>
            <a:r>
              <a:rPr lang="en-US" altLang="zh-CN" sz="1400" dirty="0"/>
              <a:t>8-</a:t>
            </a:r>
            <a:r>
              <a:rPr lang="zh-CN" altLang="zh-CN" sz="1400" dirty="0"/>
              <a:t>球形壳（外滚道）；</a:t>
            </a:r>
            <a:r>
              <a:rPr lang="en-US" altLang="zh-CN" sz="1400" dirty="0"/>
              <a:t>9-</a:t>
            </a:r>
            <a:r>
              <a:rPr lang="zh-CN" altLang="zh-CN" sz="1400" dirty="0"/>
              <a:t>卡环</a:t>
            </a:r>
            <a:endParaRPr lang="zh-CN" altLang="zh-CN" sz="1400" dirty="0"/>
          </a:p>
          <a:p>
            <a:pPr algn="ctr"/>
            <a:endParaRPr lang="zh-CN" altLang="zh-CN" sz="1000" dirty="0">
              <a:sym typeface="+mn-ea"/>
            </a:endParaRPr>
          </a:p>
          <a:p>
            <a:pPr algn="ctr"/>
            <a:r>
              <a:rPr lang="zh-CN" altLang="zh-CN" sz="1400" b="1" dirty="0">
                <a:solidFill>
                  <a:srgbClr val="0070C0"/>
                </a:solidFill>
                <a:sym typeface="+mn-ea"/>
              </a:rPr>
              <a:t>图</a:t>
            </a:r>
            <a:r>
              <a:rPr lang="en-US" altLang="zh-CN" sz="1400" b="1" dirty="0">
                <a:solidFill>
                  <a:srgbClr val="0070C0"/>
                </a:solidFill>
                <a:sym typeface="+mn-ea"/>
              </a:rPr>
              <a:t> 6- 15 </a:t>
            </a:r>
            <a:r>
              <a:rPr lang="zh-CN" altLang="zh-CN" sz="1400" b="1" dirty="0">
                <a:solidFill>
                  <a:srgbClr val="0070C0"/>
                </a:solidFill>
                <a:sym typeface="+mn-ea"/>
              </a:rPr>
              <a:t>球笼式万向节</a:t>
            </a:r>
            <a:endParaRPr lang="zh-CN" altLang="zh-CN" sz="1400" b="1" dirty="0">
              <a:solidFill>
                <a:srgbClr val="0070C0"/>
              </a:solidFill>
            </a:endParaRPr>
          </a:p>
          <a:p>
            <a:pPr algn="ctr"/>
            <a:endParaRPr lang="zh-CN" altLang="zh-CN" sz="1400" b="1" dirty="0">
              <a:solidFill>
                <a:srgbClr val="0070C0"/>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07504" y="1080364"/>
            <a:ext cx="8570786" cy="165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0" numCol="1" anchor="ctr" anchorCtr="0" compatLnSpc="1">
            <a:spAutoFit/>
          </a:bodyPr>
          <a:lstStyle>
            <a:lvl1pPr indent="268605"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535305" algn="l" defTabSz="914400" rtl="0" eaLnBrk="0" fontAlgn="base" latinLnBrk="0" hangingPunct="0">
              <a:lnSpc>
                <a:spcPct val="100000"/>
              </a:lnSpc>
              <a:spcBef>
                <a:spcPct val="0"/>
              </a:spcBef>
              <a:spcAft>
                <a:spcPct val="0"/>
              </a:spcAft>
              <a:buClrTx/>
              <a:buSzTx/>
              <a:buFontTx/>
              <a:buNone/>
            </a:pP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4</a:t>
            </a:r>
            <a:r>
              <a:rPr lang="zh-CN" altLang="en-US" b="1" dirty="0">
                <a:solidFill>
                  <a:srgbClr val="0070C0"/>
                </a:solidFill>
                <a:latin typeface="微软雅黑" panose="020B0503020204020204" pitchFamily="34" charset="-122"/>
                <a:ea typeface="微软雅黑" panose="020B0503020204020204" pitchFamily="34" charset="-122"/>
              </a:rPr>
              <a:t>）柔性万向节</a:t>
            </a:r>
            <a:endParaRPr lang="zh-CN" altLang="en-US" b="1" dirty="0">
              <a:solidFill>
                <a:srgbClr val="0070C0"/>
              </a:solidFill>
              <a:latin typeface="微软雅黑" panose="020B0503020204020204" pitchFamily="34" charset="-122"/>
              <a:ea typeface="微软雅黑" panose="020B0503020204020204" pitchFamily="34" charset="-122"/>
            </a:endParaRPr>
          </a:p>
          <a:p>
            <a:pPr marL="0" marR="0" lvl="0" indent="268605" algn="l" defTabSz="914400" rtl="0" eaLnBrk="0" fontAlgn="base" latinLnBrk="0" hangingPunct="0">
              <a:lnSpc>
                <a:spcPct val="110000"/>
              </a:lnSpc>
              <a:spcBef>
                <a:spcPts val="0"/>
              </a:spcBef>
              <a:spcAft>
                <a:spcPts val="0"/>
              </a:spcAft>
              <a:buClrTx/>
              <a:buSzTx/>
              <a:buFontTx/>
              <a:buNone/>
            </a:pPr>
            <a:r>
              <a:rPr lang="zh-CN" altLang="en-US" sz="1600" b="1" dirty="0">
                <a:solidFill>
                  <a:srgbClr val="0070C0"/>
                </a:solidFill>
                <a:latin typeface="微软雅黑" panose="020B0503020204020204" pitchFamily="34" charset="-122"/>
                <a:ea typeface="微软雅黑" panose="020B0503020204020204" pitchFamily="34" charset="-122"/>
              </a:rPr>
              <a:t>柔性万向节是依靠弹性元件的弹性变形以适应相交两轴间的传动。由于弹性元件的弹性变形量有限，故柔性万向节一般用于两轴交角不大于</a:t>
            </a:r>
            <a:r>
              <a:rPr lang="en-US" altLang="zh-CN" sz="1600" b="1" dirty="0">
                <a:solidFill>
                  <a:srgbClr val="0070C0"/>
                </a:solidFill>
                <a:latin typeface="微软雅黑" panose="020B0503020204020204" pitchFamily="34" charset="-122"/>
                <a:ea typeface="微软雅黑" panose="020B0503020204020204" pitchFamily="34" charset="-122"/>
              </a:rPr>
              <a:t>3°</a:t>
            </a:r>
            <a:r>
              <a:rPr lang="zh-CN" altLang="en-US" sz="1600" b="1" dirty="0">
                <a:solidFill>
                  <a:srgbClr val="0070C0"/>
                </a:solidFill>
                <a:latin typeface="微软雅黑" panose="020B0503020204020204" pitchFamily="34" charset="-122"/>
                <a:ea typeface="微软雅黑" panose="020B0503020204020204" pitchFamily="34" charset="-122"/>
              </a:rPr>
              <a:t>～</a:t>
            </a:r>
            <a:r>
              <a:rPr lang="en-US" altLang="zh-CN" sz="1600" b="1" dirty="0">
                <a:solidFill>
                  <a:srgbClr val="0070C0"/>
                </a:solidFill>
                <a:latin typeface="微软雅黑" panose="020B0503020204020204" pitchFamily="34" charset="-122"/>
                <a:ea typeface="微软雅黑" panose="020B0503020204020204" pitchFamily="34" charset="-122"/>
              </a:rPr>
              <a:t>5°</a:t>
            </a:r>
            <a:r>
              <a:rPr lang="zh-CN" altLang="en-US" sz="1600" b="1" dirty="0">
                <a:solidFill>
                  <a:srgbClr val="0070C0"/>
                </a:solidFill>
                <a:latin typeface="微软雅黑" panose="020B0503020204020204" pitchFamily="34" charset="-122"/>
                <a:ea typeface="微软雅黑" panose="020B0503020204020204" pitchFamily="34" charset="-122"/>
              </a:rPr>
              <a:t>和微量轴间位移的万向传动中，通常用于连接安装在车架或车身上的两个部件，以消除安装误差和变形的影响。柔性万向节不仅结构简单、无须润滑，而且具有缓冲和减振的作用，其不足之处是传递转矩较小。</a:t>
            </a:r>
            <a:endParaRPr lang="zh-CN" altLang="en-US" sz="1600" b="1" dirty="0">
              <a:solidFill>
                <a:srgbClr val="0070C0"/>
              </a:solidFill>
              <a:latin typeface="微软雅黑" panose="020B0503020204020204" pitchFamily="34" charset="-122"/>
              <a:ea typeface="微软雅黑" panose="020B0503020204020204" pitchFamily="34" charset="-122"/>
            </a:endParaRPr>
          </a:p>
          <a:p>
            <a:pPr marL="0" marR="0" lvl="0" indent="268605" algn="l" defTabSz="914400" rtl="0" eaLnBrk="0" fontAlgn="base" latinLnBrk="0" hangingPunct="0">
              <a:lnSpc>
                <a:spcPct val="100000"/>
              </a:lnSpc>
              <a:spcBef>
                <a:spcPct val="0"/>
              </a:spcBef>
              <a:spcAft>
                <a:spcPct val="0"/>
              </a:spcAft>
              <a:buClrTx/>
              <a:buSzTx/>
              <a:buFontTx/>
              <a:buNone/>
            </a:pPr>
            <a:endParaRPr kumimoji="0" lang="zh-CN" altLang="en-US" sz="1600" b="0" i="0" u="none" strike="noStrike" cap="none" normalizeH="0" baseline="0" dirty="0" smtClean="0">
              <a:ln>
                <a:noFill/>
              </a:ln>
              <a:solidFill>
                <a:schemeClr val="tx1"/>
              </a:solidFill>
              <a:effectLst/>
              <a:latin typeface="Arial" panose="020B0604020202020204" pitchFamily="34" charset="0"/>
            </a:endParaRPr>
          </a:p>
        </p:txBody>
      </p:sp>
      <p:pic>
        <p:nvPicPr>
          <p:cNvPr id="14337" name="图片 22" descr="3t39"/>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341773" y="2713484"/>
            <a:ext cx="5314950" cy="210502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p:cNvSpPr>
            <a:spLocks noChangeArrowheads="1"/>
          </p:cNvSpPr>
          <p:nvPr/>
        </p:nvSpPr>
        <p:spPr bwMode="auto">
          <a:xfrm>
            <a:off x="3491865" y="4988243"/>
            <a:ext cx="3778885" cy="3067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1524000" algn="l" defTabSz="914400" rtl="0" eaLnBrk="0" fontAlgn="base" latinLnBrk="0" hangingPunct="0">
              <a:lnSpc>
                <a:spcPct val="100000"/>
              </a:lnSpc>
              <a:spcBef>
                <a:spcPct val="0"/>
              </a:spcBef>
              <a:spcAft>
                <a:spcPct val="0"/>
              </a:spcAft>
              <a:buClrTx/>
              <a:buSzTx/>
              <a:buFontTx/>
              <a:buNone/>
            </a:pPr>
            <a:r>
              <a:rPr kumimoji="0" lang="zh-CN" altLang="zh-CN" sz="1400" b="1" i="0" u="none" strike="noStrike" cap="none" normalizeH="0" baseline="0" dirty="0" smtClean="0">
                <a:ln>
                  <a:noFill/>
                </a:ln>
                <a:solidFill>
                  <a:srgbClr val="0070C0"/>
                </a:solidFill>
                <a:effectLst/>
                <a:latin typeface="等线 Light" panose="02010600030101010101" pitchFamily="2" charset="-122"/>
                <a:ea typeface="黑体" panose="02010609060101010101" pitchFamily="49" charset="-122"/>
                <a:cs typeface="Times New Roman" panose="02020603050405020304" pitchFamily="18" charset="0"/>
              </a:rPr>
              <a:t>图</a:t>
            </a:r>
            <a:r>
              <a:rPr kumimoji="0" lang="zh-CN" altLang="en-US" sz="1400" b="1" i="0" u="none" strike="noStrike" cap="none" normalizeH="0" baseline="0" dirty="0" smtClean="0">
                <a:ln>
                  <a:noFill/>
                </a:ln>
                <a:solidFill>
                  <a:srgbClr val="0070C0"/>
                </a:solidFill>
                <a:effectLst/>
                <a:latin typeface="等线 Light" panose="02010600030101010101" pitchFamily="2" charset="-122"/>
                <a:ea typeface="黑体" panose="02010609060101010101" pitchFamily="49" charset="-122"/>
                <a:cs typeface="Times New Roman" panose="02020603050405020304" pitchFamily="18" charset="0"/>
              </a:rPr>
              <a:t> </a:t>
            </a:r>
            <a:r>
              <a:rPr kumimoji="0" lang="en-US" altLang="zh-CN" sz="1400" b="1" i="0" u="none" strike="noStrike" cap="none" normalizeH="0" baseline="0" dirty="0" smtClean="0">
                <a:ln>
                  <a:noFill/>
                </a:ln>
                <a:solidFill>
                  <a:srgbClr val="0070C0"/>
                </a:solidFill>
                <a:effectLst/>
                <a:latin typeface="等线 Light" panose="02010600030101010101" pitchFamily="2" charset="-122"/>
                <a:ea typeface="黑体" panose="02010609060101010101" pitchFamily="49" charset="-122"/>
                <a:cs typeface="Times New Roman" panose="02020603050405020304" pitchFamily="18" charset="0"/>
              </a:rPr>
              <a:t>6- </a:t>
            </a:r>
            <a:r>
              <a:rPr kumimoji="0" lang="en-US" altLang="zh-CN" sz="1400" b="1" i="0" u="none" strike="noStrike" cap="none" normalizeH="0" baseline="0" dirty="0" smtClean="0">
                <a:ln>
                  <a:noFill/>
                </a:ln>
                <a:solidFill>
                  <a:srgbClr val="0070C0"/>
                </a:solidFill>
                <a:effectLst/>
                <a:latin typeface="宋体" panose="02010600030101010101" pitchFamily="2" charset="-122"/>
                <a:ea typeface="宋体" panose="02010600030101010101" pitchFamily="2" charset="-122"/>
                <a:cs typeface="Times New Roman" panose="02020603050405020304" pitchFamily="18" charset="0"/>
              </a:rPr>
              <a:t>16 </a:t>
            </a:r>
            <a:r>
              <a:rPr kumimoji="0" lang="zh-CN" altLang="en-US" sz="1400" b="1" i="0" u="none" strike="noStrike" cap="none" normalizeH="0" baseline="0" dirty="0" smtClean="0">
                <a:ln>
                  <a:noFill/>
                </a:ln>
                <a:solidFill>
                  <a:srgbClr val="0070C0"/>
                </a:solidFill>
                <a:effectLst/>
                <a:latin typeface="宋体" panose="02010600030101010101" pitchFamily="2" charset="-122"/>
                <a:ea typeface="宋体" panose="02010600030101010101" pitchFamily="2" charset="-122"/>
                <a:cs typeface="Times New Roman" panose="02020603050405020304" pitchFamily="18" charset="0"/>
              </a:rPr>
              <a:t>柔性万向节</a:t>
            </a:r>
            <a:endParaRPr kumimoji="0" lang="zh-CN" altLang="en-US" sz="1400" b="1" i="0" u="none" strike="noStrike" cap="none" normalizeH="0" baseline="0" dirty="0" smtClean="0">
              <a:ln>
                <a:noFill/>
              </a:ln>
              <a:solidFill>
                <a:srgbClr val="0070C0"/>
              </a:solidFill>
              <a:effectLst/>
              <a:latin typeface="宋体" panose="02010600030101010101" pitchFamily="2" charset="-122"/>
              <a:ea typeface="宋体" panose="02010600030101010101" pitchFamily="2" charset="-122"/>
              <a:cs typeface="Times New Roman" panose="02020603050405020304" pitchFamily="18" charset="0"/>
            </a:endParaRPr>
          </a:p>
        </p:txBody>
      </p:sp>
      <p:sp>
        <p:nvSpPr>
          <p:cNvPr id="4" name="矩形 3"/>
          <p:cNvSpPr/>
          <p:nvPr/>
        </p:nvSpPr>
        <p:spPr>
          <a:xfrm>
            <a:off x="-108520" y="2448316"/>
            <a:ext cx="3276766" cy="3067685"/>
          </a:xfrm>
          <a:prstGeom prst="rect">
            <a:avLst/>
          </a:prstGeom>
        </p:spPr>
        <p:txBody>
          <a:bodyPr wrap="square">
            <a:spAutoFit/>
          </a:bodyPr>
          <a:lstStyle/>
          <a:p>
            <a:pPr marL="285750" indent="304800" algn="just">
              <a:lnSpc>
                <a:spcPct val="110000"/>
              </a:lnSpc>
              <a:spcBef>
                <a:spcPts val="0"/>
              </a:spcBef>
              <a:spcAft>
                <a:spcPts val="0"/>
              </a:spcAft>
            </a:pPr>
            <a:r>
              <a:rPr lang="zh-CN" altLang="zh-CN" sz="1600" b="1" kern="1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在凌志</a:t>
            </a:r>
            <a:r>
              <a:rPr lang="en-US" altLang="zh-CN" sz="1600" b="1" kern="1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LS400</a:t>
            </a:r>
            <a:r>
              <a:rPr lang="zh-CN" altLang="zh-CN" sz="1600" b="1" kern="1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轿车、丰田皇冠轿车等的转向操纵机构中采用了柔性万向节，如图</a:t>
            </a:r>
            <a:r>
              <a:rPr lang="en-US" altLang="zh-CN" sz="1600" b="1" kern="1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15</a:t>
            </a:r>
            <a:r>
              <a:rPr lang="zh-CN" altLang="zh-CN" sz="1600" b="1" kern="1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所示。</a:t>
            </a:r>
            <a:r>
              <a:rPr lang="en-US" altLang="zh-CN" sz="1600" b="1" kern="1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6</a:t>
            </a:r>
            <a:r>
              <a:rPr lang="zh-CN" altLang="zh-CN" sz="1600" b="1" kern="1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个弹性件交错地用</a:t>
            </a:r>
            <a:r>
              <a:rPr lang="en-US" altLang="zh-CN" sz="1600" b="1" kern="1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6</a:t>
            </a:r>
            <a:r>
              <a:rPr lang="zh-CN" altLang="zh-CN" sz="1600" b="1" kern="1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个螺栓分别与主、从动轴上的万向节叉相联。在主、从动件之间装有定心装置，即在主动轴叉的轴心孔中装有球座定心钢球、锁止卡环、油封，从动叉轴通过油封内孔、定心钢球起到定心作用。</a:t>
            </a:r>
            <a:endParaRPr lang="zh-CN" altLang="zh-CN" sz="1600" b="1" kern="1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1">
            <a:extLst>
              <a:ext uri="{28A0092B-C50C-407E-A947-70E740481C1C}">
                <a14:useLocalDpi xmlns:a14="http://schemas.microsoft.com/office/drawing/2010/main" val="0"/>
              </a:ext>
            </a:extLst>
          </a:blip>
          <a:srcRect b="13547"/>
          <a:stretch>
            <a:fillRect/>
          </a:stretch>
        </p:blipFill>
        <p:spPr bwMode="auto">
          <a:xfrm>
            <a:off x="2051720" y="2137420"/>
            <a:ext cx="5010150" cy="1562100"/>
          </a:xfrm>
          <a:prstGeom prst="rect">
            <a:avLst/>
          </a:prstGeom>
          <a:noFill/>
          <a:ln>
            <a:noFill/>
          </a:ln>
          <a:effectLst/>
        </p:spPr>
      </p:pic>
      <p:sp>
        <p:nvSpPr>
          <p:cNvPr id="3" name="Rectangle 1"/>
          <p:cNvSpPr>
            <a:spLocks noChangeArrowheads="1"/>
          </p:cNvSpPr>
          <p:nvPr/>
        </p:nvSpPr>
        <p:spPr bwMode="auto">
          <a:xfrm>
            <a:off x="323528" y="919456"/>
            <a:ext cx="7020272" cy="9220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indent="93345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indent="0">
              <a:lnSpc>
                <a:spcPct val="150000"/>
              </a:lnSpc>
            </a:pPr>
            <a:r>
              <a:rPr lang="en-US" b="1" dirty="0">
                <a:solidFill>
                  <a:srgbClr val="0070C0"/>
                </a:solidFill>
                <a:latin typeface="微软雅黑" panose="020B0503020204020204" pitchFamily="34" charset="-122"/>
                <a:ea typeface="微软雅黑" panose="020B0503020204020204" pitchFamily="34" charset="-122"/>
              </a:rPr>
              <a:t>       2.</a:t>
            </a:r>
            <a:r>
              <a:rPr lang="zh-CN" altLang="en-US" b="1" dirty="0">
                <a:solidFill>
                  <a:srgbClr val="0070C0"/>
                </a:solidFill>
                <a:latin typeface="微软雅黑" panose="020B0503020204020204" pitchFamily="34" charset="-122"/>
                <a:ea typeface="微软雅黑" panose="020B0503020204020204" pitchFamily="34" charset="-122"/>
              </a:rPr>
              <a:t>传动轴</a:t>
            </a:r>
            <a:endParaRPr lang="zh-CN" altLang="en-US" b="1" dirty="0">
              <a:solidFill>
                <a:srgbClr val="0070C0"/>
              </a:solidFill>
              <a:latin typeface="微软雅黑" panose="020B0503020204020204" pitchFamily="34" charset="-122"/>
              <a:ea typeface="微软雅黑" panose="020B0503020204020204" pitchFamily="34" charset="-122"/>
            </a:endParaRPr>
          </a:p>
          <a:p>
            <a:pPr indent="0">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       </a:t>
            </a:r>
            <a:r>
              <a:rPr lang="zh-CN" altLang="en-US" b="1" dirty="0">
                <a:solidFill>
                  <a:srgbClr val="0070C0"/>
                </a:solidFill>
                <a:latin typeface="微软雅黑" panose="020B0503020204020204" pitchFamily="34" charset="-122"/>
                <a:ea typeface="微软雅黑" panose="020B0503020204020204" pitchFamily="34" charset="-122"/>
              </a:rPr>
              <a:t>结构如图 </a:t>
            </a:r>
            <a:r>
              <a:rPr lang="en-US" altLang="zh-CN" b="1" dirty="0">
                <a:solidFill>
                  <a:srgbClr val="0070C0"/>
                </a:solidFill>
                <a:latin typeface="微软雅黑" panose="020B0503020204020204" pitchFamily="34" charset="-122"/>
                <a:ea typeface="微软雅黑" panose="020B0503020204020204" pitchFamily="34" charset="-122"/>
              </a:rPr>
              <a:t>6-17</a:t>
            </a:r>
            <a:r>
              <a:rPr lang="zh-CN" altLang="en-US" b="1" dirty="0">
                <a:solidFill>
                  <a:srgbClr val="0070C0"/>
                </a:solidFill>
                <a:latin typeface="微软雅黑" panose="020B0503020204020204" pitchFamily="34" charset="-122"/>
                <a:ea typeface="微软雅黑" panose="020B0503020204020204" pitchFamily="34" charset="-122"/>
              </a:rPr>
              <a:t>所示。</a:t>
            </a:r>
            <a:endParaRPr lang="zh-CN" altLang="en-US" b="1" dirty="0">
              <a:solidFill>
                <a:srgbClr val="0070C0"/>
              </a:solidFill>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custDataLst>
              <p:tags r:id="rId2"/>
            </p:custDataLst>
          </p:nvPr>
        </p:nvGraphicFramePr>
        <p:xfrm>
          <a:off x="2267585" y="3977005"/>
          <a:ext cx="4536440" cy="720725"/>
        </p:xfrm>
        <a:graphic>
          <a:graphicData uri="http://schemas.openxmlformats.org/drawingml/2006/table">
            <a:tbl>
              <a:tblPr>
                <a:tableStyleId>{5C22544A-7EE6-4342-B048-85BDC9FD1C3A}</a:tableStyleId>
              </a:tblPr>
              <a:tblGrid>
                <a:gridCol w="4536440"/>
              </a:tblGrid>
              <a:tr h="720725">
                <a:tc>
                  <a:txBody>
                    <a:bodyPr/>
                    <a:lstStyle/>
                    <a:p>
                      <a:pPr indent="1524000" algn="just">
                        <a:spcAft>
                          <a:spcPts val="0"/>
                        </a:spcAft>
                      </a:pPr>
                      <a:r>
                        <a:rPr lang="en-US" sz="1000" kern="100" dirty="0">
                          <a:effectLst/>
                        </a:rPr>
                        <a:t>     </a:t>
                      </a:r>
                      <a:endParaRPr lang="zh-CN" sz="1000" kern="100" dirty="0">
                        <a:effectLst/>
                      </a:endParaRPr>
                    </a:p>
                    <a:p>
                      <a:pPr algn="ctr">
                        <a:spcAft>
                          <a:spcPts val="0"/>
                        </a:spcAft>
                      </a:pPr>
                      <a:r>
                        <a:rPr lang="en-US" sz="1050" kern="100" dirty="0">
                          <a:effectLst/>
                        </a:rPr>
                        <a:t>1-</a:t>
                      </a:r>
                      <a:r>
                        <a:rPr lang="zh-CN" sz="1050" kern="100" dirty="0">
                          <a:effectLst/>
                        </a:rPr>
                        <a:t>变速器；</a:t>
                      </a:r>
                      <a:r>
                        <a:rPr lang="en-US" sz="1050" kern="100" dirty="0">
                          <a:effectLst/>
                        </a:rPr>
                        <a:t>2-</a:t>
                      </a:r>
                      <a:r>
                        <a:rPr lang="zh-CN" sz="1050" kern="100" dirty="0">
                          <a:effectLst/>
                        </a:rPr>
                        <a:t>中间轴承；</a:t>
                      </a:r>
                      <a:r>
                        <a:rPr lang="en-US" sz="1050" kern="100" dirty="0">
                          <a:effectLst/>
                        </a:rPr>
                        <a:t>3-</a:t>
                      </a:r>
                      <a:r>
                        <a:rPr lang="zh-CN" sz="1050" kern="100" dirty="0">
                          <a:effectLst/>
                        </a:rPr>
                        <a:t>后驱动桥；</a:t>
                      </a:r>
                      <a:r>
                        <a:rPr lang="en-US" sz="1050" kern="100" dirty="0">
                          <a:effectLst/>
                        </a:rPr>
                        <a:t>4-</a:t>
                      </a:r>
                      <a:r>
                        <a:rPr lang="zh-CN" sz="1050" kern="100" dirty="0">
                          <a:effectLst/>
                        </a:rPr>
                        <a:t>后传动轴；</a:t>
                      </a:r>
                      <a:r>
                        <a:rPr lang="en-US" sz="1050" kern="100" dirty="0">
                          <a:effectLst/>
                        </a:rPr>
                        <a:t>5-</a:t>
                      </a:r>
                      <a:r>
                        <a:rPr lang="zh-CN" sz="1050" kern="100" dirty="0">
                          <a:effectLst/>
                        </a:rPr>
                        <a:t>球轴承；</a:t>
                      </a:r>
                      <a:r>
                        <a:rPr lang="en-US" sz="1050" kern="100" dirty="0">
                          <a:effectLst/>
                        </a:rPr>
                        <a:t>6-</a:t>
                      </a:r>
                      <a:r>
                        <a:rPr lang="zh-CN" sz="1050" kern="100" dirty="0">
                          <a:effectLst/>
                        </a:rPr>
                        <a:t>前传动轴</a:t>
                      </a:r>
                      <a:r>
                        <a:rPr lang="en-US" altLang="zh-CN" sz="1050" kern="100" dirty="0">
                          <a:effectLst/>
                        </a:rPr>
                        <a:t>  </a:t>
                      </a:r>
                      <a:endParaRPr lang="en-US" altLang="zh-CN" sz="1050" kern="100" dirty="0">
                        <a:effectLst/>
                      </a:endParaRPr>
                    </a:p>
                    <a:p>
                      <a:pPr algn="ctr">
                        <a:spcAft>
                          <a:spcPts val="0"/>
                        </a:spcAft>
                      </a:pPr>
                      <a:endParaRPr lang="en-US" altLang="zh-CN" sz="1050" b="1" kern="100" dirty="0">
                        <a:solidFill>
                          <a:srgbClr val="0070C0"/>
                        </a:solidFill>
                        <a:effectLst/>
                        <a:sym typeface="+mn-ea"/>
                      </a:endParaRPr>
                    </a:p>
                    <a:p>
                      <a:pPr algn="ctr">
                        <a:spcAft>
                          <a:spcPts val="0"/>
                        </a:spcAft>
                      </a:pPr>
                      <a:r>
                        <a:rPr lang="zh-CN" sz="1000" b="1" kern="100" dirty="0">
                          <a:solidFill>
                            <a:srgbClr val="0070C0"/>
                          </a:solidFill>
                          <a:effectLst/>
                          <a:sym typeface="+mn-ea"/>
                        </a:rPr>
                        <a:t>图</a:t>
                      </a:r>
                      <a:r>
                        <a:rPr lang="en-US" sz="1000" b="1" kern="100" dirty="0">
                          <a:solidFill>
                            <a:srgbClr val="0070C0"/>
                          </a:solidFill>
                          <a:effectLst/>
                          <a:sym typeface="+mn-ea"/>
                        </a:rPr>
                        <a:t> 6- 17 </a:t>
                      </a:r>
                      <a:r>
                        <a:rPr lang="zh-CN" sz="1000" b="1" kern="100" dirty="0">
                          <a:solidFill>
                            <a:srgbClr val="0070C0"/>
                          </a:solidFill>
                          <a:effectLst/>
                          <a:sym typeface="+mn-ea"/>
                        </a:rPr>
                        <a:t>分段传动轴结构</a:t>
                      </a:r>
                      <a:r>
                        <a:rPr lang="en-US" sz="1000" b="1" kern="100" dirty="0">
                          <a:solidFill>
                            <a:srgbClr val="0070C0"/>
                          </a:solidFill>
                          <a:effectLst/>
                          <a:sym typeface="+mn-ea"/>
                        </a:rPr>
                        <a:t>   </a:t>
                      </a:r>
                      <a:endParaRPr lang="en-US" sz="1000" b="1" kern="100" dirty="0">
                        <a:solidFill>
                          <a:srgbClr val="0070C0"/>
                        </a:solidFill>
                        <a:effectLst/>
                        <a:latin typeface="等线" panose="02010600030101010101" pitchFamily="2" charset="-122"/>
                        <a:ea typeface="等线" panose="02010600030101010101" pitchFamily="2" charset="-122"/>
                        <a:cs typeface="Times New Roman" panose="02020603050405020304" pitchFamily="18" charset="0"/>
                        <a:sym typeface="+mn-ea"/>
                      </a:endParaRPr>
                    </a:p>
                  </a:txBody>
                  <a:tcPr marL="114300" marR="114300" marT="0" marB="0">
                    <a:noFill/>
                  </a:tcPr>
                </a:tc>
              </a:tr>
            </a:tbl>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1910234" y="4037762"/>
          <a:ext cx="4807585" cy="1440180"/>
        </p:xfrm>
        <a:graphic>
          <a:graphicData uri="http://schemas.openxmlformats.org/drawingml/2006/table">
            <a:tbl>
              <a:tblPr>
                <a:tableStyleId>{5C22544A-7EE6-4342-B048-85BDC9FD1C3A}</a:tableStyleId>
              </a:tblPr>
              <a:tblGrid>
                <a:gridCol w="4807585"/>
              </a:tblGrid>
              <a:tr h="1052492">
                <a:tc>
                  <a:txBody>
                    <a:bodyPr/>
                    <a:lstStyle/>
                    <a:p>
                      <a:pPr indent="533400" algn="just">
                        <a:spcAft>
                          <a:spcPts val="0"/>
                        </a:spcAft>
                      </a:pPr>
                      <a:endParaRPr lang="en-US" sz="1050" kern="100" dirty="0">
                        <a:effectLst/>
                      </a:endParaRPr>
                    </a:p>
                    <a:p>
                      <a:pPr indent="533400" algn="just">
                        <a:spcAft>
                          <a:spcPts val="0"/>
                        </a:spcAft>
                      </a:pPr>
                      <a:r>
                        <a:rPr lang="en-US" sz="1050" kern="100" dirty="0">
                          <a:effectLst/>
                        </a:rPr>
                        <a:t> </a:t>
                      </a:r>
                      <a:endParaRPr lang="zh-CN" sz="1050" kern="100" dirty="0">
                        <a:effectLst/>
                      </a:endParaRPr>
                    </a:p>
                    <a:p>
                      <a:pPr marL="533400" algn="just">
                        <a:spcAft>
                          <a:spcPts val="0"/>
                        </a:spcAft>
                      </a:pPr>
                      <a:r>
                        <a:rPr lang="en-US" sz="1050" kern="100" dirty="0">
                          <a:effectLst/>
                        </a:rPr>
                        <a:t> </a:t>
                      </a:r>
                      <a:endParaRPr lang="zh-CN" sz="1050" kern="100" dirty="0">
                        <a:effectLst/>
                      </a:endParaRPr>
                    </a:p>
                    <a:p>
                      <a:pPr marL="762000" indent="266700" algn="just">
                        <a:spcAft>
                          <a:spcPts val="0"/>
                        </a:spcAft>
                      </a:pPr>
                      <a:r>
                        <a:rPr lang="en-US" sz="1400" kern="100" dirty="0">
                          <a:effectLst/>
                        </a:rPr>
                        <a:t>1-</a:t>
                      </a:r>
                      <a:r>
                        <a:rPr lang="zh-CN" sz="1400" kern="100" dirty="0">
                          <a:effectLst/>
                        </a:rPr>
                        <a:t>滚球轴承；</a:t>
                      </a:r>
                      <a:r>
                        <a:rPr lang="en-US" sz="1400" kern="100" dirty="0">
                          <a:effectLst/>
                        </a:rPr>
                        <a:t>2-</a:t>
                      </a:r>
                      <a:r>
                        <a:rPr lang="zh-CN" sz="1400" kern="100" dirty="0">
                          <a:effectLst/>
                        </a:rPr>
                        <a:t>中间轴承缓冲垫；</a:t>
                      </a:r>
                      <a:r>
                        <a:rPr lang="en-US" sz="1400" kern="100" dirty="0">
                          <a:effectLst/>
                        </a:rPr>
                        <a:t>3-</a:t>
                      </a:r>
                      <a:r>
                        <a:rPr lang="zh-CN" sz="1400" kern="100" dirty="0">
                          <a:effectLst/>
                        </a:rPr>
                        <a:t>支撑座</a:t>
                      </a:r>
                      <a:endParaRPr lang="zh-CN" sz="1400" kern="100" dirty="0">
                        <a:effectLst/>
                      </a:endParaRPr>
                    </a:p>
                    <a:p>
                      <a:pPr marL="762000" indent="266700" algn="just">
                        <a:spcAft>
                          <a:spcPts val="0"/>
                        </a:spcAft>
                      </a:pPr>
                      <a:endParaRPr lang="zh-CN" sz="1400" kern="100" dirty="0">
                        <a:effectLst/>
                        <a:sym typeface="+mn-ea"/>
                      </a:endParaRPr>
                    </a:p>
                    <a:p>
                      <a:pPr marL="762000" indent="266700" algn="ctr">
                        <a:spcAft>
                          <a:spcPts val="0"/>
                        </a:spcAft>
                      </a:pPr>
                      <a:r>
                        <a:rPr lang="zh-CN" sz="1400" b="1" kern="100" dirty="0">
                          <a:solidFill>
                            <a:srgbClr val="0070C0"/>
                          </a:solidFill>
                          <a:effectLst/>
                          <a:sym typeface="+mn-ea"/>
                        </a:rPr>
                        <a:t>图</a:t>
                      </a:r>
                      <a:r>
                        <a:rPr lang="en-US" sz="1400" b="1" kern="100" dirty="0">
                          <a:solidFill>
                            <a:srgbClr val="0070C0"/>
                          </a:solidFill>
                          <a:effectLst/>
                          <a:sym typeface="+mn-ea"/>
                        </a:rPr>
                        <a:t> 6- 18 </a:t>
                      </a:r>
                      <a:r>
                        <a:rPr lang="zh-CN" sz="1400" b="1" kern="100" dirty="0">
                          <a:solidFill>
                            <a:srgbClr val="0070C0"/>
                          </a:solidFill>
                          <a:effectLst/>
                          <a:sym typeface="+mn-ea"/>
                        </a:rPr>
                        <a:t>中间轴承结构</a:t>
                      </a:r>
                      <a:endParaRPr lang="zh-CN" sz="1400" b="1" kern="100" dirty="0">
                        <a:solidFill>
                          <a:srgbClr val="0070C0"/>
                        </a:solidFill>
                        <a:effectLst/>
                      </a:endParaRPr>
                    </a:p>
                    <a:p>
                      <a:pPr marL="762000" indent="266700" algn="just">
                        <a:spcAft>
                          <a:spcPts val="0"/>
                        </a:spcAft>
                      </a:pPr>
                      <a:endParaRPr lang="zh-CN" sz="1050" kern="100" dirty="0">
                        <a:effectLst/>
                      </a:endParaRPr>
                    </a:p>
                    <a:p>
                      <a:pPr algn="just">
                        <a:spcAft>
                          <a:spcPts val="0"/>
                        </a:spcAft>
                      </a:pPr>
                      <a:r>
                        <a:rPr lang="en-US" sz="105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oFill/>
                  </a:tcPr>
                </a:tc>
              </a:tr>
            </a:tbl>
          </a:graphicData>
        </a:graphic>
      </p:graphicFrame>
      <p:pic>
        <p:nvPicPr>
          <p:cNvPr id="16386" name="图片 42"/>
          <p:cNvPicPr>
            <a:picLocks noChangeAspect="1" noChangeArrowheads="1"/>
          </p:cNvPicPr>
          <p:nvPr/>
        </p:nvPicPr>
        <p:blipFill>
          <a:blip r:embed="rId1">
            <a:extLst>
              <a:ext uri="{28A0092B-C50C-407E-A947-70E740481C1C}">
                <a14:useLocalDpi xmlns:a14="http://schemas.microsoft.com/office/drawing/2010/main" val="0"/>
              </a:ext>
            </a:extLst>
          </a:blip>
          <a:srcRect b="10220"/>
          <a:stretch>
            <a:fillRect/>
          </a:stretch>
        </p:blipFill>
        <p:spPr bwMode="auto">
          <a:xfrm>
            <a:off x="2809875" y="2058988"/>
            <a:ext cx="3292475" cy="1912937"/>
          </a:xfrm>
          <a:prstGeom prst="rect">
            <a:avLst/>
          </a:prstGeom>
          <a:noFill/>
          <a:extLst>
            <a:ext uri="{909E8E84-426E-40DD-AFC4-6F175D3DCCD1}">
              <a14:hiddenFill xmlns:a14="http://schemas.microsoft.com/office/drawing/2010/main">
                <a:solidFill>
                  <a:srgbClr val="FFFFFF"/>
                </a:solidFill>
              </a14:hiddenFill>
            </a:ext>
          </a:extLst>
        </p:spPr>
      </p:pic>
      <p:sp>
        <p:nvSpPr>
          <p:cNvPr id="4" name="文本框 43"/>
          <p:cNvSpPr txBox="1"/>
          <p:nvPr/>
        </p:nvSpPr>
        <p:spPr>
          <a:xfrm>
            <a:off x="4514850" y="5792788"/>
            <a:ext cx="1495425" cy="247650"/>
          </a:xfrm>
          <a:prstGeom prst="rect">
            <a:avLst/>
          </a:prstGeom>
          <a:solidFill>
            <a:prstClr val="white"/>
          </a:solidFill>
          <a:ln>
            <a:noFill/>
          </a:ln>
        </p:spPr>
        <p:txBody>
          <a:bodyPr rot="0" spcFirstLastPara="0" vert="horz" wrap="square" lIns="0" tIns="0" rIns="0" bIns="0" numCol="1" spcCol="0" rtlCol="0" fromWordArt="0" anchor="t" anchorCtr="0" forceAA="0" compatLnSpc="1">
            <a:noAutofit/>
          </a:bodyPr>
          <a:lstStyle/>
          <a:p>
            <a:pPr algn="just">
              <a:spcAft>
                <a:spcPts val="0"/>
              </a:spcAft>
            </a:pPr>
            <a:r>
              <a:rPr lang="zh-CN" sz="1000" kern="100">
                <a:effectLst/>
                <a:latin typeface="等线 Light" panose="02010600030101010101" pitchFamily="2" charset="-122"/>
                <a:ea typeface="黑体" panose="02010609060101010101" pitchFamily="49" charset="-122"/>
                <a:cs typeface="Times New Roman" panose="02020603050405020304" pitchFamily="18" charset="0"/>
              </a:rPr>
              <a:t>图</a:t>
            </a:r>
            <a:r>
              <a:rPr lang="en-US" sz="1000" kern="100">
                <a:effectLst/>
                <a:latin typeface="等线 Light" panose="02010600030101010101" pitchFamily="2" charset="-122"/>
                <a:ea typeface="等线 Light" panose="02010600030101010101" pitchFamily="2" charset="-122"/>
                <a:cs typeface="Times New Roman" panose="02020603050405020304" pitchFamily="18" charset="0"/>
              </a:rPr>
              <a:t> 6- </a:t>
            </a:r>
            <a:r>
              <a:rPr lang="en-US" sz="1000" kern="100">
                <a:effectLst/>
                <a:latin typeface="宋体" panose="02010600030101010101" pitchFamily="2" charset="-122"/>
                <a:ea typeface="等线 Light" panose="02010600030101010101" pitchFamily="2" charset="-122"/>
                <a:cs typeface="宋体" panose="02010600030101010101" pitchFamily="2" charset="-122"/>
              </a:rPr>
              <a:t>18 </a:t>
            </a:r>
            <a:r>
              <a:rPr lang="zh-CN" sz="1000" kern="100">
                <a:effectLst/>
                <a:latin typeface="等线 Light" panose="02010600030101010101" pitchFamily="2" charset="-122"/>
                <a:ea typeface="宋体" panose="02010600030101010101" pitchFamily="2" charset="-122"/>
                <a:cs typeface="宋体" panose="02010600030101010101" pitchFamily="2" charset="-122"/>
              </a:rPr>
              <a:t>中间轴承结构</a:t>
            </a:r>
            <a:endParaRPr lang="zh-CN" sz="1000" kern="100">
              <a:effectLst/>
              <a:latin typeface="等线 Light" panose="02010600030101010101" pitchFamily="2" charset="-122"/>
              <a:ea typeface="等线 Light" panose="02010600030101010101" pitchFamily="2" charset="-122"/>
              <a:cs typeface="Times New Roman" panose="02020603050405020304" pitchFamily="18" charset="0"/>
            </a:endParaRPr>
          </a:p>
        </p:txBody>
      </p:sp>
      <p:sp>
        <p:nvSpPr>
          <p:cNvPr id="3" name="Rectangle 3"/>
          <p:cNvSpPr>
            <a:spLocks noChangeArrowheads="1"/>
          </p:cNvSpPr>
          <p:nvPr/>
        </p:nvSpPr>
        <p:spPr bwMode="auto">
          <a:xfrm>
            <a:off x="690562" y="1005959"/>
            <a:ext cx="171232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lvl1pPr indent="5334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R="0" lvl="0" indent="0">
              <a:lnSpc>
                <a:spcPct val="100000"/>
              </a:lnSpc>
              <a:buClrTx/>
              <a:buSzTx/>
              <a:buFontTx/>
              <a:buNone/>
            </a:pPr>
            <a:r>
              <a:rPr lang="zh-CN" altLang="zh-CN"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3</a:t>
            </a:r>
            <a:r>
              <a:rPr lang="zh-CN" altLang="en-US" b="1" dirty="0">
                <a:solidFill>
                  <a:srgbClr val="0070C0"/>
                </a:solidFill>
                <a:latin typeface="微软雅黑" panose="020B0503020204020204" pitchFamily="34" charset="-122"/>
                <a:ea typeface="微软雅黑" panose="020B0503020204020204" pitchFamily="34" charset="-122"/>
              </a:rPr>
              <a:t>）中间支撑</a:t>
            </a:r>
            <a:endParaRPr lang="zh-CN" altLang="en-US" b="1" dirty="0">
              <a:solidFill>
                <a:srgbClr val="0070C0"/>
              </a:solidFill>
              <a:latin typeface="微软雅黑" panose="020B0503020204020204" pitchFamily="34" charset="-122"/>
              <a:ea typeface="微软雅黑" panose="020B0503020204020204" pitchFamily="34" charset="-122"/>
            </a:endParaRPr>
          </a:p>
        </p:txBody>
      </p:sp>
      <p:sp>
        <p:nvSpPr>
          <p:cNvPr id="5" name="Rectangle 5"/>
          <p:cNvSpPr>
            <a:spLocks noChangeArrowheads="1"/>
          </p:cNvSpPr>
          <p:nvPr/>
        </p:nvSpPr>
        <p:spPr bwMode="auto">
          <a:xfrm>
            <a:off x="827584" y="1480825"/>
            <a:ext cx="237363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eaLnBrk="0" fontAlgn="base" hangingPunct="0">
              <a:spcBef>
                <a:spcPct val="0"/>
              </a:spcBef>
              <a:spcAft>
                <a:spcPct val="0"/>
              </a:spcAft>
            </a:pPr>
            <a:r>
              <a:rPr lang="zh-CN" altLang="zh-CN" b="1" dirty="0">
                <a:solidFill>
                  <a:srgbClr val="0070C0"/>
                </a:solidFill>
                <a:latin typeface="微软雅黑" panose="020B0503020204020204" pitchFamily="34" charset="-122"/>
                <a:ea typeface="微软雅黑" panose="020B0503020204020204" pitchFamily="34" charset="-122"/>
              </a:rPr>
              <a:t>结构如图</a:t>
            </a:r>
            <a:r>
              <a:rPr lang="zh-CN" altLang="en-US" b="1" dirty="0">
                <a:solidFill>
                  <a:srgbClr val="0070C0"/>
                </a:solidFill>
                <a:latin typeface="微软雅黑" panose="020B0503020204020204" pitchFamily="34" charset="-122"/>
                <a:ea typeface="微软雅黑" panose="020B0503020204020204" pitchFamily="34" charset="-122"/>
              </a:rPr>
              <a:t> </a:t>
            </a:r>
            <a:r>
              <a:rPr lang="en-US" altLang="zh-CN" b="1" dirty="0">
                <a:solidFill>
                  <a:srgbClr val="0070C0"/>
                </a:solidFill>
                <a:latin typeface="微软雅黑" panose="020B0503020204020204" pitchFamily="34" charset="-122"/>
                <a:ea typeface="微软雅黑" panose="020B0503020204020204" pitchFamily="34" charset="-122"/>
              </a:rPr>
              <a:t>6-18</a:t>
            </a:r>
            <a:r>
              <a:rPr lang="zh-CN" altLang="en-US" b="1" dirty="0">
                <a:solidFill>
                  <a:srgbClr val="0070C0"/>
                </a:solidFill>
                <a:latin typeface="微软雅黑" panose="020B0503020204020204" pitchFamily="34" charset="-122"/>
                <a:ea typeface="微软雅黑" panose="020B0503020204020204" pitchFamily="34" charset="-122"/>
              </a:rPr>
              <a:t>所示。</a:t>
            </a:r>
            <a:endParaRPr lang="zh-CN" altLang="en-US"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539750" y="910590"/>
            <a:ext cx="8138795" cy="44075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6700" algn="l" defTabSz="914400" rtl="0" eaLnBrk="0" fontAlgn="base" latinLnBrk="0" hangingPunct="0">
              <a:lnSpc>
                <a:spcPct val="130000"/>
              </a:lnSpc>
              <a:spcBef>
                <a:spcPts val="0"/>
              </a:spcBef>
              <a:spcAft>
                <a:spcPts val="0"/>
              </a:spcAft>
              <a:buClrTx/>
              <a:buSzTx/>
              <a:buFontTx/>
              <a:buNone/>
            </a:pPr>
            <a:r>
              <a:rPr lang="en-US" altLang="zh-CN" b="1" dirty="0">
                <a:solidFill>
                  <a:srgbClr val="0070C0"/>
                </a:solidFill>
                <a:latin typeface="微软雅黑" panose="020B0503020204020204" pitchFamily="34" charset="-122"/>
                <a:ea typeface="微软雅黑" panose="020B0503020204020204" pitchFamily="34" charset="-122"/>
              </a:rPr>
              <a:t>  </a:t>
            </a:r>
            <a:r>
              <a:rPr lang="zh-CN" altLang="zh-CN" b="1" dirty="0">
                <a:solidFill>
                  <a:srgbClr val="0070C0"/>
                </a:solidFill>
                <a:latin typeface="微软雅黑" panose="020B0503020204020204" pitchFamily="34" charset="-122"/>
                <a:ea typeface="微软雅黑" panose="020B0503020204020204" pitchFamily="34" charset="-122"/>
              </a:rPr>
              <a:t>三、驱动桥总成结构认知</a:t>
            </a:r>
            <a:endParaRPr lang="zh-CN" altLang="zh-CN" b="1" dirty="0">
              <a:solidFill>
                <a:srgbClr val="0070C0"/>
              </a:solidFill>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30000"/>
              </a:lnSpc>
              <a:spcBef>
                <a:spcPts val="0"/>
              </a:spcBef>
              <a:spcAft>
                <a:spcPts val="0"/>
              </a:spcAft>
              <a:buClrTx/>
              <a:buSzTx/>
              <a:buFontTx/>
              <a:buNone/>
            </a:pPr>
            <a:r>
              <a:rPr lang="en-US" altLang="zh-CN" b="1" dirty="0">
                <a:solidFill>
                  <a:srgbClr val="0070C0"/>
                </a:solidFill>
                <a:latin typeface="微软雅黑" panose="020B0503020204020204" pitchFamily="34" charset="-122"/>
                <a:ea typeface="微软雅黑" panose="020B0503020204020204" pitchFamily="34" charset="-122"/>
              </a:rPr>
              <a:t>      1.</a:t>
            </a:r>
            <a:r>
              <a:rPr lang="zh-CN" altLang="zh-CN" b="1" dirty="0">
                <a:solidFill>
                  <a:srgbClr val="0070C0"/>
                </a:solidFill>
                <a:latin typeface="微软雅黑" panose="020B0503020204020204" pitchFamily="34" charset="-122"/>
                <a:ea typeface="微软雅黑" panose="020B0503020204020204" pitchFamily="34" charset="-122"/>
              </a:rPr>
              <a:t>驱动桥的作用</a:t>
            </a:r>
            <a:endParaRPr lang="zh-CN" altLang="zh-CN" b="1" dirty="0">
              <a:solidFill>
                <a:srgbClr val="0070C0"/>
              </a:solidFill>
              <a:latin typeface="微软雅黑" panose="020B0503020204020204" pitchFamily="34" charset="-122"/>
              <a:ea typeface="微软雅黑" panose="020B0503020204020204" pitchFamily="34" charset="-122"/>
            </a:endParaRPr>
          </a:p>
          <a:p>
            <a:pPr marL="0" marR="0" lvl="0" indent="266700" algn="l" defTabSz="914400" rtl="0" eaLnBrk="0" fontAlgn="base" latinLnBrk="0" hangingPunct="0">
              <a:lnSpc>
                <a:spcPct val="130000"/>
              </a:lnSpc>
              <a:spcBef>
                <a:spcPts val="0"/>
              </a:spcBef>
              <a:spcAft>
                <a:spcPts val="0"/>
              </a:spcAft>
              <a:buClrTx/>
              <a:buSzTx/>
              <a:buFontTx/>
              <a:buNone/>
            </a:pPr>
            <a:r>
              <a:rPr lang="en-US" altLang="zh-CN" b="1" dirty="0">
                <a:solidFill>
                  <a:srgbClr val="0070C0"/>
                </a:solidFill>
                <a:latin typeface="微软雅黑" panose="020B0503020204020204" pitchFamily="34" charset="-122"/>
                <a:ea typeface="微软雅黑" panose="020B0503020204020204" pitchFamily="34" charset="-122"/>
              </a:rPr>
              <a:t>  </a:t>
            </a:r>
            <a:r>
              <a:rPr lang="zh-CN" altLang="zh-CN" b="1" dirty="0">
                <a:solidFill>
                  <a:srgbClr val="0070C0"/>
                </a:solidFill>
                <a:latin typeface="微软雅黑" panose="020B0503020204020204" pitchFamily="34" charset="-122"/>
                <a:ea typeface="微软雅黑" panose="020B0503020204020204" pitchFamily="34" charset="-122"/>
              </a:rPr>
              <a:t>驱动桥的作用是将万向传动装置传来的发动机动力经减速增扭改变传动方向后，分配给左、右驱动轮，并且允许左、右驱动轮以不同转速旋转。</a:t>
            </a:r>
            <a:endParaRPr lang="zh-CN" altLang="zh-CN" b="1" dirty="0">
              <a:solidFill>
                <a:srgbClr val="0070C0"/>
              </a:solidFill>
              <a:latin typeface="微软雅黑" panose="020B0503020204020204" pitchFamily="34" charset="-122"/>
              <a:ea typeface="微软雅黑" panose="020B0503020204020204" pitchFamily="34" charset="-122"/>
            </a:endParaRPr>
          </a:p>
          <a:p>
            <a:pPr marL="0" marR="0" lvl="0" indent="266700" algn="l" defTabSz="914400" rtl="0" eaLnBrk="0" fontAlgn="base" latinLnBrk="0" hangingPunct="0">
              <a:lnSpc>
                <a:spcPct val="130000"/>
              </a:lnSpc>
              <a:spcBef>
                <a:spcPts val="0"/>
              </a:spcBef>
              <a:spcAft>
                <a:spcPts val="0"/>
              </a:spcAft>
              <a:buClrTx/>
              <a:buSzTx/>
              <a:buFontTx/>
              <a:buNone/>
            </a:pPr>
            <a:r>
              <a:rPr lang="en-US" altLang="zh-CN" b="1" dirty="0">
                <a:solidFill>
                  <a:srgbClr val="0070C0"/>
                </a:solidFill>
                <a:latin typeface="微软雅黑" panose="020B0503020204020204" pitchFamily="34" charset="-122"/>
                <a:ea typeface="微软雅黑" panose="020B0503020204020204" pitchFamily="34" charset="-122"/>
              </a:rPr>
              <a:t>   2.</a:t>
            </a:r>
            <a:r>
              <a:rPr lang="zh-CN" altLang="en-US" b="1" dirty="0">
                <a:solidFill>
                  <a:srgbClr val="0070C0"/>
                </a:solidFill>
                <a:latin typeface="微软雅黑" panose="020B0503020204020204" pitchFamily="34" charset="-122"/>
                <a:ea typeface="微软雅黑" panose="020B0503020204020204" pitchFamily="34" charset="-122"/>
              </a:rPr>
              <a:t>驱动桥的分类</a:t>
            </a:r>
            <a:endParaRPr lang="zh-CN" altLang="en-US" b="1" dirty="0">
              <a:solidFill>
                <a:srgbClr val="0070C0"/>
              </a:solidFill>
              <a:latin typeface="微软雅黑" panose="020B0503020204020204" pitchFamily="34" charset="-122"/>
              <a:ea typeface="微软雅黑" panose="020B0503020204020204" pitchFamily="34" charset="-122"/>
            </a:endParaRPr>
          </a:p>
          <a:p>
            <a:pPr marL="0" marR="0" lvl="0" indent="266700" algn="l" defTabSz="914400" rtl="0" eaLnBrk="0" fontAlgn="base" latinLnBrk="0" hangingPunct="0">
              <a:lnSpc>
                <a:spcPct val="130000"/>
              </a:lnSpc>
              <a:spcBef>
                <a:spcPts val="0"/>
              </a:spcBef>
              <a:spcAft>
                <a:spcPts val="0"/>
              </a:spcAft>
              <a:buClrTx/>
              <a:buSzTx/>
              <a:buFontTx/>
              <a:buNone/>
            </a:pPr>
            <a:r>
              <a:rPr lang="zh-CN" altLang="en-US" b="1" dirty="0">
                <a:solidFill>
                  <a:srgbClr val="0070C0"/>
                </a:solidFill>
                <a:latin typeface="微软雅黑" panose="020B0503020204020204" pitchFamily="34" charset="-122"/>
                <a:ea typeface="微软雅黑" panose="020B0503020204020204" pitchFamily="34" charset="-122"/>
              </a:rPr>
              <a:t>   按照悬架结构的不同，驱动桥可以分为整体式驱动桥和断开式驱动桥，整体式驱动桥又称为非断开式驱动桥。</a:t>
            </a:r>
            <a:endParaRPr lang="zh-CN" altLang="en-US" b="1" dirty="0">
              <a:solidFill>
                <a:srgbClr val="0070C0"/>
              </a:solidFill>
              <a:latin typeface="微软雅黑" panose="020B0503020204020204" pitchFamily="34" charset="-122"/>
              <a:ea typeface="微软雅黑" panose="020B0503020204020204" pitchFamily="34" charset="-122"/>
            </a:endParaRPr>
          </a:p>
          <a:p>
            <a:pPr marL="0" marR="0" lvl="0" indent="266700" algn="l" defTabSz="914400" rtl="0" eaLnBrk="0" fontAlgn="base" latinLnBrk="0" hangingPunct="0">
              <a:lnSpc>
                <a:spcPct val="130000"/>
              </a:lnSpc>
              <a:spcBef>
                <a:spcPts val="0"/>
              </a:spcBef>
              <a:spcAft>
                <a:spcPts val="0"/>
              </a:spcAft>
              <a:buClrTx/>
              <a:buSzTx/>
              <a:buFontTx/>
              <a:buNone/>
            </a:pPr>
            <a:r>
              <a:rPr lang="en-US" altLang="zh-CN" b="1" dirty="0">
                <a:solidFill>
                  <a:srgbClr val="0070C0"/>
                </a:solidFill>
                <a:latin typeface="微软雅黑" panose="020B0503020204020204" pitchFamily="34" charset="-122"/>
                <a:ea typeface="微软雅黑" panose="020B0503020204020204" pitchFamily="34" charset="-122"/>
              </a:rPr>
              <a:t>   3.</a:t>
            </a:r>
            <a:r>
              <a:rPr lang="zh-CN" altLang="en-US" b="1" dirty="0">
                <a:solidFill>
                  <a:srgbClr val="0070C0"/>
                </a:solidFill>
                <a:latin typeface="微软雅黑" panose="020B0503020204020204" pitchFamily="34" charset="-122"/>
                <a:ea typeface="微软雅黑" panose="020B0503020204020204" pitchFamily="34" charset="-122"/>
              </a:rPr>
              <a:t>驱动桥的结构</a:t>
            </a:r>
            <a:endParaRPr lang="zh-CN" altLang="en-US" b="1" dirty="0">
              <a:solidFill>
                <a:srgbClr val="0070C0"/>
              </a:solidFill>
              <a:latin typeface="微软雅黑" panose="020B0503020204020204" pitchFamily="34" charset="-122"/>
              <a:ea typeface="微软雅黑" panose="020B0503020204020204" pitchFamily="34" charset="-122"/>
            </a:endParaRPr>
          </a:p>
          <a:p>
            <a:pPr marL="0" marR="0" lvl="0" indent="266700" algn="l" defTabSz="914400" rtl="0" eaLnBrk="0" fontAlgn="base" latinLnBrk="0" hangingPunct="0">
              <a:lnSpc>
                <a:spcPct val="130000"/>
              </a:lnSpc>
              <a:spcBef>
                <a:spcPts val="0"/>
              </a:spcBef>
              <a:spcAft>
                <a:spcPts val="0"/>
              </a:spcAft>
              <a:buClrTx/>
              <a:buSzTx/>
              <a:buFontTx/>
              <a:buNone/>
            </a:pPr>
            <a:r>
              <a:rPr lang="zh-CN" altLang="en-US" b="1" dirty="0">
                <a:solidFill>
                  <a:srgbClr val="0070C0"/>
                </a:solidFill>
                <a:latin typeface="微软雅黑" panose="020B0503020204020204" pitchFamily="34" charset="-122"/>
                <a:ea typeface="微软雅黑" panose="020B0503020204020204" pitchFamily="34" charset="-122"/>
              </a:rPr>
              <a:t>    驱动桥的基本结构一般是由主减速器、差速器、半轴、桥壳等组成的。驱动桥是传动系的最后一个总成，发动机的动力传到驱动桥后，首先传到主减速器，在这里将转矩放大并降低转速后，经差速器分配给左、右半轴，最后通过半轴外端的凸缘传到驱动车轮的轮毂如图 </a:t>
            </a:r>
            <a:r>
              <a:rPr lang="en-US" altLang="zh-CN" b="1" dirty="0">
                <a:solidFill>
                  <a:srgbClr val="0070C0"/>
                </a:solidFill>
                <a:latin typeface="微软雅黑" panose="020B0503020204020204" pitchFamily="34" charset="-122"/>
                <a:ea typeface="微软雅黑" panose="020B0503020204020204" pitchFamily="34" charset="-122"/>
              </a:rPr>
              <a:t>6-19</a:t>
            </a:r>
            <a:r>
              <a:rPr lang="zh-CN" altLang="en-US" b="1" dirty="0">
                <a:solidFill>
                  <a:srgbClr val="0070C0"/>
                </a:solidFill>
                <a:latin typeface="微软雅黑" panose="020B0503020204020204" pitchFamily="34" charset="-122"/>
                <a:ea typeface="微软雅黑" panose="020B0503020204020204" pitchFamily="34" charset="-122"/>
              </a:rPr>
              <a:t>所示。</a:t>
            </a:r>
            <a:endParaRPr lang="zh-CN" altLang="en-US"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timg (1)"/>
          <p:cNvPicPr/>
          <p:nvPr/>
        </p:nvPicPr>
        <p:blipFill>
          <a:blip r:embed="rId1">
            <a:extLst>
              <a:ext uri="{28A0092B-C50C-407E-A947-70E740481C1C}">
                <a14:useLocalDpi xmlns:a14="http://schemas.microsoft.com/office/drawing/2010/main" val="0"/>
              </a:ext>
            </a:extLst>
          </a:blip>
          <a:srcRect t="18399" b="17528"/>
          <a:stretch>
            <a:fillRect/>
          </a:stretch>
        </p:blipFill>
        <p:spPr bwMode="auto">
          <a:xfrm>
            <a:off x="1638300" y="963797"/>
            <a:ext cx="5867400" cy="2495550"/>
          </a:xfrm>
          <a:prstGeom prst="rect">
            <a:avLst/>
          </a:prstGeom>
          <a:noFill/>
          <a:ln>
            <a:noFill/>
          </a:ln>
          <a:effectLst/>
        </p:spPr>
      </p:pic>
      <p:sp>
        <p:nvSpPr>
          <p:cNvPr id="3" name="矩形 2"/>
          <p:cNvSpPr/>
          <p:nvPr/>
        </p:nvSpPr>
        <p:spPr>
          <a:xfrm>
            <a:off x="2286000" y="3793490"/>
            <a:ext cx="5086985" cy="1383665"/>
          </a:xfrm>
          <a:prstGeom prst="rect">
            <a:avLst/>
          </a:prstGeom>
        </p:spPr>
        <p:txBody>
          <a:bodyPr wrap="square">
            <a:spAutoFit/>
          </a:bodyPr>
          <a:lstStyle/>
          <a:p>
            <a:pPr algn="ctr">
              <a:lnSpc>
                <a:spcPct val="150000"/>
              </a:lnSpc>
            </a:pPr>
            <a:r>
              <a:rPr lang="en-US" altLang="zh-CN" sz="1400" dirty="0">
                <a:latin typeface="宋体" panose="02010600030101010101" pitchFamily="2" charset="-122"/>
                <a:cs typeface="Times New Roman" panose="02020603050405020304" pitchFamily="18" charset="0"/>
              </a:rPr>
              <a:t>1-</a:t>
            </a:r>
            <a:r>
              <a:rPr lang="zh-CN" altLang="zh-CN" sz="1400" dirty="0">
                <a:cs typeface="Times New Roman" panose="02020603050405020304" pitchFamily="18" charset="0"/>
              </a:rPr>
              <a:t>后桥壳；</a:t>
            </a:r>
            <a:r>
              <a:rPr lang="en-US" altLang="zh-CN" sz="1400" dirty="0">
                <a:cs typeface="Times New Roman" panose="02020603050405020304" pitchFamily="18" charset="0"/>
              </a:rPr>
              <a:t>2-</a:t>
            </a:r>
            <a:r>
              <a:rPr lang="zh-CN" altLang="zh-CN" sz="1400" dirty="0">
                <a:cs typeface="Times New Roman" panose="02020603050405020304" pitchFamily="18" charset="0"/>
              </a:rPr>
              <a:t>差速器壳；</a:t>
            </a:r>
            <a:r>
              <a:rPr lang="en-US" altLang="zh-CN" sz="1400" dirty="0">
                <a:cs typeface="Times New Roman" panose="02020603050405020304" pitchFamily="18" charset="0"/>
              </a:rPr>
              <a:t>3-</a:t>
            </a:r>
            <a:r>
              <a:rPr lang="zh-CN" altLang="zh-CN" sz="1400" dirty="0">
                <a:cs typeface="Times New Roman" panose="02020603050405020304" pitchFamily="18" charset="0"/>
              </a:rPr>
              <a:t>差速器行星齿轮；</a:t>
            </a:r>
            <a:r>
              <a:rPr lang="en-US" altLang="zh-CN" sz="1400" dirty="0">
                <a:cs typeface="Times New Roman" panose="02020603050405020304" pitchFamily="18" charset="0"/>
              </a:rPr>
              <a:t>4-</a:t>
            </a:r>
            <a:r>
              <a:rPr lang="zh-CN" altLang="zh-CN" sz="1400" dirty="0">
                <a:cs typeface="Times New Roman" panose="02020603050405020304" pitchFamily="18" charset="0"/>
              </a:rPr>
              <a:t>差速器半轴齿轮；</a:t>
            </a:r>
            <a:r>
              <a:rPr lang="en-US" altLang="zh-CN" sz="1400" dirty="0">
                <a:cs typeface="Times New Roman" panose="02020603050405020304" pitchFamily="18" charset="0"/>
              </a:rPr>
              <a:t> 5-</a:t>
            </a:r>
            <a:r>
              <a:rPr lang="zh-CN" altLang="zh-CN" sz="1400" dirty="0">
                <a:cs typeface="Times New Roman" panose="02020603050405020304" pitchFamily="18" charset="0"/>
              </a:rPr>
              <a:t>半轴；</a:t>
            </a:r>
            <a:r>
              <a:rPr lang="en-US" altLang="zh-CN" sz="1400" dirty="0">
                <a:cs typeface="Times New Roman" panose="02020603050405020304" pitchFamily="18" charset="0"/>
              </a:rPr>
              <a:t>6-</a:t>
            </a:r>
            <a:r>
              <a:rPr lang="zh-CN" altLang="zh-CN" sz="1400" dirty="0">
                <a:cs typeface="Times New Roman" panose="02020603050405020304" pitchFamily="18" charset="0"/>
              </a:rPr>
              <a:t>主减速器从动齿轮；</a:t>
            </a:r>
            <a:r>
              <a:rPr lang="en-US" altLang="zh-CN" sz="1400" dirty="0">
                <a:cs typeface="Times New Roman" panose="02020603050405020304" pitchFamily="18" charset="0"/>
              </a:rPr>
              <a:t>7-</a:t>
            </a:r>
            <a:r>
              <a:rPr lang="zh-CN" altLang="zh-CN" sz="1400" dirty="0">
                <a:cs typeface="Times New Roman" panose="02020603050405020304" pitchFamily="18" charset="0"/>
              </a:rPr>
              <a:t>主减速器主动小齿轮</a:t>
            </a:r>
            <a:endParaRPr lang="zh-CN" altLang="zh-CN" sz="1400" dirty="0">
              <a:cs typeface="Times New Roman" panose="02020603050405020304" pitchFamily="18" charset="0"/>
            </a:endParaRPr>
          </a:p>
          <a:p>
            <a:endParaRPr lang="zh-CN" altLang="zh-CN" sz="1400" kern="100" dirty="0">
              <a:latin typeface="等线 Light" panose="02010600030101010101" pitchFamily="2" charset="-122"/>
              <a:ea typeface="黑体" panose="02010609060101010101" pitchFamily="49" charset="-122"/>
              <a:cs typeface="Times New Roman" panose="02020603050405020304" pitchFamily="18" charset="0"/>
              <a:sym typeface="+mn-ea"/>
            </a:endParaRPr>
          </a:p>
          <a:p>
            <a:pPr algn="ctr"/>
            <a:r>
              <a:rPr lang="zh-CN" altLang="zh-CN" sz="1400" b="1" kern="100" dirty="0">
                <a:solidFill>
                  <a:srgbClr val="0070C0"/>
                </a:solidFill>
                <a:latin typeface="等线 Light" panose="02010600030101010101" pitchFamily="2" charset="-122"/>
                <a:ea typeface="黑体" panose="02010609060101010101" pitchFamily="49" charset="-122"/>
                <a:cs typeface="Times New Roman" panose="02020603050405020304" pitchFamily="18" charset="0"/>
                <a:sym typeface="+mn-ea"/>
              </a:rPr>
              <a:t>图</a:t>
            </a:r>
            <a:r>
              <a:rPr lang="en-US" altLang="zh-CN" sz="1400" b="1" kern="100" dirty="0">
                <a:solidFill>
                  <a:srgbClr val="0070C0"/>
                </a:solidFill>
                <a:latin typeface="等线 Light" panose="02010600030101010101" pitchFamily="2" charset="-122"/>
                <a:ea typeface="等线 Light" panose="02010600030101010101" pitchFamily="2" charset="-122"/>
                <a:cs typeface="Times New Roman" panose="02020603050405020304" pitchFamily="18" charset="0"/>
                <a:sym typeface="+mn-ea"/>
              </a:rPr>
              <a:t> 6- </a:t>
            </a:r>
            <a:r>
              <a:rPr lang="en-US" altLang="zh-CN" sz="1400" b="1" kern="100" dirty="0">
                <a:solidFill>
                  <a:srgbClr val="0070C0"/>
                </a:solidFill>
                <a:latin typeface="Times New Roman" panose="02020603050405020304" pitchFamily="18" charset="0"/>
                <a:cs typeface="Times New Roman" panose="02020603050405020304" pitchFamily="18" charset="0"/>
                <a:sym typeface="+mn-ea"/>
              </a:rPr>
              <a:t>19 </a:t>
            </a:r>
            <a:r>
              <a:rPr lang="zh-CN" altLang="zh-CN" sz="1400" b="1" kern="100" dirty="0">
                <a:solidFill>
                  <a:srgbClr val="0070C0"/>
                </a:solidFill>
                <a:latin typeface="Times New Roman" panose="02020603050405020304" pitchFamily="18" charset="0"/>
                <a:cs typeface="Times New Roman" panose="02020603050405020304" pitchFamily="18" charset="0"/>
                <a:sym typeface="+mn-ea"/>
              </a:rPr>
              <a:t>驱动桥的基本结构</a:t>
            </a:r>
            <a:endParaRPr lang="zh-CN" altLang="zh-CN" sz="1400" b="1" kern="100" dirty="0">
              <a:solidFill>
                <a:srgbClr val="0070C0"/>
              </a:solidFill>
              <a:latin typeface="等线 Light" panose="02010600030101010101" pitchFamily="2" charset="-122"/>
              <a:ea typeface="等线 Light" panose="02010600030101010101" pitchFamily="2" charset="-122"/>
              <a:cs typeface="Times New Roman" panose="02020603050405020304" pitchFamily="18" charset="0"/>
            </a:endParaRPr>
          </a:p>
          <a:p>
            <a:endParaRPr lang="zh-CN" altLang="zh-CN" sz="1400" b="1" kern="100" dirty="0">
              <a:solidFill>
                <a:srgbClr val="0070C0"/>
              </a:solidFill>
              <a:latin typeface="等线 Light" panose="02010600030101010101" pitchFamily="2" charset="-122"/>
              <a:ea typeface="等线 Light"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五边形 26"/>
          <p:cNvSpPr/>
          <p:nvPr/>
        </p:nvSpPr>
        <p:spPr>
          <a:xfrm rot="5400000">
            <a:off x="3604367" y="-616544"/>
            <a:ext cx="1935266" cy="3168354"/>
          </a:xfrm>
          <a:prstGeom prst="homePlate">
            <a:avLst>
              <a:gd name="adj" fmla="val 28927"/>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8" name="TextBox 27"/>
          <p:cNvSpPr txBox="1"/>
          <p:nvPr/>
        </p:nvSpPr>
        <p:spPr bwMode="auto">
          <a:xfrm>
            <a:off x="4168475" y="265212"/>
            <a:ext cx="891445" cy="1254065"/>
          </a:xfrm>
          <a:prstGeom prst="rect">
            <a:avLst/>
          </a:prstGeom>
          <a:noFill/>
        </p:spPr>
        <p:txBody>
          <a:bodyPr vert="eaVert" wrap="none">
            <a:prstTxWarp prst="textPlain">
              <a:avLst/>
            </a:prstTxWarp>
            <a:spAutoFit/>
          </a:bodyPr>
          <a:lstStyle/>
          <a:p>
            <a:pPr algn="ctr" fontAlgn="auto">
              <a:spcBef>
                <a:spcPts val="0"/>
              </a:spcBef>
              <a:spcAft>
                <a:spcPts val="0"/>
              </a:spcAft>
              <a:defRPr/>
            </a:pPr>
            <a:r>
              <a:rPr lang="en-US" altLang="zh-CN" sz="4000" b="1" kern="0" spc="-150" dirty="0">
                <a:ln w="1905">
                  <a:noFill/>
                </a:ln>
                <a:solidFill>
                  <a:schemeClr val="bg1"/>
                </a:solidFill>
                <a:latin typeface="微软雅黑" panose="020B0503020204020204" pitchFamily="34" charset="-122"/>
                <a:ea typeface="微软雅黑" panose="020B0503020204020204" pitchFamily="34" charset="-122"/>
              </a:rPr>
              <a:t>1</a:t>
            </a:r>
            <a:endParaRPr lang="zh-CN" altLang="en-US" sz="4000" b="1" kern="0" spc="-150" dirty="0">
              <a:ln w="1905">
                <a:noFill/>
              </a:ln>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rot="5400000">
            <a:off x="2470876" y="2024910"/>
            <a:ext cx="4211826" cy="3168355"/>
          </a:xfrm>
          <a:custGeom>
            <a:avLst/>
            <a:gdLst/>
            <a:ahLst/>
            <a:cxnLst/>
            <a:rect l="l" t="t" r="r" b="b"/>
            <a:pathLst>
              <a:path w="4211826" h="3168355">
                <a:moveTo>
                  <a:pt x="283690" y="851398"/>
                </a:moveTo>
                <a:lnTo>
                  <a:pt x="4211826" y="851398"/>
                </a:lnTo>
                <a:lnTo>
                  <a:pt x="4211826" y="1465561"/>
                </a:lnTo>
                <a:lnTo>
                  <a:pt x="500721" y="1465561"/>
                </a:lnTo>
                <a:close/>
                <a:moveTo>
                  <a:pt x="283690" y="2316958"/>
                </a:moveTo>
                <a:lnTo>
                  <a:pt x="500721" y="1702795"/>
                </a:lnTo>
                <a:lnTo>
                  <a:pt x="4211826" y="1702795"/>
                </a:lnTo>
                <a:lnTo>
                  <a:pt x="4211826" y="2316958"/>
                </a:lnTo>
                <a:close/>
                <a:moveTo>
                  <a:pt x="0" y="0"/>
                </a:moveTo>
                <a:lnTo>
                  <a:pt x="4211826" y="0"/>
                </a:lnTo>
                <a:lnTo>
                  <a:pt x="4211826" y="614163"/>
                </a:lnTo>
                <a:lnTo>
                  <a:pt x="217032" y="614163"/>
                </a:lnTo>
                <a:close/>
                <a:moveTo>
                  <a:pt x="0" y="3168355"/>
                </a:moveTo>
                <a:lnTo>
                  <a:pt x="217032" y="2554192"/>
                </a:lnTo>
                <a:lnTo>
                  <a:pt x="4211826" y="2554192"/>
                </a:lnTo>
                <a:lnTo>
                  <a:pt x="4211826" y="3168355"/>
                </a:ln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1" name="TextBox 20"/>
          <p:cNvSpPr txBox="1"/>
          <p:nvPr/>
        </p:nvSpPr>
        <p:spPr>
          <a:xfrm>
            <a:off x="1528025" y="2602567"/>
            <a:ext cx="6284335" cy="1568450"/>
          </a:xfrm>
          <a:prstGeom prst="rect">
            <a:avLst/>
          </a:prstGeom>
        </p:spPr>
        <p:txBody>
          <a:bodyPr wrap="square">
            <a:spAutoFit/>
          </a:bodyPr>
          <a:lstStyle>
            <a:defPPr>
              <a:defRPr lang="zh-CN"/>
            </a:defPPr>
            <a:lvl1pPr algn="ctr">
              <a:defRPr sz="2800" b="1">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defRPr/>
            </a:pPr>
            <a:r>
              <a:rPr lang="zh-CN" altLang="en-US" sz="4800" dirty="0">
                <a:solidFill>
                  <a:srgbClr val="0070C0"/>
                </a:solidFill>
              </a:rPr>
              <a:t>混合动力汽车传动系统的拆解</a:t>
            </a:r>
            <a:endParaRPr lang="zh-CN" altLang="en-US" sz="4800" dirty="0">
              <a:solidFill>
                <a:srgbClr val="0070C0"/>
              </a:solidFill>
            </a:endParaRPr>
          </a:p>
        </p:txBody>
      </p:sp>
    </p:spTree>
  </p:cSld>
  <p:clrMapOvr>
    <a:masterClrMapping/>
  </p:clrMapOvr>
  <p:transition advClick="0" advTm="3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500"/>
                                        <p:tgtEl>
                                          <p:spTgt spid="27"/>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outVertical)">
                                      <p:cBhvr>
                                        <p:cTn id="11" dur="500"/>
                                        <p:tgtEl>
                                          <p:spTgt spid="4"/>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250"/>
                                        <p:tgtEl>
                                          <p:spTgt spid="28"/>
                                        </p:tgtEl>
                                      </p:cBhvr>
                                    </p:animEffect>
                                    <p:anim calcmode="lin" valueType="num">
                                      <p:cBhvr>
                                        <p:cTn id="16" dur="250" fill="hold"/>
                                        <p:tgtEl>
                                          <p:spTgt spid="28"/>
                                        </p:tgtEl>
                                        <p:attrNameLst>
                                          <p:attrName>ppt_x</p:attrName>
                                        </p:attrNameLst>
                                      </p:cBhvr>
                                      <p:tavLst>
                                        <p:tav tm="0">
                                          <p:val>
                                            <p:strVal val="#ppt_x"/>
                                          </p:val>
                                        </p:tav>
                                        <p:tav tm="100000">
                                          <p:val>
                                            <p:strVal val="#ppt_x"/>
                                          </p:val>
                                        </p:tav>
                                      </p:tavLst>
                                    </p:anim>
                                    <p:anim calcmode="lin" valueType="num">
                                      <p:cBhvr>
                                        <p:cTn id="17" dur="250" fill="hold"/>
                                        <p:tgtEl>
                                          <p:spTgt spid="28"/>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barn(inVertical)">
                                      <p:cBhvr>
                                        <p:cTn id="2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4" grpId="0" animBg="1"/>
      <p:bldP spid="2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755650" y="1003935"/>
            <a:ext cx="7974330" cy="4686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nSpc>
                <a:spcPct val="120000"/>
              </a:lnSpc>
              <a:spcBef>
                <a:spcPts val="0"/>
              </a:spcBef>
              <a:spcAft>
                <a:spcPts val="0"/>
              </a:spcAft>
            </a:pPr>
            <a:r>
              <a:rPr lang="zh-CN" altLang="zh-CN"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1</a:t>
            </a:r>
            <a:r>
              <a:rPr lang="zh-CN" altLang="en-US" b="1" dirty="0">
                <a:solidFill>
                  <a:srgbClr val="0070C0"/>
                </a:solidFill>
                <a:latin typeface="微软雅黑" panose="020B0503020204020204" pitchFamily="34" charset="-122"/>
                <a:ea typeface="微软雅黑" panose="020B0503020204020204" pitchFamily="34" charset="-122"/>
              </a:rPr>
              <a:t>）主减速器</a:t>
            </a:r>
            <a:endParaRPr lang="zh-CN" altLang="en-US" b="1" dirty="0">
              <a:solidFill>
                <a:srgbClr val="0070C0"/>
              </a:solidFill>
              <a:latin typeface="微软雅黑" panose="020B0503020204020204" pitchFamily="34" charset="-122"/>
              <a:ea typeface="微软雅黑" panose="020B0503020204020204" pitchFamily="34" charset="-122"/>
            </a:endParaRPr>
          </a:p>
          <a:p>
            <a:pPr>
              <a:lnSpc>
                <a:spcPct val="120000"/>
              </a:lnSpc>
              <a:spcBef>
                <a:spcPts val="0"/>
              </a:spcBef>
              <a:spcAft>
                <a:spcPts val="0"/>
              </a:spcAft>
            </a:pPr>
            <a:r>
              <a:rPr b="1" dirty="0">
                <a:solidFill>
                  <a:srgbClr val="0070C0"/>
                </a:solidFill>
                <a:latin typeface="微软雅黑" panose="020B0503020204020204" pitchFamily="34" charset="-122"/>
                <a:ea typeface="微软雅黑" panose="020B0503020204020204" pitchFamily="34" charset="-122"/>
              </a:rPr>
              <a:t>①</a:t>
            </a:r>
            <a:r>
              <a:rPr lang="zh-CN" altLang="en-US" b="1" dirty="0">
                <a:solidFill>
                  <a:srgbClr val="0070C0"/>
                </a:solidFill>
                <a:latin typeface="微软雅黑" panose="020B0503020204020204" pitchFamily="34" charset="-122"/>
                <a:ea typeface="微软雅黑" panose="020B0503020204020204" pitchFamily="34" charset="-122"/>
              </a:rPr>
              <a:t>主减速器的作用：将万向传动装置传来的发动机转矩传给差速器；在动力的传动过程中将转矩增大并相应降低转速；对于纵置发动机，还要将转矩的旋转方向改变</a:t>
            </a:r>
            <a:r>
              <a:rPr lang="en-US" altLang="zh-CN" b="1" dirty="0">
                <a:solidFill>
                  <a:srgbClr val="0070C0"/>
                </a:solidFill>
                <a:latin typeface="微软雅黑" panose="020B0503020204020204" pitchFamily="34" charset="-122"/>
                <a:ea typeface="微软雅黑" panose="020B0503020204020204" pitchFamily="34" charset="-122"/>
              </a:rPr>
              <a:t>90°</a:t>
            </a:r>
            <a:r>
              <a:rPr lang="zh-CN" altLang="en-US" b="1" dirty="0">
                <a:solidFill>
                  <a:srgbClr val="0070C0"/>
                </a:solidFill>
                <a:latin typeface="微软雅黑" panose="020B0503020204020204" pitchFamily="34" charset="-122"/>
                <a:ea typeface="微软雅黑" panose="020B0503020204020204" pitchFamily="34" charset="-122"/>
              </a:rPr>
              <a:t>。</a:t>
            </a:r>
            <a:endParaRPr lang="zh-CN" altLang="en-US" b="1" dirty="0">
              <a:solidFill>
                <a:srgbClr val="0070C0"/>
              </a:solidFill>
              <a:latin typeface="微软雅黑" panose="020B0503020204020204" pitchFamily="34" charset="-122"/>
              <a:ea typeface="微软雅黑" panose="020B0503020204020204" pitchFamily="34" charset="-122"/>
            </a:endParaRPr>
          </a:p>
          <a:p>
            <a:pPr>
              <a:lnSpc>
                <a:spcPct val="120000"/>
              </a:lnSpc>
              <a:spcBef>
                <a:spcPts val="0"/>
              </a:spcBef>
              <a:spcAft>
                <a:spcPts val="0"/>
              </a:spcAft>
            </a:pPr>
            <a:r>
              <a:rPr b="1" dirty="0">
                <a:solidFill>
                  <a:srgbClr val="0070C0"/>
                </a:solidFill>
                <a:latin typeface="微软雅黑" panose="020B0503020204020204" pitchFamily="34" charset="-122"/>
                <a:ea typeface="微软雅黑" panose="020B0503020204020204" pitchFamily="34" charset="-122"/>
              </a:rPr>
              <a:t>②</a:t>
            </a:r>
            <a:r>
              <a:rPr lang="zh-CN" altLang="en-US" b="1" dirty="0">
                <a:solidFill>
                  <a:srgbClr val="0070C0"/>
                </a:solidFill>
                <a:latin typeface="微软雅黑" panose="020B0503020204020204" pitchFamily="34" charset="-122"/>
                <a:ea typeface="微软雅黑" panose="020B0503020204020204" pitchFamily="34" charset="-122"/>
              </a:rPr>
              <a:t>主减速器的分类：按参加减速传动的齿轮副数目，主减速器可分为单级主减速器和双级主减速器；按主减速器传动比的个数，主减速器可分为单速主减速器和双速主减速器；</a:t>
            </a:r>
            <a:endParaRPr lang="zh-CN" altLang="en-US" b="1" dirty="0">
              <a:solidFill>
                <a:srgbClr val="0070C0"/>
              </a:solidFill>
              <a:latin typeface="微软雅黑" panose="020B0503020204020204" pitchFamily="34" charset="-122"/>
              <a:ea typeface="微软雅黑" panose="020B0503020204020204" pitchFamily="34" charset="-122"/>
            </a:endParaRPr>
          </a:p>
          <a:p>
            <a:pPr>
              <a:lnSpc>
                <a:spcPct val="120000"/>
              </a:lnSpc>
              <a:spcBef>
                <a:spcPts val="0"/>
              </a:spcBef>
              <a:spcAft>
                <a:spcPts val="0"/>
              </a:spcAft>
            </a:pPr>
            <a:r>
              <a:rPr lang="zh-CN" altLang="en-US" b="1" dirty="0">
                <a:solidFill>
                  <a:srgbClr val="0070C0"/>
                </a:solidFill>
                <a:latin typeface="微软雅黑" panose="020B0503020204020204" pitchFamily="34" charset="-122"/>
                <a:ea typeface="微软雅黑" panose="020B0503020204020204" pitchFamily="34" charset="-122"/>
              </a:rPr>
              <a:t>按齿轮副结构形式，主减速器可分为圆柱齿轮主减速器和圆锥齿轮主减速器。目前，在轿车中主要应用单级、准双曲面齿轮主减速器。</a:t>
            </a:r>
            <a:endParaRPr lang="zh-CN" altLang="en-US" b="1" dirty="0">
              <a:solidFill>
                <a:srgbClr val="0070C0"/>
              </a:solidFill>
              <a:latin typeface="微软雅黑" panose="020B0503020204020204" pitchFamily="34" charset="-122"/>
              <a:ea typeface="微软雅黑" panose="020B0503020204020204" pitchFamily="34" charset="-122"/>
            </a:endParaRPr>
          </a:p>
          <a:p>
            <a:pPr>
              <a:lnSpc>
                <a:spcPct val="120000"/>
              </a:lnSpc>
              <a:spcBef>
                <a:spcPts val="0"/>
              </a:spcBef>
              <a:spcAft>
                <a:spcPts val="0"/>
              </a:spcAft>
            </a:pPr>
            <a:r>
              <a:rPr b="1" dirty="0">
                <a:solidFill>
                  <a:srgbClr val="0070C0"/>
                </a:solidFill>
                <a:latin typeface="微软雅黑" panose="020B0503020204020204" pitchFamily="34" charset="-122"/>
                <a:ea typeface="微软雅黑" panose="020B0503020204020204" pitchFamily="34" charset="-122"/>
              </a:rPr>
              <a:t>③</a:t>
            </a:r>
            <a:r>
              <a:rPr lang="zh-CN" altLang="en-US" b="1" dirty="0">
                <a:solidFill>
                  <a:srgbClr val="0070C0"/>
                </a:solidFill>
                <a:latin typeface="微软雅黑" panose="020B0503020204020204" pitchFamily="34" charset="-122"/>
                <a:ea typeface="微软雅黑" panose="020B0503020204020204" pitchFamily="34" charset="-122"/>
              </a:rPr>
              <a:t>单级主减速器：单级主减速器只有一对锥齿轮传动，其结构简单、重量轻、体积小、传动效率高。由于发动机前置前轮驱动，因此其主减速器装于变速器壳体内，没有专门的主减速器壳体，变速器的输出轴即为主减速器主动轴，如丰田卡罗拉、别克凯越等。如图 </a:t>
            </a:r>
            <a:r>
              <a:rPr lang="en-US" altLang="zh-CN" b="1" dirty="0">
                <a:solidFill>
                  <a:srgbClr val="0070C0"/>
                </a:solidFill>
                <a:latin typeface="微软雅黑" panose="020B0503020204020204" pitchFamily="34" charset="-122"/>
                <a:ea typeface="微软雅黑" panose="020B0503020204020204" pitchFamily="34" charset="-122"/>
              </a:rPr>
              <a:t>6- 20</a:t>
            </a:r>
            <a:r>
              <a:rPr lang="zh-CN" altLang="en-US" b="1" dirty="0">
                <a:solidFill>
                  <a:srgbClr val="0070C0"/>
                </a:solidFill>
                <a:latin typeface="微软雅黑" panose="020B0503020204020204" pitchFamily="34" charset="-122"/>
                <a:ea typeface="微软雅黑" panose="020B0503020204020204" pitchFamily="34" charset="-122"/>
              </a:rPr>
              <a:t>所示。</a:t>
            </a:r>
            <a:endParaRPr lang="zh-CN" altLang="en-US" b="1" dirty="0">
              <a:solidFill>
                <a:srgbClr val="0070C0"/>
              </a:solidFill>
              <a:latin typeface="微软雅黑" panose="020B0503020204020204" pitchFamily="34" charset="-122"/>
              <a:ea typeface="微软雅黑" panose="020B0503020204020204" pitchFamily="34" charset="-122"/>
            </a:endParaRPr>
          </a:p>
          <a:p>
            <a:endParaRPr lang="zh-CN" altLang="en-US"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231FE56"/>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019300" y="1328737"/>
            <a:ext cx="5105400" cy="3057525"/>
          </a:xfrm>
          <a:prstGeom prst="rect">
            <a:avLst/>
          </a:prstGeom>
          <a:noFill/>
          <a:ln>
            <a:noFill/>
          </a:ln>
          <a:effectLst/>
        </p:spPr>
      </p:pic>
      <p:graphicFrame>
        <p:nvGraphicFramePr>
          <p:cNvPr id="3" name="表格 2"/>
          <p:cNvGraphicFramePr>
            <a:graphicFrameLocks noGrp="1"/>
          </p:cNvGraphicFramePr>
          <p:nvPr/>
        </p:nvGraphicFramePr>
        <p:xfrm>
          <a:off x="2879812" y="4945732"/>
          <a:ext cx="3384376" cy="152400"/>
        </p:xfrm>
        <a:graphic>
          <a:graphicData uri="http://schemas.openxmlformats.org/drawingml/2006/table">
            <a:tbl>
              <a:tblPr>
                <a:tableStyleId>{5C22544A-7EE6-4342-B048-85BDC9FD1C3A}</a:tableStyleId>
              </a:tblPr>
              <a:tblGrid>
                <a:gridCol w="3384376"/>
              </a:tblGrid>
              <a:tr h="152400">
                <a:tc>
                  <a:txBody>
                    <a:bodyPr/>
                    <a:lstStyle/>
                    <a:p>
                      <a:pPr algn="ctr">
                        <a:spcAft>
                          <a:spcPts val="0"/>
                        </a:spcAft>
                      </a:pPr>
                      <a:r>
                        <a:rPr lang="zh-CN" sz="1400" b="1" kern="100" dirty="0">
                          <a:solidFill>
                            <a:srgbClr val="0070C0"/>
                          </a:solidFill>
                          <a:effectLst/>
                        </a:rPr>
                        <a:t>图</a:t>
                      </a:r>
                      <a:r>
                        <a:rPr lang="en-US" sz="1400" b="1" kern="100" dirty="0">
                          <a:solidFill>
                            <a:srgbClr val="0070C0"/>
                          </a:solidFill>
                          <a:effectLst/>
                        </a:rPr>
                        <a:t> 6- 20 </a:t>
                      </a:r>
                      <a:r>
                        <a:rPr lang="zh-CN" sz="1400" b="1" kern="100" dirty="0">
                          <a:solidFill>
                            <a:srgbClr val="0070C0"/>
                          </a:solidFill>
                          <a:effectLst/>
                        </a:rPr>
                        <a:t>单级主减速器图</a:t>
                      </a:r>
                      <a:endParaRPr lang="zh-CN" sz="1400" b="1" kern="100" dirty="0">
                        <a:solidFill>
                          <a:srgbClr val="0070C0"/>
                        </a:solidFill>
                        <a:effectLst/>
                        <a:latin typeface="等线 Light" panose="02010600030101010101" pitchFamily="2" charset="-122"/>
                        <a:ea typeface="等线 Light" panose="02010600030101010101" pitchFamily="2" charset="-122"/>
                        <a:cs typeface="Times New Roman" panose="02020603050405020304" pitchFamily="18" charset="0"/>
                      </a:endParaRPr>
                    </a:p>
                  </a:txBody>
                  <a:tcPr marL="114300" marR="114300" marT="0" marB="0">
                    <a:noFill/>
                  </a:tcPr>
                </a:tc>
              </a:tr>
            </a:tbl>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0" y="913939"/>
            <a:ext cx="8766720" cy="9220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R="0" lvl="0" indent="266700" eaLnBrk="0" fontAlgn="base" hangingPunct="0">
              <a:lnSpc>
                <a:spcPct val="100000"/>
              </a:lnSpc>
              <a:spcBef>
                <a:spcPct val="0"/>
              </a:spcBef>
              <a:spcAft>
                <a:spcPct val="0"/>
              </a:spcAft>
              <a:buClrTx/>
              <a:buSzTx/>
              <a:buFontTx/>
              <a:buNone/>
            </a:pPr>
            <a:r>
              <a:rPr b="1" dirty="0">
                <a:solidFill>
                  <a:srgbClr val="0070C0"/>
                </a:solidFill>
                <a:latin typeface="微软雅黑" panose="020B0503020204020204" pitchFamily="34" charset="-122"/>
                <a:ea typeface="微软雅黑" panose="020B0503020204020204" pitchFamily="34" charset="-122"/>
              </a:rPr>
              <a:t>④</a:t>
            </a:r>
            <a:r>
              <a:rPr lang="zh-CN" altLang="en-US" b="1" dirty="0">
                <a:solidFill>
                  <a:srgbClr val="0070C0"/>
                </a:solidFill>
                <a:latin typeface="微软雅黑" panose="020B0503020204020204" pitchFamily="34" charset="-122"/>
                <a:ea typeface="微软雅黑" panose="020B0503020204020204" pitchFamily="34" charset="-122"/>
              </a:rPr>
              <a:t>双级主减速器</a:t>
            </a:r>
            <a:endParaRPr lang="zh-CN" altLang="en-US" b="1" dirty="0">
              <a:solidFill>
                <a:srgbClr val="0070C0"/>
              </a:solidFill>
              <a:latin typeface="微软雅黑" panose="020B0503020204020204" pitchFamily="34" charset="-122"/>
              <a:ea typeface="微软雅黑" panose="020B0503020204020204" pitchFamily="34" charset="-122"/>
            </a:endParaRPr>
          </a:p>
          <a:p>
            <a:pPr marR="0" lvl="0" indent="266700" eaLnBrk="0" fontAlgn="base" hangingPunct="0">
              <a:lnSpc>
                <a:spcPct val="100000"/>
              </a:lnSpc>
              <a:spcBef>
                <a:spcPct val="0"/>
              </a:spcBef>
              <a:spcAft>
                <a:spcPct val="0"/>
              </a:spcAft>
              <a:buClrTx/>
              <a:buSzTx/>
              <a:buFontTx/>
              <a:buNone/>
            </a:pPr>
            <a:r>
              <a:rPr lang="zh-CN" altLang="en-US" b="1" dirty="0">
                <a:solidFill>
                  <a:srgbClr val="0070C0"/>
                </a:solidFill>
                <a:latin typeface="微软雅黑" panose="020B0503020204020204" pitchFamily="34" charset="-122"/>
                <a:ea typeface="微软雅黑" panose="020B0503020204020204" pitchFamily="34" charset="-122"/>
              </a:rPr>
              <a:t>当主减速器需要较大的传动比时，需要用由两对齿轮传动的双级主减速器，主要由一对螺旋锥齿轮和一对斜齿圆柱齿轮组成，结构如图 </a:t>
            </a:r>
            <a:r>
              <a:rPr lang="en-US" altLang="zh-CN" b="1" dirty="0">
                <a:solidFill>
                  <a:srgbClr val="0070C0"/>
                </a:solidFill>
                <a:latin typeface="微软雅黑" panose="020B0503020204020204" pitchFamily="34" charset="-122"/>
                <a:ea typeface="微软雅黑" panose="020B0503020204020204" pitchFamily="34" charset="-122"/>
              </a:rPr>
              <a:t>6-21</a:t>
            </a:r>
            <a:r>
              <a:rPr lang="zh-CN" altLang="en-US" b="1" dirty="0">
                <a:solidFill>
                  <a:srgbClr val="0070C0"/>
                </a:solidFill>
                <a:latin typeface="微软雅黑" panose="020B0503020204020204" pitchFamily="34" charset="-122"/>
                <a:ea typeface="微软雅黑" panose="020B0503020204020204" pitchFamily="34" charset="-122"/>
              </a:rPr>
              <a:t>所</a:t>
            </a:r>
            <a:r>
              <a:rPr lang="zh-CN" altLang="en-US" b="1" dirty="0" smtClean="0">
                <a:solidFill>
                  <a:srgbClr val="0070C0"/>
                </a:solidFill>
                <a:latin typeface="微软雅黑" panose="020B0503020204020204" pitchFamily="34" charset="-122"/>
                <a:ea typeface="微软雅黑" panose="020B0503020204020204" pitchFamily="34" charset="-122"/>
              </a:rPr>
              <a:t>示。 </a:t>
            </a:r>
            <a:endParaRPr lang="zh-CN" altLang="en-US" b="1" dirty="0">
              <a:solidFill>
                <a:srgbClr val="0070C0"/>
              </a:solidFill>
              <a:latin typeface="微软雅黑" panose="020B0503020204020204" pitchFamily="34" charset="-122"/>
              <a:ea typeface="微软雅黑" panose="020B0503020204020204" pitchFamily="34" charset="-122"/>
            </a:endParaRPr>
          </a:p>
        </p:txBody>
      </p:sp>
      <p:pic>
        <p:nvPicPr>
          <p:cNvPr id="3" name="图片 2" descr="123A5029E5D83"/>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403648" y="2209428"/>
            <a:ext cx="4283968" cy="2794645"/>
          </a:xfrm>
          <a:prstGeom prst="rect">
            <a:avLst/>
          </a:prstGeom>
          <a:noFill/>
          <a:ln>
            <a:noFill/>
          </a:ln>
          <a:effectLst/>
        </p:spPr>
      </p:pic>
      <p:sp>
        <p:nvSpPr>
          <p:cNvPr id="4" name="矩形 3"/>
          <p:cNvSpPr/>
          <p:nvPr/>
        </p:nvSpPr>
        <p:spPr>
          <a:xfrm>
            <a:off x="1438213" y="5089748"/>
            <a:ext cx="3389630" cy="306705"/>
          </a:xfrm>
          <a:prstGeom prst="rect">
            <a:avLst/>
          </a:prstGeom>
        </p:spPr>
        <p:txBody>
          <a:bodyPr wrap="none">
            <a:spAutoFit/>
          </a:bodyPr>
          <a:lstStyle/>
          <a:p>
            <a:pPr indent="1397000" algn="just">
              <a:spcAft>
                <a:spcPts val="0"/>
              </a:spcAft>
            </a:pPr>
            <a:r>
              <a:rPr lang="zh-CN" altLang="zh-CN" sz="1400" b="1" kern="1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图</a:t>
            </a:r>
            <a:r>
              <a:rPr lang="en-US" altLang="zh-CN" sz="1400" b="1" kern="1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6- 21 </a:t>
            </a:r>
            <a:r>
              <a:rPr lang="zh-CN" altLang="zh-CN" sz="1400" b="1" kern="1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双极主减速器</a:t>
            </a:r>
            <a:endParaRPr lang="zh-CN" altLang="zh-CN" sz="1400" b="1" kern="1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7845" y="1057910"/>
            <a:ext cx="8267065" cy="4246245"/>
          </a:xfrm>
          <a:prstGeom prst="rect">
            <a:avLst/>
          </a:prstGeom>
        </p:spPr>
        <p:txBody>
          <a:bodyPr wrap="square">
            <a:spAutoFit/>
          </a:bodyPr>
          <a:lstStyle/>
          <a:p>
            <a:pPr indent="133350" algn="just">
              <a:lnSpc>
                <a:spcPct val="150000"/>
              </a:lnSpc>
              <a:spcAft>
                <a:spcPts val="0"/>
              </a:spcAft>
            </a:pPr>
            <a:r>
              <a:rPr lang="zh-CN" altLang="zh-CN"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2</a:t>
            </a:r>
            <a:r>
              <a:rPr lang="zh-CN" altLang="zh-CN" b="1" dirty="0">
                <a:solidFill>
                  <a:srgbClr val="0070C0"/>
                </a:solidFill>
                <a:latin typeface="微软雅黑" panose="020B0503020204020204" pitchFamily="34" charset="-122"/>
                <a:ea typeface="微软雅黑" panose="020B0503020204020204" pitchFamily="34" charset="-122"/>
              </a:rPr>
              <a:t>）差速器</a:t>
            </a:r>
            <a:endParaRPr lang="zh-CN" altLang="zh-CN" b="1" dirty="0">
              <a:solidFill>
                <a:srgbClr val="0070C0"/>
              </a:solidFill>
              <a:latin typeface="微软雅黑" panose="020B0503020204020204" pitchFamily="34" charset="-122"/>
              <a:ea typeface="微软雅黑" panose="020B0503020204020204" pitchFamily="34" charset="-122"/>
            </a:endParaRPr>
          </a:p>
          <a:p>
            <a:pPr indent="266700" algn="just">
              <a:lnSpc>
                <a:spcPct val="150000"/>
              </a:lnSpc>
              <a:spcAft>
                <a:spcPts val="0"/>
              </a:spcAft>
            </a:pPr>
            <a:r>
              <a:rPr altLang="zh-CN" b="1" dirty="0">
                <a:solidFill>
                  <a:srgbClr val="0070C0"/>
                </a:solidFill>
                <a:latin typeface="微软雅黑" panose="020B0503020204020204" pitchFamily="34" charset="-122"/>
                <a:ea typeface="微软雅黑" panose="020B0503020204020204" pitchFamily="34" charset="-122"/>
              </a:rPr>
              <a:t>①</a:t>
            </a:r>
            <a:r>
              <a:rPr lang="zh-CN" altLang="zh-CN" b="1" dirty="0">
                <a:solidFill>
                  <a:srgbClr val="0070C0"/>
                </a:solidFill>
                <a:latin typeface="微软雅黑" panose="020B0503020204020204" pitchFamily="34" charset="-122"/>
                <a:ea typeface="微软雅黑" panose="020B0503020204020204" pitchFamily="34" charset="-122"/>
              </a:rPr>
              <a:t>差速器的作用：汽车安装差速器后，左右车轮可以以不同的转速旋转，能够保证车轮在地面上做纯滚动。而且差速器能够把主减速器传来的转矩平均分配给左右半轴，使左右驱动轮产生相等的驱动力。</a:t>
            </a:r>
            <a:endParaRPr lang="zh-CN" altLang="zh-CN" b="1" dirty="0">
              <a:solidFill>
                <a:srgbClr val="0070C0"/>
              </a:solidFill>
              <a:latin typeface="微软雅黑" panose="020B0503020204020204" pitchFamily="34" charset="-122"/>
              <a:ea typeface="微软雅黑" panose="020B0503020204020204" pitchFamily="34" charset="-122"/>
            </a:endParaRPr>
          </a:p>
          <a:p>
            <a:pPr algn="just">
              <a:lnSpc>
                <a:spcPct val="150000"/>
              </a:lnSpc>
              <a:spcAft>
                <a:spcPts val="0"/>
              </a:spcAft>
            </a:pPr>
            <a:r>
              <a:rPr lang="en-US" altLang="zh-CN" b="1" dirty="0">
                <a:solidFill>
                  <a:srgbClr val="0070C0"/>
                </a:solidFill>
                <a:latin typeface="微软雅黑" panose="020B0503020204020204" pitchFamily="34" charset="-122"/>
                <a:ea typeface="微软雅黑" panose="020B0503020204020204" pitchFamily="34" charset="-122"/>
              </a:rPr>
              <a:t>    </a:t>
            </a:r>
            <a:r>
              <a:rPr altLang="zh-CN" b="1" dirty="0">
                <a:solidFill>
                  <a:srgbClr val="0070C0"/>
                </a:solidFill>
                <a:latin typeface="微软雅黑" panose="020B0503020204020204" pitchFamily="34" charset="-122"/>
                <a:ea typeface="微软雅黑" panose="020B0503020204020204" pitchFamily="34" charset="-122"/>
              </a:rPr>
              <a:t>②</a:t>
            </a:r>
            <a:r>
              <a:rPr lang="zh-CN" altLang="zh-CN" b="1" dirty="0">
                <a:solidFill>
                  <a:srgbClr val="0070C0"/>
                </a:solidFill>
                <a:latin typeface="微软雅黑" panose="020B0503020204020204" pitchFamily="34" charset="-122"/>
                <a:ea typeface="微软雅黑" panose="020B0503020204020204" pitchFamily="34" charset="-122"/>
              </a:rPr>
              <a:t>差速器的类型：差速器按其工作特性分为普通差速器和防滑差速器两大类。当遇到左右（或前后）驱动轮与路面之间的附着条件相差较大的情况时，普通差速器将无法保证汽车得到足够的驱动力。此时，只是附着较差的驱动轮高速滑转，而汽车却不能行驶。故经常遇到这种情况的汽车应当采用防（限）滑差速器。</a:t>
            </a:r>
            <a:endParaRPr lang="zh-CN" altLang="zh-CN" b="1" dirty="0">
              <a:solidFill>
                <a:srgbClr val="0070C0"/>
              </a:solidFill>
              <a:latin typeface="微软雅黑" panose="020B0503020204020204" pitchFamily="34" charset="-122"/>
              <a:ea typeface="微软雅黑" panose="020B0503020204020204" pitchFamily="34" charset="-122"/>
            </a:endParaRPr>
          </a:p>
          <a:p>
            <a:pPr indent="266700" algn="just">
              <a:lnSpc>
                <a:spcPct val="150000"/>
              </a:lnSpc>
              <a:spcAft>
                <a:spcPts val="0"/>
              </a:spcAft>
            </a:pPr>
            <a:r>
              <a:rPr altLang="zh-CN" b="1" dirty="0">
                <a:solidFill>
                  <a:srgbClr val="0070C0"/>
                </a:solidFill>
                <a:latin typeface="微软雅黑" panose="020B0503020204020204" pitchFamily="34" charset="-122"/>
                <a:ea typeface="微软雅黑" panose="020B0503020204020204" pitchFamily="34" charset="-122"/>
              </a:rPr>
              <a:t>③</a:t>
            </a:r>
            <a:r>
              <a:rPr lang="zh-CN" altLang="zh-CN" b="1" dirty="0">
                <a:solidFill>
                  <a:srgbClr val="0070C0"/>
                </a:solidFill>
                <a:latin typeface="微软雅黑" panose="020B0503020204020204" pitchFamily="34" charset="-122"/>
                <a:ea typeface="微软雅黑" panose="020B0503020204020204" pitchFamily="34" charset="-122"/>
              </a:rPr>
              <a:t>差速器的结构：差速器一般由差速器壳、行星齿轮、行星齿轮轴、半轴齿轮等组成。如图</a:t>
            </a:r>
            <a:r>
              <a:rPr lang="en-US" altLang="zh-CN" b="1" dirty="0">
                <a:solidFill>
                  <a:srgbClr val="0070C0"/>
                </a:solidFill>
                <a:latin typeface="微软雅黑" panose="020B0503020204020204" pitchFamily="34" charset="-122"/>
                <a:ea typeface="微软雅黑" panose="020B0503020204020204" pitchFamily="34" charset="-122"/>
              </a:rPr>
              <a:t> 6- 22</a:t>
            </a:r>
            <a:r>
              <a:rPr lang="zh-CN" altLang="en-US" b="1" dirty="0">
                <a:solidFill>
                  <a:srgbClr val="0070C0"/>
                </a:solidFill>
                <a:latin typeface="微软雅黑" panose="020B0503020204020204" pitchFamily="34" charset="-122"/>
                <a:ea typeface="微软雅黑" panose="020B0503020204020204" pitchFamily="34" charset="-122"/>
              </a:rPr>
              <a:t>所示</a:t>
            </a:r>
            <a:r>
              <a:rPr lang="zh-CN" altLang="zh-CN" b="1" dirty="0">
                <a:solidFill>
                  <a:srgbClr val="0070C0"/>
                </a:solidFill>
                <a:latin typeface="微软雅黑" panose="020B0503020204020204" pitchFamily="34" charset="-122"/>
                <a:ea typeface="微软雅黑" panose="020B0503020204020204" pitchFamily="34" charset="-122"/>
              </a:rPr>
              <a:t>。</a:t>
            </a:r>
            <a:endParaRPr lang="zh-CN" altLang="zh-CN"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8UX9MXBM7XEUP][82_5(OZ9"/>
          <p:cNvPicPr/>
          <p:nvPr/>
        </p:nvPicPr>
        <p:blipFill>
          <a:blip r:embed="rId1">
            <a:extLst>
              <a:ext uri="{28A0092B-C50C-407E-A947-70E740481C1C}">
                <a14:useLocalDpi xmlns:a14="http://schemas.microsoft.com/office/drawing/2010/main" val="0"/>
              </a:ext>
            </a:extLst>
          </a:blip>
          <a:srcRect b="17909"/>
          <a:stretch>
            <a:fillRect/>
          </a:stretch>
        </p:blipFill>
        <p:spPr bwMode="auto">
          <a:xfrm>
            <a:off x="1475656" y="1129308"/>
            <a:ext cx="5695950" cy="2324100"/>
          </a:xfrm>
          <a:prstGeom prst="rect">
            <a:avLst/>
          </a:prstGeom>
          <a:noFill/>
          <a:ln>
            <a:noFill/>
          </a:ln>
        </p:spPr>
      </p:pic>
      <p:graphicFrame>
        <p:nvGraphicFramePr>
          <p:cNvPr id="3" name="表格 2"/>
          <p:cNvGraphicFramePr>
            <a:graphicFrameLocks noGrp="1"/>
          </p:cNvGraphicFramePr>
          <p:nvPr>
            <p:custDataLst>
              <p:tags r:id="rId2"/>
            </p:custDataLst>
          </p:nvPr>
        </p:nvGraphicFramePr>
        <p:xfrm>
          <a:off x="1598930" y="3721735"/>
          <a:ext cx="5622290" cy="1744980"/>
        </p:xfrm>
        <a:graphic>
          <a:graphicData uri="http://schemas.openxmlformats.org/drawingml/2006/table">
            <a:tbl>
              <a:tblPr>
                <a:tableStyleId>{5C22544A-7EE6-4342-B048-85BDC9FD1C3A}</a:tableStyleId>
              </a:tblPr>
              <a:tblGrid>
                <a:gridCol w="5622290"/>
              </a:tblGrid>
              <a:tr h="464820">
                <a:tc>
                  <a:txBody>
                    <a:bodyPr/>
                    <a:lstStyle/>
                    <a:p>
                      <a:pPr algn="ctr">
                        <a:spcAft>
                          <a:spcPts val="0"/>
                        </a:spcAft>
                      </a:pPr>
                      <a:r>
                        <a:rPr lang="en-US" sz="1050" kern="100" dirty="0">
                          <a:effectLst/>
                        </a:rPr>
                        <a:t> </a:t>
                      </a:r>
                      <a:endParaRPr lang="zh-CN" sz="1050" kern="100" dirty="0">
                        <a:effectLst/>
                      </a:endParaRPr>
                    </a:p>
                    <a:p>
                      <a:pPr indent="1905000" algn="just">
                        <a:spcAft>
                          <a:spcPts val="0"/>
                        </a:spcAft>
                      </a:pPr>
                      <a:r>
                        <a:rPr lang="en-US" sz="1000" kern="100" dirty="0">
                          <a:effectLst/>
                        </a:rPr>
                        <a:t> </a:t>
                      </a:r>
                      <a:endParaRPr lang="zh-CN" sz="1000" kern="100" dirty="0">
                        <a:effectLst/>
                      </a:endParaRPr>
                    </a:p>
                    <a:p>
                      <a:pPr indent="1905000" algn="just">
                        <a:spcAft>
                          <a:spcPts val="0"/>
                        </a:spcAft>
                      </a:pPr>
                      <a:endParaRPr lang="zh-CN" sz="1000" kern="100" dirty="0">
                        <a:effectLst/>
                        <a:latin typeface="等线 Light" panose="02010600030101010101" pitchFamily="2" charset="-122"/>
                        <a:ea typeface="等线 Light" panose="02010600030101010101" pitchFamily="2" charset="-122"/>
                        <a:cs typeface="Times New Roman" panose="02020603050405020304" pitchFamily="18" charset="0"/>
                      </a:endParaRPr>
                    </a:p>
                  </a:txBody>
                  <a:tcPr marL="68580" marR="68580" marT="0" marB="0">
                    <a:noFill/>
                  </a:tcPr>
                </a:tc>
              </a:tr>
              <a:tr h="1173480">
                <a:tc>
                  <a:txBody>
                    <a:bodyPr/>
                    <a:lstStyle/>
                    <a:p>
                      <a:pPr algn="ctr">
                        <a:lnSpc>
                          <a:spcPct val="150000"/>
                        </a:lnSpc>
                        <a:spcAft>
                          <a:spcPts val="0"/>
                        </a:spcAft>
                      </a:pPr>
                      <a:r>
                        <a:rPr lang="en-US" sz="1400" kern="100" dirty="0">
                          <a:effectLst/>
                        </a:rPr>
                        <a:t> </a:t>
                      </a:r>
                      <a:r>
                        <a:rPr lang="en-US" sz="1400" kern="100" dirty="0">
                          <a:solidFill>
                            <a:schemeClr val="tx1"/>
                          </a:solidFill>
                          <a:effectLst/>
                        </a:rPr>
                        <a:t>1-</a:t>
                      </a:r>
                      <a:r>
                        <a:rPr lang="zh-CN" sz="1400" kern="100" dirty="0">
                          <a:solidFill>
                            <a:schemeClr val="tx1"/>
                          </a:solidFill>
                          <a:effectLst/>
                        </a:rPr>
                        <a:t>差速器左壳；</a:t>
                      </a:r>
                      <a:r>
                        <a:rPr lang="en-US" sz="1400" kern="100" dirty="0">
                          <a:solidFill>
                            <a:schemeClr val="tx1"/>
                          </a:solidFill>
                          <a:effectLst/>
                        </a:rPr>
                        <a:t>2-</a:t>
                      </a:r>
                      <a:r>
                        <a:rPr lang="zh-CN" sz="1400" kern="100" dirty="0">
                          <a:solidFill>
                            <a:schemeClr val="tx1"/>
                          </a:solidFill>
                          <a:effectLst/>
                        </a:rPr>
                        <a:t>半轴齿轮推力垫片；</a:t>
                      </a:r>
                      <a:r>
                        <a:rPr lang="en-US" sz="1400" kern="100" dirty="0">
                          <a:solidFill>
                            <a:schemeClr val="tx1"/>
                          </a:solidFill>
                          <a:effectLst/>
                        </a:rPr>
                        <a:t>3-</a:t>
                      </a:r>
                      <a:r>
                        <a:rPr lang="zh-CN" sz="1400" kern="100" dirty="0">
                          <a:solidFill>
                            <a:schemeClr val="tx1"/>
                          </a:solidFill>
                          <a:effectLst/>
                        </a:rPr>
                        <a:t>半轴齿轮；</a:t>
                      </a:r>
                      <a:r>
                        <a:rPr lang="en-US" sz="1400" kern="100" dirty="0">
                          <a:solidFill>
                            <a:schemeClr val="tx1"/>
                          </a:solidFill>
                          <a:effectLst/>
                        </a:rPr>
                        <a:t>4-</a:t>
                      </a:r>
                      <a:r>
                        <a:rPr lang="zh-CN" sz="1400" kern="100" dirty="0">
                          <a:solidFill>
                            <a:schemeClr val="tx1"/>
                          </a:solidFill>
                          <a:effectLst/>
                        </a:rPr>
                        <a:t>行星齿轮；</a:t>
                      </a:r>
                      <a:r>
                        <a:rPr lang="en-US" sz="1400" kern="100" dirty="0">
                          <a:solidFill>
                            <a:schemeClr val="tx1"/>
                          </a:solidFill>
                          <a:effectLst/>
                        </a:rPr>
                        <a:t>5-</a:t>
                      </a:r>
                      <a:r>
                        <a:rPr lang="zh-CN" sz="1400" kern="100" dirty="0">
                          <a:solidFill>
                            <a:schemeClr val="tx1"/>
                          </a:solidFill>
                          <a:effectLst/>
                        </a:rPr>
                        <a:t>差速器右壳；</a:t>
                      </a:r>
                      <a:r>
                        <a:rPr lang="en-US" sz="1400" kern="100" dirty="0">
                          <a:solidFill>
                            <a:schemeClr val="tx1"/>
                          </a:solidFill>
                          <a:effectLst/>
                        </a:rPr>
                        <a:t>6-</a:t>
                      </a:r>
                      <a:r>
                        <a:rPr lang="zh-CN" sz="1400" kern="100" dirty="0">
                          <a:solidFill>
                            <a:schemeClr val="tx1"/>
                          </a:solidFill>
                          <a:effectLst/>
                        </a:rPr>
                        <a:t>螺栓；</a:t>
                      </a:r>
                      <a:r>
                        <a:rPr lang="en-US" sz="1400" kern="100" dirty="0">
                          <a:solidFill>
                            <a:schemeClr val="tx1"/>
                          </a:solidFill>
                          <a:effectLst/>
                        </a:rPr>
                        <a:t>7-</a:t>
                      </a:r>
                      <a:r>
                        <a:rPr lang="zh-CN" sz="1400" kern="100" dirty="0">
                          <a:solidFill>
                            <a:schemeClr val="tx1"/>
                          </a:solidFill>
                          <a:effectLst/>
                        </a:rPr>
                        <a:t>行星齿轮球面垫片；</a:t>
                      </a:r>
                      <a:r>
                        <a:rPr lang="en-US" sz="1400" kern="100" dirty="0">
                          <a:solidFill>
                            <a:schemeClr val="tx1"/>
                          </a:solidFill>
                          <a:effectLst/>
                        </a:rPr>
                        <a:t>8-</a:t>
                      </a:r>
                      <a:r>
                        <a:rPr lang="zh-CN" sz="1400" kern="100" dirty="0">
                          <a:solidFill>
                            <a:schemeClr val="tx1"/>
                          </a:solidFill>
                          <a:effectLst/>
                        </a:rPr>
                        <a:t>行星齿轮轴</a:t>
                      </a:r>
                      <a:r>
                        <a:rPr lang="en-US" sz="1400" kern="100" dirty="0">
                          <a:solidFill>
                            <a:schemeClr val="tx1"/>
                          </a:solidFill>
                          <a:effectLst/>
                        </a:rPr>
                        <a:t>(</a:t>
                      </a:r>
                      <a:r>
                        <a:rPr lang="zh-CN" sz="1400" kern="100" dirty="0">
                          <a:solidFill>
                            <a:schemeClr val="tx1"/>
                          </a:solidFill>
                          <a:effectLst/>
                        </a:rPr>
                        <a:t>十字轴</a:t>
                      </a:r>
                      <a:r>
                        <a:rPr lang="en-US" sz="1400" kern="100" dirty="0">
                          <a:solidFill>
                            <a:schemeClr val="tx1"/>
                          </a:solidFill>
                          <a:effectLst/>
                        </a:rPr>
                        <a:t>)</a:t>
                      </a:r>
                      <a:endParaRPr lang="en-US" sz="1400" kern="100" dirty="0">
                        <a:solidFill>
                          <a:schemeClr val="tx1"/>
                        </a:solidFill>
                        <a:effectLst/>
                      </a:endParaRPr>
                    </a:p>
                    <a:p>
                      <a:pPr algn="ctr">
                        <a:spcAft>
                          <a:spcPts val="0"/>
                        </a:spcAft>
                      </a:pPr>
                      <a:endParaRPr lang="en-US" sz="1400" kern="100" dirty="0">
                        <a:solidFill>
                          <a:schemeClr val="tx1"/>
                        </a:solidFill>
                        <a:effectLst/>
                        <a:sym typeface="+mn-ea"/>
                      </a:endParaRPr>
                    </a:p>
                    <a:p>
                      <a:pPr algn="ctr">
                        <a:spcAft>
                          <a:spcPts val="0"/>
                        </a:spcAft>
                      </a:pPr>
                      <a:r>
                        <a:rPr lang="zh-CN" sz="1400" b="1" kern="100" dirty="0">
                          <a:solidFill>
                            <a:srgbClr val="0070C0"/>
                          </a:solidFill>
                          <a:effectLst/>
                          <a:sym typeface="+mn-ea"/>
                        </a:rPr>
                        <a:t>图</a:t>
                      </a:r>
                      <a:r>
                        <a:rPr lang="en-US" sz="1400" b="1" kern="100" dirty="0">
                          <a:solidFill>
                            <a:srgbClr val="0070C0"/>
                          </a:solidFill>
                          <a:effectLst/>
                          <a:sym typeface="+mn-ea"/>
                        </a:rPr>
                        <a:t> 6- 22 </a:t>
                      </a:r>
                      <a:r>
                        <a:rPr lang="zh-CN" sz="1400" b="1" kern="100" dirty="0">
                          <a:solidFill>
                            <a:srgbClr val="0070C0"/>
                          </a:solidFill>
                          <a:effectLst/>
                          <a:sym typeface="+mn-ea"/>
                        </a:rPr>
                        <a:t>差速器总成</a:t>
                      </a:r>
                      <a:endParaRPr lang="zh-CN" sz="1400" b="1" kern="100" dirty="0">
                        <a:solidFill>
                          <a:srgbClr val="0070C0"/>
                        </a:solidFill>
                        <a:effectLst/>
                        <a:latin typeface="等线 Light" panose="02010600030101010101" pitchFamily="2" charset="-122"/>
                        <a:ea typeface="等线 Light" panose="02010600030101010101" pitchFamily="2" charset="-122"/>
                        <a:cs typeface="Times New Roman" panose="02020603050405020304" pitchFamily="18" charset="0"/>
                      </a:endParaRPr>
                    </a:p>
                    <a:p>
                      <a:pPr algn="just">
                        <a:spcAft>
                          <a:spcPts val="0"/>
                        </a:spcAft>
                      </a:pPr>
                      <a:endParaRPr lang="zh-CN" sz="1400" b="1" kern="100" dirty="0">
                        <a:solidFill>
                          <a:srgbClr val="0070C0"/>
                        </a:solidFill>
                        <a:effectLst/>
                        <a:latin typeface="等线 Light" panose="02010600030101010101" pitchFamily="2" charset="-122"/>
                        <a:ea typeface="等线 Light" panose="02010600030101010101" pitchFamily="2" charset="-122"/>
                        <a:cs typeface="Times New Roman" panose="02020603050405020304" pitchFamily="18" charset="0"/>
                      </a:endParaRPr>
                    </a:p>
                  </a:txBody>
                  <a:tcPr marL="68580" marR="68580" marT="0" marB="0">
                    <a:noFill/>
                  </a:tcPr>
                </a:tc>
              </a:tr>
            </a:tbl>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五边形 26"/>
          <p:cNvSpPr/>
          <p:nvPr/>
        </p:nvSpPr>
        <p:spPr>
          <a:xfrm rot="5400000">
            <a:off x="3604367" y="-616544"/>
            <a:ext cx="1935266" cy="3168354"/>
          </a:xfrm>
          <a:prstGeom prst="homePlate">
            <a:avLst>
              <a:gd name="adj" fmla="val 28927"/>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8" name="TextBox 27"/>
          <p:cNvSpPr txBox="1"/>
          <p:nvPr/>
        </p:nvSpPr>
        <p:spPr bwMode="auto">
          <a:xfrm>
            <a:off x="4168475" y="265212"/>
            <a:ext cx="891445" cy="1254065"/>
          </a:xfrm>
          <a:prstGeom prst="rect">
            <a:avLst/>
          </a:prstGeom>
          <a:noFill/>
        </p:spPr>
        <p:txBody>
          <a:bodyPr vert="eaVert" wrap="none">
            <a:prstTxWarp prst="textPlain">
              <a:avLst/>
            </a:prstTxWarp>
            <a:spAutoFit/>
          </a:bodyPr>
          <a:lstStyle/>
          <a:p>
            <a:pPr algn="ctr" fontAlgn="auto">
              <a:spcBef>
                <a:spcPts val="0"/>
              </a:spcBef>
              <a:spcAft>
                <a:spcPts val="0"/>
              </a:spcAft>
              <a:defRPr/>
            </a:pPr>
            <a:r>
              <a:rPr lang="en-US" altLang="zh-CN" sz="4000" b="1" kern="0" spc="-150" dirty="0">
                <a:ln w="1905">
                  <a:noFill/>
                </a:ln>
                <a:solidFill>
                  <a:schemeClr val="bg1"/>
                </a:solidFill>
                <a:latin typeface="微软雅黑" panose="020B0503020204020204" pitchFamily="34" charset="-122"/>
                <a:ea typeface="微软雅黑" panose="020B0503020204020204" pitchFamily="34" charset="-122"/>
              </a:rPr>
              <a:t>2</a:t>
            </a:r>
            <a:endParaRPr lang="zh-CN" altLang="en-US" sz="4000" b="1" kern="0" spc="-150" dirty="0">
              <a:ln w="1905">
                <a:noFill/>
              </a:ln>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rot="5400000">
            <a:off x="2470876" y="2024910"/>
            <a:ext cx="4211826" cy="3168355"/>
          </a:xfrm>
          <a:custGeom>
            <a:avLst/>
            <a:gdLst/>
            <a:ahLst/>
            <a:cxnLst/>
            <a:rect l="l" t="t" r="r" b="b"/>
            <a:pathLst>
              <a:path w="4211826" h="3168355">
                <a:moveTo>
                  <a:pt x="283690" y="851398"/>
                </a:moveTo>
                <a:lnTo>
                  <a:pt x="4211826" y="851398"/>
                </a:lnTo>
                <a:lnTo>
                  <a:pt x="4211826" y="1465561"/>
                </a:lnTo>
                <a:lnTo>
                  <a:pt x="500721" y="1465561"/>
                </a:lnTo>
                <a:close/>
                <a:moveTo>
                  <a:pt x="283690" y="2316958"/>
                </a:moveTo>
                <a:lnTo>
                  <a:pt x="500721" y="1702795"/>
                </a:lnTo>
                <a:lnTo>
                  <a:pt x="4211826" y="1702795"/>
                </a:lnTo>
                <a:lnTo>
                  <a:pt x="4211826" y="2316958"/>
                </a:lnTo>
                <a:close/>
                <a:moveTo>
                  <a:pt x="0" y="0"/>
                </a:moveTo>
                <a:lnTo>
                  <a:pt x="4211826" y="0"/>
                </a:lnTo>
                <a:lnTo>
                  <a:pt x="4211826" y="614163"/>
                </a:lnTo>
                <a:lnTo>
                  <a:pt x="217032" y="614163"/>
                </a:lnTo>
                <a:close/>
                <a:moveTo>
                  <a:pt x="0" y="3168355"/>
                </a:moveTo>
                <a:lnTo>
                  <a:pt x="217032" y="2554192"/>
                </a:lnTo>
                <a:lnTo>
                  <a:pt x="4211826" y="2554192"/>
                </a:lnTo>
                <a:lnTo>
                  <a:pt x="4211826" y="3168355"/>
                </a:ln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1" name="TextBox 20"/>
          <p:cNvSpPr txBox="1"/>
          <p:nvPr/>
        </p:nvSpPr>
        <p:spPr>
          <a:xfrm>
            <a:off x="1472029" y="2602567"/>
            <a:ext cx="6284335" cy="953135"/>
          </a:xfrm>
          <a:prstGeom prst="rect">
            <a:avLst/>
          </a:prstGeom>
        </p:spPr>
        <p:txBody>
          <a:bodyPr wrap="square">
            <a:spAutoFit/>
          </a:bodyPr>
          <a:lstStyle>
            <a:defPPr>
              <a:defRPr lang="zh-CN"/>
            </a:defPPr>
            <a:lvl1pPr algn="ctr">
              <a:defRPr sz="2800" b="1">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zh-CN" dirty="0" smtClean="0"/>
              <a:t> </a:t>
            </a:r>
            <a:r>
              <a:rPr lang="zh-CN" altLang="en-US" dirty="0"/>
              <a:t>纯电动汽车传动系统的拆解</a:t>
            </a:r>
            <a:endParaRPr lang="zh-CN" altLang="en-US" dirty="0"/>
          </a:p>
          <a:p>
            <a:endParaRPr lang="zh-CN" altLang="en-US" dirty="0"/>
          </a:p>
        </p:txBody>
      </p:sp>
    </p:spTree>
  </p:cSld>
  <p:clrMapOvr>
    <a:masterClrMapping/>
  </p:clrMapOvr>
  <p:transition advClick="0" advTm="3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500"/>
                                        <p:tgtEl>
                                          <p:spTgt spid="27"/>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outVertical)">
                                      <p:cBhvr>
                                        <p:cTn id="11" dur="500"/>
                                        <p:tgtEl>
                                          <p:spTgt spid="4"/>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250"/>
                                        <p:tgtEl>
                                          <p:spTgt spid="28"/>
                                        </p:tgtEl>
                                      </p:cBhvr>
                                    </p:animEffect>
                                    <p:anim calcmode="lin" valueType="num">
                                      <p:cBhvr>
                                        <p:cTn id="16" dur="250" fill="hold"/>
                                        <p:tgtEl>
                                          <p:spTgt spid="28"/>
                                        </p:tgtEl>
                                        <p:attrNameLst>
                                          <p:attrName>ppt_x</p:attrName>
                                        </p:attrNameLst>
                                      </p:cBhvr>
                                      <p:tavLst>
                                        <p:tav tm="0">
                                          <p:val>
                                            <p:strVal val="#ppt_x"/>
                                          </p:val>
                                        </p:tav>
                                        <p:tav tm="100000">
                                          <p:val>
                                            <p:strVal val="#ppt_x"/>
                                          </p:val>
                                        </p:tav>
                                      </p:tavLst>
                                    </p:anim>
                                    <p:anim calcmode="lin" valueType="num">
                                      <p:cBhvr>
                                        <p:cTn id="17" dur="250" fill="hold"/>
                                        <p:tgtEl>
                                          <p:spTgt spid="28"/>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barn(inVertical)">
                                      <p:cBhvr>
                                        <p:cTn id="2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4" grpId="0" animBg="1"/>
      <p:bldP spid="2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5576" y="121196"/>
            <a:ext cx="1415772" cy="461665"/>
          </a:xfrm>
          <a:prstGeom prst="rect">
            <a:avLst/>
          </a:prstGeom>
          <a:noFill/>
        </p:spPr>
        <p:txBody>
          <a:bodyPr wrap="none" rtlCol="0">
            <a:spAutoFit/>
          </a:bodyPr>
          <a:lstStyle/>
          <a:p>
            <a:pPr algn="ctr"/>
            <a:r>
              <a:rPr lang="zh-CN" altLang="zh-CN" sz="2400" b="1" dirty="0">
                <a:solidFill>
                  <a:srgbClr val="0070C0"/>
                </a:solidFill>
                <a:latin typeface="微软雅黑" panose="020B0503020204020204" pitchFamily="34" charset="-122"/>
                <a:ea typeface="微软雅黑" panose="020B0503020204020204" pitchFamily="34" charset="-122"/>
              </a:rPr>
              <a:t>任务描述</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647564" y="1561356"/>
            <a:ext cx="7848872" cy="2306955"/>
          </a:xfrm>
          <a:prstGeom prst="rect">
            <a:avLst/>
          </a:prstGeom>
          <a:noFill/>
        </p:spPr>
        <p:txBody>
          <a:bodyPr wrap="square" rtlCol="0">
            <a:spAutoFit/>
          </a:bodyPr>
          <a:lstStyle/>
          <a:p>
            <a:pPr>
              <a:lnSpc>
                <a:spcPct val="200000"/>
              </a:lnSpc>
            </a:pPr>
            <a:r>
              <a:rPr lang="en-US" altLang="zh-CN" b="1" dirty="0">
                <a:solidFill>
                  <a:srgbClr val="0070C0"/>
                </a:solidFill>
                <a:latin typeface="微软雅黑" panose="020B0503020204020204" pitchFamily="34" charset="-122"/>
                <a:ea typeface="微软雅黑" panose="020B0503020204020204" pitchFamily="34" charset="-122"/>
              </a:rPr>
              <a:t> </a:t>
            </a:r>
            <a:r>
              <a:rPr lang="en-US" altLang="zh-CN" b="1" dirty="0" smtClean="0">
                <a:solidFill>
                  <a:srgbClr val="0070C0"/>
                </a:solidFill>
                <a:latin typeface="微软雅黑" panose="020B0503020204020204" pitchFamily="34" charset="-122"/>
                <a:ea typeface="微软雅黑" panose="020B0503020204020204" pitchFamily="34" charset="-122"/>
              </a:rPr>
              <a:t>      </a:t>
            </a:r>
            <a:r>
              <a:rPr lang="zh-CN" altLang="zh-CN" b="1" dirty="0" smtClean="0">
                <a:solidFill>
                  <a:srgbClr val="0070C0"/>
                </a:solidFill>
                <a:latin typeface="微软雅黑" panose="020B0503020204020204" pitchFamily="34" charset="-122"/>
                <a:ea typeface="微软雅黑" panose="020B0503020204020204" pitchFamily="34" charset="-122"/>
              </a:rPr>
              <a:t>同学</a:t>
            </a:r>
            <a:r>
              <a:rPr lang="zh-CN" altLang="zh-CN" b="1" dirty="0">
                <a:solidFill>
                  <a:srgbClr val="0070C0"/>
                </a:solidFill>
                <a:latin typeface="微软雅黑" panose="020B0503020204020204" pitchFamily="34" charset="-122"/>
                <a:ea typeface="微软雅黑" panose="020B0503020204020204" pitchFamily="34" charset="-122"/>
              </a:rPr>
              <a:t>小张在</a:t>
            </a:r>
            <a:r>
              <a:rPr lang="en-US" altLang="zh-CN" b="1" dirty="0">
                <a:solidFill>
                  <a:srgbClr val="0070C0"/>
                </a:solidFill>
                <a:latin typeface="微软雅黑" panose="020B0503020204020204" pitchFamily="34" charset="-122"/>
                <a:ea typeface="微软雅黑" panose="020B0503020204020204" pitchFamily="34" charset="-122"/>
              </a:rPr>
              <a:t>4S</a:t>
            </a:r>
            <a:r>
              <a:rPr lang="zh-CN" altLang="zh-CN" b="1" dirty="0">
                <a:solidFill>
                  <a:srgbClr val="0070C0"/>
                </a:solidFill>
                <a:latin typeface="微软雅黑" panose="020B0503020204020204" pitchFamily="34" charset="-122"/>
                <a:ea typeface="微软雅黑" panose="020B0503020204020204" pitchFamily="34" charset="-122"/>
              </a:rPr>
              <a:t>店的机电维修工作岗位实习，客户李先生对新能源汽车传动系统特别感兴趣，小张介绍完混合动力车的传动系统结构后，小张的师傅又让他给这位客户介绍一下纯电动汽车的传动系统结构组成。如果你是小张，根据所掌握的知识，你能向李先生介绍纯电动汽车的传动系统的结构</a:t>
            </a:r>
            <a:r>
              <a:rPr lang="zh-CN" altLang="zh-CN" b="1" dirty="0" smtClean="0">
                <a:solidFill>
                  <a:srgbClr val="0070C0"/>
                </a:solidFill>
                <a:latin typeface="微软雅黑" panose="020B0503020204020204" pitchFamily="34" charset="-122"/>
                <a:ea typeface="微软雅黑" panose="020B0503020204020204" pitchFamily="34" charset="-122"/>
              </a:rPr>
              <a:t>吗？</a:t>
            </a:r>
            <a:endParaRPr lang="zh-CN" altLang="en-US" dirty="0"/>
          </a:p>
        </p:txBody>
      </p:sp>
    </p:spTree>
  </p:cSld>
  <p:clrMapOvr>
    <a:masterClrMapping/>
  </p:clrMapOvr>
  <p:transition advClick="0" advTm="5000">
    <p:cove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53"/>
          <p:cNvSpPr txBox="1">
            <a:spLocks noChangeArrowheads="1"/>
          </p:cNvSpPr>
          <p:nvPr/>
        </p:nvSpPr>
        <p:spPr bwMode="auto">
          <a:xfrm>
            <a:off x="1777535" y="1581262"/>
            <a:ext cx="6245759" cy="646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defTabSz="932815"/>
            <a:r>
              <a:rPr lang="zh-CN" altLang="en-US" b="1" dirty="0">
                <a:solidFill>
                  <a:srgbClr val="0070C0"/>
                </a:solidFill>
                <a:latin typeface="微软雅黑" panose="020B0503020204020204" pitchFamily="34" charset="-122"/>
                <a:ea typeface="微软雅黑" panose="020B0503020204020204" pitchFamily="34" charset="-122"/>
              </a:rPr>
              <a:t>掌握纯电动汽车的结构形式</a:t>
            </a:r>
            <a:r>
              <a:rPr lang="zh-CN" altLang="en-US" b="1" dirty="0" smtClean="0">
                <a:solidFill>
                  <a:srgbClr val="0070C0"/>
                </a:solidFill>
                <a:latin typeface="微软雅黑" panose="020B0503020204020204" pitchFamily="34" charset="-122"/>
                <a:ea typeface="微软雅黑" panose="020B0503020204020204" pitchFamily="34" charset="-122"/>
              </a:rPr>
              <a:t>；掌握</a:t>
            </a:r>
            <a:r>
              <a:rPr lang="zh-CN" altLang="en-US" b="1" dirty="0">
                <a:solidFill>
                  <a:srgbClr val="0070C0"/>
                </a:solidFill>
                <a:latin typeface="微软雅黑" panose="020B0503020204020204" pitchFamily="34" charset="-122"/>
                <a:ea typeface="微软雅黑" panose="020B0503020204020204" pitchFamily="34" charset="-122"/>
              </a:rPr>
              <a:t>电动汽车驱动系统常见的几种布置形式。</a:t>
            </a:r>
            <a:endParaRPr lang="zh-CN" altLang="en-US" b="1" dirty="0">
              <a:solidFill>
                <a:srgbClr val="0070C0"/>
              </a:solidFill>
              <a:latin typeface="微软雅黑" panose="020B0503020204020204" pitchFamily="34" charset="-122"/>
              <a:ea typeface="微软雅黑" panose="020B0503020204020204" pitchFamily="34" charset="-122"/>
            </a:endParaRPr>
          </a:p>
        </p:txBody>
      </p:sp>
      <p:sp>
        <p:nvSpPr>
          <p:cNvPr id="27" name="TextBox 53"/>
          <p:cNvSpPr txBox="1">
            <a:spLocks noChangeArrowheads="1"/>
          </p:cNvSpPr>
          <p:nvPr/>
        </p:nvSpPr>
        <p:spPr bwMode="auto">
          <a:xfrm>
            <a:off x="1691680" y="3173093"/>
            <a:ext cx="6599236" cy="1477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defTabSz="932815"/>
            <a:r>
              <a:rPr lang="zh-CN" altLang="en-US" b="1" dirty="0">
                <a:solidFill>
                  <a:srgbClr val="0070C0"/>
                </a:solidFill>
                <a:latin typeface="微软雅黑" panose="020B0503020204020204" pitchFamily="34" charset="-122"/>
                <a:ea typeface="微软雅黑" panose="020B0503020204020204" pitchFamily="34" charset="-122"/>
              </a:rPr>
              <a:t>掌握电动汽车变速器的结构</a:t>
            </a:r>
            <a:r>
              <a:rPr lang="zh-CN" altLang="zh-CN" b="1" dirty="0">
                <a:solidFill>
                  <a:srgbClr val="0070C0"/>
                </a:solidFill>
                <a:latin typeface="微软雅黑" panose="020B0503020204020204" pitchFamily="34" charset="-122"/>
                <a:ea typeface="微软雅黑" panose="020B0503020204020204" pitchFamily="34" charset="-122"/>
              </a:rPr>
              <a:t>。</a:t>
            </a:r>
            <a:endParaRPr lang="en-US" altLang="zh-CN" b="1" dirty="0">
              <a:solidFill>
                <a:srgbClr val="0070C0"/>
              </a:solidFill>
              <a:latin typeface="微软雅黑" panose="020B0503020204020204" pitchFamily="34" charset="-122"/>
              <a:ea typeface="微软雅黑" panose="020B0503020204020204" pitchFamily="34" charset="-122"/>
            </a:endParaRPr>
          </a:p>
          <a:p>
            <a:pPr defTabSz="932815"/>
            <a:endParaRPr lang="en-US" altLang="zh-CN" b="1" dirty="0">
              <a:solidFill>
                <a:srgbClr val="0070C0"/>
              </a:solidFill>
              <a:latin typeface="微软雅黑" panose="020B0503020204020204" pitchFamily="34" charset="-122"/>
              <a:ea typeface="微软雅黑" panose="020B0503020204020204" pitchFamily="34" charset="-122"/>
            </a:endParaRPr>
          </a:p>
          <a:p>
            <a:pPr defTabSz="932815"/>
            <a:endParaRPr lang="en-US" altLang="zh-CN" b="1" dirty="0">
              <a:solidFill>
                <a:srgbClr val="0070C0"/>
              </a:solidFill>
              <a:latin typeface="微软雅黑" panose="020B0503020204020204" pitchFamily="34" charset="-122"/>
              <a:ea typeface="微软雅黑" panose="020B0503020204020204" pitchFamily="34" charset="-122"/>
            </a:endParaRPr>
          </a:p>
          <a:p>
            <a:pPr defTabSz="932815"/>
            <a:endParaRPr lang="en-US" altLang="zh-CN" b="1" dirty="0">
              <a:solidFill>
                <a:srgbClr val="0070C0"/>
              </a:solidFill>
              <a:latin typeface="微软雅黑" panose="020B0503020204020204" pitchFamily="34" charset="-122"/>
              <a:ea typeface="微软雅黑" panose="020B0503020204020204" pitchFamily="34" charset="-122"/>
            </a:endParaRPr>
          </a:p>
          <a:p>
            <a:pPr defTabSz="932815"/>
            <a:r>
              <a:rPr lang="zh-CN" altLang="en-US" b="1" dirty="0">
                <a:solidFill>
                  <a:srgbClr val="0070C0"/>
                </a:solidFill>
                <a:latin typeface="微软雅黑" panose="020B0503020204020204" pitchFamily="34" charset="-122"/>
                <a:ea typeface="微软雅黑" panose="020B0503020204020204" pitchFamily="34" charset="-122"/>
              </a:rPr>
              <a:t>提高学生人文素养，培养学生深入学习、认真研究的工匠精神</a:t>
            </a:r>
            <a:r>
              <a:rPr lang="zh-CN" altLang="en-US" b="1" dirty="0" smtClean="0">
                <a:solidFill>
                  <a:srgbClr val="0070C0"/>
                </a:solidFill>
                <a:latin typeface="微软雅黑" panose="020B0503020204020204" pitchFamily="34" charset="-122"/>
                <a:ea typeface="微软雅黑" panose="020B0503020204020204" pitchFamily="34" charset="-122"/>
              </a:rPr>
              <a:t>。</a:t>
            </a:r>
            <a:endParaRPr lang="zh-CN" altLang="en-US" b="1" dirty="0">
              <a:solidFill>
                <a:srgbClr val="0070C0"/>
              </a:solidFill>
              <a:latin typeface="微软雅黑" panose="020B0503020204020204" pitchFamily="34" charset="-122"/>
              <a:ea typeface="微软雅黑" panose="020B0503020204020204" pitchFamily="34" charset="-122"/>
            </a:endParaRPr>
          </a:p>
        </p:txBody>
      </p:sp>
      <p:sp>
        <p:nvSpPr>
          <p:cNvPr id="3" name="矩形 2"/>
          <p:cNvSpPr/>
          <p:nvPr/>
        </p:nvSpPr>
        <p:spPr>
          <a:xfrm>
            <a:off x="761023" y="148160"/>
            <a:ext cx="1415772" cy="461665"/>
          </a:xfrm>
          <a:prstGeom prst="rect">
            <a:avLst/>
          </a:prstGeom>
          <a:noFill/>
        </p:spPr>
        <p:txBody>
          <a:bodyPr wrap="none" rtlCol="0">
            <a:spAutoFit/>
          </a:bodyPr>
          <a:lstStyle/>
          <a:p>
            <a:pPr algn="ctr"/>
            <a:r>
              <a:rPr lang="zh-CN" altLang="zh-CN" sz="2400" b="1" dirty="0">
                <a:solidFill>
                  <a:srgbClr val="0070C0"/>
                </a:solidFill>
                <a:latin typeface="微软雅黑" panose="020B0503020204020204" pitchFamily="34" charset="-122"/>
                <a:ea typeface="微软雅黑" panose="020B0503020204020204" pitchFamily="34" charset="-122"/>
              </a:rPr>
              <a:t>学习目标</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21"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82881" y="1652082"/>
            <a:ext cx="539746" cy="539750"/>
          </a:xfrm>
          <a:prstGeom prst="rect">
            <a:avLst/>
          </a:prstGeom>
          <a:solidFill>
            <a:srgbClr val="FFFFFF"/>
          </a:solidFill>
          <a:ln w="19050">
            <a:solidFill>
              <a:srgbClr val="E46C0A"/>
            </a:solidFill>
            <a:prstDash val="sysDash"/>
            <a:miter lim="800000"/>
            <a:headEnd/>
            <a:tailEnd/>
          </a:ln>
        </p:spPr>
      </p:pic>
      <p:pic>
        <p:nvPicPr>
          <p:cNvPr id="2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2880" y="2909140"/>
            <a:ext cx="539747" cy="524424"/>
          </a:xfrm>
          <a:prstGeom prst="rect">
            <a:avLst/>
          </a:prstGeom>
          <a:solidFill>
            <a:srgbClr val="FFFFFF"/>
          </a:solidFill>
          <a:ln w="19050">
            <a:solidFill>
              <a:srgbClr val="E46C0A"/>
            </a:solidFill>
            <a:prstDash val="sysDash"/>
            <a:miter lim="800000"/>
            <a:headEnd/>
            <a:tailEnd/>
          </a:ln>
        </p:spPr>
      </p:pic>
      <p:pic>
        <p:nvPicPr>
          <p:cNvPr id="2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2880" y="4127860"/>
            <a:ext cx="562062" cy="539750"/>
          </a:xfrm>
          <a:prstGeom prst="rect">
            <a:avLst/>
          </a:prstGeom>
          <a:solidFill>
            <a:srgbClr val="FFFFFF"/>
          </a:solidFill>
          <a:ln w="19050">
            <a:solidFill>
              <a:srgbClr val="E46C0A"/>
            </a:solidFill>
            <a:prstDash val="sysDash"/>
            <a:miter lim="800000"/>
            <a:headEnd/>
            <a:tailEnd/>
          </a:ln>
        </p:spPr>
      </p:pic>
    </p:spTree>
  </p:cSld>
  <p:clrMapOvr>
    <a:masterClrMapping/>
  </p:clrMapOvr>
  <mc:AlternateContent xmlns:mc="http://schemas.openxmlformats.org/markup-compatibility/2006">
    <mc:Choice xmlns:p14="http://schemas.microsoft.com/office/powerpoint/2010/main" Requires="p14">
      <p:transition advClick="0" advTm="6000">
        <p14:gallery dir="l"/>
      </p:transition>
    </mc:Choice>
    <mc:Fallback>
      <p:transition advClick="0" advTm="6000">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5" name="图片 4" descr="6DB616531612"/>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267744" y="2713484"/>
            <a:ext cx="4705350" cy="2486025"/>
          </a:xfrm>
          <a:prstGeom prst="rect">
            <a:avLst/>
          </a:prstGeom>
          <a:noFill/>
          <a:ln>
            <a:noFill/>
          </a:ln>
          <a:effectLst/>
        </p:spPr>
      </p:pic>
      <p:sp>
        <p:nvSpPr>
          <p:cNvPr id="4" name="矩形 3"/>
          <p:cNvSpPr/>
          <p:nvPr/>
        </p:nvSpPr>
        <p:spPr>
          <a:xfrm>
            <a:off x="3760710" y="5157408"/>
            <a:ext cx="1702435" cy="306705"/>
          </a:xfrm>
          <a:prstGeom prst="rect">
            <a:avLst/>
          </a:prstGeom>
        </p:spPr>
        <p:txBody>
          <a:bodyPr wrap="none">
            <a:spAutoFit/>
          </a:bodyPr>
          <a:lstStyle/>
          <a:p>
            <a:r>
              <a:rPr lang="zh-CN" altLang="en-US" sz="1400" b="1" dirty="0">
                <a:solidFill>
                  <a:srgbClr val="0070C0"/>
                </a:solidFill>
              </a:rPr>
              <a:t>图 </a:t>
            </a:r>
            <a:r>
              <a:rPr lang="en-US" altLang="zh-CN" sz="1400" b="1" dirty="0">
                <a:solidFill>
                  <a:srgbClr val="0070C0"/>
                </a:solidFill>
              </a:rPr>
              <a:t>6- 23 </a:t>
            </a:r>
            <a:r>
              <a:rPr lang="zh-CN" altLang="en-US" sz="1400" b="1" dirty="0">
                <a:solidFill>
                  <a:srgbClr val="0070C0"/>
                </a:solidFill>
              </a:rPr>
              <a:t>电动机结构</a:t>
            </a:r>
            <a:endParaRPr lang="zh-CN" altLang="en-US" sz="1400" b="1" dirty="0">
              <a:solidFill>
                <a:srgbClr val="0070C0"/>
              </a:solidFill>
            </a:endParaRPr>
          </a:p>
        </p:txBody>
      </p:sp>
      <p:sp>
        <p:nvSpPr>
          <p:cNvPr id="3" name="文本框 2"/>
          <p:cNvSpPr txBox="1"/>
          <p:nvPr/>
        </p:nvSpPr>
        <p:spPr>
          <a:xfrm>
            <a:off x="179512" y="985292"/>
            <a:ext cx="8325097" cy="2693035"/>
          </a:xfrm>
          <a:prstGeom prst="rect">
            <a:avLst/>
          </a:prstGeom>
          <a:noFill/>
        </p:spPr>
        <p:txBody>
          <a:bodyPr wrap="square" rtlCol="0">
            <a:spAutoFit/>
          </a:bodyPr>
          <a:lstStyle/>
          <a:p>
            <a:pPr>
              <a:lnSpc>
                <a:spcPct val="120000"/>
              </a:lnSpc>
              <a:spcBef>
                <a:spcPts val="0"/>
              </a:spcBef>
              <a:spcAft>
                <a:spcPts val="0"/>
              </a:spcAft>
            </a:pPr>
            <a:r>
              <a:rPr lang="en-US" altLang="zh-CN" b="1" dirty="0" smtClean="0">
                <a:solidFill>
                  <a:srgbClr val="0070C0"/>
                </a:solidFill>
                <a:latin typeface="微软雅黑" panose="020B0503020204020204" pitchFamily="34" charset="-122"/>
                <a:ea typeface="微软雅黑" panose="020B0503020204020204" pitchFamily="34" charset="-122"/>
              </a:rPr>
              <a:t>       </a:t>
            </a:r>
            <a:r>
              <a:rPr lang="zh-CN" altLang="zh-CN" b="1" dirty="0" smtClean="0">
                <a:solidFill>
                  <a:srgbClr val="0070C0"/>
                </a:solidFill>
                <a:latin typeface="微软雅黑" panose="020B0503020204020204" pitchFamily="34" charset="-122"/>
                <a:ea typeface="微软雅黑" panose="020B0503020204020204" pitchFamily="34" charset="-122"/>
              </a:rPr>
              <a:t>一、纯</a:t>
            </a:r>
            <a:r>
              <a:rPr lang="zh-CN" altLang="zh-CN" b="1" dirty="0">
                <a:solidFill>
                  <a:srgbClr val="0070C0"/>
                </a:solidFill>
                <a:latin typeface="微软雅黑" panose="020B0503020204020204" pitchFamily="34" charset="-122"/>
                <a:ea typeface="微软雅黑" panose="020B0503020204020204" pitchFamily="34" charset="-122"/>
              </a:rPr>
              <a:t>电动汽车结构形式</a:t>
            </a:r>
            <a:endParaRPr lang="zh-CN" altLang="zh-CN" b="1" dirty="0">
              <a:solidFill>
                <a:srgbClr val="0070C0"/>
              </a:solidFill>
              <a:latin typeface="微软雅黑" panose="020B0503020204020204" pitchFamily="34" charset="-122"/>
              <a:ea typeface="微软雅黑" panose="020B0503020204020204" pitchFamily="34" charset="-122"/>
            </a:endParaRPr>
          </a:p>
          <a:p>
            <a:pPr>
              <a:lnSpc>
                <a:spcPct val="120000"/>
              </a:lnSpc>
              <a:spcBef>
                <a:spcPts val="0"/>
              </a:spcBef>
              <a:spcAft>
                <a:spcPts val="0"/>
              </a:spcAft>
            </a:pPr>
            <a:r>
              <a:rPr lang="en-US" altLang="zh-CN" b="1" dirty="0">
                <a:solidFill>
                  <a:srgbClr val="0070C0"/>
                </a:solidFill>
                <a:latin typeface="微软雅黑" panose="020B0503020204020204" pitchFamily="34" charset="-122"/>
                <a:ea typeface="微软雅黑" panose="020B0503020204020204" pitchFamily="34" charset="-122"/>
              </a:rPr>
              <a:t>       </a:t>
            </a:r>
            <a:r>
              <a:rPr lang="zh-CN" altLang="zh-CN" b="1" dirty="0">
                <a:solidFill>
                  <a:srgbClr val="0070C0"/>
                </a:solidFill>
                <a:latin typeface="微软雅黑" panose="020B0503020204020204" pitchFamily="34" charset="-122"/>
                <a:ea typeface="微软雅黑" panose="020B0503020204020204" pitchFamily="34" charset="-122"/>
              </a:rPr>
              <a:t>采用不同的电力驱动系统可构成不同结构形式的电动汽车，下面介绍一下几种不同结构驱动形式。</a:t>
            </a:r>
            <a:endParaRPr lang="zh-CN" altLang="zh-CN" b="1" dirty="0">
              <a:solidFill>
                <a:srgbClr val="0070C0"/>
              </a:solidFill>
              <a:latin typeface="微软雅黑" panose="020B0503020204020204" pitchFamily="34" charset="-122"/>
              <a:ea typeface="微软雅黑" panose="020B0503020204020204" pitchFamily="34" charset="-122"/>
            </a:endParaRPr>
          </a:p>
          <a:p>
            <a:pPr>
              <a:lnSpc>
                <a:spcPct val="120000"/>
              </a:lnSpc>
              <a:spcBef>
                <a:spcPts val="0"/>
              </a:spcBef>
              <a:spcAft>
                <a:spcPts val="0"/>
              </a:spcAft>
            </a:pPr>
            <a:r>
              <a:rPr lang="en-US" altLang="zh-CN" b="1" dirty="0">
                <a:solidFill>
                  <a:srgbClr val="0070C0"/>
                </a:solidFill>
                <a:latin typeface="微软雅黑" panose="020B0503020204020204" pitchFamily="34" charset="-122"/>
                <a:ea typeface="微软雅黑" panose="020B0503020204020204" pitchFamily="34" charset="-122"/>
              </a:rPr>
              <a:t>      1.</a:t>
            </a:r>
            <a:r>
              <a:rPr lang="zh-CN" altLang="zh-CN" b="1" dirty="0">
                <a:solidFill>
                  <a:srgbClr val="0070C0"/>
                </a:solidFill>
                <a:latin typeface="微软雅黑" panose="020B0503020204020204" pitchFamily="34" charset="-122"/>
                <a:ea typeface="微软雅黑" panose="020B0503020204020204" pitchFamily="34" charset="-122"/>
              </a:rPr>
              <a:t>发动机换为电动机结构</a:t>
            </a:r>
            <a:endParaRPr lang="zh-CN" altLang="zh-CN" b="1" dirty="0">
              <a:solidFill>
                <a:srgbClr val="0070C0"/>
              </a:solidFill>
              <a:latin typeface="微软雅黑" panose="020B0503020204020204" pitchFamily="34" charset="-122"/>
              <a:ea typeface="微软雅黑" panose="020B0503020204020204" pitchFamily="34" charset="-122"/>
            </a:endParaRPr>
          </a:p>
          <a:p>
            <a:pPr>
              <a:lnSpc>
                <a:spcPct val="120000"/>
              </a:lnSpc>
              <a:spcBef>
                <a:spcPts val="0"/>
              </a:spcBef>
              <a:spcAft>
                <a:spcPts val="0"/>
              </a:spcAft>
            </a:pPr>
            <a:r>
              <a:rPr lang="en-US" altLang="zh-CN" b="1" dirty="0">
                <a:solidFill>
                  <a:srgbClr val="0070C0"/>
                </a:solidFill>
                <a:latin typeface="微软雅黑" panose="020B0503020204020204" pitchFamily="34" charset="-122"/>
                <a:ea typeface="微软雅黑" panose="020B0503020204020204" pitchFamily="34" charset="-122"/>
              </a:rPr>
              <a:t>      </a:t>
            </a:r>
            <a:r>
              <a:rPr lang="zh-CN" altLang="zh-CN" b="1" dirty="0">
                <a:solidFill>
                  <a:srgbClr val="0070C0"/>
                </a:solidFill>
                <a:latin typeface="微软雅黑" panose="020B0503020204020204" pitchFamily="34" charset="-122"/>
                <a:ea typeface="微软雅黑" panose="020B0503020204020204" pitchFamily="34" charset="-122"/>
              </a:rPr>
              <a:t>把传统汽车的发动机简单的换为电动机即可，后部的离合器、变速器和差速器不变，如图</a:t>
            </a:r>
            <a:r>
              <a:rPr lang="en-US" altLang="zh-CN" b="1" dirty="0">
                <a:solidFill>
                  <a:srgbClr val="0070C0"/>
                </a:solidFill>
                <a:latin typeface="微软雅黑" panose="020B0503020204020204" pitchFamily="34" charset="-122"/>
                <a:ea typeface="微软雅黑" panose="020B0503020204020204" pitchFamily="34" charset="-122"/>
              </a:rPr>
              <a:t> 6- 23</a:t>
            </a:r>
            <a:r>
              <a:rPr lang="zh-CN" altLang="en-US" b="1" dirty="0">
                <a:solidFill>
                  <a:srgbClr val="0070C0"/>
                </a:solidFill>
                <a:latin typeface="微软雅黑" panose="020B0503020204020204" pitchFamily="34" charset="-122"/>
                <a:ea typeface="微软雅黑" panose="020B0503020204020204" pitchFamily="34" charset="-122"/>
              </a:rPr>
              <a:t>所示</a:t>
            </a:r>
            <a:r>
              <a:rPr lang="zh-CN" altLang="zh-CN" b="1" dirty="0">
                <a:solidFill>
                  <a:srgbClr val="0070C0"/>
                </a:solidFill>
                <a:latin typeface="微软雅黑" panose="020B0503020204020204" pitchFamily="34" charset="-122"/>
                <a:ea typeface="微软雅黑" panose="020B0503020204020204" pitchFamily="34" charset="-122"/>
              </a:rPr>
              <a:t>。</a:t>
            </a:r>
            <a:endParaRPr lang="zh-CN"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20000"/>
              </a:lnSpc>
            </a:pPr>
            <a:endParaRPr lang="zh-CN" altLang="zh-CN" b="1" dirty="0">
              <a:solidFill>
                <a:srgbClr val="0070C0"/>
              </a:solidFill>
              <a:latin typeface="微软雅黑" panose="020B0503020204020204" pitchFamily="34" charset="-122"/>
              <a:ea typeface="微软雅黑" panose="020B0503020204020204" pitchFamily="34" charset="-122"/>
            </a:endParaRPr>
          </a:p>
          <a:p>
            <a:endParaRPr lang="zh-CN" altLang="en-US" dirty="0"/>
          </a:p>
        </p:txBody>
      </p:sp>
    </p:spTree>
  </p:cSld>
  <p:clrMapOvr>
    <a:masterClrMapping/>
  </p:clrMapOvr>
  <p:transition advClick="0" advTm="6000">
    <p:push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30530" y="984885"/>
            <a:ext cx="8221980" cy="4246245"/>
          </a:xfrm>
          <a:prstGeom prst="rect">
            <a:avLst/>
          </a:prstGeom>
        </p:spPr>
        <p:txBody>
          <a:bodyPr wrap="square">
            <a:spAutoFit/>
          </a:bodyPr>
          <a:lstStyle/>
          <a:p>
            <a:pPr>
              <a:lnSpc>
                <a:spcPct val="150000"/>
              </a:lnSpc>
              <a:spcAft>
                <a:spcPts val="0"/>
              </a:spcAft>
            </a:pPr>
            <a:r>
              <a:rPr lang="en-US" altLang="zh-CN" b="1" dirty="0">
                <a:solidFill>
                  <a:srgbClr val="0070C0"/>
                </a:solidFill>
                <a:latin typeface="微软雅黑" panose="020B0503020204020204" pitchFamily="34" charset="-122"/>
                <a:ea typeface="微软雅黑" panose="020B0503020204020204" pitchFamily="34" charset="-122"/>
              </a:rPr>
              <a:t>       2.</a:t>
            </a:r>
            <a:r>
              <a:rPr lang="zh-CN" altLang="zh-CN" b="1" dirty="0">
                <a:solidFill>
                  <a:srgbClr val="0070C0"/>
                </a:solidFill>
                <a:latin typeface="微软雅黑" panose="020B0503020204020204" pitchFamily="34" charset="-122"/>
                <a:ea typeface="微软雅黑" panose="020B0503020204020204" pitchFamily="34" charset="-122"/>
              </a:rPr>
              <a:t>电动机纵置后驱结构</a:t>
            </a:r>
            <a:endParaRPr lang="zh-CN" altLang="zh-CN" b="1" dirty="0">
              <a:solidFill>
                <a:srgbClr val="0070C0"/>
              </a:solidFill>
              <a:latin typeface="微软雅黑" panose="020B0503020204020204" pitchFamily="34" charset="-122"/>
              <a:ea typeface="微软雅黑" panose="020B0503020204020204" pitchFamily="34" charset="-122"/>
            </a:endParaRPr>
          </a:p>
          <a:p>
            <a:pPr>
              <a:lnSpc>
                <a:spcPct val="150000"/>
              </a:lnSpc>
              <a:spcAft>
                <a:spcPts val="0"/>
              </a:spcAft>
            </a:pPr>
            <a:r>
              <a:rPr lang="en-US" altLang="zh-CN" b="1" dirty="0">
                <a:solidFill>
                  <a:srgbClr val="0070C0"/>
                </a:solidFill>
                <a:latin typeface="微软雅黑" panose="020B0503020204020204" pitchFamily="34" charset="-122"/>
                <a:ea typeface="微软雅黑" panose="020B0503020204020204" pitchFamily="34" charset="-122"/>
              </a:rPr>
              <a:t>       </a:t>
            </a:r>
            <a:r>
              <a:rPr lang="zh-CN" altLang="zh-CN" b="1" dirty="0">
                <a:solidFill>
                  <a:srgbClr val="0070C0"/>
                </a:solidFill>
                <a:latin typeface="微软雅黑" panose="020B0503020204020204" pitchFamily="34" charset="-122"/>
                <a:ea typeface="微软雅黑" panose="020B0503020204020204" pitchFamily="34" charset="-122"/>
              </a:rPr>
              <a:t>电动机后用固定传动比的减速器，由电动机、固定传动比的减速器和差速器组成电力驱动系统，没有离合器和可选的变速挡位，转矩大小由逆变器控制输出。</a:t>
            </a:r>
            <a:endParaRPr lang="zh-CN" altLang="zh-CN" b="1" dirty="0">
              <a:solidFill>
                <a:srgbClr val="0070C0"/>
              </a:solidFill>
              <a:latin typeface="微软雅黑" panose="020B0503020204020204" pitchFamily="34" charset="-122"/>
              <a:ea typeface="微软雅黑" panose="020B0503020204020204" pitchFamily="34" charset="-122"/>
            </a:endParaRPr>
          </a:p>
          <a:p>
            <a:pPr>
              <a:lnSpc>
                <a:spcPct val="150000"/>
              </a:lnSpc>
              <a:spcAft>
                <a:spcPts val="0"/>
              </a:spcAft>
            </a:pPr>
            <a:r>
              <a:rPr lang="en-US" altLang="zh-CN" b="1" dirty="0">
                <a:solidFill>
                  <a:srgbClr val="0070C0"/>
                </a:solidFill>
                <a:latin typeface="微软雅黑" panose="020B0503020204020204" pitchFamily="34" charset="-122"/>
                <a:ea typeface="微软雅黑" panose="020B0503020204020204" pitchFamily="34" charset="-122"/>
              </a:rPr>
              <a:t>      3.</a:t>
            </a:r>
            <a:r>
              <a:rPr lang="zh-CN" altLang="zh-CN" b="1" dirty="0">
                <a:solidFill>
                  <a:srgbClr val="0070C0"/>
                </a:solidFill>
                <a:latin typeface="微软雅黑" panose="020B0503020204020204" pitchFamily="34" charset="-122"/>
                <a:ea typeface="微软雅黑" panose="020B0503020204020204" pitchFamily="34" charset="-122"/>
              </a:rPr>
              <a:t>电动机横置前驱结构</a:t>
            </a:r>
            <a:endParaRPr lang="zh-CN" altLang="zh-CN" b="1" dirty="0">
              <a:solidFill>
                <a:srgbClr val="0070C0"/>
              </a:solidFill>
              <a:latin typeface="微软雅黑" panose="020B0503020204020204" pitchFamily="34" charset="-122"/>
              <a:ea typeface="微软雅黑" panose="020B0503020204020204" pitchFamily="34" charset="-122"/>
            </a:endParaRPr>
          </a:p>
          <a:p>
            <a:pPr>
              <a:lnSpc>
                <a:spcPct val="150000"/>
              </a:lnSpc>
              <a:spcAft>
                <a:spcPts val="0"/>
              </a:spcAft>
            </a:pPr>
            <a:r>
              <a:rPr lang="en-US" altLang="zh-CN" b="1" dirty="0">
                <a:solidFill>
                  <a:srgbClr val="0070C0"/>
                </a:solidFill>
                <a:latin typeface="微软雅黑" panose="020B0503020204020204" pitchFamily="34" charset="-122"/>
                <a:ea typeface="微软雅黑" panose="020B0503020204020204" pitchFamily="34" charset="-122"/>
              </a:rPr>
              <a:t>      </a:t>
            </a:r>
            <a:r>
              <a:rPr lang="zh-CN" altLang="zh-CN" b="1" dirty="0">
                <a:solidFill>
                  <a:srgbClr val="0070C0"/>
                </a:solidFill>
                <a:latin typeface="微软雅黑" panose="020B0503020204020204" pitchFamily="34" charset="-122"/>
                <a:ea typeface="微软雅黑" panose="020B0503020204020204" pitchFamily="34" charset="-122"/>
              </a:rPr>
              <a:t>在传统发动机横置前驱的燃油汽车上把发动机换为电动机，将变速器换为多级主减速器，并将这个多级主减速器和差速器集成为一个整体，两根半轴连接驱动车轮，这种结构在电动轿车上应用最普遍。</a:t>
            </a:r>
            <a:endParaRPr lang="zh-CN" altLang="zh-CN" b="1" dirty="0">
              <a:solidFill>
                <a:srgbClr val="0070C0"/>
              </a:solidFill>
              <a:latin typeface="微软雅黑" panose="020B0503020204020204" pitchFamily="34" charset="-122"/>
              <a:ea typeface="微软雅黑" panose="020B0503020204020204" pitchFamily="34" charset="-122"/>
            </a:endParaRPr>
          </a:p>
          <a:p>
            <a:pPr>
              <a:lnSpc>
                <a:spcPct val="150000"/>
              </a:lnSpc>
              <a:spcAft>
                <a:spcPts val="0"/>
              </a:spcAft>
            </a:pPr>
            <a:r>
              <a:rPr lang="en-US" altLang="zh-CN" b="1" dirty="0">
                <a:solidFill>
                  <a:srgbClr val="0070C0"/>
                </a:solidFill>
                <a:latin typeface="微软雅黑" panose="020B0503020204020204" pitchFamily="34" charset="-122"/>
                <a:ea typeface="微软雅黑" panose="020B0503020204020204" pitchFamily="34" charset="-122"/>
              </a:rPr>
              <a:t>      4.</a:t>
            </a:r>
            <a:r>
              <a:rPr lang="zh-CN" altLang="zh-CN" b="1" dirty="0">
                <a:solidFill>
                  <a:srgbClr val="0070C0"/>
                </a:solidFill>
                <a:latin typeface="微软雅黑" panose="020B0503020204020204" pitchFamily="34" charset="-122"/>
                <a:ea typeface="微软雅黑" panose="020B0503020204020204" pitchFamily="34" charset="-122"/>
              </a:rPr>
              <a:t>双电动机结构</a:t>
            </a:r>
            <a:endParaRPr lang="zh-CN" altLang="zh-CN" b="1" dirty="0">
              <a:solidFill>
                <a:srgbClr val="0070C0"/>
              </a:solidFill>
              <a:latin typeface="微软雅黑" panose="020B0503020204020204" pitchFamily="34" charset="-122"/>
              <a:ea typeface="微软雅黑" panose="020B0503020204020204" pitchFamily="34" charset="-122"/>
            </a:endParaRPr>
          </a:p>
          <a:p>
            <a:pPr>
              <a:lnSpc>
                <a:spcPct val="150000"/>
              </a:lnSpc>
              <a:spcAft>
                <a:spcPts val="0"/>
              </a:spcAft>
            </a:pPr>
            <a:r>
              <a:rPr lang="en-US" altLang="zh-CN" b="1" dirty="0">
                <a:solidFill>
                  <a:srgbClr val="0070C0"/>
                </a:solidFill>
                <a:latin typeface="微软雅黑" panose="020B0503020204020204" pitchFamily="34" charset="-122"/>
                <a:ea typeface="微软雅黑" panose="020B0503020204020204" pitchFamily="34" charset="-122"/>
              </a:rPr>
              <a:t>      </a:t>
            </a:r>
            <a:r>
              <a:rPr lang="zh-CN" altLang="zh-CN" b="1" dirty="0">
                <a:solidFill>
                  <a:srgbClr val="0070C0"/>
                </a:solidFill>
                <a:latin typeface="微软雅黑" panose="020B0503020204020204" pitchFamily="34" charset="-122"/>
                <a:ea typeface="微软雅黑" panose="020B0503020204020204" pitchFamily="34" charset="-122"/>
              </a:rPr>
              <a:t>采用两个电动机通过固定传动比的减速器分别驱动两个车轮，每个电动机的转速可以独立地调节，可实现车轮电子差速，不必装有差速器，如图</a:t>
            </a:r>
            <a:r>
              <a:rPr lang="en-US" altLang="zh-CN" b="1" dirty="0">
                <a:solidFill>
                  <a:srgbClr val="0070C0"/>
                </a:solidFill>
                <a:latin typeface="微软雅黑" panose="020B0503020204020204" pitchFamily="34" charset="-122"/>
                <a:ea typeface="微软雅黑" panose="020B0503020204020204" pitchFamily="34" charset="-122"/>
              </a:rPr>
              <a:t> 6-24</a:t>
            </a:r>
            <a:r>
              <a:rPr lang="zh-CN" b="1" dirty="0">
                <a:solidFill>
                  <a:srgbClr val="0070C0"/>
                </a:solidFill>
                <a:latin typeface="微软雅黑" panose="020B0503020204020204" pitchFamily="34" charset="-122"/>
                <a:ea typeface="微软雅黑" panose="020B0503020204020204" pitchFamily="34" charset="-122"/>
              </a:rPr>
              <a:t>所示</a:t>
            </a:r>
            <a:r>
              <a:rPr lang="zh-CN" altLang="zh-CN" b="1" dirty="0">
                <a:solidFill>
                  <a:srgbClr val="0070C0"/>
                </a:solidFill>
                <a:latin typeface="微软雅黑" panose="020B0503020204020204" pitchFamily="34" charset="-122"/>
                <a:ea typeface="微软雅黑" panose="020B0503020204020204" pitchFamily="34" charset="-122"/>
              </a:rPr>
              <a:t>。</a:t>
            </a:r>
            <a:endParaRPr lang="zh-CN" altLang="zh-CN"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5576" y="121196"/>
            <a:ext cx="1415772" cy="461665"/>
          </a:xfrm>
          <a:prstGeom prst="rect">
            <a:avLst/>
          </a:prstGeom>
          <a:noFill/>
        </p:spPr>
        <p:txBody>
          <a:bodyPr wrap="none" rtlCol="0">
            <a:spAutoFit/>
          </a:bodyPr>
          <a:lstStyle/>
          <a:p>
            <a:pPr algn="ctr"/>
            <a:r>
              <a:rPr lang="zh-CN" altLang="zh-CN" sz="2400" b="1" dirty="0">
                <a:solidFill>
                  <a:srgbClr val="0070C0"/>
                </a:solidFill>
                <a:latin typeface="微软雅黑" panose="020B0503020204020204" pitchFamily="34" charset="-122"/>
                <a:ea typeface="微软雅黑" panose="020B0503020204020204" pitchFamily="34" charset="-122"/>
              </a:rPr>
              <a:t>任务描述</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752252" y="1777380"/>
            <a:ext cx="7848872" cy="2030095"/>
          </a:xfrm>
          <a:prstGeom prst="rect">
            <a:avLst/>
          </a:prstGeom>
          <a:noFill/>
        </p:spPr>
        <p:txBody>
          <a:bodyPr wrap="square" rtlCol="0">
            <a:spAutoFit/>
          </a:bodyPr>
          <a:lstStyle/>
          <a:p>
            <a:pPr>
              <a:lnSpc>
                <a:spcPct val="150000"/>
              </a:lnSpc>
            </a:pPr>
            <a:r>
              <a:rPr lang="en-US" altLang="zh-CN" b="1" dirty="0" smtClean="0">
                <a:solidFill>
                  <a:srgbClr val="0070C0"/>
                </a:solidFill>
                <a:latin typeface="微软雅黑" panose="020B0503020204020204" pitchFamily="34" charset="-122"/>
                <a:ea typeface="微软雅黑" panose="020B0503020204020204" pitchFamily="34" charset="-122"/>
                <a:cs typeface="宋体" panose="02010600030101010101" pitchFamily="2" charset="-122"/>
              </a:rPr>
              <a:t>       </a:t>
            </a:r>
            <a:r>
              <a:rPr lang="zh-CN" altLang="zh-CN" b="1" dirty="0" smtClean="0">
                <a:solidFill>
                  <a:srgbClr val="0070C0"/>
                </a:solidFill>
                <a:latin typeface="微软雅黑" panose="020B0503020204020204" pitchFamily="34" charset="-122"/>
                <a:ea typeface="微软雅黑" panose="020B0503020204020204" pitchFamily="34" charset="-122"/>
                <a:cs typeface="宋体" panose="02010600030101010101" pitchFamily="2" charset="-122"/>
              </a:rPr>
              <a:t>同学</a:t>
            </a:r>
            <a:r>
              <a:rPr lang="zh-CN" altLang="zh-CN"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小张在</a:t>
            </a:r>
            <a:r>
              <a:rPr lang="en-US" altLang="zh-CN"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4S</a:t>
            </a:r>
            <a:r>
              <a:rPr lang="zh-CN" altLang="zh-CN"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店的机电维修岗位实习，客户李先生对混合动力车型传动系统特别感兴趣，小张的师傅让他先给这位客户介绍一下混合动力汽车传动系统的结构。如果你是小张，根据所掌握的知识，你能向李先生介绍混合动力汽车的传动系统结构吗？</a:t>
            </a:r>
            <a:endParaRPr lang="zh-CN" altLang="zh-CN"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endParaRPr lang="zh-CN" altLang="en-US" dirty="0"/>
          </a:p>
        </p:txBody>
      </p:sp>
    </p:spTree>
  </p:cSld>
  <p:clrMapOvr>
    <a:masterClrMapping/>
  </p:clrMapOvr>
  <p:transition advClick="0" advTm="5000">
    <p:cove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1">
            <a:extLst>
              <a:ext uri="{28A0092B-C50C-407E-A947-70E740481C1C}">
                <a14:useLocalDpi xmlns:a14="http://schemas.microsoft.com/office/drawing/2010/main" val="0"/>
              </a:ext>
            </a:extLst>
          </a:blip>
          <a:srcRect/>
          <a:stretch>
            <a:fillRect/>
          </a:stretch>
        </p:blipFill>
        <p:spPr bwMode="auto">
          <a:xfrm>
            <a:off x="2385426" y="1631087"/>
            <a:ext cx="4373145" cy="2412281"/>
          </a:xfrm>
          <a:prstGeom prst="rect">
            <a:avLst/>
          </a:prstGeom>
          <a:noFill/>
        </p:spPr>
      </p:pic>
      <p:sp>
        <p:nvSpPr>
          <p:cNvPr id="3" name="矩形 2"/>
          <p:cNvSpPr/>
          <p:nvPr/>
        </p:nvSpPr>
        <p:spPr>
          <a:xfrm>
            <a:off x="3351179" y="4511407"/>
            <a:ext cx="2221865" cy="368300"/>
          </a:xfrm>
          <a:prstGeom prst="rect">
            <a:avLst/>
          </a:prstGeom>
        </p:spPr>
        <p:txBody>
          <a:bodyPr wrap="none">
            <a:spAutoFit/>
          </a:bodyPr>
          <a:lstStyle/>
          <a:p>
            <a:pPr algn="ctr">
              <a:spcAft>
                <a:spcPts val="0"/>
              </a:spcAft>
            </a:pPr>
            <a:r>
              <a:rPr lang="zh-CN" altLang="zh-CN" b="1" kern="100" dirty="0">
                <a:solidFill>
                  <a:srgbClr val="0070C0"/>
                </a:solidFill>
                <a:latin typeface="等线 Light" panose="02010600030101010101" pitchFamily="2" charset="-122"/>
                <a:ea typeface="黑体" panose="02010609060101010101" pitchFamily="49" charset="-122"/>
                <a:cs typeface="Times New Roman" panose="02020603050405020304" pitchFamily="18" charset="0"/>
              </a:rPr>
              <a:t>图</a:t>
            </a:r>
            <a:r>
              <a:rPr lang="en-US" altLang="zh-CN" b="1" kern="100" dirty="0">
                <a:solidFill>
                  <a:srgbClr val="0070C0"/>
                </a:solidFill>
                <a:latin typeface="等线 Light" panose="02010600030101010101" pitchFamily="2" charset="-122"/>
                <a:ea typeface="等线 Light" panose="02010600030101010101" pitchFamily="2" charset="-122"/>
                <a:cs typeface="Times New Roman" panose="02020603050405020304" pitchFamily="18" charset="0"/>
              </a:rPr>
              <a:t> 6- 24 </a:t>
            </a:r>
            <a:r>
              <a:rPr lang="zh-CN" altLang="zh-CN" b="1" kern="100" dirty="0">
                <a:solidFill>
                  <a:srgbClr val="0070C0"/>
                </a:solidFill>
                <a:latin typeface="等线 Light" panose="02010600030101010101" pitchFamily="2" charset="-122"/>
                <a:ea typeface="黑体" panose="02010609060101010101" pitchFamily="49" charset="-122"/>
                <a:cs typeface="Times New Roman" panose="02020603050405020304" pitchFamily="18" charset="0"/>
              </a:rPr>
              <a:t>双电机结构</a:t>
            </a:r>
            <a:endParaRPr lang="zh-CN" altLang="zh-CN" b="1" kern="100" dirty="0">
              <a:solidFill>
                <a:srgbClr val="0070C0"/>
              </a:solidFill>
              <a:latin typeface="等线 Light" panose="02010600030101010101" pitchFamily="2" charset="-122"/>
              <a:ea typeface="黑体" panose="02010609060101010101" pitchFamily="49"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411760" y="4809460"/>
          <a:ext cx="5411470" cy="495300"/>
        </p:xfrm>
        <a:graphic>
          <a:graphicData uri="http://schemas.openxmlformats.org/drawingml/2006/table">
            <a:tbl>
              <a:tblPr>
                <a:tableStyleId>{5C22544A-7EE6-4342-B048-85BDC9FD1C3A}</a:tableStyleId>
              </a:tblPr>
              <a:tblGrid>
                <a:gridCol w="5411470"/>
              </a:tblGrid>
              <a:tr h="396011">
                <a:tc>
                  <a:txBody>
                    <a:bodyPr/>
                    <a:lstStyle/>
                    <a:p>
                      <a:pPr algn="ctr">
                        <a:spcAft>
                          <a:spcPts val="0"/>
                        </a:spcAft>
                      </a:pPr>
                      <a:endParaRPr lang="en-US" sz="1200" kern="100" dirty="0">
                        <a:effectLst/>
                      </a:endParaRPr>
                    </a:p>
                    <a:p>
                      <a:pPr algn="ctr">
                        <a:spcAft>
                          <a:spcPts val="0"/>
                        </a:spcAft>
                      </a:pPr>
                      <a:r>
                        <a:rPr lang="zh-CN" sz="1400" b="1" kern="100" dirty="0">
                          <a:solidFill>
                            <a:srgbClr val="0070C0"/>
                          </a:solidFill>
                          <a:effectLst/>
                        </a:rPr>
                        <a:t>图</a:t>
                      </a:r>
                      <a:r>
                        <a:rPr lang="en-US" sz="1400" b="1" kern="100" dirty="0">
                          <a:solidFill>
                            <a:srgbClr val="0070C0"/>
                          </a:solidFill>
                          <a:effectLst/>
                        </a:rPr>
                        <a:t> 6-25   </a:t>
                      </a:r>
                      <a:r>
                        <a:rPr lang="zh-CN" sz="1400" b="1" kern="100" dirty="0">
                          <a:solidFill>
                            <a:srgbClr val="0070C0"/>
                          </a:solidFill>
                          <a:effectLst/>
                        </a:rPr>
                        <a:t>高速轮毂电动机</a:t>
                      </a:r>
                      <a:endParaRPr lang="zh-CN" sz="1400" b="1" kern="100" dirty="0">
                        <a:solidFill>
                          <a:srgbClr val="0070C0"/>
                        </a:solidFill>
                        <a:effectLst/>
                      </a:endParaRPr>
                    </a:p>
                    <a:p>
                      <a:pPr indent="2000250" algn="just">
                        <a:spcAft>
                          <a:spcPts val="0"/>
                        </a:spcAft>
                      </a:pPr>
                      <a:r>
                        <a:rPr lang="en-US" sz="1050" kern="100" dirty="0">
                          <a:effectLst/>
                        </a:rPr>
                        <a:t> </a:t>
                      </a:r>
                      <a:endParaRPr lang="zh-CN" sz="1000" kern="100" dirty="0">
                        <a:effectLst/>
                        <a:latin typeface="等线 Light" panose="02010600030101010101" pitchFamily="2" charset="-122"/>
                        <a:ea typeface="等线 Light" panose="02010600030101010101" pitchFamily="2" charset="-122"/>
                        <a:cs typeface="Times New Roman" panose="02020603050405020304" pitchFamily="18" charset="0"/>
                      </a:endParaRPr>
                    </a:p>
                  </a:txBody>
                  <a:tcPr marL="68580" marR="68580" marT="0" marB="0">
                    <a:noFill/>
                  </a:tcPr>
                </a:tc>
              </a:tr>
            </a:tbl>
          </a:graphicData>
        </a:graphic>
      </p:graphicFrame>
      <p:sp>
        <p:nvSpPr>
          <p:cNvPr id="3" name="Rectangle 2"/>
          <p:cNvSpPr>
            <a:spLocks noChangeArrowheads="1"/>
          </p:cNvSpPr>
          <p:nvPr/>
        </p:nvSpPr>
        <p:spPr bwMode="auto">
          <a:xfrm>
            <a:off x="223168" y="1066017"/>
            <a:ext cx="8697664" cy="13379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R="0" lvl="0" indent="0" fontAlgn="base">
              <a:lnSpc>
                <a:spcPct val="150000"/>
              </a:lnSpc>
              <a:spcBef>
                <a:spcPct val="0"/>
              </a:spcBef>
              <a:buClrTx/>
              <a:buSzTx/>
              <a:buFontTx/>
              <a:buNone/>
            </a:pPr>
            <a:r>
              <a:rPr lang="en-US" altLang="zh-CN" b="1" dirty="0">
                <a:solidFill>
                  <a:srgbClr val="0070C0"/>
                </a:solidFill>
                <a:latin typeface="微软雅黑" panose="020B0503020204020204" pitchFamily="34" charset="-122"/>
                <a:ea typeface="微软雅黑" panose="020B0503020204020204" pitchFamily="34" charset="-122"/>
              </a:rPr>
              <a:t>      5.</a:t>
            </a:r>
            <a:r>
              <a:rPr lang="zh-CN" altLang="en-US" b="1" dirty="0">
                <a:solidFill>
                  <a:srgbClr val="0070C0"/>
                </a:solidFill>
                <a:latin typeface="微软雅黑" panose="020B0503020204020204" pitchFamily="34" charset="-122"/>
                <a:ea typeface="微软雅黑" panose="020B0503020204020204" pitchFamily="34" charset="-122"/>
              </a:rPr>
              <a:t>高速轮毂电动机结构</a:t>
            </a:r>
            <a:endParaRPr lang="zh-CN" altLang="en-US" b="1" dirty="0">
              <a:solidFill>
                <a:srgbClr val="0070C0"/>
              </a:solidFill>
              <a:latin typeface="微软雅黑" panose="020B0503020204020204" pitchFamily="34" charset="-122"/>
              <a:ea typeface="微软雅黑" panose="020B0503020204020204" pitchFamily="34" charset="-122"/>
            </a:endParaRPr>
          </a:p>
          <a:p>
            <a:pPr marR="0" lvl="0" indent="0" fontAlgn="base">
              <a:lnSpc>
                <a:spcPct val="150000"/>
              </a:lnSpc>
              <a:spcBef>
                <a:spcPct val="0"/>
              </a:spcBef>
              <a:buClrTx/>
              <a:buSzTx/>
              <a:buFontTx/>
              <a:buNone/>
            </a:pPr>
            <a:r>
              <a:rPr lang="zh-CN" altLang="en-US" b="1" dirty="0">
                <a:solidFill>
                  <a:srgbClr val="0070C0"/>
                </a:solidFill>
                <a:latin typeface="微软雅黑" panose="020B0503020204020204" pitchFamily="34" charset="-122"/>
                <a:ea typeface="微软雅黑" panose="020B0503020204020204" pitchFamily="34" charset="-122"/>
              </a:rPr>
              <a:t>    </a:t>
            </a:r>
            <a:r>
              <a:rPr lang="en-US" altLang="zh-CN" b="1" dirty="0">
                <a:solidFill>
                  <a:srgbClr val="0070C0"/>
                </a:solidFill>
                <a:latin typeface="微软雅黑" panose="020B0503020204020204" pitchFamily="34" charset="-122"/>
                <a:ea typeface="微软雅黑" panose="020B0503020204020204" pitchFamily="34" charset="-122"/>
              </a:rPr>
              <a:t>  </a:t>
            </a:r>
            <a:r>
              <a:rPr lang="zh-CN" altLang="en-US" b="1" dirty="0">
                <a:solidFill>
                  <a:srgbClr val="0070C0"/>
                </a:solidFill>
                <a:latin typeface="微软雅黑" panose="020B0503020204020204" pitchFamily="34" charset="-122"/>
                <a:ea typeface="微软雅黑" panose="020B0503020204020204" pitchFamily="34" charset="-122"/>
              </a:rPr>
              <a:t>采用高转速电动机驱动行星齿轮的太阳轮，内齿圈固定，行星架减速输出，如图 </a:t>
            </a:r>
            <a:r>
              <a:rPr lang="en-US" altLang="zh-CN" b="1" dirty="0">
                <a:solidFill>
                  <a:srgbClr val="0070C0"/>
                </a:solidFill>
                <a:latin typeface="微软雅黑" panose="020B0503020204020204" pitchFamily="34" charset="-122"/>
                <a:ea typeface="微软雅黑" panose="020B0503020204020204" pitchFamily="34" charset="-122"/>
              </a:rPr>
              <a:t>6-25</a:t>
            </a:r>
            <a:r>
              <a:rPr lang="zh-CN" altLang="en-US" b="1" dirty="0">
                <a:solidFill>
                  <a:srgbClr val="0070C0"/>
                </a:solidFill>
                <a:latin typeface="微软雅黑" panose="020B0503020204020204" pitchFamily="34" charset="-122"/>
                <a:ea typeface="微软雅黑" panose="020B0503020204020204" pitchFamily="34" charset="-122"/>
              </a:rPr>
              <a:t>高速轮毂电动机。</a:t>
            </a:r>
            <a:endParaRPr lang="zh-CN" altLang="en-US" b="1" dirty="0">
              <a:solidFill>
                <a:srgbClr val="0070C0"/>
              </a:solidFill>
              <a:latin typeface="微软雅黑" panose="020B0503020204020204" pitchFamily="34" charset="-122"/>
              <a:ea typeface="微软雅黑" panose="020B0503020204020204" pitchFamily="34" charset="-122"/>
            </a:endParaRPr>
          </a:p>
        </p:txBody>
      </p:sp>
      <p:pic>
        <p:nvPicPr>
          <p:cNvPr id="22529" name="图片 102" descr="IMG_256"/>
          <p:cNvPicPr>
            <a:picLocks noChangeAspect="1" noChangeArrowheads="1"/>
          </p:cNvPicPr>
          <p:nvPr/>
        </p:nvPicPr>
        <p:blipFill>
          <a:blip r:embed="rId1" r:link="rId2">
            <a:extLst>
              <a:ext uri="{28A0092B-C50C-407E-A947-70E740481C1C}">
                <a14:useLocalDpi xmlns:a14="http://schemas.microsoft.com/office/drawing/2010/main" val="0"/>
              </a:ext>
            </a:extLst>
          </a:blip>
          <a:srcRect l="29842" t="31923" r="27046" b="30257"/>
          <a:stretch>
            <a:fillRect/>
          </a:stretch>
        </p:blipFill>
        <p:spPr bwMode="auto">
          <a:xfrm>
            <a:off x="2627784" y="2455222"/>
            <a:ext cx="4583617" cy="227347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1979712" y="4800451"/>
          <a:ext cx="5411470" cy="504056"/>
        </p:xfrm>
        <a:graphic>
          <a:graphicData uri="http://schemas.openxmlformats.org/drawingml/2006/table">
            <a:tbl>
              <a:tblPr>
                <a:tableStyleId>{5C22544A-7EE6-4342-B048-85BDC9FD1C3A}</a:tableStyleId>
              </a:tblPr>
              <a:tblGrid>
                <a:gridCol w="5411470"/>
              </a:tblGrid>
              <a:tr h="504056">
                <a:tc>
                  <a:txBody>
                    <a:bodyPr/>
                    <a:lstStyle/>
                    <a:p>
                      <a:pPr indent="914400" algn="just">
                        <a:spcAft>
                          <a:spcPts val="0"/>
                        </a:spcAft>
                      </a:pPr>
                      <a:endParaRPr lang="zh-CN" sz="1000" kern="100" dirty="0">
                        <a:effectLst/>
                      </a:endParaRPr>
                    </a:p>
                    <a:p>
                      <a:pPr indent="2032000" algn="just">
                        <a:spcAft>
                          <a:spcPts val="0"/>
                        </a:spcAft>
                      </a:pPr>
                      <a:r>
                        <a:rPr lang="zh-CN" sz="1400" b="1" kern="100" dirty="0">
                          <a:solidFill>
                            <a:srgbClr val="0070C0"/>
                          </a:solidFill>
                          <a:effectLst/>
                        </a:rPr>
                        <a:t>图</a:t>
                      </a:r>
                      <a:r>
                        <a:rPr lang="en-US" sz="1400" b="1" kern="100" dirty="0">
                          <a:solidFill>
                            <a:srgbClr val="0070C0"/>
                          </a:solidFill>
                          <a:effectLst/>
                        </a:rPr>
                        <a:t> 6- 26   </a:t>
                      </a:r>
                      <a:r>
                        <a:rPr lang="zh-CN" sz="1400" b="1" kern="100" dirty="0">
                          <a:solidFill>
                            <a:srgbClr val="0070C0"/>
                          </a:solidFill>
                          <a:effectLst/>
                        </a:rPr>
                        <a:t>低速轮毂电动机</a:t>
                      </a:r>
                      <a:endParaRPr lang="zh-CN" sz="1400" b="1" kern="100" dirty="0">
                        <a:solidFill>
                          <a:srgbClr val="0070C0"/>
                        </a:solidFill>
                        <a:effectLst/>
                      </a:endParaRPr>
                    </a:p>
                    <a:p>
                      <a:pPr indent="2141855" algn="just">
                        <a:spcAft>
                          <a:spcPts val="0"/>
                        </a:spcAft>
                      </a:pPr>
                      <a:r>
                        <a:rPr lang="en-US" sz="1050" kern="100" dirty="0">
                          <a:effectLst/>
                        </a:rPr>
                        <a:t> </a:t>
                      </a:r>
                      <a:endParaRPr lang="zh-CN" sz="1000" kern="100" dirty="0">
                        <a:effectLst/>
                        <a:latin typeface="等线 Light" panose="02010600030101010101" pitchFamily="2" charset="-122"/>
                        <a:ea typeface="等线 Light" panose="02010600030101010101" pitchFamily="2" charset="-122"/>
                        <a:cs typeface="Times New Roman" panose="02020603050405020304" pitchFamily="18" charset="0"/>
                      </a:endParaRPr>
                    </a:p>
                  </a:txBody>
                  <a:tcPr marL="68580" marR="68580" marT="0" marB="0">
                    <a:noFill/>
                  </a:tcPr>
                </a:tc>
              </a:tr>
            </a:tbl>
          </a:graphicData>
        </a:graphic>
      </p:graphicFrame>
      <p:sp>
        <p:nvSpPr>
          <p:cNvPr id="3" name="Rectangle 2"/>
          <p:cNvSpPr>
            <a:spLocks noChangeArrowheads="1"/>
          </p:cNvSpPr>
          <p:nvPr/>
        </p:nvSpPr>
        <p:spPr bwMode="auto">
          <a:xfrm>
            <a:off x="414611" y="1117802"/>
            <a:ext cx="6768752" cy="9220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indent="9144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indent="0" eaLnBrk="1" hangingPunct="1">
              <a:spcAft>
                <a:spcPct val="0"/>
              </a:spcAft>
            </a:pPr>
            <a:r>
              <a:rPr lang="en-US" altLang="zh-CN" b="1" dirty="0">
                <a:solidFill>
                  <a:srgbClr val="0070C0"/>
                </a:solidFill>
                <a:latin typeface="微软雅黑" panose="020B0503020204020204" pitchFamily="34" charset="-122"/>
                <a:ea typeface="微软雅黑" panose="020B0503020204020204" pitchFamily="34" charset="-122"/>
              </a:rPr>
              <a:t>       6.</a:t>
            </a:r>
            <a:r>
              <a:rPr lang="zh-CN" altLang="en-US" b="1" dirty="0">
                <a:solidFill>
                  <a:srgbClr val="0070C0"/>
                </a:solidFill>
                <a:latin typeface="微软雅黑" panose="020B0503020204020204" pitchFamily="34" charset="-122"/>
                <a:ea typeface="微软雅黑" panose="020B0503020204020204" pitchFamily="34" charset="-122"/>
              </a:rPr>
              <a:t>低速轮毂电动机结构</a:t>
            </a:r>
            <a:endParaRPr lang="zh-CN" altLang="en-US" b="1" dirty="0">
              <a:solidFill>
                <a:srgbClr val="0070C0"/>
              </a:solidFill>
              <a:latin typeface="微软雅黑" panose="020B0503020204020204" pitchFamily="34" charset="-122"/>
              <a:ea typeface="微软雅黑" panose="020B0503020204020204" pitchFamily="34" charset="-122"/>
            </a:endParaRPr>
          </a:p>
          <a:p>
            <a:pPr indent="0" eaLnBrk="1" hangingPunct="1">
              <a:spcAft>
                <a:spcPct val="0"/>
              </a:spcAft>
            </a:pPr>
            <a:r>
              <a:rPr lang="zh-CN" altLang="en-US" b="1" dirty="0">
                <a:solidFill>
                  <a:srgbClr val="0070C0"/>
                </a:solidFill>
                <a:latin typeface="微软雅黑" panose="020B0503020204020204" pitchFamily="34" charset="-122"/>
                <a:ea typeface="微软雅黑" panose="020B0503020204020204" pitchFamily="34" charset="-122"/>
              </a:rPr>
              <a:t>    </a:t>
            </a:r>
            <a:r>
              <a:rPr lang="en-US" altLang="zh-CN" b="1" dirty="0">
                <a:solidFill>
                  <a:srgbClr val="0070C0"/>
                </a:solidFill>
                <a:latin typeface="微软雅黑" panose="020B0503020204020204" pitchFamily="34" charset="-122"/>
                <a:ea typeface="微软雅黑" panose="020B0503020204020204" pitchFamily="34" charset="-122"/>
              </a:rPr>
              <a:t>   </a:t>
            </a:r>
            <a:r>
              <a:rPr lang="zh-CN" altLang="en-US" b="1" dirty="0">
                <a:solidFill>
                  <a:srgbClr val="0070C0"/>
                </a:solidFill>
                <a:latin typeface="微软雅黑" panose="020B0503020204020204" pitchFamily="34" charset="-122"/>
                <a:ea typeface="微软雅黑" panose="020B0503020204020204" pitchFamily="34" charset="-122"/>
              </a:rPr>
              <a:t>采用低速外转子电动机，取消行星齿轮减速，电动机的外转子直接安装在车轮上，如图 </a:t>
            </a:r>
            <a:r>
              <a:rPr lang="en-US" altLang="zh-CN" b="1" dirty="0">
                <a:solidFill>
                  <a:srgbClr val="0070C0"/>
                </a:solidFill>
                <a:latin typeface="微软雅黑" panose="020B0503020204020204" pitchFamily="34" charset="-122"/>
                <a:ea typeface="微软雅黑" panose="020B0503020204020204" pitchFamily="34" charset="-122"/>
              </a:rPr>
              <a:t>6-26 </a:t>
            </a:r>
            <a:r>
              <a:rPr lang="zh-CN" altLang="en-US" b="1" dirty="0">
                <a:solidFill>
                  <a:srgbClr val="0070C0"/>
                </a:solidFill>
                <a:latin typeface="微软雅黑" panose="020B0503020204020204" pitchFamily="34" charset="-122"/>
                <a:ea typeface="微软雅黑" panose="020B0503020204020204" pitchFamily="34" charset="-122"/>
              </a:rPr>
              <a:t>低速轮毂电动机。</a:t>
            </a:r>
            <a:endParaRPr lang="zh-CN" altLang="en-US" b="1" dirty="0">
              <a:solidFill>
                <a:srgbClr val="0070C0"/>
              </a:solidFill>
              <a:latin typeface="微软雅黑" panose="020B0503020204020204" pitchFamily="34" charset="-122"/>
              <a:ea typeface="微软雅黑" panose="020B0503020204020204" pitchFamily="34" charset="-122"/>
            </a:endParaRPr>
          </a:p>
        </p:txBody>
      </p:sp>
      <p:pic>
        <p:nvPicPr>
          <p:cNvPr id="23553" name="图片 103" descr="IMG_256"/>
          <p:cNvPicPr>
            <a:picLocks noChangeAspect="1" noChangeArrowheads="1"/>
          </p:cNvPicPr>
          <p:nvPr/>
        </p:nvPicPr>
        <p:blipFill>
          <a:blip r:embed="rId1" r:link="rId2">
            <a:extLst>
              <a:ext uri="{28A0092B-C50C-407E-A947-70E740481C1C}">
                <a14:useLocalDpi xmlns:a14="http://schemas.microsoft.com/office/drawing/2010/main" val="0"/>
              </a:ext>
            </a:extLst>
          </a:blip>
          <a:srcRect l="29474" t="31908" r="27095" b="30901"/>
          <a:stretch>
            <a:fillRect/>
          </a:stretch>
        </p:blipFill>
        <p:spPr bwMode="auto">
          <a:xfrm>
            <a:off x="2411760" y="2399252"/>
            <a:ext cx="4768008" cy="229663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23528" y="876369"/>
            <a:ext cx="8820472" cy="2249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nSpc>
                <a:spcPct val="130000"/>
              </a:lnSpc>
              <a:spcBef>
                <a:spcPts val="0"/>
              </a:spcBef>
              <a:spcAft>
                <a:spcPts val="0"/>
              </a:spcAft>
            </a:pPr>
            <a:r>
              <a:rPr lang="zh-CN" altLang="zh-CN" b="1" dirty="0">
                <a:solidFill>
                  <a:srgbClr val="0070C0"/>
                </a:solidFill>
                <a:latin typeface="微软雅黑" panose="020B0503020204020204" pitchFamily="34" charset="-122"/>
                <a:ea typeface="微软雅黑" panose="020B0503020204020204" pitchFamily="34" charset="-122"/>
              </a:rPr>
              <a:t>二、电动汽车驱动系统</a:t>
            </a:r>
            <a:endParaRPr lang="zh-CN" altLang="zh-CN" b="1" dirty="0">
              <a:solidFill>
                <a:srgbClr val="0070C0"/>
              </a:solidFill>
              <a:latin typeface="微软雅黑" panose="020B0503020204020204" pitchFamily="34" charset="-122"/>
              <a:ea typeface="微软雅黑" panose="020B0503020204020204" pitchFamily="34" charset="-122"/>
            </a:endParaRPr>
          </a:p>
          <a:p>
            <a:pPr>
              <a:lnSpc>
                <a:spcPct val="130000"/>
              </a:lnSpc>
              <a:spcBef>
                <a:spcPts val="0"/>
              </a:spcBef>
              <a:spcAft>
                <a:spcPts val="0"/>
              </a:spcAft>
            </a:pPr>
            <a:r>
              <a:rPr lang="zh-CN" altLang="zh-CN" b="1" dirty="0">
                <a:solidFill>
                  <a:srgbClr val="0070C0"/>
                </a:solidFill>
                <a:latin typeface="微软雅黑" panose="020B0503020204020204" pitchFamily="34" charset="-122"/>
                <a:ea typeface="微软雅黑" panose="020B0503020204020204" pitchFamily="34" charset="-122"/>
              </a:rPr>
              <a:t>传统汽车的驱动系统主要包括离合器、变速器、万向传动装置、减速器、差速器、半桥等；而电动汽车驱动系统有多种形式，如图</a:t>
            </a:r>
            <a:r>
              <a:rPr lang="zh-CN" altLang="en-US" b="1" dirty="0">
                <a:solidFill>
                  <a:srgbClr val="0070C0"/>
                </a:solidFill>
                <a:latin typeface="微软雅黑" panose="020B0503020204020204" pitchFamily="34" charset="-122"/>
                <a:ea typeface="微软雅黑" panose="020B0503020204020204" pitchFamily="34" charset="-122"/>
              </a:rPr>
              <a:t> </a:t>
            </a:r>
            <a:r>
              <a:rPr lang="en-US" altLang="zh-CN" b="1" dirty="0">
                <a:solidFill>
                  <a:srgbClr val="0070C0"/>
                </a:solidFill>
                <a:latin typeface="微软雅黑" panose="020B0503020204020204" pitchFamily="34" charset="-122"/>
                <a:ea typeface="微软雅黑" panose="020B0503020204020204" pitchFamily="34" charset="-122"/>
              </a:rPr>
              <a:t>6-27 </a:t>
            </a:r>
            <a:r>
              <a:rPr lang="zh-CN" altLang="en-US" b="1" dirty="0">
                <a:solidFill>
                  <a:srgbClr val="0070C0"/>
                </a:solidFill>
                <a:latin typeface="微软雅黑" panose="020B0503020204020204" pitchFamily="34" charset="-122"/>
                <a:ea typeface="微软雅黑" panose="020B0503020204020204" pitchFamily="34" charset="-122"/>
              </a:rPr>
              <a:t>传统后驱布置形式传统后驱动布置形式、图 </a:t>
            </a:r>
            <a:r>
              <a:rPr lang="en-US" altLang="zh-CN" b="1" dirty="0">
                <a:solidFill>
                  <a:srgbClr val="0070C0"/>
                </a:solidFill>
                <a:latin typeface="微软雅黑" panose="020B0503020204020204" pitchFamily="34" charset="-122"/>
                <a:ea typeface="微软雅黑" panose="020B0503020204020204" pitchFamily="34" charset="-122"/>
              </a:rPr>
              <a:t>6-28</a:t>
            </a:r>
            <a:r>
              <a:rPr lang="zh-CN" altLang="en-US" b="1" dirty="0">
                <a:solidFill>
                  <a:srgbClr val="0070C0"/>
                </a:solidFill>
                <a:latin typeface="微软雅黑" panose="020B0503020204020204" pitchFamily="34" charset="-122"/>
                <a:ea typeface="微软雅黑" panose="020B0503020204020204" pitchFamily="34" charset="-122"/>
              </a:rPr>
              <a:t>电机</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驱动桥组合后驱动布置形式、图 </a:t>
            </a:r>
            <a:r>
              <a:rPr lang="en-US" altLang="zh-CN" b="1" dirty="0">
                <a:solidFill>
                  <a:srgbClr val="0070C0"/>
                </a:solidFill>
                <a:latin typeface="微软雅黑" panose="020B0503020204020204" pitchFamily="34" charset="-122"/>
                <a:ea typeface="微软雅黑" panose="020B0503020204020204" pitchFamily="34" charset="-122"/>
              </a:rPr>
              <a:t>6-29</a:t>
            </a:r>
            <a:r>
              <a:rPr lang="zh-CN" altLang="en-US" b="1" dirty="0">
                <a:solidFill>
                  <a:srgbClr val="0070C0"/>
                </a:solidFill>
                <a:latin typeface="微软雅黑" panose="020B0503020204020204" pitchFamily="34" charset="-122"/>
                <a:ea typeface="微软雅黑" panose="020B0503020204020204" pitchFamily="34" charset="-122"/>
              </a:rPr>
              <a:t>电机</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变速器一体化后驱动布置形式、图 </a:t>
            </a:r>
            <a:r>
              <a:rPr lang="en-US" altLang="zh-CN" b="1" dirty="0">
                <a:solidFill>
                  <a:srgbClr val="0070C0"/>
                </a:solidFill>
                <a:latin typeface="微软雅黑" panose="020B0503020204020204" pitchFamily="34" charset="-122"/>
                <a:ea typeface="微软雅黑" panose="020B0503020204020204" pitchFamily="34" charset="-122"/>
              </a:rPr>
              <a:t>6-30</a:t>
            </a:r>
            <a:r>
              <a:rPr lang="zh-CN" altLang="en-US" b="1" dirty="0">
                <a:solidFill>
                  <a:srgbClr val="0070C0"/>
                </a:solidFill>
                <a:latin typeface="微软雅黑" panose="020B0503020204020204" pitchFamily="34" charset="-122"/>
                <a:ea typeface="微软雅黑" panose="020B0503020204020204" pitchFamily="34" charset="-122"/>
              </a:rPr>
              <a:t>轮边电机后驱动布置形式、图 </a:t>
            </a:r>
            <a:r>
              <a:rPr lang="en-US" altLang="zh-CN" b="1" dirty="0">
                <a:solidFill>
                  <a:srgbClr val="0070C0"/>
                </a:solidFill>
                <a:latin typeface="微软雅黑" panose="020B0503020204020204" pitchFamily="34" charset="-122"/>
                <a:ea typeface="微软雅黑" panose="020B0503020204020204" pitchFamily="34" charset="-122"/>
              </a:rPr>
              <a:t>6-31</a:t>
            </a:r>
            <a:r>
              <a:rPr lang="zh-CN" altLang="en-US" b="1" dirty="0">
                <a:solidFill>
                  <a:srgbClr val="0070C0"/>
                </a:solidFill>
                <a:latin typeface="微软雅黑" panose="020B0503020204020204" pitchFamily="34" charset="-122"/>
                <a:ea typeface="微软雅黑" panose="020B0503020204020204" pitchFamily="34" charset="-122"/>
              </a:rPr>
              <a:t>轮毂电机后驱动布置形式所示。</a:t>
            </a:r>
            <a:endParaRPr lang="zh-CN" altLang="en-US" b="1" dirty="0">
              <a:solidFill>
                <a:srgbClr val="0070C0"/>
              </a:solidFill>
              <a:latin typeface="微软雅黑" panose="020B0503020204020204" pitchFamily="34" charset="-122"/>
              <a:ea typeface="微软雅黑" panose="020B0503020204020204" pitchFamily="34" charset="-122"/>
            </a:endParaRPr>
          </a:p>
        </p:txBody>
      </p:sp>
      <p:pic>
        <p:nvPicPr>
          <p:cNvPr id="24578" name="图片 105" descr="IMG_25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142964" y="3105810"/>
            <a:ext cx="5181600" cy="180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3562370" y="5088989"/>
            <a:ext cx="2239645" cy="306705"/>
          </a:xfrm>
          <a:prstGeom prst="rect">
            <a:avLst/>
          </a:prstGeom>
        </p:spPr>
        <p:txBody>
          <a:bodyPr wrap="none">
            <a:spAutoFit/>
          </a:bodyPr>
          <a:lstStyle/>
          <a:p>
            <a:r>
              <a:rPr lang="zh-CN" altLang="en-US" sz="1400" b="1">
                <a:solidFill>
                  <a:srgbClr val="0070C0"/>
                </a:solidFill>
              </a:rPr>
              <a:t>图 </a:t>
            </a:r>
            <a:r>
              <a:rPr lang="en-US" altLang="zh-CN" sz="1400" b="1" dirty="0">
                <a:solidFill>
                  <a:srgbClr val="0070C0"/>
                </a:solidFill>
              </a:rPr>
              <a:t>6- 27 </a:t>
            </a:r>
            <a:r>
              <a:rPr lang="zh-CN" altLang="en-US" sz="1400" b="1" dirty="0">
                <a:solidFill>
                  <a:srgbClr val="0070C0"/>
                </a:solidFill>
              </a:rPr>
              <a:t>传统后驱布置形式</a:t>
            </a:r>
            <a:endParaRPr lang="zh-CN" altLang="en-US" sz="1400" b="1" dirty="0">
              <a:solidFill>
                <a:srgbClr val="0070C0"/>
              </a:solidFill>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图片 107" descr="IMG_25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1201316"/>
            <a:ext cx="4243052" cy="1440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3" name="图片 108" descr="IMG_25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7984" y="1211610"/>
            <a:ext cx="4609215" cy="1429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4" name="图片 110" descr="IMG_256"/>
          <p:cNvPicPr>
            <a:picLocks noChangeAspect="1" noChangeArrowheads="1"/>
          </p:cNvPicPr>
          <p:nvPr>
            <p:custDataLst>
              <p:tags r:id="rId3"/>
            </p:custDataLst>
          </p:nvPr>
        </p:nvPicPr>
        <p:blipFill>
          <a:blip r:embed="rId4">
            <a:extLst>
              <a:ext uri="{28A0092B-C50C-407E-A947-70E740481C1C}">
                <a14:useLocalDpi xmlns:a14="http://schemas.microsoft.com/office/drawing/2010/main" val="0"/>
              </a:ext>
            </a:extLst>
          </a:blip>
          <a:srcRect/>
          <a:stretch>
            <a:fillRect/>
          </a:stretch>
        </p:blipFill>
        <p:spPr bwMode="auto">
          <a:xfrm>
            <a:off x="-26772" y="3361556"/>
            <a:ext cx="4454756" cy="146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图片 111" descr="IMG_256"/>
          <p:cNvPicPr>
            <a:picLocks noChangeAspect="1" noChangeArrowheads="1"/>
          </p:cNvPicPr>
          <p:nvPr>
            <p:custDataLst>
              <p:tags r:id="rId5"/>
            </p:custDataLst>
          </p:nvPr>
        </p:nvPicPr>
        <p:blipFill>
          <a:blip r:embed="rId6">
            <a:extLst>
              <a:ext uri="{28A0092B-C50C-407E-A947-70E740481C1C}">
                <a14:useLocalDpi xmlns:a14="http://schemas.microsoft.com/office/drawing/2010/main" val="0"/>
              </a:ext>
            </a:extLst>
          </a:blip>
          <a:srcRect/>
          <a:stretch>
            <a:fillRect/>
          </a:stretch>
        </p:blipFill>
        <p:spPr bwMode="auto">
          <a:xfrm>
            <a:off x="4447366" y="3360390"/>
            <a:ext cx="4415657" cy="1388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custDataLst>
              <p:tags r:id="rId7"/>
            </p:custDataLst>
          </p:nvPr>
        </p:nvSpPr>
        <p:spPr>
          <a:xfrm>
            <a:off x="405402" y="2782540"/>
            <a:ext cx="3453130" cy="306705"/>
          </a:xfrm>
          <a:prstGeom prst="rect">
            <a:avLst/>
          </a:prstGeom>
        </p:spPr>
        <p:txBody>
          <a:bodyPr wrap="none">
            <a:spAutoFit/>
          </a:bodyPr>
          <a:lstStyle/>
          <a:p>
            <a:r>
              <a:rPr lang="zh-CN" altLang="en-US" sz="1400" b="1" dirty="0">
                <a:solidFill>
                  <a:srgbClr val="0070C0"/>
                </a:solidFill>
              </a:rPr>
              <a:t>图 </a:t>
            </a:r>
            <a:r>
              <a:rPr lang="en-US" altLang="zh-CN" sz="1400" b="1" dirty="0">
                <a:solidFill>
                  <a:srgbClr val="0070C0"/>
                </a:solidFill>
              </a:rPr>
              <a:t>6- 28</a:t>
            </a:r>
            <a:r>
              <a:rPr lang="zh-CN" altLang="en-US" sz="1400" b="1" dirty="0">
                <a:solidFill>
                  <a:srgbClr val="0070C0"/>
                </a:solidFill>
              </a:rPr>
              <a:t>电机－驱动桥组合后</a:t>
            </a:r>
            <a:r>
              <a:rPr lang="zh-CN" altLang="en-US" sz="1400" b="1" dirty="0">
                <a:solidFill>
                  <a:srgbClr val="0070C0"/>
                </a:solidFill>
              </a:rPr>
              <a:t>驱动布置形式</a:t>
            </a:r>
            <a:endParaRPr lang="zh-CN" altLang="en-US" sz="1400" b="1" dirty="0">
              <a:solidFill>
                <a:srgbClr val="0070C0"/>
              </a:solidFill>
            </a:endParaRPr>
          </a:p>
        </p:txBody>
      </p:sp>
      <p:sp>
        <p:nvSpPr>
          <p:cNvPr id="3" name="矩形 2"/>
          <p:cNvSpPr/>
          <p:nvPr>
            <p:custDataLst>
              <p:tags r:id="rId8"/>
            </p:custDataLst>
          </p:nvPr>
        </p:nvSpPr>
        <p:spPr>
          <a:xfrm>
            <a:off x="5046345" y="2776855"/>
            <a:ext cx="3911600" cy="306705"/>
          </a:xfrm>
          <a:prstGeom prst="rect">
            <a:avLst/>
          </a:prstGeom>
        </p:spPr>
        <p:txBody>
          <a:bodyPr wrap="square">
            <a:spAutoFit/>
          </a:bodyPr>
          <a:lstStyle/>
          <a:p>
            <a:r>
              <a:rPr lang="zh-CN" altLang="zh-CN" sz="1400" b="1" dirty="0">
                <a:solidFill>
                  <a:srgbClr val="0070C0"/>
                </a:solidFill>
                <a:ea typeface="等线" panose="02010600030101010101" pitchFamily="2" charset="-122"/>
                <a:cs typeface="Times New Roman" panose="02020603050405020304" pitchFamily="18" charset="0"/>
              </a:rPr>
              <a:t>图</a:t>
            </a:r>
            <a:r>
              <a:rPr lang="en-US" altLang="zh-CN" sz="1400" b="1" dirty="0">
                <a:solidFill>
                  <a:srgbClr val="0070C0"/>
                </a:solidFill>
                <a:ea typeface="等线" panose="02010600030101010101" pitchFamily="2" charset="-122"/>
                <a:cs typeface="Times New Roman" panose="02020603050405020304" pitchFamily="18" charset="0"/>
              </a:rPr>
              <a:t> 6- </a:t>
            </a:r>
            <a:r>
              <a:rPr lang="en-US" altLang="zh-CN" sz="1400" b="1" dirty="0">
                <a:solidFill>
                  <a:srgbClr val="0070C0"/>
                </a:solidFill>
                <a:latin typeface="宋体" panose="02010600030101010101" pitchFamily="2" charset="-122"/>
                <a:ea typeface="等线" panose="02010600030101010101" pitchFamily="2" charset="-122"/>
                <a:cs typeface="宋体" panose="02010600030101010101" pitchFamily="2" charset="-122"/>
              </a:rPr>
              <a:t>29 </a:t>
            </a:r>
            <a:r>
              <a:rPr lang="zh-CN" altLang="zh-CN" sz="1400" b="1" dirty="0">
                <a:solidFill>
                  <a:srgbClr val="0070C0"/>
                </a:solidFill>
                <a:latin typeface="黑体" panose="02010609060101010101" pitchFamily="49" charset="-122"/>
                <a:ea typeface="等线" panose="02010600030101010101" pitchFamily="2" charset="-122"/>
                <a:cs typeface="黑体" panose="02010609060101010101" pitchFamily="49" charset="-122"/>
              </a:rPr>
              <a:t>电机－变速器一体化后驱动布置形式</a:t>
            </a:r>
            <a:endParaRPr lang="zh-CN" altLang="zh-CN" sz="1400" b="1" dirty="0">
              <a:solidFill>
                <a:srgbClr val="0070C0"/>
              </a:solidFill>
              <a:latin typeface="黑体" panose="02010609060101010101" pitchFamily="49" charset="-122"/>
              <a:ea typeface="等线" panose="02010600030101010101" pitchFamily="2" charset="-122"/>
              <a:cs typeface="黑体" panose="02010609060101010101" pitchFamily="49" charset="-122"/>
            </a:endParaRPr>
          </a:p>
        </p:txBody>
      </p:sp>
      <p:sp>
        <p:nvSpPr>
          <p:cNvPr id="4" name="矩形 3"/>
          <p:cNvSpPr/>
          <p:nvPr>
            <p:custDataLst>
              <p:tags r:id="rId9"/>
            </p:custDataLst>
          </p:nvPr>
        </p:nvSpPr>
        <p:spPr>
          <a:xfrm>
            <a:off x="877980" y="5044391"/>
            <a:ext cx="2738120" cy="306705"/>
          </a:xfrm>
          <a:prstGeom prst="rect">
            <a:avLst/>
          </a:prstGeom>
        </p:spPr>
        <p:txBody>
          <a:bodyPr wrap="none">
            <a:spAutoFit/>
          </a:bodyPr>
          <a:lstStyle/>
          <a:p>
            <a:r>
              <a:rPr lang="zh-CN" altLang="zh-CN" sz="1400" b="1" dirty="0">
                <a:solidFill>
                  <a:srgbClr val="0070C0"/>
                </a:solidFill>
                <a:ea typeface="等线" panose="02010600030101010101" pitchFamily="2" charset="-122"/>
                <a:cs typeface="Times New Roman" panose="02020603050405020304" pitchFamily="18" charset="0"/>
              </a:rPr>
              <a:t>图</a:t>
            </a:r>
            <a:r>
              <a:rPr lang="en-US" altLang="zh-CN" sz="1400" b="1" dirty="0">
                <a:solidFill>
                  <a:srgbClr val="0070C0"/>
                </a:solidFill>
                <a:ea typeface="等线" panose="02010600030101010101" pitchFamily="2" charset="-122"/>
                <a:cs typeface="Times New Roman" panose="02020603050405020304" pitchFamily="18" charset="0"/>
              </a:rPr>
              <a:t> 6- </a:t>
            </a:r>
            <a:r>
              <a:rPr lang="en-US" altLang="zh-CN" sz="1400" b="1" dirty="0">
                <a:solidFill>
                  <a:srgbClr val="0070C0"/>
                </a:solidFill>
                <a:latin typeface="等线" panose="02010600030101010101" pitchFamily="2" charset="-122"/>
                <a:cs typeface="Times New Roman" panose="02020603050405020304" pitchFamily="18" charset="0"/>
              </a:rPr>
              <a:t>30</a:t>
            </a:r>
            <a:r>
              <a:rPr lang="zh-CN" altLang="zh-CN" sz="1400" b="1" dirty="0">
                <a:solidFill>
                  <a:srgbClr val="0070C0"/>
                </a:solidFill>
                <a:latin typeface="黑体" panose="02010609060101010101" pitchFamily="49" charset="-122"/>
                <a:ea typeface="等线" panose="02010600030101010101" pitchFamily="2" charset="-122"/>
                <a:cs typeface="黑体" panose="02010609060101010101" pitchFamily="49" charset="-122"/>
              </a:rPr>
              <a:t>轮边电机后驱动布置形式</a:t>
            </a:r>
            <a:endParaRPr lang="zh-CN" altLang="zh-CN" sz="1400" b="1" dirty="0">
              <a:solidFill>
                <a:srgbClr val="0070C0"/>
              </a:solidFill>
              <a:latin typeface="黑体" panose="02010609060101010101" pitchFamily="49" charset="-122"/>
              <a:ea typeface="等线" panose="02010600030101010101" pitchFamily="2" charset="-122"/>
              <a:cs typeface="黑体" panose="02010609060101010101" pitchFamily="49" charset="-122"/>
            </a:endParaRPr>
          </a:p>
        </p:txBody>
      </p:sp>
      <p:sp>
        <p:nvSpPr>
          <p:cNvPr id="5" name="矩形 4"/>
          <p:cNvSpPr/>
          <p:nvPr>
            <p:custDataLst>
              <p:tags r:id="rId10"/>
            </p:custDataLst>
          </p:nvPr>
        </p:nvSpPr>
        <p:spPr>
          <a:xfrm>
            <a:off x="5545734" y="4957378"/>
            <a:ext cx="2895600" cy="306705"/>
          </a:xfrm>
          <a:prstGeom prst="rect">
            <a:avLst/>
          </a:prstGeom>
        </p:spPr>
        <p:txBody>
          <a:bodyPr wrap="none">
            <a:spAutoFit/>
          </a:bodyPr>
          <a:lstStyle/>
          <a:p>
            <a:pPr algn="ctr">
              <a:spcAft>
                <a:spcPts val="0"/>
              </a:spcAft>
            </a:pPr>
            <a:r>
              <a:rPr lang="zh-CN" altLang="zh-CN" sz="1400" b="1" kern="100" dirty="0">
                <a:solidFill>
                  <a:srgbClr val="0070C0"/>
                </a:solidFill>
                <a:latin typeface="等线 Light" panose="02010600030101010101" pitchFamily="2" charset="-122"/>
                <a:ea typeface="黑体" panose="02010609060101010101" pitchFamily="49" charset="-122"/>
                <a:cs typeface="Times New Roman" panose="02020603050405020304" pitchFamily="18" charset="0"/>
              </a:rPr>
              <a:t>图</a:t>
            </a:r>
            <a:r>
              <a:rPr lang="en-US" altLang="zh-CN" sz="1400" b="1" kern="100" dirty="0">
                <a:solidFill>
                  <a:srgbClr val="0070C0"/>
                </a:solidFill>
                <a:latin typeface="等线 Light" panose="02010600030101010101" pitchFamily="2" charset="-122"/>
                <a:ea typeface="等线 Light" panose="02010600030101010101" pitchFamily="2" charset="-122"/>
                <a:cs typeface="Times New Roman" panose="02020603050405020304" pitchFamily="18" charset="0"/>
              </a:rPr>
              <a:t> 6- 31  </a:t>
            </a:r>
            <a:r>
              <a:rPr lang="zh-CN" altLang="zh-CN" sz="1400" b="1" kern="100" dirty="0">
                <a:solidFill>
                  <a:srgbClr val="0070C0"/>
                </a:solidFill>
                <a:latin typeface="等线 Light" panose="02010600030101010101" pitchFamily="2" charset="-122"/>
                <a:ea typeface="黑体" panose="02010609060101010101" pitchFamily="49" charset="-122"/>
                <a:cs typeface="黑体" panose="02010609060101010101" pitchFamily="49" charset="-122"/>
              </a:rPr>
              <a:t>轮毂电机后驱动布置形式</a:t>
            </a:r>
            <a:endParaRPr lang="zh-CN" altLang="zh-CN" sz="1400" b="1" kern="100" dirty="0">
              <a:solidFill>
                <a:srgbClr val="0070C0"/>
              </a:solidFill>
              <a:latin typeface="等线 Light" panose="02010600030101010101" pitchFamily="2" charset="-122"/>
              <a:ea typeface="黑体" panose="02010609060101010101" pitchFamily="49" charset="-122"/>
              <a:cs typeface="黑体" panose="02010609060101010101" pitchFamily="49" charset="-122"/>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594" y="985292"/>
            <a:ext cx="9036496" cy="4524315"/>
          </a:xfrm>
          <a:prstGeom prst="rect">
            <a:avLst/>
          </a:prstGeom>
        </p:spPr>
        <p:txBody>
          <a:bodyPr wrap="square">
            <a:spAutoFit/>
          </a:bodyPr>
          <a:lstStyle/>
          <a:p>
            <a:pPr indent="266700"/>
            <a:r>
              <a:rPr lang="zh-CN" altLang="zh-CN" b="1" dirty="0">
                <a:solidFill>
                  <a:srgbClr val="0070C0"/>
                </a:solidFill>
                <a:latin typeface="微软雅黑" panose="020B0503020204020204" pitchFamily="34" charset="-122"/>
                <a:ea typeface="微软雅黑" panose="020B0503020204020204" pitchFamily="34" charset="-122"/>
              </a:rPr>
              <a:t>传统后驱动布置形式，它与传统内燃机汽车后轮驱动系统的布置方式基本一致，带有离合器、变速器和传动轴，驱动桥与内燃机汽车驱动桥一样，只是将发动机换成电机。变速器通常有</a:t>
            </a:r>
            <a:r>
              <a:rPr lang="en-US" altLang="zh-CN" b="1" dirty="0">
                <a:solidFill>
                  <a:srgbClr val="0070C0"/>
                </a:solidFill>
                <a:latin typeface="微软雅黑" panose="020B0503020204020204" pitchFamily="34" charset="-122"/>
                <a:ea typeface="微软雅黑" panose="020B0503020204020204" pitchFamily="34" charset="-122"/>
              </a:rPr>
              <a:t>2</a:t>
            </a:r>
            <a:r>
              <a:rPr lang="zh-CN" altLang="zh-CN"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3</a:t>
            </a:r>
            <a:r>
              <a:rPr lang="zh-CN" altLang="zh-CN" b="1" dirty="0">
                <a:solidFill>
                  <a:srgbClr val="0070C0"/>
                </a:solidFill>
                <a:latin typeface="微软雅黑" panose="020B0503020204020204" pitchFamily="34" charset="-122"/>
                <a:ea typeface="微软雅黑" panose="020B0503020204020204" pitchFamily="34" charset="-122"/>
              </a:rPr>
              <a:t>个挡位，可以提高电动汽车的启动转矩，增加低速时电动汽车的后备功率。这种布置形式一般用于改造型电动汽车；电机－驱动桥组合后驱动布置形式，它取消了离合器、变速器和传动轴，但具有减速差速机构，把驱动电机、固定速比的减速器和差速器集成为一个整体，通过</a:t>
            </a:r>
            <a:r>
              <a:rPr lang="en-US" altLang="zh-CN" b="1" dirty="0">
                <a:solidFill>
                  <a:srgbClr val="0070C0"/>
                </a:solidFill>
                <a:latin typeface="微软雅黑" panose="020B0503020204020204" pitchFamily="34" charset="-122"/>
                <a:ea typeface="微软雅黑" panose="020B0503020204020204" pitchFamily="34" charset="-122"/>
              </a:rPr>
              <a:t>2</a:t>
            </a:r>
            <a:r>
              <a:rPr lang="zh-CN" altLang="zh-CN" b="1" dirty="0">
                <a:solidFill>
                  <a:srgbClr val="0070C0"/>
                </a:solidFill>
                <a:latin typeface="微软雅黑" panose="020B0503020204020204" pitchFamily="34" charset="-122"/>
                <a:ea typeface="微软雅黑" panose="020B0503020204020204" pitchFamily="34" charset="-122"/>
              </a:rPr>
              <a:t>个半轴来驱动车轮。此种布置形式的整个传动长度比较短，传动装置体积小，占用空间小，容易布置，可以进一步降低整车的重量；但对电机的要求较高，不仅要求电机具有较高的启动转矩，而且要求具有较大的后备功率，以保证电动汽车的启动、爬坡、加速超车等动力性。一般低速电动汽车采用这种布置形式；电机－变速器一体化后驱动布置形式，相比单一的电机驱动系统，一体化驱动系统可以综合协调控制电机和变速器，最大限度地改善电机输出动力特性，增大电机转矩输出范围，在提升电动汽车的动力性的同时，使电机最大限度地工作在高效经济区域内。变速器一般采用</a:t>
            </a:r>
            <a:r>
              <a:rPr lang="en-US" altLang="zh-CN" b="1" dirty="0">
                <a:solidFill>
                  <a:srgbClr val="0070C0"/>
                </a:solidFill>
                <a:latin typeface="微软雅黑" panose="020B0503020204020204" pitchFamily="34" charset="-122"/>
                <a:ea typeface="微软雅黑" panose="020B0503020204020204" pitchFamily="34" charset="-122"/>
              </a:rPr>
              <a:t>2</a:t>
            </a:r>
            <a:r>
              <a:rPr lang="zh-CN" altLang="zh-CN" b="1" dirty="0">
                <a:solidFill>
                  <a:srgbClr val="0070C0"/>
                </a:solidFill>
                <a:latin typeface="微软雅黑" panose="020B0503020204020204" pitchFamily="34" charset="-122"/>
                <a:ea typeface="微软雅黑" panose="020B0503020204020204" pitchFamily="34" charset="-122"/>
              </a:rPr>
              <a:t>挡自动变速器；轮边电机后驱动布置形式，轮边电机与减速器集成后融入驱动桥上，采用刚性连接，减少高压电器数量和动力传输线路长度；优化后的驱动系统可降低车身高度、提高承载量、提升有效空间；轮毂电机后驱动布置形式，轮毂电机直接安装在车轮上，此时，轮毂是电机的转子，羊角轴承座是定子。</a:t>
            </a:r>
            <a:endParaRPr lang="zh-CN" altLang="zh-CN"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540058" y="939815"/>
            <a:ext cx="8280920" cy="3969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6700" algn="l" defTabSz="914400" rtl="0" eaLnBrk="0" fontAlgn="base" latinLnBrk="0" hangingPunct="0">
              <a:lnSpc>
                <a:spcPct val="200000"/>
              </a:lnSpc>
              <a:spcBef>
                <a:spcPct val="0"/>
              </a:spcBef>
              <a:spcAft>
                <a:spcPct val="0"/>
              </a:spcAft>
              <a:buClrTx/>
              <a:buSzTx/>
              <a:buFontTx/>
              <a:buNone/>
            </a:pPr>
            <a:r>
              <a:rPr lang="en-US" altLang="zh-CN" b="1" dirty="0">
                <a:solidFill>
                  <a:srgbClr val="0070C0"/>
                </a:solidFill>
                <a:latin typeface="微软雅黑" panose="020B0503020204020204" pitchFamily="34" charset="-122"/>
                <a:ea typeface="微软雅黑" panose="020B0503020204020204" pitchFamily="34" charset="-122"/>
              </a:rPr>
              <a:t>    </a:t>
            </a:r>
            <a:r>
              <a:rPr lang="zh-CN" altLang="zh-CN" b="1" dirty="0">
                <a:solidFill>
                  <a:srgbClr val="0070C0"/>
                </a:solidFill>
                <a:latin typeface="微软雅黑" panose="020B0503020204020204" pitchFamily="34" charset="-122"/>
                <a:ea typeface="微软雅黑" panose="020B0503020204020204" pitchFamily="34" charset="-122"/>
              </a:rPr>
              <a:t>三、电动汽车变速器驱动桥</a:t>
            </a:r>
            <a:endParaRPr lang="zh-CN" altLang="zh-CN" b="1" dirty="0">
              <a:solidFill>
                <a:srgbClr val="0070C0"/>
              </a:solidFill>
              <a:latin typeface="微软雅黑" panose="020B0503020204020204" pitchFamily="34" charset="-122"/>
              <a:ea typeface="微软雅黑" panose="020B0503020204020204" pitchFamily="34" charset="-122"/>
            </a:endParaRPr>
          </a:p>
          <a:p>
            <a:pPr marL="0" marR="0" lvl="0" indent="266700" algn="l" defTabSz="914400" rtl="0" eaLnBrk="0" fontAlgn="base" latinLnBrk="0" hangingPunct="0">
              <a:lnSpc>
                <a:spcPct val="200000"/>
              </a:lnSpc>
              <a:spcBef>
                <a:spcPct val="0"/>
              </a:spcBef>
              <a:spcAft>
                <a:spcPct val="0"/>
              </a:spcAft>
              <a:buClrTx/>
              <a:buSzTx/>
              <a:buFontTx/>
              <a:buNone/>
            </a:pPr>
            <a:r>
              <a:rPr lang="en-US" altLang="zh-CN" b="1" dirty="0">
                <a:solidFill>
                  <a:srgbClr val="0070C0"/>
                </a:solidFill>
                <a:latin typeface="微软雅黑" panose="020B0503020204020204" pitchFamily="34" charset="-122"/>
                <a:ea typeface="微软雅黑" panose="020B0503020204020204" pitchFamily="34" charset="-122"/>
              </a:rPr>
              <a:t>    </a:t>
            </a:r>
            <a:r>
              <a:rPr lang="zh-CN" altLang="zh-CN" b="1" dirty="0">
                <a:solidFill>
                  <a:srgbClr val="0070C0"/>
                </a:solidFill>
                <a:latin typeface="微软雅黑" panose="020B0503020204020204" pitchFamily="34" charset="-122"/>
                <a:ea typeface="微软雅黑" panose="020B0503020204020204" pitchFamily="34" charset="-122"/>
              </a:rPr>
              <a:t>电动车上只需要</a:t>
            </a:r>
            <a:r>
              <a:rPr lang="en-US" altLang="zh-CN" b="1" dirty="0">
                <a:solidFill>
                  <a:srgbClr val="0070C0"/>
                </a:solidFill>
                <a:latin typeface="微软雅黑" panose="020B0503020204020204" pitchFamily="34" charset="-122"/>
                <a:ea typeface="微软雅黑" panose="020B0503020204020204" pitchFamily="34" charset="-122"/>
              </a:rPr>
              <a:t>3</a:t>
            </a:r>
            <a:r>
              <a:rPr lang="zh-CN" altLang="en-US" b="1" dirty="0">
                <a:solidFill>
                  <a:srgbClr val="0070C0"/>
                </a:solidFill>
                <a:latin typeface="微软雅黑" panose="020B0503020204020204" pitchFamily="34" charset="-122"/>
                <a:ea typeface="微软雅黑" panose="020B0503020204020204" pitchFamily="34" charset="-122"/>
              </a:rPr>
              <a:t>挡、</a:t>
            </a:r>
            <a:r>
              <a:rPr lang="en-US" altLang="zh-CN" b="1" dirty="0">
                <a:solidFill>
                  <a:srgbClr val="0070C0"/>
                </a:solidFill>
                <a:latin typeface="微软雅黑" panose="020B0503020204020204" pitchFamily="34" charset="-122"/>
                <a:ea typeface="微软雅黑" panose="020B0503020204020204" pitchFamily="34" charset="-122"/>
              </a:rPr>
              <a:t>2</a:t>
            </a:r>
            <a:r>
              <a:rPr lang="zh-CN" altLang="en-US" b="1" dirty="0">
                <a:solidFill>
                  <a:srgbClr val="0070C0"/>
                </a:solidFill>
                <a:latin typeface="微软雅黑" panose="020B0503020204020204" pitchFamily="34" charset="-122"/>
                <a:ea typeface="微软雅黑" panose="020B0503020204020204" pitchFamily="34" charset="-122"/>
              </a:rPr>
              <a:t>挡或</a:t>
            </a:r>
            <a:r>
              <a:rPr lang="en-US" altLang="zh-CN" b="1" dirty="0">
                <a:solidFill>
                  <a:srgbClr val="0070C0"/>
                </a:solidFill>
                <a:latin typeface="微软雅黑" panose="020B0503020204020204" pitchFamily="34" charset="-122"/>
                <a:ea typeface="微软雅黑" panose="020B0503020204020204" pitchFamily="34" charset="-122"/>
              </a:rPr>
              <a:t>1</a:t>
            </a:r>
            <a:r>
              <a:rPr lang="zh-CN" altLang="en-US" b="1" dirty="0">
                <a:solidFill>
                  <a:srgbClr val="0070C0"/>
                </a:solidFill>
                <a:latin typeface="微软雅黑" panose="020B0503020204020204" pitchFamily="34" charset="-122"/>
                <a:ea typeface="微软雅黑" panose="020B0503020204020204" pitchFamily="34" charset="-122"/>
              </a:rPr>
              <a:t>挡</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因此变速器在一定程度上被简化了</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但电动汽车对传动系统的要求反而更高。</a:t>
            </a:r>
            <a:endParaRPr lang="zh-CN" altLang="en-US" b="1" dirty="0">
              <a:solidFill>
                <a:srgbClr val="0070C0"/>
              </a:solidFill>
              <a:latin typeface="微软雅黑" panose="020B0503020204020204" pitchFamily="34" charset="-122"/>
              <a:ea typeface="微软雅黑" panose="020B0503020204020204" pitchFamily="34" charset="-122"/>
            </a:endParaRPr>
          </a:p>
          <a:p>
            <a:pPr marL="0" marR="0" lvl="0" indent="266700" algn="l" defTabSz="914400" rtl="0" eaLnBrk="0" fontAlgn="base" latinLnBrk="0" hangingPunct="0">
              <a:lnSpc>
                <a:spcPct val="200000"/>
              </a:lnSpc>
              <a:spcBef>
                <a:spcPct val="0"/>
              </a:spcBef>
              <a:spcAft>
                <a:spcPct val="0"/>
              </a:spcAft>
              <a:buClrTx/>
              <a:buSzTx/>
              <a:buFontTx/>
              <a:buNone/>
            </a:pPr>
            <a:r>
              <a:rPr lang="en-US" altLang="zh-CN" b="1" dirty="0">
                <a:solidFill>
                  <a:srgbClr val="0070C0"/>
                </a:solidFill>
                <a:latin typeface="微软雅黑" panose="020B0503020204020204" pitchFamily="34" charset="-122"/>
                <a:ea typeface="微软雅黑" panose="020B0503020204020204" pitchFamily="34" charset="-122"/>
              </a:rPr>
              <a:t>    1.</a:t>
            </a:r>
            <a:r>
              <a:rPr lang="zh-CN" altLang="en-US" b="1" dirty="0">
                <a:solidFill>
                  <a:srgbClr val="0070C0"/>
                </a:solidFill>
                <a:latin typeface="微软雅黑" panose="020B0503020204020204" pitchFamily="34" charset="-122"/>
                <a:ea typeface="微软雅黑" panose="020B0503020204020204" pitchFamily="34" charset="-122"/>
              </a:rPr>
              <a:t>一挡变速器</a:t>
            </a:r>
            <a:endParaRPr lang="zh-CN" altLang="en-US" b="1" dirty="0">
              <a:solidFill>
                <a:srgbClr val="0070C0"/>
              </a:solidFill>
              <a:latin typeface="微软雅黑" panose="020B0503020204020204" pitchFamily="34" charset="-122"/>
              <a:ea typeface="微软雅黑" panose="020B0503020204020204" pitchFamily="34" charset="-122"/>
            </a:endParaRPr>
          </a:p>
          <a:p>
            <a:pPr marL="0" marR="0" lvl="0" indent="266700" algn="l" defTabSz="914400" rtl="0" eaLnBrk="0" fontAlgn="base" latinLnBrk="0" hangingPunct="0">
              <a:lnSpc>
                <a:spcPct val="200000"/>
              </a:lnSpc>
              <a:spcBef>
                <a:spcPct val="0"/>
              </a:spcBef>
              <a:spcAft>
                <a:spcPct val="0"/>
              </a:spcAft>
              <a:buClrTx/>
              <a:buSzTx/>
              <a:buFontTx/>
              <a:buNone/>
            </a:pPr>
            <a:r>
              <a:rPr lang="zh-CN" altLang="en-US" b="1" dirty="0">
                <a:solidFill>
                  <a:srgbClr val="0070C0"/>
                </a:solidFill>
                <a:latin typeface="微软雅黑" panose="020B0503020204020204" pitchFamily="34" charset="-122"/>
                <a:ea typeface="微软雅黑" panose="020B0503020204020204" pitchFamily="34" charset="-122"/>
              </a:rPr>
              <a:t>    一挡式变速器多为两级传动比</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即变速器只有一个传动比</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主减速器有一个传动比</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总传动比为两个传动比相乘</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如图 </a:t>
            </a:r>
            <a:r>
              <a:rPr lang="en-US" altLang="zh-CN" b="1" dirty="0">
                <a:solidFill>
                  <a:srgbClr val="0070C0"/>
                </a:solidFill>
                <a:latin typeface="微软雅黑" panose="020B0503020204020204" pitchFamily="34" charset="-122"/>
                <a:ea typeface="微软雅黑" panose="020B0503020204020204" pitchFamily="34" charset="-122"/>
              </a:rPr>
              <a:t>6-32</a:t>
            </a:r>
            <a:r>
              <a:rPr lang="zh-CN" altLang="en-US" b="1" dirty="0">
                <a:solidFill>
                  <a:srgbClr val="0070C0"/>
                </a:solidFill>
                <a:latin typeface="微软雅黑" panose="020B0503020204020204" pitchFamily="34" charset="-122"/>
                <a:ea typeface="微软雅黑" panose="020B0503020204020204" pitchFamily="34" charset="-122"/>
              </a:rPr>
              <a:t>电动机集成变速器所示</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多使用在低挡小、中型面包车上。</a:t>
            </a:r>
            <a:endParaRPr lang="zh-CN" altLang="en-US"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333"/>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907704" y="1344067"/>
            <a:ext cx="5682952" cy="3353346"/>
          </a:xfrm>
          <a:prstGeom prst="rect">
            <a:avLst/>
          </a:prstGeom>
          <a:noFill/>
          <a:ln>
            <a:noFill/>
          </a:ln>
          <a:effectLst/>
        </p:spPr>
      </p:pic>
      <p:sp>
        <p:nvSpPr>
          <p:cNvPr id="3" name="矩形 2"/>
          <p:cNvSpPr/>
          <p:nvPr/>
        </p:nvSpPr>
        <p:spPr>
          <a:xfrm>
            <a:off x="3489603" y="4872712"/>
            <a:ext cx="2239645" cy="306705"/>
          </a:xfrm>
          <a:prstGeom prst="rect">
            <a:avLst/>
          </a:prstGeom>
        </p:spPr>
        <p:txBody>
          <a:bodyPr wrap="none">
            <a:spAutoFit/>
          </a:bodyPr>
          <a:lstStyle/>
          <a:p>
            <a:r>
              <a:rPr lang="zh-CN" altLang="en-US" sz="1400" b="1" dirty="0">
                <a:solidFill>
                  <a:srgbClr val="0070C0"/>
                </a:solidFill>
              </a:rPr>
              <a:t>图 </a:t>
            </a:r>
            <a:r>
              <a:rPr lang="en-US" altLang="zh-CN" sz="1400" b="1" dirty="0">
                <a:solidFill>
                  <a:srgbClr val="0070C0"/>
                </a:solidFill>
              </a:rPr>
              <a:t>6- 32 </a:t>
            </a:r>
            <a:r>
              <a:rPr lang="zh-CN" altLang="en-US" sz="1400" b="1" dirty="0">
                <a:solidFill>
                  <a:srgbClr val="0070C0"/>
                </a:solidFill>
              </a:rPr>
              <a:t>电动机集成变速器</a:t>
            </a:r>
            <a:endParaRPr lang="zh-CN" altLang="en-US" sz="1400" b="1" dirty="0">
              <a:solidFill>
                <a:srgbClr val="0070C0"/>
              </a:solidFill>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6DB616531612"/>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339499" y="2491559"/>
            <a:ext cx="4648200" cy="2466975"/>
          </a:xfrm>
          <a:prstGeom prst="rect">
            <a:avLst/>
          </a:prstGeom>
          <a:noFill/>
          <a:ln>
            <a:noFill/>
          </a:ln>
          <a:effectLst/>
        </p:spPr>
      </p:pic>
      <p:sp>
        <p:nvSpPr>
          <p:cNvPr id="4" name="矩形 3"/>
          <p:cNvSpPr/>
          <p:nvPr/>
        </p:nvSpPr>
        <p:spPr>
          <a:xfrm>
            <a:off x="3923169" y="5192464"/>
            <a:ext cx="1841500" cy="306705"/>
          </a:xfrm>
          <a:prstGeom prst="rect">
            <a:avLst/>
          </a:prstGeom>
        </p:spPr>
        <p:txBody>
          <a:bodyPr wrap="none">
            <a:spAutoFit/>
          </a:bodyPr>
          <a:lstStyle/>
          <a:p>
            <a:r>
              <a:rPr lang="zh-CN" altLang="en-US" sz="1400" b="1" dirty="0">
                <a:solidFill>
                  <a:srgbClr val="0070C0"/>
                </a:solidFill>
              </a:rPr>
              <a:t>图 </a:t>
            </a:r>
            <a:r>
              <a:rPr lang="en-US" altLang="zh-CN" sz="1400" b="1" dirty="0">
                <a:solidFill>
                  <a:srgbClr val="0070C0"/>
                </a:solidFill>
              </a:rPr>
              <a:t>6- 33</a:t>
            </a:r>
            <a:r>
              <a:rPr lang="zh-CN" altLang="en-US" sz="1400" b="1" dirty="0">
                <a:solidFill>
                  <a:srgbClr val="0070C0"/>
                </a:solidFill>
              </a:rPr>
              <a:t>电动驱动系统</a:t>
            </a:r>
            <a:endParaRPr lang="zh-CN" altLang="en-US" sz="1400" b="1" dirty="0">
              <a:solidFill>
                <a:srgbClr val="0070C0"/>
              </a:solidFill>
            </a:endParaRPr>
          </a:p>
        </p:txBody>
      </p:sp>
      <p:sp>
        <p:nvSpPr>
          <p:cNvPr id="2" name="Rectangle 1"/>
          <p:cNvSpPr>
            <a:spLocks noChangeArrowheads="1"/>
          </p:cNvSpPr>
          <p:nvPr/>
        </p:nvSpPr>
        <p:spPr bwMode="auto">
          <a:xfrm>
            <a:off x="502285" y="892493"/>
            <a:ext cx="8239760" cy="15297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l" defTabSz="914400" rtl="0" eaLnBrk="0" fontAlgn="base" latinLnBrk="0" hangingPunct="0">
              <a:lnSpc>
                <a:spcPct val="130000"/>
              </a:lnSpc>
              <a:spcBef>
                <a:spcPts val="0"/>
              </a:spcBef>
              <a:spcAft>
                <a:spcPts val="0"/>
              </a:spcAft>
              <a:buClrTx/>
              <a:buSzTx/>
              <a:buFontTx/>
              <a:buNone/>
            </a:pPr>
            <a:r>
              <a:rPr lang="en-US" altLang="zh-CN" b="1" dirty="0">
                <a:solidFill>
                  <a:srgbClr val="0070C0"/>
                </a:solidFill>
                <a:latin typeface="微软雅黑" panose="020B0503020204020204" pitchFamily="34" charset="-122"/>
                <a:ea typeface="微软雅黑" panose="020B0503020204020204" pitchFamily="34" charset="-122"/>
              </a:rPr>
              <a:t>       2.</a:t>
            </a:r>
            <a:r>
              <a:rPr lang="zh-CN" altLang="en-US" b="1" dirty="0">
                <a:solidFill>
                  <a:srgbClr val="0070C0"/>
                </a:solidFill>
                <a:latin typeface="微软雅黑" panose="020B0503020204020204" pitchFamily="34" charset="-122"/>
                <a:ea typeface="微软雅黑" panose="020B0503020204020204" pitchFamily="34" charset="-122"/>
              </a:rPr>
              <a:t>一挡集成动力驱动系统</a:t>
            </a:r>
            <a:endParaRPr lang="zh-CN" altLang="en-US" b="1" dirty="0">
              <a:solidFill>
                <a:srgbClr val="0070C0"/>
              </a:solidFill>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30000"/>
              </a:lnSpc>
              <a:spcBef>
                <a:spcPts val="0"/>
              </a:spcBef>
              <a:spcAft>
                <a:spcPts val="0"/>
              </a:spcAft>
              <a:buClrTx/>
              <a:buSzTx/>
              <a:buFontTx/>
              <a:buNone/>
            </a:pPr>
            <a:r>
              <a:rPr lang="zh-CN" altLang="en-US" b="1" dirty="0">
                <a:solidFill>
                  <a:srgbClr val="0070C0"/>
                </a:solidFill>
                <a:latin typeface="微软雅黑" panose="020B0503020204020204" pitchFamily="34" charset="-122"/>
                <a:ea typeface="微软雅黑" panose="020B0503020204020204" pitchFamily="34" charset="-122"/>
              </a:rPr>
              <a:t>    </a:t>
            </a:r>
            <a:r>
              <a:rPr lang="en-US" altLang="zh-CN" b="1" dirty="0">
                <a:solidFill>
                  <a:srgbClr val="0070C0"/>
                </a:solidFill>
                <a:latin typeface="微软雅黑" panose="020B0503020204020204" pitchFamily="34" charset="-122"/>
                <a:ea typeface="微软雅黑" panose="020B0503020204020204" pitchFamily="34" charset="-122"/>
              </a:rPr>
              <a:t>   </a:t>
            </a:r>
            <a:r>
              <a:rPr lang="zh-CN" altLang="en-US" b="1" dirty="0">
                <a:solidFill>
                  <a:srgbClr val="0070C0"/>
                </a:solidFill>
                <a:latin typeface="微软雅黑" panose="020B0503020204020204" pitchFamily="34" charset="-122"/>
                <a:ea typeface="微软雅黑" panose="020B0503020204020204" pitchFamily="34" charset="-122"/>
              </a:rPr>
              <a:t>如图 </a:t>
            </a:r>
            <a:r>
              <a:rPr lang="en-US" altLang="zh-CN" b="1" dirty="0">
                <a:solidFill>
                  <a:srgbClr val="0070C0"/>
                </a:solidFill>
                <a:latin typeface="微软雅黑" panose="020B0503020204020204" pitchFamily="34" charset="-122"/>
                <a:ea typeface="微软雅黑" panose="020B0503020204020204" pitchFamily="34" charset="-122"/>
              </a:rPr>
              <a:t>6- 33 </a:t>
            </a:r>
            <a:r>
              <a:rPr lang="zh-CN" altLang="en-US" b="1" dirty="0">
                <a:solidFill>
                  <a:srgbClr val="0070C0"/>
                </a:solidFill>
                <a:latin typeface="微软雅黑" panose="020B0503020204020204" pitchFamily="34" charset="-122"/>
                <a:ea typeface="微软雅黑" panose="020B0503020204020204" pitchFamily="34" charset="-122"/>
              </a:rPr>
              <a:t>电动驱动系统所示，高档轿车采用电动驱动系统，把电动机、减速器、差速器、功率控制器集成在一起，外部只有强电、弱电线束和冷却的水管，若采用前后轴各一台这样的动力驱动系统则是很好的四轮驱动。</a:t>
            </a:r>
            <a:endParaRPr lang="zh-CN" altLang="en-US"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1200810"/>
            <a:ext cx="8352928" cy="2030095"/>
          </a:xfrm>
          <a:prstGeom prst="rect">
            <a:avLst/>
          </a:prstGeom>
        </p:spPr>
        <p:txBody>
          <a:bodyPr wrap="square">
            <a:spAutoFit/>
          </a:bodyPr>
          <a:lstStyle/>
          <a:p>
            <a:pPr algn="just">
              <a:lnSpc>
                <a:spcPct val="200000"/>
              </a:lnSpc>
              <a:spcAft>
                <a:spcPts val="0"/>
              </a:spcAft>
            </a:pPr>
            <a:r>
              <a:rPr lang="en-US" altLang="zh-CN" b="1" dirty="0">
                <a:solidFill>
                  <a:srgbClr val="0070C0"/>
                </a:solidFill>
                <a:latin typeface="微软雅黑" panose="020B0503020204020204" pitchFamily="34" charset="-122"/>
                <a:ea typeface="微软雅黑" panose="020B0503020204020204" pitchFamily="34" charset="-122"/>
              </a:rPr>
              <a:t>      3.</a:t>
            </a:r>
            <a:r>
              <a:rPr lang="zh-CN" altLang="zh-CN" b="1" dirty="0">
                <a:solidFill>
                  <a:srgbClr val="0070C0"/>
                </a:solidFill>
                <a:latin typeface="微软雅黑" panose="020B0503020204020204" pitchFamily="34" charset="-122"/>
                <a:ea typeface="微软雅黑" panose="020B0503020204020204" pitchFamily="34" charset="-122"/>
              </a:rPr>
              <a:t>多挡无同步器电控自动变速器</a:t>
            </a:r>
            <a:endParaRPr lang="zh-CN" altLang="zh-CN" b="1" dirty="0">
              <a:solidFill>
                <a:srgbClr val="0070C0"/>
              </a:solidFill>
              <a:latin typeface="微软雅黑" panose="020B0503020204020204" pitchFamily="34" charset="-122"/>
              <a:ea typeface="微软雅黑" panose="020B0503020204020204" pitchFamily="34" charset="-122"/>
            </a:endParaRPr>
          </a:p>
          <a:p>
            <a:pPr algn="just">
              <a:lnSpc>
                <a:spcPct val="200000"/>
              </a:lnSpc>
              <a:spcAft>
                <a:spcPts val="0"/>
              </a:spcAft>
            </a:pPr>
            <a:r>
              <a:rPr lang="en-US" altLang="zh-CN" b="1" dirty="0">
                <a:solidFill>
                  <a:srgbClr val="0070C0"/>
                </a:solidFill>
                <a:latin typeface="微软雅黑" panose="020B0503020204020204" pitchFamily="34" charset="-122"/>
                <a:ea typeface="微软雅黑" panose="020B0503020204020204" pitchFamily="34" charset="-122"/>
              </a:rPr>
              <a:t>      </a:t>
            </a:r>
            <a:r>
              <a:rPr lang="zh-CN" altLang="zh-CN" b="1" dirty="0">
                <a:solidFill>
                  <a:srgbClr val="0070C0"/>
                </a:solidFill>
                <a:latin typeface="微软雅黑" panose="020B0503020204020204" pitchFamily="34" charset="-122"/>
                <a:ea typeface="微软雅黑" panose="020B0503020204020204" pitchFamily="34" charset="-122"/>
              </a:rPr>
              <a:t>客车变速器为节省成本，同时又考虑无离合器的自动换挡，因此电控的无同步器自动换挡变速器成为首选。</a:t>
            </a:r>
            <a:endParaRPr lang="zh-CN" altLang="zh-CN" b="1" dirty="0">
              <a:solidFill>
                <a:srgbClr val="0070C0"/>
              </a:solidFill>
              <a:latin typeface="微软雅黑" panose="020B0503020204020204" pitchFamily="34" charset="-122"/>
              <a:ea typeface="微软雅黑" panose="020B0503020204020204" pitchFamily="34" charset="-122"/>
            </a:endParaRPr>
          </a:p>
          <a:p>
            <a:pPr algn="just">
              <a:spcAft>
                <a:spcPts val="0"/>
              </a:spcAft>
            </a:pPr>
            <a:r>
              <a:rPr lang="en-US" altLang="zh-CN" b="1" dirty="0">
                <a:solidFill>
                  <a:srgbClr val="0070C0"/>
                </a:solidFill>
                <a:latin typeface="微软雅黑" panose="020B0503020204020204" pitchFamily="34" charset="-122"/>
                <a:ea typeface="微软雅黑" panose="020B0503020204020204" pitchFamily="34" charset="-122"/>
              </a:rPr>
              <a:t> </a:t>
            </a:r>
            <a:endParaRPr lang="zh-CN" altLang="zh-CN"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45784" y="852100"/>
            <a:ext cx="970428" cy="863591"/>
            <a:chOff x="1710900" y="3027136"/>
            <a:chExt cx="734429" cy="653574"/>
          </a:xfrm>
        </p:grpSpPr>
        <p:sp>
          <p:nvSpPr>
            <p:cNvPr id="6" name="MH_Other_1"/>
            <p:cNvSpPr>
              <a:spLocks noChangeArrowheads="1"/>
            </p:cNvSpPr>
            <p:nvPr>
              <p:custDataLst>
                <p:tags r:id="rId1"/>
              </p:custDataLst>
            </p:nvPr>
          </p:nvSpPr>
          <p:spPr bwMode="auto">
            <a:xfrm>
              <a:off x="1710900" y="3027136"/>
              <a:ext cx="357108" cy="357108"/>
            </a:xfrm>
            <a:prstGeom prst="rect">
              <a:avLst/>
            </a:prstGeom>
            <a:solidFill>
              <a:srgbClr val="25B4E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dirty="0">
                  <a:solidFill>
                    <a:srgbClr val="FFFFFF"/>
                  </a:solidFill>
                  <a:ea typeface="微软雅黑" panose="020B0503020204020204" pitchFamily="34" charset="-122"/>
                </a:rPr>
                <a:t>01</a:t>
              </a:r>
              <a:endParaRPr lang="zh-CN" altLang="en-US" sz="2000" b="1" dirty="0">
                <a:solidFill>
                  <a:srgbClr val="FFFFFF"/>
                </a:solidFill>
                <a:ea typeface="微软雅黑" panose="020B0503020204020204" pitchFamily="34" charset="-122"/>
              </a:endParaRPr>
            </a:p>
          </p:txBody>
        </p:sp>
        <p:sp>
          <p:nvSpPr>
            <p:cNvPr id="7" name="MH_Other_2"/>
            <p:cNvSpPr>
              <a:spLocks noChangeArrowheads="1"/>
            </p:cNvSpPr>
            <p:nvPr>
              <p:custDataLst>
                <p:tags r:id="rId2"/>
              </p:custDataLst>
            </p:nvPr>
          </p:nvSpPr>
          <p:spPr bwMode="auto">
            <a:xfrm>
              <a:off x="2088221" y="3101252"/>
              <a:ext cx="282991" cy="282991"/>
            </a:xfrm>
            <a:prstGeom prst="rect">
              <a:avLst/>
            </a:prstGeom>
            <a:solidFill>
              <a:srgbClr val="ACE3F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8" name="MH_Other_3"/>
            <p:cNvSpPr>
              <a:spLocks noChangeArrowheads="1"/>
            </p:cNvSpPr>
            <p:nvPr>
              <p:custDataLst>
                <p:tags r:id="rId3"/>
              </p:custDataLst>
            </p:nvPr>
          </p:nvSpPr>
          <p:spPr bwMode="auto">
            <a:xfrm>
              <a:off x="1791755" y="3404457"/>
              <a:ext cx="276253" cy="276253"/>
            </a:xfrm>
            <a:prstGeom prst="rect">
              <a:avLst/>
            </a:prstGeom>
            <a:solidFill>
              <a:srgbClr val="67CBE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9" name="MH_Other_4"/>
            <p:cNvSpPr>
              <a:spLocks noChangeArrowheads="1"/>
            </p:cNvSpPr>
            <p:nvPr>
              <p:custDataLst>
                <p:tags r:id="rId4"/>
              </p:custDataLst>
            </p:nvPr>
          </p:nvSpPr>
          <p:spPr bwMode="auto">
            <a:xfrm>
              <a:off x="2088221" y="3404457"/>
              <a:ext cx="357108" cy="235826"/>
            </a:xfrm>
            <a:prstGeom prst="rect">
              <a:avLst/>
            </a:prstGeom>
            <a:solidFill>
              <a:srgbClr val="D9F2F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grpSp>
        <p:nvGrpSpPr>
          <p:cNvPr id="10" name="组合 9"/>
          <p:cNvGrpSpPr/>
          <p:nvPr/>
        </p:nvGrpSpPr>
        <p:grpSpPr>
          <a:xfrm>
            <a:off x="157027" y="1819141"/>
            <a:ext cx="970429" cy="863591"/>
            <a:chOff x="4379101" y="3027136"/>
            <a:chExt cx="734430" cy="653574"/>
          </a:xfrm>
        </p:grpSpPr>
        <p:sp>
          <p:nvSpPr>
            <p:cNvPr id="11" name="MH_Other_5"/>
            <p:cNvSpPr>
              <a:spLocks noChangeArrowheads="1"/>
            </p:cNvSpPr>
            <p:nvPr>
              <p:custDataLst>
                <p:tags r:id="rId5"/>
              </p:custDataLst>
            </p:nvPr>
          </p:nvSpPr>
          <p:spPr bwMode="auto">
            <a:xfrm>
              <a:off x="4379101" y="3027136"/>
              <a:ext cx="357108" cy="357108"/>
            </a:xfrm>
            <a:prstGeom prst="rect">
              <a:avLst/>
            </a:prstGeom>
            <a:solidFill>
              <a:srgbClr val="02AFB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dirty="0">
                  <a:solidFill>
                    <a:srgbClr val="FFFFFF"/>
                  </a:solidFill>
                  <a:ea typeface="微软雅黑" panose="020B0503020204020204" pitchFamily="34" charset="-122"/>
                </a:rPr>
                <a:t>02</a:t>
              </a:r>
              <a:endParaRPr lang="zh-CN" altLang="en-US" sz="2000" b="1" dirty="0">
                <a:solidFill>
                  <a:srgbClr val="FFFFFF"/>
                </a:solidFill>
                <a:ea typeface="微软雅黑" panose="020B0503020204020204" pitchFamily="34" charset="-122"/>
              </a:endParaRPr>
            </a:p>
          </p:txBody>
        </p:sp>
        <p:sp>
          <p:nvSpPr>
            <p:cNvPr id="12" name="MH_Other_6"/>
            <p:cNvSpPr>
              <a:spLocks noChangeArrowheads="1"/>
            </p:cNvSpPr>
            <p:nvPr>
              <p:custDataLst>
                <p:tags r:id="rId6"/>
              </p:custDataLst>
            </p:nvPr>
          </p:nvSpPr>
          <p:spPr bwMode="auto">
            <a:xfrm>
              <a:off x="4756423" y="3101250"/>
              <a:ext cx="282991" cy="282991"/>
            </a:xfrm>
            <a:prstGeom prst="rect">
              <a:avLst/>
            </a:prstGeom>
            <a:solidFill>
              <a:srgbClr val="98F7F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3" name="MH_Other_7"/>
            <p:cNvSpPr>
              <a:spLocks noChangeArrowheads="1"/>
            </p:cNvSpPr>
            <p:nvPr>
              <p:custDataLst>
                <p:tags r:id="rId7"/>
              </p:custDataLst>
            </p:nvPr>
          </p:nvSpPr>
          <p:spPr bwMode="auto">
            <a:xfrm>
              <a:off x="4459956" y="3404457"/>
              <a:ext cx="276253" cy="276253"/>
            </a:xfrm>
            <a:prstGeom prst="rect">
              <a:avLst/>
            </a:prstGeom>
            <a:solidFill>
              <a:srgbClr val="17EDF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4" name="MH_Other_8"/>
            <p:cNvSpPr>
              <a:spLocks noChangeArrowheads="1"/>
            </p:cNvSpPr>
            <p:nvPr>
              <p:custDataLst>
                <p:tags r:id="rId8"/>
              </p:custDataLst>
            </p:nvPr>
          </p:nvSpPr>
          <p:spPr bwMode="auto">
            <a:xfrm>
              <a:off x="4756423" y="3404457"/>
              <a:ext cx="357108" cy="235826"/>
            </a:xfrm>
            <a:prstGeom prst="rect">
              <a:avLst/>
            </a:prstGeom>
            <a:solidFill>
              <a:srgbClr val="CDFB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grpSp>
        <p:nvGrpSpPr>
          <p:cNvPr id="15" name="组合 14"/>
          <p:cNvGrpSpPr/>
          <p:nvPr/>
        </p:nvGrpSpPr>
        <p:grpSpPr>
          <a:xfrm>
            <a:off x="170382" y="2872004"/>
            <a:ext cx="970428" cy="863593"/>
            <a:chOff x="1710900" y="4311825"/>
            <a:chExt cx="734429" cy="653575"/>
          </a:xfrm>
        </p:grpSpPr>
        <p:sp>
          <p:nvSpPr>
            <p:cNvPr id="16" name="MH_Other_9"/>
            <p:cNvSpPr>
              <a:spLocks noChangeArrowheads="1"/>
            </p:cNvSpPr>
            <p:nvPr>
              <p:custDataLst>
                <p:tags r:id="rId9"/>
              </p:custDataLst>
            </p:nvPr>
          </p:nvSpPr>
          <p:spPr bwMode="auto">
            <a:xfrm>
              <a:off x="1710900" y="4311825"/>
              <a:ext cx="357108" cy="357108"/>
            </a:xfrm>
            <a:prstGeom prst="rect">
              <a:avLst/>
            </a:prstGeom>
            <a:solidFill>
              <a:srgbClr val="4FB46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dirty="0">
                  <a:solidFill>
                    <a:srgbClr val="FFFFFF"/>
                  </a:solidFill>
                  <a:ea typeface="微软雅黑" panose="020B0503020204020204" pitchFamily="34" charset="-122"/>
                </a:rPr>
                <a:t>03</a:t>
              </a:r>
              <a:endParaRPr lang="zh-CN" altLang="en-US" sz="2000" b="1" dirty="0">
                <a:solidFill>
                  <a:srgbClr val="FFFFFF"/>
                </a:solidFill>
                <a:ea typeface="微软雅黑" panose="020B0503020204020204" pitchFamily="34" charset="-122"/>
              </a:endParaRPr>
            </a:p>
          </p:txBody>
        </p:sp>
        <p:sp>
          <p:nvSpPr>
            <p:cNvPr id="17" name="MH_Other_10"/>
            <p:cNvSpPr>
              <a:spLocks noChangeArrowheads="1"/>
            </p:cNvSpPr>
            <p:nvPr>
              <p:custDataLst>
                <p:tags r:id="rId10"/>
              </p:custDataLst>
            </p:nvPr>
          </p:nvSpPr>
          <p:spPr bwMode="auto">
            <a:xfrm>
              <a:off x="2088221" y="4385942"/>
              <a:ext cx="282991" cy="282991"/>
            </a:xfrm>
            <a:prstGeom prst="rect">
              <a:avLst/>
            </a:prstGeom>
            <a:solidFill>
              <a:srgbClr val="B6E0C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8" name="MH_Other_11"/>
            <p:cNvSpPr>
              <a:spLocks noChangeArrowheads="1"/>
            </p:cNvSpPr>
            <p:nvPr>
              <p:custDataLst>
                <p:tags r:id="rId11"/>
              </p:custDataLst>
            </p:nvPr>
          </p:nvSpPr>
          <p:spPr bwMode="auto">
            <a:xfrm>
              <a:off x="1791755" y="4689147"/>
              <a:ext cx="276253" cy="276253"/>
            </a:xfrm>
            <a:prstGeom prst="rect">
              <a:avLst/>
            </a:prstGeom>
            <a:solidFill>
              <a:srgbClr val="8DCF9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9" name="MH_Other_12"/>
            <p:cNvSpPr>
              <a:spLocks noChangeArrowheads="1"/>
            </p:cNvSpPr>
            <p:nvPr>
              <p:custDataLst>
                <p:tags r:id="rId12"/>
              </p:custDataLst>
            </p:nvPr>
          </p:nvSpPr>
          <p:spPr bwMode="auto">
            <a:xfrm>
              <a:off x="2088221" y="4689147"/>
              <a:ext cx="357108" cy="235826"/>
            </a:xfrm>
            <a:prstGeom prst="rect">
              <a:avLst/>
            </a:prstGeom>
            <a:solidFill>
              <a:srgbClr val="E1F3E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sp>
        <p:nvSpPr>
          <p:cNvPr id="25" name="TextBox 53"/>
          <p:cNvSpPr txBox="1">
            <a:spLocks noChangeArrowheads="1"/>
          </p:cNvSpPr>
          <p:nvPr/>
        </p:nvSpPr>
        <p:spPr bwMode="auto">
          <a:xfrm>
            <a:off x="1504293" y="1071744"/>
            <a:ext cx="6245759" cy="36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defTabSz="932815"/>
            <a:r>
              <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能掌握混合动力汽车传动系统的作用。</a:t>
            </a:r>
            <a:endPar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7" name="TextBox 53"/>
          <p:cNvSpPr txBox="1">
            <a:spLocks noChangeArrowheads="1"/>
          </p:cNvSpPr>
          <p:nvPr/>
        </p:nvSpPr>
        <p:spPr bwMode="auto">
          <a:xfrm>
            <a:off x="1554268" y="2201913"/>
            <a:ext cx="6599236"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defTabSz="932815"/>
            <a:r>
              <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能掌握自动变速器的分类和结构。</a:t>
            </a:r>
            <a:endPar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defTabSz="932815"/>
            <a:endParaRPr lang="zh-CN" altLang="en-US" sz="2800" dirty="0">
              <a:solidFill>
                <a:srgbClr val="0070C0"/>
              </a:solidFill>
              <a:latin typeface="Arial" panose="020B0604020202020204" pitchFamily="34" charset="0"/>
              <a:ea typeface="微软雅黑" panose="020B0503020204020204" pitchFamily="34" charset="-122"/>
              <a:cs typeface="宋体" panose="02010600030101010101" pitchFamily="2" charset="-122"/>
            </a:endParaRPr>
          </a:p>
        </p:txBody>
      </p:sp>
      <p:sp>
        <p:nvSpPr>
          <p:cNvPr id="3" name="矩形 2"/>
          <p:cNvSpPr/>
          <p:nvPr/>
        </p:nvSpPr>
        <p:spPr>
          <a:xfrm>
            <a:off x="761023" y="148160"/>
            <a:ext cx="1415772" cy="461665"/>
          </a:xfrm>
          <a:prstGeom prst="rect">
            <a:avLst/>
          </a:prstGeom>
          <a:noFill/>
        </p:spPr>
        <p:txBody>
          <a:bodyPr wrap="none" rtlCol="0">
            <a:spAutoFit/>
          </a:bodyPr>
          <a:lstStyle/>
          <a:p>
            <a:pPr algn="ctr"/>
            <a:r>
              <a:rPr lang="zh-CN" altLang="zh-CN" sz="2400" b="1" dirty="0">
                <a:solidFill>
                  <a:srgbClr val="0070C0"/>
                </a:solidFill>
                <a:latin typeface="微软雅黑" panose="020B0503020204020204" pitchFamily="34" charset="-122"/>
                <a:ea typeface="微软雅黑" panose="020B0503020204020204" pitchFamily="34" charset="-122"/>
              </a:rPr>
              <a:t>学习目标</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1519431" y="3257598"/>
            <a:ext cx="6469067" cy="368300"/>
          </a:xfrm>
          <a:prstGeom prst="rect">
            <a:avLst/>
          </a:prstGeom>
          <a:noFill/>
        </p:spPr>
        <p:txBody>
          <a:bodyPr wrap="square">
            <a:spAutoFit/>
          </a:bodyPr>
          <a:lstStyle/>
          <a:p>
            <a:r>
              <a:rPr lang="zh-CN" altLang="en-US" b="1" dirty="0">
                <a:solidFill>
                  <a:srgbClr val="0070C0"/>
                </a:solidFill>
                <a:latin typeface="微软雅黑" panose="020B0503020204020204" pitchFamily="34" charset="-122"/>
                <a:ea typeface="微软雅黑" panose="020B0503020204020204" pitchFamily="34" charset="-122"/>
              </a:rPr>
              <a:t>掌握万向传动系统装置的结构认知。</a:t>
            </a:r>
            <a:endParaRPr lang="zh-CN" altLang="en-US" dirty="0"/>
          </a:p>
        </p:txBody>
      </p:sp>
      <p:sp>
        <p:nvSpPr>
          <p:cNvPr id="2" name="矩形 1"/>
          <p:cNvSpPr/>
          <p:nvPr/>
        </p:nvSpPr>
        <p:spPr>
          <a:xfrm>
            <a:off x="1229379" y="5073595"/>
            <a:ext cx="4572000" cy="369332"/>
          </a:xfrm>
          <a:prstGeom prst="rect">
            <a:avLst/>
          </a:prstGeom>
        </p:spPr>
        <p:txBody>
          <a:bodyPr>
            <a:spAutoFit/>
          </a:bodyPr>
          <a:lstStyle/>
          <a:p>
            <a:pPr indent="355600">
              <a:spcAft>
                <a:spcPts val="0"/>
              </a:spcAft>
            </a:pPr>
            <a:r>
              <a:rPr lang="zh-CN" altLang="zh-CN" b="1" dirty="0">
                <a:solidFill>
                  <a:srgbClr val="0070C0"/>
                </a:solidFill>
                <a:latin typeface="微软雅黑" panose="020B0503020204020204" pitchFamily="34" charset="-122"/>
                <a:ea typeface="微软雅黑" panose="020B0503020204020204" pitchFamily="34" charset="-122"/>
              </a:rPr>
              <a:t>培养学生的总结能力与语言表达能力。</a:t>
            </a:r>
            <a:endParaRPr lang="zh-CN" altLang="zh-CN" b="1" dirty="0">
              <a:solidFill>
                <a:srgbClr val="0070C0"/>
              </a:solidFill>
              <a:latin typeface="微软雅黑" panose="020B0503020204020204" pitchFamily="34" charset="-122"/>
              <a:ea typeface="微软雅黑" panose="020B0503020204020204" pitchFamily="34" charset="-122"/>
            </a:endParaRPr>
          </a:p>
        </p:txBody>
      </p:sp>
      <p:sp>
        <p:nvSpPr>
          <p:cNvPr id="4" name="矩形 3"/>
          <p:cNvSpPr/>
          <p:nvPr/>
        </p:nvSpPr>
        <p:spPr>
          <a:xfrm>
            <a:off x="1616745" y="4134113"/>
            <a:ext cx="2468880" cy="368300"/>
          </a:xfrm>
          <a:prstGeom prst="rect">
            <a:avLst/>
          </a:prstGeom>
        </p:spPr>
        <p:txBody>
          <a:bodyPr wrap="none">
            <a:spAutoFit/>
          </a:bodyPr>
          <a:lstStyle/>
          <a:p>
            <a:r>
              <a:rPr lang="zh-CN" altLang="en-US" b="1" dirty="0">
                <a:solidFill>
                  <a:srgbClr val="0070C0"/>
                </a:solidFill>
                <a:latin typeface="微软雅黑" panose="020B0503020204020204" pitchFamily="34" charset="-122"/>
                <a:ea typeface="微软雅黑" panose="020B0503020204020204" pitchFamily="34" charset="-122"/>
              </a:rPr>
              <a:t>掌握驱动桥结构认知。</a:t>
            </a:r>
            <a:endParaRPr lang="zh-CN" altLang="en-US" b="1" dirty="0">
              <a:solidFill>
                <a:srgbClr val="0070C0"/>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77458" y="4774310"/>
            <a:ext cx="1102858" cy="907210"/>
            <a:chOff x="1710900" y="3027136"/>
            <a:chExt cx="734429" cy="653574"/>
          </a:xfrm>
        </p:grpSpPr>
        <p:sp>
          <p:nvSpPr>
            <p:cNvPr id="26" name="MH_Other_1"/>
            <p:cNvSpPr>
              <a:spLocks noChangeArrowheads="1"/>
            </p:cNvSpPr>
            <p:nvPr>
              <p:custDataLst>
                <p:tags r:id="rId13"/>
              </p:custDataLst>
            </p:nvPr>
          </p:nvSpPr>
          <p:spPr bwMode="auto">
            <a:xfrm>
              <a:off x="1710900" y="3027136"/>
              <a:ext cx="357108" cy="357108"/>
            </a:xfrm>
            <a:prstGeom prst="rect">
              <a:avLst/>
            </a:prstGeom>
            <a:solidFill>
              <a:srgbClr val="25B4E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dirty="0" smtClean="0">
                  <a:solidFill>
                    <a:srgbClr val="FFFFFF"/>
                  </a:solidFill>
                  <a:ea typeface="微软雅黑" panose="020B0503020204020204" pitchFamily="34" charset="-122"/>
                </a:rPr>
                <a:t>05</a:t>
              </a:r>
              <a:endParaRPr lang="zh-CN" altLang="en-US" sz="2000" b="1" dirty="0">
                <a:solidFill>
                  <a:srgbClr val="FFFFFF"/>
                </a:solidFill>
                <a:ea typeface="微软雅黑" panose="020B0503020204020204" pitchFamily="34" charset="-122"/>
              </a:endParaRPr>
            </a:p>
          </p:txBody>
        </p:sp>
        <p:sp>
          <p:nvSpPr>
            <p:cNvPr id="28" name="MH_Other_2"/>
            <p:cNvSpPr>
              <a:spLocks noChangeArrowheads="1"/>
            </p:cNvSpPr>
            <p:nvPr>
              <p:custDataLst>
                <p:tags r:id="rId14"/>
              </p:custDataLst>
            </p:nvPr>
          </p:nvSpPr>
          <p:spPr bwMode="auto">
            <a:xfrm>
              <a:off x="2088221" y="3101252"/>
              <a:ext cx="282991" cy="282991"/>
            </a:xfrm>
            <a:prstGeom prst="rect">
              <a:avLst/>
            </a:prstGeom>
            <a:solidFill>
              <a:srgbClr val="ACE3F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29" name="MH_Other_3"/>
            <p:cNvSpPr>
              <a:spLocks noChangeArrowheads="1"/>
            </p:cNvSpPr>
            <p:nvPr>
              <p:custDataLst>
                <p:tags r:id="rId15"/>
              </p:custDataLst>
            </p:nvPr>
          </p:nvSpPr>
          <p:spPr bwMode="auto">
            <a:xfrm>
              <a:off x="1791755" y="3404457"/>
              <a:ext cx="276253" cy="276253"/>
            </a:xfrm>
            <a:prstGeom prst="rect">
              <a:avLst/>
            </a:prstGeom>
            <a:solidFill>
              <a:srgbClr val="67CBE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30" name="MH_Other_4"/>
            <p:cNvSpPr>
              <a:spLocks noChangeArrowheads="1"/>
            </p:cNvSpPr>
            <p:nvPr>
              <p:custDataLst>
                <p:tags r:id="rId16"/>
              </p:custDataLst>
            </p:nvPr>
          </p:nvSpPr>
          <p:spPr bwMode="auto">
            <a:xfrm>
              <a:off x="2088221" y="3404457"/>
              <a:ext cx="357108" cy="235826"/>
            </a:xfrm>
            <a:prstGeom prst="rect">
              <a:avLst/>
            </a:prstGeom>
            <a:solidFill>
              <a:srgbClr val="D9F2F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grpSp>
        <p:nvGrpSpPr>
          <p:cNvPr id="31" name="组合 30"/>
          <p:cNvGrpSpPr/>
          <p:nvPr/>
        </p:nvGrpSpPr>
        <p:grpSpPr>
          <a:xfrm>
            <a:off x="119076" y="3836736"/>
            <a:ext cx="970428" cy="863591"/>
            <a:chOff x="1710900" y="3027136"/>
            <a:chExt cx="734429" cy="653574"/>
          </a:xfrm>
        </p:grpSpPr>
        <p:sp>
          <p:nvSpPr>
            <p:cNvPr id="32" name="MH_Other_1"/>
            <p:cNvSpPr>
              <a:spLocks noChangeArrowheads="1"/>
            </p:cNvSpPr>
            <p:nvPr>
              <p:custDataLst>
                <p:tags r:id="rId17"/>
              </p:custDataLst>
            </p:nvPr>
          </p:nvSpPr>
          <p:spPr bwMode="auto">
            <a:xfrm>
              <a:off x="1710900" y="3027136"/>
              <a:ext cx="357108" cy="357108"/>
            </a:xfrm>
            <a:prstGeom prst="rect">
              <a:avLst/>
            </a:prstGeom>
            <a:solidFill>
              <a:srgbClr val="25B4E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dirty="0" smtClean="0">
                  <a:solidFill>
                    <a:srgbClr val="FFFFFF"/>
                  </a:solidFill>
                  <a:ea typeface="微软雅黑" panose="020B0503020204020204" pitchFamily="34" charset="-122"/>
                </a:rPr>
                <a:t>04</a:t>
              </a:r>
              <a:endParaRPr lang="zh-CN" altLang="en-US" sz="2000" b="1" dirty="0">
                <a:solidFill>
                  <a:srgbClr val="FFFFFF"/>
                </a:solidFill>
                <a:ea typeface="微软雅黑" panose="020B0503020204020204" pitchFamily="34" charset="-122"/>
              </a:endParaRPr>
            </a:p>
          </p:txBody>
        </p:sp>
        <p:sp>
          <p:nvSpPr>
            <p:cNvPr id="33" name="MH_Other_2"/>
            <p:cNvSpPr>
              <a:spLocks noChangeArrowheads="1"/>
            </p:cNvSpPr>
            <p:nvPr>
              <p:custDataLst>
                <p:tags r:id="rId18"/>
              </p:custDataLst>
            </p:nvPr>
          </p:nvSpPr>
          <p:spPr bwMode="auto">
            <a:xfrm>
              <a:off x="2088221" y="3101252"/>
              <a:ext cx="282991" cy="282991"/>
            </a:xfrm>
            <a:prstGeom prst="rect">
              <a:avLst/>
            </a:prstGeom>
            <a:solidFill>
              <a:srgbClr val="ACE3F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34" name="MH_Other_3"/>
            <p:cNvSpPr>
              <a:spLocks noChangeArrowheads="1"/>
            </p:cNvSpPr>
            <p:nvPr>
              <p:custDataLst>
                <p:tags r:id="rId19"/>
              </p:custDataLst>
            </p:nvPr>
          </p:nvSpPr>
          <p:spPr bwMode="auto">
            <a:xfrm>
              <a:off x="1791755" y="3404457"/>
              <a:ext cx="276253" cy="276253"/>
            </a:xfrm>
            <a:prstGeom prst="rect">
              <a:avLst/>
            </a:prstGeom>
            <a:solidFill>
              <a:srgbClr val="67CBE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35" name="MH_Other_4"/>
            <p:cNvSpPr>
              <a:spLocks noChangeArrowheads="1"/>
            </p:cNvSpPr>
            <p:nvPr>
              <p:custDataLst>
                <p:tags r:id="rId20"/>
              </p:custDataLst>
            </p:nvPr>
          </p:nvSpPr>
          <p:spPr bwMode="auto">
            <a:xfrm>
              <a:off x="2088221" y="3404457"/>
              <a:ext cx="357108" cy="235826"/>
            </a:xfrm>
            <a:prstGeom prst="rect">
              <a:avLst/>
            </a:prstGeom>
            <a:solidFill>
              <a:srgbClr val="D9F2F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advClick="0" advTm="6000">
        <p14:gallery dir="l"/>
      </p:transition>
    </mc:Choice>
    <mc:Fallback>
      <p:transition advClick="0" advTm="6000">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bg1">
                <a:lumMod val="99000"/>
              </a:schemeClr>
            </a:gs>
            <a:gs pos="99000">
              <a:schemeClr val="bg1">
                <a:lumMod val="85000"/>
              </a:schemeClr>
            </a:gs>
          </a:gsLst>
          <a:path path="circle">
            <a:fillToRect l="50000" t="50000" r="50000" b="50000"/>
          </a:path>
        </a:gradFill>
        <a:effectLst/>
      </p:bgPr>
    </p:bg>
    <p:spTree>
      <p:nvGrpSpPr>
        <p:cNvPr id="1" name=""/>
        <p:cNvGrpSpPr/>
        <p:nvPr/>
      </p:nvGrpSpPr>
      <p:grpSpPr>
        <a:xfrm>
          <a:off x="0" y="0"/>
          <a:ext cx="0" cy="0"/>
          <a:chOff x="0" y="0"/>
          <a:chExt cx="0" cy="0"/>
        </a:xfrm>
      </p:grpSpPr>
      <p:pic>
        <p:nvPicPr>
          <p:cNvPr id="11" name="Picture 2"/>
          <p:cNvPicPr>
            <a:picLocks noChangeAspect="1" noChangeArrowheads="1"/>
          </p:cNvPicPr>
          <p:nvPr/>
        </p:nvPicPr>
        <p:blipFill>
          <a:blip r:embed="rId1" cstate="print">
            <a:extLst>
              <a:ext uri="{BEBA8EAE-BF5A-486C-A8C5-ECC9F3942E4B}">
                <a14:imgProps xmlns:a14="http://schemas.microsoft.com/office/drawing/2010/main">
                  <a14:imgLayer r:embed="rId2">
                    <a14:imgEffect>
                      <a14:brightnessContrast bright="18000" contrast="40000"/>
                    </a14:imgEffect>
                  </a14:imgLayer>
                </a14:imgProps>
              </a:ext>
              <a:ext uri="{28A0092B-C50C-407E-A947-70E740481C1C}">
                <a14:useLocalDpi xmlns:a14="http://schemas.microsoft.com/office/drawing/2010/main" val="0"/>
              </a:ext>
            </a:extLst>
          </a:blip>
          <a:stretch>
            <a:fillRect/>
          </a:stretch>
        </p:blipFill>
        <p:spPr bwMode="auto">
          <a:xfrm>
            <a:off x="1077" y="2197"/>
            <a:ext cx="9141842" cy="5710603"/>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a:off x="1677166" y="2121117"/>
            <a:ext cx="5976664" cy="1200329"/>
          </a:xfrm>
          <a:prstGeom prst="rect">
            <a:avLst/>
          </a:prstGeom>
        </p:spPr>
        <p:txBody>
          <a:bodyPr wrap="square">
            <a:spAutoFit/>
          </a:bodyPr>
          <a:lstStyle/>
          <a:p>
            <a:pPr algn="ctr"/>
            <a:r>
              <a:rPr lang="en-US" altLang="zh-CN" sz="7200" b="1" dirty="0">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rPr>
              <a:t>[ </a:t>
            </a:r>
            <a:r>
              <a:rPr lang="zh-CN" altLang="en-US" sz="7200" b="1" dirty="0">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rPr>
              <a:t>谢谢大家 </a:t>
            </a:r>
            <a:r>
              <a:rPr lang="en-US" altLang="zh-CN" sz="7200" b="1" dirty="0">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rPr>
              <a:t>]</a:t>
            </a:r>
            <a:endParaRPr lang="zh-CN" altLang="en-US" sz="7200" b="1" dirty="0">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endParaRPr>
          </a:p>
        </p:txBody>
      </p:sp>
      <p:sp>
        <p:nvSpPr>
          <p:cNvPr id="13" name="TextBox 12"/>
          <p:cNvSpPr txBox="1"/>
          <p:nvPr/>
        </p:nvSpPr>
        <p:spPr>
          <a:xfrm>
            <a:off x="3665612" y="3361928"/>
            <a:ext cx="1736373" cy="646331"/>
          </a:xfrm>
          <a:prstGeom prst="rect">
            <a:avLst/>
          </a:prstGeom>
          <a:noFill/>
        </p:spPr>
        <p:txBody>
          <a:bodyPr wrap="none" rtlCol="0">
            <a:spAutoFit/>
          </a:bodyPr>
          <a:lstStyle/>
          <a:p>
            <a:r>
              <a:rPr lang="en-US" altLang="zh-CN" sz="3600" i="1" dirty="0">
                <a:solidFill>
                  <a:schemeClr val="bg1">
                    <a:lumMod val="65000"/>
                  </a:schemeClr>
                </a:solidFill>
                <a:latin typeface="微软雅黑" panose="020B0503020204020204" pitchFamily="34" charset="-122"/>
                <a:ea typeface="微软雅黑" panose="020B0503020204020204" pitchFamily="34" charset="-122"/>
              </a:rPr>
              <a:t>Thanks</a:t>
            </a:r>
            <a:endParaRPr lang="zh-CN" altLang="en-US" sz="3600" i="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0" name="五边形 9"/>
          <p:cNvSpPr/>
          <p:nvPr/>
        </p:nvSpPr>
        <p:spPr>
          <a:xfrm rot="5400000">
            <a:off x="3664484" y="-751358"/>
            <a:ext cx="1815028" cy="3317744"/>
          </a:xfrm>
          <a:prstGeom prst="homePlate">
            <a:avLst>
              <a:gd name="adj" fmla="val 28927"/>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8100000" scaled="1"/>
            <a:tileRect/>
          </a:gradFill>
          <a:ln>
            <a:noFill/>
          </a:ln>
          <a:effectLst>
            <a:outerShdw dist="88900" dir="4200000" algn="tl"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arn(outVertical)">
                                      <p:cBhvr>
                                        <p:cTn id="11" dur="1000"/>
                                        <p:tgtEl>
                                          <p:spTgt spid="12"/>
                                        </p:tgtEl>
                                      </p:cBhvr>
                                    </p:animEffect>
                                  </p:childTnLst>
                                </p:cTn>
                              </p:par>
                            </p:childTnLst>
                          </p:cTn>
                        </p:par>
                        <p:par>
                          <p:cTn id="12" fill="hold">
                            <p:stCondLst>
                              <p:cond delay="1500"/>
                            </p:stCondLst>
                            <p:childTnLst>
                              <p:par>
                                <p:cTn id="13" presetID="53" presetClass="entr" presetSubtype="16"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up)">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23528" y="841276"/>
            <a:ext cx="7416824" cy="4939030"/>
          </a:xfrm>
          <a:prstGeom prst="rect">
            <a:avLst/>
          </a:prstGeom>
          <a:noFill/>
        </p:spPr>
        <p:txBody>
          <a:bodyPr wrap="square" rtlCol="0">
            <a:spAutoFit/>
          </a:bodyPr>
          <a:lstStyle/>
          <a:p>
            <a:pPr indent="304800" algn="just">
              <a:lnSpc>
                <a:spcPct val="150000"/>
              </a:lnSpc>
            </a:pPr>
            <a:r>
              <a:rPr lang="en-US" altLang="zh-CN" dirty="0"/>
              <a:t> </a:t>
            </a:r>
            <a:r>
              <a:rPr lang="zh-CN" altLang="zh-CN" b="1" dirty="0">
                <a:solidFill>
                  <a:srgbClr val="0070C0"/>
                </a:solidFill>
                <a:latin typeface="微软雅黑" panose="020B0503020204020204" pitchFamily="34" charset="-122"/>
                <a:ea typeface="微软雅黑" panose="020B0503020204020204" pitchFamily="34" charset="-122"/>
              </a:rPr>
              <a:t>混合动力汽车传动系统的作用是将电动机的驱动力矩通过车轮变成对地面的作用力，驱动车轮转动。它包括自动变速器、万向传动装置和驱动桥三部分。</a:t>
            </a:r>
            <a:endParaRPr lang="zh-CN"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 </a:t>
            </a:r>
            <a:r>
              <a:rPr lang="zh-CN" altLang="zh-CN" b="1" dirty="0" smtClean="0">
                <a:solidFill>
                  <a:srgbClr val="0070C0"/>
                </a:solidFill>
                <a:latin typeface="微软雅黑" panose="020B0503020204020204" pitchFamily="34" charset="-122"/>
                <a:ea typeface="微软雅黑" panose="020B0503020204020204" pitchFamily="34" charset="-122"/>
              </a:rPr>
              <a:t>一</a:t>
            </a:r>
            <a:r>
              <a:rPr lang="zh-CN" altLang="zh-CN" b="1" dirty="0">
                <a:solidFill>
                  <a:srgbClr val="0070C0"/>
                </a:solidFill>
                <a:latin typeface="微软雅黑" panose="020B0503020204020204" pitchFamily="34" charset="-122"/>
                <a:ea typeface="微软雅黑" panose="020B0503020204020204" pitchFamily="34" charset="-122"/>
              </a:rPr>
              <a:t>、自动变速器的分类</a:t>
            </a:r>
            <a:endParaRPr lang="zh-CN"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zh-CN" b="1" dirty="0">
                <a:solidFill>
                  <a:srgbClr val="0070C0"/>
                </a:solidFill>
                <a:latin typeface="微软雅黑" panose="020B0503020204020204" pitchFamily="34" charset="-122"/>
                <a:ea typeface="微软雅黑" panose="020B0503020204020204" pitchFamily="34" charset="-122"/>
              </a:rPr>
              <a:t>不同的汽车厂家在不同的车型上，装有不同型号的自动变速器，在这些型号各异的自动变速器中，根据不同的标准，可以对它们进行不同的分类。</a:t>
            </a:r>
            <a:endParaRPr lang="zh-CN"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1.</a:t>
            </a:r>
            <a:r>
              <a:rPr lang="zh-CN" altLang="zh-CN" b="1" dirty="0">
                <a:solidFill>
                  <a:srgbClr val="0070C0"/>
                </a:solidFill>
                <a:latin typeface="微软雅黑" panose="020B0503020204020204" pitchFamily="34" charset="-122"/>
                <a:ea typeface="微软雅黑" panose="020B0503020204020204" pitchFamily="34" charset="-122"/>
              </a:rPr>
              <a:t>按汽车的驱动方式分类</a:t>
            </a:r>
            <a:endParaRPr lang="zh-CN"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    </a:t>
            </a:r>
            <a:r>
              <a:rPr lang="zh-CN" altLang="zh-CN" b="1" dirty="0">
                <a:solidFill>
                  <a:srgbClr val="0070C0"/>
                </a:solidFill>
                <a:latin typeface="微软雅黑" panose="020B0503020204020204" pitchFamily="34" charset="-122"/>
                <a:ea typeface="微软雅黑" panose="020B0503020204020204" pitchFamily="34" charset="-122"/>
              </a:rPr>
              <a:t>汽车本身的驱动方式有前驱动和后驱动两种，装置在这两种汽车上的自动变速器在结构上也就有很大地不同而分为前驱动自动变速器和后驱动自动变速器，如图</a:t>
            </a:r>
            <a:r>
              <a:rPr lang="en-US" altLang="zh-CN" b="1" dirty="0">
                <a:solidFill>
                  <a:srgbClr val="0070C0"/>
                </a:solidFill>
                <a:latin typeface="微软雅黑" panose="020B0503020204020204" pitchFamily="34" charset="-122"/>
                <a:ea typeface="微软雅黑" panose="020B0503020204020204" pitchFamily="34" charset="-122"/>
              </a:rPr>
              <a:t>6-1</a:t>
            </a:r>
            <a:r>
              <a:rPr lang="zh-CN" altLang="en-US" b="1" dirty="0">
                <a:solidFill>
                  <a:srgbClr val="0070C0"/>
                </a:solidFill>
                <a:latin typeface="微软雅黑" panose="020B0503020204020204" pitchFamily="34" charset="-122"/>
                <a:ea typeface="微软雅黑" panose="020B0503020204020204" pitchFamily="34" charset="-122"/>
              </a:rPr>
              <a:t>、图</a:t>
            </a:r>
            <a:r>
              <a:rPr lang="en-US" altLang="zh-CN" b="1" dirty="0">
                <a:solidFill>
                  <a:srgbClr val="0070C0"/>
                </a:solidFill>
                <a:latin typeface="微软雅黑" panose="020B0503020204020204" pitchFamily="34" charset="-122"/>
                <a:ea typeface="微软雅黑" panose="020B0503020204020204" pitchFamily="34" charset="-122"/>
              </a:rPr>
              <a:t>6-2</a:t>
            </a:r>
            <a:r>
              <a:rPr lang="zh-CN" altLang="en-US" b="1" dirty="0">
                <a:solidFill>
                  <a:srgbClr val="0070C0"/>
                </a:solidFill>
                <a:latin typeface="微软雅黑" panose="020B0503020204020204" pitchFamily="34" charset="-122"/>
                <a:ea typeface="微软雅黑" panose="020B0503020204020204" pitchFamily="34" charset="-122"/>
              </a:rPr>
              <a:t>所示。</a:t>
            </a:r>
            <a:endParaRPr lang="zh-CN" altLang="zh-CN" b="1" dirty="0">
              <a:solidFill>
                <a:srgbClr val="0070C0"/>
              </a:solidFill>
              <a:latin typeface="微软雅黑" panose="020B0503020204020204" pitchFamily="34" charset="-122"/>
              <a:ea typeface="微软雅黑" panose="020B0503020204020204" pitchFamily="34" charset="-122"/>
            </a:endParaRPr>
          </a:p>
          <a:p>
            <a:endParaRPr lang="zh-CN" altLang="en-US" dirty="0"/>
          </a:p>
        </p:txBody>
      </p:sp>
    </p:spTree>
  </p:cSld>
  <p:clrMapOvr>
    <a:masterClrMapping/>
  </p:clrMapOvr>
  <p:transition advClick="0" advTm="6000">
    <p:push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4" name="图片 3" descr="P0DMWDZ0HU_G}$TK735OOBU"/>
          <p:cNvPicPr/>
          <p:nvPr/>
        </p:nvPicPr>
        <p:blipFill>
          <a:blip r:embed="rId1">
            <a:extLst>
              <a:ext uri="{28A0092B-C50C-407E-A947-70E740481C1C}">
                <a14:useLocalDpi xmlns:a14="http://schemas.microsoft.com/office/drawing/2010/main" val="0"/>
              </a:ext>
            </a:extLst>
          </a:blip>
          <a:srcRect/>
          <a:stretch>
            <a:fillRect/>
          </a:stretch>
        </p:blipFill>
        <p:spPr bwMode="auto">
          <a:xfrm>
            <a:off x="899592" y="1276705"/>
            <a:ext cx="3600400" cy="2300875"/>
          </a:xfrm>
          <a:prstGeom prst="rect">
            <a:avLst/>
          </a:prstGeom>
          <a:noFill/>
          <a:ln>
            <a:noFill/>
          </a:ln>
        </p:spPr>
      </p:pic>
      <p:pic>
        <p:nvPicPr>
          <p:cNvPr id="6" name="图片 5" descr="30@]A7GH~AR4}8QPOGFC)@M"/>
          <p:cNvPicPr/>
          <p:nvPr/>
        </p:nvPicPr>
        <p:blipFill>
          <a:blip r:embed="rId2">
            <a:extLst>
              <a:ext uri="{28A0092B-C50C-407E-A947-70E740481C1C}">
                <a14:useLocalDpi xmlns:a14="http://schemas.microsoft.com/office/drawing/2010/main" val="0"/>
              </a:ext>
            </a:extLst>
          </a:blip>
          <a:srcRect/>
          <a:stretch>
            <a:fillRect/>
          </a:stretch>
        </p:blipFill>
        <p:spPr bwMode="auto">
          <a:xfrm>
            <a:off x="5436095" y="1417340"/>
            <a:ext cx="2554293" cy="2088232"/>
          </a:xfrm>
          <a:prstGeom prst="rect">
            <a:avLst/>
          </a:prstGeom>
          <a:noFill/>
          <a:ln>
            <a:noFill/>
          </a:ln>
        </p:spPr>
      </p:pic>
      <p:sp>
        <p:nvSpPr>
          <p:cNvPr id="3" name="矩形 2"/>
          <p:cNvSpPr/>
          <p:nvPr/>
        </p:nvSpPr>
        <p:spPr>
          <a:xfrm>
            <a:off x="5580112" y="3833346"/>
            <a:ext cx="2178050" cy="306705"/>
          </a:xfrm>
          <a:prstGeom prst="rect">
            <a:avLst/>
          </a:prstGeom>
        </p:spPr>
        <p:txBody>
          <a:bodyPr wrap="none">
            <a:spAutoFit/>
          </a:bodyPr>
          <a:lstStyle/>
          <a:p>
            <a:r>
              <a:rPr lang="zh-CN" altLang="zh-CN" sz="1400" kern="100" dirty="0">
                <a:solidFill>
                  <a:schemeClr val="dk1"/>
                </a:solidFill>
              </a:rPr>
              <a:t>图</a:t>
            </a:r>
            <a:r>
              <a:rPr lang="en-US" altLang="zh-CN" sz="1400" kern="100" dirty="0">
                <a:solidFill>
                  <a:schemeClr val="dk1"/>
                </a:solidFill>
              </a:rPr>
              <a:t> 6- 2  </a:t>
            </a:r>
            <a:r>
              <a:rPr lang="zh-CN" altLang="zh-CN" sz="1400" kern="100" dirty="0">
                <a:solidFill>
                  <a:schemeClr val="dk1"/>
                </a:solidFill>
              </a:rPr>
              <a:t>后驱动自动变速器</a:t>
            </a:r>
            <a:endParaRPr lang="zh-CN" altLang="en-US" sz="1400" kern="100" dirty="0">
              <a:solidFill>
                <a:schemeClr val="dk1"/>
              </a:solidFill>
            </a:endParaRPr>
          </a:p>
        </p:txBody>
      </p:sp>
      <p:graphicFrame>
        <p:nvGraphicFramePr>
          <p:cNvPr id="5" name="表格 4"/>
          <p:cNvGraphicFramePr>
            <a:graphicFrameLocks noGrp="1"/>
          </p:cNvGraphicFramePr>
          <p:nvPr/>
        </p:nvGraphicFramePr>
        <p:xfrm>
          <a:off x="395536" y="3865612"/>
          <a:ext cx="3833292" cy="213360"/>
        </p:xfrm>
        <a:graphic>
          <a:graphicData uri="http://schemas.openxmlformats.org/drawingml/2006/table">
            <a:tbl>
              <a:tblPr>
                <a:tableStyleId>{5C22544A-7EE6-4342-B048-85BDC9FD1C3A}</a:tableStyleId>
              </a:tblPr>
              <a:tblGrid>
                <a:gridCol w="3833292"/>
              </a:tblGrid>
              <a:tr h="0">
                <a:tc>
                  <a:txBody>
                    <a:bodyPr/>
                    <a:lstStyle/>
                    <a:p>
                      <a:pPr algn="ctr">
                        <a:spcAft>
                          <a:spcPts val="0"/>
                        </a:spcAft>
                      </a:pPr>
                      <a:r>
                        <a:rPr lang="zh-CN" sz="1400" kern="100" dirty="0">
                          <a:effectLst/>
                        </a:rPr>
                        <a:t>图</a:t>
                      </a:r>
                      <a:r>
                        <a:rPr lang="en-US" sz="1400" kern="100" dirty="0">
                          <a:effectLst/>
                        </a:rPr>
                        <a:t> 6- 1  </a:t>
                      </a:r>
                      <a:r>
                        <a:rPr lang="zh-CN" sz="1400" kern="100" dirty="0">
                          <a:effectLst/>
                        </a:rPr>
                        <a:t>前驱动自动变速器</a:t>
                      </a:r>
                      <a:endParaRPr lang="zh-CN" sz="1400" kern="100" dirty="0">
                        <a:effectLst/>
                        <a:latin typeface="等线 Light" panose="02010600030101010101" pitchFamily="2" charset="-122"/>
                        <a:ea typeface="等线 Light" panose="02010600030101010101" pitchFamily="2" charset="-122"/>
                        <a:cs typeface="Times New Roman" panose="02020603050405020304" pitchFamily="18" charset="0"/>
                      </a:endParaRPr>
                    </a:p>
                  </a:txBody>
                  <a:tcPr marL="114300" marR="114300" marT="0" marB="0">
                    <a:noFill/>
                  </a:tcPr>
                </a:tc>
              </a:tr>
            </a:tbl>
          </a:graphicData>
        </a:graphic>
      </p:graphicFrame>
    </p:spTree>
  </p:cSld>
  <p:clrMapOvr>
    <a:masterClrMapping/>
  </p:clrMapOvr>
  <p:transition advClick="0" advTm="6000">
    <p:push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914043"/>
            <a:ext cx="8496944" cy="4407535"/>
          </a:xfrm>
          <a:prstGeom prst="rect">
            <a:avLst/>
          </a:prstGeom>
        </p:spPr>
        <p:txBody>
          <a:bodyPr wrap="square">
            <a:spAutoFit/>
          </a:bodyPr>
          <a:lstStyle/>
          <a:p>
            <a:pPr indent="267970" algn="just" fontAlgn="auto">
              <a:lnSpc>
                <a:spcPct val="130000"/>
              </a:lnSpc>
              <a:spcAft>
                <a:spcPts val="0"/>
              </a:spcAft>
            </a:pPr>
            <a:r>
              <a:rPr lang="en-US" altLang="zh-CN" b="1" dirty="0">
                <a:solidFill>
                  <a:srgbClr val="0070C0"/>
                </a:solidFill>
                <a:latin typeface="微软雅黑" panose="020B0503020204020204" pitchFamily="34" charset="-122"/>
                <a:ea typeface="微软雅黑" panose="020B0503020204020204" pitchFamily="34" charset="-122"/>
              </a:rPr>
              <a:t>2.</a:t>
            </a:r>
            <a:r>
              <a:rPr lang="zh-CN" altLang="zh-CN" b="1" dirty="0">
                <a:solidFill>
                  <a:srgbClr val="0070C0"/>
                </a:solidFill>
                <a:latin typeface="微软雅黑" panose="020B0503020204020204" pitchFamily="34" charset="-122"/>
                <a:ea typeface="微软雅黑" panose="020B0503020204020204" pitchFamily="34" charset="-122"/>
              </a:rPr>
              <a:t>按控制方式分类</a:t>
            </a:r>
            <a:endParaRPr lang="zh-CN" altLang="zh-CN" b="1" dirty="0">
              <a:solidFill>
                <a:srgbClr val="0070C0"/>
              </a:solidFill>
              <a:latin typeface="微软雅黑" panose="020B0503020204020204" pitchFamily="34" charset="-122"/>
              <a:ea typeface="微软雅黑" panose="020B0503020204020204" pitchFamily="34" charset="-122"/>
            </a:endParaRPr>
          </a:p>
          <a:p>
            <a:pPr algn="just" fontAlgn="auto">
              <a:lnSpc>
                <a:spcPct val="130000"/>
              </a:lnSpc>
              <a:spcAft>
                <a:spcPts val="0"/>
              </a:spcAft>
            </a:pPr>
            <a:r>
              <a:rPr lang="en-US" altLang="zh-CN" b="1" dirty="0">
                <a:solidFill>
                  <a:srgbClr val="0070C0"/>
                </a:solidFill>
                <a:latin typeface="微软雅黑" panose="020B0503020204020204" pitchFamily="34" charset="-122"/>
                <a:ea typeface="微软雅黑" panose="020B0503020204020204" pitchFamily="34" charset="-122"/>
              </a:rPr>
              <a:t>    </a:t>
            </a:r>
            <a:r>
              <a:rPr lang="zh-CN" altLang="zh-CN" b="1" dirty="0">
                <a:solidFill>
                  <a:srgbClr val="0070C0"/>
                </a:solidFill>
                <a:latin typeface="微软雅黑" panose="020B0503020204020204" pitchFamily="34" charset="-122"/>
                <a:ea typeface="微软雅黑" panose="020B0503020204020204" pitchFamily="34" charset="-122"/>
              </a:rPr>
              <a:t>自动变速器根据其控制方式分类有四种形式：分别是液力自动变速器（</a:t>
            </a:r>
            <a:r>
              <a:rPr lang="en-US" altLang="zh-CN" b="1" dirty="0">
                <a:solidFill>
                  <a:srgbClr val="0070C0"/>
                </a:solidFill>
                <a:latin typeface="微软雅黑" panose="020B0503020204020204" pitchFamily="34" charset="-122"/>
                <a:ea typeface="微软雅黑" panose="020B0503020204020204" pitchFamily="34" charset="-122"/>
              </a:rPr>
              <a:t>AT</a:t>
            </a:r>
            <a:r>
              <a:rPr lang="zh-CN" altLang="zh-CN" b="1" dirty="0">
                <a:solidFill>
                  <a:srgbClr val="0070C0"/>
                </a:solidFill>
                <a:latin typeface="微软雅黑" panose="020B0503020204020204" pitchFamily="34" charset="-122"/>
                <a:ea typeface="微软雅黑" panose="020B0503020204020204" pitchFamily="34" charset="-122"/>
              </a:rPr>
              <a:t>）、电控机械自动变速器（</a:t>
            </a:r>
            <a:r>
              <a:rPr lang="en-US" altLang="zh-CN" b="1" dirty="0">
                <a:solidFill>
                  <a:srgbClr val="0070C0"/>
                </a:solidFill>
                <a:latin typeface="微软雅黑" panose="020B0503020204020204" pitchFamily="34" charset="-122"/>
                <a:ea typeface="微软雅黑" panose="020B0503020204020204" pitchFamily="34" charset="-122"/>
              </a:rPr>
              <a:t>AMT</a:t>
            </a:r>
            <a:r>
              <a:rPr lang="zh-CN" altLang="zh-CN" b="1" dirty="0">
                <a:solidFill>
                  <a:srgbClr val="0070C0"/>
                </a:solidFill>
                <a:latin typeface="微软雅黑" panose="020B0503020204020204" pitchFamily="34" charset="-122"/>
                <a:ea typeface="微软雅黑" panose="020B0503020204020204" pitchFamily="34" charset="-122"/>
              </a:rPr>
              <a:t>）、机械式无极变速器（</a:t>
            </a:r>
            <a:r>
              <a:rPr lang="en-US" altLang="zh-CN" b="1" dirty="0">
                <a:solidFill>
                  <a:srgbClr val="0070C0"/>
                </a:solidFill>
                <a:latin typeface="微软雅黑" panose="020B0503020204020204" pitchFamily="34" charset="-122"/>
                <a:ea typeface="微软雅黑" panose="020B0503020204020204" pitchFamily="34" charset="-122"/>
              </a:rPr>
              <a:t>CVT</a:t>
            </a:r>
            <a:r>
              <a:rPr lang="zh-CN" altLang="zh-CN" b="1" dirty="0">
                <a:solidFill>
                  <a:srgbClr val="0070C0"/>
                </a:solidFill>
                <a:latin typeface="微软雅黑" panose="020B0503020204020204" pitchFamily="34" charset="-122"/>
                <a:ea typeface="微软雅黑" panose="020B0503020204020204" pitchFamily="34" charset="-122"/>
              </a:rPr>
              <a:t>）、双离合自动变速器（</a:t>
            </a:r>
            <a:r>
              <a:rPr lang="en-US" altLang="zh-CN" b="1" dirty="0">
                <a:solidFill>
                  <a:srgbClr val="0070C0"/>
                </a:solidFill>
                <a:latin typeface="微软雅黑" panose="020B0503020204020204" pitchFamily="34" charset="-122"/>
                <a:ea typeface="微软雅黑" panose="020B0503020204020204" pitchFamily="34" charset="-122"/>
              </a:rPr>
              <a:t>DCT</a:t>
            </a:r>
            <a:r>
              <a:rPr lang="zh-CN" altLang="zh-CN" b="1" dirty="0">
                <a:solidFill>
                  <a:srgbClr val="0070C0"/>
                </a:solidFill>
                <a:latin typeface="微软雅黑" panose="020B0503020204020204" pitchFamily="34" charset="-122"/>
                <a:ea typeface="微软雅黑" panose="020B0503020204020204" pitchFamily="34" charset="-122"/>
              </a:rPr>
              <a:t>）。他们都有一套原理基本相同的液压控制系统。</a:t>
            </a:r>
            <a:endParaRPr lang="zh-CN" altLang="zh-CN" b="1" dirty="0">
              <a:solidFill>
                <a:srgbClr val="0070C0"/>
              </a:solidFill>
              <a:latin typeface="微软雅黑" panose="020B0503020204020204" pitchFamily="34" charset="-122"/>
              <a:ea typeface="微软雅黑" panose="020B0503020204020204" pitchFamily="34" charset="-122"/>
            </a:endParaRPr>
          </a:p>
          <a:p>
            <a:pPr indent="133350" algn="just" fontAlgn="auto">
              <a:lnSpc>
                <a:spcPct val="130000"/>
              </a:lnSpc>
              <a:spcAft>
                <a:spcPts val="0"/>
              </a:spcAft>
            </a:pPr>
            <a:r>
              <a:rPr lang="zh-CN" altLang="zh-CN"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1</a:t>
            </a:r>
            <a:r>
              <a:rPr lang="zh-CN" altLang="zh-CN"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AT</a:t>
            </a:r>
            <a:r>
              <a:rPr lang="zh-CN" altLang="zh-CN" b="1" dirty="0">
                <a:solidFill>
                  <a:srgbClr val="0070C0"/>
                </a:solidFill>
                <a:latin typeface="微软雅黑" panose="020B0503020204020204" pitchFamily="34" charset="-122"/>
                <a:ea typeface="微软雅黑" panose="020B0503020204020204" pitchFamily="34" charset="-122"/>
              </a:rPr>
              <a:t>液力自动变速器</a:t>
            </a:r>
            <a:endParaRPr lang="zh-CN" altLang="zh-CN" b="1" dirty="0">
              <a:solidFill>
                <a:srgbClr val="0070C0"/>
              </a:solidFill>
              <a:latin typeface="微软雅黑" panose="020B0503020204020204" pitchFamily="34" charset="-122"/>
              <a:ea typeface="微软雅黑" panose="020B0503020204020204" pitchFamily="34" charset="-122"/>
            </a:endParaRPr>
          </a:p>
          <a:p>
            <a:pPr indent="266700" algn="just" fontAlgn="auto">
              <a:lnSpc>
                <a:spcPct val="130000"/>
              </a:lnSpc>
              <a:spcAft>
                <a:spcPts val="0"/>
              </a:spcAft>
            </a:pPr>
            <a:r>
              <a:rPr lang="zh-CN" altLang="zh-CN" b="1" dirty="0">
                <a:solidFill>
                  <a:srgbClr val="0070C0"/>
                </a:solidFill>
                <a:latin typeface="微软雅黑" panose="020B0503020204020204" pitchFamily="34" charset="-122"/>
                <a:ea typeface="微软雅黑" panose="020B0503020204020204" pitchFamily="34" charset="-122"/>
              </a:rPr>
              <a:t>功用：改变传动比，扩大驱动轮的转矩和转速的变化范围</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zh-CN" b="1" dirty="0">
                <a:solidFill>
                  <a:srgbClr val="0070C0"/>
                </a:solidFill>
                <a:latin typeface="微软雅黑" panose="020B0503020204020204" pitchFamily="34" charset="-122"/>
                <a:ea typeface="微软雅黑" panose="020B0503020204020204" pitchFamily="34" charset="-122"/>
              </a:rPr>
              <a:t>以适应经常变化的行驶条件</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zh-CN" b="1" dirty="0">
                <a:solidFill>
                  <a:srgbClr val="0070C0"/>
                </a:solidFill>
                <a:latin typeface="微软雅黑" panose="020B0503020204020204" pitchFamily="34" charset="-122"/>
                <a:ea typeface="微软雅黑" panose="020B0503020204020204" pitchFamily="34" charset="-122"/>
              </a:rPr>
              <a:t>如起步、加速、上坡等</a:t>
            </a:r>
            <a:r>
              <a:rPr lang="en-US" altLang="zh-CN" b="1" dirty="0">
                <a:solidFill>
                  <a:srgbClr val="0070C0"/>
                </a:solidFill>
                <a:latin typeface="微软雅黑" panose="020B0503020204020204" pitchFamily="34" charset="-122"/>
                <a:ea typeface="微软雅黑" panose="020B0503020204020204" pitchFamily="34" charset="-122"/>
              </a:rPr>
              <a:t>, </a:t>
            </a:r>
            <a:r>
              <a:rPr lang="zh-CN" altLang="zh-CN" b="1" dirty="0">
                <a:solidFill>
                  <a:srgbClr val="0070C0"/>
                </a:solidFill>
                <a:latin typeface="微软雅黑" panose="020B0503020204020204" pitchFamily="34" charset="-122"/>
                <a:ea typeface="微软雅黑" panose="020B0503020204020204" pitchFamily="34" charset="-122"/>
              </a:rPr>
              <a:t>使发动机在有利的工况下工作；在发动机的旋转方向不变的前提下，使汽车能倒退行驶；利用空档，中断动力传递</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zh-CN" b="1" dirty="0">
                <a:solidFill>
                  <a:srgbClr val="0070C0"/>
                </a:solidFill>
                <a:latin typeface="微软雅黑" panose="020B0503020204020204" pitchFamily="34" charset="-122"/>
                <a:ea typeface="微软雅黑" panose="020B0503020204020204" pitchFamily="34" charset="-122"/>
              </a:rPr>
              <a:t>以使发动机能够启动</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zh-CN" b="1" dirty="0">
                <a:solidFill>
                  <a:srgbClr val="0070C0"/>
                </a:solidFill>
                <a:latin typeface="微软雅黑" panose="020B0503020204020204" pitchFamily="34" charset="-122"/>
                <a:ea typeface="微软雅黑" panose="020B0503020204020204" pitchFamily="34" charset="-122"/>
              </a:rPr>
              <a:t>怠速</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zh-CN" b="1" dirty="0">
                <a:solidFill>
                  <a:srgbClr val="0070C0"/>
                </a:solidFill>
                <a:latin typeface="微软雅黑" panose="020B0503020204020204" pitchFamily="34" charset="-122"/>
                <a:ea typeface="微软雅黑" panose="020B0503020204020204" pitchFamily="34" charset="-122"/>
              </a:rPr>
              <a:t>并便于变速器的换档或进行动力输出。</a:t>
            </a:r>
            <a:endParaRPr lang="zh-CN" altLang="zh-CN" b="1" dirty="0">
              <a:solidFill>
                <a:srgbClr val="0070C0"/>
              </a:solidFill>
              <a:latin typeface="微软雅黑" panose="020B0503020204020204" pitchFamily="34" charset="-122"/>
              <a:ea typeface="微软雅黑" panose="020B0503020204020204" pitchFamily="34" charset="-122"/>
            </a:endParaRPr>
          </a:p>
          <a:p>
            <a:pPr indent="266700" algn="just" fontAlgn="auto">
              <a:lnSpc>
                <a:spcPct val="130000"/>
              </a:lnSpc>
              <a:spcAft>
                <a:spcPts val="0"/>
              </a:spcAft>
            </a:pPr>
            <a:r>
              <a:rPr lang="zh-CN" altLang="zh-CN" b="1" dirty="0">
                <a:solidFill>
                  <a:srgbClr val="0070C0"/>
                </a:solidFill>
                <a:latin typeface="微软雅黑" panose="020B0503020204020204" pitchFamily="34" charset="-122"/>
                <a:ea typeface="微软雅黑" panose="020B0503020204020204" pitchFamily="34" charset="-122"/>
              </a:rPr>
              <a:t>特点：</a:t>
            </a:r>
            <a:r>
              <a:rPr lang="en-US" altLang="zh-CN" b="1" dirty="0">
                <a:solidFill>
                  <a:srgbClr val="0070C0"/>
                </a:solidFill>
                <a:latin typeface="微软雅黑" panose="020B0503020204020204" pitchFamily="34" charset="-122"/>
                <a:ea typeface="微软雅黑" panose="020B0503020204020204" pitchFamily="34" charset="-122"/>
              </a:rPr>
              <a:t>AT</a:t>
            </a:r>
            <a:r>
              <a:rPr lang="zh-CN" altLang="zh-CN" b="1" dirty="0">
                <a:solidFill>
                  <a:srgbClr val="0070C0"/>
                </a:solidFill>
                <a:latin typeface="微软雅黑" panose="020B0503020204020204" pitchFamily="34" charset="-122"/>
                <a:ea typeface="微软雅黑" panose="020B0503020204020204" pitchFamily="34" charset="-122"/>
              </a:rPr>
              <a:t>不用离合器来换档，档位少变化大，连接平稳，因此操作容易，既给开车人带来方便，也给坐车人带来舒适。</a:t>
            </a:r>
            <a:endParaRPr lang="zh-CN" altLang="zh-CN" b="1" dirty="0">
              <a:solidFill>
                <a:srgbClr val="0070C0"/>
              </a:solidFill>
              <a:latin typeface="微软雅黑" panose="020B0503020204020204" pitchFamily="34" charset="-122"/>
              <a:ea typeface="微软雅黑" panose="020B0503020204020204" pitchFamily="34" charset="-122"/>
            </a:endParaRPr>
          </a:p>
          <a:p>
            <a:pPr indent="266700" algn="just" fontAlgn="auto">
              <a:lnSpc>
                <a:spcPct val="130000"/>
              </a:lnSpc>
              <a:spcAft>
                <a:spcPts val="0"/>
              </a:spcAft>
            </a:pPr>
            <a:r>
              <a:rPr lang="zh-CN" altLang="zh-CN" b="1" dirty="0">
                <a:solidFill>
                  <a:srgbClr val="0070C0"/>
                </a:solidFill>
                <a:latin typeface="微软雅黑" panose="020B0503020204020204" pitchFamily="34" charset="-122"/>
                <a:ea typeface="微软雅黑" panose="020B0503020204020204" pitchFamily="34" charset="-122"/>
              </a:rPr>
              <a:t>组成：主要由液力传动部分、机械传动部分以及电子液压控制单元组成。</a:t>
            </a:r>
            <a:endParaRPr lang="zh-CN" altLang="zh-CN"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
          <p:cNvPicPr/>
          <p:nvPr/>
        </p:nvPicPr>
        <p:blipFill>
          <a:blip r:embed="rId1">
            <a:extLst>
              <a:ext uri="{28A0092B-C50C-407E-A947-70E740481C1C}">
                <a14:useLocalDpi xmlns:a14="http://schemas.microsoft.com/office/drawing/2010/main" val="0"/>
              </a:ext>
            </a:extLst>
          </a:blip>
          <a:srcRect/>
          <a:stretch>
            <a:fillRect/>
          </a:stretch>
        </p:blipFill>
        <p:spPr bwMode="auto">
          <a:xfrm>
            <a:off x="1115616" y="1343024"/>
            <a:ext cx="5851921" cy="3242667"/>
          </a:xfrm>
          <a:prstGeom prst="rect">
            <a:avLst/>
          </a:prstGeom>
          <a:noFill/>
          <a:ln>
            <a:noFill/>
          </a:ln>
        </p:spPr>
      </p:pic>
      <p:sp>
        <p:nvSpPr>
          <p:cNvPr id="3" name="矩形 2"/>
          <p:cNvSpPr/>
          <p:nvPr/>
        </p:nvSpPr>
        <p:spPr>
          <a:xfrm>
            <a:off x="1115616" y="4873724"/>
            <a:ext cx="6696744" cy="306705"/>
          </a:xfrm>
          <a:prstGeom prst="rect">
            <a:avLst/>
          </a:prstGeom>
        </p:spPr>
        <p:txBody>
          <a:bodyPr wrap="square">
            <a:spAutoFit/>
          </a:bodyPr>
          <a:lstStyle/>
          <a:p>
            <a:pPr indent="1651000"/>
            <a:r>
              <a:rPr lang="zh-CN" altLang="zh-CN" sz="1400" kern="100" dirty="0">
                <a:latin typeface="等线 Light" panose="02010600030101010101" pitchFamily="2" charset="-122"/>
                <a:ea typeface="黑体" panose="02010609060101010101" pitchFamily="49" charset="-122"/>
                <a:cs typeface="Times New Roman" panose="02020603050405020304" pitchFamily="18" charset="0"/>
              </a:rPr>
              <a:t>图</a:t>
            </a:r>
            <a:r>
              <a:rPr lang="en-US" altLang="zh-CN" sz="1400" kern="100" dirty="0">
                <a:latin typeface="等线 Light" panose="02010600030101010101" pitchFamily="2" charset="-122"/>
                <a:ea typeface="等线 Light" panose="02010600030101010101" pitchFamily="2" charset="-122"/>
                <a:cs typeface="Times New Roman" panose="02020603050405020304" pitchFamily="18" charset="0"/>
              </a:rPr>
              <a:t> 6- 3   </a:t>
            </a:r>
            <a:r>
              <a:rPr lang="zh-CN" altLang="zh-CN" sz="1400" kern="100" dirty="0">
                <a:latin typeface="等线 Light" panose="02010600030101010101" pitchFamily="2" charset="-122"/>
                <a:ea typeface="黑体" panose="02010609060101010101" pitchFamily="49" charset="-122"/>
                <a:cs typeface="Times New Roman" panose="02020603050405020304" pitchFamily="18" charset="0"/>
              </a:rPr>
              <a:t>自动变速器箱的基本结构</a:t>
            </a:r>
            <a:endParaRPr lang="zh-CN" altLang="zh-CN" sz="1400" kern="100" dirty="0">
              <a:latin typeface="等线 Light" panose="02010600030101010101" pitchFamily="2" charset="-122"/>
              <a:ea typeface="等线 Light"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DIAGRAM_VIRTUALLY_FRAME" val="{&quot;height&quot;:102.05858267716535,&quot;left&quot;:118.32330708661418,&quot;top&quot;:38.36889763779528,&quot;width&quot;:487.9862204724409}"/>
</p:tagLst>
</file>

<file path=ppt/tags/tag10.xml><?xml version="1.0" encoding="utf-8"?>
<p:tagLst xmlns:p="http://schemas.openxmlformats.org/presentationml/2006/main">
  <p:tag name="MH" val="20151123103241"/>
  <p:tag name="MH_LIBRARY" val="GRAPHIC"/>
  <p:tag name="MH_TYPE" val="Other"/>
  <p:tag name="MH_ORDER" val="6"/>
</p:tagLst>
</file>

<file path=ppt/tags/tag11.xml><?xml version="1.0" encoding="utf-8"?>
<p:tagLst xmlns:p="http://schemas.openxmlformats.org/presentationml/2006/main">
  <p:tag name="MH" val="20151123103241"/>
  <p:tag name="MH_LIBRARY" val="GRAPHIC"/>
  <p:tag name="MH_TYPE" val="Other"/>
  <p:tag name="MH_ORDER" val="7"/>
</p:tagLst>
</file>

<file path=ppt/tags/tag12.xml><?xml version="1.0" encoding="utf-8"?>
<p:tagLst xmlns:p="http://schemas.openxmlformats.org/presentationml/2006/main">
  <p:tag name="MH" val="20151123103241"/>
  <p:tag name="MH_LIBRARY" val="GRAPHIC"/>
  <p:tag name="MH_TYPE" val="Other"/>
  <p:tag name="MH_ORDER" val="8"/>
</p:tagLst>
</file>

<file path=ppt/tags/tag13.xml><?xml version="1.0" encoding="utf-8"?>
<p:tagLst xmlns:p="http://schemas.openxmlformats.org/presentationml/2006/main">
  <p:tag name="MH" val="20151123103241"/>
  <p:tag name="MH_LIBRARY" val="GRAPHIC"/>
  <p:tag name="MH_TYPE" val="Other"/>
  <p:tag name="MH_ORDER" val="9"/>
</p:tagLst>
</file>

<file path=ppt/tags/tag14.xml><?xml version="1.0" encoding="utf-8"?>
<p:tagLst xmlns:p="http://schemas.openxmlformats.org/presentationml/2006/main">
  <p:tag name="MH" val="20151123103241"/>
  <p:tag name="MH_LIBRARY" val="GRAPHIC"/>
  <p:tag name="MH_TYPE" val="Other"/>
  <p:tag name="MH_ORDER" val="10"/>
</p:tagLst>
</file>

<file path=ppt/tags/tag15.xml><?xml version="1.0" encoding="utf-8"?>
<p:tagLst xmlns:p="http://schemas.openxmlformats.org/presentationml/2006/main">
  <p:tag name="MH" val="20151123103241"/>
  <p:tag name="MH_LIBRARY" val="GRAPHIC"/>
  <p:tag name="MH_TYPE" val="Other"/>
  <p:tag name="MH_ORDER" val="11"/>
</p:tagLst>
</file>

<file path=ppt/tags/tag16.xml><?xml version="1.0" encoding="utf-8"?>
<p:tagLst xmlns:p="http://schemas.openxmlformats.org/presentationml/2006/main">
  <p:tag name="MH" val="20151123103241"/>
  <p:tag name="MH_LIBRARY" val="GRAPHIC"/>
  <p:tag name="MH_TYPE" val="Other"/>
  <p:tag name="MH_ORDER" val="12"/>
</p:tagLst>
</file>

<file path=ppt/tags/tag17.xml><?xml version="1.0" encoding="utf-8"?>
<p:tagLst xmlns:p="http://schemas.openxmlformats.org/presentationml/2006/main">
  <p:tag name="MH" val="20151123103241"/>
  <p:tag name="MH_LIBRARY" val="GRAPHIC"/>
  <p:tag name="MH_TYPE" val="Other"/>
  <p:tag name="MH_ORDER" val="1"/>
</p:tagLst>
</file>

<file path=ppt/tags/tag18.xml><?xml version="1.0" encoding="utf-8"?>
<p:tagLst xmlns:p="http://schemas.openxmlformats.org/presentationml/2006/main">
  <p:tag name="MH" val="20151123103241"/>
  <p:tag name="MH_LIBRARY" val="GRAPHIC"/>
  <p:tag name="MH_TYPE" val="Other"/>
  <p:tag name="MH_ORDER" val="2"/>
</p:tagLst>
</file>

<file path=ppt/tags/tag19.xml><?xml version="1.0" encoding="utf-8"?>
<p:tagLst xmlns:p="http://schemas.openxmlformats.org/presentationml/2006/main">
  <p:tag name="MH" val="20151123103241"/>
  <p:tag name="MH_LIBRARY" val="GRAPHIC"/>
  <p:tag name="MH_TYPE" val="Other"/>
  <p:tag name="MH_ORDER" val="3"/>
</p:tagLst>
</file>

<file path=ppt/tags/tag2.xml><?xml version="1.0" encoding="utf-8"?>
<p:tagLst xmlns:p="http://schemas.openxmlformats.org/presentationml/2006/main">
  <p:tag name="KSO_WM_DIAGRAM_VIRTUALLY_FRAME" val="{&quot;height&quot;:102.05858267716535,&quot;left&quot;:118.32330708661418,&quot;top&quot;:38.36889763779528,&quot;width&quot;:487.9862204724409}"/>
</p:tagLst>
</file>

<file path=ppt/tags/tag20.xml><?xml version="1.0" encoding="utf-8"?>
<p:tagLst xmlns:p="http://schemas.openxmlformats.org/presentationml/2006/main">
  <p:tag name="MH" val="20151123103241"/>
  <p:tag name="MH_LIBRARY" val="GRAPHIC"/>
  <p:tag name="MH_TYPE" val="Other"/>
  <p:tag name="MH_ORDER" val="4"/>
</p:tagLst>
</file>

<file path=ppt/tags/tag21.xml><?xml version="1.0" encoding="utf-8"?>
<p:tagLst xmlns:p="http://schemas.openxmlformats.org/presentationml/2006/main">
  <p:tag name="MH" val="20151123103241"/>
  <p:tag name="MH_LIBRARY" val="GRAPHIC"/>
  <p:tag name="MH_TYPE" val="Other"/>
  <p:tag name="MH_ORDER" val="1"/>
</p:tagLst>
</file>

<file path=ppt/tags/tag22.xml><?xml version="1.0" encoding="utf-8"?>
<p:tagLst xmlns:p="http://schemas.openxmlformats.org/presentationml/2006/main">
  <p:tag name="MH" val="20151123103241"/>
  <p:tag name="MH_LIBRARY" val="GRAPHIC"/>
  <p:tag name="MH_TYPE" val="Other"/>
  <p:tag name="MH_ORDER" val="2"/>
</p:tagLst>
</file>

<file path=ppt/tags/tag23.xml><?xml version="1.0" encoding="utf-8"?>
<p:tagLst xmlns:p="http://schemas.openxmlformats.org/presentationml/2006/main">
  <p:tag name="MH" val="20151123103241"/>
  <p:tag name="MH_LIBRARY" val="GRAPHIC"/>
  <p:tag name="MH_TYPE" val="Other"/>
  <p:tag name="MH_ORDER" val="3"/>
</p:tagLst>
</file>

<file path=ppt/tags/tag24.xml><?xml version="1.0" encoding="utf-8"?>
<p:tagLst xmlns:p="http://schemas.openxmlformats.org/presentationml/2006/main">
  <p:tag name="MH" val="20151123103241"/>
  <p:tag name="MH_LIBRARY" val="GRAPHIC"/>
  <p:tag name="MH_TYPE" val="Other"/>
  <p:tag name="MH_ORDER" val="4"/>
</p:tagLst>
</file>

<file path=ppt/tags/tag25.xml><?xml version="1.0" encoding="utf-8"?>
<p:tagLst xmlns:p="http://schemas.openxmlformats.org/presentationml/2006/main">
  <p:tag name="TABLE_ENDDRAG_ORIGIN_RECT" val="357*56"/>
  <p:tag name="TABLE_ENDDRAG_RECT" val="178*313*357*56"/>
</p:tagLst>
</file>

<file path=ppt/tags/tag26.xml><?xml version="1.0" encoding="utf-8"?>
<p:tagLst xmlns:p="http://schemas.openxmlformats.org/presentationml/2006/main">
  <p:tag name="TABLE_ENDDRAG_ORIGIN_RECT" val="442*162"/>
  <p:tag name="TABLE_ENDDRAG_RECT" val="125*293*442*162"/>
</p:tagLst>
</file>

<file path=ppt/tags/tag27.xml><?xml version="1.0" encoding="utf-8"?>
<p:tagLst xmlns:p="http://schemas.openxmlformats.org/presentationml/2006/main">
  <p:tag name="KSO_WM_DIAGRAM_VIRTUALLY_FRAME" val="{&quot;height&quot;:205.203937007874,&quot;left&quot;:-2.108031496062992,&quot;top&quot;:218.65,&quot;width&quot;:707.458031496063}"/>
</p:tagLst>
</file>

<file path=ppt/tags/tag28.xml><?xml version="1.0" encoding="utf-8"?>
<p:tagLst xmlns:p="http://schemas.openxmlformats.org/presentationml/2006/main">
  <p:tag name="KSO_WM_DIAGRAM_VIRTUALLY_FRAME" val="{&quot;height&quot;:205.203937007874,&quot;left&quot;:-2.108031496062992,&quot;top&quot;:218.65,&quot;width&quot;:707.458031496063}"/>
</p:tagLst>
</file>

<file path=ppt/tags/tag29.xml><?xml version="1.0" encoding="utf-8"?>
<p:tagLst xmlns:p="http://schemas.openxmlformats.org/presentationml/2006/main">
  <p:tag name="KSO_WM_DIAGRAM_VIRTUALLY_FRAME" val="{&quot;height&quot;:205.203937007874,&quot;left&quot;:-2.108031496062992,&quot;top&quot;:218.65,&quot;width&quot;:707.458031496063}"/>
</p:tagLst>
</file>

<file path=ppt/tags/tag3.xml><?xml version="1.0" encoding="utf-8"?>
<p:tagLst xmlns:p="http://schemas.openxmlformats.org/presentationml/2006/main">
  <p:tag name="KSO_WM_DIAGRAM_VIRTUALLY_FRAME" val="{&quot;height&quot;:102.05858267716535,&quot;left&quot;:118.32330708661418,&quot;top&quot;:38.36889763779528,&quot;width&quot;:487.9862204724409}"/>
</p:tagLst>
</file>

<file path=ppt/tags/tag30.xml><?xml version="1.0" encoding="utf-8"?>
<p:tagLst xmlns:p="http://schemas.openxmlformats.org/presentationml/2006/main">
  <p:tag name="KSO_WM_DIAGRAM_VIRTUALLY_FRAME" val="{&quot;height&quot;:205.203937007874,&quot;left&quot;:-2.108031496062992,&quot;top&quot;:218.65,&quot;width&quot;:707.458031496063}"/>
</p:tagLst>
</file>

<file path=ppt/tags/tag31.xml><?xml version="1.0" encoding="utf-8"?>
<p:tagLst xmlns:p="http://schemas.openxmlformats.org/presentationml/2006/main">
  <p:tag name="KSO_WM_DIAGRAM_VIRTUALLY_FRAME" val="{&quot;height&quot;:205.203937007874,&quot;left&quot;:-2.108031496062992,&quot;top&quot;:218.65,&quot;width&quot;:707.458031496063}"/>
</p:tagLst>
</file>

<file path=ppt/tags/tag32.xml><?xml version="1.0" encoding="utf-8"?>
<p:tagLst xmlns:p="http://schemas.openxmlformats.org/presentationml/2006/main">
  <p:tag name="KSO_WM_DIAGRAM_VIRTUALLY_FRAME" val="{&quot;height&quot;:205.203937007874,&quot;left&quot;:-2.108031496062992,&quot;top&quot;:218.65,&quot;width&quot;:707.458031496063}"/>
</p:tagLst>
</file>

<file path=ppt/tags/tag33.xml><?xml version="1.0" encoding="utf-8"?>
<p:tagLst xmlns:p="http://schemas.openxmlformats.org/presentationml/2006/main">
  <p:tag name="commondata" val="eyJoZGlkIjoiZjE3MGMyZDMzOGIyMGUyMDk5Mjg3MWUzODcxN2RkNTQifQ=="/>
</p:tagLst>
</file>

<file path=ppt/tags/tag4.xml><?xml version="1.0" encoding="utf-8"?>
<p:tagLst xmlns:p="http://schemas.openxmlformats.org/presentationml/2006/main">
  <p:tag name="KSO_WM_DIAGRAM_VIRTUALLY_FRAME" val="{&quot;height&quot;:102.05858267716535,&quot;left&quot;:118.32330708661418,&quot;top&quot;:38.36889763779528,&quot;width&quot;:487.9862204724409}"/>
</p:tagLst>
</file>

<file path=ppt/tags/tag5.xml><?xml version="1.0" encoding="utf-8"?>
<p:tagLst xmlns:p="http://schemas.openxmlformats.org/presentationml/2006/main">
  <p:tag name="MH" val="20151123103241"/>
  <p:tag name="MH_LIBRARY" val="GRAPHIC"/>
  <p:tag name="MH_TYPE" val="Other"/>
  <p:tag name="MH_ORDER" val="1"/>
</p:tagLst>
</file>

<file path=ppt/tags/tag6.xml><?xml version="1.0" encoding="utf-8"?>
<p:tagLst xmlns:p="http://schemas.openxmlformats.org/presentationml/2006/main">
  <p:tag name="MH" val="20151123103241"/>
  <p:tag name="MH_LIBRARY" val="GRAPHIC"/>
  <p:tag name="MH_TYPE" val="Other"/>
  <p:tag name="MH_ORDER" val="2"/>
</p:tagLst>
</file>

<file path=ppt/tags/tag7.xml><?xml version="1.0" encoding="utf-8"?>
<p:tagLst xmlns:p="http://schemas.openxmlformats.org/presentationml/2006/main">
  <p:tag name="MH" val="20151123103241"/>
  <p:tag name="MH_LIBRARY" val="GRAPHIC"/>
  <p:tag name="MH_TYPE" val="Other"/>
  <p:tag name="MH_ORDER" val="3"/>
</p:tagLst>
</file>

<file path=ppt/tags/tag8.xml><?xml version="1.0" encoding="utf-8"?>
<p:tagLst xmlns:p="http://schemas.openxmlformats.org/presentationml/2006/main">
  <p:tag name="MH" val="20151123103241"/>
  <p:tag name="MH_LIBRARY" val="GRAPHIC"/>
  <p:tag name="MH_TYPE" val="Other"/>
  <p:tag name="MH_ORDER" val="4"/>
</p:tagLst>
</file>

<file path=ppt/tags/tag9.xml><?xml version="1.0" encoding="utf-8"?>
<p:tagLst xmlns:p="http://schemas.openxmlformats.org/presentationml/2006/main">
  <p:tag name="MH" val="20151123103241"/>
  <p:tag name="MH_LIBRARY" val="GRAPHIC"/>
  <p:tag name="MH_TYPE" val="Other"/>
  <p:tag name="MH_ORDER" val="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8339</Words>
  <Application>WPS 演示</Application>
  <PresentationFormat>全屏显示(16:10)</PresentationFormat>
  <Paragraphs>341</Paragraphs>
  <Slides>50</Slides>
  <Notes>12</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50</vt:i4>
      </vt:variant>
    </vt:vector>
  </HeadingPairs>
  <TitlesOfParts>
    <vt:vector size="66" baseType="lpstr">
      <vt:lpstr>Arial</vt:lpstr>
      <vt:lpstr>宋体</vt:lpstr>
      <vt:lpstr>Wingdings</vt:lpstr>
      <vt:lpstr>微软雅黑</vt:lpstr>
      <vt:lpstr>Calibri</vt:lpstr>
      <vt:lpstr>方正准圆简体</vt:lpstr>
      <vt:lpstr>Calibri</vt:lpstr>
      <vt:lpstr>华文中宋</vt:lpstr>
      <vt:lpstr>等线 Light</vt:lpstr>
      <vt:lpstr>Times New Roman</vt:lpstr>
      <vt:lpstr>黑体</vt:lpstr>
      <vt:lpstr>Arial Unicode MS</vt:lpstr>
      <vt:lpstr>等线</vt:lpstr>
      <vt:lpstr>Office 主题</vt:lpstr>
      <vt:lpstr>1_Office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xzc</dc:creator>
  <cp:lastModifiedBy>微信用户</cp:lastModifiedBy>
  <cp:revision>173</cp:revision>
  <dcterms:created xsi:type="dcterms:W3CDTF">2020-11-19T00:21:00Z</dcterms:created>
  <dcterms:modified xsi:type="dcterms:W3CDTF">2025-08-04T08:47:24Z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42479B0EAE92440FACE403887DD72FB1_12</vt:lpwstr>
  </property>
  <property fmtid="{D5CDD505-2E9C-101B-9397-08002B2CF9AE}" pid="3" name="KSOProductBuildVer">
    <vt:lpwstr>2052-12.1.0.17140</vt:lpwstr>
  </property>
</Properties>
</file>