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48" r:id="rId1"/>
    <p:sldMasterId id="2147483660" r:id="rId3"/>
    <p:sldMasterId id="2147483672" r:id="rId4"/>
  </p:sldMasterIdLst>
  <p:notesMasterIdLst>
    <p:notesMasterId r:id="rId6"/>
  </p:notesMasterIdLst>
  <p:handoutMasterIdLst>
    <p:handoutMasterId r:id="rId26"/>
  </p:handoutMasterIdLst>
  <p:sldIdLst>
    <p:sldId id="297" r:id="rId5"/>
    <p:sldId id="257" r:id="rId7"/>
    <p:sldId id="291" r:id="rId8"/>
    <p:sldId id="259" r:id="rId9"/>
    <p:sldId id="420" r:id="rId10"/>
    <p:sldId id="264" r:id="rId11"/>
    <p:sldId id="473" r:id="rId12"/>
    <p:sldId id="474" r:id="rId13"/>
    <p:sldId id="470" r:id="rId14"/>
    <p:sldId id="475" r:id="rId15"/>
    <p:sldId id="476" r:id="rId16"/>
    <p:sldId id="486" r:id="rId17"/>
    <p:sldId id="477" r:id="rId18"/>
    <p:sldId id="478" r:id="rId19"/>
    <p:sldId id="479" r:id="rId20"/>
    <p:sldId id="471" r:id="rId21"/>
    <p:sldId id="472" r:id="rId22"/>
    <p:sldId id="480" r:id="rId23"/>
    <p:sldId id="411" r:id="rId24"/>
    <p:sldId id="469" r:id="rId25"/>
  </p:sldIdLst>
  <p:sldSz cx="9144000" cy="5715000" type="screen16x1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2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35" autoAdjust="0"/>
    <p:restoredTop sz="92483" autoAdjust="0"/>
  </p:normalViewPr>
  <p:slideViewPr>
    <p:cSldViewPr showGuides="1">
      <p:cViewPr varScale="1">
        <p:scale>
          <a:sx n="74" d="100"/>
          <a:sy n="74" d="100"/>
        </p:scale>
        <p:origin x="1104" y="52"/>
      </p:cViewPr>
      <p:guideLst>
        <p:guide orient="horz" pos="1800"/>
        <p:guide pos="289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25.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纯电动汽车本身不排放有害气体</a:t>
            </a:r>
            <a:r>
              <a:rPr lang="en-US" altLang="zh-CN" dirty="0"/>
              <a:t>,</a:t>
            </a:r>
            <a:r>
              <a:rPr lang="zh-CN" altLang="en-US" dirty="0"/>
              <a:t>不对环境造成污染；使用过程中有良好的经济效益；纯电动汽车具备结构简单、维修方便、能量利用效率高及噪声小等优点。纯电动汽车的使用成本较低，由于结构简单，其周期性保养项目、保养费用也比普通汽车低很多，一般更换齿轮油、制动片即可。同时，纯电动汽车没有传统汽车发动机等机构的噪声，而且电动机具备低转速、高转矩的特点，其起动和加速性能也很好。但是，纯电动汽车的续航里程普遍为</a:t>
            </a:r>
            <a:r>
              <a:rPr lang="en-US" altLang="zh-CN" dirty="0"/>
              <a:t>100~40Okm</a:t>
            </a:r>
            <a:r>
              <a:rPr lang="zh-CN" altLang="en-US" dirty="0"/>
              <a:t>，少数品牌车辆官方宣称可以达到</a:t>
            </a:r>
            <a:r>
              <a:rPr lang="en-US" altLang="zh-CN" dirty="0"/>
              <a:t>800~1000km</a:t>
            </a:r>
            <a:r>
              <a:rPr lang="zh-CN" altLang="en-US" dirty="0"/>
              <a:t>，但是考虑到电能转化率和气候等问题</a:t>
            </a:r>
            <a:r>
              <a:rPr lang="en-US" altLang="zh-CN" dirty="0"/>
              <a:t>,</a:t>
            </a:r>
            <a:r>
              <a:rPr lang="zh-CN" altLang="en-US" dirty="0"/>
              <a:t>纯电动汽车实际续航里程仍然是目前需要解决的技术问题，并且由于电动汽车电池在充电时间方面的时长比较长（相对于传统燃油车辆加油时间），所以“里程焦虑”仍然是生产厂商需要为客户解决的重要问题。</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solidFill>
                  <a:srgbClr val="0070C0"/>
                </a:solidFill>
                <a:latin typeface="微软雅黑" panose="020B0503020204020204" pitchFamily="34" charset="-122"/>
                <a:ea typeface="微软雅黑" panose="020B0503020204020204" pitchFamily="34" charset="-122"/>
              </a:rPr>
              <a:t>气动发动机与传统内燃机相比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由于在气缸里没有高温高压的气体燃烧过程</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只通过单纯的气体膨胀做功来达到功率输出的目的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因此不再需要复杂的冷却系统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机体也可以选用较低强度、轻质的材料和简单的结构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所以结构简单、尺寸小、重量轻</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造价低。</a:t>
            </a:r>
            <a:endParaRPr lang="zh-CN" altLang="en-US" dirty="0"/>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根据目前新能源汽车的发展状况，新能源汽车主要有以下发展趋势：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突破电池技术是关键。作为动力源，现在还没有任何一种电池能与石油相提并论，动力蓄电池已经成为现在电动汽车发展的瓶颈，因此，研究和开发出成本低廉、性能优良的动力蓄电池，是大量推广使用电动汽车的前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驱动电动机呈多样化发展。美国倾向于采用交流感应电动机，其主要优点是结构简单可靠，质量较小，但控制技术较复杂。日本多采用永磁无刷直流电动机，优点是效率高、起动转矩大、质量较小，但成本较高，且有髙温退磁、抗振性较差等缺点。德国、英国等大力开发开关磁阻电动机，优点是结构简单、可靠、成本低，缺点就是质量较大，易于产生噪声。</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、由于受续航里程的影响，纯电动汽车向超微型发展。这种汽车降低了对动力性和续航里程的要求，充电过程比较简单，车速不高，较适合于市内或社区小范围使用。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混合动力汽车是内燃机汽车和纯电动汽车之间的过渡产品，既充分发挥了现有内燃机的技术优势，又尽可能发挥了电动机驱动无污染的优势。发展混合动力汽车有两条技术路线值得重视：一是轿车混合动力的模块化。通过功能模块的发展与组合逐步推进汽车动力的电气化。随着电驱动功率在整车动力的占比逐渐提高，从只具备自动起停、怠速关机功能的微混合，以并联式混合动力发动机为主体的“轻混合”和以混联式为特征的“全混合”，最终过渡到串联式“可充电混合”模式。二是城市客车混合动力系统平台化。发电机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驱动电动机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储能装置构成了混合动力系统的基本技术平台。混合动力汽车可以大幅度降低油耗，减少污染物排放，且技术成熟。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燃料电池汽车成为竞争的焦点。燃料电池汽车在成本和整体性能上，特别是续航里程和补充燃料时间上明显优于用其他电池的电动汽车，并且燃料电池所用的燃料来源广泛，又可再生，并可实现无污染、零排放等环保标准。因此，燃料电池汽车已成为世界各大汽车公司</a:t>
            </a:r>
            <a:r>
              <a:rPr lang="en-US" altLang="zh-CN" b="1" dirty="0">
                <a:solidFill>
                  <a:srgbClr val="0070C0"/>
                </a:solidFill>
                <a:latin typeface="微软雅黑" panose="020B0503020204020204" pitchFamily="34" charset="-122"/>
                <a:ea typeface="微软雅黑" panose="020B0503020204020204" pitchFamily="34" charset="-122"/>
              </a:rPr>
              <a:t>21</a:t>
            </a:r>
            <a:r>
              <a:rPr lang="zh-CN" altLang="en-US" b="1" dirty="0">
                <a:solidFill>
                  <a:srgbClr val="0070C0"/>
                </a:solidFill>
                <a:latin typeface="微软雅黑" panose="020B0503020204020204" pitchFamily="34" charset="-122"/>
                <a:ea typeface="微软雅黑" panose="020B0503020204020204" pitchFamily="34" charset="-122"/>
              </a:rPr>
              <a:t>世纪激烈竞争的焦点。燃料电池及氢动力发动机车型被看作是新能源汽车最终的解决方案。</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另外，政府对加快新能源汽车的发展起着至关重要的作用，政府要加大资金投入和政策引导；提高充电站、换电站、加氢站等运行保障设施的覆盖率和整体数量，积极为新能源汽车的使用提供基础设施保障；企业要加大对新能源汽车研发的力度；同时要加大示范运行范围和力度，为新源汽车规模化、产业化发展做准备。</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根据目前新能源汽车的发展状况，新能源汽车主要有以下发展趋势：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突破电池技术是关键。作为动力源，现在还没有任何一种电池能与石油相提并论，动力蓄电池已经成为现在电动汽车发展的瓶颈，因此，研究和开发出成本低廉、性能优良的动力蓄电池，是大量推广使用电动汽车的前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驱动电动机呈多样化发展。美国倾向于采用交流感应电动机，其主要优点是结构简单可靠，质量较小，但控制技术较复杂。日本多采用永磁无刷直流电动机，优点是效率高、起动转矩大、质量较小，但成本较高，且有髙温退磁、抗振性较差等缺点。德国、英国等大力开发开关磁阻电动机，优点是结构简单、可靠、成本低，缺点就是质量较大，易于产生噪声。</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、由于受续航里程的影响，纯电动汽车向超微型发展。这种汽车降低了对动力性和续航里程的要求，充电过程比较简单，车速不高，较适合于市内或社区小范围使用。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混合动力汽车是内燃机汽车和纯电动汽车之间的过渡产品，既充分发挥了现有内燃机的技术优势，又尽可能发挥了电动机驱动无污染的优势。发展混合动力汽车有两条技术路线值得重视：一是轿车混合动力的模块化。通过功能模块的发展与组合逐步推进汽车动力的电气化。随着电驱动功率在整车动力的占比逐渐提高，从只具备自动起停、怠速关机功能的微混合，以并联式混合动力发动机为主体的“轻混合”和以混联式为特征的“全混合”，最终过渡到串联式“可充电混合”模式。二是城市客车混合动力系统平台化。发电机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驱动电动机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储能装置构成了混合动力系统的基本技术平台。混合动力汽车可以大幅度降低油耗，减少污染物排放，且技术成熟。</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燃料电池汽车成为竞争的焦点。燃料电池汽车在成本和整体性能上，特别是续航里程和补充燃料时间上明显优于用其他电池的电动汽车，并且燃料电池所用的燃料来源广泛，又可再生，并可实现无污染、零排放等环保标准。因此，燃料电池汽车已成为世界各大汽车公司</a:t>
            </a:r>
            <a:r>
              <a:rPr lang="en-US" altLang="zh-CN" b="1" dirty="0">
                <a:solidFill>
                  <a:srgbClr val="0070C0"/>
                </a:solidFill>
                <a:latin typeface="微软雅黑" panose="020B0503020204020204" pitchFamily="34" charset="-122"/>
                <a:ea typeface="微软雅黑" panose="020B0503020204020204" pitchFamily="34" charset="-122"/>
              </a:rPr>
              <a:t>21</a:t>
            </a:r>
            <a:r>
              <a:rPr lang="zh-CN" altLang="en-US" b="1" dirty="0">
                <a:solidFill>
                  <a:srgbClr val="0070C0"/>
                </a:solidFill>
                <a:latin typeface="微软雅黑" panose="020B0503020204020204" pitchFamily="34" charset="-122"/>
                <a:ea typeface="微软雅黑" panose="020B0503020204020204" pitchFamily="34" charset="-122"/>
              </a:rPr>
              <a:t>世纪激烈竞争的焦点。燃料电池及氢动力发动机车型被看作是新能源汽车最终的解决方案。</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另外，政府对加快新能源汽车的发展起着至关重要的作用，政府要加大资金投入和政策引导；提高充电站、换电站、加氢站等运行保障设施的覆盖率和整体数量，积极为新能源汽车的使用提供基础设施保障；企业要加大对新能源汽车研发的力度；同时要加大示范运行范围和力度，为新源汽车规模化、产业化发展做准备。</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microsoft.com/office/2007/relationships/hdphoto" Target="../media/image17.wdp"/><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notesSlide" Target="../notesSlides/notesSlide5.xml"/><Relationship Id="rId25" Type="http://schemas.openxmlformats.org/officeDocument/2006/relationships/slideLayout" Target="../slideLayouts/slideLayout7.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2470026" y="1777380"/>
            <a:ext cx="3775393" cy="707886"/>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新能源汽车概述</a:t>
            </a:r>
            <a:endPar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学习单元一</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770027"/>
            <a:ext cx="5372769" cy="4939030"/>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纯电动汽车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纯电动汽车是指以车载电源为动力，用电机驱动车轮行驶，符合道路交通、安全法规各项要求的车辆。</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电力驱动及控制系统是电动汽车的核心，也是区别于内燃机汽车的最大不同点。电力驱动及控制系统由驱动电动机、电源</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高压电池系统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和电动机的调速控制装置等组成。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纯电动汽车可以通过家用电源、专用充电桩或者特定的充电场所进行充电</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以满足日常的行驶需要。</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a:picLocks noChangeAspect="1"/>
          </p:cNvPicPr>
          <p:nvPr/>
        </p:nvPicPr>
        <p:blipFill rotWithShape="1">
          <a:blip r:embed="rId1"/>
          <a:srcRect l="6289" t="10265" r="5254" b="8851"/>
          <a:stretch>
            <a:fillRect/>
          </a:stretch>
        </p:blipFill>
        <p:spPr>
          <a:xfrm>
            <a:off x="6300190" y="4009628"/>
            <a:ext cx="2664297" cy="1372517"/>
          </a:xfrm>
          <a:prstGeom prst="rect">
            <a:avLst/>
          </a:prstGeom>
        </p:spPr>
      </p:pic>
      <p:pic>
        <p:nvPicPr>
          <p:cNvPr id="5" name="图片 4"/>
          <p:cNvPicPr>
            <a:picLocks noChangeAspect="1"/>
          </p:cNvPicPr>
          <p:nvPr/>
        </p:nvPicPr>
        <p:blipFill rotWithShape="1">
          <a:blip r:embed="rId2"/>
          <a:srcRect l="11798" t="13053" r="13810" b="7369"/>
          <a:stretch>
            <a:fillRect/>
          </a:stretch>
        </p:blipFill>
        <p:spPr>
          <a:xfrm>
            <a:off x="6358109" y="1501460"/>
            <a:ext cx="2548457" cy="1928562"/>
          </a:xfrm>
          <a:prstGeom prst="rect">
            <a:avLst/>
          </a:prstGeom>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52310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氢燃料电池汽车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燃料电池电动汽车</a:t>
            </a:r>
            <a:r>
              <a:rPr lang="en-US" altLang="zh-CN" b="1" dirty="0">
                <a:solidFill>
                  <a:srgbClr val="0070C0"/>
                </a:solidFill>
                <a:latin typeface="微软雅黑" panose="020B0503020204020204" pitchFamily="34" charset="-122"/>
                <a:ea typeface="微软雅黑" panose="020B0503020204020204" pitchFamily="34" charset="-122"/>
              </a:rPr>
              <a:t>(Fuel Cell Electric Vehicle</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FCEV)</a:t>
            </a:r>
            <a:r>
              <a:rPr lang="zh-CN" altLang="en-US" b="1" dirty="0">
                <a:solidFill>
                  <a:srgbClr val="0070C0"/>
                </a:solidFill>
                <a:latin typeface="微软雅黑" panose="020B0503020204020204" pitchFamily="34" charset="-122"/>
                <a:ea typeface="微软雅黑" panose="020B0503020204020204" pitchFamily="34" charset="-122"/>
              </a:rPr>
              <a:t>是利用氢气和空气中的氧在催化剂的作用下。在燃料电池中经电化学反应产生的电能作为主要动力源驱动的汽车。燃料电池电动汽车实质上是电动汽车的一种（如图</a:t>
            </a:r>
            <a:r>
              <a:rPr lang="en-US" altLang="zh-CN" b="1" dirty="0">
                <a:solidFill>
                  <a:srgbClr val="0070C0"/>
                </a:solidFill>
                <a:latin typeface="微软雅黑" panose="020B0503020204020204" pitchFamily="34" charset="-122"/>
                <a:ea typeface="微软雅黑" panose="020B0503020204020204" pitchFamily="34" charset="-122"/>
              </a:rPr>
              <a:t>1-.4</a:t>
            </a:r>
            <a:r>
              <a:rPr lang="zh-CN" altLang="en-US" b="1" dirty="0">
                <a:solidFill>
                  <a:srgbClr val="0070C0"/>
                </a:solidFill>
                <a:latin typeface="微软雅黑" panose="020B0503020204020204" pitchFamily="34" charset="-122"/>
                <a:ea typeface="微软雅黑" panose="020B0503020204020204" pitchFamily="34" charset="-122"/>
              </a:rPr>
              <a:t>所示），主要区别在于动力电池的工作原理不同。一般来说，燃料电池是通过电化学反应将化学能转化为电能，电化学反应所需的还原剂一般采用氢气，氧化剂则采用氧气，因此最早开发的燃料电池电动汽车多是直接采用氢燃料，氢气的储存可采用液化氢、压缩氢气或金属氢化物储氢等形式。</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2140" y="985520"/>
            <a:ext cx="7825105" cy="4523105"/>
          </a:xfrm>
          <a:prstGeom prst="rect">
            <a:avLst/>
          </a:prstGeom>
          <a:noFill/>
        </p:spPr>
        <p:txBody>
          <a:bodyPr wrap="square" rtlCol="0" anchor="t">
            <a:spAutoFit/>
          </a:bodyPr>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sym typeface="+mn-ea"/>
              </a:rPr>
              <a:t>目前燃料电池汽车绝大多数采用的是混合式燃料电池驱动系统</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将燃料电池与辅助动力源相结合电池可以只满足持续功率需求</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借助辅助动力源提供加速、爬坡等所需的峰值功率</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而且在制动可以将回馈的能量储存在辅助动力源中。混合式燃料电池驱动系统有并联式和串联式两种</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混合式燃料电池电动汽车的动力系统主要由燃料电池发动机、辅助动力源、</a:t>
            </a:r>
            <a:r>
              <a:rPr lang="en-US" altLang="zh-CN" b="1" dirty="0">
                <a:solidFill>
                  <a:srgbClr val="0070C0"/>
                </a:solidFill>
                <a:latin typeface="微软雅黑" panose="020B0503020204020204" pitchFamily="34" charset="-122"/>
                <a:ea typeface="微软雅黑" panose="020B0503020204020204" pitchFamily="34" charset="-122"/>
                <a:sym typeface="+mn-ea"/>
              </a:rPr>
              <a:t>DC-DC</a:t>
            </a:r>
            <a:r>
              <a:rPr lang="zh-CN" altLang="en-US" b="1" dirty="0">
                <a:solidFill>
                  <a:srgbClr val="0070C0"/>
                </a:solidFill>
                <a:latin typeface="微软雅黑" panose="020B0503020204020204" pitchFamily="34" charset="-122"/>
                <a:ea typeface="微软雅黑" panose="020B0503020204020204" pitchFamily="34" charset="-122"/>
                <a:sym typeface="+mn-ea"/>
              </a:rPr>
              <a:t>转换器、</a:t>
            </a:r>
            <a:r>
              <a:rPr lang="en-US" altLang="zh-CN" b="1" dirty="0">
                <a:solidFill>
                  <a:srgbClr val="0070C0"/>
                </a:solidFill>
                <a:latin typeface="微软雅黑" panose="020B0503020204020204" pitchFamily="34" charset="-122"/>
                <a:ea typeface="微软雅黑" panose="020B0503020204020204" pitchFamily="34" charset="-122"/>
                <a:sym typeface="+mn-ea"/>
              </a:rPr>
              <a:t>DCM</a:t>
            </a:r>
            <a:r>
              <a:rPr lang="zh-CN" altLang="en-US" b="1" dirty="0">
                <a:solidFill>
                  <a:srgbClr val="0070C0"/>
                </a:solidFill>
                <a:latin typeface="微软雅黑" panose="020B0503020204020204" pitchFamily="34" charset="-122"/>
                <a:ea typeface="微软雅黑" panose="020B0503020204020204" pitchFamily="34" charset="-122"/>
                <a:sym typeface="+mn-ea"/>
              </a:rPr>
              <a:t>逆变器、电动机和动力电控系统等组成。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sym typeface="+mn-ea"/>
              </a:rPr>
              <a:t>目前在大多数的燃料电池汽车</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特别是在燃料电池轿车上</a:t>
            </a:r>
            <a:r>
              <a:rPr lang="en-US" altLang="zh-CN" b="1" dirty="0">
                <a:solidFill>
                  <a:srgbClr val="0070C0"/>
                </a:solidFill>
                <a:latin typeface="微软雅黑" panose="020B0503020204020204" pitchFamily="34" charset="-122"/>
                <a:ea typeface="微软雅黑" panose="020B0503020204020204" pitchFamily="34" charset="-122"/>
                <a:sym typeface="+mn-ea"/>
              </a:rPr>
              <a:t>,</a:t>
            </a:r>
            <a:r>
              <a:rPr lang="zh-CN" altLang="en-US" b="1" dirty="0">
                <a:solidFill>
                  <a:srgbClr val="0070C0"/>
                </a:solidFill>
                <a:latin typeface="微软雅黑" panose="020B0503020204020204" pitchFamily="34" charset="-122"/>
                <a:ea typeface="微软雅黑" panose="020B0503020204020204" pitchFamily="34" charset="-122"/>
                <a:sym typeface="+mn-ea"/>
              </a:rPr>
              <a:t>仍然是以压缩氢气或液化氢气作为燃料。因此，相对于传统汽车燃料电池汽车的排放产物即为水，为零排放或近似零排放；减少了机油泄漏带来的水污染；降低了温室气体的排放；运行平稳、无噪声。</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5084737" cy="424624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其他新能源汽车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）超级电容汽车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超级电容作为电动汽车的供电电源，其优点是充电时间短、功率密度大、容量大、使用寿命长、免维护、无记忆、环保程度高等。目前运行成本仅为柴油车的</a:t>
            </a:r>
            <a:r>
              <a:rPr lang="en-US" altLang="zh-CN" b="1" dirty="0">
                <a:solidFill>
                  <a:srgbClr val="0070C0"/>
                </a:solidFill>
                <a:latin typeface="微软雅黑" panose="020B0503020204020204" pitchFamily="34" charset="-122"/>
                <a:ea typeface="微软雅黑" panose="020B0503020204020204" pitchFamily="34" charset="-122"/>
              </a:rPr>
              <a:t>1/3</a:t>
            </a:r>
            <a:r>
              <a:rPr lang="zh-CN" altLang="en-US" b="1" dirty="0">
                <a:solidFill>
                  <a:srgbClr val="0070C0"/>
                </a:solidFill>
                <a:latin typeface="微软雅黑" panose="020B0503020204020204" pitchFamily="34" charset="-122"/>
                <a:ea typeface="微软雅黑" panose="020B0503020204020204" pitchFamily="34" charset="-122"/>
              </a:rPr>
              <a:t>。但突出的缺点是功率输出随着行驶里程的增加而衰减，只适合短途运行。因此超级电容大部分被用于公共交通领域，或者作为纯电动车或燃料电池车的辅助电力系统。</a:t>
            </a:r>
            <a:endParaRPr lang="zh-CN" altLang="en-US" dirty="0"/>
          </a:p>
        </p:txBody>
      </p:sp>
      <p:pic>
        <p:nvPicPr>
          <p:cNvPr id="4" name="图片 3"/>
          <p:cNvPicPr>
            <a:picLocks noChangeAspect="1"/>
          </p:cNvPicPr>
          <p:nvPr/>
        </p:nvPicPr>
        <p:blipFill>
          <a:blip r:embed="rId1"/>
          <a:stretch>
            <a:fillRect/>
          </a:stretch>
        </p:blipFill>
        <p:spPr>
          <a:xfrm>
            <a:off x="6012160" y="3289548"/>
            <a:ext cx="2976657" cy="2083660"/>
          </a:xfrm>
          <a:prstGeom prst="rect">
            <a:avLst/>
          </a:prstGeom>
        </p:spPr>
      </p:pic>
      <p:pic>
        <p:nvPicPr>
          <p:cNvPr id="5" name="图片 4"/>
          <p:cNvPicPr>
            <a:picLocks noChangeAspect="1"/>
          </p:cNvPicPr>
          <p:nvPr/>
        </p:nvPicPr>
        <p:blipFill>
          <a:blip r:embed="rId2"/>
          <a:stretch>
            <a:fillRect/>
          </a:stretch>
        </p:blipFill>
        <p:spPr>
          <a:xfrm>
            <a:off x="5990006" y="1129308"/>
            <a:ext cx="2976657" cy="2057201"/>
          </a:xfrm>
          <a:prstGeom prst="rect">
            <a:avLst/>
          </a:prstGeom>
        </p:spPr>
      </p:pic>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1035371"/>
            <a:ext cx="4940721" cy="424624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其他新能源汽车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）飞轮电池汽车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在混合动力汽车上作为辅助，利用飞轮的惯性储能，储存非满负载时发动机的余能以及车辆下长坡、减速行驶时的能量，反馈到一个发电机上发电，再而驱动或加速飞轮旋转。</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优点是可提高能源使用效率、重量轻储能高、能量进出反应快、维护少寿命长，缺点是成本高、机动车转向会受飞轮陀螺效应的影响。</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766598" y="3177408"/>
            <a:ext cx="2981866" cy="1983288"/>
          </a:xfrm>
          <a:prstGeom prst="rect">
            <a:avLst/>
          </a:prstGeom>
        </p:spPr>
      </p:pic>
      <p:pic>
        <p:nvPicPr>
          <p:cNvPr id="5" name="图片 4"/>
          <p:cNvPicPr>
            <a:picLocks noChangeAspect="1"/>
          </p:cNvPicPr>
          <p:nvPr/>
        </p:nvPicPr>
        <p:blipFill>
          <a:blip r:embed="rId2"/>
          <a:stretch>
            <a:fillRect/>
          </a:stretch>
        </p:blipFill>
        <p:spPr>
          <a:xfrm>
            <a:off x="5699703" y="1129308"/>
            <a:ext cx="3240360" cy="1600860"/>
          </a:xfrm>
          <a:prstGeom prst="rect">
            <a:avLst/>
          </a:prstGeom>
        </p:spPr>
      </p:pic>
    </p:spTree>
  </p:cSld>
  <p:clrMapOvr>
    <a:masterClrMapping/>
  </p:clrMapOvr>
  <p:transition advClick="0" advTm="6000">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3212529" cy="424624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其他新能源汽车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）空气动力汽车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压缩空气汽车</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简称</a:t>
            </a:r>
            <a:r>
              <a:rPr lang="en-US" altLang="zh-CN" b="1" dirty="0">
                <a:solidFill>
                  <a:srgbClr val="0070C0"/>
                </a:solidFill>
                <a:latin typeface="微软雅黑" panose="020B0503020204020204" pitchFamily="34" charset="-122"/>
                <a:ea typeface="微软雅黑" panose="020B0503020204020204" pitchFamily="34" charset="-122"/>
              </a:rPr>
              <a:t>APV)</a:t>
            </a:r>
            <a:r>
              <a:rPr lang="zh-CN" altLang="en-US" b="1" dirty="0">
                <a:solidFill>
                  <a:srgbClr val="0070C0"/>
                </a:solidFill>
                <a:latin typeface="微软雅黑" panose="020B0503020204020204" pitchFamily="34" charset="-122"/>
                <a:ea typeface="微软雅黑" panose="020B0503020204020204" pitchFamily="34" charset="-122"/>
              </a:rPr>
              <a:t>也称气动汽车</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压缩空气汽车使用气动发动机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通过将高压气体所具有的压力能转换为机械能驱动汽车行驶。</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结构简单、尺寸小、重量轻</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造价低。</a:t>
            </a:r>
            <a:endParaRPr lang="zh-CN" altLang="en-US" dirty="0"/>
          </a:p>
        </p:txBody>
      </p:sp>
      <p:pic>
        <p:nvPicPr>
          <p:cNvPr id="4" name="图片 3"/>
          <p:cNvPicPr>
            <a:picLocks noChangeAspect="1"/>
          </p:cNvPicPr>
          <p:nvPr/>
        </p:nvPicPr>
        <p:blipFill rotWithShape="1">
          <a:blip r:embed="rId1">
            <a:extLst>
              <a:ext uri="{BEBA8EAE-BF5A-486C-A8C5-ECC9F3942E4B}">
                <a14:imgProps xmlns:a14="http://schemas.microsoft.com/office/drawing/2010/main">
                  <a14:imgLayer r:embed="rId2">
                    <a14:imgEffect>
                      <a14:backgroundRemoval t="13158" b="99561" l="5757" r="99836">
                        <a14:backgroundMark x1="6414" y1="91667" x2="12993" y2="99781"/>
                        <a14:backgroundMark x1="9868" y1="95833" x2="5099" y2="84211"/>
                        <a14:backgroundMark x1="6579" y1="81140" x2="16283" y2="99561"/>
                      </a14:backgroundRemoval>
                    </a14:imgEffect>
                  </a14:imgLayer>
                </a14:imgProps>
              </a:ext>
            </a:extLst>
          </a:blip>
          <a:srcRect l="5237" t="13527"/>
          <a:stretch>
            <a:fillRect/>
          </a:stretch>
        </p:blipFill>
        <p:spPr>
          <a:xfrm>
            <a:off x="4716016" y="2065412"/>
            <a:ext cx="4080867" cy="2792920"/>
          </a:xfrm>
          <a:prstGeom prst="rect">
            <a:avLst/>
          </a:prstGeom>
        </p:spPr>
      </p:pic>
    </p:spTree>
  </p:cSld>
  <p:clrMapOvr>
    <a:masterClrMapping/>
  </p:clrMapOvr>
  <p:transition advClick="0" advTm="6000">
    <p:push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52431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三、新能源汽车发展现状</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我国发展新能源汽车，是应对节能减排重大挑战的需要，同时也是汽车产业跨越式发展和提升国际竞争力的需要。说法较多的是“弯道超车”，我们有机会在新能源汽车领域与西方发达国家在一个平行的层面上创新。我国汽车工业以纯电驱动作为技术转型的主要战略方向，重点突破电池、电机和电控技术，推进纯电动汽车、插电式混合动力汽车产业化，实现汽车工业跨越式发展。近期以混合动力汽车为重点，大力推广普及节能汽车，逐步提高我国汽车燃油经济性水平。截止</a:t>
            </a:r>
            <a:r>
              <a:rPr lang="en-US" altLang="zh-CN" b="1" dirty="0">
                <a:solidFill>
                  <a:srgbClr val="0070C0"/>
                </a:solidFill>
                <a:latin typeface="微软雅黑" panose="020B0503020204020204" pitchFamily="34" charset="-122"/>
                <a:ea typeface="微软雅黑" panose="020B0503020204020204" pitchFamily="34" charset="-122"/>
              </a:rPr>
              <a:t>2020</a:t>
            </a:r>
            <a:r>
              <a:rPr lang="zh-CN" altLang="en-US" b="1" dirty="0">
                <a:solidFill>
                  <a:srgbClr val="0070C0"/>
                </a:solidFill>
                <a:latin typeface="微软雅黑" panose="020B0503020204020204" pitchFamily="34" charset="-122"/>
                <a:ea typeface="微软雅黑" panose="020B0503020204020204" pitchFamily="34" charset="-122"/>
              </a:rPr>
              <a:t>年</a:t>
            </a: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月，我国新能源汽车保有量</a:t>
            </a:r>
            <a:r>
              <a:rPr lang="en-US" altLang="zh-CN" b="1" dirty="0">
                <a:solidFill>
                  <a:srgbClr val="0070C0"/>
                </a:solidFill>
                <a:latin typeface="微软雅黑" panose="020B0503020204020204" pitchFamily="34" charset="-122"/>
                <a:ea typeface="微软雅黑" panose="020B0503020204020204" pitchFamily="34" charset="-122"/>
              </a:rPr>
              <a:t>417</a:t>
            </a:r>
            <a:r>
              <a:rPr lang="zh-CN" altLang="en-US" b="1" dirty="0">
                <a:solidFill>
                  <a:srgbClr val="0070C0"/>
                </a:solidFill>
                <a:latin typeface="微软雅黑" panose="020B0503020204020204" pitchFamily="34" charset="-122"/>
                <a:ea typeface="微软雅黑" panose="020B0503020204020204" pitchFamily="34" charset="-122"/>
              </a:rPr>
              <a:t>万辆，虽然有补贴下降和疫情双重影响，但与去年年底相比仍然增加</a:t>
            </a:r>
            <a:r>
              <a:rPr lang="en-US" altLang="zh-CN" b="1" dirty="0">
                <a:solidFill>
                  <a:srgbClr val="0070C0"/>
                </a:solidFill>
                <a:latin typeface="微软雅黑" panose="020B0503020204020204" pitchFamily="34" charset="-122"/>
                <a:ea typeface="微软雅黑" panose="020B0503020204020204" pitchFamily="34" charset="-122"/>
              </a:rPr>
              <a:t>36</a:t>
            </a:r>
            <a:r>
              <a:rPr lang="zh-CN" altLang="en-US" b="1" dirty="0">
                <a:solidFill>
                  <a:srgbClr val="0070C0"/>
                </a:solidFill>
                <a:latin typeface="微软雅黑" panose="020B0503020204020204" pitchFamily="34" charset="-122"/>
                <a:ea typeface="微软雅黑" panose="020B0503020204020204" pitchFamily="34" charset="-122"/>
              </a:rPr>
              <a:t>万辆，增长</a:t>
            </a:r>
            <a:r>
              <a:rPr lang="en-US" altLang="zh-CN" b="1" dirty="0">
                <a:solidFill>
                  <a:srgbClr val="0070C0"/>
                </a:solidFill>
                <a:latin typeface="微软雅黑" panose="020B0503020204020204" pitchFamily="34" charset="-122"/>
                <a:ea typeface="微软雅黑" panose="020B0503020204020204" pitchFamily="34" charset="-122"/>
              </a:rPr>
              <a:t>9.45%</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48285" y="770255"/>
            <a:ext cx="8509635" cy="5123180"/>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四、新能源汽车发展趋势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根据目前新能源汽车的发展状况，新能源汽车主要有以下发展趋势：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突破电池技术是关键。</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动力蓄电池已经成为现在电动汽车发展的瓶颈</a:t>
            </a:r>
            <a:r>
              <a:rPr lang="en-US" altLang="zh-CN" sz="1600" b="1" dirty="0">
                <a:solidFill>
                  <a:srgbClr val="0070C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亟需成本低廉、性能优良的动力蓄电池。</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驱动电动机呈多样化发展。</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交流感应电动机，其主要优点是结构简单可靠，质量较小，但控制技术较复杂。</a:t>
            </a:r>
            <a:endParaRPr lang="en-US" altLang="zh-CN"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永磁无刷直流电动机，优点是效率高、起动转矩大、质量较小，但成本较高，且有髙温退磁、抗振性较差等缺点。</a:t>
            </a:r>
            <a:endParaRPr lang="en-US" altLang="zh-CN"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开关磁阻电动机，优点是结构简单、可靠、成本低，缺点就是质量较大，易于产生噪声。</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由于受续航里程的影响，纯电动汽车向超微型发展。</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混合动力汽车是内燃机汽车和纯电动汽车之间的过渡产品，混合动力汽车可以大幅度降低油耗，减少污染物排放，且技术成熟。</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939030"/>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四、新能源汽车发展趋势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根据目前新能源汽车的发展状况，新能源汽车主要有以下发展趋势：</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燃料电池汽车成为竞争的焦点</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燃料电池汽车已成为世界各大汽车公司</a:t>
            </a:r>
            <a:r>
              <a:rPr lang="en-US" altLang="zh-CN" b="1" dirty="0">
                <a:solidFill>
                  <a:srgbClr val="0070C0"/>
                </a:solidFill>
                <a:latin typeface="微软雅黑" panose="020B0503020204020204" pitchFamily="34" charset="-122"/>
                <a:ea typeface="微软雅黑" panose="020B0503020204020204" pitchFamily="34" charset="-122"/>
              </a:rPr>
              <a:t>21</a:t>
            </a:r>
            <a:r>
              <a:rPr lang="zh-CN" altLang="en-US" b="1" dirty="0">
                <a:solidFill>
                  <a:srgbClr val="0070C0"/>
                </a:solidFill>
                <a:latin typeface="微软雅黑" panose="020B0503020204020204" pitchFamily="34" charset="-122"/>
                <a:ea typeface="微软雅黑" panose="020B0503020204020204" pitchFamily="34" charset="-122"/>
              </a:rPr>
              <a:t>世纪激烈竞争的焦点。燃料电池及氢动力发动机车型被看作是新能源汽车最终的解决方案。</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政府对加快新能源汽车的发展起着至关重要的作用，政府要加大资金投入和政策引导；提高充电站、换电站、加氢站等运行保障设施的覆盖率和整体数量，积极为新能源汽车的使用提供基础设施保障；企业要加大对新能源汽车研发的力度；同时要加大示范运行范围和力度，为新源汽车规模化、产业化发展做准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83062" y="1707659"/>
            <a:ext cx="7848872" cy="2306955"/>
          </a:xfrm>
          <a:prstGeom prst="rect">
            <a:avLst/>
          </a:prstGeom>
        </p:spPr>
        <p:txBody>
          <a:bodyPr wrap="square">
            <a:sp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混合动力汽车的混动模式有哪些？</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纯电动汽车的基本结构组成？</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目前制约新能源汽车发展的技术短板主要在哪些方面？哪些技术有望短期突破。</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1682734" y="1169266"/>
            <a:ext cx="4603843"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789" y="1849388"/>
            <a:ext cx="4445787"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1837398" y="3233047"/>
            <a:ext cx="4444508"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9245" y="3928330"/>
            <a:ext cx="4620946"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84"/>
          <p:cNvSpPr/>
          <p:nvPr/>
        </p:nvSpPr>
        <p:spPr>
          <a:xfrm>
            <a:off x="1506961" y="4608450"/>
            <a:ext cx="479322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nvSpPr>
        <p:spPr>
          <a:xfrm>
            <a:off x="1502706" y="487285"/>
            <a:ext cx="4797485"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25899"/>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284" y="2548748"/>
            <a:ext cx="428329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1" name="TextBox 20"/>
          <p:cNvSpPr txBox="1"/>
          <p:nvPr/>
        </p:nvSpPr>
        <p:spPr>
          <a:xfrm>
            <a:off x="1694180" y="558165"/>
            <a:ext cx="4718685" cy="4603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prstClr val="white"/>
                </a:solidFill>
                <a:latin typeface="微软雅黑" panose="020B0503020204020204" pitchFamily="34" charset="-122"/>
                <a:ea typeface="微软雅黑" panose="020B0503020204020204" pitchFamily="34" charset="-122"/>
              </a:rPr>
              <a:t>新能源汽车的定义、分类及发展</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830997"/>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4800" dirty="0"/>
              <a:t>Thanks </a:t>
            </a:r>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spd="med" advClick="0" advTm="3000">
        <p14:gallery dir="l"/>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246380" y="2602865"/>
            <a:ext cx="878014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新能源汽车的定义、分类及发展</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1477328"/>
          </a:xfrm>
          <a:prstGeom prst="rect">
            <a:avLst/>
          </a:prstGeom>
          <a:noFill/>
        </p:spPr>
        <p:txBody>
          <a:bodyPr wrap="square" rtlCol="0">
            <a:spAutoFit/>
          </a:bodyPr>
          <a:lstStyle/>
          <a:p>
            <a:pPr>
              <a:lnSpc>
                <a:spcPct val="200000"/>
              </a:lnSpc>
            </a:pPr>
            <a:r>
              <a:rPr lang="en-US"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en-US" b="1" dirty="0">
                <a:solidFill>
                  <a:srgbClr val="0070C0"/>
                </a:solidFill>
                <a:latin typeface="微软雅黑" panose="020B0503020204020204" pitchFamily="34" charset="-122"/>
                <a:ea typeface="微软雅黑" panose="020B0503020204020204" pitchFamily="34" charset="-122"/>
              </a:rPr>
              <a:t>新学期，新气象。开学伊始，请你在新学期制作一份以介绍新能源汽车为主题的手抄报，让大家初步了解新能源汽车的定义、分类及发展情况。</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1420536" y="1497239"/>
            <a:ext cx="529927" cy="461665"/>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1408409" y="2171243"/>
            <a:ext cx="529928" cy="461665"/>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1408410" y="2807091"/>
            <a:ext cx="529927" cy="461666"/>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2256839" y="1582730"/>
            <a:ext cx="4385565"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能叙述</a:t>
            </a:r>
            <a:r>
              <a:rPr lang="zh-CN" altLang="en-US" b="1" dirty="0">
                <a:solidFill>
                  <a:srgbClr val="0070C0"/>
                </a:solidFill>
                <a:latin typeface="微软雅黑" panose="020B0503020204020204" pitchFamily="34" charset="-122"/>
                <a:ea typeface="微软雅黑" panose="020B0503020204020204" pitchFamily="34" charset="-122"/>
              </a:rPr>
              <a:t>新能源汽车的定义并举例。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2256839" y="2220524"/>
            <a:ext cx="5915561"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能叙述新能源汽车目前的基本市场概况及发展趋势。</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2267744" y="2858953"/>
            <a:ext cx="4385565" cy="36830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能总结不同类型新能源汽车的优缺点。</a:t>
            </a:r>
            <a:endParaRPr lang="zh-CN" altLang="en-US" dirty="0"/>
          </a:p>
        </p:txBody>
      </p:sp>
      <p:sp>
        <p:nvSpPr>
          <p:cNvPr id="29" name="文本框 28"/>
          <p:cNvSpPr txBox="1"/>
          <p:nvPr>
            <p:custDataLst>
              <p:tags r:id="rId19"/>
            </p:custDataLst>
          </p:nvPr>
        </p:nvSpPr>
        <p:spPr>
          <a:xfrm>
            <a:off x="2267744" y="3491487"/>
            <a:ext cx="5688632" cy="369332"/>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培养学生的网络应用能力、总结能力与语言表达能力。</a:t>
            </a:r>
            <a:endParaRPr lang="zh-CN" altLang="en-US" dirty="0"/>
          </a:p>
        </p:txBody>
      </p:sp>
      <p:grpSp>
        <p:nvGrpSpPr>
          <p:cNvPr id="31" name="组合 30"/>
          <p:cNvGrpSpPr/>
          <p:nvPr>
            <p:custDataLst>
              <p:tags r:id="rId20"/>
            </p:custDataLst>
          </p:nvPr>
        </p:nvGrpSpPr>
        <p:grpSpPr>
          <a:xfrm>
            <a:off x="1401116" y="3449914"/>
            <a:ext cx="529927" cy="461666"/>
            <a:chOff x="1710900" y="4311825"/>
            <a:chExt cx="734429" cy="653575"/>
          </a:xfrm>
        </p:grpSpPr>
        <p:sp>
          <p:nvSpPr>
            <p:cNvPr id="32" name="MH_Other_9"/>
            <p:cNvSpPr>
              <a:spLocks noChangeArrowheads="1"/>
            </p:cNvSpPr>
            <p:nvPr>
              <p:custDataLst>
                <p:tags r:id="rId21"/>
              </p:custDataLst>
            </p:nvPr>
          </p:nvSpPr>
          <p:spPr bwMode="auto">
            <a:xfrm>
              <a:off x="1710900" y="4311825"/>
              <a:ext cx="357108" cy="35710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10"/>
            <p:cNvSpPr>
              <a:spLocks noChangeArrowheads="1"/>
            </p:cNvSpPr>
            <p:nvPr>
              <p:custDataLst>
                <p:tags r:id="rId22"/>
              </p:custDataLst>
            </p:nvPr>
          </p:nvSpPr>
          <p:spPr bwMode="auto">
            <a:xfrm>
              <a:off x="2088221" y="4385942"/>
              <a:ext cx="282991" cy="282991"/>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11"/>
            <p:cNvSpPr>
              <a:spLocks noChangeArrowheads="1"/>
            </p:cNvSpPr>
            <p:nvPr>
              <p:custDataLst>
                <p:tags r:id="rId23"/>
              </p:custDataLst>
            </p:nvPr>
          </p:nvSpPr>
          <p:spPr bwMode="auto">
            <a:xfrm>
              <a:off x="1791755" y="4689147"/>
              <a:ext cx="276253" cy="276253"/>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12"/>
            <p:cNvSpPr>
              <a:spLocks noChangeArrowheads="1"/>
            </p:cNvSpPr>
            <p:nvPr>
              <p:custDataLst>
                <p:tags r:id="rId24"/>
              </p:custDataLst>
            </p:nvPr>
          </p:nvSpPr>
          <p:spPr bwMode="auto">
            <a:xfrm>
              <a:off x="2088221" y="4689147"/>
              <a:ext cx="357108" cy="235826"/>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3716585" cy="4523105"/>
          </a:xfrm>
          <a:prstGeom prst="rect">
            <a:avLst/>
          </a:prstGeom>
          <a:noFill/>
        </p:spPr>
        <p:txBody>
          <a:bodyPr wrap="square" rtlCol="0">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a:t>
            </a:r>
            <a:r>
              <a:rPr lang="zh-CN" altLang="en-US" b="1" dirty="0">
                <a:solidFill>
                  <a:srgbClr val="0070C0"/>
                </a:solidFill>
                <a:latin typeface="微软雅黑" panose="020B0503020204020204" pitchFamily="34" charset="-122"/>
                <a:ea typeface="微软雅黑" panose="020B0503020204020204" pitchFamily="34" charset="-122"/>
              </a:rPr>
              <a:t>新能源汽车的定义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工业和信息化部在</a:t>
            </a:r>
            <a:r>
              <a:rPr lang="en-US" altLang="zh-CN" b="1" dirty="0">
                <a:solidFill>
                  <a:srgbClr val="0070C0"/>
                </a:solidFill>
                <a:latin typeface="微软雅黑" panose="020B0503020204020204" pitchFamily="34" charset="-122"/>
                <a:ea typeface="微软雅黑" panose="020B0503020204020204" pitchFamily="34" charset="-122"/>
              </a:rPr>
              <a:t>2020</a:t>
            </a:r>
            <a:r>
              <a:rPr lang="zh-CN" altLang="en-US" b="1" dirty="0">
                <a:solidFill>
                  <a:srgbClr val="0070C0"/>
                </a:solidFill>
                <a:latin typeface="微软雅黑" panose="020B0503020204020204" pitchFamily="34" charset="-122"/>
                <a:ea typeface="微软雅黑" panose="020B0503020204020204" pitchFamily="34" charset="-122"/>
              </a:rPr>
              <a:t>年</a:t>
            </a:r>
            <a:r>
              <a:rPr lang="en-US" altLang="zh-CN" b="1" dirty="0">
                <a:solidFill>
                  <a:srgbClr val="0070C0"/>
                </a:solidFill>
                <a:latin typeface="微软雅黑" panose="020B0503020204020204" pitchFamily="34" charset="-122"/>
                <a:ea typeface="微软雅黑" panose="020B0503020204020204" pitchFamily="34" charset="-122"/>
              </a:rPr>
              <a:t>8</a:t>
            </a:r>
            <a:r>
              <a:rPr lang="zh-CN" altLang="en-US" b="1" dirty="0">
                <a:solidFill>
                  <a:srgbClr val="0070C0"/>
                </a:solidFill>
                <a:latin typeface="微软雅黑" panose="020B0503020204020204" pitchFamily="34" charset="-122"/>
                <a:ea typeface="微软雅黑" panose="020B0503020204020204" pitchFamily="34" charset="-122"/>
              </a:rPr>
              <a:t>月</a:t>
            </a:r>
            <a:r>
              <a:rPr lang="en-US" altLang="zh-CN" b="1" dirty="0">
                <a:solidFill>
                  <a:srgbClr val="0070C0"/>
                </a:solidFill>
                <a:latin typeface="微软雅黑" panose="020B0503020204020204" pitchFamily="34" charset="-122"/>
                <a:ea typeface="微软雅黑" panose="020B0503020204020204" pitchFamily="34" charset="-122"/>
              </a:rPr>
              <a:t>19</a:t>
            </a:r>
            <a:r>
              <a:rPr lang="zh-CN" altLang="en-US" b="1" dirty="0">
                <a:solidFill>
                  <a:srgbClr val="0070C0"/>
                </a:solidFill>
                <a:latin typeface="微软雅黑" panose="020B0503020204020204" pitchFamily="34" charset="-122"/>
                <a:ea typeface="微软雅黑" panose="020B0503020204020204" pitchFamily="34" charset="-122"/>
              </a:rPr>
              <a:t>日发布的</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新能源汽车生产企业及产品准入管理规定</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中第三条对新能源汽车进行了定义：</a:t>
            </a:r>
            <a:r>
              <a:rPr b="1" dirty="0">
                <a:solidFill>
                  <a:srgbClr val="0070C0"/>
                </a:solidFill>
                <a:latin typeface="微软雅黑" panose="020B0503020204020204" pitchFamily="34" charset="-122"/>
                <a:ea typeface="微软雅黑" panose="020B0503020204020204" pitchFamily="34" charset="-122"/>
              </a:rPr>
              <a:t>本规定所称新能源汽车，是指采用新型动力系统，完全或者主要依靠新型能源驱动的汽车，包括插电式混合动力（含增程式）汽车、纯电动汽车和燃料电池汽车等。</a:t>
            </a:r>
            <a:endParaRPr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5" name="图片 4"/>
          <p:cNvPicPr>
            <a:picLocks noChangeAspect="1"/>
          </p:cNvPicPr>
          <p:nvPr/>
        </p:nvPicPr>
        <p:blipFill>
          <a:blip r:embed="rId1"/>
          <a:stretch>
            <a:fillRect/>
          </a:stretch>
        </p:blipFill>
        <p:spPr>
          <a:xfrm>
            <a:off x="3853339" y="1311540"/>
            <a:ext cx="5229585" cy="3634192"/>
          </a:xfrm>
          <a:prstGeom prst="rect">
            <a:avLst/>
          </a:prstGeom>
        </p:spPr>
      </p:pic>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316985" cy="1705403"/>
          </a:xfrm>
          <a:prstGeom prst="rect">
            <a:avLst/>
          </a:prstGeom>
          <a:noFill/>
        </p:spPr>
        <p:txBody>
          <a:bodyPr wrap="square" rtlCol="0">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a:t>
            </a:r>
            <a:r>
              <a:rPr lang="zh-CN" altLang="en-US" b="1" dirty="0">
                <a:solidFill>
                  <a:srgbClr val="0070C0"/>
                </a:solidFill>
                <a:latin typeface="微软雅黑" panose="020B0503020204020204" pitchFamily="34" charset="-122"/>
                <a:ea typeface="微软雅黑" panose="020B0503020204020204" pitchFamily="34" charset="-122"/>
              </a:rPr>
              <a:t>新能源汽车的定义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新能源汽车是指采用非常规的车用燃料作为动力来源（或使用常规的车用燃料、采用新型车载动力装置），综合车辆的动力控制和驱动方面的先进技术，形成的技术原理先进、具有新技术、新结构的汽车。</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1"/>
          <a:srcRect l="9680" t="14544" r="3800" b="4412"/>
          <a:stretch>
            <a:fillRect/>
          </a:stretch>
        </p:blipFill>
        <p:spPr>
          <a:xfrm>
            <a:off x="4788024" y="2857500"/>
            <a:ext cx="4041129" cy="2510993"/>
          </a:xfrm>
          <a:prstGeom prst="rect">
            <a:avLst/>
          </a:prstGeom>
        </p:spPr>
      </p:pic>
      <p:sp>
        <p:nvSpPr>
          <p:cNvPr id="6" name="文本框 5"/>
          <p:cNvSpPr txBox="1"/>
          <p:nvPr/>
        </p:nvSpPr>
        <p:spPr>
          <a:xfrm>
            <a:off x="727829" y="2708662"/>
            <a:ext cx="3484132" cy="2536400"/>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除目前主流市场上常见的混合动力汽车，纯电动（</a:t>
            </a:r>
            <a:r>
              <a:rPr lang="en-US" altLang="zh-CN" b="1" dirty="0">
                <a:solidFill>
                  <a:srgbClr val="0070C0"/>
                </a:solidFill>
                <a:latin typeface="微软雅黑" panose="020B0503020204020204" pitchFamily="34" charset="-122"/>
                <a:ea typeface="微软雅黑" panose="020B0503020204020204" pitchFamily="34" charset="-122"/>
              </a:rPr>
              <a:t>BEV</a:t>
            </a:r>
            <a:r>
              <a:rPr lang="zh-CN" altLang="en-US" b="1" dirty="0">
                <a:solidFill>
                  <a:srgbClr val="0070C0"/>
                </a:solidFill>
                <a:latin typeface="微软雅黑" panose="020B0503020204020204" pitchFamily="34" charset="-122"/>
                <a:ea typeface="微软雅黑" panose="020B0503020204020204" pitchFamily="34" charset="-122"/>
              </a:rPr>
              <a:t>化学电池）汽车以外，还有一些其他类型的新能源车辆，如：燃料电池电动汽车（</a:t>
            </a:r>
            <a:r>
              <a:rPr lang="en-US" altLang="zh-CN" b="1" dirty="0">
                <a:solidFill>
                  <a:srgbClr val="0070C0"/>
                </a:solidFill>
                <a:latin typeface="微软雅黑" panose="020B0503020204020204" pitchFamily="34" charset="-122"/>
                <a:ea typeface="微软雅黑" panose="020B0503020204020204" pitchFamily="34" charset="-122"/>
              </a:rPr>
              <a:t>FCEV</a:t>
            </a:r>
            <a:r>
              <a:rPr lang="zh-CN" altLang="en-US" b="1" dirty="0">
                <a:solidFill>
                  <a:srgbClr val="0070C0"/>
                </a:solidFill>
                <a:latin typeface="微软雅黑" panose="020B0503020204020204" pitchFamily="34" charset="-122"/>
                <a:ea typeface="微软雅黑" panose="020B0503020204020204" pitchFamily="34" charset="-122"/>
              </a:rPr>
              <a:t>）、超级电容汽车等。</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8" y="985292"/>
            <a:ext cx="7749033" cy="2862322"/>
          </a:xfrm>
          <a:prstGeom prst="rect">
            <a:avLst/>
          </a:prstGeom>
          <a:noFill/>
        </p:spPr>
        <p:txBody>
          <a:bodyPr wrap="square" rtlCol="0">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a:t>
            </a:r>
            <a:r>
              <a:rPr lang="zh-CN" altLang="en-US" b="1" dirty="0">
                <a:solidFill>
                  <a:srgbClr val="0070C0"/>
                </a:solidFill>
                <a:latin typeface="微软雅黑" panose="020B0503020204020204" pitchFamily="34" charset="-122"/>
                <a:ea typeface="微软雅黑" panose="020B0503020204020204" pitchFamily="34" charset="-122"/>
              </a:rPr>
              <a:t>新能源汽车的定义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新能源汽车的定义在不同国家其称谓也有所不同，在美国，新能源汽车通常只指“代用燃料汽车”。在日本通常称为“低公害汽车”。</a:t>
            </a:r>
            <a:r>
              <a:rPr lang="en-US" altLang="zh-CN" b="1" dirty="0">
                <a:solidFill>
                  <a:srgbClr val="0070C0"/>
                </a:solidFill>
                <a:latin typeface="微软雅黑" panose="020B0503020204020204" pitchFamily="34" charset="-122"/>
                <a:ea typeface="微软雅黑" panose="020B0503020204020204" pitchFamily="34" charset="-122"/>
              </a:rPr>
              <a:t>2001</a:t>
            </a:r>
            <a:r>
              <a:rPr lang="zh-CN" altLang="en-US" b="1" dirty="0">
                <a:solidFill>
                  <a:srgbClr val="0070C0"/>
                </a:solidFill>
                <a:latin typeface="微软雅黑" panose="020B0503020204020204" pitchFamily="34" charset="-122"/>
                <a:ea typeface="微软雅黑" panose="020B0503020204020204" pitchFamily="34" charset="-122"/>
              </a:rPr>
              <a:t>年日本国土交通省、环境省和经济产业省制定了“低公害车开发普及行动计划”。该计划所指的低公害车包括</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类：以天然气为燃料的汽车、混合动力汽车、电动汽车、以甲醇为燃料的汽车、排污和效率限制标准严格的清洁汽油汽车。</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8037065" cy="244538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二、新能源汽车的分类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混合动力汽车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混合动力汽车（</a:t>
            </a:r>
            <a:r>
              <a:rPr lang="en-US" altLang="zh-CN" b="1" dirty="0">
                <a:solidFill>
                  <a:srgbClr val="0070C0"/>
                </a:solidFill>
                <a:latin typeface="微软雅黑" panose="020B0503020204020204" pitchFamily="34" charset="-122"/>
                <a:ea typeface="微软雅黑" panose="020B0503020204020204" pitchFamily="34" charset="-122"/>
              </a:rPr>
              <a:t>Hybrid Vehicle</a:t>
            </a:r>
            <a:r>
              <a:rPr lang="zh-CN" altLang="en-US" b="1" dirty="0">
                <a:solidFill>
                  <a:srgbClr val="0070C0"/>
                </a:solidFill>
                <a:latin typeface="微软雅黑" panose="020B0503020204020204" pitchFamily="34" charset="-122"/>
                <a:ea typeface="微软雅黑" panose="020B0503020204020204" pitchFamily="34" charset="-122"/>
              </a:rPr>
              <a:t>）是指车辆驱动系统由两个或多个能同时运转的单个驱动系统联合组成的车辆，车辆的行驶功率依据实际的车辆行驶状态由单个驱动系统单独或共同提供。</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a:picLocks noChangeAspect="1"/>
          </p:cNvPicPr>
          <p:nvPr/>
        </p:nvPicPr>
        <p:blipFill rotWithShape="1">
          <a:blip r:embed="rId1"/>
          <a:srcRect t="5057" r="7075"/>
          <a:stretch>
            <a:fillRect/>
          </a:stretch>
        </p:blipFill>
        <p:spPr>
          <a:xfrm>
            <a:off x="5283116" y="3001516"/>
            <a:ext cx="3821018" cy="2047881"/>
          </a:xfrm>
          <a:prstGeom prst="rect">
            <a:avLst/>
          </a:prstGeom>
        </p:spPr>
      </p:pic>
      <p:sp>
        <p:nvSpPr>
          <p:cNvPr id="6" name="文本框 5"/>
          <p:cNvSpPr txBox="1"/>
          <p:nvPr/>
        </p:nvSpPr>
        <p:spPr>
          <a:xfrm>
            <a:off x="711399" y="2948831"/>
            <a:ext cx="4572000" cy="2951898"/>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通常所说的混合动力汽车，一般是指油电混合动力汽车（</a:t>
            </a:r>
            <a:r>
              <a:rPr lang="en-US" altLang="zh-CN" b="1" dirty="0">
                <a:solidFill>
                  <a:srgbClr val="0070C0"/>
                </a:solidFill>
                <a:latin typeface="微软雅黑" panose="020B0503020204020204" pitchFamily="34" charset="-122"/>
                <a:ea typeface="微软雅黑" panose="020B0503020204020204" pitchFamily="34" charset="-122"/>
              </a:rPr>
              <a:t>Hybrid Electric Vehicle, HEV</a:t>
            </a:r>
            <a:r>
              <a:rPr lang="zh-CN" altLang="en-US" b="1" dirty="0">
                <a:solidFill>
                  <a:srgbClr val="0070C0"/>
                </a:solidFill>
                <a:latin typeface="微软雅黑" panose="020B0503020204020204" pitchFamily="34" charset="-122"/>
                <a:ea typeface="微软雅黑" panose="020B0503020204020204" pitchFamily="34" charset="-122"/>
              </a:rPr>
              <a:t>），即采用传统的内燃机和电动机作为动力源，也有的发动机经过改造使用其他替代燃料，例如压缩天然气、丙烷和乙醇燃料等。</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0.xml><?xml version="1.0" encoding="utf-8"?>
<p:tagLst xmlns:p="http://schemas.openxmlformats.org/presentationml/2006/main">
  <p:tag name="MH" val="20151123103241"/>
  <p:tag name="MH_LIBRARY" val="GRAPHIC"/>
  <p:tag name="MH_TYPE" val="Other"/>
  <p:tag name="MH_ORDER" val="8"/>
  <p:tag name="KSO_WM_DIAGRAM_VIRTUALLY_FRAME" val="{&quot;height&quot;:190.10559055118105,&quot;left&quot;:110.32409448818899,&quot;top&quot;:117.8928346456693,&quot;width&quot;:533.171968503937}"/>
</p:tagLst>
</file>

<file path=ppt/tags/tag11.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2.xml><?xml version="1.0" encoding="utf-8"?>
<p:tagLst xmlns:p="http://schemas.openxmlformats.org/presentationml/2006/main">
  <p:tag name="MH" val="20151123103241"/>
  <p:tag name="MH_LIBRARY" val="GRAPHIC"/>
  <p:tag name="MH_TYPE" val="Other"/>
  <p:tag name="MH_ORDER" val="9"/>
  <p:tag name="KSO_WM_DIAGRAM_VIRTUALLY_FRAME" val="{&quot;height&quot;:190.10559055118105,&quot;left&quot;:110.32409448818899,&quot;top&quot;:117.8928346456693,&quot;width&quot;:533.171968503937}"/>
</p:tagLst>
</file>

<file path=ppt/tags/tag13.xml><?xml version="1.0" encoding="utf-8"?>
<p:tagLst xmlns:p="http://schemas.openxmlformats.org/presentationml/2006/main">
  <p:tag name="MH" val="20151123103241"/>
  <p:tag name="MH_LIBRARY" val="GRAPHIC"/>
  <p:tag name="MH_TYPE" val="Other"/>
  <p:tag name="MH_ORDER" val="10"/>
  <p:tag name="KSO_WM_DIAGRAM_VIRTUALLY_FRAME" val="{&quot;height&quot;:190.10559055118105,&quot;left&quot;:110.32409448818899,&quot;top&quot;:117.8928346456693,&quot;width&quot;:533.171968503937}"/>
</p:tagLst>
</file>

<file path=ppt/tags/tag14.xml><?xml version="1.0" encoding="utf-8"?>
<p:tagLst xmlns:p="http://schemas.openxmlformats.org/presentationml/2006/main">
  <p:tag name="MH" val="20151123103241"/>
  <p:tag name="MH_LIBRARY" val="GRAPHIC"/>
  <p:tag name="MH_TYPE" val="Other"/>
  <p:tag name="MH_ORDER" val="11"/>
  <p:tag name="KSO_WM_DIAGRAM_VIRTUALLY_FRAME" val="{&quot;height&quot;:190.10559055118105,&quot;left&quot;:110.32409448818899,&quot;top&quot;:117.8928346456693,&quot;width&quot;:533.171968503937}"/>
</p:tagLst>
</file>

<file path=ppt/tags/tag15.xml><?xml version="1.0" encoding="utf-8"?>
<p:tagLst xmlns:p="http://schemas.openxmlformats.org/presentationml/2006/main">
  <p:tag name="MH" val="20151123103241"/>
  <p:tag name="MH_LIBRARY" val="GRAPHIC"/>
  <p:tag name="MH_TYPE" val="Other"/>
  <p:tag name="MH_ORDER" val="12"/>
  <p:tag name="KSO_WM_DIAGRAM_VIRTUALLY_FRAME" val="{&quot;height&quot;:190.10559055118105,&quot;left&quot;:110.32409448818899,&quot;top&quot;:117.8928346456693,&quot;width&quot;:533.171968503937}"/>
</p:tagLst>
</file>

<file path=ppt/tags/tag16.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7.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8.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9.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2.xml><?xml version="1.0" encoding="utf-8"?>
<p:tagLst xmlns:p="http://schemas.openxmlformats.org/presentationml/2006/main">
  <p:tag name="MH" val="20151123103241"/>
  <p:tag name="MH_LIBRARY" val="GRAPHIC"/>
  <p:tag name="MH_TYPE" val="Other"/>
  <p:tag name="MH_ORDER" val="1"/>
  <p:tag name="KSO_WM_DIAGRAM_VIRTUALLY_FRAME" val="{&quot;height&quot;:190.10559055118105,&quot;left&quot;:110.32409448818899,&quot;top&quot;:117.8928346456693,&quot;width&quot;:533.171968503937}"/>
</p:tagLst>
</file>

<file path=ppt/tags/tag20.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21.xml><?xml version="1.0" encoding="utf-8"?>
<p:tagLst xmlns:p="http://schemas.openxmlformats.org/presentationml/2006/main">
  <p:tag name="MH" val="20151123103241"/>
  <p:tag name="MH_LIBRARY" val="GRAPHIC"/>
  <p:tag name="MH_TYPE" val="Other"/>
  <p:tag name="MH_ORDER" val="9"/>
  <p:tag name="KSO_WM_DIAGRAM_VIRTUALLY_FRAME" val="{&quot;height&quot;:190.10559055118105,&quot;left&quot;:110.32409448818899,&quot;top&quot;:117.8928346456693,&quot;width&quot;:533.171968503937}"/>
</p:tagLst>
</file>

<file path=ppt/tags/tag22.xml><?xml version="1.0" encoding="utf-8"?>
<p:tagLst xmlns:p="http://schemas.openxmlformats.org/presentationml/2006/main">
  <p:tag name="MH" val="20151123103241"/>
  <p:tag name="MH_LIBRARY" val="GRAPHIC"/>
  <p:tag name="MH_TYPE" val="Other"/>
  <p:tag name="MH_ORDER" val="10"/>
  <p:tag name="KSO_WM_DIAGRAM_VIRTUALLY_FRAME" val="{&quot;height&quot;:190.10559055118105,&quot;left&quot;:110.32409448818899,&quot;top&quot;:117.8928346456693,&quot;width&quot;:533.171968503937}"/>
</p:tagLst>
</file>

<file path=ppt/tags/tag23.xml><?xml version="1.0" encoding="utf-8"?>
<p:tagLst xmlns:p="http://schemas.openxmlformats.org/presentationml/2006/main">
  <p:tag name="MH" val="20151123103241"/>
  <p:tag name="MH_LIBRARY" val="GRAPHIC"/>
  <p:tag name="MH_TYPE" val="Other"/>
  <p:tag name="MH_ORDER" val="11"/>
  <p:tag name="KSO_WM_DIAGRAM_VIRTUALLY_FRAME" val="{&quot;height&quot;:190.10559055118105,&quot;left&quot;:110.32409448818899,&quot;top&quot;:117.8928346456693,&quot;width&quot;:533.171968503937}"/>
</p:tagLst>
</file>

<file path=ppt/tags/tag24.xml><?xml version="1.0" encoding="utf-8"?>
<p:tagLst xmlns:p="http://schemas.openxmlformats.org/presentationml/2006/main">
  <p:tag name="MH" val="20151123103241"/>
  <p:tag name="MH_LIBRARY" val="GRAPHIC"/>
  <p:tag name="MH_TYPE" val="Other"/>
  <p:tag name="MH_ORDER" val="12"/>
  <p:tag name="KSO_WM_DIAGRAM_VIRTUALLY_FRAME" val="{&quot;height&quot;:190.10559055118105,&quot;left&quot;:110.32409448818899,&quot;top&quot;:117.8928346456693,&quot;width&quot;:533.171968503937}"/>
</p:tagLst>
</file>

<file path=ppt/tags/tag25.xml><?xml version="1.0" encoding="utf-8"?>
<p:tagLst xmlns:p="http://schemas.openxmlformats.org/presentationml/2006/main">
  <p:tag name="commondata" val="eyJoZGlkIjoiZjE3MGMyZDMzOGIyMGUyMDk5Mjg3MWUzODcxN2RkNTQifQ=="/>
</p:tagLst>
</file>

<file path=ppt/tags/tag3.xml><?xml version="1.0" encoding="utf-8"?>
<p:tagLst xmlns:p="http://schemas.openxmlformats.org/presentationml/2006/main">
  <p:tag name="MH" val="20151123103241"/>
  <p:tag name="MH_LIBRARY" val="GRAPHIC"/>
  <p:tag name="MH_TYPE" val="Other"/>
  <p:tag name="MH_ORDER" val="2"/>
  <p:tag name="KSO_WM_DIAGRAM_VIRTUALLY_FRAME" val="{&quot;height&quot;:190.10559055118105,&quot;left&quot;:110.32409448818899,&quot;top&quot;:117.8928346456693,&quot;width&quot;:533.171968503937}"/>
</p:tagLst>
</file>

<file path=ppt/tags/tag4.xml><?xml version="1.0" encoding="utf-8"?>
<p:tagLst xmlns:p="http://schemas.openxmlformats.org/presentationml/2006/main">
  <p:tag name="MH" val="20151123103241"/>
  <p:tag name="MH_LIBRARY" val="GRAPHIC"/>
  <p:tag name="MH_TYPE" val="Other"/>
  <p:tag name="MH_ORDER" val="3"/>
  <p:tag name="KSO_WM_DIAGRAM_VIRTUALLY_FRAME" val="{&quot;height&quot;:190.10559055118105,&quot;left&quot;:110.32409448818899,&quot;top&quot;:117.8928346456693,&quot;width&quot;:533.171968503937}"/>
</p:tagLst>
</file>

<file path=ppt/tags/tag5.xml><?xml version="1.0" encoding="utf-8"?>
<p:tagLst xmlns:p="http://schemas.openxmlformats.org/presentationml/2006/main">
  <p:tag name="MH" val="20151123103241"/>
  <p:tag name="MH_LIBRARY" val="GRAPHIC"/>
  <p:tag name="MH_TYPE" val="Other"/>
  <p:tag name="MH_ORDER" val="4"/>
  <p:tag name="KSO_WM_DIAGRAM_VIRTUALLY_FRAME" val="{&quot;height&quot;:190.10559055118105,&quot;left&quot;:110.32409448818899,&quot;top&quot;:117.8928346456693,&quot;width&quot;:533.171968503937}"/>
</p:tagLst>
</file>

<file path=ppt/tags/tag6.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7.xml><?xml version="1.0" encoding="utf-8"?>
<p:tagLst xmlns:p="http://schemas.openxmlformats.org/presentationml/2006/main">
  <p:tag name="MH" val="20151123103241"/>
  <p:tag name="MH_LIBRARY" val="GRAPHIC"/>
  <p:tag name="MH_TYPE" val="Other"/>
  <p:tag name="MH_ORDER" val="5"/>
  <p:tag name="KSO_WM_DIAGRAM_VIRTUALLY_FRAME" val="{&quot;height&quot;:190.10559055118105,&quot;left&quot;:110.32409448818899,&quot;top&quot;:117.8928346456693,&quot;width&quot;:533.171968503937}"/>
</p:tagLst>
</file>

<file path=ppt/tags/tag8.xml><?xml version="1.0" encoding="utf-8"?>
<p:tagLst xmlns:p="http://schemas.openxmlformats.org/presentationml/2006/main">
  <p:tag name="MH" val="20151123103241"/>
  <p:tag name="MH_LIBRARY" val="GRAPHIC"/>
  <p:tag name="MH_TYPE" val="Other"/>
  <p:tag name="MH_ORDER" val="6"/>
  <p:tag name="KSO_WM_DIAGRAM_VIRTUALLY_FRAME" val="{&quot;height&quot;:190.10559055118105,&quot;left&quot;:110.32409448818899,&quot;top&quot;:117.8928346456693,&quot;width&quot;:533.171968503937}"/>
</p:tagLst>
</file>

<file path=ppt/tags/tag9.xml><?xml version="1.0" encoding="utf-8"?>
<p:tagLst xmlns:p="http://schemas.openxmlformats.org/presentationml/2006/main">
  <p:tag name="MH" val="20151123103241"/>
  <p:tag name="MH_LIBRARY" val="GRAPHIC"/>
  <p:tag name="MH_TYPE" val="Other"/>
  <p:tag name="MH_ORDER" val="7"/>
  <p:tag name="KSO_WM_DIAGRAM_VIRTUALLY_FRAME" val="{&quot;height&quot;:190.10559055118105,&quot;left&quot;:110.32409448818899,&quot;top&quot;:117.8928346456693,&quot;width&quot;:533.17196850393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3112</Words>
  <Application>WPS 演示</Application>
  <PresentationFormat>全屏显示(16:10)</PresentationFormat>
  <Paragraphs>147</Paragraphs>
  <Slides>20</Slides>
  <Notes>19</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微软雅黑</vt:lpstr>
      <vt:lpstr>Calibri</vt:lpstr>
      <vt:lpstr>方正准圆简体</vt:lpstr>
      <vt:lpstr>Calibri</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169</cp:revision>
  <dcterms:created xsi:type="dcterms:W3CDTF">2020-11-19T00:21:00Z</dcterms:created>
  <dcterms:modified xsi:type="dcterms:W3CDTF">2025-08-04T08:44:44Z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D3C9A10038334A4FA2E8438BC95DCE77_12</vt:lpwstr>
  </property>
  <property fmtid="{D5CDD505-2E9C-101B-9397-08002B2CF9AE}" pid="3" name="KSOProductBuildVer">
    <vt:lpwstr>2052-12.1.0.17140</vt:lpwstr>
  </property>
</Properties>
</file>