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Lst>
  <p:notesMasterIdLst>
    <p:notesMasterId r:id="rId6"/>
  </p:notesMasterIdLst>
  <p:sldIdLst>
    <p:sldId id="297" r:id="rId5"/>
    <p:sldId id="257" r:id="rId7"/>
    <p:sldId id="291" r:id="rId8"/>
    <p:sldId id="259" r:id="rId9"/>
    <p:sldId id="263" r:id="rId10"/>
    <p:sldId id="420" r:id="rId11"/>
    <p:sldId id="264" r:id="rId12"/>
    <p:sldId id="305" r:id="rId13"/>
    <p:sldId id="405" r:id="rId14"/>
    <p:sldId id="406" r:id="rId15"/>
    <p:sldId id="407" r:id="rId16"/>
    <p:sldId id="408" r:id="rId17"/>
    <p:sldId id="409" r:id="rId18"/>
    <p:sldId id="410" r:id="rId19"/>
    <p:sldId id="421" r:id="rId20"/>
    <p:sldId id="422" r:id="rId21"/>
    <p:sldId id="423" r:id="rId22"/>
    <p:sldId id="424" r:id="rId23"/>
    <p:sldId id="425" r:id="rId24"/>
    <p:sldId id="411" r:id="rId25"/>
    <p:sldId id="404" r:id="rId26"/>
    <p:sldId id="412" r:id="rId27"/>
    <p:sldId id="426" r:id="rId28"/>
    <p:sldId id="414" r:id="rId29"/>
    <p:sldId id="417" r:id="rId30"/>
    <p:sldId id="427" r:id="rId31"/>
    <p:sldId id="418" r:id="rId32"/>
    <p:sldId id="419" r:id="rId33"/>
    <p:sldId id="430" r:id="rId34"/>
    <p:sldId id="437" r:id="rId35"/>
    <p:sldId id="438" r:id="rId36"/>
    <p:sldId id="431" r:id="rId37"/>
    <p:sldId id="435" r:id="rId38"/>
    <p:sldId id="436" r:id="rId39"/>
    <p:sldId id="439" r:id="rId40"/>
    <p:sldId id="440" r:id="rId41"/>
    <p:sldId id="441" r:id="rId42"/>
    <p:sldId id="442" r:id="rId43"/>
    <p:sldId id="443" r:id="rId44"/>
    <p:sldId id="444" r:id="rId45"/>
    <p:sldId id="445" r:id="rId46"/>
    <p:sldId id="446" r:id="rId47"/>
    <p:sldId id="447" r:id="rId48"/>
    <p:sldId id="448" r:id="rId49"/>
    <p:sldId id="449" r:id="rId50"/>
    <p:sldId id="451" r:id="rId51"/>
    <p:sldId id="450" r:id="rId52"/>
    <p:sldId id="415" r:id="rId53"/>
    <p:sldId id="428" r:id="rId54"/>
    <p:sldId id="429" r:id="rId55"/>
    <p:sldId id="452" r:id="rId56"/>
    <p:sldId id="432" r:id="rId57"/>
    <p:sldId id="433" r:id="rId58"/>
    <p:sldId id="453" r:id="rId59"/>
    <p:sldId id="454" r:id="rId60"/>
    <p:sldId id="455" r:id="rId61"/>
    <p:sldId id="456" r:id="rId62"/>
    <p:sldId id="457" r:id="rId63"/>
    <p:sldId id="458" r:id="rId64"/>
    <p:sldId id="434" r:id="rId65"/>
    <p:sldId id="459" r:id="rId66"/>
    <p:sldId id="460" r:id="rId67"/>
    <p:sldId id="463" r:id="rId68"/>
    <p:sldId id="461" r:id="rId69"/>
    <p:sldId id="464" r:id="rId70"/>
    <p:sldId id="465" r:id="rId71"/>
    <p:sldId id="466" r:id="rId72"/>
    <p:sldId id="467" r:id="rId73"/>
    <p:sldId id="468" r:id="rId74"/>
    <p:sldId id="469" r:id="rId75"/>
    <p:sldId id="470" r:id="rId76"/>
    <p:sldId id="462" r:id="rId77"/>
    <p:sldId id="285" r:id="rId78"/>
  </p:sldIdLst>
  <p:sldSz cx="9144000" cy="5715000" type="screen16x10"/>
  <p:notesSz cx="6858000" cy="9144000"/>
  <p:custDataLst>
    <p:tags r:id="rId8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70" userDrawn="1">
          <p15:clr>
            <a:srgbClr val="A4A3A4"/>
          </p15:clr>
        </p15:guide>
        <p15:guide id="2" pos="2880" userDrawn="1">
          <p15:clr>
            <a:srgbClr val="A4A3A4"/>
          </p15:clr>
        </p15:guide>
        <p15:guide id="3" orient="horz" pos="184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FF"/>
    <a:srgbClr val="0000FF"/>
    <a:srgbClr val="004A82"/>
    <a:srgbClr val="E6A400"/>
    <a:srgbClr val="CC6600"/>
    <a:srgbClr val="CEAC1A"/>
    <a:srgbClr val="BC8F00"/>
    <a:srgbClr val="DAA600"/>
    <a:srgbClr val="339933"/>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35" autoAdjust="0"/>
    <p:restoredTop sz="95118" autoAdjust="0"/>
  </p:normalViewPr>
  <p:slideViewPr>
    <p:cSldViewPr showGuides="1">
      <p:cViewPr varScale="1">
        <p:scale>
          <a:sx n="78" d="100"/>
          <a:sy n="78" d="100"/>
        </p:scale>
        <p:origin x="-912" y="-60"/>
      </p:cViewPr>
      <p:guideLst>
        <p:guide orient="horz" pos="1770"/>
        <p:guide pos="2880"/>
        <p:guide orient="horz" pos="1845"/>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2" Type="http://schemas.openxmlformats.org/officeDocument/2006/relationships/tags" Target="tags/tag89.xml"/><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slide" Target="slides/slide3.xml"/><Relationship Id="rId79" Type="http://schemas.openxmlformats.org/officeDocument/2006/relationships/presProps" Target="presProps.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7B5631FC-C3EB-40D7-89A8-71EAA718C751}"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9288EACC-3148-4639-B8F8-DA7D85113A1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包括以下</a:t>
            </a:r>
            <a:r>
              <a:rPr lang="en-US" altLang="zh-CN" dirty="0"/>
              <a:t>4</a:t>
            </a:r>
            <a:r>
              <a:rPr lang="zh-CN" altLang="en-US" dirty="0"/>
              <a:t>个方面</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a:prstGeom prst="rect">
            <a:avLst/>
          </a:prstGeom>
        </p:spPr>
        <p:txBody>
          <a:bodyPr vert="eaVert"/>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333500"/>
            <a:ext cx="8229600" cy="3771636"/>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5026" y="1279261"/>
            <a:ext cx="4041775"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45026" y="1812396"/>
            <a:ext cx="4041775"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8" name="页脚占位符 7"/>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4" name="页脚占位符 3"/>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333500"/>
            <a:ext cx="8229600" cy="3771636"/>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3575050" y="227542"/>
            <a:ext cx="5111750" cy="4877594"/>
          </a:xfrm>
          <a:prstGeom prst="rect">
            <a:avLst/>
          </a:prstGeom>
        </p:spPr>
        <p:txBody>
          <a:bodyPr/>
          <a:lstStyle>
            <a:lvl1pPr>
              <a:defRPr sz="3200">
                <a:ea typeface="微软雅黑" panose="020B0503020204020204" pitchFamily="34" charset="-122"/>
              </a:defRPr>
            </a:lvl1pPr>
            <a:lvl2pPr>
              <a:defRPr sz="2800">
                <a:ea typeface="微软雅黑" panose="020B0503020204020204" pitchFamily="34" charset="-122"/>
              </a:defRPr>
            </a:lvl2pPr>
            <a:lvl3pPr>
              <a:defRPr sz="2400">
                <a:ea typeface="微软雅黑" panose="020B0503020204020204" pitchFamily="34" charset="-122"/>
              </a:defRPr>
            </a:lvl3pPr>
            <a:lvl4pPr>
              <a:defRPr sz="2000">
                <a:ea typeface="微软雅黑" panose="020B0503020204020204" pitchFamily="34" charset="-122"/>
              </a:defRPr>
            </a:lvl4pPr>
            <a:lvl5pPr>
              <a:defRPr sz="2000">
                <a:ea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文本占位符 3"/>
          <p:cNvSpPr>
            <a:spLocks noGrp="1"/>
          </p:cNvSpPr>
          <p:nvPr>
            <p:ph type="body" sz="half" idx="2"/>
          </p:nvPr>
        </p:nvSpPr>
        <p:spPr>
          <a:xfrm>
            <a:off x="457201" y="1195917"/>
            <a:ext cx="3008313" cy="3909219"/>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a:prstGeom prst="rect">
            <a:avLst/>
          </a:prstGeom>
        </p:spPr>
        <p:txBody>
          <a:bodyPr vert="eaVert"/>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228865"/>
            <a:ext cx="6019800" cy="4876271"/>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剪去对角的矩形 3"/>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321864"/>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srgbClr val="002060"/>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15" name="泪滴形 14"/>
          <p:cNvSpPr/>
          <p:nvPr userDrawn="1"/>
        </p:nvSpPr>
        <p:spPr bwMode="auto">
          <a:xfrm rot="8071176">
            <a:off x="1194038"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7"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4000">
                                          <p:cBhvr additive="base">
                                            <p:cTn id="7" dur="500" fill="hold"/>
                                            <p:tgtEl>
                                              <p:spTgt spid="15"/>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工作完成情况</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2837737"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4458790"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6102481"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srgbClr val="002060"/>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7721132"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5026" y="1279261"/>
            <a:ext cx="4041775"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45026" y="1812396"/>
            <a:ext cx="4041775"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8" name="页脚占位符 7"/>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4" name="页脚占位符 3"/>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grpSp>
        <p:nvGrpSpPr>
          <p:cNvPr id="5" name="Group 7"/>
          <p:cNvGrpSpPr/>
          <p:nvPr userDrawn="1"/>
        </p:nvGrpSpPr>
        <p:grpSpPr bwMode="auto">
          <a:xfrm>
            <a:off x="323528" y="292895"/>
            <a:ext cx="390372" cy="205979"/>
            <a:chOff x="0" y="0"/>
            <a:chExt cx="1041399" cy="549275"/>
          </a:xfrm>
        </p:grpSpPr>
        <p:sp>
          <p:nvSpPr>
            <p:cNvPr id="6"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grpSp>
        <p:nvGrpSpPr>
          <p:cNvPr id="5" name="Group 7"/>
          <p:cNvGrpSpPr/>
          <p:nvPr userDrawn="1"/>
        </p:nvGrpSpPr>
        <p:grpSpPr bwMode="auto">
          <a:xfrm>
            <a:off x="323528" y="292895"/>
            <a:ext cx="390372" cy="205979"/>
            <a:chOff x="0" y="0"/>
            <a:chExt cx="1041399" cy="549275"/>
          </a:xfrm>
        </p:grpSpPr>
        <p:sp>
          <p:nvSpPr>
            <p:cNvPr id="6"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9" name="五边形 8"/>
          <p:cNvSpPr/>
          <p:nvPr userDrawn="1"/>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0" name="矩形 3"/>
          <p:cNvSpPr/>
          <p:nvPr userDrawn="1"/>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500"/>
                            </p:stCondLst>
                            <p:childTnLst>
                              <p:par>
                                <p:cTn id="13" presetID="16" presetClass="entr" presetSubtype="37"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outVertical)">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457201" y="1195917"/>
            <a:ext cx="3008313" cy="3909219"/>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4" Type="http://schemas.openxmlformats.org/officeDocument/2006/relationships/theme" Target="../theme/theme2.xml"/><Relationship Id="rId13" Type="http://schemas.microsoft.com/office/2007/relationships/hdphoto" Target="../media/image2.wdp"/><Relationship Id="rId12" Type="http://schemas.openxmlformats.org/officeDocument/2006/relationships/image" Target="../media/image1.jpe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p:cNvSpPr txBox="1"/>
          <p:nvPr userDrawn="1"/>
        </p:nvSpPr>
        <p:spPr>
          <a:xfrm>
            <a:off x="576523" y="644924"/>
            <a:ext cx="849242" cy="248436"/>
          </a:xfrm>
          <a:prstGeom prst="rect">
            <a:avLst/>
          </a:prstGeom>
          <a:noFill/>
        </p:spPr>
        <p:txBody>
          <a:bodyPr wrap="none" rtlCol="0">
            <a:prstTxWarp prst="textPlain">
              <a:avLst/>
            </a:prstTxWarp>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LOGO</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userDrawn="1"/>
        </p:nvGrpSpPr>
        <p:grpSpPr>
          <a:xfrm>
            <a:off x="0" y="600691"/>
            <a:ext cx="9144000" cy="296458"/>
            <a:chOff x="2107316" y="675853"/>
            <a:chExt cx="7036684" cy="257965"/>
          </a:xfrm>
        </p:grpSpPr>
        <p:sp>
          <p:nvSpPr>
            <p:cNvPr id="2" name="矩形 1"/>
            <p:cNvSpPr/>
            <p:nvPr userDrawn="1"/>
          </p:nvSpPr>
          <p:spPr>
            <a:xfrm>
              <a:off x="2107316" y="724521"/>
              <a:ext cx="7036684" cy="20929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sp>
          <p:nvSpPr>
            <p:cNvPr id="9" name="矩形 8"/>
            <p:cNvSpPr/>
            <p:nvPr userDrawn="1"/>
          </p:nvSpPr>
          <p:spPr>
            <a:xfrm>
              <a:off x="2107316" y="675853"/>
              <a:ext cx="7036684" cy="257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grpSp>
      <p:sp>
        <p:nvSpPr>
          <p:cNvPr id="13" name="矩形 12"/>
          <p:cNvSpPr/>
          <p:nvPr userDrawn="1"/>
        </p:nvSpPr>
        <p:spPr>
          <a:xfrm>
            <a:off x="0" y="5505703"/>
            <a:ext cx="9144000" cy="20929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grpSp>
        <p:nvGrpSpPr>
          <p:cNvPr id="21" name="Group 7"/>
          <p:cNvGrpSpPr/>
          <p:nvPr userDrawn="1"/>
        </p:nvGrpSpPr>
        <p:grpSpPr bwMode="auto">
          <a:xfrm>
            <a:off x="323528" y="292895"/>
            <a:ext cx="390372" cy="205979"/>
            <a:chOff x="0" y="0"/>
            <a:chExt cx="1041399" cy="549275"/>
          </a:xfrm>
        </p:grpSpPr>
        <p:sp>
          <p:nvSpPr>
            <p:cNvPr id="22"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9000"/>
              </a:schemeClr>
            </a:gs>
            <a:gs pos="99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a:blip r:embed="rId12" cstate="print">
            <a:extLst>
              <a:ext uri="{BEBA8EAE-BF5A-486C-A8C5-ECC9F3942E4B}">
                <a14:imgProps xmlns:a14="http://schemas.microsoft.com/office/drawing/2010/main">
                  <a14:imgLayer r:embed="rId1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a:off x="1078" y="2197"/>
            <a:ext cx="9141842" cy="5710603"/>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5296960"/>
            <a:ext cx="2133600" cy="304271"/>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A6BFB6C1-5EAC-406A-A227-3BA4ECB4D253}"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3124200" y="5296960"/>
            <a:ext cx="2895600" cy="304271"/>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553200" y="5296960"/>
            <a:ext cx="2133600" cy="304271"/>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077103E9-D988-4B8E-85E2-0626189DC02B}" type="slidenum">
              <a:rPr lang="zh-CN" altLang="en-US" smtClean="0">
                <a:solidFill>
                  <a:prstClr val="black">
                    <a:tint val="75000"/>
                  </a:prstClr>
                </a:solidFill>
              </a:rPr>
            </a:fld>
            <a:endParaRPr lang="zh-CN" alt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Lst>
  <p:txStyles>
    <p:titleStyle>
      <a:lvl1pPr algn="ctr" defTabSz="914400" rtl="0" eaLnBrk="1" latinLnBrk="0" hangingPunct="1">
        <a:spcBef>
          <a:spcPct val="0"/>
        </a:spcBef>
        <a:buNone/>
        <a:defRPr sz="4400" kern="1200">
          <a:solidFill>
            <a:schemeClr val="tx1"/>
          </a:solidFill>
          <a:latin typeface="+mj-lt"/>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4.xml"/><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6" Type="http://schemas.openxmlformats.org/officeDocument/2006/relationships/notesSlide" Target="../notesSlides/notesSlide18.xml"/><Relationship Id="rId25" Type="http://schemas.openxmlformats.org/officeDocument/2006/relationships/slideLayout" Target="../slideLayouts/slideLayout7.xml"/><Relationship Id="rId24" Type="http://schemas.openxmlformats.org/officeDocument/2006/relationships/tags" Target="../tags/tag40.xml"/><Relationship Id="rId23" Type="http://schemas.openxmlformats.org/officeDocument/2006/relationships/tags" Target="../tags/tag39.xml"/><Relationship Id="rId22" Type="http://schemas.openxmlformats.org/officeDocument/2006/relationships/tags" Target="../tags/tag38.xml"/><Relationship Id="rId21" Type="http://schemas.openxmlformats.org/officeDocument/2006/relationships/tags" Target="../tags/tag37.xml"/><Relationship Id="rId20" Type="http://schemas.openxmlformats.org/officeDocument/2006/relationships/tags" Target="../tags/tag36.xml"/><Relationship Id="rId2" Type="http://schemas.openxmlformats.org/officeDocument/2006/relationships/tags" Target="../tags/tag18.xml"/><Relationship Id="rId19" Type="http://schemas.openxmlformats.org/officeDocument/2006/relationships/tags" Target="../tags/tag35.xml"/><Relationship Id="rId18" Type="http://schemas.openxmlformats.org/officeDocument/2006/relationships/tags" Target="../tags/tag34.xml"/><Relationship Id="rId17" Type="http://schemas.openxmlformats.org/officeDocument/2006/relationships/tags" Target="../tags/tag33.xml"/><Relationship Id="rId16" Type="http://schemas.openxmlformats.org/officeDocument/2006/relationships/tags" Target="../tags/tag32.xml"/><Relationship Id="rId15" Type="http://schemas.openxmlformats.org/officeDocument/2006/relationships/tags" Target="../tags/tag31.xml"/><Relationship Id="rId14" Type="http://schemas.openxmlformats.org/officeDocument/2006/relationships/tags" Target="../tags/tag30.xml"/><Relationship Id="rId13" Type="http://schemas.openxmlformats.org/officeDocument/2006/relationships/tags" Target="../tags/tag29.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tags" Target="../tags/tag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oleObject" Target="../embeddings/oleObject1.bin"/></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jpeg"/><Relationship Id="rId1" Type="http://schemas.openxmlformats.org/officeDocument/2006/relationships/image" Target="../media/image24.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jpeg"/><Relationship Id="rId1" Type="http://schemas.openxmlformats.org/officeDocument/2006/relationships/image" Target="../media/image26.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8" Type="http://schemas.openxmlformats.org/officeDocument/2006/relationships/notesSlide" Target="../notesSlides/notesSlide5.xml"/><Relationship Id="rId17" Type="http://schemas.openxmlformats.org/officeDocument/2006/relationships/slideLayout" Target="../slideLayouts/slideLayout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6" Type="http://schemas.openxmlformats.org/officeDocument/2006/relationships/notesSlide" Target="../notesSlides/notesSlide24.xml"/><Relationship Id="rId25" Type="http://schemas.openxmlformats.org/officeDocument/2006/relationships/slideLayout" Target="../slideLayouts/slideLayout7.xml"/><Relationship Id="rId24" Type="http://schemas.openxmlformats.org/officeDocument/2006/relationships/tags" Target="../tags/tag64.xml"/><Relationship Id="rId23" Type="http://schemas.openxmlformats.org/officeDocument/2006/relationships/tags" Target="../tags/tag63.xml"/><Relationship Id="rId22" Type="http://schemas.openxmlformats.org/officeDocument/2006/relationships/tags" Target="../tags/tag62.xml"/><Relationship Id="rId21" Type="http://schemas.openxmlformats.org/officeDocument/2006/relationships/tags" Target="../tags/tag61.xml"/><Relationship Id="rId20" Type="http://schemas.openxmlformats.org/officeDocument/2006/relationships/tags" Target="../tags/tag60.xml"/><Relationship Id="rId2" Type="http://schemas.openxmlformats.org/officeDocument/2006/relationships/tags" Target="../tags/tag42.xml"/><Relationship Id="rId19" Type="http://schemas.openxmlformats.org/officeDocument/2006/relationships/tags" Target="../tags/tag59.xml"/><Relationship Id="rId18" Type="http://schemas.openxmlformats.org/officeDocument/2006/relationships/tags" Target="../tags/tag58.xml"/><Relationship Id="rId17" Type="http://schemas.openxmlformats.org/officeDocument/2006/relationships/tags" Target="../tags/tag57.xml"/><Relationship Id="rId16" Type="http://schemas.openxmlformats.org/officeDocument/2006/relationships/tags" Target="../tags/tag56.xml"/><Relationship Id="rId15" Type="http://schemas.openxmlformats.org/officeDocument/2006/relationships/tags" Target="../tags/tag55.xml"/><Relationship Id="rId14" Type="http://schemas.openxmlformats.org/officeDocument/2006/relationships/tags" Target="../tags/tag54.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tags" Target="../tags/tag4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jpeg"/><Relationship Id="rId1" Type="http://schemas.openxmlformats.org/officeDocument/2006/relationships/image" Target="../media/image30.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7.xml"/><Relationship Id="rId3" Type="http://schemas.openxmlformats.org/officeDocument/2006/relationships/image" Target="../media/image33.png"/><Relationship Id="rId2" Type="http://schemas.openxmlformats.org/officeDocument/2006/relationships/oleObject" Target="../embeddings/oleObject2.bin"/><Relationship Id="rId1" Type="http://schemas.openxmlformats.org/officeDocument/2006/relationships/image" Target="../media/image32.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6" Type="http://schemas.openxmlformats.org/officeDocument/2006/relationships/notesSlide" Target="../notesSlides/notesSlide25.xml"/><Relationship Id="rId25" Type="http://schemas.openxmlformats.org/officeDocument/2006/relationships/slideLayout" Target="../slideLayouts/slideLayout7.xml"/><Relationship Id="rId24" Type="http://schemas.openxmlformats.org/officeDocument/2006/relationships/tags" Target="../tags/tag88.xml"/><Relationship Id="rId23" Type="http://schemas.openxmlformats.org/officeDocument/2006/relationships/tags" Target="../tags/tag87.xml"/><Relationship Id="rId22" Type="http://schemas.openxmlformats.org/officeDocument/2006/relationships/tags" Target="../tags/tag86.xml"/><Relationship Id="rId21" Type="http://schemas.openxmlformats.org/officeDocument/2006/relationships/tags" Target="../tags/tag85.xml"/><Relationship Id="rId20" Type="http://schemas.openxmlformats.org/officeDocument/2006/relationships/tags" Target="../tags/tag84.xml"/><Relationship Id="rId2" Type="http://schemas.openxmlformats.org/officeDocument/2006/relationships/tags" Target="../tags/tag66.xml"/><Relationship Id="rId19" Type="http://schemas.openxmlformats.org/officeDocument/2006/relationships/tags" Target="../tags/tag83.xml"/><Relationship Id="rId18" Type="http://schemas.openxmlformats.org/officeDocument/2006/relationships/tags" Target="../tags/tag82.xml"/><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tags" Target="../tags/tag6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microsoft.com/office/2007/relationships/hdphoto" Target="../media/image39.wdp"/><Relationship Id="rId1" Type="http://schemas.openxmlformats.org/officeDocument/2006/relationships/image" Target="../media/image38.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52" name="TextBox 51"/>
          <p:cNvSpPr txBox="1"/>
          <p:nvPr/>
        </p:nvSpPr>
        <p:spPr>
          <a:xfrm>
            <a:off x="1980281" y="1777380"/>
            <a:ext cx="4754880" cy="706755"/>
          </a:xfrm>
          <a:prstGeom prst="rect">
            <a:avLst/>
          </a:prstGeom>
          <a:noFill/>
        </p:spPr>
        <p:txBody>
          <a:bodyPr wrap="none" rtlCol="0">
            <a:spAutoFit/>
          </a:bodyPr>
          <a:lstStyle/>
          <a:p>
            <a:pPr algn="ctr"/>
            <a:r>
              <a:rPr lang="zh-CN" altLang="en-US" sz="4000" b="1" dirty="0" smtClean="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rPr>
              <a:t>混合</a:t>
            </a:r>
            <a:r>
              <a:rPr lang="zh-CN" altLang="en-US"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rPr>
              <a:t>动力汽车的</a:t>
            </a:r>
            <a:r>
              <a:rPr lang="zh-CN" altLang="en-US"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rPr>
              <a:t>认知</a:t>
            </a:r>
            <a:endParaRPr lang="zh-CN" altLang="en-US"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106363" y="3073524"/>
            <a:ext cx="914400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2373989" y="2849344"/>
            <a:ext cx="4183342" cy="476847"/>
          </a:xfrm>
          <a:prstGeom prst="roundRect">
            <a:avLst>
              <a:gd name="adj" fmla="val 50000"/>
            </a:avLst>
          </a:prstGeom>
          <a:solidFill>
            <a:schemeClr val="bg1"/>
          </a:solidFill>
          <a:ln w="6350">
            <a:solidFill>
              <a:srgbClr val="0070C0"/>
            </a:solidFill>
          </a:ln>
          <a:effectLst/>
          <a:scene3d>
            <a:camera prst="orthographicFront"/>
            <a:lightRig rig="soft" dir="t"/>
          </a:scene3d>
          <a:sp3d extrusionH="12700"/>
        </p:spPr>
        <p:txBody>
          <a:bodyPr wrap="none" rtlCol="0" anchor="ctr" anchorCtr="1">
            <a:spAutoFit/>
          </a:bodyPr>
          <a:lstStyle/>
          <a:p>
            <a:pPr algn="ctr"/>
            <a:r>
              <a:rPr lang="en-US" altLang="zh-CN" sz="1600" b="1" dirty="0">
                <a:ln w="12700">
                  <a:noFill/>
                </a:ln>
                <a:solidFill>
                  <a:srgbClr val="002060"/>
                </a:solidFill>
                <a:latin typeface="微软雅黑" panose="020B0503020204020204" pitchFamily="34" charset="-122"/>
                <a:ea typeface="微软雅黑" panose="020B0503020204020204" pitchFamily="34" charset="-122"/>
              </a:rPr>
              <a:t>《</a:t>
            </a:r>
            <a:r>
              <a:rPr lang="zh-CN" altLang="en-US" sz="1600" b="1" dirty="0">
                <a:ln w="12700">
                  <a:noFill/>
                </a:ln>
                <a:solidFill>
                  <a:srgbClr val="002060"/>
                </a:solidFill>
                <a:latin typeface="微软雅黑" panose="020B0503020204020204" pitchFamily="34" charset="-122"/>
                <a:ea typeface="微软雅黑" panose="020B0503020204020204" pitchFamily="34" charset="-122"/>
              </a:rPr>
              <a:t>新能源汽车构造（第二版）</a:t>
            </a:r>
            <a:r>
              <a:rPr lang="en-US" altLang="zh-CN" sz="1600" b="1" dirty="0">
                <a:ln w="12700">
                  <a:noFill/>
                </a:ln>
                <a:solidFill>
                  <a:srgbClr val="002060"/>
                </a:solidFill>
                <a:latin typeface="微软雅黑" panose="020B0503020204020204" pitchFamily="34" charset="-122"/>
                <a:ea typeface="微软雅黑" panose="020B0503020204020204" pitchFamily="34" charset="-122"/>
              </a:rPr>
              <a:t>》</a:t>
            </a:r>
            <a:r>
              <a:rPr lang="zh-CN" altLang="en-US" sz="1600" b="1" dirty="0">
                <a:ln w="12700">
                  <a:noFill/>
                </a:ln>
                <a:solidFill>
                  <a:srgbClr val="002060"/>
                </a:solidFill>
                <a:latin typeface="微软雅黑" panose="020B0503020204020204" pitchFamily="34" charset="-122"/>
                <a:ea typeface="微软雅黑" panose="020B0503020204020204" pitchFamily="34" charset="-122"/>
              </a:rPr>
              <a:t>学习</a:t>
            </a:r>
            <a:r>
              <a:rPr lang="zh-CN" altLang="en-US" sz="1600" b="1" dirty="0" smtClean="0">
                <a:ln w="12700">
                  <a:noFill/>
                </a:ln>
                <a:solidFill>
                  <a:srgbClr val="002060"/>
                </a:solidFill>
                <a:latin typeface="微软雅黑" panose="020B0503020204020204" pitchFamily="34" charset="-122"/>
                <a:ea typeface="微软雅黑" panose="020B0503020204020204" pitchFamily="34" charset="-122"/>
              </a:rPr>
              <a:t>单元二</a:t>
            </a:r>
            <a:endParaRPr lang="zh-CN" altLang="en-US" sz="1600" b="1" dirty="0">
              <a:ln w="12700">
                <a:noFill/>
              </a:ln>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blinds dir="vert"/>
      </p:transition>
    </mc:Choice>
    <mc:Fallback>
      <p:transition spd="slow" advClick="0" advTm="7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iterate type="lt">
                                    <p:tmPct val="10000"/>
                                  </p:iterate>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500"/>
                            </p:stCondLst>
                            <p:childTnLst>
                              <p:par>
                                <p:cTn id="17" presetID="16" presetClass="entr" presetSubtype="37"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out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050" name="图片 2"/>
          <p:cNvPicPr>
            <a:picLocks noChangeAspect="1" noChangeArrowheads="1"/>
          </p:cNvPicPr>
          <p:nvPr/>
        </p:nvPicPr>
        <p:blipFill>
          <a:blip r:embed="rId1">
            <a:extLst>
              <a:ext uri="{28A0092B-C50C-407E-A947-70E740481C1C}">
                <a14:useLocalDpi xmlns:a14="http://schemas.microsoft.com/office/drawing/2010/main" val="0"/>
              </a:ext>
            </a:extLst>
          </a:blip>
          <a:srcRect b="9576"/>
          <a:stretch>
            <a:fillRect/>
          </a:stretch>
        </p:blipFill>
        <p:spPr bwMode="auto">
          <a:xfrm>
            <a:off x="35496" y="1309327"/>
            <a:ext cx="4538192" cy="2808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51" name="图片 1"/>
          <p:cNvPicPr>
            <a:picLocks noChangeAspect="1" noChangeArrowheads="1"/>
          </p:cNvPicPr>
          <p:nvPr/>
        </p:nvPicPr>
        <p:blipFill>
          <a:blip r:embed="rId2">
            <a:extLst>
              <a:ext uri="{28A0092B-C50C-407E-A947-70E740481C1C}">
                <a14:useLocalDpi xmlns:a14="http://schemas.microsoft.com/office/drawing/2010/main" val="0"/>
              </a:ext>
            </a:extLst>
          </a:blip>
          <a:srcRect b="9576"/>
          <a:stretch>
            <a:fillRect/>
          </a:stretch>
        </p:blipFill>
        <p:spPr bwMode="auto">
          <a:xfrm>
            <a:off x="4572000" y="1299308"/>
            <a:ext cx="4564701" cy="28283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矩形 1"/>
          <p:cNvSpPr/>
          <p:nvPr/>
        </p:nvSpPr>
        <p:spPr>
          <a:xfrm>
            <a:off x="2463165" y="4852035"/>
            <a:ext cx="4407535" cy="337185"/>
          </a:xfrm>
          <a:prstGeom prst="rect">
            <a:avLst/>
          </a:prstGeom>
        </p:spPr>
        <p:txBody>
          <a:bodyPr wrap="square">
            <a:spAutoFit/>
          </a:bodyPr>
          <a:lstStyle/>
          <a:p>
            <a:r>
              <a:rPr lang="zh-CN" altLang="zh-CN"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2-2  </a:t>
            </a:r>
            <a:r>
              <a:rPr lang="zh-CN" altLang="zh-CN" sz="1600" b="1" dirty="0">
                <a:solidFill>
                  <a:srgbClr val="0070C0"/>
                </a:solidFill>
                <a:latin typeface="微软雅黑" panose="020B0503020204020204" pitchFamily="34" charset="-122"/>
                <a:ea typeface="微软雅黑" panose="020B0503020204020204" pitchFamily="34" charset="-122"/>
              </a:rPr>
              <a:t>带有一个联轴器的并联式混合动力系统</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3074" name="Picture 7" descr="D:\0教学0\DAIMLETR STAR EDUCATION\lhf\DSE 新能源驱动技术\图片\带有两个联轴器的并联式混合动力系统 parrallell_hybrid_zwei_kupplungen 1.jpg"/>
          <p:cNvPicPr>
            <a:picLocks noChangeAspect="1" noChangeArrowheads="1"/>
          </p:cNvPicPr>
          <p:nvPr/>
        </p:nvPicPr>
        <p:blipFill>
          <a:blip r:embed="rId1">
            <a:extLst>
              <a:ext uri="{28A0092B-C50C-407E-A947-70E740481C1C}">
                <a14:useLocalDpi xmlns:a14="http://schemas.microsoft.com/office/drawing/2010/main" val="0"/>
              </a:ext>
            </a:extLst>
          </a:blip>
          <a:srcRect b="7594"/>
          <a:stretch>
            <a:fillRect/>
          </a:stretch>
        </p:blipFill>
        <p:spPr bwMode="auto">
          <a:xfrm>
            <a:off x="1331640" y="1057300"/>
            <a:ext cx="6480720" cy="4002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527935" y="5046980"/>
            <a:ext cx="4256405" cy="337185"/>
          </a:xfrm>
          <a:prstGeom prst="rect">
            <a:avLst/>
          </a:prstGeom>
        </p:spPr>
        <p:txBody>
          <a:bodyPr wrap="square">
            <a:spAutoFit/>
          </a:bodyPr>
          <a:lstStyle/>
          <a:p>
            <a:r>
              <a:rPr lang="zh-CN" altLang="zh-CN"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2-3  </a:t>
            </a:r>
            <a:r>
              <a:rPr lang="zh-CN" altLang="zh-CN" sz="1600" b="1" dirty="0">
                <a:solidFill>
                  <a:srgbClr val="0070C0"/>
                </a:solidFill>
                <a:latin typeface="微软雅黑" panose="020B0503020204020204" pitchFamily="34" charset="-122"/>
                <a:ea typeface="微软雅黑" panose="020B0503020204020204" pitchFamily="34" charset="-122"/>
              </a:rPr>
              <a:t>带有两个联轴器的并联混合动力系统</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51520" y="841276"/>
            <a:ext cx="8640960" cy="1938020"/>
          </a:xfrm>
          <a:prstGeom prst="rect">
            <a:avLst/>
          </a:prstGeom>
        </p:spPr>
        <p:txBody>
          <a:bodyPr wrap="square">
            <a:spAutoFit/>
          </a:bodyPr>
          <a:lstStyle/>
          <a:p>
            <a:pPr indent="358775" algn="just">
              <a:lnSpc>
                <a:spcPct val="150000"/>
              </a:lnSpc>
            </a:pPr>
            <a:r>
              <a:rPr lang="zh-CN" altLang="en-US" sz="1600" b="1" dirty="0" smtClean="0">
                <a:solidFill>
                  <a:srgbClr val="0070C0"/>
                </a:solidFill>
                <a:latin typeface="微软雅黑" panose="020B0503020204020204" pitchFamily="34" charset="-122"/>
                <a:ea typeface="微软雅黑" panose="020B0503020204020204" pitchFamily="34" charset="-122"/>
              </a:rPr>
              <a:t>在</a:t>
            </a:r>
            <a:r>
              <a:rPr lang="zh-CN" altLang="en-US" sz="1600" b="1" dirty="0">
                <a:solidFill>
                  <a:srgbClr val="0070C0"/>
                </a:solidFill>
                <a:latin typeface="微软雅黑" panose="020B0503020204020204" pitchFamily="34" charset="-122"/>
                <a:ea typeface="微软雅黑" panose="020B0503020204020204" pitchFamily="34" charset="-122"/>
              </a:rPr>
              <a:t>并联式混合动力驱动的另一个变体模式中，推进力被分配至数个轴。这种情形下，内燃机引擎和电机之间不再有直接的机械连接。例如图</a:t>
            </a:r>
            <a:r>
              <a:rPr lang="en-US" altLang="zh-CN" sz="1600" b="1" dirty="0">
                <a:solidFill>
                  <a:srgbClr val="0070C0"/>
                </a:solidFill>
                <a:latin typeface="微软雅黑" panose="020B0503020204020204" pitchFamily="34" charset="-122"/>
                <a:ea typeface="微软雅黑" panose="020B0503020204020204" pitchFamily="34" charset="-122"/>
              </a:rPr>
              <a:t>2-4</a:t>
            </a:r>
            <a:r>
              <a:rPr lang="zh-CN" altLang="en-US" sz="1600" b="1" dirty="0">
                <a:solidFill>
                  <a:srgbClr val="0070C0"/>
                </a:solidFill>
                <a:latin typeface="微软雅黑" panose="020B0503020204020204" pitchFamily="34" charset="-122"/>
                <a:ea typeface="微软雅黑" panose="020B0503020204020204" pitchFamily="34" charset="-122"/>
              </a:rPr>
              <a:t>所示，以内燃机引擎负责驱动前轴，马达发电机则负责后轴。从而，通过路面接触增加驱动力。这种分配方式的主要缺点在于高电压电池的充电技术：当车辆处于工作停顿状态时，必须通过内燃机引擎的发电机加上</a:t>
            </a:r>
            <a:r>
              <a:rPr lang="en-US" altLang="zh-CN" sz="1600" b="1" dirty="0">
                <a:solidFill>
                  <a:srgbClr val="0070C0"/>
                </a:solidFill>
                <a:latin typeface="微软雅黑" panose="020B0503020204020204" pitchFamily="34" charset="-122"/>
                <a:ea typeface="微软雅黑" panose="020B0503020204020204" pitchFamily="34" charset="-122"/>
              </a:rPr>
              <a:t>DC/DC</a:t>
            </a:r>
            <a:r>
              <a:rPr lang="zh-CN" altLang="en-US" sz="1600" b="1" dirty="0">
                <a:solidFill>
                  <a:srgbClr val="0070C0"/>
                </a:solidFill>
                <a:latin typeface="微软雅黑" panose="020B0503020204020204" pitchFamily="34" charset="-122"/>
                <a:ea typeface="微软雅黑" panose="020B0503020204020204" pitchFamily="34" charset="-122"/>
              </a:rPr>
              <a:t>转换器来对电池进行充电。</a:t>
            </a:r>
            <a:endParaRPr lang="zh-CN" altLang="zh-CN" sz="1600"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4098" name="Picture 3" descr="D:\0教学0\DAIMLETR STAR EDUCATION\lhf\DSE 新能源驱动技术\图片\轴分配并联式混合动力 axle_split_parallelhybrid 1.jpg"/>
          <p:cNvPicPr>
            <a:picLocks noChangeAspect="1" noChangeArrowheads="1"/>
          </p:cNvPicPr>
          <p:nvPr/>
        </p:nvPicPr>
        <p:blipFill>
          <a:blip r:embed="rId1">
            <a:extLst>
              <a:ext uri="{28A0092B-C50C-407E-A947-70E740481C1C}">
                <a14:useLocalDpi xmlns:a14="http://schemas.microsoft.com/office/drawing/2010/main" val="0"/>
              </a:ext>
            </a:extLst>
          </a:blip>
          <a:srcRect b="8571"/>
          <a:stretch>
            <a:fillRect/>
          </a:stretch>
        </p:blipFill>
        <p:spPr bwMode="auto">
          <a:xfrm>
            <a:off x="2483768" y="2353444"/>
            <a:ext cx="4667250"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838988" y="5169142"/>
            <a:ext cx="3547745" cy="337185"/>
          </a:xfrm>
          <a:prstGeom prst="rect">
            <a:avLst/>
          </a:prstGeom>
        </p:spPr>
        <p:txBody>
          <a:bodyPr wrap="none">
            <a:spAutoFit/>
          </a:bodyPr>
          <a:lstStyle/>
          <a:p>
            <a:r>
              <a:rPr lang="zh-CN" altLang="zh-CN"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2- 4  </a:t>
            </a:r>
            <a:r>
              <a:rPr lang="zh-CN" altLang="zh-CN" sz="1600" b="1" dirty="0">
                <a:solidFill>
                  <a:srgbClr val="0070C0"/>
                </a:solidFill>
                <a:latin typeface="微软雅黑" panose="020B0503020204020204" pitchFamily="34" charset="-122"/>
                <a:ea typeface="微软雅黑" panose="020B0503020204020204" pitchFamily="34" charset="-122"/>
              </a:rPr>
              <a:t>轴分配并联混合动力驱动系统</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51520" y="1061864"/>
            <a:ext cx="8640960" cy="3566795"/>
          </a:xfrm>
          <a:prstGeom prst="rect">
            <a:avLst/>
          </a:prstGeom>
        </p:spPr>
        <p:txBody>
          <a:bodyPr wrap="square">
            <a:spAutoFit/>
          </a:bodyPr>
          <a:lstStyle/>
          <a:p>
            <a:pPr indent="306070" algn="just">
              <a:lnSpc>
                <a:spcPct val="120000"/>
              </a:lnSpc>
              <a:spcBef>
                <a:spcPts val="600"/>
              </a:spcBef>
            </a:pPr>
            <a:r>
              <a:rPr lang="en-US" altLang="zh-CN" sz="1600" b="1" dirty="0" smtClean="0">
                <a:solidFill>
                  <a:srgbClr val="0070C0"/>
                </a:solidFill>
                <a:latin typeface="微软雅黑" panose="020B0503020204020204" pitchFamily="34" charset="-122"/>
                <a:ea typeface="微软雅黑" panose="020B0503020204020204" pitchFamily="34" charset="-122"/>
              </a:rPr>
              <a:t>3</a:t>
            </a:r>
            <a:r>
              <a:rPr lang="en-US" altLang="zh-CN" sz="1600" b="1" dirty="0">
                <a:solidFill>
                  <a:srgbClr val="0070C0"/>
                </a:solidFill>
                <a:latin typeface="微软雅黑" panose="020B0503020204020204" pitchFamily="34" charset="-122"/>
                <a:ea typeface="微软雅黑" panose="020B0503020204020204" pitchFamily="34" charset="-122"/>
              </a:rPr>
              <a:t>.</a:t>
            </a:r>
            <a:r>
              <a:rPr lang="zh-CN" altLang="en-US" sz="1600" b="1" dirty="0">
                <a:solidFill>
                  <a:srgbClr val="0070C0"/>
                </a:solidFill>
                <a:latin typeface="微软雅黑" panose="020B0503020204020204" pitchFamily="34" charset="-122"/>
                <a:ea typeface="微软雅黑" panose="020B0503020204020204" pitchFamily="34" charset="-122"/>
              </a:rPr>
              <a:t>混联式混合动力电动汽车</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6070" algn="just">
              <a:lnSpc>
                <a:spcPct val="120000"/>
              </a:lnSpc>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混联式混合动力汽车（</a:t>
            </a:r>
            <a:r>
              <a:rPr lang="en-US" altLang="zh-CN" sz="1600" b="1" dirty="0">
                <a:solidFill>
                  <a:srgbClr val="0070C0"/>
                </a:solidFill>
                <a:latin typeface="微软雅黑" panose="020B0503020204020204" pitchFamily="34" charset="-122"/>
                <a:ea typeface="微软雅黑" panose="020B0503020204020204" pitchFamily="34" charset="-122"/>
              </a:rPr>
              <a:t>PSHEV</a:t>
            </a:r>
            <a:r>
              <a:rPr lang="zh-CN" altLang="en-US" sz="1600" b="1" dirty="0">
                <a:solidFill>
                  <a:srgbClr val="0070C0"/>
                </a:solidFill>
                <a:latin typeface="微软雅黑" panose="020B0503020204020204" pitchFamily="34" charset="-122"/>
                <a:ea typeface="微软雅黑" panose="020B0503020204020204" pitchFamily="34" charset="-122"/>
              </a:rPr>
              <a:t>）综合了串联式和并联式的结构而组成的电动汽车，主要由发动机、发电机和驱动电机（马达发电机）三大动力总成组成。</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6070" algn="just">
              <a:lnSpc>
                <a:spcPct val="120000"/>
              </a:lnSpc>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如图</a:t>
            </a:r>
            <a:r>
              <a:rPr lang="en-US" altLang="zh-CN" sz="1600" b="1" dirty="0">
                <a:solidFill>
                  <a:srgbClr val="0070C0"/>
                </a:solidFill>
                <a:latin typeface="微软雅黑" panose="020B0503020204020204" pitchFamily="34" charset="-122"/>
                <a:ea typeface="微软雅黑" panose="020B0503020204020204" pitchFamily="34" charset="-122"/>
              </a:rPr>
              <a:t>2-5</a:t>
            </a:r>
            <a:r>
              <a:rPr lang="zh-CN" altLang="en-US" sz="1600" b="1" dirty="0">
                <a:solidFill>
                  <a:srgbClr val="0070C0"/>
                </a:solidFill>
                <a:latin typeface="微软雅黑" panose="020B0503020204020204" pitchFamily="34" charset="-122"/>
                <a:ea typeface="微软雅黑" panose="020B0503020204020204" pitchFamily="34" charset="-122"/>
              </a:rPr>
              <a:t>所示，这种设计通过在电机之间整合一个联轴器而区别于串联式混合动力驱动。当该联轴器脱开时，该系统的运作类似于串联式混合动力驱动模式。当该联轴器闭合以形成一种非积极（</a:t>
            </a:r>
            <a:r>
              <a:rPr lang="en-US" altLang="zh-CN" sz="1600" b="1" dirty="0">
                <a:solidFill>
                  <a:srgbClr val="0070C0"/>
                </a:solidFill>
                <a:latin typeface="微软雅黑" panose="020B0503020204020204" pitchFamily="34" charset="-122"/>
                <a:ea typeface="微软雅黑" panose="020B0503020204020204" pitchFamily="34" charset="-122"/>
              </a:rPr>
              <a:t>non-positive</a:t>
            </a:r>
            <a:r>
              <a:rPr lang="zh-CN" altLang="en-US" sz="1600" b="1" dirty="0">
                <a:solidFill>
                  <a:srgbClr val="0070C0"/>
                </a:solidFill>
                <a:latin typeface="微软雅黑" panose="020B0503020204020204" pitchFamily="34" charset="-122"/>
                <a:ea typeface="微软雅黑" panose="020B0503020204020204" pitchFamily="34" charset="-122"/>
              </a:rPr>
              <a:t>）连接时，能量被直接从内燃机传送至驱动轴。这就形成了并联式混合动力驱动模式。</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6070" algn="just">
              <a:lnSpc>
                <a:spcPct val="120000"/>
              </a:lnSpc>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如图</a:t>
            </a:r>
            <a:r>
              <a:rPr lang="en-US" altLang="zh-CN" sz="1600" b="1" dirty="0">
                <a:solidFill>
                  <a:srgbClr val="0070C0"/>
                </a:solidFill>
                <a:latin typeface="微软雅黑" panose="020B0503020204020204" pitchFamily="34" charset="-122"/>
                <a:ea typeface="微软雅黑" panose="020B0503020204020204" pitchFamily="34" charset="-122"/>
              </a:rPr>
              <a:t>2-6</a:t>
            </a:r>
            <a:r>
              <a:rPr lang="zh-CN" altLang="en-US" sz="1600" b="1" dirty="0">
                <a:solidFill>
                  <a:srgbClr val="0070C0"/>
                </a:solidFill>
                <a:latin typeface="微软雅黑" panose="020B0503020204020204" pitchFamily="34" charset="-122"/>
                <a:ea typeface="微软雅黑" panose="020B0503020204020204" pitchFamily="34" charset="-122"/>
              </a:rPr>
              <a:t>所示，这种混合动力拓扑结构的核心特点是具有一个行星齿轮将内燃机引擎的功率在机械路径和电力路径之间进行分配。根据车辆的工作状态，内燃机引擎的功率要么被传输至驱动单元，要么被用于对高电压电池进行充电。由第二部电机产生补充扭矩推动车辆。在滑行和再生制动过程中，该电机提供能量帮助对高电压电池进行充电</a:t>
            </a:r>
            <a:r>
              <a:rPr lang="zh-CN" altLang="en-US" sz="1600" b="1" dirty="0" smtClean="0">
                <a:solidFill>
                  <a:srgbClr val="0070C0"/>
                </a:solidFill>
                <a:latin typeface="微软雅黑" panose="020B0503020204020204" pitchFamily="34" charset="-122"/>
                <a:ea typeface="微软雅黑" panose="020B0503020204020204" pitchFamily="34" charset="-122"/>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5122" name="Picture 3" descr="D:\0教学0\DAIMLETR STAR EDUCATION\lhf\DSE 新能源驱动技术\图片\串并联混联式混合动力系统 seriell_parallel_hybrid 1.jpg"/>
          <p:cNvPicPr>
            <a:picLocks noChangeAspect="1" noChangeArrowheads="1"/>
          </p:cNvPicPr>
          <p:nvPr/>
        </p:nvPicPr>
        <p:blipFill>
          <a:blip r:embed="rId1">
            <a:extLst>
              <a:ext uri="{28A0092B-C50C-407E-A947-70E740481C1C}">
                <a14:useLocalDpi xmlns:a14="http://schemas.microsoft.com/office/drawing/2010/main" val="0"/>
              </a:ext>
            </a:extLst>
          </a:blip>
          <a:srcRect b="9106"/>
          <a:stretch>
            <a:fillRect/>
          </a:stretch>
        </p:blipFill>
        <p:spPr bwMode="auto">
          <a:xfrm>
            <a:off x="971600" y="913284"/>
            <a:ext cx="7200800" cy="4371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251364" y="5161756"/>
            <a:ext cx="2674620" cy="337185"/>
          </a:xfrm>
          <a:prstGeom prst="rect">
            <a:avLst/>
          </a:prstGeom>
        </p:spPr>
        <p:txBody>
          <a:bodyPr wrap="none">
            <a:spAutoFit/>
          </a:bodyPr>
          <a:lstStyle/>
          <a:p>
            <a:r>
              <a:rPr lang="zh-CN" altLang="zh-CN"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2-5  </a:t>
            </a:r>
            <a:r>
              <a:rPr lang="zh-CN" altLang="zh-CN" sz="1600" b="1" dirty="0">
                <a:solidFill>
                  <a:srgbClr val="0070C0"/>
                </a:solidFill>
                <a:latin typeface="微软雅黑" panose="020B0503020204020204" pitchFamily="34" charset="-122"/>
                <a:ea typeface="微软雅黑" panose="020B0503020204020204" pitchFamily="34" charset="-122"/>
              </a:rPr>
              <a:t>串并联混合动力系统</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841398" y="5161756"/>
            <a:ext cx="3487420" cy="337185"/>
          </a:xfrm>
          <a:prstGeom prst="rect">
            <a:avLst/>
          </a:prstGeom>
        </p:spPr>
        <p:txBody>
          <a:bodyPr wrap="none">
            <a:spAutoFit/>
          </a:bodyPr>
          <a:lstStyle/>
          <a:p>
            <a:r>
              <a:rPr lang="zh-CN" altLang="en-US" sz="1600" b="1" dirty="0" smtClean="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2-6  </a:t>
            </a:r>
            <a:r>
              <a:rPr lang="zh-CN" altLang="en-US" sz="1600" b="1" dirty="0">
                <a:solidFill>
                  <a:srgbClr val="0070C0"/>
                </a:solidFill>
                <a:latin typeface="微软雅黑" panose="020B0503020204020204" pitchFamily="34" charset="-122"/>
                <a:ea typeface="微软雅黑" panose="020B0503020204020204" pitchFamily="34" charset="-122"/>
              </a:rPr>
              <a:t>功率分配式混合动力驱动系统</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pic>
        <p:nvPicPr>
          <p:cNvPr id="6146" name="Picture 3" descr="D:\0教学0\DAIMLETR STAR EDUCATION\lhf\DSE 新能源驱动技术\图片\功率分配式混合动力 leistungsverzweigter_hybrid 1.jpg"/>
          <p:cNvPicPr>
            <a:picLocks noChangeAspect="1" noChangeArrowheads="1"/>
          </p:cNvPicPr>
          <p:nvPr/>
        </p:nvPicPr>
        <p:blipFill>
          <a:blip r:embed="rId1">
            <a:extLst>
              <a:ext uri="{28A0092B-C50C-407E-A947-70E740481C1C}">
                <a14:useLocalDpi xmlns:a14="http://schemas.microsoft.com/office/drawing/2010/main" val="0"/>
              </a:ext>
            </a:extLst>
          </a:blip>
          <a:srcRect b="9242"/>
          <a:stretch>
            <a:fillRect/>
          </a:stretch>
        </p:blipFill>
        <p:spPr bwMode="auto">
          <a:xfrm>
            <a:off x="1115616" y="913284"/>
            <a:ext cx="6912768" cy="4273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6000">
    <p:push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1103174"/>
            <a:ext cx="8658861" cy="1153160"/>
          </a:xfrm>
          <a:prstGeom prst="rect">
            <a:avLst/>
          </a:prstGeom>
        </p:spPr>
        <p:txBody>
          <a:bodyPr wrap="square">
            <a:spAutoFit/>
          </a:bodyPr>
          <a:lstStyle/>
          <a:p>
            <a:pPr indent="449580">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二、根据混合动力电动汽车混合度分类</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449580">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在混合动力系统中，根据电机的输出功率在整个系统输出功率中所占比重，指的是电系统功率</a:t>
            </a:r>
            <a:r>
              <a:rPr lang="en-US" altLang="zh-CN" sz="1600" b="1" dirty="0" err="1">
                <a:solidFill>
                  <a:srgbClr val="0070C0"/>
                </a:solidFill>
                <a:latin typeface="微软雅黑" panose="020B0503020204020204" pitchFamily="34" charset="-122"/>
                <a:ea typeface="微软雅黑" panose="020B0503020204020204" pitchFamily="34" charset="-122"/>
              </a:rPr>
              <a:t>Pelec</a:t>
            </a:r>
            <a:r>
              <a:rPr lang="zh-CN" altLang="zh-CN" sz="1600" b="1" dirty="0">
                <a:solidFill>
                  <a:srgbClr val="0070C0"/>
                </a:solidFill>
                <a:latin typeface="微软雅黑" panose="020B0503020204020204" pitchFamily="34" charset="-122"/>
                <a:ea typeface="微软雅黑" panose="020B0503020204020204" pitchFamily="34" charset="-122"/>
              </a:rPr>
              <a:t>占动力源总功率</a:t>
            </a:r>
            <a:r>
              <a:rPr lang="en-US" altLang="zh-CN" sz="1600" b="1" dirty="0" err="1">
                <a:solidFill>
                  <a:srgbClr val="0070C0"/>
                </a:solidFill>
                <a:latin typeface="微软雅黑" panose="020B0503020204020204" pitchFamily="34" charset="-122"/>
                <a:ea typeface="微软雅黑" panose="020B0503020204020204" pitchFamily="34" charset="-122"/>
              </a:rPr>
              <a:t>Ptotal</a:t>
            </a:r>
            <a:r>
              <a:rPr lang="zh-CN" altLang="zh-CN" sz="1600" b="1" dirty="0">
                <a:solidFill>
                  <a:srgbClr val="0070C0"/>
                </a:solidFill>
                <a:latin typeface="微软雅黑" panose="020B0503020204020204" pitchFamily="34" charset="-122"/>
                <a:ea typeface="微软雅黑" panose="020B0503020204020204" pitchFamily="34" charset="-122"/>
              </a:rPr>
              <a:t>的百分比，即</a:t>
            </a:r>
            <a:r>
              <a:rPr lang="en-US" altLang="zh-CN" sz="1600" b="1" dirty="0">
                <a:solidFill>
                  <a:srgbClr val="0070C0"/>
                </a:solidFill>
                <a:latin typeface="微软雅黑" panose="020B0503020204020204" pitchFamily="34" charset="-122"/>
                <a:ea typeface="微软雅黑" panose="020B0503020204020204" pitchFamily="34" charset="-122"/>
              </a:rPr>
              <a:t>H=</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err="1">
                <a:solidFill>
                  <a:srgbClr val="0070C0"/>
                </a:solidFill>
                <a:latin typeface="微软雅黑" panose="020B0503020204020204" pitchFamily="34" charset="-122"/>
                <a:ea typeface="微软雅黑" panose="020B0503020204020204" pitchFamily="34" charset="-122"/>
              </a:rPr>
              <a:t>Pelec</a:t>
            </a:r>
            <a:r>
              <a:rPr lang="en-US"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err="1">
                <a:solidFill>
                  <a:srgbClr val="0070C0"/>
                </a:solidFill>
                <a:latin typeface="微软雅黑" panose="020B0503020204020204" pitchFamily="34" charset="-122"/>
                <a:ea typeface="微软雅黑" panose="020B0503020204020204" pitchFamily="34" charset="-122"/>
              </a:rPr>
              <a:t>Ptotal</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100</a:t>
            </a:r>
            <a:r>
              <a:rPr lang="zh-CN" altLang="zh-CN" sz="1600" b="1" dirty="0">
                <a:solidFill>
                  <a:srgbClr val="0070C0"/>
                </a:solidFill>
                <a:latin typeface="微软雅黑" panose="020B0503020204020204" pitchFamily="34" charset="-122"/>
                <a:ea typeface="微软雅黑" panose="020B0503020204020204" pitchFamily="34" charset="-122"/>
              </a:rPr>
              <a:t>％ 。混合度不同，功能要求也有差别，如表</a:t>
            </a:r>
            <a:r>
              <a:rPr lang="en-US" altLang="zh-CN" sz="1600" b="1" dirty="0">
                <a:solidFill>
                  <a:srgbClr val="0070C0"/>
                </a:solidFill>
                <a:latin typeface="微软雅黑" panose="020B0503020204020204" pitchFamily="34" charset="-122"/>
                <a:ea typeface="微软雅黑" panose="020B0503020204020204" pitchFamily="34" charset="-122"/>
              </a:rPr>
              <a:t>2-1</a:t>
            </a:r>
            <a:r>
              <a:rPr lang="zh-CN" altLang="zh-CN" sz="1600" b="1" dirty="0">
                <a:solidFill>
                  <a:srgbClr val="0070C0"/>
                </a:solidFill>
                <a:latin typeface="微软雅黑" panose="020B0503020204020204" pitchFamily="34" charset="-122"/>
                <a:ea typeface="微软雅黑" panose="020B0503020204020204" pitchFamily="34" charset="-122"/>
              </a:rPr>
              <a:t>所示。</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pic>
        <p:nvPicPr>
          <p:cNvPr id="10241" name="Picture 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4000" y="2517634"/>
            <a:ext cx="8496000" cy="2572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913284"/>
            <a:ext cx="8640960" cy="4661535"/>
          </a:xfrm>
          <a:prstGeom prst="rect">
            <a:avLst/>
          </a:prstGeom>
        </p:spPr>
        <p:txBody>
          <a:bodyPr wrap="square">
            <a:spAutoFit/>
          </a:bodyPr>
          <a:lstStyle/>
          <a:p>
            <a:pPr indent="358775">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zh-CN" sz="1600" b="1" dirty="0">
                <a:solidFill>
                  <a:srgbClr val="0070C0"/>
                </a:solidFill>
                <a:latin typeface="微软雅黑" panose="020B0503020204020204" pitchFamily="34" charset="-122"/>
                <a:ea typeface="微软雅黑" panose="020B0503020204020204" pitchFamily="34" charset="-122"/>
              </a:rPr>
              <a:t>微混合动力系统</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这种混合动力系统对传统发动机的起动机进行了改造，形成由带传动的发电起动一体式电机（</a:t>
            </a:r>
            <a:r>
              <a:rPr lang="en-US" altLang="zh-CN" sz="1600" b="1" dirty="0">
                <a:solidFill>
                  <a:srgbClr val="0070C0"/>
                </a:solidFill>
                <a:latin typeface="微软雅黑" panose="020B0503020204020204" pitchFamily="34" charset="-122"/>
                <a:ea typeface="微软雅黑" panose="020B0503020204020204" pitchFamily="34" charset="-122"/>
              </a:rPr>
              <a:t>Belt driven Starter Generator, BSG</a:t>
            </a:r>
            <a:r>
              <a:rPr lang="zh-CN" altLang="zh-CN" sz="1600" b="1" dirty="0">
                <a:solidFill>
                  <a:srgbClr val="0070C0"/>
                </a:solidFill>
                <a:latin typeface="微软雅黑" panose="020B0503020204020204" pitchFamily="34" charset="-122"/>
                <a:ea typeface="微软雅黑" panose="020B0503020204020204" pitchFamily="34" charset="-122"/>
              </a:rPr>
              <a:t>）。该电机用来控制发动机快速起停，因此可以取消发动机的怠速过程，降低了油耗和排放。微混系统搭载的电机功率比较小，仅靠电机无法使车辆起步，起步过程仍需要发动机介入，是一种初级的混合动力系统。在微混合动力系统里，电机的电压通常有两种：</a:t>
            </a:r>
            <a:r>
              <a:rPr lang="en-US" altLang="zh-CN" sz="1600" b="1" dirty="0">
                <a:solidFill>
                  <a:srgbClr val="0070C0"/>
                </a:solidFill>
                <a:latin typeface="微软雅黑" panose="020B0503020204020204" pitchFamily="34" charset="-122"/>
                <a:ea typeface="微软雅黑" panose="020B0503020204020204" pitchFamily="34" charset="-122"/>
              </a:rPr>
              <a:t>12V</a:t>
            </a:r>
            <a:r>
              <a:rPr lang="zh-CN" altLang="zh-CN" sz="1600" b="1" dirty="0">
                <a:solidFill>
                  <a:srgbClr val="0070C0"/>
                </a:solidFill>
                <a:latin typeface="微软雅黑" panose="020B0503020204020204" pitchFamily="34" charset="-122"/>
                <a:ea typeface="微软雅黑" panose="020B0503020204020204" pitchFamily="34" charset="-122"/>
              </a:rPr>
              <a:t>和</a:t>
            </a:r>
            <a:r>
              <a:rPr lang="en-US" altLang="zh-CN" sz="1600" b="1" dirty="0">
                <a:solidFill>
                  <a:srgbClr val="0070C0"/>
                </a:solidFill>
                <a:latin typeface="微软雅黑" panose="020B0503020204020204" pitchFamily="34" charset="-122"/>
                <a:ea typeface="微软雅黑" panose="020B0503020204020204" pitchFamily="34" charset="-122"/>
              </a:rPr>
              <a:t>42V</a:t>
            </a:r>
            <a:r>
              <a:rPr lang="zh-CN" altLang="zh-CN" sz="1600" b="1" dirty="0">
                <a:solidFill>
                  <a:srgbClr val="0070C0"/>
                </a:solidFill>
                <a:latin typeface="微软雅黑" panose="020B0503020204020204" pitchFamily="34" charset="-122"/>
                <a:ea typeface="微软雅黑" panose="020B0503020204020204" pitchFamily="34" charset="-122"/>
              </a:rPr>
              <a:t>，其中</a:t>
            </a:r>
            <a:r>
              <a:rPr lang="en-US" altLang="zh-CN" sz="1600" b="1" dirty="0">
                <a:solidFill>
                  <a:srgbClr val="0070C0"/>
                </a:solidFill>
                <a:latin typeface="微软雅黑" panose="020B0503020204020204" pitchFamily="34" charset="-122"/>
                <a:ea typeface="微软雅黑" panose="020B0503020204020204" pitchFamily="34" charset="-122"/>
              </a:rPr>
              <a:t>42V</a:t>
            </a:r>
            <a:r>
              <a:rPr lang="zh-CN" altLang="zh-CN" sz="1600" b="1" dirty="0">
                <a:solidFill>
                  <a:srgbClr val="0070C0"/>
                </a:solidFill>
                <a:latin typeface="微软雅黑" panose="020B0503020204020204" pitchFamily="34" charset="-122"/>
                <a:ea typeface="微软雅黑" panose="020B0503020204020204" pitchFamily="34" charset="-122"/>
              </a:rPr>
              <a:t>主要用于柴油混合动力系统。在城市循环工况下节油率一般在</a:t>
            </a:r>
            <a:r>
              <a:rPr lang="en-US" altLang="zh-CN" sz="1600" b="1" dirty="0">
                <a:solidFill>
                  <a:srgbClr val="0070C0"/>
                </a:solidFill>
                <a:latin typeface="微软雅黑" panose="020B0503020204020204" pitchFamily="34" charset="-122"/>
                <a:ea typeface="微软雅黑" panose="020B0503020204020204" pitchFamily="34" charset="-122"/>
              </a:rPr>
              <a:t>5%~10%</a:t>
            </a:r>
            <a:r>
              <a:rPr lang="zh-CN" altLang="zh-CN" sz="1600" b="1" dirty="0">
                <a:solidFill>
                  <a:srgbClr val="0070C0"/>
                </a:solidFill>
                <a:latin typeface="微软雅黑" panose="020B0503020204020204" pitchFamily="34" charset="-122"/>
                <a:ea typeface="微软雅黑" panose="020B0503020204020204" pitchFamily="34" charset="-122"/>
              </a:rPr>
              <a:t>。</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2.</a:t>
            </a:r>
            <a:r>
              <a:rPr lang="zh-CN" altLang="zh-CN" sz="1600" b="1" dirty="0">
                <a:solidFill>
                  <a:srgbClr val="0070C0"/>
                </a:solidFill>
                <a:latin typeface="微软雅黑" panose="020B0503020204020204" pitchFamily="34" charset="-122"/>
                <a:ea typeface="微软雅黑" panose="020B0503020204020204" pitchFamily="34" charset="-122"/>
              </a:rPr>
              <a:t>轻混合动力系统</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该混合动力系统采用了集成起动电机（</a:t>
            </a:r>
            <a:r>
              <a:rPr lang="en-US" altLang="zh-CN" sz="1600" b="1" dirty="0">
                <a:solidFill>
                  <a:srgbClr val="0070C0"/>
                </a:solidFill>
                <a:latin typeface="微软雅黑" panose="020B0503020204020204" pitchFamily="34" charset="-122"/>
                <a:ea typeface="微软雅黑" panose="020B0503020204020204" pitchFamily="34" charset="-122"/>
              </a:rPr>
              <a:t>Integrated Starter Generator</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ISG</a:t>
            </a:r>
            <a:r>
              <a:rPr lang="zh-CN" altLang="zh-CN" sz="1600" b="1" dirty="0">
                <a:solidFill>
                  <a:srgbClr val="0070C0"/>
                </a:solidFill>
                <a:latin typeface="微软雅黑" panose="020B0503020204020204" pitchFamily="34" charset="-122"/>
                <a:ea typeface="微软雅黑" panose="020B0503020204020204" pitchFamily="34" charset="-122"/>
              </a:rPr>
              <a:t>）。与微混合动力系统相比，轻混合动力系统除了能够实现用电机控制发动机的启停外，还能够在车辆制动和下坡工况下，实现对部分能量进行回收；在行驶过程中，发动机的动力可以在车轮的驱动需求和发电机发电需求之间进行调节。轻混合动力系统的混合度一般在</a:t>
            </a:r>
            <a:r>
              <a:rPr lang="en-US" altLang="zh-CN" sz="1600" b="1" dirty="0">
                <a:solidFill>
                  <a:srgbClr val="0070C0"/>
                </a:solidFill>
                <a:latin typeface="微软雅黑" panose="020B0503020204020204" pitchFamily="34" charset="-122"/>
                <a:ea typeface="微软雅黑" panose="020B0503020204020204" pitchFamily="34" charset="-122"/>
              </a:rPr>
              <a:t>20%</a:t>
            </a:r>
            <a:r>
              <a:rPr lang="zh-CN" altLang="zh-CN" sz="1600" b="1" dirty="0">
                <a:solidFill>
                  <a:srgbClr val="0070C0"/>
                </a:solidFill>
                <a:latin typeface="微软雅黑" panose="020B0503020204020204" pitchFamily="34" charset="-122"/>
                <a:ea typeface="微软雅黑" panose="020B0503020204020204" pitchFamily="34" charset="-122"/>
              </a:rPr>
              <a:t>以下。</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3.</a:t>
            </a:r>
            <a:r>
              <a:rPr lang="zh-CN" altLang="zh-CN" sz="1600" b="1" dirty="0">
                <a:solidFill>
                  <a:srgbClr val="0070C0"/>
                </a:solidFill>
                <a:latin typeface="微软雅黑" panose="020B0503020204020204" pitchFamily="34" charset="-122"/>
                <a:ea typeface="微软雅黑" panose="020B0503020204020204" pitchFamily="34" charset="-122"/>
              </a:rPr>
              <a:t>中混合动力系统</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该混合动力系统同样采用了</a:t>
            </a:r>
            <a:r>
              <a:rPr lang="en-US" altLang="zh-CN" sz="1600" b="1" dirty="0">
                <a:solidFill>
                  <a:srgbClr val="0070C0"/>
                </a:solidFill>
                <a:latin typeface="微软雅黑" panose="020B0503020204020204" pitchFamily="34" charset="-122"/>
                <a:ea typeface="微软雅黑" panose="020B0503020204020204" pitchFamily="34" charset="-122"/>
              </a:rPr>
              <a:t>ISG</a:t>
            </a:r>
            <a:r>
              <a:rPr lang="zh-CN" altLang="zh-CN" sz="1600" b="1" dirty="0">
                <a:solidFill>
                  <a:srgbClr val="0070C0"/>
                </a:solidFill>
                <a:latin typeface="微软雅黑" panose="020B0503020204020204" pitchFamily="34" charset="-122"/>
                <a:ea typeface="微软雅黑" panose="020B0503020204020204" pitchFamily="34" charset="-122"/>
              </a:rPr>
              <a:t>系统。与轻度混合动力系统不同之处，在于中混合动力系统采用的是高压电机，在汽车加速或者大负荷工况时，电机能够辅助发动机驱动车辆，补充发动机本身动力输出的不足，提高整车性能。这种系统的混合程度较高，可以达到</a:t>
            </a:r>
            <a:r>
              <a:rPr lang="en-US" altLang="zh-CN" sz="1600" b="1" dirty="0">
                <a:solidFill>
                  <a:srgbClr val="0070C0"/>
                </a:solidFill>
                <a:latin typeface="微软雅黑" panose="020B0503020204020204" pitchFamily="34" charset="-122"/>
                <a:ea typeface="微软雅黑" panose="020B0503020204020204" pitchFamily="34" charset="-122"/>
              </a:rPr>
              <a:t>30%</a:t>
            </a:r>
            <a:r>
              <a:rPr lang="zh-CN" altLang="zh-CN" sz="1600" b="1" dirty="0">
                <a:solidFill>
                  <a:srgbClr val="0070C0"/>
                </a:solidFill>
                <a:latin typeface="微软雅黑" panose="020B0503020204020204" pitchFamily="34" charset="-122"/>
                <a:ea typeface="微软雅黑" panose="020B0503020204020204" pitchFamily="34" charset="-122"/>
              </a:rPr>
              <a:t>左右，在城市循环工况下节油率可以达到</a:t>
            </a:r>
            <a:r>
              <a:rPr lang="en-US" altLang="zh-CN" sz="1600" b="1" dirty="0">
                <a:solidFill>
                  <a:srgbClr val="0070C0"/>
                </a:solidFill>
                <a:latin typeface="微软雅黑" panose="020B0503020204020204" pitchFamily="34" charset="-122"/>
                <a:ea typeface="微软雅黑" panose="020B0503020204020204" pitchFamily="34" charset="-122"/>
              </a:rPr>
              <a:t>20%</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30%</a:t>
            </a:r>
            <a:r>
              <a:rPr lang="zh-CN" altLang="zh-CN" sz="1600" b="1" dirty="0">
                <a:solidFill>
                  <a:srgbClr val="0070C0"/>
                </a:solidFill>
                <a:latin typeface="微软雅黑" panose="020B0503020204020204" pitchFamily="34" charset="-122"/>
                <a:ea typeface="微软雅黑" panose="020B0503020204020204" pitchFamily="34" charset="-122"/>
              </a:rPr>
              <a:t>，目前技术比较成熟，应用广泛。</a:t>
            </a:r>
            <a:endParaRPr lang="zh-CN" altLang="zh-CN"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971059"/>
            <a:ext cx="8640960" cy="4261485"/>
          </a:xfrm>
          <a:prstGeom prst="rect">
            <a:avLst/>
          </a:prstGeom>
        </p:spPr>
        <p:txBody>
          <a:bodyPr wrap="square">
            <a:spAutoFit/>
          </a:bodyPr>
          <a:lstStyle/>
          <a:p>
            <a:pPr indent="358775">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4.</a:t>
            </a:r>
            <a:r>
              <a:rPr lang="zh-CN" altLang="zh-CN" sz="1600" b="1" dirty="0">
                <a:solidFill>
                  <a:srgbClr val="0070C0"/>
                </a:solidFill>
                <a:latin typeface="微软雅黑" panose="020B0503020204020204" pitchFamily="34" charset="-122"/>
                <a:ea typeface="微软雅黑" panose="020B0503020204020204" pitchFamily="34" charset="-122"/>
              </a:rPr>
              <a:t>重度混合动力系统</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重度混合动力系统采用了</a:t>
            </a:r>
            <a:r>
              <a:rPr lang="en-US" altLang="zh-CN" sz="1600" b="1" dirty="0">
                <a:solidFill>
                  <a:srgbClr val="0070C0"/>
                </a:solidFill>
                <a:latin typeface="微软雅黑" panose="020B0503020204020204" pitchFamily="34" charset="-122"/>
                <a:ea typeface="微软雅黑" panose="020B0503020204020204" pitchFamily="34" charset="-122"/>
              </a:rPr>
              <a:t>272</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650V</a:t>
            </a:r>
            <a:r>
              <a:rPr lang="zh-CN" altLang="zh-CN" sz="1600" b="1" dirty="0">
                <a:solidFill>
                  <a:srgbClr val="0070C0"/>
                </a:solidFill>
                <a:latin typeface="微软雅黑" panose="020B0503020204020204" pitchFamily="34" charset="-122"/>
                <a:ea typeface="微软雅黑" panose="020B0503020204020204" pitchFamily="34" charset="-122"/>
              </a:rPr>
              <a:t>的高压电机，混合度可以达到</a:t>
            </a:r>
            <a:r>
              <a:rPr lang="en-US" altLang="zh-CN" sz="1600" b="1" dirty="0">
                <a:solidFill>
                  <a:srgbClr val="0070C0"/>
                </a:solidFill>
                <a:latin typeface="微软雅黑" panose="020B0503020204020204" pitchFamily="34" charset="-122"/>
                <a:ea typeface="微软雅黑" panose="020B0503020204020204" pitchFamily="34" charset="-122"/>
              </a:rPr>
              <a:t>50%</a:t>
            </a:r>
            <a:r>
              <a:rPr lang="zh-CN" altLang="zh-CN" sz="1600" b="1" dirty="0">
                <a:solidFill>
                  <a:srgbClr val="0070C0"/>
                </a:solidFill>
                <a:latin typeface="微软雅黑" panose="020B0503020204020204" pitchFamily="34" charset="-122"/>
                <a:ea typeface="微软雅黑" panose="020B0503020204020204" pitchFamily="34" charset="-122"/>
              </a:rPr>
              <a:t>以上，在城市循环工况下节油率可以达到</a:t>
            </a:r>
            <a:r>
              <a:rPr lang="en-US" altLang="zh-CN" sz="1600" b="1" dirty="0">
                <a:solidFill>
                  <a:srgbClr val="0070C0"/>
                </a:solidFill>
                <a:latin typeface="微软雅黑" panose="020B0503020204020204" pitchFamily="34" charset="-122"/>
                <a:ea typeface="微软雅黑" panose="020B0503020204020204" pitchFamily="34" charset="-122"/>
              </a:rPr>
              <a:t>30%</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50%</a:t>
            </a:r>
            <a:r>
              <a:rPr lang="zh-CN" altLang="zh-CN" sz="1600" b="1" dirty="0">
                <a:solidFill>
                  <a:srgbClr val="0070C0"/>
                </a:solidFill>
                <a:latin typeface="微软雅黑" panose="020B0503020204020204" pitchFamily="34" charset="-122"/>
                <a:ea typeface="微软雅黑" panose="020B0503020204020204" pitchFamily="34" charset="-122"/>
              </a:rPr>
              <a:t>。其特点是动力系统以发动机为基础动力，动力电池为辅助动力。采用的电动机功率更为强大，完全可以满足车辆在起步和低速时的动力要求。因此，重度混合车型无论是在起步还是低速行驶状态下都不需要起动发动机，依靠电机可以完全胜任，在低速时就像一款纯电动车。 在急加速和爬坡运行工况下车辆需要较大的驱动力时，电机和发动机同时对车辆提供动力。随着电机、电池技术的进步，重度混合动力系统逐渐成为混合动力技术的主要发展方向。</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5.</a:t>
            </a:r>
            <a:r>
              <a:rPr lang="zh-CN" altLang="zh-CN" sz="1600" b="1" dirty="0">
                <a:solidFill>
                  <a:srgbClr val="0070C0"/>
                </a:solidFill>
                <a:latin typeface="微软雅黑" panose="020B0503020204020204" pitchFamily="34" charset="-122"/>
                <a:ea typeface="微软雅黑" panose="020B0503020204020204" pitchFamily="34" charset="-122"/>
              </a:rPr>
              <a:t>插电式混合动力系统</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插电式混合动力汽车（</a:t>
            </a:r>
            <a:r>
              <a:rPr lang="en-US" altLang="zh-CN" sz="1600" b="1" dirty="0">
                <a:solidFill>
                  <a:srgbClr val="0070C0"/>
                </a:solidFill>
                <a:latin typeface="微软雅黑" panose="020B0503020204020204" pitchFamily="34" charset="-122"/>
                <a:ea typeface="微软雅黑" panose="020B0503020204020204" pitchFamily="34" charset="-122"/>
              </a:rPr>
              <a:t>Plug-in Hybrid Electric Vehicle, PHEV</a:t>
            </a:r>
            <a:r>
              <a:rPr lang="zh-CN" altLang="zh-CN" sz="1600" b="1" dirty="0">
                <a:solidFill>
                  <a:srgbClr val="0070C0"/>
                </a:solidFill>
                <a:latin typeface="微软雅黑" panose="020B0503020204020204" pitchFamily="34" charset="-122"/>
                <a:ea typeface="微软雅黑" panose="020B0503020204020204" pitchFamily="34" charset="-122"/>
              </a:rPr>
              <a:t>）是可以利用电网对动力电池充电的混合动力汽车，可以使用纯电模式驱动车辆行驶，且纯电动行驶里程较长；电能不足时，车辆仍然可以重度混合模式行驶。一般插电式混合动力轿车都有车载充电机，可以使用家用电源为电池充电，而插电式混合动力公交车由于行驶路线固定，通常利用外接充电机充电。插电式混合动力系统的电机功率比纯电动汽车用的电机稍小，动力电池的容量介于重混系统和纯电动车辆之间。由于具有利用夜间用电低谷对动力电池充电，降低排放等优势，插电式混合动力汽车已成为主流发展方向之一。</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拓展知识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1043067"/>
            <a:ext cx="8640960" cy="4261485"/>
          </a:xfrm>
          <a:prstGeom prst="rect">
            <a:avLst/>
          </a:prstGeom>
        </p:spPr>
        <p:txBody>
          <a:bodyPr wrap="square">
            <a:spAutoFit/>
          </a:bodyPr>
          <a:lstStyle/>
          <a:p>
            <a:pPr indent="269875">
              <a:spcBef>
                <a:spcPts val="600"/>
              </a:spcBef>
            </a:pPr>
            <a:r>
              <a:rPr lang="zh-CN" altLang="zh-CN" sz="1200" b="1" dirty="0" smtClean="0">
                <a:solidFill>
                  <a:srgbClr val="0070C0"/>
                </a:solidFill>
                <a:latin typeface="微软雅黑" panose="020B0503020204020204" pitchFamily="34" charset="-122"/>
                <a:ea typeface="微软雅黑" panose="020B0503020204020204" pitchFamily="34" charset="-122"/>
              </a:rPr>
              <a:t>混合</a:t>
            </a:r>
            <a:r>
              <a:rPr lang="zh-CN" altLang="zh-CN" sz="1200" b="1" dirty="0">
                <a:solidFill>
                  <a:srgbClr val="0070C0"/>
                </a:solidFill>
                <a:latin typeface="微软雅黑" panose="020B0503020204020204" pitchFamily="34" charset="-122"/>
                <a:ea typeface="微软雅黑" panose="020B0503020204020204" pitchFamily="34" charset="-122"/>
              </a:rPr>
              <a:t>动力电动汽车尽管不能实现零排放，但其动力性、经济性以及排放等性能能够在一定程度上缓解汽车发展与环境污染、能源危机的矛盾。通过在混合动力电动汽车上使用电机，使得动力系统可以按照整车的实际运行工况要求灵活调控，而发动机保持在综合性能最佳的区域内工作，从而降低油耗与排放。</a:t>
            </a:r>
            <a:endParaRPr lang="zh-CN" altLang="zh-CN" sz="1200" b="1" dirty="0">
              <a:solidFill>
                <a:srgbClr val="0070C0"/>
              </a:solidFill>
              <a:latin typeface="微软雅黑" panose="020B0503020204020204" pitchFamily="34" charset="-122"/>
              <a:ea typeface="微软雅黑" panose="020B0503020204020204" pitchFamily="34" charset="-122"/>
            </a:endParaRPr>
          </a:p>
          <a:p>
            <a:pPr indent="269875">
              <a:spcBef>
                <a:spcPts val="600"/>
              </a:spcBef>
            </a:pPr>
            <a:r>
              <a:rPr lang="zh-CN" altLang="zh-CN" sz="1200" b="1" dirty="0">
                <a:solidFill>
                  <a:srgbClr val="0070C0"/>
                </a:solidFill>
                <a:latin typeface="微软雅黑" panose="020B0503020204020204" pitchFamily="34" charset="-122"/>
                <a:ea typeface="微软雅黑" panose="020B0503020204020204" pitchFamily="34" charset="-122"/>
              </a:rPr>
              <a:t>优点分析：</a:t>
            </a:r>
            <a:endParaRPr lang="zh-CN" altLang="zh-CN" sz="1200" b="1" dirty="0">
              <a:solidFill>
                <a:srgbClr val="0070C0"/>
              </a:solidFill>
              <a:latin typeface="微软雅黑" panose="020B0503020204020204" pitchFamily="34" charset="-122"/>
              <a:ea typeface="微软雅黑" panose="020B0503020204020204" pitchFamily="34" charset="-122"/>
            </a:endParaRPr>
          </a:p>
          <a:p>
            <a:pPr indent="269875">
              <a:spcBef>
                <a:spcPts val="600"/>
              </a:spcBef>
            </a:pPr>
            <a:r>
              <a:rPr lang="zh-CN" altLang="zh-CN" sz="1200" b="1" dirty="0">
                <a:solidFill>
                  <a:srgbClr val="0070C0"/>
                </a:solidFill>
                <a:latin typeface="微软雅黑" panose="020B0503020204020204" pitchFamily="34" charset="-122"/>
                <a:ea typeface="微软雅黑" panose="020B0503020204020204" pitchFamily="34" charset="-122"/>
              </a:rPr>
              <a:t>混合动力技术被公认为是目前可行、现实的节能技术，而混合动力电动汽车也是目前实现量产的节能环保型汽车，这是混合动力电动汽车的最大优势所在，具体地：</a:t>
            </a:r>
            <a:endParaRPr lang="zh-CN" altLang="zh-CN" sz="1200" b="1" dirty="0">
              <a:solidFill>
                <a:srgbClr val="0070C0"/>
              </a:solidFill>
              <a:latin typeface="微软雅黑" panose="020B0503020204020204" pitchFamily="34" charset="-122"/>
              <a:ea typeface="微软雅黑" panose="020B0503020204020204" pitchFamily="34" charset="-122"/>
            </a:endParaRPr>
          </a:p>
          <a:p>
            <a:pPr indent="269875">
              <a:spcBef>
                <a:spcPts val="600"/>
              </a:spcBef>
            </a:pPr>
            <a:r>
              <a:rPr lang="en-US" altLang="zh-CN" sz="1200" b="1" dirty="0">
                <a:solidFill>
                  <a:srgbClr val="0070C0"/>
                </a:solidFill>
                <a:latin typeface="微软雅黑" panose="020B0503020204020204" pitchFamily="34" charset="-122"/>
                <a:ea typeface="微软雅黑" panose="020B0503020204020204" pitchFamily="34" charset="-122"/>
              </a:rPr>
              <a:t>●</a:t>
            </a:r>
            <a:r>
              <a:rPr lang="zh-CN" altLang="zh-CN" sz="1200" b="1" dirty="0">
                <a:solidFill>
                  <a:srgbClr val="0070C0"/>
                </a:solidFill>
                <a:latin typeface="微软雅黑" panose="020B0503020204020204" pitchFamily="34" charset="-122"/>
                <a:ea typeface="微软雅黑" panose="020B0503020204020204" pitchFamily="34" charset="-122"/>
              </a:rPr>
              <a:t>节油减排：可以在纯电模式下运行，可以实现发动机启停功能，大功率输出时油电一起工作达到最大动力输出。</a:t>
            </a:r>
            <a:endParaRPr lang="zh-CN" altLang="zh-CN" sz="1200" b="1" dirty="0">
              <a:solidFill>
                <a:srgbClr val="0070C0"/>
              </a:solidFill>
              <a:latin typeface="微软雅黑" panose="020B0503020204020204" pitchFamily="34" charset="-122"/>
              <a:ea typeface="微软雅黑" panose="020B0503020204020204" pitchFamily="34" charset="-122"/>
            </a:endParaRPr>
          </a:p>
          <a:p>
            <a:pPr indent="269875">
              <a:spcBef>
                <a:spcPts val="600"/>
              </a:spcBef>
            </a:pPr>
            <a:r>
              <a:rPr lang="en-US" altLang="zh-CN" sz="1200" b="1" dirty="0">
                <a:solidFill>
                  <a:srgbClr val="0070C0"/>
                </a:solidFill>
                <a:latin typeface="微软雅黑" panose="020B0503020204020204" pitchFamily="34" charset="-122"/>
                <a:ea typeface="微软雅黑" panose="020B0503020204020204" pitchFamily="34" charset="-122"/>
                <a:sym typeface="+mn-ea"/>
              </a:rPr>
              <a:t>●</a:t>
            </a:r>
            <a:r>
              <a:rPr lang="zh-CN" altLang="zh-CN" sz="1200" b="1" dirty="0">
                <a:solidFill>
                  <a:srgbClr val="0070C0"/>
                </a:solidFill>
                <a:latin typeface="微软雅黑" panose="020B0503020204020204" pitchFamily="34" charset="-122"/>
                <a:ea typeface="微软雅黑" panose="020B0503020204020204" pitchFamily="34" charset="-122"/>
              </a:rPr>
              <a:t>电能补充便捷：可利用国家电网给高压电池充电，在没有充电桩时，可直接由发动机给高压电池充电。</a:t>
            </a:r>
            <a:endParaRPr lang="zh-CN" altLang="zh-CN" sz="1200" b="1" dirty="0">
              <a:solidFill>
                <a:srgbClr val="0070C0"/>
              </a:solidFill>
              <a:latin typeface="微软雅黑" panose="020B0503020204020204" pitchFamily="34" charset="-122"/>
              <a:ea typeface="微软雅黑" panose="020B0503020204020204" pitchFamily="34" charset="-122"/>
            </a:endParaRPr>
          </a:p>
          <a:p>
            <a:pPr indent="269875">
              <a:spcBef>
                <a:spcPts val="600"/>
              </a:spcBef>
            </a:pPr>
            <a:r>
              <a:rPr lang="en-US" altLang="zh-CN" sz="1200" b="1" dirty="0">
                <a:solidFill>
                  <a:srgbClr val="0070C0"/>
                </a:solidFill>
                <a:latin typeface="微软雅黑" panose="020B0503020204020204" pitchFamily="34" charset="-122"/>
                <a:ea typeface="微软雅黑" panose="020B0503020204020204" pitchFamily="34" charset="-122"/>
                <a:sym typeface="+mn-ea"/>
              </a:rPr>
              <a:t>●</a:t>
            </a:r>
            <a:r>
              <a:rPr lang="zh-CN" altLang="zh-CN" sz="1200" b="1" dirty="0">
                <a:solidFill>
                  <a:srgbClr val="0070C0"/>
                </a:solidFill>
                <a:latin typeface="微软雅黑" panose="020B0503020204020204" pitchFamily="34" charset="-122"/>
                <a:ea typeface="微软雅黑" panose="020B0503020204020204" pitchFamily="34" charset="-122"/>
              </a:rPr>
              <a:t>减速能量回收：相比传统内燃机汽车，电动汽车在滑行、制动时可以将车轮的动能转换为电能储存到高压电池内。</a:t>
            </a:r>
            <a:endParaRPr lang="zh-CN" altLang="zh-CN" sz="1200" b="1" dirty="0">
              <a:solidFill>
                <a:srgbClr val="0070C0"/>
              </a:solidFill>
              <a:latin typeface="微软雅黑" panose="020B0503020204020204" pitchFamily="34" charset="-122"/>
              <a:ea typeface="微软雅黑" panose="020B0503020204020204" pitchFamily="34" charset="-122"/>
            </a:endParaRPr>
          </a:p>
          <a:p>
            <a:pPr indent="269875">
              <a:spcBef>
                <a:spcPts val="600"/>
              </a:spcBef>
            </a:pPr>
            <a:r>
              <a:rPr lang="en-US" altLang="zh-CN" sz="1200" b="1" dirty="0">
                <a:solidFill>
                  <a:srgbClr val="0070C0"/>
                </a:solidFill>
                <a:latin typeface="微软雅黑" panose="020B0503020204020204" pitchFamily="34" charset="-122"/>
                <a:ea typeface="微软雅黑" panose="020B0503020204020204" pitchFamily="34" charset="-122"/>
                <a:sym typeface="+mn-ea"/>
              </a:rPr>
              <a:t>●</a:t>
            </a:r>
            <a:r>
              <a:rPr lang="zh-CN" altLang="zh-CN" sz="1200" b="1" dirty="0">
                <a:solidFill>
                  <a:srgbClr val="0070C0"/>
                </a:solidFill>
                <a:latin typeface="微软雅黑" panose="020B0503020204020204" pitchFamily="34" charset="-122"/>
                <a:ea typeface="微软雅黑" panose="020B0503020204020204" pitchFamily="34" charset="-122"/>
              </a:rPr>
              <a:t>电池性能要求低：电池容量低，小型轻量化，电池的充电状态管理较容易。</a:t>
            </a:r>
            <a:endParaRPr lang="zh-CN" altLang="zh-CN" sz="1200" b="1" dirty="0">
              <a:solidFill>
                <a:srgbClr val="0070C0"/>
              </a:solidFill>
              <a:latin typeface="微软雅黑" panose="020B0503020204020204" pitchFamily="34" charset="-122"/>
              <a:ea typeface="微软雅黑" panose="020B0503020204020204" pitchFamily="34" charset="-122"/>
            </a:endParaRPr>
          </a:p>
          <a:p>
            <a:pPr indent="269875">
              <a:spcBef>
                <a:spcPts val="600"/>
              </a:spcBef>
            </a:pPr>
            <a:r>
              <a:rPr lang="zh-CN" altLang="zh-CN" sz="1200" b="1" dirty="0">
                <a:solidFill>
                  <a:srgbClr val="0070C0"/>
                </a:solidFill>
                <a:latin typeface="微软雅黑" panose="020B0503020204020204" pitchFamily="34" charset="-122"/>
                <a:ea typeface="微软雅黑" panose="020B0503020204020204" pitchFamily="34" charset="-122"/>
              </a:rPr>
              <a:t>缺点分析：</a:t>
            </a:r>
            <a:endParaRPr lang="zh-CN" altLang="zh-CN" sz="1200" b="1" dirty="0">
              <a:solidFill>
                <a:srgbClr val="0070C0"/>
              </a:solidFill>
              <a:latin typeface="微软雅黑" panose="020B0503020204020204" pitchFamily="34" charset="-122"/>
              <a:ea typeface="微软雅黑" panose="020B0503020204020204" pitchFamily="34" charset="-122"/>
            </a:endParaRPr>
          </a:p>
          <a:p>
            <a:pPr indent="269875">
              <a:spcBef>
                <a:spcPts val="600"/>
              </a:spcBef>
            </a:pPr>
            <a:r>
              <a:rPr lang="en-US" altLang="zh-CN" sz="1200" b="1" dirty="0">
                <a:solidFill>
                  <a:srgbClr val="0070C0"/>
                </a:solidFill>
                <a:latin typeface="微软雅黑" panose="020B0503020204020204" pitchFamily="34" charset="-122"/>
                <a:ea typeface="微软雅黑" panose="020B0503020204020204" pitchFamily="34" charset="-122"/>
                <a:sym typeface="+mn-ea"/>
              </a:rPr>
              <a:t>●</a:t>
            </a:r>
            <a:r>
              <a:rPr lang="zh-CN" altLang="zh-CN" sz="1200" b="1" dirty="0">
                <a:solidFill>
                  <a:srgbClr val="0070C0"/>
                </a:solidFill>
                <a:latin typeface="微软雅黑" panose="020B0503020204020204" pitchFamily="34" charset="-122"/>
                <a:ea typeface="微软雅黑" panose="020B0503020204020204" pitchFamily="34" charset="-122"/>
              </a:rPr>
              <a:t>仍有废气排出：由于混合动力电动汽车仍需要燃烧汽油，因此无法从根本上摆脱对石油的依赖和彻底解决环保问题，也因此混合动力电动汽车没有太大的市场号召力。</a:t>
            </a:r>
            <a:endParaRPr lang="zh-CN" altLang="zh-CN" sz="1200" b="1" dirty="0">
              <a:solidFill>
                <a:srgbClr val="0070C0"/>
              </a:solidFill>
              <a:latin typeface="微软雅黑" panose="020B0503020204020204" pitchFamily="34" charset="-122"/>
              <a:ea typeface="微软雅黑" panose="020B0503020204020204" pitchFamily="34" charset="-122"/>
            </a:endParaRPr>
          </a:p>
          <a:p>
            <a:pPr indent="269875">
              <a:spcBef>
                <a:spcPts val="600"/>
              </a:spcBef>
            </a:pPr>
            <a:r>
              <a:rPr lang="en-US" altLang="zh-CN" sz="1200" b="1" dirty="0">
                <a:solidFill>
                  <a:srgbClr val="0070C0"/>
                </a:solidFill>
                <a:latin typeface="微软雅黑" panose="020B0503020204020204" pitchFamily="34" charset="-122"/>
                <a:ea typeface="微软雅黑" panose="020B0503020204020204" pitchFamily="34" charset="-122"/>
                <a:sym typeface="+mn-ea"/>
              </a:rPr>
              <a:t>●</a:t>
            </a:r>
            <a:r>
              <a:rPr lang="zh-CN" altLang="zh-CN" sz="1200" b="1" dirty="0">
                <a:solidFill>
                  <a:srgbClr val="0070C0"/>
                </a:solidFill>
                <a:latin typeface="微软雅黑" panose="020B0503020204020204" pitchFamily="34" charset="-122"/>
                <a:ea typeface="微软雅黑" panose="020B0503020204020204" pitchFamily="34" charset="-122"/>
              </a:rPr>
              <a:t>结构复杂成本高：混合动力系统的生产成本比内燃发动机系统的成本更高。混合动力车需要配置普通汽车并不需要的昂贵配件，例如庞大笨重的电池组、电力发动机以及精密的电子控制模板。</a:t>
            </a:r>
            <a:endParaRPr lang="zh-CN" altLang="zh-CN" sz="1200" b="1" dirty="0">
              <a:solidFill>
                <a:srgbClr val="0070C0"/>
              </a:solidFill>
              <a:latin typeface="微软雅黑" panose="020B0503020204020204" pitchFamily="34" charset="-122"/>
              <a:ea typeface="微软雅黑" panose="020B0503020204020204" pitchFamily="34" charset="-122"/>
            </a:endParaRPr>
          </a:p>
          <a:p>
            <a:pPr indent="269875">
              <a:spcBef>
                <a:spcPts val="600"/>
              </a:spcBef>
            </a:pPr>
            <a:r>
              <a:rPr lang="en-US" altLang="zh-CN" sz="1200" b="1" dirty="0">
                <a:solidFill>
                  <a:srgbClr val="0070C0"/>
                </a:solidFill>
                <a:latin typeface="微软雅黑" panose="020B0503020204020204" pitchFamily="34" charset="-122"/>
                <a:ea typeface="微软雅黑" panose="020B0503020204020204" pitchFamily="34" charset="-122"/>
                <a:sym typeface="+mn-ea"/>
              </a:rPr>
              <a:t>●</a:t>
            </a:r>
            <a:r>
              <a:rPr lang="zh-CN" altLang="zh-CN" sz="1200" b="1" dirty="0">
                <a:solidFill>
                  <a:srgbClr val="0070C0"/>
                </a:solidFill>
                <a:latin typeface="微软雅黑" panose="020B0503020204020204" pitchFamily="34" charset="-122"/>
                <a:ea typeface="微软雅黑" panose="020B0503020204020204" pitchFamily="34" charset="-122"/>
              </a:rPr>
              <a:t>维修困难：既有传统内燃机方面的故障，又有高压电系统方面的故障，高压电维修时需要有资质的人员才能进行维修。</a:t>
            </a:r>
            <a:endParaRPr lang="zh-CN" altLang="zh-CN" sz="1200" b="1" dirty="0">
              <a:solidFill>
                <a:srgbClr val="0070C0"/>
              </a:solidFill>
              <a:latin typeface="微软雅黑" panose="020B0503020204020204" pitchFamily="34" charset="-122"/>
              <a:ea typeface="微软雅黑" panose="020B0503020204020204" pitchFamily="34" charset="-122"/>
            </a:endParaRPr>
          </a:p>
          <a:p>
            <a:pPr indent="269875">
              <a:spcBef>
                <a:spcPts val="600"/>
              </a:spcBef>
            </a:pPr>
            <a:r>
              <a:rPr lang="en-US" altLang="zh-CN" sz="1200" b="1" dirty="0">
                <a:solidFill>
                  <a:srgbClr val="0070C0"/>
                </a:solidFill>
                <a:latin typeface="微软雅黑" panose="020B0503020204020204" pitchFamily="34" charset="-122"/>
                <a:ea typeface="微软雅黑" panose="020B0503020204020204" pitchFamily="34" charset="-122"/>
                <a:sym typeface="+mn-ea"/>
              </a:rPr>
              <a:t>●</a:t>
            </a:r>
            <a:r>
              <a:rPr lang="zh-CN" altLang="zh-CN" sz="1200" b="1" dirty="0">
                <a:solidFill>
                  <a:srgbClr val="0070C0"/>
                </a:solidFill>
                <a:latin typeface="微软雅黑" panose="020B0503020204020204" pitchFamily="34" charset="-122"/>
                <a:ea typeface="微软雅黑" panose="020B0503020204020204" pitchFamily="34" charset="-122"/>
              </a:rPr>
              <a:t>纯电状态下续航里程低：另外受限于动力电池与能量储存等技术难题，以及充换电站等基础配套设施目前未完善，混合动力电动汽车要得到大规模发展尚需要一定的时间。</a:t>
            </a:r>
            <a:endParaRPr lang="zh-CN" altLang="en-US" sz="12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a:off x="12603" y="409228"/>
            <a:ext cx="1463053" cy="4824536"/>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4" name="矩形 3"/>
          <p:cNvSpPr/>
          <p:nvPr/>
        </p:nvSpPr>
        <p:spPr>
          <a:xfrm>
            <a:off x="1682734" y="1169266"/>
            <a:ext cx="6489666" cy="614163"/>
          </a:xfrm>
          <a:custGeom>
            <a:avLst/>
            <a:gdLst/>
            <a:ahLst/>
            <a:cxnLst/>
            <a:rect l="l" t="t" r="r" b="b"/>
            <a:pathLst>
              <a:path w="6460765" h="614163">
                <a:moveTo>
                  <a:pt x="0" y="0"/>
                </a:moveTo>
                <a:lnTo>
                  <a:pt x="6460765" y="0"/>
                </a:lnTo>
                <a:lnTo>
                  <a:pt x="6460765"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3" name="矩形 82"/>
          <p:cNvSpPr/>
          <p:nvPr/>
        </p:nvSpPr>
        <p:spPr>
          <a:xfrm>
            <a:off x="1840789" y="1849388"/>
            <a:ext cx="6331611" cy="614163"/>
          </a:xfrm>
          <a:custGeom>
            <a:avLst/>
            <a:gdLst/>
            <a:ahLst/>
            <a:cxnLst/>
            <a:rect l="l" t="t" r="r" b="b"/>
            <a:pathLst>
              <a:path w="6177074" h="614163">
                <a:moveTo>
                  <a:pt x="0" y="0"/>
                </a:moveTo>
                <a:lnTo>
                  <a:pt x="6177074" y="0"/>
                </a:lnTo>
                <a:lnTo>
                  <a:pt x="6177074"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altLang="zh-CN" sz="2800" b="1" dirty="0" smtClean="0">
                <a:solidFill>
                  <a:prstClr val="white"/>
                </a:solidFill>
                <a:latin typeface="微软雅黑" panose="020B0503020204020204" pitchFamily="34" charset="-122"/>
                <a:ea typeface="微软雅黑" panose="020B0503020204020204" pitchFamily="34" charset="-122"/>
              </a:rPr>
              <a:t>  2</a:t>
            </a:r>
            <a:r>
              <a:rPr lang="en-US" altLang="zh-CN" sz="2800" b="1" dirty="0">
                <a:solidFill>
                  <a:prstClr val="white"/>
                </a:solidFill>
                <a:latin typeface="微软雅黑" panose="020B0503020204020204" pitchFamily="34" charset="-122"/>
                <a:ea typeface="微软雅黑" panose="020B0503020204020204" pitchFamily="34" charset="-122"/>
              </a:rPr>
              <a:t>.</a:t>
            </a:r>
            <a:r>
              <a:rPr lang="zh-CN" altLang="en-US" sz="2800" b="1" dirty="0">
                <a:solidFill>
                  <a:prstClr val="white"/>
                </a:solidFill>
                <a:latin typeface="微软雅黑" panose="020B0503020204020204" pitchFamily="34" charset="-122"/>
                <a:ea typeface="微软雅黑" panose="020B0503020204020204" pitchFamily="34" charset="-122"/>
              </a:rPr>
              <a:t>混合动力汽车动力系统的</a:t>
            </a:r>
            <a:r>
              <a:rPr lang="zh-CN" altLang="en-US" sz="2800" b="1" dirty="0">
                <a:solidFill>
                  <a:prstClr val="white"/>
                </a:solidFill>
                <a:latin typeface="微软雅黑" panose="020B0503020204020204" pitchFamily="34" charset="-122"/>
                <a:ea typeface="微软雅黑" panose="020B0503020204020204" pitchFamily="34" charset="-122"/>
              </a:rPr>
              <a:t>认知</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84" name="矩形 83"/>
          <p:cNvSpPr/>
          <p:nvPr/>
        </p:nvSpPr>
        <p:spPr>
          <a:xfrm>
            <a:off x="1837398" y="3233047"/>
            <a:ext cx="6335002" cy="614163"/>
          </a:xfrm>
          <a:custGeom>
            <a:avLst/>
            <a:gdLst/>
            <a:ahLst/>
            <a:cxnLst/>
            <a:rect l="l" t="t" r="r" b="b"/>
            <a:pathLst>
              <a:path w="6177074" h="614163">
                <a:moveTo>
                  <a:pt x="204643" y="0"/>
                </a:moveTo>
                <a:lnTo>
                  <a:pt x="6177074" y="0"/>
                </a:lnTo>
                <a:lnTo>
                  <a:pt x="6177074"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altLang="zh-CN" sz="2800" b="1" dirty="0" smtClean="0">
                <a:solidFill>
                  <a:prstClr val="white"/>
                </a:solidFill>
                <a:latin typeface="微软雅黑" panose="020B0503020204020204" pitchFamily="34" charset="-122"/>
                <a:ea typeface="微软雅黑" panose="020B0503020204020204" pitchFamily="34" charset="-122"/>
              </a:rPr>
              <a:t>  3</a:t>
            </a:r>
            <a:r>
              <a:rPr lang="en-US" altLang="zh-CN" sz="2800" b="1" dirty="0">
                <a:solidFill>
                  <a:prstClr val="white"/>
                </a:solidFill>
                <a:latin typeface="微软雅黑" panose="020B0503020204020204" pitchFamily="34" charset="-122"/>
                <a:ea typeface="微软雅黑" panose="020B0503020204020204" pitchFamily="34" charset="-122"/>
              </a:rPr>
              <a:t>.</a:t>
            </a:r>
            <a:r>
              <a:rPr lang="zh-CN" altLang="en-US" sz="2800" b="1" dirty="0">
                <a:solidFill>
                  <a:prstClr val="white"/>
                </a:solidFill>
                <a:latin typeface="微软雅黑" panose="020B0503020204020204" pitchFamily="34" charset="-122"/>
                <a:ea typeface="微软雅黑" panose="020B0503020204020204" pitchFamily="34" charset="-122"/>
              </a:rPr>
              <a:t>混合动力汽车电池的</a:t>
            </a:r>
            <a:r>
              <a:rPr lang="zh-CN" altLang="en-US" sz="2800" b="1" dirty="0">
                <a:solidFill>
                  <a:prstClr val="white"/>
                </a:solidFill>
                <a:latin typeface="微软雅黑" panose="020B0503020204020204" pitchFamily="34" charset="-122"/>
                <a:ea typeface="微软雅黑" panose="020B0503020204020204" pitchFamily="34" charset="-122"/>
              </a:rPr>
              <a:t>认知</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85" name="矩形 84"/>
          <p:cNvSpPr/>
          <p:nvPr/>
        </p:nvSpPr>
        <p:spPr>
          <a:xfrm>
            <a:off x="1679244" y="3928330"/>
            <a:ext cx="6493155" cy="614163"/>
          </a:xfrm>
          <a:custGeom>
            <a:avLst/>
            <a:gdLst/>
            <a:ahLst/>
            <a:cxnLst/>
            <a:rect l="l" t="t" r="r" b="b"/>
            <a:pathLst>
              <a:path w="6460765" h="614163">
                <a:moveTo>
                  <a:pt x="204643" y="0"/>
                </a:moveTo>
                <a:lnTo>
                  <a:pt x="6460765" y="0"/>
                </a:lnTo>
                <a:lnTo>
                  <a:pt x="6460765"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altLang="zh-CN" sz="2800" b="1" dirty="0" smtClean="0">
                <a:solidFill>
                  <a:prstClr val="white"/>
                </a:solidFill>
                <a:latin typeface="微软雅黑" panose="020B0503020204020204" pitchFamily="34" charset="-122"/>
                <a:ea typeface="微软雅黑" panose="020B0503020204020204" pitchFamily="34" charset="-122"/>
              </a:rPr>
              <a:t>   </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90" name="标题 1"/>
          <p:cNvSpPr txBox="1"/>
          <p:nvPr/>
        </p:nvSpPr>
        <p:spPr>
          <a:xfrm rot="5400000">
            <a:off x="-743168" y="2599023"/>
            <a:ext cx="2481192" cy="584775"/>
          </a:xfrm>
          <a:prstGeom prst="rect">
            <a:avLst/>
          </a:prstGeom>
          <a:noFill/>
          <a:effectLst/>
        </p:spPr>
        <p:txBody>
          <a:bodyPr wrap="none">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00B0F0">
                    <a:alpha val="37000"/>
                  </a:srgbClr>
                </a:solidFill>
                <a:effectLst/>
                <a:uLnTx/>
                <a:uFillTx/>
                <a:latin typeface="微软雅黑" panose="020B0503020204020204" pitchFamily="34" charset="-122"/>
                <a:ea typeface="微软雅黑" panose="020B0503020204020204" pitchFamily="34" charset="-122"/>
                <a:cs typeface="+mn-cs"/>
              </a:rPr>
              <a:t>CONTENTS</a:t>
            </a:r>
            <a:endParaRPr kumimoji="0" lang="zh-CN" altLang="en-US" sz="3200" b="1" i="0" u="none" strike="noStrike" kern="1200" cap="none" spc="0" normalizeH="0" baseline="0" noProof="0" dirty="0">
              <a:ln>
                <a:noFill/>
              </a:ln>
              <a:solidFill>
                <a:srgbClr val="00B0F0">
                  <a:alpha val="37000"/>
                </a:srgbClr>
              </a:solidFill>
              <a:effectLst/>
              <a:uLnTx/>
              <a:uFillTx/>
              <a:latin typeface="微软雅黑" panose="020B0503020204020204" pitchFamily="34" charset="-122"/>
              <a:ea typeface="微软雅黑" panose="020B0503020204020204" pitchFamily="34" charset="-122"/>
              <a:cs typeface="+mn-cs"/>
            </a:endParaRPr>
          </a:p>
        </p:txBody>
      </p:sp>
      <p:sp>
        <p:nvSpPr>
          <p:cNvPr id="28" name="TextBox 27"/>
          <p:cNvSpPr txBox="1"/>
          <p:nvPr/>
        </p:nvSpPr>
        <p:spPr bwMode="auto">
          <a:xfrm rot="5400000">
            <a:off x="160575" y="2537467"/>
            <a:ext cx="1435682" cy="707886"/>
          </a:xfrm>
          <a:prstGeom prst="rect">
            <a:avLst/>
          </a:prstGeom>
          <a:noFill/>
        </p:spPr>
        <p:txBody>
          <a:bodyPr vert="eaVert" wrap="none">
            <a:prstTxWarp prst="textPlai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0" cap="none" spc="-150" normalizeH="0" baseline="0" noProof="0" dirty="0">
                <a:ln w="1905">
                  <a:noFill/>
                </a:ln>
                <a:solidFill>
                  <a:prstClr val="white"/>
                </a:solidFill>
                <a:effectLst/>
                <a:uLnTx/>
                <a:uFillTx/>
                <a:latin typeface="微软雅黑" panose="020B0503020204020204" pitchFamily="34" charset="-122"/>
                <a:ea typeface="微软雅黑" panose="020B0503020204020204" pitchFamily="34" charset="-122"/>
                <a:cs typeface="+mn-cs"/>
              </a:rPr>
              <a:t>目 录</a:t>
            </a:r>
            <a:endParaRPr kumimoji="0" lang="zh-CN" altLang="en-US" sz="4000" b="1" i="0" u="none" strike="noStrike" kern="0" cap="none" spc="-150" normalizeH="0" baseline="0" noProof="0" dirty="0">
              <a:ln w="1905">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1" name="TextBox 20"/>
          <p:cNvSpPr txBox="1"/>
          <p:nvPr/>
        </p:nvSpPr>
        <p:spPr>
          <a:xfrm>
            <a:off x="1837398" y="1204184"/>
            <a:ext cx="6335002" cy="52322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lvl="0">
              <a:defRPr/>
            </a:pPr>
            <a:r>
              <a:rPr lang="en-US" altLang="zh-CN" sz="2800" b="1" dirty="0" smtClean="0">
                <a:solidFill>
                  <a:prstClr val="white"/>
                </a:solidFill>
                <a:latin typeface="微软雅黑" panose="020B0503020204020204" pitchFamily="34" charset="-122"/>
                <a:ea typeface="微软雅黑" panose="020B0503020204020204" pitchFamily="34" charset="-122"/>
              </a:rPr>
              <a:t>  </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13" name="矩形 84"/>
          <p:cNvSpPr/>
          <p:nvPr/>
        </p:nvSpPr>
        <p:spPr>
          <a:xfrm>
            <a:off x="1506961" y="4608450"/>
            <a:ext cx="6665439" cy="614163"/>
          </a:xfrm>
          <a:custGeom>
            <a:avLst/>
            <a:gdLst/>
            <a:ahLst/>
            <a:cxnLst/>
            <a:rect l="l" t="t" r="r" b="b"/>
            <a:pathLst>
              <a:path w="6460765" h="614163">
                <a:moveTo>
                  <a:pt x="204643" y="0"/>
                </a:moveTo>
                <a:lnTo>
                  <a:pt x="6460765" y="0"/>
                </a:lnTo>
                <a:lnTo>
                  <a:pt x="6460765"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altLang="zh-CN" sz="2800" b="1" dirty="0" smtClean="0">
                <a:solidFill>
                  <a:prstClr val="white"/>
                </a:solidFill>
                <a:latin typeface="微软雅黑" panose="020B0503020204020204" pitchFamily="34" charset="-122"/>
                <a:ea typeface="微软雅黑" panose="020B0503020204020204" pitchFamily="34" charset="-122"/>
              </a:rPr>
              <a:t>     4</a:t>
            </a:r>
            <a:r>
              <a:rPr lang="en-US" altLang="zh-CN" sz="2800" b="1" dirty="0">
                <a:solidFill>
                  <a:prstClr val="white"/>
                </a:solidFill>
                <a:latin typeface="微软雅黑" panose="020B0503020204020204" pitchFamily="34" charset="-122"/>
                <a:ea typeface="微软雅黑" panose="020B0503020204020204" pitchFamily="34" charset="-122"/>
              </a:rPr>
              <a:t>.</a:t>
            </a:r>
            <a:r>
              <a:rPr lang="zh-CN" altLang="en-US" sz="2800" b="1" dirty="0">
                <a:solidFill>
                  <a:prstClr val="white"/>
                </a:solidFill>
                <a:latin typeface="微软雅黑" panose="020B0503020204020204" pitchFamily="34" charset="-122"/>
                <a:ea typeface="微软雅黑" panose="020B0503020204020204" pitchFamily="34" charset="-122"/>
              </a:rPr>
              <a:t>混合动力汽车控制系统的</a:t>
            </a:r>
            <a:r>
              <a:rPr lang="zh-CN" altLang="en-US" sz="2800" b="1" dirty="0">
                <a:solidFill>
                  <a:prstClr val="white"/>
                </a:solidFill>
                <a:latin typeface="微软雅黑" panose="020B0503020204020204" pitchFamily="34" charset="-122"/>
                <a:ea typeface="微软雅黑" panose="020B0503020204020204" pitchFamily="34" charset="-122"/>
              </a:rPr>
              <a:t>认知</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15" name="矩形 3"/>
          <p:cNvSpPr/>
          <p:nvPr/>
        </p:nvSpPr>
        <p:spPr>
          <a:xfrm>
            <a:off x="1502706" y="487285"/>
            <a:ext cx="6669694" cy="614163"/>
          </a:xfrm>
          <a:custGeom>
            <a:avLst/>
            <a:gdLst/>
            <a:ahLst/>
            <a:cxnLst/>
            <a:rect l="l" t="t" r="r" b="b"/>
            <a:pathLst>
              <a:path w="6460765" h="614163">
                <a:moveTo>
                  <a:pt x="0" y="0"/>
                </a:moveTo>
                <a:lnTo>
                  <a:pt x="6460765" y="0"/>
                </a:lnTo>
                <a:lnTo>
                  <a:pt x="6460765"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6" name="矩形 82"/>
          <p:cNvSpPr/>
          <p:nvPr/>
        </p:nvSpPr>
        <p:spPr>
          <a:xfrm>
            <a:off x="1998614" y="2548748"/>
            <a:ext cx="4283292" cy="614163"/>
          </a:xfrm>
          <a:custGeom>
            <a:avLst/>
            <a:gdLst/>
            <a:ahLst/>
            <a:cxnLst/>
            <a:rect l="l" t="t" r="r" b="b"/>
            <a:pathLst>
              <a:path w="6177074" h="614163">
                <a:moveTo>
                  <a:pt x="0" y="0"/>
                </a:moveTo>
                <a:lnTo>
                  <a:pt x="6177074" y="0"/>
                </a:lnTo>
                <a:lnTo>
                  <a:pt x="6177074"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7" name="矩形 83"/>
          <p:cNvSpPr/>
          <p:nvPr/>
        </p:nvSpPr>
        <p:spPr>
          <a:xfrm>
            <a:off x="2003284" y="2548748"/>
            <a:ext cx="6169116" cy="614163"/>
          </a:xfrm>
          <a:custGeom>
            <a:avLst/>
            <a:gdLst/>
            <a:ahLst/>
            <a:cxnLst/>
            <a:rect l="l" t="t" r="r" b="b"/>
            <a:pathLst>
              <a:path w="6177074" h="614163">
                <a:moveTo>
                  <a:pt x="204643" y="0"/>
                </a:moveTo>
                <a:lnTo>
                  <a:pt x="6177074" y="0"/>
                </a:lnTo>
                <a:lnTo>
                  <a:pt x="6177074"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18" name="TextBox 20"/>
          <p:cNvSpPr txBox="1"/>
          <p:nvPr/>
        </p:nvSpPr>
        <p:spPr>
          <a:xfrm>
            <a:off x="1837397" y="503538"/>
            <a:ext cx="6335001" cy="52197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lvl="0">
              <a:defRPr/>
            </a:pPr>
            <a:r>
              <a:rPr lang="en-US" altLang="zh-CN" sz="2800" b="1" dirty="0" smtClean="0">
                <a:solidFill>
                  <a:prstClr val="white"/>
                </a:solidFill>
                <a:latin typeface="微软雅黑" panose="020B0503020204020204" pitchFamily="34" charset="-122"/>
                <a:ea typeface="微软雅黑" panose="020B0503020204020204" pitchFamily="34" charset="-122"/>
              </a:rPr>
              <a:t> 1</a:t>
            </a:r>
            <a:r>
              <a:rPr lang="en-US" altLang="zh-CN" sz="2800" b="1" dirty="0">
                <a:solidFill>
                  <a:prstClr val="white"/>
                </a:solidFill>
                <a:latin typeface="微软雅黑" panose="020B0503020204020204" pitchFamily="34" charset="-122"/>
                <a:ea typeface="微软雅黑" panose="020B0503020204020204" pitchFamily="34" charset="-122"/>
              </a:rPr>
              <a:t>.</a:t>
            </a:r>
            <a:r>
              <a:rPr lang="zh-CN" altLang="en-US" sz="2800" b="1" dirty="0">
                <a:solidFill>
                  <a:prstClr val="white"/>
                </a:solidFill>
                <a:latin typeface="微软雅黑" panose="020B0503020204020204" pitchFamily="34" charset="-122"/>
                <a:ea typeface="微软雅黑" panose="020B0503020204020204" pitchFamily="34" charset="-122"/>
              </a:rPr>
              <a:t>混合动力汽车布置形式的</a:t>
            </a:r>
            <a:r>
              <a:rPr lang="zh-CN" altLang="en-US" sz="2800" b="1" dirty="0">
                <a:solidFill>
                  <a:prstClr val="white"/>
                </a:solidFill>
                <a:latin typeface="微软雅黑" panose="020B0503020204020204" pitchFamily="34" charset="-122"/>
                <a:ea typeface="微软雅黑" panose="020B0503020204020204" pitchFamily="34" charset="-122"/>
              </a:rPr>
              <a:t>认知</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advClick="0" advTm="4000">
    <p:pu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51520" y="1061864"/>
            <a:ext cx="8640960" cy="3646170"/>
          </a:xfrm>
          <a:prstGeom prst="rect">
            <a:avLst/>
          </a:prstGeom>
        </p:spPr>
        <p:txBody>
          <a:bodyPr wrap="square">
            <a:spAutoFit/>
          </a:bodyPr>
          <a:lstStyle/>
          <a:p>
            <a:pPr indent="304800" algn="just">
              <a:lnSpc>
                <a:spcPct val="150000"/>
              </a:lnSpc>
            </a:pPr>
            <a:r>
              <a:rPr lang="en-US" altLang="zh-CN" sz="1400" b="1" dirty="0">
                <a:solidFill>
                  <a:srgbClr val="0070C0"/>
                </a:solidFill>
                <a:latin typeface="微软雅黑" panose="020B0503020204020204" pitchFamily="34" charset="-122"/>
                <a:ea typeface="微软雅黑" panose="020B0503020204020204" pitchFamily="34" charset="-122"/>
              </a:rPr>
              <a:t>1.</a:t>
            </a:r>
            <a:r>
              <a:rPr lang="zh-CN" altLang="en-US" sz="1400" b="1" dirty="0">
                <a:solidFill>
                  <a:srgbClr val="0070C0"/>
                </a:solidFill>
                <a:latin typeface="微软雅黑" panose="020B0503020204020204" pitchFamily="34" charset="-122"/>
                <a:ea typeface="微软雅黑" panose="020B0503020204020204" pitchFamily="34" charset="-122"/>
              </a:rPr>
              <a:t>根据驱动系统能量流和功率流的配置结构关系，混合动力电动汽车可分为</a:t>
            </a:r>
            <a:r>
              <a:rPr lang="zh-CN" altLang="en-US" sz="1400" b="1" u="sng" dirty="0">
                <a:solidFill>
                  <a:srgbClr val="0070C0"/>
                </a:solidFill>
                <a:latin typeface="微软雅黑" panose="020B0503020204020204" pitchFamily="34" charset="-122"/>
                <a:ea typeface="微软雅黑" panose="020B0503020204020204" pitchFamily="34" charset="-122"/>
              </a:rPr>
              <a:t>            </a:t>
            </a:r>
            <a:r>
              <a:rPr lang="zh-CN" altLang="en-US" sz="1400" b="1" dirty="0">
                <a:solidFill>
                  <a:srgbClr val="0070C0"/>
                </a:solidFill>
                <a:latin typeface="微软雅黑" panose="020B0503020204020204" pitchFamily="34" charset="-122"/>
                <a:ea typeface="微软雅黑" panose="020B0503020204020204" pitchFamily="34" charset="-122"/>
              </a:rPr>
              <a:t>、</a:t>
            </a:r>
            <a:r>
              <a:rPr lang="zh-CN" altLang="en-US" sz="1400" b="1" u="sng" dirty="0">
                <a:solidFill>
                  <a:srgbClr val="0070C0"/>
                </a:solidFill>
                <a:latin typeface="微软雅黑" panose="020B0503020204020204" pitchFamily="34" charset="-122"/>
                <a:ea typeface="微软雅黑" panose="020B0503020204020204" pitchFamily="34" charset="-122"/>
              </a:rPr>
              <a:t>          </a:t>
            </a:r>
            <a:r>
              <a:rPr lang="zh-CN" altLang="en-US" sz="1400" b="1" dirty="0">
                <a:solidFill>
                  <a:srgbClr val="0070C0"/>
                </a:solidFill>
                <a:latin typeface="微软雅黑" panose="020B0503020204020204" pitchFamily="34" charset="-122"/>
                <a:ea typeface="微软雅黑" panose="020B0503020204020204" pitchFamily="34" charset="-122"/>
              </a:rPr>
              <a:t> 、</a:t>
            </a:r>
            <a:r>
              <a:rPr lang="zh-CN" altLang="en-US" sz="1400" b="1" u="sng" dirty="0">
                <a:solidFill>
                  <a:srgbClr val="0070C0"/>
                </a:solidFill>
                <a:latin typeface="微软雅黑" panose="020B0503020204020204" pitchFamily="34" charset="-122"/>
                <a:ea typeface="微软雅黑" panose="020B0503020204020204" pitchFamily="34" charset="-122"/>
              </a:rPr>
              <a:t>           </a:t>
            </a:r>
            <a:r>
              <a:rPr lang="zh-CN" altLang="en-US" sz="1400" b="1" dirty="0">
                <a:solidFill>
                  <a:srgbClr val="0070C0"/>
                </a:solidFill>
                <a:latin typeface="微软雅黑" panose="020B0503020204020204" pitchFamily="34" charset="-122"/>
                <a:ea typeface="微软雅黑" panose="020B0503020204020204" pitchFamily="34" charset="-122"/>
              </a:rPr>
              <a:t>。</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sz="1400" b="1" dirty="0">
                <a:solidFill>
                  <a:srgbClr val="0070C0"/>
                </a:solidFill>
                <a:latin typeface="微软雅黑" panose="020B0503020204020204" pitchFamily="34" charset="-122"/>
                <a:ea typeface="微软雅黑" panose="020B0503020204020204" pitchFamily="34" charset="-122"/>
              </a:rPr>
              <a:t>2.</a:t>
            </a:r>
            <a:r>
              <a:rPr lang="zh-CN" altLang="en-US" sz="1400" b="1" dirty="0">
                <a:solidFill>
                  <a:srgbClr val="0070C0"/>
                </a:solidFill>
                <a:latin typeface="微软雅黑" panose="020B0503020204020204" pitchFamily="34" charset="-122"/>
                <a:ea typeface="微软雅黑" panose="020B0503020204020204" pitchFamily="34" charset="-122"/>
              </a:rPr>
              <a:t>按照两种不同能量的搭配比例不同，混合动力电动汽车可分为</a:t>
            </a:r>
            <a:r>
              <a:rPr lang="zh-CN" altLang="en-US" sz="1400" b="1" u="sng" dirty="0">
                <a:solidFill>
                  <a:srgbClr val="0070C0"/>
                </a:solidFill>
                <a:latin typeface="微软雅黑" panose="020B0503020204020204" pitchFamily="34" charset="-122"/>
                <a:ea typeface="微软雅黑" panose="020B0503020204020204" pitchFamily="34" charset="-122"/>
              </a:rPr>
              <a:t>        </a:t>
            </a:r>
            <a:r>
              <a:rPr lang="zh-CN" altLang="en-US" sz="1400" b="1" dirty="0">
                <a:solidFill>
                  <a:srgbClr val="0070C0"/>
                </a:solidFill>
                <a:latin typeface="微软雅黑" panose="020B0503020204020204" pitchFamily="34" charset="-122"/>
                <a:ea typeface="微软雅黑" panose="020B0503020204020204" pitchFamily="34" charset="-122"/>
              </a:rPr>
              <a:t>、</a:t>
            </a:r>
            <a:r>
              <a:rPr lang="zh-CN" altLang="en-US" sz="1400" b="1" u="sng" dirty="0">
                <a:solidFill>
                  <a:srgbClr val="0070C0"/>
                </a:solidFill>
                <a:latin typeface="微软雅黑" panose="020B0503020204020204" pitchFamily="34" charset="-122"/>
                <a:ea typeface="微软雅黑" panose="020B0503020204020204" pitchFamily="34" charset="-122"/>
              </a:rPr>
              <a:t>      </a:t>
            </a:r>
            <a:r>
              <a:rPr lang="zh-CN" altLang="en-US" sz="1400" b="1" dirty="0">
                <a:solidFill>
                  <a:srgbClr val="0070C0"/>
                </a:solidFill>
                <a:latin typeface="微软雅黑" panose="020B0503020204020204" pitchFamily="34" charset="-122"/>
                <a:ea typeface="微软雅黑" panose="020B0503020204020204" pitchFamily="34" charset="-122"/>
              </a:rPr>
              <a:t>、</a:t>
            </a:r>
            <a:r>
              <a:rPr lang="zh-CN" altLang="en-US" sz="1400" b="1" u="sng" dirty="0">
                <a:solidFill>
                  <a:srgbClr val="0070C0"/>
                </a:solidFill>
                <a:latin typeface="微软雅黑" panose="020B0503020204020204" pitchFamily="34" charset="-122"/>
                <a:ea typeface="微软雅黑" panose="020B0503020204020204" pitchFamily="34" charset="-122"/>
              </a:rPr>
              <a:t>         </a:t>
            </a:r>
            <a:r>
              <a:rPr lang="zh-CN" altLang="en-US" sz="1400" b="1" dirty="0">
                <a:solidFill>
                  <a:srgbClr val="0070C0"/>
                </a:solidFill>
                <a:latin typeface="微软雅黑" panose="020B0503020204020204" pitchFamily="34" charset="-122"/>
                <a:ea typeface="微软雅黑" panose="020B0503020204020204" pitchFamily="34" charset="-122"/>
              </a:rPr>
              <a:t>及</a:t>
            </a:r>
            <a:r>
              <a:rPr lang="zh-CN" altLang="en-US" sz="1400" b="1" u="sng" dirty="0">
                <a:solidFill>
                  <a:srgbClr val="0070C0"/>
                </a:solidFill>
                <a:latin typeface="微软雅黑" panose="020B0503020204020204" pitchFamily="34" charset="-122"/>
                <a:ea typeface="微软雅黑" panose="020B0503020204020204" pitchFamily="34" charset="-122"/>
              </a:rPr>
              <a:t>           </a:t>
            </a:r>
            <a:r>
              <a:rPr lang="zh-CN" altLang="en-US" sz="1400" b="1" dirty="0">
                <a:solidFill>
                  <a:srgbClr val="0070C0"/>
                </a:solidFill>
                <a:latin typeface="微软雅黑" panose="020B0503020204020204" pitchFamily="34" charset="-122"/>
                <a:ea typeface="微软雅黑" panose="020B0503020204020204" pitchFamily="34" charset="-122"/>
              </a:rPr>
              <a:t>。</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sz="1400" b="1" dirty="0">
                <a:solidFill>
                  <a:srgbClr val="0070C0"/>
                </a:solidFill>
                <a:latin typeface="微软雅黑" panose="020B0503020204020204" pitchFamily="34" charset="-122"/>
                <a:ea typeface="微软雅黑" panose="020B0503020204020204" pitchFamily="34" charset="-122"/>
              </a:rPr>
              <a:t>3.</a:t>
            </a:r>
            <a:r>
              <a:rPr lang="zh-CN" altLang="en-US" sz="1400" b="1" dirty="0">
                <a:solidFill>
                  <a:srgbClr val="0070C0"/>
                </a:solidFill>
                <a:latin typeface="微软雅黑" panose="020B0503020204020204" pitchFamily="34" charset="-122"/>
                <a:ea typeface="微软雅黑" panose="020B0503020204020204" pitchFamily="34" charset="-122"/>
              </a:rPr>
              <a:t>按照外接充电能力，混合动力电动汽车分为 </a:t>
            </a:r>
            <a:r>
              <a:rPr lang="zh-CN" altLang="en-US" sz="1400" b="1" u="sng" dirty="0">
                <a:solidFill>
                  <a:srgbClr val="0070C0"/>
                </a:solidFill>
                <a:latin typeface="微软雅黑" panose="020B0503020204020204" pitchFamily="34" charset="-122"/>
                <a:ea typeface="微软雅黑" panose="020B0503020204020204" pitchFamily="34" charset="-122"/>
              </a:rPr>
              <a:t>           </a:t>
            </a:r>
            <a:r>
              <a:rPr lang="zh-CN" altLang="en-US" sz="1400" b="1" dirty="0">
                <a:solidFill>
                  <a:srgbClr val="0070C0"/>
                </a:solidFill>
                <a:latin typeface="微软雅黑" panose="020B0503020204020204" pitchFamily="34" charset="-122"/>
                <a:ea typeface="微软雅黑" panose="020B0503020204020204" pitchFamily="34" charset="-122"/>
              </a:rPr>
              <a:t>、</a:t>
            </a:r>
            <a:r>
              <a:rPr lang="zh-CN" altLang="en-US" sz="1400" b="1" u="sng" dirty="0">
                <a:solidFill>
                  <a:srgbClr val="0070C0"/>
                </a:solidFill>
                <a:latin typeface="微软雅黑" panose="020B0503020204020204" pitchFamily="34" charset="-122"/>
                <a:ea typeface="微软雅黑" panose="020B0503020204020204" pitchFamily="34" charset="-122"/>
              </a:rPr>
              <a:t>           </a:t>
            </a:r>
            <a:r>
              <a:rPr lang="zh-CN" altLang="en-US" sz="1400" b="1" dirty="0">
                <a:solidFill>
                  <a:srgbClr val="0070C0"/>
                </a:solidFill>
                <a:latin typeface="微软雅黑" panose="020B0503020204020204" pitchFamily="34" charset="-122"/>
                <a:ea typeface="微软雅黑" panose="020B0503020204020204" pitchFamily="34" charset="-122"/>
              </a:rPr>
              <a:t>。</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sz="1400" b="1" dirty="0">
                <a:solidFill>
                  <a:srgbClr val="0070C0"/>
                </a:solidFill>
                <a:latin typeface="微软雅黑" panose="020B0503020204020204" pitchFamily="34" charset="-122"/>
                <a:ea typeface="微软雅黑" panose="020B0503020204020204" pitchFamily="34" charset="-122"/>
              </a:rPr>
              <a:t>4.</a:t>
            </a:r>
            <a:r>
              <a:rPr lang="zh-CN" altLang="en-US" sz="1400" b="1" dirty="0">
                <a:solidFill>
                  <a:srgbClr val="0070C0"/>
                </a:solidFill>
                <a:latin typeface="微软雅黑" panose="020B0503020204020204" pitchFamily="34" charset="-122"/>
                <a:ea typeface="微软雅黑" panose="020B0503020204020204" pitchFamily="34" charset="-122"/>
              </a:rPr>
              <a:t>串联式混合动力汽车（</a:t>
            </a:r>
            <a:r>
              <a:rPr lang="en-US" altLang="zh-CN" sz="1400" b="1" dirty="0">
                <a:solidFill>
                  <a:srgbClr val="0070C0"/>
                </a:solidFill>
                <a:latin typeface="微软雅黑" panose="020B0503020204020204" pitchFamily="34" charset="-122"/>
                <a:ea typeface="微软雅黑" panose="020B0503020204020204" pitchFamily="34" charset="-122"/>
              </a:rPr>
              <a:t>SHEV</a:t>
            </a:r>
            <a:r>
              <a:rPr lang="zh-CN" altLang="en-US" sz="1400" b="1" dirty="0">
                <a:solidFill>
                  <a:srgbClr val="0070C0"/>
                </a:solidFill>
                <a:latin typeface="微软雅黑" panose="020B0503020204020204" pitchFamily="34" charset="-122"/>
                <a:ea typeface="微软雅黑" panose="020B0503020204020204" pitchFamily="34" charset="-122"/>
              </a:rPr>
              <a:t>）主要由</a:t>
            </a:r>
            <a:r>
              <a:rPr lang="zh-CN" altLang="en-US" sz="1400" b="1" u="sng" dirty="0">
                <a:solidFill>
                  <a:srgbClr val="0070C0"/>
                </a:solidFill>
                <a:latin typeface="微软雅黑" panose="020B0503020204020204" pitchFamily="34" charset="-122"/>
                <a:ea typeface="微软雅黑" panose="020B0503020204020204" pitchFamily="34" charset="-122"/>
              </a:rPr>
              <a:t>       </a:t>
            </a:r>
            <a:r>
              <a:rPr lang="zh-CN" altLang="en-US" sz="1400" b="1" dirty="0">
                <a:solidFill>
                  <a:srgbClr val="0070C0"/>
                </a:solidFill>
                <a:latin typeface="微软雅黑" panose="020B0503020204020204" pitchFamily="34" charset="-122"/>
                <a:ea typeface="微软雅黑" panose="020B0503020204020204" pitchFamily="34" charset="-122"/>
              </a:rPr>
              <a:t>、</a:t>
            </a:r>
            <a:r>
              <a:rPr lang="zh-CN" altLang="en-US" sz="1400" b="1" u="sng" dirty="0">
                <a:solidFill>
                  <a:srgbClr val="0070C0"/>
                </a:solidFill>
                <a:latin typeface="微软雅黑" panose="020B0503020204020204" pitchFamily="34" charset="-122"/>
                <a:ea typeface="微软雅黑" panose="020B0503020204020204" pitchFamily="34" charset="-122"/>
              </a:rPr>
              <a:t>        </a:t>
            </a:r>
            <a:r>
              <a:rPr lang="zh-CN" altLang="en-US" sz="1400" b="1" dirty="0">
                <a:solidFill>
                  <a:srgbClr val="0070C0"/>
                </a:solidFill>
                <a:latin typeface="微软雅黑" panose="020B0503020204020204" pitchFamily="34" charset="-122"/>
                <a:ea typeface="微软雅黑" panose="020B0503020204020204" pitchFamily="34" charset="-122"/>
              </a:rPr>
              <a:t>、</a:t>
            </a:r>
            <a:r>
              <a:rPr lang="zh-CN" altLang="en-US" sz="1400" b="1" u="sng" dirty="0">
                <a:solidFill>
                  <a:srgbClr val="0070C0"/>
                </a:solidFill>
                <a:latin typeface="微软雅黑" panose="020B0503020204020204" pitchFamily="34" charset="-122"/>
                <a:ea typeface="微软雅黑" panose="020B0503020204020204" pitchFamily="34" charset="-122"/>
              </a:rPr>
              <a:t>        </a:t>
            </a:r>
            <a:r>
              <a:rPr lang="zh-CN" altLang="en-US" sz="1400" b="1" dirty="0">
                <a:solidFill>
                  <a:srgbClr val="0070C0"/>
                </a:solidFill>
                <a:latin typeface="微软雅黑" panose="020B0503020204020204" pitchFamily="34" charset="-122"/>
                <a:ea typeface="微软雅黑" panose="020B0503020204020204" pitchFamily="34" charset="-122"/>
              </a:rPr>
              <a:t>等三大动力总成用串联方式组成了混合动力电动汽车的动力系统，完整的动力系统还包括 </a:t>
            </a:r>
            <a:r>
              <a:rPr lang="zh-CN" altLang="en-US" sz="1400" b="1" u="sng" dirty="0">
                <a:solidFill>
                  <a:srgbClr val="0070C0"/>
                </a:solidFill>
                <a:latin typeface="微软雅黑" panose="020B0503020204020204" pitchFamily="34" charset="-122"/>
                <a:ea typeface="微软雅黑" panose="020B0503020204020204" pitchFamily="34" charset="-122"/>
              </a:rPr>
              <a:t>  </a:t>
            </a:r>
            <a:r>
              <a:rPr lang="zh-CN" altLang="en-US" sz="1400" b="1" u="sng" dirty="0" smtClean="0">
                <a:solidFill>
                  <a:srgbClr val="0070C0"/>
                </a:solidFill>
                <a:latin typeface="微软雅黑" panose="020B0503020204020204" pitchFamily="34" charset="-122"/>
                <a:ea typeface="微软雅黑" panose="020B0503020204020204" pitchFamily="34" charset="-122"/>
              </a:rPr>
              <a:t>          </a:t>
            </a:r>
            <a:r>
              <a:rPr lang="zh-CN" altLang="en-US" sz="1400" b="1" dirty="0">
                <a:solidFill>
                  <a:srgbClr val="0070C0"/>
                </a:solidFill>
                <a:latin typeface="微软雅黑" panose="020B0503020204020204" pitchFamily="34" charset="-122"/>
                <a:ea typeface="微软雅黑" panose="020B0503020204020204" pitchFamily="34" charset="-122"/>
              </a:rPr>
              <a:t>和电力电子控制装置。</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sz="1400" b="1" dirty="0">
                <a:solidFill>
                  <a:srgbClr val="0070C0"/>
                </a:solidFill>
                <a:latin typeface="微软雅黑" panose="020B0503020204020204" pitchFamily="34" charset="-122"/>
                <a:ea typeface="微软雅黑" panose="020B0503020204020204" pitchFamily="34" charset="-122"/>
              </a:rPr>
              <a:t>5.</a:t>
            </a:r>
            <a:r>
              <a:rPr lang="zh-CN" altLang="en-US" sz="1400" b="1" dirty="0">
                <a:solidFill>
                  <a:srgbClr val="0070C0"/>
                </a:solidFill>
                <a:latin typeface="微软雅黑" panose="020B0503020204020204" pitchFamily="34" charset="-122"/>
                <a:ea typeface="微软雅黑" panose="020B0503020204020204" pitchFamily="34" charset="-122"/>
              </a:rPr>
              <a:t>并联式混合动力汽车（</a:t>
            </a:r>
            <a:r>
              <a:rPr lang="en-US" altLang="zh-CN" sz="1400" b="1" dirty="0">
                <a:solidFill>
                  <a:srgbClr val="0070C0"/>
                </a:solidFill>
                <a:latin typeface="微软雅黑" panose="020B0503020204020204" pitchFamily="34" charset="-122"/>
                <a:ea typeface="微软雅黑" panose="020B0503020204020204" pitchFamily="34" charset="-122"/>
              </a:rPr>
              <a:t>PHEV</a:t>
            </a:r>
            <a:r>
              <a:rPr lang="zh-CN" altLang="en-US" sz="1400" b="1" dirty="0">
                <a:solidFill>
                  <a:srgbClr val="0070C0"/>
                </a:solidFill>
                <a:latin typeface="微软雅黑" panose="020B0503020204020204" pitchFamily="34" charset="-122"/>
                <a:ea typeface="微软雅黑" panose="020B0503020204020204" pitchFamily="34" charset="-122"/>
              </a:rPr>
              <a:t>）的</a:t>
            </a:r>
            <a:r>
              <a:rPr lang="zh-CN" altLang="en-US" sz="1400" b="1" u="sng" dirty="0">
                <a:solidFill>
                  <a:srgbClr val="0070C0"/>
                </a:solidFill>
                <a:latin typeface="微软雅黑" panose="020B0503020204020204" pitchFamily="34" charset="-122"/>
                <a:ea typeface="微软雅黑" panose="020B0503020204020204" pitchFamily="34" charset="-122"/>
              </a:rPr>
              <a:t>       </a:t>
            </a:r>
            <a:r>
              <a:rPr lang="zh-CN" altLang="en-US" sz="1400" b="1" dirty="0">
                <a:solidFill>
                  <a:srgbClr val="0070C0"/>
                </a:solidFill>
                <a:latin typeface="微软雅黑" panose="020B0503020204020204" pitchFamily="34" charset="-122"/>
                <a:ea typeface="微软雅黑" panose="020B0503020204020204" pitchFamily="34" charset="-122"/>
              </a:rPr>
              <a:t>和</a:t>
            </a:r>
            <a:r>
              <a:rPr lang="zh-CN" altLang="en-US" sz="1400" b="1" u="sng" dirty="0">
                <a:solidFill>
                  <a:srgbClr val="0070C0"/>
                </a:solidFill>
                <a:latin typeface="微软雅黑" panose="020B0503020204020204" pitchFamily="34" charset="-122"/>
                <a:ea typeface="微软雅黑" panose="020B0503020204020204" pitchFamily="34" charset="-122"/>
              </a:rPr>
              <a:t>        </a:t>
            </a:r>
            <a:r>
              <a:rPr lang="zh-CN" altLang="en-US" sz="1400" b="1" dirty="0">
                <a:solidFill>
                  <a:srgbClr val="0070C0"/>
                </a:solidFill>
                <a:latin typeface="微软雅黑" panose="020B0503020204020204" pitchFamily="34" charset="-122"/>
                <a:ea typeface="微软雅黑" panose="020B0503020204020204" pitchFamily="34" charset="-122"/>
              </a:rPr>
              <a:t>都是动力总成，两大动力总成的功率可以互相叠加输出，也可以单独输出。</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sz="1400" b="1" dirty="0">
                <a:solidFill>
                  <a:srgbClr val="0070C0"/>
                </a:solidFill>
                <a:latin typeface="微软雅黑" panose="020B0503020204020204" pitchFamily="34" charset="-122"/>
                <a:ea typeface="微软雅黑" panose="020B0503020204020204" pitchFamily="34" charset="-122"/>
              </a:rPr>
              <a:t>6.</a:t>
            </a:r>
            <a:r>
              <a:rPr lang="zh-CN" altLang="en-US" sz="1400" b="1" dirty="0">
                <a:solidFill>
                  <a:srgbClr val="0070C0"/>
                </a:solidFill>
                <a:latin typeface="微软雅黑" panose="020B0503020204020204" pitchFamily="34" charset="-122"/>
                <a:ea typeface="微软雅黑" panose="020B0503020204020204" pitchFamily="34" charset="-122"/>
              </a:rPr>
              <a:t>混联式混合动力汽车（</a:t>
            </a:r>
            <a:r>
              <a:rPr lang="en-US" altLang="zh-CN" sz="1400" b="1" dirty="0">
                <a:solidFill>
                  <a:srgbClr val="0070C0"/>
                </a:solidFill>
                <a:latin typeface="微软雅黑" panose="020B0503020204020204" pitchFamily="34" charset="-122"/>
                <a:ea typeface="微软雅黑" panose="020B0503020204020204" pitchFamily="34" charset="-122"/>
              </a:rPr>
              <a:t>PSHEV</a:t>
            </a:r>
            <a:r>
              <a:rPr lang="zh-CN" altLang="en-US" sz="1400" b="1" dirty="0">
                <a:solidFill>
                  <a:srgbClr val="0070C0"/>
                </a:solidFill>
                <a:latin typeface="微软雅黑" panose="020B0503020204020204" pitchFamily="34" charset="-122"/>
                <a:ea typeface="微软雅黑" panose="020B0503020204020204" pitchFamily="34" charset="-122"/>
              </a:rPr>
              <a:t>）综合了</a:t>
            </a:r>
            <a:r>
              <a:rPr lang="zh-CN" altLang="en-US" sz="1400" b="1" u="sng" dirty="0">
                <a:solidFill>
                  <a:srgbClr val="0070C0"/>
                </a:solidFill>
                <a:latin typeface="微软雅黑" panose="020B0503020204020204" pitchFamily="34" charset="-122"/>
                <a:ea typeface="微软雅黑" panose="020B0503020204020204" pitchFamily="34" charset="-122"/>
              </a:rPr>
              <a:t>       </a:t>
            </a:r>
            <a:r>
              <a:rPr lang="zh-CN" altLang="en-US" sz="1400" b="1" dirty="0">
                <a:solidFill>
                  <a:srgbClr val="0070C0"/>
                </a:solidFill>
                <a:latin typeface="微软雅黑" panose="020B0503020204020204" pitchFamily="34" charset="-122"/>
                <a:ea typeface="微软雅黑" panose="020B0503020204020204" pitchFamily="34" charset="-122"/>
              </a:rPr>
              <a:t>和</a:t>
            </a:r>
            <a:r>
              <a:rPr lang="zh-CN" altLang="en-US" sz="1400" b="1" u="sng" dirty="0">
                <a:solidFill>
                  <a:srgbClr val="0070C0"/>
                </a:solidFill>
                <a:latin typeface="微软雅黑" panose="020B0503020204020204" pitchFamily="34" charset="-122"/>
                <a:ea typeface="微软雅黑" panose="020B0503020204020204" pitchFamily="34" charset="-122"/>
              </a:rPr>
              <a:t>       </a:t>
            </a:r>
            <a:r>
              <a:rPr lang="zh-CN" altLang="en-US" sz="1400" b="1" dirty="0">
                <a:solidFill>
                  <a:srgbClr val="0070C0"/>
                </a:solidFill>
                <a:latin typeface="微软雅黑" panose="020B0503020204020204" pitchFamily="34" charset="-122"/>
                <a:ea typeface="微软雅黑" panose="020B0503020204020204" pitchFamily="34" charset="-122"/>
              </a:rPr>
              <a:t>的结构而组成的电动汽车，主要由</a:t>
            </a:r>
            <a:r>
              <a:rPr lang="zh-CN" altLang="en-US" sz="1400" b="1" u="sng" dirty="0">
                <a:solidFill>
                  <a:srgbClr val="0070C0"/>
                </a:solidFill>
                <a:latin typeface="微软雅黑" panose="020B0503020204020204" pitchFamily="34" charset="-122"/>
                <a:ea typeface="微软雅黑" panose="020B0503020204020204" pitchFamily="34" charset="-122"/>
              </a:rPr>
              <a:t>       </a:t>
            </a:r>
            <a:r>
              <a:rPr lang="zh-CN" altLang="en-US" sz="1400" b="1" dirty="0">
                <a:solidFill>
                  <a:srgbClr val="0070C0"/>
                </a:solidFill>
                <a:latin typeface="微软雅黑" panose="020B0503020204020204" pitchFamily="34" charset="-122"/>
                <a:ea typeface="微软雅黑" panose="020B0503020204020204" pitchFamily="34" charset="-122"/>
              </a:rPr>
              <a:t>、</a:t>
            </a:r>
            <a:r>
              <a:rPr lang="zh-CN" altLang="en-US" sz="1400" b="1" u="sng" dirty="0">
                <a:solidFill>
                  <a:srgbClr val="0070C0"/>
                </a:solidFill>
                <a:latin typeface="微软雅黑" panose="020B0503020204020204" pitchFamily="34" charset="-122"/>
                <a:ea typeface="微软雅黑" panose="020B0503020204020204" pitchFamily="34" charset="-122"/>
              </a:rPr>
              <a:t>       </a:t>
            </a:r>
            <a:r>
              <a:rPr lang="zh-CN" altLang="en-US" sz="1400" b="1" dirty="0" smtClean="0">
                <a:solidFill>
                  <a:srgbClr val="0070C0"/>
                </a:solidFill>
                <a:latin typeface="微软雅黑" panose="020B0503020204020204" pitchFamily="34" charset="-122"/>
                <a:ea typeface="微软雅黑" panose="020B0503020204020204" pitchFamily="34" charset="-122"/>
              </a:rPr>
              <a:t>和</a:t>
            </a:r>
            <a:endParaRPr lang="en-US" altLang="zh-CN" sz="1400" b="1" dirty="0" smtClean="0">
              <a:solidFill>
                <a:srgbClr val="0070C0"/>
              </a:solidFill>
              <a:latin typeface="微软雅黑" panose="020B0503020204020204" pitchFamily="34" charset="-122"/>
              <a:ea typeface="微软雅黑" panose="020B0503020204020204" pitchFamily="34" charset="-122"/>
            </a:endParaRPr>
          </a:p>
          <a:p>
            <a:pPr algn="just">
              <a:lnSpc>
                <a:spcPct val="150000"/>
              </a:lnSpc>
            </a:pPr>
            <a:r>
              <a:rPr lang="zh-CN" altLang="en-US" sz="1400" b="1" u="sng" dirty="0" smtClean="0">
                <a:solidFill>
                  <a:srgbClr val="0070C0"/>
                </a:solidFill>
                <a:latin typeface="微软雅黑" panose="020B0503020204020204" pitchFamily="34" charset="-122"/>
                <a:ea typeface="微软雅黑" panose="020B0503020204020204" pitchFamily="34" charset="-122"/>
              </a:rPr>
              <a:t>               </a:t>
            </a:r>
            <a:r>
              <a:rPr lang="zh-CN" altLang="en-US" sz="1400" b="1" dirty="0">
                <a:solidFill>
                  <a:srgbClr val="0070C0"/>
                </a:solidFill>
                <a:latin typeface="微软雅黑" panose="020B0503020204020204" pitchFamily="34" charset="-122"/>
                <a:ea typeface="微软雅黑" panose="020B0503020204020204" pitchFamily="34" charset="-122"/>
              </a:rPr>
              <a:t>三大动力总成组成。</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sz="1400" b="1" dirty="0">
                <a:solidFill>
                  <a:srgbClr val="0070C0"/>
                </a:solidFill>
                <a:latin typeface="微软雅黑" panose="020B0503020204020204" pitchFamily="34" charset="-122"/>
                <a:ea typeface="微软雅黑" panose="020B0503020204020204" pitchFamily="34" charset="-122"/>
              </a:rPr>
              <a:t>7.</a:t>
            </a:r>
            <a:r>
              <a:rPr lang="zh-CN" altLang="en-US" sz="1400" b="1" dirty="0">
                <a:solidFill>
                  <a:srgbClr val="0070C0"/>
                </a:solidFill>
                <a:latin typeface="微软雅黑" panose="020B0503020204020204" pitchFamily="34" charset="-122"/>
                <a:ea typeface="微软雅黑" panose="020B0503020204020204" pitchFamily="34" charset="-122"/>
              </a:rPr>
              <a:t>在混合动力系统中，根据电机的输出功率在整个系统输出功率中所占比重，指的是</a:t>
            </a:r>
            <a:r>
              <a:rPr lang="zh-CN" altLang="en-US" sz="1400" b="1" u="sng" dirty="0">
                <a:solidFill>
                  <a:srgbClr val="0070C0"/>
                </a:solidFill>
                <a:latin typeface="微软雅黑" panose="020B0503020204020204" pitchFamily="34" charset="-122"/>
                <a:ea typeface="微软雅黑" panose="020B0503020204020204" pitchFamily="34" charset="-122"/>
              </a:rPr>
              <a:t>      </a:t>
            </a:r>
            <a:r>
              <a:rPr lang="zh-CN" altLang="en-US" sz="1400" b="1" u="sng" dirty="0" smtClean="0">
                <a:solidFill>
                  <a:srgbClr val="0070C0"/>
                </a:solidFill>
                <a:latin typeface="微软雅黑" panose="020B0503020204020204" pitchFamily="34" charset="-122"/>
                <a:ea typeface="微软雅黑" panose="020B0503020204020204" pitchFamily="34" charset="-122"/>
              </a:rPr>
              <a:t>                 </a:t>
            </a:r>
            <a:r>
              <a:rPr lang="zh-CN" altLang="en-US" sz="1400" b="1" dirty="0" smtClean="0">
                <a:solidFill>
                  <a:srgbClr val="0070C0"/>
                </a:solidFill>
                <a:latin typeface="微软雅黑" panose="020B0503020204020204" pitchFamily="34" charset="-122"/>
                <a:ea typeface="微软雅黑" panose="020B0503020204020204" pitchFamily="34" charset="-122"/>
              </a:rPr>
              <a:t>占</a:t>
            </a:r>
            <a:endParaRPr lang="en-US" altLang="zh-CN" sz="1400" b="1" dirty="0" smtClean="0">
              <a:solidFill>
                <a:srgbClr val="0070C0"/>
              </a:solidFill>
              <a:latin typeface="微软雅黑" panose="020B0503020204020204" pitchFamily="34" charset="-122"/>
              <a:ea typeface="微软雅黑" panose="020B0503020204020204" pitchFamily="34" charset="-122"/>
            </a:endParaRPr>
          </a:p>
          <a:p>
            <a:pPr algn="just">
              <a:lnSpc>
                <a:spcPct val="150000"/>
              </a:lnSpc>
            </a:pPr>
            <a:r>
              <a:rPr lang="zh-CN" altLang="en-US" sz="1400" b="1" u="sng" dirty="0" smtClean="0">
                <a:solidFill>
                  <a:srgbClr val="0070C0"/>
                </a:solidFill>
                <a:latin typeface="微软雅黑" panose="020B0503020204020204" pitchFamily="34" charset="-122"/>
                <a:ea typeface="微软雅黑" panose="020B0503020204020204" pitchFamily="34" charset="-122"/>
              </a:rPr>
              <a:t>             </a:t>
            </a:r>
            <a:r>
              <a:rPr lang="zh-CN" altLang="en-US" sz="1400" b="1" dirty="0">
                <a:solidFill>
                  <a:srgbClr val="0070C0"/>
                </a:solidFill>
                <a:latin typeface="微软雅黑" panose="020B0503020204020204" pitchFamily="34" charset="-122"/>
                <a:ea typeface="微软雅黑" panose="020B0503020204020204" pitchFamily="34" charset="-122"/>
              </a:rPr>
              <a:t>的百分比，即</a:t>
            </a:r>
            <a:r>
              <a:rPr lang="en-US" altLang="zh-CN" sz="1400" b="1" dirty="0">
                <a:solidFill>
                  <a:srgbClr val="0070C0"/>
                </a:solidFill>
                <a:latin typeface="微软雅黑" panose="020B0503020204020204" pitchFamily="34" charset="-122"/>
                <a:ea typeface="微软雅黑" panose="020B0503020204020204" pitchFamily="34" charset="-122"/>
              </a:rPr>
              <a:t>H=</a:t>
            </a:r>
            <a:r>
              <a:rPr lang="zh-CN" altLang="en-US" sz="1400" b="1" dirty="0">
                <a:solidFill>
                  <a:srgbClr val="0070C0"/>
                </a:solidFill>
                <a:latin typeface="微软雅黑" panose="020B0503020204020204" pitchFamily="34" charset="-122"/>
                <a:ea typeface="微软雅黑" panose="020B0503020204020204" pitchFamily="34" charset="-122"/>
              </a:rPr>
              <a:t>（         ）</a:t>
            </a:r>
            <a:r>
              <a:rPr lang="en-US" altLang="zh-CN" sz="1400" b="1" dirty="0">
                <a:solidFill>
                  <a:srgbClr val="0070C0"/>
                </a:solidFill>
                <a:latin typeface="微软雅黑" panose="020B0503020204020204" pitchFamily="34" charset="-122"/>
                <a:ea typeface="微软雅黑" panose="020B0503020204020204" pitchFamily="34" charset="-122"/>
              </a:rPr>
              <a:t>×100</a:t>
            </a:r>
            <a:r>
              <a:rPr lang="zh-CN" altLang="en-US" sz="1400" b="1" dirty="0">
                <a:solidFill>
                  <a:srgbClr val="0070C0"/>
                </a:solidFill>
                <a:latin typeface="微软雅黑" panose="020B0503020204020204" pitchFamily="34" charset="-122"/>
                <a:ea typeface="微软雅黑" panose="020B0503020204020204" pitchFamily="34" charset="-122"/>
              </a:rPr>
              <a:t>％ </a:t>
            </a:r>
            <a:r>
              <a:rPr lang="zh-CN" altLang="en-US" sz="1400" b="1" dirty="0" smtClean="0">
                <a:solidFill>
                  <a:srgbClr val="0070C0"/>
                </a:solidFill>
                <a:latin typeface="微软雅黑" panose="020B0503020204020204" pitchFamily="34" charset="-122"/>
                <a:ea typeface="微软雅黑" panose="020B0503020204020204" pitchFamily="34" charset="-122"/>
              </a:rPr>
              <a:t>。</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sp>
        <p:nvSpPr>
          <p:cNvPr id="8" name="矩形 7"/>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TextBox 27"/>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a:ln w="1905">
                  <a:noFill/>
                </a:ln>
                <a:solidFill>
                  <a:schemeClr val="bg1"/>
                </a:solidFill>
                <a:latin typeface="微软雅黑" panose="020B0503020204020204" pitchFamily="34" charset="-122"/>
                <a:ea typeface="微软雅黑" panose="020B0503020204020204" pitchFamily="34" charset="-122"/>
              </a:rPr>
              <a:t>2</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1429833" y="2602567"/>
            <a:ext cx="6284335" cy="521970"/>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smtClean="0"/>
              <a:t>混合</a:t>
            </a:r>
            <a:r>
              <a:rPr lang="zh-CN" altLang="en-US" dirty="0"/>
              <a:t>动力汽车动力系统的</a:t>
            </a:r>
            <a:r>
              <a:rPr lang="zh-CN" altLang="en-US" sz="2800" dirty="0"/>
              <a:t>认知</a:t>
            </a:r>
            <a:endParaRPr lang="zh-CN" altLang="en-US" sz="4800" dirty="0"/>
          </a:p>
        </p:txBody>
      </p:sp>
    </p:spTree>
  </p:cSld>
  <p:clrMapOvr>
    <a:masterClrMapping/>
  </p:clrMapOvr>
  <p:transition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250"/>
                                        <p:tgtEl>
                                          <p:spTgt spid="28"/>
                                        </p:tgtEl>
                                      </p:cBhvr>
                                    </p:animEffect>
                                    <p:anim calcmode="lin" valueType="num">
                                      <p:cBhvr>
                                        <p:cTn id="16" dur="250" fill="hold"/>
                                        <p:tgtEl>
                                          <p:spTgt spid="28"/>
                                        </p:tgtEl>
                                        <p:attrNameLst>
                                          <p:attrName>ppt_x</p:attrName>
                                        </p:attrNameLst>
                                      </p:cBhvr>
                                      <p:tavLst>
                                        <p:tav tm="0">
                                          <p:val>
                                            <p:strVal val="#ppt_x"/>
                                          </p:val>
                                        </p:tav>
                                        <p:tav tm="100000">
                                          <p:val>
                                            <p:strVal val="#ppt_x"/>
                                          </p:val>
                                        </p:tav>
                                      </p:tavLst>
                                    </p:anim>
                                    <p:anim calcmode="lin" valueType="num">
                                      <p:cBhvr>
                                        <p:cTn id="17" dur="25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4" grpId="0" animBg="1"/>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51520" y="1561356"/>
            <a:ext cx="8640960" cy="2308324"/>
          </a:xfrm>
          <a:prstGeom prst="rect">
            <a:avLst/>
          </a:prstGeom>
          <a:noFill/>
        </p:spPr>
        <p:txBody>
          <a:bodyPr wrap="square" rtlCol="0">
            <a:spAutoFit/>
          </a:bodyPr>
          <a:lstStyle/>
          <a:p>
            <a:pPr>
              <a:lnSpc>
                <a:spcPct val="200000"/>
              </a:lnSpc>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smtClean="0">
                <a:solidFill>
                  <a:srgbClr val="0070C0"/>
                </a:solidFill>
                <a:latin typeface="微软雅黑" panose="020B0503020204020204" pitchFamily="34" charset="-122"/>
                <a:ea typeface="微软雅黑" panose="020B0503020204020204" pitchFamily="34" charset="-122"/>
              </a:rPr>
              <a:t>同学</a:t>
            </a:r>
            <a:r>
              <a:rPr lang="zh-CN" altLang="en-US" b="1" dirty="0">
                <a:solidFill>
                  <a:srgbClr val="0070C0"/>
                </a:solidFill>
                <a:latin typeface="微软雅黑" panose="020B0503020204020204" pitchFamily="34" charset="-122"/>
                <a:ea typeface="微软雅黑" panose="020B0503020204020204" pitchFamily="34" charset="-122"/>
              </a:rPr>
              <a:t>小李在</a:t>
            </a:r>
            <a:r>
              <a:rPr lang="en-US" altLang="zh-CN" b="1" dirty="0">
                <a:solidFill>
                  <a:srgbClr val="0070C0"/>
                </a:solidFill>
                <a:latin typeface="微软雅黑" panose="020B0503020204020204" pitchFamily="34" charset="-122"/>
                <a:ea typeface="微软雅黑" panose="020B0503020204020204" pitchFamily="34" charset="-122"/>
              </a:rPr>
              <a:t>4S</a:t>
            </a:r>
            <a:r>
              <a:rPr lang="zh-CN" altLang="en-US" b="1" dirty="0">
                <a:solidFill>
                  <a:srgbClr val="0070C0"/>
                </a:solidFill>
                <a:latin typeface="微软雅黑" panose="020B0503020204020204" pitchFamily="34" charset="-122"/>
                <a:ea typeface="微软雅黑" panose="020B0503020204020204" pitchFamily="34" charset="-122"/>
              </a:rPr>
              <a:t>店的销售顾问工作岗位实习，客户王女士对混合动力车型特别感兴趣，小李介绍完混合动力车型的布置形式后，小李的师傅又让他给这位客户介绍一下混合动力电动汽车的结构组成。如果你是小李，根据所掌握的知识，你能向王女士介绍混合动力电动汽车的结构组成吗？</a:t>
            </a:r>
            <a:endParaRPr lang="zh-CN" altLang="en-US" dirty="0"/>
          </a:p>
        </p:txBody>
      </p:sp>
    </p:spTree>
  </p:cSld>
  <p:clrMapOvr>
    <a:masterClrMapping/>
  </p:clrMapOvr>
  <p:transition advClick="0" advTm="5000">
    <p:cove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678635" y="1345332"/>
            <a:ext cx="970428" cy="863591"/>
            <a:chOff x="1710900" y="3027136"/>
            <a:chExt cx="734429" cy="653574"/>
          </a:xfrm>
        </p:grpSpPr>
        <p:sp>
          <p:nvSpPr>
            <p:cNvPr id="6" name="MH_Other_1"/>
            <p:cNvSpPr>
              <a:spLocks noChangeArrowheads="1"/>
            </p:cNvSpPr>
            <p:nvPr>
              <p:custDataLst>
                <p:tags r:id="rId2"/>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01</a:t>
              </a:r>
              <a:endParaRPr lang="zh-CN" altLang="en-US" sz="2000" b="1" dirty="0">
                <a:solidFill>
                  <a:srgbClr val="FFFFFF"/>
                </a:solidFill>
                <a:ea typeface="微软雅黑" panose="020B0503020204020204" pitchFamily="34" charset="-122"/>
              </a:endParaRPr>
            </a:p>
          </p:txBody>
        </p:sp>
        <p:sp>
          <p:nvSpPr>
            <p:cNvPr id="7" name="MH_Other_2"/>
            <p:cNvSpPr>
              <a:spLocks noChangeArrowheads="1"/>
            </p:cNvSpPr>
            <p:nvPr>
              <p:custDataLst>
                <p:tags r:id="rId3"/>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8" name="MH_Other_3"/>
            <p:cNvSpPr>
              <a:spLocks noChangeArrowheads="1"/>
            </p:cNvSpPr>
            <p:nvPr>
              <p:custDataLst>
                <p:tags r:id="rId4"/>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9" name="MH_Other_4"/>
            <p:cNvSpPr>
              <a:spLocks noChangeArrowheads="1"/>
            </p:cNvSpPr>
            <p:nvPr>
              <p:custDataLst>
                <p:tags r:id="rId5"/>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0" name="组合 9"/>
          <p:cNvGrpSpPr/>
          <p:nvPr>
            <p:custDataLst>
              <p:tags r:id="rId6"/>
            </p:custDataLst>
          </p:nvPr>
        </p:nvGrpSpPr>
        <p:grpSpPr>
          <a:xfrm>
            <a:off x="678635" y="2377446"/>
            <a:ext cx="970429" cy="863591"/>
            <a:chOff x="4379101" y="3027136"/>
            <a:chExt cx="734430" cy="653574"/>
          </a:xfrm>
        </p:grpSpPr>
        <p:sp>
          <p:nvSpPr>
            <p:cNvPr id="11" name="MH_Other_5"/>
            <p:cNvSpPr>
              <a:spLocks noChangeArrowheads="1"/>
            </p:cNvSpPr>
            <p:nvPr>
              <p:custDataLst>
                <p:tags r:id="rId7"/>
              </p:custDataLst>
            </p:nvPr>
          </p:nvSpPr>
          <p:spPr bwMode="auto">
            <a:xfrm>
              <a:off x="4379101" y="3027136"/>
              <a:ext cx="357108" cy="357108"/>
            </a:xfrm>
            <a:prstGeom prst="rect">
              <a:avLst/>
            </a:prstGeom>
            <a:solidFill>
              <a:srgbClr val="02AF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02</a:t>
              </a:r>
              <a:endParaRPr lang="zh-CN" altLang="en-US" sz="2000" b="1">
                <a:solidFill>
                  <a:srgbClr val="FFFFFF"/>
                </a:solidFill>
                <a:ea typeface="微软雅黑" panose="020B0503020204020204" pitchFamily="34" charset="-122"/>
              </a:endParaRPr>
            </a:p>
          </p:txBody>
        </p:sp>
        <p:sp>
          <p:nvSpPr>
            <p:cNvPr id="12" name="MH_Other_6"/>
            <p:cNvSpPr>
              <a:spLocks noChangeArrowheads="1"/>
            </p:cNvSpPr>
            <p:nvPr>
              <p:custDataLst>
                <p:tags r:id="rId8"/>
              </p:custDataLst>
            </p:nvPr>
          </p:nvSpPr>
          <p:spPr bwMode="auto">
            <a:xfrm>
              <a:off x="4756423" y="3101252"/>
              <a:ext cx="282991" cy="282991"/>
            </a:xfrm>
            <a:prstGeom prst="rect">
              <a:avLst/>
            </a:prstGeom>
            <a:solidFill>
              <a:srgbClr val="98F7F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3" name="MH_Other_7"/>
            <p:cNvSpPr>
              <a:spLocks noChangeArrowheads="1"/>
            </p:cNvSpPr>
            <p:nvPr>
              <p:custDataLst>
                <p:tags r:id="rId9"/>
              </p:custDataLst>
            </p:nvPr>
          </p:nvSpPr>
          <p:spPr bwMode="auto">
            <a:xfrm>
              <a:off x="4459956" y="3404457"/>
              <a:ext cx="276253" cy="276253"/>
            </a:xfrm>
            <a:prstGeom prst="rect">
              <a:avLst/>
            </a:prstGeom>
            <a:solidFill>
              <a:srgbClr val="17EDF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4" name="MH_Other_8"/>
            <p:cNvSpPr>
              <a:spLocks noChangeArrowheads="1"/>
            </p:cNvSpPr>
            <p:nvPr>
              <p:custDataLst>
                <p:tags r:id="rId10"/>
              </p:custDataLst>
            </p:nvPr>
          </p:nvSpPr>
          <p:spPr bwMode="auto">
            <a:xfrm>
              <a:off x="4756423" y="3404457"/>
              <a:ext cx="357108" cy="235826"/>
            </a:xfrm>
            <a:prstGeom prst="rect">
              <a:avLst/>
            </a:prstGeom>
            <a:solidFill>
              <a:srgbClr val="CDFB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5" name="组合 14"/>
          <p:cNvGrpSpPr/>
          <p:nvPr>
            <p:custDataLst>
              <p:tags r:id="rId11"/>
            </p:custDataLst>
          </p:nvPr>
        </p:nvGrpSpPr>
        <p:grpSpPr>
          <a:xfrm>
            <a:off x="678635" y="3409560"/>
            <a:ext cx="970428" cy="863593"/>
            <a:chOff x="1710900" y="4311825"/>
            <a:chExt cx="734429" cy="653575"/>
          </a:xfrm>
        </p:grpSpPr>
        <p:sp>
          <p:nvSpPr>
            <p:cNvPr id="16" name="MH_Other_9"/>
            <p:cNvSpPr>
              <a:spLocks noChangeArrowheads="1"/>
            </p:cNvSpPr>
            <p:nvPr>
              <p:custDataLst>
                <p:tags r:id="rId12"/>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03</a:t>
              </a:r>
              <a:endParaRPr lang="zh-CN" altLang="en-US" sz="2000" b="1" dirty="0">
                <a:solidFill>
                  <a:srgbClr val="FFFFFF"/>
                </a:solidFill>
                <a:ea typeface="微软雅黑" panose="020B0503020204020204" pitchFamily="34" charset="-122"/>
              </a:endParaRPr>
            </a:p>
          </p:txBody>
        </p:sp>
        <p:sp>
          <p:nvSpPr>
            <p:cNvPr id="17" name="MH_Other_10"/>
            <p:cNvSpPr>
              <a:spLocks noChangeArrowheads="1"/>
            </p:cNvSpPr>
            <p:nvPr>
              <p:custDataLst>
                <p:tags r:id="rId13"/>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8" name="MH_Other_11"/>
            <p:cNvSpPr>
              <a:spLocks noChangeArrowheads="1"/>
            </p:cNvSpPr>
            <p:nvPr>
              <p:custDataLst>
                <p:tags r:id="rId14"/>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9" name="MH_Other_12"/>
            <p:cNvSpPr>
              <a:spLocks noChangeArrowheads="1"/>
            </p:cNvSpPr>
            <p:nvPr>
              <p:custDataLst>
                <p:tags r:id="rId15"/>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5" name="TextBox 53"/>
          <p:cNvSpPr txBox="1">
            <a:spLocks noChangeArrowheads="1"/>
          </p:cNvSpPr>
          <p:nvPr>
            <p:custDataLst>
              <p:tags r:id="rId16"/>
            </p:custDataLst>
          </p:nvPr>
        </p:nvSpPr>
        <p:spPr bwMode="auto">
          <a:xfrm>
            <a:off x="1777535" y="1591524"/>
            <a:ext cx="6245759"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能叙述混合动力汽车动力系统的组成。</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custDataLst>
              <p:tags r:id="rId17"/>
            </p:custDataLst>
          </p:nvPr>
        </p:nvSpPr>
        <p:spPr bwMode="auto">
          <a:xfrm>
            <a:off x="1777535" y="2624576"/>
            <a:ext cx="6599236"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能认知混合动力电动汽车动力系统的各组成部件。</a:t>
            </a:r>
            <a:endParaRPr lang="zh-CN" altLang="en-US" sz="28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3" name="文本框 22"/>
          <p:cNvSpPr txBox="1"/>
          <p:nvPr>
            <p:custDataLst>
              <p:tags r:id="rId18"/>
            </p:custDataLst>
          </p:nvPr>
        </p:nvSpPr>
        <p:spPr>
          <a:xfrm>
            <a:off x="1777535" y="3657628"/>
            <a:ext cx="6469067" cy="368300"/>
          </a:xfrm>
          <a:prstGeom prst="rect">
            <a:avLst/>
          </a:prstGeom>
          <a:noFill/>
        </p:spPr>
        <p:txBody>
          <a:bodyPr wrap="square">
            <a:spAutoFit/>
          </a:bodyPr>
          <a:lstStyle/>
          <a:p>
            <a:r>
              <a:rPr lang="zh-CN" altLang="en-US" b="1" dirty="0">
                <a:solidFill>
                  <a:srgbClr val="0070C0"/>
                </a:solidFill>
                <a:latin typeface="微软雅黑" panose="020B0503020204020204" pitchFamily="34" charset="-122"/>
                <a:ea typeface="微软雅黑" panose="020B0503020204020204" pitchFamily="34" charset="-122"/>
              </a:rPr>
              <a:t>能叙述普锐斯混合动力系统的结构组成。</a:t>
            </a:r>
            <a:endParaRPr lang="zh-CN" altLang="en-US" dirty="0"/>
          </a:p>
        </p:txBody>
      </p:sp>
      <p:grpSp>
        <p:nvGrpSpPr>
          <p:cNvPr id="21" name="组合 20"/>
          <p:cNvGrpSpPr/>
          <p:nvPr>
            <p:custDataLst>
              <p:tags r:id="rId19"/>
            </p:custDataLst>
          </p:nvPr>
        </p:nvGrpSpPr>
        <p:grpSpPr>
          <a:xfrm>
            <a:off x="678635" y="4441676"/>
            <a:ext cx="970428" cy="863593"/>
            <a:chOff x="1710900" y="4311825"/>
            <a:chExt cx="734429" cy="653575"/>
          </a:xfrm>
        </p:grpSpPr>
        <p:sp>
          <p:nvSpPr>
            <p:cNvPr id="22" name="MH_Other_9"/>
            <p:cNvSpPr>
              <a:spLocks noChangeArrowheads="1"/>
            </p:cNvSpPr>
            <p:nvPr>
              <p:custDataLst>
                <p:tags r:id="rId20"/>
              </p:custDataLst>
            </p:nvPr>
          </p:nvSpPr>
          <p:spPr bwMode="auto">
            <a:xfrm>
              <a:off x="1710900" y="4311825"/>
              <a:ext cx="357108" cy="357108"/>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smtClean="0">
                  <a:solidFill>
                    <a:srgbClr val="FFFFFF"/>
                  </a:solidFill>
                  <a:ea typeface="微软雅黑" panose="020B0503020204020204" pitchFamily="34" charset="-122"/>
                </a:rPr>
                <a:t>04</a:t>
              </a:r>
              <a:endParaRPr lang="zh-CN" altLang="en-US" sz="2000" b="1" dirty="0">
                <a:solidFill>
                  <a:srgbClr val="FFFFFF"/>
                </a:solidFill>
                <a:ea typeface="微软雅黑" panose="020B0503020204020204" pitchFamily="34" charset="-122"/>
              </a:endParaRPr>
            </a:p>
          </p:txBody>
        </p:sp>
        <p:sp>
          <p:nvSpPr>
            <p:cNvPr id="24" name="MH_Other_10"/>
            <p:cNvSpPr>
              <a:spLocks noChangeArrowheads="1"/>
            </p:cNvSpPr>
            <p:nvPr>
              <p:custDataLst>
                <p:tags r:id="rId21"/>
              </p:custDataLst>
            </p:nvPr>
          </p:nvSpPr>
          <p:spPr bwMode="auto">
            <a:xfrm>
              <a:off x="2088221" y="4385942"/>
              <a:ext cx="282991" cy="282991"/>
            </a:xfrm>
            <a:prstGeom prst="rect">
              <a:avLst/>
            </a:prstGeom>
            <a:solidFill>
              <a:schemeClr val="accent5">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26" name="MH_Other_11"/>
            <p:cNvSpPr>
              <a:spLocks noChangeArrowheads="1"/>
            </p:cNvSpPr>
            <p:nvPr>
              <p:custDataLst>
                <p:tags r:id="rId22"/>
              </p:custDataLst>
            </p:nvPr>
          </p:nvSpPr>
          <p:spPr bwMode="auto">
            <a:xfrm>
              <a:off x="1791755" y="4689147"/>
              <a:ext cx="276253" cy="276253"/>
            </a:xfrm>
            <a:prstGeom prst="rect">
              <a:avLst/>
            </a:prstGeom>
            <a:solidFill>
              <a:schemeClr val="accent5">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28" name="MH_Other_12"/>
            <p:cNvSpPr>
              <a:spLocks noChangeArrowheads="1"/>
            </p:cNvSpPr>
            <p:nvPr>
              <p:custDataLst>
                <p:tags r:id="rId23"/>
              </p:custDataLst>
            </p:nvPr>
          </p:nvSpPr>
          <p:spPr bwMode="auto">
            <a:xfrm>
              <a:off x="2088221" y="4689147"/>
              <a:ext cx="357108" cy="235826"/>
            </a:xfrm>
            <a:prstGeom prst="rect">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9" name="文本框 22"/>
          <p:cNvSpPr txBox="1"/>
          <p:nvPr>
            <p:custDataLst>
              <p:tags r:id="rId24"/>
            </p:custDataLst>
          </p:nvPr>
        </p:nvSpPr>
        <p:spPr>
          <a:xfrm>
            <a:off x="1777535" y="4688806"/>
            <a:ext cx="6469067" cy="369332"/>
          </a:xfrm>
          <a:prstGeom prst="rect">
            <a:avLst/>
          </a:prstGeom>
          <a:noFill/>
        </p:spPr>
        <p:txBody>
          <a:bodyPr wrap="square">
            <a:spAutoFit/>
          </a:bodyPr>
          <a:lstStyle/>
          <a:p>
            <a:r>
              <a:rPr lang="zh-CN" altLang="en-US" b="1" dirty="0" smtClean="0">
                <a:solidFill>
                  <a:srgbClr val="0070C0"/>
                </a:solidFill>
                <a:latin typeface="微软雅黑" panose="020B0503020204020204" pitchFamily="34" charset="-122"/>
                <a:ea typeface="微软雅黑" panose="020B0503020204020204" pitchFamily="34" charset="-122"/>
              </a:rPr>
              <a:t>培养</a:t>
            </a:r>
            <a:r>
              <a:rPr lang="zh-CN" altLang="en-US" b="1" dirty="0">
                <a:solidFill>
                  <a:srgbClr val="0070C0"/>
                </a:solidFill>
                <a:latin typeface="微软雅黑" panose="020B0503020204020204" pitchFamily="34" charset="-122"/>
                <a:ea typeface="微软雅黑" panose="020B0503020204020204" pitchFamily="34" charset="-122"/>
              </a:rPr>
              <a:t>学生的总结能力与语言表达能力。</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51521" y="985292"/>
            <a:ext cx="8640960" cy="4015105"/>
          </a:xfrm>
          <a:prstGeom prst="rect">
            <a:avLst/>
          </a:prstGeom>
          <a:noFill/>
        </p:spPr>
        <p:txBody>
          <a:bodyPr wrap="square" rtlCol="0">
            <a:spAutoFit/>
          </a:bodyPr>
          <a:lstStyle/>
          <a:p>
            <a:pPr indent="449580">
              <a:lnSpc>
                <a:spcPct val="150000"/>
              </a:lnSpc>
              <a:spcBef>
                <a:spcPts val="600"/>
              </a:spcBef>
            </a:pPr>
            <a:r>
              <a:rPr lang="zh-CN" altLang="en-US" sz="1600" b="1" dirty="0" smtClean="0">
                <a:solidFill>
                  <a:srgbClr val="0070C0"/>
                </a:solidFill>
                <a:latin typeface="微软雅黑" panose="020B0503020204020204" pitchFamily="34" charset="-122"/>
                <a:ea typeface="微软雅黑" panose="020B0503020204020204" pitchFamily="34" charset="-122"/>
              </a:rPr>
              <a:t>混合</a:t>
            </a:r>
            <a:r>
              <a:rPr lang="zh-CN" altLang="en-US" sz="1600" b="1" dirty="0">
                <a:solidFill>
                  <a:srgbClr val="0070C0"/>
                </a:solidFill>
                <a:latin typeface="微软雅黑" panose="020B0503020204020204" pitchFamily="34" charset="-122"/>
                <a:ea typeface="微软雅黑" panose="020B0503020204020204" pitchFamily="34" charset="-122"/>
              </a:rPr>
              <a:t>动力电动汽车动力系统主要包括发动机、电机（发电机和电动机）和变速驱动桥等组成。电机和变速驱动桥会结合成一个整体。</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一、普锐斯混合动力系统的结构组成</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普锐斯油电混合动力系统使发动机和电动机的协同驱动实现低油耗、低排放。在减速、制动和下坡时还能回收能量以供再利用。当遇到红灯停驶时，发动机会自动停止工作，这将没有任何燃油的消耗！因此，油耗和尾气排放都得到了有效改善。</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普锐斯是第一辆混联型的油电混合动力系统，它的动力系统由发动机、发电机、电动机、行星齿轮、逆变器和动力蓄电池组组成，叫做 </a:t>
            </a:r>
            <a:r>
              <a:rPr lang="en-US" altLang="zh-CN" sz="1600" b="1" dirty="0">
                <a:solidFill>
                  <a:srgbClr val="0070C0"/>
                </a:solidFill>
                <a:latin typeface="微软雅黑" panose="020B0503020204020204" pitchFamily="34" charset="-122"/>
                <a:ea typeface="微软雅黑" panose="020B0503020204020204" pitchFamily="34" charset="-122"/>
              </a:rPr>
              <a:t>Toyota Hybrid System </a:t>
            </a:r>
            <a:r>
              <a:rPr lang="zh-CN" altLang="en-US"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THS</a:t>
            </a:r>
            <a:r>
              <a:rPr lang="zh-CN" altLang="en-US" sz="1600" b="1" dirty="0">
                <a:solidFill>
                  <a:srgbClr val="0070C0"/>
                </a:solidFill>
                <a:latin typeface="微软雅黑" panose="020B0503020204020204" pitchFamily="34" charset="-122"/>
                <a:ea typeface="微软雅黑" panose="020B0503020204020204" pitchFamily="34" charset="-122"/>
              </a:rPr>
              <a:t>）如图</a:t>
            </a:r>
            <a:r>
              <a:rPr lang="en-US" altLang="zh-CN" sz="1600" b="1" dirty="0">
                <a:solidFill>
                  <a:srgbClr val="0070C0"/>
                </a:solidFill>
                <a:latin typeface="微软雅黑" panose="020B0503020204020204" pitchFamily="34" charset="-122"/>
                <a:ea typeface="微软雅黑" panose="020B0503020204020204" pitchFamily="34" charset="-122"/>
              </a:rPr>
              <a:t>2-7</a:t>
            </a:r>
            <a:r>
              <a:rPr lang="zh-CN" altLang="en-US" sz="1600" b="1" dirty="0">
                <a:solidFill>
                  <a:srgbClr val="0070C0"/>
                </a:solidFill>
                <a:latin typeface="微软雅黑" panose="020B0503020204020204" pitchFamily="34" charset="-122"/>
                <a:ea typeface="微软雅黑" panose="020B0503020204020204" pitchFamily="34" charset="-122"/>
              </a:rPr>
              <a:t>所示。发电机和电动机都可以做电动机，也可以做发电机，分别是</a:t>
            </a:r>
            <a:r>
              <a:rPr lang="en-US" altLang="zh-CN" sz="1600" b="1" dirty="0">
                <a:solidFill>
                  <a:srgbClr val="0070C0"/>
                </a:solidFill>
                <a:latin typeface="微软雅黑" panose="020B0503020204020204" pitchFamily="34" charset="-122"/>
                <a:ea typeface="微软雅黑" panose="020B0503020204020204" pitchFamily="34" charset="-122"/>
              </a:rPr>
              <a:t>MG1</a:t>
            </a:r>
            <a:r>
              <a:rPr lang="zh-CN" altLang="en-US" sz="1600" b="1" dirty="0">
                <a:solidFill>
                  <a:srgbClr val="0070C0"/>
                </a:solidFill>
                <a:latin typeface="微软雅黑" panose="020B0503020204020204" pitchFamily="34" charset="-122"/>
                <a:ea typeface="微软雅黑" panose="020B0503020204020204" pitchFamily="34" charset="-122"/>
              </a:rPr>
              <a:t>和</a:t>
            </a:r>
            <a:r>
              <a:rPr lang="en-US" altLang="zh-CN" sz="1600" b="1" dirty="0">
                <a:solidFill>
                  <a:srgbClr val="0070C0"/>
                </a:solidFill>
                <a:latin typeface="微软雅黑" panose="020B0503020204020204" pitchFamily="34" charset="-122"/>
                <a:ea typeface="微软雅黑" panose="020B0503020204020204" pitchFamily="34" charset="-122"/>
              </a:rPr>
              <a:t>MG2</a:t>
            </a:r>
            <a:r>
              <a:rPr lang="zh-CN" altLang="en-US" sz="1600" b="1" dirty="0">
                <a:solidFill>
                  <a:srgbClr val="0070C0"/>
                </a:solidFill>
                <a:latin typeface="微软雅黑" panose="020B0503020204020204" pitchFamily="34" charset="-122"/>
                <a:ea typeface="微软雅黑" panose="020B0503020204020204" pitchFamily="34" charset="-122"/>
              </a:rPr>
              <a:t>。行星齿轮将两个电机，发动机有机的联系起来。电机是交流永磁同步无刷电机，最大功率分别为 </a:t>
            </a:r>
            <a:r>
              <a:rPr lang="en-US" altLang="zh-CN" sz="1600" b="1" dirty="0">
                <a:solidFill>
                  <a:srgbClr val="0070C0"/>
                </a:solidFill>
                <a:latin typeface="微软雅黑" panose="020B0503020204020204" pitchFamily="34" charset="-122"/>
                <a:ea typeface="微软雅黑" panose="020B0503020204020204" pitchFamily="34" charset="-122"/>
              </a:rPr>
              <a:t>33kW</a:t>
            </a:r>
            <a:r>
              <a:rPr lang="zh-CN" altLang="en-US" sz="1600" b="1" dirty="0">
                <a:solidFill>
                  <a:srgbClr val="0070C0"/>
                </a:solidFill>
                <a:latin typeface="微软雅黑" panose="020B0503020204020204" pitchFamily="34" charset="-122"/>
                <a:ea typeface="微软雅黑" panose="020B0503020204020204" pitchFamily="34" charset="-122"/>
              </a:rPr>
              <a:t>和</a:t>
            </a:r>
            <a:r>
              <a:rPr lang="en-US" altLang="zh-CN" sz="1600" b="1" dirty="0" smtClean="0">
                <a:solidFill>
                  <a:srgbClr val="0070C0"/>
                </a:solidFill>
                <a:latin typeface="微软雅黑" panose="020B0503020204020204" pitchFamily="34" charset="-122"/>
                <a:ea typeface="微软雅黑" panose="020B0503020204020204" pitchFamily="34" charset="-122"/>
              </a:rPr>
              <a:t>16kW</a:t>
            </a:r>
            <a:r>
              <a:rPr lang="zh-CN" altLang="en-US" sz="1600" b="1" dirty="0" smtClean="0">
                <a:solidFill>
                  <a:srgbClr val="0070C0"/>
                </a:solidFill>
                <a:latin typeface="微软雅黑" panose="020B0503020204020204" pitchFamily="34" charset="-122"/>
                <a:ea typeface="微软雅黑" panose="020B0503020204020204" pitchFamily="34" charset="-122"/>
              </a:rPr>
              <a:t>。</a:t>
            </a:r>
            <a:endParaRPr lang="zh-CN" altLang="en-US" sz="1600" b="1" dirty="0" smtClean="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12290" name="Picture 3"/>
          <p:cNvPicPr>
            <a:picLocks noChangeAspect="1" noChangeArrowheads="1"/>
          </p:cNvPicPr>
          <p:nvPr/>
        </p:nvPicPr>
        <p:blipFill>
          <a:blip r:embed="rId1">
            <a:extLst>
              <a:ext uri="{28A0092B-C50C-407E-A947-70E740481C1C}">
                <a14:useLocalDpi xmlns:a14="http://schemas.microsoft.com/office/drawing/2010/main" val="0"/>
              </a:ext>
            </a:extLst>
          </a:blip>
          <a:srcRect b="5975"/>
          <a:stretch>
            <a:fillRect/>
          </a:stretch>
        </p:blipFill>
        <p:spPr bwMode="auto">
          <a:xfrm>
            <a:off x="1368000" y="913283"/>
            <a:ext cx="6408000" cy="4171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255949" y="5161756"/>
            <a:ext cx="4585335" cy="337185"/>
          </a:xfrm>
          <a:prstGeom prst="rect">
            <a:avLst/>
          </a:prstGeom>
        </p:spPr>
        <p:txBody>
          <a:bodyPr wrap="none">
            <a:spAutoFit/>
          </a:bodyPr>
          <a:lstStyle/>
          <a:p>
            <a:r>
              <a:rPr lang="zh-CN" altLang="zh-CN"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2-7  Toyota Hybrid System </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THS</a:t>
            </a:r>
            <a:r>
              <a:rPr lang="zh-CN" altLang="zh-CN" sz="1600" b="1" dirty="0">
                <a:solidFill>
                  <a:srgbClr val="0070C0"/>
                </a:solidFill>
                <a:latin typeface="微软雅黑" panose="020B0503020204020204" pitchFamily="34" charset="-122"/>
                <a:ea typeface="微软雅黑" panose="020B0503020204020204" pitchFamily="34" charset="-122"/>
              </a:rPr>
              <a:t>）的组成</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057300"/>
            <a:ext cx="5814392" cy="337185"/>
          </a:xfrm>
          <a:prstGeom prst="rect">
            <a:avLst/>
          </a:prstGeom>
        </p:spPr>
        <p:txBody>
          <a:bodyPr wrap="square">
            <a:spAutoFit/>
          </a:bodyPr>
          <a:lstStyle/>
          <a:p>
            <a:r>
              <a:rPr lang="zh-CN" altLang="zh-CN" sz="1600" b="1" dirty="0">
                <a:solidFill>
                  <a:srgbClr val="0070C0"/>
                </a:solidFill>
                <a:latin typeface="微软雅黑" panose="020B0503020204020204" pitchFamily="34" charset="-122"/>
                <a:ea typeface="微软雅黑" panose="020B0503020204020204" pitchFamily="34" charset="-122"/>
              </a:rPr>
              <a:t>丰田普锐斯混合动力系统结构布置如图</a:t>
            </a:r>
            <a:r>
              <a:rPr lang="en-US" altLang="zh-CN" sz="1600" b="1" dirty="0">
                <a:solidFill>
                  <a:srgbClr val="0070C0"/>
                </a:solidFill>
                <a:latin typeface="微软雅黑" panose="020B0503020204020204" pitchFamily="34" charset="-122"/>
                <a:ea typeface="微软雅黑" panose="020B0503020204020204" pitchFamily="34" charset="-122"/>
              </a:rPr>
              <a:t>2-8</a:t>
            </a:r>
            <a:r>
              <a:rPr lang="zh-CN" altLang="zh-CN" sz="1600" b="1" dirty="0">
                <a:solidFill>
                  <a:srgbClr val="0070C0"/>
                </a:solidFill>
                <a:latin typeface="微软雅黑" panose="020B0503020204020204" pitchFamily="34" charset="-122"/>
                <a:ea typeface="微软雅黑" panose="020B0503020204020204" pitchFamily="34" charset="-122"/>
              </a:rPr>
              <a:t>所示。</a:t>
            </a:r>
            <a:endParaRPr lang="zh-CN" altLang="zh-CN" sz="1600" b="1" dirty="0">
              <a:solidFill>
                <a:srgbClr val="0070C0"/>
              </a:solidFill>
              <a:latin typeface="微软雅黑" panose="020B0503020204020204" pitchFamily="34" charset="-122"/>
              <a:ea typeface="微软雅黑" panose="020B0503020204020204" pitchFamily="34" charset="-122"/>
            </a:endParaRPr>
          </a:p>
        </p:txBody>
      </p:sp>
      <p:pic>
        <p:nvPicPr>
          <p:cNvPr id="13314" name="Picture 4"/>
          <p:cNvPicPr>
            <a:picLocks noChangeAspect="1" noChangeArrowheads="1"/>
          </p:cNvPicPr>
          <p:nvPr/>
        </p:nvPicPr>
        <p:blipFill>
          <a:blip r:embed="rId1">
            <a:extLst>
              <a:ext uri="{28A0092B-C50C-407E-A947-70E740481C1C}">
                <a14:useLocalDpi xmlns:a14="http://schemas.microsoft.com/office/drawing/2010/main" val="0"/>
              </a:ext>
            </a:extLst>
          </a:blip>
          <a:srcRect b="7576"/>
          <a:stretch>
            <a:fillRect/>
          </a:stretch>
        </p:blipFill>
        <p:spPr bwMode="auto">
          <a:xfrm>
            <a:off x="1979712" y="1426632"/>
            <a:ext cx="5184576" cy="3591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286000" y="5145428"/>
            <a:ext cx="4572000" cy="337185"/>
          </a:xfrm>
          <a:prstGeom prst="rect">
            <a:avLst/>
          </a:prstGeom>
        </p:spPr>
        <p:txBody>
          <a:bodyPr>
            <a:spAutoFit/>
          </a:bodyPr>
          <a:lstStyle/>
          <a:p>
            <a:r>
              <a:rPr lang="zh-CN" altLang="zh-CN"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2-8  </a:t>
            </a:r>
            <a:r>
              <a:rPr lang="zh-CN" altLang="zh-CN" sz="1600" b="1" dirty="0">
                <a:solidFill>
                  <a:srgbClr val="0070C0"/>
                </a:solidFill>
                <a:latin typeface="微软雅黑" panose="020B0503020204020204" pitchFamily="34" charset="-122"/>
                <a:ea typeface="微软雅黑" panose="020B0503020204020204" pitchFamily="34" charset="-122"/>
              </a:rPr>
              <a:t>普锐斯混合动力系统的元件在车上的布置</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4" name="矩形 3"/>
          <p:cNvSpPr/>
          <p:nvPr/>
        </p:nvSpPr>
        <p:spPr>
          <a:xfrm>
            <a:off x="251520" y="1144691"/>
            <a:ext cx="8640960" cy="3799840"/>
          </a:xfrm>
          <a:prstGeom prst="rect">
            <a:avLst/>
          </a:prstGeom>
        </p:spPr>
        <p:txBody>
          <a:bodyPr wrap="square">
            <a:spAutoFit/>
          </a:bodyPr>
          <a:lstStyle/>
          <a:p>
            <a:pPr indent="449580">
              <a:spcBef>
                <a:spcPts val="600"/>
              </a:spcBef>
            </a:pPr>
            <a:r>
              <a:rPr lang="en-US" altLang="zh-CN" sz="1400" b="1" dirty="0" smtClean="0">
                <a:solidFill>
                  <a:srgbClr val="0070C0"/>
                </a:solidFill>
                <a:latin typeface="微软雅黑" panose="020B0503020204020204" pitchFamily="34" charset="-122"/>
                <a:ea typeface="微软雅黑" panose="020B0503020204020204" pitchFamily="34" charset="-122"/>
              </a:rPr>
              <a:t>1</a:t>
            </a:r>
            <a:r>
              <a:rPr lang="en-US" altLang="zh-CN" sz="1400" b="1" dirty="0">
                <a:solidFill>
                  <a:srgbClr val="0070C0"/>
                </a:solidFill>
                <a:latin typeface="微软雅黑" panose="020B0503020204020204" pitchFamily="34" charset="-122"/>
                <a:ea typeface="微软雅黑" panose="020B0503020204020204" pitchFamily="34" charset="-122"/>
              </a:rPr>
              <a:t>.</a:t>
            </a:r>
            <a:r>
              <a:rPr lang="en-US" altLang="zh-CN" sz="1400" b="1" dirty="0">
                <a:solidFill>
                  <a:srgbClr val="0070C0"/>
                </a:solidFill>
                <a:latin typeface="微软雅黑" panose="020B0503020204020204" pitchFamily="34" charset="-122"/>
                <a:ea typeface="微软雅黑" panose="020B0503020204020204" pitchFamily="34" charset="-122"/>
              </a:rPr>
              <a:t>HV</a:t>
            </a:r>
            <a:r>
              <a:rPr lang="zh-CN" altLang="zh-CN" sz="1400" b="1" dirty="0">
                <a:solidFill>
                  <a:srgbClr val="0070C0"/>
                </a:solidFill>
                <a:latin typeface="微软雅黑" panose="020B0503020204020204" pitchFamily="34" charset="-122"/>
                <a:ea typeface="微软雅黑" panose="020B0503020204020204" pitchFamily="34" charset="-122"/>
              </a:rPr>
              <a:t>变速驱动桥</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449580">
              <a:spcBef>
                <a:spcPts val="600"/>
              </a:spcBef>
            </a:pPr>
            <a:r>
              <a:rPr lang="en-US" altLang="zh-CN" sz="1400" b="1" dirty="0">
                <a:solidFill>
                  <a:srgbClr val="0070C0"/>
                </a:solidFill>
                <a:latin typeface="微软雅黑" panose="020B0503020204020204" pitchFamily="34" charset="-122"/>
                <a:ea typeface="微软雅黑" panose="020B0503020204020204" pitchFamily="34" charset="-122"/>
              </a:rPr>
              <a:t>HV</a:t>
            </a:r>
            <a:r>
              <a:rPr lang="zh-CN" altLang="zh-CN" sz="1400" b="1" dirty="0">
                <a:solidFill>
                  <a:srgbClr val="0070C0"/>
                </a:solidFill>
                <a:latin typeface="微软雅黑" panose="020B0503020204020204" pitchFamily="34" charset="-122"/>
                <a:ea typeface="微软雅黑" panose="020B0503020204020204" pitchFamily="34" charset="-122"/>
              </a:rPr>
              <a:t>变速驱动桥由发电机（</a:t>
            </a:r>
            <a:r>
              <a:rPr lang="en-US" altLang="zh-CN" sz="1400" b="1" dirty="0">
                <a:solidFill>
                  <a:srgbClr val="0070C0"/>
                </a:solidFill>
                <a:latin typeface="微软雅黑" panose="020B0503020204020204" pitchFamily="34" charset="-122"/>
                <a:ea typeface="微软雅黑" panose="020B0503020204020204" pitchFamily="34" charset="-122"/>
              </a:rPr>
              <a:t>MG1</a:t>
            </a:r>
            <a:r>
              <a:rPr lang="zh-CN" altLang="zh-CN" sz="1400" b="1" dirty="0">
                <a:solidFill>
                  <a:srgbClr val="0070C0"/>
                </a:solidFill>
                <a:latin typeface="微软雅黑" panose="020B0503020204020204" pitchFamily="34" charset="-122"/>
                <a:ea typeface="微软雅黑" panose="020B0503020204020204" pitchFamily="34" charset="-122"/>
              </a:rPr>
              <a:t>）、电动机（</a:t>
            </a:r>
            <a:r>
              <a:rPr lang="en-US" altLang="zh-CN" sz="1400" b="1" dirty="0">
                <a:solidFill>
                  <a:srgbClr val="0070C0"/>
                </a:solidFill>
                <a:latin typeface="微软雅黑" panose="020B0503020204020204" pitchFamily="34" charset="-122"/>
                <a:ea typeface="微软雅黑" panose="020B0503020204020204" pitchFamily="34" charset="-122"/>
              </a:rPr>
              <a:t>MG2 </a:t>
            </a:r>
            <a:r>
              <a:rPr lang="zh-CN" altLang="zh-CN" sz="1400" b="1" dirty="0">
                <a:solidFill>
                  <a:srgbClr val="0070C0"/>
                </a:solidFill>
                <a:latin typeface="微软雅黑" panose="020B0503020204020204" pitchFamily="34" charset="-122"/>
                <a:ea typeface="微软雅黑" panose="020B0503020204020204" pitchFamily="34" charset="-122"/>
              </a:rPr>
              <a:t>）和行星齿轮组组成。</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449580">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a:t>
            </a:r>
            <a:r>
              <a:rPr lang="en-US" altLang="zh-CN" sz="1400" b="1" dirty="0">
                <a:solidFill>
                  <a:srgbClr val="0070C0"/>
                </a:solidFill>
                <a:latin typeface="微软雅黑" panose="020B0503020204020204" pitchFamily="34" charset="-122"/>
                <a:ea typeface="微软雅黑" panose="020B0503020204020204" pitchFamily="34" charset="-122"/>
              </a:rPr>
              <a:t>1</a:t>
            </a:r>
            <a:r>
              <a:rPr lang="zh-CN" altLang="zh-CN" sz="1400" b="1" dirty="0">
                <a:solidFill>
                  <a:srgbClr val="0070C0"/>
                </a:solidFill>
                <a:latin typeface="微软雅黑" panose="020B0503020204020204" pitchFamily="34" charset="-122"/>
                <a:ea typeface="微软雅黑" panose="020B0503020204020204" pitchFamily="34" charset="-122"/>
              </a:rPr>
              <a:t>）发电机（</a:t>
            </a:r>
            <a:r>
              <a:rPr lang="en-US" altLang="zh-CN" sz="1400" b="1" dirty="0">
                <a:solidFill>
                  <a:srgbClr val="0070C0"/>
                </a:solidFill>
                <a:latin typeface="微软雅黑" panose="020B0503020204020204" pitchFamily="34" charset="-122"/>
                <a:ea typeface="微软雅黑" panose="020B0503020204020204" pitchFamily="34" charset="-122"/>
              </a:rPr>
              <a:t>MG1</a:t>
            </a:r>
            <a:r>
              <a:rPr lang="zh-CN" altLang="zh-CN" sz="1400" b="1" dirty="0">
                <a:solidFill>
                  <a:srgbClr val="0070C0"/>
                </a:solidFill>
                <a:latin typeface="微软雅黑" panose="020B0503020204020204" pitchFamily="34" charset="-122"/>
                <a:ea typeface="微软雅黑" panose="020B0503020204020204" pitchFamily="34" charset="-122"/>
              </a:rPr>
              <a:t>）通过发动机带动其旋转产生高压电，以驱动电动机（</a:t>
            </a:r>
            <a:r>
              <a:rPr lang="en-US" altLang="zh-CN" sz="1400" b="1" dirty="0">
                <a:solidFill>
                  <a:srgbClr val="0070C0"/>
                </a:solidFill>
                <a:latin typeface="微软雅黑" panose="020B0503020204020204" pitchFamily="34" charset="-122"/>
                <a:ea typeface="微软雅黑" panose="020B0503020204020204" pitchFamily="34" charset="-122"/>
              </a:rPr>
              <a:t>MG2 </a:t>
            </a:r>
            <a:r>
              <a:rPr lang="zh-CN" altLang="zh-CN" sz="1400" b="1" dirty="0">
                <a:solidFill>
                  <a:srgbClr val="0070C0"/>
                </a:solidFill>
                <a:latin typeface="微软雅黑" panose="020B0503020204020204" pitchFamily="34" charset="-122"/>
                <a:ea typeface="微软雅黑" panose="020B0503020204020204" pitchFamily="34" charset="-122"/>
              </a:rPr>
              <a:t>）或为</a:t>
            </a:r>
            <a:r>
              <a:rPr lang="en-US" altLang="zh-CN" sz="1400" b="1" dirty="0">
                <a:solidFill>
                  <a:srgbClr val="0070C0"/>
                </a:solidFill>
                <a:latin typeface="微软雅黑" panose="020B0503020204020204" pitchFamily="34" charset="-122"/>
                <a:ea typeface="微软雅黑" panose="020B0503020204020204" pitchFamily="34" charset="-122"/>
              </a:rPr>
              <a:t>HV</a:t>
            </a:r>
            <a:r>
              <a:rPr lang="zh-CN" altLang="zh-CN" sz="1400" b="1" dirty="0">
                <a:solidFill>
                  <a:srgbClr val="0070C0"/>
                </a:solidFill>
                <a:latin typeface="微软雅黑" panose="020B0503020204020204" pitchFamily="34" charset="-122"/>
                <a:ea typeface="微软雅黑" panose="020B0503020204020204" pitchFamily="34" charset="-122"/>
              </a:rPr>
              <a:t>蓄电池充电。同时，它还可以作为启动机启动发动机。</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449580">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a:t>
            </a:r>
            <a:r>
              <a:rPr lang="en-US" altLang="zh-CN" sz="1400" b="1" dirty="0">
                <a:solidFill>
                  <a:srgbClr val="0070C0"/>
                </a:solidFill>
                <a:latin typeface="微软雅黑" panose="020B0503020204020204" pitchFamily="34" charset="-122"/>
                <a:ea typeface="微软雅黑" panose="020B0503020204020204" pitchFamily="34" charset="-122"/>
              </a:rPr>
              <a:t>2</a:t>
            </a:r>
            <a:r>
              <a:rPr lang="zh-CN" altLang="zh-CN" sz="1400" b="1" dirty="0">
                <a:solidFill>
                  <a:srgbClr val="0070C0"/>
                </a:solidFill>
                <a:latin typeface="微软雅黑" panose="020B0503020204020204" pitchFamily="34" charset="-122"/>
                <a:ea typeface="微软雅黑" panose="020B0503020204020204" pitchFamily="34" charset="-122"/>
              </a:rPr>
              <a:t>）电动机（</a:t>
            </a:r>
            <a:r>
              <a:rPr lang="en-US" altLang="zh-CN" sz="1400" b="1" dirty="0">
                <a:solidFill>
                  <a:srgbClr val="0070C0"/>
                </a:solidFill>
                <a:latin typeface="微软雅黑" panose="020B0503020204020204" pitchFamily="34" charset="-122"/>
                <a:ea typeface="微软雅黑" panose="020B0503020204020204" pitchFamily="34" charset="-122"/>
              </a:rPr>
              <a:t>MG2 </a:t>
            </a:r>
            <a:r>
              <a:rPr lang="zh-CN" altLang="zh-CN" sz="1400" b="1" dirty="0">
                <a:solidFill>
                  <a:srgbClr val="0070C0"/>
                </a:solidFill>
                <a:latin typeface="微软雅黑" panose="020B0503020204020204" pitchFamily="34" charset="-122"/>
                <a:ea typeface="微软雅黑" panose="020B0503020204020204" pitchFamily="34" charset="-122"/>
              </a:rPr>
              <a:t>）由发电机（</a:t>
            </a:r>
            <a:r>
              <a:rPr lang="en-US" altLang="zh-CN" sz="1400" b="1" dirty="0" err="1">
                <a:solidFill>
                  <a:srgbClr val="0070C0"/>
                </a:solidFill>
                <a:latin typeface="微软雅黑" panose="020B0503020204020204" pitchFamily="34" charset="-122"/>
                <a:ea typeface="微软雅黑" panose="020B0503020204020204" pitchFamily="34" charset="-122"/>
              </a:rPr>
              <a:t>MGl</a:t>
            </a:r>
            <a:r>
              <a:rPr lang="en-US" altLang="zh-CN" sz="1400" b="1" dirty="0">
                <a:solidFill>
                  <a:srgbClr val="0070C0"/>
                </a:solidFill>
                <a:latin typeface="微软雅黑" panose="020B0503020204020204" pitchFamily="34" charset="-122"/>
                <a:ea typeface="微软雅黑" panose="020B0503020204020204" pitchFamily="34" charset="-122"/>
              </a:rPr>
              <a:t> </a:t>
            </a:r>
            <a:r>
              <a:rPr lang="zh-CN" altLang="zh-CN" sz="1400" b="1" dirty="0">
                <a:solidFill>
                  <a:srgbClr val="0070C0"/>
                </a:solidFill>
                <a:latin typeface="微软雅黑" panose="020B0503020204020204" pitchFamily="34" charset="-122"/>
                <a:ea typeface="微软雅黑" panose="020B0503020204020204" pitchFamily="34" charset="-122"/>
              </a:rPr>
              <a:t>）或</a:t>
            </a:r>
            <a:r>
              <a:rPr lang="en-US" altLang="zh-CN" sz="1400" b="1" dirty="0">
                <a:solidFill>
                  <a:srgbClr val="0070C0"/>
                </a:solidFill>
                <a:latin typeface="微软雅黑" panose="020B0503020204020204" pitchFamily="34" charset="-122"/>
                <a:ea typeface="微软雅黑" panose="020B0503020204020204" pitchFamily="34" charset="-122"/>
              </a:rPr>
              <a:t>HV</a:t>
            </a:r>
            <a:r>
              <a:rPr lang="zh-CN" altLang="zh-CN" sz="1400" b="1" dirty="0">
                <a:solidFill>
                  <a:srgbClr val="0070C0"/>
                </a:solidFill>
                <a:latin typeface="微软雅黑" panose="020B0503020204020204" pitchFamily="34" charset="-122"/>
                <a:ea typeface="微软雅黑" panose="020B0503020204020204" pitchFamily="34" charset="-122"/>
              </a:rPr>
              <a:t>蓄电池的电能驱动，产生动力，驱动车辆行驶。制动期间或制动踏板未被踩下时，它产生电能为</a:t>
            </a:r>
            <a:r>
              <a:rPr lang="en-US" altLang="zh-CN" sz="1400" b="1" dirty="0">
                <a:solidFill>
                  <a:srgbClr val="0070C0"/>
                </a:solidFill>
                <a:latin typeface="微软雅黑" panose="020B0503020204020204" pitchFamily="34" charset="-122"/>
                <a:ea typeface="微软雅黑" panose="020B0503020204020204" pitchFamily="34" charset="-122"/>
              </a:rPr>
              <a:t>HB</a:t>
            </a:r>
            <a:r>
              <a:rPr lang="zh-CN" altLang="zh-CN" sz="1400" b="1" dirty="0">
                <a:solidFill>
                  <a:srgbClr val="0070C0"/>
                </a:solidFill>
                <a:latin typeface="微软雅黑" panose="020B0503020204020204" pitchFamily="34" charset="-122"/>
                <a:ea typeface="微软雅黑" panose="020B0503020204020204" pitchFamily="34" charset="-122"/>
              </a:rPr>
              <a:t>蓄电池再次充电（再生制动控制）。</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449580">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a:t>
            </a:r>
            <a:r>
              <a:rPr lang="en-US" altLang="zh-CN" sz="1400" b="1" dirty="0">
                <a:solidFill>
                  <a:srgbClr val="0070C0"/>
                </a:solidFill>
                <a:latin typeface="微软雅黑" panose="020B0503020204020204" pitchFamily="34" charset="-122"/>
                <a:ea typeface="微软雅黑" panose="020B0503020204020204" pitchFamily="34" charset="-122"/>
              </a:rPr>
              <a:t>3</a:t>
            </a:r>
            <a:r>
              <a:rPr lang="zh-CN" altLang="zh-CN" sz="1400" b="1" dirty="0">
                <a:solidFill>
                  <a:srgbClr val="0070C0"/>
                </a:solidFill>
                <a:latin typeface="微软雅黑" panose="020B0503020204020204" pitchFamily="34" charset="-122"/>
                <a:ea typeface="微软雅黑" panose="020B0503020204020204" pitchFamily="34" charset="-122"/>
              </a:rPr>
              <a:t>）行星齿轮组通过组合，以最佳的比例分配发动机驱动力来直接驱动车辆和发电机。</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449580">
              <a:spcBef>
                <a:spcPts val="600"/>
              </a:spcBef>
            </a:pPr>
            <a:r>
              <a:rPr lang="en-US" altLang="zh-CN" sz="1400" b="1" dirty="0">
                <a:solidFill>
                  <a:srgbClr val="0070C0"/>
                </a:solidFill>
                <a:latin typeface="微软雅黑" panose="020B0503020204020204" pitchFamily="34" charset="-122"/>
                <a:ea typeface="微软雅黑" panose="020B0503020204020204" pitchFamily="34" charset="-122"/>
              </a:rPr>
              <a:t>2.</a:t>
            </a:r>
            <a:r>
              <a:rPr lang="en-US" altLang="zh-CN" sz="1400" b="1" dirty="0">
                <a:solidFill>
                  <a:srgbClr val="0070C0"/>
                </a:solidFill>
                <a:latin typeface="微软雅黑" panose="020B0503020204020204" pitchFamily="34" charset="-122"/>
                <a:ea typeface="微软雅黑" panose="020B0503020204020204" pitchFamily="34" charset="-122"/>
              </a:rPr>
              <a:t>HV</a:t>
            </a:r>
            <a:r>
              <a:rPr lang="zh-CN" altLang="zh-CN" sz="1400" b="1" dirty="0">
                <a:solidFill>
                  <a:srgbClr val="0070C0"/>
                </a:solidFill>
                <a:latin typeface="微软雅黑" panose="020B0503020204020204" pitchFamily="34" charset="-122"/>
                <a:ea typeface="微软雅黑" panose="020B0503020204020204" pitchFamily="34" charset="-122"/>
              </a:rPr>
              <a:t>蓄电池</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449580">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在起步、加速和上坡时，将电能提供给电动／发电机。</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449580">
              <a:spcBef>
                <a:spcPts val="600"/>
              </a:spcBef>
            </a:pPr>
            <a:r>
              <a:rPr lang="en-US" altLang="zh-CN" sz="1400" b="1" dirty="0">
                <a:solidFill>
                  <a:srgbClr val="0070C0"/>
                </a:solidFill>
                <a:latin typeface="微软雅黑" panose="020B0503020204020204" pitchFamily="34" charset="-122"/>
                <a:ea typeface="微软雅黑" panose="020B0503020204020204" pitchFamily="34" charset="-122"/>
              </a:rPr>
              <a:t>3.</a:t>
            </a:r>
            <a:r>
              <a:rPr lang="zh-CN" altLang="zh-CN" sz="1400" b="1" dirty="0">
                <a:solidFill>
                  <a:srgbClr val="0070C0"/>
                </a:solidFill>
                <a:latin typeface="微软雅黑" panose="020B0503020204020204" pitchFamily="34" charset="-122"/>
                <a:ea typeface="微软雅黑" panose="020B0503020204020204" pitchFamily="34" charset="-122"/>
              </a:rPr>
              <a:t>变频器总成</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449580">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用于将高压直流电（</a:t>
            </a:r>
            <a:r>
              <a:rPr lang="en-US" altLang="zh-CN" sz="1400" b="1" dirty="0">
                <a:solidFill>
                  <a:srgbClr val="0070C0"/>
                </a:solidFill>
                <a:latin typeface="微软雅黑" panose="020B0503020204020204" pitchFamily="34" charset="-122"/>
                <a:ea typeface="微软雅黑" panose="020B0503020204020204" pitchFamily="34" charset="-122"/>
              </a:rPr>
              <a:t>DC</a:t>
            </a:r>
            <a:r>
              <a:rPr lang="zh-CN" altLang="zh-CN" sz="1400" b="1" dirty="0">
                <a:solidFill>
                  <a:srgbClr val="0070C0"/>
                </a:solidFill>
                <a:latin typeface="微软雅黑" panose="020B0503020204020204" pitchFamily="34" charset="-122"/>
                <a:ea typeface="微软雅黑" panose="020B0503020204020204" pitchFamily="34" charset="-122"/>
              </a:rPr>
              <a:t>）（</a:t>
            </a:r>
            <a:r>
              <a:rPr lang="en-US" altLang="zh-CN" sz="1400" b="1" dirty="0">
                <a:solidFill>
                  <a:srgbClr val="0070C0"/>
                </a:solidFill>
                <a:latin typeface="微软雅黑" panose="020B0503020204020204" pitchFamily="34" charset="-122"/>
                <a:ea typeface="微软雅黑" panose="020B0503020204020204" pitchFamily="34" charset="-122"/>
              </a:rPr>
              <a:t>HV</a:t>
            </a:r>
            <a:r>
              <a:rPr lang="zh-CN" altLang="zh-CN" sz="1400" b="1" dirty="0">
                <a:solidFill>
                  <a:srgbClr val="0070C0"/>
                </a:solidFill>
                <a:latin typeface="微软雅黑" panose="020B0503020204020204" pitchFamily="34" charset="-122"/>
                <a:ea typeface="微软雅黑" panose="020B0503020204020204" pitchFamily="34" charset="-122"/>
              </a:rPr>
              <a:t>蓄电池）转换为交流电（</a:t>
            </a:r>
            <a:r>
              <a:rPr lang="en-US" altLang="zh-CN" sz="1400" b="1" dirty="0">
                <a:solidFill>
                  <a:srgbClr val="0070C0"/>
                </a:solidFill>
                <a:latin typeface="微软雅黑" panose="020B0503020204020204" pitchFamily="34" charset="-122"/>
                <a:ea typeface="微软雅黑" panose="020B0503020204020204" pitchFamily="34" charset="-122"/>
              </a:rPr>
              <a:t>AC</a:t>
            </a:r>
            <a:r>
              <a:rPr lang="zh-CN" altLang="zh-CN" sz="1400" b="1" dirty="0">
                <a:solidFill>
                  <a:srgbClr val="0070C0"/>
                </a:solidFill>
                <a:latin typeface="微软雅黑" panose="020B0503020204020204" pitchFamily="34" charset="-122"/>
                <a:ea typeface="微软雅黑" panose="020B0503020204020204" pitchFamily="34" charset="-122"/>
              </a:rPr>
              <a:t>），反之亦然（</a:t>
            </a:r>
            <a:r>
              <a:rPr lang="en-US" altLang="zh-CN" sz="1400" b="1" dirty="0">
                <a:solidFill>
                  <a:srgbClr val="0070C0"/>
                </a:solidFill>
                <a:latin typeface="微软雅黑" panose="020B0503020204020204" pitchFamily="34" charset="-122"/>
                <a:ea typeface="微软雅黑" panose="020B0503020204020204" pitchFamily="34" charset="-122"/>
              </a:rPr>
              <a:t>AC</a:t>
            </a:r>
            <a:r>
              <a:rPr lang="zh-CN" altLang="zh-CN" sz="1400" b="1" dirty="0">
                <a:solidFill>
                  <a:srgbClr val="0070C0"/>
                </a:solidFill>
                <a:latin typeface="微软雅黑" panose="020B0503020204020204" pitchFamily="34" charset="-122"/>
                <a:ea typeface="微软雅黑" panose="020B0503020204020204" pitchFamily="34" charset="-122"/>
              </a:rPr>
              <a:t>转为</a:t>
            </a:r>
            <a:r>
              <a:rPr lang="en-US" altLang="zh-CN" sz="1400" b="1" dirty="0">
                <a:solidFill>
                  <a:srgbClr val="0070C0"/>
                </a:solidFill>
                <a:latin typeface="微软雅黑" panose="020B0503020204020204" pitchFamily="34" charset="-122"/>
                <a:ea typeface="微软雅黑" panose="020B0503020204020204" pitchFamily="34" charset="-122"/>
              </a:rPr>
              <a:t>DC</a:t>
            </a:r>
            <a:r>
              <a:rPr lang="zh-CN" altLang="zh-CN" sz="1400" b="1" dirty="0">
                <a:solidFill>
                  <a:srgbClr val="0070C0"/>
                </a:solidFill>
                <a:latin typeface="微软雅黑" panose="020B0503020204020204" pitchFamily="34" charset="-122"/>
                <a:ea typeface="微软雅黑" panose="020B0503020204020204" pitchFamily="34" charset="-122"/>
              </a:rPr>
              <a:t>）。包括增压转换器、</a:t>
            </a:r>
            <a:r>
              <a:rPr lang="en-US" altLang="zh-CN" sz="1400" b="1" dirty="0">
                <a:solidFill>
                  <a:srgbClr val="0070C0"/>
                </a:solidFill>
                <a:latin typeface="微软雅黑" panose="020B0503020204020204" pitchFamily="34" charset="-122"/>
                <a:ea typeface="微软雅黑" panose="020B0503020204020204" pitchFamily="34" charset="-122"/>
              </a:rPr>
              <a:t>DC/DC</a:t>
            </a:r>
            <a:r>
              <a:rPr lang="zh-CN" altLang="zh-CN" sz="1400" b="1" dirty="0">
                <a:solidFill>
                  <a:srgbClr val="0070C0"/>
                </a:solidFill>
                <a:latin typeface="微软雅黑" panose="020B0503020204020204" pitchFamily="34" charset="-122"/>
                <a:ea typeface="微软雅黑" panose="020B0503020204020204" pitchFamily="34" charset="-122"/>
              </a:rPr>
              <a:t>转换器和空调变频器。</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449580">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a:t>
            </a:r>
            <a:r>
              <a:rPr lang="en-US" altLang="zh-CN" sz="1400" b="1" dirty="0">
                <a:solidFill>
                  <a:srgbClr val="0070C0"/>
                </a:solidFill>
                <a:latin typeface="微软雅黑" panose="020B0503020204020204" pitchFamily="34" charset="-122"/>
                <a:ea typeface="微软雅黑" panose="020B0503020204020204" pitchFamily="34" charset="-122"/>
              </a:rPr>
              <a:t>1</a:t>
            </a:r>
            <a:r>
              <a:rPr lang="zh-CN" altLang="zh-CN" sz="1400" b="1" dirty="0">
                <a:solidFill>
                  <a:srgbClr val="0070C0"/>
                </a:solidFill>
                <a:latin typeface="微软雅黑" panose="020B0503020204020204" pitchFamily="34" charset="-122"/>
                <a:ea typeface="微软雅黑" panose="020B0503020204020204" pitchFamily="34" charset="-122"/>
              </a:rPr>
              <a:t>）增压转换器将</a:t>
            </a:r>
            <a:r>
              <a:rPr lang="en-US" altLang="zh-CN" sz="1400" b="1" dirty="0">
                <a:solidFill>
                  <a:srgbClr val="0070C0"/>
                </a:solidFill>
                <a:latin typeface="微软雅黑" panose="020B0503020204020204" pitchFamily="34" charset="-122"/>
                <a:ea typeface="微软雅黑" panose="020B0503020204020204" pitchFamily="34" charset="-122"/>
              </a:rPr>
              <a:t>HV</a:t>
            </a:r>
            <a:r>
              <a:rPr lang="zh-CN" altLang="zh-CN" sz="1400" b="1" dirty="0">
                <a:solidFill>
                  <a:srgbClr val="0070C0"/>
                </a:solidFill>
                <a:latin typeface="微软雅黑" panose="020B0503020204020204" pitchFamily="34" charset="-122"/>
                <a:ea typeface="微软雅黑" panose="020B0503020204020204" pitchFamily="34" charset="-122"/>
              </a:rPr>
              <a:t>蓄电池的最高电压从</a:t>
            </a:r>
            <a:r>
              <a:rPr lang="en-US" altLang="zh-CN" sz="1400" b="1" dirty="0">
                <a:solidFill>
                  <a:srgbClr val="0070C0"/>
                </a:solidFill>
                <a:latin typeface="微软雅黑" panose="020B0503020204020204" pitchFamily="34" charset="-122"/>
                <a:ea typeface="微软雅黑" panose="020B0503020204020204" pitchFamily="34" charset="-122"/>
              </a:rPr>
              <a:t>DC201.6V</a:t>
            </a:r>
            <a:r>
              <a:rPr lang="zh-CN" altLang="zh-CN" sz="1400" b="1" dirty="0">
                <a:solidFill>
                  <a:srgbClr val="0070C0"/>
                </a:solidFill>
                <a:latin typeface="微软雅黑" panose="020B0503020204020204" pitchFamily="34" charset="-122"/>
                <a:ea typeface="微软雅黑" panose="020B0503020204020204" pitchFamily="34" charset="-122"/>
              </a:rPr>
              <a:t>升压到</a:t>
            </a:r>
            <a:r>
              <a:rPr lang="en-US" altLang="zh-CN" sz="1400" b="1" dirty="0">
                <a:solidFill>
                  <a:srgbClr val="0070C0"/>
                </a:solidFill>
                <a:latin typeface="微软雅黑" panose="020B0503020204020204" pitchFamily="34" charset="-122"/>
                <a:ea typeface="微软雅黑" panose="020B0503020204020204" pitchFamily="34" charset="-122"/>
              </a:rPr>
              <a:t>DC500V</a:t>
            </a:r>
            <a:r>
              <a:rPr lang="zh-CN" altLang="zh-CN" sz="1400" b="1" dirty="0">
                <a:solidFill>
                  <a:srgbClr val="0070C0"/>
                </a:solidFill>
                <a:latin typeface="微软雅黑" panose="020B0503020204020204" pitchFamily="34" charset="-122"/>
                <a:ea typeface="微软雅黑" panose="020B0503020204020204" pitchFamily="34" charset="-122"/>
              </a:rPr>
              <a:t>，反之亦然（从</a:t>
            </a:r>
            <a:r>
              <a:rPr lang="en-US" altLang="zh-CN" sz="1400" b="1" dirty="0">
                <a:solidFill>
                  <a:srgbClr val="0070C0"/>
                </a:solidFill>
                <a:latin typeface="微软雅黑" panose="020B0503020204020204" pitchFamily="34" charset="-122"/>
                <a:ea typeface="微软雅黑" panose="020B0503020204020204" pitchFamily="34" charset="-122"/>
              </a:rPr>
              <a:t>DC500V</a:t>
            </a:r>
            <a:r>
              <a:rPr lang="zh-CN" altLang="zh-CN" sz="1400" b="1" dirty="0">
                <a:solidFill>
                  <a:srgbClr val="0070C0"/>
                </a:solidFill>
                <a:latin typeface="微软雅黑" panose="020B0503020204020204" pitchFamily="34" charset="-122"/>
                <a:ea typeface="微软雅黑" panose="020B0503020204020204" pitchFamily="34" charset="-122"/>
              </a:rPr>
              <a:t>降压</a:t>
            </a:r>
            <a:r>
              <a:rPr lang="en-US" altLang="zh-CN" sz="1400" b="1" dirty="0">
                <a:solidFill>
                  <a:srgbClr val="0070C0"/>
                </a:solidFill>
                <a:latin typeface="微软雅黑" panose="020B0503020204020204" pitchFamily="34" charset="-122"/>
                <a:ea typeface="微软雅黑" panose="020B0503020204020204" pitchFamily="34" charset="-122"/>
              </a:rPr>
              <a:t>DC 201.6V</a:t>
            </a:r>
            <a:r>
              <a:rPr lang="zh-CN" altLang="zh-CN" sz="1400" b="1" dirty="0">
                <a:solidFill>
                  <a:srgbClr val="0070C0"/>
                </a:solidFill>
                <a:latin typeface="微软雅黑" panose="020B0503020204020204" pitchFamily="34" charset="-122"/>
                <a:ea typeface="微软雅黑" panose="020B0503020204020204" pitchFamily="34" charset="-122"/>
              </a:rPr>
              <a:t>）</a:t>
            </a:r>
            <a:r>
              <a:rPr lang="zh-CN" altLang="zh-CN" sz="1400" b="1" dirty="0" smtClean="0">
                <a:solidFill>
                  <a:srgbClr val="0070C0"/>
                </a:solidFill>
                <a:latin typeface="微软雅黑" panose="020B0503020204020204" pitchFamily="34" charset="-122"/>
                <a:ea typeface="微软雅黑" panose="020B0503020204020204" pitchFamily="34" charset="-122"/>
              </a:rPr>
              <a:t>。</a:t>
            </a:r>
            <a:endParaRPr lang="zh-CN" altLang="zh-CN" sz="1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4" name="矩形 3"/>
          <p:cNvSpPr/>
          <p:nvPr/>
        </p:nvSpPr>
        <p:spPr>
          <a:xfrm>
            <a:off x="251520" y="886708"/>
            <a:ext cx="8640960" cy="4523105"/>
          </a:xfrm>
          <a:prstGeom prst="rect">
            <a:avLst/>
          </a:prstGeom>
        </p:spPr>
        <p:txBody>
          <a:bodyPr wrap="square">
            <a:spAutoFit/>
          </a:bodyPr>
          <a:lstStyle/>
          <a:p>
            <a:pPr indent="358775">
              <a:lnSpc>
                <a:spcPct val="150000"/>
              </a:lnSpc>
              <a:spcBef>
                <a:spcPts val="600"/>
              </a:spcBef>
            </a:pPr>
            <a:r>
              <a:rPr lang="zh-CN" altLang="en-US" sz="1400" b="1" dirty="0">
                <a:solidFill>
                  <a:srgbClr val="0070C0"/>
                </a:solidFill>
                <a:latin typeface="微软雅黑" panose="020B0503020204020204" pitchFamily="34" charset="-122"/>
                <a:ea typeface="微软雅黑" panose="020B0503020204020204" pitchFamily="34" charset="-122"/>
              </a:rPr>
              <a:t>（</a:t>
            </a:r>
            <a:r>
              <a:rPr lang="en-US" altLang="zh-CN" sz="1400" b="1" dirty="0">
                <a:solidFill>
                  <a:srgbClr val="0070C0"/>
                </a:solidFill>
                <a:latin typeface="微软雅黑" panose="020B0503020204020204" pitchFamily="34" charset="-122"/>
                <a:ea typeface="微软雅黑" panose="020B0503020204020204" pitchFamily="34" charset="-122"/>
              </a:rPr>
              <a:t>2</a:t>
            </a:r>
            <a:r>
              <a:rPr lang="zh-CN" altLang="en-US" sz="1400" b="1" dirty="0">
                <a:solidFill>
                  <a:srgbClr val="0070C0"/>
                </a:solidFill>
                <a:latin typeface="微软雅黑" panose="020B0503020204020204" pitchFamily="34" charset="-122"/>
                <a:ea typeface="微软雅黑" panose="020B0503020204020204" pitchFamily="34" charset="-122"/>
              </a:rPr>
              <a:t>） </a:t>
            </a:r>
            <a:r>
              <a:rPr lang="en-US" altLang="zh-CN" sz="1400" b="1" dirty="0">
                <a:solidFill>
                  <a:srgbClr val="0070C0"/>
                </a:solidFill>
                <a:latin typeface="微软雅黑" panose="020B0503020204020204" pitchFamily="34" charset="-122"/>
                <a:ea typeface="微软雅黑" panose="020B0503020204020204" pitchFamily="34" charset="-122"/>
              </a:rPr>
              <a:t>DC/DC</a:t>
            </a:r>
            <a:r>
              <a:rPr lang="zh-CN" altLang="en-US" sz="1400" b="1" dirty="0">
                <a:solidFill>
                  <a:srgbClr val="0070C0"/>
                </a:solidFill>
                <a:latin typeface="微软雅黑" panose="020B0503020204020204" pitchFamily="34" charset="-122"/>
                <a:ea typeface="微软雅黑" panose="020B0503020204020204" pitchFamily="34" charset="-122"/>
              </a:rPr>
              <a:t>转换器将最高电压从</a:t>
            </a:r>
            <a:r>
              <a:rPr lang="en-US" altLang="zh-CN" sz="1400" b="1" dirty="0">
                <a:solidFill>
                  <a:srgbClr val="0070C0"/>
                </a:solidFill>
                <a:latin typeface="微软雅黑" panose="020B0503020204020204" pitchFamily="34" charset="-122"/>
                <a:ea typeface="微软雅黑" panose="020B0503020204020204" pitchFamily="34" charset="-122"/>
              </a:rPr>
              <a:t>DC 201.6 V</a:t>
            </a:r>
            <a:r>
              <a:rPr lang="zh-CN" altLang="en-US" sz="1400" b="1" dirty="0">
                <a:solidFill>
                  <a:srgbClr val="0070C0"/>
                </a:solidFill>
                <a:latin typeface="微软雅黑" panose="020B0503020204020204" pitchFamily="34" charset="-122"/>
                <a:ea typeface="微软雅黑" panose="020B0503020204020204" pitchFamily="34" charset="-122"/>
              </a:rPr>
              <a:t>降压转换为</a:t>
            </a:r>
            <a:r>
              <a:rPr lang="en-US" altLang="zh-CN" sz="1400" b="1" dirty="0">
                <a:solidFill>
                  <a:srgbClr val="0070C0"/>
                </a:solidFill>
                <a:latin typeface="微软雅黑" panose="020B0503020204020204" pitchFamily="34" charset="-122"/>
                <a:ea typeface="微软雅黑" panose="020B0503020204020204" pitchFamily="34" charset="-122"/>
              </a:rPr>
              <a:t>DC 12 V</a:t>
            </a:r>
            <a:r>
              <a:rPr lang="zh-CN" altLang="en-US" sz="1400" b="1" dirty="0">
                <a:solidFill>
                  <a:srgbClr val="0070C0"/>
                </a:solidFill>
                <a:latin typeface="微软雅黑" panose="020B0503020204020204" pitchFamily="34" charset="-122"/>
                <a:ea typeface="微软雅黑" panose="020B0503020204020204" pitchFamily="34" charset="-122"/>
              </a:rPr>
              <a:t>，为车身电气组件供电以及为备用蓄电池再次充电（</a:t>
            </a:r>
            <a:r>
              <a:rPr lang="en-US" altLang="zh-CN" sz="1400" b="1" dirty="0">
                <a:solidFill>
                  <a:srgbClr val="0070C0"/>
                </a:solidFill>
                <a:latin typeface="微软雅黑" panose="020B0503020204020204" pitchFamily="34" charset="-122"/>
                <a:ea typeface="微软雅黑" panose="020B0503020204020204" pitchFamily="34" charset="-122"/>
              </a:rPr>
              <a:t>DC12 V</a:t>
            </a:r>
            <a:r>
              <a:rPr lang="zh-CN" altLang="en-US" sz="1400" b="1" dirty="0">
                <a:solidFill>
                  <a:srgbClr val="0070C0"/>
                </a:solidFill>
                <a:latin typeface="微软雅黑" panose="020B0503020204020204" pitchFamily="34" charset="-122"/>
                <a:ea typeface="微软雅黑" panose="020B0503020204020204" pitchFamily="34" charset="-122"/>
              </a:rPr>
              <a:t>）。</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58775">
              <a:lnSpc>
                <a:spcPct val="150000"/>
              </a:lnSpc>
              <a:spcBef>
                <a:spcPts val="600"/>
              </a:spcBef>
            </a:pPr>
            <a:r>
              <a:rPr lang="zh-CN" altLang="en-US" sz="1400" b="1" dirty="0">
                <a:solidFill>
                  <a:srgbClr val="0070C0"/>
                </a:solidFill>
                <a:latin typeface="微软雅黑" panose="020B0503020204020204" pitchFamily="34" charset="-122"/>
                <a:ea typeface="微软雅黑" panose="020B0503020204020204" pitchFamily="34" charset="-122"/>
              </a:rPr>
              <a:t>（</a:t>
            </a:r>
            <a:r>
              <a:rPr lang="en-US" altLang="zh-CN" sz="1400" b="1" dirty="0">
                <a:solidFill>
                  <a:srgbClr val="0070C0"/>
                </a:solidFill>
                <a:latin typeface="微软雅黑" panose="020B0503020204020204" pitchFamily="34" charset="-122"/>
                <a:ea typeface="微软雅黑" panose="020B0503020204020204" pitchFamily="34" charset="-122"/>
              </a:rPr>
              <a:t>3</a:t>
            </a:r>
            <a:r>
              <a:rPr lang="zh-CN" altLang="en-US" sz="1400" b="1" dirty="0">
                <a:solidFill>
                  <a:srgbClr val="0070C0"/>
                </a:solidFill>
                <a:latin typeface="微软雅黑" panose="020B0503020204020204" pitchFamily="34" charset="-122"/>
                <a:ea typeface="微软雅黑" panose="020B0503020204020204" pitchFamily="34" charset="-122"/>
              </a:rPr>
              <a:t>）空调变频器将</a:t>
            </a:r>
            <a:r>
              <a:rPr lang="en-US" altLang="zh-CN" sz="1400" b="1" dirty="0">
                <a:solidFill>
                  <a:srgbClr val="0070C0"/>
                </a:solidFill>
                <a:latin typeface="微软雅黑" panose="020B0503020204020204" pitchFamily="34" charset="-122"/>
                <a:ea typeface="微软雅黑" panose="020B0503020204020204" pitchFamily="34" charset="-122"/>
              </a:rPr>
              <a:t>HV</a:t>
            </a:r>
            <a:r>
              <a:rPr lang="zh-CN" altLang="en-US" sz="1400" b="1" dirty="0">
                <a:solidFill>
                  <a:srgbClr val="0070C0"/>
                </a:solidFill>
                <a:latin typeface="微软雅黑" panose="020B0503020204020204" pitchFamily="34" charset="-122"/>
                <a:ea typeface="微软雅黑" panose="020B0503020204020204" pitchFamily="34" charset="-122"/>
              </a:rPr>
              <a:t>蓄电池的额定电压</a:t>
            </a:r>
            <a:r>
              <a:rPr lang="en-US" altLang="zh-CN" sz="1400" b="1" dirty="0">
                <a:solidFill>
                  <a:srgbClr val="0070C0"/>
                </a:solidFill>
                <a:latin typeface="微软雅黑" panose="020B0503020204020204" pitchFamily="34" charset="-122"/>
                <a:ea typeface="微软雅黑" panose="020B0503020204020204" pitchFamily="34" charset="-122"/>
              </a:rPr>
              <a:t>DC201.6V</a:t>
            </a:r>
            <a:r>
              <a:rPr lang="zh-CN" altLang="en-US" sz="1400" b="1" dirty="0">
                <a:solidFill>
                  <a:srgbClr val="0070C0"/>
                </a:solidFill>
                <a:latin typeface="微软雅黑" panose="020B0503020204020204" pitchFamily="34" charset="-122"/>
                <a:ea typeface="微软雅黑" panose="020B0503020204020204" pitchFamily="34" charset="-122"/>
              </a:rPr>
              <a:t>转换为</a:t>
            </a:r>
            <a:r>
              <a:rPr lang="en-US" altLang="zh-CN" sz="1400" b="1" dirty="0">
                <a:solidFill>
                  <a:srgbClr val="0070C0"/>
                </a:solidFill>
                <a:latin typeface="微软雅黑" panose="020B0503020204020204" pitchFamily="34" charset="-122"/>
                <a:ea typeface="微软雅黑" panose="020B0503020204020204" pitchFamily="34" charset="-122"/>
              </a:rPr>
              <a:t>AC 201.6V</a:t>
            </a:r>
            <a:r>
              <a:rPr lang="zh-CN" altLang="en-US" sz="1400" b="1" dirty="0">
                <a:solidFill>
                  <a:srgbClr val="0070C0"/>
                </a:solidFill>
                <a:latin typeface="微软雅黑" panose="020B0503020204020204" pitchFamily="34" charset="-122"/>
                <a:ea typeface="微软雅黑" panose="020B0503020204020204" pitchFamily="34" charset="-122"/>
              </a:rPr>
              <a:t>，为空调系统中的电动变频压缩机供电。</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58775">
              <a:lnSpc>
                <a:spcPct val="150000"/>
              </a:lnSpc>
              <a:spcBef>
                <a:spcPts val="600"/>
              </a:spcBef>
            </a:pPr>
            <a:r>
              <a:rPr lang="en-US" altLang="zh-CN" sz="1400" b="1" dirty="0" smtClean="0">
                <a:solidFill>
                  <a:srgbClr val="0070C0"/>
                </a:solidFill>
                <a:latin typeface="微软雅黑" panose="020B0503020204020204" pitchFamily="34" charset="-122"/>
                <a:ea typeface="微软雅黑" panose="020B0503020204020204" pitchFamily="34" charset="-122"/>
              </a:rPr>
              <a:t>4</a:t>
            </a:r>
            <a:r>
              <a:rPr lang="en-US" altLang="zh-CN" sz="1400" b="1" dirty="0">
                <a:solidFill>
                  <a:srgbClr val="0070C0"/>
                </a:solidFill>
                <a:latin typeface="微软雅黑" panose="020B0503020204020204" pitchFamily="34" charset="-122"/>
                <a:ea typeface="微软雅黑" panose="020B0503020204020204" pitchFamily="34" charset="-122"/>
              </a:rPr>
              <a:t>.</a:t>
            </a:r>
            <a:r>
              <a:rPr lang="zh-CN" altLang="zh-CN" sz="1400" b="1" dirty="0">
                <a:solidFill>
                  <a:srgbClr val="0070C0"/>
                </a:solidFill>
                <a:latin typeface="微软雅黑" panose="020B0503020204020204" pitchFamily="34" charset="-122"/>
                <a:ea typeface="微软雅黑" panose="020B0503020204020204" pitchFamily="34" charset="-122"/>
              </a:rPr>
              <a:t>混合动力系统</a:t>
            </a:r>
            <a:r>
              <a:rPr lang="en-US" altLang="zh-CN" sz="1400" b="1" dirty="0">
                <a:solidFill>
                  <a:srgbClr val="0070C0"/>
                </a:solidFill>
                <a:latin typeface="微软雅黑" panose="020B0503020204020204" pitchFamily="34" charset="-122"/>
                <a:ea typeface="微软雅黑" panose="020B0503020204020204" pitchFamily="34" charset="-122"/>
              </a:rPr>
              <a:t>ECU</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lnSpc>
                <a:spcPct val="150000"/>
              </a:lnSpc>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混合动力系统</a:t>
            </a:r>
            <a:r>
              <a:rPr lang="en-US" altLang="zh-CN" sz="1400" b="1" dirty="0">
                <a:solidFill>
                  <a:srgbClr val="0070C0"/>
                </a:solidFill>
                <a:latin typeface="微软雅黑" panose="020B0503020204020204" pitchFamily="34" charset="-122"/>
                <a:ea typeface="微软雅黑" panose="020B0503020204020204" pitchFamily="34" charset="-122"/>
              </a:rPr>
              <a:t>ECU</a:t>
            </a:r>
            <a:r>
              <a:rPr lang="zh-CN" altLang="zh-CN" sz="1400" b="1" dirty="0">
                <a:solidFill>
                  <a:srgbClr val="0070C0"/>
                </a:solidFill>
                <a:latin typeface="微软雅黑" panose="020B0503020204020204" pitchFamily="34" charset="-122"/>
                <a:ea typeface="微软雅黑" panose="020B0503020204020204" pitchFamily="34" charset="-122"/>
              </a:rPr>
              <a:t>的控制根据请求扭矩、再生制动控制和</a:t>
            </a:r>
            <a:r>
              <a:rPr lang="en-US" altLang="zh-CN" sz="1400" b="1" dirty="0">
                <a:solidFill>
                  <a:srgbClr val="0070C0"/>
                </a:solidFill>
                <a:latin typeface="微软雅黑" panose="020B0503020204020204" pitchFamily="34" charset="-122"/>
                <a:ea typeface="微软雅黑" panose="020B0503020204020204" pitchFamily="34" charset="-122"/>
              </a:rPr>
              <a:t>HV</a:t>
            </a:r>
            <a:r>
              <a:rPr lang="zh-CN" altLang="zh-CN" sz="1400" b="1" dirty="0">
                <a:solidFill>
                  <a:srgbClr val="0070C0"/>
                </a:solidFill>
                <a:latin typeface="微软雅黑" panose="020B0503020204020204" pitchFamily="34" charset="-122"/>
                <a:ea typeface="微软雅黑" panose="020B0503020204020204" pitchFamily="34" charset="-122"/>
              </a:rPr>
              <a:t>蓄电池的</a:t>
            </a:r>
            <a:r>
              <a:rPr lang="en-US" altLang="zh-CN" sz="1400" b="1" dirty="0">
                <a:solidFill>
                  <a:srgbClr val="0070C0"/>
                </a:solidFill>
                <a:latin typeface="微软雅黑" panose="020B0503020204020204" pitchFamily="34" charset="-122"/>
                <a:ea typeface="微软雅黑" panose="020B0503020204020204" pitchFamily="34" charset="-122"/>
              </a:rPr>
              <a:t>SOC</a:t>
            </a:r>
            <a:r>
              <a:rPr lang="zh-CN" altLang="zh-CN" sz="1400" b="1" dirty="0">
                <a:solidFill>
                  <a:srgbClr val="0070C0"/>
                </a:solidFill>
                <a:latin typeface="微软雅黑" panose="020B0503020204020204" pitchFamily="34" charset="-122"/>
                <a:ea typeface="微软雅黑" panose="020B0503020204020204" pitchFamily="34" charset="-122"/>
              </a:rPr>
              <a:t>（充电状态）控制发电机（</a:t>
            </a:r>
            <a:r>
              <a:rPr lang="en-US" altLang="zh-CN" sz="1400" b="1" dirty="0">
                <a:solidFill>
                  <a:srgbClr val="0070C0"/>
                </a:solidFill>
                <a:latin typeface="微软雅黑" panose="020B0503020204020204" pitchFamily="34" charset="-122"/>
                <a:ea typeface="微软雅黑" panose="020B0503020204020204" pitchFamily="34" charset="-122"/>
              </a:rPr>
              <a:t>MG1</a:t>
            </a:r>
            <a:r>
              <a:rPr lang="zh-CN" altLang="zh-CN" sz="1400" b="1" dirty="0">
                <a:solidFill>
                  <a:srgbClr val="0070C0"/>
                </a:solidFill>
                <a:latin typeface="微软雅黑" panose="020B0503020204020204" pitchFamily="34" charset="-122"/>
                <a:ea typeface="微软雅黑" panose="020B0503020204020204" pitchFamily="34" charset="-122"/>
              </a:rPr>
              <a:t>）、电动机（</a:t>
            </a:r>
            <a:r>
              <a:rPr lang="en-US" altLang="zh-CN" sz="1400" b="1" dirty="0">
                <a:solidFill>
                  <a:srgbClr val="0070C0"/>
                </a:solidFill>
                <a:latin typeface="微软雅黑" panose="020B0503020204020204" pitchFamily="34" charset="-122"/>
                <a:ea typeface="微软雅黑" panose="020B0503020204020204" pitchFamily="34" charset="-122"/>
              </a:rPr>
              <a:t>MG2</a:t>
            </a:r>
            <a:r>
              <a:rPr lang="zh-CN" altLang="zh-CN" sz="1400" b="1" dirty="0">
                <a:solidFill>
                  <a:srgbClr val="0070C0"/>
                </a:solidFill>
                <a:latin typeface="微软雅黑" panose="020B0503020204020204" pitchFamily="34" charset="-122"/>
                <a:ea typeface="微软雅黑" panose="020B0503020204020204" pitchFamily="34" charset="-122"/>
              </a:rPr>
              <a:t>）和发动机。具体工作状态由挡位、加速踏板踩下角度和车速来确定。混合动力系统</a:t>
            </a:r>
            <a:r>
              <a:rPr lang="en-US" altLang="zh-CN" sz="1400" b="1" dirty="0">
                <a:solidFill>
                  <a:srgbClr val="0070C0"/>
                </a:solidFill>
                <a:latin typeface="微软雅黑" panose="020B0503020204020204" pitchFamily="34" charset="-122"/>
                <a:ea typeface="微软雅黑" panose="020B0503020204020204" pitchFamily="34" charset="-122"/>
              </a:rPr>
              <a:t>ECU</a:t>
            </a:r>
            <a:r>
              <a:rPr lang="zh-CN" altLang="zh-CN" sz="1400" b="1" dirty="0">
                <a:solidFill>
                  <a:srgbClr val="0070C0"/>
                </a:solidFill>
                <a:latin typeface="微软雅黑" panose="020B0503020204020204" pitchFamily="34" charset="-122"/>
                <a:ea typeface="微软雅黑" panose="020B0503020204020204" pitchFamily="34" charset="-122"/>
              </a:rPr>
              <a:t>监控</a:t>
            </a:r>
            <a:r>
              <a:rPr lang="en-US" altLang="zh-CN" sz="1400" b="1" dirty="0">
                <a:solidFill>
                  <a:srgbClr val="0070C0"/>
                </a:solidFill>
                <a:latin typeface="微软雅黑" panose="020B0503020204020204" pitchFamily="34" charset="-122"/>
                <a:ea typeface="微软雅黑" panose="020B0503020204020204" pitchFamily="34" charset="-122"/>
              </a:rPr>
              <a:t>HV</a:t>
            </a:r>
            <a:r>
              <a:rPr lang="zh-CN" altLang="zh-CN" sz="1400" b="1" dirty="0">
                <a:solidFill>
                  <a:srgbClr val="0070C0"/>
                </a:solidFill>
                <a:latin typeface="微软雅黑" panose="020B0503020204020204" pitchFamily="34" charset="-122"/>
                <a:ea typeface="微软雅黑" panose="020B0503020204020204" pitchFamily="34" charset="-122"/>
              </a:rPr>
              <a:t>蓄电池的</a:t>
            </a:r>
            <a:r>
              <a:rPr lang="en-US" altLang="zh-CN" sz="1400" b="1" dirty="0">
                <a:solidFill>
                  <a:srgbClr val="0070C0"/>
                </a:solidFill>
                <a:latin typeface="微软雅黑" panose="020B0503020204020204" pitchFamily="34" charset="-122"/>
                <a:ea typeface="微软雅黑" panose="020B0503020204020204" pitchFamily="34" charset="-122"/>
              </a:rPr>
              <a:t>SOC</a:t>
            </a:r>
            <a:r>
              <a:rPr lang="zh-CN" altLang="zh-CN" sz="1400" b="1" dirty="0">
                <a:solidFill>
                  <a:srgbClr val="0070C0"/>
                </a:solidFill>
                <a:latin typeface="微软雅黑" panose="020B0503020204020204" pitchFamily="34" charset="-122"/>
                <a:ea typeface="微软雅黑" panose="020B0503020204020204" pitchFamily="34" charset="-122"/>
              </a:rPr>
              <a:t>和</a:t>
            </a:r>
            <a:r>
              <a:rPr lang="en-US" altLang="zh-CN" sz="1400" b="1" dirty="0">
                <a:solidFill>
                  <a:srgbClr val="0070C0"/>
                </a:solidFill>
                <a:latin typeface="微软雅黑" panose="020B0503020204020204" pitchFamily="34" charset="-122"/>
                <a:ea typeface="微软雅黑" panose="020B0503020204020204" pitchFamily="34" charset="-122"/>
              </a:rPr>
              <a:t>HV</a:t>
            </a:r>
            <a:r>
              <a:rPr lang="zh-CN" altLang="zh-CN" sz="1400" b="1" dirty="0">
                <a:solidFill>
                  <a:srgbClr val="0070C0"/>
                </a:solidFill>
                <a:latin typeface="微软雅黑" panose="020B0503020204020204" pitchFamily="34" charset="-122"/>
                <a:ea typeface="微软雅黑" panose="020B0503020204020204" pitchFamily="34" charset="-122"/>
              </a:rPr>
              <a:t>蓄电池的温度、发电机（</a:t>
            </a:r>
            <a:r>
              <a:rPr lang="en-US" altLang="zh-CN" sz="1400" b="1" dirty="0">
                <a:solidFill>
                  <a:srgbClr val="0070C0"/>
                </a:solidFill>
                <a:latin typeface="微软雅黑" panose="020B0503020204020204" pitchFamily="34" charset="-122"/>
                <a:ea typeface="微软雅黑" panose="020B0503020204020204" pitchFamily="34" charset="-122"/>
              </a:rPr>
              <a:t>MG1</a:t>
            </a:r>
            <a:r>
              <a:rPr lang="zh-CN" altLang="zh-CN" sz="1400" b="1" dirty="0">
                <a:solidFill>
                  <a:srgbClr val="0070C0"/>
                </a:solidFill>
                <a:latin typeface="微软雅黑" panose="020B0503020204020204" pitchFamily="34" charset="-122"/>
                <a:ea typeface="微软雅黑" panose="020B0503020204020204" pitchFamily="34" charset="-122"/>
              </a:rPr>
              <a:t>）和电动机（</a:t>
            </a:r>
            <a:r>
              <a:rPr lang="en-US" altLang="zh-CN" sz="1400" b="1" dirty="0">
                <a:solidFill>
                  <a:srgbClr val="0070C0"/>
                </a:solidFill>
                <a:latin typeface="微软雅黑" panose="020B0503020204020204" pitchFamily="34" charset="-122"/>
                <a:ea typeface="微软雅黑" panose="020B0503020204020204" pitchFamily="34" charset="-122"/>
              </a:rPr>
              <a:t>MG2</a:t>
            </a:r>
            <a:r>
              <a:rPr lang="zh-CN" altLang="zh-CN" sz="1400" b="1" dirty="0">
                <a:solidFill>
                  <a:srgbClr val="0070C0"/>
                </a:solidFill>
                <a:latin typeface="微软雅黑" panose="020B0503020204020204" pitchFamily="34" charset="-122"/>
                <a:ea typeface="微软雅黑" panose="020B0503020204020204" pitchFamily="34" charset="-122"/>
              </a:rPr>
              <a:t>）以对这些项目实施最优控制。车辆处于“空挡（</a:t>
            </a:r>
            <a:r>
              <a:rPr lang="en-US" altLang="zh-CN" sz="1400" b="1" dirty="0">
                <a:solidFill>
                  <a:srgbClr val="0070C0"/>
                </a:solidFill>
                <a:latin typeface="微软雅黑" panose="020B0503020204020204" pitchFamily="34" charset="-122"/>
                <a:ea typeface="微软雅黑" panose="020B0503020204020204" pitchFamily="34" charset="-122"/>
              </a:rPr>
              <a:t>N</a:t>
            </a:r>
            <a:r>
              <a:rPr lang="zh-CN" altLang="zh-CN" sz="1400" b="1" dirty="0">
                <a:solidFill>
                  <a:srgbClr val="0070C0"/>
                </a:solidFill>
                <a:latin typeface="微软雅黑" panose="020B0503020204020204" pitchFamily="34" charset="-122"/>
                <a:ea typeface="微软雅黑" panose="020B0503020204020204" pitchFamily="34" charset="-122"/>
              </a:rPr>
              <a:t>）”挡时，</a:t>
            </a:r>
            <a:r>
              <a:rPr lang="en-US" altLang="zh-CN" sz="1400" b="1" dirty="0">
                <a:solidFill>
                  <a:srgbClr val="0070C0"/>
                </a:solidFill>
                <a:latin typeface="微软雅黑" panose="020B0503020204020204" pitchFamily="34" charset="-122"/>
                <a:ea typeface="微软雅黑" panose="020B0503020204020204" pitchFamily="34" charset="-122"/>
              </a:rPr>
              <a:t>HVECU</a:t>
            </a:r>
            <a:r>
              <a:rPr lang="zh-CN" altLang="zh-CN" sz="1400" b="1" dirty="0">
                <a:solidFill>
                  <a:srgbClr val="0070C0"/>
                </a:solidFill>
                <a:latin typeface="微软雅黑" panose="020B0503020204020204" pitchFamily="34" charset="-122"/>
                <a:ea typeface="微软雅黑" panose="020B0503020204020204" pitchFamily="34" charset="-122"/>
              </a:rPr>
              <a:t>实施关闭控制，自动关闭发电机（</a:t>
            </a:r>
            <a:r>
              <a:rPr lang="en-US" altLang="zh-CN" sz="1400" b="1" dirty="0">
                <a:solidFill>
                  <a:srgbClr val="0070C0"/>
                </a:solidFill>
                <a:latin typeface="微软雅黑" panose="020B0503020204020204" pitchFamily="34" charset="-122"/>
                <a:ea typeface="微软雅黑" panose="020B0503020204020204" pitchFamily="34" charset="-122"/>
              </a:rPr>
              <a:t>MG1</a:t>
            </a:r>
            <a:r>
              <a:rPr lang="zh-CN" altLang="zh-CN" sz="1400" b="1" dirty="0">
                <a:solidFill>
                  <a:srgbClr val="0070C0"/>
                </a:solidFill>
                <a:latin typeface="微软雅黑" panose="020B0503020204020204" pitchFamily="34" charset="-122"/>
                <a:ea typeface="微软雅黑" panose="020B0503020204020204" pitchFamily="34" charset="-122"/>
              </a:rPr>
              <a:t>）和电动机（</a:t>
            </a:r>
            <a:r>
              <a:rPr lang="en-US" altLang="zh-CN" sz="1400" b="1" dirty="0">
                <a:solidFill>
                  <a:srgbClr val="0070C0"/>
                </a:solidFill>
                <a:latin typeface="微软雅黑" panose="020B0503020204020204" pitchFamily="34" charset="-122"/>
                <a:ea typeface="微软雅黑" panose="020B0503020204020204" pitchFamily="34" charset="-122"/>
              </a:rPr>
              <a:t>MG2</a:t>
            </a:r>
            <a:r>
              <a:rPr lang="zh-CN" altLang="zh-CN" sz="1400" b="1" dirty="0">
                <a:solidFill>
                  <a:srgbClr val="0070C0"/>
                </a:solidFill>
                <a:latin typeface="微软雅黑" panose="020B0503020204020204" pitchFamily="34" charset="-122"/>
                <a:ea typeface="微软雅黑" panose="020B0503020204020204" pitchFamily="34" charset="-122"/>
              </a:rPr>
              <a:t>）。车辆在陡坡上松开制动而启动时，上坡辅助控制可以防止车辆下滑。如果驱动轮在没有附着力时空转，</a:t>
            </a:r>
            <a:r>
              <a:rPr lang="en-US" altLang="zh-CN" sz="1400" b="1" dirty="0">
                <a:solidFill>
                  <a:srgbClr val="0070C0"/>
                </a:solidFill>
                <a:latin typeface="微软雅黑" panose="020B0503020204020204" pitchFamily="34" charset="-122"/>
                <a:ea typeface="微软雅黑" panose="020B0503020204020204" pitchFamily="34" charset="-122"/>
              </a:rPr>
              <a:t>HVECU</a:t>
            </a:r>
            <a:r>
              <a:rPr lang="zh-CN" altLang="zh-CN" sz="1400" b="1" dirty="0">
                <a:solidFill>
                  <a:srgbClr val="0070C0"/>
                </a:solidFill>
                <a:latin typeface="微软雅黑" panose="020B0503020204020204" pitchFamily="34" charset="-122"/>
                <a:ea typeface="微软雅黑" panose="020B0503020204020204" pitchFamily="34" charset="-122"/>
              </a:rPr>
              <a:t>提供电动机牵引力控制，抑制电动机（</a:t>
            </a:r>
            <a:r>
              <a:rPr lang="en-US" altLang="zh-CN" sz="1400" b="1" dirty="0">
                <a:solidFill>
                  <a:srgbClr val="0070C0"/>
                </a:solidFill>
                <a:latin typeface="微软雅黑" panose="020B0503020204020204" pitchFamily="34" charset="-122"/>
                <a:ea typeface="微软雅黑" panose="020B0503020204020204" pitchFamily="34" charset="-122"/>
              </a:rPr>
              <a:t>MG2</a:t>
            </a:r>
            <a:r>
              <a:rPr lang="zh-CN" altLang="zh-CN" sz="1400" b="1" dirty="0">
                <a:solidFill>
                  <a:srgbClr val="0070C0"/>
                </a:solidFill>
                <a:latin typeface="微软雅黑" panose="020B0503020204020204" pitchFamily="34" charset="-122"/>
                <a:ea typeface="微软雅黑" panose="020B0503020204020204" pitchFamily="34" charset="-122"/>
              </a:rPr>
              <a:t>）旋转，进而保护行星齿轮组，同时防止发电机（</a:t>
            </a:r>
            <a:r>
              <a:rPr lang="en-US" altLang="zh-CN" sz="1400" b="1" dirty="0">
                <a:solidFill>
                  <a:srgbClr val="0070C0"/>
                </a:solidFill>
                <a:latin typeface="微软雅黑" panose="020B0503020204020204" pitchFamily="34" charset="-122"/>
                <a:ea typeface="微软雅黑" panose="020B0503020204020204" pitchFamily="34" charset="-122"/>
              </a:rPr>
              <a:t>MG1</a:t>
            </a:r>
            <a:r>
              <a:rPr lang="zh-CN" altLang="zh-CN" sz="1400" b="1" dirty="0">
                <a:solidFill>
                  <a:srgbClr val="0070C0"/>
                </a:solidFill>
                <a:latin typeface="微软雅黑" panose="020B0503020204020204" pitchFamily="34" charset="-122"/>
                <a:ea typeface="微软雅黑" panose="020B0503020204020204" pitchFamily="34" charset="-122"/>
              </a:rPr>
              <a:t>）产生过大的电流。为防止电路电压过高并保证电路切断的可靠性，</a:t>
            </a:r>
            <a:r>
              <a:rPr lang="en-US" altLang="zh-CN" sz="1400" b="1" dirty="0">
                <a:solidFill>
                  <a:srgbClr val="0070C0"/>
                </a:solidFill>
                <a:latin typeface="微软雅黑" panose="020B0503020204020204" pitchFamily="34" charset="-122"/>
                <a:ea typeface="微软雅黑" panose="020B0503020204020204" pitchFamily="34" charset="-122"/>
              </a:rPr>
              <a:t>HVECU</a:t>
            </a:r>
            <a:r>
              <a:rPr lang="zh-CN" altLang="zh-CN" sz="1400" b="1" dirty="0">
                <a:solidFill>
                  <a:srgbClr val="0070C0"/>
                </a:solidFill>
                <a:latin typeface="微软雅黑" panose="020B0503020204020204" pitchFamily="34" charset="-122"/>
                <a:ea typeface="微软雅黑" panose="020B0503020204020204" pitchFamily="34" charset="-122"/>
              </a:rPr>
              <a:t>通过三个继电器的作用实施（系统主继电器）</a:t>
            </a:r>
            <a:r>
              <a:rPr lang="en-US" altLang="zh-CN" sz="1400" b="1" dirty="0">
                <a:solidFill>
                  <a:srgbClr val="0070C0"/>
                </a:solidFill>
                <a:latin typeface="微软雅黑" panose="020B0503020204020204" pitchFamily="34" charset="-122"/>
                <a:ea typeface="微软雅黑" panose="020B0503020204020204" pitchFamily="34" charset="-122"/>
              </a:rPr>
              <a:t>SMR</a:t>
            </a:r>
            <a:r>
              <a:rPr lang="zh-CN" altLang="zh-CN" sz="1400" b="1" dirty="0">
                <a:solidFill>
                  <a:srgbClr val="0070C0"/>
                </a:solidFill>
                <a:latin typeface="微软雅黑" panose="020B0503020204020204" pitchFamily="34" charset="-122"/>
                <a:ea typeface="微软雅黑" panose="020B0503020204020204" pitchFamily="34" charset="-122"/>
              </a:rPr>
              <a:t>控制来连接和关闭高压电路。</a:t>
            </a:r>
            <a:endParaRPr lang="zh-CN" altLang="zh-CN" sz="1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842288"/>
            <a:ext cx="8640960" cy="4461510"/>
          </a:xfrm>
          <a:prstGeom prst="rect">
            <a:avLst/>
          </a:prstGeom>
        </p:spPr>
        <p:txBody>
          <a:bodyPr wrap="square">
            <a:spAutoFit/>
          </a:bodyPr>
          <a:lstStyle/>
          <a:p>
            <a:pPr indent="449580">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二、混合动力传动桥</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丰田</a:t>
            </a:r>
            <a:r>
              <a:rPr lang="en-US" altLang="zh-CN" sz="1600" b="1" dirty="0">
                <a:solidFill>
                  <a:srgbClr val="0070C0"/>
                </a:solidFill>
                <a:latin typeface="微软雅黑" panose="020B0503020204020204" pitchFamily="34" charset="-122"/>
                <a:ea typeface="微软雅黑" panose="020B0503020204020204" pitchFamily="34" charset="-122"/>
              </a:rPr>
              <a:t>Prius</a:t>
            </a:r>
            <a:r>
              <a:rPr lang="zh-CN" altLang="zh-CN" sz="1600" b="1" dirty="0">
                <a:solidFill>
                  <a:srgbClr val="0070C0"/>
                </a:solidFill>
                <a:latin typeface="微软雅黑" panose="020B0503020204020204" pitchFamily="34" charset="-122"/>
                <a:ea typeface="微软雅黑" panose="020B0503020204020204" pitchFamily="34" charset="-122"/>
              </a:rPr>
              <a:t>所采用的混合驱动方式，它将发动机、发电机和电动机通过一个行星齿轮装置连接起来。</a:t>
            </a:r>
            <a:r>
              <a:rPr lang="en-US" altLang="zh-CN" sz="1600" b="1" dirty="0">
                <a:solidFill>
                  <a:srgbClr val="0070C0"/>
                </a:solidFill>
                <a:latin typeface="微软雅黑" panose="020B0503020204020204" pitchFamily="34" charset="-122"/>
                <a:ea typeface="微软雅黑" panose="020B0503020204020204" pitchFamily="34" charset="-122"/>
              </a:rPr>
              <a:t>Prius </a:t>
            </a:r>
            <a:r>
              <a:rPr lang="zh-CN" altLang="zh-CN" sz="1600" b="1" dirty="0">
                <a:solidFill>
                  <a:srgbClr val="0070C0"/>
                </a:solidFill>
                <a:latin typeface="微软雅黑" panose="020B0503020204020204" pitchFamily="34" charset="-122"/>
                <a:ea typeface="微软雅黑" panose="020B0503020204020204" pitchFamily="34" charset="-122"/>
              </a:rPr>
              <a:t>采用行星齿轮作为变速机构，可以实现电机与发动机的动力分配和无极变速。动力总成和传递机构主要由电机</a:t>
            </a:r>
            <a:r>
              <a:rPr lang="en-US" altLang="zh-CN" sz="1600" b="1" dirty="0">
                <a:solidFill>
                  <a:srgbClr val="0070C0"/>
                </a:solidFill>
                <a:latin typeface="微软雅黑" panose="020B0503020204020204" pitchFamily="34" charset="-122"/>
                <a:ea typeface="微软雅黑" panose="020B0503020204020204" pitchFamily="34" charset="-122"/>
              </a:rPr>
              <a:t>MG1</a:t>
            </a:r>
            <a:r>
              <a:rPr lang="zh-CN" altLang="zh-CN" sz="1600" b="1" dirty="0">
                <a:solidFill>
                  <a:srgbClr val="0070C0"/>
                </a:solidFill>
                <a:latin typeface="微软雅黑" panose="020B0503020204020204" pitchFamily="34" charset="-122"/>
                <a:ea typeface="微软雅黑" panose="020B0503020204020204" pitchFamily="34" charset="-122"/>
              </a:rPr>
              <a:t>、电机</a:t>
            </a:r>
            <a:r>
              <a:rPr lang="en-US" altLang="zh-CN" sz="1600" b="1" dirty="0">
                <a:solidFill>
                  <a:srgbClr val="0070C0"/>
                </a:solidFill>
                <a:latin typeface="微软雅黑" panose="020B0503020204020204" pitchFamily="34" charset="-122"/>
                <a:ea typeface="微软雅黑" panose="020B0503020204020204" pitchFamily="34" charset="-122"/>
              </a:rPr>
              <a:t>MG2</a:t>
            </a:r>
            <a:r>
              <a:rPr lang="zh-CN" altLang="zh-CN" sz="1600" b="1" dirty="0">
                <a:solidFill>
                  <a:srgbClr val="0070C0"/>
                </a:solidFill>
                <a:latin typeface="微软雅黑" panose="020B0503020204020204" pitchFamily="34" charset="-122"/>
                <a:ea typeface="微软雅黑" panose="020B0503020204020204" pitchFamily="34" charset="-122"/>
              </a:rPr>
              <a:t>、动力分配行星排、减速行星排、过渡齿轮、主减速器和差速器等组成，如图</a:t>
            </a:r>
            <a:r>
              <a:rPr lang="en-US" altLang="zh-CN" sz="1600" b="1" dirty="0">
                <a:solidFill>
                  <a:srgbClr val="0070C0"/>
                </a:solidFill>
                <a:latin typeface="微软雅黑" panose="020B0503020204020204" pitchFamily="34" charset="-122"/>
                <a:ea typeface="微软雅黑" panose="020B0503020204020204" pitchFamily="34" charset="-122"/>
              </a:rPr>
              <a:t>2-</a:t>
            </a:r>
            <a:r>
              <a:rPr lang="en-US" altLang="zh-CN" sz="1600" b="1" dirty="0" smtClean="0">
                <a:solidFill>
                  <a:srgbClr val="0070C0"/>
                </a:solidFill>
                <a:latin typeface="微软雅黑" panose="020B0503020204020204" pitchFamily="34" charset="-122"/>
                <a:ea typeface="微软雅黑" panose="020B0503020204020204" pitchFamily="34" charset="-122"/>
              </a:rPr>
              <a:t>9</a:t>
            </a:r>
            <a:r>
              <a:rPr lang="zh-CN" altLang="zh-CN" sz="1600" b="1" dirty="0" smtClean="0">
                <a:solidFill>
                  <a:srgbClr val="0070C0"/>
                </a:solidFill>
                <a:latin typeface="微软雅黑" panose="020B0503020204020204" pitchFamily="34" charset="-122"/>
                <a:ea typeface="微软雅黑" panose="020B0503020204020204" pitchFamily="34" charset="-122"/>
              </a:rPr>
              <a:t>所</a:t>
            </a:r>
            <a:r>
              <a:rPr lang="zh-CN" altLang="zh-CN" sz="1600" b="1" dirty="0">
                <a:solidFill>
                  <a:srgbClr val="0070C0"/>
                </a:solidFill>
                <a:latin typeface="微软雅黑" panose="020B0503020204020204" pitchFamily="34" charset="-122"/>
                <a:ea typeface="微软雅黑" panose="020B0503020204020204" pitchFamily="34" charset="-122"/>
              </a:rPr>
              <a:t>示。</a:t>
            </a:r>
            <a:endParaRPr lang="en-US" altLang="zh-CN" sz="1600" b="1" dirty="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en-US" sz="1600" b="1" dirty="0">
                <a:solidFill>
                  <a:srgbClr val="0070C0"/>
                </a:solidFill>
                <a:latin typeface="微软雅黑" panose="020B0503020204020204" pitchFamily="34" charset="-122"/>
                <a:ea typeface="微软雅黑" panose="020B0503020204020204" pitchFamily="34" charset="-122"/>
              </a:rPr>
              <a:t>组合齿轮单元结构（图</a:t>
            </a:r>
            <a:r>
              <a:rPr lang="en-US" altLang="zh-CN" sz="1600" b="1" dirty="0">
                <a:solidFill>
                  <a:srgbClr val="0070C0"/>
                </a:solidFill>
                <a:latin typeface="微软雅黑" panose="020B0503020204020204" pitchFamily="34" charset="-122"/>
                <a:ea typeface="微软雅黑" panose="020B0503020204020204" pitchFamily="34" charset="-122"/>
              </a:rPr>
              <a:t>2-10</a:t>
            </a:r>
            <a:r>
              <a:rPr lang="zh-CN" altLang="en-US" sz="1600" b="1" dirty="0">
                <a:solidFill>
                  <a:srgbClr val="0070C0"/>
                </a:solidFill>
                <a:latin typeface="微软雅黑" panose="020B0503020204020204" pitchFamily="34" charset="-122"/>
                <a:ea typeface="微软雅黑" panose="020B0503020204020204" pitchFamily="34" charset="-122"/>
              </a:rPr>
              <a:t>）</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在动力分配行星排中，行星架与发动机相连，太阳轮与</a:t>
            </a:r>
            <a:r>
              <a:rPr lang="en-US" altLang="zh-CN" sz="1600" b="1" dirty="0">
                <a:solidFill>
                  <a:srgbClr val="0070C0"/>
                </a:solidFill>
                <a:latin typeface="微软雅黑" panose="020B0503020204020204" pitchFamily="34" charset="-122"/>
                <a:ea typeface="微软雅黑" panose="020B0503020204020204" pitchFamily="34" charset="-122"/>
              </a:rPr>
              <a:t>MG1</a:t>
            </a:r>
            <a:r>
              <a:rPr lang="zh-CN" altLang="en-US" sz="1600" b="1" dirty="0">
                <a:solidFill>
                  <a:srgbClr val="0070C0"/>
                </a:solidFill>
                <a:latin typeface="微软雅黑" panose="020B0503020204020204" pitchFamily="34" charset="-122"/>
                <a:ea typeface="微软雅黑" panose="020B0503020204020204" pitchFamily="34" charset="-122"/>
              </a:rPr>
              <a:t>相连，齿圈通过过渡齿轮与主减速器相连。发动机输出的动力被分成用于驱动</a:t>
            </a:r>
            <a:r>
              <a:rPr lang="en-US" altLang="zh-CN" sz="1600" b="1" dirty="0">
                <a:solidFill>
                  <a:srgbClr val="0070C0"/>
                </a:solidFill>
                <a:latin typeface="微软雅黑" panose="020B0503020204020204" pitchFamily="34" charset="-122"/>
                <a:ea typeface="微软雅黑" panose="020B0503020204020204" pitchFamily="34" charset="-122"/>
              </a:rPr>
              <a:t>MG1</a:t>
            </a:r>
            <a:r>
              <a:rPr lang="zh-CN" altLang="en-US" sz="1600" b="1" dirty="0">
                <a:solidFill>
                  <a:srgbClr val="0070C0"/>
                </a:solidFill>
                <a:latin typeface="微软雅黑" panose="020B0503020204020204" pitchFamily="34" charset="-122"/>
                <a:ea typeface="微软雅黑" panose="020B0503020204020204" pitchFamily="34" charset="-122"/>
              </a:rPr>
              <a:t>发电的动力（电动力）和用于直接驱动车轮的动力（机械动力）两个部分。</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在减速行星排中，行星架固定，太阳轮与</a:t>
            </a:r>
            <a:r>
              <a:rPr lang="en-US" altLang="zh-CN" sz="1600" b="1" dirty="0">
                <a:solidFill>
                  <a:srgbClr val="0070C0"/>
                </a:solidFill>
                <a:latin typeface="微软雅黑" panose="020B0503020204020204" pitchFamily="34" charset="-122"/>
                <a:ea typeface="微软雅黑" panose="020B0503020204020204" pitchFamily="34" charset="-122"/>
              </a:rPr>
              <a:t>MG2</a:t>
            </a:r>
            <a:r>
              <a:rPr lang="zh-CN" altLang="en-US" sz="1600" b="1" dirty="0">
                <a:solidFill>
                  <a:srgbClr val="0070C0"/>
                </a:solidFill>
                <a:latin typeface="微软雅黑" panose="020B0503020204020204" pitchFamily="34" charset="-122"/>
                <a:ea typeface="微软雅黑" panose="020B0503020204020204" pitchFamily="34" charset="-122"/>
              </a:rPr>
              <a:t>相连，齿圈与动力分配行星排的齿圈相连。</a:t>
            </a:r>
            <a:r>
              <a:rPr lang="en-US" altLang="zh-CN" sz="1600" b="1" dirty="0">
                <a:solidFill>
                  <a:srgbClr val="0070C0"/>
                </a:solidFill>
                <a:latin typeface="微软雅黑" panose="020B0503020204020204" pitchFamily="34" charset="-122"/>
                <a:ea typeface="微软雅黑" panose="020B0503020204020204" pitchFamily="34" charset="-122"/>
              </a:rPr>
              <a:t>MG2</a:t>
            </a:r>
            <a:r>
              <a:rPr lang="zh-CN" altLang="en-US" sz="1600" b="1" dirty="0">
                <a:solidFill>
                  <a:srgbClr val="0070C0"/>
                </a:solidFill>
                <a:latin typeface="微软雅黑" panose="020B0503020204020204" pitchFamily="34" charset="-122"/>
                <a:ea typeface="微软雅黑" panose="020B0503020204020204" pitchFamily="34" charset="-122"/>
              </a:rPr>
              <a:t>的动力经过减速行星排减速增矩后，也通过过渡齿轮向主减速器输出</a:t>
            </a:r>
            <a:r>
              <a:rPr lang="zh-CN" altLang="en-US" sz="1600" b="1" dirty="0" smtClean="0">
                <a:solidFill>
                  <a:srgbClr val="0070C0"/>
                </a:solidFill>
                <a:latin typeface="微软雅黑" panose="020B0503020204020204" pitchFamily="34" charset="-122"/>
                <a:ea typeface="微软雅黑" panose="020B0503020204020204" pitchFamily="34" charset="-122"/>
              </a:rPr>
              <a:t>。</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TextBox 27"/>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a:ln w="1905">
                  <a:noFill/>
                </a:ln>
                <a:solidFill>
                  <a:schemeClr val="bg1"/>
                </a:solidFill>
                <a:latin typeface="微软雅黑" panose="020B0503020204020204" pitchFamily="34" charset="-122"/>
                <a:ea typeface="微软雅黑" panose="020B0503020204020204" pitchFamily="34" charset="-122"/>
              </a:rPr>
              <a:t>1</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0" y="2602567"/>
            <a:ext cx="9144000" cy="768350"/>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4400" dirty="0" smtClean="0">
                <a:ln w="12700" cmpd="sng">
                  <a:noFill/>
                  <a:prstDash val="solid"/>
                  <a:miter lim="800000"/>
                </a:ln>
                <a:gradFill>
                  <a:gsLst>
                    <a:gs pos="0">
                      <a:srgbClr val="002060"/>
                    </a:gs>
                    <a:gs pos="100000">
                      <a:srgbClr val="0070C0"/>
                    </a:gs>
                  </a:gsLst>
                  <a:lin ang="5400000" scaled="0"/>
                </a:gradFill>
              </a:rPr>
              <a:t>混合</a:t>
            </a:r>
            <a:r>
              <a:rPr lang="zh-CN" altLang="en-US" sz="4400" dirty="0">
                <a:ln w="12700" cmpd="sng">
                  <a:noFill/>
                  <a:prstDash val="solid"/>
                  <a:miter lim="800000"/>
                </a:ln>
                <a:gradFill>
                  <a:gsLst>
                    <a:gs pos="0">
                      <a:srgbClr val="002060"/>
                    </a:gs>
                    <a:gs pos="100000">
                      <a:srgbClr val="0070C0"/>
                    </a:gs>
                  </a:gsLst>
                  <a:lin ang="5400000" scaled="0"/>
                </a:gradFill>
              </a:rPr>
              <a:t>动力汽车布置形式的认知</a:t>
            </a:r>
            <a:endParaRPr lang="zh-CN" altLang="en-US" sz="4400" dirty="0">
              <a:ln w="12700" cmpd="sng">
                <a:noFill/>
                <a:prstDash val="solid"/>
                <a:miter lim="800000"/>
              </a:ln>
              <a:gradFill>
                <a:gsLst>
                  <a:gs pos="0">
                    <a:srgbClr val="002060"/>
                  </a:gs>
                  <a:gs pos="100000">
                    <a:srgbClr val="0070C0"/>
                  </a:gs>
                </a:gsLst>
                <a:lin ang="5400000" scaled="0"/>
              </a:gradFill>
            </a:endParaRPr>
          </a:p>
        </p:txBody>
      </p:sp>
    </p:spTree>
  </p:cSld>
  <p:clrMapOvr>
    <a:masterClrMapping/>
  </p:clrMapOvr>
  <p:transition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250"/>
                                        <p:tgtEl>
                                          <p:spTgt spid="28"/>
                                        </p:tgtEl>
                                      </p:cBhvr>
                                    </p:animEffect>
                                    <p:anim calcmode="lin" valueType="num">
                                      <p:cBhvr>
                                        <p:cTn id="16" dur="250" fill="hold"/>
                                        <p:tgtEl>
                                          <p:spTgt spid="28"/>
                                        </p:tgtEl>
                                        <p:attrNameLst>
                                          <p:attrName>ppt_x</p:attrName>
                                        </p:attrNameLst>
                                      </p:cBhvr>
                                      <p:tavLst>
                                        <p:tav tm="0">
                                          <p:val>
                                            <p:strVal val="#ppt_x"/>
                                          </p:val>
                                        </p:tav>
                                        <p:tav tm="100000">
                                          <p:val>
                                            <p:strVal val="#ppt_x"/>
                                          </p:val>
                                        </p:tav>
                                      </p:tavLst>
                                    </p:anim>
                                    <p:anim calcmode="lin" valueType="num">
                                      <p:cBhvr>
                                        <p:cTn id="17" dur="25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4" grpId="0" animBg="1"/>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3" name="对象 2"/>
          <p:cNvGraphicFramePr>
            <a:graphicFrameLocks noChangeAspect="1"/>
          </p:cNvGraphicFramePr>
          <p:nvPr/>
        </p:nvGraphicFramePr>
        <p:xfrm>
          <a:off x="1691680" y="985292"/>
          <a:ext cx="5416596" cy="3953388"/>
        </p:xfrm>
        <a:graphic>
          <a:graphicData uri="http://schemas.openxmlformats.org/presentationml/2006/ole">
            <mc:AlternateContent xmlns:mc="http://schemas.openxmlformats.org/markup-compatibility/2006">
              <mc:Choice xmlns:v="urn:schemas-microsoft-com:vml" Requires="v">
                <p:oleObj spid="_x0000_s14378" name="BMP 图像" r:id="rId1" imgW="5181600" imgH="3816350" progId="Paint.Picture">
                  <p:embed/>
                </p:oleObj>
              </mc:Choice>
              <mc:Fallback>
                <p:oleObj name="BMP 图像" r:id="rId1" imgW="5181600" imgH="3816350" progId="Paint.Picture">
                  <p:embed/>
                  <p:pic>
                    <p:nvPicPr>
                      <p:cNvPr id="0" name="对象 49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985292"/>
                        <a:ext cx="5416596" cy="3953388"/>
                      </a:xfrm>
                      <a:prstGeom prst="rect">
                        <a:avLst/>
                      </a:prstGeom>
                      <a:noFill/>
                    </p:spPr>
                  </p:pic>
                </p:oleObj>
              </mc:Fallback>
            </mc:AlternateContent>
          </a:graphicData>
        </a:graphic>
      </p:graphicFrame>
      <p:sp>
        <p:nvSpPr>
          <p:cNvPr id="4" name="矩形 3"/>
          <p:cNvSpPr/>
          <p:nvPr/>
        </p:nvSpPr>
        <p:spPr>
          <a:xfrm>
            <a:off x="3149175" y="5089748"/>
            <a:ext cx="2877820" cy="337185"/>
          </a:xfrm>
          <a:prstGeom prst="rect">
            <a:avLst/>
          </a:prstGeom>
        </p:spPr>
        <p:txBody>
          <a:bodyPr wrap="none">
            <a:spAutoFit/>
          </a:bodyPr>
          <a:lstStyle/>
          <a:p>
            <a:r>
              <a:rPr lang="zh-CN" altLang="zh-CN"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2-9  </a:t>
            </a:r>
            <a:r>
              <a:rPr lang="zh-CN" altLang="zh-CN" sz="1600" b="1" dirty="0">
                <a:solidFill>
                  <a:srgbClr val="0070C0"/>
                </a:solidFill>
                <a:latin typeface="微软雅黑" panose="020B0503020204020204" pitchFamily="34" charset="-122"/>
                <a:ea typeface="微软雅黑" panose="020B0503020204020204" pitchFamily="34" charset="-122"/>
              </a:rPr>
              <a:t>混合动力传动桥的组成</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
        <p:nvSpPr>
          <p:cNvPr id="5" name="矩形 4"/>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15362" name="Picture 4"/>
          <p:cNvPicPr>
            <a:picLocks noChangeAspect="1" noChangeArrowheads="1"/>
          </p:cNvPicPr>
          <p:nvPr/>
        </p:nvPicPr>
        <p:blipFill>
          <a:blip r:embed="rId1">
            <a:extLst>
              <a:ext uri="{28A0092B-C50C-407E-A947-70E740481C1C}">
                <a14:useLocalDpi xmlns:a14="http://schemas.microsoft.com/office/drawing/2010/main" val="0"/>
              </a:ext>
            </a:extLst>
          </a:blip>
          <a:srcRect t="6822" b="7620"/>
          <a:stretch>
            <a:fillRect/>
          </a:stretch>
        </p:blipFill>
        <p:spPr bwMode="auto">
          <a:xfrm>
            <a:off x="1360808" y="963806"/>
            <a:ext cx="6422385" cy="4125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286000" y="5111234"/>
            <a:ext cx="4572000" cy="337185"/>
          </a:xfrm>
          <a:prstGeom prst="rect">
            <a:avLst/>
          </a:prstGeom>
        </p:spPr>
        <p:txBody>
          <a:bodyPr>
            <a:spAutoFit/>
          </a:bodyPr>
          <a:lstStyle/>
          <a:p>
            <a:pPr algn="ctr"/>
            <a:r>
              <a:rPr lang="zh-CN" altLang="zh-CN"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2-10   Prius</a:t>
            </a:r>
            <a:r>
              <a:rPr lang="zh-CN" altLang="zh-CN" sz="1600" b="1" dirty="0">
                <a:solidFill>
                  <a:srgbClr val="0070C0"/>
                </a:solidFill>
                <a:latin typeface="微软雅黑" panose="020B0503020204020204" pitchFamily="34" charset="-122"/>
                <a:ea typeface="微软雅黑" panose="020B0503020204020204" pitchFamily="34" charset="-122"/>
              </a:rPr>
              <a:t>电机与行星齿轮传动机构示意图</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826641"/>
            <a:ext cx="8640960" cy="4789170"/>
          </a:xfrm>
          <a:prstGeom prst="rect">
            <a:avLst/>
          </a:prstGeom>
        </p:spPr>
        <p:txBody>
          <a:bodyPr wrap="square">
            <a:spAutoFit/>
          </a:bodyPr>
          <a:lstStyle/>
          <a:p>
            <a:pPr indent="449580">
              <a:lnSpc>
                <a:spcPct val="130000"/>
              </a:lnSpc>
              <a:spcBef>
                <a:spcPts val="600"/>
              </a:spcBef>
              <a:spcAft>
                <a:spcPts val="0"/>
              </a:spcAft>
            </a:pPr>
            <a:r>
              <a:rPr lang="en-US" altLang="zh-CN" sz="1600" b="1" dirty="0">
                <a:solidFill>
                  <a:srgbClr val="0070C0"/>
                </a:solidFill>
                <a:latin typeface="微软雅黑" panose="020B0503020204020204" pitchFamily="34" charset="-122"/>
                <a:ea typeface="微软雅黑" panose="020B0503020204020204" pitchFamily="34" charset="-122"/>
              </a:rPr>
              <a:t>2.</a:t>
            </a:r>
            <a:r>
              <a:rPr lang="zh-CN" altLang="en-US" sz="1600" b="1" dirty="0">
                <a:solidFill>
                  <a:srgbClr val="0070C0"/>
                </a:solidFill>
                <a:latin typeface="微软雅黑" panose="020B0503020204020204" pitchFamily="34" charset="-122"/>
                <a:ea typeface="微软雅黑" panose="020B0503020204020204" pitchFamily="34" charset="-122"/>
              </a:rPr>
              <a:t>高输出功率电动机（图</a:t>
            </a:r>
            <a:r>
              <a:rPr lang="en-US" altLang="zh-CN" sz="1600" b="1" dirty="0">
                <a:solidFill>
                  <a:srgbClr val="0070C0"/>
                </a:solidFill>
                <a:latin typeface="微软雅黑" panose="020B0503020204020204" pitchFamily="34" charset="-122"/>
                <a:ea typeface="微软雅黑" panose="020B0503020204020204" pitchFamily="34" charset="-122"/>
              </a:rPr>
              <a:t>2-11</a:t>
            </a:r>
            <a:r>
              <a:rPr lang="zh-CN" altLang="en-US" sz="1600" b="1" dirty="0">
                <a:solidFill>
                  <a:srgbClr val="0070C0"/>
                </a:solidFill>
                <a:latin typeface="微软雅黑" panose="020B0503020204020204" pitchFamily="34" charset="-122"/>
                <a:ea typeface="微软雅黑" panose="020B0503020204020204" pitchFamily="34" charset="-122"/>
              </a:rPr>
              <a:t>）</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lnSpc>
                <a:spcPct val="130000"/>
              </a:lnSpc>
              <a:spcBef>
                <a:spcPts val="600"/>
              </a:spcBef>
              <a:spcAft>
                <a:spcPts val="0"/>
              </a:spcAft>
            </a:pPr>
            <a:r>
              <a:rPr lang="en-US" altLang="zh-CN" sz="1600" b="1" dirty="0">
                <a:solidFill>
                  <a:srgbClr val="0070C0"/>
                </a:solidFill>
                <a:latin typeface="微软雅黑" panose="020B0503020204020204" pitchFamily="34" charset="-122"/>
                <a:ea typeface="微软雅黑" panose="020B0503020204020204" pitchFamily="34" charset="-122"/>
              </a:rPr>
              <a:t>Prius</a:t>
            </a:r>
            <a:r>
              <a:rPr lang="zh-CN" altLang="en-US" sz="1600" b="1" dirty="0">
                <a:solidFill>
                  <a:srgbClr val="0070C0"/>
                </a:solidFill>
                <a:latin typeface="微软雅黑" panose="020B0503020204020204" pitchFamily="34" charset="-122"/>
                <a:ea typeface="微软雅黑" panose="020B0503020204020204" pitchFamily="34" charset="-122"/>
              </a:rPr>
              <a:t>普锐斯油电混合动力系统的电动机</a:t>
            </a:r>
            <a:r>
              <a:rPr lang="en-US" altLang="zh-CN" sz="1600" b="1" dirty="0">
                <a:solidFill>
                  <a:srgbClr val="0070C0"/>
                </a:solidFill>
                <a:latin typeface="微软雅黑" panose="020B0503020204020204" pitchFamily="34" charset="-122"/>
                <a:ea typeface="微软雅黑" panose="020B0503020204020204" pitchFamily="34" charset="-122"/>
              </a:rPr>
              <a:t>MG1</a:t>
            </a:r>
            <a:r>
              <a:rPr lang="zh-CN" altLang="en-US"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MG2</a:t>
            </a:r>
            <a:r>
              <a:rPr lang="zh-CN" altLang="en-US" sz="1600" b="1" dirty="0">
                <a:solidFill>
                  <a:srgbClr val="0070C0"/>
                </a:solidFill>
                <a:latin typeface="微软雅黑" panose="020B0503020204020204" pitchFamily="34" charset="-122"/>
                <a:ea typeface="微软雅黑" panose="020B0503020204020204" pitchFamily="34" charset="-122"/>
              </a:rPr>
              <a:t>是交流同步电动机。</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lnSpc>
                <a:spcPct val="130000"/>
              </a:lnSpc>
              <a:spcBef>
                <a:spcPts val="600"/>
              </a:spcBef>
              <a:spcAft>
                <a:spcPts val="0"/>
              </a:spcAft>
            </a:pPr>
            <a:r>
              <a:rPr lang="en-US" altLang="zh-CN" sz="1600" b="1" dirty="0">
                <a:solidFill>
                  <a:srgbClr val="0070C0"/>
                </a:solidFill>
                <a:latin typeface="微软雅黑" panose="020B0503020204020204" pitchFamily="34" charset="-122"/>
                <a:ea typeface="微软雅黑" panose="020B0503020204020204" pitchFamily="34" charset="-122"/>
              </a:rPr>
              <a:t>MG1</a:t>
            </a:r>
            <a:r>
              <a:rPr lang="zh-CN" altLang="en-US" sz="1600" b="1" dirty="0">
                <a:solidFill>
                  <a:srgbClr val="0070C0"/>
                </a:solidFill>
                <a:latin typeface="微软雅黑" panose="020B0503020204020204" pitchFamily="34" charset="-122"/>
                <a:ea typeface="微软雅黑" panose="020B0503020204020204" pitchFamily="34" charset="-122"/>
              </a:rPr>
              <a:t>主要用于调速，</a:t>
            </a:r>
            <a:r>
              <a:rPr lang="en-US" altLang="zh-CN" sz="1600" b="1" dirty="0">
                <a:solidFill>
                  <a:srgbClr val="0070C0"/>
                </a:solidFill>
                <a:latin typeface="微软雅黑" panose="020B0503020204020204" pitchFamily="34" charset="-122"/>
                <a:ea typeface="微软雅黑" panose="020B0503020204020204" pitchFamily="34" charset="-122"/>
              </a:rPr>
              <a:t>MG2</a:t>
            </a:r>
            <a:r>
              <a:rPr lang="zh-CN" altLang="en-US" sz="1600" b="1" dirty="0">
                <a:solidFill>
                  <a:srgbClr val="0070C0"/>
                </a:solidFill>
                <a:latin typeface="微软雅黑" panose="020B0503020204020204" pitchFamily="34" charset="-122"/>
                <a:ea typeface="微软雅黑" panose="020B0503020204020204" pitchFamily="34" charset="-122"/>
              </a:rPr>
              <a:t>主要作为驱动电机，两个电机均可以作为发电机和电动机。</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lnSpc>
                <a:spcPct val="130000"/>
              </a:lnSpc>
              <a:spcBef>
                <a:spcPts val="600"/>
              </a:spcBef>
              <a:spcAft>
                <a:spcPts val="0"/>
              </a:spcAft>
            </a:pPr>
            <a:r>
              <a:rPr lang="zh-CN" altLang="en-US"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en-US"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MG1</a:t>
            </a:r>
            <a:r>
              <a:rPr lang="zh-CN" altLang="en-US" sz="1600" b="1" dirty="0">
                <a:solidFill>
                  <a:srgbClr val="0070C0"/>
                </a:solidFill>
                <a:latin typeface="微软雅黑" panose="020B0503020204020204" pitchFamily="34" charset="-122"/>
                <a:ea typeface="微软雅黑" panose="020B0503020204020204" pitchFamily="34" charset="-122"/>
              </a:rPr>
              <a:t>作用</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lnSpc>
                <a:spcPct val="130000"/>
              </a:lnSpc>
              <a:spcBef>
                <a:spcPts val="600"/>
              </a:spcBef>
              <a:spcAft>
                <a:spcPts val="0"/>
              </a:spcAft>
            </a:pPr>
            <a:r>
              <a:rPr lang="zh-CN" altLang="en-US" sz="1600" b="1" dirty="0">
                <a:solidFill>
                  <a:srgbClr val="0070C0"/>
                </a:solidFill>
                <a:latin typeface="微软雅黑" panose="020B0503020204020204" pitchFamily="34" charset="-122"/>
                <a:ea typeface="微软雅黑" panose="020B0503020204020204" pitchFamily="34" charset="-122"/>
              </a:rPr>
              <a:t>作为电动机，起动发动机，把发动机从静止拖动到</a:t>
            </a:r>
            <a:r>
              <a:rPr lang="en-US" altLang="zh-CN" sz="1600" b="1" dirty="0">
                <a:solidFill>
                  <a:srgbClr val="0070C0"/>
                </a:solidFill>
                <a:latin typeface="微软雅黑" panose="020B0503020204020204" pitchFamily="34" charset="-122"/>
                <a:ea typeface="微软雅黑" panose="020B0503020204020204" pitchFamily="34" charset="-122"/>
              </a:rPr>
              <a:t>1000 </a:t>
            </a:r>
            <a:r>
              <a:rPr lang="zh-CN" altLang="en-US" sz="1600" b="1" dirty="0">
                <a:solidFill>
                  <a:srgbClr val="0070C0"/>
                </a:solidFill>
                <a:latin typeface="微软雅黑" panose="020B0503020204020204" pitchFamily="34" charset="-122"/>
                <a:ea typeface="微软雅黑" panose="020B0503020204020204" pitchFamily="34" charset="-122"/>
              </a:rPr>
              <a:t>转左右，然后发动机喷油点火；在发动机有轴功输出时，</a:t>
            </a:r>
            <a:r>
              <a:rPr lang="en-US" altLang="zh-CN" sz="1600" b="1" dirty="0">
                <a:solidFill>
                  <a:srgbClr val="0070C0"/>
                </a:solidFill>
                <a:latin typeface="微软雅黑" panose="020B0503020204020204" pitchFamily="34" charset="-122"/>
                <a:ea typeface="微软雅黑" panose="020B0503020204020204" pitchFamily="34" charset="-122"/>
              </a:rPr>
              <a:t>MG1</a:t>
            </a:r>
            <a:r>
              <a:rPr lang="zh-CN" altLang="en-US" sz="1600" b="1" dirty="0">
                <a:solidFill>
                  <a:srgbClr val="0070C0"/>
                </a:solidFill>
                <a:latin typeface="微软雅黑" panose="020B0503020204020204" pitchFamily="34" charset="-122"/>
                <a:ea typeface="微软雅黑" panose="020B0503020204020204" pitchFamily="34" charset="-122"/>
              </a:rPr>
              <a:t>正转，作发电机，对电池充电和对</a:t>
            </a:r>
            <a:r>
              <a:rPr lang="en-US" altLang="zh-CN" sz="1600" b="1" dirty="0">
                <a:solidFill>
                  <a:srgbClr val="0070C0"/>
                </a:solidFill>
                <a:latin typeface="微软雅黑" panose="020B0503020204020204" pitchFamily="34" charset="-122"/>
                <a:ea typeface="微软雅黑" panose="020B0503020204020204" pitchFamily="34" charset="-122"/>
              </a:rPr>
              <a:t>MG2</a:t>
            </a:r>
            <a:r>
              <a:rPr lang="zh-CN" altLang="en-US" sz="1600" b="1" dirty="0">
                <a:solidFill>
                  <a:srgbClr val="0070C0"/>
                </a:solidFill>
                <a:latin typeface="微软雅黑" panose="020B0503020204020204" pitchFamily="34" charset="-122"/>
                <a:ea typeface="微软雅黑" panose="020B0503020204020204" pitchFamily="34" charset="-122"/>
              </a:rPr>
              <a:t>供电；</a:t>
            </a:r>
            <a:r>
              <a:rPr lang="en-US" altLang="zh-CN" sz="1600" b="1" dirty="0">
                <a:solidFill>
                  <a:srgbClr val="0070C0"/>
                </a:solidFill>
                <a:latin typeface="微软雅黑" panose="020B0503020204020204" pitchFamily="34" charset="-122"/>
                <a:ea typeface="微软雅黑" panose="020B0503020204020204" pitchFamily="34" charset="-122"/>
              </a:rPr>
              <a:t>MG1</a:t>
            </a:r>
            <a:r>
              <a:rPr lang="zh-CN" altLang="en-US" sz="1600" b="1" dirty="0">
                <a:solidFill>
                  <a:srgbClr val="0070C0"/>
                </a:solidFill>
                <a:latin typeface="微软雅黑" panose="020B0503020204020204" pitchFamily="34" charset="-122"/>
                <a:ea typeface="微软雅黑" panose="020B0503020204020204" pitchFamily="34" charset="-122"/>
              </a:rPr>
              <a:t>反转时，则作为电动机，消耗电能。</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lnSpc>
                <a:spcPct val="130000"/>
              </a:lnSpc>
              <a:spcBef>
                <a:spcPts val="600"/>
              </a:spcBef>
              <a:spcAft>
                <a:spcPts val="0"/>
              </a:spcAft>
            </a:pPr>
            <a:r>
              <a:rPr lang="zh-CN" altLang="en-US" sz="1600" b="1" dirty="0">
                <a:solidFill>
                  <a:srgbClr val="0070C0"/>
                </a:solidFill>
                <a:latin typeface="微软雅黑" panose="020B0503020204020204" pitchFamily="34" charset="-122"/>
                <a:ea typeface="微软雅黑" panose="020B0503020204020204" pitchFamily="34" charset="-122"/>
              </a:rPr>
              <a:t>通过调节 </a:t>
            </a:r>
            <a:r>
              <a:rPr lang="en-US" altLang="zh-CN" sz="1600" b="1" dirty="0">
                <a:solidFill>
                  <a:srgbClr val="0070C0"/>
                </a:solidFill>
                <a:latin typeface="微软雅黑" panose="020B0503020204020204" pitchFamily="34" charset="-122"/>
                <a:ea typeface="微软雅黑" panose="020B0503020204020204" pitchFamily="34" charset="-122"/>
              </a:rPr>
              <a:t>MG1</a:t>
            </a:r>
            <a:r>
              <a:rPr lang="zh-CN" altLang="en-US" sz="1600" b="1" dirty="0">
                <a:solidFill>
                  <a:srgbClr val="0070C0"/>
                </a:solidFill>
                <a:latin typeface="微软雅黑" panose="020B0503020204020204" pitchFamily="34" charset="-122"/>
                <a:ea typeface="微软雅黑" panose="020B0503020204020204" pitchFamily="34" charset="-122"/>
              </a:rPr>
              <a:t>的转速来实现发动机在某个高效功率点运行； 随车速的变化，调节</a:t>
            </a:r>
            <a:r>
              <a:rPr lang="en-US" altLang="zh-CN" sz="1600" b="1" dirty="0">
                <a:solidFill>
                  <a:srgbClr val="0070C0"/>
                </a:solidFill>
                <a:latin typeface="微软雅黑" panose="020B0503020204020204" pitchFamily="34" charset="-122"/>
                <a:ea typeface="微软雅黑" panose="020B0503020204020204" pitchFamily="34" charset="-122"/>
              </a:rPr>
              <a:t>MG1</a:t>
            </a:r>
            <a:r>
              <a:rPr lang="zh-CN" altLang="en-US" sz="1600" b="1" dirty="0">
                <a:solidFill>
                  <a:srgbClr val="0070C0"/>
                </a:solidFill>
                <a:latin typeface="微软雅黑" panose="020B0503020204020204" pitchFamily="34" charset="-122"/>
                <a:ea typeface="微软雅黑" panose="020B0503020204020204" pitchFamily="34" charset="-122"/>
              </a:rPr>
              <a:t>的转速，实现行星齿轮无级变速的功能。</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lnSpc>
                <a:spcPct val="130000"/>
              </a:lnSpc>
              <a:spcBef>
                <a:spcPts val="600"/>
              </a:spcBef>
              <a:spcAft>
                <a:spcPts val="0"/>
              </a:spcAft>
            </a:pPr>
            <a:r>
              <a:rPr lang="zh-CN" altLang="en-US"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2</a:t>
            </a:r>
            <a:r>
              <a:rPr lang="zh-CN" altLang="en-US"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MG2</a:t>
            </a:r>
            <a:r>
              <a:rPr lang="zh-CN" altLang="en-US" sz="1600" b="1" dirty="0">
                <a:solidFill>
                  <a:srgbClr val="0070C0"/>
                </a:solidFill>
                <a:latin typeface="微软雅黑" panose="020B0503020204020204" pitchFamily="34" charset="-122"/>
                <a:ea typeface="微软雅黑" panose="020B0503020204020204" pitchFamily="34" charset="-122"/>
              </a:rPr>
              <a:t>作用 </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lnSpc>
                <a:spcPct val="130000"/>
              </a:lnSpc>
              <a:spcBef>
                <a:spcPts val="600"/>
              </a:spcBef>
              <a:spcAft>
                <a:spcPts val="0"/>
              </a:spcAft>
            </a:pPr>
            <a:r>
              <a:rPr lang="en-US" altLang="zh-CN" sz="1600" b="1" dirty="0">
                <a:solidFill>
                  <a:srgbClr val="0070C0"/>
                </a:solidFill>
                <a:latin typeface="微软雅黑" panose="020B0503020204020204" pitchFamily="34" charset="-122"/>
                <a:ea typeface="微软雅黑" panose="020B0503020204020204" pitchFamily="34" charset="-122"/>
              </a:rPr>
              <a:t>EV</a:t>
            </a:r>
            <a:r>
              <a:rPr lang="zh-CN" altLang="en-US" sz="1600" b="1" dirty="0">
                <a:solidFill>
                  <a:srgbClr val="0070C0"/>
                </a:solidFill>
                <a:latin typeface="微软雅黑" panose="020B0503020204020204" pitchFamily="34" charset="-122"/>
                <a:ea typeface="微软雅黑" panose="020B0503020204020204" pitchFamily="34" charset="-122"/>
              </a:rPr>
              <a:t>模式运行时，作电动机，独立驱动汽车；汽车加速和需要辅助功率时，作电动机；汽车中等速度巡航时，发动机输出功率较低，</a:t>
            </a:r>
            <a:r>
              <a:rPr lang="en-US" altLang="zh-CN" sz="1600" b="1" dirty="0">
                <a:solidFill>
                  <a:srgbClr val="0070C0"/>
                </a:solidFill>
                <a:latin typeface="微软雅黑" panose="020B0503020204020204" pitchFamily="34" charset="-122"/>
                <a:ea typeface="微软雅黑" panose="020B0503020204020204" pitchFamily="34" charset="-122"/>
              </a:rPr>
              <a:t>MG1</a:t>
            </a:r>
            <a:r>
              <a:rPr lang="zh-CN" altLang="en-US" sz="1600" b="1" dirty="0">
                <a:solidFill>
                  <a:srgbClr val="0070C0"/>
                </a:solidFill>
                <a:latin typeface="微软雅黑" panose="020B0503020204020204" pitchFamily="34" charset="-122"/>
                <a:ea typeface="微软雅黑" panose="020B0503020204020204" pitchFamily="34" charset="-122"/>
              </a:rPr>
              <a:t>反转作电动机，</a:t>
            </a:r>
            <a:r>
              <a:rPr lang="en-US" altLang="zh-CN" sz="1600" b="1" dirty="0">
                <a:solidFill>
                  <a:srgbClr val="0070C0"/>
                </a:solidFill>
                <a:latin typeface="微软雅黑" panose="020B0503020204020204" pitchFamily="34" charset="-122"/>
                <a:ea typeface="微软雅黑" panose="020B0503020204020204" pitchFamily="34" charset="-122"/>
              </a:rPr>
              <a:t>MG2</a:t>
            </a:r>
            <a:r>
              <a:rPr lang="zh-CN" altLang="en-US" sz="1600" b="1" dirty="0">
                <a:solidFill>
                  <a:srgbClr val="0070C0"/>
                </a:solidFill>
                <a:latin typeface="微软雅黑" panose="020B0503020204020204" pitchFamily="34" charset="-122"/>
                <a:ea typeface="微软雅黑" panose="020B0503020204020204" pitchFamily="34" charset="-122"/>
              </a:rPr>
              <a:t>作发电机，对电池充电和对 </a:t>
            </a:r>
            <a:r>
              <a:rPr lang="en-US" altLang="zh-CN" sz="1600" b="1" dirty="0">
                <a:solidFill>
                  <a:srgbClr val="0070C0"/>
                </a:solidFill>
                <a:latin typeface="微软雅黑" panose="020B0503020204020204" pitchFamily="34" charset="-122"/>
                <a:ea typeface="微软雅黑" panose="020B0503020204020204" pitchFamily="34" charset="-122"/>
              </a:rPr>
              <a:t>MG1</a:t>
            </a:r>
            <a:r>
              <a:rPr lang="zh-CN" altLang="en-US" sz="1600" b="1" dirty="0">
                <a:solidFill>
                  <a:srgbClr val="0070C0"/>
                </a:solidFill>
                <a:latin typeface="微软雅黑" panose="020B0503020204020204" pitchFamily="34" charset="-122"/>
                <a:ea typeface="微软雅黑" panose="020B0503020204020204" pitchFamily="34" charset="-122"/>
              </a:rPr>
              <a:t>供电；制动时发电；倒车时，反转驱动汽车。</a:t>
            </a:r>
            <a:endParaRPr lang="zh-CN" altLang="en-US" sz="1600" dirty="0"/>
          </a:p>
        </p:txBody>
      </p:sp>
      <p:sp>
        <p:nvSpPr>
          <p:cNvPr id="3" name="矩形 2"/>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16386" name="Picture 4"/>
          <p:cNvPicPr>
            <a:picLocks noChangeAspect="1" noChangeArrowheads="1"/>
          </p:cNvPicPr>
          <p:nvPr/>
        </p:nvPicPr>
        <p:blipFill>
          <a:blip r:embed="rId1">
            <a:extLst>
              <a:ext uri="{28A0092B-C50C-407E-A947-70E740481C1C}">
                <a14:useLocalDpi xmlns:a14="http://schemas.microsoft.com/office/drawing/2010/main" val="0"/>
              </a:ext>
            </a:extLst>
          </a:blip>
          <a:srcRect b="5559"/>
          <a:stretch>
            <a:fillRect/>
          </a:stretch>
        </p:blipFill>
        <p:spPr bwMode="auto">
          <a:xfrm>
            <a:off x="1475656" y="985292"/>
            <a:ext cx="6192688" cy="3914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275856" y="5111234"/>
            <a:ext cx="2559685" cy="337185"/>
          </a:xfrm>
          <a:prstGeom prst="rect">
            <a:avLst/>
          </a:prstGeom>
        </p:spPr>
        <p:txBody>
          <a:bodyPr wrap="none">
            <a:spAutoFit/>
          </a:bodyPr>
          <a:lstStyle/>
          <a:p>
            <a:r>
              <a:rPr lang="zh-CN" altLang="zh-CN"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2-11  MG1</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MG2</a:t>
            </a:r>
            <a:r>
              <a:rPr lang="zh-CN" altLang="zh-CN" sz="1600" b="1" dirty="0">
                <a:solidFill>
                  <a:srgbClr val="0070C0"/>
                </a:solidFill>
                <a:latin typeface="微软雅黑" panose="020B0503020204020204" pitchFamily="34" charset="-122"/>
                <a:ea typeface="微软雅黑" panose="020B0503020204020204" pitchFamily="34" charset="-122"/>
              </a:rPr>
              <a:t>结构</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964381"/>
            <a:ext cx="8640960" cy="4384675"/>
          </a:xfrm>
          <a:prstGeom prst="rect">
            <a:avLst/>
          </a:prstGeom>
        </p:spPr>
        <p:txBody>
          <a:bodyPr wrap="square">
            <a:spAutoFit/>
          </a:bodyPr>
          <a:lstStyle/>
          <a:p>
            <a:pPr indent="449580">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三、电池系统 </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电池系统由电流传感器、保险丝、服务插销、系统主继电器、电池控制模块</a:t>
            </a:r>
            <a:r>
              <a:rPr lang="en-US" altLang="zh-CN" sz="1600" b="1" dirty="0">
                <a:solidFill>
                  <a:srgbClr val="0070C0"/>
                </a:solidFill>
                <a:latin typeface="微软雅黑" panose="020B0503020204020204" pitchFamily="34" charset="-122"/>
                <a:ea typeface="微软雅黑" panose="020B0503020204020204" pitchFamily="34" charset="-122"/>
              </a:rPr>
              <a:t>ECU</a:t>
            </a:r>
            <a:r>
              <a:rPr lang="zh-CN" altLang="zh-CN" sz="1600" b="1" dirty="0">
                <a:solidFill>
                  <a:srgbClr val="0070C0"/>
                </a:solidFill>
                <a:latin typeface="微软雅黑" panose="020B0503020204020204" pitchFamily="34" charset="-122"/>
                <a:ea typeface="微软雅黑" panose="020B0503020204020204" pitchFamily="34" charset="-122"/>
              </a:rPr>
              <a:t>、电池温控系统构成。图</a:t>
            </a:r>
            <a:r>
              <a:rPr lang="en-US" altLang="zh-CN" sz="1600" b="1" dirty="0">
                <a:solidFill>
                  <a:srgbClr val="0070C0"/>
                </a:solidFill>
                <a:latin typeface="微软雅黑" panose="020B0503020204020204" pitchFamily="34" charset="-122"/>
                <a:ea typeface="微软雅黑" panose="020B0503020204020204" pitchFamily="34" charset="-122"/>
              </a:rPr>
              <a:t>2-12</a:t>
            </a:r>
            <a:r>
              <a:rPr lang="zh-CN" altLang="zh-CN" sz="1600" b="1" dirty="0">
                <a:solidFill>
                  <a:srgbClr val="0070C0"/>
                </a:solidFill>
                <a:latin typeface="微软雅黑" panose="020B0503020204020204" pitchFamily="34" charset="-122"/>
                <a:ea typeface="微软雅黑" panose="020B0503020204020204" pitchFamily="34" charset="-122"/>
              </a:rPr>
              <a:t>所示为</a:t>
            </a:r>
            <a:r>
              <a:rPr lang="en-US" altLang="zh-CN" sz="1600" b="1" dirty="0">
                <a:solidFill>
                  <a:srgbClr val="0070C0"/>
                </a:solidFill>
                <a:latin typeface="微软雅黑" panose="020B0503020204020204" pitchFamily="34" charset="-122"/>
                <a:ea typeface="微软雅黑" panose="020B0503020204020204" pitchFamily="34" charset="-122"/>
              </a:rPr>
              <a:t>NiMH</a:t>
            </a:r>
            <a:r>
              <a:rPr lang="zh-CN" altLang="zh-CN" sz="1600" b="1" dirty="0">
                <a:solidFill>
                  <a:srgbClr val="0070C0"/>
                </a:solidFill>
                <a:latin typeface="微软雅黑" panose="020B0503020204020204" pitchFamily="34" charset="-122"/>
                <a:ea typeface="微软雅黑" panose="020B0503020204020204" pitchFamily="34" charset="-122"/>
              </a:rPr>
              <a:t>电池系统。系统主继电器（如图</a:t>
            </a:r>
            <a:r>
              <a:rPr lang="en-US" altLang="zh-CN" sz="1600" b="1" dirty="0">
                <a:solidFill>
                  <a:srgbClr val="0070C0"/>
                </a:solidFill>
                <a:latin typeface="微软雅黑" panose="020B0503020204020204" pitchFamily="34" charset="-122"/>
                <a:ea typeface="微软雅黑" panose="020B0503020204020204" pitchFamily="34" charset="-122"/>
              </a:rPr>
              <a:t>2-13</a:t>
            </a:r>
            <a:r>
              <a:rPr lang="zh-CN" altLang="zh-CN" sz="1600" b="1" dirty="0">
                <a:solidFill>
                  <a:srgbClr val="0070C0"/>
                </a:solidFill>
                <a:latin typeface="微软雅黑" panose="020B0503020204020204" pitchFamily="34" charset="-122"/>
                <a:ea typeface="微软雅黑" panose="020B0503020204020204" pitchFamily="34" charset="-122"/>
              </a:rPr>
              <a:t>所示，有三个</a:t>
            </a:r>
            <a:r>
              <a:rPr lang="en-US" altLang="zh-CN" sz="1600" b="1" dirty="0">
                <a:solidFill>
                  <a:srgbClr val="0070C0"/>
                </a:solidFill>
                <a:latin typeface="微软雅黑" panose="020B0503020204020204" pitchFamily="34" charset="-122"/>
                <a:ea typeface="微软雅黑" panose="020B0503020204020204" pitchFamily="34" charset="-122"/>
              </a:rPr>
              <a:t>SMR</a:t>
            </a:r>
            <a:r>
              <a:rPr lang="zh-CN" altLang="zh-CN" sz="1600" b="1" dirty="0">
                <a:solidFill>
                  <a:srgbClr val="0070C0"/>
                </a:solidFill>
                <a:latin typeface="微软雅黑" panose="020B0503020204020204" pitchFamily="34" charset="-122"/>
                <a:ea typeface="微软雅黑" panose="020B0503020204020204" pitchFamily="34" charset="-122"/>
              </a:rPr>
              <a:t>继电器和一个熔断器，继电器分别是高压导线正、负极继电器</a:t>
            </a:r>
            <a:r>
              <a:rPr lang="en-US" altLang="zh-CN" sz="1600" b="1" dirty="0">
                <a:solidFill>
                  <a:srgbClr val="0070C0"/>
                </a:solidFill>
                <a:latin typeface="微软雅黑" panose="020B0503020204020204" pitchFamily="34" charset="-122"/>
                <a:ea typeface="微软雅黑" panose="020B0503020204020204" pitchFamily="34" charset="-122"/>
              </a:rPr>
              <a:t>SMRB</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SMRG</a:t>
            </a:r>
            <a:r>
              <a:rPr lang="zh-CN" altLang="zh-CN" sz="1600" b="1" dirty="0">
                <a:solidFill>
                  <a:srgbClr val="0070C0"/>
                </a:solidFill>
                <a:latin typeface="微软雅黑" panose="020B0503020204020204" pitchFamily="34" charset="-122"/>
                <a:ea typeface="微软雅黑" panose="020B0503020204020204" pitchFamily="34" charset="-122"/>
              </a:rPr>
              <a:t>和预充继电器</a:t>
            </a:r>
            <a:r>
              <a:rPr lang="en-US" altLang="zh-CN" sz="1600" b="1" dirty="0">
                <a:solidFill>
                  <a:srgbClr val="0070C0"/>
                </a:solidFill>
                <a:latin typeface="微软雅黑" panose="020B0503020204020204" pitchFamily="34" charset="-122"/>
                <a:ea typeface="微软雅黑" panose="020B0503020204020204" pitchFamily="34" charset="-122"/>
              </a:rPr>
              <a:t>SMRP</a:t>
            </a:r>
            <a:r>
              <a:rPr lang="zh-CN" altLang="zh-CN" sz="1600" b="1" dirty="0">
                <a:solidFill>
                  <a:srgbClr val="0070C0"/>
                </a:solidFill>
                <a:latin typeface="微软雅黑" panose="020B0503020204020204" pitchFamily="34" charset="-122"/>
                <a:ea typeface="微软雅黑" panose="020B0503020204020204" pitchFamily="34" charset="-122"/>
              </a:rPr>
              <a:t>）随着点火钥匙的</a:t>
            </a:r>
            <a:r>
              <a:rPr lang="en-US" altLang="zh-CN" sz="1600" b="1" dirty="0">
                <a:solidFill>
                  <a:srgbClr val="0070C0"/>
                </a:solidFill>
                <a:latin typeface="微软雅黑" panose="020B0503020204020204" pitchFamily="34" charset="-122"/>
                <a:ea typeface="微软雅黑" panose="020B0503020204020204" pitchFamily="34" charset="-122"/>
              </a:rPr>
              <a:t>on /off </a:t>
            </a:r>
            <a:r>
              <a:rPr lang="zh-CN" altLang="zh-CN" sz="1600" b="1" dirty="0">
                <a:solidFill>
                  <a:srgbClr val="0070C0"/>
                </a:solidFill>
                <a:latin typeface="微软雅黑" panose="020B0503020204020204" pitchFamily="34" charset="-122"/>
                <a:ea typeface="微软雅黑" panose="020B0503020204020204" pitchFamily="34" charset="-122"/>
              </a:rPr>
              <a:t>而闭合或断开，点火钥匙转到</a:t>
            </a:r>
            <a:r>
              <a:rPr lang="en-US" altLang="zh-CN" sz="1600" b="1" dirty="0">
                <a:solidFill>
                  <a:srgbClr val="0070C0"/>
                </a:solidFill>
                <a:latin typeface="微软雅黑" panose="020B0503020204020204" pitchFamily="34" charset="-122"/>
                <a:ea typeface="微软雅黑" panose="020B0503020204020204" pitchFamily="34" charset="-122"/>
              </a:rPr>
              <a:t> OFF </a:t>
            </a:r>
            <a:r>
              <a:rPr lang="zh-CN" altLang="zh-CN" sz="1600" b="1" dirty="0">
                <a:solidFill>
                  <a:srgbClr val="0070C0"/>
                </a:solidFill>
                <a:latin typeface="微软雅黑" panose="020B0503020204020204" pitchFamily="34" charset="-122"/>
                <a:ea typeface="微软雅黑" panose="020B0503020204020204" pitchFamily="34" charset="-122"/>
              </a:rPr>
              <a:t>时，主继电器切断高压系统以确保安全，当汽车受到碰撞或系统有故障时，主继电器也会断开高压电。</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电池控制模块根据电池的电流、电压和温度来计算电池的</a:t>
            </a:r>
            <a:r>
              <a:rPr lang="en-US" altLang="zh-CN" sz="1600" b="1" dirty="0">
                <a:solidFill>
                  <a:srgbClr val="0070C0"/>
                </a:solidFill>
                <a:latin typeface="微软雅黑" panose="020B0503020204020204" pitchFamily="34" charset="-122"/>
                <a:ea typeface="微软雅黑" panose="020B0503020204020204" pitchFamily="34" charset="-122"/>
              </a:rPr>
              <a:t>SOC</a:t>
            </a:r>
            <a:r>
              <a:rPr lang="zh-CN" altLang="zh-CN" sz="1600" b="1" dirty="0">
                <a:solidFill>
                  <a:srgbClr val="0070C0"/>
                </a:solidFill>
                <a:latin typeface="微软雅黑" panose="020B0503020204020204" pitchFamily="34" charset="-122"/>
                <a:ea typeface="微软雅黑" panose="020B0503020204020204" pitchFamily="34" charset="-122"/>
              </a:rPr>
              <a:t>，并把它送到整车控制系统，同时它还检测电池是否正常。</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电池温控系统，装在通风道上的风扇把来自驾驶室的风，通过过滤器，通风管路，送到高压电池盒。这是风冷系统，现在采用的为水冷系统，电池组上有冷却回路给电池进行温度调控，温度高了可以降温，冬季还可以提升电池温度，使电池组能保持在正常的工作温度范围内工作。</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17410" name="Picture 4"/>
          <p:cNvPicPr>
            <a:picLocks noChangeAspect="1" noChangeArrowheads="1"/>
          </p:cNvPicPr>
          <p:nvPr/>
        </p:nvPicPr>
        <p:blipFill>
          <a:blip r:embed="rId1">
            <a:extLst>
              <a:ext uri="{28A0092B-C50C-407E-A947-70E740481C1C}">
                <a14:useLocalDpi xmlns:a14="http://schemas.microsoft.com/office/drawing/2010/main" val="0"/>
              </a:ext>
            </a:extLst>
          </a:blip>
          <a:srcRect b="10545"/>
          <a:stretch>
            <a:fillRect/>
          </a:stretch>
        </p:blipFill>
        <p:spPr bwMode="auto">
          <a:xfrm>
            <a:off x="1907704" y="936667"/>
            <a:ext cx="5328592" cy="4174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367183" y="5111234"/>
            <a:ext cx="2392045" cy="337185"/>
          </a:xfrm>
          <a:prstGeom prst="rect">
            <a:avLst/>
          </a:prstGeom>
        </p:spPr>
        <p:txBody>
          <a:bodyPr wrap="none">
            <a:spAutoFit/>
          </a:bodyPr>
          <a:lstStyle/>
          <a:p>
            <a:r>
              <a:rPr lang="zh-CN" altLang="zh-CN"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2-12  NiMH</a:t>
            </a:r>
            <a:r>
              <a:rPr lang="zh-CN" altLang="zh-CN" sz="1600" b="1" dirty="0">
                <a:solidFill>
                  <a:srgbClr val="0070C0"/>
                </a:solidFill>
                <a:latin typeface="微软雅黑" panose="020B0503020204020204" pitchFamily="34" charset="-122"/>
                <a:ea typeface="微软雅黑" panose="020B0503020204020204" pitchFamily="34" charset="-122"/>
              </a:rPr>
              <a:t>电池系统</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18434" name="Picture 3"/>
          <p:cNvPicPr>
            <a:picLocks noChangeAspect="1" noChangeArrowheads="1"/>
          </p:cNvPicPr>
          <p:nvPr/>
        </p:nvPicPr>
        <p:blipFill>
          <a:blip r:embed="rId1">
            <a:extLst>
              <a:ext uri="{28A0092B-C50C-407E-A947-70E740481C1C}">
                <a14:useLocalDpi xmlns:a14="http://schemas.microsoft.com/office/drawing/2010/main" val="0"/>
              </a:ext>
            </a:extLst>
          </a:blip>
          <a:srcRect b="8490"/>
          <a:stretch>
            <a:fillRect/>
          </a:stretch>
        </p:blipFill>
        <p:spPr bwMode="auto">
          <a:xfrm>
            <a:off x="664479" y="983894"/>
            <a:ext cx="7815042" cy="3817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500569" y="5089748"/>
            <a:ext cx="2190115" cy="337185"/>
          </a:xfrm>
          <a:prstGeom prst="rect">
            <a:avLst/>
          </a:prstGeom>
        </p:spPr>
        <p:txBody>
          <a:bodyPr wrap="none">
            <a:spAutoFit/>
          </a:bodyPr>
          <a:lstStyle/>
          <a:p>
            <a:r>
              <a:rPr lang="zh-CN" altLang="zh-CN"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2-13  </a:t>
            </a:r>
            <a:r>
              <a:rPr lang="zh-CN" altLang="zh-CN" sz="1600" b="1" dirty="0">
                <a:solidFill>
                  <a:srgbClr val="0070C0"/>
                </a:solidFill>
                <a:latin typeface="微软雅黑" panose="020B0503020204020204" pitchFamily="34" charset="-122"/>
                <a:ea typeface="微软雅黑" panose="020B0503020204020204" pitchFamily="34" charset="-122"/>
              </a:rPr>
              <a:t>系统主继电器</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1149340"/>
            <a:ext cx="8640960" cy="3276600"/>
          </a:xfrm>
          <a:prstGeom prst="rect">
            <a:avLst/>
          </a:prstGeom>
        </p:spPr>
        <p:txBody>
          <a:bodyPr wrap="square">
            <a:spAutoFit/>
          </a:bodyPr>
          <a:lstStyle/>
          <a:p>
            <a:pPr indent="449580">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四、其他车型的混合动力传动桥</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（一）宝马的</a:t>
            </a:r>
            <a:r>
              <a:rPr lang="en-US" altLang="zh-CN" sz="1600" b="1" dirty="0">
                <a:solidFill>
                  <a:srgbClr val="0070C0"/>
                </a:solidFill>
                <a:latin typeface="微软雅黑" panose="020B0503020204020204" pitchFamily="34" charset="-122"/>
                <a:ea typeface="微软雅黑" panose="020B0503020204020204" pitchFamily="34" charset="-122"/>
              </a:rPr>
              <a:t>E720</a:t>
            </a:r>
            <a:r>
              <a:rPr lang="zh-CN" altLang="zh-CN" sz="1600" b="1" dirty="0">
                <a:solidFill>
                  <a:srgbClr val="0070C0"/>
                </a:solidFill>
                <a:latin typeface="微软雅黑" panose="020B0503020204020204" pitchFamily="34" charset="-122"/>
                <a:ea typeface="微软雅黑" panose="020B0503020204020204" pitchFamily="34" charset="-122"/>
              </a:rPr>
              <a:t>传动桥</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ActiveHybridX6 </a:t>
            </a:r>
            <a:r>
              <a:rPr lang="zh-CN" altLang="zh-CN" sz="1600" b="1" dirty="0">
                <a:solidFill>
                  <a:srgbClr val="0070C0"/>
                </a:solidFill>
                <a:latin typeface="微软雅黑" panose="020B0503020204020204" pitchFamily="34" charset="-122"/>
                <a:ea typeface="微软雅黑" panose="020B0503020204020204" pitchFamily="34" charset="-122"/>
              </a:rPr>
              <a:t>（研发代码</a:t>
            </a:r>
            <a:r>
              <a:rPr lang="en-US" altLang="zh-CN" sz="1600" b="1" dirty="0">
                <a:solidFill>
                  <a:srgbClr val="0070C0"/>
                </a:solidFill>
                <a:latin typeface="微软雅黑" panose="020B0503020204020204" pitchFamily="34" charset="-122"/>
                <a:ea typeface="微软雅黑" panose="020B0503020204020204" pitchFamily="34" charset="-122"/>
              </a:rPr>
              <a:t>E720</a:t>
            </a:r>
            <a:r>
              <a:rPr lang="zh-CN" altLang="zh-CN" sz="1600" b="1" dirty="0">
                <a:solidFill>
                  <a:srgbClr val="0070C0"/>
                </a:solidFill>
                <a:latin typeface="微软雅黑" panose="020B0503020204020204" pitchFamily="34" charset="-122"/>
                <a:ea typeface="微软雅黑" panose="020B0503020204020204" pitchFamily="34" charset="-122"/>
              </a:rPr>
              <a:t>）是宝马公司于</a:t>
            </a:r>
            <a:r>
              <a:rPr lang="en-US" altLang="zh-CN" sz="1600" b="1" dirty="0">
                <a:solidFill>
                  <a:srgbClr val="0070C0"/>
                </a:solidFill>
                <a:latin typeface="微软雅黑" panose="020B0503020204020204" pitchFamily="34" charset="-122"/>
                <a:ea typeface="微软雅黑" panose="020B0503020204020204" pitchFamily="34" charset="-122"/>
              </a:rPr>
              <a:t>2009</a:t>
            </a:r>
            <a:r>
              <a:rPr lang="zh-CN" altLang="zh-CN" sz="1600" b="1" dirty="0">
                <a:solidFill>
                  <a:srgbClr val="0070C0"/>
                </a:solidFill>
                <a:latin typeface="微软雅黑" panose="020B0503020204020204" pitchFamily="34" charset="-122"/>
                <a:ea typeface="微软雅黑" panose="020B0503020204020204" pitchFamily="34" charset="-122"/>
              </a:rPr>
              <a:t>年年底推出的一款采用混合动力驱动装置的全能轿跑车</a:t>
            </a:r>
            <a:r>
              <a:rPr lang="en-US" altLang="zh-CN" sz="1600" b="1"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这也是宝马公司推出的第一款采用混合动力技术的量产车型。其采用的是双模式主动变速器，</a:t>
            </a:r>
            <a:r>
              <a:rPr lang="en-US" altLang="zh-CN" sz="1600" b="1" dirty="0">
                <a:solidFill>
                  <a:srgbClr val="0070C0"/>
                </a:solidFill>
                <a:latin typeface="微软雅黑" panose="020B0503020204020204" pitchFamily="34" charset="-122"/>
                <a:ea typeface="微软雅黑" panose="020B0503020204020204" pitchFamily="34" charset="-122"/>
              </a:rPr>
              <a:t>E720</a:t>
            </a:r>
            <a:r>
              <a:rPr lang="zh-CN" altLang="zh-CN" sz="1600" b="1" dirty="0">
                <a:solidFill>
                  <a:srgbClr val="0070C0"/>
                </a:solidFill>
                <a:latin typeface="微软雅黑" panose="020B0503020204020204" pitchFamily="34" charset="-122"/>
                <a:ea typeface="微软雅黑" panose="020B0503020204020204" pitchFamily="34" charset="-122"/>
              </a:rPr>
              <a:t>主动变速器的结构如图</a:t>
            </a:r>
            <a:r>
              <a:rPr lang="en-US" altLang="zh-CN" sz="1600" b="1" dirty="0">
                <a:solidFill>
                  <a:srgbClr val="0070C0"/>
                </a:solidFill>
                <a:latin typeface="微软雅黑" panose="020B0503020204020204" pitchFamily="34" charset="-122"/>
                <a:ea typeface="微软雅黑" panose="020B0503020204020204" pitchFamily="34" charset="-122"/>
              </a:rPr>
              <a:t>2-14</a:t>
            </a:r>
            <a:r>
              <a:rPr lang="zh-CN" altLang="zh-CN" sz="1600" b="1" dirty="0">
                <a:solidFill>
                  <a:srgbClr val="0070C0"/>
                </a:solidFill>
                <a:latin typeface="微软雅黑" panose="020B0503020204020204" pitchFamily="34" charset="-122"/>
                <a:ea typeface="微软雅黑" panose="020B0503020204020204" pitchFamily="34" charset="-122"/>
              </a:rPr>
              <a:t>所示，总体由行星齿轮组、电动机、片式离合器组成。</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主动变速器上有两个电动机</a:t>
            </a:r>
            <a:r>
              <a:rPr lang="en-US" altLang="zh-CN" sz="1600" b="1" dirty="0">
                <a:solidFill>
                  <a:srgbClr val="0070C0"/>
                </a:solidFill>
                <a:latin typeface="微软雅黑" panose="020B0503020204020204" pitchFamily="34" charset="-122"/>
                <a:ea typeface="微软雅黑" panose="020B0503020204020204" pitchFamily="34" charset="-122"/>
              </a:rPr>
              <a:t>A</a:t>
            </a:r>
            <a:r>
              <a:rPr lang="zh-CN" altLang="zh-CN" sz="1600" b="1" dirty="0">
                <a:solidFill>
                  <a:srgbClr val="0070C0"/>
                </a:solidFill>
                <a:latin typeface="微软雅黑" panose="020B0503020204020204" pitchFamily="34" charset="-122"/>
                <a:ea typeface="微软雅黑" panose="020B0503020204020204" pitchFamily="34" charset="-122"/>
              </a:rPr>
              <a:t>和</a:t>
            </a:r>
            <a:r>
              <a:rPr lang="en-US" altLang="zh-CN" sz="1600" b="1" dirty="0">
                <a:solidFill>
                  <a:srgbClr val="0070C0"/>
                </a:solidFill>
                <a:latin typeface="微软雅黑" panose="020B0503020204020204" pitchFamily="34" charset="-122"/>
                <a:ea typeface="微软雅黑" panose="020B0503020204020204" pitchFamily="34" charset="-122"/>
              </a:rPr>
              <a:t>B</a:t>
            </a:r>
            <a:r>
              <a:rPr lang="zh-CN" altLang="zh-CN" sz="1600" b="1" dirty="0">
                <a:solidFill>
                  <a:srgbClr val="0070C0"/>
                </a:solidFill>
                <a:latin typeface="微软雅黑" panose="020B0503020204020204" pitchFamily="34" charset="-122"/>
                <a:ea typeface="微软雅黑" panose="020B0503020204020204" pitchFamily="34" charset="-122"/>
              </a:rPr>
              <a:t>，由定子、转子、电机位置传感器、高压接口等组成，结构如图</a:t>
            </a:r>
            <a:r>
              <a:rPr lang="en-US" altLang="zh-CN" sz="1600" b="1" dirty="0">
                <a:solidFill>
                  <a:srgbClr val="0070C0"/>
                </a:solidFill>
                <a:latin typeface="微软雅黑" panose="020B0503020204020204" pitchFamily="34" charset="-122"/>
                <a:ea typeface="微软雅黑" panose="020B0503020204020204" pitchFamily="34" charset="-122"/>
              </a:rPr>
              <a:t>2-15</a:t>
            </a:r>
            <a:r>
              <a:rPr lang="zh-CN" altLang="zh-CN" sz="1600" b="1" dirty="0">
                <a:solidFill>
                  <a:srgbClr val="0070C0"/>
                </a:solidFill>
                <a:latin typeface="微软雅黑" panose="020B0503020204020204" pitchFamily="34" charset="-122"/>
                <a:ea typeface="微软雅黑" panose="020B0503020204020204" pitchFamily="34" charset="-122"/>
              </a:rPr>
              <a:t>所示。</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0" descr="图5-2-4"/>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91880" y="913284"/>
            <a:ext cx="4790221" cy="4374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51331" y="1777122"/>
            <a:ext cx="3635896" cy="2891790"/>
          </a:xfrm>
          <a:prstGeom prst="rect">
            <a:avLst/>
          </a:prstGeom>
        </p:spPr>
        <p:txBody>
          <a:bodyPr wrap="square">
            <a:spAutoFit/>
          </a:bodyPr>
          <a:lstStyle/>
          <a:p>
            <a:pPr>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2-14  E720</a:t>
            </a:r>
            <a:r>
              <a:rPr lang="zh-CN" altLang="zh-CN" sz="1600" b="1" dirty="0">
                <a:solidFill>
                  <a:srgbClr val="0070C0"/>
                </a:solidFill>
                <a:latin typeface="微软雅黑" panose="020B0503020204020204" pitchFamily="34" charset="-122"/>
                <a:ea typeface="微软雅黑" panose="020B0503020204020204" pitchFamily="34" charset="-122"/>
              </a:rPr>
              <a:t>主动变速器</a:t>
            </a:r>
            <a:r>
              <a:rPr lang="zh-CN" altLang="zh-CN" sz="1600" b="1" dirty="0" smtClean="0">
                <a:solidFill>
                  <a:srgbClr val="0070C0"/>
                </a:solidFill>
                <a:latin typeface="微软雅黑" panose="020B0503020204020204" pitchFamily="34" charset="-122"/>
                <a:ea typeface="微软雅黑" panose="020B0503020204020204" pitchFamily="34" charset="-122"/>
              </a:rPr>
              <a:t>剖面图</a:t>
            </a:r>
            <a:endParaRPr lang="en-US" altLang="zh-CN" sz="1600" b="1" dirty="0" smtClean="0">
              <a:solidFill>
                <a:srgbClr val="0070C0"/>
              </a:solidFill>
              <a:latin typeface="微软雅黑" panose="020B0503020204020204" pitchFamily="34" charset="-122"/>
              <a:ea typeface="微软雅黑" panose="020B0503020204020204" pitchFamily="34" charset="-122"/>
            </a:endParaRPr>
          </a:p>
          <a:p>
            <a:pPr>
              <a:spcBef>
                <a:spcPts val="600"/>
              </a:spcBef>
            </a:pPr>
            <a:endParaRPr lang="zh-CN" altLang="zh-CN" sz="1600" b="1" dirty="0">
              <a:solidFill>
                <a:srgbClr val="0070C0"/>
              </a:solidFill>
              <a:latin typeface="微软雅黑" panose="020B0503020204020204" pitchFamily="34" charset="-122"/>
              <a:ea typeface="微软雅黑" panose="020B0503020204020204" pitchFamily="34" charset="-122"/>
            </a:endParaRPr>
          </a:p>
          <a:p>
            <a:pPr>
              <a:lnSpc>
                <a:spcPct val="15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zh-CN" sz="1600" b="1" dirty="0">
                <a:solidFill>
                  <a:srgbClr val="0070C0"/>
                </a:solidFill>
                <a:latin typeface="微软雅黑" panose="020B0503020204020204" pitchFamily="34" charset="-122"/>
                <a:ea typeface="微软雅黑" panose="020B0503020204020204" pitchFamily="34" charset="-122"/>
              </a:rPr>
              <a:t>行星齿轮组</a:t>
            </a: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 2-</a:t>
            </a:r>
            <a:r>
              <a:rPr lang="zh-CN" altLang="zh-CN" sz="1600" b="1" dirty="0">
                <a:solidFill>
                  <a:srgbClr val="0070C0"/>
                </a:solidFill>
                <a:latin typeface="微软雅黑" panose="020B0503020204020204" pitchFamily="34" charset="-122"/>
                <a:ea typeface="微软雅黑" panose="020B0503020204020204" pitchFamily="34" charset="-122"/>
              </a:rPr>
              <a:t>行星齿轮组</a:t>
            </a:r>
            <a:r>
              <a:rPr lang="en-US" altLang="zh-CN" sz="1600" b="1" dirty="0">
                <a:solidFill>
                  <a:srgbClr val="0070C0"/>
                </a:solidFill>
                <a:latin typeface="微软雅黑" panose="020B0503020204020204" pitchFamily="34" charset="-122"/>
                <a:ea typeface="微软雅黑" panose="020B0503020204020204" pitchFamily="34" charset="-122"/>
              </a:rPr>
              <a:t>2</a:t>
            </a:r>
            <a:r>
              <a:rPr lang="zh-CN" altLang="zh-CN" sz="1600" b="1" dirty="0" smtClean="0">
                <a:solidFill>
                  <a:srgbClr val="0070C0"/>
                </a:solidFill>
                <a:latin typeface="微软雅黑" panose="020B0503020204020204" pitchFamily="34" charset="-122"/>
                <a:ea typeface="微软雅黑" panose="020B0503020204020204" pitchFamily="34" charset="-122"/>
              </a:rPr>
              <a:t>；</a:t>
            </a:r>
            <a:endParaRPr lang="en-US" altLang="zh-CN" sz="1600" b="1" dirty="0" smtClean="0">
              <a:solidFill>
                <a:srgbClr val="0070C0"/>
              </a:solidFill>
              <a:latin typeface="微软雅黑" panose="020B0503020204020204" pitchFamily="34" charset="-122"/>
              <a:ea typeface="微软雅黑" panose="020B0503020204020204" pitchFamily="34" charset="-122"/>
            </a:endParaRPr>
          </a:p>
          <a:p>
            <a:pPr>
              <a:lnSpc>
                <a:spcPct val="150000"/>
              </a:lnSpc>
              <a:spcBef>
                <a:spcPts val="600"/>
              </a:spcBef>
            </a:pPr>
            <a:r>
              <a:rPr lang="en-US" altLang="zh-CN" sz="1600" b="1" dirty="0" smtClean="0">
                <a:solidFill>
                  <a:srgbClr val="0070C0"/>
                </a:solidFill>
                <a:latin typeface="微软雅黑" panose="020B0503020204020204" pitchFamily="34" charset="-122"/>
                <a:ea typeface="微软雅黑" panose="020B0503020204020204" pitchFamily="34" charset="-122"/>
              </a:rPr>
              <a:t>3-</a:t>
            </a:r>
            <a:r>
              <a:rPr lang="zh-CN" altLang="zh-CN" sz="1600" b="1" dirty="0">
                <a:solidFill>
                  <a:srgbClr val="0070C0"/>
                </a:solidFill>
                <a:latin typeface="微软雅黑" panose="020B0503020204020204" pitchFamily="34" charset="-122"/>
                <a:ea typeface="微软雅黑" panose="020B0503020204020204" pitchFamily="34" charset="-122"/>
              </a:rPr>
              <a:t>电动机</a:t>
            </a:r>
            <a:r>
              <a:rPr lang="en-US" altLang="zh-CN" sz="1600" b="1" dirty="0">
                <a:solidFill>
                  <a:srgbClr val="0070C0"/>
                </a:solidFill>
                <a:latin typeface="微软雅黑" panose="020B0503020204020204" pitchFamily="34" charset="-122"/>
                <a:ea typeface="微软雅黑" panose="020B0503020204020204" pitchFamily="34" charset="-122"/>
              </a:rPr>
              <a:t>B</a:t>
            </a:r>
            <a:r>
              <a:rPr lang="zh-CN" altLang="zh-CN" sz="1600" b="1" dirty="0" smtClean="0">
                <a:solidFill>
                  <a:srgbClr val="0070C0"/>
                </a:solidFill>
                <a:latin typeface="微软雅黑" panose="020B0503020204020204" pitchFamily="34" charset="-122"/>
                <a:ea typeface="微软雅黑" panose="020B0503020204020204" pitchFamily="34" charset="-122"/>
              </a:rPr>
              <a:t>；</a:t>
            </a:r>
            <a:r>
              <a:rPr lang="en-US" altLang="zh-CN" sz="1600" b="1" dirty="0" smtClean="0">
                <a:solidFill>
                  <a:srgbClr val="0070C0"/>
                </a:solidFill>
                <a:latin typeface="微软雅黑" panose="020B0503020204020204" pitchFamily="34" charset="-122"/>
                <a:ea typeface="微软雅黑" panose="020B0503020204020204" pitchFamily="34" charset="-122"/>
              </a:rPr>
              <a:t>       </a:t>
            </a:r>
            <a:r>
              <a:rPr lang="en-US" altLang="zh-CN" sz="1600" b="1" dirty="0">
                <a:solidFill>
                  <a:srgbClr val="0070C0"/>
                </a:solidFill>
                <a:latin typeface="微软雅黑" panose="020B0503020204020204" pitchFamily="34" charset="-122"/>
                <a:ea typeface="微软雅黑" panose="020B0503020204020204" pitchFamily="34" charset="-122"/>
              </a:rPr>
              <a:t>4-</a:t>
            </a:r>
            <a:r>
              <a:rPr lang="zh-CN" altLang="zh-CN" sz="1600" b="1" dirty="0">
                <a:solidFill>
                  <a:srgbClr val="0070C0"/>
                </a:solidFill>
                <a:latin typeface="微软雅黑" panose="020B0503020204020204" pitchFamily="34" charset="-122"/>
                <a:ea typeface="微软雅黑" panose="020B0503020204020204" pitchFamily="34" charset="-122"/>
              </a:rPr>
              <a:t>行星齿轮组</a:t>
            </a:r>
            <a:r>
              <a:rPr lang="en-US" altLang="zh-CN" sz="1600" b="1" dirty="0">
                <a:solidFill>
                  <a:srgbClr val="0070C0"/>
                </a:solidFill>
                <a:latin typeface="微软雅黑" panose="020B0503020204020204" pitchFamily="34" charset="-122"/>
                <a:ea typeface="微软雅黑" panose="020B0503020204020204" pitchFamily="34" charset="-122"/>
              </a:rPr>
              <a:t>3</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 </a:t>
            </a:r>
            <a:endParaRPr lang="en-US" altLang="zh-CN" sz="1600" b="1" dirty="0" smtClean="0">
              <a:solidFill>
                <a:srgbClr val="0070C0"/>
              </a:solidFill>
              <a:latin typeface="微软雅黑" panose="020B0503020204020204" pitchFamily="34" charset="-122"/>
              <a:ea typeface="微软雅黑" panose="020B0503020204020204" pitchFamily="34" charset="-122"/>
            </a:endParaRPr>
          </a:p>
          <a:p>
            <a:pPr>
              <a:lnSpc>
                <a:spcPct val="150000"/>
              </a:lnSpc>
              <a:spcBef>
                <a:spcPts val="600"/>
              </a:spcBef>
            </a:pPr>
            <a:r>
              <a:rPr lang="en-US" altLang="zh-CN" sz="1600" b="1" dirty="0" smtClean="0">
                <a:solidFill>
                  <a:srgbClr val="0070C0"/>
                </a:solidFill>
                <a:latin typeface="微软雅黑" panose="020B0503020204020204" pitchFamily="34" charset="-122"/>
                <a:ea typeface="微软雅黑" panose="020B0503020204020204" pitchFamily="34" charset="-122"/>
              </a:rPr>
              <a:t>5-</a:t>
            </a:r>
            <a:r>
              <a:rPr lang="zh-CN" altLang="zh-CN" sz="1600" b="1" dirty="0">
                <a:solidFill>
                  <a:srgbClr val="0070C0"/>
                </a:solidFill>
                <a:latin typeface="微软雅黑" panose="020B0503020204020204" pitchFamily="34" charset="-122"/>
                <a:ea typeface="微软雅黑" panose="020B0503020204020204" pitchFamily="34" charset="-122"/>
              </a:rPr>
              <a:t>片式离合器</a:t>
            </a:r>
            <a:r>
              <a:rPr lang="en-US" altLang="zh-CN" sz="1600" b="1" dirty="0">
                <a:solidFill>
                  <a:srgbClr val="0070C0"/>
                </a:solidFill>
                <a:latin typeface="微软雅黑" panose="020B0503020204020204" pitchFamily="34" charset="-122"/>
                <a:ea typeface="微软雅黑" panose="020B0503020204020204" pitchFamily="34" charset="-122"/>
              </a:rPr>
              <a:t>2</a:t>
            </a:r>
            <a:r>
              <a:rPr lang="zh-CN" altLang="zh-CN" sz="1600" b="1" dirty="0" smtClean="0">
                <a:solidFill>
                  <a:srgbClr val="0070C0"/>
                </a:solidFill>
                <a:latin typeface="微软雅黑" panose="020B0503020204020204" pitchFamily="34" charset="-122"/>
                <a:ea typeface="微软雅黑" panose="020B0503020204020204" pitchFamily="34" charset="-122"/>
              </a:rPr>
              <a:t>；</a:t>
            </a:r>
            <a:r>
              <a:rPr lang="en-US" altLang="zh-CN" sz="1600" b="1" dirty="0" smtClean="0">
                <a:solidFill>
                  <a:srgbClr val="0070C0"/>
                </a:solidFill>
                <a:latin typeface="微软雅黑" panose="020B0503020204020204" pitchFamily="34" charset="-122"/>
                <a:ea typeface="微软雅黑" panose="020B0503020204020204" pitchFamily="34" charset="-122"/>
              </a:rPr>
              <a:t>6-</a:t>
            </a:r>
            <a:r>
              <a:rPr lang="zh-CN" altLang="zh-CN" sz="1600" b="1" dirty="0">
                <a:solidFill>
                  <a:srgbClr val="0070C0"/>
                </a:solidFill>
                <a:latin typeface="微软雅黑" panose="020B0503020204020204" pitchFamily="34" charset="-122"/>
                <a:ea typeface="微软雅黑" panose="020B0503020204020204" pitchFamily="34" charset="-122"/>
              </a:rPr>
              <a:t>片式离合器</a:t>
            </a: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 </a:t>
            </a:r>
            <a:endParaRPr lang="en-US" altLang="zh-CN" sz="1600" b="1" dirty="0" smtClean="0">
              <a:solidFill>
                <a:srgbClr val="0070C0"/>
              </a:solidFill>
              <a:latin typeface="微软雅黑" panose="020B0503020204020204" pitchFamily="34" charset="-122"/>
              <a:ea typeface="微软雅黑" panose="020B0503020204020204" pitchFamily="34" charset="-122"/>
            </a:endParaRPr>
          </a:p>
          <a:p>
            <a:pPr>
              <a:lnSpc>
                <a:spcPct val="150000"/>
              </a:lnSpc>
              <a:spcBef>
                <a:spcPts val="600"/>
              </a:spcBef>
            </a:pPr>
            <a:r>
              <a:rPr lang="en-US" altLang="zh-CN" sz="1600" b="1" dirty="0" smtClean="0">
                <a:solidFill>
                  <a:srgbClr val="0070C0"/>
                </a:solidFill>
                <a:latin typeface="微软雅黑" panose="020B0503020204020204" pitchFamily="34" charset="-122"/>
                <a:ea typeface="微软雅黑" panose="020B0503020204020204" pitchFamily="34" charset="-122"/>
              </a:rPr>
              <a:t>7-</a:t>
            </a:r>
            <a:r>
              <a:rPr lang="zh-CN" altLang="zh-CN" sz="1600" b="1" dirty="0">
                <a:solidFill>
                  <a:srgbClr val="0070C0"/>
                </a:solidFill>
                <a:latin typeface="微软雅黑" panose="020B0503020204020204" pitchFamily="34" charset="-122"/>
                <a:ea typeface="微软雅黑" panose="020B0503020204020204" pitchFamily="34" charset="-122"/>
              </a:rPr>
              <a:t>片式离合器</a:t>
            </a:r>
            <a:r>
              <a:rPr lang="en-US" altLang="zh-CN" sz="1600" b="1" dirty="0">
                <a:solidFill>
                  <a:srgbClr val="0070C0"/>
                </a:solidFill>
                <a:latin typeface="微软雅黑" panose="020B0503020204020204" pitchFamily="34" charset="-122"/>
                <a:ea typeface="微软雅黑" panose="020B0503020204020204" pitchFamily="34" charset="-122"/>
              </a:rPr>
              <a:t>3</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8-</a:t>
            </a:r>
            <a:r>
              <a:rPr lang="zh-CN" altLang="zh-CN" sz="1600" b="1" dirty="0">
                <a:solidFill>
                  <a:srgbClr val="0070C0"/>
                </a:solidFill>
                <a:latin typeface="微软雅黑" panose="020B0503020204020204" pitchFamily="34" charset="-122"/>
                <a:ea typeface="微软雅黑" panose="020B0503020204020204" pitchFamily="34" charset="-122"/>
              </a:rPr>
              <a:t>片式离合器</a:t>
            </a:r>
            <a:r>
              <a:rPr lang="en-US" altLang="zh-CN" sz="1600" b="1" dirty="0">
                <a:solidFill>
                  <a:srgbClr val="0070C0"/>
                </a:solidFill>
                <a:latin typeface="微软雅黑" panose="020B0503020204020204" pitchFamily="34" charset="-122"/>
                <a:ea typeface="微软雅黑" panose="020B0503020204020204" pitchFamily="34" charset="-122"/>
              </a:rPr>
              <a:t>4</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 </a:t>
            </a:r>
            <a:endParaRPr lang="en-US" altLang="zh-CN" sz="1600" b="1" dirty="0" smtClean="0">
              <a:solidFill>
                <a:srgbClr val="0070C0"/>
              </a:solidFill>
              <a:latin typeface="微软雅黑" panose="020B0503020204020204" pitchFamily="34" charset="-122"/>
              <a:ea typeface="微软雅黑" panose="020B0503020204020204" pitchFamily="34" charset="-122"/>
            </a:endParaRPr>
          </a:p>
          <a:p>
            <a:pPr>
              <a:lnSpc>
                <a:spcPct val="150000"/>
              </a:lnSpc>
              <a:spcBef>
                <a:spcPts val="600"/>
              </a:spcBef>
            </a:pPr>
            <a:r>
              <a:rPr lang="en-US" altLang="zh-CN" sz="1600" b="1" dirty="0" smtClean="0">
                <a:solidFill>
                  <a:srgbClr val="0070C0"/>
                </a:solidFill>
                <a:latin typeface="微软雅黑" panose="020B0503020204020204" pitchFamily="34" charset="-122"/>
                <a:ea typeface="微软雅黑" panose="020B0503020204020204" pitchFamily="34" charset="-122"/>
              </a:rPr>
              <a:t>9-</a:t>
            </a:r>
            <a:r>
              <a:rPr lang="zh-CN" altLang="zh-CN" sz="1600" b="1" dirty="0">
                <a:solidFill>
                  <a:srgbClr val="0070C0"/>
                </a:solidFill>
                <a:latin typeface="微软雅黑" panose="020B0503020204020204" pitchFamily="34" charset="-122"/>
                <a:ea typeface="微软雅黑" panose="020B0503020204020204" pitchFamily="34" charset="-122"/>
              </a:rPr>
              <a:t>电动机</a:t>
            </a:r>
            <a:r>
              <a:rPr lang="en-US" altLang="zh-CN" sz="1600" b="1" dirty="0">
                <a:solidFill>
                  <a:srgbClr val="0070C0"/>
                </a:solidFill>
                <a:latin typeface="微软雅黑" panose="020B0503020204020204" pitchFamily="34" charset="-122"/>
                <a:ea typeface="微软雅黑" panose="020B0503020204020204" pitchFamily="34" charset="-122"/>
              </a:rPr>
              <a:t>A</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
        <p:nvSpPr>
          <p:cNvPr id="4" name="矩形 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0482" name="Picture 10" descr="图5-2-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75856" y="913284"/>
            <a:ext cx="4680520" cy="4404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79765" y="1057548"/>
            <a:ext cx="3528392" cy="4231005"/>
          </a:xfrm>
          <a:prstGeom prst="rect">
            <a:avLst/>
          </a:prstGeom>
        </p:spPr>
        <p:txBody>
          <a:bodyPr wrap="square">
            <a:spAutoFit/>
          </a:bodyPr>
          <a:lstStyle/>
          <a:p>
            <a:pPr>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2-15</a:t>
            </a:r>
            <a:r>
              <a:rPr lang="zh-CN" altLang="zh-CN" sz="1600" b="1" dirty="0" smtClean="0">
                <a:solidFill>
                  <a:srgbClr val="0070C0"/>
                </a:solidFill>
                <a:latin typeface="微软雅黑" panose="020B0503020204020204" pitchFamily="34" charset="-122"/>
                <a:ea typeface="微软雅黑" panose="020B0503020204020204" pitchFamily="34" charset="-122"/>
              </a:rPr>
              <a:t>电动机</a:t>
            </a:r>
            <a:endParaRPr lang="en-US" altLang="zh-CN" sz="1600" b="1" dirty="0" smtClean="0">
              <a:solidFill>
                <a:srgbClr val="0070C0"/>
              </a:solidFill>
              <a:latin typeface="微软雅黑" panose="020B0503020204020204" pitchFamily="34" charset="-122"/>
              <a:ea typeface="微软雅黑" panose="020B0503020204020204" pitchFamily="34" charset="-122"/>
            </a:endParaRPr>
          </a:p>
          <a:p>
            <a:pPr>
              <a:spcBef>
                <a:spcPts val="600"/>
              </a:spcBef>
            </a:pPr>
            <a:endParaRPr lang="zh-CN" altLang="zh-CN" sz="1600" b="1" dirty="0">
              <a:solidFill>
                <a:srgbClr val="0070C0"/>
              </a:solidFill>
              <a:latin typeface="微软雅黑" panose="020B0503020204020204" pitchFamily="34" charset="-122"/>
              <a:ea typeface="微软雅黑" panose="020B0503020204020204" pitchFamily="34" charset="-122"/>
            </a:endParaRPr>
          </a:p>
          <a:p>
            <a:pPr>
              <a:lnSpc>
                <a:spcPct val="15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zh-CN" sz="1600" b="1" dirty="0">
                <a:solidFill>
                  <a:srgbClr val="0070C0"/>
                </a:solidFill>
                <a:latin typeface="微软雅黑" panose="020B0503020204020204" pitchFamily="34" charset="-122"/>
                <a:ea typeface="微软雅黑" panose="020B0503020204020204" pitchFamily="34" charset="-122"/>
              </a:rPr>
              <a:t>电动机</a:t>
            </a:r>
            <a:r>
              <a:rPr lang="en-US" altLang="zh-CN" sz="1600" b="1" dirty="0">
                <a:solidFill>
                  <a:srgbClr val="0070C0"/>
                </a:solidFill>
                <a:latin typeface="微软雅黑" panose="020B0503020204020204" pitchFamily="34" charset="-122"/>
                <a:ea typeface="微软雅黑" panose="020B0503020204020204" pitchFamily="34" charset="-122"/>
              </a:rPr>
              <a:t>A </a:t>
            </a:r>
            <a:r>
              <a:rPr lang="zh-CN" altLang="en-US" sz="1600" b="1" dirty="0">
                <a:solidFill>
                  <a:srgbClr val="0070C0"/>
                </a:solidFill>
                <a:latin typeface="微软雅黑" panose="020B0503020204020204" pitchFamily="34" charset="-122"/>
                <a:ea typeface="微软雅黑" panose="020B0503020204020204" pitchFamily="34" charset="-122"/>
              </a:rPr>
              <a:t>；</a:t>
            </a:r>
            <a:endParaRPr lang="en-US" altLang="zh-CN" sz="1600" b="1" dirty="0" smtClean="0">
              <a:solidFill>
                <a:srgbClr val="0070C0"/>
              </a:solidFill>
              <a:latin typeface="微软雅黑" panose="020B0503020204020204" pitchFamily="34" charset="-122"/>
              <a:ea typeface="微软雅黑" panose="020B0503020204020204" pitchFamily="34" charset="-122"/>
            </a:endParaRPr>
          </a:p>
          <a:p>
            <a:pPr>
              <a:lnSpc>
                <a:spcPct val="150000"/>
              </a:lnSpc>
              <a:spcBef>
                <a:spcPts val="600"/>
              </a:spcBef>
            </a:pPr>
            <a:r>
              <a:rPr lang="en-US" altLang="zh-CN" sz="1600" b="1" dirty="0" smtClean="0">
                <a:solidFill>
                  <a:srgbClr val="0070C0"/>
                </a:solidFill>
                <a:latin typeface="微软雅黑" panose="020B0503020204020204" pitchFamily="34" charset="-122"/>
                <a:ea typeface="微软雅黑" panose="020B0503020204020204" pitchFamily="34" charset="-122"/>
              </a:rPr>
              <a:t>2-</a:t>
            </a:r>
            <a:r>
              <a:rPr lang="zh-CN" altLang="zh-CN" sz="1600" b="1" dirty="0">
                <a:solidFill>
                  <a:srgbClr val="0070C0"/>
                </a:solidFill>
                <a:latin typeface="微软雅黑" panose="020B0503020204020204" pitchFamily="34" charset="-122"/>
                <a:ea typeface="微软雅黑" panose="020B0503020204020204" pitchFamily="34" charset="-122"/>
              </a:rPr>
              <a:t>电动机</a:t>
            </a:r>
            <a:r>
              <a:rPr lang="en-US" altLang="zh-CN" sz="1600" b="1" dirty="0">
                <a:solidFill>
                  <a:srgbClr val="0070C0"/>
                </a:solidFill>
                <a:latin typeface="微软雅黑" panose="020B0503020204020204" pitchFamily="34" charset="-122"/>
                <a:ea typeface="微软雅黑" panose="020B0503020204020204" pitchFamily="34" charset="-122"/>
              </a:rPr>
              <a:t>B </a:t>
            </a:r>
            <a:r>
              <a:rPr lang="zh-CN" altLang="en-US" sz="1600" b="1" dirty="0">
                <a:solidFill>
                  <a:srgbClr val="0070C0"/>
                </a:solidFill>
                <a:latin typeface="微软雅黑" panose="020B0503020204020204" pitchFamily="34" charset="-122"/>
                <a:ea typeface="微软雅黑" panose="020B0503020204020204" pitchFamily="34" charset="-122"/>
              </a:rPr>
              <a:t>；</a:t>
            </a:r>
            <a:endParaRPr lang="en-US" altLang="zh-CN" sz="1600" b="1" dirty="0" smtClean="0">
              <a:solidFill>
                <a:srgbClr val="0070C0"/>
              </a:solidFill>
              <a:latin typeface="微软雅黑" panose="020B0503020204020204" pitchFamily="34" charset="-122"/>
              <a:ea typeface="微软雅黑" panose="020B0503020204020204" pitchFamily="34" charset="-122"/>
            </a:endParaRPr>
          </a:p>
          <a:p>
            <a:pPr>
              <a:lnSpc>
                <a:spcPct val="150000"/>
              </a:lnSpc>
              <a:spcBef>
                <a:spcPts val="600"/>
              </a:spcBef>
            </a:pPr>
            <a:r>
              <a:rPr lang="en-US" altLang="zh-CN" sz="1600" b="1" dirty="0" smtClean="0">
                <a:solidFill>
                  <a:srgbClr val="0070C0"/>
                </a:solidFill>
                <a:latin typeface="微软雅黑" panose="020B0503020204020204" pitchFamily="34" charset="-122"/>
                <a:ea typeface="微软雅黑" panose="020B0503020204020204" pitchFamily="34" charset="-122"/>
              </a:rPr>
              <a:t>3-</a:t>
            </a:r>
            <a:r>
              <a:rPr lang="zh-CN" altLang="zh-CN" sz="1600" b="1" dirty="0">
                <a:solidFill>
                  <a:srgbClr val="0070C0"/>
                </a:solidFill>
                <a:latin typeface="微软雅黑" panose="020B0503020204020204" pitchFamily="34" charset="-122"/>
                <a:ea typeface="微软雅黑" panose="020B0503020204020204" pitchFamily="34" charset="-122"/>
              </a:rPr>
              <a:t>电动机</a:t>
            </a:r>
            <a:r>
              <a:rPr lang="en-US" altLang="zh-CN" sz="1600" b="1" dirty="0">
                <a:solidFill>
                  <a:srgbClr val="0070C0"/>
                </a:solidFill>
                <a:latin typeface="微软雅黑" panose="020B0503020204020204" pitchFamily="34" charset="-122"/>
                <a:ea typeface="微软雅黑" panose="020B0503020204020204" pitchFamily="34" charset="-122"/>
              </a:rPr>
              <a:t>B</a:t>
            </a:r>
            <a:r>
              <a:rPr lang="zh-CN" altLang="zh-CN" sz="1600" b="1" dirty="0">
                <a:solidFill>
                  <a:srgbClr val="0070C0"/>
                </a:solidFill>
                <a:latin typeface="微软雅黑" panose="020B0503020204020204" pitchFamily="34" charset="-122"/>
                <a:ea typeface="微软雅黑" panose="020B0503020204020204" pitchFamily="34" charset="-122"/>
              </a:rPr>
              <a:t>的转子</a:t>
            </a:r>
            <a:r>
              <a:rPr lang="en-US" altLang="zh-CN" sz="1600" b="1" dirty="0">
                <a:solidFill>
                  <a:srgbClr val="0070C0"/>
                </a:solidFill>
                <a:latin typeface="微软雅黑" panose="020B0503020204020204" pitchFamily="34" charset="-122"/>
                <a:ea typeface="微软雅黑" panose="020B0503020204020204" pitchFamily="34" charset="-122"/>
              </a:rPr>
              <a:t> </a:t>
            </a:r>
            <a:r>
              <a:rPr lang="zh-CN" altLang="en-US" sz="1600" b="1" dirty="0">
                <a:solidFill>
                  <a:srgbClr val="0070C0"/>
                </a:solidFill>
                <a:latin typeface="微软雅黑" panose="020B0503020204020204" pitchFamily="34" charset="-122"/>
                <a:ea typeface="微软雅黑" panose="020B0503020204020204" pitchFamily="34" charset="-122"/>
              </a:rPr>
              <a:t>；</a:t>
            </a:r>
            <a:endParaRPr lang="en-US" altLang="zh-CN" sz="1600" b="1" dirty="0" smtClean="0">
              <a:solidFill>
                <a:srgbClr val="0070C0"/>
              </a:solidFill>
              <a:latin typeface="微软雅黑" panose="020B0503020204020204" pitchFamily="34" charset="-122"/>
              <a:ea typeface="微软雅黑" panose="020B0503020204020204" pitchFamily="34" charset="-122"/>
            </a:endParaRPr>
          </a:p>
          <a:p>
            <a:pPr>
              <a:lnSpc>
                <a:spcPct val="150000"/>
              </a:lnSpc>
              <a:spcBef>
                <a:spcPts val="600"/>
              </a:spcBef>
            </a:pPr>
            <a:r>
              <a:rPr lang="en-US" altLang="zh-CN" sz="1600" b="1" dirty="0" smtClean="0">
                <a:solidFill>
                  <a:srgbClr val="0070C0"/>
                </a:solidFill>
                <a:latin typeface="微软雅黑" panose="020B0503020204020204" pitchFamily="34" charset="-122"/>
                <a:ea typeface="微软雅黑" panose="020B0503020204020204" pitchFamily="34" charset="-122"/>
              </a:rPr>
              <a:t>4-</a:t>
            </a:r>
            <a:r>
              <a:rPr lang="zh-CN" altLang="zh-CN" sz="1600" b="1" dirty="0">
                <a:solidFill>
                  <a:srgbClr val="0070C0"/>
                </a:solidFill>
                <a:latin typeface="微软雅黑" panose="020B0503020204020204" pitchFamily="34" charset="-122"/>
                <a:ea typeface="微软雅黑" panose="020B0503020204020204" pitchFamily="34" charset="-122"/>
              </a:rPr>
              <a:t>主动变速箱的主轴</a:t>
            </a:r>
            <a:r>
              <a:rPr lang="en-US" altLang="zh-CN" sz="1600" b="1" dirty="0">
                <a:solidFill>
                  <a:srgbClr val="0070C0"/>
                </a:solidFill>
                <a:latin typeface="微软雅黑" panose="020B0503020204020204" pitchFamily="34" charset="-122"/>
                <a:ea typeface="微软雅黑" panose="020B0503020204020204" pitchFamily="34" charset="-122"/>
              </a:rPr>
              <a:t> </a:t>
            </a:r>
            <a:r>
              <a:rPr lang="zh-CN" altLang="en-US" sz="1600" b="1" dirty="0">
                <a:solidFill>
                  <a:srgbClr val="0070C0"/>
                </a:solidFill>
                <a:latin typeface="微软雅黑" panose="020B0503020204020204" pitchFamily="34" charset="-122"/>
                <a:ea typeface="微软雅黑" panose="020B0503020204020204" pitchFamily="34" charset="-122"/>
              </a:rPr>
              <a:t>；</a:t>
            </a:r>
            <a:endParaRPr lang="en-US" altLang="zh-CN" sz="1600" b="1" dirty="0" smtClean="0">
              <a:solidFill>
                <a:srgbClr val="0070C0"/>
              </a:solidFill>
              <a:latin typeface="微软雅黑" panose="020B0503020204020204" pitchFamily="34" charset="-122"/>
              <a:ea typeface="微软雅黑" panose="020B0503020204020204" pitchFamily="34" charset="-122"/>
            </a:endParaRPr>
          </a:p>
          <a:p>
            <a:pPr>
              <a:lnSpc>
                <a:spcPct val="150000"/>
              </a:lnSpc>
              <a:spcBef>
                <a:spcPts val="600"/>
              </a:spcBef>
            </a:pPr>
            <a:r>
              <a:rPr lang="en-US" altLang="zh-CN" sz="1600" b="1" dirty="0" smtClean="0">
                <a:solidFill>
                  <a:srgbClr val="0070C0"/>
                </a:solidFill>
                <a:latin typeface="微软雅黑" panose="020B0503020204020204" pitchFamily="34" charset="-122"/>
                <a:ea typeface="微软雅黑" panose="020B0503020204020204" pitchFamily="34" charset="-122"/>
              </a:rPr>
              <a:t>5-</a:t>
            </a:r>
            <a:r>
              <a:rPr lang="zh-CN" altLang="zh-CN" sz="1600" b="1" dirty="0">
                <a:solidFill>
                  <a:srgbClr val="0070C0"/>
                </a:solidFill>
                <a:latin typeface="微软雅黑" panose="020B0503020204020204" pitchFamily="34" charset="-122"/>
                <a:ea typeface="微软雅黑" panose="020B0503020204020204" pitchFamily="34" charset="-122"/>
              </a:rPr>
              <a:t>电动机</a:t>
            </a:r>
            <a:r>
              <a:rPr lang="en-US" altLang="zh-CN" sz="1600" b="1" dirty="0">
                <a:solidFill>
                  <a:srgbClr val="0070C0"/>
                </a:solidFill>
                <a:latin typeface="微软雅黑" panose="020B0503020204020204" pitchFamily="34" charset="-122"/>
                <a:ea typeface="微软雅黑" panose="020B0503020204020204" pitchFamily="34" charset="-122"/>
              </a:rPr>
              <a:t>B</a:t>
            </a:r>
            <a:r>
              <a:rPr lang="zh-CN" altLang="zh-CN" sz="1600" b="1" dirty="0">
                <a:solidFill>
                  <a:srgbClr val="0070C0"/>
                </a:solidFill>
                <a:latin typeface="微软雅黑" panose="020B0503020204020204" pitchFamily="34" charset="-122"/>
                <a:ea typeface="微软雅黑" panose="020B0503020204020204" pitchFamily="34" charset="-122"/>
              </a:rPr>
              <a:t>的电机位置传感器接口；</a:t>
            </a:r>
            <a:r>
              <a:rPr lang="en-US" altLang="zh-CN" sz="1600" b="1" dirty="0">
                <a:solidFill>
                  <a:srgbClr val="0070C0"/>
                </a:solidFill>
                <a:latin typeface="微软雅黑" panose="020B0503020204020204" pitchFamily="34" charset="-122"/>
                <a:ea typeface="微软雅黑" panose="020B0503020204020204" pitchFamily="34" charset="-122"/>
              </a:rPr>
              <a:t> </a:t>
            </a:r>
            <a:endParaRPr lang="en-US" altLang="zh-CN" sz="1600" b="1" dirty="0" smtClean="0">
              <a:solidFill>
                <a:srgbClr val="0070C0"/>
              </a:solidFill>
              <a:latin typeface="微软雅黑" panose="020B0503020204020204" pitchFamily="34" charset="-122"/>
              <a:ea typeface="微软雅黑" panose="020B0503020204020204" pitchFamily="34" charset="-122"/>
            </a:endParaRPr>
          </a:p>
          <a:p>
            <a:pPr>
              <a:lnSpc>
                <a:spcPct val="150000"/>
              </a:lnSpc>
              <a:spcBef>
                <a:spcPts val="600"/>
              </a:spcBef>
            </a:pPr>
            <a:r>
              <a:rPr lang="en-US" altLang="zh-CN" sz="1600" b="1" dirty="0" smtClean="0">
                <a:solidFill>
                  <a:srgbClr val="0070C0"/>
                </a:solidFill>
                <a:latin typeface="微软雅黑" panose="020B0503020204020204" pitchFamily="34" charset="-122"/>
                <a:ea typeface="微软雅黑" panose="020B0503020204020204" pitchFamily="34" charset="-122"/>
              </a:rPr>
              <a:t>6-</a:t>
            </a:r>
            <a:r>
              <a:rPr lang="zh-CN" altLang="zh-CN" sz="1600" b="1" dirty="0">
                <a:solidFill>
                  <a:srgbClr val="0070C0"/>
                </a:solidFill>
                <a:latin typeface="微软雅黑" panose="020B0503020204020204" pitchFamily="34" charset="-122"/>
                <a:ea typeface="微软雅黑" panose="020B0503020204020204" pitchFamily="34" charset="-122"/>
              </a:rPr>
              <a:t>电动机</a:t>
            </a:r>
            <a:r>
              <a:rPr lang="en-US" altLang="zh-CN" sz="1600" b="1" dirty="0">
                <a:solidFill>
                  <a:srgbClr val="0070C0"/>
                </a:solidFill>
                <a:latin typeface="微软雅黑" panose="020B0503020204020204" pitchFamily="34" charset="-122"/>
                <a:ea typeface="微软雅黑" panose="020B0503020204020204" pitchFamily="34" charset="-122"/>
              </a:rPr>
              <a:t>B</a:t>
            </a:r>
            <a:r>
              <a:rPr lang="zh-CN" altLang="zh-CN" sz="1600" b="1" dirty="0">
                <a:solidFill>
                  <a:srgbClr val="0070C0"/>
                </a:solidFill>
                <a:latin typeface="微软雅黑" panose="020B0503020204020204" pitchFamily="34" charset="-122"/>
                <a:ea typeface="微软雅黑" panose="020B0503020204020204" pitchFamily="34" charset="-122"/>
              </a:rPr>
              <a:t>定子上的</a:t>
            </a:r>
            <a:r>
              <a:rPr lang="zh-CN" altLang="zh-CN" sz="1600" b="1" dirty="0" smtClean="0">
                <a:solidFill>
                  <a:srgbClr val="0070C0"/>
                </a:solidFill>
                <a:latin typeface="微软雅黑" panose="020B0503020204020204" pitchFamily="34" charset="-122"/>
                <a:ea typeface="微软雅黑" panose="020B0503020204020204" pitchFamily="34" charset="-122"/>
              </a:rPr>
              <a:t>绕组；</a:t>
            </a:r>
            <a:endParaRPr lang="en-US" altLang="zh-CN" sz="1600" b="1" dirty="0" smtClean="0">
              <a:solidFill>
                <a:srgbClr val="0070C0"/>
              </a:solidFill>
              <a:latin typeface="微软雅黑" panose="020B0503020204020204" pitchFamily="34" charset="-122"/>
              <a:ea typeface="微软雅黑" panose="020B0503020204020204" pitchFamily="34" charset="-122"/>
            </a:endParaRPr>
          </a:p>
          <a:p>
            <a:pPr>
              <a:lnSpc>
                <a:spcPct val="150000"/>
              </a:lnSpc>
              <a:spcBef>
                <a:spcPts val="600"/>
              </a:spcBef>
            </a:pPr>
            <a:r>
              <a:rPr lang="en-US" altLang="zh-CN" sz="1600" b="1" dirty="0" smtClean="0">
                <a:solidFill>
                  <a:srgbClr val="0070C0"/>
                </a:solidFill>
                <a:latin typeface="微软雅黑" panose="020B0503020204020204" pitchFamily="34" charset="-122"/>
                <a:ea typeface="微软雅黑" panose="020B0503020204020204" pitchFamily="34" charset="-122"/>
              </a:rPr>
              <a:t>7-</a:t>
            </a:r>
            <a:r>
              <a:rPr lang="zh-CN" altLang="zh-CN" sz="1600" b="1" dirty="0">
                <a:solidFill>
                  <a:srgbClr val="0070C0"/>
                </a:solidFill>
                <a:latin typeface="微软雅黑" panose="020B0503020204020204" pitchFamily="34" charset="-122"/>
                <a:ea typeface="微软雅黑" panose="020B0503020204020204" pitchFamily="34" charset="-122"/>
              </a:rPr>
              <a:t>电动机</a:t>
            </a:r>
            <a:r>
              <a:rPr lang="en-US" altLang="zh-CN" sz="1600" b="1" dirty="0">
                <a:solidFill>
                  <a:srgbClr val="0070C0"/>
                </a:solidFill>
                <a:latin typeface="微软雅黑" panose="020B0503020204020204" pitchFamily="34" charset="-122"/>
                <a:ea typeface="微软雅黑" panose="020B0503020204020204" pitchFamily="34" charset="-122"/>
              </a:rPr>
              <a:t>A</a:t>
            </a:r>
            <a:r>
              <a:rPr lang="zh-CN" altLang="zh-CN" sz="1600" b="1" dirty="0">
                <a:solidFill>
                  <a:srgbClr val="0070C0"/>
                </a:solidFill>
                <a:latin typeface="微软雅黑" panose="020B0503020204020204" pitchFamily="34" charset="-122"/>
                <a:ea typeface="微软雅黑" panose="020B0503020204020204" pitchFamily="34" charset="-122"/>
              </a:rPr>
              <a:t>三相高压接口</a:t>
            </a:r>
            <a:r>
              <a:rPr lang="en-US" altLang="zh-CN" sz="1600" b="1" dirty="0">
                <a:solidFill>
                  <a:srgbClr val="0070C0"/>
                </a:solidFill>
                <a:latin typeface="微软雅黑" panose="020B0503020204020204" pitchFamily="34" charset="-122"/>
                <a:ea typeface="微软雅黑" panose="020B0503020204020204" pitchFamily="34" charset="-122"/>
              </a:rPr>
              <a:t> </a:t>
            </a:r>
            <a:r>
              <a:rPr lang="zh-CN" altLang="en-US" sz="1600" b="1" dirty="0">
                <a:solidFill>
                  <a:srgbClr val="0070C0"/>
                </a:solidFill>
                <a:latin typeface="微软雅黑" panose="020B0503020204020204" pitchFamily="34" charset="-122"/>
                <a:ea typeface="微软雅黑" panose="020B0503020204020204" pitchFamily="34" charset="-122"/>
              </a:rPr>
              <a:t>；</a:t>
            </a:r>
            <a:endParaRPr lang="en-US" altLang="zh-CN" sz="1600" b="1" dirty="0" smtClean="0">
              <a:solidFill>
                <a:srgbClr val="0070C0"/>
              </a:solidFill>
              <a:latin typeface="微软雅黑" panose="020B0503020204020204" pitchFamily="34" charset="-122"/>
              <a:ea typeface="微软雅黑" panose="020B0503020204020204" pitchFamily="34" charset="-122"/>
            </a:endParaRPr>
          </a:p>
          <a:p>
            <a:pPr>
              <a:lnSpc>
                <a:spcPct val="150000"/>
              </a:lnSpc>
              <a:spcBef>
                <a:spcPts val="600"/>
              </a:spcBef>
            </a:pPr>
            <a:r>
              <a:rPr lang="en-US" altLang="zh-CN" sz="1600" b="1" dirty="0" smtClean="0">
                <a:solidFill>
                  <a:srgbClr val="0070C0"/>
                </a:solidFill>
                <a:latin typeface="微软雅黑" panose="020B0503020204020204" pitchFamily="34" charset="-122"/>
                <a:ea typeface="微软雅黑" panose="020B0503020204020204" pitchFamily="34" charset="-122"/>
              </a:rPr>
              <a:t>8-</a:t>
            </a:r>
            <a:r>
              <a:rPr lang="zh-CN" altLang="zh-CN" sz="1600" b="1" dirty="0">
                <a:solidFill>
                  <a:srgbClr val="0070C0"/>
                </a:solidFill>
                <a:latin typeface="微软雅黑" panose="020B0503020204020204" pitchFamily="34" charset="-122"/>
                <a:ea typeface="微软雅黑" panose="020B0503020204020204" pitchFamily="34" charset="-122"/>
              </a:rPr>
              <a:t>电动机</a:t>
            </a:r>
            <a:r>
              <a:rPr lang="en-US" altLang="zh-CN" sz="1600" b="1" dirty="0">
                <a:solidFill>
                  <a:srgbClr val="0070C0"/>
                </a:solidFill>
                <a:latin typeface="微软雅黑" panose="020B0503020204020204" pitchFamily="34" charset="-122"/>
                <a:ea typeface="微软雅黑" panose="020B0503020204020204" pitchFamily="34" charset="-122"/>
              </a:rPr>
              <a:t>A</a:t>
            </a:r>
            <a:r>
              <a:rPr lang="zh-CN" altLang="zh-CN" sz="1600" b="1" dirty="0">
                <a:solidFill>
                  <a:srgbClr val="0070C0"/>
                </a:solidFill>
                <a:latin typeface="微软雅黑" panose="020B0503020204020204" pitchFamily="34" charset="-122"/>
                <a:ea typeface="微软雅黑" panose="020B0503020204020204" pitchFamily="34" charset="-122"/>
              </a:rPr>
              <a:t>定子上的绕组</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36154" y="1849388"/>
            <a:ext cx="7848872" cy="2308324"/>
          </a:xfrm>
          <a:prstGeom prst="rect">
            <a:avLst/>
          </a:prstGeom>
          <a:noFill/>
        </p:spPr>
        <p:txBody>
          <a:bodyPr wrap="square" rtlCol="0">
            <a:spAutoFit/>
          </a:bodyPr>
          <a:lstStyle/>
          <a:p>
            <a:pPr indent="449580">
              <a:lnSpc>
                <a:spcPct val="200000"/>
              </a:lnSpc>
            </a:pPr>
            <a:r>
              <a:rPr lang="zh-CN" altLang="en-US" b="1" dirty="0" smtClean="0">
                <a:solidFill>
                  <a:srgbClr val="0070C0"/>
                </a:solidFill>
                <a:latin typeface="微软雅黑" panose="020B0503020204020204" pitchFamily="34" charset="-122"/>
                <a:ea typeface="微软雅黑" panose="020B0503020204020204" pitchFamily="34" charset="-122"/>
              </a:rPr>
              <a:t>同学</a:t>
            </a:r>
            <a:r>
              <a:rPr lang="zh-CN" altLang="en-US" b="1" dirty="0">
                <a:solidFill>
                  <a:srgbClr val="0070C0"/>
                </a:solidFill>
                <a:latin typeface="微软雅黑" panose="020B0503020204020204" pitchFamily="34" charset="-122"/>
                <a:ea typeface="微软雅黑" panose="020B0503020204020204" pitchFamily="34" charset="-122"/>
              </a:rPr>
              <a:t>小李在</a:t>
            </a:r>
            <a:r>
              <a:rPr lang="en-US" altLang="zh-CN" b="1" dirty="0">
                <a:solidFill>
                  <a:srgbClr val="0070C0"/>
                </a:solidFill>
                <a:latin typeface="微软雅黑" panose="020B0503020204020204" pitchFamily="34" charset="-122"/>
                <a:ea typeface="微软雅黑" panose="020B0503020204020204" pitchFamily="34" charset="-122"/>
              </a:rPr>
              <a:t>4S</a:t>
            </a:r>
            <a:r>
              <a:rPr lang="zh-CN" altLang="en-US" b="1" dirty="0">
                <a:solidFill>
                  <a:srgbClr val="0070C0"/>
                </a:solidFill>
                <a:latin typeface="微软雅黑" panose="020B0503020204020204" pitchFamily="34" charset="-122"/>
                <a:ea typeface="微软雅黑" panose="020B0503020204020204" pitchFamily="34" charset="-122"/>
              </a:rPr>
              <a:t>店的销售顾问工作岗位实习，客户王女士对混合动力车型特别感兴趣，小李的师傅让他先给这位客户介绍一下混合动力电动汽车的布置形式。如果你是小李，根据所掌握的知识，你能向王女士介绍混合动力电动汽车的布置形式吗？</a:t>
            </a:r>
            <a:endParaRPr lang="zh-CN" altLang="en-US" dirty="0"/>
          </a:p>
        </p:txBody>
      </p:sp>
    </p:spTree>
  </p:cSld>
  <p:clrMapOvr>
    <a:masterClrMapping/>
  </p:clrMapOvr>
  <p:transition advClick="0" advTm="5000">
    <p:cove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942821"/>
            <a:ext cx="8640960" cy="4307840"/>
          </a:xfrm>
          <a:prstGeom prst="rect">
            <a:avLst/>
          </a:prstGeom>
        </p:spPr>
        <p:txBody>
          <a:bodyPr wrap="square">
            <a:spAutoFit/>
          </a:bodyPr>
          <a:lstStyle/>
          <a:p>
            <a:pPr indent="358775">
              <a:lnSpc>
                <a:spcPct val="15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E720</a:t>
            </a:r>
            <a:r>
              <a:rPr lang="zh-CN" altLang="zh-CN" sz="1600" b="1" dirty="0">
                <a:solidFill>
                  <a:srgbClr val="0070C0"/>
                </a:solidFill>
                <a:latin typeface="微软雅黑" panose="020B0503020204020204" pitchFamily="34" charset="-122"/>
                <a:ea typeface="微软雅黑" panose="020B0503020204020204" pitchFamily="34" charset="-122"/>
              </a:rPr>
              <a:t>的混合动力驱动装置也带有自适应变速器控制功能， 该功能在混合动力主控控制单元内进行计算。该功能根据诸如加速踏板角度等传感器信号识别出驾驶员指令并相应调节换挡策略，从而确保尽可能舒适的驾驶过程。与使用传统宝马自动变速器时一样，共有驾驶模式、运动模式、手动模式三种模式可供选择。</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主动变速器的内部状态包括</a:t>
            </a:r>
            <a:r>
              <a:rPr lang="en-US" altLang="zh-CN" sz="1600" b="1" dirty="0">
                <a:solidFill>
                  <a:srgbClr val="0070C0"/>
                </a:solidFill>
                <a:latin typeface="微软雅黑" panose="020B0503020204020204" pitchFamily="34" charset="-122"/>
                <a:ea typeface="微软雅黑" panose="020B0503020204020204" pitchFamily="34" charset="-122"/>
              </a:rPr>
              <a:t>“</a:t>
            </a:r>
            <a:r>
              <a:rPr lang="zh-CN" altLang="zh-CN" sz="1600" b="1" dirty="0">
                <a:solidFill>
                  <a:srgbClr val="0070C0"/>
                </a:solidFill>
                <a:latin typeface="微软雅黑" panose="020B0503020204020204" pitchFamily="34" charset="-122"/>
                <a:ea typeface="微软雅黑" panose="020B0503020204020204" pitchFamily="34" charset="-122"/>
              </a:rPr>
              <a:t>没有动力传输” 的状态、两个</a:t>
            </a:r>
            <a:r>
              <a:rPr lang="en-US" altLang="zh-CN" sz="1600" b="1" dirty="0">
                <a:solidFill>
                  <a:srgbClr val="0070C0"/>
                </a:solidFill>
                <a:latin typeface="微软雅黑" panose="020B0503020204020204" pitchFamily="34" charset="-122"/>
                <a:ea typeface="微软雅黑" panose="020B0503020204020204" pitchFamily="34" charset="-122"/>
              </a:rPr>
              <a:t>ECVT </a:t>
            </a:r>
            <a:r>
              <a:rPr lang="zh-CN" altLang="zh-CN" sz="1600" b="1" dirty="0">
                <a:solidFill>
                  <a:srgbClr val="0070C0"/>
                </a:solidFill>
                <a:latin typeface="微软雅黑" panose="020B0503020204020204" pitchFamily="34" charset="-122"/>
                <a:ea typeface="微软雅黑" panose="020B0503020204020204" pitchFamily="34" charset="-122"/>
              </a:rPr>
              <a:t>模式和</a:t>
            </a:r>
            <a:r>
              <a:rPr lang="en-US" altLang="zh-CN" sz="1600" b="1" dirty="0">
                <a:solidFill>
                  <a:srgbClr val="0070C0"/>
                </a:solidFill>
                <a:latin typeface="微软雅黑" panose="020B0503020204020204" pitchFamily="34" charset="-122"/>
                <a:ea typeface="微软雅黑" panose="020B0503020204020204" pitchFamily="34" charset="-122"/>
              </a:rPr>
              <a:t>4</a:t>
            </a:r>
            <a:r>
              <a:rPr lang="zh-CN" altLang="zh-CN" sz="1600" b="1" dirty="0">
                <a:solidFill>
                  <a:srgbClr val="0070C0"/>
                </a:solidFill>
                <a:latin typeface="微软雅黑" panose="020B0503020204020204" pitchFamily="34" charset="-122"/>
                <a:ea typeface="微软雅黑" panose="020B0503020204020204" pitchFamily="34" charset="-122"/>
              </a:rPr>
              <a:t>个固定的基本挡位。之后将这些内部状态分配给从驾驶员角度出发的相应挡位。与两个</a:t>
            </a:r>
            <a:r>
              <a:rPr lang="en-US" altLang="zh-CN" sz="1600" b="1" dirty="0">
                <a:solidFill>
                  <a:srgbClr val="0070C0"/>
                </a:solidFill>
                <a:latin typeface="微软雅黑" panose="020B0503020204020204" pitchFamily="34" charset="-122"/>
                <a:ea typeface="微软雅黑" panose="020B0503020204020204" pitchFamily="34" charset="-122"/>
              </a:rPr>
              <a:t>ECVT</a:t>
            </a:r>
            <a:r>
              <a:rPr lang="zh-CN" altLang="zh-CN" sz="1600" b="1" dirty="0">
                <a:solidFill>
                  <a:srgbClr val="0070C0"/>
                </a:solidFill>
                <a:latin typeface="微软雅黑" panose="020B0503020204020204" pitchFamily="34" charset="-122"/>
                <a:ea typeface="微软雅黑" panose="020B0503020204020204" pitchFamily="34" charset="-122"/>
              </a:rPr>
              <a:t>模式不同，对于主动变速器固定的基本挡位而言，变速器输入轴与变速器输出轴间的传动比固定不变。因此发动机转速变化时，车速也会发生相应程度的改变。</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处于所有固定的基本挡位时（除基本挡位</a:t>
            </a:r>
            <a:r>
              <a:rPr lang="en-US" altLang="zh-CN" sz="1600" b="1" dirty="0">
                <a:solidFill>
                  <a:srgbClr val="0070C0"/>
                </a:solidFill>
                <a:latin typeface="微软雅黑" panose="020B0503020204020204" pitchFamily="34" charset="-122"/>
                <a:ea typeface="微软雅黑" panose="020B0503020204020204" pitchFamily="34" charset="-122"/>
              </a:rPr>
              <a:t>4</a:t>
            </a:r>
            <a:r>
              <a:rPr lang="zh-CN" altLang="zh-CN" sz="1600" b="1" dirty="0">
                <a:solidFill>
                  <a:srgbClr val="0070C0"/>
                </a:solidFill>
                <a:latin typeface="微软雅黑" panose="020B0503020204020204" pitchFamily="34" charset="-122"/>
                <a:ea typeface="微软雅黑" panose="020B0503020204020204" pitchFamily="34" charset="-122"/>
              </a:rPr>
              <a:t>外），电动机均可以无负荷旋转；作为电机驱动，从而为发动机提供支持；作为发电机驱动，从而为高电压蓄电池充电。另外，处于固定的基本挡位</a:t>
            </a:r>
            <a:r>
              <a:rPr lang="en-US" altLang="zh-CN" sz="1600" b="1" dirty="0">
                <a:solidFill>
                  <a:srgbClr val="0070C0"/>
                </a:solidFill>
                <a:latin typeface="微软雅黑" panose="020B0503020204020204" pitchFamily="34" charset="-122"/>
                <a:ea typeface="微软雅黑" panose="020B0503020204020204" pitchFamily="34" charset="-122"/>
              </a:rPr>
              <a:t>4</a:t>
            </a:r>
            <a:r>
              <a:rPr lang="zh-CN" altLang="zh-CN" sz="1600" b="1" dirty="0">
                <a:solidFill>
                  <a:srgbClr val="0070C0"/>
                </a:solidFill>
                <a:latin typeface="微软雅黑" panose="020B0503020204020204" pitchFamily="34" charset="-122"/>
                <a:ea typeface="微软雅黑" panose="020B0503020204020204" pitchFamily="34" charset="-122"/>
              </a:rPr>
              <a:t>时，电动机</a:t>
            </a:r>
            <a:r>
              <a:rPr lang="en-US" altLang="zh-CN" sz="1600" b="1" dirty="0">
                <a:solidFill>
                  <a:srgbClr val="0070C0"/>
                </a:solidFill>
                <a:latin typeface="微软雅黑" panose="020B0503020204020204" pitchFamily="34" charset="-122"/>
                <a:ea typeface="微软雅黑" panose="020B0503020204020204" pitchFamily="34" charset="-122"/>
              </a:rPr>
              <a:t>B</a:t>
            </a:r>
            <a:r>
              <a:rPr lang="zh-CN" altLang="zh-CN" sz="1600" b="1" dirty="0">
                <a:solidFill>
                  <a:srgbClr val="0070C0"/>
                </a:solidFill>
                <a:latin typeface="微软雅黑" panose="020B0503020204020204" pitchFamily="34" charset="-122"/>
                <a:ea typeface="微软雅黑" panose="020B0503020204020204" pitchFamily="34" charset="-122"/>
              </a:rPr>
              <a:t>静止不动，因此只有电动机</a:t>
            </a:r>
            <a:r>
              <a:rPr lang="en-US" altLang="zh-CN" sz="1600" b="1" dirty="0">
                <a:solidFill>
                  <a:srgbClr val="0070C0"/>
                </a:solidFill>
                <a:latin typeface="微软雅黑" panose="020B0503020204020204" pitchFamily="34" charset="-122"/>
                <a:ea typeface="微软雅黑" panose="020B0503020204020204" pitchFamily="34" charset="-122"/>
              </a:rPr>
              <a:t>A</a:t>
            </a:r>
            <a:r>
              <a:rPr lang="zh-CN" altLang="zh-CN" sz="1600" b="1" dirty="0">
                <a:solidFill>
                  <a:srgbClr val="0070C0"/>
                </a:solidFill>
                <a:latin typeface="微软雅黑" panose="020B0503020204020204" pitchFamily="34" charset="-122"/>
                <a:ea typeface="微软雅黑" panose="020B0503020204020204" pitchFamily="34" charset="-122"/>
              </a:rPr>
              <a:t>可以样灵活使用。</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1259632" y="945991"/>
            <a:ext cx="6912768" cy="4503797"/>
          </a:xfrm>
          <a:prstGeom prst="rect">
            <a:avLst/>
          </a:prstGeom>
        </p:spPr>
        <p:txBody>
          <a:bodyPr wrap="square">
            <a:spAutoFit/>
          </a:bodyPr>
          <a:lstStyle/>
          <a:p>
            <a:pPr>
              <a:spcBef>
                <a:spcPts val="400"/>
              </a:spcBef>
            </a:pPr>
            <a:r>
              <a:rPr lang="zh-CN" altLang="zh-CN" sz="1600" b="1" dirty="0">
                <a:solidFill>
                  <a:srgbClr val="0070C0"/>
                </a:solidFill>
                <a:latin typeface="微软雅黑" panose="020B0503020204020204" pitchFamily="34" charset="-122"/>
                <a:ea typeface="微软雅黑" panose="020B0503020204020204" pitchFamily="34" charset="-122"/>
              </a:rPr>
              <a:t>除了机械传动装置，还配有混合动力主控控制单元等电子控制装置。</a:t>
            </a:r>
            <a:endParaRPr lang="zh-CN" altLang="zh-CN" sz="1600" b="1" dirty="0">
              <a:solidFill>
                <a:srgbClr val="0070C0"/>
              </a:solidFill>
              <a:latin typeface="微软雅黑" panose="020B0503020204020204" pitchFamily="34" charset="-122"/>
              <a:ea typeface="微软雅黑" panose="020B0503020204020204" pitchFamily="34" charset="-122"/>
            </a:endParaRPr>
          </a:p>
          <a:p>
            <a:pPr>
              <a:spcBef>
                <a:spcPts val="400"/>
              </a:spcBef>
            </a:pP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zh-CN" sz="1600" b="1" dirty="0">
                <a:solidFill>
                  <a:srgbClr val="0070C0"/>
                </a:solidFill>
                <a:latin typeface="微软雅黑" panose="020B0503020204020204" pitchFamily="34" charset="-122"/>
                <a:ea typeface="微软雅黑" panose="020B0503020204020204" pitchFamily="34" charset="-122"/>
              </a:rPr>
              <a:t>）混合动力主控控制单元的功能</a:t>
            </a:r>
            <a:endParaRPr lang="zh-CN" altLang="zh-CN" sz="1600" b="1" dirty="0">
              <a:solidFill>
                <a:srgbClr val="0070C0"/>
              </a:solidFill>
              <a:latin typeface="微软雅黑" panose="020B0503020204020204" pitchFamily="34" charset="-122"/>
              <a:ea typeface="微软雅黑" panose="020B0503020204020204" pitchFamily="34" charset="-122"/>
            </a:endParaRPr>
          </a:p>
          <a:p>
            <a:pPr>
              <a:spcBef>
                <a:spcPts val="400"/>
              </a:spcBef>
            </a:pPr>
            <a:r>
              <a:rPr lang="zh-CN" altLang="zh-CN" sz="1600" b="1" dirty="0">
                <a:solidFill>
                  <a:srgbClr val="0070C0"/>
                </a:solidFill>
                <a:latin typeface="微软雅黑" panose="020B0503020204020204" pitchFamily="34" charset="-122"/>
                <a:ea typeface="微软雅黑" panose="020B0503020204020204" pitchFamily="34" charset="-122"/>
              </a:rPr>
              <a:t>①分析驾驶员指令并确定挡位（</a:t>
            </a:r>
            <a:r>
              <a:rPr lang="en-US" altLang="zh-CN" sz="1600" b="1" dirty="0">
                <a:solidFill>
                  <a:srgbClr val="0070C0"/>
                </a:solidFill>
                <a:latin typeface="微软雅黑" panose="020B0503020204020204" pitchFamily="34" charset="-122"/>
                <a:ea typeface="微软雅黑" panose="020B0503020204020204" pitchFamily="34" charset="-122"/>
              </a:rPr>
              <a:t>P</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R</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N</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D</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S</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M</a:t>
            </a:r>
            <a:r>
              <a:rPr lang="zh-CN" altLang="zh-CN" sz="1600" b="1" dirty="0">
                <a:solidFill>
                  <a:srgbClr val="0070C0"/>
                </a:solidFill>
                <a:latin typeface="微软雅黑" panose="020B0503020204020204" pitchFamily="34" charset="-122"/>
                <a:ea typeface="微软雅黑" panose="020B0503020204020204" pitchFamily="34" charset="-122"/>
              </a:rPr>
              <a:t>）；</a:t>
            </a:r>
            <a:endParaRPr lang="zh-CN" altLang="zh-CN" sz="1600" b="1" dirty="0">
              <a:solidFill>
                <a:srgbClr val="0070C0"/>
              </a:solidFill>
              <a:latin typeface="微软雅黑" panose="020B0503020204020204" pitchFamily="34" charset="-122"/>
              <a:ea typeface="微软雅黑" panose="020B0503020204020204" pitchFamily="34" charset="-122"/>
            </a:endParaRPr>
          </a:p>
          <a:p>
            <a:pPr>
              <a:spcBef>
                <a:spcPts val="400"/>
              </a:spcBef>
            </a:pPr>
            <a:r>
              <a:rPr lang="zh-CN" altLang="zh-CN" sz="1600" b="1" dirty="0">
                <a:solidFill>
                  <a:srgbClr val="0070C0"/>
                </a:solidFill>
                <a:latin typeface="微软雅黑" panose="020B0503020204020204" pitchFamily="34" charset="-122"/>
                <a:ea typeface="微软雅黑" panose="020B0503020204020204" pitchFamily="34" charset="-122"/>
              </a:rPr>
              <a:t>②选择换挡模式；</a:t>
            </a:r>
            <a:endParaRPr lang="zh-CN" altLang="zh-CN" sz="1600" b="1" dirty="0">
              <a:solidFill>
                <a:srgbClr val="0070C0"/>
              </a:solidFill>
              <a:latin typeface="微软雅黑" panose="020B0503020204020204" pitchFamily="34" charset="-122"/>
              <a:ea typeface="微软雅黑" panose="020B0503020204020204" pitchFamily="34" charset="-122"/>
            </a:endParaRPr>
          </a:p>
          <a:p>
            <a:pPr>
              <a:spcBef>
                <a:spcPts val="400"/>
              </a:spcBef>
            </a:pPr>
            <a:r>
              <a:rPr lang="zh-CN" altLang="zh-CN" sz="1600" b="1" dirty="0">
                <a:solidFill>
                  <a:srgbClr val="0070C0"/>
                </a:solidFill>
                <a:latin typeface="微软雅黑" panose="020B0503020204020204" pitchFamily="34" charset="-122"/>
                <a:ea typeface="微软雅黑" panose="020B0503020204020204" pitchFamily="34" charset="-122"/>
              </a:rPr>
              <a:t>③确定正确挡位；</a:t>
            </a:r>
            <a:endParaRPr lang="zh-CN" altLang="zh-CN" sz="1600" b="1" dirty="0">
              <a:solidFill>
                <a:srgbClr val="0070C0"/>
              </a:solidFill>
              <a:latin typeface="微软雅黑" panose="020B0503020204020204" pitchFamily="34" charset="-122"/>
              <a:ea typeface="微软雅黑" panose="020B0503020204020204" pitchFamily="34" charset="-122"/>
            </a:endParaRPr>
          </a:p>
          <a:p>
            <a:pPr>
              <a:spcBef>
                <a:spcPts val="400"/>
              </a:spcBef>
            </a:pPr>
            <a:r>
              <a:rPr lang="zh-CN" altLang="zh-CN" sz="1600" b="1" dirty="0">
                <a:solidFill>
                  <a:srgbClr val="0070C0"/>
                </a:solidFill>
                <a:latin typeface="微软雅黑" panose="020B0503020204020204" pitchFamily="34" charset="-122"/>
                <a:ea typeface="微软雅黑" panose="020B0503020204020204" pitchFamily="34" charset="-122"/>
              </a:rPr>
              <a:t>④自适应变速器控制系统；</a:t>
            </a:r>
            <a:endParaRPr lang="zh-CN" altLang="zh-CN" sz="1600" b="1" dirty="0">
              <a:solidFill>
                <a:srgbClr val="0070C0"/>
              </a:solidFill>
              <a:latin typeface="微软雅黑" panose="020B0503020204020204" pitchFamily="34" charset="-122"/>
              <a:ea typeface="微软雅黑" panose="020B0503020204020204" pitchFamily="34" charset="-122"/>
            </a:endParaRPr>
          </a:p>
          <a:p>
            <a:pPr>
              <a:spcBef>
                <a:spcPts val="400"/>
              </a:spcBef>
            </a:pPr>
            <a:r>
              <a:rPr lang="zh-CN" altLang="zh-CN" sz="1600" b="1" dirty="0">
                <a:solidFill>
                  <a:srgbClr val="0070C0"/>
                </a:solidFill>
                <a:latin typeface="微软雅黑" panose="020B0503020204020204" pitchFamily="34" charset="-122"/>
                <a:ea typeface="微软雅黑" panose="020B0503020204020204" pitchFamily="34" charset="-122"/>
              </a:rPr>
              <a:t>⑤计算内部片式离合器上的所需力矩；</a:t>
            </a:r>
            <a:endParaRPr lang="zh-CN" altLang="zh-CN" sz="1600" b="1" dirty="0">
              <a:solidFill>
                <a:srgbClr val="0070C0"/>
              </a:solidFill>
              <a:latin typeface="微软雅黑" panose="020B0503020204020204" pitchFamily="34" charset="-122"/>
              <a:ea typeface="微软雅黑" panose="020B0503020204020204" pitchFamily="34" charset="-122"/>
            </a:endParaRPr>
          </a:p>
          <a:p>
            <a:pPr>
              <a:spcBef>
                <a:spcPts val="400"/>
              </a:spcBef>
            </a:pPr>
            <a:r>
              <a:rPr lang="zh-CN" altLang="zh-CN" sz="1600" b="1" dirty="0">
                <a:solidFill>
                  <a:srgbClr val="0070C0"/>
                </a:solidFill>
                <a:latin typeface="微软雅黑" panose="020B0503020204020204" pitchFamily="34" charset="-122"/>
                <a:ea typeface="微软雅黑" panose="020B0503020204020204" pitchFamily="34" charset="-122"/>
              </a:rPr>
              <a:t>⑥计算变速器输出端上的额定扭矩。</a:t>
            </a:r>
            <a:endParaRPr lang="zh-CN" altLang="zh-CN" sz="1600" b="1" dirty="0">
              <a:solidFill>
                <a:srgbClr val="0070C0"/>
              </a:solidFill>
              <a:latin typeface="微软雅黑" panose="020B0503020204020204" pitchFamily="34" charset="-122"/>
              <a:ea typeface="微软雅黑" panose="020B0503020204020204" pitchFamily="34" charset="-122"/>
            </a:endParaRPr>
          </a:p>
          <a:p>
            <a:pPr>
              <a:spcBef>
                <a:spcPts val="400"/>
              </a:spcBef>
            </a:pP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2</a:t>
            </a:r>
            <a:r>
              <a:rPr lang="zh-CN" altLang="zh-CN" sz="1600" b="1" dirty="0">
                <a:solidFill>
                  <a:srgbClr val="0070C0"/>
                </a:solidFill>
                <a:latin typeface="微软雅黑" panose="020B0503020204020204" pitchFamily="34" charset="-122"/>
                <a:ea typeface="微软雅黑" panose="020B0503020204020204" pitchFamily="34" charset="-122"/>
              </a:rPr>
              <a:t>）混合动力变速器控制系统的功能</a:t>
            </a:r>
            <a:endParaRPr lang="zh-CN" altLang="zh-CN" sz="1600" b="1" dirty="0">
              <a:solidFill>
                <a:srgbClr val="0070C0"/>
              </a:solidFill>
              <a:latin typeface="微软雅黑" panose="020B0503020204020204" pitchFamily="34" charset="-122"/>
              <a:ea typeface="微软雅黑" panose="020B0503020204020204" pitchFamily="34" charset="-122"/>
            </a:endParaRPr>
          </a:p>
          <a:p>
            <a:pPr>
              <a:spcBef>
                <a:spcPts val="400"/>
              </a:spcBef>
            </a:pPr>
            <a:r>
              <a:rPr lang="zh-CN" altLang="zh-CN" sz="1600" b="1" dirty="0">
                <a:solidFill>
                  <a:srgbClr val="0070C0"/>
                </a:solidFill>
                <a:latin typeface="微软雅黑" panose="020B0503020204020204" pitchFamily="34" charset="-122"/>
                <a:ea typeface="微软雅黑" panose="020B0503020204020204" pitchFamily="34" charset="-122"/>
              </a:rPr>
              <a:t>①控制变速器油循环回路；</a:t>
            </a:r>
            <a:endParaRPr lang="zh-CN" altLang="zh-CN" sz="1600" b="1" dirty="0">
              <a:solidFill>
                <a:srgbClr val="0070C0"/>
              </a:solidFill>
              <a:latin typeface="微软雅黑" panose="020B0503020204020204" pitchFamily="34" charset="-122"/>
              <a:ea typeface="微软雅黑" panose="020B0503020204020204" pitchFamily="34" charset="-122"/>
            </a:endParaRPr>
          </a:p>
          <a:p>
            <a:pPr>
              <a:spcBef>
                <a:spcPts val="400"/>
              </a:spcBef>
            </a:pPr>
            <a:r>
              <a:rPr lang="zh-CN" altLang="zh-CN" sz="1600" b="1" dirty="0">
                <a:solidFill>
                  <a:srgbClr val="0070C0"/>
                </a:solidFill>
                <a:latin typeface="微软雅黑" panose="020B0503020204020204" pitchFamily="34" charset="-122"/>
                <a:ea typeface="微软雅黑" panose="020B0503020204020204" pitchFamily="34" charset="-122"/>
              </a:rPr>
              <a:t>②操控和监控片式离合器；</a:t>
            </a:r>
            <a:endParaRPr lang="zh-CN" altLang="zh-CN" sz="1600" b="1" dirty="0">
              <a:solidFill>
                <a:srgbClr val="0070C0"/>
              </a:solidFill>
              <a:latin typeface="微软雅黑" panose="020B0503020204020204" pitchFamily="34" charset="-122"/>
              <a:ea typeface="微软雅黑" panose="020B0503020204020204" pitchFamily="34" charset="-122"/>
            </a:endParaRPr>
          </a:p>
          <a:p>
            <a:pPr>
              <a:spcBef>
                <a:spcPts val="400"/>
              </a:spcBef>
            </a:pPr>
            <a:r>
              <a:rPr lang="zh-CN" altLang="zh-CN" sz="1600" b="1" dirty="0">
                <a:solidFill>
                  <a:srgbClr val="0070C0"/>
                </a:solidFill>
                <a:latin typeface="微软雅黑" panose="020B0503020204020204" pitchFamily="34" charset="-122"/>
                <a:ea typeface="微软雅黑" panose="020B0503020204020204" pitchFamily="34" charset="-122"/>
              </a:rPr>
              <a:t>③确保对电动机进行冷却；</a:t>
            </a:r>
            <a:endParaRPr lang="zh-CN" altLang="zh-CN" sz="1600" b="1" dirty="0">
              <a:solidFill>
                <a:srgbClr val="0070C0"/>
              </a:solidFill>
              <a:latin typeface="微软雅黑" panose="020B0503020204020204" pitchFamily="34" charset="-122"/>
              <a:ea typeface="微软雅黑" panose="020B0503020204020204" pitchFamily="34" charset="-122"/>
            </a:endParaRPr>
          </a:p>
          <a:p>
            <a:pPr>
              <a:spcBef>
                <a:spcPts val="400"/>
              </a:spcBef>
            </a:pPr>
            <a:r>
              <a:rPr lang="zh-CN" altLang="zh-CN" sz="1600" b="1" dirty="0">
                <a:solidFill>
                  <a:srgbClr val="0070C0"/>
                </a:solidFill>
                <a:latin typeface="微软雅黑" panose="020B0503020204020204" pitchFamily="34" charset="-122"/>
                <a:ea typeface="微软雅黑" panose="020B0503020204020204" pitchFamily="34" charset="-122"/>
              </a:rPr>
              <a:t>④读取并向控制单元网络提供有关主动变速器状态的传感器信号；</a:t>
            </a:r>
            <a:endParaRPr lang="zh-CN" altLang="zh-CN" sz="1600" b="1" dirty="0">
              <a:solidFill>
                <a:srgbClr val="0070C0"/>
              </a:solidFill>
              <a:latin typeface="微软雅黑" panose="020B0503020204020204" pitchFamily="34" charset="-122"/>
              <a:ea typeface="微软雅黑" panose="020B0503020204020204" pitchFamily="34" charset="-122"/>
            </a:endParaRPr>
          </a:p>
          <a:p>
            <a:pPr>
              <a:spcBef>
                <a:spcPts val="400"/>
              </a:spcBef>
            </a:pPr>
            <a:r>
              <a:rPr lang="zh-CN" altLang="zh-CN" sz="1600" b="1" dirty="0">
                <a:solidFill>
                  <a:srgbClr val="0070C0"/>
                </a:solidFill>
                <a:latin typeface="微软雅黑" panose="020B0503020204020204" pitchFamily="34" charset="-122"/>
                <a:ea typeface="微软雅黑" panose="020B0503020204020204" pitchFamily="34" charset="-122"/>
              </a:rPr>
              <a:t>⑤监控变速器状态并根据需要启用应急模式；</a:t>
            </a:r>
            <a:endParaRPr lang="zh-CN" altLang="zh-CN" sz="1600" b="1" dirty="0">
              <a:solidFill>
                <a:srgbClr val="0070C0"/>
              </a:solidFill>
              <a:latin typeface="微软雅黑" panose="020B0503020204020204" pitchFamily="34" charset="-122"/>
              <a:ea typeface="微软雅黑" panose="020B0503020204020204" pitchFamily="34" charset="-122"/>
            </a:endParaRPr>
          </a:p>
          <a:p>
            <a:pPr>
              <a:spcBef>
                <a:spcPts val="400"/>
              </a:spcBef>
            </a:pPr>
            <a:r>
              <a:rPr lang="zh-CN" altLang="zh-CN" sz="1600" b="1" dirty="0">
                <a:solidFill>
                  <a:srgbClr val="0070C0"/>
                </a:solidFill>
                <a:latin typeface="微软雅黑" panose="020B0503020204020204" pitchFamily="34" charset="-122"/>
                <a:ea typeface="微软雅黑" panose="020B0503020204020204" pitchFamily="34" charset="-122"/>
              </a:rPr>
              <a:t>⑥电子禁起动防盗锁。</a:t>
            </a:r>
            <a:endParaRPr lang="zh-CN" altLang="zh-CN"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1001549"/>
            <a:ext cx="8640960" cy="4384675"/>
          </a:xfrm>
          <a:prstGeom prst="rect">
            <a:avLst/>
          </a:prstGeom>
        </p:spPr>
        <p:txBody>
          <a:bodyPr wrap="square">
            <a:spAutoFit/>
          </a:bodyPr>
          <a:lstStyle/>
          <a:p>
            <a:pPr indent="449580">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（二）宝马</a:t>
            </a:r>
            <a:r>
              <a:rPr lang="en-US" altLang="zh-CN" sz="1600" b="1" dirty="0">
                <a:solidFill>
                  <a:srgbClr val="0070C0"/>
                </a:solidFill>
                <a:latin typeface="微软雅黑" panose="020B0503020204020204" pitchFamily="34" charset="-122"/>
                <a:ea typeface="微软雅黑" panose="020B0503020204020204" pitchFamily="34" charset="-122"/>
              </a:rPr>
              <a:t>530Le</a:t>
            </a:r>
            <a:r>
              <a:rPr lang="zh-CN" altLang="zh-CN" sz="1600" b="1" dirty="0">
                <a:solidFill>
                  <a:srgbClr val="0070C0"/>
                </a:solidFill>
                <a:latin typeface="微软雅黑" panose="020B0503020204020204" pitchFamily="34" charset="-122"/>
                <a:ea typeface="微软雅黑" panose="020B0503020204020204" pitchFamily="34" charset="-122"/>
              </a:rPr>
              <a:t>（序列代号为</a:t>
            </a:r>
            <a:r>
              <a:rPr lang="en-US" altLang="zh-CN" sz="1600" b="1" dirty="0">
                <a:solidFill>
                  <a:srgbClr val="0070C0"/>
                </a:solidFill>
                <a:latin typeface="微软雅黑" panose="020B0503020204020204" pitchFamily="34" charset="-122"/>
                <a:ea typeface="微软雅黑" panose="020B0503020204020204" pitchFamily="34" charset="-122"/>
              </a:rPr>
              <a:t>F18PHEV</a:t>
            </a:r>
            <a:r>
              <a:rPr lang="zh-CN" altLang="zh-CN" sz="1600" b="1" dirty="0">
                <a:solidFill>
                  <a:srgbClr val="0070C0"/>
                </a:solidFill>
                <a:latin typeface="微软雅黑" panose="020B0503020204020204" pitchFamily="34" charset="-122"/>
                <a:ea typeface="微软雅黑" panose="020B0503020204020204" pitchFamily="34" charset="-122"/>
              </a:rPr>
              <a:t>）传动桥</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宝马</a:t>
            </a:r>
            <a:r>
              <a:rPr lang="en-US" altLang="zh-CN" sz="1600" b="1" dirty="0">
                <a:solidFill>
                  <a:srgbClr val="0070C0"/>
                </a:solidFill>
                <a:latin typeface="微软雅黑" panose="020B0503020204020204" pitchFamily="34" charset="-122"/>
                <a:ea typeface="微软雅黑" panose="020B0503020204020204" pitchFamily="34" charset="-122"/>
              </a:rPr>
              <a:t>530Le </a:t>
            </a:r>
            <a:r>
              <a:rPr lang="zh-CN" altLang="zh-CN" sz="1600" b="1" dirty="0">
                <a:solidFill>
                  <a:srgbClr val="0070C0"/>
                </a:solidFill>
                <a:latin typeface="微软雅黑" panose="020B0503020204020204" pitchFamily="34" charset="-122"/>
                <a:ea typeface="微软雅黑" panose="020B0503020204020204" pitchFamily="34" charset="-122"/>
              </a:rPr>
              <a:t>是一款采用锂离子高压蓄电池的全混合动力车辆，可用家用插座充电。电动机、辅助扭转减振器和分离离合器固定集成在了八速变速箱壳体中。这些组件位于双质飞轮后面。电动机、扭转减振器和分离离合器连同双质飞轮一起共同占据了液压变矩器的安装空间。</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F18PHEV </a:t>
            </a:r>
            <a:r>
              <a:rPr lang="zh-CN" altLang="zh-CN" sz="1600" b="1" dirty="0">
                <a:solidFill>
                  <a:srgbClr val="0070C0"/>
                </a:solidFill>
                <a:latin typeface="微软雅黑" panose="020B0503020204020204" pitchFamily="34" charset="-122"/>
                <a:ea typeface="微软雅黑" panose="020B0503020204020204" pitchFamily="34" charset="-122"/>
              </a:rPr>
              <a:t>中的混合动力系统采用了并联式混合动力系统。发动机和电动机均与驱动轮机械连接。车辆驱动时，两个驱动系统既能单独使用也能同时使用。电动机安装位置和辅助组件如图</a:t>
            </a:r>
            <a:r>
              <a:rPr lang="en-US" altLang="zh-CN" sz="1600" b="1" dirty="0">
                <a:solidFill>
                  <a:srgbClr val="0070C0"/>
                </a:solidFill>
                <a:latin typeface="微软雅黑" panose="020B0503020204020204" pitchFamily="34" charset="-122"/>
                <a:ea typeface="微软雅黑" panose="020B0503020204020204" pitchFamily="34" charset="-122"/>
              </a:rPr>
              <a:t>2-16</a:t>
            </a:r>
            <a:r>
              <a:rPr lang="zh-CN" altLang="zh-CN" sz="1600" b="1" dirty="0">
                <a:solidFill>
                  <a:srgbClr val="0070C0"/>
                </a:solidFill>
                <a:latin typeface="微软雅黑" panose="020B0503020204020204" pitchFamily="34" charset="-122"/>
                <a:ea typeface="微软雅黑" panose="020B0503020204020204" pitchFamily="34" charset="-122"/>
              </a:rPr>
              <a:t>所示，电动机剖视图及转子和定子如图</a:t>
            </a:r>
            <a:r>
              <a:rPr lang="en-US" altLang="zh-CN" sz="1600" b="1" dirty="0">
                <a:solidFill>
                  <a:srgbClr val="0070C0"/>
                </a:solidFill>
                <a:latin typeface="微软雅黑" panose="020B0503020204020204" pitchFamily="34" charset="-122"/>
                <a:ea typeface="微软雅黑" panose="020B0503020204020204" pitchFamily="34" charset="-122"/>
              </a:rPr>
              <a:t>2-17</a:t>
            </a:r>
            <a:r>
              <a:rPr lang="zh-CN" altLang="zh-CN" sz="1600" b="1" dirty="0">
                <a:solidFill>
                  <a:srgbClr val="0070C0"/>
                </a:solidFill>
                <a:latin typeface="微软雅黑" panose="020B0503020204020204" pitchFamily="34" charset="-122"/>
                <a:ea typeface="微软雅黑" panose="020B0503020204020204" pitchFamily="34" charset="-122"/>
              </a:rPr>
              <a:t>所示，电动机外部接口如图</a:t>
            </a:r>
            <a:r>
              <a:rPr lang="en-US" altLang="zh-CN" sz="1600" b="1" dirty="0">
                <a:solidFill>
                  <a:srgbClr val="0070C0"/>
                </a:solidFill>
                <a:latin typeface="微软雅黑" panose="020B0503020204020204" pitchFamily="34" charset="-122"/>
                <a:ea typeface="微软雅黑" panose="020B0503020204020204" pitchFamily="34" charset="-122"/>
              </a:rPr>
              <a:t>2-18</a:t>
            </a:r>
            <a:r>
              <a:rPr lang="zh-CN" altLang="zh-CN" sz="1600" b="1" dirty="0">
                <a:solidFill>
                  <a:srgbClr val="0070C0"/>
                </a:solidFill>
                <a:latin typeface="微软雅黑" panose="020B0503020204020204" pitchFamily="34" charset="-122"/>
                <a:ea typeface="微软雅黑" panose="020B0503020204020204" pitchFamily="34" charset="-122"/>
              </a:rPr>
              <a:t>所示，电动机高压接口如图</a:t>
            </a:r>
            <a:r>
              <a:rPr lang="en-US" altLang="zh-CN" sz="1600" b="1" dirty="0">
                <a:solidFill>
                  <a:srgbClr val="0070C0"/>
                </a:solidFill>
                <a:latin typeface="微软雅黑" panose="020B0503020204020204" pitchFamily="34" charset="-122"/>
                <a:ea typeface="微软雅黑" panose="020B0503020204020204" pitchFamily="34" charset="-122"/>
              </a:rPr>
              <a:t>2-19 </a:t>
            </a:r>
            <a:r>
              <a:rPr lang="zh-CN" altLang="zh-CN" sz="1600" b="1" dirty="0">
                <a:solidFill>
                  <a:srgbClr val="0070C0"/>
                </a:solidFill>
                <a:latin typeface="微软雅黑" panose="020B0503020204020204" pitchFamily="34" charset="-122"/>
                <a:ea typeface="微软雅黑" panose="020B0503020204020204" pitchFamily="34" charset="-122"/>
              </a:rPr>
              <a:t>所示，电动机传感器安装位置图如图</a:t>
            </a:r>
            <a:r>
              <a:rPr lang="en-US" altLang="zh-CN" sz="1600" b="1" dirty="0">
                <a:solidFill>
                  <a:srgbClr val="0070C0"/>
                </a:solidFill>
                <a:latin typeface="微软雅黑" panose="020B0503020204020204" pitchFamily="34" charset="-122"/>
                <a:ea typeface="微软雅黑" panose="020B0503020204020204" pitchFamily="34" charset="-122"/>
              </a:rPr>
              <a:t>2-20 </a:t>
            </a:r>
            <a:r>
              <a:rPr lang="zh-CN" altLang="zh-CN" sz="1600" b="1" dirty="0">
                <a:solidFill>
                  <a:srgbClr val="0070C0"/>
                </a:solidFill>
                <a:latin typeface="微软雅黑" panose="020B0503020204020204" pitchFamily="34" charset="-122"/>
                <a:ea typeface="微软雅黑" panose="020B0503020204020204" pitchFamily="34" charset="-122"/>
              </a:rPr>
              <a:t>所示</a:t>
            </a:r>
            <a:r>
              <a:rPr lang="zh-CN" altLang="zh-CN" sz="1600" b="1" dirty="0" smtClean="0">
                <a:solidFill>
                  <a:srgbClr val="0070C0"/>
                </a:solidFill>
                <a:latin typeface="微软雅黑" panose="020B0503020204020204" pitchFamily="34" charset="-122"/>
                <a:ea typeface="微软雅黑" panose="020B0503020204020204" pitchFamily="34" charset="-122"/>
              </a:rPr>
              <a:t>。</a:t>
            </a:r>
            <a:endParaRPr lang="en-US" altLang="zh-CN" sz="1600" b="1" dirty="0" smtClean="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发动机也通过一个分离离合器与电动机和传动系统的其余部分断开。在</a:t>
            </a:r>
            <a:r>
              <a:rPr lang="en-US" altLang="zh-CN" sz="1600" b="1" dirty="0">
                <a:solidFill>
                  <a:srgbClr val="0070C0"/>
                </a:solidFill>
                <a:latin typeface="微软雅黑" panose="020B0503020204020204" pitchFamily="34" charset="-122"/>
                <a:ea typeface="微软雅黑" panose="020B0503020204020204" pitchFamily="34" charset="-122"/>
              </a:rPr>
              <a:t>F18 PHEV</a:t>
            </a:r>
            <a:r>
              <a:rPr lang="zh-CN" altLang="en-US" sz="1600" b="1" dirty="0">
                <a:solidFill>
                  <a:srgbClr val="0070C0"/>
                </a:solidFill>
                <a:latin typeface="微软雅黑" panose="020B0503020204020204" pitchFamily="34" charset="-122"/>
                <a:ea typeface="微软雅黑" panose="020B0503020204020204" pitchFamily="34" charset="-122"/>
              </a:rPr>
              <a:t>中，这个分离离合器布置在辅助扭转减振器和电动机之间，如图</a:t>
            </a:r>
            <a:r>
              <a:rPr lang="en-US" altLang="zh-CN" sz="1600" b="1" dirty="0">
                <a:solidFill>
                  <a:srgbClr val="0070C0"/>
                </a:solidFill>
                <a:latin typeface="微软雅黑" panose="020B0503020204020204" pitchFamily="34" charset="-122"/>
                <a:ea typeface="微软雅黑" panose="020B0503020204020204" pitchFamily="34" charset="-122"/>
              </a:rPr>
              <a:t>2-21</a:t>
            </a:r>
            <a:r>
              <a:rPr lang="zh-CN" altLang="en-US" sz="1600" b="1" dirty="0">
                <a:solidFill>
                  <a:srgbClr val="0070C0"/>
                </a:solidFill>
                <a:latin typeface="微软雅黑" panose="020B0503020204020204" pitchFamily="34" charset="-122"/>
                <a:ea typeface="微软雅黑" panose="020B0503020204020204" pitchFamily="34" charset="-122"/>
              </a:rPr>
              <a:t>所示。分离离合器固定集成到电动机壳体中。为开放结构的湿式多片离合器，因此优化了摩擦损耗。</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1506" name="图片 28" descr="D:\《电动汽车构造》\图片\图2- 16电动机的安装位置和辅助组件.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2042" y="1083484"/>
            <a:ext cx="4464496" cy="36462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矩形 2"/>
          <p:cNvSpPr/>
          <p:nvPr/>
        </p:nvSpPr>
        <p:spPr>
          <a:xfrm>
            <a:off x="473823" y="5017740"/>
            <a:ext cx="3612515" cy="337185"/>
          </a:xfrm>
          <a:prstGeom prst="rect">
            <a:avLst/>
          </a:prstGeom>
        </p:spPr>
        <p:txBody>
          <a:bodyPr wrap="none">
            <a:spAutoFit/>
          </a:bodyPr>
          <a:lstStyle/>
          <a:p>
            <a:r>
              <a:rPr lang="zh-CN" altLang="zh-CN"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2-16  </a:t>
            </a:r>
            <a:r>
              <a:rPr lang="zh-CN" altLang="zh-CN" sz="1600" b="1" dirty="0">
                <a:solidFill>
                  <a:srgbClr val="0070C0"/>
                </a:solidFill>
                <a:latin typeface="微软雅黑" panose="020B0503020204020204" pitchFamily="34" charset="-122"/>
                <a:ea typeface="微软雅黑" panose="020B0503020204020204" pitchFamily="34" charset="-122"/>
              </a:rPr>
              <a:t>电动机的安装位置和辅助组件</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pic>
        <p:nvPicPr>
          <p:cNvPr id="21507" name="图片 29" descr="D:\《电动汽车构造》\图片\图2- 17电动机剖视图及转子和定子.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28546" y="1269803"/>
            <a:ext cx="4479958" cy="3273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矩形 3"/>
          <p:cNvSpPr/>
          <p:nvPr/>
        </p:nvSpPr>
        <p:spPr>
          <a:xfrm>
            <a:off x="5120651" y="5017740"/>
            <a:ext cx="3409315" cy="337185"/>
          </a:xfrm>
          <a:prstGeom prst="rect">
            <a:avLst/>
          </a:prstGeom>
        </p:spPr>
        <p:txBody>
          <a:bodyPr wrap="none">
            <a:spAutoFit/>
          </a:bodyPr>
          <a:lstStyle/>
          <a:p>
            <a:r>
              <a:rPr lang="zh-CN" altLang="zh-CN"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2-17  </a:t>
            </a:r>
            <a:r>
              <a:rPr lang="zh-CN" altLang="zh-CN" sz="1600" b="1" dirty="0">
                <a:solidFill>
                  <a:srgbClr val="0070C0"/>
                </a:solidFill>
                <a:latin typeface="微软雅黑" panose="020B0503020204020204" pitchFamily="34" charset="-122"/>
                <a:ea typeface="微软雅黑" panose="020B0503020204020204" pitchFamily="34" charset="-122"/>
              </a:rPr>
              <a:t>电动机剖视图及转子和定子</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2530" name="图片 8" descr="http://image.xny365.com/auto/201808/rgc1oja4urf.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9512" y="1102519"/>
            <a:ext cx="4319588" cy="36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160939" y="5135371"/>
            <a:ext cx="2393315" cy="337185"/>
          </a:xfrm>
          <a:prstGeom prst="rect">
            <a:avLst/>
          </a:prstGeom>
        </p:spPr>
        <p:txBody>
          <a:bodyPr wrap="none">
            <a:spAutoFit/>
          </a:bodyPr>
          <a:lstStyle/>
          <a:p>
            <a:r>
              <a:rPr lang="zh-CN" altLang="zh-CN"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2-18  </a:t>
            </a:r>
            <a:r>
              <a:rPr lang="zh-CN" altLang="zh-CN" sz="1600" b="1" dirty="0">
                <a:solidFill>
                  <a:srgbClr val="0070C0"/>
                </a:solidFill>
                <a:latin typeface="微软雅黑" panose="020B0503020204020204" pitchFamily="34" charset="-122"/>
                <a:ea typeface="微软雅黑" panose="020B0503020204020204" pitchFamily="34" charset="-122"/>
              </a:rPr>
              <a:t>电动机外部接口</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pic>
        <p:nvPicPr>
          <p:cNvPr id="22531" name="图片 30" descr="D:\《电动汽车构造》\图片\图2- 19电动机高压接口.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913284"/>
            <a:ext cx="3096344" cy="4222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矩形 3"/>
          <p:cNvSpPr/>
          <p:nvPr/>
        </p:nvSpPr>
        <p:spPr>
          <a:xfrm>
            <a:off x="5589877" y="5135371"/>
            <a:ext cx="2393315" cy="337185"/>
          </a:xfrm>
          <a:prstGeom prst="rect">
            <a:avLst/>
          </a:prstGeom>
        </p:spPr>
        <p:txBody>
          <a:bodyPr wrap="none">
            <a:spAutoFit/>
          </a:bodyPr>
          <a:lstStyle/>
          <a:p>
            <a:r>
              <a:rPr lang="zh-CN" altLang="zh-CN"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2-19  </a:t>
            </a:r>
            <a:r>
              <a:rPr lang="zh-CN" altLang="zh-CN" sz="1600" b="1" dirty="0">
                <a:solidFill>
                  <a:srgbClr val="0070C0"/>
                </a:solidFill>
                <a:latin typeface="微软雅黑" panose="020B0503020204020204" pitchFamily="34" charset="-122"/>
                <a:ea typeface="微软雅黑" panose="020B0503020204020204" pitchFamily="34" charset="-122"/>
              </a:rPr>
              <a:t>电动机高压接口</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3554" name="图片 31" descr="D:\《电动汽车构造》\图片\图2- 20电动机传感器安装位置.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31640" y="913283"/>
            <a:ext cx="6480720" cy="4043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矩形 2"/>
          <p:cNvSpPr/>
          <p:nvPr/>
        </p:nvSpPr>
        <p:spPr>
          <a:xfrm>
            <a:off x="3085856" y="5080456"/>
            <a:ext cx="3002915" cy="337185"/>
          </a:xfrm>
          <a:prstGeom prst="rect">
            <a:avLst/>
          </a:prstGeom>
        </p:spPr>
        <p:txBody>
          <a:bodyPr wrap="none">
            <a:spAutoFit/>
          </a:bodyPr>
          <a:lstStyle/>
          <a:p>
            <a:r>
              <a:rPr lang="zh-CN" altLang="zh-CN"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2-20  </a:t>
            </a:r>
            <a:r>
              <a:rPr lang="zh-CN" altLang="zh-CN" sz="1600" b="1" dirty="0">
                <a:solidFill>
                  <a:srgbClr val="0070C0"/>
                </a:solidFill>
                <a:latin typeface="微软雅黑" panose="020B0503020204020204" pitchFamily="34" charset="-122"/>
                <a:ea typeface="微软雅黑" panose="020B0503020204020204" pitchFamily="34" charset="-122"/>
              </a:rPr>
              <a:t>电动机传感器安装位置</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8672" descr="D:\《电动汽车构造》\图片\图2- 21变速箱的分离离合器.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7187" y="913284"/>
            <a:ext cx="7749626" cy="40324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矩形 2"/>
          <p:cNvSpPr/>
          <p:nvPr/>
        </p:nvSpPr>
        <p:spPr>
          <a:xfrm>
            <a:off x="3188448" y="5111234"/>
            <a:ext cx="2799715" cy="337185"/>
          </a:xfrm>
          <a:prstGeom prst="rect">
            <a:avLst/>
          </a:prstGeom>
        </p:spPr>
        <p:txBody>
          <a:bodyPr wrap="none">
            <a:spAutoFit/>
          </a:bodyPr>
          <a:lstStyle/>
          <a:p>
            <a:r>
              <a:rPr lang="zh-CN" altLang="zh-CN"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2-21  </a:t>
            </a:r>
            <a:r>
              <a:rPr lang="zh-CN" altLang="zh-CN" sz="1600" b="1" dirty="0">
                <a:solidFill>
                  <a:srgbClr val="0070C0"/>
                </a:solidFill>
                <a:latin typeface="微软雅黑" panose="020B0503020204020204" pitchFamily="34" charset="-122"/>
                <a:ea typeface="微软雅黑" panose="020B0503020204020204" pitchFamily="34" charset="-122"/>
              </a:rPr>
              <a:t>变速箱的分离离合器</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9" y="121196"/>
            <a:ext cx="1415772" cy="461665"/>
          </a:xfrm>
          <a:prstGeom prst="rect">
            <a:avLst/>
          </a:prstGeom>
          <a:noFill/>
        </p:spPr>
        <p:txBody>
          <a:bodyPr wrap="none" rtlCol="0">
            <a:spAutoFit/>
          </a:bodyPr>
          <a:lstStyle/>
          <a:p>
            <a:pPr algn="ctr"/>
            <a:r>
              <a:rPr lang="zh-CN" altLang="en-US" sz="2400" b="1" dirty="0" smtClean="0">
                <a:solidFill>
                  <a:srgbClr val="0070C0"/>
                </a:solidFill>
                <a:latin typeface="微软雅黑" panose="020B0503020204020204" pitchFamily="34" charset="-122"/>
                <a:ea typeface="微软雅黑" panose="020B0503020204020204" pitchFamily="34" charset="-122"/>
              </a:rPr>
              <a:t>拓展知识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1086331"/>
            <a:ext cx="8640960" cy="4231005"/>
          </a:xfrm>
          <a:prstGeom prst="rect">
            <a:avLst/>
          </a:prstGeom>
        </p:spPr>
        <p:txBody>
          <a:bodyPr wrap="square">
            <a:spAutoFit/>
          </a:bodyPr>
          <a:lstStyle/>
          <a:p>
            <a:pPr indent="358775">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电动机是电动汽车的心脏，对于混合动力电动汽车来说，电动机的重要性与发动机是等同的。混合动力汽车对驱动电动机的要求是能量密度高、体积小、重量轻、效率高。从发展的趋势来看，电驱动系统的研发主要集中在交流感应电动机和永磁同步电动机上，对于高速、匀速行驶工况，采用感应电动机驱动较为合适；而对于经常起动、停车、低速运行的城市工况，永磁同步电动机驱动效率较高。</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驱动电动机的控制技术包括大功率电子器件、转换器、微处理器以及电动机控制算法等。高性能的电力电子器件仍处于研究中，并且向微电子技术与电力电子技术集成的新一代功率集成电路方向发展。转换器技术随着功率器件的发展而发展，可分为</a:t>
            </a:r>
            <a:r>
              <a:rPr lang="en-US" altLang="zh-CN" sz="1600" b="1" dirty="0">
                <a:solidFill>
                  <a:srgbClr val="0070C0"/>
                </a:solidFill>
                <a:latin typeface="微软雅黑" panose="020B0503020204020204" pitchFamily="34" charset="-122"/>
                <a:ea typeface="微软雅黑" panose="020B0503020204020204" pitchFamily="34" charset="-122"/>
              </a:rPr>
              <a:t>DC/DC</a:t>
            </a:r>
            <a:r>
              <a:rPr lang="zh-CN" altLang="zh-CN" sz="1600" b="1" dirty="0">
                <a:solidFill>
                  <a:srgbClr val="0070C0"/>
                </a:solidFill>
                <a:latin typeface="微软雅黑" panose="020B0503020204020204" pitchFamily="34" charset="-122"/>
                <a:ea typeface="微软雅黑" panose="020B0503020204020204" pitchFamily="34" charset="-122"/>
              </a:rPr>
              <a:t>直流斩波器和</a:t>
            </a:r>
            <a:r>
              <a:rPr lang="en-US" altLang="zh-CN" sz="1600" b="1" dirty="0">
                <a:solidFill>
                  <a:srgbClr val="0070C0"/>
                </a:solidFill>
                <a:latin typeface="微软雅黑" panose="020B0503020204020204" pitchFamily="34" charset="-122"/>
                <a:ea typeface="微软雅黑" panose="020B0503020204020204" pitchFamily="34" charset="-122"/>
              </a:rPr>
              <a:t>DC/AC</a:t>
            </a:r>
            <a:r>
              <a:rPr lang="zh-CN" altLang="zh-CN" sz="1600" b="1" dirty="0">
                <a:solidFill>
                  <a:srgbClr val="0070C0"/>
                </a:solidFill>
                <a:latin typeface="微软雅黑" panose="020B0503020204020204" pitchFamily="34" charset="-122"/>
                <a:ea typeface="微软雅黑" panose="020B0503020204020204" pitchFamily="34" charset="-122"/>
              </a:rPr>
              <a:t>逆变器，分别用于直流和交流电动机。电动机控制微处理器主要有单片机和</a:t>
            </a:r>
            <a:r>
              <a:rPr lang="en-US" altLang="zh-CN" sz="1600" b="1" dirty="0">
                <a:solidFill>
                  <a:srgbClr val="0070C0"/>
                </a:solidFill>
                <a:latin typeface="微软雅黑" panose="020B0503020204020204" pitchFamily="34" charset="-122"/>
                <a:ea typeface="微软雅黑" panose="020B0503020204020204" pitchFamily="34" charset="-122"/>
              </a:rPr>
              <a:t>DSP</a:t>
            </a:r>
            <a:r>
              <a:rPr lang="zh-CN" altLang="zh-CN" sz="1600" b="1" dirty="0">
                <a:solidFill>
                  <a:srgbClr val="0070C0"/>
                </a:solidFill>
                <a:latin typeface="微软雅黑" panose="020B0503020204020204" pitchFamily="34" charset="-122"/>
                <a:ea typeface="微软雅黑" panose="020B0503020204020204" pitchFamily="34" charset="-122"/>
              </a:rPr>
              <a:t>芯片，目前电动机控制专用</a:t>
            </a:r>
            <a:r>
              <a:rPr lang="en-US" altLang="zh-CN" sz="1600" b="1" dirty="0">
                <a:solidFill>
                  <a:srgbClr val="0070C0"/>
                </a:solidFill>
                <a:latin typeface="微软雅黑" panose="020B0503020204020204" pitchFamily="34" charset="-122"/>
                <a:ea typeface="微软雅黑" panose="020B0503020204020204" pitchFamily="34" charset="-122"/>
              </a:rPr>
              <a:t>DSP</a:t>
            </a:r>
            <a:r>
              <a:rPr lang="zh-CN" altLang="zh-CN" sz="1600" b="1" dirty="0">
                <a:solidFill>
                  <a:srgbClr val="0070C0"/>
                </a:solidFill>
                <a:latin typeface="微软雅黑" panose="020B0503020204020204" pitchFamily="34" charset="-122"/>
                <a:ea typeface="微软雅黑" panose="020B0503020204020204" pitchFamily="34" charset="-122"/>
              </a:rPr>
              <a:t>芯片已被广泛采用，将微处理器与功率器件集成到一块芯片上（即</a:t>
            </a:r>
            <a:r>
              <a:rPr lang="en-US" altLang="zh-CN" sz="1600" b="1" dirty="0">
                <a:solidFill>
                  <a:srgbClr val="0070C0"/>
                </a:solidFill>
                <a:latin typeface="微软雅黑" panose="020B0503020204020204" pitchFamily="34" charset="-122"/>
                <a:ea typeface="微软雅黑" panose="020B0503020204020204" pitchFamily="34" charset="-122"/>
              </a:rPr>
              <a:t>PTC</a:t>
            </a:r>
            <a:r>
              <a:rPr lang="zh-CN" altLang="zh-CN" sz="1600" b="1" dirty="0">
                <a:solidFill>
                  <a:srgbClr val="0070C0"/>
                </a:solidFill>
                <a:latin typeface="微软雅黑" panose="020B0503020204020204" pitchFamily="34" charset="-122"/>
                <a:ea typeface="微软雅黑" panose="020B0503020204020204" pitchFamily="34" charset="-122"/>
              </a:rPr>
              <a:t>芯片），是目前的研究热点。</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51520" y="1061864"/>
            <a:ext cx="8640960" cy="4225925"/>
          </a:xfrm>
          <a:prstGeom prst="rect">
            <a:avLst/>
          </a:prstGeom>
        </p:spPr>
        <p:txBody>
          <a:bodyPr wrap="square">
            <a:spAutoFit/>
          </a:bodyPr>
          <a:lstStyle/>
          <a:p>
            <a:pPr indent="304800" algn="just">
              <a:lnSpc>
                <a:spcPct val="200000"/>
              </a:lnSpc>
            </a:pP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en-US" sz="1600" b="1" dirty="0">
                <a:solidFill>
                  <a:srgbClr val="0070C0"/>
                </a:solidFill>
                <a:latin typeface="微软雅黑" panose="020B0503020204020204" pitchFamily="34" charset="-122"/>
                <a:ea typeface="微软雅黑" panose="020B0503020204020204" pitchFamily="34" charset="-122"/>
              </a:rPr>
              <a:t>丰田普锐斯混合动力系统结构由</a:t>
            </a:r>
            <a:r>
              <a:rPr lang="zh-CN" altLang="en-US" sz="1600" b="1" u="sng" dirty="0">
                <a:solidFill>
                  <a:srgbClr val="0070C0"/>
                </a:solidFill>
                <a:latin typeface="微软雅黑" panose="020B0503020204020204" pitchFamily="34" charset="-122"/>
                <a:ea typeface="微软雅黑" panose="020B0503020204020204" pitchFamily="34" charset="-122"/>
              </a:rPr>
              <a:t>         </a:t>
            </a:r>
            <a:r>
              <a:rPr lang="zh-CN" altLang="en-US" sz="1600" b="1" dirty="0">
                <a:solidFill>
                  <a:srgbClr val="0070C0"/>
                </a:solidFill>
                <a:latin typeface="微软雅黑" panose="020B0503020204020204" pitchFamily="34" charset="-122"/>
                <a:ea typeface="微软雅黑" panose="020B0503020204020204" pitchFamily="34" charset="-122"/>
              </a:rPr>
              <a:t>、</a:t>
            </a:r>
            <a:r>
              <a:rPr lang="zh-CN" altLang="en-US" sz="1600" b="1" u="sng" dirty="0">
                <a:solidFill>
                  <a:srgbClr val="0070C0"/>
                </a:solidFill>
                <a:latin typeface="微软雅黑" panose="020B0503020204020204" pitchFamily="34" charset="-122"/>
                <a:ea typeface="微软雅黑" panose="020B0503020204020204" pitchFamily="34" charset="-122"/>
              </a:rPr>
              <a:t>        </a:t>
            </a:r>
            <a:r>
              <a:rPr lang="zh-CN" altLang="en-US" sz="1600" b="1" dirty="0">
                <a:solidFill>
                  <a:srgbClr val="0070C0"/>
                </a:solidFill>
                <a:latin typeface="微软雅黑" panose="020B0503020204020204" pitchFamily="34" charset="-122"/>
                <a:ea typeface="微软雅黑" panose="020B0503020204020204" pitchFamily="34" charset="-122"/>
              </a:rPr>
              <a:t>、</a:t>
            </a:r>
            <a:r>
              <a:rPr lang="zh-CN" altLang="en-US" sz="1600" b="1" u="sng" dirty="0">
                <a:solidFill>
                  <a:srgbClr val="0070C0"/>
                </a:solidFill>
                <a:latin typeface="微软雅黑" panose="020B0503020204020204" pitchFamily="34" charset="-122"/>
                <a:ea typeface="微软雅黑" panose="020B0503020204020204" pitchFamily="34" charset="-122"/>
              </a:rPr>
              <a:t>          </a:t>
            </a:r>
            <a:r>
              <a:rPr lang="zh-CN" altLang="en-US" sz="1600" b="1" dirty="0">
                <a:solidFill>
                  <a:srgbClr val="0070C0"/>
                </a:solidFill>
                <a:latin typeface="微软雅黑" panose="020B0503020204020204" pitchFamily="34" charset="-122"/>
                <a:ea typeface="微软雅黑" panose="020B0503020204020204" pitchFamily="34" charset="-122"/>
              </a:rPr>
              <a:t>和</a:t>
            </a:r>
            <a:r>
              <a:rPr lang="zh-CN" altLang="en-US" sz="1600" b="1" u="sng" dirty="0">
                <a:solidFill>
                  <a:srgbClr val="0070C0"/>
                </a:solidFill>
                <a:latin typeface="微软雅黑" panose="020B0503020204020204" pitchFamily="34" charset="-122"/>
                <a:ea typeface="微软雅黑" panose="020B0503020204020204" pitchFamily="34" charset="-122"/>
              </a:rPr>
              <a:t>         </a:t>
            </a:r>
            <a:r>
              <a:rPr lang="zh-CN" altLang="en-US" sz="1600" b="1" dirty="0">
                <a:solidFill>
                  <a:srgbClr val="0070C0"/>
                </a:solidFill>
                <a:latin typeface="微软雅黑" panose="020B0503020204020204" pitchFamily="34" charset="-122"/>
                <a:ea typeface="微软雅黑" panose="020B0503020204020204" pitchFamily="34" charset="-122"/>
              </a:rPr>
              <a:t>组成。</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altLang="zh-CN" sz="1600" b="1" dirty="0">
                <a:solidFill>
                  <a:srgbClr val="0070C0"/>
                </a:solidFill>
                <a:latin typeface="微软雅黑" panose="020B0503020204020204" pitchFamily="34" charset="-122"/>
                <a:ea typeface="微软雅黑" panose="020B0503020204020204" pitchFamily="34" charset="-122"/>
              </a:rPr>
              <a:t>2.</a:t>
            </a:r>
            <a:r>
              <a:rPr lang="zh-CN" altLang="en-US" sz="1600" b="1" dirty="0">
                <a:solidFill>
                  <a:srgbClr val="0070C0"/>
                </a:solidFill>
                <a:latin typeface="微软雅黑" panose="020B0503020204020204" pitchFamily="34" charset="-122"/>
                <a:ea typeface="微软雅黑" panose="020B0503020204020204" pitchFamily="34" charset="-122"/>
              </a:rPr>
              <a:t>电池系统由</a:t>
            </a:r>
            <a:r>
              <a:rPr lang="zh-CN" altLang="en-US" sz="1600" b="1" u="sng" dirty="0">
                <a:solidFill>
                  <a:srgbClr val="0070C0"/>
                </a:solidFill>
                <a:latin typeface="微软雅黑" panose="020B0503020204020204" pitchFamily="34" charset="-122"/>
                <a:ea typeface="微软雅黑" panose="020B0503020204020204" pitchFamily="34" charset="-122"/>
              </a:rPr>
              <a:t>         </a:t>
            </a:r>
            <a:r>
              <a:rPr lang="zh-CN" altLang="en-US" sz="1600" b="1" dirty="0">
                <a:solidFill>
                  <a:srgbClr val="0070C0"/>
                </a:solidFill>
                <a:latin typeface="微软雅黑" panose="020B0503020204020204" pitchFamily="34" charset="-122"/>
                <a:ea typeface="微软雅黑" panose="020B0503020204020204" pitchFamily="34" charset="-122"/>
              </a:rPr>
              <a:t>、保险丝、</a:t>
            </a:r>
            <a:r>
              <a:rPr lang="zh-CN" altLang="en-US" sz="1600" b="1" u="sng" dirty="0">
                <a:solidFill>
                  <a:srgbClr val="0070C0"/>
                </a:solidFill>
                <a:latin typeface="微软雅黑" panose="020B0503020204020204" pitchFamily="34" charset="-122"/>
                <a:ea typeface="微软雅黑" panose="020B0503020204020204" pitchFamily="34" charset="-122"/>
              </a:rPr>
              <a:t>        </a:t>
            </a:r>
            <a:r>
              <a:rPr lang="zh-CN" altLang="en-US" sz="1600" b="1" dirty="0">
                <a:solidFill>
                  <a:srgbClr val="0070C0"/>
                </a:solidFill>
                <a:latin typeface="微软雅黑" panose="020B0503020204020204" pitchFamily="34" charset="-122"/>
                <a:ea typeface="微软雅黑" panose="020B0503020204020204" pitchFamily="34" charset="-122"/>
              </a:rPr>
              <a:t>、</a:t>
            </a:r>
            <a:r>
              <a:rPr lang="zh-CN" altLang="en-US" sz="1600" b="1" u="sng" dirty="0">
                <a:solidFill>
                  <a:srgbClr val="0070C0"/>
                </a:solidFill>
                <a:latin typeface="微软雅黑" panose="020B0503020204020204" pitchFamily="34" charset="-122"/>
                <a:ea typeface="微软雅黑" panose="020B0503020204020204" pitchFamily="34" charset="-122"/>
              </a:rPr>
              <a:t>             </a:t>
            </a:r>
            <a:r>
              <a:rPr lang="zh-CN" altLang="en-US" sz="1600" b="1" dirty="0">
                <a:solidFill>
                  <a:srgbClr val="0070C0"/>
                </a:solidFill>
                <a:latin typeface="微软雅黑" panose="020B0503020204020204" pitchFamily="34" charset="-122"/>
                <a:ea typeface="微软雅黑" panose="020B0503020204020204" pitchFamily="34" charset="-122"/>
              </a:rPr>
              <a:t>、</a:t>
            </a:r>
            <a:r>
              <a:rPr lang="zh-CN" altLang="en-US" sz="1600" b="1" u="sng" dirty="0">
                <a:solidFill>
                  <a:srgbClr val="0070C0"/>
                </a:solidFill>
                <a:latin typeface="微软雅黑" panose="020B0503020204020204" pitchFamily="34" charset="-122"/>
                <a:ea typeface="微软雅黑" panose="020B0503020204020204" pitchFamily="34" charset="-122"/>
              </a:rPr>
              <a:t>               </a:t>
            </a:r>
            <a:r>
              <a:rPr lang="zh-CN" altLang="en-US" sz="1600" b="1" dirty="0">
                <a:solidFill>
                  <a:srgbClr val="0070C0"/>
                </a:solidFill>
                <a:latin typeface="微软雅黑" panose="020B0503020204020204" pitchFamily="34" charset="-122"/>
                <a:ea typeface="微软雅黑" panose="020B0503020204020204" pitchFamily="34" charset="-122"/>
              </a:rPr>
              <a:t>、电池温控系统构成。</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altLang="zh-CN" sz="1600" b="1" dirty="0">
                <a:solidFill>
                  <a:srgbClr val="0070C0"/>
                </a:solidFill>
                <a:latin typeface="微软雅黑" panose="020B0503020204020204" pitchFamily="34" charset="-122"/>
                <a:ea typeface="微软雅黑" panose="020B0503020204020204" pitchFamily="34" charset="-122"/>
              </a:rPr>
              <a:t>3.</a:t>
            </a:r>
            <a:r>
              <a:rPr lang="zh-CN" altLang="en-US" sz="1600" b="1" dirty="0">
                <a:solidFill>
                  <a:srgbClr val="0070C0"/>
                </a:solidFill>
                <a:latin typeface="微软雅黑" panose="020B0503020204020204" pitchFamily="34" charset="-122"/>
                <a:ea typeface="微软雅黑" panose="020B0503020204020204" pitchFamily="34" charset="-122"/>
              </a:rPr>
              <a:t>普锐斯是第一辆混联型的油电混合动力系统，它的动力系统由</a:t>
            </a:r>
            <a:r>
              <a:rPr lang="zh-CN" altLang="en-US" sz="1600" b="1" u="sng" dirty="0">
                <a:solidFill>
                  <a:srgbClr val="0070C0"/>
                </a:solidFill>
                <a:latin typeface="微软雅黑" panose="020B0503020204020204" pitchFamily="34" charset="-122"/>
                <a:ea typeface="微软雅黑" panose="020B0503020204020204" pitchFamily="34" charset="-122"/>
              </a:rPr>
              <a:t>     </a:t>
            </a:r>
            <a:r>
              <a:rPr lang="zh-CN" altLang="en-US" sz="1600" b="1" dirty="0">
                <a:solidFill>
                  <a:srgbClr val="0070C0"/>
                </a:solidFill>
                <a:latin typeface="微软雅黑" panose="020B0503020204020204" pitchFamily="34" charset="-122"/>
                <a:ea typeface="微软雅黑" panose="020B0503020204020204" pitchFamily="34" charset="-122"/>
              </a:rPr>
              <a:t>、</a:t>
            </a:r>
            <a:r>
              <a:rPr lang="zh-CN" altLang="en-US" sz="1600" b="1" u="sng" dirty="0">
                <a:solidFill>
                  <a:srgbClr val="0070C0"/>
                </a:solidFill>
                <a:latin typeface="微软雅黑" panose="020B0503020204020204" pitchFamily="34" charset="-122"/>
                <a:ea typeface="微软雅黑" panose="020B0503020204020204" pitchFamily="34" charset="-122"/>
              </a:rPr>
              <a:t>      </a:t>
            </a:r>
            <a:r>
              <a:rPr lang="zh-CN" altLang="en-US" sz="1600" b="1" dirty="0">
                <a:solidFill>
                  <a:srgbClr val="0070C0"/>
                </a:solidFill>
                <a:latin typeface="微软雅黑" panose="020B0503020204020204" pitchFamily="34" charset="-122"/>
                <a:ea typeface="微软雅黑" panose="020B0503020204020204" pitchFamily="34" charset="-122"/>
              </a:rPr>
              <a:t>、</a:t>
            </a:r>
            <a:r>
              <a:rPr lang="zh-CN" altLang="en-US" sz="1600" b="1" u="sng" dirty="0">
                <a:solidFill>
                  <a:srgbClr val="0070C0"/>
                </a:solidFill>
                <a:latin typeface="微软雅黑" panose="020B0503020204020204" pitchFamily="34" charset="-122"/>
                <a:ea typeface="微软雅黑" panose="020B0503020204020204" pitchFamily="34" charset="-122"/>
              </a:rPr>
              <a:t>     </a:t>
            </a:r>
            <a:r>
              <a:rPr lang="zh-CN" altLang="en-US" sz="1600" b="1" dirty="0">
                <a:solidFill>
                  <a:srgbClr val="0070C0"/>
                </a:solidFill>
                <a:latin typeface="微软雅黑" panose="020B0503020204020204" pitchFamily="34" charset="-122"/>
                <a:ea typeface="微软雅黑" panose="020B0503020204020204" pitchFamily="34" charset="-122"/>
              </a:rPr>
              <a:t>、行星齿轮、</a:t>
            </a:r>
            <a:r>
              <a:rPr lang="zh-CN" altLang="en-US" sz="1600" b="1" u="sng" dirty="0">
                <a:solidFill>
                  <a:srgbClr val="0070C0"/>
                </a:solidFill>
                <a:latin typeface="微软雅黑" panose="020B0503020204020204" pitchFamily="34" charset="-122"/>
                <a:ea typeface="微软雅黑" panose="020B0503020204020204" pitchFamily="34" charset="-122"/>
              </a:rPr>
              <a:t>        </a:t>
            </a:r>
            <a:r>
              <a:rPr lang="zh-CN" altLang="en-US" sz="1600" b="1" dirty="0">
                <a:solidFill>
                  <a:srgbClr val="0070C0"/>
                </a:solidFill>
                <a:latin typeface="微软雅黑" panose="020B0503020204020204" pitchFamily="34" charset="-122"/>
                <a:ea typeface="微软雅黑" panose="020B0503020204020204" pitchFamily="34" charset="-122"/>
              </a:rPr>
              <a:t>和</a:t>
            </a:r>
            <a:r>
              <a:rPr lang="zh-CN" altLang="en-US" sz="1600" b="1" u="sng" dirty="0">
                <a:solidFill>
                  <a:srgbClr val="0070C0"/>
                </a:solidFill>
                <a:latin typeface="微软雅黑" panose="020B0503020204020204" pitchFamily="34" charset="-122"/>
                <a:ea typeface="微软雅黑" panose="020B0503020204020204" pitchFamily="34" charset="-122"/>
              </a:rPr>
              <a:t>              </a:t>
            </a:r>
            <a:r>
              <a:rPr lang="zh-CN" altLang="en-US" sz="1600" b="1" dirty="0">
                <a:solidFill>
                  <a:srgbClr val="0070C0"/>
                </a:solidFill>
                <a:latin typeface="微软雅黑" panose="020B0503020204020204" pitchFamily="34" charset="-122"/>
                <a:ea typeface="微软雅黑" panose="020B0503020204020204" pitchFamily="34" charset="-122"/>
              </a:rPr>
              <a:t>组成，叫做 </a:t>
            </a:r>
            <a:r>
              <a:rPr lang="en-US" altLang="zh-CN" sz="1600" b="1" dirty="0">
                <a:solidFill>
                  <a:srgbClr val="0070C0"/>
                </a:solidFill>
                <a:latin typeface="微软雅黑" panose="020B0503020204020204" pitchFamily="34" charset="-122"/>
                <a:ea typeface="微软雅黑" panose="020B0503020204020204" pitchFamily="34" charset="-122"/>
              </a:rPr>
              <a:t>Toyota Hybrid System </a:t>
            </a:r>
            <a:r>
              <a:rPr lang="zh-CN" altLang="en-US"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THS</a:t>
            </a:r>
            <a:r>
              <a:rPr lang="zh-CN" altLang="en-US" sz="1600" b="1" dirty="0">
                <a:solidFill>
                  <a:srgbClr val="0070C0"/>
                </a:solidFill>
                <a:latin typeface="微软雅黑" panose="020B0503020204020204" pitchFamily="34" charset="-122"/>
                <a:ea typeface="微软雅黑" panose="020B0503020204020204" pitchFamily="34" charset="-122"/>
              </a:rPr>
              <a:t>）。</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altLang="zh-CN" sz="1600" b="1" dirty="0" smtClean="0">
                <a:solidFill>
                  <a:srgbClr val="0070C0"/>
                </a:solidFill>
                <a:latin typeface="微软雅黑" panose="020B0503020204020204" pitchFamily="34" charset="-122"/>
                <a:ea typeface="微软雅黑" panose="020B0503020204020204" pitchFamily="34" charset="-122"/>
              </a:rPr>
              <a:t>4</a:t>
            </a:r>
            <a:r>
              <a:rPr lang="en-US" altLang="zh-CN" sz="1600" b="1" dirty="0">
                <a:solidFill>
                  <a:srgbClr val="0070C0"/>
                </a:solidFill>
                <a:latin typeface="微软雅黑" panose="020B0503020204020204" pitchFamily="34" charset="-122"/>
                <a:ea typeface="微软雅黑" panose="020B0503020204020204" pitchFamily="34" charset="-122"/>
              </a:rPr>
              <a:t>.</a:t>
            </a:r>
            <a:r>
              <a:rPr lang="zh-CN" altLang="en-US" sz="1600" b="1" dirty="0">
                <a:solidFill>
                  <a:srgbClr val="0070C0"/>
                </a:solidFill>
                <a:latin typeface="微软雅黑" panose="020B0503020204020204" pitchFamily="34" charset="-122"/>
                <a:ea typeface="微软雅黑" panose="020B0503020204020204" pitchFamily="34" charset="-122"/>
              </a:rPr>
              <a:t>根据实训车辆或台架的实际情况，指出混合动力电动汽车的驱动系统的组成部件并说出名称。</a:t>
            </a:r>
            <a:endPar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600"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smtClean="0">
                <a:ln w="1905">
                  <a:noFill/>
                </a:ln>
                <a:solidFill>
                  <a:schemeClr val="bg1"/>
                </a:solidFill>
                <a:latin typeface="微软雅黑" panose="020B0503020204020204" pitchFamily="34" charset="-122"/>
                <a:ea typeface="微软雅黑" panose="020B0503020204020204" pitchFamily="34" charset="-122"/>
              </a:rPr>
              <a:t>3</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429833" y="2602567"/>
            <a:ext cx="6284335" cy="521970"/>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smtClean="0"/>
              <a:t>混合</a:t>
            </a:r>
            <a:r>
              <a:rPr lang="zh-CN" altLang="en-US" dirty="0"/>
              <a:t>动力汽车电池的</a:t>
            </a:r>
            <a:r>
              <a:rPr lang="zh-CN" altLang="en-US" dirty="0"/>
              <a:t>认知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78635" y="1345332"/>
            <a:ext cx="970428" cy="863591"/>
            <a:chOff x="1710900" y="3027136"/>
            <a:chExt cx="734429" cy="653574"/>
          </a:xfrm>
        </p:grpSpPr>
        <p:sp>
          <p:nvSpPr>
            <p:cNvPr id="6" name="MH_Other_1"/>
            <p:cNvSpPr>
              <a:spLocks noChangeArrowheads="1"/>
            </p:cNvSpPr>
            <p:nvPr>
              <p:custDataLst>
                <p:tags r:id="rId1"/>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01</a:t>
              </a:r>
              <a:endParaRPr lang="zh-CN" altLang="en-US" sz="2000" b="1" dirty="0">
                <a:solidFill>
                  <a:srgbClr val="FFFFFF"/>
                </a:solidFill>
                <a:ea typeface="微软雅黑" panose="020B0503020204020204" pitchFamily="34" charset="-122"/>
              </a:endParaRPr>
            </a:p>
          </p:txBody>
        </p:sp>
        <p:sp>
          <p:nvSpPr>
            <p:cNvPr id="7" name="MH_Other_2"/>
            <p:cNvSpPr>
              <a:spLocks noChangeArrowheads="1"/>
            </p:cNvSpPr>
            <p:nvPr>
              <p:custDataLst>
                <p:tags r:id="rId2"/>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8" name="MH_Other_3"/>
            <p:cNvSpPr>
              <a:spLocks noChangeArrowheads="1"/>
            </p:cNvSpPr>
            <p:nvPr>
              <p:custDataLst>
                <p:tags r:id="rId3"/>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9" name="MH_Other_4"/>
            <p:cNvSpPr>
              <a:spLocks noChangeArrowheads="1"/>
            </p:cNvSpPr>
            <p:nvPr>
              <p:custDataLst>
                <p:tags r:id="rId4"/>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0" name="组合 9"/>
          <p:cNvGrpSpPr/>
          <p:nvPr/>
        </p:nvGrpSpPr>
        <p:grpSpPr>
          <a:xfrm>
            <a:off x="678635" y="2377446"/>
            <a:ext cx="970429" cy="863591"/>
            <a:chOff x="4379101" y="3027136"/>
            <a:chExt cx="734430" cy="653574"/>
          </a:xfrm>
        </p:grpSpPr>
        <p:sp>
          <p:nvSpPr>
            <p:cNvPr id="11" name="MH_Other_5"/>
            <p:cNvSpPr>
              <a:spLocks noChangeArrowheads="1"/>
            </p:cNvSpPr>
            <p:nvPr>
              <p:custDataLst>
                <p:tags r:id="rId5"/>
              </p:custDataLst>
            </p:nvPr>
          </p:nvSpPr>
          <p:spPr bwMode="auto">
            <a:xfrm>
              <a:off x="4379101" y="3027136"/>
              <a:ext cx="357108" cy="357108"/>
            </a:xfrm>
            <a:prstGeom prst="rect">
              <a:avLst/>
            </a:prstGeom>
            <a:solidFill>
              <a:srgbClr val="02AF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02</a:t>
              </a:r>
              <a:endParaRPr lang="zh-CN" altLang="en-US" sz="2000" b="1">
                <a:solidFill>
                  <a:srgbClr val="FFFFFF"/>
                </a:solidFill>
                <a:ea typeface="微软雅黑" panose="020B0503020204020204" pitchFamily="34" charset="-122"/>
              </a:endParaRPr>
            </a:p>
          </p:txBody>
        </p:sp>
        <p:sp>
          <p:nvSpPr>
            <p:cNvPr id="12" name="MH_Other_6"/>
            <p:cNvSpPr>
              <a:spLocks noChangeArrowheads="1"/>
            </p:cNvSpPr>
            <p:nvPr>
              <p:custDataLst>
                <p:tags r:id="rId6"/>
              </p:custDataLst>
            </p:nvPr>
          </p:nvSpPr>
          <p:spPr bwMode="auto">
            <a:xfrm>
              <a:off x="4756423" y="3101252"/>
              <a:ext cx="282991" cy="282991"/>
            </a:xfrm>
            <a:prstGeom prst="rect">
              <a:avLst/>
            </a:prstGeom>
            <a:solidFill>
              <a:srgbClr val="98F7F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3" name="MH_Other_7"/>
            <p:cNvSpPr>
              <a:spLocks noChangeArrowheads="1"/>
            </p:cNvSpPr>
            <p:nvPr>
              <p:custDataLst>
                <p:tags r:id="rId7"/>
              </p:custDataLst>
            </p:nvPr>
          </p:nvSpPr>
          <p:spPr bwMode="auto">
            <a:xfrm>
              <a:off x="4459956" y="3404457"/>
              <a:ext cx="276253" cy="276253"/>
            </a:xfrm>
            <a:prstGeom prst="rect">
              <a:avLst/>
            </a:prstGeom>
            <a:solidFill>
              <a:srgbClr val="17EDF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4" name="MH_Other_8"/>
            <p:cNvSpPr>
              <a:spLocks noChangeArrowheads="1"/>
            </p:cNvSpPr>
            <p:nvPr>
              <p:custDataLst>
                <p:tags r:id="rId8"/>
              </p:custDataLst>
            </p:nvPr>
          </p:nvSpPr>
          <p:spPr bwMode="auto">
            <a:xfrm>
              <a:off x="4756423" y="3404457"/>
              <a:ext cx="357108" cy="235826"/>
            </a:xfrm>
            <a:prstGeom prst="rect">
              <a:avLst/>
            </a:prstGeom>
            <a:solidFill>
              <a:srgbClr val="CDFB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5" name="组合 14"/>
          <p:cNvGrpSpPr/>
          <p:nvPr/>
        </p:nvGrpSpPr>
        <p:grpSpPr>
          <a:xfrm>
            <a:off x="678635" y="3409560"/>
            <a:ext cx="970428" cy="863593"/>
            <a:chOff x="1710900" y="4311825"/>
            <a:chExt cx="734429" cy="653575"/>
          </a:xfrm>
        </p:grpSpPr>
        <p:sp>
          <p:nvSpPr>
            <p:cNvPr id="16" name="MH_Other_9"/>
            <p:cNvSpPr>
              <a:spLocks noChangeArrowheads="1"/>
            </p:cNvSpPr>
            <p:nvPr>
              <p:custDataLst>
                <p:tags r:id="rId9"/>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03</a:t>
              </a:r>
              <a:endParaRPr lang="zh-CN" altLang="en-US" sz="2000" b="1" dirty="0">
                <a:solidFill>
                  <a:srgbClr val="FFFFFF"/>
                </a:solidFill>
                <a:ea typeface="微软雅黑" panose="020B0503020204020204" pitchFamily="34" charset="-122"/>
              </a:endParaRPr>
            </a:p>
          </p:txBody>
        </p:sp>
        <p:sp>
          <p:nvSpPr>
            <p:cNvPr id="17" name="MH_Other_10"/>
            <p:cNvSpPr>
              <a:spLocks noChangeArrowheads="1"/>
            </p:cNvSpPr>
            <p:nvPr>
              <p:custDataLst>
                <p:tags r:id="rId10"/>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8" name="MH_Other_11"/>
            <p:cNvSpPr>
              <a:spLocks noChangeArrowheads="1"/>
            </p:cNvSpPr>
            <p:nvPr>
              <p:custDataLst>
                <p:tags r:id="rId11"/>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9" name="MH_Other_12"/>
            <p:cNvSpPr>
              <a:spLocks noChangeArrowheads="1"/>
            </p:cNvSpPr>
            <p:nvPr>
              <p:custDataLst>
                <p:tags r:id="rId12"/>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5" name="TextBox 53"/>
          <p:cNvSpPr txBox="1">
            <a:spLocks noChangeArrowheads="1"/>
          </p:cNvSpPr>
          <p:nvPr/>
        </p:nvSpPr>
        <p:spPr bwMode="auto">
          <a:xfrm>
            <a:off x="1777535" y="1591524"/>
            <a:ext cx="6245759"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a:t>
            </a:r>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叙述混合动力汽车的定义、分类及驱动系统的布置形式。</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nvSpPr>
        <p:spPr bwMode="auto">
          <a:xfrm>
            <a:off x="1777535" y="2624576"/>
            <a:ext cx="6599236"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能认知混合动力电动汽车的结构与组成。</a:t>
            </a:r>
            <a:endParaRPr lang="zh-CN" altLang="en-US" sz="2800"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777535" y="3657628"/>
            <a:ext cx="6469067" cy="368300"/>
          </a:xfrm>
          <a:prstGeom prst="rect">
            <a:avLst/>
          </a:prstGeom>
          <a:noFill/>
        </p:spPr>
        <p:txBody>
          <a:bodyPr wrap="square">
            <a:spAutoFit/>
          </a:bodyPr>
          <a:lstStyle/>
          <a:p>
            <a:r>
              <a:rPr lang="zh-CN" altLang="en-US" b="1" dirty="0" smtClean="0">
                <a:solidFill>
                  <a:srgbClr val="0070C0"/>
                </a:solidFill>
                <a:latin typeface="微软雅黑" panose="020B0503020204020204" pitchFamily="34" charset="-122"/>
                <a:ea typeface="微软雅黑" panose="020B0503020204020204" pitchFamily="34" charset="-122"/>
              </a:rPr>
              <a:t>能</a:t>
            </a:r>
            <a:r>
              <a:rPr lang="zh-CN" altLang="en-US" b="1" dirty="0">
                <a:solidFill>
                  <a:srgbClr val="0070C0"/>
                </a:solidFill>
                <a:latin typeface="微软雅黑" panose="020B0503020204020204" pitchFamily="34" charset="-122"/>
                <a:ea typeface="微软雅黑" panose="020B0503020204020204" pitchFamily="34" charset="-122"/>
              </a:rPr>
              <a:t>叙述不同类型混合动力汽车的特点。</a:t>
            </a:r>
            <a:endParaRPr lang="zh-CN" altLang="en-US" dirty="0"/>
          </a:p>
        </p:txBody>
      </p:sp>
      <p:grpSp>
        <p:nvGrpSpPr>
          <p:cNvPr id="21" name="组合 20"/>
          <p:cNvGrpSpPr/>
          <p:nvPr/>
        </p:nvGrpSpPr>
        <p:grpSpPr>
          <a:xfrm>
            <a:off x="678635" y="4441676"/>
            <a:ext cx="970428" cy="863593"/>
            <a:chOff x="1710900" y="4311825"/>
            <a:chExt cx="734429" cy="653575"/>
          </a:xfrm>
        </p:grpSpPr>
        <p:sp>
          <p:nvSpPr>
            <p:cNvPr id="22" name="MH_Other_9"/>
            <p:cNvSpPr>
              <a:spLocks noChangeArrowheads="1"/>
            </p:cNvSpPr>
            <p:nvPr>
              <p:custDataLst>
                <p:tags r:id="rId13"/>
              </p:custDataLst>
            </p:nvPr>
          </p:nvSpPr>
          <p:spPr bwMode="auto">
            <a:xfrm>
              <a:off x="1710900" y="4311825"/>
              <a:ext cx="357108" cy="357108"/>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smtClean="0">
                  <a:solidFill>
                    <a:srgbClr val="FFFFFF"/>
                  </a:solidFill>
                  <a:ea typeface="微软雅黑" panose="020B0503020204020204" pitchFamily="34" charset="-122"/>
                </a:rPr>
                <a:t>04</a:t>
              </a:r>
              <a:endParaRPr lang="zh-CN" altLang="en-US" sz="2000" b="1" dirty="0">
                <a:solidFill>
                  <a:srgbClr val="FFFFFF"/>
                </a:solidFill>
                <a:ea typeface="微软雅黑" panose="020B0503020204020204" pitchFamily="34" charset="-122"/>
              </a:endParaRPr>
            </a:p>
          </p:txBody>
        </p:sp>
        <p:sp>
          <p:nvSpPr>
            <p:cNvPr id="24" name="MH_Other_10"/>
            <p:cNvSpPr>
              <a:spLocks noChangeArrowheads="1"/>
            </p:cNvSpPr>
            <p:nvPr>
              <p:custDataLst>
                <p:tags r:id="rId14"/>
              </p:custDataLst>
            </p:nvPr>
          </p:nvSpPr>
          <p:spPr bwMode="auto">
            <a:xfrm>
              <a:off x="2088221" y="4385942"/>
              <a:ext cx="282991" cy="282991"/>
            </a:xfrm>
            <a:prstGeom prst="rect">
              <a:avLst/>
            </a:prstGeom>
            <a:solidFill>
              <a:schemeClr val="accent5">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26" name="MH_Other_11"/>
            <p:cNvSpPr>
              <a:spLocks noChangeArrowheads="1"/>
            </p:cNvSpPr>
            <p:nvPr>
              <p:custDataLst>
                <p:tags r:id="rId15"/>
              </p:custDataLst>
            </p:nvPr>
          </p:nvSpPr>
          <p:spPr bwMode="auto">
            <a:xfrm>
              <a:off x="1791755" y="4689147"/>
              <a:ext cx="276253" cy="276253"/>
            </a:xfrm>
            <a:prstGeom prst="rect">
              <a:avLst/>
            </a:prstGeom>
            <a:solidFill>
              <a:schemeClr val="accent5">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28" name="MH_Other_12"/>
            <p:cNvSpPr>
              <a:spLocks noChangeArrowheads="1"/>
            </p:cNvSpPr>
            <p:nvPr>
              <p:custDataLst>
                <p:tags r:id="rId16"/>
              </p:custDataLst>
            </p:nvPr>
          </p:nvSpPr>
          <p:spPr bwMode="auto">
            <a:xfrm>
              <a:off x="2088221" y="4689147"/>
              <a:ext cx="357108" cy="235826"/>
            </a:xfrm>
            <a:prstGeom prst="rect">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9" name="文本框 22"/>
          <p:cNvSpPr txBox="1"/>
          <p:nvPr/>
        </p:nvSpPr>
        <p:spPr>
          <a:xfrm>
            <a:off x="1777535" y="4688806"/>
            <a:ext cx="6469067" cy="369332"/>
          </a:xfrm>
          <a:prstGeom prst="rect">
            <a:avLst/>
          </a:prstGeom>
          <a:noFill/>
        </p:spPr>
        <p:txBody>
          <a:bodyPr wrap="square">
            <a:spAutoFit/>
          </a:bodyPr>
          <a:lstStyle/>
          <a:p>
            <a:r>
              <a:rPr lang="zh-CN" altLang="en-US" b="1" dirty="0" smtClean="0">
                <a:solidFill>
                  <a:srgbClr val="0070C0"/>
                </a:solidFill>
                <a:latin typeface="微软雅黑" panose="020B0503020204020204" pitchFamily="34" charset="-122"/>
                <a:ea typeface="微软雅黑" panose="020B0503020204020204" pitchFamily="34" charset="-122"/>
              </a:rPr>
              <a:t>培养</a:t>
            </a:r>
            <a:r>
              <a:rPr lang="zh-CN" altLang="en-US" b="1" dirty="0">
                <a:solidFill>
                  <a:srgbClr val="0070C0"/>
                </a:solidFill>
                <a:latin typeface="微软雅黑" panose="020B0503020204020204" pitchFamily="34" charset="-122"/>
                <a:ea typeface="微软雅黑" panose="020B0503020204020204" pitchFamily="34" charset="-122"/>
              </a:rPr>
              <a:t>学生的总结能力与语言表达能力。</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1980337"/>
            <a:ext cx="8640960" cy="1754326"/>
          </a:xfrm>
          <a:prstGeom prst="rect">
            <a:avLst/>
          </a:prstGeom>
        </p:spPr>
        <p:txBody>
          <a:bodyPr wrap="square">
            <a:spAutoFit/>
          </a:bodyPr>
          <a:lstStyle/>
          <a:p>
            <a:pPr indent="449580">
              <a:lnSpc>
                <a:spcPct val="150000"/>
              </a:lnSpc>
            </a:pPr>
            <a:r>
              <a:rPr lang="zh-CN" altLang="zh-CN"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同学小李在</a:t>
            </a:r>
            <a:r>
              <a:rPr lang="en-US" altLang="zh-CN"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4S</a:t>
            </a:r>
            <a:r>
              <a:rPr lang="zh-CN" altLang="zh-CN"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店的销售顾问工作岗位实习，客户王女士对混合动力车型特别感兴趣，小李介绍完混合动力车型的驱动系统后，客户还想了解一下动力电池。如果你是小李，根据所掌握的知识，你能向王女士简单的介绍混合动力电动汽车的动力电池吗？</a:t>
            </a:r>
            <a:endParaRPr lang="zh-CN" altLang="zh-CN"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678635" y="1345332"/>
            <a:ext cx="970428" cy="863591"/>
            <a:chOff x="1710900" y="3027136"/>
            <a:chExt cx="734429" cy="653574"/>
          </a:xfrm>
        </p:grpSpPr>
        <p:sp>
          <p:nvSpPr>
            <p:cNvPr id="6" name="MH_Other_1"/>
            <p:cNvSpPr>
              <a:spLocks noChangeArrowheads="1"/>
            </p:cNvSpPr>
            <p:nvPr>
              <p:custDataLst>
                <p:tags r:id="rId2"/>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01</a:t>
              </a:r>
              <a:endParaRPr lang="zh-CN" altLang="en-US" sz="2000" b="1" dirty="0">
                <a:solidFill>
                  <a:srgbClr val="FFFFFF"/>
                </a:solidFill>
                <a:ea typeface="微软雅黑" panose="020B0503020204020204" pitchFamily="34" charset="-122"/>
              </a:endParaRPr>
            </a:p>
          </p:txBody>
        </p:sp>
        <p:sp>
          <p:nvSpPr>
            <p:cNvPr id="7" name="MH_Other_2"/>
            <p:cNvSpPr>
              <a:spLocks noChangeArrowheads="1"/>
            </p:cNvSpPr>
            <p:nvPr>
              <p:custDataLst>
                <p:tags r:id="rId3"/>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8" name="MH_Other_3"/>
            <p:cNvSpPr>
              <a:spLocks noChangeArrowheads="1"/>
            </p:cNvSpPr>
            <p:nvPr>
              <p:custDataLst>
                <p:tags r:id="rId4"/>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9" name="MH_Other_4"/>
            <p:cNvSpPr>
              <a:spLocks noChangeArrowheads="1"/>
            </p:cNvSpPr>
            <p:nvPr>
              <p:custDataLst>
                <p:tags r:id="rId5"/>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0" name="组合 9"/>
          <p:cNvGrpSpPr/>
          <p:nvPr>
            <p:custDataLst>
              <p:tags r:id="rId6"/>
            </p:custDataLst>
          </p:nvPr>
        </p:nvGrpSpPr>
        <p:grpSpPr>
          <a:xfrm>
            <a:off x="678635" y="2377446"/>
            <a:ext cx="970429" cy="863591"/>
            <a:chOff x="4379101" y="3027136"/>
            <a:chExt cx="734430" cy="653574"/>
          </a:xfrm>
        </p:grpSpPr>
        <p:sp>
          <p:nvSpPr>
            <p:cNvPr id="11" name="MH_Other_5"/>
            <p:cNvSpPr>
              <a:spLocks noChangeArrowheads="1"/>
            </p:cNvSpPr>
            <p:nvPr>
              <p:custDataLst>
                <p:tags r:id="rId7"/>
              </p:custDataLst>
            </p:nvPr>
          </p:nvSpPr>
          <p:spPr bwMode="auto">
            <a:xfrm>
              <a:off x="4379101" y="3027136"/>
              <a:ext cx="357108" cy="357108"/>
            </a:xfrm>
            <a:prstGeom prst="rect">
              <a:avLst/>
            </a:prstGeom>
            <a:solidFill>
              <a:srgbClr val="02AF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02</a:t>
              </a:r>
              <a:endParaRPr lang="zh-CN" altLang="en-US" sz="2000" b="1">
                <a:solidFill>
                  <a:srgbClr val="FFFFFF"/>
                </a:solidFill>
                <a:ea typeface="微软雅黑" panose="020B0503020204020204" pitchFamily="34" charset="-122"/>
              </a:endParaRPr>
            </a:p>
          </p:txBody>
        </p:sp>
        <p:sp>
          <p:nvSpPr>
            <p:cNvPr id="12" name="MH_Other_6"/>
            <p:cNvSpPr>
              <a:spLocks noChangeArrowheads="1"/>
            </p:cNvSpPr>
            <p:nvPr>
              <p:custDataLst>
                <p:tags r:id="rId8"/>
              </p:custDataLst>
            </p:nvPr>
          </p:nvSpPr>
          <p:spPr bwMode="auto">
            <a:xfrm>
              <a:off x="4756423" y="3101252"/>
              <a:ext cx="282991" cy="282991"/>
            </a:xfrm>
            <a:prstGeom prst="rect">
              <a:avLst/>
            </a:prstGeom>
            <a:solidFill>
              <a:srgbClr val="98F7F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3" name="MH_Other_7"/>
            <p:cNvSpPr>
              <a:spLocks noChangeArrowheads="1"/>
            </p:cNvSpPr>
            <p:nvPr>
              <p:custDataLst>
                <p:tags r:id="rId9"/>
              </p:custDataLst>
            </p:nvPr>
          </p:nvSpPr>
          <p:spPr bwMode="auto">
            <a:xfrm>
              <a:off x="4459956" y="3404457"/>
              <a:ext cx="276253" cy="276253"/>
            </a:xfrm>
            <a:prstGeom prst="rect">
              <a:avLst/>
            </a:prstGeom>
            <a:solidFill>
              <a:srgbClr val="17EDF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4" name="MH_Other_8"/>
            <p:cNvSpPr>
              <a:spLocks noChangeArrowheads="1"/>
            </p:cNvSpPr>
            <p:nvPr>
              <p:custDataLst>
                <p:tags r:id="rId10"/>
              </p:custDataLst>
            </p:nvPr>
          </p:nvSpPr>
          <p:spPr bwMode="auto">
            <a:xfrm>
              <a:off x="4756423" y="3404457"/>
              <a:ext cx="357108" cy="235826"/>
            </a:xfrm>
            <a:prstGeom prst="rect">
              <a:avLst/>
            </a:prstGeom>
            <a:solidFill>
              <a:srgbClr val="CDFB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5" name="组合 14"/>
          <p:cNvGrpSpPr/>
          <p:nvPr>
            <p:custDataLst>
              <p:tags r:id="rId11"/>
            </p:custDataLst>
          </p:nvPr>
        </p:nvGrpSpPr>
        <p:grpSpPr>
          <a:xfrm>
            <a:off x="678635" y="3409560"/>
            <a:ext cx="970428" cy="863593"/>
            <a:chOff x="1710900" y="4311825"/>
            <a:chExt cx="734429" cy="653575"/>
          </a:xfrm>
        </p:grpSpPr>
        <p:sp>
          <p:nvSpPr>
            <p:cNvPr id="16" name="MH_Other_9"/>
            <p:cNvSpPr>
              <a:spLocks noChangeArrowheads="1"/>
            </p:cNvSpPr>
            <p:nvPr>
              <p:custDataLst>
                <p:tags r:id="rId12"/>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03</a:t>
              </a:r>
              <a:endParaRPr lang="zh-CN" altLang="en-US" sz="2000" b="1" dirty="0">
                <a:solidFill>
                  <a:srgbClr val="FFFFFF"/>
                </a:solidFill>
                <a:ea typeface="微软雅黑" panose="020B0503020204020204" pitchFamily="34" charset="-122"/>
              </a:endParaRPr>
            </a:p>
          </p:txBody>
        </p:sp>
        <p:sp>
          <p:nvSpPr>
            <p:cNvPr id="17" name="MH_Other_10"/>
            <p:cNvSpPr>
              <a:spLocks noChangeArrowheads="1"/>
            </p:cNvSpPr>
            <p:nvPr>
              <p:custDataLst>
                <p:tags r:id="rId13"/>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8" name="MH_Other_11"/>
            <p:cNvSpPr>
              <a:spLocks noChangeArrowheads="1"/>
            </p:cNvSpPr>
            <p:nvPr>
              <p:custDataLst>
                <p:tags r:id="rId14"/>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9" name="MH_Other_12"/>
            <p:cNvSpPr>
              <a:spLocks noChangeArrowheads="1"/>
            </p:cNvSpPr>
            <p:nvPr>
              <p:custDataLst>
                <p:tags r:id="rId15"/>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5" name="TextBox 53"/>
          <p:cNvSpPr txBox="1">
            <a:spLocks noChangeArrowheads="1"/>
          </p:cNvSpPr>
          <p:nvPr>
            <p:custDataLst>
              <p:tags r:id="rId16"/>
            </p:custDataLst>
          </p:nvPr>
        </p:nvSpPr>
        <p:spPr bwMode="auto">
          <a:xfrm>
            <a:off x="1777535" y="1591524"/>
            <a:ext cx="6245759"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能叙述混合动力汽车动力电池的要求。</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custDataLst>
              <p:tags r:id="rId17"/>
            </p:custDataLst>
          </p:nvPr>
        </p:nvSpPr>
        <p:spPr bwMode="auto">
          <a:xfrm>
            <a:off x="1777535" y="2624576"/>
            <a:ext cx="6599236"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能叙述混合动力汽车动力电池的分类。</a:t>
            </a:r>
            <a:endParaRPr lang="zh-CN" altLang="en-US" sz="2800"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3" name="文本框 22"/>
          <p:cNvSpPr txBox="1"/>
          <p:nvPr>
            <p:custDataLst>
              <p:tags r:id="rId18"/>
            </p:custDataLst>
          </p:nvPr>
        </p:nvSpPr>
        <p:spPr>
          <a:xfrm>
            <a:off x="1777535" y="3657628"/>
            <a:ext cx="6469067" cy="368300"/>
          </a:xfrm>
          <a:prstGeom prst="rect">
            <a:avLst/>
          </a:prstGeom>
          <a:noFill/>
        </p:spPr>
        <p:txBody>
          <a:bodyPr wrap="square">
            <a:spAutoFit/>
          </a:bodyPr>
          <a:lstStyle/>
          <a:p>
            <a:r>
              <a:rPr lang="zh-CN" altLang="en-US" b="1" dirty="0" smtClean="0">
                <a:solidFill>
                  <a:srgbClr val="0070C0"/>
                </a:solidFill>
                <a:latin typeface="微软雅黑" panose="020B0503020204020204" pitchFamily="34" charset="-122"/>
                <a:ea typeface="微软雅黑" panose="020B0503020204020204" pitchFamily="34" charset="-122"/>
              </a:rPr>
              <a:t>知道</a:t>
            </a:r>
            <a:r>
              <a:rPr lang="zh-CN" altLang="en-US" b="1" dirty="0">
                <a:solidFill>
                  <a:srgbClr val="0070C0"/>
                </a:solidFill>
                <a:latin typeface="微软雅黑" panose="020B0503020204020204" pitchFamily="34" charset="-122"/>
                <a:ea typeface="微软雅黑" panose="020B0503020204020204" pitchFamily="34" charset="-122"/>
              </a:rPr>
              <a:t>动力电池的工作原理。</a:t>
            </a:r>
            <a:endParaRPr lang="zh-CN" altLang="en-US" dirty="0"/>
          </a:p>
        </p:txBody>
      </p:sp>
      <p:grpSp>
        <p:nvGrpSpPr>
          <p:cNvPr id="21" name="组合 20"/>
          <p:cNvGrpSpPr/>
          <p:nvPr>
            <p:custDataLst>
              <p:tags r:id="rId19"/>
            </p:custDataLst>
          </p:nvPr>
        </p:nvGrpSpPr>
        <p:grpSpPr>
          <a:xfrm>
            <a:off x="678635" y="4441676"/>
            <a:ext cx="970428" cy="863593"/>
            <a:chOff x="1710900" y="4311825"/>
            <a:chExt cx="734429" cy="653575"/>
          </a:xfrm>
        </p:grpSpPr>
        <p:sp>
          <p:nvSpPr>
            <p:cNvPr id="22" name="MH_Other_9"/>
            <p:cNvSpPr>
              <a:spLocks noChangeArrowheads="1"/>
            </p:cNvSpPr>
            <p:nvPr>
              <p:custDataLst>
                <p:tags r:id="rId20"/>
              </p:custDataLst>
            </p:nvPr>
          </p:nvSpPr>
          <p:spPr bwMode="auto">
            <a:xfrm>
              <a:off x="1710900" y="4311825"/>
              <a:ext cx="357108" cy="357108"/>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smtClean="0">
                  <a:solidFill>
                    <a:srgbClr val="FFFFFF"/>
                  </a:solidFill>
                  <a:ea typeface="微软雅黑" panose="020B0503020204020204" pitchFamily="34" charset="-122"/>
                </a:rPr>
                <a:t>04</a:t>
              </a:r>
              <a:endParaRPr lang="zh-CN" altLang="en-US" sz="2000" b="1" dirty="0">
                <a:solidFill>
                  <a:srgbClr val="FFFFFF"/>
                </a:solidFill>
                <a:ea typeface="微软雅黑" panose="020B0503020204020204" pitchFamily="34" charset="-122"/>
              </a:endParaRPr>
            </a:p>
          </p:txBody>
        </p:sp>
        <p:sp>
          <p:nvSpPr>
            <p:cNvPr id="24" name="MH_Other_10"/>
            <p:cNvSpPr>
              <a:spLocks noChangeArrowheads="1"/>
            </p:cNvSpPr>
            <p:nvPr>
              <p:custDataLst>
                <p:tags r:id="rId21"/>
              </p:custDataLst>
            </p:nvPr>
          </p:nvSpPr>
          <p:spPr bwMode="auto">
            <a:xfrm>
              <a:off x="2088221" y="4385942"/>
              <a:ext cx="282991" cy="282991"/>
            </a:xfrm>
            <a:prstGeom prst="rect">
              <a:avLst/>
            </a:prstGeom>
            <a:solidFill>
              <a:schemeClr val="accent5">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26" name="MH_Other_11"/>
            <p:cNvSpPr>
              <a:spLocks noChangeArrowheads="1"/>
            </p:cNvSpPr>
            <p:nvPr>
              <p:custDataLst>
                <p:tags r:id="rId22"/>
              </p:custDataLst>
            </p:nvPr>
          </p:nvSpPr>
          <p:spPr bwMode="auto">
            <a:xfrm>
              <a:off x="1791755" y="4689147"/>
              <a:ext cx="276253" cy="276253"/>
            </a:xfrm>
            <a:prstGeom prst="rect">
              <a:avLst/>
            </a:prstGeom>
            <a:solidFill>
              <a:schemeClr val="accent5">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28" name="MH_Other_12"/>
            <p:cNvSpPr>
              <a:spLocks noChangeArrowheads="1"/>
            </p:cNvSpPr>
            <p:nvPr>
              <p:custDataLst>
                <p:tags r:id="rId23"/>
              </p:custDataLst>
            </p:nvPr>
          </p:nvSpPr>
          <p:spPr bwMode="auto">
            <a:xfrm>
              <a:off x="2088221" y="4689147"/>
              <a:ext cx="357108" cy="235826"/>
            </a:xfrm>
            <a:prstGeom prst="rect">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9" name="文本框 22"/>
          <p:cNvSpPr txBox="1"/>
          <p:nvPr>
            <p:custDataLst>
              <p:tags r:id="rId24"/>
            </p:custDataLst>
          </p:nvPr>
        </p:nvSpPr>
        <p:spPr>
          <a:xfrm>
            <a:off x="1777535" y="4688806"/>
            <a:ext cx="6469067" cy="369332"/>
          </a:xfrm>
          <a:prstGeom prst="rect">
            <a:avLst/>
          </a:prstGeom>
          <a:noFill/>
        </p:spPr>
        <p:txBody>
          <a:bodyPr wrap="square">
            <a:spAutoFit/>
          </a:bodyPr>
          <a:lstStyle/>
          <a:p>
            <a:r>
              <a:rPr lang="zh-CN" altLang="en-US" b="1" dirty="0" smtClean="0">
                <a:solidFill>
                  <a:srgbClr val="0070C0"/>
                </a:solidFill>
                <a:latin typeface="微软雅黑" panose="020B0503020204020204" pitchFamily="34" charset="-122"/>
                <a:ea typeface="微软雅黑" panose="020B0503020204020204" pitchFamily="34" charset="-122"/>
              </a:rPr>
              <a:t>培养</a:t>
            </a:r>
            <a:r>
              <a:rPr lang="zh-CN" altLang="en-US" b="1" dirty="0">
                <a:solidFill>
                  <a:srgbClr val="0070C0"/>
                </a:solidFill>
                <a:latin typeface="微软雅黑" panose="020B0503020204020204" pitchFamily="34" charset="-122"/>
                <a:ea typeface="微软雅黑" panose="020B0503020204020204" pitchFamily="34" charset="-122"/>
              </a:rPr>
              <a:t>学生的总结能力与语言表达能力。</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888449"/>
            <a:ext cx="8640960" cy="4599940"/>
          </a:xfrm>
          <a:prstGeom prst="rect">
            <a:avLst/>
          </a:prstGeom>
        </p:spPr>
        <p:txBody>
          <a:bodyPr wrap="square">
            <a:spAutoFit/>
          </a:bodyPr>
          <a:lstStyle/>
          <a:p>
            <a:pPr indent="449580">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混合电动车是介于内燃机汽车和纯电动汽车之间的一种车型，也是目前商业化最成功的一种电动车型。混合电动车一般有两个或两个以上的动力源，一个作为主动力源，一般为发动机，另一个为辅助动力源，通常为贮能电池，用于回收再生制动期间的动能以及补偿主驱动发动机的短时过载功率。其主要特点是降低传统汽车的污染物排放，特别是二氧化碳的排放，具体是通过尽可能的使用发动机的高效率点、维持发动机工作处于优化的工作区域等措施以降低发动机油耗。另一个主要特点是动力电池组的能量平衡控制，即在行车前后，动力电池组的荷电状态应保持一致，同时，对电能的消耗应越低越好。混合电动汽车的控制策略是以驱动能量损失最小、系统效率最大为目标。根据车辆的动力匹配情况，一般分为中度混合电动车（混合度</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20%</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40%</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）和深度混合电动车（混合度大于</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40%</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449580">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大多数混合动力电动车使用双压电源系统。高压电源系统用于向驱动电动机提供动力，而传统的</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12V</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电源系统（采用铅酸蓄电池）用于向所有其他汽车运行方面提供动力。用该系统的一个好处是汽车能利用任何系统的电气配件到汽车设计中。</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997481"/>
            <a:ext cx="8640960" cy="4231928"/>
          </a:xfrm>
          <a:prstGeom prst="rect">
            <a:avLst/>
          </a:prstGeom>
        </p:spPr>
        <p:txBody>
          <a:bodyPr wrap="square">
            <a:spAutoFit/>
          </a:bodyPr>
          <a:lstStyle/>
          <a:p>
            <a:pPr indent="358775">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一、混合动力电动汽车动力电池的基本要求</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在混合动力汽车上，动力电池是辅助电力能源，用作发动机的辅助动力源，以提高整车的动力性能，或作为电动机驱动车辆时的电源。动力电池一般是供给直流电，然后经过变频或逆变器转换成频率和电压幅值可调的交流电，供给驱动电机来驱动车辆行驶。</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混合动力电动汽车采用的动力电池组，则要求有较大的比功率；而纯电动汽车采用的动力电池组，要求有较大的比能量。</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混合动力电动汽车动力电池的基本要求如下：</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）比能量：保证混合动力汽车能够达到基本合理的行驶里程的重要性能。</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）充电时间短</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动力电池快速充电达到额定容量的</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50%</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时的时间为</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20min</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左右。</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3</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）连续放电率高，自放电率低：连续</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1h</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放电率可以达到额定容量的</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70%</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左右。</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）不需要复杂的运行环境：保温热管理系统，能够适应混合动力汽车行驶时的振动。</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5</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）安全可靠：动力电池应干燥、洁净，电解质不会渗漏腐蚀接线柱和外壳。</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6</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）驱寿命长，免维修：动力电池循环寿命不低于</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1000</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次，使用寿命期间不需要进行维护。</a:t>
            </a:r>
            <a:endPar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938465"/>
            <a:ext cx="8640960" cy="4315460"/>
          </a:xfrm>
          <a:prstGeom prst="rect">
            <a:avLst/>
          </a:prstGeom>
        </p:spPr>
        <p:txBody>
          <a:bodyPr wrap="square">
            <a:spAutoFit/>
          </a:bodyPr>
          <a:lstStyle/>
          <a:p>
            <a:pPr indent="358775">
              <a:lnSpc>
                <a:spcPct val="130000"/>
              </a:lnSpc>
              <a:spcBef>
                <a:spcPts val="600"/>
              </a:spcBef>
              <a:spcAft>
                <a:spcPts val="0"/>
              </a:spcAft>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二、混合动力电动汽车动力电池</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lnSpc>
                <a:spcPct val="130000"/>
              </a:lnSpc>
              <a:spcBef>
                <a:spcPts val="600"/>
              </a:spcBef>
              <a:spcAft>
                <a:spcPts val="0"/>
              </a:spcAft>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现在混合动力电动汽车的动力电池多采用镍氢电池和锂离子电池。</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lnSpc>
                <a:spcPct val="130000"/>
              </a:lnSpc>
              <a:spcBef>
                <a:spcPts val="600"/>
              </a:spcBef>
              <a:spcAft>
                <a:spcPts val="0"/>
              </a:spcAft>
            </a:pP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镍氢电池</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lnSpc>
                <a:spcPct val="130000"/>
              </a:lnSpc>
              <a:spcBef>
                <a:spcPts val="600"/>
              </a:spcBef>
              <a:spcAft>
                <a:spcPts val="0"/>
              </a:spcAft>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镍氢电池是</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90</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年代发展起来的一种新型电池。它的正极活性物质主要由镍制成，负极活性物质主要由贮氢合金制成，是一种碱性蓄电池。</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lnSpc>
                <a:spcPct val="130000"/>
              </a:lnSpc>
              <a:spcBef>
                <a:spcPts val="600"/>
              </a:spcBef>
              <a:spcAft>
                <a:spcPts val="0"/>
              </a:spcAft>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特点：碱性电池，具有比能量高、高功率、适合大电流放电、可循环充放电、无污染，被誉为“绿色电源”。标称电压为</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1.2V</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，比能量可达到</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70</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80W</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h/kg</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，有利于延长混合动力汽车的行驶里程。比功率可达到</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200W/kg</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，是铅酸电池的</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倍，能够提高车辆的启动性能和加速性能。</a:t>
            </a:r>
            <a:endPar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lnSpc>
                <a:spcPct val="130000"/>
              </a:lnSpc>
              <a:spcBef>
                <a:spcPts val="600"/>
              </a:spcBef>
              <a:spcAft>
                <a:spcPts val="0"/>
              </a:spcAft>
            </a:pP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工作原理：镍氢电池的正极，是球状氢氧化镍粉末与添加剂钴等金属、塑料和黏合剂等制成的涂膏，用自动涂膏机涂在正极板上，然后经过干燥处理成发泡的氢氧化镍正极板。镍氢电池的充放电过程及结构如图</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2-22</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所示。</a:t>
            </a:r>
            <a:endPar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4578" name="图片 521" descr="C:\Users\28150\Desktop\学习情景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09230" y="1069656"/>
            <a:ext cx="8325541" cy="3011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图片 520" descr="C:\Users\28150\Desktop\学习情景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9543" y="4081636"/>
            <a:ext cx="7407006"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880672" y="5080456"/>
            <a:ext cx="3409315" cy="337185"/>
          </a:xfrm>
          <a:prstGeom prst="rect">
            <a:avLst/>
          </a:prstGeom>
        </p:spPr>
        <p:txBody>
          <a:bodyPr wrap="none">
            <a:spAutoFit/>
          </a:bodyPr>
          <a:lstStyle/>
          <a:p>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图</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2-22  </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镍氢电池的工作原理及结构</a:t>
            </a:r>
            <a:endPar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1075298"/>
            <a:ext cx="8640960" cy="3646170"/>
          </a:xfrm>
          <a:prstGeom prst="rect">
            <a:avLst/>
          </a:prstGeom>
        </p:spPr>
        <p:txBody>
          <a:bodyPr wrap="square">
            <a:spAutoFit/>
          </a:bodyPr>
          <a:lstStyle/>
          <a:p>
            <a:pPr indent="449580">
              <a:lnSpc>
                <a:spcPct val="15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锂离子电池</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449580">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特点：工作电压高（是镍镉电池氢</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镍电池的</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3</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倍）；比能量大（可达</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165WH/kg</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，是氢镍电池的</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3</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倍）；体积小；质量轻；循环寿命长；自放电率低；无记忆效应；无污染；快速充电；自放电率低；作温度范围宽和安全可靠等优点。</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449580">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分类：锂离子电池是液态有机电解质，按照正极材料的不同，目前常用的有以下几种：三元材料锂电池（镍、钴、锰）、钴酸锂、锰酸锂、磷酸铁锂。</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449580">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工作原理：电池在充电时，锂离子从正极材料的晶格中脱出，通过电解质溶液和隔膜，嵌入到负极中；放电时，锂离子从负极脱出，通过电解质溶液和隔膜，嵌入到正极材料晶格中。在整个充放电过程中，锂离子往返于正负极之间。如图</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2-23</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所示为钴酸锂工作原理示意图。</a:t>
            </a:r>
            <a:endPar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5602" name="图片 1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73080" y="4441676"/>
            <a:ext cx="5597839" cy="57606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对象 2"/>
          <p:cNvGraphicFramePr>
            <a:graphicFrameLocks noChangeAspect="1"/>
          </p:cNvGraphicFramePr>
          <p:nvPr/>
        </p:nvGraphicFramePr>
        <p:xfrm>
          <a:off x="1455857" y="1057300"/>
          <a:ext cx="6232287" cy="3295748"/>
        </p:xfrm>
        <a:graphic>
          <a:graphicData uri="http://schemas.openxmlformats.org/presentationml/2006/ole">
            <mc:AlternateContent xmlns:mc="http://schemas.openxmlformats.org/markup-compatibility/2006">
              <mc:Choice xmlns:v="urn:schemas-microsoft-com:vml" Requires="v">
                <p:oleObj spid="_x0000_s25620" name="BMP 图像" r:id="rId2" imgW="5099050" imgH="2692400" progId="Paint.Picture">
                  <p:embed/>
                </p:oleObj>
              </mc:Choice>
              <mc:Fallback>
                <p:oleObj name="BMP 图像" r:id="rId2" imgW="5099050" imgH="2692400" progId="Paint.Picture">
                  <p:embed/>
                  <p:pic>
                    <p:nvPicPr>
                      <p:cNvPr id="0" name="对象 6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5857" y="1057300"/>
                        <a:ext cx="6232287" cy="3295748"/>
                      </a:xfrm>
                      <a:prstGeom prst="rect">
                        <a:avLst/>
                      </a:prstGeom>
                      <a:noFill/>
                    </p:spPr>
                  </p:pic>
                </p:oleObj>
              </mc:Fallback>
            </mc:AlternateContent>
          </a:graphicData>
        </a:graphic>
      </p:graphicFrame>
      <p:sp>
        <p:nvSpPr>
          <p:cNvPr id="4"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4"/>
          <p:cNvSpPr>
            <a:spLocks noChangeArrowheads="1"/>
          </p:cNvSpPr>
          <p:nvPr/>
        </p:nvSpPr>
        <p:spPr bwMode="auto">
          <a:xfrm>
            <a:off x="0" y="7493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矩形 5"/>
          <p:cNvSpPr/>
          <p:nvPr/>
        </p:nvSpPr>
        <p:spPr>
          <a:xfrm>
            <a:off x="3188448" y="5161756"/>
            <a:ext cx="2799715" cy="337185"/>
          </a:xfrm>
          <a:prstGeom prst="rect">
            <a:avLst/>
          </a:prstGeom>
        </p:spPr>
        <p:txBody>
          <a:bodyPr wrap="none">
            <a:spAutoFit/>
          </a:bodyPr>
          <a:lstStyle/>
          <a:p>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图</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2-23  </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钴酸锂电池工作原理</a:t>
            </a:r>
            <a:endPar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9" y="121196"/>
            <a:ext cx="1415772" cy="461665"/>
          </a:xfrm>
          <a:prstGeom prst="rect">
            <a:avLst/>
          </a:prstGeom>
          <a:noFill/>
        </p:spPr>
        <p:txBody>
          <a:bodyPr wrap="none" rtlCol="0">
            <a:spAutoFit/>
          </a:bodyPr>
          <a:lstStyle/>
          <a:p>
            <a:pPr algn="ctr"/>
            <a:r>
              <a:rPr lang="zh-CN" altLang="en-US" sz="2400" b="1" dirty="0" smtClean="0">
                <a:solidFill>
                  <a:srgbClr val="0070C0"/>
                </a:solidFill>
                <a:latin typeface="微软雅黑" panose="020B0503020204020204" pitchFamily="34" charset="-122"/>
                <a:ea typeface="微软雅黑" panose="020B0503020204020204" pitchFamily="34" charset="-122"/>
              </a:rPr>
              <a:t>拓展知识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1147306"/>
            <a:ext cx="8640960" cy="3569335"/>
          </a:xfrm>
          <a:prstGeom prst="rect">
            <a:avLst/>
          </a:prstGeom>
        </p:spPr>
        <p:txBody>
          <a:bodyPr wrap="square">
            <a:spAutoFit/>
          </a:bodyPr>
          <a:lstStyle/>
          <a:p>
            <a:pPr indent="358775">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轻度混合动力系统（混合度低于</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20</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％以下），是早期的混合动力系统，是混合动力电动汽车发展的初级阶段，主要应用于发动机启停功能，相对纯内燃机车辆可以起到节省燃油的作用。这种混动车辆会采用</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48V</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电压系统，有的</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12V</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系统和</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48V</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系统同时存在。</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当</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48V</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系统的出现后，在保留之前</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12V</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系统的基础上，再增加了一套</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48V</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系统来支持弱混和中混系统的。标准</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48V</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系统由三大件组成：电机、锂离子电池组以及</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DC-DC</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转换器，如图</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2-24</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在混合动力汽车上搭载</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48V</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系统，通过两个</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DC/DC</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转换器，形成</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12V-48V-HEV</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电气系统架构；普通混合动力汽车的电气架构是</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12V-HEV</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模式，通过</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DC/DC</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转换器直接联通</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12V</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系统和</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HEV</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高压系统。</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9" y="121196"/>
            <a:ext cx="1415772" cy="461665"/>
          </a:xfrm>
          <a:prstGeom prst="rect">
            <a:avLst/>
          </a:prstGeom>
          <a:noFill/>
        </p:spPr>
        <p:txBody>
          <a:bodyPr wrap="none" rtlCol="0">
            <a:spAutoFit/>
          </a:bodyPr>
          <a:lstStyle/>
          <a:p>
            <a:pPr algn="ctr"/>
            <a:r>
              <a:rPr lang="zh-CN" altLang="en-US" sz="2400" b="1" dirty="0" smtClean="0">
                <a:solidFill>
                  <a:srgbClr val="0070C0"/>
                </a:solidFill>
                <a:latin typeface="微软雅黑" panose="020B0503020204020204" pitchFamily="34" charset="-122"/>
                <a:ea typeface="微软雅黑" panose="020B0503020204020204" pitchFamily="34" charset="-122"/>
              </a:rPr>
              <a:t>拓展知识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7650" name="图片 12" descr="http://ddc.greenwheel.com.cn/upfiles/image/201404/20140415132023_10598.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8279" y="1057300"/>
            <a:ext cx="7147442"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265392" y="5080456"/>
            <a:ext cx="2585720" cy="337185"/>
          </a:xfrm>
          <a:prstGeom prst="rect">
            <a:avLst/>
          </a:prstGeom>
        </p:spPr>
        <p:txBody>
          <a:bodyPr wrap="none">
            <a:spAutoFit/>
          </a:bodyPr>
          <a:lstStyle/>
          <a:p>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图</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2-24  48V</a:t>
            </a: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电源系统组成</a:t>
            </a:r>
            <a:endPar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504" y="985292"/>
            <a:ext cx="8928992" cy="4247317"/>
          </a:xfrm>
          <a:prstGeom prst="rect">
            <a:avLst/>
          </a:prstGeom>
        </p:spPr>
        <p:txBody>
          <a:bodyPr wrap="square">
            <a:spAutoFit/>
          </a:bodyPr>
          <a:lstStyle/>
          <a:p>
            <a:pPr indent="449580">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电动汽车包括：纯电动汽车、增程式电动汽车、混合动力电动汽车、燃料电池电动汽车。</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广义上说，混合动力汽车（</a:t>
            </a:r>
            <a:r>
              <a:rPr lang="en-US" altLang="zh-CN" sz="1600" b="1" dirty="0">
                <a:solidFill>
                  <a:srgbClr val="0070C0"/>
                </a:solidFill>
                <a:latin typeface="微软雅黑" panose="020B0503020204020204" pitchFamily="34" charset="-122"/>
                <a:ea typeface="微软雅黑" panose="020B0503020204020204" pitchFamily="34" charset="-122"/>
              </a:rPr>
              <a:t>Hybrid Vehicle</a:t>
            </a:r>
            <a:r>
              <a:rPr lang="zh-CN" altLang="en-US" sz="1600" b="1" dirty="0">
                <a:solidFill>
                  <a:srgbClr val="0070C0"/>
                </a:solidFill>
                <a:latin typeface="微软雅黑" panose="020B0503020204020204" pitchFamily="34" charset="-122"/>
                <a:ea typeface="微软雅黑" panose="020B0503020204020204" pitchFamily="34" charset="-122"/>
              </a:rPr>
              <a:t>）是指车辆驱动系统由两个或多个能同时运转的单个驱动系统联合组成的车辆，车辆的行驶功率依据实际的车辆行驶状态由单个驱动系统单独或共同提供。</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通常所说的混合动力汽车，一般是指油电混合动力汽车（</a:t>
            </a:r>
            <a:r>
              <a:rPr lang="en-US" altLang="zh-CN" sz="1600" b="1" dirty="0">
                <a:solidFill>
                  <a:srgbClr val="0070C0"/>
                </a:solidFill>
                <a:latin typeface="微软雅黑" panose="020B0503020204020204" pitchFamily="34" charset="-122"/>
                <a:ea typeface="微软雅黑" panose="020B0503020204020204" pitchFamily="34" charset="-122"/>
              </a:rPr>
              <a:t>Hybrid Electric Vehicle, HEV</a:t>
            </a:r>
            <a:r>
              <a:rPr lang="zh-CN" altLang="en-US" sz="1600" b="1" dirty="0">
                <a:solidFill>
                  <a:srgbClr val="0070C0"/>
                </a:solidFill>
                <a:latin typeface="微软雅黑" panose="020B0503020204020204" pitchFamily="34" charset="-122"/>
                <a:ea typeface="微软雅黑" panose="020B0503020204020204" pitchFamily="34" charset="-122"/>
              </a:rPr>
              <a:t>），即采用传统的内燃机（柴油机或汽油机）和电动机作为动力源，也有的发动机经过改造使用其他替代燃料，例如压缩天然气、丙烷和乙醇燃料等。</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根据</a:t>
            </a:r>
            <a:r>
              <a:rPr lang="en-US" altLang="zh-CN" sz="1600" b="1" dirty="0">
                <a:solidFill>
                  <a:srgbClr val="0070C0"/>
                </a:solidFill>
                <a:latin typeface="微软雅黑" panose="020B0503020204020204" pitchFamily="34" charset="-122"/>
                <a:ea typeface="微软雅黑" panose="020B0503020204020204" pitchFamily="34" charset="-122"/>
              </a:rPr>
              <a:t>2010</a:t>
            </a:r>
            <a:r>
              <a:rPr lang="zh-CN" altLang="en-US" sz="1600" b="1" dirty="0">
                <a:solidFill>
                  <a:srgbClr val="0070C0"/>
                </a:solidFill>
                <a:latin typeface="微软雅黑" panose="020B0503020204020204" pitchFamily="34" charset="-122"/>
                <a:ea typeface="微软雅黑" panose="020B0503020204020204" pitchFamily="34" charset="-122"/>
              </a:rPr>
              <a:t>年颁布的</a:t>
            </a:r>
            <a:r>
              <a:rPr lang="en-US" altLang="zh-CN" sz="1600" b="1" dirty="0">
                <a:solidFill>
                  <a:srgbClr val="0070C0"/>
                </a:solidFill>
                <a:latin typeface="微软雅黑" panose="020B0503020204020204" pitchFamily="34" charset="-122"/>
                <a:ea typeface="微软雅黑" panose="020B0503020204020204" pitchFamily="34" charset="-122"/>
              </a:rPr>
              <a:t>QC/T 837—2010《</a:t>
            </a:r>
            <a:r>
              <a:rPr lang="zh-CN" altLang="en-US" sz="1600" b="1" dirty="0">
                <a:solidFill>
                  <a:srgbClr val="0070C0"/>
                </a:solidFill>
                <a:latin typeface="微软雅黑" panose="020B0503020204020204" pitchFamily="34" charset="-122"/>
                <a:ea typeface="微软雅黑" panose="020B0503020204020204" pitchFamily="34" charset="-122"/>
              </a:rPr>
              <a:t>混合动力电动汽车类型</a:t>
            </a:r>
            <a:r>
              <a:rPr lang="en-US" altLang="zh-CN" sz="1600" b="1" dirty="0">
                <a:solidFill>
                  <a:srgbClr val="0070C0"/>
                </a:solidFill>
                <a:latin typeface="微软雅黑" panose="020B0503020204020204" pitchFamily="34" charset="-122"/>
                <a:ea typeface="微软雅黑" panose="020B0503020204020204" pitchFamily="34" charset="-122"/>
              </a:rPr>
              <a:t>》</a:t>
            </a:r>
            <a:r>
              <a:rPr lang="zh-CN" altLang="en-US" sz="1600" b="1" dirty="0">
                <a:solidFill>
                  <a:srgbClr val="0070C0"/>
                </a:solidFill>
                <a:latin typeface="微软雅黑" panose="020B0503020204020204" pitchFamily="34" charset="-122"/>
                <a:ea typeface="微软雅黑" panose="020B0503020204020204" pitchFamily="34" charset="-122"/>
              </a:rPr>
              <a:t>，混合动力电动汽车的有多种分类方式：</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根据驱动系统能量流和功率流的配置结构关系，混合动力电动汽车可分为串联式、并联式、混联式。</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按照两种不同能量的搭配比例不同，混合动力电动汽车可分为微混合型、轻度混合型、中度混合型及重度混合型。</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按照外接充电能力，混合动力电动汽车分为可外接充电型（插电式</a:t>
            </a:r>
            <a:r>
              <a:rPr lang="en-US" altLang="zh-CN" sz="1600" b="1" dirty="0">
                <a:solidFill>
                  <a:srgbClr val="0070C0"/>
                </a:solidFill>
                <a:latin typeface="微软雅黑" panose="020B0503020204020204" pitchFamily="34" charset="-122"/>
                <a:ea typeface="微软雅黑" panose="020B0503020204020204" pitchFamily="34" charset="-122"/>
              </a:rPr>
              <a:t>Plug-in Hybrid</a:t>
            </a:r>
            <a:r>
              <a:rPr lang="zh-CN" altLang="en-US" sz="1600" b="1" dirty="0">
                <a:solidFill>
                  <a:srgbClr val="0070C0"/>
                </a:solidFill>
                <a:latin typeface="微软雅黑" panose="020B0503020204020204" pitchFamily="34" charset="-122"/>
                <a:ea typeface="微软雅黑" panose="020B0503020204020204" pitchFamily="34" charset="-122"/>
              </a:rPr>
              <a:t>）、不可外接充电型。</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
        <p:nvSpPr>
          <p:cNvPr id="4" name="矩形 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973450"/>
            <a:ext cx="8640960" cy="3769360"/>
          </a:xfrm>
          <a:prstGeom prst="rect">
            <a:avLst/>
          </a:prstGeom>
        </p:spPr>
        <p:txBody>
          <a:bodyPr wrap="square">
            <a:spAutoFit/>
          </a:bodyPr>
          <a:lstStyle/>
          <a:p>
            <a:pPr indent="358775">
              <a:lnSpc>
                <a:spcPct val="20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zh-CN" sz="1600" b="1" dirty="0">
                <a:solidFill>
                  <a:srgbClr val="0070C0"/>
                </a:solidFill>
                <a:latin typeface="微软雅黑" panose="020B0503020204020204" pitchFamily="34" charset="-122"/>
                <a:ea typeface="微软雅黑" panose="020B0503020204020204" pitchFamily="34" charset="-122"/>
              </a:rPr>
              <a:t>大多数混合动力电动车使用双压电源系统。</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用于向驱动电动机提供动力，而传统的</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（采用铅酸蓄电池）用于向所有其他汽车运行方面提供动力。</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lnSpc>
                <a:spcPct val="20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2.</a:t>
            </a:r>
            <a:r>
              <a:rPr lang="zh-CN" altLang="zh-CN" sz="1600" b="1" dirty="0">
                <a:solidFill>
                  <a:srgbClr val="0070C0"/>
                </a:solidFill>
                <a:latin typeface="微软雅黑" panose="020B0503020204020204" pitchFamily="34" charset="-122"/>
                <a:ea typeface="微软雅黑" panose="020B0503020204020204" pitchFamily="34" charset="-122"/>
              </a:rPr>
              <a:t>现在混合动力电动汽车的动力电池多采用</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和</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lnSpc>
                <a:spcPct val="20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3.</a:t>
            </a:r>
            <a:r>
              <a:rPr lang="zh-CN" altLang="zh-CN" sz="1600" b="1" dirty="0">
                <a:solidFill>
                  <a:srgbClr val="0070C0"/>
                </a:solidFill>
                <a:latin typeface="微软雅黑" panose="020B0503020204020204" pitchFamily="34" charset="-122"/>
                <a:ea typeface="微软雅黑" panose="020B0503020204020204" pitchFamily="34" charset="-122"/>
              </a:rPr>
              <a:t>镍氢电池的正极活性物质主要由</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制成，负极活性物质主要由</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制成，是一种碱性蓄电池。</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lnSpc>
                <a:spcPct val="20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4.</a:t>
            </a:r>
            <a:r>
              <a:rPr lang="zh-CN" altLang="zh-CN" sz="1600" b="1" dirty="0">
                <a:solidFill>
                  <a:srgbClr val="0070C0"/>
                </a:solidFill>
                <a:latin typeface="微软雅黑" panose="020B0503020204020204" pitchFamily="34" charset="-122"/>
                <a:ea typeface="微软雅黑" panose="020B0503020204020204" pitchFamily="34" charset="-122"/>
              </a:rPr>
              <a:t>锂离子电池是液态有机电解质，按照正极材料的不同，目前常用的有以下几种：三元材料锂电池（镍、钴、锰）、</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a:t>
            </a:r>
            <a:r>
              <a:rPr lang="zh-CN" altLang="zh-CN" sz="1600" b="1" u="sng" dirty="0">
                <a:solidFill>
                  <a:srgbClr val="0070C0"/>
                </a:solidFill>
                <a:latin typeface="微软雅黑" panose="020B0503020204020204" pitchFamily="34" charset="-122"/>
                <a:ea typeface="微软雅黑" panose="020B0503020204020204" pitchFamily="34" charset="-122"/>
              </a:rPr>
              <a:t> </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a:t>
            </a:r>
            <a:endParaRPr lang="zh-CN" altLang="zh-CN"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smtClean="0">
                <a:ln w="1905">
                  <a:noFill/>
                </a:ln>
                <a:solidFill>
                  <a:schemeClr val="bg1"/>
                </a:solidFill>
                <a:latin typeface="微软雅黑" panose="020B0503020204020204" pitchFamily="34" charset="-122"/>
                <a:ea typeface="微软雅黑" panose="020B0503020204020204" pitchFamily="34" charset="-122"/>
              </a:rPr>
              <a:t>4</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429833" y="2602567"/>
            <a:ext cx="6284335" cy="521970"/>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a:t>混合动力汽车控制系统的</a:t>
            </a:r>
            <a:r>
              <a:rPr lang="zh-CN" altLang="en-US" dirty="0"/>
              <a:t>认知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1980337"/>
            <a:ext cx="8640960" cy="1338828"/>
          </a:xfrm>
          <a:prstGeom prst="rect">
            <a:avLst/>
          </a:prstGeom>
        </p:spPr>
        <p:txBody>
          <a:bodyPr wrap="square">
            <a:spAutoFit/>
          </a:bodyPr>
          <a:lstStyle/>
          <a:p>
            <a:pPr indent="449580">
              <a:lnSpc>
                <a:spcPct val="150000"/>
              </a:lnSpc>
            </a:pPr>
            <a:r>
              <a:rPr lang="zh-CN" altLang="zh-CN" b="1" dirty="0">
                <a:solidFill>
                  <a:srgbClr val="0070C0"/>
                </a:solidFill>
              </a:rPr>
              <a:t>同学小李在</a:t>
            </a:r>
            <a:r>
              <a:rPr lang="en-US" altLang="zh-CN" b="1" dirty="0">
                <a:solidFill>
                  <a:srgbClr val="0070C0"/>
                </a:solidFill>
              </a:rPr>
              <a:t>4S</a:t>
            </a:r>
            <a:r>
              <a:rPr lang="zh-CN" altLang="zh-CN" b="1" dirty="0">
                <a:solidFill>
                  <a:srgbClr val="0070C0"/>
                </a:solidFill>
              </a:rPr>
              <a:t>店的销售顾问工作岗位实习已有一段时间了，小李的师父对他进行一次考核，其中有一个问题就是让他叙述混合动力汽车控制系统的组成及其功能。如果你是小李，根据所掌握的知识，你能回答这个问题吗？</a:t>
            </a:r>
            <a:endParaRPr lang="zh-CN" altLang="zh-CN" b="1" dirty="0">
              <a:solidFill>
                <a:srgbClr val="0070C0"/>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678635" y="1345332"/>
            <a:ext cx="970428" cy="863591"/>
            <a:chOff x="1710900" y="3027136"/>
            <a:chExt cx="734429" cy="653574"/>
          </a:xfrm>
        </p:grpSpPr>
        <p:sp>
          <p:nvSpPr>
            <p:cNvPr id="6" name="MH_Other_1"/>
            <p:cNvSpPr>
              <a:spLocks noChangeArrowheads="1"/>
            </p:cNvSpPr>
            <p:nvPr>
              <p:custDataLst>
                <p:tags r:id="rId2"/>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01</a:t>
              </a:r>
              <a:endParaRPr lang="zh-CN" altLang="en-US" sz="2000" b="1" dirty="0">
                <a:solidFill>
                  <a:srgbClr val="FFFFFF"/>
                </a:solidFill>
                <a:ea typeface="微软雅黑" panose="020B0503020204020204" pitchFamily="34" charset="-122"/>
              </a:endParaRPr>
            </a:p>
          </p:txBody>
        </p:sp>
        <p:sp>
          <p:nvSpPr>
            <p:cNvPr id="7" name="MH_Other_2"/>
            <p:cNvSpPr>
              <a:spLocks noChangeArrowheads="1"/>
            </p:cNvSpPr>
            <p:nvPr>
              <p:custDataLst>
                <p:tags r:id="rId3"/>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8" name="MH_Other_3"/>
            <p:cNvSpPr>
              <a:spLocks noChangeArrowheads="1"/>
            </p:cNvSpPr>
            <p:nvPr>
              <p:custDataLst>
                <p:tags r:id="rId4"/>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9" name="MH_Other_4"/>
            <p:cNvSpPr>
              <a:spLocks noChangeArrowheads="1"/>
            </p:cNvSpPr>
            <p:nvPr>
              <p:custDataLst>
                <p:tags r:id="rId5"/>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0" name="组合 9"/>
          <p:cNvGrpSpPr/>
          <p:nvPr>
            <p:custDataLst>
              <p:tags r:id="rId6"/>
            </p:custDataLst>
          </p:nvPr>
        </p:nvGrpSpPr>
        <p:grpSpPr>
          <a:xfrm>
            <a:off x="678635" y="2377446"/>
            <a:ext cx="970429" cy="863591"/>
            <a:chOff x="4379101" y="3027136"/>
            <a:chExt cx="734430" cy="653574"/>
          </a:xfrm>
        </p:grpSpPr>
        <p:sp>
          <p:nvSpPr>
            <p:cNvPr id="11" name="MH_Other_5"/>
            <p:cNvSpPr>
              <a:spLocks noChangeArrowheads="1"/>
            </p:cNvSpPr>
            <p:nvPr>
              <p:custDataLst>
                <p:tags r:id="rId7"/>
              </p:custDataLst>
            </p:nvPr>
          </p:nvSpPr>
          <p:spPr bwMode="auto">
            <a:xfrm>
              <a:off x="4379101" y="3027136"/>
              <a:ext cx="357108" cy="357108"/>
            </a:xfrm>
            <a:prstGeom prst="rect">
              <a:avLst/>
            </a:prstGeom>
            <a:solidFill>
              <a:srgbClr val="02AF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02</a:t>
              </a:r>
              <a:endParaRPr lang="zh-CN" altLang="en-US" sz="2000" b="1">
                <a:solidFill>
                  <a:srgbClr val="FFFFFF"/>
                </a:solidFill>
                <a:ea typeface="微软雅黑" panose="020B0503020204020204" pitchFamily="34" charset="-122"/>
              </a:endParaRPr>
            </a:p>
          </p:txBody>
        </p:sp>
        <p:sp>
          <p:nvSpPr>
            <p:cNvPr id="12" name="MH_Other_6"/>
            <p:cNvSpPr>
              <a:spLocks noChangeArrowheads="1"/>
            </p:cNvSpPr>
            <p:nvPr>
              <p:custDataLst>
                <p:tags r:id="rId8"/>
              </p:custDataLst>
            </p:nvPr>
          </p:nvSpPr>
          <p:spPr bwMode="auto">
            <a:xfrm>
              <a:off x="4756423" y="3101252"/>
              <a:ext cx="282991" cy="282991"/>
            </a:xfrm>
            <a:prstGeom prst="rect">
              <a:avLst/>
            </a:prstGeom>
            <a:solidFill>
              <a:srgbClr val="98F7F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3" name="MH_Other_7"/>
            <p:cNvSpPr>
              <a:spLocks noChangeArrowheads="1"/>
            </p:cNvSpPr>
            <p:nvPr>
              <p:custDataLst>
                <p:tags r:id="rId9"/>
              </p:custDataLst>
            </p:nvPr>
          </p:nvSpPr>
          <p:spPr bwMode="auto">
            <a:xfrm>
              <a:off x="4459956" y="3404457"/>
              <a:ext cx="276253" cy="276253"/>
            </a:xfrm>
            <a:prstGeom prst="rect">
              <a:avLst/>
            </a:prstGeom>
            <a:solidFill>
              <a:srgbClr val="17EDF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4" name="MH_Other_8"/>
            <p:cNvSpPr>
              <a:spLocks noChangeArrowheads="1"/>
            </p:cNvSpPr>
            <p:nvPr>
              <p:custDataLst>
                <p:tags r:id="rId10"/>
              </p:custDataLst>
            </p:nvPr>
          </p:nvSpPr>
          <p:spPr bwMode="auto">
            <a:xfrm>
              <a:off x="4756423" y="3404457"/>
              <a:ext cx="357108" cy="235826"/>
            </a:xfrm>
            <a:prstGeom prst="rect">
              <a:avLst/>
            </a:prstGeom>
            <a:solidFill>
              <a:srgbClr val="CDFB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5" name="组合 14"/>
          <p:cNvGrpSpPr/>
          <p:nvPr>
            <p:custDataLst>
              <p:tags r:id="rId11"/>
            </p:custDataLst>
          </p:nvPr>
        </p:nvGrpSpPr>
        <p:grpSpPr>
          <a:xfrm>
            <a:off x="678635" y="3409560"/>
            <a:ext cx="970428" cy="863593"/>
            <a:chOff x="1710900" y="4311825"/>
            <a:chExt cx="734429" cy="653575"/>
          </a:xfrm>
        </p:grpSpPr>
        <p:sp>
          <p:nvSpPr>
            <p:cNvPr id="16" name="MH_Other_9"/>
            <p:cNvSpPr>
              <a:spLocks noChangeArrowheads="1"/>
            </p:cNvSpPr>
            <p:nvPr>
              <p:custDataLst>
                <p:tags r:id="rId12"/>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03</a:t>
              </a:r>
              <a:endParaRPr lang="zh-CN" altLang="en-US" sz="2000" b="1" dirty="0">
                <a:solidFill>
                  <a:srgbClr val="FFFFFF"/>
                </a:solidFill>
                <a:ea typeface="微软雅黑" panose="020B0503020204020204" pitchFamily="34" charset="-122"/>
              </a:endParaRPr>
            </a:p>
          </p:txBody>
        </p:sp>
        <p:sp>
          <p:nvSpPr>
            <p:cNvPr id="17" name="MH_Other_10"/>
            <p:cNvSpPr>
              <a:spLocks noChangeArrowheads="1"/>
            </p:cNvSpPr>
            <p:nvPr>
              <p:custDataLst>
                <p:tags r:id="rId13"/>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8" name="MH_Other_11"/>
            <p:cNvSpPr>
              <a:spLocks noChangeArrowheads="1"/>
            </p:cNvSpPr>
            <p:nvPr>
              <p:custDataLst>
                <p:tags r:id="rId14"/>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9" name="MH_Other_12"/>
            <p:cNvSpPr>
              <a:spLocks noChangeArrowheads="1"/>
            </p:cNvSpPr>
            <p:nvPr>
              <p:custDataLst>
                <p:tags r:id="rId15"/>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5" name="TextBox 53"/>
          <p:cNvSpPr txBox="1">
            <a:spLocks noChangeArrowheads="1"/>
          </p:cNvSpPr>
          <p:nvPr>
            <p:custDataLst>
              <p:tags r:id="rId16"/>
            </p:custDataLst>
          </p:nvPr>
        </p:nvSpPr>
        <p:spPr bwMode="auto">
          <a:xfrm>
            <a:off x="1777535" y="1591524"/>
            <a:ext cx="6245759"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能叙述混合动力汽车控制系统的组成。</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custDataLst>
              <p:tags r:id="rId17"/>
            </p:custDataLst>
          </p:nvPr>
        </p:nvSpPr>
        <p:spPr bwMode="auto">
          <a:xfrm>
            <a:off x="1777535" y="2624576"/>
            <a:ext cx="6599236"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能叙述混合动力汽车控制系统的功能。</a:t>
            </a:r>
            <a:endParaRPr lang="zh-CN" altLang="en-US" sz="2800"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3" name="文本框 22"/>
          <p:cNvSpPr txBox="1"/>
          <p:nvPr>
            <p:custDataLst>
              <p:tags r:id="rId18"/>
            </p:custDataLst>
          </p:nvPr>
        </p:nvSpPr>
        <p:spPr>
          <a:xfrm>
            <a:off x="1777535" y="3657628"/>
            <a:ext cx="6469067" cy="368300"/>
          </a:xfrm>
          <a:prstGeom prst="rect">
            <a:avLst/>
          </a:prstGeom>
          <a:noFill/>
        </p:spPr>
        <p:txBody>
          <a:bodyPr wrap="square">
            <a:spAutoFit/>
          </a:bodyPr>
          <a:lstStyle/>
          <a:p>
            <a:r>
              <a:rPr lang="zh-CN" altLang="en-US" b="1" dirty="0">
                <a:solidFill>
                  <a:srgbClr val="0070C0"/>
                </a:solidFill>
                <a:latin typeface="微软雅黑" panose="020B0503020204020204" pitchFamily="34" charset="-122"/>
                <a:ea typeface="微软雅黑" panose="020B0503020204020204" pitchFamily="34" charset="-122"/>
              </a:rPr>
              <a:t>能在实际车辆上找出控制系统的各个部件。</a:t>
            </a:r>
            <a:endParaRPr lang="zh-CN" altLang="en-US" dirty="0"/>
          </a:p>
        </p:txBody>
      </p:sp>
      <p:grpSp>
        <p:nvGrpSpPr>
          <p:cNvPr id="21" name="组合 20"/>
          <p:cNvGrpSpPr/>
          <p:nvPr>
            <p:custDataLst>
              <p:tags r:id="rId19"/>
            </p:custDataLst>
          </p:nvPr>
        </p:nvGrpSpPr>
        <p:grpSpPr>
          <a:xfrm>
            <a:off x="678635" y="4441676"/>
            <a:ext cx="970428" cy="863593"/>
            <a:chOff x="1710900" y="4311825"/>
            <a:chExt cx="734429" cy="653575"/>
          </a:xfrm>
        </p:grpSpPr>
        <p:sp>
          <p:nvSpPr>
            <p:cNvPr id="22" name="MH_Other_9"/>
            <p:cNvSpPr>
              <a:spLocks noChangeArrowheads="1"/>
            </p:cNvSpPr>
            <p:nvPr>
              <p:custDataLst>
                <p:tags r:id="rId20"/>
              </p:custDataLst>
            </p:nvPr>
          </p:nvSpPr>
          <p:spPr bwMode="auto">
            <a:xfrm>
              <a:off x="1710900" y="4311825"/>
              <a:ext cx="357108" cy="357108"/>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smtClean="0">
                  <a:solidFill>
                    <a:srgbClr val="FFFFFF"/>
                  </a:solidFill>
                  <a:ea typeface="微软雅黑" panose="020B0503020204020204" pitchFamily="34" charset="-122"/>
                </a:rPr>
                <a:t>04</a:t>
              </a:r>
              <a:endParaRPr lang="zh-CN" altLang="en-US" sz="2000" b="1" dirty="0">
                <a:solidFill>
                  <a:srgbClr val="FFFFFF"/>
                </a:solidFill>
                <a:ea typeface="微软雅黑" panose="020B0503020204020204" pitchFamily="34" charset="-122"/>
              </a:endParaRPr>
            </a:p>
          </p:txBody>
        </p:sp>
        <p:sp>
          <p:nvSpPr>
            <p:cNvPr id="24" name="MH_Other_10"/>
            <p:cNvSpPr>
              <a:spLocks noChangeArrowheads="1"/>
            </p:cNvSpPr>
            <p:nvPr>
              <p:custDataLst>
                <p:tags r:id="rId21"/>
              </p:custDataLst>
            </p:nvPr>
          </p:nvSpPr>
          <p:spPr bwMode="auto">
            <a:xfrm>
              <a:off x="2088221" y="4385942"/>
              <a:ext cx="282991" cy="282991"/>
            </a:xfrm>
            <a:prstGeom prst="rect">
              <a:avLst/>
            </a:prstGeom>
            <a:solidFill>
              <a:schemeClr val="accent5">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26" name="MH_Other_11"/>
            <p:cNvSpPr>
              <a:spLocks noChangeArrowheads="1"/>
            </p:cNvSpPr>
            <p:nvPr>
              <p:custDataLst>
                <p:tags r:id="rId22"/>
              </p:custDataLst>
            </p:nvPr>
          </p:nvSpPr>
          <p:spPr bwMode="auto">
            <a:xfrm>
              <a:off x="1791755" y="4689147"/>
              <a:ext cx="276253" cy="276253"/>
            </a:xfrm>
            <a:prstGeom prst="rect">
              <a:avLst/>
            </a:prstGeom>
            <a:solidFill>
              <a:schemeClr val="accent5">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28" name="MH_Other_12"/>
            <p:cNvSpPr>
              <a:spLocks noChangeArrowheads="1"/>
            </p:cNvSpPr>
            <p:nvPr>
              <p:custDataLst>
                <p:tags r:id="rId23"/>
              </p:custDataLst>
            </p:nvPr>
          </p:nvSpPr>
          <p:spPr bwMode="auto">
            <a:xfrm>
              <a:off x="2088221" y="4689147"/>
              <a:ext cx="357108" cy="235826"/>
            </a:xfrm>
            <a:prstGeom prst="rect">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9" name="文本框 22"/>
          <p:cNvSpPr txBox="1"/>
          <p:nvPr>
            <p:custDataLst>
              <p:tags r:id="rId24"/>
            </p:custDataLst>
          </p:nvPr>
        </p:nvSpPr>
        <p:spPr>
          <a:xfrm>
            <a:off x="1777535" y="4688806"/>
            <a:ext cx="6469067" cy="369332"/>
          </a:xfrm>
          <a:prstGeom prst="rect">
            <a:avLst/>
          </a:prstGeom>
          <a:noFill/>
        </p:spPr>
        <p:txBody>
          <a:bodyPr wrap="square">
            <a:spAutoFit/>
          </a:bodyPr>
          <a:lstStyle/>
          <a:p>
            <a:r>
              <a:rPr lang="zh-CN" altLang="en-US" b="1" dirty="0" smtClean="0">
                <a:solidFill>
                  <a:srgbClr val="0070C0"/>
                </a:solidFill>
                <a:latin typeface="微软雅黑" panose="020B0503020204020204" pitchFamily="34" charset="-122"/>
                <a:ea typeface="微软雅黑" panose="020B0503020204020204" pitchFamily="34" charset="-122"/>
              </a:rPr>
              <a:t>培养</a:t>
            </a:r>
            <a:r>
              <a:rPr lang="zh-CN" altLang="en-US" b="1" dirty="0">
                <a:solidFill>
                  <a:srgbClr val="0070C0"/>
                </a:solidFill>
                <a:latin typeface="微软雅黑" panose="020B0503020204020204" pitchFamily="34" charset="-122"/>
                <a:ea typeface="微软雅黑" panose="020B0503020204020204" pitchFamily="34" charset="-122"/>
              </a:rPr>
              <a:t>学生的总结能力与语言表达能力。</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763925"/>
            <a:ext cx="8640960" cy="4877435"/>
          </a:xfrm>
          <a:prstGeom prst="rect">
            <a:avLst/>
          </a:prstGeom>
        </p:spPr>
        <p:txBody>
          <a:bodyPr wrap="square">
            <a:spAutoFit/>
          </a:bodyPr>
          <a:lstStyle/>
          <a:p>
            <a:pPr>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一、混合动力汽车控制系统的组成</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449580">
              <a:lnSpc>
                <a:spcPct val="150000"/>
              </a:lnSpc>
              <a:spcBef>
                <a:spcPts val="1200"/>
              </a:spcBef>
            </a:pP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典型混合动力汽车的控制系统（如图</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2-25</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所示），由混合动力系统</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的控制单元、发动机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的控制单元、变频器控制总成（变频器、增压转换器、</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DC/DC</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转换器和空调变频器）、发电机（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MG1</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）和电动机（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）的控制器、制动防滑控制</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的控制单元、蓄电池</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的控制单元以及其他控制信号等组成。</a:t>
            </a:r>
            <a:endPar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449580">
              <a:lnSpc>
                <a:spcPct val="150000"/>
              </a:lnSpc>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）混合动力系统</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的控制</a:t>
            </a:r>
            <a:endPar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449580">
              <a:lnSpc>
                <a:spcPct val="150000"/>
              </a:lnSpc>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根据请求扭矩、再生制动控制和</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蓄电池的</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SOC</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（充电状态）控制发电机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(MG1)</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和发动机。具体工作状态由挡位、加速踏板踩下角度和车速来确定。</a:t>
            </a:r>
            <a:endPar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449580">
              <a:lnSpc>
                <a:spcPct val="150000"/>
              </a:lnSpc>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混合动力系统</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监控</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蓄电池的</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SOC</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和</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蓄电池的温度、发电机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(MG1)</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和电动机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以对这些项目实施最优控制。</a:t>
            </a:r>
            <a:endPar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449580">
              <a:lnSpc>
                <a:spcPct val="150000"/>
              </a:lnSpc>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车辆处于“空挡</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(N)</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”挡时，</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实施关闭控制，自动关闭发电机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400" b="1" dirty="0" err="1">
                <a:solidFill>
                  <a:srgbClr val="0070C0"/>
                </a:solidFill>
                <a:latin typeface="微软雅黑" panose="020B0503020204020204" pitchFamily="34" charset="-122"/>
                <a:ea typeface="微软雅黑" panose="020B0503020204020204" pitchFamily="34" charset="-122"/>
                <a:cs typeface="宋体" panose="02010600030101010101" pitchFamily="2" charset="-122"/>
              </a:rPr>
              <a:t>MGl</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和电动机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(MG2 )</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。车辆在陡坡上松开制动而启动时，上坡辅助控制可以防止车辆下滑。</a:t>
            </a:r>
            <a:endPar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449580">
              <a:lnSpc>
                <a:spcPct val="150000"/>
              </a:lnSpc>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如果驱动轮在没有附着力时空转，</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提供电动机牵引力控制，抑制电动机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(MG2 )</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旋转，进而保护行星齿轮组，同时防止发电机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(MG1)</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产生过大的电流</a:t>
            </a:r>
            <a:r>
              <a:rPr lang="zh-CN" altLang="zh-CN"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460" y="1042035"/>
            <a:ext cx="8641080" cy="4734560"/>
          </a:xfrm>
          <a:prstGeom prst="rect">
            <a:avLst/>
          </a:prstGeom>
        </p:spPr>
        <p:txBody>
          <a:bodyPr wrap="square">
            <a:noAutofit/>
          </a:bodyPr>
          <a:lstStyle/>
          <a:p>
            <a:pPr indent="358775">
              <a:lnSpc>
                <a:spcPct val="100000"/>
              </a:lnSpc>
              <a:spcBef>
                <a:spcPts val="600"/>
              </a:spcBef>
              <a:spcAft>
                <a:spcPts val="0"/>
              </a:spcAft>
            </a:pPr>
            <a:r>
              <a:rPr lang="zh-CN" altLang="en-US"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3</a:t>
            </a:r>
            <a:r>
              <a:rPr lang="zh-CN" altLang="en-US"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）变频器的控制</a:t>
            </a:r>
            <a:endParaRPr lang="zh-CN" altLang="en-US"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lnSpc>
                <a:spcPct val="100000"/>
              </a:lnSpc>
              <a:spcBef>
                <a:spcPts val="600"/>
              </a:spcBef>
              <a:spcAft>
                <a:spcPts val="0"/>
              </a:spcAft>
            </a:pPr>
            <a:r>
              <a:rPr lang="zh-CN" altLang="en-US"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根据</a:t>
            </a:r>
            <a:r>
              <a:rPr lang="en-US" altLang="zh-CN"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en-US"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提供的信号，变频器将</a:t>
            </a:r>
            <a:r>
              <a:rPr lang="en-US" altLang="zh-CN"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HV</a:t>
            </a:r>
            <a:r>
              <a:rPr lang="zh-CN" altLang="en-US"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蓄电池的直流电转换为交流电来驱动发电机</a:t>
            </a:r>
            <a:r>
              <a:rPr lang="en-US" altLang="zh-CN"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(MG1)</a:t>
            </a:r>
            <a:r>
              <a:rPr lang="zh-CN" altLang="en-US"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、电动机</a:t>
            </a:r>
            <a:r>
              <a:rPr lang="en-US" altLang="zh-CN"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(MG2 )</a:t>
            </a:r>
            <a:r>
              <a:rPr lang="zh-CN" altLang="en-US"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，同样也可进行逆向过程。此外，变频器将发电机</a:t>
            </a:r>
            <a:r>
              <a:rPr lang="en-US" altLang="zh-CN"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(MG1)</a:t>
            </a:r>
            <a:r>
              <a:rPr lang="zh-CN" altLang="en-US"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的交流电提供给电动机（</a:t>
            </a:r>
            <a:r>
              <a:rPr lang="en-US" altLang="zh-CN"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a:t>
            </a:r>
            <a:r>
              <a:rPr lang="zh-CN" altLang="en-US"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lnSpc>
                <a:spcPct val="100000"/>
              </a:lnSpc>
              <a:spcBef>
                <a:spcPts val="600"/>
              </a:spcBef>
              <a:spcAft>
                <a:spcPts val="0"/>
              </a:spcAft>
            </a:pPr>
            <a:r>
              <a:rPr lang="en-US" altLang="zh-CN"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向变频器内的功率晶体管发送信号，来转换发电机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(MG1)</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(MG2 )</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的</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U, V</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和</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W</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相来驱动发电机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(MG1)</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和电动机（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lnSpc>
                <a:spcPct val="100000"/>
              </a:lnSpc>
              <a:spcBef>
                <a:spcPts val="600"/>
              </a:spcBef>
              <a:spcAft>
                <a:spcPts val="0"/>
              </a:spcAft>
            </a:pP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从变频器接收到过热、过流或故障电压信号后即关闭。</a:t>
            </a:r>
            <a:endPar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lnSpc>
                <a:spcPct val="100000"/>
              </a:lnSpc>
              <a:spcBef>
                <a:spcPts val="600"/>
              </a:spcBef>
              <a:spcAft>
                <a:spcPts val="0"/>
              </a:spcAft>
            </a:pP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）制动防滑控制</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的控制</a:t>
            </a:r>
            <a:endPar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lnSpc>
                <a:spcPct val="100000"/>
              </a:lnSpc>
              <a:spcBef>
                <a:spcPts val="600"/>
              </a:spcBef>
              <a:spcAft>
                <a:spcPts val="0"/>
              </a:spcAft>
            </a:pP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制动时，制动防滑控制</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计算所需的再生制动力并将信号发送到</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。一接收到信号，</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立刻将实际的再生制动控制数据发送到制动防滑控制</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根据这个结果，制动防滑控制</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计算并执行所需的液压制动力。</a:t>
            </a:r>
            <a:endPar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lnSpc>
                <a:spcPct val="100000"/>
              </a:lnSpc>
              <a:spcBef>
                <a:spcPts val="600"/>
              </a:spcBef>
              <a:spcAft>
                <a:spcPts val="0"/>
              </a:spcAft>
            </a:pP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5</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）蓄电池</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的控制</a:t>
            </a:r>
            <a:endPar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lnSpc>
                <a:spcPct val="100000"/>
              </a:lnSpc>
              <a:spcBef>
                <a:spcPts val="600"/>
              </a:spcBef>
              <a:spcAft>
                <a:spcPts val="0"/>
              </a:spcAft>
            </a:pP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蓄电池</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实施监视控制，监视</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蓄电池和冷却风扇控制的状态，使</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蓄电池保持在预定的温度。这样，对这些组件实施最优控制</a:t>
            </a:r>
            <a:r>
              <a:rPr lang="zh-CN" altLang="en-US"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lnSpc>
                <a:spcPct val="100000"/>
              </a:lnSpc>
              <a:spcBef>
                <a:spcPts val="600"/>
              </a:spcBef>
              <a:spcAft>
                <a:spcPts val="0"/>
              </a:spcAft>
            </a:pP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）发动机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的控制</a:t>
            </a:r>
            <a:endPar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lnSpc>
                <a:spcPct val="100000"/>
              </a:lnSpc>
              <a:spcBef>
                <a:spcPts val="600"/>
              </a:spcBef>
              <a:spcAft>
                <a:spcPts val="0"/>
              </a:spcAft>
            </a:pP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发动机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接收</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发送的目标发动机转速和所需的发动机动力，来控制</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ETCS-i</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系统、燃油喷射量、点火正时和</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VVT-i</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系统。</a:t>
            </a:r>
            <a:endParaRPr lang="zh-CN" altLang="en-US" sz="1400"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6626" name="图片 651" descr="C:\Users\28150\Desktop\典型混合动力汽车的控制系统.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332000" y="841276"/>
            <a:ext cx="6480000" cy="4545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994733" y="5214019"/>
            <a:ext cx="3184525" cy="306705"/>
          </a:xfrm>
          <a:prstGeom prst="rect">
            <a:avLst/>
          </a:prstGeom>
        </p:spPr>
        <p:txBody>
          <a:bodyPr wrap="none">
            <a:spAutoFit/>
          </a:bodyPr>
          <a:lstStyle/>
          <a:p>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图</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2-25  </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典型混合动力汽车的控制系统</a:t>
            </a:r>
            <a:endPar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896956"/>
            <a:ext cx="8640960" cy="4692650"/>
          </a:xfrm>
          <a:prstGeom prst="rect">
            <a:avLst/>
          </a:prstGeom>
        </p:spPr>
        <p:txBody>
          <a:bodyPr wrap="square">
            <a:spAutoFit/>
          </a:bodyPr>
          <a:lstStyle/>
          <a:p>
            <a:r>
              <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二、混合动力汽车控制系统主要功能</a:t>
            </a:r>
            <a:endParaRPr lang="zh-CN"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1200"/>
              </a:spcBef>
            </a:pP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控制功能</a:t>
            </a:r>
            <a:endPar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根据加速踏板位置传感器发出的信号检测加速踏板上所施加力的大小。</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收到发电机（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MG1</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）和电动机（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中速度传感器（解角传感器）发出的车速信号，并根据挡位传感器的信号检测挡位。</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根据这些信息确定车辆的行驶状态，对发电机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(MG1)</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和发动机的动力进行最优控制。此外，</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对动力的扭矩和输出进行最优控制以实现低耗油和更清洁的排放等目标。</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Prius</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系统框图如图</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2-26</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和图</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2-27</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所示，在图</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2-26</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中高压系统基本上能以最理想的方式满足驾驶员的需求。</a:t>
            </a:r>
            <a:endPar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在图</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2-27</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中蓄电池中共有</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3</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个温度传感器，和一个进气温度传感器。基于这些温度传感器，会有一个合适的</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DR</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来控制鼓风机，来维持或调解到特定值。充电状态是由蓄电池</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根据电流传感器，和电压传感器信号计算得出，并把计算结果告知</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。如果空调系统正在对车厢冷却，鼓风机就关闭或出于的低档，因为蓄电池的进气就是车辆内部气体</a:t>
            </a:r>
            <a:r>
              <a:rPr lang="zh-CN" altLang="zh-CN"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发动机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控制功能</a:t>
            </a:r>
            <a:endPar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发动机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接收到</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发送的目标发动机转速和所需的发动机动力信号，控制</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ETCS-i</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系统、燃油喷射量、点火正时和</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VVT-i</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系统。</a:t>
            </a:r>
            <a:endPar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sym typeface="+mn-ea"/>
              </a:rPr>
              <a:t>（</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）发动机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将发动机工作状态信号发送到混合动力系统</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sym typeface="+mn-ea"/>
              </a:rPr>
              <a:t>（</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）按照基本</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THS-II</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控制，在接收到混合动力系统</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发送的发动机停止信号后，发动机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将使发动机停机。</a:t>
            </a:r>
            <a:endPar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sym typeface="+mn-ea"/>
              </a:rPr>
              <a:t>（</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3</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）系统出现故障时，发动机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通过混合动力系统</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的指令打开检查发动机警告灯</a:t>
            </a:r>
            <a:r>
              <a:rPr lang="zh-CN" altLang="en-US" sz="1400"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1129308"/>
            <a:ext cx="8640960" cy="4307840"/>
          </a:xfrm>
          <a:prstGeom prst="rect">
            <a:avLst/>
          </a:prstGeom>
        </p:spPr>
        <p:txBody>
          <a:bodyPr wrap="square">
            <a:spAutoFit/>
          </a:bodyPr>
          <a:lstStyle/>
          <a:p>
            <a:pPr indent="358775">
              <a:spcBef>
                <a:spcPts val="600"/>
              </a:spcBef>
            </a:pP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3.</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变频器控制功能</a:t>
            </a:r>
            <a:endPar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根据</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提供的信号，变频器将</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蓄电池的直流电转换为交流电给发电机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(MG1)</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(MG2 )</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供电，或执行相反的过程。此外，变频器将发电机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(MG1)</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的交流电提供给电动机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，但是电流从发电机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(MG1)</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提供给电动机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(MG2 )</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时，电流在变频器内转换为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DC</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根据发电机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(MG1)</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发送的转子信息和从蓄电池</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发送的</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蓄电池</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SOC</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等信息，</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将信号发送到变频器内部的功率晶体管来转换发电机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400" b="1" dirty="0" err="1">
                <a:solidFill>
                  <a:srgbClr val="0070C0"/>
                </a:solidFill>
                <a:latin typeface="微软雅黑" panose="020B0503020204020204" pitchFamily="34" charset="-122"/>
                <a:ea typeface="微软雅黑" panose="020B0503020204020204" pitchFamily="34" charset="-122"/>
                <a:cs typeface="宋体" panose="02010600030101010101" pitchFamily="2" charset="-122"/>
              </a:rPr>
              <a:t>MGl</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）定子线圈的</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V</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和</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W</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相。关闭发电机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(MG1)</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、电动机</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的电流时，</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发送信号到变频器。</a:t>
            </a:r>
            <a:endPar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蓄龟池</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控制</a:t>
            </a:r>
            <a:endPar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蓄电池</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检测</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蓄电池的</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SOC</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（充电状态）、温度、是否泄漏和电压，并将这些信息发送到</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。蓄电池</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通过</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蓄电池内的温度传感器检测其温度，并操作冷却风扇来控制温度。</a:t>
            </a:r>
            <a:endPar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sym typeface="+mn-ea"/>
              </a:rPr>
              <a:t>（</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电池状态监视控制蓄电池</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始终监视以下项目并将这些信息发送给</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sym typeface="+mn-ea"/>
              </a:rPr>
              <a:t>（</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）通过电流传感器，检测电流。</a:t>
            </a:r>
            <a:endPar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蓄电池通过估计充电放电电流来计算</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SOC</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sym typeface="+mn-ea"/>
              </a:rPr>
              <a:t>（</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3</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SOC</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控制</a:t>
            </a:r>
            <a:endPar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sym typeface="+mn-ea"/>
              </a:rPr>
              <a:t>（</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）冷却风扇控制</a:t>
            </a:r>
            <a:endPar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蓄电池</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根据</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蓄电池内的</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3</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个温度传感器和</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个进气温度传感器检测到蓄电池温度上升。</a:t>
            </a:r>
            <a:endPar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7650" name="图片 65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62000" y="891705"/>
            <a:ext cx="7020000" cy="4323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461903" y="5214019"/>
            <a:ext cx="2194560" cy="306705"/>
          </a:xfrm>
          <a:prstGeom prst="rect">
            <a:avLst/>
          </a:prstGeom>
        </p:spPr>
        <p:txBody>
          <a:bodyPr wrap="none">
            <a:spAutoFit/>
          </a:bodyPr>
          <a:lstStyle/>
          <a:p>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图</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2-26   Prius</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系统框图</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a:t>
            </a:r>
            <a:endPar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51520" y="985292"/>
            <a:ext cx="8712968" cy="4461510"/>
          </a:xfrm>
          <a:prstGeom prst="rect">
            <a:avLst/>
          </a:prstGeom>
          <a:noFill/>
        </p:spPr>
        <p:txBody>
          <a:bodyPr wrap="square" rtlCol="0">
            <a:spAutoFit/>
          </a:bodyPr>
          <a:lstStyle/>
          <a:p>
            <a:pPr indent="304800" algn="just">
              <a:lnSpc>
                <a:spcPct val="150000"/>
              </a:lnSpc>
              <a:spcBef>
                <a:spcPts val="600"/>
              </a:spcBef>
            </a:pPr>
            <a:r>
              <a:rPr lang="zh-CN" altLang="en-US" sz="1600" b="1" dirty="0" smtClean="0">
                <a:solidFill>
                  <a:srgbClr val="0070C0"/>
                </a:solidFill>
                <a:latin typeface="微软雅黑" panose="020B0503020204020204" pitchFamily="34" charset="-122"/>
                <a:ea typeface="微软雅黑" panose="020B0503020204020204" pitchFamily="34" charset="-122"/>
              </a:rPr>
              <a:t>一</a:t>
            </a:r>
            <a:r>
              <a:rPr lang="zh-CN" altLang="en-US" sz="1600" b="1" dirty="0">
                <a:solidFill>
                  <a:srgbClr val="0070C0"/>
                </a:solidFill>
                <a:latin typeface="微软雅黑" panose="020B0503020204020204" pitchFamily="34" charset="-122"/>
                <a:ea typeface="微软雅黑" panose="020B0503020204020204" pitchFamily="34" charset="-122"/>
              </a:rPr>
              <a:t>、根据驱动系统能量流和功率流的配置结构关系</a:t>
            </a:r>
            <a:r>
              <a:rPr lang="zh-CN" altLang="en-US" sz="1600" b="1" dirty="0" smtClean="0">
                <a:solidFill>
                  <a:srgbClr val="0070C0"/>
                </a:solidFill>
                <a:latin typeface="微软雅黑" panose="020B0503020204020204" pitchFamily="34" charset="-122"/>
                <a:ea typeface="微软雅黑" panose="020B0503020204020204" pitchFamily="34" charset="-122"/>
              </a:rPr>
              <a:t>分类</a:t>
            </a:r>
            <a:endParaRPr lang="en-US" altLang="zh-CN" sz="1600" b="1" dirty="0" smtClean="0">
              <a:solidFill>
                <a:srgbClr val="0070C0"/>
              </a:solidFill>
              <a:latin typeface="微软雅黑" panose="020B0503020204020204" pitchFamily="34" charset="-122"/>
              <a:ea typeface="微软雅黑" panose="020B0503020204020204" pitchFamily="34" charset="-122"/>
            </a:endParaRPr>
          </a:p>
          <a:p>
            <a:pPr indent="304800" algn="just">
              <a:lnSpc>
                <a:spcPct val="15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en-US" sz="1600" b="1" dirty="0">
                <a:solidFill>
                  <a:srgbClr val="0070C0"/>
                </a:solidFill>
                <a:latin typeface="微软雅黑" panose="020B0503020204020204" pitchFamily="34" charset="-122"/>
                <a:ea typeface="微软雅黑" panose="020B0503020204020204" pitchFamily="34" charset="-122"/>
              </a:rPr>
              <a:t>串联式混合动力电动汽车</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串联式混合动力汽车（</a:t>
            </a:r>
            <a:r>
              <a:rPr lang="en-US" altLang="zh-CN" sz="1600" b="1" dirty="0">
                <a:solidFill>
                  <a:srgbClr val="0070C0"/>
                </a:solidFill>
                <a:latin typeface="微软雅黑" panose="020B0503020204020204" pitchFamily="34" charset="-122"/>
                <a:ea typeface="微软雅黑" panose="020B0503020204020204" pitchFamily="34" charset="-122"/>
              </a:rPr>
              <a:t>SHEV</a:t>
            </a:r>
            <a:r>
              <a:rPr lang="zh-CN" altLang="en-US" sz="1600" b="1" dirty="0">
                <a:solidFill>
                  <a:srgbClr val="0070C0"/>
                </a:solidFill>
                <a:latin typeface="微软雅黑" panose="020B0503020204020204" pitchFamily="34" charset="-122"/>
                <a:ea typeface="微软雅黑" panose="020B0503020204020204" pitchFamily="34" charset="-122"/>
              </a:rPr>
              <a:t>）主要由发动机、发电机、驱动电机等三大动力总成用串联方式组成了混合动力电动汽车的动力系统，完整的动力系统还包括电池组和电力电子控制装置，如图</a:t>
            </a:r>
            <a:r>
              <a:rPr lang="en-US" altLang="zh-CN" sz="1600" b="1" dirty="0">
                <a:solidFill>
                  <a:srgbClr val="0070C0"/>
                </a:solidFill>
                <a:latin typeface="微软雅黑" panose="020B0503020204020204" pitchFamily="34" charset="-122"/>
                <a:ea typeface="微软雅黑" panose="020B0503020204020204" pitchFamily="34" charset="-122"/>
              </a:rPr>
              <a:t>2-1</a:t>
            </a:r>
            <a:r>
              <a:rPr lang="zh-CN" altLang="en-US" sz="1600" b="1" dirty="0">
                <a:solidFill>
                  <a:srgbClr val="0070C0"/>
                </a:solidFill>
                <a:latin typeface="微软雅黑" panose="020B0503020204020204" pitchFamily="34" charset="-122"/>
                <a:ea typeface="微软雅黑" panose="020B0503020204020204" pitchFamily="34" charset="-122"/>
              </a:rPr>
              <a:t>所示。</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在串联式混合动力系统中，一个内燃机驱动一个发电机所产生的电能被用于转动车轮。该系统在其最有效范围具有可操作性，而且该系统的内燃机引擎还在车辆利用电力驱动的同时通过发电机对储能元件（高电压电池）进行充电。内燃机引擎未被连接到驱动轴上。</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串联式混合动力系统的最大缺点是其双能量转换机理和因此而形成的慢速响应。由于储能元件的容量有限，就不可避免地需要采用更大、更强的内燃机引擎，因而与并联式混合动力车辆相比排放更大且燃油消耗更多</a:t>
            </a:r>
            <a:r>
              <a:rPr lang="zh-CN" altLang="en-US" sz="1600" b="1" dirty="0" smtClean="0">
                <a:solidFill>
                  <a:srgbClr val="0070C0"/>
                </a:solidFill>
                <a:latin typeface="微软雅黑" panose="020B0503020204020204" pitchFamily="34" charset="-122"/>
                <a:ea typeface="微软雅黑" panose="020B0503020204020204" pitchFamily="34" charset="-122"/>
              </a:rPr>
              <a:t>。</a:t>
            </a:r>
            <a:endParaRPr lang="zh-CN" altLang="en-US" sz="1600" dirty="0"/>
          </a:p>
        </p:txBody>
      </p:sp>
    </p:spTree>
  </p:cSld>
  <p:clrMapOvr>
    <a:masterClrMapping/>
  </p:clrMapOvr>
  <p:transition advClick="0" advTm="6000">
    <p:push dir="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8674" name="图片 65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32000" y="985292"/>
            <a:ext cx="8280000" cy="420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460692" y="5186248"/>
            <a:ext cx="2141855" cy="306705"/>
          </a:xfrm>
          <a:prstGeom prst="rect">
            <a:avLst/>
          </a:prstGeom>
        </p:spPr>
        <p:txBody>
          <a:bodyPr wrap="none">
            <a:spAutoFit/>
          </a:bodyPr>
          <a:lstStyle/>
          <a:p>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图</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2-27  Prius</a:t>
            </a:r>
            <a:r>
              <a:rPr lang="zh-CN"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系统框图</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a:t>
            </a:r>
            <a:endPar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9" y="121196"/>
            <a:ext cx="1415772" cy="461665"/>
          </a:xfrm>
          <a:prstGeom prst="rect">
            <a:avLst/>
          </a:prstGeom>
          <a:noFill/>
        </p:spPr>
        <p:txBody>
          <a:bodyPr wrap="none" rtlCol="0">
            <a:spAutoFit/>
          </a:bodyPr>
          <a:lstStyle/>
          <a:p>
            <a:pPr algn="ctr"/>
            <a:r>
              <a:rPr lang="zh-CN" altLang="en-US" sz="2400" b="1" dirty="0" smtClean="0">
                <a:solidFill>
                  <a:srgbClr val="0070C0"/>
                </a:solidFill>
                <a:latin typeface="微软雅黑" panose="020B0503020204020204" pitchFamily="34" charset="-122"/>
                <a:ea typeface="微软雅黑" panose="020B0503020204020204" pitchFamily="34" charset="-122"/>
              </a:rPr>
              <a:t>拓展知识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952762"/>
            <a:ext cx="8640960" cy="4469130"/>
          </a:xfrm>
          <a:prstGeom prst="rect">
            <a:avLst/>
          </a:prstGeom>
        </p:spPr>
        <p:txBody>
          <a:bodyPr wrap="square">
            <a:spAutoFit/>
          </a:bodyPr>
          <a:lstStyle/>
          <a:p>
            <a:pPr indent="269875">
              <a:spcBef>
                <a:spcPts val="300"/>
              </a:spcBef>
            </a:pP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系统主继电器</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(SMR)</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控制功能</a:t>
            </a:r>
            <a:endPar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269875">
              <a:spcBef>
                <a:spcPts val="300"/>
              </a:spcBef>
            </a:pP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SMR</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是在接收到</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发出的指令后可连接或断开高压电路的电源的继电器，如图</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2-25</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所示，共有</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3</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个继电器，负极侧有</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个，正极侧有</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个，一起来确保系统工作正常。</a:t>
            </a:r>
            <a:endPar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269875">
              <a:spcBef>
                <a:spcPts val="300"/>
              </a:spcBef>
            </a:pPr>
            <a:r>
              <a:rPr 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sym typeface="+mn-ea"/>
              </a:rPr>
              <a:t>（</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）电源打开</a:t>
            </a:r>
            <a:endPar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269875">
              <a:spcBef>
                <a:spcPts val="300"/>
              </a:spcBef>
            </a:pP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电路连接时</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SMR1</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和</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SMR3</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工作；而后，</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SMR2</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工作而</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SMR1</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关闭。由于这种方式可以控制流过电阻器的电流，电路中的触点受到保护，避免受到强电流造成的损害。</a:t>
            </a:r>
            <a:endPar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269875">
              <a:spcBef>
                <a:spcPts val="300"/>
              </a:spcBef>
            </a:pPr>
            <a:r>
              <a:rPr 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sym typeface="+mn-ea"/>
              </a:rPr>
              <a:t>（</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）电源关闭</a:t>
            </a:r>
            <a:endPar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269875">
              <a:spcBef>
                <a:spcPts val="300"/>
              </a:spcBef>
            </a:pP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电路断开时</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SMR2</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和</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SMR3</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相继关闭。然后，</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确认各个继电器是否已经关闭。这样，</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可确定</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SMR2</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是否卡住。</a:t>
            </a:r>
            <a:endPar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269875">
              <a:spcBef>
                <a:spcPts val="300"/>
              </a:spcBef>
            </a:pP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变频器控制功能</a:t>
            </a:r>
            <a:endPar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269875">
              <a:spcBef>
                <a:spcPts val="300"/>
              </a:spcBef>
            </a:pP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根据</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提供的信号，变频器将</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蓄电池的直流电转换为交流电给发电机</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(MG1)</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、电动机</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(MG2 )</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供电，或执行相反的过程。此外，变频器将发电机</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(MG1)</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的交流电提供给电动机</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，但是电流从发电机</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(MG1)</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提供给电动机</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(MG2 )</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时，电流在变频器内转换为</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DC</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269875">
              <a:spcBef>
                <a:spcPts val="300"/>
              </a:spcBef>
            </a:pP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根据发电机</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(MG1)</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、电动机</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发送的转子信息和从蓄电池</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发送的</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蓄电池</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SOC</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等信息，</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将信号发送到变频器内部的功率晶体管来转换发电机</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200" b="1" dirty="0" err="1">
                <a:solidFill>
                  <a:srgbClr val="0070C0"/>
                </a:solidFill>
                <a:latin typeface="微软雅黑" panose="020B0503020204020204" pitchFamily="34" charset="-122"/>
                <a:ea typeface="微软雅黑" panose="020B0503020204020204" pitchFamily="34" charset="-122"/>
                <a:cs typeface="宋体" panose="02010600030101010101" pitchFamily="2" charset="-122"/>
              </a:rPr>
              <a:t>MGl</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）、电动机（</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）定子线圈的</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U</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V</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和</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W</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相。关闭发电机</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(MG1)</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、电动机</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的电流时，</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发送信号到变频器。</a:t>
            </a:r>
            <a:endPar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269875">
              <a:spcBef>
                <a:spcPts val="300"/>
              </a:spcBef>
            </a:pP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3.</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制动防滑控制</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控制功能</a:t>
            </a:r>
            <a:endPar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269875">
              <a:spcBef>
                <a:spcPts val="300"/>
              </a:spcBef>
            </a:pP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制动防滑控制</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根据驾驶员踩下制动踏板时制动执行器和制动踏板行程传感器的制动总压力计算所需的总制动力。</a:t>
            </a:r>
            <a:endPar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269875">
              <a:spcBef>
                <a:spcPts val="300"/>
              </a:spcBef>
            </a:pP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制动防滑控制</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根据总制动力计算所需的再生制动力，将结果发送到</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269875">
              <a:spcBef>
                <a:spcPts val="300"/>
              </a:spcBef>
            </a:pP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HV ECU</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启动电动机</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(MG2)</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进行反方向扭矩控制并执行再生制动功能。</a:t>
            </a:r>
            <a:endPar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269875">
              <a:spcBef>
                <a:spcPts val="300"/>
              </a:spcBef>
            </a:pP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制动防滑控制</a:t>
            </a:r>
            <a:r>
              <a:rPr lang="en-US"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ECU</a:t>
            </a:r>
            <a:r>
              <a:rPr lang="zh-CN" altLang="zh-CN"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控制制动执行器电磁阀产生轮缸压力，这个轮缸压力是总制动力减去实际再生制动控制的数值。</a:t>
            </a:r>
            <a:endParaRPr lang="zh-CN" altLang="en-US" sz="12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995809"/>
            <a:ext cx="8640960" cy="3769360"/>
          </a:xfrm>
          <a:prstGeom prst="rect">
            <a:avLst/>
          </a:prstGeom>
        </p:spPr>
        <p:txBody>
          <a:bodyPr wrap="square">
            <a:spAutoFit/>
          </a:bodyPr>
          <a:lstStyle/>
          <a:p>
            <a:pPr>
              <a:lnSpc>
                <a:spcPct val="150000"/>
              </a:lnSpc>
              <a:spcBef>
                <a:spcPts val="1200"/>
              </a:spcBef>
            </a:pPr>
            <a:r>
              <a:rPr lang="en-US" altLang="zh-CN" b="1" dirty="0">
                <a:solidFill>
                  <a:srgbClr val="0070C0"/>
                </a:solidFill>
              </a:rPr>
              <a:t>1.</a:t>
            </a:r>
            <a:r>
              <a:rPr lang="zh-CN" altLang="zh-CN" b="1" dirty="0">
                <a:solidFill>
                  <a:srgbClr val="0070C0"/>
                </a:solidFill>
              </a:rPr>
              <a:t>典型混合动力汽车的控制系统，由</a:t>
            </a:r>
            <a:r>
              <a:rPr lang="en-US" altLang="zh-CN" b="1" u="sng" dirty="0">
                <a:solidFill>
                  <a:srgbClr val="0070C0"/>
                </a:solidFill>
              </a:rPr>
              <a:t>            </a:t>
            </a:r>
            <a:r>
              <a:rPr lang="zh-CN" altLang="zh-CN" b="1" dirty="0">
                <a:solidFill>
                  <a:srgbClr val="0070C0"/>
                </a:solidFill>
              </a:rPr>
              <a:t>控制单元、</a:t>
            </a:r>
            <a:r>
              <a:rPr lang="en-US" altLang="zh-CN" b="1" u="sng" dirty="0">
                <a:solidFill>
                  <a:srgbClr val="0070C0"/>
                </a:solidFill>
              </a:rPr>
              <a:t>           </a:t>
            </a:r>
            <a:r>
              <a:rPr lang="zh-CN" altLang="zh-CN" b="1" dirty="0">
                <a:solidFill>
                  <a:srgbClr val="0070C0"/>
                </a:solidFill>
              </a:rPr>
              <a:t>控制单元、变频器控制总成（</a:t>
            </a:r>
            <a:r>
              <a:rPr lang="en-US" altLang="zh-CN" b="1" u="sng" dirty="0">
                <a:solidFill>
                  <a:srgbClr val="0070C0"/>
                </a:solidFill>
              </a:rPr>
              <a:t>       </a:t>
            </a:r>
            <a:r>
              <a:rPr lang="zh-CN" altLang="zh-CN" b="1" dirty="0">
                <a:solidFill>
                  <a:srgbClr val="0070C0"/>
                </a:solidFill>
              </a:rPr>
              <a:t>、</a:t>
            </a:r>
            <a:r>
              <a:rPr lang="en-US" altLang="zh-CN" b="1" u="sng" dirty="0">
                <a:solidFill>
                  <a:srgbClr val="0070C0"/>
                </a:solidFill>
              </a:rPr>
              <a:t>         </a:t>
            </a:r>
            <a:r>
              <a:rPr lang="zh-CN" altLang="zh-CN" b="1" dirty="0">
                <a:solidFill>
                  <a:srgbClr val="0070C0"/>
                </a:solidFill>
              </a:rPr>
              <a:t>、</a:t>
            </a:r>
            <a:r>
              <a:rPr lang="en-US" altLang="zh-CN" b="1" u="sng" dirty="0">
                <a:solidFill>
                  <a:srgbClr val="0070C0"/>
                </a:solidFill>
              </a:rPr>
              <a:t>          </a:t>
            </a:r>
            <a:r>
              <a:rPr lang="zh-CN" altLang="zh-CN" b="1" dirty="0">
                <a:solidFill>
                  <a:srgbClr val="0070C0"/>
                </a:solidFill>
              </a:rPr>
              <a:t>和空调变频器）、发电机（</a:t>
            </a:r>
            <a:r>
              <a:rPr lang="en-US" altLang="zh-CN" b="1" dirty="0">
                <a:solidFill>
                  <a:srgbClr val="0070C0"/>
                </a:solidFill>
              </a:rPr>
              <a:t>MG1</a:t>
            </a:r>
            <a:r>
              <a:rPr lang="zh-CN" altLang="zh-CN" b="1" dirty="0">
                <a:solidFill>
                  <a:srgbClr val="0070C0"/>
                </a:solidFill>
              </a:rPr>
              <a:t>）和电动机（</a:t>
            </a:r>
            <a:r>
              <a:rPr lang="en-US" altLang="zh-CN" b="1" dirty="0">
                <a:solidFill>
                  <a:srgbClr val="0070C0"/>
                </a:solidFill>
              </a:rPr>
              <a:t>MG2</a:t>
            </a:r>
            <a:r>
              <a:rPr lang="zh-CN" altLang="zh-CN" b="1" dirty="0">
                <a:solidFill>
                  <a:srgbClr val="0070C0"/>
                </a:solidFill>
              </a:rPr>
              <a:t>）的控制器、</a:t>
            </a:r>
            <a:r>
              <a:rPr lang="en-US" altLang="zh-CN" b="1" u="sng" dirty="0">
                <a:solidFill>
                  <a:srgbClr val="0070C0"/>
                </a:solidFill>
              </a:rPr>
              <a:t>             </a:t>
            </a:r>
            <a:r>
              <a:rPr lang="zh-CN" altLang="zh-CN" b="1" dirty="0">
                <a:solidFill>
                  <a:srgbClr val="0070C0"/>
                </a:solidFill>
              </a:rPr>
              <a:t>控制单元、</a:t>
            </a:r>
            <a:r>
              <a:rPr lang="en-US" altLang="zh-CN" b="1" u="sng" dirty="0">
                <a:solidFill>
                  <a:srgbClr val="0070C0"/>
                </a:solidFill>
              </a:rPr>
              <a:t>          </a:t>
            </a:r>
            <a:r>
              <a:rPr lang="zh-CN" altLang="zh-CN" b="1" dirty="0">
                <a:solidFill>
                  <a:srgbClr val="0070C0"/>
                </a:solidFill>
              </a:rPr>
              <a:t>控制单元以及其他控制信号等组成。</a:t>
            </a:r>
            <a:endParaRPr lang="zh-CN" altLang="zh-CN" b="1" dirty="0">
              <a:solidFill>
                <a:srgbClr val="0070C0"/>
              </a:solidFill>
            </a:endParaRPr>
          </a:p>
          <a:p>
            <a:pPr>
              <a:lnSpc>
                <a:spcPct val="150000"/>
              </a:lnSpc>
              <a:spcBef>
                <a:spcPts val="1200"/>
              </a:spcBef>
            </a:pPr>
            <a:endParaRPr lang="en-US" altLang="zh-CN" b="1" dirty="0" smtClean="0">
              <a:solidFill>
                <a:srgbClr val="0070C0"/>
              </a:solidFill>
            </a:endParaRPr>
          </a:p>
          <a:p>
            <a:pPr>
              <a:lnSpc>
                <a:spcPct val="150000"/>
              </a:lnSpc>
              <a:spcBef>
                <a:spcPts val="1200"/>
              </a:spcBef>
            </a:pPr>
            <a:r>
              <a:rPr lang="en-US" altLang="zh-CN" b="1" dirty="0" smtClean="0">
                <a:solidFill>
                  <a:srgbClr val="0070C0"/>
                </a:solidFill>
              </a:rPr>
              <a:t>2</a:t>
            </a:r>
            <a:r>
              <a:rPr lang="en-US" altLang="zh-CN" b="1" dirty="0">
                <a:solidFill>
                  <a:srgbClr val="0070C0"/>
                </a:solidFill>
              </a:rPr>
              <a:t>.</a:t>
            </a:r>
            <a:r>
              <a:rPr lang="zh-CN" altLang="zh-CN" b="1" dirty="0">
                <a:solidFill>
                  <a:srgbClr val="0070C0"/>
                </a:solidFill>
              </a:rPr>
              <a:t>根据实际车辆找出控制系统的组成部件。</a:t>
            </a:r>
            <a:endParaRPr lang="zh-CN" altLang="zh-CN" b="1" dirty="0">
              <a:solidFill>
                <a:srgbClr val="0070C0"/>
              </a:solidFill>
            </a:endParaRPr>
          </a:p>
          <a:p>
            <a:pPr>
              <a:spcBef>
                <a:spcPts val="1200"/>
              </a:spcBef>
            </a:pPr>
            <a:r>
              <a:rPr lang="en-US" altLang="zh-CN" b="1" u="sng" dirty="0">
                <a:solidFill>
                  <a:srgbClr val="0070C0"/>
                </a:solidFill>
              </a:rPr>
              <a:t>.                                    </a:t>
            </a:r>
            <a:r>
              <a:rPr lang="en-US" altLang="zh-CN" b="1" u="sng" dirty="0" smtClean="0">
                <a:solidFill>
                  <a:srgbClr val="0070C0"/>
                </a:solidFill>
              </a:rPr>
              <a:t>                                                                                                                           </a:t>
            </a:r>
            <a:r>
              <a:rPr lang="en-US" altLang="zh-CN" b="1" u="sng" dirty="0">
                <a:solidFill>
                  <a:srgbClr val="0070C0"/>
                </a:solidFill>
              </a:rPr>
              <a:t>.</a:t>
            </a:r>
            <a:endParaRPr lang="zh-CN" altLang="zh-CN" b="1" dirty="0">
              <a:solidFill>
                <a:srgbClr val="0070C0"/>
              </a:solidFill>
            </a:endParaRPr>
          </a:p>
          <a:p>
            <a:pPr>
              <a:spcBef>
                <a:spcPts val="1200"/>
              </a:spcBef>
            </a:pPr>
            <a:r>
              <a:rPr lang="en-US" altLang="zh-CN" b="1" u="sng" dirty="0">
                <a:solidFill>
                  <a:srgbClr val="0070C0"/>
                </a:solidFill>
              </a:rPr>
              <a:t>.               </a:t>
            </a:r>
            <a:r>
              <a:rPr lang="en-US" altLang="zh-CN" b="1" u="sng" dirty="0" smtClean="0">
                <a:solidFill>
                  <a:srgbClr val="0070C0"/>
                </a:solidFill>
              </a:rPr>
              <a:t>                                                                                                                                                </a:t>
            </a:r>
            <a:r>
              <a:rPr lang="en-US" altLang="zh-CN" b="1" u="sng" dirty="0">
                <a:solidFill>
                  <a:srgbClr val="0070C0"/>
                </a:solidFill>
              </a:rPr>
              <a:t>.</a:t>
            </a:r>
            <a:endParaRPr lang="zh-CN" altLang="zh-CN" b="1" dirty="0">
              <a:solidFill>
                <a:srgbClr val="0070C0"/>
              </a:solidFill>
            </a:endParaRPr>
          </a:p>
          <a:p>
            <a:pPr>
              <a:spcBef>
                <a:spcPts val="1200"/>
              </a:spcBef>
            </a:pPr>
            <a:r>
              <a:rPr lang="en-US" altLang="zh-CN" b="1" u="sng" dirty="0">
                <a:solidFill>
                  <a:srgbClr val="0070C0"/>
                </a:solidFill>
              </a:rPr>
              <a:t>.         </a:t>
            </a:r>
            <a:r>
              <a:rPr lang="en-US" altLang="zh-CN" b="1" u="sng" dirty="0" smtClean="0">
                <a:solidFill>
                  <a:srgbClr val="0070C0"/>
                </a:solidFill>
              </a:rPr>
              <a:t>                                                                                                                                                      </a:t>
            </a:r>
            <a:r>
              <a:rPr lang="en-US" altLang="zh-CN" b="1" u="sng" dirty="0">
                <a:solidFill>
                  <a:srgbClr val="0070C0"/>
                </a:solidFill>
              </a:rPr>
              <a:t>.</a:t>
            </a:r>
            <a:endParaRPr lang="zh-CN" altLang="zh-CN" b="1" dirty="0">
              <a:solidFill>
                <a:srgbClr val="0070C0"/>
              </a:solidFill>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bg1">
                <a:lumMod val="99000"/>
              </a:schemeClr>
            </a:gs>
            <a:gs pos="99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18000" contrast="40000"/>
                    </a14:imgEffect>
                  </a14:imgLayer>
                </a14:imgProps>
              </a:ext>
              <a:ext uri="{28A0092B-C50C-407E-A947-70E740481C1C}">
                <a14:useLocalDpi xmlns:a14="http://schemas.microsoft.com/office/drawing/2010/main" val="0"/>
              </a:ext>
            </a:extLst>
          </a:blip>
          <a:stretch>
            <a:fillRect/>
          </a:stretch>
        </p:blipFill>
        <p:spPr bwMode="auto">
          <a:xfrm>
            <a:off x="1077" y="2197"/>
            <a:ext cx="9141842" cy="5710603"/>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1677166" y="2121117"/>
            <a:ext cx="5976664" cy="1200329"/>
          </a:xfrm>
          <a:prstGeom prst="rect">
            <a:avLst/>
          </a:prstGeom>
        </p:spPr>
        <p:txBody>
          <a:bodyPr wrap="square">
            <a:spAutoFit/>
          </a:bodyPr>
          <a:lstStyle/>
          <a:p>
            <a:pPr algn="ctr"/>
            <a:r>
              <a:rPr lang="en-US" altLang="zh-CN"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 </a:t>
            </a:r>
            <a:r>
              <a:rPr lang="zh-CN" altLang="en-US"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谢谢大家 </a:t>
            </a:r>
            <a:r>
              <a:rPr lang="en-US" altLang="zh-CN"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a:t>
            </a:r>
            <a:endParaRPr lang="zh-CN" altLang="en-US"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endParaRPr>
          </a:p>
        </p:txBody>
      </p:sp>
      <p:sp>
        <p:nvSpPr>
          <p:cNvPr id="13" name="TextBox 12"/>
          <p:cNvSpPr txBox="1"/>
          <p:nvPr/>
        </p:nvSpPr>
        <p:spPr>
          <a:xfrm>
            <a:off x="3665612" y="3361928"/>
            <a:ext cx="1736373" cy="646331"/>
          </a:xfrm>
          <a:prstGeom prst="rect">
            <a:avLst/>
          </a:prstGeom>
          <a:noFill/>
        </p:spPr>
        <p:txBody>
          <a:bodyPr wrap="none" rtlCol="0">
            <a:spAutoFit/>
          </a:bodyPr>
          <a:lstStyle/>
          <a:p>
            <a:r>
              <a:rPr lang="en-US" altLang="zh-CN" sz="3600" i="1" dirty="0">
                <a:solidFill>
                  <a:schemeClr val="bg1">
                    <a:lumMod val="65000"/>
                  </a:schemeClr>
                </a:solidFill>
                <a:latin typeface="微软雅黑" panose="020B0503020204020204" pitchFamily="34" charset="-122"/>
                <a:ea typeface="微软雅黑" panose="020B0503020204020204" pitchFamily="34" charset="-122"/>
              </a:rPr>
              <a:t>Thanks</a:t>
            </a:r>
            <a:endParaRPr lang="zh-CN" altLang="en-US" sz="3600" i="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五边形 9"/>
          <p:cNvSpPr/>
          <p:nvPr/>
        </p:nvSpPr>
        <p:spPr>
          <a:xfrm rot="5400000">
            <a:off x="3664484" y="-751358"/>
            <a:ext cx="1815028" cy="3317744"/>
          </a:xfrm>
          <a:prstGeom prst="homePlate">
            <a:avLst>
              <a:gd name="adj" fmla="val 28927"/>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8100000" scaled="1"/>
            <a:tileRect/>
          </a:gradFill>
          <a:ln>
            <a:noFill/>
          </a:ln>
          <a:effectLst>
            <a:outerShdw dist="88900" dir="42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outVertical)">
                                      <p:cBhvr>
                                        <p:cTn id="11" dur="1000"/>
                                        <p:tgtEl>
                                          <p:spTgt spid="12"/>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4" name="Picture 4" descr="D:\0教学0\DAIMLETR STAR EDUCATION\lhf\DSE 新能源驱动技术\图片\串联 serieller_hybrid 1.jpg"/>
          <p:cNvPicPr>
            <a:picLocks noChangeAspect="1" noChangeArrowheads="1"/>
          </p:cNvPicPr>
          <p:nvPr/>
        </p:nvPicPr>
        <p:blipFill>
          <a:blip r:embed="rId1" cstate="print">
            <a:extLst>
              <a:ext uri="{28A0092B-C50C-407E-A947-70E740481C1C}">
                <a14:useLocalDpi xmlns:a14="http://schemas.microsoft.com/office/drawing/2010/main" val="0"/>
              </a:ext>
            </a:extLst>
          </a:blip>
          <a:srcRect b="6229"/>
          <a:stretch>
            <a:fillRect/>
          </a:stretch>
        </p:blipFill>
        <p:spPr bwMode="auto">
          <a:xfrm>
            <a:off x="1187624" y="1030378"/>
            <a:ext cx="6768752" cy="41313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矩形 1"/>
          <p:cNvSpPr/>
          <p:nvPr/>
        </p:nvSpPr>
        <p:spPr>
          <a:xfrm>
            <a:off x="3046583" y="5161756"/>
            <a:ext cx="3081020" cy="337185"/>
          </a:xfrm>
          <a:prstGeom prst="rect">
            <a:avLst/>
          </a:prstGeom>
        </p:spPr>
        <p:txBody>
          <a:bodyPr wrap="none">
            <a:spAutoFit/>
          </a:bodyPr>
          <a:lstStyle/>
          <a:p>
            <a:r>
              <a:rPr lang="zh-CN" altLang="zh-CN"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2-1  </a:t>
            </a:r>
            <a:r>
              <a:rPr lang="zh-CN" altLang="zh-CN" sz="1600" b="1" dirty="0">
                <a:solidFill>
                  <a:srgbClr val="0070C0"/>
                </a:solidFill>
                <a:latin typeface="微软雅黑" panose="020B0503020204020204" pitchFamily="34" charset="-122"/>
                <a:ea typeface="微软雅黑" panose="020B0503020204020204" pitchFamily="34" charset="-122"/>
              </a:rPr>
              <a:t>串联式混合动力驱动系统</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51520" y="985292"/>
            <a:ext cx="8640960" cy="3938270"/>
          </a:xfrm>
          <a:prstGeom prst="rect">
            <a:avLst/>
          </a:prstGeom>
        </p:spPr>
        <p:txBody>
          <a:bodyPr wrap="square">
            <a:spAutoFit/>
          </a:bodyPr>
          <a:lstStyle/>
          <a:p>
            <a:pPr indent="449580" algn="just">
              <a:lnSpc>
                <a:spcPct val="150000"/>
              </a:lnSpc>
              <a:spcBef>
                <a:spcPts val="600"/>
              </a:spcBef>
            </a:pPr>
            <a:r>
              <a:rPr lang="en-US" altLang="zh-CN" sz="1600" b="1" dirty="0" smtClean="0">
                <a:solidFill>
                  <a:srgbClr val="0070C0"/>
                </a:solidFill>
                <a:latin typeface="微软雅黑" panose="020B0503020204020204" pitchFamily="34" charset="-122"/>
                <a:ea typeface="微软雅黑" panose="020B0503020204020204" pitchFamily="34" charset="-122"/>
              </a:rPr>
              <a:t>2</a:t>
            </a:r>
            <a:r>
              <a:rPr lang="en-US" altLang="zh-CN" sz="1600" b="1" dirty="0">
                <a:solidFill>
                  <a:srgbClr val="0070C0"/>
                </a:solidFill>
                <a:latin typeface="微软雅黑" panose="020B0503020204020204" pitchFamily="34" charset="-122"/>
                <a:ea typeface="微软雅黑" panose="020B0503020204020204" pitchFamily="34" charset="-122"/>
              </a:rPr>
              <a:t>.</a:t>
            </a:r>
            <a:r>
              <a:rPr lang="zh-CN" altLang="en-US" sz="1600" b="1" dirty="0">
                <a:solidFill>
                  <a:srgbClr val="0070C0"/>
                </a:solidFill>
                <a:latin typeface="微软雅黑" panose="020B0503020204020204" pitchFamily="34" charset="-122"/>
                <a:ea typeface="微软雅黑" panose="020B0503020204020204" pitchFamily="34" charset="-122"/>
              </a:rPr>
              <a:t>并联式混合动力电动汽车</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lgn="just">
              <a:lnSpc>
                <a:spcPct val="150000"/>
              </a:lnSpc>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并联式混合动力汽车（</a:t>
            </a:r>
            <a:r>
              <a:rPr lang="en-US" altLang="zh-CN" sz="1600" b="1" dirty="0">
                <a:solidFill>
                  <a:srgbClr val="0070C0"/>
                </a:solidFill>
                <a:latin typeface="微软雅黑" panose="020B0503020204020204" pitchFamily="34" charset="-122"/>
                <a:ea typeface="微软雅黑" panose="020B0503020204020204" pitchFamily="34" charset="-122"/>
              </a:rPr>
              <a:t>PHEV</a:t>
            </a:r>
            <a:r>
              <a:rPr lang="zh-CN" altLang="en-US" sz="1600" b="1" dirty="0">
                <a:solidFill>
                  <a:srgbClr val="0070C0"/>
                </a:solidFill>
                <a:latin typeface="微软雅黑" panose="020B0503020204020204" pitchFamily="34" charset="-122"/>
                <a:ea typeface="微软雅黑" panose="020B0503020204020204" pitchFamily="34" charset="-122"/>
              </a:rPr>
              <a:t>）的发动机和驱动电机都是动力总成，两大动力总成的功率可以互相叠加输出，也可以单独输出</a:t>
            </a:r>
            <a:r>
              <a:rPr lang="zh-CN" altLang="en-US" sz="1600" b="1" dirty="0" smtClean="0">
                <a:solidFill>
                  <a:srgbClr val="0070C0"/>
                </a:solidFill>
                <a:latin typeface="微软雅黑" panose="020B0503020204020204" pitchFamily="34" charset="-122"/>
                <a:ea typeface="微软雅黑" panose="020B0503020204020204" pitchFamily="34" charset="-122"/>
              </a:rPr>
              <a:t>。</a:t>
            </a:r>
            <a:endParaRPr lang="en-US" altLang="zh-CN" sz="1600" b="1" dirty="0" smtClean="0">
              <a:solidFill>
                <a:srgbClr val="0070C0"/>
              </a:solidFill>
              <a:latin typeface="微软雅黑" panose="020B0503020204020204" pitchFamily="34" charset="-122"/>
              <a:ea typeface="微软雅黑" panose="020B0503020204020204" pitchFamily="34" charset="-122"/>
            </a:endParaRPr>
          </a:p>
          <a:p>
            <a:pPr indent="449580" algn="just">
              <a:lnSpc>
                <a:spcPct val="150000"/>
              </a:lnSpc>
              <a:spcBef>
                <a:spcPts val="600"/>
              </a:spcBef>
            </a:pPr>
            <a:r>
              <a:rPr lang="zh-CN" altLang="en-US" sz="1600" b="1" dirty="0" smtClean="0">
                <a:solidFill>
                  <a:srgbClr val="0070C0"/>
                </a:solidFill>
                <a:latin typeface="微软雅黑" panose="020B0503020204020204" pitchFamily="34" charset="-122"/>
                <a:ea typeface="微软雅黑" panose="020B0503020204020204" pitchFamily="34" charset="-122"/>
              </a:rPr>
              <a:t>如</a:t>
            </a:r>
            <a:r>
              <a:rPr lang="zh-CN" altLang="en-US" sz="1600" b="1" dirty="0">
                <a:solidFill>
                  <a:srgbClr val="0070C0"/>
                </a:solidFill>
                <a:latin typeface="微软雅黑" panose="020B0503020204020204" pitchFamily="34" charset="-122"/>
                <a:ea typeface="微软雅黑" panose="020B0503020204020204" pitchFamily="34" charset="-122"/>
              </a:rPr>
              <a:t>图</a:t>
            </a:r>
            <a:r>
              <a:rPr lang="en-US" altLang="zh-CN" sz="1600" b="1" dirty="0">
                <a:solidFill>
                  <a:srgbClr val="0070C0"/>
                </a:solidFill>
                <a:latin typeface="微软雅黑" panose="020B0503020204020204" pitchFamily="34" charset="-122"/>
                <a:ea typeface="微软雅黑" panose="020B0503020204020204" pitchFamily="34" charset="-122"/>
              </a:rPr>
              <a:t>2-2</a:t>
            </a:r>
            <a:r>
              <a:rPr lang="zh-CN" altLang="en-US" sz="1600" b="1" dirty="0">
                <a:solidFill>
                  <a:srgbClr val="0070C0"/>
                </a:solidFill>
                <a:latin typeface="微软雅黑" panose="020B0503020204020204" pitchFamily="34" charset="-122"/>
                <a:ea typeface="微软雅黑" panose="020B0503020204020204" pitchFamily="34" charset="-122"/>
              </a:rPr>
              <a:t>和图</a:t>
            </a:r>
            <a:r>
              <a:rPr lang="en-US" altLang="zh-CN" sz="1600" b="1" dirty="0">
                <a:solidFill>
                  <a:srgbClr val="0070C0"/>
                </a:solidFill>
                <a:latin typeface="微软雅黑" panose="020B0503020204020204" pitchFamily="34" charset="-122"/>
                <a:ea typeface="微软雅黑" panose="020B0503020204020204" pitchFamily="34" charset="-122"/>
              </a:rPr>
              <a:t>2-3 </a:t>
            </a:r>
            <a:r>
              <a:rPr lang="zh-CN" altLang="en-US" sz="1600" b="1" dirty="0">
                <a:solidFill>
                  <a:srgbClr val="0070C0"/>
                </a:solidFill>
                <a:latin typeface="微软雅黑" panose="020B0503020204020204" pitchFamily="34" charset="-122"/>
                <a:ea typeface="微软雅黑" panose="020B0503020204020204" pitchFamily="34" charset="-122"/>
              </a:rPr>
              <a:t>所示，这种并联式混合动力系统采用一个内燃机引擎和一个电动机来交替或单独驱动车轮。该电动机还用作增补驱动力以及在能量流相反时作为发电机。为此，这种电机也有个术语叫作马达发电机。在发电机模式下，该电机对储能元件（高电压电池）进行再充电。控制单元根据车辆的运行状态和驱动条件来决定应该启用电动机或发电机模式。可以通过一个或多个联轴器在内燃机引擎和驱动轴之间建立机械连接，从而可以最大程度减少各个组件中的机械和电力损耗。图</a:t>
            </a:r>
            <a:r>
              <a:rPr lang="en-US" altLang="zh-CN" sz="1600" b="1" dirty="0">
                <a:solidFill>
                  <a:srgbClr val="0070C0"/>
                </a:solidFill>
                <a:latin typeface="微软雅黑" panose="020B0503020204020204" pitchFamily="34" charset="-122"/>
                <a:ea typeface="微软雅黑" panose="020B0503020204020204" pitchFamily="34" charset="-122"/>
              </a:rPr>
              <a:t>2-2</a:t>
            </a:r>
            <a:r>
              <a:rPr lang="zh-CN" altLang="en-US" sz="1600" b="1" dirty="0">
                <a:solidFill>
                  <a:srgbClr val="0070C0"/>
                </a:solidFill>
                <a:latin typeface="微软雅黑" panose="020B0503020204020204" pitchFamily="34" charset="-122"/>
                <a:ea typeface="微软雅黑" panose="020B0503020204020204" pitchFamily="34" charset="-122"/>
              </a:rPr>
              <a:t>中的</a:t>
            </a:r>
            <a:r>
              <a:rPr lang="en-US" altLang="zh-CN" sz="1600" b="1" dirty="0">
                <a:solidFill>
                  <a:srgbClr val="0070C0"/>
                </a:solidFill>
                <a:latin typeface="微软雅黑" panose="020B0503020204020204" pitchFamily="34" charset="-122"/>
                <a:ea typeface="微软雅黑" panose="020B0503020204020204" pitchFamily="34" charset="-122"/>
              </a:rPr>
              <a:t>P1</a:t>
            </a:r>
            <a:r>
              <a:rPr lang="zh-CN" altLang="en-US" sz="1600" b="1" dirty="0">
                <a:solidFill>
                  <a:srgbClr val="0070C0"/>
                </a:solidFill>
                <a:latin typeface="微软雅黑" panose="020B0503020204020204" pitchFamily="34" charset="-122"/>
                <a:ea typeface="微软雅黑" panose="020B0503020204020204" pitchFamily="34" charset="-122"/>
              </a:rPr>
              <a:t>系统，电动驱动只能做增补驱动力不能独立驱动；而</a:t>
            </a:r>
            <a:r>
              <a:rPr lang="en-US" altLang="zh-CN" sz="1600" b="1" dirty="0">
                <a:solidFill>
                  <a:srgbClr val="0070C0"/>
                </a:solidFill>
                <a:latin typeface="微软雅黑" panose="020B0503020204020204" pitchFamily="34" charset="-122"/>
                <a:ea typeface="微软雅黑" panose="020B0503020204020204" pitchFamily="34" charset="-122"/>
              </a:rPr>
              <a:t>P2</a:t>
            </a:r>
            <a:r>
              <a:rPr lang="zh-CN" altLang="en-US" sz="1600" b="1" dirty="0">
                <a:solidFill>
                  <a:srgbClr val="0070C0"/>
                </a:solidFill>
                <a:latin typeface="微软雅黑" panose="020B0503020204020204" pitchFamily="34" charset="-122"/>
                <a:ea typeface="微软雅黑" panose="020B0503020204020204" pitchFamily="34" charset="-122"/>
              </a:rPr>
              <a:t>系统则可以使内燃机与电机分开，能做到发动机不工作而只用电动驱动车辆</a:t>
            </a:r>
            <a:r>
              <a:rPr lang="zh-CN" altLang="en-US" sz="1600" b="1" dirty="0" smtClean="0">
                <a:solidFill>
                  <a:srgbClr val="0070C0"/>
                </a:solidFill>
                <a:latin typeface="微软雅黑" panose="020B0503020204020204" pitchFamily="34" charset="-122"/>
                <a:ea typeface="微软雅黑" panose="020B0503020204020204" pitchFamily="34" charset="-122"/>
              </a:rPr>
              <a:t>。</a:t>
            </a:r>
            <a:endParaRPr lang="zh-CN" altLang="zh-CN" sz="1600"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tags/tag1.xml><?xml version="1.0" encoding="utf-8"?>
<p:tagLst xmlns:p="http://schemas.openxmlformats.org/presentationml/2006/main">
  <p:tag name="MH" val="20151123103241"/>
  <p:tag name="MH_LIBRARY" val="GRAPHIC"/>
  <p:tag name="MH_TYPE" val="Other"/>
  <p:tag name="MH_ORDER" val="1"/>
</p:tagLst>
</file>

<file path=ppt/tags/tag10.xml><?xml version="1.0" encoding="utf-8"?>
<p:tagLst xmlns:p="http://schemas.openxmlformats.org/presentationml/2006/main">
  <p:tag name="MH" val="20151123103241"/>
  <p:tag name="MH_LIBRARY" val="GRAPHIC"/>
  <p:tag name="MH_TYPE" val="Other"/>
  <p:tag name="MH_ORDER" val="10"/>
</p:tagLst>
</file>

<file path=ppt/tags/tag11.xml><?xml version="1.0" encoding="utf-8"?>
<p:tagLst xmlns:p="http://schemas.openxmlformats.org/presentationml/2006/main">
  <p:tag name="MH" val="20151123103241"/>
  <p:tag name="MH_LIBRARY" val="GRAPHIC"/>
  <p:tag name="MH_TYPE" val="Other"/>
  <p:tag name="MH_ORDER" val="11"/>
</p:tagLst>
</file>

<file path=ppt/tags/tag12.xml><?xml version="1.0" encoding="utf-8"?>
<p:tagLst xmlns:p="http://schemas.openxmlformats.org/presentationml/2006/main">
  <p:tag name="MH" val="20151123103241"/>
  <p:tag name="MH_LIBRARY" val="GRAPHIC"/>
  <p:tag name="MH_TYPE" val="Other"/>
  <p:tag name="MH_ORDER" val="12"/>
</p:tagLst>
</file>

<file path=ppt/tags/tag13.xml><?xml version="1.0" encoding="utf-8"?>
<p:tagLst xmlns:p="http://schemas.openxmlformats.org/presentationml/2006/main">
  <p:tag name="MH" val="20151123103241"/>
  <p:tag name="MH_LIBRARY" val="GRAPHIC"/>
  <p:tag name="MH_TYPE" val="Other"/>
  <p:tag name="MH_ORDER" val="9"/>
</p:tagLst>
</file>

<file path=ppt/tags/tag14.xml><?xml version="1.0" encoding="utf-8"?>
<p:tagLst xmlns:p="http://schemas.openxmlformats.org/presentationml/2006/main">
  <p:tag name="MH" val="20151123103241"/>
  <p:tag name="MH_LIBRARY" val="GRAPHIC"/>
  <p:tag name="MH_TYPE" val="Other"/>
  <p:tag name="MH_ORDER" val="10"/>
</p:tagLst>
</file>

<file path=ppt/tags/tag15.xml><?xml version="1.0" encoding="utf-8"?>
<p:tagLst xmlns:p="http://schemas.openxmlformats.org/presentationml/2006/main">
  <p:tag name="MH" val="20151123103241"/>
  <p:tag name="MH_LIBRARY" val="GRAPHIC"/>
  <p:tag name="MH_TYPE" val="Other"/>
  <p:tag name="MH_ORDER" val="11"/>
</p:tagLst>
</file>

<file path=ppt/tags/tag16.xml><?xml version="1.0" encoding="utf-8"?>
<p:tagLst xmlns:p="http://schemas.openxmlformats.org/presentationml/2006/main">
  <p:tag name="MH" val="20151123103241"/>
  <p:tag name="MH_LIBRARY" val="GRAPHIC"/>
  <p:tag name="MH_TYPE" val="Other"/>
  <p:tag name="MH_ORDER" val="12"/>
</p:tagLst>
</file>

<file path=ppt/tags/tag17.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18.xml><?xml version="1.0" encoding="utf-8"?>
<p:tagLst xmlns:p="http://schemas.openxmlformats.org/presentationml/2006/main">
  <p:tag name="MH" val="20151123103241"/>
  <p:tag name="MH_LIBRARY" val="GRAPHIC"/>
  <p:tag name="MH_TYPE" val="Other"/>
  <p:tag name="MH_ORDER" val="1"/>
  <p:tag name="KSO_WM_DIAGRAM_VIRTUALLY_FRAME" val="{&quot;height&quot;:311.806062992126,&quot;left&quot;:53.435826771653545,&quot;top&quot;:105.93165354330708,&quot;width&quot;:606.1524409448818}"/>
</p:tagLst>
</file>

<file path=ppt/tags/tag19.xml><?xml version="1.0" encoding="utf-8"?>
<p:tagLst xmlns:p="http://schemas.openxmlformats.org/presentationml/2006/main">
  <p:tag name="MH" val="20151123103241"/>
  <p:tag name="MH_LIBRARY" val="GRAPHIC"/>
  <p:tag name="MH_TYPE" val="Other"/>
  <p:tag name="MH_ORDER" val="2"/>
  <p:tag name="KSO_WM_DIAGRAM_VIRTUALLY_FRAME" val="{&quot;height&quot;:311.806062992126,&quot;left&quot;:53.435826771653545,&quot;top&quot;:105.93165354330708,&quot;width&quot;:606.1524409448818}"/>
</p:tagLst>
</file>

<file path=ppt/tags/tag2.xml><?xml version="1.0" encoding="utf-8"?>
<p:tagLst xmlns:p="http://schemas.openxmlformats.org/presentationml/2006/main">
  <p:tag name="MH" val="20151123103241"/>
  <p:tag name="MH_LIBRARY" val="GRAPHIC"/>
  <p:tag name="MH_TYPE" val="Other"/>
  <p:tag name="MH_ORDER" val="2"/>
</p:tagLst>
</file>

<file path=ppt/tags/tag20.xml><?xml version="1.0" encoding="utf-8"?>
<p:tagLst xmlns:p="http://schemas.openxmlformats.org/presentationml/2006/main">
  <p:tag name="MH" val="20151123103241"/>
  <p:tag name="MH_LIBRARY" val="GRAPHIC"/>
  <p:tag name="MH_TYPE" val="Other"/>
  <p:tag name="MH_ORDER" val="3"/>
  <p:tag name="KSO_WM_DIAGRAM_VIRTUALLY_FRAME" val="{&quot;height&quot;:311.806062992126,&quot;left&quot;:53.435826771653545,&quot;top&quot;:105.93165354330708,&quot;width&quot;:606.1524409448818}"/>
</p:tagLst>
</file>

<file path=ppt/tags/tag21.xml><?xml version="1.0" encoding="utf-8"?>
<p:tagLst xmlns:p="http://schemas.openxmlformats.org/presentationml/2006/main">
  <p:tag name="MH" val="20151123103241"/>
  <p:tag name="MH_LIBRARY" val="GRAPHIC"/>
  <p:tag name="MH_TYPE" val="Other"/>
  <p:tag name="MH_ORDER" val="4"/>
  <p:tag name="KSO_WM_DIAGRAM_VIRTUALLY_FRAME" val="{&quot;height&quot;:311.806062992126,&quot;left&quot;:53.435826771653545,&quot;top&quot;:105.93165354330708,&quot;width&quot;:606.1524409448818}"/>
</p:tagLst>
</file>

<file path=ppt/tags/tag22.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23.xml><?xml version="1.0" encoding="utf-8"?>
<p:tagLst xmlns:p="http://schemas.openxmlformats.org/presentationml/2006/main">
  <p:tag name="MH" val="20151123103241"/>
  <p:tag name="MH_LIBRARY" val="GRAPHIC"/>
  <p:tag name="MH_TYPE" val="Other"/>
  <p:tag name="MH_ORDER" val="5"/>
  <p:tag name="KSO_WM_DIAGRAM_VIRTUALLY_FRAME" val="{&quot;height&quot;:311.806062992126,&quot;left&quot;:53.435826771653545,&quot;top&quot;:105.93165354330708,&quot;width&quot;:606.1524409448818}"/>
</p:tagLst>
</file>

<file path=ppt/tags/tag24.xml><?xml version="1.0" encoding="utf-8"?>
<p:tagLst xmlns:p="http://schemas.openxmlformats.org/presentationml/2006/main">
  <p:tag name="MH" val="20151123103241"/>
  <p:tag name="MH_LIBRARY" val="GRAPHIC"/>
  <p:tag name="MH_TYPE" val="Other"/>
  <p:tag name="MH_ORDER" val="6"/>
  <p:tag name="KSO_WM_DIAGRAM_VIRTUALLY_FRAME" val="{&quot;height&quot;:311.806062992126,&quot;left&quot;:53.435826771653545,&quot;top&quot;:105.93165354330708,&quot;width&quot;:606.1524409448818}"/>
</p:tagLst>
</file>

<file path=ppt/tags/tag25.xml><?xml version="1.0" encoding="utf-8"?>
<p:tagLst xmlns:p="http://schemas.openxmlformats.org/presentationml/2006/main">
  <p:tag name="MH" val="20151123103241"/>
  <p:tag name="MH_LIBRARY" val="GRAPHIC"/>
  <p:tag name="MH_TYPE" val="Other"/>
  <p:tag name="MH_ORDER" val="7"/>
  <p:tag name="KSO_WM_DIAGRAM_VIRTUALLY_FRAME" val="{&quot;height&quot;:311.806062992126,&quot;left&quot;:53.435826771653545,&quot;top&quot;:105.93165354330708,&quot;width&quot;:606.1524409448818}"/>
</p:tagLst>
</file>

<file path=ppt/tags/tag26.xml><?xml version="1.0" encoding="utf-8"?>
<p:tagLst xmlns:p="http://schemas.openxmlformats.org/presentationml/2006/main">
  <p:tag name="MH" val="20151123103241"/>
  <p:tag name="MH_LIBRARY" val="GRAPHIC"/>
  <p:tag name="MH_TYPE" val="Other"/>
  <p:tag name="MH_ORDER" val="8"/>
  <p:tag name="KSO_WM_DIAGRAM_VIRTUALLY_FRAME" val="{&quot;height&quot;:311.806062992126,&quot;left&quot;:53.435826771653545,&quot;top&quot;:105.93165354330708,&quot;width&quot;:606.1524409448818}"/>
</p:tagLst>
</file>

<file path=ppt/tags/tag27.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28.xml><?xml version="1.0" encoding="utf-8"?>
<p:tagLst xmlns:p="http://schemas.openxmlformats.org/presentationml/2006/main">
  <p:tag name="MH" val="20151123103241"/>
  <p:tag name="MH_LIBRARY" val="GRAPHIC"/>
  <p:tag name="MH_TYPE" val="Other"/>
  <p:tag name="MH_ORDER" val="9"/>
  <p:tag name="KSO_WM_DIAGRAM_VIRTUALLY_FRAME" val="{&quot;height&quot;:311.806062992126,&quot;left&quot;:53.435826771653545,&quot;top&quot;:105.93165354330708,&quot;width&quot;:606.1524409448818}"/>
</p:tagLst>
</file>

<file path=ppt/tags/tag29.xml><?xml version="1.0" encoding="utf-8"?>
<p:tagLst xmlns:p="http://schemas.openxmlformats.org/presentationml/2006/main">
  <p:tag name="MH" val="20151123103241"/>
  <p:tag name="MH_LIBRARY" val="GRAPHIC"/>
  <p:tag name="MH_TYPE" val="Other"/>
  <p:tag name="MH_ORDER" val="10"/>
  <p:tag name="KSO_WM_DIAGRAM_VIRTUALLY_FRAME" val="{&quot;height&quot;:311.806062992126,&quot;left&quot;:53.435826771653545,&quot;top&quot;:105.93165354330708,&quot;width&quot;:606.1524409448818}"/>
</p:tagLst>
</file>

<file path=ppt/tags/tag3.xml><?xml version="1.0" encoding="utf-8"?>
<p:tagLst xmlns:p="http://schemas.openxmlformats.org/presentationml/2006/main">
  <p:tag name="MH" val="20151123103241"/>
  <p:tag name="MH_LIBRARY" val="GRAPHIC"/>
  <p:tag name="MH_TYPE" val="Other"/>
  <p:tag name="MH_ORDER" val="3"/>
</p:tagLst>
</file>

<file path=ppt/tags/tag30.xml><?xml version="1.0" encoding="utf-8"?>
<p:tagLst xmlns:p="http://schemas.openxmlformats.org/presentationml/2006/main">
  <p:tag name="MH" val="20151123103241"/>
  <p:tag name="MH_LIBRARY" val="GRAPHIC"/>
  <p:tag name="MH_TYPE" val="Other"/>
  <p:tag name="MH_ORDER" val="11"/>
  <p:tag name="KSO_WM_DIAGRAM_VIRTUALLY_FRAME" val="{&quot;height&quot;:311.806062992126,&quot;left&quot;:53.435826771653545,&quot;top&quot;:105.93165354330708,&quot;width&quot;:606.1524409448818}"/>
</p:tagLst>
</file>

<file path=ppt/tags/tag31.xml><?xml version="1.0" encoding="utf-8"?>
<p:tagLst xmlns:p="http://schemas.openxmlformats.org/presentationml/2006/main">
  <p:tag name="MH" val="20151123103241"/>
  <p:tag name="MH_LIBRARY" val="GRAPHIC"/>
  <p:tag name="MH_TYPE" val="Other"/>
  <p:tag name="MH_ORDER" val="12"/>
  <p:tag name="KSO_WM_DIAGRAM_VIRTUALLY_FRAME" val="{&quot;height&quot;:311.806062992126,&quot;left&quot;:53.435826771653545,&quot;top&quot;:105.93165354330708,&quot;width&quot;:606.1524409448818}"/>
</p:tagLst>
</file>

<file path=ppt/tags/tag32.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33.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34.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35.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36.xml><?xml version="1.0" encoding="utf-8"?>
<p:tagLst xmlns:p="http://schemas.openxmlformats.org/presentationml/2006/main">
  <p:tag name="MH" val="20151123103241"/>
  <p:tag name="MH_LIBRARY" val="GRAPHIC"/>
  <p:tag name="MH_TYPE" val="Other"/>
  <p:tag name="MH_ORDER" val="9"/>
  <p:tag name="KSO_WM_DIAGRAM_VIRTUALLY_FRAME" val="{&quot;height&quot;:311.806062992126,&quot;left&quot;:53.435826771653545,&quot;top&quot;:105.93165354330708,&quot;width&quot;:606.1524409448818}"/>
</p:tagLst>
</file>

<file path=ppt/tags/tag37.xml><?xml version="1.0" encoding="utf-8"?>
<p:tagLst xmlns:p="http://schemas.openxmlformats.org/presentationml/2006/main">
  <p:tag name="MH" val="20151123103241"/>
  <p:tag name="MH_LIBRARY" val="GRAPHIC"/>
  <p:tag name="MH_TYPE" val="Other"/>
  <p:tag name="MH_ORDER" val="10"/>
  <p:tag name="KSO_WM_DIAGRAM_VIRTUALLY_FRAME" val="{&quot;height&quot;:311.806062992126,&quot;left&quot;:53.435826771653545,&quot;top&quot;:105.93165354330708,&quot;width&quot;:606.1524409448818}"/>
</p:tagLst>
</file>

<file path=ppt/tags/tag38.xml><?xml version="1.0" encoding="utf-8"?>
<p:tagLst xmlns:p="http://schemas.openxmlformats.org/presentationml/2006/main">
  <p:tag name="MH" val="20151123103241"/>
  <p:tag name="MH_LIBRARY" val="GRAPHIC"/>
  <p:tag name="MH_TYPE" val="Other"/>
  <p:tag name="MH_ORDER" val="11"/>
  <p:tag name="KSO_WM_DIAGRAM_VIRTUALLY_FRAME" val="{&quot;height&quot;:311.806062992126,&quot;left&quot;:53.435826771653545,&quot;top&quot;:105.93165354330708,&quot;width&quot;:606.1524409448818}"/>
</p:tagLst>
</file>

<file path=ppt/tags/tag39.xml><?xml version="1.0" encoding="utf-8"?>
<p:tagLst xmlns:p="http://schemas.openxmlformats.org/presentationml/2006/main">
  <p:tag name="MH" val="20151123103241"/>
  <p:tag name="MH_LIBRARY" val="GRAPHIC"/>
  <p:tag name="MH_TYPE" val="Other"/>
  <p:tag name="MH_ORDER" val="12"/>
  <p:tag name="KSO_WM_DIAGRAM_VIRTUALLY_FRAME" val="{&quot;height&quot;:311.806062992126,&quot;left&quot;:53.435826771653545,&quot;top&quot;:105.93165354330708,&quot;width&quot;:606.1524409448818}"/>
</p:tagLst>
</file>

<file path=ppt/tags/tag4.xml><?xml version="1.0" encoding="utf-8"?>
<p:tagLst xmlns:p="http://schemas.openxmlformats.org/presentationml/2006/main">
  <p:tag name="MH" val="20151123103241"/>
  <p:tag name="MH_LIBRARY" val="GRAPHIC"/>
  <p:tag name="MH_TYPE" val="Other"/>
  <p:tag name="MH_ORDER" val="4"/>
</p:tagLst>
</file>

<file path=ppt/tags/tag40.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41.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42.xml><?xml version="1.0" encoding="utf-8"?>
<p:tagLst xmlns:p="http://schemas.openxmlformats.org/presentationml/2006/main">
  <p:tag name="MH" val="20151123103241"/>
  <p:tag name="MH_LIBRARY" val="GRAPHIC"/>
  <p:tag name="MH_TYPE" val="Other"/>
  <p:tag name="MH_ORDER" val="1"/>
  <p:tag name="KSO_WM_DIAGRAM_VIRTUALLY_FRAME" val="{&quot;height&quot;:311.806062992126,&quot;left&quot;:53.435826771653545,&quot;top&quot;:105.93165354330708,&quot;width&quot;:606.1524409448818}"/>
</p:tagLst>
</file>

<file path=ppt/tags/tag43.xml><?xml version="1.0" encoding="utf-8"?>
<p:tagLst xmlns:p="http://schemas.openxmlformats.org/presentationml/2006/main">
  <p:tag name="MH" val="20151123103241"/>
  <p:tag name="MH_LIBRARY" val="GRAPHIC"/>
  <p:tag name="MH_TYPE" val="Other"/>
  <p:tag name="MH_ORDER" val="2"/>
  <p:tag name="KSO_WM_DIAGRAM_VIRTUALLY_FRAME" val="{&quot;height&quot;:311.806062992126,&quot;left&quot;:53.435826771653545,&quot;top&quot;:105.93165354330708,&quot;width&quot;:606.1524409448818}"/>
</p:tagLst>
</file>

<file path=ppt/tags/tag44.xml><?xml version="1.0" encoding="utf-8"?>
<p:tagLst xmlns:p="http://schemas.openxmlformats.org/presentationml/2006/main">
  <p:tag name="MH" val="20151123103241"/>
  <p:tag name="MH_LIBRARY" val="GRAPHIC"/>
  <p:tag name="MH_TYPE" val="Other"/>
  <p:tag name="MH_ORDER" val="3"/>
  <p:tag name="KSO_WM_DIAGRAM_VIRTUALLY_FRAME" val="{&quot;height&quot;:311.806062992126,&quot;left&quot;:53.435826771653545,&quot;top&quot;:105.93165354330708,&quot;width&quot;:606.1524409448818}"/>
</p:tagLst>
</file>

<file path=ppt/tags/tag45.xml><?xml version="1.0" encoding="utf-8"?>
<p:tagLst xmlns:p="http://schemas.openxmlformats.org/presentationml/2006/main">
  <p:tag name="MH" val="20151123103241"/>
  <p:tag name="MH_LIBRARY" val="GRAPHIC"/>
  <p:tag name="MH_TYPE" val="Other"/>
  <p:tag name="MH_ORDER" val="4"/>
  <p:tag name="KSO_WM_DIAGRAM_VIRTUALLY_FRAME" val="{&quot;height&quot;:311.806062992126,&quot;left&quot;:53.435826771653545,&quot;top&quot;:105.93165354330708,&quot;width&quot;:606.1524409448818}"/>
</p:tagLst>
</file>

<file path=ppt/tags/tag46.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47.xml><?xml version="1.0" encoding="utf-8"?>
<p:tagLst xmlns:p="http://schemas.openxmlformats.org/presentationml/2006/main">
  <p:tag name="MH" val="20151123103241"/>
  <p:tag name="MH_LIBRARY" val="GRAPHIC"/>
  <p:tag name="MH_TYPE" val="Other"/>
  <p:tag name="MH_ORDER" val="5"/>
  <p:tag name="KSO_WM_DIAGRAM_VIRTUALLY_FRAME" val="{&quot;height&quot;:311.806062992126,&quot;left&quot;:53.435826771653545,&quot;top&quot;:105.93165354330708,&quot;width&quot;:606.1524409448818}"/>
</p:tagLst>
</file>

<file path=ppt/tags/tag48.xml><?xml version="1.0" encoding="utf-8"?>
<p:tagLst xmlns:p="http://schemas.openxmlformats.org/presentationml/2006/main">
  <p:tag name="MH" val="20151123103241"/>
  <p:tag name="MH_LIBRARY" val="GRAPHIC"/>
  <p:tag name="MH_TYPE" val="Other"/>
  <p:tag name="MH_ORDER" val="6"/>
  <p:tag name="KSO_WM_DIAGRAM_VIRTUALLY_FRAME" val="{&quot;height&quot;:311.806062992126,&quot;left&quot;:53.435826771653545,&quot;top&quot;:105.93165354330708,&quot;width&quot;:606.1524409448818}"/>
</p:tagLst>
</file>

<file path=ppt/tags/tag49.xml><?xml version="1.0" encoding="utf-8"?>
<p:tagLst xmlns:p="http://schemas.openxmlformats.org/presentationml/2006/main">
  <p:tag name="MH" val="20151123103241"/>
  <p:tag name="MH_LIBRARY" val="GRAPHIC"/>
  <p:tag name="MH_TYPE" val="Other"/>
  <p:tag name="MH_ORDER" val="7"/>
  <p:tag name="KSO_WM_DIAGRAM_VIRTUALLY_FRAME" val="{&quot;height&quot;:311.806062992126,&quot;left&quot;:53.435826771653545,&quot;top&quot;:105.93165354330708,&quot;width&quot;:606.1524409448818}"/>
</p:tagLst>
</file>

<file path=ppt/tags/tag5.xml><?xml version="1.0" encoding="utf-8"?>
<p:tagLst xmlns:p="http://schemas.openxmlformats.org/presentationml/2006/main">
  <p:tag name="MH" val="20151123103241"/>
  <p:tag name="MH_LIBRARY" val="GRAPHIC"/>
  <p:tag name="MH_TYPE" val="Other"/>
  <p:tag name="MH_ORDER" val="5"/>
</p:tagLst>
</file>

<file path=ppt/tags/tag50.xml><?xml version="1.0" encoding="utf-8"?>
<p:tagLst xmlns:p="http://schemas.openxmlformats.org/presentationml/2006/main">
  <p:tag name="MH" val="20151123103241"/>
  <p:tag name="MH_LIBRARY" val="GRAPHIC"/>
  <p:tag name="MH_TYPE" val="Other"/>
  <p:tag name="MH_ORDER" val="8"/>
  <p:tag name="KSO_WM_DIAGRAM_VIRTUALLY_FRAME" val="{&quot;height&quot;:311.806062992126,&quot;left&quot;:53.435826771653545,&quot;top&quot;:105.93165354330708,&quot;width&quot;:606.1524409448818}"/>
</p:tagLst>
</file>

<file path=ppt/tags/tag51.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52.xml><?xml version="1.0" encoding="utf-8"?>
<p:tagLst xmlns:p="http://schemas.openxmlformats.org/presentationml/2006/main">
  <p:tag name="MH" val="20151123103241"/>
  <p:tag name="MH_LIBRARY" val="GRAPHIC"/>
  <p:tag name="MH_TYPE" val="Other"/>
  <p:tag name="MH_ORDER" val="9"/>
  <p:tag name="KSO_WM_DIAGRAM_VIRTUALLY_FRAME" val="{&quot;height&quot;:311.806062992126,&quot;left&quot;:53.435826771653545,&quot;top&quot;:105.93165354330708,&quot;width&quot;:606.1524409448818}"/>
</p:tagLst>
</file>

<file path=ppt/tags/tag53.xml><?xml version="1.0" encoding="utf-8"?>
<p:tagLst xmlns:p="http://schemas.openxmlformats.org/presentationml/2006/main">
  <p:tag name="MH" val="20151123103241"/>
  <p:tag name="MH_LIBRARY" val="GRAPHIC"/>
  <p:tag name="MH_TYPE" val="Other"/>
  <p:tag name="MH_ORDER" val="10"/>
  <p:tag name="KSO_WM_DIAGRAM_VIRTUALLY_FRAME" val="{&quot;height&quot;:311.806062992126,&quot;left&quot;:53.435826771653545,&quot;top&quot;:105.93165354330708,&quot;width&quot;:606.1524409448818}"/>
</p:tagLst>
</file>

<file path=ppt/tags/tag54.xml><?xml version="1.0" encoding="utf-8"?>
<p:tagLst xmlns:p="http://schemas.openxmlformats.org/presentationml/2006/main">
  <p:tag name="MH" val="20151123103241"/>
  <p:tag name="MH_LIBRARY" val="GRAPHIC"/>
  <p:tag name="MH_TYPE" val="Other"/>
  <p:tag name="MH_ORDER" val="11"/>
  <p:tag name="KSO_WM_DIAGRAM_VIRTUALLY_FRAME" val="{&quot;height&quot;:311.806062992126,&quot;left&quot;:53.435826771653545,&quot;top&quot;:105.93165354330708,&quot;width&quot;:606.1524409448818}"/>
</p:tagLst>
</file>

<file path=ppt/tags/tag55.xml><?xml version="1.0" encoding="utf-8"?>
<p:tagLst xmlns:p="http://schemas.openxmlformats.org/presentationml/2006/main">
  <p:tag name="MH" val="20151123103241"/>
  <p:tag name="MH_LIBRARY" val="GRAPHIC"/>
  <p:tag name="MH_TYPE" val="Other"/>
  <p:tag name="MH_ORDER" val="12"/>
  <p:tag name="KSO_WM_DIAGRAM_VIRTUALLY_FRAME" val="{&quot;height&quot;:311.806062992126,&quot;left&quot;:53.435826771653545,&quot;top&quot;:105.93165354330708,&quot;width&quot;:606.1524409448818}"/>
</p:tagLst>
</file>

<file path=ppt/tags/tag56.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57.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58.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59.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6.xml><?xml version="1.0" encoding="utf-8"?>
<p:tagLst xmlns:p="http://schemas.openxmlformats.org/presentationml/2006/main">
  <p:tag name="MH" val="20151123103241"/>
  <p:tag name="MH_LIBRARY" val="GRAPHIC"/>
  <p:tag name="MH_TYPE" val="Other"/>
  <p:tag name="MH_ORDER" val="6"/>
</p:tagLst>
</file>

<file path=ppt/tags/tag60.xml><?xml version="1.0" encoding="utf-8"?>
<p:tagLst xmlns:p="http://schemas.openxmlformats.org/presentationml/2006/main">
  <p:tag name="MH" val="20151123103241"/>
  <p:tag name="MH_LIBRARY" val="GRAPHIC"/>
  <p:tag name="MH_TYPE" val="Other"/>
  <p:tag name="MH_ORDER" val="9"/>
  <p:tag name="KSO_WM_DIAGRAM_VIRTUALLY_FRAME" val="{&quot;height&quot;:311.806062992126,&quot;left&quot;:53.435826771653545,&quot;top&quot;:105.93165354330708,&quot;width&quot;:606.1524409448818}"/>
</p:tagLst>
</file>

<file path=ppt/tags/tag61.xml><?xml version="1.0" encoding="utf-8"?>
<p:tagLst xmlns:p="http://schemas.openxmlformats.org/presentationml/2006/main">
  <p:tag name="MH" val="20151123103241"/>
  <p:tag name="MH_LIBRARY" val="GRAPHIC"/>
  <p:tag name="MH_TYPE" val="Other"/>
  <p:tag name="MH_ORDER" val="10"/>
  <p:tag name="KSO_WM_DIAGRAM_VIRTUALLY_FRAME" val="{&quot;height&quot;:311.806062992126,&quot;left&quot;:53.435826771653545,&quot;top&quot;:105.93165354330708,&quot;width&quot;:606.1524409448818}"/>
</p:tagLst>
</file>

<file path=ppt/tags/tag62.xml><?xml version="1.0" encoding="utf-8"?>
<p:tagLst xmlns:p="http://schemas.openxmlformats.org/presentationml/2006/main">
  <p:tag name="MH" val="20151123103241"/>
  <p:tag name="MH_LIBRARY" val="GRAPHIC"/>
  <p:tag name="MH_TYPE" val="Other"/>
  <p:tag name="MH_ORDER" val="11"/>
  <p:tag name="KSO_WM_DIAGRAM_VIRTUALLY_FRAME" val="{&quot;height&quot;:311.806062992126,&quot;left&quot;:53.435826771653545,&quot;top&quot;:105.93165354330708,&quot;width&quot;:606.1524409448818}"/>
</p:tagLst>
</file>

<file path=ppt/tags/tag63.xml><?xml version="1.0" encoding="utf-8"?>
<p:tagLst xmlns:p="http://schemas.openxmlformats.org/presentationml/2006/main">
  <p:tag name="MH" val="20151123103241"/>
  <p:tag name="MH_LIBRARY" val="GRAPHIC"/>
  <p:tag name="MH_TYPE" val="Other"/>
  <p:tag name="MH_ORDER" val="12"/>
  <p:tag name="KSO_WM_DIAGRAM_VIRTUALLY_FRAME" val="{&quot;height&quot;:311.806062992126,&quot;left&quot;:53.435826771653545,&quot;top&quot;:105.93165354330708,&quot;width&quot;:606.1524409448818}"/>
</p:tagLst>
</file>

<file path=ppt/tags/tag64.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65.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66.xml><?xml version="1.0" encoding="utf-8"?>
<p:tagLst xmlns:p="http://schemas.openxmlformats.org/presentationml/2006/main">
  <p:tag name="MH" val="20151123103241"/>
  <p:tag name="MH_LIBRARY" val="GRAPHIC"/>
  <p:tag name="MH_TYPE" val="Other"/>
  <p:tag name="MH_ORDER" val="1"/>
  <p:tag name="KSO_WM_DIAGRAM_VIRTUALLY_FRAME" val="{&quot;height&quot;:311.806062992126,&quot;left&quot;:53.435826771653545,&quot;top&quot;:105.93165354330708,&quot;width&quot;:606.1524409448818}"/>
</p:tagLst>
</file>

<file path=ppt/tags/tag67.xml><?xml version="1.0" encoding="utf-8"?>
<p:tagLst xmlns:p="http://schemas.openxmlformats.org/presentationml/2006/main">
  <p:tag name="MH" val="20151123103241"/>
  <p:tag name="MH_LIBRARY" val="GRAPHIC"/>
  <p:tag name="MH_TYPE" val="Other"/>
  <p:tag name="MH_ORDER" val="2"/>
  <p:tag name="KSO_WM_DIAGRAM_VIRTUALLY_FRAME" val="{&quot;height&quot;:311.806062992126,&quot;left&quot;:53.435826771653545,&quot;top&quot;:105.93165354330708,&quot;width&quot;:606.1524409448818}"/>
</p:tagLst>
</file>

<file path=ppt/tags/tag68.xml><?xml version="1.0" encoding="utf-8"?>
<p:tagLst xmlns:p="http://schemas.openxmlformats.org/presentationml/2006/main">
  <p:tag name="MH" val="20151123103241"/>
  <p:tag name="MH_LIBRARY" val="GRAPHIC"/>
  <p:tag name="MH_TYPE" val="Other"/>
  <p:tag name="MH_ORDER" val="3"/>
  <p:tag name="KSO_WM_DIAGRAM_VIRTUALLY_FRAME" val="{&quot;height&quot;:311.806062992126,&quot;left&quot;:53.435826771653545,&quot;top&quot;:105.93165354330708,&quot;width&quot;:606.1524409448818}"/>
</p:tagLst>
</file>

<file path=ppt/tags/tag69.xml><?xml version="1.0" encoding="utf-8"?>
<p:tagLst xmlns:p="http://schemas.openxmlformats.org/presentationml/2006/main">
  <p:tag name="MH" val="20151123103241"/>
  <p:tag name="MH_LIBRARY" val="GRAPHIC"/>
  <p:tag name="MH_TYPE" val="Other"/>
  <p:tag name="MH_ORDER" val="4"/>
  <p:tag name="KSO_WM_DIAGRAM_VIRTUALLY_FRAME" val="{&quot;height&quot;:311.806062992126,&quot;left&quot;:53.435826771653545,&quot;top&quot;:105.93165354330708,&quot;width&quot;:606.1524409448818}"/>
</p:tagLst>
</file>

<file path=ppt/tags/tag7.xml><?xml version="1.0" encoding="utf-8"?>
<p:tagLst xmlns:p="http://schemas.openxmlformats.org/presentationml/2006/main">
  <p:tag name="MH" val="20151123103241"/>
  <p:tag name="MH_LIBRARY" val="GRAPHIC"/>
  <p:tag name="MH_TYPE" val="Other"/>
  <p:tag name="MH_ORDER" val="7"/>
</p:tagLst>
</file>

<file path=ppt/tags/tag70.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71.xml><?xml version="1.0" encoding="utf-8"?>
<p:tagLst xmlns:p="http://schemas.openxmlformats.org/presentationml/2006/main">
  <p:tag name="MH" val="20151123103241"/>
  <p:tag name="MH_LIBRARY" val="GRAPHIC"/>
  <p:tag name="MH_TYPE" val="Other"/>
  <p:tag name="MH_ORDER" val="5"/>
  <p:tag name="KSO_WM_DIAGRAM_VIRTUALLY_FRAME" val="{&quot;height&quot;:311.806062992126,&quot;left&quot;:53.435826771653545,&quot;top&quot;:105.93165354330708,&quot;width&quot;:606.1524409448818}"/>
</p:tagLst>
</file>

<file path=ppt/tags/tag72.xml><?xml version="1.0" encoding="utf-8"?>
<p:tagLst xmlns:p="http://schemas.openxmlformats.org/presentationml/2006/main">
  <p:tag name="MH" val="20151123103241"/>
  <p:tag name="MH_LIBRARY" val="GRAPHIC"/>
  <p:tag name="MH_TYPE" val="Other"/>
  <p:tag name="MH_ORDER" val="6"/>
  <p:tag name="KSO_WM_DIAGRAM_VIRTUALLY_FRAME" val="{&quot;height&quot;:311.806062992126,&quot;left&quot;:53.435826771653545,&quot;top&quot;:105.93165354330708,&quot;width&quot;:606.1524409448818}"/>
</p:tagLst>
</file>

<file path=ppt/tags/tag73.xml><?xml version="1.0" encoding="utf-8"?>
<p:tagLst xmlns:p="http://schemas.openxmlformats.org/presentationml/2006/main">
  <p:tag name="MH" val="20151123103241"/>
  <p:tag name="MH_LIBRARY" val="GRAPHIC"/>
  <p:tag name="MH_TYPE" val="Other"/>
  <p:tag name="MH_ORDER" val="7"/>
  <p:tag name="KSO_WM_DIAGRAM_VIRTUALLY_FRAME" val="{&quot;height&quot;:311.806062992126,&quot;left&quot;:53.435826771653545,&quot;top&quot;:105.93165354330708,&quot;width&quot;:606.1524409448818}"/>
</p:tagLst>
</file>

<file path=ppt/tags/tag74.xml><?xml version="1.0" encoding="utf-8"?>
<p:tagLst xmlns:p="http://schemas.openxmlformats.org/presentationml/2006/main">
  <p:tag name="MH" val="20151123103241"/>
  <p:tag name="MH_LIBRARY" val="GRAPHIC"/>
  <p:tag name="MH_TYPE" val="Other"/>
  <p:tag name="MH_ORDER" val="8"/>
  <p:tag name="KSO_WM_DIAGRAM_VIRTUALLY_FRAME" val="{&quot;height&quot;:311.806062992126,&quot;left&quot;:53.435826771653545,&quot;top&quot;:105.93165354330708,&quot;width&quot;:606.1524409448818}"/>
</p:tagLst>
</file>

<file path=ppt/tags/tag75.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76.xml><?xml version="1.0" encoding="utf-8"?>
<p:tagLst xmlns:p="http://schemas.openxmlformats.org/presentationml/2006/main">
  <p:tag name="MH" val="20151123103241"/>
  <p:tag name="MH_LIBRARY" val="GRAPHIC"/>
  <p:tag name="MH_TYPE" val="Other"/>
  <p:tag name="MH_ORDER" val="9"/>
  <p:tag name="KSO_WM_DIAGRAM_VIRTUALLY_FRAME" val="{&quot;height&quot;:311.806062992126,&quot;left&quot;:53.435826771653545,&quot;top&quot;:105.93165354330708,&quot;width&quot;:606.1524409448818}"/>
</p:tagLst>
</file>

<file path=ppt/tags/tag77.xml><?xml version="1.0" encoding="utf-8"?>
<p:tagLst xmlns:p="http://schemas.openxmlformats.org/presentationml/2006/main">
  <p:tag name="MH" val="20151123103241"/>
  <p:tag name="MH_LIBRARY" val="GRAPHIC"/>
  <p:tag name="MH_TYPE" val="Other"/>
  <p:tag name="MH_ORDER" val="10"/>
  <p:tag name="KSO_WM_DIAGRAM_VIRTUALLY_FRAME" val="{&quot;height&quot;:311.806062992126,&quot;left&quot;:53.435826771653545,&quot;top&quot;:105.93165354330708,&quot;width&quot;:606.1524409448818}"/>
</p:tagLst>
</file>

<file path=ppt/tags/tag78.xml><?xml version="1.0" encoding="utf-8"?>
<p:tagLst xmlns:p="http://schemas.openxmlformats.org/presentationml/2006/main">
  <p:tag name="MH" val="20151123103241"/>
  <p:tag name="MH_LIBRARY" val="GRAPHIC"/>
  <p:tag name="MH_TYPE" val="Other"/>
  <p:tag name="MH_ORDER" val="11"/>
  <p:tag name="KSO_WM_DIAGRAM_VIRTUALLY_FRAME" val="{&quot;height&quot;:311.806062992126,&quot;left&quot;:53.435826771653545,&quot;top&quot;:105.93165354330708,&quot;width&quot;:606.1524409448818}"/>
</p:tagLst>
</file>

<file path=ppt/tags/tag79.xml><?xml version="1.0" encoding="utf-8"?>
<p:tagLst xmlns:p="http://schemas.openxmlformats.org/presentationml/2006/main">
  <p:tag name="MH" val="20151123103241"/>
  <p:tag name="MH_LIBRARY" val="GRAPHIC"/>
  <p:tag name="MH_TYPE" val="Other"/>
  <p:tag name="MH_ORDER" val="12"/>
  <p:tag name="KSO_WM_DIAGRAM_VIRTUALLY_FRAME" val="{&quot;height&quot;:311.806062992126,&quot;left&quot;:53.435826771653545,&quot;top&quot;:105.93165354330708,&quot;width&quot;:606.1524409448818}"/>
</p:tagLst>
</file>

<file path=ppt/tags/tag8.xml><?xml version="1.0" encoding="utf-8"?>
<p:tagLst xmlns:p="http://schemas.openxmlformats.org/presentationml/2006/main">
  <p:tag name="MH" val="20151123103241"/>
  <p:tag name="MH_LIBRARY" val="GRAPHIC"/>
  <p:tag name="MH_TYPE" val="Other"/>
  <p:tag name="MH_ORDER" val="8"/>
</p:tagLst>
</file>

<file path=ppt/tags/tag80.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81.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82.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83.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84.xml><?xml version="1.0" encoding="utf-8"?>
<p:tagLst xmlns:p="http://schemas.openxmlformats.org/presentationml/2006/main">
  <p:tag name="MH" val="20151123103241"/>
  <p:tag name="MH_LIBRARY" val="GRAPHIC"/>
  <p:tag name="MH_TYPE" val="Other"/>
  <p:tag name="MH_ORDER" val="9"/>
  <p:tag name="KSO_WM_DIAGRAM_VIRTUALLY_FRAME" val="{&quot;height&quot;:311.806062992126,&quot;left&quot;:53.435826771653545,&quot;top&quot;:105.93165354330708,&quot;width&quot;:606.1524409448818}"/>
</p:tagLst>
</file>

<file path=ppt/tags/tag85.xml><?xml version="1.0" encoding="utf-8"?>
<p:tagLst xmlns:p="http://schemas.openxmlformats.org/presentationml/2006/main">
  <p:tag name="MH" val="20151123103241"/>
  <p:tag name="MH_LIBRARY" val="GRAPHIC"/>
  <p:tag name="MH_TYPE" val="Other"/>
  <p:tag name="MH_ORDER" val="10"/>
  <p:tag name="KSO_WM_DIAGRAM_VIRTUALLY_FRAME" val="{&quot;height&quot;:311.806062992126,&quot;left&quot;:53.435826771653545,&quot;top&quot;:105.93165354330708,&quot;width&quot;:606.1524409448818}"/>
</p:tagLst>
</file>

<file path=ppt/tags/tag86.xml><?xml version="1.0" encoding="utf-8"?>
<p:tagLst xmlns:p="http://schemas.openxmlformats.org/presentationml/2006/main">
  <p:tag name="MH" val="20151123103241"/>
  <p:tag name="MH_LIBRARY" val="GRAPHIC"/>
  <p:tag name="MH_TYPE" val="Other"/>
  <p:tag name="MH_ORDER" val="11"/>
  <p:tag name="KSO_WM_DIAGRAM_VIRTUALLY_FRAME" val="{&quot;height&quot;:311.806062992126,&quot;left&quot;:53.435826771653545,&quot;top&quot;:105.93165354330708,&quot;width&quot;:606.1524409448818}"/>
</p:tagLst>
</file>

<file path=ppt/tags/tag87.xml><?xml version="1.0" encoding="utf-8"?>
<p:tagLst xmlns:p="http://schemas.openxmlformats.org/presentationml/2006/main">
  <p:tag name="MH" val="20151123103241"/>
  <p:tag name="MH_LIBRARY" val="GRAPHIC"/>
  <p:tag name="MH_TYPE" val="Other"/>
  <p:tag name="MH_ORDER" val="12"/>
  <p:tag name="KSO_WM_DIAGRAM_VIRTUALLY_FRAME" val="{&quot;height&quot;:311.806062992126,&quot;left&quot;:53.435826771653545,&quot;top&quot;:105.93165354330708,&quot;width&quot;:606.1524409448818}"/>
</p:tagLst>
</file>

<file path=ppt/tags/tag88.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89.xml><?xml version="1.0" encoding="utf-8"?>
<p:tagLst xmlns:p="http://schemas.openxmlformats.org/presentationml/2006/main">
  <p:tag name="commondata" val="eyJoZGlkIjoiZjE3MGMyZDMzOGIyMGUyMDk5Mjg3MWUzODcxN2RkNTQifQ=="/>
</p:tagLst>
</file>

<file path=ppt/tags/tag9.xml><?xml version="1.0" encoding="utf-8"?>
<p:tagLst xmlns:p="http://schemas.openxmlformats.org/presentationml/2006/main">
  <p:tag name="MH" val="20151123103241"/>
  <p:tag name="MH_LIBRARY" val="GRAPHIC"/>
  <p:tag name="MH_TYPE" val="Other"/>
  <p:tag name="MH_ORDER" val="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16106</Words>
  <Application>WPS 演示</Application>
  <PresentationFormat>全屏显示(16:10)</PresentationFormat>
  <Paragraphs>553</Paragraphs>
  <Slides>73</Slides>
  <Notes>26</Notes>
  <HiddenSlides>0</HiddenSlides>
  <MMClips>0</MMClips>
  <ScaleCrop>false</ScaleCrop>
  <HeadingPairs>
    <vt:vector size="8" baseType="variant">
      <vt:variant>
        <vt:lpstr>已用的字体</vt:lpstr>
      </vt:variant>
      <vt:variant>
        <vt:i4>9</vt:i4>
      </vt:variant>
      <vt:variant>
        <vt:lpstr>主题</vt:lpstr>
      </vt:variant>
      <vt:variant>
        <vt:i4>3</vt:i4>
      </vt:variant>
      <vt:variant>
        <vt:lpstr>嵌入 OLE 服务器</vt:lpstr>
      </vt:variant>
      <vt:variant>
        <vt:i4>2</vt:i4>
      </vt:variant>
      <vt:variant>
        <vt:lpstr>幻灯片标题</vt:lpstr>
      </vt:variant>
      <vt:variant>
        <vt:i4>73</vt:i4>
      </vt:variant>
    </vt:vector>
  </HeadingPairs>
  <TitlesOfParts>
    <vt:vector size="87" baseType="lpstr">
      <vt:lpstr>Arial</vt:lpstr>
      <vt:lpstr>宋体</vt:lpstr>
      <vt:lpstr>Wingdings</vt:lpstr>
      <vt:lpstr>微软雅黑</vt:lpstr>
      <vt:lpstr>Calibri</vt:lpstr>
      <vt:lpstr>方正准圆简体</vt:lpstr>
      <vt:lpstr>Calibri</vt:lpstr>
      <vt:lpstr>Arial Unicode MS</vt:lpstr>
      <vt:lpstr>Times New Roman</vt:lpstr>
      <vt:lpstr>Office 主题</vt:lpstr>
      <vt:lpstr>1_Office 主题</vt:lpstr>
      <vt:lpstr>Office 主题​​</vt:lpstr>
      <vt:lpstr>Paint.Picture</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xzc</dc:creator>
  <cp:lastModifiedBy>微信用户</cp:lastModifiedBy>
  <cp:revision>219</cp:revision>
  <dcterms:created xsi:type="dcterms:W3CDTF">2020-11-19T00:21:00Z</dcterms:created>
  <dcterms:modified xsi:type="dcterms:W3CDTF">2025-08-14T07:28:02Z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FCB6F9C86D3D4222975907ECB0234046_12</vt:lpwstr>
  </property>
  <property fmtid="{D5CDD505-2E9C-101B-9397-08002B2CF9AE}" pid="3" name="KSOProductBuildVer">
    <vt:lpwstr>2052-12.1.0.17140</vt:lpwstr>
  </property>
</Properties>
</file>