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sldIdLst>
    <p:sldId id="297" r:id="rId5"/>
    <p:sldId id="257" r:id="rId7"/>
    <p:sldId id="291" r:id="rId8"/>
    <p:sldId id="259" r:id="rId9"/>
    <p:sldId id="263" r:id="rId10"/>
    <p:sldId id="264" r:id="rId11"/>
    <p:sldId id="305" r:id="rId12"/>
    <p:sldId id="405" r:id="rId13"/>
    <p:sldId id="406" r:id="rId14"/>
    <p:sldId id="407" r:id="rId15"/>
    <p:sldId id="408" r:id="rId16"/>
    <p:sldId id="409" r:id="rId17"/>
    <p:sldId id="410" r:id="rId18"/>
    <p:sldId id="411" r:id="rId19"/>
    <p:sldId id="404" r:id="rId20"/>
    <p:sldId id="412" r:id="rId21"/>
    <p:sldId id="413" r:id="rId22"/>
    <p:sldId id="414" r:id="rId23"/>
    <p:sldId id="417" r:id="rId24"/>
    <p:sldId id="418" r:id="rId25"/>
    <p:sldId id="419" r:id="rId26"/>
    <p:sldId id="415" r:id="rId27"/>
    <p:sldId id="285" r:id="rId28"/>
  </p:sldIdLst>
  <p:sldSz cx="9144000" cy="5715000" type="screen16x1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FF"/>
    <a:srgbClr val="0000FF"/>
    <a:srgbClr val="004A82"/>
    <a:srgbClr val="E6A400"/>
    <a:srgbClr val="CC6600"/>
    <a:srgbClr val="CEAC1A"/>
    <a:srgbClr val="BC8F00"/>
    <a:srgbClr val="DAA600"/>
    <a:srgbClr val="339933"/>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35" autoAdjust="0"/>
    <p:restoredTop sz="95118" autoAdjust="0"/>
  </p:normalViewPr>
  <p:slideViewPr>
    <p:cSldViewPr showGuides="1">
      <p:cViewPr varScale="1">
        <p:scale>
          <a:sx n="101" d="100"/>
          <a:sy n="101" d="100"/>
        </p:scale>
        <p:origin x="318" y="108"/>
      </p:cViewPr>
      <p:guideLst>
        <p:guide orient="horz" pos="180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2" Type="http://schemas.openxmlformats.org/officeDocument/2006/relationships/tags" Target="tags/tag17.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7B5631FC-C3EB-40D7-89A8-71EAA718C751}"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9288EACC-3148-4639-B8F8-DA7D85113A1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包括以下</a:t>
            </a:r>
            <a:r>
              <a:rPr lang="en-US" altLang="zh-CN" dirty="0"/>
              <a:t>4</a:t>
            </a:r>
            <a:r>
              <a:rPr lang="zh-CN" altLang="en-US" dirty="0"/>
              <a:t>个方面</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3575050" y="227542"/>
            <a:ext cx="5111750" cy="4877594"/>
          </a:xfrm>
          <a:prstGeom prst="rect">
            <a:avLst/>
          </a:prstGeom>
        </p:spPr>
        <p:txBody>
          <a:bodyPr/>
          <a:lstStyle>
            <a:lvl1pPr>
              <a:defRPr sz="3200">
                <a:ea typeface="微软雅黑" panose="020B0503020204020204" pitchFamily="34" charset="-122"/>
              </a:defRPr>
            </a:lvl1pPr>
            <a:lvl2pPr>
              <a:defRPr sz="2800">
                <a:ea typeface="微软雅黑" panose="020B0503020204020204" pitchFamily="34" charset="-122"/>
              </a:defRPr>
            </a:lvl2pPr>
            <a:lvl3pPr>
              <a:defRPr sz="2400">
                <a:ea typeface="微软雅黑" panose="020B0503020204020204" pitchFamily="34" charset="-122"/>
              </a:defRPr>
            </a:lvl3pPr>
            <a:lvl4pPr>
              <a:defRPr sz="2000">
                <a:ea typeface="微软雅黑" panose="020B0503020204020204" pitchFamily="34" charset="-122"/>
              </a:defRPr>
            </a:lvl4pPr>
            <a:lvl5pPr>
              <a:defRPr sz="2000">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228865"/>
            <a:ext cx="6019800" cy="4876271"/>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剪去对角的矩形 3"/>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321864"/>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srgbClr val="002060"/>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15" name="泪滴形 14"/>
          <p:cNvSpPr/>
          <p:nvPr userDrawn="1"/>
        </p:nvSpPr>
        <p:spPr bwMode="auto">
          <a:xfrm rot="8071176">
            <a:off x="1194038"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7"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4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工作完成情况</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2837737"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4458790"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6102481"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srgbClr val="002060"/>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7721132"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grpSp>
        <p:nvGrpSpPr>
          <p:cNvPr id="5" name="Group 7"/>
          <p:cNvGrpSpPr/>
          <p:nvPr userDrawn="1"/>
        </p:nvGrpSpPr>
        <p:grpSpPr bwMode="auto">
          <a:xfrm>
            <a:off x="323528" y="292895"/>
            <a:ext cx="390372" cy="205979"/>
            <a:chOff x="0" y="0"/>
            <a:chExt cx="1041399" cy="549275"/>
          </a:xfrm>
        </p:grpSpPr>
        <p:sp>
          <p:nvSpPr>
            <p:cNvPr id="6"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microsoft.com/office/2007/relationships/hdphoto" Target="../media/image2.wdp"/><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p:cNvSpPr txBox="1"/>
          <p:nvPr userDrawn="1"/>
        </p:nvSpPr>
        <p:spPr>
          <a:xfrm>
            <a:off x="576523" y="644924"/>
            <a:ext cx="849242" cy="248436"/>
          </a:xfrm>
          <a:prstGeom prst="rect">
            <a:avLst/>
          </a:prstGeom>
          <a:noFill/>
        </p:spPr>
        <p:txBody>
          <a:bodyPr wrap="none" rtlCol="0">
            <a:prstTxWarp prst="textPlain">
              <a:avLst/>
            </a:prstTxWarp>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LOGO</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userDrawn="1"/>
        </p:nvGrpSpPr>
        <p:grpSpPr>
          <a:xfrm>
            <a:off x="0" y="600691"/>
            <a:ext cx="9144000" cy="296458"/>
            <a:chOff x="2107316" y="675853"/>
            <a:chExt cx="7036684" cy="257965"/>
          </a:xfrm>
        </p:grpSpPr>
        <p:sp>
          <p:nvSpPr>
            <p:cNvPr id="2" name="矩形 1"/>
            <p:cNvSpPr/>
            <p:nvPr userDrawn="1"/>
          </p:nvSpPr>
          <p:spPr>
            <a:xfrm>
              <a:off x="2107316" y="724521"/>
              <a:ext cx="7036684"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sp>
          <p:nvSpPr>
            <p:cNvPr id="9" name="矩形 8"/>
            <p:cNvSpPr/>
            <p:nvPr userDrawn="1"/>
          </p:nvSpPr>
          <p:spPr>
            <a:xfrm>
              <a:off x="2107316" y="675853"/>
              <a:ext cx="7036684" cy="257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sp>
        <p:nvSpPr>
          <p:cNvPr id="13" name="矩形 12"/>
          <p:cNvSpPr/>
          <p:nvPr userDrawn="1"/>
        </p:nvSpPr>
        <p:spPr>
          <a:xfrm>
            <a:off x="0" y="5505703"/>
            <a:ext cx="9144000"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nvGrpSpPr>
          <p:cNvPr id="21" name="Group 7"/>
          <p:cNvGrpSpPr/>
          <p:nvPr userDrawn="1"/>
        </p:nvGrpSpPr>
        <p:grpSpPr bwMode="auto">
          <a:xfrm>
            <a:off x="323528" y="292895"/>
            <a:ext cx="390372" cy="205979"/>
            <a:chOff x="0" y="0"/>
            <a:chExt cx="1041399" cy="549275"/>
          </a:xfrm>
        </p:grpSpPr>
        <p:sp>
          <p:nvSpPr>
            <p:cNvPr id="22"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9000"/>
              </a:schemeClr>
            </a:gs>
            <a:gs pos="99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a:blip r:embed="rId12" cstate="print">
            <a:extLst>
              <a:ext uri="{BEBA8EAE-BF5A-486C-A8C5-ECC9F3942E4B}">
                <a14:imgProps xmlns:a14="http://schemas.microsoft.com/office/drawing/2010/main">
                  <a14:imgLayer r:embed="rId1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1078" y="2197"/>
            <a:ext cx="9141842" cy="5710603"/>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A6BFB6C1-5EAC-406A-A227-3BA4ECB4D253}"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077103E9-D988-4B8E-85E2-0626189DC02B}" type="slidenum">
              <a:rPr lang="zh-CN" altLang="en-US" smtClean="0">
                <a:solidFill>
                  <a:prstClr val="black">
                    <a:tint val="75000"/>
                  </a:prstClr>
                </a:solidFill>
              </a:rPr>
            </a:fld>
            <a:endParaRPr lang="zh-CN" alt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ctr" defTabSz="914400" rtl="0" eaLnBrk="1" latinLnBrk="0" hangingPunct="1">
        <a:spcBef>
          <a:spcPct val="0"/>
        </a:spcBef>
        <a:buNone/>
        <a:defRPr sz="4400" kern="1200">
          <a:solidFill>
            <a:schemeClr val="tx1"/>
          </a:solidFill>
          <a:latin typeface="+mj-lt"/>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3.xm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15.jpeg"/><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2.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microsoft.com/office/2007/relationships/hdphoto" Target="../media/image25.wdp"/><Relationship Id="rId1" Type="http://schemas.openxmlformats.org/officeDocument/2006/relationships/image" Target="../media/image2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4" Type="http://schemas.openxmlformats.org/officeDocument/2006/relationships/notesSlide" Target="../notesSlides/notesSlide5.xml"/><Relationship Id="rId13" Type="http://schemas.openxmlformats.org/officeDocument/2006/relationships/slideLayout" Target="../slideLayouts/slideLayout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52" name="TextBox 51"/>
          <p:cNvSpPr txBox="1"/>
          <p:nvPr/>
        </p:nvSpPr>
        <p:spPr>
          <a:xfrm>
            <a:off x="202282" y="1777380"/>
            <a:ext cx="8310880" cy="706755"/>
          </a:xfrm>
          <a:prstGeom prst="rect">
            <a:avLst/>
          </a:prstGeom>
          <a:noFill/>
        </p:spPr>
        <p:txBody>
          <a:bodyPr wrap="none" rtlCol="0">
            <a:spAutoFit/>
          </a:bodyPr>
          <a:lstStyle/>
          <a:p>
            <a:pPr algn="ctr"/>
            <a:r>
              <a:rPr lang="zh-CN" altLang="en-US"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rPr>
              <a:t>汽车车身及其附属设备的拆装与</a:t>
            </a:r>
            <a:r>
              <a:rPr lang="zh-CN" altLang="en-US"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rPr>
              <a:t>调整</a:t>
            </a:r>
            <a:endParaRPr lang="zh-CN" altLang="en-US"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106363" y="3073524"/>
            <a:ext cx="91440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373989" y="2849344"/>
            <a:ext cx="4183342" cy="476847"/>
          </a:xfrm>
          <a:prstGeom prst="roundRect">
            <a:avLst>
              <a:gd name="adj" fmla="val 50000"/>
            </a:avLst>
          </a:prstGeom>
          <a:solidFill>
            <a:schemeClr val="bg1"/>
          </a:solidFill>
          <a:ln w="6350">
            <a:solidFill>
              <a:srgbClr val="0070C0"/>
            </a:solidFill>
          </a:ln>
          <a:effectLst/>
          <a:scene3d>
            <a:camera prst="orthographicFront"/>
            <a:lightRig rig="soft" dir="t"/>
          </a:scene3d>
          <a:sp3d extrusionH="12700"/>
        </p:spPr>
        <p:txBody>
          <a:bodyPr wrap="none" rtlCol="0" anchor="ctr" anchorCtr="1">
            <a:spAutoFit/>
          </a:bodyPr>
          <a:lstStyle/>
          <a:p>
            <a:pPr algn="ct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新能源汽车构造（第二版）</a:t>
            </a: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学习单元十</a:t>
            </a:r>
            <a:endParaRPr lang="zh-CN" altLang="en-US" sz="1600" b="1" dirty="0">
              <a:ln w="12700">
                <a:noFill/>
              </a:ln>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blinds dir="vert"/>
      </p:transition>
    </mc:Choice>
    <mc:Fallback>
      <p:transition spd="slow" advClick="0" advTm="7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iterate type="lt">
                                    <p:tmPct val="10000"/>
                                  </p:iterate>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500"/>
                            </p:stCondLst>
                            <p:childTnLst>
                              <p:par>
                                <p:cTn id="17" presetID="16" presetClass="entr" presetSubtype="37"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29828" y="1048194"/>
            <a:ext cx="7848872" cy="3311035"/>
          </a:xfrm>
          <a:prstGeom prst="rect">
            <a:avLst/>
          </a:prstGeom>
        </p:spPr>
        <p:txBody>
          <a:bodyPr wrap="square">
            <a:spAutoFit/>
          </a:bodyPr>
          <a:lstStyle/>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三、车身壳体结构</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zh-CN" b="1" dirty="0">
                <a:solidFill>
                  <a:srgbClr val="0070C0"/>
                </a:solidFill>
                <a:latin typeface="微软雅黑" panose="020B0503020204020204" pitchFamily="34" charset="-122"/>
                <a:ea typeface="微软雅黑" panose="020B0503020204020204" pitchFamily="34" charset="-122"/>
              </a:rPr>
              <a:t>客车车身</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zh-CN" b="1" dirty="0">
                <a:solidFill>
                  <a:srgbClr val="0070C0"/>
                </a:solidFill>
                <a:latin typeface="微软雅黑" panose="020B0503020204020204" pitchFamily="34" charset="-122"/>
                <a:ea typeface="微软雅黑" panose="020B0503020204020204" pitchFamily="34" charset="-122"/>
              </a:rPr>
              <a:t>）非承载式车身</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5122" name="图片 357"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9592" y="2579062"/>
            <a:ext cx="2647950"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3965823" y="1711168"/>
            <a:ext cx="4572000" cy="460382"/>
          </a:xfrm>
          <a:prstGeom prst="rect">
            <a:avLst/>
          </a:prstGeom>
          <a:noFill/>
        </p:spPr>
        <p:txBody>
          <a:bodyPr wrap="square">
            <a:spAutoFit/>
          </a:bodyPr>
          <a:lstStyle/>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zh-CN" b="1" dirty="0">
                <a:solidFill>
                  <a:srgbClr val="0070C0"/>
                </a:solidFill>
                <a:latin typeface="微软雅黑" panose="020B0503020204020204" pitchFamily="34" charset="-122"/>
                <a:ea typeface="微软雅黑" panose="020B0503020204020204" pitchFamily="34" charset="-122"/>
              </a:rPr>
              <a:t>）半承载式车身</a:t>
            </a:r>
            <a:endParaRPr lang="zh-CN" altLang="zh-CN" b="1" dirty="0">
              <a:solidFill>
                <a:srgbClr val="0070C0"/>
              </a:solidFill>
              <a:latin typeface="微软雅黑" panose="020B0503020204020204" pitchFamily="34" charset="-122"/>
              <a:ea typeface="微软雅黑" panose="020B0503020204020204" pitchFamily="34" charset="-122"/>
            </a:endParaRPr>
          </a:p>
        </p:txBody>
      </p:sp>
      <p:pic>
        <p:nvPicPr>
          <p:cNvPr id="5123" name="图片 358" descr="IMG_2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9475" y="2421844"/>
            <a:ext cx="4724697"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6000">
    <p:push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1061864"/>
            <a:ext cx="7848872" cy="3311035"/>
          </a:xfrm>
          <a:prstGeom prst="rect">
            <a:avLst/>
          </a:prstGeom>
        </p:spPr>
        <p:txBody>
          <a:bodyPr wrap="square">
            <a:spAutoFit/>
          </a:bodyPr>
          <a:lstStyle/>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三、车身壳体结构</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zh-CN" b="1" dirty="0">
                <a:solidFill>
                  <a:srgbClr val="0070C0"/>
                </a:solidFill>
                <a:latin typeface="微软雅黑" panose="020B0503020204020204" pitchFamily="34" charset="-122"/>
                <a:ea typeface="微软雅黑" panose="020B0503020204020204" pitchFamily="34" charset="-122"/>
              </a:rPr>
              <a:t>客车车身</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zh-CN" b="1" dirty="0">
                <a:solidFill>
                  <a:srgbClr val="0070C0"/>
                </a:solidFill>
                <a:latin typeface="微软雅黑" panose="020B0503020204020204" pitchFamily="34" charset="-122"/>
                <a:ea typeface="微软雅黑" panose="020B0503020204020204" pitchFamily="34" charset="-122"/>
              </a:rPr>
              <a:t>）承载式车身</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6146" name="图片 359"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75656" y="2425452"/>
            <a:ext cx="4686300"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6000">
    <p:push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1061864"/>
            <a:ext cx="7848872" cy="2729337"/>
          </a:xfrm>
          <a:prstGeom prst="rect">
            <a:avLst/>
          </a:prstGeom>
        </p:spPr>
        <p:txBody>
          <a:bodyPr wrap="square">
            <a:spAutoFit/>
          </a:bodyPr>
          <a:lstStyle/>
          <a:p>
            <a:pPr indent="306070" algn="just">
              <a:lnSpc>
                <a:spcPct val="120000"/>
              </a:lnSpc>
            </a:pPr>
            <a:r>
              <a:rPr lang="zh-CN" altLang="zh-CN" b="1" dirty="0">
                <a:solidFill>
                  <a:srgbClr val="0070C0"/>
                </a:solidFill>
                <a:latin typeface="微软雅黑" panose="020B0503020204020204" pitchFamily="34" charset="-122"/>
                <a:ea typeface="微软雅黑" panose="020B0503020204020204" pitchFamily="34" charset="-122"/>
              </a:rPr>
              <a:t>三、车身壳体结构</a:t>
            </a:r>
            <a:endParaRPr lang="en-US" altLang="zh-CN" b="1" dirty="0">
              <a:solidFill>
                <a:srgbClr val="0070C0"/>
              </a:solidFill>
              <a:latin typeface="微软雅黑" panose="020B0503020204020204" pitchFamily="34" charset="-122"/>
              <a:ea typeface="微软雅黑" panose="020B0503020204020204" pitchFamily="34" charset="-122"/>
            </a:endParaRPr>
          </a:p>
          <a:p>
            <a:pPr indent="306070" algn="just">
              <a:lnSpc>
                <a:spcPct val="120000"/>
              </a:lnSpc>
            </a:pPr>
            <a:r>
              <a:rPr lang="en-US" altLang="zh-CN" b="1" dirty="0">
                <a:solidFill>
                  <a:srgbClr val="0070C0"/>
                </a:solidFill>
                <a:latin typeface="微软雅黑" panose="020B0503020204020204" pitchFamily="34" charset="-122"/>
                <a:ea typeface="微软雅黑" panose="020B0503020204020204" pitchFamily="34" charset="-122"/>
              </a:rPr>
              <a:t>3.</a:t>
            </a:r>
            <a:r>
              <a:rPr lang="zh-CN" altLang="zh-CN" b="1" dirty="0">
                <a:solidFill>
                  <a:srgbClr val="0070C0"/>
                </a:solidFill>
                <a:latin typeface="微软雅黑" panose="020B0503020204020204" pitchFamily="34" charset="-122"/>
                <a:ea typeface="微软雅黑" panose="020B0503020204020204" pitchFamily="34" charset="-122"/>
              </a:rPr>
              <a:t>货车车身</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Rectangle 1"/>
          <p:cNvSpPr>
            <a:spLocks noChangeArrowheads="1"/>
          </p:cNvSpPr>
          <p:nvPr/>
        </p:nvSpPr>
        <p:spPr bwMode="auto">
          <a:xfrm>
            <a:off x="251521" y="1999168"/>
            <a:ext cx="2605633"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ct val="100000"/>
              </a:lnSpc>
              <a:spcBef>
                <a:spcPct val="0"/>
              </a:spcBef>
              <a:spcAft>
                <a:spcPct val="0"/>
              </a:spcAft>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货车车身主要由驾驶室和车厢两大部分组成</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如图</a:t>
            </a:r>
            <a:r>
              <a:rPr lang="en-US" altLang="zh-CN" b="1" dirty="0">
                <a:solidFill>
                  <a:srgbClr val="0070C0"/>
                </a:solidFill>
                <a:latin typeface="微软雅黑" panose="020B0503020204020204" pitchFamily="34" charset="-122"/>
                <a:ea typeface="微软雅黑" panose="020B0503020204020204" pitchFamily="34" charset="-122"/>
              </a:rPr>
              <a:t>10- 7</a:t>
            </a:r>
            <a:r>
              <a:rPr lang="zh-CN" altLang="en-US" b="1" dirty="0">
                <a:solidFill>
                  <a:srgbClr val="0070C0"/>
                </a:solidFill>
                <a:latin typeface="微软雅黑" panose="020B0503020204020204" pitchFamily="34" charset="-122"/>
                <a:ea typeface="微软雅黑" panose="020B0503020204020204" pitchFamily="34" charset="-122"/>
              </a:rPr>
              <a:t>所示。图</a:t>
            </a:r>
            <a:r>
              <a:rPr lang="en-US" altLang="zh-CN" b="1" dirty="0">
                <a:solidFill>
                  <a:srgbClr val="0070C0"/>
                </a:solidFill>
                <a:latin typeface="微软雅黑" panose="020B0503020204020204" pitchFamily="34" charset="-122"/>
                <a:ea typeface="微软雅黑" panose="020B0503020204020204" pitchFamily="34" charset="-122"/>
              </a:rPr>
              <a:t>10- 8</a:t>
            </a:r>
            <a:r>
              <a:rPr lang="zh-CN" altLang="en-US" b="1" dirty="0">
                <a:solidFill>
                  <a:srgbClr val="0070C0"/>
                </a:solidFill>
                <a:latin typeface="微软雅黑" panose="020B0503020204020204" pitchFamily="34" charset="-122"/>
                <a:ea typeface="微软雅黑" panose="020B0503020204020204" pitchFamily="34" charset="-122"/>
              </a:rPr>
              <a:t>为装有专用车厢的载货汽车。图</a:t>
            </a:r>
            <a:r>
              <a:rPr lang="en-US" altLang="zh-CN" b="1" dirty="0">
                <a:solidFill>
                  <a:srgbClr val="0070C0"/>
                </a:solidFill>
                <a:latin typeface="微软雅黑" panose="020B0503020204020204" pitchFamily="34" charset="-122"/>
                <a:ea typeface="微软雅黑" panose="020B0503020204020204" pitchFamily="34" charset="-122"/>
              </a:rPr>
              <a:t>10- 9</a:t>
            </a:r>
            <a:r>
              <a:rPr lang="zh-CN" altLang="en-US" b="1" dirty="0">
                <a:solidFill>
                  <a:srgbClr val="0070C0"/>
                </a:solidFill>
                <a:latin typeface="微软雅黑" panose="020B0503020204020204" pitchFamily="34" charset="-122"/>
                <a:ea typeface="微软雅黑" panose="020B0503020204020204" pitchFamily="34" charset="-122"/>
              </a:rPr>
              <a:t>为装用栏板车厢载货汽车。货车车厢可分为栏板车厢</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见图</a:t>
            </a:r>
            <a:r>
              <a:rPr lang="en-US" altLang="zh-CN" b="1" dirty="0">
                <a:solidFill>
                  <a:srgbClr val="0070C0"/>
                </a:solidFill>
                <a:latin typeface="微软雅黑" panose="020B0503020204020204" pitchFamily="34" charset="-122"/>
                <a:ea typeface="微软雅黑" panose="020B0503020204020204" pitchFamily="34" charset="-122"/>
              </a:rPr>
              <a:t>10- 9)</a:t>
            </a:r>
            <a:r>
              <a:rPr lang="zh-CN" altLang="en-US" b="1" dirty="0">
                <a:solidFill>
                  <a:srgbClr val="0070C0"/>
                </a:solidFill>
                <a:latin typeface="微软雅黑" panose="020B0503020204020204" pitchFamily="34" charset="-122"/>
                <a:ea typeface="微软雅黑" panose="020B0503020204020204" pitchFamily="34" charset="-122"/>
              </a:rPr>
              <a:t>和专用车厢</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见图</a:t>
            </a:r>
            <a:r>
              <a:rPr lang="en-US" altLang="zh-CN" b="1" dirty="0">
                <a:solidFill>
                  <a:srgbClr val="0070C0"/>
                </a:solidFill>
                <a:latin typeface="微软雅黑" panose="020B0503020204020204" pitchFamily="34" charset="-122"/>
                <a:ea typeface="微软雅黑" panose="020B0503020204020204" pitchFamily="34" charset="-122"/>
              </a:rPr>
              <a:t>10- 8)</a:t>
            </a:r>
            <a:r>
              <a:rPr lang="zh-CN" altLang="en-US" b="1" dirty="0">
                <a:solidFill>
                  <a:srgbClr val="0070C0"/>
                </a:solidFill>
                <a:latin typeface="微软雅黑" panose="020B0503020204020204" pitchFamily="34" charset="-122"/>
                <a:ea typeface="微软雅黑" panose="020B0503020204020204" pitchFamily="34" charset="-122"/>
              </a:rPr>
              <a:t>两大类</a:t>
            </a:r>
            <a:r>
              <a:rPr lang="zh-CN" altLang="en-US" kern="100" dirty="0">
                <a:solidFill>
                  <a:srgbClr val="000000"/>
                </a:solidFill>
                <a:latin typeface="Calibri" panose="020F0502020204030204" pitchFamily="34" charset="0"/>
                <a:ea typeface="宋体" panose="02010600030101010101" pitchFamily="2" charset="-122"/>
              </a:rPr>
              <a:t>。 </a:t>
            </a:r>
            <a:endParaRPr lang="zh-CN" altLang="en-US" kern="100" dirty="0">
              <a:solidFill>
                <a:srgbClr val="000000"/>
              </a:solidFill>
              <a:latin typeface="Calibri" panose="020F0502020204030204" pitchFamily="34" charset="0"/>
              <a:ea typeface="宋体" panose="02010600030101010101" pitchFamily="2" charset="-122"/>
            </a:endParaRPr>
          </a:p>
        </p:txBody>
      </p:sp>
      <p:pic>
        <p:nvPicPr>
          <p:cNvPr id="4" name="图片 3" descr="图形用户界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57154" y="913285"/>
            <a:ext cx="5819301" cy="4464496"/>
          </a:xfrm>
          <a:prstGeom prst="rect">
            <a:avLst/>
          </a:prstGeom>
        </p:spPr>
      </p:pic>
    </p:spTree>
  </p:cSld>
  <p:clrMapOvr>
    <a:masterClrMapping/>
  </p:clrMapOvr>
  <p:transition advClick="0" advTm="6000">
    <p:push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1061864"/>
            <a:ext cx="7848872" cy="2895536"/>
          </a:xfrm>
          <a:prstGeom prst="rect">
            <a:avLst/>
          </a:prstGeom>
        </p:spPr>
        <p:txBody>
          <a:bodyPr wrap="square">
            <a:spAutoFit/>
          </a:bodyPr>
          <a:lstStyle/>
          <a:p>
            <a:pPr indent="30607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三、车身壳体结构</a:t>
            </a:r>
            <a:endParaRPr lang="en-US" altLang="zh-CN" b="1" dirty="0">
              <a:solidFill>
                <a:srgbClr val="0070C0"/>
              </a:solidFill>
              <a:latin typeface="微软雅黑" panose="020B0503020204020204" pitchFamily="34" charset="-122"/>
              <a:ea typeface="微软雅黑" panose="020B0503020204020204" pitchFamily="34" charset="-122"/>
            </a:endParaRPr>
          </a:p>
          <a:p>
            <a:pPr indent="30607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3.</a:t>
            </a:r>
            <a:r>
              <a:rPr lang="zh-CN" altLang="zh-CN" b="1" dirty="0">
                <a:solidFill>
                  <a:srgbClr val="0070C0"/>
                </a:solidFill>
                <a:latin typeface="微软雅黑" panose="020B0503020204020204" pitchFamily="34" charset="-122"/>
                <a:ea typeface="微软雅黑" panose="020B0503020204020204" pitchFamily="34" charset="-122"/>
              </a:rPr>
              <a:t>货车车身</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Rectangle 1"/>
          <p:cNvSpPr>
            <a:spLocks noChangeArrowheads="1"/>
          </p:cNvSpPr>
          <p:nvPr/>
        </p:nvSpPr>
        <p:spPr bwMode="auto">
          <a:xfrm>
            <a:off x="395536" y="2043050"/>
            <a:ext cx="260563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304800" eaLnBrk="0" fontAlgn="base" hangingPunct="0">
              <a:spcBef>
                <a:spcPct val="0"/>
              </a:spcBef>
              <a:spcAft>
                <a:spcPct val="0"/>
              </a:spcAft>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栏板式货厢</a:t>
            </a:r>
            <a:endParaRPr lang="zh-CN" altLang="zh-CN" b="1" dirty="0">
              <a:solidFill>
                <a:srgbClr val="0070C0"/>
              </a:solidFill>
              <a:latin typeface="微软雅黑" panose="020B0503020204020204" pitchFamily="34" charset="-122"/>
              <a:ea typeface="微软雅黑" panose="020B0503020204020204" pitchFamily="34" charset="-122"/>
            </a:endParaRPr>
          </a:p>
          <a:p>
            <a:pPr marL="0" marR="0" lvl="0" indent="304800" algn="l" defTabSz="914400" rtl="0" eaLnBrk="0" fontAlgn="base" latinLnBrk="0" hangingPunct="0">
              <a:lnSpc>
                <a:spcPct val="100000"/>
              </a:lnSpc>
              <a:spcBef>
                <a:spcPct val="0"/>
              </a:spcBef>
              <a:spcAft>
                <a:spcPct val="0"/>
              </a:spcAft>
              <a:buClrTx/>
              <a:buSzTx/>
              <a:buFontTx/>
              <a:buNone/>
            </a:pPr>
            <a:endParaRPr lang="zh-CN" altLang="en-US" kern="100" dirty="0">
              <a:solidFill>
                <a:srgbClr val="000000"/>
              </a:solidFill>
              <a:latin typeface="Calibri" panose="020F0502020204030204" pitchFamily="34" charset="0"/>
              <a:ea typeface="宋体" panose="02010600030101010101" pitchFamily="2" charset="-122"/>
            </a:endParaRPr>
          </a:p>
        </p:txBody>
      </p:sp>
      <p:sp>
        <p:nvSpPr>
          <p:cNvPr id="7" name="文本框 6"/>
          <p:cNvSpPr txBox="1"/>
          <p:nvPr/>
        </p:nvSpPr>
        <p:spPr>
          <a:xfrm>
            <a:off x="4860032" y="2003026"/>
            <a:ext cx="4572000" cy="398058"/>
          </a:xfrm>
          <a:prstGeom prst="rect">
            <a:avLst/>
          </a:prstGeom>
          <a:noFill/>
        </p:spPr>
        <p:txBody>
          <a:bodyPr wrap="square">
            <a:spAutoFit/>
          </a:bodyPr>
          <a:lstStyle/>
          <a:p>
            <a:pPr indent="304800" algn="just">
              <a:lnSpc>
                <a:spcPct val="12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专用车厢</a:t>
            </a:r>
            <a:endParaRPr lang="zh-CN" altLang="zh-CN" b="1" dirty="0">
              <a:solidFill>
                <a:srgbClr val="0070C0"/>
              </a:solidFill>
              <a:latin typeface="微软雅黑" panose="020B0503020204020204" pitchFamily="34" charset="-122"/>
              <a:ea typeface="微软雅黑" panose="020B0503020204020204" pitchFamily="34" charset="-122"/>
            </a:endParaRPr>
          </a:p>
        </p:txBody>
      </p:sp>
      <p:pic>
        <p:nvPicPr>
          <p:cNvPr id="8194" name="图片 364"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4277" y="2689381"/>
            <a:ext cx="3166324" cy="201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365" descr="IMG_2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8" y="2700791"/>
            <a:ext cx="3524250" cy="201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6000">
    <p:push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1061864"/>
            <a:ext cx="7848872" cy="2978636"/>
          </a:xfrm>
          <a:prstGeom prst="rect">
            <a:avLst/>
          </a:prstGeom>
        </p:spPr>
        <p:txBody>
          <a:bodyPr wrap="square">
            <a:spAutoFit/>
          </a:bodyPr>
          <a:lstStyle/>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车身结构包括车身 </a:t>
            </a:r>
            <a:r>
              <a:rPr lang="zh-CN" altLang="zh-CN" b="1" u="sng" dirty="0">
                <a:solidFill>
                  <a:srgbClr val="0070C0"/>
                </a:solidFill>
                <a:latin typeface="微软雅黑" panose="020B0503020204020204" pitchFamily="34" charset="-122"/>
                <a:ea typeface="微软雅黑" panose="020B0503020204020204" pitchFamily="34" charset="-122"/>
              </a:rPr>
              <a:t> </a:t>
            </a:r>
            <a:r>
              <a:rPr lang="en-US" altLang="zh-CN" b="1" u="sng"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a:t>
            </a:r>
            <a:r>
              <a:rPr lang="zh-CN" altLang="zh-CN" b="1" u="sng" dirty="0">
                <a:solidFill>
                  <a:srgbClr val="0070C0"/>
                </a:solidFill>
                <a:latin typeface="微软雅黑" panose="020B0503020204020204" pitchFamily="34" charset="-122"/>
                <a:ea typeface="微软雅黑" panose="020B0503020204020204" pitchFamily="34" charset="-122"/>
              </a:rPr>
              <a:t>  </a:t>
            </a:r>
            <a:r>
              <a:rPr lang="en-US" altLang="zh-CN" b="1" u="sng"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a:t>
            </a:r>
            <a:r>
              <a:rPr lang="zh-CN" altLang="zh-CN" b="1" u="sng" dirty="0">
                <a:solidFill>
                  <a:srgbClr val="0070C0"/>
                </a:solidFill>
                <a:latin typeface="微软雅黑" panose="020B0503020204020204" pitchFamily="34" charset="-122"/>
                <a:ea typeface="微软雅黑" panose="020B0503020204020204" pitchFamily="34" charset="-122"/>
              </a:rPr>
              <a:t>  </a:t>
            </a:r>
            <a:r>
              <a:rPr lang="en-US" altLang="zh-CN" b="1" u="sng"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、前后钣金制件、车身内外部装饰件、座椅以及通风、暖气、空调装置等</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在货车和专用汽车上还包括货厢和其他装备。</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2</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472029" y="2602567"/>
            <a:ext cx="6284335" cy="521970"/>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zh-CN" dirty="0"/>
              <a:t>车身附属装置的拆装与调整</a:t>
            </a:r>
            <a:endParaRPr lang="zh-CN" altLang="en-US" sz="4800" dirty="0"/>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47564" y="1561356"/>
            <a:ext cx="7848872" cy="2031325"/>
          </a:xfrm>
          <a:prstGeom prst="rect">
            <a:avLst/>
          </a:prstGeom>
          <a:noFill/>
        </p:spPr>
        <p:txBody>
          <a:bodyPr wrap="square" rtlCol="0">
            <a:spAutoFit/>
          </a:bodyPr>
          <a:lstStyle/>
          <a:p>
            <a:pPr>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一辆纯电动汽车出现交通事故</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车辆严重受损</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进入维修厂进行维修。针对维修接待和车间确认意见，需要维修车门和拆装座椅。请在</a:t>
            </a:r>
            <a:r>
              <a:rPr lang="en-US" altLang="zh-CN" b="1" dirty="0">
                <a:solidFill>
                  <a:srgbClr val="0070C0"/>
                </a:solidFill>
                <a:latin typeface="微软雅黑" panose="020B0503020204020204" pitchFamily="34" charset="-122"/>
                <a:ea typeface="微软雅黑" panose="020B0503020204020204" pitchFamily="34" charset="-122"/>
              </a:rPr>
              <a:t>4</a:t>
            </a:r>
            <a:r>
              <a:rPr lang="zh-CN" altLang="zh-CN" b="1" dirty="0">
                <a:solidFill>
                  <a:srgbClr val="0070C0"/>
                </a:solidFill>
                <a:latin typeface="微软雅黑" panose="020B0503020204020204" pitchFamily="34" charset="-122"/>
                <a:ea typeface="微软雅黑" panose="020B0503020204020204" pitchFamily="34" charset="-122"/>
              </a:rPr>
              <a:t>小时内完成该车的维修任务，并对客户提出车辆使用建议。</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advClick="0" advTm="5000">
    <p:cove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53"/>
          <p:cNvSpPr txBox="1">
            <a:spLocks noChangeArrowheads="1"/>
          </p:cNvSpPr>
          <p:nvPr/>
        </p:nvSpPr>
        <p:spPr bwMode="auto">
          <a:xfrm>
            <a:off x="1777535" y="1581262"/>
            <a:ext cx="6245759"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zh-CN" b="1" dirty="0">
                <a:solidFill>
                  <a:srgbClr val="0070C0"/>
                </a:solidFill>
                <a:latin typeface="微软雅黑" panose="020B0503020204020204" pitchFamily="34" charset="-122"/>
                <a:ea typeface="微软雅黑" panose="020B0503020204020204" pitchFamily="34" charset="-122"/>
              </a:rPr>
              <a:t>能准确讲述汽车车门的类型和主要结构，并能在车辆上指出车门类型和叙述其特点。</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defTabSz="932815"/>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nvSpPr>
        <p:spPr bwMode="auto">
          <a:xfrm>
            <a:off x="1777535" y="2843265"/>
            <a:ext cx="6599236" cy="2185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zh-CN" b="1" dirty="0">
                <a:solidFill>
                  <a:srgbClr val="0070C0"/>
                </a:solidFill>
                <a:latin typeface="微软雅黑" panose="020B0503020204020204" pitchFamily="34" charset="-122"/>
                <a:ea typeface="微软雅黑" panose="020B0503020204020204" pitchFamily="34" charset="-122"/>
              </a:rPr>
              <a:t>能准确说不同面料座椅的特点。并能实车进行汽车座椅的行程和角度调节。</a:t>
            </a:r>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r>
              <a:rPr lang="zh-CN" altLang="zh-CN" b="1" dirty="0">
                <a:solidFill>
                  <a:srgbClr val="0070C0"/>
                </a:solidFill>
                <a:latin typeface="微软雅黑" panose="020B0503020204020204" pitchFamily="34" charset="-122"/>
                <a:ea typeface="微软雅黑" panose="020B0503020204020204" pitchFamily="34" charset="-122"/>
              </a:rPr>
              <a:t>培养认真学习、不断探索的精神，提高学生实践动手能力。</a:t>
            </a:r>
            <a:endParaRPr lang="zh-CN" altLang="zh-CN" b="1" dirty="0">
              <a:solidFill>
                <a:srgbClr val="0070C0"/>
              </a:solidFill>
              <a:latin typeface="微软雅黑" panose="020B0503020204020204" pitchFamily="34" charset="-122"/>
              <a:ea typeface="微软雅黑" panose="020B0503020204020204" pitchFamily="34" charset="-122"/>
            </a:endParaRPr>
          </a:p>
          <a:p>
            <a:pPr defTabSz="932815"/>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82881" y="1652082"/>
            <a:ext cx="539746" cy="539750"/>
          </a:xfrm>
          <a:prstGeom prst="rect">
            <a:avLst/>
          </a:prstGeom>
          <a:solidFill>
            <a:srgbClr val="FFFFFF"/>
          </a:solidFill>
          <a:ln w="19050">
            <a:solidFill>
              <a:srgbClr val="E46C0A"/>
            </a:solidFill>
            <a:prstDash val="sysDash"/>
            <a:miter lim="800000"/>
            <a:headEnd/>
            <a:tailEnd/>
          </a:ln>
        </p:spPr>
      </p:pic>
      <p:pic>
        <p:nvPicPr>
          <p:cNvPr id="2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880" y="2909140"/>
            <a:ext cx="539747" cy="524424"/>
          </a:xfrm>
          <a:prstGeom prst="rect">
            <a:avLst/>
          </a:prstGeom>
          <a:solidFill>
            <a:srgbClr val="FFFFFF"/>
          </a:solidFill>
          <a:ln w="19050">
            <a:solidFill>
              <a:srgbClr val="E46C0A"/>
            </a:solidFill>
            <a:prstDash val="sysDash"/>
            <a:miter lim="800000"/>
            <a:headEnd/>
            <a:tailEnd/>
          </a:ln>
        </p:spPr>
      </p:pic>
      <p:pic>
        <p:nvPicPr>
          <p:cNvPr id="2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880" y="4127860"/>
            <a:ext cx="562062" cy="539750"/>
          </a:xfrm>
          <a:prstGeom prst="rect">
            <a:avLst/>
          </a:prstGeom>
          <a:solidFill>
            <a:srgbClr val="FFFFFF"/>
          </a:solidFill>
          <a:ln w="19050">
            <a:solidFill>
              <a:srgbClr val="E46C0A"/>
            </a:solidFill>
            <a:prstDash val="sysDash"/>
            <a:miter lim="800000"/>
            <a:headEnd/>
            <a:tailEnd/>
          </a:ln>
        </p:spPr>
      </p:pic>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399" y="985292"/>
            <a:ext cx="1556345" cy="4441216"/>
          </a:xfrm>
          <a:prstGeom prst="rect">
            <a:avLst/>
          </a:prstGeom>
          <a:noFill/>
        </p:spPr>
        <p:txBody>
          <a:bodyPr wrap="square" rtlCol="0">
            <a:spAutoFit/>
          </a:bodyPr>
          <a:lstStyle/>
          <a:p>
            <a:pPr indent="306070">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一、车门</a:t>
            </a:r>
            <a:endParaRPr lang="zh-CN" altLang="zh-CN" b="1" dirty="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车门是车身上重要的部件之一，按其开启方法可分为顺开式、逆开式、水平滑移式、上掀式、折叠式等</a:t>
            </a:r>
            <a:r>
              <a:rPr lang="zh-CN" altLang="en-US" b="1" dirty="0">
                <a:solidFill>
                  <a:srgbClr val="0070C0"/>
                </a:solidFill>
                <a:latin typeface="微软雅黑" panose="020B0503020204020204" pitchFamily="34" charset="-122"/>
                <a:ea typeface="微软雅黑" panose="020B0503020204020204" pitchFamily="34" charset="-122"/>
              </a:rPr>
              <a:t>。</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pic>
        <p:nvPicPr>
          <p:cNvPr id="9218" name="图片 366"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99792" y="1201316"/>
            <a:ext cx="6171080" cy="4033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6000">
    <p:push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528" y="1154856"/>
            <a:ext cx="2786704" cy="3693319"/>
          </a:xfrm>
          <a:prstGeom prst="rect">
            <a:avLst/>
          </a:prstGeom>
          <a:noFill/>
        </p:spPr>
        <p:txBody>
          <a:bodyPr wrap="square" rtlCol="0">
            <a:spAutoFit/>
          </a:bodyPr>
          <a:lstStyle/>
          <a:p>
            <a:pPr indent="306070">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一、车门</a:t>
            </a:r>
            <a:endParaRPr lang="zh-CN" altLang="zh-CN" b="1" dirty="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车门一般由门外板、门护板、窗框</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有的还装有三角窗</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等组成，如图所示。门外板安装外手柄；门护板上装有车门铰链、车门玻璃及其升降导轨、玻璃升降开关等附件。</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pic>
        <p:nvPicPr>
          <p:cNvPr id="10243" name="图片 36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07904" y="1345331"/>
            <a:ext cx="4104456" cy="331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6000">
    <p:push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a:off x="12603" y="409228"/>
            <a:ext cx="1463053" cy="4824536"/>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4" name="矩形 3"/>
          <p:cNvSpPr/>
          <p:nvPr>
            <p:custDataLst>
              <p:tags r:id="rId1"/>
            </p:custDataLst>
          </p:nvPr>
        </p:nvSpPr>
        <p:spPr>
          <a:xfrm>
            <a:off x="1682774" y="1169126"/>
            <a:ext cx="5081317" cy="614127"/>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3" name="矩形 82"/>
          <p:cNvSpPr/>
          <p:nvPr/>
        </p:nvSpPr>
        <p:spPr>
          <a:xfrm>
            <a:off x="1840865" y="1849120"/>
            <a:ext cx="4922520" cy="614045"/>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4" name="矩形 83"/>
          <p:cNvSpPr/>
          <p:nvPr/>
        </p:nvSpPr>
        <p:spPr>
          <a:xfrm>
            <a:off x="1837690" y="3232785"/>
            <a:ext cx="4926330" cy="614045"/>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5" name="矩形 84"/>
          <p:cNvSpPr/>
          <p:nvPr/>
        </p:nvSpPr>
        <p:spPr>
          <a:xfrm>
            <a:off x="1678940" y="3928110"/>
            <a:ext cx="5084445" cy="614045"/>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90" name="标题 1"/>
          <p:cNvSpPr txBox="1"/>
          <p:nvPr/>
        </p:nvSpPr>
        <p:spPr>
          <a:xfrm rot="5400000">
            <a:off x="-743168" y="2599023"/>
            <a:ext cx="2481192" cy="584775"/>
          </a:xfrm>
          <a:prstGeom prst="rect">
            <a:avLst/>
          </a:prstGeom>
          <a:noFill/>
          <a:effectLst/>
        </p:spPr>
        <p:txBody>
          <a:bodyPr wrap="none">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rPr>
              <a:t>CONTENTS</a:t>
            </a:r>
            <a:endParaRPr kumimoji="0" lang="zh-CN" altLang="en-US"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endParaRPr>
          </a:p>
        </p:txBody>
      </p:sp>
      <p:sp>
        <p:nvSpPr>
          <p:cNvPr id="28" name="TextBox 27"/>
          <p:cNvSpPr txBox="1"/>
          <p:nvPr/>
        </p:nvSpPr>
        <p:spPr bwMode="auto">
          <a:xfrm rot="5400000">
            <a:off x="160575" y="2537467"/>
            <a:ext cx="1435682" cy="707886"/>
          </a:xfrm>
          <a:prstGeom prst="rect">
            <a:avLst/>
          </a:prstGeom>
          <a:noFill/>
        </p:spPr>
        <p:txBody>
          <a:bodyPr vert="eaVert" wrap="none">
            <a:prstTxWarp prst="textPlai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rPr>
              <a:t>目 录</a:t>
            </a:r>
            <a:endPar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TextBox 20"/>
          <p:cNvSpPr txBox="1"/>
          <p:nvPr>
            <p:custDataLst>
              <p:tags r:id="rId2"/>
            </p:custDataLst>
          </p:nvPr>
        </p:nvSpPr>
        <p:spPr>
          <a:xfrm>
            <a:off x="1837690" y="1203960"/>
            <a:ext cx="5126355" cy="521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r>
              <a:rPr lang="zh-CN" altLang="zh-CN" sz="2800" b="1" dirty="0">
                <a:solidFill>
                  <a:prstClr val="white"/>
                </a:solidFill>
                <a:latin typeface="微软雅黑" panose="020B0503020204020204" pitchFamily="34" charset="-122"/>
                <a:ea typeface="微软雅黑" panose="020B0503020204020204" pitchFamily="34" charset="-122"/>
              </a:rPr>
              <a:t>车身附属装置的拆装与</a:t>
            </a:r>
            <a:r>
              <a:rPr lang="zh-CN" altLang="zh-CN" sz="2800" b="1" dirty="0">
                <a:solidFill>
                  <a:prstClr val="white"/>
                </a:solidFill>
                <a:latin typeface="微软雅黑" panose="020B0503020204020204" pitchFamily="34" charset="-122"/>
                <a:ea typeface="微软雅黑" panose="020B0503020204020204" pitchFamily="34" charset="-122"/>
              </a:rPr>
              <a:t>调整</a:t>
            </a:r>
            <a:endParaRPr lang="zh-CN" altLang="zh-CN" sz="2800" b="1" dirty="0">
              <a:solidFill>
                <a:prstClr val="white"/>
              </a:solidFill>
              <a:latin typeface="微软雅黑" panose="020B0503020204020204" pitchFamily="34" charset="-122"/>
              <a:ea typeface="微软雅黑" panose="020B0503020204020204" pitchFamily="34" charset="-122"/>
            </a:endParaRPr>
          </a:p>
        </p:txBody>
      </p:sp>
      <p:sp>
        <p:nvSpPr>
          <p:cNvPr id="13" name="矩形 84"/>
          <p:cNvSpPr/>
          <p:nvPr/>
        </p:nvSpPr>
        <p:spPr>
          <a:xfrm>
            <a:off x="1506855" y="4608195"/>
            <a:ext cx="5257165" cy="614045"/>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5" name="矩形 3"/>
          <p:cNvSpPr/>
          <p:nvPr>
            <p:custDataLst>
              <p:tags r:id="rId3"/>
            </p:custDataLst>
          </p:nvPr>
        </p:nvSpPr>
        <p:spPr>
          <a:xfrm>
            <a:off x="1502410" y="487045"/>
            <a:ext cx="5260975" cy="614045"/>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6" name="矩形 82"/>
          <p:cNvSpPr/>
          <p:nvPr/>
        </p:nvSpPr>
        <p:spPr>
          <a:xfrm>
            <a:off x="1998345" y="2526030"/>
            <a:ext cx="4765675" cy="614045"/>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7" name="矩形 83"/>
          <p:cNvSpPr/>
          <p:nvPr/>
        </p:nvSpPr>
        <p:spPr>
          <a:xfrm>
            <a:off x="2003425" y="2548890"/>
            <a:ext cx="4760595" cy="614045"/>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8" name="TextBox 20"/>
          <p:cNvSpPr txBox="1"/>
          <p:nvPr>
            <p:custDataLst>
              <p:tags r:id="rId4"/>
            </p:custDataLst>
          </p:nvPr>
        </p:nvSpPr>
        <p:spPr>
          <a:xfrm>
            <a:off x="1837735" y="503557"/>
            <a:ext cx="4198548" cy="521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r>
              <a:rPr lang="zh-CN" altLang="zh-CN" sz="2800" b="1" dirty="0">
                <a:solidFill>
                  <a:prstClr val="white"/>
                </a:solidFill>
                <a:latin typeface="微软雅黑" panose="020B0503020204020204" pitchFamily="34" charset="-122"/>
                <a:ea typeface="微软雅黑" panose="020B0503020204020204" pitchFamily="34" charset="-122"/>
              </a:rPr>
              <a:t>汽车车身结构</a:t>
            </a:r>
            <a:r>
              <a:rPr lang="zh-CN" altLang="zh-CN" sz="2800" b="1" dirty="0">
                <a:solidFill>
                  <a:prstClr val="white"/>
                </a:solidFill>
                <a:latin typeface="微软雅黑" panose="020B0503020204020204" pitchFamily="34" charset="-122"/>
                <a:ea typeface="微软雅黑" panose="020B0503020204020204" pitchFamily="34" charset="-122"/>
              </a:rPr>
              <a:t>的认知</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advClick="0" advTm="4000">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528" y="1057300"/>
            <a:ext cx="8280920" cy="4108817"/>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二、车窗及附件</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汽车的前、后车窗通常采用有利于视野而又美观的曲面玻璃。多数现代轿车采用专门的黏合剂将前、后车窗粘贴在窗框上，使之与车身壳体表面形成光顺连续的曲面以减小空气阻力。为了便于自然通风，在车门上通常有通风三角窗、能升降的车窗玻璃及其导轨，还有玻璃升降器及其手柄或电动玻璃升降器。现代轿车车门的升降玻璃都装在窗框和导轨的外侧，与车身壳体形成光顺连续的表面。侧窗玻璃通常采用茶色或带有隔热层的玻璃，可使室内保温并有安闲宁静的舒适感。具有完善的冷气、暖气、通风及空调设备的高级客车常常将侧窗设计成不可开启式，以提高车身的密封性。</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advClick="0" advTm="6000">
    <p:push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528" y="913284"/>
            <a:ext cx="8280920" cy="2446824"/>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三、汽车座椅</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座椅的作用是支承人体，使驾驶操作方便和乘坐舒适。座椅由骨架、坐垫、靠背和调节机构等部分组成。</a:t>
            </a:r>
            <a:endParaRPr lang="en-US" altLang="zh-CN"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座椅调节机构的作用是改变座椅与驾驶操纵机构的相对位置以适应不同身材的驾驶员的需要。最基本的两种调节方式是座椅行程调节和靠背角度调节。</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pic>
        <p:nvPicPr>
          <p:cNvPr id="14338" name="图片 368"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8733" y="2976774"/>
            <a:ext cx="2505075" cy="24468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339" name="图片 369" descr="IMG_2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8281" y="3199200"/>
            <a:ext cx="2263799" cy="2106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图片 370" descr="IMG_25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3145533"/>
            <a:ext cx="2920752" cy="2231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6000">
    <p:push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1061864"/>
            <a:ext cx="7848872" cy="5076190"/>
          </a:xfrm>
          <a:prstGeom prst="rect">
            <a:avLst/>
          </a:prstGeom>
        </p:spPr>
        <p:txBody>
          <a:bodyPr wrap="square">
            <a:spAutoFit/>
          </a:bodyPr>
          <a:lstStyle/>
          <a:p>
            <a:pPr indent="304800" algn="just">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zh-CN" b="1" dirty="0">
                <a:solidFill>
                  <a:srgbClr val="0070C0"/>
                </a:solidFill>
                <a:latin typeface="微软雅黑" panose="020B0503020204020204" pitchFamily="34" charset="-122"/>
                <a:ea typeface="微软雅黑" panose="020B0503020204020204" pitchFamily="34" charset="-122"/>
              </a:rPr>
              <a:t>车门是车身上重要的部件之一</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按其开启方法可分为哪几种？（</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A.</a:t>
            </a:r>
            <a:r>
              <a:rPr lang="zh-CN" altLang="zh-CN" b="1" dirty="0">
                <a:solidFill>
                  <a:srgbClr val="0070C0"/>
                </a:solidFill>
                <a:latin typeface="微软雅黑" panose="020B0503020204020204" pitchFamily="34" charset="-122"/>
                <a:ea typeface="微软雅黑" panose="020B0503020204020204" pitchFamily="34" charset="-122"/>
              </a:rPr>
              <a:t>顺开式</a:t>
            </a:r>
            <a:r>
              <a:rPr lang="en-US" altLang="zh-CN" b="1" dirty="0">
                <a:solidFill>
                  <a:srgbClr val="0070C0"/>
                </a:solidFill>
                <a:latin typeface="微软雅黑" panose="020B0503020204020204" pitchFamily="34" charset="-122"/>
                <a:ea typeface="微软雅黑" panose="020B0503020204020204" pitchFamily="34" charset="-122"/>
              </a:rPr>
              <a:t>                       B.</a:t>
            </a:r>
            <a:r>
              <a:rPr lang="zh-CN" altLang="zh-CN" b="1" dirty="0">
                <a:solidFill>
                  <a:srgbClr val="0070C0"/>
                </a:solidFill>
                <a:latin typeface="微软雅黑" panose="020B0503020204020204" pitchFamily="34" charset="-122"/>
                <a:ea typeface="微软雅黑" panose="020B0503020204020204" pitchFamily="34" charset="-122"/>
              </a:rPr>
              <a:t>逆开式</a:t>
            </a:r>
            <a:r>
              <a:rPr lang="en-US" altLang="zh-CN" b="1" dirty="0">
                <a:solidFill>
                  <a:srgbClr val="0070C0"/>
                </a:solidFill>
                <a:latin typeface="微软雅黑" panose="020B0503020204020204" pitchFamily="34" charset="-122"/>
                <a:ea typeface="微软雅黑" panose="020B0503020204020204" pitchFamily="34" charset="-122"/>
              </a:rPr>
              <a:t>      </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C.</a:t>
            </a:r>
            <a:r>
              <a:rPr lang="zh-CN" altLang="zh-CN" b="1" dirty="0">
                <a:solidFill>
                  <a:srgbClr val="0070C0"/>
                </a:solidFill>
                <a:latin typeface="微软雅黑" panose="020B0503020204020204" pitchFamily="34" charset="-122"/>
                <a:ea typeface="微软雅黑" panose="020B0503020204020204" pitchFamily="34" charset="-122"/>
              </a:rPr>
              <a:t>水平滑移式</a:t>
            </a:r>
            <a:r>
              <a:rPr lang="en-US" altLang="zh-CN" b="1" dirty="0">
                <a:solidFill>
                  <a:srgbClr val="0070C0"/>
                </a:solidFill>
                <a:latin typeface="微软雅黑" panose="020B0503020204020204" pitchFamily="34" charset="-122"/>
                <a:ea typeface="微软雅黑" panose="020B0503020204020204" pitchFamily="34" charset="-122"/>
              </a:rPr>
              <a:t>                 D.  </a:t>
            </a:r>
            <a:r>
              <a:rPr lang="zh-CN" altLang="zh-CN" b="1" dirty="0">
                <a:solidFill>
                  <a:srgbClr val="0070C0"/>
                </a:solidFill>
                <a:latin typeface="微软雅黑" panose="020B0503020204020204" pitchFamily="34" charset="-122"/>
                <a:ea typeface="微软雅黑" panose="020B0503020204020204" pitchFamily="34" charset="-122"/>
              </a:rPr>
              <a:t>上掀式</a:t>
            </a:r>
            <a:r>
              <a:rPr lang="en-US" altLang="zh-CN" b="1" dirty="0">
                <a:solidFill>
                  <a:srgbClr val="0070C0"/>
                </a:solidFill>
                <a:latin typeface="微软雅黑" panose="020B0503020204020204" pitchFamily="34" charset="-122"/>
                <a:ea typeface="微软雅黑" panose="020B0503020204020204" pitchFamily="34" charset="-122"/>
              </a:rPr>
              <a:t>  E.</a:t>
            </a:r>
            <a:r>
              <a:rPr lang="zh-CN" altLang="zh-CN" b="1" dirty="0">
                <a:solidFill>
                  <a:srgbClr val="0070C0"/>
                </a:solidFill>
                <a:latin typeface="微软雅黑" panose="020B0503020204020204" pitchFamily="34" charset="-122"/>
                <a:ea typeface="微软雅黑" panose="020B0503020204020204" pitchFamily="34" charset="-122"/>
              </a:rPr>
              <a:t>折叠式</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zh-CN" b="1" dirty="0">
                <a:solidFill>
                  <a:srgbClr val="0070C0"/>
                </a:solidFill>
                <a:latin typeface="微软雅黑" panose="020B0503020204020204" pitchFamily="34" charset="-122"/>
                <a:ea typeface="微软雅黑" panose="020B0503020204020204" pitchFamily="34" charset="-122"/>
              </a:rPr>
              <a:t>座椅调节机构的调节方式是（</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A.</a:t>
            </a:r>
            <a:r>
              <a:rPr lang="zh-CN" altLang="zh-CN" b="1" dirty="0">
                <a:solidFill>
                  <a:srgbClr val="0070C0"/>
                </a:solidFill>
                <a:latin typeface="微软雅黑" panose="020B0503020204020204" pitchFamily="34" charset="-122"/>
                <a:ea typeface="微软雅黑" panose="020B0503020204020204" pitchFamily="34" charset="-122"/>
              </a:rPr>
              <a:t>座椅行程调节</a:t>
            </a:r>
            <a:r>
              <a:rPr lang="en-US" altLang="zh-CN" b="1" dirty="0">
                <a:solidFill>
                  <a:srgbClr val="0070C0"/>
                </a:solidFill>
                <a:latin typeface="微软雅黑" panose="020B0503020204020204" pitchFamily="34" charset="-122"/>
                <a:ea typeface="微软雅黑" panose="020B0503020204020204" pitchFamily="34" charset="-122"/>
              </a:rPr>
              <a:t>              B.</a:t>
            </a:r>
            <a:r>
              <a:rPr lang="zh-CN" altLang="zh-CN" b="1" dirty="0">
                <a:solidFill>
                  <a:srgbClr val="0070C0"/>
                </a:solidFill>
                <a:latin typeface="微软雅黑" panose="020B0503020204020204" pitchFamily="34" charset="-122"/>
                <a:ea typeface="微软雅黑" panose="020B0503020204020204" pitchFamily="34" charset="-122"/>
              </a:rPr>
              <a:t>靠背角度调节</a:t>
            </a:r>
            <a:r>
              <a:rPr lang="en-US" altLang="zh-CN" b="1" dirty="0">
                <a:solidFill>
                  <a:srgbClr val="0070C0"/>
                </a:solidFill>
                <a:latin typeface="微软雅黑" panose="020B0503020204020204" pitchFamily="34" charset="-122"/>
                <a:ea typeface="微软雅黑" panose="020B0503020204020204" pitchFamily="34" charset="-122"/>
              </a:rPr>
              <a:t>   </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C.</a:t>
            </a:r>
            <a:r>
              <a:rPr lang="zh-CN" altLang="zh-CN" b="1" dirty="0">
                <a:solidFill>
                  <a:srgbClr val="0070C0"/>
                </a:solidFill>
                <a:latin typeface="微软雅黑" panose="020B0503020204020204" pitchFamily="34" charset="-122"/>
                <a:ea typeface="微软雅黑" panose="020B0503020204020204" pitchFamily="34" charset="-122"/>
              </a:rPr>
              <a:t>前端上、下调节</a:t>
            </a:r>
            <a:r>
              <a:rPr lang="en-US" altLang="zh-CN" b="1" dirty="0">
                <a:solidFill>
                  <a:srgbClr val="0070C0"/>
                </a:solidFill>
                <a:latin typeface="微软雅黑" panose="020B0503020204020204" pitchFamily="34" charset="-122"/>
                <a:ea typeface="微软雅黑" panose="020B0503020204020204" pitchFamily="34" charset="-122"/>
              </a:rPr>
              <a:t>           D.</a:t>
            </a:r>
            <a:r>
              <a:rPr lang="zh-CN" altLang="zh-CN" b="1" dirty="0">
                <a:solidFill>
                  <a:srgbClr val="0070C0"/>
                </a:solidFill>
                <a:latin typeface="微软雅黑" panose="020B0503020204020204" pitchFamily="34" charset="-122"/>
                <a:ea typeface="微软雅黑" panose="020B0503020204020204" pitchFamily="34" charset="-122"/>
              </a:rPr>
              <a:t>后端上、下调节</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bg1">
                <a:lumMod val="99000"/>
              </a:schemeClr>
            </a:gs>
            <a:gs pos="99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8000" contrast="40000"/>
                    </a14:imgEffect>
                  </a14:imgLayer>
                </a14:imgProps>
              </a:ext>
              <a:ext uri="{28A0092B-C50C-407E-A947-70E740481C1C}">
                <a14:useLocalDpi xmlns:a14="http://schemas.microsoft.com/office/drawing/2010/main" val="0"/>
              </a:ext>
            </a:extLst>
          </a:blip>
          <a:stretch>
            <a:fillRect/>
          </a:stretch>
        </p:blipFill>
        <p:spPr bwMode="auto">
          <a:xfrm>
            <a:off x="1077" y="2197"/>
            <a:ext cx="9141842" cy="5710603"/>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1677166" y="2121117"/>
            <a:ext cx="5976664" cy="1200329"/>
          </a:xfrm>
          <a:prstGeom prst="rect">
            <a:avLst/>
          </a:prstGeom>
        </p:spPr>
        <p:txBody>
          <a:bodyPr wrap="square">
            <a:spAutoFit/>
          </a:bodyPr>
          <a:lstStyle/>
          <a:p>
            <a:pPr algn="ctr"/>
            <a:r>
              <a:rPr lang="en-US" altLang="zh-CN"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 </a:t>
            </a:r>
            <a:r>
              <a:rPr lang="zh-CN" altLang="en-US"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谢谢大家 </a:t>
            </a:r>
            <a:r>
              <a:rPr lang="en-US" altLang="zh-CN"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a:t>
            </a:r>
            <a:endParaRPr lang="zh-CN" altLang="en-US"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endParaRPr>
          </a:p>
        </p:txBody>
      </p:sp>
      <p:sp>
        <p:nvSpPr>
          <p:cNvPr id="13" name="TextBox 12"/>
          <p:cNvSpPr txBox="1"/>
          <p:nvPr/>
        </p:nvSpPr>
        <p:spPr>
          <a:xfrm>
            <a:off x="3665612" y="3361928"/>
            <a:ext cx="1736373" cy="646331"/>
          </a:xfrm>
          <a:prstGeom prst="rect">
            <a:avLst/>
          </a:prstGeom>
          <a:noFill/>
        </p:spPr>
        <p:txBody>
          <a:bodyPr wrap="none" rtlCol="0">
            <a:spAutoFit/>
          </a:bodyPr>
          <a:lstStyle/>
          <a:p>
            <a:r>
              <a:rPr lang="en-US" altLang="zh-CN" sz="3600" i="1" dirty="0">
                <a:solidFill>
                  <a:schemeClr val="bg1">
                    <a:lumMod val="65000"/>
                  </a:schemeClr>
                </a:solidFill>
                <a:latin typeface="微软雅黑" panose="020B0503020204020204" pitchFamily="34" charset="-122"/>
                <a:ea typeface="微软雅黑" panose="020B0503020204020204" pitchFamily="34" charset="-122"/>
              </a:rPr>
              <a:t>Thanks</a:t>
            </a:r>
            <a:endParaRPr lang="zh-CN" altLang="en-US" sz="3600" i="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五边形 9"/>
          <p:cNvSpPr/>
          <p:nvPr/>
        </p:nvSpPr>
        <p:spPr>
          <a:xfrm rot="5400000">
            <a:off x="3664484" y="-751358"/>
            <a:ext cx="1815028" cy="3317744"/>
          </a:xfrm>
          <a:prstGeom prst="homePlate">
            <a:avLst>
              <a:gd name="adj" fmla="val 28927"/>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8100000" scaled="1"/>
            <a:tileRect/>
          </a:gradFill>
          <a:ln>
            <a:noFill/>
          </a:ln>
          <a:effectLst>
            <a:outerShdw dist="88900" dir="42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Vertical)">
                                      <p:cBhvr>
                                        <p:cTn id="11" dur="1000"/>
                                        <p:tgtEl>
                                          <p:spTgt spid="12"/>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1</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475320" y="2602567"/>
            <a:ext cx="6284335" cy="829945"/>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zh-CN" sz="4800" dirty="0">
                <a:ln w="12700" cmpd="sng">
                  <a:noFill/>
                  <a:prstDash val="solid"/>
                  <a:miter lim="800000"/>
                </a:ln>
                <a:gradFill>
                  <a:gsLst>
                    <a:gs pos="0">
                      <a:srgbClr val="002060"/>
                    </a:gs>
                    <a:gs pos="100000">
                      <a:srgbClr val="0070C0"/>
                    </a:gs>
                  </a:gsLst>
                  <a:lin ang="5400000" scaled="0"/>
                </a:gradFill>
              </a:rPr>
              <a:t>汽车车身</a:t>
            </a:r>
            <a:r>
              <a:rPr lang="zh-CN" altLang="en-US" sz="4800" dirty="0">
                <a:ln w="12700" cmpd="sng">
                  <a:noFill/>
                  <a:prstDash val="solid"/>
                  <a:miter lim="800000"/>
                </a:ln>
                <a:gradFill>
                  <a:gsLst>
                    <a:gs pos="0">
                      <a:srgbClr val="002060"/>
                    </a:gs>
                    <a:gs pos="100000">
                      <a:srgbClr val="0070C0"/>
                    </a:gs>
                  </a:gsLst>
                  <a:lin ang="5400000" scaled="0"/>
                </a:gradFill>
              </a:rPr>
              <a:t>结构的</a:t>
            </a:r>
            <a:r>
              <a:rPr lang="zh-CN" altLang="zh-CN" sz="4800" dirty="0">
                <a:ln w="12700" cmpd="sng">
                  <a:noFill/>
                  <a:prstDash val="solid"/>
                  <a:miter lim="800000"/>
                </a:ln>
                <a:gradFill>
                  <a:gsLst>
                    <a:gs pos="0">
                      <a:srgbClr val="002060"/>
                    </a:gs>
                    <a:gs pos="100000">
                      <a:srgbClr val="0070C0"/>
                    </a:gs>
                  </a:gsLst>
                  <a:lin ang="5400000" scaled="0"/>
                </a:gradFill>
              </a:rPr>
              <a:t>认识</a:t>
            </a:r>
            <a:endParaRPr lang="zh-CN" altLang="zh-CN" sz="4800" dirty="0">
              <a:ln w="12700" cmpd="sng">
                <a:noFill/>
                <a:prstDash val="solid"/>
                <a:miter lim="800000"/>
              </a:ln>
              <a:gradFill>
                <a:gsLst>
                  <a:gs pos="0">
                    <a:srgbClr val="002060"/>
                  </a:gs>
                  <a:gs pos="100000">
                    <a:srgbClr val="0070C0"/>
                  </a:gs>
                </a:gsLst>
                <a:lin ang="5400000" scaled="0"/>
              </a:gradFill>
            </a:endParaRPr>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36154" y="1849388"/>
            <a:ext cx="7848872" cy="2031325"/>
          </a:xfrm>
          <a:prstGeom prst="rect">
            <a:avLst/>
          </a:prstGeom>
          <a:noFill/>
        </p:spPr>
        <p:txBody>
          <a:bodyPr wrap="square" rtlCol="0">
            <a:spAutoFit/>
          </a:bodyPr>
          <a:lstStyle/>
          <a:p>
            <a:pPr>
              <a:lnSpc>
                <a:spcPct val="200000"/>
              </a:lnSpc>
            </a:pPr>
            <a:r>
              <a:rPr lang="en-US" altLang="zh-CN" sz="18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b="1" dirty="0">
                <a:solidFill>
                  <a:srgbClr val="0070C0"/>
                </a:solidFill>
                <a:latin typeface="微软雅黑" panose="020B0503020204020204" pitchFamily="34" charset="-122"/>
                <a:ea typeface="微软雅黑" panose="020B0503020204020204" pitchFamily="34" charset="-122"/>
              </a:rPr>
              <a:t>一辆高速行驶的纯电动汽车出现交通事故</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前保险杠及前照灯损坏脱落，前部整体变形</a:t>
            </a:r>
            <a:r>
              <a:rPr lang="en-US" altLang="zh-CN" b="1" dirty="0">
                <a:solidFill>
                  <a:srgbClr val="0070C0"/>
                </a:solidFill>
                <a:latin typeface="微软雅黑" panose="020B0503020204020204" pitchFamily="34" charset="-122"/>
                <a:ea typeface="微软雅黑" panose="020B0503020204020204" pitchFamily="34" charset="-122"/>
              </a:rPr>
              <a:t>400mm</a:t>
            </a:r>
            <a:r>
              <a:rPr lang="zh-CN" altLang="zh-CN" b="1" dirty="0">
                <a:solidFill>
                  <a:srgbClr val="0070C0"/>
                </a:solidFill>
                <a:latin typeface="微软雅黑" panose="020B0503020204020204" pitchFamily="34" charset="-122"/>
                <a:ea typeface="微软雅黑" panose="020B0503020204020204" pitchFamily="34" charset="-122"/>
              </a:rPr>
              <a:t>，发动机舱罩掀起并有严重褶皱变形，车辆进入维修厂进行维修。针对维修接待和车间确认意见，对车身进行修复。</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advClick="0" advTm="5000">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84841" y="1345332"/>
            <a:ext cx="970428" cy="863591"/>
            <a:chOff x="1710900" y="3027136"/>
            <a:chExt cx="734429" cy="653574"/>
          </a:xfrm>
        </p:grpSpPr>
        <p:sp>
          <p:nvSpPr>
            <p:cNvPr id="6" name="MH_Other_1"/>
            <p:cNvSpPr>
              <a:spLocks noChangeArrowheads="1"/>
            </p:cNvSpPr>
            <p:nvPr>
              <p:custDataLst>
                <p:tags r:id="rId1"/>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2"/>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3"/>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4"/>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nvGrpSpPr>
        <p:grpSpPr>
          <a:xfrm>
            <a:off x="660392" y="2641979"/>
            <a:ext cx="970429" cy="863591"/>
            <a:chOff x="4379101" y="3027136"/>
            <a:chExt cx="734430" cy="653574"/>
          </a:xfrm>
        </p:grpSpPr>
        <p:sp>
          <p:nvSpPr>
            <p:cNvPr id="11" name="MH_Other_5"/>
            <p:cNvSpPr>
              <a:spLocks noChangeArrowheads="1"/>
            </p:cNvSpPr>
            <p:nvPr>
              <p:custDataLst>
                <p:tags r:id="rId5"/>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02</a:t>
              </a:r>
              <a:endParaRPr lang="zh-CN" altLang="en-US" sz="2000" b="1">
                <a:solidFill>
                  <a:srgbClr val="FFFFFF"/>
                </a:solidFill>
                <a:ea typeface="微软雅黑" panose="020B0503020204020204" pitchFamily="34" charset="-122"/>
              </a:endParaRPr>
            </a:p>
          </p:txBody>
        </p:sp>
        <p:sp>
          <p:nvSpPr>
            <p:cNvPr id="12" name="MH_Other_6"/>
            <p:cNvSpPr>
              <a:spLocks noChangeArrowheads="1"/>
            </p:cNvSpPr>
            <p:nvPr>
              <p:custDataLst>
                <p:tags r:id="rId6"/>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7"/>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8"/>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nvGrpSpPr>
        <p:grpSpPr>
          <a:xfrm>
            <a:off x="654186" y="3866115"/>
            <a:ext cx="970428" cy="863593"/>
            <a:chOff x="1710900" y="4311825"/>
            <a:chExt cx="734429" cy="653575"/>
          </a:xfrm>
        </p:grpSpPr>
        <p:sp>
          <p:nvSpPr>
            <p:cNvPr id="16" name="MH_Other_9"/>
            <p:cNvSpPr>
              <a:spLocks noChangeArrowheads="1"/>
            </p:cNvSpPr>
            <p:nvPr>
              <p:custDataLst>
                <p:tags r:id="rId9"/>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03</a:t>
              </a:r>
              <a:endParaRPr lang="zh-CN" altLang="en-US" sz="2000" b="1">
                <a:solidFill>
                  <a:srgbClr val="FFFFFF"/>
                </a:solidFill>
                <a:ea typeface="微软雅黑" panose="020B0503020204020204" pitchFamily="34" charset="-122"/>
              </a:endParaRPr>
            </a:p>
          </p:txBody>
        </p:sp>
        <p:sp>
          <p:nvSpPr>
            <p:cNvPr id="17" name="MH_Other_10"/>
            <p:cNvSpPr>
              <a:spLocks noChangeArrowheads="1"/>
            </p:cNvSpPr>
            <p:nvPr>
              <p:custDataLst>
                <p:tags r:id="rId10"/>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1"/>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2"/>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nvSpPr>
        <p:spPr bwMode="auto">
          <a:xfrm>
            <a:off x="1777535" y="1581262"/>
            <a:ext cx="6245759"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能准确讲述汽车车身的作用和组成，并能在车辆上指出车身结构内容。</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defTabSz="932815"/>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nvSpPr>
        <p:spPr bwMode="auto">
          <a:xfrm>
            <a:off x="1777535" y="2843265"/>
            <a:ext cx="6599236" cy="107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能叙述车身壳体结构类型及其特点，并能说出不同车型的车身壳体结构类型。</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defTabSz="932815"/>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907704" y="4014809"/>
            <a:ext cx="6469067" cy="369332"/>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提高学生人文素养，培养学生深入学习、认真研究的工匠精神</a:t>
            </a:r>
            <a:r>
              <a:rPr lang="zh-CN" altLang="en-US"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399" y="985292"/>
            <a:ext cx="7416824" cy="4441216"/>
          </a:xfrm>
          <a:prstGeom prst="rect">
            <a:avLst/>
          </a:prstGeom>
          <a:noFill/>
        </p:spPr>
        <p:txBody>
          <a:bodyPr wrap="square" rtlCol="0">
            <a:spAutoFit/>
          </a:bodyPr>
          <a:lstStyle/>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一、车身的功用与组成</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汽车车身是驾驶员的工作场所，也是运载乘客和货物的场所。车身应为驾驶员提供良好的驾驶操作条件，为乘员提供舒适的乘坐条件</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隔离汽车行驶时的振动、噪声、废气以及恶劣气候的影响</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，并保证完好无损地运载货物且装卸方便。车身结构和设备还应保证行车的安全和减轻事故带来的影响。</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车身结构包括车身壳体、车门、车窗、前后钣金制件、车身内外部装饰件、座椅以及通风、暖气、空调装置等，在货车和专用汽车上还包括货厢和其他装备。</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Tree>
  </p:cSld>
  <p:clrMapOvr>
    <a:masterClrMapping/>
  </p:clrMapOvr>
  <p:transition advClick="0" advTm="6000">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4613892"/>
          </a:xfrm>
          <a:prstGeom prst="rect">
            <a:avLst/>
          </a:prstGeom>
        </p:spPr>
        <p:txBody>
          <a:bodyPr wrap="square">
            <a:spAutoFit/>
          </a:bodyPr>
          <a:lstStyle/>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二、车身的类型</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zh-CN" b="1" dirty="0">
                <a:solidFill>
                  <a:srgbClr val="0070C0"/>
                </a:solidFill>
                <a:latin typeface="微软雅黑" panose="020B0503020204020204" pitchFamily="34" charset="-122"/>
                <a:ea typeface="微软雅黑" panose="020B0503020204020204" pitchFamily="34" charset="-122"/>
              </a:rPr>
              <a:t>按结构形式分类</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zh-CN" b="1" dirty="0">
                <a:solidFill>
                  <a:srgbClr val="0070C0"/>
                </a:solidFill>
                <a:latin typeface="微软雅黑" panose="020B0503020204020204" pitchFamily="34" charset="-122"/>
                <a:ea typeface="微软雅黑" panose="020B0503020204020204" pitchFamily="34" charset="-122"/>
              </a:rPr>
              <a:t>骨架式</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有完整的骨架，车身蒙皮固定在骨架上。</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zh-CN" b="1" dirty="0">
                <a:solidFill>
                  <a:srgbClr val="0070C0"/>
                </a:solidFill>
                <a:latin typeface="微软雅黑" panose="020B0503020204020204" pitchFamily="34" charset="-122"/>
                <a:ea typeface="微软雅黑" panose="020B0503020204020204" pitchFamily="34" charset="-122"/>
              </a:rPr>
              <a:t>半骨架式</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有部分骨架，各骨架可彼此相连或靠蒙皮相连。</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(3)</a:t>
            </a:r>
            <a:r>
              <a:rPr lang="zh-CN" altLang="zh-CN" b="1" dirty="0">
                <a:solidFill>
                  <a:srgbClr val="0070C0"/>
                </a:solidFill>
                <a:latin typeface="微软雅黑" panose="020B0503020204020204" pitchFamily="34" charset="-122"/>
                <a:ea typeface="微软雅黑" panose="020B0503020204020204" pitchFamily="34" charset="-122"/>
              </a:rPr>
              <a:t>无骨架式：没有骨架，代替骨架的是蒙皮相互连接时形成的加强筋或板壳。</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zh-CN" b="1" dirty="0">
                <a:solidFill>
                  <a:srgbClr val="0070C0"/>
                </a:solidFill>
                <a:latin typeface="微软雅黑" panose="020B0503020204020204" pitchFamily="34" charset="-122"/>
                <a:ea typeface="微软雅黑" panose="020B0503020204020204" pitchFamily="34" charset="-122"/>
              </a:rPr>
              <a:t>按受力情况分类</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zh-CN" b="1" dirty="0">
                <a:solidFill>
                  <a:srgbClr val="0070C0"/>
                </a:solidFill>
                <a:latin typeface="微软雅黑" panose="020B0503020204020204" pitchFamily="34" charset="-122"/>
                <a:ea typeface="微软雅黑" panose="020B0503020204020204" pitchFamily="34" charset="-122"/>
              </a:rPr>
              <a:t>非承载式。这种车身通过橡胶软垫或弹簧与车架作柔性连接。车架是支承全车的基体，承受着在其上所安装的各个总成的各种载荷。</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zh-CN" b="1" dirty="0">
                <a:solidFill>
                  <a:srgbClr val="0070C0"/>
                </a:solidFill>
                <a:latin typeface="微软雅黑" panose="020B0503020204020204" pitchFamily="34" charset="-122"/>
                <a:ea typeface="微软雅黑" panose="020B0503020204020204" pitchFamily="34" charset="-122"/>
              </a:rPr>
              <a:t>半承载式。这种车身通过焊接、铆接或螺钉与车架作刚性连接。 </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(3)</a:t>
            </a:r>
            <a:r>
              <a:rPr lang="zh-CN" altLang="zh-CN" b="1" dirty="0">
                <a:solidFill>
                  <a:srgbClr val="0070C0"/>
                </a:solidFill>
                <a:latin typeface="微软雅黑" panose="020B0503020204020204" pitchFamily="34" charset="-122"/>
                <a:ea typeface="微软雅黑" panose="020B0503020204020204" pitchFamily="34" charset="-122"/>
              </a:rPr>
              <a:t>承载式</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或称全承载式</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。这种车身的汽车没有车架，车身就作为电力驱动控制系统和底盘各总成的安装基体，车身兼有车架的作用并承受全部载荷。</a:t>
            </a:r>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985292"/>
            <a:ext cx="7848872" cy="2895536"/>
          </a:xfrm>
          <a:prstGeom prst="rect">
            <a:avLst/>
          </a:prstGeom>
        </p:spPr>
        <p:txBody>
          <a:bodyPr wrap="square">
            <a:spAutoFit/>
          </a:bodyPr>
          <a:lstStyle/>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三、车身壳体结构</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1.</a:t>
            </a:r>
            <a:r>
              <a:rPr lang="zh-CN" altLang="zh-CN" b="1" dirty="0">
                <a:solidFill>
                  <a:srgbClr val="0070C0"/>
                </a:solidFill>
                <a:latin typeface="微软雅黑" panose="020B0503020204020204" pitchFamily="34" charset="-122"/>
                <a:ea typeface="微软雅黑" panose="020B0503020204020204" pitchFamily="34" charset="-122"/>
              </a:rPr>
              <a:t>轿车车身</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3075" name="图片 353"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81274" y="1906330"/>
            <a:ext cx="3564428" cy="2648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图片 354" descr="IMG_2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3249" y="2297084"/>
            <a:ext cx="3842722" cy="215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3275856" y="4823288"/>
            <a:ext cx="4572000" cy="460382"/>
          </a:xfrm>
          <a:prstGeom prst="rect">
            <a:avLst/>
          </a:prstGeom>
          <a:noFill/>
        </p:spPr>
        <p:txBody>
          <a:bodyPr wrap="square">
            <a:spAutoFit/>
          </a:bodyPr>
          <a:lstStyle/>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承载式车身壳体</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985292"/>
            <a:ext cx="7848872" cy="2895536"/>
          </a:xfrm>
          <a:prstGeom prst="rect">
            <a:avLst/>
          </a:prstGeom>
        </p:spPr>
        <p:txBody>
          <a:bodyPr wrap="square">
            <a:spAutoFit/>
          </a:bodyPr>
          <a:lstStyle/>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三、车身壳体结构</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zh-CN" b="1" dirty="0">
                <a:solidFill>
                  <a:srgbClr val="0070C0"/>
                </a:solidFill>
                <a:latin typeface="微软雅黑" panose="020B0503020204020204" pitchFamily="34" charset="-122"/>
                <a:ea typeface="微软雅黑" panose="020B0503020204020204" pitchFamily="34" charset="-122"/>
              </a:rPr>
              <a:t>轿车车身</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4098" name="图片 355"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35696" y="1921396"/>
            <a:ext cx="4657725"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3059832" y="4729708"/>
            <a:ext cx="4572000" cy="460382"/>
          </a:xfrm>
          <a:prstGeom prst="rect">
            <a:avLst/>
          </a:prstGeom>
          <a:noFill/>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非</a:t>
            </a:r>
            <a:r>
              <a:rPr lang="zh-CN" altLang="zh-CN" b="1" dirty="0">
                <a:solidFill>
                  <a:srgbClr val="0070C0"/>
                </a:solidFill>
                <a:latin typeface="微软雅黑" panose="020B0503020204020204" pitchFamily="34" charset="-122"/>
                <a:ea typeface="微软雅黑" panose="020B0503020204020204" pitchFamily="34" charset="-122"/>
              </a:rPr>
              <a:t>承载式车身壳体</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tags/tag1.xml><?xml version="1.0" encoding="utf-8"?>
<p:tagLst xmlns:p="http://schemas.openxmlformats.org/presentationml/2006/main">
  <p:tag name="KSO_WM_DIAGRAM_VIRTUALLY_FRAME" val="{&quot;height&quot;:131.5176377952756,&quot;left&quot;:118.3,&quot;top&quot;:38.35,&quot;width&quot;:435.4}"/>
</p:tagLst>
</file>

<file path=ppt/tags/tag10.xml><?xml version="1.0" encoding="utf-8"?>
<p:tagLst xmlns:p="http://schemas.openxmlformats.org/presentationml/2006/main">
  <p:tag name="MH" val="20151123103241"/>
  <p:tag name="MH_LIBRARY" val="GRAPHIC"/>
  <p:tag name="MH_TYPE" val="Other"/>
  <p:tag name="MH_ORDER" val="6"/>
</p:tagLst>
</file>

<file path=ppt/tags/tag11.xml><?xml version="1.0" encoding="utf-8"?>
<p:tagLst xmlns:p="http://schemas.openxmlformats.org/presentationml/2006/main">
  <p:tag name="MH" val="20151123103241"/>
  <p:tag name="MH_LIBRARY" val="GRAPHIC"/>
  <p:tag name="MH_TYPE" val="Other"/>
  <p:tag name="MH_ORDER" val="7"/>
</p:tagLst>
</file>

<file path=ppt/tags/tag12.xml><?xml version="1.0" encoding="utf-8"?>
<p:tagLst xmlns:p="http://schemas.openxmlformats.org/presentationml/2006/main">
  <p:tag name="MH" val="20151123103241"/>
  <p:tag name="MH_LIBRARY" val="GRAPHIC"/>
  <p:tag name="MH_TYPE" val="Other"/>
  <p:tag name="MH_ORDER" val="8"/>
</p:tagLst>
</file>

<file path=ppt/tags/tag13.xml><?xml version="1.0" encoding="utf-8"?>
<p:tagLst xmlns:p="http://schemas.openxmlformats.org/presentationml/2006/main">
  <p:tag name="MH" val="20151123103241"/>
  <p:tag name="MH_LIBRARY" val="GRAPHIC"/>
  <p:tag name="MH_TYPE" val="Other"/>
  <p:tag name="MH_ORDER" val="9"/>
</p:tagLst>
</file>

<file path=ppt/tags/tag14.xml><?xml version="1.0" encoding="utf-8"?>
<p:tagLst xmlns:p="http://schemas.openxmlformats.org/presentationml/2006/main">
  <p:tag name="MH" val="20151123103241"/>
  <p:tag name="MH_LIBRARY" val="GRAPHIC"/>
  <p:tag name="MH_TYPE" val="Other"/>
  <p:tag name="MH_ORDER" val="10"/>
</p:tagLst>
</file>

<file path=ppt/tags/tag15.xml><?xml version="1.0" encoding="utf-8"?>
<p:tagLst xmlns:p="http://schemas.openxmlformats.org/presentationml/2006/main">
  <p:tag name="MH" val="20151123103241"/>
  <p:tag name="MH_LIBRARY" val="GRAPHIC"/>
  <p:tag name="MH_TYPE" val="Other"/>
  <p:tag name="MH_ORDER" val="11"/>
</p:tagLst>
</file>

<file path=ppt/tags/tag16.xml><?xml version="1.0" encoding="utf-8"?>
<p:tagLst xmlns:p="http://schemas.openxmlformats.org/presentationml/2006/main">
  <p:tag name="MH" val="20151123103241"/>
  <p:tag name="MH_LIBRARY" val="GRAPHIC"/>
  <p:tag name="MH_TYPE" val="Other"/>
  <p:tag name="MH_ORDER" val="12"/>
</p:tagLst>
</file>

<file path=ppt/tags/tag17.xml><?xml version="1.0" encoding="utf-8"?>
<p:tagLst xmlns:p="http://schemas.openxmlformats.org/presentationml/2006/main">
  <p:tag name="commondata" val="eyJoZGlkIjoiZjE3MGMyZDMzOGIyMGUyMDk5Mjg3MWUzODcxN2RkNTQifQ=="/>
</p:tagLst>
</file>

<file path=ppt/tags/tag2.xml><?xml version="1.0" encoding="utf-8"?>
<p:tagLst xmlns:p="http://schemas.openxmlformats.org/presentationml/2006/main">
  <p:tag name="KSO_WM_DIAGRAM_VIRTUALLY_FRAME" val="{&quot;height&quot;:131.5176377952756,&quot;left&quot;:118.3,&quot;top&quot;:38.35,&quot;width&quot;:435.4}"/>
</p:tagLst>
</file>

<file path=ppt/tags/tag3.xml><?xml version="1.0" encoding="utf-8"?>
<p:tagLst xmlns:p="http://schemas.openxmlformats.org/presentationml/2006/main">
  <p:tag name="KSO_WM_DIAGRAM_VIRTUALLY_FRAME" val="{&quot;height&quot;:131.5176377952756,&quot;left&quot;:118.3,&quot;top&quot;:38.35,&quot;width&quot;:435.4}"/>
</p:tagLst>
</file>

<file path=ppt/tags/tag4.xml><?xml version="1.0" encoding="utf-8"?>
<p:tagLst xmlns:p="http://schemas.openxmlformats.org/presentationml/2006/main">
  <p:tag name="KSO_WM_DIAGRAM_VIRTUALLY_FRAME" val="{&quot;height&quot;:131.5176377952756,&quot;left&quot;:118.3,&quot;top&quot;:38.35,&quot;width&quot;:435.4}"/>
</p:tagLst>
</file>

<file path=ppt/tags/tag5.xml><?xml version="1.0" encoding="utf-8"?>
<p:tagLst xmlns:p="http://schemas.openxmlformats.org/presentationml/2006/main">
  <p:tag name="MH" val="20151123103241"/>
  <p:tag name="MH_LIBRARY" val="GRAPHIC"/>
  <p:tag name="MH_TYPE" val="Other"/>
  <p:tag name="MH_ORDER" val="1"/>
</p:tagLst>
</file>

<file path=ppt/tags/tag6.xml><?xml version="1.0" encoding="utf-8"?>
<p:tagLst xmlns:p="http://schemas.openxmlformats.org/presentationml/2006/main">
  <p:tag name="MH" val="20151123103241"/>
  <p:tag name="MH_LIBRARY" val="GRAPHIC"/>
  <p:tag name="MH_TYPE" val="Other"/>
  <p:tag name="MH_ORDER" val="2"/>
</p:tagLst>
</file>

<file path=ppt/tags/tag7.xml><?xml version="1.0" encoding="utf-8"?>
<p:tagLst xmlns:p="http://schemas.openxmlformats.org/presentationml/2006/main">
  <p:tag name="MH" val="20151123103241"/>
  <p:tag name="MH_LIBRARY" val="GRAPHIC"/>
  <p:tag name="MH_TYPE" val="Other"/>
  <p:tag name="MH_ORDER" val="3"/>
</p:tagLst>
</file>

<file path=ppt/tags/tag8.xml><?xml version="1.0" encoding="utf-8"?>
<p:tagLst xmlns:p="http://schemas.openxmlformats.org/presentationml/2006/main">
  <p:tag name="MH" val="20151123103241"/>
  <p:tag name="MH_LIBRARY" val="GRAPHIC"/>
  <p:tag name="MH_TYPE" val="Other"/>
  <p:tag name="MH_ORDER" val="4"/>
</p:tagLst>
</file>

<file path=ppt/tags/tag9.xml><?xml version="1.0" encoding="utf-8"?>
<p:tagLst xmlns:p="http://schemas.openxmlformats.org/presentationml/2006/main">
  <p:tag name="MH" val="20151123103241"/>
  <p:tag name="MH_LIBRARY" val="GRAPHIC"/>
  <p:tag name="MH_TYPE" val="Other"/>
  <p:tag name="MH_ORDER" val="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2115</Words>
  <Application>WPS 演示</Application>
  <PresentationFormat>全屏显示(16:10)</PresentationFormat>
  <Paragraphs>212</Paragraphs>
  <Slides>23</Slides>
  <Notes>40</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23</vt:i4>
      </vt:variant>
    </vt:vector>
  </HeadingPairs>
  <TitlesOfParts>
    <vt:vector size="35" baseType="lpstr">
      <vt:lpstr>Arial</vt:lpstr>
      <vt:lpstr>宋体</vt:lpstr>
      <vt:lpstr>Wingdings</vt:lpstr>
      <vt:lpstr>微软雅黑</vt:lpstr>
      <vt:lpstr>Calibri</vt:lpstr>
      <vt:lpstr>方正准圆简体</vt:lpstr>
      <vt:lpstr>Calibri</vt:lpstr>
      <vt:lpstr>Times New Roman</vt:lpstr>
      <vt:lpstr>Arial Unicode MS</vt:lpstr>
      <vt:lpstr>Office 主题</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xzc</dc:creator>
  <cp:lastModifiedBy>微信用户</cp:lastModifiedBy>
  <cp:revision>153</cp:revision>
  <dcterms:created xsi:type="dcterms:W3CDTF">2020-11-19T00:21:00Z</dcterms:created>
  <dcterms:modified xsi:type="dcterms:W3CDTF">2025-08-04T08:49:09Z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3C0D2479B4CC4D9EB81767F2C3075B78_12</vt:lpwstr>
  </property>
  <property fmtid="{D5CDD505-2E9C-101B-9397-08002B2CF9AE}" pid="3" name="KSOProductBuildVer">
    <vt:lpwstr>2052-12.1.0.17140</vt:lpwstr>
  </property>
</Properties>
</file>