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97" r:id="rId5"/>
    <p:sldId id="257" r:id="rId7"/>
    <p:sldId id="291" r:id="rId8"/>
    <p:sldId id="259" r:id="rId9"/>
    <p:sldId id="263" r:id="rId10"/>
    <p:sldId id="264" r:id="rId11"/>
    <p:sldId id="440" r:id="rId12"/>
    <p:sldId id="305" r:id="rId13"/>
    <p:sldId id="476" r:id="rId14"/>
    <p:sldId id="477" r:id="rId15"/>
    <p:sldId id="478" r:id="rId16"/>
    <p:sldId id="411" r:id="rId17"/>
    <p:sldId id="404" r:id="rId18"/>
    <p:sldId id="412" r:id="rId19"/>
    <p:sldId id="413" r:id="rId20"/>
    <p:sldId id="414" r:id="rId21"/>
    <p:sldId id="479" r:id="rId22"/>
    <p:sldId id="418" r:id="rId23"/>
    <p:sldId id="480" r:id="rId24"/>
    <p:sldId id="419" r:id="rId25"/>
    <p:sldId id="481" r:id="rId26"/>
    <p:sldId id="482" r:id="rId27"/>
    <p:sldId id="483" r:id="rId28"/>
    <p:sldId id="484" r:id="rId29"/>
    <p:sldId id="485" r:id="rId30"/>
    <p:sldId id="486" r:id="rId31"/>
    <p:sldId id="487" r:id="rId32"/>
    <p:sldId id="488" r:id="rId33"/>
    <p:sldId id="489" r:id="rId34"/>
    <p:sldId id="490" r:id="rId35"/>
    <p:sldId id="491" r:id="rId36"/>
    <p:sldId id="492" r:id="rId37"/>
    <p:sldId id="493" r:id="rId38"/>
    <p:sldId id="494" r:id="rId39"/>
    <p:sldId id="415" r:id="rId40"/>
    <p:sldId id="495" r:id="rId41"/>
    <p:sldId id="496" r:id="rId42"/>
    <p:sldId id="497" r:id="rId43"/>
    <p:sldId id="498" r:id="rId44"/>
    <p:sldId id="500" r:id="rId45"/>
    <p:sldId id="501" r:id="rId46"/>
    <p:sldId id="502" r:id="rId47"/>
    <p:sldId id="503" r:id="rId48"/>
    <p:sldId id="504" r:id="rId49"/>
    <p:sldId id="505" r:id="rId50"/>
    <p:sldId id="506" r:id="rId51"/>
    <p:sldId id="507" r:id="rId52"/>
    <p:sldId id="508" r:id="rId53"/>
    <p:sldId id="509" r:id="rId54"/>
    <p:sldId id="510" r:id="rId55"/>
    <p:sldId id="511" r:id="rId56"/>
    <p:sldId id="499" r:id="rId57"/>
    <p:sldId id="285" r:id="rId58"/>
  </p:sldIdLst>
  <p:sldSz cx="9144000" cy="5715000" type="screen16x1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91"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101" d="100"/>
          <a:sy n="101" d="100"/>
        </p:scale>
        <p:origin x="318" y="108"/>
      </p:cViewPr>
      <p:guideLst>
        <p:guide orient="horz" pos="1791"/>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2" Type="http://schemas.openxmlformats.org/officeDocument/2006/relationships/tags" Target="tags/tag48.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notesMaster" Target="notesMasters/notesMaster1.xml"/><Relationship Id="rId59" Type="http://schemas.openxmlformats.org/officeDocument/2006/relationships/presProps" Target="presProps.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8" Type="http://schemas.openxmlformats.org/officeDocument/2006/relationships/notesSlide" Target="../notesSlides/notesSlide15.xml"/><Relationship Id="rId17" Type="http://schemas.openxmlformats.org/officeDocument/2006/relationships/slideLayout" Target="../slideLayouts/slideLayout7.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4" Type="http://schemas.openxmlformats.org/officeDocument/2006/relationships/notesSlide" Target="../notesSlides/notesSlide38.xml"/><Relationship Id="rId13" Type="http://schemas.openxmlformats.org/officeDocument/2006/relationships/slideLayout" Target="../slideLayouts/slideLayout7.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image" Target="../media/image35.jpeg"/><Relationship Id="rId1" Type="http://schemas.openxmlformats.org/officeDocument/2006/relationships/image" Target="../media/image34.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notesSlide" Target="../notesSlides/notesSlide5.xml"/><Relationship Id="rId2" Type="http://schemas.openxmlformats.org/officeDocument/2006/relationships/tags" Target="../tags/tag2.xml"/><Relationship Id="rId19" Type="http://schemas.openxmlformats.org/officeDocument/2006/relationships/slideLayout" Target="../slideLayouts/slideLayout7.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microsoft.com/office/2007/relationships/hdphoto" Target="../media/image41.wdp"/><Relationship Id="rId1" Type="http://schemas.openxmlformats.org/officeDocument/2006/relationships/image" Target="../media/image4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218282" y="1777380"/>
            <a:ext cx="6278880" cy="706755"/>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汽车行驶系统的养护与拆检</a:t>
            </a:r>
            <a:endPar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学习单元七</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922020"/>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二、车架的类型及特点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altLang="zh-CN" b="1" dirty="0">
                <a:solidFill>
                  <a:srgbClr val="0070C0"/>
                </a:solidFill>
                <a:latin typeface="微软雅黑" panose="020B0503020204020204" pitchFamily="34" charset="-122"/>
                <a:ea typeface="微软雅黑" panose="020B0503020204020204" pitchFamily="34" charset="-122"/>
              </a:rPr>
              <a:t> </a:t>
            </a:r>
            <a:endParaRPr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23215" y="1380490"/>
            <a:ext cx="8540750" cy="2168525"/>
          </a:xfrm>
          <a:prstGeom prst="rect">
            <a:avLst/>
          </a:prstGeom>
          <a:noFill/>
          <a:ln w="9525">
            <a:noFill/>
          </a:ln>
        </p:spPr>
        <p:txBody>
          <a:bodyPr wrap="square">
            <a:spAutoFit/>
          </a:bodyPr>
          <a:p>
            <a:pPr indent="304800" algn="just">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3</a:t>
            </a:r>
            <a:r>
              <a:rPr altLang="zh-CN" b="1" dirty="0">
                <a:solidFill>
                  <a:srgbClr val="0070C0"/>
                </a:solidFill>
                <a:latin typeface="微软雅黑" panose="020B0503020204020204" pitchFamily="34" charset="-122"/>
                <a:ea typeface="微软雅黑" panose="020B0503020204020204" pitchFamily="34" charset="-122"/>
              </a:rPr>
              <a:t>.综合式车架       综合式车架是综合边梁式车架和中梁式车架的结构特点而形成的，如图所示。综合式车架的纵梁前端是边梁式的，用以安装发动机、后驱动桥和悬架装置；中后端是中梁式的，悬伸出来的支架可用以固定车身。这种车架的结构制造工艺复杂，目前已很少使用。</a:t>
            </a:r>
            <a:endParaRPr altLang="zh-CN" b="1" dirty="0">
              <a:solidFill>
                <a:srgbClr val="0070C0"/>
              </a:solidFill>
              <a:latin typeface="微软雅黑" panose="020B0503020204020204" pitchFamily="34" charset="-122"/>
              <a:ea typeface="微软雅黑" panose="020B0503020204020204" pitchFamily="34" charset="-122"/>
            </a:endParaRPr>
          </a:p>
        </p:txBody>
      </p:sp>
      <p:pic>
        <p:nvPicPr>
          <p:cNvPr id="3" name="图片 2" descr="IMG_256"/>
          <p:cNvPicPr>
            <a:picLocks noChangeAspect="1"/>
          </p:cNvPicPr>
          <p:nvPr/>
        </p:nvPicPr>
        <p:blipFill>
          <a:blip r:embed="rId1"/>
          <a:stretch>
            <a:fillRect/>
          </a:stretch>
        </p:blipFill>
        <p:spPr>
          <a:xfrm>
            <a:off x="1210310" y="3549015"/>
            <a:ext cx="6766560" cy="1915160"/>
          </a:xfrm>
          <a:prstGeom prst="rect">
            <a:avLst/>
          </a:prstGeom>
          <a:noFill/>
          <a:ln w="9525">
            <a:noFill/>
          </a:ln>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922020"/>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二、车架的类型及特点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altLang="zh-CN" b="1" dirty="0">
                <a:solidFill>
                  <a:srgbClr val="0070C0"/>
                </a:solidFill>
                <a:latin typeface="微软雅黑" panose="020B0503020204020204" pitchFamily="34" charset="-122"/>
                <a:ea typeface="微软雅黑" panose="020B0503020204020204" pitchFamily="34" charset="-122"/>
              </a:rPr>
              <a:t> </a:t>
            </a:r>
            <a:endParaRPr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23215" y="1380490"/>
            <a:ext cx="8540750" cy="1753235"/>
          </a:xfrm>
          <a:prstGeom prst="rect">
            <a:avLst/>
          </a:prstGeom>
          <a:noFill/>
          <a:ln w="9525">
            <a:noFill/>
          </a:ln>
        </p:spPr>
        <p:txBody>
          <a:bodyPr wrap="square">
            <a:spAutoFit/>
          </a:bodyPr>
          <a:p>
            <a:pPr indent="304800" algn="just">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4.</a:t>
            </a:r>
            <a:r>
              <a:rPr altLang="zh-CN" b="1" dirty="0">
                <a:solidFill>
                  <a:srgbClr val="0070C0"/>
                </a:solidFill>
                <a:latin typeface="微软雅黑" panose="020B0503020204020204" pitchFamily="34" charset="-122"/>
                <a:ea typeface="微软雅黑" panose="020B0503020204020204" pitchFamily="34" charset="-122"/>
              </a:rPr>
              <a:t>无梁式车架     无梁式车架是用车身兼作车架，所有总成和零部件都安装在车身上，全部作用力都由车身承受，因此这种车架又称为承载式车身，如图所示。目前大多用于轿车和部分客车上，如桑塔纳轿车、一汽奥迪100型轿车。</a:t>
            </a:r>
            <a:endParaRPr altLang="zh-CN" b="1" dirty="0">
              <a:solidFill>
                <a:srgbClr val="0070C0"/>
              </a:solidFill>
              <a:latin typeface="微软雅黑" panose="020B0503020204020204" pitchFamily="34" charset="-122"/>
              <a:ea typeface="微软雅黑" panose="020B0503020204020204" pitchFamily="34" charset="-122"/>
            </a:endParaRPr>
          </a:p>
        </p:txBody>
      </p:sp>
      <p:pic>
        <p:nvPicPr>
          <p:cNvPr id="8" name="图片 3" descr="IMG_256"/>
          <p:cNvPicPr>
            <a:picLocks noChangeAspect="1"/>
          </p:cNvPicPr>
          <p:nvPr/>
        </p:nvPicPr>
        <p:blipFill>
          <a:blip r:embed="rId1"/>
          <a:stretch>
            <a:fillRect/>
          </a:stretch>
        </p:blipFill>
        <p:spPr>
          <a:xfrm>
            <a:off x="1953895" y="3233420"/>
            <a:ext cx="4748530" cy="2196465"/>
          </a:xfrm>
          <a:prstGeom prst="rect">
            <a:avLst/>
          </a:prstGeom>
          <a:noFill/>
          <a:ln w="9525">
            <a:noFill/>
          </a:ln>
        </p:spPr>
      </p:pic>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750" y="1420495"/>
            <a:ext cx="8107680" cy="3529965"/>
          </a:xfrm>
          <a:prstGeom prst="rect">
            <a:avLst/>
          </a:prstGeom>
        </p:spPr>
        <p:txBody>
          <a:bodyPr wrap="square">
            <a:no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  1.</a:t>
            </a:r>
            <a:r>
              <a:rPr altLang="zh-CN" b="1" dirty="0">
                <a:solidFill>
                  <a:srgbClr val="0070C0"/>
                </a:solidFill>
                <a:latin typeface="微软雅黑" panose="020B0503020204020204" pitchFamily="34" charset="-122"/>
                <a:ea typeface="微软雅黑" panose="020B0503020204020204" pitchFamily="34" charset="-122"/>
              </a:rPr>
              <a:t>汽车车架根据其结构形式可分为</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和</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u="sng" dirty="0">
                <a:solidFill>
                  <a:srgbClr val="0070C0"/>
                </a:solidFill>
                <a:latin typeface="微软雅黑" panose="020B0503020204020204" pitchFamily="34" charset="-122"/>
                <a:ea typeface="微软雅黑" panose="020B0503020204020204" pitchFamily="34" charset="-122"/>
              </a:rPr>
              <a:t>                  </a:t>
            </a:r>
            <a:r>
              <a:rPr lang="en-US" b="1" dirty="0">
                <a:solidFill>
                  <a:srgbClr val="0070C0"/>
                </a:solidFill>
                <a:latin typeface="微软雅黑" panose="020B0503020204020204" pitchFamily="34" charset="-122"/>
                <a:ea typeface="微软雅黑" panose="020B0503020204020204" pitchFamily="34" charset="-122"/>
              </a:rPr>
              <a:t>4</a:t>
            </a:r>
            <a:r>
              <a:rPr altLang="zh-CN" b="1" dirty="0">
                <a:solidFill>
                  <a:srgbClr val="0070C0"/>
                </a:solidFill>
                <a:latin typeface="微软雅黑" panose="020B0503020204020204" pitchFamily="34" charset="-122"/>
                <a:ea typeface="微软雅黑" panose="020B0503020204020204" pitchFamily="34" charset="-122"/>
              </a:rPr>
              <a:t>种类型。</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  </a:t>
            </a:r>
            <a:r>
              <a:rPr lang="en-US" b="1" dirty="0">
                <a:solidFill>
                  <a:srgbClr val="0070C0"/>
                </a:solidFill>
                <a:latin typeface="微软雅黑" panose="020B0503020204020204" pitchFamily="34" charset="-122"/>
                <a:ea typeface="微软雅黑" panose="020B0503020204020204" pitchFamily="34" charset="-122"/>
              </a:rPr>
              <a:t>2.</a:t>
            </a:r>
            <a:r>
              <a:rPr altLang="zh-CN" b="1" dirty="0">
                <a:solidFill>
                  <a:srgbClr val="0070C0"/>
                </a:solidFill>
                <a:latin typeface="微软雅黑" panose="020B0503020204020204" pitchFamily="34" charset="-122"/>
                <a:ea typeface="微软雅黑" panose="020B0503020204020204" pitchFamily="34" charset="-122"/>
              </a:rPr>
              <a:t>汽车行驶系一般由车架、</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、车轮和悬架等部分组成。</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95313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车桥和车轮的养护</a:t>
            </a:r>
            <a:endParaRPr lang="zh-CN" altLang="en-US" dirty="0"/>
          </a:p>
          <a:p>
            <a:endParaRPr lang="zh-CN" altLang="en-US"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7564" y="1561356"/>
            <a:ext cx="7848872" cy="1753235"/>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某4S店接到车主的电话，据车主描述他的迈腾汽车车轮会有规律地跳动，而且方向盘抖动，送店后经过检查，该车辆的车轮严重不平衡，请在4小时内完成该车的维修任务，并对客户提出车辆使用建议。</a:t>
            </a:r>
            <a:endParaRPr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411082"/>
            <a:ext cx="6245759"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能准确讲述汽车车桥的类型和功能，并能在车辆上指出各类型车桥的具体位置。</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27" name="TextBox 53"/>
          <p:cNvSpPr txBox="1">
            <a:spLocks noChangeArrowheads="1"/>
          </p:cNvSpPr>
          <p:nvPr/>
        </p:nvSpPr>
        <p:spPr bwMode="auto">
          <a:xfrm>
            <a:off x="1777535" y="2285735"/>
            <a:ext cx="6599236"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能准确描述四轮定位的各个参数，并且能利用实训设备对车辆进行四轮定位。</a:t>
            </a:r>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en-US" altLang="zh-CN" b="1" dirty="0">
                <a:solidFill>
                  <a:srgbClr val="0070C0"/>
                </a:solidFill>
                <a:latin typeface="微软雅黑" panose="020B0503020204020204" pitchFamily="34" charset="-122"/>
                <a:ea typeface="微软雅黑" panose="020B0503020204020204" pitchFamily="34" charset="-122"/>
              </a:rPr>
              <a:t>能简要描述车轮和轮胎的组成和作用，并且能进行轮胎动平衡操作。  </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zh-CN" b="1" dirty="0">
                <a:solidFill>
                  <a:srgbClr val="0070C0"/>
                </a:solidFill>
                <a:latin typeface="微软雅黑" panose="020B0503020204020204" pitchFamily="34" charset="-122"/>
                <a:ea typeface="微软雅黑" panose="020B0503020204020204" pitchFamily="34" charset="-122"/>
              </a:rPr>
              <a:t>培养认真学习、不断探索的精神，提高学生实践动手能力。</a:t>
            </a:r>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60711" y="1193567"/>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60392" y="2208274"/>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61171" y="3224130"/>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2" name="组合 1"/>
          <p:cNvGrpSpPr/>
          <p:nvPr/>
        </p:nvGrpSpPr>
        <p:grpSpPr>
          <a:xfrm>
            <a:off x="660536" y="4329030"/>
            <a:ext cx="970428" cy="863593"/>
            <a:chOff x="1710900" y="4311825"/>
            <a:chExt cx="734429" cy="653575"/>
          </a:xfrm>
        </p:grpSpPr>
        <p:sp>
          <p:nvSpPr>
            <p:cNvPr id="4" name="MH_Other_9"/>
            <p:cNvSpPr>
              <a:spLocks noChangeArrowheads="1"/>
            </p:cNvSpPr>
            <p:nvPr>
              <p:custDataLst>
                <p:tags r:id="rId13"/>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a:solidFill>
                    <a:srgbClr val="FFFFFF"/>
                  </a:solidFill>
                  <a:ea typeface="微软雅黑" panose="020B0503020204020204" pitchFamily="34" charset="-122"/>
                </a:rPr>
                <a:t>04</a:t>
              </a:r>
              <a:endParaRPr lang="zh-CN" altLang="en-US" sz="2000" b="1">
                <a:solidFill>
                  <a:srgbClr val="FFFFFF"/>
                </a:solidFill>
                <a:ea typeface="微软雅黑" panose="020B0503020204020204" pitchFamily="34" charset="-122"/>
              </a:endParaRPr>
            </a:p>
          </p:txBody>
        </p:sp>
        <p:sp>
          <p:nvSpPr>
            <p:cNvPr id="20" name="MH_Other_10"/>
            <p:cNvSpPr>
              <a:spLocks noChangeArrowheads="1"/>
            </p:cNvSpPr>
            <p:nvPr>
              <p:custDataLst>
                <p:tags r:id="rId14"/>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23" name="MH_Other_11"/>
            <p:cNvSpPr>
              <a:spLocks noChangeArrowheads="1"/>
            </p:cNvSpPr>
            <p:nvPr>
              <p:custDataLst>
                <p:tags r:id="rId15"/>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2"/>
            <p:cNvSpPr>
              <a:spLocks noChangeArrowheads="1"/>
            </p:cNvSpPr>
            <p:nvPr>
              <p:custDataLst>
                <p:tags r:id="rId16"/>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一、车桥的功用及分类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1035685" y="1482090"/>
            <a:ext cx="6635750" cy="3415030"/>
          </a:xfrm>
          <a:prstGeom prst="rect">
            <a:avLst/>
          </a:prstGeom>
          <a:noFill/>
          <a:ln w="9525">
            <a:noFill/>
          </a:ln>
        </p:spPr>
        <p:txBody>
          <a:bodyPr wrap="square">
            <a:spAutoFit/>
          </a:bodyPr>
          <a:p>
            <a:pPr indent="306070" algn="l">
              <a:lnSpc>
                <a:spcPct val="200000"/>
              </a:lnSpc>
              <a:buClrTx/>
              <a:buSzTx/>
              <a:buFontTx/>
            </a:pPr>
            <a:r>
              <a:rPr lang="en-US" altLang="zh-CN" sz="1800" b="1" dirty="0">
                <a:solidFill>
                  <a:srgbClr val="0070C0"/>
                </a:solidFill>
                <a:latin typeface="微软雅黑" panose="020B0503020204020204" pitchFamily="34" charset="-122"/>
                <a:ea typeface="微软雅黑" panose="020B0503020204020204" pitchFamily="34" charset="-122"/>
              </a:rPr>
              <a:t>  </a:t>
            </a:r>
            <a:r>
              <a:rPr lang="zh-CN" altLang="en-US" sz="1800" b="1" dirty="0">
                <a:solidFill>
                  <a:srgbClr val="0070C0"/>
                </a:solidFill>
                <a:latin typeface="微软雅黑" panose="020B0503020204020204" pitchFamily="34" charset="-122"/>
                <a:ea typeface="微软雅黑" panose="020B0503020204020204" pitchFamily="34" charset="-122"/>
              </a:rPr>
              <a:t>1.车桥的功用      车桥（也称车轴）通过悬架与车架（或承载式车身）相连接，两端安装汽车车轮。车架所受的垂直载荷通过车桥传到车轮；车轮上的滚动阻力、驱动力、制动力和侧向力及其弯矩、转矩又通过车桥传递给悬架和车架，故车桥的作用是传递车架（或承载式车身）与车轮之间的各种作用力及力矩。</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一、车桥的功用及分类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563880" y="1495425"/>
            <a:ext cx="8149590" cy="3415030"/>
          </a:xfrm>
          <a:prstGeom prst="rect">
            <a:avLst/>
          </a:prstGeom>
          <a:noFill/>
          <a:ln w="9525">
            <a:noFill/>
          </a:ln>
        </p:spPr>
        <p:txBody>
          <a:bodyPr wrap="square">
            <a:spAutoFit/>
          </a:bodyPr>
          <a:p>
            <a:pPr indent="306070" algn="l">
              <a:lnSpc>
                <a:spcPct val="150000"/>
              </a:lnSpc>
              <a:buClrTx/>
              <a:buSzTx/>
              <a:buFontTx/>
            </a:pPr>
            <a:r>
              <a:rPr lang="en-US" altLang="zh-CN" sz="1800" b="1" dirty="0">
                <a:solidFill>
                  <a:srgbClr val="0070C0"/>
                </a:solidFill>
                <a:latin typeface="微软雅黑" panose="020B0503020204020204" pitchFamily="34" charset="-122"/>
                <a:ea typeface="微软雅黑" panose="020B0503020204020204" pitchFamily="34" charset="-122"/>
              </a:rPr>
              <a:t>  </a:t>
            </a:r>
            <a:r>
              <a:rPr lang="zh-CN" altLang="en-US" sz="1800" b="1" dirty="0">
                <a:solidFill>
                  <a:srgbClr val="0070C0"/>
                </a:solidFill>
                <a:latin typeface="微软雅黑" panose="020B0503020204020204" pitchFamily="34" charset="-122"/>
                <a:ea typeface="微软雅黑" panose="020B0503020204020204" pitchFamily="34" charset="-122"/>
              </a:rPr>
              <a:t>2.车桥的分类       车桥的结构形式与悬架结构以及传动系统的布置形式有关。</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lang="zh-CN" altLang="en-US" sz="1800" b="1" dirty="0">
                <a:solidFill>
                  <a:srgbClr val="0070C0"/>
                </a:solidFill>
                <a:latin typeface="微软雅黑" panose="020B0503020204020204" pitchFamily="34" charset="-122"/>
                <a:ea typeface="微软雅黑" panose="020B0503020204020204" pitchFamily="34" charset="-122"/>
              </a:rPr>
              <a:t>  根据悬架的结构布置形式不同，车桥可分为整体式和断开式两种。当采用非独立悬架时，车桥中部是刚性的实心和空心（管状）梁，这种车桥即称为整体式；断开式车桥的中部是活动关节式结构，与独立悬架配合使用。</a:t>
            </a:r>
            <a:endParaRPr lang="zh-CN" altLang="en-US"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lang="zh-CN" altLang="en-US" sz="1800" b="1" dirty="0">
                <a:solidFill>
                  <a:srgbClr val="0070C0"/>
                </a:solidFill>
                <a:latin typeface="微软雅黑" panose="020B0503020204020204" pitchFamily="34" charset="-122"/>
                <a:ea typeface="微软雅黑" panose="020B0503020204020204" pitchFamily="34" charset="-122"/>
              </a:rPr>
              <a:t>  按照车桥上车轮的运动方式和作用，可分为转向桥、驱动桥、转向驱动桥和支持桥4种类型。其中，转向桥和支持桥属于从动桥。支持桥是指只起支撑作用的车桥，它除了不能转向外，其他功能和结构与转向桥基本上相同。</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0235" y="842010"/>
            <a:ext cx="8002270" cy="4523105"/>
          </a:xfrm>
          <a:prstGeom prst="rect">
            <a:avLst/>
          </a:prstGeom>
          <a:noFill/>
        </p:spPr>
        <p:txBody>
          <a:bodyPr wrap="square" rtlCol="0">
            <a:spAutoFit/>
          </a:bodyPr>
          <a:lstStyle/>
          <a:p>
            <a:pPr indent="306070">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二、转向桥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1.转向桥的功用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（1）转向桥通过转向节可使车轮偏转一定角度，以实现汽车的转向。</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（2）转向桥承受一定的载荷。转向桥既承受垂直载荷，也承受纵向力、侧向力及其力矩。因此，转向桥必须有足够的强度和刚度。</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（3）转向桥应具有正确的定位角度及合适的转向角。</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（4）在车轮转向的过程中，内部部件之间的摩擦力应尽可能地减少，使得汽车转向轻便。同时，保证方向的稳定性。</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1990" y="1272540"/>
            <a:ext cx="7738745" cy="3415030"/>
          </a:xfrm>
          <a:prstGeom prst="rect">
            <a:avLst/>
          </a:prstGeom>
          <a:noFill/>
        </p:spPr>
        <p:txBody>
          <a:bodyPr wrap="square" rtlCol="0">
            <a:spAutoFit/>
          </a:bodyPr>
          <a:lstStyle/>
          <a:p>
            <a:pPr indent="306070">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二、转向桥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2.转向桥的构造</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转向桥既可以与独立悬架配合使用，又可以与非独立悬架配合。汽车上非独立悬架转向桥的结构大体是相同的，主要由前梁、转向节和转向主销等组成部分。断开式转向桥的作用与非断开式转向桥的作用基本上一样，有所不同的是断开式转向桥与独立悬架匹配。</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1682734" y="1169266"/>
            <a:ext cx="4603843"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789" y="1849388"/>
            <a:ext cx="4445787"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dirty="0">
                <a:solidFill>
                  <a:prstClr val="white"/>
                </a:solidFill>
                <a:latin typeface="微软雅黑" panose="020B0503020204020204" pitchFamily="34" charset="-122"/>
                <a:ea typeface="微软雅黑" panose="020B0503020204020204" pitchFamily="34" charset="-122"/>
                <a:cs typeface="+mn-cs"/>
              </a:rPr>
              <a:t>3</a:t>
            </a:r>
            <a:r>
              <a:rPr kumimoji="0" lang="en-US" altLang="zh-CN" sz="2800" b="1" i="0" u="none" strike="noStrike" kern="1200" cap="none" spc="0" normalizeH="0" baseline="0" dirty="0">
                <a:solidFill>
                  <a:prstClr val="white"/>
                </a:solidFill>
                <a:latin typeface="微软雅黑" panose="020B0503020204020204" pitchFamily="34" charset="-122"/>
                <a:ea typeface="微软雅黑" panose="020B0503020204020204" pitchFamily="34" charset="-122"/>
                <a:cs typeface="+mn-cs"/>
              </a:rPr>
              <a:t>.</a:t>
            </a:r>
            <a:r>
              <a:rPr kumimoji="0" lang="zh-CN" altLang="zh-CN" sz="2800" b="1" i="0" u="none" strike="noStrike" kern="1200" cap="none" spc="0" normalizeH="0" baseline="0" dirty="0">
                <a:solidFill>
                  <a:prstClr val="white"/>
                </a:solidFill>
                <a:latin typeface="微软雅黑" panose="020B0503020204020204" pitchFamily="34" charset="-122"/>
                <a:ea typeface="微软雅黑" panose="020B0503020204020204" pitchFamily="34" charset="-122"/>
                <a:cs typeface="+mn-cs"/>
              </a:rPr>
              <a:t>悬架的</a:t>
            </a:r>
            <a:r>
              <a:rPr kumimoji="0" lang="zh-CN" altLang="zh-CN" sz="2800" b="1" i="0" u="none" strike="noStrike" kern="1200" cap="none" spc="0" normalizeH="0" baseline="0" dirty="0">
                <a:solidFill>
                  <a:prstClr val="white"/>
                </a:solidFill>
                <a:latin typeface="微软雅黑" panose="020B0503020204020204" pitchFamily="34" charset="-122"/>
                <a:ea typeface="微软雅黑" panose="020B0503020204020204" pitchFamily="34" charset="-122"/>
                <a:cs typeface="+mn-cs"/>
              </a:rPr>
              <a:t>拆检</a:t>
            </a:r>
            <a:endParaRPr kumimoji="0" lang="zh-CN" altLang="zh-CN" sz="2800" b="1" i="0" u="none" strike="noStrike" kern="1200" cap="none" spc="0" normalizeH="0" baseline="0" dirty="0">
              <a:solidFill>
                <a:prstClr val="white"/>
              </a:solidFill>
              <a:latin typeface="微软雅黑" panose="020B0503020204020204" pitchFamily="34" charset="-122"/>
              <a:ea typeface="微软雅黑" panose="020B0503020204020204" pitchFamily="34" charset="-122"/>
              <a:cs typeface="+mn-cs"/>
            </a:endParaRPr>
          </a:p>
        </p:txBody>
      </p:sp>
      <p:sp>
        <p:nvSpPr>
          <p:cNvPr id="84" name="矩形 83"/>
          <p:cNvSpPr/>
          <p:nvPr/>
        </p:nvSpPr>
        <p:spPr>
          <a:xfrm>
            <a:off x="1837398" y="3233047"/>
            <a:ext cx="4444508"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9245" y="3928330"/>
            <a:ext cx="4620946"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1837398" y="1204184"/>
            <a:ext cx="444918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lang="zh-CN" altLang="zh-CN" sz="2800" b="1" dirty="0">
                <a:solidFill>
                  <a:prstClr val="white"/>
                </a:solidFill>
                <a:latin typeface="微软雅黑" panose="020B0503020204020204" pitchFamily="34" charset="-122"/>
                <a:ea typeface="微软雅黑" panose="020B0503020204020204" pitchFamily="34" charset="-122"/>
              </a:rPr>
              <a:t>车桥和车轮的</a:t>
            </a:r>
            <a:r>
              <a:rPr lang="zh-CN" altLang="zh-CN" sz="2800" b="1" dirty="0">
                <a:solidFill>
                  <a:prstClr val="white"/>
                </a:solidFill>
                <a:latin typeface="微软雅黑" panose="020B0503020204020204" pitchFamily="34" charset="-122"/>
                <a:ea typeface="微软雅黑" panose="020B0503020204020204" pitchFamily="34" charset="-122"/>
              </a:rPr>
              <a:t>养护</a:t>
            </a:r>
            <a:endParaRPr lang="zh-CN" altLang="zh-CN"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nvSpPr>
        <p:spPr>
          <a:xfrm>
            <a:off x="1506961" y="4608450"/>
            <a:ext cx="479322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nvSpPr>
        <p:spPr>
          <a:xfrm>
            <a:off x="1502706" y="487285"/>
            <a:ext cx="4797485"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25899"/>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284" y="2548748"/>
            <a:ext cx="428329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nvSpPr>
        <p:spPr>
          <a:xfrm>
            <a:off x="1837398" y="503538"/>
            <a:ext cx="3742714"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车架的</a:t>
            </a: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拆解</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3705225" cy="383095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三、转向驱动桥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发动机前置前轮驱动和全轮驱动的汽车，其前桥不仅作为转向桥，还兼具着驱动桥的作用，这种类型的车桥称为转向驱动桥。转向驱动桥示意图如图所示，它除了具有主减速器、差速器和半轴，还包括一般转向桥所具有的转向节、轮毂和主销等。</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11" name="图片 3"/>
          <p:cNvPicPr>
            <a:picLocks noChangeAspect="1"/>
          </p:cNvPicPr>
          <p:nvPr/>
        </p:nvPicPr>
        <p:blipFill>
          <a:blip r:embed="rId1"/>
          <a:stretch>
            <a:fillRect/>
          </a:stretch>
        </p:blipFill>
        <p:spPr>
          <a:xfrm>
            <a:off x="4171315" y="899795"/>
            <a:ext cx="4663440" cy="3352165"/>
          </a:xfrm>
          <a:prstGeom prst="rect">
            <a:avLst/>
          </a:prstGeom>
          <a:noFill/>
          <a:ln>
            <a:noFill/>
          </a:ln>
        </p:spPr>
      </p:pic>
      <p:sp>
        <p:nvSpPr>
          <p:cNvPr id="100" name="文本框 99"/>
          <p:cNvSpPr txBox="1"/>
          <p:nvPr/>
        </p:nvSpPr>
        <p:spPr>
          <a:xfrm>
            <a:off x="3754755" y="4260533"/>
            <a:ext cx="5080000" cy="1383665"/>
          </a:xfrm>
          <a:prstGeom prst="rect">
            <a:avLst/>
          </a:prstGeom>
          <a:noFill/>
          <a:ln w="9525">
            <a:noFill/>
          </a:ln>
        </p:spPr>
        <p:txBody>
          <a:bodyPr>
            <a:spAutoFit/>
          </a:bodyPr>
          <a:p>
            <a:pPr indent="0" algn="ctr"/>
            <a:r>
              <a:rPr lang="en-US" sz="1400" b="0">
                <a:solidFill>
                  <a:srgbClr val="000000"/>
                </a:solidFill>
                <a:latin typeface="宋体" panose="02010600030101010101" pitchFamily="2" charset="-122"/>
                <a:ea typeface="宋体" panose="02010600030101010101" pitchFamily="2" charset="-122"/>
              </a:rPr>
              <a:t>1</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一转向节壳体；</a:t>
            </a:r>
            <a:r>
              <a:rPr lang="en-US" sz="1400" b="0">
                <a:solidFill>
                  <a:srgbClr val="000000"/>
                </a:solidFill>
                <a:latin typeface="Calibri" panose="020F0502020204030204" pitchFamily="34" charset="0"/>
                <a:ea typeface="宋体" panose="02010600030101010101" pitchFamily="2" charset="-122"/>
              </a:rPr>
              <a:t> </a:t>
            </a:r>
            <a:r>
              <a:rPr lang="en-US" sz="1400" b="0">
                <a:solidFill>
                  <a:srgbClr val="000000"/>
                </a:solidFill>
                <a:latin typeface="宋体" panose="02010600030101010101" pitchFamily="2" charset="-122"/>
                <a:ea typeface="宋体" panose="02010600030101010101" pitchFamily="2" charset="-122"/>
              </a:rPr>
              <a:t>2</a:t>
            </a:r>
            <a:r>
              <a:rPr lang="zh-CN" sz="1400" b="0">
                <a:solidFill>
                  <a:srgbClr val="000000"/>
                </a:solidFill>
                <a:ea typeface="宋体" panose="02010600030101010101" pitchFamily="2" charset="-122"/>
              </a:rPr>
              <a:t>—主销；</a:t>
            </a:r>
            <a:r>
              <a:rPr lang="en-US" sz="1400" b="0">
                <a:solidFill>
                  <a:srgbClr val="000000"/>
                </a:solidFill>
                <a:latin typeface="Calibri" panose="020F0502020204030204" pitchFamily="34" charset="0"/>
                <a:ea typeface="宋体" panose="02010600030101010101" pitchFamily="2" charset="-122"/>
              </a:rPr>
              <a:t> </a:t>
            </a:r>
            <a:r>
              <a:rPr lang="en-US" sz="1400" b="0">
                <a:solidFill>
                  <a:srgbClr val="000000"/>
                </a:solidFill>
                <a:latin typeface="宋体" panose="02010600030101010101" pitchFamily="2" charset="-122"/>
                <a:ea typeface="宋体" panose="02010600030101010101" pitchFamily="2" charset="-122"/>
              </a:rPr>
              <a:t>3</a:t>
            </a:r>
            <a:r>
              <a:rPr lang="zh-CN" sz="1400" b="0">
                <a:solidFill>
                  <a:srgbClr val="000000"/>
                </a:solidFill>
                <a:ea typeface="宋体" panose="02010600030101010101" pitchFamily="2" charset="-122"/>
              </a:rPr>
              <a:t>—主销轴承；</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4一球形支座；</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5—主减速器；</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6—主减速器壳；</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7—差速器；</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8—内半轴；</a:t>
            </a:r>
            <a:r>
              <a:rPr lang="en-US" sz="1400" b="0">
                <a:solidFill>
                  <a:srgbClr val="000000"/>
                </a:solidFill>
                <a:latin typeface="宋体" panose="02010600030101010101" pitchFamily="2" charset="-122"/>
                <a:ea typeface="宋体" panose="02010600030101010101" pitchFamily="2" charset="-122"/>
              </a:rPr>
              <a:t>9</a:t>
            </a:r>
            <a:r>
              <a:rPr lang="zh-CN" sz="1400" b="0">
                <a:solidFill>
                  <a:srgbClr val="000000"/>
                </a:solidFill>
                <a:ea typeface="宋体" panose="02010600030101010101" pitchFamily="2" charset="-122"/>
              </a:rPr>
              <a:t>一半轴套管；</a:t>
            </a:r>
            <a:r>
              <a:rPr lang="en-US" sz="1400" b="0">
                <a:solidFill>
                  <a:srgbClr val="000000"/>
                </a:solidFill>
                <a:latin typeface="宋体" panose="02010600030101010101" pitchFamily="2" charset="-122"/>
                <a:ea typeface="宋体" panose="02010600030101010101" pitchFamily="2" charset="-122"/>
              </a:rPr>
              <a:t>10</a:t>
            </a:r>
            <a:r>
              <a:rPr lang="zh-CN" sz="1400" b="0">
                <a:solidFill>
                  <a:srgbClr val="000000"/>
                </a:solidFill>
                <a:ea typeface="宋体" panose="02010600030101010101" pitchFamily="2" charset="-122"/>
              </a:rPr>
              <a:t>—万向节；11</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一转向节轴颈；</a:t>
            </a:r>
            <a:r>
              <a:rPr lang="en-US" sz="1400" b="0">
                <a:solidFill>
                  <a:srgbClr val="000000"/>
                </a:solidFill>
                <a:latin typeface="宋体" panose="02010600030101010101" pitchFamily="2" charset="-122"/>
                <a:ea typeface="宋体" panose="02010600030101010101" pitchFamily="2" charset="-122"/>
              </a:rPr>
              <a:t>12</a:t>
            </a:r>
            <a:r>
              <a:rPr lang="zh-CN" sz="1400" b="0">
                <a:solidFill>
                  <a:srgbClr val="000000"/>
                </a:solidFill>
                <a:ea typeface="宋体" panose="02010600030101010101" pitchFamily="2" charset="-122"/>
              </a:rPr>
              <a:t>—外半轴；1</a:t>
            </a:r>
            <a:r>
              <a:rPr lang="en-US" sz="1400" b="0">
                <a:solidFill>
                  <a:srgbClr val="000000"/>
                </a:solidFill>
                <a:latin typeface="宋体" panose="02010600030101010101" pitchFamily="2" charset="-122"/>
                <a:ea typeface="宋体" panose="02010600030101010101" pitchFamily="2" charset="-122"/>
              </a:rPr>
              <a:t>3</a:t>
            </a:r>
            <a:r>
              <a:rPr lang="zh-CN" sz="1400" b="0">
                <a:solidFill>
                  <a:srgbClr val="000000"/>
                </a:solidFill>
                <a:ea typeface="宋体" panose="02010600030101010101" pitchFamily="2" charset="-122"/>
              </a:rPr>
              <a:t>—轮毂；14</a:t>
            </a:r>
            <a:r>
              <a:rPr lang="en-US" sz="1400" b="0">
                <a:solidFill>
                  <a:srgbClr val="000000"/>
                </a:solidFill>
                <a:latin typeface="Calibri" panose="020F0502020204030204" pitchFamily="34" charset="0"/>
                <a:ea typeface="宋体" panose="02010600030101010101" pitchFamily="2" charset="-122"/>
              </a:rPr>
              <a:t> </a:t>
            </a:r>
            <a:r>
              <a:rPr lang="zh-CN" sz="1400" b="0">
                <a:solidFill>
                  <a:srgbClr val="000000"/>
                </a:solidFill>
                <a:ea typeface="宋体" panose="02010600030101010101" pitchFamily="2" charset="-122"/>
              </a:rPr>
              <a:t>一轮毂轴承</a:t>
            </a:r>
            <a:endParaRPr lang="zh-CN" sz="1400" b="0">
              <a:solidFill>
                <a:srgbClr val="000000"/>
              </a:solidFill>
              <a:ea typeface="宋体" panose="02010600030101010101" pitchFamily="2" charset="-122"/>
            </a:endParaRPr>
          </a:p>
          <a:p>
            <a:pPr indent="0" algn="ctr"/>
            <a:r>
              <a:rPr lang="zh-CN" sz="1400" b="1">
                <a:solidFill>
                  <a:srgbClr val="0099FF"/>
                </a:solidFill>
                <a:latin typeface="+mj-ea"/>
                <a:ea typeface="+mj-ea"/>
                <a:sym typeface="+mn-ea"/>
              </a:rPr>
              <a:t>转向驱动桥示意图</a:t>
            </a:r>
            <a:endParaRPr lang="en-US" sz="1400" b="1">
              <a:solidFill>
                <a:srgbClr val="0099FF"/>
              </a:solidFill>
              <a:latin typeface="+mj-ea"/>
              <a:ea typeface="+mj-ea"/>
            </a:endParaRPr>
          </a:p>
          <a:p>
            <a:pPr indent="0" algn="ctr"/>
            <a:endParaRPr lang="en-US" altLang="en-US" sz="1400" b="1">
              <a:solidFill>
                <a:srgbClr val="0099FF"/>
              </a:solidFill>
              <a:latin typeface="+mj-ea"/>
              <a:ea typeface="+mj-ea"/>
            </a:endParaRPr>
          </a:p>
        </p:txBody>
      </p:sp>
    </p:spTree>
  </p:cSld>
  <p:clrMapOvr>
    <a:masterClrMapping/>
  </p:clrMapOvr>
  <p:transition advClick="0" advTm="6000">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1990" y="1343660"/>
            <a:ext cx="7875270" cy="258445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为了保证汽车在直线行驶过程中的稳定性和操纵的轻便性，减少轮胎和其他机件的磨损，转向轮、转向节和前轴三者的安装与车架应保持一定的相对位置，这种安装位置关系称为转向车轮定位，又称为前轮定位。前轮定位主要包括主销后倾、主销内倾、车轮外倾和前轮前束等参数。</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5560695"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1.主销后倾</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主销装在前轴上，其上端稍向后倾斜，这种现象称为主销后倾。向后倾斜为正后倾，向前倾斜为负后倾。在纵向垂直平面内，主销轴线与垂线之间的夹角叫作主销后倾角，如图所示。主销后倾的作用：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（1）使前轮自动回正，有助于提高汽车方向的稳定性。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（2）转弯完成后，帮助前轮回到直线行驶位置。</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（3）弥补由于路面不平对汽车方向稳定性的影响。</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9" name="图片 15" descr="IMG_256"/>
          <p:cNvPicPr>
            <a:picLocks noChangeAspect="1"/>
          </p:cNvPicPr>
          <p:nvPr/>
        </p:nvPicPr>
        <p:blipFill>
          <a:blip r:embed="rId1"/>
          <a:stretch>
            <a:fillRect/>
          </a:stretch>
        </p:blipFill>
        <p:spPr>
          <a:xfrm>
            <a:off x="6345555" y="2034540"/>
            <a:ext cx="2449830" cy="2828925"/>
          </a:xfrm>
          <a:prstGeom prst="rect">
            <a:avLst/>
          </a:prstGeom>
          <a:noFill/>
          <a:ln w="9525">
            <a:noFill/>
          </a:ln>
        </p:spPr>
      </p:pic>
    </p:spTree>
  </p:cSld>
  <p:clrMapOvr>
    <a:masterClrMapping/>
  </p:clrMapOvr>
  <p:transition advClick="0" advTm="6000">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5859780"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2.主销内倾</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主销装置在前轴上，其上端稍向内倾斜，这种现象称为主销内倾。在垂直于汽车支撑平面的横向平面内，主销轴线与汽车支撑平面垂线之间的夹角叫作主销内倾角。这个角度的大小是不能调整的，主销内倾的作用：</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（1）可以防止前轮外倾角过大。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（2）减小转向阻力臂，使转向更轻便。</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（3）提高操纵稳定性。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（4）减少轮胎磨损。</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（5）提高汽车方向的稳定性。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fontAlgn="auto">
              <a:lnSpc>
                <a:spcPct val="100000"/>
              </a:lnSpc>
            </a:pPr>
            <a:r>
              <a:rPr lang="zh-CN" altLang="en-US" b="1" dirty="0">
                <a:solidFill>
                  <a:srgbClr val="0070C0"/>
                </a:solidFill>
                <a:latin typeface="微软雅黑" panose="020B0503020204020204" pitchFamily="34" charset="-122"/>
                <a:ea typeface="微软雅黑" panose="020B0503020204020204" pitchFamily="34" charset="-122"/>
              </a:rPr>
              <a:t>（6）使得汽车质量的分配更接近轮胎与路面接触区。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0" name="图片 16" descr="IMG_256"/>
          <p:cNvPicPr>
            <a:picLocks noChangeAspect="1"/>
          </p:cNvPicPr>
          <p:nvPr/>
        </p:nvPicPr>
        <p:blipFill>
          <a:blip r:embed="rId1"/>
          <a:stretch>
            <a:fillRect/>
          </a:stretch>
        </p:blipFill>
        <p:spPr>
          <a:xfrm>
            <a:off x="5959475" y="2178685"/>
            <a:ext cx="3040380" cy="2440940"/>
          </a:xfrm>
          <a:prstGeom prst="rect">
            <a:avLst/>
          </a:prstGeom>
          <a:noFill/>
          <a:ln w="9525">
            <a:noFill/>
          </a:ln>
        </p:spPr>
      </p:pic>
    </p:spTree>
  </p:cSld>
  <p:clrMapOvr>
    <a:masterClrMapping/>
  </p:clrMapOvr>
  <p:transition advClick="0" advTm="6000">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3084195" cy="383095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3.车轮外倾</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转向轮装置在转向节上，其平面上方稍向外倾斜，这种现象称为车轮外倾。车轮旋转平面与垂直于车辆支撑面的纵向平面之间的夹角称为车轮外倾角，如图所示。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1" name="图片 17" descr="IMG_256"/>
          <p:cNvPicPr>
            <a:picLocks noChangeAspect="1"/>
          </p:cNvPicPr>
          <p:nvPr/>
        </p:nvPicPr>
        <p:blipFill>
          <a:blip r:embed="rId1"/>
          <a:stretch>
            <a:fillRect/>
          </a:stretch>
        </p:blipFill>
        <p:spPr>
          <a:xfrm>
            <a:off x="3803015" y="2117090"/>
            <a:ext cx="4632325" cy="2389505"/>
          </a:xfrm>
          <a:prstGeom prst="rect">
            <a:avLst/>
          </a:prstGeom>
          <a:noFill/>
          <a:ln w="9525">
            <a:noFill/>
          </a:ln>
        </p:spPr>
      </p:pic>
    </p:spTree>
  </p:cSld>
  <p:clrMapOvr>
    <a:masterClrMapping/>
  </p:clrMapOvr>
  <p:transition advClick="0" advTm="6000">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4253230"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4.前轮前束</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车轮安装在车桥上，两前轮的中心平面不平行，其前端稍向内侧收束，这种现象称为前轮前束。两前车轮后端的距离A大于前端 B，它们的差值即为前束值，如图所示。前轮前束的作用是减小或消除汽车行驶过程中，由车轮外倾和纵向阻力致使车轮前端向外滚开所造成的滑移。</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16" name="图片 2"/>
          <p:cNvPicPr>
            <a:picLocks noChangeAspect="1"/>
          </p:cNvPicPr>
          <p:nvPr/>
        </p:nvPicPr>
        <p:blipFill>
          <a:blip r:embed="rId1"/>
          <a:stretch>
            <a:fillRect/>
          </a:stretch>
        </p:blipFill>
        <p:spPr>
          <a:xfrm>
            <a:off x="4901565" y="2499995"/>
            <a:ext cx="3444240" cy="1946910"/>
          </a:xfrm>
          <a:prstGeom prst="rect">
            <a:avLst/>
          </a:prstGeom>
          <a:noFill/>
          <a:ln>
            <a:noFill/>
          </a:ln>
        </p:spPr>
      </p:pic>
    </p:spTree>
  </p:cSld>
  <p:clrMapOvr>
    <a:masterClrMapping/>
  </p:clrMapOvr>
  <p:transition advClick="0" advTm="6000">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4253230"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四、前轮定位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5.四轮定位</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近年来，对于同时拥有前轮定位和后轮定位的需求在不断增加，在汽车工业中把这种定位称为全轮定位或四轮定位。汽车后桥与汽车的纵向中心线不垂直。在汽车后桥，主减速器主动齿轮的轴线与汽车的纵向中心线不平行时，汽车将会向一侧转向。这类问题可以通过四轮定位来诊断。</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18" name="图片 4"/>
          <p:cNvPicPr>
            <a:picLocks noChangeAspect="1"/>
          </p:cNvPicPr>
          <p:nvPr/>
        </p:nvPicPr>
        <p:blipFill>
          <a:blip r:embed="rId1"/>
          <a:stretch>
            <a:fillRect/>
          </a:stretch>
        </p:blipFill>
        <p:spPr>
          <a:xfrm>
            <a:off x="4576445" y="2313940"/>
            <a:ext cx="4328795" cy="1971040"/>
          </a:xfrm>
          <a:prstGeom prst="rect">
            <a:avLst/>
          </a:prstGeom>
          <a:noFill/>
          <a:ln>
            <a:noFill/>
          </a:ln>
        </p:spPr>
      </p:pic>
    </p:spTree>
  </p:cSld>
  <p:clrMapOvr>
    <a:masterClrMapping/>
  </p:clrMapOvr>
  <p:transition advClick="0" advTm="6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4253230" cy="466153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1.车轮</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如图所示，车轮与轮胎是汽车行驶系统中的重要部件，其功用是：支承整车；缓和由路面传来的冲击力；通过轮胎同路面间存在的附着力作用来产生驱动力和制动力及汽车转弯行驶时产生平衡离心力的侧抗力，在保证汽车正常转向行驶的同时，通过车轮产生的自动回正力矩，使汽车保持直线行驶方向；承担越障和起到提高通过性的作用等。</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1"/>
          <p:cNvPicPr>
            <a:picLocks noChangeAspect="1"/>
          </p:cNvPicPr>
          <p:nvPr/>
        </p:nvPicPr>
        <p:blipFill>
          <a:blip r:embed="rId1"/>
          <a:stretch>
            <a:fillRect/>
          </a:stretch>
        </p:blipFill>
        <p:spPr>
          <a:xfrm>
            <a:off x="4431665" y="2296795"/>
            <a:ext cx="4433570" cy="2560955"/>
          </a:xfrm>
          <a:prstGeom prst="rect">
            <a:avLst/>
          </a:prstGeom>
          <a:noFill/>
          <a:ln>
            <a:noFill/>
          </a:ln>
        </p:spPr>
      </p:pic>
    </p:spTree>
  </p:cSld>
  <p:clrMapOvr>
    <a:masterClrMapping/>
  </p:clrMapOvr>
  <p:transition advClick="0" advTm="6000">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7216140" cy="13379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(1)按轮辐结构分类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按轮辐结构特点，车轮可分为辐板式和辐条式两种。</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7" name="图片 3"/>
          <p:cNvPicPr>
            <a:picLocks noChangeAspect="1"/>
          </p:cNvPicPr>
          <p:nvPr/>
        </p:nvPicPr>
        <p:blipFill>
          <a:blip r:embed="rId1"/>
          <a:stretch>
            <a:fillRect/>
          </a:stretch>
        </p:blipFill>
        <p:spPr>
          <a:xfrm>
            <a:off x="2099310" y="2390775"/>
            <a:ext cx="4196715" cy="2591435"/>
          </a:xfrm>
          <a:prstGeom prst="rect">
            <a:avLst/>
          </a:prstGeom>
          <a:noFill/>
          <a:ln>
            <a:noFill/>
          </a:ln>
        </p:spPr>
      </p:pic>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8660765" cy="175323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(2)按轮辋结构分类</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轮辋又称为钢圈，是装配和固定轮胎的基础。按照轮辋结构特点的不同，可分为深槽轮辋、平底轮辋和对开式（可拆式）轮辋三种。</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8" name="图片 5" descr="IMG_256"/>
          <p:cNvPicPr>
            <a:picLocks noChangeAspect="1"/>
          </p:cNvPicPr>
          <p:nvPr/>
        </p:nvPicPr>
        <p:blipFill>
          <a:blip r:embed="rId1"/>
          <a:stretch>
            <a:fillRect/>
          </a:stretch>
        </p:blipFill>
        <p:spPr>
          <a:xfrm>
            <a:off x="1948180" y="2819400"/>
            <a:ext cx="5247640" cy="2403475"/>
          </a:xfrm>
          <a:prstGeom prst="rect">
            <a:avLst/>
          </a:prstGeom>
          <a:noFill/>
          <a:ln w="9525">
            <a:noFill/>
          </a:ln>
        </p:spPr>
      </p:pic>
    </p:spTree>
  </p:cSld>
  <p:clrMapOvr>
    <a:masterClrMapping/>
  </p:clrMapOvr>
  <p:transition advClick="0" advTm="6000">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528025" y="2602567"/>
            <a:ext cx="6284335"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车架的拆解</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8696960" cy="216852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2.轮胎</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轮胎按车种分类，可分为8种：PC——轿车轮胎；LT——轻型载货汽车轮胎；TB——载货汽车及大客车轮胎；AG——农用车轮胎； OTR——工程车轮胎；ID——工业用车轮胎；AC——飞机轮胎；MC——摩托车轮胎，如图所示。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0" name="图片 7" descr="IMG_256"/>
          <p:cNvPicPr>
            <a:picLocks noChangeAspect="1"/>
          </p:cNvPicPr>
          <p:nvPr/>
        </p:nvPicPr>
        <p:blipFill>
          <a:blip r:embed="rId1"/>
          <a:stretch>
            <a:fillRect/>
          </a:stretch>
        </p:blipFill>
        <p:spPr>
          <a:xfrm>
            <a:off x="1887855" y="3161030"/>
            <a:ext cx="5327650" cy="2314575"/>
          </a:xfrm>
          <a:prstGeom prst="rect">
            <a:avLst/>
          </a:prstGeom>
          <a:noFill/>
          <a:ln w="9525">
            <a:noFill/>
          </a:ln>
        </p:spPr>
      </p:pic>
    </p:spTree>
  </p:cSld>
  <p:clrMapOvr>
    <a:masterClrMapping/>
  </p:clrMapOvr>
  <p:transition advClick="0" advTm="6000">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8696960" cy="216852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汽车轮胎按胎体结构，可分为充气轮胎和实心轮胎。充气轮胎按组成不同，又分为有内胎轮胎和无内胎轮胎两种。充气轮胎按胎体中帘线排列的方向不同，分为普通斜交轮胎、带束斜交轮胎和子午线轮胎，如图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1" name="图片 8" descr="IMG_256"/>
          <p:cNvPicPr>
            <a:picLocks noChangeAspect="1"/>
          </p:cNvPicPr>
          <p:nvPr/>
        </p:nvPicPr>
        <p:blipFill>
          <a:blip r:embed="rId1"/>
          <a:stretch>
            <a:fillRect/>
          </a:stretch>
        </p:blipFill>
        <p:spPr>
          <a:xfrm>
            <a:off x="2313305" y="2665095"/>
            <a:ext cx="4517390" cy="2785745"/>
          </a:xfrm>
          <a:prstGeom prst="rect">
            <a:avLst/>
          </a:prstGeom>
          <a:noFill/>
          <a:ln w="9525">
            <a:noFill/>
          </a:ln>
        </p:spPr>
      </p:pic>
    </p:spTree>
  </p:cSld>
  <p:clrMapOvr>
    <a:masterClrMapping/>
  </p:clrMapOvr>
  <p:transition advClick="0" advTm="6000">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8696960" cy="175323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3.子午线轮胎结构</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丰田卡罗拉轿车采用的是子午线轮胎，其主要由帘布层、带束层和胎圈组成，并以带束层箍紧胎体，如图所示。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1" name="图片 2"/>
          <p:cNvPicPr>
            <a:picLocks noChangeAspect="1"/>
          </p:cNvPicPr>
          <p:nvPr/>
        </p:nvPicPr>
        <p:blipFill>
          <a:blip r:embed="rId1"/>
          <a:stretch>
            <a:fillRect/>
          </a:stretch>
        </p:blipFill>
        <p:spPr>
          <a:xfrm>
            <a:off x="2099310" y="2861310"/>
            <a:ext cx="4685665" cy="2394585"/>
          </a:xfrm>
          <a:prstGeom prst="rect">
            <a:avLst/>
          </a:prstGeom>
          <a:noFill/>
          <a:ln>
            <a:noFill/>
          </a:ln>
        </p:spPr>
      </p:pic>
    </p:spTree>
  </p:cSld>
  <p:clrMapOvr>
    <a:masterClrMapping/>
  </p:clrMapOvr>
  <p:transition advClick="0" advTm="6000">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3879215" cy="4246245"/>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4.轮胎规格标记方法</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充气 轮 胎 尺 寸 的 标 记 如 图所 示， D 为 轮 胎 外 径 、d为轮胎 内 径 、 H为 轮 胎 断 面 高度、B为轮胎断面宽度。轮胎断面高度H与B之比称为轮胎的高宽比（以百分比表示），即(H/B)X100%又称为轮胎的扁平率。通常高宽比为80%、75%、70%、60%、55%等。</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2" name="图片 3"/>
          <p:cNvPicPr>
            <a:picLocks noChangeAspect="1"/>
          </p:cNvPicPr>
          <p:nvPr/>
        </p:nvPicPr>
        <p:blipFill>
          <a:blip r:embed="rId1"/>
          <a:stretch>
            <a:fillRect/>
          </a:stretch>
        </p:blipFill>
        <p:spPr>
          <a:xfrm>
            <a:off x="4377055" y="1739900"/>
            <a:ext cx="4610735" cy="3249295"/>
          </a:xfrm>
          <a:prstGeom prst="rect">
            <a:avLst/>
          </a:prstGeom>
          <a:noFill/>
          <a:ln>
            <a:noFill/>
          </a:ln>
        </p:spPr>
      </p:pic>
    </p:spTree>
  </p:cSld>
  <p:clrMapOvr>
    <a:masterClrMapping/>
  </p:clrMapOvr>
  <p:transition advClick="0" advTm="6000">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2"/>
          <p:cNvPicPr>
            <a:picLocks noChangeAspect="1"/>
          </p:cNvPicPr>
          <p:nvPr/>
        </p:nvPicPr>
        <p:blipFill>
          <a:blip r:embed="rId1"/>
          <a:stretch>
            <a:fillRect/>
          </a:stretch>
        </p:blipFill>
        <p:spPr>
          <a:xfrm>
            <a:off x="831850" y="3432810"/>
            <a:ext cx="3394710" cy="2055495"/>
          </a:xfrm>
          <a:prstGeom prst="rect">
            <a:avLst/>
          </a:prstGeom>
          <a:noFill/>
          <a:ln>
            <a:noFill/>
          </a:ln>
        </p:spPr>
      </p:pic>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215" y="913130"/>
            <a:ext cx="5915660" cy="2999740"/>
          </a:xfrm>
          <a:prstGeom prst="rect">
            <a:avLst/>
          </a:prstGeom>
          <a:noFill/>
        </p:spPr>
        <p:txBody>
          <a:bodyPr wrap="square" rtlCol="0">
            <a:spAutoFit/>
          </a:bodyPr>
          <a:lstStyle/>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五、车轮与轮胎的认知</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5.轮胎动平衡</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轮胎的动平衡用轮胎动平衡机检测，动平衡机的结构如图所示。</a:t>
            </a:r>
            <a:endParaRPr lang="zh-CN" altLang="en-US" b="1" dirty="0">
              <a:solidFill>
                <a:srgbClr val="0070C0"/>
              </a:solidFill>
              <a:latin typeface="微软雅黑" panose="020B0503020204020204" pitchFamily="34" charset="-122"/>
              <a:ea typeface="微软雅黑" panose="020B0503020204020204" pitchFamily="34" charset="-122"/>
            </a:endParaRPr>
          </a:p>
          <a:p>
            <a:pPr indent="306070">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动平衡机使用时应输入各项数据，主要包括：设定轮胎动平衡机至车轮轮辋边缘的距离，测量轮辋宽度和读取轮辋直径等。</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10" name="图片 1" descr="IMG_256"/>
          <p:cNvPicPr>
            <a:picLocks noChangeAspect="1"/>
          </p:cNvPicPr>
          <p:nvPr/>
        </p:nvPicPr>
        <p:blipFill>
          <a:blip r:embed="rId2"/>
          <a:stretch>
            <a:fillRect/>
          </a:stretch>
        </p:blipFill>
        <p:spPr>
          <a:xfrm>
            <a:off x="5999480" y="1275715"/>
            <a:ext cx="3013710" cy="2287270"/>
          </a:xfrm>
          <a:prstGeom prst="rect">
            <a:avLst/>
          </a:prstGeom>
          <a:noFill/>
          <a:ln w="9525">
            <a:noFill/>
          </a:ln>
        </p:spPr>
      </p:pic>
      <p:pic>
        <p:nvPicPr>
          <p:cNvPr id="14" name="图片 3"/>
          <p:cNvPicPr>
            <a:picLocks noChangeAspect="1"/>
          </p:cNvPicPr>
          <p:nvPr/>
        </p:nvPicPr>
        <p:blipFill>
          <a:blip r:embed="rId3"/>
          <a:stretch>
            <a:fillRect/>
          </a:stretch>
        </p:blipFill>
        <p:spPr>
          <a:xfrm>
            <a:off x="5070793" y="4044633"/>
            <a:ext cx="2215515" cy="1443355"/>
          </a:xfrm>
          <a:prstGeom prst="rect">
            <a:avLst/>
          </a:prstGeom>
          <a:noFill/>
          <a:ln>
            <a:noFill/>
          </a:ln>
        </p:spPr>
      </p:pic>
    </p:spTree>
  </p:cSld>
  <p:clrMapOvr>
    <a:masterClrMapping/>
  </p:clrMapOvr>
  <p:transition advClick="0" advTm="6000">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061864"/>
            <a:ext cx="7848872" cy="4079240"/>
          </a:xfrm>
          <a:prstGeom prst="rect">
            <a:avLst/>
          </a:prstGeom>
        </p:spPr>
        <p:txBody>
          <a:bodyPr wrap="square">
            <a:spAutoFit/>
          </a:bodyPr>
          <a:lstStyle/>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1.选择题</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前轮定位参数主要有（ </a:t>
            </a:r>
            <a:r>
              <a:rPr lang="en-US" b="1"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  ）</a:t>
            </a:r>
            <a:r>
              <a:rPr lang="zh-CN" b="1" dirty="0">
                <a:solidFill>
                  <a:srgbClr val="0070C0"/>
                </a:solidFill>
                <a:latin typeface="微软雅黑" panose="020B0503020204020204" pitchFamily="34" charset="-122"/>
                <a:ea typeface="微软雅黑" panose="020B0503020204020204" pitchFamily="34" charset="-122"/>
              </a:rPr>
              <a:t>。</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A.主销后倾    B.主销内倾      C.车轮外倾      D.前轮前束</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2.名词解释</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（1）主销内倾</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（2）前轮前束    </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3</a:t>
            </a:r>
            <a:endParaRPr lang="en-US" altLang="zh-CN"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95313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悬架的拆检</a:t>
            </a:r>
            <a:endParaRPr lang="zh-CN" altLang="en-US" dirty="0"/>
          </a:p>
          <a:p>
            <a:endParaRPr lang="zh-CN" altLang="en-US"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4" grpId="0" bldLvl="0" animBg="1"/>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7564" y="1561356"/>
            <a:ext cx="7848872" cy="1753235"/>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某4S店接到车主的电话，据车主描述他的迈腾汽车在正常行驶过程中经常会出现跑偏的现象，送店后经过检查，该车辆的悬架系统出现了问题，请在规定时间内完成该车的维修任务，并对客户提出车辆使用建议。</a:t>
            </a:r>
            <a:endParaRPr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365" y="1410970"/>
            <a:ext cx="562800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能准确讲述汽车悬架的功用，并能在车辆上指出悬架的具体位置。</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27" name="TextBox 53"/>
          <p:cNvSpPr txBox="1">
            <a:spLocks noChangeArrowheads="1"/>
          </p:cNvSpPr>
          <p:nvPr/>
        </p:nvSpPr>
        <p:spPr bwMode="auto">
          <a:xfrm>
            <a:off x="1777365" y="2797810"/>
            <a:ext cx="5628640" cy="329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能准确描述独立悬架和非独立悬架的组成和特点，并能辨别出实训车辆的悬架类型。</a:t>
            </a:r>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zh-CN" b="1" dirty="0">
                <a:solidFill>
                  <a:srgbClr val="0070C0"/>
                </a:solidFill>
                <a:latin typeface="微软雅黑" panose="020B0503020204020204" pitchFamily="34" charset="-122"/>
                <a:ea typeface="微软雅黑" panose="020B0503020204020204" pitchFamily="34" charset="-122"/>
                <a:sym typeface="+mn-ea"/>
              </a:rPr>
              <a:t>培养认真学习、不断探索的精神，提高学生实践动手能力。</a:t>
            </a:r>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en-US"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a:p>
            <a:pPr defTabSz="932815"/>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zh-CN" b="1" dirty="0">
              <a:solidFill>
                <a:srgbClr val="0070C0"/>
              </a:solidFill>
              <a:latin typeface="微软雅黑" panose="020B0503020204020204" pitchFamily="34" charset="-122"/>
              <a:ea typeface="微软雅黑" panose="020B0503020204020204" pitchFamily="34"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60711" y="1193567"/>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60392" y="2631819"/>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61171" y="4070585"/>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一、悬架的功用、组成及分类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1035685" y="1769110"/>
            <a:ext cx="7207885" cy="2584450"/>
          </a:xfrm>
          <a:prstGeom prst="rect">
            <a:avLst/>
          </a:prstGeom>
          <a:noFill/>
          <a:ln w="9525">
            <a:noFill/>
          </a:ln>
        </p:spPr>
        <p:txBody>
          <a:bodyPr wrap="square">
            <a:spAutoFit/>
          </a:bodyPr>
          <a:p>
            <a:pPr indent="306070" algn="l">
              <a:lnSpc>
                <a:spcPct val="150000"/>
              </a:lnSpc>
              <a:buClrTx/>
              <a:buSzTx/>
              <a:buFontTx/>
            </a:pPr>
            <a:r>
              <a:rPr lang="en-US" sz="1800" b="1" dirty="0">
                <a:solidFill>
                  <a:srgbClr val="0070C0"/>
                </a:solidFill>
                <a:latin typeface="微软雅黑" panose="020B0503020204020204" pitchFamily="34" charset="-122"/>
                <a:ea typeface="微软雅黑" panose="020B0503020204020204" pitchFamily="34" charset="-122"/>
              </a:rPr>
              <a:t>  </a:t>
            </a:r>
            <a:r>
              <a:rPr sz="1800" b="1" dirty="0">
                <a:solidFill>
                  <a:srgbClr val="0070C0"/>
                </a:solidFill>
                <a:latin typeface="微软雅黑" panose="020B0503020204020204" pitchFamily="34" charset="-122"/>
                <a:ea typeface="微软雅黑" panose="020B0503020204020204" pitchFamily="34" charset="-122"/>
              </a:rPr>
              <a:t>1.悬架的功用</a:t>
            </a:r>
            <a:endParaRPr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（1）缓和在行驶过程中车辆由于受到不平路面引起的冲击力，保证乘坐舒适或货物完好。</a:t>
            </a:r>
            <a:endParaRPr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（2）传递垂直、纵向、侧向力及其力矩。</a:t>
            </a:r>
            <a:endParaRPr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（3）迅速衰减由于弹性系统引起的振动。</a:t>
            </a:r>
            <a:endParaRPr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（4）起到起导向作用，使车轮按一定轨迹相对于车身运动。</a:t>
            </a:r>
            <a:endParaRPr sz="18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2306955"/>
          </a:xfrm>
          <a:prstGeom prst="rect">
            <a:avLst/>
          </a:prstGeom>
          <a:noFill/>
        </p:spPr>
        <p:txBody>
          <a:bodyPr wrap="square" rtlCol="0">
            <a:spAutoFit/>
          </a:bodyPr>
          <a:lstStyle/>
          <a:p>
            <a:pPr>
              <a:lnSpc>
                <a:spcPct val="200000"/>
              </a:lnSpc>
            </a:pPr>
            <a:r>
              <a:rPr lang="en-US"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altLang="zh-CN" b="1" dirty="0">
                <a:solidFill>
                  <a:srgbClr val="0070C0"/>
                </a:solidFill>
                <a:latin typeface="微软雅黑" panose="020B0503020204020204" pitchFamily="34" charset="-122"/>
                <a:ea typeface="微软雅黑" panose="020B0503020204020204" pitchFamily="34" charset="-122"/>
              </a:rPr>
              <a:t>某4S店接到一辆2013款1.6L自动挡科鲁兹轿车,该车在高速公路上和另一辆车相撞，经检查除了前保险杠及前照灯损坏脱落、前部整体变形和发动机罩掀起并有严重褶皱变形外，车子的车架也出现了裂纹，针对维修接待和车间确认意见，对车架进行修复。</a:t>
            </a:r>
            <a:endParaRPr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418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一、悬架的功用、组成及分类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487680" y="1495425"/>
            <a:ext cx="4966970" cy="3830955"/>
          </a:xfrm>
          <a:prstGeom prst="rect">
            <a:avLst/>
          </a:prstGeom>
          <a:noFill/>
          <a:ln w="9525">
            <a:noFill/>
          </a:ln>
        </p:spPr>
        <p:txBody>
          <a:bodyPr wrap="square">
            <a:spAutoFit/>
          </a:bodyPr>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2.悬架的组成</a:t>
            </a:r>
            <a:endParaRPr sz="1800" b="1" dirty="0">
              <a:solidFill>
                <a:srgbClr val="0070C0"/>
              </a:solidFill>
              <a:latin typeface="微软雅黑" panose="020B0503020204020204" pitchFamily="34" charset="-122"/>
              <a:ea typeface="微软雅黑" panose="020B0503020204020204" pitchFamily="34" charset="-122"/>
            </a:endParaRPr>
          </a:p>
          <a:p>
            <a:pPr indent="306070" algn="l">
              <a:lnSpc>
                <a:spcPct val="150000"/>
              </a:lnSpc>
              <a:buClrTx/>
              <a:buSzTx/>
              <a:buFontTx/>
            </a:pPr>
            <a:r>
              <a:rPr sz="1800" b="1" dirty="0">
                <a:solidFill>
                  <a:srgbClr val="0070C0"/>
                </a:solidFill>
                <a:latin typeface="微软雅黑" panose="020B0503020204020204" pitchFamily="34" charset="-122"/>
                <a:ea typeface="微软雅黑" panose="020B0503020204020204" pitchFamily="34" charset="-122"/>
              </a:rPr>
              <a:t>悬架主要由弹性元件、减震器、横向稳定杆等部分组成，如图所示。弹性元件的作用是承受并传递垂直载荷，缓和不平路面引起的冲击，使车架（或车身）与车桥（或车轮）之间保持弹性连接。减震器的作用是使弹性系统因受冲击而产生的震动迅速衰减。导向机构则用来传递除垂直力以外的各种力和力矩，并确定车轮相对于车架（或车身）的运动轨迹。</a:t>
            </a:r>
            <a:endParaRPr sz="1800" b="1" dirty="0">
              <a:solidFill>
                <a:srgbClr val="0070C0"/>
              </a:solidFill>
              <a:latin typeface="微软雅黑" panose="020B0503020204020204" pitchFamily="34" charset="-122"/>
              <a:ea typeface="微软雅黑" panose="020B0503020204020204" pitchFamily="34" charset="-122"/>
            </a:endParaRPr>
          </a:p>
        </p:txBody>
      </p:sp>
      <p:pic>
        <p:nvPicPr>
          <p:cNvPr id="34" name="图片 9"/>
          <p:cNvPicPr>
            <a:picLocks noChangeAspect="1"/>
          </p:cNvPicPr>
          <p:nvPr/>
        </p:nvPicPr>
        <p:blipFill>
          <a:blip r:embed="rId1"/>
          <a:stretch>
            <a:fillRect/>
          </a:stretch>
        </p:blipFill>
        <p:spPr>
          <a:xfrm>
            <a:off x="5141595" y="1734820"/>
            <a:ext cx="3963670" cy="3070225"/>
          </a:xfrm>
          <a:prstGeom prst="rect">
            <a:avLst/>
          </a:prstGeom>
          <a:noFill/>
          <a:ln>
            <a:noFill/>
          </a:ln>
        </p:spPr>
      </p:pic>
    </p:spTree>
  </p:cSld>
  <p:clrMapOvr>
    <a:masterClrMapping/>
  </p:clrMapOvr>
  <p:transition advClick="0" advTm="6000">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一、悬架的功用、组成及分类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487680" y="1495425"/>
            <a:ext cx="8253730" cy="1337945"/>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3.悬架的分类</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（1）按控制方式划分。按控制方式的不同，汽车悬架可分为被动悬架和主动悬架，如图所示。</a:t>
            </a:r>
            <a:endParaRPr b="1" dirty="0">
              <a:solidFill>
                <a:srgbClr val="0070C0"/>
              </a:solidFill>
              <a:latin typeface="微软雅黑" panose="020B0503020204020204" pitchFamily="34" charset="-122"/>
              <a:ea typeface="微软雅黑" panose="020B0503020204020204" pitchFamily="34" charset="-122"/>
            </a:endParaRPr>
          </a:p>
        </p:txBody>
      </p:sp>
      <p:pic>
        <p:nvPicPr>
          <p:cNvPr id="36" name="图片 7"/>
          <p:cNvPicPr>
            <a:picLocks noChangeAspect="1"/>
          </p:cNvPicPr>
          <p:nvPr/>
        </p:nvPicPr>
        <p:blipFill>
          <a:blip r:embed="rId1"/>
          <a:stretch>
            <a:fillRect/>
          </a:stretch>
        </p:blipFill>
        <p:spPr>
          <a:xfrm>
            <a:off x="1449705" y="3037205"/>
            <a:ext cx="6329680" cy="1782445"/>
          </a:xfrm>
          <a:prstGeom prst="rect">
            <a:avLst/>
          </a:prstGeom>
          <a:noFill/>
          <a:ln>
            <a:noFill/>
          </a:ln>
        </p:spPr>
      </p:pic>
      <p:sp>
        <p:nvSpPr>
          <p:cNvPr id="4" name="文本框 3"/>
          <p:cNvSpPr txBox="1"/>
          <p:nvPr/>
        </p:nvSpPr>
        <p:spPr>
          <a:xfrm>
            <a:off x="2479675" y="5022215"/>
            <a:ext cx="5080000" cy="306705"/>
          </a:xfrm>
          <a:prstGeom prst="rect">
            <a:avLst/>
          </a:prstGeom>
          <a:noFill/>
          <a:ln w="9525">
            <a:noFill/>
          </a:ln>
        </p:spPr>
        <p:txBody>
          <a:bodyPr>
            <a:spAutoFit/>
          </a:bodyPr>
          <a:p>
            <a:pPr indent="0"/>
            <a:r>
              <a:rPr lang="zh-CN" sz="1400" b="1">
                <a:ea typeface="宋体" panose="02010600030101010101" pitchFamily="2" charset="-122"/>
              </a:rPr>
              <a:t>被动悬架</a:t>
            </a:r>
            <a:r>
              <a:rPr lang="en-US" sz="1400" b="1">
                <a:latin typeface="宋体" panose="02010600030101010101" pitchFamily="2" charset="-122"/>
                <a:ea typeface="宋体" panose="02010600030101010101" pitchFamily="2" charset="-122"/>
              </a:rPr>
              <a:t>                            </a:t>
            </a:r>
            <a:r>
              <a:rPr lang="zh-CN" sz="1400" b="1">
                <a:ea typeface="宋体" panose="02010600030101010101" pitchFamily="2" charset="-122"/>
              </a:rPr>
              <a:t>主动悬架</a:t>
            </a:r>
            <a:endParaRPr lang="zh-CN" altLang="en-US" sz="1400" b="1"/>
          </a:p>
        </p:txBody>
      </p:sp>
    </p:spTree>
  </p:cSld>
  <p:clrMapOvr>
    <a:masterClrMapping/>
  </p:clrMapOvr>
  <p:transition advClick="0" advTm="6000">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一、悬架的功用、组成及分类</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487680" y="1495425"/>
            <a:ext cx="8253730" cy="1337945"/>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3.悬架的分类</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（2）按汽车导向机构分。按导向机构的不同，汽车悬架又可将悬架分为非独立式悬架和独立式悬架，如图所示。</a:t>
            </a:r>
            <a:endParaRPr b="1" dirty="0">
              <a:solidFill>
                <a:srgbClr val="0070C0"/>
              </a:solidFill>
              <a:latin typeface="微软雅黑" panose="020B0503020204020204" pitchFamily="34" charset="-122"/>
              <a:ea typeface="微软雅黑" panose="020B0503020204020204" pitchFamily="34" charset="-122"/>
            </a:endParaRPr>
          </a:p>
        </p:txBody>
      </p:sp>
      <p:pic>
        <p:nvPicPr>
          <p:cNvPr id="27" name="图片 2"/>
          <p:cNvPicPr>
            <a:picLocks noChangeAspect="1"/>
          </p:cNvPicPr>
          <p:nvPr/>
        </p:nvPicPr>
        <p:blipFill>
          <a:blip r:embed="rId1"/>
          <a:stretch>
            <a:fillRect/>
          </a:stretch>
        </p:blipFill>
        <p:spPr>
          <a:xfrm>
            <a:off x="1912620" y="3038475"/>
            <a:ext cx="5080000" cy="2217420"/>
          </a:xfrm>
          <a:prstGeom prst="rect">
            <a:avLst/>
          </a:prstGeom>
          <a:noFill/>
          <a:ln>
            <a:noFill/>
          </a:ln>
        </p:spPr>
      </p:pic>
    </p:spTree>
  </p:cSld>
  <p:clrMapOvr>
    <a:masterClrMapping/>
  </p:clrMapOvr>
  <p:transition advClick="0" advTm="6000">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二、独立悬架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487680" y="1495425"/>
            <a:ext cx="4928870" cy="3830955"/>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1.独立悬架结构</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独立悬架主要由螺旋弹簧、筒式减震器、导向装置或稳定杆等组成，如图所示。独立悬架的结构特点是两侧车轮各自单独地通过弹性元件与车架（或车身）相连，并且釆用断开式车桥。若一侧车轮相对于车架（或车身）的位置发生变化时，另一侧车轮不受影响。这种悬架结构复杂，但车身的平稳性和高速行驶的稳定性较好，因此在轿车和小客车上得到普遍采用。</a:t>
            </a:r>
            <a:endParaRPr b="1" dirty="0">
              <a:solidFill>
                <a:srgbClr val="0070C0"/>
              </a:solidFill>
              <a:latin typeface="微软雅黑" panose="020B0503020204020204" pitchFamily="34" charset="-122"/>
              <a:ea typeface="微软雅黑" panose="020B0503020204020204" pitchFamily="34" charset="-122"/>
            </a:endParaRPr>
          </a:p>
        </p:txBody>
      </p:sp>
      <p:pic>
        <p:nvPicPr>
          <p:cNvPr id="43" name="图片 9" descr="IMG_256"/>
          <p:cNvPicPr>
            <a:picLocks noChangeAspect="1"/>
          </p:cNvPicPr>
          <p:nvPr/>
        </p:nvPicPr>
        <p:blipFill>
          <a:blip r:embed="rId1"/>
          <a:stretch>
            <a:fillRect/>
          </a:stretch>
        </p:blipFill>
        <p:spPr>
          <a:xfrm>
            <a:off x="5222240" y="1326515"/>
            <a:ext cx="3876675" cy="3052445"/>
          </a:xfrm>
          <a:prstGeom prst="rect">
            <a:avLst/>
          </a:prstGeom>
          <a:noFill/>
          <a:ln w="9525">
            <a:noFill/>
          </a:ln>
        </p:spPr>
      </p:pic>
      <p:sp>
        <p:nvSpPr>
          <p:cNvPr id="4" name="文本框 3"/>
          <p:cNvSpPr txBox="1"/>
          <p:nvPr/>
        </p:nvSpPr>
        <p:spPr>
          <a:xfrm>
            <a:off x="5991860" y="4723765"/>
            <a:ext cx="2229485" cy="275590"/>
          </a:xfrm>
          <a:prstGeom prst="rect">
            <a:avLst/>
          </a:prstGeom>
          <a:noFill/>
          <a:ln w="9525">
            <a:noFill/>
          </a:ln>
        </p:spPr>
        <p:txBody>
          <a:bodyPr wrap="square">
            <a:spAutoFit/>
          </a:bodyPr>
          <a:p>
            <a:pPr indent="0"/>
            <a:r>
              <a:rPr lang="zh-CN" sz="1200" b="1">
                <a:ea typeface="宋体" panose="02010600030101010101" pitchFamily="2" charset="-122"/>
              </a:rPr>
              <a:t>独立（前）悬架结构组成</a:t>
            </a:r>
            <a:endParaRPr lang="zh-CN" altLang="en-US" sz="1200" b="1"/>
          </a:p>
        </p:txBody>
      </p:sp>
    </p:spTree>
  </p:cSld>
  <p:clrMapOvr>
    <a:masterClrMapping/>
  </p:clrMapOvr>
  <p:transition advClick="0" advTm="6000">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716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二、独立悬架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214630" y="1333500"/>
            <a:ext cx="8476615" cy="4199890"/>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2.独立悬架特点</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sz="1600" b="1" dirty="0">
                <a:solidFill>
                  <a:srgbClr val="0070C0"/>
                </a:solidFill>
                <a:latin typeface="微软雅黑" panose="020B0503020204020204" pitchFamily="34" charset="-122"/>
                <a:ea typeface="微软雅黑" panose="020B0503020204020204" pitchFamily="34" charset="-122"/>
              </a:rPr>
              <a:t>独立悬架的优点是提高了汽车行驶的平顺性、操纵稳定性和乘坐舒适度。独立悬架具有以下特点：</a:t>
            </a:r>
            <a:endParaRPr sz="1600"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sz="1600" b="1" dirty="0">
                <a:solidFill>
                  <a:srgbClr val="0070C0"/>
                </a:solidFill>
                <a:latin typeface="微软雅黑" panose="020B0503020204020204" pitchFamily="34" charset="-122"/>
                <a:ea typeface="微软雅黑" panose="020B0503020204020204" pitchFamily="34" charset="-122"/>
              </a:rPr>
              <a:t>(1) 在悬架弹性元件一定的变形允许范围内，两侧车轮可以单独运动而互不影响，可以减少汽车在不平路面上行驶时车架和车身的震动。</a:t>
            </a:r>
            <a:endParaRPr sz="1600"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sz="1600" b="1" dirty="0">
                <a:solidFill>
                  <a:srgbClr val="0070C0"/>
                </a:solidFill>
                <a:latin typeface="微软雅黑" panose="020B0503020204020204" pitchFamily="34" charset="-122"/>
                <a:ea typeface="微软雅黑" panose="020B0503020204020204" pitchFamily="34" charset="-122"/>
              </a:rPr>
              <a:t>(2) 减少了汽车的非簧载质量。在道路条件和车速相同时，非簧载质量越小，则悬架所受冲击载荷也越小。</a:t>
            </a:r>
            <a:endParaRPr sz="1600"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sz="1600" b="1" dirty="0">
                <a:solidFill>
                  <a:srgbClr val="0070C0"/>
                </a:solidFill>
                <a:latin typeface="微软雅黑" panose="020B0503020204020204" pitchFamily="34" charset="-122"/>
                <a:ea typeface="微软雅黑" panose="020B0503020204020204" pitchFamily="34" charset="-122"/>
              </a:rPr>
              <a:t>(3)采用断开式车桥，降低了汽车质心，提高汽车的行驶稳定性；并使车轮上下运动的空间增大，因而可以将悬架刚度设计得较小，使车身震动频率降低，以改善汽车行驶的平顺性和乘坐舒适性。</a:t>
            </a:r>
            <a:endParaRPr sz="1600"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sz="1600" b="1" dirty="0">
                <a:solidFill>
                  <a:srgbClr val="0070C0"/>
                </a:solidFill>
                <a:latin typeface="微软雅黑" panose="020B0503020204020204" pitchFamily="34" charset="-122"/>
                <a:ea typeface="微软雅黑" panose="020B0503020204020204" pitchFamily="34" charset="-122"/>
              </a:rPr>
              <a:t>但是，独立悬架结构复杂，制造成本高，保养维修不便。</a:t>
            </a:r>
            <a:endParaRPr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二、独立悬架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711200" y="2042795"/>
            <a:ext cx="4095115" cy="2584450"/>
          </a:xfrm>
          <a:prstGeom prst="rect">
            <a:avLst/>
          </a:prstGeom>
          <a:noFill/>
          <a:ln w="9525">
            <a:noFill/>
          </a:ln>
        </p:spPr>
        <p:txBody>
          <a:bodyPr wrap="square">
            <a:spAutoFit/>
          </a:bodyPr>
          <a:p>
            <a:pPr indent="306070">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a:t>
            </a:r>
            <a:r>
              <a:rPr b="1" dirty="0">
                <a:solidFill>
                  <a:srgbClr val="0070C0"/>
                </a:solidFill>
                <a:latin typeface="微软雅黑" panose="020B0503020204020204" pitchFamily="34" charset="-122"/>
                <a:ea typeface="微软雅黑" panose="020B0503020204020204" pitchFamily="34" charset="-122"/>
              </a:rPr>
              <a:t>麦弗逊式悬架是近年来中级以下轿车使用很广泛的一种悬架，是车轮沿主销移动悬架的一种。麦弗逊式悬架也称滑柱连杆式悬架，它主要由螺旋弹簧、减震器、横摆臂、横向稳定杆等组成。</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endParaRPr b="1" dirty="0">
              <a:solidFill>
                <a:srgbClr val="0070C0"/>
              </a:solidFill>
              <a:latin typeface="微软雅黑" panose="020B0503020204020204" pitchFamily="34" charset="-122"/>
              <a:ea typeface="微软雅黑" panose="020B0503020204020204" pitchFamily="34" charset="-122"/>
            </a:endParaRPr>
          </a:p>
        </p:txBody>
      </p:sp>
      <p:pic>
        <p:nvPicPr>
          <p:cNvPr id="44" name="图片 10" descr="IMG_256"/>
          <p:cNvPicPr>
            <a:picLocks noChangeAspect="1"/>
          </p:cNvPicPr>
          <p:nvPr/>
        </p:nvPicPr>
        <p:blipFill>
          <a:blip r:embed="rId1"/>
          <a:stretch>
            <a:fillRect/>
          </a:stretch>
        </p:blipFill>
        <p:spPr>
          <a:xfrm>
            <a:off x="4702810" y="1516380"/>
            <a:ext cx="4368165" cy="3634740"/>
          </a:xfrm>
          <a:prstGeom prst="rect">
            <a:avLst/>
          </a:prstGeom>
          <a:noFill/>
          <a:ln w="9525">
            <a:noFill/>
          </a:ln>
        </p:spPr>
      </p:pic>
    </p:spTree>
  </p:cSld>
  <p:clrMapOvr>
    <a:masterClrMapping/>
  </p:clrMapOvr>
  <p:transition advClick="0" advTm="6000">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三、非独立悬架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711200" y="2042795"/>
            <a:ext cx="4095115" cy="2999740"/>
          </a:xfrm>
          <a:prstGeom prst="rect">
            <a:avLst/>
          </a:prstGeom>
          <a:noFill/>
          <a:ln w="9525">
            <a:noFill/>
          </a:ln>
        </p:spPr>
        <p:txBody>
          <a:bodyPr wrap="square">
            <a:spAutoFit/>
          </a:bodyPr>
          <a:p>
            <a:pPr indent="306070">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a:t>
            </a:r>
            <a:r>
              <a:rPr b="1" dirty="0">
                <a:solidFill>
                  <a:srgbClr val="0070C0"/>
                </a:solidFill>
                <a:latin typeface="微软雅黑" panose="020B0503020204020204" pitchFamily="34" charset="-122"/>
                <a:ea typeface="微软雅黑" panose="020B0503020204020204" pitchFamily="34" charset="-122"/>
              </a:rPr>
              <a:t>非独立悬架是两侧车轮安装在一根整体式车桥上，车轮连同车桥一起通过弹性元件与车架（或车身）相连，车身的相对稳定性较差。</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  如常见的螺旋弹簧非独立悬架一般只用于汽车的后悬架，主要由螺旋弹簧、减震器、纵向推力杆和横向推力杆组成</a:t>
            </a:r>
            <a:endParaRPr b="1" dirty="0">
              <a:solidFill>
                <a:srgbClr val="0070C0"/>
              </a:solidFill>
              <a:latin typeface="微软雅黑" panose="020B0503020204020204" pitchFamily="34" charset="-122"/>
              <a:ea typeface="微软雅黑" panose="020B0503020204020204" pitchFamily="34" charset="-122"/>
            </a:endParaRPr>
          </a:p>
        </p:txBody>
      </p:sp>
      <p:pic>
        <p:nvPicPr>
          <p:cNvPr id="45" name="图片 11" descr="IMG_256"/>
          <p:cNvPicPr>
            <a:picLocks noChangeAspect="1"/>
          </p:cNvPicPr>
          <p:nvPr/>
        </p:nvPicPr>
        <p:blipFill>
          <a:blip r:embed="rId1"/>
          <a:stretch>
            <a:fillRect/>
          </a:stretch>
        </p:blipFill>
        <p:spPr>
          <a:xfrm>
            <a:off x="4805680" y="1625600"/>
            <a:ext cx="4227830" cy="2892425"/>
          </a:xfrm>
          <a:prstGeom prst="rect">
            <a:avLst/>
          </a:prstGeom>
          <a:noFill/>
          <a:ln w="9525">
            <a:noFill/>
          </a:ln>
        </p:spPr>
      </p:pic>
      <p:sp>
        <p:nvSpPr>
          <p:cNvPr id="4" name="文本框 3"/>
          <p:cNvSpPr txBox="1"/>
          <p:nvPr/>
        </p:nvSpPr>
        <p:spPr>
          <a:xfrm>
            <a:off x="5752465" y="4486910"/>
            <a:ext cx="2105660" cy="275590"/>
          </a:xfrm>
          <a:prstGeom prst="rect">
            <a:avLst/>
          </a:prstGeom>
          <a:noFill/>
          <a:ln w="9525">
            <a:noFill/>
          </a:ln>
        </p:spPr>
        <p:txBody>
          <a:bodyPr wrap="square">
            <a:spAutoFit/>
          </a:bodyPr>
          <a:p>
            <a:pPr indent="0"/>
            <a:r>
              <a:rPr lang="zh-CN" sz="1200" b="1">
                <a:ea typeface="宋体" panose="02010600030101010101" pitchFamily="2" charset="-122"/>
              </a:rPr>
              <a:t>螺旋弹簧非独立悬架组成</a:t>
            </a:r>
            <a:endParaRPr lang="zh-CN" altLang="en-US" sz="1200" b="1">
              <a:ea typeface="宋体" panose="02010600030101010101" pitchFamily="2" charset="-122"/>
            </a:endParaRPr>
          </a:p>
        </p:txBody>
      </p:sp>
    </p:spTree>
  </p:cSld>
  <p:clrMapOvr>
    <a:masterClrMapping/>
  </p:clrMapOvr>
  <p:transition advClick="0" advTm="6000">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3597910" cy="78359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三、非独立悬架</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
        <p:nvSpPr>
          <p:cNvPr id="100" name="文本框 99"/>
          <p:cNvSpPr txBox="1"/>
          <p:nvPr/>
        </p:nvSpPr>
        <p:spPr>
          <a:xfrm>
            <a:off x="507365" y="1544955"/>
            <a:ext cx="8129270" cy="1753235"/>
          </a:xfrm>
          <a:prstGeom prst="rect">
            <a:avLst/>
          </a:prstGeom>
          <a:noFill/>
          <a:ln w="9525">
            <a:noFill/>
          </a:ln>
        </p:spPr>
        <p:txBody>
          <a:bodyPr wrap="square">
            <a:spAutoFit/>
          </a:bodyPr>
          <a:p>
            <a:pPr indent="306070">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a:t>
            </a:r>
            <a:r>
              <a:rPr b="1" dirty="0">
                <a:solidFill>
                  <a:srgbClr val="0070C0"/>
                </a:solidFill>
                <a:latin typeface="微软雅黑" panose="020B0503020204020204" pitchFamily="34" charset="-122"/>
                <a:ea typeface="微软雅黑" panose="020B0503020204020204" pitchFamily="34" charset="-122"/>
              </a:rPr>
              <a:t>当一侧车轮因道路不平发生跳动时，必然引起另一侧车轮在汽车横向平面内发生摆动。车轮跳动时，整个后轴在汽车纵向平面内绕左、右橡胶铰链中心连线摆动。与此同时，左、右车轮还绕横向推力杆与车身的铰链点在汽车的横向平面内摆动</a:t>
            </a:r>
            <a:r>
              <a:rPr lang="zh-CN" b="1" dirty="0">
                <a:solidFill>
                  <a:srgbClr val="0070C0"/>
                </a:solidFill>
                <a:latin typeface="微软雅黑" panose="020B0503020204020204" pitchFamily="34" charset="-122"/>
                <a:ea typeface="微软雅黑" panose="020B0503020204020204" pitchFamily="34" charset="-122"/>
              </a:rPr>
              <a:t>。</a:t>
            </a:r>
            <a:endParaRPr lang="zh-CN" b="1" dirty="0">
              <a:solidFill>
                <a:srgbClr val="0070C0"/>
              </a:solidFill>
              <a:latin typeface="微软雅黑" panose="020B0503020204020204" pitchFamily="34" charset="-122"/>
              <a:ea typeface="微软雅黑" panose="020B0503020204020204" pitchFamily="34" charset="-122"/>
            </a:endParaRPr>
          </a:p>
        </p:txBody>
      </p:sp>
      <p:pic>
        <p:nvPicPr>
          <p:cNvPr id="35" name="图片 3" descr="IMG_256"/>
          <p:cNvPicPr>
            <a:picLocks noChangeAspect="1"/>
          </p:cNvPicPr>
          <p:nvPr/>
        </p:nvPicPr>
        <p:blipFill>
          <a:blip r:embed="rId1"/>
          <a:stretch>
            <a:fillRect/>
          </a:stretch>
        </p:blipFill>
        <p:spPr>
          <a:xfrm>
            <a:off x="914400" y="3528060"/>
            <a:ext cx="3493135" cy="1708150"/>
          </a:xfrm>
          <a:prstGeom prst="rect">
            <a:avLst/>
          </a:prstGeom>
          <a:noFill/>
          <a:ln w="9525">
            <a:noFill/>
          </a:ln>
        </p:spPr>
      </p:pic>
      <p:pic>
        <p:nvPicPr>
          <p:cNvPr id="37" name="图片 4"/>
          <p:cNvPicPr>
            <a:picLocks noChangeAspect="1"/>
          </p:cNvPicPr>
          <p:nvPr/>
        </p:nvPicPr>
        <p:blipFill>
          <a:blip r:embed="rId2"/>
          <a:stretch>
            <a:fillRect/>
          </a:stretch>
        </p:blipFill>
        <p:spPr>
          <a:xfrm>
            <a:off x="4309110" y="3528060"/>
            <a:ext cx="3262630" cy="1707515"/>
          </a:xfrm>
          <a:prstGeom prst="rect">
            <a:avLst/>
          </a:prstGeom>
          <a:noFill/>
          <a:ln>
            <a:noFill/>
          </a:ln>
        </p:spPr>
      </p:pic>
    </p:spTree>
  </p:cSld>
  <p:clrMapOvr>
    <a:masterClrMapping/>
  </p:clrMapOvr>
  <p:transition advClick="0" advTm="6000">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5340350" cy="50673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四、减震器的结构、功用与工作原理</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507365" y="1544955"/>
            <a:ext cx="8129270" cy="506730"/>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1.减震器结构</a:t>
            </a:r>
            <a:endParaRPr b="1" dirty="0">
              <a:solidFill>
                <a:srgbClr val="0070C0"/>
              </a:solidFill>
              <a:latin typeface="微软雅黑" panose="020B0503020204020204" pitchFamily="34" charset="-122"/>
              <a:ea typeface="微软雅黑" panose="020B0503020204020204" pitchFamily="34" charset="-122"/>
            </a:endParaRPr>
          </a:p>
        </p:txBody>
      </p:sp>
      <p:pic>
        <p:nvPicPr>
          <p:cNvPr id="46" name="图片 12" descr="IMG_256"/>
          <p:cNvPicPr>
            <a:picLocks noChangeAspect="1"/>
          </p:cNvPicPr>
          <p:nvPr/>
        </p:nvPicPr>
        <p:blipFill>
          <a:blip r:embed="rId1"/>
          <a:stretch>
            <a:fillRect/>
          </a:stretch>
        </p:blipFill>
        <p:spPr>
          <a:xfrm>
            <a:off x="2499995" y="1767840"/>
            <a:ext cx="4210685" cy="3404870"/>
          </a:xfrm>
          <a:prstGeom prst="rect">
            <a:avLst/>
          </a:prstGeom>
          <a:noFill/>
          <a:ln w="9525">
            <a:noFill/>
          </a:ln>
        </p:spPr>
      </p:pic>
    </p:spTree>
  </p:cSld>
  <p:clrMapOvr>
    <a:masterClrMapping/>
  </p:clrMapOvr>
  <p:transition advClick="0" advTm="6000">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5340350" cy="50673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四、减震器的结构、功用与工作原理</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507365" y="1544955"/>
            <a:ext cx="8129270" cy="1337945"/>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2.减震器功用</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如图所示，减震器在汽车中的作用是迅速衰减由车轮通过悬架弹簧传给车身的冲击和震动，提高汽车行驶的平顺性能。</a:t>
            </a:r>
            <a:endParaRPr b="1" dirty="0">
              <a:solidFill>
                <a:srgbClr val="0070C0"/>
              </a:solidFill>
              <a:latin typeface="微软雅黑" panose="020B0503020204020204" pitchFamily="34" charset="-122"/>
              <a:ea typeface="微软雅黑" panose="020B0503020204020204" pitchFamily="34" charset="-122"/>
            </a:endParaRPr>
          </a:p>
        </p:txBody>
      </p:sp>
      <p:pic>
        <p:nvPicPr>
          <p:cNvPr id="47" name="图片 13" descr="IMG_256"/>
          <p:cNvPicPr>
            <a:picLocks noChangeAspect="1"/>
          </p:cNvPicPr>
          <p:nvPr/>
        </p:nvPicPr>
        <p:blipFill>
          <a:blip r:embed="rId1"/>
          <a:stretch>
            <a:fillRect/>
          </a:stretch>
        </p:blipFill>
        <p:spPr>
          <a:xfrm>
            <a:off x="1544320" y="2969895"/>
            <a:ext cx="6524625" cy="2498090"/>
          </a:xfrm>
          <a:prstGeom prst="rect">
            <a:avLst/>
          </a:prstGeom>
          <a:noFill/>
          <a:ln w="9525">
            <a:noFill/>
          </a:ln>
        </p:spPr>
      </p:pic>
    </p:spTree>
  </p:cSld>
  <p:clrMapOvr>
    <a:masterClrMapping/>
  </p:clrMapOvr>
  <p:transition advClick="0" advTm="6000">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84841"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60392" y="2641979"/>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54186" y="3866115"/>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81262"/>
            <a:ext cx="6245759"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能准确讲述车架的功用，并且在实车上找出车架的位置。</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843265"/>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能叙述不同车架的结构类型及其特点，并找出典型车型。</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835949" y="4014809"/>
            <a:ext cx="6469067" cy="369332"/>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提高学生人文素养，培养学生深入学习、认真研究的工匠精神</a:t>
            </a:r>
            <a:r>
              <a:rPr lang="zh-CN" altLang="en-US"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5340350" cy="50673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四、减震器的结构、功用与工作原理</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2270" y="1544955"/>
            <a:ext cx="5292725" cy="3830955"/>
          </a:xfrm>
          <a:prstGeom prst="rect">
            <a:avLst/>
          </a:prstGeom>
          <a:noFill/>
          <a:ln w="9525">
            <a:noFill/>
          </a:ln>
        </p:spPr>
        <p:txBody>
          <a:bodyPr wrap="square">
            <a:spAutoFit/>
          </a:bodyPr>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3.减震器的工作原理</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如图所示，当车架与车桥作往复的相对运动而使活塞在缸筒内往复移动时，减震器壳体内的油液便反复地从内腔通过一些窄小的孔隙流入另一内腔，此时孔壁与油液间的摩擦液体分子内的摩擦便形成对震动的阻尼力，使车身与车架的震动能量转化为热能被油液和减震器壳体所吸收，然后扩散到大气中。减震器阻尼力的大小随车架与车桥（或车轮）间相对速度的变化而增减，并且与油液的黏度有关。</a:t>
            </a:r>
            <a:endParaRPr b="1" dirty="0">
              <a:solidFill>
                <a:srgbClr val="0070C0"/>
              </a:solidFill>
              <a:latin typeface="微软雅黑" panose="020B0503020204020204" pitchFamily="34" charset="-122"/>
              <a:ea typeface="微软雅黑" panose="020B0503020204020204" pitchFamily="34" charset="-122"/>
            </a:endParaRPr>
          </a:p>
        </p:txBody>
      </p:sp>
      <p:pic>
        <p:nvPicPr>
          <p:cNvPr id="48" name="图片 14" descr="IMG_256"/>
          <p:cNvPicPr>
            <a:picLocks noChangeAspect="1"/>
          </p:cNvPicPr>
          <p:nvPr/>
        </p:nvPicPr>
        <p:blipFill>
          <a:blip r:embed="rId1"/>
          <a:stretch>
            <a:fillRect/>
          </a:stretch>
        </p:blipFill>
        <p:spPr>
          <a:xfrm>
            <a:off x="5575300" y="2319020"/>
            <a:ext cx="3394710" cy="2580640"/>
          </a:xfrm>
          <a:prstGeom prst="rect">
            <a:avLst/>
          </a:prstGeom>
          <a:noFill/>
          <a:ln w="9525">
            <a:noFill/>
          </a:ln>
        </p:spPr>
      </p:pic>
    </p:spTree>
  </p:cSld>
  <p:clrMapOvr>
    <a:masterClrMapping/>
  </p:clrMapOvr>
  <p:transition advClick="0" advTm="6000">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200" y="985520"/>
            <a:ext cx="5340350" cy="506730"/>
          </a:xfrm>
          <a:prstGeom prst="rect">
            <a:avLst/>
          </a:prstGeom>
          <a:noFill/>
        </p:spPr>
        <p:txBody>
          <a:bodyPr wrap="square" rtlCol="0">
            <a:spAutoFit/>
          </a:bodyPr>
          <a:lstStyle/>
          <a:p>
            <a:pPr indent="306070">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五、电子控制悬架</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2270" y="1544955"/>
            <a:ext cx="5292725" cy="3415030"/>
          </a:xfrm>
          <a:prstGeom prst="rect">
            <a:avLst/>
          </a:prstGeom>
          <a:noFill/>
          <a:ln w="9525">
            <a:noFill/>
          </a:ln>
        </p:spPr>
        <p:txBody>
          <a:bodyPr wrap="square">
            <a:spAutoFit/>
          </a:bodyPr>
          <a:p>
            <a:pPr indent="306070">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a:t>
            </a:r>
            <a:r>
              <a:rPr b="1" dirty="0">
                <a:solidFill>
                  <a:srgbClr val="0070C0"/>
                </a:solidFill>
                <a:latin typeface="微软雅黑" panose="020B0503020204020204" pitchFamily="34" charset="-122"/>
                <a:ea typeface="微软雅黑" panose="020B0503020204020204" pitchFamily="34" charset="-122"/>
              </a:rPr>
              <a:t>现代汽车电子控制悬架系统有多种形式。根据控制目的不同，可分为车高控制系统、刚度控制系统、阻尼控制系统和综合控制系统等。按悬架系统结构形式不同，可分为电控空气悬架系统和电控液压悬架系统。根据控制系统有源和无源，可分为半主动悬架系统和主动悬架系统。</a:t>
            </a:r>
            <a:endParaRPr b="1" dirty="0">
              <a:solidFill>
                <a:srgbClr val="0070C0"/>
              </a:solidFill>
              <a:latin typeface="微软雅黑" panose="020B0503020204020204" pitchFamily="34" charset="-122"/>
              <a:ea typeface="微软雅黑" panose="020B0503020204020204" pitchFamily="34" charset="-122"/>
            </a:endParaRPr>
          </a:p>
          <a:p>
            <a:pPr indent="306070">
              <a:lnSpc>
                <a:spcPct val="150000"/>
              </a:lnSpc>
              <a:buClrTx/>
              <a:buSzTx/>
              <a:buFontTx/>
            </a:pPr>
            <a:r>
              <a:rPr b="1" dirty="0">
                <a:solidFill>
                  <a:srgbClr val="0070C0"/>
                </a:solidFill>
                <a:latin typeface="微软雅黑" panose="020B0503020204020204" pitchFamily="34" charset="-122"/>
                <a:ea typeface="微软雅黑" panose="020B0503020204020204" pitchFamily="34" charset="-122"/>
              </a:rPr>
              <a:t>  电子控制悬架系统一般由传感器、电子控制单元和执行机构3部分组成</a:t>
            </a:r>
            <a:r>
              <a:rPr lang="zh-CN" b="1" dirty="0">
                <a:solidFill>
                  <a:srgbClr val="0070C0"/>
                </a:solidFill>
                <a:latin typeface="微软雅黑" panose="020B0503020204020204" pitchFamily="34" charset="-122"/>
                <a:ea typeface="微软雅黑" panose="020B0503020204020204" pitchFamily="34" charset="-122"/>
              </a:rPr>
              <a:t>。</a:t>
            </a:r>
            <a:endParaRPr lang="zh-CN" b="1" dirty="0">
              <a:solidFill>
                <a:srgbClr val="0070C0"/>
              </a:solidFill>
              <a:latin typeface="微软雅黑" panose="020B0503020204020204" pitchFamily="34" charset="-122"/>
              <a:ea typeface="微软雅黑" panose="020B0503020204020204" pitchFamily="34" charset="-122"/>
            </a:endParaRPr>
          </a:p>
        </p:txBody>
      </p:sp>
      <p:pic>
        <p:nvPicPr>
          <p:cNvPr id="42" name="图片 3"/>
          <p:cNvPicPr>
            <a:picLocks noChangeAspect="1"/>
          </p:cNvPicPr>
          <p:nvPr/>
        </p:nvPicPr>
        <p:blipFill>
          <a:blip r:embed="rId1"/>
          <a:stretch>
            <a:fillRect/>
          </a:stretch>
        </p:blipFill>
        <p:spPr>
          <a:xfrm>
            <a:off x="5674995" y="1913890"/>
            <a:ext cx="3369310" cy="2385695"/>
          </a:xfrm>
          <a:prstGeom prst="rect">
            <a:avLst/>
          </a:prstGeom>
          <a:noFill/>
          <a:ln>
            <a:noFill/>
          </a:ln>
        </p:spPr>
      </p:pic>
    </p:spTree>
  </p:cSld>
  <p:clrMapOvr>
    <a:masterClrMapping/>
  </p:clrMapOvr>
  <p:transition advClick="0" advTm="6000">
    <p:push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922924"/>
            <a:ext cx="7848872" cy="2195830"/>
          </a:xfrm>
          <a:prstGeom prst="rect">
            <a:avLst/>
          </a:prstGeom>
        </p:spPr>
        <p:txBody>
          <a:bodyPr wrap="square">
            <a:sp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1.</a:t>
            </a:r>
            <a:r>
              <a:rPr altLang="zh-CN" b="1" dirty="0">
                <a:solidFill>
                  <a:srgbClr val="0070C0"/>
                </a:solidFill>
                <a:latin typeface="微软雅黑" panose="020B0503020204020204" pitchFamily="34" charset="-122"/>
                <a:ea typeface="微软雅黑" panose="020B0503020204020204" pitchFamily="34" charset="-122"/>
              </a:rPr>
              <a:t>按控制方式的不同，汽车悬架可分为</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和主动悬架。</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2.</a:t>
            </a:r>
            <a:r>
              <a:rPr altLang="zh-CN" b="1" dirty="0">
                <a:solidFill>
                  <a:srgbClr val="0070C0"/>
                </a:solidFill>
                <a:latin typeface="微软雅黑" panose="020B0503020204020204" pitchFamily="34" charset="-122"/>
                <a:ea typeface="微软雅黑" panose="020B0503020204020204" pitchFamily="34" charset="-122"/>
              </a:rPr>
              <a:t>按导向机构的不同，汽车悬架又可将悬架分为</a:t>
            </a:r>
            <a:r>
              <a:rPr lang="en-US" b="1" u="sng"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和独立式悬架。</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11399" y="985292"/>
            <a:ext cx="7416824" cy="4107815"/>
          </a:xfrm>
          <a:prstGeom prst="rect">
            <a:avLst/>
          </a:prstGeom>
          <a:noFill/>
        </p:spPr>
        <p:txBody>
          <a:bodyPr wrap="square" rtlCol="0">
            <a:spAutoFit/>
          </a:bodyPr>
          <a:lstStyle/>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一、车架的功用和要求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1.车架的功用</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altLang="zh-CN" b="1" dirty="0">
                <a:solidFill>
                  <a:srgbClr val="0070C0"/>
                </a:solidFill>
                <a:latin typeface="微软雅黑" panose="020B0503020204020204" pitchFamily="34" charset="-122"/>
                <a:ea typeface="微软雅黑" panose="020B0503020204020204" pitchFamily="34" charset="-122"/>
              </a:rPr>
              <a:t>  汽车车架俗称“大梁”，它是整个汽车的装配基础，其上安装有发动机、变速器、传动轴、前后悬架和车身等总成及部件。车架的功用就是支撑、连接汽车的各总成，使各总成在汽车复杂多变的行驶过程中保持正确的相对位置，并承受来自车内外的各种载荷。</a:t>
            </a:r>
            <a:endParaRPr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7955" y="861060"/>
            <a:ext cx="8761730" cy="4855210"/>
          </a:xfrm>
          <a:prstGeom prst="rect">
            <a:avLst/>
          </a:prstGeom>
          <a:noFill/>
        </p:spPr>
        <p:txBody>
          <a:bodyPr wrap="square" rtlCol="0">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一、车架的功用和要求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对车架的要求：</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由于车架是整个汽车的基础，要承受汽车内外的各种载荷，因此车架必须满足下列要求：</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（1）要满足汽车总体布置的要求。</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（2）要有合适的强度。</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（3）要有足够的刚度。</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（4）结构应该简单，尽量减少车架的质量，并使装于车架上的机件易于拆装。</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（5）车架的形状要尽可能地配合车身及各总成以降低汽车的质心和获得较大的前轮转向角，有利于提高汽车的稳定性和机动性。这一点对于轿车和大客车极为重要。</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1337945"/>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二、车架的类型及特点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altLang="zh-CN" b="1" dirty="0">
                <a:solidFill>
                  <a:srgbClr val="0070C0"/>
                </a:solidFill>
                <a:latin typeface="微软雅黑" panose="020B0503020204020204" pitchFamily="34" charset="-122"/>
                <a:ea typeface="微软雅黑" panose="020B0503020204020204" pitchFamily="34" charset="-122"/>
              </a:rPr>
              <a:t>  汽车车架根据其结构形式可分为边梁式车架、中梁式车架、综合式车架和无梁式车架4种类型。</a:t>
            </a:r>
            <a:endParaRPr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22275" y="2179320"/>
            <a:ext cx="3996055" cy="3415030"/>
          </a:xfrm>
          <a:prstGeom prst="rect">
            <a:avLst/>
          </a:prstGeom>
          <a:noFill/>
          <a:ln w="9525">
            <a:noFill/>
          </a:ln>
        </p:spPr>
        <p:txBody>
          <a:bodyPr wrap="square">
            <a:spAutoFit/>
          </a:bodyPr>
          <a:p>
            <a:pPr indent="304800" algn="just">
              <a:lnSpc>
                <a:spcPct val="150000"/>
              </a:lnSpc>
              <a:buClrTx/>
              <a:buSzTx/>
              <a:buFontTx/>
            </a:pPr>
            <a:r>
              <a:rPr altLang="zh-CN" sz="1800" b="1" dirty="0">
                <a:solidFill>
                  <a:srgbClr val="0070C0"/>
                </a:solidFill>
                <a:latin typeface="微软雅黑" panose="020B0503020204020204" pitchFamily="34" charset="-122"/>
                <a:ea typeface="微软雅黑" panose="020B0503020204020204" pitchFamily="34" charset="-122"/>
              </a:rPr>
              <a:t>1.边梁式车架       边梁式车架是由两根位于两边的纵梁和若干根横梁，通过铆接或焊接而连接成的坚固的刚性构架。由于边梁式车架便于安装车身和布置总成，有利于改装变形车和发展多品种车型的需要，所以被广泛用在载重汽车和特种车上。</a:t>
            </a:r>
            <a:endParaRPr altLang="zh-CN" b="1" dirty="0">
              <a:solidFill>
                <a:srgbClr val="0070C0"/>
              </a:solidFill>
              <a:latin typeface="微软雅黑" panose="020B0503020204020204" pitchFamily="34" charset="-122"/>
              <a:ea typeface="微软雅黑" panose="020B0503020204020204" pitchFamily="34" charset="-122"/>
            </a:endParaRPr>
          </a:p>
        </p:txBody>
      </p:sp>
      <p:pic>
        <p:nvPicPr>
          <p:cNvPr id="3" name="图片 2" descr="IMG_256"/>
          <p:cNvPicPr>
            <a:picLocks noChangeAspect="1"/>
          </p:cNvPicPr>
          <p:nvPr>
            <p:custDataLst>
              <p:tags r:id="rId1"/>
            </p:custDataLst>
          </p:nvPr>
        </p:nvPicPr>
        <p:blipFill>
          <a:blip r:embed="rId2"/>
          <a:stretch>
            <a:fillRect/>
          </a:stretch>
        </p:blipFill>
        <p:spPr>
          <a:xfrm>
            <a:off x="4924425" y="2553970"/>
            <a:ext cx="3688715" cy="2440305"/>
          </a:xfrm>
          <a:prstGeom prst="rect">
            <a:avLst/>
          </a:prstGeom>
          <a:noFill/>
          <a:ln w="9525">
            <a:noFill/>
          </a:ln>
        </p:spPr>
      </p:pic>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528" y="841276"/>
            <a:ext cx="8712968" cy="922020"/>
          </a:xfrm>
          <a:prstGeom prst="rect">
            <a:avLst/>
          </a:prstGeom>
        </p:spPr>
        <p:txBody>
          <a:bodyPr wrap="square">
            <a:spAutoFit/>
          </a:bodyPr>
          <a:lstStyle/>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二、车架的类型及特点  </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altLang="zh-CN" b="1" dirty="0">
                <a:solidFill>
                  <a:srgbClr val="0070C0"/>
                </a:solidFill>
                <a:latin typeface="微软雅黑" panose="020B0503020204020204" pitchFamily="34" charset="-122"/>
                <a:ea typeface="微软雅黑" panose="020B0503020204020204" pitchFamily="34" charset="-122"/>
              </a:rPr>
              <a:t> </a:t>
            </a:r>
            <a:endParaRPr altLang="zh-CN"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23215" y="1380490"/>
            <a:ext cx="4257675" cy="3830955"/>
          </a:xfrm>
          <a:prstGeom prst="rect">
            <a:avLst/>
          </a:prstGeom>
          <a:noFill/>
          <a:ln w="9525">
            <a:noFill/>
          </a:ln>
        </p:spPr>
        <p:txBody>
          <a:bodyPr wrap="square">
            <a:spAutoFit/>
          </a:bodyPr>
          <a:p>
            <a:pPr indent="304800" algn="just">
              <a:lnSpc>
                <a:spcPct val="150000"/>
              </a:lnSpc>
              <a:buClrTx/>
              <a:buSzTx/>
              <a:buFontTx/>
            </a:pPr>
            <a:r>
              <a:rPr lang="en-US" b="1" dirty="0">
                <a:solidFill>
                  <a:srgbClr val="0070C0"/>
                </a:solidFill>
                <a:latin typeface="微软雅黑" panose="020B0503020204020204" pitchFamily="34" charset="-122"/>
                <a:ea typeface="微软雅黑" panose="020B0503020204020204" pitchFamily="34" charset="-122"/>
              </a:rPr>
              <a:t>  2</a:t>
            </a:r>
            <a:r>
              <a:rPr altLang="zh-CN" b="1" dirty="0">
                <a:solidFill>
                  <a:srgbClr val="0070C0"/>
                </a:solidFill>
                <a:latin typeface="微软雅黑" panose="020B0503020204020204" pitchFamily="34" charset="-122"/>
                <a:ea typeface="微软雅黑" panose="020B0503020204020204" pitchFamily="34" charset="-122"/>
              </a:rPr>
              <a:t>.中梁式车架       中梁式车架主要由一根位于汽车中央并贯穿前后的纵梁和若干根横向悬伸托架组成，也称为脊骨式车架，如图所示。中梁的断面可制成管形或箱形，传动轴从中梁内穿过，主减速器通常固定在其尾端并形成断开式驱动桥。中梁前端悬伸托架用以安装发动机，中梁中后端悬伸托架则用来布置车身及其他总成。</a:t>
            </a:r>
            <a:endParaRPr altLang="zh-CN" b="1" dirty="0">
              <a:solidFill>
                <a:srgbClr val="0070C0"/>
              </a:solidFill>
              <a:latin typeface="微软雅黑" panose="020B0503020204020204" pitchFamily="34" charset="-122"/>
              <a:ea typeface="微软雅黑" panose="020B0503020204020204" pitchFamily="34" charset="-122"/>
            </a:endParaRPr>
          </a:p>
        </p:txBody>
      </p:sp>
      <p:pic>
        <p:nvPicPr>
          <p:cNvPr id="6" name="图片 2" descr="IMG_256"/>
          <p:cNvPicPr>
            <a:picLocks noChangeAspect="1"/>
          </p:cNvPicPr>
          <p:nvPr/>
        </p:nvPicPr>
        <p:blipFill>
          <a:blip r:embed="rId1"/>
          <a:stretch>
            <a:fillRect/>
          </a:stretch>
        </p:blipFill>
        <p:spPr>
          <a:xfrm>
            <a:off x="5120640" y="971550"/>
            <a:ext cx="3402330" cy="1768475"/>
          </a:xfrm>
          <a:prstGeom prst="rect">
            <a:avLst/>
          </a:prstGeom>
          <a:noFill/>
          <a:ln w="9525">
            <a:noFill/>
          </a:ln>
        </p:spPr>
      </p:pic>
      <p:pic>
        <p:nvPicPr>
          <p:cNvPr id="2" name="图片 2"/>
          <p:cNvPicPr>
            <a:picLocks noChangeAspect="1"/>
          </p:cNvPicPr>
          <p:nvPr/>
        </p:nvPicPr>
        <p:blipFill>
          <a:blip r:embed="rId2"/>
          <a:stretch>
            <a:fillRect/>
          </a:stretch>
        </p:blipFill>
        <p:spPr>
          <a:xfrm>
            <a:off x="5309235" y="3383280"/>
            <a:ext cx="3375660" cy="1574800"/>
          </a:xfrm>
          <a:prstGeom prst="rect">
            <a:avLst/>
          </a:prstGeom>
          <a:noFill/>
          <a:ln>
            <a:noFill/>
          </a:ln>
        </p:spPr>
      </p:pic>
      <p:sp>
        <p:nvSpPr>
          <p:cNvPr id="4" name="文本框 3"/>
          <p:cNvSpPr txBox="1"/>
          <p:nvPr/>
        </p:nvSpPr>
        <p:spPr>
          <a:xfrm>
            <a:off x="5806440" y="2914015"/>
            <a:ext cx="2030095" cy="306705"/>
          </a:xfrm>
          <a:prstGeom prst="rect">
            <a:avLst/>
          </a:prstGeom>
          <a:noFill/>
          <a:ln w="9525">
            <a:noFill/>
          </a:ln>
        </p:spPr>
        <p:txBody>
          <a:bodyPr wrap="square">
            <a:spAutoFit/>
          </a:bodyPr>
          <a:p>
            <a:pPr indent="0"/>
            <a:r>
              <a:rPr lang="zh-CN" sz="1400" b="1">
                <a:ea typeface="宋体" panose="02010600030101010101" pitchFamily="2" charset="-122"/>
              </a:rPr>
              <a:t>（a）货车中梁式车架</a:t>
            </a:r>
            <a:endParaRPr lang="zh-CN" sz="1400" b="1">
              <a:ea typeface="宋体" panose="02010600030101010101" pitchFamily="2" charset="-122"/>
            </a:endParaRPr>
          </a:p>
        </p:txBody>
      </p:sp>
      <p:sp>
        <p:nvSpPr>
          <p:cNvPr id="5" name="文本框 4"/>
          <p:cNvSpPr txBox="1"/>
          <p:nvPr/>
        </p:nvSpPr>
        <p:spPr>
          <a:xfrm>
            <a:off x="5807075" y="5120640"/>
            <a:ext cx="2029460" cy="306705"/>
          </a:xfrm>
          <a:prstGeom prst="rect">
            <a:avLst/>
          </a:prstGeom>
          <a:noFill/>
          <a:ln w="9525">
            <a:noFill/>
          </a:ln>
        </p:spPr>
        <p:txBody>
          <a:bodyPr wrap="square">
            <a:spAutoFit/>
          </a:bodyPr>
          <a:p>
            <a:pPr algn="l">
              <a:buClrTx/>
              <a:buSzTx/>
              <a:buFontTx/>
            </a:pPr>
            <a:r>
              <a:rPr lang="zh-CN" sz="1400" b="1">
                <a:ea typeface="宋体" panose="02010600030101010101" pitchFamily="2" charset="-122"/>
              </a:rPr>
              <a:t>（b）轿车中梁式车架</a:t>
            </a:r>
            <a:endParaRPr lang="zh-CN" sz="1400" b="1">
              <a:ea typeface="宋体" panose="02010600030101010101" pitchFamily="2"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0.xml><?xml version="1.0" encoding="utf-8"?>
<p:tagLst xmlns:p="http://schemas.openxmlformats.org/presentationml/2006/main">
  <p:tag name="MH" val="20151123103241"/>
  <p:tag name="MH_LIBRARY" val="GRAPHIC"/>
  <p:tag name="MH_TYPE" val="Other"/>
  <p:tag name="MH_ORDER" val="8"/>
  <p:tag name="KSO_WM_DIAGRAM_VIRTUALLY_FRAME" val="{&quot;height&quot;:266.48629921259845,&quot;left&quot;:51.510708661417326,&quot;top&quot;:105.93165354330708,&quot;width&quot;:608.0775590551181}"/>
</p:tagLst>
</file>

<file path=ppt/tags/tag11.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2.xml><?xml version="1.0" encoding="utf-8"?>
<p:tagLst xmlns:p="http://schemas.openxmlformats.org/presentationml/2006/main">
  <p:tag name="MH" val="20151123103241"/>
  <p:tag name="MH_LIBRARY" val="GRAPHIC"/>
  <p:tag name="MH_TYPE" val="Other"/>
  <p:tag name="MH_ORDER" val="9"/>
  <p:tag name="KSO_WM_DIAGRAM_VIRTUALLY_FRAME" val="{&quot;height&quot;:266.48629921259845,&quot;left&quot;:51.510708661417326,&quot;top&quot;:105.93165354330708,&quot;width&quot;:608.0775590551181}"/>
</p:tagLst>
</file>

<file path=ppt/tags/tag13.xml><?xml version="1.0" encoding="utf-8"?>
<p:tagLst xmlns:p="http://schemas.openxmlformats.org/presentationml/2006/main">
  <p:tag name="MH" val="20151123103241"/>
  <p:tag name="MH_LIBRARY" val="GRAPHIC"/>
  <p:tag name="MH_TYPE" val="Other"/>
  <p:tag name="MH_ORDER" val="10"/>
  <p:tag name="KSO_WM_DIAGRAM_VIRTUALLY_FRAME" val="{&quot;height&quot;:266.48629921259845,&quot;left&quot;:51.510708661417326,&quot;top&quot;:105.93165354330708,&quot;width&quot;:608.0775590551181}"/>
</p:tagLst>
</file>

<file path=ppt/tags/tag14.xml><?xml version="1.0" encoding="utf-8"?>
<p:tagLst xmlns:p="http://schemas.openxmlformats.org/presentationml/2006/main">
  <p:tag name="MH" val="20151123103241"/>
  <p:tag name="MH_LIBRARY" val="GRAPHIC"/>
  <p:tag name="MH_TYPE" val="Other"/>
  <p:tag name="MH_ORDER" val="11"/>
  <p:tag name="KSO_WM_DIAGRAM_VIRTUALLY_FRAME" val="{&quot;height&quot;:266.48629921259845,&quot;left&quot;:51.510708661417326,&quot;top&quot;:105.93165354330708,&quot;width&quot;:608.0775590551181}"/>
</p:tagLst>
</file>

<file path=ppt/tags/tag15.xml><?xml version="1.0" encoding="utf-8"?>
<p:tagLst xmlns:p="http://schemas.openxmlformats.org/presentationml/2006/main">
  <p:tag name="MH" val="20151123103241"/>
  <p:tag name="MH_LIBRARY" val="GRAPHIC"/>
  <p:tag name="MH_TYPE" val="Other"/>
  <p:tag name="MH_ORDER" val="12"/>
  <p:tag name="KSO_WM_DIAGRAM_VIRTUALLY_FRAME" val="{&quot;height&quot;:266.48629921259845,&quot;left&quot;:51.510708661417326,&quot;top&quot;:105.93165354330708,&quot;width&quot;:608.0775590551181}"/>
</p:tagLst>
</file>

<file path=ppt/tags/tag16.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7.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8.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19.xml><?xml version="1.0" encoding="utf-8"?>
<p:tagLst xmlns:p="http://schemas.openxmlformats.org/presentationml/2006/main">
  <p:tag name="KSO_WM_UNIT_PLACING_PICTURE_USER_VIEWPORT" val="{&quot;height&quot;:3843,&quot;width&quot;:6886}"/>
</p:tagLst>
</file>

<file path=ppt/tags/tag2.xml><?xml version="1.0" encoding="utf-8"?>
<p:tagLst xmlns:p="http://schemas.openxmlformats.org/presentationml/2006/main">
  <p:tag name="MH" val="20151123103241"/>
  <p:tag name="MH_LIBRARY" val="GRAPHIC"/>
  <p:tag name="MH_TYPE" val="Other"/>
  <p:tag name="MH_ORDER" val="1"/>
  <p:tag name="KSO_WM_DIAGRAM_VIRTUALLY_FRAME" val="{&quot;height&quot;:266.48629921259845,&quot;left&quot;:51.510708661417326,&quot;top&quot;:105.93165354330708,&quot;width&quot;:608.0775590551181}"/>
</p:tagLst>
</file>

<file path=ppt/tags/tag20.xml><?xml version="1.0" encoding="utf-8"?>
<p:tagLst xmlns:p="http://schemas.openxmlformats.org/presentationml/2006/main">
  <p:tag name="MH" val="20151123103241"/>
  <p:tag name="MH_LIBRARY" val="GRAPHIC"/>
  <p:tag name="MH_TYPE" val="Other"/>
  <p:tag name="MH_ORDER" val="1"/>
</p:tagLst>
</file>

<file path=ppt/tags/tag21.xml><?xml version="1.0" encoding="utf-8"?>
<p:tagLst xmlns:p="http://schemas.openxmlformats.org/presentationml/2006/main">
  <p:tag name="MH" val="20151123103241"/>
  <p:tag name="MH_LIBRARY" val="GRAPHIC"/>
  <p:tag name="MH_TYPE" val="Other"/>
  <p:tag name="MH_ORDER" val="2"/>
</p:tagLst>
</file>

<file path=ppt/tags/tag22.xml><?xml version="1.0" encoding="utf-8"?>
<p:tagLst xmlns:p="http://schemas.openxmlformats.org/presentationml/2006/main">
  <p:tag name="MH" val="20151123103241"/>
  <p:tag name="MH_LIBRARY" val="GRAPHIC"/>
  <p:tag name="MH_TYPE" val="Other"/>
  <p:tag name="MH_ORDER" val="3"/>
</p:tagLst>
</file>

<file path=ppt/tags/tag23.xml><?xml version="1.0" encoding="utf-8"?>
<p:tagLst xmlns:p="http://schemas.openxmlformats.org/presentationml/2006/main">
  <p:tag name="MH" val="20151123103241"/>
  <p:tag name="MH_LIBRARY" val="GRAPHIC"/>
  <p:tag name="MH_TYPE" val="Other"/>
  <p:tag name="MH_ORDER" val="4"/>
</p:tagLst>
</file>

<file path=ppt/tags/tag24.xml><?xml version="1.0" encoding="utf-8"?>
<p:tagLst xmlns:p="http://schemas.openxmlformats.org/presentationml/2006/main">
  <p:tag name="MH" val="20151123103241"/>
  <p:tag name="MH_LIBRARY" val="GRAPHIC"/>
  <p:tag name="MH_TYPE" val="Other"/>
  <p:tag name="MH_ORDER" val="5"/>
</p:tagLst>
</file>

<file path=ppt/tags/tag25.xml><?xml version="1.0" encoding="utf-8"?>
<p:tagLst xmlns:p="http://schemas.openxmlformats.org/presentationml/2006/main">
  <p:tag name="MH" val="20151123103241"/>
  <p:tag name="MH_LIBRARY" val="GRAPHIC"/>
  <p:tag name="MH_TYPE" val="Other"/>
  <p:tag name="MH_ORDER" val="6"/>
</p:tagLst>
</file>

<file path=ppt/tags/tag26.xml><?xml version="1.0" encoding="utf-8"?>
<p:tagLst xmlns:p="http://schemas.openxmlformats.org/presentationml/2006/main">
  <p:tag name="MH" val="20151123103241"/>
  <p:tag name="MH_LIBRARY" val="GRAPHIC"/>
  <p:tag name="MH_TYPE" val="Other"/>
  <p:tag name="MH_ORDER" val="7"/>
</p:tagLst>
</file>

<file path=ppt/tags/tag27.xml><?xml version="1.0" encoding="utf-8"?>
<p:tagLst xmlns:p="http://schemas.openxmlformats.org/presentationml/2006/main">
  <p:tag name="MH" val="20151123103241"/>
  <p:tag name="MH_LIBRARY" val="GRAPHIC"/>
  <p:tag name="MH_TYPE" val="Other"/>
  <p:tag name="MH_ORDER" val="8"/>
</p:tagLst>
</file>

<file path=ppt/tags/tag28.xml><?xml version="1.0" encoding="utf-8"?>
<p:tagLst xmlns:p="http://schemas.openxmlformats.org/presentationml/2006/main">
  <p:tag name="MH" val="20151123103241"/>
  <p:tag name="MH_LIBRARY" val="GRAPHIC"/>
  <p:tag name="MH_TYPE" val="Other"/>
  <p:tag name="MH_ORDER" val="9"/>
</p:tagLst>
</file>

<file path=ppt/tags/tag29.xml><?xml version="1.0" encoding="utf-8"?>
<p:tagLst xmlns:p="http://schemas.openxmlformats.org/presentationml/2006/main">
  <p:tag name="MH" val="20151123103241"/>
  <p:tag name="MH_LIBRARY" val="GRAPHIC"/>
  <p:tag name="MH_TYPE" val="Other"/>
  <p:tag name="MH_ORDER" val="10"/>
</p:tagLst>
</file>

<file path=ppt/tags/tag3.xml><?xml version="1.0" encoding="utf-8"?>
<p:tagLst xmlns:p="http://schemas.openxmlformats.org/presentationml/2006/main">
  <p:tag name="MH" val="20151123103241"/>
  <p:tag name="MH_LIBRARY" val="GRAPHIC"/>
  <p:tag name="MH_TYPE" val="Other"/>
  <p:tag name="MH_ORDER" val="2"/>
  <p:tag name="KSO_WM_DIAGRAM_VIRTUALLY_FRAME" val="{&quot;height&quot;:266.48629921259845,&quot;left&quot;:51.510708661417326,&quot;top&quot;:105.93165354330708,&quot;width&quot;:608.0775590551181}"/>
</p:tagLst>
</file>

<file path=ppt/tags/tag30.xml><?xml version="1.0" encoding="utf-8"?>
<p:tagLst xmlns:p="http://schemas.openxmlformats.org/presentationml/2006/main">
  <p:tag name="MH" val="20151123103241"/>
  <p:tag name="MH_LIBRARY" val="GRAPHIC"/>
  <p:tag name="MH_TYPE" val="Other"/>
  <p:tag name="MH_ORDER" val="11"/>
</p:tagLst>
</file>

<file path=ppt/tags/tag31.xml><?xml version="1.0" encoding="utf-8"?>
<p:tagLst xmlns:p="http://schemas.openxmlformats.org/presentationml/2006/main">
  <p:tag name="MH" val="20151123103241"/>
  <p:tag name="MH_LIBRARY" val="GRAPHIC"/>
  <p:tag name="MH_TYPE" val="Other"/>
  <p:tag name="MH_ORDER" val="12"/>
</p:tagLst>
</file>

<file path=ppt/tags/tag32.xml><?xml version="1.0" encoding="utf-8"?>
<p:tagLst xmlns:p="http://schemas.openxmlformats.org/presentationml/2006/main">
  <p:tag name="MH" val="20151123103241"/>
  <p:tag name="MH_LIBRARY" val="GRAPHIC"/>
  <p:tag name="MH_TYPE" val="Other"/>
  <p:tag name="MH_ORDER" val="9"/>
</p:tagLst>
</file>

<file path=ppt/tags/tag33.xml><?xml version="1.0" encoding="utf-8"?>
<p:tagLst xmlns:p="http://schemas.openxmlformats.org/presentationml/2006/main">
  <p:tag name="MH" val="20151123103241"/>
  <p:tag name="MH_LIBRARY" val="GRAPHIC"/>
  <p:tag name="MH_TYPE" val="Other"/>
  <p:tag name="MH_ORDER" val="10"/>
</p:tagLst>
</file>

<file path=ppt/tags/tag34.xml><?xml version="1.0" encoding="utf-8"?>
<p:tagLst xmlns:p="http://schemas.openxmlformats.org/presentationml/2006/main">
  <p:tag name="MH" val="20151123103241"/>
  <p:tag name="MH_LIBRARY" val="GRAPHIC"/>
  <p:tag name="MH_TYPE" val="Other"/>
  <p:tag name="MH_ORDER" val="11"/>
</p:tagLst>
</file>

<file path=ppt/tags/tag35.xml><?xml version="1.0" encoding="utf-8"?>
<p:tagLst xmlns:p="http://schemas.openxmlformats.org/presentationml/2006/main">
  <p:tag name="MH" val="20151123103241"/>
  <p:tag name="MH_LIBRARY" val="GRAPHIC"/>
  <p:tag name="MH_TYPE" val="Other"/>
  <p:tag name="MH_ORDER" val="12"/>
</p:tagLst>
</file>

<file path=ppt/tags/tag36.xml><?xml version="1.0" encoding="utf-8"?>
<p:tagLst xmlns:p="http://schemas.openxmlformats.org/presentationml/2006/main">
  <p:tag name="MH" val="20151123103241"/>
  <p:tag name="MH_LIBRARY" val="GRAPHIC"/>
  <p:tag name="MH_TYPE" val="Other"/>
  <p:tag name="MH_ORDER" val="1"/>
</p:tagLst>
</file>

<file path=ppt/tags/tag37.xml><?xml version="1.0" encoding="utf-8"?>
<p:tagLst xmlns:p="http://schemas.openxmlformats.org/presentationml/2006/main">
  <p:tag name="MH" val="20151123103241"/>
  <p:tag name="MH_LIBRARY" val="GRAPHIC"/>
  <p:tag name="MH_TYPE" val="Other"/>
  <p:tag name="MH_ORDER" val="2"/>
</p:tagLst>
</file>

<file path=ppt/tags/tag38.xml><?xml version="1.0" encoding="utf-8"?>
<p:tagLst xmlns:p="http://schemas.openxmlformats.org/presentationml/2006/main">
  <p:tag name="MH" val="20151123103241"/>
  <p:tag name="MH_LIBRARY" val="GRAPHIC"/>
  <p:tag name="MH_TYPE" val="Other"/>
  <p:tag name="MH_ORDER" val="3"/>
</p:tagLst>
</file>

<file path=ppt/tags/tag39.xml><?xml version="1.0" encoding="utf-8"?>
<p:tagLst xmlns:p="http://schemas.openxmlformats.org/presentationml/2006/main">
  <p:tag name="MH" val="20151123103241"/>
  <p:tag name="MH_LIBRARY" val="GRAPHIC"/>
  <p:tag name="MH_TYPE" val="Other"/>
  <p:tag name="MH_ORDER" val="4"/>
</p:tagLst>
</file>

<file path=ppt/tags/tag4.xml><?xml version="1.0" encoding="utf-8"?>
<p:tagLst xmlns:p="http://schemas.openxmlformats.org/presentationml/2006/main">
  <p:tag name="MH" val="20151123103241"/>
  <p:tag name="MH_LIBRARY" val="GRAPHIC"/>
  <p:tag name="MH_TYPE" val="Other"/>
  <p:tag name="MH_ORDER" val="3"/>
  <p:tag name="KSO_WM_DIAGRAM_VIRTUALLY_FRAME" val="{&quot;height&quot;:266.48629921259845,&quot;left&quot;:51.510708661417326,&quot;top&quot;:105.93165354330708,&quot;width&quot;:608.0775590551181}"/>
</p:tagLst>
</file>

<file path=ppt/tags/tag40.xml><?xml version="1.0" encoding="utf-8"?>
<p:tagLst xmlns:p="http://schemas.openxmlformats.org/presentationml/2006/main">
  <p:tag name="MH" val="20151123103241"/>
  <p:tag name="MH_LIBRARY" val="GRAPHIC"/>
  <p:tag name="MH_TYPE" val="Other"/>
  <p:tag name="MH_ORDER" val="5"/>
</p:tagLst>
</file>

<file path=ppt/tags/tag41.xml><?xml version="1.0" encoding="utf-8"?>
<p:tagLst xmlns:p="http://schemas.openxmlformats.org/presentationml/2006/main">
  <p:tag name="MH" val="20151123103241"/>
  <p:tag name="MH_LIBRARY" val="GRAPHIC"/>
  <p:tag name="MH_TYPE" val="Other"/>
  <p:tag name="MH_ORDER" val="6"/>
</p:tagLst>
</file>

<file path=ppt/tags/tag42.xml><?xml version="1.0" encoding="utf-8"?>
<p:tagLst xmlns:p="http://schemas.openxmlformats.org/presentationml/2006/main">
  <p:tag name="MH" val="20151123103241"/>
  <p:tag name="MH_LIBRARY" val="GRAPHIC"/>
  <p:tag name="MH_TYPE" val="Other"/>
  <p:tag name="MH_ORDER" val="7"/>
</p:tagLst>
</file>

<file path=ppt/tags/tag43.xml><?xml version="1.0" encoding="utf-8"?>
<p:tagLst xmlns:p="http://schemas.openxmlformats.org/presentationml/2006/main">
  <p:tag name="MH" val="20151123103241"/>
  <p:tag name="MH_LIBRARY" val="GRAPHIC"/>
  <p:tag name="MH_TYPE" val="Other"/>
  <p:tag name="MH_ORDER" val="8"/>
</p:tagLst>
</file>

<file path=ppt/tags/tag44.xml><?xml version="1.0" encoding="utf-8"?>
<p:tagLst xmlns:p="http://schemas.openxmlformats.org/presentationml/2006/main">
  <p:tag name="MH" val="20151123103241"/>
  <p:tag name="MH_LIBRARY" val="GRAPHIC"/>
  <p:tag name="MH_TYPE" val="Other"/>
  <p:tag name="MH_ORDER" val="9"/>
</p:tagLst>
</file>

<file path=ppt/tags/tag45.xml><?xml version="1.0" encoding="utf-8"?>
<p:tagLst xmlns:p="http://schemas.openxmlformats.org/presentationml/2006/main">
  <p:tag name="MH" val="20151123103241"/>
  <p:tag name="MH_LIBRARY" val="GRAPHIC"/>
  <p:tag name="MH_TYPE" val="Other"/>
  <p:tag name="MH_ORDER" val="10"/>
</p:tagLst>
</file>

<file path=ppt/tags/tag46.xml><?xml version="1.0" encoding="utf-8"?>
<p:tagLst xmlns:p="http://schemas.openxmlformats.org/presentationml/2006/main">
  <p:tag name="MH" val="20151123103241"/>
  <p:tag name="MH_LIBRARY" val="GRAPHIC"/>
  <p:tag name="MH_TYPE" val="Other"/>
  <p:tag name="MH_ORDER" val="11"/>
</p:tagLst>
</file>

<file path=ppt/tags/tag47.xml><?xml version="1.0" encoding="utf-8"?>
<p:tagLst xmlns:p="http://schemas.openxmlformats.org/presentationml/2006/main">
  <p:tag name="MH" val="20151123103241"/>
  <p:tag name="MH_LIBRARY" val="GRAPHIC"/>
  <p:tag name="MH_TYPE" val="Other"/>
  <p:tag name="MH_ORDER" val="12"/>
</p:tagLst>
</file>

<file path=ppt/tags/tag48.xml><?xml version="1.0" encoding="utf-8"?>
<p:tagLst xmlns:p="http://schemas.openxmlformats.org/presentationml/2006/main">
  <p:tag name="commondata" val="eyJoZGlkIjoiZjE3MGMyZDMzOGIyMGUyMDk5Mjg3MWUzODcxN2RkNTQifQ=="/>
</p:tagLst>
</file>

<file path=ppt/tags/tag5.xml><?xml version="1.0" encoding="utf-8"?>
<p:tagLst xmlns:p="http://schemas.openxmlformats.org/presentationml/2006/main">
  <p:tag name="MH" val="20151123103241"/>
  <p:tag name="MH_LIBRARY" val="GRAPHIC"/>
  <p:tag name="MH_TYPE" val="Other"/>
  <p:tag name="MH_ORDER" val="4"/>
  <p:tag name="KSO_WM_DIAGRAM_VIRTUALLY_FRAME" val="{&quot;height&quot;:266.48629921259845,&quot;left&quot;:51.510708661417326,&quot;top&quot;:105.93165354330708,&quot;width&quot;:608.0775590551181}"/>
</p:tagLst>
</file>

<file path=ppt/tags/tag6.xml><?xml version="1.0" encoding="utf-8"?>
<p:tagLst xmlns:p="http://schemas.openxmlformats.org/presentationml/2006/main">
  <p:tag name="KSO_WM_DIAGRAM_VIRTUALLY_FRAME" val="{&quot;height&quot;:266.48629921259845,&quot;left&quot;:51.510708661417326,&quot;top&quot;:105.93165354330708,&quot;width&quot;:608.0775590551181}"/>
</p:tagLst>
</file>

<file path=ppt/tags/tag7.xml><?xml version="1.0" encoding="utf-8"?>
<p:tagLst xmlns:p="http://schemas.openxmlformats.org/presentationml/2006/main">
  <p:tag name="MH" val="20151123103241"/>
  <p:tag name="MH_LIBRARY" val="GRAPHIC"/>
  <p:tag name="MH_TYPE" val="Other"/>
  <p:tag name="MH_ORDER" val="5"/>
  <p:tag name="KSO_WM_DIAGRAM_VIRTUALLY_FRAME" val="{&quot;height&quot;:266.48629921259845,&quot;left&quot;:51.510708661417326,&quot;top&quot;:105.93165354330708,&quot;width&quot;:608.0775590551181}"/>
</p:tagLst>
</file>

<file path=ppt/tags/tag8.xml><?xml version="1.0" encoding="utf-8"?>
<p:tagLst xmlns:p="http://schemas.openxmlformats.org/presentationml/2006/main">
  <p:tag name="MH" val="20151123103241"/>
  <p:tag name="MH_LIBRARY" val="GRAPHIC"/>
  <p:tag name="MH_TYPE" val="Other"/>
  <p:tag name="MH_ORDER" val="6"/>
  <p:tag name="KSO_WM_DIAGRAM_VIRTUALLY_FRAME" val="{&quot;height&quot;:266.48629921259845,&quot;left&quot;:51.510708661417326,&quot;top&quot;:105.93165354330708,&quot;width&quot;:608.0775590551181}"/>
</p:tagLst>
</file>

<file path=ppt/tags/tag9.xml><?xml version="1.0" encoding="utf-8"?>
<p:tagLst xmlns:p="http://schemas.openxmlformats.org/presentationml/2006/main">
  <p:tag name="MH" val="20151123103241"/>
  <p:tag name="MH_LIBRARY" val="GRAPHIC"/>
  <p:tag name="MH_TYPE" val="Other"/>
  <p:tag name="MH_ORDER" val="7"/>
  <p:tag name="KSO_WM_DIAGRAM_VIRTUALLY_FRAME" val="{&quot;height&quot;:266.48629921259845,&quot;left&quot;:51.510708661417326,&quot;top&quot;:105.93165354330708,&quot;width&quot;:608.077559055118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6609</Words>
  <Application>WPS 演示</Application>
  <PresentationFormat>全屏显示(16:10)</PresentationFormat>
  <Paragraphs>434</Paragraphs>
  <Slides>53</Slides>
  <Notes>40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53</vt:i4>
      </vt:variant>
    </vt:vector>
  </HeadingPairs>
  <TitlesOfParts>
    <vt:vector size="65" baseType="lpstr">
      <vt:lpstr>Arial</vt:lpstr>
      <vt:lpstr>宋体</vt:lpstr>
      <vt:lpstr>Wingdings</vt:lpstr>
      <vt:lpstr>微软雅黑</vt:lpstr>
      <vt:lpstr>Calibri</vt:lpstr>
      <vt:lpstr>方正准圆简体</vt:lpstr>
      <vt:lpstr>Calibri</vt:lpstr>
      <vt:lpstr>Times New Roman</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179</cp:revision>
  <dcterms:created xsi:type="dcterms:W3CDTF">2020-11-19T00:21:00Z</dcterms:created>
  <dcterms:modified xsi:type="dcterms:W3CDTF">2025-08-04T08:47:45Z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ICV">
    <vt:lpwstr>C4A0CCDBF34E477E9D3E5BA605212415_12</vt:lpwstr>
  </property>
</Properties>
</file>