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8"/>
  </p:notesMasterIdLst>
  <p:handoutMasterIdLst>
    <p:handoutMasterId r:id="rId19"/>
  </p:handoutMasterIdLst>
  <p:sldIdLst>
    <p:sldId id="260" r:id="rId3"/>
    <p:sldId id="261" r:id="rId4"/>
    <p:sldId id="263" r:id="rId5"/>
    <p:sldId id="270" r:id="rId6"/>
    <p:sldId id="273" r:id="rId7"/>
    <p:sldId id="278" r:id="rId8"/>
    <p:sldId id="264" r:id="rId9"/>
    <p:sldId id="274" r:id="rId10"/>
    <p:sldId id="279" r:id="rId11"/>
    <p:sldId id="280" r:id="rId12"/>
    <p:sldId id="265" r:id="rId13"/>
    <p:sldId id="272" r:id="rId14"/>
    <p:sldId id="268" r:id="rId15"/>
    <p:sldId id="281" r:id="rId16"/>
    <p:sldId id="277" r:id="rId17"/>
  </p:sldIdLst>
  <p:sldSz cx="12192000" cy="6858000"/>
  <p:notesSz cx="6858000" cy="9144000"/>
  <p:embeddedFontLst>
    <p:embeddedFont>
      <p:font typeface="MiSans Normal" panose="00000500000000000000" pitchFamily="2" charset="-122"/>
      <p:regular r:id="rId23"/>
    </p:embeddedFont>
    <p:embeddedFont>
      <p:font typeface="思源宋体 CN Heavy" panose="02020900000000000000" pitchFamily="18" charset="-122"/>
      <p:bold r:id="rId24"/>
    </p:embeddedFont>
    <p:embeddedFont>
      <p:font typeface="Tahoma" panose="020B0604030504040204"/>
      <p:regular r:id="rId25"/>
      <p:bold r:id="rId26"/>
    </p:embeddedFont>
    <p:embeddedFont>
      <p:font typeface="微软雅黑" panose="020B0503020204020204" charset="-122"/>
      <p:regular r:id="rId27"/>
    </p:embeddedFont>
    <p:embeddedFont>
      <p:font typeface="Calibri" panose="020F0502020204030204" charset="0"/>
      <p:regular r:id="rId28"/>
      <p:bold r:id="rId29"/>
      <p:italic r:id="rId30"/>
      <p:boldItalic r:id="rId31"/>
    </p:embeddedFont>
  </p:embeddedFontLst>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9" userDrawn="1">
          <p15:clr>
            <a:srgbClr val="A4A3A4"/>
          </p15:clr>
        </p15:guide>
        <p15:guide id="3" pos="7469" userDrawn="1">
          <p15:clr>
            <a:srgbClr val="A4A3A4"/>
          </p15:clr>
        </p15:guide>
        <p15:guide id="4" pos="256" userDrawn="1">
          <p15:clr>
            <a:srgbClr val="A4A3A4"/>
          </p15:clr>
        </p15:guide>
        <p15:guide id="5" orient="horz" pos="354" userDrawn="1">
          <p15:clr>
            <a:srgbClr val="A4A3A4"/>
          </p15:clr>
        </p15:guide>
        <p15:guide id="6" orient="horz" pos="717" userDrawn="1">
          <p15:clr>
            <a:srgbClr val="A4A3A4"/>
          </p15:clr>
        </p15:guide>
        <p15:guide id="7" orient="horz" pos="39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3537"/>
    <a:srgbClr val="417F54"/>
    <a:srgbClr val="7FC2B9"/>
    <a:srgbClr val="B8E9E3"/>
    <a:srgbClr val="91373F"/>
    <a:srgbClr val="AB353D"/>
    <a:srgbClr val="3D7F5D"/>
    <a:srgbClr val="AC313F"/>
    <a:srgbClr val="9E202E"/>
    <a:srgbClr val="4080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104" d="100"/>
          <a:sy n="104" d="100"/>
        </p:scale>
        <p:origin x="144" y="126"/>
      </p:cViewPr>
      <p:guideLst>
        <p:guide orient="horz" pos="2160"/>
        <p:guide pos="3819"/>
        <p:guide pos="7469"/>
        <p:guide pos="256"/>
        <p:guide orient="horz" pos="354"/>
        <p:guide orient="horz" pos="717"/>
        <p:guide orient="horz" pos="3998"/>
      </p:guideLst>
    </p:cSldViewPr>
  </p:slideViewPr>
  <p:notesTextViewPr>
    <p:cViewPr>
      <p:scale>
        <a:sx n="1" d="1"/>
        <a:sy n="1" d="1"/>
      </p:scale>
      <p:origin x="0" y="0"/>
    </p:cViewPr>
  </p:notesTextViewPr>
  <p:sorterViewPr>
    <p:cViewPr>
      <p:scale>
        <a:sx n="100" d="100"/>
        <a:sy n="100" d="100"/>
      </p:scale>
      <p:origin x="0" y="-240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34.xml"/><Relationship Id="rId31" Type="http://schemas.openxmlformats.org/officeDocument/2006/relationships/font" Target="fonts/font9.fntdata"/><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MiSans Normal" panose="000005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MiSans Normal" panose="00000500000000000000" pitchFamily="2" charset="-122"/>
              </a:rPr>
            </a:fld>
            <a:endParaRPr lang="zh-CN" altLang="en-US">
              <a:ea typeface="MiSans Normal" panose="000005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MiSans Normal" panose="000005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MiSans Normal" panose="00000500000000000000" pitchFamily="2" charset="-122"/>
              </a:rPr>
            </a:fld>
            <a:endParaRPr lang="zh-CN" altLang="en-US">
              <a:ea typeface="MiSans Normal" panose="00000500000000000000"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iSans Normal"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iSans Normal" panose="00000500000000000000" pitchFamily="2"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iSans Normal"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iSans Normal" panose="00000500000000000000" pitchFamily="2"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iSans Normal" panose="00000500000000000000" pitchFamily="2" charset="-122"/>
        <a:cs typeface="+mn-cs"/>
      </a:defRPr>
    </a:lvl1pPr>
    <a:lvl2pPr marL="457200" algn="l" defTabSz="914400" rtl="0" eaLnBrk="1" latinLnBrk="0" hangingPunct="1">
      <a:defRPr sz="1200" kern="1200">
        <a:solidFill>
          <a:schemeClr val="tx1"/>
        </a:solidFill>
        <a:latin typeface="+mn-lt"/>
        <a:ea typeface="MiSans Normal" panose="00000500000000000000" pitchFamily="2" charset="-122"/>
        <a:cs typeface="+mn-cs"/>
      </a:defRPr>
    </a:lvl2pPr>
    <a:lvl3pPr marL="914400" algn="l" defTabSz="914400" rtl="0" eaLnBrk="1" latinLnBrk="0" hangingPunct="1">
      <a:defRPr sz="1200" kern="1200">
        <a:solidFill>
          <a:schemeClr val="tx1"/>
        </a:solidFill>
        <a:latin typeface="+mn-lt"/>
        <a:ea typeface="MiSans Normal" panose="00000500000000000000" pitchFamily="2" charset="-122"/>
        <a:cs typeface="+mn-cs"/>
      </a:defRPr>
    </a:lvl3pPr>
    <a:lvl4pPr marL="1371600" algn="l" defTabSz="914400" rtl="0" eaLnBrk="1" latinLnBrk="0" hangingPunct="1">
      <a:defRPr sz="1200" kern="1200">
        <a:solidFill>
          <a:schemeClr val="tx1"/>
        </a:solidFill>
        <a:latin typeface="+mn-lt"/>
        <a:ea typeface="MiSans Normal" panose="00000500000000000000" pitchFamily="2" charset="-122"/>
        <a:cs typeface="+mn-cs"/>
      </a:defRPr>
    </a:lvl4pPr>
    <a:lvl5pPr marL="1828800" algn="l" defTabSz="914400" rtl="0" eaLnBrk="1" latinLnBrk="0" hangingPunct="1">
      <a:defRPr sz="1200" kern="1200">
        <a:solidFill>
          <a:schemeClr val="tx1"/>
        </a:solidFill>
        <a:latin typeface="+mn-lt"/>
        <a:ea typeface="MiSans Normal"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userDrawn="1"/>
        </p:nvSpPr>
        <p:spPr>
          <a:xfrm>
            <a:off x="539492" y="576843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图标&#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7845" y="1762486"/>
            <a:ext cx="4875785" cy="4466771"/>
          </a:xfrm>
          <a:prstGeom prst="rect">
            <a:avLst/>
          </a:prstGeom>
        </p:spPr>
      </p:pic>
      <p:pic>
        <p:nvPicPr>
          <p:cNvPr id="10" name="图片 9" descr="图标&#10;&#10;描述已自动生成"/>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3375" y="6259"/>
            <a:ext cx="1930181" cy="148226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6" name="矩形 5"/>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57013" y="5745991"/>
            <a:ext cx="5404041"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卡通人物&#10;&#10;中度可信度描述已自动生成"/>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56731" y="1558563"/>
            <a:ext cx="5004605" cy="457401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10" name="矩形 9"/>
          <p:cNvSpPr/>
          <p:nvPr userDrawn="1"/>
        </p:nvSpPr>
        <p:spPr>
          <a:xfrm>
            <a:off x="0" y="5525770"/>
            <a:ext cx="12192000" cy="1332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userDrawn="1"/>
        </p:nvSpPr>
        <p:spPr>
          <a:xfrm>
            <a:off x="276884" y="5965064"/>
            <a:ext cx="395373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userDrawn="1"/>
        </p:nvGrpSpPr>
        <p:grpSpPr>
          <a:xfrm>
            <a:off x="10413868" y="4040512"/>
            <a:ext cx="1628941" cy="2661278"/>
            <a:chOff x="10125489" y="3561722"/>
            <a:chExt cx="1628941" cy="2661278"/>
          </a:xfrm>
        </p:grpSpPr>
        <p:sp>
          <p:nvSpPr>
            <p:cNvPr id="13" name="椭圆 12"/>
            <p:cNvSpPr/>
            <p:nvPr/>
          </p:nvSpPr>
          <p:spPr>
            <a:xfrm>
              <a:off x="10256117" y="5881949"/>
              <a:ext cx="1498313" cy="341051"/>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125489" y="3561722"/>
              <a:ext cx="1498312" cy="2555107"/>
            </a:xfrm>
            <a:prstGeom prst="rect">
              <a:avLst/>
            </a:prstGeom>
          </p:spPr>
        </p:pic>
      </p:grpSp>
      <p:pic>
        <p:nvPicPr>
          <p:cNvPr id="9" name="图片 8" descr="图示&#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6884" y="2138771"/>
            <a:ext cx="3306350" cy="427351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21" name="矩形 20"/>
          <p:cNvSpPr/>
          <p:nvPr userDrawn="1"/>
        </p:nvSpPr>
        <p:spPr>
          <a:xfrm>
            <a:off x="0" y="5777865"/>
            <a:ext cx="12192000" cy="108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9" name="组合 28"/>
          <p:cNvGrpSpPr>
            <a:grpSpLocks noChangeAspect="1"/>
          </p:cNvGrpSpPr>
          <p:nvPr userDrawn="1"/>
        </p:nvGrpSpPr>
        <p:grpSpPr>
          <a:xfrm>
            <a:off x="7701236" y="2870685"/>
            <a:ext cx="4320000" cy="3829029"/>
            <a:chOff x="6403296" y="1386690"/>
            <a:chExt cx="5453742" cy="4833920"/>
          </a:xfrm>
        </p:grpSpPr>
        <p:sp>
          <p:nvSpPr>
            <p:cNvPr id="4" name="椭圆 3"/>
            <p:cNvSpPr/>
            <p:nvPr/>
          </p:nvSpPr>
          <p:spPr>
            <a:xfrm>
              <a:off x="6403296" y="5471310"/>
              <a:ext cx="5453742"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69014" y="1386690"/>
              <a:ext cx="5004826" cy="4578105"/>
            </a:xfrm>
            <a:prstGeom prst="rect">
              <a:avLst/>
            </a:prstGeom>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标题幻灯片">
    <p:bg>
      <p:bgPr>
        <a:solidFill>
          <a:srgbClr val="B8E9E3">
            <a:alpha val="30000"/>
          </a:srgbClr>
        </a:solidFill>
        <a:effectLst/>
      </p:bgPr>
    </p:bg>
    <p:spTree>
      <p:nvGrpSpPr>
        <p:cNvPr id="1" name=""/>
        <p:cNvGrpSpPr/>
        <p:nvPr/>
      </p:nvGrpSpPr>
      <p:grpSpPr>
        <a:xfrm>
          <a:off x="0" y="0"/>
          <a:ext cx="0" cy="0"/>
          <a:chOff x="0" y="0"/>
          <a:chExt cx="0" cy="0"/>
        </a:xfrm>
      </p:grpSpPr>
      <p:sp>
        <p:nvSpPr>
          <p:cNvPr id="7" name="矩形 6"/>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 name="组合 1"/>
          <p:cNvGrpSpPr>
            <a:grpSpLocks noChangeAspect="1"/>
          </p:cNvGrpSpPr>
          <p:nvPr userDrawn="1"/>
        </p:nvGrpSpPr>
        <p:grpSpPr>
          <a:xfrm>
            <a:off x="8474710" y="2683510"/>
            <a:ext cx="3600000" cy="4043933"/>
            <a:chOff x="11552" y="2724"/>
            <a:chExt cx="7120" cy="7998"/>
          </a:xfrm>
        </p:grpSpPr>
        <p:sp>
          <p:nvSpPr>
            <p:cNvPr id="13" name="椭圆 12"/>
            <p:cNvSpPr/>
            <p:nvPr/>
          </p:nvSpPr>
          <p:spPr>
            <a:xfrm>
              <a:off x="14818" y="10004"/>
              <a:ext cx="3854" cy="719"/>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11552" y="8800"/>
              <a:ext cx="4382" cy="964"/>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卡通人物&#10;&#10;中度可信度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14" y="2724"/>
              <a:ext cx="6558" cy="7759"/>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幻灯片">
    <p:bg>
      <p:bgPr>
        <a:solidFill>
          <a:srgbClr val="B8E9E3">
            <a:alpha val="30000"/>
          </a:srgb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8" name="矩形 17"/>
          <p:cNvSpPr/>
          <p:nvPr userDrawn="1"/>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1896745" y="5797550"/>
            <a:ext cx="8382000" cy="749300"/>
          </a:xfrm>
          <a:prstGeom prst="ellipse">
            <a:avLst/>
          </a:prstGeom>
          <a:solidFill>
            <a:srgbClr val="65B1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r="56035"/>
          <a:stretch>
            <a:fillRect/>
          </a:stretch>
        </p:blipFill>
        <p:spPr>
          <a:xfrm>
            <a:off x="102235" y="2730500"/>
            <a:ext cx="3600000" cy="4039709"/>
          </a:xfrm>
          <a:prstGeom prst="rect">
            <a:avLst/>
          </a:prstGeom>
        </p:spPr>
      </p:pic>
      <p:pic>
        <p:nvPicPr>
          <p:cNvPr id="20" name="图片 19" descr="卡通人物&#10;&#10;中度可信度描述已自动生成"/>
          <p:cNvPicPr>
            <a:picLocks noChangeAspect="1"/>
          </p:cNvPicPr>
          <p:nvPr userDrawn="1"/>
        </p:nvPicPr>
        <p:blipFill rotWithShape="1">
          <a:blip r:embed="rId2" cstate="print">
            <a:extLst>
              <a:ext uri="{28A0092B-C50C-407E-A947-70E740481C1C}">
                <a14:useLocalDpi xmlns:a14="http://schemas.microsoft.com/office/drawing/2010/main" val="0"/>
              </a:ext>
            </a:extLst>
          </a:blip>
          <a:srcRect l="57597"/>
          <a:stretch>
            <a:fillRect/>
          </a:stretch>
        </p:blipFill>
        <p:spPr>
          <a:xfrm>
            <a:off x="8489689" y="2892420"/>
            <a:ext cx="3600000" cy="3878214"/>
          </a:xfrm>
          <a:prstGeom prst="rect">
            <a:avLst/>
          </a:prstGeom>
        </p:spPr>
      </p:pic>
      <p:pic>
        <p:nvPicPr>
          <p:cNvPr id="19" name="图片 18" descr="卡通人物&#10;&#10;描述已自动生成"/>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205265" y="5403850"/>
            <a:ext cx="1764960" cy="1143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5" Type="http://schemas.openxmlformats.org/officeDocument/2006/relationships/slideLayout" Target="../slideLayouts/slideLayout8.xml"/><Relationship Id="rId14" Type="http://schemas.openxmlformats.org/officeDocument/2006/relationships/tags" Target="../tags/tag24.xml"/><Relationship Id="rId13" Type="http://schemas.openxmlformats.org/officeDocument/2006/relationships/tags" Target="../tags/tag23.xml"/><Relationship Id="rId12" Type="http://schemas.openxmlformats.org/officeDocument/2006/relationships/tags" Target="../tags/tag22.xml"/><Relationship Id="rId11" Type="http://schemas.openxmlformats.org/officeDocument/2006/relationships/image" Target="../media/image23.jpeg"/><Relationship Id="rId10" Type="http://schemas.openxmlformats.org/officeDocument/2006/relationships/tags" Target="../tags/tag21.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1" Type="http://schemas.openxmlformats.org/officeDocument/2006/relationships/slideLayout" Target="../slideLayouts/slideLayout8.xml"/><Relationship Id="rId10" Type="http://schemas.openxmlformats.org/officeDocument/2006/relationships/image" Target="../media/image24.jpeg"/><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1" Type="http://schemas.openxmlformats.org/officeDocument/2006/relationships/slideLayout" Target="../slideLayouts/slideLayout3.xml"/><Relationship Id="rId10" Type="http://schemas.openxmlformats.org/officeDocument/2006/relationships/tags" Target="../tags/tag10.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8.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svg"/><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png"/><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2" name="组合 1"/>
          <p:cNvGrpSpPr/>
          <p:nvPr/>
        </p:nvGrpSpPr>
        <p:grpSpPr>
          <a:xfrm>
            <a:off x="2013427" y="1765633"/>
            <a:ext cx="8165147" cy="3211670"/>
            <a:chOff x="2013427" y="980138"/>
            <a:chExt cx="8165147" cy="3211670"/>
          </a:xfrm>
        </p:grpSpPr>
        <p:sp>
          <p:nvSpPr>
            <p:cNvPr id="22" name="文本框 22" descr="7b0a20202020227461726765744d6f64756c65223a202270726f636573734f6e6c696e65466f6e7473220a7d0a"/>
            <p:cNvSpPr txBox="1"/>
            <p:nvPr/>
          </p:nvSpPr>
          <p:spPr>
            <a:xfrm>
              <a:off x="2013427" y="980138"/>
              <a:ext cx="8165147"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lang="zh-CN" altLang="en-US" sz="6000" dirty="0">
                  <a:solidFill>
                    <a:srgbClr val="467959"/>
                  </a:solidFill>
                  <a:latin typeface="思源宋体 CN Heavy" panose="02020900000000000000" pitchFamily="18" charset="-122"/>
                  <a:ea typeface="思源宋体 CN Heavy" panose="02020900000000000000" pitchFamily="18" charset="-122"/>
                  <a:sym typeface="MiSans Normal" panose="00000500000000000000" pitchFamily="2" charset="-122"/>
                </a:rPr>
                <a:t>绪论</a:t>
              </a:r>
              <a:endParaRPr kumimoji="0" lang="en-US" altLang="zh-CN" sz="60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25" name="组合 24"/>
            <p:cNvGrpSpPr/>
            <p:nvPr/>
          </p:nvGrpSpPr>
          <p:grpSpPr>
            <a:xfrm>
              <a:off x="4700303" y="3640952"/>
              <a:ext cx="2791394" cy="550856"/>
              <a:chOff x="4757642" y="4105193"/>
              <a:chExt cx="2621874" cy="550856"/>
            </a:xfrm>
          </p:grpSpPr>
          <p:sp>
            <p:nvSpPr>
              <p:cNvPr id="26"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27" name="文本框 26"/>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07670" y="1245870"/>
            <a:ext cx="11258550" cy="45231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七、营养性疾病（</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Nutritional diseases</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指因体内各种营养素过多或过少，或营养素不平衡引起的疾病，也包括那些以营养因素为主要病因、营养疗法为主要治疗手段的疾病。营养性疾病在发展中国家以营养不足为主，又存在营养失调或过多症。</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八、食源性疾病（</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Foodborne</a:t>
            </a:r>
            <a:r>
              <a:rPr lang="en-US" altLang="en-US" sz="1600" dirty="0">
                <a:solidFill>
                  <a:schemeClr val="tx1"/>
                </a:solidFill>
                <a:latin typeface="MiSans Normal" panose="00000500000000000000" pitchFamily="2" charset="-122"/>
                <a:ea typeface="MiSans Normal" panose="00000500000000000000" pitchFamily="2" charset="-122"/>
                <a:cs typeface="+mn-ea"/>
                <a:sym typeface="+mn-lt"/>
              </a:rPr>
              <a:t> </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disease</a:t>
            </a:r>
            <a:r>
              <a:rPr lang="en-US" altLang="en-US"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食源性疾病是食品中致病因素进入人体引起的感染性、中毒性等疾病，包括食物中毒。食源性疾病的常见致病因素有致病性微生物、天然毒素、寄生虫和有毒有害化学物质等，其中最主要的原因之一是致病性微生物。</a:t>
            </a:r>
            <a:endParaRPr lang="en-US" altLang="zh-CN"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【知识链接】</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endParaRPr lang="en-US" altLang="zh-CN"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1</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、什么是健康老年人（</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healthy older adults</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健康老年人指</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60</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周岁及以上生活自理或基本自理的老年人，躯体、心理、社会三方面都趋于相互协调与和谐状态。其重要脏器的增龄性改变未导致明显的功能异常，影响健康的危险因素控制在与其年龄相适应的范围内，营养状况良好；认知功能基本正常，乐观积极，自我满意，具有一定的健康素养，保持良好生活方式；积极参与家庭和社会活动，社会适应能力良好等。</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683851" cy="576000"/>
            <a:chOff x="349477" y="620680"/>
            <a:chExt cx="36838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营养学的基本概念</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食物的消化和吸收</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75982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单击此处输入你的正文，文字是您思想的提炼，为了最终演示发布的良好效果，请尽量言简意赅的阐述观点；根据需要可酌情增减文字，以便观者可以准确理解您所传达的信息。</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第三部分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03</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75970" y="2340610"/>
            <a:ext cx="5320030" cy="3322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一、消化（</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lt"/>
              </a:rPr>
              <a:t>digestion</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algn="l">
              <a:lnSpc>
                <a:spcPct val="150000"/>
              </a:lnSpc>
            </a:pP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lt"/>
              </a:rPr>
              <a:t>     </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消化（</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lt"/>
              </a:rPr>
              <a:t>digestion</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）是机体通过消化道的运动和消化腺分泌物的酶解作用，使大块的、分子结构复杂的食物，分解为能被吸收的、分子结构简单的小分子化学物质的过程。食物消化的方式有机械性消化、化学性消化、微生物消化</a:t>
            </a:r>
            <a:r>
              <a:rPr lang="en-US" altLang="zh-CN" sz="2000" dirty="0">
                <a:solidFill>
                  <a:schemeClr val="tx1"/>
                </a:solidFill>
                <a:latin typeface="微软雅黑" panose="020B0503020204020204" charset="-122"/>
                <a:ea typeface="微软雅黑" panose="020B0503020204020204" charset="-122"/>
                <a:cs typeface="微软雅黑" panose="020B0503020204020204" charset="-122"/>
                <a:sym typeface="+mn-lt"/>
              </a:rPr>
              <a:t>3</a:t>
            </a:r>
            <a:r>
              <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rPr>
              <a:t>种。</a:t>
            </a:r>
            <a:endParaRPr lang="zh-CN" altLang="en-US" sz="2000"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grpSp>
        <p:nvGrpSpPr>
          <p:cNvPr id="60" name="组合 59"/>
          <p:cNvGrpSpPr/>
          <p:nvPr/>
        </p:nvGrpSpPr>
        <p:grpSpPr>
          <a:xfrm>
            <a:off x="407533" y="562624"/>
            <a:ext cx="3683851" cy="576000"/>
            <a:chOff x="349477" y="620680"/>
            <a:chExt cx="3683851" cy="576000"/>
          </a:xfrm>
        </p:grpSpPr>
        <p:sp>
          <p:nvSpPr>
            <p:cNvPr id="61" name="矩形: 圆角 60"/>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62" name="矩形 61"/>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食物的消化和吸收</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3" name="图片 2"/>
          <p:cNvPicPr>
            <a:picLocks noChangeAspect="1"/>
          </p:cNvPicPr>
          <p:nvPr/>
        </p:nvPicPr>
        <p:blipFill>
          <a:blip r:embed="rId1"/>
          <a:stretch>
            <a:fillRect/>
          </a:stretch>
        </p:blipFill>
        <p:spPr>
          <a:xfrm>
            <a:off x="7006590" y="852170"/>
            <a:ext cx="4476115" cy="56540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678180" y="1306830"/>
            <a:ext cx="6714490" cy="4935826"/>
            <a:chOff x="677865" y="1045820"/>
            <a:chExt cx="6714682" cy="4935681"/>
          </a:xfrm>
        </p:grpSpPr>
        <p:grpSp>
          <p:nvGrpSpPr>
            <p:cNvPr id="6" name="组合 5"/>
            <p:cNvGrpSpPr/>
            <p:nvPr/>
          </p:nvGrpSpPr>
          <p:grpSpPr>
            <a:xfrm>
              <a:off x="677865" y="1045820"/>
              <a:ext cx="6714682" cy="1163921"/>
              <a:chOff x="495049" y="1263651"/>
              <a:chExt cx="6714682" cy="1163921"/>
            </a:xfrm>
          </p:grpSpPr>
          <p:sp>
            <p:nvSpPr>
              <p:cNvPr id="17" name="矩形: 圆角 16"/>
              <p:cNvSpPr/>
              <p:nvPr>
                <p:custDataLst>
                  <p:tags r:id="rId2"/>
                </p:custDataLst>
              </p:nvPr>
            </p:nvSpPr>
            <p:spPr>
              <a:xfrm>
                <a:off x="495049" y="1263651"/>
                <a:ext cx="6714682" cy="1163921"/>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8" name="组合 17"/>
              <p:cNvGrpSpPr/>
              <p:nvPr/>
            </p:nvGrpSpPr>
            <p:grpSpPr>
              <a:xfrm>
                <a:off x="732719" y="1489911"/>
                <a:ext cx="6253024" cy="688854"/>
                <a:chOff x="6413500" y="1228123"/>
                <a:chExt cx="6253024" cy="688854"/>
              </a:xfrm>
            </p:grpSpPr>
            <p:sp>
              <p:nvSpPr>
                <p:cNvPr id="19" name="文本框 18"/>
                <p:cNvSpPr txBox="1"/>
                <p:nvPr>
                  <p:custDataLst>
                    <p:tags r:id="rId3"/>
                  </p:custDataLst>
                </p:nvPr>
              </p:nvSpPr>
              <p:spPr>
                <a:xfrm>
                  <a:off x="7102495" y="1376709"/>
                  <a:ext cx="5564029" cy="460361"/>
                </a:xfrm>
                <a:prstGeom prst="rect">
                  <a:avLst/>
                </a:prstGeom>
                <a:noFill/>
              </p:spPr>
              <p:txBody>
                <a:bodyPr wrap="square" rtlCol="0">
                  <a:spAutoFit/>
                </a:bodyPr>
                <a:lstStyle/>
                <a:p>
                  <a:pPr>
                    <a:lnSpc>
                      <a:spcPct val="150000"/>
                    </a:lnSpc>
                  </a:pP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1</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、唾液：人唾液中除唾液淀粉酶以外，还含有溶菌酶。</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20" name="椭圆 19"/>
                <p:cNvSpPr/>
                <p:nvPr>
                  <p:custDataLst>
                    <p:tags r:id="rId4"/>
                  </p:custDataLst>
                </p:nvPr>
              </p:nvSpPr>
              <p:spPr>
                <a:xfrm>
                  <a:off x="6413500" y="122812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7" name="组合 6"/>
            <p:cNvGrpSpPr/>
            <p:nvPr/>
          </p:nvGrpSpPr>
          <p:grpSpPr>
            <a:xfrm>
              <a:off x="677865" y="2288445"/>
              <a:ext cx="6653085" cy="1163921"/>
              <a:chOff x="495049" y="947421"/>
              <a:chExt cx="6653085" cy="1163921"/>
            </a:xfrm>
          </p:grpSpPr>
          <p:sp>
            <p:nvSpPr>
              <p:cNvPr id="13" name="矩形: 圆角 12"/>
              <p:cNvSpPr/>
              <p:nvPr>
                <p:custDataLst>
                  <p:tags r:id="rId5"/>
                </p:custDataLst>
              </p:nvPr>
            </p:nvSpPr>
            <p:spPr>
              <a:xfrm>
                <a:off x="495049" y="947421"/>
                <a:ext cx="6653085" cy="1163921"/>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4" name="组合 13"/>
              <p:cNvGrpSpPr/>
              <p:nvPr/>
            </p:nvGrpSpPr>
            <p:grpSpPr>
              <a:xfrm>
                <a:off x="732719" y="1108276"/>
                <a:ext cx="6252389" cy="836305"/>
                <a:chOff x="6413500" y="846488"/>
                <a:chExt cx="6252389" cy="836305"/>
              </a:xfrm>
            </p:grpSpPr>
            <p:sp>
              <p:nvSpPr>
                <p:cNvPr id="15" name="文本框 14"/>
                <p:cNvSpPr txBox="1"/>
                <p:nvPr>
                  <p:custDataLst>
                    <p:tags r:id="rId6"/>
                  </p:custDataLst>
                </p:nvPr>
              </p:nvSpPr>
              <p:spPr>
                <a:xfrm>
                  <a:off x="7153296" y="852394"/>
                  <a:ext cx="5512593" cy="830399"/>
                </a:xfrm>
                <a:prstGeom prst="rect">
                  <a:avLst/>
                </a:prstGeom>
                <a:noFill/>
              </p:spPr>
              <p:txBody>
                <a:bodyPr wrap="square" rtlCol="0">
                  <a:spAutoFit/>
                </a:bodyPr>
                <a:lstStyle/>
                <a:p>
                  <a:pPr>
                    <a:lnSpc>
                      <a:spcPct val="150000"/>
                    </a:lnSpc>
                  </a:pP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2</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、胃液：胃液主要成分及作用：</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a:p>
                  <a:pPr>
                    <a:lnSpc>
                      <a:spcPct val="150000"/>
                    </a:lnSpc>
                  </a:pP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1</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）盐酸（</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2</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）胃蛋白酶原（</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3</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）粘液（</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4</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）内因子。</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16" name="椭圆 15"/>
                <p:cNvSpPr/>
                <p:nvPr>
                  <p:custDataLst>
                    <p:tags r:id="rId7"/>
                  </p:custDataLst>
                </p:nvPr>
              </p:nvSpPr>
              <p:spPr>
                <a:xfrm>
                  <a:off x="6413500" y="846488"/>
                  <a:ext cx="688854" cy="6888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grpSp>
        <p:grpSp>
          <p:nvGrpSpPr>
            <p:cNvPr id="8" name="组合 7"/>
            <p:cNvGrpSpPr/>
            <p:nvPr/>
          </p:nvGrpSpPr>
          <p:grpSpPr>
            <a:xfrm>
              <a:off x="677865" y="4817580"/>
              <a:ext cx="6653085" cy="1163921"/>
              <a:chOff x="495049" y="1917701"/>
              <a:chExt cx="6653085" cy="1163921"/>
            </a:xfrm>
          </p:grpSpPr>
          <p:sp>
            <p:nvSpPr>
              <p:cNvPr id="9" name="矩形: 圆角 8"/>
              <p:cNvSpPr/>
              <p:nvPr>
                <p:custDataLst>
                  <p:tags r:id="rId8"/>
                </p:custDataLst>
              </p:nvPr>
            </p:nvSpPr>
            <p:spPr>
              <a:xfrm>
                <a:off x="495049" y="1917701"/>
                <a:ext cx="6653085" cy="1163921"/>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grpSp>
            <p:nvGrpSpPr>
              <p:cNvPr id="10" name="组合 9"/>
              <p:cNvGrpSpPr/>
              <p:nvPr/>
            </p:nvGrpSpPr>
            <p:grpSpPr>
              <a:xfrm>
                <a:off x="732719" y="2097859"/>
                <a:ext cx="6251118" cy="829921"/>
                <a:chOff x="6413500" y="1836071"/>
                <a:chExt cx="6251118" cy="829921"/>
              </a:xfrm>
            </p:grpSpPr>
            <p:sp>
              <p:nvSpPr>
                <p:cNvPr id="11" name="文本框 10"/>
                <p:cNvSpPr txBox="1"/>
                <p:nvPr>
                  <p:custDataLst>
                    <p:tags r:id="rId9"/>
                  </p:custDataLst>
                </p:nvPr>
              </p:nvSpPr>
              <p:spPr>
                <a:xfrm>
                  <a:off x="7153296" y="1836071"/>
                  <a:ext cx="5511322" cy="829921"/>
                </a:xfrm>
                <a:prstGeom prst="rect">
                  <a:avLst/>
                </a:prstGeom>
                <a:noFill/>
              </p:spPr>
              <p:txBody>
                <a:bodyPr wrap="square" rtlCol="0">
                  <a:spAutoFit/>
                </a:bodyPr>
                <a:lstStyle/>
                <a:p>
                  <a:pPr>
                    <a:lnSpc>
                      <a:spcPct val="150000"/>
                    </a:lnSpc>
                  </a:pP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4</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、胆汁：胆汁由肝分泌，贮存于胆囊，其主要作用是乳化脂肪。</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12" name="椭圆 11"/>
                <p:cNvSpPr/>
                <p:nvPr>
                  <p:custDataLst>
                    <p:tags r:id="rId10"/>
                  </p:custDataLst>
                </p:nvPr>
              </p:nvSpPr>
              <p:spPr>
                <a:xfrm>
                  <a:off x="6413500" y="1893463"/>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04</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grpSp>
        </p:grpSp>
      </p:grpSp>
      <p:grpSp>
        <p:nvGrpSpPr>
          <p:cNvPr id="25" name="组合 24"/>
          <p:cNvGrpSpPr/>
          <p:nvPr/>
        </p:nvGrpSpPr>
        <p:grpSpPr>
          <a:xfrm>
            <a:off x="407533" y="562624"/>
            <a:ext cx="3713418" cy="576000"/>
            <a:chOff x="349477" y="620680"/>
            <a:chExt cx="3713418"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1005648" y="647070"/>
              <a:ext cx="3057247"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中老年人患病特点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38" name="图片 2" descr="http://s4.sinaimg.cn/mw690/001K6v2Pgy6GOxJ26ob13&amp;69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7459345" y="2063750"/>
            <a:ext cx="4538345" cy="3380740"/>
          </a:xfrm>
          <a:prstGeom prst="rect">
            <a:avLst/>
          </a:prstGeom>
          <a:noFill/>
          <a:ln>
            <a:noFill/>
          </a:ln>
        </p:spPr>
      </p:pic>
      <p:sp>
        <p:nvSpPr>
          <p:cNvPr id="39" name="矩形: 圆角 8"/>
          <p:cNvSpPr/>
          <p:nvPr>
            <p:custDataLst>
              <p:tags r:id="rId12"/>
            </p:custDataLst>
          </p:nvPr>
        </p:nvSpPr>
        <p:spPr>
          <a:xfrm>
            <a:off x="678180" y="3792220"/>
            <a:ext cx="6652895"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iSans Normal" panose="00000500000000000000" pitchFamily="2" charset="-122"/>
              <a:ea typeface="MiSans Normal" panose="00000500000000000000" pitchFamily="2" charset="-122"/>
            </a:endParaRPr>
          </a:p>
        </p:txBody>
      </p:sp>
      <p:sp>
        <p:nvSpPr>
          <p:cNvPr id="40" name="文本框 39"/>
          <p:cNvSpPr txBox="1"/>
          <p:nvPr>
            <p:custDataLst>
              <p:tags r:id="rId13"/>
            </p:custDataLst>
          </p:nvPr>
        </p:nvSpPr>
        <p:spPr>
          <a:xfrm>
            <a:off x="1655445" y="3792220"/>
            <a:ext cx="5511165" cy="1299845"/>
          </a:xfrm>
          <a:prstGeom prst="rect">
            <a:avLst/>
          </a:prstGeom>
          <a:noFill/>
        </p:spPr>
        <p:txBody>
          <a:bodyPr wrap="square" rtlCol="0">
            <a:noAutofit/>
          </a:bodyPr>
          <a:p>
            <a:pPr>
              <a:lnSpc>
                <a:spcPct val="150000"/>
              </a:lnSpc>
            </a:pP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3</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、胰液</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  </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胰酶消化力最强，是消化大分子营养素的最主要酶类。主要化学成分有：（</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1</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HC03-</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2</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）蛋白质消化酶（</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3</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）胰淀粉酶（</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4</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）胰脂酶（</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5</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）核酸酶。</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41" name="椭圆 40"/>
          <p:cNvSpPr/>
          <p:nvPr>
            <p:custDataLst>
              <p:tags r:id="rId14"/>
            </p:custDataLst>
          </p:nvPr>
        </p:nvSpPr>
        <p:spPr>
          <a:xfrm>
            <a:off x="915535" y="4040812"/>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7" name="矩形: 圆角 16"/>
          <p:cNvSpPr/>
          <p:nvPr>
            <p:custDataLst>
              <p:tags r:id="rId1"/>
            </p:custDataLst>
          </p:nvPr>
        </p:nvSpPr>
        <p:spPr>
          <a:xfrm>
            <a:off x="678180" y="1480185"/>
            <a:ext cx="6299835" cy="116395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19" name="文本框 18"/>
          <p:cNvSpPr txBox="1"/>
          <p:nvPr>
            <p:custDataLst>
              <p:tags r:id="rId2"/>
            </p:custDataLst>
          </p:nvPr>
        </p:nvSpPr>
        <p:spPr>
          <a:xfrm>
            <a:off x="1604010" y="1565910"/>
            <a:ext cx="5219065" cy="1012190"/>
          </a:xfrm>
          <a:prstGeom prst="rect">
            <a:avLst/>
          </a:prstGeom>
          <a:noFill/>
        </p:spPr>
        <p:txBody>
          <a:bodyPr wrap="square" rtlCol="0">
            <a:noAutofit/>
          </a:bodyPr>
          <a:lstStyle/>
          <a:p>
            <a:pPr>
              <a:lnSpc>
                <a:spcPct val="150000"/>
              </a:lnSpc>
            </a:pP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1</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、吸收（</a:t>
            </a:r>
            <a:r>
              <a:rPr kumimoji="0" lang="en-US" altLang="zh-CN"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absorption</a:t>
            </a: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）经过消化的食物中的营养成分通过消化道粘膜进入血液的过程。</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20" name="椭圆 19"/>
          <p:cNvSpPr/>
          <p:nvPr>
            <p:custDataLst>
              <p:tags r:id="rId3"/>
            </p:custDataLst>
          </p:nvPr>
        </p:nvSpPr>
        <p:spPr>
          <a:xfrm>
            <a:off x="915603" y="1706245"/>
            <a:ext cx="688975" cy="688975"/>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01</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
        <p:nvSpPr>
          <p:cNvPr id="13" name="矩形: 圆角 12"/>
          <p:cNvSpPr/>
          <p:nvPr>
            <p:custDataLst>
              <p:tags r:id="rId4"/>
            </p:custDataLst>
          </p:nvPr>
        </p:nvSpPr>
        <p:spPr>
          <a:xfrm>
            <a:off x="678180" y="2772410"/>
            <a:ext cx="6299835" cy="1619885"/>
          </a:xfrm>
          <a:prstGeom prst="roundRect">
            <a:avLst>
              <a:gd name="adj" fmla="val 11900"/>
            </a:avLst>
          </a:prstGeom>
          <a:solidFill>
            <a:srgbClr val="417F54"/>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pitchFamily="2" charset="-122"/>
              <a:ea typeface="MiSans Normal" panose="00000500000000000000" pitchFamily="2" charset="-122"/>
            </a:endParaRPr>
          </a:p>
        </p:txBody>
      </p:sp>
      <p:sp>
        <p:nvSpPr>
          <p:cNvPr id="15" name="文本框 14"/>
          <p:cNvSpPr txBox="1"/>
          <p:nvPr>
            <p:custDataLst>
              <p:tags r:id="rId5"/>
            </p:custDataLst>
          </p:nvPr>
        </p:nvSpPr>
        <p:spPr>
          <a:xfrm>
            <a:off x="1604010" y="2921318"/>
            <a:ext cx="5219700" cy="1322070"/>
          </a:xfrm>
          <a:prstGeom prst="rect">
            <a:avLst/>
          </a:prstGeom>
          <a:noFill/>
        </p:spPr>
        <p:txBody>
          <a:bodyPr wrap="square" rtlCol="0">
            <a:spAutoFit/>
          </a:bodyPr>
          <a:lstStyle/>
          <a:p>
            <a:pPr>
              <a:lnSpc>
                <a:spcPct val="100000"/>
              </a:lnSpc>
            </a:pPr>
            <a:r>
              <a:rPr kumimoji="0" lang="en-US" altLang="zh-CN"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2</a:t>
            </a: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、营养素吸收部位</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a:p>
            <a:pPr>
              <a:lnSpc>
                <a:spcPct val="100000"/>
              </a:lnSpc>
            </a:pPr>
            <a:r>
              <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rPr>
              <a:t>口腔、咽和食管基本无吸收功能，胃仅能吸收少量的水、酒精及某些药物，小肠是主要的吸收部位，大肠仅可吸收少许水和盐类。在胃内生热营养素由快至慢的排空速度，依次是碳水化合物、蛋白质和脂肪。</a:t>
            </a:r>
            <a:endParaRPr kumimoji="0" lang="zh-CN" altLang="en-US" sz="1600" b="0" i="0" u="none" strike="noStrike" kern="1200" cap="none" spc="120" normalizeH="0" baseline="0" noProof="0" dirty="0">
              <a:ln>
                <a:noFill/>
              </a:ln>
              <a:solidFill>
                <a:schemeClr val="bg1"/>
              </a:solidFill>
              <a:effectLst/>
              <a:uLnTx/>
              <a:uFillTx/>
              <a:latin typeface="MiSans Normal" panose="00000500000000000000" pitchFamily="2" charset="-122"/>
              <a:ea typeface="MiSans Normal" panose="00000500000000000000" pitchFamily="2" charset="-122"/>
              <a:sym typeface="+mn-ea"/>
            </a:endParaRPr>
          </a:p>
        </p:txBody>
      </p:sp>
      <p:sp>
        <p:nvSpPr>
          <p:cNvPr id="16" name="椭圆 15"/>
          <p:cNvSpPr/>
          <p:nvPr>
            <p:custDataLst>
              <p:tags r:id="rId6"/>
            </p:custDataLst>
          </p:nvPr>
        </p:nvSpPr>
        <p:spPr>
          <a:xfrm>
            <a:off x="915603" y="3237865"/>
            <a:ext cx="688975" cy="68897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417F54"/>
                </a:solidFill>
                <a:latin typeface="思源宋体 CN Heavy" panose="02020900000000000000" pitchFamily="18" charset="-122"/>
                <a:ea typeface="思源宋体 CN Heavy" panose="02020900000000000000" pitchFamily="18" charset="-122"/>
                <a:cs typeface="+mn-ea"/>
                <a:sym typeface="+mn-lt"/>
              </a:rPr>
              <a:t>02</a:t>
            </a:r>
            <a:endParaRPr lang="zh-CN" altLang="en-US" dirty="0">
              <a:solidFill>
                <a:srgbClr val="417F54"/>
              </a:solidFill>
              <a:latin typeface="思源宋体 CN Heavy" panose="02020900000000000000" pitchFamily="18" charset="-122"/>
              <a:ea typeface="思源宋体 CN Heavy" panose="02020900000000000000" pitchFamily="18" charset="-122"/>
              <a:cs typeface="+mn-ea"/>
              <a:sym typeface="+mn-lt"/>
            </a:endParaRPr>
          </a:p>
        </p:txBody>
      </p:sp>
      <p:grpSp>
        <p:nvGrpSpPr>
          <p:cNvPr id="25" name="组合 24"/>
          <p:cNvGrpSpPr/>
          <p:nvPr/>
        </p:nvGrpSpPr>
        <p:grpSpPr>
          <a:xfrm>
            <a:off x="407533" y="562624"/>
            <a:ext cx="3713418" cy="576000"/>
            <a:chOff x="349477" y="620680"/>
            <a:chExt cx="3713418" cy="576000"/>
          </a:xfrm>
        </p:grpSpPr>
        <p:sp>
          <p:nvSpPr>
            <p:cNvPr id="26" name="矩形: 圆角 25"/>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7" name="矩形 26"/>
            <p:cNvSpPr/>
            <p:nvPr/>
          </p:nvSpPr>
          <p:spPr>
            <a:xfrm>
              <a:off x="1005648" y="647070"/>
              <a:ext cx="3057247" cy="52322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中老年人患病特点</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
        <p:nvSpPr>
          <p:cNvPr id="39" name="矩形: 圆角 8"/>
          <p:cNvSpPr/>
          <p:nvPr>
            <p:custDataLst>
              <p:tags r:id="rId7"/>
            </p:custDataLst>
          </p:nvPr>
        </p:nvSpPr>
        <p:spPr>
          <a:xfrm>
            <a:off x="678180" y="4535170"/>
            <a:ext cx="6299835" cy="1726565"/>
          </a:xfrm>
          <a:prstGeom prst="roundRect">
            <a:avLst>
              <a:gd name="adj" fmla="val 11900"/>
            </a:avLst>
          </a:prstGeom>
          <a:solidFill>
            <a:schemeClr val="bg1"/>
          </a:solidFill>
          <a:ln>
            <a:solidFill>
              <a:srgbClr val="417F54">
                <a:alpha val="10000"/>
              </a:srgbClr>
            </a:solidFill>
          </a:ln>
          <a:effectLst>
            <a:outerShdw blurRad="177800" dist="127000" dir="2700000" algn="ctr" rotWithShape="0">
              <a:srgbClr val="417F54">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MiSans Normal" panose="00000500000000000000" pitchFamily="2" charset="-122"/>
              <a:ea typeface="MiSans Normal" panose="00000500000000000000" pitchFamily="2" charset="-122"/>
            </a:endParaRPr>
          </a:p>
        </p:txBody>
      </p:sp>
      <p:sp>
        <p:nvSpPr>
          <p:cNvPr id="40" name="文本框 39"/>
          <p:cNvSpPr txBox="1"/>
          <p:nvPr>
            <p:custDataLst>
              <p:tags r:id="rId8"/>
            </p:custDataLst>
          </p:nvPr>
        </p:nvSpPr>
        <p:spPr>
          <a:xfrm>
            <a:off x="1604010" y="4614228"/>
            <a:ext cx="5219065" cy="1568450"/>
          </a:xfrm>
          <a:prstGeom prst="rect">
            <a:avLst/>
          </a:prstGeom>
          <a:noFill/>
        </p:spPr>
        <p:txBody>
          <a:bodyPr wrap="square" rtlCol="0">
            <a:spAutoFit/>
          </a:bodyPr>
          <a:p>
            <a:pPr>
              <a:lnSpc>
                <a:spcPct val="100000"/>
              </a:lnSpc>
            </a:pP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碳水化合物：必须被水解成单糖，如葡萄糖后才能被吸收。是主动吸收。</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a:p>
            <a:pPr>
              <a:lnSpc>
                <a:spcPct val="100000"/>
              </a:lnSpc>
            </a:pP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蛋白质：必须被消化成氨基酸后才能被小肠黏膜吸收，是主动吸收。　</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a:p>
            <a:pPr>
              <a:lnSpc>
                <a:spcPct val="100000"/>
              </a:lnSpc>
            </a:pPr>
            <a:r>
              <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rPr>
              <a:t>脂肪：脂肪分解成脂肪酸、甘油一酯及少量的甘油后，在胆盐帮助下运至小肠黏膜上皮细胞内。</a:t>
            </a:r>
            <a:endParaRPr kumimoji="0" lang="zh-CN" altLang="en-US" sz="1600" b="0" i="0" u="none" strike="noStrike" kern="1200" cap="none" spc="120" normalizeH="0" baseline="0" noProof="0" dirty="0">
              <a:ln>
                <a:noFill/>
              </a:ln>
              <a:solidFill>
                <a:schemeClr val="tx1"/>
              </a:solidFill>
              <a:effectLst/>
              <a:uLnTx/>
              <a:uFillTx/>
              <a:latin typeface="MiSans Normal" panose="00000500000000000000" pitchFamily="2" charset="-122"/>
              <a:ea typeface="MiSans Normal" panose="00000500000000000000" pitchFamily="2" charset="-122"/>
              <a:sym typeface="+mn-ea"/>
            </a:endParaRPr>
          </a:p>
        </p:txBody>
      </p:sp>
      <p:sp>
        <p:nvSpPr>
          <p:cNvPr id="41" name="椭圆 40"/>
          <p:cNvSpPr/>
          <p:nvPr>
            <p:custDataLst>
              <p:tags r:id="rId9"/>
            </p:custDataLst>
          </p:nvPr>
        </p:nvSpPr>
        <p:spPr>
          <a:xfrm>
            <a:off x="915663" y="5054026"/>
            <a:ext cx="688854" cy="688854"/>
          </a:xfrm>
          <a:prstGeom prst="ellipse">
            <a:avLst/>
          </a:prstGeom>
          <a:solidFill>
            <a:srgbClr val="417F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dirty="0">
                <a:solidFill>
                  <a:schemeClr val="bg1"/>
                </a:solidFill>
                <a:latin typeface="思源宋体 CN Heavy" panose="02020900000000000000" pitchFamily="18" charset="-122"/>
                <a:ea typeface="思源宋体 CN Heavy" panose="02020900000000000000" pitchFamily="18" charset="-122"/>
                <a:cs typeface="+mn-ea"/>
                <a:sym typeface="+mn-lt"/>
              </a:rPr>
              <a:t>03</a:t>
            </a: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pic>
        <p:nvPicPr>
          <p:cNvPr id="3" name="图片 3"/>
          <p:cNvPicPr>
            <a:picLocks noChangeAspect="1"/>
          </p:cNvPicPr>
          <p:nvPr/>
        </p:nvPicPr>
        <p:blipFill>
          <a:blip r:embed="rId10"/>
          <a:stretch>
            <a:fillRect/>
          </a:stretch>
        </p:blipFill>
        <p:spPr>
          <a:xfrm>
            <a:off x="7319010" y="1706245"/>
            <a:ext cx="4422140" cy="4266565"/>
          </a:xfrm>
          <a:prstGeom prst="rect">
            <a:avLst/>
          </a:prstGeom>
          <a:noFill/>
          <a:ln>
            <a:solidFill>
              <a:schemeClr val="accent1"/>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9" name="组合 8"/>
          <p:cNvGrpSpPr/>
          <p:nvPr/>
        </p:nvGrpSpPr>
        <p:grpSpPr>
          <a:xfrm>
            <a:off x="2974182" y="1765633"/>
            <a:ext cx="7204075" cy="3211670"/>
            <a:chOff x="2974182" y="980138"/>
            <a:chExt cx="7204075" cy="3211670"/>
          </a:xfrm>
        </p:grpSpPr>
        <p:sp>
          <p:nvSpPr>
            <p:cNvPr id="10" name="文本框 22" descr="7b0a20202020227461726765744d6f64756c65223a202270726f636573734f6e6c696e65466f6e7473220a7d0a"/>
            <p:cNvSpPr txBox="1"/>
            <p:nvPr/>
          </p:nvSpPr>
          <p:spPr>
            <a:xfrm>
              <a:off x="2974182" y="980138"/>
              <a:ext cx="7204075" cy="17837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rPr>
                <a:t>谢谢观看！</a:t>
              </a:r>
              <a:endParaRPr kumimoji="0" lang="zh-CN" altLang="en-US" sz="8800" b="0" i="0" baseline="0" noProof="0" dirty="0">
                <a:ln>
                  <a:noFill/>
                </a:ln>
                <a:solidFill>
                  <a:srgbClr val="467959"/>
                </a:solidFill>
                <a:effectLst/>
                <a:uLnTx/>
                <a:uFillTx/>
                <a:latin typeface="思源宋体 CN Heavy" panose="02020900000000000000" pitchFamily="18" charset="-122"/>
                <a:ea typeface="思源宋体 CN Heavy" panose="02020900000000000000" pitchFamily="18" charset="-122"/>
                <a:sym typeface="MiSans Normal" panose="00000500000000000000" pitchFamily="2" charset="-122"/>
              </a:endParaRPr>
            </a:p>
          </p:txBody>
        </p:sp>
        <p:grpSp>
          <p:nvGrpSpPr>
            <p:cNvPr id="11" name="组合 10"/>
            <p:cNvGrpSpPr/>
            <p:nvPr/>
          </p:nvGrpSpPr>
          <p:grpSpPr>
            <a:xfrm>
              <a:off x="4700303" y="3640952"/>
              <a:ext cx="2791394" cy="550856"/>
              <a:chOff x="4757642" y="4105193"/>
              <a:chExt cx="2621874" cy="550856"/>
            </a:xfrm>
          </p:grpSpPr>
          <p:sp>
            <p:nvSpPr>
              <p:cNvPr id="12" name="图形 203"/>
              <p:cNvSpPr/>
              <p:nvPr/>
            </p:nvSpPr>
            <p:spPr>
              <a:xfrm>
                <a:off x="4757642" y="4105193"/>
                <a:ext cx="2621874" cy="550856"/>
              </a:xfrm>
              <a:prstGeom prst="roundRect">
                <a:avLst>
                  <a:gd name="adj" fmla="val 50000"/>
                </a:avLst>
              </a:prstGeom>
              <a:solidFill>
                <a:srgbClr val="AC313F"/>
              </a:solidFill>
              <a:ln w="9525" cap="flat">
                <a:noFill/>
                <a:prstDash val="solid"/>
                <a:miter/>
              </a:ln>
              <a:effectLst>
                <a:outerShdw blurRad="127000" dist="127000" dir="2700000" algn="ctr" rotWithShape="0">
                  <a:srgbClr val="9E3537">
                    <a:alpha val="15000"/>
                  </a:srgbClr>
                </a:outerShdw>
              </a:effectLst>
            </p:spPr>
            <p:txBody>
              <a:bodyPr rtlCol="0" anchor="ctr"/>
              <a:lstStyle/>
              <a:p>
                <a:endParaRPr lang="zh-CN" altLang="en-US">
                  <a:solidFill>
                    <a:srgbClr val="D77061"/>
                  </a:solidFill>
                </a:endParaRPr>
              </a:p>
            </p:txBody>
          </p:sp>
          <p:sp>
            <p:nvSpPr>
              <p:cNvPr id="13" name="文本框 12"/>
              <p:cNvSpPr txBox="1"/>
              <p:nvPr/>
            </p:nvSpPr>
            <p:spPr>
              <a:xfrm>
                <a:off x="4757642" y="4195955"/>
                <a:ext cx="262187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rPr>
                  <a:t>北京出版社</a:t>
                </a:r>
                <a:endParaRPr kumimoji="0" lang="zh-CN"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8E9E3">
            <a:alpha val="30000"/>
          </a:srgbClr>
        </a:solidFill>
        <a:effectLst/>
      </p:bgPr>
    </p:bg>
    <p:spTree>
      <p:nvGrpSpPr>
        <p:cNvPr id="1" name=""/>
        <p:cNvGrpSpPr/>
        <p:nvPr/>
      </p:nvGrpSpPr>
      <p:grpSpPr>
        <a:xfrm>
          <a:off x="0" y="0"/>
          <a:ext cx="0" cy="0"/>
          <a:chOff x="0" y="0"/>
          <a:chExt cx="0" cy="0"/>
        </a:xfrm>
      </p:grpSpPr>
      <p:grpSp>
        <p:nvGrpSpPr>
          <p:cNvPr id="47" name="组合 46"/>
          <p:cNvGrpSpPr/>
          <p:nvPr>
            <p:custDataLst>
              <p:tags r:id="rId1"/>
            </p:custDataLst>
          </p:nvPr>
        </p:nvGrpSpPr>
        <p:grpSpPr>
          <a:xfrm>
            <a:off x="6522997" y="2070624"/>
            <a:ext cx="4667521" cy="2764790"/>
            <a:chOff x="826162" y="2220960"/>
            <a:chExt cx="4667521" cy="2764790"/>
          </a:xfrm>
        </p:grpSpPr>
        <p:sp>
          <p:nvSpPr>
            <p:cNvPr id="48" name="圆角矩形 11"/>
            <p:cNvSpPr/>
            <p:nvPr>
              <p:custDataLst>
                <p:tags r:id="rId2"/>
              </p:custDataLst>
            </p:nvPr>
          </p:nvSpPr>
          <p:spPr>
            <a:xfrm>
              <a:off x="826162" y="222223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1</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49" name="圆角矩形 13"/>
            <p:cNvSpPr/>
            <p:nvPr>
              <p:custDataLst>
                <p:tags r:id="rId3"/>
              </p:custDataLst>
            </p:nvPr>
          </p:nvSpPr>
          <p:spPr>
            <a:xfrm>
              <a:off x="1620818" y="222096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0" name="文本框 14"/>
            <p:cNvSpPr txBox="1"/>
            <p:nvPr>
              <p:custDataLst>
                <p:tags r:id="rId4"/>
              </p:custDataLst>
            </p:nvPr>
          </p:nvSpPr>
          <p:spPr bwMode="auto">
            <a:xfrm>
              <a:off x="1998326" y="2312400"/>
              <a:ext cx="311785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营养学简史</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1" name="圆角矩形 15"/>
            <p:cNvSpPr/>
            <p:nvPr>
              <p:custDataLst>
                <p:tags r:id="rId5"/>
              </p:custDataLst>
            </p:nvPr>
          </p:nvSpPr>
          <p:spPr>
            <a:xfrm>
              <a:off x="826162" y="3256010"/>
              <a:ext cx="679450" cy="695960"/>
            </a:xfrm>
            <a:prstGeom prst="roundRect">
              <a:avLst>
                <a:gd name="adj" fmla="val 50000"/>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2</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2" name="圆角矩形 16"/>
            <p:cNvSpPr/>
            <p:nvPr>
              <p:custDataLst>
                <p:tags r:id="rId6"/>
              </p:custDataLst>
            </p:nvPr>
          </p:nvSpPr>
          <p:spPr>
            <a:xfrm>
              <a:off x="1620818" y="3250295"/>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3" name="文本框 17"/>
            <p:cNvSpPr txBox="1"/>
            <p:nvPr>
              <p:custDataLst>
                <p:tags r:id="rId7"/>
              </p:custDataLst>
            </p:nvPr>
          </p:nvSpPr>
          <p:spPr bwMode="auto">
            <a:xfrm>
              <a:off x="1998326" y="3341735"/>
              <a:ext cx="3117850"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营养学基本概念</a:t>
              </a:r>
              <a:endParaRPr lang="zh-CN" altLang="en-US"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4" name="圆角矩形 19"/>
            <p:cNvSpPr/>
            <p:nvPr>
              <p:custDataLst>
                <p:tags r:id="rId8"/>
              </p:custDataLst>
            </p:nvPr>
          </p:nvSpPr>
          <p:spPr>
            <a:xfrm>
              <a:off x="826162" y="4289790"/>
              <a:ext cx="679450" cy="695960"/>
            </a:xfrm>
            <a:prstGeom prst="roundRect">
              <a:avLst>
                <a:gd name="adj" fmla="val 50000"/>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rPr>
                <a:t>3</a:t>
              </a:r>
              <a:endParaRPr lang="zh-CN" altLang="en-US" sz="3200" dirty="0">
                <a:solidFill>
                  <a:schemeClr val="bg1"/>
                </a:solidFill>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55" name="圆角矩形 20"/>
            <p:cNvSpPr/>
            <p:nvPr>
              <p:custDataLst>
                <p:tags r:id="rId9"/>
              </p:custDataLst>
            </p:nvPr>
          </p:nvSpPr>
          <p:spPr>
            <a:xfrm>
              <a:off x="1620818" y="4299950"/>
              <a:ext cx="3872865" cy="675005"/>
            </a:xfrm>
            <a:prstGeom prst="roundRect">
              <a:avLst>
                <a:gd name="adj" fmla="val 50000"/>
              </a:avLst>
            </a:prstGeom>
            <a:solidFill>
              <a:schemeClr val="bg1">
                <a:alpha val="90000"/>
              </a:schemeClr>
            </a:solidFill>
            <a:ln w="12700">
              <a:solidFill>
                <a:srgbClr val="417F54">
                  <a:alpha val="5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3200" dirty="0">
                <a:solidFill>
                  <a:srgbClr val="417F54"/>
                </a:solidFill>
                <a:latin typeface="思源宋体 CN Heavy" panose="02020900000000000000" pitchFamily="18" charset="-122"/>
                <a:ea typeface="思源宋体 CN Heavy" panose="02020900000000000000" pitchFamily="18" charset="-122"/>
                <a:cs typeface="MiSans Normal" panose="00000500000000000000" pitchFamily="2" charset="-122"/>
              </a:endParaRPr>
            </a:p>
          </p:txBody>
        </p:sp>
        <p:sp>
          <p:nvSpPr>
            <p:cNvPr id="56" name="文本框 21"/>
            <p:cNvSpPr txBox="1"/>
            <p:nvPr>
              <p:custDataLst>
                <p:tags r:id="rId10"/>
              </p:custDataLst>
            </p:nvPr>
          </p:nvSpPr>
          <p:spPr bwMode="auto">
            <a:xfrm>
              <a:off x="1949748" y="4391390"/>
              <a:ext cx="3215005" cy="52197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r>
                <a:rPr lang="zh-CN" altLang="en-US" sz="2800" dirty="0">
                  <a:solidFill>
                    <a:srgbClr val="417F54"/>
                  </a:solidFill>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食物的消化和吸收</a:t>
              </a:r>
              <a:endParaRPr lang="en-US" altLang="zh-CN" sz="28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grpSp>
      <p:sp>
        <p:nvSpPr>
          <p:cNvPr id="60" name="文本框 21"/>
          <p:cNvSpPr txBox="1"/>
          <p:nvPr/>
        </p:nvSpPr>
        <p:spPr>
          <a:xfrm>
            <a:off x="6372936" y="856811"/>
            <a:ext cx="4013753" cy="829945"/>
          </a:xfrm>
          <a:prstGeom prst="rect">
            <a:avLst/>
          </a:prstGeom>
          <a:noFill/>
        </p:spPr>
        <p:txBody>
          <a:bodyPr wrap="square" rtlCol="0">
            <a:spAutoFit/>
          </a:bodyPr>
          <a:lstStyle>
            <a:defPPr>
              <a:defRPr lang="zh-CN"/>
            </a:defPPr>
            <a:lvl1pPr>
              <a:defRPr sz="7500" i="1">
                <a:gradFill>
                  <a:gsLst>
                    <a:gs pos="0">
                      <a:srgbClr val="006FF1"/>
                    </a:gs>
                    <a:gs pos="74000">
                      <a:srgbClr val="0264D4"/>
                    </a:gs>
                  </a:gsLst>
                  <a:lin ang="5400000" scaled="1"/>
                </a:gradFill>
                <a:latin typeface="思源黑体 CN Bold" panose="020B0800000000000000" pitchFamily="34" charset="-122"/>
                <a:ea typeface="思源黑体 CN Bold" panose="020B0800000000000000" pitchFamily="34" charset="-122"/>
              </a:defRPr>
            </a:lvl1pPr>
          </a:lstStyle>
          <a:p>
            <a:r>
              <a:rPr lang="zh-CN" altLang="en-US" sz="4800" i="0" dirty="0">
                <a:solidFill>
                  <a:srgbClr val="417F54"/>
                </a:solidFill>
                <a:latin typeface="思源宋体 CN Heavy" panose="02020900000000000000" pitchFamily="18" charset="-122"/>
                <a:ea typeface="思源宋体 CN Heavy" panose="02020900000000000000" pitchFamily="18" charset="-122"/>
              </a:rPr>
              <a:t>目录</a:t>
            </a:r>
            <a:r>
              <a:rPr lang="en-US" altLang="zh-CN" sz="3200" i="0" dirty="0">
                <a:solidFill>
                  <a:srgbClr val="417F54"/>
                </a:solidFill>
                <a:latin typeface="思源宋体 CN Heavy" panose="02020900000000000000" pitchFamily="18" charset="-122"/>
                <a:ea typeface="思源宋体 CN Heavy" panose="02020900000000000000" pitchFamily="18" charset="-122"/>
              </a:rPr>
              <a:t>/contents</a:t>
            </a:r>
            <a:endParaRPr lang="zh-CN" altLang="en-US" sz="4800" i="0" dirty="0">
              <a:solidFill>
                <a:srgbClr val="417F54"/>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营养学简史</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75982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单击此处输入你的正文，文字是您思想的提炼，为了最终演示发布的良好效果，请尽量言简意赅的阐述观点；根据需要可酌情增减文字，以便观者可以准确理解您所传达的信息。</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第一部分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01</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5993281" y="748517"/>
            <a:ext cx="5748773" cy="1198880"/>
          </a:xfrm>
          <a:prstGeom prst="rect">
            <a:avLst/>
          </a:prstGeom>
          <a:noFill/>
        </p:spPr>
        <p:txBody>
          <a:bodyPr wrap="square" rtlCol="0">
            <a:spAutoFit/>
          </a:body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     </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远在</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2000</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多年前，《黄帝内经</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素问》中即提出</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五谷为养、五果为助、五畜为益、五菜为充，气味合而服之，以补精益气</a:t>
            </a: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a:t>
            </a:r>
            <a:r>
              <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rPr>
              <a:t>的饮食模式。</a:t>
            </a:r>
            <a:endParaRPr lang="zh-CN" altLang="en-US" sz="1600" dirty="0">
              <a:solidFill>
                <a:schemeClr val="tx1">
                  <a:lumMod val="65000"/>
                  <a:lumOff val="35000"/>
                </a:schemeClr>
              </a:solidFill>
              <a:latin typeface="MiSans Normal" panose="00000500000000000000" pitchFamily="2" charset="-122"/>
              <a:ea typeface="MiSans Normal" panose="00000500000000000000" pitchFamily="2" charset="-122"/>
              <a:cs typeface="MiSans Normal" panose="00000500000000000000" pitchFamily="2" charset="-122"/>
            </a:endParaRPr>
          </a:p>
        </p:txBody>
      </p:sp>
      <p:grpSp>
        <p:nvGrpSpPr>
          <p:cNvPr id="30" name="组合 29"/>
          <p:cNvGrpSpPr/>
          <p:nvPr/>
        </p:nvGrpSpPr>
        <p:grpSpPr>
          <a:xfrm>
            <a:off x="6242743" y="5168827"/>
            <a:ext cx="688854" cy="688854"/>
            <a:chOff x="6242743" y="5168827"/>
            <a:chExt cx="688854" cy="688854"/>
          </a:xfrm>
        </p:grpSpPr>
        <p:sp>
          <p:nvSpPr>
            <p:cNvPr id="25" name="椭圆 24"/>
            <p:cNvSpPr/>
            <p:nvPr/>
          </p:nvSpPr>
          <p:spPr>
            <a:xfrm>
              <a:off x="6242743" y="5168827"/>
              <a:ext cx="688854" cy="688854"/>
            </a:xfrm>
            <a:prstGeom prst="ellipse">
              <a:avLst/>
            </a:prstGeom>
            <a:solidFill>
              <a:srgbClr val="9E3537"/>
            </a:solidFill>
            <a:ln>
              <a:noFill/>
            </a:ln>
            <a:effectLst>
              <a:outerShdw blurRad="127000" dist="127000" dir="2700000" algn="ctr" rotWithShape="0">
                <a:srgbClr val="9E3537">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pic>
          <p:nvPicPr>
            <p:cNvPr id="28" name="图片 20" descr="Similarproducts"/>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6379922" y="5306006"/>
              <a:ext cx="414497" cy="414497"/>
            </a:xfrm>
            <a:prstGeom prst="rect">
              <a:avLst/>
            </a:prstGeom>
          </p:spPr>
        </p:pic>
      </p:grpSp>
      <p:grpSp>
        <p:nvGrpSpPr>
          <p:cNvPr id="32" name="组合 31"/>
          <p:cNvGrpSpPr/>
          <p:nvPr/>
        </p:nvGrpSpPr>
        <p:grpSpPr>
          <a:xfrm>
            <a:off x="6242743" y="4120471"/>
            <a:ext cx="688854" cy="688854"/>
            <a:chOff x="6242743" y="4120471"/>
            <a:chExt cx="688854" cy="688854"/>
          </a:xfrm>
        </p:grpSpPr>
        <p:sp>
          <p:nvSpPr>
            <p:cNvPr id="22" name="椭圆 21"/>
            <p:cNvSpPr/>
            <p:nvPr/>
          </p:nvSpPr>
          <p:spPr>
            <a:xfrm>
              <a:off x="6242743" y="4120471"/>
              <a:ext cx="688854" cy="688854"/>
            </a:xfrm>
            <a:prstGeom prst="ellipse">
              <a:avLst/>
            </a:prstGeom>
            <a:solidFill>
              <a:srgbClr val="417F54"/>
            </a:solidFill>
            <a:ln>
              <a:noFill/>
            </a:ln>
            <a:effectLst>
              <a:outerShdw blurRad="127000" dist="127000" dir="2700000" algn="ctr" rotWithShape="0">
                <a:srgbClr val="417F5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pic>
          <p:nvPicPr>
            <p:cNvPr id="29" name="图片 21" descr="sorting"/>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79922" y="4257650"/>
              <a:ext cx="414497" cy="414497"/>
            </a:xfrm>
            <a:prstGeom prst="rect">
              <a:avLst/>
            </a:prstGeom>
          </p:spPr>
        </p:pic>
      </p:grpSp>
      <p:grpSp>
        <p:nvGrpSpPr>
          <p:cNvPr id="33" name="组合 32"/>
          <p:cNvGrpSpPr/>
          <p:nvPr/>
        </p:nvGrpSpPr>
        <p:grpSpPr>
          <a:xfrm>
            <a:off x="365623" y="397524"/>
            <a:ext cx="11375945" cy="576000"/>
            <a:chOff x="349477" y="620680"/>
            <a:chExt cx="11375945" cy="576000"/>
          </a:xfrm>
        </p:grpSpPr>
        <p:sp>
          <p:nvSpPr>
            <p:cNvPr id="34" name="矩形: 圆角 3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1</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35" name="矩形 34"/>
            <p:cNvSpPr/>
            <p:nvPr/>
          </p:nvSpPr>
          <p:spPr>
            <a:xfrm>
              <a:off x="925422" y="647695"/>
              <a:ext cx="10800000" cy="52197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营养学的起源</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13" name="Picture 2" descr="https://gimg2.baidu.com/image_search/src=http%3A%2F%2Fwww.cqtywjj.com%2Fwp-content%2Fuploads%2F2018%2F04%2F36.jpg&amp;refer=http%3A%2F%2Fwww.cqtywjj.com&amp;app=2002&amp;size=f9999,10000&amp;q=a80&amp;n=0&amp;g=0n&amp;fmt=jpeg?sec=1623915644&amp;t=072616e1db3eeb95e6ebb5c8aba14217"/>
          <p:cNvPicPr>
            <a:picLocks noChangeAspect="1" noChangeArrowheads="1"/>
          </p:cNvPicPr>
          <p:nvPr/>
        </p:nvPicPr>
        <p:blipFill>
          <a:blip r:embed="rId5" cstate="print"/>
          <a:srcRect/>
          <a:stretch>
            <a:fillRect/>
          </a:stretch>
        </p:blipFill>
        <p:spPr bwMode="auto">
          <a:xfrm>
            <a:off x="560070" y="1276985"/>
            <a:ext cx="4168775" cy="3177540"/>
          </a:xfrm>
          <a:prstGeom prst="rect">
            <a:avLst/>
          </a:prstGeom>
          <a:noFill/>
          <a:ln w="25400">
            <a:solidFill>
              <a:schemeClr val="accent6">
                <a:lumMod val="75000"/>
              </a:schemeClr>
            </a:solidFill>
            <a:miter lim="800000"/>
            <a:headEnd/>
            <a:tailEnd/>
          </a:ln>
        </p:spPr>
      </p:pic>
      <p:pic>
        <p:nvPicPr>
          <p:cNvPr id="37937" name="Picture 94" descr="1_140317094103_1"/>
          <p:cNvPicPr>
            <a:picLocks noChangeAspect="1" noChangeArrowheads="1"/>
          </p:cNvPicPr>
          <p:nvPr/>
        </p:nvPicPr>
        <p:blipFill>
          <a:blip r:embed="rId6" cstate="print"/>
          <a:stretch>
            <a:fillRect/>
          </a:stretch>
        </p:blipFill>
        <p:spPr bwMode="auto">
          <a:xfrm>
            <a:off x="3684270" y="2838450"/>
            <a:ext cx="4105275" cy="3019425"/>
          </a:xfrm>
          <a:prstGeom prst="rect">
            <a:avLst/>
          </a:prstGeom>
          <a:noFill/>
          <a:ln w="25400">
            <a:solidFill>
              <a:schemeClr val="accent6">
                <a:lumMod val="75000"/>
              </a:schemeClr>
            </a:solidFill>
            <a:miter lim="800000"/>
            <a:headEnd/>
            <a:tailEnd/>
          </a:ln>
        </p:spPr>
      </p:pic>
      <p:pic>
        <p:nvPicPr>
          <p:cNvPr id="53252" name="Picture 4" descr="https://gimg2.baidu.com/image_search/src=http%3A%2F%2Fpmt2a4822.pic33.websiteonline.cn%2Fupload%2F24_35wd.jpg&amp;refer=http%3A%2F%2Fpmt2a4822.pic33.websiteonline.cn&amp;app=2002&amp;size=f9999,10000&amp;q=a80&amp;n=0&amp;g=0n&amp;fmt=jpeg?sec=1624530219&amp;t=2228c0fa61d0e4e4d6faef8796c84c00"/>
          <p:cNvPicPr>
            <a:picLocks noChangeAspect="1" noChangeArrowheads="1"/>
          </p:cNvPicPr>
          <p:nvPr/>
        </p:nvPicPr>
        <p:blipFill>
          <a:blip r:embed="rId7" cstate="print"/>
          <a:srcRect/>
          <a:stretch>
            <a:fillRect/>
          </a:stretch>
        </p:blipFill>
        <p:spPr bwMode="auto">
          <a:xfrm>
            <a:off x="7442835" y="3768090"/>
            <a:ext cx="3771900" cy="2728595"/>
          </a:xfrm>
          <a:prstGeom prst="rect">
            <a:avLst/>
          </a:prstGeom>
          <a:noFill/>
          <a:ln w="25400">
            <a:solidFill>
              <a:schemeClr val="accent6">
                <a:lumMod val="75000"/>
              </a:schemeClr>
            </a:solidFill>
            <a:miter lim="800000"/>
            <a:headEnd/>
            <a:tailEnd/>
          </a:ln>
        </p:spPr>
      </p:pic>
      <p:sp>
        <p:nvSpPr>
          <p:cNvPr id="26" name="流程图: 过程 25"/>
          <p:cNvSpPr/>
          <p:nvPr/>
        </p:nvSpPr>
        <p:spPr>
          <a:xfrm>
            <a:off x="8783320" y="2419985"/>
            <a:ext cx="1725930" cy="615950"/>
          </a:xfrm>
          <a:prstGeom prst="flowChartProcess">
            <a:avLst/>
          </a:prstGeom>
          <a:solidFill>
            <a:srgbClr val="C6D9F1">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p>
            <a:pPr algn="ctr"/>
            <a:r>
              <a:rPr lang="zh-CN" altLang="en-US" sz="2400" b="1" dirty="0">
                <a:solidFill>
                  <a:srgbClr val="FF0000"/>
                </a:solidFill>
              </a:rPr>
              <a:t>药食同</a:t>
            </a:r>
            <a:r>
              <a:rPr lang="zh-CN" altLang="en-US" sz="2400" b="1" dirty="0" smtClean="0">
                <a:solidFill>
                  <a:srgbClr val="FF0000"/>
                </a:solidFill>
              </a:rPr>
              <a:t>源</a:t>
            </a:r>
            <a:endParaRPr lang="zh-CN" altLang="en-US" sz="2400" b="1"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07533" y="562624"/>
            <a:ext cx="2972651" cy="576000"/>
            <a:chOff x="349477" y="620680"/>
            <a:chExt cx="29726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营养学的发展</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37938" name="Picture 96" descr="aa7884ee9039df40"/>
          <p:cNvPicPr>
            <a:picLocks noChangeAspect="1" noChangeArrowheads="1"/>
          </p:cNvPicPr>
          <p:nvPr/>
        </p:nvPicPr>
        <p:blipFill>
          <a:blip r:embed="rId1" cstate="print"/>
          <a:srcRect/>
          <a:stretch>
            <a:fillRect/>
          </a:stretch>
        </p:blipFill>
        <p:spPr bwMode="auto">
          <a:xfrm>
            <a:off x="769620" y="1473200"/>
            <a:ext cx="3997960" cy="4356735"/>
          </a:xfrm>
          <a:prstGeom prst="rect">
            <a:avLst/>
          </a:prstGeom>
          <a:noFill/>
          <a:ln w="9525">
            <a:solidFill>
              <a:srgbClr val="C00000"/>
            </a:solidFill>
            <a:miter lim="800000"/>
            <a:headEnd/>
            <a:tailEnd/>
          </a:ln>
        </p:spPr>
      </p:pic>
      <p:sp>
        <p:nvSpPr>
          <p:cNvPr id="2" name="流程图: 过程 1"/>
          <p:cNvSpPr/>
          <p:nvPr/>
        </p:nvSpPr>
        <p:spPr>
          <a:xfrm>
            <a:off x="1905635" y="5993130"/>
            <a:ext cx="1725930" cy="615950"/>
          </a:xfrm>
          <a:prstGeom prst="flowChartProcess">
            <a:avLst/>
          </a:prstGeom>
          <a:solidFill>
            <a:srgbClr val="C6D9F1">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p>
            <a:pPr algn="ctr"/>
            <a:r>
              <a:rPr lang="zh-CN" altLang="en-US" sz="2400" b="1" dirty="0">
                <a:solidFill>
                  <a:srgbClr val="FF0000"/>
                </a:solidFill>
              </a:rPr>
              <a:t>笛卡尔</a:t>
            </a:r>
            <a:endParaRPr lang="zh-CN" altLang="en-US" sz="2400" b="1" dirty="0">
              <a:solidFill>
                <a:srgbClr val="FF0000"/>
              </a:solidFill>
            </a:endParaRPr>
          </a:p>
        </p:txBody>
      </p:sp>
      <p:pic>
        <p:nvPicPr>
          <p:cNvPr id="100" name="图片 99"/>
          <p:cNvPicPr/>
          <p:nvPr/>
        </p:nvPicPr>
        <p:blipFill>
          <a:blip r:embed="rId2" cstate="print"/>
          <a:stretch>
            <a:fillRect/>
          </a:stretch>
        </p:blipFill>
        <p:spPr bwMode="auto">
          <a:xfrm>
            <a:off x="5273675" y="287020"/>
            <a:ext cx="3468370" cy="3211830"/>
          </a:xfrm>
          <a:prstGeom prst="rect">
            <a:avLst/>
          </a:prstGeom>
          <a:noFill/>
          <a:ln w="9525">
            <a:solidFill>
              <a:srgbClr val="C00000"/>
            </a:solidFill>
            <a:miter lim="800000"/>
            <a:headEnd/>
            <a:tailEnd/>
          </a:ln>
        </p:spPr>
      </p:pic>
      <p:pic>
        <p:nvPicPr>
          <p:cNvPr id="101" name="图片 100"/>
          <p:cNvPicPr/>
          <p:nvPr/>
        </p:nvPicPr>
        <p:blipFill>
          <a:blip r:embed="rId3" cstate="print"/>
          <a:stretch>
            <a:fillRect/>
          </a:stretch>
        </p:blipFill>
        <p:spPr bwMode="auto">
          <a:xfrm>
            <a:off x="7614920" y="3571875"/>
            <a:ext cx="4094480" cy="2882900"/>
          </a:xfrm>
          <a:prstGeom prst="rect">
            <a:avLst/>
          </a:prstGeom>
          <a:noFill/>
          <a:ln w="9525">
            <a:solidFill>
              <a:srgbClr val="C00000"/>
            </a:solidFill>
            <a:miter lim="800000"/>
            <a:headEnd/>
            <a:tailEnd/>
          </a:ln>
        </p:spPr>
      </p:pic>
      <p:sp>
        <p:nvSpPr>
          <p:cNvPr id="3" name="流程图: 过程 2"/>
          <p:cNvSpPr/>
          <p:nvPr/>
        </p:nvSpPr>
        <p:spPr>
          <a:xfrm>
            <a:off x="8870315" y="2002790"/>
            <a:ext cx="2334895" cy="722630"/>
          </a:xfrm>
          <a:prstGeom prst="flowChartProcess">
            <a:avLst/>
          </a:prstGeom>
          <a:solidFill>
            <a:srgbClr val="C6D9F1">
              <a:alpha val="8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p>
            <a:pPr algn="ctr"/>
            <a:r>
              <a:rPr lang="zh-CN" altLang="en-US" sz="2400" b="1" dirty="0">
                <a:solidFill>
                  <a:srgbClr val="FF0000"/>
                </a:solidFill>
              </a:rPr>
              <a:t>整体与解析</a:t>
            </a:r>
            <a:endParaRPr lang="zh-CN" altLang="en-US" sz="2400" b="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5588000"/>
            <a:ext cx="12192000" cy="1270000"/>
          </a:xfrm>
          <a:prstGeom prst="rect">
            <a:avLst/>
          </a:prstGeom>
          <a:solidFill>
            <a:srgbClr val="7FC2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407533" y="562624"/>
            <a:ext cx="2972651" cy="576000"/>
            <a:chOff x="349477" y="620680"/>
            <a:chExt cx="2972651" cy="576000"/>
          </a:xfrm>
        </p:grpSpPr>
        <p:sp>
          <p:nvSpPr>
            <p:cNvPr id="44" name="矩形: 圆角 4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3</a:t>
              </a:r>
              <a:endParaRPr lang="en-US" altLang="zh-CN" sz="2800" dirty="0">
                <a:solidFill>
                  <a:schemeClr val="bg1"/>
                </a:solidFill>
                <a:latin typeface="思源宋体 CN Heavy" panose="02020900000000000000" pitchFamily="18" charset="-122"/>
                <a:ea typeface="思源宋体 CN Heavy" panose="02020900000000000000" pitchFamily="18" charset="-122"/>
              </a:endParaRPr>
            </a:p>
          </p:txBody>
        </p:sp>
        <p:sp>
          <p:nvSpPr>
            <p:cNvPr id="45" name="矩形 44"/>
            <p:cNvSpPr/>
            <p:nvPr/>
          </p:nvSpPr>
          <p:spPr>
            <a:xfrm>
              <a:off x="1005648" y="647070"/>
              <a:ext cx="23164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营养学的现状</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graphicFrame>
        <p:nvGraphicFramePr>
          <p:cNvPr id="23" name="表格 22"/>
          <p:cNvGraphicFramePr>
            <a:graphicFrameLocks noGrp="1"/>
          </p:cNvGraphicFramePr>
          <p:nvPr>
            <p:custDataLst>
              <p:tags r:id="rId1"/>
            </p:custDataLst>
          </p:nvPr>
        </p:nvGraphicFramePr>
        <p:xfrm>
          <a:off x="506730" y="1318260"/>
          <a:ext cx="5415280" cy="3147060"/>
        </p:xfrm>
        <a:graphic>
          <a:graphicData uri="http://schemas.openxmlformats.org/drawingml/2006/table">
            <a:tbl>
              <a:tblPr/>
              <a:tblGrid>
                <a:gridCol w="2889250"/>
                <a:gridCol w="2526030"/>
              </a:tblGrid>
              <a:tr h="868045">
                <a:tc>
                  <a:txBody>
                    <a:bodyPr/>
                    <a:p>
                      <a:pPr algn="ctr">
                        <a:spcAft>
                          <a:spcPts val="0"/>
                        </a:spcAft>
                      </a:pPr>
                      <a:endParaRPr lang="zh-CN" sz="1800" dirty="0">
                        <a:latin typeface="Tahoma" panose="020B0604030504040204"/>
                        <a:ea typeface="微软雅黑" panose="020B0503020204020204" charset="-122"/>
                        <a:cs typeface="Times New Roman" panose="02020603050405020304"/>
                      </a:endParaRPr>
                    </a:p>
                    <a:p>
                      <a:pPr algn="ctr">
                        <a:spcAft>
                          <a:spcPts val="0"/>
                        </a:spcAft>
                      </a:pPr>
                      <a:r>
                        <a:rPr lang="zh-CN" sz="1800" b="1" dirty="0">
                          <a:solidFill>
                            <a:srgbClr val="FF0000"/>
                          </a:solidFill>
                          <a:latin typeface="Tahoma" panose="020B0604030504040204"/>
                          <a:ea typeface="宋体" panose="02010600030101010101" pitchFamily="2" charset="-122"/>
                          <a:cs typeface="Times New Roman" panose="02020603050405020304"/>
                        </a:rPr>
                        <a:t>中华传统饮食文化</a:t>
                      </a:r>
                      <a:endParaRPr lang="zh-CN" sz="1800" dirty="0">
                        <a:solidFill>
                          <a:srgbClr val="FF0000"/>
                        </a:solidFill>
                        <a:latin typeface="Tahoma" panose="020B0604030504040204"/>
                        <a:ea typeface="微软雅黑" panose="020B0503020204020204" charset="-122"/>
                        <a:cs typeface="Times New Roman" panose="02020603050405020304"/>
                      </a:endParaRPr>
                    </a:p>
                    <a:p>
                      <a:pPr algn="ctr">
                        <a:spcAft>
                          <a:spcPts val="0"/>
                        </a:spcAft>
                      </a:pPr>
                      <a:r>
                        <a:rPr lang="zh-CN" sz="1800" b="1" dirty="0">
                          <a:latin typeface="Tahoma" panose="020B0604030504040204"/>
                          <a:ea typeface="宋体" panose="02010600030101010101" pitchFamily="2" charset="-122"/>
                          <a:cs typeface="Times New Roman" panose="02020603050405020304"/>
                        </a:rPr>
                        <a:t>核心观</a:t>
                      </a:r>
                      <a:r>
                        <a:rPr lang="zh-CN" sz="1800" b="1" dirty="0" smtClean="0">
                          <a:latin typeface="Tahoma" panose="020B0604030504040204"/>
                          <a:ea typeface="宋体" panose="02010600030101010101" pitchFamily="2" charset="-122"/>
                          <a:cs typeface="Times New Roman" panose="02020603050405020304"/>
                        </a:rPr>
                        <a:t>点</a:t>
                      </a:r>
                      <a:endParaRPr lang="en-US" altLang="zh-CN" sz="1800" b="1" dirty="0" smtClean="0">
                        <a:latin typeface="Tahoma" panose="020B0604030504040204"/>
                        <a:ea typeface="宋体" panose="02010600030101010101" pitchFamily="2" charset="-122"/>
                        <a:cs typeface="Times New Roman" panose="02020603050405020304"/>
                      </a:endParaRPr>
                    </a:p>
                    <a:p>
                      <a:pPr algn="ctr">
                        <a:spcAft>
                          <a:spcPts val="0"/>
                        </a:spcAft>
                      </a:pPr>
                      <a:endParaRPr lang="zh-CN" sz="1800" dirty="0">
                        <a:latin typeface="Tahoma" panose="020B0604030504040204"/>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p>
                      <a:pPr algn="ctr">
                        <a:spcAft>
                          <a:spcPts val="0"/>
                        </a:spcAft>
                      </a:pPr>
                      <a:r>
                        <a:rPr lang="zh-CN" sz="1800" b="1" dirty="0">
                          <a:solidFill>
                            <a:srgbClr val="FF0000"/>
                          </a:solidFill>
                          <a:latin typeface="Tahoma" panose="020B0604030504040204"/>
                          <a:ea typeface="宋体" panose="02010600030101010101" pitchFamily="2" charset="-122"/>
                          <a:cs typeface="Times New Roman" panose="02020603050405020304"/>
                        </a:rPr>
                        <a:t>现代营养学</a:t>
                      </a:r>
                      <a:endParaRPr lang="zh-CN" sz="1800" dirty="0">
                        <a:solidFill>
                          <a:srgbClr val="FF0000"/>
                        </a:solidFill>
                        <a:latin typeface="Tahoma" panose="020B0604030504040204"/>
                        <a:ea typeface="微软雅黑" panose="020B0503020204020204" charset="-122"/>
                        <a:cs typeface="Times New Roman" panose="02020603050405020304"/>
                      </a:endParaRPr>
                    </a:p>
                    <a:p>
                      <a:pPr algn="ctr">
                        <a:spcAft>
                          <a:spcPts val="0"/>
                        </a:spcAft>
                      </a:pPr>
                      <a:r>
                        <a:rPr lang="zh-CN" sz="1800" b="1" dirty="0">
                          <a:latin typeface="Tahoma" panose="020B0604030504040204"/>
                          <a:ea typeface="宋体" panose="02010600030101010101" pitchFamily="2" charset="-122"/>
                          <a:cs typeface="Times New Roman" panose="02020603050405020304"/>
                        </a:rPr>
                        <a:t>核心观点</a:t>
                      </a:r>
                      <a:endParaRPr lang="zh-CN" sz="1800" dirty="0">
                        <a:latin typeface="Tahoma" panose="020B0604030504040204"/>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1628140">
                <a:tc>
                  <a:txBody>
                    <a:bodyPr/>
                    <a:p>
                      <a:pPr indent="267970" algn="ctr">
                        <a:spcAft>
                          <a:spcPts val="0"/>
                        </a:spcAft>
                      </a:pPr>
                      <a:r>
                        <a:rPr lang="zh-CN" sz="1800" b="1" dirty="0">
                          <a:latin typeface="Tahoma" panose="020B0604030504040204"/>
                          <a:ea typeface="宋体" panose="02010600030101010101" pitchFamily="2" charset="-122"/>
                          <a:cs typeface="Times New Roman" panose="02020603050405020304"/>
                        </a:rPr>
                        <a:t>《黄帝内经．素问</a:t>
                      </a:r>
                      <a:r>
                        <a:rPr lang="zh-CN" sz="1800" b="1" dirty="0" smtClean="0">
                          <a:latin typeface="Tahoma" panose="020B0604030504040204"/>
                          <a:ea typeface="宋体" panose="02010600030101010101" pitchFamily="2" charset="-122"/>
                          <a:cs typeface="Times New Roman" panose="02020603050405020304"/>
                        </a:rPr>
                        <a:t>》：</a:t>
                      </a:r>
                      <a:endParaRPr lang="en-US" altLang="zh-CN" sz="1800" b="1" dirty="0" smtClean="0">
                        <a:latin typeface="Tahoma" panose="020B0604030504040204"/>
                        <a:ea typeface="宋体" panose="02010600030101010101" pitchFamily="2" charset="-122"/>
                        <a:cs typeface="Times New Roman" panose="02020603050405020304"/>
                      </a:endParaRPr>
                    </a:p>
                    <a:p>
                      <a:pPr indent="267970" algn="ctr">
                        <a:spcAft>
                          <a:spcPts val="0"/>
                        </a:spcAft>
                      </a:pPr>
                      <a:endParaRPr lang="en-US" altLang="zh-CN" sz="1800" b="1" dirty="0" smtClean="0">
                        <a:latin typeface="Tahoma" panose="020B0604030504040204"/>
                        <a:ea typeface="宋体" panose="02010600030101010101" pitchFamily="2" charset="-122"/>
                        <a:cs typeface="Times New Roman" panose="02020603050405020304"/>
                      </a:endParaRPr>
                    </a:p>
                    <a:p>
                      <a:pPr indent="267970" algn="l">
                        <a:spcAft>
                          <a:spcPts val="0"/>
                        </a:spcAft>
                      </a:pPr>
                      <a:r>
                        <a:rPr lang="zh-CN" sz="1800" b="1" dirty="0" smtClean="0">
                          <a:latin typeface="Tahoma" panose="020B0604030504040204"/>
                          <a:ea typeface="宋体" panose="02010600030101010101" pitchFamily="2" charset="-122"/>
                          <a:cs typeface="Times New Roman" panose="02020603050405020304"/>
                        </a:rPr>
                        <a:t>五</a:t>
                      </a:r>
                      <a:r>
                        <a:rPr lang="zh-CN" sz="1800" b="1" dirty="0">
                          <a:latin typeface="Tahoma" panose="020B0604030504040204"/>
                          <a:ea typeface="宋体" panose="02010600030101010101" pitchFamily="2" charset="-122"/>
                          <a:cs typeface="Times New Roman" panose="02020603050405020304"/>
                        </a:rPr>
                        <a:t>谷为养，五果为助，五畜为益，五菜为充，气味和而服之，以补精益气。</a:t>
                      </a:r>
                      <a:endParaRPr lang="zh-CN" sz="1800" b="1" dirty="0">
                        <a:latin typeface="Tahoma" panose="020B0604030504040204"/>
                        <a:ea typeface="宋体" panose="02010600030101010101" pitchFamily="2"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p>
                      <a:pPr algn="ctr">
                        <a:lnSpc>
                          <a:spcPct val="150000"/>
                        </a:lnSpc>
                        <a:spcAft>
                          <a:spcPts val="0"/>
                        </a:spcAft>
                      </a:pP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50000"/>
                        </a:lnSpc>
                        <a:spcAft>
                          <a:spcPts val="0"/>
                        </a:spcAft>
                      </a:pPr>
                      <a:r>
                        <a:rPr lang="zh-CN" sz="1800" b="1" dirty="0" smtClean="0">
                          <a:latin typeface="Tahoma" panose="020B0604030504040204"/>
                          <a:ea typeface="宋体" panose="02010600030101010101" pitchFamily="2" charset="-122"/>
                          <a:cs typeface="Times New Roman" panose="02020603050405020304"/>
                        </a:rPr>
                        <a:t>《</a:t>
                      </a:r>
                      <a:r>
                        <a:rPr lang="zh-CN" sz="1800" b="1" dirty="0">
                          <a:latin typeface="Tahoma" panose="020B0604030504040204"/>
                          <a:ea typeface="宋体" panose="02010600030101010101" pitchFamily="2" charset="-122"/>
                          <a:cs typeface="Times New Roman" panose="02020603050405020304"/>
                        </a:rPr>
                        <a:t>现代营养学</a:t>
                      </a:r>
                      <a:r>
                        <a:rPr lang="zh-CN" sz="1800" b="1" dirty="0" smtClean="0">
                          <a:latin typeface="Tahoma" panose="020B0604030504040204"/>
                          <a:ea typeface="宋体" panose="02010600030101010101" pitchFamily="2" charset="-122"/>
                          <a:cs typeface="Times New Roman" panose="02020603050405020304"/>
                        </a:rPr>
                        <a:t>》：</a:t>
                      </a: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50000"/>
                        </a:lnSpc>
                        <a:spcAft>
                          <a:spcPts val="0"/>
                        </a:spcAft>
                      </a:pPr>
                      <a:endParaRPr lang="zh-CN" sz="1800" dirty="0">
                        <a:latin typeface="Tahoma" panose="020B0604030504040204"/>
                        <a:ea typeface="微软雅黑" panose="020B0503020204020204" charset="-122"/>
                        <a:cs typeface="Times New Roman" panose="02020603050405020304"/>
                      </a:endParaRPr>
                    </a:p>
                    <a:p>
                      <a:pPr algn="ctr">
                        <a:lnSpc>
                          <a:spcPct val="150000"/>
                        </a:lnSpc>
                        <a:spcAft>
                          <a:spcPts val="0"/>
                        </a:spcAft>
                      </a:pPr>
                      <a:r>
                        <a:rPr lang="zh-CN" sz="1800" b="1" dirty="0">
                          <a:latin typeface="Tahoma" panose="020B0604030504040204"/>
                          <a:ea typeface="宋体" panose="02010600030101010101" pitchFamily="2" charset="-122"/>
                          <a:cs typeface="Times New Roman" panose="02020603050405020304"/>
                        </a:rPr>
                        <a:t>合理营养、平衡膳</a:t>
                      </a:r>
                      <a:r>
                        <a:rPr lang="zh-CN" sz="1800" b="1" dirty="0" smtClean="0">
                          <a:latin typeface="Tahoma" panose="020B0604030504040204"/>
                          <a:ea typeface="宋体" panose="02010600030101010101" pitchFamily="2" charset="-122"/>
                          <a:cs typeface="Times New Roman" panose="02020603050405020304"/>
                        </a:rPr>
                        <a:t>食</a:t>
                      </a: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50000"/>
                        </a:lnSpc>
                        <a:spcAft>
                          <a:spcPts val="0"/>
                        </a:spcAft>
                      </a:pPr>
                      <a:endParaRPr lang="zh-CN" sz="1800" dirty="0">
                        <a:latin typeface="Tahoma" panose="020B0604030504040204"/>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r h="650875">
                <a:tc>
                  <a:txBody>
                    <a:bodyPr/>
                    <a:p>
                      <a:pPr algn="ctr">
                        <a:lnSpc>
                          <a:spcPct val="100000"/>
                        </a:lnSpc>
                        <a:spcAft>
                          <a:spcPts val="0"/>
                        </a:spcAft>
                      </a:pP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00000"/>
                        </a:lnSpc>
                        <a:spcAft>
                          <a:spcPts val="0"/>
                        </a:spcAft>
                      </a:pPr>
                      <a:r>
                        <a:rPr lang="zh-CN" sz="1800" b="1" dirty="0" smtClean="0">
                          <a:latin typeface="Tahoma" panose="020B0604030504040204"/>
                          <a:ea typeface="宋体" panose="02010600030101010101" pitchFamily="2" charset="-122"/>
                          <a:cs typeface="Times New Roman" panose="02020603050405020304"/>
                        </a:rPr>
                        <a:t>起</a:t>
                      </a:r>
                      <a:r>
                        <a:rPr lang="zh-CN" sz="1800" b="1" dirty="0">
                          <a:latin typeface="Tahoma" panose="020B0604030504040204"/>
                          <a:ea typeface="宋体" panose="02010600030101010101" pitchFamily="2" charset="-122"/>
                          <a:cs typeface="Times New Roman" panose="02020603050405020304"/>
                        </a:rPr>
                        <a:t>源于</a:t>
                      </a:r>
                      <a:r>
                        <a:rPr lang="en-US" sz="1800" b="1" dirty="0">
                          <a:latin typeface="Tahoma" panose="020B0604030504040204"/>
                          <a:ea typeface="宋体" panose="02010600030101010101" pitchFamily="2" charset="-122"/>
                          <a:cs typeface="Times New Roman" panose="02020603050405020304"/>
                        </a:rPr>
                        <a:t>2200</a:t>
                      </a:r>
                      <a:r>
                        <a:rPr lang="zh-CN" sz="1800" b="1" dirty="0">
                          <a:latin typeface="Tahoma" panose="020B0604030504040204"/>
                          <a:ea typeface="宋体" panose="02010600030101010101" pitchFamily="2" charset="-122"/>
                          <a:cs typeface="Times New Roman" panose="02020603050405020304"/>
                        </a:rPr>
                        <a:t>年</a:t>
                      </a:r>
                      <a:r>
                        <a:rPr lang="zh-CN" sz="1800" b="1" dirty="0" smtClean="0">
                          <a:latin typeface="Tahoma" panose="020B0604030504040204"/>
                          <a:ea typeface="宋体" panose="02010600030101010101" pitchFamily="2" charset="-122"/>
                          <a:cs typeface="Times New Roman" panose="02020603050405020304"/>
                        </a:rPr>
                        <a:t>前</a:t>
                      </a: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00000"/>
                        </a:lnSpc>
                        <a:spcAft>
                          <a:spcPts val="0"/>
                        </a:spcAft>
                      </a:pPr>
                      <a:endParaRPr lang="zh-CN" sz="1800" b="1" dirty="0">
                        <a:latin typeface="Tahoma" panose="020B060403050404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p>
                      <a:pPr algn="ctr">
                        <a:lnSpc>
                          <a:spcPct val="100000"/>
                        </a:lnSpc>
                        <a:spcAft>
                          <a:spcPts val="0"/>
                        </a:spcAft>
                      </a:pPr>
                      <a:endParaRPr lang="en-US" altLang="zh-CN" sz="1800" b="1" dirty="0" smtClean="0">
                        <a:latin typeface="Tahoma" panose="020B0604030504040204"/>
                        <a:ea typeface="宋体" panose="02010600030101010101" pitchFamily="2" charset="-122"/>
                        <a:cs typeface="Times New Roman" panose="02020603050405020304"/>
                      </a:endParaRPr>
                    </a:p>
                    <a:p>
                      <a:pPr algn="ctr">
                        <a:lnSpc>
                          <a:spcPct val="100000"/>
                        </a:lnSpc>
                        <a:spcAft>
                          <a:spcPts val="0"/>
                        </a:spcAft>
                      </a:pPr>
                      <a:r>
                        <a:rPr lang="zh-CN" sz="1800" b="1" dirty="0" smtClean="0">
                          <a:latin typeface="Tahoma" panose="020B0604030504040204"/>
                          <a:ea typeface="宋体" panose="02010600030101010101" pitchFamily="2" charset="-122"/>
                          <a:cs typeface="Times New Roman" panose="02020603050405020304"/>
                        </a:rPr>
                        <a:t>形</a:t>
                      </a:r>
                      <a:r>
                        <a:rPr lang="zh-CN" sz="1800" b="1" dirty="0">
                          <a:latin typeface="Tahoma" panose="020B0604030504040204"/>
                          <a:ea typeface="宋体" panose="02010600030101010101" pitchFamily="2" charset="-122"/>
                          <a:cs typeface="Times New Roman" panose="02020603050405020304"/>
                        </a:rPr>
                        <a:t>成于当代</a:t>
                      </a:r>
                      <a:endParaRPr lang="zh-CN" sz="1800" b="1" dirty="0">
                        <a:latin typeface="Tahoma" panose="020B060403050404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r>
            </a:tbl>
          </a:graphicData>
        </a:graphic>
      </p:graphicFrame>
      <p:pic>
        <p:nvPicPr>
          <p:cNvPr id="51203" name="Picture 3" descr="C:\Users\Administrator\AppData\Roaming\Tencent\Users\383498641\QQ\WinTemp\RichOle\621X]{)9ONV_C~@IN[VE(IN.png"/>
          <p:cNvPicPr>
            <a:picLocks noChangeAspect="1" noChangeArrowheads="1"/>
          </p:cNvPicPr>
          <p:nvPr/>
        </p:nvPicPr>
        <p:blipFill>
          <a:blip r:embed="rId2" cstate="print"/>
          <a:srcRect/>
          <a:stretch>
            <a:fillRect/>
          </a:stretch>
        </p:blipFill>
        <p:spPr bwMode="auto">
          <a:xfrm>
            <a:off x="6221730" y="1318260"/>
            <a:ext cx="5379720" cy="3942080"/>
          </a:xfrm>
          <a:prstGeom prst="rect">
            <a:avLst/>
          </a:prstGeom>
          <a:noFill/>
          <a:ln w="25400">
            <a:solidFill>
              <a:schemeClr val="tx1"/>
            </a:solidFill>
          </a:ln>
        </p:spPr>
      </p:pic>
      <p:sp>
        <p:nvSpPr>
          <p:cNvPr id="26" name="矩形 25"/>
          <p:cNvSpPr/>
          <p:nvPr/>
        </p:nvSpPr>
        <p:spPr>
          <a:xfrm>
            <a:off x="4943475" y="5777865"/>
            <a:ext cx="3168650" cy="693420"/>
          </a:xfrm>
          <a:prstGeom prst="rect">
            <a:avLst/>
          </a:prstGeom>
          <a:solidFill>
            <a:schemeClr val="accent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p>
            <a:pPr algn="ctr"/>
            <a:r>
              <a:rPr lang="zh-CN" altLang="en-US" sz="1800" b="1" dirty="0">
                <a:solidFill>
                  <a:srgbClr val="FF0000"/>
                </a:solidFill>
              </a:rPr>
              <a:t>临床应用广泛，前景广阔！</a:t>
            </a:r>
            <a:endParaRPr lang="zh-CN" altLang="en-US" sz="1800" b="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6095999" y="2758587"/>
            <a:ext cx="5480575" cy="2677365"/>
            <a:chOff x="6095999" y="2119660"/>
            <a:chExt cx="5480575" cy="2677365"/>
          </a:xfrm>
        </p:grpSpPr>
        <p:sp>
          <p:nvSpPr>
            <p:cNvPr id="9" name="文本框 14"/>
            <p:cNvSpPr txBox="1"/>
            <p:nvPr/>
          </p:nvSpPr>
          <p:spPr bwMode="auto">
            <a:xfrm>
              <a:off x="6095999" y="2119660"/>
              <a:ext cx="5480575" cy="768350"/>
            </a:xfrm>
            <a:prstGeom prst="rect">
              <a:avLst/>
            </a:prstGeom>
            <a:noFill/>
          </p:spPr>
          <p:txBody>
            <a:bodyPr wrap="square" lIns="91440" tIns="45720" rIns="91440" bIns="4572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buClrTx/>
                <a:buSzTx/>
                <a:buFontTx/>
              </a:pPr>
              <a:r>
                <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rPr>
                <a:t>营养学的基本概念</a:t>
              </a:r>
              <a:endParaRPr lang="zh-CN" altLang="en-US" sz="4400" dirty="0">
                <a:solidFill>
                  <a:srgbClr val="417F54"/>
                </a:solidFill>
                <a:effectLst/>
                <a:uFillTx/>
                <a:latin typeface="思源宋体 CN Heavy" panose="02020900000000000000" pitchFamily="18" charset="-122"/>
                <a:ea typeface="思源宋体 CN Heavy" panose="02020900000000000000" pitchFamily="18" charset="-122"/>
                <a:cs typeface="MiSans Normal" panose="00000500000000000000" pitchFamily="2" charset="-122"/>
                <a:sym typeface="+mn-ea"/>
              </a:endParaRPr>
            </a:p>
          </p:txBody>
        </p:sp>
        <p:sp>
          <p:nvSpPr>
            <p:cNvPr id="10" name="文本框 28"/>
            <p:cNvSpPr txBox="1"/>
            <p:nvPr/>
          </p:nvSpPr>
          <p:spPr>
            <a:xfrm>
              <a:off x="6095999" y="2943040"/>
              <a:ext cx="5123543" cy="759823"/>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pPr>
              <a:r>
                <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rPr>
                <a:t>单击此处输入你的正文，文字是您思想的提炼，为了最终演示发布的良好效果，请尽量言简意赅的阐述观点；根据需要可酌情增减文字，以便观者可以准确理解您所传达的信息。</a:t>
              </a:r>
              <a:endParaRPr lang="zh-CN" altLang="en-US" sz="1000" dirty="0">
                <a:solidFill>
                  <a:schemeClr val="tx1">
                    <a:lumMod val="50000"/>
                    <a:lumOff val="50000"/>
                    <a:alpha val="80000"/>
                  </a:schemeClr>
                </a:solidFill>
                <a:latin typeface="MiSans Normal" panose="00000500000000000000" pitchFamily="2" charset="-122"/>
                <a:ea typeface="MiSans Normal" panose="00000500000000000000" pitchFamily="2" charset="-122"/>
              </a:endParaRPr>
            </a:p>
          </p:txBody>
        </p:sp>
        <p:grpSp>
          <p:nvGrpSpPr>
            <p:cNvPr id="11" name="组合 10"/>
            <p:cNvGrpSpPr/>
            <p:nvPr/>
          </p:nvGrpSpPr>
          <p:grpSpPr>
            <a:xfrm>
              <a:off x="6095999" y="4246169"/>
              <a:ext cx="1741124" cy="550856"/>
              <a:chOff x="1988130" y="4105193"/>
              <a:chExt cx="1741124" cy="550856"/>
            </a:xfrm>
          </p:grpSpPr>
          <p:sp>
            <p:nvSpPr>
              <p:cNvPr id="12" name="图形 203"/>
              <p:cNvSpPr/>
              <p:nvPr/>
            </p:nvSpPr>
            <p:spPr>
              <a:xfrm>
                <a:off x="1988130" y="4105193"/>
                <a:ext cx="1741124" cy="550856"/>
              </a:xfrm>
              <a:prstGeom prst="roundRect">
                <a:avLst>
                  <a:gd name="adj" fmla="val 50000"/>
                </a:avLst>
              </a:prstGeom>
              <a:solidFill>
                <a:srgbClr val="9E3537"/>
              </a:solidFill>
              <a:ln w="9525" cap="flat">
                <a:noFill/>
                <a:prstDash val="solid"/>
                <a:miter/>
              </a:ln>
              <a:effectLst>
                <a:outerShdw blurRad="127000" dist="127000" dir="5400000" algn="ctr" rotWithShape="0">
                  <a:srgbClr val="9E3537">
                    <a:alpha val="15000"/>
                  </a:srgbClr>
                </a:outerShdw>
              </a:effectLst>
            </p:spPr>
            <p:txBody>
              <a:bodyPr rtlCol="0" anchor="ctr"/>
              <a:lstStyle/>
              <a:p>
                <a:endParaRPr lang="zh-CN" altLang="en-US">
                  <a:solidFill>
                    <a:srgbClr val="D77061"/>
                  </a:solidFill>
                  <a:latin typeface="思源宋体 CN Heavy" panose="02020900000000000000" pitchFamily="18" charset="-122"/>
                  <a:ea typeface="思源宋体 CN Heavy" panose="02020900000000000000" pitchFamily="18" charset="-122"/>
                </a:endParaRPr>
              </a:p>
            </p:txBody>
          </p:sp>
          <p:sp>
            <p:nvSpPr>
              <p:cNvPr id="13" name="文本框 12"/>
              <p:cNvSpPr txBox="1"/>
              <p:nvPr/>
            </p:nvSpPr>
            <p:spPr>
              <a:xfrm>
                <a:off x="1988130" y="4195955"/>
                <a:ext cx="1741124" cy="36830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dirty="0">
                    <a:solidFill>
                      <a:schemeClr val="bg1"/>
                    </a:solidFill>
                    <a:latin typeface="思源宋体 CN Heavy" panose="02020900000000000000" pitchFamily="18" charset="-122"/>
                    <a:ea typeface="思源宋体 CN Heavy" panose="02020900000000000000" pitchFamily="18" charset="-122"/>
                  </a:rPr>
                  <a:t>第二部分</a:t>
                </a:r>
                <a:endParaRPr kumimoji="0" lang="zh-CN" altLang="en-US" sz="1800" b="0" i="0" u="none" strike="noStrike" kern="1200" cap="none" spc="0" normalizeH="0" baseline="0" noProof="0" dirty="0">
                  <a:ln>
                    <a:noFill/>
                  </a:ln>
                  <a:solidFill>
                    <a:schemeClr val="bg1"/>
                  </a:solidFill>
                  <a:effectLst/>
                  <a:uLnTx/>
                  <a:uFillTx/>
                  <a:latin typeface="思源宋体 CN Heavy" panose="02020900000000000000" pitchFamily="18" charset="-122"/>
                  <a:ea typeface="思源宋体 CN Heavy" panose="02020900000000000000" pitchFamily="18" charset="-122"/>
                </a:endParaRPr>
              </a:p>
            </p:txBody>
          </p:sp>
        </p:grpSp>
      </p:grpSp>
      <p:sp>
        <p:nvSpPr>
          <p:cNvPr id="17" name="文本框 16"/>
          <p:cNvSpPr txBox="1"/>
          <p:nvPr/>
        </p:nvSpPr>
        <p:spPr>
          <a:xfrm>
            <a:off x="6095999" y="1636877"/>
            <a:ext cx="1109980" cy="1014730"/>
          </a:xfrm>
          <a:prstGeom prst="rect">
            <a:avLst/>
          </a:prstGeom>
          <a:noFill/>
          <a:ln>
            <a:noFill/>
          </a:ln>
        </p:spPr>
        <p:txBody>
          <a:bodyPr wrap="none" rtlCol="0">
            <a:spAutoFit/>
          </a:bodyPr>
          <a:lstStyle/>
          <a:p>
            <a:r>
              <a:rPr lang="en-US" altLang="zh-CN" sz="6000" dirty="0">
                <a:ln>
                  <a:solidFill>
                    <a:srgbClr val="417F54"/>
                  </a:solidFill>
                </a:ln>
                <a:noFill/>
                <a:latin typeface="思源宋体 CN Heavy" panose="02020900000000000000" pitchFamily="18" charset="-122"/>
                <a:ea typeface="思源宋体 CN Heavy" panose="02020900000000000000" pitchFamily="18" charset="-122"/>
              </a:rPr>
              <a:t>02</a:t>
            </a:r>
            <a:endParaRPr lang="zh-CN" altLang="en-US" sz="6000" dirty="0">
              <a:ln>
                <a:solidFill>
                  <a:srgbClr val="417F54"/>
                </a:solidFill>
              </a:ln>
              <a:no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07670" y="1245870"/>
            <a:ext cx="11258550" cy="52622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一、营养学（</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Science of Nutrition</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营养学是研究人体营养规律及其改善措施的科学，具体而言是研究人体对食物中营养素的利用与代谢规律及科学确定人体营养素需要量的科学，包括基础营养、食物营养、人群营养、公共营养、临床营养等。</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endParaRPr lang="en-US" altLang="zh-CN"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二、营养（</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Nutrition</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营养是人体从外界环境摄取食物</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经过消化、吸收和代谢</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利用其有益物质</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供给能量</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构成和更新身体组织，以及调节生理功能的全过程。</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三、营养素（</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Nutrient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营养素是食物中具有特定生理作用</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能维持机体生长、发育、活动、生殖以及正常代谢所需的物质。食物中的营养素可分为蛋白质、脂类、碳水化合物、维生素、矿物质、水和膳食纤维等七大类。</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四、食物（</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Food</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食物是指各种供人食用或者饮用的成品和原料，以及按照传统既是食品又是药品的物品，但是不包括以治疗为目的的物品。人类摄入食物是为维持其正常生命活动及从事各种体力活动和脑力活动的需要。</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五、饮食（</a:t>
            </a: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Diet</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b="1"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b="1" dirty="0">
                <a:solidFill>
                  <a:schemeClr val="tx1"/>
                </a:solidFill>
                <a:latin typeface="MiSans Normal" panose="00000500000000000000" pitchFamily="2" charset="-122"/>
                <a:ea typeface="MiSans Normal" panose="00000500000000000000" pitchFamily="2" charset="-122"/>
                <a:cs typeface="+mn-ea"/>
                <a:sym typeface="+mn-lt"/>
              </a:rPr>
              <a:t>饮食，又称膳食，是由多种食物组成的。平衡饮食对正常人来说是促进健康的根本保证。</a:t>
            </a:r>
            <a:endParaRPr lang="zh-CN" altLang="en-US" sz="1600" b="1" dirty="0">
              <a:solidFill>
                <a:schemeClr val="tx1"/>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683851" cy="576000"/>
            <a:chOff x="349477" y="620680"/>
            <a:chExt cx="36838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营养学的基本概念</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407670" y="1245870"/>
            <a:ext cx="1125855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altLang="zh-CN" sz="1600" dirty="0">
                <a:solidFill>
                  <a:schemeClr val="tx1">
                    <a:lumMod val="65000"/>
                    <a:lumOff val="35000"/>
                  </a:schemeClr>
                </a:solidFill>
                <a:latin typeface="MiSans Normal" panose="00000500000000000000" pitchFamily="2" charset="-122"/>
                <a:ea typeface="MiSans Normal" panose="00000500000000000000" pitchFamily="2" charset="-122"/>
                <a:cs typeface="+mn-ea"/>
                <a:sym typeface="+mn-lt"/>
              </a:rPr>
              <a:t>     </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六、健康（</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Health</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a:p>
            <a:pPr>
              <a:lnSpc>
                <a:spcPct val="150000"/>
              </a:lnSpc>
            </a:pP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     “</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健康乃是一种在身体上、精神上的完满状态，以及良好的适应力，而不仅仅是没有疾病和衰弱的状态。</a:t>
            </a:r>
            <a:r>
              <a:rPr lang="en-US" altLang="zh-CN" sz="1600" dirty="0">
                <a:solidFill>
                  <a:schemeClr val="tx1"/>
                </a:solidFill>
                <a:latin typeface="MiSans Normal" panose="00000500000000000000" pitchFamily="2" charset="-122"/>
                <a:ea typeface="MiSans Normal" panose="00000500000000000000" pitchFamily="2" charset="-122"/>
                <a:cs typeface="+mn-ea"/>
                <a:sym typeface="+mn-lt"/>
              </a:rPr>
              <a:t>”</a:t>
            </a:r>
            <a:r>
              <a:rPr lang="zh-CN" altLang="en-US" sz="1600" dirty="0">
                <a:solidFill>
                  <a:schemeClr val="tx1"/>
                </a:solidFill>
                <a:latin typeface="MiSans Normal" panose="00000500000000000000" pitchFamily="2" charset="-122"/>
                <a:ea typeface="MiSans Normal" panose="00000500000000000000" pitchFamily="2" charset="-122"/>
                <a:cs typeface="+mn-ea"/>
                <a:sym typeface="+mn-lt"/>
              </a:rPr>
              <a:t>这就是人们所指的身心健康，也就是说，一个人在躯体健康、心理健康、社会适应良好和道德健康四方面都健全，才是完全健康的人。</a:t>
            </a:r>
            <a:endParaRPr lang="zh-CN" altLang="en-US" sz="1600" dirty="0">
              <a:solidFill>
                <a:schemeClr val="tx1"/>
              </a:solidFill>
              <a:latin typeface="MiSans Normal" panose="00000500000000000000" pitchFamily="2" charset="-122"/>
              <a:ea typeface="MiSans Normal" panose="00000500000000000000" pitchFamily="2" charset="-122"/>
              <a:cs typeface="+mn-ea"/>
              <a:sym typeface="+mn-lt"/>
            </a:endParaRPr>
          </a:p>
        </p:txBody>
      </p:sp>
      <p:grpSp>
        <p:nvGrpSpPr>
          <p:cNvPr id="23" name="组合 22"/>
          <p:cNvGrpSpPr/>
          <p:nvPr/>
        </p:nvGrpSpPr>
        <p:grpSpPr>
          <a:xfrm>
            <a:off x="407533" y="562624"/>
            <a:ext cx="3683851" cy="576000"/>
            <a:chOff x="349477" y="620680"/>
            <a:chExt cx="3683851" cy="576000"/>
          </a:xfrm>
        </p:grpSpPr>
        <p:sp>
          <p:nvSpPr>
            <p:cNvPr id="24" name="矩形: 圆角 23"/>
            <p:cNvSpPr>
              <a:spLocks noChangeAspect="1"/>
            </p:cNvSpPr>
            <p:nvPr/>
          </p:nvSpPr>
          <p:spPr>
            <a:xfrm>
              <a:off x="349477" y="620680"/>
              <a:ext cx="576000" cy="576000"/>
            </a:xfrm>
            <a:prstGeom prst="roundRect">
              <a:avLst>
                <a:gd name="adj" fmla="val 50000"/>
              </a:avLst>
            </a:prstGeom>
            <a:solidFill>
              <a:srgbClr val="9E3537"/>
            </a:solidFill>
            <a:ln>
              <a:noFill/>
            </a:ln>
            <a:effectLst>
              <a:outerShdw blurRad="304800" dist="127000" dir="2700000" algn="ctr" rotWithShape="0">
                <a:srgbClr val="9E3537">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solidFill>
                    <a:schemeClr val="lt1"/>
                  </a:solidFill>
                </a:defRPr>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ltLang="zh-CN" sz="2800" dirty="0">
                  <a:solidFill>
                    <a:schemeClr val="bg1"/>
                  </a:solidFill>
                  <a:latin typeface="思源宋体 CN Heavy" panose="02020900000000000000" pitchFamily="18" charset="-122"/>
                  <a:ea typeface="思源宋体 CN Heavy" panose="02020900000000000000" pitchFamily="18" charset="-122"/>
                </a:rPr>
                <a:t>2</a:t>
              </a:r>
              <a:endParaRPr lang="zh-CN" altLang="en-US" sz="2800" dirty="0">
                <a:solidFill>
                  <a:schemeClr val="bg1"/>
                </a:solidFill>
                <a:latin typeface="思源宋体 CN Heavy" panose="02020900000000000000" pitchFamily="18" charset="-122"/>
                <a:ea typeface="思源宋体 CN Heavy" panose="02020900000000000000" pitchFamily="18" charset="-122"/>
              </a:endParaRPr>
            </a:p>
          </p:txBody>
        </p:sp>
        <p:sp>
          <p:nvSpPr>
            <p:cNvPr id="25" name="矩形 24"/>
            <p:cNvSpPr/>
            <p:nvPr/>
          </p:nvSpPr>
          <p:spPr>
            <a:xfrm>
              <a:off x="1005648" y="647070"/>
              <a:ext cx="3027680" cy="521970"/>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800" dirty="0">
                  <a:solidFill>
                    <a:srgbClr val="417F54"/>
                  </a:solidFill>
                  <a:latin typeface="思源宋体 CN Heavy" panose="02020900000000000000" pitchFamily="18" charset="-122"/>
                  <a:ea typeface="思源宋体 CN Heavy" panose="02020900000000000000" pitchFamily="18" charset="-122"/>
                </a:rPr>
                <a:t>营养学的基本概念</a:t>
              </a:r>
              <a:endParaRPr lang="zh-CN" altLang="en-US" sz="2800" dirty="0">
                <a:solidFill>
                  <a:srgbClr val="417F54"/>
                </a:solidFill>
                <a:latin typeface="思源宋体 CN Heavy" panose="02020900000000000000" pitchFamily="18" charset="-122"/>
                <a:ea typeface="思源宋体 CN Heavy" panose="02020900000000000000" pitchFamily="18" charset="-122"/>
              </a:endParaRPr>
            </a:p>
          </p:txBody>
        </p:sp>
      </p:grpSp>
      <p:pic>
        <p:nvPicPr>
          <p:cNvPr id="5" name="图片 4"/>
          <p:cNvPicPr/>
          <p:nvPr/>
        </p:nvPicPr>
        <p:blipFill>
          <a:blip r:embed="rId1" cstate="print"/>
          <a:srcRect/>
          <a:stretch>
            <a:fillRect/>
          </a:stretch>
        </p:blipFill>
        <p:spPr bwMode="auto">
          <a:xfrm>
            <a:off x="2930525" y="2579370"/>
            <a:ext cx="6212840" cy="3971290"/>
          </a:xfrm>
          <a:prstGeom prst="rect">
            <a:avLst/>
          </a:prstGeom>
          <a:noFill/>
          <a:ln w="9525">
            <a:solidFill>
              <a:srgbClr val="C00000"/>
            </a:solidFill>
            <a:miter lim="800000"/>
            <a:headEnd/>
            <a:tailEnd/>
          </a:ln>
        </p:spPr>
      </p:pic>
    </p:spTree>
  </p:cSld>
  <p:clrMapOvr>
    <a:masterClrMapping/>
  </p:clrMapOvr>
</p:sld>
</file>

<file path=ppt/tags/tag1.xml><?xml version="1.0" encoding="utf-8"?>
<p:tagLst xmlns:p="http://schemas.openxmlformats.org/presentationml/2006/main">
  <p:tag name="KSO_WM_DIAGRAM_VIRTUALLY_FRAME" val="{&quot;height&quot;:299.1,&quot;left&quot;:513.6218110236221,&quot;top&quot;:163.04125984251968,&quot;width&quot;:367.52133858267723}"/>
</p:tagLst>
</file>

<file path=ppt/tags/tag10.xml><?xml version="1.0" encoding="utf-8"?>
<p:tagLst xmlns:p="http://schemas.openxmlformats.org/presentationml/2006/main">
  <p:tag name="KSO_WM_DIAGRAM_VIRTUALLY_FRAME" val="{&quot;height&quot;:299.1,&quot;left&quot;:513.6218110236221,&quot;top&quot;:163.04125984251968,&quot;width&quot;:367.52133858267723}"/>
</p:tagLst>
</file>

<file path=ppt/tags/tag11.xml><?xml version="1.0" encoding="utf-8"?>
<p:tagLst xmlns:p="http://schemas.openxmlformats.org/presentationml/2006/main">
  <p:tag name="KSO_WM_UNIT_TABLE_BEAUTIFY" val="smartTable{2218d69d-56a5-4dad-b22a-5e854d35d098}"/>
  <p:tag name="TABLE_ENDDRAG_ORIGIN_RECT" val="426*247"/>
  <p:tag name="TABLE_ENDDRAG_RECT" val="76*139*426*247"/>
</p:tagLst>
</file>

<file path=ppt/tags/tag12.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3.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4.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5.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6.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7.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8.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19.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xml><?xml version="1.0" encoding="utf-8"?>
<p:tagLst xmlns:p="http://schemas.openxmlformats.org/presentationml/2006/main">
  <p:tag name="KSO_WM_DIAGRAM_VIRTUALLY_FRAME" val="{&quot;height&quot;:299.1,&quot;left&quot;:513.6218110236221,&quot;top&quot;:163.04125984251968,&quot;width&quot;:367.52133858267723}"/>
</p:tagLst>
</file>

<file path=ppt/tags/tag20.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1.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2.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3.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4.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5.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6.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7.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8.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29.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3.xml><?xml version="1.0" encoding="utf-8"?>
<p:tagLst xmlns:p="http://schemas.openxmlformats.org/presentationml/2006/main">
  <p:tag name="KSO_WM_DIAGRAM_VIRTUALLY_FRAME" val="{&quot;height&quot;:299.1,&quot;left&quot;:513.6218110236221,&quot;top&quot;:163.04125984251968,&quot;width&quot;:367.52133858267723}"/>
</p:tagLst>
</file>

<file path=ppt/tags/tag30.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31.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32.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33.xml><?xml version="1.0" encoding="utf-8"?>
<p:tagLst xmlns:p="http://schemas.openxmlformats.org/presentationml/2006/main">
  <p:tag name="KSO_WM_DIAGRAM_VIRTUALLY_FRAME" val="{&quot;height&quot;:685.3048031496062,&quot;left&quot;:53.37519685039369,&quot;top&quot;:44.30874015748045,&quot;width&quot;:848.0877952755906}"/>
</p:tagLst>
</file>

<file path=ppt/tags/tag34.xml><?xml version="1.0" encoding="utf-8"?>
<p:tagLst xmlns:p="http://schemas.openxmlformats.org/presentationml/2006/main">
  <p:tag name="KSO_WPP_MARK_KEY" val="bcdaf46f-6e23-442c-a479-1bbc16cd76d9"/>
  <p:tag name="COMMONDATA" val="eyJoZGlkIjoiYTg4NzVmOTVhNTA5MzI0OTJiNTI5ODJmM2VjMGQyMDcifQ=="/>
</p:tagLst>
</file>

<file path=ppt/tags/tag4.xml><?xml version="1.0" encoding="utf-8"?>
<p:tagLst xmlns:p="http://schemas.openxmlformats.org/presentationml/2006/main">
  <p:tag name="KSO_WM_DIAGRAM_VIRTUALLY_FRAME" val="{&quot;height&quot;:299.1,&quot;left&quot;:513.6218110236221,&quot;top&quot;:163.04125984251968,&quot;width&quot;:367.52133858267723}"/>
</p:tagLst>
</file>

<file path=ppt/tags/tag5.xml><?xml version="1.0" encoding="utf-8"?>
<p:tagLst xmlns:p="http://schemas.openxmlformats.org/presentationml/2006/main">
  <p:tag name="KSO_WM_DIAGRAM_VIRTUALLY_FRAME" val="{&quot;height&quot;:299.1,&quot;left&quot;:513.6218110236221,&quot;top&quot;:163.04125984251968,&quot;width&quot;:367.52133858267723}"/>
</p:tagLst>
</file>

<file path=ppt/tags/tag6.xml><?xml version="1.0" encoding="utf-8"?>
<p:tagLst xmlns:p="http://schemas.openxmlformats.org/presentationml/2006/main">
  <p:tag name="KSO_WM_DIAGRAM_VIRTUALLY_FRAME" val="{&quot;height&quot;:299.1,&quot;left&quot;:513.6218110236221,&quot;top&quot;:163.04125984251968,&quot;width&quot;:367.52133858267723}"/>
</p:tagLst>
</file>

<file path=ppt/tags/tag7.xml><?xml version="1.0" encoding="utf-8"?>
<p:tagLst xmlns:p="http://schemas.openxmlformats.org/presentationml/2006/main">
  <p:tag name="KSO_WM_DIAGRAM_VIRTUALLY_FRAME" val="{&quot;height&quot;:299.1,&quot;left&quot;:513.6218110236221,&quot;top&quot;:163.04125984251968,&quot;width&quot;:367.52133858267723}"/>
</p:tagLst>
</file>

<file path=ppt/tags/tag8.xml><?xml version="1.0" encoding="utf-8"?>
<p:tagLst xmlns:p="http://schemas.openxmlformats.org/presentationml/2006/main">
  <p:tag name="KSO_WM_DIAGRAM_VIRTUALLY_FRAME" val="{&quot;height&quot;:299.1,&quot;left&quot;:513.6218110236221,&quot;top&quot;:163.04125984251968,&quot;width&quot;:367.52133858267723}"/>
</p:tagLst>
</file>

<file path=ppt/tags/tag9.xml><?xml version="1.0" encoding="utf-8"?>
<p:tagLst xmlns:p="http://schemas.openxmlformats.org/presentationml/2006/main">
  <p:tag name="KSO_WM_DIAGRAM_VIRTUALLY_FRAME" val="{&quot;height&quot;:299.1,&quot;left&quot;:513.6218110236221,&quot;top&quot;:163.04125984251968,&quot;width&quot;:367.5213385826772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Normal"/>
        <a:ea typeface=""/>
        <a:cs typeface=""/>
        <a:font script="Jpan" typeface="游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MiSans Norm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2255</Words>
  <Application>WPS 演示</Application>
  <PresentationFormat>宽屏</PresentationFormat>
  <Paragraphs>170</Paragraphs>
  <Slides>15</Slides>
  <Notes>0</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15</vt:i4>
      </vt:variant>
    </vt:vector>
  </HeadingPairs>
  <TitlesOfParts>
    <vt:vector size="41" baseType="lpstr">
      <vt:lpstr>Arial</vt:lpstr>
      <vt:lpstr>宋体</vt:lpstr>
      <vt:lpstr>Wingdings</vt:lpstr>
      <vt:lpstr>MiSans Normal</vt:lpstr>
      <vt:lpstr>思源宋体 CN Heavy</vt:lpstr>
      <vt:lpstr>思源黑体 CN Bold</vt:lpstr>
      <vt:lpstr>Tahoma</vt:lpstr>
      <vt:lpstr>微软雅黑</vt:lpstr>
      <vt:lpstr>Times New Roman</vt:lpstr>
      <vt:lpstr>Arial Unicode MS</vt:lpstr>
      <vt:lpstr>Calibri</vt:lpstr>
      <vt:lpstr>方正新书宋_GBK</vt:lpstr>
      <vt:lpstr>楷体_GB2312</vt:lpstr>
      <vt:lpstr>Times New Roman</vt:lpstr>
      <vt:lpstr>汉仪中宋简</vt:lpstr>
      <vt:lpstr>汉仪超粗宋简</vt:lpstr>
      <vt:lpstr>华康少女文字W5(P)</vt:lpstr>
      <vt:lpstr>华文中宋</vt:lpstr>
      <vt:lpstr>华文琥珀</vt:lpstr>
      <vt:lpstr>华文行楷</vt:lpstr>
      <vt:lpstr>张学鹏硬笔行书</vt:lpstr>
      <vt:lpstr>幼圆</vt:lpstr>
      <vt:lpstr>微软简楷体</vt:lpstr>
      <vt:lpstr>微软简综艺</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Sheng xia</dc:creator>
  <cp:lastModifiedBy>六月</cp:lastModifiedBy>
  <cp:revision>10</cp:revision>
  <dcterms:created xsi:type="dcterms:W3CDTF">2023-03-16T09:09:00Z</dcterms:created>
  <dcterms:modified xsi:type="dcterms:W3CDTF">2025-09-01T07:44:26Z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11C2F5AFAA424B45953C32B8ABAC2346_11</vt:lpwstr>
  </property>
  <property fmtid="{D5CDD505-2E9C-101B-9397-08002B2CF9AE}" pid="3" name="KSOProductBuildVer">
    <vt:lpwstr>2052-12.1.0.21915</vt:lpwstr>
  </property>
  <property fmtid="{D5CDD505-2E9C-101B-9397-08002B2CF9AE}" pid="4" name="KSOTemplateUUID">
    <vt:lpwstr>v1.0_mb_lIOe6B7NPfutN2b0+v8ZEA==</vt:lpwstr>
  </property>
</Properties>
</file>