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4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4" r:id="rId2"/>
    <p:sldMasterId id="2147483680" r:id="rId3"/>
  </p:sldMasterIdLst>
  <p:handoutMasterIdLst>
    <p:handoutMasterId r:id="rId21"/>
  </p:handoutMasterIdLst>
  <p:sldIdLst>
    <p:sldId id="397" r:id="rId4"/>
    <p:sldId id="398" r:id="rId5"/>
    <p:sldId id="399" r:id="rId6"/>
    <p:sldId id="383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3" r:id="rId15"/>
    <p:sldId id="364" r:id="rId16"/>
    <p:sldId id="365" r:id="rId17"/>
    <p:sldId id="366" r:id="rId18"/>
    <p:sldId id="367" r:id="rId19"/>
    <p:sldId id="400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9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C93"/>
    <a:srgbClr val="006600"/>
    <a:srgbClr val="FF9966"/>
    <a:srgbClr val="FFCC99"/>
    <a:srgbClr val="FFCCCC"/>
    <a:srgbClr val="FFCCFF"/>
    <a:srgbClr val="000066"/>
    <a:srgbClr val="CC0000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0" d="100"/>
          <a:sy n="50" d="100"/>
        </p:scale>
        <p:origin x="456" y="39"/>
      </p:cViewPr>
      <p:guideLst>
        <p:guide orient="horz" pos="2160"/>
        <p:guide pos="38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0EE499-D129-484D-B5C0-D0F3AC30E8B1}" type="doc">
      <dgm:prSet loTypeId="urn:microsoft.com/office/officeart/2005/8/layout/vList3" loCatId="list" qsTypeId="urn:microsoft.com/office/officeart/2005/8/quickstyle/simple1#3" qsCatId="simple" csTypeId="urn:microsoft.com/office/officeart/2005/8/colors/accent1_2#3" csCatId="accent1" phldr="0"/>
      <dgm:spPr/>
    </dgm:pt>
    <dgm:pt modelId="{BEB4A0DE-FB16-4C4F-8DEA-03570694B93A}">
      <dgm:prSet phldrT="[文本]"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了解社区健康档案的意义。</a:t>
          </a:r>
        </a:p>
      </dgm:t>
    </dgm:pt>
    <dgm:pt modelId="{A1CD0B47-03FC-4535-A972-2673574CE2F3}" type="parTrans" cxnId="{CE12A3D4-E2E6-4053-A575-D3755E906BD4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66283CB7-69B8-41D5-A569-950515985F71}" type="sibTrans" cxnId="{CE12A3D4-E2E6-4053-A575-D3755E906BD4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11A5EA0A-517A-463B-9BA8-5EB54D7D10F8}">
      <dgm:prSet phldrT="[文本]"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熟悉建立社区健康档案的注意事项及管理中存在的问题;社区健康档案的种类与内容。</a:t>
          </a:r>
        </a:p>
      </dgm:t>
    </dgm:pt>
    <dgm:pt modelId="{E2B15CF1-464F-45CC-BFE4-6F0AA417C19E}" type="parTrans" cxnId="{F002100B-AA6C-4C2C-A5D8-F5D80DF71F93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4EA87785-B7B3-4F48-BB13-D91C5DEA8DC1}" type="sibTrans" cxnId="{F002100B-AA6C-4C2C-A5D8-F5D80DF71F93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25EF8B53-4C57-43A4-9FE1-40C318A0AD88}">
      <dgm:prSet phldrT="[文本]"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掌握社区健康档案的建立方法与管理方法。</a:t>
          </a:r>
        </a:p>
      </dgm:t>
    </dgm:pt>
    <dgm:pt modelId="{62CE1C4C-AE05-4247-9728-BCA5F5CA780A}" type="parTrans" cxnId="{5C4E599C-BF42-4458-81A8-2D49F093FCC5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F463D266-32E5-414A-9781-DA46FFE60955}" type="sibTrans" cxnId="{5C4E599C-BF42-4458-81A8-2D49F093FCC5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1920516C-FF6E-4FED-988F-815B127E5487}">
      <dgm:prSet phldr="0" custT="1"/>
      <dgm:spPr/>
      <dgm:t>
        <a:bodyPr vert="horz" wrap="square"/>
        <a:lstStyle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能正确建立社区居民健康档案，并对档案进行管理。</a:t>
          </a:r>
        </a:p>
      </dgm:t>
    </dgm:pt>
    <dgm:pt modelId="{50A405F0-E797-4DFD-87B8-83812B40E0C9}" type="parTrans" cxnId="{7F482637-51C9-4A3B-B69B-A6DFB017CFAF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897AC111-EB92-461B-AFEF-58E0072ED4B5}" type="sibTrans" cxnId="{7F482637-51C9-4A3B-B69B-A6DFB017CFAF}">
      <dgm:prSet/>
      <dgm:spPr/>
      <dgm:t>
        <a:bodyPr/>
        <a:lstStyle/>
        <a:p>
          <a:endParaRPr lang="zh-CN" altLang="en-US">
            <a:solidFill>
              <a:schemeClr val="bg1"/>
            </a:solidFill>
          </a:endParaRPr>
        </a:p>
      </dgm:t>
    </dgm:pt>
    <dgm:pt modelId="{3A30B1D0-F146-41C6-9373-8CC849B0566C}" type="pres">
      <dgm:prSet presAssocID="{800EE499-D129-484D-B5C0-D0F3AC30E8B1}" presName="linearFlow" presStyleCnt="0">
        <dgm:presLayoutVars>
          <dgm:dir/>
          <dgm:resizeHandles val="exact"/>
        </dgm:presLayoutVars>
      </dgm:prSet>
      <dgm:spPr/>
    </dgm:pt>
    <dgm:pt modelId="{65AAD8D9-A2BB-4BC0-ADC4-32A3E0934999}" type="pres">
      <dgm:prSet presAssocID="{BEB4A0DE-FB16-4C4F-8DEA-03570694B93A}" presName="composite" presStyleCnt="0"/>
      <dgm:spPr/>
    </dgm:pt>
    <dgm:pt modelId="{F8DF891C-0D10-4055-A8A8-3FC34ADEDC5B}" type="pres">
      <dgm:prSet presAssocID="{BEB4A0DE-FB16-4C4F-8DEA-03570694B93A}" presName="imgShp" presStyleLbl="fgImgPlace1" presStyleIdx="0" presStyleCnt="4"/>
      <dgm:spPr/>
    </dgm:pt>
    <dgm:pt modelId="{5D3E6026-A697-4D8F-84B5-C5321A8528B3}" type="pres">
      <dgm:prSet presAssocID="{BEB4A0DE-FB16-4C4F-8DEA-03570694B93A}" presName="txShp" presStyleLbl="node1" presStyleIdx="0" presStyleCnt="4">
        <dgm:presLayoutVars>
          <dgm:bulletEnabled val="1"/>
        </dgm:presLayoutVars>
      </dgm:prSet>
      <dgm:spPr/>
    </dgm:pt>
    <dgm:pt modelId="{01F33C7F-4C3C-42D3-8542-4BC345A10B4C}" type="pres">
      <dgm:prSet presAssocID="{66283CB7-69B8-41D5-A569-950515985F71}" presName="spacing" presStyleCnt="0"/>
      <dgm:spPr/>
    </dgm:pt>
    <dgm:pt modelId="{5373068E-DCEB-4D3C-BFF1-43C34CE727FD}" type="pres">
      <dgm:prSet presAssocID="{11A5EA0A-517A-463B-9BA8-5EB54D7D10F8}" presName="composite" presStyleCnt="0"/>
      <dgm:spPr/>
    </dgm:pt>
    <dgm:pt modelId="{48C23F44-CDC2-4998-B9C4-F737C51D3228}" type="pres">
      <dgm:prSet presAssocID="{11A5EA0A-517A-463B-9BA8-5EB54D7D10F8}" presName="imgShp" presStyleLbl="fgImgPlace1" presStyleIdx="1" presStyleCnt="4"/>
      <dgm:spPr/>
    </dgm:pt>
    <dgm:pt modelId="{DC27DDA6-73A4-45AF-8B52-70E594C6E063}" type="pres">
      <dgm:prSet presAssocID="{11A5EA0A-517A-463B-9BA8-5EB54D7D10F8}" presName="txShp" presStyleLbl="node1" presStyleIdx="1" presStyleCnt="4">
        <dgm:presLayoutVars>
          <dgm:bulletEnabled val="1"/>
        </dgm:presLayoutVars>
      </dgm:prSet>
      <dgm:spPr/>
    </dgm:pt>
    <dgm:pt modelId="{1BD648EC-230D-47E1-A618-F93D265B0703}" type="pres">
      <dgm:prSet presAssocID="{4EA87785-B7B3-4F48-BB13-D91C5DEA8DC1}" presName="spacing" presStyleCnt="0"/>
      <dgm:spPr/>
    </dgm:pt>
    <dgm:pt modelId="{7D4A810A-A6D4-47BA-AF8D-AB4F73C04080}" type="pres">
      <dgm:prSet presAssocID="{25EF8B53-4C57-43A4-9FE1-40C318A0AD88}" presName="composite" presStyleCnt="0"/>
      <dgm:spPr/>
    </dgm:pt>
    <dgm:pt modelId="{69DE5637-6198-4292-ADFF-69DC2A063BC5}" type="pres">
      <dgm:prSet presAssocID="{25EF8B53-4C57-43A4-9FE1-40C318A0AD88}" presName="imgShp" presStyleLbl="fgImgPlace1" presStyleIdx="2" presStyleCnt="4"/>
      <dgm:spPr/>
    </dgm:pt>
    <dgm:pt modelId="{00C34D87-B2DD-493A-BAA2-1A14EA17DEB1}" type="pres">
      <dgm:prSet presAssocID="{25EF8B53-4C57-43A4-9FE1-40C318A0AD88}" presName="txShp" presStyleLbl="node1" presStyleIdx="2" presStyleCnt="4">
        <dgm:presLayoutVars>
          <dgm:bulletEnabled val="1"/>
        </dgm:presLayoutVars>
      </dgm:prSet>
      <dgm:spPr/>
    </dgm:pt>
    <dgm:pt modelId="{539D12D7-6F87-4A1E-80DF-EAB5320C4676}" type="pres">
      <dgm:prSet presAssocID="{F463D266-32E5-414A-9781-DA46FFE60955}" presName="spacing" presStyleCnt="0"/>
      <dgm:spPr/>
    </dgm:pt>
    <dgm:pt modelId="{52719CFF-D917-4BE2-A334-874D3DCFF3E0}" type="pres">
      <dgm:prSet presAssocID="{1920516C-FF6E-4FED-988F-815B127E5487}" presName="composite" presStyleCnt="0"/>
      <dgm:spPr/>
    </dgm:pt>
    <dgm:pt modelId="{8FE7F43B-F07E-4C3B-89AA-CFEEE19DAAD4}" type="pres">
      <dgm:prSet presAssocID="{1920516C-FF6E-4FED-988F-815B127E5487}" presName="imgShp" presStyleLbl="fgImgPlace1" presStyleIdx="3" presStyleCnt="4"/>
      <dgm:spPr/>
    </dgm:pt>
    <dgm:pt modelId="{47366DD4-F5A0-4835-9ACB-F7B8494C17EA}" type="pres">
      <dgm:prSet presAssocID="{1920516C-FF6E-4FED-988F-815B127E5487}" presName="txShp" presStyleLbl="node1" presStyleIdx="3" presStyleCnt="4">
        <dgm:presLayoutVars>
          <dgm:bulletEnabled val="1"/>
        </dgm:presLayoutVars>
      </dgm:prSet>
      <dgm:spPr/>
    </dgm:pt>
  </dgm:ptLst>
  <dgm:cxnLst>
    <dgm:cxn modelId="{F002100B-AA6C-4C2C-A5D8-F5D80DF71F93}" srcId="{800EE499-D129-484D-B5C0-D0F3AC30E8B1}" destId="{11A5EA0A-517A-463B-9BA8-5EB54D7D10F8}" srcOrd="1" destOrd="0" parTransId="{E2B15CF1-464F-45CC-BFE4-6F0AA417C19E}" sibTransId="{4EA87785-B7B3-4F48-BB13-D91C5DEA8DC1}"/>
    <dgm:cxn modelId="{5204DE1E-5858-4168-9504-1DBD9185EA8F}" type="presOf" srcId="{4EA87785-B7B3-4F48-BB13-D91C5DEA8DC1}" destId="{1BD648EC-230D-47E1-A618-F93D265B0703}" srcOrd="0" destOrd="0" presId="urn:microsoft.com/office/officeart/2005/8/layout/vList3"/>
    <dgm:cxn modelId="{7F482637-51C9-4A3B-B69B-A6DFB017CFAF}" srcId="{800EE499-D129-484D-B5C0-D0F3AC30E8B1}" destId="{1920516C-FF6E-4FED-988F-815B127E5487}" srcOrd="3" destOrd="0" parTransId="{50A405F0-E797-4DFD-87B8-83812B40E0C9}" sibTransId="{897AC111-EB92-461B-AFEF-58E0072ED4B5}"/>
    <dgm:cxn modelId="{9F0C534C-8255-4D5F-808D-CA8DDDFB615A}" type="presOf" srcId="{1920516C-FF6E-4FED-988F-815B127E5487}" destId="{47366DD4-F5A0-4835-9ACB-F7B8494C17EA}" srcOrd="0" destOrd="0" presId="urn:microsoft.com/office/officeart/2005/8/layout/vList3"/>
    <dgm:cxn modelId="{5B43E44C-A69B-453D-8F79-C59B56D30347}" type="presOf" srcId="{800EE499-D129-484D-B5C0-D0F3AC30E8B1}" destId="{3A30B1D0-F146-41C6-9373-8CC849B0566C}" srcOrd="0" destOrd="0" presId="urn:microsoft.com/office/officeart/2005/8/layout/vList3"/>
    <dgm:cxn modelId="{1054F14D-3057-4AFA-A2BB-61B7D5909E44}" type="presOf" srcId="{11A5EA0A-517A-463B-9BA8-5EB54D7D10F8}" destId="{DC27DDA6-73A4-45AF-8B52-70E594C6E063}" srcOrd="0" destOrd="0" presId="urn:microsoft.com/office/officeart/2005/8/layout/vList3"/>
    <dgm:cxn modelId="{C5930657-78DB-4021-9FEF-F425AFB9BF0B}" type="presOf" srcId="{BEB4A0DE-FB16-4C4F-8DEA-03570694B93A}" destId="{5D3E6026-A697-4D8F-84B5-C5321A8528B3}" srcOrd="0" destOrd="0" presId="urn:microsoft.com/office/officeart/2005/8/layout/vList3"/>
    <dgm:cxn modelId="{5C4E599C-BF42-4458-81A8-2D49F093FCC5}" srcId="{800EE499-D129-484D-B5C0-D0F3AC30E8B1}" destId="{25EF8B53-4C57-43A4-9FE1-40C318A0AD88}" srcOrd="2" destOrd="0" parTransId="{62CE1C4C-AE05-4247-9728-BCA5F5CA780A}" sibTransId="{F463D266-32E5-414A-9781-DA46FFE60955}"/>
    <dgm:cxn modelId="{9DE241BB-97F0-47CE-9F47-DFACE0892B55}" type="presOf" srcId="{F463D266-32E5-414A-9781-DA46FFE60955}" destId="{539D12D7-6F87-4A1E-80DF-EAB5320C4676}" srcOrd="0" destOrd="0" presId="urn:microsoft.com/office/officeart/2005/8/layout/vList3"/>
    <dgm:cxn modelId="{CE12A3D4-E2E6-4053-A575-D3755E906BD4}" srcId="{800EE499-D129-484D-B5C0-D0F3AC30E8B1}" destId="{BEB4A0DE-FB16-4C4F-8DEA-03570694B93A}" srcOrd="0" destOrd="0" parTransId="{A1CD0B47-03FC-4535-A972-2673574CE2F3}" sibTransId="{66283CB7-69B8-41D5-A569-950515985F71}"/>
    <dgm:cxn modelId="{7E1958E3-4ACF-4829-8C5E-BD959844A57C}" type="presOf" srcId="{66283CB7-69B8-41D5-A569-950515985F71}" destId="{01F33C7F-4C3C-42D3-8542-4BC345A10B4C}" srcOrd="0" destOrd="0" presId="urn:microsoft.com/office/officeart/2005/8/layout/vList3"/>
    <dgm:cxn modelId="{51A4EEF4-98CE-4D85-B277-7545D337519B}" type="presOf" srcId="{25EF8B53-4C57-43A4-9FE1-40C318A0AD88}" destId="{00C34D87-B2DD-493A-BAA2-1A14EA17DEB1}" srcOrd="0" destOrd="0" presId="urn:microsoft.com/office/officeart/2005/8/layout/vList3"/>
    <dgm:cxn modelId="{51303645-D738-4755-8036-F73ECED75367}" type="presParOf" srcId="{3A30B1D0-F146-41C6-9373-8CC849B0566C}" destId="{65AAD8D9-A2BB-4BC0-ADC4-32A3E0934999}" srcOrd="0" destOrd="0" presId="urn:microsoft.com/office/officeart/2005/8/layout/vList3"/>
    <dgm:cxn modelId="{445514AD-1B97-4406-9011-FD0657F33051}" type="presParOf" srcId="{65AAD8D9-A2BB-4BC0-ADC4-32A3E0934999}" destId="{F8DF891C-0D10-4055-A8A8-3FC34ADEDC5B}" srcOrd="0" destOrd="0" presId="urn:microsoft.com/office/officeart/2005/8/layout/vList3"/>
    <dgm:cxn modelId="{C186501E-DDAB-4215-AFCF-358425615812}" type="presParOf" srcId="{65AAD8D9-A2BB-4BC0-ADC4-32A3E0934999}" destId="{5D3E6026-A697-4D8F-84B5-C5321A8528B3}" srcOrd="1" destOrd="0" presId="urn:microsoft.com/office/officeart/2005/8/layout/vList3"/>
    <dgm:cxn modelId="{F076C18A-FDE7-4682-9F65-792FE84EAE47}" type="presParOf" srcId="{3A30B1D0-F146-41C6-9373-8CC849B0566C}" destId="{01F33C7F-4C3C-42D3-8542-4BC345A10B4C}" srcOrd="1" destOrd="0" presId="urn:microsoft.com/office/officeart/2005/8/layout/vList3"/>
    <dgm:cxn modelId="{EF4166CD-3113-4D56-BC27-EDD6D7283B41}" type="presParOf" srcId="{3A30B1D0-F146-41C6-9373-8CC849B0566C}" destId="{5373068E-DCEB-4D3C-BFF1-43C34CE727FD}" srcOrd="2" destOrd="0" presId="urn:microsoft.com/office/officeart/2005/8/layout/vList3"/>
    <dgm:cxn modelId="{5201E465-9473-4755-B15E-B6F9C7A01AE8}" type="presParOf" srcId="{5373068E-DCEB-4D3C-BFF1-43C34CE727FD}" destId="{48C23F44-CDC2-4998-B9C4-F737C51D3228}" srcOrd="0" destOrd="0" presId="urn:microsoft.com/office/officeart/2005/8/layout/vList3"/>
    <dgm:cxn modelId="{8B9C1E6D-9555-424B-A521-0D673A8DF606}" type="presParOf" srcId="{5373068E-DCEB-4D3C-BFF1-43C34CE727FD}" destId="{DC27DDA6-73A4-45AF-8B52-70E594C6E063}" srcOrd="1" destOrd="0" presId="urn:microsoft.com/office/officeart/2005/8/layout/vList3"/>
    <dgm:cxn modelId="{F236839E-F343-4C89-BAAC-3F902B2B4EED}" type="presParOf" srcId="{3A30B1D0-F146-41C6-9373-8CC849B0566C}" destId="{1BD648EC-230D-47E1-A618-F93D265B0703}" srcOrd="3" destOrd="0" presId="urn:microsoft.com/office/officeart/2005/8/layout/vList3"/>
    <dgm:cxn modelId="{ABC51C20-9163-4ED1-8E7B-922283C7E15B}" type="presParOf" srcId="{3A30B1D0-F146-41C6-9373-8CC849B0566C}" destId="{7D4A810A-A6D4-47BA-AF8D-AB4F73C04080}" srcOrd="4" destOrd="0" presId="urn:microsoft.com/office/officeart/2005/8/layout/vList3"/>
    <dgm:cxn modelId="{07EE5310-BBA6-408F-81E5-5CEDCE4A8E1B}" type="presParOf" srcId="{7D4A810A-A6D4-47BA-AF8D-AB4F73C04080}" destId="{69DE5637-6198-4292-ADFF-69DC2A063BC5}" srcOrd="0" destOrd="0" presId="urn:microsoft.com/office/officeart/2005/8/layout/vList3"/>
    <dgm:cxn modelId="{027A4E3A-D605-4C92-B8CC-F86B73FE1839}" type="presParOf" srcId="{7D4A810A-A6D4-47BA-AF8D-AB4F73C04080}" destId="{00C34D87-B2DD-493A-BAA2-1A14EA17DEB1}" srcOrd="1" destOrd="0" presId="urn:microsoft.com/office/officeart/2005/8/layout/vList3"/>
    <dgm:cxn modelId="{8AE42C23-31CB-42B8-B426-F3DDB4573C82}" type="presParOf" srcId="{3A30B1D0-F146-41C6-9373-8CC849B0566C}" destId="{539D12D7-6F87-4A1E-80DF-EAB5320C4676}" srcOrd="5" destOrd="0" presId="urn:microsoft.com/office/officeart/2005/8/layout/vList3"/>
    <dgm:cxn modelId="{6C03346C-28E7-41D9-8122-5077A1E0AB24}" type="presParOf" srcId="{3A30B1D0-F146-41C6-9373-8CC849B0566C}" destId="{52719CFF-D917-4BE2-A334-874D3DCFF3E0}" srcOrd="6" destOrd="0" presId="urn:microsoft.com/office/officeart/2005/8/layout/vList3"/>
    <dgm:cxn modelId="{E87CE0A9-6DFC-415A-83BA-44324B3FD43A}" type="presParOf" srcId="{52719CFF-D917-4BE2-A334-874D3DCFF3E0}" destId="{8FE7F43B-F07E-4C3B-89AA-CFEEE19DAAD4}" srcOrd="0" destOrd="0" presId="urn:microsoft.com/office/officeart/2005/8/layout/vList3"/>
    <dgm:cxn modelId="{9EC872EA-0D13-4F0E-B168-7647DB8C7B17}" type="presParOf" srcId="{52719CFF-D917-4BE2-A334-874D3DCFF3E0}" destId="{47366DD4-F5A0-4835-9ACB-F7B8494C17E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3E6026-A697-4D8F-84B5-C5321A8528B3}">
      <dsp:nvSpPr>
        <dsp:cNvPr id="0" name=""/>
        <dsp:cNvSpPr/>
      </dsp:nvSpPr>
      <dsp:spPr>
        <a:xfrm rot="10800000">
          <a:off x="2033911" y="589"/>
          <a:ext cx="7402058" cy="67793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949" tIns="76200" rIns="142240" bIns="7620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了解社区健康档案的意义。</a:t>
          </a:r>
        </a:p>
      </dsp:txBody>
      <dsp:txXfrm rot="10800000">
        <a:off x="2203394" y="589"/>
        <a:ext cx="7232575" cy="677931"/>
      </dsp:txXfrm>
    </dsp:sp>
    <dsp:sp modelId="{F8DF891C-0D10-4055-A8A8-3FC34ADEDC5B}">
      <dsp:nvSpPr>
        <dsp:cNvPr id="0" name=""/>
        <dsp:cNvSpPr/>
      </dsp:nvSpPr>
      <dsp:spPr>
        <a:xfrm>
          <a:off x="1694945" y="589"/>
          <a:ext cx="677931" cy="67793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27DDA6-73A4-45AF-8B52-70E594C6E063}">
      <dsp:nvSpPr>
        <dsp:cNvPr id="0" name=""/>
        <dsp:cNvSpPr/>
      </dsp:nvSpPr>
      <dsp:spPr>
        <a:xfrm rot="10800000">
          <a:off x="2033911" y="848004"/>
          <a:ext cx="7402058" cy="67793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949" tIns="76200" rIns="142240" bIns="7620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熟悉建立社区健康档案的注意事项及管理中存在的问题;社区健康档案的种类与内容。</a:t>
          </a:r>
        </a:p>
      </dsp:txBody>
      <dsp:txXfrm rot="10800000">
        <a:off x="2203394" y="848004"/>
        <a:ext cx="7232575" cy="677931"/>
      </dsp:txXfrm>
    </dsp:sp>
    <dsp:sp modelId="{48C23F44-CDC2-4998-B9C4-F737C51D3228}">
      <dsp:nvSpPr>
        <dsp:cNvPr id="0" name=""/>
        <dsp:cNvSpPr/>
      </dsp:nvSpPr>
      <dsp:spPr>
        <a:xfrm>
          <a:off x="1694945" y="848004"/>
          <a:ext cx="677931" cy="67793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C34D87-B2DD-493A-BAA2-1A14EA17DEB1}">
      <dsp:nvSpPr>
        <dsp:cNvPr id="0" name=""/>
        <dsp:cNvSpPr/>
      </dsp:nvSpPr>
      <dsp:spPr>
        <a:xfrm rot="10800000">
          <a:off x="2033911" y="1695418"/>
          <a:ext cx="7402058" cy="67793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949" tIns="76200" rIns="142240" bIns="7620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掌握社区健康档案的建立方法与管理方法。</a:t>
          </a:r>
        </a:p>
      </dsp:txBody>
      <dsp:txXfrm rot="10800000">
        <a:off x="2203394" y="1695418"/>
        <a:ext cx="7232575" cy="677931"/>
      </dsp:txXfrm>
    </dsp:sp>
    <dsp:sp modelId="{69DE5637-6198-4292-ADFF-69DC2A063BC5}">
      <dsp:nvSpPr>
        <dsp:cNvPr id="0" name=""/>
        <dsp:cNvSpPr/>
      </dsp:nvSpPr>
      <dsp:spPr>
        <a:xfrm>
          <a:off x="1694945" y="1695418"/>
          <a:ext cx="677931" cy="67793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366DD4-F5A0-4835-9ACB-F7B8494C17EA}">
      <dsp:nvSpPr>
        <dsp:cNvPr id="0" name=""/>
        <dsp:cNvSpPr/>
      </dsp:nvSpPr>
      <dsp:spPr>
        <a:xfrm rot="10800000">
          <a:off x="2033911" y="2542833"/>
          <a:ext cx="7402058" cy="67793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949" tIns="76200" rIns="142240" bIns="76200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000" kern="12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rPr>
            <a:t>能正确建立社区居民健康档案，并对档案进行管理。</a:t>
          </a:r>
        </a:p>
      </dsp:txBody>
      <dsp:txXfrm rot="10800000">
        <a:off x="2203394" y="2542833"/>
        <a:ext cx="7232575" cy="677931"/>
      </dsp:txXfrm>
    </dsp:sp>
    <dsp:sp modelId="{8FE7F43B-F07E-4C3B-89AA-CFEEE19DAAD4}">
      <dsp:nvSpPr>
        <dsp:cNvPr id="0" name=""/>
        <dsp:cNvSpPr/>
      </dsp:nvSpPr>
      <dsp:spPr>
        <a:xfrm>
          <a:off x="1694945" y="2542833"/>
          <a:ext cx="677931" cy="67793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5.emf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5.emf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5.emf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2025/8/18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pitchFamily="2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2025/8/18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90204" pitchFamily="34" charset="0"/>
                <a:ea typeface="宋体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pitchFamily="2" charset="-122"/>
            </a:endParaRPr>
          </a:p>
        </p:txBody>
      </p:sp>
      <p:sp>
        <p:nvSpPr>
          <p:cNvPr id="19" name="Freeform 244"/>
          <p:cNvSpPr/>
          <p:nvPr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9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90204" pitchFamily="34" charset="0"/>
              </a:rPr>
              <a:t>‹#›</a:t>
            </a:fld>
            <a:endParaRPr lang="en-US" altLang="zh-CN" dirty="0">
              <a:latin typeface="Arial" panose="020B060402020209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2F2A2A96-E392-4BD4-96F4-45C159C7CA26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defRPr>
            </a:lvl1pPr>
          </a:lstStyle>
          <a:p>
            <a:fld id="{6E02081A-7E68-44F2-A99E-F075D941C5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黑体" panose="0201060906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7.jpe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/Users/sanolatamin/Desktop/图片puppet.png图片puppet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/>
          <a:srcRect t="13" b="13"/>
          <a:stretch>
            <a:fillRect/>
          </a:stretch>
        </p:blipFill>
        <p:spPr>
          <a:xfrm>
            <a:off x="0" y="0"/>
            <a:ext cx="12195175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社区护理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7" name="圆角矩形 6"/>
            <p:cNvSpPr/>
            <p:nvPr>
              <p:custDataLst>
                <p:tags r:id="rId3"/>
              </p:custDataLst>
            </p:nvPr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pitchFamily="2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4"/>
              </p:custDataLst>
            </p:nvPr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北京出版社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300162" y="1905000"/>
            <a:ext cx="9591675" cy="3723005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342900" lvl="1" indent="-342900" eaLnBrk="1" hangingPunct="1">
              <a:lnSpc>
                <a:spcPct val="150000"/>
              </a:lnSpc>
              <a:buClr>
                <a:schemeClr val="tx1"/>
              </a:buClr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（四）家庭功能评估</a:t>
            </a:r>
          </a:p>
          <a:p>
            <a:pPr marL="342900" lvl="1" indent="-342900" eaLnBrk="1" hangingPunct="1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家庭功能评估常用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APGAR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量表，主要用于测试个人对家庭功能整体的满意度。</a:t>
            </a:r>
          </a:p>
          <a:p>
            <a:pPr marL="0" lvl="1" indent="0" eaLnBrk="1" hangingPunct="1"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     A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Adaptation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）是适应度；</a:t>
            </a:r>
          </a:p>
          <a:p>
            <a:pPr marL="0" lvl="1" indent="0" eaLnBrk="1" hangingPunct="1"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    P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Partnership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）为合作度；</a:t>
            </a:r>
          </a:p>
          <a:p>
            <a:pPr marL="0" lvl="1" indent="0" eaLnBrk="1" hangingPunct="1"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    G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Growth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）为成长度；</a:t>
            </a:r>
          </a:p>
          <a:p>
            <a:pPr marL="0" lvl="1" indent="0" eaLnBrk="1" hangingPunct="1"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     A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Affection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）为情感度。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150000"/>
              </a:lnSpc>
              <a:buClr>
                <a:schemeClr val="tx1"/>
              </a:buClr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（五）家庭成员健康资料</a:t>
            </a:r>
          </a:p>
        </p:txBody>
      </p:sp>
      <p:sp>
        <p:nvSpPr>
          <p:cNvPr id="2" name="标题 9">
            <a:extLst>
              <a:ext uri="{FF2B5EF4-FFF2-40B4-BE49-F238E27FC236}">
                <a16:creationId xmlns:a16="http://schemas.microsoft.com/office/drawing/2014/main" id="{66308C65-C094-14F9-EF17-0FF12A24E678}"/>
              </a:ext>
            </a:extLst>
          </p:cNvPr>
          <p:cNvSpPr/>
          <p:nvPr/>
        </p:nvSpPr>
        <p:spPr>
          <a:xfrm>
            <a:off x="685800" y="838200"/>
            <a:ext cx="37338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二、家庭健康档案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C6ECAA0-57C8-0B06-6907-CB8913E439DD}"/>
              </a:ext>
            </a:extLst>
          </p:cNvPr>
          <p:cNvSpPr/>
          <p:nvPr/>
        </p:nvSpPr>
        <p:spPr>
          <a:xfrm>
            <a:off x="304800" y="28575"/>
            <a:ext cx="6858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社区健康档案的种类和内容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内容占位符 8"/>
          <p:cNvSpPr>
            <a:spLocks noGrp="1"/>
          </p:cNvSpPr>
          <p:nvPr>
            <p:ph type="subTitle" idx="4294967295"/>
          </p:nvPr>
        </p:nvSpPr>
        <p:spPr>
          <a:xfrm>
            <a:off x="990600" y="1828801"/>
            <a:ext cx="9906000" cy="3810000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342900" lvl="1" indent="-342900" eaLnBrk="1" hangingPunct="1">
              <a:lnSpc>
                <a:spcPct val="150000"/>
              </a:lnSpc>
              <a:buClr>
                <a:schemeClr val="tx1"/>
              </a:buClr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（一）社区基本资料</a:t>
            </a:r>
          </a:p>
          <a:p>
            <a:pPr marL="342900" lvl="1" indent="-342900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社区人口学资料 </a:t>
            </a:r>
          </a:p>
          <a:p>
            <a:pPr marL="342900" lvl="1" indent="-342900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社区地理及资源分布图 </a:t>
            </a:r>
          </a:p>
          <a:p>
            <a:pPr marL="342900" lvl="1" indent="-342900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经济状况 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lvl="1" indent="-342900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社区资源 </a:t>
            </a:r>
          </a:p>
          <a:p>
            <a:pPr marL="342900" lvl="1" indent="-342900" eaLnBrk="1" hangingPunct="1">
              <a:lnSpc>
                <a:spcPct val="150000"/>
              </a:lnSpc>
              <a:buClr>
                <a:schemeClr val="tx1"/>
              </a:buClr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（二）社区卫生服务状况</a:t>
            </a:r>
          </a:p>
          <a:p>
            <a:pPr marL="342900" lvl="1" indent="-342900" eaLnBrk="1" hangingPunct="1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卫生服务状况主要包括：每一年的门诊量、病人就诊原因分类、常见健康问题的种类及构成、门诊服务内容分类；家访人次、家访原因、家访问题分类及处理情况；转诊人次、转诊率、转诊原因、转诊问题分类及处理情况；住院率、患病种类及构成、住院时间等。</a:t>
            </a:r>
          </a:p>
        </p:txBody>
      </p:sp>
      <p:sp>
        <p:nvSpPr>
          <p:cNvPr id="2" name="标题 9">
            <a:extLst>
              <a:ext uri="{FF2B5EF4-FFF2-40B4-BE49-F238E27FC236}">
                <a16:creationId xmlns:a16="http://schemas.microsoft.com/office/drawing/2014/main" id="{D6BD60D6-BDD5-CDE1-587B-14CB41A6CF32}"/>
              </a:ext>
            </a:extLst>
          </p:cNvPr>
          <p:cNvSpPr/>
          <p:nvPr/>
        </p:nvSpPr>
        <p:spPr>
          <a:xfrm>
            <a:off x="685800" y="838200"/>
            <a:ext cx="37338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三、社区健康档案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C464100-8796-9830-CA61-8A2C9A452E0F}"/>
              </a:ext>
            </a:extLst>
          </p:cNvPr>
          <p:cNvSpPr/>
          <p:nvPr/>
        </p:nvSpPr>
        <p:spPr>
          <a:xfrm>
            <a:off x="304800" y="28575"/>
            <a:ext cx="6858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社区健康档案的种类和内容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524000" y="1905000"/>
            <a:ext cx="9296400" cy="3048000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342900" lvl="1" indent="-342900" eaLnBrk="1" hangingPunct="1">
              <a:lnSpc>
                <a:spcPct val="150000"/>
              </a:lnSpc>
              <a:buClr>
                <a:schemeClr val="tx1"/>
              </a:buClr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（三）社区居民健康状况</a:t>
            </a:r>
          </a:p>
          <a:p>
            <a:pPr marL="342900" lvl="1" indent="-342900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社区疾病谱与死因谱。</a:t>
            </a:r>
          </a:p>
          <a:p>
            <a:pPr marL="342900" lvl="1" indent="-342900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居民健康问题分类及性别、年龄、职业、文化、家庭等层次分布情况。</a:t>
            </a:r>
          </a:p>
          <a:p>
            <a:pPr marL="342900" lvl="1" indent="-342900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社区居民就医方式、医疗费用及支付方式、就医满意度等。</a:t>
            </a:r>
          </a:p>
          <a:p>
            <a:pPr marL="342900" lvl="1" indent="-342900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社区流行病、传染病的流行与监控情况。</a:t>
            </a:r>
          </a:p>
          <a:p>
            <a:pPr marL="342900" lvl="1" indent="-342900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社区健康危险因素的变化情况等。</a:t>
            </a:r>
          </a:p>
        </p:txBody>
      </p:sp>
      <p:sp>
        <p:nvSpPr>
          <p:cNvPr id="2" name="标题 9">
            <a:extLst>
              <a:ext uri="{FF2B5EF4-FFF2-40B4-BE49-F238E27FC236}">
                <a16:creationId xmlns:a16="http://schemas.microsoft.com/office/drawing/2014/main" id="{61509C77-EF1E-428E-6C0B-CF0D66F47647}"/>
              </a:ext>
            </a:extLst>
          </p:cNvPr>
          <p:cNvSpPr/>
          <p:nvPr/>
        </p:nvSpPr>
        <p:spPr>
          <a:xfrm>
            <a:off x="685800" y="838200"/>
            <a:ext cx="37338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三、社区健康档案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EDE81B6-AB51-D604-5DD5-8E1DA9B1C376}"/>
              </a:ext>
            </a:extLst>
          </p:cNvPr>
          <p:cNvSpPr/>
          <p:nvPr/>
        </p:nvSpPr>
        <p:spPr>
          <a:xfrm>
            <a:off x="304800" y="28575"/>
            <a:ext cx="6858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社区健康档案的种类和内容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219200" y="1626930"/>
            <a:ext cx="9906000" cy="4534535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342900" lvl="1" indent="-342900" eaLnBrk="1" hangingPunct="1">
              <a:lnSpc>
                <a:spcPct val="120000"/>
              </a:lnSpc>
              <a:buClr>
                <a:schemeClr val="tx1"/>
              </a:buClr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（一）规范书写</a:t>
            </a:r>
          </a:p>
          <a:p>
            <a:pPr marL="342900" lvl="1" indent="-342900" eaLnBrk="1" hangingPunct="1">
              <a:lnSpc>
                <a:spcPct val="12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书写上，要求适当、准确、真实，记录规范。</a:t>
            </a:r>
          </a:p>
          <a:p>
            <a:pPr marL="342900" lvl="1" indent="-342900" eaLnBrk="1" hangingPunct="1">
              <a:lnSpc>
                <a:spcPct val="120000"/>
              </a:lnSpc>
              <a:buClr>
                <a:schemeClr val="tx1"/>
              </a:buClr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（二）整理归档</a:t>
            </a:r>
          </a:p>
          <a:p>
            <a:pPr marL="342900" lvl="1" indent="-342900" eaLnBrk="1" hangingPunct="1">
              <a:lnSpc>
                <a:spcPct val="12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按个人、家庭、社区健康档案进行分类，按具体要求进行编目、编号。对健康资料进行系统整理，组成档案保管单位如卷、册、袋、盒进行归档管理，后续的资料根据要求可随时归档或定期归档，一般家庭及个人健康资料可随时归档，而社区健康档案可每年定期归档一次。</a:t>
            </a:r>
          </a:p>
          <a:p>
            <a:pPr marL="342900" lvl="1" indent="-342900" eaLnBrk="1" hangingPunct="1">
              <a:lnSpc>
                <a:spcPct val="120000"/>
              </a:lnSpc>
              <a:buClr>
                <a:schemeClr val="tx1"/>
              </a:buClr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（三）定期总结</a:t>
            </a:r>
          </a:p>
          <a:p>
            <a:pPr marL="342900" lvl="1" indent="-342900" eaLnBrk="1" hangingPunct="1">
              <a:lnSpc>
                <a:spcPct val="12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社区健康档案一般每年更新或添补一次，重要的指标要绘制成图，并有每年的动态比较。</a:t>
            </a:r>
          </a:p>
        </p:txBody>
      </p:sp>
      <p:sp>
        <p:nvSpPr>
          <p:cNvPr id="24579" name="标题 9"/>
          <p:cNvSpPr/>
          <p:nvPr/>
        </p:nvSpPr>
        <p:spPr>
          <a:xfrm>
            <a:off x="685800" y="837565"/>
            <a:ext cx="27432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一、管理方法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BFEEAA7-2AB1-71B8-D8CD-5DBE5714D8C6}"/>
              </a:ext>
            </a:extLst>
          </p:cNvPr>
          <p:cNvSpPr/>
          <p:nvPr/>
        </p:nvSpPr>
        <p:spPr>
          <a:xfrm>
            <a:off x="304800" y="28575"/>
            <a:ext cx="6858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社区健康档案的管理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066800" y="1774825"/>
            <a:ext cx="9906000" cy="4016375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342900" lvl="1" indent="-342900" eaLnBrk="1" hangingPunct="1">
              <a:buClr>
                <a:schemeClr val="tx1"/>
              </a:buClr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（四）避免损坏</a:t>
            </a:r>
          </a:p>
          <a:p>
            <a:pPr marL="342900" lvl="1" indent="-342900" eaLnBrk="1" hangingPunct="1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保存的环境温度在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14 ℃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～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18 ℃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、湿度在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50%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～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65%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为宜；应配有防潮、防尘、防虫、防鼠设备；防水、防火；避免阳光直射。档案使用时避免损坏。</a:t>
            </a:r>
          </a:p>
          <a:p>
            <a:pPr marL="342900" lvl="1" indent="-342900" eaLnBrk="1" hangingPunct="1">
              <a:buClr>
                <a:schemeClr val="tx1"/>
              </a:buClr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（五）保护隐私</a:t>
            </a:r>
          </a:p>
          <a:p>
            <a:pPr marL="342900" lvl="1" indent="-342900" eaLnBrk="1" hangingPunct="1">
              <a:buClr>
                <a:schemeClr val="tx1"/>
              </a:buClr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（六）计算机化管理</a:t>
            </a:r>
          </a:p>
          <a:p>
            <a:pPr marL="342900" lvl="1" indent="-342900" eaLnBrk="1" hangingPunct="1"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     计算机化健康档案管理具有如下优点：</a:t>
            </a:r>
          </a:p>
          <a:p>
            <a:pPr marL="342900" lvl="1" indent="-342900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操作快捷，数据存取方便 </a:t>
            </a:r>
          </a:p>
          <a:p>
            <a:pPr marL="342900" lvl="1" indent="-342900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按需要呈现资料 </a:t>
            </a:r>
          </a:p>
          <a:p>
            <a:pPr marL="342900" lvl="1" indent="-342900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共享信息 </a:t>
            </a: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具有很强的统计功能 </a:t>
            </a:r>
          </a:p>
          <a:p>
            <a:pPr marL="342900" lvl="1" indent="-342900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提高服务质量 </a:t>
            </a:r>
          </a:p>
          <a:p>
            <a:pPr marL="342900" lvl="1" indent="-342900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方便监管</a:t>
            </a:r>
          </a:p>
        </p:txBody>
      </p:sp>
      <p:sp>
        <p:nvSpPr>
          <p:cNvPr id="2" name="标题 9">
            <a:extLst>
              <a:ext uri="{FF2B5EF4-FFF2-40B4-BE49-F238E27FC236}">
                <a16:creationId xmlns:a16="http://schemas.microsoft.com/office/drawing/2014/main" id="{9716C34E-DC79-CD5F-3B08-9DDF099975BA}"/>
              </a:ext>
            </a:extLst>
          </p:cNvPr>
          <p:cNvSpPr/>
          <p:nvPr/>
        </p:nvSpPr>
        <p:spPr>
          <a:xfrm>
            <a:off x="685800" y="837565"/>
            <a:ext cx="27432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一、管理方法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5771091-126A-BDEF-29A4-7DB50FD79616}"/>
              </a:ext>
            </a:extLst>
          </p:cNvPr>
          <p:cNvSpPr/>
          <p:nvPr/>
        </p:nvSpPr>
        <p:spPr>
          <a:xfrm>
            <a:off x="304800" y="28575"/>
            <a:ext cx="6858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社区健康档案的管理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981200" y="1981200"/>
            <a:ext cx="7924800" cy="4501515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居民尚缺乏建立健康档案的意识 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社区卫生服务的地位有待提高 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3.“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死档”问题有待解决 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规范化的管理体系有待建立</a:t>
            </a:r>
          </a:p>
        </p:txBody>
      </p:sp>
      <p:sp>
        <p:nvSpPr>
          <p:cNvPr id="26627" name="标题 9"/>
          <p:cNvSpPr/>
          <p:nvPr/>
        </p:nvSpPr>
        <p:spPr>
          <a:xfrm>
            <a:off x="1066800" y="914400"/>
            <a:ext cx="48006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二、管理中存在的问题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025E94B-C43B-4580-94E8-A74AFEB05B8C}"/>
              </a:ext>
            </a:extLst>
          </p:cNvPr>
          <p:cNvSpPr/>
          <p:nvPr/>
        </p:nvSpPr>
        <p:spPr>
          <a:xfrm>
            <a:off x="304800" y="28575"/>
            <a:ext cx="6858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任务三 社区健康档案的管理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1329372" y="1600200"/>
            <a:ext cx="9533255" cy="3503930"/>
          </a:xfrm>
          <a:custGeom>
            <a:avLst/>
            <a:gdLst>
              <a:gd name="connsiteX0" fmla="*/ 0 w 6394549"/>
              <a:gd name="connsiteY0" fmla="*/ 0 h 1198521"/>
              <a:gd name="connsiteX1" fmla="*/ 6394549 w 6394549"/>
              <a:gd name="connsiteY1" fmla="*/ 0 h 1198521"/>
              <a:gd name="connsiteX2" fmla="*/ 6394549 w 6394549"/>
              <a:gd name="connsiteY2" fmla="*/ 1198521 h 1198521"/>
              <a:gd name="connsiteX3" fmla="*/ 0 w 6394549"/>
              <a:gd name="connsiteY3" fmla="*/ 1198521 h 1198521"/>
              <a:gd name="connsiteX4" fmla="*/ 0 w 6394549"/>
              <a:gd name="connsiteY4" fmla="*/ 0 h 119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4549" h="1198521">
                <a:moveTo>
                  <a:pt x="0" y="0"/>
                </a:moveTo>
                <a:lnTo>
                  <a:pt x="6394549" y="0"/>
                </a:lnTo>
                <a:lnTo>
                  <a:pt x="6394549" y="1198521"/>
                </a:lnTo>
                <a:lnTo>
                  <a:pt x="0" y="11985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17780" rIns="0" bIns="17780" spcCol="1270" anchor="ctr"/>
          <a:lstStyle/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．建立社区健康档案的目的中错误的是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．建档的目的是掌握居民的基本情况和健康现状 </a:t>
            </a:r>
          </a:p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B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．为解决居民主要健康问题提供依据 </a:t>
            </a:r>
          </a:p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C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．为评价社区卫生服务质量和技术水平提供依据 </a:t>
            </a:r>
          </a:p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D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．为司法工作提供依据</a:t>
            </a:r>
          </a:p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．为完成上级机关下达的任务指标</a:t>
            </a:r>
          </a:p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．以下哪项不属于社区健康档案的内容（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）</a:t>
            </a:r>
          </a:p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．居民婚姻资料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B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．社区环境状况</a:t>
            </a:r>
          </a:p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C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．社区卫生服务状况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D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．家庭功能评估 </a:t>
            </a:r>
          </a:p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．社区疾病谱</a:t>
            </a:r>
          </a:p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．社区健康档案中错误的说法是（ 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B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）</a:t>
            </a:r>
          </a:p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A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．个人基本资料是个人健康问题记录中的主要项目</a:t>
            </a:r>
          </a:p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B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．个人、家庭和社区健康档案的资料是完全独立，彼此不能借用的</a:t>
            </a:r>
          </a:p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C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．病情流程表是某一主要问题在某一段时间内的摘要</a:t>
            </a:r>
          </a:p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D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．健康档案要统一编号，集中放在社区卫生服务机构保管</a:t>
            </a:r>
          </a:p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．利用计算机建档其资料供多职能团体使用，达到资源共享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EC19EE2-1815-991B-6A6B-6FFE16C321CF}"/>
              </a:ext>
            </a:extLst>
          </p:cNvPr>
          <p:cNvSpPr/>
          <p:nvPr/>
        </p:nvSpPr>
        <p:spPr>
          <a:xfrm>
            <a:off x="304800" y="28575"/>
            <a:ext cx="6858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思考与训练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/Users/sanolatamin/Desktop/图片puppet.png图片puppet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/>
          <a:srcRect t="13" b="13"/>
          <a:stretch>
            <a:fillRect/>
          </a:stretch>
        </p:blipFill>
        <p:spPr>
          <a:xfrm>
            <a:off x="0" y="0"/>
            <a:ext cx="12195175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谢谢观看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7" name="圆角矩形 6"/>
            <p:cNvSpPr/>
            <p:nvPr>
              <p:custDataLst>
                <p:tags r:id="rId3"/>
              </p:custDataLst>
            </p:nvPr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pitchFamily="2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4"/>
              </p:custDataLst>
            </p:nvPr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北京出版社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目</a:t>
            </a: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录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968022" y="1142732"/>
            <a:ext cx="3775075" cy="540000"/>
            <a:chOff x="1397186" y="3857714"/>
            <a:chExt cx="4375673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</a:t>
              </a:r>
              <a:r>
                <a:rPr lang="zh-CN" altLang="en-US" sz="1800" dirty="0">
                  <a:solidFill>
                    <a:schemeClr val="bg1"/>
                  </a:solidFill>
                  <a:uFillTx/>
                  <a:latin typeface="微软雅黑" charset="0"/>
                  <a:ea typeface="微软雅黑" charset="0"/>
                  <a:sym typeface="华文细黑" panose="02010600040101010101" charset="-122"/>
                </a:rPr>
                <a:t>一章</a:t>
              </a: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644" y="3857714"/>
              <a:ext cx="3175215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绪论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90570" y="114273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微软雅黑" charset="0"/>
                  <a:sym typeface="+mn-ea"/>
                </a:rPr>
                <a:t> </a:t>
              </a: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微软雅黑" charset="0"/>
                  <a:sym typeface="+mn-ea"/>
                </a:rPr>
                <a:t>社区健康教育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68022" y="2057387"/>
            <a:ext cx="3770630" cy="540000"/>
            <a:chOff x="1397186" y="3857714"/>
            <a:chExt cx="4554236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486" y="3857714"/>
              <a:ext cx="3353936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社区健康档案管理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90570" y="205738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家庭护理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68022" y="2971648"/>
            <a:ext cx="3770630" cy="540000"/>
            <a:chOff x="1397186" y="3857714"/>
            <a:chExt cx="4370521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644" y="3857714"/>
              <a:ext cx="3170063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社区儿童保健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90570" y="297164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第六章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社区妇女保健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973737" y="3886442"/>
            <a:ext cx="3770630" cy="540000"/>
            <a:chOff x="1397186" y="3857714"/>
            <a:chExt cx="4554236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第七章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486" y="3857714"/>
              <a:ext cx="3353936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社区老年保健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90747" y="3886048"/>
            <a:ext cx="3702050" cy="540000"/>
            <a:chOff x="1397186" y="3857714"/>
            <a:chExt cx="4291030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第八章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597644" y="3857714"/>
              <a:ext cx="3090572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社区疾病预防与控制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74372" y="4800448"/>
            <a:ext cx="3757930" cy="540000"/>
            <a:chOff x="1397186" y="3857714"/>
            <a:chExt cx="4355800" cy="549605"/>
          </a:xfrm>
        </p:grpSpPr>
        <p:sp>
          <p:nvSpPr>
            <p:cNvPr id="8" name="_14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第九章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 bwMode="auto">
            <a:xfrm>
              <a:off x="2597644" y="3857714"/>
              <a:ext cx="3155342" cy="549351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社区常见慢性病患者的护理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000907" y="4800842"/>
            <a:ext cx="3702050" cy="540000"/>
            <a:chOff x="1397186" y="3857714"/>
            <a:chExt cx="4471404" cy="549605"/>
          </a:xfrm>
        </p:grpSpPr>
        <p:sp>
          <p:nvSpPr>
            <p:cNvPr id="12" name="_14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9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charset="0"/>
                  <a:ea typeface="微软雅黑" charset="0"/>
                  <a:sym typeface="华文细黑" panose="02010600040101010101" charset="-122"/>
                </a:rPr>
                <a:t>第十章</a:t>
              </a:r>
              <a:endParaRPr lang="zh-CN" altLang="en-US" sz="1800" dirty="0">
                <a:solidFill>
                  <a:schemeClr val="bg1"/>
                </a:solidFill>
                <a:uFillTx/>
                <a:latin typeface="微软雅黑" charset="0"/>
                <a:ea typeface="微软雅黑" charset="0"/>
                <a:sym typeface="华文细黑" panose="02010600040101010101" charset="-122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3"/>
              </p:custDataLst>
            </p:nvPr>
          </p:nvSpPr>
          <p:spPr bwMode="auto">
            <a:xfrm>
              <a:off x="2597486" y="3857714"/>
              <a:ext cx="3271104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algn="l"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tx1"/>
                  </a:solidFill>
                  <a:latin typeface="微软雅黑" charset="0"/>
                  <a:ea typeface="微软雅黑" charset="0"/>
                  <a:cs typeface="黑体" panose="02010609060101010101" pitchFamily="2" charset="-122"/>
                  <a:sym typeface="+mn-ea"/>
                </a:rPr>
                <a:t>社区康复护理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  <a:t>单元三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黑体" panose="02010609060101010101" pitchFamily="2" charset="-122"/>
              </a:rPr>
              <a:t>社区健康档案管理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906157555"/>
              </p:ext>
            </p:extLst>
          </p:nvPr>
        </p:nvGraphicFramePr>
        <p:xfrm>
          <a:off x="381000" y="1371600"/>
          <a:ext cx="11130915" cy="3221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七角星 5"/>
          <p:cNvSpPr/>
          <p:nvPr/>
        </p:nvSpPr>
        <p:spPr>
          <a:xfrm>
            <a:off x="2279650" y="1524000"/>
            <a:ext cx="304800" cy="3048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七角星 6"/>
          <p:cNvSpPr/>
          <p:nvPr/>
        </p:nvSpPr>
        <p:spPr>
          <a:xfrm>
            <a:off x="2279650" y="2400300"/>
            <a:ext cx="304800" cy="3048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七角星 7"/>
          <p:cNvSpPr/>
          <p:nvPr/>
        </p:nvSpPr>
        <p:spPr>
          <a:xfrm>
            <a:off x="2279650" y="3276600"/>
            <a:ext cx="304800" cy="3048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七角星 8"/>
          <p:cNvSpPr/>
          <p:nvPr/>
        </p:nvSpPr>
        <p:spPr>
          <a:xfrm>
            <a:off x="2279650" y="4114800"/>
            <a:ext cx="304800" cy="3048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9">
            <a:extLst>
              <a:ext uri="{FF2B5EF4-FFF2-40B4-BE49-F238E27FC236}">
                <a16:creationId xmlns:a16="http://schemas.microsoft.com/office/drawing/2014/main" id="{8B526214-9C79-0D5F-7CCC-BE5ADD3CEA53}"/>
              </a:ext>
            </a:extLst>
          </p:cNvPr>
          <p:cNvSpPr/>
          <p:nvPr/>
        </p:nvSpPr>
        <p:spPr>
          <a:xfrm>
            <a:off x="381000" y="76200"/>
            <a:ext cx="1832553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内容占位符 8"/>
          <p:cNvSpPr>
            <a:spLocks noGrp="1"/>
          </p:cNvSpPr>
          <p:nvPr>
            <p:ph type="subTitle" idx="4294967295"/>
          </p:nvPr>
        </p:nvSpPr>
        <p:spPr>
          <a:xfrm>
            <a:off x="2133600" y="1828801"/>
            <a:ext cx="6324600" cy="4267200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609600" indent="-609600" eaLnBrk="1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是全面的基础资料 </a:t>
            </a:r>
          </a:p>
          <a:p>
            <a:pPr marL="609600" indent="-609600" eaLnBrk="1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及时诊断正确处理 </a:t>
            </a:r>
          </a:p>
          <a:p>
            <a:pPr marL="609600" indent="-609600" eaLnBrk="1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为社区预防提供依据 </a:t>
            </a:r>
          </a:p>
          <a:p>
            <a:pPr marL="609600" indent="-609600" eaLnBrk="1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以家庭为单位的服务创造了条件 </a:t>
            </a:r>
          </a:p>
          <a:p>
            <a:pPr marL="609600" indent="-609600" eaLnBrk="1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是医疗法律文书 </a:t>
            </a:r>
          </a:p>
          <a:p>
            <a:pPr marL="609600" indent="-609600" eaLnBrk="1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为社区医学教育和科研提供信息资料 </a:t>
            </a:r>
          </a:p>
        </p:txBody>
      </p:sp>
      <p:sp>
        <p:nvSpPr>
          <p:cNvPr id="16387" name="标题 9"/>
          <p:cNvSpPr/>
          <p:nvPr/>
        </p:nvSpPr>
        <p:spPr>
          <a:xfrm>
            <a:off x="549965" y="1066800"/>
            <a:ext cx="55626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一、建立社区健康档案的意义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AD9585A-3326-ABF7-9F84-6F823A497F95}"/>
              </a:ext>
            </a:extLst>
          </p:cNvPr>
          <p:cNvSpPr/>
          <p:nvPr/>
        </p:nvSpPr>
        <p:spPr>
          <a:xfrm>
            <a:off x="304800" y="28575"/>
            <a:ext cx="57912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社区健康档案管理概述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8"/>
          <p:cNvSpPr>
            <a:spLocks noGrp="1"/>
          </p:cNvSpPr>
          <p:nvPr>
            <p:ph type="subTitle" idx="4294967295"/>
          </p:nvPr>
        </p:nvSpPr>
        <p:spPr>
          <a:xfrm>
            <a:off x="457200" y="1517650"/>
            <a:ext cx="12282805" cy="5340350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（一）基本方法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个别建档 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社区全面建档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（二）建立居民健康档案的注意事项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档案建立不可能一蹴而就 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力求资料的客观性和准确性 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注意所收集资料的价值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避免墨守成规</a:t>
            </a:r>
          </a:p>
        </p:txBody>
      </p:sp>
      <p:sp>
        <p:nvSpPr>
          <p:cNvPr id="17411" name="标题 9"/>
          <p:cNvSpPr/>
          <p:nvPr/>
        </p:nvSpPr>
        <p:spPr>
          <a:xfrm>
            <a:off x="-152400" y="838200"/>
            <a:ext cx="86106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二、建立社区健康档案的方法及注意事项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2A330FA-AC2E-F8C2-50BA-F6C47D456C3C}"/>
              </a:ext>
            </a:extLst>
          </p:cNvPr>
          <p:cNvSpPr/>
          <p:nvPr/>
        </p:nvSpPr>
        <p:spPr>
          <a:xfrm>
            <a:off x="304800" y="28575"/>
            <a:ext cx="57912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任务一 社区健康档案管理概述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905000" y="1717100"/>
            <a:ext cx="9372600" cy="4378900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342900" lvl="1" indent="-342900" eaLnBrk="1" hangingPunct="1">
              <a:lnSpc>
                <a:spcPct val="150000"/>
              </a:lnSpc>
              <a:buClr>
                <a:schemeClr val="tx1"/>
              </a:buClr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（一）封面 </a:t>
            </a:r>
          </a:p>
          <a:p>
            <a:pPr marL="342900" lvl="1" indent="-342900" eaLnBrk="1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主要作用是方便归类、查找及保存。主要项目有医疗待遇、档案号、姓名、性别、所属社区、建档医生、建档护士、建档日期等。</a:t>
            </a:r>
          </a:p>
          <a:p>
            <a:pPr marL="342900" lvl="1" indent="-342900" eaLnBrk="1" hangingPunct="1">
              <a:lnSpc>
                <a:spcPct val="150000"/>
              </a:lnSpc>
              <a:buClr>
                <a:schemeClr val="tx1"/>
              </a:buClr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（二）个人健康资料 </a:t>
            </a:r>
          </a:p>
          <a:p>
            <a:pPr marL="342900" lvl="1" indent="-342900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个人基本资料</a:t>
            </a:r>
          </a:p>
          <a:p>
            <a:pPr marL="342900" lvl="1" indent="-342900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2.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个人生活习惯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lvl="1" indent="-342900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3.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心理特征</a:t>
            </a:r>
          </a:p>
          <a:p>
            <a:pPr marL="342900" lvl="1" indent="-342900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4.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社会支持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lvl="1" indent="-342900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5.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特殊事件</a:t>
            </a:r>
          </a:p>
          <a:p>
            <a:pPr marL="342900" lvl="1" indent="-342900" eaLnBrk="1" hangingPunct="1"/>
            <a:r>
              <a:rPr lang="en-US" altLang="zh-CN" sz="2000" dirty="0">
                <a:latin typeface="黑体" panose="02010609060101010101" pitchFamily="2" charset="-122"/>
                <a:ea typeface="黑体" panose="02010609060101010101" pitchFamily="2" charset="-122"/>
              </a:rPr>
              <a:t>6. </a:t>
            </a: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主要健康问题记录</a:t>
            </a:r>
          </a:p>
        </p:txBody>
      </p:sp>
      <p:sp>
        <p:nvSpPr>
          <p:cNvPr id="18435" name="标题 9"/>
          <p:cNvSpPr/>
          <p:nvPr/>
        </p:nvSpPr>
        <p:spPr>
          <a:xfrm>
            <a:off x="762000" y="882650"/>
            <a:ext cx="37338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一、个人健康档案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37D674E-AC16-BD3E-5CB0-E262F3FCAB2D}"/>
              </a:ext>
            </a:extLst>
          </p:cNvPr>
          <p:cNvSpPr/>
          <p:nvPr/>
        </p:nvSpPr>
        <p:spPr>
          <a:xfrm>
            <a:off x="304800" y="28575"/>
            <a:ext cx="6858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社区健康档案的种类和内容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内容占位符 8"/>
          <p:cNvSpPr>
            <a:spLocks noGrp="1"/>
          </p:cNvSpPr>
          <p:nvPr>
            <p:ph type="subTitle" idx="4294967295"/>
          </p:nvPr>
        </p:nvSpPr>
        <p:spPr>
          <a:xfrm>
            <a:off x="1295400" y="1756410"/>
            <a:ext cx="9982200" cy="4491990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342900" lvl="1" indent="-342900" eaLnBrk="1" hangingPunct="1">
              <a:lnSpc>
                <a:spcPct val="130000"/>
              </a:lnSpc>
              <a:buClr>
                <a:schemeClr val="tx1"/>
              </a:buClr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（三）周期性健康体检记录</a:t>
            </a:r>
          </a:p>
          <a:p>
            <a:pPr marL="342900" lvl="1" indent="-342900" eaLnBrk="1" hangingPunct="1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周期性健康体检采用标准化健康筛查表格，及时认真记录，有帮助追踪观察、发现新问题、分析问题的作用。</a:t>
            </a:r>
          </a:p>
          <a:p>
            <a:pPr marL="342900" lvl="1" indent="-342900" eaLnBrk="1" hangingPunct="1">
              <a:lnSpc>
                <a:spcPct val="130000"/>
              </a:lnSpc>
              <a:buClr>
                <a:schemeClr val="tx1"/>
              </a:buClr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（四）病情流程表</a:t>
            </a:r>
          </a:p>
          <a:p>
            <a:pPr marL="342900" lvl="1" indent="-342900" eaLnBrk="1" hangingPunct="1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病情流程表又称问题进展表，通常以表格的形式描述病情或问题在一段时间内的变化情况，包括症状、体征、检验、治疗等动态观察的情况，便于及时掌握病情、修正相应的治疗和干预方案。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130000"/>
              </a:lnSpc>
              <a:buClr>
                <a:schemeClr val="tx1"/>
              </a:buClr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（五）保健卡</a:t>
            </a:r>
          </a:p>
          <a:p>
            <a:pPr marL="342900" lvl="1" indent="-342900" eaLnBrk="1" hangingPunct="1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保健卡主要是针对特殊人群设计的，根据保健活动内容的不同，保健卡的内容也有不同。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130000"/>
              </a:lnSpc>
              <a:buClr>
                <a:schemeClr val="tx1"/>
              </a:buClr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（六）其他</a:t>
            </a:r>
          </a:p>
        </p:txBody>
      </p:sp>
      <p:sp>
        <p:nvSpPr>
          <p:cNvPr id="2" name="标题 9">
            <a:extLst>
              <a:ext uri="{FF2B5EF4-FFF2-40B4-BE49-F238E27FC236}">
                <a16:creationId xmlns:a16="http://schemas.microsoft.com/office/drawing/2014/main" id="{6D8B1220-31AA-A0EC-67B3-0D4818F1A095}"/>
              </a:ext>
            </a:extLst>
          </p:cNvPr>
          <p:cNvSpPr/>
          <p:nvPr/>
        </p:nvSpPr>
        <p:spPr>
          <a:xfrm>
            <a:off x="762000" y="882650"/>
            <a:ext cx="37338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一、个人健康档案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C6D774A-F1C4-7663-56D6-DDDA344FA504}"/>
              </a:ext>
            </a:extLst>
          </p:cNvPr>
          <p:cNvSpPr/>
          <p:nvPr/>
        </p:nvSpPr>
        <p:spPr>
          <a:xfrm>
            <a:off x="304800" y="28575"/>
            <a:ext cx="6858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社区健康档案的种类和内容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内容占位符 8"/>
          <p:cNvSpPr>
            <a:spLocks noGrp="1"/>
          </p:cNvSpPr>
          <p:nvPr>
            <p:ph type="subTitle" idx="4294967295"/>
          </p:nvPr>
        </p:nvSpPr>
        <p:spPr>
          <a:xfrm>
            <a:off x="990600" y="1752600"/>
            <a:ext cx="9906000" cy="4114800"/>
          </a:xfrm>
        </p:spPr>
        <p:txBody>
          <a:bodyPr vert="horz" wrap="square" lIns="91440" tIns="45720" rIns="91440" bIns="45720" anchor="t" anchorCtr="0">
            <a:normAutofit/>
          </a:bodyPr>
          <a:lstStyle/>
          <a:p>
            <a:pPr marL="342900" lvl="1" indent="-342900" eaLnBrk="1" hangingPunct="1">
              <a:lnSpc>
                <a:spcPct val="150000"/>
              </a:lnSpc>
              <a:buClr>
                <a:schemeClr val="tx1"/>
              </a:buClr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（一）封面 </a:t>
            </a:r>
          </a:p>
          <a:p>
            <a:pPr marL="342900" lvl="1" indent="-342900" eaLnBrk="1" hangingPunct="1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封面内容简洁明了，主要包括档案号、户主姓名、家庭地址、联系电话、建档医生、家庭医生等。</a:t>
            </a:r>
          </a:p>
          <a:p>
            <a:pPr marL="342900" lvl="1" indent="-342900" eaLnBrk="1" hangingPunct="1">
              <a:lnSpc>
                <a:spcPct val="150000"/>
              </a:lnSpc>
              <a:buClr>
                <a:schemeClr val="tx1"/>
              </a:buClr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（二）家庭基本资料 </a:t>
            </a:r>
          </a:p>
          <a:p>
            <a:pPr marL="342900" lvl="1" indent="-342900" eaLnBrk="1" hangingPunct="1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家庭基本资料包括家庭成员资料、家庭生活周期、家庭类型、居住状况、家庭生活习惯等。</a:t>
            </a:r>
            <a:endParaRPr lang="en-US" altLang="zh-CN" sz="2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lvl="1" indent="-342900" eaLnBrk="1" hangingPunct="1">
              <a:lnSpc>
                <a:spcPct val="150000"/>
              </a:lnSpc>
              <a:buClr>
                <a:schemeClr val="tx1"/>
              </a:buClr>
              <a:buNone/>
            </a:pPr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（三）家庭主要健康问题目录</a:t>
            </a:r>
          </a:p>
          <a:p>
            <a:pPr marL="342900" lvl="1" indent="-342900" eaLnBrk="1" hangingPunct="1"/>
            <a:r>
              <a:rPr lang="zh-CN" altLang="en-US" sz="2000" dirty="0">
                <a:latin typeface="黑体" panose="02010609060101010101" pitchFamily="2" charset="-122"/>
                <a:ea typeface="黑体" panose="02010609060101010101" pitchFamily="2" charset="-122"/>
              </a:rPr>
              <a:t>家庭主要健康问题指各家庭、成员的主要健康问题及家庭危机、家庭压力等，按家庭成员姓名、问题名称、发生时间、处理措施、处理结果几个方面记录。</a:t>
            </a:r>
          </a:p>
        </p:txBody>
      </p:sp>
      <p:sp>
        <p:nvSpPr>
          <p:cNvPr id="2" name="标题 9">
            <a:extLst>
              <a:ext uri="{FF2B5EF4-FFF2-40B4-BE49-F238E27FC236}">
                <a16:creationId xmlns:a16="http://schemas.microsoft.com/office/drawing/2014/main" id="{3CB52E72-E192-82D5-70BE-61F97F446624}"/>
              </a:ext>
            </a:extLst>
          </p:cNvPr>
          <p:cNvSpPr/>
          <p:nvPr/>
        </p:nvSpPr>
        <p:spPr>
          <a:xfrm>
            <a:off x="685800" y="838200"/>
            <a:ext cx="3733800" cy="5651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二、家庭健康档案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CB56C56-24BF-6E1D-477A-92B143D3B364}"/>
              </a:ext>
            </a:extLst>
          </p:cNvPr>
          <p:cNvSpPr/>
          <p:nvPr/>
        </p:nvSpPr>
        <p:spPr>
          <a:xfrm>
            <a:off x="304800" y="28575"/>
            <a:ext cx="68580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任务二 社区健康档案的种类和内容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E2YjQ1MGQ2Y2M4YTE5MDRjZWU0MGEzZjQ0MTFjYm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920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12,&quot;width&quot;:5786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920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1412</Words>
  <Application>Microsoft Office PowerPoint</Application>
  <PresentationFormat>宽屏</PresentationFormat>
  <Paragraphs>149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黑体</vt:lpstr>
      <vt:lpstr>微软雅黑</vt:lpstr>
      <vt:lpstr>Arial</vt:lpstr>
      <vt:lpstr>1_Office 主题​​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TUP</dc:creator>
  <cp:lastModifiedBy>295852478@qq.com</cp:lastModifiedBy>
  <cp:revision>168</cp:revision>
  <dcterms:created xsi:type="dcterms:W3CDTF">2025-08-17T10:13:27Z</dcterms:created>
  <dcterms:modified xsi:type="dcterms:W3CDTF">2025-08-18T01:59:01Z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5D0BB50798034BDAA9D9534E2177DE2C</vt:lpwstr>
  </property>
  <property fmtid="{D5CDD505-2E9C-101B-9397-08002B2CF9AE}" pid="4" name="KSOProductBuildVer">
    <vt:lpwstr>2052-6.11.0.8885</vt:lpwstr>
  </property>
</Properties>
</file>