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3.xml" ContentType="application/vnd.openxmlformats-officedocument.theme+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heme/theme4.xml" ContentType="application/vnd.openxmlformats-officedocument.them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78" r:id="rId2"/>
    <p:sldMasterId id="2147483684" r:id="rId3"/>
  </p:sldMasterIdLst>
  <p:handoutMasterIdLst>
    <p:handoutMasterId r:id="rId25"/>
  </p:handoutMasterIdLst>
  <p:sldIdLst>
    <p:sldId id="415" r:id="rId4"/>
    <p:sldId id="416" r:id="rId5"/>
    <p:sldId id="417" r:id="rId6"/>
    <p:sldId id="397" r:id="rId7"/>
    <p:sldId id="370" r:id="rId8"/>
    <p:sldId id="371" r:id="rId9"/>
    <p:sldId id="372" r:id="rId10"/>
    <p:sldId id="373" r:id="rId11"/>
    <p:sldId id="374" r:id="rId12"/>
    <p:sldId id="375" r:id="rId13"/>
    <p:sldId id="376" r:id="rId14"/>
    <p:sldId id="377" r:id="rId15"/>
    <p:sldId id="378" r:id="rId16"/>
    <p:sldId id="379" r:id="rId17"/>
    <p:sldId id="380" r:id="rId18"/>
    <p:sldId id="403" r:id="rId19"/>
    <p:sldId id="404" r:id="rId20"/>
    <p:sldId id="405" r:id="rId21"/>
    <p:sldId id="406" r:id="rId22"/>
    <p:sldId id="381" r:id="rId23"/>
    <p:sldId id="418" r:id="rId24"/>
  </p:sldIdLst>
  <p:sldSz cx="12192000" cy="6858000"/>
  <p:notesSz cx="6858000" cy="9144000"/>
  <p:custDataLst>
    <p:tags r:id="rId26"/>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作者" initials="作"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C8C93"/>
    <a:srgbClr val="006600"/>
    <a:srgbClr val="FF9966"/>
    <a:srgbClr val="FFCC99"/>
    <a:srgbClr val="FFCCCC"/>
    <a:srgbClr val="FFCCFF"/>
    <a:srgbClr val="000066"/>
    <a:srgbClr val="CC0000"/>
    <a:srgbClr val="3399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50" d="100"/>
          <a:sy n="50" d="100"/>
        </p:scale>
        <p:origin x="456" y="39"/>
      </p:cViewPr>
      <p:guideLst>
        <p:guide orient="horz" pos="2160"/>
        <p:guide pos="384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tags" Target="tags/tag1.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commentAuthors" Target="commentAuthors.xml"/><Relationship Id="rId30"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4">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800EE499-D129-484D-B5C0-D0F3AC30E8B1}" type="doc">
      <dgm:prSet loTypeId="urn:microsoft.com/office/officeart/2005/8/layout/vList3" loCatId="list" qsTypeId="urn:microsoft.com/office/officeart/2005/8/quickstyle/simple1#4" qsCatId="simple" csTypeId="urn:microsoft.com/office/officeart/2005/8/colors/accent1_2#4" csCatId="accent1" phldr="0"/>
      <dgm:spPr/>
    </dgm:pt>
    <dgm:pt modelId="{BEB4A0DE-FB16-4C4F-8DEA-03570694B93A}">
      <dgm:prSet phldrT="[文本]" phldr="0" custT="1"/>
      <dgm:spPr/>
      <dgm:t>
        <a:bodyPr vert="horz" wrap="square"/>
        <a:lstStyle/>
        <a:p>
          <a:pPr algn="l">
            <a:lnSpc>
              <a:spcPct val="100000"/>
            </a:lnSpc>
            <a:spcBef>
              <a:spcPct val="0"/>
            </a:spcBef>
            <a:spcAft>
              <a:spcPct val="35000"/>
            </a:spcAft>
          </a:pPr>
          <a:r>
            <a:rPr lang="zh-CN" altLang="en-US" sz="2000">
              <a:solidFill>
                <a:schemeClr val="bg1"/>
              </a:solidFill>
              <a:latin typeface="黑体" panose="02010609060101010101" pitchFamily="2" charset="-122"/>
              <a:ea typeface="黑体" panose="02010609060101010101" pitchFamily="2" charset="-122"/>
            </a:rPr>
            <a:t>了解社区健康档案的意义。</a:t>
          </a:r>
        </a:p>
      </dgm:t>
    </dgm:pt>
    <dgm:pt modelId="{A1CD0B47-03FC-4535-A972-2673574CE2F3}" type="parTrans" cxnId="{CE12A3D4-E2E6-4053-A575-D3755E906BD4}">
      <dgm:prSet/>
      <dgm:spPr/>
      <dgm:t>
        <a:bodyPr/>
        <a:lstStyle/>
        <a:p>
          <a:endParaRPr lang="zh-CN" altLang="en-US">
            <a:solidFill>
              <a:schemeClr val="bg1"/>
            </a:solidFill>
          </a:endParaRPr>
        </a:p>
      </dgm:t>
    </dgm:pt>
    <dgm:pt modelId="{66283CB7-69B8-41D5-A569-950515985F71}" type="sibTrans" cxnId="{CE12A3D4-E2E6-4053-A575-D3755E906BD4}">
      <dgm:prSet/>
      <dgm:spPr/>
      <dgm:t>
        <a:bodyPr/>
        <a:lstStyle/>
        <a:p>
          <a:endParaRPr lang="zh-CN" altLang="en-US">
            <a:solidFill>
              <a:schemeClr val="bg1"/>
            </a:solidFill>
          </a:endParaRPr>
        </a:p>
      </dgm:t>
    </dgm:pt>
    <dgm:pt modelId="{11A5EA0A-517A-463B-9BA8-5EB54D7D10F8}">
      <dgm:prSet phldrT="[文本]" phldr="0" custT="1"/>
      <dgm:spPr/>
      <dgm:t>
        <a:bodyPr vert="horz" wrap="square"/>
        <a:lstStyle/>
        <a:p>
          <a:pPr algn="l">
            <a:lnSpc>
              <a:spcPct val="100000"/>
            </a:lnSpc>
            <a:spcBef>
              <a:spcPct val="0"/>
            </a:spcBef>
            <a:spcAft>
              <a:spcPct val="35000"/>
            </a:spcAft>
          </a:pPr>
          <a:r>
            <a:rPr lang="zh-CN" altLang="en-US" sz="2000">
              <a:solidFill>
                <a:schemeClr val="bg1"/>
              </a:solidFill>
              <a:latin typeface="黑体" panose="02010609060101010101" pitchFamily="2" charset="-122"/>
              <a:ea typeface="黑体" panose="02010609060101010101" pitchFamily="2" charset="-122"/>
            </a:rPr>
            <a:t>熟悉建立社区健康档案的注意事项及管理中存在的问题;社区健康档案的种类与内容。</a:t>
          </a:r>
        </a:p>
      </dgm:t>
    </dgm:pt>
    <dgm:pt modelId="{E2B15CF1-464F-45CC-BFE4-6F0AA417C19E}" type="parTrans" cxnId="{F002100B-AA6C-4C2C-A5D8-F5D80DF71F93}">
      <dgm:prSet/>
      <dgm:spPr/>
      <dgm:t>
        <a:bodyPr/>
        <a:lstStyle/>
        <a:p>
          <a:endParaRPr lang="zh-CN" altLang="en-US">
            <a:solidFill>
              <a:schemeClr val="bg1"/>
            </a:solidFill>
          </a:endParaRPr>
        </a:p>
      </dgm:t>
    </dgm:pt>
    <dgm:pt modelId="{4EA87785-B7B3-4F48-BB13-D91C5DEA8DC1}" type="sibTrans" cxnId="{F002100B-AA6C-4C2C-A5D8-F5D80DF71F93}">
      <dgm:prSet/>
      <dgm:spPr/>
      <dgm:t>
        <a:bodyPr/>
        <a:lstStyle/>
        <a:p>
          <a:endParaRPr lang="zh-CN" altLang="en-US">
            <a:solidFill>
              <a:schemeClr val="bg1"/>
            </a:solidFill>
          </a:endParaRPr>
        </a:p>
      </dgm:t>
    </dgm:pt>
    <dgm:pt modelId="{25EF8B53-4C57-43A4-9FE1-40C318A0AD88}">
      <dgm:prSet phldrT="[文本]" phldr="0" custT="1"/>
      <dgm:spPr/>
      <dgm:t>
        <a:bodyPr vert="horz" wrap="square"/>
        <a:lstStyle/>
        <a:p>
          <a:pPr algn="l">
            <a:lnSpc>
              <a:spcPct val="100000"/>
            </a:lnSpc>
            <a:spcBef>
              <a:spcPct val="0"/>
            </a:spcBef>
            <a:spcAft>
              <a:spcPct val="35000"/>
            </a:spcAft>
          </a:pPr>
          <a:r>
            <a:rPr lang="zh-CN" altLang="en-US" sz="2000">
              <a:solidFill>
                <a:schemeClr val="bg1"/>
              </a:solidFill>
              <a:latin typeface="黑体" panose="02010609060101010101" pitchFamily="2" charset="-122"/>
              <a:ea typeface="黑体" panose="02010609060101010101" pitchFamily="2" charset="-122"/>
            </a:rPr>
            <a:t>掌握社区健康档案的建立方法与管理方法。</a:t>
          </a:r>
        </a:p>
      </dgm:t>
    </dgm:pt>
    <dgm:pt modelId="{62CE1C4C-AE05-4247-9728-BCA5F5CA780A}" type="parTrans" cxnId="{5C4E599C-BF42-4458-81A8-2D49F093FCC5}">
      <dgm:prSet/>
      <dgm:spPr/>
      <dgm:t>
        <a:bodyPr/>
        <a:lstStyle/>
        <a:p>
          <a:endParaRPr lang="zh-CN" altLang="en-US">
            <a:solidFill>
              <a:schemeClr val="bg1"/>
            </a:solidFill>
          </a:endParaRPr>
        </a:p>
      </dgm:t>
    </dgm:pt>
    <dgm:pt modelId="{F463D266-32E5-414A-9781-DA46FFE60955}" type="sibTrans" cxnId="{5C4E599C-BF42-4458-81A8-2D49F093FCC5}">
      <dgm:prSet/>
      <dgm:spPr/>
      <dgm:t>
        <a:bodyPr/>
        <a:lstStyle/>
        <a:p>
          <a:endParaRPr lang="zh-CN" altLang="en-US">
            <a:solidFill>
              <a:schemeClr val="bg1"/>
            </a:solidFill>
          </a:endParaRPr>
        </a:p>
      </dgm:t>
    </dgm:pt>
    <dgm:pt modelId="{1920516C-FF6E-4FED-988F-815B127E5487}">
      <dgm:prSet phldr="0" custT="1"/>
      <dgm:spPr/>
      <dgm:t>
        <a:bodyPr vert="horz" wrap="square"/>
        <a:lstStyle/>
        <a:p>
          <a:pPr algn="l">
            <a:lnSpc>
              <a:spcPct val="100000"/>
            </a:lnSpc>
            <a:spcBef>
              <a:spcPct val="0"/>
            </a:spcBef>
            <a:spcAft>
              <a:spcPct val="35000"/>
            </a:spcAft>
          </a:pPr>
          <a:r>
            <a:rPr lang="zh-CN" sz="2000">
              <a:solidFill>
                <a:schemeClr val="bg1"/>
              </a:solidFill>
              <a:latin typeface="黑体" panose="02010609060101010101" pitchFamily="2" charset="-122"/>
              <a:ea typeface="黑体" panose="02010609060101010101" pitchFamily="2" charset="-122"/>
            </a:rPr>
            <a:t>能正确建立社区居民健康档案，并对档案进行管理。</a:t>
          </a:r>
        </a:p>
      </dgm:t>
    </dgm:pt>
    <dgm:pt modelId="{50A405F0-E797-4DFD-87B8-83812B40E0C9}" type="parTrans" cxnId="{7F482637-51C9-4A3B-B69B-A6DFB017CFAF}">
      <dgm:prSet/>
      <dgm:spPr/>
      <dgm:t>
        <a:bodyPr/>
        <a:lstStyle/>
        <a:p>
          <a:endParaRPr lang="zh-CN" altLang="en-US">
            <a:solidFill>
              <a:schemeClr val="bg1"/>
            </a:solidFill>
          </a:endParaRPr>
        </a:p>
      </dgm:t>
    </dgm:pt>
    <dgm:pt modelId="{897AC111-EB92-461B-AFEF-58E0072ED4B5}" type="sibTrans" cxnId="{7F482637-51C9-4A3B-B69B-A6DFB017CFAF}">
      <dgm:prSet/>
      <dgm:spPr/>
      <dgm:t>
        <a:bodyPr/>
        <a:lstStyle/>
        <a:p>
          <a:endParaRPr lang="zh-CN" altLang="en-US">
            <a:solidFill>
              <a:schemeClr val="bg1"/>
            </a:solidFill>
          </a:endParaRPr>
        </a:p>
      </dgm:t>
    </dgm:pt>
    <dgm:pt modelId="{3A30B1D0-F146-41C6-9373-8CC849B0566C}" type="pres">
      <dgm:prSet presAssocID="{800EE499-D129-484D-B5C0-D0F3AC30E8B1}" presName="linearFlow" presStyleCnt="0">
        <dgm:presLayoutVars>
          <dgm:dir/>
          <dgm:resizeHandles val="exact"/>
        </dgm:presLayoutVars>
      </dgm:prSet>
      <dgm:spPr/>
    </dgm:pt>
    <dgm:pt modelId="{65AAD8D9-A2BB-4BC0-ADC4-32A3E0934999}" type="pres">
      <dgm:prSet presAssocID="{BEB4A0DE-FB16-4C4F-8DEA-03570694B93A}" presName="composite" presStyleCnt="0"/>
      <dgm:spPr/>
    </dgm:pt>
    <dgm:pt modelId="{F8DF891C-0D10-4055-A8A8-3FC34ADEDC5B}" type="pres">
      <dgm:prSet presAssocID="{BEB4A0DE-FB16-4C4F-8DEA-03570694B93A}" presName="imgShp" presStyleLbl="fgImgPlace1" presStyleIdx="0" presStyleCnt="4"/>
      <dgm:spPr/>
    </dgm:pt>
    <dgm:pt modelId="{5D3E6026-A697-4D8F-84B5-C5321A8528B3}" type="pres">
      <dgm:prSet presAssocID="{BEB4A0DE-FB16-4C4F-8DEA-03570694B93A}" presName="txShp" presStyleLbl="node1" presStyleIdx="0" presStyleCnt="4">
        <dgm:presLayoutVars>
          <dgm:bulletEnabled val="1"/>
        </dgm:presLayoutVars>
      </dgm:prSet>
      <dgm:spPr/>
    </dgm:pt>
    <dgm:pt modelId="{01F33C7F-4C3C-42D3-8542-4BC345A10B4C}" type="pres">
      <dgm:prSet presAssocID="{66283CB7-69B8-41D5-A569-950515985F71}" presName="spacing" presStyleCnt="0"/>
      <dgm:spPr/>
    </dgm:pt>
    <dgm:pt modelId="{5373068E-DCEB-4D3C-BFF1-43C34CE727FD}" type="pres">
      <dgm:prSet presAssocID="{11A5EA0A-517A-463B-9BA8-5EB54D7D10F8}" presName="composite" presStyleCnt="0"/>
      <dgm:spPr/>
    </dgm:pt>
    <dgm:pt modelId="{48C23F44-CDC2-4998-B9C4-F737C51D3228}" type="pres">
      <dgm:prSet presAssocID="{11A5EA0A-517A-463B-9BA8-5EB54D7D10F8}" presName="imgShp" presStyleLbl="fgImgPlace1" presStyleIdx="1" presStyleCnt="4"/>
      <dgm:spPr/>
    </dgm:pt>
    <dgm:pt modelId="{DC27DDA6-73A4-45AF-8B52-70E594C6E063}" type="pres">
      <dgm:prSet presAssocID="{11A5EA0A-517A-463B-9BA8-5EB54D7D10F8}" presName="txShp" presStyleLbl="node1" presStyleIdx="1" presStyleCnt="4">
        <dgm:presLayoutVars>
          <dgm:bulletEnabled val="1"/>
        </dgm:presLayoutVars>
      </dgm:prSet>
      <dgm:spPr/>
    </dgm:pt>
    <dgm:pt modelId="{1BD648EC-230D-47E1-A618-F93D265B0703}" type="pres">
      <dgm:prSet presAssocID="{4EA87785-B7B3-4F48-BB13-D91C5DEA8DC1}" presName="spacing" presStyleCnt="0"/>
      <dgm:spPr/>
    </dgm:pt>
    <dgm:pt modelId="{7D4A810A-A6D4-47BA-AF8D-AB4F73C04080}" type="pres">
      <dgm:prSet presAssocID="{25EF8B53-4C57-43A4-9FE1-40C318A0AD88}" presName="composite" presStyleCnt="0"/>
      <dgm:spPr/>
    </dgm:pt>
    <dgm:pt modelId="{69DE5637-6198-4292-ADFF-69DC2A063BC5}" type="pres">
      <dgm:prSet presAssocID="{25EF8B53-4C57-43A4-9FE1-40C318A0AD88}" presName="imgShp" presStyleLbl="fgImgPlace1" presStyleIdx="2" presStyleCnt="4"/>
      <dgm:spPr/>
    </dgm:pt>
    <dgm:pt modelId="{00C34D87-B2DD-493A-BAA2-1A14EA17DEB1}" type="pres">
      <dgm:prSet presAssocID="{25EF8B53-4C57-43A4-9FE1-40C318A0AD88}" presName="txShp" presStyleLbl="node1" presStyleIdx="2" presStyleCnt="4">
        <dgm:presLayoutVars>
          <dgm:bulletEnabled val="1"/>
        </dgm:presLayoutVars>
      </dgm:prSet>
      <dgm:spPr/>
    </dgm:pt>
    <dgm:pt modelId="{539D12D7-6F87-4A1E-80DF-EAB5320C4676}" type="pres">
      <dgm:prSet presAssocID="{F463D266-32E5-414A-9781-DA46FFE60955}" presName="spacing" presStyleCnt="0"/>
      <dgm:spPr/>
    </dgm:pt>
    <dgm:pt modelId="{52719CFF-D917-4BE2-A334-874D3DCFF3E0}" type="pres">
      <dgm:prSet presAssocID="{1920516C-FF6E-4FED-988F-815B127E5487}" presName="composite" presStyleCnt="0"/>
      <dgm:spPr/>
    </dgm:pt>
    <dgm:pt modelId="{8FE7F43B-F07E-4C3B-89AA-CFEEE19DAAD4}" type="pres">
      <dgm:prSet presAssocID="{1920516C-FF6E-4FED-988F-815B127E5487}" presName="imgShp" presStyleLbl="fgImgPlace1" presStyleIdx="3" presStyleCnt="4"/>
      <dgm:spPr/>
    </dgm:pt>
    <dgm:pt modelId="{47366DD4-F5A0-4835-9ACB-F7B8494C17EA}" type="pres">
      <dgm:prSet presAssocID="{1920516C-FF6E-4FED-988F-815B127E5487}" presName="txShp" presStyleLbl="node1" presStyleIdx="3" presStyleCnt="4">
        <dgm:presLayoutVars>
          <dgm:bulletEnabled val="1"/>
        </dgm:presLayoutVars>
      </dgm:prSet>
      <dgm:spPr/>
    </dgm:pt>
  </dgm:ptLst>
  <dgm:cxnLst>
    <dgm:cxn modelId="{F002100B-AA6C-4C2C-A5D8-F5D80DF71F93}" srcId="{800EE499-D129-484D-B5C0-D0F3AC30E8B1}" destId="{11A5EA0A-517A-463B-9BA8-5EB54D7D10F8}" srcOrd="1" destOrd="0" parTransId="{E2B15CF1-464F-45CC-BFE4-6F0AA417C19E}" sibTransId="{4EA87785-B7B3-4F48-BB13-D91C5DEA8DC1}"/>
    <dgm:cxn modelId="{5204DE1E-5858-4168-9504-1DBD9185EA8F}" type="presOf" srcId="{4EA87785-B7B3-4F48-BB13-D91C5DEA8DC1}" destId="{1BD648EC-230D-47E1-A618-F93D265B0703}" srcOrd="0" destOrd="0" presId="urn:microsoft.com/office/officeart/2005/8/layout/vList3"/>
    <dgm:cxn modelId="{7F482637-51C9-4A3B-B69B-A6DFB017CFAF}" srcId="{800EE499-D129-484D-B5C0-D0F3AC30E8B1}" destId="{1920516C-FF6E-4FED-988F-815B127E5487}" srcOrd="3" destOrd="0" parTransId="{50A405F0-E797-4DFD-87B8-83812B40E0C9}" sibTransId="{897AC111-EB92-461B-AFEF-58E0072ED4B5}"/>
    <dgm:cxn modelId="{9F0C534C-8255-4D5F-808D-CA8DDDFB615A}" type="presOf" srcId="{1920516C-FF6E-4FED-988F-815B127E5487}" destId="{47366DD4-F5A0-4835-9ACB-F7B8494C17EA}" srcOrd="0" destOrd="0" presId="urn:microsoft.com/office/officeart/2005/8/layout/vList3"/>
    <dgm:cxn modelId="{5B43E44C-A69B-453D-8F79-C59B56D30347}" type="presOf" srcId="{800EE499-D129-484D-B5C0-D0F3AC30E8B1}" destId="{3A30B1D0-F146-41C6-9373-8CC849B0566C}" srcOrd="0" destOrd="0" presId="urn:microsoft.com/office/officeart/2005/8/layout/vList3"/>
    <dgm:cxn modelId="{1054F14D-3057-4AFA-A2BB-61B7D5909E44}" type="presOf" srcId="{11A5EA0A-517A-463B-9BA8-5EB54D7D10F8}" destId="{DC27DDA6-73A4-45AF-8B52-70E594C6E063}" srcOrd="0" destOrd="0" presId="urn:microsoft.com/office/officeart/2005/8/layout/vList3"/>
    <dgm:cxn modelId="{C5930657-78DB-4021-9FEF-F425AFB9BF0B}" type="presOf" srcId="{BEB4A0DE-FB16-4C4F-8DEA-03570694B93A}" destId="{5D3E6026-A697-4D8F-84B5-C5321A8528B3}" srcOrd="0" destOrd="0" presId="urn:microsoft.com/office/officeart/2005/8/layout/vList3"/>
    <dgm:cxn modelId="{5C4E599C-BF42-4458-81A8-2D49F093FCC5}" srcId="{800EE499-D129-484D-B5C0-D0F3AC30E8B1}" destId="{25EF8B53-4C57-43A4-9FE1-40C318A0AD88}" srcOrd="2" destOrd="0" parTransId="{62CE1C4C-AE05-4247-9728-BCA5F5CA780A}" sibTransId="{F463D266-32E5-414A-9781-DA46FFE60955}"/>
    <dgm:cxn modelId="{9DE241BB-97F0-47CE-9F47-DFACE0892B55}" type="presOf" srcId="{F463D266-32E5-414A-9781-DA46FFE60955}" destId="{539D12D7-6F87-4A1E-80DF-EAB5320C4676}" srcOrd="0" destOrd="0" presId="urn:microsoft.com/office/officeart/2005/8/layout/vList3"/>
    <dgm:cxn modelId="{CE12A3D4-E2E6-4053-A575-D3755E906BD4}" srcId="{800EE499-D129-484D-B5C0-D0F3AC30E8B1}" destId="{BEB4A0DE-FB16-4C4F-8DEA-03570694B93A}" srcOrd="0" destOrd="0" parTransId="{A1CD0B47-03FC-4535-A972-2673574CE2F3}" sibTransId="{66283CB7-69B8-41D5-A569-950515985F71}"/>
    <dgm:cxn modelId="{7E1958E3-4ACF-4829-8C5E-BD959844A57C}" type="presOf" srcId="{66283CB7-69B8-41D5-A569-950515985F71}" destId="{01F33C7F-4C3C-42D3-8542-4BC345A10B4C}" srcOrd="0" destOrd="0" presId="urn:microsoft.com/office/officeart/2005/8/layout/vList3"/>
    <dgm:cxn modelId="{51A4EEF4-98CE-4D85-B277-7545D337519B}" type="presOf" srcId="{25EF8B53-4C57-43A4-9FE1-40C318A0AD88}" destId="{00C34D87-B2DD-493A-BAA2-1A14EA17DEB1}" srcOrd="0" destOrd="0" presId="urn:microsoft.com/office/officeart/2005/8/layout/vList3"/>
    <dgm:cxn modelId="{51303645-D738-4755-8036-F73ECED75367}" type="presParOf" srcId="{3A30B1D0-F146-41C6-9373-8CC849B0566C}" destId="{65AAD8D9-A2BB-4BC0-ADC4-32A3E0934999}" srcOrd="0" destOrd="0" presId="urn:microsoft.com/office/officeart/2005/8/layout/vList3"/>
    <dgm:cxn modelId="{445514AD-1B97-4406-9011-FD0657F33051}" type="presParOf" srcId="{65AAD8D9-A2BB-4BC0-ADC4-32A3E0934999}" destId="{F8DF891C-0D10-4055-A8A8-3FC34ADEDC5B}" srcOrd="0" destOrd="0" presId="urn:microsoft.com/office/officeart/2005/8/layout/vList3"/>
    <dgm:cxn modelId="{C186501E-DDAB-4215-AFCF-358425615812}" type="presParOf" srcId="{65AAD8D9-A2BB-4BC0-ADC4-32A3E0934999}" destId="{5D3E6026-A697-4D8F-84B5-C5321A8528B3}" srcOrd="1" destOrd="0" presId="urn:microsoft.com/office/officeart/2005/8/layout/vList3"/>
    <dgm:cxn modelId="{F076C18A-FDE7-4682-9F65-792FE84EAE47}" type="presParOf" srcId="{3A30B1D0-F146-41C6-9373-8CC849B0566C}" destId="{01F33C7F-4C3C-42D3-8542-4BC345A10B4C}" srcOrd="1" destOrd="0" presId="urn:microsoft.com/office/officeart/2005/8/layout/vList3"/>
    <dgm:cxn modelId="{EF4166CD-3113-4D56-BC27-EDD6D7283B41}" type="presParOf" srcId="{3A30B1D0-F146-41C6-9373-8CC849B0566C}" destId="{5373068E-DCEB-4D3C-BFF1-43C34CE727FD}" srcOrd="2" destOrd="0" presId="urn:microsoft.com/office/officeart/2005/8/layout/vList3"/>
    <dgm:cxn modelId="{5201E465-9473-4755-B15E-B6F9C7A01AE8}" type="presParOf" srcId="{5373068E-DCEB-4D3C-BFF1-43C34CE727FD}" destId="{48C23F44-CDC2-4998-B9C4-F737C51D3228}" srcOrd="0" destOrd="0" presId="urn:microsoft.com/office/officeart/2005/8/layout/vList3"/>
    <dgm:cxn modelId="{8B9C1E6D-9555-424B-A521-0D673A8DF606}" type="presParOf" srcId="{5373068E-DCEB-4D3C-BFF1-43C34CE727FD}" destId="{DC27DDA6-73A4-45AF-8B52-70E594C6E063}" srcOrd="1" destOrd="0" presId="urn:microsoft.com/office/officeart/2005/8/layout/vList3"/>
    <dgm:cxn modelId="{F236839E-F343-4C89-BAAC-3F902B2B4EED}" type="presParOf" srcId="{3A30B1D0-F146-41C6-9373-8CC849B0566C}" destId="{1BD648EC-230D-47E1-A618-F93D265B0703}" srcOrd="3" destOrd="0" presId="urn:microsoft.com/office/officeart/2005/8/layout/vList3"/>
    <dgm:cxn modelId="{ABC51C20-9163-4ED1-8E7B-922283C7E15B}" type="presParOf" srcId="{3A30B1D0-F146-41C6-9373-8CC849B0566C}" destId="{7D4A810A-A6D4-47BA-AF8D-AB4F73C04080}" srcOrd="4" destOrd="0" presId="urn:microsoft.com/office/officeart/2005/8/layout/vList3"/>
    <dgm:cxn modelId="{07EE5310-BBA6-408F-81E5-5CEDCE4A8E1B}" type="presParOf" srcId="{7D4A810A-A6D4-47BA-AF8D-AB4F73C04080}" destId="{69DE5637-6198-4292-ADFF-69DC2A063BC5}" srcOrd="0" destOrd="0" presId="urn:microsoft.com/office/officeart/2005/8/layout/vList3"/>
    <dgm:cxn modelId="{027A4E3A-D605-4C92-B8CC-F86B73FE1839}" type="presParOf" srcId="{7D4A810A-A6D4-47BA-AF8D-AB4F73C04080}" destId="{00C34D87-B2DD-493A-BAA2-1A14EA17DEB1}" srcOrd="1" destOrd="0" presId="urn:microsoft.com/office/officeart/2005/8/layout/vList3"/>
    <dgm:cxn modelId="{8AE42C23-31CB-42B8-B426-F3DDB4573C82}" type="presParOf" srcId="{3A30B1D0-F146-41C6-9373-8CC849B0566C}" destId="{539D12D7-6F87-4A1E-80DF-EAB5320C4676}" srcOrd="5" destOrd="0" presId="urn:microsoft.com/office/officeart/2005/8/layout/vList3"/>
    <dgm:cxn modelId="{6C03346C-28E7-41D9-8122-5077A1E0AB24}" type="presParOf" srcId="{3A30B1D0-F146-41C6-9373-8CC849B0566C}" destId="{52719CFF-D917-4BE2-A334-874D3DCFF3E0}" srcOrd="6" destOrd="0" presId="urn:microsoft.com/office/officeart/2005/8/layout/vList3"/>
    <dgm:cxn modelId="{E87CE0A9-6DFC-415A-83BA-44324B3FD43A}" type="presParOf" srcId="{52719CFF-D917-4BE2-A334-874D3DCFF3E0}" destId="{8FE7F43B-F07E-4C3B-89AA-CFEEE19DAAD4}" srcOrd="0" destOrd="0" presId="urn:microsoft.com/office/officeart/2005/8/layout/vList3"/>
    <dgm:cxn modelId="{9EC872EA-0D13-4F0E-B168-7647DB8C7B17}" type="presParOf" srcId="{52719CFF-D917-4BE2-A334-874D3DCFF3E0}" destId="{47366DD4-F5A0-4835-9ACB-F7B8494C17EA}" srcOrd="1" destOrd="0" presId="urn:microsoft.com/office/officeart/2005/8/layout/v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D3E6026-A697-4D8F-84B5-C5321A8528B3}">
      <dsp:nvSpPr>
        <dsp:cNvPr id="0" name=""/>
        <dsp:cNvSpPr/>
      </dsp:nvSpPr>
      <dsp:spPr>
        <a:xfrm rot="10800000">
          <a:off x="2033911" y="589"/>
          <a:ext cx="7402058" cy="677931"/>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8949" tIns="76200" rIns="142240" bIns="76200" numCol="1" spcCol="1270" anchor="ctr" anchorCtr="0">
          <a:noAutofit/>
        </a:bodyPr>
        <a:lstStyle/>
        <a:p>
          <a:pPr marL="0" lvl="0" indent="0" algn="l" defTabSz="889000">
            <a:lnSpc>
              <a:spcPct val="100000"/>
            </a:lnSpc>
            <a:spcBef>
              <a:spcPct val="0"/>
            </a:spcBef>
            <a:spcAft>
              <a:spcPct val="35000"/>
            </a:spcAft>
            <a:buNone/>
          </a:pPr>
          <a:r>
            <a:rPr lang="zh-CN" altLang="en-US" sz="2000" kern="1200">
              <a:solidFill>
                <a:schemeClr val="bg1"/>
              </a:solidFill>
              <a:latin typeface="黑体" panose="02010609060101010101" pitchFamily="2" charset="-122"/>
              <a:ea typeface="黑体" panose="02010609060101010101" pitchFamily="2" charset="-122"/>
            </a:rPr>
            <a:t>了解社区健康档案的意义。</a:t>
          </a:r>
        </a:p>
      </dsp:txBody>
      <dsp:txXfrm rot="10800000">
        <a:off x="2203394" y="589"/>
        <a:ext cx="7232575" cy="677931"/>
      </dsp:txXfrm>
    </dsp:sp>
    <dsp:sp modelId="{F8DF891C-0D10-4055-A8A8-3FC34ADEDC5B}">
      <dsp:nvSpPr>
        <dsp:cNvPr id="0" name=""/>
        <dsp:cNvSpPr/>
      </dsp:nvSpPr>
      <dsp:spPr>
        <a:xfrm>
          <a:off x="1694945" y="589"/>
          <a:ext cx="677931" cy="677931"/>
        </a:xfrm>
        <a:prstGeom prst="ellipse">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C27DDA6-73A4-45AF-8B52-70E594C6E063}">
      <dsp:nvSpPr>
        <dsp:cNvPr id="0" name=""/>
        <dsp:cNvSpPr/>
      </dsp:nvSpPr>
      <dsp:spPr>
        <a:xfrm rot="10800000">
          <a:off x="2033911" y="848004"/>
          <a:ext cx="7402058" cy="677931"/>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8949" tIns="76200" rIns="142240" bIns="76200" numCol="1" spcCol="1270" anchor="ctr" anchorCtr="0">
          <a:noAutofit/>
        </a:bodyPr>
        <a:lstStyle/>
        <a:p>
          <a:pPr marL="0" lvl="0" indent="0" algn="l" defTabSz="889000">
            <a:lnSpc>
              <a:spcPct val="100000"/>
            </a:lnSpc>
            <a:spcBef>
              <a:spcPct val="0"/>
            </a:spcBef>
            <a:spcAft>
              <a:spcPct val="35000"/>
            </a:spcAft>
            <a:buNone/>
          </a:pPr>
          <a:r>
            <a:rPr lang="zh-CN" altLang="en-US" sz="2000" kern="1200">
              <a:solidFill>
                <a:schemeClr val="bg1"/>
              </a:solidFill>
              <a:latin typeface="黑体" panose="02010609060101010101" pitchFamily="2" charset="-122"/>
              <a:ea typeface="黑体" panose="02010609060101010101" pitchFamily="2" charset="-122"/>
            </a:rPr>
            <a:t>熟悉建立社区健康档案的注意事项及管理中存在的问题;社区健康档案的种类与内容。</a:t>
          </a:r>
        </a:p>
      </dsp:txBody>
      <dsp:txXfrm rot="10800000">
        <a:off x="2203394" y="848004"/>
        <a:ext cx="7232575" cy="677931"/>
      </dsp:txXfrm>
    </dsp:sp>
    <dsp:sp modelId="{48C23F44-CDC2-4998-B9C4-F737C51D3228}">
      <dsp:nvSpPr>
        <dsp:cNvPr id="0" name=""/>
        <dsp:cNvSpPr/>
      </dsp:nvSpPr>
      <dsp:spPr>
        <a:xfrm>
          <a:off x="1694945" y="848004"/>
          <a:ext cx="677931" cy="677931"/>
        </a:xfrm>
        <a:prstGeom prst="ellipse">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0C34D87-B2DD-493A-BAA2-1A14EA17DEB1}">
      <dsp:nvSpPr>
        <dsp:cNvPr id="0" name=""/>
        <dsp:cNvSpPr/>
      </dsp:nvSpPr>
      <dsp:spPr>
        <a:xfrm rot="10800000">
          <a:off x="2033911" y="1695418"/>
          <a:ext cx="7402058" cy="677931"/>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8949" tIns="76200" rIns="142240" bIns="76200" numCol="1" spcCol="1270" anchor="ctr" anchorCtr="0">
          <a:noAutofit/>
        </a:bodyPr>
        <a:lstStyle/>
        <a:p>
          <a:pPr marL="0" lvl="0" indent="0" algn="l" defTabSz="889000">
            <a:lnSpc>
              <a:spcPct val="100000"/>
            </a:lnSpc>
            <a:spcBef>
              <a:spcPct val="0"/>
            </a:spcBef>
            <a:spcAft>
              <a:spcPct val="35000"/>
            </a:spcAft>
            <a:buNone/>
          </a:pPr>
          <a:r>
            <a:rPr lang="zh-CN" altLang="en-US" sz="2000" kern="1200">
              <a:solidFill>
                <a:schemeClr val="bg1"/>
              </a:solidFill>
              <a:latin typeface="黑体" panose="02010609060101010101" pitchFamily="2" charset="-122"/>
              <a:ea typeface="黑体" panose="02010609060101010101" pitchFamily="2" charset="-122"/>
            </a:rPr>
            <a:t>掌握社区健康档案的建立方法与管理方法。</a:t>
          </a:r>
        </a:p>
      </dsp:txBody>
      <dsp:txXfrm rot="10800000">
        <a:off x="2203394" y="1695418"/>
        <a:ext cx="7232575" cy="677931"/>
      </dsp:txXfrm>
    </dsp:sp>
    <dsp:sp modelId="{69DE5637-6198-4292-ADFF-69DC2A063BC5}">
      <dsp:nvSpPr>
        <dsp:cNvPr id="0" name=""/>
        <dsp:cNvSpPr/>
      </dsp:nvSpPr>
      <dsp:spPr>
        <a:xfrm>
          <a:off x="1694945" y="1695418"/>
          <a:ext cx="677931" cy="677931"/>
        </a:xfrm>
        <a:prstGeom prst="ellipse">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47366DD4-F5A0-4835-9ACB-F7B8494C17EA}">
      <dsp:nvSpPr>
        <dsp:cNvPr id="0" name=""/>
        <dsp:cNvSpPr/>
      </dsp:nvSpPr>
      <dsp:spPr>
        <a:xfrm rot="10800000">
          <a:off x="2033911" y="2542833"/>
          <a:ext cx="7402058" cy="677931"/>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8949" tIns="76200" rIns="142240" bIns="76200" numCol="1" spcCol="1270" anchor="ctr" anchorCtr="0">
          <a:noAutofit/>
        </a:bodyPr>
        <a:lstStyle/>
        <a:p>
          <a:pPr marL="0" lvl="0" indent="0" algn="l" defTabSz="889000">
            <a:lnSpc>
              <a:spcPct val="100000"/>
            </a:lnSpc>
            <a:spcBef>
              <a:spcPct val="0"/>
            </a:spcBef>
            <a:spcAft>
              <a:spcPct val="35000"/>
            </a:spcAft>
            <a:buNone/>
          </a:pPr>
          <a:r>
            <a:rPr lang="zh-CN" sz="2000" kern="1200">
              <a:solidFill>
                <a:schemeClr val="bg1"/>
              </a:solidFill>
              <a:latin typeface="黑体" panose="02010609060101010101" pitchFamily="2" charset="-122"/>
              <a:ea typeface="黑体" panose="02010609060101010101" pitchFamily="2" charset="-122"/>
            </a:rPr>
            <a:t>能正确建立社区居民健康档案，并对档案进行管理。</a:t>
          </a:r>
        </a:p>
      </dsp:txBody>
      <dsp:txXfrm rot="10800000">
        <a:off x="2203394" y="2542833"/>
        <a:ext cx="7232575" cy="677931"/>
      </dsp:txXfrm>
    </dsp:sp>
    <dsp:sp modelId="{8FE7F43B-F07E-4C3B-89AA-CFEEE19DAAD4}">
      <dsp:nvSpPr>
        <dsp:cNvPr id="0" name=""/>
        <dsp:cNvSpPr/>
      </dsp:nvSpPr>
      <dsp:spPr>
        <a:xfrm>
          <a:off x="1694945" y="2542833"/>
          <a:ext cx="677931" cy="677931"/>
        </a:xfrm>
        <a:prstGeom prst="ellipse">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4">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2025/8/18</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tags" Target="../tags/tag7.xml"/><Relationship Id="rId7" Type="http://schemas.openxmlformats.org/officeDocument/2006/relationships/image" Target="../media/image5.emf"/><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image" Target="../media/image4.emf"/><Relationship Id="rId5" Type="http://schemas.openxmlformats.org/officeDocument/2006/relationships/image" Target="../media/image3.png"/><Relationship Id="rId4"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3" Type="http://schemas.openxmlformats.org/officeDocument/2006/relationships/tags" Target="../tags/tag10.xml"/><Relationship Id="rId7" Type="http://schemas.openxmlformats.org/officeDocument/2006/relationships/image" Target="../media/image5.emf"/><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image" Target="../media/image4.emf"/><Relationship Id="rId5" Type="http://schemas.openxmlformats.org/officeDocument/2006/relationships/image" Target="../media/image3.png"/><Relationship Id="rId4"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tags" Target="../tags/tag4.xml"/><Relationship Id="rId7" Type="http://schemas.openxmlformats.org/officeDocument/2006/relationships/image" Target="../media/image5.emf"/><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4.emf"/><Relationship Id="rId5" Type="http://schemas.openxmlformats.org/officeDocument/2006/relationships/image" Target="../media/image3.png"/><Relationship Id="rId4"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pitchFamily="2" charset="-122"/>
            </a:endParaRPr>
          </a:p>
        </p:txBody>
      </p:sp>
      <p:sp>
        <p:nvSpPr>
          <p:cNvPr id="3" name="矩形 2"/>
          <p:cNvSpPr/>
          <p:nvPr/>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pitchFamily="2" charset="-122"/>
            </a:endParaRPr>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2F2A2A96-E392-4BD4-96F4-45C159C7CA26}"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02081A-7E68-44F2-A99E-F075D941C594}" type="slidenum">
              <a:rPr lang="zh-CN" altLang="en-US" smtClean="0"/>
              <a:t>‹#›</a:t>
            </a:fld>
            <a:endParaRPr lang="zh-CN" altLang="en-US"/>
          </a:p>
        </p:txBody>
      </p:sp>
    </p:spTree>
  </p:cSld>
  <p:clrMapOvr>
    <a:masterClrMapping/>
  </p:clrMapOvr>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C1B7B3F-A56B-4310-A966-BD55D80449F1}"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127340-2293-49D2-96F1-6E7BF0C8FD9C}"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90204" pitchFamily="34" charset="0"/>
              <a:ea typeface="宋体"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90204" pitchFamily="34" charset="0"/>
              <a:ea typeface="宋体" pitchFamily="2" charset="-122"/>
              <a:cs typeface="+mn-cs"/>
            </a:endParaRPr>
          </a:p>
        </p:txBody>
      </p:sp>
      <p:sp>
        <p:nvSpPr>
          <p:cNvPr id="4" name="灯片编号占位符 3"/>
          <p:cNvSpPr>
            <a:spLocks noGrp="1"/>
          </p:cNvSpPr>
          <p:nvPr>
            <p:ph type="sldNum" sz="quarter" idx="12"/>
          </p:nvPr>
        </p:nvSpPr>
        <p:spPr/>
        <p:txBody>
          <a:bodyPr/>
          <a:lstStyle/>
          <a:p>
            <a:pPr lvl="0" eaLnBrk="1" hangingPunct="1">
              <a:buNone/>
            </a:pPr>
            <a:fld id="{9A0DB2DC-4C9A-4742-B13C-FB6460FD3503}" type="slidenum">
              <a:rPr lang="en-US" altLang="zh-CN" dirty="0">
                <a:latin typeface="Arial" panose="020B0604020202090204" pitchFamily="34" charset="0"/>
              </a:rPr>
              <a:t>‹#›</a:t>
            </a:fld>
            <a:endParaRPr lang="en-US" altLang="zh-CN" dirty="0">
              <a:latin typeface="Arial" panose="020B0604020202090204" pitchFamily="34" charset="0"/>
            </a:endParaRPr>
          </a:p>
        </p:txBody>
      </p:sp>
    </p:spTree>
  </p:cSld>
  <p:clrMapOvr>
    <a:masterClrMapping/>
  </p:clrMapOvr>
  <p:hf sldNum="0" hdr="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2F2A2A96-E392-4BD4-96F4-45C159C7CA26}"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02081A-7E68-44F2-A99E-F075D941C594}" type="slidenum">
              <a:rPr lang="zh-CN" altLang="en-US" smtClean="0"/>
              <a:t>‹#›</a:t>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F2A2A96-E392-4BD4-96F4-45C159C7CA26}" type="datetimeFigureOut">
              <a:rPr lang="zh-CN" altLang="en-US" smtClean="0"/>
              <a:t>2025/8/18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E02081A-7E68-44F2-A99E-F075D941C594}" type="slidenum">
              <a:rPr lang="zh-CN" altLang="en-US" smtClean="0"/>
              <a:t>‹#›</a:t>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pitchFamily="2" charset="-122"/>
            </a:endParaRPr>
          </a:p>
        </p:txBody>
      </p:sp>
      <p:sp>
        <p:nvSpPr>
          <p:cNvPr id="3" name="矩形 2"/>
          <p:cNvSpPr/>
          <p:nvPr/>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pitchFamily="2" charset="-122"/>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1_目录页">
    <p:spTree>
      <p:nvGrpSpPr>
        <p:cNvPr id="1" name=""/>
        <p:cNvGrpSpPr/>
        <p:nvPr/>
      </p:nvGrpSpPr>
      <p:grpSpPr>
        <a:xfrm>
          <a:off x="0" y="0"/>
          <a:ext cx="0" cy="0"/>
          <a:chOff x="0" y="0"/>
          <a:chExt cx="0" cy="0"/>
        </a:xfrm>
      </p:grpSpPr>
      <p:sp>
        <p:nvSpPr>
          <p:cNvPr id="2" name="矩形 1"/>
          <p:cNvSpPr/>
          <p:nvPr/>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pitchFamily="2" charset="-122"/>
            </a:endParaRPr>
          </a:p>
        </p:txBody>
      </p:sp>
      <p:sp>
        <p:nvSpPr>
          <p:cNvPr id="3" name="矩形 2"/>
          <p:cNvSpPr/>
          <p:nvPr/>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pitchFamily="2" charset="-122"/>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60419" name="图片 5"/>
          <p:cNvPicPr>
            <a:picLocks noChangeAspect="1"/>
          </p:cNvPicPr>
          <p:nvPr>
            <p:custDataLst>
              <p:tags r:id="rId1"/>
            </p:custDataLst>
          </p:nvPr>
        </p:nvPicPr>
        <p:blipFill>
          <a:blip r:embed="rId5"/>
          <a:stretch>
            <a:fillRect/>
          </a:stretch>
        </p:blipFill>
        <p:spPr>
          <a:xfrm>
            <a:off x="10899775" y="5443538"/>
            <a:ext cx="1292225" cy="1414462"/>
          </a:xfrm>
          <a:prstGeom prst="rect">
            <a:avLst/>
          </a:prstGeom>
          <a:noFill/>
          <a:ln w="9525">
            <a:noFill/>
          </a:ln>
        </p:spPr>
      </p:pic>
      <p:pic>
        <p:nvPicPr>
          <p:cNvPr id="60420" name="图片 8"/>
          <p:cNvPicPr>
            <a:picLocks noChangeAspect="1"/>
          </p:cNvPicPr>
          <p:nvPr>
            <p:custDataLst>
              <p:tags r:id="rId2"/>
            </p:custDataLst>
          </p:nvPr>
        </p:nvPicPr>
        <p:blipFill>
          <a:blip r:embed="rId6"/>
          <a:stretch>
            <a:fillRect/>
          </a:stretch>
        </p:blipFill>
        <p:spPr>
          <a:xfrm>
            <a:off x="260350" y="114300"/>
            <a:ext cx="546100" cy="534988"/>
          </a:xfrm>
          <a:prstGeom prst="rect">
            <a:avLst/>
          </a:prstGeom>
          <a:noFill/>
          <a:ln w="9525">
            <a:noFill/>
          </a:ln>
        </p:spPr>
      </p:pic>
      <p:pic>
        <p:nvPicPr>
          <p:cNvPr id="60421" name="图片 9"/>
          <p:cNvPicPr>
            <a:picLocks noChangeAspect="1"/>
          </p:cNvPicPr>
          <p:nvPr>
            <p:custDataLst>
              <p:tags r:id="rId3"/>
            </p:custDataLst>
          </p:nvPr>
        </p:nvPicPr>
        <p:blipFill>
          <a:blip r:embed="rId7"/>
          <a:stretch>
            <a:fillRect/>
          </a:stretch>
        </p:blipFill>
        <p:spPr>
          <a:xfrm>
            <a:off x="11442700" y="53975"/>
            <a:ext cx="615950" cy="608013"/>
          </a:xfrm>
          <a:prstGeom prst="rect">
            <a:avLst/>
          </a:prstGeom>
          <a:noFill/>
          <a:ln w="9525">
            <a:noFill/>
          </a:ln>
        </p:spPr>
      </p:pic>
      <p:sp>
        <p:nvSpPr>
          <p:cNvPr id="2" name="标题 1"/>
          <p:cNvSpPr>
            <a:spLocks noGrp="1"/>
          </p:cNvSpPr>
          <p:nvPr>
            <p:ph type="title"/>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lvl="0" fontAlgn="auto"/>
            <a:r>
              <a:rPr strike="noStrike" noProof="1">
                <a:sym typeface="+mn-ea"/>
              </a:rPr>
              <a:t>单击此处编辑母版标题样式</a:t>
            </a:r>
          </a:p>
        </p:txBody>
      </p:sp>
      <p:sp>
        <p:nvSpPr>
          <p:cNvPr id="3" name="日期占位符 2"/>
          <p:cNvSpPr>
            <a:spLocks noGrp="1"/>
          </p:cNvSpPr>
          <p:nvPr>
            <p:ph type="dt" sz="half" idx="10"/>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90204" pitchFamily="34" charset="0"/>
                <a:ea typeface="宋体" pitchFamily="2" charset="-122"/>
                <a:cs typeface="+mn-cs"/>
              </a:rPr>
              <a:t>2025/8/18</a:t>
            </a:fld>
            <a:endParaRPr lang="zh-CN" altLang="en-US" strike="noStrike" noProof="1"/>
          </a:p>
        </p:txBody>
      </p:sp>
      <p:sp>
        <p:nvSpPr>
          <p:cNvPr id="4" name="页脚占位符 3"/>
          <p:cNvSpPr>
            <a:spLocks noGrp="1"/>
          </p:cNvSpPr>
          <p:nvPr>
            <p:ph type="ftr" sz="quarter" idx="11"/>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5" name="灯片编号占位符 4"/>
          <p:cNvSpPr>
            <a:spLocks noGrp="1"/>
          </p:cNvSpPr>
          <p:nvPr>
            <p:ph type="sldNum" sz="quarter" idx="12"/>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90204" pitchFamily="34" charset="0"/>
                <a:ea typeface="宋体" pitchFamily="2" charset="-122"/>
                <a:cs typeface="+mn-cs"/>
              </a:rPr>
              <a:t>‹#›</a:t>
            </a:fld>
            <a:endParaRPr lang="zh-CN" altLang="en-US" strike="noStrike" noProof="1"/>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2F2A2A96-E392-4BD4-96F4-45C159C7CA26}" type="datetimeFigureOut">
              <a:rPr lang="zh-CN" altLang="en-US" smtClean="0"/>
              <a:t>2025/8/18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02081A-7E68-44F2-A99E-F075D941C594}" type="slidenum">
              <a:rPr lang="zh-CN" altLang="en-US" smtClean="0"/>
              <a:t>‹#›</a:t>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F2A2A96-E392-4BD4-96F4-45C159C7CA26}" type="datetimeFigureOut">
              <a:rPr lang="zh-CN" altLang="en-US" smtClean="0"/>
              <a:t>2025/8/18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E02081A-7E68-44F2-A99E-F075D941C594}" type="slidenum">
              <a:rPr lang="zh-CN" altLang="en-US" smtClean="0"/>
              <a:t>‹#›</a:t>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pitchFamily="2" charset="-122"/>
            </a:endParaRPr>
          </a:p>
        </p:txBody>
      </p:sp>
      <p:sp>
        <p:nvSpPr>
          <p:cNvPr id="3" name="矩形 2"/>
          <p:cNvSpPr/>
          <p:nvPr/>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pitchFamily="2" charset="-122"/>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60419" name="图片 5"/>
          <p:cNvPicPr>
            <a:picLocks noChangeAspect="1"/>
          </p:cNvPicPr>
          <p:nvPr>
            <p:custDataLst>
              <p:tags r:id="rId1"/>
            </p:custDataLst>
          </p:nvPr>
        </p:nvPicPr>
        <p:blipFill>
          <a:blip r:embed="rId5"/>
          <a:stretch>
            <a:fillRect/>
          </a:stretch>
        </p:blipFill>
        <p:spPr>
          <a:xfrm>
            <a:off x="10899775" y="5443538"/>
            <a:ext cx="1292225" cy="1414462"/>
          </a:xfrm>
          <a:prstGeom prst="rect">
            <a:avLst/>
          </a:prstGeom>
          <a:noFill/>
          <a:ln w="9525">
            <a:noFill/>
          </a:ln>
        </p:spPr>
      </p:pic>
      <p:pic>
        <p:nvPicPr>
          <p:cNvPr id="60420" name="图片 8"/>
          <p:cNvPicPr>
            <a:picLocks noChangeAspect="1"/>
          </p:cNvPicPr>
          <p:nvPr>
            <p:custDataLst>
              <p:tags r:id="rId2"/>
            </p:custDataLst>
          </p:nvPr>
        </p:nvPicPr>
        <p:blipFill>
          <a:blip r:embed="rId6"/>
          <a:stretch>
            <a:fillRect/>
          </a:stretch>
        </p:blipFill>
        <p:spPr>
          <a:xfrm>
            <a:off x="260350" y="114300"/>
            <a:ext cx="546100" cy="534988"/>
          </a:xfrm>
          <a:prstGeom prst="rect">
            <a:avLst/>
          </a:prstGeom>
          <a:noFill/>
          <a:ln w="9525">
            <a:noFill/>
          </a:ln>
        </p:spPr>
      </p:pic>
      <p:pic>
        <p:nvPicPr>
          <p:cNvPr id="60421" name="图片 9"/>
          <p:cNvPicPr>
            <a:picLocks noChangeAspect="1"/>
          </p:cNvPicPr>
          <p:nvPr>
            <p:custDataLst>
              <p:tags r:id="rId3"/>
            </p:custDataLst>
          </p:nvPr>
        </p:nvPicPr>
        <p:blipFill>
          <a:blip r:embed="rId7"/>
          <a:stretch>
            <a:fillRect/>
          </a:stretch>
        </p:blipFill>
        <p:spPr>
          <a:xfrm>
            <a:off x="11442700" y="53975"/>
            <a:ext cx="615950" cy="608013"/>
          </a:xfrm>
          <a:prstGeom prst="rect">
            <a:avLst/>
          </a:prstGeom>
          <a:noFill/>
          <a:ln w="9525">
            <a:noFill/>
          </a:ln>
        </p:spPr>
      </p:pic>
      <p:sp>
        <p:nvSpPr>
          <p:cNvPr id="2" name="标题 1"/>
          <p:cNvSpPr>
            <a:spLocks noGrp="1"/>
          </p:cNvSpPr>
          <p:nvPr>
            <p:ph type="title"/>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lvl="0" fontAlgn="auto"/>
            <a:r>
              <a:rPr strike="noStrike" noProof="1">
                <a:sym typeface="+mn-ea"/>
              </a:rPr>
              <a:t>单击此处编辑母版标题样式</a:t>
            </a:r>
          </a:p>
        </p:txBody>
      </p:sp>
      <p:sp>
        <p:nvSpPr>
          <p:cNvPr id="3" name="日期占位符 2"/>
          <p:cNvSpPr>
            <a:spLocks noGrp="1"/>
          </p:cNvSpPr>
          <p:nvPr>
            <p:ph type="dt" sz="half" idx="10"/>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90204" pitchFamily="34" charset="0"/>
                <a:ea typeface="宋体" pitchFamily="2" charset="-122"/>
                <a:cs typeface="+mn-cs"/>
              </a:rPr>
              <a:t>2025/8/18</a:t>
            </a:fld>
            <a:endParaRPr lang="zh-CN" altLang="en-US" strike="noStrike" noProof="1"/>
          </a:p>
        </p:txBody>
      </p:sp>
      <p:sp>
        <p:nvSpPr>
          <p:cNvPr id="4" name="页脚占位符 3"/>
          <p:cNvSpPr>
            <a:spLocks noGrp="1"/>
          </p:cNvSpPr>
          <p:nvPr>
            <p:ph type="ftr" sz="quarter" idx="11"/>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5" name="灯片编号占位符 4"/>
          <p:cNvSpPr>
            <a:spLocks noGrp="1"/>
          </p:cNvSpPr>
          <p:nvPr>
            <p:ph type="sldNum" sz="quarter" idx="12"/>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90204" pitchFamily="34" charset="0"/>
                <a:ea typeface="宋体" pitchFamily="2" charset="-122"/>
                <a:cs typeface="+mn-cs"/>
              </a:rPr>
              <a:t>‹#›</a:t>
            </a:fld>
            <a:endParaRPr lang="zh-CN" altLang="en-US" strike="noStrike" noProof="1"/>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flipV="1">
            <a:off x="-2" y="4259488"/>
            <a:ext cx="3810001" cy="2598512"/>
          </a:xfrm>
          <a:prstGeom prst="rect">
            <a:avLst/>
          </a:prstGeom>
        </p:spPr>
      </p:pic>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53325" y="-1"/>
            <a:ext cx="4638676" cy="3163688"/>
          </a:xfrm>
          <a:prstGeom prst="rect">
            <a:avLst/>
          </a:prstGeom>
        </p:spPr>
      </p:pic>
      <p:sp>
        <p:nvSpPr>
          <p:cNvPr id="7" name="矩形 6"/>
          <p:cNvSpPr/>
          <p:nvPr/>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pitchFamily="2" charset="-122"/>
            </a:endParaRPr>
          </a:p>
        </p:txBody>
      </p:sp>
      <p:sp>
        <p:nvSpPr>
          <p:cNvPr id="19" name="Freeform 244"/>
          <p:cNvSpPr/>
          <p:nvPr/>
        </p:nvSpPr>
        <p:spPr bwMode="auto">
          <a:xfrm flipH="1" flipV="1">
            <a:off x="10700124" y="1209674"/>
            <a:ext cx="415549" cy="428625"/>
          </a:xfrm>
          <a:custGeom>
            <a:avLst/>
            <a:gdLst>
              <a:gd name="T0" fmla="*/ 806 w 806"/>
              <a:gd name="T1" fmla="*/ 555 h 809"/>
              <a:gd name="T2" fmla="*/ 555 w 806"/>
              <a:gd name="T3" fmla="*/ 555 h 809"/>
              <a:gd name="T4" fmla="*/ 555 w 806"/>
              <a:gd name="T5" fmla="*/ 809 h 809"/>
              <a:gd name="T6" fmla="*/ 251 w 806"/>
              <a:gd name="T7" fmla="*/ 809 h 809"/>
              <a:gd name="T8" fmla="*/ 251 w 806"/>
              <a:gd name="T9" fmla="*/ 555 h 809"/>
              <a:gd name="T10" fmla="*/ 0 w 806"/>
              <a:gd name="T11" fmla="*/ 555 h 809"/>
              <a:gd name="T12" fmla="*/ 0 w 806"/>
              <a:gd name="T13" fmla="*/ 254 h 809"/>
              <a:gd name="T14" fmla="*/ 251 w 806"/>
              <a:gd name="T15" fmla="*/ 254 h 809"/>
              <a:gd name="T16" fmla="*/ 251 w 806"/>
              <a:gd name="T17" fmla="*/ 0 h 809"/>
              <a:gd name="T18" fmla="*/ 555 w 806"/>
              <a:gd name="T19" fmla="*/ 0 h 809"/>
              <a:gd name="T20" fmla="*/ 555 w 806"/>
              <a:gd name="T21" fmla="*/ 254 h 809"/>
              <a:gd name="T22" fmla="*/ 806 w 806"/>
              <a:gd name="T23" fmla="*/ 254 h 809"/>
              <a:gd name="T24" fmla="*/ 806 w 806"/>
              <a:gd name="T25" fmla="*/ 555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a:solidFill>
              <a:srgbClr val="0F365E"/>
            </a:solidFill>
          </a:ln>
        </p:spPr>
        <p:txBody>
          <a:bodyPr/>
          <a:lstStyle/>
          <a:p>
            <a:pPr eaLnBrk="1" fontAlgn="auto" hangingPunct="1">
              <a:lnSpc>
                <a:spcPct val="120000"/>
              </a:lnSpc>
              <a:spcBef>
                <a:spcPts val="0"/>
              </a:spcBef>
              <a:spcAft>
                <a:spcPts val="0"/>
              </a:spcAft>
              <a:defRPr/>
            </a:pPr>
            <a:endParaRPr lang="en-US" b="0" kern="0">
              <a:solidFill>
                <a:prstClr val="black"/>
              </a:solidFill>
              <a:latin typeface="黑体" panose="02010609060101010101" pitchFamily="2" charset="-122"/>
              <a:ea typeface="黑体" panose="02010609060101010101" pitchFamily="2" charset="-122"/>
              <a:cs typeface="黑体" panose="02010609060101010101" pitchFamily="2" charset="-122"/>
              <a:sym typeface="黑体" panose="02010609060101010101" pitchFamily="2" charset="-122"/>
            </a:endParaRPr>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60419" name="图片 5"/>
          <p:cNvPicPr>
            <a:picLocks noChangeAspect="1"/>
          </p:cNvPicPr>
          <p:nvPr>
            <p:custDataLst>
              <p:tags r:id="rId1"/>
            </p:custDataLst>
          </p:nvPr>
        </p:nvPicPr>
        <p:blipFill>
          <a:blip r:embed="rId5"/>
          <a:stretch>
            <a:fillRect/>
          </a:stretch>
        </p:blipFill>
        <p:spPr>
          <a:xfrm>
            <a:off x="10899775" y="5443538"/>
            <a:ext cx="1292225" cy="1414462"/>
          </a:xfrm>
          <a:prstGeom prst="rect">
            <a:avLst/>
          </a:prstGeom>
          <a:noFill/>
          <a:ln w="9525">
            <a:noFill/>
          </a:ln>
        </p:spPr>
      </p:pic>
      <p:pic>
        <p:nvPicPr>
          <p:cNvPr id="60420" name="图片 8"/>
          <p:cNvPicPr>
            <a:picLocks noChangeAspect="1"/>
          </p:cNvPicPr>
          <p:nvPr>
            <p:custDataLst>
              <p:tags r:id="rId2"/>
            </p:custDataLst>
          </p:nvPr>
        </p:nvPicPr>
        <p:blipFill>
          <a:blip r:embed="rId6"/>
          <a:stretch>
            <a:fillRect/>
          </a:stretch>
        </p:blipFill>
        <p:spPr>
          <a:xfrm>
            <a:off x="260350" y="114300"/>
            <a:ext cx="546100" cy="534988"/>
          </a:xfrm>
          <a:prstGeom prst="rect">
            <a:avLst/>
          </a:prstGeom>
          <a:noFill/>
          <a:ln w="9525">
            <a:noFill/>
          </a:ln>
        </p:spPr>
      </p:pic>
      <p:pic>
        <p:nvPicPr>
          <p:cNvPr id="60421" name="图片 9"/>
          <p:cNvPicPr>
            <a:picLocks noChangeAspect="1"/>
          </p:cNvPicPr>
          <p:nvPr>
            <p:custDataLst>
              <p:tags r:id="rId3"/>
            </p:custDataLst>
          </p:nvPr>
        </p:nvPicPr>
        <p:blipFill>
          <a:blip r:embed="rId7"/>
          <a:stretch>
            <a:fillRect/>
          </a:stretch>
        </p:blipFill>
        <p:spPr>
          <a:xfrm>
            <a:off x="11442700" y="53975"/>
            <a:ext cx="615950" cy="608013"/>
          </a:xfrm>
          <a:prstGeom prst="rect">
            <a:avLst/>
          </a:prstGeom>
          <a:noFill/>
          <a:ln w="9525">
            <a:noFill/>
          </a:ln>
        </p:spPr>
      </p:pic>
      <p:sp>
        <p:nvSpPr>
          <p:cNvPr id="2" name="标题 1"/>
          <p:cNvSpPr>
            <a:spLocks noGrp="1"/>
          </p:cNvSpPr>
          <p:nvPr>
            <p:ph type="title"/>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lvl="0" fontAlgn="auto"/>
            <a:r>
              <a:rPr strike="noStrike" noProof="1">
                <a:sym typeface="+mn-ea"/>
              </a:rPr>
              <a:t>单击此处编辑母版标题样式</a:t>
            </a:r>
          </a:p>
        </p:txBody>
      </p:sp>
      <p:sp>
        <p:nvSpPr>
          <p:cNvPr id="3" name="日期占位符 2"/>
          <p:cNvSpPr>
            <a:spLocks noGrp="1"/>
          </p:cNvSpPr>
          <p:nvPr>
            <p:ph type="dt" sz="half" idx="10"/>
          </p:nvPr>
        </p:nvSpPr>
        <p:spPr>
          <a:xfrm>
            <a:off x="879475" y="6350000"/>
            <a:ext cx="2700338" cy="315913"/>
          </a:xfrm>
          <a:prstGeom prst="rect">
            <a:avLst/>
          </a:prstGeom>
        </p:spPr>
        <p:txBody>
          <a:bodyPr vert="horz" lIns="91440" tIns="45720" rIns="91440" bIns="45720" rtlCol="0" anchor="ctr">
            <a:norm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90204" pitchFamily="34" charset="0"/>
              <a:ea typeface="宋体" pitchFamily="2" charset="-122"/>
              <a:cs typeface="+mn-cs"/>
            </a:endParaRPr>
          </a:p>
        </p:txBody>
      </p:sp>
      <p:sp>
        <p:nvSpPr>
          <p:cNvPr id="4" name="页脚占位符 3"/>
          <p:cNvSpPr>
            <a:spLocks noGrp="1"/>
          </p:cNvSpPr>
          <p:nvPr>
            <p:ph type="ftr" sz="quarter" idx="11"/>
          </p:nvPr>
        </p:nvSpPr>
        <p:spPr>
          <a:xfrm>
            <a:off x="4116388" y="6350000"/>
            <a:ext cx="3959225" cy="315913"/>
          </a:xfrm>
          <a:prstGeom prst="rect">
            <a:avLst/>
          </a:prstGeom>
        </p:spPr>
        <p:txBody>
          <a:bodyPr vert="horz" lIns="91440" tIns="45720" rIns="91440" bIns="45720" rtlCol="0" anchor="ctr">
            <a:normAutofit/>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90204" pitchFamily="34" charset="0"/>
              <a:ea typeface="宋体" pitchFamily="2" charset="-122"/>
              <a:cs typeface="+mn-cs"/>
            </a:endParaRPr>
          </a:p>
        </p:txBody>
      </p:sp>
      <p:sp>
        <p:nvSpPr>
          <p:cNvPr id="5" name="灯片编号占位符 4"/>
          <p:cNvSpPr>
            <a:spLocks noGrp="1"/>
          </p:cNvSpPr>
          <p:nvPr>
            <p:ph type="sldNum" sz="quarter" idx="12"/>
          </p:nvPr>
        </p:nvSpPr>
        <p:spPr>
          <a:xfrm>
            <a:off x="8610600" y="6350000"/>
            <a:ext cx="2700338" cy="315913"/>
          </a:xfrm>
          <a:prstGeom prst="rect">
            <a:avLst/>
          </a:prstGeom>
        </p:spPr>
        <p:txBody>
          <a:bodyPr vert="horz" lIns="91440" tIns="45720" rIns="91440" bIns="45720" rtlCol="0" anchor="ctr">
            <a:normAutofit/>
          </a:bodyPr>
          <a:lstStyle/>
          <a:p>
            <a:pPr lvl="0" eaLnBrk="1" hangingPunct="1">
              <a:buNone/>
            </a:pPr>
            <a:fld id="{9A0DB2DC-4C9A-4742-B13C-FB6460FD3503}" type="slidenum">
              <a:rPr lang="en-US" altLang="zh-CN" dirty="0">
                <a:latin typeface="Arial" panose="020B0604020202090204" pitchFamily="34" charset="0"/>
              </a:rPr>
              <a:t>‹#›</a:t>
            </a:fld>
            <a:endParaRPr lang="en-US" altLang="zh-CN" dirty="0">
              <a:latin typeface="Arial" panose="020B0604020202090204" pitchFamily="34" charset="0"/>
            </a:endParaRPr>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263DB197-84B0-484E-9C0F-88358ECCB797}" type="datetimeFigureOut">
              <a:rPr lang="zh-CN" altLang="en-US" smtClean="0"/>
              <a:t>2025/8/18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t>‹#›</a:t>
            </a:fld>
            <a:endParaRPr lang="zh-CN" altLang="en-US"/>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263DB197-84B0-484E-9C0F-88358ECCB797}" type="datetimeFigureOut">
              <a:rPr lang="zh-CN" altLang="en-US" smtClean="0"/>
              <a:t>2025/8/18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t>‹#›</a:t>
            </a:fld>
            <a:endParaRPr lang="zh-CN" altLang="en-US"/>
          </a:p>
        </p:txBody>
      </p:sp>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263DB197-84B0-484E-9C0F-88358ECCB797}" type="datetimeFigureOut">
              <a:rPr lang="zh-CN" altLang="en-US" smtClean="0"/>
              <a:t>2025/8/18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t>‹#›</a:t>
            </a:fld>
            <a:endParaRPr lang="zh-CN" altLang="en-US"/>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263DB197-84B0-484E-9C0F-88358ECCB797}" type="datetimeFigureOut">
              <a:rPr lang="zh-CN" altLang="en-US" smtClean="0"/>
              <a:t>2025/8/18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t>‹#›</a:t>
            </a:fld>
            <a:endParaRPr lang="zh-CN" altLang="en-US"/>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32.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theme" Target="../theme/theme2.xml"/><Relationship Id="rId5" Type="http://schemas.openxmlformats.org/officeDocument/2006/relationships/slideLayout" Target="../slideLayouts/slideLayout34.xml"/><Relationship Id="rId4" Type="http://schemas.openxmlformats.org/officeDocument/2006/relationships/slideLayout" Target="../slideLayouts/slideLayout33.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37.xml"/><Relationship Id="rId2" Type="http://schemas.openxmlformats.org/officeDocument/2006/relationships/slideLayout" Target="../slideLayouts/slideLayout36.xml"/><Relationship Id="rId1" Type="http://schemas.openxmlformats.org/officeDocument/2006/relationships/slideLayout" Target="../slideLayouts/slideLayout35.xml"/><Relationship Id="rId5" Type="http://schemas.openxmlformats.org/officeDocument/2006/relationships/theme" Target="../theme/theme3.xml"/><Relationship Id="rId4"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pitchFamily="2" charset="-122"/>
                <a:ea typeface="黑体" panose="02010609060101010101" pitchFamily="2" charset="-122"/>
                <a:cs typeface="黑体" panose="0201060906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90204" pitchFamily="34" charset="0"/>
              <a:ea typeface="宋体" pitchFamily="2" charset="-122"/>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pitchFamily="2" charset="-122"/>
                <a:ea typeface="黑体" panose="02010609060101010101" pitchFamily="2" charset="-122"/>
                <a:cs typeface="黑体" panose="0201060906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90204" pitchFamily="34" charset="0"/>
              <a:ea typeface="宋体" pitchFamily="2" charset="-122"/>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pitchFamily="2" charset="-122"/>
                <a:ea typeface="黑体" panose="02010609060101010101" pitchFamily="2" charset="-122"/>
                <a:cs typeface="黑体" panose="02010609060101010101" pitchFamily="2" charset="-122"/>
              </a:defRPr>
            </a:lvl1pPr>
          </a:lstStyle>
          <a:p>
            <a:pPr lvl="0" eaLnBrk="1" hangingPunct="1">
              <a:buNone/>
            </a:pPr>
            <a:fld id="{9A0DB2DC-4C9A-4742-B13C-FB6460FD3503}" type="slidenum">
              <a:rPr lang="en-US" altLang="zh-CN" dirty="0">
                <a:latin typeface="Arial" panose="020B0604020202090204" pitchFamily="34" charset="0"/>
              </a:rPr>
              <a:t>‹#›</a:t>
            </a:fld>
            <a:endParaRPr lang="en-US" altLang="zh-CN" dirty="0">
              <a:latin typeface="Arial" panose="020B060402020209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黑体" panose="02010609060101010101" pitchFamily="2" charset="-122"/>
          <a:ea typeface="黑体" panose="02010609060101010101" pitchFamily="2" charset="-122"/>
          <a:cs typeface="黑体" panose="02010609060101010101" pitchFamily="2" charset="-122"/>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黑体" panose="02010609060101010101" pitchFamily="2" charset="-122"/>
          <a:ea typeface="黑体" panose="02010609060101010101" pitchFamily="2" charset="-122"/>
          <a:cs typeface="黑体" panose="02010609060101010101" pitchFamily="2" charset="-122"/>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黑体" panose="02010609060101010101" pitchFamily="2" charset="-122"/>
          <a:ea typeface="黑体" panose="02010609060101010101" pitchFamily="2" charset="-122"/>
          <a:cs typeface="黑体" panose="02010609060101010101" pitchFamily="2" charset="-122"/>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黑体" panose="02010609060101010101" pitchFamily="2" charset="-122"/>
          <a:ea typeface="黑体" panose="02010609060101010101" pitchFamily="2" charset="-122"/>
          <a:cs typeface="黑体" panose="02010609060101010101" pitchFamily="2" charset="-122"/>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黑体" panose="02010609060101010101" pitchFamily="2" charset="-122"/>
          <a:ea typeface="黑体" panose="02010609060101010101" pitchFamily="2" charset="-122"/>
          <a:cs typeface="黑体" panose="02010609060101010101" pitchFamily="2" charset="-122"/>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黑体" panose="02010609060101010101" pitchFamily="2" charset="-122"/>
          <a:ea typeface="黑体" panose="02010609060101010101" pitchFamily="2" charset="-122"/>
          <a:cs typeface="黑体" panose="02010609060101010101" pitchFamily="2" charset="-122"/>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pitchFamily="2" charset="-122"/>
                <a:ea typeface="黑体" panose="02010609060101010101" pitchFamily="2" charset="-122"/>
                <a:cs typeface="黑体" panose="02010609060101010101" pitchFamily="2" charset="-122"/>
              </a:defRPr>
            </a:lvl1pPr>
          </a:lstStyle>
          <a:p>
            <a:fld id="{2F2A2A96-E392-4BD4-96F4-45C159C7CA26}" type="datetimeFigureOut">
              <a:rPr lang="zh-CN" altLang="en-US" smtClean="0"/>
              <a:t>2025/8/18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pitchFamily="2" charset="-122"/>
                <a:ea typeface="黑体" panose="02010609060101010101" pitchFamily="2" charset="-122"/>
                <a:cs typeface="黑体" panose="02010609060101010101" pitchFamily="2"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pitchFamily="2" charset="-122"/>
                <a:ea typeface="黑体" panose="02010609060101010101" pitchFamily="2" charset="-122"/>
                <a:cs typeface="黑体" panose="02010609060101010101" pitchFamily="2" charset="-122"/>
              </a:defRPr>
            </a:lvl1pPr>
          </a:lstStyle>
          <a:p>
            <a:fld id="{6E02081A-7E68-44F2-A99E-F075D941C594}"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pitchFamily="2" charset="-122"/>
          <a:ea typeface="黑体" panose="02010609060101010101" pitchFamily="2" charset="-122"/>
          <a:cs typeface="黑体" panose="02010609060101010101" pitchFamily="2" charset="-122"/>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黑体" panose="02010609060101010101" pitchFamily="2" charset="-122"/>
          <a:ea typeface="黑体" panose="02010609060101010101" pitchFamily="2" charset="-122"/>
          <a:cs typeface="黑体" panose="02010609060101010101" pitchFamily="2" charset="-122"/>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黑体" panose="02010609060101010101" pitchFamily="2" charset="-122"/>
          <a:ea typeface="黑体" panose="02010609060101010101" pitchFamily="2" charset="-122"/>
          <a:cs typeface="黑体" panose="02010609060101010101" pitchFamily="2" charset="-122"/>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黑体" panose="02010609060101010101" pitchFamily="2" charset="-122"/>
          <a:ea typeface="黑体" panose="02010609060101010101" pitchFamily="2" charset="-122"/>
          <a:cs typeface="黑体" panose="02010609060101010101" pitchFamily="2" charset="-122"/>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黑体" panose="02010609060101010101" pitchFamily="2" charset="-122"/>
          <a:ea typeface="黑体" panose="02010609060101010101" pitchFamily="2" charset="-122"/>
          <a:cs typeface="黑体" panose="02010609060101010101" pitchFamily="2" charset="-122"/>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黑体" panose="02010609060101010101" pitchFamily="2" charset="-122"/>
          <a:ea typeface="黑体" panose="02010609060101010101" pitchFamily="2" charset="-122"/>
          <a:cs typeface="黑体" panose="02010609060101010101" pitchFamily="2" charset="-122"/>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pitchFamily="2" charset="-122"/>
                <a:ea typeface="黑体" panose="02010609060101010101" pitchFamily="2" charset="-122"/>
                <a:cs typeface="黑体" panose="02010609060101010101" pitchFamily="2" charset="-122"/>
              </a:defRPr>
            </a:lvl1pPr>
          </a:lstStyle>
          <a:p>
            <a:fld id="{2F2A2A96-E392-4BD4-96F4-45C159C7CA26}" type="datetimeFigureOut">
              <a:rPr lang="zh-CN" altLang="en-US" smtClean="0"/>
              <a:t>2025/8/18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pitchFamily="2" charset="-122"/>
                <a:ea typeface="黑体" panose="02010609060101010101" pitchFamily="2" charset="-122"/>
                <a:cs typeface="黑体" panose="02010609060101010101" pitchFamily="2"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pitchFamily="2" charset="-122"/>
                <a:ea typeface="黑体" panose="02010609060101010101" pitchFamily="2" charset="-122"/>
                <a:cs typeface="黑体" panose="02010609060101010101" pitchFamily="2" charset="-122"/>
              </a:defRPr>
            </a:lvl1pPr>
          </a:lstStyle>
          <a:p>
            <a:fld id="{6E02081A-7E68-44F2-A99E-F075D941C594}"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pitchFamily="2" charset="-122"/>
          <a:ea typeface="黑体" panose="02010609060101010101" pitchFamily="2" charset="-122"/>
          <a:cs typeface="黑体" panose="02010609060101010101" pitchFamily="2" charset="-122"/>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黑体" panose="02010609060101010101" pitchFamily="2" charset="-122"/>
          <a:ea typeface="黑体" panose="02010609060101010101" pitchFamily="2" charset="-122"/>
          <a:cs typeface="黑体" panose="02010609060101010101" pitchFamily="2" charset="-122"/>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黑体" panose="02010609060101010101" pitchFamily="2" charset="-122"/>
          <a:ea typeface="黑体" panose="02010609060101010101" pitchFamily="2" charset="-122"/>
          <a:cs typeface="黑体" panose="02010609060101010101" pitchFamily="2" charset="-122"/>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黑体" panose="02010609060101010101" pitchFamily="2" charset="-122"/>
          <a:ea typeface="黑体" panose="02010609060101010101" pitchFamily="2" charset="-122"/>
          <a:cs typeface="黑体" panose="02010609060101010101" pitchFamily="2" charset="-122"/>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黑体" panose="02010609060101010101" pitchFamily="2" charset="-122"/>
          <a:ea typeface="黑体" panose="02010609060101010101" pitchFamily="2" charset="-122"/>
          <a:cs typeface="黑体" panose="02010609060101010101" pitchFamily="2" charset="-122"/>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黑体" panose="02010609060101010101" pitchFamily="2" charset="-122"/>
          <a:ea typeface="黑体" panose="02010609060101010101" pitchFamily="2" charset="-122"/>
          <a:cs typeface="黑体" panose="02010609060101010101" pitchFamily="2" charset="-122"/>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image" Target="../media/image6.png"/><Relationship Id="rId5" Type="http://schemas.openxmlformats.org/officeDocument/2006/relationships/slideLayout" Target="../slideLayouts/slideLayout10.xml"/><Relationship Id="rId4" Type="http://schemas.openxmlformats.org/officeDocument/2006/relationships/tags" Target="../tags/tag1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tags" Target="../tags/tag17.xml"/><Relationship Id="rId7" Type="http://schemas.openxmlformats.org/officeDocument/2006/relationships/image" Target="../media/image7.jpeg"/><Relationship Id="rId2" Type="http://schemas.openxmlformats.org/officeDocument/2006/relationships/tags" Target="../tags/tag16.xml"/><Relationship Id="rId1" Type="http://schemas.openxmlformats.org/officeDocument/2006/relationships/tags" Target="../tags/tag15.xml"/><Relationship Id="rId6" Type="http://schemas.openxmlformats.org/officeDocument/2006/relationships/slideLayout" Target="../slideLayouts/slideLayout3.xml"/><Relationship Id="rId5" Type="http://schemas.openxmlformats.org/officeDocument/2006/relationships/tags" Target="../tags/tag19.xml"/><Relationship Id="rId4" Type="http://schemas.openxmlformats.org/officeDocument/2006/relationships/tags" Target="../tags/tag1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tags" Target="../tags/tag21.xml"/><Relationship Id="rId6" Type="http://schemas.openxmlformats.org/officeDocument/2006/relationships/image" Target="../media/image6.png"/><Relationship Id="rId5" Type="http://schemas.openxmlformats.org/officeDocument/2006/relationships/slideLayout" Target="../slideLayouts/slideLayout10.xml"/><Relationship Id="rId4" Type="http://schemas.openxmlformats.org/officeDocument/2006/relationships/tags" Target="../tags/tag24.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0.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标题 12"/>
          <p:cNvSpPr>
            <a:spLocks noGrp="1"/>
          </p:cNvSpPr>
          <p:nvPr>
            <p:ph type="title"/>
          </p:nvPr>
        </p:nvSpPr>
        <p:spPr/>
        <p:txBody>
          <a:bodyPr/>
          <a:lstStyle/>
          <a:p>
            <a:endParaRPr lang="zh-CN" altLang="en-US"/>
          </a:p>
        </p:txBody>
      </p:sp>
      <p:sp>
        <p:nvSpPr>
          <p:cNvPr id="14" name="内容占位符 13"/>
          <p:cNvSpPr>
            <a:spLocks noGrp="1"/>
          </p:cNvSpPr>
          <p:nvPr>
            <p:ph idx="1"/>
          </p:nvPr>
        </p:nvSpPr>
        <p:spPr/>
        <p:txBody>
          <a:bodyPr/>
          <a:lstStyle/>
          <a:p>
            <a:endParaRPr lang="zh-CN" altLang="en-US"/>
          </a:p>
        </p:txBody>
      </p:sp>
      <p:pic>
        <p:nvPicPr>
          <p:cNvPr id="4" name="图片 3" descr="/Users/sanolatamin/Desktop/图片puppet.png图片puppet"/>
          <p:cNvPicPr>
            <a:picLocks noChangeAspect="1"/>
          </p:cNvPicPr>
          <p:nvPr>
            <p:custDataLst>
              <p:tags r:id="rId1"/>
            </p:custDataLst>
          </p:nvPr>
        </p:nvPicPr>
        <p:blipFill rotWithShape="1">
          <a:blip r:embed="rId6"/>
          <a:srcRect t="13" b="13"/>
          <a:stretch>
            <a:fillRect/>
          </a:stretch>
        </p:blipFill>
        <p:spPr>
          <a:xfrm>
            <a:off x="0" y="0"/>
            <a:ext cx="12195175" cy="6858000"/>
          </a:xfrm>
          <a:prstGeom prst="rect">
            <a:avLst/>
          </a:prstGeom>
        </p:spPr>
      </p:pic>
      <p:sp>
        <p:nvSpPr>
          <p:cNvPr id="9" name="文本框 8"/>
          <p:cNvSpPr txBox="1"/>
          <p:nvPr>
            <p:custDataLst>
              <p:tags r:id="rId2"/>
            </p:custDataLst>
          </p:nvPr>
        </p:nvSpPr>
        <p:spPr>
          <a:xfrm>
            <a:off x="2162175" y="1555750"/>
            <a:ext cx="6278880" cy="1753235"/>
          </a:xfrm>
          <a:prstGeom prst="rect">
            <a:avLst/>
          </a:prstGeom>
          <a:noFill/>
        </p:spPr>
        <p:txBody>
          <a:bodyPr wrap="square" rtlCol="0">
            <a:spAutoFit/>
          </a:bodyPr>
          <a:lstStyle/>
          <a:p>
            <a:pPr algn="ctr">
              <a:lnSpc>
                <a:spcPct val="150000"/>
              </a:lnSpc>
            </a:pPr>
            <a:r>
              <a:rPr lang="zh-CN" altLang="en-US" sz="7200" b="1" dirty="0">
                <a:solidFill>
                  <a:schemeClr val="bg1"/>
                </a:solidFill>
                <a:effectLst>
                  <a:outerShdw blurRad="50800" dist="38100" dir="5400000" algn="t" rotWithShape="0">
                    <a:prstClr val="black">
                      <a:alpha val="40000"/>
                    </a:prstClr>
                  </a:outerShdw>
                </a:effectLst>
                <a:latin typeface="黑体" panose="02010609060101010101" pitchFamily="2" charset="-122"/>
                <a:ea typeface="黑体" panose="02010609060101010101" pitchFamily="2" charset="-122"/>
                <a:cs typeface="黑体" panose="02010609060101010101" pitchFamily="2" charset="-122"/>
              </a:rPr>
              <a:t>社区护理</a:t>
            </a:r>
          </a:p>
        </p:txBody>
      </p:sp>
      <p:grpSp>
        <p:nvGrpSpPr>
          <p:cNvPr id="18" name="组合 17"/>
          <p:cNvGrpSpPr/>
          <p:nvPr/>
        </p:nvGrpSpPr>
        <p:grpSpPr>
          <a:xfrm>
            <a:off x="3898265" y="3695164"/>
            <a:ext cx="2689860" cy="566420"/>
            <a:chOff x="8046" y="6890"/>
            <a:chExt cx="3107" cy="892"/>
          </a:xfrm>
        </p:grpSpPr>
        <p:sp>
          <p:nvSpPr>
            <p:cNvPr id="7" name="圆角矩形 6"/>
            <p:cNvSpPr/>
            <p:nvPr>
              <p:custDataLst>
                <p:tags r:id="rId3"/>
              </p:custDataLst>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pitchFamily="2" charset="-122"/>
              </a:endParaRPr>
            </a:p>
          </p:txBody>
        </p:sp>
        <p:sp>
          <p:nvSpPr>
            <p:cNvPr id="17" name="文本框 16"/>
            <p:cNvSpPr txBox="1"/>
            <p:nvPr>
              <p:custDataLst>
                <p:tags r:id="rId4"/>
              </p:custDataLst>
            </p:nvPr>
          </p:nvSpPr>
          <p:spPr>
            <a:xfrm>
              <a:off x="8124" y="7004"/>
              <a:ext cx="2951" cy="725"/>
            </a:xfrm>
            <a:prstGeom prst="rect">
              <a:avLst/>
            </a:prstGeom>
            <a:noFill/>
          </p:spPr>
          <p:txBody>
            <a:bodyPr wrap="square" rtlCol="0">
              <a:spAutoFit/>
            </a:bodyPr>
            <a:lstStyle/>
            <a:p>
              <a:pPr algn="ctr"/>
              <a:r>
                <a:rPr lang="zh-CN" altLang="en-US" sz="2400">
                  <a:solidFill>
                    <a:schemeClr val="bg1"/>
                  </a:solidFill>
                  <a:latin typeface="黑体" panose="02010609060101010101" pitchFamily="2" charset="-122"/>
                  <a:ea typeface="黑体" panose="02010609060101010101" pitchFamily="2" charset="-122"/>
                  <a:cs typeface="黑体" panose="02010609060101010101" pitchFamily="2" charset="-122"/>
                </a:rPr>
                <a:t>北京出版社</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20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内容占位符 8"/>
          <p:cNvSpPr>
            <a:spLocks noGrp="1"/>
          </p:cNvSpPr>
          <p:nvPr>
            <p:ph type="subTitle" idx="4294967295"/>
          </p:nvPr>
        </p:nvSpPr>
        <p:spPr>
          <a:xfrm>
            <a:off x="762000" y="1828800"/>
            <a:ext cx="10059035" cy="4442460"/>
          </a:xfrm>
        </p:spPr>
        <p:txBody>
          <a:bodyPr vert="horz" wrap="square" lIns="91440" tIns="45720" rIns="91440" bIns="45720" anchor="t" anchorCtr="0">
            <a:normAutofit/>
          </a:bodyPr>
          <a:lstStyle/>
          <a:p>
            <a:pPr marL="342900" lvl="1" indent="-342900" eaLnBrk="1" hangingPunct="1">
              <a:lnSpc>
                <a:spcPct val="150000"/>
              </a:lnSpc>
              <a:buClr>
                <a:schemeClr val="tx1"/>
              </a:buClr>
              <a:buFont typeface="Wingdings" panose="05000000000000000000" pitchFamily="2" charset="2"/>
              <a:buNone/>
            </a:pPr>
            <a:r>
              <a:rPr lang="zh-CN" altLang="en-US" sz="2000" dirty="0">
                <a:latin typeface="黑体" panose="02010609060101010101" pitchFamily="2" charset="-122"/>
                <a:ea typeface="黑体" panose="02010609060101010101" pitchFamily="2" charset="-122"/>
              </a:rPr>
              <a:t>（三）家庭访视的对象及次数</a:t>
            </a:r>
          </a:p>
          <a:p>
            <a:pPr marL="342900" lvl="1" indent="-342900" eaLnBrk="1" hangingPunct="1">
              <a:lnSpc>
                <a:spcPct val="150000"/>
              </a:lnSpc>
              <a:buChar char="–"/>
            </a:pPr>
            <a:r>
              <a:rPr lang="zh-CN" altLang="en-US" sz="2000" dirty="0">
                <a:latin typeface="黑体" panose="02010609060101010101" pitchFamily="2" charset="-122"/>
                <a:ea typeface="黑体" panose="02010609060101010101" pitchFamily="2" charset="-122"/>
              </a:rPr>
              <a:t>一般包括产前、产后需要健康指导的家庭、不完整家庭、家庭功能不完善家庭、残疾者家庭、有疾病高危因素的家庭，如有遗传病病人的家庭、有慢性病病人的家庭等。</a:t>
            </a:r>
          </a:p>
          <a:p>
            <a:pPr marL="342900" lvl="1" indent="-342900" eaLnBrk="1" hangingPunct="1">
              <a:lnSpc>
                <a:spcPct val="150000"/>
              </a:lnSpc>
              <a:buChar char="–"/>
            </a:pPr>
            <a:r>
              <a:rPr lang="zh-CN" altLang="en-US" sz="2000" dirty="0">
                <a:latin typeface="黑体" panose="02010609060101010101" pitchFamily="2" charset="-122"/>
                <a:ea typeface="黑体" panose="02010609060101010101" pitchFamily="2" charset="-122"/>
              </a:rPr>
              <a:t>家庭访视的次数根据家庭存在的问题和需要援助的程度而定，同时还要考虑社区护理人员的数量、护理对象和社区护士的时间、护理对象的需要和状况、需要解决问题的轻重缓急以及经济预算等。</a:t>
            </a:r>
          </a:p>
        </p:txBody>
      </p:sp>
      <p:sp>
        <p:nvSpPr>
          <p:cNvPr id="2" name="标题 9">
            <a:extLst>
              <a:ext uri="{FF2B5EF4-FFF2-40B4-BE49-F238E27FC236}">
                <a16:creationId xmlns:a16="http://schemas.microsoft.com/office/drawing/2014/main" id="{39B73836-E2AF-8A0D-838C-6E2F95E1219D}"/>
              </a:ext>
            </a:extLst>
          </p:cNvPr>
          <p:cNvSpPr/>
          <p:nvPr/>
        </p:nvSpPr>
        <p:spPr>
          <a:xfrm>
            <a:off x="223580" y="870414"/>
            <a:ext cx="4806315" cy="565150"/>
          </a:xfrm>
          <a:prstGeom prst="rect">
            <a:avLst/>
          </a:prstGeom>
          <a:noFill/>
          <a:ln w="9525">
            <a:noFill/>
          </a:ln>
        </p:spPr>
        <p:txBody>
          <a:bodyPr anchor="ctr" anchorCtr="0"/>
          <a:lstStyle/>
          <a:p>
            <a:pPr algn="ctr"/>
            <a:r>
              <a:rPr lang="zh-CN" altLang="en-US" sz="3200" b="1" dirty="0">
                <a:latin typeface="黑体" panose="02010609060101010101" pitchFamily="2" charset="-122"/>
                <a:ea typeface="黑体" panose="02010609060101010101" pitchFamily="2" charset="-122"/>
              </a:rPr>
              <a:t>二、家庭访视</a:t>
            </a:r>
          </a:p>
        </p:txBody>
      </p:sp>
      <p:sp>
        <p:nvSpPr>
          <p:cNvPr id="3" name="文本框 2">
            <a:extLst>
              <a:ext uri="{FF2B5EF4-FFF2-40B4-BE49-F238E27FC236}">
                <a16:creationId xmlns:a16="http://schemas.microsoft.com/office/drawing/2014/main" id="{B22986A4-EAC0-9732-B7B4-E9809F867466}"/>
              </a:ext>
            </a:extLst>
          </p:cNvPr>
          <p:cNvSpPr txBox="1"/>
          <p:nvPr/>
        </p:nvSpPr>
        <p:spPr>
          <a:xfrm>
            <a:off x="223580" y="63854"/>
            <a:ext cx="3429000" cy="584775"/>
          </a:xfrm>
          <a:prstGeom prst="rect">
            <a:avLst/>
          </a:prstGeom>
          <a:noFill/>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任务二 家庭护理</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内容占位符 8"/>
          <p:cNvSpPr>
            <a:spLocks noGrp="1"/>
          </p:cNvSpPr>
          <p:nvPr>
            <p:ph type="subTitle" idx="4294967295"/>
          </p:nvPr>
        </p:nvSpPr>
        <p:spPr>
          <a:xfrm>
            <a:off x="1219200" y="1828800"/>
            <a:ext cx="10117455" cy="6118860"/>
          </a:xfrm>
        </p:spPr>
        <p:txBody>
          <a:bodyPr vert="horz" wrap="square" lIns="91440" tIns="45720" rIns="91440" bIns="45720" anchor="t" anchorCtr="0">
            <a:normAutofit/>
          </a:bodyPr>
          <a:lstStyle/>
          <a:p>
            <a:pPr marL="342900" lvl="1" indent="-342900" eaLnBrk="1" hangingPunct="1">
              <a:lnSpc>
                <a:spcPct val="110000"/>
              </a:lnSpc>
              <a:buClr>
                <a:schemeClr val="tx1"/>
              </a:buClr>
              <a:buFont typeface="Wingdings" panose="05000000000000000000" pitchFamily="2" charset="2"/>
              <a:buNone/>
            </a:pPr>
            <a:r>
              <a:rPr lang="zh-CN" altLang="en-US" sz="2000" dirty="0">
                <a:latin typeface="黑体" panose="02010609060101010101" pitchFamily="2" charset="-122"/>
                <a:ea typeface="黑体" panose="02010609060101010101" pitchFamily="2" charset="-122"/>
              </a:rPr>
              <a:t>（四）家庭访视的种类</a:t>
            </a:r>
          </a:p>
          <a:p>
            <a:pPr marL="342900" lvl="1" indent="-342900" eaLnBrk="1" hangingPunct="1">
              <a:lnSpc>
                <a:spcPct val="110000"/>
              </a:lnSpc>
              <a:buChar char="–"/>
            </a:pPr>
            <a:r>
              <a:rPr lang="en-US" altLang="zh-CN" sz="2000" dirty="0">
                <a:latin typeface="黑体" panose="02010609060101010101" pitchFamily="2" charset="-122"/>
                <a:ea typeface="黑体" panose="02010609060101010101" pitchFamily="2" charset="-122"/>
              </a:rPr>
              <a:t>1.</a:t>
            </a:r>
            <a:r>
              <a:rPr lang="zh-CN" altLang="en-US" sz="2000" dirty="0">
                <a:latin typeface="黑体" panose="02010609060101010101" pitchFamily="2" charset="-122"/>
                <a:ea typeface="黑体" panose="02010609060101010101" pitchFamily="2" charset="-122"/>
              </a:rPr>
              <a:t>预防性家访 </a:t>
            </a:r>
            <a:endParaRPr lang="en-US" altLang="zh-CN" sz="2000" dirty="0">
              <a:latin typeface="黑体" panose="02010609060101010101" pitchFamily="2" charset="-122"/>
              <a:ea typeface="黑体" panose="02010609060101010101" pitchFamily="2" charset="-122"/>
            </a:endParaRPr>
          </a:p>
          <a:p>
            <a:pPr marL="342900" lvl="1" indent="-342900" eaLnBrk="1" hangingPunct="1">
              <a:lnSpc>
                <a:spcPct val="110000"/>
              </a:lnSpc>
              <a:buChar char="–"/>
            </a:pPr>
            <a:r>
              <a:rPr lang="en-US" altLang="zh-CN" sz="2000" dirty="0">
                <a:latin typeface="黑体" panose="02010609060101010101" pitchFamily="2" charset="-122"/>
                <a:ea typeface="黑体" panose="02010609060101010101" pitchFamily="2" charset="-122"/>
              </a:rPr>
              <a:t>2.</a:t>
            </a:r>
            <a:r>
              <a:rPr lang="zh-CN" altLang="en-US" sz="2000" dirty="0">
                <a:latin typeface="黑体" panose="02010609060101010101" pitchFamily="2" charset="-122"/>
                <a:ea typeface="黑体" panose="02010609060101010101" pitchFamily="2" charset="-122"/>
              </a:rPr>
              <a:t>评估性家访 </a:t>
            </a:r>
            <a:endParaRPr lang="en-US" altLang="zh-CN" sz="2000" dirty="0">
              <a:latin typeface="黑体" panose="02010609060101010101" pitchFamily="2" charset="-122"/>
              <a:ea typeface="黑体" panose="02010609060101010101" pitchFamily="2" charset="-122"/>
            </a:endParaRPr>
          </a:p>
          <a:p>
            <a:pPr marL="342900" lvl="1" indent="-342900" eaLnBrk="1" hangingPunct="1">
              <a:lnSpc>
                <a:spcPct val="110000"/>
              </a:lnSpc>
              <a:buChar char="–"/>
            </a:pPr>
            <a:r>
              <a:rPr lang="en-US" altLang="zh-CN" sz="2000" dirty="0">
                <a:latin typeface="黑体" panose="02010609060101010101" pitchFamily="2" charset="-122"/>
                <a:ea typeface="黑体" panose="02010609060101010101" pitchFamily="2" charset="-122"/>
              </a:rPr>
              <a:t>3.</a:t>
            </a:r>
            <a:r>
              <a:rPr lang="zh-CN" altLang="en-US" sz="2000" dirty="0">
                <a:latin typeface="黑体" panose="02010609060101010101" pitchFamily="2" charset="-122"/>
                <a:ea typeface="黑体" panose="02010609060101010101" pitchFamily="2" charset="-122"/>
              </a:rPr>
              <a:t>连续照顾性家访 </a:t>
            </a:r>
            <a:endParaRPr lang="en-US" altLang="zh-CN" sz="2000" dirty="0">
              <a:latin typeface="黑体" panose="02010609060101010101" pitchFamily="2" charset="-122"/>
              <a:ea typeface="黑体" panose="02010609060101010101" pitchFamily="2" charset="-122"/>
            </a:endParaRPr>
          </a:p>
          <a:p>
            <a:pPr marL="342900" lvl="1" indent="-342900" eaLnBrk="1" hangingPunct="1">
              <a:lnSpc>
                <a:spcPct val="110000"/>
              </a:lnSpc>
              <a:buChar char="–"/>
            </a:pPr>
            <a:r>
              <a:rPr lang="en-US" altLang="zh-CN" sz="2000" dirty="0">
                <a:latin typeface="黑体" panose="02010609060101010101" pitchFamily="2" charset="-122"/>
                <a:ea typeface="黑体" panose="02010609060101010101" pitchFamily="2" charset="-122"/>
              </a:rPr>
              <a:t>4.</a:t>
            </a:r>
            <a:r>
              <a:rPr lang="zh-CN" altLang="en-US" sz="2000" dirty="0">
                <a:latin typeface="黑体" panose="02010609060101010101" pitchFamily="2" charset="-122"/>
                <a:ea typeface="黑体" panose="02010609060101010101" pitchFamily="2" charset="-122"/>
              </a:rPr>
              <a:t>急诊性家访</a:t>
            </a:r>
          </a:p>
          <a:p>
            <a:pPr marL="342900" lvl="1" indent="-342900" eaLnBrk="1" hangingPunct="1">
              <a:lnSpc>
                <a:spcPct val="110000"/>
              </a:lnSpc>
              <a:buClr>
                <a:schemeClr val="tx1"/>
              </a:buClr>
              <a:buFont typeface="Wingdings" panose="05000000000000000000" pitchFamily="2" charset="2"/>
              <a:buNone/>
            </a:pPr>
            <a:r>
              <a:rPr lang="zh-CN" altLang="en-US" sz="2000" dirty="0">
                <a:latin typeface="黑体" panose="02010609060101010101" pitchFamily="2" charset="-122"/>
                <a:ea typeface="黑体" panose="02010609060101010101" pitchFamily="2" charset="-122"/>
              </a:rPr>
              <a:t>（五）家庭访视护士的职责</a:t>
            </a:r>
          </a:p>
          <a:p>
            <a:pPr marL="342900" lvl="1" indent="-342900" eaLnBrk="1" hangingPunct="1">
              <a:lnSpc>
                <a:spcPct val="110000"/>
              </a:lnSpc>
              <a:buChar char="–"/>
            </a:pPr>
            <a:r>
              <a:rPr lang="en-US" altLang="zh-CN" sz="2000" dirty="0">
                <a:latin typeface="黑体" panose="02010609060101010101" pitchFamily="2" charset="-122"/>
                <a:ea typeface="黑体" panose="02010609060101010101" pitchFamily="2" charset="-122"/>
              </a:rPr>
              <a:t>1.</a:t>
            </a:r>
            <a:r>
              <a:rPr lang="zh-CN" altLang="en-US" sz="2000" dirty="0">
                <a:latin typeface="黑体" panose="02010609060101010101" pitchFamily="2" charset="-122"/>
                <a:ea typeface="黑体" panose="02010609060101010101" pitchFamily="2" charset="-122"/>
              </a:rPr>
              <a:t>健康教育</a:t>
            </a:r>
          </a:p>
          <a:p>
            <a:pPr marL="342900" lvl="1" indent="-342900" eaLnBrk="1" hangingPunct="1">
              <a:lnSpc>
                <a:spcPct val="110000"/>
              </a:lnSpc>
              <a:buChar char="–"/>
            </a:pPr>
            <a:r>
              <a:rPr lang="en-US" altLang="zh-CN" sz="2000" dirty="0">
                <a:latin typeface="黑体" panose="02010609060101010101" pitchFamily="2" charset="-122"/>
                <a:ea typeface="黑体" panose="02010609060101010101" pitchFamily="2" charset="-122"/>
              </a:rPr>
              <a:t>2.</a:t>
            </a:r>
            <a:r>
              <a:rPr lang="zh-CN" altLang="en-US" sz="2000" dirty="0">
                <a:latin typeface="黑体" panose="02010609060101010101" pitchFamily="2" charset="-122"/>
                <a:ea typeface="黑体" panose="02010609060101010101" pitchFamily="2" charset="-122"/>
              </a:rPr>
              <a:t>协调、合作服务 </a:t>
            </a:r>
            <a:endParaRPr lang="en-US" altLang="zh-CN" sz="2000" dirty="0">
              <a:latin typeface="黑体" panose="02010609060101010101" pitchFamily="2" charset="-122"/>
              <a:ea typeface="黑体" panose="02010609060101010101" pitchFamily="2" charset="-122"/>
            </a:endParaRPr>
          </a:p>
          <a:p>
            <a:pPr marL="342900" lvl="1" indent="-342900" eaLnBrk="1" hangingPunct="1">
              <a:lnSpc>
                <a:spcPct val="110000"/>
              </a:lnSpc>
              <a:buChar char="–"/>
            </a:pPr>
            <a:r>
              <a:rPr lang="en-US" altLang="zh-CN" sz="2000" dirty="0">
                <a:latin typeface="黑体" panose="02010609060101010101" pitchFamily="2" charset="-122"/>
                <a:ea typeface="黑体" panose="02010609060101010101" pitchFamily="2" charset="-122"/>
              </a:rPr>
              <a:t>3.</a:t>
            </a:r>
            <a:r>
              <a:rPr lang="zh-CN" altLang="en-US" sz="2000" dirty="0">
                <a:latin typeface="黑体" panose="02010609060101010101" pitchFamily="2" charset="-122"/>
                <a:ea typeface="黑体" panose="02010609060101010101" pitchFamily="2" charset="-122"/>
              </a:rPr>
              <a:t>提供直接护理 </a:t>
            </a:r>
            <a:endParaRPr lang="en-US" altLang="zh-CN" sz="2000" dirty="0">
              <a:latin typeface="黑体" panose="02010609060101010101" pitchFamily="2" charset="-122"/>
              <a:ea typeface="黑体" panose="02010609060101010101" pitchFamily="2" charset="-122"/>
            </a:endParaRPr>
          </a:p>
          <a:p>
            <a:pPr marL="342900" lvl="1" indent="-342900" eaLnBrk="1" hangingPunct="1">
              <a:lnSpc>
                <a:spcPct val="110000"/>
              </a:lnSpc>
              <a:buChar char="–"/>
            </a:pPr>
            <a:r>
              <a:rPr lang="en-US" altLang="zh-CN" sz="2000" dirty="0">
                <a:latin typeface="黑体" panose="02010609060101010101" pitchFamily="2" charset="-122"/>
                <a:ea typeface="黑体" panose="02010609060101010101" pitchFamily="2" charset="-122"/>
              </a:rPr>
              <a:t>4.</a:t>
            </a:r>
            <a:r>
              <a:rPr lang="zh-CN" altLang="en-US" sz="2000" dirty="0">
                <a:latin typeface="黑体" panose="02010609060101010101" pitchFamily="2" charset="-122"/>
                <a:ea typeface="黑体" panose="02010609060101010101" pitchFamily="2" charset="-122"/>
              </a:rPr>
              <a:t>介绍其他资源 </a:t>
            </a:r>
          </a:p>
        </p:txBody>
      </p:sp>
      <p:sp>
        <p:nvSpPr>
          <p:cNvPr id="2" name="标题 9">
            <a:extLst>
              <a:ext uri="{FF2B5EF4-FFF2-40B4-BE49-F238E27FC236}">
                <a16:creationId xmlns:a16="http://schemas.microsoft.com/office/drawing/2014/main" id="{4D42D269-4C2C-332C-F58D-C0F8767A142B}"/>
              </a:ext>
            </a:extLst>
          </p:cNvPr>
          <p:cNvSpPr/>
          <p:nvPr/>
        </p:nvSpPr>
        <p:spPr>
          <a:xfrm>
            <a:off x="223580" y="870414"/>
            <a:ext cx="4806315" cy="565150"/>
          </a:xfrm>
          <a:prstGeom prst="rect">
            <a:avLst/>
          </a:prstGeom>
          <a:noFill/>
          <a:ln w="9525">
            <a:noFill/>
          </a:ln>
        </p:spPr>
        <p:txBody>
          <a:bodyPr anchor="ctr" anchorCtr="0"/>
          <a:lstStyle/>
          <a:p>
            <a:pPr algn="ctr"/>
            <a:r>
              <a:rPr lang="zh-CN" altLang="en-US" sz="3200" b="1" dirty="0">
                <a:latin typeface="黑体" panose="02010609060101010101" pitchFamily="2" charset="-122"/>
                <a:ea typeface="黑体" panose="02010609060101010101" pitchFamily="2" charset="-122"/>
              </a:rPr>
              <a:t>二、家庭访视</a:t>
            </a:r>
          </a:p>
        </p:txBody>
      </p:sp>
      <p:sp>
        <p:nvSpPr>
          <p:cNvPr id="3" name="文本框 2">
            <a:extLst>
              <a:ext uri="{FF2B5EF4-FFF2-40B4-BE49-F238E27FC236}">
                <a16:creationId xmlns:a16="http://schemas.microsoft.com/office/drawing/2014/main" id="{7168016C-260A-4108-A4F8-3D8F90EC26AD}"/>
              </a:ext>
            </a:extLst>
          </p:cNvPr>
          <p:cNvSpPr txBox="1"/>
          <p:nvPr/>
        </p:nvSpPr>
        <p:spPr>
          <a:xfrm>
            <a:off x="223580" y="63854"/>
            <a:ext cx="3429000" cy="584775"/>
          </a:xfrm>
          <a:prstGeom prst="rect">
            <a:avLst/>
          </a:prstGeom>
          <a:noFill/>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任务二 家庭护理</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内容占位符 8"/>
          <p:cNvSpPr>
            <a:spLocks noGrp="1"/>
          </p:cNvSpPr>
          <p:nvPr>
            <p:ph type="subTitle" idx="4294967295"/>
          </p:nvPr>
        </p:nvSpPr>
        <p:spPr>
          <a:xfrm>
            <a:off x="1812925" y="1569720"/>
            <a:ext cx="9388475" cy="6914515"/>
          </a:xfrm>
        </p:spPr>
        <p:txBody>
          <a:bodyPr vert="horz" wrap="square" lIns="91440" tIns="45720" rIns="91440" bIns="45720" anchor="t" anchorCtr="0">
            <a:normAutofit/>
          </a:bodyPr>
          <a:lstStyle/>
          <a:p>
            <a:pPr marL="342900" lvl="1" indent="-342900" eaLnBrk="1" hangingPunct="1">
              <a:buClr>
                <a:schemeClr val="tx1"/>
              </a:buClr>
              <a:buFont typeface="Wingdings" panose="05000000000000000000" pitchFamily="2" charset="2"/>
              <a:buNone/>
            </a:pPr>
            <a:r>
              <a:rPr lang="zh-CN" altLang="en-US" sz="2000" dirty="0">
                <a:latin typeface="黑体" panose="02010609060101010101" pitchFamily="2" charset="-122"/>
                <a:ea typeface="黑体" panose="02010609060101010101" pitchFamily="2" charset="-122"/>
              </a:rPr>
              <a:t>（六）家庭访视的过程</a:t>
            </a:r>
          </a:p>
          <a:p>
            <a:pPr marL="342900" lvl="1" indent="-342900" eaLnBrk="1" hangingPunct="1">
              <a:lnSpc>
                <a:spcPct val="90000"/>
              </a:lnSpc>
              <a:buChar char="–"/>
            </a:pPr>
            <a:r>
              <a:rPr lang="en-US" altLang="zh-CN" sz="2000" dirty="0">
                <a:latin typeface="黑体" panose="02010609060101010101" pitchFamily="2" charset="-122"/>
                <a:ea typeface="黑体" panose="02010609060101010101" pitchFamily="2" charset="-122"/>
              </a:rPr>
              <a:t>1.</a:t>
            </a:r>
            <a:r>
              <a:rPr lang="zh-CN" altLang="en-US" sz="2000" dirty="0">
                <a:latin typeface="黑体" panose="02010609060101010101" pitchFamily="2" charset="-122"/>
                <a:ea typeface="黑体" panose="02010609060101010101" pitchFamily="2" charset="-122"/>
              </a:rPr>
              <a:t>访视前准备</a:t>
            </a:r>
          </a:p>
          <a:p>
            <a:pPr marL="342900" lvl="1" indent="-342900" eaLnBrk="1" hangingPunct="1">
              <a:lnSpc>
                <a:spcPct val="90000"/>
              </a:lnSpc>
              <a:buFont typeface="Wingdings" panose="05000000000000000000" pitchFamily="2" charset="2"/>
              <a:buNone/>
            </a:pPr>
            <a:r>
              <a:rPr lang="zh-CN" altLang="en-US" sz="2000" dirty="0">
                <a:latin typeface="黑体" panose="02010609060101010101" pitchFamily="2" charset="-122"/>
                <a:ea typeface="黑体" panose="02010609060101010101" pitchFamily="2" charset="-122"/>
              </a:rPr>
              <a:t>（</a:t>
            </a:r>
            <a:r>
              <a:rPr lang="en-US" altLang="zh-CN" sz="2000" dirty="0">
                <a:latin typeface="黑体" panose="02010609060101010101" pitchFamily="2" charset="-122"/>
                <a:ea typeface="黑体" panose="02010609060101010101" pitchFamily="2" charset="-122"/>
              </a:rPr>
              <a:t>1</a:t>
            </a:r>
            <a:r>
              <a:rPr lang="zh-CN" altLang="en-US" sz="2000" dirty="0">
                <a:latin typeface="黑体" panose="02010609060101010101" pitchFamily="2" charset="-122"/>
                <a:ea typeface="黑体" panose="02010609060101010101" pitchFamily="2" charset="-122"/>
              </a:rPr>
              <a:t>）确定访视对象</a:t>
            </a:r>
          </a:p>
          <a:p>
            <a:pPr marL="342900" lvl="1" indent="-342900" eaLnBrk="1" hangingPunct="1">
              <a:lnSpc>
                <a:spcPct val="90000"/>
              </a:lnSpc>
              <a:buFont typeface="Wingdings" panose="05000000000000000000" pitchFamily="2" charset="2"/>
              <a:buNone/>
            </a:pPr>
            <a:r>
              <a:rPr lang="zh-CN" altLang="en-US" sz="2000" dirty="0">
                <a:latin typeface="黑体" panose="02010609060101010101" pitchFamily="2" charset="-122"/>
                <a:ea typeface="黑体" panose="02010609060101010101" pitchFamily="2" charset="-122"/>
              </a:rPr>
              <a:t>（</a:t>
            </a:r>
            <a:r>
              <a:rPr lang="en-US" altLang="zh-CN" sz="2000" dirty="0">
                <a:latin typeface="黑体" panose="02010609060101010101" pitchFamily="2" charset="-122"/>
                <a:ea typeface="黑体" panose="02010609060101010101" pitchFamily="2" charset="-122"/>
              </a:rPr>
              <a:t>2</a:t>
            </a:r>
            <a:r>
              <a:rPr lang="zh-CN" altLang="en-US" sz="2000" dirty="0">
                <a:latin typeface="黑体" panose="02010609060101010101" pitchFamily="2" charset="-122"/>
                <a:ea typeface="黑体" panose="02010609060101010101" pitchFamily="2" charset="-122"/>
              </a:rPr>
              <a:t>）访视内容</a:t>
            </a:r>
          </a:p>
          <a:p>
            <a:pPr marL="342900" lvl="1" indent="-342900" eaLnBrk="1" hangingPunct="1">
              <a:lnSpc>
                <a:spcPct val="90000"/>
              </a:lnSpc>
              <a:buFont typeface="Wingdings" panose="05000000000000000000" pitchFamily="2" charset="2"/>
              <a:buNone/>
            </a:pPr>
            <a:r>
              <a:rPr lang="zh-CN" altLang="en-US" sz="2000" dirty="0">
                <a:latin typeface="黑体" panose="02010609060101010101" pitchFamily="2" charset="-122"/>
                <a:ea typeface="黑体" panose="02010609060101010101" pitchFamily="2" charset="-122"/>
              </a:rPr>
              <a:t>（</a:t>
            </a:r>
            <a:r>
              <a:rPr lang="en-US" altLang="zh-CN" sz="2000" dirty="0">
                <a:latin typeface="黑体" panose="02010609060101010101" pitchFamily="2" charset="-122"/>
                <a:ea typeface="黑体" panose="02010609060101010101" pitchFamily="2" charset="-122"/>
              </a:rPr>
              <a:t>3</a:t>
            </a:r>
            <a:r>
              <a:rPr lang="zh-CN" altLang="en-US" sz="2000" dirty="0">
                <a:latin typeface="黑体" panose="02010609060101010101" pitchFamily="2" charset="-122"/>
                <a:ea typeface="黑体" panose="02010609060101010101" pitchFamily="2" charset="-122"/>
              </a:rPr>
              <a:t>）确定访视的目的及计划</a:t>
            </a:r>
          </a:p>
          <a:p>
            <a:pPr marL="342900" lvl="1" indent="-342900" eaLnBrk="1" hangingPunct="1">
              <a:lnSpc>
                <a:spcPct val="90000"/>
              </a:lnSpc>
              <a:buFont typeface="Wingdings" panose="05000000000000000000" pitchFamily="2" charset="2"/>
              <a:buNone/>
            </a:pPr>
            <a:r>
              <a:rPr lang="zh-CN" altLang="en-US" sz="2000" dirty="0">
                <a:latin typeface="黑体" panose="02010609060101010101" pitchFamily="2" charset="-122"/>
                <a:ea typeface="黑体" panose="02010609060101010101" pitchFamily="2" charset="-122"/>
              </a:rPr>
              <a:t>（</a:t>
            </a:r>
            <a:r>
              <a:rPr lang="en-US" altLang="zh-CN" sz="2000" dirty="0">
                <a:latin typeface="黑体" panose="02010609060101010101" pitchFamily="2" charset="-122"/>
                <a:ea typeface="黑体" panose="02010609060101010101" pitchFamily="2" charset="-122"/>
              </a:rPr>
              <a:t>4</a:t>
            </a:r>
            <a:r>
              <a:rPr lang="zh-CN" altLang="en-US" sz="2000" dirty="0">
                <a:latin typeface="黑体" panose="02010609060101010101" pitchFamily="2" charset="-122"/>
                <a:ea typeface="黑体" panose="02010609060101010101" pitchFamily="2" charset="-122"/>
              </a:rPr>
              <a:t>）访视用品</a:t>
            </a:r>
          </a:p>
          <a:p>
            <a:pPr marL="342900" lvl="1" indent="-342900" eaLnBrk="1" hangingPunct="1">
              <a:lnSpc>
                <a:spcPct val="90000"/>
              </a:lnSpc>
              <a:buFont typeface="Wingdings" panose="05000000000000000000" pitchFamily="2" charset="2"/>
              <a:buNone/>
            </a:pPr>
            <a:r>
              <a:rPr lang="zh-CN" altLang="en-US" sz="2000" dirty="0">
                <a:latin typeface="黑体" panose="02010609060101010101" pitchFamily="2" charset="-122"/>
                <a:ea typeface="黑体" panose="02010609060101010101" pitchFamily="2" charset="-122"/>
              </a:rPr>
              <a:t>（</a:t>
            </a:r>
            <a:r>
              <a:rPr lang="en-US" altLang="zh-CN" sz="2000" dirty="0">
                <a:latin typeface="黑体" panose="02010609060101010101" pitchFamily="2" charset="-122"/>
                <a:ea typeface="黑体" panose="02010609060101010101" pitchFamily="2" charset="-122"/>
              </a:rPr>
              <a:t>5</a:t>
            </a:r>
            <a:r>
              <a:rPr lang="zh-CN" altLang="en-US" sz="2000" dirty="0">
                <a:latin typeface="黑体" panose="02010609060101010101" pitchFamily="2" charset="-122"/>
                <a:ea typeface="黑体" panose="02010609060101010101" pitchFamily="2" charset="-122"/>
              </a:rPr>
              <a:t>）访视备案</a:t>
            </a:r>
            <a:endParaRPr lang="en-US" altLang="zh-CN" sz="2000" dirty="0">
              <a:latin typeface="黑体" panose="02010609060101010101" pitchFamily="2" charset="-122"/>
              <a:ea typeface="黑体" panose="02010609060101010101" pitchFamily="2" charset="-122"/>
            </a:endParaRPr>
          </a:p>
          <a:p>
            <a:pPr marL="342900" lvl="1" indent="-342900" eaLnBrk="1" hangingPunct="1">
              <a:lnSpc>
                <a:spcPct val="90000"/>
              </a:lnSpc>
              <a:buChar char="–"/>
            </a:pPr>
            <a:r>
              <a:rPr lang="en-US" altLang="zh-CN" sz="2000" dirty="0">
                <a:latin typeface="黑体" panose="02010609060101010101" pitchFamily="2" charset="-122"/>
                <a:ea typeface="黑体" panose="02010609060101010101" pitchFamily="2" charset="-122"/>
              </a:rPr>
              <a:t>2.</a:t>
            </a:r>
            <a:r>
              <a:rPr lang="zh-CN" altLang="en-US" sz="2000" dirty="0">
                <a:latin typeface="黑体" panose="02010609060101010101" pitchFamily="2" charset="-122"/>
                <a:ea typeface="黑体" panose="02010609060101010101" pitchFamily="2" charset="-122"/>
              </a:rPr>
              <a:t>访视中的工作</a:t>
            </a:r>
          </a:p>
          <a:p>
            <a:pPr marL="342900" lvl="1" indent="-342900" eaLnBrk="1" hangingPunct="1">
              <a:lnSpc>
                <a:spcPct val="90000"/>
              </a:lnSpc>
              <a:buFont typeface="Wingdings" panose="05000000000000000000" pitchFamily="2" charset="2"/>
              <a:buNone/>
            </a:pPr>
            <a:r>
              <a:rPr lang="zh-CN" altLang="en-US" sz="2000" dirty="0">
                <a:latin typeface="黑体" panose="02010609060101010101" pitchFamily="2" charset="-122"/>
                <a:ea typeface="黑体" panose="02010609060101010101" pitchFamily="2" charset="-122"/>
              </a:rPr>
              <a:t>（</a:t>
            </a:r>
            <a:r>
              <a:rPr lang="en-US" altLang="zh-CN" sz="2000" dirty="0">
                <a:latin typeface="黑体" panose="02010609060101010101" pitchFamily="2" charset="-122"/>
                <a:ea typeface="黑体" panose="02010609060101010101" pitchFamily="2" charset="-122"/>
              </a:rPr>
              <a:t>1</a:t>
            </a:r>
            <a:r>
              <a:rPr lang="zh-CN" altLang="en-US" sz="2000" dirty="0">
                <a:latin typeface="黑体" panose="02010609060101010101" pitchFamily="2" charset="-122"/>
                <a:ea typeface="黑体" panose="02010609060101010101" pitchFamily="2" charset="-122"/>
              </a:rPr>
              <a:t>）初次访视</a:t>
            </a:r>
            <a:endParaRPr lang="en-US" altLang="zh-CN" sz="2000" dirty="0">
              <a:latin typeface="黑体" panose="02010609060101010101" pitchFamily="2" charset="-122"/>
              <a:ea typeface="黑体" panose="02010609060101010101" pitchFamily="2" charset="-122"/>
            </a:endParaRPr>
          </a:p>
          <a:p>
            <a:pPr marL="342900" lvl="1" indent="-342900" eaLnBrk="1" hangingPunct="1">
              <a:lnSpc>
                <a:spcPct val="90000"/>
              </a:lnSpc>
              <a:buFont typeface="Wingdings" panose="05000000000000000000" pitchFamily="2" charset="2"/>
              <a:buNone/>
            </a:pPr>
            <a:r>
              <a:rPr lang="zh-CN" altLang="en-US" sz="2000" dirty="0">
                <a:latin typeface="黑体" panose="02010609060101010101" pitchFamily="2" charset="-122"/>
                <a:ea typeface="黑体" panose="02010609060101010101" pitchFamily="2" charset="-122"/>
              </a:rPr>
              <a:t>（</a:t>
            </a:r>
            <a:r>
              <a:rPr lang="en-US" altLang="zh-CN" sz="2000" dirty="0">
                <a:latin typeface="黑体" panose="02010609060101010101" pitchFamily="2" charset="-122"/>
                <a:ea typeface="黑体" panose="02010609060101010101" pitchFamily="2" charset="-122"/>
              </a:rPr>
              <a:t>2</a:t>
            </a:r>
            <a:r>
              <a:rPr lang="zh-CN" altLang="en-US" sz="2000" dirty="0">
                <a:latin typeface="黑体" panose="02010609060101010101" pitchFamily="2" charset="-122"/>
                <a:ea typeface="黑体" panose="02010609060101010101" pitchFamily="2" charset="-122"/>
              </a:rPr>
              <a:t>）评估</a:t>
            </a:r>
            <a:endParaRPr lang="en-US" altLang="zh-CN" sz="2000" dirty="0">
              <a:latin typeface="黑体" panose="02010609060101010101" pitchFamily="2" charset="-122"/>
              <a:ea typeface="黑体" panose="02010609060101010101" pitchFamily="2" charset="-122"/>
            </a:endParaRPr>
          </a:p>
          <a:p>
            <a:pPr marL="342900" lvl="1" indent="-342900" eaLnBrk="1" hangingPunct="1">
              <a:lnSpc>
                <a:spcPct val="90000"/>
              </a:lnSpc>
              <a:buFont typeface="Wingdings" panose="05000000000000000000" pitchFamily="2" charset="2"/>
              <a:buNone/>
            </a:pPr>
            <a:r>
              <a:rPr lang="zh-CN" altLang="en-US" sz="2000" dirty="0">
                <a:latin typeface="黑体" panose="02010609060101010101" pitchFamily="2" charset="-122"/>
                <a:ea typeface="黑体" panose="02010609060101010101" pitchFamily="2" charset="-122"/>
              </a:rPr>
              <a:t>（</a:t>
            </a:r>
            <a:r>
              <a:rPr lang="en-US" altLang="zh-CN" sz="2000" dirty="0">
                <a:latin typeface="黑体" panose="02010609060101010101" pitchFamily="2" charset="-122"/>
                <a:ea typeface="黑体" panose="02010609060101010101" pitchFamily="2" charset="-122"/>
              </a:rPr>
              <a:t>3</a:t>
            </a:r>
            <a:r>
              <a:rPr lang="zh-CN" altLang="en-US" sz="2000" dirty="0">
                <a:latin typeface="黑体" panose="02010609060101010101" pitchFamily="2" charset="-122"/>
                <a:ea typeface="黑体" panose="02010609060101010101" pitchFamily="2" charset="-122"/>
              </a:rPr>
              <a:t>）计划</a:t>
            </a:r>
          </a:p>
          <a:p>
            <a:pPr marL="342900" lvl="1" indent="-342900" eaLnBrk="1" hangingPunct="1">
              <a:lnSpc>
                <a:spcPct val="90000"/>
              </a:lnSpc>
              <a:buFont typeface="Wingdings" panose="05000000000000000000" pitchFamily="2" charset="2"/>
              <a:buNone/>
            </a:pPr>
            <a:r>
              <a:rPr lang="zh-CN" altLang="en-US" sz="2000" dirty="0">
                <a:latin typeface="黑体" panose="02010609060101010101" pitchFamily="2" charset="-122"/>
                <a:ea typeface="黑体" panose="02010609060101010101" pitchFamily="2" charset="-122"/>
              </a:rPr>
              <a:t>（</a:t>
            </a:r>
            <a:r>
              <a:rPr lang="en-US" altLang="zh-CN" sz="2000" dirty="0">
                <a:latin typeface="黑体" panose="02010609060101010101" pitchFamily="2" charset="-122"/>
                <a:ea typeface="黑体" panose="02010609060101010101" pitchFamily="2" charset="-122"/>
              </a:rPr>
              <a:t>4</a:t>
            </a:r>
            <a:r>
              <a:rPr lang="zh-CN" altLang="en-US" sz="2000" dirty="0">
                <a:latin typeface="黑体" panose="02010609060101010101" pitchFamily="2" charset="-122"/>
                <a:ea typeface="黑体" panose="02010609060101010101" pitchFamily="2" charset="-122"/>
              </a:rPr>
              <a:t>）实施护理</a:t>
            </a:r>
            <a:endParaRPr lang="en-US" altLang="zh-CN" sz="2000" dirty="0">
              <a:latin typeface="黑体" panose="02010609060101010101" pitchFamily="2" charset="-122"/>
              <a:ea typeface="黑体" panose="02010609060101010101" pitchFamily="2" charset="-122"/>
            </a:endParaRPr>
          </a:p>
          <a:p>
            <a:pPr marL="342900" lvl="1" indent="-342900" eaLnBrk="1" hangingPunct="1">
              <a:lnSpc>
                <a:spcPct val="90000"/>
              </a:lnSpc>
              <a:buFont typeface="Wingdings" panose="05000000000000000000" pitchFamily="2" charset="2"/>
              <a:buNone/>
            </a:pPr>
            <a:r>
              <a:rPr lang="zh-CN" altLang="en-US" sz="2000" dirty="0">
                <a:latin typeface="黑体" panose="02010609060101010101" pitchFamily="2" charset="-122"/>
                <a:ea typeface="黑体" panose="02010609060101010101" pitchFamily="2" charset="-122"/>
              </a:rPr>
              <a:t>（</a:t>
            </a:r>
            <a:r>
              <a:rPr lang="en-US" altLang="zh-CN" sz="2000" dirty="0">
                <a:latin typeface="黑体" panose="02010609060101010101" pitchFamily="2" charset="-122"/>
                <a:ea typeface="黑体" panose="02010609060101010101" pitchFamily="2" charset="-122"/>
              </a:rPr>
              <a:t>5</a:t>
            </a:r>
            <a:r>
              <a:rPr lang="zh-CN" altLang="en-US" sz="2000" dirty="0">
                <a:latin typeface="黑体" panose="02010609060101010101" pitchFamily="2" charset="-122"/>
                <a:ea typeface="黑体" panose="02010609060101010101" pitchFamily="2" charset="-122"/>
              </a:rPr>
              <a:t>）简要记录访视情况</a:t>
            </a:r>
          </a:p>
          <a:p>
            <a:pPr marL="342900" lvl="1" indent="-342900" eaLnBrk="1" hangingPunct="1">
              <a:lnSpc>
                <a:spcPct val="90000"/>
              </a:lnSpc>
              <a:buFont typeface="Wingdings" panose="05000000000000000000" pitchFamily="2" charset="2"/>
              <a:buNone/>
            </a:pPr>
            <a:r>
              <a:rPr lang="zh-CN" altLang="en-US" sz="2000" dirty="0">
                <a:latin typeface="黑体" panose="02010609060101010101" pitchFamily="2" charset="-122"/>
                <a:ea typeface="黑体" panose="02010609060101010101" pitchFamily="2" charset="-122"/>
              </a:rPr>
              <a:t>（</a:t>
            </a:r>
            <a:r>
              <a:rPr lang="en-US" altLang="zh-CN" sz="2000" dirty="0">
                <a:latin typeface="黑体" panose="02010609060101010101" pitchFamily="2" charset="-122"/>
                <a:ea typeface="黑体" panose="02010609060101010101" pitchFamily="2" charset="-122"/>
              </a:rPr>
              <a:t>6</a:t>
            </a:r>
            <a:r>
              <a:rPr lang="zh-CN" altLang="en-US" sz="2000" dirty="0">
                <a:latin typeface="黑体" panose="02010609060101010101" pitchFamily="2" charset="-122"/>
                <a:ea typeface="黑体" panose="02010609060101010101" pitchFamily="2" charset="-122"/>
              </a:rPr>
              <a:t>）结束访视</a:t>
            </a:r>
          </a:p>
        </p:txBody>
      </p:sp>
      <p:sp>
        <p:nvSpPr>
          <p:cNvPr id="2" name="标题 9">
            <a:extLst>
              <a:ext uri="{FF2B5EF4-FFF2-40B4-BE49-F238E27FC236}">
                <a16:creationId xmlns:a16="http://schemas.microsoft.com/office/drawing/2014/main" id="{9B71B5CC-28A1-80FB-5558-0A4DB6986061}"/>
              </a:ext>
            </a:extLst>
          </p:cNvPr>
          <p:cNvSpPr/>
          <p:nvPr/>
        </p:nvSpPr>
        <p:spPr>
          <a:xfrm>
            <a:off x="223580" y="870414"/>
            <a:ext cx="4806315" cy="565150"/>
          </a:xfrm>
          <a:prstGeom prst="rect">
            <a:avLst/>
          </a:prstGeom>
          <a:noFill/>
          <a:ln w="9525">
            <a:noFill/>
          </a:ln>
        </p:spPr>
        <p:txBody>
          <a:bodyPr anchor="ctr" anchorCtr="0"/>
          <a:lstStyle/>
          <a:p>
            <a:pPr algn="ctr"/>
            <a:r>
              <a:rPr lang="zh-CN" altLang="en-US" sz="3200" b="1" dirty="0">
                <a:latin typeface="黑体" panose="02010609060101010101" pitchFamily="2" charset="-122"/>
                <a:ea typeface="黑体" panose="02010609060101010101" pitchFamily="2" charset="-122"/>
              </a:rPr>
              <a:t>二、家庭访视</a:t>
            </a:r>
          </a:p>
        </p:txBody>
      </p:sp>
      <p:sp>
        <p:nvSpPr>
          <p:cNvPr id="3" name="文本框 2">
            <a:extLst>
              <a:ext uri="{FF2B5EF4-FFF2-40B4-BE49-F238E27FC236}">
                <a16:creationId xmlns:a16="http://schemas.microsoft.com/office/drawing/2014/main" id="{0A2E029C-3AE5-5459-C954-4ADFA0FBDF57}"/>
              </a:ext>
            </a:extLst>
          </p:cNvPr>
          <p:cNvSpPr txBox="1"/>
          <p:nvPr/>
        </p:nvSpPr>
        <p:spPr>
          <a:xfrm>
            <a:off x="223580" y="63854"/>
            <a:ext cx="3429000" cy="584775"/>
          </a:xfrm>
          <a:prstGeom prst="rect">
            <a:avLst/>
          </a:prstGeom>
          <a:noFill/>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任务二 家庭护理</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内容占位符 8"/>
          <p:cNvSpPr>
            <a:spLocks noGrp="1"/>
          </p:cNvSpPr>
          <p:nvPr>
            <p:ph type="subTitle" idx="4294967295"/>
          </p:nvPr>
        </p:nvSpPr>
        <p:spPr>
          <a:xfrm>
            <a:off x="762000" y="1824355"/>
            <a:ext cx="9687560" cy="4264025"/>
          </a:xfrm>
        </p:spPr>
        <p:txBody>
          <a:bodyPr vert="horz" wrap="square" lIns="91440" tIns="45720" rIns="91440" bIns="45720" anchor="t" anchorCtr="0">
            <a:normAutofit/>
          </a:bodyPr>
          <a:lstStyle/>
          <a:p>
            <a:pPr marL="342900" lvl="1" indent="-342900" eaLnBrk="1" hangingPunct="1">
              <a:buClr>
                <a:schemeClr val="tx1"/>
              </a:buClr>
              <a:buFont typeface="Wingdings" panose="05000000000000000000" pitchFamily="2" charset="2"/>
              <a:buNone/>
            </a:pPr>
            <a:r>
              <a:rPr lang="zh-CN" altLang="en-US" sz="2000" dirty="0">
                <a:latin typeface="黑体" panose="02010609060101010101" pitchFamily="2" charset="-122"/>
                <a:ea typeface="黑体" panose="02010609060101010101" pitchFamily="2" charset="-122"/>
              </a:rPr>
              <a:t>（六）家庭访视的过程</a:t>
            </a:r>
          </a:p>
          <a:p>
            <a:pPr marL="342900" lvl="1" indent="-342900" eaLnBrk="1" hangingPunct="1">
              <a:buChar char="–"/>
            </a:pPr>
            <a:r>
              <a:rPr lang="en-US" altLang="zh-CN" sz="2000" dirty="0">
                <a:latin typeface="黑体" panose="02010609060101010101" pitchFamily="2" charset="-122"/>
                <a:ea typeface="黑体" panose="02010609060101010101" pitchFamily="2" charset="-122"/>
              </a:rPr>
              <a:t>3.</a:t>
            </a:r>
            <a:r>
              <a:rPr lang="zh-CN" altLang="en-US" sz="2000" dirty="0">
                <a:latin typeface="黑体" panose="02010609060101010101" pitchFamily="2" charset="-122"/>
                <a:ea typeface="黑体" panose="02010609060101010101" pitchFamily="2" charset="-122"/>
              </a:rPr>
              <a:t>访视后工作</a:t>
            </a:r>
          </a:p>
          <a:p>
            <a:pPr marL="342900" lvl="1" indent="-342900" eaLnBrk="1" hangingPunct="1">
              <a:buFont typeface="Wingdings" panose="05000000000000000000" pitchFamily="2" charset="2"/>
              <a:buNone/>
            </a:pPr>
            <a:r>
              <a:rPr lang="zh-CN" altLang="en-US" sz="2000" dirty="0">
                <a:latin typeface="黑体" panose="02010609060101010101" pitchFamily="2" charset="-122"/>
                <a:ea typeface="黑体" panose="02010609060101010101" pitchFamily="2" charset="-122"/>
              </a:rPr>
              <a:t>（</a:t>
            </a:r>
            <a:r>
              <a:rPr lang="en-US" altLang="zh-CN" sz="2000" dirty="0">
                <a:latin typeface="黑体" panose="02010609060101010101" pitchFamily="2" charset="-122"/>
                <a:ea typeface="黑体" panose="02010609060101010101" pitchFamily="2" charset="-122"/>
              </a:rPr>
              <a:t>1</a:t>
            </a:r>
            <a:r>
              <a:rPr lang="zh-CN" altLang="en-US" sz="2000" dirty="0">
                <a:latin typeface="黑体" panose="02010609060101010101" pitchFamily="2" charset="-122"/>
                <a:ea typeface="黑体" panose="02010609060101010101" pitchFamily="2" charset="-122"/>
              </a:rPr>
              <a:t>）消毒和整理用物检查、整理、消毒使用过的物品，并补充访视包内的物品。</a:t>
            </a:r>
          </a:p>
          <a:p>
            <a:pPr marL="342900" lvl="1" indent="-342900" eaLnBrk="1" hangingPunct="1">
              <a:buFont typeface="Wingdings" panose="05000000000000000000" pitchFamily="2" charset="2"/>
              <a:buNone/>
            </a:pPr>
            <a:r>
              <a:rPr lang="zh-CN" altLang="en-US" sz="2000" dirty="0">
                <a:latin typeface="黑体" panose="02010609060101010101" pitchFamily="2" charset="-122"/>
                <a:ea typeface="黑体" panose="02010609060101010101" pitchFamily="2" charset="-122"/>
              </a:rPr>
              <a:t>（</a:t>
            </a:r>
            <a:r>
              <a:rPr lang="en-US" altLang="zh-CN" sz="2000" dirty="0">
                <a:latin typeface="黑体" panose="02010609060101010101" pitchFamily="2" charset="-122"/>
                <a:ea typeface="黑体" panose="02010609060101010101" pitchFamily="2" charset="-122"/>
              </a:rPr>
              <a:t>2</a:t>
            </a:r>
            <a:r>
              <a:rPr lang="zh-CN" altLang="en-US" sz="2000" dirty="0">
                <a:latin typeface="黑体" panose="02010609060101010101" pitchFamily="2" charset="-122"/>
                <a:ea typeface="黑体" panose="02010609060101010101" pitchFamily="2" charset="-122"/>
              </a:rPr>
              <a:t>）记录和总结重新整理家庭记录</a:t>
            </a:r>
          </a:p>
          <a:p>
            <a:pPr marL="342900" lvl="1" indent="-342900" eaLnBrk="1" hangingPunct="1">
              <a:buFont typeface="Wingdings" panose="05000000000000000000" pitchFamily="2" charset="2"/>
              <a:buNone/>
            </a:pPr>
            <a:r>
              <a:rPr lang="zh-CN" altLang="en-US" sz="2000" dirty="0">
                <a:latin typeface="黑体" panose="02010609060101010101" pitchFamily="2" charset="-122"/>
                <a:ea typeface="黑体" panose="02010609060101010101" pitchFamily="2" charset="-122"/>
              </a:rPr>
              <a:t>（</a:t>
            </a:r>
            <a:r>
              <a:rPr lang="en-US" altLang="zh-CN" sz="2000" dirty="0">
                <a:latin typeface="黑体" panose="02010609060101010101" pitchFamily="2" charset="-122"/>
                <a:ea typeface="黑体" panose="02010609060101010101" pitchFamily="2" charset="-122"/>
              </a:rPr>
              <a:t>3</a:t>
            </a:r>
            <a:r>
              <a:rPr lang="zh-CN" altLang="en-US" sz="2000" dirty="0">
                <a:latin typeface="黑体" panose="02010609060101010101" pitchFamily="2" charset="-122"/>
                <a:ea typeface="黑体" panose="02010609060101010101" pitchFamily="2" charset="-122"/>
              </a:rPr>
              <a:t>）修改护理计划，分析在家庭访视中获取的资料，判断家庭新出现的问题及问题的改善情况，提出解决问题的策略和方法，根据需要修改并完善护理计划。</a:t>
            </a:r>
          </a:p>
          <a:p>
            <a:pPr marL="342900" lvl="1" indent="-342900" eaLnBrk="1" hangingPunct="1">
              <a:buFont typeface="Wingdings" panose="05000000000000000000" pitchFamily="2" charset="2"/>
              <a:buNone/>
            </a:pPr>
            <a:r>
              <a:rPr lang="zh-CN" altLang="en-US" sz="2000" dirty="0">
                <a:latin typeface="黑体" panose="02010609060101010101" pitchFamily="2" charset="-122"/>
                <a:ea typeface="黑体" panose="02010609060101010101" pitchFamily="2" charset="-122"/>
              </a:rPr>
              <a:t>（</a:t>
            </a:r>
            <a:r>
              <a:rPr lang="en-US" altLang="zh-CN" sz="2000" dirty="0">
                <a:latin typeface="黑体" panose="02010609060101010101" pitchFamily="2" charset="-122"/>
                <a:ea typeface="黑体" panose="02010609060101010101" pitchFamily="2" charset="-122"/>
              </a:rPr>
              <a:t>4</a:t>
            </a:r>
            <a:r>
              <a:rPr lang="zh-CN" altLang="en-US" sz="2000" dirty="0">
                <a:latin typeface="黑体" panose="02010609060101010101" pitchFamily="2" charset="-122"/>
                <a:ea typeface="黑体" panose="02010609060101010101" pitchFamily="2" charset="-122"/>
              </a:rPr>
              <a:t>）交流信息与转诊</a:t>
            </a:r>
          </a:p>
        </p:txBody>
      </p:sp>
      <p:sp>
        <p:nvSpPr>
          <p:cNvPr id="2" name="标题 9">
            <a:extLst>
              <a:ext uri="{FF2B5EF4-FFF2-40B4-BE49-F238E27FC236}">
                <a16:creationId xmlns:a16="http://schemas.microsoft.com/office/drawing/2014/main" id="{34CF502B-A623-59D4-B9A8-4C4EDB4A1B79}"/>
              </a:ext>
            </a:extLst>
          </p:cNvPr>
          <p:cNvSpPr/>
          <p:nvPr/>
        </p:nvSpPr>
        <p:spPr>
          <a:xfrm>
            <a:off x="223580" y="870414"/>
            <a:ext cx="4806315" cy="565150"/>
          </a:xfrm>
          <a:prstGeom prst="rect">
            <a:avLst/>
          </a:prstGeom>
          <a:noFill/>
          <a:ln w="9525">
            <a:noFill/>
          </a:ln>
        </p:spPr>
        <p:txBody>
          <a:bodyPr anchor="ctr" anchorCtr="0"/>
          <a:lstStyle/>
          <a:p>
            <a:pPr algn="ctr"/>
            <a:r>
              <a:rPr lang="zh-CN" altLang="en-US" sz="3200" b="1" dirty="0">
                <a:latin typeface="黑体" panose="02010609060101010101" pitchFamily="2" charset="-122"/>
                <a:ea typeface="黑体" panose="02010609060101010101" pitchFamily="2" charset="-122"/>
              </a:rPr>
              <a:t>二、家庭访视</a:t>
            </a:r>
          </a:p>
        </p:txBody>
      </p:sp>
      <p:sp>
        <p:nvSpPr>
          <p:cNvPr id="3" name="文本框 2">
            <a:extLst>
              <a:ext uri="{FF2B5EF4-FFF2-40B4-BE49-F238E27FC236}">
                <a16:creationId xmlns:a16="http://schemas.microsoft.com/office/drawing/2014/main" id="{999D15E5-0571-4BFC-12B3-980C82CDBF04}"/>
              </a:ext>
            </a:extLst>
          </p:cNvPr>
          <p:cNvSpPr txBox="1"/>
          <p:nvPr/>
        </p:nvSpPr>
        <p:spPr>
          <a:xfrm>
            <a:off x="223580" y="63854"/>
            <a:ext cx="3429000" cy="584775"/>
          </a:xfrm>
          <a:prstGeom prst="rect">
            <a:avLst/>
          </a:prstGeom>
          <a:noFill/>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任务二 家庭护理</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内容占位符 8"/>
          <p:cNvSpPr>
            <a:spLocks noGrp="1"/>
          </p:cNvSpPr>
          <p:nvPr>
            <p:ph type="subTitle" idx="4294967295"/>
          </p:nvPr>
        </p:nvSpPr>
        <p:spPr>
          <a:xfrm>
            <a:off x="1089025" y="1752600"/>
            <a:ext cx="9655175" cy="5337810"/>
          </a:xfrm>
        </p:spPr>
        <p:txBody>
          <a:bodyPr vert="horz" wrap="square" lIns="91440" tIns="45720" rIns="91440" bIns="45720" anchor="t" anchorCtr="0">
            <a:normAutofit/>
          </a:bodyPr>
          <a:lstStyle/>
          <a:p>
            <a:pPr marL="342900" lvl="1" indent="-342900" eaLnBrk="1" hangingPunct="1">
              <a:buClr>
                <a:schemeClr val="tx1"/>
              </a:buClr>
              <a:buFont typeface="Wingdings" panose="05000000000000000000" pitchFamily="2" charset="2"/>
              <a:buNone/>
            </a:pPr>
            <a:r>
              <a:rPr lang="zh-CN" altLang="en-US" sz="2000" dirty="0">
                <a:latin typeface="黑体" panose="02010609060101010101" pitchFamily="2" charset="-122"/>
                <a:ea typeface="黑体" panose="02010609060101010101" pitchFamily="2" charset="-122"/>
              </a:rPr>
              <a:t>（七）社区家访护理人员的安全管理</a:t>
            </a:r>
          </a:p>
          <a:p>
            <a:pPr marL="342900" lvl="1" indent="-342900" eaLnBrk="1" hangingPunct="1">
              <a:buChar char="–"/>
            </a:pPr>
            <a:r>
              <a:rPr lang="en-US" altLang="zh-CN" sz="2000" dirty="0">
                <a:latin typeface="黑体" panose="02010609060101010101" pitchFamily="2" charset="-122"/>
                <a:ea typeface="黑体" panose="02010609060101010101" pitchFamily="2" charset="-122"/>
              </a:rPr>
              <a:t>1.</a:t>
            </a:r>
            <a:r>
              <a:rPr lang="zh-CN" altLang="en-US" sz="2000" dirty="0">
                <a:latin typeface="黑体" panose="02010609060101010101" pitchFamily="2" charset="-122"/>
                <a:ea typeface="黑体" panose="02010609060101010101" pitchFamily="2" charset="-122"/>
              </a:rPr>
              <a:t>家访前的安全准备</a:t>
            </a:r>
          </a:p>
          <a:p>
            <a:pPr marL="342900" lvl="1" indent="-342900" eaLnBrk="1" hangingPunct="1">
              <a:buFont typeface="Wingdings" panose="05000000000000000000" pitchFamily="2" charset="2"/>
              <a:buNone/>
            </a:pPr>
            <a:r>
              <a:rPr lang="zh-CN" altLang="en-US" sz="2000" dirty="0">
                <a:latin typeface="黑体" panose="02010609060101010101" pitchFamily="2" charset="-122"/>
                <a:ea typeface="黑体" panose="02010609060101010101" pitchFamily="2" charset="-122"/>
              </a:rPr>
              <a:t>（</a:t>
            </a:r>
            <a:r>
              <a:rPr lang="en-US" altLang="zh-CN" sz="2000" dirty="0">
                <a:latin typeface="黑体" panose="02010609060101010101" pitchFamily="2" charset="-122"/>
                <a:ea typeface="黑体" panose="02010609060101010101" pitchFamily="2" charset="-122"/>
              </a:rPr>
              <a:t>1</a:t>
            </a:r>
            <a:r>
              <a:rPr lang="zh-CN" altLang="en-US" sz="2000" dirty="0">
                <a:latin typeface="黑体" panose="02010609060101010101" pitchFamily="2" charset="-122"/>
                <a:ea typeface="黑体" panose="02010609060101010101" pitchFamily="2" charset="-122"/>
              </a:rPr>
              <a:t>）家访前与该机构其他人员一道准备好行程计划。</a:t>
            </a:r>
          </a:p>
          <a:p>
            <a:pPr marL="342900" lvl="1" indent="-342900" eaLnBrk="1" hangingPunct="1">
              <a:buFont typeface="Wingdings" panose="05000000000000000000" pitchFamily="2" charset="2"/>
              <a:buNone/>
            </a:pPr>
            <a:r>
              <a:rPr lang="zh-CN" altLang="en-US" sz="2000" dirty="0">
                <a:latin typeface="黑体" panose="02010609060101010101" pitchFamily="2" charset="-122"/>
                <a:ea typeface="黑体" panose="02010609060101010101" pitchFamily="2" charset="-122"/>
              </a:rPr>
              <a:t>（</a:t>
            </a:r>
            <a:r>
              <a:rPr lang="en-US" altLang="zh-CN" sz="2000" dirty="0">
                <a:latin typeface="黑体" panose="02010609060101010101" pitchFamily="2" charset="-122"/>
                <a:ea typeface="黑体" panose="02010609060101010101" pitchFamily="2" charset="-122"/>
              </a:rPr>
              <a:t>2</a:t>
            </a:r>
            <a:r>
              <a:rPr lang="zh-CN" altLang="en-US" sz="2000" dirty="0">
                <a:latin typeface="黑体" panose="02010609060101010101" pitchFamily="2" charset="-122"/>
                <a:ea typeface="黑体" panose="02010609060101010101" pitchFamily="2" charset="-122"/>
              </a:rPr>
              <a:t>）一些偏僻的地方社区护士有权要求有陪同人员同行。</a:t>
            </a:r>
          </a:p>
          <a:p>
            <a:pPr marL="342900" lvl="1" indent="-342900" eaLnBrk="1" hangingPunct="1">
              <a:buFont typeface="Wingdings" panose="05000000000000000000" pitchFamily="2" charset="2"/>
              <a:buNone/>
            </a:pPr>
            <a:r>
              <a:rPr lang="zh-CN" altLang="en-US" sz="2000" dirty="0">
                <a:latin typeface="黑体" panose="02010609060101010101" pitchFamily="2" charset="-122"/>
                <a:ea typeface="黑体" panose="02010609060101010101" pitchFamily="2" charset="-122"/>
              </a:rPr>
              <a:t>（</a:t>
            </a:r>
            <a:r>
              <a:rPr lang="en-US" altLang="zh-CN" sz="2000" dirty="0">
                <a:latin typeface="黑体" panose="02010609060101010101" pitchFamily="2" charset="-122"/>
                <a:ea typeface="黑体" panose="02010609060101010101" pitchFamily="2" charset="-122"/>
              </a:rPr>
              <a:t>3</a:t>
            </a:r>
            <a:r>
              <a:rPr lang="zh-CN" altLang="en-US" sz="2000" dirty="0">
                <a:latin typeface="黑体" panose="02010609060101010101" pitchFamily="2" charset="-122"/>
                <a:ea typeface="黑体" panose="02010609060101010101" pitchFamily="2" charset="-122"/>
              </a:rPr>
              <a:t>）访视前尽可能用电话与家庭取得联系，询问好地址、确认家庭所在位置。</a:t>
            </a:r>
          </a:p>
          <a:p>
            <a:pPr marL="342900" lvl="1" indent="-342900" eaLnBrk="1" hangingPunct="1">
              <a:buChar char="–"/>
            </a:pPr>
            <a:r>
              <a:rPr lang="en-US" altLang="zh-CN" sz="2000" dirty="0">
                <a:latin typeface="黑体" panose="02010609060101010101" pitchFamily="2" charset="-122"/>
                <a:ea typeface="黑体" panose="02010609060101010101" pitchFamily="2" charset="-122"/>
              </a:rPr>
              <a:t>2.</a:t>
            </a:r>
            <a:r>
              <a:rPr lang="zh-CN" altLang="en-US" sz="2000" dirty="0">
                <a:latin typeface="黑体" panose="02010609060101010101" pitchFamily="2" charset="-122"/>
                <a:ea typeface="黑体" panose="02010609060101010101" pitchFamily="2" charset="-122"/>
              </a:rPr>
              <a:t>家访过程中的安全</a:t>
            </a:r>
          </a:p>
          <a:p>
            <a:pPr marL="342900" lvl="1" indent="-342900" eaLnBrk="1" hangingPunct="1">
              <a:buFont typeface="Wingdings" panose="05000000000000000000" pitchFamily="2" charset="2"/>
              <a:buNone/>
            </a:pPr>
            <a:r>
              <a:rPr lang="zh-CN" altLang="en-US" sz="2000" dirty="0">
                <a:latin typeface="黑体" panose="02010609060101010101" pitchFamily="2" charset="-122"/>
                <a:ea typeface="黑体" panose="02010609060101010101" pitchFamily="2" charset="-122"/>
              </a:rPr>
              <a:t>（</a:t>
            </a:r>
            <a:r>
              <a:rPr lang="en-US" altLang="zh-CN" sz="2000" dirty="0">
                <a:latin typeface="黑体" panose="02010609060101010101" pitchFamily="2" charset="-122"/>
                <a:ea typeface="黑体" panose="02010609060101010101" pitchFamily="2" charset="-122"/>
              </a:rPr>
              <a:t>1</a:t>
            </a:r>
            <a:r>
              <a:rPr lang="zh-CN" altLang="en-US" sz="2000" dirty="0">
                <a:latin typeface="黑体" panose="02010609060101010101" pitchFamily="2" charset="-122"/>
                <a:ea typeface="黑体" panose="02010609060101010101" pitchFamily="2" charset="-122"/>
              </a:rPr>
              <a:t>）必要时及时离开。</a:t>
            </a:r>
          </a:p>
          <a:p>
            <a:pPr marL="342900" lvl="1" indent="-342900" eaLnBrk="1" hangingPunct="1">
              <a:buFont typeface="Wingdings" panose="05000000000000000000" pitchFamily="2" charset="2"/>
              <a:buNone/>
            </a:pPr>
            <a:r>
              <a:rPr lang="zh-CN" altLang="en-US" sz="2000" dirty="0">
                <a:latin typeface="黑体" panose="02010609060101010101" pitchFamily="2" charset="-122"/>
                <a:ea typeface="黑体" panose="02010609060101010101" pitchFamily="2" charset="-122"/>
              </a:rPr>
              <a:t>（</a:t>
            </a:r>
            <a:r>
              <a:rPr lang="en-US" altLang="zh-CN" sz="2000" dirty="0">
                <a:latin typeface="黑体" panose="02010609060101010101" pitchFamily="2" charset="-122"/>
                <a:ea typeface="黑体" panose="02010609060101010101" pitchFamily="2" charset="-122"/>
              </a:rPr>
              <a:t>2</a:t>
            </a:r>
            <a:r>
              <a:rPr lang="zh-CN" altLang="en-US" sz="2000" dirty="0">
                <a:latin typeface="黑体" panose="02010609060101010101" pitchFamily="2" charset="-122"/>
                <a:ea typeface="黑体" panose="02010609060101010101" pitchFamily="2" charset="-122"/>
              </a:rPr>
              <a:t>）穿着合适、得体或按单位规定穿制服，穿舒适的鞋子，必要时能够跑动。随身带上身份证、工作证及零钱，不要佩戴贵重的首饰。</a:t>
            </a:r>
          </a:p>
          <a:p>
            <a:pPr marL="342900" lvl="1" indent="-342900" eaLnBrk="1" hangingPunct="1">
              <a:buFont typeface="Wingdings" panose="05000000000000000000" pitchFamily="2" charset="2"/>
              <a:buNone/>
            </a:pPr>
            <a:r>
              <a:rPr lang="zh-CN" altLang="en-US" sz="2000" dirty="0">
                <a:latin typeface="黑体" panose="02010609060101010101" pitchFamily="2" charset="-122"/>
                <a:ea typeface="黑体" panose="02010609060101010101" pitchFamily="2" charset="-122"/>
              </a:rPr>
              <a:t>（</a:t>
            </a:r>
            <a:r>
              <a:rPr lang="en-US" altLang="zh-CN" sz="2000" dirty="0">
                <a:latin typeface="黑体" panose="02010609060101010101" pitchFamily="2" charset="-122"/>
                <a:ea typeface="黑体" panose="02010609060101010101" pitchFamily="2" charset="-122"/>
              </a:rPr>
              <a:t>3</a:t>
            </a:r>
            <a:r>
              <a:rPr lang="zh-CN" altLang="en-US" sz="2000" dirty="0">
                <a:latin typeface="黑体" panose="02010609060101010101" pitchFamily="2" charset="-122"/>
                <a:ea typeface="黑体" panose="02010609060101010101" pitchFamily="2" charset="-122"/>
              </a:rPr>
              <a:t>）护理箱应放在护士的视野内，不用时把它盖上，以免小孩或宠物好奇玩弄。</a:t>
            </a:r>
          </a:p>
          <a:p>
            <a:pPr marL="342900" lvl="1" indent="-342900" eaLnBrk="1" hangingPunct="1">
              <a:buFont typeface="Wingdings" panose="05000000000000000000" pitchFamily="2" charset="2"/>
              <a:buNone/>
            </a:pPr>
            <a:r>
              <a:rPr lang="zh-CN" altLang="en-US" sz="2000" dirty="0">
                <a:latin typeface="黑体" panose="02010609060101010101" pitchFamily="2" charset="-122"/>
                <a:ea typeface="黑体" panose="02010609060101010101" pitchFamily="2" charset="-122"/>
              </a:rPr>
              <a:t>（</a:t>
            </a:r>
            <a:r>
              <a:rPr lang="en-US" altLang="zh-CN" sz="2000" dirty="0">
                <a:latin typeface="黑体" panose="02010609060101010101" pitchFamily="2" charset="-122"/>
                <a:ea typeface="黑体" panose="02010609060101010101" pitchFamily="2" charset="-122"/>
              </a:rPr>
              <a:t>4</a:t>
            </a:r>
            <a:r>
              <a:rPr lang="zh-CN" altLang="en-US" sz="2000" dirty="0">
                <a:latin typeface="黑体" panose="02010609060101010101" pitchFamily="2" charset="-122"/>
                <a:ea typeface="黑体" panose="02010609060101010101" pitchFamily="2" charset="-122"/>
              </a:rPr>
              <a:t>）家访尽可要求护理对象的家属在场。</a:t>
            </a:r>
          </a:p>
        </p:txBody>
      </p:sp>
      <p:sp>
        <p:nvSpPr>
          <p:cNvPr id="2" name="标题 9">
            <a:extLst>
              <a:ext uri="{FF2B5EF4-FFF2-40B4-BE49-F238E27FC236}">
                <a16:creationId xmlns:a16="http://schemas.microsoft.com/office/drawing/2014/main" id="{2CFDFC44-DCB2-B96D-1910-2141CAB940DE}"/>
              </a:ext>
            </a:extLst>
          </p:cNvPr>
          <p:cNvSpPr/>
          <p:nvPr/>
        </p:nvSpPr>
        <p:spPr>
          <a:xfrm>
            <a:off x="223580" y="870414"/>
            <a:ext cx="4806315" cy="565150"/>
          </a:xfrm>
          <a:prstGeom prst="rect">
            <a:avLst/>
          </a:prstGeom>
          <a:noFill/>
          <a:ln w="9525">
            <a:noFill/>
          </a:ln>
        </p:spPr>
        <p:txBody>
          <a:bodyPr anchor="ctr" anchorCtr="0"/>
          <a:lstStyle/>
          <a:p>
            <a:pPr algn="ctr"/>
            <a:r>
              <a:rPr lang="zh-CN" altLang="en-US" sz="3200" b="1" dirty="0">
                <a:latin typeface="黑体" panose="02010609060101010101" pitchFamily="2" charset="-122"/>
                <a:ea typeface="黑体" panose="02010609060101010101" pitchFamily="2" charset="-122"/>
              </a:rPr>
              <a:t>二、家庭访视</a:t>
            </a:r>
          </a:p>
        </p:txBody>
      </p:sp>
      <p:sp>
        <p:nvSpPr>
          <p:cNvPr id="3" name="文本框 2">
            <a:extLst>
              <a:ext uri="{FF2B5EF4-FFF2-40B4-BE49-F238E27FC236}">
                <a16:creationId xmlns:a16="http://schemas.microsoft.com/office/drawing/2014/main" id="{C58A51B9-3E6B-1E89-7A57-1E906EED559F}"/>
              </a:ext>
            </a:extLst>
          </p:cNvPr>
          <p:cNvSpPr txBox="1"/>
          <p:nvPr/>
        </p:nvSpPr>
        <p:spPr>
          <a:xfrm>
            <a:off x="223580" y="63854"/>
            <a:ext cx="3429000" cy="584775"/>
          </a:xfrm>
          <a:prstGeom prst="rect">
            <a:avLst/>
          </a:prstGeom>
          <a:noFill/>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任务二 家庭护理</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9" name="Text Box 24"/>
          <p:cNvSpPr txBox="1"/>
          <p:nvPr/>
        </p:nvSpPr>
        <p:spPr>
          <a:xfrm>
            <a:off x="1497965" y="2667000"/>
            <a:ext cx="9196070" cy="1014730"/>
          </a:xfrm>
          <a:prstGeom prst="rect">
            <a:avLst/>
          </a:prstGeom>
          <a:noFill/>
          <a:ln w="9525">
            <a:noFill/>
          </a:ln>
        </p:spPr>
        <p:txBody>
          <a:bodyPr wrap="square">
            <a:spAutoFit/>
          </a:bodyPr>
          <a:lstStyle/>
          <a:p>
            <a:pPr>
              <a:lnSpc>
                <a:spcPct val="150000"/>
              </a:lnSpc>
            </a:pPr>
            <a:r>
              <a:rPr lang="en-US" altLang="zh-CN" sz="2000" dirty="0">
                <a:solidFill>
                  <a:srgbClr val="333333"/>
                </a:solidFill>
                <a:latin typeface="黑体" panose="02010609060101010101" pitchFamily="2" charset="-122"/>
                <a:ea typeface="黑体" panose="02010609060101010101" pitchFamily="2" charset="-122"/>
              </a:rPr>
              <a:t>    </a:t>
            </a:r>
            <a:r>
              <a:rPr lang="zh-CN" altLang="en-US" sz="2000" dirty="0">
                <a:solidFill>
                  <a:srgbClr val="333333"/>
                </a:solidFill>
                <a:latin typeface="黑体" panose="02010609060101010101" pitchFamily="2" charset="-122"/>
                <a:ea typeface="黑体" panose="02010609060101010101" pitchFamily="2" charset="-122"/>
              </a:rPr>
              <a:t>居家护理是一种健康照护的服务模式，是指为卧床或行动不便的个体在其家中提供保健、康复与治疗等各类护理服务。</a:t>
            </a:r>
          </a:p>
        </p:txBody>
      </p:sp>
      <p:sp>
        <p:nvSpPr>
          <p:cNvPr id="2" name="Text Box 14"/>
          <p:cNvSpPr txBox="1"/>
          <p:nvPr/>
        </p:nvSpPr>
        <p:spPr>
          <a:xfrm>
            <a:off x="838200" y="1905000"/>
            <a:ext cx="3768090" cy="460375"/>
          </a:xfrm>
          <a:prstGeom prst="rect">
            <a:avLst/>
          </a:prstGeom>
          <a:noFill/>
          <a:ln w="9525">
            <a:noFill/>
          </a:ln>
        </p:spPr>
        <p:txBody>
          <a:bodyPr wrap="square">
            <a:spAutoFit/>
          </a:bodyPr>
          <a:lstStyle/>
          <a:p>
            <a:pPr algn="ctr" eaLnBrk="0" hangingPunct="0"/>
            <a:r>
              <a:rPr lang="zh-CN" altLang="en-US" sz="2400" dirty="0">
                <a:solidFill>
                  <a:schemeClr val="tx1"/>
                </a:solidFill>
                <a:latin typeface="黑体" panose="02010609060101010101" pitchFamily="2" charset="-122"/>
                <a:ea typeface="黑体" panose="02010609060101010101" pitchFamily="2" charset="-122"/>
              </a:rPr>
              <a:t>（一）居家护理的定义</a:t>
            </a:r>
          </a:p>
        </p:txBody>
      </p:sp>
      <p:sp>
        <p:nvSpPr>
          <p:cNvPr id="3" name="标题 9">
            <a:extLst>
              <a:ext uri="{FF2B5EF4-FFF2-40B4-BE49-F238E27FC236}">
                <a16:creationId xmlns:a16="http://schemas.microsoft.com/office/drawing/2014/main" id="{E5A1B55B-1C72-3707-29E9-9F2EAC06CD8B}"/>
              </a:ext>
            </a:extLst>
          </p:cNvPr>
          <p:cNvSpPr/>
          <p:nvPr/>
        </p:nvSpPr>
        <p:spPr>
          <a:xfrm>
            <a:off x="223580" y="870414"/>
            <a:ext cx="4806315" cy="565150"/>
          </a:xfrm>
          <a:prstGeom prst="rect">
            <a:avLst/>
          </a:prstGeom>
          <a:noFill/>
          <a:ln w="9525">
            <a:noFill/>
          </a:ln>
        </p:spPr>
        <p:txBody>
          <a:bodyPr anchor="ctr" anchorCtr="0"/>
          <a:lstStyle/>
          <a:p>
            <a:pPr algn="ctr"/>
            <a:r>
              <a:rPr lang="zh-CN" altLang="en-US" sz="3200" b="1" dirty="0">
                <a:latin typeface="黑体" panose="02010609060101010101" pitchFamily="2" charset="-122"/>
                <a:ea typeface="黑体" panose="02010609060101010101" pitchFamily="2" charset="-122"/>
              </a:rPr>
              <a:t>三、居家护理</a:t>
            </a:r>
          </a:p>
        </p:txBody>
      </p:sp>
      <p:sp>
        <p:nvSpPr>
          <p:cNvPr id="4" name="文本框 3">
            <a:extLst>
              <a:ext uri="{FF2B5EF4-FFF2-40B4-BE49-F238E27FC236}">
                <a16:creationId xmlns:a16="http://schemas.microsoft.com/office/drawing/2014/main" id="{E02F4CB5-7DB4-48D4-7DDC-6120288AD9F3}"/>
              </a:ext>
            </a:extLst>
          </p:cNvPr>
          <p:cNvSpPr txBox="1"/>
          <p:nvPr/>
        </p:nvSpPr>
        <p:spPr>
          <a:xfrm>
            <a:off x="223580" y="63854"/>
            <a:ext cx="3429000" cy="584775"/>
          </a:xfrm>
          <a:prstGeom prst="rect">
            <a:avLst/>
          </a:prstGeom>
          <a:noFill/>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任务二 家庭护理</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9" name="Text Box 24"/>
          <p:cNvSpPr txBox="1"/>
          <p:nvPr/>
        </p:nvSpPr>
        <p:spPr>
          <a:xfrm>
            <a:off x="1947545" y="2590800"/>
            <a:ext cx="8746490" cy="1938020"/>
          </a:xfrm>
          <a:prstGeom prst="rect">
            <a:avLst/>
          </a:prstGeom>
          <a:noFill/>
          <a:ln w="9525">
            <a:noFill/>
          </a:ln>
        </p:spPr>
        <p:txBody>
          <a:bodyPr wrap="square">
            <a:spAutoFit/>
          </a:bodyPr>
          <a:lstStyle/>
          <a:p>
            <a:pPr lvl="0" algn="l">
              <a:lnSpc>
                <a:spcPct val="150000"/>
              </a:lnSpc>
              <a:buClrTx/>
              <a:buSzTx/>
              <a:buFontTx/>
            </a:pPr>
            <a:r>
              <a:rPr lang="en-US" altLang="zh-CN" sz="2000" dirty="0">
                <a:solidFill>
                  <a:srgbClr val="333333"/>
                </a:solidFill>
                <a:latin typeface="黑体" panose="02010609060101010101" pitchFamily="2" charset="-122"/>
                <a:ea typeface="黑体" panose="02010609060101010101" pitchFamily="2" charset="-122"/>
                <a:sym typeface="+mn-ea"/>
              </a:rPr>
              <a:t>1.在家疗养的慢性病病人</a:t>
            </a:r>
          </a:p>
          <a:p>
            <a:pPr lvl="0" algn="l">
              <a:lnSpc>
                <a:spcPct val="150000"/>
              </a:lnSpc>
              <a:buClrTx/>
              <a:buSzTx/>
              <a:buFontTx/>
            </a:pPr>
            <a:r>
              <a:rPr lang="en-US" altLang="zh-CN" sz="2000" dirty="0">
                <a:solidFill>
                  <a:srgbClr val="333333"/>
                </a:solidFill>
                <a:latin typeface="黑体" panose="02010609060101010101" pitchFamily="2" charset="-122"/>
                <a:ea typeface="黑体" panose="02010609060101010101" pitchFamily="2" charset="-122"/>
                <a:sym typeface="+mn-ea"/>
              </a:rPr>
              <a:t>2.出院后病情已稳定但还需继续治疗的病人</a:t>
            </a:r>
          </a:p>
          <a:p>
            <a:pPr lvl="0" algn="l">
              <a:lnSpc>
                <a:spcPct val="150000"/>
              </a:lnSpc>
              <a:buClrTx/>
              <a:buSzTx/>
              <a:buFontTx/>
            </a:pPr>
            <a:r>
              <a:rPr lang="en-US" altLang="zh-CN" sz="2000" dirty="0">
                <a:solidFill>
                  <a:srgbClr val="333333"/>
                </a:solidFill>
                <a:latin typeface="黑体" panose="02010609060101010101" pitchFamily="2" charset="-122"/>
                <a:ea typeface="黑体" panose="02010609060101010101" pitchFamily="2" charset="-122"/>
                <a:sym typeface="+mn-ea"/>
              </a:rPr>
              <a:t>3.临终病人</a:t>
            </a:r>
          </a:p>
          <a:p>
            <a:pPr lvl="0" algn="l">
              <a:lnSpc>
                <a:spcPct val="150000"/>
              </a:lnSpc>
              <a:buClrTx/>
              <a:buSzTx/>
              <a:buFontTx/>
            </a:pPr>
            <a:r>
              <a:rPr lang="en-US" altLang="zh-CN" sz="2000" dirty="0">
                <a:solidFill>
                  <a:srgbClr val="333333"/>
                </a:solidFill>
                <a:latin typeface="黑体" panose="02010609060101010101" pitchFamily="2" charset="-122"/>
                <a:ea typeface="黑体" panose="02010609060101010101" pitchFamily="2" charset="-122"/>
                <a:sym typeface="+mn-ea"/>
              </a:rPr>
              <a:t>4.需要康复治疗的病人</a:t>
            </a:r>
          </a:p>
        </p:txBody>
      </p:sp>
      <p:sp>
        <p:nvSpPr>
          <p:cNvPr id="2" name="Text Box 14"/>
          <p:cNvSpPr txBox="1"/>
          <p:nvPr/>
        </p:nvSpPr>
        <p:spPr>
          <a:xfrm>
            <a:off x="838200" y="1981200"/>
            <a:ext cx="4669790" cy="460375"/>
          </a:xfrm>
          <a:prstGeom prst="rect">
            <a:avLst/>
          </a:prstGeom>
          <a:noFill/>
          <a:ln w="9525">
            <a:noFill/>
          </a:ln>
        </p:spPr>
        <p:txBody>
          <a:bodyPr wrap="square">
            <a:spAutoFit/>
          </a:bodyPr>
          <a:lstStyle/>
          <a:p>
            <a:pPr lvl="0" algn="ctr" eaLnBrk="0" hangingPunct="0">
              <a:buClrTx/>
              <a:buSzTx/>
              <a:buFontTx/>
            </a:pPr>
            <a:r>
              <a:rPr lang="zh-CN" altLang="en-US" sz="2400" dirty="0">
                <a:latin typeface="黑体" panose="02010609060101010101" pitchFamily="2" charset="-122"/>
                <a:ea typeface="黑体" panose="02010609060101010101" pitchFamily="2" charset="-122"/>
                <a:sym typeface="+mn-ea"/>
              </a:rPr>
              <a:t>（二）居家护理的服务对象</a:t>
            </a:r>
          </a:p>
        </p:txBody>
      </p:sp>
      <p:sp>
        <p:nvSpPr>
          <p:cNvPr id="3" name="标题 9">
            <a:extLst>
              <a:ext uri="{FF2B5EF4-FFF2-40B4-BE49-F238E27FC236}">
                <a16:creationId xmlns:a16="http://schemas.microsoft.com/office/drawing/2014/main" id="{1EBA1FD2-0660-13D9-AC30-DCE9FF0E4292}"/>
              </a:ext>
            </a:extLst>
          </p:cNvPr>
          <p:cNvSpPr/>
          <p:nvPr/>
        </p:nvSpPr>
        <p:spPr>
          <a:xfrm>
            <a:off x="223580" y="870414"/>
            <a:ext cx="4806315" cy="565150"/>
          </a:xfrm>
          <a:prstGeom prst="rect">
            <a:avLst/>
          </a:prstGeom>
          <a:noFill/>
          <a:ln w="9525">
            <a:noFill/>
          </a:ln>
        </p:spPr>
        <p:txBody>
          <a:bodyPr anchor="ctr" anchorCtr="0"/>
          <a:lstStyle/>
          <a:p>
            <a:pPr algn="ctr"/>
            <a:r>
              <a:rPr lang="zh-CN" altLang="en-US" sz="3200" b="1" dirty="0">
                <a:latin typeface="黑体" panose="02010609060101010101" pitchFamily="2" charset="-122"/>
                <a:ea typeface="黑体" panose="02010609060101010101" pitchFamily="2" charset="-122"/>
              </a:rPr>
              <a:t>三、居家护理</a:t>
            </a:r>
          </a:p>
        </p:txBody>
      </p:sp>
      <p:sp>
        <p:nvSpPr>
          <p:cNvPr id="4" name="文本框 3">
            <a:extLst>
              <a:ext uri="{FF2B5EF4-FFF2-40B4-BE49-F238E27FC236}">
                <a16:creationId xmlns:a16="http://schemas.microsoft.com/office/drawing/2014/main" id="{4E53F4C9-9480-0E40-5E09-0A657D9B09A3}"/>
              </a:ext>
            </a:extLst>
          </p:cNvPr>
          <p:cNvSpPr txBox="1"/>
          <p:nvPr/>
        </p:nvSpPr>
        <p:spPr>
          <a:xfrm>
            <a:off x="223580" y="63854"/>
            <a:ext cx="3429000" cy="584775"/>
          </a:xfrm>
          <a:prstGeom prst="rect">
            <a:avLst/>
          </a:prstGeom>
          <a:noFill/>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任务二 家庭护理</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9" name="Text Box 24"/>
          <p:cNvSpPr txBox="1"/>
          <p:nvPr/>
        </p:nvSpPr>
        <p:spPr>
          <a:xfrm>
            <a:off x="1905000" y="2514600"/>
            <a:ext cx="8746490" cy="3322955"/>
          </a:xfrm>
          <a:prstGeom prst="rect">
            <a:avLst/>
          </a:prstGeom>
          <a:noFill/>
          <a:ln w="9525">
            <a:noFill/>
          </a:ln>
        </p:spPr>
        <p:txBody>
          <a:bodyPr wrap="square">
            <a:spAutoFit/>
          </a:bodyPr>
          <a:lstStyle/>
          <a:p>
            <a:pPr lvl="0" algn="l">
              <a:lnSpc>
                <a:spcPct val="150000"/>
              </a:lnSpc>
              <a:buClrTx/>
              <a:buSzTx/>
              <a:buFontTx/>
            </a:pPr>
            <a:r>
              <a:rPr lang="en-US" altLang="zh-CN" sz="2000" dirty="0">
                <a:solidFill>
                  <a:srgbClr val="333333"/>
                </a:solidFill>
                <a:latin typeface="黑体" panose="02010609060101010101" pitchFamily="2" charset="-122"/>
                <a:ea typeface="黑体" panose="02010609060101010101" pitchFamily="2" charset="-122"/>
                <a:sym typeface="+mn-ea"/>
              </a:rPr>
              <a:t>1.家庭环境适应性改变的指导</a:t>
            </a:r>
          </a:p>
          <a:p>
            <a:pPr lvl="0" algn="l">
              <a:lnSpc>
                <a:spcPct val="150000"/>
              </a:lnSpc>
              <a:buClrTx/>
              <a:buSzTx/>
              <a:buFontTx/>
            </a:pPr>
            <a:r>
              <a:rPr lang="en-US" altLang="zh-CN" sz="2000" dirty="0">
                <a:solidFill>
                  <a:srgbClr val="333333"/>
                </a:solidFill>
                <a:latin typeface="黑体" panose="02010609060101010101" pitchFamily="2" charset="-122"/>
                <a:ea typeface="黑体" panose="02010609060101010101" pitchFamily="2" charset="-122"/>
                <a:sym typeface="+mn-ea"/>
              </a:rPr>
              <a:t>2.生活护理与指导</a:t>
            </a:r>
          </a:p>
          <a:p>
            <a:pPr lvl="0" algn="l">
              <a:lnSpc>
                <a:spcPct val="150000"/>
              </a:lnSpc>
              <a:buClrTx/>
              <a:buSzTx/>
              <a:buFontTx/>
            </a:pPr>
            <a:r>
              <a:rPr lang="en-US" altLang="zh-CN" sz="2000" dirty="0">
                <a:solidFill>
                  <a:srgbClr val="333333"/>
                </a:solidFill>
                <a:latin typeface="黑体" panose="02010609060101010101" pitchFamily="2" charset="-122"/>
                <a:ea typeface="黑体" panose="02010609060101010101" pitchFamily="2" charset="-122"/>
                <a:sym typeface="+mn-ea"/>
              </a:rPr>
              <a:t>3.治疗性的护理</a:t>
            </a:r>
          </a:p>
          <a:p>
            <a:pPr lvl="0" algn="l">
              <a:lnSpc>
                <a:spcPct val="150000"/>
              </a:lnSpc>
              <a:buClrTx/>
              <a:buSzTx/>
              <a:buFontTx/>
            </a:pPr>
            <a:r>
              <a:rPr lang="en-US" altLang="zh-CN" sz="2000" dirty="0">
                <a:solidFill>
                  <a:srgbClr val="333333"/>
                </a:solidFill>
                <a:latin typeface="黑体" panose="02010609060101010101" pitchFamily="2" charset="-122"/>
                <a:ea typeface="黑体" panose="02010609060101010101" pitchFamily="2" charset="-122"/>
                <a:sym typeface="+mn-ea"/>
              </a:rPr>
              <a:t>4.居家康复指导</a:t>
            </a:r>
          </a:p>
          <a:p>
            <a:pPr lvl="0" algn="l">
              <a:lnSpc>
                <a:spcPct val="150000"/>
              </a:lnSpc>
              <a:buClrTx/>
              <a:buSzTx/>
              <a:buFontTx/>
            </a:pPr>
            <a:r>
              <a:rPr lang="en-US" altLang="zh-CN" sz="2000" dirty="0">
                <a:solidFill>
                  <a:srgbClr val="333333"/>
                </a:solidFill>
                <a:latin typeface="黑体" panose="02010609060101010101" pitchFamily="2" charset="-122"/>
                <a:ea typeface="黑体" panose="02010609060101010101" pitchFamily="2" charset="-122"/>
                <a:sym typeface="+mn-ea"/>
              </a:rPr>
              <a:t>5.心理护理与情感支持 </a:t>
            </a:r>
          </a:p>
          <a:p>
            <a:pPr lvl="0" algn="l">
              <a:lnSpc>
                <a:spcPct val="150000"/>
              </a:lnSpc>
              <a:buClrTx/>
              <a:buSzTx/>
              <a:buFontTx/>
            </a:pPr>
            <a:r>
              <a:rPr lang="en-US" altLang="zh-CN" sz="2000" dirty="0">
                <a:solidFill>
                  <a:srgbClr val="333333"/>
                </a:solidFill>
                <a:latin typeface="黑体" panose="02010609060101010101" pitchFamily="2" charset="-122"/>
                <a:ea typeface="黑体" panose="02010609060101010101" pitchFamily="2" charset="-122"/>
                <a:sym typeface="+mn-ea"/>
              </a:rPr>
              <a:t>6.应急救护指导</a:t>
            </a:r>
          </a:p>
          <a:p>
            <a:pPr lvl="0" algn="l">
              <a:lnSpc>
                <a:spcPct val="150000"/>
              </a:lnSpc>
              <a:buClrTx/>
              <a:buSzTx/>
              <a:buFontTx/>
            </a:pPr>
            <a:r>
              <a:rPr lang="en-US" altLang="zh-CN" sz="2000" dirty="0">
                <a:solidFill>
                  <a:srgbClr val="333333"/>
                </a:solidFill>
                <a:latin typeface="黑体" panose="02010609060101010101" pitchFamily="2" charset="-122"/>
                <a:ea typeface="黑体" panose="02010609060101010101" pitchFamily="2" charset="-122"/>
                <a:sym typeface="+mn-ea"/>
              </a:rPr>
              <a:t>7.为照顾者提供支持</a:t>
            </a:r>
          </a:p>
        </p:txBody>
      </p:sp>
      <p:sp>
        <p:nvSpPr>
          <p:cNvPr id="2" name="Text Box 14"/>
          <p:cNvSpPr txBox="1"/>
          <p:nvPr/>
        </p:nvSpPr>
        <p:spPr>
          <a:xfrm>
            <a:off x="838200" y="1828800"/>
            <a:ext cx="4669790" cy="460375"/>
          </a:xfrm>
          <a:prstGeom prst="rect">
            <a:avLst/>
          </a:prstGeom>
          <a:noFill/>
          <a:ln w="9525">
            <a:noFill/>
          </a:ln>
        </p:spPr>
        <p:txBody>
          <a:bodyPr wrap="square">
            <a:spAutoFit/>
          </a:bodyPr>
          <a:lstStyle/>
          <a:p>
            <a:pPr lvl="0" algn="ctr" eaLnBrk="0" hangingPunct="0">
              <a:buClrTx/>
              <a:buSzTx/>
              <a:buFontTx/>
            </a:pPr>
            <a:r>
              <a:rPr lang="zh-CN" altLang="en-US" sz="2400" dirty="0">
                <a:latin typeface="黑体" panose="02010609060101010101" pitchFamily="2" charset="-122"/>
                <a:ea typeface="黑体" panose="02010609060101010101" pitchFamily="2" charset="-122"/>
                <a:sym typeface="+mn-ea"/>
              </a:rPr>
              <a:t>（三）居家护理的内容</a:t>
            </a:r>
          </a:p>
        </p:txBody>
      </p:sp>
      <p:sp>
        <p:nvSpPr>
          <p:cNvPr id="3" name="标题 9">
            <a:extLst>
              <a:ext uri="{FF2B5EF4-FFF2-40B4-BE49-F238E27FC236}">
                <a16:creationId xmlns:a16="http://schemas.microsoft.com/office/drawing/2014/main" id="{1F00E101-E0CE-5543-9EF4-9E7090B02A1F}"/>
              </a:ext>
            </a:extLst>
          </p:cNvPr>
          <p:cNvSpPr/>
          <p:nvPr/>
        </p:nvSpPr>
        <p:spPr>
          <a:xfrm>
            <a:off x="223580" y="870414"/>
            <a:ext cx="4806315" cy="565150"/>
          </a:xfrm>
          <a:prstGeom prst="rect">
            <a:avLst/>
          </a:prstGeom>
          <a:noFill/>
          <a:ln w="9525">
            <a:noFill/>
          </a:ln>
        </p:spPr>
        <p:txBody>
          <a:bodyPr anchor="ctr" anchorCtr="0"/>
          <a:lstStyle/>
          <a:p>
            <a:pPr algn="ctr"/>
            <a:r>
              <a:rPr lang="zh-CN" altLang="en-US" sz="3200" b="1" dirty="0">
                <a:latin typeface="黑体" panose="02010609060101010101" pitchFamily="2" charset="-122"/>
                <a:ea typeface="黑体" panose="02010609060101010101" pitchFamily="2" charset="-122"/>
              </a:rPr>
              <a:t>三、居家护理</a:t>
            </a:r>
          </a:p>
        </p:txBody>
      </p:sp>
      <p:sp>
        <p:nvSpPr>
          <p:cNvPr id="4" name="文本框 3">
            <a:extLst>
              <a:ext uri="{FF2B5EF4-FFF2-40B4-BE49-F238E27FC236}">
                <a16:creationId xmlns:a16="http://schemas.microsoft.com/office/drawing/2014/main" id="{718B7E2D-733D-E387-A58F-712C2331AC06}"/>
              </a:ext>
            </a:extLst>
          </p:cNvPr>
          <p:cNvSpPr txBox="1"/>
          <p:nvPr/>
        </p:nvSpPr>
        <p:spPr>
          <a:xfrm>
            <a:off x="223580" y="63854"/>
            <a:ext cx="3429000" cy="584775"/>
          </a:xfrm>
          <a:prstGeom prst="rect">
            <a:avLst/>
          </a:prstGeom>
          <a:noFill/>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任务二 家庭护理</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14"/>
          <p:cNvSpPr txBox="1"/>
          <p:nvPr/>
        </p:nvSpPr>
        <p:spPr>
          <a:xfrm>
            <a:off x="838200" y="1524000"/>
            <a:ext cx="4669790" cy="460375"/>
          </a:xfrm>
          <a:prstGeom prst="rect">
            <a:avLst/>
          </a:prstGeom>
          <a:noFill/>
          <a:ln w="9525">
            <a:noFill/>
          </a:ln>
        </p:spPr>
        <p:txBody>
          <a:bodyPr wrap="square">
            <a:spAutoFit/>
          </a:bodyPr>
          <a:lstStyle/>
          <a:p>
            <a:pPr lvl="0" algn="ctr" eaLnBrk="0" hangingPunct="0">
              <a:buClrTx/>
              <a:buSzTx/>
              <a:buFontTx/>
            </a:pPr>
            <a:r>
              <a:rPr lang="zh-CN" altLang="en-US" sz="2400" dirty="0">
                <a:latin typeface="黑体" panose="02010609060101010101" pitchFamily="2" charset="-122"/>
                <a:ea typeface="黑体" panose="02010609060101010101" pitchFamily="2" charset="-122"/>
                <a:sym typeface="+mn-ea"/>
              </a:rPr>
              <a:t>(四）居家护理规范与质量管理</a:t>
            </a:r>
          </a:p>
        </p:txBody>
      </p:sp>
      <p:sp>
        <p:nvSpPr>
          <p:cNvPr id="26636" name="Text Box 30"/>
          <p:cNvSpPr txBox="1"/>
          <p:nvPr/>
        </p:nvSpPr>
        <p:spPr>
          <a:xfrm>
            <a:off x="1905000" y="2362200"/>
            <a:ext cx="4069715" cy="3322955"/>
          </a:xfrm>
          <a:prstGeom prst="rect">
            <a:avLst/>
          </a:prstGeom>
          <a:noFill/>
          <a:ln w="9525">
            <a:noFill/>
          </a:ln>
        </p:spPr>
        <p:txBody>
          <a:bodyPr wrap="square">
            <a:spAutoFit/>
          </a:bodyPr>
          <a:lstStyle/>
          <a:p>
            <a:pPr lvl="0" algn="l">
              <a:lnSpc>
                <a:spcPct val="150000"/>
              </a:lnSpc>
              <a:buClrTx/>
              <a:buSzTx/>
              <a:buFontTx/>
            </a:pPr>
            <a:r>
              <a:rPr lang="en-US" altLang="zh-CN" sz="2000" dirty="0">
                <a:solidFill>
                  <a:srgbClr val="333333"/>
                </a:solidFill>
                <a:latin typeface="黑体" panose="02010609060101010101" pitchFamily="2" charset="-122"/>
                <a:ea typeface="黑体" panose="02010609060101010101" pitchFamily="2" charset="-122"/>
                <a:sym typeface="+mn-ea"/>
              </a:rPr>
              <a:t>1.家庭病床建床制度 </a:t>
            </a:r>
          </a:p>
          <a:p>
            <a:pPr lvl="0" algn="l">
              <a:lnSpc>
                <a:spcPct val="150000"/>
              </a:lnSpc>
              <a:buClrTx/>
              <a:buSzTx/>
              <a:buFontTx/>
            </a:pPr>
            <a:r>
              <a:rPr lang="en-US" altLang="zh-CN" sz="2000" dirty="0">
                <a:solidFill>
                  <a:srgbClr val="333333"/>
                </a:solidFill>
                <a:latin typeface="黑体" panose="02010609060101010101" pitchFamily="2" charset="-122"/>
                <a:ea typeface="黑体" panose="02010609060101010101" pitchFamily="2" charset="-122"/>
                <a:sym typeface="+mn-ea"/>
              </a:rPr>
              <a:t>2.家庭护理环境管理</a:t>
            </a:r>
          </a:p>
          <a:p>
            <a:pPr lvl="0" algn="l">
              <a:lnSpc>
                <a:spcPct val="150000"/>
              </a:lnSpc>
              <a:buClrTx/>
              <a:buSzTx/>
              <a:buFontTx/>
            </a:pPr>
            <a:r>
              <a:rPr lang="en-US" altLang="zh-CN" sz="2000" dirty="0">
                <a:solidFill>
                  <a:srgbClr val="333333"/>
                </a:solidFill>
                <a:latin typeface="黑体" panose="02010609060101010101" pitchFamily="2" charset="-122"/>
                <a:ea typeface="黑体" panose="02010609060101010101" pitchFamily="2" charset="-122"/>
                <a:sym typeface="+mn-ea"/>
              </a:rPr>
              <a:t>3.家庭护理操作管理 </a:t>
            </a:r>
          </a:p>
          <a:p>
            <a:pPr lvl="0" algn="l">
              <a:lnSpc>
                <a:spcPct val="150000"/>
              </a:lnSpc>
              <a:buClrTx/>
              <a:buSzTx/>
              <a:buFontTx/>
            </a:pPr>
            <a:r>
              <a:rPr lang="en-US" altLang="zh-CN" sz="2000" dirty="0">
                <a:solidFill>
                  <a:srgbClr val="333333"/>
                </a:solidFill>
                <a:latin typeface="黑体" panose="02010609060101010101" pitchFamily="2" charset="-122"/>
                <a:ea typeface="黑体" panose="02010609060101010101" pitchFamily="2" charset="-122"/>
                <a:sym typeface="+mn-ea"/>
              </a:rPr>
              <a:t>4.家庭输液管理 </a:t>
            </a:r>
          </a:p>
          <a:p>
            <a:pPr lvl="0" algn="l">
              <a:lnSpc>
                <a:spcPct val="150000"/>
              </a:lnSpc>
              <a:buClrTx/>
              <a:buSzTx/>
              <a:buFontTx/>
            </a:pPr>
            <a:r>
              <a:rPr lang="en-US" altLang="zh-CN" sz="2000" dirty="0">
                <a:solidFill>
                  <a:srgbClr val="333333"/>
                </a:solidFill>
                <a:latin typeface="黑体" panose="02010609060101010101" pitchFamily="2" charset="-122"/>
                <a:ea typeface="黑体" panose="02010609060101010101" pitchFamily="2" charset="-122"/>
                <a:sym typeface="+mn-ea"/>
              </a:rPr>
              <a:t>5.家庭分级护理管理 </a:t>
            </a:r>
          </a:p>
          <a:p>
            <a:pPr lvl="0" algn="l">
              <a:lnSpc>
                <a:spcPct val="150000"/>
              </a:lnSpc>
              <a:buClrTx/>
              <a:buSzTx/>
              <a:buFontTx/>
            </a:pPr>
            <a:r>
              <a:rPr lang="en-US" altLang="zh-CN" sz="2000" dirty="0">
                <a:solidFill>
                  <a:srgbClr val="333333"/>
                </a:solidFill>
                <a:latin typeface="黑体" panose="02010609060101010101" pitchFamily="2" charset="-122"/>
                <a:ea typeface="黑体" panose="02010609060101010101" pitchFamily="2" charset="-122"/>
                <a:sym typeface="+mn-ea"/>
              </a:rPr>
              <a:t>6.特殊药物管理和常用仪器管理 </a:t>
            </a:r>
          </a:p>
          <a:p>
            <a:pPr lvl="0" algn="l">
              <a:lnSpc>
                <a:spcPct val="150000"/>
              </a:lnSpc>
              <a:buClrTx/>
              <a:buSzTx/>
              <a:buFontTx/>
            </a:pPr>
            <a:endParaRPr lang="en-US" altLang="zh-CN" sz="2000" dirty="0">
              <a:solidFill>
                <a:srgbClr val="333333"/>
              </a:solidFill>
              <a:latin typeface="黑体" panose="02010609060101010101" pitchFamily="2" charset="-122"/>
              <a:ea typeface="黑体" panose="02010609060101010101" pitchFamily="2" charset="-122"/>
              <a:sym typeface="+mn-ea"/>
            </a:endParaRPr>
          </a:p>
        </p:txBody>
      </p:sp>
      <p:sp>
        <p:nvSpPr>
          <p:cNvPr id="3" name="Text Box 30"/>
          <p:cNvSpPr txBox="1"/>
          <p:nvPr/>
        </p:nvSpPr>
        <p:spPr>
          <a:xfrm>
            <a:off x="7010400" y="1828800"/>
            <a:ext cx="4820920" cy="2861310"/>
          </a:xfrm>
          <a:prstGeom prst="rect">
            <a:avLst/>
          </a:prstGeom>
          <a:noFill/>
          <a:ln w="9525">
            <a:noFill/>
          </a:ln>
        </p:spPr>
        <p:txBody>
          <a:bodyPr wrap="square">
            <a:spAutoFit/>
          </a:bodyPr>
          <a:lstStyle/>
          <a:p>
            <a:pPr lvl="0" algn="l">
              <a:lnSpc>
                <a:spcPct val="150000"/>
              </a:lnSpc>
              <a:buClrTx/>
              <a:buSzTx/>
              <a:buFontTx/>
            </a:pPr>
            <a:r>
              <a:rPr lang="en-US" altLang="zh-CN" sz="2000" dirty="0">
                <a:solidFill>
                  <a:srgbClr val="333333"/>
                </a:solidFill>
                <a:latin typeface="黑体" panose="02010609060101010101" pitchFamily="2" charset="-122"/>
                <a:ea typeface="黑体" panose="02010609060101010101" pitchFamily="2" charset="-122"/>
                <a:sym typeface="+mn-ea"/>
              </a:rPr>
              <a:t> </a:t>
            </a:r>
          </a:p>
          <a:p>
            <a:pPr lvl="0" algn="l">
              <a:lnSpc>
                <a:spcPct val="150000"/>
              </a:lnSpc>
              <a:buClrTx/>
              <a:buSzTx/>
              <a:buFontTx/>
            </a:pPr>
            <a:r>
              <a:rPr lang="en-US" altLang="zh-CN" sz="2000" dirty="0">
                <a:solidFill>
                  <a:srgbClr val="333333"/>
                </a:solidFill>
                <a:latin typeface="黑体" panose="02010609060101010101" pitchFamily="2" charset="-122"/>
                <a:ea typeface="黑体" panose="02010609060101010101" pitchFamily="2" charset="-122"/>
                <a:sym typeface="+mn-ea"/>
              </a:rPr>
              <a:t>7.消毒隔离管理和医用废物管理 </a:t>
            </a:r>
          </a:p>
          <a:p>
            <a:pPr lvl="0" algn="l">
              <a:lnSpc>
                <a:spcPct val="150000"/>
              </a:lnSpc>
              <a:buClrTx/>
              <a:buSzTx/>
              <a:buFontTx/>
            </a:pPr>
            <a:r>
              <a:rPr lang="en-US" altLang="zh-CN" sz="2000" dirty="0">
                <a:solidFill>
                  <a:srgbClr val="333333"/>
                </a:solidFill>
                <a:latin typeface="黑体" panose="02010609060101010101" pitchFamily="2" charset="-122"/>
                <a:ea typeface="黑体" panose="02010609060101010101" pitchFamily="2" charset="-122"/>
                <a:sym typeface="+mn-ea"/>
              </a:rPr>
              <a:t>8.定期随访、转诊管理 </a:t>
            </a:r>
          </a:p>
          <a:p>
            <a:pPr lvl="0" algn="l">
              <a:lnSpc>
                <a:spcPct val="150000"/>
              </a:lnSpc>
              <a:buClrTx/>
              <a:buSzTx/>
              <a:buFontTx/>
            </a:pPr>
            <a:r>
              <a:rPr lang="en-US" altLang="zh-CN" sz="2000" dirty="0">
                <a:solidFill>
                  <a:srgbClr val="333333"/>
                </a:solidFill>
                <a:latin typeface="黑体" panose="02010609060101010101" pitchFamily="2" charset="-122"/>
                <a:ea typeface="黑体" panose="02010609060101010101" pitchFamily="2" charset="-122"/>
                <a:sym typeface="+mn-ea"/>
              </a:rPr>
              <a:t>9.医疗护理文件管理</a:t>
            </a:r>
          </a:p>
          <a:p>
            <a:pPr lvl="0" algn="l">
              <a:lnSpc>
                <a:spcPct val="150000"/>
              </a:lnSpc>
              <a:buClrTx/>
              <a:buSzTx/>
              <a:buFontTx/>
            </a:pPr>
            <a:r>
              <a:rPr lang="en-US" altLang="zh-CN" sz="2000" dirty="0">
                <a:solidFill>
                  <a:srgbClr val="333333"/>
                </a:solidFill>
                <a:latin typeface="黑体" panose="02010609060101010101" pitchFamily="2" charset="-122"/>
                <a:ea typeface="黑体" panose="02010609060101010101" pitchFamily="2" charset="-122"/>
                <a:sym typeface="+mn-ea"/>
              </a:rPr>
              <a:t>10. 安全管理 </a:t>
            </a:r>
          </a:p>
          <a:p>
            <a:pPr lvl="0" algn="l">
              <a:lnSpc>
                <a:spcPct val="150000"/>
              </a:lnSpc>
              <a:buClrTx/>
              <a:buSzTx/>
              <a:buFontTx/>
            </a:pPr>
            <a:r>
              <a:rPr lang="en-US" altLang="zh-CN" sz="2000" dirty="0">
                <a:solidFill>
                  <a:srgbClr val="333333"/>
                </a:solidFill>
                <a:latin typeface="黑体" panose="02010609060101010101" pitchFamily="2" charset="-122"/>
                <a:ea typeface="黑体" panose="02010609060101010101" pitchFamily="2" charset="-122"/>
                <a:sym typeface="+mn-ea"/>
              </a:rPr>
              <a:t>11.护理的考核与监督管理</a:t>
            </a:r>
          </a:p>
        </p:txBody>
      </p:sp>
      <p:sp>
        <p:nvSpPr>
          <p:cNvPr id="4" name="标题 9">
            <a:extLst>
              <a:ext uri="{FF2B5EF4-FFF2-40B4-BE49-F238E27FC236}">
                <a16:creationId xmlns:a16="http://schemas.microsoft.com/office/drawing/2014/main" id="{98A63A6D-0E10-C86D-6EA5-F8C495B249DE}"/>
              </a:ext>
            </a:extLst>
          </p:cNvPr>
          <p:cNvSpPr/>
          <p:nvPr/>
        </p:nvSpPr>
        <p:spPr>
          <a:xfrm>
            <a:off x="223580" y="870414"/>
            <a:ext cx="4806315" cy="565150"/>
          </a:xfrm>
          <a:prstGeom prst="rect">
            <a:avLst/>
          </a:prstGeom>
          <a:noFill/>
          <a:ln w="9525">
            <a:noFill/>
          </a:ln>
        </p:spPr>
        <p:txBody>
          <a:bodyPr anchor="ctr" anchorCtr="0"/>
          <a:lstStyle/>
          <a:p>
            <a:pPr algn="ctr"/>
            <a:r>
              <a:rPr lang="zh-CN" altLang="en-US" sz="3200" b="1" dirty="0">
                <a:latin typeface="黑体" panose="02010609060101010101" pitchFamily="2" charset="-122"/>
                <a:ea typeface="黑体" panose="02010609060101010101" pitchFamily="2" charset="-122"/>
              </a:rPr>
              <a:t>三、居家护理</a:t>
            </a:r>
          </a:p>
        </p:txBody>
      </p:sp>
      <p:sp>
        <p:nvSpPr>
          <p:cNvPr id="5" name="文本框 4">
            <a:extLst>
              <a:ext uri="{FF2B5EF4-FFF2-40B4-BE49-F238E27FC236}">
                <a16:creationId xmlns:a16="http://schemas.microsoft.com/office/drawing/2014/main" id="{9A796ECA-6E6D-E98D-05F1-4BE056B6F775}"/>
              </a:ext>
            </a:extLst>
          </p:cNvPr>
          <p:cNvSpPr txBox="1"/>
          <p:nvPr/>
        </p:nvSpPr>
        <p:spPr>
          <a:xfrm>
            <a:off x="223580" y="63854"/>
            <a:ext cx="3429000" cy="584775"/>
          </a:xfrm>
          <a:prstGeom prst="rect">
            <a:avLst/>
          </a:prstGeom>
          <a:noFill/>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任务二 家庭护理</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14"/>
          <p:cNvSpPr txBox="1"/>
          <p:nvPr/>
        </p:nvSpPr>
        <p:spPr>
          <a:xfrm>
            <a:off x="970280" y="1981200"/>
            <a:ext cx="4669790" cy="460375"/>
          </a:xfrm>
          <a:prstGeom prst="rect">
            <a:avLst/>
          </a:prstGeom>
          <a:noFill/>
          <a:ln w="9525">
            <a:noFill/>
          </a:ln>
        </p:spPr>
        <p:txBody>
          <a:bodyPr wrap="square">
            <a:spAutoFit/>
          </a:bodyPr>
          <a:lstStyle/>
          <a:p>
            <a:pPr lvl="0" algn="ctr" eaLnBrk="0" hangingPunct="0">
              <a:buClrTx/>
              <a:buSzTx/>
              <a:buFontTx/>
            </a:pPr>
            <a:r>
              <a:rPr lang="zh-CN" altLang="en-US" sz="2400" dirty="0">
                <a:latin typeface="黑体" panose="02010609060101010101" pitchFamily="2" charset="-122"/>
                <a:ea typeface="黑体" panose="02010609060101010101" pitchFamily="2" charset="-122"/>
                <a:sym typeface="+mn-ea"/>
              </a:rPr>
              <a:t>（五）居家护理存在的问题</a:t>
            </a:r>
          </a:p>
        </p:txBody>
      </p:sp>
      <p:sp>
        <p:nvSpPr>
          <p:cNvPr id="26633" name="Text Box 30"/>
          <p:cNvSpPr txBox="1"/>
          <p:nvPr/>
        </p:nvSpPr>
        <p:spPr>
          <a:xfrm>
            <a:off x="2209800" y="2590800"/>
            <a:ext cx="6443980" cy="1938020"/>
          </a:xfrm>
          <a:prstGeom prst="rect">
            <a:avLst/>
          </a:prstGeom>
          <a:noFill/>
          <a:ln w="9525">
            <a:noFill/>
          </a:ln>
        </p:spPr>
        <p:txBody>
          <a:bodyPr wrap="square">
            <a:spAutoFit/>
          </a:bodyPr>
          <a:lstStyle/>
          <a:p>
            <a:pPr lvl="0" algn="l">
              <a:lnSpc>
                <a:spcPct val="150000"/>
              </a:lnSpc>
              <a:buClrTx/>
              <a:buSzTx/>
              <a:buFontTx/>
            </a:pPr>
            <a:r>
              <a:rPr lang="en-US" altLang="zh-CN" sz="2000" dirty="0">
                <a:solidFill>
                  <a:srgbClr val="333333"/>
                </a:solidFill>
                <a:latin typeface="黑体" panose="02010609060101010101" pitchFamily="2" charset="-122"/>
                <a:ea typeface="黑体" panose="02010609060101010101" pitchFamily="2" charset="-122"/>
                <a:sym typeface="+mn-ea"/>
              </a:rPr>
              <a:t>1.居家护理教育滞后 </a:t>
            </a:r>
          </a:p>
          <a:p>
            <a:pPr lvl="0" algn="l">
              <a:lnSpc>
                <a:spcPct val="150000"/>
              </a:lnSpc>
              <a:buClrTx/>
              <a:buSzTx/>
              <a:buFontTx/>
            </a:pPr>
            <a:r>
              <a:rPr lang="en-US" altLang="zh-CN" sz="2000" dirty="0">
                <a:solidFill>
                  <a:srgbClr val="333333"/>
                </a:solidFill>
                <a:latin typeface="黑体" panose="02010609060101010101" pitchFamily="2" charset="-122"/>
                <a:ea typeface="黑体" panose="02010609060101010101" pitchFamily="2" charset="-122"/>
                <a:sym typeface="+mn-ea"/>
              </a:rPr>
              <a:t>2.居家护理人员数量不足</a:t>
            </a:r>
          </a:p>
          <a:p>
            <a:pPr lvl="0" algn="l">
              <a:lnSpc>
                <a:spcPct val="150000"/>
              </a:lnSpc>
              <a:buClrTx/>
              <a:buSzTx/>
              <a:buFontTx/>
            </a:pPr>
            <a:r>
              <a:rPr lang="en-US" altLang="zh-CN" sz="2000" dirty="0">
                <a:solidFill>
                  <a:srgbClr val="333333"/>
                </a:solidFill>
                <a:latin typeface="黑体" panose="02010609060101010101" pitchFamily="2" charset="-122"/>
                <a:ea typeface="黑体" panose="02010609060101010101" pitchFamily="2" charset="-122"/>
                <a:sym typeface="+mn-ea"/>
              </a:rPr>
              <a:t>3.居家护理的规范和质量管理有待完善 </a:t>
            </a:r>
          </a:p>
          <a:p>
            <a:pPr lvl="0" algn="l">
              <a:lnSpc>
                <a:spcPct val="150000"/>
              </a:lnSpc>
              <a:buClrTx/>
              <a:buSzTx/>
              <a:buFontTx/>
            </a:pPr>
            <a:r>
              <a:rPr lang="en-US" altLang="zh-CN" sz="2000" dirty="0">
                <a:solidFill>
                  <a:srgbClr val="333333"/>
                </a:solidFill>
                <a:latin typeface="黑体" panose="02010609060101010101" pitchFamily="2" charset="-122"/>
                <a:ea typeface="黑体" panose="02010609060101010101" pitchFamily="2" charset="-122"/>
                <a:sym typeface="+mn-ea"/>
              </a:rPr>
              <a:t>4.社区居民对居家护理还没有足够的认识</a:t>
            </a:r>
          </a:p>
        </p:txBody>
      </p:sp>
      <p:sp>
        <p:nvSpPr>
          <p:cNvPr id="3" name="标题 9">
            <a:extLst>
              <a:ext uri="{FF2B5EF4-FFF2-40B4-BE49-F238E27FC236}">
                <a16:creationId xmlns:a16="http://schemas.microsoft.com/office/drawing/2014/main" id="{6B48627C-0E35-D166-A2A5-14ACA894CDEF}"/>
              </a:ext>
            </a:extLst>
          </p:cNvPr>
          <p:cNvSpPr/>
          <p:nvPr/>
        </p:nvSpPr>
        <p:spPr>
          <a:xfrm>
            <a:off x="223580" y="870414"/>
            <a:ext cx="4806315" cy="565150"/>
          </a:xfrm>
          <a:prstGeom prst="rect">
            <a:avLst/>
          </a:prstGeom>
          <a:noFill/>
          <a:ln w="9525">
            <a:noFill/>
          </a:ln>
        </p:spPr>
        <p:txBody>
          <a:bodyPr anchor="ctr" anchorCtr="0"/>
          <a:lstStyle/>
          <a:p>
            <a:pPr algn="ctr"/>
            <a:r>
              <a:rPr lang="zh-CN" altLang="en-US" sz="3200" b="1" dirty="0">
                <a:latin typeface="黑体" panose="02010609060101010101" pitchFamily="2" charset="-122"/>
                <a:ea typeface="黑体" panose="02010609060101010101" pitchFamily="2" charset="-122"/>
              </a:rPr>
              <a:t>三、居家护理</a:t>
            </a:r>
          </a:p>
        </p:txBody>
      </p:sp>
      <p:sp>
        <p:nvSpPr>
          <p:cNvPr id="4" name="文本框 3">
            <a:extLst>
              <a:ext uri="{FF2B5EF4-FFF2-40B4-BE49-F238E27FC236}">
                <a16:creationId xmlns:a16="http://schemas.microsoft.com/office/drawing/2014/main" id="{B094D9C4-18B1-DEFE-4056-D6CD8D120E53}"/>
              </a:ext>
            </a:extLst>
          </p:cNvPr>
          <p:cNvSpPr txBox="1"/>
          <p:nvPr/>
        </p:nvSpPr>
        <p:spPr>
          <a:xfrm>
            <a:off x="223580" y="63854"/>
            <a:ext cx="3429000" cy="584775"/>
          </a:xfrm>
          <a:prstGeom prst="rect">
            <a:avLst/>
          </a:prstGeom>
          <a:noFill/>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任务二 家庭护理</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9784873da7d5dd939555a422eff551ceed9e77a644dba-7A8xtg"/>
          <p:cNvPicPr>
            <a:picLocks noChangeAspect="1"/>
          </p:cNvPicPr>
          <p:nvPr>
            <p:custDataLst>
              <p:tags r:id="rId1"/>
            </p:custDataLst>
          </p:nvPr>
        </p:nvPicPr>
        <p:blipFill>
          <a:blip r:embed="rId7"/>
          <a:srcRect l="12780" t="2600" r="33949" b="13746"/>
          <a:stretch>
            <a:fillRect/>
          </a:stretch>
        </p:blipFill>
        <p:spPr>
          <a:xfrm>
            <a:off x="-15875" y="19685"/>
            <a:ext cx="3674110" cy="6865620"/>
          </a:xfrm>
          <a:prstGeom prst="rect">
            <a:avLst/>
          </a:prstGeom>
        </p:spPr>
      </p:pic>
      <p:sp>
        <p:nvSpPr>
          <p:cNvPr id="3" name="矩形 2"/>
          <p:cNvSpPr/>
          <p:nvPr/>
        </p:nvSpPr>
        <p:spPr>
          <a:xfrm>
            <a:off x="109855" y="132715"/>
            <a:ext cx="3422650" cy="6640195"/>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984250" y="1511935"/>
            <a:ext cx="1452880" cy="3046095"/>
          </a:xfrm>
          <a:prstGeom prst="rect">
            <a:avLst/>
          </a:prstGeom>
          <a:noFill/>
        </p:spPr>
        <p:txBody>
          <a:bodyPr wrap="square" rtlCol="0">
            <a:spAutoFit/>
          </a:bodyPr>
          <a:lstStyle/>
          <a:p>
            <a:r>
              <a:rPr lang="zh-CN" altLang="en-US" sz="9600" b="1">
                <a:solidFill>
                  <a:srgbClr val="5A84AF"/>
                </a:solidFill>
                <a:latin typeface="黑体" panose="02010609060101010101" pitchFamily="2" charset="-122"/>
                <a:ea typeface="黑体" panose="02010609060101010101" pitchFamily="2" charset="-122"/>
              </a:rPr>
              <a:t>目</a:t>
            </a:r>
          </a:p>
          <a:p>
            <a:r>
              <a:rPr lang="zh-CN" altLang="en-US" sz="9600" b="1">
                <a:solidFill>
                  <a:srgbClr val="5A84AF"/>
                </a:solidFill>
                <a:latin typeface="黑体" panose="02010609060101010101" pitchFamily="2" charset="-122"/>
                <a:ea typeface="黑体" panose="02010609060101010101" pitchFamily="2" charset="-122"/>
              </a:rPr>
              <a:t>录</a:t>
            </a:r>
          </a:p>
        </p:txBody>
      </p:sp>
      <p:grpSp>
        <p:nvGrpSpPr>
          <p:cNvPr id="17" name="组合 16"/>
          <p:cNvGrpSpPr/>
          <p:nvPr/>
        </p:nvGrpSpPr>
        <p:grpSpPr>
          <a:xfrm>
            <a:off x="3968022" y="1142732"/>
            <a:ext cx="3775075" cy="540000"/>
            <a:chOff x="1397186" y="3857714"/>
            <a:chExt cx="4375673" cy="549605"/>
          </a:xfrm>
        </p:grpSpPr>
        <p:sp>
          <p:nvSpPr>
            <p:cNvPr id="54"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9pPr>
            </a:lstStyle>
            <a:p>
              <a:pPr algn="ctr"/>
              <a:r>
                <a:rPr lang="zh-CN" altLang="en-US" sz="1800" dirty="0">
                  <a:solidFill>
                    <a:schemeClr val="bg1"/>
                  </a:solidFill>
                  <a:latin typeface="微软雅黑" charset="0"/>
                  <a:ea typeface="微软雅黑" charset="0"/>
                  <a:sym typeface="华文细黑" panose="02010600040101010101" charset="-122"/>
                </a:rPr>
                <a:t>第</a:t>
              </a:r>
              <a:r>
                <a:rPr lang="zh-CN" altLang="en-US" sz="1800" dirty="0">
                  <a:solidFill>
                    <a:schemeClr val="bg1"/>
                  </a:solidFill>
                  <a:uFillTx/>
                  <a:latin typeface="微软雅黑" charset="0"/>
                  <a:ea typeface="微软雅黑" charset="0"/>
                  <a:sym typeface="华文细黑" panose="02010600040101010101" charset="-122"/>
                </a:rPr>
                <a:t>一章</a:t>
              </a:r>
            </a:p>
          </p:txBody>
        </p:sp>
        <p:sp>
          <p:nvSpPr>
            <p:cNvPr id="55" name="矩形 54"/>
            <p:cNvSpPr/>
            <p:nvPr/>
          </p:nvSpPr>
          <p:spPr bwMode="auto">
            <a:xfrm>
              <a:off x="2597644" y="3857714"/>
              <a:ext cx="3175215" cy="549351"/>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nchorCtr="0"/>
            <a:lstStyle/>
            <a:p>
              <a:pPr algn="l">
                <a:spcBef>
                  <a:spcPct val="50000"/>
                </a:spcBef>
              </a:pPr>
              <a:r>
                <a:rPr lang="zh-CN" altLang="en-US" sz="1600">
                  <a:solidFill>
                    <a:schemeClr val="tx1"/>
                  </a:solidFill>
                  <a:latin typeface="微软雅黑" charset="0"/>
                  <a:ea typeface="微软雅黑" charset="0"/>
                  <a:cs typeface="黑体" panose="02010609060101010101" pitchFamily="2" charset="-122"/>
                  <a:sym typeface="+mn-ea"/>
                </a:rPr>
                <a:t>绪论</a:t>
              </a:r>
            </a:p>
          </p:txBody>
        </p:sp>
      </p:grpSp>
      <p:grpSp>
        <p:nvGrpSpPr>
          <p:cNvPr id="18" name="组合 17"/>
          <p:cNvGrpSpPr/>
          <p:nvPr/>
        </p:nvGrpSpPr>
        <p:grpSpPr>
          <a:xfrm>
            <a:off x="7990570" y="1142732"/>
            <a:ext cx="3698922" cy="540000"/>
            <a:chOff x="1397186" y="3857714"/>
            <a:chExt cx="4225649" cy="549605"/>
          </a:xfrm>
        </p:grpSpPr>
        <p:sp>
          <p:nvSpPr>
            <p:cNvPr id="20"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9pPr>
            </a:lstStyle>
            <a:p>
              <a:pPr algn="ctr"/>
              <a:r>
                <a:rPr lang="zh-CN" altLang="en-US" sz="1800" dirty="0">
                  <a:solidFill>
                    <a:schemeClr val="bg1"/>
                  </a:solidFill>
                  <a:latin typeface="微软雅黑" charset="0"/>
                  <a:ea typeface="微软雅黑" charset="0"/>
                  <a:sym typeface="华文细黑" panose="02010600040101010101" charset="-122"/>
                </a:rPr>
                <a:t>第二章</a:t>
              </a:r>
              <a:endParaRPr lang="zh-CN" altLang="en-US" sz="1800" dirty="0">
                <a:solidFill>
                  <a:schemeClr val="bg1"/>
                </a:solidFill>
                <a:uFillTx/>
                <a:latin typeface="微软雅黑" charset="0"/>
                <a:ea typeface="微软雅黑" charset="0"/>
                <a:sym typeface="华文细黑" panose="02010600040101010101" charset="-122"/>
              </a:endParaRPr>
            </a:p>
          </p:txBody>
        </p:sp>
        <p:sp>
          <p:nvSpPr>
            <p:cNvPr id="21" name="矩形 20"/>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nchorCtr="0"/>
            <a:lstStyle/>
            <a:p>
              <a:pPr algn="l">
                <a:lnSpc>
                  <a:spcPct val="150000"/>
                </a:lnSpc>
              </a:pPr>
              <a:r>
                <a:rPr lang="en-US" altLang="zh-CN" sz="1600" dirty="0">
                  <a:solidFill>
                    <a:schemeClr val="tx1"/>
                  </a:solidFill>
                  <a:latin typeface="微软雅黑" charset="0"/>
                  <a:ea typeface="微软雅黑" charset="0"/>
                  <a:cs typeface="微软雅黑" charset="0"/>
                  <a:sym typeface="+mn-ea"/>
                </a:rPr>
                <a:t> </a:t>
              </a:r>
              <a:r>
                <a:rPr lang="zh-CN" altLang="en-US" sz="1600" dirty="0">
                  <a:solidFill>
                    <a:schemeClr val="tx1"/>
                  </a:solidFill>
                  <a:latin typeface="微软雅黑" charset="0"/>
                  <a:ea typeface="微软雅黑" charset="0"/>
                  <a:cs typeface="微软雅黑" charset="0"/>
                  <a:sym typeface="+mn-ea"/>
                </a:rPr>
                <a:t>社区健康教育</a:t>
              </a:r>
            </a:p>
          </p:txBody>
        </p:sp>
      </p:grpSp>
      <p:grpSp>
        <p:nvGrpSpPr>
          <p:cNvPr id="23" name="组合 22"/>
          <p:cNvGrpSpPr/>
          <p:nvPr/>
        </p:nvGrpSpPr>
        <p:grpSpPr>
          <a:xfrm>
            <a:off x="3968022" y="2057387"/>
            <a:ext cx="3770630" cy="540000"/>
            <a:chOff x="1397186" y="3857714"/>
            <a:chExt cx="4554236" cy="549605"/>
          </a:xfrm>
        </p:grpSpPr>
        <p:sp>
          <p:nvSpPr>
            <p:cNvPr id="24"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9pPr>
            </a:lstStyle>
            <a:p>
              <a:pPr algn="ctr"/>
              <a:r>
                <a:rPr lang="zh-CN" altLang="en-US" sz="1800" dirty="0">
                  <a:solidFill>
                    <a:schemeClr val="bg1"/>
                  </a:solidFill>
                  <a:latin typeface="微软雅黑" charset="0"/>
                  <a:ea typeface="微软雅黑" charset="0"/>
                  <a:sym typeface="华文细黑" panose="02010600040101010101" charset="-122"/>
                </a:rPr>
                <a:t>第三章</a:t>
              </a:r>
              <a:endParaRPr lang="zh-CN" altLang="en-US" sz="1800" dirty="0">
                <a:solidFill>
                  <a:schemeClr val="bg1"/>
                </a:solidFill>
                <a:uFillTx/>
                <a:latin typeface="微软雅黑" charset="0"/>
                <a:ea typeface="微软雅黑" charset="0"/>
                <a:sym typeface="华文细黑" panose="02010600040101010101" charset="-122"/>
              </a:endParaRPr>
            </a:p>
          </p:txBody>
        </p:sp>
        <p:sp>
          <p:nvSpPr>
            <p:cNvPr id="25" name="矩形 24"/>
            <p:cNvSpPr/>
            <p:nvPr/>
          </p:nvSpPr>
          <p:spPr bwMode="auto">
            <a:xfrm>
              <a:off x="2597486" y="3857714"/>
              <a:ext cx="3353936" cy="549351"/>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nchorCtr="0"/>
            <a:lstStyle/>
            <a:p>
              <a:pPr algn="l">
                <a:spcBef>
                  <a:spcPct val="50000"/>
                </a:spcBef>
              </a:pPr>
              <a:r>
                <a:rPr lang="zh-CN" altLang="en-US" sz="1600" dirty="0">
                  <a:solidFill>
                    <a:schemeClr val="tx1"/>
                  </a:solidFill>
                  <a:latin typeface="微软雅黑" charset="0"/>
                  <a:ea typeface="微软雅黑" charset="0"/>
                  <a:cs typeface="黑体" panose="02010609060101010101" pitchFamily="2" charset="-122"/>
                  <a:sym typeface="+mn-ea"/>
                </a:rPr>
                <a:t>社区健康档案管理</a:t>
              </a:r>
            </a:p>
          </p:txBody>
        </p:sp>
      </p:grpSp>
      <p:grpSp>
        <p:nvGrpSpPr>
          <p:cNvPr id="26" name="组合 25"/>
          <p:cNvGrpSpPr/>
          <p:nvPr/>
        </p:nvGrpSpPr>
        <p:grpSpPr>
          <a:xfrm>
            <a:off x="7990570" y="2057387"/>
            <a:ext cx="3698922" cy="540000"/>
            <a:chOff x="1397186" y="3857714"/>
            <a:chExt cx="4055189" cy="549605"/>
          </a:xfrm>
        </p:grpSpPr>
        <p:sp>
          <p:nvSpPr>
            <p:cNvPr id="27"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9pPr>
            </a:lstStyle>
            <a:p>
              <a:pPr algn="ctr"/>
              <a:r>
                <a:rPr lang="zh-CN" altLang="en-US" sz="1800" dirty="0">
                  <a:solidFill>
                    <a:schemeClr val="bg1"/>
                  </a:solidFill>
                  <a:latin typeface="微软雅黑" charset="0"/>
                  <a:ea typeface="微软雅黑" charset="0"/>
                  <a:sym typeface="华文细黑" panose="02010600040101010101" charset="-122"/>
                </a:rPr>
                <a:t>第四章</a:t>
              </a:r>
              <a:endParaRPr lang="zh-CN" altLang="en-US" sz="1800" dirty="0">
                <a:solidFill>
                  <a:schemeClr val="bg1"/>
                </a:solidFill>
                <a:uFillTx/>
                <a:latin typeface="微软雅黑" charset="0"/>
                <a:ea typeface="微软雅黑" charset="0"/>
                <a:sym typeface="华文细黑" panose="02010600040101010101" charset="-122"/>
              </a:endParaRPr>
            </a:p>
          </p:txBody>
        </p:sp>
        <p:sp>
          <p:nvSpPr>
            <p:cNvPr id="28" name="矩形 27"/>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nchorCtr="0"/>
            <a:lstStyle/>
            <a:p>
              <a:pPr algn="l">
                <a:spcBef>
                  <a:spcPct val="50000"/>
                </a:spcBef>
              </a:pPr>
              <a:r>
                <a:rPr lang="zh-CN" altLang="en-US" sz="1600" dirty="0">
                  <a:solidFill>
                    <a:schemeClr val="tx1"/>
                  </a:solidFill>
                  <a:latin typeface="微软雅黑" charset="0"/>
                  <a:ea typeface="微软雅黑" charset="0"/>
                  <a:cs typeface="黑体" panose="02010609060101010101" pitchFamily="2" charset="-122"/>
                  <a:sym typeface="+mn-ea"/>
                </a:rPr>
                <a:t>家庭护理</a:t>
              </a:r>
            </a:p>
          </p:txBody>
        </p:sp>
      </p:grpSp>
      <p:grpSp>
        <p:nvGrpSpPr>
          <p:cNvPr id="29" name="组合 28"/>
          <p:cNvGrpSpPr/>
          <p:nvPr/>
        </p:nvGrpSpPr>
        <p:grpSpPr>
          <a:xfrm>
            <a:off x="3968022" y="2971648"/>
            <a:ext cx="3770630" cy="540000"/>
            <a:chOff x="1397186" y="3857714"/>
            <a:chExt cx="4370521" cy="549605"/>
          </a:xfrm>
        </p:grpSpPr>
        <p:sp>
          <p:nvSpPr>
            <p:cNvPr id="31"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9pPr>
            </a:lstStyle>
            <a:p>
              <a:pPr algn="ctr"/>
              <a:r>
                <a:rPr lang="zh-CN" altLang="en-US" sz="1800" dirty="0">
                  <a:solidFill>
                    <a:schemeClr val="bg1"/>
                  </a:solidFill>
                  <a:latin typeface="微软雅黑" charset="0"/>
                  <a:ea typeface="微软雅黑" charset="0"/>
                  <a:sym typeface="华文细黑" panose="02010600040101010101" charset="-122"/>
                </a:rPr>
                <a:t>第五章</a:t>
              </a:r>
              <a:endParaRPr lang="zh-CN" altLang="en-US" sz="1800" dirty="0">
                <a:solidFill>
                  <a:schemeClr val="bg1"/>
                </a:solidFill>
                <a:uFillTx/>
                <a:latin typeface="微软雅黑" charset="0"/>
                <a:ea typeface="微软雅黑" charset="0"/>
                <a:sym typeface="华文细黑" panose="02010600040101010101" charset="-122"/>
              </a:endParaRPr>
            </a:p>
          </p:txBody>
        </p:sp>
        <p:sp>
          <p:nvSpPr>
            <p:cNvPr id="33" name="矩形 32"/>
            <p:cNvSpPr/>
            <p:nvPr/>
          </p:nvSpPr>
          <p:spPr bwMode="auto">
            <a:xfrm>
              <a:off x="2597644" y="3857714"/>
              <a:ext cx="3170063" cy="549351"/>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nchorCtr="0"/>
            <a:lstStyle/>
            <a:p>
              <a:pPr algn="l">
                <a:spcBef>
                  <a:spcPct val="50000"/>
                </a:spcBef>
              </a:pPr>
              <a:r>
                <a:rPr lang="zh-CN" altLang="en-US" sz="1600" dirty="0">
                  <a:solidFill>
                    <a:schemeClr val="tx1"/>
                  </a:solidFill>
                  <a:latin typeface="微软雅黑" charset="0"/>
                  <a:ea typeface="微软雅黑" charset="0"/>
                  <a:cs typeface="黑体" panose="02010609060101010101" pitchFamily="2" charset="-122"/>
                  <a:sym typeface="+mn-ea"/>
                </a:rPr>
                <a:t>社区儿童保健</a:t>
              </a:r>
            </a:p>
          </p:txBody>
        </p:sp>
      </p:grpSp>
      <p:grpSp>
        <p:nvGrpSpPr>
          <p:cNvPr id="34" name="组合 33"/>
          <p:cNvGrpSpPr/>
          <p:nvPr/>
        </p:nvGrpSpPr>
        <p:grpSpPr>
          <a:xfrm>
            <a:off x="7990570" y="2971648"/>
            <a:ext cx="3698922" cy="540000"/>
            <a:chOff x="1397186" y="3857714"/>
            <a:chExt cx="4225649" cy="549605"/>
          </a:xfrm>
        </p:grpSpPr>
        <p:sp>
          <p:nvSpPr>
            <p:cNvPr id="35"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9pPr>
            </a:lstStyle>
            <a:p>
              <a:pPr algn="ctr"/>
              <a:r>
                <a:rPr lang="zh-CN" altLang="en-US" sz="1800" dirty="0">
                  <a:solidFill>
                    <a:schemeClr val="bg1"/>
                  </a:solidFill>
                  <a:latin typeface="微软雅黑" charset="0"/>
                  <a:ea typeface="微软雅黑" charset="0"/>
                  <a:sym typeface="华文细黑" panose="02010600040101010101" charset="-122"/>
                </a:rPr>
                <a:t>第六章</a:t>
              </a:r>
              <a:endParaRPr lang="zh-CN" altLang="en-US" sz="1800" dirty="0">
                <a:solidFill>
                  <a:schemeClr val="bg1"/>
                </a:solidFill>
                <a:uFillTx/>
                <a:latin typeface="微软雅黑" charset="0"/>
                <a:ea typeface="微软雅黑" charset="0"/>
                <a:sym typeface="华文细黑" panose="02010600040101010101" charset="-122"/>
              </a:endParaRPr>
            </a:p>
          </p:txBody>
        </p:sp>
        <p:sp>
          <p:nvSpPr>
            <p:cNvPr id="36" name="矩形 35"/>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nchorCtr="0"/>
            <a:lstStyle/>
            <a:p>
              <a:pPr algn="l">
                <a:spcBef>
                  <a:spcPct val="50000"/>
                </a:spcBef>
              </a:pPr>
              <a:r>
                <a:rPr lang="zh-CN" altLang="en-US" sz="1600" dirty="0">
                  <a:solidFill>
                    <a:schemeClr val="tx1"/>
                  </a:solidFill>
                  <a:latin typeface="微软雅黑" charset="0"/>
                  <a:ea typeface="微软雅黑" charset="0"/>
                  <a:cs typeface="黑体" panose="02010609060101010101" pitchFamily="2" charset="-122"/>
                  <a:sym typeface="+mn-ea"/>
                </a:rPr>
                <a:t>社区妇女保健</a:t>
              </a:r>
            </a:p>
          </p:txBody>
        </p:sp>
      </p:grpSp>
      <p:grpSp>
        <p:nvGrpSpPr>
          <p:cNvPr id="40" name="组合 39"/>
          <p:cNvGrpSpPr/>
          <p:nvPr/>
        </p:nvGrpSpPr>
        <p:grpSpPr>
          <a:xfrm>
            <a:off x="3973737" y="3886442"/>
            <a:ext cx="3770630" cy="540000"/>
            <a:chOff x="1397186" y="3857714"/>
            <a:chExt cx="4554236" cy="549605"/>
          </a:xfrm>
        </p:grpSpPr>
        <p:sp>
          <p:nvSpPr>
            <p:cNvPr id="41"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9pPr>
            </a:lstStyle>
            <a:p>
              <a:pPr algn="ctr"/>
              <a:r>
                <a:rPr lang="zh-CN" altLang="en-US" sz="1800" dirty="0">
                  <a:solidFill>
                    <a:schemeClr val="bg1"/>
                  </a:solidFill>
                  <a:latin typeface="微软雅黑" charset="0"/>
                  <a:ea typeface="微软雅黑" charset="0"/>
                  <a:sym typeface="华文细黑" panose="02010600040101010101" charset="-122"/>
                </a:rPr>
                <a:t>第七章</a:t>
              </a:r>
              <a:endParaRPr lang="zh-CN" altLang="en-US" sz="1800" dirty="0">
                <a:solidFill>
                  <a:schemeClr val="bg1"/>
                </a:solidFill>
                <a:uFillTx/>
                <a:latin typeface="微软雅黑" charset="0"/>
                <a:ea typeface="微软雅黑" charset="0"/>
                <a:sym typeface="华文细黑" panose="02010600040101010101" charset="-122"/>
              </a:endParaRPr>
            </a:p>
          </p:txBody>
        </p:sp>
        <p:sp>
          <p:nvSpPr>
            <p:cNvPr id="42" name="矩形 41"/>
            <p:cNvSpPr/>
            <p:nvPr/>
          </p:nvSpPr>
          <p:spPr bwMode="auto">
            <a:xfrm>
              <a:off x="2597486" y="3857714"/>
              <a:ext cx="3353936" cy="549351"/>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nchorCtr="0"/>
            <a:lstStyle/>
            <a:p>
              <a:pPr algn="l">
                <a:spcBef>
                  <a:spcPct val="50000"/>
                </a:spcBef>
              </a:pPr>
              <a:r>
                <a:rPr lang="zh-CN" altLang="en-US" sz="1600" dirty="0">
                  <a:solidFill>
                    <a:schemeClr val="tx1"/>
                  </a:solidFill>
                  <a:latin typeface="微软雅黑" charset="0"/>
                  <a:ea typeface="微软雅黑" charset="0"/>
                  <a:cs typeface="黑体" panose="02010609060101010101" pitchFamily="2" charset="-122"/>
                  <a:sym typeface="+mn-ea"/>
                </a:rPr>
                <a:t>社区老年保健</a:t>
              </a:r>
            </a:p>
          </p:txBody>
        </p:sp>
      </p:grpSp>
      <p:grpSp>
        <p:nvGrpSpPr>
          <p:cNvPr id="4" name="组合 3"/>
          <p:cNvGrpSpPr/>
          <p:nvPr/>
        </p:nvGrpSpPr>
        <p:grpSpPr>
          <a:xfrm>
            <a:off x="7990747" y="3886048"/>
            <a:ext cx="3702050" cy="540000"/>
            <a:chOff x="1397186" y="3857714"/>
            <a:chExt cx="4291030" cy="549605"/>
          </a:xfrm>
        </p:grpSpPr>
        <p:sp>
          <p:nvSpPr>
            <p:cNvPr id="5"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9pPr>
            </a:lstStyle>
            <a:p>
              <a:pPr algn="ctr"/>
              <a:r>
                <a:rPr lang="zh-CN" altLang="en-US" sz="1800" dirty="0">
                  <a:solidFill>
                    <a:schemeClr val="bg1"/>
                  </a:solidFill>
                  <a:latin typeface="微软雅黑" charset="0"/>
                  <a:ea typeface="微软雅黑" charset="0"/>
                  <a:sym typeface="华文细黑" panose="02010600040101010101" charset="-122"/>
                </a:rPr>
                <a:t>第八章</a:t>
              </a:r>
              <a:endParaRPr lang="zh-CN" altLang="en-US" sz="1800" dirty="0">
                <a:solidFill>
                  <a:schemeClr val="bg1"/>
                </a:solidFill>
                <a:uFillTx/>
                <a:latin typeface="微软雅黑" charset="0"/>
                <a:ea typeface="微软雅黑" charset="0"/>
                <a:sym typeface="华文细黑" panose="02010600040101010101" charset="-122"/>
              </a:endParaRPr>
            </a:p>
          </p:txBody>
        </p:sp>
        <p:sp>
          <p:nvSpPr>
            <p:cNvPr id="6" name="矩形 5"/>
            <p:cNvSpPr/>
            <p:nvPr/>
          </p:nvSpPr>
          <p:spPr bwMode="auto">
            <a:xfrm>
              <a:off x="2597644" y="3857714"/>
              <a:ext cx="3090572" cy="549351"/>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nchorCtr="0"/>
            <a:lstStyle/>
            <a:p>
              <a:pPr algn="l">
                <a:spcBef>
                  <a:spcPct val="50000"/>
                </a:spcBef>
              </a:pPr>
              <a:r>
                <a:rPr lang="zh-CN" altLang="en-US" sz="1600" dirty="0">
                  <a:solidFill>
                    <a:schemeClr val="tx1"/>
                  </a:solidFill>
                  <a:latin typeface="微软雅黑" charset="0"/>
                  <a:ea typeface="微软雅黑" charset="0"/>
                  <a:cs typeface="黑体" panose="02010609060101010101" pitchFamily="2" charset="-122"/>
                  <a:sym typeface="+mn-ea"/>
                </a:rPr>
                <a:t>社区疾病预防与控制</a:t>
              </a:r>
            </a:p>
          </p:txBody>
        </p:sp>
      </p:grpSp>
      <p:grpSp>
        <p:nvGrpSpPr>
          <p:cNvPr id="7" name="组合 6"/>
          <p:cNvGrpSpPr/>
          <p:nvPr/>
        </p:nvGrpSpPr>
        <p:grpSpPr>
          <a:xfrm>
            <a:off x="3974372" y="4800448"/>
            <a:ext cx="3757930" cy="540000"/>
            <a:chOff x="1397186" y="3857714"/>
            <a:chExt cx="4355800" cy="549605"/>
          </a:xfrm>
        </p:grpSpPr>
        <p:sp>
          <p:nvSpPr>
            <p:cNvPr id="8" name="_14"/>
            <p:cNvSpPr txBox="1">
              <a:spLocks noChangeArrowheads="1"/>
            </p:cNvSpPr>
            <p:nvPr>
              <p:custDataLst>
                <p:tags r:id="rId4"/>
              </p:custDataLst>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9pPr>
            </a:lstStyle>
            <a:p>
              <a:pPr algn="ctr"/>
              <a:r>
                <a:rPr lang="zh-CN" altLang="en-US" sz="1800" dirty="0">
                  <a:solidFill>
                    <a:schemeClr val="bg1"/>
                  </a:solidFill>
                  <a:latin typeface="微软雅黑" charset="0"/>
                  <a:ea typeface="微软雅黑" charset="0"/>
                  <a:sym typeface="华文细黑" panose="02010600040101010101" charset="-122"/>
                </a:rPr>
                <a:t>第九章</a:t>
              </a:r>
              <a:endParaRPr lang="zh-CN" altLang="en-US" sz="1800" dirty="0">
                <a:solidFill>
                  <a:schemeClr val="bg1"/>
                </a:solidFill>
                <a:uFillTx/>
                <a:latin typeface="微软雅黑" charset="0"/>
                <a:ea typeface="微软雅黑" charset="0"/>
                <a:sym typeface="华文细黑" panose="02010600040101010101" charset="-122"/>
              </a:endParaRPr>
            </a:p>
          </p:txBody>
        </p:sp>
        <p:sp>
          <p:nvSpPr>
            <p:cNvPr id="10" name="矩形 9"/>
            <p:cNvSpPr/>
            <p:nvPr>
              <p:custDataLst>
                <p:tags r:id="rId5"/>
              </p:custDataLst>
            </p:nvPr>
          </p:nvSpPr>
          <p:spPr bwMode="auto">
            <a:xfrm>
              <a:off x="2597644" y="3857714"/>
              <a:ext cx="3155342" cy="549351"/>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nchorCtr="0"/>
            <a:lstStyle/>
            <a:p>
              <a:pPr algn="l">
                <a:spcBef>
                  <a:spcPct val="50000"/>
                </a:spcBef>
              </a:pPr>
              <a:r>
                <a:rPr lang="zh-CN" altLang="en-US" sz="1600" dirty="0">
                  <a:solidFill>
                    <a:schemeClr val="tx1"/>
                  </a:solidFill>
                  <a:latin typeface="微软雅黑" charset="0"/>
                  <a:ea typeface="微软雅黑" charset="0"/>
                  <a:cs typeface="黑体" panose="02010609060101010101" pitchFamily="2" charset="-122"/>
                  <a:sym typeface="+mn-ea"/>
                </a:rPr>
                <a:t>社区常见慢性病患者的护理</a:t>
              </a:r>
            </a:p>
          </p:txBody>
        </p:sp>
      </p:grpSp>
      <p:grpSp>
        <p:nvGrpSpPr>
          <p:cNvPr id="11" name="组合 10"/>
          <p:cNvGrpSpPr/>
          <p:nvPr/>
        </p:nvGrpSpPr>
        <p:grpSpPr>
          <a:xfrm>
            <a:off x="8000907" y="4800842"/>
            <a:ext cx="3702050" cy="540000"/>
            <a:chOff x="1397186" y="3857714"/>
            <a:chExt cx="4471404" cy="549605"/>
          </a:xfrm>
        </p:grpSpPr>
        <p:sp>
          <p:nvSpPr>
            <p:cNvPr id="12" name="_14"/>
            <p:cNvSpPr txBox="1">
              <a:spLocks noChangeArrowheads="1"/>
            </p:cNvSpPr>
            <p:nvPr>
              <p:custDataLst>
                <p:tags r:id="rId2"/>
              </p:custDataLst>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90204" pitchFamily="34" charset="0"/>
                  <a:ea typeface="微软雅黑" panose="020B0503020204020204" charset="-122"/>
                </a:defRPr>
              </a:lvl9pPr>
            </a:lstStyle>
            <a:p>
              <a:pPr algn="ctr"/>
              <a:r>
                <a:rPr lang="zh-CN" altLang="en-US" sz="1800" dirty="0">
                  <a:solidFill>
                    <a:schemeClr val="bg1"/>
                  </a:solidFill>
                  <a:latin typeface="微软雅黑" charset="0"/>
                  <a:ea typeface="微软雅黑" charset="0"/>
                  <a:sym typeface="华文细黑" panose="02010600040101010101" charset="-122"/>
                </a:rPr>
                <a:t>第十章</a:t>
              </a:r>
              <a:endParaRPr lang="zh-CN" altLang="en-US" sz="1800" dirty="0">
                <a:solidFill>
                  <a:schemeClr val="bg1"/>
                </a:solidFill>
                <a:uFillTx/>
                <a:latin typeface="微软雅黑" charset="0"/>
                <a:ea typeface="微软雅黑" charset="0"/>
                <a:sym typeface="华文细黑" panose="02010600040101010101" charset="-122"/>
              </a:endParaRPr>
            </a:p>
          </p:txBody>
        </p:sp>
        <p:sp>
          <p:nvSpPr>
            <p:cNvPr id="13" name="矩形 12"/>
            <p:cNvSpPr/>
            <p:nvPr>
              <p:custDataLst>
                <p:tags r:id="rId3"/>
              </p:custDataLst>
            </p:nvPr>
          </p:nvSpPr>
          <p:spPr bwMode="auto">
            <a:xfrm>
              <a:off x="2597486" y="3857714"/>
              <a:ext cx="3271104" cy="549351"/>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nchorCtr="0"/>
            <a:lstStyle/>
            <a:p>
              <a:pPr algn="l">
                <a:spcBef>
                  <a:spcPct val="50000"/>
                </a:spcBef>
              </a:pPr>
              <a:r>
                <a:rPr lang="zh-CN" altLang="en-US" sz="1600" dirty="0">
                  <a:solidFill>
                    <a:schemeClr val="tx1"/>
                  </a:solidFill>
                  <a:latin typeface="微软雅黑" charset="0"/>
                  <a:ea typeface="微软雅黑" charset="0"/>
                  <a:cs typeface="黑体" panose="02010609060101010101" pitchFamily="2" charset="-122"/>
                  <a:sym typeface="+mn-ea"/>
                </a:rPr>
                <a:t>社区康复护理</a:t>
              </a:r>
            </a:p>
          </p:txBody>
        </p:sp>
      </p:grpSp>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edge">
                                      <p:cBhvr>
                                        <p:cTn id="7" dur="2000"/>
                                        <p:tgtEl>
                                          <p:spTgt spid="9"/>
                                        </p:tgtEl>
                                      </p:cBhvr>
                                    </p:animEffect>
                                  </p:childTnLst>
                                </p:cTn>
                              </p:par>
                            </p:childTnLst>
                          </p:cTn>
                        </p:par>
                        <p:par>
                          <p:cTn id="8" fill="hold">
                            <p:stCondLst>
                              <p:cond delay="2000"/>
                            </p:stCondLst>
                            <p:childTnLst>
                              <p:par>
                                <p:cTn id="9" presetID="1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p:tgtEl>
                                          <p:spTgt spid="17"/>
                                        </p:tgtEl>
                                        <p:attrNameLst>
                                          <p:attrName>ppt_x</p:attrName>
                                        </p:attrNameLst>
                                      </p:cBhvr>
                                      <p:tavLst>
                                        <p:tav tm="0">
                                          <p:val>
                                            <p:strVal val="#ppt_x-#ppt_w*1.125000"/>
                                          </p:val>
                                        </p:tav>
                                        <p:tav tm="100000">
                                          <p:val>
                                            <p:strVal val="#ppt_x"/>
                                          </p:val>
                                        </p:tav>
                                      </p:tavLst>
                                    </p:anim>
                                    <p:animEffect transition="in" filter="wipe(right)">
                                      <p:cBhvr>
                                        <p:cTn id="12" dur="500"/>
                                        <p:tgtEl>
                                          <p:spTgt spid="17"/>
                                        </p:tgtEl>
                                      </p:cBhvr>
                                    </p:animEffect>
                                  </p:childTnLst>
                                </p:cTn>
                              </p:par>
                            </p:childTnLst>
                          </p:cTn>
                        </p:par>
                        <p:par>
                          <p:cTn id="13" fill="hold">
                            <p:stCondLst>
                              <p:cond delay="2500"/>
                            </p:stCondLst>
                            <p:childTnLst>
                              <p:par>
                                <p:cTn id="14" presetID="12" presetClass="entr" presetSubtype="8"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500"/>
                                        <p:tgtEl>
                                          <p:spTgt spid="18"/>
                                        </p:tgtEl>
                                        <p:attrNameLst>
                                          <p:attrName>ppt_x</p:attrName>
                                        </p:attrNameLst>
                                      </p:cBhvr>
                                      <p:tavLst>
                                        <p:tav tm="0">
                                          <p:val>
                                            <p:strVal val="#ppt_x-#ppt_w*1.125000"/>
                                          </p:val>
                                        </p:tav>
                                        <p:tav tm="100000">
                                          <p:val>
                                            <p:strVal val="#ppt_x"/>
                                          </p:val>
                                        </p:tav>
                                      </p:tavLst>
                                    </p:anim>
                                    <p:animEffect transition="in" filter="wipe(right)">
                                      <p:cBhvr>
                                        <p:cTn id="17" dur="500"/>
                                        <p:tgtEl>
                                          <p:spTgt spid="18"/>
                                        </p:tgtEl>
                                      </p:cBhvr>
                                    </p:animEffect>
                                  </p:childTnLst>
                                </p:cTn>
                              </p:par>
                            </p:childTnLst>
                          </p:cTn>
                        </p:par>
                        <p:par>
                          <p:cTn id="18" fill="hold">
                            <p:stCondLst>
                              <p:cond delay="3000"/>
                            </p:stCondLst>
                            <p:childTnLst>
                              <p:par>
                                <p:cTn id="19" presetID="12" presetClass="entr" presetSubtype="8"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p:tgtEl>
                                          <p:spTgt spid="23"/>
                                        </p:tgtEl>
                                        <p:attrNameLst>
                                          <p:attrName>ppt_x</p:attrName>
                                        </p:attrNameLst>
                                      </p:cBhvr>
                                      <p:tavLst>
                                        <p:tav tm="0">
                                          <p:val>
                                            <p:strVal val="#ppt_x-#ppt_w*1.125000"/>
                                          </p:val>
                                        </p:tav>
                                        <p:tav tm="100000">
                                          <p:val>
                                            <p:strVal val="#ppt_x"/>
                                          </p:val>
                                        </p:tav>
                                      </p:tavLst>
                                    </p:anim>
                                    <p:animEffect transition="in" filter="wipe(right)">
                                      <p:cBhvr>
                                        <p:cTn id="22" dur="500"/>
                                        <p:tgtEl>
                                          <p:spTgt spid="23"/>
                                        </p:tgtEl>
                                      </p:cBhvr>
                                    </p:animEffect>
                                  </p:childTnLst>
                                </p:cTn>
                              </p:par>
                            </p:childTnLst>
                          </p:cTn>
                        </p:par>
                        <p:par>
                          <p:cTn id="23" fill="hold">
                            <p:stCondLst>
                              <p:cond delay="3500"/>
                            </p:stCondLst>
                            <p:childTnLst>
                              <p:par>
                                <p:cTn id="24" presetID="12" presetClass="entr" presetSubtype="8" fill="hold" nodeType="after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p:tgtEl>
                                          <p:spTgt spid="26"/>
                                        </p:tgtEl>
                                        <p:attrNameLst>
                                          <p:attrName>ppt_x</p:attrName>
                                        </p:attrNameLst>
                                      </p:cBhvr>
                                      <p:tavLst>
                                        <p:tav tm="0">
                                          <p:val>
                                            <p:strVal val="#ppt_x-#ppt_w*1.125000"/>
                                          </p:val>
                                        </p:tav>
                                        <p:tav tm="100000">
                                          <p:val>
                                            <p:strVal val="#ppt_x"/>
                                          </p:val>
                                        </p:tav>
                                      </p:tavLst>
                                    </p:anim>
                                    <p:animEffect transition="in" filter="wipe(right)">
                                      <p:cBhvr>
                                        <p:cTn id="27" dur="500"/>
                                        <p:tgtEl>
                                          <p:spTgt spid="26"/>
                                        </p:tgtEl>
                                      </p:cBhvr>
                                    </p:animEffect>
                                  </p:childTnLst>
                                </p:cTn>
                              </p:par>
                            </p:childTnLst>
                          </p:cTn>
                        </p:par>
                        <p:par>
                          <p:cTn id="28" fill="hold">
                            <p:stCondLst>
                              <p:cond delay="4000"/>
                            </p:stCondLst>
                            <p:childTnLst>
                              <p:par>
                                <p:cTn id="29" presetID="12" presetClass="entr" presetSubtype="8"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p:tgtEl>
                                          <p:spTgt spid="29"/>
                                        </p:tgtEl>
                                        <p:attrNameLst>
                                          <p:attrName>ppt_x</p:attrName>
                                        </p:attrNameLst>
                                      </p:cBhvr>
                                      <p:tavLst>
                                        <p:tav tm="0">
                                          <p:val>
                                            <p:strVal val="#ppt_x-#ppt_w*1.125000"/>
                                          </p:val>
                                        </p:tav>
                                        <p:tav tm="100000">
                                          <p:val>
                                            <p:strVal val="#ppt_x"/>
                                          </p:val>
                                        </p:tav>
                                      </p:tavLst>
                                    </p:anim>
                                    <p:animEffect transition="in" filter="wipe(right)">
                                      <p:cBhvr>
                                        <p:cTn id="32" dur="500"/>
                                        <p:tgtEl>
                                          <p:spTgt spid="29"/>
                                        </p:tgtEl>
                                      </p:cBhvr>
                                    </p:animEffect>
                                  </p:childTnLst>
                                </p:cTn>
                              </p:par>
                            </p:childTnLst>
                          </p:cTn>
                        </p:par>
                        <p:par>
                          <p:cTn id="33" fill="hold">
                            <p:stCondLst>
                              <p:cond delay="4500"/>
                            </p:stCondLst>
                            <p:childTnLst>
                              <p:par>
                                <p:cTn id="34" presetID="12" presetClass="entr" presetSubtype="8" fill="hold" nodeType="afterEffect">
                                  <p:stCondLst>
                                    <p:cond delay="0"/>
                                  </p:stCondLst>
                                  <p:childTnLst>
                                    <p:set>
                                      <p:cBhvr>
                                        <p:cTn id="35" dur="1" fill="hold">
                                          <p:stCondLst>
                                            <p:cond delay="0"/>
                                          </p:stCondLst>
                                        </p:cTn>
                                        <p:tgtEl>
                                          <p:spTgt spid="34"/>
                                        </p:tgtEl>
                                        <p:attrNameLst>
                                          <p:attrName>style.visibility</p:attrName>
                                        </p:attrNameLst>
                                      </p:cBhvr>
                                      <p:to>
                                        <p:strVal val="visible"/>
                                      </p:to>
                                    </p:set>
                                    <p:anim calcmode="lin" valueType="num">
                                      <p:cBhvr additive="base">
                                        <p:cTn id="36" dur="500"/>
                                        <p:tgtEl>
                                          <p:spTgt spid="34"/>
                                        </p:tgtEl>
                                        <p:attrNameLst>
                                          <p:attrName>ppt_x</p:attrName>
                                        </p:attrNameLst>
                                      </p:cBhvr>
                                      <p:tavLst>
                                        <p:tav tm="0">
                                          <p:val>
                                            <p:strVal val="#ppt_x-#ppt_w*1.125000"/>
                                          </p:val>
                                        </p:tav>
                                        <p:tav tm="100000">
                                          <p:val>
                                            <p:strVal val="#ppt_x"/>
                                          </p:val>
                                        </p:tav>
                                      </p:tavLst>
                                    </p:anim>
                                    <p:animEffect transition="in" filter="wipe(right)">
                                      <p:cBhvr>
                                        <p:cTn id="37" dur="500"/>
                                        <p:tgtEl>
                                          <p:spTgt spid="34"/>
                                        </p:tgtEl>
                                      </p:cBhvr>
                                    </p:animEffect>
                                  </p:childTnLst>
                                </p:cTn>
                              </p:par>
                            </p:childTnLst>
                          </p:cTn>
                        </p:par>
                        <p:par>
                          <p:cTn id="38" fill="hold">
                            <p:stCondLst>
                              <p:cond delay="5000"/>
                            </p:stCondLst>
                            <p:childTnLst>
                              <p:par>
                                <p:cTn id="39" presetID="12" presetClass="entr" presetSubtype="8" fill="hold" nodeType="afterEffect">
                                  <p:stCondLst>
                                    <p:cond delay="0"/>
                                  </p:stCondLst>
                                  <p:childTnLst>
                                    <p:set>
                                      <p:cBhvr>
                                        <p:cTn id="40" dur="1" fill="hold">
                                          <p:stCondLst>
                                            <p:cond delay="0"/>
                                          </p:stCondLst>
                                        </p:cTn>
                                        <p:tgtEl>
                                          <p:spTgt spid="40"/>
                                        </p:tgtEl>
                                        <p:attrNameLst>
                                          <p:attrName>style.visibility</p:attrName>
                                        </p:attrNameLst>
                                      </p:cBhvr>
                                      <p:to>
                                        <p:strVal val="visible"/>
                                      </p:to>
                                    </p:set>
                                    <p:anim calcmode="lin" valueType="num">
                                      <p:cBhvr additive="base">
                                        <p:cTn id="41" dur="500"/>
                                        <p:tgtEl>
                                          <p:spTgt spid="40"/>
                                        </p:tgtEl>
                                        <p:attrNameLst>
                                          <p:attrName>ppt_x</p:attrName>
                                        </p:attrNameLst>
                                      </p:cBhvr>
                                      <p:tavLst>
                                        <p:tav tm="0">
                                          <p:val>
                                            <p:strVal val="#ppt_x-#ppt_w*1.125000"/>
                                          </p:val>
                                        </p:tav>
                                        <p:tav tm="100000">
                                          <p:val>
                                            <p:strVal val="#ppt_x"/>
                                          </p:val>
                                        </p:tav>
                                      </p:tavLst>
                                    </p:anim>
                                    <p:animEffect transition="in" filter="wipe(right)">
                                      <p:cBhvr>
                                        <p:cTn id="42" dur="500"/>
                                        <p:tgtEl>
                                          <p:spTgt spid="40"/>
                                        </p:tgtEl>
                                      </p:cBhvr>
                                    </p:animEffect>
                                  </p:childTnLst>
                                </p:cTn>
                              </p:par>
                            </p:childTnLst>
                          </p:cTn>
                        </p:par>
                        <p:par>
                          <p:cTn id="43" fill="hold">
                            <p:stCondLst>
                              <p:cond delay="5500"/>
                            </p:stCondLst>
                            <p:childTnLst>
                              <p:par>
                                <p:cTn id="44" presetID="12" presetClass="entr" presetSubtype="8" fill="hold" nodeType="afterEffect">
                                  <p:stCondLst>
                                    <p:cond delay="0"/>
                                  </p:stCondLst>
                                  <p:childTnLst>
                                    <p:set>
                                      <p:cBhvr>
                                        <p:cTn id="45" dur="1" fill="hold">
                                          <p:stCondLst>
                                            <p:cond delay="0"/>
                                          </p:stCondLst>
                                        </p:cTn>
                                        <p:tgtEl>
                                          <p:spTgt spid="4"/>
                                        </p:tgtEl>
                                        <p:attrNameLst>
                                          <p:attrName>style.visibility</p:attrName>
                                        </p:attrNameLst>
                                      </p:cBhvr>
                                      <p:to>
                                        <p:strVal val="visible"/>
                                      </p:to>
                                    </p:set>
                                    <p:anim calcmode="lin" valueType="num">
                                      <p:cBhvr additive="base">
                                        <p:cTn id="46" dur="500"/>
                                        <p:tgtEl>
                                          <p:spTgt spid="4"/>
                                        </p:tgtEl>
                                        <p:attrNameLst>
                                          <p:attrName>ppt_x</p:attrName>
                                        </p:attrNameLst>
                                      </p:cBhvr>
                                      <p:tavLst>
                                        <p:tav tm="0">
                                          <p:val>
                                            <p:strVal val="#ppt_x-#ppt_w*1.125000"/>
                                          </p:val>
                                        </p:tav>
                                        <p:tav tm="100000">
                                          <p:val>
                                            <p:strVal val="#ppt_x"/>
                                          </p:val>
                                        </p:tav>
                                      </p:tavLst>
                                    </p:anim>
                                    <p:animEffect transition="in" filter="wipe(right)">
                                      <p:cBhvr>
                                        <p:cTn id="47" dur="500"/>
                                        <p:tgtEl>
                                          <p:spTgt spid="4"/>
                                        </p:tgtEl>
                                      </p:cBhvr>
                                    </p:animEffect>
                                  </p:childTnLst>
                                </p:cTn>
                              </p:par>
                            </p:childTnLst>
                          </p:cTn>
                        </p:par>
                        <p:par>
                          <p:cTn id="48" fill="hold">
                            <p:stCondLst>
                              <p:cond delay="6000"/>
                            </p:stCondLst>
                            <p:childTnLst>
                              <p:par>
                                <p:cTn id="49" presetID="12" presetClass="entr" presetSubtype="8" fill="hold" nodeType="afterEffect">
                                  <p:stCondLst>
                                    <p:cond delay="0"/>
                                  </p:stCondLst>
                                  <p:childTnLst>
                                    <p:set>
                                      <p:cBhvr>
                                        <p:cTn id="50" dur="1" fill="hold">
                                          <p:stCondLst>
                                            <p:cond delay="0"/>
                                          </p:stCondLst>
                                        </p:cTn>
                                        <p:tgtEl>
                                          <p:spTgt spid="7"/>
                                        </p:tgtEl>
                                        <p:attrNameLst>
                                          <p:attrName>style.visibility</p:attrName>
                                        </p:attrNameLst>
                                      </p:cBhvr>
                                      <p:to>
                                        <p:strVal val="visible"/>
                                      </p:to>
                                    </p:set>
                                    <p:anim calcmode="lin" valueType="num">
                                      <p:cBhvr additive="base">
                                        <p:cTn id="51" dur="500"/>
                                        <p:tgtEl>
                                          <p:spTgt spid="7"/>
                                        </p:tgtEl>
                                        <p:attrNameLst>
                                          <p:attrName>ppt_x</p:attrName>
                                        </p:attrNameLst>
                                      </p:cBhvr>
                                      <p:tavLst>
                                        <p:tav tm="0">
                                          <p:val>
                                            <p:strVal val="#ppt_x-#ppt_w*1.125000"/>
                                          </p:val>
                                        </p:tav>
                                        <p:tav tm="100000">
                                          <p:val>
                                            <p:strVal val="#ppt_x"/>
                                          </p:val>
                                        </p:tav>
                                      </p:tavLst>
                                    </p:anim>
                                    <p:animEffect transition="in" filter="wipe(right)">
                                      <p:cBhvr>
                                        <p:cTn id="52" dur="500"/>
                                        <p:tgtEl>
                                          <p:spTgt spid="7"/>
                                        </p:tgtEl>
                                      </p:cBhvr>
                                    </p:animEffect>
                                  </p:childTnLst>
                                </p:cTn>
                              </p:par>
                            </p:childTnLst>
                          </p:cTn>
                        </p:par>
                        <p:par>
                          <p:cTn id="53" fill="hold">
                            <p:stCondLst>
                              <p:cond delay="6500"/>
                            </p:stCondLst>
                            <p:childTnLst>
                              <p:par>
                                <p:cTn id="54" presetID="12" presetClass="entr" presetSubtype="8" fill="hold" nodeType="afterEffect">
                                  <p:stCondLst>
                                    <p:cond delay="0"/>
                                  </p:stCondLst>
                                  <p:childTnLst>
                                    <p:set>
                                      <p:cBhvr>
                                        <p:cTn id="55" dur="1" fill="hold">
                                          <p:stCondLst>
                                            <p:cond delay="0"/>
                                          </p:stCondLst>
                                        </p:cTn>
                                        <p:tgtEl>
                                          <p:spTgt spid="11"/>
                                        </p:tgtEl>
                                        <p:attrNameLst>
                                          <p:attrName>style.visibility</p:attrName>
                                        </p:attrNameLst>
                                      </p:cBhvr>
                                      <p:to>
                                        <p:strVal val="visible"/>
                                      </p:to>
                                    </p:set>
                                    <p:anim calcmode="lin" valueType="num">
                                      <p:cBhvr additive="base">
                                        <p:cTn id="56" dur="500"/>
                                        <p:tgtEl>
                                          <p:spTgt spid="11"/>
                                        </p:tgtEl>
                                        <p:attrNameLst>
                                          <p:attrName>ppt_x</p:attrName>
                                        </p:attrNameLst>
                                      </p:cBhvr>
                                      <p:tavLst>
                                        <p:tav tm="0">
                                          <p:val>
                                            <p:strVal val="#ppt_x-#ppt_w*1.125000"/>
                                          </p:val>
                                        </p:tav>
                                        <p:tav tm="100000">
                                          <p:val>
                                            <p:strVal val="#ppt_x"/>
                                          </p:val>
                                        </p:tav>
                                      </p:tavLst>
                                    </p:anim>
                                    <p:animEffect transition="in" filter="wipe(right)">
                                      <p:cBhvr>
                                        <p:cTn id="5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矩形 10"/>
          <p:cNvSpPr/>
          <p:nvPr/>
        </p:nvSpPr>
        <p:spPr>
          <a:xfrm>
            <a:off x="381000" y="76200"/>
            <a:ext cx="2938780" cy="583565"/>
          </a:xfrm>
          <a:prstGeom prst="rect">
            <a:avLst/>
          </a:prstGeom>
          <a:noFill/>
          <a:ln w="9525">
            <a:noFill/>
          </a:ln>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思考与训练</a:t>
            </a:r>
          </a:p>
        </p:txBody>
      </p:sp>
      <p:sp>
        <p:nvSpPr>
          <p:cNvPr id="13" name="任意多边形 12"/>
          <p:cNvSpPr/>
          <p:nvPr/>
        </p:nvSpPr>
        <p:spPr>
          <a:xfrm>
            <a:off x="1576387" y="2829560"/>
            <a:ext cx="9039225" cy="1198880"/>
          </a:xfrm>
          <a:custGeom>
            <a:avLst/>
            <a:gdLst>
              <a:gd name="connsiteX0" fmla="*/ 0 w 6394549"/>
              <a:gd name="connsiteY0" fmla="*/ 0 h 1198521"/>
              <a:gd name="connsiteX1" fmla="*/ 6394549 w 6394549"/>
              <a:gd name="connsiteY1" fmla="*/ 0 h 1198521"/>
              <a:gd name="connsiteX2" fmla="*/ 6394549 w 6394549"/>
              <a:gd name="connsiteY2" fmla="*/ 1198521 h 1198521"/>
              <a:gd name="connsiteX3" fmla="*/ 0 w 6394549"/>
              <a:gd name="connsiteY3" fmla="*/ 1198521 h 1198521"/>
              <a:gd name="connsiteX4" fmla="*/ 0 w 6394549"/>
              <a:gd name="connsiteY4" fmla="*/ 0 h 11985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94549" h="1198521">
                <a:moveTo>
                  <a:pt x="0" y="0"/>
                </a:moveTo>
                <a:lnTo>
                  <a:pt x="6394549" y="0"/>
                </a:lnTo>
                <a:lnTo>
                  <a:pt x="6394549" y="1198521"/>
                </a:lnTo>
                <a:lnTo>
                  <a:pt x="0" y="1198521"/>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lIns="0" tIns="17780" rIns="0" bIns="17780" spcCol="1270" anchor="ctr"/>
          <a:lstStyle/>
          <a:p>
            <a:pPr marL="0" marR="0" lvl="0" indent="0" algn="l" defTabSz="914400" rtl="0">
              <a:lnSpc>
                <a:spcPct val="100000"/>
              </a:lnSpc>
              <a:spcBef>
                <a:spcPct val="0"/>
              </a:spcBef>
              <a:spcAft>
                <a:spcPct val="0"/>
              </a:spcAft>
              <a:buClrTx/>
              <a:buSzTx/>
              <a:buFontTx/>
              <a:buNone/>
              <a:defRPr/>
            </a:pPr>
            <a:r>
              <a:rPr kumimoji="0" lang="en-US" altLang="zh-CN" sz="2000" b="0" i="0" u="none" strike="noStrike" kern="1200" cap="none" spc="0" normalizeH="0" baseline="0" noProof="0" dirty="0">
                <a:ln>
                  <a:noFill/>
                </a:ln>
                <a:solidFill>
                  <a:schemeClr val="tx1">
                    <a:hueOff val="0"/>
                    <a:satOff val="0"/>
                    <a:lumOff val="0"/>
                    <a:alphaOff val="0"/>
                  </a:schemeClr>
                </a:solidFill>
                <a:effectLst/>
                <a:uLnTx/>
                <a:uFillTx/>
                <a:latin typeface="黑体" panose="02010609060101010101" pitchFamily="2" charset="-122"/>
                <a:ea typeface="黑体" panose="02010609060101010101" pitchFamily="2" charset="-122"/>
                <a:cs typeface="黑体" panose="02010609060101010101" pitchFamily="2" charset="-122"/>
              </a:rPr>
              <a:t>1</a:t>
            </a:r>
            <a:r>
              <a:rPr kumimoji="0" lang="zh-CN" altLang="en-US" sz="2000" b="0" i="0" u="none" strike="noStrike" kern="1200" cap="none" spc="0" normalizeH="0" baseline="0" noProof="0" dirty="0">
                <a:ln>
                  <a:noFill/>
                </a:ln>
                <a:solidFill>
                  <a:schemeClr val="tx1">
                    <a:hueOff val="0"/>
                    <a:satOff val="0"/>
                    <a:lumOff val="0"/>
                    <a:alphaOff val="0"/>
                  </a:schemeClr>
                </a:solidFill>
                <a:effectLst/>
                <a:uLnTx/>
                <a:uFillTx/>
                <a:latin typeface="黑体" panose="02010609060101010101" pitchFamily="2" charset="-122"/>
                <a:ea typeface="黑体" panose="02010609060101010101" pitchFamily="2" charset="-122"/>
                <a:cs typeface="黑体" panose="02010609060101010101" pitchFamily="2" charset="-122"/>
              </a:rPr>
              <a:t>．有一对夫妻和一个未婚女儿组成的家庭属于（   </a:t>
            </a:r>
            <a:r>
              <a:rPr kumimoji="0" lang="en-US" altLang="zh-CN" sz="2000" b="0" i="0" u="none" strike="noStrike" kern="1200" cap="none" spc="0" normalizeH="0" baseline="0" noProof="0" dirty="0">
                <a:ln>
                  <a:noFill/>
                </a:ln>
                <a:solidFill>
                  <a:schemeClr val="tx1">
                    <a:hueOff val="0"/>
                    <a:satOff val="0"/>
                    <a:lumOff val="0"/>
                    <a:alphaOff val="0"/>
                  </a:schemeClr>
                </a:solidFill>
                <a:effectLst/>
                <a:uLnTx/>
                <a:uFillTx/>
                <a:latin typeface="黑体" panose="02010609060101010101" pitchFamily="2" charset="-122"/>
                <a:ea typeface="黑体" panose="02010609060101010101" pitchFamily="2" charset="-122"/>
                <a:cs typeface="黑体" panose="02010609060101010101" pitchFamily="2" charset="-122"/>
              </a:rPr>
              <a:t>B</a:t>
            </a:r>
            <a:r>
              <a:rPr kumimoji="0" lang="zh-CN" altLang="en-US" sz="2000" b="0" i="0" u="none" strike="noStrike" kern="1200" cap="none" spc="0" normalizeH="0" baseline="0" noProof="0" dirty="0">
                <a:ln>
                  <a:noFill/>
                </a:ln>
                <a:solidFill>
                  <a:schemeClr val="tx1">
                    <a:hueOff val="0"/>
                    <a:satOff val="0"/>
                    <a:lumOff val="0"/>
                    <a:alphaOff val="0"/>
                  </a:schemeClr>
                </a:solidFill>
                <a:effectLst/>
                <a:uLnTx/>
                <a:uFillTx/>
                <a:latin typeface="黑体" panose="02010609060101010101" pitchFamily="2" charset="-122"/>
                <a:ea typeface="黑体" panose="02010609060101010101" pitchFamily="2" charset="-122"/>
                <a:cs typeface="黑体" panose="02010609060101010101" pitchFamily="2" charset="-122"/>
              </a:rPr>
              <a:t>）</a:t>
            </a:r>
          </a:p>
          <a:p>
            <a:pPr marL="0" marR="0" lvl="0" indent="0" algn="l" defTabSz="914400" rtl="0">
              <a:lnSpc>
                <a:spcPct val="100000"/>
              </a:lnSpc>
              <a:spcBef>
                <a:spcPct val="0"/>
              </a:spcBef>
              <a:spcAft>
                <a:spcPct val="0"/>
              </a:spcAft>
              <a:buClrTx/>
              <a:buSzTx/>
              <a:buFontTx/>
              <a:buNone/>
              <a:defRPr/>
            </a:pPr>
            <a:r>
              <a:rPr kumimoji="0" lang="en-US" altLang="zh-CN" sz="2000" b="0" i="0" u="none" strike="noStrike" kern="1200" cap="none" spc="0" normalizeH="0" baseline="0" noProof="0" dirty="0">
                <a:ln>
                  <a:noFill/>
                </a:ln>
                <a:solidFill>
                  <a:schemeClr val="tx1">
                    <a:hueOff val="0"/>
                    <a:satOff val="0"/>
                    <a:lumOff val="0"/>
                    <a:alphaOff val="0"/>
                  </a:schemeClr>
                </a:solidFill>
                <a:effectLst/>
                <a:uLnTx/>
                <a:uFillTx/>
                <a:latin typeface="黑体" panose="02010609060101010101" pitchFamily="2" charset="-122"/>
                <a:ea typeface="黑体" panose="02010609060101010101" pitchFamily="2" charset="-122"/>
                <a:cs typeface="黑体" panose="02010609060101010101" pitchFamily="2" charset="-122"/>
              </a:rPr>
              <a:t>A</a:t>
            </a:r>
            <a:r>
              <a:rPr kumimoji="0" lang="zh-CN" altLang="en-US" sz="2000" b="0" i="0" u="none" strike="noStrike" kern="1200" cap="none" spc="0" normalizeH="0" baseline="0" noProof="0" dirty="0">
                <a:ln>
                  <a:noFill/>
                </a:ln>
                <a:solidFill>
                  <a:schemeClr val="tx1">
                    <a:hueOff val="0"/>
                    <a:satOff val="0"/>
                    <a:lumOff val="0"/>
                    <a:alphaOff val="0"/>
                  </a:schemeClr>
                </a:solidFill>
                <a:effectLst/>
                <a:uLnTx/>
                <a:uFillTx/>
                <a:latin typeface="黑体" panose="02010609060101010101" pitchFamily="2" charset="-122"/>
                <a:ea typeface="黑体" panose="02010609060101010101" pitchFamily="2" charset="-122"/>
                <a:cs typeface="黑体" panose="02010609060101010101" pitchFamily="2" charset="-122"/>
              </a:rPr>
              <a:t>．主干家庭    </a:t>
            </a:r>
            <a:r>
              <a:rPr kumimoji="0" lang="en-US" altLang="zh-CN" sz="2000" b="0" i="0" u="none" strike="noStrike" kern="1200" cap="none" spc="0" normalizeH="0" baseline="0" noProof="0" dirty="0">
                <a:ln>
                  <a:noFill/>
                </a:ln>
                <a:solidFill>
                  <a:schemeClr val="tx1">
                    <a:hueOff val="0"/>
                    <a:satOff val="0"/>
                    <a:lumOff val="0"/>
                    <a:alphaOff val="0"/>
                  </a:schemeClr>
                </a:solidFill>
                <a:effectLst/>
                <a:uLnTx/>
                <a:uFillTx/>
                <a:latin typeface="黑体" panose="02010609060101010101" pitchFamily="2" charset="-122"/>
                <a:ea typeface="黑体" panose="02010609060101010101" pitchFamily="2" charset="-122"/>
                <a:cs typeface="黑体" panose="02010609060101010101" pitchFamily="2" charset="-122"/>
              </a:rPr>
              <a:t>     B</a:t>
            </a:r>
            <a:r>
              <a:rPr kumimoji="0" lang="zh-CN" altLang="en-US" sz="2000" b="0" i="0" u="none" strike="noStrike" kern="1200" cap="none" spc="0" normalizeH="0" baseline="0" noProof="0" dirty="0">
                <a:ln>
                  <a:noFill/>
                </a:ln>
                <a:solidFill>
                  <a:schemeClr val="tx1">
                    <a:hueOff val="0"/>
                    <a:satOff val="0"/>
                    <a:lumOff val="0"/>
                    <a:alphaOff val="0"/>
                  </a:schemeClr>
                </a:solidFill>
                <a:effectLst/>
                <a:uLnTx/>
                <a:uFillTx/>
                <a:latin typeface="黑体" panose="02010609060101010101" pitchFamily="2" charset="-122"/>
                <a:ea typeface="黑体" panose="02010609060101010101" pitchFamily="2" charset="-122"/>
                <a:cs typeface="黑体" panose="02010609060101010101" pitchFamily="2" charset="-122"/>
              </a:rPr>
              <a:t>．核心家庭  </a:t>
            </a:r>
          </a:p>
          <a:p>
            <a:pPr marL="0" marR="0" lvl="0" indent="0" algn="l" defTabSz="914400" rtl="0">
              <a:lnSpc>
                <a:spcPct val="100000"/>
              </a:lnSpc>
              <a:spcBef>
                <a:spcPct val="0"/>
              </a:spcBef>
              <a:spcAft>
                <a:spcPct val="0"/>
              </a:spcAft>
              <a:buClrTx/>
              <a:buSzTx/>
              <a:buFontTx/>
              <a:buNone/>
              <a:defRPr/>
            </a:pPr>
            <a:r>
              <a:rPr kumimoji="0" lang="en-US" altLang="zh-CN" sz="2000" b="0" i="0" u="none" strike="noStrike" kern="1200" cap="none" spc="0" normalizeH="0" baseline="0" noProof="0" dirty="0">
                <a:ln>
                  <a:noFill/>
                </a:ln>
                <a:solidFill>
                  <a:schemeClr val="tx1">
                    <a:hueOff val="0"/>
                    <a:satOff val="0"/>
                    <a:lumOff val="0"/>
                    <a:alphaOff val="0"/>
                  </a:schemeClr>
                </a:solidFill>
                <a:effectLst/>
                <a:uLnTx/>
                <a:uFillTx/>
                <a:latin typeface="黑体" panose="02010609060101010101" pitchFamily="2" charset="-122"/>
                <a:ea typeface="黑体" panose="02010609060101010101" pitchFamily="2" charset="-122"/>
                <a:cs typeface="黑体" panose="02010609060101010101" pitchFamily="2" charset="-122"/>
              </a:rPr>
              <a:t>C</a:t>
            </a:r>
            <a:r>
              <a:rPr kumimoji="0" lang="zh-CN" altLang="en-US" sz="2000" b="0" i="0" u="none" strike="noStrike" kern="1200" cap="none" spc="0" normalizeH="0" baseline="0" noProof="0" dirty="0">
                <a:ln>
                  <a:noFill/>
                </a:ln>
                <a:solidFill>
                  <a:schemeClr val="tx1">
                    <a:hueOff val="0"/>
                    <a:satOff val="0"/>
                    <a:lumOff val="0"/>
                    <a:alphaOff val="0"/>
                  </a:schemeClr>
                </a:solidFill>
                <a:effectLst/>
                <a:uLnTx/>
                <a:uFillTx/>
                <a:latin typeface="黑体" panose="02010609060101010101" pitchFamily="2" charset="-122"/>
                <a:ea typeface="黑体" panose="02010609060101010101" pitchFamily="2" charset="-122"/>
                <a:cs typeface="黑体" panose="02010609060101010101" pitchFamily="2" charset="-122"/>
              </a:rPr>
              <a:t>．联合家庭  </a:t>
            </a:r>
            <a:r>
              <a:rPr kumimoji="0" lang="en-US" altLang="zh-CN" sz="2000" b="0" i="0" u="none" strike="noStrike" kern="1200" cap="none" spc="0" normalizeH="0" baseline="0" noProof="0" dirty="0">
                <a:ln>
                  <a:noFill/>
                </a:ln>
                <a:solidFill>
                  <a:schemeClr val="tx1">
                    <a:hueOff val="0"/>
                    <a:satOff val="0"/>
                    <a:lumOff val="0"/>
                    <a:alphaOff val="0"/>
                  </a:schemeClr>
                </a:solidFill>
                <a:effectLst/>
                <a:uLnTx/>
                <a:uFillTx/>
                <a:latin typeface="黑体" panose="02010609060101010101" pitchFamily="2" charset="-122"/>
                <a:ea typeface="黑体" panose="02010609060101010101" pitchFamily="2" charset="-122"/>
                <a:cs typeface="黑体" panose="02010609060101010101" pitchFamily="2" charset="-122"/>
              </a:rPr>
              <a:t>       D</a:t>
            </a:r>
            <a:r>
              <a:rPr kumimoji="0" lang="zh-CN" altLang="en-US" sz="2000" b="0" i="0" u="none" strike="noStrike" kern="1200" cap="none" spc="0" normalizeH="0" baseline="0" noProof="0" dirty="0">
                <a:ln>
                  <a:noFill/>
                </a:ln>
                <a:solidFill>
                  <a:schemeClr val="tx1">
                    <a:hueOff val="0"/>
                    <a:satOff val="0"/>
                    <a:lumOff val="0"/>
                    <a:alphaOff val="0"/>
                  </a:schemeClr>
                </a:solidFill>
                <a:effectLst/>
                <a:uLnTx/>
                <a:uFillTx/>
                <a:latin typeface="黑体" panose="02010609060101010101" pitchFamily="2" charset="-122"/>
                <a:ea typeface="黑体" panose="02010609060101010101" pitchFamily="2" charset="-122"/>
                <a:cs typeface="黑体" panose="02010609060101010101" pitchFamily="2" charset="-122"/>
              </a:rPr>
              <a:t>．传统家庭   </a:t>
            </a:r>
          </a:p>
          <a:p>
            <a:pPr marL="0" marR="0" lvl="0" indent="0" algn="l" defTabSz="914400" rtl="0">
              <a:lnSpc>
                <a:spcPct val="100000"/>
              </a:lnSpc>
              <a:spcBef>
                <a:spcPct val="0"/>
              </a:spcBef>
              <a:spcAft>
                <a:spcPct val="0"/>
              </a:spcAft>
              <a:buClrTx/>
              <a:buSzTx/>
              <a:buFontTx/>
              <a:buNone/>
              <a:defRPr/>
            </a:pPr>
            <a:r>
              <a:rPr kumimoji="0" lang="en-US" altLang="zh-CN" sz="2000" b="0" i="0" u="none" strike="noStrike" kern="1200" cap="none" spc="0" normalizeH="0" baseline="0" noProof="0" dirty="0">
                <a:ln>
                  <a:noFill/>
                </a:ln>
                <a:solidFill>
                  <a:schemeClr val="tx1">
                    <a:hueOff val="0"/>
                    <a:satOff val="0"/>
                    <a:lumOff val="0"/>
                    <a:alphaOff val="0"/>
                  </a:schemeClr>
                </a:solidFill>
                <a:effectLst/>
                <a:uLnTx/>
                <a:uFillTx/>
                <a:latin typeface="黑体" panose="02010609060101010101" pitchFamily="2" charset="-122"/>
                <a:ea typeface="黑体" panose="02010609060101010101" pitchFamily="2" charset="-122"/>
                <a:cs typeface="黑体" panose="02010609060101010101" pitchFamily="2" charset="-122"/>
              </a:rPr>
              <a:t>E</a:t>
            </a:r>
            <a:r>
              <a:rPr kumimoji="0" lang="zh-CN" altLang="en-US" sz="2000" b="0" i="0" u="none" strike="noStrike" kern="1200" cap="none" spc="0" normalizeH="0" baseline="0" noProof="0" dirty="0">
                <a:ln>
                  <a:noFill/>
                </a:ln>
                <a:solidFill>
                  <a:schemeClr val="tx1">
                    <a:hueOff val="0"/>
                    <a:satOff val="0"/>
                    <a:lumOff val="0"/>
                    <a:alphaOff val="0"/>
                  </a:schemeClr>
                </a:solidFill>
                <a:effectLst/>
                <a:uLnTx/>
                <a:uFillTx/>
                <a:latin typeface="黑体" panose="02010609060101010101" pitchFamily="2" charset="-122"/>
                <a:ea typeface="黑体" panose="02010609060101010101" pitchFamily="2" charset="-122"/>
                <a:cs typeface="黑体" panose="02010609060101010101" pitchFamily="2" charset="-122"/>
              </a:rPr>
              <a:t>．扩大家庭</a:t>
            </a:r>
          </a:p>
          <a:p>
            <a:pPr marL="0" marR="0" lvl="0" indent="0" algn="l" defTabSz="914400" rtl="0">
              <a:lnSpc>
                <a:spcPct val="100000"/>
              </a:lnSpc>
              <a:spcBef>
                <a:spcPct val="0"/>
              </a:spcBef>
              <a:spcAft>
                <a:spcPct val="0"/>
              </a:spcAft>
              <a:buClrTx/>
              <a:buSzTx/>
              <a:buFontTx/>
              <a:buNone/>
              <a:defRPr/>
            </a:pPr>
            <a:r>
              <a:rPr kumimoji="0" lang="en-US" altLang="zh-CN" sz="2000" b="0" i="0" u="none" strike="noStrike" kern="1200" cap="none" spc="0" normalizeH="0" baseline="0" noProof="0" dirty="0">
                <a:ln>
                  <a:noFill/>
                </a:ln>
                <a:solidFill>
                  <a:schemeClr val="tx1">
                    <a:hueOff val="0"/>
                    <a:satOff val="0"/>
                    <a:lumOff val="0"/>
                    <a:alphaOff val="0"/>
                  </a:schemeClr>
                </a:solidFill>
                <a:effectLst/>
                <a:uLnTx/>
                <a:uFillTx/>
                <a:latin typeface="黑体" panose="02010609060101010101" pitchFamily="2" charset="-122"/>
                <a:ea typeface="黑体" panose="02010609060101010101" pitchFamily="2" charset="-122"/>
                <a:cs typeface="黑体" panose="02010609060101010101" pitchFamily="2" charset="-122"/>
              </a:rPr>
              <a:t>2</a:t>
            </a:r>
            <a:r>
              <a:rPr kumimoji="0" lang="zh-CN" altLang="en-US" sz="2000" b="0" i="0" u="none" strike="noStrike" kern="1200" cap="none" spc="0" normalizeH="0" baseline="0" noProof="0" dirty="0">
                <a:ln>
                  <a:noFill/>
                </a:ln>
                <a:solidFill>
                  <a:schemeClr val="tx1">
                    <a:hueOff val="0"/>
                    <a:satOff val="0"/>
                    <a:lumOff val="0"/>
                    <a:alphaOff val="0"/>
                  </a:schemeClr>
                </a:solidFill>
                <a:effectLst/>
                <a:uLnTx/>
                <a:uFillTx/>
                <a:latin typeface="黑体" panose="02010609060101010101" pitchFamily="2" charset="-122"/>
                <a:ea typeface="黑体" panose="02010609060101010101" pitchFamily="2" charset="-122"/>
                <a:cs typeface="黑体" panose="02010609060101010101" pitchFamily="2" charset="-122"/>
              </a:rPr>
              <a:t>．某家庭，父母常年在外经商，每个月都给在家上中学的孩子寄来一大笔生活费用，但孩子却经常郁郁寡欢。从家庭功能的角度考虑，这个家庭首先主要缺失的功能是（ </a:t>
            </a:r>
            <a:r>
              <a:rPr kumimoji="0" lang="en-US" altLang="zh-CN" sz="2000" b="0" i="0" u="none" strike="noStrike" kern="1200" cap="none" spc="0" normalizeH="0" baseline="0" noProof="0" dirty="0">
                <a:ln>
                  <a:noFill/>
                </a:ln>
                <a:solidFill>
                  <a:schemeClr val="tx1">
                    <a:hueOff val="0"/>
                    <a:satOff val="0"/>
                    <a:lumOff val="0"/>
                    <a:alphaOff val="0"/>
                  </a:schemeClr>
                </a:solidFill>
                <a:effectLst/>
                <a:uLnTx/>
                <a:uFillTx/>
                <a:latin typeface="黑体" panose="02010609060101010101" pitchFamily="2" charset="-122"/>
                <a:ea typeface="黑体" panose="02010609060101010101" pitchFamily="2" charset="-122"/>
                <a:cs typeface="黑体" panose="02010609060101010101" pitchFamily="2" charset="-122"/>
              </a:rPr>
              <a:t>E</a:t>
            </a:r>
            <a:r>
              <a:rPr kumimoji="0" lang="zh-CN" altLang="en-US" sz="2000" b="0" i="0" u="none" strike="noStrike" kern="1200" cap="none" spc="0" normalizeH="0" baseline="0" noProof="0" dirty="0">
                <a:ln>
                  <a:noFill/>
                </a:ln>
                <a:solidFill>
                  <a:schemeClr val="tx1">
                    <a:hueOff val="0"/>
                    <a:satOff val="0"/>
                    <a:lumOff val="0"/>
                    <a:alphaOff val="0"/>
                  </a:schemeClr>
                </a:solidFill>
                <a:effectLst/>
                <a:uLnTx/>
                <a:uFillTx/>
                <a:latin typeface="黑体" panose="02010609060101010101" pitchFamily="2" charset="-122"/>
                <a:ea typeface="黑体" panose="02010609060101010101" pitchFamily="2" charset="-122"/>
                <a:cs typeface="黑体" panose="02010609060101010101" pitchFamily="2" charset="-122"/>
              </a:rPr>
              <a:t>  ）</a:t>
            </a:r>
          </a:p>
          <a:p>
            <a:pPr marL="0" marR="0" lvl="0" indent="0" algn="l" defTabSz="914400" rtl="0">
              <a:lnSpc>
                <a:spcPct val="100000"/>
              </a:lnSpc>
              <a:spcBef>
                <a:spcPct val="0"/>
              </a:spcBef>
              <a:spcAft>
                <a:spcPct val="0"/>
              </a:spcAft>
              <a:buClrTx/>
              <a:buSzTx/>
              <a:buFontTx/>
              <a:buNone/>
              <a:defRPr/>
            </a:pPr>
            <a:r>
              <a:rPr kumimoji="0" lang="en-US" altLang="zh-CN" sz="2000" b="0" i="0" u="none" strike="noStrike" kern="1200" cap="none" spc="0" normalizeH="0" baseline="0" noProof="0" dirty="0">
                <a:ln>
                  <a:noFill/>
                </a:ln>
                <a:solidFill>
                  <a:schemeClr val="tx1">
                    <a:hueOff val="0"/>
                    <a:satOff val="0"/>
                    <a:lumOff val="0"/>
                    <a:alphaOff val="0"/>
                  </a:schemeClr>
                </a:solidFill>
                <a:effectLst/>
                <a:uLnTx/>
                <a:uFillTx/>
                <a:latin typeface="黑体" panose="02010609060101010101" pitchFamily="2" charset="-122"/>
                <a:ea typeface="黑体" panose="02010609060101010101" pitchFamily="2" charset="-122"/>
                <a:cs typeface="黑体" panose="02010609060101010101" pitchFamily="2" charset="-122"/>
              </a:rPr>
              <a:t>A</a:t>
            </a:r>
            <a:r>
              <a:rPr kumimoji="0" lang="zh-CN" altLang="en-US" sz="2000" b="0" i="0" u="none" strike="noStrike" kern="1200" cap="none" spc="0" normalizeH="0" baseline="0" noProof="0" dirty="0">
                <a:ln>
                  <a:noFill/>
                </a:ln>
                <a:solidFill>
                  <a:schemeClr val="tx1">
                    <a:hueOff val="0"/>
                    <a:satOff val="0"/>
                    <a:lumOff val="0"/>
                    <a:alphaOff val="0"/>
                  </a:schemeClr>
                </a:solidFill>
                <a:effectLst/>
                <a:uLnTx/>
                <a:uFillTx/>
                <a:latin typeface="黑体" panose="02010609060101010101" pitchFamily="2" charset="-122"/>
                <a:ea typeface="黑体" panose="02010609060101010101" pitchFamily="2" charset="-122"/>
                <a:cs typeface="黑体" panose="02010609060101010101" pitchFamily="2" charset="-122"/>
              </a:rPr>
              <a:t>．休息和娱乐功能      </a:t>
            </a:r>
            <a:r>
              <a:rPr kumimoji="0" lang="en-US" altLang="zh-CN" sz="2000" b="0" i="0" u="none" strike="noStrike" kern="1200" cap="none" spc="0" normalizeH="0" baseline="0" noProof="0" dirty="0">
                <a:ln>
                  <a:noFill/>
                </a:ln>
                <a:solidFill>
                  <a:schemeClr val="tx1">
                    <a:hueOff val="0"/>
                    <a:satOff val="0"/>
                    <a:lumOff val="0"/>
                    <a:alphaOff val="0"/>
                  </a:schemeClr>
                </a:solidFill>
                <a:effectLst/>
                <a:uLnTx/>
                <a:uFillTx/>
                <a:latin typeface="黑体" panose="02010609060101010101" pitchFamily="2" charset="-122"/>
                <a:ea typeface="黑体" panose="02010609060101010101" pitchFamily="2" charset="-122"/>
                <a:cs typeface="黑体" panose="02010609060101010101" pitchFamily="2" charset="-122"/>
              </a:rPr>
              <a:t> B</a:t>
            </a:r>
            <a:r>
              <a:rPr kumimoji="0" lang="zh-CN" altLang="en-US" sz="2000" b="0" i="0" u="none" strike="noStrike" kern="1200" cap="none" spc="0" normalizeH="0" baseline="0" noProof="0" dirty="0">
                <a:ln>
                  <a:noFill/>
                </a:ln>
                <a:solidFill>
                  <a:schemeClr val="tx1">
                    <a:hueOff val="0"/>
                    <a:satOff val="0"/>
                    <a:lumOff val="0"/>
                    <a:alphaOff val="0"/>
                  </a:schemeClr>
                </a:solidFill>
                <a:effectLst/>
                <a:uLnTx/>
                <a:uFillTx/>
                <a:latin typeface="黑体" panose="02010609060101010101" pitchFamily="2" charset="-122"/>
                <a:ea typeface="黑体" panose="02010609060101010101" pitchFamily="2" charset="-122"/>
                <a:cs typeface="黑体" panose="02010609060101010101" pitchFamily="2" charset="-122"/>
              </a:rPr>
              <a:t>．生殖和性功能      </a:t>
            </a:r>
          </a:p>
          <a:p>
            <a:pPr marL="0" marR="0" lvl="0" indent="0" algn="l" defTabSz="914400" rtl="0">
              <a:lnSpc>
                <a:spcPct val="100000"/>
              </a:lnSpc>
              <a:spcBef>
                <a:spcPct val="0"/>
              </a:spcBef>
              <a:spcAft>
                <a:spcPct val="0"/>
              </a:spcAft>
              <a:buClrTx/>
              <a:buSzTx/>
              <a:buFontTx/>
              <a:buNone/>
              <a:defRPr/>
            </a:pPr>
            <a:r>
              <a:rPr kumimoji="0" lang="en-US" altLang="zh-CN" sz="2000" b="0" i="0" u="none" strike="noStrike" kern="1200" cap="none" spc="0" normalizeH="0" baseline="0" noProof="0" dirty="0">
                <a:ln>
                  <a:noFill/>
                </a:ln>
                <a:solidFill>
                  <a:schemeClr val="tx1">
                    <a:hueOff val="0"/>
                    <a:satOff val="0"/>
                    <a:lumOff val="0"/>
                    <a:alphaOff val="0"/>
                  </a:schemeClr>
                </a:solidFill>
                <a:effectLst/>
                <a:uLnTx/>
                <a:uFillTx/>
                <a:latin typeface="黑体" panose="02010609060101010101" pitchFamily="2" charset="-122"/>
                <a:ea typeface="黑体" panose="02010609060101010101" pitchFamily="2" charset="-122"/>
                <a:cs typeface="黑体" panose="02010609060101010101" pitchFamily="2" charset="-122"/>
              </a:rPr>
              <a:t>C</a:t>
            </a:r>
            <a:r>
              <a:rPr kumimoji="0" lang="zh-CN" altLang="en-US" sz="2000" b="0" i="0" u="none" strike="noStrike" kern="1200" cap="none" spc="0" normalizeH="0" baseline="0" noProof="0" dirty="0">
                <a:ln>
                  <a:noFill/>
                </a:ln>
                <a:solidFill>
                  <a:schemeClr val="tx1">
                    <a:hueOff val="0"/>
                    <a:satOff val="0"/>
                    <a:lumOff val="0"/>
                    <a:alphaOff val="0"/>
                  </a:schemeClr>
                </a:solidFill>
                <a:effectLst/>
                <a:uLnTx/>
                <a:uFillTx/>
                <a:latin typeface="黑体" panose="02010609060101010101" pitchFamily="2" charset="-122"/>
                <a:ea typeface="黑体" panose="02010609060101010101" pitchFamily="2" charset="-122"/>
                <a:cs typeface="黑体" panose="02010609060101010101" pitchFamily="2" charset="-122"/>
              </a:rPr>
              <a:t>．彼此照顾功能</a:t>
            </a:r>
            <a:r>
              <a:rPr kumimoji="0" lang="en-US" altLang="zh-CN" sz="2000" b="0" i="0" u="none" strike="noStrike" kern="1200" cap="none" spc="0" normalizeH="0" baseline="0" noProof="0" dirty="0">
                <a:ln>
                  <a:noFill/>
                </a:ln>
                <a:solidFill>
                  <a:schemeClr val="tx1">
                    <a:hueOff val="0"/>
                    <a:satOff val="0"/>
                    <a:lumOff val="0"/>
                    <a:alphaOff val="0"/>
                  </a:schemeClr>
                </a:solidFill>
                <a:effectLst/>
                <a:uLnTx/>
                <a:uFillTx/>
                <a:latin typeface="黑体" panose="02010609060101010101" pitchFamily="2" charset="-122"/>
                <a:ea typeface="黑体" panose="02010609060101010101" pitchFamily="2" charset="-122"/>
                <a:cs typeface="黑体" panose="02010609060101010101" pitchFamily="2" charset="-122"/>
              </a:rPr>
              <a:t>         D</a:t>
            </a:r>
            <a:r>
              <a:rPr kumimoji="0" lang="zh-CN" altLang="en-US" sz="2000" b="0" i="0" u="none" strike="noStrike" kern="1200" cap="none" spc="0" normalizeH="0" baseline="0" noProof="0" dirty="0">
                <a:ln>
                  <a:noFill/>
                </a:ln>
                <a:solidFill>
                  <a:schemeClr val="tx1">
                    <a:hueOff val="0"/>
                    <a:satOff val="0"/>
                    <a:lumOff val="0"/>
                    <a:alphaOff val="0"/>
                  </a:schemeClr>
                </a:solidFill>
                <a:effectLst/>
                <a:uLnTx/>
                <a:uFillTx/>
                <a:latin typeface="黑体" panose="02010609060101010101" pitchFamily="2" charset="-122"/>
                <a:ea typeface="黑体" panose="02010609060101010101" pitchFamily="2" charset="-122"/>
                <a:cs typeface="黑体" panose="02010609060101010101" pitchFamily="2" charset="-122"/>
              </a:rPr>
              <a:t>．经济支撑功能        </a:t>
            </a:r>
          </a:p>
          <a:p>
            <a:pPr marL="0" marR="0" lvl="0" indent="0" algn="l" defTabSz="914400" rtl="0">
              <a:lnSpc>
                <a:spcPct val="100000"/>
              </a:lnSpc>
              <a:spcBef>
                <a:spcPct val="0"/>
              </a:spcBef>
              <a:spcAft>
                <a:spcPct val="0"/>
              </a:spcAft>
              <a:buClrTx/>
              <a:buSzTx/>
              <a:buFontTx/>
              <a:buNone/>
              <a:defRPr/>
            </a:pPr>
            <a:r>
              <a:rPr kumimoji="0" lang="en-US" altLang="zh-CN" sz="2000" b="0" i="0" u="none" strike="noStrike" kern="1200" cap="none" spc="0" normalizeH="0" baseline="0" noProof="0" dirty="0">
                <a:ln>
                  <a:noFill/>
                </a:ln>
                <a:solidFill>
                  <a:schemeClr val="tx1">
                    <a:hueOff val="0"/>
                    <a:satOff val="0"/>
                    <a:lumOff val="0"/>
                    <a:alphaOff val="0"/>
                  </a:schemeClr>
                </a:solidFill>
                <a:effectLst/>
                <a:uLnTx/>
                <a:uFillTx/>
                <a:latin typeface="黑体" panose="02010609060101010101" pitchFamily="2" charset="-122"/>
                <a:ea typeface="黑体" panose="02010609060101010101" pitchFamily="2" charset="-122"/>
                <a:cs typeface="黑体" panose="02010609060101010101" pitchFamily="2" charset="-122"/>
              </a:rPr>
              <a:t>E</a:t>
            </a:r>
            <a:r>
              <a:rPr kumimoji="0" lang="zh-CN" altLang="en-US" sz="2000" b="0" i="0" u="none" strike="noStrike" kern="1200" cap="none" spc="0" normalizeH="0" baseline="0" noProof="0" dirty="0">
                <a:ln>
                  <a:noFill/>
                </a:ln>
                <a:solidFill>
                  <a:schemeClr val="tx1">
                    <a:hueOff val="0"/>
                    <a:satOff val="0"/>
                    <a:lumOff val="0"/>
                    <a:alphaOff val="0"/>
                  </a:schemeClr>
                </a:solidFill>
                <a:effectLst/>
                <a:uLnTx/>
                <a:uFillTx/>
                <a:latin typeface="黑体" panose="02010609060101010101" pitchFamily="2" charset="-122"/>
                <a:ea typeface="黑体" panose="02010609060101010101" pitchFamily="2" charset="-122"/>
                <a:cs typeface="黑体" panose="02010609060101010101" pitchFamily="2" charset="-122"/>
              </a:rPr>
              <a:t>．情感交流功能</a:t>
            </a:r>
            <a:endParaRPr kumimoji="0" lang="en-US" altLang="zh-CN" sz="2000" b="0" i="0" u="none" strike="noStrike" kern="1200" cap="none" spc="0" normalizeH="0" baseline="0" noProof="0" dirty="0">
              <a:ln>
                <a:noFill/>
              </a:ln>
              <a:solidFill>
                <a:schemeClr val="tx1">
                  <a:hueOff val="0"/>
                  <a:satOff val="0"/>
                  <a:lumOff val="0"/>
                  <a:alphaOff val="0"/>
                </a:schemeClr>
              </a:solidFill>
              <a:effectLst/>
              <a:uLnTx/>
              <a:uFillTx/>
              <a:latin typeface="黑体" panose="02010609060101010101" pitchFamily="2" charset="-122"/>
              <a:ea typeface="黑体" panose="02010609060101010101" pitchFamily="2" charset="-122"/>
              <a:cs typeface="黑体" panose="02010609060101010101" pitchFamily="2" charset="-122"/>
            </a:endParaRPr>
          </a:p>
          <a:p>
            <a:pPr marL="0" marR="0" lvl="0" indent="0" algn="l" defTabSz="914400" rtl="0">
              <a:lnSpc>
                <a:spcPct val="100000"/>
              </a:lnSpc>
              <a:spcBef>
                <a:spcPct val="0"/>
              </a:spcBef>
              <a:spcAft>
                <a:spcPct val="0"/>
              </a:spcAft>
              <a:buClrTx/>
              <a:buSzTx/>
              <a:buFontTx/>
              <a:buNone/>
              <a:defRPr/>
            </a:pPr>
            <a:r>
              <a:rPr kumimoji="0" lang="en-US" altLang="zh-CN" sz="2000" b="0" i="0" u="none" strike="noStrike" kern="1200" cap="none" spc="0" normalizeH="0" baseline="0" noProof="0" dirty="0">
                <a:ln>
                  <a:noFill/>
                </a:ln>
                <a:solidFill>
                  <a:schemeClr val="tx1">
                    <a:hueOff val="0"/>
                    <a:satOff val="0"/>
                    <a:lumOff val="0"/>
                    <a:alphaOff val="0"/>
                  </a:schemeClr>
                </a:solidFill>
                <a:effectLst/>
                <a:uLnTx/>
                <a:uFillTx/>
                <a:latin typeface="黑体" panose="02010609060101010101" pitchFamily="2" charset="-122"/>
                <a:ea typeface="黑体" panose="02010609060101010101" pitchFamily="2" charset="-122"/>
                <a:cs typeface="黑体" panose="02010609060101010101" pitchFamily="2" charset="-122"/>
              </a:rPr>
              <a:t>3</a:t>
            </a:r>
            <a:r>
              <a:rPr kumimoji="0" lang="zh-CN" altLang="en-US" sz="2000" b="0" i="0" u="none" strike="noStrike" kern="1200" cap="none" spc="0" normalizeH="0" baseline="0" noProof="0" dirty="0">
                <a:ln>
                  <a:noFill/>
                </a:ln>
                <a:solidFill>
                  <a:schemeClr val="tx1">
                    <a:hueOff val="0"/>
                    <a:satOff val="0"/>
                    <a:lumOff val="0"/>
                    <a:alphaOff val="0"/>
                  </a:schemeClr>
                </a:solidFill>
                <a:effectLst/>
                <a:uLnTx/>
                <a:uFillTx/>
                <a:latin typeface="黑体" panose="02010609060101010101" pitchFamily="2" charset="-122"/>
                <a:ea typeface="黑体" panose="02010609060101010101" pitchFamily="2" charset="-122"/>
                <a:cs typeface="黑体" panose="02010609060101010101" pitchFamily="2" charset="-122"/>
              </a:rPr>
              <a:t>．家庭访视时首先要做的准备工作是（   </a:t>
            </a:r>
            <a:r>
              <a:rPr kumimoji="0" lang="en-US" altLang="zh-CN" sz="2000" b="0" i="0" u="none" strike="noStrike" kern="1200" cap="none" spc="0" normalizeH="0" baseline="0" noProof="0" dirty="0">
                <a:ln>
                  <a:noFill/>
                </a:ln>
                <a:solidFill>
                  <a:schemeClr val="tx1">
                    <a:hueOff val="0"/>
                    <a:satOff val="0"/>
                    <a:lumOff val="0"/>
                    <a:alphaOff val="0"/>
                  </a:schemeClr>
                </a:solidFill>
                <a:effectLst/>
                <a:uLnTx/>
                <a:uFillTx/>
                <a:latin typeface="黑体" panose="02010609060101010101" pitchFamily="2" charset="-122"/>
                <a:ea typeface="黑体" panose="02010609060101010101" pitchFamily="2" charset="-122"/>
                <a:cs typeface="黑体" panose="02010609060101010101" pitchFamily="2" charset="-122"/>
              </a:rPr>
              <a:t>A</a:t>
            </a:r>
            <a:r>
              <a:rPr kumimoji="0" lang="zh-CN" altLang="en-US" sz="2000" b="0" i="0" u="none" strike="noStrike" kern="1200" cap="none" spc="0" normalizeH="0" baseline="0" noProof="0" dirty="0">
                <a:ln>
                  <a:noFill/>
                </a:ln>
                <a:solidFill>
                  <a:schemeClr val="tx1">
                    <a:hueOff val="0"/>
                    <a:satOff val="0"/>
                    <a:lumOff val="0"/>
                    <a:alphaOff val="0"/>
                  </a:schemeClr>
                </a:solidFill>
                <a:effectLst/>
                <a:uLnTx/>
                <a:uFillTx/>
                <a:latin typeface="黑体" panose="02010609060101010101" pitchFamily="2" charset="-122"/>
                <a:ea typeface="黑体" panose="02010609060101010101" pitchFamily="2" charset="-122"/>
                <a:cs typeface="黑体" panose="02010609060101010101" pitchFamily="2" charset="-122"/>
              </a:rPr>
              <a:t>）</a:t>
            </a:r>
          </a:p>
          <a:p>
            <a:pPr marL="0" marR="0" lvl="0" indent="0" algn="l" defTabSz="914400" rtl="0">
              <a:lnSpc>
                <a:spcPct val="100000"/>
              </a:lnSpc>
              <a:spcBef>
                <a:spcPct val="0"/>
              </a:spcBef>
              <a:spcAft>
                <a:spcPct val="0"/>
              </a:spcAft>
              <a:buClrTx/>
              <a:buSzTx/>
              <a:buFontTx/>
              <a:buNone/>
              <a:defRPr/>
            </a:pPr>
            <a:r>
              <a:rPr kumimoji="0" lang="en-US" altLang="zh-CN" sz="2000" b="0" i="0" u="none" strike="noStrike" kern="1200" cap="none" spc="0" normalizeH="0" baseline="0" noProof="0" dirty="0">
                <a:ln>
                  <a:noFill/>
                </a:ln>
                <a:solidFill>
                  <a:schemeClr val="tx1">
                    <a:hueOff val="0"/>
                    <a:satOff val="0"/>
                    <a:lumOff val="0"/>
                    <a:alphaOff val="0"/>
                  </a:schemeClr>
                </a:solidFill>
                <a:effectLst/>
                <a:uLnTx/>
                <a:uFillTx/>
                <a:latin typeface="黑体" panose="02010609060101010101" pitchFamily="2" charset="-122"/>
                <a:ea typeface="黑体" panose="02010609060101010101" pitchFamily="2" charset="-122"/>
                <a:cs typeface="黑体" panose="02010609060101010101" pitchFamily="2" charset="-122"/>
              </a:rPr>
              <a:t>A</a:t>
            </a:r>
            <a:r>
              <a:rPr kumimoji="0" lang="zh-CN" altLang="en-US" sz="2000" b="0" i="0" u="none" strike="noStrike" kern="1200" cap="none" spc="0" normalizeH="0" baseline="0" noProof="0" dirty="0">
                <a:ln>
                  <a:noFill/>
                </a:ln>
                <a:solidFill>
                  <a:schemeClr val="tx1">
                    <a:hueOff val="0"/>
                    <a:satOff val="0"/>
                    <a:lumOff val="0"/>
                    <a:alphaOff val="0"/>
                  </a:schemeClr>
                </a:solidFill>
                <a:effectLst/>
                <a:uLnTx/>
                <a:uFillTx/>
                <a:latin typeface="黑体" panose="02010609060101010101" pitchFamily="2" charset="-122"/>
                <a:ea typeface="黑体" panose="02010609060101010101" pitchFamily="2" charset="-122"/>
                <a:cs typeface="黑体" panose="02010609060101010101" pitchFamily="2" charset="-122"/>
              </a:rPr>
              <a:t>．确定访视对象的优先次序          </a:t>
            </a:r>
            <a:r>
              <a:rPr kumimoji="0" lang="en-US" altLang="zh-CN" sz="2000" b="0" i="0" u="none" strike="noStrike" kern="1200" cap="none" spc="0" normalizeH="0" baseline="0" noProof="0" dirty="0">
                <a:ln>
                  <a:noFill/>
                </a:ln>
                <a:solidFill>
                  <a:schemeClr val="tx1">
                    <a:hueOff val="0"/>
                    <a:satOff val="0"/>
                    <a:lumOff val="0"/>
                    <a:alphaOff val="0"/>
                  </a:schemeClr>
                </a:solidFill>
                <a:effectLst/>
                <a:uLnTx/>
                <a:uFillTx/>
                <a:latin typeface="黑体" panose="02010609060101010101" pitchFamily="2" charset="-122"/>
                <a:ea typeface="黑体" panose="02010609060101010101" pitchFamily="2" charset="-122"/>
                <a:cs typeface="黑体" panose="02010609060101010101" pitchFamily="2" charset="-122"/>
              </a:rPr>
              <a:t>B</a:t>
            </a:r>
            <a:r>
              <a:rPr kumimoji="0" lang="zh-CN" altLang="en-US" sz="2000" b="0" i="0" u="none" strike="noStrike" kern="1200" cap="none" spc="0" normalizeH="0" baseline="0" noProof="0" dirty="0">
                <a:ln>
                  <a:noFill/>
                </a:ln>
                <a:solidFill>
                  <a:schemeClr val="tx1">
                    <a:hueOff val="0"/>
                    <a:satOff val="0"/>
                    <a:lumOff val="0"/>
                    <a:alphaOff val="0"/>
                  </a:schemeClr>
                </a:solidFill>
                <a:effectLst/>
                <a:uLnTx/>
                <a:uFillTx/>
                <a:latin typeface="黑体" panose="02010609060101010101" pitchFamily="2" charset="-122"/>
                <a:ea typeface="黑体" panose="02010609060101010101" pitchFamily="2" charset="-122"/>
                <a:cs typeface="黑体" panose="02010609060101010101" pitchFamily="2" charset="-122"/>
              </a:rPr>
              <a:t>．明确访视目的</a:t>
            </a:r>
          </a:p>
          <a:p>
            <a:pPr marL="0" marR="0" lvl="0" indent="0" algn="l" defTabSz="914400" rtl="0">
              <a:lnSpc>
                <a:spcPct val="100000"/>
              </a:lnSpc>
              <a:spcBef>
                <a:spcPct val="0"/>
              </a:spcBef>
              <a:spcAft>
                <a:spcPct val="0"/>
              </a:spcAft>
              <a:buClrTx/>
              <a:buSzTx/>
              <a:buFontTx/>
              <a:buNone/>
              <a:defRPr/>
            </a:pPr>
            <a:r>
              <a:rPr kumimoji="0" lang="en-US" altLang="zh-CN" sz="2000" b="0" i="0" u="none" strike="noStrike" kern="1200" cap="none" spc="0" normalizeH="0" baseline="0" noProof="0" dirty="0">
                <a:ln>
                  <a:noFill/>
                </a:ln>
                <a:solidFill>
                  <a:schemeClr val="tx1">
                    <a:hueOff val="0"/>
                    <a:satOff val="0"/>
                    <a:lumOff val="0"/>
                    <a:alphaOff val="0"/>
                  </a:schemeClr>
                </a:solidFill>
                <a:effectLst/>
                <a:uLnTx/>
                <a:uFillTx/>
                <a:latin typeface="黑体" panose="02010609060101010101" pitchFamily="2" charset="-122"/>
                <a:ea typeface="黑体" panose="02010609060101010101" pitchFamily="2" charset="-122"/>
                <a:cs typeface="黑体" panose="02010609060101010101" pitchFamily="2" charset="-122"/>
              </a:rPr>
              <a:t>C</a:t>
            </a:r>
            <a:r>
              <a:rPr kumimoji="0" lang="zh-CN" altLang="en-US" sz="2000" b="0" i="0" u="none" strike="noStrike" kern="1200" cap="none" spc="0" normalizeH="0" baseline="0" noProof="0" dirty="0">
                <a:ln>
                  <a:noFill/>
                </a:ln>
                <a:solidFill>
                  <a:schemeClr val="tx1">
                    <a:hueOff val="0"/>
                    <a:satOff val="0"/>
                    <a:lumOff val="0"/>
                    <a:alphaOff val="0"/>
                  </a:schemeClr>
                </a:solidFill>
                <a:effectLst/>
                <a:uLnTx/>
                <a:uFillTx/>
                <a:latin typeface="黑体" panose="02010609060101010101" pitchFamily="2" charset="-122"/>
                <a:ea typeface="黑体" panose="02010609060101010101" pitchFamily="2" charset="-122"/>
                <a:cs typeface="黑体" panose="02010609060101010101" pitchFamily="2" charset="-122"/>
              </a:rPr>
              <a:t>．制订访视计划                    </a:t>
            </a:r>
            <a:r>
              <a:rPr kumimoji="0" lang="en-US" altLang="zh-CN" sz="2000" b="0" i="0" u="none" strike="noStrike" kern="1200" cap="none" spc="0" normalizeH="0" baseline="0" noProof="0" dirty="0">
                <a:ln>
                  <a:noFill/>
                </a:ln>
                <a:solidFill>
                  <a:schemeClr val="tx1">
                    <a:hueOff val="0"/>
                    <a:satOff val="0"/>
                    <a:lumOff val="0"/>
                    <a:alphaOff val="0"/>
                  </a:schemeClr>
                </a:solidFill>
                <a:effectLst/>
                <a:uLnTx/>
                <a:uFillTx/>
                <a:latin typeface="黑体" panose="02010609060101010101" pitchFamily="2" charset="-122"/>
                <a:ea typeface="黑体" panose="02010609060101010101" pitchFamily="2" charset="-122"/>
                <a:cs typeface="黑体" panose="02010609060101010101" pitchFamily="2" charset="-122"/>
              </a:rPr>
              <a:t>D</a:t>
            </a:r>
            <a:r>
              <a:rPr kumimoji="0" lang="zh-CN" altLang="en-US" sz="2000" b="0" i="0" u="none" strike="noStrike" kern="1200" cap="none" spc="0" normalizeH="0" baseline="0" noProof="0" dirty="0">
                <a:ln>
                  <a:noFill/>
                </a:ln>
                <a:solidFill>
                  <a:schemeClr val="tx1">
                    <a:hueOff val="0"/>
                    <a:satOff val="0"/>
                    <a:lumOff val="0"/>
                    <a:alphaOff val="0"/>
                  </a:schemeClr>
                </a:solidFill>
                <a:effectLst/>
                <a:uLnTx/>
                <a:uFillTx/>
                <a:latin typeface="黑体" panose="02010609060101010101" pitchFamily="2" charset="-122"/>
                <a:ea typeface="黑体" panose="02010609060101010101" pitchFamily="2" charset="-122"/>
                <a:cs typeface="黑体" panose="02010609060101010101" pitchFamily="2" charset="-122"/>
              </a:rPr>
              <a:t>．准备家庭访视的用物    </a:t>
            </a:r>
          </a:p>
          <a:p>
            <a:pPr marL="0" marR="0" lvl="0" indent="0" algn="l" defTabSz="914400" rtl="0">
              <a:lnSpc>
                <a:spcPct val="100000"/>
              </a:lnSpc>
              <a:spcBef>
                <a:spcPct val="0"/>
              </a:spcBef>
              <a:spcAft>
                <a:spcPct val="0"/>
              </a:spcAft>
              <a:buClrTx/>
              <a:buSzTx/>
              <a:buFontTx/>
              <a:buNone/>
              <a:defRPr/>
            </a:pPr>
            <a:r>
              <a:rPr kumimoji="0" lang="en-US" altLang="zh-CN" sz="2000" b="0" i="0" u="none" strike="noStrike" kern="1200" cap="none" spc="0" normalizeH="0" baseline="0" noProof="0" dirty="0">
                <a:ln>
                  <a:noFill/>
                </a:ln>
                <a:solidFill>
                  <a:schemeClr val="tx1">
                    <a:hueOff val="0"/>
                    <a:satOff val="0"/>
                    <a:lumOff val="0"/>
                    <a:alphaOff val="0"/>
                  </a:schemeClr>
                </a:solidFill>
                <a:effectLst/>
                <a:uLnTx/>
                <a:uFillTx/>
                <a:latin typeface="黑体" panose="02010609060101010101" pitchFamily="2" charset="-122"/>
                <a:ea typeface="黑体" panose="02010609060101010101" pitchFamily="2" charset="-122"/>
                <a:cs typeface="黑体" panose="02010609060101010101" pitchFamily="2" charset="-122"/>
              </a:rPr>
              <a:t>E</a:t>
            </a:r>
            <a:r>
              <a:rPr kumimoji="0" lang="zh-CN" altLang="en-US" sz="2000" b="0" i="0" u="none" strike="noStrike" kern="1200" cap="none" spc="0" normalizeH="0" baseline="0" noProof="0" dirty="0">
                <a:ln>
                  <a:noFill/>
                </a:ln>
                <a:solidFill>
                  <a:schemeClr val="tx1">
                    <a:hueOff val="0"/>
                    <a:satOff val="0"/>
                    <a:lumOff val="0"/>
                    <a:alphaOff val="0"/>
                  </a:schemeClr>
                </a:solidFill>
                <a:effectLst/>
                <a:uLnTx/>
                <a:uFillTx/>
                <a:latin typeface="黑体" panose="02010609060101010101" pitchFamily="2" charset="-122"/>
                <a:ea typeface="黑体" panose="02010609060101010101" pitchFamily="2" charset="-122"/>
                <a:cs typeface="黑体" panose="02010609060101010101" pitchFamily="2" charset="-122"/>
              </a:rPr>
              <a:t>．安排路线</a:t>
            </a:r>
          </a:p>
          <a:p>
            <a:pPr marL="0" marR="0" lvl="0" indent="0" algn="l" defTabSz="914400" rtl="0" eaLnBrk="1" fontAlgn="base" latinLnBrk="0" hangingPunct="1">
              <a:lnSpc>
                <a:spcPct val="80000"/>
              </a:lnSpc>
              <a:spcBef>
                <a:spcPct val="0"/>
              </a:spcBef>
              <a:spcAft>
                <a:spcPct val="0"/>
              </a:spcAft>
              <a:buClrTx/>
              <a:buSzTx/>
              <a:buFontTx/>
              <a:buNone/>
              <a:defRPr/>
            </a:pPr>
            <a:r>
              <a:rPr kumimoji="0" lang="zh-CN" altLang="en-US" sz="2000" b="0" i="0" u="none" strike="noStrike" kern="1200" cap="none" spc="0" normalizeH="0" baseline="0" noProof="0" dirty="0">
                <a:ln>
                  <a:noFill/>
                </a:ln>
                <a:solidFill>
                  <a:schemeClr val="tx1">
                    <a:hueOff val="0"/>
                    <a:satOff val="0"/>
                    <a:lumOff val="0"/>
                    <a:alphaOff val="0"/>
                  </a:schemeClr>
                </a:solidFill>
                <a:effectLst/>
                <a:uLnTx/>
                <a:uFillTx/>
                <a:latin typeface="黑体" panose="02010609060101010101" pitchFamily="2" charset="-122"/>
                <a:ea typeface="黑体" panose="02010609060101010101" pitchFamily="2" charset="-122"/>
                <a:cs typeface="黑体" panose="02010609060101010101" pitchFamily="2" charset="-122"/>
              </a:rPr>
              <a:t>  </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标题 12"/>
          <p:cNvSpPr>
            <a:spLocks noGrp="1"/>
          </p:cNvSpPr>
          <p:nvPr>
            <p:ph type="title"/>
          </p:nvPr>
        </p:nvSpPr>
        <p:spPr/>
        <p:txBody>
          <a:bodyPr/>
          <a:lstStyle/>
          <a:p>
            <a:endParaRPr lang="zh-CN" altLang="en-US"/>
          </a:p>
        </p:txBody>
      </p:sp>
      <p:sp>
        <p:nvSpPr>
          <p:cNvPr id="14" name="内容占位符 13"/>
          <p:cNvSpPr>
            <a:spLocks noGrp="1"/>
          </p:cNvSpPr>
          <p:nvPr>
            <p:ph idx="1"/>
          </p:nvPr>
        </p:nvSpPr>
        <p:spPr/>
        <p:txBody>
          <a:bodyPr/>
          <a:lstStyle/>
          <a:p>
            <a:endParaRPr lang="zh-CN" altLang="en-US"/>
          </a:p>
        </p:txBody>
      </p:sp>
      <p:pic>
        <p:nvPicPr>
          <p:cNvPr id="4" name="图片 3" descr="/Users/sanolatamin/Desktop/图片puppet.png图片puppet"/>
          <p:cNvPicPr>
            <a:picLocks noChangeAspect="1"/>
          </p:cNvPicPr>
          <p:nvPr>
            <p:custDataLst>
              <p:tags r:id="rId1"/>
            </p:custDataLst>
          </p:nvPr>
        </p:nvPicPr>
        <p:blipFill rotWithShape="1">
          <a:blip r:embed="rId6"/>
          <a:srcRect t="13" b="13"/>
          <a:stretch>
            <a:fillRect/>
          </a:stretch>
        </p:blipFill>
        <p:spPr>
          <a:xfrm>
            <a:off x="0" y="0"/>
            <a:ext cx="12195175" cy="6858000"/>
          </a:xfrm>
          <a:prstGeom prst="rect">
            <a:avLst/>
          </a:prstGeom>
        </p:spPr>
      </p:pic>
      <p:sp>
        <p:nvSpPr>
          <p:cNvPr id="9" name="文本框 8"/>
          <p:cNvSpPr txBox="1"/>
          <p:nvPr>
            <p:custDataLst>
              <p:tags r:id="rId2"/>
            </p:custDataLst>
          </p:nvPr>
        </p:nvSpPr>
        <p:spPr>
          <a:xfrm>
            <a:off x="2162175" y="1555750"/>
            <a:ext cx="6278880" cy="1753235"/>
          </a:xfrm>
          <a:prstGeom prst="rect">
            <a:avLst/>
          </a:prstGeom>
          <a:noFill/>
        </p:spPr>
        <p:txBody>
          <a:bodyPr wrap="square" rtlCol="0">
            <a:spAutoFit/>
          </a:bodyPr>
          <a:lstStyle/>
          <a:p>
            <a:pPr algn="ctr">
              <a:lnSpc>
                <a:spcPct val="150000"/>
              </a:lnSpc>
            </a:pPr>
            <a:r>
              <a:rPr lang="zh-CN" altLang="en-US" sz="7200" b="1" dirty="0">
                <a:solidFill>
                  <a:schemeClr val="bg1"/>
                </a:solidFill>
                <a:effectLst>
                  <a:outerShdw blurRad="50800" dist="38100" dir="5400000" algn="t" rotWithShape="0">
                    <a:prstClr val="black">
                      <a:alpha val="40000"/>
                    </a:prstClr>
                  </a:outerShdw>
                </a:effectLst>
                <a:latin typeface="黑体" panose="02010609060101010101" pitchFamily="2" charset="-122"/>
                <a:ea typeface="黑体" panose="02010609060101010101" pitchFamily="2" charset="-122"/>
                <a:cs typeface="黑体" panose="02010609060101010101" pitchFamily="2" charset="-122"/>
              </a:rPr>
              <a:t>谢谢观看</a:t>
            </a:r>
          </a:p>
        </p:txBody>
      </p:sp>
      <p:grpSp>
        <p:nvGrpSpPr>
          <p:cNvPr id="18" name="组合 17"/>
          <p:cNvGrpSpPr/>
          <p:nvPr/>
        </p:nvGrpSpPr>
        <p:grpSpPr>
          <a:xfrm>
            <a:off x="3898265" y="3695164"/>
            <a:ext cx="2689860" cy="566420"/>
            <a:chOff x="8046" y="6890"/>
            <a:chExt cx="3107" cy="892"/>
          </a:xfrm>
        </p:grpSpPr>
        <p:sp>
          <p:nvSpPr>
            <p:cNvPr id="7" name="圆角矩形 6"/>
            <p:cNvSpPr/>
            <p:nvPr>
              <p:custDataLst>
                <p:tags r:id="rId3"/>
              </p:custDataLst>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pitchFamily="2" charset="-122"/>
              </a:endParaRPr>
            </a:p>
          </p:txBody>
        </p:sp>
        <p:sp>
          <p:nvSpPr>
            <p:cNvPr id="17" name="文本框 16"/>
            <p:cNvSpPr txBox="1"/>
            <p:nvPr>
              <p:custDataLst>
                <p:tags r:id="rId4"/>
              </p:custDataLst>
            </p:nvPr>
          </p:nvSpPr>
          <p:spPr>
            <a:xfrm>
              <a:off x="8124" y="7004"/>
              <a:ext cx="2951" cy="725"/>
            </a:xfrm>
            <a:prstGeom prst="rect">
              <a:avLst/>
            </a:prstGeom>
            <a:noFill/>
          </p:spPr>
          <p:txBody>
            <a:bodyPr wrap="square" rtlCol="0">
              <a:spAutoFit/>
            </a:bodyPr>
            <a:lstStyle/>
            <a:p>
              <a:pPr algn="ctr"/>
              <a:r>
                <a:rPr lang="zh-CN" altLang="en-US" sz="2400">
                  <a:solidFill>
                    <a:schemeClr val="bg1"/>
                  </a:solidFill>
                  <a:latin typeface="黑体" panose="02010609060101010101" pitchFamily="2" charset="-122"/>
                  <a:ea typeface="黑体" panose="02010609060101010101" pitchFamily="2" charset="-122"/>
                  <a:cs typeface="黑体" panose="02010609060101010101" pitchFamily="2" charset="-122"/>
                </a:rPr>
                <a:t>北京出版社</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20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custDataLst>
              <p:tags r:id="rId1"/>
            </p:custDataLst>
          </p:nvPr>
        </p:nvSpPr>
        <p:spPr>
          <a:xfrm>
            <a:off x="818515" y="1389380"/>
            <a:ext cx="10327005" cy="3138170"/>
          </a:xfrm>
          <a:prstGeom prst="rect">
            <a:avLst/>
          </a:prstGeom>
          <a:noFill/>
        </p:spPr>
        <p:txBody>
          <a:bodyPr wrap="square">
            <a:spAutoFit/>
          </a:bodyPr>
          <a:lstStyle/>
          <a:p>
            <a:pPr algn="ctr">
              <a:lnSpc>
                <a:spcPct val="150000"/>
              </a:lnSpc>
              <a:defRPr/>
            </a:pPr>
            <a:r>
              <a:rPr lang="zh-CN" altLang="en-US" sz="6600" b="1" dirty="0">
                <a:solidFill>
                  <a:srgbClr val="0070C0"/>
                </a:solidFill>
                <a:latin typeface="黑体" panose="02010609060101010101" pitchFamily="2" charset="-122"/>
                <a:ea typeface="黑体" panose="02010609060101010101" pitchFamily="2" charset="-122"/>
                <a:cs typeface="+mn-ea"/>
                <a:sym typeface="黑体" panose="02010609060101010101" pitchFamily="2" charset="-122"/>
              </a:rPr>
              <a:t>单元四</a:t>
            </a:r>
          </a:p>
          <a:p>
            <a:pPr algn="ctr">
              <a:lnSpc>
                <a:spcPct val="150000"/>
              </a:lnSpc>
              <a:defRPr/>
            </a:pPr>
            <a:r>
              <a:rPr lang="zh-CN" altLang="en-US" sz="6600" b="1" dirty="0">
                <a:solidFill>
                  <a:srgbClr val="0070C0"/>
                </a:solidFill>
                <a:latin typeface="黑体" panose="02010609060101010101" pitchFamily="2" charset="-122"/>
                <a:ea typeface="黑体" panose="02010609060101010101" pitchFamily="2" charset="-122"/>
                <a:cs typeface="+mn-ea"/>
                <a:sym typeface="黑体" panose="02010609060101010101" pitchFamily="2" charset="-122"/>
              </a:rPr>
              <a:t>家庭护理</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示 1"/>
          <p:cNvGraphicFramePr/>
          <p:nvPr>
            <p:extLst>
              <p:ext uri="{D42A27DB-BD31-4B8C-83A1-F6EECF244321}">
                <p14:modId xmlns:p14="http://schemas.microsoft.com/office/powerpoint/2010/main" val="354325713"/>
              </p:ext>
            </p:extLst>
          </p:nvPr>
        </p:nvGraphicFramePr>
        <p:xfrm>
          <a:off x="381000" y="1371600"/>
          <a:ext cx="11130915" cy="322135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七角星 5"/>
          <p:cNvSpPr/>
          <p:nvPr/>
        </p:nvSpPr>
        <p:spPr>
          <a:xfrm>
            <a:off x="2279650" y="1524000"/>
            <a:ext cx="304800" cy="304800"/>
          </a:xfrm>
          <a:prstGeom prst="star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七角星 6"/>
          <p:cNvSpPr/>
          <p:nvPr/>
        </p:nvSpPr>
        <p:spPr>
          <a:xfrm>
            <a:off x="2279650" y="2400300"/>
            <a:ext cx="304800" cy="304800"/>
          </a:xfrm>
          <a:prstGeom prst="star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七角星 7"/>
          <p:cNvSpPr/>
          <p:nvPr/>
        </p:nvSpPr>
        <p:spPr>
          <a:xfrm>
            <a:off x="2279650" y="3276600"/>
            <a:ext cx="304800" cy="304800"/>
          </a:xfrm>
          <a:prstGeom prst="star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七角星 8"/>
          <p:cNvSpPr/>
          <p:nvPr/>
        </p:nvSpPr>
        <p:spPr>
          <a:xfrm>
            <a:off x="2279650" y="4114800"/>
            <a:ext cx="304800" cy="304800"/>
          </a:xfrm>
          <a:prstGeom prst="star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9">
            <a:extLst>
              <a:ext uri="{FF2B5EF4-FFF2-40B4-BE49-F238E27FC236}">
                <a16:creationId xmlns:a16="http://schemas.microsoft.com/office/drawing/2014/main" id="{7DF030F3-6722-4762-3357-E4F3A564F253}"/>
              </a:ext>
            </a:extLst>
          </p:cNvPr>
          <p:cNvSpPr/>
          <p:nvPr/>
        </p:nvSpPr>
        <p:spPr>
          <a:xfrm>
            <a:off x="381000" y="76200"/>
            <a:ext cx="1832553" cy="584775"/>
          </a:xfrm>
          <a:prstGeom prst="rect">
            <a:avLst/>
          </a:prstGeom>
          <a:noFill/>
          <a:ln w="9525">
            <a:noFill/>
          </a:ln>
        </p:spPr>
        <p:txBody>
          <a:bodyPr wrap="non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学习目标</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386" name="Group 32"/>
          <p:cNvGrpSpPr/>
          <p:nvPr/>
        </p:nvGrpSpPr>
        <p:grpSpPr>
          <a:xfrm>
            <a:off x="2372360" y="1579245"/>
            <a:ext cx="7637778" cy="4535488"/>
            <a:chOff x="816" y="2875"/>
            <a:chExt cx="4086" cy="1076"/>
          </a:xfrm>
        </p:grpSpPr>
        <p:grpSp>
          <p:nvGrpSpPr>
            <p:cNvPr id="16388" name="Group 33"/>
            <p:cNvGrpSpPr/>
            <p:nvPr/>
          </p:nvGrpSpPr>
          <p:grpSpPr>
            <a:xfrm>
              <a:off x="816" y="3024"/>
              <a:ext cx="4086" cy="927"/>
              <a:chOff x="720" y="2987"/>
              <a:chExt cx="4086" cy="927"/>
            </a:xfrm>
          </p:grpSpPr>
          <p:sp>
            <p:nvSpPr>
              <p:cNvPr id="16392" name="AutoShape 34"/>
              <p:cNvSpPr/>
              <p:nvPr/>
            </p:nvSpPr>
            <p:spPr>
              <a:xfrm>
                <a:off x="720" y="3258"/>
                <a:ext cx="1330" cy="656"/>
              </a:xfrm>
              <a:prstGeom prst="bevel">
                <a:avLst>
                  <a:gd name="adj" fmla="val 1648"/>
                </a:avLst>
              </a:prstGeom>
              <a:gradFill rotWithShape="1">
                <a:gsLst>
                  <a:gs pos="0">
                    <a:srgbClr val="DDDDDD"/>
                  </a:gs>
                  <a:gs pos="50000">
                    <a:srgbClr val="F4F4F4"/>
                  </a:gs>
                  <a:gs pos="100000">
                    <a:srgbClr val="DDDDDD"/>
                  </a:gs>
                </a:gsLst>
                <a:lin ang="2700000" scaled="1"/>
                <a:tileRect/>
              </a:gradFill>
              <a:ln w="9525">
                <a:noFill/>
              </a:ln>
            </p:spPr>
            <p:txBody>
              <a:bodyPr wrap="none" anchor="ctr" anchorCtr="0"/>
              <a:lstStyle/>
              <a:p>
                <a:pPr algn="r"/>
                <a:endParaRPr lang="zh-CN" altLang="en-US" sz="2000" dirty="0">
                  <a:latin typeface="黑体" panose="02010609060101010101" pitchFamily="2" charset="-122"/>
                  <a:ea typeface="黑体" panose="02010609060101010101" pitchFamily="2" charset="-122"/>
                </a:endParaRPr>
              </a:p>
            </p:txBody>
          </p:sp>
          <p:sp>
            <p:nvSpPr>
              <p:cNvPr id="16393" name="AutoShape 35"/>
              <p:cNvSpPr/>
              <p:nvPr/>
            </p:nvSpPr>
            <p:spPr>
              <a:xfrm>
                <a:off x="720" y="2989"/>
                <a:ext cx="1330" cy="269"/>
              </a:xfrm>
              <a:prstGeom prst="bevel">
                <a:avLst>
                  <a:gd name="adj" fmla="val 3718"/>
                </a:avLst>
              </a:prstGeom>
              <a:solidFill>
                <a:schemeClr val="accent1">
                  <a:alpha val="50195"/>
                </a:schemeClr>
              </a:solidFill>
              <a:ln w="9525">
                <a:noFill/>
              </a:ln>
            </p:spPr>
            <p:txBody>
              <a:bodyPr wrap="none" anchor="ctr" anchorCtr="0"/>
              <a:lstStyle/>
              <a:p>
                <a:pPr algn="r"/>
                <a:endParaRPr lang="zh-CN" altLang="en-US" sz="2000" dirty="0">
                  <a:latin typeface="黑体" panose="02010609060101010101" pitchFamily="2" charset="-122"/>
                  <a:ea typeface="黑体" panose="02010609060101010101" pitchFamily="2" charset="-122"/>
                </a:endParaRPr>
              </a:p>
            </p:txBody>
          </p:sp>
          <p:sp>
            <p:nvSpPr>
              <p:cNvPr id="16394" name="AutoShape 36"/>
              <p:cNvSpPr/>
              <p:nvPr/>
            </p:nvSpPr>
            <p:spPr>
              <a:xfrm>
                <a:off x="2064" y="3146"/>
                <a:ext cx="1330" cy="768"/>
              </a:xfrm>
              <a:prstGeom prst="bevel">
                <a:avLst>
                  <a:gd name="adj" fmla="val 1648"/>
                </a:avLst>
              </a:prstGeom>
              <a:gradFill rotWithShape="1">
                <a:gsLst>
                  <a:gs pos="0">
                    <a:srgbClr val="DDDDDD"/>
                  </a:gs>
                  <a:gs pos="50000">
                    <a:srgbClr val="F4F4F4"/>
                  </a:gs>
                  <a:gs pos="100000">
                    <a:srgbClr val="DDDDDD"/>
                  </a:gs>
                </a:gsLst>
                <a:lin ang="2700000" scaled="1"/>
                <a:tileRect/>
              </a:gradFill>
              <a:ln w="9525">
                <a:noFill/>
              </a:ln>
            </p:spPr>
            <p:txBody>
              <a:bodyPr wrap="none" anchor="ctr" anchorCtr="0"/>
              <a:lstStyle/>
              <a:p>
                <a:pPr algn="r"/>
                <a:endParaRPr lang="zh-CN" altLang="en-US" sz="2000" dirty="0">
                  <a:latin typeface="黑体" panose="02010609060101010101" pitchFamily="2" charset="-122"/>
                  <a:ea typeface="黑体" panose="02010609060101010101" pitchFamily="2" charset="-122"/>
                </a:endParaRPr>
              </a:p>
            </p:txBody>
          </p:sp>
          <p:sp>
            <p:nvSpPr>
              <p:cNvPr id="16395" name="AutoShape 37"/>
              <p:cNvSpPr/>
              <p:nvPr/>
            </p:nvSpPr>
            <p:spPr>
              <a:xfrm>
                <a:off x="2064" y="2989"/>
                <a:ext cx="1330" cy="267"/>
              </a:xfrm>
              <a:prstGeom prst="bevel">
                <a:avLst>
                  <a:gd name="adj" fmla="val 3718"/>
                </a:avLst>
              </a:prstGeom>
              <a:solidFill>
                <a:schemeClr val="accent5">
                  <a:lumMod val="20000"/>
                  <a:lumOff val="80000"/>
                </a:schemeClr>
              </a:solidFill>
              <a:ln w="9525">
                <a:noFill/>
              </a:ln>
            </p:spPr>
            <p:txBody>
              <a:bodyPr wrap="none" anchor="ctr" anchorCtr="0"/>
              <a:lstStyle/>
              <a:p>
                <a:pPr algn="r"/>
                <a:endParaRPr lang="zh-CN" altLang="en-US" sz="2000" dirty="0">
                  <a:latin typeface="黑体" panose="02010609060101010101" pitchFamily="2" charset="-122"/>
                  <a:ea typeface="黑体" panose="02010609060101010101" pitchFamily="2" charset="-122"/>
                </a:endParaRPr>
              </a:p>
            </p:txBody>
          </p:sp>
          <p:sp>
            <p:nvSpPr>
              <p:cNvPr id="16396" name="Rectangle 38"/>
              <p:cNvSpPr/>
              <p:nvPr/>
            </p:nvSpPr>
            <p:spPr>
              <a:xfrm>
                <a:off x="860" y="3018"/>
                <a:ext cx="1049" cy="95"/>
              </a:xfrm>
              <a:prstGeom prst="rect">
                <a:avLst/>
              </a:prstGeom>
              <a:noFill/>
              <a:ln w="9525">
                <a:noFill/>
              </a:ln>
            </p:spPr>
            <p:txBody>
              <a:bodyPr wrap="none">
                <a:spAutoFit/>
              </a:bodyPr>
              <a:lstStyle/>
              <a:p>
                <a:pPr algn="ctr"/>
                <a:r>
                  <a:rPr lang="zh-CN" altLang="en-US" sz="2000" dirty="0">
                    <a:solidFill>
                      <a:srgbClr val="1C1C1C"/>
                    </a:solidFill>
                    <a:latin typeface="黑体" panose="02010609060101010101" pitchFamily="2" charset="-122"/>
                    <a:ea typeface="黑体" panose="02010609060101010101" pitchFamily="2" charset="-122"/>
                  </a:rPr>
                  <a:t>（一）家庭概念</a:t>
                </a:r>
              </a:p>
            </p:txBody>
          </p:sp>
          <p:sp>
            <p:nvSpPr>
              <p:cNvPr id="16397" name="Rectangle 39"/>
              <p:cNvSpPr/>
              <p:nvPr/>
            </p:nvSpPr>
            <p:spPr>
              <a:xfrm>
                <a:off x="2137" y="3024"/>
                <a:ext cx="1185" cy="95"/>
              </a:xfrm>
              <a:prstGeom prst="rect">
                <a:avLst/>
              </a:prstGeom>
              <a:noFill/>
              <a:ln w="9525">
                <a:noFill/>
              </a:ln>
            </p:spPr>
            <p:txBody>
              <a:bodyPr wrap="none">
                <a:spAutoFit/>
              </a:bodyPr>
              <a:lstStyle/>
              <a:p>
                <a:pPr algn="ctr"/>
                <a:r>
                  <a:rPr lang="zh-CN" altLang="en-US" sz="2000" dirty="0">
                    <a:solidFill>
                      <a:srgbClr val="1C1C1C"/>
                    </a:solidFill>
                    <a:latin typeface="黑体" panose="02010609060101010101" pitchFamily="2" charset="-122"/>
                    <a:ea typeface="黑体" panose="02010609060101010101" pitchFamily="2" charset="-122"/>
                  </a:rPr>
                  <a:t>（二）家庭的类型</a:t>
                </a:r>
              </a:p>
            </p:txBody>
          </p:sp>
          <p:sp>
            <p:nvSpPr>
              <p:cNvPr id="16398" name="Rectangle 40"/>
              <p:cNvSpPr/>
              <p:nvPr/>
            </p:nvSpPr>
            <p:spPr>
              <a:xfrm>
                <a:off x="720" y="3321"/>
                <a:ext cx="1282" cy="460"/>
              </a:xfrm>
              <a:prstGeom prst="rect">
                <a:avLst/>
              </a:prstGeom>
              <a:noFill/>
              <a:ln w="9525">
                <a:noFill/>
              </a:ln>
            </p:spPr>
            <p:txBody>
              <a:bodyPr>
                <a:spAutoFit/>
              </a:bodyPr>
              <a:lstStyle/>
              <a:p>
                <a:pPr eaLnBrk="0" hangingPunct="0"/>
                <a:r>
                  <a:rPr lang="zh-CN" altLang="en-US" sz="2000" dirty="0">
                    <a:solidFill>
                      <a:srgbClr val="1C1C1C"/>
                    </a:solidFill>
                    <a:latin typeface="黑体" panose="02010609060101010101" pitchFamily="2" charset="-122"/>
                    <a:ea typeface="黑体" panose="02010609060101010101" pitchFamily="2" charset="-122"/>
                  </a:rPr>
                  <a:t>家庭是在同一处居住，并因血缘、婚姻或收养关系联系在一起的由两个或更多人组成的生活单元。</a:t>
                </a:r>
              </a:p>
            </p:txBody>
          </p:sp>
          <p:sp>
            <p:nvSpPr>
              <p:cNvPr id="16399" name="Rectangle 41"/>
              <p:cNvSpPr/>
              <p:nvPr/>
            </p:nvSpPr>
            <p:spPr>
              <a:xfrm>
                <a:off x="2137" y="3373"/>
                <a:ext cx="1344" cy="314"/>
              </a:xfrm>
              <a:prstGeom prst="rect">
                <a:avLst/>
              </a:prstGeom>
              <a:noFill/>
              <a:ln w="9525">
                <a:noFill/>
              </a:ln>
            </p:spPr>
            <p:txBody>
              <a:bodyPr>
                <a:spAutoFit/>
              </a:bodyPr>
              <a:lstStyle/>
              <a:p>
                <a:pPr eaLnBrk="0" hangingPunct="0"/>
                <a:r>
                  <a:rPr lang="en-US" altLang="zh-CN" sz="2000" dirty="0">
                    <a:solidFill>
                      <a:srgbClr val="1C1C1C"/>
                    </a:solidFill>
                    <a:latin typeface="黑体" panose="02010609060101010101" pitchFamily="2" charset="-122"/>
                    <a:ea typeface="黑体" panose="02010609060101010101" pitchFamily="2" charset="-122"/>
                    <a:cs typeface="黑体" panose="02010609060101010101" pitchFamily="2" charset="-122"/>
                  </a:rPr>
                  <a:t>1. </a:t>
                </a:r>
                <a:r>
                  <a:rPr lang="zh-CN" altLang="en-US" sz="2000" dirty="0">
                    <a:solidFill>
                      <a:srgbClr val="1C1C1C"/>
                    </a:solidFill>
                    <a:latin typeface="黑体" panose="02010609060101010101" pitchFamily="2" charset="-122"/>
                    <a:ea typeface="黑体" panose="02010609060101010101" pitchFamily="2" charset="-122"/>
                    <a:cs typeface="黑体" panose="02010609060101010101" pitchFamily="2" charset="-122"/>
                  </a:rPr>
                  <a:t>核心家庭 </a:t>
                </a:r>
              </a:p>
              <a:p>
                <a:pPr eaLnBrk="0" hangingPunct="0"/>
                <a:r>
                  <a:rPr lang="en-US" altLang="zh-CN" sz="2000" dirty="0">
                    <a:solidFill>
                      <a:srgbClr val="1C1C1C"/>
                    </a:solidFill>
                    <a:latin typeface="黑体" panose="02010609060101010101" pitchFamily="2" charset="-122"/>
                    <a:ea typeface="黑体" panose="02010609060101010101" pitchFamily="2" charset="-122"/>
                    <a:cs typeface="黑体" panose="02010609060101010101" pitchFamily="2" charset="-122"/>
                  </a:rPr>
                  <a:t>2. </a:t>
                </a:r>
                <a:r>
                  <a:rPr lang="zh-CN" altLang="en-US" sz="2000" dirty="0">
                    <a:solidFill>
                      <a:srgbClr val="1C1C1C"/>
                    </a:solidFill>
                    <a:latin typeface="黑体" panose="02010609060101010101" pitchFamily="2" charset="-122"/>
                    <a:ea typeface="黑体" panose="02010609060101010101" pitchFamily="2" charset="-122"/>
                    <a:cs typeface="黑体" panose="02010609060101010101" pitchFamily="2" charset="-122"/>
                  </a:rPr>
                  <a:t>主干家庭 </a:t>
                </a:r>
              </a:p>
              <a:p>
                <a:pPr eaLnBrk="0" hangingPunct="0"/>
                <a:r>
                  <a:rPr lang="en-US" altLang="zh-CN" sz="2000" dirty="0">
                    <a:solidFill>
                      <a:srgbClr val="1C1C1C"/>
                    </a:solidFill>
                    <a:latin typeface="黑体" panose="02010609060101010101" pitchFamily="2" charset="-122"/>
                    <a:ea typeface="黑体" panose="02010609060101010101" pitchFamily="2" charset="-122"/>
                    <a:cs typeface="黑体" panose="02010609060101010101" pitchFamily="2" charset="-122"/>
                  </a:rPr>
                  <a:t>3. </a:t>
                </a:r>
                <a:r>
                  <a:rPr lang="zh-CN" altLang="en-US" sz="2000" dirty="0">
                    <a:solidFill>
                      <a:srgbClr val="1C1C1C"/>
                    </a:solidFill>
                    <a:latin typeface="黑体" panose="02010609060101010101" pitchFamily="2" charset="-122"/>
                    <a:ea typeface="黑体" panose="02010609060101010101" pitchFamily="2" charset="-122"/>
                    <a:cs typeface="黑体" panose="02010609060101010101" pitchFamily="2" charset="-122"/>
                  </a:rPr>
                  <a:t>联合家庭 </a:t>
                </a:r>
              </a:p>
              <a:p>
                <a:pPr eaLnBrk="0" hangingPunct="0"/>
                <a:r>
                  <a:rPr lang="en-US" altLang="zh-CN" sz="2000" dirty="0">
                    <a:solidFill>
                      <a:srgbClr val="1C1C1C"/>
                    </a:solidFill>
                    <a:latin typeface="黑体" panose="02010609060101010101" pitchFamily="2" charset="-122"/>
                    <a:ea typeface="黑体" panose="02010609060101010101" pitchFamily="2" charset="-122"/>
                    <a:cs typeface="黑体" panose="02010609060101010101" pitchFamily="2" charset="-122"/>
                  </a:rPr>
                  <a:t>4. </a:t>
                </a:r>
                <a:r>
                  <a:rPr lang="zh-CN" altLang="en-US" sz="2000" dirty="0">
                    <a:solidFill>
                      <a:srgbClr val="1C1C1C"/>
                    </a:solidFill>
                    <a:latin typeface="黑体" panose="02010609060101010101" pitchFamily="2" charset="-122"/>
                    <a:ea typeface="黑体" panose="02010609060101010101" pitchFamily="2" charset="-122"/>
                    <a:cs typeface="黑体" panose="02010609060101010101" pitchFamily="2" charset="-122"/>
                  </a:rPr>
                  <a:t>其他类型的家庭</a:t>
                </a:r>
              </a:p>
            </p:txBody>
          </p:sp>
          <p:sp>
            <p:nvSpPr>
              <p:cNvPr id="16400" name="AutoShape 42"/>
              <p:cNvSpPr/>
              <p:nvPr/>
            </p:nvSpPr>
            <p:spPr>
              <a:xfrm>
                <a:off x="3396" y="3256"/>
                <a:ext cx="1330" cy="656"/>
              </a:xfrm>
              <a:prstGeom prst="bevel">
                <a:avLst>
                  <a:gd name="adj" fmla="val 1648"/>
                </a:avLst>
              </a:prstGeom>
              <a:gradFill rotWithShape="1">
                <a:gsLst>
                  <a:gs pos="0">
                    <a:srgbClr val="DDDDDD"/>
                  </a:gs>
                  <a:gs pos="50000">
                    <a:srgbClr val="F4F4F4"/>
                  </a:gs>
                  <a:gs pos="100000">
                    <a:srgbClr val="DDDDDD"/>
                  </a:gs>
                </a:gsLst>
                <a:lin ang="2700000" scaled="1"/>
                <a:tileRect/>
              </a:gradFill>
              <a:ln w="9525">
                <a:noFill/>
              </a:ln>
            </p:spPr>
            <p:txBody>
              <a:bodyPr wrap="none" anchor="ctr" anchorCtr="0"/>
              <a:lstStyle/>
              <a:p>
                <a:pPr algn="r"/>
                <a:endParaRPr lang="zh-CN" altLang="en-US" sz="2000" dirty="0">
                  <a:latin typeface="黑体" panose="02010609060101010101" pitchFamily="2" charset="-122"/>
                  <a:ea typeface="黑体" panose="02010609060101010101" pitchFamily="2" charset="-122"/>
                </a:endParaRPr>
              </a:p>
            </p:txBody>
          </p:sp>
          <p:sp>
            <p:nvSpPr>
              <p:cNvPr id="16401" name="AutoShape 43"/>
              <p:cNvSpPr/>
              <p:nvPr/>
            </p:nvSpPr>
            <p:spPr>
              <a:xfrm>
                <a:off x="3396" y="2987"/>
                <a:ext cx="1330" cy="269"/>
              </a:xfrm>
              <a:prstGeom prst="bevel">
                <a:avLst>
                  <a:gd name="adj" fmla="val 3718"/>
                </a:avLst>
              </a:prstGeom>
              <a:solidFill>
                <a:schemeClr val="hlink">
                  <a:alpha val="50195"/>
                </a:schemeClr>
              </a:solidFill>
              <a:ln w="9525">
                <a:noFill/>
              </a:ln>
            </p:spPr>
            <p:txBody>
              <a:bodyPr wrap="none" anchor="ctr" anchorCtr="0"/>
              <a:lstStyle/>
              <a:p>
                <a:pPr algn="r"/>
                <a:endParaRPr lang="zh-CN" altLang="en-US" sz="2000" dirty="0">
                  <a:latin typeface="黑体" panose="02010609060101010101" pitchFamily="2" charset="-122"/>
                  <a:ea typeface="黑体" panose="02010609060101010101" pitchFamily="2" charset="-122"/>
                </a:endParaRPr>
              </a:p>
            </p:txBody>
          </p:sp>
          <p:sp>
            <p:nvSpPr>
              <p:cNvPr id="16402" name="Rectangle 44"/>
              <p:cNvSpPr/>
              <p:nvPr/>
            </p:nvSpPr>
            <p:spPr>
              <a:xfrm>
                <a:off x="3468" y="3022"/>
                <a:ext cx="1185" cy="95"/>
              </a:xfrm>
              <a:prstGeom prst="rect">
                <a:avLst/>
              </a:prstGeom>
              <a:noFill/>
              <a:ln w="9525">
                <a:noFill/>
              </a:ln>
            </p:spPr>
            <p:txBody>
              <a:bodyPr wrap="none">
                <a:spAutoFit/>
              </a:bodyPr>
              <a:lstStyle/>
              <a:p>
                <a:pPr algn="ctr"/>
                <a:r>
                  <a:rPr lang="zh-CN" altLang="en-US" sz="2000" dirty="0">
                    <a:solidFill>
                      <a:srgbClr val="1C1C1C"/>
                    </a:solidFill>
                    <a:latin typeface="黑体" panose="02010609060101010101" pitchFamily="2" charset="-122"/>
                    <a:ea typeface="黑体" panose="02010609060101010101" pitchFamily="2" charset="-122"/>
                  </a:rPr>
                  <a:t>（三）家庭的功能</a:t>
                </a:r>
              </a:p>
            </p:txBody>
          </p:sp>
          <p:sp>
            <p:nvSpPr>
              <p:cNvPr id="16403" name="Rectangle 45"/>
              <p:cNvSpPr/>
              <p:nvPr/>
            </p:nvSpPr>
            <p:spPr>
              <a:xfrm>
                <a:off x="3408" y="3295"/>
                <a:ext cx="1398" cy="460"/>
              </a:xfrm>
              <a:prstGeom prst="rect">
                <a:avLst/>
              </a:prstGeom>
              <a:noFill/>
              <a:ln w="9525">
                <a:noFill/>
              </a:ln>
            </p:spPr>
            <p:txBody>
              <a:bodyPr wrap="square">
                <a:spAutoFit/>
              </a:bodyPr>
              <a:lstStyle/>
              <a:p>
                <a:pPr eaLnBrk="0" hangingPunct="0"/>
                <a:r>
                  <a:rPr lang="en-US" altLang="zh-CN" sz="2000" dirty="0">
                    <a:solidFill>
                      <a:srgbClr val="1C1C1C"/>
                    </a:solidFill>
                    <a:latin typeface="黑体" panose="02010609060101010101" pitchFamily="2" charset="-122"/>
                    <a:ea typeface="黑体" panose="02010609060101010101" pitchFamily="2" charset="-122"/>
                    <a:cs typeface="黑体" panose="02010609060101010101" pitchFamily="2" charset="-122"/>
                  </a:rPr>
                  <a:t>1.</a:t>
                </a:r>
                <a:r>
                  <a:rPr lang="zh-CN" altLang="en-US" sz="2000" dirty="0">
                    <a:solidFill>
                      <a:srgbClr val="1C1C1C"/>
                    </a:solidFill>
                    <a:latin typeface="黑体" panose="02010609060101010101" pitchFamily="2" charset="-122"/>
                    <a:ea typeface="黑体" panose="02010609060101010101" pitchFamily="2" charset="-122"/>
                    <a:cs typeface="黑体" panose="02010609060101010101" pitchFamily="2" charset="-122"/>
                  </a:rPr>
                  <a:t>感情的形成与培养 </a:t>
                </a:r>
              </a:p>
              <a:p>
                <a:pPr eaLnBrk="0" hangingPunct="0"/>
                <a:r>
                  <a:rPr lang="en-US" altLang="zh-CN" sz="2000" dirty="0">
                    <a:solidFill>
                      <a:srgbClr val="1C1C1C"/>
                    </a:solidFill>
                    <a:latin typeface="黑体" panose="02010609060101010101" pitchFamily="2" charset="-122"/>
                    <a:ea typeface="黑体" panose="02010609060101010101" pitchFamily="2" charset="-122"/>
                    <a:cs typeface="黑体" panose="02010609060101010101" pitchFamily="2" charset="-122"/>
                  </a:rPr>
                  <a:t>2.</a:t>
                </a:r>
                <a:r>
                  <a:rPr lang="zh-CN" altLang="en-US" sz="2000" dirty="0">
                    <a:solidFill>
                      <a:srgbClr val="1C1C1C"/>
                    </a:solidFill>
                    <a:latin typeface="黑体" panose="02010609060101010101" pitchFamily="2" charset="-122"/>
                    <a:ea typeface="黑体" panose="02010609060101010101" pitchFamily="2" charset="-122"/>
                    <a:cs typeface="黑体" panose="02010609060101010101" pitchFamily="2" charset="-122"/>
                  </a:rPr>
                  <a:t>使家庭成员社会化 </a:t>
                </a:r>
              </a:p>
              <a:p>
                <a:pPr eaLnBrk="0" hangingPunct="0"/>
                <a:r>
                  <a:rPr lang="en-US" altLang="zh-CN" sz="2000" dirty="0">
                    <a:solidFill>
                      <a:srgbClr val="1C1C1C"/>
                    </a:solidFill>
                    <a:latin typeface="黑体" panose="02010609060101010101" pitchFamily="2" charset="-122"/>
                    <a:ea typeface="黑体" panose="02010609060101010101" pitchFamily="2" charset="-122"/>
                    <a:cs typeface="黑体" panose="02010609060101010101" pitchFamily="2" charset="-122"/>
                  </a:rPr>
                  <a:t>3.</a:t>
                </a:r>
                <a:r>
                  <a:rPr lang="zh-CN" altLang="en-US" sz="2000" dirty="0">
                    <a:solidFill>
                      <a:srgbClr val="1C1C1C"/>
                    </a:solidFill>
                    <a:latin typeface="黑体" panose="02010609060101010101" pitchFamily="2" charset="-122"/>
                    <a:ea typeface="黑体" panose="02010609060101010101" pitchFamily="2" charset="-122"/>
                    <a:cs typeface="黑体" panose="02010609060101010101" pitchFamily="2" charset="-122"/>
                  </a:rPr>
                  <a:t>提供个人保障 </a:t>
                </a:r>
              </a:p>
              <a:p>
                <a:pPr eaLnBrk="0" hangingPunct="0"/>
                <a:r>
                  <a:rPr lang="en-US" altLang="zh-CN" sz="2000" dirty="0">
                    <a:solidFill>
                      <a:srgbClr val="1C1C1C"/>
                    </a:solidFill>
                    <a:latin typeface="黑体" panose="02010609060101010101" pitchFamily="2" charset="-122"/>
                    <a:ea typeface="黑体" panose="02010609060101010101" pitchFamily="2" charset="-122"/>
                    <a:cs typeface="黑体" panose="02010609060101010101" pitchFamily="2" charset="-122"/>
                  </a:rPr>
                  <a:t>4. </a:t>
                </a:r>
                <a:r>
                  <a:rPr lang="zh-CN" altLang="en-US" sz="2000" dirty="0">
                    <a:solidFill>
                      <a:srgbClr val="1C1C1C"/>
                    </a:solidFill>
                    <a:latin typeface="黑体" panose="02010609060101010101" pitchFamily="2" charset="-122"/>
                    <a:ea typeface="黑体" panose="02010609060101010101" pitchFamily="2" charset="-122"/>
                    <a:cs typeface="黑体" panose="02010609060101010101" pitchFamily="2" charset="-122"/>
                  </a:rPr>
                  <a:t>生育后代</a:t>
                </a:r>
              </a:p>
              <a:p>
                <a:pPr eaLnBrk="0" hangingPunct="0"/>
                <a:r>
                  <a:rPr lang="en-US" altLang="zh-CN" sz="2000" dirty="0">
                    <a:solidFill>
                      <a:srgbClr val="1C1C1C"/>
                    </a:solidFill>
                    <a:latin typeface="黑体" panose="02010609060101010101" pitchFamily="2" charset="-122"/>
                    <a:ea typeface="黑体" panose="02010609060101010101" pitchFamily="2" charset="-122"/>
                    <a:cs typeface="黑体" panose="02010609060101010101" pitchFamily="2" charset="-122"/>
                  </a:rPr>
                  <a:t>5.</a:t>
                </a:r>
                <a:r>
                  <a:rPr lang="zh-CN" altLang="en-US" sz="2000" dirty="0">
                    <a:solidFill>
                      <a:srgbClr val="1C1C1C"/>
                    </a:solidFill>
                    <a:latin typeface="黑体" panose="02010609060101010101" pitchFamily="2" charset="-122"/>
                    <a:ea typeface="黑体" panose="02010609060101010101" pitchFamily="2" charset="-122"/>
                    <a:cs typeface="黑体" panose="02010609060101010101" pitchFamily="2" charset="-122"/>
                  </a:rPr>
                  <a:t>抚养和赡养 </a:t>
                </a:r>
              </a:p>
              <a:p>
                <a:pPr eaLnBrk="0" hangingPunct="0"/>
                <a:r>
                  <a:rPr lang="en-US" altLang="zh-CN" sz="2000" dirty="0">
                    <a:solidFill>
                      <a:srgbClr val="1C1C1C"/>
                    </a:solidFill>
                    <a:latin typeface="黑体" panose="02010609060101010101" pitchFamily="2" charset="-122"/>
                    <a:ea typeface="黑体" panose="02010609060101010101" pitchFamily="2" charset="-122"/>
                    <a:cs typeface="黑体" panose="02010609060101010101" pitchFamily="2" charset="-122"/>
                  </a:rPr>
                  <a:t>6.</a:t>
                </a:r>
                <a:r>
                  <a:rPr lang="zh-CN" altLang="en-US" sz="2000" dirty="0">
                    <a:solidFill>
                      <a:srgbClr val="1C1C1C"/>
                    </a:solidFill>
                    <a:latin typeface="黑体" panose="02010609060101010101" pitchFamily="2" charset="-122"/>
                    <a:ea typeface="黑体" panose="02010609060101010101" pitchFamily="2" charset="-122"/>
                    <a:cs typeface="黑体" panose="02010609060101010101" pitchFamily="2" charset="-122"/>
                  </a:rPr>
                  <a:t>健康保健 </a:t>
                </a:r>
              </a:p>
            </p:txBody>
          </p:sp>
        </p:grpSp>
        <p:sp>
          <p:nvSpPr>
            <p:cNvPr id="16389" name="Freeform 46"/>
            <p:cNvSpPr/>
            <p:nvPr/>
          </p:nvSpPr>
          <p:spPr>
            <a:xfrm>
              <a:off x="816" y="2880"/>
              <a:ext cx="3984" cy="144"/>
            </a:xfrm>
            <a:custGeom>
              <a:avLst/>
              <a:gdLst>
                <a:gd name="txL" fmla="*/ 0 w 3984"/>
                <a:gd name="txT" fmla="*/ 0 h 144"/>
                <a:gd name="txR" fmla="*/ 3984 w 3984"/>
                <a:gd name="txB" fmla="*/ 144 h 144"/>
              </a:gdLst>
              <a:ahLst/>
              <a:cxnLst>
                <a:cxn ang="0">
                  <a:pos x="0" y="144"/>
                </a:cxn>
                <a:cxn ang="0">
                  <a:pos x="624" y="0"/>
                </a:cxn>
                <a:cxn ang="0">
                  <a:pos x="3529" y="0"/>
                </a:cxn>
                <a:cxn ang="0">
                  <a:pos x="3984" y="144"/>
                </a:cxn>
                <a:cxn ang="0">
                  <a:pos x="0" y="144"/>
                </a:cxn>
              </a:cxnLst>
              <a:rect l="txL" t="txT" r="txR" b="txB"/>
              <a:pathLst>
                <a:path w="3984" h="144">
                  <a:moveTo>
                    <a:pt x="0" y="144"/>
                  </a:moveTo>
                  <a:lnTo>
                    <a:pt x="624" y="0"/>
                  </a:lnTo>
                  <a:lnTo>
                    <a:pt x="3529" y="0"/>
                  </a:lnTo>
                  <a:lnTo>
                    <a:pt x="3984" y="144"/>
                  </a:lnTo>
                  <a:lnTo>
                    <a:pt x="0" y="144"/>
                  </a:lnTo>
                  <a:close/>
                </a:path>
              </a:pathLst>
            </a:custGeom>
            <a:gradFill rotWithShape="1">
              <a:gsLst>
                <a:gs pos="0">
                  <a:srgbClr val="C0C0C0">
                    <a:alpha val="100000"/>
                  </a:srgbClr>
                </a:gs>
                <a:gs pos="50000">
                  <a:srgbClr val="DFDFDF">
                    <a:alpha val="100000"/>
                  </a:srgbClr>
                </a:gs>
                <a:gs pos="100000">
                  <a:srgbClr val="C0C0C0">
                    <a:alpha val="100000"/>
                  </a:srgbClr>
                </a:gs>
              </a:gsLst>
              <a:lin ang="18900000" scaled="1"/>
              <a:tileRect/>
            </a:gradFill>
            <a:ln w="9525">
              <a:noFill/>
            </a:ln>
          </p:spPr>
          <p:txBody>
            <a:bodyPr/>
            <a:lstStyle/>
            <a:p>
              <a:endParaRPr lang="zh-CN" altLang="en-US" sz="2000">
                <a:latin typeface="黑体" panose="02010609060101010101" pitchFamily="2" charset="-122"/>
                <a:ea typeface="黑体" panose="02010609060101010101" pitchFamily="2" charset="-122"/>
              </a:endParaRPr>
            </a:p>
          </p:txBody>
        </p:sp>
        <p:sp>
          <p:nvSpPr>
            <p:cNvPr id="9222" name="Line 47"/>
            <p:cNvSpPr>
              <a:spLocks noChangeShapeType="1"/>
            </p:cNvSpPr>
            <p:nvPr/>
          </p:nvSpPr>
          <p:spPr bwMode="gray">
            <a:xfrm flipV="1">
              <a:off x="2158" y="2875"/>
              <a:ext cx="118" cy="130"/>
            </a:xfrm>
            <a:prstGeom prst="line">
              <a:avLst/>
            </a:prstGeom>
            <a:noFill/>
            <a:ln w="9525">
              <a:solidFill>
                <a:srgbClr val="969696"/>
              </a:solidFill>
              <a:round/>
            </a:ln>
            <a:effectLst>
              <a:outerShdw dist="28398" dir="9206097" algn="ctr" rotWithShape="0">
                <a:schemeClr val="tx1">
                  <a:alpha val="50000"/>
                </a:schemeClr>
              </a:outerShdw>
            </a:effectLst>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黑体" panose="02010609060101010101" pitchFamily="2" charset="-122"/>
                <a:ea typeface="黑体" panose="02010609060101010101" pitchFamily="2" charset="-122"/>
                <a:cs typeface="+mn-cs"/>
              </a:endParaRPr>
            </a:p>
          </p:txBody>
        </p:sp>
        <p:sp>
          <p:nvSpPr>
            <p:cNvPr id="9223" name="Line 48"/>
            <p:cNvSpPr>
              <a:spLocks noChangeShapeType="1"/>
            </p:cNvSpPr>
            <p:nvPr/>
          </p:nvSpPr>
          <p:spPr bwMode="gray">
            <a:xfrm flipH="1" flipV="1">
              <a:off x="3366" y="2878"/>
              <a:ext cx="120" cy="140"/>
            </a:xfrm>
            <a:prstGeom prst="line">
              <a:avLst/>
            </a:prstGeom>
            <a:noFill/>
            <a:ln w="9525">
              <a:solidFill>
                <a:srgbClr val="969696"/>
              </a:solidFill>
              <a:round/>
            </a:ln>
            <a:effectLst>
              <a:outerShdw dist="12700" dir="10800000" algn="ctr" rotWithShape="0">
                <a:schemeClr val="tx1">
                  <a:alpha val="50000"/>
                </a:schemeClr>
              </a:outerShdw>
            </a:effectLst>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黑体" panose="02010609060101010101" pitchFamily="2" charset="-122"/>
                <a:ea typeface="黑体" panose="02010609060101010101" pitchFamily="2" charset="-122"/>
                <a:cs typeface="+mn-cs"/>
              </a:endParaRPr>
            </a:p>
          </p:txBody>
        </p:sp>
      </p:grpSp>
      <p:sp>
        <p:nvSpPr>
          <p:cNvPr id="16387" name="标题 9"/>
          <p:cNvSpPr/>
          <p:nvPr/>
        </p:nvSpPr>
        <p:spPr>
          <a:xfrm>
            <a:off x="304800" y="801069"/>
            <a:ext cx="3624289" cy="565150"/>
          </a:xfrm>
          <a:prstGeom prst="rect">
            <a:avLst/>
          </a:prstGeom>
          <a:noFill/>
          <a:ln w="9525">
            <a:noFill/>
          </a:ln>
        </p:spPr>
        <p:txBody>
          <a:bodyPr anchor="ctr" anchorCtr="0"/>
          <a:lstStyle/>
          <a:p>
            <a:pPr algn="ctr"/>
            <a:r>
              <a:rPr lang="zh-CN" altLang="en-US" sz="3200" b="1" dirty="0">
                <a:latin typeface="黑体" panose="02010609060101010101" pitchFamily="2" charset="-122"/>
                <a:ea typeface="黑体" panose="02010609060101010101" pitchFamily="2" charset="-122"/>
              </a:rPr>
              <a:t>一、家庭概述</a:t>
            </a:r>
          </a:p>
        </p:txBody>
      </p:sp>
      <p:sp>
        <p:nvSpPr>
          <p:cNvPr id="3" name="文本框 2">
            <a:extLst>
              <a:ext uri="{FF2B5EF4-FFF2-40B4-BE49-F238E27FC236}">
                <a16:creationId xmlns:a16="http://schemas.microsoft.com/office/drawing/2014/main" id="{C4AF7140-B613-A437-8ABE-4AF073F4DA7F}"/>
              </a:ext>
            </a:extLst>
          </p:cNvPr>
          <p:cNvSpPr txBox="1"/>
          <p:nvPr/>
        </p:nvSpPr>
        <p:spPr>
          <a:xfrm>
            <a:off x="223580" y="63854"/>
            <a:ext cx="3429000" cy="584775"/>
          </a:xfrm>
          <a:prstGeom prst="rect">
            <a:avLst/>
          </a:prstGeom>
          <a:noFill/>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任务一 家庭健康</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8"/>
          <p:cNvSpPr>
            <a:spLocks noGrp="1"/>
          </p:cNvSpPr>
          <p:nvPr>
            <p:ph type="subTitle" idx="4294967295"/>
          </p:nvPr>
        </p:nvSpPr>
        <p:spPr>
          <a:xfrm>
            <a:off x="457200" y="1752600"/>
            <a:ext cx="11994515" cy="5204460"/>
          </a:xfrm>
        </p:spPr>
        <p:txBody>
          <a:bodyPr vert="horz" wrap="square" lIns="91440" tIns="45720" rIns="91440" bIns="45720" anchor="t" anchorCtr="0">
            <a:normAutofit/>
          </a:bodyPr>
          <a:lstStyle/>
          <a:p>
            <a:pPr lvl="1" eaLnBrk="1" hangingPunct="1">
              <a:lnSpc>
                <a:spcPct val="180000"/>
              </a:lnSpc>
              <a:buClr>
                <a:schemeClr val="tx1"/>
              </a:buClr>
              <a:buFont typeface="Wingdings" panose="05000000000000000000" pitchFamily="2" charset="2"/>
              <a:buNone/>
            </a:pPr>
            <a:r>
              <a:rPr lang="en-US" altLang="zh-CN" sz="2000" dirty="0">
                <a:latin typeface="黑体" panose="02010609060101010101" pitchFamily="2" charset="-122"/>
                <a:ea typeface="黑体" panose="02010609060101010101" pitchFamily="2" charset="-122"/>
              </a:rPr>
              <a:t>1.</a:t>
            </a:r>
            <a:r>
              <a:rPr lang="zh-CN" altLang="en-US" sz="2000" dirty="0">
                <a:latin typeface="黑体" panose="02010609060101010101" pitchFamily="2" charset="-122"/>
                <a:ea typeface="黑体" panose="02010609060101010101" pitchFamily="2" charset="-122"/>
              </a:rPr>
              <a:t>遗传的影响 </a:t>
            </a:r>
          </a:p>
          <a:p>
            <a:pPr lvl="1" eaLnBrk="1" hangingPunct="1">
              <a:lnSpc>
                <a:spcPct val="180000"/>
              </a:lnSpc>
              <a:buClr>
                <a:schemeClr val="tx1"/>
              </a:buClr>
              <a:buFont typeface="Wingdings" panose="05000000000000000000" pitchFamily="2" charset="2"/>
              <a:buNone/>
            </a:pPr>
            <a:r>
              <a:rPr lang="en-US" altLang="zh-CN" sz="2000" dirty="0">
                <a:latin typeface="黑体" panose="02010609060101010101" pitchFamily="2" charset="-122"/>
                <a:ea typeface="黑体" panose="02010609060101010101" pitchFamily="2" charset="-122"/>
              </a:rPr>
              <a:t>2.</a:t>
            </a:r>
            <a:r>
              <a:rPr lang="zh-CN" altLang="en-US" sz="2000" dirty="0">
                <a:latin typeface="黑体" panose="02010609060101010101" pitchFamily="2" charset="-122"/>
                <a:ea typeface="黑体" panose="02010609060101010101" pitchFamily="2" charset="-122"/>
              </a:rPr>
              <a:t>对生长发育的影响 </a:t>
            </a:r>
          </a:p>
          <a:p>
            <a:pPr lvl="1" eaLnBrk="1" hangingPunct="1">
              <a:lnSpc>
                <a:spcPct val="180000"/>
              </a:lnSpc>
              <a:buClr>
                <a:schemeClr val="tx1"/>
              </a:buClr>
              <a:buFont typeface="Wingdings" panose="05000000000000000000" pitchFamily="2" charset="2"/>
              <a:buNone/>
            </a:pPr>
            <a:r>
              <a:rPr lang="en-US" altLang="zh-CN" sz="2000" dirty="0">
                <a:latin typeface="黑体" panose="02010609060101010101" pitchFamily="2" charset="-122"/>
                <a:ea typeface="黑体" panose="02010609060101010101" pitchFamily="2" charset="-122"/>
              </a:rPr>
              <a:t>3.</a:t>
            </a:r>
            <a:r>
              <a:rPr lang="zh-CN" altLang="en-US" sz="2000" dirty="0">
                <a:latin typeface="黑体" panose="02010609060101010101" pitchFamily="2" charset="-122"/>
                <a:ea typeface="黑体" panose="02010609060101010101" pitchFamily="2" charset="-122"/>
              </a:rPr>
              <a:t>对疾病和死亡的影响 </a:t>
            </a:r>
          </a:p>
          <a:p>
            <a:pPr lvl="1" eaLnBrk="1" hangingPunct="1">
              <a:lnSpc>
                <a:spcPct val="180000"/>
              </a:lnSpc>
              <a:buClr>
                <a:schemeClr val="tx1"/>
              </a:buClr>
              <a:buFont typeface="Wingdings" panose="05000000000000000000" pitchFamily="2" charset="2"/>
              <a:buNone/>
            </a:pPr>
            <a:r>
              <a:rPr lang="en-US" altLang="zh-CN" sz="2000" dirty="0">
                <a:latin typeface="黑体" panose="02010609060101010101" pitchFamily="2" charset="-122"/>
                <a:ea typeface="黑体" panose="02010609060101010101" pitchFamily="2" charset="-122"/>
              </a:rPr>
              <a:t>4.</a:t>
            </a:r>
            <a:r>
              <a:rPr lang="zh-CN" altLang="en-US" sz="2000" dirty="0">
                <a:latin typeface="黑体" panose="02010609060101010101" pitchFamily="2" charset="-122"/>
                <a:ea typeface="黑体" panose="02010609060101010101" pitchFamily="2" charset="-122"/>
              </a:rPr>
              <a:t>对疾病传播的影响</a:t>
            </a:r>
          </a:p>
          <a:p>
            <a:pPr lvl="1" eaLnBrk="1" hangingPunct="1">
              <a:lnSpc>
                <a:spcPct val="180000"/>
              </a:lnSpc>
              <a:buClr>
                <a:schemeClr val="tx1"/>
              </a:buClr>
              <a:buFont typeface="Wingdings" panose="05000000000000000000" pitchFamily="2" charset="2"/>
              <a:buNone/>
            </a:pPr>
            <a:r>
              <a:rPr lang="en-US" altLang="zh-CN" sz="2000" dirty="0">
                <a:latin typeface="黑体" panose="02010609060101010101" pitchFamily="2" charset="-122"/>
                <a:ea typeface="黑体" panose="02010609060101010101" pitchFamily="2" charset="-122"/>
              </a:rPr>
              <a:t>5.</a:t>
            </a:r>
            <a:r>
              <a:rPr lang="zh-CN" altLang="en-US" sz="2000" dirty="0">
                <a:latin typeface="黑体" panose="02010609060101010101" pitchFamily="2" charset="-122"/>
                <a:ea typeface="黑体" panose="02010609060101010101" pitchFamily="2" charset="-122"/>
              </a:rPr>
              <a:t>对康复的影响</a:t>
            </a:r>
          </a:p>
        </p:txBody>
      </p:sp>
      <p:sp>
        <p:nvSpPr>
          <p:cNvPr id="17411" name="标题 9"/>
          <p:cNvSpPr/>
          <p:nvPr/>
        </p:nvSpPr>
        <p:spPr>
          <a:xfrm>
            <a:off x="406082" y="1066800"/>
            <a:ext cx="6019800" cy="565150"/>
          </a:xfrm>
          <a:prstGeom prst="rect">
            <a:avLst/>
          </a:prstGeom>
          <a:noFill/>
          <a:ln w="9525">
            <a:noFill/>
          </a:ln>
        </p:spPr>
        <p:txBody>
          <a:bodyPr anchor="ctr" anchorCtr="0"/>
          <a:lstStyle/>
          <a:p>
            <a:pPr algn="ctr"/>
            <a:r>
              <a:rPr lang="zh-CN" altLang="en-US" sz="3200" b="1" dirty="0">
                <a:latin typeface="黑体" panose="02010609060101010101" pitchFamily="2" charset="-122"/>
                <a:ea typeface="黑体" panose="02010609060101010101" pitchFamily="2" charset="-122"/>
              </a:rPr>
              <a:t>二、家庭对个人健康的影响</a:t>
            </a:r>
          </a:p>
        </p:txBody>
      </p:sp>
      <p:sp>
        <p:nvSpPr>
          <p:cNvPr id="2" name="文本框 1">
            <a:extLst>
              <a:ext uri="{FF2B5EF4-FFF2-40B4-BE49-F238E27FC236}">
                <a16:creationId xmlns:a16="http://schemas.microsoft.com/office/drawing/2014/main" id="{A2C4DE56-2FA9-E91F-31A4-CCD60EA41C26}"/>
              </a:ext>
            </a:extLst>
          </p:cNvPr>
          <p:cNvSpPr txBox="1"/>
          <p:nvPr/>
        </p:nvSpPr>
        <p:spPr>
          <a:xfrm>
            <a:off x="223580" y="63854"/>
            <a:ext cx="3429000" cy="584775"/>
          </a:xfrm>
          <a:prstGeom prst="rect">
            <a:avLst/>
          </a:prstGeom>
          <a:noFill/>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任务一 家庭健康</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内容占位符 8"/>
          <p:cNvSpPr>
            <a:spLocks noGrp="1"/>
          </p:cNvSpPr>
          <p:nvPr>
            <p:ph type="subTitle" idx="4294967295"/>
          </p:nvPr>
        </p:nvSpPr>
        <p:spPr>
          <a:xfrm>
            <a:off x="1028700" y="1602105"/>
            <a:ext cx="10134600" cy="4417695"/>
          </a:xfrm>
        </p:spPr>
        <p:txBody>
          <a:bodyPr vert="horz" wrap="square" lIns="91440" tIns="45720" rIns="91440" bIns="45720" anchor="t" anchorCtr="0">
            <a:normAutofit/>
          </a:bodyPr>
          <a:lstStyle/>
          <a:p>
            <a:pPr eaLnBrk="1" hangingPunct="1">
              <a:lnSpc>
                <a:spcPct val="200000"/>
              </a:lnSpc>
              <a:buNone/>
            </a:pPr>
            <a:r>
              <a:rPr lang="zh-CN" altLang="en-US" sz="2000" dirty="0">
                <a:latin typeface="黑体" panose="02010609060101010101" pitchFamily="2" charset="-122"/>
                <a:ea typeface="黑体" panose="02010609060101010101" pitchFamily="2" charset="-122"/>
              </a:rPr>
              <a:t>（一）家庭健康护理的重要性</a:t>
            </a:r>
          </a:p>
          <a:p>
            <a:pPr lvl="1" eaLnBrk="1" hangingPunct="1"/>
            <a:r>
              <a:rPr lang="zh-CN" altLang="en-US" sz="2000" dirty="0">
                <a:latin typeface="黑体" panose="02010609060101010101" pitchFamily="2" charset="-122"/>
                <a:ea typeface="黑体" panose="02010609060101010101" pitchFamily="2" charset="-122"/>
              </a:rPr>
              <a:t>家庭健康护理符合医学模式的转变；</a:t>
            </a:r>
            <a:endParaRPr lang="en-US" altLang="zh-CN" sz="2000" dirty="0">
              <a:latin typeface="黑体" panose="02010609060101010101" pitchFamily="2" charset="-122"/>
              <a:ea typeface="黑体" panose="02010609060101010101" pitchFamily="2" charset="-122"/>
            </a:endParaRPr>
          </a:p>
          <a:p>
            <a:pPr lvl="1" eaLnBrk="1" hangingPunct="1"/>
            <a:r>
              <a:rPr lang="zh-CN" altLang="en-US" sz="2000" dirty="0">
                <a:latin typeface="黑体" panose="02010609060101010101" pitchFamily="2" charset="-122"/>
                <a:ea typeface="黑体" panose="02010609060101010101" pitchFamily="2" charset="-122"/>
              </a:rPr>
              <a:t>家庭健康护理有利于医学科学及保健知识的普及；</a:t>
            </a:r>
            <a:endParaRPr lang="en-US" altLang="zh-CN" sz="2000" dirty="0">
              <a:latin typeface="黑体" panose="02010609060101010101" pitchFamily="2" charset="-122"/>
              <a:ea typeface="黑体" panose="02010609060101010101" pitchFamily="2" charset="-122"/>
            </a:endParaRPr>
          </a:p>
          <a:p>
            <a:pPr lvl="1" eaLnBrk="1" hangingPunct="1"/>
            <a:r>
              <a:rPr lang="zh-CN" altLang="en-US" sz="2000" dirty="0">
                <a:latin typeface="黑体" panose="02010609060101010101" pitchFamily="2" charset="-122"/>
                <a:ea typeface="黑体" panose="02010609060101010101" pitchFamily="2" charset="-122"/>
              </a:rPr>
              <a:t>家庭健康护理可以帮助家庭成员及早发现是否患病或存在哪些患病的危险因素；</a:t>
            </a:r>
            <a:endParaRPr lang="en-US" altLang="zh-CN" sz="2000" dirty="0">
              <a:latin typeface="黑体" panose="02010609060101010101" pitchFamily="2" charset="-122"/>
              <a:ea typeface="黑体" panose="02010609060101010101" pitchFamily="2" charset="-122"/>
            </a:endParaRPr>
          </a:p>
          <a:p>
            <a:pPr lvl="1" eaLnBrk="1" hangingPunct="1"/>
            <a:r>
              <a:rPr lang="zh-CN" altLang="en-US" sz="2000" dirty="0">
                <a:latin typeface="黑体" panose="02010609060101010101" pitchFamily="2" charset="-122"/>
                <a:ea typeface="黑体" panose="02010609060101010101" pitchFamily="2" charset="-122"/>
              </a:rPr>
              <a:t>家庭健康护理可以为病人提供专业的护理知识、技术及护理咨询；</a:t>
            </a:r>
            <a:endParaRPr lang="en-US" altLang="zh-CN" sz="2000" dirty="0">
              <a:latin typeface="黑体" panose="02010609060101010101" pitchFamily="2" charset="-122"/>
              <a:ea typeface="黑体" panose="02010609060101010101" pitchFamily="2" charset="-122"/>
            </a:endParaRPr>
          </a:p>
          <a:p>
            <a:pPr lvl="1" eaLnBrk="1" hangingPunct="1"/>
            <a:r>
              <a:rPr lang="zh-CN" altLang="en-US" sz="2000" dirty="0">
                <a:latin typeface="黑体" panose="02010609060101010101" pitchFamily="2" charset="-122"/>
                <a:ea typeface="黑体" panose="02010609060101010101" pitchFamily="2" charset="-122"/>
              </a:rPr>
              <a:t>家庭健康环境可降低疾病发生率，减少医疗费用，降低交叉感染的机会；</a:t>
            </a:r>
            <a:endParaRPr lang="en-US" altLang="zh-CN" sz="2000" dirty="0">
              <a:latin typeface="黑体" panose="02010609060101010101" pitchFamily="2" charset="-122"/>
              <a:ea typeface="黑体" panose="02010609060101010101" pitchFamily="2" charset="-122"/>
            </a:endParaRPr>
          </a:p>
          <a:p>
            <a:pPr lvl="1" eaLnBrk="1" hangingPunct="1"/>
            <a:r>
              <a:rPr lang="zh-CN" altLang="en-US" sz="2000" dirty="0">
                <a:latin typeface="黑体" panose="02010609060101010101" pitchFamily="2" charset="-122"/>
                <a:ea typeface="黑体" panose="02010609060101010101" pitchFamily="2" charset="-122"/>
              </a:rPr>
              <a:t>保持正常的家庭生活规律，有利于病人早日康复；</a:t>
            </a:r>
            <a:endParaRPr lang="en-US" altLang="zh-CN" sz="2000" dirty="0">
              <a:latin typeface="黑体" panose="02010609060101010101" pitchFamily="2" charset="-122"/>
              <a:ea typeface="黑体" panose="02010609060101010101" pitchFamily="2" charset="-122"/>
            </a:endParaRPr>
          </a:p>
          <a:p>
            <a:pPr lvl="1" eaLnBrk="1" hangingPunct="1"/>
            <a:r>
              <a:rPr lang="zh-CN" altLang="en-US" sz="2000" dirty="0">
                <a:latin typeface="黑体" panose="02010609060101010101" pitchFamily="2" charset="-122"/>
                <a:ea typeface="黑体" panose="02010609060101010101" pitchFamily="2" charset="-122"/>
              </a:rPr>
              <a:t>家庭健康护理使护理服务由医院走向家庭，扩展了护理专业领域，肯定护理人员的专业形象。</a:t>
            </a:r>
          </a:p>
        </p:txBody>
      </p:sp>
      <p:sp>
        <p:nvSpPr>
          <p:cNvPr id="19459" name="标题 9"/>
          <p:cNvSpPr/>
          <p:nvPr/>
        </p:nvSpPr>
        <p:spPr>
          <a:xfrm>
            <a:off x="223580" y="1036955"/>
            <a:ext cx="4806315" cy="565150"/>
          </a:xfrm>
          <a:prstGeom prst="rect">
            <a:avLst/>
          </a:prstGeom>
          <a:noFill/>
          <a:ln w="9525">
            <a:noFill/>
          </a:ln>
        </p:spPr>
        <p:txBody>
          <a:bodyPr anchor="ctr" anchorCtr="0"/>
          <a:lstStyle/>
          <a:p>
            <a:pPr algn="ctr"/>
            <a:r>
              <a:rPr lang="zh-CN" altLang="en-US" sz="3200" b="1" dirty="0">
                <a:latin typeface="黑体" panose="02010609060101010101" pitchFamily="2" charset="-122"/>
                <a:ea typeface="黑体" panose="02010609060101010101" pitchFamily="2" charset="-122"/>
              </a:rPr>
              <a:t>一、家庭健康概述</a:t>
            </a:r>
          </a:p>
        </p:txBody>
      </p:sp>
      <p:sp>
        <p:nvSpPr>
          <p:cNvPr id="2" name="文本框 1">
            <a:extLst>
              <a:ext uri="{FF2B5EF4-FFF2-40B4-BE49-F238E27FC236}">
                <a16:creationId xmlns:a16="http://schemas.microsoft.com/office/drawing/2014/main" id="{32E340C8-2A6A-4855-A194-B631764A25DA}"/>
              </a:ext>
            </a:extLst>
          </p:cNvPr>
          <p:cNvSpPr txBox="1"/>
          <p:nvPr/>
        </p:nvSpPr>
        <p:spPr>
          <a:xfrm>
            <a:off x="223580" y="63854"/>
            <a:ext cx="3429000" cy="584775"/>
          </a:xfrm>
          <a:prstGeom prst="rect">
            <a:avLst/>
          </a:prstGeom>
          <a:noFill/>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任务二 家庭护理</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内容占位符 8"/>
          <p:cNvSpPr>
            <a:spLocks noGrp="1"/>
          </p:cNvSpPr>
          <p:nvPr>
            <p:ph type="subTitle" idx="4294967295"/>
          </p:nvPr>
        </p:nvSpPr>
        <p:spPr>
          <a:xfrm>
            <a:off x="1066800" y="1634490"/>
            <a:ext cx="9144000" cy="4798060"/>
          </a:xfrm>
        </p:spPr>
        <p:txBody>
          <a:bodyPr vert="horz" wrap="square" lIns="91440" tIns="45720" rIns="91440" bIns="45720" anchor="t" anchorCtr="0">
            <a:normAutofit/>
          </a:bodyPr>
          <a:lstStyle/>
          <a:p>
            <a:pPr marL="342900" lvl="1" indent="-342900" eaLnBrk="1" hangingPunct="1">
              <a:lnSpc>
                <a:spcPct val="150000"/>
              </a:lnSpc>
              <a:buClr>
                <a:schemeClr val="tx1"/>
              </a:buClr>
              <a:buFont typeface="Wingdings" panose="05000000000000000000" pitchFamily="2" charset="2"/>
              <a:buNone/>
            </a:pPr>
            <a:r>
              <a:rPr lang="zh-CN" altLang="en-US" sz="2000" dirty="0">
                <a:latin typeface="黑体" panose="02010609060101010101" pitchFamily="2" charset="-122"/>
                <a:ea typeface="黑体" panose="02010609060101010101" pitchFamily="2" charset="-122"/>
              </a:rPr>
              <a:t>（二）家庭健康护理的主要内容</a:t>
            </a:r>
          </a:p>
          <a:p>
            <a:pPr marL="342900" lvl="1" indent="-342900" eaLnBrk="1" hangingPunct="1">
              <a:lnSpc>
                <a:spcPct val="150000"/>
              </a:lnSpc>
              <a:buChar char="–"/>
            </a:pPr>
            <a:r>
              <a:rPr lang="en-US" altLang="zh-CN" sz="2000" dirty="0">
                <a:latin typeface="黑体" panose="02010609060101010101" pitchFamily="2" charset="-122"/>
                <a:ea typeface="黑体" panose="02010609060101010101" pitchFamily="2" charset="-122"/>
              </a:rPr>
              <a:t>1.</a:t>
            </a:r>
            <a:r>
              <a:rPr lang="zh-CN" altLang="en-US" sz="2000" dirty="0">
                <a:latin typeface="黑体" panose="02010609060101010101" pitchFamily="2" charset="-122"/>
                <a:ea typeface="黑体" panose="02010609060101010101" pitchFamily="2" charset="-122"/>
              </a:rPr>
              <a:t>为家庭成员提供医疗及护理服务 </a:t>
            </a:r>
          </a:p>
          <a:p>
            <a:pPr marL="342900" lvl="1" indent="-342900" eaLnBrk="1" hangingPunct="1">
              <a:lnSpc>
                <a:spcPct val="150000"/>
              </a:lnSpc>
              <a:buChar char="–"/>
            </a:pPr>
            <a:r>
              <a:rPr lang="en-US" altLang="zh-CN" sz="2000" dirty="0">
                <a:latin typeface="黑体" panose="02010609060101010101" pitchFamily="2" charset="-122"/>
                <a:ea typeface="黑体" panose="02010609060101010101" pitchFamily="2" charset="-122"/>
              </a:rPr>
              <a:t>2.</a:t>
            </a:r>
            <a:r>
              <a:rPr lang="zh-CN" altLang="en-US" sz="2000" dirty="0">
                <a:latin typeface="黑体" panose="02010609060101010101" pitchFamily="2" charset="-122"/>
                <a:ea typeface="黑体" panose="02010609060101010101" pitchFamily="2" charset="-122"/>
              </a:rPr>
              <a:t>协助家庭成员提高心理和社会适应能力 </a:t>
            </a:r>
          </a:p>
          <a:p>
            <a:pPr marL="342900" lvl="1" indent="-342900" eaLnBrk="1" hangingPunct="1">
              <a:lnSpc>
                <a:spcPct val="150000"/>
              </a:lnSpc>
              <a:buChar char="–"/>
            </a:pPr>
            <a:r>
              <a:rPr lang="en-US" altLang="zh-CN" sz="2000" dirty="0">
                <a:latin typeface="黑体" panose="02010609060101010101" pitchFamily="2" charset="-122"/>
                <a:ea typeface="黑体" panose="02010609060101010101" pitchFamily="2" charset="-122"/>
              </a:rPr>
              <a:t>3.</a:t>
            </a:r>
            <a:r>
              <a:rPr lang="zh-CN" altLang="en-US" sz="2000" dirty="0">
                <a:latin typeface="黑体" panose="02010609060101010101" pitchFamily="2" charset="-122"/>
                <a:ea typeface="黑体" panose="02010609060101010101" pitchFamily="2" charset="-122"/>
              </a:rPr>
              <a:t>协助家庭成员建立或改善健康的环境和生活方式 </a:t>
            </a:r>
          </a:p>
          <a:p>
            <a:pPr marL="342900" lvl="1" indent="-342900" eaLnBrk="1" hangingPunct="1">
              <a:lnSpc>
                <a:spcPct val="150000"/>
              </a:lnSpc>
              <a:buChar char="–"/>
            </a:pPr>
            <a:r>
              <a:rPr lang="en-US" altLang="zh-CN" sz="2000" dirty="0">
                <a:latin typeface="黑体" panose="02010609060101010101" pitchFamily="2" charset="-122"/>
                <a:ea typeface="黑体" panose="02010609060101010101" pitchFamily="2" charset="-122"/>
              </a:rPr>
              <a:t>4.</a:t>
            </a:r>
            <a:r>
              <a:rPr lang="zh-CN" altLang="en-US" sz="2000" dirty="0">
                <a:latin typeface="黑体" panose="02010609060101010101" pitchFamily="2" charset="-122"/>
                <a:ea typeface="黑体" panose="02010609060101010101" pitchFamily="2" charset="-122"/>
              </a:rPr>
              <a:t>协助家庭利用健康资源 </a:t>
            </a:r>
          </a:p>
          <a:p>
            <a:pPr marL="342900" lvl="1" indent="-342900" eaLnBrk="1" hangingPunct="1">
              <a:lnSpc>
                <a:spcPct val="150000"/>
              </a:lnSpc>
              <a:buChar char="–"/>
            </a:pPr>
            <a:r>
              <a:rPr lang="en-US" altLang="zh-CN" sz="2000" dirty="0">
                <a:latin typeface="黑体" panose="02010609060101010101" pitchFamily="2" charset="-122"/>
                <a:ea typeface="黑体" panose="02010609060101010101" pitchFamily="2" charset="-122"/>
              </a:rPr>
              <a:t>5.</a:t>
            </a:r>
            <a:r>
              <a:rPr lang="zh-CN" altLang="en-US" sz="2000" dirty="0">
                <a:latin typeface="黑体" panose="02010609060101010101" pitchFamily="2" charset="-122"/>
                <a:ea typeface="黑体" panose="02010609060101010101" pitchFamily="2" charset="-122"/>
              </a:rPr>
              <a:t>协助家庭参与社区活动</a:t>
            </a:r>
          </a:p>
        </p:txBody>
      </p:sp>
      <p:sp>
        <p:nvSpPr>
          <p:cNvPr id="2" name="标题 9">
            <a:extLst>
              <a:ext uri="{FF2B5EF4-FFF2-40B4-BE49-F238E27FC236}">
                <a16:creationId xmlns:a16="http://schemas.microsoft.com/office/drawing/2014/main" id="{9F98FC57-FF7F-2EA4-0DB6-B4B445E76675}"/>
              </a:ext>
            </a:extLst>
          </p:cNvPr>
          <p:cNvSpPr/>
          <p:nvPr/>
        </p:nvSpPr>
        <p:spPr>
          <a:xfrm>
            <a:off x="223580" y="1036955"/>
            <a:ext cx="4806315" cy="565150"/>
          </a:xfrm>
          <a:prstGeom prst="rect">
            <a:avLst/>
          </a:prstGeom>
          <a:noFill/>
          <a:ln w="9525">
            <a:noFill/>
          </a:ln>
        </p:spPr>
        <p:txBody>
          <a:bodyPr anchor="ctr" anchorCtr="0"/>
          <a:lstStyle/>
          <a:p>
            <a:pPr algn="ctr"/>
            <a:r>
              <a:rPr lang="zh-CN" altLang="en-US" sz="3200" b="1" dirty="0">
                <a:latin typeface="黑体" panose="02010609060101010101" pitchFamily="2" charset="-122"/>
                <a:ea typeface="黑体" panose="02010609060101010101" pitchFamily="2" charset="-122"/>
              </a:rPr>
              <a:t>一、家庭健康概述</a:t>
            </a:r>
          </a:p>
        </p:txBody>
      </p:sp>
      <p:sp>
        <p:nvSpPr>
          <p:cNvPr id="3" name="文本框 2">
            <a:extLst>
              <a:ext uri="{FF2B5EF4-FFF2-40B4-BE49-F238E27FC236}">
                <a16:creationId xmlns:a16="http://schemas.microsoft.com/office/drawing/2014/main" id="{7296B4BA-137A-F7AE-EA27-A82D7538EB6F}"/>
              </a:ext>
            </a:extLst>
          </p:cNvPr>
          <p:cNvSpPr txBox="1"/>
          <p:nvPr/>
        </p:nvSpPr>
        <p:spPr>
          <a:xfrm>
            <a:off x="223580" y="63854"/>
            <a:ext cx="3429000" cy="584775"/>
          </a:xfrm>
          <a:prstGeom prst="rect">
            <a:avLst/>
          </a:prstGeom>
          <a:noFill/>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任务二 家庭护理</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内容占位符 8"/>
          <p:cNvSpPr>
            <a:spLocks noGrp="1"/>
          </p:cNvSpPr>
          <p:nvPr>
            <p:ph type="subTitle" idx="4294967295"/>
          </p:nvPr>
        </p:nvSpPr>
        <p:spPr>
          <a:xfrm>
            <a:off x="1371600" y="1600200"/>
            <a:ext cx="9144000" cy="5982970"/>
          </a:xfrm>
        </p:spPr>
        <p:txBody>
          <a:bodyPr vert="horz" wrap="square" lIns="91440" tIns="45720" rIns="91440" bIns="45720" anchor="t" anchorCtr="0">
            <a:normAutofit/>
          </a:bodyPr>
          <a:lstStyle/>
          <a:p>
            <a:pPr marL="342900" lvl="1" indent="-342900" eaLnBrk="1" hangingPunct="1">
              <a:buClr>
                <a:schemeClr val="tx1"/>
              </a:buClr>
              <a:buFont typeface="Wingdings" panose="05000000000000000000" pitchFamily="2" charset="2"/>
              <a:buNone/>
            </a:pPr>
            <a:r>
              <a:rPr lang="zh-CN" altLang="en-US" sz="2000" dirty="0">
                <a:latin typeface="黑体" panose="02010609060101010101" pitchFamily="2" charset="-122"/>
                <a:ea typeface="黑体" panose="02010609060101010101" pitchFamily="2" charset="-122"/>
              </a:rPr>
              <a:t>（一）家庭访视的概念</a:t>
            </a:r>
          </a:p>
          <a:p>
            <a:pPr marL="342900" lvl="1" indent="-342900" eaLnBrk="1" hangingPunct="1">
              <a:buChar char="–"/>
            </a:pPr>
            <a:r>
              <a:rPr lang="zh-CN" altLang="en-US" sz="2000" dirty="0">
                <a:latin typeface="黑体" panose="02010609060101010101" pitchFamily="2" charset="-122"/>
                <a:ea typeface="黑体" panose="02010609060101010101" pitchFamily="2" charset="-122"/>
              </a:rPr>
              <a:t>家庭访视简称家访，是指为了维持和促进个人、家庭和社区的健康，在服务对象家里，为访视对象及其家庭成员所提供的护理服务活动。</a:t>
            </a:r>
          </a:p>
          <a:p>
            <a:pPr marL="342900" lvl="1" indent="-342900" eaLnBrk="1" hangingPunct="1">
              <a:buClr>
                <a:schemeClr val="tx1"/>
              </a:buClr>
              <a:buFont typeface="Wingdings" panose="05000000000000000000" pitchFamily="2" charset="2"/>
              <a:buNone/>
            </a:pPr>
            <a:r>
              <a:rPr lang="zh-CN" altLang="en-US" sz="2000" dirty="0">
                <a:latin typeface="黑体" panose="02010609060101010101" pitchFamily="2" charset="-122"/>
                <a:ea typeface="黑体" panose="02010609060101010101" pitchFamily="2" charset="-122"/>
              </a:rPr>
              <a:t>（二）家庭访视的目的</a:t>
            </a:r>
          </a:p>
          <a:p>
            <a:pPr marL="342900" lvl="1" indent="-342900" eaLnBrk="1" hangingPunct="1">
              <a:buChar char="–"/>
            </a:pPr>
            <a:r>
              <a:rPr lang="en-US" altLang="zh-CN" sz="2000" dirty="0">
                <a:latin typeface="黑体" panose="02010609060101010101" pitchFamily="2" charset="-122"/>
                <a:ea typeface="黑体" panose="02010609060101010101" pitchFamily="2" charset="-122"/>
              </a:rPr>
              <a:t>1.</a:t>
            </a:r>
            <a:r>
              <a:rPr lang="zh-CN" altLang="en-US" sz="2000" dirty="0">
                <a:latin typeface="黑体" panose="02010609060101010101" pitchFamily="2" charset="-122"/>
                <a:ea typeface="黑体" panose="02010609060101010101" pitchFamily="2" charset="-122"/>
              </a:rPr>
              <a:t>帮助家庭发现现存或潜在的健康问题。</a:t>
            </a:r>
          </a:p>
          <a:p>
            <a:pPr marL="342900" lvl="1" indent="-342900" eaLnBrk="1" hangingPunct="1">
              <a:buChar char="–"/>
            </a:pPr>
            <a:r>
              <a:rPr lang="en-US" altLang="zh-CN" sz="2000" dirty="0">
                <a:latin typeface="黑体" panose="02010609060101010101" pitchFamily="2" charset="-122"/>
                <a:ea typeface="黑体" panose="02010609060101010101" pitchFamily="2" charset="-122"/>
              </a:rPr>
              <a:t>2.</a:t>
            </a:r>
            <a:r>
              <a:rPr lang="zh-CN" altLang="en-US" sz="2000" dirty="0">
                <a:latin typeface="黑体" panose="02010609060101010101" pitchFamily="2" charset="-122"/>
                <a:ea typeface="黑体" panose="02010609060101010101" pitchFamily="2" charset="-122"/>
              </a:rPr>
              <a:t>确定阻碍家庭健康的因素和支持系统。</a:t>
            </a:r>
          </a:p>
          <a:p>
            <a:pPr marL="342900" lvl="1" indent="-342900" eaLnBrk="1" hangingPunct="1">
              <a:buChar char="–"/>
            </a:pPr>
            <a:r>
              <a:rPr lang="en-US" altLang="zh-CN" sz="2000" dirty="0">
                <a:latin typeface="黑体" panose="02010609060101010101" pitchFamily="2" charset="-122"/>
                <a:ea typeface="黑体" panose="02010609060101010101" pitchFamily="2" charset="-122"/>
              </a:rPr>
              <a:t>3.</a:t>
            </a:r>
            <a:r>
              <a:rPr lang="zh-CN" altLang="en-US" sz="2000" dirty="0">
                <a:latin typeface="黑体" panose="02010609060101010101" pitchFamily="2" charset="-122"/>
                <a:ea typeface="黑体" panose="02010609060101010101" pitchFamily="2" charset="-122"/>
              </a:rPr>
              <a:t>寻求在家庭内解决问题的方法。</a:t>
            </a:r>
          </a:p>
          <a:p>
            <a:pPr marL="342900" lvl="1" indent="-342900" eaLnBrk="1" hangingPunct="1">
              <a:buChar char="–"/>
            </a:pPr>
            <a:r>
              <a:rPr lang="en-US" altLang="zh-CN" sz="2000" dirty="0">
                <a:latin typeface="黑体" panose="02010609060101010101" pitchFamily="2" charset="-122"/>
                <a:ea typeface="黑体" panose="02010609060101010101" pitchFamily="2" charset="-122"/>
              </a:rPr>
              <a:t>4.</a:t>
            </a:r>
            <a:r>
              <a:rPr lang="zh-CN" altLang="en-US" sz="2000" dirty="0">
                <a:latin typeface="黑体" panose="02010609060101010101" pitchFamily="2" charset="-122"/>
                <a:ea typeface="黑体" panose="02010609060101010101" pitchFamily="2" charset="-122"/>
              </a:rPr>
              <a:t>为患病或残疾的家庭成员提供适当、有效的护理服务。</a:t>
            </a:r>
          </a:p>
          <a:p>
            <a:pPr marL="342900" lvl="1" indent="-342900" eaLnBrk="1" hangingPunct="1">
              <a:buChar char="–"/>
            </a:pPr>
            <a:r>
              <a:rPr lang="en-US" altLang="zh-CN" sz="2000" dirty="0">
                <a:latin typeface="黑体" panose="02010609060101010101" pitchFamily="2" charset="-122"/>
                <a:ea typeface="黑体" panose="02010609060101010101" pitchFamily="2" charset="-122"/>
              </a:rPr>
              <a:t>5.</a:t>
            </a:r>
            <a:r>
              <a:rPr lang="zh-CN" altLang="en-US" sz="2000" dirty="0">
                <a:latin typeface="黑体" panose="02010609060101010101" pitchFamily="2" charset="-122"/>
                <a:ea typeface="黑体" panose="02010609060101010101" pitchFamily="2" charset="-122"/>
              </a:rPr>
              <a:t>促进护理对象及其家庭成员积极参与，提高家庭成员的自我保健管理能力，促进家庭及其成员的正常成长和发展。</a:t>
            </a:r>
          </a:p>
          <a:p>
            <a:pPr marL="342900" lvl="1" indent="-342900" eaLnBrk="1" hangingPunct="1">
              <a:buChar char="–"/>
            </a:pPr>
            <a:r>
              <a:rPr lang="en-US" altLang="zh-CN" sz="2000" dirty="0">
                <a:latin typeface="黑体" panose="02010609060101010101" pitchFamily="2" charset="-122"/>
                <a:ea typeface="黑体" panose="02010609060101010101" pitchFamily="2" charset="-122"/>
              </a:rPr>
              <a:t>6.</a:t>
            </a:r>
            <a:r>
              <a:rPr lang="zh-CN" altLang="en-US" sz="2000" dirty="0">
                <a:latin typeface="黑体" panose="02010609060101010101" pitchFamily="2" charset="-122"/>
                <a:ea typeface="黑体" panose="02010609060101010101" pitchFamily="2" charset="-122"/>
              </a:rPr>
              <a:t>促进家庭功能的充分发挥及健康家庭的形成。</a:t>
            </a:r>
          </a:p>
          <a:p>
            <a:pPr marL="342900" lvl="1" indent="-342900" eaLnBrk="1" hangingPunct="1">
              <a:buChar char="–"/>
            </a:pPr>
            <a:r>
              <a:rPr lang="en-US" altLang="zh-CN" sz="2000" dirty="0">
                <a:latin typeface="黑体" panose="02010609060101010101" pitchFamily="2" charset="-122"/>
                <a:ea typeface="黑体" panose="02010609060101010101" pitchFamily="2" charset="-122"/>
              </a:rPr>
              <a:t>7.</a:t>
            </a:r>
            <a:r>
              <a:rPr lang="zh-CN" altLang="en-US" sz="2000" dirty="0">
                <a:latin typeface="黑体" panose="02010609060101010101" pitchFamily="2" charset="-122"/>
                <a:ea typeface="黑体" panose="02010609060101010101" pitchFamily="2" charset="-122"/>
              </a:rPr>
              <a:t>为判断社区人群健康状况提供线索。</a:t>
            </a:r>
          </a:p>
          <a:p>
            <a:pPr marL="342900" lvl="1" indent="-342900" eaLnBrk="1" hangingPunct="1">
              <a:buChar char="–"/>
            </a:pPr>
            <a:r>
              <a:rPr lang="en-US" altLang="zh-CN" sz="2000" dirty="0">
                <a:latin typeface="黑体" panose="02010609060101010101" pitchFamily="2" charset="-122"/>
                <a:ea typeface="黑体" panose="02010609060101010101" pitchFamily="2" charset="-122"/>
              </a:rPr>
              <a:t>8. </a:t>
            </a:r>
            <a:r>
              <a:rPr lang="zh-CN" altLang="en-US" sz="2000" dirty="0">
                <a:latin typeface="黑体" panose="02010609060101010101" pitchFamily="2" charset="-122"/>
                <a:ea typeface="黑体" panose="02010609060101010101" pitchFamily="2" charset="-122"/>
              </a:rPr>
              <a:t>促进社区护士与家庭各成员建立良好的人际关系。</a:t>
            </a:r>
          </a:p>
        </p:txBody>
      </p:sp>
      <p:sp>
        <p:nvSpPr>
          <p:cNvPr id="2" name="标题 9">
            <a:extLst>
              <a:ext uri="{FF2B5EF4-FFF2-40B4-BE49-F238E27FC236}">
                <a16:creationId xmlns:a16="http://schemas.microsoft.com/office/drawing/2014/main" id="{48D35D2C-3638-D54F-797D-E8A2B6446727}"/>
              </a:ext>
            </a:extLst>
          </p:cNvPr>
          <p:cNvSpPr/>
          <p:nvPr/>
        </p:nvSpPr>
        <p:spPr>
          <a:xfrm>
            <a:off x="223580" y="870414"/>
            <a:ext cx="4806315" cy="565150"/>
          </a:xfrm>
          <a:prstGeom prst="rect">
            <a:avLst/>
          </a:prstGeom>
          <a:noFill/>
          <a:ln w="9525">
            <a:noFill/>
          </a:ln>
        </p:spPr>
        <p:txBody>
          <a:bodyPr anchor="ctr" anchorCtr="0"/>
          <a:lstStyle/>
          <a:p>
            <a:pPr algn="ctr"/>
            <a:r>
              <a:rPr lang="zh-CN" altLang="en-US" sz="3200" b="1" dirty="0">
                <a:latin typeface="黑体" panose="02010609060101010101" pitchFamily="2" charset="-122"/>
                <a:ea typeface="黑体" panose="02010609060101010101" pitchFamily="2" charset="-122"/>
              </a:rPr>
              <a:t>二、家庭访视</a:t>
            </a:r>
          </a:p>
        </p:txBody>
      </p:sp>
      <p:sp>
        <p:nvSpPr>
          <p:cNvPr id="3" name="文本框 2">
            <a:extLst>
              <a:ext uri="{FF2B5EF4-FFF2-40B4-BE49-F238E27FC236}">
                <a16:creationId xmlns:a16="http://schemas.microsoft.com/office/drawing/2014/main" id="{2BEF0EB9-A1FA-FE65-8B04-14032162453F}"/>
              </a:ext>
            </a:extLst>
          </p:cNvPr>
          <p:cNvSpPr txBox="1"/>
          <p:nvPr/>
        </p:nvSpPr>
        <p:spPr>
          <a:xfrm>
            <a:off x="223580" y="63854"/>
            <a:ext cx="3429000" cy="584775"/>
          </a:xfrm>
          <a:prstGeom prst="rect">
            <a:avLst/>
          </a:prstGeom>
          <a:noFill/>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任务二 家庭护理</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COMMONDATA" val="eyJoZGlkIjoiZDE2YjQ1MGQ2Y2M4YTE5MDRjZWU0MGEzZjQ0MTFjYmYifQ=="/>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5"/>
  <p:tag name="KSO_WM_UNIT_LAYERLEVEL" val="1"/>
  <p:tag name="KSO_WM_TAG_VERSION" val="1.0"/>
  <p:tag name="KSO_WM_BEAUTIFY_FLAG" val="#wm#"/>
  <p:tag name="KSO_WM_UNIT_TYPE" val="i"/>
  <p:tag name="KSO_WM_UNIT_INDEX" val="5"/>
</p:tagLst>
</file>

<file path=ppt/tags/tag11.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0800,&quot;width&quot;:19205}"/>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0812,&quot;width&quot;:5786}"/>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1"/>
  <p:tag name="KSO_WM_UNIT_LAYERLEVEL" val="1"/>
  <p:tag name="KSO_WM_TAG_VERSION" val="1.0"/>
  <p:tag name="KSO_WM_BEAUTIFY_FLAG" val="#wm#"/>
  <p:tag name="KSO_WM_UNIT_TYPE" val="i"/>
  <p:tag name="KSO_WM_UNIT_INDEX" val="1"/>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0800,&quot;width&quot;:19205}"/>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4"/>
  <p:tag name="KSO_WM_UNIT_LAYERLEVEL" val="1"/>
  <p:tag name="KSO_WM_TAG_VERSION" val="1.0"/>
  <p:tag name="KSO_WM_BEAUTIFY_FLAG" val="#wm#"/>
  <p:tag name="KSO_WM_UNIT_TYPE" val="i"/>
  <p:tag name="KSO_WM_UNIT_INDEX" val="4"/>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5"/>
  <p:tag name="KSO_WM_UNIT_LAYERLEVEL" val="1"/>
  <p:tag name="KSO_WM_TAG_VERSION" val="1.0"/>
  <p:tag name="KSO_WM_BEAUTIFY_FLAG" val="#wm#"/>
  <p:tag name="KSO_WM_UNIT_TYPE" val="i"/>
  <p:tag name="KSO_WM_UNIT_INDEX" val="5"/>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1"/>
  <p:tag name="KSO_WM_UNIT_LAYERLEVEL" val="1"/>
  <p:tag name="KSO_WM_TAG_VERSION" val="1.0"/>
  <p:tag name="KSO_WM_BEAUTIFY_FLAG" val="#wm#"/>
  <p:tag name="KSO_WM_UNIT_TYPE" val="i"/>
  <p:tag name="KSO_WM_UNIT_INDEX" val="1"/>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4"/>
  <p:tag name="KSO_WM_UNIT_LAYERLEVEL" val="1"/>
  <p:tag name="KSO_WM_TAG_VERSION" val="1.0"/>
  <p:tag name="KSO_WM_BEAUTIFY_FLAG" val="#wm#"/>
  <p:tag name="KSO_WM_UNIT_TYPE" val="i"/>
  <p:tag name="KSO_WM_UNIT_INDEX" val="4"/>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5"/>
  <p:tag name="KSO_WM_UNIT_LAYERLEVEL" val="1"/>
  <p:tag name="KSO_WM_TAG_VERSION" val="1.0"/>
  <p:tag name="KSO_WM_BEAUTIFY_FLAG" val="#wm#"/>
  <p:tag name="KSO_WM_UNIT_TYPE" val="i"/>
  <p:tag name="KSO_WM_UNIT_INDEX" val="5"/>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1"/>
  <p:tag name="KSO_WM_UNIT_LAYERLEVEL" val="1"/>
  <p:tag name="KSO_WM_TAG_VERSION" val="1.0"/>
  <p:tag name="KSO_WM_BEAUTIFY_FLAG" val="#wm#"/>
  <p:tag name="KSO_WM_UNIT_TYPE" val="i"/>
  <p:tag name="KSO_WM_UNIT_INDEX" val="1"/>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i*4"/>
  <p:tag name="KSO_WM_UNIT_LAYERLEVEL" val="1"/>
  <p:tag name="KSO_WM_TAG_VERSION" val="1.0"/>
  <p:tag name="KSO_WM_BEAUTIFY_FLAG" val="#wm#"/>
  <p:tag name="KSO_WM_UNIT_TYPE" val="i"/>
  <p:tag name="KSO_WM_UNIT_INDEX" val="4"/>
</p:tagLst>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游ゴシック Light"/>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游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黑体"/>
        <a:ea typeface=""/>
        <a:cs typeface=""/>
        <a:font script="Jpan" typeface="游ゴシック Light"/>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游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黑体"/>
        <a:ea typeface=""/>
        <a:cs typeface=""/>
        <a:font script="Jpan" typeface="游ゴシック Light"/>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游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TotalTime>
  <Words>1569</Words>
  <Application>Microsoft Office PowerPoint</Application>
  <PresentationFormat>宽屏</PresentationFormat>
  <Paragraphs>197</Paragraphs>
  <Slides>21</Slides>
  <Notes>0</Notes>
  <HiddenSlides>0</HiddenSlides>
  <MMClips>0</MMClips>
  <ScaleCrop>false</ScaleCrop>
  <HeadingPairs>
    <vt:vector size="6" baseType="variant">
      <vt:variant>
        <vt:lpstr>已用的字体</vt:lpstr>
      </vt:variant>
      <vt:variant>
        <vt:i4>4</vt:i4>
      </vt:variant>
      <vt:variant>
        <vt:lpstr>主题</vt:lpstr>
      </vt:variant>
      <vt:variant>
        <vt:i4>3</vt:i4>
      </vt:variant>
      <vt:variant>
        <vt:lpstr>幻灯片标题</vt:lpstr>
      </vt:variant>
      <vt:variant>
        <vt:i4>21</vt:i4>
      </vt:variant>
    </vt:vector>
  </HeadingPairs>
  <TitlesOfParts>
    <vt:vector size="28" baseType="lpstr">
      <vt:lpstr>黑体</vt:lpstr>
      <vt:lpstr>微软雅黑</vt:lpstr>
      <vt:lpstr>Arial</vt:lpstr>
      <vt:lpstr>Wingdings</vt:lpstr>
      <vt:lpstr>1_Office 主题​​</vt:lpstr>
      <vt:lpstr>2_Office 主题​​</vt:lpstr>
      <vt:lpstr>3_Office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TUP</dc:creator>
  <cp:lastModifiedBy>295852478@qq.com</cp:lastModifiedBy>
  <cp:revision>170</cp:revision>
  <dcterms:created xsi:type="dcterms:W3CDTF">2025-08-17T10:25:55Z</dcterms:created>
  <dcterms:modified xsi:type="dcterms:W3CDTF">2025-08-18T02:08:31Z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y fmtid="{D5CDD505-2E9C-101B-9397-08002B2CF9AE}" pid="3" name="ICV">
    <vt:lpwstr>DC13E50405F74FDFA8E58904CEDCE4C2</vt:lpwstr>
  </property>
  <property fmtid="{D5CDD505-2E9C-101B-9397-08002B2CF9AE}" pid="4" name="KSOProductBuildVer">
    <vt:lpwstr>2052-6.11.0.8885</vt:lpwstr>
  </property>
</Properties>
</file>