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5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5" r:id="rId2"/>
    <p:sldMasterId id="2147483715" r:id="rId3"/>
    <p:sldMasterId id="2147483721" r:id="rId4"/>
  </p:sldMasterIdLst>
  <p:handoutMasterIdLst>
    <p:handoutMasterId r:id="rId24"/>
  </p:handoutMasterIdLst>
  <p:sldIdLst>
    <p:sldId id="450" r:id="rId5"/>
    <p:sldId id="451" r:id="rId6"/>
    <p:sldId id="452" r:id="rId7"/>
    <p:sldId id="383" r:id="rId8"/>
    <p:sldId id="435" r:id="rId9"/>
    <p:sldId id="436" r:id="rId10"/>
    <p:sldId id="437" r:id="rId11"/>
    <p:sldId id="438" r:id="rId12"/>
    <p:sldId id="439" r:id="rId13"/>
    <p:sldId id="440" r:id="rId14"/>
    <p:sldId id="441" r:id="rId15"/>
    <p:sldId id="442" r:id="rId16"/>
    <p:sldId id="443" r:id="rId17"/>
    <p:sldId id="444" r:id="rId18"/>
    <p:sldId id="445" r:id="rId19"/>
    <p:sldId id="446" r:id="rId20"/>
    <p:sldId id="447" r:id="rId21"/>
    <p:sldId id="448" r:id="rId22"/>
    <p:sldId id="45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93"/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456" y="39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urn:microsoft.com/office/officeart/2005/8/layout/vList3" loCatId="list" qsTypeId="urn:microsoft.com/office/officeart/2005/8/quickstyle/simple1#1" qsCatId="simple" csTypeId="urn:microsoft.com/office/officeart/2005/8/colors/accent1_2#1" csCatId="accent1" phldr="0"/>
      <dgm:spPr/>
    </dgm:pt>
    <dgm:pt modelId="{BEB4A0DE-FB16-4C4F-8DEA-03570694B93A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了解社区康复护理的对象、工作内容。</a:t>
          </a:r>
        </a:p>
      </dgm:t>
    </dgm:pt>
    <dgm:pt modelId="{A1CD0B47-03FC-4535-A972-2673574CE2F3}" type="parTrans" cxnId="{EA811654-7FFC-4181-BB26-A7C33C5254A8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66283CB7-69B8-41D5-A569-950515985F71}" type="sibTrans" cxnId="{EA811654-7FFC-4181-BB26-A7C33C5254A8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1A5EA0A-517A-463B-9BA8-5EB54D7D10F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熟悉建立社区健康档案的注意事项及管理中存在的问题;社区健康档案的种类与内容。</a:t>
          </a:r>
        </a:p>
      </dgm:t>
    </dgm:pt>
    <dgm:pt modelId="{E2B15CF1-464F-45CC-BFE4-6F0AA417C19E}" type="parTrans" cxnId="{198D61C3-C3BF-4B4E-912F-13C7171E92F8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4EA87785-B7B3-4F48-BB13-D91C5DEA8DC1}" type="sibTrans" cxnId="{198D61C3-C3BF-4B4E-912F-13C7171E92F8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25EF8B53-4C57-43A4-9FE1-40C318A0AD8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掌握残疾、康复、社区康复护理的概念；社区康复护理的原则；</a:t>
          </a:r>
          <a:r>
            <a:rPr lang="zh-CN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rPr>
            <a:t>常用的康复护理技术。</a:t>
          </a:r>
          <a:endParaRPr lang="zh-CN" altLang="en-US" sz="20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62CE1C4C-AE05-4247-9728-BCA5F5CA780A}" type="parTrans" cxnId="{10223562-2F0C-4835-8F74-3C7A2F98650C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F463D266-32E5-414A-9781-DA46FFE60955}" type="sibTrans" cxnId="{10223562-2F0C-4835-8F74-3C7A2F98650C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920516C-FF6E-4FED-988F-815B127E5487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能对社区偏瘫、截瘫、腰椎间盘突出、骨折病人进行康复指导与护理。</a:t>
          </a:r>
        </a:p>
      </dgm:t>
    </dgm:pt>
    <dgm:pt modelId="{50A405F0-E797-4DFD-87B8-83812B40E0C9}" type="parTrans" cxnId="{5F283AA0-57C0-4624-81F6-2088F987D6BF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897AC111-EB92-461B-AFEF-58E0072ED4B5}" type="sibTrans" cxnId="{5F283AA0-57C0-4624-81F6-2088F987D6BF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4"/>
      <dgm:spPr/>
    </dgm:pt>
    <dgm:pt modelId="{5D3E6026-A697-4D8F-84B5-C5321A8528B3}" type="pres">
      <dgm:prSet presAssocID="{BEB4A0DE-FB16-4C4F-8DEA-03570694B93A}" presName="txShp" presStyleLbl="node1" presStyleIdx="0" presStyleCnt="4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4"/>
      <dgm:spPr/>
    </dgm:pt>
    <dgm:pt modelId="{DC27DDA6-73A4-45AF-8B52-70E594C6E063}" type="pres">
      <dgm:prSet presAssocID="{11A5EA0A-517A-463B-9BA8-5EB54D7D10F8}" presName="txShp" presStyleLbl="node1" presStyleIdx="1" presStyleCnt="4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4"/>
      <dgm:spPr/>
    </dgm:pt>
    <dgm:pt modelId="{00C34D87-B2DD-493A-BAA2-1A14EA17DEB1}" type="pres">
      <dgm:prSet presAssocID="{25EF8B53-4C57-43A4-9FE1-40C318A0AD88}" presName="txShp" presStyleLbl="node1" presStyleIdx="2" presStyleCnt="4">
        <dgm:presLayoutVars>
          <dgm:bulletEnabled val="1"/>
        </dgm:presLayoutVars>
      </dgm:prSet>
      <dgm:spPr/>
    </dgm:pt>
    <dgm:pt modelId="{539D12D7-6F87-4A1E-80DF-EAB5320C4676}" type="pres">
      <dgm:prSet presAssocID="{F463D266-32E5-414A-9781-DA46FFE60955}" presName="spacing" presStyleCnt="0"/>
      <dgm:spPr/>
    </dgm:pt>
    <dgm:pt modelId="{52719CFF-D917-4BE2-A334-874D3DCFF3E0}" type="pres">
      <dgm:prSet presAssocID="{1920516C-FF6E-4FED-988F-815B127E5487}" presName="composite" presStyleCnt="0"/>
      <dgm:spPr/>
    </dgm:pt>
    <dgm:pt modelId="{8FE7F43B-F07E-4C3B-89AA-CFEEE19DAAD4}" type="pres">
      <dgm:prSet presAssocID="{1920516C-FF6E-4FED-988F-815B127E5487}" presName="imgShp" presStyleLbl="fgImgPlace1" presStyleIdx="3" presStyleCnt="4"/>
      <dgm:spPr/>
    </dgm:pt>
    <dgm:pt modelId="{47366DD4-F5A0-4835-9ACB-F7B8494C17EA}" type="pres">
      <dgm:prSet presAssocID="{1920516C-FF6E-4FED-988F-815B127E5487}" presName="txShp" presStyleLbl="node1" presStyleIdx="3" presStyleCnt="4">
        <dgm:presLayoutVars>
          <dgm:bulletEnabled val="1"/>
        </dgm:presLayoutVars>
      </dgm:prSet>
      <dgm:spPr/>
    </dgm:pt>
  </dgm:ptLst>
  <dgm:cxnLst>
    <dgm:cxn modelId="{21DDC018-E5F2-4949-AC00-2472960A19B5}" type="presOf" srcId="{11A5EA0A-517A-463B-9BA8-5EB54D7D10F8}" destId="{DC27DDA6-73A4-45AF-8B52-70E594C6E063}" srcOrd="0" destOrd="0" presId="urn:microsoft.com/office/officeart/2005/8/layout/vList3"/>
    <dgm:cxn modelId="{DECFBF2D-B269-47E6-8B3D-B9D99B529009}" type="presOf" srcId="{F463D266-32E5-414A-9781-DA46FFE60955}" destId="{539D12D7-6F87-4A1E-80DF-EAB5320C4676}" srcOrd="0" destOrd="0" presId="urn:microsoft.com/office/officeart/2005/8/layout/vList3"/>
    <dgm:cxn modelId="{10223562-2F0C-4835-8F74-3C7A2F98650C}" srcId="{800EE499-D129-484D-B5C0-D0F3AC30E8B1}" destId="{25EF8B53-4C57-43A4-9FE1-40C318A0AD88}" srcOrd="2" destOrd="0" parTransId="{62CE1C4C-AE05-4247-9728-BCA5F5CA780A}" sibTransId="{F463D266-32E5-414A-9781-DA46FFE60955}"/>
    <dgm:cxn modelId="{B531A645-36A6-4008-8E0C-EED3AB603902}" type="presOf" srcId="{66283CB7-69B8-41D5-A569-950515985F71}" destId="{01F33C7F-4C3C-42D3-8542-4BC345A10B4C}" srcOrd="0" destOrd="0" presId="urn:microsoft.com/office/officeart/2005/8/layout/vList3"/>
    <dgm:cxn modelId="{1F348569-04F8-41E4-912B-FE66C8CB0160}" type="presOf" srcId="{800EE499-D129-484D-B5C0-D0F3AC30E8B1}" destId="{3A30B1D0-F146-41C6-9373-8CC849B0566C}" srcOrd="0" destOrd="0" presId="urn:microsoft.com/office/officeart/2005/8/layout/vList3"/>
    <dgm:cxn modelId="{EA811654-7FFC-4181-BB26-A7C33C5254A8}" srcId="{800EE499-D129-484D-B5C0-D0F3AC30E8B1}" destId="{BEB4A0DE-FB16-4C4F-8DEA-03570694B93A}" srcOrd="0" destOrd="0" parTransId="{A1CD0B47-03FC-4535-A972-2673574CE2F3}" sibTransId="{66283CB7-69B8-41D5-A569-950515985F71}"/>
    <dgm:cxn modelId="{5F283AA0-57C0-4624-81F6-2088F987D6BF}" srcId="{800EE499-D129-484D-B5C0-D0F3AC30E8B1}" destId="{1920516C-FF6E-4FED-988F-815B127E5487}" srcOrd="3" destOrd="0" parTransId="{50A405F0-E797-4DFD-87B8-83812B40E0C9}" sibTransId="{897AC111-EB92-461B-AFEF-58E0072ED4B5}"/>
    <dgm:cxn modelId="{99B18DB4-A595-4332-B3B8-23D34F99B630}" type="presOf" srcId="{4EA87785-B7B3-4F48-BB13-D91C5DEA8DC1}" destId="{1BD648EC-230D-47E1-A618-F93D265B0703}" srcOrd="0" destOrd="0" presId="urn:microsoft.com/office/officeart/2005/8/layout/vList3"/>
    <dgm:cxn modelId="{198D61C3-C3BF-4B4E-912F-13C7171E92F8}" srcId="{800EE499-D129-484D-B5C0-D0F3AC30E8B1}" destId="{11A5EA0A-517A-463B-9BA8-5EB54D7D10F8}" srcOrd="1" destOrd="0" parTransId="{E2B15CF1-464F-45CC-BFE4-6F0AA417C19E}" sibTransId="{4EA87785-B7B3-4F48-BB13-D91C5DEA8DC1}"/>
    <dgm:cxn modelId="{88122AD0-F2B1-46FC-978B-3A729A0793D9}" type="presOf" srcId="{25EF8B53-4C57-43A4-9FE1-40C318A0AD88}" destId="{00C34D87-B2DD-493A-BAA2-1A14EA17DEB1}" srcOrd="0" destOrd="0" presId="urn:microsoft.com/office/officeart/2005/8/layout/vList3"/>
    <dgm:cxn modelId="{EA09E7D4-82C3-4011-9311-47530BA1B399}" type="presOf" srcId="{BEB4A0DE-FB16-4C4F-8DEA-03570694B93A}" destId="{5D3E6026-A697-4D8F-84B5-C5321A8528B3}" srcOrd="0" destOrd="0" presId="urn:microsoft.com/office/officeart/2005/8/layout/vList3"/>
    <dgm:cxn modelId="{F434EFF5-D7E1-4795-AE4C-03D08FC48A65}" type="presOf" srcId="{1920516C-FF6E-4FED-988F-815B127E5487}" destId="{47366DD4-F5A0-4835-9ACB-F7B8494C17EA}" srcOrd="0" destOrd="0" presId="urn:microsoft.com/office/officeart/2005/8/layout/vList3"/>
    <dgm:cxn modelId="{85FCF308-0B65-4A83-A97D-CDA376755CD4}" type="presParOf" srcId="{3A30B1D0-F146-41C6-9373-8CC849B0566C}" destId="{65AAD8D9-A2BB-4BC0-ADC4-32A3E0934999}" srcOrd="0" destOrd="0" presId="urn:microsoft.com/office/officeart/2005/8/layout/vList3"/>
    <dgm:cxn modelId="{1D31278A-DA22-41B2-ACE5-2F948D28029A}" type="presParOf" srcId="{65AAD8D9-A2BB-4BC0-ADC4-32A3E0934999}" destId="{F8DF891C-0D10-4055-A8A8-3FC34ADEDC5B}" srcOrd="0" destOrd="0" presId="urn:microsoft.com/office/officeart/2005/8/layout/vList3"/>
    <dgm:cxn modelId="{F69FB6DE-C37D-4062-B33D-00D6E34406A4}" type="presParOf" srcId="{65AAD8D9-A2BB-4BC0-ADC4-32A3E0934999}" destId="{5D3E6026-A697-4D8F-84B5-C5321A8528B3}" srcOrd="1" destOrd="0" presId="urn:microsoft.com/office/officeart/2005/8/layout/vList3"/>
    <dgm:cxn modelId="{731A11E2-6714-47F4-961E-A7C2F3214C40}" type="presParOf" srcId="{3A30B1D0-F146-41C6-9373-8CC849B0566C}" destId="{01F33C7F-4C3C-42D3-8542-4BC345A10B4C}" srcOrd="1" destOrd="0" presId="urn:microsoft.com/office/officeart/2005/8/layout/vList3"/>
    <dgm:cxn modelId="{7E105C35-ED42-4F9A-A577-B1330C2E7E38}" type="presParOf" srcId="{3A30B1D0-F146-41C6-9373-8CC849B0566C}" destId="{5373068E-DCEB-4D3C-BFF1-43C34CE727FD}" srcOrd="2" destOrd="0" presId="urn:microsoft.com/office/officeart/2005/8/layout/vList3"/>
    <dgm:cxn modelId="{B7DF5398-9CF3-4C31-AB5C-358A8D1371AC}" type="presParOf" srcId="{5373068E-DCEB-4D3C-BFF1-43C34CE727FD}" destId="{48C23F44-CDC2-4998-B9C4-F737C51D3228}" srcOrd="0" destOrd="0" presId="urn:microsoft.com/office/officeart/2005/8/layout/vList3"/>
    <dgm:cxn modelId="{7B276164-4E26-481A-8996-542A6B29136B}" type="presParOf" srcId="{5373068E-DCEB-4D3C-BFF1-43C34CE727FD}" destId="{DC27DDA6-73A4-45AF-8B52-70E594C6E063}" srcOrd="1" destOrd="0" presId="urn:microsoft.com/office/officeart/2005/8/layout/vList3"/>
    <dgm:cxn modelId="{5DA34699-E149-482A-B45A-DF88F7F6A8EB}" type="presParOf" srcId="{3A30B1D0-F146-41C6-9373-8CC849B0566C}" destId="{1BD648EC-230D-47E1-A618-F93D265B0703}" srcOrd="3" destOrd="0" presId="urn:microsoft.com/office/officeart/2005/8/layout/vList3"/>
    <dgm:cxn modelId="{44E80D7E-E047-42C8-816F-5A3F3F3394A0}" type="presParOf" srcId="{3A30B1D0-F146-41C6-9373-8CC849B0566C}" destId="{7D4A810A-A6D4-47BA-AF8D-AB4F73C04080}" srcOrd="4" destOrd="0" presId="urn:microsoft.com/office/officeart/2005/8/layout/vList3"/>
    <dgm:cxn modelId="{6B1595CF-65D3-4BDF-A0D6-F3128BFA2001}" type="presParOf" srcId="{7D4A810A-A6D4-47BA-AF8D-AB4F73C04080}" destId="{69DE5637-6198-4292-ADFF-69DC2A063BC5}" srcOrd="0" destOrd="0" presId="urn:microsoft.com/office/officeart/2005/8/layout/vList3"/>
    <dgm:cxn modelId="{230AC92F-3357-41E0-AD89-C45E63E78483}" type="presParOf" srcId="{7D4A810A-A6D4-47BA-AF8D-AB4F73C04080}" destId="{00C34D87-B2DD-493A-BAA2-1A14EA17DEB1}" srcOrd="1" destOrd="0" presId="urn:microsoft.com/office/officeart/2005/8/layout/vList3"/>
    <dgm:cxn modelId="{945AAE8D-65AE-4ECA-A651-25C4DB6C8A7E}" type="presParOf" srcId="{3A30B1D0-F146-41C6-9373-8CC849B0566C}" destId="{539D12D7-6F87-4A1E-80DF-EAB5320C4676}" srcOrd="5" destOrd="0" presId="urn:microsoft.com/office/officeart/2005/8/layout/vList3"/>
    <dgm:cxn modelId="{BB3B36F7-2D13-4943-85B1-D20AF1215AF4}" type="presParOf" srcId="{3A30B1D0-F146-41C6-9373-8CC849B0566C}" destId="{52719CFF-D917-4BE2-A334-874D3DCFF3E0}" srcOrd="6" destOrd="0" presId="urn:microsoft.com/office/officeart/2005/8/layout/vList3"/>
    <dgm:cxn modelId="{884A605F-124E-4D24-82D7-92D3C2A881E0}" type="presParOf" srcId="{52719CFF-D917-4BE2-A334-874D3DCFF3E0}" destId="{8FE7F43B-F07E-4C3B-89AA-CFEEE19DAAD4}" srcOrd="0" destOrd="0" presId="urn:microsoft.com/office/officeart/2005/8/layout/vList3"/>
    <dgm:cxn modelId="{95C0E1C8-D93F-4D59-A772-8DE9EE1DF606}" type="presParOf" srcId="{52719CFF-D917-4BE2-A334-874D3DCFF3E0}" destId="{47366DD4-F5A0-4835-9ACB-F7B8494C17E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E6026-A697-4D8F-84B5-C5321A8528B3}">
      <dsp:nvSpPr>
        <dsp:cNvPr id="0" name=""/>
        <dsp:cNvSpPr/>
      </dsp:nvSpPr>
      <dsp:spPr>
        <a:xfrm rot="10800000">
          <a:off x="2074328" y="589"/>
          <a:ext cx="7562522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了解社区康复护理的对象、工作内容。</a:t>
          </a:r>
        </a:p>
      </dsp:txBody>
      <dsp:txXfrm rot="10800000">
        <a:off x="2243811" y="589"/>
        <a:ext cx="7393039" cy="677931"/>
      </dsp:txXfrm>
    </dsp:sp>
    <dsp:sp modelId="{F8DF891C-0D10-4055-A8A8-3FC34ADEDC5B}">
      <dsp:nvSpPr>
        <dsp:cNvPr id="0" name=""/>
        <dsp:cNvSpPr/>
      </dsp:nvSpPr>
      <dsp:spPr>
        <a:xfrm>
          <a:off x="1735363" y="589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7DDA6-73A4-45AF-8B52-70E594C6E063}">
      <dsp:nvSpPr>
        <dsp:cNvPr id="0" name=""/>
        <dsp:cNvSpPr/>
      </dsp:nvSpPr>
      <dsp:spPr>
        <a:xfrm rot="10800000">
          <a:off x="2074328" y="848004"/>
          <a:ext cx="7562522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熟悉建立社区健康档案的注意事项及管理中存在的问题;社区健康档案的种类与内容。</a:t>
          </a:r>
        </a:p>
      </dsp:txBody>
      <dsp:txXfrm rot="10800000">
        <a:off x="2243811" y="848004"/>
        <a:ext cx="7393039" cy="677931"/>
      </dsp:txXfrm>
    </dsp:sp>
    <dsp:sp modelId="{48C23F44-CDC2-4998-B9C4-F737C51D3228}">
      <dsp:nvSpPr>
        <dsp:cNvPr id="0" name=""/>
        <dsp:cNvSpPr/>
      </dsp:nvSpPr>
      <dsp:spPr>
        <a:xfrm>
          <a:off x="1735363" y="848004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C34D87-B2DD-493A-BAA2-1A14EA17DEB1}">
      <dsp:nvSpPr>
        <dsp:cNvPr id="0" name=""/>
        <dsp:cNvSpPr/>
      </dsp:nvSpPr>
      <dsp:spPr>
        <a:xfrm rot="10800000">
          <a:off x="2074328" y="1695418"/>
          <a:ext cx="7562522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掌握残疾、康复、社区康复护理的概念；社区康复护理的原则；</a:t>
          </a:r>
          <a:r>
            <a:rPr lang="zh-CN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rPr>
            <a:t>常用的康复护理技术。</a:t>
          </a:r>
          <a:endParaRPr lang="zh-CN" altLang="en-US" sz="2000" kern="12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 rot="10800000">
        <a:off x="2243811" y="1695418"/>
        <a:ext cx="7393039" cy="677931"/>
      </dsp:txXfrm>
    </dsp:sp>
    <dsp:sp modelId="{69DE5637-6198-4292-ADFF-69DC2A063BC5}">
      <dsp:nvSpPr>
        <dsp:cNvPr id="0" name=""/>
        <dsp:cNvSpPr/>
      </dsp:nvSpPr>
      <dsp:spPr>
        <a:xfrm>
          <a:off x="1735363" y="1695418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366DD4-F5A0-4835-9ACB-F7B8494C17EA}">
      <dsp:nvSpPr>
        <dsp:cNvPr id="0" name=""/>
        <dsp:cNvSpPr/>
      </dsp:nvSpPr>
      <dsp:spPr>
        <a:xfrm rot="10800000">
          <a:off x="2074328" y="2542833"/>
          <a:ext cx="7562522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能对社区偏瘫、截瘫、腰椎间盘突出、骨折病人进行康复指导与护理。</a:t>
          </a:r>
        </a:p>
      </dsp:txBody>
      <dsp:txXfrm rot="10800000">
        <a:off x="2243811" y="2542833"/>
        <a:ext cx="7393039" cy="677931"/>
      </dsp:txXfrm>
    </dsp:sp>
    <dsp:sp modelId="{8FE7F43B-F07E-4C3B-89AA-CFEEE19DAAD4}">
      <dsp:nvSpPr>
        <dsp:cNvPr id="0" name=""/>
        <dsp:cNvSpPr/>
      </dsp:nvSpPr>
      <dsp:spPr>
        <a:xfrm>
          <a:off x="1735363" y="2542833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3" y="3394164"/>
            <a:ext cx="5080001" cy="3464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-1"/>
            <a:ext cx="6184901" cy="42182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49107"/>
            <a:ext cx="12191153" cy="6907953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261252" y="1612899"/>
            <a:ext cx="554065" cy="571500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9"/>
            <a:ext cx="1292225" cy="1414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1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1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583777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3497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665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35"/>
            </a:lvl4pPr>
            <a:lvl5pPr marL="2438400" indent="0" algn="ctr">
              <a:buNone/>
              <a:defRPr sz="2135"/>
            </a:lvl5pPr>
            <a:lvl6pPr marL="3048000" indent="0" algn="ctr">
              <a:buNone/>
              <a:defRPr sz="2135"/>
            </a:lvl6pPr>
            <a:lvl7pPr marL="3657600" indent="0" algn="ctr">
              <a:buNone/>
              <a:defRPr sz="2135"/>
            </a:lvl7pPr>
            <a:lvl8pPr marL="4267200" indent="0" algn="ctr">
              <a:buNone/>
              <a:defRPr sz="2135"/>
            </a:lvl8pPr>
            <a:lvl9pPr marL="4876800" indent="0" algn="ctr">
              <a:buNone/>
              <a:defRPr sz="21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9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60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33" Type="http://schemas.openxmlformats.org/officeDocument/2006/relationships/slideLayout" Target="../slideLayouts/slideLayout59.xml"/><Relationship Id="rId38" Type="http://schemas.openxmlformats.org/officeDocument/2006/relationships/slideLayout" Target="../slideLayouts/slideLayout64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32" Type="http://schemas.openxmlformats.org/officeDocument/2006/relationships/slideLayout" Target="../slideLayouts/slideLayout58.xml"/><Relationship Id="rId37" Type="http://schemas.openxmlformats.org/officeDocument/2006/relationships/slideLayout" Target="../slideLayouts/slideLayout63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36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slideLayout" Target="../slideLayouts/slideLayout57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6.xml"/><Relationship Id="rId35" Type="http://schemas.openxmlformats.org/officeDocument/2006/relationships/slideLayout" Target="../slideLayouts/slideLayout61.xml"/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  <p:sldLayoutId id="2147483703" r:id="rId28"/>
    <p:sldLayoutId id="2147483704" r:id="rId29"/>
    <p:sldLayoutId id="2147483705" r:id="rId30"/>
    <p:sldLayoutId id="2147483706" r:id="rId31"/>
    <p:sldLayoutId id="2147483707" r:id="rId32"/>
    <p:sldLayoutId id="2147483708" r:id="rId33"/>
    <p:sldLayoutId id="2147483709" r:id="rId34"/>
    <p:sldLayoutId id="2147483710" r:id="rId35"/>
    <p:sldLayoutId id="2147483711" r:id="rId36"/>
    <p:sldLayoutId id="2147483712" r:id="rId37"/>
    <p:sldLayoutId id="2147483713" r:id="rId38"/>
    <p:sldLayoutId id="2147483714" r:id="rId3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7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1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828800"/>
            <a:ext cx="10896600" cy="457771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（三）注意事项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在体位变换前，应向病人说明目的和要求，以取得配合，并对全身的皮肤进行检查，包括有无压红、破溃等。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在体位变换中，要尽可能让病人发挥残存的能力进行体位变换，同时给予必要的协助和指导。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在体位变换后，要保持病人的体位舒适及正确的肢体位置。</a:t>
            </a:r>
          </a:p>
        </p:txBody>
      </p:sp>
      <p:sp>
        <p:nvSpPr>
          <p:cNvPr id="20483" name="标题 9"/>
          <p:cNvSpPr/>
          <p:nvPr/>
        </p:nvSpPr>
        <p:spPr>
          <a:xfrm>
            <a:off x="1828800" y="1066800"/>
            <a:ext cx="2819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体位及其变换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98DFCD5-1383-AC41-FD0E-586E2C1E0A0B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981200" y="1843405"/>
            <a:ext cx="6858000" cy="434403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（一）目的</a:t>
            </a:r>
          </a:p>
          <a:p>
            <a:pPr marL="342900" lvl="1" indent="-342900" eaLnBrk="1" hangingPunct="1"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预防并发症，增进病人参与生活活动与社会活动。</a:t>
            </a:r>
          </a:p>
          <a:p>
            <a:pPr marL="342900" lvl="1" indent="-342900" eaLnBrk="1" hangingPunct="1"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（二）方法</a:t>
            </a:r>
          </a:p>
          <a:p>
            <a:pPr marL="342900" lvl="1" indent="-342900" eaLnBrk="1" hangingPunct="1"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扶持行走训练</a:t>
            </a:r>
          </a:p>
          <a:p>
            <a:pPr marL="342900" lvl="1" indent="-342900" eaLnBrk="1" hangingPunct="1"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独立行走训练 </a:t>
            </a:r>
          </a:p>
          <a:p>
            <a:pPr marL="342900" lvl="1" indent="-342900" eaLnBrk="1" hangingPunct="1"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扶杖架拐行走训练 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）背靠墙站立训练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）架拐行走训练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）单拐行走训练</a:t>
            </a:r>
          </a:p>
          <a:p>
            <a:pPr marL="342900" lvl="1" indent="-342900" eaLnBrk="1" hangingPunct="1"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上下楼梯的训练 </a:t>
            </a:r>
          </a:p>
          <a:p>
            <a:pPr marL="342900" lvl="1" indent="-342900" eaLnBrk="1" hangingPunct="1"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扶栏上下楼训练</a:t>
            </a:r>
          </a:p>
          <a:p>
            <a:pPr marL="342900" lvl="1" indent="-342900" eaLnBrk="1" hangingPunct="1"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扶杖上下楼训练</a:t>
            </a:r>
          </a:p>
        </p:txBody>
      </p:sp>
      <p:sp>
        <p:nvSpPr>
          <p:cNvPr id="22531" name="标题 9"/>
          <p:cNvSpPr/>
          <p:nvPr/>
        </p:nvSpPr>
        <p:spPr>
          <a:xfrm>
            <a:off x="1752600" y="946150"/>
            <a:ext cx="3657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立位移动训练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E8446ED-2B39-1C95-4BD5-7410A0F5F005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752600" y="1779905"/>
            <a:ext cx="9144000" cy="282067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（三）注意事项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病人作移动训练时需有人保护，以免发生危险。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要根据病人的情况选择移动训练的方法，循序渐进，保证病人安全。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指导者在病人移动过程中要有正确的指令，使病人掌握移动的方法。</a:t>
            </a:r>
          </a:p>
        </p:txBody>
      </p:sp>
      <p:sp>
        <p:nvSpPr>
          <p:cNvPr id="22531" name="标题 9"/>
          <p:cNvSpPr/>
          <p:nvPr/>
        </p:nvSpPr>
        <p:spPr>
          <a:xfrm>
            <a:off x="1066800" y="9144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立位移动训练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FFC03E4-3B6F-6D32-04C4-58D0F7B2A664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676401" y="1736091"/>
            <a:ext cx="9144000" cy="443611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（一）目的</a:t>
            </a:r>
          </a:p>
          <a:p>
            <a:pPr marL="0" lvl="1" indent="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帮助病伤残者促进和恢复自理能力，改善健康状况和生活质量，使病人达到自我护理，回归家庭生活。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（二）方法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进食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个人卫生及入浴 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穿脱衣裤 </a:t>
            </a: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乘轮椅如厕</a:t>
            </a:r>
          </a:p>
        </p:txBody>
      </p:sp>
      <p:sp>
        <p:nvSpPr>
          <p:cNvPr id="24579" name="标题 9"/>
          <p:cNvSpPr/>
          <p:nvPr/>
        </p:nvSpPr>
        <p:spPr>
          <a:xfrm>
            <a:off x="1295400" y="1066800"/>
            <a:ext cx="51054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日常生活活动能力训练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363055D-CAA9-2D46-9759-F05D27730DAB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447800" y="1676401"/>
            <a:ext cx="9982200" cy="49530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（一）康复护理目标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防止并发症，减少后遗症。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积极配合和参与康复训练和自我护理。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通过康复训练最大限度恢复受损的生理功能，达到生活自理，回归社会。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（二）康复护理措施 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康复训练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）保持良好的肢体位置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）协助病人被动运动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）指导病人作体位转移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）鼓励病人做桥式运动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）语言训练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）日常生活活动能力训练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常见并发症的预防 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心理护理 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健康教育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）对病人及家属的指导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）社区家庭环境的改造指导</a:t>
            </a:r>
          </a:p>
        </p:txBody>
      </p:sp>
      <p:sp>
        <p:nvSpPr>
          <p:cNvPr id="25603" name="标题 9"/>
          <p:cNvSpPr/>
          <p:nvPr/>
        </p:nvSpPr>
        <p:spPr>
          <a:xfrm>
            <a:off x="533400" y="990600"/>
            <a:ext cx="57912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偏瘫病人的家庭康复护理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F67C1D6-F296-E311-524E-9FD2A57C8C8D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社区常见伤残病病人的康复护理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1779905"/>
            <a:ext cx="11734800" cy="484949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早期康复护理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）患者应放置正确的体位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）各关节被动活动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）防止各种并发症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恢复期康复护理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）增强肌力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）坐位训练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）站立训练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）转移训练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）乘坐轮椅训练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）心理护理</a:t>
            </a:r>
          </a:p>
          <a:p>
            <a:pPr lvl="1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）健康宣教</a:t>
            </a:r>
          </a:p>
        </p:txBody>
      </p:sp>
      <p:sp>
        <p:nvSpPr>
          <p:cNvPr id="26627" name="标题 9"/>
          <p:cNvSpPr/>
          <p:nvPr/>
        </p:nvSpPr>
        <p:spPr>
          <a:xfrm>
            <a:off x="609601" y="1066800"/>
            <a:ext cx="5334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截瘫病人的家庭康复护理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67C368A-42E1-4EEC-189C-3155E6B74606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社区常见伤残病病人的康复护理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447800" y="2084070"/>
            <a:ext cx="10725150" cy="4469130"/>
          </a:xfrm>
        </p:spPr>
        <p:txBody>
          <a:bodyPr vert="horz" wrap="square" lIns="91440" tIns="45720" rIns="91440" bIns="45720" anchor="t" anchorCtr="0">
            <a:normAutofit lnSpcReduction="10000"/>
          </a:bodyPr>
          <a:lstStyle/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（一）康复护理目标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减轻或消除腰腿疼痛，改善腰椎活动度。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掌握腰腿痛复发的原因和防治知识，正确掌握腰围使用、家庭牵引和腰背肌训练方法。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通过健康教育，社区群众重视预防，做好自我防护。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（二）康复护理措施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康复训练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）卧床休息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）保持良好的睡姿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）腰围使用的指导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）腰背肌的训练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）家庭腰牵的指导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心理护理 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健康教育 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）避免因日常生活不良姿势而引起腰痛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）工作中尽可能减少腰骶部的负担</a:t>
            </a:r>
          </a:p>
          <a:p>
            <a:pPr marL="342900" lvl="1" indent="-342900" eaLnBrk="1" hangingPunct="1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）运动中注意腰部防护</a:t>
            </a:r>
          </a:p>
        </p:txBody>
      </p:sp>
      <p:sp>
        <p:nvSpPr>
          <p:cNvPr id="27651" name="标题 9"/>
          <p:cNvSpPr/>
          <p:nvPr/>
        </p:nvSpPr>
        <p:spPr>
          <a:xfrm>
            <a:off x="685800" y="1143000"/>
            <a:ext cx="7086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28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腰椎间盘突出症病人的康复护理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C115848-AF40-28C7-AA5F-2849ADE01A00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社区常见伤残病病人的康复护理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85801" y="1553845"/>
            <a:ext cx="11503024" cy="469455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lvl="1" eaLnBrk="1" hangingPunct="1"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骨折早期康复护理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）骨折后早期康复训练的主要形式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）指导患者进行受累关节的主动运动和被动运动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）指导患者进行不负重主动运动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）健侧肢体以及未固定的身体均应进行正常的活动训练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骨折愈合中期康复护理 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骨折愈合后期康复护理 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）主动运动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）助力运动和被动运动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）恢复肌力运动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）恢复日常生活活动能力和工作能力训练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康复护理教育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）康复训练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）给予患者饮食指导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）鼓励患者尽可能生活自理：必要时给予帮助，以尽快恢复其工作能力。</a:t>
            </a:r>
          </a:p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）鼓励患者调节好心理</a:t>
            </a:r>
          </a:p>
        </p:txBody>
      </p:sp>
      <p:sp>
        <p:nvSpPr>
          <p:cNvPr id="28675" name="标题 9"/>
          <p:cNvSpPr/>
          <p:nvPr/>
        </p:nvSpPr>
        <p:spPr>
          <a:xfrm>
            <a:off x="685801" y="838200"/>
            <a:ext cx="5943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骨折后病人的康复护理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240A713-E838-B06D-F0FA-CC1C900D5F23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社区常见伤残病病人的康复护理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295400" y="2667000"/>
            <a:ext cx="8903335" cy="119888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为残疾者进行社区环境和家庭改造是（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） 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．创造舒适的居住环境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．改变对残疾者活动造成障碍的设施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．营造融洽、温暖的家庭环境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．创造残疾者利于社会交往的环境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．创造美观的居住环境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使用假肢者、瘫痪病人恢复行走能力重要的锻炼方法是（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）  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．扶持行走训练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．拐杖行走训练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．立位移动训练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．上下楼梯训练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．轮椅移动训练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．社区康复工作内容不包括下列哪项（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）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．对残疾人给予心理支持 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．对病人和家属健康教育  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．提供疾病的治疗  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．社区康复训练</a:t>
            </a:r>
          </a:p>
          <a:p>
            <a:pPr marL="0" marR="0" lvl="0" indent="0" algn="l" defTabSz="914400" rtl="0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．普查社区内残疾人基本情况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2BCE38F-5A71-6A20-D59A-3D07048BF0B6}"/>
              </a:ext>
            </a:extLst>
          </p:cNvPr>
          <p:cNvSpPr/>
          <p:nvPr/>
        </p:nvSpPr>
        <p:spPr>
          <a:xfrm>
            <a:off x="114300" y="7620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1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5875" y="19685"/>
            <a:ext cx="3674111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1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/>
          </a:p>
        </p:txBody>
      </p:sp>
      <p:sp>
        <p:nvSpPr>
          <p:cNvPr id="9" name="文本框 8"/>
          <p:cNvSpPr txBox="1"/>
          <p:nvPr/>
        </p:nvSpPr>
        <p:spPr>
          <a:xfrm>
            <a:off x="984251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68023" y="1142732"/>
            <a:ext cx="3775075" cy="540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80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1" y="1142732"/>
            <a:ext cx="3698923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3" y="2057387"/>
            <a:ext cx="3770631" cy="540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1" y="2057387"/>
            <a:ext cx="3698923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3" y="2971648"/>
            <a:ext cx="3770631" cy="540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1" y="2971648"/>
            <a:ext cx="3698923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73737" y="3886443"/>
            <a:ext cx="3770631" cy="540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3886048"/>
            <a:ext cx="3702051" cy="540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4372" y="4800448"/>
            <a:ext cx="3757931" cy="540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00907" y="4800843"/>
            <a:ext cx="3702051" cy="540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6" tIns="34282" rIns="68566" bIns="3428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2588" y="160020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单元十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社区康复护理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323943626"/>
              </p:ext>
            </p:extLst>
          </p:nvPr>
        </p:nvGraphicFramePr>
        <p:xfrm>
          <a:off x="381000" y="1371600"/>
          <a:ext cx="11372215" cy="3221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七角星 5"/>
          <p:cNvSpPr/>
          <p:nvPr/>
        </p:nvSpPr>
        <p:spPr>
          <a:xfrm>
            <a:off x="2279650" y="1524000"/>
            <a:ext cx="38735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七角星 6"/>
          <p:cNvSpPr/>
          <p:nvPr/>
        </p:nvSpPr>
        <p:spPr>
          <a:xfrm>
            <a:off x="2279650" y="2400300"/>
            <a:ext cx="38735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七角星 7"/>
          <p:cNvSpPr/>
          <p:nvPr/>
        </p:nvSpPr>
        <p:spPr>
          <a:xfrm>
            <a:off x="2279650" y="3261184"/>
            <a:ext cx="38735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七角星 8"/>
          <p:cNvSpPr/>
          <p:nvPr/>
        </p:nvSpPr>
        <p:spPr>
          <a:xfrm>
            <a:off x="2279650" y="4098255"/>
            <a:ext cx="38735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8893CBF-21D3-1D36-AA43-E10780499B9D}"/>
              </a:ext>
            </a:extLst>
          </p:cNvPr>
          <p:cNvSpPr/>
          <p:nvPr/>
        </p:nvSpPr>
        <p:spPr>
          <a:xfrm>
            <a:off x="228600" y="101424"/>
            <a:ext cx="1779974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342900" lvl="1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685800" lvl="2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028700" lvl="3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371600" lvl="4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1714500" lvl="5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057400" lvl="6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2400300" lvl="7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2743200" lvl="8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066800" y="1627505"/>
            <a:ext cx="10603865" cy="454914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康复的概念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康复 是指综合协调地应用各种措施，以减少病、伤、残者身心社会功能障碍，使病、伤、残者能重返社会。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康复的服务方式：康复机构的康复服务、家庭康复服务、社区康复（或称基层康复）。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社区康复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残疾的概念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残疾的定义 残疾是指因外伤、疾病、发育缺陷或精神因素造成明显的身心功能障碍，以致不同程度地丧失正常生活、工作和学习的一种状态。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残疾的分类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1980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年世界卫生组织制定的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国际残疾分类标准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》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按照残疾的性质和程度及其影响，将残疾分为病损（残损）、失能（残疾）、残障（残废）三个独立的类别。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6387" name="标题 9"/>
          <p:cNvSpPr/>
          <p:nvPr/>
        </p:nvSpPr>
        <p:spPr>
          <a:xfrm>
            <a:off x="1828800" y="838200"/>
            <a:ext cx="2514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2BCE38F-5A71-6A20-D59A-3D07048BF0B6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社区康复护理概述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104900" y="1828800"/>
            <a:ext cx="9982200" cy="471805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社区康复护理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是以康复的整体医疗计划为依据，围绕最大限度恢复功能、减轻残障的全面康复目标，通过功能训练，采用与日常生活活动密切联系的运动和作业治疗方法，帮助残疾者提高自理能力的护理过程。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latinLnBrk="0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社区康复护理的原则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latinLnBrk="0" hangingPunct="1">
              <a:lnSpc>
                <a:spcPct val="150000"/>
              </a:lnSpc>
              <a:spcBef>
                <a:spcPts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全面康复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latinLnBrk="0" hangingPunct="1">
              <a:lnSpc>
                <a:spcPct val="150000"/>
              </a:lnSpc>
              <a:spcBef>
                <a:spcPts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三级预防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latinLnBrk="0" hangingPunct="1">
              <a:lnSpc>
                <a:spcPct val="150000"/>
              </a:lnSpc>
              <a:spcBef>
                <a:spcPts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因陋就简，因地制宜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latinLnBrk="0" hangingPunct="1">
              <a:lnSpc>
                <a:spcPct val="150000"/>
              </a:lnSpc>
              <a:spcBef>
                <a:spcPts val="0"/>
              </a:spcBef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自我护理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har char="–"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411" name="标题 9"/>
          <p:cNvSpPr/>
          <p:nvPr/>
        </p:nvSpPr>
        <p:spPr>
          <a:xfrm>
            <a:off x="1219200" y="1006475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57F2B8-7DEA-9769-4EAF-3B2D81076F27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社区康复护理概述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828800" y="1828801"/>
            <a:ext cx="7162800" cy="48006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algn="l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社区康复护理的对象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algn="l" eaLnBrk="1" hangingPunct="1">
              <a:lnSpc>
                <a:spcPct val="90000"/>
              </a:lnSpc>
              <a:buClrTx/>
              <a:buSzTx/>
              <a:buFontTx/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 残疾人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algn="l" eaLnBrk="1" hangingPunct="1">
              <a:lnSpc>
                <a:spcPct val="90000"/>
              </a:lnSpc>
              <a:buClrTx/>
              <a:buSzTx/>
              <a:buFontTx/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慢性病人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algn="l" eaLnBrk="1" hangingPunct="1">
              <a:lnSpc>
                <a:spcPct val="90000"/>
              </a:lnSpc>
              <a:buClrTx/>
              <a:buSzTx/>
              <a:buFontTx/>
              <a:buChar char="–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 老年人 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（三）社区康复护理的工作内容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普查社区内残疾人的基本情况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对残疾病人给予心理支持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配合和实施各种康复治疗活动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开展家庭康复护理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对病人和家属健康教育和指导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组织病人娱乐和社会活动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指导和参与社区、家庭环境改造和设备代偿 </a:t>
            </a:r>
          </a:p>
        </p:txBody>
      </p:sp>
      <p:sp>
        <p:nvSpPr>
          <p:cNvPr id="17411" name="标题 9"/>
          <p:cNvSpPr/>
          <p:nvPr/>
        </p:nvSpPr>
        <p:spPr>
          <a:xfrm>
            <a:off x="990600" y="990600"/>
            <a:ext cx="3429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社区康复护理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BD0709A-9278-2EC6-1716-B10A8339DD0C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社区康复护理概述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"/>
          <p:cNvSpPr/>
          <p:nvPr/>
        </p:nvSpPr>
        <p:spPr>
          <a:xfrm>
            <a:off x="1066800" y="1295400"/>
            <a:ext cx="10411460" cy="3350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90000"/>
              </a:lnSpc>
              <a:buFont typeface="Wingdings" panose="05000000000000000000" pitchFamily="2" charset="2"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康复护理技术</a:t>
            </a:r>
          </a:p>
          <a:p>
            <a:pPr>
              <a:lnSpc>
                <a:spcPct val="190000"/>
              </a:lnSpc>
              <a:buFont typeface="Wingdings" panose="05000000000000000000" pitchFamily="2" charset="2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包括基础护理技术和康复护理专业技术，基本护理技术如病人的生活护理、饮食护理、排泄护理、维持关节活动度的被动锻炼、床与轮椅间的转移等。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8694183-237D-0B7A-0A41-2D65F0401D23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905000" y="1676400"/>
            <a:ext cx="7239000" cy="446849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（一）目的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预防痉挛的发生或减轻痉挛的程度。 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使肢体保持功能位置，防止关节畸形。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定时变换体位以预防压疮等并发症的发生。</a:t>
            </a:r>
          </a:p>
          <a:p>
            <a:pPr marL="342900" lvl="1" indent="-342900" eaLnBrk="1" hangingPunct="1">
              <a:lnSpc>
                <a:spcPct val="9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（二）方法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卧位 适用于偏瘫病人。 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）患侧卧位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）健侧卧位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）仰卧位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坐位</a:t>
            </a:r>
          </a:p>
          <a:p>
            <a:pPr marL="342900" lvl="1" indent="-342900" eaLnBrk="1" hangingPunct="1">
              <a:lnSpc>
                <a:spcPct val="90000"/>
              </a:lnSpc>
              <a:buChar char="–"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床上体位转移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）躯干向侧方移动</a:t>
            </a:r>
          </a:p>
          <a:p>
            <a:pPr marL="342900" lvl="1" indent="-3429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）床上坐位前后移动</a:t>
            </a:r>
          </a:p>
        </p:txBody>
      </p:sp>
      <p:sp>
        <p:nvSpPr>
          <p:cNvPr id="20483" name="标题 9"/>
          <p:cNvSpPr/>
          <p:nvPr/>
        </p:nvSpPr>
        <p:spPr>
          <a:xfrm>
            <a:off x="1295400" y="838200"/>
            <a:ext cx="34290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体位及其变换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E91F33-7F11-A13F-89FA-09EBB109A055}"/>
              </a:ext>
            </a:extLst>
          </p:cNvPr>
          <p:cNvSpPr/>
          <p:nvPr/>
        </p:nvSpPr>
        <p:spPr>
          <a:xfrm>
            <a:off x="228600" y="2927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社区常用的康复护理技术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1690</Words>
  <Application>Microsoft Office PowerPoint</Application>
  <PresentationFormat>宽屏</PresentationFormat>
  <Paragraphs>203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微软雅黑</vt:lpstr>
      <vt:lpstr>Arial</vt:lpstr>
      <vt:lpstr>Wingdings</vt:lpstr>
      <vt:lpstr>1_Office 主题​​</vt:lpstr>
      <vt:lpstr>4_Office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176</cp:revision>
  <dcterms:created xsi:type="dcterms:W3CDTF">2025-08-17T13:09:07Z</dcterms:created>
  <dcterms:modified xsi:type="dcterms:W3CDTF">2025-08-18T02:59:42Z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118D872558A34039BDB8C9509F7862A1</vt:lpwstr>
  </property>
  <property fmtid="{D5CDD505-2E9C-101B-9397-08002B2CF9AE}" pid="4" name="KSOProductBuildVer">
    <vt:lpwstr>2052-6.11.0.8885</vt:lpwstr>
  </property>
</Properties>
</file>