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2"/>
  </p:handoutMasterIdLst>
  <p:sldIdLst>
    <p:sldId id="285" r:id="rId2"/>
    <p:sldId id="340" r:id="rId3"/>
    <p:sldId id="336" r:id="rId4"/>
    <p:sldId id="288" r:id="rId5"/>
    <p:sldId id="290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41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9966"/>
    <a:srgbClr val="FFCC99"/>
    <a:srgbClr val="FFCCCC"/>
    <a:srgbClr val="FFCCFF"/>
    <a:srgbClr val="000066"/>
    <a:srgbClr val="CC00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51" y="8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DD061B-B086-4BCE-A9B5-C2A47DF88AFC}" type="doc">
      <dgm:prSet loTypeId="urn:microsoft.com/office/officeart/2008/layout/VerticalCurvedList#1" loCatId="list" qsTypeId="urn:microsoft.com/office/officeart/2005/8/quickstyle/simple2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5625D048-CFEE-4419-BC7C-3B20E6B0F5C9}">
      <dgm:prSet custT="1"/>
      <dgm:spPr/>
      <dgm:t>
        <a:bodyPr/>
        <a:lstStyle/>
        <a:p>
          <a:pPr algn="l" rtl="0"/>
          <a:r>
            <a: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．了解国内外社区护理发展状况和社区的特征与功能。</a:t>
          </a:r>
          <a:endParaRPr lang="zh-CN" sz="18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5D0F638-8FF4-42EE-8A09-4A9FEC8EB330}" type="parTrans" cxnId="{74756640-BD7B-49AC-BD3A-A5237B8E53ED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3E2E04-3AE7-45EA-9D9A-54A6F25E5445}" type="sibTrans" cxnId="{74756640-BD7B-49AC-BD3A-A5237B8E53ED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5AA84D9-6303-4273-ACB8-94303E69CCDF}">
      <dgm:prSet custT="1"/>
      <dgm:spPr/>
      <dgm:t>
        <a:bodyPr/>
        <a:lstStyle/>
        <a:p>
          <a:pPr algn="l" rtl="0"/>
          <a:r>
            <a: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r>
            <a: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．熟悉社区护理的特点。</a:t>
          </a:r>
          <a:endParaRPr lang="zh-CN" sz="18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517152-C9E4-4A87-8418-51F7BC752477}" type="parTrans" cxnId="{281F3BAB-778A-48FE-897E-1D42BFC020B6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66F30EF-DA39-4615-89B9-2E7D2B34DDA7}" type="sibTrans" cxnId="{281F3BAB-778A-48FE-897E-1D42BFC020B6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29895C-E7DF-457E-8003-74461E0612E7}">
      <dgm:prSet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zh-CN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．掌握社区、社区卫生服务、社区护理的概念。社区护士的职能与素质要求。</a:t>
          </a:r>
        </a:p>
      </dgm:t>
    </dgm:pt>
    <dgm:pt modelId="{B9B580B2-EC33-454F-A761-114B3F9232FC}" type="parTrans" cxnId="{DB4647EB-BAC6-4130-AF2D-9C8ED5C29C95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0F5582-FA20-4161-94BD-F86A475B65EB}" type="sibTrans" cxnId="{DB4647EB-BAC6-4130-AF2D-9C8ED5C29C95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94EE299-8E0E-4451-B1EF-67F7386620C4}">
      <dgm:prSet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</a:t>
          </a:r>
          <a:r>
            <a:rPr lang="zh-CN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．学会运用护理程序的方法为社区服务对象实施服务。 </a:t>
          </a:r>
        </a:p>
      </dgm:t>
    </dgm:pt>
    <dgm:pt modelId="{27A36767-B70F-4606-A2CA-7D212C0BA3EE}" type="parTrans" cxnId="{E350DB90-2100-49E0-9BD1-CCC11616D411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4A1A3F-1D1D-417B-B766-5DAB33F9923B}" type="sibTrans" cxnId="{E350DB90-2100-49E0-9BD1-CCC11616D411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6A989ED-E734-4CB1-929D-A4806E258788}" type="pres">
      <dgm:prSet presAssocID="{7ADD061B-B086-4BCE-A9B5-C2A47DF88AFC}" presName="Name0" presStyleCnt="0">
        <dgm:presLayoutVars>
          <dgm:chMax val="7"/>
          <dgm:chPref val="7"/>
          <dgm:dir/>
        </dgm:presLayoutVars>
      </dgm:prSet>
      <dgm:spPr/>
    </dgm:pt>
    <dgm:pt modelId="{563A59D9-BE82-42CD-8624-2E75B3C17E48}" type="pres">
      <dgm:prSet presAssocID="{7ADD061B-B086-4BCE-A9B5-C2A47DF88AFC}" presName="Name1" presStyleCnt="0"/>
      <dgm:spPr/>
    </dgm:pt>
    <dgm:pt modelId="{95729EDC-AAE2-4A62-AA39-84CBCCCE3BF4}" type="pres">
      <dgm:prSet presAssocID="{7ADD061B-B086-4BCE-A9B5-C2A47DF88AFC}" presName="cycle" presStyleCnt="0"/>
      <dgm:spPr/>
    </dgm:pt>
    <dgm:pt modelId="{6671817C-529E-4F28-93C1-AD8F14722505}" type="pres">
      <dgm:prSet presAssocID="{7ADD061B-B086-4BCE-A9B5-C2A47DF88AFC}" presName="srcNode" presStyleLbl="node1" presStyleIdx="0" presStyleCnt="4"/>
      <dgm:spPr/>
    </dgm:pt>
    <dgm:pt modelId="{616D69A2-E62F-42FE-9072-92E98B5ABA83}" type="pres">
      <dgm:prSet presAssocID="{7ADD061B-B086-4BCE-A9B5-C2A47DF88AFC}" presName="conn" presStyleLbl="parChTrans1D2" presStyleIdx="0" presStyleCnt="1"/>
      <dgm:spPr/>
    </dgm:pt>
    <dgm:pt modelId="{E88EC0C6-1EF6-400F-AD62-059468382185}" type="pres">
      <dgm:prSet presAssocID="{7ADD061B-B086-4BCE-A9B5-C2A47DF88AFC}" presName="extraNode" presStyleLbl="node1" presStyleIdx="0" presStyleCnt="4"/>
      <dgm:spPr/>
    </dgm:pt>
    <dgm:pt modelId="{A6DB81E8-E2F9-4348-B283-B977B1CCDB7E}" type="pres">
      <dgm:prSet presAssocID="{7ADD061B-B086-4BCE-A9B5-C2A47DF88AFC}" presName="dstNode" presStyleLbl="node1" presStyleIdx="0" presStyleCnt="4"/>
      <dgm:spPr/>
    </dgm:pt>
    <dgm:pt modelId="{E5AE503B-3FE9-44BB-90B8-99FAFA34A582}" type="pres">
      <dgm:prSet presAssocID="{5625D048-CFEE-4419-BC7C-3B20E6B0F5C9}" presName="text_1" presStyleLbl="node1" presStyleIdx="0" presStyleCnt="4">
        <dgm:presLayoutVars>
          <dgm:bulletEnabled val="1"/>
        </dgm:presLayoutVars>
      </dgm:prSet>
      <dgm:spPr/>
    </dgm:pt>
    <dgm:pt modelId="{1DF1DEB1-BE7E-4522-81FA-1425118210F9}" type="pres">
      <dgm:prSet presAssocID="{5625D048-CFEE-4419-BC7C-3B20E6B0F5C9}" presName="accent_1" presStyleCnt="0"/>
      <dgm:spPr/>
    </dgm:pt>
    <dgm:pt modelId="{6467D6E1-2C2A-4AC6-9100-0D15096C832E}" type="pres">
      <dgm:prSet presAssocID="{5625D048-CFEE-4419-BC7C-3B20E6B0F5C9}" presName="accentRepeatNode" presStyleLbl="solidFgAcc1" presStyleIdx="0" presStyleCnt="4"/>
      <dgm:spPr/>
    </dgm:pt>
    <dgm:pt modelId="{C5077806-FA4B-4AB9-AA96-4EA42F7ED84A}" type="pres">
      <dgm:prSet presAssocID="{B5AA84D9-6303-4273-ACB8-94303E69CCDF}" presName="text_2" presStyleLbl="node1" presStyleIdx="1" presStyleCnt="4">
        <dgm:presLayoutVars>
          <dgm:bulletEnabled val="1"/>
        </dgm:presLayoutVars>
      </dgm:prSet>
      <dgm:spPr/>
    </dgm:pt>
    <dgm:pt modelId="{1E38EF69-28A9-4918-A784-EC6884A56375}" type="pres">
      <dgm:prSet presAssocID="{B5AA84D9-6303-4273-ACB8-94303E69CCDF}" presName="accent_2" presStyleCnt="0"/>
      <dgm:spPr/>
    </dgm:pt>
    <dgm:pt modelId="{E2D175EA-E04A-46E9-9819-38AFE9AA462A}" type="pres">
      <dgm:prSet presAssocID="{B5AA84D9-6303-4273-ACB8-94303E69CCDF}" presName="accentRepeatNode" presStyleLbl="solidFgAcc1" presStyleIdx="1" presStyleCnt="4"/>
      <dgm:spPr/>
    </dgm:pt>
    <dgm:pt modelId="{FE142716-0FDE-47A8-BC37-8149579AC164}" type="pres">
      <dgm:prSet presAssocID="{E929895C-E7DF-457E-8003-74461E0612E7}" presName="text_3" presStyleLbl="node1" presStyleIdx="2" presStyleCnt="4">
        <dgm:presLayoutVars>
          <dgm:bulletEnabled val="1"/>
        </dgm:presLayoutVars>
      </dgm:prSet>
      <dgm:spPr/>
    </dgm:pt>
    <dgm:pt modelId="{4628345F-A6E2-4B81-AFD4-279A62F6F4F0}" type="pres">
      <dgm:prSet presAssocID="{E929895C-E7DF-457E-8003-74461E0612E7}" presName="accent_3" presStyleCnt="0"/>
      <dgm:spPr/>
    </dgm:pt>
    <dgm:pt modelId="{27AF715D-AC71-4B5A-852B-2C57663C7C91}" type="pres">
      <dgm:prSet presAssocID="{E929895C-E7DF-457E-8003-74461E0612E7}" presName="accentRepeatNode" presStyleLbl="solidFgAcc1" presStyleIdx="2" presStyleCnt="4"/>
      <dgm:spPr/>
    </dgm:pt>
    <dgm:pt modelId="{A792B9BF-7330-44A6-9542-13C4753FE5B4}" type="pres">
      <dgm:prSet presAssocID="{B94EE299-8E0E-4451-B1EF-67F7386620C4}" presName="text_4" presStyleLbl="node1" presStyleIdx="3" presStyleCnt="4">
        <dgm:presLayoutVars>
          <dgm:bulletEnabled val="1"/>
        </dgm:presLayoutVars>
      </dgm:prSet>
      <dgm:spPr/>
    </dgm:pt>
    <dgm:pt modelId="{4846FC1E-5097-41F5-BBB8-6E1DB250C008}" type="pres">
      <dgm:prSet presAssocID="{B94EE299-8E0E-4451-B1EF-67F7386620C4}" presName="accent_4" presStyleCnt="0"/>
      <dgm:spPr/>
    </dgm:pt>
    <dgm:pt modelId="{83B18FA5-CF11-4AF6-B534-CAE65F3247A2}" type="pres">
      <dgm:prSet presAssocID="{B94EE299-8E0E-4451-B1EF-67F7386620C4}" presName="accentRepeatNode" presStyleLbl="solidFgAcc1" presStyleIdx="3" presStyleCnt="4"/>
      <dgm:spPr/>
    </dgm:pt>
  </dgm:ptLst>
  <dgm:cxnLst>
    <dgm:cxn modelId="{9A481626-21B9-4900-B14F-4A5F7CC49847}" type="presOf" srcId="{B5AA84D9-6303-4273-ACB8-94303E69CCDF}" destId="{C5077806-FA4B-4AB9-AA96-4EA42F7ED84A}" srcOrd="0" destOrd="0" presId="urn:microsoft.com/office/officeart/2008/layout/VerticalCurvedList#1"/>
    <dgm:cxn modelId="{74756640-BD7B-49AC-BD3A-A5237B8E53ED}" srcId="{7ADD061B-B086-4BCE-A9B5-C2A47DF88AFC}" destId="{5625D048-CFEE-4419-BC7C-3B20E6B0F5C9}" srcOrd="0" destOrd="0" parTransId="{E5D0F638-8FF4-42EE-8A09-4A9FEC8EB330}" sibTransId="{5B3E2E04-3AE7-45EA-9D9A-54A6F25E5445}"/>
    <dgm:cxn modelId="{BE22CD51-AEE2-49AF-A085-2DACD72BE34F}" type="presOf" srcId="{E929895C-E7DF-457E-8003-74461E0612E7}" destId="{FE142716-0FDE-47A8-BC37-8149579AC164}" srcOrd="0" destOrd="0" presId="urn:microsoft.com/office/officeart/2008/layout/VerticalCurvedList#1"/>
    <dgm:cxn modelId="{751E9E7D-D254-4955-BDC8-436E19449FB8}" type="presOf" srcId="{7ADD061B-B086-4BCE-A9B5-C2A47DF88AFC}" destId="{C6A989ED-E734-4CB1-929D-A4806E258788}" srcOrd="0" destOrd="0" presId="urn:microsoft.com/office/officeart/2008/layout/VerticalCurvedList#1"/>
    <dgm:cxn modelId="{04856F8C-AEFB-44D2-940C-3CAC9C20EC30}" type="presOf" srcId="{5625D048-CFEE-4419-BC7C-3B20E6B0F5C9}" destId="{E5AE503B-3FE9-44BB-90B8-99FAFA34A582}" srcOrd="0" destOrd="0" presId="urn:microsoft.com/office/officeart/2008/layout/VerticalCurvedList#1"/>
    <dgm:cxn modelId="{E350DB90-2100-49E0-9BD1-CCC11616D411}" srcId="{7ADD061B-B086-4BCE-A9B5-C2A47DF88AFC}" destId="{B94EE299-8E0E-4451-B1EF-67F7386620C4}" srcOrd="3" destOrd="0" parTransId="{27A36767-B70F-4606-A2CA-7D212C0BA3EE}" sibTransId="{A34A1A3F-1D1D-417B-B766-5DAB33F9923B}"/>
    <dgm:cxn modelId="{3C8BEB9D-1373-4579-95F2-CEE7EF1FFBAE}" type="presOf" srcId="{B94EE299-8E0E-4451-B1EF-67F7386620C4}" destId="{A792B9BF-7330-44A6-9542-13C4753FE5B4}" srcOrd="0" destOrd="0" presId="urn:microsoft.com/office/officeart/2008/layout/VerticalCurvedList#1"/>
    <dgm:cxn modelId="{281F3BAB-778A-48FE-897E-1D42BFC020B6}" srcId="{7ADD061B-B086-4BCE-A9B5-C2A47DF88AFC}" destId="{B5AA84D9-6303-4273-ACB8-94303E69CCDF}" srcOrd="1" destOrd="0" parTransId="{33517152-C9E4-4A87-8418-51F7BC752477}" sibTransId="{A66F30EF-DA39-4615-89B9-2E7D2B34DDA7}"/>
    <dgm:cxn modelId="{4F9DD8E0-DA50-4560-AAE7-CA29E87A66EB}" type="presOf" srcId="{5B3E2E04-3AE7-45EA-9D9A-54A6F25E5445}" destId="{616D69A2-E62F-42FE-9072-92E98B5ABA83}" srcOrd="0" destOrd="0" presId="urn:microsoft.com/office/officeart/2008/layout/VerticalCurvedList#1"/>
    <dgm:cxn modelId="{DB4647EB-BAC6-4130-AF2D-9C8ED5C29C95}" srcId="{7ADD061B-B086-4BCE-A9B5-C2A47DF88AFC}" destId="{E929895C-E7DF-457E-8003-74461E0612E7}" srcOrd="2" destOrd="0" parTransId="{B9B580B2-EC33-454F-A761-114B3F9232FC}" sibTransId="{F90F5582-FA20-4161-94BD-F86A475B65EB}"/>
    <dgm:cxn modelId="{D437F7CC-0994-4F10-B291-6ED68A01C7BB}" type="presParOf" srcId="{C6A989ED-E734-4CB1-929D-A4806E258788}" destId="{563A59D9-BE82-42CD-8624-2E75B3C17E48}" srcOrd="0" destOrd="0" presId="urn:microsoft.com/office/officeart/2008/layout/VerticalCurvedList#1"/>
    <dgm:cxn modelId="{5F067FD8-3C23-4649-AC1C-ECE7DBB0A653}" type="presParOf" srcId="{563A59D9-BE82-42CD-8624-2E75B3C17E48}" destId="{95729EDC-AAE2-4A62-AA39-84CBCCCE3BF4}" srcOrd="0" destOrd="0" presId="urn:microsoft.com/office/officeart/2008/layout/VerticalCurvedList#1"/>
    <dgm:cxn modelId="{A050A573-DBDF-469E-AC1E-F756E94966B9}" type="presParOf" srcId="{95729EDC-AAE2-4A62-AA39-84CBCCCE3BF4}" destId="{6671817C-529E-4F28-93C1-AD8F14722505}" srcOrd="0" destOrd="0" presId="urn:microsoft.com/office/officeart/2008/layout/VerticalCurvedList#1"/>
    <dgm:cxn modelId="{74A1E19A-9FD5-41C1-982E-06BD0078135F}" type="presParOf" srcId="{95729EDC-AAE2-4A62-AA39-84CBCCCE3BF4}" destId="{616D69A2-E62F-42FE-9072-92E98B5ABA83}" srcOrd="1" destOrd="0" presId="urn:microsoft.com/office/officeart/2008/layout/VerticalCurvedList#1"/>
    <dgm:cxn modelId="{74D70830-5F57-4933-AB67-F64FB3DD6DEE}" type="presParOf" srcId="{95729EDC-AAE2-4A62-AA39-84CBCCCE3BF4}" destId="{E88EC0C6-1EF6-400F-AD62-059468382185}" srcOrd="2" destOrd="0" presId="urn:microsoft.com/office/officeart/2008/layout/VerticalCurvedList#1"/>
    <dgm:cxn modelId="{371E93F3-5356-478D-B06F-BC2202B4F66A}" type="presParOf" srcId="{95729EDC-AAE2-4A62-AA39-84CBCCCE3BF4}" destId="{A6DB81E8-E2F9-4348-B283-B977B1CCDB7E}" srcOrd="3" destOrd="0" presId="urn:microsoft.com/office/officeart/2008/layout/VerticalCurvedList#1"/>
    <dgm:cxn modelId="{87AE6AAA-D7BD-4C99-809B-5F7060BF0970}" type="presParOf" srcId="{563A59D9-BE82-42CD-8624-2E75B3C17E48}" destId="{E5AE503B-3FE9-44BB-90B8-99FAFA34A582}" srcOrd="1" destOrd="0" presId="urn:microsoft.com/office/officeart/2008/layout/VerticalCurvedList#1"/>
    <dgm:cxn modelId="{56CD0208-DDBC-4F20-AA2F-47E155752693}" type="presParOf" srcId="{563A59D9-BE82-42CD-8624-2E75B3C17E48}" destId="{1DF1DEB1-BE7E-4522-81FA-1425118210F9}" srcOrd="2" destOrd="0" presId="urn:microsoft.com/office/officeart/2008/layout/VerticalCurvedList#1"/>
    <dgm:cxn modelId="{7A82CBF4-0C22-4D9B-B5A3-D5B222CE1186}" type="presParOf" srcId="{1DF1DEB1-BE7E-4522-81FA-1425118210F9}" destId="{6467D6E1-2C2A-4AC6-9100-0D15096C832E}" srcOrd="0" destOrd="0" presId="urn:microsoft.com/office/officeart/2008/layout/VerticalCurvedList#1"/>
    <dgm:cxn modelId="{C41B9384-F5CA-4C69-9261-C1C966D02BBE}" type="presParOf" srcId="{563A59D9-BE82-42CD-8624-2E75B3C17E48}" destId="{C5077806-FA4B-4AB9-AA96-4EA42F7ED84A}" srcOrd="3" destOrd="0" presId="urn:microsoft.com/office/officeart/2008/layout/VerticalCurvedList#1"/>
    <dgm:cxn modelId="{4066D04D-8C92-46A5-A6CF-E006C8D78E9F}" type="presParOf" srcId="{563A59D9-BE82-42CD-8624-2E75B3C17E48}" destId="{1E38EF69-28A9-4918-A784-EC6884A56375}" srcOrd="4" destOrd="0" presId="urn:microsoft.com/office/officeart/2008/layout/VerticalCurvedList#1"/>
    <dgm:cxn modelId="{B374E42D-DD9B-45CD-9531-BB2CEB9A7E84}" type="presParOf" srcId="{1E38EF69-28A9-4918-A784-EC6884A56375}" destId="{E2D175EA-E04A-46E9-9819-38AFE9AA462A}" srcOrd="0" destOrd="0" presId="urn:microsoft.com/office/officeart/2008/layout/VerticalCurvedList#1"/>
    <dgm:cxn modelId="{3272983F-90CE-4E63-80A0-8752E38C91F7}" type="presParOf" srcId="{563A59D9-BE82-42CD-8624-2E75B3C17E48}" destId="{FE142716-0FDE-47A8-BC37-8149579AC164}" srcOrd="5" destOrd="0" presId="urn:microsoft.com/office/officeart/2008/layout/VerticalCurvedList#1"/>
    <dgm:cxn modelId="{97EA8CAC-D65F-491D-9CF4-D96640ABC4F8}" type="presParOf" srcId="{563A59D9-BE82-42CD-8624-2E75B3C17E48}" destId="{4628345F-A6E2-4B81-AFD4-279A62F6F4F0}" srcOrd="6" destOrd="0" presId="urn:microsoft.com/office/officeart/2008/layout/VerticalCurvedList#1"/>
    <dgm:cxn modelId="{958767E5-4E17-4108-A73B-7CD1AADD5166}" type="presParOf" srcId="{4628345F-A6E2-4B81-AFD4-279A62F6F4F0}" destId="{27AF715D-AC71-4B5A-852B-2C57663C7C91}" srcOrd="0" destOrd="0" presId="urn:microsoft.com/office/officeart/2008/layout/VerticalCurvedList#1"/>
    <dgm:cxn modelId="{87463316-A9ED-438C-99BA-EB272EDAD342}" type="presParOf" srcId="{563A59D9-BE82-42CD-8624-2E75B3C17E48}" destId="{A792B9BF-7330-44A6-9542-13C4753FE5B4}" srcOrd="7" destOrd="0" presId="urn:microsoft.com/office/officeart/2008/layout/VerticalCurvedList#1"/>
    <dgm:cxn modelId="{D1C9DC17-084D-4362-BC84-64B939A929AC}" type="presParOf" srcId="{563A59D9-BE82-42CD-8624-2E75B3C17E48}" destId="{4846FC1E-5097-41F5-BBB8-6E1DB250C008}" srcOrd="8" destOrd="0" presId="urn:microsoft.com/office/officeart/2008/layout/VerticalCurvedList#1"/>
    <dgm:cxn modelId="{FD702795-3DB8-4E98-98DC-5AA7BB40F078}" type="presParOf" srcId="{4846FC1E-5097-41F5-BBB8-6E1DB250C008}" destId="{83B18FA5-CF11-4AF6-B534-CAE65F3247A2}" srcOrd="0" destOrd="0" presId="urn:microsoft.com/office/officeart/2008/layout/VerticalCurvedLis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D69A2-E62F-42FE-9072-92E98B5ABA83}">
      <dsp:nvSpPr>
        <dsp:cNvPr id="0" name=""/>
        <dsp:cNvSpPr/>
      </dsp:nvSpPr>
      <dsp:spPr>
        <a:xfrm>
          <a:off x="-4088562" y="-627517"/>
          <a:ext cx="4871994" cy="4871994"/>
        </a:xfrm>
        <a:prstGeom prst="blockArc">
          <a:avLst>
            <a:gd name="adj1" fmla="val 18900000"/>
            <a:gd name="adj2" fmla="val 2700000"/>
            <a:gd name="adj3" fmla="val 443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AE503B-3FE9-44BB-90B8-99FAFA34A582}">
      <dsp:nvSpPr>
        <dsp:cNvPr id="0" name=""/>
        <dsp:cNvSpPr/>
      </dsp:nvSpPr>
      <dsp:spPr>
        <a:xfrm>
          <a:off x="410504" y="278071"/>
          <a:ext cx="8837769" cy="5564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1669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altLang="en-US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．了解国内外社区护理发展状况和社区的特征与功能。</a:t>
          </a:r>
          <a:endParaRPr lang="zh-CN" sz="180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10504" y="278071"/>
        <a:ext cx="8837769" cy="556433"/>
      </dsp:txXfrm>
    </dsp:sp>
    <dsp:sp modelId="{6467D6E1-2C2A-4AC6-9100-0D15096C832E}">
      <dsp:nvSpPr>
        <dsp:cNvPr id="0" name=""/>
        <dsp:cNvSpPr/>
      </dsp:nvSpPr>
      <dsp:spPr>
        <a:xfrm>
          <a:off x="62733" y="208517"/>
          <a:ext cx="695541" cy="6955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077806-FA4B-4AB9-AA96-4EA42F7ED84A}">
      <dsp:nvSpPr>
        <dsp:cNvPr id="0" name=""/>
        <dsp:cNvSpPr/>
      </dsp:nvSpPr>
      <dsp:spPr>
        <a:xfrm>
          <a:off x="729520" y="1112866"/>
          <a:ext cx="8518753" cy="5564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1669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r>
            <a:rPr lang="zh-CN" altLang="en-US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．熟悉社区护理的特点。</a:t>
          </a:r>
          <a:endParaRPr lang="zh-CN" sz="180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29520" y="1112866"/>
        <a:ext cx="8518753" cy="556433"/>
      </dsp:txXfrm>
    </dsp:sp>
    <dsp:sp modelId="{E2D175EA-E04A-46E9-9819-38AFE9AA462A}">
      <dsp:nvSpPr>
        <dsp:cNvPr id="0" name=""/>
        <dsp:cNvSpPr/>
      </dsp:nvSpPr>
      <dsp:spPr>
        <a:xfrm>
          <a:off x="381749" y="1043312"/>
          <a:ext cx="695541" cy="6955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42716-0FDE-47A8-BC37-8149579AC164}">
      <dsp:nvSpPr>
        <dsp:cNvPr id="0" name=""/>
        <dsp:cNvSpPr/>
      </dsp:nvSpPr>
      <dsp:spPr>
        <a:xfrm>
          <a:off x="729520" y="1947660"/>
          <a:ext cx="8518753" cy="5564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1669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zh-CN" altLang="zh-CN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．掌握社区、社区卫生服务、社区护理的概念。社区护士的职能与素质要求。</a:t>
          </a:r>
        </a:p>
      </dsp:txBody>
      <dsp:txXfrm>
        <a:off x="729520" y="1947660"/>
        <a:ext cx="8518753" cy="556433"/>
      </dsp:txXfrm>
    </dsp:sp>
    <dsp:sp modelId="{27AF715D-AC71-4B5A-852B-2C57663C7C91}">
      <dsp:nvSpPr>
        <dsp:cNvPr id="0" name=""/>
        <dsp:cNvSpPr/>
      </dsp:nvSpPr>
      <dsp:spPr>
        <a:xfrm>
          <a:off x="381749" y="1878106"/>
          <a:ext cx="695541" cy="6955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92B9BF-7330-44A6-9542-13C4753FE5B4}">
      <dsp:nvSpPr>
        <dsp:cNvPr id="0" name=""/>
        <dsp:cNvSpPr/>
      </dsp:nvSpPr>
      <dsp:spPr>
        <a:xfrm>
          <a:off x="410504" y="2782454"/>
          <a:ext cx="8837769" cy="5564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41669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</a:t>
          </a:r>
          <a:r>
            <a:rPr lang="zh-CN" altLang="zh-CN" sz="1800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．学会运用护理程序的方法为社区服务对象实施服务。 </a:t>
          </a:r>
        </a:p>
      </dsp:txBody>
      <dsp:txXfrm>
        <a:off x="410504" y="2782454"/>
        <a:ext cx="8837769" cy="556433"/>
      </dsp:txXfrm>
    </dsp:sp>
    <dsp:sp modelId="{83B18FA5-CF11-4AF6-B534-CAE65F3247A2}">
      <dsp:nvSpPr>
        <dsp:cNvPr id="0" name=""/>
        <dsp:cNvSpPr/>
      </dsp:nvSpPr>
      <dsp:spPr>
        <a:xfrm>
          <a:off x="62733" y="2712900"/>
          <a:ext cx="695541" cy="69554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#1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4005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&lt;&lt;&lt;&lt;&lt;&lt;&lt;&lt;&lt;&lt;&lt;&lt;&lt;&lt;&lt;&lt;&lt;&lt;&lt;&lt;&lt;&lt;&lt;&lt;&lt;&lt;&lt;&lt;&lt;&lt;&lt;&lt;&lt;&lt;&lt;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&lt;&lt;&lt;&lt;&lt;&lt;&lt;&lt;&lt;&lt;&lt;&lt;&lt;&lt;&lt;&lt;&lt;&lt;&lt;&lt;&lt;&lt;&lt;&lt;&lt;&lt;&lt;&lt;&lt;&lt;&lt;&lt;&lt;&lt;&lt;</a:t>
            </a:r>
          </a:p>
        </p:txBody>
      </p:sp>
      <p:cxnSp>
        <p:nvCxnSpPr>
          <p:cNvPr id="13" name="直接连接符 12"/>
          <p:cNvCxnSpPr>
            <a:stCxn id="22" idx="3"/>
          </p:cNvCxnSpPr>
          <p:nvPr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99" r:id="rId10"/>
    <p:sldLayoutId id="2147483725" r:id="rId11"/>
    <p:sldLayoutId id="2147483705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5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社区护理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矩形 6"/>
          <p:cNvSpPr/>
          <p:nvPr/>
        </p:nvSpPr>
        <p:spPr>
          <a:xfrm>
            <a:off x="1143000" y="1219200"/>
            <a:ext cx="9827260" cy="37135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一、社区护理概述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（一）社区护理的概念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社区护理：是以健康为中心，社区人群为对象，社区护 士应用临床医学、公共卫生学、社会科学等方面的知识，提供个人、家庭、社区的一种卫生服务。从事健康人和居家病人的访视与护理，开展健康教育、健康指导、 家庭护理、康复指导、营养指导、妇幼和老年人保健及心理咨询等服务，以促进和维护社区人群健康为目标，提高人群的生活质量和健康水平。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我国卫生部在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2002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日印发的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社区护理管理的指导意见（试行）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 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457AF91-6053-71F7-CC8E-08BED6EC027D}"/>
              </a:ext>
            </a:extLst>
          </p:cNvPr>
          <p:cNvSpPr txBox="1"/>
          <p:nvPr/>
        </p:nvSpPr>
        <p:spPr>
          <a:xfrm>
            <a:off x="0" y="-9939"/>
            <a:ext cx="3657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社区护理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矩形 6"/>
          <p:cNvSpPr/>
          <p:nvPr/>
        </p:nvSpPr>
        <p:spPr>
          <a:xfrm>
            <a:off x="1905000" y="1143000"/>
            <a:ext cx="8382000" cy="3876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一、社区护理概述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（二）社区护理特点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以健康为中心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以社区群体为服务对象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具有高度的自主性和独立性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社区护理是综合性的服务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服务的长期性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具有多方面的协作性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D5829EE-1161-33EC-5381-D7BE377ADBD3}"/>
              </a:ext>
            </a:extLst>
          </p:cNvPr>
          <p:cNvSpPr txBox="1"/>
          <p:nvPr/>
        </p:nvSpPr>
        <p:spPr>
          <a:xfrm>
            <a:off x="0" y="-9939"/>
            <a:ext cx="3657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社区护理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矩形 6"/>
          <p:cNvSpPr/>
          <p:nvPr/>
        </p:nvSpPr>
        <p:spPr>
          <a:xfrm>
            <a:off x="1828800" y="1524000"/>
            <a:ext cx="3581400" cy="2953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二、社区护士的职能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医疗护理服务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传染病防治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心理卫生服务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社区环境卫生管理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社区特殊人群保健护理</a:t>
            </a: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12295" name="矩形 6"/>
          <p:cNvSpPr/>
          <p:nvPr/>
        </p:nvSpPr>
        <p:spPr>
          <a:xfrm>
            <a:off x="5715000" y="2133600"/>
            <a:ext cx="45720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职业卫生服务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7.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学校卫生服务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8.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院前急救护理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9.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临终关怀护理服务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E0B6592-D779-C424-1112-8337108F4DA0}"/>
              </a:ext>
            </a:extLst>
          </p:cNvPr>
          <p:cNvSpPr txBox="1"/>
          <p:nvPr/>
        </p:nvSpPr>
        <p:spPr>
          <a:xfrm>
            <a:off x="0" y="-9939"/>
            <a:ext cx="3657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社区护理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矩形 6"/>
          <p:cNvSpPr/>
          <p:nvPr/>
        </p:nvSpPr>
        <p:spPr>
          <a:xfrm>
            <a:off x="1524000" y="990600"/>
            <a:ext cx="8382000" cy="3853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三、社区护士素质要求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丰富的专业知识、经验和能力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良好的人际沟通能力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良好的教育教学能力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敏锐的观察能力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良好的职业道德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健康的身心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050B1DBE-E65B-9149-90B4-A5C71E7FA6A2}"/>
              </a:ext>
            </a:extLst>
          </p:cNvPr>
          <p:cNvSpPr txBox="1"/>
          <p:nvPr/>
        </p:nvSpPr>
        <p:spPr>
          <a:xfrm>
            <a:off x="0" y="-9939"/>
            <a:ext cx="36576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社区护理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矩形 6"/>
          <p:cNvSpPr/>
          <p:nvPr/>
        </p:nvSpPr>
        <p:spPr>
          <a:xfrm>
            <a:off x="1295400" y="914400"/>
            <a:ext cx="9485630" cy="4592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一、国外社区护理发展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（一）地段访问护理</a:t>
            </a:r>
          </a:p>
          <a:p>
            <a:pPr>
              <a:lnSpc>
                <a:spcPct val="150000"/>
              </a:lnSpc>
            </a:pP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中世纪时期</a:t>
            </a:r>
          </a:p>
          <a:p>
            <a:pPr>
              <a:lnSpc>
                <a:spcPct val="150000"/>
              </a:lnSpc>
            </a:pP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英国利物浦的企业家威廉</a:t>
            </a:r>
            <a:r>
              <a:rPr lang="en-US" altLang="zh-CN" sz="1900" dirty="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勒斯朋（</a:t>
            </a:r>
            <a:r>
              <a:rPr lang="en-US" altLang="zh-CN" sz="1900" dirty="0">
                <a:latin typeface="黑体" panose="02010609060101010101" pitchFamily="2" charset="-122"/>
                <a:ea typeface="黑体" panose="02010609060101010101" pitchFamily="2" charset="-122"/>
              </a:rPr>
              <a:t>Willian Rathbone</a:t>
            </a: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）的妻子</a:t>
            </a:r>
          </a:p>
          <a:p>
            <a:pPr>
              <a:lnSpc>
                <a:spcPct val="150000"/>
              </a:lnSpc>
            </a:pPr>
            <a:r>
              <a:rPr lang="en-US" altLang="zh-CN" sz="1900" dirty="0">
                <a:latin typeface="黑体" panose="02010609060101010101" pitchFamily="2" charset="-122"/>
                <a:ea typeface="黑体" panose="02010609060101010101" pitchFamily="2" charset="-122"/>
              </a:rPr>
              <a:t>1874</a:t>
            </a: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年，伦敦成立了全国访问贫病护士协会</a:t>
            </a:r>
          </a:p>
          <a:p>
            <a:pPr>
              <a:lnSpc>
                <a:spcPct val="150000"/>
              </a:lnSpc>
            </a:pP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（二）公共卫生护理</a:t>
            </a:r>
          </a:p>
          <a:p>
            <a:pPr>
              <a:lnSpc>
                <a:spcPct val="150000"/>
              </a:lnSpc>
            </a:pP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美国护士丽连</a:t>
            </a:r>
            <a:r>
              <a:rPr lang="en-US" altLang="zh-CN" sz="1900" dirty="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沃德（</a:t>
            </a:r>
            <a:r>
              <a:rPr lang="en-US" altLang="zh-CN" sz="1900" dirty="0">
                <a:latin typeface="黑体" panose="02010609060101010101" pitchFamily="2" charset="-122"/>
                <a:ea typeface="黑体" panose="02010609060101010101" pitchFamily="2" charset="-122"/>
              </a:rPr>
              <a:t>Lilian Wald</a:t>
            </a: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）（</a:t>
            </a:r>
            <a:r>
              <a:rPr lang="en-US" altLang="zh-CN" sz="1900" dirty="0">
                <a:latin typeface="黑体" panose="02010609060101010101" pitchFamily="2" charset="-122"/>
                <a:ea typeface="黑体" panose="02010609060101010101" pitchFamily="2" charset="-122"/>
              </a:rPr>
              <a:t>1867—1940</a:t>
            </a: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第二次世界大战</a:t>
            </a:r>
          </a:p>
          <a:p>
            <a:pPr>
              <a:lnSpc>
                <a:spcPct val="150000"/>
              </a:lnSpc>
            </a:pPr>
            <a:r>
              <a:rPr lang="en-US" altLang="zh-CN" sz="1900" dirty="0">
                <a:latin typeface="黑体" panose="02010609060101010101" pitchFamily="2" charset="-122"/>
                <a:ea typeface="黑体" panose="02010609060101010101" pitchFamily="2" charset="-122"/>
              </a:rPr>
              <a:t>1970</a:t>
            </a: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年露丝</a:t>
            </a:r>
            <a:r>
              <a:rPr lang="en-US" altLang="zh-CN" sz="1900" dirty="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1900" dirty="0">
                <a:latin typeface="黑体" panose="02010609060101010101" pitchFamily="2" charset="-122"/>
                <a:ea typeface="黑体" panose="02010609060101010101" pitchFamily="2" charset="-122"/>
              </a:rPr>
              <a:t>依瑞曼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BA062B4-27FF-922C-39DB-B3910D4D79A1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社区护理发展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矩形 6"/>
          <p:cNvSpPr/>
          <p:nvPr/>
        </p:nvSpPr>
        <p:spPr>
          <a:xfrm>
            <a:off x="1219200" y="1066800"/>
            <a:ext cx="4974590" cy="479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二、我国社区护理历史和现状</a:t>
            </a:r>
            <a:endParaRPr lang="zh-CN" altLang="en-US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（一）我国社区护理历史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1925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年，北京协和医学院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1930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年，晏阳初先生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1932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年，政府设立中央卫生实验处，训练公共卫生护士。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1945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年，北京的卫生事务所增至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个。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新中国成立后，协和医学院停办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1983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年，我国开始恢复高等护理教育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7" name="矩形 6"/>
          <p:cNvSpPr/>
          <p:nvPr/>
        </p:nvSpPr>
        <p:spPr>
          <a:xfrm>
            <a:off x="6248400" y="1828800"/>
            <a:ext cx="419100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1996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月，中华护理学会在北京召开了“全国首届社区护理学术会议”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1997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年，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中共中央、国务院关于卫生改革与发展的决定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2000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年，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社区护士岗位培训大纲（试行）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2002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年，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社区护理指导意见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2006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年至今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76879DA-51B3-7AF7-D682-3E9B22BC2E77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社区护理发展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矩形 6"/>
          <p:cNvSpPr/>
          <p:nvPr/>
        </p:nvSpPr>
        <p:spPr>
          <a:xfrm>
            <a:off x="1676400" y="1219200"/>
            <a:ext cx="8382000" cy="3344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二、我国社区护理历史和现状</a:t>
            </a:r>
            <a:endParaRPr lang="en-US" altLang="zh-CN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(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二）我国社区护理现状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社区护理服务模式单一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社区护理管理工作落后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社区护士素质和业务水平偏低、人员编制不足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缺乏有效的政策、财政及其他方面的支持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社区护理教育工作落后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03F8EBD0-EE30-1523-C5DA-BBE3DCE17F51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社区护理发展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矩形 6"/>
          <p:cNvSpPr/>
          <p:nvPr/>
        </p:nvSpPr>
        <p:spPr>
          <a:xfrm>
            <a:off x="1600200" y="1371600"/>
            <a:ext cx="8382000" cy="3344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三、我国社区护理发展趋势</a:t>
            </a:r>
            <a:endParaRPr lang="en-US" altLang="zh-CN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不断拓展并逐步完善社区护理服务模式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社区护理管理科学化、标准化和网络化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逐步建立和完善社区护理教育体系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社区护理机构多样化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建立多层次的社区卫生保健体制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将进一步提高社区护士的地位和作用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AB1D97D-3865-2772-6C3B-B84C510A6F4B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社区护理发展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矩形 6"/>
          <p:cNvSpPr/>
          <p:nvPr/>
        </p:nvSpPr>
        <p:spPr>
          <a:xfrm>
            <a:off x="1752600" y="990600"/>
            <a:ext cx="7543800" cy="3805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一、社区护理程序概述</a:t>
            </a:r>
            <a:endParaRPr lang="en-US" altLang="zh-CN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（一）社区护理程序概念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程序：以社区为服务对象，通过各种方法，对社区人群、社区环境、社区教育、社区服务等资源进行评估，做出社区诊断，确定社区存在的主要健康问题及优先顺序，结合社区实际情况，制订社区护理干预计划，然后实施社区护理干预，并对实施过程及实施后的效果进行评价，如此不断循环深入，直到达成维持和促进社区健康的目的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28E0B29-6F58-C5D0-AD20-CAF5513CC978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社区护理程序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矩形 6"/>
          <p:cNvSpPr/>
          <p:nvPr/>
        </p:nvSpPr>
        <p:spPr>
          <a:xfrm>
            <a:off x="1600200" y="1066800"/>
            <a:ext cx="7543800" cy="3344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一、社区护理程序概述</a:t>
            </a:r>
            <a:endParaRPr lang="en-US" altLang="zh-CN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（二）社区护理程序的特征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以社区为服务对象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是动态的工作过程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强调社区参与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解决问题有先后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流行病学方法是社区护理评估的重要方法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A2D58A88-1EA7-C36E-9AD2-04FB2217594B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社区护理程序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</a:t>
            </a: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录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142732"/>
            <a:ext cx="3775075" cy="540000"/>
            <a:chOff x="1397186" y="3857714"/>
            <a:chExt cx="4375673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</a:t>
              </a:r>
              <a:r>
                <a:rPr lang="zh-CN" altLang="en-US" sz="1800" dirty="0">
                  <a:solidFill>
                    <a:schemeClr val="bg1"/>
                  </a:solidFill>
                  <a:uFillTx/>
                  <a:latin typeface="微软雅黑" charset="0"/>
                  <a:ea typeface="微软雅黑" charset="0"/>
                  <a:sym typeface="华文细黑" panose="02010600040101010101" charset="-122"/>
                </a:rPr>
                <a:t>一章</a:t>
              </a: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644" y="3857714"/>
              <a:ext cx="3175215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绪论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14273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 </a:t>
              </a: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社区健康教育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057387"/>
            <a:ext cx="3770630" cy="540000"/>
            <a:chOff x="1397186" y="3857714"/>
            <a:chExt cx="4554236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社区健康档案管理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05738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家庭护理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2971648"/>
            <a:ext cx="3770630" cy="540000"/>
            <a:chOff x="1397186" y="3857714"/>
            <a:chExt cx="4370521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644" y="3857714"/>
              <a:ext cx="3170063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社区儿童保健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297164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社区妇女保健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73737" y="3886442"/>
            <a:ext cx="3770630" cy="540000"/>
            <a:chOff x="1397186" y="3857714"/>
            <a:chExt cx="4554236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社区老年保健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3886048"/>
            <a:ext cx="3702050" cy="540000"/>
            <a:chOff x="1397186" y="3857714"/>
            <a:chExt cx="4291030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644" y="3857714"/>
              <a:ext cx="309057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社区疾病预防与控制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74372" y="4800448"/>
            <a:ext cx="3757930" cy="540000"/>
            <a:chOff x="1397186" y="3857714"/>
            <a:chExt cx="4355800" cy="549605"/>
          </a:xfrm>
        </p:grpSpPr>
        <p:sp>
          <p:nvSpPr>
            <p:cNvPr id="8" name="_1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第九章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 bwMode="auto">
            <a:xfrm>
              <a:off x="2597644" y="3857714"/>
              <a:ext cx="315534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社区常见慢性病患者的护理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00907" y="4800842"/>
            <a:ext cx="3702050" cy="540000"/>
            <a:chOff x="1397186" y="3857714"/>
            <a:chExt cx="4471404" cy="549605"/>
          </a:xfrm>
        </p:grpSpPr>
        <p:sp>
          <p:nvSpPr>
            <p:cNvPr id="12" name="_14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3"/>
              </p:custDataLst>
            </p:nvPr>
          </p:nvSpPr>
          <p:spPr bwMode="auto">
            <a:xfrm>
              <a:off x="2597486" y="3857714"/>
              <a:ext cx="3271104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社区康复护理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矩形 6"/>
          <p:cNvSpPr/>
          <p:nvPr/>
        </p:nvSpPr>
        <p:spPr>
          <a:xfrm>
            <a:off x="1676400" y="1143000"/>
            <a:ext cx="7543800" cy="24208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二、社区健康评估</a:t>
            </a:r>
            <a:endParaRPr lang="en-US" altLang="zh-CN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（一）社区健康评估概念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社区健康评估：是社区护理程序的第一步，是收集社区实际存在的和潜在的健康问题及与之有关的资料的过程，其目的是帮社区护士作出正确的诊断。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AD3CA63-09D9-6C04-2CD5-1BDAEE20E26F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社区护理程序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矩形 6"/>
          <p:cNvSpPr/>
          <p:nvPr/>
        </p:nvSpPr>
        <p:spPr>
          <a:xfrm>
            <a:off x="1752600" y="1066800"/>
            <a:ext cx="7543800" cy="3805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二、社区健康评估</a:t>
            </a:r>
            <a:endParaRPr lang="en-US" altLang="zh-CN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（二）社区健康评估内容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社区基本状况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社区健康状况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社区疾病状况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社区卫生服务情况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①医疗卫生服务需要量情况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②医疗卫生资源利用情况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D374FE5-AF88-196F-7FB1-174A70D297D7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社区护理程序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矩形 6"/>
          <p:cNvSpPr/>
          <p:nvPr/>
        </p:nvSpPr>
        <p:spPr>
          <a:xfrm>
            <a:off x="1066800" y="914400"/>
            <a:ext cx="977011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二、社区健康评估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（三）社区健康评估的方法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观察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社区护士利用自身敏锐的感官或借助于一些设备，主动收集社区的资料，了解社区的现状、居民的生活情况及社区健康需求等。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社区调查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通过社区调查，可以帮助社区护士确认社区健康问题及其危险因素，可以了解到社区环境对人群健康的影响、社区人群生活方式对健康的影响、社区健康保健服务组织对健康的影响、社区人群生物学特征对健康的影响等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分析相关资料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资料方便易得，但针对性不强，包含的信息也较表浅，须作进一步的调查研究。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0842CBF-AF9B-2936-EB7D-F4C2196E690B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社区护理程序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矩形 6"/>
          <p:cNvSpPr/>
          <p:nvPr/>
        </p:nvSpPr>
        <p:spPr>
          <a:xfrm>
            <a:off x="1524000" y="990600"/>
            <a:ext cx="9533890" cy="3805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三、社区健康诊断</a:t>
            </a:r>
            <a:endParaRPr lang="en-US" altLang="zh-CN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（一）社区资料分析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复核资料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归纳总结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作出判断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（二）社区健康诊断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社区健康诊断：是对社区现存或潜在的健康问题及其相关原因的陈述。社区健康诊断的基础是社区健康评估资料的分析结果。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320B209-1AAF-924A-ED51-0854F10D8402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社区护理程序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矩形 6"/>
          <p:cNvSpPr/>
          <p:nvPr/>
        </p:nvSpPr>
        <p:spPr>
          <a:xfrm>
            <a:off x="1447800" y="990600"/>
            <a:ext cx="8153400" cy="3805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四、社区护理计划</a:t>
            </a:r>
            <a:endParaRPr lang="en-US" altLang="zh-CN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（一）确定社区护理干预目标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社区护理干预的目标，是指通过护理干预后希望个人、家庭、群体所能达到的结果。目标可分为长期目标和短期目标。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（二）制定社区护理干预措施与实施计划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社区护士根据社区诊断和希望达成的目标，结合可利用的资源，与个人、家庭或社区群体协商，确定干预的目标人群，选择合适的、具体的干预措施，确定实施的人员组成与分工，并对所需经费进行预算。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83B349F-F75D-23A2-76A3-11B6764B8295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社区护理程序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矩形 6"/>
          <p:cNvSpPr/>
          <p:nvPr/>
        </p:nvSpPr>
        <p:spPr>
          <a:xfrm>
            <a:off x="1524000" y="1295400"/>
            <a:ext cx="8153400" cy="3805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五、社区护理干预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（一）社区干预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社区干预概念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社区干预：是以社区为基础，充分发挥社区政府、医疗机构、三级医疗预防保健网和群众组织的作用，针对疾病主要危险因素开展健康促进活动，促进政策和环境的改变，开展健康教育，进行行为和生活方式的干预，发展社会多方位的服务，以提高人群自我保健意识和社区整体健康水平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EEDEEB4-E12D-1629-3B2A-820A70B2F59A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社区护理程序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矩形 6"/>
          <p:cNvSpPr/>
          <p:nvPr/>
        </p:nvSpPr>
        <p:spPr>
          <a:xfrm>
            <a:off x="1371600" y="1066800"/>
            <a:ext cx="8153400" cy="433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五、社区护理干预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（一）社区干预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社区干预策略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）政策支持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）环境支持 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（二）社区护理干预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社区护理干预：是社区干预的组成部分，从属于社区干预范畴。社区干预是团队工作，社区护士是其中的一分子。 </a:t>
            </a:r>
          </a:p>
        </p:txBody>
      </p:sp>
      <p:sp>
        <p:nvSpPr>
          <p:cNvPr id="26631" name="矩形 6"/>
          <p:cNvSpPr/>
          <p:nvPr/>
        </p:nvSpPr>
        <p:spPr>
          <a:xfrm>
            <a:off x="4267200" y="2133600"/>
            <a:ext cx="45720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）公共信息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）社区参与和发展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）个人行为改变技能的发展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07F22AB3-0A82-1BA8-C164-BBE2291AC766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社区护理程序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矩形 6"/>
          <p:cNvSpPr/>
          <p:nvPr/>
        </p:nvSpPr>
        <p:spPr>
          <a:xfrm>
            <a:off x="1600200" y="1295400"/>
            <a:ext cx="81534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六、社区护理评价</a:t>
            </a:r>
            <a:endParaRPr lang="en-US" altLang="zh-CN" sz="19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社区护理评价：是社区干预的重要组成部分，贯穿于干预的始终，其目的是通过评价来监测干预活动的进展情况和效果，及时进行信息反馈，及时调整干预计划，达到预期的目标。 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评价包括干预过程评价和干预结果评价。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FEB9F10-4E99-4B8C-DBA5-77605BE15AAB}"/>
              </a:ext>
            </a:extLst>
          </p:cNvPr>
          <p:cNvSpPr txBox="1"/>
          <p:nvPr/>
        </p:nvSpPr>
        <p:spPr>
          <a:xfrm>
            <a:off x="0" y="-9939"/>
            <a:ext cx="41910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社区护理程序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矩形 10"/>
          <p:cNvSpPr/>
          <p:nvPr/>
        </p:nvSpPr>
        <p:spPr>
          <a:xfrm>
            <a:off x="304800" y="76200"/>
            <a:ext cx="3135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1828800" y="3048000"/>
            <a:ext cx="6394450" cy="1198563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7780" rIns="0" bIns="17780" spcCol="1270" anchor="ctr"/>
          <a:lstStyle/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社区是指：（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）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．一群人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．一群住在同一区域范围内的人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．是由共同地域、价值或利益体系所决定的社会群体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．一定的社会服务机构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．同一地域的许多机构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对社区功能的描述不正确的是 （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）                   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．社会化功能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．医疗功能   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．社会参与功能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．社会控制功能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．相互支援功能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1408112" y="2971800"/>
            <a:ext cx="9375775" cy="1198880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7780" rIns="0" bIns="17780" spcCol="1270" anchor="ctr"/>
          <a:lstStyle/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下列哪项不属于社区护理的特点（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）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．以个体为主体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．以健康为中心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．有较高的自主权和独立性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．社区服务的长期性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．综合性的服务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4.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社区卫生服务的基本内容包括：（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）  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．妇女、儿童、老年人、慢性患者、残疾人的预防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．预防、医疗、保健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．常见病、多发病、慢性病的社区治疗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．预防、医疗、保健、康复、科研、教学 </a:t>
            </a:r>
          </a:p>
          <a:p>
            <a:pPr marL="0" marR="0" lvl="0" indent="0" algn="l" defTabSz="6223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．预防、医疗、保健、康复、健康教育、计划生育技术指导服务</a:t>
            </a:r>
          </a:p>
        </p:txBody>
      </p:sp>
      <p:sp>
        <p:nvSpPr>
          <p:cNvPr id="2" name="矩形 10">
            <a:extLst>
              <a:ext uri="{FF2B5EF4-FFF2-40B4-BE49-F238E27FC236}">
                <a16:creationId xmlns:a16="http://schemas.microsoft.com/office/drawing/2014/main" id="{B58C64C6-195B-9C4D-A846-A71A7B3B956C}"/>
              </a:ext>
            </a:extLst>
          </p:cNvPr>
          <p:cNvSpPr/>
          <p:nvPr/>
        </p:nvSpPr>
        <p:spPr>
          <a:xfrm>
            <a:off x="304800" y="76200"/>
            <a:ext cx="3135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单元一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绪论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谢谢观看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3074066337"/>
              </p:ext>
            </p:extLst>
          </p:nvPr>
        </p:nvGraphicFramePr>
        <p:xfrm>
          <a:off x="1600200" y="1371600"/>
          <a:ext cx="9296400" cy="3616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102" name="矩形 9"/>
          <p:cNvSpPr/>
          <p:nvPr/>
        </p:nvSpPr>
        <p:spPr>
          <a:xfrm>
            <a:off x="381000" y="76200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 txBox="1"/>
          <p:nvPr/>
        </p:nvSpPr>
        <p:spPr>
          <a:xfrm>
            <a:off x="-28575" y="-118745"/>
            <a:ext cx="554355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社区和社区卫生服务</a:t>
            </a:r>
          </a:p>
        </p:txBody>
      </p:sp>
      <p:sp>
        <p:nvSpPr>
          <p:cNvPr id="5126" name="矩形 6"/>
          <p:cNvSpPr/>
          <p:nvPr/>
        </p:nvSpPr>
        <p:spPr>
          <a:xfrm>
            <a:off x="914400" y="914400"/>
            <a:ext cx="100406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一、社区的概念与功能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（一）社区的概念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社区：“社区是若干社会群体（家庭、氏族）或社会组织（机关、团体）聚集在某一地域里所形成的一个生活上相互关联的大集体。”（费孝通）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社区是由共同地域、价值或利益体系所决定的社会群体。（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WHO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社区有以下特征：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社区是由人群组成的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社区具有一定的区域特征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社区具有共同的目标、需要和问题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社区具有特定的文化特征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社区有其特有的服务系统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矩形 6"/>
          <p:cNvSpPr/>
          <p:nvPr/>
        </p:nvSpPr>
        <p:spPr>
          <a:xfrm>
            <a:off x="1219200" y="1066800"/>
            <a:ext cx="83820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一、社区的概念与功能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（二）社区的功能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生产、消费、分配功能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社会化功能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社会控制功能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社会参与功能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相互支援的功能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21E56075-90AE-E6C9-20C7-678393718C64}"/>
              </a:ext>
            </a:extLst>
          </p:cNvPr>
          <p:cNvSpPr txBox="1"/>
          <p:nvPr/>
        </p:nvSpPr>
        <p:spPr>
          <a:xfrm>
            <a:off x="-28575" y="-118745"/>
            <a:ext cx="554355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社区和社区卫生服务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矩形 6"/>
          <p:cNvSpPr/>
          <p:nvPr/>
        </p:nvSpPr>
        <p:spPr>
          <a:xfrm>
            <a:off x="1295400" y="1219200"/>
            <a:ext cx="95167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二、社区卫生服务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（一）社区卫生服务概念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卫生服务：是社区建设的重要组成部分，是在政府领导、社区参与、上级卫生机构指导下，以基层卫生机构为主体、全科医师为骨干，合理使用社区资源和适宜技术，以人的健康为中心、家庭为单位、社区为范围、需求为导向，以妇女、儿童、老年人、慢性病患者、残疾人等为重点，以解决社区主要卫生问题、满足基本卫生服务需求为目的，融预防、医疗、保健、康复、健康教育、计划生育技术服务等为一体的，有效、经济、方便、综合、连续的基层卫生服务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7500583-8EB5-1E2A-E9CC-B877FE379B69}"/>
              </a:ext>
            </a:extLst>
          </p:cNvPr>
          <p:cNvSpPr txBox="1"/>
          <p:nvPr/>
        </p:nvSpPr>
        <p:spPr>
          <a:xfrm>
            <a:off x="-28575" y="-118745"/>
            <a:ext cx="554355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社区和社区卫生服务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矩形 6"/>
          <p:cNvSpPr/>
          <p:nvPr/>
        </p:nvSpPr>
        <p:spPr>
          <a:xfrm>
            <a:off x="1143000" y="1219200"/>
            <a:ext cx="96443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二、社区卫生服务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（二）社区卫生服务体系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卫生服务体系是在城乡居民中设立社区卫生服务中心，再根据其社区覆盖面积及人口，在中心下设若干社区卫生服务站，或将原一、二级医院与新设的社区卫生中心联系，以利指导，实施条块结合，提高服务的质量。当前社区行政组织一般界定为城市的街道和农村的乡（镇）。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F808A75-0D34-8BE1-D81C-13AAAD41CB09}"/>
              </a:ext>
            </a:extLst>
          </p:cNvPr>
          <p:cNvSpPr txBox="1"/>
          <p:nvPr/>
        </p:nvSpPr>
        <p:spPr>
          <a:xfrm>
            <a:off x="-28575" y="-118745"/>
            <a:ext cx="554355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社区和社区卫生服务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矩形 6"/>
          <p:cNvSpPr/>
          <p:nvPr/>
        </p:nvSpPr>
        <p:spPr>
          <a:xfrm>
            <a:off x="1524000" y="1219200"/>
            <a:ext cx="838200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二、社区卫生服务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（三）社区卫生服务的作用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实现人人享有卫生保健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预防疾病，促进健康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节约医疗费用，优化卫生资源配置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应对老龄问题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促进社区精神文明建设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EBACEA0-8953-0D1A-5F05-134788C680A5}"/>
              </a:ext>
            </a:extLst>
          </p:cNvPr>
          <p:cNvSpPr txBox="1"/>
          <p:nvPr/>
        </p:nvSpPr>
        <p:spPr>
          <a:xfrm>
            <a:off x="-28575" y="-118745"/>
            <a:ext cx="554355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社区和社区卫生服务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E2YjQ1MGQ2Y2M4YTE5MDRjZWU0MGEzZjQ0MTFjY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12,&quot;width&quot;:578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2288</Words>
  <Application>Microsoft Office PowerPoint</Application>
  <PresentationFormat>宽屏</PresentationFormat>
  <Paragraphs>240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黑体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TUP</dc:creator>
  <cp:lastModifiedBy>295852478@qq.com</cp:lastModifiedBy>
  <cp:revision>165</cp:revision>
  <dcterms:created xsi:type="dcterms:W3CDTF">2025-08-16T11:21:13Z</dcterms:created>
  <dcterms:modified xsi:type="dcterms:W3CDTF">2025-08-18T01:36:43Z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41E56EBB7DCCEEF6FF41A068F168878A_43</vt:lpwstr>
  </property>
  <property fmtid="{D5CDD505-2E9C-101B-9397-08002B2CF9AE}" pid="4" name="KSOProductBuildVer">
    <vt:lpwstr>2052-6.11.0.8885</vt:lpwstr>
  </property>
</Properties>
</file>